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51" r:id="rId2"/>
    <p:sldId id="406" r:id="rId3"/>
    <p:sldId id="475" r:id="rId4"/>
    <p:sldId id="354" r:id="rId5"/>
    <p:sldId id="359" r:id="rId6"/>
    <p:sldId id="464" r:id="rId7"/>
    <p:sldId id="478" r:id="rId8"/>
    <p:sldId id="356" r:id="rId9"/>
    <p:sldId id="411" r:id="rId10"/>
    <p:sldId id="429" r:id="rId11"/>
    <p:sldId id="455" r:id="rId12"/>
    <p:sldId id="407" r:id="rId13"/>
    <p:sldId id="454" r:id="rId14"/>
    <p:sldId id="439" r:id="rId15"/>
    <p:sldId id="441" r:id="rId16"/>
    <p:sldId id="453" r:id="rId17"/>
    <p:sldId id="471" r:id="rId18"/>
    <p:sldId id="472" r:id="rId19"/>
    <p:sldId id="417" r:id="rId20"/>
    <p:sldId id="425" r:id="rId21"/>
    <p:sldId id="459" r:id="rId22"/>
    <p:sldId id="461" r:id="rId23"/>
    <p:sldId id="473" r:id="rId24"/>
    <p:sldId id="430" r:id="rId25"/>
    <p:sldId id="420" r:id="rId26"/>
    <p:sldId id="476" r:id="rId27"/>
    <p:sldId id="427" r:id="rId28"/>
    <p:sldId id="477" r:id="rId29"/>
    <p:sldId id="457" r:id="rId30"/>
    <p:sldId id="445" r:id="rId31"/>
    <p:sldId id="450" r:id="rId32"/>
    <p:sldId id="451" r:id="rId33"/>
    <p:sldId id="474" r:id="rId34"/>
    <p:sldId id="376" r:id="rId35"/>
    <p:sldId id="447" r:id="rId36"/>
    <p:sldId id="448" r:id="rId37"/>
    <p:sldId id="404" r:id="rId38"/>
    <p:sldId id="400" r:id="rId39"/>
  </p:sldIdLst>
  <p:sldSz cx="9144000" cy="6858000" type="screen4x3"/>
  <p:notesSz cx="6794500" cy="99314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7496D83F-85EE-4868-895A-5E4566F2B561}">
          <p14:sldIdLst>
            <p14:sldId id="351"/>
          </p14:sldIdLst>
        </p14:section>
        <p14:section name="RCO紹介" id="{EFFA85D3-1448-4BAC-A033-3F6FB8A182F5}">
          <p14:sldIdLst>
            <p14:sldId id="406"/>
            <p14:sldId id="475"/>
            <p14:sldId id="354"/>
            <p14:sldId id="359"/>
          </p14:sldIdLst>
        </p14:section>
        <p14:section name="課題結果" id="{7B8975AA-0233-4B0D-9103-CEC4ED48461F}">
          <p14:sldIdLst>
            <p14:sldId id="464"/>
            <p14:sldId id="478"/>
            <p14:sldId id="356"/>
            <p14:sldId id="411"/>
            <p14:sldId id="429"/>
            <p14:sldId id="455"/>
            <p14:sldId id="407"/>
          </p14:sldIdLst>
        </p14:section>
        <p14:section name="座組み" id="{60767438-0F4F-430A-B781-4596BAC7AFCF}">
          <p14:sldIdLst>
            <p14:sldId id="454"/>
            <p14:sldId id="439"/>
            <p14:sldId id="441"/>
            <p14:sldId id="453"/>
          </p14:sldIdLst>
        </p14:section>
        <p14:section name="課題１の乗り越え方" id="{75499DF5-E60A-4BFF-B6E3-C1A58DD6BCC2}">
          <p14:sldIdLst>
            <p14:sldId id="471"/>
            <p14:sldId id="472"/>
            <p14:sldId id="417"/>
            <p14:sldId id="425"/>
            <p14:sldId id="459"/>
            <p14:sldId id="461"/>
          </p14:sldIdLst>
        </p14:section>
        <p14:section name="課題２の乗り越え方" id="{4BFBEE95-549B-4229-9C11-DF04F36F08BD}">
          <p14:sldIdLst>
            <p14:sldId id="473"/>
            <p14:sldId id="430"/>
            <p14:sldId id="420"/>
            <p14:sldId id="476"/>
            <p14:sldId id="427"/>
            <p14:sldId id="477"/>
            <p14:sldId id="457"/>
            <p14:sldId id="445"/>
          </p14:sldIdLst>
        </p14:section>
        <p14:section name="都市の魅力を向上し続ける" id="{712C7684-41EB-4254-A56E-8D091EF12C9F}">
          <p14:sldIdLst>
            <p14:sldId id="450"/>
            <p14:sldId id="451"/>
            <p14:sldId id="474"/>
            <p14:sldId id="376"/>
            <p14:sldId id="447"/>
            <p14:sldId id="448"/>
            <p14:sldId id="404"/>
            <p14:sldId id="400"/>
          </p14:sldIdLst>
        </p14:section>
      </p14:sectionLst>
    </p:ext>
    <p:ext uri="{EFAFB233-063F-42B5-8137-9DF3F51BA10A}">
      <p15:sldGuideLst xmlns:p15="http://schemas.microsoft.com/office/powerpoint/2012/main">
        <p15:guide id="1" orient="horz" pos="2251"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FF00"/>
    <a:srgbClr val="FFFFFF"/>
    <a:srgbClr val="404040"/>
    <a:srgbClr val="CCFF66"/>
    <a:srgbClr val="99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0" autoAdjust="0"/>
    <p:restoredTop sz="97341" autoAdjust="0"/>
  </p:normalViewPr>
  <p:slideViewPr>
    <p:cSldViewPr snapToGrid="0" snapToObjects="1">
      <p:cViewPr varScale="1">
        <p:scale>
          <a:sx n="153" d="100"/>
          <a:sy n="153" d="100"/>
        </p:scale>
        <p:origin x="1566" y="108"/>
      </p:cViewPr>
      <p:guideLst>
        <p:guide orient="horz" pos="225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A8142C38-6563-7544-B6F6-8B6D016E787E}" type="datetimeFigureOut">
              <a:rPr kumimoji="1" lang="ja-JP" altLang="en-US" smtClean="0"/>
              <a:t>2016/2/17</a:t>
            </a:fld>
            <a:endParaRPr kumimoji="1" lang="ja-JP" altLang="en-US"/>
          </a:p>
        </p:txBody>
      </p:sp>
      <p:sp>
        <p:nvSpPr>
          <p:cNvPr id="4" name="スライド イメージ プレースホルダー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62A762E-B989-D743-AB8B-787C822E27B0}" type="slidenum">
              <a:rPr kumimoji="1" lang="ja-JP" altLang="en-US" smtClean="0"/>
              <a:t>‹#›</a:t>
            </a:fld>
            <a:endParaRPr kumimoji="1" lang="ja-JP" altLang="en-US"/>
          </a:p>
        </p:txBody>
      </p:sp>
    </p:spTree>
    <p:extLst>
      <p:ext uri="{BB962C8B-B14F-4D97-AF65-F5344CB8AC3E}">
        <p14:creationId xmlns:p14="http://schemas.microsoft.com/office/powerpoint/2010/main" val="369773485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a:t>
            </a:fld>
            <a:endParaRPr kumimoji="1" lang="ja-JP" altLang="en-US"/>
          </a:p>
        </p:txBody>
      </p:sp>
    </p:spTree>
    <p:extLst>
      <p:ext uri="{BB962C8B-B14F-4D97-AF65-F5344CB8AC3E}">
        <p14:creationId xmlns:p14="http://schemas.microsoft.com/office/powerpoint/2010/main" val="167757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200" dirty="0" smtClean="0">
              <a:solidFill>
                <a:schemeClr val="tx1">
                  <a:lumMod val="85000"/>
                  <a:lumOff val="15000"/>
                </a:schemeClr>
              </a:solidFill>
              <a:latin typeface="メイリオ"/>
              <a:ea typeface="メイリオ"/>
              <a:cs typeface="メイリオ"/>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fld id="{C36938F0-C7FB-4DD4-A8EE-463EE193F802}" type="slidenum">
              <a:rPr lang="ja-JP" altLang="en-US" smtClean="0"/>
              <a:pPr eaLnBrk="1" hangingPunct="1"/>
              <a:t>14</a:t>
            </a:fld>
            <a:endParaRPr lang="ja-JP" altLang="en-US" smtClean="0"/>
          </a:p>
        </p:txBody>
      </p:sp>
    </p:spTree>
    <p:extLst>
      <p:ext uri="{BB962C8B-B14F-4D97-AF65-F5344CB8AC3E}">
        <p14:creationId xmlns:p14="http://schemas.microsoft.com/office/powerpoint/2010/main" val="101681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200" dirty="0" smtClean="0">
              <a:solidFill>
                <a:schemeClr val="tx1">
                  <a:lumMod val="85000"/>
                  <a:lumOff val="15000"/>
                </a:schemeClr>
              </a:solidFill>
              <a:latin typeface="メイリオ"/>
              <a:ea typeface="メイリオ"/>
              <a:cs typeface="メイリオ"/>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fld id="{C36938F0-C7FB-4DD4-A8EE-463EE193F802}" type="slidenum">
              <a:rPr lang="ja-JP" altLang="en-US" smtClean="0"/>
              <a:pPr eaLnBrk="1" hangingPunct="1"/>
              <a:t>15</a:t>
            </a:fld>
            <a:endParaRPr lang="ja-JP" altLang="en-US" smtClean="0"/>
          </a:p>
        </p:txBody>
      </p:sp>
    </p:spTree>
    <p:extLst>
      <p:ext uri="{BB962C8B-B14F-4D97-AF65-F5344CB8AC3E}">
        <p14:creationId xmlns:p14="http://schemas.microsoft.com/office/powerpoint/2010/main" val="263860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200" dirty="0" smtClean="0">
              <a:solidFill>
                <a:schemeClr val="tx1">
                  <a:lumMod val="85000"/>
                  <a:lumOff val="15000"/>
                </a:schemeClr>
              </a:solidFill>
              <a:latin typeface="メイリオ"/>
              <a:ea typeface="メイリオ"/>
              <a:cs typeface="メイリオ"/>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fld id="{C36938F0-C7FB-4DD4-A8EE-463EE193F802}" type="slidenum">
              <a:rPr lang="ja-JP" altLang="en-US" smtClean="0"/>
              <a:pPr eaLnBrk="1" hangingPunct="1"/>
              <a:t>16</a:t>
            </a:fld>
            <a:endParaRPr lang="ja-JP" altLang="en-US" smtClean="0"/>
          </a:p>
        </p:txBody>
      </p:sp>
    </p:spTree>
    <p:extLst>
      <p:ext uri="{BB962C8B-B14F-4D97-AF65-F5344CB8AC3E}">
        <p14:creationId xmlns:p14="http://schemas.microsoft.com/office/powerpoint/2010/main" val="4072537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19</a:t>
            </a:fld>
            <a:endParaRPr kumimoji="1" lang="ja-JP" altLang="en-US"/>
          </a:p>
        </p:txBody>
      </p:sp>
    </p:spTree>
    <p:extLst>
      <p:ext uri="{BB962C8B-B14F-4D97-AF65-F5344CB8AC3E}">
        <p14:creationId xmlns:p14="http://schemas.microsoft.com/office/powerpoint/2010/main" val="2304400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20</a:t>
            </a:fld>
            <a:endParaRPr kumimoji="1" lang="ja-JP" altLang="en-US"/>
          </a:p>
        </p:txBody>
      </p:sp>
    </p:spTree>
    <p:extLst>
      <p:ext uri="{BB962C8B-B14F-4D97-AF65-F5344CB8AC3E}">
        <p14:creationId xmlns:p14="http://schemas.microsoft.com/office/powerpoint/2010/main" val="509871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21</a:t>
            </a:fld>
            <a:endParaRPr kumimoji="1" lang="ja-JP" altLang="en-US"/>
          </a:p>
        </p:txBody>
      </p:sp>
    </p:spTree>
    <p:extLst>
      <p:ext uri="{BB962C8B-B14F-4D97-AF65-F5344CB8AC3E}">
        <p14:creationId xmlns:p14="http://schemas.microsoft.com/office/powerpoint/2010/main" val="235416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22</a:t>
            </a:fld>
            <a:endParaRPr kumimoji="1" lang="ja-JP" altLang="en-US"/>
          </a:p>
        </p:txBody>
      </p:sp>
    </p:spTree>
    <p:extLst>
      <p:ext uri="{BB962C8B-B14F-4D97-AF65-F5344CB8AC3E}">
        <p14:creationId xmlns:p14="http://schemas.microsoft.com/office/powerpoint/2010/main" val="92678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24</a:t>
            </a:fld>
            <a:endParaRPr kumimoji="1" lang="ja-JP" altLang="en-US"/>
          </a:p>
        </p:txBody>
      </p:sp>
    </p:spTree>
    <p:extLst>
      <p:ext uri="{BB962C8B-B14F-4D97-AF65-F5344CB8AC3E}">
        <p14:creationId xmlns:p14="http://schemas.microsoft.com/office/powerpoint/2010/main" val="67850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25</a:t>
            </a:fld>
            <a:endParaRPr kumimoji="1" lang="ja-JP" altLang="en-US"/>
          </a:p>
        </p:txBody>
      </p:sp>
    </p:spTree>
    <p:extLst>
      <p:ext uri="{BB962C8B-B14F-4D97-AF65-F5344CB8AC3E}">
        <p14:creationId xmlns:p14="http://schemas.microsoft.com/office/powerpoint/2010/main" val="1812755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26</a:t>
            </a:fld>
            <a:endParaRPr kumimoji="1" lang="ja-JP" altLang="en-US"/>
          </a:p>
        </p:txBody>
      </p:sp>
    </p:spTree>
    <p:extLst>
      <p:ext uri="{BB962C8B-B14F-4D97-AF65-F5344CB8AC3E}">
        <p14:creationId xmlns:p14="http://schemas.microsoft.com/office/powerpoint/2010/main" val="3687053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3</a:t>
            </a:fld>
            <a:endParaRPr kumimoji="1" lang="ja-JP" altLang="en-US"/>
          </a:p>
        </p:txBody>
      </p:sp>
    </p:spTree>
    <p:extLst>
      <p:ext uri="{BB962C8B-B14F-4D97-AF65-F5344CB8AC3E}">
        <p14:creationId xmlns:p14="http://schemas.microsoft.com/office/powerpoint/2010/main" val="706093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27</a:t>
            </a:fld>
            <a:endParaRPr kumimoji="1" lang="ja-JP" altLang="en-US"/>
          </a:p>
        </p:txBody>
      </p:sp>
    </p:spTree>
    <p:extLst>
      <p:ext uri="{BB962C8B-B14F-4D97-AF65-F5344CB8AC3E}">
        <p14:creationId xmlns:p14="http://schemas.microsoft.com/office/powerpoint/2010/main" val="4185277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28</a:t>
            </a:fld>
            <a:endParaRPr kumimoji="1" lang="ja-JP" altLang="en-US"/>
          </a:p>
        </p:txBody>
      </p:sp>
    </p:spTree>
    <p:extLst>
      <p:ext uri="{BB962C8B-B14F-4D97-AF65-F5344CB8AC3E}">
        <p14:creationId xmlns:p14="http://schemas.microsoft.com/office/powerpoint/2010/main" val="1937033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200" dirty="0" smtClean="0">
              <a:solidFill>
                <a:schemeClr val="tx1">
                  <a:lumMod val="85000"/>
                  <a:lumOff val="15000"/>
                </a:schemeClr>
              </a:solidFill>
              <a:latin typeface="メイリオ"/>
              <a:ea typeface="メイリオ"/>
              <a:cs typeface="メイリオ"/>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fld id="{C36938F0-C7FB-4DD4-A8EE-463EE193F802}" type="slidenum">
              <a:rPr lang="ja-JP" altLang="en-US" smtClean="0"/>
              <a:pPr eaLnBrk="1" hangingPunct="1"/>
              <a:t>29</a:t>
            </a:fld>
            <a:endParaRPr lang="ja-JP" altLang="en-US" smtClean="0"/>
          </a:p>
        </p:txBody>
      </p:sp>
    </p:spTree>
    <p:extLst>
      <p:ext uri="{BB962C8B-B14F-4D97-AF65-F5344CB8AC3E}">
        <p14:creationId xmlns:p14="http://schemas.microsoft.com/office/powerpoint/2010/main" val="3896109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200" dirty="0" smtClean="0">
              <a:solidFill>
                <a:schemeClr val="tx1">
                  <a:lumMod val="85000"/>
                  <a:lumOff val="15000"/>
                </a:schemeClr>
              </a:solidFill>
              <a:latin typeface="メイリオ"/>
              <a:ea typeface="メイリオ"/>
              <a:cs typeface="メイリオ"/>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fld id="{C36938F0-C7FB-4DD4-A8EE-463EE193F802}" type="slidenum">
              <a:rPr lang="ja-JP" altLang="en-US" smtClean="0"/>
              <a:pPr eaLnBrk="1" hangingPunct="1"/>
              <a:t>30</a:t>
            </a:fld>
            <a:endParaRPr lang="ja-JP" altLang="en-US" smtClean="0"/>
          </a:p>
        </p:txBody>
      </p:sp>
    </p:spTree>
    <p:extLst>
      <p:ext uri="{BB962C8B-B14F-4D97-AF65-F5344CB8AC3E}">
        <p14:creationId xmlns:p14="http://schemas.microsoft.com/office/powerpoint/2010/main" val="615076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200" dirty="0" smtClean="0">
              <a:solidFill>
                <a:schemeClr val="tx1">
                  <a:lumMod val="85000"/>
                  <a:lumOff val="15000"/>
                </a:schemeClr>
              </a:solidFill>
              <a:latin typeface="メイリオ"/>
              <a:ea typeface="メイリオ"/>
              <a:cs typeface="メイリオ"/>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fld id="{C36938F0-C7FB-4DD4-A8EE-463EE193F802}" type="slidenum">
              <a:rPr lang="ja-JP" altLang="en-US" smtClean="0"/>
              <a:pPr eaLnBrk="1" hangingPunct="1"/>
              <a:t>31</a:t>
            </a:fld>
            <a:endParaRPr lang="ja-JP" altLang="en-US" smtClean="0"/>
          </a:p>
        </p:txBody>
      </p:sp>
    </p:spTree>
    <p:extLst>
      <p:ext uri="{BB962C8B-B14F-4D97-AF65-F5344CB8AC3E}">
        <p14:creationId xmlns:p14="http://schemas.microsoft.com/office/powerpoint/2010/main" val="2568898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200" dirty="0" smtClean="0">
              <a:solidFill>
                <a:schemeClr val="tx1">
                  <a:lumMod val="85000"/>
                  <a:lumOff val="15000"/>
                </a:schemeClr>
              </a:solidFill>
              <a:latin typeface="メイリオ"/>
              <a:ea typeface="メイリオ"/>
              <a:cs typeface="メイリオ"/>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fld id="{C36938F0-C7FB-4DD4-A8EE-463EE193F802}" type="slidenum">
              <a:rPr lang="ja-JP" altLang="en-US" smtClean="0"/>
              <a:pPr eaLnBrk="1" hangingPunct="1"/>
              <a:t>32</a:t>
            </a:fld>
            <a:endParaRPr lang="ja-JP" altLang="en-US" smtClean="0"/>
          </a:p>
        </p:txBody>
      </p:sp>
    </p:spTree>
    <p:extLst>
      <p:ext uri="{BB962C8B-B14F-4D97-AF65-F5344CB8AC3E}">
        <p14:creationId xmlns:p14="http://schemas.microsoft.com/office/powerpoint/2010/main" val="1357326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33</a:t>
            </a:fld>
            <a:endParaRPr kumimoji="1" lang="ja-JP" altLang="en-US"/>
          </a:p>
        </p:txBody>
      </p:sp>
    </p:spTree>
    <p:extLst>
      <p:ext uri="{BB962C8B-B14F-4D97-AF65-F5344CB8AC3E}">
        <p14:creationId xmlns:p14="http://schemas.microsoft.com/office/powerpoint/2010/main" val="224494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34</a:t>
            </a:fld>
            <a:endParaRPr kumimoji="1" lang="ja-JP" altLang="en-US"/>
          </a:p>
        </p:txBody>
      </p:sp>
    </p:spTree>
    <p:extLst>
      <p:ext uri="{BB962C8B-B14F-4D97-AF65-F5344CB8AC3E}">
        <p14:creationId xmlns:p14="http://schemas.microsoft.com/office/powerpoint/2010/main" val="2165481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35</a:t>
            </a:fld>
            <a:endParaRPr kumimoji="1" lang="ja-JP" altLang="en-US"/>
          </a:p>
        </p:txBody>
      </p:sp>
    </p:spTree>
    <p:extLst>
      <p:ext uri="{BB962C8B-B14F-4D97-AF65-F5344CB8AC3E}">
        <p14:creationId xmlns:p14="http://schemas.microsoft.com/office/powerpoint/2010/main" val="2552975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36</a:t>
            </a:fld>
            <a:endParaRPr kumimoji="1" lang="ja-JP" altLang="en-US"/>
          </a:p>
        </p:txBody>
      </p:sp>
    </p:spTree>
    <p:extLst>
      <p:ext uri="{BB962C8B-B14F-4D97-AF65-F5344CB8AC3E}">
        <p14:creationId xmlns:p14="http://schemas.microsoft.com/office/powerpoint/2010/main" val="3163552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4</a:t>
            </a:fld>
            <a:endParaRPr kumimoji="1" lang="ja-JP" altLang="en-US"/>
          </a:p>
        </p:txBody>
      </p:sp>
    </p:spTree>
    <p:extLst>
      <p:ext uri="{BB962C8B-B14F-4D97-AF65-F5344CB8AC3E}">
        <p14:creationId xmlns:p14="http://schemas.microsoft.com/office/powerpoint/2010/main" val="2757343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200" dirty="0" smtClean="0">
              <a:solidFill>
                <a:schemeClr val="tx1">
                  <a:lumMod val="85000"/>
                  <a:lumOff val="15000"/>
                </a:schemeClr>
              </a:solidFill>
              <a:latin typeface="メイリオ"/>
              <a:ea typeface="メイリオ"/>
              <a:cs typeface="メイリオ"/>
            </a:endParaRPr>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fld id="{C36938F0-C7FB-4DD4-A8EE-463EE193F802}" type="slidenum">
              <a:rPr lang="ja-JP" altLang="en-US" smtClean="0"/>
              <a:pPr eaLnBrk="1" hangingPunct="1"/>
              <a:t>37</a:t>
            </a:fld>
            <a:endParaRPr lang="ja-JP" altLang="en-US" smtClean="0"/>
          </a:p>
        </p:txBody>
      </p:sp>
    </p:spTree>
    <p:extLst>
      <p:ext uri="{BB962C8B-B14F-4D97-AF65-F5344CB8AC3E}">
        <p14:creationId xmlns:p14="http://schemas.microsoft.com/office/powerpoint/2010/main" val="2821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5</a:t>
            </a:fld>
            <a:endParaRPr kumimoji="1" lang="ja-JP" altLang="en-US"/>
          </a:p>
        </p:txBody>
      </p:sp>
    </p:spTree>
    <p:extLst>
      <p:ext uri="{BB962C8B-B14F-4D97-AF65-F5344CB8AC3E}">
        <p14:creationId xmlns:p14="http://schemas.microsoft.com/office/powerpoint/2010/main" val="401327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6</a:t>
            </a:fld>
            <a:endParaRPr kumimoji="1" lang="ja-JP" altLang="en-US"/>
          </a:p>
        </p:txBody>
      </p:sp>
    </p:spTree>
    <p:extLst>
      <p:ext uri="{BB962C8B-B14F-4D97-AF65-F5344CB8AC3E}">
        <p14:creationId xmlns:p14="http://schemas.microsoft.com/office/powerpoint/2010/main" val="406235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街ごとにライフスタイルの特色がある</a:t>
            </a:r>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9</a:t>
            </a:fld>
            <a:endParaRPr kumimoji="1" lang="ja-JP" altLang="en-US"/>
          </a:p>
        </p:txBody>
      </p:sp>
    </p:spTree>
    <p:extLst>
      <p:ext uri="{BB962C8B-B14F-4D97-AF65-F5344CB8AC3E}">
        <p14:creationId xmlns:p14="http://schemas.microsoft.com/office/powerpoint/2010/main" val="115980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つくります。</a:t>
            </a:r>
            <a:endParaRPr kumimoji="1" lang="en-US" altLang="ja-JP" dirty="0" smtClean="0"/>
          </a:p>
          <a:p>
            <a:r>
              <a:rPr kumimoji="1" lang="ja-JP" altLang="en-US" dirty="0" smtClean="0"/>
              <a:t>自分に近いライフスタイルを選択すると暮らしやすい街が紹介されるページです。</a:t>
            </a:r>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10</a:t>
            </a:fld>
            <a:endParaRPr kumimoji="1" lang="ja-JP" altLang="en-US"/>
          </a:p>
        </p:txBody>
      </p:sp>
    </p:spTree>
    <p:extLst>
      <p:ext uri="{BB962C8B-B14F-4D97-AF65-F5344CB8AC3E}">
        <p14:creationId xmlns:p14="http://schemas.microsoft.com/office/powerpoint/2010/main" val="442076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２つの課題を解決するために発足→「都市の魅力向上プロジェクト」</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12</a:t>
            </a:fld>
            <a:endParaRPr kumimoji="1" lang="ja-JP" altLang="en-US"/>
          </a:p>
        </p:txBody>
      </p:sp>
    </p:spTree>
    <p:extLst>
      <p:ext uri="{BB962C8B-B14F-4D97-AF65-F5344CB8AC3E}">
        <p14:creationId xmlns:p14="http://schemas.microsoft.com/office/powerpoint/2010/main" val="2508997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2A762E-B989-D743-AB8B-787C822E27B0}" type="slidenum">
              <a:rPr kumimoji="1" lang="ja-JP" altLang="en-US" smtClean="0"/>
              <a:t>13</a:t>
            </a:fld>
            <a:endParaRPr kumimoji="1" lang="ja-JP" altLang="en-US"/>
          </a:p>
        </p:txBody>
      </p:sp>
    </p:spTree>
    <p:extLst>
      <p:ext uri="{BB962C8B-B14F-4D97-AF65-F5344CB8AC3E}">
        <p14:creationId xmlns:p14="http://schemas.microsoft.com/office/powerpoint/2010/main" val="3840410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406889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2433098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3176510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1248367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148587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238899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319582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57968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109422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310425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1E57F0B-3788-DA48-BC64-C6CEB261030D}" type="datetimeFigureOut">
              <a:rPr kumimoji="1" lang="ja-JP" altLang="en-US" smtClean="0"/>
              <a:t>2016/2/17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35652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57F0B-3788-DA48-BC64-C6CEB261030D}" type="datetimeFigureOut">
              <a:rPr kumimoji="1" lang="ja-JP" altLang="en-US" smtClean="0"/>
              <a:t>2016/2/17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726D9-C5AD-2A49-BBFB-31F5B8324F35}" type="slidenum">
              <a:rPr kumimoji="1" lang="ja-JP" altLang="en-US" smtClean="0"/>
              <a:t>‹#›</a:t>
            </a:fld>
            <a:endParaRPr kumimoji="1" lang="ja-JP" altLang="en-US"/>
          </a:p>
        </p:txBody>
      </p:sp>
    </p:spTree>
    <p:extLst>
      <p:ext uri="{BB962C8B-B14F-4D97-AF65-F5344CB8AC3E}">
        <p14:creationId xmlns:p14="http://schemas.microsoft.com/office/powerpoint/2010/main" val="1844346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wdp"/><Relationship Id="rId18" Type="http://schemas.openxmlformats.org/officeDocument/2006/relationships/image" Target="../media/image9.jpeg"/><Relationship Id="rId3" Type="http://schemas.microsoft.com/office/2007/relationships/hdphoto" Target="../media/hdphoto1.wdp"/><Relationship Id="rId21" Type="http://schemas.openxmlformats.org/officeDocument/2006/relationships/image" Target="../media/image12.jpeg"/><Relationship Id="rId7" Type="http://schemas.microsoft.com/office/2007/relationships/hdphoto" Target="../media/hdphoto3.wdp"/><Relationship Id="rId12" Type="http://schemas.openxmlformats.org/officeDocument/2006/relationships/image" Target="../media/image6.png"/><Relationship Id="rId17" Type="http://schemas.microsoft.com/office/2007/relationships/hdphoto" Target="../media/hdphoto8.wdp"/><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png"/><Relationship Id="rId19" Type="http://schemas.openxmlformats.org/officeDocument/2006/relationships/image" Target="../media/image10.jpeg"/><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image" Target="../media/image7.png"/><Relationship Id="rId22"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5.wdp"/><Relationship Id="rId18" Type="http://schemas.openxmlformats.org/officeDocument/2006/relationships/image" Target="../media/image8.png"/><Relationship Id="rId3" Type="http://schemas.openxmlformats.org/officeDocument/2006/relationships/notesSlide" Target="../notesSlides/notesSlide8.xml"/><Relationship Id="rId21" Type="http://schemas.openxmlformats.org/officeDocument/2006/relationships/image" Target="../media/image31.wmf"/><Relationship Id="rId7" Type="http://schemas.microsoft.com/office/2007/relationships/hdphoto" Target="../media/hdphoto2.wdp"/><Relationship Id="rId12" Type="http://schemas.openxmlformats.org/officeDocument/2006/relationships/image" Target="../media/image5.png"/><Relationship Id="rId17" Type="http://schemas.microsoft.com/office/2007/relationships/hdphoto" Target="../media/hdphoto7.wdp"/><Relationship Id="rId2" Type="http://schemas.openxmlformats.org/officeDocument/2006/relationships/slideLayout" Target="../slideLayouts/slideLayout2.xml"/><Relationship Id="rId16" Type="http://schemas.openxmlformats.org/officeDocument/2006/relationships/image" Target="../media/image7.png"/><Relationship Id="rId20"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image" Target="../media/image2.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4.png"/><Relationship Id="rId19" Type="http://schemas.microsoft.com/office/2007/relationships/hdphoto" Target="../media/hdphoto8.wdp"/><Relationship Id="rId4" Type="http://schemas.openxmlformats.org/officeDocument/2006/relationships/image" Target="../media/image1.png"/><Relationship Id="rId9" Type="http://schemas.microsoft.com/office/2007/relationships/hdphoto" Target="../media/hdphoto3.wdp"/><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35.png"/><Relationship Id="rId4" Type="http://schemas.microsoft.com/office/2007/relationships/hdphoto" Target="../media/hdphoto16.wdp"/><Relationship Id="rId9"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14.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25.png"/><Relationship Id="rId14"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353539" y="2912919"/>
            <a:ext cx="6471805" cy="47451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 y="0"/>
            <a:ext cx="9144001" cy="594385"/>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p:cNvSpPr/>
          <p:nvPr/>
        </p:nvSpPr>
        <p:spPr>
          <a:xfrm>
            <a:off x="180109" y="3380510"/>
            <a:ext cx="1233054" cy="47451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7517" y="4371083"/>
            <a:ext cx="9157106" cy="1922564"/>
            <a:chOff x="12531" y="3937552"/>
            <a:chExt cx="9131470" cy="1894924"/>
          </a:xfrm>
        </p:grpSpPr>
        <p:pic>
          <p:nvPicPr>
            <p:cNvPr id="17" name="図 16"/>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43" t="15863" r="9203" b="8329"/>
            <a:stretch/>
          </p:blipFill>
          <p:spPr>
            <a:xfrm>
              <a:off x="2529840" y="3937552"/>
              <a:ext cx="2971800" cy="1894924"/>
            </a:xfrm>
            <a:prstGeom prst="rect">
              <a:avLst/>
            </a:prstGeom>
          </p:spPr>
        </p:pic>
        <p:pic>
          <p:nvPicPr>
            <p:cNvPr id="18" name="図 17"/>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l="33400" t="29515"/>
            <a:stretch/>
          </p:blipFill>
          <p:spPr>
            <a:xfrm>
              <a:off x="6633634" y="3937552"/>
              <a:ext cx="1559357" cy="1093208"/>
            </a:xfrm>
            <a:prstGeom prst="rect">
              <a:avLst/>
            </a:prstGeom>
          </p:spPr>
        </p:pic>
        <p:pic>
          <p:nvPicPr>
            <p:cNvPr id="19" name="図 18"/>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l="42446" t="9950" r="30203" b="19768"/>
            <a:stretch/>
          </p:blipFill>
          <p:spPr>
            <a:xfrm>
              <a:off x="8030763" y="3937552"/>
              <a:ext cx="1113238" cy="1894924"/>
            </a:xfrm>
            <a:prstGeom prst="rect">
              <a:avLst/>
            </a:prstGeom>
          </p:spPr>
        </p:pic>
        <p:pic>
          <p:nvPicPr>
            <p:cNvPr id="20" name="図 19"/>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rcRect r="14425"/>
            <a:stretch/>
          </p:blipFill>
          <p:spPr>
            <a:xfrm>
              <a:off x="6633635" y="4750574"/>
              <a:ext cx="1397128" cy="1081483"/>
            </a:xfrm>
            <a:prstGeom prst="rect">
              <a:avLst/>
            </a:prstGeom>
          </p:spPr>
        </p:pic>
        <p:pic>
          <p:nvPicPr>
            <p:cNvPr id="21" name="図 20"/>
            <p:cNvPicPr>
              <a:picLocks noChangeAspect="1"/>
            </p:cNvPicPr>
            <p:nvPr/>
          </p:nvPicPr>
          <p:blipFill>
            <a:blip r:embed="rId10" cstate="screen">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a:ext>
              </a:extLst>
            </a:blip>
            <a:stretch>
              <a:fillRect/>
            </a:stretch>
          </p:blipFill>
          <p:spPr>
            <a:xfrm>
              <a:off x="1157288" y="4872440"/>
              <a:ext cx="1443990" cy="956529"/>
            </a:xfrm>
            <a:prstGeom prst="rect">
              <a:avLst/>
            </a:prstGeom>
          </p:spPr>
        </p:pic>
        <p:pic>
          <p:nvPicPr>
            <p:cNvPr id="22" name="図 21"/>
            <p:cNvPicPr>
              <a:picLocks noChangeAspect="1"/>
            </p:cNvPicPr>
            <p:nvPr/>
          </p:nvPicPr>
          <p:blipFill rotWithShape="1">
            <a:blip r:embed="rId12" cstate="screen">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a:ext>
              </a:extLst>
            </a:blip>
            <a:srcRect l="12087" b="1381"/>
            <a:stretch/>
          </p:blipFill>
          <p:spPr>
            <a:xfrm>
              <a:off x="5501640" y="3937552"/>
              <a:ext cx="1131995" cy="1891417"/>
            </a:xfrm>
            <a:prstGeom prst="rect">
              <a:avLst/>
            </a:prstGeom>
          </p:spPr>
        </p:pic>
        <p:pic>
          <p:nvPicPr>
            <p:cNvPr id="23" name="図 22"/>
            <p:cNvPicPr>
              <a:picLocks noChangeAspect="1"/>
            </p:cNvPicPr>
            <p:nvPr/>
          </p:nvPicPr>
          <p:blipFill rotWithShape="1">
            <a:blip r:embed="rId14" cstate="screen">
              <a:extLst>
                <a:ext uri="{BEBA8EAE-BF5A-486C-A8C5-ECC9F3942E4B}">
                  <a14:imgProps xmlns:a14="http://schemas.microsoft.com/office/drawing/2010/main">
                    <a14:imgLayer r:embed="rId15">
                      <a14:imgEffect>
                        <a14:colorTemperature colorTemp="7200"/>
                      </a14:imgEffect>
                    </a14:imgLayer>
                  </a14:imgProps>
                </a:ext>
                <a:ext uri="{28A0092B-C50C-407E-A947-70E740481C1C}">
                  <a14:useLocalDpi xmlns:a14="http://schemas.microsoft.com/office/drawing/2010/main"/>
                </a:ext>
              </a:extLst>
            </a:blip>
            <a:srcRect r="13084"/>
            <a:stretch/>
          </p:blipFill>
          <p:spPr>
            <a:xfrm>
              <a:off x="1127760" y="3937552"/>
              <a:ext cx="1417320" cy="1093208"/>
            </a:xfrm>
            <a:prstGeom prst="rect">
              <a:avLst/>
            </a:prstGeom>
          </p:spPr>
        </p:pic>
        <p:pic>
          <p:nvPicPr>
            <p:cNvPr id="24" name="図 23"/>
            <p:cNvPicPr>
              <a:picLocks noChangeAspect="1"/>
            </p:cNvPicPr>
            <p:nvPr/>
          </p:nvPicPr>
          <p:blipFill rotWithShape="1">
            <a:blip r:embed="rId16" cstate="screen">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a:ext>
              </a:extLst>
            </a:blip>
            <a:srcRect l="29034" r="30750" b="1122"/>
            <a:stretch/>
          </p:blipFill>
          <p:spPr>
            <a:xfrm>
              <a:off x="12531" y="3942062"/>
              <a:ext cx="1144757" cy="1886907"/>
            </a:xfrm>
            <a:prstGeom prst="rect">
              <a:avLst/>
            </a:prstGeom>
          </p:spPr>
        </p:pic>
      </p:grpSp>
      <p:sp>
        <p:nvSpPr>
          <p:cNvPr id="25" name="正方形/長方形 24"/>
          <p:cNvSpPr/>
          <p:nvPr/>
        </p:nvSpPr>
        <p:spPr>
          <a:xfrm>
            <a:off x="-2" y="6263615"/>
            <a:ext cx="9144001" cy="594385"/>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8" name="グループ化 27"/>
          <p:cNvGrpSpPr/>
          <p:nvPr/>
        </p:nvGrpSpPr>
        <p:grpSpPr>
          <a:xfrm>
            <a:off x="-14288" y="593539"/>
            <a:ext cx="9156899" cy="1824110"/>
            <a:chOff x="-14288" y="593539"/>
            <a:chExt cx="9156899" cy="1824110"/>
          </a:xfrm>
        </p:grpSpPr>
        <p:grpSp>
          <p:nvGrpSpPr>
            <p:cNvPr id="15" name="グループ化 14"/>
            <p:cNvGrpSpPr/>
            <p:nvPr/>
          </p:nvGrpSpPr>
          <p:grpSpPr>
            <a:xfrm>
              <a:off x="1819749" y="593539"/>
              <a:ext cx="7322862" cy="1824110"/>
              <a:chOff x="1643061" y="3568635"/>
              <a:chExt cx="6611855" cy="1647000"/>
            </a:xfrm>
          </p:grpSpPr>
          <p:pic>
            <p:nvPicPr>
              <p:cNvPr id="7" name="図 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643061" y="3568635"/>
                <a:ext cx="1647000" cy="1647000"/>
              </a:xfrm>
              <a:prstGeom prst="rect">
                <a:avLst/>
              </a:prstGeom>
            </p:spPr>
          </p:pic>
          <p:pic>
            <p:nvPicPr>
              <p:cNvPr id="8" name="図 7"/>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290061" y="3574536"/>
                <a:ext cx="2089350" cy="1639063"/>
              </a:xfrm>
              <a:prstGeom prst="rect">
                <a:avLst/>
              </a:prstGeom>
            </p:spPr>
          </p:pic>
          <p:pic>
            <p:nvPicPr>
              <p:cNvPr id="11" name="図 10"/>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574209" y="3580788"/>
                <a:ext cx="1680707" cy="1619172"/>
              </a:xfrm>
              <a:prstGeom prst="rect">
                <a:avLst/>
              </a:prstGeom>
            </p:spPr>
          </p:pic>
          <p:pic>
            <p:nvPicPr>
              <p:cNvPr id="12" name="図 1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935025" y="3568635"/>
                <a:ext cx="1644964" cy="1644964"/>
              </a:xfrm>
              <a:prstGeom prst="rect">
                <a:avLst/>
              </a:prstGeom>
            </p:spPr>
          </p:pic>
        </p:grpSp>
        <p:pic>
          <p:nvPicPr>
            <p:cNvPr id="27" name="図 26" descr="IMG_8937.JPG"/>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4288" y="600075"/>
              <a:ext cx="1834037" cy="1800214"/>
            </a:xfrm>
            <a:prstGeom prst="rect">
              <a:avLst/>
            </a:prstGeom>
          </p:spPr>
        </p:pic>
      </p:grpSp>
      <p:sp>
        <p:nvSpPr>
          <p:cNvPr id="10" name="正方形/長方形 9"/>
          <p:cNvSpPr/>
          <p:nvPr/>
        </p:nvSpPr>
        <p:spPr>
          <a:xfrm>
            <a:off x="-7517" y="2570018"/>
            <a:ext cx="9168746" cy="1526244"/>
          </a:xfrm>
          <a:prstGeom prst="rect">
            <a:avLst/>
          </a:prstGeom>
          <a:solidFill>
            <a:schemeClr val="bg1">
              <a:alpha val="4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b="1" dirty="0">
                <a:solidFill>
                  <a:schemeClr val="tx1"/>
                </a:solidFill>
                <a:latin typeface="メイリオ"/>
                <a:ea typeface="メイリオ"/>
                <a:cs typeface="メイリオ"/>
              </a:rPr>
              <a:t>a joint project between the Ministry of Internal Affairs </a:t>
            </a:r>
            <a:r>
              <a:rPr lang="en-US" altLang="ja-JP" sz="1600" b="1" dirty="0" smtClean="0">
                <a:solidFill>
                  <a:schemeClr val="tx1"/>
                </a:solidFill>
                <a:latin typeface="メイリオ"/>
                <a:ea typeface="メイリオ"/>
                <a:cs typeface="メイリオ"/>
              </a:rPr>
              <a:t/>
            </a:r>
            <a:br>
              <a:rPr lang="en-US" altLang="ja-JP" sz="1600" b="1" dirty="0" smtClean="0">
                <a:solidFill>
                  <a:schemeClr val="tx1"/>
                </a:solidFill>
                <a:latin typeface="メイリオ"/>
                <a:ea typeface="メイリオ"/>
                <a:cs typeface="メイリオ"/>
              </a:rPr>
            </a:br>
            <a:r>
              <a:rPr lang="en-US" altLang="ja-JP" sz="1600" b="1" dirty="0" smtClean="0">
                <a:solidFill>
                  <a:schemeClr val="tx1"/>
                </a:solidFill>
                <a:latin typeface="メイリオ"/>
                <a:ea typeface="メイリオ"/>
                <a:cs typeface="メイリオ"/>
              </a:rPr>
              <a:t>and </a:t>
            </a:r>
            <a:r>
              <a:rPr lang="en-US" altLang="ja-JP" sz="1600" b="1" dirty="0">
                <a:solidFill>
                  <a:schemeClr val="tx1"/>
                </a:solidFill>
                <a:latin typeface="メイリオ"/>
                <a:ea typeface="メイリオ"/>
                <a:cs typeface="メイリオ"/>
              </a:rPr>
              <a:t>Communications (MIC) and Recruit Communications</a:t>
            </a:r>
            <a:endParaRPr lang="en-US" altLang="ja-JP" sz="1600" b="1" dirty="0" smtClean="0">
              <a:solidFill>
                <a:schemeClr val="tx1"/>
              </a:solidFill>
              <a:latin typeface="メイリオ"/>
              <a:ea typeface="メイリオ"/>
              <a:cs typeface="メイリオ"/>
            </a:endParaRPr>
          </a:p>
          <a:p>
            <a:pPr algn="ctr"/>
            <a:r>
              <a:rPr lang="en-US" altLang="ja-JP" sz="3200" b="1" dirty="0">
                <a:solidFill>
                  <a:schemeClr val="tx1"/>
                </a:solidFill>
                <a:latin typeface="メイリオ"/>
                <a:ea typeface="メイリオ"/>
                <a:cs typeface="メイリオ"/>
              </a:rPr>
              <a:t>Creating indicators for you to choose a town that rightly matches your life </a:t>
            </a:r>
            <a:r>
              <a:rPr lang="en-US" altLang="ja-JP" sz="3200" b="1" dirty="0" smtClean="0">
                <a:solidFill>
                  <a:schemeClr val="tx1"/>
                </a:solidFill>
                <a:latin typeface="メイリオ"/>
                <a:ea typeface="メイリオ"/>
                <a:cs typeface="メイリオ"/>
              </a:rPr>
              <a:t>style</a:t>
            </a:r>
          </a:p>
          <a:p>
            <a:pPr algn="ctr"/>
            <a:r>
              <a:rPr lang="en-US" altLang="ja-JP" sz="2000" b="1" dirty="0" smtClean="0">
                <a:solidFill>
                  <a:schemeClr val="tx1"/>
                </a:solidFill>
                <a:latin typeface="メイリオ"/>
                <a:ea typeface="メイリオ"/>
                <a:cs typeface="メイリオ"/>
              </a:rPr>
              <a:t>̶Project </a:t>
            </a:r>
            <a:r>
              <a:rPr lang="en-US" altLang="ja-JP" sz="2000" b="1" dirty="0">
                <a:solidFill>
                  <a:schemeClr val="tx1"/>
                </a:solidFill>
                <a:latin typeface="メイリオ"/>
                <a:ea typeface="メイリオ"/>
                <a:cs typeface="メイリオ"/>
              </a:rPr>
              <a:t>to Improve Charms of </a:t>
            </a:r>
            <a:r>
              <a:rPr lang="en-US" altLang="ja-JP" sz="2000" b="1" dirty="0" smtClean="0">
                <a:solidFill>
                  <a:schemeClr val="tx1"/>
                </a:solidFill>
                <a:latin typeface="メイリオ"/>
                <a:ea typeface="メイリオ"/>
                <a:cs typeface="メイリオ"/>
              </a:rPr>
              <a:t>Communities̶</a:t>
            </a:r>
            <a:endParaRPr lang="en-US" altLang="ja-JP" sz="3200" b="1" dirty="0">
              <a:solidFill>
                <a:schemeClr val="tx1"/>
              </a:solidFill>
              <a:latin typeface="メイリオ"/>
              <a:ea typeface="メイリオ"/>
              <a:cs typeface="メイリオ"/>
            </a:endParaRPr>
          </a:p>
        </p:txBody>
      </p:sp>
    </p:spTree>
    <p:extLst>
      <p:ext uri="{BB962C8B-B14F-4D97-AF65-F5344CB8AC3E}">
        <p14:creationId xmlns:p14="http://schemas.microsoft.com/office/powerpoint/2010/main" val="1034560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 y="556496"/>
            <a:ext cx="9144001" cy="6301503"/>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667" y="942975"/>
            <a:ext cx="2920231" cy="5740799"/>
          </a:xfrm>
          <a:prstGeom prst="rect">
            <a:avLst/>
          </a:prstGeom>
          <a:ln>
            <a:solidFill>
              <a:schemeClr val="tx1"/>
            </a:solidFill>
          </a:ln>
        </p:spPr>
      </p:pic>
      <p:cxnSp>
        <p:nvCxnSpPr>
          <p:cNvPr id="4" name="カギ線コネクタ 3"/>
          <p:cNvCxnSpPr>
            <a:stCxn id="2" idx="3"/>
            <a:endCxn id="52" idx="1"/>
          </p:cNvCxnSpPr>
          <p:nvPr/>
        </p:nvCxnSpPr>
        <p:spPr>
          <a:xfrm flipV="1">
            <a:off x="3580898" y="2726057"/>
            <a:ext cx="1133977" cy="1087318"/>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6" name="グループ化 25"/>
          <p:cNvGrpSpPr/>
          <p:nvPr/>
        </p:nvGrpSpPr>
        <p:grpSpPr>
          <a:xfrm>
            <a:off x="4714875" y="942975"/>
            <a:ext cx="3614737" cy="3566164"/>
            <a:chOff x="4371975" y="1634486"/>
            <a:chExt cx="4600575" cy="4974197"/>
          </a:xfrm>
        </p:grpSpPr>
        <p:pic>
          <p:nvPicPr>
            <p:cNvPr id="5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1975" y="1634486"/>
              <a:ext cx="4600575" cy="49741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正方形/長方形 19"/>
            <p:cNvSpPr/>
            <p:nvPr/>
          </p:nvSpPr>
          <p:spPr>
            <a:xfrm>
              <a:off x="6086475" y="5915024"/>
              <a:ext cx="2271713" cy="400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1" name="図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1474" y="4608228"/>
              <a:ext cx="409575" cy="409575"/>
            </a:xfrm>
            <a:prstGeom prst="rect">
              <a:avLst/>
            </a:prstGeom>
          </p:spPr>
        </p:pic>
      </p:grpSp>
      <p:sp>
        <p:nvSpPr>
          <p:cNvPr id="32" name="正方形/長方形 3"/>
          <p:cNvSpPr>
            <a:spLocks noChangeArrowheads="1"/>
          </p:cNvSpPr>
          <p:nvPr/>
        </p:nvSpPr>
        <p:spPr bwMode="auto">
          <a:xfrm>
            <a:off x="3938086" y="4802613"/>
            <a:ext cx="5037963"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We wish to realize a good method to find the most suitable town for you to live in that correspond to your desired life style, by use of various data.</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For you who chose your desired life style, we introduce towns which are convenient for you to live in. </a:t>
            </a:r>
          </a:p>
          <a:p>
            <a:pPr eaLnBrk="1" hangingPunct="1">
              <a:spcBef>
                <a:spcPct val="0"/>
              </a:spcBef>
              <a:buFontTx/>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You will certainly develop an interest in the towns that have been unknown to you.</a:t>
            </a:r>
          </a:p>
        </p:txBody>
      </p:sp>
      <p:sp>
        <p:nvSpPr>
          <p:cNvPr id="35" name="テキスト ボックス 34"/>
          <p:cNvSpPr txBox="1"/>
          <p:nvPr/>
        </p:nvSpPr>
        <p:spPr>
          <a:xfrm>
            <a:off x="979055" y="147818"/>
            <a:ext cx="6979083"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What we wish to realize.</a:t>
            </a:r>
            <a:endParaRPr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9232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Issues when connecting life style with data</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507206" y="1350428"/>
            <a:ext cx="8129588" cy="4339650"/>
          </a:xfrm>
          <a:prstGeom prst="rect">
            <a:avLst/>
          </a:prstGeom>
          <a:noFill/>
        </p:spPr>
        <p:txBody>
          <a:bodyPr wrap="square" rtlCol="0">
            <a:spAutoFit/>
          </a:bodyPr>
          <a:lstStyle/>
          <a:p>
            <a:pPr>
              <a:lnSpc>
                <a:spcPct val="150000"/>
              </a:lnSpc>
            </a:pP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1.	Translation of life style</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47675">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How can we translate organic information (i.e. life style) by using inorganic data</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447675">
              <a:lnSpc>
                <a:spcPct val="150000"/>
              </a:lnSpc>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a:lnSpc>
                <a:spcPct val="150000"/>
              </a:lnSpc>
              <a:buAutoNum type="arabicPeriod" startAt="2"/>
            </a:pPr>
            <a:r>
              <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rPr>
              <a:t>Data acquisition</a:t>
            </a:r>
          </a:p>
          <a:p>
            <a:pPr marL="447675">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How can we acquire inorganic data in order to express organic information (life style)?</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60846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6554" y="4922922"/>
            <a:ext cx="9157106" cy="1922564"/>
            <a:chOff x="12531" y="3937552"/>
            <a:chExt cx="9131470" cy="1894924"/>
          </a:xfrm>
        </p:grpSpPr>
        <p:pic>
          <p:nvPicPr>
            <p:cNvPr id="17" name="図 16"/>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l="12043" t="15863" r="9203" b="8329"/>
            <a:stretch/>
          </p:blipFill>
          <p:spPr>
            <a:xfrm>
              <a:off x="2529840" y="3937552"/>
              <a:ext cx="2971800" cy="1894924"/>
            </a:xfrm>
            <a:prstGeom prst="rect">
              <a:avLst/>
            </a:prstGeom>
          </p:spPr>
        </p:pic>
        <p:pic>
          <p:nvPicPr>
            <p:cNvPr id="18" name="図 17"/>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l="33400" t="29515"/>
            <a:stretch/>
          </p:blipFill>
          <p:spPr>
            <a:xfrm>
              <a:off x="6633634" y="3937552"/>
              <a:ext cx="1559357" cy="1093208"/>
            </a:xfrm>
            <a:prstGeom prst="rect">
              <a:avLst/>
            </a:prstGeom>
          </p:spPr>
        </p:pic>
        <p:pic>
          <p:nvPicPr>
            <p:cNvPr id="19" name="図 18"/>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rcRect l="42446" t="9950" r="30203" b="19768"/>
            <a:stretch/>
          </p:blipFill>
          <p:spPr>
            <a:xfrm>
              <a:off x="8030763" y="3937552"/>
              <a:ext cx="1113238" cy="1894924"/>
            </a:xfrm>
            <a:prstGeom prst="rect">
              <a:avLst/>
            </a:prstGeom>
          </p:spPr>
        </p:pic>
        <p:pic>
          <p:nvPicPr>
            <p:cNvPr id="20" name="図 19"/>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a:ext>
              </a:extLst>
            </a:blip>
            <a:srcRect r="14425"/>
            <a:stretch/>
          </p:blipFill>
          <p:spPr>
            <a:xfrm>
              <a:off x="6633635" y="4750574"/>
              <a:ext cx="1397128" cy="1081483"/>
            </a:xfrm>
            <a:prstGeom prst="rect">
              <a:avLst/>
            </a:prstGeom>
          </p:spPr>
        </p:pic>
        <p:pic>
          <p:nvPicPr>
            <p:cNvPr id="21" name="図 20"/>
            <p:cNvPicPr>
              <a:picLocks noChangeAspect="1"/>
            </p:cNvPicPr>
            <p:nvPr/>
          </p:nvPicPr>
          <p:blipFill>
            <a:blip r:embed="rId12" cstate="screen">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a:ext>
              </a:extLst>
            </a:blip>
            <a:stretch>
              <a:fillRect/>
            </a:stretch>
          </p:blipFill>
          <p:spPr>
            <a:xfrm>
              <a:off x="1157288" y="4872440"/>
              <a:ext cx="1443990" cy="956529"/>
            </a:xfrm>
            <a:prstGeom prst="rect">
              <a:avLst/>
            </a:prstGeom>
          </p:spPr>
        </p:pic>
        <p:pic>
          <p:nvPicPr>
            <p:cNvPr id="22" name="図 21"/>
            <p:cNvPicPr>
              <a:picLocks noChangeAspect="1"/>
            </p:cNvPicPr>
            <p:nvPr/>
          </p:nvPicPr>
          <p:blipFill rotWithShape="1">
            <a:blip r:embed="rId14" cstate="screen">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a:ext>
              </a:extLst>
            </a:blip>
            <a:srcRect l="12087" b="1381"/>
            <a:stretch/>
          </p:blipFill>
          <p:spPr>
            <a:xfrm>
              <a:off x="5501640" y="3937552"/>
              <a:ext cx="1131995" cy="1891417"/>
            </a:xfrm>
            <a:prstGeom prst="rect">
              <a:avLst/>
            </a:prstGeom>
          </p:spPr>
        </p:pic>
        <p:pic>
          <p:nvPicPr>
            <p:cNvPr id="23" name="図 22"/>
            <p:cNvPicPr>
              <a:picLocks noChangeAspect="1"/>
            </p:cNvPicPr>
            <p:nvPr/>
          </p:nvPicPr>
          <p:blipFill rotWithShape="1">
            <a:blip r:embed="rId16" cstate="screen">
              <a:extLst>
                <a:ext uri="{BEBA8EAE-BF5A-486C-A8C5-ECC9F3942E4B}">
                  <a14:imgProps xmlns:a14="http://schemas.microsoft.com/office/drawing/2010/main">
                    <a14:imgLayer r:embed="rId17">
                      <a14:imgEffect>
                        <a14:colorTemperature colorTemp="7200"/>
                      </a14:imgEffect>
                    </a14:imgLayer>
                  </a14:imgProps>
                </a:ext>
                <a:ext uri="{28A0092B-C50C-407E-A947-70E740481C1C}">
                  <a14:useLocalDpi xmlns:a14="http://schemas.microsoft.com/office/drawing/2010/main"/>
                </a:ext>
              </a:extLst>
            </a:blip>
            <a:srcRect r="13084"/>
            <a:stretch/>
          </p:blipFill>
          <p:spPr>
            <a:xfrm>
              <a:off x="1127760" y="3937552"/>
              <a:ext cx="1417320" cy="1093208"/>
            </a:xfrm>
            <a:prstGeom prst="rect">
              <a:avLst/>
            </a:prstGeom>
          </p:spPr>
        </p:pic>
        <p:pic>
          <p:nvPicPr>
            <p:cNvPr id="24" name="図 23"/>
            <p:cNvPicPr>
              <a:picLocks noChangeAspect="1"/>
            </p:cNvPicPr>
            <p:nvPr/>
          </p:nvPicPr>
          <p:blipFill rotWithShape="1">
            <a:blip r:embed="rId18" cstate="screen">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a:ext>
              </a:extLst>
            </a:blip>
            <a:srcRect l="29034" r="30750" b="1122"/>
            <a:stretch/>
          </p:blipFill>
          <p:spPr>
            <a:xfrm>
              <a:off x="12531" y="3942062"/>
              <a:ext cx="1144757" cy="1886907"/>
            </a:xfrm>
            <a:prstGeom prst="rect">
              <a:avLst/>
            </a:prstGeom>
          </p:spPr>
        </p:pic>
      </p:grpSp>
      <p:graphicFrame>
        <p:nvGraphicFramePr>
          <p:cNvPr id="2" name="オブジェクト 1"/>
          <p:cNvGraphicFramePr>
            <a:graphicFrameLocks noChangeAspect="1"/>
          </p:cNvGraphicFramePr>
          <p:nvPr>
            <p:extLst>
              <p:ext uri="{D42A27DB-BD31-4B8C-83A1-F6EECF244321}">
                <p14:modId xmlns:p14="http://schemas.microsoft.com/office/powerpoint/2010/main" val="1382677753"/>
              </p:ext>
            </p:extLst>
          </p:nvPr>
        </p:nvGraphicFramePr>
        <p:xfrm>
          <a:off x="5241115" y="226397"/>
          <a:ext cx="2611923" cy="1707441"/>
        </p:xfrm>
        <a:graphic>
          <a:graphicData uri="http://schemas.openxmlformats.org/presentationml/2006/ole">
            <mc:AlternateContent xmlns:mc="http://schemas.openxmlformats.org/markup-compatibility/2006">
              <mc:Choice xmlns:v="urn:schemas-microsoft-com:vml" Requires="v">
                <p:oleObj spid="_x0000_s1032" name="Image" r:id="rId20" imgW="3593520" imgH="2349000" progId="Photoshop.Image.11">
                  <p:embed/>
                </p:oleObj>
              </mc:Choice>
              <mc:Fallback>
                <p:oleObj name="Image" r:id="rId20" imgW="3593520" imgH="2349000" progId="Photoshop.Image.11">
                  <p:embed/>
                  <p:pic>
                    <p:nvPicPr>
                      <p:cNvPr id="0" name=""/>
                      <p:cNvPicPr/>
                      <p:nvPr/>
                    </p:nvPicPr>
                    <p:blipFill>
                      <a:blip r:embed="rId21"/>
                      <a:stretch>
                        <a:fillRect/>
                      </a:stretch>
                    </p:blipFill>
                    <p:spPr>
                      <a:xfrm>
                        <a:off x="5241115" y="226397"/>
                        <a:ext cx="2611923" cy="1707441"/>
                      </a:xfrm>
                      <a:prstGeom prst="rect">
                        <a:avLst/>
                      </a:prstGeom>
                    </p:spPr>
                  </p:pic>
                </p:oleObj>
              </mc:Fallback>
            </mc:AlternateContent>
          </a:graphicData>
        </a:graphic>
      </p:graphicFrame>
      <p:sp>
        <p:nvSpPr>
          <p:cNvPr id="3" name="テキスト ボックス 2"/>
          <p:cNvSpPr txBox="1"/>
          <p:nvPr/>
        </p:nvSpPr>
        <p:spPr>
          <a:xfrm>
            <a:off x="989044" y="286139"/>
            <a:ext cx="7576457" cy="4524315"/>
          </a:xfrm>
          <a:prstGeom prst="rect">
            <a:avLst/>
          </a:prstGeom>
          <a:noFill/>
        </p:spPr>
        <p:txBody>
          <a:bodyPr wrap="square" rtlCol="0">
            <a:spAutoFit/>
          </a:bodyPr>
          <a:lstStyle/>
          <a:p>
            <a:pPr>
              <a:lnSpc>
                <a:spcPct val="90000"/>
              </a:lnSpc>
            </a:pPr>
            <a:r>
              <a:rPr lang="en-US" altLang="ja-JP" sz="7000" b="1" dirty="0">
                <a:gradFill>
                  <a:gsLst>
                    <a:gs pos="0">
                      <a:schemeClr val="tx2"/>
                    </a:gs>
                    <a:gs pos="64960">
                      <a:srgbClr val="FFFF00"/>
                    </a:gs>
                    <a:gs pos="35000">
                      <a:srgbClr val="00B050"/>
                    </a:gs>
                    <a:gs pos="100000">
                      <a:srgbClr val="FF0000"/>
                    </a:gs>
                  </a:gsLst>
                  <a:lin ang="0" scaled="0"/>
                </a:gradFill>
              </a:rPr>
              <a:t>Project to </a:t>
            </a:r>
            <a:r>
              <a:rPr lang="en-US" altLang="ja-JP" sz="7000" b="1" dirty="0" smtClean="0">
                <a:gradFill>
                  <a:gsLst>
                    <a:gs pos="0">
                      <a:schemeClr val="tx2"/>
                    </a:gs>
                    <a:gs pos="64960">
                      <a:srgbClr val="FFFF00"/>
                    </a:gs>
                    <a:gs pos="35000">
                      <a:srgbClr val="00B050"/>
                    </a:gs>
                    <a:gs pos="100000">
                      <a:srgbClr val="FF0000"/>
                    </a:gs>
                  </a:gsLst>
                  <a:lin ang="0" scaled="0"/>
                </a:gradFill>
              </a:rPr>
              <a:t/>
            </a:r>
            <a:br>
              <a:rPr lang="en-US" altLang="ja-JP" sz="7000" b="1" dirty="0" smtClean="0">
                <a:gradFill>
                  <a:gsLst>
                    <a:gs pos="0">
                      <a:schemeClr val="tx2"/>
                    </a:gs>
                    <a:gs pos="64960">
                      <a:srgbClr val="FFFF00"/>
                    </a:gs>
                    <a:gs pos="35000">
                      <a:srgbClr val="00B050"/>
                    </a:gs>
                    <a:gs pos="100000">
                      <a:srgbClr val="FF0000"/>
                    </a:gs>
                  </a:gsLst>
                  <a:lin ang="0" scaled="0"/>
                </a:gradFill>
              </a:rPr>
            </a:br>
            <a:r>
              <a:rPr lang="en-US" altLang="ja-JP" sz="7000" b="1" dirty="0" smtClean="0">
                <a:gradFill>
                  <a:gsLst>
                    <a:gs pos="0">
                      <a:schemeClr val="tx2"/>
                    </a:gs>
                    <a:gs pos="64960">
                      <a:srgbClr val="FFFF00"/>
                    </a:gs>
                    <a:gs pos="35000">
                      <a:srgbClr val="00B050"/>
                    </a:gs>
                    <a:gs pos="100000">
                      <a:srgbClr val="FF0000"/>
                    </a:gs>
                  </a:gsLst>
                  <a:lin ang="0" scaled="0"/>
                </a:gradFill>
              </a:rPr>
              <a:t>improve </a:t>
            </a:r>
          </a:p>
          <a:p>
            <a:pPr>
              <a:lnSpc>
                <a:spcPct val="90000"/>
              </a:lnSpc>
            </a:pPr>
            <a:r>
              <a:rPr lang="en-US" altLang="ja-JP" sz="7000" b="1" dirty="0" smtClean="0">
                <a:gradFill>
                  <a:gsLst>
                    <a:gs pos="0">
                      <a:schemeClr val="tx2"/>
                    </a:gs>
                    <a:gs pos="64960">
                      <a:srgbClr val="FFFF00"/>
                    </a:gs>
                    <a:gs pos="35000">
                      <a:srgbClr val="00B050"/>
                    </a:gs>
                    <a:gs pos="100000">
                      <a:srgbClr val="FF0000"/>
                    </a:gs>
                  </a:gsLst>
                  <a:lin ang="0" scaled="0"/>
                </a:gradFill>
              </a:rPr>
              <a:t>charms </a:t>
            </a:r>
            <a:r>
              <a:rPr lang="en-US" altLang="ja-JP" sz="7000" b="1" dirty="0">
                <a:gradFill>
                  <a:gsLst>
                    <a:gs pos="0">
                      <a:schemeClr val="tx2"/>
                    </a:gs>
                    <a:gs pos="64960">
                      <a:srgbClr val="FFFF00"/>
                    </a:gs>
                    <a:gs pos="35000">
                      <a:srgbClr val="00B050"/>
                    </a:gs>
                    <a:gs pos="100000">
                      <a:srgbClr val="FF0000"/>
                    </a:gs>
                  </a:gsLst>
                  <a:lin ang="0" scaled="0"/>
                </a:gradFill>
              </a:rPr>
              <a:t>of communities, </a:t>
            </a:r>
            <a:endParaRPr lang="en-US" altLang="ja-JP" sz="7000" b="1" dirty="0" smtClean="0">
              <a:gradFill>
                <a:gsLst>
                  <a:gs pos="0">
                    <a:schemeClr val="tx2"/>
                  </a:gs>
                  <a:gs pos="64960">
                    <a:srgbClr val="FFFF00"/>
                  </a:gs>
                  <a:gs pos="35000">
                    <a:srgbClr val="00B050"/>
                  </a:gs>
                  <a:gs pos="100000">
                    <a:srgbClr val="FF0000"/>
                  </a:gs>
                </a:gsLst>
                <a:lin ang="0" scaled="0"/>
              </a:gradFill>
            </a:endParaRPr>
          </a:p>
          <a:p>
            <a:pPr>
              <a:lnSpc>
                <a:spcPct val="90000"/>
              </a:lnSpc>
            </a:pPr>
            <a:r>
              <a:rPr lang="en-US" altLang="ja-JP" sz="4000" b="1" dirty="0" smtClean="0">
                <a:gradFill>
                  <a:gsLst>
                    <a:gs pos="0">
                      <a:schemeClr val="tx2"/>
                    </a:gs>
                    <a:gs pos="64960">
                      <a:srgbClr val="FFFF00"/>
                    </a:gs>
                    <a:gs pos="35000">
                      <a:srgbClr val="00B050"/>
                    </a:gs>
                    <a:gs pos="100000">
                      <a:srgbClr val="FF0000"/>
                    </a:gs>
                  </a:gsLst>
                  <a:lin ang="0" scaled="0"/>
                </a:gradFill>
              </a:rPr>
              <a:t>by </a:t>
            </a:r>
            <a:r>
              <a:rPr lang="en-US" altLang="ja-JP" sz="4000" b="1" dirty="0">
                <a:gradFill>
                  <a:gsLst>
                    <a:gs pos="0">
                      <a:schemeClr val="tx2"/>
                    </a:gs>
                    <a:gs pos="64960">
                      <a:srgbClr val="FFFF00"/>
                    </a:gs>
                    <a:gs pos="35000">
                      <a:srgbClr val="00B050"/>
                    </a:gs>
                    <a:gs pos="100000">
                      <a:srgbClr val="FF0000"/>
                    </a:gs>
                  </a:gsLst>
                  <a:lin ang="0" scaled="0"/>
                </a:gradFill>
              </a:rPr>
              <a:t>use of data</a:t>
            </a:r>
            <a:endParaRPr kumimoji="1" lang="ja-JP" altLang="en-US" sz="4000" b="1" dirty="0">
              <a:gradFill>
                <a:gsLst>
                  <a:gs pos="0">
                    <a:schemeClr val="tx2"/>
                  </a:gs>
                  <a:gs pos="64960">
                    <a:srgbClr val="FFFF00"/>
                  </a:gs>
                  <a:gs pos="35000">
                    <a:srgbClr val="00B050"/>
                  </a:gs>
                  <a:gs pos="100000">
                    <a:srgbClr val="FF0000"/>
                  </a:gs>
                </a:gsLst>
                <a:lin ang="0" scaled="0"/>
              </a:gradFill>
            </a:endParaRPr>
          </a:p>
        </p:txBody>
      </p:sp>
    </p:spTree>
    <p:extLst>
      <p:ext uri="{BB962C8B-B14F-4D97-AF65-F5344CB8AC3E}">
        <p14:creationId xmlns:p14="http://schemas.microsoft.com/office/powerpoint/2010/main" val="2132058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二等辺三角形 5"/>
          <p:cNvSpPr/>
          <p:nvPr/>
        </p:nvSpPr>
        <p:spPr>
          <a:xfrm>
            <a:off x="600075" y="933361"/>
            <a:ext cx="7915275" cy="5424577"/>
          </a:xfrm>
          <a:prstGeom prst="triangle">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979054" y="119242"/>
            <a:ext cx="7997053"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Players of public-private collaborative work</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4" name="グループ化 53"/>
          <p:cNvGrpSpPr/>
          <p:nvPr/>
        </p:nvGrpSpPr>
        <p:grpSpPr>
          <a:xfrm>
            <a:off x="167890" y="935412"/>
            <a:ext cx="8808218" cy="5753434"/>
            <a:chOff x="109538" y="638002"/>
            <a:chExt cx="8808218" cy="5753434"/>
          </a:xfrm>
        </p:grpSpPr>
        <p:sp>
          <p:nvSpPr>
            <p:cNvPr id="4" name="円/楕円 3"/>
            <p:cNvSpPr/>
            <p:nvPr/>
          </p:nvSpPr>
          <p:spPr>
            <a:xfrm>
              <a:off x="2591999" y="638002"/>
              <a:ext cx="3960000" cy="1281929"/>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Promoter: MIC</a:t>
              </a:r>
              <a:endParaRPr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Desirous of promoting utilization of open data</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円/楕円 13"/>
            <p:cNvSpPr/>
            <p:nvPr/>
          </p:nvSpPr>
          <p:spPr>
            <a:xfrm>
              <a:off x="109538" y="4952626"/>
              <a:ext cx="3960000" cy="141023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円/楕円 14"/>
            <p:cNvSpPr/>
            <p:nvPr/>
          </p:nvSpPr>
          <p:spPr>
            <a:xfrm>
              <a:off x="4957756" y="4952626"/>
              <a:ext cx="3960000" cy="143881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6" name="円/楕円 15"/>
          <p:cNvSpPr/>
          <p:nvPr/>
        </p:nvSpPr>
        <p:spPr>
          <a:xfrm>
            <a:off x="2228854" y="2992708"/>
            <a:ext cx="4785877" cy="1908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下矢印 16"/>
          <p:cNvSpPr/>
          <p:nvPr/>
        </p:nvSpPr>
        <p:spPr>
          <a:xfrm>
            <a:off x="3363597" y="2042780"/>
            <a:ext cx="2490285" cy="1049944"/>
          </a:xfrm>
          <a:prstGeom prst="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13710660">
            <a:off x="771169" y="3620718"/>
            <a:ext cx="2164033" cy="1535295"/>
          </a:xfrm>
          <a:prstGeom prst="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rot="8406856">
            <a:off x="6258352" y="3790060"/>
            <a:ext cx="2394705" cy="1349978"/>
          </a:xfrm>
          <a:prstGeom prst="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テキスト ボックス 20"/>
          <p:cNvSpPr txBox="1"/>
          <p:nvPr/>
        </p:nvSpPr>
        <p:spPr>
          <a:xfrm>
            <a:off x="3935318" y="2191002"/>
            <a:ext cx="1383129" cy="584775"/>
          </a:xfrm>
          <a:prstGeom prst="rect">
            <a:avLst/>
          </a:prstGeom>
          <a:noFill/>
        </p:spPr>
        <p:txBody>
          <a:bodyPr wrap="square" rtlCol="0">
            <a:spAutoFit/>
          </a:bodyPr>
          <a:lstStyle/>
          <a:p>
            <a:pPr algn="ct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Justifying</a:t>
            </a:r>
          </a:p>
          <a:p>
            <a:pPr algn="ct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power</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6365824" y="4087938"/>
            <a:ext cx="2447465" cy="954107"/>
          </a:xfrm>
          <a:prstGeom prst="rect">
            <a:avLst/>
          </a:prstGeom>
          <a:noFill/>
        </p:spPr>
        <p:txBody>
          <a:bodyPr wrap="none" rtlCol="0">
            <a:spAutoFit/>
          </a:bodyPr>
          <a:lstStyle/>
          <a:p>
            <a:pPr algn="ct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Driving force</a:t>
            </a:r>
          </a:p>
          <a:p>
            <a:pPr algn="ct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Planning/editing power</a:t>
            </a:r>
          </a:p>
          <a:p>
            <a:pPr algn="ct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Creative power</a:t>
            </a:r>
          </a:p>
          <a:p>
            <a:pPr algn="ct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Data-carrying place</a:t>
            </a:r>
          </a:p>
        </p:txBody>
      </p:sp>
      <p:sp>
        <p:nvSpPr>
          <p:cNvPr id="23" name="テキスト ボックス 22"/>
          <p:cNvSpPr txBox="1"/>
          <p:nvPr/>
        </p:nvSpPr>
        <p:spPr>
          <a:xfrm>
            <a:off x="1019107" y="4155884"/>
            <a:ext cx="1635384" cy="584775"/>
          </a:xfrm>
          <a:prstGeom prst="rect">
            <a:avLst/>
          </a:prstGeom>
          <a:noFill/>
        </p:spPr>
        <p:txBody>
          <a:bodyPr wrap="none" rtlCol="0">
            <a:spAutoFit/>
          </a:bodyPr>
          <a:lstStyle/>
          <a:p>
            <a:pPr algn="ct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Public data </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in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possession</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p:cNvSpPr txBox="1"/>
          <p:nvPr/>
        </p:nvSpPr>
        <p:spPr>
          <a:xfrm>
            <a:off x="2350882" y="3378770"/>
            <a:ext cx="4563833" cy="1292662"/>
          </a:xfrm>
          <a:prstGeom prst="rect">
            <a:avLst/>
          </a:prstGeom>
          <a:noFill/>
        </p:spPr>
        <p:txBody>
          <a:bodyPr wrap="square" rtlCol="0">
            <a:spAutoFit/>
          </a:bodyPr>
          <a:lstStyle/>
          <a:p>
            <a:pPr algn="ctr"/>
            <a:r>
              <a:rPr lang="en-US" altLang="ja-JP" sz="3200" b="1" u="sng" dirty="0">
                <a:latin typeface="メイリオ" panose="020B0604030504040204" pitchFamily="50" charset="-128"/>
                <a:ea typeface="メイリオ" panose="020B0604030504040204" pitchFamily="50" charset="-128"/>
                <a:cs typeface="メイリオ" panose="020B0604030504040204" pitchFamily="50" charset="-128"/>
              </a:rPr>
              <a:t>Good for everyone</a:t>
            </a:r>
          </a:p>
          <a:p>
            <a:pPr algn="ctr"/>
            <a:r>
              <a:rPr lang="en-US" altLang="ja-JP" sz="2200" b="1" dirty="0">
                <a:latin typeface="メイリオ" panose="020B0604030504040204" pitchFamily="50" charset="-128"/>
                <a:ea typeface="メイリオ" panose="020B0604030504040204" pitchFamily="50" charset="-128"/>
                <a:cs typeface="メイリオ" panose="020B0604030504040204" pitchFamily="50" charset="-128"/>
              </a:rPr>
              <a:t>Public-private collaborative open </a:t>
            </a:r>
            <a:r>
              <a:rPr lang="en-US" altLang="ja-JP" sz="2200" b="1" dirty="0" smtClean="0">
                <a:latin typeface="メイリオ" panose="020B0604030504040204" pitchFamily="50" charset="-128"/>
                <a:ea typeface="メイリオ" panose="020B0604030504040204" pitchFamily="50" charset="-128"/>
                <a:cs typeface="メイリオ" panose="020B0604030504040204" pitchFamily="50" charset="-128"/>
              </a:rPr>
              <a:t>innovation</a:t>
            </a:r>
            <a:endParaRPr lang="en-US" altLang="ja-JP" sz="2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167890" y="5529943"/>
            <a:ext cx="4037105" cy="1034129"/>
          </a:xfrm>
          <a:prstGeom prst="rect">
            <a:avLst/>
          </a:prstGeom>
          <a:noFill/>
        </p:spPr>
        <p:txBody>
          <a:bodyPr wrap="square" rtlCol="0">
            <a:spAutoFit/>
          </a:bodyPr>
          <a:lstStyle/>
          <a:p>
            <a:pPr algn="ctr">
              <a:lnSpc>
                <a:spcPct val="90000"/>
              </a:lnSpc>
            </a:pP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Cooperation: Municipalities</a:t>
            </a:r>
          </a:p>
          <a:p>
            <a:pPr algn="ct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Although access to the center of big cities may not be good,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we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want to increase the number of people to live,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by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appealing the charms of the life in our municipalities</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5149203" y="5355771"/>
            <a:ext cx="3731055" cy="1311128"/>
          </a:xfrm>
          <a:prstGeom prst="rect">
            <a:avLst/>
          </a:prstGeom>
          <a:noFill/>
        </p:spPr>
        <p:txBody>
          <a:bodyPr wrap="square" rtlCol="0">
            <a:spAutoFit/>
          </a:bodyPr>
          <a:lstStyle/>
          <a:p>
            <a:pPr algn="ctr">
              <a:lnSpc>
                <a:spcPct val="90000"/>
              </a:lnSpc>
            </a:pP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Planning: Recruit Communications</a:t>
            </a:r>
          </a:p>
          <a:p>
            <a:pPr algn="ct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 want to increase the number of incoming people, by developing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services that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correspond to the needs of customers choosing their places to live.</a:t>
            </a:r>
          </a:p>
        </p:txBody>
      </p:sp>
    </p:spTree>
    <p:extLst>
      <p:ext uri="{BB962C8B-B14F-4D97-AF65-F5344CB8AC3E}">
        <p14:creationId xmlns:p14="http://schemas.microsoft.com/office/powerpoint/2010/main" val="371517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Common objectives for all players</a:t>
            </a:r>
          </a:p>
        </p:txBody>
      </p:sp>
      <p:sp>
        <p:nvSpPr>
          <p:cNvPr id="5" name="正方形/長方形 4"/>
          <p:cNvSpPr/>
          <p:nvPr/>
        </p:nvSpPr>
        <p:spPr>
          <a:xfrm>
            <a:off x="2133599" y="1676511"/>
            <a:ext cx="6682979"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200" dirty="0">
                <a:solidFill>
                  <a:schemeClr val="tx1">
                    <a:lumMod val="75000"/>
                    <a:lumOff val="25000"/>
                  </a:schemeClr>
                </a:solidFill>
                <a:latin typeface="メイリオ"/>
                <a:ea typeface="メイリオ"/>
                <a:cs typeface="メイリオ"/>
              </a:rPr>
              <a:t>To live </a:t>
            </a:r>
            <a:r>
              <a:rPr lang="en-US" altLang="ja-JP" sz="2200" u="sng" dirty="0">
                <a:solidFill>
                  <a:srgbClr val="FF0000"/>
                </a:solidFill>
                <a:latin typeface="メイリオ"/>
                <a:ea typeface="メイリオ"/>
                <a:cs typeface="メイリオ"/>
              </a:rPr>
              <a:t>in a town that is already known to you </a:t>
            </a:r>
            <a:r>
              <a:rPr lang="en-US" altLang="ja-JP" sz="2200" dirty="0">
                <a:solidFill>
                  <a:schemeClr val="tx1">
                    <a:lumMod val="75000"/>
                    <a:lumOff val="25000"/>
                  </a:schemeClr>
                </a:solidFill>
                <a:latin typeface="メイリオ"/>
                <a:ea typeface="メイリオ"/>
                <a:cs typeface="メイリオ"/>
              </a:rPr>
              <a:t>because you have connections there or because the place is popular among people.</a:t>
            </a:r>
            <a:endParaRPr lang="en-US" altLang="ja-JP" sz="2200" dirty="0" smtClean="0">
              <a:solidFill>
                <a:schemeClr val="tx1">
                  <a:lumMod val="75000"/>
                  <a:lumOff val="25000"/>
                </a:schemeClr>
              </a:solidFill>
              <a:latin typeface="メイリオ"/>
              <a:ea typeface="メイリオ"/>
              <a:cs typeface="メイリオ"/>
            </a:endParaRPr>
          </a:p>
        </p:txBody>
      </p:sp>
      <p:sp>
        <p:nvSpPr>
          <p:cNvPr id="2" name="円/楕円 1"/>
          <p:cNvSpPr/>
          <p:nvPr/>
        </p:nvSpPr>
        <p:spPr>
          <a:xfrm>
            <a:off x="413409" y="1448457"/>
            <a:ext cx="1488146" cy="148814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Present</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円/楕円 6"/>
          <p:cNvSpPr/>
          <p:nvPr/>
        </p:nvSpPr>
        <p:spPr>
          <a:xfrm>
            <a:off x="335902" y="4118389"/>
            <a:ext cx="1615701" cy="161570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Ideal</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下矢印 7"/>
          <p:cNvSpPr/>
          <p:nvPr/>
        </p:nvSpPr>
        <p:spPr>
          <a:xfrm>
            <a:off x="3589529" y="3264962"/>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133599" y="4382388"/>
            <a:ext cx="6682979"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200" dirty="0">
                <a:solidFill>
                  <a:schemeClr val="tx1">
                    <a:lumMod val="75000"/>
                    <a:lumOff val="25000"/>
                  </a:schemeClr>
                </a:solidFill>
                <a:latin typeface="メイリオ"/>
                <a:ea typeface="メイリオ"/>
                <a:cs typeface="メイリオ"/>
              </a:rPr>
              <a:t>To live </a:t>
            </a:r>
            <a:r>
              <a:rPr lang="en-US" altLang="ja-JP" sz="2200" u="sng" dirty="0">
                <a:solidFill>
                  <a:srgbClr val="FF0000"/>
                </a:solidFill>
                <a:latin typeface="メイリオ"/>
                <a:ea typeface="メイリオ"/>
                <a:cs typeface="メイリオ"/>
              </a:rPr>
              <a:t>in a town in which you want to live </a:t>
            </a:r>
            <a:r>
              <a:rPr lang="en-US" altLang="ja-JP" sz="2200" dirty="0">
                <a:solidFill>
                  <a:schemeClr val="tx1">
                    <a:lumMod val="75000"/>
                    <a:lumOff val="25000"/>
                  </a:schemeClr>
                </a:solidFill>
                <a:latin typeface="メイリオ"/>
                <a:ea typeface="メイリオ"/>
                <a:cs typeface="メイリオ"/>
              </a:rPr>
              <a:t>because the town matches your life style and you will become happier there.</a:t>
            </a:r>
            <a:endParaRPr lang="en-US" altLang="ja-JP" sz="2200" dirty="0" smtClean="0">
              <a:solidFill>
                <a:schemeClr val="tx1">
                  <a:lumMod val="75000"/>
                  <a:lumOff val="25000"/>
                </a:schemeClr>
              </a:solidFill>
              <a:latin typeface="メイリオ"/>
              <a:ea typeface="メイリオ"/>
              <a:cs typeface="メイリオ"/>
            </a:endParaRPr>
          </a:p>
        </p:txBody>
      </p:sp>
    </p:spTree>
    <p:extLst>
      <p:ext uri="{BB962C8B-B14F-4D97-AF65-F5344CB8AC3E}">
        <p14:creationId xmlns:p14="http://schemas.microsoft.com/office/powerpoint/2010/main" val="1299643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下矢印 7"/>
          <p:cNvSpPr/>
          <p:nvPr/>
        </p:nvSpPr>
        <p:spPr>
          <a:xfrm>
            <a:off x="3589529" y="3264962"/>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133599" y="1676511"/>
            <a:ext cx="6682979"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200" dirty="0">
                <a:solidFill>
                  <a:schemeClr val="tx1">
                    <a:lumMod val="75000"/>
                    <a:lumOff val="25000"/>
                  </a:schemeClr>
                </a:solidFill>
                <a:latin typeface="メイリオ"/>
                <a:ea typeface="メイリオ"/>
                <a:cs typeface="メイリオ"/>
              </a:rPr>
              <a:t>To live </a:t>
            </a:r>
            <a:r>
              <a:rPr lang="en-US" altLang="ja-JP" sz="2200" u="sng" dirty="0">
                <a:solidFill>
                  <a:srgbClr val="FF0000"/>
                </a:solidFill>
                <a:latin typeface="メイリオ"/>
                <a:ea typeface="メイリオ"/>
                <a:cs typeface="メイリオ"/>
              </a:rPr>
              <a:t>in a town that is already known to you </a:t>
            </a:r>
            <a:r>
              <a:rPr lang="en-US" altLang="ja-JP" sz="2200" dirty="0">
                <a:solidFill>
                  <a:schemeClr val="tx1">
                    <a:lumMod val="75000"/>
                    <a:lumOff val="25000"/>
                  </a:schemeClr>
                </a:solidFill>
                <a:latin typeface="メイリオ"/>
                <a:ea typeface="メイリオ"/>
                <a:cs typeface="メイリオ"/>
              </a:rPr>
              <a:t>because you have connections there or because the place is popular among people.</a:t>
            </a:r>
            <a:endParaRPr lang="en-US" altLang="ja-JP" sz="2200" dirty="0" smtClean="0">
              <a:solidFill>
                <a:schemeClr val="tx1">
                  <a:lumMod val="75000"/>
                  <a:lumOff val="25000"/>
                </a:schemeClr>
              </a:solidFill>
              <a:latin typeface="メイリオ"/>
              <a:ea typeface="メイリオ"/>
              <a:cs typeface="メイリオ"/>
            </a:endParaRPr>
          </a:p>
        </p:txBody>
      </p:sp>
      <p:sp>
        <p:nvSpPr>
          <p:cNvPr id="11" name="円/楕円 10"/>
          <p:cNvSpPr/>
          <p:nvPr/>
        </p:nvSpPr>
        <p:spPr>
          <a:xfrm>
            <a:off x="413409" y="1448457"/>
            <a:ext cx="1488146" cy="148814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Present</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円/楕円 11"/>
          <p:cNvSpPr/>
          <p:nvPr/>
        </p:nvSpPr>
        <p:spPr>
          <a:xfrm>
            <a:off x="335902" y="4118389"/>
            <a:ext cx="1615701" cy="161570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Ideal</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133599" y="4382388"/>
            <a:ext cx="6682979"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200" dirty="0">
                <a:solidFill>
                  <a:schemeClr val="tx1">
                    <a:lumMod val="75000"/>
                    <a:lumOff val="25000"/>
                  </a:schemeClr>
                </a:solidFill>
                <a:latin typeface="メイリオ"/>
                <a:ea typeface="メイリオ"/>
                <a:cs typeface="メイリオ"/>
              </a:rPr>
              <a:t>To live </a:t>
            </a:r>
            <a:r>
              <a:rPr lang="en-US" altLang="ja-JP" sz="2200" u="sng" dirty="0">
                <a:solidFill>
                  <a:srgbClr val="FF0000"/>
                </a:solidFill>
                <a:latin typeface="メイリオ"/>
                <a:ea typeface="メイリオ"/>
                <a:cs typeface="メイリオ"/>
              </a:rPr>
              <a:t>in a town in which you want to live </a:t>
            </a:r>
            <a:r>
              <a:rPr lang="en-US" altLang="ja-JP" sz="2200" dirty="0">
                <a:solidFill>
                  <a:schemeClr val="tx1">
                    <a:lumMod val="75000"/>
                    <a:lumOff val="25000"/>
                  </a:schemeClr>
                </a:solidFill>
                <a:latin typeface="メイリオ"/>
                <a:ea typeface="メイリオ"/>
                <a:cs typeface="メイリオ"/>
              </a:rPr>
              <a:t>because the town matches your life style and you will become happier there.</a:t>
            </a:r>
            <a:endParaRPr lang="en-US" altLang="ja-JP" sz="2200" dirty="0" smtClean="0">
              <a:solidFill>
                <a:schemeClr val="tx1">
                  <a:lumMod val="75000"/>
                  <a:lumOff val="25000"/>
                </a:schemeClr>
              </a:solidFill>
              <a:latin typeface="メイリオ"/>
              <a:ea typeface="メイリオ"/>
              <a:cs typeface="メイリオ"/>
            </a:endParaRPr>
          </a:p>
        </p:txBody>
      </p:sp>
      <p:sp>
        <p:nvSpPr>
          <p:cNvPr id="9" name="正方形/長方形 8"/>
          <p:cNvSpPr/>
          <p:nvPr/>
        </p:nvSpPr>
        <p:spPr>
          <a:xfrm>
            <a:off x="0" y="2201069"/>
            <a:ext cx="9144001" cy="2528887"/>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To this end, we create indicators for you to choose a town that rightly matches your life style.</a:t>
            </a:r>
            <a:endParaRPr kumimoji="1" lang="ja-JP" altLang="en-US" sz="4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Common objectives for all players</a:t>
            </a:r>
          </a:p>
        </p:txBody>
      </p:sp>
    </p:spTree>
    <p:extLst>
      <p:ext uri="{BB962C8B-B14F-4D97-AF65-F5344CB8AC3E}">
        <p14:creationId xmlns:p14="http://schemas.microsoft.com/office/powerpoint/2010/main" val="3196912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下矢印 7"/>
          <p:cNvSpPr/>
          <p:nvPr/>
        </p:nvSpPr>
        <p:spPr>
          <a:xfrm>
            <a:off x="3589529" y="3264962"/>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133599" y="1676511"/>
            <a:ext cx="6682979"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200" dirty="0">
                <a:solidFill>
                  <a:schemeClr val="tx1">
                    <a:lumMod val="75000"/>
                    <a:lumOff val="25000"/>
                  </a:schemeClr>
                </a:solidFill>
                <a:latin typeface="メイリオ"/>
                <a:ea typeface="メイリオ"/>
                <a:cs typeface="メイリオ"/>
              </a:rPr>
              <a:t>To live </a:t>
            </a:r>
            <a:r>
              <a:rPr lang="en-US" altLang="ja-JP" sz="2200" u="sng" dirty="0">
                <a:solidFill>
                  <a:srgbClr val="FF0000"/>
                </a:solidFill>
                <a:latin typeface="メイリオ"/>
                <a:ea typeface="メイリオ"/>
                <a:cs typeface="メイリオ"/>
              </a:rPr>
              <a:t>in a town that is already known to you </a:t>
            </a:r>
            <a:r>
              <a:rPr lang="en-US" altLang="ja-JP" sz="2200" dirty="0">
                <a:solidFill>
                  <a:schemeClr val="tx1">
                    <a:lumMod val="75000"/>
                    <a:lumOff val="25000"/>
                  </a:schemeClr>
                </a:solidFill>
                <a:latin typeface="メイリオ"/>
                <a:ea typeface="メイリオ"/>
                <a:cs typeface="メイリオ"/>
              </a:rPr>
              <a:t>because you have connections there or because the place is popular among people.</a:t>
            </a:r>
            <a:endParaRPr lang="en-US" altLang="ja-JP" sz="2200" dirty="0" smtClean="0">
              <a:solidFill>
                <a:schemeClr val="tx1">
                  <a:lumMod val="75000"/>
                  <a:lumOff val="25000"/>
                </a:schemeClr>
              </a:solidFill>
              <a:latin typeface="メイリオ"/>
              <a:ea typeface="メイリオ"/>
              <a:cs typeface="メイリオ"/>
            </a:endParaRPr>
          </a:p>
        </p:txBody>
      </p:sp>
      <p:sp>
        <p:nvSpPr>
          <p:cNvPr id="11" name="円/楕円 10"/>
          <p:cNvSpPr/>
          <p:nvPr/>
        </p:nvSpPr>
        <p:spPr>
          <a:xfrm>
            <a:off x="413409" y="1448457"/>
            <a:ext cx="1488146" cy="148814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Present</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円/楕円 11"/>
          <p:cNvSpPr/>
          <p:nvPr/>
        </p:nvSpPr>
        <p:spPr>
          <a:xfrm>
            <a:off x="335902" y="4118389"/>
            <a:ext cx="1615701" cy="161570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Ideal</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133599" y="4382388"/>
            <a:ext cx="6682979"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200" dirty="0">
                <a:solidFill>
                  <a:schemeClr val="tx1">
                    <a:lumMod val="75000"/>
                    <a:lumOff val="25000"/>
                  </a:schemeClr>
                </a:solidFill>
                <a:latin typeface="メイリオ"/>
                <a:ea typeface="メイリオ"/>
                <a:cs typeface="メイリオ"/>
              </a:rPr>
              <a:t>To live </a:t>
            </a:r>
            <a:r>
              <a:rPr lang="en-US" altLang="ja-JP" sz="2200" u="sng" dirty="0">
                <a:solidFill>
                  <a:srgbClr val="FF0000"/>
                </a:solidFill>
                <a:latin typeface="メイリオ"/>
                <a:ea typeface="メイリオ"/>
                <a:cs typeface="メイリオ"/>
              </a:rPr>
              <a:t>in a town in which you want to live </a:t>
            </a:r>
            <a:r>
              <a:rPr lang="en-US" altLang="ja-JP" sz="2200" dirty="0">
                <a:solidFill>
                  <a:schemeClr val="tx1">
                    <a:lumMod val="75000"/>
                    <a:lumOff val="25000"/>
                  </a:schemeClr>
                </a:solidFill>
                <a:latin typeface="メイリオ"/>
                <a:ea typeface="メイリオ"/>
                <a:cs typeface="メイリオ"/>
              </a:rPr>
              <a:t>because the town matches your life style and you will become happier there.</a:t>
            </a:r>
            <a:endParaRPr lang="en-US" altLang="ja-JP" sz="2200" dirty="0" smtClean="0">
              <a:solidFill>
                <a:schemeClr val="tx1">
                  <a:lumMod val="75000"/>
                  <a:lumOff val="25000"/>
                </a:schemeClr>
              </a:solidFill>
              <a:latin typeface="メイリオ"/>
              <a:ea typeface="メイリオ"/>
              <a:cs typeface="メイリオ"/>
            </a:endParaRPr>
          </a:p>
        </p:txBody>
      </p:sp>
      <p:sp>
        <p:nvSpPr>
          <p:cNvPr id="14" name="テキスト ボックス 13"/>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Common objectives for all players</a:t>
            </a:r>
          </a:p>
        </p:txBody>
      </p:sp>
      <p:sp>
        <p:nvSpPr>
          <p:cNvPr id="9" name="正方形/長方形 8"/>
          <p:cNvSpPr/>
          <p:nvPr/>
        </p:nvSpPr>
        <p:spPr>
          <a:xfrm>
            <a:off x="-1" y="2201069"/>
            <a:ext cx="9144001" cy="2528887"/>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 gather ideas from MIC, municipalities and Recruit.</a:t>
            </a:r>
            <a:endParaRPr kumimoji="1" lang="ja-JP" altLang="en-US" sz="4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18975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1350428"/>
            <a:ext cx="9144000" cy="191314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Issues when connecting life style with data</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07206" y="1350428"/>
            <a:ext cx="8129588" cy="4339650"/>
          </a:xfrm>
          <a:prstGeom prst="rect">
            <a:avLst/>
          </a:prstGeom>
          <a:noFill/>
        </p:spPr>
        <p:txBody>
          <a:bodyPr wrap="square" rtlCol="0">
            <a:spAutoFit/>
          </a:bodyPr>
          <a:lstStyle/>
          <a:p>
            <a:pPr>
              <a:lnSpc>
                <a:spcPct val="150000"/>
              </a:lnSpc>
            </a:pP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1.	Translation of life style</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47675">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How can we translate organic information (i.e. life style) by using inorganic data</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447675">
              <a:lnSpc>
                <a:spcPct val="150000"/>
              </a:lnSpc>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a:lnSpc>
                <a:spcPct val="150000"/>
              </a:lnSpc>
              <a:buAutoNum type="arabicPeriod" startAt="2"/>
            </a:pPr>
            <a:r>
              <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rPr>
              <a:t>Data acquisition</a:t>
            </a:r>
          </a:p>
          <a:p>
            <a:pPr marL="447675">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How can we acquire inorganic data in order to express organic information (life style)?</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32014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1425078"/>
            <a:ext cx="9144000" cy="191314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p:cNvSpPr txBox="1"/>
          <p:nvPr/>
        </p:nvSpPr>
        <p:spPr>
          <a:xfrm>
            <a:off x="1469195" y="4363712"/>
            <a:ext cx="6205610" cy="1107996"/>
          </a:xfrm>
          <a:prstGeom prst="rect">
            <a:avLst/>
          </a:prstGeom>
          <a:noFill/>
        </p:spPr>
        <p:txBody>
          <a:bodyPr wrap="none" rtlCol="0">
            <a:spAutoFit/>
          </a:bodyPr>
          <a:lstStyle/>
          <a:p>
            <a:pPr algn="ctr"/>
            <a:r>
              <a:rPr lang="en-US" altLang="ja-JP" sz="6600" dirty="0"/>
              <a:t>What is life style?</a:t>
            </a:r>
            <a:endParaRPr kumimoji="1" lang="ja-JP" altLang="en-US" sz="6600" dirty="0"/>
          </a:p>
        </p:txBody>
      </p:sp>
      <p:sp>
        <p:nvSpPr>
          <p:cNvPr id="7" name="テキスト ボックス 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Issues when connecting life style with data</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507206" y="1350428"/>
            <a:ext cx="8129588" cy="1938992"/>
          </a:xfrm>
          <a:prstGeom prst="rect">
            <a:avLst/>
          </a:prstGeom>
          <a:noFill/>
        </p:spPr>
        <p:txBody>
          <a:bodyPr wrap="square" rtlCol="0">
            <a:spAutoFit/>
          </a:bodyPr>
          <a:lstStyle/>
          <a:p>
            <a:pPr>
              <a:lnSpc>
                <a:spcPct val="150000"/>
              </a:lnSpc>
            </a:pP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1.	Translation of life style</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47675">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How can we translate organic information (i.e. life style) by using inorganic data</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3600625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79055" y="147818"/>
            <a:ext cx="7342909"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“Translation of life style”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31" y="2479440"/>
            <a:ext cx="907573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796212" y="1018702"/>
            <a:ext cx="7601340" cy="1308050"/>
          </a:xfrm>
          <a:prstGeom prst="rect">
            <a:avLst/>
          </a:prstGeom>
          <a:noFill/>
        </p:spPr>
        <p:txBody>
          <a:bodyPr wrap="square" lIns="0" tIns="0" rIns="0" rtlCol="0">
            <a:spAutoFit/>
          </a:bodyPr>
          <a:lstStyle/>
          <a:p>
            <a:pPr algn="ct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Definition of life style</a:t>
            </a:r>
            <a:endPar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Definition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as to “what type of people will become happy when living in what kind of town”, referring to 12 types of life styles created based on answers to questionnaires.</a:t>
            </a:r>
          </a:p>
        </p:txBody>
      </p:sp>
    </p:spTree>
    <p:extLst>
      <p:ext uri="{BB962C8B-B14F-4D97-AF65-F5344CB8AC3E}">
        <p14:creationId xmlns:p14="http://schemas.microsoft.com/office/powerpoint/2010/main" val="1247831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Introduction about Recruit Communications</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999502" y="1094509"/>
            <a:ext cx="7167754" cy="1385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 are engaged in various kinds of solution services, including customer-attraction solutions, Web marketing, media production</a:t>
            </a:r>
            <a:r>
              <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br>
              <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distribution/advertisement</a:t>
            </a:r>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and customer services for clients of Recruit Group companies. The characteristics of our company is that we are able to perform cross-sectional solutions for a wide range of issues, from job-related matters to residential problems.</a:t>
            </a:r>
          </a:p>
        </p:txBody>
      </p:sp>
      <p:sp>
        <p:nvSpPr>
          <p:cNvPr id="5" name="正方形/長方形 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p:cNvGrpSpPr/>
          <p:nvPr/>
        </p:nvGrpSpPr>
        <p:grpSpPr>
          <a:xfrm>
            <a:off x="979055" y="2685625"/>
            <a:ext cx="7536776" cy="3497378"/>
            <a:chOff x="355199" y="2376136"/>
            <a:chExt cx="8631639" cy="4005440"/>
          </a:xfrm>
        </p:grpSpPr>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3540" y="2376136"/>
              <a:ext cx="3421858" cy="1993509"/>
            </a:xfrm>
            <a:prstGeom prst="rect">
              <a:avLst/>
            </a:prstGeom>
          </p:spPr>
        </p:pic>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68" y="4388067"/>
              <a:ext cx="5114924" cy="1993509"/>
            </a:xfrm>
            <a:prstGeom prst="rect">
              <a:avLst/>
            </a:prstGeom>
          </p:spPr>
        </p:pic>
        <p:pic>
          <p:nvPicPr>
            <p:cNvPr id="6" name="図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4469" y="4369645"/>
              <a:ext cx="1782369" cy="1993509"/>
            </a:xfrm>
            <a:prstGeom prst="rect">
              <a:avLst/>
            </a:prstGeom>
          </p:spPr>
        </p:pic>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8615" y="2376136"/>
              <a:ext cx="5114925" cy="1993509"/>
            </a:xfrm>
            <a:prstGeom prst="rect">
              <a:avLst/>
            </a:prstGeom>
          </p:spPr>
        </p:pic>
        <p:pic>
          <p:nvPicPr>
            <p:cNvPr id="11" name="図 10"/>
            <p:cNvPicPr>
              <a:picLocks noChangeAspect="1"/>
            </p:cNvPicPr>
            <p:nvPr/>
          </p:nvPicPr>
          <p:blipFill rotWithShape="1">
            <a:blip r:embed="rId7" cstate="screen">
              <a:extLst>
                <a:ext uri="{28A0092B-C50C-407E-A947-70E740481C1C}">
                  <a14:useLocalDpi xmlns:a14="http://schemas.microsoft.com/office/drawing/2010/main"/>
                </a:ext>
              </a:extLst>
            </a:blip>
            <a:srcRect r="-1247"/>
            <a:stretch/>
          </p:blipFill>
          <p:spPr>
            <a:xfrm>
              <a:off x="355199" y="4369645"/>
              <a:ext cx="1739900" cy="1993509"/>
            </a:xfrm>
            <a:prstGeom prst="rect">
              <a:avLst/>
            </a:prstGeom>
          </p:spPr>
        </p:pic>
      </p:grpSp>
    </p:spTree>
    <p:extLst>
      <p:ext uri="{BB962C8B-B14F-4D97-AF65-F5344CB8AC3E}">
        <p14:creationId xmlns:p14="http://schemas.microsoft.com/office/powerpoint/2010/main" val="585858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254522" y="2400384"/>
            <a:ext cx="2234154" cy="1342675"/>
          </a:xfrm>
          <a:prstGeom prst="rect">
            <a:avLst/>
          </a:prstGeom>
          <a:noFill/>
        </p:spPr>
        <p:txBody>
          <a:bodyPr wrap="square" rtlCol="0">
            <a:spAutoFit/>
          </a:bodyPr>
          <a:lstStyle/>
          <a:p>
            <a:pPr>
              <a:lnSpc>
                <a:spcPct val="9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What you want for the town</a:t>
            </a:r>
          </a:p>
          <a:p>
            <a:pPr>
              <a:lnSpc>
                <a:spcPct val="9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Safety, security, whether educational facilities are in the vicinity?, etc.</a:t>
            </a:r>
          </a:p>
          <a:p>
            <a:pPr>
              <a:lnSpc>
                <a:spcPct val="9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Importance is placed on the child care environment. </a:t>
            </a:r>
          </a:p>
          <a:p>
            <a:pPr>
              <a:lnSpc>
                <a:spcPct val="90000"/>
              </a:lnSpc>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You also consider it important to socialize with your friends and neighbors.</a:t>
            </a: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1224" y="2400384"/>
            <a:ext cx="6070862" cy="4275959"/>
          </a:xfrm>
          <a:prstGeom prst="rect">
            <a:avLst/>
          </a:prstGeom>
          <a:ln>
            <a:solidFill>
              <a:schemeClr val="bg1">
                <a:lumMod val="50000"/>
              </a:schemeClr>
            </a:solidFill>
          </a:ln>
        </p:spPr>
      </p:pic>
      <p:sp>
        <p:nvSpPr>
          <p:cNvPr id="6" name="四角形吹き出し 5"/>
          <p:cNvSpPr/>
          <p:nvPr/>
        </p:nvSpPr>
        <p:spPr>
          <a:xfrm>
            <a:off x="273377" y="2400384"/>
            <a:ext cx="2215299" cy="1294924"/>
          </a:xfrm>
          <a:prstGeom prst="wedgeRectCallout">
            <a:avLst>
              <a:gd name="adj1" fmla="val 53209"/>
              <a:gd name="adj2" fmla="val 67495"/>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333389" y="4128645"/>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54522" y="5056839"/>
            <a:ext cx="2234154" cy="1785104"/>
          </a:xfrm>
          <a:prstGeom prst="rect">
            <a:avLst/>
          </a:prstGeom>
          <a:solidFill>
            <a:srgbClr val="FFFF00"/>
          </a:solidFill>
        </p:spPr>
        <p:txBody>
          <a:bodyPr wrap="square" rtlCol="0">
            <a:spAutoFit/>
          </a:bodyPr>
          <a:lstStyle/>
          <a:p>
            <a:pPr marL="87313" indent="-87313">
              <a:buFont typeface="Arial" panose="020B0604020202020204" pitchFamily="34" charset="0"/>
              <a:buChar cha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Streets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are paved, the width of roads is wide enough, sidewalks and roadways are separated.</a:t>
            </a:r>
          </a:p>
          <a:p>
            <a:pPr marL="87313" indent="-87313">
              <a:buFont typeface="Arial" panose="020B0604020202020204" pitchFamily="34" charset="0"/>
              <a:buChar cha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Many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elementary and junior high schools are in the community.</a:t>
            </a:r>
          </a:p>
          <a:p>
            <a:pPr marL="87313" indent="-87313">
              <a:buFont typeface="Arial" panose="020B0604020202020204" pitchFamily="34" charset="0"/>
              <a:buChar char="•"/>
            </a:pP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Many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festivals are held and people in the community are intimate with each other.</a:t>
            </a:r>
          </a:p>
        </p:txBody>
      </p:sp>
      <p:sp>
        <p:nvSpPr>
          <p:cNvPr id="17" name="テキスト ボックス 16"/>
          <p:cNvSpPr txBox="1"/>
          <p:nvPr/>
        </p:nvSpPr>
        <p:spPr>
          <a:xfrm>
            <a:off x="433824" y="900326"/>
            <a:ext cx="8242041" cy="1415772"/>
          </a:xfrm>
          <a:prstGeom prst="rect">
            <a:avLst/>
          </a:prstGeom>
          <a:noFill/>
        </p:spPr>
        <p:txBody>
          <a:bodyPr wrap="square" lIns="0" tIns="0" rIns="0" bIns="0" rtlCol="0">
            <a:spAutoFit/>
          </a:bodyPr>
          <a:lstStyle/>
          <a:p>
            <a:pPr algn="ct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Important points differ from type to type</a:t>
            </a:r>
            <a:endPar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In the case of “spot-billed duck type = nowadays happy family get-together type”, for example</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You will come to know the charms of town from the viewpoint of “What kind of information will induce you to move to this town”.</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979055" y="147818"/>
            <a:ext cx="7342909"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“Translation of life style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67960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5156232" y="5838020"/>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886692" y="5838020"/>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5156232" y="5191026"/>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886692" y="5191026"/>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5156232" y="4543710"/>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886692" y="4543710"/>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5156232" y="3907214"/>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886692" y="3907214"/>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156232" y="3277423"/>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886692" y="3277423"/>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904649" y="3404288"/>
            <a:ext cx="2546986"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Long-term dwelling</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916382" y="3897379"/>
            <a:ext cx="3138381"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Active mutual association among residents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下矢印 24"/>
          <p:cNvSpPr/>
          <p:nvPr/>
        </p:nvSpPr>
        <p:spPr>
          <a:xfrm rot="16200000">
            <a:off x="3589529" y="4299982"/>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987132" y="2446426"/>
            <a:ext cx="2978038" cy="830997"/>
          </a:xfrm>
          <a:prstGeom prst="rect">
            <a:avLst/>
          </a:prstGeom>
          <a:noFill/>
        </p:spPr>
        <p:txBody>
          <a:bodyPr wrap="square" rtlCol="0">
            <a:spAutoFit/>
          </a:bodyPr>
          <a:lstStyle/>
          <a:p>
            <a:pPr algn="ct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Definition of </a:t>
            </a:r>
            <a: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1600" b="1" u="sng" dirty="0" smtClean="0">
                <a:latin typeface="メイリオ" panose="020B0604030504040204" pitchFamily="50" charset="-128"/>
                <a:ea typeface="メイリオ" panose="020B0604030504040204" pitchFamily="50" charset="-128"/>
                <a:cs typeface="メイリオ" panose="020B0604030504040204" pitchFamily="50" charset="-128"/>
              </a:rPr>
              <a:t>the </a:t>
            </a: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Charms of Town</a:t>
            </a:r>
          </a:p>
          <a:p>
            <a:pPr algn="ct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(Example)</a:t>
            </a:r>
          </a:p>
        </p:txBody>
      </p:sp>
      <p:sp>
        <p:nvSpPr>
          <p:cNvPr id="42" name="テキスト ボックス 41"/>
          <p:cNvSpPr txBox="1"/>
          <p:nvPr/>
        </p:nvSpPr>
        <p:spPr>
          <a:xfrm>
            <a:off x="756044" y="1029460"/>
            <a:ext cx="7619470" cy="1323439"/>
          </a:xfrm>
          <a:prstGeom prst="rect">
            <a:avLst/>
          </a:prstGeom>
          <a:noFill/>
        </p:spPr>
        <p:txBody>
          <a:bodyPr wrap="square" rtlCol="0">
            <a:spAutoFit/>
          </a:bodyPr>
          <a:lstStyle/>
          <a:p>
            <a:pPr algn="ct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To translate the charms of life </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rPr>
              <a:t>by </a:t>
            </a: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use of data</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By defining your typical type of life style, you will find useful data.</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p:cNvSpPr txBox="1"/>
          <p:nvPr/>
        </p:nvSpPr>
        <p:spPr>
          <a:xfrm>
            <a:off x="979055" y="147818"/>
            <a:ext cx="7342909"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“Translation of life style”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5268128" y="2446426"/>
            <a:ext cx="2978038" cy="830997"/>
          </a:xfrm>
          <a:prstGeom prst="rect">
            <a:avLst/>
          </a:prstGeom>
          <a:noFill/>
        </p:spPr>
        <p:txBody>
          <a:bodyPr wrap="square" rtlCol="0">
            <a:spAutoFit/>
          </a:bodyPr>
          <a:lstStyle/>
          <a:p>
            <a:pPr algn="ct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Translation </a:t>
            </a:r>
            <a: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1600" b="1" u="sng" dirty="0" smtClean="0">
                <a:latin typeface="メイリオ" panose="020B0604030504040204" pitchFamily="50" charset="-128"/>
                <a:ea typeface="メイリオ" panose="020B0604030504040204" pitchFamily="50" charset="-128"/>
                <a:cs typeface="メイリオ" panose="020B0604030504040204" pitchFamily="50" charset="-128"/>
              </a:rPr>
              <a:t>by </a:t>
            </a: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use of Data</a:t>
            </a:r>
          </a:p>
          <a:p>
            <a:pPr algn="ct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(Example)</a:t>
            </a:r>
          </a:p>
        </p:txBody>
      </p:sp>
      <p:sp>
        <p:nvSpPr>
          <p:cNvPr id="40" name="テキスト ボックス 39"/>
          <p:cNvSpPr txBox="1"/>
          <p:nvPr/>
        </p:nvSpPr>
        <p:spPr>
          <a:xfrm>
            <a:off x="904648" y="4672901"/>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Love for the community</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904648" y="5191689"/>
            <a:ext cx="3060521"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Intimate atmosphere of downtown</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904648" y="5960639"/>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Spirit of mutual aid</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5148326" y="3266708"/>
            <a:ext cx="3150114"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Average number of living years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p:cNvSpPr txBox="1"/>
          <p:nvPr/>
        </p:nvSpPr>
        <p:spPr>
          <a:xfrm>
            <a:off x="5160059" y="3897379"/>
            <a:ext cx="3138381"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Number of town-hall events/festivals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5148325" y="4672901"/>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Number of NPOs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5148325" y="5307935"/>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Number of stores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p:cNvSpPr txBox="1"/>
          <p:nvPr/>
        </p:nvSpPr>
        <p:spPr>
          <a:xfrm>
            <a:off x="5148325" y="5839163"/>
            <a:ext cx="3175979"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Rate of participation in fire brigades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89060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二等辺三角形 24"/>
          <p:cNvSpPr/>
          <p:nvPr/>
        </p:nvSpPr>
        <p:spPr>
          <a:xfrm>
            <a:off x="600075" y="933361"/>
            <a:ext cx="7915275" cy="5424577"/>
          </a:xfrm>
          <a:prstGeom prst="triangle">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979054" y="119242"/>
            <a:ext cx="7997053"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“Translation of life style”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7" name="グループ化 26"/>
          <p:cNvGrpSpPr/>
          <p:nvPr/>
        </p:nvGrpSpPr>
        <p:grpSpPr>
          <a:xfrm>
            <a:off x="167890" y="935412"/>
            <a:ext cx="8808218" cy="5753434"/>
            <a:chOff x="109538" y="638002"/>
            <a:chExt cx="8808218" cy="5753434"/>
          </a:xfrm>
        </p:grpSpPr>
        <p:sp>
          <p:nvSpPr>
            <p:cNvPr id="28" name="円/楕円 27"/>
            <p:cNvSpPr/>
            <p:nvPr/>
          </p:nvSpPr>
          <p:spPr>
            <a:xfrm>
              <a:off x="2591999" y="638002"/>
              <a:ext cx="3960000" cy="1281929"/>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a:t>
              </a:r>
            </a:p>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Desirous of promoting utilization of open data</a:t>
              </a:r>
              <a:endParaRPr kumimoji="1"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円/楕円 28"/>
            <p:cNvSpPr/>
            <p:nvPr/>
          </p:nvSpPr>
          <p:spPr>
            <a:xfrm>
              <a:off x="109538" y="4952626"/>
              <a:ext cx="3960000" cy="141023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円/楕円 29"/>
            <p:cNvSpPr/>
            <p:nvPr/>
          </p:nvSpPr>
          <p:spPr>
            <a:xfrm>
              <a:off x="4957756" y="4952626"/>
              <a:ext cx="3960000" cy="143881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1" name="円/楕円 30"/>
          <p:cNvSpPr/>
          <p:nvPr/>
        </p:nvSpPr>
        <p:spPr>
          <a:xfrm>
            <a:off x="2228854" y="2992708"/>
            <a:ext cx="4785877" cy="1908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kumimoji="1"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下矢印 31"/>
          <p:cNvSpPr/>
          <p:nvPr/>
        </p:nvSpPr>
        <p:spPr>
          <a:xfrm>
            <a:off x="3363597" y="2042780"/>
            <a:ext cx="2490285" cy="1049944"/>
          </a:xfrm>
          <a:prstGeom prst="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rot="13710660">
            <a:off x="771169" y="3620718"/>
            <a:ext cx="2164033" cy="1535295"/>
          </a:xfrm>
          <a:prstGeom prst="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下矢印 33"/>
          <p:cNvSpPr/>
          <p:nvPr/>
        </p:nvSpPr>
        <p:spPr>
          <a:xfrm rot="8406856">
            <a:off x="6258352" y="3790060"/>
            <a:ext cx="2394705" cy="1349978"/>
          </a:xfrm>
          <a:prstGeom prst="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テキスト ボックス 34"/>
          <p:cNvSpPr txBox="1"/>
          <p:nvPr/>
        </p:nvSpPr>
        <p:spPr>
          <a:xfrm>
            <a:off x="3935318" y="2191002"/>
            <a:ext cx="1383129" cy="584775"/>
          </a:xfrm>
          <a:prstGeom prst="rect">
            <a:avLst/>
          </a:prstGeom>
          <a:noFill/>
        </p:spPr>
        <p:txBody>
          <a:bodyPr wrap="square" rtlCol="0">
            <a:spAutoFit/>
          </a:bodyPr>
          <a:lstStyle/>
          <a:p>
            <a:pPr algn="ct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Justifying</a:t>
            </a:r>
          </a:p>
          <a:p>
            <a:pPr algn="ct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power</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p:cNvSpPr txBox="1"/>
          <p:nvPr/>
        </p:nvSpPr>
        <p:spPr>
          <a:xfrm>
            <a:off x="6365824" y="4087938"/>
            <a:ext cx="2447465" cy="954107"/>
          </a:xfrm>
          <a:prstGeom prst="rect">
            <a:avLst/>
          </a:prstGeom>
          <a:noFill/>
        </p:spPr>
        <p:txBody>
          <a:bodyPr wrap="none" rtlCol="0">
            <a:spAutoFit/>
          </a:bodyPr>
          <a:lstStyle/>
          <a:p>
            <a:pPr algn="ct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Driving force</a:t>
            </a:r>
          </a:p>
          <a:p>
            <a:pPr algn="ct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Planning/editing power</a:t>
            </a:r>
          </a:p>
          <a:p>
            <a:pPr algn="ct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Creative power</a:t>
            </a:r>
          </a:p>
          <a:p>
            <a:pPr algn="ct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Data-carrying place</a:t>
            </a:r>
          </a:p>
        </p:txBody>
      </p:sp>
      <p:sp>
        <p:nvSpPr>
          <p:cNvPr id="37" name="テキスト ボックス 36"/>
          <p:cNvSpPr txBox="1"/>
          <p:nvPr/>
        </p:nvSpPr>
        <p:spPr>
          <a:xfrm>
            <a:off x="1019107" y="4155884"/>
            <a:ext cx="1635384" cy="584775"/>
          </a:xfrm>
          <a:prstGeom prst="rect">
            <a:avLst/>
          </a:prstGeom>
          <a:noFill/>
        </p:spPr>
        <p:txBody>
          <a:bodyPr wrap="none" rtlCol="0">
            <a:spAutoFit/>
          </a:bodyPr>
          <a:lstStyle/>
          <a:p>
            <a:pPr algn="ct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Public data </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in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possession</a:t>
            </a:r>
            <a:endPar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2350882" y="3378770"/>
            <a:ext cx="4563833" cy="1292662"/>
          </a:xfrm>
          <a:prstGeom prst="rect">
            <a:avLst/>
          </a:prstGeom>
          <a:noFill/>
        </p:spPr>
        <p:txBody>
          <a:bodyPr wrap="square" rtlCol="0">
            <a:spAutoFit/>
          </a:bodyPr>
          <a:lstStyle/>
          <a:p>
            <a:pPr algn="ctr"/>
            <a:r>
              <a:rPr lang="en-US" altLang="ja-JP" sz="3200" b="1" u="sng" dirty="0">
                <a:latin typeface="メイリオ" panose="020B0604030504040204" pitchFamily="50" charset="-128"/>
                <a:ea typeface="メイリオ" panose="020B0604030504040204" pitchFamily="50" charset="-128"/>
                <a:cs typeface="メイリオ" panose="020B0604030504040204" pitchFamily="50" charset="-128"/>
              </a:rPr>
              <a:t>Good for everyone</a:t>
            </a:r>
          </a:p>
          <a:p>
            <a:pPr algn="ctr"/>
            <a:r>
              <a:rPr lang="en-US" altLang="ja-JP" sz="2200" b="1" dirty="0">
                <a:latin typeface="メイリオ" panose="020B0604030504040204" pitchFamily="50" charset="-128"/>
                <a:ea typeface="メイリオ" panose="020B0604030504040204" pitchFamily="50" charset="-128"/>
                <a:cs typeface="メイリオ" panose="020B0604030504040204" pitchFamily="50" charset="-128"/>
              </a:rPr>
              <a:t>Public-private collaborative open </a:t>
            </a:r>
            <a:r>
              <a:rPr lang="en-US" altLang="ja-JP" sz="2200" b="1" dirty="0" smtClean="0">
                <a:latin typeface="メイリオ" panose="020B0604030504040204" pitchFamily="50" charset="-128"/>
                <a:ea typeface="メイリオ" panose="020B0604030504040204" pitchFamily="50" charset="-128"/>
                <a:cs typeface="メイリオ" panose="020B0604030504040204" pitchFamily="50" charset="-128"/>
              </a:rPr>
              <a:t>innovation</a:t>
            </a:r>
            <a:endParaRPr lang="en-US" altLang="ja-JP" sz="2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292299" y="5456840"/>
            <a:ext cx="3767428" cy="1034129"/>
          </a:xfrm>
          <a:prstGeom prst="rect">
            <a:avLst/>
          </a:prstGeom>
          <a:noFill/>
        </p:spPr>
        <p:txBody>
          <a:bodyPr wrap="square" rtlCol="0">
            <a:spAutoFit/>
          </a:bodyPr>
          <a:lstStyle/>
          <a:p>
            <a:pPr algn="ctr">
              <a:lnSpc>
                <a:spcPct val="90000"/>
              </a:lnSpc>
            </a:pPr>
            <a:r>
              <a:rPr lang="en-US" altLang="ja-JP" sz="2000" b="1" dirty="0" smtClean="0">
                <a:latin typeface="メイリオ" panose="020B0604030504040204" pitchFamily="50" charset="-128"/>
                <a:ea typeface="メイリオ" panose="020B0604030504040204" pitchFamily="50" charset="-128"/>
                <a:cs typeface="メイリオ" panose="020B0604030504040204" pitchFamily="50" charset="-128"/>
              </a:rPr>
              <a:t>Municipalities</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Although access to the center of big cities may not be good,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we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want to increase the number of people to live,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by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appealing the charms of the life in our municipalities</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5149203" y="5529943"/>
            <a:ext cx="3731055" cy="1034129"/>
          </a:xfrm>
          <a:prstGeom prst="rect">
            <a:avLst/>
          </a:prstGeom>
          <a:noFill/>
        </p:spPr>
        <p:txBody>
          <a:bodyPr wrap="square" rtlCol="0">
            <a:spAutoFit/>
          </a:bodyPr>
          <a:lstStyle/>
          <a:p>
            <a:pPr algn="ctr">
              <a:lnSpc>
                <a:spcPct val="90000"/>
              </a:lnSpc>
            </a:pPr>
            <a:r>
              <a:rPr lang="en-US" altLang="ja-JP" sz="2000" b="1" dirty="0" smtClean="0">
                <a:latin typeface="メイリオ" panose="020B0604030504040204" pitchFamily="50" charset="-128"/>
                <a:ea typeface="メイリオ" panose="020B0604030504040204" pitchFamily="50" charset="-128"/>
                <a:cs typeface="メイリオ" panose="020B0604030504040204" pitchFamily="50" charset="-128"/>
              </a:rPr>
              <a:t>Recruit </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Communications</a:t>
            </a:r>
          </a:p>
          <a:p>
            <a:pPr algn="ct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 want to increase the number of incoming people, by developing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services that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correspond to the needs of customers choosing their places to live.</a:t>
            </a:r>
          </a:p>
        </p:txBody>
      </p:sp>
      <p:sp>
        <p:nvSpPr>
          <p:cNvPr id="11" name="正方形/長方形 10"/>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0" y="2342825"/>
            <a:ext cx="9144001" cy="228923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When data are provided by municipalities, we are ready to utilize them.</a:t>
            </a:r>
            <a:endParaRPr kumimoji="1" lang="en-US" altLang="ja-JP" sz="4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31315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Issues when connecting life style with data</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1" y="3776936"/>
            <a:ext cx="9144000" cy="191314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07206" y="1350428"/>
            <a:ext cx="8129588" cy="4339650"/>
          </a:xfrm>
          <a:prstGeom prst="rect">
            <a:avLst/>
          </a:prstGeom>
          <a:noFill/>
        </p:spPr>
        <p:txBody>
          <a:bodyPr wrap="square" rtlCol="0">
            <a:spAutoFit/>
          </a:bodyPr>
          <a:lstStyle/>
          <a:p>
            <a:pPr>
              <a:lnSpc>
                <a:spcPct val="150000"/>
              </a:lnSpc>
            </a:pP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1.	Translation of life style</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47675">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How can we translate organic information (i.e. life style) by using inorganic data</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447675">
              <a:lnSpc>
                <a:spcPct val="150000"/>
              </a:lnSpc>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a:lnSpc>
                <a:spcPct val="150000"/>
              </a:lnSpc>
              <a:buAutoNum type="arabicPeriod" startAt="2"/>
            </a:pPr>
            <a:r>
              <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rPr>
              <a:t>Data acquisition</a:t>
            </a:r>
          </a:p>
          <a:p>
            <a:pPr marL="447675">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How can we acquire inorganic data in order to express organic information (life style)?</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63684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79055" y="147818"/>
            <a:ext cx="7638472"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“Data acquisition”</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0" y="556496"/>
            <a:ext cx="9134764" cy="6301504"/>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381127" y="4527088"/>
            <a:ext cx="3996000" cy="2323417"/>
          </a:xfrm>
          <a:prstGeom prst="rect">
            <a:avLst/>
          </a:prstGeom>
        </p:spPr>
      </p:pic>
      <p:pic>
        <p:nvPicPr>
          <p:cNvPr id="4" name="図 3"/>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4798291" y="550462"/>
            <a:ext cx="3960000" cy="2636184"/>
          </a:xfrm>
          <a:prstGeom prst="rect">
            <a:avLst/>
          </a:prstGeom>
        </p:spPr>
      </p:pic>
      <p:pic>
        <p:nvPicPr>
          <p:cNvPr id="6" name="図 5"/>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7200"/>
                    </a14:imgEffect>
                    <a14:imgEffect>
                      <a14:brightnessContrast bright="40000"/>
                    </a14:imgEffect>
                  </a14:imgLayer>
                </a14:imgProps>
              </a:ext>
              <a:ext uri="{28A0092B-C50C-407E-A947-70E740481C1C}">
                <a14:useLocalDpi xmlns:a14="http://schemas.microsoft.com/office/drawing/2010/main"/>
              </a:ext>
            </a:extLst>
          </a:blip>
          <a:srcRect l="2459" r="5443"/>
          <a:stretch/>
        </p:blipFill>
        <p:spPr>
          <a:xfrm>
            <a:off x="434713" y="554461"/>
            <a:ext cx="3957404" cy="2570667"/>
          </a:xfrm>
          <a:prstGeom prst="rect">
            <a:avLst/>
          </a:prstGeom>
        </p:spPr>
      </p:pic>
      <p:pic>
        <p:nvPicPr>
          <p:cNvPr id="8" name="図 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98291" y="4437089"/>
            <a:ext cx="3960000" cy="2413416"/>
          </a:xfrm>
          <a:prstGeom prst="rect">
            <a:avLst/>
          </a:prstGeom>
        </p:spPr>
      </p:pic>
      <p:sp>
        <p:nvSpPr>
          <p:cNvPr id="16" name="正方形/長方形 15"/>
          <p:cNvSpPr/>
          <p:nvPr/>
        </p:nvSpPr>
        <p:spPr>
          <a:xfrm>
            <a:off x="1" y="3013023"/>
            <a:ext cx="9134764" cy="16958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lIns="108000" tIns="0" rIns="108000" bIns="0" rtlCol="0" anchor="ctr"/>
          <a:lstStyle/>
          <a:p>
            <a:pPr algn="ctr">
              <a:lnSpc>
                <a:spcPct val="90000"/>
              </a:lnSpc>
              <a:spcAft>
                <a:spcPts val="600"/>
              </a:spcAft>
            </a:pPr>
            <a:r>
              <a:rPr lang="en-US" altLang="ja-JP" sz="3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Public-private cooperative workshops</a:t>
            </a:r>
            <a:endParaRPr lang="ja-JP" altLang="en-US" sz="3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90000"/>
              </a:lnSpc>
            </a:pPr>
            <a:r>
              <a:rPr lang="en-US" altLang="ja-JP" sz="2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 cumulative total of 97 from MIC, communities, </a:t>
            </a:r>
            <a:r>
              <a:rPr lang="ja-JP" altLang="en-US" sz="2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sz="2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VLED </a:t>
            </a:r>
            <a:r>
              <a:rPr lang="en-US" altLang="ja-JP" sz="2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and private companies took part in our workshops</a:t>
            </a:r>
            <a:endParaRPr kumimoji="1" lang="ja-JP" altLang="en-US" sz="2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17585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 name="グループ化 2"/>
          <p:cNvGrpSpPr/>
          <p:nvPr/>
        </p:nvGrpSpPr>
        <p:grpSpPr>
          <a:xfrm>
            <a:off x="2617497" y="2331255"/>
            <a:ext cx="5802458" cy="4145402"/>
            <a:chOff x="323671" y="892175"/>
            <a:chExt cx="7262992" cy="5188838"/>
          </a:xfrm>
        </p:grpSpPr>
        <p:pic>
          <p:nvPicPr>
            <p:cNvPr id="11" name="図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50" y="3768260"/>
              <a:ext cx="1596390" cy="2312753"/>
            </a:xfrm>
            <a:prstGeom prst="rect">
              <a:avLst/>
            </a:prstGeom>
          </p:spPr>
        </p:pic>
        <p:pic>
          <p:nvPicPr>
            <p:cNvPr id="12" name="図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55098" y="892175"/>
              <a:ext cx="5531565" cy="5140325"/>
            </a:xfrm>
            <a:prstGeom prst="rect">
              <a:avLst/>
            </a:prstGeom>
            <a:ln>
              <a:solidFill>
                <a:schemeClr val="tx1"/>
              </a:solidFill>
            </a:ln>
          </p:spPr>
        </p:pic>
        <p:sp>
          <p:nvSpPr>
            <p:cNvPr id="14" name="円/楕円 13"/>
            <p:cNvSpPr/>
            <p:nvPr/>
          </p:nvSpPr>
          <p:spPr bwMode="auto">
            <a:xfrm>
              <a:off x="3935709" y="4331359"/>
              <a:ext cx="1640497" cy="600712"/>
            </a:xfrm>
            <a:prstGeom prst="ellipse">
              <a:avLst/>
            </a:prstGeom>
            <a:solidFill>
              <a:srgbClr val="FF3300">
                <a:alpha val="49020"/>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サラブレッド</a:t>
              </a:r>
            </a:p>
          </p:txBody>
        </p:sp>
        <p:sp>
          <p:nvSpPr>
            <p:cNvPr id="15" name="円/楕円 14"/>
            <p:cNvSpPr/>
            <p:nvPr/>
          </p:nvSpPr>
          <p:spPr bwMode="auto">
            <a:xfrm>
              <a:off x="2832369" y="1820541"/>
              <a:ext cx="602362" cy="509111"/>
            </a:xfrm>
            <a:prstGeom prst="ellipse">
              <a:avLst/>
            </a:prstGeom>
            <a:solidFill>
              <a:srgbClr val="FFCC00">
                <a:alpha val="4902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キリン</a:t>
              </a:r>
            </a:p>
          </p:txBody>
        </p:sp>
        <p:sp>
          <p:nvSpPr>
            <p:cNvPr id="16" name="円/楕円 15"/>
            <p:cNvSpPr/>
            <p:nvPr/>
          </p:nvSpPr>
          <p:spPr bwMode="auto">
            <a:xfrm>
              <a:off x="2975578" y="2974832"/>
              <a:ext cx="701770" cy="384970"/>
            </a:xfrm>
            <a:prstGeom prst="ellipse">
              <a:avLst/>
            </a:prstGeom>
            <a:solidFill>
              <a:srgbClr val="92D050">
                <a:alpha val="4902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かる</a:t>
              </a:r>
              <a:endParaRPr lang="en-US" altLang="ja-JP"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defRPr/>
              </a:pP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がも</a:t>
              </a:r>
              <a:endPar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円/楕円 16"/>
            <p:cNvSpPr/>
            <p:nvPr/>
          </p:nvSpPr>
          <p:spPr bwMode="auto">
            <a:xfrm>
              <a:off x="3677348" y="1703831"/>
              <a:ext cx="555816" cy="576263"/>
            </a:xfrm>
            <a:prstGeom prst="ellipse">
              <a:avLst/>
            </a:prstGeom>
            <a:solidFill>
              <a:srgbClr val="333300">
                <a:alpha val="49020"/>
              </a:srgbClr>
            </a:solidFill>
            <a:ln>
              <a:solidFill>
                <a:srgbClr val="33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イルカ</a:t>
              </a:r>
            </a:p>
          </p:txBody>
        </p:sp>
        <p:sp>
          <p:nvSpPr>
            <p:cNvPr id="18" name="円/楕円 17"/>
            <p:cNvSpPr/>
            <p:nvPr/>
          </p:nvSpPr>
          <p:spPr>
            <a:xfrm>
              <a:off x="3656186" y="3768260"/>
              <a:ext cx="668926" cy="585680"/>
            </a:xfrm>
            <a:prstGeom prst="ellipse">
              <a:avLst/>
            </a:prstGeom>
            <a:solidFill>
              <a:srgbClr val="CC6600">
                <a:alpha val="49020"/>
              </a:srgb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柴犬</a:t>
              </a:r>
            </a:p>
          </p:txBody>
        </p:sp>
        <p:sp>
          <p:nvSpPr>
            <p:cNvPr id="19" name="円/楕円 18"/>
            <p:cNvSpPr/>
            <p:nvPr/>
          </p:nvSpPr>
          <p:spPr bwMode="auto">
            <a:xfrm>
              <a:off x="5391530" y="4771104"/>
              <a:ext cx="1137285" cy="1099344"/>
            </a:xfrm>
            <a:prstGeom prst="ellipse">
              <a:avLst/>
            </a:prstGeom>
            <a:solidFill>
              <a:srgbClr val="008000">
                <a:alpha val="4902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ひつじ</a:t>
              </a:r>
            </a:p>
          </p:txBody>
        </p:sp>
        <p:sp>
          <p:nvSpPr>
            <p:cNvPr id="20" name="テキスト ボックス 19"/>
            <p:cNvSpPr txBox="1"/>
            <p:nvPr/>
          </p:nvSpPr>
          <p:spPr>
            <a:xfrm>
              <a:off x="323671" y="2116102"/>
              <a:ext cx="184731" cy="400110"/>
            </a:xfrm>
            <a:prstGeom prst="rect">
              <a:avLst/>
            </a:prstGeom>
            <a:noFill/>
          </p:spPr>
          <p:txBody>
            <a:bodyPr wrap="none" rtlCol="0">
              <a:spAutoFit/>
            </a:bodyPr>
            <a:lstStyle/>
            <a:p>
              <a:endParaRPr lang="en-US" altLang="ja-JP" sz="1000" dirty="0"/>
            </a:p>
            <a:p>
              <a:endParaRPr kumimoji="1" lang="ja-JP" altLang="en-US" sz="1000" dirty="0"/>
            </a:p>
          </p:txBody>
        </p:sp>
        <p:sp>
          <p:nvSpPr>
            <p:cNvPr id="21" name="円/楕円 20"/>
            <p:cNvSpPr/>
            <p:nvPr/>
          </p:nvSpPr>
          <p:spPr bwMode="auto">
            <a:xfrm>
              <a:off x="4315968" y="3185605"/>
              <a:ext cx="740664" cy="468308"/>
            </a:xfrm>
            <a:prstGeom prst="ellipse">
              <a:avLst/>
            </a:prstGeom>
            <a:solidFill>
              <a:srgbClr val="006600">
                <a:alpha val="27059"/>
              </a:srgb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ペン</a:t>
              </a:r>
              <a:endParaRPr lang="en-US" altLang="ja-JP"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defRPr/>
              </a:pP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ギン</a:t>
              </a:r>
              <a:endPar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円/楕円 21"/>
            <p:cNvSpPr/>
            <p:nvPr/>
          </p:nvSpPr>
          <p:spPr bwMode="auto">
            <a:xfrm>
              <a:off x="4008937" y="2465561"/>
              <a:ext cx="678648" cy="600711"/>
            </a:xfrm>
            <a:prstGeom prst="ellipse">
              <a:avLst/>
            </a:prstGeom>
            <a:solidFill>
              <a:srgbClr val="FF3300">
                <a:alpha val="49020"/>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ねこ</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角丸四角形吹き出し 22"/>
            <p:cNvSpPr/>
            <p:nvPr/>
          </p:nvSpPr>
          <p:spPr>
            <a:xfrm>
              <a:off x="416036" y="4649608"/>
              <a:ext cx="2862383" cy="1277938"/>
            </a:xfrm>
            <a:prstGeom prst="wedgeRoundRectCallout">
              <a:avLst>
                <a:gd name="adj1" fmla="val 70668"/>
                <a:gd name="adj2" fmla="val -29812"/>
                <a:gd name="adj3" fmla="val 16667"/>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例）情報感度が高いので</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ctr" fontAlgn="auto">
                <a:spcBef>
                  <a:spcPts val="0"/>
                </a:spcBef>
                <a:spcAft>
                  <a:spcPts val="0"/>
                </a:spcAf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defRPr/>
              </a:pPr>
              <a:r>
                <a:rPr lang="en-US" altLang="ja-JP"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教育学校数</a:t>
              </a:r>
              <a:endParaRPr lang="en-US" altLang="ja-JP" sz="12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のデータが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響く</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 name="テキスト ボックス 3"/>
          <p:cNvSpPr txBox="1"/>
          <p:nvPr/>
        </p:nvSpPr>
        <p:spPr>
          <a:xfrm>
            <a:off x="5344970" y="6616639"/>
            <a:ext cx="3852337" cy="261610"/>
          </a:xfrm>
          <a:prstGeom prst="rect">
            <a:avLst/>
          </a:prstGeom>
          <a:noFill/>
        </p:spPr>
        <p:txBody>
          <a:bodyPr wrap="none" rtlCol="0">
            <a:spAutoFit/>
          </a:bodyPr>
          <a:lstStyle/>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あくまでもイメージであり、仮置きしているだけです。</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1548882" y="943675"/>
            <a:ext cx="7402285" cy="1323439"/>
          </a:xfrm>
          <a:prstGeom prst="rect">
            <a:avLst/>
          </a:prstGeom>
          <a:noFill/>
        </p:spPr>
        <p:txBody>
          <a:bodyPr wrap="square" rtlCol="0">
            <a:spAutoFit/>
          </a:bodyPr>
          <a:lstStyle/>
          <a:p>
            <a:pPr algn="ctr"/>
            <a:r>
              <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rPr>
              <a:t>To </a:t>
            </a: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define “Customers”</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What type of people with a specific type of life style will become happy when living in what type of town?</a:t>
            </a:r>
          </a:p>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We define the type of life style suitable to individual customers.</a:t>
            </a:r>
          </a:p>
        </p:txBody>
      </p:sp>
      <p:sp>
        <p:nvSpPr>
          <p:cNvPr id="27" name="円/楕円 26"/>
          <p:cNvSpPr/>
          <p:nvPr/>
        </p:nvSpPr>
        <p:spPr>
          <a:xfrm>
            <a:off x="287872" y="943675"/>
            <a:ext cx="1179388" cy="126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a:t>
            </a:r>
            <a:endParaRPr kumimoji="1" lang="ja-JP" altLang="en-US" sz="3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7566" y="2331255"/>
            <a:ext cx="2908147" cy="1933491"/>
          </a:xfrm>
          <a:prstGeom prst="rect">
            <a:avLst/>
          </a:prstGeom>
        </p:spPr>
      </p:pic>
      <p:sp>
        <p:nvSpPr>
          <p:cNvPr id="28" name="テキスト ボックス 27"/>
          <p:cNvSpPr txBox="1"/>
          <p:nvPr/>
        </p:nvSpPr>
        <p:spPr>
          <a:xfrm>
            <a:off x="979055" y="147818"/>
            <a:ext cx="7638472"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“Data acquisition”</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60140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円/楕円 26"/>
          <p:cNvSpPr/>
          <p:nvPr/>
        </p:nvSpPr>
        <p:spPr>
          <a:xfrm>
            <a:off x="296998" y="1167610"/>
            <a:ext cx="1179388" cy="126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3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893588" y="6070389"/>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93588" y="5423395"/>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893588" y="4776079"/>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893588" y="4139583"/>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886692" y="3509792"/>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p:cNvSpPr txBox="1"/>
          <p:nvPr/>
        </p:nvSpPr>
        <p:spPr>
          <a:xfrm>
            <a:off x="893588" y="2662637"/>
            <a:ext cx="3168072" cy="847155"/>
          </a:xfrm>
          <a:prstGeom prst="rect">
            <a:avLst/>
          </a:prstGeom>
          <a:noFill/>
        </p:spPr>
        <p:txBody>
          <a:bodyPr wrap="square" rtlCol="0">
            <a:spAutoFit/>
          </a:bodyPr>
          <a:lstStyle/>
          <a:p>
            <a:pPr algn="ctr">
              <a:lnSpc>
                <a:spcPct val="90000"/>
              </a:lnSpc>
            </a:pPr>
            <a:r>
              <a:rPr lang="en-US" altLang="ja-JP" b="1" u="sng" dirty="0">
                <a:latin typeface="メイリオ" panose="020B0604030504040204" pitchFamily="50" charset="-128"/>
                <a:ea typeface="メイリオ" panose="020B0604030504040204" pitchFamily="50" charset="-128"/>
                <a:cs typeface="メイリオ" panose="020B0604030504040204" pitchFamily="50" charset="-128"/>
              </a:rPr>
              <a:t>Definition of </a:t>
            </a:r>
            <a:r>
              <a:rPr lang="ja-JP" altLang="en-US" b="1" u="sng"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b="1" u="sng"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b="1" u="sng" dirty="0" smtClean="0">
                <a:latin typeface="メイリオ" panose="020B0604030504040204" pitchFamily="50" charset="-128"/>
                <a:ea typeface="メイリオ" panose="020B0604030504040204" pitchFamily="50" charset="-128"/>
                <a:cs typeface="メイリオ" panose="020B0604030504040204" pitchFamily="50" charset="-128"/>
              </a:rPr>
              <a:t>the </a:t>
            </a:r>
            <a:r>
              <a:rPr lang="en-US" altLang="ja-JP" b="1" u="sng" dirty="0">
                <a:latin typeface="メイリオ" panose="020B0604030504040204" pitchFamily="50" charset="-128"/>
                <a:ea typeface="メイリオ" panose="020B0604030504040204" pitchFamily="50" charset="-128"/>
                <a:cs typeface="メイリオ" panose="020B0604030504040204" pitchFamily="50" charset="-128"/>
              </a:rPr>
              <a:t>Charms of Town</a:t>
            </a:r>
          </a:p>
          <a:p>
            <a:pPr algn="ctr">
              <a:lnSpc>
                <a:spcPct val="90000"/>
              </a:lnSpc>
            </a:pPr>
            <a:r>
              <a:rPr lang="en-US" altLang="ja-JP" b="1" u="sng" dirty="0">
                <a:latin typeface="メイリオ" panose="020B0604030504040204" pitchFamily="50" charset="-128"/>
                <a:ea typeface="メイリオ" panose="020B0604030504040204" pitchFamily="50" charset="-128"/>
                <a:cs typeface="メイリオ" panose="020B0604030504040204" pitchFamily="50" charset="-128"/>
              </a:rPr>
              <a:t>(Example)</a:t>
            </a: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8061" y="2683603"/>
            <a:ext cx="4016952" cy="2670683"/>
          </a:xfrm>
          <a:prstGeom prst="rect">
            <a:avLst/>
          </a:prstGeom>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749" y="4847942"/>
            <a:ext cx="2856367" cy="1878327"/>
          </a:xfrm>
          <a:prstGeom prst="rect">
            <a:avLst/>
          </a:prstGeom>
        </p:spPr>
      </p:pic>
      <p:sp>
        <p:nvSpPr>
          <p:cNvPr id="38" name="テキスト ボックス 37"/>
          <p:cNvSpPr txBox="1"/>
          <p:nvPr/>
        </p:nvSpPr>
        <p:spPr>
          <a:xfrm>
            <a:off x="979055" y="147818"/>
            <a:ext cx="7638472"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“Data acquisition”</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1524000" y="846755"/>
            <a:ext cx="7483151" cy="1815882"/>
          </a:xfrm>
          <a:prstGeom prst="rect">
            <a:avLst/>
          </a:prstGeom>
          <a:noFill/>
        </p:spPr>
        <p:txBody>
          <a:bodyPr wrap="square" rtlCol="0">
            <a:spAutoFit/>
          </a:bodyPr>
          <a:lstStyle/>
          <a:p>
            <a:pPr algn="ctr"/>
            <a:r>
              <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rPr>
              <a:t>To </a:t>
            </a: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identify the charms of life in individual towns.</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What type of people with a specific type of life style will become happy when living in what type of town?</a:t>
            </a:r>
          </a:p>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We define the type of life style suitable to individual customers.</a:t>
            </a:r>
          </a:p>
        </p:txBody>
      </p:sp>
      <p:sp>
        <p:nvSpPr>
          <p:cNvPr id="21" name="テキスト ボックス 20"/>
          <p:cNvSpPr txBox="1"/>
          <p:nvPr/>
        </p:nvSpPr>
        <p:spPr>
          <a:xfrm>
            <a:off x="904649" y="3634443"/>
            <a:ext cx="2546986"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Long-term dwelling</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916382" y="4127534"/>
            <a:ext cx="3138381"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Active mutual association among residents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904648" y="4903056"/>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Love for the community</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904648" y="5421844"/>
            <a:ext cx="3060521"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Intimate atmosphere of downtown</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904648" y="6190794"/>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Spirit of mutual aid</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77191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円/楕円 54"/>
          <p:cNvSpPr/>
          <p:nvPr/>
        </p:nvSpPr>
        <p:spPr>
          <a:xfrm>
            <a:off x="389361" y="1211152"/>
            <a:ext cx="1179388" cy="126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2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p:cNvSpPr txBox="1"/>
          <p:nvPr/>
        </p:nvSpPr>
        <p:spPr>
          <a:xfrm>
            <a:off x="979055" y="147818"/>
            <a:ext cx="7638472"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“Data acquisition”</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5156232" y="6137889"/>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886692" y="6137889"/>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5156232" y="5490895"/>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886692" y="5490895"/>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5156232" y="4843579"/>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886692" y="4843579"/>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5156232" y="4207083"/>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886692" y="4207083"/>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5156232" y="3577292"/>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886692" y="3577292"/>
            <a:ext cx="3168072" cy="590004"/>
          </a:xfrm>
          <a:prstGeom prst="rect">
            <a:avLst/>
          </a:prstGeom>
          <a:solidFill>
            <a:schemeClr val="bg1"/>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p:cNvSpPr txBox="1"/>
          <p:nvPr/>
        </p:nvSpPr>
        <p:spPr>
          <a:xfrm>
            <a:off x="904649" y="3704157"/>
            <a:ext cx="2546986"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Long-term dwelling</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49"/>
          <p:cNvSpPr txBox="1"/>
          <p:nvPr/>
        </p:nvSpPr>
        <p:spPr>
          <a:xfrm>
            <a:off x="916382" y="4197248"/>
            <a:ext cx="3138381"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Active mutual association among residents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下矢印 50"/>
          <p:cNvSpPr/>
          <p:nvPr/>
        </p:nvSpPr>
        <p:spPr>
          <a:xfrm rot="16200000">
            <a:off x="3589529" y="4599851"/>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987132" y="2746295"/>
            <a:ext cx="2978038" cy="830997"/>
          </a:xfrm>
          <a:prstGeom prst="rect">
            <a:avLst/>
          </a:prstGeom>
          <a:noFill/>
        </p:spPr>
        <p:txBody>
          <a:bodyPr wrap="square" rtlCol="0">
            <a:spAutoFit/>
          </a:bodyPr>
          <a:lstStyle/>
          <a:p>
            <a:pPr algn="ct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Definition of </a:t>
            </a:r>
            <a: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1600" b="1" u="sng" dirty="0" smtClean="0">
                <a:latin typeface="メイリオ" panose="020B0604030504040204" pitchFamily="50" charset="-128"/>
                <a:ea typeface="メイリオ" panose="020B0604030504040204" pitchFamily="50" charset="-128"/>
                <a:cs typeface="メイリオ" panose="020B0604030504040204" pitchFamily="50" charset="-128"/>
              </a:rPr>
              <a:t>the </a:t>
            </a: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Charms of Town</a:t>
            </a:r>
          </a:p>
          <a:p>
            <a:pPr algn="ct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(Example)</a:t>
            </a:r>
          </a:p>
        </p:txBody>
      </p:sp>
      <p:sp>
        <p:nvSpPr>
          <p:cNvPr id="57" name="テキスト ボックス 56"/>
          <p:cNvSpPr txBox="1"/>
          <p:nvPr/>
        </p:nvSpPr>
        <p:spPr>
          <a:xfrm>
            <a:off x="5268128" y="2746295"/>
            <a:ext cx="2978038" cy="830997"/>
          </a:xfrm>
          <a:prstGeom prst="rect">
            <a:avLst/>
          </a:prstGeom>
          <a:noFill/>
        </p:spPr>
        <p:txBody>
          <a:bodyPr wrap="square" rtlCol="0">
            <a:spAutoFit/>
          </a:bodyPr>
          <a:lstStyle/>
          <a:p>
            <a:pPr algn="ct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Translation </a:t>
            </a:r>
            <a: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1600" b="1" u="sng" dirty="0" smtClean="0">
                <a:latin typeface="メイリオ" panose="020B0604030504040204" pitchFamily="50" charset="-128"/>
                <a:ea typeface="メイリオ" panose="020B0604030504040204" pitchFamily="50" charset="-128"/>
                <a:cs typeface="メイリオ" panose="020B0604030504040204" pitchFamily="50" charset="-128"/>
              </a:rPr>
              <a:t>by </a:t>
            </a: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use of Data</a:t>
            </a:r>
          </a:p>
          <a:p>
            <a:pPr algn="ctr"/>
            <a:r>
              <a:rPr lang="en-US" altLang="ja-JP" sz="1600" b="1" u="sng" dirty="0">
                <a:latin typeface="メイリオ" panose="020B0604030504040204" pitchFamily="50" charset="-128"/>
                <a:ea typeface="メイリオ" panose="020B0604030504040204" pitchFamily="50" charset="-128"/>
                <a:cs typeface="メイリオ" panose="020B0604030504040204" pitchFamily="50" charset="-128"/>
              </a:rPr>
              <a:t>(Example)</a:t>
            </a:r>
          </a:p>
        </p:txBody>
      </p:sp>
      <p:sp>
        <p:nvSpPr>
          <p:cNvPr id="58" name="テキスト ボックス 57"/>
          <p:cNvSpPr txBox="1"/>
          <p:nvPr/>
        </p:nvSpPr>
        <p:spPr>
          <a:xfrm>
            <a:off x="904648" y="4972770"/>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Love for the community</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a:off x="904648" y="5491558"/>
            <a:ext cx="3060521"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Intimate atmosphere of downtown</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a:off x="904648" y="6260508"/>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Spirit of mutual aid</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p:cNvSpPr txBox="1"/>
          <p:nvPr/>
        </p:nvSpPr>
        <p:spPr>
          <a:xfrm>
            <a:off x="5148326" y="3566577"/>
            <a:ext cx="3150114"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Average number of living years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テキスト ボックス 61"/>
          <p:cNvSpPr txBox="1"/>
          <p:nvPr/>
        </p:nvSpPr>
        <p:spPr>
          <a:xfrm>
            <a:off x="5160059" y="4197248"/>
            <a:ext cx="3138381"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Number of town-hall events/festivals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テキスト ボックス 62"/>
          <p:cNvSpPr txBox="1"/>
          <p:nvPr/>
        </p:nvSpPr>
        <p:spPr>
          <a:xfrm>
            <a:off x="5148325" y="4972770"/>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Number of NPOs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a:off x="5148325" y="5607804"/>
            <a:ext cx="3060521"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Number of stores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5148325" y="6139032"/>
            <a:ext cx="3175979"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Rate of participation in fire brigades</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1524000" y="846755"/>
            <a:ext cx="7483151" cy="1815882"/>
          </a:xfrm>
          <a:prstGeom prst="rect">
            <a:avLst/>
          </a:prstGeom>
          <a:noFill/>
        </p:spPr>
        <p:txBody>
          <a:bodyPr wrap="square" rtlCol="0">
            <a:spAutoFit/>
          </a:bodyPr>
          <a:lstStyle/>
          <a:p>
            <a:pPr algn="ctr"/>
            <a:r>
              <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rPr>
              <a:t>To </a:t>
            </a: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define the data </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rPr>
              <a:t>that </a:t>
            </a: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will prove the charms.</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What do we translate with data?</a:t>
            </a:r>
          </a:p>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To Define indicators by examining various ideas,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mainly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focusing on data in the possession of municipalities</a:t>
            </a:r>
          </a:p>
        </p:txBody>
      </p:sp>
    </p:spTree>
    <p:extLst>
      <p:ext uri="{BB962C8B-B14F-4D97-AF65-F5344CB8AC3E}">
        <p14:creationId xmlns:p14="http://schemas.microsoft.com/office/powerpoint/2010/main" val="3731756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円/楕円 54"/>
          <p:cNvSpPr/>
          <p:nvPr/>
        </p:nvSpPr>
        <p:spPr>
          <a:xfrm>
            <a:off x="455281" y="943675"/>
            <a:ext cx="1179388" cy="126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2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2273" y="2814541"/>
            <a:ext cx="3066780" cy="2038958"/>
          </a:xfrm>
          <a:prstGeom prst="rect">
            <a:avLst/>
          </a:prstGeom>
        </p:spPr>
      </p:pic>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3347" y="4621328"/>
            <a:ext cx="3047593" cy="2004076"/>
          </a:xfrm>
          <a:prstGeom prst="rect">
            <a:avLst/>
          </a:prstGeom>
        </p:spPr>
      </p:pic>
      <p:pic>
        <p:nvPicPr>
          <p:cNvPr id="40" name="図 3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89962" y="2814541"/>
            <a:ext cx="2676854" cy="3810863"/>
          </a:xfrm>
          <a:prstGeom prst="rect">
            <a:avLst/>
          </a:prstGeom>
        </p:spPr>
      </p:pic>
      <p:sp>
        <p:nvSpPr>
          <p:cNvPr id="41" name="テキスト ボックス 40"/>
          <p:cNvSpPr txBox="1"/>
          <p:nvPr/>
        </p:nvSpPr>
        <p:spPr>
          <a:xfrm>
            <a:off x="979055" y="147818"/>
            <a:ext cx="7638472"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“Data acquisition”</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1634669" y="1052029"/>
            <a:ext cx="7372482" cy="1661993"/>
          </a:xfrm>
          <a:prstGeom prst="rect">
            <a:avLst/>
          </a:prstGeom>
          <a:noFill/>
        </p:spPr>
        <p:txBody>
          <a:bodyPr wrap="square" lIns="0" rIns="0" rtlCol="0">
            <a:spAutoFit/>
          </a:bodyPr>
          <a:lstStyle/>
          <a:p>
            <a:pPr algn="ctr"/>
            <a:r>
              <a:rPr lang="en-US" altLang="ja-JP" sz="2400" b="1" dirty="0" smtClean="0">
                <a:latin typeface="メイリオ" panose="020B0604030504040204" pitchFamily="50" charset="-128"/>
                <a:ea typeface="メイリオ" panose="020B0604030504040204" pitchFamily="50" charset="-128"/>
                <a:cs typeface="メイリオ" panose="020B0604030504040204" pitchFamily="50" charset="-128"/>
              </a:rPr>
              <a:t>Each </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municipality team makes a presentation about the charms of its community.</a:t>
            </a:r>
            <a:endParaRPr lang="en-US" altLang="ja-JP" sz="2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Presentation of the flow of ① ~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③</a:t>
            </a:r>
            <a:endParaRPr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To present charms and data that will induce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r>
            <a:b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the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inflow of people into own communities.</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05821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下矢印 7"/>
          <p:cNvSpPr/>
          <p:nvPr/>
        </p:nvSpPr>
        <p:spPr>
          <a:xfrm>
            <a:off x="4244601" y="1883463"/>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1" y="4359037"/>
            <a:ext cx="9144001" cy="2498963"/>
            <a:chOff x="-27304" y="4675111"/>
            <a:chExt cx="9144001" cy="2498963"/>
          </a:xfrm>
        </p:grpSpPr>
        <p:pic>
          <p:nvPicPr>
            <p:cNvPr id="11" name="図 10"/>
            <p:cNvPicPr>
              <a:picLocks noChangeAspect="1"/>
            </p:cNvPicPr>
            <p:nvPr/>
          </p:nvPicPr>
          <p:blipFill rotWithShape="1">
            <a:blip r:embed="rId3" cstate="screen">
              <a:extLst>
                <a:ext uri="{28A0092B-C50C-407E-A947-70E740481C1C}">
                  <a14:useLocalDpi xmlns:a14="http://schemas.microsoft.com/office/drawing/2010/main"/>
                </a:ext>
              </a:extLst>
            </a:blip>
            <a:srcRect t="-39517" r="-381"/>
            <a:stretch/>
          </p:blipFill>
          <p:spPr>
            <a:xfrm>
              <a:off x="5357996" y="4675111"/>
              <a:ext cx="3758701" cy="2471697"/>
            </a:xfrm>
            <a:prstGeom prst="rect">
              <a:avLst/>
            </a:prstGeom>
          </p:spPr>
        </p:pic>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04" y="5389773"/>
              <a:ext cx="2713382" cy="1784301"/>
            </a:xfrm>
            <a:prstGeom prst="rect">
              <a:avLst/>
            </a:prstGeom>
          </p:spPr>
        </p:pic>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6078" y="5389773"/>
              <a:ext cx="2671918" cy="1757035"/>
            </a:xfrm>
            <a:prstGeom prst="rect">
              <a:avLst/>
            </a:prstGeom>
          </p:spPr>
        </p:pic>
      </p:grpSp>
      <p:pic>
        <p:nvPicPr>
          <p:cNvPr id="14" name="図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2621" y="851930"/>
            <a:ext cx="7963571" cy="5301379"/>
          </a:xfrm>
          <a:prstGeom prst="rect">
            <a:avLst/>
          </a:prstGeom>
        </p:spPr>
      </p:pic>
      <p:sp>
        <p:nvSpPr>
          <p:cNvPr id="18" name="正方形/長方形 17"/>
          <p:cNvSpPr/>
          <p:nvPr/>
        </p:nvSpPr>
        <p:spPr>
          <a:xfrm>
            <a:off x="-9238" y="5030474"/>
            <a:ext cx="9144001" cy="18275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Through workshops arranged for people from MIC, municipalities, VLED and Recruit without regard to their roles and titles in respective organizations, </a:t>
            </a:r>
            <a:r>
              <a:rPr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they </a:t>
            </a:r>
            <a:r>
              <a:rPr lang="en-US" altLang="ja-JP"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have become true persons in charge, </a:t>
            </a:r>
            <a:r>
              <a:rPr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by </a:t>
            </a:r>
            <a:r>
              <a:rPr lang="en-US" altLang="ja-JP"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putting different ideas on the table.</a:t>
            </a:r>
            <a:endParaRPr kumimoji="1"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979055" y="147818"/>
            <a:ext cx="7638472"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Solution to the issue of “Data acquisition”</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79370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Introduction about Recruit Communications</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554795" y="1311305"/>
            <a:ext cx="8034409" cy="5170646"/>
          </a:xfrm>
          <a:prstGeom prst="rect">
            <a:avLst/>
          </a:prstGeom>
          <a:solidFill>
            <a:schemeClr val="bg1"/>
          </a:solidFill>
        </p:spPr>
        <p:txBody>
          <a:bodyPr wrap="square" rtlCol="0">
            <a:spAutoFit/>
          </a:bodyPr>
          <a:lstStyle/>
          <a:p>
            <a:pPr algn="ctr"/>
            <a:r>
              <a:rPr lang="en-US" altLang="ja-JP" sz="2000" b="1" dirty="0" smtClean="0">
                <a:latin typeface="メイリオ" panose="020B0604030504040204" pitchFamily="50" charset="-128"/>
                <a:ea typeface="メイリオ" panose="020B0604030504040204" pitchFamily="50" charset="-128"/>
                <a:cs typeface="メイリオ" panose="020B0604030504040204" pitchFamily="50" charset="-128"/>
              </a:rPr>
              <a:t>Recruit </a:t>
            </a:r>
            <a:r>
              <a:rPr lang="en-US" altLang="ja-JP"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Communications</a:t>
            </a:r>
          </a:p>
          <a:p>
            <a:pPr algn="ct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What is “communication”?</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If this means a conduct to convey some words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or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ideas to someone, what do we convey?</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To convey “charms → experience”</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 need to convey not a “material”,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but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 “thing” that was gained by the “material”.</a:t>
            </a: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 convey not a “flower”, but the “joy” that is brought about by the floor, and not a “residence” but the “joy of life” realized in there</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p>
          <a:p>
            <a:pPr algn="ctr"/>
            <a:r>
              <a:rPr lang="en-US" altLang="ja-JP" sz="2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Recruit Communications is a company to create relationships between “human beings” and “things”, as well as those among “human beings”.</a:t>
            </a:r>
          </a:p>
        </p:txBody>
      </p:sp>
    </p:spTree>
    <p:extLst>
      <p:ext uri="{BB962C8B-B14F-4D97-AF65-F5344CB8AC3E}">
        <p14:creationId xmlns:p14="http://schemas.microsoft.com/office/powerpoint/2010/main" val="752256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2202024" y="1399592"/>
            <a:ext cx="6805127" cy="7043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nSpc>
                <a:spcPct val="90000"/>
              </a:lnSpc>
            </a:pPr>
            <a:r>
              <a:rPr lang="en-US" altLang="ja-JP" sz="2600" dirty="0">
                <a:solidFill>
                  <a:schemeClr val="tx1"/>
                </a:solidFill>
                <a:ea typeface="メイリオ"/>
                <a:cs typeface="メイリオ"/>
              </a:rPr>
              <a:t>We wonder for what purpose data will serve</a:t>
            </a:r>
            <a:r>
              <a:rPr lang="en-US" altLang="ja-JP" sz="2600" dirty="0" smtClean="0">
                <a:solidFill>
                  <a:schemeClr val="tx1"/>
                </a:solidFill>
                <a:ea typeface="メイリオ"/>
                <a:cs typeface="メイリオ"/>
              </a:rPr>
              <a:t>.</a:t>
            </a:r>
            <a:endParaRPr lang="ja-JP" altLang="en-US" sz="2600" dirty="0" smtClean="0">
              <a:solidFill>
                <a:schemeClr val="tx1"/>
              </a:solidFill>
              <a:ea typeface="メイリオ"/>
              <a:cs typeface="メイリオ"/>
            </a:endParaRPr>
          </a:p>
          <a:p>
            <a:pPr>
              <a:lnSpc>
                <a:spcPct val="90000"/>
              </a:lnSpc>
            </a:pPr>
            <a:r>
              <a:rPr lang="en-US" altLang="ja-JP" sz="2600" dirty="0">
                <a:solidFill>
                  <a:schemeClr val="tx1"/>
                </a:solidFill>
              </a:rPr>
              <a:t>We don’t like that data are used in a peculiar way.</a:t>
            </a:r>
            <a:endParaRPr lang="en-US" altLang="ja-JP" sz="2600" dirty="0" smtClean="0">
              <a:solidFill>
                <a:schemeClr val="tx1"/>
              </a:solidFill>
              <a:ea typeface="メイリオ"/>
              <a:cs typeface="メイリオ"/>
            </a:endParaRPr>
          </a:p>
        </p:txBody>
      </p:sp>
      <p:sp>
        <p:nvSpPr>
          <p:cNvPr id="7" name="円/楕円 6"/>
          <p:cNvSpPr/>
          <p:nvPr/>
        </p:nvSpPr>
        <p:spPr>
          <a:xfrm>
            <a:off x="520563" y="3224957"/>
            <a:ext cx="1368000" cy="1368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下矢印 7"/>
          <p:cNvSpPr/>
          <p:nvPr/>
        </p:nvSpPr>
        <p:spPr>
          <a:xfrm>
            <a:off x="4244601" y="2268713"/>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1" y="4359037"/>
            <a:ext cx="9144001" cy="2498963"/>
            <a:chOff x="-27304" y="4675111"/>
            <a:chExt cx="9144001" cy="2498963"/>
          </a:xfrm>
        </p:grpSpPr>
        <p:pic>
          <p:nvPicPr>
            <p:cNvPr id="11" name="図 10"/>
            <p:cNvPicPr>
              <a:picLocks noChangeAspect="1"/>
            </p:cNvPicPr>
            <p:nvPr/>
          </p:nvPicPr>
          <p:blipFill rotWithShape="1">
            <a:blip r:embed="rId3" cstate="screen">
              <a:extLst>
                <a:ext uri="{28A0092B-C50C-407E-A947-70E740481C1C}">
                  <a14:useLocalDpi xmlns:a14="http://schemas.microsoft.com/office/drawing/2010/main"/>
                </a:ext>
              </a:extLst>
            </a:blip>
            <a:srcRect t="-39517" r="-381"/>
            <a:stretch/>
          </p:blipFill>
          <p:spPr>
            <a:xfrm>
              <a:off x="5357996" y="4675111"/>
              <a:ext cx="3758701" cy="2471697"/>
            </a:xfrm>
            <a:prstGeom prst="rect">
              <a:avLst/>
            </a:prstGeom>
          </p:spPr>
        </p:pic>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04" y="5389773"/>
              <a:ext cx="2713382" cy="1784301"/>
            </a:xfrm>
            <a:prstGeom prst="rect">
              <a:avLst/>
            </a:prstGeom>
          </p:spPr>
        </p:pic>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6078" y="5389773"/>
              <a:ext cx="2671918" cy="1757035"/>
            </a:xfrm>
            <a:prstGeom prst="rect">
              <a:avLst/>
            </a:prstGeom>
          </p:spPr>
        </p:pic>
      </p:grpSp>
      <p:sp>
        <p:nvSpPr>
          <p:cNvPr id="16" name="円/楕円 15"/>
          <p:cNvSpPr/>
          <p:nvPr/>
        </p:nvSpPr>
        <p:spPr>
          <a:xfrm>
            <a:off x="520563" y="1096357"/>
            <a:ext cx="1368000" cy="1368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979055" y="147818"/>
            <a:ext cx="7638472"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Voices of participants from municipalities</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p:cNvSpPr txBox="1"/>
          <p:nvPr/>
        </p:nvSpPr>
        <p:spPr>
          <a:xfrm>
            <a:off x="551179" y="1523999"/>
            <a:ext cx="1306284" cy="461665"/>
          </a:xfrm>
          <a:prstGeom prst="rect">
            <a:avLst/>
          </a:prstGeom>
          <a:noFill/>
        </p:spPr>
        <p:txBody>
          <a:bodyPr wrap="square" lIns="0" tIns="0" rIns="0" bIns="0" rtlCol="0">
            <a:spAutoFit/>
          </a:bodyPr>
          <a:lstStyle/>
          <a:p>
            <a:pPr algn="ctr"/>
            <a:r>
              <a:rPr lang="en-US" altLang="ja-JP" sz="1500" b="1" dirty="0">
                <a:latin typeface="メイリオ" panose="020B0604030504040204" pitchFamily="50" charset="-128"/>
                <a:ea typeface="メイリオ" panose="020B0604030504040204" pitchFamily="50" charset="-128"/>
                <a:cs typeface="メイリオ" panose="020B0604030504040204" pitchFamily="50" charset="-128"/>
              </a:rPr>
              <a:t>Before </a:t>
            </a:r>
            <a:r>
              <a:rPr lang="en-US" altLang="ja-JP" sz="1500" b="1" dirty="0" smtClean="0">
                <a:latin typeface="メイリオ" panose="020B0604030504040204" pitchFamily="50" charset="-128"/>
                <a:ea typeface="メイリオ" panose="020B0604030504040204" pitchFamily="50" charset="-128"/>
                <a:cs typeface="メイリオ" panose="020B0604030504040204" pitchFamily="50" charset="-128"/>
              </a:rPr>
              <a:t>participation</a:t>
            </a:r>
            <a:endParaRPr lang="ja-JP" altLang="en-US" sz="15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202024" y="2973356"/>
            <a:ext cx="6805127" cy="18163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nSpc>
                <a:spcPct val="90000"/>
              </a:lnSpc>
            </a:pPr>
            <a:r>
              <a:rPr lang="en-US" altLang="ja-JP" sz="2600" dirty="0">
                <a:solidFill>
                  <a:schemeClr val="tx1"/>
                </a:solidFill>
                <a:ea typeface="メイリオ"/>
                <a:cs typeface="メイリオ"/>
              </a:rPr>
              <a:t>They surely seem to be useful</a:t>
            </a:r>
            <a:r>
              <a:rPr lang="en-US" altLang="ja-JP" sz="2600" dirty="0" smtClean="0">
                <a:solidFill>
                  <a:schemeClr val="tx1"/>
                </a:solidFill>
                <a:ea typeface="メイリオ"/>
                <a:cs typeface="メイリオ"/>
              </a:rPr>
              <a:t>.</a:t>
            </a:r>
            <a:endParaRPr lang="ja-JP" altLang="en-US" sz="2600" dirty="0" smtClean="0">
              <a:solidFill>
                <a:schemeClr val="tx1"/>
              </a:solidFill>
              <a:ea typeface="メイリオ"/>
              <a:cs typeface="メイリオ"/>
            </a:endParaRPr>
          </a:p>
          <a:p>
            <a:pPr>
              <a:lnSpc>
                <a:spcPct val="90000"/>
              </a:lnSpc>
            </a:pPr>
            <a:r>
              <a:rPr lang="en-US" altLang="ja-JP" sz="2600" dirty="0">
                <a:solidFill>
                  <a:schemeClr val="tx1"/>
                </a:solidFill>
                <a:ea typeface="メイリオ"/>
                <a:cs typeface="メイリオ"/>
              </a:rPr>
              <a:t>We have a mountain of hidden treasure</a:t>
            </a:r>
            <a:r>
              <a:rPr lang="en-US" altLang="ja-JP" sz="2600" dirty="0" smtClean="0">
                <a:solidFill>
                  <a:schemeClr val="tx1"/>
                </a:solidFill>
                <a:ea typeface="メイリオ"/>
                <a:cs typeface="メイリオ"/>
              </a:rPr>
              <a:t>!</a:t>
            </a:r>
            <a:endParaRPr lang="ja-JP" altLang="en-US" sz="2600" dirty="0" smtClean="0">
              <a:solidFill>
                <a:schemeClr val="tx1"/>
              </a:solidFill>
              <a:ea typeface="メイリオ"/>
              <a:cs typeface="メイリオ"/>
            </a:endParaRPr>
          </a:p>
          <a:p>
            <a:pPr>
              <a:lnSpc>
                <a:spcPct val="90000"/>
              </a:lnSpc>
            </a:pPr>
            <a:r>
              <a:rPr lang="en-US" altLang="ja-JP" sz="2600" dirty="0">
                <a:solidFill>
                  <a:schemeClr val="tx1"/>
                </a:solidFill>
                <a:ea typeface="メイリオ"/>
                <a:cs typeface="メイリオ"/>
              </a:rPr>
              <a:t>Through brainstorming, people from municipalities in the possession of data have discovered the significance of data.</a:t>
            </a:r>
            <a:endParaRPr lang="en-US" altLang="ja-JP" sz="2600" dirty="0" smtClean="0">
              <a:solidFill>
                <a:schemeClr val="tx1"/>
              </a:solidFill>
              <a:ea typeface="メイリオ"/>
              <a:cs typeface="メイリオ"/>
            </a:endParaRPr>
          </a:p>
        </p:txBody>
      </p:sp>
      <p:sp>
        <p:nvSpPr>
          <p:cNvPr id="22" name="テキスト ボックス 21"/>
          <p:cNvSpPr txBox="1"/>
          <p:nvPr/>
        </p:nvSpPr>
        <p:spPr>
          <a:xfrm>
            <a:off x="551179" y="3670041"/>
            <a:ext cx="1306284" cy="461665"/>
          </a:xfrm>
          <a:prstGeom prst="rect">
            <a:avLst/>
          </a:prstGeom>
          <a:noFill/>
        </p:spPr>
        <p:txBody>
          <a:bodyPr wrap="square" lIns="0" tIns="0" rIns="0" bIns="0" rtlCol="0">
            <a:spAutoFit/>
          </a:bodyPr>
          <a:lstStyle/>
          <a:p>
            <a:pPr algn="ctr"/>
            <a:r>
              <a:rPr lang="en-US" altLang="ja-JP" sz="1500" b="1" dirty="0">
                <a:latin typeface="メイリオ" panose="020B0604030504040204" pitchFamily="50" charset="-128"/>
                <a:ea typeface="メイリオ" panose="020B0604030504040204" pitchFamily="50" charset="-128"/>
                <a:cs typeface="メイリオ" panose="020B0604030504040204" pitchFamily="50" charset="-128"/>
              </a:rPr>
              <a:t>After participation</a:t>
            </a:r>
            <a:endParaRPr lang="ja-JP" altLang="en-US" sz="15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06440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Activities towards the future</a:t>
            </a:r>
          </a:p>
        </p:txBody>
      </p:sp>
      <p:sp>
        <p:nvSpPr>
          <p:cNvPr id="13" name="正方形/長方形 12"/>
          <p:cNvSpPr/>
          <p:nvPr/>
        </p:nvSpPr>
        <p:spPr>
          <a:xfrm>
            <a:off x="2133599" y="1676511"/>
            <a:ext cx="6682979"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200" dirty="0">
                <a:solidFill>
                  <a:schemeClr val="tx1">
                    <a:lumMod val="75000"/>
                    <a:lumOff val="25000"/>
                  </a:schemeClr>
                </a:solidFill>
                <a:latin typeface="メイリオ"/>
                <a:ea typeface="メイリオ"/>
                <a:cs typeface="メイリオ"/>
              </a:rPr>
              <a:t>To live </a:t>
            </a:r>
            <a:r>
              <a:rPr lang="en-US" altLang="ja-JP" sz="2200" u="sng" dirty="0">
                <a:solidFill>
                  <a:srgbClr val="FF0000"/>
                </a:solidFill>
                <a:latin typeface="メイリオ"/>
                <a:ea typeface="メイリオ"/>
                <a:cs typeface="メイリオ"/>
              </a:rPr>
              <a:t>in a town that is already known to you </a:t>
            </a:r>
            <a:r>
              <a:rPr lang="en-US" altLang="ja-JP" sz="2200" dirty="0">
                <a:solidFill>
                  <a:schemeClr val="tx1">
                    <a:lumMod val="75000"/>
                    <a:lumOff val="25000"/>
                  </a:schemeClr>
                </a:solidFill>
                <a:latin typeface="メイリオ"/>
                <a:ea typeface="メイリオ"/>
                <a:cs typeface="メイリオ"/>
              </a:rPr>
              <a:t>because you have connections there or because the place is popular among people.</a:t>
            </a:r>
            <a:endParaRPr lang="en-US" altLang="ja-JP" sz="2200" dirty="0" smtClean="0">
              <a:solidFill>
                <a:schemeClr val="tx1">
                  <a:lumMod val="75000"/>
                  <a:lumOff val="25000"/>
                </a:schemeClr>
              </a:solidFill>
              <a:latin typeface="メイリオ"/>
              <a:ea typeface="メイリオ"/>
              <a:cs typeface="メイリオ"/>
            </a:endParaRPr>
          </a:p>
        </p:txBody>
      </p:sp>
      <p:sp>
        <p:nvSpPr>
          <p:cNvPr id="14" name="円/楕円 13"/>
          <p:cNvSpPr/>
          <p:nvPr/>
        </p:nvSpPr>
        <p:spPr>
          <a:xfrm>
            <a:off x="413409" y="1448457"/>
            <a:ext cx="1488146" cy="148814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Present</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円/楕円 15"/>
          <p:cNvSpPr/>
          <p:nvPr/>
        </p:nvSpPr>
        <p:spPr>
          <a:xfrm>
            <a:off x="335902" y="4118389"/>
            <a:ext cx="1615701" cy="161570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Ideal</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下矢印 17"/>
          <p:cNvSpPr/>
          <p:nvPr/>
        </p:nvSpPr>
        <p:spPr>
          <a:xfrm>
            <a:off x="3589529" y="3264962"/>
            <a:ext cx="2076420" cy="631042"/>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2133599" y="4382388"/>
            <a:ext cx="6682979"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200" dirty="0">
                <a:solidFill>
                  <a:schemeClr val="tx1">
                    <a:lumMod val="75000"/>
                    <a:lumOff val="25000"/>
                  </a:schemeClr>
                </a:solidFill>
                <a:latin typeface="メイリオ"/>
                <a:ea typeface="メイリオ"/>
                <a:cs typeface="メイリオ"/>
              </a:rPr>
              <a:t>To live </a:t>
            </a:r>
            <a:r>
              <a:rPr lang="en-US" altLang="ja-JP" sz="2200" u="sng" dirty="0">
                <a:solidFill>
                  <a:srgbClr val="FF0000"/>
                </a:solidFill>
                <a:latin typeface="メイリオ"/>
                <a:ea typeface="メイリオ"/>
                <a:cs typeface="メイリオ"/>
              </a:rPr>
              <a:t>in a town in which you want to live </a:t>
            </a:r>
            <a:r>
              <a:rPr lang="en-US" altLang="ja-JP" sz="2200" dirty="0">
                <a:solidFill>
                  <a:schemeClr val="tx1">
                    <a:lumMod val="75000"/>
                    <a:lumOff val="25000"/>
                  </a:schemeClr>
                </a:solidFill>
                <a:latin typeface="メイリオ"/>
                <a:ea typeface="メイリオ"/>
                <a:cs typeface="メイリオ"/>
              </a:rPr>
              <a:t>because the town matches your life style and you will become happier there.</a:t>
            </a:r>
            <a:endParaRPr lang="en-US" altLang="ja-JP" sz="2200" dirty="0" smtClean="0">
              <a:solidFill>
                <a:schemeClr val="tx1">
                  <a:lumMod val="75000"/>
                  <a:lumOff val="25000"/>
                </a:schemeClr>
              </a:solidFill>
              <a:latin typeface="メイリオ"/>
              <a:ea typeface="メイリオ"/>
              <a:cs typeface="メイリオ"/>
            </a:endParaRPr>
          </a:p>
        </p:txBody>
      </p:sp>
    </p:spTree>
    <p:extLst>
      <p:ext uri="{BB962C8B-B14F-4D97-AF65-F5344CB8AC3E}">
        <p14:creationId xmlns:p14="http://schemas.microsoft.com/office/powerpoint/2010/main" val="31809533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2133599" y="1036759"/>
            <a:ext cx="6158205"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chemeClr val="tx1">
                    <a:lumMod val="75000"/>
                    <a:lumOff val="25000"/>
                  </a:schemeClr>
                </a:solidFill>
                <a:latin typeface="メイリオ"/>
                <a:ea typeface="メイリオ"/>
                <a:cs typeface="メイリオ"/>
              </a:rPr>
              <a:t>To live </a:t>
            </a:r>
            <a:r>
              <a:rPr lang="en-US" altLang="ja-JP" sz="2000" u="sng" dirty="0">
                <a:solidFill>
                  <a:srgbClr val="FF0000"/>
                </a:solidFill>
                <a:latin typeface="メイリオ"/>
                <a:ea typeface="メイリオ"/>
                <a:cs typeface="メイリオ"/>
              </a:rPr>
              <a:t>in a town that is already known to you </a:t>
            </a:r>
            <a:r>
              <a:rPr lang="en-US" altLang="ja-JP" sz="2000" dirty="0">
                <a:solidFill>
                  <a:schemeClr val="tx1">
                    <a:lumMod val="75000"/>
                    <a:lumOff val="25000"/>
                  </a:schemeClr>
                </a:solidFill>
                <a:latin typeface="メイリオ"/>
                <a:ea typeface="メイリオ"/>
                <a:cs typeface="メイリオ"/>
              </a:rPr>
              <a:t>because you have connections there or because the place is popular among people.</a:t>
            </a:r>
            <a:endParaRPr lang="en-US" altLang="ja-JP" sz="2000" dirty="0" smtClean="0">
              <a:solidFill>
                <a:schemeClr val="tx1">
                  <a:lumMod val="75000"/>
                  <a:lumOff val="25000"/>
                </a:schemeClr>
              </a:solidFill>
              <a:latin typeface="メイリオ"/>
              <a:ea typeface="メイリオ"/>
              <a:cs typeface="メイリオ"/>
            </a:endParaRPr>
          </a:p>
        </p:txBody>
      </p:sp>
      <p:sp>
        <p:nvSpPr>
          <p:cNvPr id="32" name="正方形/長方形 31"/>
          <p:cNvSpPr/>
          <p:nvPr/>
        </p:nvSpPr>
        <p:spPr>
          <a:xfrm>
            <a:off x="2133599" y="5329600"/>
            <a:ext cx="6158205" cy="1166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chemeClr val="tx1">
                    <a:lumMod val="75000"/>
                    <a:lumOff val="25000"/>
                  </a:schemeClr>
                </a:solidFill>
                <a:latin typeface="メイリオ"/>
                <a:ea typeface="メイリオ"/>
                <a:cs typeface="メイリオ"/>
              </a:rPr>
              <a:t>To live </a:t>
            </a:r>
            <a:r>
              <a:rPr lang="en-US" altLang="ja-JP" sz="2000" u="sng" dirty="0">
                <a:solidFill>
                  <a:srgbClr val="FF0000"/>
                </a:solidFill>
                <a:latin typeface="メイリオ"/>
                <a:ea typeface="メイリオ"/>
                <a:cs typeface="メイリオ"/>
              </a:rPr>
              <a:t>in a town in which you want to live </a:t>
            </a:r>
            <a:r>
              <a:rPr lang="en-US" altLang="ja-JP" sz="2000" dirty="0">
                <a:solidFill>
                  <a:schemeClr val="tx1">
                    <a:lumMod val="75000"/>
                    <a:lumOff val="25000"/>
                  </a:schemeClr>
                </a:solidFill>
                <a:latin typeface="メイリオ"/>
                <a:ea typeface="メイリオ"/>
                <a:cs typeface="メイリオ"/>
              </a:rPr>
              <a:t>because the town matches your life style and you will become happier there.</a:t>
            </a:r>
            <a:endParaRPr lang="en-US" altLang="ja-JP" sz="2000" dirty="0" smtClean="0">
              <a:solidFill>
                <a:schemeClr val="tx1">
                  <a:lumMod val="75000"/>
                  <a:lumOff val="25000"/>
                </a:schemeClr>
              </a:solidFill>
              <a:latin typeface="メイリオ"/>
              <a:ea typeface="メイリオ"/>
              <a:cs typeface="メイリオ"/>
            </a:endParaRPr>
          </a:p>
        </p:txBody>
      </p:sp>
      <p:sp>
        <p:nvSpPr>
          <p:cNvPr id="29" name="円/楕円 28"/>
          <p:cNvSpPr/>
          <p:nvPr/>
        </p:nvSpPr>
        <p:spPr>
          <a:xfrm>
            <a:off x="575140" y="924433"/>
            <a:ext cx="1278542" cy="127854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17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Present</a:t>
            </a:r>
            <a:endParaRPr kumimoji="1" lang="ja-JP" altLang="en-US" sz="17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円/楕円 29"/>
          <p:cNvSpPr/>
          <p:nvPr/>
        </p:nvSpPr>
        <p:spPr>
          <a:xfrm>
            <a:off x="497633" y="5199295"/>
            <a:ext cx="1388131" cy="138813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17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Ideal</a:t>
            </a:r>
            <a:endParaRPr kumimoji="1" lang="ja-JP" altLang="en-US" sz="17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Activities towards the future</a:t>
            </a:r>
          </a:p>
        </p:txBody>
      </p:sp>
      <p:sp>
        <p:nvSpPr>
          <p:cNvPr id="8" name="下矢印 7"/>
          <p:cNvSpPr/>
          <p:nvPr/>
        </p:nvSpPr>
        <p:spPr>
          <a:xfrm>
            <a:off x="785205" y="2113613"/>
            <a:ext cx="859695" cy="3215987"/>
          </a:xfrm>
          <a:prstGeom prst="downArrow">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1539448" y="2214193"/>
            <a:ext cx="7390232" cy="2496030"/>
            <a:chOff x="1539448" y="2214193"/>
            <a:chExt cx="7390232" cy="2496030"/>
          </a:xfrm>
        </p:grpSpPr>
        <p:sp>
          <p:nvSpPr>
            <p:cNvPr id="10" name="正方形/長方形 9"/>
            <p:cNvSpPr/>
            <p:nvPr/>
          </p:nvSpPr>
          <p:spPr>
            <a:xfrm>
              <a:off x="1539448" y="2763509"/>
              <a:ext cx="1574052" cy="584282"/>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a:solidFill>
                    <a:schemeClr val="tx1"/>
                  </a:solidFill>
                  <a:latin typeface="メイリオ"/>
                  <a:ea typeface="メイリオ"/>
                  <a:cs typeface="メイリオ"/>
                </a:rPr>
                <a:t>STEP 1</a:t>
              </a:r>
            </a:p>
            <a:p>
              <a:pPr algn="ctr"/>
              <a:r>
                <a:rPr lang="en-US" altLang="ja-JP" sz="1600" dirty="0">
                  <a:solidFill>
                    <a:schemeClr val="tx1"/>
                  </a:solidFill>
                  <a:latin typeface="メイリオ"/>
                  <a:ea typeface="メイリオ"/>
                  <a:cs typeface="メイリオ"/>
                </a:rPr>
                <a:t>(FY 2015)</a:t>
              </a:r>
            </a:p>
          </p:txBody>
        </p:sp>
        <p:sp>
          <p:nvSpPr>
            <p:cNvPr id="11" name="正方形/長方形 10"/>
            <p:cNvSpPr/>
            <p:nvPr/>
          </p:nvSpPr>
          <p:spPr>
            <a:xfrm>
              <a:off x="1539448" y="3422741"/>
              <a:ext cx="1574052" cy="584282"/>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a:solidFill>
                    <a:schemeClr val="tx1"/>
                  </a:solidFill>
                  <a:latin typeface="メイリオ"/>
                  <a:ea typeface="メイリオ"/>
                  <a:cs typeface="メイリオ"/>
                </a:rPr>
                <a:t>STEP 2</a:t>
              </a:r>
            </a:p>
            <a:p>
              <a:pPr algn="ctr"/>
              <a:r>
                <a:rPr lang="en-US" altLang="ja-JP" sz="1600" dirty="0">
                  <a:solidFill>
                    <a:schemeClr val="tx1"/>
                  </a:solidFill>
                  <a:latin typeface="メイリオ"/>
                  <a:ea typeface="メイリオ"/>
                  <a:cs typeface="メイリオ"/>
                </a:rPr>
                <a:t>(FY 2016)</a:t>
              </a:r>
            </a:p>
          </p:txBody>
        </p:sp>
        <p:sp>
          <p:nvSpPr>
            <p:cNvPr id="12" name="正方形/長方形 11"/>
            <p:cNvSpPr/>
            <p:nvPr/>
          </p:nvSpPr>
          <p:spPr>
            <a:xfrm>
              <a:off x="1539448" y="4119587"/>
              <a:ext cx="1574052" cy="584282"/>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a:solidFill>
                    <a:schemeClr val="tx1"/>
                  </a:solidFill>
                  <a:latin typeface="メイリオ"/>
                  <a:ea typeface="メイリオ"/>
                  <a:cs typeface="メイリオ"/>
                </a:rPr>
                <a:t>STEP 3</a:t>
              </a:r>
            </a:p>
            <a:p>
              <a:pPr algn="ctr"/>
              <a:r>
                <a:rPr lang="en-US" altLang="ja-JP" sz="1600" dirty="0">
                  <a:solidFill>
                    <a:schemeClr val="tx1"/>
                  </a:solidFill>
                  <a:latin typeface="メイリオ"/>
                  <a:ea typeface="メイリオ"/>
                  <a:cs typeface="メイリオ"/>
                </a:rPr>
                <a:t>(FY 2017)</a:t>
              </a:r>
            </a:p>
          </p:txBody>
        </p:sp>
        <p:sp>
          <p:nvSpPr>
            <p:cNvPr id="13" name="正方形/長方形 12"/>
            <p:cNvSpPr/>
            <p:nvPr/>
          </p:nvSpPr>
          <p:spPr>
            <a:xfrm>
              <a:off x="7127920" y="2763509"/>
              <a:ext cx="1801760" cy="59063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400" dirty="0">
                  <a:solidFill>
                    <a:schemeClr val="tx1"/>
                  </a:solidFill>
                  <a:latin typeface="メイリオ"/>
                  <a:ea typeface="メイリオ"/>
                  <a:cs typeface="メイリオ"/>
                </a:rPr>
                <a:t>Release of articles based on data</a:t>
              </a:r>
              <a:endParaRPr lang="en-US" altLang="ja-JP" sz="1400" dirty="0" smtClean="0">
                <a:solidFill>
                  <a:schemeClr val="tx1"/>
                </a:solidFill>
                <a:latin typeface="メイリオ"/>
                <a:ea typeface="メイリオ"/>
                <a:cs typeface="メイリオ"/>
              </a:endParaRPr>
            </a:p>
          </p:txBody>
        </p:sp>
        <p:sp>
          <p:nvSpPr>
            <p:cNvPr id="14" name="正方形/長方形 13"/>
            <p:cNvSpPr/>
            <p:nvPr/>
          </p:nvSpPr>
          <p:spPr>
            <a:xfrm>
              <a:off x="3222368" y="2763509"/>
              <a:ext cx="1892321" cy="59063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300" dirty="0">
                  <a:solidFill>
                    <a:schemeClr val="tx1"/>
                  </a:solidFill>
                  <a:latin typeface="メイリオ"/>
                  <a:ea typeface="メイリオ"/>
                  <a:cs typeface="メイリオ"/>
                </a:rPr>
                <a:t>Kanagawa, Saitama, Chiba</a:t>
              </a:r>
            </a:p>
            <a:p>
              <a:pPr algn="ctr">
                <a:lnSpc>
                  <a:spcPct val="90000"/>
                </a:lnSpc>
              </a:pPr>
              <a:r>
                <a:rPr lang="en-US" altLang="ja-JP" sz="1300" dirty="0">
                  <a:solidFill>
                    <a:schemeClr val="tx1"/>
                  </a:solidFill>
                  <a:latin typeface="メイリオ"/>
                  <a:ea typeface="メイリオ"/>
                  <a:cs typeface="メイリオ"/>
                </a:rPr>
                <a:t>WS of 15 municipalities</a:t>
              </a:r>
            </a:p>
          </p:txBody>
        </p:sp>
        <p:sp>
          <p:nvSpPr>
            <p:cNvPr id="16" name="正方形/長方形 15"/>
            <p:cNvSpPr/>
            <p:nvPr/>
          </p:nvSpPr>
          <p:spPr>
            <a:xfrm>
              <a:off x="5182518" y="2763509"/>
              <a:ext cx="1892321" cy="59063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400" dirty="0">
                  <a:solidFill>
                    <a:schemeClr val="tx1"/>
                  </a:solidFill>
                  <a:latin typeface="メイリオ"/>
                  <a:ea typeface="メイリオ"/>
                  <a:cs typeface="メイリオ"/>
                </a:rPr>
                <a:t>Individual data</a:t>
              </a:r>
            </a:p>
            <a:p>
              <a:pPr algn="ctr">
                <a:lnSpc>
                  <a:spcPct val="90000"/>
                </a:lnSpc>
              </a:pPr>
              <a:r>
                <a:rPr lang="en-US" altLang="ja-JP" sz="1400" dirty="0">
                  <a:solidFill>
                    <a:schemeClr val="tx1"/>
                  </a:solidFill>
                  <a:latin typeface="メイリオ"/>
                  <a:ea typeface="メイリオ"/>
                  <a:cs typeface="メイリオ"/>
                </a:rPr>
                <a:t>for indicators</a:t>
              </a:r>
            </a:p>
          </p:txBody>
        </p:sp>
        <p:sp>
          <p:nvSpPr>
            <p:cNvPr id="18" name="正方形/長方形 17"/>
            <p:cNvSpPr/>
            <p:nvPr/>
          </p:nvSpPr>
          <p:spPr>
            <a:xfrm>
              <a:off x="7127920" y="3422741"/>
              <a:ext cx="1801760" cy="5906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400" dirty="0">
                  <a:solidFill>
                    <a:schemeClr val="tx1"/>
                  </a:solidFill>
                  <a:latin typeface="メイリオ"/>
                  <a:ea typeface="メイリオ"/>
                  <a:cs typeface="メイリオ"/>
                </a:rPr>
                <a:t>Release of articles based on data</a:t>
              </a:r>
            </a:p>
          </p:txBody>
        </p:sp>
        <p:sp>
          <p:nvSpPr>
            <p:cNvPr id="19" name="正方形/長方形 18"/>
            <p:cNvSpPr/>
            <p:nvPr/>
          </p:nvSpPr>
          <p:spPr>
            <a:xfrm>
              <a:off x="3222368" y="3422741"/>
              <a:ext cx="1892321" cy="5906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300" dirty="0">
                  <a:solidFill>
                    <a:schemeClr val="tx1"/>
                  </a:solidFill>
                  <a:latin typeface="メイリオ"/>
                  <a:ea typeface="メイリオ"/>
                  <a:cs typeface="メイリオ"/>
                </a:rPr>
                <a:t>Metropolitan area, Kansai area:</a:t>
              </a:r>
            </a:p>
            <a:p>
              <a:pPr algn="ctr">
                <a:lnSpc>
                  <a:spcPct val="90000"/>
                </a:lnSpc>
              </a:pPr>
              <a:r>
                <a:rPr lang="en-US" altLang="ja-JP" sz="1300" dirty="0">
                  <a:solidFill>
                    <a:schemeClr val="tx1"/>
                  </a:solidFill>
                  <a:latin typeface="メイリオ"/>
                  <a:ea typeface="メイリオ"/>
                  <a:cs typeface="メイリオ"/>
                </a:rPr>
                <a:t>Increased coverage</a:t>
              </a:r>
            </a:p>
          </p:txBody>
        </p:sp>
        <p:sp>
          <p:nvSpPr>
            <p:cNvPr id="20" name="正方形/長方形 19"/>
            <p:cNvSpPr/>
            <p:nvPr/>
          </p:nvSpPr>
          <p:spPr>
            <a:xfrm>
              <a:off x="5182518" y="3422741"/>
              <a:ext cx="1892321" cy="5906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400" dirty="0">
                  <a:solidFill>
                    <a:schemeClr val="tx1"/>
                  </a:solidFill>
                  <a:latin typeface="メイリオ"/>
                  <a:ea typeface="メイリオ"/>
                  <a:cs typeface="メイリオ"/>
                </a:rPr>
                <a:t>Individual data</a:t>
              </a:r>
            </a:p>
            <a:p>
              <a:pPr algn="ctr">
                <a:lnSpc>
                  <a:spcPct val="90000"/>
                </a:lnSpc>
              </a:pPr>
              <a:r>
                <a:rPr lang="en-US" altLang="ja-JP" sz="1400" dirty="0">
                  <a:solidFill>
                    <a:schemeClr val="tx1"/>
                  </a:solidFill>
                  <a:latin typeface="メイリオ"/>
                  <a:ea typeface="メイリオ"/>
                  <a:cs typeface="メイリオ"/>
                </a:rPr>
                <a:t>for indicators</a:t>
              </a:r>
            </a:p>
          </p:txBody>
        </p:sp>
        <p:sp>
          <p:nvSpPr>
            <p:cNvPr id="21" name="正方形/長方形 20"/>
            <p:cNvSpPr/>
            <p:nvPr/>
          </p:nvSpPr>
          <p:spPr>
            <a:xfrm>
              <a:off x="7127920" y="4119587"/>
              <a:ext cx="1801760" cy="5906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400" dirty="0">
                  <a:solidFill>
                    <a:schemeClr val="tx1"/>
                  </a:solidFill>
                  <a:latin typeface="メイリオ"/>
                  <a:ea typeface="メイリオ"/>
                  <a:cs typeface="メイリオ"/>
                </a:rPr>
                <a:t>Creation of infrastructure</a:t>
              </a:r>
              <a:endParaRPr lang="en-US" altLang="ja-JP" sz="1400" dirty="0" smtClean="0">
                <a:solidFill>
                  <a:schemeClr val="tx1"/>
                </a:solidFill>
                <a:latin typeface="メイリオ"/>
                <a:ea typeface="メイリオ"/>
                <a:cs typeface="メイリオ"/>
              </a:endParaRPr>
            </a:p>
          </p:txBody>
        </p:sp>
        <p:sp>
          <p:nvSpPr>
            <p:cNvPr id="22" name="正方形/長方形 21"/>
            <p:cNvSpPr/>
            <p:nvPr/>
          </p:nvSpPr>
          <p:spPr>
            <a:xfrm>
              <a:off x="3222368" y="4119587"/>
              <a:ext cx="1892321" cy="5906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chemeClr val="tx1"/>
                  </a:solidFill>
                  <a:latin typeface="メイリオ"/>
                  <a:ea typeface="メイリオ"/>
                  <a:cs typeface="メイリオ"/>
                </a:rPr>
                <a:t>Nationwide</a:t>
              </a:r>
              <a:endParaRPr lang="en-US" altLang="ja-JP" sz="1600" dirty="0" smtClean="0">
                <a:solidFill>
                  <a:schemeClr val="tx1"/>
                </a:solidFill>
                <a:latin typeface="メイリオ"/>
                <a:ea typeface="メイリオ"/>
                <a:cs typeface="メイリオ"/>
              </a:endParaRPr>
            </a:p>
          </p:txBody>
        </p:sp>
        <p:sp>
          <p:nvSpPr>
            <p:cNvPr id="23" name="正方形/長方形 22"/>
            <p:cNvSpPr/>
            <p:nvPr/>
          </p:nvSpPr>
          <p:spPr>
            <a:xfrm>
              <a:off x="5182518" y="4119587"/>
              <a:ext cx="1892321" cy="5906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400" dirty="0">
                  <a:solidFill>
                    <a:schemeClr val="tx1"/>
                  </a:solidFill>
                  <a:latin typeface="メイリオ"/>
                  <a:ea typeface="メイリオ"/>
                  <a:cs typeface="メイリオ"/>
                </a:rPr>
                <a:t>Parallel data for </a:t>
              </a:r>
            </a:p>
            <a:p>
              <a:pPr algn="ctr">
                <a:lnSpc>
                  <a:spcPct val="90000"/>
                </a:lnSpc>
              </a:pPr>
              <a:r>
                <a:rPr lang="en-US" altLang="ja-JP" sz="1400" dirty="0">
                  <a:solidFill>
                    <a:schemeClr val="tx1"/>
                  </a:solidFill>
                  <a:latin typeface="メイリオ"/>
                  <a:ea typeface="メイリオ"/>
                  <a:cs typeface="メイリオ"/>
                </a:rPr>
                <a:t> indicators</a:t>
              </a:r>
            </a:p>
          </p:txBody>
        </p:sp>
        <p:sp>
          <p:nvSpPr>
            <p:cNvPr id="25" name="テキスト ボックス 24"/>
            <p:cNvSpPr txBox="1"/>
            <p:nvPr/>
          </p:nvSpPr>
          <p:spPr>
            <a:xfrm>
              <a:off x="3432606" y="2430957"/>
              <a:ext cx="1479892" cy="323165"/>
            </a:xfrm>
            <a:prstGeom prst="rect">
              <a:avLst/>
            </a:prstGeom>
            <a:noFill/>
          </p:spPr>
          <p:txBody>
            <a:bodyPr wrap="none" rtlCol="0">
              <a:spAutoFit/>
            </a:bodyPr>
            <a:lstStyle/>
            <a:p>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Subject Areas</a:t>
              </a:r>
              <a:endParaRPr kumimoji="1" lang="ja-JP" altLang="en-US" sz="15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5386030" y="2214193"/>
              <a:ext cx="1549726" cy="553998"/>
            </a:xfrm>
            <a:prstGeom prst="rect">
              <a:avLst/>
            </a:prstGeom>
            <a:noFill/>
          </p:spPr>
          <p:txBody>
            <a:bodyPr wrap="square" rtlCol="0">
              <a:spAutoFit/>
            </a:bodyPr>
            <a:lstStyle/>
            <a:p>
              <a:pPr algn="ctr"/>
              <a:r>
                <a:rPr lang="en-US" altLang="ja-JP" sz="1500" u="sng" dirty="0">
                  <a:latin typeface="メイリオ" panose="020B0604030504040204" pitchFamily="50" charset="-128"/>
                  <a:ea typeface="メイリオ" panose="020B0604030504040204" pitchFamily="50" charset="-128"/>
                  <a:cs typeface="メイリオ" panose="020B0604030504040204" pitchFamily="50" charset="-128"/>
                </a:rPr>
                <a:t>Elaboration of indicators</a:t>
              </a:r>
              <a:endParaRPr kumimoji="1" lang="ja-JP" altLang="en-US" sz="15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7628690" y="2430957"/>
              <a:ext cx="627095" cy="338554"/>
            </a:xfrm>
            <a:prstGeom prst="rect">
              <a:avLst/>
            </a:prstGeom>
            <a:noFill/>
          </p:spPr>
          <p:txBody>
            <a:bodyPr wrap="none" rtlCol="0">
              <a:spAutoFit/>
            </a:bodyPr>
            <a:lstStyle/>
            <a:p>
              <a:r>
                <a:rPr lang="en-US" altLang="ja-JP" sz="1600" u="sng" dirty="0">
                  <a:latin typeface="メイリオ" panose="020B0604030504040204" pitchFamily="50" charset="-128"/>
                  <a:ea typeface="メイリオ" panose="020B0604030504040204" pitchFamily="50" charset="-128"/>
                  <a:cs typeface="メイリオ" panose="020B0604030504040204" pitchFamily="50" charset="-128"/>
                </a:rPr>
                <a:t>Goal</a:t>
              </a:r>
              <a:endParaRPr kumimoji="1" lang="ja-JP" altLang="en-US" sz="1600" u="sng" dirty="0">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35122293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2243124" y="2106263"/>
            <a:ext cx="4568692" cy="3571875"/>
          </a:xfrm>
          <a:prstGeom prst="ellipse">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Charms of your community will increase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下カーブ矢印 23"/>
          <p:cNvSpPr/>
          <p:nvPr/>
        </p:nvSpPr>
        <p:spPr>
          <a:xfrm rot="18754716">
            <a:off x="1510903" y="1751960"/>
            <a:ext cx="1601535" cy="725540"/>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下カーブ矢印 11"/>
          <p:cNvSpPr/>
          <p:nvPr/>
        </p:nvSpPr>
        <p:spPr>
          <a:xfrm rot="2814211">
            <a:off x="5867024" y="1796461"/>
            <a:ext cx="1751481" cy="774329"/>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p:nvSpPr>
        <p:spPr>
          <a:xfrm>
            <a:off x="3196271" y="5007943"/>
            <a:ext cx="2941528"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③</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Determination </a:t>
            </a:r>
            <a:r>
              <a:rPr lang="en-US" altLang="ja-JP" sz="2000" b="1" u="sng" dirty="0">
                <a:solidFill>
                  <a:schemeClr val="tx1"/>
                </a:solidFill>
                <a:ea typeface="メイリオ" panose="020B0604030504040204" pitchFamily="50" charset="-128"/>
                <a:cs typeface="メイリオ" panose="020B0604030504040204" pitchFamily="50" charset="-128"/>
              </a:rPr>
              <a:t>of indicators</a:t>
            </a:r>
            <a:endParaRPr lang="en-US" altLang="ja-JP"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a:solidFill>
                  <a:schemeClr val="tx1"/>
                </a:solidFill>
                <a:ea typeface="メイリオ" panose="020B0604030504040204" pitchFamily="50" charset="-128"/>
                <a:cs typeface="メイリオ" panose="020B0604030504040204" pitchFamily="50" charset="-128"/>
              </a:rPr>
              <a:t>What are the points your customers think charming?</a:t>
            </a:r>
            <a:endParaRPr lang="en-US" altLang="ja-JP" sz="1200" dirty="0" smtClean="0">
              <a:solidFill>
                <a:schemeClr val="tx1"/>
              </a:solidFill>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3352800" y="3388082"/>
            <a:ext cx="2475722" cy="1200329"/>
          </a:xfrm>
          <a:prstGeom prst="rect">
            <a:avLst/>
          </a:prstGeom>
          <a:solidFill>
            <a:schemeClr val="bg1"/>
          </a:solidFill>
          <a:ln>
            <a:noFill/>
          </a:ln>
        </p:spPr>
        <p:txBody>
          <a:bodyPr wrap="square" rtlCol="0">
            <a:spAutoFit/>
          </a:bodyPr>
          <a:lstStyle/>
          <a:p>
            <a:pPr algn="ctr">
              <a:lnSpc>
                <a:spcPct val="90000"/>
              </a:lnSpc>
              <a:spcBef>
                <a:spcPct val="0"/>
              </a:spcBef>
            </a:pPr>
            <a:r>
              <a:rPr lang="en-US" altLang="ja-JP" sz="2000" b="1" dirty="0">
                <a:ea typeface="メイリオ" panose="020B0604030504040204" pitchFamily="50" charset="-128"/>
                <a:cs typeface="メイリオ" panose="020B0604030504040204" pitchFamily="50" charset="-128"/>
              </a:rPr>
              <a:t>Cycle whereby specific communities are selected by customers.</a:t>
            </a:r>
          </a:p>
        </p:txBody>
      </p:sp>
      <p:sp>
        <p:nvSpPr>
          <p:cNvPr id="20" name="円/楕円 19"/>
          <p:cNvSpPr/>
          <p:nvPr/>
        </p:nvSpPr>
        <p:spPr>
          <a:xfrm>
            <a:off x="121894" y="3100233"/>
            <a:ext cx="3148296"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④</a:t>
            </a:r>
            <a:r>
              <a:rPr lang="ja-JP" altLang="en-US"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Looking </a:t>
            </a:r>
            <a:r>
              <a:rPr lang="en-US" altLang="ja-JP" sz="17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back → Increased charms of the </a:t>
            </a: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community</a:t>
            </a:r>
            <a:endParaRPr lang="ja-JP" altLang="en-US"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90000"/>
              </a:lnSpc>
            </a:pPr>
            <a:r>
              <a:rPr lang="en-US" altLang="ja-JP" sz="1200" dirty="0">
                <a:solidFill>
                  <a:schemeClr val="tx1"/>
                </a:solidFill>
              </a:rPr>
              <a:t>You want to make your community more charming so as to be selected by your desired customers.</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下カーブ矢印 21"/>
          <p:cNvSpPr/>
          <p:nvPr/>
        </p:nvSpPr>
        <p:spPr>
          <a:xfrm rot="8340665">
            <a:off x="5930278" y="5211975"/>
            <a:ext cx="1689156" cy="795215"/>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下カーブ矢印 22"/>
          <p:cNvSpPr/>
          <p:nvPr/>
        </p:nvSpPr>
        <p:spPr>
          <a:xfrm rot="14303779">
            <a:off x="1462493" y="5278396"/>
            <a:ext cx="1633396" cy="725540"/>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円/楕円 14"/>
          <p:cNvSpPr/>
          <p:nvPr/>
        </p:nvSpPr>
        <p:spPr>
          <a:xfrm>
            <a:off x="5952931" y="3092892"/>
            <a:ext cx="2834844"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②</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Definition </a:t>
            </a:r>
            <a:r>
              <a:rPr lang="en-US" altLang="ja-JP" sz="2000" b="1" u="sng" dirty="0">
                <a:solidFill>
                  <a:schemeClr val="tx1"/>
                </a:solidFill>
                <a:ea typeface="メイリオ" panose="020B0604030504040204" pitchFamily="50" charset="-128"/>
                <a:cs typeface="メイリオ" panose="020B0604030504040204" pitchFamily="50" charset="-128"/>
              </a:rPr>
              <a:t>of town</a:t>
            </a:r>
            <a:endParaRPr lang="en-US" altLang="ja-JP"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a:solidFill>
                  <a:schemeClr val="tx1"/>
                </a:solidFill>
                <a:ea typeface="メイリオ" panose="020B0604030504040204" pitchFamily="50" charset="-128"/>
                <a:cs typeface="メイリオ" panose="020B0604030504040204" pitchFamily="50" charset="-128"/>
              </a:rPr>
              <a:t>What are charms of the community for that type of people?</a:t>
            </a:r>
            <a:endParaRPr kumimoji="1" lang="ja-JP" altLang="en-US" sz="1200" dirty="0">
              <a:solidFill>
                <a:schemeClr val="tx1"/>
              </a:solidFill>
              <a:ea typeface="メイリオ" panose="020B0604030504040204" pitchFamily="50" charset="-128"/>
              <a:cs typeface="メイリオ" panose="020B0604030504040204" pitchFamily="50" charset="-128"/>
            </a:endParaRPr>
          </a:p>
        </p:txBody>
      </p:sp>
      <p:sp>
        <p:nvSpPr>
          <p:cNvPr id="25" name="円/楕円 24"/>
          <p:cNvSpPr/>
          <p:nvPr/>
        </p:nvSpPr>
        <p:spPr>
          <a:xfrm>
            <a:off x="3120597" y="1461547"/>
            <a:ext cx="2832334"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①</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Definition </a:t>
            </a:r>
            <a:r>
              <a:rPr lang="en-US" altLang="ja-JP" sz="2000" b="1" u="sng" dirty="0">
                <a:solidFill>
                  <a:schemeClr val="tx1"/>
                </a:solidFill>
                <a:ea typeface="メイリオ" panose="020B0604030504040204" pitchFamily="50" charset="-128"/>
                <a:cs typeface="メイリオ" panose="020B0604030504040204" pitchFamily="50" charset="-128"/>
              </a:rPr>
              <a:t>of </a:t>
            </a:r>
            <a:r>
              <a:rPr lang="en-US" altLang="ja-JP" sz="2000" b="1" u="sng" dirty="0" smtClean="0">
                <a:solidFill>
                  <a:schemeClr val="tx1"/>
                </a:solidFill>
                <a:ea typeface="メイリオ" panose="020B0604030504040204" pitchFamily="50" charset="-128"/>
                <a:cs typeface="メイリオ" panose="020B0604030504040204" pitchFamily="50" charset="-128"/>
              </a:rPr>
              <a:t>customers</a:t>
            </a:r>
            <a:endParaRPr lang="ja-JP" altLang="en-US"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smtClean="0">
                <a:solidFill>
                  <a:schemeClr val="tx1"/>
                </a:solidFill>
                <a:ea typeface="メイリオ" panose="020B0604030504040204" pitchFamily="50" charset="-128"/>
                <a:cs typeface="メイリオ" panose="020B0604030504040204" pitchFamily="50" charset="-128"/>
              </a:rPr>
              <a:t>What </a:t>
            </a:r>
            <a:r>
              <a:rPr lang="en-US" altLang="ja-JP" sz="1200" dirty="0">
                <a:solidFill>
                  <a:schemeClr val="tx1"/>
                </a:solidFill>
                <a:ea typeface="メイリオ" panose="020B0604030504040204" pitchFamily="50" charset="-128"/>
                <a:cs typeface="メイリオ" panose="020B0604030504040204" pitchFamily="50" charset="-128"/>
              </a:rPr>
              <a:t>type of people do you want to induce to your community as residents?</a:t>
            </a:r>
            <a:endParaRPr lang="en-US" altLang="ja-JP" sz="1200" dirty="0" smtClean="0">
              <a:solidFill>
                <a:schemeClr val="tx1"/>
              </a:solidFill>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411902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円/楕円 26"/>
          <p:cNvSpPr/>
          <p:nvPr/>
        </p:nvSpPr>
        <p:spPr>
          <a:xfrm>
            <a:off x="2243124" y="2106263"/>
            <a:ext cx="4568692" cy="3571875"/>
          </a:xfrm>
          <a:prstGeom prst="ellipse">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Charms of your community will increase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下カーブ矢印 29"/>
          <p:cNvSpPr/>
          <p:nvPr/>
        </p:nvSpPr>
        <p:spPr>
          <a:xfrm rot="18754716">
            <a:off x="1510903" y="1751960"/>
            <a:ext cx="1601535" cy="725540"/>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下カーブ矢印 30"/>
          <p:cNvSpPr/>
          <p:nvPr/>
        </p:nvSpPr>
        <p:spPr>
          <a:xfrm rot="2814211">
            <a:off x="5867024" y="1796461"/>
            <a:ext cx="1751481" cy="774329"/>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円/楕円 31"/>
          <p:cNvSpPr/>
          <p:nvPr/>
        </p:nvSpPr>
        <p:spPr>
          <a:xfrm>
            <a:off x="3196271" y="5007943"/>
            <a:ext cx="2941528"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③</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Determination </a:t>
            </a:r>
            <a:r>
              <a:rPr lang="en-US" altLang="ja-JP" sz="2000" b="1" u="sng" dirty="0">
                <a:solidFill>
                  <a:schemeClr val="tx1"/>
                </a:solidFill>
                <a:ea typeface="メイリオ" panose="020B0604030504040204" pitchFamily="50" charset="-128"/>
                <a:cs typeface="メイリオ" panose="020B0604030504040204" pitchFamily="50" charset="-128"/>
              </a:rPr>
              <a:t>of indicators</a:t>
            </a:r>
            <a:endParaRPr lang="en-US" altLang="ja-JP"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a:solidFill>
                  <a:schemeClr val="tx1"/>
                </a:solidFill>
                <a:ea typeface="メイリオ" panose="020B0604030504040204" pitchFamily="50" charset="-128"/>
                <a:cs typeface="メイリオ" panose="020B0604030504040204" pitchFamily="50" charset="-128"/>
              </a:rPr>
              <a:t>What are the points your customers think charming?</a:t>
            </a:r>
            <a:endParaRPr lang="en-US" altLang="ja-JP" sz="1200" dirty="0" smtClean="0">
              <a:solidFill>
                <a:schemeClr val="tx1"/>
              </a:solidFill>
              <a:ea typeface="メイリオ" panose="020B0604030504040204" pitchFamily="50" charset="-128"/>
              <a:cs typeface="メイリオ" panose="020B0604030504040204" pitchFamily="50" charset="-128"/>
            </a:endParaRPr>
          </a:p>
        </p:txBody>
      </p:sp>
      <p:sp>
        <p:nvSpPr>
          <p:cNvPr id="33" name="テキスト ボックス 32"/>
          <p:cNvSpPr txBox="1"/>
          <p:nvPr/>
        </p:nvSpPr>
        <p:spPr>
          <a:xfrm>
            <a:off x="3352800" y="3388082"/>
            <a:ext cx="2475722" cy="1200329"/>
          </a:xfrm>
          <a:prstGeom prst="rect">
            <a:avLst/>
          </a:prstGeom>
          <a:solidFill>
            <a:schemeClr val="bg1"/>
          </a:solidFill>
          <a:ln>
            <a:noFill/>
          </a:ln>
        </p:spPr>
        <p:txBody>
          <a:bodyPr wrap="square" rtlCol="0">
            <a:spAutoFit/>
          </a:bodyPr>
          <a:lstStyle/>
          <a:p>
            <a:pPr algn="ctr">
              <a:lnSpc>
                <a:spcPct val="90000"/>
              </a:lnSpc>
              <a:spcBef>
                <a:spcPct val="0"/>
              </a:spcBef>
            </a:pPr>
            <a:r>
              <a:rPr lang="en-US" altLang="ja-JP" sz="2000" b="1" dirty="0">
                <a:ea typeface="メイリオ" panose="020B0604030504040204" pitchFamily="50" charset="-128"/>
                <a:cs typeface="メイリオ" panose="020B0604030504040204" pitchFamily="50" charset="-128"/>
              </a:rPr>
              <a:t>Cycle whereby specific communities are selected by customers.</a:t>
            </a:r>
          </a:p>
        </p:txBody>
      </p:sp>
      <p:sp>
        <p:nvSpPr>
          <p:cNvPr id="34" name="円/楕円 33"/>
          <p:cNvSpPr/>
          <p:nvPr/>
        </p:nvSpPr>
        <p:spPr>
          <a:xfrm>
            <a:off x="121894" y="3100233"/>
            <a:ext cx="3148296"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④</a:t>
            </a:r>
            <a:r>
              <a:rPr lang="ja-JP" altLang="en-US"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Looking </a:t>
            </a:r>
            <a:r>
              <a:rPr lang="en-US" altLang="ja-JP" sz="17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back → Increased charms of the </a:t>
            </a: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community</a:t>
            </a:r>
            <a:endParaRPr lang="ja-JP" altLang="en-US"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90000"/>
              </a:lnSpc>
            </a:pPr>
            <a:r>
              <a:rPr lang="en-US" altLang="ja-JP" sz="1200" dirty="0">
                <a:solidFill>
                  <a:schemeClr val="tx1"/>
                </a:solidFill>
              </a:rPr>
              <a:t>You want to make your community more charming so as to be selected by your desired customers.</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下カーブ矢印 34"/>
          <p:cNvSpPr/>
          <p:nvPr/>
        </p:nvSpPr>
        <p:spPr>
          <a:xfrm rot="8340665">
            <a:off x="5930278" y="5211975"/>
            <a:ext cx="1689156" cy="795215"/>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下カーブ矢印 35"/>
          <p:cNvSpPr/>
          <p:nvPr/>
        </p:nvSpPr>
        <p:spPr>
          <a:xfrm rot="14303779">
            <a:off x="1462493" y="5278396"/>
            <a:ext cx="1633396" cy="725540"/>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円/楕円 36"/>
          <p:cNvSpPr/>
          <p:nvPr/>
        </p:nvSpPr>
        <p:spPr>
          <a:xfrm>
            <a:off x="5952931" y="3092892"/>
            <a:ext cx="2834844"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②</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Definition </a:t>
            </a:r>
            <a:r>
              <a:rPr lang="en-US" altLang="ja-JP" sz="2000" b="1" u="sng" dirty="0">
                <a:solidFill>
                  <a:schemeClr val="tx1"/>
                </a:solidFill>
                <a:ea typeface="メイリオ" panose="020B0604030504040204" pitchFamily="50" charset="-128"/>
                <a:cs typeface="メイリオ" panose="020B0604030504040204" pitchFamily="50" charset="-128"/>
              </a:rPr>
              <a:t>of town</a:t>
            </a:r>
            <a:endParaRPr lang="en-US" altLang="ja-JP"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a:solidFill>
                  <a:schemeClr val="tx1"/>
                </a:solidFill>
                <a:ea typeface="メイリオ" panose="020B0604030504040204" pitchFamily="50" charset="-128"/>
                <a:cs typeface="メイリオ" panose="020B0604030504040204" pitchFamily="50" charset="-128"/>
              </a:rPr>
              <a:t>What are charms of the community for that type of people?</a:t>
            </a:r>
            <a:endParaRPr kumimoji="1" lang="ja-JP" altLang="en-US" sz="1200" dirty="0">
              <a:solidFill>
                <a:schemeClr val="tx1"/>
              </a:solidFill>
              <a:ea typeface="メイリオ" panose="020B0604030504040204" pitchFamily="50" charset="-128"/>
              <a:cs typeface="メイリオ" panose="020B0604030504040204" pitchFamily="50" charset="-128"/>
            </a:endParaRPr>
          </a:p>
        </p:txBody>
      </p:sp>
      <p:sp>
        <p:nvSpPr>
          <p:cNvPr id="38" name="円/楕円 37"/>
          <p:cNvSpPr/>
          <p:nvPr/>
        </p:nvSpPr>
        <p:spPr>
          <a:xfrm>
            <a:off x="3120597" y="1461547"/>
            <a:ext cx="2832334"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①</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Definition </a:t>
            </a:r>
            <a:r>
              <a:rPr lang="en-US" altLang="ja-JP" sz="2000" b="1" u="sng" dirty="0">
                <a:solidFill>
                  <a:schemeClr val="tx1"/>
                </a:solidFill>
                <a:ea typeface="メイリオ" panose="020B0604030504040204" pitchFamily="50" charset="-128"/>
                <a:cs typeface="メイリオ" panose="020B0604030504040204" pitchFamily="50" charset="-128"/>
              </a:rPr>
              <a:t>of </a:t>
            </a:r>
            <a:r>
              <a:rPr lang="en-US" altLang="ja-JP" sz="2000" b="1" u="sng" dirty="0" smtClean="0">
                <a:solidFill>
                  <a:schemeClr val="tx1"/>
                </a:solidFill>
                <a:ea typeface="メイリオ" panose="020B0604030504040204" pitchFamily="50" charset="-128"/>
                <a:cs typeface="メイリオ" panose="020B0604030504040204" pitchFamily="50" charset="-128"/>
              </a:rPr>
              <a:t>customers</a:t>
            </a:r>
            <a:endParaRPr lang="ja-JP" altLang="en-US"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smtClean="0">
                <a:solidFill>
                  <a:schemeClr val="tx1"/>
                </a:solidFill>
                <a:ea typeface="メイリオ" panose="020B0604030504040204" pitchFamily="50" charset="-128"/>
                <a:cs typeface="メイリオ" panose="020B0604030504040204" pitchFamily="50" charset="-128"/>
              </a:rPr>
              <a:t>What </a:t>
            </a:r>
            <a:r>
              <a:rPr lang="en-US" altLang="ja-JP" sz="1200" dirty="0">
                <a:solidFill>
                  <a:schemeClr val="tx1"/>
                </a:solidFill>
                <a:ea typeface="メイリオ" panose="020B0604030504040204" pitchFamily="50" charset="-128"/>
                <a:cs typeface="メイリオ" panose="020B0604030504040204" pitchFamily="50" charset="-128"/>
              </a:rPr>
              <a:t>type of people do you want to induce to your community as residents?</a:t>
            </a:r>
            <a:endParaRPr lang="en-US" altLang="ja-JP" sz="1200" dirty="0" smtClean="0">
              <a:solidFill>
                <a:schemeClr val="tx1"/>
              </a:solidFill>
              <a:ea typeface="メイリオ" panose="020B0604030504040204" pitchFamily="50" charset="-128"/>
              <a:cs typeface="メイリオ" panose="020B0604030504040204" pitchFamily="50" charset="-128"/>
            </a:endParaRPr>
          </a:p>
        </p:txBody>
      </p:sp>
      <p:sp>
        <p:nvSpPr>
          <p:cNvPr id="18" name="正方形/長方形 17"/>
          <p:cNvSpPr/>
          <p:nvPr/>
        </p:nvSpPr>
        <p:spPr>
          <a:xfrm>
            <a:off x="3034211" y="1130485"/>
            <a:ext cx="6035898" cy="557867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008866" y="1130485"/>
            <a:ext cx="3060251" cy="544765"/>
          </a:xfrm>
          <a:prstGeom prst="rect">
            <a:avLst/>
          </a:prstGeom>
          <a:solidFill>
            <a:schemeClr val="bg1"/>
          </a:solidFill>
          <a:ln w="38100">
            <a:solidFill>
              <a:srgbClr val="FF0000"/>
            </a:solidFill>
          </a:ln>
        </p:spPr>
        <p:txBody>
          <a:bodyPr wrap="square" rtlCol="0">
            <a:spAutoFit/>
          </a:bodyPr>
          <a:lstStyle/>
          <a:p>
            <a:pPr algn="ctr">
              <a:lnSpc>
                <a:spcPct val="130000"/>
              </a:lnSpc>
              <a:spcBef>
                <a:spcPct val="0"/>
              </a:spcBef>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Workshop</a:t>
            </a:r>
          </a:p>
        </p:txBody>
      </p:sp>
    </p:spTree>
    <p:extLst>
      <p:ext uri="{BB962C8B-B14F-4D97-AF65-F5344CB8AC3E}">
        <p14:creationId xmlns:p14="http://schemas.microsoft.com/office/powerpoint/2010/main" val="1245465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円/楕円 25"/>
          <p:cNvSpPr/>
          <p:nvPr/>
        </p:nvSpPr>
        <p:spPr>
          <a:xfrm>
            <a:off x="2243124" y="2106263"/>
            <a:ext cx="4568692" cy="3571875"/>
          </a:xfrm>
          <a:prstGeom prst="ellipse">
            <a:avLst/>
          </a:prstGeom>
          <a:pattFill prst="wdUpDiag">
            <a:fgClr>
              <a:srgbClr val="92D05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Charms of your community will increase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下カーブ矢印 28"/>
          <p:cNvSpPr/>
          <p:nvPr/>
        </p:nvSpPr>
        <p:spPr>
          <a:xfrm rot="18754716">
            <a:off x="1510903" y="1751960"/>
            <a:ext cx="1601535" cy="725540"/>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下カーブ矢印 29"/>
          <p:cNvSpPr/>
          <p:nvPr/>
        </p:nvSpPr>
        <p:spPr>
          <a:xfrm rot="2814211">
            <a:off x="5867024" y="1796461"/>
            <a:ext cx="1751481" cy="774329"/>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円/楕円 30"/>
          <p:cNvSpPr/>
          <p:nvPr/>
        </p:nvSpPr>
        <p:spPr>
          <a:xfrm>
            <a:off x="3196271" y="5007943"/>
            <a:ext cx="2941528"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③</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Determination </a:t>
            </a:r>
            <a:r>
              <a:rPr lang="en-US" altLang="ja-JP" sz="2000" b="1" u="sng" dirty="0">
                <a:solidFill>
                  <a:schemeClr val="tx1"/>
                </a:solidFill>
                <a:ea typeface="メイリオ" panose="020B0604030504040204" pitchFamily="50" charset="-128"/>
                <a:cs typeface="メイリオ" panose="020B0604030504040204" pitchFamily="50" charset="-128"/>
              </a:rPr>
              <a:t>of indicators</a:t>
            </a:r>
            <a:endParaRPr lang="en-US" altLang="ja-JP"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a:solidFill>
                  <a:schemeClr val="tx1"/>
                </a:solidFill>
                <a:ea typeface="メイリオ" panose="020B0604030504040204" pitchFamily="50" charset="-128"/>
                <a:cs typeface="メイリオ" panose="020B0604030504040204" pitchFamily="50" charset="-128"/>
              </a:rPr>
              <a:t>What are the points your customers think charming?</a:t>
            </a:r>
            <a:endParaRPr lang="en-US" altLang="ja-JP" sz="1200" dirty="0" smtClean="0">
              <a:solidFill>
                <a:schemeClr val="tx1"/>
              </a:solidFill>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3352800" y="3388082"/>
            <a:ext cx="2475722" cy="1200329"/>
          </a:xfrm>
          <a:prstGeom prst="rect">
            <a:avLst/>
          </a:prstGeom>
          <a:solidFill>
            <a:schemeClr val="bg1"/>
          </a:solidFill>
          <a:ln>
            <a:noFill/>
          </a:ln>
        </p:spPr>
        <p:txBody>
          <a:bodyPr wrap="square" rtlCol="0">
            <a:spAutoFit/>
          </a:bodyPr>
          <a:lstStyle/>
          <a:p>
            <a:pPr algn="ctr">
              <a:lnSpc>
                <a:spcPct val="90000"/>
              </a:lnSpc>
              <a:spcBef>
                <a:spcPct val="0"/>
              </a:spcBef>
            </a:pPr>
            <a:r>
              <a:rPr lang="en-US" altLang="ja-JP" sz="2000" b="1" dirty="0">
                <a:ea typeface="メイリオ" panose="020B0604030504040204" pitchFamily="50" charset="-128"/>
                <a:cs typeface="メイリオ" panose="020B0604030504040204" pitchFamily="50" charset="-128"/>
              </a:rPr>
              <a:t>Cycle whereby specific communities are selected by customers.</a:t>
            </a:r>
          </a:p>
        </p:txBody>
      </p:sp>
      <p:sp>
        <p:nvSpPr>
          <p:cNvPr id="33" name="円/楕円 32"/>
          <p:cNvSpPr/>
          <p:nvPr/>
        </p:nvSpPr>
        <p:spPr>
          <a:xfrm>
            <a:off x="121894" y="2980926"/>
            <a:ext cx="3074377" cy="180985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④</a:t>
            </a:r>
            <a:r>
              <a:rPr lang="ja-JP" altLang="en-US"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Looking </a:t>
            </a:r>
            <a:r>
              <a:rPr lang="en-US" altLang="ja-JP" sz="17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back → Increased charms of the </a:t>
            </a:r>
            <a:r>
              <a:rPr lang="en-US" altLang="ja-JP"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community</a:t>
            </a:r>
            <a:endParaRPr lang="ja-JP" altLang="en-US" sz="1700" b="1"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90000"/>
              </a:lnSpc>
            </a:pPr>
            <a:r>
              <a:rPr lang="en-US" altLang="ja-JP" sz="1200" dirty="0">
                <a:solidFill>
                  <a:schemeClr val="tx1"/>
                </a:solidFill>
              </a:rPr>
              <a:t>You want to make your community more charming so as to be selected by your desired customers.</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下カーブ矢印 33"/>
          <p:cNvSpPr/>
          <p:nvPr/>
        </p:nvSpPr>
        <p:spPr>
          <a:xfrm rot="8340665">
            <a:off x="5930278" y="5211975"/>
            <a:ext cx="1689156" cy="795215"/>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下カーブ矢印 34"/>
          <p:cNvSpPr/>
          <p:nvPr/>
        </p:nvSpPr>
        <p:spPr>
          <a:xfrm rot="14303779">
            <a:off x="1462493" y="5278396"/>
            <a:ext cx="1633396" cy="725540"/>
          </a:xfrm>
          <a:prstGeom prst="curved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円/楕円 35"/>
          <p:cNvSpPr/>
          <p:nvPr/>
        </p:nvSpPr>
        <p:spPr>
          <a:xfrm>
            <a:off x="5952931" y="3092892"/>
            <a:ext cx="2834844"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②</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Definition </a:t>
            </a:r>
            <a:r>
              <a:rPr lang="en-US" altLang="ja-JP" sz="2000" b="1" u="sng" dirty="0">
                <a:solidFill>
                  <a:schemeClr val="tx1"/>
                </a:solidFill>
                <a:ea typeface="メイリオ" panose="020B0604030504040204" pitchFamily="50" charset="-128"/>
                <a:cs typeface="メイリオ" panose="020B0604030504040204" pitchFamily="50" charset="-128"/>
              </a:rPr>
              <a:t>of town</a:t>
            </a:r>
            <a:endParaRPr lang="en-US" altLang="ja-JP"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a:solidFill>
                  <a:schemeClr val="tx1"/>
                </a:solidFill>
                <a:ea typeface="メイリオ" panose="020B0604030504040204" pitchFamily="50" charset="-128"/>
                <a:cs typeface="メイリオ" panose="020B0604030504040204" pitchFamily="50" charset="-128"/>
              </a:rPr>
              <a:t>What are charms of the community for that type of people?</a:t>
            </a:r>
            <a:endParaRPr kumimoji="1" lang="ja-JP" altLang="en-US" sz="1200" dirty="0">
              <a:solidFill>
                <a:schemeClr val="tx1"/>
              </a:solidFill>
              <a:ea typeface="メイリオ" panose="020B0604030504040204" pitchFamily="50" charset="-128"/>
              <a:cs typeface="メイリオ" panose="020B0604030504040204" pitchFamily="50" charset="-128"/>
            </a:endParaRPr>
          </a:p>
        </p:txBody>
      </p:sp>
      <p:sp>
        <p:nvSpPr>
          <p:cNvPr id="37" name="円/楕円 36"/>
          <p:cNvSpPr/>
          <p:nvPr/>
        </p:nvSpPr>
        <p:spPr>
          <a:xfrm>
            <a:off x="3120597" y="1461547"/>
            <a:ext cx="2832334" cy="160931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ja-JP" sz="2000" b="1" u="sng" dirty="0" smtClean="0">
                <a:solidFill>
                  <a:schemeClr val="tx1"/>
                </a:solidFill>
                <a:ea typeface="メイリオ" panose="020B0604030504040204" pitchFamily="50" charset="-128"/>
                <a:cs typeface="メイリオ" panose="020B0604030504040204" pitchFamily="50" charset="-128"/>
              </a:rPr>
              <a:t>①</a:t>
            </a:r>
            <a:r>
              <a:rPr lang="ja-JP" altLang="en-US" sz="2000" b="1" u="sng" dirty="0" smtClean="0">
                <a:solidFill>
                  <a:schemeClr val="tx1"/>
                </a:solidFill>
                <a:ea typeface="メイリオ" panose="020B0604030504040204" pitchFamily="50" charset="-128"/>
                <a:cs typeface="メイリオ" panose="020B0604030504040204" pitchFamily="50" charset="-128"/>
              </a:rPr>
              <a:t> </a:t>
            </a:r>
            <a:r>
              <a:rPr lang="en-US" altLang="ja-JP" sz="2000" b="1" u="sng" dirty="0" smtClean="0">
                <a:solidFill>
                  <a:schemeClr val="tx1"/>
                </a:solidFill>
                <a:ea typeface="メイリオ" panose="020B0604030504040204" pitchFamily="50" charset="-128"/>
                <a:cs typeface="メイリオ" panose="020B0604030504040204" pitchFamily="50" charset="-128"/>
              </a:rPr>
              <a:t>Definition </a:t>
            </a:r>
            <a:r>
              <a:rPr lang="en-US" altLang="ja-JP" sz="2000" b="1" u="sng" dirty="0">
                <a:solidFill>
                  <a:schemeClr val="tx1"/>
                </a:solidFill>
                <a:ea typeface="メイリオ" panose="020B0604030504040204" pitchFamily="50" charset="-128"/>
                <a:cs typeface="メイリオ" panose="020B0604030504040204" pitchFamily="50" charset="-128"/>
              </a:rPr>
              <a:t>of </a:t>
            </a:r>
            <a:r>
              <a:rPr lang="en-US" altLang="ja-JP" sz="2000" b="1" u="sng" dirty="0" smtClean="0">
                <a:solidFill>
                  <a:schemeClr val="tx1"/>
                </a:solidFill>
                <a:ea typeface="メイリオ" panose="020B0604030504040204" pitchFamily="50" charset="-128"/>
                <a:cs typeface="メイリオ" panose="020B0604030504040204" pitchFamily="50" charset="-128"/>
              </a:rPr>
              <a:t>customers</a:t>
            </a:r>
            <a:endParaRPr lang="ja-JP" altLang="en-US" sz="2000" b="1" u="sng" dirty="0" smtClean="0">
              <a:solidFill>
                <a:schemeClr val="tx1"/>
              </a:solidFill>
              <a:ea typeface="メイリオ" panose="020B0604030504040204" pitchFamily="50" charset="-128"/>
              <a:cs typeface="メイリオ" panose="020B0604030504040204" pitchFamily="50" charset="-128"/>
            </a:endParaRPr>
          </a:p>
          <a:p>
            <a:pPr algn="ctr"/>
            <a:r>
              <a:rPr lang="en-US" altLang="ja-JP" sz="1200" dirty="0" smtClean="0">
                <a:solidFill>
                  <a:schemeClr val="tx1"/>
                </a:solidFill>
                <a:ea typeface="メイリオ" panose="020B0604030504040204" pitchFamily="50" charset="-128"/>
                <a:cs typeface="メイリオ" panose="020B0604030504040204" pitchFamily="50" charset="-128"/>
              </a:rPr>
              <a:t>What </a:t>
            </a:r>
            <a:r>
              <a:rPr lang="en-US" altLang="ja-JP" sz="1200" dirty="0">
                <a:solidFill>
                  <a:schemeClr val="tx1"/>
                </a:solidFill>
                <a:ea typeface="メイリオ" panose="020B0604030504040204" pitchFamily="50" charset="-128"/>
                <a:cs typeface="メイリオ" panose="020B0604030504040204" pitchFamily="50" charset="-128"/>
              </a:rPr>
              <a:t>type of people do you want to induce to your community as residents?</a:t>
            </a:r>
            <a:endParaRPr lang="en-US" altLang="ja-JP" sz="1200" dirty="0" smtClean="0">
              <a:solidFill>
                <a:schemeClr val="tx1"/>
              </a:solidFill>
              <a:ea typeface="メイリオ" panose="020B0604030504040204" pitchFamily="50" charset="-128"/>
              <a:cs typeface="メイリオ" panose="020B0604030504040204" pitchFamily="50" charset="-128"/>
            </a:endParaRPr>
          </a:p>
        </p:txBody>
      </p:sp>
      <p:sp>
        <p:nvSpPr>
          <p:cNvPr id="16" name="正方形/長方形 15"/>
          <p:cNvSpPr/>
          <p:nvPr/>
        </p:nvSpPr>
        <p:spPr>
          <a:xfrm>
            <a:off x="115773" y="1126704"/>
            <a:ext cx="3081212" cy="557867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23012" y="1122923"/>
            <a:ext cx="3060251" cy="1457698"/>
          </a:xfrm>
          <a:prstGeom prst="rect">
            <a:avLst/>
          </a:prstGeom>
          <a:solidFill>
            <a:schemeClr val="bg1"/>
          </a:solidFill>
          <a:ln w="38100">
            <a:solidFill>
              <a:srgbClr val="FF0000"/>
            </a:solidFill>
          </a:ln>
        </p:spPr>
        <p:txBody>
          <a:bodyPr wrap="square" lIns="36000" tIns="36000" rIns="36000" bIns="36000" rtlCol="0">
            <a:spAutoFit/>
          </a:bodyPr>
          <a:lstStyle/>
          <a:p>
            <a:pPr algn="ctr">
              <a:lnSpc>
                <a:spcPct val="90000"/>
              </a:lnSpc>
              <a:spcBef>
                <a:spcPct val="0"/>
              </a:spcBef>
            </a:pPr>
            <a:r>
              <a:rPr lang="en-US" altLang="ja-JP" sz="2000" b="1" dirty="0">
                <a:ea typeface="メイリオ" panose="020B0604030504040204" pitchFamily="50" charset="-128"/>
                <a:cs typeface="メイリオ" panose="020B0604030504040204" pitchFamily="50" charset="-128"/>
              </a:rPr>
              <a:t>This portion is carried in feature articles of SUUMO’s “</a:t>
            </a:r>
            <a:r>
              <a:rPr lang="en-US" altLang="ja-JP" sz="2000" b="1" dirty="0" err="1">
                <a:ea typeface="メイリオ" panose="020B0604030504040204" pitchFamily="50" charset="-128"/>
                <a:cs typeface="メイリオ" panose="020B0604030504040204" pitchFamily="50" charset="-128"/>
              </a:rPr>
              <a:t>Minna</a:t>
            </a:r>
            <a:r>
              <a:rPr lang="en-US" altLang="ja-JP" sz="2000" b="1" dirty="0">
                <a:ea typeface="メイリオ" panose="020B0604030504040204" pitchFamily="50" charset="-128"/>
                <a:cs typeface="メイリオ" panose="020B0604030504040204" pitchFamily="50" charset="-128"/>
              </a:rPr>
              <a:t>-no </a:t>
            </a:r>
            <a:r>
              <a:rPr lang="en-US" altLang="ja-JP" sz="2000" b="1" dirty="0" err="1">
                <a:ea typeface="メイリオ" panose="020B0604030504040204" pitchFamily="50" charset="-128"/>
                <a:cs typeface="メイリオ" panose="020B0604030504040204" pitchFamily="50" charset="-128"/>
              </a:rPr>
              <a:t>Machi</a:t>
            </a:r>
            <a:r>
              <a:rPr lang="en-US" altLang="ja-JP" sz="2000" b="1" dirty="0">
                <a:ea typeface="メイリオ" panose="020B0604030504040204" pitchFamily="50" charset="-128"/>
                <a:cs typeface="メイリオ" panose="020B0604030504040204" pitchFamily="50" charset="-128"/>
              </a:rPr>
              <a:t>” </a:t>
            </a:r>
            <a:r>
              <a:rPr lang="en-US" altLang="ja-JP" sz="2000" b="1" dirty="0" smtClean="0">
                <a:ea typeface="メイリオ" panose="020B0604030504040204" pitchFamily="50" charset="-128"/>
                <a:cs typeface="メイリオ" panose="020B0604030504040204" pitchFamily="50" charset="-128"/>
              </a:rPr>
              <a:t>(“</a:t>
            </a:r>
            <a:r>
              <a:rPr lang="en-US" altLang="ja-JP" sz="2000" b="1" dirty="0">
                <a:ea typeface="メイリオ" panose="020B0604030504040204" pitchFamily="50" charset="-128"/>
                <a:cs typeface="メイリオ" panose="020B0604030504040204" pitchFamily="50" charset="-128"/>
              </a:rPr>
              <a:t>Towns for Everyone”), a magazine issued by Recruit.</a:t>
            </a:r>
          </a:p>
        </p:txBody>
      </p:sp>
    </p:spTree>
    <p:extLst>
      <p:ext uri="{BB962C8B-B14F-4D97-AF65-F5344CB8AC3E}">
        <p14:creationId xmlns:p14="http://schemas.microsoft.com/office/powerpoint/2010/main" val="740212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646922" y="122874"/>
            <a:ext cx="8167395"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Supplementary information:  SUUMO’s “</a:t>
            </a:r>
            <a:r>
              <a:rPr lang="en-US" altLang="ja-JP" sz="2000" b="1" dirty="0" err="1">
                <a:latin typeface="メイリオ" panose="020B0604030504040204" pitchFamily="50" charset="-128"/>
                <a:ea typeface="メイリオ" panose="020B0604030504040204" pitchFamily="50" charset="-128"/>
                <a:cs typeface="メイリオ" panose="020B0604030504040204" pitchFamily="50" charset="-128"/>
              </a:rPr>
              <a:t>Minna</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-no </a:t>
            </a:r>
            <a:r>
              <a:rPr lang="en-US" altLang="ja-JP" sz="2000" b="1" dirty="0" err="1">
                <a:latin typeface="メイリオ" panose="020B0604030504040204" pitchFamily="50" charset="-128"/>
                <a:ea typeface="メイリオ" panose="020B0604030504040204" pitchFamily="50" charset="-128"/>
                <a:cs typeface="メイリオ" panose="020B0604030504040204" pitchFamily="50" charset="-128"/>
              </a:rPr>
              <a:t>Machi</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4510955" y="851569"/>
            <a:ext cx="4224379" cy="5796521"/>
            <a:chOff x="57142" y="280066"/>
            <a:chExt cx="4584871" cy="6363620"/>
          </a:xfrm>
        </p:grpSpPr>
        <p:sp>
          <p:nvSpPr>
            <p:cNvPr id="7" name="正方形/長方形 6"/>
            <p:cNvSpPr/>
            <p:nvPr/>
          </p:nvSpPr>
          <p:spPr>
            <a:xfrm>
              <a:off x="57142" y="280066"/>
              <a:ext cx="4584871" cy="636362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171447" y="337218"/>
              <a:ext cx="4429129" cy="6258593"/>
              <a:chOff x="142871" y="222918"/>
              <a:chExt cx="4429129" cy="6258593"/>
            </a:xfrm>
            <a:solidFill>
              <a:schemeClr val="bg1"/>
            </a:solidFill>
          </p:grpSpPr>
          <p:pic>
            <p:nvPicPr>
              <p:cNvPr id="3" name="図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871" y="222918"/>
                <a:ext cx="4413422" cy="5556709"/>
              </a:xfrm>
              <a:prstGeom prst="rect">
                <a:avLst/>
              </a:prstGeom>
              <a:grpFill/>
              <a:ln>
                <a:noFill/>
              </a:ln>
            </p:spPr>
          </p:pic>
          <p:pic>
            <p:nvPicPr>
              <p:cNvPr id="5" name="図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871" y="5573444"/>
                <a:ext cx="4429129" cy="908067"/>
              </a:xfrm>
              <a:prstGeom prst="rect">
                <a:avLst/>
              </a:prstGeom>
              <a:grpFill/>
            </p:spPr>
          </p:pic>
        </p:grpSp>
      </p:grpSp>
      <p:sp>
        <p:nvSpPr>
          <p:cNvPr id="20" name="テキスト ボックス 19"/>
          <p:cNvSpPr txBox="1"/>
          <p:nvPr/>
        </p:nvSpPr>
        <p:spPr>
          <a:xfrm>
            <a:off x="646922" y="995838"/>
            <a:ext cx="3767927" cy="3781805"/>
          </a:xfrm>
          <a:prstGeom prst="rect">
            <a:avLst/>
          </a:prstGeom>
          <a:noFill/>
        </p:spPr>
        <p:txBody>
          <a:bodyPr wrap="square" rtlCol="0">
            <a:spAutoFit/>
          </a:bodyPr>
          <a:lstStyle/>
          <a:p>
            <a:pPr>
              <a:lnSpc>
                <a:spcPct val="90000"/>
              </a:lnSpc>
            </a:pP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u="sng" dirty="0">
                <a:latin typeface="メイリオ" panose="020B0604030504040204" pitchFamily="50" charset="-128"/>
                <a:ea typeface="メイリオ" panose="020B0604030504040204" pitchFamily="50" charset="-128"/>
                <a:cs typeface="メイリオ" panose="020B0604030504040204" pitchFamily="50" charset="-128"/>
              </a:rPr>
              <a:t>Outline</a:t>
            </a:r>
            <a:endPar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SUUMO’s “</a:t>
            </a: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Minna</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-no </a:t>
            </a: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Machi</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is a Web page, carrying information about the life in various towns.</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pP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pP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u="sng" dirty="0">
                <a:latin typeface="メイリオ" panose="020B0604030504040204" pitchFamily="50" charset="-128"/>
                <a:ea typeface="メイリオ" panose="020B0604030504040204" pitchFamily="50" charset="-128"/>
                <a:cs typeface="メイリオ" panose="020B0604030504040204" pitchFamily="50" charset="-128"/>
              </a:rPr>
              <a:t>Features</a:t>
            </a:r>
            <a:endParaRPr lang="en-US" altLang="ja-JP" sz="1600"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ct val="90000"/>
              </a:lnSpc>
              <a:buFont typeface="Arial" panose="020B0604020202020204" pitchFamily="34" charset="0"/>
              <a:buChar char="•"/>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MIC’s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statistical data are mainly utilized.</a:t>
            </a:r>
          </a:p>
          <a:p>
            <a:pPr marL="171450" indent="-171450">
              <a:lnSpc>
                <a:spcPct val="90000"/>
              </a:lnSpc>
              <a:buFont typeface="Arial" panose="020B0604020202020204" pitchFamily="34" charset="0"/>
              <a:buChar char="•"/>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10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categories and 76 items are covered.</a:t>
            </a:r>
          </a:p>
          <a:p>
            <a:pPr marL="171450" indent="-171450">
              <a:lnSpc>
                <a:spcPct val="90000"/>
              </a:lnSpc>
              <a:buFont typeface="Arial" panose="020B0604020202020204" pitchFamily="34" charset="0"/>
              <a:buChar char="•"/>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Such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facilities as “medical facilities”, “life-convenience facilities”, ”child-rearing and educational facilities” are ranked based on a five-grade evaluation method</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p>
          <a:p>
            <a:pPr>
              <a:lnSpc>
                <a:spcPct val="90000"/>
              </a:lnSpc>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ct val="90000"/>
              </a:lnSpc>
              <a:buFont typeface="Arial" panose="020B0604020202020204" pitchFamily="34" charset="0"/>
              <a:buChar char="•"/>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We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plan to further expand the contents of information on towns towards the future.</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図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010" y="4788618"/>
            <a:ext cx="3681840" cy="913637"/>
          </a:xfrm>
          <a:prstGeom prst="rect">
            <a:avLst/>
          </a:prstGeom>
          <a:ln>
            <a:solidFill>
              <a:schemeClr val="tx1">
                <a:lumMod val="50000"/>
                <a:lumOff val="50000"/>
              </a:schemeClr>
            </a:solidFill>
          </a:ln>
        </p:spPr>
      </p:pic>
      <p:pic>
        <p:nvPicPr>
          <p:cNvPr id="22" name="図 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3009" y="5713678"/>
            <a:ext cx="3681840" cy="913638"/>
          </a:xfrm>
          <a:prstGeom prst="rect">
            <a:avLst/>
          </a:prstGeom>
          <a:ln>
            <a:solidFill>
              <a:schemeClr val="tx1">
                <a:lumMod val="50000"/>
                <a:lumOff val="50000"/>
              </a:schemeClr>
            </a:solidFill>
          </a:ln>
        </p:spPr>
      </p:pic>
    </p:spTree>
    <p:extLst>
      <p:ext uri="{BB962C8B-B14F-4D97-AF65-F5344CB8AC3E}">
        <p14:creationId xmlns:p14="http://schemas.microsoft.com/office/powerpoint/2010/main" val="1321957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1113236" y="1119672"/>
            <a:ext cx="6917526" cy="5324669"/>
          </a:xfrm>
          <a:prstGeom prst="rect">
            <a:avLst/>
          </a:prstGeom>
          <a:solidFill>
            <a:srgbClr val="FFFFFF">
              <a:alpha val="16078"/>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defRPr/>
            </a:pPr>
            <a:r>
              <a:rPr lang="en-US" altLang="ja-JP" sz="2000" dirty="0">
                <a:solidFill>
                  <a:schemeClr val="tx1">
                    <a:lumMod val="85000"/>
                    <a:lumOff val="15000"/>
                  </a:schemeClr>
                </a:solidFill>
                <a:latin typeface="メイリオ"/>
                <a:ea typeface="メイリオ"/>
                <a:cs typeface="メイリオ"/>
              </a:rPr>
              <a:t>We consider that our Project is a valuable initiative to lead to a resolution of problems held by municipalities that are suffering from the outflow of population due to the demographic concentration into metropolitan areas, as well as to the revitalization of regional economies. </a:t>
            </a:r>
          </a:p>
          <a:p>
            <a:pPr>
              <a:defRPr/>
            </a:pPr>
            <a:endParaRPr lang="en-US" altLang="ja-JP" sz="2000" dirty="0">
              <a:solidFill>
                <a:schemeClr val="tx1">
                  <a:lumMod val="85000"/>
                  <a:lumOff val="15000"/>
                </a:schemeClr>
              </a:solidFill>
              <a:latin typeface="メイリオ"/>
              <a:ea typeface="メイリオ"/>
              <a:cs typeface="メイリオ"/>
            </a:endParaRPr>
          </a:p>
          <a:p>
            <a:pPr>
              <a:defRPr/>
            </a:pPr>
            <a:r>
              <a:rPr lang="en-US" altLang="ja-JP" sz="2000" dirty="0">
                <a:solidFill>
                  <a:schemeClr val="tx1">
                    <a:lumMod val="85000"/>
                    <a:lumOff val="15000"/>
                  </a:schemeClr>
                </a:solidFill>
                <a:latin typeface="メイリオ"/>
                <a:ea typeface="メイリオ"/>
                <a:cs typeface="メイリオ"/>
              </a:rPr>
              <a:t>We plan to further expand the areas to cover by our Project. We are presently examining the feasibility of making “data on vacant houses” a database in order to enhance the portfolio of our data in possession. </a:t>
            </a:r>
          </a:p>
          <a:p>
            <a:pPr>
              <a:defRPr/>
            </a:pPr>
            <a:endParaRPr lang="en-US" altLang="ja-JP" sz="2000" dirty="0">
              <a:solidFill>
                <a:schemeClr val="tx1">
                  <a:lumMod val="85000"/>
                  <a:lumOff val="15000"/>
                </a:schemeClr>
              </a:solidFill>
              <a:latin typeface="メイリオ"/>
              <a:ea typeface="メイリオ"/>
              <a:cs typeface="メイリオ"/>
            </a:endParaRPr>
          </a:p>
          <a:p>
            <a:pPr>
              <a:defRPr/>
            </a:pPr>
            <a:r>
              <a:rPr lang="en-US" altLang="ja-JP" sz="2000" dirty="0">
                <a:solidFill>
                  <a:schemeClr val="tx1">
                    <a:lumMod val="85000"/>
                    <a:lumOff val="15000"/>
                  </a:schemeClr>
                </a:solidFill>
                <a:latin typeface="メイリオ"/>
                <a:ea typeface="メイリオ"/>
                <a:cs typeface="メイリオ"/>
              </a:rPr>
              <a:t>To conclude our presentation, we ask all participants from MIC, municipalities and VLED to join forces and continue challenges together with us, using the method we are still working out through public-private collaboration, and we sincerely wish you to continue supporting our activities towards the future. </a:t>
            </a:r>
          </a:p>
        </p:txBody>
      </p:sp>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To conclude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43863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正方形/長方形 3"/>
          <p:cNvSpPr>
            <a:spLocks noChangeArrowheads="1"/>
          </p:cNvSpPr>
          <p:nvPr/>
        </p:nvSpPr>
        <p:spPr bwMode="auto">
          <a:xfrm>
            <a:off x="0" y="1340053"/>
            <a:ext cx="9144000"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None/>
            </a:pP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We accept any questions and enquiries at any time.</a:t>
            </a:r>
          </a:p>
          <a:p>
            <a:pPr algn="ctr">
              <a:buNone/>
            </a:pP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Thank you very much for your kind attention to our presentation.</a:t>
            </a:r>
          </a:p>
        </p:txBody>
      </p:sp>
      <p:sp>
        <p:nvSpPr>
          <p:cNvPr id="6" name="正方形/長方形 5"/>
          <p:cNvSpPr/>
          <p:nvPr/>
        </p:nvSpPr>
        <p:spPr>
          <a:xfrm>
            <a:off x="-1" y="0"/>
            <a:ext cx="9144001" cy="594385"/>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2" y="6263615"/>
            <a:ext cx="9144001" cy="594385"/>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3"/>
          <p:cNvSpPr>
            <a:spLocks noChangeArrowheads="1"/>
          </p:cNvSpPr>
          <p:nvPr/>
        </p:nvSpPr>
        <p:spPr bwMode="auto">
          <a:xfrm>
            <a:off x="0" y="4633262"/>
            <a:ext cx="9144000" cy="117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30000"/>
              </a:lnSpc>
              <a:spcBef>
                <a:spcPct val="0"/>
              </a:spcBef>
              <a:buFontTx/>
              <a:buNone/>
            </a:pPr>
            <a:r>
              <a:rPr lang="fr-FR" altLang="ja-JP" sz="1800" b="1" dirty="0">
                <a:latin typeface="メイリオ" panose="020B0604030504040204" pitchFamily="50" charset="-128"/>
                <a:ea typeface="メイリオ" panose="020B0604030504040204" pitchFamily="50" charset="-128"/>
                <a:cs typeface="メイリオ" panose="020B0604030504040204" pitchFamily="50" charset="-128"/>
              </a:rPr>
              <a:t>Contact: Junko ENOMOTO</a:t>
            </a:r>
          </a:p>
          <a:p>
            <a:pPr algn="ctr" eaLnBrk="1" hangingPunct="1">
              <a:lnSpc>
                <a:spcPct val="130000"/>
              </a:lnSpc>
              <a:spcBef>
                <a:spcPct val="0"/>
              </a:spcBef>
              <a:buFontTx/>
              <a:buNone/>
            </a:pPr>
            <a:r>
              <a:rPr lang="fr-FR" altLang="ja-JP" sz="1800" b="1" dirty="0">
                <a:solidFill>
                  <a:srgbClr val="0099FF"/>
                </a:solidFill>
                <a:latin typeface="メイリオ" panose="020B0604030504040204" pitchFamily="50" charset="-128"/>
                <a:ea typeface="メイリオ" panose="020B0604030504040204" pitchFamily="50" charset="-128"/>
                <a:cs typeface="メイリオ" panose="020B0604030504040204" pitchFamily="50" charset="-128"/>
              </a:rPr>
              <a:t>junko@r.recruit.co.jp</a:t>
            </a:r>
            <a:r>
              <a:rPr lang="fr-FR" altLang="ja-JP" sz="1800" b="1" dirty="0">
                <a:latin typeface="メイリオ" panose="020B0604030504040204" pitchFamily="50" charset="-128"/>
                <a:ea typeface="メイリオ" panose="020B0604030504040204" pitchFamily="50" charset="-128"/>
                <a:cs typeface="メイリオ" panose="020B0604030504040204" pitchFamily="50" charset="-128"/>
              </a:rPr>
              <a:t>/ Tel: 03-6835-9873</a:t>
            </a:r>
          </a:p>
          <a:p>
            <a:pPr algn="ctr" eaLnBrk="1" hangingPunct="1">
              <a:lnSpc>
                <a:spcPct val="130000"/>
              </a:lnSpc>
              <a:spcBef>
                <a:spcPct val="0"/>
              </a:spcBef>
              <a:buFontTx/>
              <a:buNone/>
            </a:pPr>
            <a:r>
              <a:rPr lang="fr-FR" altLang="ja-JP" sz="1800" b="1" dirty="0">
                <a:latin typeface="メイリオ" panose="020B0604030504040204" pitchFamily="50" charset="-128"/>
                <a:ea typeface="メイリオ" panose="020B0604030504040204" pitchFamily="50" charset="-128"/>
                <a:cs typeface="メイリオ" panose="020B0604030504040204" pitchFamily="50" charset="-128"/>
              </a:rPr>
              <a:t>Recruit Communications</a:t>
            </a:r>
          </a:p>
        </p:txBody>
      </p:sp>
    </p:spTree>
    <p:extLst>
      <p:ext uri="{BB962C8B-B14F-4D97-AF65-F5344CB8AC3E}">
        <p14:creationId xmlns:p14="http://schemas.microsoft.com/office/powerpoint/2010/main" val="1306230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Profile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971822" y="5102926"/>
            <a:ext cx="2827611" cy="761747"/>
          </a:xfrm>
          <a:prstGeom prst="rect">
            <a:avLst/>
          </a:prstGeom>
          <a:solidFill>
            <a:schemeClr val="bg1"/>
          </a:solidFill>
        </p:spPr>
        <p:txBody>
          <a:bodyPr wrap="square" rtlCol="0">
            <a:spAutoFit/>
          </a:bodyPr>
          <a:lstStyle/>
          <a:p>
            <a:pP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Communication Producer, Cross-sectional Business Solution Group, 2nd Solution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Bureau</a:t>
            </a:r>
          </a:p>
          <a:p>
            <a:pP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and concurrently,</a:t>
            </a:r>
          </a:p>
        </p:txBody>
      </p:sp>
      <p:sp>
        <p:nvSpPr>
          <p:cNvPr id="11" name="テキスト ボックス 10"/>
          <p:cNvSpPr txBox="1"/>
          <p:nvPr/>
        </p:nvSpPr>
        <p:spPr>
          <a:xfrm>
            <a:off x="971822" y="5849405"/>
            <a:ext cx="2827611" cy="429348"/>
          </a:xfrm>
          <a:prstGeom prst="rect">
            <a:avLst/>
          </a:prstGeom>
          <a:solidFill>
            <a:schemeClr val="bg1"/>
          </a:solidFill>
        </p:spPr>
        <p:txBody>
          <a:bodyPr wrap="square" rtlCol="0">
            <a:spAutoFit/>
          </a:bodyPr>
          <a:lstStyle/>
          <a:p>
            <a:pP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General Manager, Bridal Creation Department</a:t>
            </a:r>
          </a:p>
        </p:txBody>
      </p:sp>
      <p:sp>
        <p:nvSpPr>
          <p:cNvPr id="12" name="テキスト ボックス 11"/>
          <p:cNvSpPr txBox="1"/>
          <p:nvPr/>
        </p:nvSpPr>
        <p:spPr>
          <a:xfrm>
            <a:off x="964767" y="4484588"/>
            <a:ext cx="2827611" cy="430887"/>
          </a:xfrm>
          <a:prstGeom prst="rect">
            <a:avLst/>
          </a:prstGeom>
          <a:solidFill>
            <a:schemeClr val="bg1"/>
          </a:solidFill>
        </p:spPr>
        <p:txBody>
          <a:bodyPr wrap="square" rtlCol="0">
            <a:spAutoFit/>
          </a:bodyPr>
          <a:lstStyle/>
          <a:p>
            <a:pPr algn="ctr">
              <a:lnSpc>
                <a:spcPct val="150000"/>
              </a:lnSpc>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Mr. Seiichi TAKEUCHI</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976647" y="1343620"/>
            <a:ext cx="2817960" cy="314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竹内さんの写真</a:t>
            </a:r>
            <a:r>
              <a:rPr lang="ja-JP" altLang="en-US" dirty="0">
                <a:solidFill>
                  <a:schemeClr val="tx1"/>
                </a:solidFill>
              </a:rPr>
              <a:t>入</a:t>
            </a:r>
            <a:r>
              <a:rPr lang="ja-JP" altLang="en-US" dirty="0" smtClean="0">
                <a:solidFill>
                  <a:schemeClr val="tx1"/>
                </a:solidFill>
              </a:rPr>
              <a:t>る</a:t>
            </a:r>
            <a:endParaRPr kumimoji="1" lang="ja-JP" altLang="en-US" dirty="0">
              <a:solidFill>
                <a:schemeClr val="tx1"/>
              </a:solidFill>
            </a:endParaRPr>
          </a:p>
        </p:txBody>
      </p:sp>
      <p:sp>
        <p:nvSpPr>
          <p:cNvPr id="14" name="正方形/長方形 13"/>
          <p:cNvSpPr/>
          <p:nvPr/>
        </p:nvSpPr>
        <p:spPr>
          <a:xfrm>
            <a:off x="4243277" y="1343620"/>
            <a:ext cx="4609778" cy="504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9875">
              <a:lnSpc>
                <a:spcPct val="9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Chosen as the MVP of entire Recruit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Communications</a:t>
            </a:r>
          </a:p>
          <a:p>
            <a:pPr>
              <a:lnSpc>
                <a:spcPct val="90000"/>
              </a:lnSpc>
              <a:spcBef>
                <a:spcPts val="100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9875">
              <a:lnSpc>
                <a:spcPct val="9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Received the Recruit Group All-company Award</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spcBef>
                <a:spcPts val="1000"/>
              </a:spcBef>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9875">
              <a:lnSpc>
                <a:spcPct val="9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Chosen as the MVP of entire Recruit Communications</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spcBef>
                <a:spcPts val="100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9875">
              <a:lnSpc>
                <a:spcPct val="9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Received the Grand Prix in the Recruit New Business Contest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spcBef>
                <a:spcPts val="1000"/>
              </a:spcBef>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Developed “Program to Create Regional Community Relations” (a program to transform unknown towns to towns in which you want to live).</a:t>
            </a:r>
          </a:p>
          <a:p>
            <a:pPr>
              <a:lnSpc>
                <a:spcPct val="9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Working as a lecturer for advertisement-meeting seminars in the field of promoting communities.</a:t>
            </a:r>
          </a:p>
          <a:p>
            <a:pPr>
              <a:lnSpc>
                <a:spcPct val="90000"/>
              </a:lnSpc>
              <a:spcBef>
                <a:spcPts val="1000"/>
              </a:spcBef>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Project owner of the “Project to Improve Charms of Communities” (a public-private joint project between the Ministry of Internal Affairs and Communications (MIC) and Recruit Communications)</a:t>
            </a: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t="-257"/>
          <a:stretch/>
        </p:blipFill>
        <p:spPr>
          <a:xfrm>
            <a:off x="979520" y="1331147"/>
            <a:ext cx="2822930" cy="3105337"/>
          </a:xfrm>
          <a:prstGeom prst="rect">
            <a:avLst/>
          </a:prstGeom>
        </p:spPr>
      </p:pic>
    </p:spTree>
    <p:extLst>
      <p:ext uri="{BB962C8B-B14F-4D97-AF65-F5344CB8AC3E}">
        <p14:creationId xmlns:p14="http://schemas.microsoft.com/office/powerpoint/2010/main" val="2614733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Profile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976273" y="1343618"/>
            <a:ext cx="2729149" cy="314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竹内さんの写真</a:t>
            </a:r>
            <a:r>
              <a:rPr lang="ja-JP" altLang="en-US" dirty="0">
                <a:solidFill>
                  <a:schemeClr val="tx1"/>
                </a:solidFill>
              </a:rPr>
              <a:t>入</a:t>
            </a:r>
            <a:r>
              <a:rPr lang="ja-JP" altLang="en-US" dirty="0" smtClean="0">
                <a:solidFill>
                  <a:schemeClr val="tx1"/>
                </a:solidFill>
              </a:rPr>
              <a:t>る</a:t>
            </a:r>
            <a:endParaRPr kumimoji="1" lang="ja-JP" altLang="en-US" dirty="0">
              <a:solidFill>
                <a:schemeClr val="tx1"/>
              </a:solidFill>
            </a:endParaRPr>
          </a:p>
        </p:txBody>
      </p:sp>
      <p:sp>
        <p:nvSpPr>
          <p:cNvPr id="14" name="正方形/長方形 13"/>
          <p:cNvSpPr/>
          <p:nvPr/>
        </p:nvSpPr>
        <p:spPr>
          <a:xfrm>
            <a:off x="4139952" y="1343618"/>
            <a:ext cx="4637044" cy="504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p>
          <a:p>
            <a:pPr marL="266700">
              <a:lnSpc>
                <a:spcPct val="9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Awarded the Gold Prize at Travel-field Creative Contest organized by Recruit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Communications</a:t>
            </a:r>
          </a:p>
          <a:p>
            <a:pPr>
              <a:lnSpc>
                <a:spcPct val="90000"/>
              </a:lnSpc>
              <a:spcBef>
                <a:spcPts val="1000"/>
              </a:spcBef>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a:lnSpc>
                <a:spcPct val="9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Chosen as the MVP in the field of residence, Recruit Communications</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spcBef>
                <a:spcPts val="1000"/>
              </a:spcBef>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a:lnSpc>
                <a:spcPct val="900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Chosen as the MVP in the field of residence, Recruit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Communications</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spcBef>
                <a:spcPts val="1000"/>
              </a:spcBef>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Taking charge of promoting sales of newly constructed condominiums of major developers, urbanization projects of municipalities, and utilization of vacant houses within the scope of SUUMO.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Conducting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interviews with more than 100 people every year.</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spcBef>
                <a:spcPts val="1000"/>
              </a:spcBef>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Project Leader of the “Project to Improve Charms of Communities” (a public-private joint project between MIC and Recruit Communications) </a:t>
            </a:r>
          </a:p>
        </p:txBody>
      </p:sp>
      <p:pic>
        <p:nvPicPr>
          <p:cNvPr id="16" name="図 15"/>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l="2485" t="5791" r="2724" b="2746"/>
          <a:stretch/>
        </p:blipFill>
        <p:spPr>
          <a:xfrm>
            <a:off x="928736" y="1343618"/>
            <a:ext cx="2726314" cy="3110343"/>
          </a:xfrm>
          <a:prstGeom prst="rect">
            <a:avLst/>
          </a:prstGeom>
        </p:spPr>
      </p:pic>
      <p:sp>
        <p:nvSpPr>
          <p:cNvPr id="11" name="テキスト ボックス 10"/>
          <p:cNvSpPr txBox="1"/>
          <p:nvPr/>
        </p:nvSpPr>
        <p:spPr>
          <a:xfrm>
            <a:off x="971822" y="5102926"/>
            <a:ext cx="2827611" cy="761747"/>
          </a:xfrm>
          <a:prstGeom prst="rect">
            <a:avLst/>
          </a:prstGeom>
          <a:solidFill>
            <a:schemeClr val="bg1"/>
          </a:solidFill>
        </p:spPr>
        <p:txBody>
          <a:bodyPr wrap="square" rtlCol="0">
            <a:spAutoFit/>
          </a:bodyPr>
          <a:lstStyle/>
          <a:p>
            <a:pP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Communication Producer, Cross-sectional Business Solution Group,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2nd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Solution Bureau</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and concurrently,</a:t>
            </a:r>
          </a:p>
        </p:txBody>
      </p:sp>
      <p:sp>
        <p:nvSpPr>
          <p:cNvPr id="19" name="テキスト ボックス 18"/>
          <p:cNvSpPr txBox="1"/>
          <p:nvPr/>
        </p:nvSpPr>
        <p:spPr>
          <a:xfrm>
            <a:off x="971822" y="5849405"/>
            <a:ext cx="2827611" cy="429348"/>
          </a:xfrm>
          <a:prstGeom prst="rect">
            <a:avLst/>
          </a:prstGeom>
          <a:solidFill>
            <a:schemeClr val="bg1"/>
          </a:solidFill>
        </p:spPr>
        <p:txBody>
          <a:bodyPr wrap="square" rtlCol="0">
            <a:spAutoFit/>
          </a:bodyPr>
          <a:lstStyle/>
          <a:p>
            <a:pPr>
              <a:lnSpc>
                <a:spcPct val="90000"/>
              </a:lnSpc>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Planner, Residence Creation Department</a:t>
            </a:r>
          </a:p>
        </p:txBody>
      </p:sp>
      <p:sp>
        <p:nvSpPr>
          <p:cNvPr id="20" name="テキスト ボックス 19"/>
          <p:cNvSpPr txBox="1"/>
          <p:nvPr/>
        </p:nvSpPr>
        <p:spPr>
          <a:xfrm>
            <a:off x="964767" y="4484588"/>
            <a:ext cx="2827611" cy="430887"/>
          </a:xfrm>
          <a:prstGeom prst="rect">
            <a:avLst/>
          </a:prstGeom>
          <a:solidFill>
            <a:schemeClr val="bg1"/>
          </a:solidFill>
        </p:spPr>
        <p:txBody>
          <a:bodyPr wrap="square" rtlCol="0">
            <a:spAutoFit/>
          </a:bodyPr>
          <a:lstStyle/>
          <a:p>
            <a:pPr algn="ctr">
              <a:lnSpc>
                <a:spcPct val="150000"/>
              </a:lnSpc>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Ms. Junko ENOMOTO</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747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Introduction</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691695" y="1206739"/>
            <a:ext cx="7868105" cy="4878259"/>
          </a:xfrm>
          <a:prstGeom prst="rect">
            <a:avLst/>
          </a:prstGeom>
          <a:noFill/>
        </p:spPr>
        <p:txBody>
          <a:bodyPr wrap="square" rtlCol="0">
            <a:spAutoFit/>
          </a:bodyPr>
          <a:lstStyle/>
          <a:p>
            <a:pPr>
              <a:spcBef>
                <a:spcPts val="600"/>
              </a:spcBef>
            </a:pP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We know this is sudden, but we have a question to you.</a:t>
            </a:r>
          </a:p>
          <a:p>
            <a:pPr>
              <a:spcBef>
                <a:spcPts val="600"/>
              </a:spcBef>
            </a:pP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When you move to a new town, how do you find it</a:t>
            </a:r>
            <a:r>
              <a:rPr lang="en-US" altLang="ja-JP" sz="2600" dirty="0" smtClean="0">
                <a:latin typeface="メイリオ" panose="020B0604030504040204" pitchFamily="50" charset="-128"/>
                <a:ea typeface="メイリオ" panose="020B0604030504040204" pitchFamily="50" charset="-128"/>
                <a:cs typeface="メイリオ" panose="020B0604030504040204" pitchFamily="50" charset="-128"/>
              </a:rPr>
              <a:t>?</a:t>
            </a:r>
          </a:p>
          <a:p>
            <a:pPr>
              <a:spcBef>
                <a:spcPts val="600"/>
              </a:spcBef>
            </a:pPr>
            <a:endParaRPr lang="en-US" altLang="ja-JP" sz="26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2600" b="1" dirty="0">
                <a:latin typeface="メイリオ" panose="020B0604030504040204" pitchFamily="50" charset="-128"/>
                <a:ea typeface="メイリオ" panose="020B0604030504040204" pitchFamily="50" charset="-128"/>
                <a:cs typeface="メイリオ" panose="020B0604030504040204" pitchFamily="50" charset="-128"/>
              </a:rPr>
              <a:t>Based on the traffic access, price, </a:t>
            </a:r>
            <a:r>
              <a:rPr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floor-plan </a:t>
            </a:r>
            <a:r>
              <a:rPr lang="en-US" altLang="ja-JP" sz="2600" b="1" dirty="0">
                <a:latin typeface="メイリオ" panose="020B0604030504040204" pitchFamily="50" charset="-128"/>
                <a:ea typeface="メイリオ" panose="020B0604030504040204" pitchFamily="50" charset="-128"/>
                <a:cs typeface="メイリオ" panose="020B0604030504040204" pitchFamily="50" charset="-128"/>
              </a:rPr>
              <a:t>of the condominium, ---?</a:t>
            </a:r>
          </a:p>
          <a:p>
            <a:pPr>
              <a:spcBef>
                <a:spcPts val="600"/>
              </a:spcBef>
            </a:pPr>
            <a:endParaRPr lang="en-US" altLang="ja-JP" sz="2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It is possible that you are making a decision based on indicators that have not much to do with the image of your desired life</a:t>
            </a:r>
            <a:r>
              <a:rPr lang="en-US" altLang="ja-JP" sz="2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723803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91695" y="1206739"/>
            <a:ext cx="7868105" cy="4878259"/>
          </a:xfrm>
          <a:prstGeom prst="rect">
            <a:avLst/>
          </a:prstGeom>
          <a:noFill/>
        </p:spPr>
        <p:txBody>
          <a:bodyPr wrap="square" rtlCol="0">
            <a:spAutoFit/>
          </a:bodyPr>
          <a:lstStyle/>
          <a:p>
            <a:pPr>
              <a:spcBef>
                <a:spcPts val="600"/>
              </a:spcBef>
            </a:pP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We know this is sudden, but we have a question to you.</a:t>
            </a:r>
          </a:p>
          <a:p>
            <a:pPr>
              <a:spcBef>
                <a:spcPts val="600"/>
              </a:spcBef>
            </a:pP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When you move to a new town, how do you find it</a:t>
            </a:r>
            <a:r>
              <a:rPr lang="en-US" altLang="ja-JP" sz="2600" dirty="0" smtClean="0">
                <a:latin typeface="メイリオ" panose="020B0604030504040204" pitchFamily="50" charset="-128"/>
                <a:ea typeface="メイリオ" panose="020B0604030504040204" pitchFamily="50" charset="-128"/>
                <a:cs typeface="メイリオ" panose="020B0604030504040204" pitchFamily="50" charset="-128"/>
              </a:rPr>
              <a:t>?</a:t>
            </a:r>
          </a:p>
          <a:p>
            <a:pPr>
              <a:spcBef>
                <a:spcPts val="600"/>
              </a:spcBef>
            </a:pPr>
            <a:endParaRPr lang="en-US" altLang="ja-JP" sz="26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2600" b="1" dirty="0">
                <a:latin typeface="メイリオ" panose="020B0604030504040204" pitchFamily="50" charset="-128"/>
                <a:ea typeface="メイリオ" panose="020B0604030504040204" pitchFamily="50" charset="-128"/>
                <a:cs typeface="メイリオ" panose="020B0604030504040204" pitchFamily="50" charset="-128"/>
              </a:rPr>
              <a:t>Based on the traffic access, price, </a:t>
            </a:r>
            <a:r>
              <a:rPr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floor-plan </a:t>
            </a:r>
            <a:r>
              <a:rPr lang="en-US" altLang="ja-JP" sz="2600" b="1" dirty="0">
                <a:latin typeface="メイリオ" panose="020B0604030504040204" pitchFamily="50" charset="-128"/>
                <a:ea typeface="メイリオ" panose="020B0604030504040204" pitchFamily="50" charset="-128"/>
                <a:cs typeface="メイリオ" panose="020B0604030504040204" pitchFamily="50" charset="-128"/>
              </a:rPr>
              <a:t>of the condominium, ---?</a:t>
            </a:r>
          </a:p>
          <a:p>
            <a:pPr>
              <a:spcBef>
                <a:spcPts val="600"/>
              </a:spcBef>
            </a:pPr>
            <a:endParaRPr lang="en-US" altLang="ja-JP" sz="2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It is possible that you are making a decision based on indicators that have not much to do with the image of your desired life</a:t>
            </a:r>
            <a:r>
              <a:rPr lang="en-US" altLang="ja-JP" sz="2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Introduction</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2" y="2206971"/>
            <a:ext cx="9144001" cy="2528887"/>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 wish you could find a residence that </a:t>
            </a:r>
            <a:r>
              <a:rPr lang="en-US" altLang="ja-JP" sz="4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4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4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suits </a:t>
            </a:r>
            <a:r>
              <a:rPr lang="en-US" altLang="ja-JP" sz="4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your own life style!</a:t>
            </a:r>
            <a:endParaRPr lang="en-US" altLang="ja-JP" sz="4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71288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図 1" descr="ブレーンA3.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0749" y="875287"/>
            <a:ext cx="6902501" cy="48803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979055" y="147818"/>
            <a:ext cx="6218537"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Importance of life style</a:t>
            </a:r>
            <a:endParaRPr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3"/>
          <p:cNvSpPr>
            <a:spLocks noChangeArrowheads="1"/>
          </p:cNvSpPr>
          <p:nvPr/>
        </p:nvSpPr>
        <p:spPr bwMode="auto">
          <a:xfrm>
            <a:off x="0" y="5769827"/>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The most important thing is the manner by </a:t>
            </a:r>
            <a:r>
              <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rPr>
              <a:t>which </a:t>
            </a: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the charms of the life in the community are conveyed.</a:t>
            </a:r>
            <a:endPar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None/>
            </a:pP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About 60% of buyers of newly constructed condominiums are going to live </a:t>
            </a:r>
            <a:r>
              <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rPr>
              <a:t>in </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a community in which they have never lived before.</a:t>
            </a:r>
            <a:endParaRPr lang="en-US" altLang="ja-JP" sz="1300" u="sng"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09018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正方形/長方形 3"/>
          <p:cNvSpPr>
            <a:spLocks noChangeArrowheads="1"/>
          </p:cNvSpPr>
          <p:nvPr/>
        </p:nvSpPr>
        <p:spPr bwMode="auto">
          <a:xfrm>
            <a:off x="0" y="5211732"/>
            <a:ext cx="9144000" cy="149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FontTx/>
              <a:buNone/>
            </a:pP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We have come to see the characteristic of </a:t>
            </a:r>
            <a:r>
              <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rPr>
              <a:t>life </a:t>
            </a: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style </a:t>
            </a:r>
            <a:r>
              <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rPr>
              <a:t>unique </a:t>
            </a: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to each community.</a:t>
            </a:r>
            <a:endParaRPr lang="en-US" altLang="ja-JP" sz="20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90000"/>
              </a:lnSpc>
              <a:spcBef>
                <a:spcPts val="1000"/>
              </a:spcBef>
              <a:buFontTx/>
              <a:buNone/>
            </a:pP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For instance, in this or in that community, circle activities by fathers and mothers are quite active; local festivals are held somewhere every Sunday; many children are exchanging greetings on the way; three baby buggies can pass through sidewalks side-by-side at a time because they are wide enough; no one blames even if someone kicks a ball hard; there are parks where you can play freely to your heart’s content; and so forth.</a:t>
            </a:r>
            <a:endPar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979055" y="147818"/>
            <a:ext cx="6979083" cy="400110"/>
          </a:xfrm>
          <a:prstGeom prst="rect">
            <a:avLst/>
          </a:prstGeom>
          <a:solidFill>
            <a:schemeClr val="bg1"/>
          </a:solidFill>
        </p:spPr>
        <p:txBody>
          <a:bodyPr wrap="square" rtlCol="0">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What we learned from interviews with residents.</a:t>
            </a:r>
            <a:endParaRPr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p:cNvGrpSpPr/>
          <p:nvPr/>
        </p:nvGrpSpPr>
        <p:grpSpPr>
          <a:xfrm>
            <a:off x="690144" y="1118071"/>
            <a:ext cx="7763709" cy="3908075"/>
            <a:chOff x="428584" y="1080821"/>
            <a:chExt cx="7763709" cy="3908075"/>
          </a:xfrm>
        </p:grpSpPr>
        <p:pic>
          <p:nvPicPr>
            <p:cNvPr id="3" name="図 2"/>
            <p:cNvPicPr>
              <a:picLocks noChangeAspect="1"/>
            </p:cNvPicPr>
            <p:nvPr/>
          </p:nvPicPr>
          <p:blipFill>
            <a:blip r:embed="rId3" cstate="screen">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a:ext>
              </a:extLst>
            </a:blip>
            <a:stretch>
              <a:fillRect/>
            </a:stretch>
          </p:blipFill>
          <p:spPr>
            <a:xfrm>
              <a:off x="428584" y="1080822"/>
              <a:ext cx="3176063" cy="2117375"/>
            </a:xfrm>
            <a:prstGeom prst="rect">
              <a:avLst/>
            </a:prstGeom>
          </p:spPr>
        </p:pic>
        <p:pic>
          <p:nvPicPr>
            <p:cNvPr id="8" name="図 7"/>
            <p:cNvPicPr>
              <a:picLocks noChangeAspect="1"/>
            </p:cNvPicPr>
            <p:nvPr/>
          </p:nvPicPr>
          <p:blipFill>
            <a:blip r:embed="rId5" cstate="screen">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a:ext>
              </a:extLst>
            </a:blip>
            <a:stretch>
              <a:fillRect/>
            </a:stretch>
          </p:blipFill>
          <p:spPr>
            <a:xfrm>
              <a:off x="3604647" y="1080822"/>
              <a:ext cx="3176063" cy="2117375"/>
            </a:xfrm>
            <a:prstGeom prst="rect">
              <a:avLst/>
            </a:prstGeom>
          </p:spPr>
        </p:pic>
        <p:pic>
          <p:nvPicPr>
            <p:cNvPr id="9" name="図 8"/>
            <p:cNvPicPr>
              <a:picLocks noChangeAspect="1"/>
            </p:cNvPicPr>
            <p:nvPr/>
          </p:nvPicPr>
          <p:blipFill>
            <a:blip r:embed="rId7" cstate="screen">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a:ext>
              </a:extLst>
            </a:blip>
            <a:stretch>
              <a:fillRect/>
            </a:stretch>
          </p:blipFill>
          <p:spPr>
            <a:xfrm>
              <a:off x="3084471" y="3198197"/>
              <a:ext cx="2686049" cy="1790699"/>
            </a:xfrm>
            <a:prstGeom prst="rect">
              <a:avLst/>
            </a:prstGeom>
          </p:spPr>
        </p:pic>
        <p:pic>
          <p:nvPicPr>
            <p:cNvPr id="2" name="図 1"/>
            <p:cNvPicPr>
              <a:picLocks noChangeAspect="1"/>
            </p:cNvPicPr>
            <p:nvPr/>
          </p:nvPicPr>
          <p:blipFill rotWithShape="1">
            <a:blip r:embed="rId9" cstate="screen">
              <a:extLst>
                <a:ext uri="{BEBA8EAE-BF5A-486C-A8C5-ECC9F3942E4B}">
                  <a14:imgProps xmlns:a14="http://schemas.microsoft.com/office/drawing/2010/main">
                    <a14:imgLayer r:embed="rId10">
                      <a14:imgEffect>
                        <a14:artisticMarker/>
                      </a14:imgEffect>
                    </a14:imgLayer>
                  </a14:imgProps>
                </a:ext>
                <a:ext uri="{28A0092B-C50C-407E-A947-70E740481C1C}">
                  <a14:useLocalDpi xmlns:a14="http://schemas.microsoft.com/office/drawing/2010/main"/>
                </a:ext>
              </a:extLst>
            </a:blip>
            <a:srcRect r="9564"/>
            <a:stretch/>
          </p:blipFill>
          <p:spPr>
            <a:xfrm>
              <a:off x="5770521" y="3198197"/>
              <a:ext cx="2416218" cy="1781176"/>
            </a:xfrm>
            <a:prstGeom prst="rect">
              <a:avLst/>
            </a:prstGeom>
          </p:spPr>
        </p:pic>
        <p:pic>
          <p:nvPicPr>
            <p:cNvPr id="4" name="図 3"/>
            <p:cNvPicPr>
              <a:picLocks noChangeAspect="1"/>
            </p:cNvPicPr>
            <p:nvPr/>
          </p:nvPicPr>
          <p:blipFill>
            <a:blip r:embed="rId11" cstate="screen">
              <a:extLst>
                <a:ext uri="{BEBA8EAE-BF5A-486C-A8C5-ECC9F3942E4B}">
                  <a14:imgProps xmlns:a14="http://schemas.microsoft.com/office/drawing/2010/main">
                    <a14:imgLayer r:embed="rId12">
                      <a14:imgEffect>
                        <a14:artisticMarker/>
                      </a14:imgEffect>
                    </a14:imgLayer>
                  </a14:imgProps>
                </a:ext>
                <a:ext uri="{28A0092B-C50C-407E-A947-70E740481C1C}">
                  <a14:useLocalDpi xmlns:a14="http://schemas.microsoft.com/office/drawing/2010/main"/>
                </a:ext>
              </a:extLst>
            </a:blip>
            <a:stretch>
              <a:fillRect/>
            </a:stretch>
          </p:blipFill>
          <p:spPr>
            <a:xfrm>
              <a:off x="6780710" y="1080821"/>
              <a:ext cx="1411583" cy="2117375"/>
            </a:xfrm>
            <a:prstGeom prst="rect">
              <a:avLst/>
            </a:prstGeom>
          </p:spPr>
        </p:pic>
        <p:pic>
          <p:nvPicPr>
            <p:cNvPr id="10" name="図 9"/>
            <p:cNvPicPr>
              <a:picLocks noChangeAspect="1"/>
            </p:cNvPicPr>
            <p:nvPr/>
          </p:nvPicPr>
          <p:blipFill rotWithShape="1">
            <a:blip r:embed="rId13" cstate="screen">
              <a:extLst>
                <a:ext uri="{BEBA8EAE-BF5A-486C-A8C5-ECC9F3942E4B}">
                  <a14:imgProps xmlns:a14="http://schemas.microsoft.com/office/drawing/2010/main">
                    <a14:imgLayer r:embed="rId14">
                      <a14:imgEffect>
                        <a14:artisticMarker/>
                      </a14:imgEffect>
                    </a14:imgLayer>
                  </a14:imgProps>
                </a:ext>
                <a:ext uri="{28A0092B-C50C-407E-A947-70E740481C1C}">
                  <a14:useLocalDpi xmlns:a14="http://schemas.microsoft.com/office/drawing/2010/main"/>
                </a:ext>
              </a:extLst>
            </a:blip>
            <a:srcRect l="1654"/>
            <a:stretch/>
          </p:blipFill>
          <p:spPr>
            <a:xfrm>
              <a:off x="428625" y="3179485"/>
              <a:ext cx="2655846" cy="1799888"/>
            </a:xfrm>
            <a:prstGeom prst="rect">
              <a:avLst/>
            </a:prstGeom>
          </p:spPr>
        </p:pic>
      </p:grpSp>
      <p:sp>
        <p:nvSpPr>
          <p:cNvPr id="13" name="正方形/長方形 12"/>
          <p:cNvSpPr/>
          <p:nvPr/>
        </p:nvSpPr>
        <p:spPr>
          <a:xfrm>
            <a:off x="-1" y="556497"/>
            <a:ext cx="9144001" cy="252208"/>
          </a:xfrm>
          <a:prstGeom prst="rect">
            <a:avLst/>
          </a:prstGeom>
          <a:pattFill prst="wd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389190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ctr">
          <a:defRPr sz="1500" b="1" dirty="0">
            <a:latin typeface="メイリオ" panose="020B0604030504040204" pitchFamily="50" charset="-128"/>
            <a:ea typeface="メイリオ" panose="020B0604030504040204" pitchFamily="50" charset="-128"/>
            <a:cs typeface="メイリオ" panose="020B0604030504040204" pitchFamily="50" charset="-128"/>
          </a:defRPr>
        </a:defPPr>
      </a:lstStyle>
    </a:tx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8831</TotalTime>
  <Words>2212</Words>
  <Application>Microsoft Office PowerPoint</Application>
  <PresentationFormat>画面に合わせる (4:3)</PresentationFormat>
  <Paragraphs>372</Paragraphs>
  <Slides>38</Slides>
  <Notes>30</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38</vt:i4>
      </vt:variant>
    </vt:vector>
  </HeadingPairs>
  <TitlesOfParts>
    <vt:vector size="44" baseType="lpstr">
      <vt:lpstr>ＭＳ Ｐゴシック</vt:lpstr>
      <vt:lpstr>メイリオ</vt:lpstr>
      <vt:lpstr>Arial</vt:lpstr>
      <vt:lpstr>Calibri</vt:lpstr>
      <vt:lpstr>ホワイト</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2015-03-19T03:52:45Z</cp:lastPrinted>
  <dcterms:created xsi:type="dcterms:W3CDTF">2014-06-28T14:35:40Z</dcterms:created>
  <dcterms:modified xsi:type="dcterms:W3CDTF">2016-02-17T06:53:31Z</dcterms:modified>
</cp:coreProperties>
</file>