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9144000" cy="6858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0" autoAdjust="0"/>
    <p:restoredTop sz="96220" autoAdjust="0"/>
  </p:normalViewPr>
  <p:slideViewPr>
    <p:cSldViewPr snapToGrid="0">
      <p:cViewPr varScale="1">
        <p:scale>
          <a:sx n="143" d="100"/>
          <a:sy n="143" d="100"/>
        </p:scale>
        <p:origin x="1566" y="120"/>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66690" y="272618"/>
            <a:ext cx="8810619" cy="365759"/>
          </a:xfrm>
          <a:prstGeom prst="rect">
            <a:avLst/>
          </a:prstGeom>
        </p:spPr>
        <p:txBody>
          <a:bodyPr wrap="square" lIns="0" tIns="0" rIns="0" bIns="0">
            <a:spAutoFit/>
          </a:bodyPr>
          <a:lstStyle>
            <a:lvl1pPr>
              <a:defRPr sz="2400" b="0" i="0">
                <a:solidFill>
                  <a:schemeClr val="tx1"/>
                </a:solidFill>
                <a:latin typeface="Meiryo"/>
                <a:cs typeface="Meiryo"/>
              </a:defRPr>
            </a:lvl1pPr>
          </a:lstStyle>
          <a:p>
            <a:endParaRPr dirty="0"/>
          </a:p>
        </p:txBody>
      </p:sp>
      <p:sp>
        <p:nvSpPr>
          <p:cNvPr id="3" name="Holder 3"/>
          <p:cNvSpPr>
            <a:spLocks noGrp="1"/>
          </p:cNvSpPr>
          <p:nvPr>
            <p:ph type="subTitle" idx="4"/>
          </p:nvPr>
        </p:nvSpPr>
        <p:spPr>
          <a:xfrm>
            <a:off x="1174789" y="5103215"/>
            <a:ext cx="6794421" cy="699135"/>
          </a:xfrm>
          <a:prstGeom prst="rect">
            <a:avLst/>
          </a:prstGeom>
        </p:spPr>
        <p:txBody>
          <a:bodyPr wrap="square" lIns="0" tIns="0" rIns="0" bIns="0">
            <a:spAutoFit/>
          </a:bodyPr>
          <a:lstStyle>
            <a:lvl1pPr>
              <a:defRPr sz="4400" b="0" i="0">
                <a:solidFill>
                  <a:schemeClr val="tx1"/>
                </a:solidFill>
                <a:latin typeface="PMingLiU"/>
                <a:cs typeface="PMingLiU"/>
              </a:defRPr>
            </a:lvl1pPr>
          </a:lstStyle>
          <a:p>
            <a:endParaRPr/>
          </a:p>
        </p:txBody>
      </p:sp>
      <p:sp>
        <p:nvSpPr>
          <p:cNvPr id="4" name="Holder 4"/>
          <p:cNvSpPr>
            <a:spLocks noGrp="1"/>
          </p:cNvSpPr>
          <p:nvPr>
            <p:ph type="ftr" sz="quarter" idx="5"/>
          </p:nvPr>
        </p:nvSpPr>
        <p:spPr/>
        <p:txBody>
          <a:bodyPr lIns="0" tIns="0" rIns="0" bIns="0"/>
          <a:lstStyle>
            <a:lvl1pPr>
              <a:defRPr sz="800" b="0" i="0">
                <a:solidFill>
                  <a:schemeClr val="tx1"/>
                </a:solidFill>
                <a:latin typeface="Arial"/>
                <a:cs typeface="Arial"/>
              </a:defRPr>
            </a:lvl1pPr>
          </a:lstStyle>
          <a:p>
            <a:pPr marL="12700">
              <a:lnSpc>
                <a:spcPts val="910"/>
              </a:lnSpc>
            </a:pPr>
            <a:r>
              <a:rPr dirty="0"/>
              <a:t>Publica </a:t>
            </a:r>
            <a:r>
              <a:rPr spc="-5" dirty="0"/>
              <a:t>Co.,</a:t>
            </a:r>
            <a:r>
              <a:rPr spc="-100" dirty="0"/>
              <a:t> </a:t>
            </a:r>
            <a:r>
              <a:rPr spc="-5" dirty="0"/>
              <a:t>Ltd.</a:t>
            </a:r>
          </a:p>
        </p:txBody>
      </p:sp>
      <p:sp>
        <p:nvSpPr>
          <p:cNvPr id="5" name="Holder 5"/>
          <p:cNvSpPr>
            <a:spLocks noGrp="1"/>
          </p:cNvSpPr>
          <p:nvPr>
            <p:ph type="dt" sz="half" idx="6"/>
          </p:nvPr>
        </p:nvSpPr>
        <p:spPr/>
        <p:txBody>
          <a:bodyPr lIns="0" tIns="0" rIns="0" bIns="0"/>
          <a:lstStyle>
            <a:lvl1pPr>
              <a:defRPr sz="800" b="0" i="0">
                <a:solidFill>
                  <a:schemeClr val="tx1"/>
                </a:solidFill>
                <a:latin typeface="Arial"/>
                <a:cs typeface="Arial"/>
              </a:defRPr>
            </a:lvl1pPr>
          </a:lstStyle>
          <a:p>
            <a:pPr marL="12700">
              <a:lnSpc>
                <a:spcPts val="910"/>
              </a:lnSpc>
            </a:pPr>
            <a:r>
              <a:rPr spc="-15" dirty="0"/>
              <a:t>Tomihiko</a:t>
            </a:r>
            <a:r>
              <a:rPr spc="-114" dirty="0"/>
              <a:t> </a:t>
            </a:r>
            <a:r>
              <a:rPr dirty="0"/>
              <a:t>Azuma</a:t>
            </a:r>
          </a:p>
        </p:txBody>
      </p:sp>
      <p:sp>
        <p:nvSpPr>
          <p:cNvPr id="6" name="Holder 6"/>
          <p:cNvSpPr>
            <a:spLocks noGrp="1"/>
          </p:cNvSpPr>
          <p:nvPr>
            <p:ph type="sldNum" sz="quarter" idx="7"/>
          </p:nvPr>
        </p:nvSpPr>
        <p:spPr/>
        <p:txBody>
          <a:bodyPr lIns="0" tIns="0" rIns="0" bIns="0"/>
          <a:lstStyle>
            <a:lvl1pPr>
              <a:defRPr sz="1000" b="0" i="0">
                <a:solidFill>
                  <a:schemeClr val="tx1"/>
                </a:solidFill>
                <a:latin typeface="Arial"/>
                <a:cs typeface="Arial"/>
              </a:defRPr>
            </a:lvl1pPr>
          </a:lstStyle>
          <a:p>
            <a:pPr marL="12700">
              <a:lnSpc>
                <a:spcPts val="1110"/>
              </a:lnSpc>
            </a:pPr>
            <a:r>
              <a:rPr dirty="0"/>
              <a:t>Page</a:t>
            </a:r>
            <a:r>
              <a:rPr spc="-100" dirty="0"/>
              <a:t> </a:t>
            </a:r>
            <a:fld id="{81D60167-4931-47E6-BA6A-407CBD079E47}" type="slidenum">
              <a:rPr dirty="0"/>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139700" y="80962"/>
            <a:ext cx="8864600" cy="369332"/>
          </a:xfrm>
        </p:spPr>
        <p:txBody>
          <a:bodyPr lIns="0" tIns="0" rIns="0" bIns="0"/>
          <a:lstStyle>
            <a:lvl1pPr>
              <a:defRPr sz="2400" b="0" i="0">
                <a:solidFill>
                  <a:schemeClr val="tx1"/>
                </a:solidFill>
                <a:latin typeface="Arial" panose="020B0604020202020204" pitchFamily="34" charset="0"/>
                <a:cs typeface="Arial" panose="020B0604020202020204" pitchFamily="34" charset="0"/>
              </a:defRPr>
            </a:lvl1pPr>
          </a:lstStyle>
          <a:p>
            <a:endParaRPr dirty="0"/>
          </a:p>
        </p:txBody>
      </p:sp>
      <p:sp>
        <p:nvSpPr>
          <p:cNvPr id="3" name="Holder 3"/>
          <p:cNvSpPr>
            <a:spLocks noGrp="1"/>
          </p:cNvSpPr>
          <p:nvPr>
            <p:ph type="body" idx="1"/>
          </p:nvPr>
        </p:nvSpPr>
        <p:spPr>
          <a:xfrm>
            <a:off x="347625" y="2628531"/>
            <a:ext cx="8448748" cy="184666"/>
          </a:xfrm>
        </p:spPr>
        <p:txBody>
          <a:bodyPr lIns="0" tIns="0" rIns="0" bIns="0"/>
          <a:lstStyle>
            <a:lvl1pPr>
              <a:defRPr sz="1200" b="0" i="0">
                <a:solidFill>
                  <a:schemeClr val="tx1"/>
                </a:solidFill>
                <a:latin typeface="Arial" panose="020B0604020202020204" pitchFamily="34" charset="0"/>
                <a:cs typeface="Arial" panose="020B0604020202020204" pitchFamily="34" charset="0"/>
              </a:defRPr>
            </a:lvl1pPr>
          </a:lstStyle>
          <a:p>
            <a:endParaRPr/>
          </a:p>
        </p:txBody>
      </p:sp>
      <p:sp>
        <p:nvSpPr>
          <p:cNvPr id="4" name="Holder 4"/>
          <p:cNvSpPr>
            <a:spLocks noGrp="1"/>
          </p:cNvSpPr>
          <p:nvPr>
            <p:ph type="ftr" sz="quarter" idx="5"/>
          </p:nvPr>
        </p:nvSpPr>
        <p:spPr>
          <a:xfrm>
            <a:off x="4405000" y="6576917"/>
            <a:ext cx="770889" cy="115416"/>
          </a:xfrm>
        </p:spPr>
        <p:txBody>
          <a:bodyPr lIns="0" tIns="0" rIns="0" bIns="0"/>
          <a:lstStyle>
            <a:lvl1pPr>
              <a:defRPr sz="800" b="0" i="0">
                <a:solidFill>
                  <a:schemeClr val="tx1"/>
                </a:solidFill>
                <a:latin typeface="Arial" panose="020B0604020202020204" pitchFamily="34" charset="0"/>
                <a:cs typeface="Arial" panose="020B0604020202020204" pitchFamily="34" charset="0"/>
              </a:defRPr>
            </a:lvl1pPr>
          </a:lstStyle>
          <a:p>
            <a:pPr marL="12700">
              <a:lnSpc>
                <a:spcPts val="910"/>
              </a:lnSpc>
            </a:pPr>
            <a:r>
              <a:rPr lang="en-US" smtClean="0"/>
              <a:t>Publica </a:t>
            </a:r>
            <a:r>
              <a:rPr lang="en-US" spc="-5" smtClean="0"/>
              <a:t>Co.,</a:t>
            </a:r>
            <a:r>
              <a:rPr lang="en-US" spc="-100" smtClean="0"/>
              <a:t> </a:t>
            </a:r>
            <a:r>
              <a:rPr lang="en-US" spc="-5" smtClean="0"/>
              <a:t>Ltd.</a:t>
            </a:r>
            <a:endParaRPr lang="en-US" spc="-5" dirty="0"/>
          </a:p>
        </p:txBody>
      </p:sp>
      <p:sp>
        <p:nvSpPr>
          <p:cNvPr id="5" name="Holder 5"/>
          <p:cNvSpPr>
            <a:spLocks noGrp="1"/>
          </p:cNvSpPr>
          <p:nvPr>
            <p:ph type="dt" sz="half" idx="6"/>
          </p:nvPr>
        </p:nvSpPr>
        <p:spPr>
          <a:xfrm>
            <a:off x="7900378" y="6578504"/>
            <a:ext cx="765175" cy="115416"/>
          </a:xfrm>
        </p:spPr>
        <p:txBody>
          <a:bodyPr lIns="0" tIns="0" rIns="0" bIns="0"/>
          <a:lstStyle>
            <a:lvl1pPr>
              <a:defRPr sz="800" b="0" i="0">
                <a:solidFill>
                  <a:schemeClr val="tx1"/>
                </a:solidFill>
                <a:latin typeface="Arial" panose="020B0604020202020204" pitchFamily="34" charset="0"/>
                <a:cs typeface="Arial" panose="020B0604020202020204" pitchFamily="34" charset="0"/>
              </a:defRPr>
            </a:lvl1pPr>
          </a:lstStyle>
          <a:p>
            <a:pPr marL="12700">
              <a:lnSpc>
                <a:spcPts val="910"/>
              </a:lnSpc>
            </a:pPr>
            <a:r>
              <a:rPr lang="en-US" spc="-15" smtClean="0"/>
              <a:t>Tomihiko</a:t>
            </a:r>
            <a:r>
              <a:rPr lang="en-US" spc="-114" smtClean="0"/>
              <a:t> </a:t>
            </a:r>
            <a:r>
              <a:rPr lang="en-US" smtClean="0"/>
              <a:t>Azuma</a:t>
            </a:r>
            <a:endParaRPr lang="en-US" dirty="0"/>
          </a:p>
        </p:txBody>
      </p:sp>
      <p:sp>
        <p:nvSpPr>
          <p:cNvPr id="6" name="Holder 6"/>
          <p:cNvSpPr>
            <a:spLocks noGrp="1"/>
          </p:cNvSpPr>
          <p:nvPr>
            <p:ph type="sldNum" sz="quarter" idx="7"/>
          </p:nvPr>
        </p:nvSpPr>
        <p:spPr>
          <a:xfrm>
            <a:off x="383540" y="6626502"/>
            <a:ext cx="601980" cy="141064"/>
          </a:xfrm>
        </p:spPr>
        <p:txBody>
          <a:bodyPr lIns="0" tIns="0" rIns="0" bIns="0"/>
          <a:lstStyle>
            <a:lvl1pPr>
              <a:defRPr sz="1000" b="0" i="0">
                <a:solidFill>
                  <a:schemeClr val="tx1"/>
                </a:solidFill>
                <a:latin typeface="Arial" panose="020B0604020202020204" pitchFamily="34" charset="0"/>
                <a:cs typeface="Arial" panose="020B0604020202020204" pitchFamily="34" charset="0"/>
              </a:defRPr>
            </a:lvl1pPr>
          </a:lstStyle>
          <a:p>
            <a:pPr marL="12700">
              <a:lnSpc>
                <a:spcPts val="1110"/>
              </a:lnSpc>
            </a:pPr>
            <a:r>
              <a:rPr lang="en-US" smtClean="0"/>
              <a:t>Page</a:t>
            </a:r>
            <a:r>
              <a:rPr lang="en-US" spc="-100" smtClean="0"/>
              <a:t> </a:t>
            </a:r>
            <a:fld id="{81D60167-4931-47E6-BA6A-407CBD079E47}" type="slidenum">
              <a:rPr smtClean="0"/>
              <a:pPr marL="12700">
                <a:lnSpc>
                  <a:spcPts val="1110"/>
                </a:lnSpc>
              </a:pPr>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chemeClr val="tx1"/>
                </a:solidFill>
                <a:latin typeface="PMingLiU"/>
                <a:cs typeface="PMingLiU"/>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800" b="0" i="0">
                <a:solidFill>
                  <a:schemeClr val="tx1"/>
                </a:solidFill>
                <a:latin typeface="Arial"/>
                <a:cs typeface="Arial"/>
              </a:defRPr>
            </a:lvl1pPr>
          </a:lstStyle>
          <a:p>
            <a:pPr marL="12700">
              <a:lnSpc>
                <a:spcPts val="910"/>
              </a:lnSpc>
            </a:pPr>
            <a:r>
              <a:rPr dirty="0"/>
              <a:t>Publica </a:t>
            </a:r>
            <a:r>
              <a:rPr spc="-5" dirty="0"/>
              <a:t>Co.,</a:t>
            </a:r>
            <a:r>
              <a:rPr spc="-100" dirty="0"/>
              <a:t> </a:t>
            </a:r>
            <a:r>
              <a:rPr spc="-5" dirty="0"/>
              <a:t>Ltd.</a:t>
            </a:r>
          </a:p>
        </p:txBody>
      </p:sp>
      <p:sp>
        <p:nvSpPr>
          <p:cNvPr id="6" name="Holder 6"/>
          <p:cNvSpPr>
            <a:spLocks noGrp="1"/>
          </p:cNvSpPr>
          <p:nvPr>
            <p:ph type="dt" sz="half" idx="6"/>
          </p:nvPr>
        </p:nvSpPr>
        <p:spPr/>
        <p:txBody>
          <a:bodyPr lIns="0" tIns="0" rIns="0" bIns="0"/>
          <a:lstStyle>
            <a:lvl1pPr>
              <a:defRPr sz="800" b="0" i="0">
                <a:solidFill>
                  <a:schemeClr val="tx1"/>
                </a:solidFill>
                <a:latin typeface="Arial"/>
                <a:cs typeface="Arial"/>
              </a:defRPr>
            </a:lvl1pPr>
          </a:lstStyle>
          <a:p>
            <a:pPr marL="12700">
              <a:lnSpc>
                <a:spcPts val="910"/>
              </a:lnSpc>
            </a:pPr>
            <a:r>
              <a:rPr spc="-15" dirty="0"/>
              <a:t>Tomihiko</a:t>
            </a:r>
            <a:r>
              <a:rPr spc="-114" dirty="0"/>
              <a:t> </a:t>
            </a:r>
            <a:r>
              <a:rPr dirty="0"/>
              <a:t>Azuma</a:t>
            </a:r>
          </a:p>
        </p:txBody>
      </p:sp>
      <p:sp>
        <p:nvSpPr>
          <p:cNvPr id="7" name="Holder 7"/>
          <p:cNvSpPr>
            <a:spLocks noGrp="1"/>
          </p:cNvSpPr>
          <p:nvPr>
            <p:ph type="sldNum" sz="quarter" idx="7"/>
          </p:nvPr>
        </p:nvSpPr>
        <p:spPr/>
        <p:txBody>
          <a:bodyPr lIns="0" tIns="0" rIns="0" bIns="0"/>
          <a:lstStyle>
            <a:lvl1pPr>
              <a:defRPr sz="1000" b="0" i="0">
                <a:solidFill>
                  <a:schemeClr val="tx1"/>
                </a:solidFill>
                <a:latin typeface="Arial"/>
                <a:cs typeface="Arial"/>
              </a:defRPr>
            </a:lvl1pPr>
          </a:lstStyle>
          <a:p>
            <a:pPr marL="12700">
              <a:lnSpc>
                <a:spcPts val="1110"/>
              </a:lnSpc>
            </a:pPr>
            <a:r>
              <a:rPr dirty="0"/>
              <a:t>Page</a:t>
            </a:r>
            <a:r>
              <a:rPr spc="-100" dirty="0"/>
              <a:t> </a:t>
            </a:r>
            <a:fld id="{81D60167-4931-47E6-BA6A-407CBD079E47}" type="slidenum">
              <a:rPr dirty="0"/>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chemeClr val="tx1"/>
                </a:solidFill>
                <a:latin typeface="PMingLiU"/>
                <a:cs typeface="PMingLiU"/>
              </a:defRPr>
            </a:lvl1pPr>
          </a:lstStyle>
          <a:p>
            <a:endParaRPr dirty="0"/>
          </a:p>
        </p:txBody>
      </p:sp>
      <p:sp>
        <p:nvSpPr>
          <p:cNvPr id="3" name="Holder 3"/>
          <p:cNvSpPr>
            <a:spLocks noGrp="1"/>
          </p:cNvSpPr>
          <p:nvPr>
            <p:ph type="ftr" sz="quarter" idx="5"/>
          </p:nvPr>
        </p:nvSpPr>
        <p:spPr/>
        <p:txBody>
          <a:bodyPr lIns="0" tIns="0" rIns="0" bIns="0"/>
          <a:lstStyle>
            <a:lvl1pPr>
              <a:defRPr sz="800" b="0" i="0">
                <a:solidFill>
                  <a:schemeClr val="tx1"/>
                </a:solidFill>
                <a:latin typeface="Arial"/>
                <a:cs typeface="Arial"/>
              </a:defRPr>
            </a:lvl1pPr>
          </a:lstStyle>
          <a:p>
            <a:pPr marL="12700">
              <a:lnSpc>
                <a:spcPts val="910"/>
              </a:lnSpc>
            </a:pPr>
            <a:r>
              <a:rPr dirty="0"/>
              <a:t>Publica </a:t>
            </a:r>
            <a:r>
              <a:rPr spc="-5" dirty="0"/>
              <a:t>Co.,</a:t>
            </a:r>
            <a:r>
              <a:rPr spc="-100" dirty="0"/>
              <a:t> </a:t>
            </a:r>
            <a:r>
              <a:rPr spc="-5" dirty="0"/>
              <a:t>Ltd.</a:t>
            </a:r>
          </a:p>
        </p:txBody>
      </p:sp>
      <p:sp>
        <p:nvSpPr>
          <p:cNvPr id="4" name="Holder 4"/>
          <p:cNvSpPr>
            <a:spLocks noGrp="1"/>
          </p:cNvSpPr>
          <p:nvPr>
            <p:ph type="dt" sz="half" idx="6"/>
          </p:nvPr>
        </p:nvSpPr>
        <p:spPr/>
        <p:txBody>
          <a:bodyPr lIns="0" tIns="0" rIns="0" bIns="0"/>
          <a:lstStyle>
            <a:lvl1pPr>
              <a:defRPr sz="800" b="0" i="0">
                <a:solidFill>
                  <a:schemeClr val="tx1"/>
                </a:solidFill>
                <a:latin typeface="Arial"/>
                <a:cs typeface="Arial"/>
              </a:defRPr>
            </a:lvl1pPr>
          </a:lstStyle>
          <a:p>
            <a:pPr marL="12700">
              <a:lnSpc>
                <a:spcPts val="910"/>
              </a:lnSpc>
            </a:pPr>
            <a:r>
              <a:rPr spc="-15" dirty="0"/>
              <a:t>Tomihiko</a:t>
            </a:r>
            <a:r>
              <a:rPr spc="-114" dirty="0"/>
              <a:t> </a:t>
            </a:r>
            <a:r>
              <a:rPr dirty="0"/>
              <a:t>Azuma</a:t>
            </a:r>
          </a:p>
        </p:txBody>
      </p:sp>
      <p:sp>
        <p:nvSpPr>
          <p:cNvPr id="5" name="Holder 5"/>
          <p:cNvSpPr>
            <a:spLocks noGrp="1"/>
          </p:cNvSpPr>
          <p:nvPr>
            <p:ph type="sldNum" sz="quarter" idx="7"/>
          </p:nvPr>
        </p:nvSpPr>
        <p:spPr/>
        <p:txBody>
          <a:bodyPr lIns="0" tIns="0" rIns="0" bIns="0"/>
          <a:lstStyle>
            <a:lvl1pPr>
              <a:defRPr sz="1000" b="0" i="0">
                <a:solidFill>
                  <a:schemeClr val="tx1"/>
                </a:solidFill>
                <a:latin typeface="Arial"/>
                <a:cs typeface="Arial"/>
              </a:defRPr>
            </a:lvl1pPr>
          </a:lstStyle>
          <a:p>
            <a:pPr marL="12700">
              <a:lnSpc>
                <a:spcPts val="1110"/>
              </a:lnSpc>
            </a:pPr>
            <a:r>
              <a:rPr dirty="0"/>
              <a:t>Page</a:t>
            </a:r>
            <a:r>
              <a:rPr spc="-100" dirty="0"/>
              <a:t> </a:t>
            </a:r>
            <a:fld id="{81D60167-4931-47E6-BA6A-407CBD079E47}" type="slidenum">
              <a:rPr dirty="0"/>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800" b="0" i="0">
                <a:solidFill>
                  <a:schemeClr val="tx1"/>
                </a:solidFill>
                <a:latin typeface="Arial"/>
                <a:cs typeface="Arial"/>
              </a:defRPr>
            </a:lvl1pPr>
          </a:lstStyle>
          <a:p>
            <a:pPr marL="12700">
              <a:lnSpc>
                <a:spcPts val="910"/>
              </a:lnSpc>
            </a:pPr>
            <a:r>
              <a:rPr dirty="0"/>
              <a:t>Publica </a:t>
            </a:r>
            <a:r>
              <a:rPr spc="-5" dirty="0"/>
              <a:t>Co.,</a:t>
            </a:r>
            <a:r>
              <a:rPr spc="-100" dirty="0"/>
              <a:t> </a:t>
            </a:r>
            <a:r>
              <a:rPr spc="-5" dirty="0"/>
              <a:t>Ltd.</a:t>
            </a:r>
          </a:p>
        </p:txBody>
      </p:sp>
      <p:sp>
        <p:nvSpPr>
          <p:cNvPr id="3" name="Holder 3"/>
          <p:cNvSpPr>
            <a:spLocks noGrp="1"/>
          </p:cNvSpPr>
          <p:nvPr>
            <p:ph type="dt" sz="half" idx="6"/>
          </p:nvPr>
        </p:nvSpPr>
        <p:spPr/>
        <p:txBody>
          <a:bodyPr lIns="0" tIns="0" rIns="0" bIns="0"/>
          <a:lstStyle>
            <a:lvl1pPr>
              <a:defRPr sz="800" b="0" i="0">
                <a:solidFill>
                  <a:schemeClr val="tx1"/>
                </a:solidFill>
                <a:latin typeface="Arial"/>
                <a:cs typeface="Arial"/>
              </a:defRPr>
            </a:lvl1pPr>
          </a:lstStyle>
          <a:p>
            <a:pPr marL="12700">
              <a:lnSpc>
                <a:spcPts val="910"/>
              </a:lnSpc>
            </a:pPr>
            <a:r>
              <a:rPr spc="-15" dirty="0"/>
              <a:t>Tomihiko</a:t>
            </a:r>
            <a:r>
              <a:rPr spc="-114" dirty="0"/>
              <a:t> </a:t>
            </a:r>
            <a:r>
              <a:rPr dirty="0"/>
              <a:t>Azuma</a:t>
            </a:r>
          </a:p>
        </p:txBody>
      </p:sp>
      <p:sp>
        <p:nvSpPr>
          <p:cNvPr id="4" name="Holder 4"/>
          <p:cNvSpPr>
            <a:spLocks noGrp="1"/>
          </p:cNvSpPr>
          <p:nvPr>
            <p:ph type="sldNum" sz="quarter" idx="7"/>
          </p:nvPr>
        </p:nvSpPr>
        <p:spPr/>
        <p:txBody>
          <a:bodyPr lIns="0" tIns="0" rIns="0" bIns="0"/>
          <a:lstStyle>
            <a:lvl1pPr>
              <a:defRPr sz="1000" b="0" i="0">
                <a:solidFill>
                  <a:schemeClr val="tx1"/>
                </a:solidFill>
                <a:latin typeface="Arial"/>
                <a:cs typeface="Arial"/>
              </a:defRPr>
            </a:lvl1pPr>
          </a:lstStyle>
          <a:p>
            <a:pPr marL="12700">
              <a:lnSpc>
                <a:spcPts val="1110"/>
              </a:lnSpc>
            </a:pPr>
            <a:r>
              <a:rPr dirty="0"/>
              <a:t>Page</a:t>
            </a:r>
            <a:r>
              <a:rPr spc="-100" dirty="0"/>
              <a:t> </a:t>
            </a:r>
            <a:fld id="{81D60167-4931-47E6-BA6A-407CBD079E47}" type="slidenum">
              <a:rPr dirty="0"/>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762000"/>
            <a:ext cx="9144000" cy="177800"/>
          </a:xfrm>
          <a:prstGeom prst="rect">
            <a:avLst/>
          </a:prstGeom>
          <a:blipFill>
            <a:blip r:embed="rId7" cstate="print"/>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 name="Holder 2"/>
          <p:cNvSpPr>
            <a:spLocks noGrp="1"/>
          </p:cNvSpPr>
          <p:nvPr>
            <p:ph type="title"/>
          </p:nvPr>
        </p:nvSpPr>
        <p:spPr>
          <a:xfrm>
            <a:off x="139700" y="80962"/>
            <a:ext cx="8864600" cy="369332"/>
          </a:xfrm>
          <a:prstGeom prst="rect">
            <a:avLst/>
          </a:prstGeom>
        </p:spPr>
        <p:txBody>
          <a:bodyPr wrap="square" lIns="0" tIns="0" rIns="0" bIns="0">
            <a:spAutoFit/>
          </a:bodyPr>
          <a:lstStyle>
            <a:lvl1pPr>
              <a:defRPr sz="2400" b="0" i="0">
                <a:solidFill>
                  <a:schemeClr val="tx1"/>
                </a:solidFill>
                <a:latin typeface="PMingLiU"/>
                <a:cs typeface="PMingLiU"/>
              </a:defRPr>
            </a:lvl1pPr>
          </a:lstStyle>
          <a:p>
            <a:endParaRPr dirty="0"/>
          </a:p>
        </p:txBody>
      </p:sp>
      <p:sp>
        <p:nvSpPr>
          <p:cNvPr id="3" name="Holder 3"/>
          <p:cNvSpPr>
            <a:spLocks noGrp="1"/>
          </p:cNvSpPr>
          <p:nvPr>
            <p:ph type="body" idx="1"/>
          </p:nvPr>
        </p:nvSpPr>
        <p:spPr>
          <a:xfrm>
            <a:off x="347625" y="2628531"/>
            <a:ext cx="8448748" cy="184666"/>
          </a:xfrm>
          <a:prstGeom prst="rect">
            <a:avLst/>
          </a:prstGeom>
        </p:spPr>
        <p:txBody>
          <a:bodyPr wrap="square" lIns="0" tIns="0" rIns="0" bIns="0">
            <a:spAutoFit/>
          </a:bodyPr>
          <a:lstStyle>
            <a:lvl1pPr>
              <a:defRPr sz="1200" b="0" i="0">
                <a:solidFill>
                  <a:schemeClr val="tx1"/>
                </a:solidFill>
                <a:latin typeface="MS PGothic"/>
                <a:cs typeface="MS PGothic"/>
              </a:defRPr>
            </a:lvl1pPr>
          </a:lstStyle>
          <a:p>
            <a:endParaRPr/>
          </a:p>
        </p:txBody>
      </p:sp>
      <p:sp>
        <p:nvSpPr>
          <p:cNvPr id="4" name="Holder 4"/>
          <p:cNvSpPr>
            <a:spLocks noGrp="1"/>
          </p:cNvSpPr>
          <p:nvPr>
            <p:ph type="ftr" sz="quarter" idx="5"/>
          </p:nvPr>
        </p:nvSpPr>
        <p:spPr>
          <a:xfrm>
            <a:off x="4405000" y="6576917"/>
            <a:ext cx="770889" cy="115416"/>
          </a:xfrm>
          <a:prstGeom prst="rect">
            <a:avLst/>
          </a:prstGeom>
        </p:spPr>
        <p:txBody>
          <a:bodyPr wrap="square" lIns="0" tIns="0" rIns="0" bIns="0">
            <a:spAutoFit/>
          </a:bodyPr>
          <a:lstStyle>
            <a:lvl1pPr>
              <a:defRPr sz="800" b="0" i="0">
                <a:solidFill>
                  <a:schemeClr val="tx1"/>
                </a:solidFill>
                <a:latin typeface="Arial" panose="020B0604020202020204" pitchFamily="34" charset="0"/>
                <a:cs typeface="Arial" panose="020B0604020202020204" pitchFamily="34" charset="0"/>
              </a:defRPr>
            </a:lvl1pPr>
          </a:lstStyle>
          <a:p>
            <a:pPr marL="12700">
              <a:lnSpc>
                <a:spcPts val="910"/>
              </a:lnSpc>
            </a:pPr>
            <a:r>
              <a:rPr lang="en-US" smtClean="0"/>
              <a:t>Publica </a:t>
            </a:r>
            <a:r>
              <a:rPr lang="en-US" spc="-5" smtClean="0"/>
              <a:t>Co.,</a:t>
            </a:r>
            <a:r>
              <a:rPr lang="en-US" spc="-100" smtClean="0"/>
              <a:t> </a:t>
            </a:r>
            <a:r>
              <a:rPr lang="en-US" spc="-5" smtClean="0"/>
              <a:t>Ltd.</a:t>
            </a:r>
            <a:endParaRPr lang="en-US" spc="-5" dirty="0"/>
          </a:p>
        </p:txBody>
      </p:sp>
      <p:sp>
        <p:nvSpPr>
          <p:cNvPr id="5" name="Holder 5"/>
          <p:cNvSpPr>
            <a:spLocks noGrp="1"/>
          </p:cNvSpPr>
          <p:nvPr>
            <p:ph type="dt" sz="half" idx="6"/>
          </p:nvPr>
        </p:nvSpPr>
        <p:spPr>
          <a:xfrm>
            <a:off x="7900378" y="6578504"/>
            <a:ext cx="765175" cy="115416"/>
          </a:xfrm>
          <a:prstGeom prst="rect">
            <a:avLst/>
          </a:prstGeom>
        </p:spPr>
        <p:txBody>
          <a:bodyPr wrap="square" lIns="0" tIns="0" rIns="0" bIns="0">
            <a:spAutoFit/>
          </a:bodyPr>
          <a:lstStyle>
            <a:lvl1pPr>
              <a:defRPr sz="800" b="0" i="0">
                <a:solidFill>
                  <a:schemeClr val="tx1"/>
                </a:solidFill>
                <a:latin typeface="Arial" panose="020B0604020202020204" pitchFamily="34" charset="0"/>
                <a:cs typeface="Arial" panose="020B0604020202020204" pitchFamily="34" charset="0"/>
              </a:defRPr>
            </a:lvl1pPr>
          </a:lstStyle>
          <a:p>
            <a:pPr marL="12700">
              <a:lnSpc>
                <a:spcPts val="910"/>
              </a:lnSpc>
            </a:pPr>
            <a:r>
              <a:rPr lang="en-US" spc="-15" smtClean="0"/>
              <a:t>Tomihiko</a:t>
            </a:r>
            <a:r>
              <a:rPr lang="en-US" spc="-114" smtClean="0"/>
              <a:t> </a:t>
            </a:r>
            <a:r>
              <a:rPr lang="en-US" smtClean="0"/>
              <a:t>Azuma</a:t>
            </a:r>
            <a:endParaRPr lang="en-US" dirty="0"/>
          </a:p>
        </p:txBody>
      </p:sp>
      <p:sp>
        <p:nvSpPr>
          <p:cNvPr id="6" name="Holder 6"/>
          <p:cNvSpPr>
            <a:spLocks noGrp="1"/>
          </p:cNvSpPr>
          <p:nvPr>
            <p:ph type="sldNum" sz="quarter" idx="7"/>
          </p:nvPr>
        </p:nvSpPr>
        <p:spPr>
          <a:xfrm>
            <a:off x="383540" y="6626502"/>
            <a:ext cx="601980" cy="141064"/>
          </a:xfrm>
          <a:prstGeom prst="rect">
            <a:avLst/>
          </a:prstGeom>
        </p:spPr>
        <p:txBody>
          <a:bodyPr wrap="square" lIns="0" tIns="0" rIns="0" bIns="0">
            <a:spAutoFit/>
          </a:bodyPr>
          <a:lstStyle>
            <a:lvl1pPr>
              <a:defRPr sz="1000" b="0" i="0">
                <a:solidFill>
                  <a:schemeClr val="tx1"/>
                </a:solidFill>
                <a:latin typeface="Arial" panose="020B0604020202020204" pitchFamily="34" charset="0"/>
                <a:cs typeface="Arial" panose="020B0604020202020204" pitchFamily="34" charset="0"/>
              </a:defRPr>
            </a:lvl1pPr>
          </a:lstStyle>
          <a:p>
            <a:pPr marL="12700">
              <a:lnSpc>
                <a:spcPts val="1110"/>
              </a:lnSpc>
            </a:pPr>
            <a:r>
              <a:rPr lang="en-US" smtClean="0"/>
              <a:t>Page</a:t>
            </a:r>
            <a:r>
              <a:rPr lang="en-US" spc="-100" smtClean="0"/>
              <a:t> </a:t>
            </a:r>
            <a:fld id="{81D60167-4931-47E6-BA6A-407CBD079E47}" type="slidenum">
              <a:rPr smtClean="0"/>
              <a:pPr marL="12700">
                <a:lnSpc>
                  <a:spcPts val="1110"/>
                </a:lnSpc>
              </a:pPr>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Arial" panose="020B0604020202020204" pitchFamily="34" charset="0"/>
          <a:ea typeface="+mj-ea"/>
          <a:cs typeface="Arial" panose="020B0604020202020204" pitchFamily="34" charset="0"/>
        </a:defRPr>
      </a:lvl1pPr>
    </p:titleStyle>
    <p:bodyStyle>
      <a:lvl1pPr marL="0">
        <a:defRPr>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tomi@publica.co.jp"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2.jpg"/><Relationship Id="rId13" Type="http://schemas.openxmlformats.org/officeDocument/2006/relationships/image" Target="../media/image27.jpg"/><Relationship Id="rId3" Type="http://schemas.openxmlformats.org/officeDocument/2006/relationships/image" Target="../media/image17.png"/><Relationship Id="rId7" Type="http://schemas.openxmlformats.org/officeDocument/2006/relationships/image" Target="../media/image21.jpg"/><Relationship Id="rId12" Type="http://schemas.openxmlformats.org/officeDocument/2006/relationships/image" Target="../media/image26.jp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jpg"/><Relationship Id="rId11" Type="http://schemas.openxmlformats.org/officeDocument/2006/relationships/image" Target="../media/image25.jpg"/><Relationship Id="rId5" Type="http://schemas.openxmlformats.org/officeDocument/2006/relationships/image" Target="../media/image19.jpg"/><Relationship Id="rId10" Type="http://schemas.openxmlformats.org/officeDocument/2006/relationships/image" Target="../media/image24.jpg"/><Relationship Id="rId4" Type="http://schemas.openxmlformats.org/officeDocument/2006/relationships/image" Target="../media/image18.jpg"/><Relationship Id="rId9"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hyperlink" Target="http://mykoho.jp/" TargetMode="External"/><Relationship Id="rId7" Type="http://schemas.openxmlformats.org/officeDocument/2006/relationships/image" Target="../media/image31.jpg"/><Relationship Id="rId2" Type="http://schemas.openxmlformats.org/officeDocument/2006/relationships/image" Target="../media/image28.jpg"/><Relationship Id="rId1" Type="http://schemas.openxmlformats.org/officeDocument/2006/relationships/slideLayout" Target="../slideLayouts/slideLayout2.xml"/><Relationship Id="rId6" Type="http://schemas.openxmlformats.org/officeDocument/2006/relationships/image" Target="../media/image30.jpg"/><Relationship Id="rId5" Type="http://schemas.openxmlformats.org/officeDocument/2006/relationships/image" Target="../media/image19.jpg"/><Relationship Id="rId4" Type="http://schemas.openxmlformats.org/officeDocument/2006/relationships/image" Target="../media/image29.jpg"/></Relationships>
</file>

<file path=ppt/slides/_rels/slide1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1.jpg"/><Relationship Id="rId1" Type="http://schemas.openxmlformats.org/officeDocument/2006/relationships/slideLayout" Target="../slideLayouts/slideLayout2.xml"/><Relationship Id="rId4" Type="http://schemas.openxmlformats.org/officeDocument/2006/relationships/image" Target="../media/image35.jpg"/></Relationships>
</file>

<file path=ppt/slides/_rels/slide1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openxmlformats.org/officeDocument/2006/relationships/image" Target="../media/image22.jpg"/><Relationship Id="rId13" Type="http://schemas.openxmlformats.org/officeDocument/2006/relationships/image" Target="../media/image27.jpg"/><Relationship Id="rId3" Type="http://schemas.openxmlformats.org/officeDocument/2006/relationships/image" Target="../media/image17.png"/><Relationship Id="rId7" Type="http://schemas.openxmlformats.org/officeDocument/2006/relationships/image" Target="../media/image21.jpg"/><Relationship Id="rId12" Type="http://schemas.openxmlformats.org/officeDocument/2006/relationships/image" Target="../media/image26.jp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jpg"/><Relationship Id="rId11" Type="http://schemas.openxmlformats.org/officeDocument/2006/relationships/image" Target="../media/image25.jpg"/><Relationship Id="rId5" Type="http://schemas.openxmlformats.org/officeDocument/2006/relationships/image" Target="../media/image19.jpg"/><Relationship Id="rId10" Type="http://schemas.openxmlformats.org/officeDocument/2006/relationships/image" Target="../media/image24.jpg"/><Relationship Id="rId4" Type="http://schemas.openxmlformats.org/officeDocument/2006/relationships/image" Target="../media/image18.jpg"/><Relationship Id="rId9" Type="http://schemas.openxmlformats.org/officeDocument/2006/relationships/image" Target="../media/image23.png"/><Relationship Id="rId14" Type="http://schemas.openxmlformats.org/officeDocument/2006/relationships/image" Target="../media/image5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mailto:info@publica.co.jp" TargetMode="External"/><Relationship Id="rId2" Type="http://schemas.openxmlformats.org/officeDocument/2006/relationships/hyperlink" Target="http://www.publica.co.jp/"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4.xml"/><Relationship Id="rId5" Type="http://schemas.openxmlformats.org/officeDocument/2006/relationships/image" Target="../media/image13.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4400" y="1676400"/>
            <a:ext cx="7924799" cy="430887"/>
          </a:xfrm>
          <a:prstGeom prst="rect">
            <a:avLst/>
          </a:prstGeom>
        </p:spPr>
        <p:txBody>
          <a:bodyPr vert="horz" wrap="square" lIns="0" tIns="0" rIns="0" bIns="0" rtlCol="0">
            <a:spAutoFit/>
          </a:bodyPr>
          <a:lstStyle/>
          <a:p>
            <a:pPr marL="12700" algn="ctr">
              <a:lnSpc>
                <a:spcPct val="100000"/>
              </a:lnSpc>
            </a:pPr>
            <a:r>
              <a:rPr lang="en-US" altLang="ja-JP" sz="2800" dirty="0"/>
              <a:t>Local Government Publicity Support Platform</a:t>
            </a:r>
            <a:endParaRPr sz="2800" dirty="0"/>
          </a:p>
        </p:txBody>
      </p:sp>
      <p:sp>
        <p:nvSpPr>
          <p:cNvPr id="3" name="object 3"/>
          <p:cNvSpPr txBox="1"/>
          <p:nvPr/>
        </p:nvSpPr>
        <p:spPr>
          <a:xfrm>
            <a:off x="1447800" y="2819400"/>
            <a:ext cx="6705600" cy="1107996"/>
          </a:xfrm>
          <a:prstGeom prst="rect">
            <a:avLst/>
          </a:prstGeom>
        </p:spPr>
        <p:txBody>
          <a:bodyPr vert="horz" wrap="square" lIns="0" tIns="0" rIns="0" bIns="0" rtlCol="0">
            <a:spAutoFit/>
          </a:bodyPr>
          <a:lstStyle/>
          <a:p>
            <a:pPr marL="12700" algn="ctr">
              <a:lnSpc>
                <a:spcPct val="100000"/>
              </a:lnSpc>
            </a:pPr>
            <a:r>
              <a:rPr lang="en-US" altLang="ja-JP" sz="3600" dirty="0">
                <a:latin typeface="Arial" panose="020B0604020202020204" pitchFamily="34" charset="0"/>
                <a:cs typeface="Arial" panose="020B0604020202020204" pitchFamily="34" charset="0"/>
              </a:rPr>
              <a:t>Introduction of “My </a:t>
            </a:r>
            <a:r>
              <a:rPr lang="en-US" altLang="ja-JP" sz="3600" dirty="0" err="1">
                <a:latin typeface="Arial" panose="020B0604020202020204" pitchFamily="34" charset="0"/>
                <a:cs typeface="Arial" panose="020B0604020202020204" pitchFamily="34" charset="0"/>
              </a:rPr>
              <a:t>Koho-shi</a:t>
            </a:r>
            <a:r>
              <a:rPr lang="en-US" altLang="ja-JP" sz="3600" dirty="0">
                <a:latin typeface="Arial" panose="020B0604020202020204" pitchFamily="34" charset="0"/>
                <a:cs typeface="Arial" panose="020B0604020202020204" pitchFamily="34" charset="0"/>
              </a:rPr>
              <a:t>” </a:t>
            </a:r>
            <a:r>
              <a:rPr lang="en-US" altLang="ja-JP" sz="3600" dirty="0" smtClean="0">
                <a:latin typeface="Arial" panose="020B0604020202020204" pitchFamily="34" charset="0"/>
                <a:cs typeface="Arial" panose="020B0604020202020204" pitchFamily="34" charset="0"/>
              </a:rPr>
              <a:t/>
            </a:r>
            <a:br>
              <a:rPr lang="en-US" altLang="ja-JP" sz="3600" dirty="0" smtClean="0">
                <a:latin typeface="Arial" panose="020B0604020202020204" pitchFamily="34" charset="0"/>
                <a:cs typeface="Arial" panose="020B0604020202020204" pitchFamily="34" charset="0"/>
              </a:rPr>
            </a:br>
            <a:r>
              <a:rPr lang="en-US" altLang="ja-JP" sz="3600" dirty="0" smtClean="0">
                <a:latin typeface="Arial" panose="020B0604020202020204" pitchFamily="34" charset="0"/>
                <a:cs typeface="Arial" panose="020B0604020202020204" pitchFamily="34" charset="0"/>
              </a:rPr>
              <a:t>or </a:t>
            </a:r>
            <a:r>
              <a:rPr lang="en-US" altLang="ja-JP" sz="3600" dirty="0">
                <a:latin typeface="Arial" panose="020B0604020202020204" pitchFamily="34" charset="0"/>
                <a:cs typeface="Arial" panose="020B0604020202020204" pitchFamily="34" charset="0"/>
              </a:rPr>
              <a:t>“My Publicity Paper”</a:t>
            </a:r>
            <a:endParaRPr sz="3600" dirty="0">
              <a:latin typeface="Arial" panose="020B0604020202020204" pitchFamily="34" charset="0"/>
              <a:cs typeface="Arial" panose="020B0604020202020204" pitchFamily="34" charset="0"/>
            </a:endParaRPr>
          </a:p>
        </p:txBody>
      </p:sp>
      <p:sp>
        <p:nvSpPr>
          <p:cNvPr id="4" name="object 4"/>
          <p:cNvSpPr txBox="1"/>
          <p:nvPr/>
        </p:nvSpPr>
        <p:spPr>
          <a:xfrm>
            <a:off x="3075939" y="4572000"/>
            <a:ext cx="2997200" cy="1582484"/>
          </a:xfrm>
          <a:prstGeom prst="rect">
            <a:avLst/>
          </a:prstGeom>
        </p:spPr>
        <p:txBody>
          <a:bodyPr vert="horz" wrap="square" lIns="0" tIns="0" rIns="0" bIns="0" rtlCol="0">
            <a:spAutoFit/>
          </a:bodyPr>
          <a:lstStyle/>
          <a:p>
            <a:pPr algn="ctr">
              <a:lnSpc>
                <a:spcPct val="100000"/>
              </a:lnSpc>
            </a:pPr>
            <a:r>
              <a:rPr lang="en-US" spc="-5">
                <a:latin typeface="Arial" panose="020B0604020202020204" pitchFamily="34" charset="0"/>
                <a:ea typeface="Arial Unicode MS" panose="020B0604020202020204" pitchFamily="50" charset="-128"/>
                <a:cs typeface="Arial" panose="020B0604020202020204" pitchFamily="34" charset="0"/>
              </a:rPr>
              <a:t>November </a:t>
            </a:r>
            <a:r>
              <a:rPr lang="en-US" spc="-5" smtClean="0">
                <a:latin typeface="Arial" panose="020B0604020202020204" pitchFamily="34" charset="0"/>
                <a:ea typeface="Arial Unicode MS" panose="020B0604020202020204" pitchFamily="50" charset="-128"/>
                <a:cs typeface="Arial" panose="020B0604020202020204" pitchFamily="34" charset="0"/>
              </a:rPr>
              <a:t>25</a:t>
            </a:r>
            <a:r>
              <a:rPr lang="en-US" spc="-5" dirty="0">
                <a:latin typeface="Arial" panose="020B0604020202020204" pitchFamily="34" charset="0"/>
                <a:ea typeface="Arial Unicode MS" panose="020B0604020202020204" pitchFamily="50" charset="-128"/>
                <a:cs typeface="Arial" panose="020B0604020202020204" pitchFamily="34" charset="0"/>
              </a:rPr>
              <a:t>, </a:t>
            </a:r>
            <a:r>
              <a:rPr lang="en-US" spc="-5" dirty="0" smtClean="0">
                <a:latin typeface="Arial" panose="020B0604020202020204" pitchFamily="34" charset="0"/>
                <a:ea typeface="Arial Unicode MS" panose="020B0604020202020204" pitchFamily="50" charset="-128"/>
                <a:cs typeface="Arial" panose="020B0604020202020204" pitchFamily="34" charset="0"/>
              </a:rPr>
              <a:t>2015</a:t>
            </a:r>
          </a:p>
          <a:p>
            <a:pPr algn="ctr">
              <a:lnSpc>
                <a:spcPct val="100000"/>
              </a:lnSpc>
            </a:pPr>
            <a:endParaRPr sz="2200" dirty="0">
              <a:latin typeface="Arial" panose="020B0604020202020204" pitchFamily="34" charset="0"/>
              <a:ea typeface="Arial Unicode MS" panose="020B0604020202020204" pitchFamily="50" charset="-128"/>
              <a:cs typeface="Arial" panose="020B0604020202020204" pitchFamily="34" charset="0"/>
            </a:endParaRPr>
          </a:p>
          <a:p>
            <a:pPr algn="ctr">
              <a:lnSpc>
                <a:spcPct val="100000"/>
              </a:lnSpc>
              <a:tabLst>
                <a:tab pos="2056764" algn="l"/>
                <a:tab pos="2513965" algn="l"/>
              </a:tabLst>
            </a:pPr>
            <a:r>
              <a:rPr lang="en-US" sz="2600" dirty="0" err="1">
                <a:latin typeface="Arial" panose="020B0604020202020204" pitchFamily="34" charset="0"/>
                <a:ea typeface="Arial Unicode MS" panose="020B0604020202020204" pitchFamily="50" charset="-128"/>
                <a:cs typeface="Arial" panose="020B0604020202020204" pitchFamily="34" charset="0"/>
              </a:rPr>
              <a:t>Tomihiko</a:t>
            </a:r>
            <a:r>
              <a:rPr lang="en-US" sz="2600" dirty="0">
                <a:latin typeface="Arial" panose="020B0604020202020204" pitchFamily="34" charset="0"/>
                <a:ea typeface="Arial Unicode MS" panose="020B0604020202020204" pitchFamily="50" charset="-128"/>
                <a:cs typeface="Arial" panose="020B0604020202020204" pitchFamily="34" charset="0"/>
              </a:rPr>
              <a:t> Azuma </a:t>
            </a:r>
          </a:p>
          <a:p>
            <a:pPr algn="ctr">
              <a:lnSpc>
                <a:spcPct val="100000"/>
              </a:lnSpc>
              <a:tabLst>
                <a:tab pos="2056764" algn="l"/>
                <a:tab pos="2513965" algn="l"/>
              </a:tabLst>
            </a:pPr>
            <a:r>
              <a:rPr lang="en-US" dirty="0" err="1">
                <a:latin typeface="Arial" panose="020B0604020202020204" pitchFamily="34" charset="0"/>
                <a:ea typeface="Arial Unicode MS" panose="020B0604020202020204" pitchFamily="50" charset="-128"/>
                <a:cs typeface="Arial" panose="020B0604020202020204" pitchFamily="34" charset="0"/>
              </a:rPr>
              <a:t>Publica</a:t>
            </a:r>
            <a:r>
              <a:rPr lang="en-US" dirty="0">
                <a:latin typeface="Arial" panose="020B0604020202020204" pitchFamily="34" charset="0"/>
                <a:ea typeface="Arial Unicode MS" panose="020B0604020202020204" pitchFamily="50" charset="-128"/>
                <a:cs typeface="Arial" panose="020B0604020202020204" pitchFamily="34" charset="0"/>
              </a:rPr>
              <a:t> Co., Ltd.</a:t>
            </a:r>
          </a:p>
          <a:p>
            <a:pPr algn="ctr">
              <a:lnSpc>
                <a:spcPct val="100000"/>
              </a:lnSpc>
              <a:spcBef>
                <a:spcPts val="140"/>
              </a:spcBef>
            </a:pPr>
            <a:r>
              <a:rPr sz="1800" u="sng" dirty="0" smtClean="0">
                <a:solidFill>
                  <a:srgbClr val="00B4A0"/>
                </a:solidFill>
                <a:latin typeface="Arial" panose="020B0604020202020204" pitchFamily="34" charset="0"/>
                <a:ea typeface="Arial Unicode MS" panose="020B0604020202020204" pitchFamily="50" charset="-128"/>
                <a:cs typeface="Arial" panose="020B0604020202020204" pitchFamily="34" charset="0"/>
                <a:hlinkClick r:id="rId2"/>
              </a:rPr>
              <a:t>tomi@publica.co.jp</a:t>
            </a:r>
            <a:endParaRPr sz="1800" dirty="0">
              <a:latin typeface="Arial" panose="020B0604020202020204" pitchFamily="34" charset="0"/>
              <a:ea typeface="Arial Unicode MS" panose="020B0604020202020204" pitchFamily="50" charset="-128"/>
              <a:cs typeface="Arial" panose="020B0604020202020204" pitchFamily="34" charset="0"/>
            </a:endParaRPr>
          </a:p>
        </p:txBody>
      </p:sp>
      <p:sp>
        <p:nvSpPr>
          <p:cNvPr id="5" name="object 5"/>
          <p:cNvSpPr txBox="1"/>
          <p:nvPr/>
        </p:nvSpPr>
        <p:spPr>
          <a:xfrm>
            <a:off x="404177" y="369570"/>
            <a:ext cx="4614545" cy="369332"/>
          </a:xfrm>
          <a:prstGeom prst="rect">
            <a:avLst/>
          </a:prstGeom>
        </p:spPr>
        <p:txBody>
          <a:bodyPr vert="horz" wrap="square" lIns="0" tIns="0" rIns="0" bIns="0" rtlCol="0">
            <a:spAutoFit/>
          </a:bodyPr>
          <a:lstStyle/>
          <a:p>
            <a:r>
              <a:rPr lang="en-US" altLang="ja-JP" sz="2400" dirty="0">
                <a:latin typeface="Arial" panose="020B0604020202020204" pitchFamily="34" charset="0"/>
                <a:cs typeface="Arial" panose="020B0604020202020204" pitchFamily="34" charset="0"/>
              </a:rPr>
              <a:t>Open Data Symposium 2015</a:t>
            </a:r>
            <a:endParaRPr lang="ja-JP" altLang="ja-JP" sz="2400" dirty="0">
              <a:latin typeface="Arial" panose="020B0604020202020204" pitchFamily="34"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9700" y="80962"/>
            <a:ext cx="8864600" cy="492443"/>
          </a:xfrm>
          <a:prstGeom prst="rect">
            <a:avLst/>
          </a:prstGeom>
        </p:spPr>
        <p:txBody>
          <a:bodyPr vert="horz" wrap="square" lIns="0" tIns="121920" rIns="0" bIns="0" rtlCol="0">
            <a:spAutoFit/>
          </a:bodyPr>
          <a:lstStyle/>
          <a:p>
            <a:pPr marL="12700">
              <a:lnSpc>
                <a:spcPct val="100000"/>
              </a:lnSpc>
            </a:pPr>
            <a:r>
              <a:rPr lang="en-US" altLang="ja-JP" dirty="0"/>
              <a:t>Different patterns of open data utilization from publicity papers</a:t>
            </a:r>
            <a:endParaRPr dirty="0"/>
          </a:p>
        </p:txBody>
      </p:sp>
      <p:sp>
        <p:nvSpPr>
          <p:cNvPr id="3" name="object 3"/>
          <p:cNvSpPr/>
          <p:nvPr/>
        </p:nvSpPr>
        <p:spPr>
          <a:xfrm>
            <a:off x="742769" y="3128340"/>
            <a:ext cx="2257648" cy="1897608"/>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891885" y="3921912"/>
            <a:ext cx="1871050" cy="553998"/>
          </a:xfrm>
          <a:prstGeom prst="rect">
            <a:avLst/>
          </a:prstGeom>
        </p:spPr>
        <p:txBody>
          <a:bodyPr vert="horz" wrap="square" lIns="0" tIns="0" rIns="0" bIns="0" rtlCol="0">
            <a:spAutoFit/>
          </a:bodyPr>
          <a:lstStyle/>
          <a:p>
            <a:pPr algn="ctr"/>
            <a:r>
              <a:rPr lang="en-US" altLang="ja-JP" dirty="0">
                <a:latin typeface="Arial" panose="020B0604020202020204" pitchFamily="34" charset="0"/>
                <a:cs typeface="Arial" panose="020B0604020202020204" pitchFamily="34" charset="0"/>
              </a:rPr>
              <a:t>Publicity Papers </a:t>
            </a:r>
            <a:endParaRPr lang="ja-JP" altLang="ja-JP" dirty="0">
              <a:latin typeface="Arial" panose="020B0604020202020204" pitchFamily="34" charset="0"/>
              <a:cs typeface="Arial" panose="020B0604020202020204" pitchFamily="34" charset="0"/>
            </a:endParaRPr>
          </a:p>
          <a:p>
            <a:pPr algn="ctr"/>
            <a:r>
              <a:rPr lang="en-US" altLang="ja-JP" dirty="0">
                <a:latin typeface="Arial" panose="020B0604020202020204" pitchFamily="34" charset="0"/>
                <a:cs typeface="Arial" panose="020B0604020202020204" pitchFamily="34" charset="0"/>
              </a:rPr>
              <a:t>Open Data</a:t>
            </a:r>
            <a:endParaRPr sz="1800" dirty="0">
              <a:latin typeface="Arial" panose="020B0604020202020204" pitchFamily="34" charset="0"/>
              <a:cs typeface="Arial" panose="020B0604020202020204" pitchFamily="34" charset="0"/>
            </a:endParaRPr>
          </a:p>
        </p:txBody>
      </p:sp>
      <p:graphicFrame>
        <p:nvGraphicFramePr>
          <p:cNvPr id="5" name="object 5"/>
          <p:cNvGraphicFramePr>
            <a:graphicFrameLocks noGrp="1"/>
          </p:cNvGraphicFramePr>
          <p:nvPr>
            <p:extLst>
              <p:ext uri="{D42A27DB-BD31-4B8C-83A1-F6EECF244321}">
                <p14:modId xmlns:p14="http://schemas.microsoft.com/office/powerpoint/2010/main" val="1099064849"/>
              </p:ext>
            </p:extLst>
          </p:nvPr>
        </p:nvGraphicFramePr>
        <p:xfrm>
          <a:off x="4343171" y="2336254"/>
          <a:ext cx="3888425" cy="720079"/>
        </p:xfrm>
        <a:graphic>
          <a:graphicData uri="http://schemas.openxmlformats.org/drawingml/2006/table">
            <a:tbl>
              <a:tblPr firstRow="1" bandRow="1">
                <a:tableStyleId>{2D5ABB26-0587-4C30-8999-92F81FD0307C}</a:tableStyleId>
              </a:tblPr>
              <a:tblGrid>
                <a:gridCol w="486053"/>
                <a:gridCol w="2916323"/>
                <a:gridCol w="486049"/>
              </a:tblGrid>
              <a:tr h="720079">
                <a:tc>
                  <a:txBody>
                    <a:bodyPr/>
                    <a:lstStyle/>
                    <a:p>
                      <a:pPr algn="ctr"/>
                      <a:endParaRPr sz="1500" dirty="0">
                        <a:latin typeface="Arial" panose="020B0604020202020204" pitchFamily="34" charset="0"/>
                        <a:cs typeface="Arial" panose="020B0604020202020204" pitchFamily="34" charset="0"/>
                      </a:endParaRPr>
                    </a:p>
                  </a:txBody>
                  <a:tcPr marL="0" marR="0" marT="0" marB="0">
                    <a:lnL w="25399">
                      <a:solidFill>
                        <a:srgbClr val="C9A800"/>
                      </a:solidFill>
                      <a:prstDash val="solid"/>
                    </a:lnL>
                    <a:lnR w="25399">
                      <a:solidFill>
                        <a:srgbClr val="C9A800"/>
                      </a:solidFill>
                      <a:prstDash val="solid"/>
                    </a:lnR>
                    <a:lnT w="25399">
                      <a:solidFill>
                        <a:srgbClr val="C9A800"/>
                      </a:solidFill>
                      <a:prstDash val="solid"/>
                    </a:lnT>
                    <a:lnB w="25399">
                      <a:solidFill>
                        <a:srgbClr val="C9A800"/>
                      </a:solidFill>
                      <a:prstDash val="solid"/>
                    </a:lnB>
                    <a:solidFill>
                      <a:srgbClr val="FFF7E4"/>
                    </a:solidFill>
                  </a:tcPr>
                </a:tc>
                <a:tc>
                  <a:txBody>
                    <a:bodyPr/>
                    <a:lstStyle/>
                    <a:p>
                      <a:pPr algn="ctr"/>
                      <a:r>
                        <a:rPr lang="en-US" altLang="ja-JP" sz="1500" dirty="0" smtClean="0">
                          <a:solidFill>
                            <a:schemeClr val="tx1"/>
                          </a:solidFill>
                          <a:effectLst/>
                          <a:latin typeface="Arial" panose="020B0604020202020204" pitchFamily="34" charset="0"/>
                          <a:ea typeface="+mn-ea"/>
                          <a:cs typeface="Arial" panose="020B0604020202020204" pitchFamily="34" charset="0"/>
                        </a:rPr>
                        <a:t>Personalized open data</a:t>
                      </a:r>
                      <a:endParaRPr lang="ja-JP" altLang="ja-JP" sz="1500" dirty="0" smtClean="0">
                        <a:solidFill>
                          <a:schemeClr val="tx1"/>
                        </a:solidFill>
                        <a:effectLst/>
                        <a:latin typeface="Arial" panose="020B0604020202020204" pitchFamily="34" charset="0"/>
                        <a:ea typeface="+mn-ea"/>
                        <a:cs typeface="Arial" panose="020B0604020202020204" pitchFamily="34" charset="0"/>
                      </a:endParaRPr>
                    </a:p>
                    <a:p>
                      <a:pPr algn="ctr"/>
                      <a:r>
                        <a:rPr lang="en-US" altLang="ja-JP" sz="1500" dirty="0" smtClean="0">
                          <a:solidFill>
                            <a:schemeClr val="tx1"/>
                          </a:solidFill>
                          <a:effectLst/>
                          <a:latin typeface="Arial" panose="020B0604020202020204" pitchFamily="34" charset="0"/>
                          <a:ea typeface="+mn-ea"/>
                          <a:cs typeface="Arial" panose="020B0604020202020204" pitchFamily="34" charset="0"/>
                        </a:rPr>
                        <a:t>(My Publicity Paper, etc.)</a:t>
                      </a:r>
                      <a:endParaRPr sz="1500" dirty="0">
                        <a:latin typeface="Arial" panose="020B0604020202020204" pitchFamily="34" charset="0"/>
                        <a:cs typeface="Arial" panose="020B0604020202020204" pitchFamily="34" charset="0"/>
                      </a:endParaRPr>
                    </a:p>
                  </a:txBody>
                  <a:tcPr marL="0" marR="0" marT="0" marB="0" anchor="ctr">
                    <a:lnL w="25399">
                      <a:solidFill>
                        <a:srgbClr val="C9A800"/>
                      </a:solidFill>
                      <a:prstDash val="solid"/>
                    </a:lnL>
                    <a:lnR w="25399">
                      <a:solidFill>
                        <a:srgbClr val="C9A800"/>
                      </a:solidFill>
                      <a:prstDash val="solid"/>
                    </a:lnR>
                    <a:lnT w="25399">
                      <a:solidFill>
                        <a:srgbClr val="C9A800"/>
                      </a:solidFill>
                      <a:prstDash val="solid"/>
                    </a:lnT>
                    <a:lnB w="25399">
                      <a:solidFill>
                        <a:srgbClr val="C9A800"/>
                      </a:solidFill>
                      <a:prstDash val="solid"/>
                    </a:lnB>
                    <a:solidFill>
                      <a:srgbClr val="FFF7E4"/>
                    </a:solidFill>
                  </a:tcPr>
                </a:tc>
                <a:tc>
                  <a:txBody>
                    <a:bodyPr/>
                    <a:lstStyle/>
                    <a:p>
                      <a:pPr algn="ctr"/>
                      <a:endParaRPr sz="1500" dirty="0">
                        <a:latin typeface="Arial" panose="020B0604020202020204" pitchFamily="34" charset="0"/>
                        <a:cs typeface="Arial" panose="020B0604020202020204" pitchFamily="34" charset="0"/>
                      </a:endParaRPr>
                    </a:p>
                  </a:txBody>
                  <a:tcPr marL="0" marR="0" marT="0" marB="0">
                    <a:lnL w="25399">
                      <a:solidFill>
                        <a:srgbClr val="C9A800"/>
                      </a:solidFill>
                      <a:prstDash val="solid"/>
                    </a:lnL>
                    <a:lnR w="25399">
                      <a:solidFill>
                        <a:srgbClr val="C9A800"/>
                      </a:solidFill>
                      <a:prstDash val="solid"/>
                    </a:lnR>
                    <a:lnT w="25399">
                      <a:solidFill>
                        <a:srgbClr val="C9A800"/>
                      </a:solidFill>
                      <a:prstDash val="solid"/>
                    </a:lnT>
                    <a:lnB w="25399">
                      <a:solidFill>
                        <a:srgbClr val="C9A800"/>
                      </a:solidFill>
                      <a:prstDash val="solid"/>
                    </a:lnB>
                    <a:solidFill>
                      <a:srgbClr val="FFF7E4"/>
                    </a:solidFill>
                  </a:tcPr>
                </a:tc>
              </a:tr>
            </a:tbl>
          </a:graphicData>
        </a:graphic>
      </p:graphicFrame>
      <p:graphicFrame>
        <p:nvGraphicFramePr>
          <p:cNvPr id="6" name="object 6"/>
          <p:cNvGraphicFramePr>
            <a:graphicFrameLocks noGrp="1"/>
          </p:cNvGraphicFramePr>
          <p:nvPr>
            <p:extLst>
              <p:ext uri="{D42A27DB-BD31-4B8C-83A1-F6EECF244321}">
                <p14:modId xmlns:p14="http://schemas.microsoft.com/office/powerpoint/2010/main" val="2684093819"/>
              </p:ext>
            </p:extLst>
          </p:nvPr>
        </p:nvGraphicFramePr>
        <p:xfrm>
          <a:off x="4343171" y="3178758"/>
          <a:ext cx="3888425" cy="720079"/>
        </p:xfrm>
        <a:graphic>
          <a:graphicData uri="http://schemas.openxmlformats.org/drawingml/2006/table">
            <a:tbl>
              <a:tblPr firstRow="1" bandRow="1">
                <a:tableStyleId>{2D5ABB26-0587-4C30-8999-92F81FD0307C}</a:tableStyleId>
              </a:tblPr>
              <a:tblGrid>
                <a:gridCol w="486053"/>
                <a:gridCol w="2916323"/>
                <a:gridCol w="486049"/>
              </a:tblGrid>
              <a:tr h="720079">
                <a:tc>
                  <a:txBody>
                    <a:bodyPr/>
                    <a:lstStyle/>
                    <a:p>
                      <a:pPr algn="ctr"/>
                      <a:endParaRPr sz="1500" dirty="0">
                        <a:latin typeface="Arial" panose="020B0604020202020204" pitchFamily="34" charset="0"/>
                        <a:cs typeface="Arial" panose="020B0604020202020204" pitchFamily="34" charset="0"/>
                      </a:endParaRPr>
                    </a:p>
                  </a:txBody>
                  <a:tcPr marL="0" marR="0" marT="0" marB="0">
                    <a:lnL w="25399">
                      <a:solidFill>
                        <a:srgbClr val="C9A800"/>
                      </a:solidFill>
                      <a:prstDash val="solid"/>
                    </a:lnL>
                    <a:lnR w="25399">
                      <a:solidFill>
                        <a:srgbClr val="C9A800"/>
                      </a:solidFill>
                      <a:prstDash val="solid"/>
                    </a:lnR>
                    <a:lnT w="25399">
                      <a:solidFill>
                        <a:srgbClr val="C9A800"/>
                      </a:solidFill>
                      <a:prstDash val="solid"/>
                    </a:lnT>
                    <a:lnB w="25399">
                      <a:solidFill>
                        <a:srgbClr val="C9A800"/>
                      </a:solidFill>
                      <a:prstDash val="solid"/>
                    </a:lnB>
                    <a:solidFill>
                      <a:srgbClr val="FFF7E4"/>
                    </a:solidFill>
                  </a:tcPr>
                </a:tc>
                <a:tc>
                  <a:txBody>
                    <a:bodyPr/>
                    <a:lstStyle/>
                    <a:p>
                      <a:pPr algn="ctr"/>
                      <a:r>
                        <a:rPr lang="en-US" altLang="ja-JP" sz="1500" dirty="0" smtClean="0">
                          <a:solidFill>
                            <a:schemeClr val="tx1"/>
                          </a:solidFill>
                          <a:effectLst/>
                          <a:latin typeface="Arial" panose="020B0604020202020204" pitchFamily="34" charset="0"/>
                          <a:ea typeface="+mn-ea"/>
                          <a:cs typeface="Arial" panose="020B0604020202020204" pitchFamily="34" charset="0"/>
                        </a:rPr>
                        <a:t>Multi-channelized open data</a:t>
                      </a:r>
                      <a:endParaRPr lang="ja-JP" altLang="ja-JP" sz="1500" dirty="0" smtClean="0">
                        <a:solidFill>
                          <a:schemeClr val="tx1"/>
                        </a:solidFill>
                        <a:effectLst/>
                        <a:latin typeface="Arial" panose="020B0604020202020204" pitchFamily="34" charset="0"/>
                        <a:ea typeface="+mn-ea"/>
                        <a:cs typeface="Arial" panose="020B0604020202020204" pitchFamily="34" charset="0"/>
                      </a:endParaRPr>
                    </a:p>
                    <a:p>
                      <a:pPr algn="ctr"/>
                      <a:r>
                        <a:rPr lang="en-US" altLang="ja-JP" sz="1500" dirty="0" smtClean="0">
                          <a:solidFill>
                            <a:schemeClr val="tx1"/>
                          </a:solidFill>
                          <a:effectLst/>
                          <a:latin typeface="Arial" panose="020B0604020202020204" pitchFamily="34" charset="0"/>
                          <a:ea typeface="+mn-ea"/>
                          <a:cs typeface="Arial" panose="020B0604020202020204" pitchFamily="34" charset="0"/>
                        </a:rPr>
                        <a:t>(Collaborative distribution among media companies)</a:t>
                      </a:r>
                      <a:endParaRPr sz="1500" dirty="0">
                        <a:latin typeface="Arial" panose="020B0604020202020204" pitchFamily="34" charset="0"/>
                        <a:cs typeface="Arial" panose="020B0604020202020204" pitchFamily="34" charset="0"/>
                      </a:endParaRPr>
                    </a:p>
                  </a:txBody>
                  <a:tcPr marL="0" marR="0" marT="0" marB="0">
                    <a:lnL w="25399">
                      <a:solidFill>
                        <a:srgbClr val="C9A800"/>
                      </a:solidFill>
                      <a:prstDash val="solid"/>
                    </a:lnL>
                    <a:lnR w="25399">
                      <a:solidFill>
                        <a:srgbClr val="C9A800"/>
                      </a:solidFill>
                      <a:prstDash val="solid"/>
                    </a:lnR>
                    <a:lnT w="25399">
                      <a:solidFill>
                        <a:srgbClr val="C9A800"/>
                      </a:solidFill>
                      <a:prstDash val="solid"/>
                    </a:lnT>
                    <a:lnB w="25399">
                      <a:solidFill>
                        <a:srgbClr val="C9A800"/>
                      </a:solidFill>
                      <a:prstDash val="solid"/>
                    </a:lnB>
                    <a:solidFill>
                      <a:srgbClr val="FFF7E4"/>
                    </a:solidFill>
                  </a:tcPr>
                </a:tc>
                <a:tc>
                  <a:txBody>
                    <a:bodyPr/>
                    <a:lstStyle/>
                    <a:p>
                      <a:pPr algn="ctr"/>
                      <a:endParaRPr sz="1500" dirty="0">
                        <a:latin typeface="Arial" panose="020B0604020202020204" pitchFamily="34" charset="0"/>
                        <a:cs typeface="Arial" panose="020B0604020202020204" pitchFamily="34" charset="0"/>
                      </a:endParaRPr>
                    </a:p>
                  </a:txBody>
                  <a:tcPr marL="0" marR="0" marT="0" marB="0">
                    <a:lnL w="25399">
                      <a:solidFill>
                        <a:srgbClr val="C9A800"/>
                      </a:solidFill>
                      <a:prstDash val="solid"/>
                    </a:lnL>
                    <a:lnR w="25399">
                      <a:solidFill>
                        <a:srgbClr val="C9A800"/>
                      </a:solidFill>
                      <a:prstDash val="solid"/>
                    </a:lnR>
                    <a:lnT w="25399">
                      <a:solidFill>
                        <a:srgbClr val="C9A800"/>
                      </a:solidFill>
                      <a:prstDash val="solid"/>
                    </a:lnT>
                    <a:lnB w="25399">
                      <a:solidFill>
                        <a:srgbClr val="C9A800"/>
                      </a:solidFill>
                      <a:prstDash val="solid"/>
                    </a:lnB>
                    <a:solidFill>
                      <a:srgbClr val="FFF7E4"/>
                    </a:solidFill>
                  </a:tcPr>
                </a:tc>
              </a:tr>
            </a:tbl>
          </a:graphicData>
        </a:graphic>
      </p:graphicFrame>
      <p:graphicFrame>
        <p:nvGraphicFramePr>
          <p:cNvPr id="7" name="object 7"/>
          <p:cNvGraphicFramePr>
            <a:graphicFrameLocks noGrp="1"/>
          </p:cNvGraphicFramePr>
          <p:nvPr>
            <p:extLst>
              <p:ext uri="{D42A27DB-BD31-4B8C-83A1-F6EECF244321}">
                <p14:modId xmlns:p14="http://schemas.microsoft.com/office/powerpoint/2010/main" val="4025660352"/>
              </p:ext>
            </p:extLst>
          </p:nvPr>
        </p:nvGraphicFramePr>
        <p:xfrm>
          <a:off x="4343171" y="4010400"/>
          <a:ext cx="3888425" cy="1011212"/>
        </p:xfrm>
        <a:graphic>
          <a:graphicData uri="http://schemas.openxmlformats.org/drawingml/2006/table">
            <a:tbl>
              <a:tblPr firstRow="1" bandRow="1">
                <a:tableStyleId>{2D5ABB26-0587-4C30-8999-92F81FD0307C}</a:tableStyleId>
              </a:tblPr>
              <a:tblGrid>
                <a:gridCol w="401629"/>
                <a:gridCol w="3074400"/>
                <a:gridCol w="412396"/>
              </a:tblGrid>
              <a:tr h="1011212">
                <a:tc>
                  <a:txBody>
                    <a:bodyPr/>
                    <a:lstStyle/>
                    <a:p>
                      <a:pPr algn="ctr"/>
                      <a:endParaRPr sz="1800" dirty="0">
                        <a:latin typeface="Arial" panose="020B0604020202020204" pitchFamily="34" charset="0"/>
                        <a:cs typeface="Arial" panose="020B0604020202020204" pitchFamily="34" charset="0"/>
                      </a:endParaRPr>
                    </a:p>
                  </a:txBody>
                  <a:tcPr marL="0" marR="0" marT="0" marB="0">
                    <a:lnL w="25399">
                      <a:solidFill>
                        <a:srgbClr val="C9A800"/>
                      </a:solidFill>
                      <a:prstDash val="solid"/>
                    </a:lnL>
                    <a:lnR w="25399">
                      <a:solidFill>
                        <a:srgbClr val="C9A800"/>
                      </a:solidFill>
                      <a:prstDash val="solid"/>
                    </a:lnR>
                    <a:lnT w="25399">
                      <a:solidFill>
                        <a:srgbClr val="C9A800"/>
                      </a:solidFill>
                      <a:prstDash val="solid"/>
                    </a:lnT>
                    <a:lnB w="25399">
                      <a:solidFill>
                        <a:srgbClr val="C9A800"/>
                      </a:solidFill>
                      <a:prstDash val="solid"/>
                    </a:lnB>
                    <a:solidFill>
                      <a:srgbClr val="FFF7E4"/>
                    </a:solidFill>
                  </a:tcPr>
                </a:tc>
                <a:tc>
                  <a:txBody>
                    <a:bodyPr/>
                    <a:lstStyle/>
                    <a:p>
                      <a:pPr algn="ctr">
                        <a:lnSpc>
                          <a:spcPct val="85000"/>
                        </a:lnSpc>
                      </a:pPr>
                      <a:r>
                        <a:rPr lang="en-US" altLang="ja-JP" sz="1500" smtClean="0">
                          <a:solidFill>
                            <a:schemeClr val="tx1"/>
                          </a:solidFill>
                          <a:effectLst/>
                          <a:latin typeface="Arial" panose="020B0604020202020204" pitchFamily="34" charset="0"/>
                          <a:ea typeface="+mn-ea"/>
                          <a:cs typeface="Arial" panose="020B0604020202020204" pitchFamily="34" charset="0"/>
                        </a:rPr>
                        <a:t>Value added/ </a:t>
                      </a:r>
                      <a:r>
                        <a:rPr lang="en-US" altLang="ja-JP" sz="1500" dirty="0" smtClean="0">
                          <a:solidFill>
                            <a:schemeClr val="tx1"/>
                          </a:solidFill>
                          <a:effectLst/>
                          <a:latin typeface="Arial" panose="020B0604020202020204" pitchFamily="34" charset="0"/>
                          <a:ea typeface="+mn-ea"/>
                          <a:cs typeface="Arial" panose="020B0604020202020204" pitchFamily="34" charset="0"/>
                        </a:rPr>
                        <a:t/>
                      </a:r>
                      <a:br>
                        <a:rPr lang="en-US" altLang="ja-JP" sz="1500" dirty="0" smtClean="0">
                          <a:solidFill>
                            <a:schemeClr val="tx1"/>
                          </a:solidFill>
                          <a:effectLst/>
                          <a:latin typeface="Arial" panose="020B0604020202020204" pitchFamily="34" charset="0"/>
                          <a:ea typeface="+mn-ea"/>
                          <a:cs typeface="Arial" panose="020B0604020202020204" pitchFamily="34" charset="0"/>
                        </a:rPr>
                      </a:br>
                      <a:r>
                        <a:rPr lang="en-US" altLang="ja-JP" sz="1500" dirty="0" smtClean="0">
                          <a:solidFill>
                            <a:schemeClr val="tx1"/>
                          </a:solidFill>
                          <a:effectLst/>
                          <a:latin typeface="Arial" panose="020B0604020202020204" pitchFamily="34" charset="0"/>
                          <a:ea typeface="+mn-ea"/>
                          <a:cs typeface="Arial" panose="020B0604020202020204" pitchFamily="34" charset="0"/>
                        </a:rPr>
                        <a:t>functionality-increased open data</a:t>
                      </a:r>
                      <a:endParaRPr lang="ja-JP" altLang="ja-JP" sz="1500" dirty="0" smtClean="0">
                        <a:solidFill>
                          <a:schemeClr val="tx1"/>
                        </a:solidFill>
                        <a:effectLst/>
                        <a:latin typeface="Arial" panose="020B0604020202020204" pitchFamily="34" charset="0"/>
                        <a:ea typeface="+mn-ea"/>
                        <a:cs typeface="Arial" panose="020B0604020202020204" pitchFamily="34" charset="0"/>
                      </a:endParaRPr>
                    </a:p>
                    <a:p>
                      <a:pPr algn="ctr">
                        <a:lnSpc>
                          <a:spcPct val="85000"/>
                        </a:lnSpc>
                      </a:pPr>
                      <a:r>
                        <a:rPr lang="en-US" altLang="ja-JP" sz="1500" dirty="0" smtClean="0">
                          <a:solidFill>
                            <a:schemeClr val="tx1"/>
                          </a:solidFill>
                          <a:effectLst/>
                          <a:latin typeface="Arial" panose="020B0604020202020204" pitchFamily="34" charset="0"/>
                          <a:ea typeface="+mn-ea"/>
                          <a:cs typeface="Arial" panose="020B0604020202020204" pitchFamily="34" charset="0"/>
                        </a:rPr>
                        <a:t>(Data provision by multi-languages/</a:t>
                      </a:r>
                      <a:br>
                        <a:rPr lang="en-US" altLang="ja-JP" sz="1500" dirty="0" smtClean="0">
                          <a:solidFill>
                            <a:schemeClr val="tx1"/>
                          </a:solidFill>
                          <a:effectLst/>
                          <a:latin typeface="Arial" panose="020B0604020202020204" pitchFamily="34" charset="0"/>
                          <a:ea typeface="+mn-ea"/>
                          <a:cs typeface="Arial" panose="020B0604020202020204" pitchFamily="34" charset="0"/>
                        </a:rPr>
                      </a:br>
                      <a:r>
                        <a:rPr lang="en-US" altLang="ja-JP" sz="1500" dirty="0" smtClean="0">
                          <a:solidFill>
                            <a:schemeClr val="tx1"/>
                          </a:solidFill>
                          <a:effectLst/>
                          <a:latin typeface="Arial" panose="020B0604020202020204" pitchFamily="34" charset="0"/>
                          <a:ea typeface="+mn-ea"/>
                          <a:cs typeface="Arial" panose="020B0604020202020204" pitchFamily="34" charset="0"/>
                        </a:rPr>
                        <a:t>linkage to application software)</a:t>
                      </a:r>
                      <a:endParaRPr sz="1500" dirty="0">
                        <a:latin typeface="Arial" panose="020B0604020202020204" pitchFamily="34" charset="0"/>
                        <a:cs typeface="Arial" panose="020B0604020202020204" pitchFamily="34" charset="0"/>
                      </a:endParaRPr>
                    </a:p>
                  </a:txBody>
                  <a:tcPr marL="0" marR="0" marT="0" marB="0" anchor="ctr">
                    <a:lnL w="25399">
                      <a:solidFill>
                        <a:srgbClr val="C9A800"/>
                      </a:solidFill>
                      <a:prstDash val="solid"/>
                    </a:lnL>
                    <a:lnR w="25399">
                      <a:solidFill>
                        <a:srgbClr val="C9A800"/>
                      </a:solidFill>
                      <a:prstDash val="solid"/>
                    </a:lnR>
                    <a:lnT w="25399">
                      <a:solidFill>
                        <a:srgbClr val="C9A800"/>
                      </a:solidFill>
                      <a:prstDash val="solid"/>
                    </a:lnT>
                    <a:lnB w="25399">
                      <a:solidFill>
                        <a:srgbClr val="C9A800"/>
                      </a:solidFill>
                      <a:prstDash val="solid"/>
                    </a:lnB>
                    <a:solidFill>
                      <a:srgbClr val="FFF7E4"/>
                    </a:solidFill>
                  </a:tcPr>
                </a:tc>
                <a:tc>
                  <a:txBody>
                    <a:bodyPr/>
                    <a:lstStyle/>
                    <a:p>
                      <a:pPr algn="ctr"/>
                      <a:endParaRPr sz="1800" dirty="0">
                        <a:latin typeface="Arial" panose="020B0604020202020204" pitchFamily="34" charset="0"/>
                        <a:cs typeface="Arial" panose="020B0604020202020204" pitchFamily="34" charset="0"/>
                      </a:endParaRPr>
                    </a:p>
                  </a:txBody>
                  <a:tcPr marL="0" marR="0" marT="0" marB="0">
                    <a:lnL w="25399">
                      <a:solidFill>
                        <a:srgbClr val="C9A800"/>
                      </a:solidFill>
                      <a:prstDash val="solid"/>
                    </a:lnL>
                    <a:lnR w="25399">
                      <a:solidFill>
                        <a:srgbClr val="C9A800"/>
                      </a:solidFill>
                      <a:prstDash val="solid"/>
                    </a:lnR>
                    <a:lnT w="25399">
                      <a:solidFill>
                        <a:srgbClr val="C9A800"/>
                      </a:solidFill>
                      <a:prstDash val="solid"/>
                    </a:lnT>
                    <a:lnB w="25399">
                      <a:solidFill>
                        <a:srgbClr val="C9A800"/>
                      </a:solidFill>
                      <a:prstDash val="solid"/>
                    </a:lnB>
                    <a:solidFill>
                      <a:srgbClr val="FFF7E4"/>
                    </a:solidFill>
                  </a:tcPr>
                </a:tc>
              </a:tr>
            </a:tbl>
          </a:graphicData>
        </a:graphic>
      </p:graphicFrame>
      <p:graphicFrame>
        <p:nvGraphicFramePr>
          <p:cNvPr id="8" name="object 8"/>
          <p:cNvGraphicFramePr>
            <a:graphicFrameLocks noGrp="1"/>
          </p:cNvGraphicFramePr>
          <p:nvPr>
            <p:extLst>
              <p:ext uri="{D42A27DB-BD31-4B8C-83A1-F6EECF244321}">
                <p14:modId xmlns:p14="http://schemas.microsoft.com/office/powerpoint/2010/main" val="4155539951"/>
              </p:ext>
            </p:extLst>
          </p:nvPr>
        </p:nvGraphicFramePr>
        <p:xfrm>
          <a:off x="4343171" y="5144566"/>
          <a:ext cx="3888425" cy="720079"/>
        </p:xfrm>
        <a:graphic>
          <a:graphicData uri="http://schemas.openxmlformats.org/drawingml/2006/table">
            <a:tbl>
              <a:tblPr firstRow="1" bandRow="1">
                <a:tableStyleId>{2D5ABB26-0587-4C30-8999-92F81FD0307C}</a:tableStyleId>
              </a:tblPr>
              <a:tblGrid>
                <a:gridCol w="486053"/>
                <a:gridCol w="2916323"/>
                <a:gridCol w="486049"/>
              </a:tblGrid>
              <a:tr h="720079">
                <a:tc>
                  <a:txBody>
                    <a:bodyPr/>
                    <a:lstStyle/>
                    <a:p>
                      <a:pPr algn="ctr"/>
                      <a:endParaRPr sz="1800" dirty="0">
                        <a:latin typeface="Arial"/>
                        <a:cs typeface="Arial"/>
                      </a:endParaRPr>
                    </a:p>
                  </a:txBody>
                  <a:tcPr marL="0" marR="0" marT="0" marB="0" anchor="ctr">
                    <a:lnL w="25399">
                      <a:solidFill>
                        <a:srgbClr val="C9A800"/>
                      </a:solidFill>
                      <a:prstDash val="solid"/>
                    </a:lnL>
                    <a:lnR w="25399">
                      <a:solidFill>
                        <a:srgbClr val="C9A800"/>
                      </a:solidFill>
                      <a:prstDash val="solid"/>
                    </a:lnR>
                    <a:lnT w="25399">
                      <a:solidFill>
                        <a:srgbClr val="C9A800"/>
                      </a:solidFill>
                      <a:prstDash val="solid"/>
                    </a:lnT>
                    <a:lnB w="25399">
                      <a:solidFill>
                        <a:srgbClr val="C9A800"/>
                      </a:solidFill>
                      <a:prstDash val="solid"/>
                    </a:lnB>
                    <a:solidFill>
                      <a:srgbClr val="FFF7E4"/>
                    </a:solidFill>
                  </a:tcPr>
                </a:tc>
                <a:tc>
                  <a:txBody>
                    <a:bodyPr/>
                    <a:lstStyle/>
                    <a:p>
                      <a:pPr algn="ctr"/>
                      <a:r>
                        <a:rPr lang="en-US" altLang="ja-JP" sz="1500" dirty="0" smtClean="0">
                          <a:solidFill>
                            <a:schemeClr val="tx1"/>
                          </a:solidFill>
                          <a:effectLst/>
                          <a:latin typeface="Arial" panose="020B0604020202020204" pitchFamily="34" charset="0"/>
                          <a:ea typeface="+mn-ea"/>
                          <a:cs typeface="Arial" panose="020B0604020202020204" pitchFamily="34" charset="0"/>
                        </a:rPr>
                        <a:t>New-types of services</a:t>
                      </a:r>
                      <a:endParaRPr lang="ja-JP" altLang="ja-JP" sz="1500" dirty="0" smtClean="0">
                        <a:solidFill>
                          <a:schemeClr val="tx1"/>
                        </a:solidFill>
                        <a:effectLst/>
                        <a:latin typeface="Arial" panose="020B0604020202020204" pitchFamily="34" charset="0"/>
                        <a:ea typeface="+mn-ea"/>
                        <a:cs typeface="Arial" panose="020B0604020202020204" pitchFamily="34" charset="0"/>
                      </a:endParaRPr>
                    </a:p>
                    <a:p>
                      <a:pPr algn="ctr"/>
                      <a:r>
                        <a:rPr lang="en-US" altLang="ja-JP" sz="1500" dirty="0" smtClean="0">
                          <a:solidFill>
                            <a:schemeClr val="tx1"/>
                          </a:solidFill>
                          <a:effectLst/>
                          <a:latin typeface="Arial" panose="020B0604020202020204" pitchFamily="34" charset="0"/>
                          <a:ea typeface="+mn-ea"/>
                          <a:cs typeface="Arial" panose="020B0604020202020204" pitchFamily="34" charset="0"/>
                        </a:rPr>
                        <a:t>(Cross-municipality services, etc.)</a:t>
                      </a:r>
                      <a:endParaRPr sz="1500" dirty="0">
                        <a:latin typeface="Arial" panose="020B0604020202020204" pitchFamily="34" charset="0"/>
                        <a:cs typeface="Arial" panose="020B0604020202020204" pitchFamily="34" charset="0"/>
                      </a:endParaRPr>
                    </a:p>
                  </a:txBody>
                  <a:tcPr marL="0" marR="0" marT="0" marB="0" anchor="ctr">
                    <a:lnL w="25399">
                      <a:solidFill>
                        <a:srgbClr val="C9A800"/>
                      </a:solidFill>
                      <a:prstDash val="solid"/>
                    </a:lnL>
                    <a:lnR w="25399">
                      <a:solidFill>
                        <a:srgbClr val="C9A800"/>
                      </a:solidFill>
                      <a:prstDash val="solid"/>
                    </a:lnR>
                    <a:lnT w="25399">
                      <a:solidFill>
                        <a:srgbClr val="C9A800"/>
                      </a:solidFill>
                      <a:prstDash val="solid"/>
                    </a:lnT>
                    <a:lnB w="25399">
                      <a:solidFill>
                        <a:srgbClr val="C9A800"/>
                      </a:solidFill>
                      <a:prstDash val="solid"/>
                    </a:lnB>
                    <a:solidFill>
                      <a:srgbClr val="FFF7E4"/>
                    </a:solidFill>
                  </a:tcPr>
                </a:tc>
                <a:tc>
                  <a:txBody>
                    <a:bodyPr/>
                    <a:lstStyle/>
                    <a:p>
                      <a:pPr algn="ctr"/>
                      <a:endParaRPr sz="1800" dirty="0">
                        <a:latin typeface="Arial"/>
                        <a:cs typeface="Arial"/>
                      </a:endParaRPr>
                    </a:p>
                  </a:txBody>
                  <a:tcPr marL="0" marR="0" marT="0" marB="0" anchor="ctr">
                    <a:lnL w="25399">
                      <a:solidFill>
                        <a:srgbClr val="C9A800"/>
                      </a:solidFill>
                      <a:prstDash val="solid"/>
                    </a:lnL>
                    <a:lnR w="25399">
                      <a:solidFill>
                        <a:srgbClr val="C9A800"/>
                      </a:solidFill>
                      <a:prstDash val="solid"/>
                    </a:lnR>
                    <a:lnT w="25399">
                      <a:solidFill>
                        <a:srgbClr val="C9A800"/>
                      </a:solidFill>
                      <a:prstDash val="solid"/>
                    </a:lnT>
                    <a:lnB w="25399">
                      <a:solidFill>
                        <a:srgbClr val="C9A800"/>
                      </a:solidFill>
                      <a:prstDash val="solid"/>
                    </a:lnB>
                    <a:solidFill>
                      <a:srgbClr val="FFF7E4"/>
                    </a:solidFill>
                  </a:tcPr>
                </a:tc>
              </a:tr>
            </a:tbl>
          </a:graphicData>
        </a:graphic>
      </p:graphicFrame>
      <p:sp>
        <p:nvSpPr>
          <p:cNvPr id="9" name="object 9"/>
          <p:cNvSpPr/>
          <p:nvPr/>
        </p:nvSpPr>
        <p:spPr>
          <a:xfrm>
            <a:off x="2987712" y="2730995"/>
            <a:ext cx="1346200" cy="1346200"/>
          </a:xfrm>
          <a:custGeom>
            <a:avLst/>
            <a:gdLst/>
            <a:ahLst/>
            <a:cxnLst/>
            <a:rect l="l" t="t" r="r" b="b"/>
            <a:pathLst>
              <a:path w="1346200" h="1346200">
                <a:moveTo>
                  <a:pt x="0" y="1346149"/>
                </a:moveTo>
                <a:lnTo>
                  <a:pt x="1346149" y="0"/>
                </a:lnTo>
              </a:path>
            </a:pathLst>
          </a:custGeom>
          <a:ln w="31749">
            <a:solidFill>
              <a:srgbClr val="FFD700"/>
            </a:solidFill>
          </a:ln>
        </p:spPr>
        <p:txBody>
          <a:bodyPr wrap="square" lIns="0" tIns="0" rIns="0" bIns="0" rtlCol="0"/>
          <a:lstStyle/>
          <a:p>
            <a:endParaRPr/>
          </a:p>
        </p:txBody>
      </p:sp>
      <p:sp>
        <p:nvSpPr>
          <p:cNvPr id="10" name="object 10"/>
          <p:cNvSpPr/>
          <p:nvPr/>
        </p:nvSpPr>
        <p:spPr>
          <a:xfrm>
            <a:off x="4209643" y="2708719"/>
            <a:ext cx="146685" cy="146685"/>
          </a:xfrm>
          <a:custGeom>
            <a:avLst/>
            <a:gdLst/>
            <a:ahLst/>
            <a:cxnLst/>
            <a:rect l="l" t="t" r="r" b="b"/>
            <a:pathLst>
              <a:path w="146685" h="146685">
                <a:moveTo>
                  <a:pt x="134773" y="44551"/>
                </a:moveTo>
                <a:lnTo>
                  <a:pt x="101942" y="44551"/>
                </a:lnTo>
                <a:lnTo>
                  <a:pt x="78574" y="133350"/>
                </a:lnTo>
                <a:lnTo>
                  <a:pt x="83642" y="142036"/>
                </a:lnTo>
                <a:lnTo>
                  <a:pt x="100596" y="146494"/>
                </a:lnTo>
                <a:lnTo>
                  <a:pt x="109283" y="141439"/>
                </a:lnTo>
                <a:lnTo>
                  <a:pt x="134773" y="44551"/>
                </a:lnTo>
                <a:close/>
              </a:path>
              <a:path w="146685" h="146685">
                <a:moveTo>
                  <a:pt x="146494" y="0"/>
                </a:moveTo>
                <a:lnTo>
                  <a:pt x="5054" y="37210"/>
                </a:lnTo>
                <a:lnTo>
                  <a:pt x="0" y="45897"/>
                </a:lnTo>
                <a:lnTo>
                  <a:pt x="4457" y="62852"/>
                </a:lnTo>
                <a:lnTo>
                  <a:pt x="13144" y="67919"/>
                </a:lnTo>
                <a:lnTo>
                  <a:pt x="101942" y="44551"/>
                </a:lnTo>
                <a:lnTo>
                  <a:pt x="134773" y="44551"/>
                </a:lnTo>
                <a:lnTo>
                  <a:pt x="146494" y="0"/>
                </a:lnTo>
                <a:close/>
              </a:path>
            </a:pathLst>
          </a:custGeom>
          <a:solidFill>
            <a:srgbClr val="FFD700"/>
          </a:solidFill>
        </p:spPr>
        <p:txBody>
          <a:bodyPr wrap="square" lIns="0" tIns="0" rIns="0" bIns="0" rtlCol="0"/>
          <a:lstStyle/>
          <a:p>
            <a:endParaRPr/>
          </a:p>
        </p:txBody>
      </p:sp>
      <p:sp>
        <p:nvSpPr>
          <p:cNvPr id="11" name="object 11"/>
          <p:cNvSpPr/>
          <p:nvPr/>
        </p:nvSpPr>
        <p:spPr>
          <a:xfrm>
            <a:off x="2987712" y="3654825"/>
            <a:ext cx="1338580" cy="422909"/>
          </a:xfrm>
          <a:custGeom>
            <a:avLst/>
            <a:gdLst/>
            <a:ahLst/>
            <a:cxnLst/>
            <a:rect l="l" t="t" r="r" b="b"/>
            <a:pathLst>
              <a:path w="1338579" h="422910">
                <a:moveTo>
                  <a:pt x="0" y="422318"/>
                </a:moveTo>
                <a:lnTo>
                  <a:pt x="1338379" y="0"/>
                </a:lnTo>
              </a:path>
            </a:pathLst>
          </a:custGeom>
          <a:ln w="31749">
            <a:solidFill>
              <a:srgbClr val="FFD700"/>
            </a:solidFill>
          </a:ln>
        </p:spPr>
        <p:txBody>
          <a:bodyPr wrap="square" lIns="0" tIns="0" rIns="0" bIns="0" rtlCol="0"/>
          <a:lstStyle/>
          <a:p>
            <a:endParaRPr/>
          </a:p>
        </p:txBody>
      </p:sp>
      <p:sp>
        <p:nvSpPr>
          <p:cNvPr id="12" name="object 12"/>
          <p:cNvSpPr/>
          <p:nvPr/>
        </p:nvSpPr>
        <p:spPr>
          <a:xfrm>
            <a:off x="4201121" y="3613073"/>
            <a:ext cx="155575" cy="139700"/>
          </a:xfrm>
          <a:custGeom>
            <a:avLst/>
            <a:gdLst/>
            <a:ahLst/>
            <a:cxnLst/>
            <a:rect l="l" t="t" r="r" b="b"/>
            <a:pathLst>
              <a:path w="155575" h="139700">
                <a:moveTo>
                  <a:pt x="12369" y="0"/>
                </a:moveTo>
                <a:lnTo>
                  <a:pt x="3873" y="5372"/>
                </a:lnTo>
                <a:lnTo>
                  <a:pt x="0" y="22478"/>
                </a:lnTo>
                <a:lnTo>
                  <a:pt x="5372" y="30975"/>
                </a:lnTo>
                <a:lnTo>
                  <a:pt x="94932" y="51231"/>
                </a:lnTo>
                <a:lnTo>
                  <a:pt x="39103" y="112725"/>
                </a:lnTo>
                <a:lnTo>
                  <a:pt x="35873" y="118138"/>
                </a:lnTo>
                <a:lnTo>
                  <a:pt x="34999" y="124163"/>
                </a:lnTo>
                <a:lnTo>
                  <a:pt x="36447" y="130075"/>
                </a:lnTo>
                <a:lnTo>
                  <a:pt x="40182" y="135153"/>
                </a:lnTo>
                <a:lnTo>
                  <a:pt x="45601" y="138383"/>
                </a:lnTo>
                <a:lnTo>
                  <a:pt x="51625" y="139255"/>
                </a:lnTo>
                <a:lnTo>
                  <a:pt x="57534" y="137803"/>
                </a:lnTo>
                <a:lnTo>
                  <a:pt x="62610" y="134061"/>
                </a:lnTo>
                <a:lnTo>
                  <a:pt x="155016" y="32270"/>
                </a:lnTo>
                <a:lnTo>
                  <a:pt x="12369" y="0"/>
                </a:lnTo>
                <a:close/>
              </a:path>
            </a:pathLst>
          </a:custGeom>
          <a:solidFill>
            <a:srgbClr val="FFD700"/>
          </a:solidFill>
        </p:spPr>
        <p:txBody>
          <a:bodyPr wrap="square" lIns="0" tIns="0" rIns="0" bIns="0" rtlCol="0"/>
          <a:lstStyle/>
          <a:p>
            <a:endParaRPr/>
          </a:p>
        </p:txBody>
      </p:sp>
      <p:sp>
        <p:nvSpPr>
          <p:cNvPr id="13" name="object 13"/>
          <p:cNvSpPr/>
          <p:nvPr/>
        </p:nvSpPr>
        <p:spPr>
          <a:xfrm>
            <a:off x="2987712" y="4077144"/>
            <a:ext cx="1339215" cy="493395"/>
          </a:xfrm>
          <a:custGeom>
            <a:avLst/>
            <a:gdLst/>
            <a:ahLst/>
            <a:cxnLst/>
            <a:rect l="l" t="t" r="r" b="b"/>
            <a:pathLst>
              <a:path w="1339214" h="493395">
                <a:moveTo>
                  <a:pt x="0" y="0"/>
                </a:moveTo>
                <a:lnTo>
                  <a:pt x="1338859" y="493141"/>
                </a:lnTo>
              </a:path>
            </a:pathLst>
          </a:custGeom>
          <a:ln w="31749">
            <a:solidFill>
              <a:srgbClr val="FFD700"/>
            </a:solidFill>
          </a:ln>
        </p:spPr>
        <p:txBody>
          <a:bodyPr wrap="square" lIns="0" tIns="0" rIns="0" bIns="0" rtlCol="0"/>
          <a:lstStyle/>
          <a:p>
            <a:endParaRPr/>
          </a:p>
        </p:txBody>
      </p:sp>
      <p:sp>
        <p:nvSpPr>
          <p:cNvPr id="14" name="object 14"/>
          <p:cNvSpPr/>
          <p:nvPr/>
        </p:nvSpPr>
        <p:spPr>
          <a:xfrm>
            <a:off x="4200829" y="4469422"/>
            <a:ext cx="155575" cy="137795"/>
          </a:xfrm>
          <a:custGeom>
            <a:avLst/>
            <a:gdLst/>
            <a:ahLst/>
            <a:cxnLst/>
            <a:rect l="l" t="t" r="r" b="b"/>
            <a:pathLst>
              <a:path w="155575" h="137795">
                <a:moveTo>
                  <a:pt x="57089" y="0"/>
                </a:moveTo>
                <a:lnTo>
                  <a:pt x="51030" y="587"/>
                </a:lnTo>
                <a:lnTo>
                  <a:pt x="45465" y="3556"/>
                </a:lnTo>
                <a:lnTo>
                  <a:pt x="41496" y="8448"/>
                </a:lnTo>
                <a:lnTo>
                  <a:pt x="39770" y="14284"/>
                </a:lnTo>
                <a:lnTo>
                  <a:pt x="40358" y="20343"/>
                </a:lnTo>
                <a:lnTo>
                  <a:pt x="43332" y="25907"/>
                </a:lnTo>
                <a:lnTo>
                  <a:pt x="96189" y="89966"/>
                </a:lnTo>
                <a:lnTo>
                  <a:pt x="5765" y="105968"/>
                </a:lnTo>
                <a:lnTo>
                  <a:pt x="0" y="114211"/>
                </a:lnTo>
                <a:lnTo>
                  <a:pt x="3060" y="131483"/>
                </a:lnTo>
                <a:lnTo>
                  <a:pt x="11302" y="137236"/>
                </a:lnTo>
                <a:lnTo>
                  <a:pt x="155308" y="111747"/>
                </a:lnTo>
                <a:lnTo>
                  <a:pt x="67817" y="5702"/>
                </a:lnTo>
                <a:lnTo>
                  <a:pt x="62925" y="1727"/>
                </a:lnTo>
                <a:lnTo>
                  <a:pt x="57089" y="0"/>
                </a:lnTo>
                <a:close/>
              </a:path>
            </a:pathLst>
          </a:custGeom>
          <a:solidFill>
            <a:srgbClr val="FFD700"/>
          </a:solidFill>
        </p:spPr>
        <p:txBody>
          <a:bodyPr wrap="square" lIns="0" tIns="0" rIns="0" bIns="0" rtlCol="0"/>
          <a:lstStyle/>
          <a:p>
            <a:endParaRPr/>
          </a:p>
        </p:txBody>
      </p:sp>
      <p:sp>
        <p:nvSpPr>
          <p:cNvPr id="15" name="object 15"/>
          <p:cNvSpPr/>
          <p:nvPr/>
        </p:nvSpPr>
        <p:spPr>
          <a:xfrm>
            <a:off x="2987712" y="4077144"/>
            <a:ext cx="1346835" cy="1417320"/>
          </a:xfrm>
          <a:custGeom>
            <a:avLst/>
            <a:gdLst/>
            <a:ahLst/>
            <a:cxnLst/>
            <a:rect l="l" t="t" r="r" b="b"/>
            <a:pathLst>
              <a:path w="1346835" h="1417320">
                <a:moveTo>
                  <a:pt x="0" y="0"/>
                </a:moveTo>
                <a:lnTo>
                  <a:pt x="1346719" y="1417028"/>
                </a:lnTo>
              </a:path>
            </a:pathLst>
          </a:custGeom>
          <a:ln w="31749">
            <a:solidFill>
              <a:srgbClr val="FFD700"/>
            </a:solidFill>
          </a:ln>
        </p:spPr>
        <p:txBody>
          <a:bodyPr wrap="square" lIns="0" tIns="0" rIns="0" bIns="0" rtlCol="0"/>
          <a:lstStyle/>
          <a:p>
            <a:endParaRPr/>
          </a:p>
        </p:txBody>
      </p:sp>
      <p:sp>
        <p:nvSpPr>
          <p:cNvPr id="16" name="object 16"/>
          <p:cNvSpPr/>
          <p:nvPr/>
        </p:nvSpPr>
        <p:spPr>
          <a:xfrm>
            <a:off x="4210849" y="5369382"/>
            <a:ext cx="145415" cy="147955"/>
          </a:xfrm>
          <a:custGeom>
            <a:avLst/>
            <a:gdLst/>
            <a:ahLst/>
            <a:cxnLst/>
            <a:rect l="l" t="t" r="r" b="b"/>
            <a:pathLst>
              <a:path w="145414" h="147954">
                <a:moveTo>
                  <a:pt x="13703" y="76327"/>
                </a:moveTo>
                <a:lnTo>
                  <a:pt x="4902" y="81165"/>
                </a:lnTo>
                <a:lnTo>
                  <a:pt x="0" y="98005"/>
                </a:lnTo>
                <a:lnTo>
                  <a:pt x="4851" y="106819"/>
                </a:lnTo>
                <a:lnTo>
                  <a:pt x="145287" y="147624"/>
                </a:lnTo>
                <a:lnTo>
                  <a:pt x="134503" y="101942"/>
                </a:lnTo>
                <a:lnTo>
                  <a:pt x="101879" y="101942"/>
                </a:lnTo>
                <a:lnTo>
                  <a:pt x="13703" y="76327"/>
                </a:lnTo>
                <a:close/>
              </a:path>
              <a:path w="145414" h="147954">
                <a:moveTo>
                  <a:pt x="103124" y="0"/>
                </a:moveTo>
                <a:lnTo>
                  <a:pt x="86067" y="4025"/>
                </a:lnTo>
                <a:lnTo>
                  <a:pt x="80784" y="12585"/>
                </a:lnTo>
                <a:lnTo>
                  <a:pt x="101879" y="101942"/>
                </a:lnTo>
                <a:lnTo>
                  <a:pt x="134503" y="101942"/>
                </a:lnTo>
                <a:lnTo>
                  <a:pt x="111683" y="5283"/>
                </a:lnTo>
                <a:lnTo>
                  <a:pt x="103124" y="0"/>
                </a:lnTo>
                <a:close/>
              </a:path>
            </a:pathLst>
          </a:custGeom>
          <a:solidFill>
            <a:srgbClr val="FFD700"/>
          </a:solidFill>
        </p:spPr>
        <p:txBody>
          <a:bodyPr wrap="square" lIns="0" tIns="0" rIns="0" bIns="0" rtlCol="0"/>
          <a:lstStyle/>
          <a:p>
            <a:endParaRPr/>
          </a:p>
        </p:txBody>
      </p:sp>
      <p:sp>
        <p:nvSpPr>
          <p:cNvPr id="17" name="object 17"/>
          <p:cNvSpPr/>
          <p:nvPr/>
        </p:nvSpPr>
        <p:spPr>
          <a:xfrm>
            <a:off x="1092503" y="1029068"/>
            <a:ext cx="1607237" cy="2111971"/>
          </a:xfrm>
          <a:prstGeom prst="rect">
            <a:avLst/>
          </a:prstGeom>
          <a:blipFill>
            <a:blip r:embed="rId3" cstate="print"/>
            <a:stretch>
              <a:fillRect/>
            </a:stretch>
          </a:blipFill>
        </p:spPr>
        <p:txBody>
          <a:bodyPr wrap="square" lIns="0" tIns="0" rIns="0" bIns="0" rtlCol="0"/>
          <a:lstStyle/>
          <a:p>
            <a:endParaRPr/>
          </a:p>
        </p:txBody>
      </p:sp>
      <p:sp>
        <p:nvSpPr>
          <p:cNvPr id="18" name="object 18"/>
          <p:cNvSpPr txBox="1"/>
          <p:nvPr/>
        </p:nvSpPr>
        <p:spPr>
          <a:xfrm>
            <a:off x="1905000" y="2590800"/>
            <a:ext cx="2128432" cy="369332"/>
          </a:xfrm>
          <a:prstGeom prst="rect">
            <a:avLst/>
          </a:prstGeom>
        </p:spPr>
        <p:txBody>
          <a:bodyPr vert="horz" wrap="square" lIns="0" tIns="0" rIns="0" bIns="0" rtlCol="0">
            <a:spAutoFit/>
          </a:bodyPr>
          <a:lstStyle/>
          <a:p>
            <a:pPr marL="12700">
              <a:lnSpc>
                <a:spcPct val="100000"/>
              </a:lnSpc>
            </a:pPr>
            <a:r>
              <a:rPr lang="en-US" altLang="ja-JP" sz="1200" dirty="0">
                <a:latin typeface="Arial" panose="020B0604020202020204" pitchFamily="34" charset="0"/>
                <a:cs typeface="Arial" panose="020B0604020202020204" pitchFamily="34" charset="0"/>
              </a:rPr>
              <a:t>Compilation of publicity papers into a form of open data</a:t>
            </a:r>
            <a:endParaRPr sz="1200" dirty="0">
              <a:latin typeface="Arial" panose="020B0604020202020204" pitchFamily="34" charset="0"/>
              <a:cs typeface="Arial" panose="020B0604020202020204" pitchFamily="34" charset="0"/>
            </a:endParaRPr>
          </a:p>
        </p:txBody>
      </p:sp>
      <p:sp>
        <p:nvSpPr>
          <p:cNvPr id="19" name="object 19"/>
          <p:cNvSpPr txBox="1">
            <a:spLocks noGrp="1"/>
          </p:cNvSpPr>
          <p:nvPr>
            <p:ph type="ftr" sz="quarter" idx="5"/>
          </p:nvPr>
        </p:nvSpPr>
        <p:spPr>
          <a:prstGeom prst="rect">
            <a:avLst/>
          </a:prstGeom>
        </p:spPr>
        <p:txBody>
          <a:bodyPr vert="horz" wrap="square" lIns="0" tIns="0" rIns="0" bIns="0" rtlCol="0">
            <a:spAutoFit/>
          </a:bodyPr>
          <a:lstStyle/>
          <a:p>
            <a:pPr marL="12700">
              <a:lnSpc>
                <a:spcPts val="910"/>
              </a:lnSpc>
            </a:pPr>
            <a:r>
              <a:rPr dirty="0"/>
              <a:t>Publica </a:t>
            </a:r>
            <a:r>
              <a:rPr spc="-5" dirty="0"/>
              <a:t>Co.,</a:t>
            </a:r>
            <a:r>
              <a:rPr spc="-100" dirty="0"/>
              <a:t> </a:t>
            </a:r>
            <a:r>
              <a:rPr spc="-5" dirty="0"/>
              <a:t>Ltd.</a:t>
            </a:r>
          </a:p>
        </p:txBody>
      </p:sp>
      <p:sp>
        <p:nvSpPr>
          <p:cNvPr id="20" name="object 20"/>
          <p:cNvSpPr txBox="1">
            <a:spLocks noGrp="1"/>
          </p:cNvSpPr>
          <p:nvPr>
            <p:ph type="dt" sz="half" idx="6"/>
          </p:nvPr>
        </p:nvSpPr>
        <p:spPr>
          <a:prstGeom prst="rect">
            <a:avLst/>
          </a:prstGeom>
        </p:spPr>
        <p:txBody>
          <a:bodyPr vert="horz" wrap="square" lIns="0" tIns="0" rIns="0" bIns="0" rtlCol="0">
            <a:spAutoFit/>
          </a:bodyPr>
          <a:lstStyle/>
          <a:p>
            <a:pPr marL="12700">
              <a:lnSpc>
                <a:spcPts val="910"/>
              </a:lnSpc>
            </a:pPr>
            <a:r>
              <a:rPr spc="-15" dirty="0"/>
              <a:t>Tomihiko</a:t>
            </a:r>
            <a:r>
              <a:rPr spc="-114" dirty="0"/>
              <a:t> </a:t>
            </a:r>
            <a:r>
              <a:rPr dirty="0"/>
              <a:t>Azuma</a:t>
            </a:r>
          </a:p>
        </p:txBody>
      </p:sp>
      <p:sp>
        <p:nvSpPr>
          <p:cNvPr id="21" name="object 21"/>
          <p:cNvSpPr txBox="1">
            <a:spLocks noGrp="1"/>
          </p:cNvSpPr>
          <p:nvPr>
            <p:ph type="sldNum" sz="quarter" idx="7"/>
          </p:nvPr>
        </p:nvSpPr>
        <p:spPr>
          <a:prstGeom prst="rect">
            <a:avLst/>
          </a:prstGeom>
        </p:spPr>
        <p:txBody>
          <a:bodyPr vert="horz" wrap="square" lIns="0" tIns="0" rIns="0" bIns="0" rtlCol="0">
            <a:spAutoFit/>
          </a:bodyPr>
          <a:lstStyle/>
          <a:p>
            <a:pPr marL="12700">
              <a:lnSpc>
                <a:spcPts val="1110"/>
              </a:lnSpc>
            </a:pPr>
            <a:r>
              <a:rPr dirty="0"/>
              <a:t>Page</a:t>
            </a:r>
            <a:r>
              <a:rPr spc="-100" dirty="0"/>
              <a:t> </a:t>
            </a:r>
            <a:fld id="{81D60167-4931-47E6-BA6A-407CBD079E47}" type="slidenum">
              <a:rPr dirty="0"/>
              <a:t>10</a:t>
            </a:fld>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8100" y="52162"/>
            <a:ext cx="8864600" cy="824841"/>
          </a:xfrm>
          <a:prstGeom prst="rect">
            <a:avLst/>
          </a:prstGeom>
        </p:spPr>
        <p:txBody>
          <a:bodyPr vert="horz" wrap="square" lIns="0" tIns="91440" rIns="0" bIns="0" rtlCol="0">
            <a:spAutoFit/>
          </a:bodyPr>
          <a:lstStyle/>
          <a:p>
            <a:pPr marL="12700" algn="l">
              <a:lnSpc>
                <a:spcPct val="85000"/>
              </a:lnSpc>
            </a:pPr>
            <a:r>
              <a:rPr lang="en-US" altLang="ja-JP" sz="2800" dirty="0"/>
              <a:t>Effects of open data from the standpoint of the publicity activities</a:t>
            </a:r>
            <a:endParaRPr sz="2800" dirty="0"/>
          </a:p>
        </p:txBody>
      </p:sp>
      <p:sp>
        <p:nvSpPr>
          <p:cNvPr id="3" name="object 3"/>
          <p:cNvSpPr/>
          <p:nvPr/>
        </p:nvSpPr>
        <p:spPr>
          <a:xfrm>
            <a:off x="4919345" y="1871002"/>
            <a:ext cx="2028977" cy="3016123"/>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4699000" y="961575"/>
            <a:ext cx="3276600" cy="470898"/>
          </a:xfrm>
          <a:prstGeom prst="rect">
            <a:avLst/>
          </a:prstGeom>
        </p:spPr>
        <p:txBody>
          <a:bodyPr vert="horz" wrap="square" lIns="0" tIns="0" rIns="0" bIns="0" rtlCol="0">
            <a:spAutoFit/>
          </a:bodyPr>
          <a:lstStyle/>
          <a:p>
            <a:pPr marL="12700" algn="ctr">
              <a:lnSpc>
                <a:spcPct val="85000"/>
              </a:lnSpc>
            </a:pPr>
            <a:r>
              <a:rPr lang="en-US" altLang="ja-JP" b="1" dirty="0">
                <a:latin typeface="Arial" panose="020B0604020202020204" pitchFamily="34" charset="0"/>
                <a:cs typeface="Arial" panose="020B0604020202020204" pitchFamily="34" charset="0"/>
              </a:rPr>
              <a:t>Future vision of open data </a:t>
            </a:r>
            <a:r>
              <a:rPr lang="en-US" altLang="ja-JP" b="1" dirty="0" smtClean="0">
                <a:latin typeface="Arial" panose="020B0604020202020204" pitchFamily="34" charset="0"/>
                <a:cs typeface="Arial" panose="020B0604020202020204" pitchFamily="34" charset="0"/>
              </a:rPr>
              <a:t/>
            </a:r>
            <a:br>
              <a:rPr lang="en-US" altLang="ja-JP" b="1" dirty="0" smtClean="0">
                <a:latin typeface="Arial" panose="020B0604020202020204" pitchFamily="34" charset="0"/>
                <a:cs typeface="Arial" panose="020B0604020202020204" pitchFamily="34" charset="0"/>
              </a:rPr>
            </a:br>
            <a:r>
              <a:rPr lang="en-US" altLang="ja-JP" b="1" dirty="0" smtClean="0">
                <a:latin typeface="Arial" panose="020B0604020202020204" pitchFamily="34" charset="0"/>
                <a:cs typeface="Arial" panose="020B0604020202020204" pitchFamily="34" charset="0"/>
              </a:rPr>
              <a:t>through </a:t>
            </a:r>
            <a:r>
              <a:rPr lang="en-US" altLang="ja-JP" b="1" dirty="0">
                <a:latin typeface="Arial" panose="020B0604020202020204" pitchFamily="34" charset="0"/>
                <a:cs typeface="Arial" panose="020B0604020202020204" pitchFamily="34" charset="0"/>
              </a:rPr>
              <a:t>publicity paper</a:t>
            </a:r>
            <a:endParaRPr b="1" dirty="0">
              <a:latin typeface="Arial" panose="020B0604020202020204" pitchFamily="34" charset="0"/>
              <a:cs typeface="Arial" panose="020B0604020202020204" pitchFamily="34" charset="0"/>
            </a:endParaRPr>
          </a:p>
        </p:txBody>
      </p:sp>
      <p:sp>
        <p:nvSpPr>
          <p:cNvPr id="5" name="object 5"/>
          <p:cNvSpPr txBox="1"/>
          <p:nvPr/>
        </p:nvSpPr>
        <p:spPr>
          <a:xfrm>
            <a:off x="216000" y="1058699"/>
            <a:ext cx="1893600" cy="470898"/>
          </a:xfrm>
          <a:prstGeom prst="rect">
            <a:avLst/>
          </a:prstGeom>
        </p:spPr>
        <p:txBody>
          <a:bodyPr vert="horz" wrap="square" lIns="0" tIns="0" rIns="0" bIns="0" rtlCol="0">
            <a:spAutoFit/>
          </a:bodyPr>
          <a:lstStyle/>
          <a:p>
            <a:pPr algn="ctr">
              <a:lnSpc>
                <a:spcPct val="85000"/>
              </a:lnSpc>
            </a:pPr>
            <a:r>
              <a:rPr lang="en-US" altLang="ja-JP" b="1" dirty="0">
                <a:latin typeface="Arial" panose="020B0604020202020204" pitchFamily="34" charset="0"/>
                <a:cs typeface="Arial" panose="020B0604020202020204" pitchFamily="34" charset="0"/>
              </a:rPr>
              <a:t>Present publicity activities</a:t>
            </a:r>
            <a:endParaRPr b="1" dirty="0">
              <a:latin typeface="Arial" panose="020B0604020202020204" pitchFamily="34" charset="0"/>
              <a:cs typeface="Arial" panose="020B0604020202020204" pitchFamily="34" charset="0"/>
            </a:endParaRPr>
          </a:p>
        </p:txBody>
      </p:sp>
      <p:sp>
        <p:nvSpPr>
          <p:cNvPr id="6" name="object 6"/>
          <p:cNvSpPr/>
          <p:nvPr/>
        </p:nvSpPr>
        <p:spPr>
          <a:xfrm>
            <a:off x="499666" y="2519756"/>
            <a:ext cx="1057518" cy="1019797"/>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2483713" y="1419614"/>
            <a:ext cx="1420748" cy="947169"/>
          </a:xfrm>
          <a:prstGeom prst="rect">
            <a:avLst/>
          </a:prstGeom>
          <a:blipFill>
            <a:blip r:embed="rId4" cstate="print"/>
            <a:stretch>
              <a:fillRect/>
            </a:stretch>
          </a:blipFill>
        </p:spPr>
        <p:txBody>
          <a:bodyPr wrap="square" lIns="0" tIns="0" rIns="0" bIns="0" rtlCol="0"/>
          <a:lstStyle/>
          <a:p>
            <a:endParaRPr/>
          </a:p>
        </p:txBody>
      </p:sp>
      <p:sp>
        <p:nvSpPr>
          <p:cNvPr id="8" name="object 8"/>
          <p:cNvSpPr txBox="1"/>
          <p:nvPr/>
        </p:nvSpPr>
        <p:spPr>
          <a:xfrm>
            <a:off x="2361208" y="1065926"/>
            <a:ext cx="1620392" cy="313932"/>
          </a:xfrm>
          <a:prstGeom prst="rect">
            <a:avLst/>
          </a:prstGeom>
        </p:spPr>
        <p:txBody>
          <a:bodyPr vert="horz" wrap="square" lIns="0" tIns="0" rIns="0" bIns="0" rtlCol="0">
            <a:spAutoFit/>
          </a:bodyPr>
          <a:lstStyle/>
          <a:p>
            <a:pPr marL="12700" algn="ctr">
              <a:lnSpc>
                <a:spcPct val="85000"/>
              </a:lnSpc>
            </a:pPr>
            <a:r>
              <a:rPr lang="en-US" altLang="ja-JP" sz="1200" dirty="0">
                <a:latin typeface="Arial" panose="020B0604020202020204" pitchFamily="34" charset="0"/>
                <a:cs typeface="Arial" panose="020B0604020202020204" pitchFamily="34" charset="0"/>
              </a:rPr>
              <a:t>Production of articles for the Web site</a:t>
            </a:r>
            <a:endParaRPr sz="1200" dirty="0">
              <a:latin typeface="Arial" panose="020B0604020202020204" pitchFamily="34" charset="0"/>
              <a:cs typeface="Arial" panose="020B0604020202020204" pitchFamily="34" charset="0"/>
            </a:endParaRPr>
          </a:p>
        </p:txBody>
      </p:sp>
      <p:sp>
        <p:nvSpPr>
          <p:cNvPr id="9" name="object 9"/>
          <p:cNvSpPr/>
          <p:nvPr/>
        </p:nvSpPr>
        <p:spPr>
          <a:xfrm>
            <a:off x="2555722" y="2870848"/>
            <a:ext cx="1080147" cy="1147659"/>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1619592" y="3230905"/>
            <a:ext cx="760730" cy="0"/>
          </a:xfrm>
          <a:custGeom>
            <a:avLst/>
            <a:gdLst/>
            <a:ahLst/>
            <a:cxnLst/>
            <a:rect l="l" t="t" r="r" b="b"/>
            <a:pathLst>
              <a:path w="760730">
                <a:moveTo>
                  <a:pt x="0" y="0"/>
                </a:moveTo>
                <a:lnTo>
                  <a:pt x="760655" y="0"/>
                </a:lnTo>
              </a:path>
            </a:pathLst>
          </a:custGeom>
          <a:ln w="31749">
            <a:solidFill>
              <a:srgbClr val="FFD700"/>
            </a:solidFill>
          </a:ln>
        </p:spPr>
        <p:txBody>
          <a:bodyPr wrap="square" lIns="0" tIns="0" rIns="0" bIns="0" rtlCol="0"/>
          <a:lstStyle/>
          <a:p>
            <a:endParaRPr/>
          </a:p>
        </p:txBody>
      </p:sp>
      <p:sp>
        <p:nvSpPr>
          <p:cNvPr id="11" name="object 11"/>
          <p:cNvSpPr/>
          <p:nvPr/>
        </p:nvSpPr>
        <p:spPr>
          <a:xfrm>
            <a:off x="2269244" y="3159589"/>
            <a:ext cx="142875" cy="142875"/>
          </a:xfrm>
          <a:custGeom>
            <a:avLst/>
            <a:gdLst/>
            <a:ahLst/>
            <a:cxnLst/>
            <a:rect l="l" t="t" r="r" b="b"/>
            <a:pathLst>
              <a:path w="142875" h="142875">
                <a:moveTo>
                  <a:pt x="17782" y="0"/>
                </a:moveTo>
                <a:lnTo>
                  <a:pt x="11708" y="394"/>
                </a:lnTo>
                <a:lnTo>
                  <a:pt x="6227" y="3039"/>
                </a:lnTo>
                <a:lnTo>
                  <a:pt x="2035" y="7752"/>
                </a:lnTo>
                <a:lnTo>
                  <a:pt x="0" y="13717"/>
                </a:lnTo>
                <a:lnTo>
                  <a:pt x="397" y="19790"/>
                </a:lnTo>
                <a:lnTo>
                  <a:pt x="3043" y="25271"/>
                </a:lnTo>
                <a:lnTo>
                  <a:pt x="7750" y="29457"/>
                </a:lnTo>
                <a:lnTo>
                  <a:pt x="79493" y="71316"/>
                </a:lnTo>
                <a:lnTo>
                  <a:pt x="7750" y="113162"/>
                </a:lnTo>
                <a:lnTo>
                  <a:pt x="3043" y="117354"/>
                </a:lnTo>
                <a:lnTo>
                  <a:pt x="397" y="122835"/>
                </a:lnTo>
                <a:lnTo>
                  <a:pt x="0" y="128909"/>
                </a:lnTo>
                <a:lnTo>
                  <a:pt x="2035" y="134879"/>
                </a:lnTo>
                <a:lnTo>
                  <a:pt x="6227" y="139585"/>
                </a:lnTo>
                <a:lnTo>
                  <a:pt x="11708" y="142226"/>
                </a:lnTo>
                <a:lnTo>
                  <a:pt x="17782" y="142620"/>
                </a:lnTo>
                <a:lnTo>
                  <a:pt x="23752" y="140582"/>
                </a:lnTo>
                <a:lnTo>
                  <a:pt x="142510" y="71316"/>
                </a:lnTo>
                <a:lnTo>
                  <a:pt x="23752" y="2037"/>
                </a:lnTo>
                <a:lnTo>
                  <a:pt x="17782" y="0"/>
                </a:lnTo>
                <a:close/>
              </a:path>
            </a:pathLst>
          </a:custGeom>
          <a:solidFill>
            <a:srgbClr val="FFD700"/>
          </a:solidFill>
        </p:spPr>
        <p:txBody>
          <a:bodyPr wrap="square" lIns="0" tIns="0" rIns="0" bIns="0" rtlCol="0"/>
          <a:lstStyle/>
          <a:p>
            <a:endParaRPr/>
          </a:p>
        </p:txBody>
      </p:sp>
      <p:sp>
        <p:nvSpPr>
          <p:cNvPr id="12" name="object 12"/>
          <p:cNvSpPr/>
          <p:nvPr/>
        </p:nvSpPr>
        <p:spPr>
          <a:xfrm>
            <a:off x="4067924" y="5250650"/>
            <a:ext cx="1656232" cy="1130759"/>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6718922" y="5394071"/>
            <a:ext cx="963193" cy="645218"/>
          </a:xfrm>
          <a:prstGeom prst="rect">
            <a:avLst/>
          </a:prstGeom>
          <a:blipFill>
            <a:blip r:embed="rId7" cstate="print"/>
            <a:stretch>
              <a:fillRect/>
            </a:stretch>
          </a:blipFill>
        </p:spPr>
        <p:txBody>
          <a:bodyPr wrap="square" lIns="0" tIns="0" rIns="0" bIns="0" rtlCol="0"/>
          <a:lstStyle/>
          <a:p>
            <a:endParaRPr/>
          </a:p>
        </p:txBody>
      </p:sp>
      <p:sp>
        <p:nvSpPr>
          <p:cNvPr id="14" name="object 14"/>
          <p:cNvSpPr/>
          <p:nvPr/>
        </p:nvSpPr>
        <p:spPr>
          <a:xfrm>
            <a:off x="7935594" y="5392178"/>
            <a:ext cx="907935" cy="631285"/>
          </a:xfrm>
          <a:prstGeom prst="rect">
            <a:avLst/>
          </a:prstGeom>
          <a:blipFill>
            <a:blip r:embed="rId8" cstate="print"/>
            <a:stretch>
              <a:fillRect/>
            </a:stretch>
          </a:blipFill>
        </p:spPr>
        <p:txBody>
          <a:bodyPr wrap="square" lIns="0" tIns="0" rIns="0" bIns="0" rtlCol="0"/>
          <a:lstStyle/>
          <a:p>
            <a:endParaRPr/>
          </a:p>
        </p:txBody>
      </p:sp>
      <p:sp>
        <p:nvSpPr>
          <p:cNvPr id="15" name="object 15"/>
          <p:cNvSpPr/>
          <p:nvPr/>
        </p:nvSpPr>
        <p:spPr>
          <a:xfrm>
            <a:off x="6681863" y="5142839"/>
            <a:ext cx="2282825" cy="1040765"/>
          </a:xfrm>
          <a:custGeom>
            <a:avLst/>
            <a:gdLst/>
            <a:ahLst/>
            <a:cxnLst/>
            <a:rect l="l" t="t" r="r" b="b"/>
            <a:pathLst>
              <a:path w="2282825" h="1040764">
                <a:moveTo>
                  <a:pt x="0" y="0"/>
                </a:moveTo>
                <a:lnTo>
                  <a:pt x="2282738" y="0"/>
                </a:lnTo>
                <a:lnTo>
                  <a:pt x="2282738" y="1040459"/>
                </a:lnTo>
                <a:lnTo>
                  <a:pt x="0" y="1040459"/>
                </a:lnTo>
                <a:lnTo>
                  <a:pt x="0" y="0"/>
                </a:lnTo>
                <a:close/>
              </a:path>
            </a:pathLst>
          </a:custGeom>
          <a:ln w="9524">
            <a:solidFill>
              <a:srgbClr val="C9A800"/>
            </a:solidFill>
          </a:ln>
        </p:spPr>
        <p:txBody>
          <a:bodyPr wrap="square" lIns="0" tIns="0" rIns="0" bIns="0" rtlCol="0"/>
          <a:lstStyle/>
          <a:p>
            <a:endParaRPr/>
          </a:p>
        </p:txBody>
      </p:sp>
      <p:sp>
        <p:nvSpPr>
          <p:cNvPr id="17" name="object 17"/>
          <p:cNvSpPr/>
          <p:nvPr/>
        </p:nvSpPr>
        <p:spPr>
          <a:xfrm>
            <a:off x="6948322" y="3230905"/>
            <a:ext cx="1192489" cy="815365"/>
          </a:xfrm>
          <a:prstGeom prst="rect">
            <a:avLst/>
          </a:prstGeom>
          <a:blipFill>
            <a:blip r:embed="rId9" cstate="print"/>
            <a:stretch>
              <a:fillRect/>
            </a:stretch>
          </a:blipFill>
        </p:spPr>
        <p:txBody>
          <a:bodyPr wrap="square" lIns="0" tIns="0" rIns="0" bIns="0" rtlCol="0"/>
          <a:lstStyle/>
          <a:p>
            <a:endParaRPr/>
          </a:p>
        </p:txBody>
      </p:sp>
      <p:sp>
        <p:nvSpPr>
          <p:cNvPr id="18" name="object 18"/>
          <p:cNvSpPr/>
          <p:nvPr/>
        </p:nvSpPr>
        <p:spPr>
          <a:xfrm>
            <a:off x="7591425" y="3806978"/>
            <a:ext cx="1275892" cy="792110"/>
          </a:xfrm>
          <a:prstGeom prst="rect">
            <a:avLst/>
          </a:prstGeom>
          <a:blipFill>
            <a:blip r:embed="rId10" cstate="print"/>
            <a:stretch>
              <a:fillRect/>
            </a:stretch>
          </a:blipFill>
        </p:spPr>
        <p:txBody>
          <a:bodyPr wrap="square" lIns="0" tIns="0" rIns="0" bIns="0" rtlCol="0"/>
          <a:lstStyle/>
          <a:p>
            <a:endParaRPr/>
          </a:p>
        </p:txBody>
      </p:sp>
      <p:sp>
        <p:nvSpPr>
          <p:cNvPr id="19" name="object 19"/>
          <p:cNvSpPr/>
          <p:nvPr/>
        </p:nvSpPr>
        <p:spPr>
          <a:xfrm>
            <a:off x="7452397" y="3590950"/>
            <a:ext cx="624636" cy="755878"/>
          </a:xfrm>
          <a:prstGeom prst="rect">
            <a:avLst/>
          </a:prstGeom>
          <a:blipFill>
            <a:blip r:embed="rId11" cstate="print"/>
            <a:stretch>
              <a:fillRect/>
            </a:stretch>
          </a:blipFill>
        </p:spPr>
        <p:txBody>
          <a:bodyPr wrap="square" lIns="0" tIns="0" rIns="0" bIns="0" rtlCol="0"/>
          <a:lstStyle/>
          <a:p>
            <a:endParaRPr/>
          </a:p>
        </p:txBody>
      </p:sp>
      <p:sp>
        <p:nvSpPr>
          <p:cNvPr id="20" name="object 20"/>
          <p:cNvSpPr/>
          <p:nvPr/>
        </p:nvSpPr>
        <p:spPr>
          <a:xfrm>
            <a:off x="6660286" y="1905003"/>
            <a:ext cx="1008138" cy="672092"/>
          </a:xfrm>
          <a:prstGeom prst="rect">
            <a:avLst/>
          </a:prstGeom>
          <a:blipFill>
            <a:blip r:embed="rId4" cstate="print"/>
            <a:stretch>
              <a:fillRect/>
            </a:stretch>
          </a:blipFill>
        </p:spPr>
        <p:txBody>
          <a:bodyPr wrap="square" lIns="0" tIns="0" rIns="0" bIns="0" rtlCol="0"/>
          <a:lstStyle/>
          <a:p>
            <a:endParaRPr/>
          </a:p>
        </p:txBody>
      </p:sp>
      <p:sp>
        <p:nvSpPr>
          <p:cNvPr id="21" name="object 21"/>
          <p:cNvSpPr/>
          <p:nvPr/>
        </p:nvSpPr>
        <p:spPr>
          <a:xfrm>
            <a:off x="7884464" y="1832991"/>
            <a:ext cx="792099" cy="841616"/>
          </a:xfrm>
          <a:prstGeom prst="rect">
            <a:avLst/>
          </a:prstGeom>
          <a:blipFill>
            <a:blip r:embed="rId5" cstate="print"/>
            <a:stretch>
              <a:fillRect/>
            </a:stretch>
          </a:blipFill>
        </p:spPr>
        <p:txBody>
          <a:bodyPr wrap="square" lIns="0" tIns="0" rIns="0" bIns="0" rtlCol="0"/>
          <a:lstStyle/>
          <a:p>
            <a:endParaRPr/>
          </a:p>
        </p:txBody>
      </p:sp>
      <p:sp>
        <p:nvSpPr>
          <p:cNvPr id="22" name="object 22"/>
          <p:cNvSpPr txBox="1"/>
          <p:nvPr/>
        </p:nvSpPr>
        <p:spPr>
          <a:xfrm>
            <a:off x="4000487" y="4913286"/>
            <a:ext cx="1778635" cy="313932"/>
          </a:xfrm>
          <a:prstGeom prst="rect">
            <a:avLst/>
          </a:prstGeom>
        </p:spPr>
        <p:txBody>
          <a:bodyPr vert="horz" wrap="square" lIns="0" tIns="0" rIns="0" bIns="0" rtlCol="0">
            <a:spAutoFit/>
          </a:bodyPr>
          <a:lstStyle/>
          <a:p>
            <a:pPr marR="5080" algn="ctr">
              <a:lnSpc>
                <a:spcPct val="85000"/>
              </a:lnSpc>
            </a:pPr>
            <a:r>
              <a:rPr lang="en-US" altLang="ja-JP" sz="1200" dirty="0">
                <a:latin typeface="Arial" panose="020B0604020202020204" pitchFamily="34" charset="0"/>
                <a:cs typeface="Arial" panose="020B0604020202020204" pitchFamily="34" charset="0"/>
              </a:rPr>
              <a:t>Each distribution channel comes to pick up the data.</a:t>
            </a:r>
            <a:endParaRPr sz="1200" dirty="0">
              <a:latin typeface="Arial" panose="020B0604020202020204" pitchFamily="34" charset="0"/>
              <a:cs typeface="Arial" panose="020B0604020202020204" pitchFamily="34" charset="0"/>
            </a:endParaRPr>
          </a:p>
        </p:txBody>
      </p:sp>
      <p:sp>
        <p:nvSpPr>
          <p:cNvPr id="23" name="object 23"/>
          <p:cNvSpPr txBox="1"/>
          <p:nvPr/>
        </p:nvSpPr>
        <p:spPr>
          <a:xfrm>
            <a:off x="6619964" y="1536700"/>
            <a:ext cx="2092236" cy="313932"/>
          </a:xfrm>
          <a:prstGeom prst="rect">
            <a:avLst/>
          </a:prstGeom>
        </p:spPr>
        <p:txBody>
          <a:bodyPr vert="horz" wrap="square" lIns="0" tIns="0" rIns="0" bIns="0" rtlCol="0">
            <a:spAutoFit/>
          </a:bodyPr>
          <a:lstStyle/>
          <a:p>
            <a:pPr algn="ctr">
              <a:lnSpc>
                <a:spcPct val="85000"/>
              </a:lnSpc>
            </a:pPr>
            <a:r>
              <a:rPr lang="en-US" altLang="ja-JP" sz="1200" dirty="0">
                <a:latin typeface="Arial" panose="020B0604020202020204" pitchFamily="34" charset="0"/>
                <a:cs typeface="Arial" panose="020B0604020202020204" pitchFamily="34" charset="0"/>
              </a:rPr>
              <a:t>&lt;Production of articles for Web site and publicity paper&gt;</a:t>
            </a:r>
            <a:endParaRPr sz="1200" dirty="0">
              <a:latin typeface="Arial" panose="020B0604020202020204" pitchFamily="34" charset="0"/>
              <a:cs typeface="Arial" panose="020B0604020202020204" pitchFamily="34" charset="0"/>
            </a:endParaRPr>
          </a:p>
        </p:txBody>
      </p:sp>
      <p:sp>
        <p:nvSpPr>
          <p:cNvPr id="24" name="object 24"/>
          <p:cNvSpPr txBox="1"/>
          <p:nvPr/>
        </p:nvSpPr>
        <p:spPr>
          <a:xfrm>
            <a:off x="239568" y="5166289"/>
            <a:ext cx="2849232" cy="1269578"/>
          </a:xfrm>
          <a:prstGeom prst="rect">
            <a:avLst/>
          </a:prstGeom>
        </p:spPr>
        <p:txBody>
          <a:bodyPr vert="horz" wrap="square" lIns="0" tIns="0" rIns="0" bIns="0" rtlCol="0">
            <a:spAutoFit/>
          </a:bodyPr>
          <a:lstStyle/>
          <a:p>
            <a:pPr marL="74930" marR="67310" algn="ctr">
              <a:lnSpc>
                <a:spcPts val="1400"/>
              </a:lnSpc>
            </a:pPr>
            <a:r>
              <a:rPr lang="en-US" altLang="ja-JP" sz="1200" dirty="0">
                <a:latin typeface="Arial" panose="020B0604020202020204" pitchFamily="34" charset="0"/>
                <a:cs typeface="Arial" panose="020B0604020202020204" pitchFamily="34" charset="0"/>
              </a:rPr>
              <a:t>Information is compiled and distributed to a variety of publicity channels, individually.</a:t>
            </a:r>
            <a:endParaRPr sz="1200" dirty="0">
              <a:latin typeface="Arial" panose="020B0604020202020204" pitchFamily="34" charset="0"/>
              <a:cs typeface="Arial" panose="020B0604020202020204" pitchFamily="34" charset="0"/>
            </a:endParaRPr>
          </a:p>
          <a:p>
            <a:pPr algn="ctr">
              <a:lnSpc>
                <a:spcPts val="1360"/>
              </a:lnSpc>
            </a:pPr>
            <a:r>
              <a:rPr sz="1200" dirty="0">
                <a:latin typeface="MS PGothic"/>
                <a:cs typeface="MS PGothic"/>
              </a:rPr>
              <a:t>↓</a:t>
            </a:r>
          </a:p>
          <a:p>
            <a:pPr marL="12065" marR="5080" algn="ctr">
              <a:lnSpc>
                <a:spcPts val="1400"/>
              </a:lnSpc>
              <a:spcBef>
                <a:spcPts val="140"/>
              </a:spcBef>
            </a:pPr>
            <a:r>
              <a:rPr lang="en-US" altLang="ja-JP" sz="1200" dirty="0">
                <a:latin typeface="Arial" panose="020B0604020202020204" pitchFamily="34" charset="0"/>
                <a:cs typeface="Arial" panose="020B0604020202020204" pitchFamily="34" charset="0"/>
              </a:rPr>
              <a:t>It is difficult to smoothly correspond to a large number of channels and to the required speed for information distribution</a:t>
            </a:r>
            <a:r>
              <a:rPr lang="en-US" altLang="ja-JP" sz="1200" dirty="0"/>
              <a:t>.</a:t>
            </a:r>
            <a:endParaRPr sz="1200" dirty="0">
              <a:latin typeface="MS PGothic"/>
              <a:cs typeface="MS PGothic"/>
            </a:endParaRPr>
          </a:p>
        </p:txBody>
      </p:sp>
      <p:sp>
        <p:nvSpPr>
          <p:cNvPr id="25" name="object 25"/>
          <p:cNvSpPr/>
          <p:nvPr/>
        </p:nvSpPr>
        <p:spPr>
          <a:xfrm>
            <a:off x="1619592" y="4293123"/>
            <a:ext cx="713193" cy="720100"/>
          </a:xfrm>
          <a:prstGeom prst="rect">
            <a:avLst/>
          </a:prstGeom>
          <a:blipFill>
            <a:blip r:embed="rId12" cstate="print"/>
            <a:stretch>
              <a:fillRect/>
            </a:stretch>
          </a:blipFill>
        </p:spPr>
        <p:txBody>
          <a:bodyPr wrap="square" lIns="0" tIns="0" rIns="0" bIns="0" rtlCol="0"/>
          <a:lstStyle/>
          <a:p>
            <a:endParaRPr/>
          </a:p>
        </p:txBody>
      </p:sp>
      <p:sp>
        <p:nvSpPr>
          <p:cNvPr id="26" name="object 26"/>
          <p:cNvSpPr/>
          <p:nvPr/>
        </p:nvSpPr>
        <p:spPr>
          <a:xfrm>
            <a:off x="2411704" y="4293120"/>
            <a:ext cx="654176" cy="654176"/>
          </a:xfrm>
          <a:prstGeom prst="rect">
            <a:avLst/>
          </a:prstGeom>
          <a:blipFill>
            <a:blip r:embed="rId13" cstate="print"/>
            <a:stretch>
              <a:fillRect/>
            </a:stretch>
          </a:blipFill>
        </p:spPr>
        <p:txBody>
          <a:bodyPr wrap="square" lIns="0" tIns="0" rIns="0" bIns="0" rtlCol="0"/>
          <a:lstStyle/>
          <a:p>
            <a:endParaRPr/>
          </a:p>
        </p:txBody>
      </p:sp>
      <p:sp>
        <p:nvSpPr>
          <p:cNvPr id="27" name="object 27"/>
          <p:cNvSpPr/>
          <p:nvPr/>
        </p:nvSpPr>
        <p:spPr>
          <a:xfrm>
            <a:off x="1619592" y="3662959"/>
            <a:ext cx="481965" cy="481965"/>
          </a:xfrm>
          <a:custGeom>
            <a:avLst/>
            <a:gdLst/>
            <a:ahLst/>
            <a:cxnLst/>
            <a:rect l="l" t="t" r="r" b="b"/>
            <a:pathLst>
              <a:path w="481964" h="481964">
                <a:moveTo>
                  <a:pt x="0" y="0"/>
                </a:moveTo>
                <a:lnTo>
                  <a:pt x="481752" y="481752"/>
                </a:lnTo>
              </a:path>
            </a:pathLst>
          </a:custGeom>
          <a:ln w="31749">
            <a:solidFill>
              <a:srgbClr val="FFD700"/>
            </a:solidFill>
          </a:ln>
        </p:spPr>
        <p:txBody>
          <a:bodyPr wrap="square" lIns="0" tIns="0" rIns="0" bIns="0" rtlCol="0"/>
          <a:lstStyle/>
          <a:p>
            <a:endParaRPr/>
          </a:p>
        </p:txBody>
      </p:sp>
      <p:sp>
        <p:nvSpPr>
          <p:cNvPr id="28" name="object 28"/>
          <p:cNvSpPr/>
          <p:nvPr/>
        </p:nvSpPr>
        <p:spPr>
          <a:xfrm>
            <a:off x="1977123" y="4020489"/>
            <a:ext cx="146685" cy="146685"/>
          </a:xfrm>
          <a:custGeom>
            <a:avLst/>
            <a:gdLst/>
            <a:ahLst/>
            <a:cxnLst/>
            <a:rect l="l" t="t" r="r" b="b"/>
            <a:pathLst>
              <a:path w="146685" h="146685">
                <a:moveTo>
                  <a:pt x="13144" y="78574"/>
                </a:moveTo>
                <a:lnTo>
                  <a:pt x="4457" y="83642"/>
                </a:lnTo>
                <a:lnTo>
                  <a:pt x="0" y="100596"/>
                </a:lnTo>
                <a:lnTo>
                  <a:pt x="5054" y="109283"/>
                </a:lnTo>
                <a:lnTo>
                  <a:pt x="146494" y="146507"/>
                </a:lnTo>
                <a:lnTo>
                  <a:pt x="134766" y="101942"/>
                </a:lnTo>
                <a:lnTo>
                  <a:pt x="101942" y="101942"/>
                </a:lnTo>
                <a:lnTo>
                  <a:pt x="13144" y="78574"/>
                </a:lnTo>
                <a:close/>
              </a:path>
              <a:path w="146685" h="146685">
                <a:moveTo>
                  <a:pt x="100596" y="0"/>
                </a:moveTo>
                <a:lnTo>
                  <a:pt x="83642" y="4457"/>
                </a:lnTo>
                <a:lnTo>
                  <a:pt x="78574" y="13144"/>
                </a:lnTo>
                <a:lnTo>
                  <a:pt x="101942" y="101942"/>
                </a:lnTo>
                <a:lnTo>
                  <a:pt x="134766" y="101942"/>
                </a:lnTo>
                <a:lnTo>
                  <a:pt x="109270" y="5067"/>
                </a:lnTo>
                <a:lnTo>
                  <a:pt x="100596" y="0"/>
                </a:lnTo>
                <a:close/>
              </a:path>
            </a:pathLst>
          </a:custGeom>
          <a:solidFill>
            <a:srgbClr val="FFD700"/>
          </a:solidFill>
        </p:spPr>
        <p:txBody>
          <a:bodyPr wrap="square" lIns="0" tIns="0" rIns="0" bIns="0" rtlCol="0"/>
          <a:lstStyle/>
          <a:p>
            <a:endParaRPr/>
          </a:p>
        </p:txBody>
      </p:sp>
      <p:sp>
        <p:nvSpPr>
          <p:cNvPr id="30" name="object 30"/>
          <p:cNvSpPr/>
          <p:nvPr/>
        </p:nvSpPr>
        <p:spPr>
          <a:xfrm>
            <a:off x="1619592" y="1939457"/>
            <a:ext cx="625475" cy="625475"/>
          </a:xfrm>
          <a:custGeom>
            <a:avLst/>
            <a:gdLst/>
            <a:ahLst/>
            <a:cxnLst/>
            <a:rect l="l" t="t" r="r" b="b"/>
            <a:pathLst>
              <a:path w="625475" h="625475">
                <a:moveTo>
                  <a:pt x="0" y="625421"/>
                </a:moveTo>
                <a:lnTo>
                  <a:pt x="625421" y="0"/>
                </a:lnTo>
              </a:path>
            </a:pathLst>
          </a:custGeom>
          <a:ln w="31749">
            <a:solidFill>
              <a:srgbClr val="FFD700"/>
            </a:solidFill>
          </a:ln>
        </p:spPr>
        <p:txBody>
          <a:bodyPr wrap="square" lIns="0" tIns="0" rIns="0" bIns="0" rtlCol="0"/>
          <a:lstStyle/>
          <a:p>
            <a:endParaRPr/>
          </a:p>
        </p:txBody>
      </p:sp>
      <p:sp>
        <p:nvSpPr>
          <p:cNvPr id="31" name="object 31"/>
          <p:cNvSpPr/>
          <p:nvPr/>
        </p:nvSpPr>
        <p:spPr>
          <a:xfrm>
            <a:off x="2120785" y="1917179"/>
            <a:ext cx="146685" cy="146685"/>
          </a:xfrm>
          <a:custGeom>
            <a:avLst/>
            <a:gdLst/>
            <a:ahLst/>
            <a:cxnLst/>
            <a:rect l="l" t="t" r="r" b="b"/>
            <a:pathLst>
              <a:path w="146685" h="146685">
                <a:moveTo>
                  <a:pt x="134782" y="44551"/>
                </a:moveTo>
                <a:lnTo>
                  <a:pt x="101942" y="44551"/>
                </a:lnTo>
                <a:lnTo>
                  <a:pt x="78574" y="133362"/>
                </a:lnTo>
                <a:lnTo>
                  <a:pt x="83642" y="142036"/>
                </a:lnTo>
                <a:lnTo>
                  <a:pt x="100596" y="146507"/>
                </a:lnTo>
                <a:lnTo>
                  <a:pt x="109283" y="141439"/>
                </a:lnTo>
                <a:lnTo>
                  <a:pt x="134782" y="44551"/>
                </a:lnTo>
                <a:close/>
              </a:path>
              <a:path w="146685" h="146685">
                <a:moveTo>
                  <a:pt x="146507" y="0"/>
                </a:moveTo>
                <a:lnTo>
                  <a:pt x="5067" y="37223"/>
                </a:lnTo>
                <a:lnTo>
                  <a:pt x="0" y="45910"/>
                </a:lnTo>
                <a:lnTo>
                  <a:pt x="4457" y="62864"/>
                </a:lnTo>
                <a:lnTo>
                  <a:pt x="13144" y="67932"/>
                </a:lnTo>
                <a:lnTo>
                  <a:pt x="101942" y="44551"/>
                </a:lnTo>
                <a:lnTo>
                  <a:pt x="134782" y="44551"/>
                </a:lnTo>
                <a:lnTo>
                  <a:pt x="146507" y="0"/>
                </a:lnTo>
                <a:close/>
              </a:path>
            </a:pathLst>
          </a:custGeom>
          <a:solidFill>
            <a:srgbClr val="FFD700"/>
          </a:solidFill>
        </p:spPr>
        <p:txBody>
          <a:bodyPr wrap="square" lIns="0" tIns="0" rIns="0" bIns="0" rtlCol="0"/>
          <a:lstStyle/>
          <a:p>
            <a:endParaRPr/>
          </a:p>
        </p:txBody>
      </p:sp>
      <p:sp>
        <p:nvSpPr>
          <p:cNvPr id="32" name="object 32"/>
          <p:cNvSpPr txBox="1">
            <a:spLocks noGrp="1"/>
          </p:cNvSpPr>
          <p:nvPr>
            <p:ph type="ftr" sz="quarter" idx="5"/>
          </p:nvPr>
        </p:nvSpPr>
        <p:spPr>
          <a:prstGeom prst="rect">
            <a:avLst/>
          </a:prstGeom>
        </p:spPr>
        <p:txBody>
          <a:bodyPr vert="horz" wrap="square" lIns="0" tIns="0" rIns="0" bIns="0" rtlCol="0">
            <a:spAutoFit/>
          </a:bodyPr>
          <a:lstStyle/>
          <a:p>
            <a:pPr marL="12700">
              <a:lnSpc>
                <a:spcPts val="910"/>
              </a:lnSpc>
            </a:pPr>
            <a:r>
              <a:rPr dirty="0"/>
              <a:t>Publica </a:t>
            </a:r>
            <a:r>
              <a:rPr spc="-5" dirty="0"/>
              <a:t>Co.,</a:t>
            </a:r>
            <a:r>
              <a:rPr spc="-100" dirty="0"/>
              <a:t> </a:t>
            </a:r>
            <a:r>
              <a:rPr spc="-5" dirty="0"/>
              <a:t>Ltd.</a:t>
            </a:r>
          </a:p>
        </p:txBody>
      </p:sp>
      <p:sp>
        <p:nvSpPr>
          <p:cNvPr id="33" name="object 33"/>
          <p:cNvSpPr txBox="1">
            <a:spLocks noGrp="1"/>
          </p:cNvSpPr>
          <p:nvPr>
            <p:ph type="dt" sz="half" idx="6"/>
          </p:nvPr>
        </p:nvSpPr>
        <p:spPr>
          <a:prstGeom prst="rect">
            <a:avLst/>
          </a:prstGeom>
        </p:spPr>
        <p:txBody>
          <a:bodyPr vert="horz" wrap="square" lIns="0" tIns="0" rIns="0" bIns="0" rtlCol="0">
            <a:spAutoFit/>
          </a:bodyPr>
          <a:lstStyle/>
          <a:p>
            <a:pPr marL="12700">
              <a:lnSpc>
                <a:spcPts val="910"/>
              </a:lnSpc>
            </a:pPr>
            <a:r>
              <a:rPr spc="-15" dirty="0"/>
              <a:t>Tomihiko</a:t>
            </a:r>
            <a:r>
              <a:rPr spc="-114" dirty="0"/>
              <a:t> </a:t>
            </a:r>
            <a:r>
              <a:rPr dirty="0"/>
              <a:t>Azuma</a:t>
            </a:r>
          </a:p>
        </p:txBody>
      </p:sp>
      <p:sp>
        <p:nvSpPr>
          <p:cNvPr id="34" name="object 34"/>
          <p:cNvSpPr txBox="1">
            <a:spLocks noGrp="1"/>
          </p:cNvSpPr>
          <p:nvPr>
            <p:ph type="sldNum" sz="quarter" idx="7"/>
          </p:nvPr>
        </p:nvSpPr>
        <p:spPr>
          <a:prstGeom prst="rect">
            <a:avLst/>
          </a:prstGeom>
        </p:spPr>
        <p:txBody>
          <a:bodyPr vert="horz" wrap="square" lIns="0" tIns="0" rIns="0" bIns="0" rtlCol="0">
            <a:spAutoFit/>
          </a:bodyPr>
          <a:lstStyle/>
          <a:p>
            <a:pPr marL="12700">
              <a:lnSpc>
                <a:spcPts val="1110"/>
              </a:lnSpc>
            </a:pPr>
            <a:r>
              <a:rPr dirty="0"/>
              <a:t>Page</a:t>
            </a:r>
            <a:r>
              <a:rPr spc="-100" dirty="0"/>
              <a:t> </a:t>
            </a:r>
            <a:fld id="{81D60167-4931-47E6-BA6A-407CBD079E47}" type="slidenum">
              <a:rPr dirty="0"/>
              <a:t>11</a:t>
            </a:fld>
            <a:endParaRPr dirty="0"/>
          </a:p>
        </p:txBody>
      </p:sp>
      <p:sp>
        <p:nvSpPr>
          <p:cNvPr id="35" name="テキスト プレースホルダー 34"/>
          <p:cNvSpPr>
            <a:spLocks noGrp="1"/>
          </p:cNvSpPr>
          <p:nvPr>
            <p:ph type="body" idx="1"/>
          </p:nvPr>
        </p:nvSpPr>
        <p:spPr>
          <a:xfrm>
            <a:off x="117225" y="3578931"/>
            <a:ext cx="1495575" cy="366254"/>
          </a:xfrm>
        </p:spPr>
        <p:txBody>
          <a:bodyPr/>
          <a:lstStyle/>
          <a:p>
            <a:pPr algn="ctr">
              <a:lnSpc>
                <a:spcPct val="85000"/>
              </a:lnSpc>
            </a:pPr>
            <a:r>
              <a:rPr lang="en-US" altLang="ja-JP" sz="1400" dirty="0"/>
              <a:t>Person in charge of publicity</a:t>
            </a:r>
            <a:endParaRPr kumimoji="1" lang="ja-JP" altLang="en-US" sz="1400" dirty="0"/>
          </a:p>
        </p:txBody>
      </p:sp>
      <p:sp>
        <p:nvSpPr>
          <p:cNvPr id="36" name="テキスト プレースホルダー 34"/>
          <p:cNvSpPr txBox="1">
            <a:spLocks/>
          </p:cNvSpPr>
          <p:nvPr/>
        </p:nvSpPr>
        <p:spPr>
          <a:xfrm>
            <a:off x="3103200" y="4471731"/>
            <a:ext cx="446400" cy="183127"/>
          </a:xfrm>
          <a:prstGeom prst="rect">
            <a:avLst/>
          </a:prstGeom>
        </p:spPr>
        <p:txBody>
          <a:bodyPr wrap="square" lIns="0" tIns="0" rIns="0" bIns="0">
            <a:spAutoFit/>
          </a:bodyPr>
          <a:lstStyle>
            <a:lvl1pPr marL="0">
              <a:defRPr sz="1200" b="0" i="0">
                <a:solidFill>
                  <a:schemeClr val="tx1"/>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lnSpc>
                <a:spcPct val="85000"/>
              </a:lnSpc>
            </a:pPr>
            <a:r>
              <a:rPr kumimoji="0" lang="en-US" altLang="ja-JP" sz="1400" kern="0" dirty="0" smtClean="0"/>
              <a:t>….</a:t>
            </a:r>
            <a:endParaRPr kumimoji="1" lang="ja-JP" altLang="en-US" sz="1400" kern="0" dirty="0"/>
          </a:p>
        </p:txBody>
      </p:sp>
      <p:sp>
        <p:nvSpPr>
          <p:cNvPr id="37" name="object 8"/>
          <p:cNvSpPr txBox="1"/>
          <p:nvPr/>
        </p:nvSpPr>
        <p:spPr>
          <a:xfrm>
            <a:off x="2361208" y="2534726"/>
            <a:ext cx="1620392" cy="313932"/>
          </a:xfrm>
          <a:prstGeom prst="rect">
            <a:avLst/>
          </a:prstGeom>
        </p:spPr>
        <p:txBody>
          <a:bodyPr vert="horz" wrap="square" lIns="0" tIns="0" rIns="0" bIns="0" rtlCol="0">
            <a:spAutoFit/>
          </a:bodyPr>
          <a:lstStyle/>
          <a:p>
            <a:pPr marL="12700" algn="ctr">
              <a:lnSpc>
                <a:spcPct val="85000"/>
              </a:lnSpc>
            </a:pPr>
            <a:r>
              <a:rPr lang="en-US" altLang="ja-JP" sz="1200" dirty="0">
                <a:latin typeface="Arial" panose="020B0604020202020204" pitchFamily="34" charset="0"/>
                <a:cs typeface="Arial" panose="020B0604020202020204" pitchFamily="34" charset="0"/>
              </a:rPr>
              <a:t>Production of articles for the publicity paper</a:t>
            </a:r>
            <a:endParaRPr sz="1200" dirty="0">
              <a:latin typeface="Arial" panose="020B0604020202020204" pitchFamily="34" charset="0"/>
              <a:cs typeface="Arial" panose="020B0604020202020204" pitchFamily="34" charset="0"/>
            </a:endParaRPr>
          </a:p>
        </p:txBody>
      </p:sp>
      <p:sp>
        <p:nvSpPr>
          <p:cNvPr id="38" name="テキスト プレースホルダー 34"/>
          <p:cNvSpPr txBox="1">
            <a:spLocks/>
          </p:cNvSpPr>
          <p:nvPr/>
        </p:nvSpPr>
        <p:spPr>
          <a:xfrm>
            <a:off x="4797225" y="2808531"/>
            <a:ext cx="1423575" cy="366254"/>
          </a:xfrm>
          <a:prstGeom prst="rect">
            <a:avLst/>
          </a:prstGeom>
          <a:solidFill>
            <a:schemeClr val="bg1"/>
          </a:solidFill>
        </p:spPr>
        <p:txBody>
          <a:bodyPr wrap="square" lIns="0" tIns="0" rIns="0" bIns="0">
            <a:spAutoFit/>
          </a:bodyPr>
          <a:lstStyle>
            <a:lvl1pPr marL="0">
              <a:defRPr sz="1200" b="0" i="0">
                <a:solidFill>
                  <a:schemeClr val="tx1"/>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lnSpc>
                <a:spcPct val="85000"/>
              </a:lnSpc>
            </a:pPr>
            <a:r>
              <a:rPr kumimoji="0" lang="en-US" altLang="ja-JP" sz="1400" kern="0" dirty="0" smtClean="0"/>
              <a:t>Person in charge of publicity</a:t>
            </a:r>
            <a:endParaRPr kumimoji="1" lang="ja-JP" altLang="en-US" sz="1400" kern="0" dirty="0"/>
          </a:p>
        </p:txBody>
      </p:sp>
      <p:sp>
        <p:nvSpPr>
          <p:cNvPr id="39" name="object 23"/>
          <p:cNvSpPr txBox="1"/>
          <p:nvPr/>
        </p:nvSpPr>
        <p:spPr>
          <a:xfrm>
            <a:off x="5000714" y="3886200"/>
            <a:ext cx="1146086" cy="470898"/>
          </a:xfrm>
          <a:prstGeom prst="rect">
            <a:avLst/>
          </a:prstGeom>
        </p:spPr>
        <p:txBody>
          <a:bodyPr vert="horz" wrap="square" lIns="0" tIns="0" rIns="0" bIns="0" rtlCol="0">
            <a:spAutoFit/>
          </a:bodyPr>
          <a:lstStyle/>
          <a:p>
            <a:pPr algn="ctr">
              <a:lnSpc>
                <a:spcPct val="85000"/>
              </a:lnSpc>
            </a:pPr>
            <a:r>
              <a:rPr lang="en-US" altLang="ja-JP" sz="1200" dirty="0">
                <a:latin typeface="Arial" panose="020B0604020202020204" pitchFamily="34" charset="0"/>
                <a:cs typeface="Arial" panose="020B0604020202020204" pitchFamily="34" charset="0"/>
              </a:rPr>
              <a:t>Utilization of Publicity Paper as Open Data</a:t>
            </a:r>
            <a:endParaRPr sz="1200" dirty="0">
              <a:latin typeface="Arial" panose="020B0604020202020204" pitchFamily="34" charset="0"/>
              <a:cs typeface="Arial" panose="020B0604020202020204" pitchFamily="34" charset="0"/>
            </a:endParaRPr>
          </a:p>
        </p:txBody>
      </p:sp>
      <p:sp>
        <p:nvSpPr>
          <p:cNvPr id="40" name="object 23"/>
          <p:cNvSpPr txBox="1"/>
          <p:nvPr/>
        </p:nvSpPr>
        <p:spPr>
          <a:xfrm>
            <a:off x="6734264" y="2832100"/>
            <a:ext cx="2092236" cy="313932"/>
          </a:xfrm>
          <a:prstGeom prst="rect">
            <a:avLst/>
          </a:prstGeom>
        </p:spPr>
        <p:txBody>
          <a:bodyPr vert="horz" wrap="square" lIns="0" tIns="0" rIns="0" bIns="0" rtlCol="0">
            <a:spAutoFit/>
          </a:bodyPr>
          <a:lstStyle/>
          <a:p>
            <a:pPr algn="ctr">
              <a:lnSpc>
                <a:spcPct val="85000"/>
              </a:lnSpc>
            </a:pPr>
            <a:r>
              <a:rPr lang="en-US" altLang="ja-JP" sz="1200" dirty="0">
                <a:latin typeface="Arial" panose="020B0604020202020204" pitchFamily="34" charset="0"/>
                <a:cs typeface="Arial" panose="020B0604020202020204" pitchFamily="34" charset="0"/>
              </a:rPr>
              <a:t>&lt;Various types of information-providing application software&gt;</a:t>
            </a:r>
            <a:endParaRPr sz="1200" dirty="0">
              <a:latin typeface="Arial" panose="020B0604020202020204" pitchFamily="34" charset="0"/>
              <a:cs typeface="Arial" panose="020B0604020202020204" pitchFamily="34" charset="0"/>
            </a:endParaRPr>
          </a:p>
        </p:txBody>
      </p:sp>
      <p:sp>
        <p:nvSpPr>
          <p:cNvPr id="41" name="object 23"/>
          <p:cNvSpPr txBox="1"/>
          <p:nvPr/>
        </p:nvSpPr>
        <p:spPr>
          <a:xfrm>
            <a:off x="6924764" y="4781550"/>
            <a:ext cx="1882686" cy="313932"/>
          </a:xfrm>
          <a:prstGeom prst="rect">
            <a:avLst/>
          </a:prstGeom>
        </p:spPr>
        <p:txBody>
          <a:bodyPr vert="horz" wrap="square" lIns="0" tIns="0" rIns="0" bIns="0" rtlCol="0">
            <a:spAutoFit/>
          </a:bodyPr>
          <a:lstStyle/>
          <a:p>
            <a:pPr algn="ctr">
              <a:lnSpc>
                <a:spcPct val="85000"/>
              </a:lnSpc>
            </a:pPr>
            <a:r>
              <a:rPr lang="en-US" altLang="ja-JP" sz="1200" dirty="0">
                <a:latin typeface="Arial" panose="020B0604020202020204" pitchFamily="34" charset="0"/>
                <a:cs typeface="Arial" panose="020B0604020202020204" pitchFamily="34" charset="0"/>
              </a:rPr>
              <a:t>&lt;Various types of distribution channels&gt;</a:t>
            </a:r>
            <a:endParaRPr sz="1200" dirty="0">
              <a:latin typeface="Arial" panose="020B0604020202020204" pitchFamily="34" charset="0"/>
              <a:cs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39440" y="1764868"/>
            <a:ext cx="2317076" cy="3368878"/>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39700" y="80962"/>
            <a:ext cx="8864600" cy="492443"/>
          </a:xfrm>
          <a:prstGeom prst="rect">
            <a:avLst/>
          </a:prstGeom>
        </p:spPr>
        <p:txBody>
          <a:bodyPr vert="horz" wrap="square" lIns="0" tIns="121920" rIns="0" bIns="0" rtlCol="0">
            <a:spAutoFit/>
          </a:bodyPr>
          <a:lstStyle/>
          <a:p>
            <a:pPr marL="12700">
              <a:lnSpc>
                <a:spcPct val="100000"/>
              </a:lnSpc>
              <a:tabLst>
                <a:tab pos="2450465" algn="l"/>
              </a:tabLst>
            </a:pPr>
            <a:r>
              <a:rPr lang="en-US" altLang="ja-JP" dirty="0"/>
              <a:t>What is “My Publicity Paper?  </a:t>
            </a:r>
            <a:r>
              <a:rPr lang="en-US" altLang="ja-JP" u="sng">
                <a:hlinkClick r:id="rId3"/>
              </a:rPr>
              <a:t>http://mykoho.jp/</a:t>
            </a:r>
            <a:endParaRPr dirty="0">
              <a:latin typeface="Arial"/>
              <a:cs typeface="Arial"/>
              <a:hlinkClick r:id="rId3"/>
            </a:endParaRPr>
          </a:p>
        </p:txBody>
      </p:sp>
      <p:sp>
        <p:nvSpPr>
          <p:cNvPr id="4" name="object 4"/>
          <p:cNvSpPr txBox="1"/>
          <p:nvPr/>
        </p:nvSpPr>
        <p:spPr>
          <a:xfrm>
            <a:off x="91439" y="981417"/>
            <a:ext cx="8966200" cy="627864"/>
          </a:xfrm>
          <a:prstGeom prst="rect">
            <a:avLst/>
          </a:prstGeom>
        </p:spPr>
        <p:txBody>
          <a:bodyPr vert="horz" wrap="square" lIns="0" tIns="0" rIns="0" bIns="0" rtlCol="0">
            <a:spAutoFit/>
          </a:bodyPr>
          <a:lstStyle/>
          <a:p>
            <a:pPr marL="12700" marR="5080" algn="just">
              <a:lnSpc>
                <a:spcPct val="85000"/>
              </a:lnSpc>
            </a:pPr>
            <a:r>
              <a:rPr lang="en-US" altLang="ja-JP" sz="1200" dirty="0">
                <a:latin typeface="Arial" panose="020B0604020202020204" pitchFamily="34" charset="0"/>
                <a:cs typeface="Arial" panose="020B0604020202020204" pitchFamily="34" charset="0"/>
              </a:rPr>
              <a:t>We collect data from publicity papers issued by municipalities throughout Japan, and distribute information/data through the Internet, after sorting them out into different types of articles. We carry out personal distribution corresponding to the needs of readers, push-type distribution to smartphones, etc. (real-time distribution), and multi-channel distribution such as digital signage distribution and digital broadcasting. We also collaborate with other information-providing services.</a:t>
            </a:r>
            <a:endParaRPr sz="1200" dirty="0">
              <a:latin typeface="Arial" panose="020B0604020202020204" pitchFamily="34" charset="0"/>
              <a:cs typeface="Arial" panose="020B0604020202020204" pitchFamily="34" charset="0"/>
            </a:endParaRPr>
          </a:p>
        </p:txBody>
      </p:sp>
      <p:sp>
        <p:nvSpPr>
          <p:cNvPr id="5" name="object 5"/>
          <p:cNvSpPr/>
          <p:nvPr/>
        </p:nvSpPr>
        <p:spPr>
          <a:xfrm>
            <a:off x="1043510" y="2204834"/>
            <a:ext cx="2304313" cy="3321532"/>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547583" y="2852916"/>
            <a:ext cx="2223935" cy="3057918"/>
          </a:xfrm>
          <a:prstGeom prst="rect">
            <a:avLst/>
          </a:prstGeom>
          <a:blipFill>
            <a:blip r:embed="rId5" cstate="print"/>
            <a:stretch>
              <a:fillRect/>
            </a:stretch>
          </a:blipFill>
        </p:spPr>
        <p:txBody>
          <a:bodyPr wrap="square" lIns="0" tIns="0" rIns="0" bIns="0" rtlCol="0"/>
          <a:lstStyle/>
          <a:p>
            <a:endParaRPr/>
          </a:p>
        </p:txBody>
      </p:sp>
      <p:sp>
        <p:nvSpPr>
          <p:cNvPr id="7" name="object 7"/>
          <p:cNvSpPr txBox="1"/>
          <p:nvPr/>
        </p:nvSpPr>
        <p:spPr>
          <a:xfrm>
            <a:off x="1086024" y="6071399"/>
            <a:ext cx="6823709" cy="470898"/>
          </a:xfrm>
          <a:prstGeom prst="rect">
            <a:avLst/>
          </a:prstGeom>
        </p:spPr>
        <p:txBody>
          <a:bodyPr vert="horz" wrap="square" lIns="0" tIns="0" rIns="0" bIns="0" rtlCol="0">
            <a:spAutoFit/>
          </a:bodyPr>
          <a:lstStyle/>
          <a:p>
            <a:pPr marL="12700">
              <a:lnSpc>
                <a:spcPct val="85000"/>
              </a:lnSpc>
            </a:pPr>
            <a:r>
              <a:rPr lang="en-US" altLang="ja-JP" sz="1200" dirty="0">
                <a:latin typeface="Arial" panose="020B0604020202020204" pitchFamily="34" charset="0"/>
                <a:cs typeface="Arial" panose="020B0604020202020204" pitchFamily="34" charset="0"/>
              </a:rPr>
              <a:t>We started our experimental distribution of “My Publicity Paper” on October 22, 2014, and currently, the Paper carries articles from publicity papers issued by as many as 107 municipalities, as well as those issued by the Ministry of Internal Affairs and Communications.</a:t>
            </a:r>
            <a:endParaRPr sz="1200" dirty="0">
              <a:latin typeface="Arial" panose="020B0604020202020204" pitchFamily="34" charset="0"/>
              <a:cs typeface="Arial" panose="020B0604020202020204" pitchFamily="34" charset="0"/>
            </a:endParaRPr>
          </a:p>
        </p:txBody>
      </p:sp>
      <p:sp>
        <p:nvSpPr>
          <p:cNvPr id="8" name="object 8"/>
          <p:cNvSpPr/>
          <p:nvPr/>
        </p:nvSpPr>
        <p:spPr>
          <a:xfrm>
            <a:off x="4355972" y="1747888"/>
            <a:ext cx="3600500" cy="3130029"/>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3635870" y="2636888"/>
            <a:ext cx="864235" cy="1871980"/>
          </a:xfrm>
          <a:custGeom>
            <a:avLst/>
            <a:gdLst/>
            <a:ahLst/>
            <a:cxnLst/>
            <a:rect l="l" t="t" r="r" b="b"/>
            <a:pathLst>
              <a:path w="864235" h="1871979">
                <a:moveTo>
                  <a:pt x="432054" y="0"/>
                </a:moveTo>
                <a:lnTo>
                  <a:pt x="432054" y="467918"/>
                </a:lnTo>
                <a:lnTo>
                  <a:pt x="0" y="467918"/>
                </a:lnTo>
                <a:lnTo>
                  <a:pt x="0" y="1403743"/>
                </a:lnTo>
                <a:lnTo>
                  <a:pt x="432054" y="1403743"/>
                </a:lnTo>
                <a:lnTo>
                  <a:pt x="432054" y="1871662"/>
                </a:lnTo>
                <a:lnTo>
                  <a:pt x="864120" y="935837"/>
                </a:lnTo>
                <a:lnTo>
                  <a:pt x="432054" y="0"/>
                </a:lnTo>
                <a:close/>
              </a:path>
            </a:pathLst>
          </a:custGeom>
          <a:solidFill>
            <a:srgbClr val="A8D6FF"/>
          </a:solidFill>
        </p:spPr>
        <p:txBody>
          <a:bodyPr wrap="square" lIns="0" tIns="0" rIns="0" bIns="0" rtlCol="0"/>
          <a:lstStyle/>
          <a:p>
            <a:endParaRPr/>
          </a:p>
        </p:txBody>
      </p:sp>
      <p:sp>
        <p:nvSpPr>
          <p:cNvPr id="10" name="object 10"/>
          <p:cNvSpPr/>
          <p:nvPr/>
        </p:nvSpPr>
        <p:spPr>
          <a:xfrm>
            <a:off x="5940183" y="3076346"/>
            <a:ext cx="3024416" cy="2955627"/>
          </a:xfrm>
          <a:prstGeom prst="rect">
            <a:avLst/>
          </a:prstGeom>
          <a:blipFill>
            <a:blip r:embed="rId7" cstate="print"/>
            <a:stretch>
              <a:fillRect/>
            </a:stretch>
          </a:blipFill>
        </p:spPr>
        <p:txBody>
          <a:bodyPr wrap="square" lIns="0" tIns="0" rIns="0" bIns="0" rtlCol="0"/>
          <a:lstStyle/>
          <a:p>
            <a:endParaRPr/>
          </a:p>
        </p:txBody>
      </p:sp>
      <p:sp>
        <p:nvSpPr>
          <p:cNvPr id="11" name="object 11"/>
          <p:cNvSpPr txBox="1">
            <a:spLocks noGrp="1"/>
          </p:cNvSpPr>
          <p:nvPr>
            <p:ph type="ftr" sz="quarter" idx="5"/>
          </p:nvPr>
        </p:nvSpPr>
        <p:spPr>
          <a:prstGeom prst="rect">
            <a:avLst/>
          </a:prstGeom>
        </p:spPr>
        <p:txBody>
          <a:bodyPr vert="horz" wrap="square" lIns="0" tIns="0" rIns="0" bIns="0" rtlCol="0">
            <a:spAutoFit/>
          </a:bodyPr>
          <a:lstStyle/>
          <a:p>
            <a:pPr marL="12700">
              <a:lnSpc>
                <a:spcPts val="910"/>
              </a:lnSpc>
            </a:pPr>
            <a:r>
              <a:rPr dirty="0"/>
              <a:t>Publica </a:t>
            </a:r>
            <a:r>
              <a:rPr spc="-5" dirty="0"/>
              <a:t>Co.,</a:t>
            </a:r>
            <a:r>
              <a:rPr spc="-100" dirty="0"/>
              <a:t> </a:t>
            </a:r>
            <a:r>
              <a:rPr spc="-5" dirty="0"/>
              <a:t>Ltd.</a:t>
            </a:r>
          </a:p>
        </p:txBody>
      </p:sp>
      <p:sp>
        <p:nvSpPr>
          <p:cNvPr id="12" name="object 12"/>
          <p:cNvSpPr txBox="1">
            <a:spLocks noGrp="1"/>
          </p:cNvSpPr>
          <p:nvPr>
            <p:ph type="dt" sz="half" idx="6"/>
          </p:nvPr>
        </p:nvSpPr>
        <p:spPr>
          <a:prstGeom prst="rect">
            <a:avLst/>
          </a:prstGeom>
        </p:spPr>
        <p:txBody>
          <a:bodyPr vert="horz" wrap="square" lIns="0" tIns="0" rIns="0" bIns="0" rtlCol="0">
            <a:spAutoFit/>
          </a:bodyPr>
          <a:lstStyle/>
          <a:p>
            <a:pPr marL="12700">
              <a:lnSpc>
                <a:spcPts val="910"/>
              </a:lnSpc>
            </a:pPr>
            <a:r>
              <a:rPr spc="-15" dirty="0"/>
              <a:t>Tomihiko</a:t>
            </a:r>
            <a:r>
              <a:rPr spc="-114" dirty="0"/>
              <a:t> </a:t>
            </a:r>
            <a:r>
              <a:rPr dirty="0"/>
              <a:t>Azuma</a:t>
            </a:r>
          </a:p>
        </p:txBody>
      </p:sp>
      <p:sp>
        <p:nvSpPr>
          <p:cNvPr id="13" name="object 13"/>
          <p:cNvSpPr txBox="1">
            <a:spLocks noGrp="1"/>
          </p:cNvSpPr>
          <p:nvPr>
            <p:ph type="sldNum" sz="quarter" idx="7"/>
          </p:nvPr>
        </p:nvSpPr>
        <p:spPr>
          <a:prstGeom prst="rect">
            <a:avLst/>
          </a:prstGeom>
        </p:spPr>
        <p:txBody>
          <a:bodyPr vert="horz" wrap="square" lIns="0" tIns="0" rIns="0" bIns="0" rtlCol="0">
            <a:spAutoFit/>
          </a:bodyPr>
          <a:lstStyle/>
          <a:p>
            <a:pPr marL="12700">
              <a:lnSpc>
                <a:spcPts val="1110"/>
              </a:lnSpc>
            </a:pPr>
            <a:r>
              <a:rPr dirty="0"/>
              <a:t>Page</a:t>
            </a:r>
            <a:r>
              <a:rPr spc="-100" dirty="0"/>
              <a:t> </a:t>
            </a:r>
            <a:fld id="{81D60167-4931-47E6-BA6A-407CBD079E47}" type="slidenum">
              <a:rPr dirty="0"/>
              <a:t>12</a:t>
            </a:fld>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251400" y="980655"/>
            <a:ext cx="5242327" cy="4392612"/>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5220093" y="1196695"/>
            <a:ext cx="3799306" cy="5039889"/>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496827" y="5648096"/>
            <a:ext cx="4597400" cy="627864"/>
          </a:xfrm>
          <a:prstGeom prst="rect">
            <a:avLst/>
          </a:prstGeom>
        </p:spPr>
        <p:txBody>
          <a:bodyPr vert="horz" wrap="square" lIns="0" tIns="0" rIns="0" bIns="0" rtlCol="0">
            <a:spAutoFit/>
          </a:bodyPr>
          <a:lstStyle/>
          <a:p>
            <a:pPr marR="5080">
              <a:lnSpc>
                <a:spcPct val="85000"/>
              </a:lnSpc>
            </a:pPr>
            <a:r>
              <a:rPr lang="en-US" altLang="ja-JP" sz="1600" dirty="0">
                <a:latin typeface="Arial" panose="020B0604020202020204" pitchFamily="34" charset="0"/>
                <a:cs typeface="Arial" panose="020B0604020202020204" pitchFamily="34" charset="0"/>
              </a:rPr>
              <a:t>You can get information/data on other regions (in which you work, travel, or your parents live, etc.) than your own living place.</a:t>
            </a:r>
            <a:endParaRPr sz="1600" dirty="0">
              <a:latin typeface="Arial" panose="020B0604020202020204" pitchFamily="34" charset="0"/>
              <a:cs typeface="Arial" panose="020B0604020202020204" pitchFamily="34" charset="0"/>
            </a:endParaRPr>
          </a:p>
        </p:txBody>
      </p:sp>
      <p:sp>
        <p:nvSpPr>
          <p:cNvPr id="7" name="object 7"/>
          <p:cNvSpPr txBox="1">
            <a:spLocks noGrp="1"/>
          </p:cNvSpPr>
          <p:nvPr>
            <p:ph type="ftr" sz="quarter" idx="5"/>
          </p:nvPr>
        </p:nvSpPr>
        <p:spPr>
          <a:prstGeom prst="rect">
            <a:avLst/>
          </a:prstGeom>
        </p:spPr>
        <p:txBody>
          <a:bodyPr vert="horz" wrap="square" lIns="0" tIns="0" rIns="0" bIns="0" rtlCol="0">
            <a:spAutoFit/>
          </a:bodyPr>
          <a:lstStyle/>
          <a:p>
            <a:pPr marL="12700">
              <a:lnSpc>
                <a:spcPts val="910"/>
              </a:lnSpc>
            </a:pPr>
            <a:r>
              <a:rPr dirty="0"/>
              <a:t>Publica </a:t>
            </a:r>
            <a:r>
              <a:rPr spc="-5" dirty="0"/>
              <a:t>Co.,</a:t>
            </a:r>
            <a:r>
              <a:rPr spc="-100" dirty="0"/>
              <a:t> </a:t>
            </a:r>
            <a:r>
              <a:rPr spc="-5" dirty="0"/>
              <a:t>Ltd.</a:t>
            </a:r>
          </a:p>
        </p:txBody>
      </p:sp>
      <p:sp>
        <p:nvSpPr>
          <p:cNvPr id="8" name="object 8"/>
          <p:cNvSpPr txBox="1">
            <a:spLocks noGrp="1"/>
          </p:cNvSpPr>
          <p:nvPr>
            <p:ph type="dt" sz="half" idx="6"/>
          </p:nvPr>
        </p:nvSpPr>
        <p:spPr>
          <a:prstGeom prst="rect">
            <a:avLst/>
          </a:prstGeom>
        </p:spPr>
        <p:txBody>
          <a:bodyPr vert="horz" wrap="square" lIns="0" tIns="0" rIns="0" bIns="0" rtlCol="0">
            <a:spAutoFit/>
          </a:bodyPr>
          <a:lstStyle/>
          <a:p>
            <a:pPr marL="12700">
              <a:lnSpc>
                <a:spcPts val="910"/>
              </a:lnSpc>
            </a:pPr>
            <a:r>
              <a:rPr spc="-15" dirty="0"/>
              <a:t>Tomihiko</a:t>
            </a:r>
            <a:r>
              <a:rPr spc="-114" dirty="0"/>
              <a:t> </a:t>
            </a:r>
            <a:r>
              <a:rPr dirty="0"/>
              <a:t>Azuma</a:t>
            </a:r>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12700">
              <a:lnSpc>
                <a:spcPts val="1110"/>
              </a:lnSpc>
            </a:pPr>
            <a:r>
              <a:rPr dirty="0"/>
              <a:t>Page</a:t>
            </a:r>
            <a:r>
              <a:rPr spc="-100" dirty="0"/>
              <a:t> </a:t>
            </a:r>
            <a:fld id="{81D60167-4931-47E6-BA6A-407CBD079E47}" type="slidenum">
              <a:rPr dirty="0"/>
              <a:t>13</a:t>
            </a:fld>
            <a:endParaRPr dirty="0"/>
          </a:p>
        </p:txBody>
      </p:sp>
      <p:sp>
        <p:nvSpPr>
          <p:cNvPr id="10" name="タイトル 9"/>
          <p:cNvSpPr>
            <a:spLocks noGrp="1"/>
          </p:cNvSpPr>
          <p:nvPr>
            <p:ph type="title"/>
          </p:nvPr>
        </p:nvSpPr>
        <p:spPr>
          <a:xfrm>
            <a:off x="139700" y="112712"/>
            <a:ext cx="8864600" cy="630942"/>
          </a:xfrm>
        </p:spPr>
        <p:txBody>
          <a:bodyPr/>
          <a:lstStyle/>
          <a:p>
            <a:r>
              <a:rPr lang="en-US" altLang="ja-JP" dirty="0">
                <a:latin typeface="Arial" panose="020B0604020202020204" pitchFamily="34" charset="0"/>
                <a:cs typeface="Arial" panose="020B0604020202020204" pitchFamily="34" charset="0"/>
              </a:rPr>
              <a:t>Effects of </a:t>
            </a:r>
            <a:r>
              <a:rPr lang="en-US" altLang="ja-JP" dirty="0" smtClean="0">
                <a:latin typeface="Arial" panose="020B0604020202020204" pitchFamily="34" charset="0"/>
                <a:cs typeface="Arial" panose="020B0604020202020204" pitchFamily="34" charset="0"/>
              </a:rPr>
              <a:t>“</a:t>
            </a:r>
            <a:r>
              <a:rPr lang="en-US" altLang="ja-JP" dirty="0">
                <a:latin typeface="Arial" panose="020B0604020202020204" pitchFamily="34" charset="0"/>
                <a:cs typeface="Arial" panose="020B0604020202020204" pitchFamily="34" charset="0"/>
              </a:rPr>
              <a:t>My Publicity Paper</a:t>
            </a:r>
            <a:r>
              <a:rPr lang="en-US" altLang="ja-JP" dirty="0" smtClean="0">
                <a:latin typeface="Arial" panose="020B0604020202020204" pitchFamily="34" charset="0"/>
                <a:cs typeface="Arial" panose="020B0604020202020204" pitchFamily="34" charset="0"/>
              </a:rPr>
              <a:t>”</a:t>
            </a:r>
            <a:br>
              <a:rPr lang="en-US" altLang="ja-JP" dirty="0" smtClean="0">
                <a:latin typeface="Arial" panose="020B0604020202020204" pitchFamily="34" charset="0"/>
                <a:cs typeface="Arial" panose="020B0604020202020204" pitchFamily="34" charset="0"/>
              </a:rPr>
            </a:br>
            <a:r>
              <a:rPr lang="en-US" altLang="ja-JP" sz="1700" dirty="0" smtClean="0">
                <a:latin typeface="Arial" panose="020B0604020202020204" pitchFamily="34" charset="0"/>
                <a:cs typeface="Arial" panose="020B0604020202020204" pitchFamily="34" charset="0"/>
              </a:rPr>
              <a:t>(1) Because </a:t>
            </a:r>
            <a:r>
              <a:rPr lang="en-US" altLang="ja-JP" sz="1700" dirty="0">
                <a:latin typeface="Arial" panose="020B0604020202020204" pitchFamily="34" charset="0"/>
                <a:cs typeface="Arial" panose="020B0604020202020204" pitchFamily="34" charset="0"/>
              </a:rPr>
              <a:t>publicity papers throughout Japan are compiled,</a:t>
            </a:r>
            <a:endParaRPr kumimoji="1" lang="ja-JP" altLang="en-US" sz="1700" dirty="0">
              <a:latin typeface="Arial" panose="020B0604020202020204" pitchFamily="34" charset="0"/>
              <a:cs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1980" y="107518"/>
            <a:ext cx="9049320" cy="630942"/>
          </a:xfrm>
          <a:prstGeom prst="rect">
            <a:avLst/>
          </a:prstGeom>
        </p:spPr>
        <p:txBody>
          <a:bodyPr vert="horz" wrap="square" lIns="0" tIns="0" rIns="0" bIns="0" rtlCol="0">
            <a:spAutoFit/>
          </a:bodyPr>
          <a:lstStyle/>
          <a:p>
            <a:pPr marL="12700" algn="l">
              <a:lnSpc>
                <a:spcPct val="100000"/>
              </a:lnSpc>
            </a:pPr>
            <a:r>
              <a:rPr lang="en-US" altLang="ja-JP" dirty="0"/>
              <a:t>Effects of </a:t>
            </a:r>
            <a:r>
              <a:rPr lang="en-US" altLang="ja-JP" dirty="0" smtClean="0"/>
              <a:t>“</a:t>
            </a:r>
            <a:r>
              <a:rPr lang="en-US" altLang="ja-JP" dirty="0"/>
              <a:t>My Publicity Paper”</a:t>
            </a:r>
            <a:br>
              <a:rPr lang="en-US" altLang="ja-JP" dirty="0"/>
            </a:br>
            <a:r>
              <a:rPr lang="en-US" altLang="ja-JP" sz="1700" dirty="0" smtClean="0"/>
              <a:t>(2) </a:t>
            </a:r>
            <a:r>
              <a:rPr lang="en-US" altLang="ja-JP" sz="1700" dirty="0"/>
              <a:t>Because articles are sorted out and they are distributed for each type of articles separately,</a:t>
            </a:r>
            <a:endParaRPr sz="1700" dirty="0"/>
          </a:p>
        </p:txBody>
      </p:sp>
      <p:sp>
        <p:nvSpPr>
          <p:cNvPr id="4" name="object 4"/>
          <p:cNvSpPr txBox="1"/>
          <p:nvPr/>
        </p:nvSpPr>
        <p:spPr>
          <a:xfrm>
            <a:off x="3797160" y="1000975"/>
            <a:ext cx="5061090" cy="392415"/>
          </a:xfrm>
          <a:prstGeom prst="rect">
            <a:avLst/>
          </a:prstGeom>
        </p:spPr>
        <p:txBody>
          <a:bodyPr vert="horz" wrap="square" lIns="0" tIns="0" rIns="0" bIns="0" rtlCol="0">
            <a:spAutoFit/>
          </a:bodyPr>
          <a:lstStyle/>
          <a:p>
            <a:pPr marL="12700">
              <a:lnSpc>
                <a:spcPct val="85000"/>
              </a:lnSpc>
            </a:pPr>
            <a:r>
              <a:rPr lang="en-US" altLang="ja-JP" sz="1500" dirty="0">
                <a:latin typeface="Arial" panose="020B0604020202020204" pitchFamily="34" charset="0"/>
                <a:cs typeface="Arial" panose="020B0604020202020204" pitchFamily="34" charset="0"/>
              </a:rPr>
              <a:t>You can search your interested articles easily based on the classification of categories and/or by using key works.</a:t>
            </a:r>
            <a:endParaRPr sz="1500" dirty="0">
              <a:latin typeface="Arial" panose="020B0604020202020204" pitchFamily="34" charset="0"/>
              <a:cs typeface="Arial" panose="020B0604020202020204" pitchFamily="34" charset="0"/>
            </a:endParaRPr>
          </a:p>
        </p:txBody>
      </p:sp>
      <p:sp>
        <p:nvSpPr>
          <p:cNvPr id="5" name="object 5"/>
          <p:cNvSpPr/>
          <p:nvPr/>
        </p:nvSpPr>
        <p:spPr>
          <a:xfrm>
            <a:off x="179390" y="908646"/>
            <a:ext cx="3410023" cy="3528491"/>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3779888" y="3024635"/>
            <a:ext cx="5112715" cy="3428784"/>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3775125" y="3019869"/>
            <a:ext cx="5122545" cy="3438525"/>
          </a:xfrm>
          <a:custGeom>
            <a:avLst/>
            <a:gdLst/>
            <a:ahLst/>
            <a:cxnLst/>
            <a:rect l="l" t="t" r="r" b="b"/>
            <a:pathLst>
              <a:path w="5122545" h="3438525">
                <a:moveTo>
                  <a:pt x="0" y="0"/>
                </a:moveTo>
                <a:lnTo>
                  <a:pt x="5122068" y="0"/>
                </a:lnTo>
                <a:lnTo>
                  <a:pt x="5122068" y="3438130"/>
                </a:lnTo>
                <a:lnTo>
                  <a:pt x="0" y="3438130"/>
                </a:lnTo>
                <a:lnTo>
                  <a:pt x="0" y="0"/>
                </a:lnTo>
                <a:close/>
              </a:path>
            </a:pathLst>
          </a:custGeom>
          <a:ln w="9524">
            <a:solidFill>
              <a:srgbClr val="000000"/>
            </a:solidFill>
          </a:ln>
        </p:spPr>
        <p:txBody>
          <a:bodyPr wrap="square" lIns="0" tIns="0" rIns="0" bIns="0" rtlCol="0"/>
          <a:lstStyle/>
          <a:p>
            <a:endParaRPr/>
          </a:p>
        </p:txBody>
      </p:sp>
      <p:sp>
        <p:nvSpPr>
          <p:cNvPr id="8" name="object 8"/>
          <p:cNvSpPr/>
          <p:nvPr/>
        </p:nvSpPr>
        <p:spPr>
          <a:xfrm>
            <a:off x="3779888" y="1412722"/>
            <a:ext cx="5112715" cy="1555737"/>
          </a:xfrm>
          <a:prstGeom prst="rect">
            <a:avLst/>
          </a:prstGeom>
          <a:blipFill>
            <a:blip r:embed="rId4" cstate="print"/>
            <a:stretch>
              <a:fillRect/>
            </a:stretch>
          </a:blipFill>
        </p:spPr>
        <p:txBody>
          <a:bodyPr wrap="square" lIns="0" tIns="0" rIns="0" bIns="0" rtlCol="0"/>
          <a:lstStyle/>
          <a:p>
            <a:endParaRPr/>
          </a:p>
        </p:txBody>
      </p:sp>
      <p:sp>
        <p:nvSpPr>
          <p:cNvPr id="9" name="object 9"/>
          <p:cNvSpPr txBox="1"/>
          <p:nvPr/>
        </p:nvSpPr>
        <p:spPr>
          <a:xfrm>
            <a:off x="749300" y="5143652"/>
            <a:ext cx="2898974" cy="392415"/>
          </a:xfrm>
          <a:prstGeom prst="rect">
            <a:avLst/>
          </a:prstGeom>
        </p:spPr>
        <p:txBody>
          <a:bodyPr vert="horz" wrap="square" lIns="0" tIns="0" rIns="0" bIns="0" rtlCol="0">
            <a:spAutoFit/>
          </a:bodyPr>
          <a:lstStyle/>
          <a:p>
            <a:pPr marL="12700" algn="r">
              <a:lnSpc>
                <a:spcPct val="85000"/>
              </a:lnSpc>
            </a:pPr>
            <a:r>
              <a:rPr lang="en-US" altLang="ja-JP" sz="1500" dirty="0">
                <a:latin typeface="Arial" panose="020B0604020202020204" pitchFamily="34" charset="0"/>
                <a:cs typeface="Arial" panose="020B0604020202020204" pitchFamily="34" charset="0"/>
              </a:rPr>
              <a:t>Titles of articles can also be used as the Internet search engine.</a:t>
            </a:r>
            <a:endParaRPr sz="1500" dirty="0">
              <a:latin typeface="Arial" panose="020B0604020202020204" pitchFamily="34" charset="0"/>
              <a:cs typeface="Arial" panose="020B0604020202020204" pitchFamily="34" charset="0"/>
            </a:endParaRPr>
          </a:p>
        </p:txBody>
      </p:sp>
      <p:sp>
        <p:nvSpPr>
          <p:cNvPr id="10" name="object 10"/>
          <p:cNvSpPr/>
          <p:nvPr/>
        </p:nvSpPr>
        <p:spPr>
          <a:xfrm>
            <a:off x="3131794" y="3356991"/>
            <a:ext cx="830580" cy="415290"/>
          </a:xfrm>
          <a:custGeom>
            <a:avLst/>
            <a:gdLst/>
            <a:ahLst/>
            <a:cxnLst/>
            <a:rect l="l" t="t" r="r" b="b"/>
            <a:pathLst>
              <a:path w="830579" h="415289">
                <a:moveTo>
                  <a:pt x="0" y="0"/>
                </a:moveTo>
                <a:lnTo>
                  <a:pt x="830571" y="414904"/>
                </a:lnTo>
              </a:path>
            </a:pathLst>
          </a:custGeom>
          <a:ln w="38099">
            <a:solidFill>
              <a:srgbClr val="ED4400"/>
            </a:solidFill>
          </a:ln>
        </p:spPr>
        <p:txBody>
          <a:bodyPr wrap="square" lIns="0" tIns="0" rIns="0" bIns="0" rtlCol="0"/>
          <a:lstStyle/>
          <a:p>
            <a:endParaRPr/>
          </a:p>
        </p:txBody>
      </p:sp>
      <p:sp>
        <p:nvSpPr>
          <p:cNvPr id="11" name="object 11"/>
          <p:cNvSpPr/>
          <p:nvPr/>
        </p:nvSpPr>
        <p:spPr>
          <a:xfrm>
            <a:off x="3811308" y="3642421"/>
            <a:ext cx="185420" cy="157480"/>
          </a:xfrm>
          <a:custGeom>
            <a:avLst/>
            <a:gdLst/>
            <a:ahLst/>
            <a:cxnLst/>
            <a:rect l="l" t="t" r="r" b="b"/>
            <a:pathLst>
              <a:path w="185420" h="157479">
                <a:moveTo>
                  <a:pt x="75197" y="0"/>
                </a:moveTo>
                <a:lnTo>
                  <a:pt x="68173" y="2808"/>
                </a:lnTo>
                <a:lnTo>
                  <a:pt x="62790" y="8123"/>
                </a:lnTo>
                <a:lnTo>
                  <a:pt x="59959" y="14853"/>
                </a:lnTo>
                <a:lnTo>
                  <a:pt x="59858" y="22152"/>
                </a:lnTo>
                <a:lnTo>
                  <a:pt x="62661" y="29174"/>
                </a:lnTo>
                <a:lnTo>
                  <a:pt x="117246" y="112574"/>
                </a:lnTo>
                <a:lnTo>
                  <a:pt x="17779" y="119026"/>
                </a:lnTo>
                <a:lnTo>
                  <a:pt x="10476" y="121003"/>
                </a:lnTo>
                <a:lnTo>
                  <a:pt x="4699" y="125471"/>
                </a:lnTo>
                <a:lnTo>
                  <a:pt x="1017" y="131778"/>
                </a:lnTo>
                <a:lnTo>
                  <a:pt x="0" y="139270"/>
                </a:lnTo>
                <a:lnTo>
                  <a:pt x="1977" y="146575"/>
                </a:lnTo>
                <a:lnTo>
                  <a:pt x="6445" y="152356"/>
                </a:lnTo>
                <a:lnTo>
                  <a:pt x="12751" y="156038"/>
                </a:lnTo>
                <a:lnTo>
                  <a:pt x="20243" y="157050"/>
                </a:lnTo>
                <a:lnTo>
                  <a:pt x="184886" y="146369"/>
                </a:lnTo>
                <a:lnTo>
                  <a:pt x="94551" y="8320"/>
                </a:lnTo>
                <a:lnTo>
                  <a:pt x="89235" y="2935"/>
                </a:lnTo>
                <a:lnTo>
                  <a:pt x="82500" y="102"/>
                </a:lnTo>
                <a:lnTo>
                  <a:pt x="75197" y="0"/>
                </a:lnTo>
                <a:close/>
              </a:path>
            </a:pathLst>
          </a:custGeom>
          <a:solidFill>
            <a:srgbClr val="ED4400"/>
          </a:solidFill>
        </p:spPr>
        <p:txBody>
          <a:bodyPr wrap="square" lIns="0" tIns="0" rIns="0" bIns="0" rtlCol="0"/>
          <a:lstStyle/>
          <a:p>
            <a:endParaRPr/>
          </a:p>
        </p:txBody>
      </p:sp>
      <p:sp>
        <p:nvSpPr>
          <p:cNvPr id="12" name="object 12"/>
          <p:cNvSpPr txBox="1">
            <a:spLocks noGrp="1"/>
          </p:cNvSpPr>
          <p:nvPr>
            <p:ph type="ftr" sz="quarter" idx="5"/>
          </p:nvPr>
        </p:nvSpPr>
        <p:spPr>
          <a:prstGeom prst="rect">
            <a:avLst/>
          </a:prstGeom>
        </p:spPr>
        <p:txBody>
          <a:bodyPr vert="horz" wrap="square" lIns="0" tIns="0" rIns="0" bIns="0" rtlCol="0">
            <a:spAutoFit/>
          </a:bodyPr>
          <a:lstStyle/>
          <a:p>
            <a:pPr marL="12700">
              <a:lnSpc>
                <a:spcPts val="910"/>
              </a:lnSpc>
            </a:pPr>
            <a:r>
              <a:rPr dirty="0"/>
              <a:t>Publica </a:t>
            </a:r>
            <a:r>
              <a:rPr spc="-5" dirty="0"/>
              <a:t>Co.,</a:t>
            </a:r>
            <a:r>
              <a:rPr spc="-100" dirty="0"/>
              <a:t> </a:t>
            </a:r>
            <a:r>
              <a:rPr spc="-5" dirty="0"/>
              <a:t>Ltd.</a:t>
            </a:r>
          </a:p>
        </p:txBody>
      </p:sp>
      <p:sp>
        <p:nvSpPr>
          <p:cNvPr id="13" name="object 13"/>
          <p:cNvSpPr txBox="1">
            <a:spLocks noGrp="1"/>
          </p:cNvSpPr>
          <p:nvPr>
            <p:ph type="dt" sz="half" idx="6"/>
          </p:nvPr>
        </p:nvSpPr>
        <p:spPr>
          <a:prstGeom prst="rect">
            <a:avLst/>
          </a:prstGeom>
        </p:spPr>
        <p:txBody>
          <a:bodyPr vert="horz" wrap="square" lIns="0" tIns="0" rIns="0" bIns="0" rtlCol="0">
            <a:spAutoFit/>
          </a:bodyPr>
          <a:lstStyle/>
          <a:p>
            <a:pPr marL="12700">
              <a:lnSpc>
                <a:spcPts val="910"/>
              </a:lnSpc>
            </a:pPr>
            <a:r>
              <a:rPr spc="-15" dirty="0"/>
              <a:t>Tomihiko</a:t>
            </a:r>
            <a:r>
              <a:rPr spc="-114" dirty="0"/>
              <a:t> </a:t>
            </a:r>
            <a:r>
              <a:rPr dirty="0"/>
              <a:t>Azuma</a:t>
            </a:r>
          </a:p>
        </p:txBody>
      </p:sp>
      <p:sp>
        <p:nvSpPr>
          <p:cNvPr id="14" name="object 14"/>
          <p:cNvSpPr txBox="1">
            <a:spLocks noGrp="1"/>
          </p:cNvSpPr>
          <p:nvPr>
            <p:ph type="sldNum" sz="quarter" idx="7"/>
          </p:nvPr>
        </p:nvSpPr>
        <p:spPr>
          <a:prstGeom prst="rect">
            <a:avLst/>
          </a:prstGeom>
        </p:spPr>
        <p:txBody>
          <a:bodyPr vert="horz" wrap="square" lIns="0" tIns="0" rIns="0" bIns="0" rtlCol="0">
            <a:spAutoFit/>
          </a:bodyPr>
          <a:lstStyle/>
          <a:p>
            <a:pPr marL="12700">
              <a:lnSpc>
                <a:spcPts val="1110"/>
              </a:lnSpc>
            </a:pPr>
            <a:r>
              <a:rPr dirty="0"/>
              <a:t>Page</a:t>
            </a:r>
            <a:r>
              <a:rPr spc="-100" dirty="0"/>
              <a:t> </a:t>
            </a:r>
            <a:fld id="{81D60167-4931-47E6-BA6A-407CBD079E47}" type="slidenum">
              <a:rPr dirty="0"/>
              <a:t>14</a:t>
            </a:fld>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716017" y="2226313"/>
            <a:ext cx="4298759" cy="4227106"/>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79390" y="836637"/>
            <a:ext cx="4392609" cy="3881018"/>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107380" y="88900"/>
            <a:ext cx="9036620" cy="630942"/>
          </a:xfrm>
          <a:prstGeom prst="rect">
            <a:avLst/>
          </a:prstGeom>
        </p:spPr>
        <p:txBody>
          <a:bodyPr vert="horz" wrap="square" lIns="0" tIns="0" rIns="0" bIns="0" rtlCol="0">
            <a:spAutoFit/>
          </a:bodyPr>
          <a:lstStyle/>
          <a:p>
            <a:pPr marL="12700">
              <a:lnSpc>
                <a:spcPct val="100000"/>
              </a:lnSpc>
            </a:pPr>
            <a:r>
              <a:rPr lang="en-US" altLang="ja-JP" dirty="0"/>
              <a:t>Effects of “My Publicity Paper”</a:t>
            </a:r>
            <a:br>
              <a:rPr lang="en-US" altLang="ja-JP" dirty="0"/>
            </a:br>
            <a:r>
              <a:rPr lang="en-US" altLang="ja-JP" sz="1700" dirty="0" smtClean="0"/>
              <a:t>(3) </a:t>
            </a:r>
            <a:r>
              <a:rPr lang="en-US" altLang="ja-JP" sz="1700" dirty="0"/>
              <a:t>Subscription conditions can be arranged through the Web site.</a:t>
            </a:r>
            <a:endParaRPr sz="1700" dirty="0"/>
          </a:p>
        </p:txBody>
      </p:sp>
      <p:sp>
        <p:nvSpPr>
          <p:cNvPr id="7" name="object 7"/>
          <p:cNvSpPr/>
          <p:nvPr/>
        </p:nvSpPr>
        <p:spPr>
          <a:xfrm>
            <a:off x="3995915" y="2780906"/>
            <a:ext cx="864235" cy="2520950"/>
          </a:xfrm>
          <a:custGeom>
            <a:avLst/>
            <a:gdLst/>
            <a:ahLst/>
            <a:cxnLst/>
            <a:rect l="l" t="t" r="r" b="b"/>
            <a:pathLst>
              <a:path w="864235" h="2520950">
                <a:moveTo>
                  <a:pt x="432066" y="0"/>
                </a:moveTo>
                <a:lnTo>
                  <a:pt x="432066" y="630097"/>
                </a:lnTo>
                <a:lnTo>
                  <a:pt x="0" y="630097"/>
                </a:lnTo>
                <a:lnTo>
                  <a:pt x="0" y="1890268"/>
                </a:lnTo>
                <a:lnTo>
                  <a:pt x="432066" y="1890268"/>
                </a:lnTo>
                <a:lnTo>
                  <a:pt x="432066" y="2520353"/>
                </a:lnTo>
                <a:lnTo>
                  <a:pt x="864120" y="1260182"/>
                </a:lnTo>
                <a:lnTo>
                  <a:pt x="432066" y="0"/>
                </a:lnTo>
                <a:close/>
              </a:path>
            </a:pathLst>
          </a:custGeom>
          <a:solidFill>
            <a:srgbClr val="FFD800"/>
          </a:solidFill>
        </p:spPr>
        <p:txBody>
          <a:bodyPr wrap="square" lIns="0" tIns="0" rIns="0" bIns="0" rtlCol="0"/>
          <a:lstStyle/>
          <a:p>
            <a:endParaRPr/>
          </a:p>
        </p:txBody>
      </p:sp>
      <p:sp>
        <p:nvSpPr>
          <p:cNvPr id="8" name="object 8"/>
          <p:cNvSpPr/>
          <p:nvPr/>
        </p:nvSpPr>
        <p:spPr>
          <a:xfrm>
            <a:off x="3995915" y="2780906"/>
            <a:ext cx="864235" cy="2520950"/>
          </a:xfrm>
          <a:custGeom>
            <a:avLst/>
            <a:gdLst/>
            <a:ahLst/>
            <a:cxnLst/>
            <a:rect l="l" t="t" r="r" b="b"/>
            <a:pathLst>
              <a:path w="864235" h="2520950">
                <a:moveTo>
                  <a:pt x="0" y="630087"/>
                </a:moveTo>
                <a:lnTo>
                  <a:pt x="432059" y="630087"/>
                </a:lnTo>
                <a:lnTo>
                  <a:pt x="432059" y="0"/>
                </a:lnTo>
                <a:lnTo>
                  <a:pt x="864119" y="1260178"/>
                </a:lnTo>
                <a:lnTo>
                  <a:pt x="432059" y="2520348"/>
                </a:lnTo>
                <a:lnTo>
                  <a:pt x="432059" y="1890258"/>
                </a:lnTo>
                <a:lnTo>
                  <a:pt x="0" y="1890258"/>
                </a:lnTo>
                <a:lnTo>
                  <a:pt x="0" y="630087"/>
                </a:lnTo>
                <a:close/>
              </a:path>
            </a:pathLst>
          </a:custGeom>
          <a:ln w="8312">
            <a:solidFill>
              <a:srgbClr val="000000"/>
            </a:solidFill>
          </a:ln>
        </p:spPr>
        <p:txBody>
          <a:bodyPr wrap="square" lIns="0" tIns="0" rIns="0" bIns="0" rtlCol="0"/>
          <a:lstStyle/>
          <a:p>
            <a:endParaRPr/>
          </a:p>
        </p:txBody>
      </p:sp>
      <p:sp>
        <p:nvSpPr>
          <p:cNvPr id="9" name="object 9"/>
          <p:cNvSpPr txBox="1">
            <a:spLocks noGrp="1"/>
          </p:cNvSpPr>
          <p:nvPr>
            <p:ph type="ftr" sz="quarter" idx="5"/>
          </p:nvPr>
        </p:nvSpPr>
        <p:spPr>
          <a:prstGeom prst="rect">
            <a:avLst/>
          </a:prstGeom>
        </p:spPr>
        <p:txBody>
          <a:bodyPr vert="horz" wrap="square" lIns="0" tIns="0" rIns="0" bIns="0" rtlCol="0">
            <a:spAutoFit/>
          </a:bodyPr>
          <a:lstStyle/>
          <a:p>
            <a:pPr marL="12700">
              <a:lnSpc>
                <a:spcPts val="910"/>
              </a:lnSpc>
            </a:pPr>
            <a:r>
              <a:rPr dirty="0"/>
              <a:t>Publica </a:t>
            </a:r>
            <a:r>
              <a:rPr spc="-5" dirty="0"/>
              <a:t>Co.,</a:t>
            </a:r>
            <a:r>
              <a:rPr spc="-100" dirty="0"/>
              <a:t> </a:t>
            </a:r>
            <a:r>
              <a:rPr spc="-5" dirty="0"/>
              <a:t>Ltd.</a:t>
            </a:r>
          </a:p>
        </p:txBody>
      </p:sp>
      <p:sp>
        <p:nvSpPr>
          <p:cNvPr id="10" name="object 10"/>
          <p:cNvSpPr txBox="1">
            <a:spLocks noGrp="1"/>
          </p:cNvSpPr>
          <p:nvPr>
            <p:ph type="dt" sz="half" idx="6"/>
          </p:nvPr>
        </p:nvSpPr>
        <p:spPr>
          <a:prstGeom prst="rect">
            <a:avLst/>
          </a:prstGeom>
        </p:spPr>
        <p:txBody>
          <a:bodyPr vert="horz" wrap="square" lIns="0" tIns="0" rIns="0" bIns="0" rtlCol="0">
            <a:spAutoFit/>
          </a:bodyPr>
          <a:lstStyle/>
          <a:p>
            <a:pPr marL="12700">
              <a:lnSpc>
                <a:spcPts val="910"/>
              </a:lnSpc>
            </a:pPr>
            <a:r>
              <a:rPr spc="-15" dirty="0"/>
              <a:t>Tomihiko</a:t>
            </a:r>
            <a:r>
              <a:rPr spc="-114" dirty="0"/>
              <a:t> </a:t>
            </a:r>
            <a:r>
              <a:rPr dirty="0"/>
              <a:t>Azuma</a:t>
            </a: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12700">
              <a:lnSpc>
                <a:spcPts val="1110"/>
              </a:lnSpc>
            </a:pPr>
            <a:r>
              <a:rPr dirty="0"/>
              <a:t>Page</a:t>
            </a:r>
            <a:r>
              <a:rPr spc="-100" dirty="0"/>
              <a:t> </a:t>
            </a:r>
            <a:fld id="{81D60167-4931-47E6-BA6A-407CBD079E47}" type="slidenum">
              <a:rPr dirty="0"/>
              <a:t>15</a:t>
            </a:fld>
            <a:endParaRPr dirty="0"/>
          </a:p>
        </p:txBody>
      </p:sp>
      <p:sp>
        <p:nvSpPr>
          <p:cNvPr id="12" name="object 9"/>
          <p:cNvSpPr txBox="1"/>
          <p:nvPr/>
        </p:nvSpPr>
        <p:spPr>
          <a:xfrm>
            <a:off x="857250" y="4921250"/>
            <a:ext cx="3483174" cy="981038"/>
          </a:xfrm>
          <a:prstGeom prst="rect">
            <a:avLst/>
          </a:prstGeom>
        </p:spPr>
        <p:txBody>
          <a:bodyPr vert="horz" wrap="square" lIns="0" tIns="0" rIns="0" bIns="0" rtlCol="0">
            <a:spAutoFit/>
          </a:bodyPr>
          <a:lstStyle/>
          <a:p>
            <a:pPr marL="12700" algn="r">
              <a:lnSpc>
                <a:spcPct val="85000"/>
              </a:lnSpc>
            </a:pPr>
            <a:r>
              <a:rPr lang="en-US" altLang="ja-JP" sz="1500" dirty="0">
                <a:latin typeface="Arial" panose="020B0604020202020204" pitchFamily="34" charset="0"/>
                <a:cs typeface="Arial" panose="020B0604020202020204" pitchFamily="34" charset="0"/>
              </a:rPr>
              <a:t>Depending on the selected subscription conditions (types of publicity papers, categories of articles, etc.), you can find all articles of papers nationwide in one place, for each category of articles.</a:t>
            </a:r>
            <a:endParaRPr sz="15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7380" y="1772780"/>
            <a:ext cx="8883927" cy="3240443"/>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33604" y="128875"/>
            <a:ext cx="8864600" cy="630942"/>
          </a:xfrm>
          <a:prstGeom prst="rect">
            <a:avLst/>
          </a:prstGeom>
        </p:spPr>
        <p:txBody>
          <a:bodyPr vert="horz" wrap="square" lIns="0" tIns="0" rIns="0" bIns="0" rtlCol="0">
            <a:spAutoFit/>
          </a:bodyPr>
          <a:lstStyle/>
          <a:p>
            <a:pPr marL="183515">
              <a:lnSpc>
                <a:spcPct val="100000"/>
              </a:lnSpc>
              <a:tabLst>
                <a:tab pos="2926080" algn="l"/>
              </a:tabLst>
            </a:pPr>
            <a:r>
              <a:rPr lang="en-US" altLang="ja-JP" dirty="0"/>
              <a:t>Effects of “My Publicity Paper”</a:t>
            </a:r>
            <a:br>
              <a:rPr lang="en-US" altLang="ja-JP" dirty="0"/>
            </a:br>
            <a:r>
              <a:rPr lang="en-US" altLang="ja-JP" sz="1700" dirty="0" smtClean="0"/>
              <a:t>(4) </a:t>
            </a:r>
            <a:r>
              <a:rPr lang="en-US" altLang="ja-JP" sz="1700" dirty="0"/>
              <a:t>Articles can be shared with your friends through SNS (dissemination effect)</a:t>
            </a:r>
            <a:endParaRPr sz="1700" dirty="0">
              <a:latin typeface="Arial"/>
              <a:cs typeface="Arial"/>
            </a:endParaRPr>
          </a:p>
        </p:txBody>
      </p:sp>
      <p:sp>
        <p:nvSpPr>
          <p:cNvPr id="4" name="object 4"/>
          <p:cNvSpPr/>
          <p:nvPr/>
        </p:nvSpPr>
        <p:spPr>
          <a:xfrm>
            <a:off x="187036" y="4322612"/>
            <a:ext cx="2290152" cy="561108"/>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251400" y="4365129"/>
            <a:ext cx="2160905" cy="432434"/>
          </a:xfrm>
          <a:custGeom>
            <a:avLst/>
            <a:gdLst/>
            <a:ahLst/>
            <a:cxnLst/>
            <a:rect l="l" t="t" r="r" b="b"/>
            <a:pathLst>
              <a:path w="2160905" h="432435">
                <a:moveTo>
                  <a:pt x="0" y="0"/>
                </a:moveTo>
                <a:lnTo>
                  <a:pt x="2160298" y="0"/>
                </a:lnTo>
                <a:lnTo>
                  <a:pt x="2160298" y="432059"/>
                </a:lnTo>
                <a:lnTo>
                  <a:pt x="0" y="432059"/>
                </a:lnTo>
                <a:lnTo>
                  <a:pt x="0" y="0"/>
                </a:lnTo>
                <a:close/>
              </a:path>
            </a:pathLst>
          </a:custGeom>
          <a:ln w="38099">
            <a:solidFill>
              <a:srgbClr val="FF2600"/>
            </a:solidFill>
          </a:ln>
        </p:spPr>
        <p:txBody>
          <a:bodyPr wrap="square" lIns="0" tIns="0" rIns="0" bIns="0" rtlCol="0"/>
          <a:lstStyle/>
          <a:p>
            <a:endParaRPr/>
          </a:p>
        </p:txBody>
      </p:sp>
      <p:sp>
        <p:nvSpPr>
          <p:cNvPr id="6" name="object 6"/>
          <p:cNvSpPr txBox="1"/>
          <p:nvPr/>
        </p:nvSpPr>
        <p:spPr>
          <a:xfrm>
            <a:off x="283530" y="5058943"/>
            <a:ext cx="8627388" cy="307777"/>
          </a:xfrm>
          <a:prstGeom prst="rect">
            <a:avLst/>
          </a:prstGeom>
        </p:spPr>
        <p:txBody>
          <a:bodyPr vert="horz" wrap="square" lIns="0" tIns="0" rIns="0" bIns="0" rtlCol="0">
            <a:spAutoFit/>
          </a:bodyPr>
          <a:lstStyle/>
          <a:p>
            <a:pPr marL="12700">
              <a:lnSpc>
                <a:spcPct val="100000"/>
              </a:lnSpc>
            </a:pPr>
            <a:r>
              <a:rPr lang="en-US" sz="2000" spc="-10" dirty="0">
                <a:solidFill>
                  <a:srgbClr val="FF0000"/>
                </a:solidFill>
                <a:latin typeface="Arial" panose="020B0604020202020204" pitchFamily="34" charset="0"/>
                <a:cs typeface="Arial" panose="020B0604020202020204" pitchFamily="34" charset="0"/>
              </a:rPr>
              <a:t>Interesting articles is disseminated through Twitter and Facebook.</a:t>
            </a:r>
            <a:endParaRPr sz="2000" dirty="0">
              <a:latin typeface="Arial" panose="020B0604020202020204" pitchFamily="34" charset="0"/>
              <a:cs typeface="Arial" panose="020B0604020202020204" pitchFamily="34" charset="0"/>
            </a:endParaRPr>
          </a:p>
        </p:txBody>
      </p:sp>
      <p:sp>
        <p:nvSpPr>
          <p:cNvPr id="7" name="object 7"/>
          <p:cNvSpPr/>
          <p:nvPr/>
        </p:nvSpPr>
        <p:spPr>
          <a:xfrm>
            <a:off x="6349247" y="1768611"/>
            <a:ext cx="2187454" cy="512382"/>
          </a:xfrm>
          <a:prstGeom prst="rect">
            <a:avLst/>
          </a:prstGeom>
          <a:blipFill>
            <a:blip r:embed="rId4" cstate="print"/>
            <a:stretch>
              <a:fillRect/>
            </a:stretch>
          </a:blipFill>
        </p:spPr>
        <p:txBody>
          <a:bodyPr wrap="square" lIns="0" tIns="0" rIns="0" bIns="0" rtlCol="0"/>
          <a:lstStyle/>
          <a:p>
            <a:endParaRPr/>
          </a:p>
        </p:txBody>
      </p:sp>
      <p:sp>
        <p:nvSpPr>
          <p:cNvPr id="8" name="object 8"/>
          <p:cNvSpPr txBox="1"/>
          <p:nvPr/>
        </p:nvSpPr>
        <p:spPr>
          <a:xfrm>
            <a:off x="6658127" y="1864791"/>
            <a:ext cx="1841500" cy="351155"/>
          </a:xfrm>
          <a:prstGeom prst="rect">
            <a:avLst/>
          </a:prstGeom>
        </p:spPr>
        <p:txBody>
          <a:bodyPr vert="horz" wrap="square" lIns="0" tIns="0" rIns="0" bIns="0" rtlCol="0">
            <a:spAutoFit/>
          </a:bodyPr>
          <a:lstStyle/>
          <a:p>
            <a:pPr marL="12700" marR="5080" indent="63500">
              <a:lnSpc>
                <a:spcPts val="1300"/>
              </a:lnSpc>
            </a:pPr>
            <a:r>
              <a:rPr sz="1100" spc="-85" dirty="0">
                <a:latin typeface="Meiryo"/>
                <a:cs typeface="Meiryo"/>
              </a:rPr>
              <a:t>⾃自治体担当者による記事の  </a:t>
            </a:r>
            <a:r>
              <a:rPr sz="1100" dirty="0">
                <a:latin typeface="Meiryo"/>
                <a:cs typeface="Meiryo"/>
              </a:rPr>
              <a:t>編集機能は将来的に提供予定</a:t>
            </a:r>
            <a:endParaRPr sz="1100">
              <a:latin typeface="Meiryo"/>
              <a:cs typeface="Meiryo"/>
            </a:endParaRPr>
          </a:p>
        </p:txBody>
      </p:sp>
      <p:sp>
        <p:nvSpPr>
          <p:cNvPr id="9" name="object 9"/>
          <p:cNvSpPr txBox="1">
            <a:spLocks noGrp="1"/>
          </p:cNvSpPr>
          <p:nvPr>
            <p:ph type="ftr" sz="quarter" idx="5"/>
          </p:nvPr>
        </p:nvSpPr>
        <p:spPr>
          <a:prstGeom prst="rect">
            <a:avLst/>
          </a:prstGeom>
        </p:spPr>
        <p:txBody>
          <a:bodyPr vert="horz" wrap="square" lIns="0" tIns="0" rIns="0" bIns="0" rtlCol="0">
            <a:spAutoFit/>
          </a:bodyPr>
          <a:lstStyle/>
          <a:p>
            <a:pPr marL="12700">
              <a:lnSpc>
                <a:spcPts val="910"/>
              </a:lnSpc>
            </a:pPr>
            <a:r>
              <a:rPr dirty="0"/>
              <a:t>Publica </a:t>
            </a:r>
            <a:r>
              <a:rPr spc="-5" dirty="0"/>
              <a:t>Co.,</a:t>
            </a:r>
            <a:r>
              <a:rPr spc="-100" dirty="0"/>
              <a:t> </a:t>
            </a:r>
            <a:r>
              <a:rPr spc="-5" dirty="0"/>
              <a:t>Ltd.</a:t>
            </a:r>
          </a:p>
        </p:txBody>
      </p:sp>
      <p:sp>
        <p:nvSpPr>
          <p:cNvPr id="10" name="object 10"/>
          <p:cNvSpPr txBox="1">
            <a:spLocks noGrp="1"/>
          </p:cNvSpPr>
          <p:nvPr>
            <p:ph type="dt" sz="half" idx="6"/>
          </p:nvPr>
        </p:nvSpPr>
        <p:spPr>
          <a:prstGeom prst="rect">
            <a:avLst/>
          </a:prstGeom>
        </p:spPr>
        <p:txBody>
          <a:bodyPr vert="horz" wrap="square" lIns="0" tIns="0" rIns="0" bIns="0" rtlCol="0">
            <a:spAutoFit/>
          </a:bodyPr>
          <a:lstStyle/>
          <a:p>
            <a:pPr marL="12700">
              <a:lnSpc>
                <a:spcPts val="910"/>
              </a:lnSpc>
            </a:pPr>
            <a:r>
              <a:rPr spc="-15" dirty="0"/>
              <a:t>Tomihiko</a:t>
            </a:r>
            <a:r>
              <a:rPr spc="-114" dirty="0"/>
              <a:t> </a:t>
            </a:r>
            <a:r>
              <a:rPr dirty="0"/>
              <a:t>Azuma</a:t>
            </a: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12700">
              <a:lnSpc>
                <a:spcPts val="1110"/>
              </a:lnSpc>
            </a:pPr>
            <a:r>
              <a:rPr dirty="0"/>
              <a:t>Page</a:t>
            </a:r>
            <a:r>
              <a:rPr spc="-100" dirty="0"/>
              <a:t> </a:t>
            </a:r>
            <a:fld id="{81D60167-4931-47E6-BA6A-407CBD079E47}" type="slidenum">
              <a:rPr dirty="0"/>
              <a:t>16</a:t>
            </a:fld>
            <a:endParaRP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718284" y="5650260"/>
            <a:ext cx="7569200" cy="809837"/>
          </a:xfrm>
          <a:prstGeom prst="rect">
            <a:avLst/>
          </a:prstGeom>
        </p:spPr>
        <p:txBody>
          <a:bodyPr vert="horz" wrap="square" lIns="0" tIns="0" rIns="0" bIns="0" rtlCol="0">
            <a:spAutoFit/>
          </a:bodyPr>
          <a:lstStyle/>
          <a:p>
            <a:pPr marL="12700" marR="5080" indent="-12700">
              <a:lnSpc>
                <a:spcPts val="2100"/>
              </a:lnSpc>
            </a:pPr>
            <a:r>
              <a:rPr lang="en-US" altLang="ja-JP" dirty="0">
                <a:latin typeface="Arial" panose="020B0604020202020204" pitchFamily="34" charset="0"/>
                <a:cs typeface="Arial" panose="020B0604020202020204" pitchFamily="34" charset="0"/>
              </a:rPr>
              <a:t>You can grasp the effects of publicity on a real-time basis as to which articles are read by what types of people and how often, through the analysis of access (the result of the analysis has not been released yet).</a:t>
            </a:r>
            <a:endParaRPr sz="1800" dirty="0">
              <a:latin typeface="Arial" panose="020B0604020202020204" pitchFamily="34" charset="0"/>
              <a:cs typeface="Arial" panose="020B0604020202020204" pitchFamily="34" charset="0"/>
            </a:endParaRPr>
          </a:p>
        </p:txBody>
      </p:sp>
      <p:sp>
        <p:nvSpPr>
          <p:cNvPr id="5" name="object 5"/>
          <p:cNvSpPr/>
          <p:nvPr/>
        </p:nvSpPr>
        <p:spPr>
          <a:xfrm>
            <a:off x="251400" y="908659"/>
            <a:ext cx="7164358" cy="4557864"/>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6971721" y="1257655"/>
            <a:ext cx="2082800" cy="716735"/>
          </a:xfrm>
          <a:prstGeom prst="rect">
            <a:avLst/>
          </a:prstGeom>
        </p:spPr>
        <p:txBody>
          <a:bodyPr vert="horz" wrap="square" lIns="0" tIns="0" rIns="0" bIns="0" rtlCol="0">
            <a:spAutoFit/>
          </a:bodyPr>
          <a:lstStyle/>
          <a:p>
            <a:pPr marL="12700" marR="5080" indent="-12700">
              <a:lnSpc>
                <a:spcPct val="85000"/>
              </a:lnSpc>
            </a:pPr>
            <a:r>
              <a:rPr lang="en-US" altLang="ja-JP" dirty="0">
                <a:solidFill>
                  <a:srgbClr val="FF0000"/>
                </a:solidFill>
                <a:latin typeface="Arial" panose="020B0604020202020204" pitchFamily="34" charset="0"/>
                <a:cs typeface="Arial" panose="020B0604020202020204" pitchFamily="34" charset="0"/>
              </a:rPr>
              <a:t>Access ranking by publicity paper, type of article, etc.</a:t>
            </a:r>
            <a:endParaRPr sz="1800" dirty="0">
              <a:solidFill>
                <a:srgbClr val="FF0000"/>
              </a:solidFill>
              <a:latin typeface="Arial" panose="020B0604020202020204" pitchFamily="34" charset="0"/>
              <a:cs typeface="Arial" panose="020B0604020202020204" pitchFamily="34" charset="0"/>
            </a:endParaRPr>
          </a:p>
        </p:txBody>
      </p:sp>
      <p:sp>
        <p:nvSpPr>
          <p:cNvPr id="7" name="object 7"/>
          <p:cNvSpPr/>
          <p:nvPr/>
        </p:nvSpPr>
        <p:spPr>
          <a:xfrm>
            <a:off x="6010097" y="1483815"/>
            <a:ext cx="914400" cy="382385"/>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6180658" y="1519859"/>
            <a:ext cx="695960" cy="175260"/>
          </a:xfrm>
          <a:custGeom>
            <a:avLst/>
            <a:gdLst/>
            <a:ahLst/>
            <a:cxnLst/>
            <a:rect l="l" t="t" r="r" b="b"/>
            <a:pathLst>
              <a:path w="695959" h="175260">
                <a:moveTo>
                  <a:pt x="695655" y="0"/>
                </a:moveTo>
                <a:lnTo>
                  <a:pt x="0" y="174762"/>
                </a:lnTo>
              </a:path>
            </a:pathLst>
          </a:custGeom>
          <a:ln w="25399">
            <a:solidFill>
              <a:srgbClr val="FF2600"/>
            </a:solidFill>
          </a:ln>
        </p:spPr>
        <p:txBody>
          <a:bodyPr wrap="square" lIns="0" tIns="0" rIns="0" bIns="0" rtlCol="0"/>
          <a:lstStyle/>
          <a:p>
            <a:endParaRPr/>
          </a:p>
        </p:txBody>
      </p:sp>
      <p:sp>
        <p:nvSpPr>
          <p:cNvPr id="9" name="object 9"/>
          <p:cNvSpPr/>
          <p:nvPr/>
        </p:nvSpPr>
        <p:spPr>
          <a:xfrm>
            <a:off x="6156223" y="1618957"/>
            <a:ext cx="123825" cy="114935"/>
          </a:xfrm>
          <a:custGeom>
            <a:avLst/>
            <a:gdLst/>
            <a:ahLst/>
            <a:cxnLst/>
            <a:rect l="l" t="t" r="r" b="b"/>
            <a:pathLst>
              <a:path w="123825" h="114935">
                <a:moveTo>
                  <a:pt x="83654" y="0"/>
                </a:moveTo>
                <a:lnTo>
                  <a:pt x="0" y="81800"/>
                </a:lnTo>
                <a:lnTo>
                  <a:pt x="112382" y="114350"/>
                </a:lnTo>
                <a:lnTo>
                  <a:pt x="119418" y="110477"/>
                </a:lnTo>
                <a:lnTo>
                  <a:pt x="123329" y="97002"/>
                </a:lnTo>
                <a:lnTo>
                  <a:pt x="119443" y="89954"/>
                </a:lnTo>
                <a:lnTo>
                  <a:pt x="48882" y="69519"/>
                </a:lnTo>
                <a:lnTo>
                  <a:pt x="101409" y="18161"/>
                </a:lnTo>
                <a:lnTo>
                  <a:pt x="101498" y="10121"/>
                </a:lnTo>
                <a:lnTo>
                  <a:pt x="91693" y="88"/>
                </a:lnTo>
                <a:lnTo>
                  <a:pt x="83654" y="0"/>
                </a:lnTo>
                <a:close/>
              </a:path>
            </a:pathLst>
          </a:custGeom>
          <a:solidFill>
            <a:srgbClr val="FF2600"/>
          </a:solidFill>
        </p:spPr>
        <p:txBody>
          <a:bodyPr wrap="square" lIns="0" tIns="0" rIns="0" bIns="0" rtlCol="0"/>
          <a:lstStyle/>
          <a:p>
            <a:endParaRPr/>
          </a:p>
        </p:txBody>
      </p:sp>
      <p:sp>
        <p:nvSpPr>
          <p:cNvPr id="10" name="object 10"/>
          <p:cNvSpPr txBox="1">
            <a:spLocks noGrp="1"/>
          </p:cNvSpPr>
          <p:nvPr>
            <p:ph type="ftr" sz="quarter" idx="5"/>
          </p:nvPr>
        </p:nvSpPr>
        <p:spPr>
          <a:prstGeom prst="rect">
            <a:avLst/>
          </a:prstGeom>
        </p:spPr>
        <p:txBody>
          <a:bodyPr vert="horz" wrap="square" lIns="0" tIns="0" rIns="0" bIns="0" rtlCol="0">
            <a:spAutoFit/>
          </a:bodyPr>
          <a:lstStyle/>
          <a:p>
            <a:pPr marL="12700">
              <a:lnSpc>
                <a:spcPts val="910"/>
              </a:lnSpc>
            </a:pPr>
            <a:r>
              <a:rPr dirty="0"/>
              <a:t>Publica </a:t>
            </a:r>
            <a:r>
              <a:rPr spc="-5" dirty="0"/>
              <a:t>Co.,</a:t>
            </a:r>
            <a:r>
              <a:rPr spc="-100" dirty="0"/>
              <a:t> </a:t>
            </a:r>
            <a:r>
              <a:rPr spc="-5" dirty="0"/>
              <a:t>Ltd.</a:t>
            </a:r>
          </a:p>
        </p:txBody>
      </p:sp>
      <p:sp>
        <p:nvSpPr>
          <p:cNvPr id="11" name="object 11"/>
          <p:cNvSpPr txBox="1">
            <a:spLocks noGrp="1"/>
          </p:cNvSpPr>
          <p:nvPr>
            <p:ph type="dt" sz="half" idx="6"/>
          </p:nvPr>
        </p:nvSpPr>
        <p:spPr>
          <a:prstGeom prst="rect">
            <a:avLst/>
          </a:prstGeom>
        </p:spPr>
        <p:txBody>
          <a:bodyPr vert="horz" wrap="square" lIns="0" tIns="0" rIns="0" bIns="0" rtlCol="0">
            <a:spAutoFit/>
          </a:bodyPr>
          <a:lstStyle/>
          <a:p>
            <a:pPr marL="12700">
              <a:lnSpc>
                <a:spcPts val="910"/>
              </a:lnSpc>
            </a:pPr>
            <a:r>
              <a:rPr spc="-15" dirty="0"/>
              <a:t>Tomihiko</a:t>
            </a:r>
            <a:r>
              <a:rPr spc="-114" dirty="0"/>
              <a:t> </a:t>
            </a:r>
            <a:r>
              <a:rPr dirty="0"/>
              <a:t>Azuma</a:t>
            </a:r>
          </a:p>
        </p:txBody>
      </p:sp>
      <p:sp>
        <p:nvSpPr>
          <p:cNvPr id="12" name="object 12"/>
          <p:cNvSpPr txBox="1">
            <a:spLocks noGrp="1"/>
          </p:cNvSpPr>
          <p:nvPr>
            <p:ph type="sldNum" sz="quarter" idx="7"/>
          </p:nvPr>
        </p:nvSpPr>
        <p:spPr>
          <a:prstGeom prst="rect">
            <a:avLst/>
          </a:prstGeom>
        </p:spPr>
        <p:txBody>
          <a:bodyPr vert="horz" wrap="square" lIns="0" tIns="0" rIns="0" bIns="0" rtlCol="0">
            <a:spAutoFit/>
          </a:bodyPr>
          <a:lstStyle/>
          <a:p>
            <a:pPr marL="12700">
              <a:lnSpc>
                <a:spcPts val="1110"/>
              </a:lnSpc>
            </a:pPr>
            <a:r>
              <a:rPr dirty="0"/>
              <a:t>Page</a:t>
            </a:r>
            <a:r>
              <a:rPr spc="-100" dirty="0"/>
              <a:t> </a:t>
            </a:r>
            <a:fld id="{81D60167-4931-47E6-BA6A-407CBD079E47}" type="slidenum">
              <a:rPr dirty="0"/>
              <a:t>17</a:t>
            </a:fld>
            <a:endParaRPr dirty="0"/>
          </a:p>
        </p:txBody>
      </p:sp>
      <p:sp>
        <p:nvSpPr>
          <p:cNvPr id="15" name="object 3"/>
          <p:cNvSpPr txBox="1">
            <a:spLocks noGrp="1"/>
          </p:cNvSpPr>
          <p:nvPr>
            <p:ph type="title"/>
          </p:nvPr>
        </p:nvSpPr>
        <p:spPr>
          <a:xfrm>
            <a:off x="139700" y="80962"/>
            <a:ext cx="8864600" cy="646331"/>
          </a:xfrm>
          <a:prstGeom prst="rect">
            <a:avLst/>
          </a:prstGeom>
        </p:spPr>
        <p:txBody>
          <a:bodyPr vert="horz" wrap="square" lIns="0" tIns="0" rIns="0" bIns="0" rtlCol="0">
            <a:spAutoFit/>
          </a:bodyPr>
          <a:lstStyle/>
          <a:p>
            <a:pPr marL="183515">
              <a:lnSpc>
                <a:spcPct val="100000"/>
              </a:lnSpc>
              <a:tabLst>
                <a:tab pos="2926080" algn="l"/>
              </a:tabLst>
            </a:pPr>
            <a:r>
              <a:rPr lang="en-US" altLang="ja-JP" dirty="0"/>
              <a:t>Effects of “My Publicity Paper”</a:t>
            </a:r>
            <a:br>
              <a:rPr lang="en-US" altLang="ja-JP" dirty="0"/>
            </a:br>
            <a:r>
              <a:rPr lang="en-US" altLang="ja-JP" sz="1700" dirty="0" smtClean="0"/>
              <a:t>(5) </a:t>
            </a:r>
            <a:r>
              <a:rPr lang="en-US" altLang="ja-JP" sz="1800" dirty="0"/>
              <a:t>Status of access (subscription) can be grasped at a glance.</a:t>
            </a:r>
            <a:endParaRPr sz="1700" dirty="0">
              <a:latin typeface="Arial"/>
              <a:cs typeface="Arial"/>
            </a:endParaRPr>
          </a:p>
        </p:txBody>
      </p:sp>
      <p:sp>
        <p:nvSpPr>
          <p:cNvPr id="2" name="テキスト ボックス 1"/>
          <p:cNvSpPr txBox="1"/>
          <p:nvPr/>
        </p:nvSpPr>
        <p:spPr>
          <a:xfrm>
            <a:off x="2927553" y="939544"/>
            <a:ext cx="2074689" cy="184666"/>
          </a:xfrm>
          <a:prstGeom prst="rect">
            <a:avLst/>
          </a:prstGeom>
          <a:solidFill>
            <a:schemeClr val="accent1">
              <a:lumMod val="75000"/>
            </a:schemeClr>
          </a:solidFill>
        </p:spPr>
        <p:txBody>
          <a:bodyPr wrap="square" lIns="0" tIns="0" rIns="0" bIns="0" rtlCol="0">
            <a:spAutoFit/>
          </a:bodyPr>
          <a:lstStyle/>
          <a:p>
            <a:pPr algn="ctr"/>
            <a:r>
              <a:rPr lang="en-US" altLang="ja-JP" sz="1200" dirty="0">
                <a:solidFill>
                  <a:schemeClr val="bg1"/>
                </a:solidFill>
                <a:latin typeface="Arial" panose="020B0604020202020204" pitchFamily="34" charset="0"/>
                <a:cs typeface="Arial" panose="020B0604020202020204" pitchFamily="34" charset="0"/>
              </a:rPr>
              <a:t>Weekly access ranking</a:t>
            </a:r>
            <a:endParaRPr kumimoji="1" lang="ja-JP" altLang="en-US" sz="1200" dirty="0">
              <a:solidFill>
                <a:schemeClr val="bg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86871" y="999190"/>
            <a:ext cx="8695765" cy="276999"/>
          </a:xfrm>
          <a:prstGeom prst="rect">
            <a:avLst/>
          </a:prstGeom>
        </p:spPr>
        <p:txBody>
          <a:bodyPr vert="horz" wrap="square" lIns="0" tIns="0" rIns="0" bIns="0" rtlCol="0">
            <a:spAutoFit/>
          </a:bodyPr>
          <a:lstStyle/>
          <a:p>
            <a:pPr marL="12700">
              <a:lnSpc>
                <a:spcPct val="100000"/>
              </a:lnSpc>
            </a:pPr>
            <a:r>
              <a:rPr lang="en-US" dirty="0">
                <a:latin typeface="Arial" panose="020B0604020202020204" pitchFamily="34" charset="0"/>
                <a:cs typeface="Arial" panose="020B0604020202020204" pitchFamily="34" charset="0"/>
              </a:rPr>
              <a:t>Concerning the same article themes, the situation can be grasped cross-</a:t>
            </a:r>
            <a:r>
              <a:rPr lang="en-US" dirty="0" err="1">
                <a:latin typeface="Arial" panose="020B0604020202020204" pitchFamily="34" charset="0"/>
                <a:cs typeface="Arial" panose="020B0604020202020204" pitchFamily="34" charset="0"/>
              </a:rPr>
              <a:t>sectionally</a:t>
            </a:r>
            <a:r>
              <a:rPr lang="en-US" dirty="0">
                <a:latin typeface="Arial" panose="020B0604020202020204" pitchFamily="34" charset="0"/>
                <a:cs typeface="Arial" panose="020B0604020202020204" pitchFamily="34" charset="0"/>
              </a:rPr>
              <a:t>.</a:t>
            </a:r>
            <a:endParaRPr sz="1800" dirty="0">
              <a:latin typeface="Arial" panose="020B0604020202020204" pitchFamily="34" charset="0"/>
              <a:cs typeface="Arial" panose="020B0604020202020204" pitchFamily="34" charset="0"/>
            </a:endParaRPr>
          </a:p>
        </p:txBody>
      </p:sp>
      <p:sp>
        <p:nvSpPr>
          <p:cNvPr id="4" name="object 4"/>
          <p:cNvSpPr/>
          <p:nvPr/>
        </p:nvSpPr>
        <p:spPr>
          <a:xfrm>
            <a:off x="107380" y="1368196"/>
            <a:ext cx="4453813" cy="508522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644009" y="1368196"/>
            <a:ext cx="4429290" cy="5040692"/>
          </a:xfrm>
          <a:prstGeom prst="rect">
            <a:avLst/>
          </a:prstGeom>
          <a:blipFill>
            <a:blip r:embed="rId3" cstate="print"/>
            <a:stretch>
              <a:fillRect/>
            </a:stretch>
          </a:blipFill>
        </p:spPr>
        <p:txBody>
          <a:bodyPr wrap="square" lIns="0" tIns="0" rIns="0" bIns="0" rtlCol="0"/>
          <a:lstStyle/>
          <a:p>
            <a:endParaRP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910"/>
              </a:lnSpc>
            </a:pPr>
            <a:r>
              <a:rPr dirty="0"/>
              <a:t>Publica </a:t>
            </a:r>
            <a:r>
              <a:rPr spc="-5" dirty="0"/>
              <a:t>Co.,</a:t>
            </a:r>
            <a:r>
              <a:rPr spc="-100" dirty="0"/>
              <a:t> </a:t>
            </a:r>
            <a:r>
              <a:rPr spc="-5" dirty="0"/>
              <a:t>Ltd.</a:t>
            </a:r>
          </a:p>
        </p:txBody>
      </p:sp>
      <p:sp>
        <p:nvSpPr>
          <p:cNvPr id="7" name="object 7"/>
          <p:cNvSpPr txBox="1">
            <a:spLocks noGrp="1"/>
          </p:cNvSpPr>
          <p:nvPr>
            <p:ph type="dt" sz="half" idx="6"/>
          </p:nvPr>
        </p:nvSpPr>
        <p:spPr>
          <a:prstGeom prst="rect">
            <a:avLst/>
          </a:prstGeom>
        </p:spPr>
        <p:txBody>
          <a:bodyPr vert="horz" wrap="square" lIns="0" tIns="0" rIns="0" bIns="0" rtlCol="0">
            <a:spAutoFit/>
          </a:bodyPr>
          <a:lstStyle/>
          <a:p>
            <a:pPr marL="12700">
              <a:lnSpc>
                <a:spcPts val="910"/>
              </a:lnSpc>
            </a:pPr>
            <a:r>
              <a:rPr spc="-15" dirty="0"/>
              <a:t>Tomihiko</a:t>
            </a:r>
            <a:r>
              <a:rPr spc="-114" dirty="0"/>
              <a:t> </a:t>
            </a:r>
            <a:r>
              <a:rPr dirty="0"/>
              <a:t>Azuma</a:t>
            </a: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12700">
              <a:lnSpc>
                <a:spcPts val="1110"/>
              </a:lnSpc>
            </a:pPr>
            <a:r>
              <a:rPr dirty="0"/>
              <a:t>Page</a:t>
            </a:r>
            <a:r>
              <a:rPr spc="-100" dirty="0"/>
              <a:t> </a:t>
            </a:r>
            <a:fld id="{81D60167-4931-47E6-BA6A-407CBD079E47}" type="slidenum">
              <a:rPr dirty="0"/>
              <a:t>18</a:t>
            </a:fld>
            <a:endParaRPr dirty="0"/>
          </a:p>
        </p:txBody>
      </p:sp>
      <p:sp>
        <p:nvSpPr>
          <p:cNvPr id="10" name="object 3"/>
          <p:cNvSpPr txBox="1">
            <a:spLocks noGrp="1"/>
          </p:cNvSpPr>
          <p:nvPr>
            <p:ph type="ctrTitle"/>
          </p:nvPr>
        </p:nvSpPr>
        <p:spPr>
          <a:xfrm>
            <a:off x="166690" y="147112"/>
            <a:ext cx="8810619" cy="646331"/>
          </a:xfrm>
          <a:prstGeom prst="rect">
            <a:avLst/>
          </a:prstGeom>
        </p:spPr>
        <p:txBody>
          <a:bodyPr vert="horz" wrap="square" lIns="0" tIns="0" rIns="0" bIns="0" rtlCol="0">
            <a:spAutoFit/>
          </a:bodyPr>
          <a:lstStyle/>
          <a:p>
            <a:pPr marL="183515">
              <a:lnSpc>
                <a:spcPct val="100000"/>
              </a:lnSpc>
              <a:tabLst>
                <a:tab pos="2926080" algn="l"/>
              </a:tabLst>
            </a:pPr>
            <a:r>
              <a:rPr lang="en-US" altLang="ja-JP" dirty="0">
                <a:latin typeface="Arial" panose="020B0604020202020204" pitchFamily="34" charset="0"/>
                <a:cs typeface="Arial" panose="020B0604020202020204" pitchFamily="34" charset="0"/>
              </a:rPr>
              <a:t>Effects of “My Publicity Paper”</a:t>
            </a:r>
            <a:br>
              <a:rPr lang="en-US" altLang="ja-JP" dirty="0">
                <a:latin typeface="Arial" panose="020B0604020202020204" pitchFamily="34" charset="0"/>
                <a:cs typeface="Arial" panose="020B0604020202020204" pitchFamily="34" charset="0"/>
              </a:rPr>
            </a:br>
            <a:r>
              <a:rPr lang="en-US" altLang="ja-JP" sz="1700" dirty="0" smtClean="0">
                <a:latin typeface="Arial" panose="020B0604020202020204" pitchFamily="34" charset="0"/>
                <a:cs typeface="Arial" panose="020B0604020202020204" pitchFamily="34" charset="0"/>
              </a:rPr>
              <a:t>(6) </a:t>
            </a:r>
            <a:r>
              <a:rPr lang="en-US" altLang="ja-JP" sz="1800" dirty="0">
                <a:latin typeface="Arial" panose="020B0604020202020204" pitchFamily="34" charset="0"/>
                <a:cs typeface="Arial" panose="020B0604020202020204" pitchFamily="34" charset="0"/>
              </a:rPr>
              <a:t>Cross-sectional grasping of the situation</a:t>
            </a:r>
            <a:endParaRPr sz="17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9700" y="80962"/>
            <a:ext cx="8864600" cy="523220"/>
          </a:xfrm>
          <a:prstGeom prst="rect">
            <a:avLst/>
          </a:prstGeom>
        </p:spPr>
        <p:txBody>
          <a:bodyPr vert="horz" wrap="square" lIns="0" tIns="91440" rIns="0" bIns="0" rtlCol="0">
            <a:spAutoFit/>
          </a:bodyPr>
          <a:lstStyle/>
          <a:p>
            <a:pPr marL="12700">
              <a:lnSpc>
                <a:spcPct val="100000"/>
              </a:lnSpc>
            </a:pPr>
            <a:r>
              <a:rPr lang="en-US" altLang="ja-JP" sz="2800" dirty="0"/>
              <a:t>Open data utilized by “My Publicity Paper”</a:t>
            </a:r>
            <a:endParaRPr sz="2800" dirty="0"/>
          </a:p>
        </p:txBody>
      </p:sp>
      <p:sp>
        <p:nvSpPr>
          <p:cNvPr id="3" name="object 3"/>
          <p:cNvSpPr/>
          <p:nvPr/>
        </p:nvSpPr>
        <p:spPr>
          <a:xfrm>
            <a:off x="2123655" y="1556740"/>
            <a:ext cx="1368196" cy="1368183"/>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323409" y="3356990"/>
            <a:ext cx="1368192" cy="1368183"/>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2021014" y="3789045"/>
            <a:ext cx="1368183" cy="1368196"/>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611450" y="1628762"/>
            <a:ext cx="1368187" cy="1368183"/>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3419843" y="2708897"/>
            <a:ext cx="1368183" cy="1368196"/>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6372250" y="2996945"/>
            <a:ext cx="2284933" cy="792098"/>
          </a:xfrm>
          <a:prstGeom prst="rect">
            <a:avLst/>
          </a:prstGeom>
          <a:blipFill>
            <a:blip r:embed="rId7" cstate="print"/>
            <a:stretch>
              <a:fillRect/>
            </a:stretch>
          </a:blipFill>
        </p:spPr>
        <p:txBody>
          <a:bodyPr wrap="square" lIns="0" tIns="0" rIns="0" bIns="0" rtlCol="0"/>
          <a:lstStyle/>
          <a:p>
            <a:endParaRPr/>
          </a:p>
        </p:txBody>
      </p:sp>
      <p:sp>
        <p:nvSpPr>
          <p:cNvPr id="9" name="object 9"/>
          <p:cNvSpPr txBox="1"/>
          <p:nvPr/>
        </p:nvSpPr>
        <p:spPr>
          <a:xfrm>
            <a:off x="4559262" y="2625166"/>
            <a:ext cx="3957320" cy="3526606"/>
          </a:xfrm>
          <a:prstGeom prst="rect">
            <a:avLst/>
          </a:prstGeom>
        </p:spPr>
        <p:txBody>
          <a:bodyPr vert="horz" wrap="square" lIns="0" tIns="0" rIns="0" bIns="0" rtlCol="0">
            <a:spAutoFit/>
          </a:bodyPr>
          <a:lstStyle/>
          <a:p>
            <a:pPr marL="680085">
              <a:lnSpc>
                <a:spcPct val="100000"/>
              </a:lnSpc>
            </a:pPr>
            <a:r>
              <a:rPr sz="9600" dirty="0">
                <a:latin typeface="Arial"/>
                <a:cs typeface="Arial"/>
              </a:rPr>
              <a:t>+</a:t>
            </a:r>
          </a:p>
          <a:p>
            <a:pPr marL="12700" marR="5080">
              <a:lnSpc>
                <a:spcPct val="99000"/>
              </a:lnSpc>
              <a:spcBef>
                <a:spcPts val="4050"/>
              </a:spcBef>
            </a:pPr>
            <a:r>
              <a:rPr lang="en-US" altLang="ja-JP" sz="2000" dirty="0">
                <a:latin typeface="Arial" panose="020B0604020202020204" pitchFamily="34" charset="0"/>
                <a:cs typeface="Arial" panose="020B0604020202020204" pitchFamily="34" charset="0"/>
              </a:rPr>
              <a:t>Data released with a license attached to the files of an arbitrary format, indicating that the contents are recommended by the Government.</a:t>
            </a:r>
            <a:endParaRPr sz="2000" dirty="0">
              <a:latin typeface="Arial" panose="020B0604020202020204" pitchFamily="34" charset="0"/>
              <a:cs typeface="Arial" panose="020B0604020202020204" pitchFamily="34" charset="0"/>
            </a:endParaRPr>
          </a:p>
        </p:txBody>
      </p:sp>
      <p:sp>
        <p:nvSpPr>
          <p:cNvPr id="10" name="object 10"/>
          <p:cNvSpPr txBox="1">
            <a:spLocks noGrp="1"/>
          </p:cNvSpPr>
          <p:nvPr>
            <p:ph type="ftr" sz="quarter" idx="5"/>
          </p:nvPr>
        </p:nvSpPr>
        <p:spPr>
          <a:prstGeom prst="rect">
            <a:avLst/>
          </a:prstGeom>
        </p:spPr>
        <p:txBody>
          <a:bodyPr vert="horz" wrap="square" lIns="0" tIns="0" rIns="0" bIns="0" rtlCol="0">
            <a:spAutoFit/>
          </a:bodyPr>
          <a:lstStyle/>
          <a:p>
            <a:pPr marL="12700">
              <a:lnSpc>
                <a:spcPts val="910"/>
              </a:lnSpc>
            </a:pPr>
            <a:r>
              <a:rPr dirty="0"/>
              <a:t>Publica </a:t>
            </a:r>
            <a:r>
              <a:rPr spc="-5" dirty="0"/>
              <a:t>Co.,</a:t>
            </a:r>
            <a:r>
              <a:rPr spc="-100" dirty="0"/>
              <a:t> </a:t>
            </a:r>
            <a:r>
              <a:rPr spc="-5" dirty="0"/>
              <a:t>Ltd.</a:t>
            </a:r>
          </a:p>
        </p:txBody>
      </p:sp>
      <p:sp>
        <p:nvSpPr>
          <p:cNvPr id="11" name="object 11"/>
          <p:cNvSpPr txBox="1">
            <a:spLocks noGrp="1"/>
          </p:cNvSpPr>
          <p:nvPr>
            <p:ph type="dt" sz="half" idx="6"/>
          </p:nvPr>
        </p:nvSpPr>
        <p:spPr>
          <a:prstGeom prst="rect">
            <a:avLst/>
          </a:prstGeom>
        </p:spPr>
        <p:txBody>
          <a:bodyPr vert="horz" wrap="square" lIns="0" tIns="0" rIns="0" bIns="0" rtlCol="0">
            <a:spAutoFit/>
          </a:bodyPr>
          <a:lstStyle/>
          <a:p>
            <a:pPr marL="12700">
              <a:lnSpc>
                <a:spcPts val="910"/>
              </a:lnSpc>
            </a:pPr>
            <a:r>
              <a:rPr spc="-15" dirty="0"/>
              <a:t>Tomihiko</a:t>
            </a:r>
            <a:r>
              <a:rPr spc="-114" dirty="0"/>
              <a:t> </a:t>
            </a:r>
            <a:r>
              <a:rPr dirty="0"/>
              <a:t>Azuma</a:t>
            </a:r>
          </a:p>
        </p:txBody>
      </p:sp>
      <p:sp>
        <p:nvSpPr>
          <p:cNvPr id="12" name="object 12"/>
          <p:cNvSpPr txBox="1">
            <a:spLocks noGrp="1"/>
          </p:cNvSpPr>
          <p:nvPr>
            <p:ph type="sldNum" sz="quarter" idx="7"/>
          </p:nvPr>
        </p:nvSpPr>
        <p:spPr>
          <a:prstGeom prst="rect">
            <a:avLst/>
          </a:prstGeom>
        </p:spPr>
        <p:txBody>
          <a:bodyPr vert="horz" wrap="square" lIns="0" tIns="0" rIns="0" bIns="0" rtlCol="0">
            <a:spAutoFit/>
          </a:bodyPr>
          <a:lstStyle/>
          <a:p>
            <a:pPr marL="12700">
              <a:lnSpc>
                <a:spcPts val="1110"/>
              </a:lnSpc>
            </a:pPr>
            <a:r>
              <a:rPr dirty="0"/>
              <a:t>Page</a:t>
            </a:r>
            <a:r>
              <a:rPr spc="-100" dirty="0"/>
              <a:t> </a:t>
            </a:r>
            <a:fld id="{81D60167-4931-47E6-BA6A-407CBD079E47}" type="slidenum">
              <a:rPr dirty="0"/>
              <a:t>19</a:t>
            </a:fld>
            <a:endParaRP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7126" y="76200"/>
            <a:ext cx="8864600" cy="613950"/>
          </a:xfrm>
          <a:prstGeom prst="rect">
            <a:avLst/>
          </a:prstGeom>
        </p:spPr>
        <p:txBody>
          <a:bodyPr vert="horz" wrap="square" lIns="0" tIns="89852" rIns="0" bIns="0" rtlCol="0">
            <a:spAutoFit/>
          </a:bodyPr>
          <a:lstStyle/>
          <a:p>
            <a:pPr marL="26670">
              <a:lnSpc>
                <a:spcPct val="100000"/>
              </a:lnSpc>
            </a:pPr>
            <a:r>
              <a:rPr lang="en-US" altLang="ja-JP" sz="2800" dirty="0"/>
              <a:t>Self-Introduction: </a:t>
            </a:r>
            <a:r>
              <a:rPr lang="en-US" altLang="ja-JP" sz="3400" dirty="0" err="1"/>
              <a:t>Tomihiko</a:t>
            </a:r>
            <a:r>
              <a:rPr lang="en-US" altLang="ja-JP" sz="3400" dirty="0"/>
              <a:t> AZUMA</a:t>
            </a:r>
            <a:endParaRPr sz="3400" dirty="0"/>
          </a:p>
        </p:txBody>
      </p:sp>
      <p:sp>
        <p:nvSpPr>
          <p:cNvPr id="4" name="object 4"/>
          <p:cNvSpPr/>
          <p:nvPr/>
        </p:nvSpPr>
        <p:spPr>
          <a:xfrm>
            <a:off x="4996789" y="3122669"/>
            <a:ext cx="2006815" cy="294572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972716" y="6119015"/>
            <a:ext cx="745020" cy="710850"/>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4996789" y="1222329"/>
            <a:ext cx="3600500" cy="1677619"/>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4992027" y="1217567"/>
            <a:ext cx="3609975" cy="1687195"/>
          </a:xfrm>
          <a:custGeom>
            <a:avLst/>
            <a:gdLst/>
            <a:ahLst/>
            <a:cxnLst/>
            <a:rect l="l" t="t" r="r" b="b"/>
            <a:pathLst>
              <a:path w="3609975" h="1687195">
                <a:moveTo>
                  <a:pt x="0" y="0"/>
                </a:moveTo>
                <a:lnTo>
                  <a:pt x="3609969" y="0"/>
                </a:lnTo>
                <a:lnTo>
                  <a:pt x="3609969" y="1687111"/>
                </a:lnTo>
                <a:lnTo>
                  <a:pt x="0" y="1687111"/>
                </a:lnTo>
                <a:lnTo>
                  <a:pt x="0" y="0"/>
                </a:lnTo>
                <a:close/>
              </a:path>
            </a:pathLst>
          </a:custGeom>
          <a:ln w="9524">
            <a:solidFill>
              <a:srgbClr val="CBCBCB"/>
            </a:solidFill>
          </a:ln>
        </p:spPr>
        <p:txBody>
          <a:bodyPr wrap="square" lIns="0" tIns="0" rIns="0" bIns="0" rtlCol="0"/>
          <a:lstStyle/>
          <a:p>
            <a:endParaRPr/>
          </a:p>
        </p:txBody>
      </p:sp>
      <p:sp>
        <p:nvSpPr>
          <p:cNvPr id="8" name="object 8"/>
          <p:cNvSpPr/>
          <p:nvPr/>
        </p:nvSpPr>
        <p:spPr>
          <a:xfrm>
            <a:off x="5076075" y="6263034"/>
            <a:ext cx="1190561" cy="365702"/>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3347834" y="6263034"/>
            <a:ext cx="1026134" cy="381398"/>
          </a:xfrm>
          <a:prstGeom prst="rect">
            <a:avLst/>
          </a:prstGeom>
          <a:blipFill>
            <a:blip r:embed="rId6" cstate="print"/>
            <a:stretch>
              <a:fillRect/>
            </a:stretch>
          </a:blipFill>
        </p:spPr>
        <p:txBody>
          <a:bodyPr wrap="square" lIns="0" tIns="0" rIns="0" bIns="0" rtlCol="0"/>
          <a:lstStyle/>
          <a:p>
            <a:endParaRPr/>
          </a:p>
        </p:txBody>
      </p:sp>
      <p:sp>
        <p:nvSpPr>
          <p:cNvPr id="10" name="object 10"/>
          <p:cNvSpPr/>
          <p:nvPr/>
        </p:nvSpPr>
        <p:spPr>
          <a:xfrm>
            <a:off x="7085076" y="3187997"/>
            <a:ext cx="1807527" cy="2520340"/>
          </a:xfrm>
          <a:prstGeom prst="rect">
            <a:avLst/>
          </a:prstGeom>
          <a:blipFill>
            <a:blip r:embed="rId7" cstate="print"/>
            <a:stretch>
              <a:fillRect/>
            </a:stretch>
          </a:blipFill>
        </p:spPr>
        <p:txBody>
          <a:bodyPr wrap="square" lIns="0" tIns="0" rIns="0" bIns="0" rtlCol="0"/>
          <a:lstStyle/>
          <a:p>
            <a:endParaRPr/>
          </a:p>
        </p:txBody>
      </p:sp>
      <p:sp>
        <p:nvSpPr>
          <p:cNvPr id="11" name="object 11"/>
          <p:cNvSpPr txBox="1"/>
          <p:nvPr/>
        </p:nvSpPr>
        <p:spPr>
          <a:xfrm>
            <a:off x="402150" y="991062"/>
            <a:ext cx="1478915" cy="182880"/>
          </a:xfrm>
          <a:prstGeom prst="rect">
            <a:avLst/>
          </a:prstGeom>
        </p:spPr>
        <p:txBody>
          <a:bodyPr vert="horz" wrap="square" lIns="0" tIns="0" rIns="0" bIns="0" rtlCol="0">
            <a:spAutoFit/>
          </a:bodyPr>
          <a:lstStyle/>
          <a:p>
            <a:pPr marL="12700">
              <a:lnSpc>
                <a:spcPct val="100000"/>
              </a:lnSpc>
            </a:pPr>
            <a:r>
              <a:rPr sz="1200" u="sng" dirty="0">
                <a:solidFill>
                  <a:srgbClr val="00B4A0"/>
                </a:solidFill>
                <a:latin typeface="Lucida Sans Unicode"/>
                <a:cs typeface="Lucida Sans Unicode"/>
              </a:rPr>
              <a:t>https://mykoho.jp/</a:t>
            </a:r>
            <a:endParaRPr sz="1200" dirty="0">
              <a:latin typeface="Lucida Sans Unicode"/>
              <a:cs typeface="Lucida Sans Unicode"/>
            </a:endParaRPr>
          </a:p>
        </p:txBody>
      </p:sp>
      <p:sp>
        <p:nvSpPr>
          <p:cNvPr id="12" name="object 12"/>
          <p:cNvSpPr/>
          <p:nvPr/>
        </p:nvSpPr>
        <p:spPr>
          <a:xfrm>
            <a:off x="527390" y="1243729"/>
            <a:ext cx="4135907" cy="4865033"/>
          </a:xfrm>
          <a:prstGeom prst="rect">
            <a:avLst/>
          </a:prstGeom>
          <a:blipFill>
            <a:blip r:embed="rId8" cstate="print"/>
            <a:stretch>
              <a:fillRect/>
            </a:stretch>
          </a:blipFill>
        </p:spPr>
        <p:txBody>
          <a:bodyPr wrap="square" lIns="0" tIns="0" rIns="0" bIns="0" rtlCol="0"/>
          <a:lstStyle/>
          <a:p>
            <a:endParaRPr/>
          </a:p>
        </p:txBody>
      </p:sp>
      <p:sp>
        <p:nvSpPr>
          <p:cNvPr id="13" name="object 13"/>
          <p:cNvSpPr/>
          <p:nvPr/>
        </p:nvSpPr>
        <p:spPr>
          <a:xfrm>
            <a:off x="6910831" y="6047005"/>
            <a:ext cx="573849" cy="761659"/>
          </a:xfrm>
          <a:prstGeom prst="rect">
            <a:avLst/>
          </a:prstGeom>
          <a:blipFill>
            <a:blip r:embed="rId9" cstate="print"/>
            <a:stretch>
              <a:fillRect/>
            </a:stretch>
          </a:blipFill>
        </p:spPr>
        <p:txBody>
          <a:bodyPr wrap="square" lIns="0" tIns="0" rIns="0" bIns="0" rtlCol="0"/>
          <a:lstStyle/>
          <a:p>
            <a:endParaRPr/>
          </a:p>
        </p:txBody>
      </p:sp>
      <p:sp>
        <p:nvSpPr>
          <p:cNvPr id="14" name="object 14"/>
          <p:cNvSpPr txBox="1">
            <a:spLocks noGrp="1"/>
          </p:cNvSpPr>
          <p:nvPr>
            <p:ph type="ftr" sz="quarter" idx="5"/>
          </p:nvPr>
        </p:nvSpPr>
        <p:spPr>
          <a:xfrm>
            <a:off x="4343400" y="6629400"/>
            <a:ext cx="770889" cy="115416"/>
          </a:xfrm>
          <a:prstGeom prst="rect">
            <a:avLst/>
          </a:prstGeom>
        </p:spPr>
        <p:txBody>
          <a:bodyPr vert="horz" wrap="square" lIns="0" tIns="0" rIns="0" bIns="0" rtlCol="0">
            <a:spAutoFit/>
          </a:bodyPr>
          <a:lstStyle/>
          <a:p>
            <a:pPr marL="12700">
              <a:lnSpc>
                <a:spcPts val="910"/>
              </a:lnSpc>
            </a:pPr>
            <a:r>
              <a:rPr dirty="0"/>
              <a:t>Publica </a:t>
            </a:r>
            <a:r>
              <a:rPr spc="-5" dirty="0"/>
              <a:t>Co.,</a:t>
            </a:r>
            <a:r>
              <a:rPr spc="-100" dirty="0"/>
              <a:t> </a:t>
            </a:r>
            <a:r>
              <a:rPr spc="-5" dirty="0"/>
              <a:t>Ltd.</a:t>
            </a:r>
          </a:p>
        </p:txBody>
      </p:sp>
      <p:sp>
        <p:nvSpPr>
          <p:cNvPr id="15" name="object 15"/>
          <p:cNvSpPr txBox="1">
            <a:spLocks noGrp="1"/>
          </p:cNvSpPr>
          <p:nvPr>
            <p:ph type="dt" sz="half" idx="6"/>
          </p:nvPr>
        </p:nvSpPr>
        <p:spPr>
          <a:prstGeom prst="rect">
            <a:avLst/>
          </a:prstGeom>
        </p:spPr>
        <p:txBody>
          <a:bodyPr vert="horz" wrap="square" lIns="0" tIns="0" rIns="0" bIns="0" rtlCol="0">
            <a:spAutoFit/>
          </a:bodyPr>
          <a:lstStyle/>
          <a:p>
            <a:pPr marL="12700">
              <a:lnSpc>
                <a:spcPts val="910"/>
              </a:lnSpc>
            </a:pPr>
            <a:r>
              <a:rPr spc="-15" dirty="0"/>
              <a:t>Tomihiko</a:t>
            </a:r>
            <a:r>
              <a:rPr spc="-114" dirty="0"/>
              <a:t> </a:t>
            </a:r>
            <a:r>
              <a:rPr dirty="0"/>
              <a:t>Azuma</a:t>
            </a:r>
          </a:p>
        </p:txBody>
      </p:sp>
      <p:sp>
        <p:nvSpPr>
          <p:cNvPr id="16" name="object 16"/>
          <p:cNvSpPr txBox="1">
            <a:spLocks noGrp="1"/>
          </p:cNvSpPr>
          <p:nvPr>
            <p:ph type="sldNum" sz="quarter" idx="7"/>
          </p:nvPr>
        </p:nvSpPr>
        <p:spPr>
          <a:prstGeom prst="rect">
            <a:avLst/>
          </a:prstGeom>
        </p:spPr>
        <p:txBody>
          <a:bodyPr vert="horz" wrap="square" lIns="0" tIns="0" rIns="0" bIns="0" rtlCol="0">
            <a:spAutoFit/>
          </a:bodyPr>
          <a:lstStyle/>
          <a:p>
            <a:pPr marL="12700">
              <a:lnSpc>
                <a:spcPts val="1110"/>
              </a:lnSpc>
            </a:pPr>
            <a:r>
              <a:rPr dirty="0"/>
              <a:t>Page</a:t>
            </a:r>
            <a:r>
              <a:rPr spc="-100" dirty="0"/>
              <a:t> </a:t>
            </a:r>
            <a:fld id="{81D60167-4931-47E6-BA6A-407CBD079E47}" type="slidenum">
              <a:rPr dirty="0"/>
              <a:t>2</a:t>
            </a:fld>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9030" y="0"/>
            <a:ext cx="8864600" cy="861774"/>
          </a:xfrm>
          <a:prstGeom prst="rect">
            <a:avLst/>
          </a:prstGeom>
        </p:spPr>
        <p:txBody>
          <a:bodyPr vert="horz" wrap="square" lIns="0" tIns="121920" rIns="0" bIns="0" rtlCol="0">
            <a:spAutoFit/>
          </a:bodyPr>
          <a:lstStyle/>
          <a:p>
            <a:pPr marL="12700">
              <a:lnSpc>
                <a:spcPct val="100000"/>
              </a:lnSpc>
            </a:pPr>
            <a:r>
              <a:rPr lang="en-US" altLang="ja-JP" dirty="0"/>
              <a:t>Effects of open data from the standpoint of persons in charge of publicity</a:t>
            </a:r>
            <a:endParaRPr dirty="0"/>
          </a:p>
        </p:txBody>
      </p:sp>
      <p:sp>
        <p:nvSpPr>
          <p:cNvPr id="3" name="object 3"/>
          <p:cNvSpPr/>
          <p:nvPr/>
        </p:nvSpPr>
        <p:spPr>
          <a:xfrm>
            <a:off x="4919345" y="1871002"/>
            <a:ext cx="2028977" cy="301612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99666" y="2519756"/>
            <a:ext cx="1057518" cy="1019797"/>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2483713" y="1419614"/>
            <a:ext cx="1420748" cy="947169"/>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2555722" y="2870848"/>
            <a:ext cx="1080147" cy="1147659"/>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1619592" y="3230905"/>
            <a:ext cx="760730" cy="0"/>
          </a:xfrm>
          <a:custGeom>
            <a:avLst/>
            <a:gdLst/>
            <a:ahLst/>
            <a:cxnLst/>
            <a:rect l="l" t="t" r="r" b="b"/>
            <a:pathLst>
              <a:path w="760730">
                <a:moveTo>
                  <a:pt x="0" y="0"/>
                </a:moveTo>
                <a:lnTo>
                  <a:pt x="760655" y="0"/>
                </a:lnTo>
              </a:path>
            </a:pathLst>
          </a:custGeom>
          <a:ln w="31749">
            <a:solidFill>
              <a:srgbClr val="FFD700"/>
            </a:solidFill>
          </a:ln>
        </p:spPr>
        <p:txBody>
          <a:bodyPr wrap="square" lIns="0" tIns="0" rIns="0" bIns="0" rtlCol="0"/>
          <a:lstStyle/>
          <a:p>
            <a:endParaRPr/>
          </a:p>
        </p:txBody>
      </p:sp>
      <p:sp>
        <p:nvSpPr>
          <p:cNvPr id="10" name="object 10"/>
          <p:cNvSpPr/>
          <p:nvPr/>
        </p:nvSpPr>
        <p:spPr>
          <a:xfrm>
            <a:off x="2269244" y="3159589"/>
            <a:ext cx="142875" cy="142875"/>
          </a:xfrm>
          <a:custGeom>
            <a:avLst/>
            <a:gdLst/>
            <a:ahLst/>
            <a:cxnLst/>
            <a:rect l="l" t="t" r="r" b="b"/>
            <a:pathLst>
              <a:path w="142875" h="142875">
                <a:moveTo>
                  <a:pt x="17782" y="0"/>
                </a:moveTo>
                <a:lnTo>
                  <a:pt x="11708" y="394"/>
                </a:lnTo>
                <a:lnTo>
                  <a:pt x="6227" y="3039"/>
                </a:lnTo>
                <a:lnTo>
                  <a:pt x="2035" y="7752"/>
                </a:lnTo>
                <a:lnTo>
                  <a:pt x="0" y="13717"/>
                </a:lnTo>
                <a:lnTo>
                  <a:pt x="397" y="19790"/>
                </a:lnTo>
                <a:lnTo>
                  <a:pt x="3043" y="25271"/>
                </a:lnTo>
                <a:lnTo>
                  <a:pt x="7750" y="29457"/>
                </a:lnTo>
                <a:lnTo>
                  <a:pt x="79493" y="71316"/>
                </a:lnTo>
                <a:lnTo>
                  <a:pt x="7750" y="113162"/>
                </a:lnTo>
                <a:lnTo>
                  <a:pt x="3043" y="117354"/>
                </a:lnTo>
                <a:lnTo>
                  <a:pt x="397" y="122835"/>
                </a:lnTo>
                <a:lnTo>
                  <a:pt x="0" y="128909"/>
                </a:lnTo>
                <a:lnTo>
                  <a:pt x="2035" y="134879"/>
                </a:lnTo>
                <a:lnTo>
                  <a:pt x="6227" y="139585"/>
                </a:lnTo>
                <a:lnTo>
                  <a:pt x="11708" y="142226"/>
                </a:lnTo>
                <a:lnTo>
                  <a:pt x="17782" y="142620"/>
                </a:lnTo>
                <a:lnTo>
                  <a:pt x="23752" y="140582"/>
                </a:lnTo>
                <a:lnTo>
                  <a:pt x="142510" y="71316"/>
                </a:lnTo>
                <a:lnTo>
                  <a:pt x="23752" y="2037"/>
                </a:lnTo>
                <a:lnTo>
                  <a:pt x="17782" y="0"/>
                </a:lnTo>
                <a:close/>
              </a:path>
            </a:pathLst>
          </a:custGeom>
          <a:solidFill>
            <a:srgbClr val="FFD700"/>
          </a:solidFill>
        </p:spPr>
        <p:txBody>
          <a:bodyPr wrap="square" lIns="0" tIns="0" rIns="0" bIns="0" rtlCol="0"/>
          <a:lstStyle/>
          <a:p>
            <a:endParaRPr/>
          </a:p>
        </p:txBody>
      </p:sp>
      <p:sp>
        <p:nvSpPr>
          <p:cNvPr id="11" name="object 11"/>
          <p:cNvSpPr/>
          <p:nvPr/>
        </p:nvSpPr>
        <p:spPr>
          <a:xfrm>
            <a:off x="4067924" y="5250650"/>
            <a:ext cx="1656232" cy="1130759"/>
          </a:xfrm>
          <a:prstGeom prst="rect">
            <a:avLst/>
          </a:prstGeom>
          <a:blipFill>
            <a:blip r:embed="rId6" cstate="print"/>
            <a:stretch>
              <a:fillRect/>
            </a:stretch>
          </a:blipFill>
        </p:spPr>
        <p:txBody>
          <a:bodyPr wrap="square" lIns="0" tIns="0" rIns="0" bIns="0" rtlCol="0"/>
          <a:lstStyle/>
          <a:p>
            <a:endParaRPr/>
          </a:p>
        </p:txBody>
      </p:sp>
      <p:sp>
        <p:nvSpPr>
          <p:cNvPr id="12" name="object 12"/>
          <p:cNvSpPr/>
          <p:nvPr/>
        </p:nvSpPr>
        <p:spPr>
          <a:xfrm>
            <a:off x="6718922" y="5394071"/>
            <a:ext cx="963193" cy="645218"/>
          </a:xfrm>
          <a:prstGeom prst="rect">
            <a:avLst/>
          </a:prstGeom>
          <a:blipFill>
            <a:blip r:embed="rId7" cstate="print"/>
            <a:stretch>
              <a:fillRect/>
            </a:stretch>
          </a:blipFill>
        </p:spPr>
        <p:txBody>
          <a:bodyPr wrap="square" lIns="0" tIns="0" rIns="0" bIns="0" rtlCol="0"/>
          <a:lstStyle/>
          <a:p>
            <a:endParaRPr/>
          </a:p>
        </p:txBody>
      </p:sp>
      <p:sp>
        <p:nvSpPr>
          <p:cNvPr id="13" name="object 13"/>
          <p:cNvSpPr/>
          <p:nvPr/>
        </p:nvSpPr>
        <p:spPr>
          <a:xfrm>
            <a:off x="7935594" y="5392178"/>
            <a:ext cx="907935" cy="631285"/>
          </a:xfrm>
          <a:prstGeom prst="rect">
            <a:avLst/>
          </a:prstGeom>
          <a:blipFill>
            <a:blip r:embed="rId8" cstate="print"/>
            <a:stretch>
              <a:fillRect/>
            </a:stretch>
          </a:blipFill>
        </p:spPr>
        <p:txBody>
          <a:bodyPr wrap="square" lIns="0" tIns="0" rIns="0" bIns="0" rtlCol="0"/>
          <a:lstStyle/>
          <a:p>
            <a:endParaRPr/>
          </a:p>
        </p:txBody>
      </p:sp>
      <p:sp>
        <p:nvSpPr>
          <p:cNvPr id="14" name="object 14"/>
          <p:cNvSpPr/>
          <p:nvPr/>
        </p:nvSpPr>
        <p:spPr>
          <a:xfrm>
            <a:off x="6681863" y="5142839"/>
            <a:ext cx="2282825" cy="1040765"/>
          </a:xfrm>
          <a:custGeom>
            <a:avLst/>
            <a:gdLst/>
            <a:ahLst/>
            <a:cxnLst/>
            <a:rect l="l" t="t" r="r" b="b"/>
            <a:pathLst>
              <a:path w="2282825" h="1040764">
                <a:moveTo>
                  <a:pt x="0" y="0"/>
                </a:moveTo>
                <a:lnTo>
                  <a:pt x="2282738" y="0"/>
                </a:lnTo>
                <a:lnTo>
                  <a:pt x="2282738" y="1040459"/>
                </a:lnTo>
                <a:lnTo>
                  <a:pt x="0" y="1040459"/>
                </a:lnTo>
                <a:lnTo>
                  <a:pt x="0" y="0"/>
                </a:lnTo>
                <a:close/>
              </a:path>
            </a:pathLst>
          </a:custGeom>
          <a:ln w="9524">
            <a:solidFill>
              <a:srgbClr val="C9A800"/>
            </a:solidFill>
          </a:ln>
        </p:spPr>
        <p:txBody>
          <a:bodyPr wrap="square" lIns="0" tIns="0" rIns="0" bIns="0" rtlCol="0"/>
          <a:lstStyle/>
          <a:p>
            <a:endParaRPr/>
          </a:p>
        </p:txBody>
      </p:sp>
      <p:sp>
        <p:nvSpPr>
          <p:cNvPr id="16" name="object 16"/>
          <p:cNvSpPr/>
          <p:nvPr/>
        </p:nvSpPr>
        <p:spPr>
          <a:xfrm>
            <a:off x="6948322" y="3230905"/>
            <a:ext cx="1192489" cy="815365"/>
          </a:xfrm>
          <a:prstGeom prst="rect">
            <a:avLst/>
          </a:prstGeom>
          <a:blipFill>
            <a:blip r:embed="rId9" cstate="print"/>
            <a:stretch>
              <a:fillRect/>
            </a:stretch>
          </a:blipFill>
        </p:spPr>
        <p:txBody>
          <a:bodyPr wrap="square" lIns="0" tIns="0" rIns="0" bIns="0" rtlCol="0"/>
          <a:lstStyle/>
          <a:p>
            <a:endParaRPr/>
          </a:p>
        </p:txBody>
      </p:sp>
      <p:sp>
        <p:nvSpPr>
          <p:cNvPr id="17" name="object 17"/>
          <p:cNvSpPr/>
          <p:nvPr/>
        </p:nvSpPr>
        <p:spPr>
          <a:xfrm>
            <a:off x="7591425" y="3806978"/>
            <a:ext cx="1275892" cy="792110"/>
          </a:xfrm>
          <a:prstGeom prst="rect">
            <a:avLst/>
          </a:prstGeom>
          <a:blipFill>
            <a:blip r:embed="rId10" cstate="print"/>
            <a:stretch>
              <a:fillRect/>
            </a:stretch>
          </a:blipFill>
        </p:spPr>
        <p:txBody>
          <a:bodyPr wrap="square" lIns="0" tIns="0" rIns="0" bIns="0" rtlCol="0"/>
          <a:lstStyle/>
          <a:p>
            <a:endParaRPr/>
          </a:p>
        </p:txBody>
      </p:sp>
      <p:sp>
        <p:nvSpPr>
          <p:cNvPr id="18" name="object 18"/>
          <p:cNvSpPr/>
          <p:nvPr/>
        </p:nvSpPr>
        <p:spPr>
          <a:xfrm>
            <a:off x="7452397" y="3590950"/>
            <a:ext cx="624636" cy="755878"/>
          </a:xfrm>
          <a:prstGeom prst="rect">
            <a:avLst/>
          </a:prstGeom>
          <a:blipFill>
            <a:blip r:embed="rId11" cstate="print"/>
            <a:stretch>
              <a:fillRect/>
            </a:stretch>
          </a:blipFill>
        </p:spPr>
        <p:txBody>
          <a:bodyPr wrap="square" lIns="0" tIns="0" rIns="0" bIns="0" rtlCol="0"/>
          <a:lstStyle/>
          <a:p>
            <a:endParaRPr/>
          </a:p>
        </p:txBody>
      </p:sp>
      <p:sp>
        <p:nvSpPr>
          <p:cNvPr id="19" name="object 19"/>
          <p:cNvSpPr/>
          <p:nvPr/>
        </p:nvSpPr>
        <p:spPr>
          <a:xfrm>
            <a:off x="6660286" y="1939992"/>
            <a:ext cx="1008138" cy="672092"/>
          </a:xfrm>
          <a:prstGeom prst="rect">
            <a:avLst/>
          </a:prstGeom>
          <a:blipFill>
            <a:blip r:embed="rId4" cstate="print"/>
            <a:stretch>
              <a:fillRect/>
            </a:stretch>
          </a:blipFill>
        </p:spPr>
        <p:txBody>
          <a:bodyPr wrap="square" lIns="0" tIns="0" rIns="0" bIns="0" rtlCol="0"/>
          <a:lstStyle/>
          <a:p>
            <a:endParaRPr/>
          </a:p>
        </p:txBody>
      </p:sp>
      <p:sp>
        <p:nvSpPr>
          <p:cNvPr id="20" name="object 20"/>
          <p:cNvSpPr/>
          <p:nvPr/>
        </p:nvSpPr>
        <p:spPr>
          <a:xfrm>
            <a:off x="7884464" y="1867980"/>
            <a:ext cx="792099" cy="841616"/>
          </a:xfrm>
          <a:prstGeom prst="rect">
            <a:avLst/>
          </a:prstGeom>
          <a:blipFill>
            <a:blip r:embed="rId5" cstate="print"/>
            <a:stretch>
              <a:fillRect/>
            </a:stretch>
          </a:blipFill>
        </p:spPr>
        <p:txBody>
          <a:bodyPr wrap="square" lIns="0" tIns="0" rIns="0" bIns="0" rtlCol="0"/>
          <a:lstStyle/>
          <a:p>
            <a:endParaRPr/>
          </a:p>
        </p:txBody>
      </p:sp>
      <p:sp>
        <p:nvSpPr>
          <p:cNvPr id="24" name="object 24"/>
          <p:cNvSpPr/>
          <p:nvPr/>
        </p:nvSpPr>
        <p:spPr>
          <a:xfrm>
            <a:off x="1619592" y="4293123"/>
            <a:ext cx="713193" cy="720100"/>
          </a:xfrm>
          <a:prstGeom prst="rect">
            <a:avLst/>
          </a:prstGeom>
          <a:blipFill>
            <a:blip r:embed="rId12" cstate="print"/>
            <a:stretch>
              <a:fillRect/>
            </a:stretch>
          </a:blipFill>
        </p:spPr>
        <p:txBody>
          <a:bodyPr wrap="square" lIns="0" tIns="0" rIns="0" bIns="0" rtlCol="0"/>
          <a:lstStyle/>
          <a:p>
            <a:endParaRPr/>
          </a:p>
        </p:txBody>
      </p:sp>
      <p:sp>
        <p:nvSpPr>
          <p:cNvPr id="25" name="object 25"/>
          <p:cNvSpPr/>
          <p:nvPr/>
        </p:nvSpPr>
        <p:spPr>
          <a:xfrm>
            <a:off x="2411704" y="4293120"/>
            <a:ext cx="654176" cy="654176"/>
          </a:xfrm>
          <a:prstGeom prst="rect">
            <a:avLst/>
          </a:prstGeom>
          <a:blipFill>
            <a:blip r:embed="rId13" cstate="print"/>
            <a:stretch>
              <a:fillRect/>
            </a:stretch>
          </a:blipFill>
        </p:spPr>
        <p:txBody>
          <a:bodyPr wrap="square" lIns="0" tIns="0" rIns="0" bIns="0" rtlCol="0"/>
          <a:lstStyle/>
          <a:p>
            <a:endParaRPr/>
          </a:p>
        </p:txBody>
      </p:sp>
      <p:sp>
        <p:nvSpPr>
          <p:cNvPr id="29" name="object 29"/>
          <p:cNvSpPr txBox="1">
            <a:spLocks noGrp="1"/>
          </p:cNvSpPr>
          <p:nvPr>
            <p:ph type="ftr" sz="quarter" idx="5"/>
          </p:nvPr>
        </p:nvSpPr>
        <p:spPr>
          <a:prstGeom prst="rect">
            <a:avLst/>
          </a:prstGeom>
        </p:spPr>
        <p:txBody>
          <a:bodyPr vert="horz" wrap="square" lIns="0" tIns="0" rIns="0" bIns="0" rtlCol="0">
            <a:spAutoFit/>
          </a:bodyPr>
          <a:lstStyle/>
          <a:p>
            <a:pPr marL="12700">
              <a:lnSpc>
                <a:spcPts val="910"/>
              </a:lnSpc>
            </a:pPr>
            <a:r>
              <a:rPr dirty="0"/>
              <a:t>Publica </a:t>
            </a:r>
            <a:r>
              <a:rPr spc="-5" dirty="0"/>
              <a:t>Co.,</a:t>
            </a:r>
            <a:r>
              <a:rPr spc="-100" dirty="0"/>
              <a:t> </a:t>
            </a:r>
            <a:r>
              <a:rPr spc="-5" dirty="0"/>
              <a:t>Ltd.</a:t>
            </a:r>
          </a:p>
        </p:txBody>
      </p:sp>
      <p:sp>
        <p:nvSpPr>
          <p:cNvPr id="30" name="object 30"/>
          <p:cNvSpPr txBox="1">
            <a:spLocks noGrp="1"/>
          </p:cNvSpPr>
          <p:nvPr>
            <p:ph type="dt" sz="half" idx="6"/>
          </p:nvPr>
        </p:nvSpPr>
        <p:spPr>
          <a:prstGeom prst="rect">
            <a:avLst/>
          </a:prstGeom>
        </p:spPr>
        <p:txBody>
          <a:bodyPr vert="horz" wrap="square" lIns="0" tIns="0" rIns="0" bIns="0" rtlCol="0">
            <a:spAutoFit/>
          </a:bodyPr>
          <a:lstStyle/>
          <a:p>
            <a:pPr marL="12700">
              <a:lnSpc>
                <a:spcPts val="910"/>
              </a:lnSpc>
            </a:pPr>
            <a:r>
              <a:rPr spc="-15" dirty="0"/>
              <a:t>Tomihiko</a:t>
            </a:r>
            <a:r>
              <a:rPr spc="-114" dirty="0"/>
              <a:t> </a:t>
            </a:r>
            <a:r>
              <a:rPr dirty="0"/>
              <a:t>Azuma</a:t>
            </a:r>
          </a:p>
        </p:txBody>
      </p:sp>
      <p:sp>
        <p:nvSpPr>
          <p:cNvPr id="31" name="object 31"/>
          <p:cNvSpPr txBox="1">
            <a:spLocks noGrp="1"/>
          </p:cNvSpPr>
          <p:nvPr>
            <p:ph type="sldNum" sz="quarter" idx="7"/>
          </p:nvPr>
        </p:nvSpPr>
        <p:spPr>
          <a:prstGeom prst="rect">
            <a:avLst/>
          </a:prstGeom>
        </p:spPr>
        <p:txBody>
          <a:bodyPr vert="horz" wrap="square" lIns="0" tIns="0" rIns="0" bIns="0" rtlCol="0">
            <a:spAutoFit/>
          </a:bodyPr>
          <a:lstStyle/>
          <a:p>
            <a:pPr marL="12700">
              <a:lnSpc>
                <a:spcPts val="1110"/>
              </a:lnSpc>
            </a:pPr>
            <a:r>
              <a:rPr dirty="0"/>
              <a:t>Page</a:t>
            </a:r>
            <a:r>
              <a:rPr spc="-100" dirty="0"/>
              <a:t> </a:t>
            </a:r>
            <a:fld id="{81D60167-4931-47E6-BA6A-407CBD079E47}" type="slidenum">
              <a:rPr dirty="0"/>
              <a:t>20</a:t>
            </a:fld>
            <a:endParaRPr dirty="0"/>
          </a:p>
        </p:txBody>
      </p:sp>
      <p:sp>
        <p:nvSpPr>
          <p:cNvPr id="33" name="object 4"/>
          <p:cNvSpPr txBox="1"/>
          <p:nvPr/>
        </p:nvSpPr>
        <p:spPr>
          <a:xfrm>
            <a:off x="4699000" y="961575"/>
            <a:ext cx="3276600" cy="470898"/>
          </a:xfrm>
          <a:prstGeom prst="rect">
            <a:avLst/>
          </a:prstGeom>
        </p:spPr>
        <p:txBody>
          <a:bodyPr vert="horz" wrap="square" lIns="0" tIns="0" rIns="0" bIns="0" rtlCol="0">
            <a:spAutoFit/>
          </a:bodyPr>
          <a:lstStyle/>
          <a:p>
            <a:pPr marL="12700" algn="ctr">
              <a:lnSpc>
                <a:spcPct val="85000"/>
              </a:lnSpc>
            </a:pPr>
            <a:r>
              <a:rPr lang="en-US" altLang="ja-JP" b="1" dirty="0">
                <a:latin typeface="Arial" panose="020B0604020202020204" pitchFamily="34" charset="0"/>
                <a:cs typeface="Arial" panose="020B0604020202020204" pitchFamily="34" charset="0"/>
              </a:rPr>
              <a:t>Future vision of open data </a:t>
            </a:r>
            <a:r>
              <a:rPr lang="en-US" altLang="ja-JP" b="1" dirty="0" smtClean="0">
                <a:latin typeface="Arial" panose="020B0604020202020204" pitchFamily="34" charset="0"/>
                <a:cs typeface="Arial" panose="020B0604020202020204" pitchFamily="34" charset="0"/>
              </a:rPr>
              <a:t/>
            </a:r>
            <a:br>
              <a:rPr lang="en-US" altLang="ja-JP" b="1" dirty="0" smtClean="0">
                <a:latin typeface="Arial" panose="020B0604020202020204" pitchFamily="34" charset="0"/>
                <a:cs typeface="Arial" panose="020B0604020202020204" pitchFamily="34" charset="0"/>
              </a:rPr>
            </a:br>
            <a:r>
              <a:rPr lang="en-US" altLang="ja-JP" b="1" dirty="0" smtClean="0">
                <a:latin typeface="Arial" panose="020B0604020202020204" pitchFamily="34" charset="0"/>
                <a:cs typeface="Arial" panose="020B0604020202020204" pitchFamily="34" charset="0"/>
              </a:rPr>
              <a:t>through </a:t>
            </a:r>
            <a:r>
              <a:rPr lang="en-US" altLang="ja-JP" b="1" dirty="0">
                <a:latin typeface="Arial" panose="020B0604020202020204" pitchFamily="34" charset="0"/>
                <a:cs typeface="Arial" panose="020B0604020202020204" pitchFamily="34" charset="0"/>
              </a:rPr>
              <a:t>publicity paper</a:t>
            </a:r>
            <a:endParaRPr b="1" dirty="0">
              <a:latin typeface="Arial" panose="020B0604020202020204" pitchFamily="34" charset="0"/>
              <a:cs typeface="Arial" panose="020B0604020202020204" pitchFamily="34" charset="0"/>
            </a:endParaRPr>
          </a:p>
        </p:txBody>
      </p:sp>
      <p:sp>
        <p:nvSpPr>
          <p:cNvPr id="34" name="object 5"/>
          <p:cNvSpPr txBox="1"/>
          <p:nvPr/>
        </p:nvSpPr>
        <p:spPr>
          <a:xfrm>
            <a:off x="216000" y="1058699"/>
            <a:ext cx="1893600" cy="470898"/>
          </a:xfrm>
          <a:prstGeom prst="rect">
            <a:avLst/>
          </a:prstGeom>
        </p:spPr>
        <p:txBody>
          <a:bodyPr vert="horz" wrap="square" lIns="0" tIns="0" rIns="0" bIns="0" rtlCol="0">
            <a:spAutoFit/>
          </a:bodyPr>
          <a:lstStyle/>
          <a:p>
            <a:pPr algn="ctr">
              <a:lnSpc>
                <a:spcPct val="85000"/>
              </a:lnSpc>
            </a:pPr>
            <a:r>
              <a:rPr lang="en-US" altLang="ja-JP" b="1" dirty="0">
                <a:latin typeface="Arial" panose="020B0604020202020204" pitchFamily="34" charset="0"/>
                <a:cs typeface="Arial" panose="020B0604020202020204" pitchFamily="34" charset="0"/>
              </a:rPr>
              <a:t>Present publicity activities</a:t>
            </a:r>
            <a:endParaRPr b="1" dirty="0">
              <a:latin typeface="Arial" panose="020B0604020202020204" pitchFamily="34" charset="0"/>
              <a:cs typeface="Arial" panose="020B0604020202020204" pitchFamily="34" charset="0"/>
            </a:endParaRPr>
          </a:p>
        </p:txBody>
      </p:sp>
      <p:sp>
        <p:nvSpPr>
          <p:cNvPr id="35" name="object 8"/>
          <p:cNvSpPr txBox="1"/>
          <p:nvPr/>
        </p:nvSpPr>
        <p:spPr>
          <a:xfrm>
            <a:off x="2361208" y="1065926"/>
            <a:ext cx="1620392" cy="313932"/>
          </a:xfrm>
          <a:prstGeom prst="rect">
            <a:avLst/>
          </a:prstGeom>
        </p:spPr>
        <p:txBody>
          <a:bodyPr vert="horz" wrap="square" lIns="0" tIns="0" rIns="0" bIns="0" rtlCol="0">
            <a:spAutoFit/>
          </a:bodyPr>
          <a:lstStyle/>
          <a:p>
            <a:pPr marL="12700" algn="ctr">
              <a:lnSpc>
                <a:spcPct val="85000"/>
              </a:lnSpc>
            </a:pPr>
            <a:r>
              <a:rPr lang="en-US" altLang="ja-JP" sz="1200" dirty="0">
                <a:latin typeface="Arial" panose="020B0604020202020204" pitchFamily="34" charset="0"/>
                <a:cs typeface="Arial" panose="020B0604020202020204" pitchFamily="34" charset="0"/>
              </a:rPr>
              <a:t>Production of articles for the Web site</a:t>
            </a:r>
            <a:endParaRPr sz="1200" dirty="0">
              <a:latin typeface="Arial" panose="020B0604020202020204" pitchFamily="34" charset="0"/>
              <a:cs typeface="Arial" panose="020B0604020202020204" pitchFamily="34" charset="0"/>
            </a:endParaRPr>
          </a:p>
        </p:txBody>
      </p:sp>
      <p:sp>
        <p:nvSpPr>
          <p:cNvPr id="36" name="object 22"/>
          <p:cNvSpPr txBox="1"/>
          <p:nvPr/>
        </p:nvSpPr>
        <p:spPr>
          <a:xfrm>
            <a:off x="4000487" y="4913286"/>
            <a:ext cx="1778635" cy="313932"/>
          </a:xfrm>
          <a:prstGeom prst="rect">
            <a:avLst/>
          </a:prstGeom>
        </p:spPr>
        <p:txBody>
          <a:bodyPr vert="horz" wrap="square" lIns="0" tIns="0" rIns="0" bIns="0" rtlCol="0">
            <a:spAutoFit/>
          </a:bodyPr>
          <a:lstStyle/>
          <a:p>
            <a:pPr marR="5080" algn="ctr">
              <a:lnSpc>
                <a:spcPct val="85000"/>
              </a:lnSpc>
            </a:pPr>
            <a:r>
              <a:rPr lang="en-US" altLang="ja-JP" sz="1200" dirty="0">
                <a:latin typeface="Arial" panose="020B0604020202020204" pitchFamily="34" charset="0"/>
                <a:cs typeface="Arial" panose="020B0604020202020204" pitchFamily="34" charset="0"/>
              </a:rPr>
              <a:t>Each distribution channel comes to pick up the data.</a:t>
            </a:r>
            <a:endParaRPr sz="1200" dirty="0">
              <a:latin typeface="Arial" panose="020B0604020202020204" pitchFamily="34" charset="0"/>
              <a:cs typeface="Arial" panose="020B0604020202020204" pitchFamily="34" charset="0"/>
            </a:endParaRPr>
          </a:p>
        </p:txBody>
      </p:sp>
      <p:sp>
        <p:nvSpPr>
          <p:cNvPr id="37" name="object 23"/>
          <p:cNvSpPr txBox="1"/>
          <p:nvPr/>
        </p:nvSpPr>
        <p:spPr>
          <a:xfrm>
            <a:off x="6619964" y="1536700"/>
            <a:ext cx="2092236" cy="313932"/>
          </a:xfrm>
          <a:prstGeom prst="rect">
            <a:avLst/>
          </a:prstGeom>
        </p:spPr>
        <p:txBody>
          <a:bodyPr vert="horz" wrap="square" lIns="0" tIns="0" rIns="0" bIns="0" rtlCol="0">
            <a:spAutoFit/>
          </a:bodyPr>
          <a:lstStyle/>
          <a:p>
            <a:pPr algn="ctr">
              <a:lnSpc>
                <a:spcPct val="85000"/>
              </a:lnSpc>
            </a:pPr>
            <a:r>
              <a:rPr lang="en-US" altLang="ja-JP" sz="1200" dirty="0">
                <a:latin typeface="Arial" panose="020B0604020202020204" pitchFamily="34" charset="0"/>
                <a:cs typeface="Arial" panose="020B0604020202020204" pitchFamily="34" charset="0"/>
              </a:rPr>
              <a:t>&lt;Production of articles for Web site and publicity paper&gt;</a:t>
            </a:r>
            <a:endParaRPr sz="1200" dirty="0">
              <a:latin typeface="Arial" panose="020B0604020202020204" pitchFamily="34" charset="0"/>
              <a:cs typeface="Arial" panose="020B0604020202020204" pitchFamily="34" charset="0"/>
            </a:endParaRPr>
          </a:p>
        </p:txBody>
      </p:sp>
      <p:sp>
        <p:nvSpPr>
          <p:cNvPr id="38" name="object 24"/>
          <p:cNvSpPr txBox="1"/>
          <p:nvPr/>
        </p:nvSpPr>
        <p:spPr>
          <a:xfrm>
            <a:off x="239568" y="5166289"/>
            <a:ext cx="2849232" cy="1269578"/>
          </a:xfrm>
          <a:prstGeom prst="rect">
            <a:avLst/>
          </a:prstGeom>
        </p:spPr>
        <p:txBody>
          <a:bodyPr vert="horz" wrap="square" lIns="0" tIns="0" rIns="0" bIns="0" rtlCol="0">
            <a:spAutoFit/>
          </a:bodyPr>
          <a:lstStyle/>
          <a:p>
            <a:pPr marL="74930" marR="67310" algn="ctr">
              <a:lnSpc>
                <a:spcPts val="1400"/>
              </a:lnSpc>
            </a:pPr>
            <a:r>
              <a:rPr lang="en-US" altLang="ja-JP" sz="1200" dirty="0">
                <a:latin typeface="Arial" panose="020B0604020202020204" pitchFamily="34" charset="0"/>
                <a:cs typeface="Arial" panose="020B0604020202020204" pitchFamily="34" charset="0"/>
              </a:rPr>
              <a:t>Information is compiled and distributed to a variety of publicity channels, individually.</a:t>
            </a:r>
            <a:endParaRPr sz="1200" dirty="0">
              <a:latin typeface="Arial" panose="020B0604020202020204" pitchFamily="34" charset="0"/>
              <a:cs typeface="Arial" panose="020B0604020202020204" pitchFamily="34" charset="0"/>
            </a:endParaRPr>
          </a:p>
          <a:p>
            <a:pPr algn="ctr">
              <a:lnSpc>
                <a:spcPts val="1360"/>
              </a:lnSpc>
            </a:pPr>
            <a:r>
              <a:rPr sz="1200" dirty="0">
                <a:latin typeface="MS PGothic"/>
                <a:cs typeface="MS PGothic"/>
              </a:rPr>
              <a:t>↓</a:t>
            </a:r>
          </a:p>
          <a:p>
            <a:pPr marL="12065" marR="5080" algn="ctr">
              <a:lnSpc>
                <a:spcPts val="1400"/>
              </a:lnSpc>
              <a:spcBef>
                <a:spcPts val="140"/>
              </a:spcBef>
            </a:pPr>
            <a:r>
              <a:rPr lang="en-US" altLang="ja-JP" sz="1200" dirty="0">
                <a:latin typeface="Arial" panose="020B0604020202020204" pitchFamily="34" charset="0"/>
                <a:cs typeface="Arial" panose="020B0604020202020204" pitchFamily="34" charset="0"/>
              </a:rPr>
              <a:t>It is difficult to smoothly correspond to a large number of channels and to the required speed for information distribution</a:t>
            </a:r>
            <a:r>
              <a:rPr lang="en-US" altLang="ja-JP" sz="1200" dirty="0"/>
              <a:t>.</a:t>
            </a:r>
            <a:endParaRPr sz="1200" dirty="0">
              <a:latin typeface="MS PGothic"/>
              <a:cs typeface="MS PGothic"/>
            </a:endParaRPr>
          </a:p>
        </p:txBody>
      </p:sp>
      <p:sp>
        <p:nvSpPr>
          <p:cNvPr id="39" name="テキスト プレースホルダー 34"/>
          <p:cNvSpPr>
            <a:spLocks noGrp="1"/>
          </p:cNvSpPr>
          <p:nvPr>
            <p:ph type="body" idx="1"/>
          </p:nvPr>
        </p:nvSpPr>
        <p:spPr>
          <a:xfrm>
            <a:off x="117225" y="3578931"/>
            <a:ext cx="1495575" cy="366254"/>
          </a:xfrm>
        </p:spPr>
        <p:txBody>
          <a:bodyPr/>
          <a:lstStyle/>
          <a:p>
            <a:pPr algn="ctr">
              <a:lnSpc>
                <a:spcPct val="85000"/>
              </a:lnSpc>
            </a:pPr>
            <a:r>
              <a:rPr lang="en-US" altLang="ja-JP" sz="1400" dirty="0"/>
              <a:t>Person in charge of publicity</a:t>
            </a:r>
            <a:endParaRPr kumimoji="1" lang="ja-JP" altLang="en-US" sz="1400" dirty="0"/>
          </a:p>
        </p:txBody>
      </p:sp>
      <p:sp>
        <p:nvSpPr>
          <p:cNvPr id="40" name="テキスト プレースホルダー 34"/>
          <p:cNvSpPr txBox="1">
            <a:spLocks/>
          </p:cNvSpPr>
          <p:nvPr/>
        </p:nvSpPr>
        <p:spPr>
          <a:xfrm>
            <a:off x="3103200" y="4471731"/>
            <a:ext cx="446400" cy="183127"/>
          </a:xfrm>
          <a:prstGeom prst="rect">
            <a:avLst/>
          </a:prstGeom>
        </p:spPr>
        <p:txBody>
          <a:bodyPr wrap="square" lIns="0" tIns="0" rIns="0" bIns="0">
            <a:spAutoFit/>
          </a:bodyPr>
          <a:lstStyle>
            <a:lvl1pPr marL="0">
              <a:defRPr sz="1200" b="0" i="0">
                <a:solidFill>
                  <a:schemeClr val="tx1"/>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lnSpc>
                <a:spcPct val="85000"/>
              </a:lnSpc>
            </a:pPr>
            <a:r>
              <a:rPr kumimoji="0" lang="en-US" altLang="ja-JP" sz="1400" kern="0" dirty="0" smtClean="0"/>
              <a:t>….</a:t>
            </a:r>
            <a:endParaRPr kumimoji="1" lang="ja-JP" altLang="en-US" sz="1400" kern="0" dirty="0"/>
          </a:p>
        </p:txBody>
      </p:sp>
      <p:sp>
        <p:nvSpPr>
          <p:cNvPr id="41" name="object 8"/>
          <p:cNvSpPr txBox="1"/>
          <p:nvPr/>
        </p:nvSpPr>
        <p:spPr>
          <a:xfrm>
            <a:off x="2361208" y="2534726"/>
            <a:ext cx="1620392" cy="313932"/>
          </a:xfrm>
          <a:prstGeom prst="rect">
            <a:avLst/>
          </a:prstGeom>
        </p:spPr>
        <p:txBody>
          <a:bodyPr vert="horz" wrap="square" lIns="0" tIns="0" rIns="0" bIns="0" rtlCol="0">
            <a:spAutoFit/>
          </a:bodyPr>
          <a:lstStyle/>
          <a:p>
            <a:pPr marL="12700" algn="ctr">
              <a:lnSpc>
                <a:spcPct val="85000"/>
              </a:lnSpc>
            </a:pPr>
            <a:r>
              <a:rPr lang="en-US" altLang="ja-JP" sz="1200" dirty="0">
                <a:latin typeface="Arial" panose="020B0604020202020204" pitchFamily="34" charset="0"/>
                <a:cs typeface="Arial" panose="020B0604020202020204" pitchFamily="34" charset="0"/>
              </a:rPr>
              <a:t>Production of articles for the publicity paper</a:t>
            </a:r>
            <a:endParaRPr sz="1200" dirty="0">
              <a:latin typeface="Arial" panose="020B0604020202020204" pitchFamily="34" charset="0"/>
              <a:cs typeface="Arial" panose="020B0604020202020204" pitchFamily="34" charset="0"/>
            </a:endParaRPr>
          </a:p>
        </p:txBody>
      </p:sp>
      <p:sp>
        <p:nvSpPr>
          <p:cNvPr id="42" name="テキスト プレースホルダー 34"/>
          <p:cNvSpPr txBox="1">
            <a:spLocks/>
          </p:cNvSpPr>
          <p:nvPr/>
        </p:nvSpPr>
        <p:spPr>
          <a:xfrm>
            <a:off x="4797225" y="2808531"/>
            <a:ext cx="1423575" cy="366254"/>
          </a:xfrm>
          <a:prstGeom prst="rect">
            <a:avLst/>
          </a:prstGeom>
          <a:solidFill>
            <a:schemeClr val="bg1"/>
          </a:solidFill>
        </p:spPr>
        <p:txBody>
          <a:bodyPr wrap="square" lIns="0" tIns="0" rIns="0" bIns="0">
            <a:spAutoFit/>
          </a:bodyPr>
          <a:lstStyle>
            <a:lvl1pPr marL="0">
              <a:defRPr sz="1200" b="0" i="0">
                <a:solidFill>
                  <a:schemeClr val="tx1"/>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lnSpc>
                <a:spcPct val="85000"/>
              </a:lnSpc>
            </a:pPr>
            <a:r>
              <a:rPr kumimoji="0" lang="en-US" altLang="ja-JP" sz="1400" kern="0" dirty="0" smtClean="0"/>
              <a:t>Person in charge of publicity</a:t>
            </a:r>
            <a:endParaRPr kumimoji="1" lang="ja-JP" altLang="en-US" sz="1400" kern="0" dirty="0"/>
          </a:p>
        </p:txBody>
      </p:sp>
      <p:sp>
        <p:nvSpPr>
          <p:cNvPr id="43" name="object 23"/>
          <p:cNvSpPr txBox="1"/>
          <p:nvPr/>
        </p:nvSpPr>
        <p:spPr>
          <a:xfrm>
            <a:off x="5000714" y="3886200"/>
            <a:ext cx="1146086" cy="470898"/>
          </a:xfrm>
          <a:prstGeom prst="rect">
            <a:avLst/>
          </a:prstGeom>
        </p:spPr>
        <p:txBody>
          <a:bodyPr vert="horz" wrap="square" lIns="0" tIns="0" rIns="0" bIns="0" rtlCol="0">
            <a:spAutoFit/>
          </a:bodyPr>
          <a:lstStyle/>
          <a:p>
            <a:pPr algn="ctr">
              <a:lnSpc>
                <a:spcPct val="85000"/>
              </a:lnSpc>
            </a:pPr>
            <a:r>
              <a:rPr lang="en-US" altLang="ja-JP" sz="1200" dirty="0">
                <a:latin typeface="Arial" panose="020B0604020202020204" pitchFamily="34" charset="0"/>
                <a:cs typeface="Arial" panose="020B0604020202020204" pitchFamily="34" charset="0"/>
              </a:rPr>
              <a:t>Utilization of Publicity Paper as Open Data</a:t>
            </a:r>
            <a:endParaRPr sz="1200" dirty="0">
              <a:latin typeface="Arial" panose="020B0604020202020204" pitchFamily="34" charset="0"/>
              <a:cs typeface="Arial" panose="020B0604020202020204" pitchFamily="34" charset="0"/>
            </a:endParaRPr>
          </a:p>
        </p:txBody>
      </p:sp>
      <p:sp>
        <p:nvSpPr>
          <p:cNvPr id="44" name="object 23"/>
          <p:cNvSpPr txBox="1"/>
          <p:nvPr/>
        </p:nvSpPr>
        <p:spPr>
          <a:xfrm>
            <a:off x="6734264" y="2832100"/>
            <a:ext cx="2092236" cy="313932"/>
          </a:xfrm>
          <a:prstGeom prst="rect">
            <a:avLst/>
          </a:prstGeom>
        </p:spPr>
        <p:txBody>
          <a:bodyPr vert="horz" wrap="square" lIns="0" tIns="0" rIns="0" bIns="0" rtlCol="0">
            <a:spAutoFit/>
          </a:bodyPr>
          <a:lstStyle/>
          <a:p>
            <a:pPr algn="ctr">
              <a:lnSpc>
                <a:spcPct val="85000"/>
              </a:lnSpc>
            </a:pPr>
            <a:r>
              <a:rPr lang="en-US" altLang="ja-JP" sz="1200" dirty="0">
                <a:latin typeface="Arial" panose="020B0604020202020204" pitchFamily="34" charset="0"/>
                <a:cs typeface="Arial" panose="020B0604020202020204" pitchFamily="34" charset="0"/>
              </a:rPr>
              <a:t>&lt;Various types of information-providing application software&gt;</a:t>
            </a:r>
            <a:endParaRPr sz="1200" dirty="0">
              <a:latin typeface="Arial" panose="020B0604020202020204" pitchFamily="34" charset="0"/>
              <a:cs typeface="Arial" panose="020B0604020202020204" pitchFamily="34" charset="0"/>
            </a:endParaRPr>
          </a:p>
        </p:txBody>
      </p:sp>
      <p:sp>
        <p:nvSpPr>
          <p:cNvPr id="45" name="object 23"/>
          <p:cNvSpPr txBox="1"/>
          <p:nvPr/>
        </p:nvSpPr>
        <p:spPr>
          <a:xfrm>
            <a:off x="6924764" y="4781550"/>
            <a:ext cx="1882686" cy="313932"/>
          </a:xfrm>
          <a:prstGeom prst="rect">
            <a:avLst/>
          </a:prstGeom>
        </p:spPr>
        <p:txBody>
          <a:bodyPr vert="horz" wrap="square" lIns="0" tIns="0" rIns="0" bIns="0" rtlCol="0">
            <a:spAutoFit/>
          </a:bodyPr>
          <a:lstStyle/>
          <a:p>
            <a:pPr algn="ctr">
              <a:lnSpc>
                <a:spcPct val="85000"/>
              </a:lnSpc>
            </a:pPr>
            <a:r>
              <a:rPr lang="en-US" altLang="ja-JP" sz="1200" dirty="0">
                <a:latin typeface="Arial" panose="020B0604020202020204" pitchFamily="34" charset="0"/>
                <a:cs typeface="Arial" panose="020B0604020202020204" pitchFamily="34" charset="0"/>
              </a:rPr>
              <a:t>&lt;Various types of distribution channels&gt;</a:t>
            </a:r>
            <a:endParaRPr sz="1200" dirty="0">
              <a:latin typeface="Arial" panose="020B0604020202020204" pitchFamily="34" charset="0"/>
              <a:cs typeface="Arial" panose="020B0604020202020204" pitchFamily="34" charset="0"/>
            </a:endParaRPr>
          </a:p>
        </p:txBody>
      </p:sp>
      <p:sp>
        <p:nvSpPr>
          <p:cNvPr id="46" name="object 26"/>
          <p:cNvSpPr/>
          <p:nvPr/>
        </p:nvSpPr>
        <p:spPr>
          <a:xfrm>
            <a:off x="0" y="942556"/>
            <a:ext cx="6651343" cy="4324786"/>
          </a:xfrm>
          <a:prstGeom prst="rect">
            <a:avLst/>
          </a:prstGeom>
          <a:blipFill>
            <a:blip r:embed="rId14" cstate="print"/>
            <a:stretch>
              <a:fillRect/>
            </a:stretch>
          </a:blipFill>
        </p:spPr>
        <p:txBody>
          <a:bodyPr wrap="square" lIns="0" tIns="0" rIns="0" bIns="0" rtlCol="0"/>
          <a:lstStyle/>
          <a:p>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9699" y="172402"/>
            <a:ext cx="5542643" cy="430887"/>
          </a:xfrm>
          <a:prstGeom prst="rect">
            <a:avLst/>
          </a:prstGeom>
        </p:spPr>
        <p:txBody>
          <a:bodyPr vert="horz" wrap="square" lIns="0" tIns="0" rIns="0" bIns="0" rtlCol="0">
            <a:spAutoFit/>
          </a:bodyPr>
          <a:lstStyle/>
          <a:p>
            <a:pPr marL="12700">
              <a:lnSpc>
                <a:spcPct val="100000"/>
              </a:lnSpc>
            </a:pPr>
            <a:r>
              <a:rPr lang="en-US" altLang="ja-JP" sz="2800" dirty="0">
                <a:latin typeface="Arial" panose="020B0604020202020204" pitchFamily="34" charset="0"/>
                <a:cs typeface="Arial" panose="020B0604020202020204" pitchFamily="34" charset="0"/>
              </a:rPr>
              <a:t>Summary and Conclusion</a:t>
            </a:r>
            <a:endParaRPr sz="2800" dirty="0">
              <a:latin typeface="Arial" panose="020B0604020202020204" pitchFamily="34" charset="0"/>
              <a:cs typeface="Arial" panose="020B0604020202020204" pitchFamily="34" charset="0"/>
            </a:endParaRPr>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910"/>
              </a:lnSpc>
            </a:pPr>
            <a:r>
              <a:rPr dirty="0"/>
              <a:t>Publica </a:t>
            </a:r>
            <a:r>
              <a:rPr spc="-5" dirty="0"/>
              <a:t>Co.,</a:t>
            </a:r>
            <a:r>
              <a:rPr spc="-100" dirty="0"/>
              <a:t> </a:t>
            </a:r>
            <a:r>
              <a:rPr spc="-5" dirty="0"/>
              <a:t>Ltd.</a:t>
            </a:r>
          </a:p>
        </p:txBody>
      </p:sp>
      <p:sp>
        <p:nvSpPr>
          <p:cNvPr id="6" name="object 6"/>
          <p:cNvSpPr txBox="1">
            <a:spLocks noGrp="1"/>
          </p:cNvSpPr>
          <p:nvPr>
            <p:ph type="dt" sz="half" idx="6"/>
          </p:nvPr>
        </p:nvSpPr>
        <p:spPr>
          <a:prstGeom prst="rect">
            <a:avLst/>
          </a:prstGeom>
        </p:spPr>
        <p:txBody>
          <a:bodyPr vert="horz" wrap="square" lIns="0" tIns="0" rIns="0" bIns="0" rtlCol="0">
            <a:spAutoFit/>
          </a:bodyPr>
          <a:lstStyle/>
          <a:p>
            <a:pPr marL="12700">
              <a:lnSpc>
                <a:spcPts val="910"/>
              </a:lnSpc>
            </a:pPr>
            <a:r>
              <a:rPr spc="-15" dirty="0"/>
              <a:t>Tomihiko</a:t>
            </a:r>
            <a:r>
              <a:rPr spc="-114" dirty="0"/>
              <a:t> </a:t>
            </a:r>
            <a:r>
              <a:rPr dirty="0"/>
              <a:t>Azuma</a:t>
            </a: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12700">
              <a:lnSpc>
                <a:spcPts val="1110"/>
              </a:lnSpc>
            </a:pPr>
            <a:r>
              <a:rPr dirty="0"/>
              <a:t>Page</a:t>
            </a:r>
            <a:r>
              <a:rPr spc="-100" dirty="0"/>
              <a:t> </a:t>
            </a:r>
            <a:fld id="{81D60167-4931-47E6-BA6A-407CBD079E47}" type="slidenum">
              <a:rPr dirty="0"/>
              <a:t>21</a:t>
            </a:fld>
            <a:endParaRPr dirty="0"/>
          </a:p>
        </p:txBody>
      </p:sp>
      <p:sp>
        <p:nvSpPr>
          <p:cNvPr id="3" name="object 3"/>
          <p:cNvSpPr txBox="1"/>
          <p:nvPr/>
        </p:nvSpPr>
        <p:spPr>
          <a:xfrm>
            <a:off x="215153" y="1624147"/>
            <a:ext cx="8749553" cy="3693319"/>
          </a:xfrm>
          <a:prstGeom prst="rect">
            <a:avLst/>
          </a:prstGeom>
        </p:spPr>
        <p:txBody>
          <a:bodyPr vert="horz" wrap="square" lIns="0" tIns="0" rIns="0" bIns="0" rtlCol="0">
            <a:spAutoFit/>
          </a:bodyPr>
          <a:lstStyle/>
          <a:p>
            <a:pPr algn="ctr">
              <a:lnSpc>
                <a:spcPct val="150000"/>
              </a:lnSpc>
            </a:pPr>
            <a:r>
              <a:rPr lang="en-US" altLang="ja-JP" sz="4000" dirty="0">
                <a:latin typeface="Arial" panose="020B0604020202020204" pitchFamily="34" charset="0"/>
                <a:cs typeface="Arial" panose="020B0604020202020204" pitchFamily="34" charset="0"/>
              </a:rPr>
              <a:t>The most important thing is to support publicity activities of municipalities</a:t>
            </a:r>
            <a:endParaRPr lang="ja-JP" altLang="ja-JP" sz="4000" dirty="0">
              <a:latin typeface="Arial" panose="020B0604020202020204" pitchFamily="34" charset="0"/>
              <a:cs typeface="Arial" panose="020B0604020202020204" pitchFamily="34" charset="0"/>
            </a:endParaRPr>
          </a:p>
          <a:p>
            <a:pPr algn="ctr">
              <a:lnSpc>
                <a:spcPct val="150000"/>
              </a:lnSpc>
            </a:pPr>
            <a:r>
              <a:rPr lang="en-US" altLang="ja-JP" sz="4000" dirty="0">
                <a:latin typeface="Arial" panose="020B0604020202020204" pitchFamily="34" charset="0"/>
                <a:cs typeface="Arial" panose="020B0604020202020204" pitchFamily="34" charset="0"/>
              </a:rPr>
              <a:t>and </a:t>
            </a:r>
            <a:endParaRPr lang="ja-JP" altLang="ja-JP" sz="4000" dirty="0">
              <a:latin typeface="Arial" panose="020B0604020202020204" pitchFamily="34" charset="0"/>
              <a:cs typeface="Arial" panose="020B0604020202020204" pitchFamily="34" charset="0"/>
            </a:endParaRPr>
          </a:p>
          <a:p>
            <a:pPr algn="ctr">
              <a:lnSpc>
                <a:spcPct val="150000"/>
              </a:lnSpc>
            </a:pPr>
            <a:r>
              <a:rPr lang="en-US" altLang="ja-JP" sz="4000" dirty="0">
                <a:latin typeface="Arial" panose="020B0604020202020204" pitchFamily="34" charset="0"/>
                <a:cs typeface="Arial" panose="020B0604020202020204" pitchFamily="34" charset="0"/>
              </a:rPr>
              <a:t>to effectively utilize open data there</a:t>
            </a:r>
            <a:endParaRPr sz="4000" dirty="0">
              <a:latin typeface="Arial" panose="020B0604020202020204" pitchFamily="34" charset="0"/>
              <a:cs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55722" y="2499105"/>
            <a:ext cx="3279140" cy="1017905"/>
          </a:xfrm>
          <a:prstGeom prst="rect">
            <a:avLst/>
          </a:prstGeom>
        </p:spPr>
        <p:txBody>
          <a:bodyPr vert="horz" wrap="square" lIns="0" tIns="0" rIns="0" bIns="0" rtlCol="0">
            <a:spAutoFit/>
          </a:bodyPr>
          <a:lstStyle/>
          <a:p>
            <a:pPr marL="12700">
              <a:lnSpc>
                <a:spcPct val="100000"/>
              </a:lnSpc>
            </a:pPr>
            <a:r>
              <a:rPr sz="6000" spc="865" dirty="0">
                <a:latin typeface="Arial"/>
                <a:cs typeface="Arial"/>
              </a:rPr>
              <a:t>Publ</a:t>
            </a:r>
            <a:r>
              <a:rPr sz="6000" spc="555" dirty="0">
                <a:solidFill>
                  <a:srgbClr val="FF0000"/>
                </a:solidFill>
                <a:latin typeface="Arial"/>
                <a:cs typeface="Arial"/>
              </a:rPr>
              <a:t>i</a:t>
            </a:r>
            <a:r>
              <a:rPr sz="6000" spc="955" dirty="0">
                <a:latin typeface="Arial"/>
                <a:cs typeface="Arial"/>
              </a:rPr>
              <a:t>ca</a:t>
            </a:r>
            <a:endParaRPr sz="6000">
              <a:latin typeface="Arial"/>
              <a:cs typeface="Arial"/>
            </a:endParaRPr>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910"/>
              </a:lnSpc>
            </a:pPr>
            <a:r>
              <a:rPr dirty="0"/>
              <a:t>Publica </a:t>
            </a:r>
            <a:r>
              <a:rPr spc="-5" dirty="0"/>
              <a:t>Co.,</a:t>
            </a:r>
            <a:r>
              <a:rPr spc="-100" dirty="0"/>
              <a:t> </a:t>
            </a:r>
            <a:r>
              <a:rPr spc="-5" dirty="0"/>
              <a:t>Ltd.</a:t>
            </a:r>
          </a:p>
        </p:txBody>
      </p:sp>
      <p:sp>
        <p:nvSpPr>
          <p:cNvPr id="5" name="object 5"/>
          <p:cNvSpPr txBox="1">
            <a:spLocks noGrp="1"/>
          </p:cNvSpPr>
          <p:nvPr>
            <p:ph type="dt" sz="half" idx="6"/>
          </p:nvPr>
        </p:nvSpPr>
        <p:spPr>
          <a:prstGeom prst="rect">
            <a:avLst/>
          </a:prstGeom>
        </p:spPr>
        <p:txBody>
          <a:bodyPr vert="horz" wrap="square" lIns="0" tIns="0" rIns="0" bIns="0" rtlCol="0">
            <a:spAutoFit/>
          </a:bodyPr>
          <a:lstStyle/>
          <a:p>
            <a:pPr marL="12700">
              <a:lnSpc>
                <a:spcPts val="910"/>
              </a:lnSpc>
            </a:pPr>
            <a:r>
              <a:rPr spc="-15" dirty="0"/>
              <a:t>Tomihiko</a:t>
            </a:r>
            <a:r>
              <a:rPr spc="-114" dirty="0"/>
              <a:t> </a:t>
            </a:r>
            <a:r>
              <a:rPr dirty="0"/>
              <a:t>Azuma</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12700">
              <a:lnSpc>
                <a:spcPts val="1110"/>
              </a:lnSpc>
            </a:pPr>
            <a:r>
              <a:rPr dirty="0"/>
              <a:t>Page</a:t>
            </a:r>
            <a:r>
              <a:rPr spc="-100" dirty="0"/>
              <a:t> </a:t>
            </a:r>
            <a:fld id="{81D60167-4931-47E6-BA6A-407CBD079E47}" type="slidenum">
              <a:rPr dirty="0"/>
              <a:t>22</a:t>
            </a:fld>
            <a:endParaRPr dirty="0"/>
          </a:p>
        </p:txBody>
      </p:sp>
      <p:sp>
        <p:nvSpPr>
          <p:cNvPr id="3" name="object 3"/>
          <p:cNvSpPr txBox="1"/>
          <p:nvPr/>
        </p:nvSpPr>
        <p:spPr>
          <a:xfrm>
            <a:off x="3354552" y="4613160"/>
            <a:ext cx="2477770" cy="875030"/>
          </a:xfrm>
          <a:prstGeom prst="rect">
            <a:avLst/>
          </a:prstGeom>
        </p:spPr>
        <p:txBody>
          <a:bodyPr vert="horz" wrap="square" lIns="0" tIns="0" rIns="0" bIns="0" rtlCol="0">
            <a:spAutoFit/>
          </a:bodyPr>
          <a:lstStyle/>
          <a:p>
            <a:pPr marL="76200" marR="5080" indent="-64135">
              <a:lnSpc>
                <a:spcPct val="157500"/>
              </a:lnSpc>
            </a:pPr>
            <a:r>
              <a:rPr sz="1800" u="sng" dirty="0">
                <a:solidFill>
                  <a:srgbClr val="00B4A0"/>
                </a:solidFill>
                <a:latin typeface="Arial"/>
                <a:cs typeface="Arial"/>
                <a:hlinkClick r:id="rId2"/>
              </a:rPr>
              <a:t>http://ww</a:t>
            </a:r>
            <a:r>
              <a:rPr sz="1800" u="sng" spc="-100" dirty="0">
                <a:solidFill>
                  <a:srgbClr val="00B4A0"/>
                </a:solidFill>
                <a:latin typeface="Arial"/>
                <a:cs typeface="Arial"/>
                <a:hlinkClick r:id="rId2"/>
              </a:rPr>
              <a:t>w</a:t>
            </a:r>
            <a:r>
              <a:rPr sz="1800" u="sng" dirty="0">
                <a:solidFill>
                  <a:srgbClr val="00B4A0"/>
                </a:solidFill>
                <a:latin typeface="Arial"/>
                <a:cs typeface="Arial"/>
                <a:hlinkClick r:id="rId2"/>
              </a:rPr>
              <a:t>.publica.co.jp/ </a:t>
            </a:r>
            <a:r>
              <a:rPr sz="1800" dirty="0">
                <a:solidFill>
                  <a:srgbClr val="00B4A0"/>
                </a:solidFill>
                <a:latin typeface="Arial"/>
                <a:cs typeface="Arial"/>
              </a:rPr>
              <a:t> </a:t>
            </a:r>
            <a:r>
              <a:rPr sz="1800" u="sng" dirty="0">
                <a:solidFill>
                  <a:srgbClr val="00B4A0"/>
                </a:solidFill>
                <a:latin typeface="Arial"/>
                <a:cs typeface="Arial"/>
                <a:hlinkClick r:id="rId3"/>
              </a:rPr>
              <a:t>info@publica.co.jp</a:t>
            </a:r>
            <a:endParaRPr sz="1800">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9700" y="172402"/>
            <a:ext cx="3822700" cy="430887"/>
          </a:xfrm>
          <a:prstGeom prst="rect">
            <a:avLst/>
          </a:prstGeom>
        </p:spPr>
        <p:txBody>
          <a:bodyPr vert="horz" wrap="square" lIns="0" tIns="0" rIns="0" bIns="0" rtlCol="0">
            <a:spAutoFit/>
          </a:bodyPr>
          <a:lstStyle/>
          <a:p>
            <a:pPr marL="12700">
              <a:lnSpc>
                <a:spcPct val="100000"/>
              </a:lnSpc>
            </a:pPr>
            <a:r>
              <a:rPr lang="en-US" altLang="ja-JP" sz="2800" dirty="0">
                <a:latin typeface="Arial" panose="020B0604020202020204" pitchFamily="34" charset="0"/>
                <a:cs typeface="Arial" panose="020B0604020202020204" pitchFamily="34" charset="0"/>
              </a:rPr>
              <a:t>What is Open Data?</a:t>
            </a:r>
            <a:endParaRPr sz="2800" dirty="0">
              <a:latin typeface="Arial" panose="020B0604020202020204" pitchFamily="34" charset="0"/>
              <a:cs typeface="Arial" panose="020B0604020202020204" pitchFamily="34" charset="0"/>
            </a:endParaRPr>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910"/>
              </a:lnSpc>
            </a:pPr>
            <a:r>
              <a:rPr dirty="0"/>
              <a:t>Publica </a:t>
            </a:r>
            <a:r>
              <a:rPr spc="-5" dirty="0"/>
              <a:t>Co.,</a:t>
            </a:r>
            <a:r>
              <a:rPr spc="-100" dirty="0"/>
              <a:t> </a:t>
            </a:r>
            <a:r>
              <a:rPr spc="-5" dirty="0"/>
              <a:t>Ltd.</a:t>
            </a:r>
          </a:p>
        </p:txBody>
      </p:sp>
      <p:sp>
        <p:nvSpPr>
          <p:cNvPr id="6" name="object 6"/>
          <p:cNvSpPr txBox="1">
            <a:spLocks noGrp="1"/>
          </p:cNvSpPr>
          <p:nvPr>
            <p:ph type="dt" sz="half" idx="6"/>
          </p:nvPr>
        </p:nvSpPr>
        <p:spPr>
          <a:prstGeom prst="rect">
            <a:avLst/>
          </a:prstGeom>
        </p:spPr>
        <p:txBody>
          <a:bodyPr vert="horz" wrap="square" lIns="0" tIns="0" rIns="0" bIns="0" rtlCol="0">
            <a:spAutoFit/>
          </a:bodyPr>
          <a:lstStyle/>
          <a:p>
            <a:pPr marL="12700">
              <a:lnSpc>
                <a:spcPts val="910"/>
              </a:lnSpc>
            </a:pPr>
            <a:r>
              <a:rPr spc="-15" dirty="0"/>
              <a:t>Tomihiko</a:t>
            </a:r>
            <a:r>
              <a:rPr spc="-114" dirty="0"/>
              <a:t> </a:t>
            </a:r>
            <a:r>
              <a:rPr dirty="0"/>
              <a:t>Azuma</a:t>
            </a: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12700">
              <a:lnSpc>
                <a:spcPts val="1110"/>
              </a:lnSpc>
            </a:pPr>
            <a:r>
              <a:rPr dirty="0"/>
              <a:t>Page</a:t>
            </a:r>
            <a:r>
              <a:rPr spc="-100" dirty="0"/>
              <a:t> </a:t>
            </a:r>
            <a:fld id="{81D60167-4931-47E6-BA6A-407CBD079E47}" type="slidenum">
              <a:rPr dirty="0"/>
              <a:t>3</a:t>
            </a:fld>
            <a:endParaRPr dirty="0"/>
          </a:p>
        </p:txBody>
      </p:sp>
      <p:sp>
        <p:nvSpPr>
          <p:cNvPr id="3" name="object 3"/>
          <p:cNvSpPr txBox="1"/>
          <p:nvPr/>
        </p:nvSpPr>
        <p:spPr>
          <a:xfrm>
            <a:off x="599503" y="1374866"/>
            <a:ext cx="7950200" cy="2954655"/>
          </a:xfrm>
          <a:prstGeom prst="rect">
            <a:avLst/>
          </a:prstGeom>
        </p:spPr>
        <p:txBody>
          <a:bodyPr vert="horz" wrap="square" lIns="0" tIns="0" rIns="0" bIns="0" rtlCol="0">
            <a:spAutoFit/>
          </a:bodyPr>
          <a:lstStyle/>
          <a:p>
            <a:pPr marL="12700" marR="5080"/>
            <a:r>
              <a:rPr lang="en-US" altLang="ja-JP" sz="4800" dirty="0">
                <a:latin typeface="Arial" panose="020B0604020202020204" pitchFamily="34" charset="0"/>
                <a:cs typeface="Arial" panose="020B0604020202020204" pitchFamily="34" charset="0"/>
              </a:rPr>
              <a:t>Let’s make data owned by public organizations open to the public for use by the public sector. </a:t>
            </a:r>
            <a:endParaRPr sz="4800" dirty="0">
              <a:latin typeface="Arial" panose="020B0604020202020204" pitchFamily="34" charset="0"/>
              <a:cs typeface="Arial" panose="020B0604020202020204" pitchFamily="34" charset="0"/>
            </a:endParaRPr>
          </a:p>
        </p:txBody>
      </p:sp>
      <p:sp>
        <p:nvSpPr>
          <p:cNvPr id="4" name="object 4"/>
          <p:cNvSpPr txBox="1">
            <a:spLocks noGrp="1"/>
          </p:cNvSpPr>
          <p:nvPr>
            <p:ph type="subTitle" idx="4"/>
          </p:nvPr>
        </p:nvSpPr>
        <p:spPr>
          <a:xfrm>
            <a:off x="838200" y="5029200"/>
            <a:ext cx="8001000" cy="615553"/>
          </a:xfrm>
          <a:prstGeom prst="rect">
            <a:avLst/>
          </a:prstGeom>
        </p:spPr>
        <p:txBody>
          <a:bodyPr vert="horz" wrap="square" lIns="0" tIns="0" rIns="0" bIns="0" rtlCol="0">
            <a:spAutoFit/>
          </a:bodyPr>
          <a:lstStyle/>
          <a:p>
            <a:pPr marL="12700">
              <a:lnSpc>
                <a:spcPct val="100000"/>
              </a:lnSpc>
            </a:pPr>
            <a:r>
              <a:rPr lang="en-US" altLang="ja-JP" sz="4000" dirty="0">
                <a:latin typeface="Arial" panose="020B0604020202020204" pitchFamily="34" charset="0"/>
                <a:cs typeface="Arial" panose="020B0604020202020204" pitchFamily="34" charset="0"/>
              </a:rPr>
              <a:t>But, it seems rather bothersome…</a:t>
            </a:r>
            <a:endParaRPr sz="4000" dirty="0">
              <a:latin typeface="Arial" panose="020B0604020202020204" pitchFamily="34" charset="0"/>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2400" y="0"/>
            <a:ext cx="8864600" cy="824841"/>
          </a:xfrm>
          <a:prstGeom prst="rect">
            <a:avLst/>
          </a:prstGeom>
        </p:spPr>
        <p:txBody>
          <a:bodyPr vert="horz" wrap="square" lIns="0" tIns="91440" rIns="0" bIns="0" rtlCol="0">
            <a:spAutoFit/>
          </a:bodyPr>
          <a:lstStyle/>
          <a:p>
            <a:pPr>
              <a:lnSpc>
                <a:spcPct val="85000"/>
              </a:lnSpc>
            </a:pPr>
            <a:r>
              <a:rPr lang="en-US" altLang="ja-JP" sz="2800" dirty="0"/>
              <a:t>Objectives are not quite clear, and we can’t feel they are close to us.</a:t>
            </a:r>
            <a:endParaRPr sz="2800" dirty="0"/>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910"/>
              </a:lnSpc>
            </a:pPr>
            <a:r>
              <a:rPr dirty="0"/>
              <a:t>Publica </a:t>
            </a:r>
            <a:r>
              <a:rPr spc="-5" dirty="0"/>
              <a:t>Co.,</a:t>
            </a:r>
            <a:r>
              <a:rPr spc="-100" dirty="0"/>
              <a:t> </a:t>
            </a:r>
            <a:r>
              <a:rPr spc="-5" dirty="0"/>
              <a:t>Ltd.</a:t>
            </a:r>
          </a:p>
        </p:txBody>
      </p:sp>
      <p:sp>
        <p:nvSpPr>
          <p:cNvPr id="5" name="object 5"/>
          <p:cNvSpPr txBox="1">
            <a:spLocks noGrp="1"/>
          </p:cNvSpPr>
          <p:nvPr>
            <p:ph type="dt" sz="half" idx="6"/>
          </p:nvPr>
        </p:nvSpPr>
        <p:spPr>
          <a:prstGeom prst="rect">
            <a:avLst/>
          </a:prstGeom>
        </p:spPr>
        <p:txBody>
          <a:bodyPr vert="horz" wrap="square" lIns="0" tIns="0" rIns="0" bIns="0" rtlCol="0">
            <a:spAutoFit/>
          </a:bodyPr>
          <a:lstStyle/>
          <a:p>
            <a:pPr marL="12700">
              <a:lnSpc>
                <a:spcPts val="910"/>
              </a:lnSpc>
            </a:pPr>
            <a:r>
              <a:rPr spc="-15" dirty="0"/>
              <a:t>Tomihiko</a:t>
            </a:r>
            <a:r>
              <a:rPr spc="-114" dirty="0"/>
              <a:t> </a:t>
            </a:r>
            <a:r>
              <a:rPr dirty="0"/>
              <a:t>Azuma</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12700">
              <a:lnSpc>
                <a:spcPts val="1110"/>
              </a:lnSpc>
            </a:pPr>
            <a:r>
              <a:rPr dirty="0"/>
              <a:t>Page</a:t>
            </a:r>
            <a:r>
              <a:rPr spc="-100" dirty="0"/>
              <a:t> </a:t>
            </a:r>
            <a:fld id="{81D60167-4931-47E6-BA6A-407CBD079E47}" type="slidenum">
              <a:rPr dirty="0"/>
              <a:t>4</a:t>
            </a:fld>
            <a:endParaRPr dirty="0"/>
          </a:p>
        </p:txBody>
      </p:sp>
      <p:sp>
        <p:nvSpPr>
          <p:cNvPr id="3" name="object 3"/>
          <p:cNvSpPr txBox="1"/>
          <p:nvPr/>
        </p:nvSpPr>
        <p:spPr>
          <a:xfrm>
            <a:off x="1066800" y="1524000"/>
            <a:ext cx="7848600" cy="584775"/>
          </a:xfrm>
          <a:prstGeom prst="rect">
            <a:avLst/>
          </a:prstGeom>
        </p:spPr>
        <p:txBody>
          <a:bodyPr vert="horz" wrap="square" lIns="0" tIns="0" rIns="0" bIns="0" rtlCol="0">
            <a:spAutoFit/>
          </a:bodyPr>
          <a:lstStyle/>
          <a:p>
            <a:pPr>
              <a:lnSpc>
                <a:spcPct val="100000"/>
              </a:lnSpc>
            </a:pPr>
            <a:r>
              <a:rPr lang="en-US" altLang="ja-JP" sz="3800" dirty="0">
                <a:latin typeface="Arial" panose="020B0604020202020204" pitchFamily="34" charset="0"/>
                <a:cs typeface="Arial" panose="020B0604020202020204" pitchFamily="34" charset="0"/>
              </a:rPr>
              <a:t>Transparency of the Government?</a:t>
            </a:r>
            <a:endParaRPr sz="3800" dirty="0">
              <a:latin typeface="Arial" panose="020B0604020202020204" pitchFamily="34" charset="0"/>
              <a:cs typeface="Arial" panose="020B0604020202020204" pitchFamily="34" charset="0"/>
            </a:endParaRPr>
          </a:p>
        </p:txBody>
      </p:sp>
      <p:sp>
        <p:nvSpPr>
          <p:cNvPr id="7" name="object 3"/>
          <p:cNvSpPr txBox="1"/>
          <p:nvPr/>
        </p:nvSpPr>
        <p:spPr>
          <a:xfrm>
            <a:off x="1905000" y="3276600"/>
            <a:ext cx="7239000" cy="584775"/>
          </a:xfrm>
          <a:prstGeom prst="rect">
            <a:avLst/>
          </a:prstGeom>
        </p:spPr>
        <p:txBody>
          <a:bodyPr vert="horz" wrap="square" lIns="0" tIns="0" rIns="0" bIns="0" rtlCol="0">
            <a:spAutoFit/>
          </a:bodyPr>
          <a:lstStyle/>
          <a:p>
            <a:pPr>
              <a:lnSpc>
                <a:spcPct val="100000"/>
              </a:lnSpc>
            </a:pPr>
            <a:r>
              <a:rPr lang="en-US" altLang="ja-JP" sz="3800" dirty="0">
                <a:latin typeface="Arial" panose="020B0604020202020204" pitchFamily="34" charset="0"/>
                <a:cs typeface="Arial" panose="020B0604020202020204" pitchFamily="34" charset="0"/>
              </a:rPr>
              <a:t>Improvement of public services?</a:t>
            </a:r>
            <a:endParaRPr sz="3800" dirty="0">
              <a:latin typeface="Arial" panose="020B0604020202020204" pitchFamily="34" charset="0"/>
              <a:cs typeface="Arial" panose="020B0604020202020204" pitchFamily="34" charset="0"/>
            </a:endParaRPr>
          </a:p>
        </p:txBody>
      </p:sp>
      <p:sp>
        <p:nvSpPr>
          <p:cNvPr id="8" name="object 3"/>
          <p:cNvSpPr txBox="1"/>
          <p:nvPr/>
        </p:nvSpPr>
        <p:spPr>
          <a:xfrm>
            <a:off x="609600" y="4876800"/>
            <a:ext cx="6477000" cy="584775"/>
          </a:xfrm>
          <a:prstGeom prst="rect">
            <a:avLst/>
          </a:prstGeom>
        </p:spPr>
        <p:txBody>
          <a:bodyPr vert="horz" wrap="square" lIns="0" tIns="0" rIns="0" bIns="0" rtlCol="0">
            <a:spAutoFit/>
          </a:bodyPr>
          <a:lstStyle/>
          <a:p>
            <a:pPr>
              <a:lnSpc>
                <a:spcPct val="100000"/>
              </a:lnSpc>
            </a:pPr>
            <a:r>
              <a:rPr lang="en-US" altLang="ja-JP" sz="3800" dirty="0">
                <a:latin typeface="Arial" panose="020B0604020202020204" pitchFamily="34" charset="0"/>
                <a:cs typeface="Arial" panose="020B0604020202020204" pitchFamily="34" charset="0"/>
              </a:rPr>
              <a:t>Economic revitalization?</a:t>
            </a:r>
            <a:endParaRPr sz="3800" dirty="0">
              <a:latin typeface="Arial" panose="020B0604020202020204" pitchFamily="34" charset="0"/>
              <a:cs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200" y="-2345"/>
            <a:ext cx="8864600" cy="861774"/>
          </a:xfrm>
          <a:prstGeom prst="rect">
            <a:avLst/>
          </a:prstGeom>
        </p:spPr>
        <p:txBody>
          <a:bodyPr vert="horz" wrap="square" lIns="0" tIns="0" rIns="0" bIns="0" rtlCol="0">
            <a:spAutoFit/>
          </a:bodyPr>
          <a:lstStyle/>
          <a:p>
            <a:pPr marL="12700">
              <a:lnSpc>
                <a:spcPct val="100000"/>
              </a:lnSpc>
            </a:pPr>
            <a:r>
              <a:rPr lang="en-US" altLang="ja-JP" sz="2800" dirty="0"/>
              <a:t>There seem to be a lot of difficulties, and it seems difficult to abide by the rules.</a:t>
            </a:r>
            <a:endParaRPr sz="2800" dirty="0"/>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910"/>
              </a:lnSpc>
            </a:pPr>
            <a:r>
              <a:rPr dirty="0"/>
              <a:t>Publica </a:t>
            </a:r>
            <a:r>
              <a:rPr spc="-5" dirty="0"/>
              <a:t>Co.,</a:t>
            </a:r>
            <a:r>
              <a:rPr spc="-100" dirty="0"/>
              <a:t> </a:t>
            </a:r>
            <a:r>
              <a:rPr spc="-5" dirty="0"/>
              <a:t>Ltd.</a:t>
            </a:r>
          </a:p>
        </p:txBody>
      </p:sp>
      <p:sp>
        <p:nvSpPr>
          <p:cNvPr id="5" name="object 5"/>
          <p:cNvSpPr txBox="1">
            <a:spLocks noGrp="1"/>
          </p:cNvSpPr>
          <p:nvPr>
            <p:ph type="dt" sz="half" idx="6"/>
          </p:nvPr>
        </p:nvSpPr>
        <p:spPr>
          <a:prstGeom prst="rect">
            <a:avLst/>
          </a:prstGeom>
        </p:spPr>
        <p:txBody>
          <a:bodyPr vert="horz" wrap="square" lIns="0" tIns="0" rIns="0" bIns="0" rtlCol="0">
            <a:spAutoFit/>
          </a:bodyPr>
          <a:lstStyle/>
          <a:p>
            <a:pPr marL="12700">
              <a:lnSpc>
                <a:spcPts val="910"/>
              </a:lnSpc>
            </a:pPr>
            <a:r>
              <a:rPr spc="-15" dirty="0"/>
              <a:t>Tomihiko</a:t>
            </a:r>
            <a:r>
              <a:rPr spc="-114" dirty="0"/>
              <a:t> </a:t>
            </a:r>
            <a:r>
              <a:rPr dirty="0"/>
              <a:t>Azuma</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12700">
              <a:lnSpc>
                <a:spcPts val="1110"/>
              </a:lnSpc>
            </a:pPr>
            <a:r>
              <a:rPr dirty="0"/>
              <a:t>Page</a:t>
            </a:r>
            <a:r>
              <a:rPr spc="-100" dirty="0"/>
              <a:t> </a:t>
            </a:r>
            <a:fld id="{81D60167-4931-47E6-BA6A-407CBD079E47}" type="slidenum">
              <a:rPr dirty="0"/>
              <a:t>5</a:t>
            </a:fld>
            <a:endParaRPr dirty="0"/>
          </a:p>
        </p:txBody>
      </p:sp>
      <p:sp>
        <p:nvSpPr>
          <p:cNvPr id="3" name="object 3"/>
          <p:cNvSpPr txBox="1"/>
          <p:nvPr/>
        </p:nvSpPr>
        <p:spPr>
          <a:xfrm>
            <a:off x="886749" y="1430705"/>
            <a:ext cx="8104851" cy="4708981"/>
          </a:xfrm>
          <a:prstGeom prst="rect">
            <a:avLst/>
          </a:prstGeom>
        </p:spPr>
        <p:txBody>
          <a:bodyPr vert="horz" wrap="square" lIns="0" tIns="0" rIns="0" bIns="0" rtlCol="0">
            <a:spAutoFit/>
          </a:bodyPr>
          <a:lstStyle/>
          <a:p>
            <a:pPr>
              <a:spcBef>
                <a:spcPts val="1200"/>
              </a:spcBef>
            </a:pPr>
            <a:r>
              <a:rPr lang="en-US" altLang="ja-JP" sz="3800" dirty="0">
                <a:latin typeface="Arial" panose="020B0604020202020204" pitchFamily="34" charset="0"/>
                <a:cs typeface="Arial" panose="020B0604020202020204" pitchFamily="34" charset="0"/>
              </a:rPr>
              <a:t>Are they machine-readable?</a:t>
            </a:r>
            <a:endParaRPr lang="ja-JP" altLang="ja-JP" sz="3800" dirty="0">
              <a:latin typeface="Arial" panose="020B0604020202020204" pitchFamily="34" charset="0"/>
              <a:cs typeface="Arial" panose="020B0604020202020204" pitchFamily="34" charset="0"/>
            </a:endParaRPr>
          </a:p>
          <a:p>
            <a:pPr marL="1793875">
              <a:spcBef>
                <a:spcPts val="1200"/>
              </a:spcBef>
            </a:pPr>
            <a:r>
              <a:rPr lang="en-US" altLang="ja-JP" sz="3800" dirty="0">
                <a:latin typeface="Arial" panose="020B0604020202020204" pitchFamily="34" charset="0"/>
                <a:cs typeface="Arial" panose="020B0604020202020204" pitchFamily="34" charset="0"/>
              </a:rPr>
              <a:t>Are they good for secondary use?</a:t>
            </a:r>
            <a:endParaRPr lang="ja-JP" altLang="ja-JP" sz="3800" dirty="0">
              <a:latin typeface="Arial" panose="020B0604020202020204" pitchFamily="34" charset="0"/>
              <a:cs typeface="Arial" panose="020B0604020202020204" pitchFamily="34" charset="0"/>
            </a:endParaRPr>
          </a:p>
          <a:p>
            <a:pPr>
              <a:spcBef>
                <a:spcPts val="1200"/>
              </a:spcBef>
            </a:pPr>
            <a:r>
              <a:rPr lang="en-US" altLang="ja-JP" sz="3800" dirty="0">
                <a:latin typeface="Arial" panose="020B0604020202020204" pitchFamily="34" charset="0"/>
                <a:cs typeface="Arial" panose="020B0604020202020204" pitchFamily="34" charset="0"/>
              </a:rPr>
              <a:t>Do they require license?</a:t>
            </a:r>
            <a:endParaRPr lang="ja-JP" altLang="ja-JP" sz="3800" dirty="0">
              <a:latin typeface="Arial" panose="020B0604020202020204" pitchFamily="34" charset="0"/>
              <a:cs typeface="Arial" panose="020B0604020202020204" pitchFamily="34" charset="0"/>
            </a:endParaRPr>
          </a:p>
          <a:p>
            <a:pPr marL="2060575">
              <a:spcBef>
                <a:spcPts val="1200"/>
              </a:spcBef>
            </a:pPr>
            <a:r>
              <a:rPr lang="en-US" altLang="ja-JP" sz="3800" dirty="0">
                <a:latin typeface="Arial" panose="020B0604020202020204" pitchFamily="34" charset="0"/>
                <a:cs typeface="Arial" panose="020B0604020202020204" pitchFamily="34" charset="0"/>
              </a:rPr>
              <a:t>Do they use a common language?</a:t>
            </a:r>
            <a:endParaRPr lang="ja-JP" altLang="ja-JP" sz="3800" dirty="0">
              <a:latin typeface="Arial" panose="020B0604020202020204" pitchFamily="34" charset="0"/>
              <a:cs typeface="Arial" panose="020B0604020202020204" pitchFamily="34" charset="0"/>
            </a:endParaRPr>
          </a:p>
          <a:p>
            <a:pPr>
              <a:spcBef>
                <a:spcPts val="1200"/>
              </a:spcBef>
            </a:pPr>
            <a:r>
              <a:rPr lang="en-US" altLang="ja-JP" sz="3800" dirty="0">
                <a:latin typeface="Arial" panose="020B0604020202020204" pitchFamily="34" charset="0"/>
                <a:cs typeface="Arial" panose="020B0604020202020204" pitchFamily="34" charset="0"/>
              </a:rPr>
              <a:t>Do they have 5 stars? </a:t>
            </a:r>
            <a:endParaRPr sz="3800" dirty="0">
              <a:latin typeface="Arial" panose="020B0604020202020204" pitchFamily="34" charset="0"/>
              <a:cs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2400" y="0"/>
            <a:ext cx="8864600" cy="861774"/>
          </a:xfrm>
          <a:prstGeom prst="rect">
            <a:avLst/>
          </a:prstGeom>
        </p:spPr>
        <p:txBody>
          <a:bodyPr vert="horz" wrap="square" lIns="0" tIns="0" rIns="0" bIns="0" rtlCol="0">
            <a:spAutoFit/>
          </a:bodyPr>
          <a:lstStyle/>
          <a:p>
            <a:pPr marL="12700">
              <a:lnSpc>
                <a:spcPct val="100000"/>
              </a:lnSpc>
            </a:pPr>
            <a:r>
              <a:rPr lang="en-US" altLang="ja-JP" sz="2800" dirty="0"/>
              <a:t>We are already quite busy. </a:t>
            </a:r>
            <a:r>
              <a:rPr lang="en-US" altLang="ja-JP" sz="2800" dirty="0" smtClean="0"/>
              <a:t/>
            </a:r>
            <a:br>
              <a:rPr lang="en-US" altLang="ja-JP" sz="2800" dirty="0" smtClean="0"/>
            </a:br>
            <a:r>
              <a:rPr lang="en-US" altLang="ja-JP" sz="2800" dirty="0" smtClean="0"/>
              <a:t>We </a:t>
            </a:r>
            <a:r>
              <a:rPr lang="en-US" altLang="ja-JP" sz="2800" dirty="0"/>
              <a:t>want to avoid doing that if possible.</a:t>
            </a:r>
            <a:endParaRPr sz="2800" dirty="0"/>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910"/>
              </a:lnSpc>
            </a:pPr>
            <a:r>
              <a:rPr dirty="0"/>
              <a:t>Publica </a:t>
            </a:r>
            <a:r>
              <a:rPr spc="-5" dirty="0"/>
              <a:t>Co.,</a:t>
            </a:r>
            <a:r>
              <a:rPr spc="-100" dirty="0"/>
              <a:t> </a:t>
            </a:r>
            <a:r>
              <a:rPr spc="-5" dirty="0"/>
              <a:t>Ltd.</a:t>
            </a:r>
          </a:p>
        </p:txBody>
      </p:sp>
      <p:sp>
        <p:nvSpPr>
          <p:cNvPr id="5" name="object 5"/>
          <p:cNvSpPr txBox="1">
            <a:spLocks noGrp="1"/>
          </p:cNvSpPr>
          <p:nvPr>
            <p:ph type="dt" sz="half" idx="6"/>
          </p:nvPr>
        </p:nvSpPr>
        <p:spPr>
          <a:prstGeom prst="rect">
            <a:avLst/>
          </a:prstGeom>
        </p:spPr>
        <p:txBody>
          <a:bodyPr vert="horz" wrap="square" lIns="0" tIns="0" rIns="0" bIns="0" rtlCol="0">
            <a:spAutoFit/>
          </a:bodyPr>
          <a:lstStyle/>
          <a:p>
            <a:pPr marL="12700">
              <a:lnSpc>
                <a:spcPts val="910"/>
              </a:lnSpc>
            </a:pPr>
            <a:r>
              <a:rPr spc="-15" dirty="0"/>
              <a:t>Tomihiko</a:t>
            </a:r>
            <a:r>
              <a:rPr spc="-114" dirty="0"/>
              <a:t> </a:t>
            </a:r>
            <a:r>
              <a:rPr dirty="0"/>
              <a:t>Azuma</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12700">
              <a:lnSpc>
                <a:spcPts val="1110"/>
              </a:lnSpc>
            </a:pPr>
            <a:r>
              <a:rPr dirty="0"/>
              <a:t>Page</a:t>
            </a:r>
            <a:r>
              <a:rPr spc="-100" dirty="0"/>
              <a:t> </a:t>
            </a:r>
            <a:fld id="{81D60167-4931-47E6-BA6A-407CBD079E47}" type="slidenum">
              <a:rPr dirty="0"/>
              <a:t>6</a:t>
            </a:fld>
            <a:endParaRPr dirty="0"/>
          </a:p>
        </p:txBody>
      </p:sp>
      <p:sp>
        <p:nvSpPr>
          <p:cNvPr id="3" name="object 3"/>
          <p:cNvSpPr txBox="1"/>
          <p:nvPr/>
        </p:nvSpPr>
        <p:spPr>
          <a:xfrm>
            <a:off x="615738" y="1600200"/>
            <a:ext cx="8299661" cy="4308872"/>
          </a:xfrm>
          <a:prstGeom prst="rect">
            <a:avLst/>
          </a:prstGeom>
        </p:spPr>
        <p:txBody>
          <a:bodyPr vert="horz" wrap="square" lIns="0" tIns="0" rIns="0" bIns="0" rtlCol="0">
            <a:spAutoFit/>
          </a:bodyPr>
          <a:lstStyle/>
          <a:p>
            <a:pPr marL="541338">
              <a:spcBef>
                <a:spcPts val="1800"/>
              </a:spcBef>
            </a:pPr>
            <a:r>
              <a:rPr lang="en-US" altLang="ja-JP" sz="4400" dirty="0">
                <a:latin typeface="Arial" panose="020B0604020202020204" pitchFamily="34" charset="0"/>
                <a:cs typeface="Arial" panose="020B0604020202020204" pitchFamily="34" charset="0"/>
              </a:rPr>
              <a:t>We have no time!</a:t>
            </a:r>
            <a:endParaRPr lang="ja-JP" altLang="ja-JP" sz="4400" dirty="0">
              <a:latin typeface="Arial" panose="020B0604020202020204" pitchFamily="34" charset="0"/>
              <a:cs typeface="Arial" panose="020B0604020202020204" pitchFamily="34" charset="0"/>
            </a:endParaRPr>
          </a:p>
          <a:p>
            <a:pPr marL="2693988">
              <a:spcBef>
                <a:spcPts val="1800"/>
              </a:spcBef>
            </a:pPr>
            <a:r>
              <a:rPr lang="en-US" altLang="ja-JP" sz="4400" dirty="0">
                <a:latin typeface="Arial" panose="020B0604020202020204" pitchFamily="34" charset="0"/>
                <a:cs typeface="Arial" panose="020B0604020202020204" pitchFamily="34" charset="0"/>
              </a:rPr>
              <a:t>We have no money!</a:t>
            </a:r>
            <a:endParaRPr lang="ja-JP" altLang="ja-JP" sz="4400" dirty="0">
              <a:latin typeface="Arial" panose="020B0604020202020204" pitchFamily="34" charset="0"/>
              <a:cs typeface="Arial" panose="020B0604020202020204" pitchFamily="34" charset="0"/>
            </a:endParaRPr>
          </a:p>
          <a:p>
            <a:pPr>
              <a:spcBef>
                <a:spcPts val="1800"/>
              </a:spcBef>
            </a:pPr>
            <a:r>
              <a:rPr lang="en-US" altLang="ja-JP" sz="4400" dirty="0">
                <a:latin typeface="Arial" panose="020B0604020202020204" pitchFamily="34" charset="0"/>
                <a:cs typeface="Arial" panose="020B0604020202020204" pitchFamily="34" charset="0"/>
              </a:rPr>
              <a:t>We have no experts!</a:t>
            </a:r>
            <a:endParaRPr lang="ja-JP" altLang="ja-JP" sz="4400" dirty="0">
              <a:latin typeface="Arial" panose="020B0604020202020204" pitchFamily="34" charset="0"/>
              <a:cs typeface="Arial" panose="020B0604020202020204" pitchFamily="34" charset="0"/>
            </a:endParaRPr>
          </a:p>
          <a:p>
            <a:pPr marL="1258888" algn="r">
              <a:spcBef>
                <a:spcPts val="1800"/>
              </a:spcBef>
            </a:pPr>
            <a:r>
              <a:rPr lang="en-US" altLang="ja-JP" sz="4400" dirty="0">
                <a:latin typeface="Arial" panose="020B0604020202020204" pitchFamily="34" charset="0"/>
                <a:cs typeface="Arial" panose="020B0604020202020204" pitchFamily="34" charset="0"/>
              </a:rPr>
              <a:t>We can’t take responsibility!</a:t>
            </a:r>
            <a:endParaRPr lang="ja-JP" altLang="ja-JP" sz="4400" dirty="0">
              <a:latin typeface="Arial" panose="020B0604020202020204" pitchFamily="34" charset="0"/>
              <a:cs typeface="Arial" panose="020B0604020202020204" pitchFamily="34" charset="0"/>
            </a:endParaRPr>
          </a:p>
          <a:p>
            <a:pPr marL="809625">
              <a:spcBef>
                <a:spcPts val="1800"/>
              </a:spcBef>
            </a:pPr>
            <a:r>
              <a:rPr lang="en-US" altLang="ja-JP" sz="4400" dirty="0">
                <a:latin typeface="Arial" panose="020B0604020202020204" pitchFamily="34" charset="0"/>
                <a:cs typeface="Arial" panose="020B0604020202020204" pitchFamily="34" charset="0"/>
              </a:rPr>
              <a:t>That’s not my job!</a:t>
            </a:r>
            <a:endParaRPr sz="4400" dirty="0">
              <a:latin typeface="Arial" panose="020B0604020202020204" pitchFamily="34" charset="0"/>
              <a:cs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2400" y="4689"/>
            <a:ext cx="8864600" cy="954107"/>
          </a:xfrm>
          <a:prstGeom prst="rect">
            <a:avLst/>
          </a:prstGeom>
        </p:spPr>
        <p:txBody>
          <a:bodyPr vert="horz" wrap="square" lIns="0" tIns="91440" rIns="0" bIns="0" rtlCol="0">
            <a:noAutofit/>
          </a:bodyPr>
          <a:lstStyle/>
          <a:p>
            <a:pPr>
              <a:lnSpc>
                <a:spcPct val="85000"/>
              </a:lnSpc>
            </a:pPr>
            <a:r>
              <a:rPr lang="en-US" altLang="ja-JP" sz="2800" dirty="0"/>
              <a:t>Issues at the level of local governments </a:t>
            </a:r>
            <a:r>
              <a:rPr lang="en-US" altLang="ja-JP" sz="2800" dirty="0" smtClean="0"/>
              <a:t/>
            </a:r>
            <a:br>
              <a:rPr lang="en-US" altLang="ja-JP" sz="2800" dirty="0" smtClean="0"/>
            </a:br>
            <a:r>
              <a:rPr lang="en-US" altLang="ja-JP" sz="2800" dirty="0" smtClean="0"/>
              <a:t>in </a:t>
            </a:r>
            <a:r>
              <a:rPr lang="en-US" altLang="ja-JP" sz="2800" dirty="0"/>
              <a:t>dealing with open data.</a:t>
            </a:r>
            <a:endParaRPr sz="2800" dirty="0"/>
          </a:p>
        </p:txBody>
      </p:sp>
      <p:sp>
        <p:nvSpPr>
          <p:cNvPr id="3" name="object 3"/>
          <p:cNvSpPr txBox="1"/>
          <p:nvPr/>
        </p:nvSpPr>
        <p:spPr>
          <a:xfrm>
            <a:off x="238700" y="1143000"/>
            <a:ext cx="8864600" cy="1723549"/>
          </a:xfrm>
          <a:prstGeom prst="rect">
            <a:avLst/>
          </a:prstGeom>
        </p:spPr>
        <p:txBody>
          <a:bodyPr vert="horz" wrap="square" lIns="0" tIns="0" rIns="0" bIns="0" rtlCol="0">
            <a:spAutoFit/>
          </a:bodyPr>
          <a:lstStyle/>
          <a:p>
            <a:pPr marL="342900" lvl="0" indent="-342900">
              <a:lnSpc>
                <a:spcPct val="85000"/>
              </a:lnSpc>
              <a:spcBef>
                <a:spcPts val="1200"/>
              </a:spcBef>
              <a:buFont typeface="Wingdings" panose="05000000000000000000" pitchFamily="2" charset="2"/>
              <a:buChar char="p"/>
            </a:pPr>
            <a:r>
              <a:rPr lang="en-US" altLang="ja-JP" sz="2400" dirty="0">
                <a:latin typeface="Arial" panose="020B0604020202020204" pitchFamily="34" charset="0"/>
                <a:cs typeface="Arial" panose="020B0604020202020204" pitchFamily="34" charset="0"/>
              </a:rPr>
              <a:t>No human resources are available to promote open data. Costs will increase. We have no time to spare.  </a:t>
            </a:r>
            <a:endParaRPr lang="ja-JP" altLang="ja-JP" sz="2400" dirty="0">
              <a:latin typeface="Arial" panose="020B0604020202020204" pitchFamily="34" charset="0"/>
              <a:cs typeface="Arial" panose="020B0604020202020204" pitchFamily="34" charset="0"/>
            </a:endParaRPr>
          </a:p>
          <a:p>
            <a:pPr marL="342900" lvl="0" indent="-342900">
              <a:lnSpc>
                <a:spcPct val="85000"/>
              </a:lnSpc>
              <a:spcBef>
                <a:spcPts val="1200"/>
              </a:spcBef>
              <a:buFont typeface="Wingdings" panose="05000000000000000000" pitchFamily="2" charset="2"/>
              <a:buChar char="p"/>
            </a:pPr>
            <a:r>
              <a:rPr lang="en-US" altLang="ja-JP" sz="2400" dirty="0">
                <a:latin typeface="Arial" panose="020B0604020202020204" pitchFamily="34" charset="0"/>
                <a:cs typeface="Arial" panose="020B0604020202020204" pitchFamily="34" charset="0"/>
              </a:rPr>
              <a:t>For data release, we can’t get the understanding from the sections in charge. </a:t>
            </a:r>
            <a:br>
              <a:rPr lang="en-US" altLang="ja-JP" sz="2400" dirty="0">
                <a:latin typeface="Arial" panose="020B0604020202020204" pitchFamily="34" charset="0"/>
                <a:cs typeface="Arial" panose="020B0604020202020204" pitchFamily="34" charset="0"/>
              </a:rPr>
            </a:br>
            <a:r>
              <a:rPr lang="en-US" altLang="ja-JP" sz="2400" dirty="0" smtClean="0">
                <a:latin typeface="Arial" panose="020B0604020202020204" pitchFamily="34" charset="0"/>
                <a:cs typeface="Arial" panose="020B0604020202020204" pitchFamily="34" charset="0"/>
              </a:rPr>
              <a:t>We </a:t>
            </a:r>
            <a:r>
              <a:rPr lang="en-US" altLang="ja-JP" sz="2400" dirty="0">
                <a:latin typeface="Arial" panose="020B0604020202020204" pitchFamily="34" charset="0"/>
                <a:cs typeface="Arial" panose="020B0604020202020204" pitchFamily="34" charset="0"/>
              </a:rPr>
              <a:t>are not certain what positive effects we can get.</a:t>
            </a:r>
            <a:endParaRPr sz="2400" dirty="0">
              <a:latin typeface="Arial" panose="020B0604020202020204" pitchFamily="34" charset="0"/>
              <a:cs typeface="Arial" panose="020B0604020202020204" pitchFamily="34" charset="0"/>
            </a:endParaRPr>
          </a:p>
        </p:txBody>
      </p:sp>
      <p:sp>
        <p:nvSpPr>
          <p:cNvPr id="4" name="object 4"/>
          <p:cNvSpPr/>
          <p:nvPr/>
        </p:nvSpPr>
        <p:spPr>
          <a:xfrm>
            <a:off x="2339682" y="3068954"/>
            <a:ext cx="4681220" cy="936625"/>
          </a:xfrm>
          <a:custGeom>
            <a:avLst/>
            <a:gdLst/>
            <a:ahLst/>
            <a:cxnLst/>
            <a:rect l="l" t="t" r="r" b="b"/>
            <a:pathLst>
              <a:path w="4681220" h="936625">
                <a:moveTo>
                  <a:pt x="4680661" y="468058"/>
                </a:moveTo>
                <a:lnTo>
                  <a:pt x="0" y="468058"/>
                </a:lnTo>
                <a:lnTo>
                  <a:pt x="2340330" y="936129"/>
                </a:lnTo>
                <a:lnTo>
                  <a:pt x="4680661" y="468058"/>
                </a:lnTo>
                <a:close/>
              </a:path>
              <a:path w="4681220" h="936625">
                <a:moveTo>
                  <a:pt x="3510495" y="0"/>
                </a:moveTo>
                <a:lnTo>
                  <a:pt x="1170165" y="0"/>
                </a:lnTo>
                <a:lnTo>
                  <a:pt x="1170165" y="468058"/>
                </a:lnTo>
                <a:lnTo>
                  <a:pt x="3510495" y="468058"/>
                </a:lnTo>
                <a:lnTo>
                  <a:pt x="3510495" y="0"/>
                </a:lnTo>
                <a:close/>
              </a:path>
            </a:pathLst>
          </a:custGeom>
          <a:solidFill>
            <a:srgbClr val="FFD800"/>
          </a:solidFill>
        </p:spPr>
        <p:txBody>
          <a:bodyPr wrap="square" lIns="0" tIns="0" rIns="0" bIns="0" rtlCol="0"/>
          <a:lstStyle/>
          <a:p>
            <a:endParaRPr/>
          </a:p>
        </p:txBody>
      </p:sp>
      <p:sp>
        <p:nvSpPr>
          <p:cNvPr id="5" name="object 5"/>
          <p:cNvSpPr/>
          <p:nvPr/>
        </p:nvSpPr>
        <p:spPr>
          <a:xfrm>
            <a:off x="2339682" y="3068954"/>
            <a:ext cx="4681220" cy="936625"/>
          </a:xfrm>
          <a:custGeom>
            <a:avLst/>
            <a:gdLst/>
            <a:ahLst/>
            <a:cxnLst/>
            <a:rect l="l" t="t" r="r" b="b"/>
            <a:pathLst>
              <a:path w="4681220" h="936625">
                <a:moveTo>
                  <a:pt x="0" y="468064"/>
                </a:moveTo>
                <a:lnTo>
                  <a:pt x="1170159" y="468064"/>
                </a:lnTo>
                <a:lnTo>
                  <a:pt x="1170159" y="0"/>
                </a:lnTo>
                <a:lnTo>
                  <a:pt x="3510487" y="0"/>
                </a:lnTo>
                <a:lnTo>
                  <a:pt x="3510487" y="468064"/>
                </a:lnTo>
                <a:lnTo>
                  <a:pt x="4680646" y="468064"/>
                </a:lnTo>
                <a:lnTo>
                  <a:pt x="2340318" y="936129"/>
                </a:lnTo>
                <a:lnTo>
                  <a:pt x="0" y="468064"/>
                </a:lnTo>
                <a:close/>
              </a:path>
            </a:pathLst>
          </a:custGeom>
          <a:ln w="8312">
            <a:solidFill>
              <a:srgbClr val="000000"/>
            </a:solidFill>
          </a:ln>
        </p:spPr>
        <p:txBody>
          <a:bodyPr wrap="square" lIns="0" tIns="0" rIns="0" bIns="0" rtlCol="0"/>
          <a:lstStyle/>
          <a:p>
            <a:endParaRPr/>
          </a:p>
        </p:txBody>
      </p:sp>
      <p:sp>
        <p:nvSpPr>
          <p:cNvPr id="6" name="object 6"/>
          <p:cNvSpPr txBox="1"/>
          <p:nvPr/>
        </p:nvSpPr>
        <p:spPr>
          <a:xfrm>
            <a:off x="238700" y="4535563"/>
            <a:ext cx="8559800" cy="1846659"/>
          </a:xfrm>
          <a:prstGeom prst="rect">
            <a:avLst/>
          </a:prstGeom>
        </p:spPr>
        <p:txBody>
          <a:bodyPr vert="horz" wrap="square" lIns="0" tIns="0" rIns="0" bIns="0" rtlCol="0">
            <a:spAutoFit/>
          </a:bodyPr>
          <a:lstStyle/>
          <a:p>
            <a:r>
              <a:rPr lang="en-US" altLang="ja-JP" sz="2400" dirty="0">
                <a:latin typeface="Arial" panose="020B0604020202020204" pitchFamily="34" charset="0"/>
                <a:cs typeface="Arial" panose="020B0604020202020204" pitchFamily="34" charset="0"/>
              </a:rPr>
              <a:t>(Opinions from local governments)</a:t>
            </a:r>
            <a:endParaRPr lang="ja-JP" altLang="ja-JP" sz="2400" dirty="0">
              <a:latin typeface="Arial" panose="020B0604020202020204" pitchFamily="34" charset="0"/>
              <a:cs typeface="Arial" panose="020B0604020202020204" pitchFamily="34" charset="0"/>
            </a:endParaRPr>
          </a:p>
          <a:p>
            <a:r>
              <a:rPr lang="en-US" altLang="ja-JP" sz="2400" dirty="0">
                <a:latin typeface="Arial" panose="020B0604020202020204" pitchFamily="34" charset="0"/>
                <a:cs typeface="Arial" panose="020B0604020202020204" pitchFamily="34" charset="0"/>
              </a:rPr>
              <a:t>It may be easy to use publicity papers as the source of information for open data, as they are already created in a form of PDF and made open to the public through Web-sites, etc. Let’s start with what we can do now!</a:t>
            </a:r>
            <a:endParaRPr sz="2400" dirty="0">
              <a:latin typeface="Arial" panose="020B0604020202020204" pitchFamily="34" charset="0"/>
              <a:cs typeface="Arial" panose="020B0604020202020204" pitchFamily="34" charset="0"/>
            </a:endParaRPr>
          </a:p>
        </p:txBody>
      </p:sp>
      <p:sp>
        <p:nvSpPr>
          <p:cNvPr id="7" name="object 7"/>
          <p:cNvSpPr txBox="1">
            <a:spLocks noGrp="1"/>
          </p:cNvSpPr>
          <p:nvPr>
            <p:ph type="ftr" sz="quarter" idx="5"/>
          </p:nvPr>
        </p:nvSpPr>
        <p:spPr>
          <a:prstGeom prst="rect">
            <a:avLst/>
          </a:prstGeom>
        </p:spPr>
        <p:txBody>
          <a:bodyPr vert="horz" wrap="square" lIns="0" tIns="0" rIns="0" bIns="0" rtlCol="0">
            <a:spAutoFit/>
          </a:bodyPr>
          <a:lstStyle/>
          <a:p>
            <a:pPr marL="12700">
              <a:lnSpc>
                <a:spcPts val="910"/>
              </a:lnSpc>
            </a:pPr>
            <a:r>
              <a:rPr dirty="0"/>
              <a:t>Publica </a:t>
            </a:r>
            <a:r>
              <a:rPr spc="-5" dirty="0"/>
              <a:t>Co.,</a:t>
            </a:r>
            <a:r>
              <a:rPr spc="-100" dirty="0"/>
              <a:t> </a:t>
            </a:r>
            <a:r>
              <a:rPr spc="-5" dirty="0"/>
              <a:t>Ltd.</a:t>
            </a:r>
          </a:p>
        </p:txBody>
      </p:sp>
      <p:sp>
        <p:nvSpPr>
          <p:cNvPr id="8" name="object 8"/>
          <p:cNvSpPr txBox="1">
            <a:spLocks noGrp="1"/>
          </p:cNvSpPr>
          <p:nvPr>
            <p:ph type="dt" sz="half" idx="6"/>
          </p:nvPr>
        </p:nvSpPr>
        <p:spPr>
          <a:prstGeom prst="rect">
            <a:avLst/>
          </a:prstGeom>
        </p:spPr>
        <p:txBody>
          <a:bodyPr vert="horz" wrap="square" lIns="0" tIns="0" rIns="0" bIns="0" rtlCol="0">
            <a:spAutoFit/>
          </a:bodyPr>
          <a:lstStyle/>
          <a:p>
            <a:pPr marL="12700">
              <a:lnSpc>
                <a:spcPts val="910"/>
              </a:lnSpc>
            </a:pPr>
            <a:r>
              <a:rPr spc="-15" dirty="0"/>
              <a:t>Tomihiko</a:t>
            </a:r>
            <a:r>
              <a:rPr spc="-114" dirty="0"/>
              <a:t> </a:t>
            </a:r>
            <a:r>
              <a:rPr dirty="0"/>
              <a:t>Azuma</a:t>
            </a:r>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12700">
              <a:lnSpc>
                <a:spcPts val="1110"/>
              </a:lnSpc>
            </a:pPr>
            <a:r>
              <a:rPr dirty="0"/>
              <a:t>Page</a:t>
            </a:r>
            <a:r>
              <a:rPr spc="-100" dirty="0"/>
              <a:t> </a:t>
            </a:r>
            <a:fld id="{81D60167-4931-47E6-BA6A-407CBD079E47}" type="slidenum">
              <a:rPr dirty="0"/>
              <a:t>7</a:t>
            </a:fld>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05000" y="1600200"/>
            <a:ext cx="5613400" cy="3937168"/>
          </a:xfrm>
          <a:prstGeom prst="rect">
            <a:avLst/>
          </a:prstGeom>
        </p:spPr>
        <p:txBody>
          <a:bodyPr vert="horz" wrap="square" lIns="0" tIns="0" rIns="0" bIns="0" rtlCol="0">
            <a:spAutoFit/>
          </a:bodyPr>
          <a:lstStyle/>
          <a:p>
            <a:pPr algn="ctr">
              <a:lnSpc>
                <a:spcPct val="150000"/>
              </a:lnSpc>
            </a:pPr>
            <a:r>
              <a:rPr lang="en-US" altLang="ja-JP" sz="4400" dirty="0">
                <a:latin typeface="Arial" panose="020B0604020202020204" pitchFamily="34" charset="0"/>
                <a:cs typeface="Arial" panose="020B0604020202020204" pitchFamily="34" charset="0"/>
              </a:rPr>
              <a:t>“My Publicity Paper” that started utilizing open data from what we can do.</a:t>
            </a:r>
            <a:endParaRPr sz="4400" dirty="0">
              <a:latin typeface="Arial" panose="020B0604020202020204" pitchFamily="34" charset="0"/>
              <a:cs typeface="Arial" panose="020B0604020202020204" pitchFamily="34" charset="0"/>
            </a:endParaRPr>
          </a:p>
        </p:txBody>
      </p:sp>
      <p:sp>
        <p:nvSpPr>
          <p:cNvPr id="3" name="object 3"/>
          <p:cNvSpPr txBox="1">
            <a:spLocks noGrp="1"/>
          </p:cNvSpPr>
          <p:nvPr>
            <p:ph type="ftr" sz="quarter" idx="5"/>
          </p:nvPr>
        </p:nvSpPr>
        <p:spPr>
          <a:prstGeom prst="rect">
            <a:avLst/>
          </a:prstGeom>
        </p:spPr>
        <p:txBody>
          <a:bodyPr vert="horz" wrap="square" lIns="0" tIns="0" rIns="0" bIns="0" rtlCol="0">
            <a:spAutoFit/>
          </a:bodyPr>
          <a:lstStyle/>
          <a:p>
            <a:pPr marL="12700">
              <a:lnSpc>
                <a:spcPts val="910"/>
              </a:lnSpc>
            </a:pPr>
            <a:r>
              <a:rPr dirty="0"/>
              <a:t>Publica </a:t>
            </a:r>
            <a:r>
              <a:rPr spc="-5" dirty="0"/>
              <a:t>Co.,</a:t>
            </a:r>
            <a:r>
              <a:rPr spc="-100" dirty="0"/>
              <a:t> </a:t>
            </a:r>
            <a:r>
              <a:rPr spc="-5" dirty="0"/>
              <a:t>Ltd.</a:t>
            </a:r>
          </a:p>
        </p:txBody>
      </p:sp>
      <p:sp>
        <p:nvSpPr>
          <p:cNvPr id="4" name="object 4"/>
          <p:cNvSpPr txBox="1">
            <a:spLocks noGrp="1"/>
          </p:cNvSpPr>
          <p:nvPr>
            <p:ph type="dt" sz="half" idx="6"/>
          </p:nvPr>
        </p:nvSpPr>
        <p:spPr>
          <a:prstGeom prst="rect">
            <a:avLst/>
          </a:prstGeom>
        </p:spPr>
        <p:txBody>
          <a:bodyPr vert="horz" wrap="square" lIns="0" tIns="0" rIns="0" bIns="0" rtlCol="0">
            <a:spAutoFit/>
          </a:bodyPr>
          <a:lstStyle/>
          <a:p>
            <a:pPr marL="12700">
              <a:lnSpc>
                <a:spcPts val="910"/>
              </a:lnSpc>
            </a:pPr>
            <a:r>
              <a:rPr spc="-15" dirty="0"/>
              <a:t>Tomihiko</a:t>
            </a:r>
            <a:r>
              <a:rPr spc="-114" dirty="0"/>
              <a:t> </a:t>
            </a:r>
            <a:r>
              <a:rPr dirty="0"/>
              <a:t>Azuma</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2700">
              <a:lnSpc>
                <a:spcPts val="1110"/>
              </a:lnSpc>
            </a:pPr>
            <a:r>
              <a:rPr dirty="0"/>
              <a:t>Page</a:t>
            </a:r>
            <a:r>
              <a:rPr spc="-100" dirty="0"/>
              <a:t> </a:t>
            </a:r>
            <a:fld id="{81D60167-4931-47E6-BA6A-407CBD079E47}" type="slidenum">
              <a:rPr dirty="0"/>
              <a:t>8</a:t>
            </a:fld>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9700" y="80962"/>
            <a:ext cx="8864600" cy="615553"/>
          </a:xfrm>
          <a:prstGeom prst="rect">
            <a:avLst/>
          </a:prstGeom>
        </p:spPr>
        <p:txBody>
          <a:bodyPr vert="horz" wrap="square" lIns="0" tIns="0" rIns="0" bIns="0" rtlCol="0">
            <a:spAutoFit/>
          </a:bodyPr>
          <a:lstStyle/>
          <a:p>
            <a:pPr marL="12700" marR="5080">
              <a:lnSpc>
                <a:spcPct val="100000"/>
              </a:lnSpc>
            </a:pPr>
            <a:r>
              <a:rPr lang="en-US" altLang="ja-JP" sz="2000" dirty="0">
                <a:latin typeface="Arial" panose="020B0604020202020204" pitchFamily="34" charset="0"/>
                <a:cs typeface="Arial" panose="020B0604020202020204" pitchFamily="34" charset="0"/>
              </a:rPr>
              <a:t>(Reference) Opening of “International Open Data Day in Tokyo”, an “</a:t>
            </a:r>
            <a:r>
              <a:rPr lang="en-US" altLang="ja-JP" sz="2000" dirty="0" err="1">
                <a:latin typeface="Arial" panose="020B0604020202020204" pitchFamily="34" charset="0"/>
                <a:cs typeface="Arial" panose="020B0604020202020204" pitchFamily="34" charset="0"/>
              </a:rPr>
              <a:t>ideathon</a:t>
            </a:r>
            <a:r>
              <a:rPr lang="en-US" altLang="ja-JP" sz="2000" dirty="0">
                <a:latin typeface="Arial" panose="020B0604020202020204" pitchFamily="34" charset="0"/>
                <a:cs typeface="Arial" panose="020B0604020202020204" pitchFamily="34" charset="0"/>
              </a:rPr>
              <a:t>” utilizing data from publicity papers (held on February 22 and 23, 2014).</a:t>
            </a:r>
            <a:endParaRPr sz="2000" dirty="0">
              <a:latin typeface="Arial" panose="020B0604020202020204" pitchFamily="34" charset="0"/>
              <a:cs typeface="Arial" panose="020B0604020202020204" pitchFamily="34" charset="0"/>
            </a:endParaRPr>
          </a:p>
        </p:txBody>
      </p:sp>
      <p:sp>
        <p:nvSpPr>
          <p:cNvPr id="3" name="object 3"/>
          <p:cNvSpPr/>
          <p:nvPr/>
        </p:nvSpPr>
        <p:spPr>
          <a:xfrm>
            <a:off x="4860035" y="1124750"/>
            <a:ext cx="3888422" cy="2592285"/>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67545" y="1124750"/>
            <a:ext cx="3888427" cy="2592285"/>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67429" y="3789046"/>
            <a:ext cx="3888536" cy="2596413"/>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4860035" y="3812974"/>
            <a:ext cx="3888536" cy="2568435"/>
          </a:xfrm>
          <a:prstGeom prst="rect">
            <a:avLst/>
          </a:prstGeom>
          <a:blipFill>
            <a:blip r:embed="rId5" cstate="print"/>
            <a:stretch>
              <a:fillRect/>
            </a:stretch>
          </a:blipFill>
        </p:spPr>
        <p:txBody>
          <a:bodyPr wrap="square" lIns="0" tIns="0" rIns="0" bIns="0" rtlCol="0"/>
          <a:lstStyle/>
          <a:p>
            <a:endParaRPr/>
          </a:p>
        </p:txBody>
      </p:sp>
      <p:sp>
        <p:nvSpPr>
          <p:cNvPr id="7" name="object 7"/>
          <p:cNvSpPr txBox="1">
            <a:spLocks noGrp="1"/>
          </p:cNvSpPr>
          <p:nvPr>
            <p:ph type="ftr" sz="quarter" idx="5"/>
          </p:nvPr>
        </p:nvSpPr>
        <p:spPr>
          <a:prstGeom prst="rect">
            <a:avLst/>
          </a:prstGeom>
        </p:spPr>
        <p:txBody>
          <a:bodyPr vert="horz" wrap="square" lIns="0" tIns="0" rIns="0" bIns="0" rtlCol="0">
            <a:spAutoFit/>
          </a:bodyPr>
          <a:lstStyle/>
          <a:p>
            <a:pPr marL="12700">
              <a:lnSpc>
                <a:spcPts val="910"/>
              </a:lnSpc>
            </a:pPr>
            <a:r>
              <a:rPr dirty="0"/>
              <a:t>Publica </a:t>
            </a:r>
            <a:r>
              <a:rPr spc="-5" dirty="0"/>
              <a:t>Co.,</a:t>
            </a:r>
            <a:r>
              <a:rPr spc="-100" dirty="0"/>
              <a:t> </a:t>
            </a:r>
            <a:r>
              <a:rPr spc="-5" dirty="0"/>
              <a:t>Ltd.</a:t>
            </a:r>
          </a:p>
        </p:txBody>
      </p:sp>
      <p:sp>
        <p:nvSpPr>
          <p:cNvPr id="8" name="object 8"/>
          <p:cNvSpPr txBox="1">
            <a:spLocks noGrp="1"/>
          </p:cNvSpPr>
          <p:nvPr>
            <p:ph type="dt" sz="half" idx="6"/>
          </p:nvPr>
        </p:nvSpPr>
        <p:spPr>
          <a:prstGeom prst="rect">
            <a:avLst/>
          </a:prstGeom>
        </p:spPr>
        <p:txBody>
          <a:bodyPr vert="horz" wrap="square" lIns="0" tIns="0" rIns="0" bIns="0" rtlCol="0">
            <a:spAutoFit/>
          </a:bodyPr>
          <a:lstStyle/>
          <a:p>
            <a:pPr marL="12700">
              <a:lnSpc>
                <a:spcPts val="910"/>
              </a:lnSpc>
            </a:pPr>
            <a:r>
              <a:rPr spc="-15" dirty="0"/>
              <a:t>Tomihiko</a:t>
            </a:r>
            <a:r>
              <a:rPr spc="-114" dirty="0"/>
              <a:t> </a:t>
            </a:r>
            <a:r>
              <a:rPr dirty="0"/>
              <a:t>Azuma</a:t>
            </a:r>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12700">
              <a:lnSpc>
                <a:spcPts val="1110"/>
              </a:lnSpc>
            </a:pPr>
            <a:r>
              <a:rPr dirty="0"/>
              <a:t>Page</a:t>
            </a:r>
            <a:r>
              <a:rPr spc="-100" dirty="0"/>
              <a:t> </a:t>
            </a:r>
            <a:fld id="{81D60167-4931-47E6-BA6A-407CBD079E47}" type="slidenum">
              <a:rPr dirty="0"/>
              <a:t>9</a:t>
            </a:fld>
            <a:endParaRPr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73</TotalTime>
  <Words>1223</Words>
  <Application>Microsoft Office PowerPoint</Application>
  <PresentationFormat>画面に合わせる (4:3)</PresentationFormat>
  <Paragraphs>171</Paragraphs>
  <Slides>22</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22</vt:i4>
      </vt:variant>
    </vt:vector>
  </HeadingPairs>
  <TitlesOfParts>
    <vt:vector size="32" baseType="lpstr">
      <vt:lpstr>Arial Unicode MS</vt:lpstr>
      <vt:lpstr>ＭＳ Ｐゴシック</vt:lpstr>
      <vt:lpstr>ＭＳ Ｐゴシック</vt:lpstr>
      <vt:lpstr>PMingLiU</vt:lpstr>
      <vt:lpstr>Meiryo</vt:lpstr>
      <vt:lpstr>Arial</vt:lpstr>
      <vt:lpstr>Calibri</vt:lpstr>
      <vt:lpstr>Lucida Sans Unicode</vt:lpstr>
      <vt:lpstr>Wingdings</vt:lpstr>
      <vt:lpstr>Office Theme</vt:lpstr>
      <vt:lpstr>Local Government Publicity Support Platform</vt:lpstr>
      <vt:lpstr>Self-Introduction: Tomihiko AZUMA</vt:lpstr>
      <vt:lpstr>PowerPoint プレゼンテーション</vt:lpstr>
      <vt:lpstr>Objectives are not quite clear, and we can’t feel they are close to us.</vt:lpstr>
      <vt:lpstr>There seem to be a lot of difficulties, and it seems difficult to abide by the rules.</vt:lpstr>
      <vt:lpstr>We are already quite busy.  We want to avoid doing that if possible.</vt:lpstr>
      <vt:lpstr>Issues at the level of local governments  in dealing with open data.</vt:lpstr>
      <vt:lpstr>PowerPoint プレゼンテーション</vt:lpstr>
      <vt:lpstr>(Reference) Opening of “International Open Data Day in Tokyo”, an “ideathon” utilizing data from publicity papers (held on February 22 and 23, 2014).</vt:lpstr>
      <vt:lpstr>Different patterns of open data utilization from publicity papers</vt:lpstr>
      <vt:lpstr>Effects of open data from the standpoint of the publicity activities</vt:lpstr>
      <vt:lpstr>What is “My Publicity Paper?  http://mykoho.jp/</vt:lpstr>
      <vt:lpstr>Effects of “My Publicity Paper” (1) Because publicity papers throughout Japan are compiled,</vt:lpstr>
      <vt:lpstr>Effects of “My Publicity Paper” (2) Because articles are sorted out and they are distributed for each type of articles separately,</vt:lpstr>
      <vt:lpstr>Effects of “My Publicity Paper” (3) Subscription conditions can be arranged through the Web site.</vt:lpstr>
      <vt:lpstr>Effects of “My Publicity Paper” (4) Articles can be shared with your friends through SNS (dissemination effect)</vt:lpstr>
      <vt:lpstr>Effects of “My Publicity Paper” (5) Status of access (subscription) can be grasped at a glance.</vt:lpstr>
      <vt:lpstr>Effects of “My Publicity Paper” (6) Cross-sectional grasping of the situation</vt:lpstr>
      <vt:lpstr>Open data utilized by “My Publicity Paper”</vt:lpstr>
      <vt:lpstr>Effects of open data from the standpoint of persons in charge of publicity</vt:lpstr>
      <vt:lpstr>PowerPoint プレゼンテーション</vt:lpstr>
      <vt:lpstr>Publica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2016-02-07T02:58:07Z</dcterms:created>
  <dcterms:modified xsi:type="dcterms:W3CDTF">2016-02-26T00:19:38Z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stSaved">
    <vt:filetime>2016-02-07T00:00:00Z</vt:filetime>
  </property>
</Properties>
</file>