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3"/>
  </p:notesMasterIdLst>
  <p:handoutMasterIdLst>
    <p:handoutMasterId r:id="rId34"/>
  </p:handoutMasterIdLst>
  <p:sldIdLst>
    <p:sldId id="256" r:id="rId2"/>
    <p:sldId id="345" r:id="rId3"/>
    <p:sldId id="340" r:id="rId4"/>
    <p:sldId id="346" r:id="rId5"/>
    <p:sldId id="347" r:id="rId6"/>
    <p:sldId id="341" r:id="rId7"/>
    <p:sldId id="349" r:id="rId8"/>
    <p:sldId id="348" r:id="rId9"/>
    <p:sldId id="358" r:id="rId10"/>
    <p:sldId id="359" r:id="rId11"/>
    <p:sldId id="366" r:id="rId12"/>
    <p:sldId id="365" r:id="rId13"/>
    <p:sldId id="262" r:id="rId14"/>
    <p:sldId id="363" r:id="rId15"/>
    <p:sldId id="278" r:id="rId16"/>
    <p:sldId id="350" r:id="rId17"/>
    <p:sldId id="351" r:id="rId18"/>
    <p:sldId id="273" r:id="rId19"/>
    <p:sldId id="274" r:id="rId20"/>
    <p:sldId id="275" r:id="rId21"/>
    <p:sldId id="283" r:id="rId22"/>
    <p:sldId id="285" r:id="rId23"/>
    <p:sldId id="282" r:id="rId24"/>
    <p:sldId id="286" r:id="rId25"/>
    <p:sldId id="364" r:id="rId26"/>
    <p:sldId id="288" r:id="rId27"/>
    <p:sldId id="281" r:id="rId28"/>
    <p:sldId id="276" r:id="rId29"/>
    <p:sldId id="361" r:id="rId30"/>
    <p:sldId id="362" r:id="rId31"/>
    <p:sldId id="360" r:id="rId32"/>
  </p:sldIdLst>
  <p:sldSz cx="9144000" cy="6858000" type="screen4x3"/>
  <p:notesSz cx="6735763" cy="9866313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1pPr>
    <a:lvl2pPr marL="335838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2pPr>
    <a:lvl3pPr marL="671679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3pPr>
    <a:lvl4pPr marL="1007513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4pPr>
    <a:lvl5pPr marL="1343358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5pPr>
    <a:lvl6pPr marL="1679199" algn="l" defTabSz="671679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6pPr>
    <a:lvl7pPr marL="2015038" algn="l" defTabSz="671679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7pPr>
    <a:lvl8pPr marL="2350883" algn="l" defTabSz="671679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8pPr>
    <a:lvl9pPr marL="2686717" algn="l" defTabSz="671679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1A75C0"/>
    <a:srgbClr val="336699"/>
    <a:srgbClr val="E2D9B6"/>
    <a:srgbClr val="EAEAEA"/>
    <a:srgbClr val="FFFFFF"/>
    <a:srgbClr val="003366"/>
    <a:srgbClr val="FF9933"/>
    <a:srgbClr val="DDDDDD"/>
    <a:srgbClr val="66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淡色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淡色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濃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淡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淡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淡色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淡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E25E649-3F16-4E02-A733-19D2CDBF48F0}" styleName="中間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51" autoAdjust="0"/>
    <p:restoredTop sz="99213" autoAdjust="0"/>
  </p:normalViewPr>
  <p:slideViewPr>
    <p:cSldViewPr>
      <p:cViewPr>
        <p:scale>
          <a:sx n="94" d="100"/>
          <a:sy n="94" d="100"/>
        </p:scale>
        <p:origin x="-2124" y="-570"/>
      </p:cViewPr>
      <p:guideLst>
        <p:guide orient="horz" pos="4319"/>
        <p:guide pos="5699"/>
      </p:guideLst>
    </p:cSldViewPr>
  </p:slideViewPr>
  <p:outlineViewPr>
    <p:cViewPr>
      <p:scale>
        <a:sx n="33" d="100"/>
        <a:sy n="33" d="100"/>
      </p:scale>
      <p:origin x="0" y="43987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976" y="-104"/>
      </p:cViewPr>
      <p:guideLst>
        <p:guide orient="horz" pos="3108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747" y="9376066"/>
            <a:ext cx="2916019" cy="49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3" tIns="47349" rIns="94693" bIns="47349" numCol="1" anchor="b" anchorCtr="0" compatLnSpc="1">
            <a:prstTxWarp prst="textNoShape">
              <a:avLst/>
            </a:prstTxWarp>
          </a:bodyPr>
          <a:lstStyle>
            <a:lvl1pPr algn="r" defTabSz="947476">
              <a:defRPr kumimoji="1" sz="1100" smtClean="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434E4037-DC3D-481B-8B35-431345498003}" type="slidenum">
              <a:rPr lang="en-US" altLang="ko-KR"/>
              <a:pPr>
                <a:defRPr/>
              </a:pPr>
              <a:t>&lt;#&gt;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7356961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16019" cy="49025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693" tIns="47349" rIns="94693" bIns="47349" numCol="1" anchor="ctr" anchorCtr="0" compatLnSpc="1">
            <a:prstTxWarp prst="textNoShape">
              <a:avLst/>
            </a:prstTxWarp>
          </a:bodyPr>
          <a:lstStyle>
            <a:lvl1pPr algn="l" defTabSz="947476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747" y="3"/>
            <a:ext cx="2916019" cy="49025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693" tIns="47349" rIns="94693" bIns="47349" numCol="1" anchor="ctr" anchorCtr="0" compatLnSpc="1">
            <a:prstTxWarp prst="textNoShape">
              <a:avLst/>
            </a:prstTxWarp>
          </a:bodyPr>
          <a:lstStyle>
            <a:lvl1pPr algn="r" defTabSz="947476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8" y="514350"/>
            <a:ext cx="2946400" cy="220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0" y="2875756"/>
            <a:ext cx="6735763" cy="652200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693" tIns="47349" rIns="94693" bIns="47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 smtClean="0"/>
              <a:t>マスター テキストの書式設定</a:t>
            </a:r>
          </a:p>
          <a:p>
            <a:pPr lvl="1"/>
            <a:r>
              <a:rPr lang="ja-JP" altLang="en-US" noProof="0" dirty="0" smtClean="0"/>
              <a:t>第 2 レベル</a:t>
            </a:r>
          </a:p>
          <a:p>
            <a:pPr lvl="2"/>
            <a:r>
              <a:rPr lang="ja-JP" altLang="en-US" noProof="0" dirty="0" smtClean="0"/>
              <a:t>第 3 レベル</a:t>
            </a:r>
          </a:p>
          <a:p>
            <a:pPr lvl="3"/>
            <a:r>
              <a:rPr lang="ja-JP" altLang="en-US" noProof="0" dirty="0" smtClean="0"/>
              <a:t>第 4 レベル</a:t>
            </a:r>
          </a:p>
          <a:p>
            <a:pPr lvl="4"/>
            <a:r>
              <a:rPr lang="ja-JP" altLang="en-US" noProof="0" dirty="0" smtClean="0"/>
              <a:t>第 5 レベル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6066"/>
            <a:ext cx="2916019" cy="49025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693" tIns="47349" rIns="94693" bIns="47349" numCol="1" anchor="b" anchorCtr="0" compatLnSpc="1">
            <a:prstTxWarp prst="textNoShape">
              <a:avLst/>
            </a:prstTxWarp>
          </a:bodyPr>
          <a:lstStyle>
            <a:lvl1pPr algn="l" defTabSz="947476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747" y="9376066"/>
            <a:ext cx="2916019" cy="49025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693" tIns="47349" rIns="94693" bIns="47349" numCol="1" anchor="b" anchorCtr="0" compatLnSpc="1">
            <a:prstTxWarp prst="textNoShape">
              <a:avLst/>
            </a:prstTxWarp>
          </a:bodyPr>
          <a:lstStyle>
            <a:lvl1pPr algn="r" defTabSz="947476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fld id="{7743D88F-1C60-4A18-8316-3E48C676585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42609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335838" algn="l" rtl="0" eaLnBrk="0" fontAlgn="base" latinLnBrk="1" hangingPunct="0">
      <a:spcBef>
        <a:spcPct val="30000"/>
      </a:spcBef>
      <a:spcAft>
        <a:spcPct val="0"/>
      </a:spcAft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671679" algn="l" rtl="0" eaLnBrk="0" fontAlgn="base" latinLnBrk="1" hangingPunct="0">
      <a:spcBef>
        <a:spcPct val="30000"/>
      </a:spcBef>
      <a:spcAft>
        <a:spcPct val="0"/>
      </a:spcAft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007513" algn="l" rtl="0" eaLnBrk="0" fontAlgn="base" latinLnBrk="1" hangingPunct="0">
      <a:spcBef>
        <a:spcPct val="30000"/>
      </a:spcBef>
      <a:spcAft>
        <a:spcPct val="0"/>
      </a:spcAft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343358" algn="l" rtl="0" eaLnBrk="0" fontAlgn="base" latinLnBrk="1" hangingPunct="0">
      <a:spcBef>
        <a:spcPct val="30000"/>
      </a:spcBef>
      <a:spcAft>
        <a:spcPct val="0"/>
      </a:spcAft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1679199" algn="l" defTabSz="671679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6pPr>
    <a:lvl7pPr marL="2015038" algn="l" defTabSz="671679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7pPr>
    <a:lvl8pPr marL="2350883" algn="l" defTabSz="671679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8pPr>
    <a:lvl9pPr marL="2686717" algn="l" defTabSz="671679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Now,</a:t>
            </a:r>
            <a:r>
              <a:rPr lang="en-US" altLang="ja-JP" baseline="0" dirty="0" smtClean="0"/>
              <a:t> we are collaborating with Tokyo Metro Corporation</a:t>
            </a:r>
          </a:p>
          <a:p>
            <a:r>
              <a:rPr lang="en-US" altLang="ja-JP" baseline="0" dirty="0" smtClean="0"/>
              <a:t>to provide open data of live status of the Tokyo Metro Lines.</a:t>
            </a:r>
          </a:p>
          <a:p>
            <a:r>
              <a:rPr lang="en-US" altLang="ja-JP" baseline="0" dirty="0" smtClean="0"/>
              <a:t>This is very big project.</a:t>
            </a:r>
          </a:p>
          <a:p>
            <a:r>
              <a:rPr lang="en-US" altLang="ja-JP" baseline="0" dirty="0" smtClean="0"/>
              <a:t>Open data consists of all </a:t>
            </a:r>
            <a:r>
              <a:rPr lang="en-US" altLang="ja-JP" baseline="0" dirty="0" err="1" smtClean="0"/>
              <a:t>tokyo</a:t>
            </a:r>
            <a:r>
              <a:rPr lang="en-US" altLang="ja-JP" baseline="0" dirty="0" smtClean="0"/>
              <a:t> metro lines (9 lines),</a:t>
            </a:r>
          </a:p>
          <a:p>
            <a:r>
              <a:rPr lang="en-US" altLang="ja-JP" baseline="0" dirty="0" smtClean="0"/>
              <a:t>179 stations, more than 300 train services at the same time.</a:t>
            </a:r>
          </a:p>
          <a:p>
            <a:r>
              <a:rPr lang="en-US" altLang="ja-JP" baseline="0" dirty="0" smtClean="0"/>
              <a:t>This project has a very big impact.</a:t>
            </a:r>
          </a:p>
          <a:p>
            <a:r>
              <a:rPr lang="en-US" altLang="ja-JP" baseline="0" dirty="0" smtClean="0"/>
              <a:t>Now, more than 1,700 groups are registered </a:t>
            </a:r>
          </a:p>
          <a:p>
            <a:r>
              <a:rPr lang="en-US" altLang="ja-JP" baseline="0" dirty="0" smtClean="0"/>
              <a:t>as developers of this open data.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43D88F-1C60-4A18-8316-3E48C6765859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50836" y="5134062"/>
            <a:ext cx="6434493" cy="437233"/>
          </a:xfrm>
          <a:ln w="12700" cap="sq">
            <a:headEnd type="none" w="sm" len="sm"/>
            <a:tailEnd type="none" w="sm" len="sm"/>
          </a:ln>
        </p:spPr>
        <p:txBody>
          <a:bodyPr wrap="square" lIns="67158" rIns="67158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Font typeface="平成明朝" pitchFamily="17" charset="-128"/>
              <a:buNone/>
              <a:defRPr sz="2800" b="0" i="0">
                <a:solidFill>
                  <a:schemeClr val="bg2">
                    <a:lumMod val="50000"/>
                    <a:lumOff val="50000"/>
                  </a:schemeClr>
                </a:solidFill>
                <a:latin typeface="Tahoma Bold"/>
                <a:ea typeface="ヒラギノ角ゴ Pro W6"/>
              </a:defRPr>
            </a:lvl1pPr>
          </a:lstStyle>
          <a:p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サブタイトルの書式設定</a:t>
            </a:r>
          </a:p>
        </p:txBody>
      </p:sp>
      <p:sp>
        <p:nvSpPr>
          <p:cNvPr id="191488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238777" y="3035412"/>
            <a:ext cx="6374647" cy="560343"/>
          </a:xfrm>
          <a:ln w="12700" cap="sq">
            <a:headEnd type="none" w="sm" len="sm"/>
            <a:tailEnd type="none" w="sm" len="sm"/>
          </a:ln>
        </p:spPr>
        <p:txBody>
          <a:bodyPr wrap="square" lIns="67158" tIns="33578" rIns="67158" bIns="33578" anchor="b">
            <a:noAutofit/>
          </a:bodyPr>
          <a:lstStyle>
            <a:lvl1pPr algn="l">
              <a:defRPr sz="3600" b="1" i="0">
                <a:solidFill>
                  <a:srgbClr val="404040"/>
                </a:solidFill>
                <a:latin typeface="Tahoma Bold"/>
                <a:ea typeface="メイリオ"/>
                <a:cs typeface="メイリオ"/>
              </a:defRPr>
            </a:lvl1pPr>
          </a:lstStyle>
          <a:p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/>
          <a:srcRect r="73676"/>
          <a:stretch/>
        </p:blipFill>
        <p:spPr>
          <a:xfrm>
            <a:off x="6764536" y="23913"/>
            <a:ext cx="2407096" cy="14437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94DB2-09C9-4810-9F23-4FAAE8E978D7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8248" y="335678"/>
            <a:ext cx="8431698" cy="58508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4383" y="1272645"/>
            <a:ext cx="4167916" cy="5138501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599326" y="1272637"/>
            <a:ext cx="4167917" cy="24572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99326" y="3930505"/>
            <a:ext cx="4167917" cy="248064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52962-3989-4FF4-990D-68B87D3CA273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1" y="1052736"/>
            <a:ext cx="4249167" cy="2578671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323529" y="1052737"/>
            <a:ext cx="4097850" cy="2602255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572001" y="3861048"/>
            <a:ext cx="4249167" cy="2582018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323529" y="3861049"/>
            <a:ext cx="4097850" cy="2605633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ea typeface="Osaka" pitchFamily="-1" charset="-128"/>
              </a:defRPr>
            </a:lvl1pPr>
          </a:lstStyle>
          <a:p>
            <a:pPr>
              <a:defRPr/>
            </a:pPr>
            <a:fld id="{8B3D82B1-9968-224A-9871-D90FA592E1E5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57825" y="304823"/>
            <a:ext cx="8431698" cy="5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193539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  <a:lumOff val="25000"/>
                  </a:schemeClr>
                </a:solidFill>
                <a:latin typeface="Tahoma Bold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 noChangeAspect="1"/>
          </p:cNvSpPr>
          <p:nvPr>
            <p:ph idx="1"/>
          </p:nvPr>
        </p:nvSpPr>
        <p:spPr/>
        <p:txBody>
          <a:bodyPr anchor="t" anchorCtr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68A96-8FC6-49A7-AAFF-8891F4FD4FE2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0208" y="2225443"/>
            <a:ext cx="6545045" cy="1913424"/>
          </a:xfrm>
        </p:spPr>
        <p:txBody>
          <a:bodyPr>
            <a:normAutofit/>
          </a:bodyPr>
          <a:lstStyle>
            <a:lvl1pPr algn="l">
              <a:defRPr sz="3200" b="1" i="0" cap="none">
                <a:solidFill>
                  <a:schemeClr val="bg2">
                    <a:lumMod val="75000"/>
                    <a:lumOff val="25000"/>
                  </a:schemeClr>
                </a:solidFill>
                <a:latin typeface="Tahoma Bold"/>
                <a:ea typeface="メイリオ"/>
                <a:cs typeface="メイリオ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950208" y="4431988"/>
            <a:ext cx="6545045" cy="150109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  <a:lumOff val="25000"/>
                  </a:schemeClr>
                </a:solidFill>
                <a:latin typeface="Tahoma Bold"/>
                <a:ea typeface="ヒラギノ角ゴ Pro W6"/>
              </a:defRPr>
            </a:lvl1pPr>
            <a:lvl2pPr marL="335838" indent="0">
              <a:buNone/>
              <a:defRPr sz="1300"/>
            </a:lvl2pPr>
            <a:lvl3pPr marL="671679" indent="0">
              <a:buNone/>
              <a:defRPr sz="1200"/>
            </a:lvl3pPr>
            <a:lvl4pPr marL="1007513" indent="0">
              <a:buNone/>
              <a:defRPr sz="1000"/>
            </a:lvl4pPr>
            <a:lvl5pPr marL="1343358" indent="0">
              <a:buNone/>
              <a:defRPr sz="1000"/>
            </a:lvl5pPr>
            <a:lvl6pPr marL="1679199" indent="0">
              <a:buNone/>
              <a:defRPr sz="1000"/>
            </a:lvl6pPr>
            <a:lvl7pPr marL="2015038" indent="0">
              <a:buNone/>
              <a:defRPr sz="1000"/>
            </a:lvl7pPr>
            <a:lvl8pPr marL="2350883" indent="0">
              <a:buNone/>
              <a:defRPr sz="1000"/>
            </a:lvl8pPr>
            <a:lvl9pPr marL="2686717" indent="0">
              <a:buNone/>
              <a:defRPr sz="10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F7E3-2EA5-4E0E-99DF-9D27F789031C}" type="slidenum">
              <a:rPr lang="ja-JP" altLang="en-US"/>
              <a:pPr/>
              <a:t>&lt;#&gt;</a:t>
            </a:fld>
            <a:endParaRPr lang="en-US" altLang="ja-JP"/>
          </a:p>
        </p:txBody>
      </p:sp>
      <p:sp>
        <p:nvSpPr>
          <p:cNvPr id="5" name="正方形/長方形 4"/>
          <p:cNvSpPr/>
          <p:nvPr userDrawn="1"/>
        </p:nvSpPr>
        <p:spPr bwMode="auto">
          <a:xfrm>
            <a:off x="0" y="0"/>
            <a:ext cx="9144000" cy="1128884"/>
          </a:xfrm>
          <a:prstGeom prst="rect">
            <a:avLst/>
          </a:prstGeom>
          <a:solidFill>
            <a:srgbClr val="FFFFFF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7167" tIns="33583" rIns="67167" bIns="3358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1679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  <p:sp>
        <p:nvSpPr>
          <p:cNvPr id="11" name="正方形/長方形 10"/>
          <p:cNvSpPr/>
          <p:nvPr userDrawn="1"/>
        </p:nvSpPr>
        <p:spPr bwMode="auto">
          <a:xfrm>
            <a:off x="1617784" y="2198707"/>
            <a:ext cx="142348" cy="3744895"/>
          </a:xfrm>
          <a:prstGeom prst="rect">
            <a:avLst/>
          </a:prstGeom>
          <a:solidFill>
            <a:srgbClr val="4F81BD"/>
          </a:solidFill>
          <a:ln w="38100" cap="sq" cmpd="sng" algn="ctr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7167" tIns="33583" rIns="67167" bIns="3358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1679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0" y="1"/>
            <a:ext cx="9144000" cy="228599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67167" tIns="33583" rIns="67167" bIns="33583" anchor="ctr"/>
          <a:lstStyle/>
          <a:p>
            <a:pPr algn="r">
              <a:defRPr/>
            </a:pPr>
            <a:r>
              <a:rPr lang="en-US" altLang="ja-JP" sz="1200" b="1" i="0" dirty="0" smtClean="0">
                <a:latin typeface="Century Gothic"/>
                <a:cs typeface="Century Gothic"/>
              </a:rPr>
              <a:t>iii, The</a:t>
            </a:r>
            <a:r>
              <a:rPr lang="en-US" altLang="ja-JP" sz="1200" b="1" i="0" baseline="0" dirty="0" smtClean="0">
                <a:latin typeface="Century Gothic"/>
                <a:cs typeface="Century Gothic"/>
              </a:rPr>
              <a:t> University of Tokyo</a:t>
            </a:r>
            <a:endParaRPr lang="en-US" altLang="ja-JP" sz="1200" b="1" i="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6561" y="2209810"/>
            <a:ext cx="7668676" cy="2139643"/>
          </a:xfrm>
        </p:spPr>
        <p:txBody>
          <a:bodyPr/>
          <a:lstStyle>
            <a:lvl1pPr algn="ctr">
              <a:defRPr sz="4400" b="1" i="0" cap="none">
                <a:solidFill>
                  <a:schemeClr val="bg2">
                    <a:lumMod val="75000"/>
                    <a:lumOff val="25000"/>
                  </a:schemeClr>
                </a:solidFill>
                <a:latin typeface="Tahoma Bold"/>
                <a:ea typeface="メイリオ"/>
                <a:cs typeface="メイリオ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26561" y="4648210"/>
            <a:ext cx="7668676" cy="1284859"/>
          </a:xfrm>
        </p:spPr>
        <p:txBody>
          <a:bodyPr anchor="ctr"/>
          <a:lstStyle>
            <a:lvl1pPr marL="0" indent="0" algn="ctr">
              <a:buNone/>
              <a:defRPr sz="2600" b="1" i="0">
                <a:solidFill>
                  <a:schemeClr val="bg2">
                    <a:lumMod val="75000"/>
                    <a:lumOff val="25000"/>
                  </a:schemeClr>
                </a:solidFill>
                <a:latin typeface="Arial"/>
                <a:ea typeface="メイリオ"/>
                <a:cs typeface="メイリオ"/>
              </a:defRPr>
            </a:lvl1pPr>
            <a:lvl2pPr marL="335838" indent="0">
              <a:buNone/>
              <a:defRPr sz="1300"/>
            </a:lvl2pPr>
            <a:lvl3pPr marL="671679" indent="0">
              <a:buNone/>
              <a:defRPr sz="1200"/>
            </a:lvl3pPr>
            <a:lvl4pPr marL="1007513" indent="0">
              <a:buNone/>
              <a:defRPr sz="1000"/>
            </a:lvl4pPr>
            <a:lvl5pPr marL="1343358" indent="0">
              <a:buNone/>
              <a:defRPr sz="1000"/>
            </a:lvl5pPr>
            <a:lvl6pPr marL="1679199" indent="0">
              <a:buNone/>
              <a:defRPr sz="1000"/>
            </a:lvl6pPr>
            <a:lvl7pPr marL="2015038" indent="0">
              <a:buNone/>
              <a:defRPr sz="1000"/>
            </a:lvl7pPr>
            <a:lvl8pPr marL="2350883" indent="0">
              <a:buNone/>
              <a:defRPr sz="1000"/>
            </a:lvl8pPr>
            <a:lvl9pPr marL="2686717" indent="0">
              <a:buNone/>
              <a:defRPr sz="10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F7E3-2EA5-4E0E-99DF-9D27F789031C}" type="slidenum">
              <a:rPr lang="ja-JP" altLang="en-US"/>
              <a:pPr/>
              <a:t>&lt;#&gt;</a:t>
            </a:fld>
            <a:endParaRPr lang="en-US" altLang="ja-JP"/>
          </a:p>
        </p:txBody>
      </p:sp>
      <p:sp>
        <p:nvSpPr>
          <p:cNvPr id="5" name="正方形/長方形 4"/>
          <p:cNvSpPr/>
          <p:nvPr userDrawn="1"/>
        </p:nvSpPr>
        <p:spPr bwMode="auto">
          <a:xfrm>
            <a:off x="0" y="0"/>
            <a:ext cx="9144000" cy="1128884"/>
          </a:xfrm>
          <a:prstGeom prst="rect">
            <a:avLst/>
          </a:prstGeom>
          <a:solidFill>
            <a:srgbClr val="FFFFFF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7167" tIns="33583" rIns="67167" bIns="3358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1679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0" y="1"/>
            <a:ext cx="9144000" cy="228599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67167" tIns="33583" rIns="67167" bIns="33583" anchor="ctr"/>
          <a:lstStyle/>
          <a:p>
            <a:pPr algn="r">
              <a:defRPr/>
            </a:pPr>
            <a:r>
              <a:rPr lang="en-US" altLang="ja-JP" sz="1200" b="1" i="0" dirty="0" smtClean="0">
                <a:latin typeface="Century Gothic"/>
                <a:cs typeface="Century Gothic"/>
              </a:rPr>
              <a:t>iii, The</a:t>
            </a:r>
            <a:r>
              <a:rPr lang="en-US" altLang="ja-JP" sz="1200" b="1" i="0" baseline="0" dirty="0" smtClean="0">
                <a:latin typeface="Century Gothic"/>
                <a:cs typeface="Century Gothic"/>
              </a:rPr>
              <a:t> University of Tokyo</a:t>
            </a:r>
            <a:endParaRPr lang="en-US" altLang="ja-JP" sz="1200" b="1" i="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4383" y="1322790"/>
            <a:ext cx="4167916" cy="508835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99326" y="1322790"/>
            <a:ext cx="4167917" cy="508835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C6A59-D97A-40CC-8D04-C7788F30EB56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4383" y="1322790"/>
            <a:ext cx="2015370" cy="508835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99326" y="1322790"/>
            <a:ext cx="2015370" cy="508835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C6A59-D97A-40CC-8D04-C7788F30EB56}" type="slidenum">
              <a:rPr lang="ja-JP" altLang="en-US"/>
              <a:pPr/>
              <a:t>&lt;#&gt;</a:t>
            </a:fld>
            <a:endParaRPr lang="en-US" altLang="ja-JP"/>
          </a:p>
        </p:txBody>
      </p:sp>
      <p:sp>
        <p:nvSpPr>
          <p:cNvPr id="6" name="コンテンツ プレースホルダ 2"/>
          <p:cNvSpPr>
            <a:spLocks noGrp="1"/>
          </p:cNvSpPr>
          <p:nvPr>
            <p:ph sz="half" idx="11"/>
          </p:nvPr>
        </p:nvSpPr>
        <p:spPr>
          <a:xfrm>
            <a:off x="2555776" y="1340771"/>
            <a:ext cx="2015370" cy="508835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コンテンツ プレースホルダ 3"/>
          <p:cNvSpPr>
            <a:spLocks noGrp="1"/>
          </p:cNvSpPr>
          <p:nvPr>
            <p:ph sz="half" idx="12"/>
          </p:nvPr>
        </p:nvSpPr>
        <p:spPr>
          <a:xfrm>
            <a:off x="6830720" y="1340771"/>
            <a:ext cx="2015370" cy="508835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9422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91505" y="1322785"/>
            <a:ext cx="8476843" cy="237368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91501" y="3963934"/>
            <a:ext cx="8475729" cy="24472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C6A59-D97A-40CC-8D04-C7788F30EB56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91505" y="1322775"/>
            <a:ext cx="8476843" cy="119687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91501" y="2733639"/>
            <a:ext cx="8475729" cy="367751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C6A59-D97A-40CC-8D04-C7788F30EB56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EB0C9-E24B-463D-BB62-FF98DEA61778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871" name="Rectangle 15"/>
          <p:cNvSpPr>
            <a:spLocks noChangeArrowheads="1"/>
          </p:cNvSpPr>
          <p:nvPr/>
        </p:nvSpPr>
        <p:spPr bwMode="auto">
          <a:xfrm>
            <a:off x="0" y="1"/>
            <a:ext cx="9144000" cy="2285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67167" tIns="33583" rIns="67167" bIns="33583" anchor="ctr"/>
          <a:lstStyle/>
          <a:p>
            <a:pPr algn="r">
              <a:defRPr/>
            </a:pPr>
            <a:endParaRPr lang="en-US" altLang="ja-JP" sz="1200" b="1" i="0" dirty="0">
              <a:latin typeface="Century Gothic"/>
              <a:cs typeface="Century Gothic"/>
            </a:endParaRPr>
          </a:p>
        </p:txBody>
      </p:sp>
      <p:sp>
        <p:nvSpPr>
          <p:cNvPr id="1913859" name="Line 3"/>
          <p:cNvSpPr>
            <a:spLocks noChangeShapeType="1"/>
          </p:cNvSpPr>
          <p:nvPr/>
        </p:nvSpPr>
        <p:spPr bwMode="auto">
          <a:xfrm>
            <a:off x="0" y="6576804"/>
            <a:ext cx="9144000" cy="0"/>
          </a:xfrm>
          <a:prstGeom prst="line">
            <a:avLst/>
          </a:prstGeom>
          <a:noFill/>
          <a:ln w="12700" cap="sq" cmpd="sng" algn="ctr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67167" tIns="33583" rIns="67167" bIns="3358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398" y="1143009"/>
            <a:ext cx="8442845" cy="526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3578" rIns="0" bIns="3357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913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8345" y="6602813"/>
            <a:ext cx="375659" cy="25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158" tIns="33578" rIns="67158" bIns="33578" numCol="1" anchor="b" anchorCtr="0" compatLnSpc="1">
            <a:prstTxWarp prst="textNoShape">
              <a:avLst/>
            </a:prstTxWarp>
          </a:bodyPr>
          <a:lstStyle>
            <a:lvl1pPr algn="r">
              <a:defRPr kumimoji="1" sz="1100">
                <a:solidFill>
                  <a:srgbClr val="336699"/>
                </a:solidFill>
                <a:latin typeface="Arial" charset="0"/>
                <a:ea typeface="굴림" pitchFamily="34" charset="-127"/>
              </a:defRPr>
            </a:lvl1pPr>
          </a:lstStyle>
          <a:p>
            <a:fld id="{4AB2DD74-10E0-4AB2-B6D0-27B412D7252C}" type="slidenum">
              <a:rPr lang="ja-JP" altLang="en-US" smtClean="0"/>
              <a:pPr/>
              <a:t>&lt;#&gt;</a:t>
            </a:fld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57825" y="304823"/>
            <a:ext cx="8431698" cy="5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9" name="Line 3"/>
          <p:cNvSpPr>
            <a:spLocks noChangeShapeType="1"/>
          </p:cNvSpPr>
          <p:nvPr userDrawn="1"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 cap="sq" cmpd="sng" algn="ctr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67167" tIns="33583" rIns="67167" bIns="33583" anchor="ctr"/>
          <a:lstStyle/>
          <a:p>
            <a:pPr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6532457"/>
            <a:ext cx="2051720" cy="323956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72" r:id="rId2"/>
    <p:sldLayoutId id="2147483673" r:id="rId3"/>
    <p:sldLayoutId id="2147483702" r:id="rId4"/>
    <p:sldLayoutId id="2147483674" r:id="rId5"/>
    <p:sldLayoutId id="2147483706" r:id="rId6"/>
    <p:sldLayoutId id="2147483689" r:id="rId7"/>
    <p:sldLayoutId id="2147483705" r:id="rId8"/>
    <p:sldLayoutId id="2147483676" r:id="rId9"/>
    <p:sldLayoutId id="2147483677" r:id="rId10"/>
    <p:sldLayoutId id="2147483684" r:id="rId11"/>
    <p:sldLayoutId id="2147483707" r:id="rId12"/>
  </p:sldLayoutIdLst>
  <p:hf hdr="0" ftr="0" dt="0"/>
  <p:txStyles>
    <p:titleStyle>
      <a:lvl1pPr algn="l" defTabSz="971369" rtl="0" eaLnBrk="0" fontAlgn="base" hangingPunct="0">
        <a:spcBef>
          <a:spcPct val="0"/>
        </a:spcBef>
        <a:spcAft>
          <a:spcPct val="0"/>
        </a:spcAft>
        <a:defRPr kumimoji="1" sz="2600" b="1" i="0">
          <a:solidFill>
            <a:schemeClr val="bg2">
              <a:lumMod val="75000"/>
              <a:lumOff val="25000"/>
            </a:schemeClr>
          </a:solidFill>
          <a:latin typeface="Tahoma Bold"/>
          <a:ea typeface="メイリオ"/>
          <a:cs typeface="メイリオ"/>
        </a:defRPr>
      </a:lvl1pPr>
      <a:lvl2pPr algn="l" defTabSz="971369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2pPr>
      <a:lvl3pPr algn="l" defTabSz="971369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3pPr>
      <a:lvl4pPr algn="l" defTabSz="971369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4pPr>
      <a:lvl5pPr algn="l" defTabSz="971369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5pPr>
      <a:lvl6pPr marL="335838" algn="l" defTabSz="971369" rtl="0" fontAlgn="base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6pPr>
      <a:lvl7pPr marL="671679" algn="l" defTabSz="971369" rtl="0" fontAlgn="base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7pPr>
      <a:lvl8pPr marL="1007513" algn="l" defTabSz="971369" rtl="0" fontAlgn="base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8pPr>
      <a:lvl9pPr marL="1343358" algn="l" defTabSz="971369" rtl="0" fontAlgn="base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9pPr>
    </p:titleStyle>
    <p:bodyStyle>
      <a:lvl1pPr marL="326512" indent="-326512" algn="l" defTabSz="971369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平成明朝" pitchFamily="17" charset="-128"/>
        <a:buChar char="■"/>
        <a:tabLst>
          <a:tab pos="774298" algn="l"/>
        </a:tabLst>
        <a:defRPr kumimoji="1" sz="2100" b="1" i="0">
          <a:solidFill>
            <a:srgbClr val="464646"/>
          </a:solidFill>
          <a:latin typeface="Verdana"/>
          <a:ea typeface="メイリオ"/>
          <a:cs typeface="メイリオ"/>
        </a:defRPr>
      </a:lvl1pPr>
      <a:lvl2pPr marL="532716" indent="-177572" algn="l" defTabSz="971369" rtl="0" eaLnBrk="0" fontAlgn="base" hangingPunct="0">
        <a:spcBef>
          <a:spcPct val="35000"/>
        </a:spcBef>
        <a:spcAft>
          <a:spcPct val="0"/>
        </a:spcAft>
        <a:buClr>
          <a:schemeClr val="bg1"/>
        </a:buClr>
        <a:buSzPct val="75000"/>
        <a:buFont typeface="ヒラギノ角ゴ ProN W3"/>
        <a:buChar char="▶"/>
        <a:tabLst>
          <a:tab pos="532716" algn="l"/>
        </a:tabLst>
        <a:defRPr kumimoji="1" sz="1800">
          <a:solidFill>
            <a:srgbClr val="464646"/>
          </a:solidFill>
          <a:latin typeface="Trebuchet MS"/>
          <a:ea typeface="ヒラギノ丸ゴ ProN W4"/>
          <a:cs typeface="ヒラギノ丸ゴ ProN W4"/>
        </a:defRPr>
      </a:lvl2pPr>
      <a:lvl3pPr marL="621502" indent="-88786" algn="l" defTabSz="971369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"/>
        <a:tabLst>
          <a:tab pos="621502" algn="l"/>
        </a:tabLst>
        <a:defRPr kumimoji="1" sz="1500">
          <a:solidFill>
            <a:srgbClr val="464646"/>
          </a:solidFill>
          <a:latin typeface="Trebuchet MS"/>
          <a:ea typeface="ヒラギノ丸ゴ ProN W4"/>
          <a:cs typeface="ヒラギノ丸ゴ ProN W4"/>
        </a:defRPr>
      </a:lvl3pPr>
      <a:lvl4pPr marL="922742" indent="-199769" algn="l" defTabSz="971369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Font typeface="Wingdings" charset="2"/>
        <a:buChar char="u"/>
        <a:tabLst>
          <a:tab pos="923560" algn="l"/>
        </a:tabLst>
        <a:defRPr kumimoji="1" sz="1300">
          <a:solidFill>
            <a:srgbClr val="464646"/>
          </a:solidFill>
          <a:latin typeface="Trebuchet MS"/>
          <a:ea typeface="ヒラギノ丸ゴ ProN W4"/>
          <a:cs typeface="ヒラギノ丸ゴ ProN W4"/>
        </a:defRPr>
      </a:lvl4pPr>
      <a:lvl5pPr marL="988860" indent="0" algn="l" defTabSz="971369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tabLst>
          <a:tab pos="988860" algn="l"/>
        </a:tabLst>
        <a:defRPr kumimoji="1" sz="1200">
          <a:solidFill>
            <a:srgbClr val="464646"/>
          </a:solidFill>
          <a:latin typeface="Trebuchet MS"/>
          <a:ea typeface="ヒラギノ丸ゴ ProN W4"/>
          <a:cs typeface="ヒラギノ丸ゴ ProN W4"/>
        </a:defRPr>
      </a:lvl5pPr>
      <a:lvl6pPr marL="2319399" indent="-242549" algn="l" defTabSz="971369" rtl="0" fontAlgn="base">
        <a:spcBef>
          <a:spcPct val="20000"/>
        </a:spcBef>
        <a:spcAft>
          <a:spcPct val="0"/>
        </a:spcAft>
        <a:buClr>
          <a:schemeClr val="tx1"/>
        </a:buClr>
        <a:tabLst>
          <a:tab pos="774298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6pPr>
      <a:lvl7pPr marL="2655234" indent="-242549" algn="l" defTabSz="971369" rtl="0" fontAlgn="base">
        <a:spcBef>
          <a:spcPct val="20000"/>
        </a:spcBef>
        <a:spcAft>
          <a:spcPct val="0"/>
        </a:spcAft>
        <a:buClr>
          <a:schemeClr val="tx1"/>
        </a:buClr>
        <a:tabLst>
          <a:tab pos="774298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7pPr>
      <a:lvl8pPr marL="2991072" indent="-242549" algn="l" defTabSz="971369" rtl="0" fontAlgn="base">
        <a:spcBef>
          <a:spcPct val="20000"/>
        </a:spcBef>
        <a:spcAft>
          <a:spcPct val="0"/>
        </a:spcAft>
        <a:buClr>
          <a:schemeClr val="tx1"/>
        </a:buClr>
        <a:tabLst>
          <a:tab pos="774298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8pPr>
      <a:lvl9pPr marL="3326914" indent="-242549" algn="l" defTabSz="971369" rtl="0" fontAlgn="base">
        <a:spcBef>
          <a:spcPct val="20000"/>
        </a:spcBef>
        <a:spcAft>
          <a:spcPct val="0"/>
        </a:spcAft>
        <a:buClr>
          <a:schemeClr val="tx1"/>
        </a:buClr>
        <a:tabLst>
          <a:tab pos="774298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9pPr>
    </p:bodyStyle>
    <p:otherStyle>
      <a:defPPr>
        <a:defRPr lang="ja-JP"/>
      </a:defPPr>
      <a:lvl1pPr marL="0" algn="l" defTabSz="671679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5838" algn="l" defTabSz="671679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1679" algn="l" defTabSz="671679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7513" algn="l" defTabSz="671679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358" algn="l" defTabSz="671679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9199" algn="l" defTabSz="671679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5038" algn="l" defTabSz="671679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0883" algn="l" defTabSz="671679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86717" algn="l" defTabSz="671679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ja-JP" sz="1400" dirty="0" smtClean="0"/>
              <a:t>Noboru </a:t>
            </a:r>
            <a:r>
              <a:rPr lang="en-US" altLang="ja-JP" sz="1400" dirty="0" err="1" smtClean="0"/>
              <a:t>Koezuka</a:t>
            </a:r>
            <a:endParaRPr lang="en-US" altLang="ja-JP" sz="1400" dirty="0" smtClean="0"/>
          </a:p>
          <a:p>
            <a:r>
              <a:rPr lang="en-US" altLang="ja-JP" sz="1400" dirty="0" smtClean="0"/>
              <a:t>Professor of University of Tokyo,  Vice-President of YRP Ubiquitous Networking Laboratory, Director of General Incorporated Association  </a:t>
            </a:r>
            <a:r>
              <a:rPr lang="en-US" sz="1400" dirty="0"/>
              <a:t>"Vitalizing Local Economy Organization by Open Data &amp; Big </a:t>
            </a:r>
            <a:r>
              <a:rPr lang="en-US" sz="1400" dirty="0" smtClean="0"/>
              <a:t>Data”, Association for Open Data of Public Transportation</a:t>
            </a:r>
            <a:endParaRPr kumimoji="1" lang="en-US" altLang="ja-JP" sz="14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ja-JP" sz="2000" dirty="0" smtClean="0"/>
              <a:t>Open Data Symposium 2015</a:t>
            </a:r>
            <a:br>
              <a:rPr lang="en-US" altLang="ja-JP" sz="2000" dirty="0" smtClean="0"/>
            </a:br>
            <a:r>
              <a:rPr lang="en-US" altLang="ja-JP" sz="2000" dirty="0" smtClean="0"/>
              <a:t>Open Data Summit</a:t>
            </a:r>
            <a:br>
              <a:rPr lang="en-US" altLang="ja-JP" sz="2000" dirty="0" smtClean="0"/>
            </a:br>
            <a:r>
              <a:rPr lang="en-US" altLang="ja-JP" sz="2000" dirty="0" smtClean="0"/>
              <a:t>Association for Open Data of Public Transport 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7299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Transport Disruption</a:t>
            </a:r>
            <a:r>
              <a:rPr lang="ja-JP" altLang="en-US" dirty="0" smtClean="0"/>
              <a:t>（</a:t>
            </a:r>
            <a:r>
              <a:rPr lang="en-US" altLang="ja-JP" dirty="0" smtClean="0"/>
              <a:t>Trains Canceled </a:t>
            </a:r>
            <a:r>
              <a:rPr lang="ja-JP" altLang="en-US" dirty="0" smtClean="0"/>
              <a:t>、</a:t>
            </a:r>
            <a:r>
              <a:rPr lang="en-US" altLang="ja-JP" dirty="0" smtClean="0"/>
              <a:t>Passenger Train Delays of more than 30 Minutes, etc.</a:t>
            </a:r>
            <a:r>
              <a:rPr lang="ja-JP" altLang="en-US" dirty="0" smtClean="0"/>
              <a:t> ）</a:t>
            </a:r>
            <a:endParaRPr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323528" y="1052736"/>
            <a:ext cx="8442845" cy="5268127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Transport Disruption (2012)</a:t>
            </a:r>
            <a:r>
              <a:rPr lang="ja-JP" altLang="en-US" dirty="0" smtClean="0"/>
              <a:t> </a:t>
            </a:r>
            <a:r>
              <a:rPr lang="en-US" altLang="ja-JP" dirty="0" smtClean="0"/>
              <a:t>	5,883 Cases</a:t>
            </a:r>
          </a:p>
          <a:p>
            <a:pPr lvl="1"/>
            <a:r>
              <a:rPr lang="en-US" altLang="ja-JP" sz="1600" dirty="0" smtClean="0"/>
              <a:t>Transport Disruption </a:t>
            </a:r>
            <a:r>
              <a:rPr lang="en-US" altLang="ja-JP" sz="1600" dirty="0"/>
              <a:t>O</a:t>
            </a:r>
            <a:r>
              <a:rPr lang="en-US" altLang="ja-JP" sz="1600" dirty="0" smtClean="0"/>
              <a:t>riginating from Railroad workers, Vehicles or Railway Facilities(Internal Causes) =1,638 cases(</a:t>
            </a:r>
            <a:r>
              <a:rPr lang="en-US" altLang="ja-JP" sz="1600" dirty="0"/>
              <a:t>27.8%)</a:t>
            </a:r>
          </a:p>
          <a:p>
            <a:pPr lvl="1"/>
            <a:r>
              <a:rPr lang="en-US" altLang="ja-JP" sz="1600" dirty="0" smtClean="0"/>
              <a:t>Transport Disruption Originating from Natural Disaster such as Storm &amp; Flood, Snow Damage and Earthquakes(Natural Disaster) =2,014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cases(</a:t>
            </a:r>
            <a:r>
              <a:rPr lang="en-US" altLang="ja-JP" sz="1600" dirty="0"/>
              <a:t>34.2%)</a:t>
            </a:r>
          </a:p>
          <a:p>
            <a:pPr lvl="1"/>
            <a:r>
              <a:rPr lang="en-US" altLang="ja-JP" sz="1600" dirty="0" smtClean="0"/>
              <a:t>Transport Disruption Originating from Break- into- Rail, etc.(External Causes) =2,231cases(</a:t>
            </a:r>
            <a:r>
              <a:rPr lang="en-US" altLang="ja-JP" sz="1600" dirty="0"/>
              <a:t>37.9%)</a:t>
            </a:r>
            <a:endParaRPr lang="ja-JP" altLang="en-US" sz="16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8020F-992B-4841-BF89-8ABAF27B213C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8" name="図 7" descr="スクリーンショット 2014-04-11 20.45.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996952"/>
            <a:ext cx="486418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135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Public Transportation Open Data Association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8081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History of Activities Involving  Public Transportation Open Data Association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February-March 2013</a:t>
            </a:r>
            <a:endParaRPr lang="en-US" altLang="ja-JP" dirty="0"/>
          </a:p>
          <a:p>
            <a:pPr lvl="1"/>
            <a:r>
              <a:rPr lang="en-US" altLang="ja-JP" dirty="0" smtClean="0"/>
              <a:t>The First Application Contest</a:t>
            </a:r>
            <a:endParaRPr lang="en-US" altLang="ja-JP" dirty="0"/>
          </a:p>
          <a:p>
            <a:r>
              <a:rPr lang="en-US" altLang="ja-JP" dirty="0"/>
              <a:t>2013</a:t>
            </a:r>
            <a:r>
              <a:rPr lang="ja-JP" altLang="en-US" dirty="0"/>
              <a:t>年</a:t>
            </a:r>
            <a:r>
              <a:rPr lang="en-US" altLang="ja-JP" dirty="0"/>
              <a:t> 3</a:t>
            </a:r>
            <a:r>
              <a:rPr lang="ja-JP" altLang="en-US" dirty="0" smtClean="0"/>
              <a:t>月</a:t>
            </a:r>
            <a:r>
              <a:rPr lang="en-US" altLang="ja-JP" dirty="0" smtClean="0"/>
              <a:t>March 2013</a:t>
            </a:r>
            <a:endParaRPr lang="en-US" altLang="ja-JP" dirty="0"/>
          </a:p>
          <a:p>
            <a:pPr lvl="1"/>
            <a:r>
              <a:rPr lang="en-US" altLang="ja-JP" dirty="0" smtClean="0"/>
              <a:t>The First Train-On-Rail Data using </a:t>
            </a:r>
            <a:r>
              <a:rPr lang="en-US" altLang="ja-JP" dirty="0" err="1" smtClean="0"/>
              <a:t>Dokosil</a:t>
            </a:r>
            <a:r>
              <a:rPr lang="en-US" altLang="ja-JP" dirty="0" smtClean="0"/>
              <a:t> provided</a:t>
            </a:r>
            <a:endParaRPr lang="en-US" altLang="ja-JP" dirty="0"/>
          </a:p>
          <a:p>
            <a:r>
              <a:rPr lang="en-US" altLang="ja-JP" dirty="0" smtClean="0"/>
              <a:t>August 2013</a:t>
            </a:r>
            <a:endParaRPr lang="en-US" altLang="ja-JP" dirty="0"/>
          </a:p>
          <a:p>
            <a:pPr lvl="1"/>
            <a:r>
              <a:rPr lang="en-US" altLang="ja-JP" dirty="0" smtClean="0"/>
              <a:t>Public Transportation Open Data Association Inaugurated</a:t>
            </a:r>
            <a:endParaRPr lang="en-US" altLang="ja-JP" dirty="0"/>
          </a:p>
          <a:p>
            <a:r>
              <a:rPr lang="en-US" altLang="ja-JP" dirty="0" smtClean="0"/>
              <a:t>January-February 2014</a:t>
            </a:r>
            <a:endParaRPr lang="en-US" altLang="ja-JP" dirty="0"/>
          </a:p>
          <a:p>
            <a:pPr lvl="1"/>
            <a:r>
              <a:rPr lang="en-US" altLang="ja-JP" dirty="0" smtClean="0"/>
              <a:t>The Second Application Contest (In Co-sponsorship with Open Data Promotion Association)</a:t>
            </a:r>
            <a:endParaRPr lang="en-US" altLang="ja-JP" dirty="0"/>
          </a:p>
          <a:p>
            <a:r>
              <a:rPr lang="en-US" altLang="ja-JP" dirty="0" smtClean="0"/>
              <a:t>September-November 2014</a:t>
            </a:r>
            <a:endParaRPr lang="en-US" altLang="ja-JP" dirty="0"/>
          </a:p>
          <a:p>
            <a:pPr lvl="1"/>
            <a:r>
              <a:rPr lang="en-US" altLang="ja-JP" dirty="0" smtClean="0"/>
              <a:t>Tokyo Metro Open Data Contest</a:t>
            </a:r>
            <a:endParaRPr lang="en-US" altLang="ja-JP" dirty="0"/>
          </a:p>
          <a:p>
            <a:r>
              <a:rPr lang="en-US" altLang="ja-JP" dirty="0" smtClean="0"/>
              <a:t>September 2015 </a:t>
            </a:r>
            <a:endParaRPr lang="en-US" altLang="ja-JP" dirty="0"/>
          </a:p>
          <a:p>
            <a:pPr lvl="1"/>
            <a:r>
              <a:rPr lang="en-US" altLang="ja-JP" dirty="0" smtClean="0"/>
              <a:t>Public Transportation Open Data Association Inaugurated</a:t>
            </a:r>
            <a:endParaRPr lang="ja-JP" altLang="en-US" dirty="0"/>
          </a:p>
          <a:p>
            <a:pPr lvl="7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F7E3-2EA5-4E0E-99DF-9D27F789031C}" type="slidenum">
              <a:rPr lang="ja-JP" altLang="en-US" smtClean="0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8758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Membership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President</a:t>
            </a:r>
          </a:p>
          <a:p>
            <a:pPr lvl="1"/>
            <a:r>
              <a:rPr lang="en-US" altLang="ja-JP" dirty="0" smtClean="0"/>
              <a:t>Ken </a:t>
            </a:r>
            <a:r>
              <a:rPr lang="en-US" altLang="ja-JP" dirty="0" err="1" smtClean="0"/>
              <a:t>Itamura</a:t>
            </a:r>
            <a:r>
              <a:rPr lang="ja-JP" altLang="en-US" dirty="0" smtClean="0"/>
              <a:t>（</a:t>
            </a:r>
            <a:r>
              <a:rPr lang="en-US" altLang="ja-JP" dirty="0" smtClean="0"/>
              <a:t>Professor of University off Tokyo</a:t>
            </a:r>
            <a:r>
              <a:rPr lang="ja-JP" altLang="en-US" dirty="0" smtClean="0"/>
              <a:t>、</a:t>
            </a:r>
            <a:r>
              <a:rPr lang="en-US" altLang="ja-JP" dirty="0" smtClean="0"/>
              <a:t>President of YRP Ubiquitous Networking </a:t>
            </a:r>
            <a:r>
              <a:rPr lang="en-US" altLang="ja-JP" dirty="0" err="1" smtClean="0"/>
              <a:t>Laboratoy</a:t>
            </a:r>
            <a:r>
              <a:rPr lang="en-US" altLang="ja-JP" dirty="0" smtClean="0"/>
              <a:t>) </a:t>
            </a:r>
          </a:p>
          <a:p>
            <a:r>
              <a:rPr lang="en-US" altLang="ja-JP" dirty="0" smtClean="0"/>
              <a:t>Directors</a:t>
            </a:r>
          </a:p>
          <a:p>
            <a:pPr lvl="1"/>
            <a:r>
              <a:rPr lang="en-US" altLang="ja-JP" dirty="0" smtClean="0"/>
              <a:t>Tokyo Metro</a:t>
            </a:r>
            <a:r>
              <a:rPr lang="ja-JP" altLang="en-US" dirty="0" smtClean="0"/>
              <a:t>　</a:t>
            </a:r>
            <a:r>
              <a:rPr lang="en-US" altLang="ja-JP" dirty="0" smtClean="0"/>
              <a:t>Co., Ltd	</a:t>
            </a:r>
            <a:r>
              <a:rPr lang="ja-JP" altLang="ja-JP" dirty="0" smtClean="0"/>
              <a:t>（</a:t>
            </a:r>
            <a:r>
              <a:rPr lang="en-US" altLang="ja-JP" dirty="0" smtClean="0"/>
              <a:t>Director: </a:t>
            </a:r>
            <a:r>
              <a:rPr lang="en-US" altLang="ja-JP" dirty="0" err="1" smtClean="0"/>
              <a:t>Kouichi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Murao</a:t>
            </a:r>
            <a:r>
              <a:rPr lang="en-US" altLang="ja-JP" dirty="0" smtClean="0"/>
              <a:t>, Managing Director</a:t>
            </a:r>
            <a:r>
              <a:rPr lang="ja-JP" altLang="ja-JP" dirty="0" smtClean="0"/>
              <a:t>）</a:t>
            </a:r>
          </a:p>
          <a:p>
            <a:pPr lvl="1"/>
            <a:r>
              <a:rPr lang="en-US" altLang="ja-JP" dirty="0" smtClean="0"/>
              <a:t>NEC Corporation	</a:t>
            </a:r>
            <a:r>
              <a:rPr lang="ja-JP" altLang="ja-JP" dirty="0" smtClean="0"/>
              <a:t>（</a:t>
            </a:r>
            <a:r>
              <a:rPr lang="en-US" altLang="ja-JP" dirty="0" smtClean="0"/>
              <a:t>Director</a:t>
            </a:r>
            <a:r>
              <a:rPr lang="ja-JP" altLang="ja-JP" dirty="0" smtClean="0"/>
              <a:t>：</a:t>
            </a:r>
            <a:r>
              <a:rPr lang="en-US" altLang="ja-JP" dirty="0" smtClean="0"/>
              <a:t>Hiroshi Hashimoto,</a:t>
            </a:r>
            <a:r>
              <a:rPr lang="ja-JP" altLang="ja-JP" dirty="0" smtClean="0"/>
              <a:t> </a:t>
            </a:r>
            <a:r>
              <a:rPr lang="en-US" altLang="ja-JP" dirty="0" smtClean="0"/>
              <a:t>Senior Executive Manager of Transport &amp; Logistics Solutions</a:t>
            </a:r>
            <a:r>
              <a:rPr lang="ja-JP" altLang="ja-JP" dirty="0" smtClean="0"/>
              <a:t>）</a:t>
            </a:r>
          </a:p>
          <a:p>
            <a:pPr lvl="1"/>
            <a:r>
              <a:rPr lang="en-US" altLang="ja-JP" dirty="0" smtClean="0"/>
              <a:t>East Japan Railway Company</a:t>
            </a:r>
            <a:r>
              <a:rPr lang="ja-JP" altLang="ja-JP" dirty="0" smtClean="0"/>
              <a:t>（</a:t>
            </a:r>
            <a:r>
              <a:rPr lang="en-US" altLang="ja-JP" dirty="0" smtClean="0"/>
              <a:t>Director</a:t>
            </a:r>
            <a:r>
              <a:rPr lang="ja-JP" altLang="ja-JP" dirty="0" smtClean="0"/>
              <a:t>：</a:t>
            </a:r>
            <a:r>
              <a:rPr lang="en-US" altLang="ja-JP" dirty="0" smtClean="0"/>
              <a:t>Atsushi </a:t>
            </a:r>
            <a:r>
              <a:rPr lang="en-US" altLang="ja-JP" dirty="0" err="1" smtClean="0"/>
              <a:t>Ouchi</a:t>
            </a:r>
            <a:r>
              <a:rPr lang="en-US" altLang="ja-JP" dirty="0" smtClean="0"/>
              <a:t>, General Manager of Information Systems Planning Department, Corporate Planning Headquarters</a:t>
            </a:r>
            <a:r>
              <a:rPr lang="ja-JP" altLang="ja-JP" dirty="0" smtClean="0"/>
              <a:t> ）</a:t>
            </a:r>
          </a:p>
          <a:p>
            <a:pPr lvl="1"/>
            <a:r>
              <a:rPr lang="en-US" altLang="ja-JP" dirty="0" smtClean="0"/>
              <a:t>Fujitsu </a:t>
            </a:r>
            <a:r>
              <a:rPr lang="en-US" altLang="ja-JP" dirty="0" err="1" smtClean="0"/>
              <a:t>Co.Ltd</a:t>
            </a:r>
            <a:r>
              <a:rPr lang="en-US" altLang="ja-JP" dirty="0" smtClean="0"/>
              <a:t>	</a:t>
            </a:r>
            <a:r>
              <a:rPr lang="ja-JP" altLang="ja-JP" dirty="0" smtClean="0"/>
              <a:t>（</a:t>
            </a:r>
            <a:r>
              <a:rPr lang="en-US" altLang="ja-JP" dirty="0" smtClean="0"/>
              <a:t>Director</a:t>
            </a:r>
            <a:r>
              <a:rPr lang="ja-JP" altLang="ja-JP" dirty="0" smtClean="0"/>
              <a:t>：</a:t>
            </a:r>
            <a:r>
              <a:rPr lang="en-US" altLang="ja-JP" dirty="0" err="1" smtClean="0"/>
              <a:t>Mitsutoshi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Hirono</a:t>
            </a:r>
            <a:r>
              <a:rPr lang="ja-JP" altLang="en-US" dirty="0" smtClean="0"/>
              <a:t>　</a:t>
            </a:r>
            <a:r>
              <a:rPr lang="en-US" altLang="ja-JP" dirty="0" smtClean="0"/>
              <a:t>Managing Executive Officer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r>
              <a:rPr lang="en-US" altLang="ja-JP" dirty="0" smtClean="0"/>
              <a:t>Leading ICT Partner</a:t>
            </a:r>
          </a:p>
          <a:p>
            <a:pPr lvl="1"/>
            <a:r>
              <a:rPr lang="en-US" altLang="ja-JP" dirty="0" smtClean="0"/>
              <a:t>Japan Microsoft </a:t>
            </a:r>
            <a:r>
              <a:rPr lang="en-US" altLang="ja-JP" dirty="0" err="1" smtClean="0"/>
              <a:t>Co.Ltd</a:t>
            </a:r>
            <a:endParaRPr lang="en-US" altLang="ja-JP" dirty="0" smtClean="0"/>
          </a:p>
          <a:p>
            <a:r>
              <a:rPr lang="en-US" altLang="ja-JP" dirty="0" smtClean="0"/>
              <a:t>Observer</a:t>
            </a:r>
          </a:p>
          <a:p>
            <a:pPr lvl="1"/>
            <a:r>
              <a:rPr lang="en-US" altLang="ja-JP" dirty="0" smtClean="0"/>
              <a:t>Promotion for Content Distribution Division, Information and Communications bureau, Ministry of Internal Affairs and Communications</a:t>
            </a:r>
          </a:p>
          <a:p>
            <a:pPr lvl="1"/>
            <a:r>
              <a:rPr lang="en-US" altLang="ja-JP" dirty="0" smtClean="0"/>
              <a:t>Regional Communications Development Division, -do- ,-do-</a:t>
            </a:r>
          </a:p>
          <a:p>
            <a:pPr lvl="1"/>
            <a:r>
              <a:rPr lang="en-US" altLang="ja-JP" dirty="0" smtClean="0"/>
              <a:t>Information Policy Division, Policy Bureau, Ministry of Land, </a:t>
            </a:r>
            <a:r>
              <a:rPr lang="en-US" altLang="ja-JP" dirty="0" err="1" smtClean="0"/>
              <a:t>Infrastructure,Transport</a:t>
            </a:r>
            <a:r>
              <a:rPr lang="en-US" altLang="ja-JP" dirty="0" smtClean="0"/>
              <a:t> and Tourism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Public Transport Policy Department, -do- ,-do-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Planning Officer(in charge of Overall Transport Systems)</a:t>
            </a:r>
            <a:r>
              <a:rPr lang="ja-JP" altLang="en-US" dirty="0" smtClean="0"/>
              <a:t>（</a:t>
            </a:r>
            <a:r>
              <a:rPr lang="en-US" altLang="ja-JP" dirty="0" smtClean="0"/>
              <a:t>Concurrently attached to the Office of Director General Policy Planning) , General Affairs Division, -do- ,-do-</a:t>
            </a:r>
            <a:endParaRPr lang="ja-JP" altLang="en-US" dirty="0" smtClean="0"/>
          </a:p>
          <a:p>
            <a:pPr lvl="1"/>
            <a:r>
              <a:rPr lang="ja-JP" altLang="en-US" dirty="0"/>
              <a:t>　</a:t>
            </a:r>
            <a:r>
              <a:rPr lang="en-US" altLang="ja-JP" dirty="0" smtClean="0"/>
              <a:t>Office of Railway Service Policy, Railway Bureau, -do-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City Railway Policy Division, -do-, -do-</a:t>
            </a:r>
          </a:p>
          <a:p>
            <a:pPr lvl="1"/>
            <a:r>
              <a:rPr lang="en-US" altLang="ja-JP" dirty="0" smtClean="0"/>
              <a:t>Civil Aviation Network Planning Division, Civil Aviation Network Department, Civil Aviation Bureau, -do-</a:t>
            </a:r>
          </a:p>
          <a:p>
            <a:pPr lvl="1"/>
            <a:r>
              <a:rPr lang="en-US" altLang="ja-JP" dirty="0" smtClean="0"/>
              <a:t>Bureau of Urban Development ,Tokyo Metropolitan Government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62589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Member (As of November 2015)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WingArc1st Co. ,Ltd.</a:t>
            </a:r>
            <a:endParaRPr lang="ja-JP" altLang="en-US" dirty="0" smtClean="0"/>
          </a:p>
          <a:p>
            <a:r>
              <a:rPr lang="en-US" altLang="ja-JP" dirty="0" smtClean="0"/>
              <a:t>Val Laboratory Corporation</a:t>
            </a:r>
            <a:endParaRPr lang="ja-JP" altLang="en-US" dirty="0" smtClean="0"/>
          </a:p>
          <a:p>
            <a:r>
              <a:rPr lang="en-US" altLang="ja-JP" dirty="0" smtClean="0"/>
              <a:t>Odakyu Electric Railway</a:t>
            </a:r>
          </a:p>
          <a:p>
            <a:r>
              <a:rPr lang="en-US" altLang="ja-JP" dirty="0" smtClean="0"/>
              <a:t>Kanto Bus Co., Ltd.</a:t>
            </a:r>
          </a:p>
          <a:p>
            <a:r>
              <a:rPr lang="en-US" altLang="ja-JP" dirty="0" smtClean="0"/>
              <a:t>Google Inc.</a:t>
            </a:r>
            <a:endParaRPr lang="ja-JP" altLang="en-US" dirty="0" smtClean="0"/>
          </a:p>
          <a:p>
            <a:r>
              <a:rPr lang="en-US" altLang="ja-JP" dirty="0" smtClean="0"/>
              <a:t>Keio Corporation</a:t>
            </a:r>
            <a:endParaRPr lang="ja-JP" altLang="en-US" dirty="0" smtClean="0"/>
          </a:p>
          <a:p>
            <a:r>
              <a:rPr lang="en-US" altLang="ja-JP" dirty="0" smtClean="0"/>
              <a:t>Keisei Electric Railway Co., Ltd.</a:t>
            </a:r>
            <a:endParaRPr lang="ja-JP" altLang="en-US" dirty="0" smtClean="0"/>
          </a:p>
          <a:p>
            <a:r>
              <a:rPr lang="en-US" altLang="ja-JP" dirty="0" smtClean="0"/>
              <a:t>Keihin Electric Railway Co., Ltd.</a:t>
            </a:r>
            <a:endParaRPr lang="ja-JP" altLang="en-US" dirty="0" smtClean="0"/>
          </a:p>
          <a:p>
            <a:r>
              <a:rPr lang="en-US" altLang="ja-JP" dirty="0" err="1" smtClean="0"/>
              <a:t>Jorudan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Co.,Ltd</a:t>
            </a:r>
            <a:r>
              <a:rPr lang="en-US" altLang="ja-JP" dirty="0" smtClean="0"/>
              <a:t>.</a:t>
            </a:r>
            <a:endParaRPr lang="ja-JP" altLang="en-US" dirty="0"/>
          </a:p>
          <a:p>
            <a:r>
              <a:rPr lang="en-US" altLang="ja-JP" dirty="0" smtClean="0"/>
              <a:t>SEIBU RAILWAY </a:t>
            </a:r>
            <a:r>
              <a:rPr lang="en-US" altLang="ja-JP" dirty="0" err="1" smtClean="0"/>
              <a:t>Co.,Ltd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Seibu Bus Co., Ltd.</a:t>
            </a:r>
          </a:p>
          <a:p>
            <a:r>
              <a:rPr lang="en-US" altLang="ja-JP" dirty="0" smtClean="0"/>
              <a:t>All Nippon Airways Co., Ltd.</a:t>
            </a:r>
            <a:endParaRPr lang="ja-JP" altLang="en-US" dirty="0" smtClean="0"/>
          </a:p>
          <a:p>
            <a:r>
              <a:rPr lang="en-US" altLang="ja-JP" dirty="0" smtClean="0"/>
              <a:t>Sony Corporation</a:t>
            </a:r>
            <a:endParaRPr lang="ja-JP" altLang="en-US" dirty="0" smtClean="0"/>
          </a:p>
          <a:p>
            <a:r>
              <a:rPr lang="en-US" altLang="ja-JP" dirty="0" smtClean="0"/>
              <a:t>Dai Nippon Printing </a:t>
            </a:r>
            <a:r>
              <a:rPr lang="en-US" altLang="ja-JP" dirty="0" err="1" smtClean="0"/>
              <a:t>Co.,Ltd</a:t>
            </a:r>
            <a:r>
              <a:rPr lang="en-US" altLang="ja-JP" dirty="0" smtClean="0"/>
              <a:t>.</a:t>
            </a:r>
            <a:endParaRPr lang="ja-JP" altLang="en-US" dirty="0" smtClean="0"/>
          </a:p>
          <a:p>
            <a:r>
              <a:rPr lang="en-US" altLang="ja-JP" dirty="0" err="1" smtClean="0"/>
              <a:t>Tokyu</a:t>
            </a:r>
            <a:r>
              <a:rPr lang="en-US" altLang="ja-JP" dirty="0" smtClean="0"/>
              <a:t> Corporation</a:t>
            </a:r>
          </a:p>
          <a:p>
            <a:r>
              <a:rPr lang="en-US" altLang="ja-JP" dirty="0" smtClean="0"/>
              <a:t>Tokyo International Air Terminal Corporation</a:t>
            </a:r>
            <a:endParaRPr lang="ja-JP" altLang="en-US" dirty="0"/>
          </a:p>
          <a:p>
            <a:r>
              <a:rPr lang="en-US" altLang="ja-JP" dirty="0" smtClean="0"/>
              <a:t>University of Tokyo Interfaculty Initiative in Information Studies, Graduate School of Interdisciplinary Studies</a:t>
            </a:r>
            <a:endParaRPr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Bureau of Transportation Tokyo Metropolitan Government</a:t>
            </a:r>
            <a:endParaRPr lang="ja-JP" altLang="en-US" dirty="0"/>
          </a:p>
          <a:p>
            <a:r>
              <a:rPr lang="en-US" altLang="ja-JP" dirty="0" smtClean="0"/>
              <a:t>Tokyo Metropolitan Television Broadcasting Corp.</a:t>
            </a:r>
            <a:endParaRPr lang="ja-JP" altLang="en-US" dirty="0" smtClean="0"/>
          </a:p>
          <a:p>
            <a:r>
              <a:rPr lang="en-US" altLang="ja-JP" dirty="0" smtClean="0"/>
              <a:t>Tokyo Waterfront Area Rapid Transit ,Inc.</a:t>
            </a:r>
            <a:endParaRPr lang="ja-JP" altLang="en-US" dirty="0" smtClean="0"/>
          </a:p>
          <a:p>
            <a:r>
              <a:rPr lang="en-US" altLang="ja-JP" dirty="0" smtClean="0"/>
              <a:t>TOBU Railway CO., LTD.</a:t>
            </a:r>
          </a:p>
          <a:p>
            <a:r>
              <a:rPr lang="en-US" altLang="ja-JP" dirty="0" smtClean="0"/>
              <a:t>TOBU BUS CO., LTD</a:t>
            </a:r>
            <a:endParaRPr lang="ja-JP" altLang="en-US" dirty="0" smtClean="0"/>
          </a:p>
          <a:p>
            <a:r>
              <a:rPr lang="en-US" altLang="ja-JP" dirty="0" smtClean="0"/>
              <a:t>Narita International Airport Corporation </a:t>
            </a:r>
            <a:endParaRPr lang="ja-JP" altLang="en-US" dirty="0" smtClean="0"/>
          </a:p>
          <a:p>
            <a:r>
              <a:rPr lang="en-US" altLang="ja-JP" dirty="0" smtClean="0"/>
              <a:t>Tokyo Airport Building Co., Ltd.</a:t>
            </a:r>
            <a:endParaRPr lang="ja-JP" altLang="en-US" dirty="0" smtClean="0"/>
          </a:p>
          <a:p>
            <a:r>
              <a:rPr lang="en-US" altLang="ja-JP" dirty="0" smtClean="0"/>
              <a:t>Japan Airlines Co., Ltd.</a:t>
            </a:r>
            <a:endParaRPr lang="ja-JP" altLang="en-US" dirty="0" smtClean="0"/>
          </a:p>
          <a:p>
            <a:r>
              <a:rPr lang="en-US" altLang="ja-JP" dirty="0" smtClean="0"/>
              <a:t>Nippon Telegraph and Telephone Corporation</a:t>
            </a:r>
            <a:endParaRPr lang="ja-JP" altLang="en-US" dirty="0" smtClean="0"/>
          </a:p>
          <a:p>
            <a:r>
              <a:rPr lang="en-US" altLang="ja-JP" dirty="0" smtClean="0"/>
              <a:t>PASCO Corporation</a:t>
            </a:r>
          </a:p>
          <a:p>
            <a:r>
              <a:rPr lang="en-US" altLang="ja-JP" dirty="0" smtClean="0"/>
              <a:t>㈱Panasonic System Networks Co. ,Ltd.</a:t>
            </a:r>
            <a:endParaRPr lang="ja-JP" altLang="en-US" dirty="0" smtClean="0"/>
          </a:p>
          <a:p>
            <a:r>
              <a:rPr lang="en-US" altLang="ja-JP" dirty="0" err="1" smtClean="0"/>
              <a:t>Hitachi,Ltd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National Defense Academy of Japan</a:t>
            </a:r>
          </a:p>
          <a:p>
            <a:r>
              <a:rPr lang="en-US" altLang="ja-JP" dirty="0" smtClean="0"/>
              <a:t>Tokyo  Waterfront New Transit YURIKAMOME</a:t>
            </a:r>
            <a:endParaRPr lang="ja-JP" altLang="en-US" dirty="0" smtClean="0"/>
          </a:p>
          <a:p>
            <a:r>
              <a:rPr lang="en-US" altLang="ja-JP" dirty="0" smtClean="0"/>
              <a:t>YRP Ubiquitous Networking Laboratory </a:t>
            </a:r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323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Major Activities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B0C9-E24B-463D-BB62-FF98DEA61778}" type="slidenum">
              <a:rPr lang="ja-JP" altLang="en-US" smtClean="0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81009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Open Data Developer Site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B9CE-5BAB-DD42-AA0D-450E70F4E87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5" name="コンテンツ プレースホルダ 4" descr="開発者サイト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14425" b="-1442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2596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コンテンツ プレースホルダー 4" descr="スクリーンショット 2014-02-24 19.58.28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6526" b="6526"/>
          <a:stretch>
            <a:fillRect/>
          </a:stretch>
        </p:blipFill>
        <p:spPr/>
      </p:pic>
      <p:pic>
        <p:nvPicPr>
          <p:cNvPr id="17" name="コンテンツ プレースホルダー 4" descr="スクリーンショット 2014-02-24 19.58.20.png"/>
          <p:cNvPicPr>
            <a:picLocks noGrp="1" noChangeAspect="1"/>
          </p:cNvPicPr>
          <p:nvPr>
            <p:ph sz="half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426" b="3426"/>
          <a:stretch>
            <a:fillRect/>
          </a:stretch>
        </p:blipFill>
        <p:spPr/>
      </p:pic>
      <p:pic>
        <p:nvPicPr>
          <p:cNvPr id="20" name="コンテンツ プレースホルダー 4" descr="スクリーンショット 2014-02-24 19.58.58.png"/>
          <p:cNvPicPr>
            <a:picLocks noGrp="1" noChangeAspect="1"/>
          </p:cNvPicPr>
          <p:nvPr>
            <p:ph sz="half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6769" b="6769"/>
          <a:stretch>
            <a:fillRect/>
          </a:stretch>
        </p:blipFill>
        <p:spPr/>
      </p:pic>
      <p:pic>
        <p:nvPicPr>
          <p:cNvPr id="19" name="コンテンツ プレースホルダー 4" descr="スクリーンショット 2014-02-24 19.58.39.png"/>
          <p:cNvPicPr>
            <a:picLocks noGrp="1" noChangeAspect="1"/>
          </p:cNvPicPr>
          <p:nvPr>
            <p:ph sz="half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56" r="956"/>
          <a:stretch>
            <a:fillRect/>
          </a:stretch>
        </p:blipFill>
        <p:spPr/>
      </p:pic>
      <p:sp>
        <p:nvSpPr>
          <p:cNvPr id="4" name="スライド番号プレースホルダー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428020F-992B-4841-BF89-8ABAF27B213C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Information Supplied from Developer Site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75361" y="3573017"/>
            <a:ext cx="787395" cy="276999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API</a:t>
            </a:r>
            <a:r>
              <a:rPr kumimoji="1" lang="ja-JP" altLang="en-US" sz="1200" dirty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仕様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44208" y="3573017"/>
            <a:ext cx="1249060" cy="276999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pPr algn="l"/>
            <a:r>
              <a:rPr kumimoji="1" lang="ja-JP" altLang="en-US" sz="1200" dirty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サンプルコード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01033" y="6283754"/>
            <a:ext cx="2639184" cy="276999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pPr algn="l"/>
            <a:r>
              <a:rPr kumimoji="1" lang="ja-JP" altLang="en-US" sz="1200" dirty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フォーラム（開発者間の情報交換）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29552" y="6319214"/>
            <a:ext cx="1261884" cy="276999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pPr algn="l"/>
            <a:r>
              <a:rPr kumimoji="1" lang="ja-JP" altLang="en-US" sz="1200" dirty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データカタログ</a:t>
            </a:r>
          </a:p>
        </p:txBody>
      </p:sp>
    </p:spTree>
    <p:extLst>
      <p:ext uri="{BB962C8B-B14F-4D97-AF65-F5344CB8AC3E}">
        <p14:creationId xmlns:p14="http://schemas.microsoft.com/office/powerpoint/2010/main" xmlns="" val="62982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Information Service (</a:t>
            </a:r>
            <a:r>
              <a:rPr lang="en-US" altLang="ja-JP" dirty="0" err="1" smtClean="0"/>
              <a:t>dokosil</a:t>
            </a:r>
            <a:r>
              <a:rPr lang="en-US" altLang="ja-JP" dirty="0" smtClean="0"/>
              <a:t>) for Real-Time Train &amp; Bus Service </a:t>
            </a:r>
            <a:endParaRPr lang="en-US" altLang="ja-JP" dirty="0"/>
          </a:p>
          <a:p>
            <a:pPr lvl="1"/>
            <a:r>
              <a:rPr lang="en-US" altLang="ja-JP" dirty="0" smtClean="0"/>
              <a:t>Supply of Information on Real-Time Train &amp; Bus</a:t>
            </a:r>
            <a:r>
              <a:rPr lang="en-US" altLang="ja-JP" dirty="0"/>
              <a:t> </a:t>
            </a:r>
            <a:r>
              <a:rPr lang="en-US" altLang="ja-JP" dirty="0" smtClean="0"/>
              <a:t>Service and on Timetable </a:t>
            </a:r>
            <a:endParaRPr lang="ja-JP" altLang="en-US" dirty="0"/>
          </a:p>
          <a:p>
            <a:pPr lvl="1"/>
            <a:r>
              <a:rPr lang="en-US" altLang="ja-JP" dirty="0" smtClean="0"/>
              <a:t>Supply of Information on Real-Time On-Rail Train and On-Route Bus, Service and Timetable </a:t>
            </a:r>
            <a:endParaRPr lang="ja-JP" altLang="en-US" dirty="0"/>
          </a:p>
          <a:p>
            <a:endParaRPr lang="en-US" altLang="ja-JP" dirty="0"/>
          </a:p>
          <a:p>
            <a:r>
              <a:rPr lang="en-US" altLang="ja-JP" dirty="0" smtClean="0"/>
              <a:t>Smart Terminal Service “</a:t>
            </a:r>
            <a:r>
              <a:rPr lang="en-US" altLang="ja-JP" dirty="0" err="1" smtClean="0"/>
              <a:t>Kokosil</a:t>
            </a:r>
            <a:r>
              <a:rPr lang="en-US" altLang="ja-JP" dirty="0" smtClean="0"/>
              <a:t> Terminal”</a:t>
            </a:r>
            <a:endParaRPr lang="ja-JP" altLang="en-US" dirty="0"/>
          </a:p>
          <a:p>
            <a:pPr lvl="1"/>
            <a:r>
              <a:rPr lang="en-US" altLang="ja-JP" dirty="0" smtClean="0"/>
              <a:t>Supply of Information on Public transport Facilities Such as Stations &amp; Airports</a:t>
            </a:r>
            <a:endParaRPr lang="ja-JP" altLang="en-US" dirty="0"/>
          </a:p>
          <a:p>
            <a:pPr lvl="1"/>
            <a:r>
              <a:rPr lang="en-US" altLang="ja-JP" dirty="0" smtClean="0"/>
              <a:t>Supply of Information on Real-Time Conditions of Facilities such as Congestion </a:t>
            </a:r>
            <a:endParaRPr lang="ja-JP" altLang="en-US" dirty="0"/>
          </a:p>
          <a:p>
            <a:pPr lvl="1"/>
            <a:r>
              <a:rPr lang="en-US" altLang="ja-JP" dirty="0" smtClean="0"/>
              <a:t>Supply of Location Information Based Services on Premises by way of Position Information  </a:t>
            </a:r>
            <a:endParaRPr lang="ja-JP" altLang="en-US" dirty="0"/>
          </a:p>
          <a:p>
            <a:pPr lvl="1"/>
            <a:r>
              <a:rPr lang="en-US" altLang="ja-JP" dirty="0" smtClean="0"/>
              <a:t> For Location  Guidance on Premises, </a:t>
            </a:r>
            <a:r>
              <a:rPr lang="en-US" altLang="ja-JP" dirty="0" err="1" smtClean="0"/>
              <a:t>Kokosil</a:t>
            </a:r>
            <a:r>
              <a:rPr lang="en-US" altLang="ja-JP" dirty="0" smtClean="0"/>
              <a:t> Markers using Bluetooth LE have been installed at Stations and Airports for Information supply experiments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B0C9-E24B-463D-BB62-FF98DEA61778}" type="slidenum">
              <a:rPr lang="ja-JP" altLang="en-US" smtClean="0"/>
              <a:pPr/>
              <a:t>18</a:t>
            </a:fld>
            <a:endParaRPr lang="en-US" altLang="ja-JP"/>
          </a:p>
        </p:txBody>
      </p:sp>
      <p:pic>
        <p:nvPicPr>
          <p:cNvPr id="8" name="コンテンツ プレースホルダー 7" descr="IMG_919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t="5788" b="578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" name="コンテンツ プレースホルダ 6" descr="IMG_9202.jpg"/>
          <p:cNvPicPr>
            <a:picLocks noGrp="1" noChangeAspect="1"/>
          </p:cNvPicPr>
          <p:nvPr>
            <p:ph sz="quarter" idx="3"/>
          </p:nvPr>
        </p:nvPicPr>
        <p:blipFill rotWithShape="1">
          <a:blip r:embed="rId3" cstate="print"/>
          <a:srcRect t="5360" b="5360"/>
          <a:stretch/>
        </p:blipFill>
        <p:spPr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Information Supply Service for Passengers(</a:t>
            </a:r>
            <a:r>
              <a:rPr lang="en-US" sz="2000" dirty="0" err="1" smtClean="0"/>
              <a:t>Dokosil</a:t>
            </a:r>
            <a:r>
              <a:rPr lang="en-US" sz="2000" dirty="0" smtClean="0"/>
              <a:t>, </a:t>
            </a:r>
            <a:r>
              <a:rPr lang="en-US" sz="2000" dirty="0" err="1" smtClean="0"/>
              <a:t>Kokosil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60420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Multi-Lingual Supply of Public Transport Information </a:t>
            </a:r>
            <a:endParaRPr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Multilingual Information Supply</a:t>
            </a:r>
            <a:r>
              <a:rPr lang="ja-JP" altLang="en-US" dirty="0" smtClean="0"/>
              <a:t>　</a:t>
            </a:r>
            <a:r>
              <a:rPr lang="en-US" altLang="ja-JP" dirty="0" smtClean="0"/>
              <a:t>Method  based on Machine Translation </a:t>
            </a:r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Information in Dictionary or Corpus Necessary for Public Transport Information Supply have been organized </a:t>
            </a:r>
            <a:endParaRPr lang="ja-JP" altLang="en-US" dirty="0" smtClean="0"/>
          </a:p>
          <a:p>
            <a:r>
              <a:rPr lang="en-US" altLang="ja-JP" dirty="0" smtClean="0"/>
              <a:t>Proper Nouns such as Station Names written in Roman or Kana Letters, etc. Streamlined  </a:t>
            </a:r>
            <a:endParaRPr lang="ja-JP" altLang="en-US" dirty="0" smtClean="0"/>
          </a:p>
        </p:txBody>
      </p:sp>
      <p:pic>
        <p:nvPicPr>
          <p:cNvPr id="10" name="Picture 13" descr="IMG_56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0195" r="20195"/>
          <a:stretch>
            <a:fillRect/>
          </a:stretch>
        </p:blipFill>
        <p:spPr/>
      </p:pic>
      <p:sp>
        <p:nvSpPr>
          <p:cNvPr id="6" name="スライド番号プレースホルダー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52962-3989-4FF4-990D-68B87D3CA273}" type="slidenum">
              <a:rPr lang="ja-JP" altLang="en-US" smtClean="0"/>
              <a:pPr/>
              <a:t>19</a:t>
            </a:fld>
            <a:endParaRPr lang="en-US" altLang="ja-JP"/>
          </a:p>
        </p:txBody>
      </p:sp>
      <p:sp>
        <p:nvSpPr>
          <p:cNvPr id="15" name="下矢印 14"/>
          <p:cNvSpPr/>
          <p:nvPr/>
        </p:nvSpPr>
        <p:spPr bwMode="auto">
          <a:xfrm>
            <a:off x="1259632" y="2204864"/>
            <a:ext cx="360040" cy="72008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27" tIns="45714" rIns="91427" bIns="45714" numCol="1" rtlCol="0" anchor="ctr" anchorCtr="0" compatLnSpc="1">
            <a:prstTxWarp prst="textNoShape">
              <a:avLst/>
            </a:prstTxWarp>
          </a:bodyPr>
          <a:lstStyle/>
          <a:p>
            <a:pPr defTabSz="914271"/>
            <a:endParaRPr lang="ja-JP" altLang="en-US" sz="2400">
              <a:solidFill>
                <a:schemeClr val="tx1"/>
              </a:solidFill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39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Agendas for Public Transportation of Japan: The Most Developed and the Most Complex System in the World</a:t>
            </a:r>
            <a:endParaRPr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F7E3-2EA5-4E0E-99DF-9D27F789031C}" type="slidenum">
              <a:rPr lang="ja-JP" altLang="en-US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65506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Information Supply Method at Time of  Transport Disruptions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 Supply Method of Information on Alternative Transport Means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In the case of disruptions in railway transport, transfer to other railways as well as transfers to buses and taxies, etc. should be facilitated </a:t>
            </a:r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Supply method of information on alternative transport means in cases of flight cancellation </a:t>
            </a:r>
          </a:p>
          <a:p>
            <a:pPr lvl="1"/>
            <a:r>
              <a:rPr lang="en-US" altLang="ja-JP" dirty="0" smtClean="0"/>
              <a:t>Transfers should be facilitated by  supplying  real-time information on bus location and train </a:t>
            </a:r>
          </a:p>
          <a:p>
            <a:pPr lvl="1"/>
            <a:endParaRPr lang="ja-JP" altLang="en-US" dirty="0" smtClean="0"/>
          </a:p>
          <a:p>
            <a:r>
              <a:rPr lang="en-US" altLang="ja-JP" dirty="0" smtClean="0"/>
              <a:t>Exchange of Information among Business Entities concerned</a:t>
            </a:r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C6A59-D97A-40CC-8D04-C7788F30EB56}" type="slidenum">
              <a:rPr lang="ja-JP" altLang="en-US" smtClean="0"/>
              <a:pPr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22807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Tokyo Metro Open Data Contest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B0C9-E24B-463D-BB62-FF98DEA61778}" type="slidenum">
              <a:rPr lang="ja-JP" altLang="en-US" smtClean="0"/>
              <a:pPr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47360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Tokyo Metro Co. Ltd., Open Data Contest Now</a:t>
            </a:r>
            <a:endParaRPr lang="ja-JP" altLang="en-US" dirty="0"/>
          </a:p>
        </p:txBody>
      </p:sp>
      <p:pic>
        <p:nvPicPr>
          <p:cNvPr id="6" name="コンテンツ プレースホルダ 5" descr="スクリーンショット 2014-10-01 11.59.2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36377" r="-36377"/>
          <a:stretch>
            <a:fillRect/>
          </a:stretch>
        </p:blipFill>
        <p:spPr/>
      </p:pic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B0C9-E24B-463D-BB62-FF98DEA61778}" type="slidenum">
              <a:rPr lang="ja-JP" altLang="en-US" smtClean="0"/>
              <a:pPr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26050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Open Data Offered in the contest</a:t>
            </a:r>
            <a:endParaRPr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Data offered related to  train location and time of delay, etc.  on all the Routes of Tokyo Metro  </a:t>
            </a:r>
            <a:br>
              <a:rPr lang="en-US" altLang="ja-JP" dirty="0" smtClean="0"/>
            </a:br>
            <a:r>
              <a:rPr lang="en-US" altLang="ja-JP" dirty="0" smtClean="0"/>
              <a:t>※Data Distributed at one minute intervals</a:t>
            </a:r>
          </a:p>
          <a:p>
            <a:endParaRPr lang="en-US" altLang="ja-JP" dirty="0" smtClean="0"/>
          </a:p>
          <a:p>
            <a:pPr lvl="1"/>
            <a:r>
              <a:rPr lang="en-US" altLang="ja-JP" dirty="0" smtClean="0"/>
              <a:t>Direction (Destined for what direction)</a:t>
            </a:r>
            <a:r>
              <a:rPr lang="ja-JP" altLang="en-US" dirty="0" smtClean="0"/>
              <a:t>　　</a:t>
            </a:r>
          </a:p>
          <a:p>
            <a:pPr lvl="1"/>
            <a:r>
              <a:rPr lang="en-US" altLang="ja-JP" dirty="0" smtClean="0"/>
              <a:t>Train number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Train Classification(Local, Limited Express, Express, Rapid ,Special</a:t>
            </a:r>
            <a:r>
              <a:rPr lang="en-US" altLang="ja-JP" dirty="0"/>
              <a:t> </a:t>
            </a:r>
            <a:r>
              <a:rPr lang="en-US" altLang="ja-JP" dirty="0" smtClean="0"/>
              <a:t>Train</a:t>
            </a:r>
            <a:r>
              <a:rPr lang="ja-JP" altLang="en-US" dirty="0" smtClean="0"/>
              <a:t>　</a:t>
            </a:r>
            <a:r>
              <a:rPr lang="en-US" altLang="ja-JP" dirty="0" smtClean="0"/>
              <a:t>※Information on Non-commercial trains(train on trial run</a:t>
            </a:r>
            <a:r>
              <a:rPr lang="ja-JP" altLang="en-US" dirty="0" smtClean="0"/>
              <a:t>　</a:t>
            </a:r>
            <a:r>
              <a:rPr lang="en-US" altLang="ja-JP" dirty="0" smtClean="0"/>
              <a:t>and train out of service)supplied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Starting Station &amp; Destination Station</a:t>
            </a:r>
            <a:r>
              <a:rPr lang="ja-JP" altLang="en-US" dirty="0" smtClean="0"/>
              <a:t>　　</a:t>
            </a:r>
          </a:p>
          <a:p>
            <a:pPr lvl="1"/>
            <a:r>
              <a:rPr lang="en-US" altLang="ja-JP" dirty="0" smtClean="0"/>
              <a:t>Operating Company (Company to which Train belongs) 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Train Position (2 Sections:  Station Platform and Section between two Stations </a:t>
            </a:r>
            <a:r>
              <a:rPr lang="ja-JP" altLang="en-US" dirty="0" smtClean="0"/>
              <a:t>　　 </a:t>
            </a:r>
          </a:p>
          <a:p>
            <a:pPr lvl="1"/>
            <a:r>
              <a:rPr lang="en-US" altLang="ja-JP" dirty="0" smtClean="0"/>
              <a:t>Time of Delay( Delay of more than 5 minutes indicated as Delayed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r>
              <a:rPr lang="en-US" altLang="ja-JP" dirty="0" smtClean="0"/>
              <a:t>In addition, a variety of data on trains and facilities supplied</a:t>
            </a:r>
          </a:p>
          <a:p>
            <a:pPr lvl="2"/>
            <a:r>
              <a:rPr lang="en-US" altLang="ja-JP" dirty="0" smtClean="0"/>
              <a:t>Station Timetable, Fare Table, Required Time of Run between Stations</a:t>
            </a:r>
            <a:r>
              <a:rPr lang="ja-JP" altLang="en-US" dirty="0" smtClean="0"/>
              <a:t>、</a:t>
            </a:r>
            <a:r>
              <a:rPr lang="en-US" altLang="ja-JP" dirty="0" smtClean="0"/>
              <a:t>Number of Passengers getting on and off at </a:t>
            </a:r>
            <a:r>
              <a:rPr lang="en-US" altLang="ja-JP" dirty="0"/>
              <a:t>E</a:t>
            </a:r>
            <a:r>
              <a:rPr lang="en-US" altLang="ja-JP" dirty="0" smtClean="0"/>
              <a:t>ach Station, Trains Reserved for Women</a:t>
            </a:r>
          </a:p>
          <a:p>
            <a:pPr lvl="1"/>
            <a:r>
              <a:rPr lang="en-US" altLang="ja-JP" dirty="0" smtClean="0"/>
              <a:t>Information on Facilities </a:t>
            </a:r>
          </a:p>
          <a:p>
            <a:pPr lvl="2"/>
            <a:r>
              <a:rPr lang="en-US" altLang="ja-JP" dirty="0" smtClean="0"/>
              <a:t>Information on Impediment Removal, Gateway,  Nearest Facilities for Each Train Car, Signs Showing  Each Gateway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0ED24-543F-4B4B-8E8F-8EB91A140C62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79872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Number of applications for </a:t>
            </a:r>
            <a:r>
              <a:rPr lang="en-US" altLang="ja-JP" dirty="0" err="1" smtClean="0"/>
              <a:t>Appli</a:t>
            </a:r>
            <a:r>
              <a:rPr lang="en-US" altLang="ja-JP" dirty="0" smtClean="0"/>
              <a:t> Contest</a:t>
            </a:r>
            <a:r>
              <a:rPr lang="ja-JP" altLang="en-US" dirty="0" smtClean="0"/>
              <a:t>＝</a:t>
            </a:r>
            <a:r>
              <a:rPr lang="en-US" altLang="ja-JP" dirty="0" smtClean="0"/>
              <a:t>281</a:t>
            </a:r>
            <a:endParaRPr lang="ja-JP" altLang="en-US" dirty="0"/>
          </a:p>
        </p:txBody>
      </p:sp>
      <p:pic>
        <p:nvPicPr>
          <p:cNvPr id="5" name="コンテンツ プレースホルダ 4" descr="スクリーンショット 2014-12-11 1.55.5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8653" r="-28653"/>
          <a:stretch>
            <a:fillRect/>
          </a:stretch>
        </p:blipFill>
        <p:spPr/>
      </p:pic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8020F-992B-4841-BF89-8ABAF27B213C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65859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Grand Prix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Grand Prix Awarded to Timetable </a:t>
            </a:r>
            <a:r>
              <a:rPr kumimoji="1" lang="en-US" altLang="ja-JP" dirty="0" err="1" smtClean="0"/>
              <a:t>Appli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Appreciated was the Conceptual Idea to Redesign from Zero Base Timetable and Route Map for A Paperless New Age of Interactive Touch Panel </a:t>
            </a:r>
          </a:p>
        </p:txBody>
      </p:sp>
      <p:pic>
        <p:nvPicPr>
          <p:cNvPr id="6" name="コンテンツ プレースホルダー 5" descr="メトロ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963" b="-4963"/>
          <a:stretch>
            <a:fillRect/>
          </a:stretch>
        </p:blipFill>
        <p:spPr>
          <a:xfrm>
            <a:off x="4599326" y="1653015"/>
            <a:ext cx="4167917" cy="5088353"/>
          </a:xfr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C6A59-D97A-40CC-8D04-C7788F30EB56}" type="slidenum">
              <a:rPr lang="ja-JP" altLang="en-US" smtClean="0"/>
              <a:pPr/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2735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2400" dirty="0" smtClean="0"/>
              <a:t>Tokyo Metro </a:t>
            </a:r>
            <a:r>
              <a:rPr lang="en-US" altLang="ja-JP" sz="2400" dirty="0" err="1" smtClean="0"/>
              <a:t>Appli</a:t>
            </a:r>
            <a:r>
              <a:rPr lang="en-US" altLang="ja-JP" sz="2400" dirty="0" smtClean="0"/>
              <a:t> Contest Alone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ROI = Approximately 1 Billion Yen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 smtClean="0"/>
              <a:t>（</a:t>
            </a:r>
            <a:r>
              <a:rPr lang="en-US" altLang="ja-JP" sz="3200" dirty="0" smtClean="0"/>
              <a:t>Initial Development Effect Alone</a:t>
            </a:r>
            <a:r>
              <a:rPr lang="ja-JP" altLang="en-US" sz="3200" dirty="0" smtClean="0"/>
              <a:t>）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Approximately 300 </a:t>
            </a:r>
            <a:r>
              <a:rPr lang="en-US" altLang="ja-JP" dirty="0" err="1" smtClean="0"/>
              <a:t>Appli</a:t>
            </a:r>
            <a:r>
              <a:rPr lang="en-US" altLang="ja-JP" dirty="0" smtClean="0"/>
              <a:t> with a Value of approximately 3 million Yen</a:t>
            </a:r>
          </a:p>
          <a:p>
            <a:r>
              <a:rPr lang="en-US" altLang="ja-JP" dirty="0" smtClean="0"/>
              <a:t>Moreover, the Value of Data of Other Companies and Entities is far greater.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8020F-992B-4841-BF89-8ABAF27B213C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5241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Future Activities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C6A59-D97A-40CC-8D04-C7788F30EB56}" type="slidenum">
              <a:rPr lang="ja-JP" altLang="en-US" smtClean="0"/>
              <a:pPr/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95350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Target of Activities for Fiscal 2015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28</a:t>
            </a:fld>
            <a:endParaRPr lang="en-US" altLang="ja-JP"/>
          </a:p>
        </p:txBody>
      </p:sp>
      <p:pic>
        <p:nvPicPr>
          <p:cNvPr id="44" name="図 43" descr="データセンター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72816"/>
            <a:ext cx="814473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65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B0C9-E24B-463D-BB62-FF98DEA61778}" type="slidenum">
              <a:rPr lang="ja-JP" altLang="en-US" smtClean="0"/>
              <a:pPr/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2940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Railway System in Tokyo: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A Total Length of 1,052km</a:t>
            </a:r>
            <a:r>
              <a:rPr lang="ja-JP" altLang="en-US" dirty="0"/>
              <a:t>、</a:t>
            </a:r>
            <a:r>
              <a:rPr lang="en-US" altLang="ja-JP" dirty="0" smtClean="0"/>
              <a:t>760</a:t>
            </a:r>
            <a:r>
              <a:rPr lang="en-US" altLang="ja-JP" dirty="0"/>
              <a:t> </a:t>
            </a:r>
            <a:r>
              <a:rPr lang="en-US" altLang="ja-JP" dirty="0" smtClean="0"/>
              <a:t>Stations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14,500 Vehicles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39890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Agendas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Expanding Activities to Regions outside Tokyo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How to involve Private Businesses?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Public Service Privatized</a:t>
            </a:r>
          </a:p>
          <a:p>
            <a:pPr lvl="1"/>
            <a:r>
              <a:rPr kumimoji="1" lang="en-US" altLang="ja-JP" dirty="0" smtClean="0"/>
              <a:t>Why Private Businesses’ Dat</a:t>
            </a:r>
            <a:r>
              <a:rPr lang="en-US" altLang="ja-JP" dirty="0" smtClean="0"/>
              <a:t>a is to be offered?</a:t>
            </a:r>
            <a:endParaRPr kumimoji="1" lang="en-US" altLang="ja-JP" dirty="0" smtClean="0"/>
          </a:p>
          <a:p>
            <a:pPr lvl="1"/>
            <a:endParaRPr kumimoji="1" lang="en-US" altLang="ja-JP" dirty="0"/>
          </a:p>
          <a:p>
            <a:r>
              <a:rPr lang="en-US" altLang="ja-JP" dirty="0" smtClean="0"/>
              <a:t>What is at Stake is not only Legal Liability but also the Quality of Service as Customer Service </a:t>
            </a:r>
          </a:p>
          <a:p>
            <a:pPr lvl="1"/>
            <a:r>
              <a:rPr kumimoji="1" lang="en-US" altLang="ja-JP" dirty="0" smtClean="0"/>
              <a:t>How handled if Data is Mistaken?</a:t>
            </a:r>
          </a:p>
          <a:p>
            <a:pPr lvl="1"/>
            <a:r>
              <a:rPr kumimoji="1" lang="ja-JP" altLang="en-US" dirty="0" smtClean="0"/>
              <a:t>ス</a:t>
            </a:r>
            <a:r>
              <a:rPr kumimoji="1" lang="en-US" altLang="ja-JP" dirty="0" smtClean="0"/>
              <a:t>Increased Awareness on “Best Effort “ in Data, and National Consensus</a:t>
            </a:r>
          </a:p>
          <a:p>
            <a:pPr lvl="1"/>
            <a:endParaRPr kumimoji="1" lang="en-US" altLang="ja-JP" dirty="0"/>
          </a:p>
          <a:p>
            <a:r>
              <a:rPr lang="en-US" altLang="ja-JP" dirty="0" smtClean="0"/>
              <a:t>Point of Demarcation of Responsibility among Multi-Stakeholders</a:t>
            </a:r>
            <a:endParaRPr lang="en-US" altLang="ja-JP" dirty="0"/>
          </a:p>
          <a:p>
            <a:pPr lvl="1"/>
            <a:r>
              <a:rPr lang="en-US" altLang="ja-JP" dirty="0" smtClean="0"/>
              <a:t>Transport Business Operators, Open Data Business Entities, Information Providing Business Entities 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B0C9-E24B-463D-BB62-FF98DEA61778}" type="slidenum">
              <a:rPr lang="ja-JP" altLang="en-US" smtClean="0"/>
              <a:pPr/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2052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sz="1600" dirty="0" smtClean="0"/>
              <a:t>The End </a:t>
            </a:r>
            <a:endParaRPr lang="ja-JP" altLang="en-US" sz="1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/>
          <a:srcRect r="73676"/>
          <a:stretch/>
        </p:blipFill>
        <p:spPr>
          <a:xfrm>
            <a:off x="3707904" y="2564904"/>
            <a:ext cx="2407096" cy="144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764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 smtClean="0"/>
              <a:t>Bus Service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 smtClean="0"/>
              <a:t>2,545</a:t>
            </a:r>
            <a:r>
              <a:rPr lang="ja-JP" altLang="en-US" sz="3200" dirty="0" smtClean="0"/>
              <a:t>　</a:t>
            </a:r>
            <a:r>
              <a:rPr lang="en-US" altLang="ja-JP" sz="3200" dirty="0" smtClean="0"/>
              <a:t>Routes</a:t>
            </a:r>
            <a:r>
              <a:rPr lang="ja-JP" altLang="en-US" sz="3200" dirty="0" smtClean="0"/>
              <a:t>（</a:t>
            </a:r>
            <a:r>
              <a:rPr lang="en-US" altLang="ja-JP" sz="3200" dirty="0" smtClean="0"/>
              <a:t>Number of Bus Routes</a:t>
            </a:r>
            <a:r>
              <a:rPr lang="ja-JP" altLang="en-US" sz="3200" dirty="0" smtClean="0"/>
              <a:t>）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 smtClean="0"/>
              <a:t>Approx.7,023km</a:t>
            </a:r>
            <a:r>
              <a:rPr lang="ja-JP" altLang="en-US" sz="3200" dirty="0" smtClean="0"/>
              <a:t>（</a:t>
            </a:r>
            <a:r>
              <a:rPr lang="en-US" altLang="ja-JP" sz="3200" dirty="0" smtClean="0"/>
              <a:t>Service Distance)</a:t>
            </a:r>
            <a:br>
              <a:rPr lang="en-US" altLang="ja-JP" sz="3200" dirty="0" smtClean="0"/>
            </a:br>
            <a:r>
              <a:rPr lang="en-US" altLang="ja-JP" sz="3200" dirty="0" smtClean="0"/>
              <a:t>Approx.9,000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>Vehicles</a:t>
            </a:r>
            <a:r>
              <a:rPr lang="ja-JP" altLang="en-US" sz="3200" dirty="0" smtClean="0"/>
              <a:t>（</a:t>
            </a:r>
            <a:r>
              <a:rPr lang="en-US" altLang="ja-JP" sz="3200" dirty="0" smtClean="0"/>
              <a:t>Route Buses </a:t>
            </a:r>
            <a:r>
              <a:rPr lang="ja-JP" altLang="en-US" sz="3200" dirty="0" smtClean="0"/>
              <a:t>）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/>
              <a:t> </a:t>
            </a:r>
            <a:r>
              <a:rPr lang="en-US" altLang="ja-JP" sz="3200" dirty="0" smtClean="0"/>
              <a:t>     Approx.4,000 Vehicles (Chartered Buses)</a:t>
            </a:r>
            <a:br>
              <a:rPr lang="en-US" altLang="ja-JP" sz="3200" dirty="0" smtClean="0"/>
            </a:b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endParaRPr kumimoji="1" lang="ja-JP" altLang="en-US" sz="32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97271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Number of Taxies in Tokyo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52,000</a:t>
            </a:r>
            <a:r>
              <a:rPr lang="en-US" altLang="ja-JP" dirty="0"/>
              <a:t> </a:t>
            </a:r>
            <a:r>
              <a:rPr lang="en-US" altLang="ja-JP" dirty="0" smtClean="0"/>
              <a:t>Vehicles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97271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6561" y="2132856"/>
            <a:ext cx="7668676" cy="2139643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Characteristics of Public Transport Infrastructure Management: Privatization with Many Private Entities 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75226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6560" y="2209810"/>
            <a:ext cx="7777887" cy="280336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Operation of Public Transport in Tokyo</a:t>
            </a:r>
            <a:br>
              <a:rPr lang="en-US" altLang="ja-JP" dirty="0" smtClean="0"/>
            </a:br>
            <a:r>
              <a:rPr lang="en-US" altLang="ja-JP" dirty="0" smtClean="0"/>
              <a:t>14 Railways Companies, 38 Omnibus Companies, 1,100 Taxi Companies (Excluding Owner Driver Taxies) </a:t>
            </a:r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7</a:t>
            </a:fld>
            <a:endParaRPr lang="en-US" altLang="ja-JP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8553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Difficult  especially for Tourists  to Get hold of the Entire Picture of  Transport Network in Tokyo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75388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Proud of the </a:t>
            </a:r>
            <a:r>
              <a:rPr lang="en-US" altLang="ja-JP" dirty="0"/>
              <a:t>M</a:t>
            </a:r>
            <a:r>
              <a:rPr lang="en-US" altLang="ja-JP" dirty="0" smtClean="0"/>
              <a:t>ost Punctual Service in the World but not Without Many Obstacles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8020F-992B-4841-BF89-8ABAF27B213C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95536" y="5517233"/>
            <a:ext cx="4061005" cy="692475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r>
              <a:rPr lang="en-US" altLang="ja-JP" sz="13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Ministry of Land , Infrastructure,</a:t>
            </a:r>
          </a:p>
          <a:p>
            <a:r>
              <a:rPr lang="en-US" altLang="ja-JP" sz="13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Transport and  Tourism</a:t>
            </a:r>
            <a:r>
              <a:rPr lang="ja-JP" altLang="en-US" sz="13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ja-JP" sz="13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From “Information</a:t>
            </a:r>
          </a:p>
          <a:p>
            <a:r>
              <a:rPr lang="en-US" altLang="ja-JP" sz="13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on the Safety of Railway Transport(2012)”</a:t>
            </a:r>
            <a:endParaRPr lang="ja-JP" altLang="en-US" sz="13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図 14" descr="スクリーンショット 2014-04-11 20.44.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908" y="1122598"/>
            <a:ext cx="4598271" cy="3157338"/>
          </a:xfrm>
          <a:prstGeom prst="rect">
            <a:avLst/>
          </a:prstGeom>
        </p:spPr>
      </p:pic>
      <p:pic>
        <p:nvPicPr>
          <p:cNvPr id="16" name="図 15" descr="スクリーンショット 2014-04-11 20.44.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6540" y="3258582"/>
            <a:ext cx="4572000" cy="326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712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P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ＤＦＧ華康ゴシック体W5" pitchFamily="50" charset="-128"/>
            <a:ea typeface="ＤＦＧ華康ゴシック体W5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ＤＦＧ華康ゴシック体W5" pitchFamily="50" charset="-128"/>
            <a:ea typeface="ＤＦＧ華康ゴシック体W5" pitchFamily="50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kumimoji="1" dirty="0" smtClean="0">
            <a:solidFill>
              <a:schemeClr val="bg2"/>
            </a:solidFill>
            <a:latin typeface="ヒラギノ角ゴ ProN W6"/>
            <a:ea typeface="ヒラギノ角ゴ ProN W6"/>
            <a:cs typeface="ヒラギノ角ゴ ProN W6"/>
          </a:defRPr>
        </a:defPPr>
      </a:lstStyle>
    </a:txDef>
  </a:objectDefaults>
  <a:extraClrSchemeLst>
    <a:extraClrScheme>
      <a:clrScheme name="SUPERP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PERP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P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41836</TotalTime>
  <Words>968</Words>
  <Application>Microsoft Office PowerPoint</Application>
  <PresentationFormat>画面に合わせる (4:3)</PresentationFormat>
  <Paragraphs>198</Paragraphs>
  <Slides>31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2" baseType="lpstr">
      <vt:lpstr>SUPERP</vt:lpstr>
      <vt:lpstr>Open Data Symposium 2015 Open Data Summit Association for Open Data of Public Transport </vt:lpstr>
      <vt:lpstr>Agendas for Public Transportation of Japan: The Most Developed and the Most Complex System in the World</vt:lpstr>
      <vt:lpstr>Railway System in Tokyo: A Total Length of 1,052km、760 Stations 14,500 Vehicles</vt:lpstr>
      <vt:lpstr>Bus Service 2,545　Routes（Number of Bus Routes） Approx.7,023km（Service Distance) Approx.9,000 Vehicles（Route Buses ）       Approx.4,000 Vehicles (Chartered Buses)    </vt:lpstr>
      <vt:lpstr>Number of Taxies in Tokyo 52,000 Vehicles</vt:lpstr>
      <vt:lpstr>Characteristics of Public Transport Infrastructure Management: Privatization with Many Private Entities  </vt:lpstr>
      <vt:lpstr>Operation of Public Transport in Tokyo 14 Railways Companies, 38 Omnibus Companies, 1,100 Taxi Companies (Excluding Owner Driver Taxies) </vt:lpstr>
      <vt:lpstr>Difficult  especially for Tourists  to Get hold of the Entire Picture of  Transport Network in Tokyo</vt:lpstr>
      <vt:lpstr>Proud of the Most Punctual Service in the World but not Without Many Obstacles</vt:lpstr>
      <vt:lpstr>Transport Disruption（Trains Canceled 、Passenger Train Delays of more than 30 Minutes, etc. ）</vt:lpstr>
      <vt:lpstr>Public Transportation Open Data Association</vt:lpstr>
      <vt:lpstr>History of Activities Involving  Public Transportation Open Data Association</vt:lpstr>
      <vt:lpstr>Membership</vt:lpstr>
      <vt:lpstr>Member (As of November 2015)</vt:lpstr>
      <vt:lpstr>Major Activities</vt:lpstr>
      <vt:lpstr>Open Data Developer Site</vt:lpstr>
      <vt:lpstr>Information Supplied from Developer Site</vt:lpstr>
      <vt:lpstr>Information Supply Service for Passengers(Dokosil, Kokosil)</vt:lpstr>
      <vt:lpstr>Multi-Lingual Supply of Public Transport Information </vt:lpstr>
      <vt:lpstr>Information Supply Method at Time of  Transport Disruptions</vt:lpstr>
      <vt:lpstr>Tokyo Metro Open Data Contest</vt:lpstr>
      <vt:lpstr>Tokyo Metro Co. Ltd., Open Data Contest Now</vt:lpstr>
      <vt:lpstr>Open Data Offered in the contest</vt:lpstr>
      <vt:lpstr>Number of applications for Appli Contest＝281</vt:lpstr>
      <vt:lpstr>Grand Prix</vt:lpstr>
      <vt:lpstr>Tokyo Metro Appli Contest Alone ROI = Approximately 1 Billion Yen （Initial Development Effect Alone）</vt:lpstr>
      <vt:lpstr>Future Activities</vt:lpstr>
      <vt:lpstr>Target of Activities for Fiscal 2015</vt:lpstr>
      <vt:lpstr>Agendas</vt:lpstr>
      <vt:lpstr>Agendas</vt:lpstr>
      <vt:lpstr>スライド 31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オープンデータシンポジウム2015 オープンデータサミット 公共交通オープンデータ協議会</dc:title>
  <dc:subject/>
  <dc:creator/>
  <cp:keywords/>
  <dc:description/>
  <cp:lastModifiedBy>IshizakiSiro</cp:lastModifiedBy>
  <cp:revision>76</cp:revision>
  <cp:lastPrinted>2014-10-02T13:09:37Z</cp:lastPrinted>
  <dcterms:created xsi:type="dcterms:W3CDTF">2014-10-03T04:03:43Z</dcterms:created>
  <dcterms:modified xsi:type="dcterms:W3CDTF">2016-02-26T01:11:42Z</dcterms:modified>
  <cp:category/>
</cp:coreProperties>
</file>