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343" r:id="rId2"/>
    <p:sldId id="365" r:id="rId3"/>
    <p:sldId id="386" r:id="rId4"/>
    <p:sldId id="387" r:id="rId5"/>
    <p:sldId id="388" r:id="rId6"/>
    <p:sldId id="389" r:id="rId7"/>
    <p:sldId id="390" r:id="rId8"/>
    <p:sldId id="391" r:id="rId9"/>
    <p:sldId id="320" r:id="rId10"/>
    <p:sldId id="392" r:id="rId11"/>
    <p:sldId id="393" r:id="rId12"/>
    <p:sldId id="394" r:id="rId13"/>
    <p:sldId id="293" r:id="rId14"/>
    <p:sldId id="371" r:id="rId15"/>
    <p:sldId id="385" r:id="rId16"/>
    <p:sldId id="294" r:id="rId17"/>
    <p:sldId id="372" r:id="rId18"/>
    <p:sldId id="377" r:id="rId19"/>
    <p:sldId id="373" r:id="rId20"/>
    <p:sldId id="369" r:id="rId21"/>
    <p:sldId id="384" r:id="rId22"/>
    <p:sldId id="368" r:id="rId23"/>
    <p:sldId id="367" r:id="rId24"/>
    <p:sldId id="380" r:id="rId25"/>
    <p:sldId id="375" r:id="rId26"/>
  </p:sldIdLst>
  <p:sldSz cx="9144000" cy="6858000" type="screen4x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671" autoAdjust="0"/>
  </p:normalViewPr>
  <p:slideViewPr>
    <p:cSldViewPr>
      <p:cViewPr varScale="1">
        <p:scale>
          <a:sx n="108" d="100"/>
          <a:sy n="108" d="100"/>
        </p:scale>
        <p:origin x="-1704" y="-90"/>
      </p:cViewPr>
      <p:guideLst>
        <p:guide orient="horz" pos="2160"/>
        <p:guide pos="2880"/>
      </p:guideLst>
    </p:cSldViewPr>
  </p:slideViewPr>
  <p:notesTextViewPr>
    <p:cViewPr>
      <p:scale>
        <a:sx n="1" d="1"/>
        <a:sy n="1" d="1"/>
      </p:scale>
      <p:origin x="0" y="0"/>
    </p:cViewPr>
  </p:notesTextViewPr>
  <p:sorterViewPr>
    <p:cViewPr>
      <p:scale>
        <a:sx n="50" d="100"/>
        <a:sy n="5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08E75195-4E0D-4B62-9E21-30CA25D70AE0}" type="datetimeFigureOut">
              <a:rPr kumimoji="1" lang="ja-JP" altLang="en-US" smtClean="0"/>
              <a:pPr/>
              <a:t>2016/2/26</a:t>
            </a:fld>
            <a:endParaRPr kumimoji="1" lang="ja-JP" altLang="en-US"/>
          </a:p>
        </p:txBody>
      </p:sp>
      <p:sp>
        <p:nvSpPr>
          <p:cNvPr id="4" name="フッター プレースホルダー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A9ABAAB6-E117-40F1-8650-60D19B84CD70}" type="slidenum">
              <a:rPr kumimoji="1" lang="ja-JP" altLang="en-US" smtClean="0"/>
              <a:pPr/>
              <a:t>&lt;#&gt;</a:t>
            </a:fld>
            <a:endParaRPr kumimoji="1" lang="ja-JP" altLang="en-US"/>
          </a:p>
        </p:txBody>
      </p:sp>
    </p:spTree>
    <p:extLst>
      <p:ext uri="{BB962C8B-B14F-4D97-AF65-F5344CB8AC3E}">
        <p14:creationId xmlns:p14="http://schemas.microsoft.com/office/powerpoint/2010/main" xmlns="" val="20323230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D5839738-6213-49F9-A413-5778B34DA7BB}" type="datetimeFigureOut">
              <a:rPr kumimoji="1" lang="ja-JP" altLang="en-US" smtClean="0"/>
              <a:pPr/>
              <a:t>2016/2/26</a:t>
            </a:fld>
            <a:endParaRPr kumimoji="1" lang="ja-JP" altLang="en-US"/>
          </a:p>
        </p:txBody>
      </p:sp>
      <p:sp>
        <p:nvSpPr>
          <p:cNvPr id="4" name="スライド イメージ プレースホルダー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B44C47C-A467-41FA-B58B-616F0948B619}" type="slidenum">
              <a:rPr kumimoji="1" lang="ja-JP" altLang="en-US" smtClean="0"/>
              <a:pPr/>
              <a:t>&lt;#&gt;</a:t>
            </a:fld>
            <a:endParaRPr kumimoji="1" lang="ja-JP" altLang="en-US"/>
          </a:p>
        </p:txBody>
      </p:sp>
    </p:spTree>
    <p:extLst>
      <p:ext uri="{BB962C8B-B14F-4D97-AF65-F5344CB8AC3E}">
        <p14:creationId xmlns:p14="http://schemas.microsoft.com/office/powerpoint/2010/main" xmlns="" val="410826365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9E35283-0965-40A3-BF64-42E9A0286159}" type="slidenum">
              <a:rPr kumimoji="1" lang="ja-JP" altLang="en-US" smtClean="0"/>
              <a:pPr/>
              <a:t>2</a:t>
            </a:fld>
            <a:endParaRPr kumimoji="1" lang="ja-JP" altLang="en-US"/>
          </a:p>
        </p:txBody>
      </p:sp>
    </p:spTree>
    <p:extLst>
      <p:ext uri="{BB962C8B-B14F-4D97-AF65-F5344CB8AC3E}">
        <p14:creationId xmlns:p14="http://schemas.microsoft.com/office/powerpoint/2010/main" xmlns="" val="3774958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fld id="{37120488-072B-D547-BEC8-18D86D5C36BF}" type="slidenum">
              <a:rPr lang="en-US" altLang="ja-JP"/>
              <a:pPr eaLnBrk="1" hangingPunct="1"/>
              <a:t>9</a:t>
            </a:fld>
            <a:endParaRPr lang="en-US" altLang="ja-JP"/>
          </a:p>
        </p:txBody>
      </p:sp>
      <p:sp>
        <p:nvSpPr>
          <p:cNvPr id="25603" name="Rectangle 7"/>
          <p:cNvSpPr txBox="1">
            <a:spLocks noGrp="1" noChangeArrowheads="1"/>
          </p:cNvSpPr>
          <p:nvPr/>
        </p:nvSpPr>
        <p:spPr bwMode="auto">
          <a:xfrm>
            <a:off x="3849058" y="9428800"/>
            <a:ext cx="2947034" cy="4962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216" tIns="46109" rIns="92216" bIns="46109" anchor="b"/>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algn="r" eaLnBrk="1" hangingPunct="1"/>
            <a:fld id="{D8539453-CE6F-144E-898E-01E4F8C48530}" type="slidenum">
              <a:rPr lang="en-US" altLang="ja-JP" sz="1200">
                <a:latin typeface="Calibri" charset="0"/>
              </a:rPr>
              <a:pPr algn="r" eaLnBrk="1" hangingPunct="1"/>
              <a:t>9</a:t>
            </a:fld>
            <a:endParaRPr lang="en-US" altLang="ja-JP" sz="1200">
              <a:latin typeface="Calibri" charset="0"/>
            </a:endParaRPr>
          </a:p>
        </p:txBody>
      </p:sp>
      <p:sp>
        <p:nvSpPr>
          <p:cNvPr id="25604" name="Rectangle 2"/>
          <p:cNvSpPr>
            <a:spLocks noGrp="1" noRot="1" noChangeAspect="1" noChangeArrowheads="1" noTextEdit="1"/>
          </p:cNvSpPr>
          <p:nvPr>
            <p:ph type="sldImg"/>
          </p:nvPr>
        </p:nvSpPr>
        <p:spPr>
          <a:ln/>
        </p:spPr>
      </p:sp>
      <p:sp>
        <p:nvSpPr>
          <p:cNvPr id="2560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216" tIns="46109" rIns="92216" bIns="46109"/>
          <a:lstStyle/>
          <a:p>
            <a:pPr lvl="1"/>
            <a:endParaRPr lang="en-US" altLang="ja-JP" sz="1100">
              <a:ea typeface="ＭＳ Ｐ明朝"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FE5C7279-C43A-4C53-A568-D344EE01EFB7}" type="datetime1">
              <a:rPr kumimoji="1" lang="ja-JP" altLang="en-US" smtClean="0"/>
              <a:pPr/>
              <a:t>2016/2/26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C4DFAD8-0CD9-4188-94A5-225A2745F119}" type="slidenum">
              <a:rPr kumimoji="1" lang="ja-JP" altLang="en-US" smtClean="0"/>
              <a:pPr/>
              <a:t>&lt;#&gt;</a:t>
            </a:fld>
            <a:endParaRPr kumimoji="1" lang="ja-JP" altLang="en-US"/>
          </a:p>
        </p:txBody>
      </p:sp>
    </p:spTree>
    <p:extLst>
      <p:ext uri="{BB962C8B-B14F-4D97-AF65-F5344CB8AC3E}">
        <p14:creationId xmlns:p14="http://schemas.microsoft.com/office/powerpoint/2010/main" xmlns="" val="2269481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1C1F5E8-EDE6-408C-844D-83FE98FA154E}" type="datetime1">
              <a:rPr kumimoji="1" lang="ja-JP" altLang="en-US" smtClean="0"/>
              <a:pPr/>
              <a:t>2016/2/26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C4DFAD8-0CD9-4188-94A5-225A2745F119}" type="slidenum">
              <a:rPr kumimoji="1" lang="ja-JP" altLang="en-US" smtClean="0"/>
              <a:pPr/>
              <a:t>&lt;#&gt;</a:t>
            </a:fld>
            <a:endParaRPr kumimoji="1" lang="ja-JP" altLang="en-US"/>
          </a:p>
        </p:txBody>
      </p:sp>
    </p:spTree>
    <p:extLst>
      <p:ext uri="{BB962C8B-B14F-4D97-AF65-F5344CB8AC3E}">
        <p14:creationId xmlns:p14="http://schemas.microsoft.com/office/powerpoint/2010/main" xmlns="" val="4007084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71549A9-7C04-4A5A-82E9-4447F6F1C20C}" type="datetime1">
              <a:rPr kumimoji="1" lang="ja-JP" altLang="en-US" smtClean="0"/>
              <a:pPr/>
              <a:t>2016/2/26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C4DFAD8-0CD9-4188-94A5-225A2745F119}" type="slidenum">
              <a:rPr kumimoji="1" lang="ja-JP" altLang="en-US" smtClean="0"/>
              <a:pPr/>
              <a:t>&lt;#&gt;</a:t>
            </a:fld>
            <a:endParaRPr kumimoji="1" lang="ja-JP" altLang="en-US"/>
          </a:p>
        </p:txBody>
      </p:sp>
    </p:spTree>
    <p:extLst>
      <p:ext uri="{BB962C8B-B14F-4D97-AF65-F5344CB8AC3E}">
        <p14:creationId xmlns:p14="http://schemas.microsoft.com/office/powerpoint/2010/main" xmlns="" val="725682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DA81445-09FD-440E-9F6B-667F63BA78C3}" type="datetime1">
              <a:rPr kumimoji="1" lang="ja-JP" altLang="en-US" smtClean="0"/>
              <a:pPr/>
              <a:t>2016/2/26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C4DFAD8-0CD9-4188-94A5-225A2745F119}" type="slidenum">
              <a:rPr kumimoji="1" lang="ja-JP" altLang="en-US" smtClean="0"/>
              <a:pPr/>
              <a:t>&lt;#&gt;</a:t>
            </a:fld>
            <a:endParaRPr kumimoji="1" lang="ja-JP" altLang="en-US"/>
          </a:p>
        </p:txBody>
      </p:sp>
    </p:spTree>
    <p:extLst>
      <p:ext uri="{BB962C8B-B14F-4D97-AF65-F5344CB8AC3E}">
        <p14:creationId xmlns:p14="http://schemas.microsoft.com/office/powerpoint/2010/main" xmlns="" val="4155644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7A05C436-1FA0-413B-B7F4-2FCD6CE5DFE3}" type="datetime1">
              <a:rPr kumimoji="1" lang="ja-JP" altLang="en-US" smtClean="0"/>
              <a:pPr/>
              <a:t>2016/2/26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C4DFAD8-0CD9-4188-94A5-225A2745F119}" type="slidenum">
              <a:rPr kumimoji="1" lang="ja-JP" altLang="en-US" smtClean="0"/>
              <a:pPr/>
              <a:t>&lt;#&gt;</a:t>
            </a:fld>
            <a:endParaRPr kumimoji="1" lang="ja-JP" altLang="en-US"/>
          </a:p>
        </p:txBody>
      </p:sp>
    </p:spTree>
    <p:extLst>
      <p:ext uri="{BB962C8B-B14F-4D97-AF65-F5344CB8AC3E}">
        <p14:creationId xmlns:p14="http://schemas.microsoft.com/office/powerpoint/2010/main" xmlns="" val="3275949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A035AB97-2A1C-450C-BCA1-F1FABBB48F1D}" type="datetime1">
              <a:rPr kumimoji="1" lang="ja-JP" altLang="en-US" smtClean="0"/>
              <a:pPr/>
              <a:t>2016/2/26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C4DFAD8-0CD9-4188-94A5-225A2745F119}" type="slidenum">
              <a:rPr kumimoji="1" lang="ja-JP" altLang="en-US" smtClean="0"/>
              <a:pPr/>
              <a:t>&lt;#&gt;</a:t>
            </a:fld>
            <a:endParaRPr kumimoji="1" lang="ja-JP" altLang="en-US"/>
          </a:p>
        </p:txBody>
      </p:sp>
    </p:spTree>
    <p:extLst>
      <p:ext uri="{BB962C8B-B14F-4D97-AF65-F5344CB8AC3E}">
        <p14:creationId xmlns:p14="http://schemas.microsoft.com/office/powerpoint/2010/main" xmlns="" val="2000538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75B40F5D-A3B2-4988-88FB-85F9B77124B3}" type="datetime1">
              <a:rPr kumimoji="1" lang="ja-JP" altLang="en-US" smtClean="0"/>
              <a:pPr/>
              <a:t>2016/2/26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4C4DFAD8-0CD9-4188-94A5-225A2745F119}" type="slidenum">
              <a:rPr kumimoji="1" lang="ja-JP" altLang="en-US" smtClean="0"/>
              <a:pPr/>
              <a:t>&lt;#&gt;</a:t>
            </a:fld>
            <a:endParaRPr kumimoji="1" lang="ja-JP" altLang="en-US"/>
          </a:p>
        </p:txBody>
      </p:sp>
    </p:spTree>
    <p:extLst>
      <p:ext uri="{BB962C8B-B14F-4D97-AF65-F5344CB8AC3E}">
        <p14:creationId xmlns:p14="http://schemas.microsoft.com/office/powerpoint/2010/main" xmlns="" val="1996533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676C4058-6E5D-4061-A8A3-7DAE17C22881}" type="datetime1">
              <a:rPr kumimoji="1" lang="ja-JP" altLang="en-US" smtClean="0"/>
              <a:pPr/>
              <a:t>2016/2/26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4C4DFAD8-0CD9-4188-94A5-225A2745F119}" type="slidenum">
              <a:rPr kumimoji="1" lang="ja-JP" altLang="en-US" smtClean="0"/>
              <a:pPr/>
              <a:t>&lt;#&gt;</a:t>
            </a:fld>
            <a:endParaRPr kumimoji="1" lang="ja-JP" altLang="en-US"/>
          </a:p>
        </p:txBody>
      </p:sp>
    </p:spTree>
    <p:extLst>
      <p:ext uri="{BB962C8B-B14F-4D97-AF65-F5344CB8AC3E}">
        <p14:creationId xmlns:p14="http://schemas.microsoft.com/office/powerpoint/2010/main" xmlns="" val="1845228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C065795-4A8B-4FD2-98EA-8FFB0D5E9D03}" type="datetime1">
              <a:rPr kumimoji="1" lang="ja-JP" altLang="en-US" smtClean="0"/>
              <a:pPr/>
              <a:t>2016/2/26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4C4DFAD8-0CD9-4188-94A5-225A2745F119}" type="slidenum">
              <a:rPr kumimoji="1" lang="ja-JP" altLang="en-US" smtClean="0"/>
              <a:pPr/>
              <a:t>&lt;#&gt;</a:t>
            </a:fld>
            <a:endParaRPr kumimoji="1" lang="ja-JP" altLang="en-US"/>
          </a:p>
        </p:txBody>
      </p:sp>
    </p:spTree>
    <p:extLst>
      <p:ext uri="{BB962C8B-B14F-4D97-AF65-F5344CB8AC3E}">
        <p14:creationId xmlns:p14="http://schemas.microsoft.com/office/powerpoint/2010/main" xmlns="" val="3508832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DFF3C2D-495F-4A1A-B112-2C1A4D0DBE72}" type="datetime1">
              <a:rPr kumimoji="1" lang="ja-JP" altLang="en-US" smtClean="0"/>
              <a:pPr/>
              <a:t>2016/2/26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C4DFAD8-0CD9-4188-94A5-225A2745F119}" type="slidenum">
              <a:rPr kumimoji="1" lang="ja-JP" altLang="en-US" smtClean="0"/>
              <a:pPr/>
              <a:t>&lt;#&gt;</a:t>
            </a:fld>
            <a:endParaRPr kumimoji="1" lang="ja-JP" altLang="en-US"/>
          </a:p>
        </p:txBody>
      </p:sp>
    </p:spTree>
    <p:extLst>
      <p:ext uri="{BB962C8B-B14F-4D97-AF65-F5344CB8AC3E}">
        <p14:creationId xmlns:p14="http://schemas.microsoft.com/office/powerpoint/2010/main" xmlns="" val="2126239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4CF6189-BE1D-44A9-B0E0-D9BEA243DEB4}" type="datetime1">
              <a:rPr kumimoji="1" lang="ja-JP" altLang="en-US" smtClean="0"/>
              <a:pPr/>
              <a:t>2016/2/26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C4DFAD8-0CD9-4188-94A5-225A2745F119}" type="slidenum">
              <a:rPr kumimoji="1" lang="ja-JP" altLang="en-US" smtClean="0"/>
              <a:pPr/>
              <a:t>&lt;#&gt;</a:t>
            </a:fld>
            <a:endParaRPr kumimoji="1" lang="ja-JP" altLang="en-US"/>
          </a:p>
        </p:txBody>
      </p:sp>
    </p:spTree>
    <p:extLst>
      <p:ext uri="{BB962C8B-B14F-4D97-AF65-F5344CB8AC3E}">
        <p14:creationId xmlns:p14="http://schemas.microsoft.com/office/powerpoint/2010/main" xmlns="" val="2840463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D1C630-3F03-4918-8D74-35F7A6982C78}" type="datetime1">
              <a:rPr kumimoji="1" lang="ja-JP" altLang="en-US" smtClean="0"/>
              <a:pPr/>
              <a:t>2016/2/26</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4DFAD8-0CD9-4188-94A5-225A2745F119}" type="slidenum">
              <a:rPr kumimoji="1" lang="ja-JP" altLang="en-US" smtClean="0"/>
              <a:pPr/>
              <a:t>&lt;#&gt;</a:t>
            </a:fld>
            <a:endParaRPr kumimoji="1" lang="ja-JP" altLang="en-US"/>
          </a:p>
        </p:txBody>
      </p:sp>
    </p:spTree>
    <p:extLst>
      <p:ext uri="{BB962C8B-B14F-4D97-AF65-F5344CB8AC3E}">
        <p14:creationId xmlns:p14="http://schemas.microsoft.com/office/powerpoint/2010/main" xmlns="" val="5399403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https://scontent.xx.fbcdn.net/hphotos-xaf1/t31.0-8/1939806_397382917080512_4754114027901129873_o.jp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2.png"/><Relationship Id="rId5" Type="http://schemas.openxmlformats.org/officeDocument/2006/relationships/image" Target="../media/image4.png"/><Relationship Id="rId10" Type="http://schemas.openxmlformats.org/officeDocument/2006/relationships/image" Target="../media/image8.jpeg"/><Relationship Id="rId4" Type="http://schemas.openxmlformats.org/officeDocument/2006/relationships/image" Target="../media/image3.pn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597784" y="5661248"/>
            <a:ext cx="1486384" cy="1471520"/>
          </a:xfrm>
          <a:prstGeom prst="rect">
            <a:avLst/>
          </a:prstGeom>
        </p:spPr>
      </p:pic>
      <p:sp>
        <p:nvSpPr>
          <p:cNvPr id="12" name="正方形/長方形 11"/>
          <p:cNvSpPr/>
          <p:nvPr/>
        </p:nvSpPr>
        <p:spPr>
          <a:xfrm>
            <a:off x="179512" y="130408"/>
            <a:ext cx="8820472" cy="564437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日付プレースホルダー 1"/>
          <p:cNvSpPr>
            <a:spLocks noGrp="1"/>
          </p:cNvSpPr>
          <p:nvPr>
            <p:ph type="dt" sz="half" idx="10"/>
          </p:nvPr>
        </p:nvSpPr>
        <p:spPr/>
        <p:txBody>
          <a:bodyPr/>
          <a:lstStyle/>
          <a:p>
            <a:fld id="{B10A0FE4-B505-4C9B-BD55-CA35011BA770}" type="datetime1">
              <a:rPr kumimoji="1" lang="ja-JP" altLang="en-US" smtClean="0">
                <a:latin typeface="メイリオ" panose="020B0604030504040204" pitchFamily="50" charset="-128"/>
                <a:ea typeface="メイリオ" panose="020B0604030504040204" pitchFamily="50" charset="-128"/>
                <a:cs typeface="メイリオ" panose="020B0604030504040204" pitchFamily="50" charset="-128"/>
              </a:rPr>
              <a:pPr/>
              <a:t>2016/2/26</a:t>
            </a:fld>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 name="図 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339752" y="6021395"/>
            <a:ext cx="1917291" cy="660909"/>
          </a:xfrm>
          <a:prstGeom prst="rect">
            <a:avLst/>
          </a:prstGeom>
        </p:spPr>
      </p:pic>
      <p:sp>
        <p:nvSpPr>
          <p:cNvPr id="11" name="正方形/長方形 10"/>
          <p:cNvSpPr/>
          <p:nvPr/>
        </p:nvSpPr>
        <p:spPr>
          <a:xfrm>
            <a:off x="-3557892" y="1429100"/>
            <a:ext cx="16429097" cy="2554545"/>
          </a:xfrm>
          <a:prstGeom prst="rect">
            <a:avLst/>
          </a:prstGeom>
        </p:spPr>
        <p:txBody>
          <a:bodyPr wrap="square">
            <a:spAutoFit/>
          </a:bodyPr>
          <a:lstStyle/>
          <a:p>
            <a:pPr algn="ctr"/>
            <a:r>
              <a:rPr lang="en-US" altLang="ja-JP" sz="3200" b="1" dirty="0" smtClean="0">
                <a:solidFill>
                  <a:schemeClr val="bg1"/>
                </a:solidFill>
                <a:latin typeface="+mj-lt"/>
                <a:ea typeface="メイリオ" panose="020B0604030504040204" pitchFamily="50" charset="-128"/>
                <a:cs typeface="メイリオ" panose="020B0604030504040204" pitchFamily="50" charset="-128"/>
              </a:rPr>
              <a:t>Open </a:t>
            </a:r>
            <a:r>
              <a:rPr lang="en-US" altLang="ja-JP" sz="3200" b="1" dirty="0" err="1" smtClean="0">
                <a:solidFill>
                  <a:schemeClr val="bg1"/>
                </a:solidFill>
                <a:latin typeface="+mj-lt"/>
                <a:ea typeface="メイリオ" panose="020B0604030504040204" pitchFamily="50" charset="-128"/>
                <a:cs typeface="メイリオ" panose="020B0604030504040204" pitchFamily="50" charset="-128"/>
              </a:rPr>
              <a:t>Data:International</a:t>
            </a:r>
            <a:r>
              <a:rPr lang="en-US" altLang="ja-JP" sz="3200" b="1" dirty="0" smtClean="0">
                <a:solidFill>
                  <a:schemeClr val="bg1"/>
                </a:solidFill>
                <a:latin typeface="+mj-lt"/>
                <a:ea typeface="メイリオ" panose="020B0604030504040204" pitchFamily="50" charset="-128"/>
                <a:cs typeface="メイリオ" panose="020B0604030504040204" pitchFamily="50" charset="-128"/>
              </a:rPr>
              <a:t> Cooperation</a:t>
            </a:r>
          </a:p>
          <a:p>
            <a:pPr algn="ctr"/>
            <a:r>
              <a:rPr lang="en-US" altLang="ja-JP" sz="3200" b="1" dirty="0" smtClean="0">
                <a:solidFill>
                  <a:schemeClr val="bg1"/>
                </a:solidFill>
                <a:latin typeface="+mj-lt"/>
                <a:ea typeface="メイリオ" panose="020B0604030504040204" pitchFamily="50" charset="-128"/>
                <a:cs typeface="メイリオ" panose="020B0604030504040204" pitchFamily="50" charset="-128"/>
              </a:rPr>
              <a:t>and Support</a:t>
            </a:r>
          </a:p>
          <a:p>
            <a:pPr algn="ctr"/>
            <a:r>
              <a:rPr lang="en-US" altLang="ja-JP" sz="3200" b="1" dirty="0" smtClean="0">
                <a:solidFill>
                  <a:schemeClr val="bg1"/>
                </a:solidFill>
                <a:latin typeface="+mj-lt"/>
                <a:ea typeface="メイリオ" panose="020B0604030504040204" pitchFamily="50" charset="-128"/>
                <a:cs typeface="メイリオ" panose="020B0604030504040204" pitchFamily="50" charset="-128"/>
              </a:rPr>
              <a:t>for </a:t>
            </a:r>
            <a:r>
              <a:rPr lang="en-US" altLang="ja-JP" sz="3200" b="1" dirty="0" smtClean="0">
                <a:solidFill>
                  <a:schemeClr val="bg1"/>
                </a:solidFill>
                <a:latin typeface="+mj-lt"/>
                <a:ea typeface="メイリオ" panose="020B0604030504040204" pitchFamily="50" charset="-128"/>
                <a:cs typeface="メイリオ" panose="020B0604030504040204" pitchFamily="50" charset="-128"/>
              </a:rPr>
              <a:t>Innovative Creation</a:t>
            </a:r>
            <a:endParaRPr lang="en-US" altLang="ja-JP" sz="4800" b="1" dirty="0" smtClean="0">
              <a:solidFill>
                <a:schemeClr val="bg1"/>
              </a:solidFill>
              <a:latin typeface="+mj-lt"/>
              <a:ea typeface="メイリオ" panose="020B0604030504040204" pitchFamily="50" charset="-128"/>
              <a:cs typeface="メイリオ" panose="020B0604030504040204" pitchFamily="50" charset="-128"/>
            </a:endParaRPr>
          </a:p>
          <a:p>
            <a:pPr algn="ctr"/>
            <a:r>
              <a:rPr lang="en-US" altLang="ja-JP" sz="3200" b="1" dirty="0" smtClean="0">
                <a:solidFill>
                  <a:schemeClr val="bg1"/>
                </a:solidFill>
                <a:latin typeface="+mj-lt"/>
                <a:ea typeface="メイリオ" panose="020B0604030504040204" pitchFamily="50" charset="-128"/>
                <a:cs typeface="メイリオ" panose="020B0604030504040204" pitchFamily="50" charset="-128"/>
              </a:rPr>
              <a:t>ODI Osaka </a:t>
            </a:r>
          </a:p>
          <a:p>
            <a:pPr algn="ctr"/>
            <a:r>
              <a:rPr lang="en-US" altLang="ja-JP" sz="3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Osaka Innovation Hub</a:t>
            </a:r>
          </a:p>
        </p:txBody>
      </p:sp>
      <p:sp>
        <p:nvSpPr>
          <p:cNvPr id="13" name="テキスト ボックス 12"/>
          <p:cNvSpPr txBox="1"/>
          <p:nvPr/>
        </p:nvSpPr>
        <p:spPr>
          <a:xfrm>
            <a:off x="197742" y="199673"/>
            <a:ext cx="1277914" cy="276999"/>
          </a:xfrm>
          <a:prstGeom prst="rect">
            <a:avLst/>
          </a:prstGeom>
          <a:noFill/>
        </p:spPr>
        <p:txBody>
          <a:bodyPr wrap="none" rtlCol="0">
            <a:spAutoFit/>
          </a:bodyPr>
          <a:lstStyle/>
          <a:p>
            <a:r>
              <a:rPr kumimoji="1" lang="en-US" altLang="ja-JP" sz="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VLED2015</a:t>
            </a:r>
            <a:r>
              <a:rPr kumimoji="1" lang="ja-JP" altLang="en-US" sz="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福岡</a:t>
            </a:r>
            <a:endParaRPr kumimoji="1" lang="ja-JP" altLang="en-US" sz="1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xmlns="" val="104437348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p:cNvSpPr/>
          <p:nvPr/>
        </p:nvSpPr>
        <p:spPr>
          <a:xfrm>
            <a:off x="0" y="989292"/>
            <a:ext cx="9143999" cy="5868708"/>
          </a:xfrm>
          <a:prstGeom prst="rect">
            <a:avLst/>
          </a:prstGeom>
          <a:solidFill>
            <a:schemeClr val="accent1"/>
          </a:solidFill>
          <a:ln w="12700">
            <a:solidFill>
              <a:schemeClr val="tx2">
                <a:lumMod val="40000"/>
                <a:lumOff val="6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19" name="正方形/長方形 18"/>
          <p:cNvSpPr/>
          <p:nvPr/>
        </p:nvSpPr>
        <p:spPr>
          <a:xfrm>
            <a:off x="224998" y="4534941"/>
            <a:ext cx="3238117" cy="2211936"/>
          </a:xfrm>
          <a:prstGeom prst="rect">
            <a:avLst/>
          </a:prstGeom>
          <a:solidFill>
            <a:schemeClr val="bg1"/>
          </a:solidFill>
          <a:ln w="12700">
            <a:solidFill>
              <a:schemeClr val="tx2">
                <a:lumMod val="40000"/>
                <a:lumOff val="6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7" name="正方形/長方形 16"/>
          <p:cNvSpPr/>
          <p:nvPr/>
        </p:nvSpPr>
        <p:spPr>
          <a:xfrm>
            <a:off x="219673" y="1070533"/>
            <a:ext cx="3238117" cy="2179726"/>
          </a:xfrm>
          <a:prstGeom prst="rect">
            <a:avLst/>
          </a:prstGeom>
          <a:solidFill>
            <a:schemeClr val="bg1"/>
          </a:solidFill>
          <a:ln w="12700">
            <a:solidFill>
              <a:schemeClr val="tx2">
                <a:lumMod val="40000"/>
                <a:lumOff val="6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7" name="正方形/長方形 6"/>
          <p:cNvSpPr/>
          <p:nvPr/>
        </p:nvSpPr>
        <p:spPr>
          <a:xfrm>
            <a:off x="219038" y="3338645"/>
            <a:ext cx="3238117" cy="1112600"/>
          </a:xfrm>
          <a:prstGeom prst="rect">
            <a:avLst/>
          </a:prstGeom>
          <a:ln w="12700">
            <a:solidFill>
              <a:schemeClr val="tx2">
                <a:lumMod val="40000"/>
                <a:lumOff val="6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pSp>
        <p:nvGrpSpPr>
          <p:cNvPr id="9" name="図形グループ 9"/>
          <p:cNvGrpSpPr/>
          <p:nvPr/>
        </p:nvGrpSpPr>
        <p:grpSpPr>
          <a:xfrm>
            <a:off x="701130" y="1096791"/>
            <a:ext cx="2142678" cy="1760667"/>
            <a:chOff x="-269049" y="399959"/>
            <a:chExt cx="9576676" cy="6336876"/>
          </a:xfrm>
        </p:grpSpPr>
        <p:pic>
          <p:nvPicPr>
            <p:cNvPr id="10" name="図 9" descr="スクリーンショット 2014-02-08 12.18.43.png"/>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269049" y="399959"/>
              <a:ext cx="9576676" cy="6336876"/>
            </a:xfrm>
            <a:prstGeom prst="rect">
              <a:avLst/>
            </a:prstGeom>
            <a:solidFill>
              <a:srgbClr val="FFFFFF">
                <a:alpha val="74000"/>
              </a:srgbClr>
            </a:solidFill>
            <a:effectLst>
              <a:glow rad="101600">
                <a:schemeClr val="bg1">
                  <a:alpha val="75000"/>
                </a:schemeClr>
              </a:glow>
            </a:effectLst>
          </p:spPr>
        </p:pic>
        <p:sp>
          <p:nvSpPr>
            <p:cNvPr id="11" name="ドーナツ 10"/>
            <p:cNvSpPr/>
            <p:nvPr/>
          </p:nvSpPr>
          <p:spPr>
            <a:xfrm>
              <a:off x="6324788" y="2422891"/>
              <a:ext cx="1513844" cy="564418"/>
            </a:xfrm>
            <a:prstGeom prst="donut">
              <a:avLst/>
            </a:prstGeom>
            <a:solidFill>
              <a:srgbClr val="C0504D">
                <a:alpha val="50000"/>
              </a:srgbClr>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2" name="左矢印 11"/>
            <p:cNvSpPr/>
            <p:nvPr/>
          </p:nvSpPr>
          <p:spPr>
            <a:xfrm rot="20225815">
              <a:off x="7806941" y="1981485"/>
              <a:ext cx="968788" cy="744014"/>
            </a:xfrm>
            <a:prstGeom prst="leftArrow">
              <a:avLst/>
            </a:prstGeom>
            <a:solidFill>
              <a:srgbClr val="C0504D"/>
            </a:solidFill>
            <a:ln>
              <a:solidFill>
                <a:srgbClr val="C0504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2" name="タイトル 1"/>
          <p:cNvSpPr>
            <a:spLocks noGrp="1"/>
          </p:cNvSpPr>
          <p:nvPr>
            <p:ph type="title"/>
          </p:nvPr>
        </p:nvSpPr>
        <p:spPr>
          <a:xfrm>
            <a:off x="1296144" y="166656"/>
            <a:ext cx="7740352" cy="742064"/>
          </a:xfrm>
        </p:spPr>
        <p:txBody>
          <a:bodyPr>
            <a:noAutofit/>
          </a:bodyPr>
          <a:lstStyle/>
          <a:p>
            <a:pPr algn="l"/>
            <a:r>
              <a:rPr kumimoji="1" lang="en-US" altLang="ja-JP" sz="2800" b="1" dirty="0" smtClean="0">
                <a:latin typeface="メイリオ" panose="020B0604030504040204" pitchFamily="50" charset="-128"/>
                <a:ea typeface="メイリオ" panose="020B0604030504040204" pitchFamily="50" charset="-128"/>
                <a:cs typeface="メイリオ" panose="020B0604030504040204" pitchFamily="50" charset="-128"/>
              </a:rPr>
              <a:t>OIH’s Open Data related  Initiatives in fiscal 2013   </a:t>
            </a:r>
            <a:endParaRPr kumimoji="1" lang="ja-JP" altLang="en-US" sz="28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a:spLocks noGrp="1"/>
          </p:cNvSpPr>
          <p:nvPr>
            <p:ph idx="1"/>
          </p:nvPr>
        </p:nvSpPr>
        <p:spPr>
          <a:xfrm>
            <a:off x="3635896" y="1890103"/>
            <a:ext cx="5688632" cy="4995281"/>
          </a:xfrm>
        </p:spPr>
        <p:txBody>
          <a:bodyPr>
            <a:noAutofit/>
          </a:bodyPr>
          <a:lstStyle/>
          <a:p>
            <a:pPr marL="0" indent="0">
              <a:buNone/>
            </a:pPr>
            <a:r>
              <a:rPr lang="ja-JP" altLang="en-US"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Study Meeting on Open Data and Social Design</a:t>
            </a:r>
            <a:endParaRPr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Date</a:t>
            </a:r>
            <a:r>
              <a:rPr lang="ja-JP" altLang="en-US" sz="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July3, 2013</a:t>
            </a:r>
            <a:endParaRPr lang="ja-JP" altLang="en-US" sz="1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The venue is always Osaka Innovation Hub, Grand Front Osaka</a:t>
            </a:r>
          </a:p>
          <a:p>
            <a:pPr marL="0" indent="0">
              <a:buNone/>
            </a:pPr>
            <a:r>
              <a:rPr lang="ja-JP" altLang="en-US"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The First Linked Open Data </a:t>
            </a:r>
            <a:r>
              <a:rPr lang="en-US" altLang="ja-JP" sz="1200" b="1" dirty="0" err="1"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Hackathon</a:t>
            </a:r>
            <a:r>
              <a:rPr lang="en-US" altLang="ja-JP"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Kansai</a:t>
            </a:r>
          </a:p>
          <a:p>
            <a:pPr marL="0" indent="0">
              <a:buNone/>
            </a:pPr>
            <a:r>
              <a:rPr lang="ja-JP" altLang="en-US" sz="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Cosponsored by LOD Challenge Day Executive Committee/NPO LODI</a:t>
            </a:r>
            <a:endParaRPr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err="1"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Date:October</a:t>
            </a:r>
            <a:r>
              <a:rPr lang="en-US" altLang="ja-JP" sz="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19,2013</a:t>
            </a:r>
          </a:p>
          <a:p>
            <a:pPr marL="0" indent="0">
              <a:buNone/>
            </a:pPr>
            <a:endParaRPr lang="en-US" altLang="ja-JP" sz="1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The Second </a:t>
            </a:r>
            <a:r>
              <a:rPr lang="en-US" altLang="ja-JP"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Linked Open Data </a:t>
            </a:r>
            <a:r>
              <a:rPr lang="en-US" altLang="ja-JP" sz="1200" b="1" dirty="0" err="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Hackathon</a:t>
            </a:r>
            <a:r>
              <a:rPr lang="en-US" altLang="ja-JP"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Kansai</a:t>
            </a:r>
            <a:endParaRPr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Date: December 6,2013</a:t>
            </a:r>
          </a:p>
          <a:p>
            <a:pPr marL="0" indent="0">
              <a:buNone/>
            </a:pPr>
            <a:endParaRPr lang="en-US" altLang="ja-JP" sz="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en-US" altLang="ja-JP"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◯The </a:t>
            </a:r>
            <a:r>
              <a:rPr lang="en-US" altLang="ja-JP"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Third </a:t>
            </a:r>
            <a:r>
              <a:rPr lang="en-US" altLang="ja-JP"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Linked Open Data </a:t>
            </a:r>
            <a:r>
              <a:rPr lang="en-US" altLang="ja-JP" sz="1200" b="1" dirty="0" err="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Hackathon</a:t>
            </a:r>
            <a:r>
              <a:rPr lang="en-US" altLang="ja-JP"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Kansai</a:t>
            </a:r>
            <a:endParaRPr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en-US" altLang="ja-JP" sz="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International Open Data Day Kansai Pre-event</a:t>
            </a:r>
          </a:p>
          <a:p>
            <a:pPr marL="0" indent="0">
              <a:buNone/>
            </a:pPr>
            <a:r>
              <a:rPr lang="ja-JP" altLang="en-US" sz="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Date: February 11(Tuesday),2014 11</a:t>
            </a:r>
            <a:r>
              <a:rPr lang="en-US" altLang="ja-JP" sz="1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:00</a:t>
            </a:r>
            <a:r>
              <a:rPr lang="ja-JP" altLang="en-US" sz="1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19:30</a:t>
            </a:r>
            <a:endParaRPr lang="ja-JP" altLang="en-US" sz="1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Outlines</a:t>
            </a:r>
            <a:r>
              <a:rPr lang="ja-JP" altLang="en-US" sz="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Introduction of Open Data Activities of Various Regions of Kansai, Speech on Technological Aspects, </a:t>
            </a:r>
            <a:r>
              <a:rPr lang="en-US" altLang="ja-JP" sz="1200" dirty="0" err="1"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Ideathon</a:t>
            </a:r>
            <a:endParaRPr lang="ja-JP" altLang="en-US" sz="1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ja-JP" altLang="en-US" sz="1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en-US" altLang="ja-JP"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◯The </a:t>
            </a:r>
            <a:r>
              <a:rPr lang="en-US" altLang="ja-JP"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Third Linked Open Data </a:t>
            </a:r>
            <a:r>
              <a:rPr lang="en-US" altLang="ja-JP" sz="1200" b="1" dirty="0" err="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Hackathon</a:t>
            </a:r>
            <a:r>
              <a:rPr lang="en-US" altLang="ja-JP"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Kansai</a:t>
            </a:r>
            <a:endParaRPr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International Open Data Day Osaka</a:t>
            </a:r>
          </a:p>
          <a:p>
            <a:pPr marL="0" indent="0">
              <a:buNone/>
            </a:pPr>
            <a:r>
              <a:rPr lang="ja-JP" altLang="en-US" sz="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Date</a:t>
            </a:r>
            <a:r>
              <a:rPr lang="ja-JP" altLang="en-US" sz="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February 22(Saturday)2013 11:00〜19:00</a:t>
            </a:r>
          </a:p>
          <a:p>
            <a:pPr marL="0" indent="0">
              <a:buNone/>
            </a:pPr>
            <a:r>
              <a:rPr lang="ja-JP" altLang="en-US" sz="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Outlines </a:t>
            </a:r>
            <a:r>
              <a:rPr lang="ja-JP" altLang="en-US" sz="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err="1"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Hackathon</a:t>
            </a:r>
            <a:r>
              <a:rPr lang="en-US" altLang="ja-JP" sz="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and </a:t>
            </a:r>
            <a:r>
              <a:rPr lang="en-US" altLang="ja-JP" sz="1200" dirty="0" err="1"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Datathon</a:t>
            </a:r>
            <a:r>
              <a:rPr lang="en-US" altLang="ja-JP" sz="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based on the result of </a:t>
            </a:r>
            <a:r>
              <a:rPr lang="en-US" altLang="ja-JP" sz="1200" dirty="0" err="1"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Ideathon</a:t>
            </a:r>
            <a:r>
              <a:rPr lang="en-US" altLang="ja-JP" sz="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of February 11</a:t>
            </a:r>
          </a:p>
          <a:p>
            <a:pPr marL="0" indent="0">
              <a:buNone/>
            </a:pPr>
            <a:r>
              <a:rPr lang="ja-JP" altLang="en-US" sz="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Presentation on UK ODI City Node</a:t>
            </a:r>
          </a:p>
          <a:p>
            <a:pPr marL="0" indent="0">
              <a:buNone/>
            </a:pPr>
            <a:endParaRPr lang="en-US" altLang="ja-JP"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8194" name="Picture 2"/>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689641" y="4667269"/>
            <a:ext cx="2298183" cy="114670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3" name="コンテンツ プレースホルダー 3"/>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965310" y="3381856"/>
            <a:ext cx="1526676" cy="623208"/>
          </a:xfrm>
          <a:prstGeom prst="rect">
            <a:avLst/>
          </a:prstGeom>
        </p:spPr>
      </p:pic>
      <p:pic>
        <p:nvPicPr>
          <p:cNvPr id="14" name="図 1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72771" y="-15509"/>
            <a:ext cx="1014853" cy="1004704"/>
          </a:xfrm>
          <a:prstGeom prst="rect">
            <a:avLst/>
          </a:prstGeom>
        </p:spPr>
      </p:pic>
      <p:cxnSp>
        <p:nvCxnSpPr>
          <p:cNvPr id="15" name="直線コネクタ 14"/>
          <p:cNvCxnSpPr/>
          <p:nvPr/>
        </p:nvCxnSpPr>
        <p:spPr>
          <a:xfrm>
            <a:off x="-887" y="989195"/>
            <a:ext cx="9144887"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正方形/長方形 3"/>
          <p:cNvSpPr/>
          <p:nvPr/>
        </p:nvSpPr>
        <p:spPr>
          <a:xfrm>
            <a:off x="172770" y="2710081"/>
            <a:ext cx="3751158" cy="469359"/>
          </a:xfrm>
          <a:prstGeom prst="rect">
            <a:avLst/>
          </a:prstGeom>
        </p:spPr>
        <p:txBody>
          <a:bodyPr wrap="square">
            <a:spAutoFit/>
          </a:bodyPr>
          <a:lstStyle/>
          <a:p>
            <a:r>
              <a:rPr lang="en-US" altLang="ja-JP" sz="105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Osaka </a:t>
            </a:r>
            <a:r>
              <a:rPr lang="en-US" altLang="ja-JP" sz="105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City Data Transformed into Open Data </a:t>
            </a:r>
          </a:p>
          <a:p>
            <a:r>
              <a:rPr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rPr>
              <a:t>January 2014</a:t>
            </a:r>
            <a:r>
              <a:rPr lang="ja-JP" altLang="en-US" sz="14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正方形/長方形 4"/>
          <p:cNvSpPr/>
          <p:nvPr/>
        </p:nvSpPr>
        <p:spPr>
          <a:xfrm>
            <a:off x="149620" y="4005064"/>
            <a:ext cx="3388875" cy="477054"/>
          </a:xfrm>
          <a:prstGeom prst="rect">
            <a:avLst/>
          </a:prstGeom>
        </p:spPr>
        <p:txBody>
          <a:bodyPr wrap="square">
            <a:spAutoFit/>
          </a:bodyPr>
          <a:lstStyle/>
          <a:p>
            <a:r>
              <a:rPr lang="ja-JP" altLang="en-US" sz="1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1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Osaka Certified as Asia’s First City Node</a:t>
            </a:r>
            <a:r>
              <a:rPr lang="ja-JP" altLang="en-US" sz="11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1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February 2014</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正方形/長方形 5"/>
          <p:cNvSpPr/>
          <p:nvPr/>
        </p:nvSpPr>
        <p:spPr>
          <a:xfrm>
            <a:off x="-324544" y="5877272"/>
            <a:ext cx="4255214" cy="984885"/>
          </a:xfrm>
          <a:prstGeom prst="rect">
            <a:avLst/>
          </a:prstGeom>
        </p:spPr>
        <p:txBody>
          <a:bodyPr wrap="square">
            <a:spAutoFit/>
          </a:bodyPr>
          <a:lstStyle/>
          <a:p>
            <a:pPr algn="ctr"/>
            <a:r>
              <a:rPr lang="ja-JP" altLang="en-US" sz="1400" b="1" dirty="0">
                <a:solidFill>
                  <a:schemeClr val="accent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LOD Challenge Japan 2013</a:t>
            </a:r>
            <a:r>
              <a:rPr lang="ja-JP" altLang="en-US" sz="10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0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0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Osaka City Team received “Challenge Day Prize”</a:t>
            </a:r>
            <a:endParaRPr lang="en-US" altLang="ja-JP" sz="10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LOD of Facilities Information &amp; Disaster Prevention Information of Osaka City</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LOD </a:t>
            </a:r>
            <a:r>
              <a:rPr lang="en-US" altLang="ja-JP" sz="1050" dirty="0" err="1" smtClean="0">
                <a:latin typeface="メイリオ" panose="020B0604030504040204" pitchFamily="50" charset="-128"/>
                <a:ea typeface="メイリオ" panose="020B0604030504040204" pitchFamily="50" charset="-128"/>
                <a:cs typeface="メイリオ" panose="020B0604030504040204" pitchFamily="50" charset="-128"/>
              </a:rPr>
              <a:t>Hackathon</a:t>
            </a:r>
            <a:r>
              <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 Kansai, Osaka City</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日付プレースホルダー 7"/>
          <p:cNvSpPr>
            <a:spLocks noGrp="1"/>
          </p:cNvSpPr>
          <p:nvPr>
            <p:ph type="dt" sz="half" idx="10"/>
          </p:nvPr>
        </p:nvSpPr>
        <p:spPr>
          <a:xfrm>
            <a:off x="971600" y="6381328"/>
            <a:ext cx="1619200" cy="340147"/>
          </a:xfrm>
        </p:spPr>
        <p:txBody>
          <a:bodyPr/>
          <a:lstStyle/>
          <a:p>
            <a:fld id="{188FAE19-FCF2-40F7-ACE4-58460C8279F9}" type="datetime1">
              <a:rPr kumimoji="1" lang="ja-JP" altLang="en-US" smtClean="0"/>
              <a:pPr/>
              <a:t>2016/2/26</a:t>
            </a:fld>
            <a:r>
              <a:rPr kumimoji="1" lang="en-US" altLang="ja-JP" dirty="0" smtClean="0"/>
              <a:t>”</a:t>
            </a:r>
            <a:endParaRPr kumimoji="1" lang="ja-JP" altLang="en-US" dirty="0"/>
          </a:p>
        </p:txBody>
      </p:sp>
      <p:sp>
        <p:nvSpPr>
          <p:cNvPr id="16" name="テキスト ボックス 15"/>
          <p:cNvSpPr txBox="1"/>
          <p:nvPr/>
        </p:nvSpPr>
        <p:spPr>
          <a:xfrm>
            <a:off x="3635896" y="1052736"/>
            <a:ext cx="5976664" cy="461665"/>
          </a:xfrm>
          <a:prstGeom prst="rect">
            <a:avLst/>
          </a:prstGeom>
          <a:noFill/>
        </p:spPr>
        <p:txBody>
          <a:bodyPr wrap="square" rtlCol="0">
            <a:spAutoFit/>
          </a:bodyPr>
          <a:lstStyle/>
          <a:p>
            <a:r>
              <a:rPr lang="en-US" altLang="ja-JP" sz="1200" b="1" dirty="0" smtClean="0">
                <a:solidFill>
                  <a:schemeClr val="bg1"/>
                </a:solidFill>
              </a:rPr>
              <a:t>From Technology Workshops on linked Open Data to Game </a:t>
            </a:r>
            <a:r>
              <a:rPr lang="en-US" altLang="ja-JP" sz="1200" b="1" dirty="0" err="1" smtClean="0">
                <a:solidFill>
                  <a:schemeClr val="bg1"/>
                </a:solidFill>
              </a:rPr>
              <a:t>Hackathon</a:t>
            </a:r>
            <a:r>
              <a:rPr lang="en-US" altLang="ja-JP" sz="1200" b="1" dirty="0" smtClean="0">
                <a:solidFill>
                  <a:schemeClr val="bg1"/>
                </a:solidFill>
              </a:rPr>
              <a:t>, tourism, Public Relations </a:t>
            </a:r>
            <a:r>
              <a:rPr lang="en-US" altLang="ja-JP" sz="1200" b="1" dirty="0" smtClean="0">
                <a:solidFill>
                  <a:schemeClr val="bg1"/>
                </a:solidFill>
              </a:rPr>
              <a:t> </a:t>
            </a:r>
            <a:r>
              <a:rPr lang="en-US" altLang="ja-JP" sz="1200" b="1" dirty="0" smtClean="0">
                <a:solidFill>
                  <a:schemeClr val="bg1"/>
                </a:solidFill>
              </a:rPr>
              <a:t>and Civic Hack </a:t>
            </a:r>
            <a:endParaRPr kumimoji="1" lang="ja-JP" altLang="en-US" sz="2000" b="1" dirty="0">
              <a:solidFill>
                <a:schemeClr val="bg1"/>
              </a:solidFill>
            </a:endParaRPr>
          </a:p>
        </p:txBody>
      </p:sp>
    </p:spTree>
    <p:extLst>
      <p:ext uri="{BB962C8B-B14F-4D97-AF65-F5344CB8AC3E}">
        <p14:creationId xmlns:p14="http://schemas.microsoft.com/office/powerpoint/2010/main" xmlns="" val="39413687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0" y="989292"/>
            <a:ext cx="9143999" cy="5868708"/>
          </a:xfrm>
          <a:prstGeom prst="rect">
            <a:avLst/>
          </a:prstGeom>
          <a:solidFill>
            <a:schemeClr val="accent1"/>
          </a:solidFill>
          <a:ln w="12700">
            <a:solidFill>
              <a:schemeClr val="tx2">
                <a:lumMod val="40000"/>
                <a:lumOff val="6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 name="コンテンツ プレースホルダー 2"/>
          <p:cNvSpPr>
            <a:spLocks noGrp="1"/>
          </p:cNvSpPr>
          <p:nvPr>
            <p:ph idx="1"/>
          </p:nvPr>
        </p:nvSpPr>
        <p:spPr>
          <a:xfrm>
            <a:off x="3635896" y="1127901"/>
            <a:ext cx="5328592" cy="5730099"/>
          </a:xfrm>
        </p:spPr>
        <p:txBody>
          <a:bodyPr>
            <a:noAutofit/>
          </a:bodyPr>
          <a:lstStyle/>
          <a:p>
            <a:pPr marL="0" indent="0">
              <a:buNone/>
            </a:pPr>
            <a:r>
              <a:rPr lang="ja-JP" altLang="en-US"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The First </a:t>
            </a:r>
            <a:r>
              <a:rPr lang="en-US" altLang="ja-JP"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Mozilla x HTML5 x LODI </a:t>
            </a:r>
            <a:r>
              <a:rPr lang="en-US" altLang="ja-JP"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Web Innovation </a:t>
            </a:r>
            <a:r>
              <a:rPr lang="en-US" altLang="ja-JP" sz="1200" b="1" dirty="0" err="1"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Hackathon</a:t>
            </a:r>
            <a:r>
              <a:rPr lang="en-US" altLang="ja-JP" sz="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err="1"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Date:June</a:t>
            </a:r>
            <a:r>
              <a:rPr lang="en-US" altLang="ja-JP" sz="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28,29, 2014</a:t>
            </a:r>
          </a:p>
          <a:p>
            <a:pPr marL="0" indent="0">
              <a:buNone/>
            </a:pPr>
            <a:r>
              <a:rPr lang="ja-JP" altLang="en-US"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The Second </a:t>
            </a:r>
            <a:r>
              <a:rPr lang="en-US" altLang="ja-JP"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Mozilla x HTML5 x LODI Web Innovation </a:t>
            </a:r>
            <a:r>
              <a:rPr lang="en-US" altLang="ja-JP" sz="1200" b="1" dirty="0" err="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Hackathon</a:t>
            </a:r>
            <a:r>
              <a:rPr lang="en-US" altLang="ja-JP"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err="1"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Date:July</a:t>
            </a:r>
            <a:r>
              <a:rPr lang="en-US" altLang="ja-JP" sz="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19,2014</a:t>
            </a:r>
            <a:endParaRPr lang="en-US" altLang="ja-JP" sz="1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The Third Mozilla </a:t>
            </a:r>
            <a:r>
              <a:rPr lang="en-US" altLang="ja-JP"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x HTML5 x LODI Web Innovation </a:t>
            </a:r>
            <a:r>
              <a:rPr lang="en-US" altLang="ja-JP" sz="1200" b="1" dirty="0" err="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Hackathon</a:t>
            </a:r>
            <a:r>
              <a:rPr lang="en-US" altLang="ja-JP" sz="1200" b="1" dirty="0" err="1"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err="1"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Date</a:t>
            </a:r>
            <a:r>
              <a:rPr lang="en-US" altLang="ja-JP" sz="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September 14,15,2014 </a:t>
            </a:r>
          </a:p>
          <a:p>
            <a:pPr marL="0" indent="0">
              <a:buNone/>
            </a:pPr>
            <a:endParaRPr lang="en-US" altLang="ja-JP"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en-US" altLang="ja-JP"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The Fourth Linked Open Data </a:t>
            </a:r>
            <a:r>
              <a:rPr lang="en-US" altLang="ja-JP" sz="1200" b="1" dirty="0" err="1"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Hackathon</a:t>
            </a:r>
            <a:r>
              <a:rPr lang="en-US" altLang="ja-JP"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Kansai, </a:t>
            </a:r>
            <a:r>
              <a:rPr lang="en-US" altLang="ja-JP" sz="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Date: December 2014</a:t>
            </a:r>
            <a:endParaRPr lang="ja-JP" altLang="en-US" sz="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en-US" altLang="ja-JP"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ODI Summit</a:t>
            </a:r>
            <a:endParaRPr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Date: November 3,4,2014 (UK)</a:t>
            </a:r>
          </a:p>
          <a:p>
            <a:pPr marL="0" indent="0">
              <a:buNone/>
            </a:pPr>
            <a:r>
              <a:rPr lang="ja-JP" altLang="en-US"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ODI </a:t>
            </a:r>
            <a:r>
              <a:rPr lang="en-US" altLang="ja-JP" sz="1200" b="1" dirty="0" err="1"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Date:November</a:t>
            </a:r>
            <a:r>
              <a:rPr lang="en-US" altLang="ja-JP"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5,2014</a:t>
            </a:r>
            <a:r>
              <a:rPr lang="ja-JP" altLang="en-US" sz="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日</a:t>
            </a:r>
            <a:r>
              <a:rPr lang="en-US" altLang="ja-JP"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International City Node Meet-up</a:t>
            </a:r>
            <a:r>
              <a:rPr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Participation &amp; Presentation</a:t>
            </a:r>
            <a:r>
              <a:rPr lang="ja-JP" altLang="en-US" sz="1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Date: November 5,6,2014(UK)</a:t>
            </a:r>
          </a:p>
          <a:p>
            <a:pPr marL="0" indent="0">
              <a:buNone/>
            </a:pPr>
            <a:endParaRPr lang="en-US" altLang="ja-JP"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en-US" altLang="ja-JP"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International Open Data </a:t>
            </a:r>
            <a:r>
              <a:rPr lang="en-US" altLang="ja-JP"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Day</a:t>
            </a:r>
            <a:r>
              <a:rPr lang="ja-JP" altLang="en-US"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Pre-Event</a:t>
            </a:r>
          </a:p>
          <a:p>
            <a:pPr marL="0" indent="0">
              <a:buNone/>
            </a:pPr>
            <a:r>
              <a:rPr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EXPO’15Kansai Open Data Expo’15</a:t>
            </a:r>
            <a:endParaRPr lang="en-US" altLang="ja-JP"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Date: February 21,2014</a:t>
            </a:r>
            <a:endParaRPr lang="en-US" altLang="ja-JP" sz="1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en-US" altLang="ja-JP"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International Open Data Day</a:t>
            </a:r>
          </a:p>
          <a:p>
            <a:pPr marL="0" indent="0">
              <a:buNone/>
            </a:pPr>
            <a:r>
              <a:rPr lang="en-US" altLang="ja-JP"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The </a:t>
            </a:r>
            <a:r>
              <a:rPr lang="en-US" altLang="ja-JP" sz="1200" b="1" dirty="0" err="1"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FIfth</a:t>
            </a:r>
            <a:r>
              <a:rPr lang="en-US" altLang="ja-JP"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Linked Open Data </a:t>
            </a:r>
            <a:r>
              <a:rPr lang="en-US" altLang="ja-JP" sz="1200" b="1" dirty="0" err="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Hackathon</a:t>
            </a:r>
            <a:r>
              <a:rPr lang="en-US" altLang="ja-JP"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Kansai, Date: </a:t>
            </a:r>
            <a:endParaRPr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1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Date:February21, 2014</a:t>
            </a:r>
          </a:p>
          <a:p>
            <a:pPr marL="0" indent="0">
              <a:buNone/>
            </a:pPr>
            <a:endParaRPr lang="en-US" altLang="ja-JP" sz="1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Open Data ×Game </a:t>
            </a:r>
            <a:r>
              <a:rPr lang="en-US" altLang="ja-JP" sz="1200" b="1" dirty="0" err="1"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Hackathon</a:t>
            </a:r>
            <a:endParaRPr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1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Date: </a:t>
            </a:r>
            <a:r>
              <a:rPr lang="en-US" altLang="ja-JP" sz="1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F</a:t>
            </a:r>
            <a:r>
              <a:rPr lang="en-US" altLang="ja-JP" sz="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ebruary 22,28 and March 1,2015</a:t>
            </a:r>
            <a:endParaRPr lang="en-US" altLang="ja-JP" sz="1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1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4" name="コンテンツ プレースホルダー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9552" y="1196752"/>
            <a:ext cx="2736304" cy="1921595"/>
          </a:xfrm>
          <a:prstGeom prst="rect">
            <a:avLst/>
          </a:prstGeom>
          <a:ln>
            <a:solidFill>
              <a:schemeClr val="bg1"/>
            </a:solidFill>
          </a:ln>
        </p:spPr>
      </p:pic>
      <p:sp>
        <p:nvSpPr>
          <p:cNvPr id="15" name="タイトル 1"/>
          <p:cNvSpPr txBox="1">
            <a:spLocks/>
          </p:cNvSpPr>
          <p:nvPr/>
        </p:nvSpPr>
        <p:spPr>
          <a:xfrm>
            <a:off x="1296144" y="115811"/>
            <a:ext cx="7740352" cy="742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ja-JP" altLang="en-US" sz="2000" b="1"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6" name="図 1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72771" y="-15509"/>
            <a:ext cx="1014853" cy="1004704"/>
          </a:xfrm>
          <a:prstGeom prst="rect">
            <a:avLst/>
          </a:prstGeom>
        </p:spPr>
      </p:pic>
      <p:cxnSp>
        <p:nvCxnSpPr>
          <p:cNvPr id="17" name="直線コネクタ 16"/>
          <p:cNvCxnSpPr/>
          <p:nvPr/>
        </p:nvCxnSpPr>
        <p:spPr>
          <a:xfrm>
            <a:off x="-887" y="989195"/>
            <a:ext cx="9144887" cy="0"/>
          </a:xfrm>
          <a:prstGeom prst="line">
            <a:avLst/>
          </a:prstGeom>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9552" y="3284984"/>
            <a:ext cx="2741767" cy="1422368"/>
          </a:xfrm>
          <a:prstGeom prst="rect">
            <a:avLst/>
          </a:prstGeom>
          <a:noFill/>
          <a:ln w="9525">
            <a:solidFill>
              <a:schemeClr val="bg1"/>
            </a:solidFill>
            <a:miter lim="800000"/>
            <a:headEnd/>
            <a:tailEnd/>
          </a:ln>
          <a:extLst>
            <a:ext uri="{909E8E84-426E-40dd-AFC4-6F175D3DCCD1}">
              <a14:hiddenFill xmlns:a14="http://schemas.microsoft.com/office/drawing/2010/main" xmlns="">
                <a:solidFill>
                  <a:schemeClr val="accent1"/>
                </a:solidFill>
              </a14:hiddenFill>
            </a:ext>
          </a:extLst>
        </p:spPr>
      </p:pic>
      <p:sp>
        <p:nvSpPr>
          <p:cNvPr id="10" name="コンテンツ プレースホルダー 2"/>
          <p:cNvSpPr txBox="1">
            <a:spLocks/>
          </p:cNvSpPr>
          <p:nvPr/>
        </p:nvSpPr>
        <p:spPr>
          <a:xfrm>
            <a:off x="3563888" y="6384485"/>
            <a:ext cx="5328592" cy="64491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endParaRPr lang="en-US" altLang="ja-JP" sz="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日付プレースホルダー 1"/>
          <p:cNvSpPr>
            <a:spLocks noGrp="1"/>
          </p:cNvSpPr>
          <p:nvPr>
            <p:ph type="dt" sz="half" idx="10"/>
          </p:nvPr>
        </p:nvSpPr>
        <p:spPr/>
        <p:txBody>
          <a:bodyPr/>
          <a:lstStyle/>
          <a:p>
            <a:fld id="{9A853737-3F45-4909-BE57-FD118A2B2583}" type="datetime1">
              <a:rPr kumimoji="1" lang="ja-JP" altLang="en-US" smtClean="0"/>
              <a:pPr/>
              <a:t>2016/2/26</a:t>
            </a:fld>
            <a:endParaRPr kumimoji="1" lang="ja-JP" altLang="en-US"/>
          </a:p>
        </p:txBody>
      </p:sp>
      <p:pic>
        <p:nvPicPr>
          <p:cNvPr id="11" name="Picture 2" descr="関西オープンデータEXPO'1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45995" y="4941168"/>
            <a:ext cx="2784583" cy="1567267"/>
          </a:xfrm>
          <a:prstGeom prst="rect">
            <a:avLst/>
          </a:prstGeom>
          <a:noFill/>
          <a:ln w="9525">
            <a:solidFill>
              <a:schemeClr val="bg1"/>
            </a:solidFill>
            <a:miter lim="800000"/>
            <a:headEnd/>
            <a:tailEnd/>
          </a:ln>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1835697" y="540880"/>
            <a:ext cx="12207452" cy="369332"/>
          </a:xfrm>
          <a:prstGeom prst="rect">
            <a:avLst/>
          </a:prstGeom>
          <a:noFill/>
        </p:spPr>
        <p:txBody>
          <a:bodyPr wrap="square" rtlCol="0">
            <a:spAutoFit/>
          </a:bodyPr>
          <a:lstStyle/>
          <a:p>
            <a:r>
              <a:rPr lang="en-US" dirty="0" smtClean="0"/>
              <a:t>Open Data Related Initiatives of OIH in Fiscal 2014</a:t>
            </a:r>
            <a:endParaRPr lang="en-US" dirty="0"/>
          </a:p>
        </p:txBody>
      </p:sp>
    </p:spTree>
    <p:extLst>
      <p:ext uri="{BB962C8B-B14F-4D97-AF65-F5344CB8AC3E}">
        <p14:creationId xmlns:p14="http://schemas.microsoft.com/office/powerpoint/2010/main" xmlns="" val="194368564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0" y="989292"/>
            <a:ext cx="9143999" cy="5868708"/>
          </a:xfrm>
          <a:prstGeom prst="rect">
            <a:avLst/>
          </a:prstGeom>
          <a:solidFill>
            <a:schemeClr val="accent1"/>
          </a:solidFill>
          <a:ln w="12700">
            <a:solidFill>
              <a:schemeClr val="tx2">
                <a:lumMod val="40000"/>
                <a:lumOff val="6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 name="コンテンツ プレースホルダー 2"/>
          <p:cNvSpPr>
            <a:spLocks noGrp="1"/>
          </p:cNvSpPr>
          <p:nvPr>
            <p:ph idx="1"/>
          </p:nvPr>
        </p:nvSpPr>
        <p:spPr>
          <a:xfrm>
            <a:off x="3635896" y="980728"/>
            <a:ext cx="5328592" cy="5730099"/>
          </a:xfrm>
        </p:spPr>
        <p:txBody>
          <a:bodyPr>
            <a:noAutofit/>
          </a:bodyPr>
          <a:lstStyle/>
          <a:p>
            <a:pPr marL="0" indent="0">
              <a:buNone/>
            </a:pPr>
            <a:r>
              <a:rPr lang="ja-JP" altLang="en-US"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T</a:t>
            </a:r>
            <a:r>
              <a:rPr lang="en-US" altLang="ja-JP"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he Sixth Linked Open Data </a:t>
            </a:r>
            <a:r>
              <a:rPr lang="en-US" altLang="ja-JP" sz="1200" b="1" dirty="0" err="1"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Hackathon</a:t>
            </a:r>
            <a:r>
              <a:rPr lang="en-US" altLang="ja-JP"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Kansai</a:t>
            </a:r>
            <a:endParaRPr lang="ja-JP" altLang="en-US"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Date: July 8,12,2015</a:t>
            </a:r>
          </a:p>
          <a:p>
            <a:pPr marL="0" indent="0">
              <a:buNone/>
            </a:pPr>
            <a:r>
              <a:rPr lang="ja-JP" altLang="en-US" sz="1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Tourism&amp; Tourism Events ×Open Data </a:t>
            </a:r>
            <a:r>
              <a:rPr lang="en-US" altLang="ja-JP" sz="1200" dirty="0" err="1"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Hackathon</a:t>
            </a:r>
            <a:endParaRPr lang="en-US" altLang="ja-JP" sz="1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The Second Kansai Mash App!Vol.2</a:t>
            </a:r>
          </a:p>
          <a:p>
            <a:pPr marL="0" indent="0">
              <a:buNone/>
            </a:pPr>
            <a:r>
              <a:rPr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Date: August 2,7,9, 2015</a:t>
            </a:r>
          </a:p>
          <a:p>
            <a:pPr marL="0" indent="0">
              <a:buNone/>
            </a:pPr>
            <a:r>
              <a:rPr lang="ja-JP" altLang="en-US" sz="1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Inbound </a:t>
            </a:r>
            <a:r>
              <a:rPr lang="en-US" altLang="ja-JP" sz="1200" dirty="0" err="1"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Appli</a:t>
            </a:r>
            <a:r>
              <a:rPr lang="en-US" altLang="ja-JP" sz="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Developed to support “Enjoy Oneself, Spend Time &amp;Live in Kansai” by Combining Various Open Data and API</a:t>
            </a:r>
          </a:p>
          <a:p>
            <a:pPr marL="0" indent="0">
              <a:buNone/>
            </a:pPr>
            <a:endParaRPr lang="en-US" altLang="ja-JP" sz="1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b="1" dirty="0" err="1"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CitizenLab</a:t>
            </a:r>
            <a:r>
              <a:rPr lang="en-US" altLang="ja-JP"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b="1" dirty="0" err="1"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Meetup</a:t>
            </a:r>
            <a:r>
              <a:rPr lang="en-US" altLang="ja-JP"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Organized</a:t>
            </a:r>
            <a:r>
              <a:rPr lang="ja-JP" altLang="en-US"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err="1"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Meetup</a:t>
            </a:r>
            <a:r>
              <a:rPr lang="en-US" altLang="ja-JP" sz="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with Belgium Originating Open Data Startup</a:t>
            </a:r>
            <a:r>
              <a:rPr lang="ja-JP" altLang="en-US" sz="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en-US" altLang="ja-JP" sz="1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p>
          <a:p>
            <a:pPr marL="0" indent="0">
              <a:buNone/>
            </a:pPr>
            <a:r>
              <a:rPr lang="en-US" altLang="ja-JP"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ODI Summit</a:t>
            </a:r>
            <a:endParaRPr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1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err="1"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Date:November</a:t>
            </a:r>
            <a:r>
              <a:rPr lang="en-US" altLang="ja-JP" sz="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3, 2014(UK)</a:t>
            </a:r>
            <a:endParaRPr lang="en-US" altLang="ja-JP" sz="1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ODI International City Node Meet-up</a:t>
            </a:r>
            <a:r>
              <a:rPr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Participation &amp; Presentation</a:t>
            </a:r>
            <a:endParaRPr lang="en-US" altLang="ja-JP"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1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Date: October 29,30, 2014(UK, ODI Headquarters)</a:t>
            </a:r>
            <a:endParaRPr lang="en-US" altLang="ja-JP" sz="1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Kansai Open Data Day –</a:t>
            </a:r>
            <a:r>
              <a:rPr lang="en-US" altLang="ja-JP" sz="1200" b="1" dirty="0" err="1"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Oshitan</a:t>
            </a:r>
            <a:r>
              <a:rPr lang="en-US" altLang="ja-JP"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Day for Searching Open Data on the Internet </a:t>
            </a:r>
            <a:r>
              <a:rPr lang="ja-JP" altLang="en-US"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（翻訳者注）</a:t>
            </a:r>
            <a:r>
              <a:rPr lang="en-US" altLang="ja-JP"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err="1"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Date:November</a:t>
            </a:r>
            <a:r>
              <a:rPr lang="en-US" altLang="ja-JP" sz="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23,2015</a:t>
            </a:r>
            <a:r>
              <a:rPr lang="ja-JP" altLang="en-US" sz="1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SPARQL Internet Search Hands-On and Workshop</a:t>
            </a:r>
            <a:endParaRPr lang="en-US" altLang="ja-JP" sz="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Osaka × </a:t>
            </a:r>
            <a:r>
              <a:rPr lang="en-US" altLang="ja-JP" sz="1200" b="1" dirty="0" err="1"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GitHub</a:t>
            </a:r>
            <a:r>
              <a:rPr lang="ja-JP" altLang="en-US"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b="1" dirty="0" err="1"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Meetup</a:t>
            </a:r>
            <a:r>
              <a:rPr lang="en-US" altLang="ja-JP"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p>
          <a:p>
            <a:pPr marL="0" indent="0">
              <a:buNone/>
            </a:pPr>
            <a:r>
              <a:rPr lang="ja-JP" altLang="en-US" sz="1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Date: December 15,2015</a:t>
            </a:r>
            <a:endParaRPr lang="ja-JP" altLang="en-US" sz="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International Open Data Day</a:t>
            </a:r>
          </a:p>
          <a:p>
            <a:pPr marL="0" indent="0">
              <a:buNone/>
            </a:pPr>
            <a:r>
              <a:rPr lang="ja-JP" altLang="en-US" sz="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Expected Date: March5,2016</a:t>
            </a:r>
          </a:p>
          <a:p>
            <a:pPr marL="0" indent="0">
              <a:buNone/>
            </a:pPr>
            <a:r>
              <a:rPr lang="ja-JP" altLang="en-US" sz="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日付プレースホルダー 1"/>
          <p:cNvSpPr>
            <a:spLocks noGrp="1"/>
          </p:cNvSpPr>
          <p:nvPr>
            <p:ph type="dt" sz="half" idx="10"/>
          </p:nvPr>
        </p:nvSpPr>
        <p:spPr/>
        <p:txBody>
          <a:bodyPr/>
          <a:lstStyle/>
          <a:p>
            <a:fld id="{9A853737-3F45-4909-BE57-FD118A2B2583}" type="datetime1">
              <a:rPr kumimoji="1" lang="ja-JP" altLang="en-US" smtClean="0"/>
              <a:pPr/>
              <a:t>2016/2/26</a:t>
            </a:fld>
            <a:endParaRPr kumimoji="1" lang="ja-JP" altLang="en-US"/>
          </a:p>
        </p:txBody>
      </p:sp>
      <p:sp>
        <p:nvSpPr>
          <p:cNvPr id="15" name="タイトル 1"/>
          <p:cNvSpPr txBox="1">
            <a:spLocks/>
          </p:cNvSpPr>
          <p:nvPr/>
        </p:nvSpPr>
        <p:spPr>
          <a:xfrm>
            <a:off x="1296144" y="115811"/>
            <a:ext cx="7740352" cy="742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800" b="1" dirty="0" smtClean="0">
                <a:latin typeface="メイリオ" panose="020B0604030504040204" pitchFamily="50" charset="-128"/>
                <a:ea typeface="メイリオ" panose="020B0604030504040204" pitchFamily="50" charset="-128"/>
                <a:cs typeface="メイリオ" panose="020B0604030504040204" pitchFamily="50" charset="-128"/>
              </a:rPr>
              <a:t>Open Data Related Initiatives of OIH in Fiscal 2015</a:t>
            </a:r>
            <a:endParaRPr lang="ja-JP" altLang="en-US" sz="2800" b="1"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6" name="図 1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2771" y="-15509"/>
            <a:ext cx="1014853" cy="1004704"/>
          </a:xfrm>
          <a:prstGeom prst="rect">
            <a:avLst/>
          </a:prstGeom>
        </p:spPr>
      </p:pic>
      <p:cxnSp>
        <p:nvCxnSpPr>
          <p:cNvPr id="17" name="直線コネクタ 16"/>
          <p:cNvCxnSpPr/>
          <p:nvPr/>
        </p:nvCxnSpPr>
        <p:spPr>
          <a:xfrm>
            <a:off x="-887" y="989195"/>
            <a:ext cx="9144887" cy="0"/>
          </a:xfrm>
          <a:prstGeom prst="line">
            <a:avLst/>
          </a:prstGeom>
        </p:spPr>
        <p:style>
          <a:lnRef idx="1">
            <a:schemeClr val="accent1"/>
          </a:lnRef>
          <a:fillRef idx="0">
            <a:schemeClr val="accent1"/>
          </a:fillRef>
          <a:effectRef idx="0">
            <a:schemeClr val="accent1"/>
          </a:effectRef>
          <a:fontRef idx="minor">
            <a:schemeClr val="tx1"/>
          </a:fontRef>
        </p:style>
      </p:cxnSp>
      <p:pic>
        <p:nvPicPr>
          <p:cNvPr id="4" name="図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12928" y="1268760"/>
            <a:ext cx="2694140" cy="2952328"/>
          </a:xfrm>
          <a:prstGeom prst="rect">
            <a:avLst/>
          </a:prstGeom>
          <a:ln>
            <a:solidFill>
              <a:schemeClr val="bg1"/>
            </a:solidFill>
          </a:ln>
        </p:spPr>
      </p:pic>
      <p:pic>
        <p:nvPicPr>
          <p:cNvPr id="7" name="図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06437" y="4363310"/>
            <a:ext cx="2694139" cy="2020604"/>
          </a:xfrm>
          <a:prstGeom prst="rect">
            <a:avLst/>
          </a:prstGeom>
          <a:ln>
            <a:solidFill>
              <a:schemeClr val="bg1"/>
            </a:solidFill>
          </a:ln>
        </p:spPr>
      </p:pic>
    </p:spTree>
    <p:extLst>
      <p:ext uri="{BB962C8B-B14F-4D97-AF65-F5344CB8AC3E}">
        <p14:creationId xmlns:p14="http://schemas.microsoft.com/office/powerpoint/2010/main" xmlns="" val="187908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Open Data Institute</a:t>
            </a:r>
            <a:endParaRPr kumimoji="1" lang="ja-JP" altLang="en-US" dirty="0"/>
          </a:p>
        </p:txBody>
      </p:sp>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9069" y="0"/>
            <a:ext cx="9180437" cy="3933056"/>
          </a:xfrm>
        </p:spPr>
      </p:pic>
      <p:sp>
        <p:nvSpPr>
          <p:cNvPr id="6" name="コンテンツ プレースホルダー 2"/>
          <p:cNvSpPr txBox="1">
            <a:spLocks/>
          </p:cNvSpPr>
          <p:nvPr/>
        </p:nvSpPr>
        <p:spPr>
          <a:xfrm>
            <a:off x="1115616" y="4077072"/>
            <a:ext cx="7632848" cy="2780928"/>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100" dirty="0">
                <a:latin typeface="+mj-lt"/>
                <a:ea typeface="+mj-ea"/>
                <a:cs typeface="+mj-cs"/>
              </a:rPr>
              <a:t>ODI</a:t>
            </a:r>
            <a:r>
              <a:rPr lang="ja-JP" altLang="en-US" sz="3100" dirty="0">
                <a:latin typeface="+mj-lt"/>
                <a:ea typeface="+mj-ea"/>
                <a:cs typeface="+mj-cs"/>
              </a:rPr>
              <a:t>：</a:t>
            </a:r>
            <a:r>
              <a:rPr lang="en-US" altLang="ja-JP" sz="3100" dirty="0">
                <a:latin typeface="+mj-lt"/>
                <a:ea typeface="+mj-ea"/>
                <a:cs typeface="+mj-cs"/>
              </a:rPr>
              <a:t>Open Data Institute (London, UK)</a:t>
            </a:r>
          </a:p>
          <a:p>
            <a:pPr marL="0" indent="0">
              <a:buNone/>
            </a:pP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Non-Profit Organization Established By the UK Government in 2012</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with Tim Berners-Lee as the Co-founder</a:t>
            </a:r>
          </a:p>
          <a:p>
            <a:pPr marL="0" indent="0">
              <a:buNone/>
            </a:pP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Implement New Initiatives for Open Data Utilization</a:t>
            </a:r>
          </a:p>
          <a:p>
            <a:pPr lvl="1"/>
            <a:r>
              <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Promote the Opening of Data</a:t>
            </a:r>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Training, Issuance of Certificate</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pPr lvl="1"/>
            <a:r>
              <a:rPr lang="en-US" altLang="ja-JP" sz="1800" dirty="0" smtClean="0">
                <a:latin typeface="メイリオ" panose="020B0604030504040204" pitchFamily="50" charset="-128"/>
                <a:ea typeface="メイリオ" panose="020B0604030504040204" pitchFamily="50" charset="-128"/>
                <a:cs typeface="メイリオ" panose="020B0604030504040204" pitchFamily="50" charset="-128"/>
              </a:rPr>
              <a:t>Scout for Innovation (Organizing Contests)</a:t>
            </a:r>
          </a:p>
          <a:p>
            <a:pPr lvl="1"/>
            <a:r>
              <a:rPr lang="en-US" altLang="ja-JP" sz="1800" dirty="0" smtClean="0">
                <a:latin typeface="メイリオ" panose="020B0604030504040204" pitchFamily="50" charset="-128"/>
                <a:ea typeface="メイリオ" panose="020B0604030504040204" pitchFamily="50" charset="-128"/>
                <a:cs typeface="メイリオ" panose="020B0604030504040204" pitchFamily="50" charset="-128"/>
              </a:rPr>
              <a:t>Incubation (Incubation of ODI Start-UP)</a:t>
            </a:r>
          </a:p>
          <a:p>
            <a:pPr lvl="1"/>
            <a:r>
              <a:rPr lang="en-US" altLang="ja-JP" sz="1800" dirty="0" smtClean="0">
                <a:latin typeface="メイリオ" panose="020B0604030504040204" pitchFamily="50" charset="-128"/>
                <a:ea typeface="メイリオ" panose="020B0604030504040204" pitchFamily="50" charset="-128"/>
                <a:cs typeface="メイリオ" panose="020B0604030504040204" pitchFamily="50" charset="-128"/>
              </a:rPr>
              <a:t>International Cooperation </a:t>
            </a:r>
            <a:r>
              <a:rPr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800" dirty="0" smtClean="0">
                <a:latin typeface="メイリオ" panose="020B0604030504040204" pitchFamily="50" charset="-128"/>
                <a:ea typeface="メイリオ" panose="020B0604030504040204" pitchFamily="50" charset="-128"/>
                <a:cs typeface="メイリオ" panose="020B0604030504040204" pitchFamily="50" charset="-128"/>
              </a:rPr>
              <a:t>Establishment of ODI Node</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800" dirty="0">
                <a:latin typeface="メイリオ" panose="020B0604030504040204" pitchFamily="50" charset="-128"/>
                <a:ea typeface="メイリオ" panose="020B0604030504040204" pitchFamily="50" charset="-128"/>
                <a:cs typeface="メイリオ" panose="020B0604030504040204" pitchFamily="50" charset="-128"/>
              </a:rPr>
              <a:t>Training, Issuance of Certificate</a:t>
            </a:r>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3" name="日付プレースホルダー 2"/>
          <p:cNvSpPr>
            <a:spLocks noGrp="1"/>
          </p:cNvSpPr>
          <p:nvPr>
            <p:ph type="dt" sz="half" idx="10"/>
          </p:nvPr>
        </p:nvSpPr>
        <p:spPr/>
        <p:txBody>
          <a:bodyPr/>
          <a:lstStyle/>
          <a:p>
            <a:fld id="{4948ED79-6EF4-4214-99D0-28E7A3B74A97}" type="datetime1">
              <a:rPr kumimoji="1" lang="ja-JP" altLang="en-US" smtClean="0"/>
              <a:pPr/>
              <a:t>2016/2/26</a:t>
            </a:fld>
            <a:endParaRPr kumimoji="1" lang="ja-JP" altLang="en-US"/>
          </a:p>
        </p:txBody>
      </p:sp>
    </p:spTree>
    <p:extLst>
      <p:ext uri="{BB962C8B-B14F-4D97-AF65-F5344CB8AC3E}">
        <p14:creationId xmlns:p14="http://schemas.microsoft.com/office/powerpoint/2010/main" xmlns="" val="73442147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99592" y="3645024"/>
            <a:ext cx="8136904" cy="2376263"/>
          </a:xfrm>
        </p:spPr>
        <p:txBody>
          <a:bodyPr>
            <a:noAutofit/>
          </a:bodyPr>
          <a:lstStyle/>
          <a:p>
            <a:pPr marL="0" indent="0">
              <a:buNone/>
            </a:pPr>
            <a:endParaRPr lang="ja-JP"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en-US" altLang="ja-JP" sz="2900" dirty="0">
                <a:latin typeface="+mj-lt"/>
                <a:ea typeface="+mj-ea"/>
                <a:cs typeface="+mj-cs"/>
              </a:rPr>
              <a:t>ODI Node</a:t>
            </a:r>
            <a:r>
              <a:rPr lang="ja-JP" altLang="en-US" sz="2900" dirty="0">
                <a:latin typeface="+mj-lt"/>
                <a:ea typeface="+mj-ea"/>
                <a:cs typeface="+mj-cs"/>
              </a:rPr>
              <a:t>　</a:t>
            </a:r>
            <a:r>
              <a:rPr lang="en-US" altLang="ja-JP" sz="2900" dirty="0" smtClean="0">
                <a:latin typeface="+mj-lt"/>
                <a:ea typeface="+mj-ea"/>
                <a:cs typeface="+mj-cs"/>
              </a:rPr>
              <a:t>International Network</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en-US" altLang="ja-JP" sz="1800" dirty="0" smtClean="0">
                <a:latin typeface="メイリオ" panose="020B0604030504040204" pitchFamily="50" charset="-128"/>
                <a:ea typeface="メイリオ" panose="020B0604030504040204" pitchFamily="50" charset="-128"/>
                <a:cs typeface="メイリオ" panose="020B0604030504040204" pitchFamily="50" charset="-128"/>
              </a:rPr>
              <a:t>Osaka becoming a Member of International Network in February and participating as Network Node</a:t>
            </a:r>
            <a:endParaRPr lang="en-US" altLang="ja-JP" sz="18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en-US" altLang="ja-JP" sz="1800" dirty="0" smtClean="0">
                <a:latin typeface="メイリオ" panose="020B0604030504040204" pitchFamily="50" charset="-128"/>
                <a:ea typeface="メイリオ" panose="020B0604030504040204" pitchFamily="50" charset="-128"/>
                <a:cs typeface="メイリオ" panose="020B0604030504040204" pitchFamily="50" charset="-128"/>
              </a:rPr>
              <a:t>20 Countries in the World </a:t>
            </a:r>
            <a:r>
              <a:rPr lang="ja-JP" altLang="ja-JP" sz="18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800" dirty="0" smtClean="0">
                <a:latin typeface="メイリオ" panose="020B0604030504040204" pitchFamily="50" charset="-128"/>
                <a:ea typeface="メイリオ" panose="020B0604030504040204" pitchFamily="50" charset="-128"/>
                <a:cs typeface="メイリオ" panose="020B0604030504040204" pitchFamily="50" charset="-128"/>
              </a:rPr>
              <a:t>As Compared with 13 Countries last Year27 Locations in the World</a:t>
            </a:r>
            <a:r>
              <a:rPr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800" dirty="0" smtClean="0">
                <a:latin typeface="メイリオ" panose="020B0604030504040204" pitchFamily="50" charset="-128"/>
                <a:ea typeface="メイリオ" panose="020B0604030504040204" pitchFamily="50" charset="-128"/>
                <a:cs typeface="メイリオ" panose="020B0604030504040204" pitchFamily="50" charset="-128"/>
              </a:rPr>
              <a:t>Compared with 21 Location Last Year</a:t>
            </a:r>
          </a:p>
          <a:p>
            <a:pPr marL="0" indent="0">
              <a:buNone/>
            </a:pPr>
            <a:r>
              <a:rPr lang="en-US" altLang="ja-JP" sz="1800" dirty="0" smtClean="0">
                <a:latin typeface="メイリオ" panose="020B0604030504040204" pitchFamily="50" charset="-128"/>
                <a:ea typeface="メイリオ" panose="020B0604030504040204" pitchFamily="50" charset="-128"/>
                <a:cs typeface="メイリオ" panose="020B0604030504040204" pitchFamily="50" charset="-128"/>
              </a:rPr>
              <a:t>Other Locations in Asia:  Seoul(Korea), Queensland(Australia)</a:t>
            </a:r>
          </a:p>
          <a:p>
            <a:pPr marL="0" indent="0">
              <a:buNone/>
            </a:pPr>
            <a:r>
              <a:rPr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800" dirty="0" smtClean="0">
                <a:latin typeface="メイリオ" panose="020B0604030504040204" pitchFamily="50" charset="-128"/>
                <a:ea typeface="メイリオ" panose="020B0604030504040204" pitchFamily="50" charset="-128"/>
                <a:cs typeface="メイリオ" panose="020B0604030504040204" pitchFamily="50" charset="-128"/>
              </a:rPr>
              <a:t>Depending upon Regions, participated as Training Node for Organizing Seminars</a:t>
            </a:r>
            <a:r>
              <a:rPr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8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18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日付プレースホルダー 3"/>
          <p:cNvSpPr>
            <a:spLocks noGrp="1"/>
          </p:cNvSpPr>
          <p:nvPr>
            <p:ph type="dt" sz="half" idx="10"/>
          </p:nvPr>
        </p:nvSpPr>
        <p:spPr/>
        <p:txBody>
          <a:bodyPr/>
          <a:lstStyle/>
          <a:p>
            <a:fld id="{7DA81445-09FD-440E-9F6B-667F63BA78C3}" type="datetime1">
              <a:rPr kumimoji="1" lang="ja-JP" altLang="en-US" smtClean="0"/>
              <a:pPr/>
              <a:t>2016/2/26</a:t>
            </a:fld>
            <a:endParaRPr kumimoji="1" lang="ja-JP" altLang="en-US"/>
          </a:p>
        </p:txBody>
      </p:sp>
      <p:pic>
        <p:nvPicPr>
          <p:cNvPr id="9" name="図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63688" y="764704"/>
            <a:ext cx="5632669" cy="2414001"/>
          </a:xfrm>
          <a:prstGeom prst="rect">
            <a:avLst/>
          </a:prstGeom>
        </p:spPr>
      </p:pic>
    </p:spTree>
    <p:extLst>
      <p:ext uri="{BB962C8B-B14F-4D97-AF65-F5344CB8AC3E}">
        <p14:creationId xmlns:p14="http://schemas.microsoft.com/office/powerpoint/2010/main" xmlns="" val="130781409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2771" y="-15509"/>
            <a:ext cx="1014853" cy="1004704"/>
          </a:xfrm>
          <a:prstGeom prst="rect">
            <a:avLst/>
          </a:prstGeom>
        </p:spPr>
      </p:pic>
      <p:sp>
        <p:nvSpPr>
          <p:cNvPr id="2" name="タイトル 1"/>
          <p:cNvSpPr>
            <a:spLocks noGrp="1"/>
          </p:cNvSpPr>
          <p:nvPr>
            <p:ph type="title"/>
          </p:nvPr>
        </p:nvSpPr>
        <p:spPr>
          <a:xfrm>
            <a:off x="457200" y="-99392"/>
            <a:ext cx="8229600" cy="1143000"/>
          </a:xfrm>
        </p:spPr>
        <p:txBody>
          <a:bodyPr>
            <a:normAutofit/>
          </a:bodyPr>
          <a:lstStyle/>
          <a:p>
            <a:r>
              <a:rPr kumimoji="1" lang="en-US" altLang="ja-JP" dirty="0" smtClean="0"/>
              <a:t>Open </a:t>
            </a:r>
            <a:r>
              <a:rPr lang="en-US" altLang="ja-JP" dirty="0" smtClean="0"/>
              <a:t>D</a:t>
            </a:r>
            <a:r>
              <a:rPr kumimoji="1" lang="en-US" altLang="ja-JP" dirty="0" smtClean="0"/>
              <a:t>ata</a:t>
            </a:r>
            <a:endParaRPr kumimoji="1" lang="ja-JP" altLang="en-US" dirty="0"/>
          </a:p>
        </p:txBody>
      </p:sp>
      <p:sp>
        <p:nvSpPr>
          <p:cNvPr id="3" name="コンテンツ プレースホルダー 2"/>
          <p:cNvSpPr>
            <a:spLocks noGrp="1"/>
          </p:cNvSpPr>
          <p:nvPr>
            <p:ph idx="1"/>
          </p:nvPr>
        </p:nvSpPr>
        <p:spPr>
          <a:xfrm>
            <a:off x="1506044" y="1340768"/>
            <a:ext cx="6131024" cy="4525963"/>
          </a:xfrm>
        </p:spPr>
        <p:txBody>
          <a:bodyPr>
            <a:normAutofit/>
          </a:bodyPr>
          <a:lstStyle/>
          <a:p>
            <a:pPr marL="0" indent="0" algn="ctr">
              <a:buNone/>
            </a:pPr>
            <a:r>
              <a:rPr kumimoji="1" lang="en-US" altLang="ja-JP" sz="4000" dirty="0" smtClean="0">
                <a:latin typeface="+mj-lt"/>
              </a:rPr>
              <a:t>Transparency</a:t>
            </a:r>
          </a:p>
          <a:p>
            <a:pPr algn="ctr"/>
            <a:endParaRPr lang="en-US" altLang="ja-JP" sz="4000" dirty="0">
              <a:latin typeface="+mj-lt"/>
            </a:endParaRPr>
          </a:p>
          <a:p>
            <a:pPr marL="0" indent="0" algn="ctr">
              <a:buNone/>
            </a:pPr>
            <a:r>
              <a:rPr kumimoji="1" lang="en-US" altLang="ja-JP" sz="4000" dirty="0" smtClean="0">
                <a:latin typeface="+mj-lt"/>
              </a:rPr>
              <a:t>Efficiency</a:t>
            </a:r>
          </a:p>
          <a:p>
            <a:pPr algn="ctr"/>
            <a:endParaRPr lang="en-US" altLang="ja-JP" sz="4000" dirty="0">
              <a:latin typeface="+mj-lt"/>
            </a:endParaRPr>
          </a:p>
          <a:p>
            <a:pPr marL="0" indent="0" algn="ctr">
              <a:buNone/>
            </a:pPr>
            <a:r>
              <a:rPr kumimoji="1" lang="en-US" altLang="ja-JP" sz="4000" dirty="0" smtClean="0">
                <a:solidFill>
                  <a:srgbClr val="C00000"/>
                </a:solidFill>
                <a:latin typeface="+mj-lt"/>
              </a:rPr>
              <a:t>Innovation</a:t>
            </a:r>
            <a:endParaRPr kumimoji="1" lang="ja-JP" altLang="en-US" sz="4000" dirty="0">
              <a:solidFill>
                <a:srgbClr val="C00000"/>
              </a:solidFill>
              <a:latin typeface="+mj-lt"/>
            </a:endParaRPr>
          </a:p>
        </p:txBody>
      </p:sp>
      <p:sp>
        <p:nvSpPr>
          <p:cNvPr id="4" name="日付プレースホルダー 3"/>
          <p:cNvSpPr>
            <a:spLocks noGrp="1"/>
          </p:cNvSpPr>
          <p:nvPr>
            <p:ph type="dt" sz="half" idx="10"/>
          </p:nvPr>
        </p:nvSpPr>
        <p:spPr/>
        <p:txBody>
          <a:bodyPr/>
          <a:lstStyle/>
          <a:p>
            <a:fld id="{03A5D7B8-E26C-4B0E-82CE-AD0EF8F82FF4}" type="datetime1">
              <a:rPr kumimoji="1" lang="ja-JP" altLang="en-US" smtClean="0"/>
              <a:pPr/>
              <a:t>2016/2/26</a:t>
            </a:fld>
            <a:endParaRPr kumimoji="1" lang="ja-JP" altLang="en-US"/>
          </a:p>
        </p:txBody>
      </p:sp>
      <p:cxnSp>
        <p:nvCxnSpPr>
          <p:cNvPr id="6" name="直線コネクタ 5"/>
          <p:cNvCxnSpPr/>
          <p:nvPr/>
        </p:nvCxnSpPr>
        <p:spPr>
          <a:xfrm>
            <a:off x="-887" y="989195"/>
            <a:ext cx="9144887"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下矢印 7"/>
          <p:cNvSpPr/>
          <p:nvPr/>
        </p:nvSpPr>
        <p:spPr>
          <a:xfrm>
            <a:off x="3203848" y="5090864"/>
            <a:ext cx="2808312" cy="144016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xmlns="" val="2834441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2771" y="-15509"/>
            <a:ext cx="1014853" cy="1004704"/>
          </a:xfrm>
          <a:prstGeom prst="rect">
            <a:avLst/>
          </a:prstGeom>
        </p:spPr>
      </p:pic>
      <p:sp>
        <p:nvSpPr>
          <p:cNvPr id="3" name="コンテンツ プレースホルダー 2"/>
          <p:cNvSpPr>
            <a:spLocks noGrp="1"/>
          </p:cNvSpPr>
          <p:nvPr>
            <p:ph idx="1"/>
          </p:nvPr>
        </p:nvSpPr>
        <p:spPr>
          <a:xfrm>
            <a:off x="683568" y="1209386"/>
            <a:ext cx="8157592" cy="5099934"/>
          </a:xfrm>
        </p:spPr>
        <p:txBody>
          <a:bodyPr>
            <a:normAutofit fontScale="85000" lnSpcReduction="20000"/>
          </a:bodyPr>
          <a:lstStyle/>
          <a:p>
            <a:pPr marL="0" indent="0">
              <a:buNone/>
            </a:pPr>
            <a:r>
              <a:rPr lang="en-US" altLang="ja-JP" sz="3800" dirty="0" smtClean="0">
                <a:latin typeface="+mj-lt"/>
                <a:ea typeface="+mj-ea"/>
                <a:cs typeface="+mj-cs"/>
              </a:rPr>
              <a:t>MISSION</a:t>
            </a:r>
            <a:endParaRPr lang="en-US" altLang="ja-JP" sz="3800" dirty="0">
              <a:latin typeface="+mj-lt"/>
              <a:ea typeface="+mj-ea"/>
              <a:cs typeface="+mj-cs"/>
            </a:endParaRPr>
          </a:p>
          <a:p>
            <a:pPr marL="0" indent="0">
              <a:buNone/>
            </a:pP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rPr>
              <a:t>Organization Promoting </a:t>
            </a:r>
            <a:r>
              <a:rPr lang="en-US" altLang="ja-JP" sz="2400" b="1" dirty="0" smtClean="0">
                <a:latin typeface="メイリオ" panose="020B0604030504040204" pitchFamily="50" charset="-128"/>
                <a:ea typeface="メイリオ" panose="020B0604030504040204" pitchFamily="50" charset="-128"/>
                <a:cs typeface="メイリオ" panose="020B0604030504040204" pitchFamily="50" charset="-128"/>
              </a:rPr>
              <a:t>Innovation</a:t>
            </a:r>
            <a:r>
              <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rPr>
              <a:t> through Open Data</a:t>
            </a:r>
          </a:p>
          <a:p>
            <a:pPr marL="0" indent="0">
              <a:buNone/>
            </a:pP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rPr>
              <a:t>Support Business Start-Up Focused on Business Incubation</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rPr>
              <a:t>Role of Hub Linking Japan with the World</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rPr>
              <a:t>Support Open Data Business Originating from Osaka</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en-US" altLang="ja-JP" sz="3800" dirty="0" smtClean="0">
                <a:latin typeface="+mj-lt"/>
                <a:ea typeface="+mj-ea"/>
                <a:cs typeface="+mj-cs"/>
              </a:rPr>
              <a:t>ORGANIZATION</a:t>
            </a:r>
            <a:endParaRPr lang="en-US" altLang="ja-JP" sz="3800" dirty="0">
              <a:latin typeface="+mj-lt"/>
              <a:ea typeface="+mj-ea"/>
              <a:cs typeface="+mj-cs"/>
            </a:endParaRPr>
          </a:p>
          <a:p>
            <a:pPr marL="0" indent="0">
              <a:buNone/>
            </a:pP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rPr>
              <a:t>Leadership Team Formed by Innovate Osaka, Umbrella Organization of Osaka Innovation Hub and NPO Linked Open Data Initiative</a:t>
            </a:r>
          </a:p>
          <a:p>
            <a:pPr marL="0" indent="0">
              <a:buNone/>
            </a:pPr>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rPr>
              <a:t>Osaka City Government Administrative Department General Affairs Division ICT Strategy Group acting as Advisory Board</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ja-JP" altLang="en-US" sz="2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タイトル 1"/>
          <p:cNvSpPr txBox="1">
            <a:spLocks/>
          </p:cNvSpPr>
          <p:nvPr/>
        </p:nvSpPr>
        <p:spPr>
          <a:xfrm>
            <a:off x="611560" y="-77631"/>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dirty="0" smtClean="0"/>
              <a:t>What is ODI Osaka?</a:t>
            </a:r>
            <a:endParaRPr lang="ja-JP" altLang="en-US" dirty="0"/>
          </a:p>
        </p:txBody>
      </p:sp>
      <p:cxnSp>
        <p:nvCxnSpPr>
          <p:cNvPr id="7" name="直線コネクタ 6"/>
          <p:cNvCxnSpPr/>
          <p:nvPr/>
        </p:nvCxnSpPr>
        <p:spPr>
          <a:xfrm>
            <a:off x="-887" y="989195"/>
            <a:ext cx="914488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888" y="6453336"/>
            <a:ext cx="9144887"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正方形/長方形 5"/>
          <p:cNvSpPr/>
          <p:nvPr/>
        </p:nvSpPr>
        <p:spPr>
          <a:xfrm>
            <a:off x="611560" y="6516052"/>
            <a:ext cx="7776864" cy="369332"/>
          </a:xfrm>
          <a:prstGeom prst="rect">
            <a:avLst/>
          </a:prstGeom>
        </p:spPr>
        <p:txBody>
          <a:bodyPr wrap="square">
            <a:spAutoFit/>
          </a:bodyPr>
          <a:lstStyle/>
          <a:p>
            <a:pPr algn="ct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http://www.innovation-osaka.jp/ja/projects/5216</a:t>
            </a:r>
          </a:p>
        </p:txBody>
      </p:sp>
    </p:spTree>
    <p:extLst>
      <p:ext uri="{BB962C8B-B14F-4D97-AF65-F5344CB8AC3E}">
        <p14:creationId xmlns:p14="http://schemas.microsoft.com/office/powerpoint/2010/main" xmlns="" val="288399184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5" name="コンテンツ プレースホルダー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08520" y="-21481"/>
            <a:ext cx="9689206" cy="7266905"/>
          </a:xfrm>
        </p:spPr>
      </p:pic>
      <p:sp>
        <p:nvSpPr>
          <p:cNvPr id="4" name="日付プレースホルダー 3"/>
          <p:cNvSpPr>
            <a:spLocks noGrp="1"/>
          </p:cNvSpPr>
          <p:nvPr>
            <p:ph type="dt" sz="half" idx="10"/>
          </p:nvPr>
        </p:nvSpPr>
        <p:spPr/>
        <p:txBody>
          <a:bodyPr/>
          <a:lstStyle/>
          <a:p>
            <a:fld id="{7DA81445-09FD-440E-9F6B-667F63BA78C3}" type="datetime1">
              <a:rPr kumimoji="1" lang="ja-JP" altLang="en-US" smtClean="0"/>
              <a:pPr/>
              <a:t>2016/2/26</a:t>
            </a:fld>
            <a:endParaRPr kumimoji="1" lang="ja-JP" altLang="en-US"/>
          </a:p>
        </p:txBody>
      </p:sp>
      <p:sp>
        <p:nvSpPr>
          <p:cNvPr id="6" name="コンテンツ プレースホルダー 2"/>
          <p:cNvSpPr txBox="1">
            <a:spLocks/>
          </p:cNvSpPr>
          <p:nvPr/>
        </p:nvSpPr>
        <p:spPr>
          <a:xfrm>
            <a:off x="1403648" y="116632"/>
            <a:ext cx="7560840" cy="21602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r">
              <a:buFont typeface="Arial" panose="020B0604020202020204" pitchFamily="34" charset="0"/>
              <a:buNone/>
            </a:pPr>
            <a:endParaRPr lang="ja-JP" altLang="ja-JP" sz="14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lgn="r">
              <a:buFont typeface="Arial" panose="020B0604020202020204" pitchFamily="34" charset="0"/>
              <a:buNone/>
            </a:pPr>
            <a:r>
              <a:rPr lang="en-US" altLang="ja-JP" sz="2400" b="1" dirty="0" smtClean="0">
                <a:solidFill>
                  <a:schemeClr val="bg1"/>
                </a:solidFill>
                <a:latin typeface="+mj-lt"/>
                <a:ea typeface="メイリオ" panose="020B0604030504040204" pitchFamily="50" charset="-128"/>
                <a:cs typeface="メイリオ" panose="020B0604030504040204" pitchFamily="50" charset="-128"/>
              </a:rPr>
              <a:t>ODI Summit</a:t>
            </a:r>
            <a:r>
              <a:rPr lang="ja-JP" altLang="en-US" sz="2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2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lgn="r">
              <a:buFont typeface="Arial" panose="020B0604020202020204" pitchFamily="34" charset="0"/>
              <a:buNone/>
            </a:pPr>
            <a:r>
              <a:rPr lang="en-US" altLang="ja-JP" sz="14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Organized on November 3,2015</a:t>
            </a:r>
          </a:p>
          <a:p>
            <a:pPr marL="0" indent="0" algn="r">
              <a:buFont typeface="Arial" panose="020B0604020202020204" pitchFamily="34" charset="0"/>
              <a:buNone/>
            </a:pPr>
            <a:r>
              <a:rPr lang="en-US" altLang="ja-JP" sz="14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The Second </a:t>
            </a:r>
          </a:p>
          <a:p>
            <a:pPr marL="0" indent="0" algn="r">
              <a:buFont typeface="Arial" panose="020B0604020202020204" pitchFamily="34" charset="0"/>
              <a:buNone/>
            </a:pPr>
            <a:r>
              <a:rPr lang="en-US" altLang="ja-JP" sz="14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Innovation, </a:t>
            </a:r>
          </a:p>
          <a:p>
            <a:pPr marL="0" indent="0" algn="r">
              <a:buFont typeface="Arial" panose="020B0604020202020204" pitchFamily="34" charset="0"/>
              <a:buNone/>
            </a:pPr>
            <a:r>
              <a:rPr lang="en-US" altLang="ja-JP" sz="14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Data Visualization, </a:t>
            </a:r>
          </a:p>
          <a:p>
            <a:pPr marL="0" indent="0" algn="r">
              <a:buFont typeface="Arial" panose="020B0604020202020204" pitchFamily="34" charset="0"/>
              <a:buNone/>
            </a:pPr>
            <a:r>
              <a:rPr lang="en-US" altLang="ja-JP" sz="14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Best Practice, </a:t>
            </a:r>
          </a:p>
          <a:p>
            <a:pPr marL="0" indent="0" algn="r">
              <a:buFont typeface="Arial" panose="020B0604020202020204" pitchFamily="34" charset="0"/>
              <a:buNone/>
            </a:pPr>
            <a:r>
              <a:rPr lang="en-US" altLang="ja-JP" sz="14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ODI </a:t>
            </a:r>
            <a:r>
              <a:rPr lang="en-US" altLang="ja-JP" sz="14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Startup </a:t>
            </a:r>
            <a:r>
              <a:rPr lang="en-US" altLang="ja-JP" sz="1400" dirty="0" err="1"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Pitch,etc</a:t>
            </a:r>
            <a:r>
              <a:rPr lang="en-US" altLang="ja-JP" sz="14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p>
        </p:txBody>
      </p:sp>
    </p:spTree>
    <p:extLst>
      <p:ext uri="{BB962C8B-B14F-4D97-AF65-F5344CB8AC3E}">
        <p14:creationId xmlns:p14="http://schemas.microsoft.com/office/powerpoint/2010/main" xmlns="" val="247728281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sp>
        <p:nvSpPr>
          <p:cNvPr id="4" name="日付プレースホルダー 3"/>
          <p:cNvSpPr>
            <a:spLocks noGrp="1"/>
          </p:cNvSpPr>
          <p:nvPr>
            <p:ph type="dt" sz="half" idx="10"/>
          </p:nvPr>
        </p:nvSpPr>
        <p:spPr/>
        <p:txBody>
          <a:bodyPr/>
          <a:lstStyle/>
          <a:p>
            <a:fld id="{7DA81445-09FD-440E-9F6B-667F63BA78C3}" type="datetime1">
              <a:rPr kumimoji="1" lang="ja-JP" altLang="en-US" smtClean="0"/>
              <a:pPr/>
              <a:t>2016/2/26</a:t>
            </a:fld>
            <a:endParaRPr kumimoji="1" lang="ja-JP" altLang="en-US"/>
          </a:p>
        </p:txBody>
      </p:sp>
      <p:pic>
        <p:nvPicPr>
          <p:cNvPr id="5" name="図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68560" y="-171401"/>
            <a:ext cx="9612560" cy="7209421"/>
          </a:xfrm>
          <a:prstGeom prst="rect">
            <a:avLst/>
          </a:prstGeom>
          <a:ln>
            <a:solidFill>
              <a:schemeClr val="bg1"/>
            </a:solidFill>
          </a:ln>
        </p:spPr>
      </p:pic>
      <p:sp>
        <p:nvSpPr>
          <p:cNvPr id="6" name="コンテンツ プレースホルダー 2"/>
          <p:cNvSpPr txBox="1">
            <a:spLocks/>
          </p:cNvSpPr>
          <p:nvPr/>
        </p:nvSpPr>
        <p:spPr>
          <a:xfrm>
            <a:off x="1403648" y="-99392"/>
            <a:ext cx="7560840" cy="21602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r">
              <a:buFont typeface="Arial" panose="020B0604020202020204" pitchFamily="34" charset="0"/>
              <a:buNone/>
            </a:pPr>
            <a:endParaRPr lang="ja-JP" altLang="ja-JP" sz="14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lgn="r">
              <a:buFont typeface="Arial" panose="020B0604020202020204" pitchFamily="34" charset="0"/>
              <a:buNone/>
            </a:pPr>
            <a:r>
              <a:rPr lang="en-US" altLang="ja-JP" sz="2400" b="1" dirty="0" smtClean="0">
                <a:solidFill>
                  <a:schemeClr val="bg1"/>
                </a:solidFill>
                <a:latin typeface="+mj-lt"/>
                <a:ea typeface="メイリオ" panose="020B0604030504040204" pitchFamily="50" charset="-128"/>
                <a:cs typeface="メイリオ" panose="020B0604030504040204" pitchFamily="50" charset="-128"/>
              </a:rPr>
              <a:t>ODI Summit</a:t>
            </a:r>
            <a:r>
              <a:rPr lang="ja-JP" altLang="en-US" sz="2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2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lgn="r">
              <a:buFont typeface="Arial" panose="020B0604020202020204" pitchFamily="34" charset="0"/>
              <a:buNone/>
            </a:pPr>
            <a:r>
              <a:rPr lang="en-US" altLang="ja-JP" sz="14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20</a:t>
            </a:r>
          </a:p>
          <a:p>
            <a:pPr marL="0" indent="0" algn="r">
              <a:buFont typeface="Arial" panose="020B0604020202020204" pitchFamily="34" charset="0"/>
              <a:buNone/>
            </a:pPr>
            <a:r>
              <a:rPr lang="en-US" altLang="ja-JP" sz="14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Organized on November 3, 2015</a:t>
            </a:r>
          </a:p>
          <a:p>
            <a:pPr marL="0" indent="0" algn="r">
              <a:buFont typeface="Arial" panose="020B0604020202020204" pitchFamily="34" charset="0"/>
              <a:buNone/>
            </a:pPr>
            <a:r>
              <a:rPr lang="en-US" altLang="ja-JP" sz="14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Node Network Booth</a:t>
            </a:r>
          </a:p>
        </p:txBody>
      </p:sp>
    </p:spTree>
    <p:extLst>
      <p:ext uri="{BB962C8B-B14F-4D97-AF65-F5344CB8AC3E}">
        <p14:creationId xmlns:p14="http://schemas.microsoft.com/office/powerpoint/2010/main" xmlns="" val="1172536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5" name="コンテンツ プレースホルダー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001052" y="-15578"/>
            <a:ext cx="10675476" cy="7116985"/>
          </a:xfrm>
        </p:spPr>
      </p:pic>
      <p:sp>
        <p:nvSpPr>
          <p:cNvPr id="4" name="日付プレースホルダー 3"/>
          <p:cNvSpPr>
            <a:spLocks noGrp="1"/>
          </p:cNvSpPr>
          <p:nvPr>
            <p:ph type="dt" sz="half" idx="10"/>
          </p:nvPr>
        </p:nvSpPr>
        <p:spPr/>
        <p:txBody>
          <a:bodyPr/>
          <a:lstStyle/>
          <a:p>
            <a:fld id="{7DA81445-09FD-440E-9F6B-667F63BA78C3}" type="datetime1">
              <a:rPr kumimoji="1" lang="ja-JP" altLang="en-US" smtClean="0"/>
              <a:pPr/>
              <a:t>2016/2/26</a:t>
            </a:fld>
            <a:endParaRPr kumimoji="1" lang="ja-JP" altLang="en-US"/>
          </a:p>
        </p:txBody>
      </p:sp>
      <p:sp>
        <p:nvSpPr>
          <p:cNvPr id="6" name="コンテンツ プレースホルダー 2"/>
          <p:cNvSpPr txBox="1">
            <a:spLocks/>
          </p:cNvSpPr>
          <p:nvPr/>
        </p:nvSpPr>
        <p:spPr>
          <a:xfrm>
            <a:off x="1331640" y="-39528"/>
            <a:ext cx="7560840" cy="21602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r">
              <a:buFont typeface="Arial" panose="020B0604020202020204" pitchFamily="34" charset="0"/>
              <a:buNone/>
            </a:pPr>
            <a:endParaRPr lang="ja-JP" altLang="ja-JP" sz="14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lgn="r">
              <a:buNone/>
            </a:pPr>
            <a:r>
              <a:rPr lang="en-US" altLang="ja-JP" sz="2400" b="1" dirty="0">
                <a:solidFill>
                  <a:schemeClr val="bg1"/>
                </a:solidFill>
                <a:latin typeface="+mj-lt"/>
                <a:ea typeface="メイリオ" panose="020B0604030504040204" pitchFamily="50" charset="-128"/>
                <a:cs typeface="メイリオ" panose="020B0604030504040204" pitchFamily="50" charset="-128"/>
              </a:rPr>
              <a:t>ODI Summit </a:t>
            </a:r>
            <a:r>
              <a:rPr lang="ja-JP" altLang="en-US" sz="2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2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lgn="r">
              <a:buFont typeface="Arial" panose="020B0604020202020204" pitchFamily="34" charset="0"/>
              <a:buNone/>
            </a:pPr>
            <a:r>
              <a:rPr lang="en-US" altLang="ja-JP" sz="14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Organized on November 3, 2015 ,Participated by Approximately 700 People  with Tickets Sold out</a:t>
            </a:r>
          </a:p>
        </p:txBody>
      </p:sp>
    </p:spTree>
    <p:extLst>
      <p:ext uri="{BB962C8B-B14F-4D97-AF65-F5344CB8AC3E}">
        <p14:creationId xmlns:p14="http://schemas.microsoft.com/office/powerpoint/2010/main" xmlns="" val="208141787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図 3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987824" y="5668642"/>
            <a:ext cx="1435164" cy="1420812"/>
          </a:xfrm>
          <a:prstGeom prst="rect">
            <a:avLst/>
          </a:prstGeom>
        </p:spPr>
      </p:pic>
      <p:sp>
        <p:nvSpPr>
          <p:cNvPr id="6" name="正方形/長方形 5"/>
          <p:cNvSpPr/>
          <p:nvPr/>
        </p:nvSpPr>
        <p:spPr>
          <a:xfrm>
            <a:off x="3288916" y="332656"/>
            <a:ext cx="5027500" cy="523220"/>
          </a:xfrm>
          <a:prstGeom prst="rect">
            <a:avLst/>
          </a:prstGeom>
        </p:spPr>
        <p:txBody>
          <a:bodyPr wrap="square">
            <a:spAutoFit/>
          </a:bodyPr>
          <a:lstStyle/>
          <a:p>
            <a:pPr lvl="0" fontAlgn="base">
              <a:spcBef>
                <a:spcPct val="0"/>
              </a:spcBef>
              <a:spcAft>
                <a:spcPct val="0"/>
              </a:spcAft>
            </a:pPr>
            <a:r>
              <a:rPr lang="en-US" altLang="ja-JP" sz="2800" b="1" dirty="0" err="1" smtClean="0">
                <a:latin typeface="メイリオ" panose="020B0604030504040204" pitchFamily="50" charset="-128"/>
                <a:ea typeface="メイリオ" panose="020B0604030504040204" pitchFamily="50" charset="-128"/>
                <a:cs typeface="メイリオ" panose="020B0604030504040204" pitchFamily="50" charset="-128"/>
              </a:rPr>
              <a:t>Shimachi</a:t>
            </a:r>
            <a:r>
              <a:rPr lang="en-US" altLang="ja-JP" sz="2800" b="1" dirty="0" smtClean="0">
                <a:latin typeface="メイリオ" panose="020B0604030504040204" pitchFamily="50" charset="-128"/>
                <a:ea typeface="メイリオ" panose="020B0604030504040204" pitchFamily="50" charset="-128"/>
                <a:cs typeface="メイリオ" panose="020B0604030504040204" pitchFamily="50" charset="-128"/>
              </a:rPr>
              <a:t> Takahashi</a:t>
            </a: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Title 1"/>
          <p:cNvSpPr txBox="1">
            <a:spLocks/>
          </p:cNvSpPr>
          <p:nvPr/>
        </p:nvSpPr>
        <p:spPr>
          <a:xfrm>
            <a:off x="1596268" y="219120"/>
            <a:ext cx="1679588" cy="645377"/>
          </a:xfrm>
          <a:prstGeom prst="rect">
            <a:avLst/>
          </a:prstGeom>
        </p:spPr>
        <p:txBody>
          <a:bodyPr vert="horz" lIns="91440" tIns="45720" rIns="91440" bIns="45720" rtlCol="0" anchor="ctr">
            <a:normAutofit fontScale="85000" lnSpcReduction="10000"/>
          </a:bodyPr>
          <a:lstStyle>
            <a:lvl1pPr algn="ctr" defTabSz="457200" rtl="0" eaLnBrk="1" latinLnBrk="0" hangingPunct="1">
              <a:spcBef>
                <a:spcPct val="0"/>
              </a:spcBef>
              <a:buNone/>
              <a:defRPr kumimoji="1" sz="3600" kern="1200">
                <a:solidFill>
                  <a:schemeClr val="tx1"/>
                </a:solidFill>
                <a:latin typeface="メイリオ"/>
                <a:ea typeface="メイリオ"/>
                <a:cs typeface="メイリオ"/>
              </a:defRPr>
            </a:lvl1pPr>
          </a:lstStyle>
          <a:p>
            <a:r>
              <a:rPr lang="en-US" altLang="ja-JP" b="1" dirty="0" smtClean="0">
                <a:latin typeface="+mj-lt"/>
              </a:rPr>
              <a:t>Profile</a:t>
            </a:r>
            <a:endParaRPr lang="en-US" b="1" dirty="0">
              <a:latin typeface="+mj-lt"/>
            </a:endParaRPr>
          </a:p>
        </p:txBody>
      </p:sp>
      <p:sp>
        <p:nvSpPr>
          <p:cNvPr id="3" name="正方形/長方形 2"/>
          <p:cNvSpPr/>
          <p:nvPr/>
        </p:nvSpPr>
        <p:spPr>
          <a:xfrm>
            <a:off x="4427984" y="1844824"/>
            <a:ext cx="4114800" cy="511240"/>
          </a:xfrm>
          <a:prstGeom prst="rect">
            <a:avLst/>
          </a:prstGeom>
          <a:ln>
            <a:solidFill>
              <a:schemeClr val="accent5">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攻</a:t>
            </a:r>
            <a: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t>Majored Fine Arts </a:t>
            </a:r>
            <a:r>
              <a:rPr lang="en-US" altLang="ja-JP" b="1" dirty="0" err="1" smtClean="0">
                <a:latin typeface="メイリオ" panose="020B0604030504040204" pitchFamily="50" charset="-128"/>
                <a:ea typeface="メイリオ" panose="020B0604030504040204" pitchFamily="50" charset="-128"/>
                <a:cs typeface="メイリオ" panose="020B0604030504040204" pitchFamily="50" charset="-128"/>
              </a:rPr>
              <a:t>Histoy</a:t>
            </a:r>
            <a: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t> in US University</a:t>
            </a:r>
            <a:endPar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正方形/長方形 16"/>
          <p:cNvSpPr/>
          <p:nvPr/>
        </p:nvSpPr>
        <p:spPr>
          <a:xfrm>
            <a:off x="4788024" y="2534550"/>
            <a:ext cx="4114800" cy="511240"/>
          </a:xfrm>
          <a:prstGeom prst="rect">
            <a:avLst/>
          </a:prstGeom>
          <a:ln>
            <a:solidFill>
              <a:schemeClr val="accent5">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t>Worked in a Venture Business</a:t>
            </a:r>
            <a:endParaRPr kumimoji="1"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正方形/長方形 19"/>
          <p:cNvSpPr/>
          <p:nvPr/>
        </p:nvSpPr>
        <p:spPr>
          <a:xfrm>
            <a:off x="4788024" y="3751018"/>
            <a:ext cx="4114800" cy="511240"/>
          </a:xfrm>
          <a:prstGeom prst="rect">
            <a:avLst/>
          </a:prstGeom>
          <a:ln>
            <a:solidFill>
              <a:schemeClr val="accent5">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t>Museum Guide</a:t>
            </a: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博物館ガイ</a:t>
            </a:r>
            <a:endPar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7" name="図 2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995899" y="3774168"/>
            <a:ext cx="1323420" cy="413314"/>
          </a:xfrm>
          <a:prstGeom prst="rect">
            <a:avLst/>
          </a:prstGeom>
          <a:ln>
            <a:noFill/>
          </a:ln>
        </p:spPr>
        <p:style>
          <a:lnRef idx="2">
            <a:schemeClr val="accent5"/>
          </a:lnRef>
          <a:fillRef idx="1">
            <a:schemeClr val="lt1"/>
          </a:fillRef>
          <a:effectRef idx="0">
            <a:schemeClr val="accent5"/>
          </a:effectRef>
          <a:fontRef idx="minor">
            <a:schemeClr val="dk1"/>
          </a:fontRef>
        </p:style>
      </p:pic>
      <p:sp>
        <p:nvSpPr>
          <p:cNvPr id="29" name="正方形/長方形 28"/>
          <p:cNvSpPr/>
          <p:nvPr/>
        </p:nvSpPr>
        <p:spPr>
          <a:xfrm>
            <a:off x="4788024" y="3161684"/>
            <a:ext cx="4114800" cy="511240"/>
          </a:xfrm>
          <a:prstGeom prst="rect">
            <a:avLst/>
          </a:prstGeom>
          <a:ln>
            <a:solidFill>
              <a:schemeClr val="accent5">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　　　　　　　　　</a:t>
            </a:r>
            <a: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t>President</a:t>
            </a:r>
            <a:endParaRPr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0" name="図 29"/>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082515" y="3209680"/>
            <a:ext cx="1899484" cy="323170"/>
          </a:xfrm>
          <a:prstGeom prst="rect">
            <a:avLst/>
          </a:prstGeom>
          <a:ln>
            <a:noFill/>
          </a:ln>
        </p:spPr>
        <p:style>
          <a:lnRef idx="2">
            <a:schemeClr val="accent5"/>
          </a:lnRef>
          <a:fillRef idx="1">
            <a:schemeClr val="lt1"/>
          </a:fillRef>
          <a:effectRef idx="0">
            <a:schemeClr val="accent5"/>
          </a:effectRef>
          <a:fontRef idx="minor">
            <a:schemeClr val="dk1"/>
          </a:fontRef>
        </p:style>
      </p:pic>
      <p:grpSp>
        <p:nvGrpSpPr>
          <p:cNvPr id="31" name="グループ化 30"/>
          <p:cNvGrpSpPr/>
          <p:nvPr/>
        </p:nvGrpSpPr>
        <p:grpSpPr>
          <a:xfrm>
            <a:off x="2019974" y="3408155"/>
            <a:ext cx="2543838" cy="1752776"/>
            <a:chOff x="457200" y="2622353"/>
            <a:chExt cx="3729753" cy="2664994"/>
          </a:xfrm>
        </p:grpSpPr>
        <p:pic>
          <p:nvPicPr>
            <p:cNvPr id="14" name="Picture 2" descr="https://scontent.xx.fbcdn.net/hphotos-xaf1/t31.0-8/1939806_397382917080512_4754114027901129873_o.jpg"/>
            <p:cNvPicPr>
              <a:picLocks noChangeAspect="1" noChangeArrowheads="1"/>
            </p:cNvPicPr>
            <p:nvPr/>
          </p:nvPicPr>
          <p:blipFill>
            <a:blip r:embed="rId6" r:link="rId7" cstate="print">
              <a:extLst>
                <a:ext uri="{28A0092B-C50C-407E-A947-70E740481C1C}">
                  <a14:useLocalDpi xmlns:a14="http://schemas.microsoft.com/office/drawing/2010/main" xmlns="" val="0"/>
                </a:ext>
              </a:extLst>
            </a:blip>
            <a:srcRect/>
            <a:stretch>
              <a:fillRect/>
            </a:stretch>
          </p:blipFill>
          <p:spPr bwMode="auto">
            <a:xfrm>
              <a:off x="457200" y="2622353"/>
              <a:ext cx="3729753" cy="26649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25" name="図 24"/>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3264088" y="4326866"/>
              <a:ext cx="836457" cy="8280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grpSp>
        <p:nvGrpSpPr>
          <p:cNvPr id="45" name="グループ化 44"/>
          <p:cNvGrpSpPr/>
          <p:nvPr/>
        </p:nvGrpSpPr>
        <p:grpSpPr>
          <a:xfrm rot="265711">
            <a:off x="233718" y="1654669"/>
            <a:ext cx="2957874" cy="1518385"/>
            <a:chOff x="-14613" y="1081429"/>
            <a:chExt cx="3633598" cy="2055941"/>
          </a:xfrm>
        </p:grpSpPr>
        <p:pic>
          <p:nvPicPr>
            <p:cNvPr id="46" name="Picture 4"/>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rot="21002494">
              <a:off x="-14613" y="1081429"/>
              <a:ext cx="3263166" cy="205594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7" name="テキスト ボックス 46"/>
            <p:cNvSpPr txBox="1"/>
            <p:nvPr/>
          </p:nvSpPr>
          <p:spPr>
            <a:xfrm rot="20905131">
              <a:off x="188065" y="1814154"/>
              <a:ext cx="3430920" cy="541762"/>
            </a:xfrm>
            <a:prstGeom prst="rect">
              <a:avLst/>
            </a:prstGeom>
            <a:noFill/>
          </p:spPr>
          <p:txBody>
            <a:bodyPr wrap="square" rtlCol="0">
              <a:spAutoFit/>
            </a:bodyPr>
            <a:lstStyle/>
            <a:p>
              <a:r>
                <a:rPr lang="en-US" altLang="ja-JP" sz="2000" dirty="0" err="1" smtClean="0">
                  <a:latin typeface="Segoe Print" panose="02000600000000000000" pitchFamily="2" charset="0"/>
                </a:rPr>
                <a:t>Machi</a:t>
              </a:r>
              <a:r>
                <a:rPr lang="en-US" altLang="ja-JP" sz="2000" dirty="0" smtClean="0">
                  <a:latin typeface="Segoe Print" panose="02000600000000000000" pitchFamily="2" charset="0"/>
                </a:rPr>
                <a:t> Takahashi</a:t>
              </a:r>
              <a:endParaRPr kumimoji="1" lang="ja-JP" altLang="en-US" sz="2000" dirty="0">
                <a:latin typeface="Segoe Print" panose="02000600000000000000" pitchFamily="2" charset="0"/>
              </a:endParaRPr>
            </a:p>
          </p:txBody>
        </p:sp>
      </p:grpSp>
      <p:pic>
        <p:nvPicPr>
          <p:cNvPr id="33" name="図 32"/>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167189" y="3532850"/>
            <a:ext cx="1743503" cy="21357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2" name="正方形/長方形 31"/>
          <p:cNvSpPr/>
          <p:nvPr/>
        </p:nvSpPr>
        <p:spPr>
          <a:xfrm>
            <a:off x="4788024" y="4365104"/>
            <a:ext cx="4114800" cy="511240"/>
          </a:xfrm>
          <a:prstGeom prst="rect">
            <a:avLst/>
          </a:prstGeom>
          <a:ln>
            <a:solidFill>
              <a:schemeClr val="accent5">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kumimoji="1"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t>Open Data Event Planning&amp; Management</a:t>
            </a:r>
            <a:endPar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5" name="図 34"/>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611560" y="6008451"/>
            <a:ext cx="1917291" cy="660909"/>
          </a:xfrm>
          <a:prstGeom prst="rect">
            <a:avLst/>
          </a:prstGeom>
        </p:spPr>
      </p:pic>
      <p:pic>
        <p:nvPicPr>
          <p:cNvPr id="36" name="図 3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717430" y="6027470"/>
            <a:ext cx="3772807" cy="641889"/>
          </a:xfrm>
          <a:prstGeom prst="rect">
            <a:avLst/>
          </a:prstGeom>
          <a:ln>
            <a:noFill/>
          </a:ln>
        </p:spPr>
        <p:style>
          <a:lnRef idx="2">
            <a:schemeClr val="accent5"/>
          </a:lnRef>
          <a:fillRef idx="1">
            <a:schemeClr val="lt1"/>
          </a:fillRef>
          <a:effectRef idx="0">
            <a:schemeClr val="accent5"/>
          </a:effectRef>
          <a:fontRef idx="minor">
            <a:schemeClr val="dk1"/>
          </a:fontRef>
        </p:style>
      </p:pic>
      <p:cxnSp>
        <p:nvCxnSpPr>
          <p:cNvPr id="38" name="直線コネクタ 37"/>
          <p:cNvCxnSpPr/>
          <p:nvPr/>
        </p:nvCxnSpPr>
        <p:spPr>
          <a:xfrm>
            <a:off x="-887" y="989195"/>
            <a:ext cx="9144887"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334000" y="5207000"/>
            <a:ext cx="3110422" cy="369332"/>
          </a:xfrm>
          <a:prstGeom prst="rect">
            <a:avLst/>
          </a:prstGeom>
          <a:noFill/>
        </p:spPr>
        <p:txBody>
          <a:bodyPr wrap="none" rtlCol="0">
            <a:spAutoFit/>
          </a:bodyPr>
          <a:lstStyle/>
          <a:p>
            <a:r>
              <a:rPr lang="en-US" dirty="0" smtClean="0"/>
              <a:t>Representative of ODI Osaka</a:t>
            </a:r>
            <a:endParaRPr lang="en-US" dirty="0"/>
          </a:p>
        </p:txBody>
      </p:sp>
    </p:spTree>
    <p:extLst>
      <p:ext uri="{BB962C8B-B14F-4D97-AF65-F5344CB8AC3E}">
        <p14:creationId xmlns:p14="http://schemas.microsoft.com/office/powerpoint/2010/main" xmlns="" val="353114435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コンテンツ プレースホルダー 7"/>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756592" y="-171400"/>
            <a:ext cx="10657184" cy="7104790"/>
          </a:xfrm>
        </p:spPr>
      </p:pic>
      <p:sp>
        <p:nvSpPr>
          <p:cNvPr id="4" name="日付プレースホルダー 3"/>
          <p:cNvSpPr>
            <a:spLocks noGrp="1"/>
          </p:cNvSpPr>
          <p:nvPr>
            <p:ph type="dt" sz="half" idx="10"/>
          </p:nvPr>
        </p:nvSpPr>
        <p:spPr/>
        <p:txBody>
          <a:bodyPr/>
          <a:lstStyle/>
          <a:p>
            <a:fld id="{7DA81445-09FD-440E-9F6B-667F63BA78C3}" type="datetime1">
              <a:rPr kumimoji="1" lang="ja-JP" altLang="en-US" smtClean="0"/>
              <a:pPr/>
              <a:t>2016/2/26</a:t>
            </a:fld>
            <a:endParaRPr kumimoji="1" lang="ja-JP" altLang="en-US"/>
          </a:p>
        </p:txBody>
      </p:sp>
      <p:sp>
        <p:nvSpPr>
          <p:cNvPr id="7" name="コンテンツ プレースホルダー 2"/>
          <p:cNvSpPr txBox="1">
            <a:spLocks/>
          </p:cNvSpPr>
          <p:nvPr/>
        </p:nvSpPr>
        <p:spPr>
          <a:xfrm>
            <a:off x="1583160" y="0"/>
            <a:ext cx="7560840" cy="21602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r">
              <a:buFont typeface="Arial" panose="020B0604020202020204" pitchFamily="34" charset="0"/>
              <a:buNone/>
            </a:pPr>
            <a:endParaRPr lang="ja-JP" altLang="ja-JP" sz="14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lgn="r">
              <a:buNone/>
            </a:pPr>
            <a:r>
              <a:rPr lang="en-US" altLang="ja-JP" sz="2400" b="1" dirty="0">
                <a:solidFill>
                  <a:schemeClr val="bg1"/>
                </a:solidFill>
                <a:latin typeface="+mj-lt"/>
                <a:ea typeface="メイリオ" panose="020B0604030504040204" pitchFamily="50" charset="-128"/>
                <a:cs typeface="メイリオ" panose="020B0604030504040204" pitchFamily="50" charset="-128"/>
              </a:rPr>
              <a:t>ODI Summit </a:t>
            </a:r>
            <a:r>
              <a:rPr lang="ja-JP" altLang="en-US" sz="2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2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lgn="r">
              <a:buFont typeface="Arial" panose="020B0604020202020204" pitchFamily="34" charset="0"/>
              <a:buNone/>
            </a:pPr>
            <a:r>
              <a:rPr lang="en-US" altLang="ja-JP" sz="14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Domains For Challenges in Open Data</a:t>
            </a:r>
          </a:p>
        </p:txBody>
      </p:sp>
    </p:spTree>
    <p:extLst>
      <p:ext uri="{BB962C8B-B14F-4D97-AF65-F5344CB8AC3E}">
        <p14:creationId xmlns:p14="http://schemas.microsoft.com/office/powerpoint/2010/main" xmlns="" val="640947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ー 2"/>
          <p:cNvSpPr>
            <a:spLocks noGrp="1"/>
          </p:cNvSpPr>
          <p:nvPr>
            <p:ph idx="1"/>
          </p:nvPr>
        </p:nvSpPr>
        <p:spPr/>
        <p:txBody>
          <a:bodyPr/>
          <a:lstStyle/>
          <a:p>
            <a:endParaRPr kumimoji="1" lang="ja-JP" altLang="en-US"/>
          </a:p>
        </p:txBody>
      </p:sp>
      <p:sp>
        <p:nvSpPr>
          <p:cNvPr id="4" name="日付プレースホルダー 3"/>
          <p:cNvSpPr>
            <a:spLocks noGrp="1"/>
          </p:cNvSpPr>
          <p:nvPr>
            <p:ph type="dt" sz="half" idx="10"/>
          </p:nvPr>
        </p:nvSpPr>
        <p:spPr/>
        <p:txBody>
          <a:bodyPr/>
          <a:lstStyle/>
          <a:p>
            <a:fld id="{7DA81445-09FD-440E-9F6B-667F63BA78C3}" type="datetime1">
              <a:rPr kumimoji="1" lang="ja-JP" altLang="en-US" smtClean="0"/>
              <a:pPr/>
              <a:t>2016/2/26</a:t>
            </a:fld>
            <a:endParaRPr kumimoji="1" lang="ja-JP" altLang="en-US"/>
          </a:p>
        </p:txBody>
      </p:sp>
      <p:pic>
        <p:nvPicPr>
          <p:cNvPr id="5" name="図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00608" y="-177904"/>
            <a:ext cx="10578948" cy="7052632"/>
          </a:xfrm>
          <a:prstGeom prst="rect">
            <a:avLst/>
          </a:prstGeom>
        </p:spPr>
      </p:pic>
      <p:sp>
        <p:nvSpPr>
          <p:cNvPr id="6" name="コンテンツ プレースホルダー 2"/>
          <p:cNvSpPr txBox="1">
            <a:spLocks/>
          </p:cNvSpPr>
          <p:nvPr/>
        </p:nvSpPr>
        <p:spPr>
          <a:xfrm>
            <a:off x="0" y="332656"/>
            <a:ext cx="7560840" cy="21602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2400" b="1" dirty="0" smtClean="0">
                <a:solidFill>
                  <a:schemeClr val="bg1"/>
                </a:solidFill>
                <a:latin typeface="+mj-lt"/>
                <a:ea typeface="メイリオ" panose="020B0604030504040204" pitchFamily="50" charset="-128"/>
                <a:cs typeface="メイリオ" panose="020B0604030504040204" pitchFamily="50" charset="-128"/>
              </a:rPr>
              <a:t>ODI </a:t>
            </a:r>
            <a:r>
              <a:rPr lang="en-US" altLang="ja-JP" sz="2400" b="1" dirty="0">
                <a:solidFill>
                  <a:schemeClr val="bg1"/>
                </a:solidFill>
                <a:latin typeface="+mj-lt"/>
                <a:ea typeface="メイリオ" panose="020B0604030504040204" pitchFamily="50" charset="-128"/>
                <a:cs typeface="メイリオ" panose="020B0604030504040204" pitchFamily="50" charset="-128"/>
              </a:rPr>
              <a:t>Summit </a:t>
            </a:r>
            <a:r>
              <a:rPr lang="ja-JP" altLang="en-US" sz="2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2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en-US" altLang="ja-JP" sz="14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S</a:t>
            </a:r>
            <a:r>
              <a:rPr lang="en-US" altLang="ja-JP" sz="14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ir Nigel </a:t>
            </a:r>
            <a:r>
              <a:rPr lang="en-US" altLang="ja-JP" sz="1400" dirty="0" err="1"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Shadbolt</a:t>
            </a:r>
            <a:endParaRPr lang="en-US" altLang="ja-JP" sz="14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en-US" altLang="ja-JP" sz="14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Tim </a:t>
            </a:r>
            <a:r>
              <a:rPr lang="en-US" altLang="ja-JP" sz="14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Berners-Lee</a:t>
            </a:r>
            <a:endParaRPr lang="en-US" altLang="ja-JP" sz="14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xmlns="" val="135320565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ー 2"/>
          <p:cNvSpPr>
            <a:spLocks noGrp="1"/>
          </p:cNvSpPr>
          <p:nvPr>
            <p:ph idx="1"/>
          </p:nvPr>
        </p:nvSpPr>
        <p:spPr/>
        <p:txBody>
          <a:bodyPr/>
          <a:lstStyle/>
          <a:p>
            <a:endParaRPr kumimoji="1" lang="ja-JP" altLang="en-US"/>
          </a:p>
        </p:txBody>
      </p:sp>
      <p:sp>
        <p:nvSpPr>
          <p:cNvPr id="4" name="日付プレースホルダー 3"/>
          <p:cNvSpPr>
            <a:spLocks noGrp="1"/>
          </p:cNvSpPr>
          <p:nvPr>
            <p:ph type="dt" sz="half" idx="10"/>
          </p:nvPr>
        </p:nvSpPr>
        <p:spPr/>
        <p:txBody>
          <a:bodyPr/>
          <a:lstStyle/>
          <a:p>
            <a:fld id="{7DA81445-09FD-440E-9F6B-667F63BA78C3}" type="datetime1">
              <a:rPr kumimoji="1" lang="ja-JP" altLang="en-US" smtClean="0"/>
              <a:pPr/>
              <a:t>2016/2/26</a:t>
            </a:fld>
            <a:endParaRPr kumimoji="1" lang="ja-JP" altLang="en-US"/>
          </a:p>
        </p:txBody>
      </p:sp>
      <p:pic>
        <p:nvPicPr>
          <p:cNvPr id="5" name="図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40568" y="-27384"/>
            <a:ext cx="10503024" cy="7002016"/>
          </a:xfrm>
          <a:prstGeom prst="rect">
            <a:avLst/>
          </a:prstGeom>
        </p:spPr>
      </p:pic>
      <p:sp>
        <p:nvSpPr>
          <p:cNvPr id="6" name="コンテンツ プレースホルダー 2"/>
          <p:cNvSpPr txBox="1">
            <a:spLocks/>
          </p:cNvSpPr>
          <p:nvPr/>
        </p:nvSpPr>
        <p:spPr>
          <a:xfrm>
            <a:off x="1583160" y="0"/>
            <a:ext cx="7560840" cy="21602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r">
              <a:buFont typeface="Arial" panose="020B0604020202020204" pitchFamily="34" charset="0"/>
              <a:buNone/>
            </a:pPr>
            <a:endParaRPr lang="ja-JP" altLang="ja-JP" sz="14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lgn="r">
              <a:buNone/>
            </a:pPr>
            <a:r>
              <a:rPr lang="en-US" altLang="ja-JP" sz="2400" b="1" dirty="0">
                <a:solidFill>
                  <a:schemeClr val="bg1"/>
                </a:solidFill>
                <a:latin typeface="+mj-lt"/>
                <a:ea typeface="メイリオ" panose="020B0604030504040204" pitchFamily="50" charset="-128"/>
                <a:cs typeface="メイリオ" panose="020B0604030504040204" pitchFamily="50" charset="-128"/>
              </a:rPr>
              <a:t>ODI Summit </a:t>
            </a:r>
            <a:r>
              <a:rPr lang="ja-JP" altLang="en-US" sz="2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2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lgn="r">
              <a:buFont typeface="Arial" panose="020B0604020202020204" pitchFamily="34" charset="0"/>
              <a:buNone/>
            </a:pPr>
            <a:r>
              <a:rPr lang="en-US" altLang="ja-JP" sz="14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ODI Node</a:t>
            </a:r>
            <a:r>
              <a:rPr lang="ja-JP" altLang="en-US" sz="14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が</a:t>
            </a:r>
            <a:r>
              <a:rPr lang="ja-JP" altLang="en-US" sz="14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紹介</a:t>
            </a:r>
            <a:endParaRPr lang="en-US" altLang="ja-JP" sz="14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lgn="r">
              <a:buFont typeface="Arial" panose="020B0604020202020204" pitchFamily="34" charset="0"/>
              <a:buNone/>
            </a:pPr>
            <a:r>
              <a:rPr lang="en-US" altLang="ja-JP" sz="14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20</a:t>
            </a:r>
            <a:r>
              <a:rPr lang="ja-JP" altLang="en-US" sz="14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国</a:t>
            </a:r>
            <a:r>
              <a:rPr lang="en-US" altLang="ja-JP" sz="14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27</a:t>
            </a:r>
            <a:r>
              <a:rPr lang="ja-JP" altLang="en-US" sz="14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拠点</a:t>
            </a:r>
            <a:endParaRPr lang="en-US" altLang="ja-JP" sz="14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xmlns="" val="39559278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4" name="日付プレースホルダー 3"/>
          <p:cNvSpPr>
            <a:spLocks noGrp="1"/>
          </p:cNvSpPr>
          <p:nvPr>
            <p:ph type="dt" sz="half" idx="10"/>
          </p:nvPr>
        </p:nvSpPr>
        <p:spPr/>
        <p:txBody>
          <a:bodyPr/>
          <a:lstStyle/>
          <a:p>
            <a:fld id="{7DA81445-09FD-440E-9F6B-667F63BA78C3}" type="datetime1">
              <a:rPr kumimoji="1" lang="ja-JP" altLang="en-US" smtClean="0"/>
              <a:pPr/>
              <a:t>2016/2/26</a:t>
            </a:fld>
            <a:endParaRPr kumimoji="1" lang="ja-JP" altLang="en-US"/>
          </a:p>
        </p:txBody>
      </p:sp>
      <p:pic>
        <p:nvPicPr>
          <p:cNvPr id="7" name="図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0287000" cy="6858000"/>
          </a:xfrm>
          <a:prstGeom prst="rect">
            <a:avLst/>
          </a:prstGeom>
        </p:spPr>
      </p:pic>
      <p:sp>
        <p:nvSpPr>
          <p:cNvPr id="19" name="コンテンツ プレースホルダー 2"/>
          <p:cNvSpPr txBox="1">
            <a:spLocks/>
          </p:cNvSpPr>
          <p:nvPr/>
        </p:nvSpPr>
        <p:spPr>
          <a:xfrm>
            <a:off x="3419872" y="0"/>
            <a:ext cx="5724128" cy="21602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r">
              <a:buFont typeface="Arial" panose="020B0604020202020204" pitchFamily="34" charset="0"/>
              <a:buNone/>
            </a:pPr>
            <a:endParaRPr lang="ja-JP" altLang="ja-JP" sz="14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lgn="r">
              <a:buFont typeface="Arial" panose="020B0604020202020204" pitchFamily="34" charset="0"/>
              <a:buNone/>
            </a:pPr>
            <a:r>
              <a:rPr lang="en-US" altLang="ja-JP" sz="2400" b="1" dirty="0" smtClean="0">
                <a:solidFill>
                  <a:schemeClr val="bg1"/>
                </a:solidFill>
                <a:latin typeface="+mj-lt"/>
                <a:ea typeface="メイリオ" panose="020B0604030504040204" pitchFamily="50" charset="-128"/>
                <a:cs typeface="メイリオ" panose="020B0604030504040204" pitchFamily="50" charset="-128"/>
              </a:rPr>
              <a:t>ODI Summit</a:t>
            </a:r>
            <a:r>
              <a:rPr lang="ja-JP" altLang="en-US" sz="2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2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lgn="r">
              <a:buFont typeface="Arial" panose="020B0604020202020204" pitchFamily="34" charset="0"/>
              <a:buNone/>
            </a:pPr>
            <a:endParaRPr lang="en-US" altLang="ja-JP" sz="14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lgn="r">
              <a:buFont typeface="Arial" panose="020B0604020202020204" pitchFamily="34" charset="0"/>
              <a:buNone/>
            </a:pPr>
            <a:r>
              <a:rPr lang="en-US" altLang="ja-JP" sz="14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Introduction  at  ODI Node:</a:t>
            </a:r>
            <a:r>
              <a:rPr lang="ja-JP" altLang="en-US" sz="14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4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Facial Photographs of Delegates  from Participating Countries</a:t>
            </a:r>
          </a:p>
        </p:txBody>
      </p:sp>
    </p:spTree>
    <p:extLst>
      <p:ext uri="{BB962C8B-B14F-4D97-AF65-F5344CB8AC3E}">
        <p14:creationId xmlns:p14="http://schemas.microsoft.com/office/powerpoint/2010/main" xmlns="" val="327966029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4" name="日付プレースホルダー 3"/>
          <p:cNvSpPr>
            <a:spLocks noGrp="1"/>
          </p:cNvSpPr>
          <p:nvPr>
            <p:ph type="dt" sz="half" idx="10"/>
          </p:nvPr>
        </p:nvSpPr>
        <p:spPr/>
        <p:txBody>
          <a:bodyPr/>
          <a:lstStyle/>
          <a:p>
            <a:fld id="{7DA81445-09FD-440E-9F6B-667F63BA78C3}" type="datetime1">
              <a:rPr kumimoji="1" lang="ja-JP" altLang="en-US" smtClean="0"/>
              <a:pPr/>
              <a:t>2016/2/26</a:t>
            </a:fld>
            <a:endParaRPr kumimoji="1" lang="ja-JP" altLang="en-US"/>
          </a:p>
        </p:txBody>
      </p:sp>
      <p:pic>
        <p:nvPicPr>
          <p:cNvPr id="5" name="図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433048" cy="7074786"/>
          </a:xfrm>
          <a:prstGeom prst="rect">
            <a:avLst/>
          </a:prstGeom>
        </p:spPr>
      </p:pic>
      <p:sp>
        <p:nvSpPr>
          <p:cNvPr id="8" name="コンテンツ プレースホルダー 2"/>
          <p:cNvSpPr txBox="1">
            <a:spLocks/>
          </p:cNvSpPr>
          <p:nvPr/>
        </p:nvSpPr>
        <p:spPr>
          <a:xfrm>
            <a:off x="1583160" y="0"/>
            <a:ext cx="7560840" cy="21602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r">
              <a:buFont typeface="Arial" panose="020B0604020202020204" pitchFamily="34" charset="0"/>
              <a:buNone/>
            </a:pPr>
            <a:endParaRPr lang="ja-JP"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lgn="r">
              <a:buFont typeface="Arial" panose="020B0604020202020204" pitchFamily="34" charset="0"/>
              <a:buNone/>
            </a:pPr>
            <a:r>
              <a:rPr lang="en-US" altLang="ja-JP" sz="2400" b="1" dirty="0" smtClean="0">
                <a:latin typeface="+mj-lt"/>
                <a:ea typeface="メイリオ" panose="020B0604030504040204" pitchFamily="50" charset="-128"/>
                <a:cs typeface="メイリオ" panose="020B0604030504040204" pitchFamily="50" charset="-128"/>
              </a:rPr>
              <a:t>ODI Node International Strategy Day</a:t>
            </a:r>
            <a:r>
              <a:rPr lang="ja-JP" altLang="en-US" sz="2400" b="1" dirty="0" smtClean="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24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lgn="r">
              <a:buFont typeface="Arial" panose="020B0604020202020204" pitchFamily="34" charset="0"/>
              <a:buNone/>
            </a:pPr>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Meet-up of ODI Node Organized Every </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H</a:t>
            </a:r>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alf a Year(ODI Headquarters in London </a:t>
            </a:r>
          </a:p>
        </p:txBody>
      </p:sp>
    </p:spTree>
    <p:extLst>
      <p:ext uri="{BB962C8B-B14F-4D97-AF65-F5344CB8AC3E}">
        <p14:creationId xmlns:p14="http://schemas.microsoft.com/office/powerpoint/2010/main" xmlns="" val="203179359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1520" y="722031"/>
            <a:ext cx="4301685" cy="1482833"/>
          </a:xfrm>
          <a:prstGeom prst="rect">
            <a:avLst/>
          </a:prstGeom>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31640" y="2564904"/>
            <a:ext cx="6656886" cy="324036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正方形/長方形 5"/>
          <p:cNvSpPr/>
          <p:nvPr/>
        </p:nvSpPr>
        <p:spPr>
          <a:xfrm>
            <a:off x="1331640" y="5982379"/>
            <a:ext cx="7360909" cy="276999"/>
          </a:xfrm>
          <a:prstGeom prst="rect">
            <a:avLst/>
          </a:prstGeom>
        </p:spPr>
        <p:txBody>
          <a:bodyPr wrap="square">
            <a:spAutoFit/>
          </a:bodyPr>
          <a:lstStyle/>
          <a:p>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0" name="直線コネクタ 9"/>
          <p:cNvCxnSpPr/>
          <p:nvPr/>
        </p:nvCxnSpPr>
        <p:spPr>
          <a:xfrm>
            <a:off x="-888" y="5877272"/>
            <a:ext cx="9144887" cy="0"/>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図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788025" y="692696"/>
            <a:ext cx="3672407" cy="1573889"/>
          </a:xfrm>
          <a:prstGeom prst="rect">
            <a:avLst/>
          </a:prstGeom>
        </p:spPr>
      </p:pic>
      <p:sp>
        <p:nvSpPr>
          <p:cNvPr id="2" name="TextBox 1"/>
          <p:cNvSpPr txBox="1"/>
          <p:nvPr/>
        </p:nvSpPr>
        <p:spPr>
          <a:xfrm>
            <a:off x="251520" y="6021288"/>
            <a:ext cx="8424936" cy="523220"/>
          </a:xfrm>
          <a:prstGeom prst="rect">
            <a:avLst/>
          </a:prstGeom>
          <a:noFill/>
        </p:spPr>
        <p:txBody>
          <a:bodyPr wrap="square" rtlCol="0">
            <a:spAutoFit/>
          </a:bodyPr>
          <a:lstStyle/>
          <a:p>
            <a:r>
              <a:rPr lang="en-US" sz="1400" dirty="0" smtClean="0"/>
              <a:t>Osaka </a:t>
            </a:r>
            <a:r>
              <a:rPr lang="en-US" sz="1400" dirty="0" smtClean="0"/>
              <a:t>Innovation Hub 3-1Ohukachou, </a:t>
            </a:r>
            <a:r>
              <a:rPr lang="en-US" sz="1400" dirty="0" err="1" smtClean="0"/>
              <a:t>Kitaku</a:t>
            </a:r>
            <a:r>
              <a:rPr lang="en-US" sz="1400" dirty="0" smtClean="0"/>
              <a:t> Osaka City 530-0011 Grand Front Osaka Knowledge </a:t>
            </a:r>
            <a:endParaRPr lang="en-US" sz="1400" dirty="0" smtClean="0"/>
          </a:p>
          <a:p>
            <a:r>
              <a:rPr lang="en-US" sz="1400" dirty="0" smtClean="0"/>
              <a:t>Capital </a:t>
            </a:r>
            <a:r>
              <a:rPr lang="en-US" sz="1400" dirty="0" smtClean="0"/>
              <a:t>Power C 7 </a:t>
            </a:r>
            <a:r>
              <a:rPr lang="en-US" sz="1400" dirty="0" err="1" smtClean="0"/>
              <a:t>th</a:t>
            </a:r>
            <a:r>
              <a:rPr lang="en-US" sz="1400" dirty="0" smtClean="0"/>
              <a:t> Floor Tel:06-6359-3004(Monday-Friday 10:00-18:00 </a:t>
            </a:r>
            <a:r>
              <a:rPr lang="en-US" sz="1400" dirty="0" err="1" smtClean="0"/>
              <a:t>ecept</a:t>
            </a:r>
            <a:r>
              <a:rPr lang="en-US" sz="1400" dirty="0" smtClean="0"/>
              <a:t> Year End &amp; New Year </a:t>
            </a:r>
            <a:endParaRPr lang="en-US" sz="1400" dirty="0"/>
          </a:p>
        </p:txBody>
      </p:sp>
    </p:spTree>
    <p:extLst>
      <p:ext uri="{BB962C8B-B14F-4D97-AF65-F5344CB8AC3E}">
        <p14:creationId xmlns:p14="http://schemas.microsoft.com/office/powerpoint/2010/main" xmlns="" val="197465538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日付プレースホルダー 1"/>
          <p:cNvSpPr>
            <a:spLocks noGrp="1"/>
          </p:cNvSpPr>
          <p:nvPr>
            <p:ph type="dt" sz="half" idx="10"/>
          </p:nvPr>
        </p:nvSpPr>
        <p:spPr/>
        <p:txBody>
          <a:bodyPr/>
          <a:lstStyle/>
          <a:p>
            <a:fld id="{4C065795-4A8B-4FD2-98EA-8FFB0D5E9D03}" type="datetime1">
              <a:rPr kumimoji="1" lang="ja-JP" altLang="en-US" smtClean="0"/>
              <a:pPr/>
              <a:t>2016/2/26</a:t>
            </a:fld>
            <a:endParaRPr kumimoji="1" lang="ja-JP" altLang="en-US"/>
          </a:p>
        </p:txBody>
      </p:sp>
      <p:sp>
        <p:nvSpPr>
          <p:cNvPr id="8" name="コンテンツ プレースホルダー 2"/>
          <p:cNvSpPr txBox="1">
            <a:spLocks/>
          </p:cNvSpPr>
          <p:nvPr/>
        </p:nvSpPr>
        <p:spPr>
          <a:xfrm>
            <a:off x="1583160" y="0"/>
            <a:ext cx="7560840" cy="21602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r">
              <a:buFont typeface="Arial" panose="020B0604020202020204" pitchFamily="34" charset="0"/>
              <a:buNone/>
            </a:pPr>
            <a:endParaRPr lang="ja-JP" altLang="ja-JP" sz="14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lgn="r">
              <a:buFont typeface="Arial" panose="020B0604020202020204" pitchFamily="34" charset="0"/>
              <a:buNone/>
            </a:pPr>
            <a:r>
              <a:rPr lang="en-US" altLang="ja-JP" sz="2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Osaka Innovation Hub</a:t>
            </a:r>
            <a:r>
              <a:rPr lang="ja-JP" altLang="en-US" sz="2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2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lgn="r">
              <a:buFont typeface="Arial" panose="020B0604020202020204" pitchFamily="34" charset="0"/>
              <a:buNone/>
            </a:pPr>
            <a:r>
              <a:rPr lang="en-US" altLang="ja-JP" sz="14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Grand Front Osaka Directly Connected Osaka</a:t>
            </a:r>
          </a:p>
        </p:txBody>
      </p:sp>
    </p:spTree>
    <p:extLst>
      <p:ext uri="{BB962C8B-B14F-4D97-AF65-F5344CB8AC3E}">
        <p14:creationId xmlns:p14="http://schemas.microsoft.com/office/powerpoint/2010/main" xmlns="" val="14582083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C065795-4A8B-4FD2-98EA-8FFB0D5E9D03}" type="datetime1">
              <a:rPr kumimoji="1" lang="ja-JP" altLang="en-US" smtClean="0"/>
              <a:pPr/>
              <a:t>2016/2/26</a:t>
            </a:fld>
            <a:endParaRPr kumimoji="1" lang="ja-JP" altLang="en-US"/>
          </a:p>
        </p:txBody>
      </p:sp>
      <p:pic>
        <p:nvPicPr>
          <p:cNvPr id="3" name="図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0242" y="0"/>
            <a:ext cx="9276522" cy="6957392"/>
          </a:xfrm>
          <a:prstGeom prst="rect">
            <a:avLst/>
          </a:prstGeom>
        </p:spPr>
      </p:pic>
      <p:sp>
        <p:nvSpPr>
          <p:cNvPr id="4" name="コンテンツ プレースホルダー 2"/>
          <p:cNvSpPr txBox="1">
            <a:spLocks/>
          </p:cNvSpPr>
          <p:nvPr/>
        </p:nvSpPr>
        <p:spPr>
          <a:xfrm>
            <a:off x="1583160" y="0"/>
            <a:ext cx="7560840" cy="21602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r">
              <a:buFont typeface="Arial" panose="020B0604020202020204" pitchFamily="34" charset="0"/>
              <a:buNone/>
            </a:pPr>
            <a:endParaRPr lang="ja-JP" altLang="ja-JP" sz="14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lgn="r">
              <a:buFont typeface="Arial" panose="020B0604020202020204" pitchFamily="34" charset="0"/>
              <a:buNone/>
            </a:pPr>
            <a:r>
              <a:rPr lang="en-US" altLang="ja-JP" sz="2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Osaka Innovation Hub</a:t>
            </a:r>
            <a:r>
              <a:rPr lang="ja-JP" altLang="en-US" sz="2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2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xmlns="" val="129844593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C065795-4A8B-4FD2-98EA-8FFB0D5E9D03}" type="datetime1">
              <a:rPr kumimoji="1" lang="ja-JP" altLang="en-US" smtClean="0"/>
              <a:pPr/>
              <a:t>2016/2/26</a:t>
            </a:fld>
            <a:endParaRPr kumimoji="1" lang="ja-JP" altLang="en-US"/>
          </a:p>
        </p:txBody>
      </p:sp>
      <p:pic>
        <p:nvPicPr>
          <p:cNvPr id="4" name="図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72616" y="-603448"/>
            <a:ext cx="10441160" cy="7830870"/>
          </a:xfrm>
          <a:prstGeom prst="rect">
            <a:avLst/>
          </a:prstGeom>
        </p:spPr>
      </p:pic>
      <p:sp>
        <p:nvSpPr>
          <p:cNvPr id="5" name="コンテンツ プレースホルダー 2"/>
          <p:cNvSpPr txBox="1">
            <a:spLocks/>
          </p:cNvSpPr>
          <p:nvPr/>
        </p:nvSpPr>
        <p:spPr>
          <a:xfrm>
            <a:off x="1583160" y="0"/>
            <a:ext cx="7560840" cy="21602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r">
              <a:buFont typeface="Arial" panose="020B0604020202020204" pitchFamily="34" charset="0"/>
              <a:buNone/>
            </a:pPr>
            <a:endParaRPr lang="ja-JP" altLang="ja-JP" sz="14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lgn="r">
              <a:buFont typeface="Arial" panose="020B0604020202020204" pitchFamily="34" charset="0"/>
              <a:buNone/>
            </a:pPr>
            <a:r>
              <a:rPr lang="en-US" altLang="ja-JP" sz="2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Osaka Innovation Hub</a:t>
            </a:r>
          </a:p>
          <a:p>
            <a:pPr marL="0" indent="0" algn="r">
              <a:buFont typeface="Arial" panose="020B0604020202020204" pitchFamily="34" charset="0"/>
              <a:buNone/>
            </a:pPr>
            <a:r>
              <a:rPr lang="en-US" altLang="ja-JP" sz="1400" b="1" dirty="0" err="1"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MashApp!Kansai</a:t>
            </a:r>
            <a:r>
              <a:rPr lang="ja-JP" altLang="en-US" sz="1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400" b="1" dirty="0" err="1"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Hackathon</a:t>
            </a:r>
            <a:r>
              <a:rPr lang="en-US" altLang="ja-JP" sz="1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Problem Solution for Foreigners</a:t>
            </a:r>
            <a:r>
              <a:rPr lang="ja-JP" altLang="en-US" sz="1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English Only </a:t>
            </a:r>
            <a:r>
              <a:rPr lang="en-US" altLang="ja-JP" sz="1400" b="1" dirty="0" err="1"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Hackathon</a:t>
            </a:r>
            <a:endParaRPr lang="en-US" altLang="ja-JP" sz="1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lgn="r">
              <a:buFont typeface="Arial" panose="020B0604020202020204" pitchFamily="34" charset="0"/>
              <a:buNone/>
            </a:pPr>
            <a:r>
              <a:rPr lang="ja-JP" altLang="en-US" sz="2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2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xmlns="" val="383801402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C065795-4A8B-4FD2-98EA-8FFB0D5E9D03}" type="datetime1">
              <a:rPr kumimoji="1" lang="ja-JP" altLang="en-US" smtClean="0"/>
              <a:pPr/>
              <a:t>2016/2/26</a:t>
            </a:fld>
            <a:endParaRPr kumimoji="1" lang="ja-JP" altLang="en-US"/>
          </a:p>
        </p:txBody>
      </p:sp>
      <p:pic>
        <p:nvPicPr>
          <p:cNvPr id="3" name="図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04664" y="-243408"/>
            <a:ext cx="11636056" cy="6957392"/>
          </a:xfrm>
          <a:prstGeom prst="rect">
            <a:avLst/>
          </a:prstGeom>
        </p:spPr>
      </p:pic>
      <p:sp>
        <p:nvSpPr>
          <p:cNvPr id="4" name="コンテンツ プレースホルダー 2"/>
          <p:cNvSpPr txBox="1">
            <a:spLocks/>
          </p:cNvSpPr>
          <p:nvPr/>
        </p:nvSpPr>
        <p:spPr>
          <a:xfrm>
            <a:off x="1583160" y="0"/>
            <a:ext cx="7560840" cy="21602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r">
              <a:buFont typeface="Arial" panose="020B0604020202020204" pitchFamily="34" charset="0"/>
              <a:buNone/>
            </a:pPr>
            <a:endParaRPr lang="ja-JP" altLang="ja-JP" sz="14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lgn="r">
              <a:buFont typeface="Arial" panose="020B0604020202020204" pitchFamily="34" charset="0"/>
              <a:buNone/>
            </a:pPr>
            <a:r>
              <a:rPr lang="en-US" altLang="ja-JP" sz="2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2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lgn="r">
              <a:buFont typeface="Arial" panose="020B0604020202020204" pitchFamily="34" charset="0"/>
              <a:buNone/>
            </a:pPr>
            <a:r>
              <a:rPr lang="en-US" altLang="ja-JP" sz="2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O</a:t>
            </a:r>
            <a:r>
              <a:rPr lang="en-US" altLang="ja-JP" sz="2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saka Innovation Hub</a:t>
            </a:r>
          </a:p>
          <a:p>
            <a:pPr marL="0" indent="0" algn="r">
              <a:buFont typeface="Arial" panose="020B0604020202020204" pitchFamily="34" charset="0"/>
              <a:buNone/>
            </a:pPr>
            <a:r>
              <a:rPr lang="en-US" altLang="ja-JP" sz="1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Kansai Open Data Expo ‘15</a:t>
            </a:r>
          </a:p>
          <a:p>
            <a:pPr marL="0" indent="0" algn="r">
              <a:buFont typeface="Arial" panose="020B0604020202020204" pitchFamily="34" charset="0"/>
              <a:buNone/>
            </a:pPr>
            <a:r>
              <a:rPr lang="en-US" altLang="ja-JP" sz="1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All Kansai</a:t>
            </a:r>
            <a:r>
              <a:rPr lang="ja-JP" altLang="en-US" sz="1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lgn="r">
              <a:buFont typeface="Arial" panose="020B0604020202020204" pitchFamily="34" charset="0"/>
              <a:buNone/>
            </a:pPr>
            <a:r>
              <a:rPr lang="ja-JP" altLang="en-US" sz="2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2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xmlns="" val="249638340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sp>
        <p:nvSpPr>
          <p:cNvPr id="4" name="日付プレースホルダー 3"/>
          <p:cNvSpPr>
            <a:spLocks noGrp="1"/>
          </p:cNvSpPr>
          <p:nvPr>
            <p:ph type="dt" sz="half" idx="10"/>
          </p:nvPr>
        </p:nvSpPr>
        <p:spPr/>
        <p:txBody>
          <a:bodyPr/>
          <a:lstStyle/>
          <a:p>
            <a:fld id="{7DA81445-09FD-440E-9F6B-667F63BA78C3}" type="datetime1">
              <a:rPr kumimoji="1" lang="ja-JP" altLang="en-US" smtClean="0"/>
              <a:pPr/>
              <a:t>2016/2/26</a:t>
            </a:fld>
            <a:endParaRPr kumimoji="1" lang="ja-JP" altLang="en-US"/>
          </a:p>
        </p:txBody>
      </p:sp>
      <p:pic>
        <p:nvPicPr>
          <p:cNvPr id="7" name="コンテンツ プレースホルダー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88953" y="0"/>
            <a:ext cx="9372533" cy="7029400"/>
          </a:xfrm>
          <a:prstGeom prst="rect">
            <a:avLst/>
          </a:prstGeom>
        </p:spPr>
      </p:pic>
      <p:sp>
        <p:nvSpPr>
          <p:cNvPr id="8" name="コンテンツ プレースホルダー 2"/>
          <p:cNvSpPr txBox="1">
            <a:spLocks/>
          </p:cNvSpPr>
          <p:nvPr/>
        </p:nvSpPr>
        <p:spPr>
          <a:xfrm>
            <a:off x="1583160" y="0"/>
            <a:ext cx="7560840" cy="21602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r">
              <a:buFont typeface="Arial" panose="020B0604020202020204" pitchFamily="34" charset="0"/>
              <a:buNone/>
            </a:pPr>
            <a:endParaRPr lang="ja-JP" altLang="ja-JP" sz="14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lgn="r">
              <a:buFont typeface="Arial" panose="020B0604020202020204" pitchFamily="34" charset="0"/>
              <a:buNone/>
            </a:pPr>
            <a:r>
              <a:rPr lang="en-US" altLang="ja-JP" sz="2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Osaka Innovation Hub</a:t>
            </a:r>
            <a:endParaRPr lang="en-US" altLang="ja-JP" sz="1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lgn="r">
              <a:buFont typeface="Arial" panose="020B0604020202020204" pitchFamily="34" charset="0"/>
              <a:buNone/>
            </a:pPr>
            <a:r>
              <a:rPr lang="en-US" altLang="ja-JP" sz="1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Open Data ×Game </a:t>
            </a:r>
            <a:r>
              <a:rPr lang="en-US" altLang="ja-JP" sz="1400" b="1" dirty="0" err="1"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Hackathon</a:t>
            </a:r>
            <a:r>
              <a:rPr lang="ja-JP" altLang="en-US" sz="2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2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xmlns="" val="187760684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779912" y="1838061"/>
            <a:ext cx="5472608" cy="7296811"/>
          </a:xfrm>
          <a:prstGeom prst="rect">
            <a:avLst/>
          </a:prstGeom>
        </p:spPr>
      </p:pic>
      <p:sp>
        <p:nvSpPr>
          <p:cNvPr id="2" name="タイトル 1"/>
          <p:cNvSpPr>
            <a:spLocks noGrp="1"/>
          </p:cNvSpPr>
          <p:nvPr>
            <p:ph type="title"/>
          </p:nvPr>
        </p:nvSpPr>
        <p:spPr/>
        <p:txBody>
          <a:bodyPr/>
          <a:lstStyle/>
          <a:p>
            <a:endParaRPr kumimoji="1" lang="ja-JP" altLang="en-US"/>
          </a:p>
        </p:txBody>
      </p:sp>
      <p:sp>
        <p:nvSpPr>
          <p:cNvPr id="4" name="日付プレースホルダー 3"/>
          <p:cNvSpPr>
            <a:spLocks noGrp="1"/>
          </p:cNvSpPr>
          <p:nvPr>
            <p:ph type="dt" sz="half" idx="10"/>
          </p:nvPr>
        </p:nvSpPr>
        <p:spPr/>
        <p:txBody>
          <a:bodyPr/>
          <a:lstStyle/>
          <a:p>
            <a:fld id="{7DA81445-09FD-440E-9F6B-667F63BA78C3}" type="datetime1">
              <a:rPr kumimoji="1" lang="ja-JP" altLang="en-US" smtClean="0"/>
              <a:pPr/>
              <a:t>2016/2/26</a:t>
            </a:fld>
            <a:endParaRPr kumimoji="1" lang="ja-JP" altLang="en-US"/>
          </a:p>
        </p:txBody>
      </p:sp>
      <p:pic>
        <p:nvPicPr>
          <p:cNvPr id="6" name="図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8520" y="-20136"/>
            <a:ext cx="4104456" cy="3078342"/>
          </a:xfrm>
          <a:prstGeom prst="rect">
            <a:avLst/>
          </a:prstGeom>
        </p:spPr>
      </p:pic>
      <p:pic>
        <p:nvPicPr>
          <p:cNvPr id="9" name="図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21737" y="2649781"/>
            <a:ext cx="4317673" cy="3238255"/>
          </a:xfrm>
          <a:prstGeom prst="rect">
            <a:avLst/>
          </a:prstGeom>
        </p:spPr>
      </p:pic>
      <p:pic>
        <p:nvPicPr>
          <p:cNvPr id="12" name="図 11"/>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47633" y="4797152"/>
            <a:ext cx="4317673" cy="3238255"/>
          </a:xfrm>
          <a:prstGeom prst="rect">
            <a:avLst/>
          </a:prstGeom>
        </p:spPr>
      </p:pic>
      <p:pic>
        <p:nvPicPr>
          <p:cNvPr id="18" name="図 17"/>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3995936" y="-25709"/>
            <a:ext cx="5427092" cy="4070319"/>
          </a:xfrm>
          <a:prstGeom prst="rect">
            <a:avLst/>
          </a:prstGeom>
        </p:spPr>
      </p:pic>
      <p:sp>
        <p:nvSpPr>
          <p:cNvPr id="19" name="コンテンツ プレースホルダー 2"/>
          <p:cNvSpPr txBox="1">
            <a:spLocks/>
          </p:cNvSpPr>
          <p:nvPr/>
        </p:nvSpPr>
        <p:spPr>
          <a:xfrm>
            <a:off x="1583160" y="0"/>
            <a:ext cx="7560840" cy="21602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r">
              <a:buFont typeface="Arial" panose="020B0604020202020204" pitchFamily="34" charset="0"/>
              <a:buNone/>
            </a:pPr>
            <a:endParaRPr lang="ja-JP" altLang="ja-JP" sz="14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lgn="r">
              <a:buFont typeface="Arial" panose="020B0604020202020204" pitchFamily="34" charset="0"/>
              <a:buNone/>
            </a:pPr>
            <a:r>
              <a:rPr lang="en-US" altLang="ja-JP" sz="2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Osaka Innovation Hub</a:t>
            </a:r>
          </a:p>
          <a:p>
            <a:pPr marL="0" indent="0" algn="r">
              <a:buFont typeface="Arial" panose="020B0604020202020204" pitchFamily="34" charset="0"/>
              <a:buNone/>
            </a:pPr>
            <a:r>
              <a:rPr lang="en-US" altLang="ja-JP" sz="1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Open Data ×Game </a:t>
            </a:r>
            <a:r>
              <a:rPr lang="en-US" altLang="ja-JP" sz="1400" b="1" dirty="0" err="1"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Hackathon</a:t>
            </a:r>
            <a:r>
              <a:rPr lang="ja-JP" altLang="en-US" sz="2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2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xmlns="" val="185198090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5232" y="5230904"/>
            <a:ext cx="1643532" cy="1627096"/>
          </a:xfrm>
          <a:prstGeom prst="rect">
            <a:avLst/>
          </a:prstGeom>
        </p:spPr>
      </p:pic>
      <p:pic>
        <p:nvPicPr>
          <p:cNvPr id="31" name="図 6" descr="大阪イノベーションハブ_ロゴ（日英表記）.pdf"/>
          <p:cNvPicPr>
            <a:picLocks noChangeAspect="1"/>
          </p:cNvPicPr>
          <p:nvPr/>
        </p:nvPicPr>
        <p:blipFill>
          <a:blip r:embed="rId4" cstate="print">
            <a:extLst>
              <a:ext uri="{28A0092B-C50C-407E-A947-70E740481C1C}">
                <a14:useLocalDpi xmlns:a14="http://schemas.microsoft.com/office/drawing/2010/main" xmlns=""/>
              </a:ext>
            </a:extLst>
          </a:blip>
          <a:srcRect l="12999" t="40031" r="10612" b="42516"/>
          <a:stretch>
            <a:fillRect/>
          </a:stretch>
        </p:blipFill>
        <p:spPr bwMode="auto">
          <a:xfrm>
            <a:off x="-96945" y="-5444"/>
            <a:ext cx="9236229" cy="1492786"/>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pic>
      <p:sp>
        <p:nvSpPr>
          <p:cNvPr id="4" name="日付プレースホルダー 3"/>
          <p:cNvSpPr>
            <a:spLocks noGrp="1"/>
          </p:cNvSpPr>
          <p:nvPr>
            <p:ph type="dt" sz="half" idx="10"/>
          </p:nvPr>
        </p:nvSpPr>
        <p:spPr/>
        <p:txBody>
          <a:bodyPr/>
          <a:lstStyle/>
          <a:p>
            <a:fld id="{506DB26A-E223-4CA0-A9A0-7440551EB692}" type="datetime1">
              <a:rPr kumimoji="1" lang="ja-JP" altLang="en-US" smtClean="0"/>
              <a:pPr/>
              <a:t>2016/2/26</a:t>
            </a:fld>
            <a:endParaRPr kumimoji="1" lang="ja-JP" altLang="en-US"/>
          </a:p>
        </p:txBody>
      </p:sp>
      <p:sp>
        <p:nvSpPr>
          <p:cNvPr id="7" name="Rectangle 6"/>
          <p:cNvSpPr/>
          <p:nvPr/>
        </p:nvSpPr>
        <p:spPr>
          <a:xfrm>
            <a:off x="2339752" y="1556792"/>
            <a:ext cx="4572000" cy="4801315"/>
          </a:xfrm>
          <a:prstGeom prst="rect">
            <a:avLst/>
          </a:prstGeom>
        </p:spPr>
        <p:txBody>
          <a:bodyPr>
            <a:spAutoFit/>
          </a:bodyPr>
          <a:lstStyle/>
          <a:p>
            <a:r>
              <a:rPr lang="en-US" altLang="ja-JP" dirty="0">
                <a:latin typeface="メイリオ" panose="020B0604030504040204" pitchFamily="50" charset="-128"/>
                <a:ea typeface="メイリオ" panose="020B0604030504040204" pitchFamily="50" charset="-128"/>
                <a:cs typeface="メイリオ" panose="020B0604030504040204" pitchFamily="50" charset="-128"/>
              </a:rPr>
              <a:t>Osaka Innovation Hub(OIH) is the base for innovation inaugurated in May 2015</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.Based on the Osaka Innovation Declaration, we challenge innovation c</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r</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eation activity. We praise those who solve  social problems, change the era, innovate things. We assist those who continue to challenge without being afraid of failures. We support those in finding  partners and in </a:t>
            </a:r>
            <a:r>
              <a:rPr lang="en-US" altLang="ja-JP" dirty="0" err="1" smtClean="0">
                <a:latin typeface="メイリオ" panose="020B0604030504040204" pitchFamily="50" charset="-128"/>
                <a:ea typeface="メイリオ" panose="020B0604030504040204" pitchFamily="50" charset="-128"/>
                <a:cs typeface="メイリオ" panose="020B0604030504040204" pitchFamily="50" charset="-128"/>
              </a:rPr>
              <a:t>creatingprojectr</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 projects by organizing various events such as </a:t>
            </a:r>
            <a:r>
              <a:rPr lang="en-US" altLang="ja-JP" dirty="0" err="1" smtClean="0">
                <a:latin typeface="メイリオ" panose="020B0604030504040204" pitchFamily="50" charset="-128"/>
                <a:ea typeface="メイリオ" panose="020B0604030504040204" pitchFamily="50" charset="-128"/>
                <a:cs typeface="メイリオ" panose="020B0604030504040204" pitchFamily="50" charset="-128"/>
              </a:rPr>
              <a:t>hackathons</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 workshops, and </a:t>
            </a:r>
            <a:r>
              <a:rPr lang="en-US" altLang="ja-JP" dirty="0" err="1" smtClean="0">
                <a:latin typeface="メイリオ" panose="020B0604030504040204" pitchFamily="50" charset="-128"/>
                <a:ea typeface="メイリオ" panose="020B0604030504040204" pitchFamily="50" charset="-128"/>
                <a:cs typeface="メイリオ" panose="020B0604030504040204" pitchFamily="50" charset="-128"/>
              </a:rPr>
              <a:t>Sillicon</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 Valley tours. We create Osaka full of people who plan, act  themselves and organize themselves in networks, and open to the rest of the world.  </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TextBox 10"/>
          <p:cNvSpPr txBox="1"/>
          <p:nvPr/>
        </p:nvSpPr>
        <p:spPr>
          <a:xfrm>
            <a:off x="7190338" y="8006829"/>
            <a:ext cx="19542693" cy="369332"/>
          </a:xfrm>
          <a:prstGeom prst="rect">
            <a:avLst/>
          </a:prstGeom>
          <a:noFill/>
        </p:spPr>
        <p:txBody>
          <a:bodyPr wrap="none" rtlCol="0">
            <a:spAutoFit/>
          </a:bodyPr>
          <a:lstStyle/>
          <a:p>
            <a:r>
              <a:rPr lang="en-US" dirty="0" smtClean="0"/>
              <a:t>Open Data is one of the areas of our challenging efforts . Innovate ! Osaka running OIH was inaugurated in February 2014 and started activities as ODI Osaka actively to cope with Open Data.</a:t>
            </a:r>
            <a:endParaRPr lang="en-US" dirty="0"/>
          </a:p>
        </p:txBody>
      </p:sp>
    </p:spTree>
    <p:extLst>
      <p:ext uri="{BB962C8B-B14F-4D97-AF65-F5344CB8AC3E}">
        <p14:creationId xmlns:p14="http://schemas.microsoft.com/office/powerpoint/2010/main" xmlns="" val="24444175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エッセンシャル">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90927</TotalTime>
  <Words>456</Words>
  <Application>Microsoft Office PowerPoint</Application>
  <PresentationFormat>画面に合わせる (4:3)</PresentationFormat>
  <Paragraphs>212</Paragraphs>
  <Slides>25</Slides>
  <Notes>2</Notes>
  <HiddenSlides>0</HiddenSlides>
  <MMClips>0</MMClips>
  <ScaleCrop>false</ScaleCrop>
  <HeadingPairs>
    <vt:vector size="4" baseType="variant">
      <vt:variant>
        <vt:lpstr>テーマ</vt:lpstr>
      </vt:variant>
      <vt:variant>
        <vt:i4>1</vt:i4>
      </vt:variant>
      <vt:variant>
        <vt:lpstr>スライド タイトル</vt:lpstr>
      </vt:variant>
      <vt:variant>
        <vt:i4>25</vt:i4>
      </vt:variant>
    </vt:vector>
  </HeadingPairs>
  <TitlesOfParts>
    <vt:vector size="26" baseType="lpstr">
      <vt:lpstr>Office ​​テーマ</vt:lpstr>
      <vt:lpstr>スライド 1</vt:lpstr>
      <vt:lpstr>スライド 2</vt:lpstr>
      <vt:lpstr>スライド 3</vt:lpstr>
      <vt:lpstr>スライド 4</vt:lpstr>
      <vt:lpstr>スライド 5</vt:lpstr>
      <vt:lpstr>スライド 6</vt:lpstr>
      <vt:lpstr>スライド 7</vt:lpstr>
      <vt:lpstr>スライド 8</vt:lpstr>
      <vt:lpstr>スライド 9</vt:lpstr>
      <vt:lpstr>OIH’s Open Data related  Initiatives in fiscal 2013   </vt:lpstr>
      <vt:lpstr>スライド 11</vt:lpstr>
      <vt:lpstr>スライド 12</vt:lpstr>
      <vt:lpstr>Open Data Institute</vt:lpstr>
      <vt:lpstr>スライド 14</vt:lpstr>
      <vt:lpstr>Open Data</vt:lpstr>
      <vt:lpstr>スライド 16</vt:lpstr>
      <vt:lpstr>スライド 17</vt:lpstr>
      <vt:lpstr>スライド 18</vt:lpstr>
      <vt:lpstr>スライド 19</vt:lpstr>
      <vt:lpstr>スライド 20</vt:lpstr>
      <vt:lpstr>スライド 21</vt:lpstr>
      <vt:lpstr>スライド 22</vt:lpstr>
      <vt:lpstr>スライド 23</vt:lpstr>
      <vt:lpstr>スライド 24</vt:lpstr>
      <vt:lpstr>スライド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IshizakiSiro</cp:lastModifiedBy>
  <cp:revision>52</cp:revision>
  <cp:lastPrinted>2014-12-04T06:36:37Z</cp:lastPrinted>
  <dcterms:created xsi:type="dcterms:W3CDTF">2014-08-12T05:13:27Z</dcterms:created>
  <dcterms:modified xsi:type="dcterms:W3CDTF">2016-02-26T01:01:17Z</dcterms:modified>
</cp:coreProperties>
</file>