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2" r:id="rId2"/>
    <p:sldId id="259" r:id="rId3"/>
    <p:sldId id="260" r:id="rId4"/>
    <p:sldId id="300" r:id="rId5"/>
    <p:sldId id="288" r:id="rId6"/>
    <p:sldId id="263" r:id="rId7"/>
    <p:sldId id="264" r:id="rId8"/>
    <p:sldId id="266" r:id="rId9"/>
    <p:sldId id="279" r:id="rId10"/>
    <p:sldId id="303" r:id="rId11"/>
    <p:sldId id="270" r:id="rId12"/>
    <p:sldId id="289" r:id="rId13"/>
    <p:sldId id="272" r:id="rId14"/>
    <p:sldId id="284" r:id="rId15"/>
    <p:sldId id="271" r:id="rId16"/>
    <p:sldId id="292" r:id="rId17"/>
    <p:sldId id="296" r:id="rId18"/>
    <p:sldId id="291" r:id="rId19"/>
    <p:sldId id="285" r:id="rId20"/>
    <p:sldId id="273" r:id="rId21"/>
    <p:sldId id="274" r:id="rId22"/>
    <p:sldId id="293" r:id="rId23"/>
    <p:sldId id="290" r:id="rId24"/>
    <p:sldId id="294" r:id="rId25"/>
    <p:sldId id="304" r:id="rId26"/>
    <p:sldId id="276" r:id="rId27"/>
    <p:sldId id="287" r:id="rId28"/>
    <p:sldId id="297" r:id="rId29"/>
    <p:sldId id="295" r:id="rId30"/>
    <p:sldId id="313" r:id="rId31"/>
    <p:sldId id="298" r:id="rId32"/>
    <p:sldId id="307" r:id="rId33"/>
    <p:sldId id="311" r:id="rId34"/>
    <p:sldId id="309" r:id="rId35"/>
    <p:sldId id="310" r:id="rId36"/>
    <p:sldId id="312" r:id="rId37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C2"/>
    <a:srgbClr val="C0C0C0"/>
    <a:srgbClr val="339966"/>
    <a:srgbClr val="00CC99"/>
    <a:srgbClr val="009999"/>
    <a:srgbClr val="99FFCC"/>
    <a:srgbClr val="66CCFF"/>
    <a:srgbClr val="33CC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83" d="100"/>
          <a:sy n="83" d="100"/>
        </p:scale>
        <p:origin x="173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5C0A8417-F4BA-41F1-BD25-E7F2FEB89C0C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16" y="4720684"/>
            <a:ext cx="5446369" cy="4472471"/>
          </a:xfrm>
          <a:prstGeom prst="rect">
            <a:avLst/>
          </a:prstGeom>
        </p:spPr>
        <p:txBody>
          <a:bodyPr vert="horz" lIns="88340" tIns="44170" rIns="88340" bIns="4417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689" y="9441369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2DB5388F-B5CB-4A9D-89D2-E2090792A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00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388F-B5CB-4A9D-89D2-E2090792AC8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80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ja-JP" altLang="en-US" dirty="0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30</a:t>
            </a:fld>
            <a:endParaRPr lang="ja-JP" altLang="en-US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75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31</a:t>
            </a:fld>
            <a:endParaRPr lang="ja-JP" altLang="en-US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14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32</a:t>
            </a:fld>
            <a:endParaRPr lang="ja-JP" altLang="en-US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19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33</a:t>
            </a:fld>
            <a:endParaRPr lang="ja-JP" altLang="en-US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10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35</a:t>
            </a:fld>
            <a:endParaRPr lang="ja-JP" altLang="en-US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56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7764" indent="-276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04252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45953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87654" indent="-2208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D959CE-544B-47D9-993B-5BE7515117C0}" type="slidenum">
              <a:rPr lang="ja-JP" altLang="en-US" smtClean="0">
                <a:latin typeface="ヒラギノ角ゴ Pro W6" pitchFamily="112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ja-JP" altLang="en-US" smtClean="0">
              <a:latin typeface="ヒラギノ角ゴ Pro W6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91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4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62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219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09601" y="1981200"/>
            <a:ext cx="8686800" cy="43434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216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4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22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79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24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0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25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5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2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62-F477-4A7C-813D-4EA428F45876}" type="datetimeFigureOut">
              <a:rPr kumimoji="1" lang="ja-JP" altLang="en-US" smtClean="0"/>
              <a:t>2015/4/2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2743-8354-45A7-B038-23A1EB3B95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92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4324" y="92131"/>
            <a:ext cx="9399196" cy="6168015"/>
            <a:chOff x="234324" y="92131"/>
            <a:chExt cx="9399196" cy="6168015"/>
          </a:xfrm>
        </p:grpSpPr>
        <p:sp>
          <p:nvSpPr>
            <p:cNvPr id="2" name="雲形吹き出し 1"/>
            <p:cNvSpPr>
              <a:spLocks/>
            </p:cNvSpPr>
            <p:nvPr/>
          </p:nvSpPr>
          <p:spPr bwMode="auto">
            <a:xfrm>
              <a:off x="234324" y="92131"/>
              <a:ext cx="8997301" cy="6168015"/>
            </a:xfrm>
            <a:prstGeom prst="cloudCallout">
              <a:avLst>
                <a:gd name="adj1" fmla="val 46921"/>
                <a:gd name="adj2" fmla="val 46595"/>
              </a:avLst>
            </a:prstGeom>
            <a:solidFill>
              <a:srgbClr val="FAFEC2"/>
            </a:solidFill>
            <a:ln>
              <a:solidFill>
                <a:srgbClr val="FFC000"/>
              </a:solidFill>
            </a:ln>
            <a:extLst/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5" name="正方形/長方形 1"/>
            <p:cNvSpPr>
              <a:spLocks noChangeArrowheads="1"/>
            </p:cNvSpPr>
            <p:nvPr/>
          </p:nvSpPr>
          <p:spPr bwMode="auto">
            <a:xfrm>
              <a:off x="1424608" y="859359"/>
              <a:ext cx="820891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4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The forerunner in open data</a:t>
              </a:r>
              <a:endParaRPr kumimoji="1"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  <a:p>
              <a:r>
                <a:rPr lang="en-US" altLang="ja-JP" sz="4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“</a:t>
              </a:r>
              <a:r>
                <a:rPr lang="en-US" altLang="ja-JP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W</a:t>
              </a:r>
              <a:r>
                <a:rPr lang="en-US" altLang="ja-JP" sz="4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eather Information”</a:t>
              </a:r>
              <a:endParaRPr kumimoji="1" lang="ja-JP" alt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4" name="正方形/長方形 1"/>
            <p:cNvSpPr>
              <a:spLocks noChangeArrowheads="1"/>
            </p:cNvSpPr>
            <p:nvPr/>
          </p:nvSpPr>
          <p:spPr bwMode="auto">
            <a:xfrm>
              <a:off x="1424608" y="2636912"/>
              <a:ext cx="820891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kumimoji="1" lang="en-US" altLang="ja-JP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Our service </a:t>
              </a:r>
            </a:p>
            <a:p>
              <a:r>
                <a:rPr lang="en-US" altLang="ja-JP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-- Challenges for HALEX--</a:t>
              </a:r>
              <a:endPara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7" name="正方形/長方形 1"/>
            <p:cNvSpPr>
              <a:spLocks noChangeArrowheads="1"/>
            </p:cNvSpPr>
            <p:nvPr/>
          </p:nvSpPr>
          <p:spPr bwMode="auto">
            <a:xfrm>
              <a:off x="1424608" y="4459759"/>
              <a:ext cx="820891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Three examples of practical use</a:t>
              </a:r>
            </a:p>
          </p:txBody>
        </p:sp>
        <p:sp>
          <p:nvSpPr>
            <p:cNvPr id="3" name="円/楕円 2"/>
            <p:cNvSpPr/>
            <p:nvPr/>
          </p:nvSpPr>
          <p:spPr bwMode="auto">
            <a:xfrm>
              <a:off x="333425" y="859359"/>
              <a:ext cx="936104" cy="1081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square" lIns="36000" tIns="36000" rIns="36000" bIns="36000" rtlCol="0" anchor="t">
              <a:noAutofit/>
            </a:bodyPr>
            <a:lstStyle/>
            <a:p>
              <a:pPr algn="ctr"/>
              <a:r>
                <a:rPr kumimoji="1" lang="en-US" altLang="ja-JP" sz="6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1</a:t>
              </a:r>
              <a:endParaRPr kumimoji="1"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333425" y="2635148"/>
              <a:ext cx="936104" cy="10819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xtLst/>
          </p:spPr>
          <p:txBody>
            <a:bodyPr wrap="square" lIns="36000" tIns="144000" rIns="36000" bIns="36000" rtlCol="0" anchor="ctr">
              <a:noAutofit/>
            </a:bodyPr>
            <a:lstStyle/>
            <a:p>
              <a:pPr algn="ctr"/>
              <a:r>
                <a:rPr kumimoji="1" lang="en-US" altLang="ja-JP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2</a:t>
              </a:r>
              <a:endPara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333425" y="4303489"/>
              <a:ext cx="936104" cy="10819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xtLst/>
          </p:spPr>
          <p:txBody>
            <a:bodyPr wrap="square" lIns="36000" tIns="144000" rIns="36000" bIns="36000" rtlCol="0" anchor="ctr">
              <a:noAutofit/>
            </a:bodyPr>
            <a:lstStyle/>
            <a:p>
              <a:pPr algn="ctr"/>
              <a:r>
                <a:rPr kumimoji="1" lang="en-US" altLang="ja-JP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3</a:t>
              </a:r>
              <a:endPara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grpSp>
        <p:nvGrpSpPr>
          <p:cNvPr id="28" name="グループ化 27"/>
          <p:cNvGrpSpPr>
            <a:grpSpLocks noChangeAspect="1"/>
          </p:cNvGrpSpPr>
          <p:nvPr/>
        </p:nvGrpSpPr>
        <p:grpSpPr>
          <a:xfrm>
            <a:off x="7900796" y="4307994"/>
            <a:ext cx="1732724" cy="2232248"/>
            <a:chOff x="1284287" y="196850"/>
            <a:chExt cx="704850" cy="908050"/>
          </a:xfrm>
        </p:grpSpPr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1284287" y="200025"/>
              <a:ext cx="704850" cy="90487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26" y="184"/>
                </a:cxn>
                <a:cxn ang="0">
                  <a:pos x="0" y="300"/>
                </a:cxn>
                <a:cxn ang="0">
                  <a:pos x="16" y="508"/>
                </a:cxn>
                <a:cxn ang="0">
                  <a:pos x="246" y="570"/>
                </a:cxn>
                <a:cxn ang="0">
                  <a:pos x="364" y="438"/>
                </a:cxn>
                <a:cxn ang="0">
                  <a:pos x="376" y="230"/>
                </a:cxn>
                <a:cxn ang="0">
                  <a:pos x="444" y="38"/>
                </a:cxn>
                <a:cxn ang="0">
                  <a:pos x="198" y="0"/>
                </a:cxn>
              </a:cxnLst>
              <a:rect l="0" t="0" r="r" b="b"/>
              <a:pathLst>
                <a:path w="444" h="570">
                  <a:moveTo>
                    <a:pt x="198" y="0"/>
                  </a:moveTo>
                  <a:lnTo>
                    <a:pt x="126" y="184"/>
                  </a:lnTo>
                  <a:lnTo>
                    <a:pt x="0" y="300"/>
                  </a:lnTo>
                  <a:lnTo>
                    <a:pt x="16" y="508"/>
                  </a:lnTo>
                  <a:lnTo>
                    <a:pt x="246" y="570"/>
                  </a:lnTo>
                  <a:lnTo>
                    <a:pt x="364" y="438"/>
                  </a:lnTo>
                  <a:lnTo>
                    <a:pt x="376" y="230"/>
                  </a:lnTo>
                  <a:lnTo>
                    <a:pt x="444" y="3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1481137" y="492125"/>
              <a:ext cx="400050" cy="381000"/>
            </a:xfrm>
            <a:custGeom>
              <a:avLst/>
              <a:gdLst/>
              <a:ahLst/>
              <a:cxnLst>
                <a:cxn ang="0">
                  <a:pos x="236" y="240"/>
                </a:cxn>
                <a:cxn ang="0">
                  <a:pos x="0" y="188"/>
                </a:cxn>
                <a:cxn ang="0">
                  <a:pos x="2" y="0"/>
                </a:cxn>
                <a:cxn ang="0">
                  <a:pos x="252" y="46"/>
                </a:cxn>
                <a:cxn ang="0">
                  <a:pos x="236" y="240"/>
                </a:cxn>
              </a:cxnLst>
              <a:rect l="0" t="0" r="r" b="b"/>
              <a:pathLst>
                <a:path w="252" h="240">
                  <a:moveTo>
                    <a:pt x="236" y="240"/>
                  </a:moveTo>
                  <a:lnTo>
                    <a:pt x="0" y="188"/>
                  </a:lnTo>
                  <a:lnTo>
                    <a:pt x="2" y="0"/>
                  </a:lnTo>
                  <a:lnTo>
                    <a:pt x="252" y="46"/>
                  </a:lnTo>
                  <a:lnTo>
                    <a:pt x="236" y="240"/>
                  </a:lnTo>
                  <a:close/>
                </a:path>
              </a:pathLst>
            </a:custGeom>
            <a:solidFill>
              <a:srgbClr val="C100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1484312" y="200025"/>
              <a:ext cx="504825" cy="365125"/>
            </a:xfrm>
            <a:custGeom>
              <a:avLst/>
              <a:gdLst/>
              <a:ahLst/>
              <a:cxnLst>
                <a:cxn ang="0">
                  <a:pos x="318" y="38"/>
                </a:cxn>
                <a:cxn ang="0">
                  <a:pos x="72" y="0"/>
                </a:cxn>
                <a:cxn ang="0">
                  <a:pos x="0" y="184"/>
                </a:cxn>
                <a:cxn ang="0">
                  <a:pos x="250" y="230"/>
                </a:cxn>
                <a:cxn ang="0">
                  <a:pos x="318" y="38"/>
                </a:cxn>
              </a:cxnLst>
              <a:rect l="0" t="0" r="r" b="b"/>
              <a:pathLst>
                <a:path w="318" h="230">
                  <a:moveTo>
                    <a:pt x="318" y="38"/>
                  </a:moveTo>
                  <a:lnTo>
                    <a:pt x="72" y="0"/>
                  </a:lnTo>
                  <a:lnTo>
                    <a:pt x="0" y="184"/>
                  </a:lnTo>
                  <a:lnTo>
                    <a:pt x="250" y="230"/>
                  </a:lnTo>
                  <a:lnTo>
                    <a:pt x="318" y="3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1674812" y="565150"/>
              <a:ext cx="206375" cy="539750"/>
            </a:xfrm>
            <a:custGeom>
              <a:avLst/>
              <a:gdLst/>
              <a:ahLst/>
              <a:cxnLst>
                <a:cxn ang="0">
                  <a:pos x="118" y="208"/>
                </a:cxn>
                <a:cxn ang="0">
                  <a:pos x="0" y="340"/>
                </a:cxn>
                <a:cxn ang="0">
                  <a:pos x="4" y="126"/>
                </a:cxn>
                <a:cxn ang="0">
                  <a:pos x="130" y="0"/>
                </a:cxn>
                <a:cxn ang="0">
                  <a:pos x="118" y="208"/>
                </a:cxn>
              </a:cxnLst>
              <a:rect l="0" t="0" r="r" b="b"/>
              <a:pathLst>
                <a:path w="130" h="340">
                  <a:moveTo>
                    <a:pt x="118" y="208"/>
                  </a:moveTo>
                  <a:lnTo>
                    <a:pt x="0" y="340"/>
                  </a:lnTo>
                  <a:lnTo>
                    <a:pt x="4" y="126"/>
                  </a:lnTo>
                  <a:lnTo>
                    <a:pt x="130" y="0"/>
                  </a:lnTo>
                  <a:lnTo>
                    <a:pt x="118" y="20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1284287" y="492125"/>
              <a:ext cx="203200" cy="514350"/>
            </a:xfrm>
            <a:custGeom>
              <a:avLst/>
              <a:gdLst/>
              <a:ahLst/>
              <a:cxnLst>
                <a:cxn ang="0">
                  <a:pos x="128" y="188"/>
                </a:cxn>
                <a:cxn ang="0">
                  <a:pos x="16" y="324"/>
                </a:cxn>
                <a:cxn ang="0">
                  <a:pos x="0" y="116"/>
                </a:cxn>
                <a:cxn ang="0">
                  <a:pos x="126" y="0"/>
                </a:cxn>
                <a:cxn ang="0">
                  <a:pos x="128" y="188"/>
                </a:cxn>
              </a:cxnLst>
              <a:rect l="0" t="0" r="r" b="b"/>
              <a:pathLst>
                <a:path w="128" h="324">
                  <a:moveTo>
                    <a:pt x="128" y="188"/>
                  </a:moveTo>
                  <a:lnTo>
                    <a:pt x="16" y="324"/>
                  </a:lnTo>
                  <a:lnTo>
                    <a:pt x="0" y="116"/>
                  </a:lnTo>
                  <a:lnTo>
                    <a:pt x="126" y="0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1712912" y="723900"/>
              <a:ext cx="130175" cy="20320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18"/>
                </a:cxn>
                <a:cxn ang="0">
                  <a:pos x="32" y="26"/>
                </a:cxn>
                <a:cxn ang="0">
                  <a:pos x="14" y="56"/>
                </a:cxn>
                <a:cxn ang="0">
                  <a:pos x="0" y="104"/>
                </a:cxn>
                <a:cxn ang="0">
                  <a:pos x="6" y="98"/>
                </a:cxn>
                <a:cxn ang="0">
                  <a:pos x="10" y="94"/>
                </a:cxn>
                <a:cxn ang="0">
                  <a:pos x="18" y="94"/>
                </a:cxn>
                <a:cxn ang="0">
                  <a:pos x="20" y="96"/>
                </a:cxn>
                <a:cxn ang="0">
                  <a:pos x="38" y="70"/>
                </a:cxn>
                <a:cxn ang="0">
                  <a:pos x="38" y="100"/>
                </a:cxn>
                <a:cxn ang="0">
                  <a:pos x="36" y="120"/>
                </a:cxn>
                <a:cxn ang="0">
                  <a:pos x="36" y="124"/>
                </a:cxn>
                <a:cxn ang="0">
                  <a:pos x="40" y="128"/>
                </a:cxn>
                <a:cxn ang="0">
                  <a:pos x="44" y="126"/>
                </a:cxn>
                <a:cxn ang="0">
                  <a:pos x="52" y="116"/>
                </a:cxn>
                <a:cxn ang="0">
                  <a:pos x="54" y="104"/>
                </a:cxn>
                <a:cxn ang="0">
                  <a:pos x="54" y="100"/>
                </a:cxn>
                <a:cxn ang="0">
                  <a:pos x="50" y="98"/>
                </a:cxn>
                <a:cxn ang="0">
                  <a:pos x="48" y="100"/>
                </a:cxn>
                <a:cxn ang="0">
                  <a:pos x="48" y="110"/>
                </a:cxn>
                <a:cxn ang="0">
                  <a:pos x="46" y="114"/>
                </a:cxn>
                <a:cxn ang="0">
                  <a:pos x="44" y="116"/>
                </a:cxn>
                <a:cxn ang="0">
                  <a:pos x="42" y="114"/>
                </a:cxn>
                <a:cxn ang="0">
                  <a:pos x="42" y="100"/>
                </a:cxn>
                <a:cxn ang="0">
                  <a:pos x="40" y="96"/>
                </a:cxn>
                <a:cxn ang="0">
                  <a:pos x="42" y="68"/>
                </a:cxn>
                <a:cxn ang="0">
                  <a:pos x="50" y="62"/>
                </a:cxn>
                <a:cxn ang="0">
                  <a:pos x="58" y="66"/>
                </a:cxn>
                <a:cxn ang="0">
                  <a:pos x="64" y="50"/>
                </a:cxn>
                <a:cxn ang="0">
                  <a:pos x="74" y="40"/>
                </a:cxn>
                <a:cxn ang="0">
                  <a:pos x="82" y="34"/>
                </a:cxn>
                <a:cxn ang="0">
                  <a:pos x="76" y="18"/>
                </a:cxn>
                <a:cxn ang="0">
                  <a:pos x="68" y="10"/>
                </a:cxn>
                <a:cxn ang="0">
                  <a:pos x="56" y="8"/>
                </a:cxn>
                <a:cxn ang="0">
                  <a:pos x="42" y="16"/>
                </a:cxn>
              </a:cxnLst>
              <a:rect l="0" t="0" r="r" b="b"/>
              <a:pathLst>
                <a:path w="82" h="128">
                  <a:moveTo>
                    <a:pt x="42" y="16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14" y="56"/>
                  </a:lnTo>
                  <a:lnTo>
                    <a:pt x="4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0" y="94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8" y="82"/>
                  </a:lnTo>
                  <a:lnTo>
                    <a:pt x="38" y="7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4"/>
                  </a:lnTo>
                  <a:lnTo>
                    <a:pt x="38" y="128"/>
                  </a:lnTo>
                  <a:lnTo>
                    <a:pt x="40" y="128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8" y="122"/>
                  </a:lnTo>
                  <a:lnTo>
                    <a:pt x="52" y="116"/>
                  </a:lnTo>
                  <a:lnTo>
                    <a:pt x="54" y="110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4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4" y="64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3656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1306512" y="257175"/>
              <a:ext cx="320675" cy="320675"/>
            </a:xfrm>
            <a:custGeom>
              <a:avLst/>
              <a:gdLst/>
              <a:ahLst/>
              <a:cxnLst>
                <a:cxn ang="0">
                  <a:pos x="202" y="100"/>
                </a:cxn>
                <a:cxn ang="0">
                  <a:pos x="122" y="122"/>
                </a:cxn>
                <a:cxn ang="0">
                  <a:pos x="100" y="202"/>
                </a:cxn>
                <a:cxn ang="0">
                  <a:pos x="78" y="122"/>
                </a:cxn>
                <a:cxn ang="0">
                  <a:pos x="0" y="100"/>
                </a:cxn>
                <a:cxn ang="0">
                  <a:pos x="78" y="78"/>
                </a:cxn>
                <a:cxn ang="0">
                  <a:pos x="100" y="0"/>
                </a:cxn>
                <a:cxn ang="0">
                  <a:pos x="122" y="78"/>
                </a:cxn>
                <a:cxn ang="0">
                  <a:pos x="202" y="100"/>
                </a:cxn>
              </a:cxnLst>
              <a:rect l="0" t="0" r="r" b="b"/>
              <a:pathLst>
                <a:path w="202" h="202">
                  <a:moveTo>
                    <a:pt x="202" y="100"/>
                  </a:moveTo>
                  <a:lnTo>
                    <a:pt x="122" y="122"/>
                  </a:lnTo>
                  <a:lnTo>
                    <a:pt x="100" y="202"/>
                  </a:lnTo>
                  <a:lnTo>
                    <a:pt x="78" y="122"/>
                  </a:lnTo>
                  <a:lnTo>
                    <a:pt x="0" y="100"/>
                  </a:lnTo>
                  <a:lnTo>
                    <a:pt x="78" y="78"/>
                  </a:lnTo>
                  <a:lnTo>
                    <a:pt x="100" y="0"/>
                  </a:lnTo>
                  <a:lnTo>
                    <a:pt x="122" y="78"/>
                  </a:lnTo>
                  <a:lnTo>
                    <a:pt x="202" y="100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>
              <a:off x="1531937" y="517525"/>
              <a:ext cx="206375" cy="203200"/>
            </a:xfrm>
            <a:custGeom>
              <a:avLst/>
              <a:gdLst/>
              <a:ahLst/>
              <a:cxnLst>
                <a:cxn ang="0">
                  <a:pos x="130" y="64"/>
                </a:cxn>
                <a:cxn ang="0">
                  <a:pos x="80" y="78"/>
                </a:cxn>
                <a:cxn ang="0">
                  <a:pos x="66" y="128"/>
                </a:cxn>
                <a:cxn ang="0">
                  <a:pos x="50" y="78"/>
                </a:cxn>
                <a:cxn ang="0">
                  <a:pos x="0" y="64"/>
                </a:cxn>
                <a:cxn ang="0">
                  <a:pos x="50" y="50"/>
                </a:cxn>
                <a:cxn ang="0">
                  <a:pos x="66" y="0"/>
                </a:cxn>
                <a:cxn ang="0">
                  <a:pos x="80" y="50"/>
                </a:cxn>
                <a:cxn ang="0">
                  <a:pos x="130" y="64"/>
                </a:cxn>
              </a:cxnLst>
              <a:rect l="0" t="0" r="r" b="b"/>
              <a:pathLst>
                <a:path w="130" h="128">
                  <a:moveTo>
                    <a:pt x="130" y="64"/>
                  </a:moveTo>
                  <a:lnTo>
                    <a:pt x="80" y="78"/>
                  </a:lnTo>
                  <a:lnTo>
                    <a:pt x="66" y="128"/>
                  </a:lnTo>
                  <a:lnTo>
                    <a:pt x="50" y="78"/>
                  </a:lnTo>
                  <a:lnTo>
                    <a:pt x="0" y="64"/>
                  </a:lnTo>
                  <a:lnTo>
                    <a:pt x="50" y="50"/>
                  </a:lnTo>
                  <a:lnTo>
                    <a:pt x="66" y="0"/>
                  </a:lnTo>
                  <a:lnTo>
                    <a:pt x="80" y="50"/>
                  </a:lnTo>
                  <a:lnTo>
                    <a:pt x="130" y="64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1643062" y="196850"/>
              <a:ext cx="203200" cy="203200"/>
            </a:xfrm>
            <a:custGeom>
              <a:avLst/>
              <a:gdLst/>
              <a:ahLst/>
              <a:cxnLst>
                <a:cxn ang="0">
                  <a:pos x="128" y="64"/>
                </a:cxn>
                <a:cxn ang="0">
                  <a:pos x="78" y="78"/>
                </a:cxn>
                <a:cxn ang="0">
                  <a:pos x="64" y="128"/>
                </a:cxn>
                <a:cxn ang="0">
                  <a:pos x="50" y="78"/>
                </a:cxn>
                <a:cxn ang="0">
                  <a:pos x="0" y="64"/>
                </a:cxn>
                <a:cxn ang="0">
                  <a:pos x="50" y="50"/>
                </a:cxn>
                <a:cxn ang="0">
                  <a:pos x="64" y="0"/>
                </a:cxn>
                <a:cxn ang="0">
                  <a:pos x="78" y="50"/>
                </a:cxn>
                <a:cxn ang="0">
                  <a:pos x="128" y="64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78" y="78"/>
                  </a:lnTo>
                  <a:lnTo>
                    <a:pt x="64" y="128"/>
                  </a:lnTo>
                  <a:lnTo>
                    <a:pt x="50" y="78"/>
                  </a:lnTo>
                  <a:lnTo>
                    <a:pt x="0" y="64"/>
                  </a:lnTo>
                  <a:lnTo>
                    <a:pt x="50" y="50"/>
                  </a:lnTo>
                  <a:lnTo>
                    <a:pt x="64" y="0"/>
                  </a:lnTo>
                  <a:lnTo>
                    <a:pt x="78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>
              <a:off x="1284287" y="676275"/>
              <a:ext cx="396875" cy="428625"/>
            </a:xfrm>
            <a:custGeom>
              <a:avLst/>
              <a:gdLst/>
              <a:ahLst/>
              <a:cxnLst>
                <a:cxn ang="0">
                  <a:pos x="246" y="270"/>
                </a:cxn>
                <a:cxn ang="0">
                  <a:pos x="16" y="208"/>
                </a:cxn>
                <a:cxn ang="0">
                  <a:pos x="0" y="0"/>
                </a:cxn>
                <a:cxn ang="0">
                  <a:pos x="250" y="56"/>
                </a:cxn>
                <a:cxn ang="0">
                  <a:pos x="246" y="270"/>
                </a:cxn>
              </a:cxnLst>
              <a:rect l="0" t="0" r="r" b="b"/>
              <a:pathLst>
                <a:path w="250" h="270">
                  <a:moveTo>
                    <a:pt x="246" y="270"/>
                  </a:moveTo>
                  <a:lnTo>
                    <a:pt x="16" y="208"/>
                  </a:lnTo>
                  <a:lnTo>
                    <a:pt x="0" y="0"/>
                  </a:lnTo>
                  <a:lnTo>
                    <a:pt x="250" y="56"/>
                  </a:lnTo>
                  <a:lnTo>
                    <a:pt x="246" y="270"/>
                  </a:lnTo>
                  <a:close/>
                </a:path>
              </a:pathLst>
            </a:custGeom>
            <a:solidFill>
              <a:srgbClr val="F74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71"/>
            <p:cNvSpPr>
              <a:spLocks noEditPoints="1"/>
            </p:cNvSpPr>
            <p:nvPr/>
          </p:nvSpPr>
          <p:spPr bwMode="auto">
            <a:xfrm>
              <a:off x="1354137" y="755650"/>
              <a:ext cx="266700" cy="266700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72" y="54"/>
                </a:cxn>
                <a:cxn ang="0">
                  <a:pos x="62" y="58"/>
                </a:cxn>
                <a:cxn ang="0">
                  <a:pos x="56" y="66"/>
                </a:cxn>
                <a:cxn ang="0">
                  <a:pos x="54" y="78"/>
                </a:cxn>
                <a:cxn ang="0">
                  <a:pos x="54" y="84"/>
                </a:cxn>
                <a:cxn ang="0">
                  <a:pos x="62" y="102"/>
                </a:cxn>
                <a:cxn ang="0">
                  <a:pos x="84" y="116"/>
                </a:cxn>
                <a:cxn ang="0">
                  <a:pos x="90" y="116"/>
                </a:cxn>
                <a:cxn ang="0">
                  <a:pos x="102" y="114"/>
                </a:cxn>
                <a:cxn ang="0">
                  <a:pos x="110" y="108"/>
                </a:cxn>
                <a:cxn ang="0">
                  <a:pos x="116" y="98"/>
                </a:cxn>
                <a:cxn ang="0">
                  <a:pos x="116" y="92"/>
                </a:cxn>
                <a:cxn ang="0">
                  <a:pos x="114" y="80"/>
                </a:cxn>
                <a:cxn ang="0">
                  <a:pos x="98" y="58"/>
                </a:cxn>
                <a:cxn ang="0">
                  <a:pos x="86" y="54"/>
                </a:cxn>
                <a:cxn ang="0">
                  <a:pos x="80" y="0"/>
                </a:cxn>
                <a:cxn ang="0">
                  <a:pos x="90" y="38"/>
                </a:cxn>
                <a:cxn ang="0">
                  <a:pos x="78" y="166"/>
                </a:cxn>
                <a:cxn ang="0">
                  <a:pos x="88" y="134"/>
                </a:cxn>
                <a:cxn ang="0">
                  <a:pos x="78" y="166"/>
                </a:cxn>
                <a:cxn ang="0">
                  <a:pos x="30" y="10"/>
                </a:cxn>
                <a:cxn ang="0">
                  <a:pos x="46" y="44"/>
                </a:cxn>
                <a:cxn ang="0">
                  <a:pos x="114" y="130"/>
                </a:cxn>
                <a:cxn ang="0">
                  <a:pos x="146" y="154"/>
                </a:cxn>
                <a:cxn ang="0">
                  <a:pos x="114" y="130"/>
                </a:cxn>
                <a:cxn ang="0">
                  <a:pos x="2" y="60"/>
                </a:cxn>
                <a:cxn ang="0">
                  <a:pos x="36" y="78"/>
                </a:cxn>
                <a:cxn ang="0">
                  <a:pos x="134" y="90"/>
                </a:cxn>
                <a:cxn ang="0">
                  <a:pos x="168" y="110"/>
                </a:cxn>
                <a:cxn ang="0">
                  <a:pos x="134" y="90"/>
                </a:cxn>
                <a:cxn ang="0">
                  <a:pos x="28" y="134"/>
                </a:cxn>
                <a:cxn ang="0">
                  <a:pos x="46" y="106"/>
                </a:cxn>
                <a:cxn ang="0">
                  <a:pos x="148" y="44"/>
                </a:cxn>
                <a:cxn ang="0">
                  <a:pos x="116" y="54"/>
                </a:cxn>
                <a:cxn ang="0">
                  <a:pos x="148" y="44"/>
                </a:cxn>
              </a:cxnLst>
              <a:rect l="0" t="0" r="r" b="b"/>
              <a:pathLst>
                <a:path w="168" h="168">
                  <a:moveTo>
                    <a:pt x="86" y="54"/>
                  </a:moveTo>
                  <a:lnTo>
                    <a:pt x="86" y="54"/>
                  </a:lnTo>
                  <a:lnTo>
                    <a:pt x="78" y="52"/>
                  </a:lnTo>
                  <a:lnTo>
                    <a:pt x="72" y="54"/>
                  </a:lnTo>
                  <a:lnTo>
                    <a:pt x="68" y="54"/>
                  </a:lnTo>
                  <a:lnTo>
                    <a:pt x="62" y="58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56" y="90"/>
                  </a:lnTo>
                  <a:lnTo>
                    <a:pt x="62" y="102"/>
                  </a:lnTo>
                  <a:lnTo>
                    <a:pt x="72" y="110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90" y="116"/>
                  </a:lnTo>
                  <a:lnTo>
                    <a:pt x="96" y="116"/>
                  </a:lnTo>
                  <a:lnTo>
                    <a:pt x="102" y="114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4" y="104"/>
                  </a:lnTo>
                  <a:lnTo>
                    <a:pt x="116" y="98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6" y="86"/>
                  </a:lnTo>
                  <a:lnTo>
                    <a:pt x="114" y="80"/>
                  </a:lnTo>
                  <a:lnTo>
                    <a:pt x="106" y="68"/>
                  </a:lnTo>
                  <a:lnTo>
                    <a:pt x="98" y="58"/>
                  </a:lnTo>
                  <a:lnTo>
                    <a:pt x="86" y="54"/>
                  </a:lnTo>
                  <a:lnTo>
                    <a:pt x="86" y="54"/>
                  </a:lnTo>
                  <a:close/>
                  <a:moveTo>
                    <a:pt x="92" y="2"/>
                  </a:moveTo>
                  <a:lnTo>
                    <a:pt x="80" y="0"/>
                  </a:lnTo>
                  <a:lnTo>
                    <a:pt x="80" y="34"/>
                  </a:lnTo>
                  <a:lnTo>
                    <a:pt x="90" y="38"/>
                  </a:lnTo>
                  <a:lnTo>
                    <a:pt x="92" y="2"/>
                  </a:lnTo>
                  <a:close/>
                  <a:moveTo>
                    <a:pt x="78" y="166"/>
                  </a:moveTo>
                  <a:lnTo>
                    <a:pt x="88" y="168"/>
                  </a:lnTo>
                  <a:lnTo>
                    <a:pt x="88" y="134"/>
                  </a:lnTo>
                  <a:lnTo>
                    <a:pt x="78" y="132"/>
                  </a:lnTo>
                  <a:lnTo>
                    <a:pt x="78" y="166"/>
                  </a:lnTo>
                  <a:close/>
                  <a:moveTo>
                    <a:pt x="54" y="40"/>
                  </a:moveTo>
                  <a:lnTo>
                    <a:pt x="30" y="10"/>
                  </a:lnTo>
                  <a:lnTo>
                    <a:pt x="22" y="14"/>
                  </a:lnTo>
                  <a:lnTo>
                    <a:pt x="46" y="44"/>
                  </a:lnTo>
                  <a:lnTo>
                    <a:pt x="54" y="40"/>
                  </a:lnTo>
                  <a:close/>
                  <a:moveTo>
                    <a:pt x="114" y="130"/>
                  </a:moveTo>
                  <a:lnTo>
                    <a:pt x="138" y="160"/>
                  </a:lnTo>
                  <a:lnTo>
                    <a:pt x="146" y="154"/>
                  </a:lnTo>
                  <a:lnTo>
                    <a:pt x="122" y="124"/>
                  </a:lnTo>
                  <a:lnTo>
                    <a:pt x="114" y="130"/>
                  </a:lnTo>
                  <a:close/>
                  <a:moveTo>
                    <a:pt x="36" y="68"/>
                  </a:moveTo>
                  <a:lnTo>
                    <a:pt x="2" y="60"/>
                  </a:lnTo>
                  <a:lnTo>
                    <a:pt x="0" y="70"/>
                  </a:lnTo>
                  <a:lnTo>
                    <a:pt x="36" y="78"/>
                  </a:lnTo>
                  <a:lnTo>
                    <a:pt x="36" y="68"/>
                  </a:lnTo>
                  <a:close/>
                  <a:moveTo>
                    <a:pt x="134" y="90"/>
                  </a:moveTo>
                  <a:lnTo>
                    <a:pt x="134" y="102"/>
                  </a:lnTo>
                  <a:lnTo>
                    <a:pt x="168" y="110"/>
                  </a:lnTo>
                  <a:lnTo>
                    <a:pt x="168" y="100"/>
                  </a:lnTo>
                  <a:lnTo>
                    <a:pt x="134" y="90"/>
                  </a:lnTo>
                  <a:close/>
                  <a:moveTo>
                    <a:pt x="20" y="124"/>
                  </a:moveTo>
                  <a:lnTo>
                    <a:pt x="28" y="134"/>
                  </a:lnTo>
                  <a:lnTo>
                    <a:pt x="54" y="116"/>
                  </a:lnTo>
                  <a:lnTo>
                    <a:pt x="46" y="106"/>
                  </a:lnTo>
                  <a:lnTo>
                    <a:pt x="20" y="124"/>
                  </a:lnTo>
                  <a:close/>
                  <a:moveTo>
                    <a:pt x="148" y="44"/>
                  </a:moveTo>
                  <a:lnTo>
                    <a:pt x="140" y="36"/>
                  </a:lnTo>
                  <a:lnTo>
                    <a:pt x="116" y="54"/>
                  </a:lnTo>
                  <a:lnTo>
                    <a:pt x="124" y="64"/>
                  </a:lnTo>
                  <a:lnTo>
                    <a:pt x="148" y="44"/>
                  </a:lnTo>
                  <a:close/>
                </a:path>
              </a:pathLst>
            </a:custGeom>
            <a:solidFill>
              <a:srgbClr val="FFBE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4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6 0.28357 L 0.00192 0.0370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"/>
          <p:cNvSpPr>
            <a:spLocks noChangeArrowheads="1"/>
          </p:cNvSpPr>
          <p:nvPr/>
        </p:nvSpPr>
        <p:spPr bwMode="auto">
          <a:xfrm>
            <a:off x="848544" y="673646"/>
            <a:ext cx="9057456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By introducing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weather information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into the business of clients, we deliver “</a:t>
            </a:r>
            <a:r>
              <a:rPr lang="en-US" altLang="ja-JP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Effects”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!</a:t>
            </a:r>
          </a:p>
        </p:txBody>
      </p:sp>
      <p:sp>
        <p:nvSpPr>
          <p:cNvPr id="3" name="二等辺三角形 2"/>
          <p:cNvSpPr/>
          <p:nvPr/>
        </p:nvSpPr>
        <p:spPr>
          <a:xfrm rot="10800000">
            <a:off x="2370656" y="3284980"/>
            <a:ext cx="5164690" cy="936107"/>
          </a:xfrm>
          <a:prstGeom prst="triangle">
            <a:avLst/>
          </a:prstGeom>
          <a:solidFill>
            <a:schemeClr val="accent1"/>
          </a:solidFill>
        </p:spPr>
        <p:txBody>
          <a:bodyPr wrap="none" lIns="91440" tIns="45720" rIns="91440" bIns="45720" anchor="b" anchorCtr="0">
            <a:noAutofit/>
          </a:bodyPr>
          <a:lstStyle/>
          <a:p>
            <a:pPr algn="ctr"/>
            <a:endParaRPr lang="ja-JP" altLang="en-US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3540784" y="3356992"/>
            <a:ext cx="282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These are</a:t>
            </a:r>
            <a:endParaRPr kumimoji="1" lang="ja-JP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7" name="テキスト ボックス 12"/>
          <p:cNvSpPr txBox="1">
            <a:spLocks noChangeArrowheads="1"/>
          </p:cNvSpPr>
          <p:nvPr/>
        </p:nvSpPr>
        <p:spPr bwMode="auto">
          <a:xfrm>
            <a:off x="0" y="4365104"/>
            <a:ext cx="9906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en-US" altLang="ja-JP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t</a:t>
            </a:r>
            <a:r>
              <a:rPr lang="en-US" altLang="ja-JP" sz="6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he added values we can offer</a:t>
            </a:r>
            <a:endParaRPr lang="ja-JP" alt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070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1"/>
          <p:cNvSpPr>
            <a:spLocks noChangeArrowheads="1"/>
          </p:cNvSpPr>
          <p:nvPr/>
        </p:nvSpPr>
        <p:spPr bwMode="auto">
          <a:xfrm>
            <a:off x="3447451" y="1416500"/>
            <a:ext cx="2382076" cy="2770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tIns="180000" anchor="b">
            <a:no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Our service </a:t>
            </a:r>
            <a:endParaRPr kumimoji="1" lang="ja-JP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55310" y="332656"/>
            <a:ext cx="8808052" cy="3520175"/>
            <a:chOff x="255310" y="332656"/>
            <a:chExt cx="8808052" cy="3520175"/>
          </a:xfrm>
        </p:grpSpPr>
        <p:sp>
          <p:nvSpPr>
            <p:cNvPr id="43" name="正方形/長方形 1"/>
            <p:cNvSpPr>
              <a:spLocks noChangeArrowheads="1"/>
            </p:cNvSpPr>
            <p:nvPr/>
          </p:nvSpPr>
          <p:spPr bwMode="auto">
            <a:xfrm>
              <a:off x="6681286" y="332656"/>
              <a:ext cx="2382076" cy="3520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wrap="square" tIns="180000">
              <a:noAutofit/>
            </a:bodyPr>
            <a:lstStyle/>
            <a:p>
              <a:pPr algn="ctr"/>
              <a:r>
                <a:rPr kumimoji="1" lang="en-US" altLang="ja-JP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Effects </a:t>
              </a:r>
              <a:endParaRPr kumimoji="1" lang="ja-JP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40" name="正方形/長方形 1"/>
            <p:cNvSpPr>
              <a:spLocks noChangeArrowheads="1"/>
            </p:cNvSpPr>
            <p:nvPr/>
          </p:nvSpPr>
          <p:spPr bwMode="auto">
            <a:xfrm>
              <a:off x="255310" y="332657"/>
              <a:ext cx="2382076" cy="35201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wrap="square" tIns="180000">
              <a:noAutofit/>
            </a:bodyPr>
            <a:lstStyle/>
            <a:p>
              <a:pPr algn="ctr"/>
              <a:r>
                <a:rPr kumimoji="1" lang="en-US" altLang="ja-JP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Business of clients </a:t>
              </a:r>
              <a:endParaRPr kumimoji="1" lang="ja-JP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471240" y="2092122"/>
              <a:ext cx="1950217" cy="737447"/>
            </a:xfrm>
            <a:prstGeom prst="roundRect">
              <a:avLst>
                <a:gd name="adj" fmla="val 1132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E1EBF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wrap="none" tIns="144000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Performance 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471240" y="1286128"/>
              <a:ext cx="1950217" cy="737447"/>
            </a:xfrm>
            <a:prstGeom prst="roundRect">
              <a:avLst>
                <a:gd name="adj" fmla="val 1132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E1EBF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wrap="none" tIns="144000" anchor="ctr"/>
            <a:lstStyle/>
            <a:p>
              <a:pPr algn="ctr"/>
              <a:r>
                <a:rPr lang="en-US" altLang="ja-JP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Function</a:t>
              </a:r>
              <a:r>
                <a:rPr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 </a:t>
              </a:r>
              <a:endPara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3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604398" y="1546371"/>
              <a:ext cx="808596" cy="93610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r>
                <a:rPr kumimoji="1" lang="en-US" altLang="ja-JP" sz="20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×</a:t>
              </a:r>
              <a:endParaRPr kumimoji="1" lang="ja-JP" altLang="en-US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35" name="AutoShape 3"/>
            <p:cNvSpPr>
              <a:spLocks noChangeArrowheads="1"/>
            </p:cNvSpPr>
            <p:nvPr/>
          </p:nvSpPr>
          <p:spPr bwMode="auto">
            <a:xfrm>
              <a:off x="3656856" y="1645699"/>
              <a:ext cx="1950217" cy="737447"/>
            </a:xfrm>
            <a:prstGeom prst="roundRect">
              <a:avLst>
                <a:gd name="adj" fmla="val 1132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E1EBF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wrap="none" tIns="144000" anchor="ctr"/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W</a:t>
              </a: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eather information 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38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5802753" y="1670417"/>
              <a:ext cx="936104" cy="61206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r>
                <a:rPr lang="ja-JP" altLang="en-US" sz="20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＝</a:t>
              </a:r>
              <a:endParaRPr kumimoji="1" lang="ja-JP" altLang="en-US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6897216" y="1645699"/>
              <a:ext cx="1950217" cy="737447"/>
            </a:xfrm>
            <a:prstGeom prst="roundRect">
              <a:avLst>
                <a:gd name="adj" fmla="val 1132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E1EBF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wrap="none" tIns="144000" anchor="ctr"/>
            <a:lstStyle/>
            <a:p>
              <a:pPr algn="ctr"/>
              <a:r>
                <a:rPr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Efficacy </a:t>
              </a:r>
              <a:endPara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894498" y="2383146"/>
            <a:ext cx="4046278" cy="2538141"/>
            <a:chOff x="5864779" y="2383146"/>
            <a:chExt cx="4046278" cy="2538141"/>
          </a:xfrm>
        </p:grpSpPr>
        <p:pic>
          <p:nvPicPr>
            <p:cNvPr id="2054" name="Picture 6" descr="無駄を省きたい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216" y="3304567"/>
              <a:ext cx="1892942" cy="161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もっと儲けたい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769" y="2682040"/>
              <a:ext cx="1769288" cy="1507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しっかり守りたい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779" y="2681024"/>
              <a:ext cx="1748156" cy="1505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コネクタ 5"/>
            <p:cNvCxnSpPr>
              <a:stCxn id="42" idx="2"/>
              <a:endCxn id="2052" idx="0"/>
            </p:cNvCxnSpPr>
            <p:nvPr/>
          </p:nvCxnSpPr>
          <p:spPr>
            <a:xfrm flipH="1">
              <a:off x="6738857" y="2383146"/>
              <a:ext cx="1133468" cy="29787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stCxn id="42" idx="2"/>
            </p:cNvCxnSpPr>
            <p:nvPr/>
          </p:nvCxnSpPr>
          <p:spPr>
            <a:xfrm flipH="1">
              <a:off x="7843687" y="2383146"/>
              <a:ext cx="28638" cy="777406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>
              <a:stCxn id="42" idx="2"/>
              <a:endCxn id="2056" idx="0"/>
            </p:cNvCxnSpPr>
            <p:nvPr/>
          </p:nvCxnSpPr>
          <p:spPr>
            <a:xfrm>
              <a:off x="7872325" y="2383146"/>
              <a:ext cx="1154088" cy="298894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3447452" y="548681"/>
            <a:ext cx="2355302" cy="1140786"/>
            <a:chOff x="3447452" y="548681"/>
            <a:chExt cx="2355302" cy="1140786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auto">
            <a:xfrm>
              <a:off x="3447452" y="548681"/>
              <a:ext cx="2355302" cy="737447"/>
            </a:xfrm>
            <a:prstGeom prst="roundRect">
              <a:avLst>
                <a:gd name="adj" fmla="val 11329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wrap="none" tIns="144000" anchor="ctr"/>
            <a:lstStyle/>
            <a:p>
              <a:pPr algn="ctr"/>
              <a:r>
                <a:rPr lang="en-US" altLang="ja-JP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Business know-how </a:t>
              </a:r>
              <a:endPara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4" name="下矢印 3"/>
            <p:cNvSpPr/>
            <p:nvPr/>
          </p:nvSpPr>
          <p:spPr bwMode="auto">
            <a:xfrm>
              <a:off x="4170437" y="1305178"/>
              <a:ext cx="936104" cy="384289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447452" y="2365303"/>
            <a:ext cx="2355301" cy="1121736"/>
            <a:chOff x="3447452" y="2365303"/>
            <a:chExt cx="2355301" cy="1121736"/>
          </a:xfrm>
        </p:grpSpPr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>
              <a:off x="3447452" y="2749592"/>
              <a:ext cx="2355301" cy="737447"/>
            </a:xfrm>
            <a:prstGeom prst="roundRect">
              <a:avLst>
                <a:gd name="adj" fmla="val 11329"/>
              </a:avLst>
            </a:prstGeom>
            <a:solidFill>
              <a:schemeClr val="accent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/>
          </p:spPr>
          <p:txBody>
            <a:bodyPr wrap="none" tIns="144000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Analytics</a:t>
              </a:r>
            </a:p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(Power to make assumptions</a:t>
              </a: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)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39" name="下矢印 38"/>
            <p:cNvSpPr/>
            <p:nvPr/>
          </p:nvSpPr>
          <p:spPr bwMode="auto">
            <a:xfrm rot="10800000">
              <a:off x="4170437" y="2365303"/>
              <a:ext cx="936104" cy="384289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xtLst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sp>
        <p:nvSpPr>
          <p:cNvPr id="29" name="正方形/長方形 1"/>
          <p:cNvSpPr>
            <a:spLocks noChangeArrowheads="1"/>
          </p:cNvSpPr>
          <p:nvPr/>
        </p:nvSpPr>
        <p:spPr bwMode="auto">
          <a:xfrm>
            <a:off x="128464" y="5061918"/>
            <a:ext cx="9627136" cy="156785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36000" tIns="144000" rIns="36000" anchor="ctr" anchorCtr="0">
            <a:noAutofit/>
          </a:bodyPr>
          <a:lstStyle/>
          <a:p>
            <a:pPr algn="ctr"/>
            <a:r>
              <a:rPr kumimoji="1"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To meet different customer needs, how should we loot at open data?</a:t>
            </a:r>
          </a:p>
        </p:txBody>
      </p:sp>
      <p:sp>
        <p:nvSpPr>
          <p:cNvPr id="46" name="正方形/長方形 1"/>
          <p:cNvSpPr>
            <a:spLocks noChangeArrowheads="1"/>
          </p:cNvSpPr>
          <p:nvPr/>
        </p:nvSpPr>
        <p:spPr bwMode="auto">
          <a:xfrm>
            <a:off x="554561" y="4540944"/>
            <a:ext cx="3580759" cy="68825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tIns="72000" bIns="0" anchor="ctr" anchorCtr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B</a:t>
            </a: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ig </a:t>
            </a:r>
            <a:r>
              <a:rPr lang="en-US" altLang="ja-JP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D</a:t>
            </a:r>
            <a:r>
              <a:rPr lang="en-US" altLang="ja-JP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ata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21871" y="4115569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kern="10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Protect </a:t>
            </a:r>
          </a:p>
          <a:p>
            <a:pPr algn="just">
              <a:spcAft>
                <a:spcPts val="0"/>
              </a:spcAft>
            </a:pPr>
            <a:r>
              <a:rPr lang="en-US" altLang="ja-JP" kern="10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firmly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79971" y="466209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Save more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685709" y="4088043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Earn more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20410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形吹き出し 1"/>
          <p:cNvSpPr>
            <a:spLocks/>
          </p:cNvSpPr>
          <p:nvPr/>
        </p:nvSpPr>
        <p:spPr bwMode="auto">
          <a:xfrm>
            <a:off x="234324" y="92131"/>
            <a:ext cx="8997301" cy="6168015"/>
          </a:xfrm>
          <a:prstGeom prst="cloudCallout">
            <a:avLst>
              <a:gd name="adj1" fmla="val 46921"/>
              <a:gd name="adj2" fmla="val 46595"/>
            </a:avLst>
          </a:prstGeom>
          <a:solidFill>
            <a:srgbClr val="FAFEC2"/>
          </a:solidFill>
          <a:ln>
            <a:solidFill>
              <a:srgbClr val="FFC000"/>
            </a:solidFill>
          </a:ln>
          <a:extLst/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28" name="グループ化 27"/>
          <p:cNvGrpSpPr>
            <a:grpSpLocks noChangeAspect="1"/>
          </p:cNvGrpSpPr>
          <p:nvPr/>
        </p:nvGrpSpPr>
        <p:grpSpPr>
          <a:xfrm>
            <a:off x="7900796" y="4307994"/>
            <a:ext cx="1732724" cy="2232248"/>
            <a:chOff x="1284287" y="196850"/>
            <a:chExt cx="704850" cy="908050"/>
          </a:xfrm>
        </p:grpSpPr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1284287" y="200025"/>
              <a:ext cx="704850" cy="90487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26" y="184"/>
                </a:cxn>
                <a:cxn ang="0">
                  <a:pos x="0" y="300"/>
                </a:cxn>
                <a:cxn ang="0">
                  <a:pos x="16" y="508"/>
                </a:cxn>
                <a:cxn ang="0">
                  <a:pos x="246" y="570"/>
                </a:cxn>
                <a:cxn ang="0">
                  <a:pos x="364" y="438"/>
                </a:cxn>
                <a:cxn ang="0">
                  <a:pos x="376" y="230"/>
                </a:cxn>
                <a:cxn ang="0">
                  <a:pos x="444" y="38"/>
                </a:cxn>
                <a:cxn ang="0">
                  <a:pos x="198" y="0"/>
                </a:cxn>
              </a:cxnLst>
              <a:rect l="0" t="0" r="r" b="b"/>
              <a:pathLst>
                <a:path w="444" h="570">
                  <a:moveTo>
                    <a:pt x="198" y="0"/>
                  </a:moveTo>
                  <a:lnTo>
                    <a:pt x="126" y="184"/>
                  </a:lnTo>
                  <a:lnTo>
                    <a:pt x="0" y="300"/>
                  </a:lnTo>
                  <a:lnTo>
                    <a:pt x="16" y="508"/>
                  </a:lnTo>
                  <a:lnTo>
                    <a:pt x="246" y="570"/>
                  </a:lnTo>
                  <a:lnTo>
                    <a:pt x="364" y="438"/>
                  </a:lnTo>
                  <a:lnTo>
                    <a:pt x="376" y="230"/>
                  </a:lnTo>
                  <a:lnTo>
                    <a:pt x="444" y="3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1481137" y="492125"/>
              <a:ext cx="400050" cy="381000"/>
            </a:xfrm>
            <a:custGeom>
              <a:avLst/>
              <a:gdLst/>
              <a:ahLst/>
              <a:cxnLst>
                <a:cxn ang="0">
                  <a:pos x="236" y="240"/>
                </a:cxn>
                <a:cxn ang="0">
                  <a:pos x="0" y="188"/>
                </a:cxn>
                <a:cxn ang="0">
                  <a:pos x="2" y="0"/>
                </a:cxn>
                <a:cxn ang="0">
                  <a:pos x="252" y="46"/>
                </a:cxn>
                <a:cxn ang="0">
                  <a:pos x="236" y="240"/>
                </a:cxn>
              </a:cxnLst>
              <a:rect l="0" t="0" r="r" b="b"/>
              <a:pathLst>
                <a:path w="252" h="240">
                  <a:moveTo>
                    <a:pt x="236" y="240"/>
                  </a:moveTo>
                  <a:lnTo>
                    <a:pt x="0" y="188"/>
                  </a:lnTo>
                  <a:lnTo>
                    <a:pt x="2" y="0"/>
                  </a:lnTo>
                  <a:lnTo>
                    <a:pt x="252" y="46"/>
                  </a:lnTo>
                  <a:lnTo>
                    <a:pt x="236" y="240"/>
                  </a:lnTo>
                  <a:close/>
                </a:path>
              </a:pathLst>
            </a:custGeom>
            <a:solidFill>
              <a:srgbClr val="C100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1484312" y="200025"/>
              <a:ext cx="504825" cy="365125"/>
            </a:xfrm>
            <a:custGeom>
              <a:avLst/>
              <a:gdLst/>
              <a:ahLst/>
              <a:cxnLst>
                <a:cxn ang="0">
                  <a:pos x="318" y="38"/>
                </a:cxn>
                <a:cxn ang="0">
                  <a:pos x="72" y="0"/>
                </a:cxn>
                <a:cxn ang="0">
                  <a:pos x="0" y="184"/>
                </a:cxn>
                <a:cxn ang="0">
                  <a:pos x="250" y="230"/>
                </a:cxn>
                <a:cxn ang="0">
                  <a:pos x="318" y="38"/>
                </a:cxn>
              </a:cxnLst>
              <a:rect l="0" t="0" r="r" b="b"/>
              <a:pathLst>
                <a:path w="318" h="230">
                  <a:moveTo>
                    <a:pt x="318" y="38"/>
                  </a:moveTo>
                  <a:lnTo>
                    <a:pt x="72" y="0"/>
                  </a:lnTo>
                  <a:lnTo>
                    <a:pt x="0" y="184"/>
                  </a:lnTo>
                  <a:lnTo>
                    <a:pt x="250" y="230"/>
                  </a:lnTo>
                  <a:lnTo>
                    <a:pt x="318" y="3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1674812" y="565150"/>
              <a:ext cx="206375" cy="539750"/>
            </a:xfrm>
            <a:custGeom>
              <a:avLst/>
              <a:gdLst/>
              <a:ahLst/>
              <a:cxnLst>
                <a:cxn ang="0">
                  <a:pos x="118" y="208"/>
                </a:cxn>
                <a:cxn ang="0">
                  <a:pos x="0" y="340"/>
                </a:cxn>
                <a:cxn ang="0">
                  <a:pos x="4" y="126"/>
                </a:cxn>
                <a:cxn ang="0">
                  <a:pos x="130" y="0"/>
                </a:cxn>
                <a:cxn ang="0">
                  <a:pos x="118" y="208"/>
                </a:cxn>
              </a:cxnLst>
              <a:rect l="0" t="0" r="r" b="b"/>
              <a:pathLst>
                <a:path w="130" h="340">
                  <a:moveTo>
                    <a:pt x="118" y="208"/>
                  </a:moveTo>
                  <a:lnTo>
                    <a:pt x="0" y="340"/>
                  </a:lnTo>
                  <a:lnTo>
                    <a:pt x="4" y="126"/>
                  </a:lnTo>
                  <a:lnTo>
                    <a:pt x="130" y="0"/>
                  </a:lnTo>
                  <a:lnTo>
                    <a:pt x="118" y="20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1284287" y="492125"/>
              <a:ext cx="203200" cy="514350"/>
            </a:xfrm>
            <a:custGeom>
              <a:avLst/>
              <a:gdLst/>
              <a:ahLst/>
              <a:cxnLst>
                <a:cxn ang="0">
                  <a:pos x="128" y="188"/>
                </a:cxn>
                <a:cxn ang="0">
                  <a:pos x="16" y="324"/>
                </a:cxn>
                <a:cxn ang="0">
                  <a:pos x="0" y="116"/>
                </a:cxn>
                <a:cxn ang="0">
                  <a:pos x="126" y="0"/>
                </a:cxn>
                <a:cxn ang="0">
                  <a:pos x="128" y="188"/>
                </a:cxn>
              </a:cxnLst>
              <a:rect l="0" t="0" r="r" b="b"/>
              <a:pathLst>
                <a:path w="128" h="324">
                  <a:moveTo>
                    <a:pt x="128" y="188"/>
                  </a:moveTo>
                  <a:lnTo>
                    <a:pt x="16" y="324"/>
                  </a:lnTo>
                  <a:lnTo>
                    <a:pt x="0" y="116"/>
                  </a:lnTo>
                  <a:lnTo>
                    <a:pt x="126" y="0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1712912" y="723900"/>
              <a:ext cx="130175" cy="20320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18"/>
                </a:cxn>
                <a:cxn ang="0">
                  <a:pos x="32" y="26"/>
                </a:cxn>
                <a:cxn ang="0">
                  <a:pos x="14" y="56"/>
                </a:cxn>
                <a:cxn ang="0">
                  <a:pos x="0" y="104"/>
                </a:cxn>
                <a:cxn ang="0">
                  <a:pos x="6" y="98"/>
                </a:cxn>
                <a:cxn ang="0">
                  <a:pos x="10" y="94"/>
                </a:cxn>
                <a:cxn ang="0">
                  <a:pos x="18" y="94"/>
                </a:cxn>
                <a:cxn ang="0">
                  <a:pos x="20" y="96"/>
                </a:cxn>
                <a:cxn ang="0">
                  <a:pos x="38" y="70"/>
                </a:cxn>
                <a:cxn ang="0">
                  <a:pos x="38" y="100"/>
                </a:cxn>
                <a:cxn ang="0">
                  <a:pos x="36" y="120"/>
                </a:cxn>
                <a:cxn ang="0">
                  <a:pos x="36" y="124"/>
                </a:cxn>
                <a:cxn ang="0">
                  <a:pos x="40" y="128"/>
                </a:cxn>
                <a:cxn ang="0">
                  <a:pos x="44" y="126"/>
                </a:cxn>
                <a:cxn ang="0">
                  <a:pos x="52" y="116"/>
                </a:cxn>
                <a:cxn ang="0">
                  <a:pos x="54" y="104"/>
                </a:cxn>
                <a:cxn ang="0">
                  <a:pos x="54" y="100"/>
                </a:cxn>
                <a:cxn ang="0">
                  <a:pos x="50" y="98"/>
                </a:cxn>
                <a:cxn ang="0">
                  <a:pos x="48" y="100"/>
                </a:cxn>
                <a:cxn ang="0">
                  <a:pos x="48" y="110"/>
                </a:cxn>
                <a:cxn ang="0">
                  <a:pos x="46" y="114"/>
                </a:cxn>
                <a:cxn ang="0">
                  <a:pos x="44" y="116"/>
                </a:cxn>
                <a:cxn ang="0">
                  <a:pos x="42" y="114"/>
                </a:cxn>
                <a:cxn ang="0">
                  <a:pos x="42" y="100"/>
                </a:cxn>
                <a:cxn ang="0">
                  <a:pos x="40" y="96"/>
                </a:cxn>
                <a:cxn ang="0">
                  <a:pos x="42" y="68"/>
                </a:cxn>
                <a:cxn ang="0">
                  <a:pos x="50" y="62"/>
                </a:cxn>
                <a:cxn ang="0">
                  <a:pos x="58" y="66"/>
                </a:cxn>
                <a:cxn ang="0">
                  <a:pos x="64" y="50"/>
                </a:cxn>
                <a:cxn ang="0">
                  <a:pos x="74" y="40"/>
                </a:cxn>
                <a:cxn ang="0">
                  <a:pos x="82" y="34"/>
                </a:cxn>
                <a:cxn ang="0">
                  <a:pos x="76" y="18"/>
                </a:cxn>
                <a:cxn ang="0">
                  <a:pos x="68" y="10"/>
                </a:cxn>
                <a:cxn ang="0">
                  <a:pos x="56" y="8"/>
                </a:cxn>
                <a:cxn ang="0">
                  <a:pos x="42" y="16"/>
                </a:cxn>
              </a:cxnLst>
              <a:rect l="0" t="0" r="r" b="b"/>
              <a:pathLst>
                <a:path w="82" h="128">
                  <a:moveTo>
                    <a:pt x="42" y="16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14" y="56"/>
                  </a:lnTo>
                  <a:lnTo>
                    <a:pt x="4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0" y="94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8" y="82"/>
                  </a:lnTo>
                  <a:lnTo>
                    <a:pt x="38" y="7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4"/>
                  </a:lnTo>
                  <a:lnTo>
                    <a:pt x="38" y="128"/>
                  </a:lnTo>
                  <a:lnTo>
                    <a:pt x="40" y="128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8" y="122"/>
                  </a:lnTo>
                  <a:lnTo>
                    <a:pt x="52" y="116"/>
                  </a:lnTo>
                  <a:lnTo>
                    <a:pt x="54" y="110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4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4" y="64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3656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1306512" y="257175"/>
              <a:ext cx="320675" cy="320675"/>
            </a:xfrm>
            <a:custGeom>
              <a:avLst/>
              <a:gdLst/>
              <a:ahLst/>
              <a:cxnLst>
                <a:cxn ang="0">
                  <a:pos x="202" y="100"/>
                </a:cxn>
                <a:cxn ang="0">
                  <a:pos x="122" y="122"/>
                </a:cxn>
                <a:cxn ang="0">
                  <a:pos x="100" y="202"/>
                </a:cxn>
                <a:cxn ang="0">
                  <a:pos x="78" y="122"/>
                </a:cxn>
                <a:cxn ang="0">
                  <a:pos x="0" y="100"/>
                </a:cxn>
                <a:cxn ang="0">
                  <a:pos x="78" y="78"/>
                </a:cxn>
                <a:cxn ang="0">
                  <a:pos x="100" y="0"/>
                </a:cxn>
                <a:cxn ang="0">
                  <a:pos x="122" y="78"/>
                </a:cxn>
                <a:cxn ang="0">
                  <a:pos x="202" y="100"/>
                </a:cxn>
              </a:cxnLst>
              <a:rect l="0" t="0" r="r" b="b"/>
              <a:pathLst>
                <a:path w="202" h="202">
                  <a:moveTo>
                    <a:pt x="202" y="100"/>
                  </a:moveTo>
                  <a:lnTo>
                    <a:pt x="122" y="122"/>
                  </a:lnTo>
                  <a:lnTo>
                    <a:pt x="100" y="202"/>
                  </a:lnTo>
                  <a:lnTo>
                    <a:pt x="78" y="122"/>
                  </a:lnTo>
                  <a:lnTo>
                    <a:pt x="0" y="100"/>
                  </a:lnTo>
                  <a:lnTo>
                    <a:pt x="78" y="78"/>
                  </a:lnTo>
                  <a:lnTo>
                    <a:pt x="100" y="0"/>
                  </a:lnTo>
                  <a:lnTo>
                    <a:pt x="122" y="78"/>
                  </a:lnTo>
                  <a:lnTo>
                    <a:pt x="202" y="100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>
              <a:off x="1531937" y="517525"/>
              <a:ext cx="206375" cy="203200"/>
            </a:xfrm>
            <a:custGeom>
              <a:avLst/>
              <a:gdLst/>
              <a:ahLst/>
              <a:cxnLst>
                <a:cxn ang="0">
                  <a:pos x="130" y="64"/>
                </a:cxn>
                <a:cxn ang="0">
                  <a:pos x="80" y="78"/>
                </a:cxn>
                <a:cxn ang="0">
                  <a:pos x="66" y="128"/>
                </a:cxn>
                <a:cxn ang="0">
                  <a:pos x="50" y="78"/>
                </a:cxn>
                <a:cxn ang="0">
                  <a:pos x="0" y="64"/>
                </a:cxn>
                <a:cxn ang="0">
                  <a:pos x="50" y="50"/>
                </a:cxn>
                <a:cxn ang="0">
                  <a:pos x="66" y="0"/>
                </a:cxn>
                <a:cxn ang="0">
                  <a:pos x="80" y="50"/>
                </a:cxn>
                <a:cxn ang="0">
                  <a:pos x="130" y="64"/>
                </a:cxn>
              </a:cxnLst>
              <a:rect l="0" t="0" r="r" b="b"/>
              <a:pathLst>
                <a:path w="130" h="128">
                  <a:moveTo>
                    <a:pt x="130" y="64"/>
                  </a:moveTo>
                  <a:lnTo>
                    <a:pt x="80" y="78"/>
                  </a:lnTo>
                  <a:lnTo>
                    <a:pt x="66" y="128"/>
                  </a:lnTo>
                  <a:lnTo>
                    <a:pt x="50" y="78"/>
                  </a:lnTo>
                  <a:lnTo>
                    <a:pt x="0" y="64"/>
                  </a:lnTo>
                  <a:lnTo>
                    <a:pt x="50" y="50"/>
                  </a:lnTo>
                  <a:lnTo>
                    <a:pt x="66" y="0"/>
                  </a:lnTo>
                  <a:lnTo>
                    <a:pt x="80" y="50"/>
                  </a:lnTo>
                  <a:lnTo>
                    <a:pt x="130" y="64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1643062" y="196850"/>
              <a:ext cx="203200" cy="203200"/>
            </a:xfrm>
            <a:custGeom>
              <a:avLst/>
              <a:gdLst/>
              <a:ahLst/>
              <a:cxnLst>
                <a:cxn ang="0">
                  <a:pos x="128" y="64"/>
                </a:cxn>
                <a:cxn ang="0">
                  <a:pos x="78" y="78"/>
                </a:cxn>
                <a:cxn ang="0">
                  <a:pos x="64" y="128"/>
                </a:cxn>
                <a:cxn ang="0">
                  <a:pos x="50" y="78"/>
                </a:cxn>
                <a:cxn ang="0">
                  <a:pos x="0" y="64"/>
                </a:cxn>
                <a:cxn ang="0">
                  <a:pos x="50" y="50"/>
                </a:cxn>
                <a:cxn ang="0">
                  <a:pos x="64" y="0"/>
                </a:cxn>
                <a:cxn ang="0">
                  <a:pos x="78" y="50"/>
                </a:cxn>
                <a:cxn ang="0">
                  <a:pos x="128" y="64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78" y="78"/>
                  </a:lnTo>
                  <a:lnTo>
                    <a:pt x="64" y="128"/>
                  </a:lnTo>
                  <a:lnTo>
                    <a:pt x="50" y="78"/>
                  </a:lnTo>
                  <a:lnTo>
                    <a:pt x="0" y="64"/>
                  </a:lnTo>
                  <a:lnTo>
                    <a:pt x="50" y="50"/>
                  </a:lnTo>
                  <a:lnTo>
                    <a:pt x="64" y="0"/>
                  </a:lnTo>
                  <a:lnTo>
                    <a:pt x="78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>
              <a:off x="1284287" y="676275"/>
              <a:ext cx="396875" cy="428625"/>
            </a:xfrm>
            <a:custGeom>
              <a:avLst/>
              <a:gdLst/>
              <a:ahLst/>
              <a:cxnLst>
                <a:cxn ang="0">
                  <a:pos x="246" y="270"/>
                </a:cxn>
                <a:cxn ang="0">
                  <a:pos x="16" y="208"/>
                </a:cxn>
                <a:cxn ang="0">
                  <a:pos x="0" y="0"/>
                </a:cxn>
                <a:cxn ang="0">
                  <a:pos x="250" y="56"/>
                </a:cxn>
                <a:cxn ang="0">
                  <a:pos x="246" y="270"/>
                </a:cxn>
              </a:cxnLst>
              <a:rect l="0" t="0" r="r" b="b"/>
              <a:pathLst>
                <a:path w="250" h="270">
                  <a:moveTo>
                    <a:pt x="246" y="270"/>
                  </a:moveTo>
                  <a:lnTo>
                    <a:pt x="16" y="208"/>
                  </a:lnTo>
                  <a:lnTo>
                    <a:pt x="0" y="0"/>
                  </a:lnTo>
                  <a:lnTo>
                    <a:pt x="250" y="56"/>
                  </a:lnTo>
                  <a:lnTo>
                    <a:pt x="246" y="270"/>
                  </a:lnTo>
                  <a:close/>
                </a:path>
              </a:pathLst>
            </a:custGeom>
            <a:solidFill>
              <a:srgbClr val="F74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71"/>
            <p:cNvSpPr>
              <a:spLocks noEditPoints="1"/>
            </p:cNvSpPr>
            <p:nvPr/>
          </p:nvSpPr>
          <p:spPr bwMode="auto">
            <a:xfrm>
              <a:off x="1354137" y="755650"/>
              <a:ext cx="266700" cy="266700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72" y="54"/>
                </a:cxn>
                <a:cxn ang="0">
                  <a:pos x="62" y="58"/>
                </a:cxn>
                <a:cxn ang="0">
                  <a:pos x="56" y="66"/>
                </a:cxn>
                <a:cxn ang="0">
                  <a:pos x="54" y="78"/>
                </a:cxn>
                <a:cxn ang="0">
                  <a:pos x="54" y="84"/>
                </a:cxn>
                <a:cxn ang="0">
                  <a:pos x="62" y="102"/>
                </a:cxn>
                <a:cxn ang="0">
                  <a:pos x="84" y="116"/>
                </a:cxn>
                <a:cxn ang="0">
                  <a:pos x="90" y="116"/>
                </a:cxn>
                <a:cxn ang="0">
                  <a:pos x="102" y="114"/>
                </a:cxn>
                <a:cxn ang="0">
                  <a:pos x="110" y="108"/>
                </a:cxn>
                <a:cxn ang="0">
                  <a:pos x="116" y="98"/>
                </a:cxn>
                <a:cxn ang="0">
                  <a:pos x="116" y="92"/>
                </a:cxn>
                <a:cxn ang="0">
                  <a:pos x="114" y="80"/>
                </a:cxn>
                <a:cxn ang="0">
                  <a:pos x="98" y="58"/>
                </a:cxn>
                <a:cxn ang="0">
                  <a:pos x="86" y="54"/>
                </a:cxn>
                <a:cxn ang="0">
                  <a:pos x="80" y="0"/>
                </a:cxn>
                <a:cxn ang="0">
                  <a:pos x="90" y="38"/>
                </a:cxn>
                <a:cxn ang="0">
                  <a:pos x="78" y="166"/>
                </a:cxn>
                <a:cxn ang="0">
                  <a:pos x="88" y="134"/>
                </a:cxn>
                <a:cxn ang="0">
                  <a:pos x="78" y="166"/>
                </a:cxn>
                <a:cxn ang="0">
                  <a:pos x="30" y="10"/>
                </a:cxn>
                <a:cxn ang="0">
                  <a:pos x="46" y="44"/>
                </a:cxn>
                <a:cxn ang="0">
                  <a:pos x="114" y="130"/>
                </a:cxn>
                <a:cxn ang="0">
                  <a:pos x="146" y="154"/>
                </a:cxn>
                <a:cxn ang="0">
                  <a:pos x="114" y="130"/>
                </a:cxn>
                <a:cxn ang="0">
                  <a:pos x="2" y="60"/>
                </a:cxn>
                <a:cxn ang="0">
                  <a:pos x="36" y="78"/>
                </a:cxn>
                <a:cxn ang="0">
                  <a:pos x="134" y="90"/>
                </a:cxn>
                <a:cxn ang="0">
                  <a:pos x="168" y="110"/>
                </a:cxn>
                <a:cxn ang="0">
                  <a:pos x="134" y="90"/>
                </a:cxn>
                <a:cxn ang="0">
                  <a:pos x="28" y="134"/>
                </a:cxn>
                <a:cxn ang="0">
                  <a:pos x="46" y="106"/>
                </a:cxn>
                <a:cxn ang="0">
                  <a:pos x="148" y="44"/>
                </a:cxn>
                <a:cxn ang="0">
                  <a:pos x="116" y="54"/>
                </a:cxn>
                <a:cxn ang="0">
                  <a:pos x="148" y="44"/>
                </a:cxn>
              </a:cxnLst>
              <a:rect l="0" t="0" r="r" b="b"/>
              <a:pathLst>
                <a:path w="168" h="168">
                  <a:moveTo>
                    <a:pt x="86" y="54"/>
                  </a:moveTo>
                  <a:lnTo>
                    <a:pt x="86" y="54"/>
                  </a:lnTo>
                  <a:lnTo>
                    <a:pt x="78" y="52"/>
                  </a:lnTo>
                  <a:lnTo>
                    <a:pt x="72" y="54"/>
                  </a:lnTo>
                  <a:lnTo>
                    <a:pt x="68" y="54"/>
                  </a:lnTo>
                  <a:lnTo>
                    <a:pt x="62" y="58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56" y="90"/>
                  </a:lnTo>
                  <a:lnTo>
                    <a:pt x="62" y="102"/>
                  </a:lnTo>
                  <a:lnTo>
                    <a:pt x="72" y="110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90" y="116"/>
                  </a:lnTo>
                  <a:lnTo>
                    <a:pt x="96" y="116"/>
                  </a:lnTo>
                  <a:lnTo>
                    <a:pt x="102" y="114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4" y="104"/>
                  </a:lnTo>
                  <a:lnTo>
                    <a:pt x="116" y="98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6" y="86"/>
                  </a:lnTo>
                  <a:lnTo>
                    <a:pt x="114" y="80"/>
                  </a:lnTo>
                  <a:lnTo>
                    <a:pt x="106" y="68"/>
                  </a:lnTo>
                  <a:lnTo>
                    <a:pt x="98" y="58"/>
                  </a:lnTo>
                  <a:lnTo>
                    <a:pt x="86" y="54"/>
                  </a:lnTo>
                  <a:lnTo>
                    <a:pt x="86" y="54"/>
                  </a:lnTo>
                  <a:close/>
                  <a:moveTo>
                    <a:pt x="92" y="2"/>
                  </a:moveTo>
                  <a:lnTo>
                    <a:pt x="80" y="0"/>
                  </a:lnTo>
                  <a:lnTo>
                    <a:pt x="80" y="34"/>
                  </a:lnTo>
                  <a:lnTo>
                    <a:pt x="90" y="38"/>
                  </a:lnTo>
                  <a:lnTo>
                    <a:pt x="92" y="2"/>
                  </a:lnTo>
                  <a:close/>
                  <a:moveTo>
                    <a:pt x="78" y="166"/>
                  </a:moveTo>
                  <a:lnTo>
                    <a:pt x="88" y="168"/>
                  </a:lnTo>
                  <a:lnTo>
                    <a:pt x="88" y="134"/>
                  </a:lnTo>
                  <a:lnTo>
                    <a:pt x="78" y="132"/>
                  </a:lnTo>
                  <a:lnTo>
                    <a:pt x="78" y="166"/>
                  </a:lnTo>
                  <a:close/>
                  <a:moveTo>
                    <a:pt x="54" y="40"/>
                  </a:moveTo>
                  <a:lnTo>
                    <a:pt x="30" y="10"/>
                  </a:lnTo>
                  <a:lnTo>
                    <a:pt x="22" y="14"/>
                  </a:lnTo>
                  <a:lnTo>
                    <a:pt x="46" y="44"/>
                  </a:lnTo>
                  <a:lnTo>
                    <a:pt x="54" y="40"/>
                  </a:lnTo>
                  <a:close/>
                  <a:moveTo>
                    <a:pt x="114" y="130"/>
                  </a:moveTo>
                  <a:lnTo>
                    <a:pt x="138" y="160"/>
                  </a:lnTo>
                  <a:lnTo>
                    <a:pt x="146" y="154"/>
                  </a:lnTo>
                  <a:lnTo>
                    <a:pt x="122" y="124"/>
                  </a:lnTo>
                  <a:lnTo>
                    <a:pt x="114" y="130"/>
                  </a:lnTo>
                  <a:close/>
                  <a:moveTo>
                    <a:pt x="36" y="68"/>
                  </a:moveTo>
                  <a:lnTo>
                    <a:pt x="2" y="60"/>
                  </a:lnTo>
                  <a:lnTo>
                    <a:pt x="0" y="70"/>
                  </a:lnTo>
                  <a:lnTo>
                    <a:pt x="36" y="78"/>
                  </a:lnTo>
                  <a:lnTo>
                    <a:pt x="36" y="68"/>
                  </a:lnTo>
                  <a:close/>
                  <a:moveTo>
                    <a:pt x="134" y="90"/>
                  </a:moveTo>
                  <a:lnTo>
                    <a:pt x="134" y="102"/>
                  </a:lnTo>
                  <a:lnTo>
                    <a:pt x="168" y="110"/>
                  </a:lnTo>
                  <a:lnTo>
                    <a:pt x="168" y="100"/>
                  </a:lnTo>
                  <a:lnTo>
                    <a:pt x="134" y="90"/>
                  </a:lnTo>
                  <a:close/>
                  <a:moveTo>
                    <a:pt x="20" y="124"/>
                  </a:moveTo>
                  <a:lnTo>
                    <a:pt x="28" y="134"/>
                  </a:lnTo>
                  <a:lnTo>
                    <a:pt x="54" y="116"/>
                  </a:lnTo>
                  <a:lnTo>
                    <a:pt x="46" y="106"/>
                  </a:lnTo>
                  <a:lnTo>
                    <a:pt x="20" y="124"/>
                  </a:lnTo>
                  <a:close/>
                  <a:moveTo>
                    <a:pt x="148" y="44"/>
                  </a:moveTo>
                  <a:lnTo>
                    <a:pt x="140" y="36"/>
                  </a:lnTo>
                  <a:lnTo>
                    <a:pt x="116" y="54"/>
                  </a:lnTo>
                  <a:lnTo>
                    <a:pt x="124" y="64"/>
                  </a:lnTo>
                  <a:lnTo>
                    <a:pt x="148" y="44"/>
                  </a:lnTo>
                  <a:close/>
                </a:path>
              </a:pathLst>
            </a:custGeom>
            <a:solidFill>
              <a:srgbClr val="FFBE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1424608" y="859359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The forerunner </a:t>
            </a:r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in open data “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weather information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”</a:t>
            </a:r>
            <a:endPara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1424608" y="2636912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Our service </a:t>
            </a:r>
          </a:p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--Challenge for HALEX--</a:t>
            </a:r>
            <a:endPara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7" name="正方形/長方形 1"/>
          <p:cNvSpPr>
            <a:spLocks noChangeArrowheads="1"/>
          </p:cNvSpPr>
          <p:nvPr/>
        </p:nvSpPr>
        <p:spPr bwMode="auto">
          <a:xfrm>
            <a:off x="1424608" y="4459759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Three examples of practical use 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333425" y="859359"/>
            <a:ext cx="936104" cy="1081980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kumimoji="1" lang="en-US" altLang="ja-JP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1</a:t>
            </a:r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333425" y="859359"/>
            <a:ext cx="936104" cy="10819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xtLst/>
        </p:spPr>
        <p:txBody>
          <a:bodyPr wrap="square" lIns="36000" tIns="144000" rIns="36000" bIns="36000" rtlCol="0" anchor="ctr">
            <a:noAutofit/>
          </a:bodyPr>
          <a:lstStyle/>
          <a:p>
            <a:pPr algn="ctr"/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１</a:t>
            </a:r>
          </a:p>
        </p:txBody>
      </p:sp>
      <p:sp>
        <p:nvSpPr>
          <p:cNvPr id="22" name="円/楕円 21"/>
          <p:cNvSpPr/>
          <p:nvPr/>
        </p:nvSpPr>
        <p:spPr bwMode="auto">
          <a:xfrm>
            <a:off x="333425" y="2635148"/>
            <a:ext cx="936104" cy="1081980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２</a:t>
            </a:r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333425" y="2635148"/>
            <a:ext cx="936104" cy="10819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xtLst/>
        </p:spPr>
        <p:txBody>
          <a:bodyPr wrap="square" lIns="36000" tIns="144000" rIns="36000" bIns="36000" rtlCol="0" anchor="ctr">
            <a:noAutofit/>
          </a:bodyPr>
          <a:lstStyle/>
          <a:p>
            <a:pPr algn="ctr"/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２</a:t>
            </a:r>
            <a:endParaRPr kumimoji="1"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333425" y="4303489"/>
            <a:ext cx="936104" cy="1081980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lang="ja-JP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３</a:t>
            </a:r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695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"/>
          <p:cNvSpPr>
            <a:spLocks noChangeArrowheads="1"/>
          </p:cNvSpPr>
          <p:nvPr/>
        </p:nvSpPr>
        <p:spPr bwMode="auto">
          <a:xfrm>
            <a:off x="0" y="3013502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1. Business with </a:t>
            </a:r>
            <a:r>
              <a:rPr kumimoji="1" lang="en-US" altLang="ja-JP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Keikyu</a:t>
            </a:r>
            <a:r>
              <a:rPr kumimoji="1"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 Corporation</a:t>
            </a:r>
            <a:endParaRPr kumimoji="1" lang="ja-JP" altLang="en-US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406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1009688" y="2788218"/>
            <a:ext cx="8047768" cy="3665118"/>
          </a:xfrm>
          <a:prstGeom prst="roundRect">
            <a:avLst>
              <a:gd name="adj" fmla="val 11000"/>
            </a:avLst>
          </a:prstGeom>
          <a:noFill/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　</a:t>
            </a:r>
            <a:r>
              <a:rPr kumimoji="0" lang="en-US" altLang="ja-JP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Fully use precipitation data </a:t>
            </a:r>
            <a:endParaRPr kumimoji="0" lang="en-US" altLang="ja-JP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　</a:t>
            </a:r>
            <a:r>
              <a:rPr kumimoji="0" lang="en-US" altLang="ja-JP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to prevent </a:t>
            </a:r>
            <a:r>
              <a:rPr kumimoji="0" lang="en-US" altLang="ja-JP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missing information</a:t>
            </a:r>
            <a:r>
              <a:rPr kumimoji="0" lang="en-US" altLang="ja-JP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!</a:t>
            </a:r>
            <a:endParaRPr kumimoji="0" lang="ja-JP" altLang="en-US" sz="4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744899" y="274106"/>
            <a:ext cx="4416203" cy="3527263"/>
            <a:chOff x="2744899" y="274106"/>
            <a:chExt cx="4416203" cy="352726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744899" y="274106"/>
              <a:ext cx="4416203" cy="3527263"/>
              <a:chOff x="9780587" y="2057400"/>
              <a:chExt cx="1844675" cy="1609725"/>
            </a:xfrm>
            <a:solidFill>
              <a:schemeClr val="accent2"/>
            </a:solidFill>
          </p:grpSpPr>
          <p:sp>
            <p:nvSpPr>
              <p:cNvPr id="7" name="Freeform 46"/>
              <p:cNvSpPr>
                <a:spLocks/>
              </p:cNvSpPr>
              <p:nvPr/>
            </p:nvSpPr>
            <p:spPr bwMode="auto">
              <a:xfrm>
                <a:off x="9780587" y="2057400"/>
                <a:ext cx="1844675" cy="1609725"/>
              </a:xfrm>
              <a:custGeom>
                <a:avLst/>
                <a:gdLst/>
                <a:ahLst/>
                <a:cxnLst>
                  <a:cxn ang="0">
                    <a:pos x="470" y="1014"/>
                  </a:cxn>
                  <a:cxn ang="0">
                    <a:pos x="438" y="888"/>
                  </a:cxn>
                  <a:cxn ang="0">
                    <a:pos x="430" y="932"/>
                  </a:cxn>
                  <a:cxn ang="0">
                    <a:pos x="260" y="870"/>
                  </a:cxn>
                  <a:cxn ang="0">
                    <a:pos x="228" y="798"/>
                  </a:cxn>
                  <a:cxn ang="0">
                    <a:pos x="128" y="822"/>
                  </a:cxn>
                  <a:cxn ang="0">
                    <a:pos x="182" y="732"/>
                  </a:cxn>
                  <a:cxn ang="0">
                    <a:pos x="22" y="792"/>
                  </a:cxn>
                  <a:cxn ang="0">
                    <a:pos x="144" y="700"/>
                  </a:cxn>
                  <a:cxn ang="0">
                    <a:pos x="56" y="706"/>
                  </a:cxn>
                  <a:cxn ang="0">
                    <a:pos x="126" y="664"/>
                  </a:cxn>
                  <a:cxn ang="0">
                    <a:pos x="24" y="660"/>
                  </a:cxn>
                  <a:cxn ang="0">
                    <a:pos x="22" y="344"/>
                  </a:cxn>
                  <a:cxn ang="0">
                    <a:pos x="104" y="318"/>
                  </a:cxn>
                  <a:cxn ang="0">
                    <a:pos x="0" y="214"/>
                  </a:cxn>
                  <a:cxn ang="0">
                    <a:pos x="160" y="254"/>
                  </a:cxn>
                  <a:cxn ang="0">
                    <a:pos x="132" y="190"/>
                  </a:cxn>
                  <a:cxn ang="0">
                    <a:pos x="208" y="228"/>
                  </a:cxn>
                  <a:cxn ang="0">
                    <a:pos x="198" y="144"/>
                  </a:cxn>
                  <a:cxn ang="0">
                    <a:pos x="256" y="188"/>
                  </a:cxn>
                  <a:cxn ang="0">
                    <a:pos x="284" y="136"/>
                  </a:cxn>
                  <a:cxn ang="0">
                    <a:pos x="682" y="0"/>
                  </a:cxn>
                  <a:cxn ang="0">
                    <a:pos x="878" y="82"/>
                  </a:cxn>
                  <a:cxn ang="0">
                    <a:pos x="878" y="104"/>
                  </a:cxn>
                  <a:cxn ang="0">
                    <a:pos x="958" y="42"/>
                  </a:cxn>
                  <a:cxn ang="0">
                    <a:pos x="936" y="144"/>
                  </a:cxn>
                  <a:cxn ang="0">
                    <a:pos x="1006" y="134"/>
                  </a:cxn>
                  <a:cxn ang="0">
                    <a:pos x="966" y="188"/>
                  </a:cxn>
                  <a:cxn ang="0">
                    <a:pos x="1162" y="300"/>
                  </a:cxn>
                  <a:cxn ang="0">
                    <a:pos x="1142" y="470"/>
                  </a:cxn>
                  <a:cxn ang="0">
                    <a:pos x="1092" y="478"/>
                  </a:cxn>
                  <a:cxn ang="0">
                    <a:pos x="1126" y="522"/>
                  </a:cxn>
                  <a:cxn ang="0">
                    <a:pos x="1056" y="528"/>
                  </a:cxn>
                  <a:cxn ang="0">
                    <a:pos x="1152" y="612"/>
                  </a:cxn>
                  <a:cxn ang="0">
                    <a:pos x="1012" y="600"/>
                  </a:cxn>
                  <a:cxn ang="0">
                    <a:pos x="1058" y="626"/>
                  </a:cxn>
                  <a:cxn ang="0">
                    <a:pos x="940" y="828"/>
                  </a:cxn>
                  <a:cxn ang="0">
                    <a:pos x="582" y="894"/>
                  </a:cxn>
                  <a:cxn ang="0">
                    <a:pos x="564" y="838"/>
                  </a:cxn>
                  <a:cxn ang="0">
                    <a:pos x="526" y="968"/>
                  </a:cxn>
                  <a:cxn ang="0">
                    <a:pos x="504" y="870"/>
                  </a:cxn>
                  <a:cxn ang="0">
                    <a:pos x="470" y="1014"/>
                  </a:cxn>
                </a:cxnLst>
                <a:rect l="0" t="0" r="r" b="b"/>
                <a:pathLst>
                  <a:path w="1162" h="1014">
                    <a:moveTo>
                      <a:pt x="470" y="1014"/>
                    </a:moveTo>
                    <a:lnTo>
                      <a:pt x="438" y="888"/>
                    </a:lnTo>
                    <a:lnTo>
                      <a:pt x="430" y="932"/>
                    </a:lnTo>
                    <a:lnTo>
                      <a:pt x="260" y="870"/>
                    </a:lnTo>
                    <a:lnTo>
                      <a:pt x="228" y="798"/>
                    </a:lnTo>
                    <a:lnTo>
                      <a:pt x="128" y="822"/>
                    </a:lnTo>
                    <a:lnTo>
                      <a:pt x="182" y="732"/>
                    </a:lnTo>
                    <a:lnTo>
                      <a:pt x="22" y="792"/>
                    </a:lnTo>
                    <a:lnTo>
                      <a:pt x="144" y="700"/>
                    </a:lnTo>
                    <a:lnTo>
                      <a:pt x="56" y="706"/>
                    </a:lnTo>
                    <a:lnTo>
                      <a:pt x="126" y="664"/>
                    </a:lnTo>
                    <a:lnTo>
                      <a:pt x="24" y="660"/>
                    </a:lnTo>
                    <a:lnTo>
                      <a:pt x="22" y="344"/>
                    </a:lnTo>
                    <a:lnTo>
                      <a:pt x="104" y="318"/>
                    </a:lnTo>
                    <a:lnTo>
                      <a:pt x="0" y="214"/>
                    </a:lnTo>
                    <a:lnTo>
                      <a:pt x="160" y="254"/>
                    </a:lnTo>
                    <a:lnTo>
                      <a:pt x="132" y="190"/>
                    </a:lnTo>
                    <a:lnTo>
                      <a:pt x="208" y="228"/>
                    </a:lnTo>
                    <a:lnTo>
                      <a:pt x="198" y="144"/>
                    </a:lnTo>
                    <a:lnTo>
                      <a:pt x="256" y="188"/>
                    </a:lnTo>
                    <a:lnTo>
                      <a:pt x="284" y="136"/>
                    </a:lnTo>
                    <a:lnTo>
                      <a:pt x="682" y="0"/>
                    </a:lnTo>
                    <a:lnTo>
                      <a:pt x="878" y="82"/>
                    </a:lnTo>
                    <a:lnTo>
                      <a:pt x="878" y="104"/>
                    </a:lnTo>
                    <a:lnTo>
                      <a:pt x="958" y="42"/>
                    </a:lnTo>
                    <a:lnTo>
                      <a:pt x="936" y="144"/>
                    </a:lnTo>
                    <a:lnTo>
                      <a:pt x="1006" y="134"/>
                    </a:lnTo>
                    <a:lnTo>
                      <a:pt x="966" y="188"/>
                    </a:lnTo>
                    <a:lnTo>
                      <a:pt x="1162" y="300"/>
                    </a:lnTo>
                    <a:lnTo>
                      <a:pt x="1142" y="470"/>
                    </a:lnTo>
                    <a:lnTo>
                      <a:pt x="1092" y="478"/>
                    </a:lnTo>
                    <a:lnTo>
                      <a:pt x="1126" y="522"/>
                    </a:lnTo>
                    <a:lnTo>
                      <a:pt x="1056" y="528"/>
                    </a:lnTo>
                    <a:lnTo>
                      <a:pt x="1152" y="612"/>
                    </a:lnTo>
                    <a:lnTo>
                      <a:pt x="1012" y="600"/>
                    </a:lnTo>
                    <a:lnTo>
                      <a:pt x="1058" y="626"/>
                    </a:lnTo>
                    <a:lnTo>
                      <a:pt x="940" y="828"/>
                    </a:lnTo>
                    <a:lnTo>
                      <a:pt x="582" y="894"/>
                    </a:lnTo>
                    <a:lnTo>
                      <a:pt x="564" y="838"/>
                    </a:lnTo>
                    <a:lnTo>
                      <a:pt x="526" y="968"/>
                    </a:lnTo>
                    <a:lnTo>
                      <a:pt x="504" y="870"/>
                    </a:lnTo>
                    <a:lnTo>
                      <a:pt x="470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8" name="Freeform 47"/>
              <p:cNvSpPr>
                <a:spLocks/>
              </p:cNvSpPr>
              <p:nvPr/>
            </p:nvSpPr>
            <p:spPr bwMode="auto">
              <a:xfrm>
                <a:off x="9866312" y="2111375"/>
                <a:ext cx="1708150" cy="1387475"/>
              </a:xfrm>
              <a:custGeom>
                <a:avLst/>
                <a:gdLst/>
                <a:ahLst/>
                <a:cxnLst>
                  <a:cxn ang="0">
                    <a:pos x="378" y="746"/>
                  </a:cxn>
                  <a:cxn ang="0">
                    <a:pos x="416" y="874"/>
                  </a:cxn>
                  <a:cxn ang="0">
                    <a:pos x="450" y="772"/>
                  </a:cxn>
                  <a:cxn ang="0">
                    <a:pos x="472" y="838"/>
                  </a:cxn>
                  <a:cxn ang="0">
                    <a:pos x="514" y="750"/>
                  </a:cxn>
                  <a:cxn ang="0">
                    <a:pos x="544" y="824"/>
                  </a:cxn>
                  <a:cxn ang="0">
                    <a:pos x="874" y="778"/>
                  </a:cxn>
                  <a:cxn ang="0">
                    <a:pos x="964" y="598"/>
                  </a:cxn>
                  <a:cxn ang="0">
                    <a:pos x="906" y="546"/>
                  </a:cxn>
                  <a:cxn ang="0">
                    <a:pos x="1022" y="546"/>
                  </a:cxn>
                  <a:cxn ang="0">
                    <a:pos x="958" y="480"/>
                  </a:cxn>
                  <a:cxn ang="0">
                    <a:pos x="1024" y="466"/>
                  </a:cxn>
                  <a:cxn ang="0">
                    <a:pos x="1006" y="426"/>
                  </a:cxn>
                  <a:cxn ang="0">
                    <a:pos x="1064" y="412"/>
                  </a:cxn>
                  <a:cxn ang="0">
                    <a:pos x="1076" y="282"/>
                  </a:cxn>
                  <a:cxn ang="0">
                    <a:pos x="884" y="158"/>
                  </a:cxn>
                  <a:cxn ang="0">
                    <a:pos x="894" y="134"/>
                  </a:cxn>
                  <a:cxn ang="0">
                    <a:pos x="854" y="134"/>
                  </a:cxn>
                  <a:cxn ang="0">
                    <a:pos x="862" y="78"/>
                  </a:cxn>
                  <a:cxn ang="0">
                    <a:pos x="798" y="124"/>
                  </a:cxn>
                  <a:cxn ang="0">
                    <a:pos x="798" y="60"/>
                  </a:cxn>
                  <a:cxn ang="0">
                    <a:pos x="628" y="0"/>
                  </a:cxn>
                  <a:cxn ang="0">
                    <a:pos x="240" y="124"/>
                  </a:cxn>
                  <a:cxn ang="0">
                    <a:pos x="212" y="176"/>
                  </a:cxn>
                  <a:cxn ang="0">
                    <a:pos x="176" y="160"/>
                  </a:cxn>
                  <a:cxn ang="0">
                    <a:pos x="176" y="216"/>
                  </a:cxn>
                  <a:cxn ang="0">
                    <a:pos x="122" y="202"/>
                  </a:cxn>
                  <a:cxn ang="0">
                    <a:pos x="134" y="242"/>
                  </a:cxn>
                  <a:cxn ang="0">
                    <a:pos x="32" y="226"/>
                  </a:cxn>
                  <a:cxn ang="0">
                    <a:pos x="88" y="286"/>
                  </a:cxn>
                  <a:cxn ang="0">
                    <a:pos x="8" y="328"/>
                  </a:cxn>
                  <a:cxn ang="0">
                    <a:pos x="0" y="608"/>
                  </a:cxn>
                  <a:cxn ang="0">
                    <a:pos x="128" y="612"/>
                  </a:cxn>
                  <a:cxn ang="0">
                    <a:pos x="86" y="646"/>
                  </a:cxn>
                  <a:cxn ang="0">
                    <a:pos x="140" y="650"/>
                  </a:cxn>
                  <a:cxn ang="0">
                    <a:pos x="102" y="682"/>
                  </a:cxn>
                  <a:cxn ang="0">
                    <a:pos x="156" y="666"/>
                  </a:cxn>
                  <a:cxn ang="0">
                    <a:pos x="122" y="746"/>
                  </a:cxn>
                  <a:cxn ang="0">
                    <a:pos x="192" y="726"/>
                  </a:cxn>
                  <a:cxn ang="0">
                    <a:pos x="224" y="822"/>
                  </a:cxn>
                  <a:cxn ang="0">
                    <a:pos x="358" y="860"/>
                  </a:cxn>
                  <a:cxn ang="0">
                    <a:pos x="378" y="746"/>
                  </a:cxn>
                </a:cxnLst>
                <a:rect l="0" t="0" r="r" b="b"/>
                <a:pathLst>
                  <a:path w="1076" h="874">
                    <a:moveTo>
                      <a:pt x="378" y="746"/>
                    </a:moveTo>
                    <a:lnTo>
                      <a:pt x="416" y="874"/>
                    </a:lnTo>
                    <a:lnTo>
                      <a:pt x="450" y="772"/>
                    </a:lnTo>
                    <a:lnTo>
                      <a:pt x="472" y="838"/>
                    </a:lnTo>
                    <a:lnTo>
                      <a:pt x="514" y="750"/>
                    </a:lnTo>
                    <a:lnTo>
                      <a:pt x="544" y="824"/>
                    </a:lnTo>
                    <a:lnTo>
                      <a:pt x="874" y="778"/>
                    </a:lnTo>
                    <a:lnTo>
                      <a:pt x="964" y="598"/>
                    </a:lnTo>
                    <a:lnTo>
                      <a:pt x="906" y="546"/>
                    </a:lnTo>
                    <a:lnTo>
                      <a:pt x="1022" y="546"/>
                    </a:lnTo>
                    <a:lnTo>
                      <a:pt x="958" y="480"/>
                    </a:lnTo>
                    <a:lnTo>
                      <a:pt x="1024" y="466"/>
                    </a:lnTo>
                    <a:lnTo>
                      <a:pt x="1006" y="426"/>
                    </a:lnTo>
                    <a:lnTo>
                      <a:pt x="1064" y="412"/>
                    </a:lnTo>
                    <a:lnTo>
                      <a:pt x="1076" y="282"/>
                    </a:lnTo>
                    <a:lnTo>
                      <a:pt x="884" y="158"/>
                    </a:lnTo>
                    <a:lnTo>
                      <a:pt x="894" y="134"/>
                    </a:lnTo>
                    <a:lnTo>
                      <a:pt x="854" y="134"/>
                    </a:lnTo>
                    <a:lnTo>
                      <a:pt x="862" y="78"/>
                    </a:lnTo>
                    <a:lnTo>
                      <a:pt x="798" y="124"/>
                    </a:lnTo>
                    <a:lnTo>
                      <a:pt x="798" y="60"/>
                    </a:lnTo>
                    <a:lnTo>
                      <a:pt x="628" y="0"/>
                    </a:lnTo>
                    <a:lnTo>
                      <a:pt x="240" y="124"/>
                    </a:lnTo>
                    <a:lnTo>
                      <a:pt x="212" y="176"/>
                    </a:lnTo>
                    <a:lnTo>
                      <a:pt x="176" y="160"/>
                    </a:lnTo>
                    <a:lnTo>
                      <a:pt x="176" y="216"/>
                    </a:lnTo>
                    <a:lnTo>
                      <a:pt x="122" y="202"/>
                    </a:lnTo>
                    <a:lnTo>
                      <a:pt x="134" y="242"/>
                    </a:lnTo>
                    <a:lnTo>
                      <a:pt x="32" y="226"/>
                    </a:lnTo>
                    <a:lnTo>
                      <a:pt x="88" y="286"/>
                    </a:lnTo>
                    <a:lnTo>
                      <a:pt x="8" y="328"/>
                    </a:lnTo>
                    <a:lnTo>
                      <a:pt x="0" y="608"/>
                    </a:lnTo>
                    <a:lnTo>
                      <a:pt x="128" y="612"/>
                    </a:lnTo>
                    <a:lnTo>
                      <a:pt x="86" y="646"/>
                    </a:lnTo>
                    <a:lnTo>
                      <a:pt x="140" y="650"/>
                    </a:lnTo>
                    <a:lnTo>
                      <a:pt x="102" y="682"/>
                    </a:lnTo>
                    <a:lnTo>
                      <a:pt x="156" y="666"/>
                    </a:lnTo>
                    <a:lnTo>
                      <a:pt x="122" y="746"/>
                    </a:lnTo>
                    <a:lnTo>
                      <a:pt x="192" y="726"/>
                    </a:lnTo>
                    <a:lnTo>
                      <a:pt x="224" y="822"/>
                    </a:lnTo>
                    <a:lnTo>
                      <a:pt x="358" y="860"/>
                    </a:lnTo>
                    <a:lnTo>
                      <a:pt x="378" y="7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9" name="正方形/長方形 1"/>
            <p:cNvSpPr>
              <a:spLocks noChangeArrowheads="1"/>
            </p:cNvSpPr>
            <p:nvPr/>
          </p:nvSpPr>
          <p:spPr bwMode="auto">
            <a:xfrm rot="20634376">
              <a:off x="2996915" y="1101801"/>
              <a:ext cx="391217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Protect firmly!</a:t>
              </a:r>
              <a:endParaRPr kumimoji="1" lang="ja-JP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3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1" y="404664"/>
            <a:ext cx="9767852" cy="602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"/>
          <p:cNvSpPr>
            <a:spLocks noChangeArrowheads="1"/>
          </p:cNvSpPr>
          <p:nvPr/>
        </p:nvSpPr>
        <p:spPr bwMode="auto">
          <a:xfrm>
            <a:off x="4910455" y="2657085"/>
            <a:ext cx="108012" cy="923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/>
        </p:spPr>
        <p:txBody>
          <a:bodyPr wrap="square" tIns="180000">
            <a:noAutofit/>
          </a:bodyPr>
          <a:lstStyle/>
          <a:p>
            <a:pPr algn="ctr"/>
            <a:endParaRPr kumimoji="1" lang="ja-JP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5" name="正方形/長方形 1"/>
          <p:cNvSpPr>
            <a:spLocks noChangeArrowheads="1"/>
          </p:cNvSpPr>
          <p:nvPr/>
        </p:nvSpPr>
        <p:spPr bwMode="auto">
          <a:xfrm>
            <a:off x="4729480" y="2390385"/>
            <a:ext cx="108012" cy="923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/>
        </p:spPr>
        <p:txBody>
          <a:bodyPr wrap="square" tIns="180000">
            <a:noAutofit/>
          </a:bodyPr>
          <a:lstStyle/>
          <a:p>
            <a:pPr algn="ctr"/>
            <a:endParaRPr kumimoji="1" lang="ja-JP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6" name="正方形/長方形 1"/>
          <p:cNvSpPr>
            <a:spLocks noChangeArrowheads="1"/>
          </p:cNvSpPr>
          <p:nvPr/>
        </p:nvSpPr>
        <p:spPr bwMode="auto">
          <a:xfrm>
            <a:off x="4329430" y="2853935"/>
            <a:ext cx="108012" cy="923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/>
        </p:spPr>
        <p:txBody>
          <a:bodyPr wrap="square" tIns="180000">
            <a:noAutofit/>
          </a:bodyPr>
          <a:lstStyle/>
          <a:p>
            <a:pPr algn="ctr"/>
            <a:endParaRPr kumimoji="1" lang="ja-JP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408552" y="3715291"/>
            <a:ext cx="4248472" cy="2186546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  <a:extLst/>
        </p:spPr>
        <p:txBody>
          <a:bodyPr wrap="square" tIns="108000" rtlCol="0" anchor="ctr">
            <a:spAutoFit/>
          </a:bodyPr>
          <a:lstStyle/>
          <a:p>
            <a:pPr algn="ctr"/>
            <a:r>
              <a:rPr kumimoji="1" lang="en-US" altLang="ja-JP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Rain clouds are shown in tiles</a:t>
            </a:r>
            <a:endParaRPr kumimoji="1" lang="ja-JP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88504" y="1258674"/>
            <a:ext cx="4752528" cy="4320480"/>
            <a:chOff x="3584848" y="4869160"/>
            <a:chExt cx="4752528" cy="4320480"/>
          </a:xfrm>
        </p:grpSpPr>
        <p:sp>
          <p:nvSpPr>
            <p:cNvPr id="12" name="四角形吹き出し 11"/>
            <p:cNvSpPr/>
            <p:nvPr/>
          </p:nvSpPr>
          <p:spPr>
            <a:xfrm>
              <a:off x="3584848" y="4869160"/>
              <a:ext cx="4752528" cy="4320480"/>
            </a:xfrm>
            <a:prstGeom prst="wedgeRectCallout">
              <a:avLst>
                <a:gd name="adj1" fmla="val -46488"/>
                <a:gd name="adj2" fmla="val -8425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1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/>
                <a:ea typeface="HGP創英角ｺﾞｼｯｸUB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2" t="26505" r="43535" b="47899"/>
            <a:stretch/>
          </p:blipFill>
          <p:spPr bwMode="auto">
            <a:xfrm>
              <a:off x="3733800" y="4938251"/>
              <a:ext cx="4531568" cy="4170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正方形/長方形 1"/>
            <p:cNvSpPr>
              <a:spLocks noChangeArrowheads="1"/>
            </p:cNvSpPr>
            <p:nvPr/>
          </p:nvSpPr>
          <p:spPr bwMode="auto">
            <a:xfrm>
              <a:off x="6491863" y="6866590"/>
              <a:ext cx="253994" cy="2329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/>
          </p:spPr>
          <p:txBody>
            <a:bodyPr wrap="square" tIns="180000">
              <a:noAutofit/>
            </a:bodyPr>
            <a:lstStyle/>
            <a:p>
              <a:pPr algn="ctr"/>
              <a:endParaRPr kumimoji="1"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22" name="正方形/長方形 1"/>
            <p:cNvSpPr>
              <a:spLocks noChangeArrowheads="1"/>
            </p:cNvSpPr>
            <p:nvPr/>
          </p:nvSpPr>
          <p:spPr bwMode="auto">
            <a:xfrm>
              <a:off x="4910455" y="7389440"/>
              <a:ext cx="253994" cy="2329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/>
          </p:spPr>
          <p:txBody>
            <a:bodyPr wrap="square" tIns="180000">
              <a:noAutofit/>
            </a:bodyPr>
            <a:lstStyle/>
            <a:p>
              <a:pPr algn="ctr"/>
              <a:endParaRPr kumimoji="1"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23" name="正方形/長方形 1"/>
            <p:cNvSpPr>
              <a:spLocks noChangeArrowheads="1"/>
            </p:cNvSpPr>
            <p:nvPr/>
          </p:nvSpPr>
          <p:spPr bwMode="auto">
            <a:xfrm>
              <a:off x="5961112" y="6157559"/>
              <a:ext cx="253994" cy="2329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/>
          </p:spPr>
          <p:txBody>
            <a:bodyPr wrap="square" tIns="180000">
              <a:noAutofit/>
            </a:bodyPr>
            <a:lstStyle/>
            <a:p>
              <a:pPr algn="ctr"/>
              <a:endParaRPr kumimoji="1"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sp>
        <p:nvSpPr>
          <p:cNvPr id="6" name="正方形/長方形 5"/>
          <p:cNvSpPr/>
          <p:nvPr/>
        </p:nvSpPr>
        <p:spPr bwMode="auto">
          <a:xfrm>
            <a:off x="1199004" y="5285426"/>
            <a:ext cx="4248472" cy="70921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  <a:extLst/>
        </p:spPr>
        <p:txBody>
          <a:bodyPr wrap="square" tIns="108000" rtlCol="0" anchor="ctr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1km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×1km</a:t>
            </a:r>
            <a:endParaRPr kumimoji="1"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7" name="四角形吹き出し 16"/>
          <p:cNvSpPr/>
          <p:nvPr/>
        </p:nvSpPr>
        <p:spPr bwMode="auto">
          <a:xfrm>
            <a:off x="2259482" y="3428024"/>
            <a:ext cx="2718165" cy="986218"/>
          </a:xfrm>
          <a:prstGeom prst="wedgeRectCallout">
            <a:avLst>
              <a:gd name="adj1" fmla="val -21175"/>
              <a:gd name="adj2" fmla="val -107012"/>
            </a:avLst>
          </a:prstGeom>
          <a:solidFill>
            <a:schemeClr val="accent2"/>
          </a:solidFill>
          <a:ln w="76200">
            <a:solidFill>
              <a:schemeClr val="accent2"/>
            </a:solidFill>
          </a:ln>
          <a:extLst/>
        </p:spPr>
        <p:txBody>
          <a:bodyPr wrap="square" tIns="108000" rtlCol="0" anchor="ctr">
            <a:noAutofit/>
          </a:bodyPr>
          <a:lstStyle/>
          <a:p>
            <a:pPr algn="ctr"/>
            <a:r>
              <a:rPr kumimoji="1" lang="en-US" altLang="ja-JP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Click</a:t>
            </a:r>
            <a:endParaRPr kumimoji="1" lang="ja-JP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479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718 -0.11412 L -3.07692E-6 -2.59259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13" grpId="1" animBg="1"/>
      <p:bldP spid="6" grpId="0" animBg="1"/>
      <p:bldP spid="6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73" y="244774"/>
            <a:ext cx="689905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135292" y="5732599"/>
            <a:ext cx="9649072" cy="8336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xtLst/>
        </p:spPr>
        <p:txBody>
          <a:bodyPr wrap="square" lIns="36000" tIns="144000" bIns="72000" rtlCol="0" anchor="ctr">
            <a:spAutoFit/>
          </a:bodyPr>
          <a:lstStyle/>
          <a:p>
            <a:pPr algn="ctr"/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517129" y="806515"/>
            <a:ext cx="6885398" cy="12029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xtLst/>
        </p:spPr>
        <p:txBody>
          <a:bodyPr wrap="square" lIns="36000" tIns="144000" bIns="72000" rtlCol="0" anchor="ctr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“Rainfall intensity change” for up to 1 hour</a:t>
            </a:r>
            <a:endParaRPr kumimoji="1" lang="ja-JP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517129" y="3501007"/>
            <a:ext cx="6885398" cy="8467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xtLst/>
        </p:spPr>
        <p:txBody>
          <a:bodyPr wrap="square" lIns="36000" tIns="144000" bIns="72000" rtlCol="0" anchor="ctr"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Accumulated amount of rainfall 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for the past 24 hours + the future 6 hours</a:t>
            </a:r>
            <a:endParaRPr kumimoji="1" lang="ja-JP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35292" y="5824932"/>
            <a:ext cx="9649072" cy="648997"/>
          </a:xfrm>
          <a:prstGeom prst="rect">
            <a:avLst/>
          </a:prstGeom>
          <a:noFill/>
          <a:ln w="38100">
            <a:noFill/>
          </a:ln>
          <a:extLst/>
        </p:spPr>
        <p:txBody>
          <a:bodyPr wrap="square" lIns="36000" tIns="144000" bIns="72000" rtlCol="0" anchor="ctr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You can see by mesh hole </a:t>
            </a:r>
            <a:r>
              <a:rPr kumimoji="1" lang="en-US" altLang="ja-JP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how the rain may fall</a:t>
            </a:r>
            <a:endParaRPr kumimoji="1" lang="ja-JP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96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" y="352828"/>
            <a:ext cx="9767852" cy="602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 bwMode="auto">
          <a:xfrm>
            <a:off x="2072680" y="4612486"/>
            <a:ext cx="7704856" cy="200188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  <a:extLst/>
        </p:spPr>
        <p:txBody>
          <a:bodyPr wrap="square" tIns="108000" rtlCol="0" anchor="ctr">
            <a:spAutoFit/>
          </a:bodyPr>
          <a:lstStyle/>
          <a:p>
            <a:pPr algn="ctr"/>
            <a:r>
              <a:rPr kumimoji="1"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When you detect an excessive amount of rainfall on any line</a:t>
            </a:r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68280" y="692696"/>
            <a:ext cx="1860384" cy="576064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928664" y="1084094"/>
            <a:ext cx="2448272" cy="126321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  <a:extLst/>
        </p:spPr>
        <p:txBody>
          <a:bodyPr wrap="square" tIns="108000" rtlCol="0" anchor="ctr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At these stations</a:t>
            </a:r>
            <a:endParaRPr kumimoji="1"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9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1"/>
          <p:cNvSpPr>
            <a:spLocks noChangeArrowheads="1"/>
          </p:cNvSpPr>
          <p:nvPr/>
        </p:nvSpPr>
        <p:spPr bwMode="auto">
          <a:xfrm>
            <a:off x="4232921" y="1758041"/>
            <a:ext cx="489654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路線図上</a:t>
            </a:r>
            <a:endParaRPr kumimoji="1" lang="en-US" altLang="ja-JP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  <a:p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危険箇所に</a:t>
            </a:r>
            <a:endParaRPr kumimoji="1" lang="en-US" altLang="ja-JP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  <a:p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アラームが現れ</a:t>
            </a: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344487" y="509301"/>
            <a:ext cx="3107657" cy="33284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87339" y="5085184"/>
            <a:ext cx="9332464" cy="1440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kern="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雨量</a:t>
            </a:r>
            <a:r>
              <a:rPr kumimoji="0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自動監視と危険の見える化</a:t>
            </a:r>
            <a:endParaRPr kumimoji="0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727498" y="683915"/>
            <a:ext cx="898525" cy="31538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2200275" y="683915"/>
            <a:ext cx="898525" cy="31538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200275" y="2370465"/>
            <a:ext cx="898525" cy="16477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200275" y="3001391"/>
            <a:ext cx="898525" cy="16477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2189901" y="3616401"/>
            <a:ext cx="898525" cy="164771"/>
          </a:xfrm>
          <a:prstGeom prst="rect">
            <a:avLst/>
          </a:prstGeom>
          <a:solidFill>
            <a:srgbClr val="00FF00"/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2189901" y="1122176"/>
            <a:ext cx="898525" cy="164771"/>
          </a:xfrm>
          <a:prstGeom prst="rect">
            <a:avLst/>
          </a:prstGeom>
          <a:solidFill>
            <a:srgbClr val="00FF00"/>
          </a:solidFill>
          <a:ln>
            <a:noFill/>
          </a:ln>
          <a:extLst/>
        </p:spPr>
        <p:txBody>
          <a:bodyPr wrap="square" tIns="36000" bIns="36000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422920" y="1927469"/>
            <a:ext cx="2945904" cy="431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tIns="36000" bIns="36000" rtlCol="0" anchor="t">
            <a:noAutofit/>
          </a:bodyPr>
          <a:lstStyle/>
          <a:p>
            <a:pPr algn="ctr"/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京急久里浜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22920" y="2545989"/>
            <a:ext cx="2945904" cy="431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tIns="36000" bIns="36000" rtlCol="0" anchor="t">
            <a:no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YRP</a:t>
            </a:r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野比</a:t>
            </a: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22920" y="3180982"/>
            <a:ext cx="2945904" cy="431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tIns="36000" bIns="36000" rtlCol="0" anchor="t">
            <a:noAutofit/>
          </a:bodyPr>
          <a:lstStyle/>
          <a:p>
            <a:pPr algn="ctr"/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京急長沢</a:t>
            </a: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22920" y="1306146"/>
            <a:ext cx="2945904" cy="431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tIns="36000" bIns="36000" rtlCol="0" anchor="t">
            <a:noAutofit/>
          </a:bodyPr>
          <a:lstStyle/>
          <a:p>
            <a:pPr algn="ctr"/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北久里浜</a:t>
            </a: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422920" y="683915"/>
            <a:ext cx="2945904" cy="431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xtLst/>
        </p:spPr>
        <p:txBody>
          <a:bodyPr wrap="square" tIns="36000" bIns="36000" rtlCol="0" anchor="t">
            <a:noAutofit/>
          </a:bodyPr>
          <a:lstStyle/>
          <a:p>
            <a:pPr algn="ctr"/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新大津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584848" y="1085365"/>
            <a:ext cx="6192688" cy="3783795"/>
            <a:chOff x="3584848" y="1085365"/>
            <a:chExt cx="6192688" cy="3783795"/>
          </a:xfrm>
        </p:grpSpPr>
        <p:sp>
          <p:nvSpPr>
            <p:cNvPr id="6" name="四角形吹き出し 5"/>
            <p:cNvSpPr/>
            <p:nvPr/>
          </p:nvSpPr>
          <p:spPr bwMode="auto">
            <a:xfrm>
              <a:off x="3584848" y="1085365"/>
              <a:ext cx="6192688" cy="3783795"/>
            </a:xfrm>
            <a:prstGeom prst="wedgeRectCallout">
              <a:avLst>
                <a:gd name="adj1" fmla="val -55744"/>
                <a:gd name="adj2" fmla="val -13599"/>
              </a:avLst>
            </a:prstGeom>
            <a:solidFill>
              <a:srgbClr val="FF0000"/>
            </a:solidFill>
            <a:ln>
              <a:noFill/>
            </a:ln>
            <a:extLst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289" y="1180642"/>
              <a:ext cx="5976664" cy="357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正方形/長方形 26"/>
          <p:cNvSpPr/>
          <p:nvPr/>
        </p:nvSpPr>
        <p:spPr bwMode="auto">
          <a:xfrm>
            <a:off x="287339" y="5085184"/>
            <a:ext cx="9332464" cy="1440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en-US" altLang="ja-JP" sz="3200" b="1" kern="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Visualize the 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automatic monitoring </a:t>
            </a:r>
            <a:r>
              <a:rPr kumimoji="0" lang="en-US" altLang="ja-JP" sz="3200" b="1" kern="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of </a:t>
            </a:r>
            <a:r>
              <a:rPr kumimoji="0" lang="en-US" altLang="ja-JP" sz="3200" b="1" kern="0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rainfalls for the amount </a:t>
            </a:r>
            <a:endParaRPr kumimoji="0" lang="en-US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42674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4" grpId="0" animBg="1"/>
      <p:bldP spid="13" grpId="0" animBg="1"/>
      <p:bldP spid="25" grpId="0" animBg="1"/>
      <p:bldP spid="33" grpId="0" animBg="1"/>
      <p:bldP spid="2" grpId="0" animBg="1"/>
      <p:bldP spid="2" grpId="1" animBg="1"/>
      <p:bldP spid="18" grpId="0" animBg="1"/>
      <p:bldP spid="18" grpId="1" animBg="1"/>
      <p:bldP spid="30" grpId="0" animBg="1"/>
      <p:bldP spid="3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0" y="3013502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2. Business with an agri</a:t>
            </a:r>
            <a:r>
              <a:rPr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cultural corporation</a:t>
            </a:r>
            <a:endParaRPr kumimoji="1" lang="ja-JP" altLang="en-US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09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16028" y="1040857"/>
            <a:ext cx="9814825" cy="5663230"/>
            <a:chOff x="178735" y="1067595"/>
            <a:chExt cx="9814825" cy="5663230"/>
          </a:xfrm>
        </p:grpSpPr>
        <p:sp>
          <p:nvSpPr>
            <p:cNvPr id="3" name="横巻き 2"/>
            <p:cNvSpPr/>
            <p:nvPr/>
          </p:nvSpPr>
          <p:spPr bwMode="auto">
            <a:xfrm rot="10800000">
              <a:off x="178735" y="1067595"/>
              <a:ext cx="9547878" cy="5663230"/>
            </a:xfrm>
            <a:prstGeom prst="horizontalScroll">
              <a:avLst>
                <a:gd name="adj" fmla="val 7060"/>
              </a:avLst>
            </a:prstGeom>
            <a:solidFill>
              <a:srgbClr val="DAE7F6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 defTabSz="673100">
                <a:defRPr/>
              </a:pPr>
              <a:endParaRPr lang="ja-JP" altLang="en-US" dirty="0">
                <a:ea typeface="ヒラギノ角ゴ Pro W3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540504" y="1267620"/>
              <a:ext cx="9453056" cy="5380117"/>
              <a:chOff x="540504" y="1267620"/>
              <a:chExt cx="9453056" cy="5380117"/>
            </a:xfrm>
          </p:grpSpPr>
          <p:sp>
            <p:nvSpPr>
              <p:cNvPr id="16" name="テキスト ボックス 15"/>
              <p:cNvSpPr txBox="1">
                <a:spLocks/>
              </p:cNvSpPr>
              <p:nvPr/>
            </p:nvSpPr>
            <p:spPr>
              <a:xfrm>
                <a:off x="3377040" y="5831394"/>
                <a:ext cx="1638300" cy="621585"/>
              </a:xfrm>
              <a:prstGeom prst="roundRect">
                <a:avLst>
                  <a:gd name="adj" fmla="val 50000"/>
                </a:avLst>
              </a:prstGeom>
              <a:solidFill>
                <a:srgbClr val="FFC5D8"/>
              </a:solidFill>
              <a:ln w="25400">
                <a:solidFill>
                  <a:schemeClr val="bg1"/>
                </a:solidFill>
              </a:ln>
            </p:spPr>
            <p:txBody>
              <a:bodyPr lIns="36000" tIns="72000" rIns="3600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General information </a:t>
                </a:r>
                <a:endParaRPr kumimoji="1" lang="ja-JP" alt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" name="テキスト ボックス 16"/>
              <p:cNvSpPr txBox="1">
                <a:spLocks/>
              </p:cNvSpPr>
              <p:nvPr/>
            </p:nvSpPr>
            <p:spPr>
              <a:xfrm>
                <a:off x="7080250" y="5636639"/>
                <a:ext cx="1638300" cy="1011098"/>
              </a:xfrm>
              <a:prstGeom prst="roundRect">
                <a:avLst>
                  <a:gd name="adj" fmla="val 50000"/>
                </a:avLst>
              </a:prstGeom>
              <a:solidFill>
                <a:srgbClr val="FF1563"/>
              </a:solidFill>
              <a:ln w="25400">
                <a:noFill/>
              </a:ln>
            </p:spPr>
            <p:txBody>
              <a:bodyPr lIns="36000" tIns="72000" rIns="3600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Dedicated information </a:t>
                </a:r>
                <a:endParaRPr kumimoji="1" lang="ja-JP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pic>
            <p:nvPicPr>
              <p:cNvPr id="46100" name="Picture 3" descr="C:\Users\sutou.PC-67-PC\AppData\Local\Microsoft\Windows\Temporary Internet Files\Content.IE5\2DZ9S2XH\MC900233485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381" y="2124772"/>
                <a:ext cx="811212" cy="45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1" name="Picture 2" descr="C:\Users\sutou.PC-67-PC\Desktop\クリップボード0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027" y="1865493"/>
                <a:ext cx="811170" cy="107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3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2965843" y="2556836"/>
                <a:ext cx="7016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ja-JP" altLang="en-US" sz="1100" b="1" dirty="0" smtClean="0">
                    <a:solidFill>
                      <a:srgbClr val="595959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＞＞＞</a:t>
                </a:r>
              </a:p>
            </p:txBody>
          </p:sp>
          <p:sp>
            <p:nvSpPr>
              <p:cNvPr id="46104" name="テキスト ボックス 40"/>
              <p:cNvSpPr txBox="1">
                <a:spLocks noChangeArrowheads="1"/>
              </p:cNvSpPr>
              <p:nvPr/>
            </p:nvSpPr>
            <p:spPr bwMode="auto">
              <a:xfrm>
                <a:off x="4681931" y="2548903"/>
                <a:ext cx="1014412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ja-JP" altLang="en-US" sz="1200" b="1" dirty="0" smtClean="0">
                    <a:solidFill>
                      <a:srgbClr val="595959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＞＞＞＞</a:t>
                </a:r>
              </a:p>
            </p:txBody>
          </p:sp>
          <p:sp>
            <p:nvSpPr>
              <p:cNvPr id="46105" name="テキスト ボックス 42"/>
              <p:cNvSpPr txBox="1">
                <a:spLocks noChangeArrowheads="1"/>
              </p:cNvSpPr>
              <p:nvPr/>
            </p:nvSpPr>
            <p:spPr bwMode="auto">
              <a:xfrm>
                <a:off x="7021906" y="2548903"/>
                <a:ext cx="5461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ja-JP" altLang="en-US" sz="1200" b="1" dirty="0" smtClean="0">
                    <a:solidFill>
                      <a:srgbClr val="595959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＞＞</a:t>
                </a:r>
              </a:p>
            </p:txBody>
          </p:sp>
          <p:pic>
            <p:nvPicPr>
              <p:cNvPr id="46106" name="Picture 2" descr="C:\Users\sutou.PC-67-PC\AppData\Local\Microsoft\Windows\Temporary Internet Files\Content.IE5\6KCHLF6M\MC900286870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9011" y="2079775"/>
                <a:ext cx="685912" cy="487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7" name="Picture 3" descr="C:\Users\sutou.PC-67-PC\AppData\Local\Microsoft\Windows\Temporary Internet Files\Content.IE5\6KCHLF6M\MP900387594[1]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906" y="1923873"/>
                <a:ext cx="994115" cy="653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8" name="Picture 4" descr="C:\Users\sutou.PC-67-PC\AppData\Local\Microsoft\Windows\Temporary Internet Files\Content.IE5\LBYI1Q29\MC900428945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324" y="1900833"/>
                <a:ext cx="1068279" cy="70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10" name="Picture 9" descr="C:\Users\sutou.PC-67-PC\AppData\Local\Microsoft\Windows\Temporary Internet Files\Content.IE5\LBYI1Q29\MC900433826[1]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6553">
                <a:off x="7842194" y="1654399"/>
                <a:ext cx="1146175" cy="1057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568465" y="2527954"/>
                <a:ext cx="1461587" cy="10156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Telegraphs and telephone </a:t>
                </a:r>
                <a:endParaRPr kumimoji="1" lang="ja-JP" altLang="en-US" sz="2000" b="1" dirty="0">
                  <a:ln w="3175">
                    <a:noFill/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46127" name="テキスト ボックス 67"/>
              <p:cNvSpPr txBox="1">
                <a:spLocks noChangeArrowheads="1"/>
              </p:cNvSpPr>
              <p:nvPr/>
            </p:nvSpPr>
            <p:spPr bwMode="auto">
              <a:xfrm>
                <a:off x="1795858" y="2556836"/>
                <a:ext cx="506412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ja-JP" altLang="en-US" sz="1100" b="1" dirty="0" smtClean="0">
                    <a:solidFill>
                      <a:srgbClr val="595959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＞＞</a:t>
                </a:r>
              </a:p>
            </p:txBody>
          </p:sp>
          <p:sp>
            <p:nvSpPr>
              <p:cNvPr id="46133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3390668" y="4345020"/>
                <a:ext cx="38526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en-US" altLang="ja-JP" sz="14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Meteorological Agency </a:t>
                </a:r>
                <a:r>
                  <a:rPr lang="ja-JP" altLang="en-US" sz="14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の天気</a:t>
                </a:r>
                <a:r>
                  <a:rPr lang="en-US" altLang="ja-JP" sz="14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forecasts </a:t>
                </a: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1691619" y="1267620"/>
                <a:ext cx="87716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2000" b="1" i="1" cap="none" spc="0" dirty="0" smtClean="0">
                    <a:ln w="10541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1940</a:t>
                </a:r>
                <a:endParaRPr lang="ja-JP" altLang="en-US" sz="2000" b="1" i="1" cap="none" spc="0" dirty="0">
                  <a:ln w="10541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2971540" y="1267620"/>
                <a:ext cx="87716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2000" b="1" i="1" cap="none" spc="0" dirty="0" smtClean="0">
                    <a:ln w="10541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1960</a:t>
                </a:r>
                <a:endParaRPr lang="ja-JP" altLang="en-US" sz="2000" b="1" i="1" cap="none" spc="0" dirty="0">
                  <a:ln w="10541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4288343" y="1267620"/>
                <a:ext cx="87716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2000" b="1" i="1" cap="none" spc="0" dirty="0" smtClean="0">
                    <a:ln w="10541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1980</a:t>
                </a:r>
                <a:endParaRPr lang="ja-JP" altLang="en-US" sz="2000" b="1" i="1" cap="none" spc="0" dirty="0">
                  <a:ln w="10541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5782324" y="1267620"/>
                <a:ext cx="87716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2000" b="1" i="1" cap="none" spc="0" dirty="0" smtClean="0">
                    <a:ln w="10541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2000</a:t>
                </a:r>
                <a:endParaRPr lang="ja-JP" altLang="en-US" sz="2000" b="1" i="1" cap="none" spc="0" dirty="0">
                  <a:ln w="10541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7052563" y="1267620"/>
                <a:ext cx="87716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2000" b="1" i="1" cap="none" spc="0" dirty="0" smtClean="0">
                    <a:ln w="10541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2010</a:t>
                </a:r>
                <a:endParaRPr lang="ja-JP" altLang="en-US" sz="2000" b="1" i="1" cap="none" spc="0" dirty="0">
                  <a:ln w="10541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5" name="角丸四角形 74"/>
              <p:cNvSpPr/>
              <p:nvPr/>
            </p:nvSpPr>
            <p:spPr>
              <a:xfrm>
                <a:off x="624052" y="1667755"/>
                <a:ext cx="1638182" cy="30022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ja-JP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Changes in ICT</a:t>
                </a:r>
                <a:endPara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pic>
            <p:nvPicPr>
              <p:cNvPr id="3076" name="Picture 4" descr="テレビ局・ラジオ局へのキャスター派遣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87"/>
              <a:stretch/>
            </p:blipFill>
            <p:spPr bwMode="auto">
              <a:xfrm>
                <a:off x="3747772" y="4624674"/>
                <a:ext cx="1355677" cy="955534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円形吹き出し 38"/>
              <p:cNvSpPr/>
              <p:nvPr/>
            </p:nvSpPr>
            <p:spPr bwMode="auto">
              <a:xfrm>
                <a:off x="4212287" y="5329816"/>
                <a:ext cx="1770064" cy="395305"/>
              </a:xfrm>
              <a:prstGeom prst="wedgeEllipseCallout">
                <a:avLst>
                  <a:gd name="adj1" fmla="val -37824"/>
                  <a:gd name="adj2" fmla="val 85020"/>
                </a:avLst>
              </a:prstGeom>
              <a:solidFill>
                <a:srgbClr val="FFC5D8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defTabSz="673100">
                  <a:defRPr/>
                </a:pPr>
                <a:r>
                  <a:rPr lang="en-US" altLang="ja-JP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Same everywhere</a:t>
                </a:r>
                <a:endParaRPr lang="ja-JP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6094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2399179" y="5859607"/>
                <a:ext cx="1016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ja-JP" altLang="en-US" sz="1800" b="1" dirty="0" smtClean="0">
                    <a:solidFill>
                      <a:srgbClr val="595959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＞＞＞</a:t>
                </a:r>
              </a:p>
            </p:txBody>
          </p:sp>
          <p:sp>
            <p:nvSpPr>
              <p:cNvPr id="77" name="角丸四角形 76"/>
              <p:cNvSpPr/>
              <p:nvPr/>
            </p:nvSpPr>
            <p:spPr>
              <a:xfrm>
                <a:off x="624052" y="4405041"/>
                <a:ext cx="1638182" cy="30022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ja-JP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Delivery  of i</a:t>
                </a:r>
                <a:r>
                  <a:rPr kumimoji="1" lang="en-US" altLang="ja-JP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nformation</a:t>
                </a:r>
                <a:endParaRPr kumimoji="1" lang="ja-JP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pic>
            <p:nvPicPr>
              <p:cNvPr id="3074" name="Picture 2" descr="http://halex.co.jp/halexbrain/shopping/omoide/img/img_top_02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504" y="4809636"/>
                <a:ext cx="1670486" cy="995076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テキスト ボックス 13"/>
              <p:cNvSpPr txBox="1">
                <a:spLocks/>
              </p:cNvSpPr>
              <p:nvPr/>
            </p:nvSpPr>
            <p:spPr>
              <a:xfrm>
                <a:off x="758245" y="5831394"/>
                <a:ext cx="1638300" cy="6215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</p:spPr>
            <p:txBody>
              <a:bodyPr lIns="36000" tIns="72000" rIns="36000" bIns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Closed</a:t>
                </a:r>
                <a:endParaRPr kumimoji="1" lang="ja-JP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6112" name="テキスト ボックス 50"/>
              <p:cNvSpPr txBox="1">
                <a:spLocks noChangeArrowheads="1"/>
              </p:cNvSpPr>
              <p:nvPr/>
            </p:nvSpPr>
            <p:spPr bwMode="auto">
              <a:xfrm>
                <a:off x="2175819" y="4960222"/>
                <a:ext cx="176906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en-US" altLang="ja-JP" sz="11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Observation/weather chart</a:t>
                </a:r>
                <a:endParaRPr lang="ja-JP" altLang="en-US" sz="11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5" name="円形吹き出し 34"/>
              <p:cNvSpPr/>
              <p:nvPr/>
            </p:nvSpPr>
            <p:spPr bwMode="auto">
              <a:xfrm>
                <a:off x="1515482" y="5435749"/>
                <a:ext cx="1500188" cy="346075"/>
              </a:xfrm>
              <a:prstGeom prst="wedgeEllipseCallout">
                <a:avLst>
                  <a:gd name="adj1" fmla="val -37824"/>
                  <a:gd name="adj2" fmla="val 85020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defTabSz="673100">
                  <a:defRPr/>
                </a:pPr>
                <a:r>
                  <a:rPr lang="en-US" altLang="ja-JP" sz="1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</a:t>
                </a:r>
                <a:r>
                  <a:rPr lang="en-US" altLang="ja-JP" sz="1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onfidential information </a:t>
                </a:r>
                <a:endParaRPr lang="ja-JP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6" name="角丸四角形 75"/>
              <p:cNvSpPr/>
              <p:nvPr/>
            </p:nvSpPr>
            <p:spPr>
              <a:xfrm>
                <a:off x="624052" y="3101704"/>
                <a:ext cx="1638182" cy="30022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kumimoji="1" lang="en-US" altLang="ja-JP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Users</a:t>
                </a:r>
                <a:endPara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87" name="円形吹き出し 86"/>
              <p:cNvSpPr/>
              <p:nvPr/>
            </p:nvSpPr>
            <p:spPr bwMode="auto">
              <a:xfrm>
                <a:off x="8029898" y="5411417"/>
                <a:ext cx="1739704" cy="394737"/>
              </a:xfrm>
              <a:prstGeom prst="wedgeEllipseCallout">
                <a:avLst>
                  <a:gd name="adj1" fmla="val -37824"/>
                  <a:gd name="adj2" fmla="val 85020"/>
                </a:avLst>
              </a:prstGeom>
              <a:solidFill>
                <a:srgbClr val="FF1563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t"/>
              <a:lstStyle/>
              <a:p>
                <a:pPr algn="ctr" defTabSz="673100">
                  <a:defRPr/>
                </a:pPr>
                <a:r>
                  <a:rPr lang="en-US" altLang="ja-JP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Individual needs</a:t>
                </a:r>
                <a:endPara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2138617" y="2518422"/>
                <a:ext cx="9496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Radio</a:t>
                </a:r>
                <a:endParaRPr kumimoji="1" lang="ja-JP" altLang="en-US" sz="2000" b="1" dirty="0">
                  <a:ln w="3175">
                    <a:noFill/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3695889" y="2518232"/>
                <a:ext cx="9496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TV</a:t>
                </a:r>
                <a:endParaRPr kumimoji="1" lang="ja-JP" altLang="en-US" sz="2000" b="1" dirty="0">
                  <a:ln w="3175">
                    <a:noFill/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5698391" y="2529335"/>
                <a:ext cx="13176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ＰＣ</a:t>
                </a:r>
                <a:r>
                  <a:rPr lang="en-US" altLang="ja-JP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/cell phone</a:t>
                </a:r>
                <a:r>
                  <a:rPr kumimoji="1" lang="ja-JP" altLang="en-US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・</a:t>
                </a:r>
                <a:endParaRPr kumimoji="1" lang="ja-JP" altLang="en-US" sz="2000" b="1" dirty="0">
                  <a:ln w="3175">
                    <a:noFill/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7491144" y="2529335"/>
                <a:ext cx="25024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00" b="1" dirty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M</a:t>
                </a:r>
                <a:r>
                  <a:rPr kumimoji="1" lang="en-US" altLang="ja-JP" sz="2000" b="1" dirty="0" smtClean="0">
                    <a:ln w="3175">
                      <a:noFill/>
                      <a:prstDash val="solid"/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obile terminal </a:t>
                </a:r>
                <a:endParaRPr kumimoji="1" lang="ja-JP" altLang="en-US" sz="2000" b="1" dirty="0">
                  <a:ln w="3175">
                    <a:noFill/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grpSp>
            <p:nvGrpSpPr>
              <p:cNvPr id="80" name="グループ化 79"/>
              <p:cNvGrpSpPr>
                <a:grpSpLocks noChangeAspect="1"/>
              </p:cNvGrpSpPr>
              <p:nvPr/>
            </p:nvGrpSpPr>
            <p:grpSpPr>
              <a:xfrm rot="1020226">
                <a:off x="8695229" y="4047656"/>
                <a:ext cx="518490" cy="833552"/>
                <a:chOff x="674228" y="6224745"/>
                <a:chExt cx="1777521" cy="3095778"/>
              </a:xfrm>
            </p:grpSpPr>
            <p:sp>
              <p:nvSpPr>
                <p:cNvPr id="81" name="角丸四角形 80"/>
                <p:cNvSpPr/>
                <p:nvPr/>
              </p:nvSpPr>
              <p:spPr>
                <a:xfrm>
                  <a:off x="674228" y="6224745"/>
                  <a:ext cx="1777521" cy="3095778"/>
                </a:xfrm>
                <a:prstGeom prst="roundRect">
                  <a:avLst>
                    <a:gd name="adj" fmla="val 839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415" tIns="34208" rIns="68415" bIns="34208" spcCol="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82" name="Picture 6" descr="C:\Users\yamamotoyu\Desktop\__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852" y="6371505"/>
                  <a:ext cx="1523998" cy="247650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3" name="円/楕円 82"/>
                <p:cNvSpPr/>
                <p:nvPr/>
              </p:nvSpPr>
              <p:spPr>
                <a:xfrm>
                  <a:off x="1408686" y="8986200"/>
                  <a:ext cx="308606" cy="22288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415" tIns="34208" rIns="68415" bIns="34208" spcCol="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pic>
            <p:nvPicPr>
              <p:cNvPr id="3078" name="Picture 6" descr="C:\Users\yamamotoyu\Desktop\222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3457">
                <a:off x="8901367" y="4249164"/>
                <a:ext cx="891915" cy="807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正方形/長方形 85"/>
              <p:cNvSpPr/>
              <p:nvPr/>
            </p:nvSpPr>
            <p:spPr>
              <a:xfrm>
                <a:off x="6972341" y="5083997"/>
                <a:ext cx="2885882" cy="499971"/>
              </a:xfrm>
              <a:prstGeom prst="rect">
                <a:avLst/>
              </a:prstGeom>
              <a:noFill/>
            </p:spPr>
            <p:txBody>
              <a:bodyPr wrap="square" lIns="68415" tIns="34208" rIns="68415" bIns="34208">
                <a:spAutoFit/>
              </a:bodyPr>
              <a:lstStyle/>
              <a:p>
                <a:pPr algn="ctr"/>
                <a:r>
                  <a:rPr lang="en-US" altLang="ja-JP" sz="1400" b="1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HALEX’s proprietary weather system </a:t>
                </a:r>
                <a:endParaRPr lang="ja-JP" altLang="en-US" sz="1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6095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5033169" y="5859607"/>
                <a:ext cx="22240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1pPr>
                <a:lvl2pPr marL="742950" indent="-28575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2pPr>
                <a:lvl3pPr marL="11430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3pPr>
                <a:lvl4pPr marL="16002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4pPr>
                <a:lvl5pPr marL="2057400" indent="-228600" eaLnBrk="0" hangingPunct="0"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400">
                    <a:solidFill>
                      <a:srgbClr val="000000"/>
                    </a:solidFill>
                    <a:latin typeface="Gill Sans"/>
                    <a:ea typeface="ヒラギノ角ゴ Pro W6" pitchFamily="112" charset="-128"/>
                    <a:sym typeface="Gill Sans"/>
                  </a:defRPr>
                </a:lvl9pPr>
              </a:lstStyle>
              <a:p>
                <a:pPr algn="l" eaLnBrk="1" hangingPunct="1"/>
                <a:r>
                  <a:rPr lang="ja-JP" altLang="en-US" sz="1800" b="1" dirty="0" smtClean="0">
                    <a:solidFill>
                      <a:srgbClr val="595959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＞＞＞＞＞＞＞＞</a:t>
                </a:r>
              </a:p>
            </p:txBody>
          </p:sp>
          <p:sp>
            <p:nvSpPr>
              <p:cNvPr id="55" name="正方形/長方形 1"/>
              <p:cNvSpPr>
                <a:spLocks noChangeArrowheads="1"/>
              </p:cNvSpPr>
              <p:nvPr/>
            </p:nvSpPr>
            <p:spPr bwMode="auto">
              <a:xfrm>
                <a:off x="5081223" y="3890892"/>
                <a:ext cx="3717104" cy="119310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wrap="square" anchor="ctr" anchorCtr="0">
                <a:noAutofit/>
              </a:bodyPr>
              <a:lstStyle/>
              <a:p>
                <a:pPr algn="ctr"/>
                <a:endParaRPr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5501896" y="4118112"/>
                <a:ext cx="3156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Weather information is required to match changes in ICT and social needs</a:t>
                </a:r>
                <a:endParaRPr kumimoji="1" lang="en-US" altLang="ja-JP" sz="16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cxnSp>
        <p:nvCxnSpPr>
          <p:cNvPr id="4" name="直線コネクタ 3"/>
          <p:cNvCxnSpPr/>
          <p:nvPr/>
        </p:nvCxnSpPr>
        <p:spPr bwMode="auto">
          <a:xfrm>
            <a:off x="5453968" y="1240062"/>
            <a:ext cx="0" cy="526482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762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5" name="右矢印 4"/>
          <p:cNvSpPr/>
          <p:nvPr/>
        </p:nvSpPr>
        <p:spPr>
          <a:xfrm rot="21328518">
            <a:off x="327327" y="2929820"/>
            <a:ext cx="9322996" cy="1278168"/>
          </a:xfrm>
          <a:prstGeom prst="rightArrow">
            <a:avLst>
              <a:gd name="adj1" fmla="val 63305"/>
              <a:gd name="adj2" fmla="val 50000"/>
            </a:avLst>
          </a:prstGeom>
          <a:gradFill flip="none" rotWithShape="1">
            <a:gsLst>
              <a:gs pos="75000">
                <a:srgbClr val="FF9BBC"/>
              </a:gs>
              <a:gs pos="25000">
                <a:schemeClr val="accent1"/>
              </a:gs>
              <a:gs pos="0">
                <a:schemeClr val="accent1">
                  <a:lumMod val="75000"/>
                </a:schemeClr>
              </a:gs>
              <a:gs pos="50000">
                <a:srgbClr val="FF799F"/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090" name="テキスト ボックス 9"/>
          <p:cNvSpPr txBox="1">
            <a:spLocks noChangeArrowheads="1"/>
          </p:cNvSpPr>
          <p:nvPr/>
        </p:nvSpPr>
        <p:spPr bwMode="auto">
          <a:xfrm>
            <a:off x="216028" y="3481466"/>
            <a:ext cx="2269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Governments and organizations</a:t>
            </a:r>
            <a:endParaRPr lang="ja-JP" altLang="en-US" sz="2000" b="1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089" name="テキスト ボックス 12"/>
          <p:cNvSpPr txBox="1">
            <a:spLocks noChangeArrowheads="1"/>
          </p:cNvSpPr>
          <p:nvPr/>
        </p:nvSpPr>
        <p:spPr bwMode="auto">
          <a:xfrm>
            <a:off x="7984975" y="2897874"/>
            <a:ext cx="1341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Individuals</a:t>
            </a:r>
            <a:endParaRPr lang="ja-JP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テキスト ボックス 9"/>
          <p:cNvSpPr txBox="1">
            <a:spLocks noChangeArrowheads="1"/>
          </p:cNvSpPr>
          <p:nvPr/>
        </p:nvSpPr>
        <p:spPr bwMode="auto">
          <a:xfrm rot="21293258">
            <a:off x="2415302" y="3334674"/>
            <a:ext cx="5192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Personal use skyrocketing!</a:t>
            </a:r>
            <a:endParaRPr lang="ja-JP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49263" y="260649"/>
            <a:ext cx="9040241" cy="896984"/>
            <a:chOff x="449263" y="260649"/>
            <a:chExt cx="9040241" cy="896984"/>
          </a:xfrm>
        </p:grpSpPr>
        <p:sp>
          <p:nvSpPr>
            <p:cNvPr id="85" name="二等辺三角形 84"/>
            <p:cNvSpPr/>
            <p:nvPr/>
          </p:nvSpPr>
          <p:spPr>
            <a:xfrm rot="10800000">
              <a:off x="5018832" y="923578"/>
              <a:ext cx="870272" cy="234055"/>
            </a:xfrm>
            <a:prstGeom prst="triangle">
              <a:avLst/>
            </a:prstGeom>
            <a:solidFill>
              <a:schemeClr val="accent1"/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角丸四角形吹き出し 63"/>
            <p:cNvSpPr/>
            <p:nvPr/>
          </p:nvSpPr>
          <p:spPr>
            <a:xfrm>
              <a:off x="449263" y="260649"/>
              <a:ext cx="9040241" cy="662931"/>
            </a:xfrm>
            <a:prstGeom prst="wedgeRoundRectCallout">
              <a:avLst>
                <a:gd name="adj1" fmla="val 1083"/>
                <a:gd name="adj2" fmla="val 27366"/>
                <a:gd name="adj3" fmla="val 16667"/>
              </a:avLst>
            </a:prstGeom>
            <a:solidFill>
              <a:schemeClr val="accent1"/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r>
                <a:rPr lang="en-US" altLang="ja-JP" sz="2800" b="1" i="1" dirty="0" smtClean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 1993, the </a:t>
              </a:r>
              <a:r>
                <a:rPr lang="en-US" altLang="zh-TW" sz="2800" b="1" i="1" dirty="0" smtClean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weather business  was first opened to the private sector</a:t>
              </a:r>
              <a:endParaRPr lang="ja-JP" altLang="en-US" sz="2800" b="1" i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69183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090" grpId="0"/>
      <p:bldP spid="46089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929116" y="2788218"/>
            <a:ext cx="8047768" cy="3665118"/>
          </a:xfrm>
          <a:prstGeom prst="roundRect">
            <a:avLst>
              <a:gd name="adj" fmla="val 11000"/>
            </a:avLst>
          </a:prstGeom>
          <a:noFill/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From now on,</a:t>
            </a:r>
          </a:p>
          <a:p>
            <a:pPr lvl="0" algn="ctr">
              <a:lnSpc>
                <a:spcPct val="120000"/>
              </a:lnSpc>
              <a:defRPr/>
            </a:pP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weather information is 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”</a:t>
            </a:r>
            <a:r>
              <a:rPr kumimoji="0" lang="en-US" altLang="ja-JP" sz="2800" b="1" kern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the strongest weapon”</a:t>
            </a:r>
            <a:r>
              <a:rPr kumimoji="0" lang="en-US" altLang="ja-JP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 </a:t>
            </a:r>
            <a:r>
              <a:rPr kumimoji="0" lang="en-US" altLang="ja-JP" sz="28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for </a:t>
            </a:r>
            <a:r>
              <a:rPr kumimoji="0" lang="en-US" altLang="ja-JP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agriculture </a:t>
            </a:r>
            <a:endParaRPr kumimoji="0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5250" y="769594"/>
            <a:ext cx="3312368" cy="2731414"/>
            <a:chOff x="95250" y="769594"/>
            <a:chExt cx="3312368" cy="2731414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95250" y="769594"/>
              <a:ext cx="3312368" cy="2731414"/>
              <a:chOff x="9780587" y="2057400"/>
              <a:chExt cx="1844675" cy="1609725"/>
            </a:xfrm>
            <a:solidFill>
              <a:schemeClr val="accent2"/>
            </a:solidFill>
          </p:grpSpPr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9780587" y="2057400"/>
                <a:ext cx="1844675" cy="1609725"/>
              </a:xfrm>
              <a:custGeom>
                <a:avLst/>
                <a:gdLst/>
                <a:ahLst/>
                <a:cxnLst>
                  <a:cxn ang="0">
                    <a:pos x="470" y="1014"/>
                  </a:cxn>
                  <a:cxn ang="0">
                    <a:pos x="438" y="888"/>
                  </a:cxn>
                  <a:cxn ang="0">
                    <a:pos x="430" y="932"/>
                  </a:cxn>
                  <a:cxn ang="0">
                    <a:pos x="260" y="870"/>
                  </a:cxn>
                  <a:cxn ang="0">
                    <a:pos x="228" y="798"/>
                  </a:cxn>
                  <a:cxn ang="0">
                    <a:pos x="128" y="822"/>
                  </a:cxn>
                  <a:cxn ang="0">
                    <a:pos x="182" y="732"/>
                  </a:cxn>
                  <a:cxn ang="0">
                    <a:pos x="22" y="792"/>
                  </a:cxn>
                  <a:cxn ang="0">
                    <a:pos x="144" y="700"/>
                  </a:cxn>
                  <a:cxn ang="0">
                    <a:pos x="56" y="706"/>
                  </a:cxn>
                  <a:cxn ang="0">
                    <a:pos x="126" y="664"/>
                  </a:cxn>
                  <a:cxn ang="0">
                    <a:pos x="24" y="660"/>
                  </a:cxn>
                  <a:cxn ang="0">
                    <a:pos x="22" y="344"/>
                  </a:cxn>
                  <a:cxn ang="0">
                    <a:pos x="104" y="318"/>
                  </a:cxn>
                  <a:cxn ang="0">
                    <a:pos x="0" y="214"/>
                  </a:cxn>
                  <a:cxn ang="0">
                    <a:pos x="160" y="254"/>
                  </a:cxn>
                  <a:cxn ang="0">
                    <a:pos x="132" y="190"/>
                  </a:cxn>
                  <a:cxn ang="0">
                    <a:pos x="208" y="228"/>
                  </a:cxn>
                  <a:cxn ang="0">
                    <a:pos x="198" y="144"/>
                  </a:cxn>
                  <a:cxn ang="0">
                    <a:pos x="256" y="188"/>
                  </a:cxn>
                  <a:cxn ang="0">
                    <a:pos x="284" y="136"/>
                  </a:cxn>
                  <a:cxn ang="0">
                    <a:pos x="682" y="0"/>
                  </a:cxn>
                  <a:cxn ang="0">
                    <a:pos x="878" y="82"/>
                  </a:cxn>
                  <a:cxn ang="0">
                    <a:pos x="878" y="104"/>
                  </a:cxn>
                  <a:cxn ang="0">
                    <a:pos x="958" y="42"/>
                  </a:cxn>
                  <a:cxn ang="0">
                    <a:pos x="936" y="144"/>
                  </a:cxn>
                  <a:cxn ang="0">
                    <a:pos x="1006" y="134"/>
                  </a:cxn>
                  <a:cxn ang="0">
                    <a:pos x="966" y="188"/>
                  </a:cxn>
                  <a:cxn ang="0">
                    <a:pos x="1162" y="300"/>
                  </a:cxn>
                  <a:cxn ang="0">
                    <a:pos x="1142" y="470"/>
                  </a:cxn>
                  <a:cxn ang="0">
                    <a:pos x="1092" y="478"/>
                  </a:cxn>
                  <a:cxn ang="0">
                    <a:pos x="1126" y="522"/>
                  </a:cxn>
                  <a:cxn ang="0">
                    <a:pos x="1056" y="528"/>
                  </a:cxn>
                  <a:cxn ang="0">
                    <a:pos x="1152" y="612"/>
                  </a:cxn>
                  <a:cxn ang="0">
                    <a:pos x="1012" y="600"/>
                  </a:cxn>
                  <a:cxn ang="0">
                    <a:pos x="1058" y="626"/>
                  </a:cxn>
                  <a:cxn ang="0">
                    <a:pos x="940" y="828"/>
                  </a:cxn>
                  <a:cxn ang="0">
                    <a:pos x="582" y="894"/>
                  </a:cxn>
                  <a:cxn ang="0">
                    <a:pos x="564" y="838"/>
                  </a:cxn>
                  <a:cxn ang="0">
                    <a:pos x="526" y="968"/>
                  </a:cxn>
                  <a:cxn ang="0">
                    <a:pos x="504" y="870"/>
                  </a:cxn>
                  <a:cxn ang="0">
                    <a:pos x="470" y="1014"/>
                  </a:cxn>
                </a:cxnLst>
                <a:rect l="0" t="0" r="r" b="b"/>
                <a:pathLst>
                  <a:path w="1162" h="1014">
                    <a:moveTo>
                      <a:pt x="470" y="1014"/>
                    </a:moveTo>
                    <a:lnTo>
                      <a:pt x="438" y="888"/>
                    </a:lnTo>
                    <a:lnTo>
                      <a:pt x="430" y="932"/>
                    </a:lnTo>
                    <a:lnTo>
                      <a:pt x="260" y="870"/>
                    </a:lnTo>
                    <a:lnTo>
                      <a:pt x="228" y="798"/>
                    </a:lnTo>
                    <a:lnTo>
                      <a:pt x="128" y="822"/>
                    </a:lnTo>
                    <a:lnTo>
                      <a:pt x="182" y="732"/>
                    </a:lnTo>
                    <a:lnTo>
                      <a:pt x="22" y="792"/>
                    </a:lnTo>
                    <a:lnTo>
                      <a:pt x="144" y="700"/>
                    </a:lnTo>
                    <a:lnTo>
                      <a:pt x="56" y="706"/>
                    </a:lnTo>
                    <a:lnTo>
                      <a:pt x="126" y="664"/>
                    </a:lnTo>
                    <a:lnTo>
                      <a:pt x="24" y="660"/>
                    </a:lnTo>
                    <a:lnTo>
                      <a:pt x="22" y="344"/>
                    </a:lnTo>
                    <a:lnTo>
                      <a:pt x="104" y="318"/>
                    </a:lnTo>
                    <a:lnTo>
                      <a:pt x="0" y="214"/>
                    </a:lnTo>
                    <a:lnTo>
                      <a:pt x="160" y="254"/>
                    </a:lnTo>
                    <a:lnTo>
                      <a:pt x="132" y="190"/>
                    </a:lnTo>
                    <a:lnTo>
                      <a:pt x="208" y="228"/>
                    </a:lnTo>
                    <a:lnTo>
                      <a:pt x="198" y="144"/>
                    </a:lnTo>
                    <a:lnTo>
                      <a:pt x="256" y="188"/>
                    </a:lnTo>
                    <a:lnTo>
                      <a:pt x="284" y="136"/>
                    </a:lnTo>
                    <a:lnTo>
                      <a:pt x="682" y="0"/>
                    </a:lnTo>
                    <a:lnTo>
                      <a:pt x="878" y="82"/>
                    </a:lnTo>
                    <a:lnTo>
                      <a:pt x="878" y="104"/>
                    </a:lnTo>
                    <a:lnTo>
                      <a:pt x="958" y="42"/>
                    </a:lnTo>
                    <a:lnTo>
                      <a:pt x="936" y="144"/>
                    </a:lnTo>
                    <a:lnTo>
                      <a:pt x="1006" y="134"/>
                    </a:lnTo>
                    <a:lnTo>
                      <a:pt x="966" y="188"/>
                    </a:lnTo>
                    <a:lnTo>
                      <a:pt x="1162" y="300"/>
                    </a:lnTo>
                    <a:lnTo>
                      <a:pt x="1142" y="470"/>
                    </a:lnTo>
                    <a:lnTo>
                      <a:pt x="1092" y="478"/>
                    </a:lnTo>
                    <a:lnTo>
                      <a:pt x="1126" y="522"/>
                    </a:lnTo>
                    <a:lnTo>
                      <a:pt x="1056" y="528"/>
                    </a:lnTo>
                    <a:lnTo>
                      <a:pt x="1152" y="612"/>
                    </a:lnTo>
                    <a:lnTo>
                      <a:pt x="1012" y="600"/>
                    </a:lnTo>
                    <a:lnTo>
                      <a:pt x="1058" y="626"/>
                    </a:lnTo>
                    <a:lnTo>
                      <a:pt x="940" y="828"/>
                    </a:lnTo>
                    <a:lnTo>
                      <a:pt x="582" y="894"/>
                    </a:lnTo>
                    <a:lnTo>
                      <a:pt x="564" y="838"/>
                    </a:lnTo>
                    <a:lnTo>
                      <a:pt x="526" y="968"/>
                    </a:lnTo>
                    <a:lnTo>
                      <a:pt x="504" y="870"/>
                    </a:lnTo>
                    <a:lnTo>
                      <a:pt x="470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9866312" y="2111375"/>
                <a:ext cx="1708150" cy="1387475"/>
              </a:xfrm>
              <a:custGeom>
                <a:avLst/>
                <a:gdLst/>
                <a:ahLst/>
                <a:cxnLst>
                  <a:cxn ang="0">
                    <a:pos x="378" y="746"/>
                  </a:cxn>
                  <a:cxn ang="0">
                    <a:pos x="416" y="874"/>
                  </a:cxn>
                  <a:cxn ang="0">
                    <a:pos x="450" y="772"/>
                  </a:cxn>
                  <a:cxn ang="0">
                    <a:pos x="472" y="838"/>
                  </a:cxn>
                  <a:cxn ang="0">
                    <a:pos x="514" y="750"/>
                  </a:cxn>
                  <a:cxn ang="0">
                    <a:pos x="544" y="824"/>
                  </a:cxn>
                  <a:cxn ang="0">
                    <a:pos x="874" y="778"/>
                  </a:cxn>
                  <a:cxn ang="0">
                    <a:pos x="964" y="598"/>
                  </a:cxn>
                  <a:cxn ang="0">
                    <a:pos x="906" y="546"/>
                  </a:cxn>
                  <a:cxn ang="0">
                    <a:pos x="1022" y="546"/>
                  </a:cxn>
                  <a:cxn ang="0">
                    <a:pos x="958" y="480"/>
                  </a:cxn>
                  <a:cxn ang="0">
                    <a:pos x="1024" y="466"/>
                  </a:cxn>
                  <a:cxn ang="0">
                    <a:pos x="1006" y="426"/>
                  </a:cxn>
                  <a:cxn ang="0">
                    <a:pos x="1064" y="412"/>
                  </a:cxn>
                  <a:cxn ang="0">
                    <a:pos x="1076" y="282"/>
                  </a:cxn>
                  <a:cxn ang="0">
                    <a:pos x="884" y="158"/>
                  </a:cxn>
                  <a:cxn ang="0">
                    <a:pos x="894" y="134"/>
                  </a:cxn>
                  <a:cxn ang="0">
                    <a:pos x="854" y="134"/>
                  </a:cxn>
                  <a:cxn ang="0">
                    <a:pos x="862" y="78"/>
                  </a:cxn>
                  <a:cxn ang="0">
                    <a:pos x="798" y="124"/>
                  </a:cxn>
                  <a:cxn ang="0">
                    <a:pos x="798" y="60"/>
                  </a:cxn>
                  <a:cxn ang="0">
                    <a:pos x="628" y="0"/>
                  </a:cxn>
                  <a:cxn ang="0">
                    <a:pos x="240" y="124"/>
                  </a:cxn>
                  <a:cxn ang="0">
                    <a:pos x="212" y="176"/>
                  </a:cxn>
                  <a:cxn ang="0">
                    <a:pos x="176" y="160"/>
                  </a:cxn>
                  <a:cxn ang="0">
                    <a:pos x="176" y="216"/>
                  </a:cxn>
                  <a:cxn ang="0">
                    <a:pos x="122" y="202"/>
                  </a:cxn>
                  <a:cxn ang="0">
                    <a:pos x="134" y="242"/>
                  </a:cxn>
                  <a:cxn ang="0">
                    <a:pos x="32" y="226"/>
                  </a:cxn>
                  <a:cxn ang="0">
                    <a:pos x="88" y="286"/>
                  </a:cxn>
                  <a:cxn ang="0">
                    <a:pos x="8" y="328"/>
                  </a:cxn>
                  <a:cxn ang="0">
                    <a:pos x="0" y="608"/>
                  </a:cxn>
                  <a:cxn ang="0">
                    <a:pos x="128" y="612"/>
                  </a:cxn>
                  <a:cxn ang="0">
                    <a:pos x="86" y="646"/>
                  </a:cxn>
                  <a:cxn ang="0">
                    <a:pos x="140" y="650"/>
                  </a:cxn>
                  <a:cxn ang="0">
                    <a:pos x="102" y="682"/>
                  </a:cxn>
                  <a:cxn ang="0">
                    <a:pos x="156" y="666"/>
                  </a:cxn>
                  <a:cxn ang="0">
                    <a:pos x="122" y="746"/>
                  </a:cxn>
                  <a:cxn ang="0">
                    <a:pos x="192" y="726"/>
                  </a:cxn>
                  <a:cxn ang="0">
                    <a:pos x="224" y="822"/>
                  </a:cxn>
                  <a:cxn ang="0">
                    <a:pos x="358" y="860"/>
                  </a:cxn>
                  <a:cxn ang="0">
                    <a:pos x="378" y="746"/>
                  </a:cxn>
                </a:cxnLst>
                <a:rect l="0" t="0" r="r" b="b"/>
                <a:pathLst>
                  <a:path w="1076" h="874">
                    <a:moveTo>
                      <a:pt x="378" y="746"/>
                    </a:moveTo>
                    <a:lnTo>
                      <a:pt x="416" y="874"/>
                    </a:lnTo>
                    <a:lnTo>
                      <a:pt x="450" y="772"/>
                    </a:lnTo>
                    <a:lnTo>
                      <a:pt x="472" y="838"/>
                    </a:lnTo>
                    <a:lnTo>
                      <a:pt x="514" y="750"/>
                    </a:lnTo>
                    <a:lnTo>
                      <a:pt x="544" y="824"/>
                    </a:lnTo>
                    <a:lnTo>
                      <a:pt x="874" y="778"/>
                    </a:lnTo>
                    <a:lnTo>
                      <a:pt x="964" y="598"/>
                    </a:lnTo>
                    <a:lnTo>
                      <a:pt x="906" y="546"/>
                    </a:lnTo>
                    <a:lnTo>
                      <a:pt x="1022" y="546"/>
                    </a:lnTo>
                    <a:lnTo>
                      <a:pt x="958" y="480"/>
                    </a:lnTo>
                    <a:lnTo>
                      <a:pt x="1024" y="466"/>
                    </a:lnTo>
                    <a:lnTo>
                      <a:pt x="1006" y="426"/>
                    </a:lnTo>
                    <a:lnTo>
                      <a:pt x="1064" y="412"/>
                    </a:lnTo>
                    <a:lnTo>
                      <a:pt x="1076" y="282"/>
                    </a:lnTo>
                    <a:lnTo>
                      <a:pt x="884" y="158"/>
                    </a:lnTo>
                    <a:lnTo>
                      <a:pt x="894" y="134"/>
                    </a:lnTo>
                    <a:lnTo>
                      <a:pt x="854" y="134"/>
                    </a:lnTo>
                    <a:lnTo>
                      <a:pt x="862" y="78"/>
                    </a:lnTo>
                    <a:lnTo>
                      <a:pt x="798" y="124"/>
                    </a:lnTo>
                    <a:lnTo>
                      <a:pt x="798" y="60"/>
                    </a:lnTo>
                    <a:lnTo>
                      <a:pt x="628" y="0"/>
                    </a:lnTo>
                    <a:lnTo>
                      <a:pt x="240" y="124"/>
                    </a:lnTo>
                    <a:lnTo>
                      <a:pt x="212" y="176"/>
                    </a:lnTo>
                    <a:lnTo>
                      <a:pt x="176" y="160"/>
                    </a:lnTo>
                    <a:lnTo>
                      <a:pt x="176" y="216"/>
                    </a:lnTo>
                    <a:lnTo>
                      <a:pt x="122" y="202"/>
                    </a:lnTo>
                    <a:lnTo>
                      <a:pt x="134" y="242"/>
                    </a:lnTo>
                    <a:lnTo>
                      <a:pt x="32" y="226"/>
                    </a:lnTo>
                    <a:lnTo>
                      <a:pt x="88" y="286"/>
                    </a:lnTo>
                    <a:lnTo>
                      <a:pt x="8" y="328"/>
                    </a:lnTo>
                    <a:lnTo>
                      <a:pt x="0" y="608"/>
                    </a:lnTo>
                    <a:lnTo>
                      <a:pt x="128" y="612"/>
                    </a:lnTo>
                    <a:lnTo>
                      <a:pt x="86" y="646"/>
                    </a:lnTo>
                    <a:lnTo>
                      <a:pt x="140" y="650"/>
                    </a:lnTo>
                    <a:lnTo>
                      <a:pt x="102" y="682"/>
                    </a:lnTo>
                    <a:lnTo>
                      <a:pt x="156" y="666"/>
                    </a:lnTo>
                    <a:lnTo>
                      <a:pt x="122" y="746"/>
                    </a:lnTo>
                    <a:lnTo>
                      <a:pt x="192" y="726"/>
                    </a:lnTo>
                    <a:lnTo>
                      <a:pt x="224" y="822"/>
                    </a:lnTo>
                    <a:lnTo>
                      <a:pt x="358" y="860"/>
                    </a:lnTo>
                    <a:lnTo>
                      <a:pt x="378" y="7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26" name="正方形/長方形 1"/>
            <p:cNvSpPr>
              <a:spLocks noChangeArrowheads="1"/>
            </p:cNvSpPr>
            <p:nvPr/>
          </p:nvSpPr>
          <p:spPr bwMode="auto">
            <a:xfrm rot="20634376">
              <a:off x="403426" y="1438163"/>
              <a:ext cx="275872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Protect firmly!</a:t>
              </a:r>
              <a:endPara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74468" y="769594"/>
            <a:ext cx="3312368" cy="2731414"/>
            <a:chOff x="3274468" y="769594"/>
            <a:chExt cx="3312368" cy="2731414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3274468" y="769594"/>
              <a:ext cx="3312368" cy="2731414"/>
              <a:chOff x="9780587" y="2057400"/>
              <a:chExt cx="1844675" cy="1609725"/>
            </a:xfrm>
            <a:solidFill>
              <a:schemeClr val="accent5"/>
            </a:solidFill>
          </p:grpSpPr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9780587" y="2057400"/>
                <a:ext cx="1844675" cy="1609725"/>
              </a:xfrm>
              <a:custGeom>
                <a:avLst/>
                <a:gdLst/>
                <a:ahLst/>
                <a:cxnLst>
                  <a:cxn ang="0">
                    <a:pos x="470" y="1014"/>
                  </a:cxn>
                  <a:cxn ang="0">
                    <a:pos x="438" y="888"/>
                  </a:cxn>
                  <a:cxn ang="0">
                    <a:pos x="430" y="932"/>
                  </a:cxn>
                  <a:cxn ang="0">
                    <a:pos x="260" y="870"/>
                  </a:cxn>
                  <a:cxn ang="0">
                    <a:pos x="228" y="798"/>
                  </a:cxn>
                  <a:cxn ang="0">
                    <a:pos x="128" y="822"/>
                  </a:cxn>
                  <a:cxn ang="0">
                    <a:pos x="182" y="732"/>
                  </a:cxn>
                  <a:cxn ang="0">
                    <a:pos x="22" y="792"/>
                  </a:cxn>
                  <a:cxn ang="0">
                    <a:pos x="144" y="700"/>
                  </a:cxn>
                  <a:cxn ang="0">
                    <a:pos x="56" y="706"/>
                  </a:cxn>
                  <a:cxn ang="0">
                    <a:pos x="126" y="664"/>
                  </a:cxn>
                  <a:cxn ang="0">
                    <a:pos x="24" y="660"/>
                  </a:cxn>
                  <a:cxn ang="0">
                    <a:pos x="22" y="344"/>
                  </a:cxn>
                  <a:cxn ang="0">
                    <a:pos x="104" y="318"/>
                  </a:cxn>
                  <a:cxn ang="0">
                    <a:pos x="0" y="214"/>
                  </a:cxn>
                  <a:cxn ang="0">
                    <a:pos x="160" y="254"/>
                  </a:cxn>
                  <a:cxn ang="0">
                    <a:pos x="132" y="190"/>
                  </a:cxn>
                  <a:cxn ang="0">
                    <a:pos x="208" y="228"/>
                  </a:cxn>
                  <a:cxn ang="0">
                    <a:pos x="198" y="144"/>
                  </a:cxn>
                  <a:cxn ang="0">
                    <a:pos x="256" y="188"/>
                  </a:cxn>
                  <a:cxn ang="0">
                    <a:pos x="284" y="136"/>
                  </a:cxn>
                  <a:cxn ang="0">
                    <a:pos x="682" y="0"/>
                  </a:cxn>
                  <a:cxn ang="0">
                    <a:pos x="878" y="82"/>
                  </a:cxn>
                  <a:cxn ang="0">
                    <a:pos x="878" y="104"/>
                  </a:cxn>
                  <a:cxn ang="0">
                    <a:pos x="958" y="42"/>
                  </a:cxn>
                  <a:cxn ang="0">
                    <a:pos x="936" y="144"/>
                  </a:cxn>
                  <a:cxn ang="0">
                    <a:pos x="1006" y="134"/>
                  </a:cxn>
                  <a:cxn ang="0">
                    <a:pos x="966" y="188"/>
                  </a:cxn>
                  <a:cxn ang="0">
                    <a:pos x="1162" y="300"/>
                  </a:cxn>
                  <a:cxn ang="0">
                    <a:pos x="1142" y="470"/>
                  </a:cxn>
                  <a:cxn ang="0">
                    <a:pos x="1092" y="478"/>
                  </a:cxn>
                  <a:cxn ang="0">
                    <a:pos x="1126" y="522"/>
                  </a:cxn>
                  <a:cxn ang="0">
                    <a:pos x="1056" y="528"/>
                  </a:cxn>
                  <a:cxn ang="0">
                    <a:pos x="1152" y="612"/>
                  </a:cxn>
                  <a:cxn ang="0">
                    <a:pos x="1012" y="600"/>
                  </a:cxn>
                  <a:cxn ang="0">
                    <a:pos x="1058" y="626"/>
                  </a:cxn>
                  <a:cxn ang="0">
                    <a:pos x="940" y="828"/>
                  </a:cxn>
                  <a:cxn ang="0">
                    <a:pos x="582" y="894"/>
                  </a:cxn>
                  <a:cxn ang="0">
                    <a:pos x="564" y="838"/>
                  </a:cxn>
                  <a:cxn ang="0">
                    <a:pos x="526" y="968"/>
                  </a:cxn>
                  <a:cxn ang="0">
                    <a:pos x="504" y="870"/>
                  </a:cxn>
                  <a:cxn ang="0">
                    <a:pos x="470" y="1014"/>
                  </a:cxn>
                </a:cxnLst>
                <a:rect l="0" t="0" r="r" b="b"/>
                <a:pathLst>
                  <a:path w="1162" h="1014">
                    <a:moveTo>
                      <a:pt x="470" y="1014"/>
                    </a:moveTo>
                    <a:lnTo>
                      <a:pt x="438" y="888"/>
                    </a:lnTo>
                    <a:lnTo>
                      <a:pt x="430" y="932"/>
                    </a:lnTo>
                    <a:lnTo>
                      <a:pt x="260" y="870"/>
                    </a:lnTo>
                    <a:lnTo>
                      <a:pt x="228" y="798"/>
                    </a:lnTo>
                    <a:lnTo>
                      <a:pt x="128" y="822"/>
                    </a:lnTo>
                    <a:lnTo>
                      <a:pt x="182" y="732"/>
                    </a:lnTo>
                    <a:lnTo>
                      <a:pt x="22" y="792"/>
                    </a:lnTo>
                    <a:lnTo>
                      <a:pt x="144" y="700"/>
                    </a:lnTo>
                    <a:lnTo>
                      <a:pt x="56" y="706"/>
                    </a:lnTo>
                    <a:lnTo>
                      <a:pt x="126" y="664"/>
                    </a:lnTo>
                    <a:lnTo>
                      <a:pt x="24" y="660"/>
                    </a:lnTo>
                    <a:lnTo>
                      <a:pt x="22" y="344"/>
                    </a:lnTo>
                    <a:lnTo>
                      <a:pt x="104" y="318"/>
                    </a:lnTo>
                    <a:lnTo>
                      <a:pt x="0" y="214"/>
                    </a:lnTo>
                    <a:lnTo>
                      <a:pt x="160" y="254"/>
                    </a:lnTo>
                    <a:lnTo>
                      <a:pt x="132" y="190"/>
                    </a:lnTo>
                    <a:lnTo>
                      <a:pt x="208" y="228"/>
                    </a:lnTo>
                    <a:lnTo>
                      <a:pt x="198" y="144"/>
                    </a:lnTo>
                    <a:lnTo>
                      <a:pt x="256" y="188"/>
                    </a:lnTo>
                    <a:lnTo>
                      <a:pt x="284" y="136"/>
                    </a:lnTo>
                    <a:lnTo>
                      <a:pt x="682" y="0"/>
                    </a:lnTo>
                    <a:lnTo>
                      <a:pt x="878" y="82"/>
                    </a:lnTo>
                    <a:lnTo>
                      <a:pt x="878" y="104"/>
                    </a:lnTo>
                    <a:lnTo>
                      <a:pt x="958" y="42"/>
                    </a:lnTo>
                    <a:lnTo>
                      <a:pt x="936" y="144"/>
                    </a:lnTo>
                    <a:lnTo>
                      <a:pt x="1006" y="134"/>
                    </a:lnTo>
                    <a:lnTo>
                      <a:pt x="966" y="188"/>
                    </a:lnTo>
                    <a:lnTo>
                      <a:pt x="1162" y="300"/>
                    </a:lnTo>
                    <a:lnTo>
                      <a:pt x="1142" y="470"/>
                    </a:lnTo>
                    <a:lnTo>
                      <a:pt x="1092" y="478"/>
                    </a:lnTo>
                    <a:lnTo>
                      <a:pt x="1126" y="522"/>
                    </a:lnTo>
                    <a:lnTo>
                      <a:pt x="1056" y="528"/>
                    </a:lnTo>
                    <a:lnTo>
                      <a:pt x="1152" y="612"/>
                    </a:lnTo>
                    <a:lnTo>
                      <a:pt x="1012" y="600"/>
                    </a:lnTo>
                    <a:lnTo>
                      <a:pt x="1058" y="626"/>
                    </a:lnTo>
                    <a:lnTo>
                      <a:pt x="940" y="828"/>
                    </a:lnTo>
                    <a:lnTo>
                      <a:pt x="582" y="894"/>
                    </a:lnTo>
                    <a:lnTo>
                      <a:pt x="564" y="838"/>
                    </a:lnTo>
                    <a:lnTo>
                      <a:pt x="526" y="968"/>
                    </a:lnTo>
                    <a:lnTo>
                      <a:pt x="504" y="870"/>
                    </a:lnTo>
                    <a:lnTo>
                      <a:pt x="470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9866312" y="2111375"/>
                <a:ext cx="1708150" cy="1387475"/>
              </a:xfrm>
              <a:custGeom>
                <a:avLst/>
                <a:gdLst/>
                <a:ahLst/>
                <a:cxnLst>
                  <a:cxn ang="0">
                    <a:pos x="378" y="746"/>
                  </a:cxn>
                  <a:cxn ang="0">
                    <a:pos x="416" y="874"/>
                  </a:cxn>
                  <a:cxn ang="0">
                    <a:pos x="450" y="772"/>
                  </a:cxn>
                  <a:cxn ang="0">
                    <a:pos x="472" y="838"/>
                  </a:cxn>
                  <a:cxn ang="0">
                    <a:pos x="514" y="750"/>
                  </a:cxn>
                  <a:cxn ang="0">
                    <a:pos x="544" y="824"/>
                  </a:cxn>
                  <a:cxn ang="0">
                    <a:pos x="874" y="778"/>
                  </a:cxn>
                  <a:cxn ang="0">
                    <a:pos x="964" y="598"/>
                  </a:cxn>
                  <a:cxn ang="0">
                    <a:pos x="906" y="546"/>
                  </a:cxn>
                  <a:cxn ang="0">
                    <a:pos x="1022" y="546"/>
                  </a:cxn>
                  <a:cxn ang="0">
                    <a:pos x="958" y="480"/>
                  </a:cxn>
                  <a:cxn ang="0">
                    <a:pos x="1024" y="466"/>
                  </a:cxn>
                  <a:cxn ang="0">
                    <a:pos x="1006" y="426"/>
                  </a:cxn>
                  <a:cxn ang="0">
                    <a:pos x="1064" y="412"/>
                  </a:cxn>
                  <a:cxn ang="0">
                    <a:pos x="1076" y="282"/>
                  </a:cxn>
                  <a:cxn ang="0">
                    <a:pos x="884" y="158"/>
                  </a:cxn>
                  <a:cxn ang="0">
                    <a:pos x="894" y="134"/>
                  </a:cxn>
                  <a:cxn ang="0">
                    <a:pos x="854" y="134"/>
                  </a:cxn>
                  <a:cxn ang="0">
                    <a:pos x="862" y="78"/>
                  </a:cxn>
                  <a:cxn ang="0">
                    <a:pos x="798" y="124"/>
                  </a:cxn>
                  <a:cxn ang="0">
                    <a:pos x="798" y="60"/>
                  </a:cxn>
                  <a:cxn ang="0">
                    <a:pos x="628" y="0"/>
                  </a:cxn>
                  <a:cxn ang="0">
                    <a:pos x="240" y="124"/>
                  </a:cxn>
                  <a:cxn ang="0">
                    <a:pos x="212" y="176"/>
                  </a:cxn>
                  <a:cxn ang="0">
                    <a:pos x="176" y="160"/>
                  </a:cxn>
                  <a:cxn ang="0">
                    <a:pos x="176" y="216"/>
                  </a:cxn>
                  <a:cxn ang="0">
                    <a:pos x="122" y="202"/>
                  </a:cxn>
                  <a:cxn ang="0">
                    <a:pos x="134" y="242"/>
                  </a:cxn>
                  <a:cxn ang="0">
                    <a:pos x="32" y="226"/>
                  </a:cxn>
                  <a:cxn ang="0">
                    <a:pos x="88" y="286"/>
                  </a:cxn>
                  <a:cxn ang="0">
                    <a:pos x="8" y="328"/>
                  </a:cxn>
                  <a:cxn ang="0">
                    <a:pos x="0" y="608"/>
                  </a:cxn>
                  <a:cxn ang="0">
                    <a:pos x="128" y="612"/>
                  </a:cxn>
                  <a:cxn ang="0">
                    <a:pos x="86" y="646"/>
                  </a:cxn>
                  <a:cxn ang="0">
                    <a:pos x="140" y="650"/>
                  </a:cxn>
                  <a:cxn ang="0">
                    <a:pos x="102" y="682"/>
                  </a:cxn>
                  <a:cxn ang="0">
                    <a:pos x="156" y="666"/>
                  </a:cxn>
                  <a:cxn ang="0">
                    <a:pos x="122" y="746"/>
                  </a:cxn>
                  <a:cxn ang="0">
                    <a:pos x="192" y="726"/>
                  </a:cxn>
                  <a:cxn ang="0">
                    <a:pos x="224" y="822"/>
                  </a:cxn>
                  <a:cxn ang="0">
                    <a:pos x="358" y="860"/>
                  </a:cxn>
                  <a:cxn ang="0">
                    <a:pos x="378" y="746"/>
                  </a:cxn>
                </a:cxnLst>
                <a:rect l="0" t="0" r="r" b="b"/>
                <a:pathLst>
                  <a:path w="1076" h="874">
                    <a:moveTo>
                      <a:pt x="378" y="746"/>
                    </a:moveTo>
                    <a:lnTo>
                      <a:pt x="416" y="874"/>
                    </a:lnTo>
                    <a:lnTo>
                      <a:pt x="450" y="772"/>
                    </a:lnTo>
                    <a:lnTo>
                      <a:pt x="472" y="838"/>
                    </a:lnTo>
                    <a:lnTo>
                      <a:pt x="514" y="750"/>
                    </a:lnTo>
                    <a:lnTo>
                      <a:pt x="544" y="824"/>
                    </a:lnTo>
                    <a:lnTo>
                      <a:pt x="874" y="778"/>
                    </a:lnTo>
                    <a:lnTo>
                      <a:pt x="964" y="598"/>
                    </a:lnTo>
                    <a:lnTo>
                      <a:pt x="906" y="546"/>
                    </a:lnTo>
                    <a:lnTo>
                      <a:pt x="1022" y="546"/>
                    </a:lnTo>
                    <a:lnTo>
                      <a:pt x="958" y="480"/>
                    </a:lnTo>
                    <a:lnTo>
                      <a:pt x="1024" y="466"/>
                    </a:lnTo>
                    <a:lnTo>
                      <a:pt x="1006" y="426"/>
                    </a:lnTo>
                    <a:lnTo>
                      <a:pt x="1064" y="412"/>
                    </a:lnTo>
                    <a:lnTo>
                      <a:pt x="1076" y="282"/>
                    </a:lnTo>
                    <a:lnTo>
                      <a:pt x="884" y="158"/>
                    </a:lnTo>
                    <a:lnTo>
                      <a:pt x="894" y="134"/>
                    </a:lnTo>
                    <a:lnTo>
                      <a:pt x="854" y="134"/>
                    </a:lnTo>
                    <a:lnTo>
                      <a:pt x="862" y="78"/>
                    </a:lnTo>
                    <a:lnTo>
                      <a:pt x="798" y="124"/>
                    </a:lnTo>
                    <a:lnTo>
                      <a:pt x="798" y="60"/>
                    </a:lnTo>
                    <a:lnTo>
                      <a:pt x="628" y="0"/>
                    </a:lnTo>
                    <a:lnTo>
                      <a:pt x="240" y="124"/>
                    </a:lnTo>
                    <a:lnTo>
                      <a:pt x="212" y="176"/>
                    </a:lnTo>
                    <a:lnTo>
                      <a:pt x="176" y="160"/>
                    </a:lnTo>
                    <a:lnTo>
                      <a:pt x="176" y="216"/>
                    </a:lnTo>
                    <a:lnTo>
                      <a:pt x="122" y="202"/>
                    </a:lnTo>
                    <a:lnTo>
                      <a:pt x="134" y="242"/>
                    </a:lnTo>
                    <a:lnTo>
                      <a:pt x="32" y="226"/>
                    </a:lnTo>
                    <a:lnTo>
                      <a:pt x="88" y="286"/>
                    </a:lnTo>
                    <a:lnTo>
                      <a:pt x="8" y="328"/>
                    </a:lnTo>
                    <a:lnTo>
                      <a:pt x="0" y="608"/>
                    </a:lnTo>
                    <a:lnTo>
                      <a:pt x="128" y="612"/>
                    </a:lnTo>
                    <a:lnTo>
                      <a:pt x="86" y="646"/>
                    </a:lnTo>
                    <a:lnTo>
                      <a:pt x="140" y="650"/>
                    </a:lnTo>
                    <a:lnTo>
                      <a:pt x="102" y="682"/>
                    </a:lnTo>
                    <a:lnTo>
                      <a:pt x="156" y="666"/>
                    </a:lnTo>
                    <a:lnTo>
                      <a:pt x="122" y="746"/>
                    </a:lnTo>
                    <a:lnTo>
                      <a:pt x="192" y="726"/>
                    </a:lnTo>
                    <a:lnTo>
                      <a:pt x="224" y="822"/>
                    </a:lnTo>
                    <a:lnTo>
                      <a:pt x="358" y="860"/>
                    </a:lnTo>
                    <a:lnTo>
                      <a:pt x="378" y="7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35" name="正方形/長方形 1"/>
            <p:cNvSpPr>
              <a:spLocks noChangeArrowheads="1"/>
            </p:cNvSpPr>
            <p:nvPr/>
          </p:nvSpPr>
          <p:spPr bwMode="auto">
            <a:xfrm rot="20634376">
              <a:off x="3582644" y="1438163"/>
              <a:ext cx="275872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Save more!</a:t>
              </a:r>
              <a:endPara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475018" y="769594"/>
            <a:ext cx="3312368" cy="2731414"/>
            <a:chOff x="6475018" y="769594"/>
            <a:chExt cx="3312368" cy="273141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6475018" y="769594"/>
              <a:ext cx="3312368" cy="2731414"/>
              <a:chOff x="9780587" y="2057400"/>
              <a:chExt cx="1844675" cy="1609725"/>
            </a:xfrm>
            <a:solidFill>
              <a:schemeClr val="accent1"/>
            </a:solidFill>
          </p:grpSpPr>
          <p:sp>
            <p:nvSpPr>
              <p:cNvPr id="37" name="Freeform 46"/>
              <p:cNvSpPr>
                <a:spLocks/>
              </p:cNvSpPr>
              <p:nvPr/>
            </p:nvSpPr>
            <p:spPr bwMode="auto">
              <a:xfrm>
                <a:off x="9780587" y="2057400"/>
                <a:ext cx="1844675" cy="1609725"/>
              </a:xfrm>
              <a:custGeom>
                <a:avLst/>
                <a:gdLst/>
                <a:ahLst/>
                <a:cxnLst>
                  <a:cxn ang="0">
                    <a:pos x="470" y="1014"/>
                  </a:cxn>
                  <a:cxn ang="0">
                    <a:pos x="438" y="888"/>
                  </a:cxn>
                  <a:cxn ang="0">
                    <a:pos x="430" y="932"/>
                  </a:cxn>
                  <a:cxn ang="0">
                    <a:pos x="260" y="870"/>
                  </a:cxn>
                  <a:cxn ang="0">
                    <a:pos x="228" y="798"/>
                  </a:cxn>
                  <a:cxn ang="0">
                    <a:pos x="128" y="822"/>
                  </a:cxn>
                  <a:cxn ang="0">
                    <a:pos x="182" y="732"/>
                  </a:cxn>
                  <a:cxn ang="0">
                    <a:pos x="22" y="792"/>
                  </a:cxn>
                  <a:cxn ang="0">
                    <a:pos x="144" y="700"/>
                  </a:cxn>
                  <a:cxn ang="0">
                    <a:pos x="56" y="706"/>
                  </a:cxn>
                  <a:cxn ang="0">
                    <a:pos x="126" y="664"/>
                  </a:cxn>
                  <a:cxn ang="0">
                    <a:pos x="24" y="660"/>
                  </a:cxn>
                  <a:cxn ang="0">
                    <a:pos x="22" y="344"/>
                  </a:cxn>
                  <a:cxn ang="0">
                    <a:pos x="104" y="318"/>
                  </a:cxn>
                  <a:cxn ang="0">
                    <a:pos x="0" y="214"/>
                  </a:cxn>
                  <a:cxn ang="0">
                    <a:pos x="160" y="254"/>
                  </a:cxn>
                  <a:cxn ang="0">
                    <a:pos x="132" y="190"/>
                  </a:cxn>
                  <a:cxn ang="0">
                    <a:pos x="208" y="228"/>
                  </a:cxn>
                  <a:cxn ang="0">
                    <a:pos x="198" y="144"/>
                  </a:cxn>
                  <a:cxn ang="0">
                    <a:pos x="256" y="188"/>
                  </a:cxn>
                  <a:cxn ang="0">
                    <a:pos x="284" y="136"/>
                  </a:cxn>
                  <a:cxn ang="0">
                    <a:pos x="682" y="0"/>
                  </a:cxn>
                  <a:cxn ang="0">
                    <a:pos x="878" y="82"/>
                  </a:cxn>
                  <a:cxn ang="0">
                    <a:pos x="878" y="104"/>
                  </a:cxn>
                  <a:cxn ang="0">
                    <a:pos x="958" y="42"/>
                  </a:cxn>
                  <a:cxn ang="0">
                    <a:pos x="936" y="144"/>
                  </a:cxn>
                  <a:cxn ang="0">
                    <a:pos x="1006" y="134"/>
                  </a:cxn>
                  <a:cxn ang="0">
                    <a:pos x="966" y="188"/>
                  </a:cxn>
                  <a:cxn ang="0">
                    <a:pos x="1162" y="300"/>
                  </a:cxn>
                  <a:cxn ang="0">
                    <a:pos x="1142" y="470"/>
                  </a:cxn>
                  <a:cxn ang="0">
                    <a:pos x="1092" y="478"/>
                  </a:cxn>
                  <a:cxn ang="0">
                    <a:pos x="1126" y="522"/>
                  </a:cxn>
                  <a:cxn ang="0">
                    <a:pos x="1056" y="528"/>
                  </a:cxn>
                  <a:cxn ang="0">
                    <a:pos x="1152" y="612"/>
                  </a:cxn>
                  <a:cxn ang="0">
                    <a:pos x="1012" y="600"/>
                  </a:cxn>
                  <a:cxn ang="0">
                    <a:pos x="1058" y="626"/>
                  </a:cxn>
                  <a:cxn ang="0">
                    <a:pos x="940" y="828"/>
                  </a:cxn>
                  <a:cxn ang="0">
                    <a:pos x="582" y="894"/>
                  </a:cxn>
                  <a:cxn ang="0">
                    <a:pos x="564" y="838"/>
                  </a:cxn>
                  <a:cxn ang="0">
                    <a:pos x="526" y="968"/>
                  </a:cxn>
                  <a:cxn ang="0">
                    <a:pos x="504" y="870"/>
                  </a:cxn>
                  <a:cxn ang="0">
                    <a:pos x="470" y="1014"/>
                  </a:cxn>
                </a:cxnLst>
                <a:rect l="0" t="0" r="r" b="b"/>
                <a:pathLst>
                  <a:path w="1162" h="1014">
                    <a:moveTo>
                      <a:pt x="470" y="1014"/>
                    </a:moveTo>
                    <a:lnTo>
                      <a:pt x="438" y="888"/>
                    </a:lnTo>
                    <a:lnTo>
                      <a:pt x="430" y="932"/>
                    </a:lnTo>
                    <a:lnTo>
                      <a:pt x="260" y="870"/>
                    </a:lnTo>
                    <a:lnTo>
                      <a:pt x="228" y="798"/>
                    </a:lnTo>
                    <a:lnTo>
                      <a:pt x="128" y="822"/>
                    </a:lnTo>
                    <a:lnTo>
                      <a:pt x="182" y="732"/>
                    </a:lnTo>
                    <a:lnTo>
                      <a:pt x="22" y="792"/>
                    </a:lnTo>
                    <a:lnTo>
                      <a:pt x="144" y="700"/>
                    </a:lnTo>
                    <a:lnTo>
                      <a:pt x="56" y="706"/>
                    </a:lnTo>
                    <a:lnTo>
                      <a:pt x="126" y="664"/>
                    </a:lnTo>
                    <a:lnTo>
                      <a:pt x="24" y="660"/>
                    </a:lnTo>
                    <a:lnTo>
                      <a:pt x="22" y="344"/>
                    </a:lnTo>
                    <a:lnTo>
                      <a:pt x="104" y="318"/>
                    </a:lnTo>
                    <a:lnTo>
                      <a:pt x="0" y="214"/>
                    </a:lnTo>
                    <a:lnTo>
                      <a:pt x="160" y="254"/>
                    </a:lnTo>
                    <a:lnTo>
                      <a:pt x="132" y="190"/>
                    </a:lnTo>
                    <a:lnTo>
                      <a:pt x="208" y="228"/>
                    </a:lnTo>
                    <a:lnTo>
                      <a:pt x="198" y="144"/>
                    </a:lnTo>
                    <a:lnTo>
                      <a:pt x="256" y="188"/>
                    </a:lnTo>
                    <a:lnTo>
                      <a:pt x="284" y="136"/>
                    </a:lnTo>
                    <a:lnTo>
                      <a:pt x="682" y="0"/>
                    </a:lnTo>
                    <a:lnTo>
                      <a:pt x="878" y="82"/>
                    </a:lnTo>
                    <a:lnTo>
                      <a:pt x="878" y="104"/>
                    </a:lnTo>
                    <a:lnTo>
                      <a:pt x="958" y="42"/>
                    </a:lnTo>
                    <a:lnTo>
                      <a:pt x="936" y="144"/>
                    </a:lnTo>
                    <a:lnTo>
                      <a:pt x="1006" y="134"/>
                    </a:lnTo>
                    <a:lnTo>
                      <a:pt x="966" y="188"/>
                    </a:lnTo>
                    <a:lnTo>
                      <a:pt x="1162" y="300"/>
                    </a:lnTo>
                    <a:lnTo>
                      <a:pt x="1142" y="470"/>
                    </a:lnTo>
                    <a:lnTo>
                      <a:pt x="1092" y="478"/>
                    </a:lnTo>
                    <a:lnTo>
                      <a:pt x="1126" y="522"/>
                    </a:lnTo>
                    <a:lnTo>
                      <a:pt x="1056" y="528"/>
                    </a:lnTo>
                    <a:lnTo>
                      <a:pt x="1152" y="612"/>
                    </a:lnTo>
                    <a:lnTo>
                      <a:pt x="1012" y="600"/>
                    </a:lnTo>
                    <a:lnTo>
                      <a:pt x="1058" y="626"/>
                    </a:lnTo>
                    <a:lnTo>
                      <a:pt x="940" y="828"/>
                    </a:lnTo>
                    <a:lnTo>
                      <a:pt x="582" y="894"/>
                    </a:lnTo>
                    <a:lnTo>
                      <a:pt x="564" y="838"/>
                    </a:lnTo>
                    <a:lnTo>
                      <a:pt x="526" y="968"/>
                    </a:lnTo>
                    <a:lnTo>
                      <a:pt x="504" y="870"/>
                    </a:lnTo>
                    <a:lnTo>
                      <a:pt x="470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8" name="Freeform 47"/>
              <p:cNvSpPr>
                <a:spLocks/>
              </p:cNvSpPr>
              <p:nvPr/>
            </p:nvSpPr>
            <p:spPr bwMode="auto">
              <a:xfrm>
                <a:off x="9866312" y="2111375"/>
                <a:ext cx="1708150" cy="1387475"/>
              </a:xfrm>
              <a:custGeom>
                <a:avLst/>
                <a:gdLst/>
                <a:ahLst/>
                <a:cxnLst>
                  <a:cxn ang="0">
                    <a:pos x="378" y="746"/>
                  </a:cxn>
                  <a:cxn ang="0">
                    <a:pos x="416" y="874"/>
                  </a:cxn>
                  <a:cxn ang="0">
                    <a:pos x="450" y="772"/>
                  </a:cxn>
                  <a:cxn ang="0">
                    <a:pos x="472" y="838"/>
                  </a:cxn>
                  <a:cxn ang="0">
                    <a:pos x="514" y="750"/>
                  </a:cxn>
                  <a:cxn ang="0">
                    <a:pos x="544" y="824"/>
                  </a:cxn>
                  <a:cxn ang="0">
                    <a:pos x="874" y="778"/>
                  </a:cxn>
                  <a:cxn ang="0">
                    <a:pos x="964" y="598"/>
                  </a:cxn>
                  <a:cxn ang="0">
                    <a:pos x="906" y="546"/>
                  </a:cxn>
                  <a:cxn ang="0">
                    <a:pos x="1022" y="546"/>
                  </a:cxn>
                  <a:cxn ang="0">
                    <a:pos x="958" y="480"/>
                  </a:cxn>
                  <a:cxn ang="0">
                    <a:pos x="1024" y="466"/>
                  </a:cxn>
                  <a:cxn ang="0">
                    <a:pos x="1006" y="426"/>
                  </a:cxn>
                  <a:cxn ang="0">
                    <a:pos x="1064" y="412"/>
                  </a:cxn>
                  <a:cxn ang="0">
                    <a:pos x="1076" y="282"/>
                  </a:cxn>
                  <a:cxn ang="0">
                    <a:pos x="884" y="158"/>
                  </a:cxn>
                  <a:cxn ang="0">
                    <a:pos x="894" y="134"/>
                  </a:cxn>
                  <a:cxn ang="0">
                    <a:pos x="854" y="134"/>
                  </a:cxn>
                  <a:cxn ang="0">
                    <a:pos x="862" y="78"/>
                  </a:cxn>
                  <a:cxn ang="0">
                    <a:pos x="798" y="124"/>
                  </a:cxn>
                  <a:cxn ang="0">
                    <a:pos x="798" y="60"/>
                  </a:cxn>
                  <a:cxn ang="0">
                    <a:pos x="628" y="0"/>
                  </a:cxn>
                  <a:cxn ang="0">
                    <a:pos x="240" y="124"/>
                  </a:cxn>
                  <a:cxn ang="0">
                    <a:pos x="212" y="176"/>
                  </a:cxn>
                  <a:cxn ang="0">
                    <a:pos x="176" y="160"/>
                  </a:cxn>
                  <a:cxn ang="0">
                    <a:pos x="176" y="216"/>
                  </a:cxn>
                  <a:cxn ang="0">
                    <a:pos x="122" y="202"/>
                  </a:cxn>
                  <a:cxn ang="0">
                    <a:pos x="134" y="242"/>
                  </a:cxn>
                  <a:cxn ang="0">
                    <a:pos x="32" y="226"/>
                  </a:cxn>
                  <a:cxn ang="0">
                    <a:pos x="88" y="286"/>
                  </a:cxn>
                  <a:cxn ang="0">
                    <a:pos x="8" y="328"/>
                  </a:cxn>
                  <a:cxn ang="0">
                    <a:pos x="0" y="608"/>
                  </a:cxn>
                  <a:cxn ang="0">
                    <a:pos x="128" y="612"/>
                  </a:cxn>
                  <a:cxn ang="0">
                    <a:pos x="86" y="646"/>
                  </a:cxn>
                  <a:cxn ang="0">
                    <a:pos x="140" y="650"/>
                  </a:cxn>
                  <a:cxn ang="0">
                    <a:pos x="102" y="682"/>
                  </a:cxn>
                  <a:cxn ang="0">
                    <a:pos x="156" y="666"/>
                  </a:cxn>
                  <a:cxn ang="0">
                    <a:pos x="122" y="746"/>
                  </a:cxn>
                  <a:cxn ang="0">
                    <a:pos x="192" y="726"/>
                  </a:cxn>
                  <a:cxn ang="0">
                    <a:pos x="224" y="822"/>
                  </a:cxn>
                  <a:cxn ang="0">
                    <a:pos x="358" y="860"/>
                  </a:cxn>
                  <a:cxn ang="0">
                    <a:pos x="378" y="746"/>
                  </a:cxn>
                </a:cxnLst>
                <a:rect l="0" t="0" r="r" b="b"/>
                <a:pathLst>
                  <a:path w="1076" h="874">
                    <a:moveTo>
                      <a:pt x="378" y="746"/>
                    </a:moveTo>
                    <a:lnTo>
                      <a:pt x="416" y="874"/>
                    </a:lnTo>
                    <a:lnTo>
                      <a:pt x="450" y="772"/>
                    </a:lnTo>
                    <a:lnTo>
                      <a:pt x="472" y="838"/>
                    </a:lnTo>
                    <a:lnTo>
                      <a:pt x="514" y="750"/>
                    </a:lnTo>
                    <a:lnTo>
                      <a:pt x="544" y="824"/>
                    </a:lnTo>
                    <a:lnTo>
                      <a:pt x="874" y="778"/>
                    </a:lnTo>
                    <a:lnTo>
                      <a:pt x="964" y="598"/>
                    </a:lnTo>
                    <a:lnTo>
                      <a:pt x="906" y="546"/>
                    </a:lnTo>
                    <a:lnTo>
                      <a:pt x="1022" y="546"/>
                    </a:lnTo>
                    <a:lnTo>
                      <a:pt x="958" y="480"/>
                    </a:lnTo>
                    <a:lnTo>
                      <a:pt x="1024" y="466"/>
                    </a:lnTo>
                    <a:lnTo>
                      <a:pt x="1006" y="426"/>
                    </a:lnTo>
                    <a:lnTo>
                      <a:pt x="1064" y="412"/>
                    </a:lnTo>
                    <a:lnTo>
                      <a:pt x="1076" y="282"/>
                    </a:lnTo>
                    <a:lnTo>
                      <a:pt x="884" y="158"/>
                    </a:lnTo>
                    <a:lnTo>
                      <a:pt x="894" y="134"/>
                    </a:lnTo>
                    <a:lnTo>
                      <a:pt x="854" y="134"/>
                    </a:lnTo>
                    <a:lnTo>
                      <a:pt x="862" y="78"/>
                    </a:lnTo>
                    <a:lnTo>
                      <a:pt x="798" y="124"/>
                    </a:lnTo>
                    <a:lnTo>
                      <a:pt x="798" y="60"/>
                    </a:lnTo>
                    <a:lnTo>
                      <a:pt x="628" y="0"/>
                    </a:lnTo>
                    <a:lnTo>
                      <a:pt x="240" y="124"/>
                    </a:lnTo>
                    <a:lnTo>
                      <a:pt x="212" y="176"/>
                    </a:lnTo>
                    <a:lnTo>
                      <a:pt x="176" y="160"/>
                    </a:lnTo>
                    <a:lnTo>
                      <a:pt x="176" y="216"/>
                    </a:lnTo>
                    <a:lnTo>
                      <a:pt x="122" y="202"/>
                    </a:lnTo>
                    <a:lnTo>
                      <a:pt x="134" y="242"/>
                    </a:lnTo>
                    <a:lnTo>
                      <a:pt x="32" y="226"/>
                    </a:lnTo>
                    <a:lnTo>
                      <a:pt x="88" y="286"/>
                    </a:lnTo>
                    <a:lnTo>
                      <a:pt x="8" y="328"/>
                    </a:lnTo>
                    <a:lnTo>
                      <a:pt x="0" y="608"/>
                    </a:lnTo>
                    <a:lnTo>
                      <a:pt x="128" y="612"/>
                    </a:lnTo>
                    <a:lnTo>
                      <a:pt x="86" y="646"/>
                    </a:lnTo>
                    <a:lnTo>
                      <a:pt x="140" y="650"/>
                    </a:lnTo>
                    <a:lnTo>
                      <a:pt x="102" y="682"/>
                    </a:lnTo>
                    <a:lnTo>
                      <a:pt x="156" y="666"/>
                    </a:lnTo>
                    <a:lnTo>
                      <a:pt x="122" y="746"/>
                    </a:lnTo>
                    <a:lnTo>
                      <a:pt x="192" y="726"/>
                    </a:lnTo>
                    <a:lnTo>
                      <a:pt x="224" y="822"/>
                    </a:lnTo>
                    <a:lnTo>
                      <a:pt x="358" y="860"/>
                    </a:lnTo>
                    <a:lnTo>
                      <a:pt x="378" y="7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39" name="正方形/長方形 1"/>
            <p:cNvSpPr>
              <a:spLocks noChangeArrowheads="1"/>
            </p:cNvSpPr>
            <p:nvPr/>
          </p:nvSpPr>
          <p:spPr bwMode="auto">
            <a:xfrm rot="20634376">
              <a:off x="6783194" y="1438163"/>
              <a:ext cx="275872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Earn more!</a:t>
              </a:r>
              <a:endPara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6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 bwMode="auto">
          <a:xfrm>
            <a:off x="344488" y="876200"/>
            <a:ext cx="9217024" cy="5675869"/>
          </a:xfrm>
          <a:prstGeom prst="roundRect">
            <a:avLst>
              <a:gd name="adj" fmla="val 11000"/>
            </a:avLst>
          </a:prstGeom>
          <a:noFill/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630110" y="3535850"/>
            <a:ext cx="6995298" cy="2875192"/>
            <a:chOff x="1568624" y="3416424"/>
            <a:chExt cx="6995298" cy="2875192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1568624" y="3416424"/>
              <a:ext cx="5328592" cy="1656184"/>
            </a:xfrm>
            <a:prstGeom prst="roundRect">
              <a:avLst/>
            </a:prstGeom>
            <a:pattFill prst="pct9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73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endParaRPr>
            </a:p>
          </p:txBody>
        </p:sp>
        <p:pic>
          <p:nvPicPr>
            <p:cNvPr id="5127" name="Picture 7" descr="C:\Users\ochi\AppData\Local\Microsoft\Windows\Temporary Internet Files\Content.IE5\O670QRSG\MC900217120[1]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937" y="5511167"/>
              <a:ext cx="780449" cy="7804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xtLst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819777" y="5639781"/>
              <a:ext cx="4744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3600" b="1" dirty="0" smtClean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Pay atten</a:t>
              </a:r>
              <a:r>
                <a:rPr lang="en-US" altLang="ja-JP" sz="3600" b="1" dirty="0" smtClean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tion!</a:t>
              </a:r>
              <a:endPara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" name="上矢印 7"/>
            <p:cNvSpPr/>
            <p:nvPr/>
          </p:nvSpPr>
          <p:spPr bwMode="auto">
            <a:xfrm>
              <a:off x="3955027" y="5092227"/>
              <a:ext cx="900483" cy="488653"/>
            </a:xfrm>
            <a:prstGeom prst="upArrow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73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3100" b="0" i="0" u="none" strike="noStrike" cap="none" normalizeH="0" baseline="0" dirty="0" smtClean="0">
                <a:ln>
                  <a:noFill/>
                </a:ln>
                <a:solidFill>
                  <a:srgbClr val="290BA7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endParaRPr>
            </a:p>
          </p:txBody>
        </p:sp>
      </p:grpSp>
      <p:pic>
        <p:nvPicPr>
          <p:cNvPr id="5124" name="Picture 4" descr="C:\Users\ochi\AppData\Local\Microsoft\Windows\Temporary Internet Files\Content.IE5\O670QRSG\MP9004022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192923"/>
            <a:ext cx="2232248" cy="17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 bwMode="auto">
          <a:xfrm>
            <a:off x="776536" y="1473462"/>
            <a:ext cx="2304256" cy="1224136"/>
          </a:xfrm>
          <a:prstGeom prst="roundRect">
            <a:avLst/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Soil </a:t>
            </a:r>
            <a:endParaRPr kumimoji="0" lang="ja-JP" alt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6033120" y="3769380"/>
            <a:ext cx="2304256" cy="1224136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地形･地理</a:t>
            </a:r>
          </a:p>
        </p:txBody>
      </p:sp>
      <p:sp>
        <p:nvSpPr>
          <p:cNvPr id="11" name="角丸四角形 10"/>
          <p:cNvSpPr/>
          <p:nvPr/>
        </p:nvSpPr>
        <p:spPr bwMode="auto">
          <a:xfrm>
            <a:off x="1784506" y="3772635"/>
            <a:ext cx="2304256" cy="1224136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weather </a:t>
            </a:r>
            <a:endParaRPr kumimoji="0" lang="ja-JP" altLang="en-US" sz="4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753200" y="1473462"/>
            <a:ext cx="2304256" cy="1224136"/>
          </a:xfrm>
          <a:prstGeom prst="roundRect">
            <a:avLst/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Biological</a:t>
            </a:r>
            <a:r>
              <a:rPr kumimoji="0" lang="en-US" altLang="ja-JP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 environment </a:t>
            </a:r>
            <a:endParaRPr kumimoji="0" lang="en-US" altLang="ja-JP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pests, weeds, etc.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0" lang="ja-JP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5" name="右矢印 4"/>
          <p:cNvSpPr/>
          <p:nvPr/>
        </p:nvSpPr>
        <p:spPr bwMode="auto">
          <a:xfrm rot="10800000">
            <a:off x="6033120" y="1725782"/>
            <a:ext cx="648072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14" name="右矢印 13"/>
          <p:cNvSpPr/>
          <p:nvPr/>
        </p:nvSpPr>
        <p:spPr bwMode="auto">
          <a:xfrm>
            <a:off x="3165195" y="1725782"/>
            <a:ext cx="648072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15" name="右矢印 14"/>
          <p:cNvSpPr/>
          <p:nvPr/>
        </p:nvSpPr>
        <p:spPr bwMode="auto">
          <a:xfrm rot="12598519">
            <a:off x="5812664" y="2981202"/>
            <a:ext cx="863825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16" name="右矢印 15"/>
          <p:cNvSpPr/>
          <p:nvPr/>
        </p:nvSpPr>
        <p:spPr bwMode="auto">
          <a:xfrm rot="19643629">
            <a:off x="3265523" y="2992012"/>
            <a:ext cx="872916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8664" y="260648"/>
            <a:ext cx="597666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Natural environments surrounding agriculture </a:t>
            </a:r>
            <a:endParaRPr kumimoji="1" lang="ja-JP" altLang="en-US" sz="3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1784506" y="3769380"/>
            <a:ext cx="2304256" cy="1224136"/>
          </a:xfrm>
          <a:prstGeom prst="roundRect">
            <a:avLst/>
          </a:prstGeom>
          <a:solidFill>
            <a:schemeClr val="accent3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Weather  </a:t>
            </a:r>
            <a:endParaRPr kumimoji="0" lang="ja-JP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6033120" y="3769380"/>
            <a:ext cx="2304256" cy="1224136"/>
          </a:xfrm>
          <a:prstGeom prst="roundRect">
            <a:avLst/>
          </a:prstGeom>
          <a:solidFill>
            <a:schemeClr val="accent3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3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Topology/</a:t>
            </a:r>
            <a:r>
              <a:rPr kumimoji="0" lang="en-US" altLang="ja-JP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 geography </a:t>
            </a:r>
            <a:endParaRPr kumimoji="0" lang="ja-JP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テキスト ボックス 49"/>
          <p:cNvSpPr txBox="1"/>
          <p:nvPr/>
        </p:nvSpPr>
        <p:spPr>
          <a:xfrm>
            <a:off x="5068611" y="980728"/>
            <a:ext cx="4320480" cy="4777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 lIns="0" rIns="0" anchor="ctr">
            <a:noAutofit/>
          </a:bodyPr>
          <a:lstStyle/>
          <a:p>
            <a:pPr algn="ctr">
              <a:defRPr/>
            </a:pPr>
            <a:endParaRPr kumimoji="1" lang="ja-JP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8504" y="980728"/>
            <a:ext cx="4320480" cy="4777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/>
        </p:spPr>
        <p:txBody>
          <a:bodyPr wrap="square" lIns="0" rIns="0" anchor="ctr">
            <a:noAutofit/>
          </a:bodyPr>
          <a:lstStyle/>
          <a:p>
            <a:pPr algn="ctr">
              <a:defRPr/>
            </a:pPr>
            <a:endParaRPr kumimoji="1" lang="ja-JP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000" name="テキスト ボックス 5"/>
          <p:cNvSpPr txBox="1">
            <a:spLocks noChangeArrowheads="1"/>
          </p:cNvSpPr>
          <p:nvPr/>
        </p:nvSpPr>
        <p:spPr bwMode="auto">
          <a:xfrm>
            <a:off x="632520" y="3018136"/>
            <a:ext cx="4032448" cy="132343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ヒラギノ角ゴ Pro W6"/>
                <a:ea typeface="HG丸ｺﾞｼｯｸM-PRO" pitchFamily="50" charset="-128"/>
                <a:sym typeface="ヒラギノ角ゴ Pro W6"/>
              </a:defRPr>
            </a:lvl9pPr>
          </a:lstStyle>
          <a:p>
            <a:pPr algn="ctr" eaLnBrk="1" hangingPunct="1"/>
            <a:r>
              <a:rPr kumimoji="1" lang="en-US" altLang="ja-JP" sz="28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 pitchFamily="112" charset="0"/>
              </a:rPr>
              <a:t>Adjustment of planting/shipping time</a:t>
            </a:r>
            <a:endParaRPr kumimoji="1" lang="ja-JP" altLang="en-US" sz="2800" b="1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 pitchFamily="112" charset="0"/>
            </a:endParaRPr>
          </a:p>
        </p:txBody>
      </p:sp>
      <p:sp>
        <p:nvSpPr>
          <p:cNvPr id="85011" name="正方形/長方形 24"/>
          <p:cNvSpPr>
            <a:spLocks noChangeArrowheads="1"/>
          </p:cNvSpPr>
          <p:nvPr/>
        </p:nvSpPr>
        <p:spPr bwMode="auto">
          <a:xfrm>
            <a:off x="5212851" y="4660706"/>
            <a:ext cx="4032000" cy="10896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Fertility management </a:t>
            </a:r>
            <a:endParaRPr lang="ja-JP" altLang="en-US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013" name="正方形/長方形 26"/>
          <p:cNvSpPr>
            <a:spLocks noChangeArrowheads="1"/>
          </p:cNvSpPr>
          <p:nvPr/>
        </p:nvSpPr>
        <p:spPr bwMode="auto">
          <a:xfrm>
            <a:off x="5212851" y="3737793"/>
            <a:ext cx="4032000" cy="10896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Protection against abnormal weather</a:t>
            </a:r>
            <a:endParaRPr lang="ja-JP" altLang="en-US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020" name="正方形/長方形 4"/>
          <p:cNvSpPr>
            <a:spLocks noChangeArrowheads="1"/>
          </p:cNvSpPr>
          <p:nvPr/>
        </p:nvSpPr>
        <p:spPr bwMode="auto">
          <a:xfrm>
            <a:off x="632520" y="2095838"/>
            <a:ext cx="4032448" cy="7819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no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Regional differentiation</a:t>
            </a:r>
            <a:endParaRPr kumimoji="1" lang="ja-JP" altLang="en-US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021" name="正方形/長方形 8"/>
          <p:cNvSpPr>
            <a:spLocks noChangeArrowheads="1"/>
          </p:cNvSpPr>
          <p:nvPr/>
        </p:nvSpPr>
        <p:spPr bwMode="auto">
          <a:xfrm>
            <a:off x="632520" y="1159734"/>
            <a:ext cx="4032448" cy="7819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no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Selection of varieties of plants</a:t>
            </a:r>
            <a:endParaRPr kumimoji="1" lang="ja-JP" altLang="en-US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022" name="正方形/長方形 10"/>
          <p:cNvSpPr>
            <a:spLocks noChangeArrowheads="1"/>
          </p:cNvSpPr>
          <p:nvPr/>
        </p:nvSpPr>
        <p:spPr bwMode="auto">
          <a:xfrm>
            <a:off x="5216993" y="1190511"/>
            <a:ext cx="4032000" cy="7203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Growth diagnosis </a:t>
            </a:r>
            <a:endParaRPr lang="ja-JP" altLang="en-US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023" name="正方形/長方形 12"/>
          <p:cNvSpPr>
            <a:spLocks noChangeArrowheads="1"/>
          </p:cNvSpPr>
          <p:nvPr/>
        </p:nvSpPr>
        <p:spPr bwMode="auto">
          <a:xfrm>
            <a:off x="5212851" y="2126615"/>
            <a:ext cx="4032000" cy="7203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Growth prediction </a:t>
            </a:r>
            <a:endParaRPr lang="ja-JP" altLang="en-US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26"/>
          <p:cNvSpPr>
            <a:spLocks noChangeArrowheads="1"/>
          </p:cNvSpPr>
          <p:nvPr/>
        </p:nvSpPr>
        <p:spPr bwMode="auto">
          <a:xfrm>
            <a:off x="5212851" y="2833470"/>
            <a:ext cx="4032000" cy="10896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180000" rIns="0" anchor="ctr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Protection against dise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ases and pests</a:t>
            </a:r>
            <a:endParaRPr lang="ja-JP" altLang="en-US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8464" y="360683"/>
            <a:ext cx="9577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agriculture, what is affected by weather?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1394" y="5757998"/>
            <a:ext cx="4320480" cy="673968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txBody>
          <a:bodyPr wrap="square" lIns="0" tIns="72000" rIns="0" bIns="0" anchor="ctr">
            <a:noAutofit/>
          </a:bodyPr>
          <a:lstStyle/>
          <a:p>
            <a:pPr algn="ctr">
              <a:defRPr/>
            </a:pPr>
            <a:r>
              <a:rPr kumimoji="1" lang="en-US" altLang="ja-JP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Strategy </a:t>
            </a:r>
            <a:endParaRPr kumimoji="1" lang="ja-JP" alt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68611" y="5757998"/>
            <a:ext cx="4313370" cy="673968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/>
        </p:spPr>
        <p:txBody>
          <a:bodyPr wrap="square" lIns="0" tIns="72000" rIns="0" bIns="0" anchor="ctr">
            <a:noAutofit/>
          </a:bodyPr>
          <a:lstStyle/>
          <a:p>
            <a:pPr algn="ctr">
              <a:defRPr/>
            </a:pPr>
            <a:r>
              <a:rPr kumimoji="1" lang="en-US" altLang="ja-JP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Tactics </a:t>
            </a:r>
            <a:endParaRPr kumimoji="1" lang="ja-JP" alt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85000" grpId="0" animBg="1"/>
      <p:bldP spid="85011" grpId="0" animBg="1"/>
      <p:bldP spid="85013" grpId="0" animBg="1"/>
      <p:bldP spid="85020" grpId="0" animBg="1"/>
      <p:bldP spid="85021" grpId="0" animBg="1"/>
      <p:bldP spid="85022" grpId="0" animBg="1"/>
      <p:bldP spid="85023" grpId="0" animBg="1"/>
      <p:bldP spid="44" grpId="0" animBg="1"/>
      <p:bldP spid="42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177093" y="2543533"/>
            <a:ext cx="3068882" cy="1142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/>
        </p:spPr>
        <p:txBody>
          <a:bodyPr wrap="square" lIns="0" rIns="0" anchor="ctr">
            <a:noAutofit/>
          </a:bodyPr>
          <a:lstStyle/>
          <a:p>
            <a:pPr algn="ctr">
              <a:defRPr/>
            </a:pP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Planning of an agricultural management strategy 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 bwMode="auto">
          <a:xfrm rot="16200000">
            <a:off x="1562131" y="3651516"/>
            <a:ext cx="751990" cy="73900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673100"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77093" y="1916832"/>
            <a:ext cx="3068882" cy="626701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/>
        </p:spPr>
        <p:txBody>
          <a:bodyPr wrap="square" lIns="0" tIns="72000" rIns="0" bIns="0" anchor="ctr">
            <a:spAutoFit/>
          </a:bodyPr>
          <a:lstStyle/>
          <a:p>
            <a:pPr algn="ctr">
              <a:defRPr/>
            </a:pPr>
            <a:r>
              <a:rPr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Strategy </a:t>
            </a:r>
            <a:endParaRPr kumimoji="1" lang="ja-JP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48544" y="205415"/>
            <a:ext cx="813690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Utilization of weather information</a:t>
            </a:r>
            <a:endParaRPr kumimoji="1" lang="ja-JP" altLang="en-US" sz="3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673080" y="1916832"/>
            <a:ext cx="3068882" cy="62670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txBody>
          <a:bodyPr wrap="square" lIns="0" tIns="72000" rIns="0" bIns="0" anchor="ctr">
            <a:spAutoFit/>
          </a:bodyPr>
          <a:lstStyle/>
          <a:p>
            <a:pPr algn="ctr">
              <a:defRPr/>
            </a:pPr>
            <a:r>
              <a:rPr kumimoji="1" lang="en-US" altLang="ja-JP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Tactics </a:t>
            </a:r>
            <a:endParaRPr kumimoji="1" lang="ja-JP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1586" y="4241819"/>
            <a:ext cx="4824535" cy="2499549"/>
            <a:chOff x="111586" y="4241819"/>
            <a:chExt cx="4824535" cy="2499549"/>
          </a:xfrm>
        </p:grpSpPr>
        <p:sp>
          <p:nvSpPr>
            <p:cNvPr id="84996" name="角丸四角形 21"/>
            <p:cNvSpPr>
              <a:spLocks noChangeArrowheads="1"/>
            </p:cNvSpPr>
            <p:nvPr/>
          </p:nvSpPr>
          <p:spPr bwMode="auto">
            <a:xfrm>
              <a:off x="111586" y="4241819"/>
              <a:ext cx="4824535" cy="249954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defTabSz="673100"/>
              <a:endPara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07322" y="5048720"/>
              <a:ext cx="4608512" cy="4572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  <a:effectLst/>
          </p:spPr>
          <p:txBody>
            <a:bodyPr wrap="square" lIns="108000" tIns="36000" rIns="0" bIns="0" anchor="ctr">
              <a:noAutofit/>
            </a:bodyPr>
            <a:lstStyle/>
            <a:p>
              <a:pPr>
                <a:defRPr/>
              </a:pPr>
              <a:r>
                <a:rPr kumimoji="1" lang="en-US" altLang="ja-JP" sz="12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Long- and mid-term forecasts </a:t>
              </a:r>
              <a:r>
                <a:rPr kumimoji="1" lang="ja-JP" altLang="en-US" sz="12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kumimoji="1" lang="en-US" altLang="ja-JP" sz="12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 month, 3 months, warm/cold seasons</a:t>
              </a:r>
              <a:r>
                <a:rPr lang="ja-JP" altLang="en-US" sz="12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endParaRPr lang="en-US" altLang="ja-JP" sz="1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7322" y="5543110"/>
              <a:ext cx="4608512" cy="455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  <a:effectLst/>
          </p:spPr>
          <p:txBody>
            <a:bodyPr wrap="square" lIns="108000" tIns="36000" rIns="0" bIns="0" anchor="ctr">
              <a:no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Past </a:t>
              </a:r>
              <a:r>
                <a:rPr kumimoji="1" lang="en-US" altLang="ja-JP" sz="16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weather observation data </a:t>
              </a:r>
              <a:endParaRPr kumimoji="1" lang="ja-JP" altLang="en-US" sz="1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07322" y="6041570"/>
              <a:ext cx="4608512" cy="4452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  <a:effectLst/>
          </p:spPr>
          <p:txBody>
            <a:bodyPr wrap="square" lIns="108000" tIns="36000" rIns="0" bIns="0" anchor="ctr">
              <a:noAutofit/>
            </a:bodyPr>
            <a:lstStyle/>
            <a:p>
              <a:pPr>
                <a:defRPr/>
              </a:pPr>
              <a:r>
                <a:rPr kumimoji="1" lang="en-US" altLang="ja-JP" sz="16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Regional characteristics </a:t>
              </a:r>
              <a:endParaRPr kumimoji="1" lang="ja-JP" altLang="en-US" sz="1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77137" y="4348472"/>
              <a:ext cx="3068881" cy="563286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txBody>
            <a:bodyPr wrap="square" lIns="0" tIns="108000" rIns="0" bIns="0" anchor="ctr">
              <a:noAutofit/>
            </a:bodyPr>
            <a:lstStyle/>
            <a:p>
              <a:pPr algn="ctr">
                <a:defRPr/>
              </a:pPr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Understanding the </a:t>
              </a:r>
              <a:r>
                <a:rPr lang="en-US" altLang="ja-JP" sz="2000" b="1" dirty="0" smtClean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trends</a:t>
              </a:r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endPara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58" name="Picture 4" descr="C:\Users\ochi\AppData\Local\Microsoft\Windows\Temporary Internet Files\Content.IE5\K7KINIDL\MC900445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" y="724619"/>
            <a:ext cx="2069352" cy="184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C:\Users\ochi\AppData\Local\Microsoft\Windows\Temporary Internet Files\Content.IE5\SZOHXVMB\MC9004163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90" y="696108"/>
            <a:ext cx="1953450" cy="18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473517" y="1380475"/>
            <a:ext cx="6690100" cy="2748019"/>
            <a:chOff x="1473517" y="1380475"/>
            <a:chExt cx="6690100" cy="2748019"/>
          </a:xfrm>
        </p:grpSpPr>
        <p:sp>
          <p:nvSpPr>
            <p:cNvPr id="34" name="右矢印 33"/>
            <p:cNvSpPr/>
            <p:nvPr/>
          </p:nvSpPr>
          <p:spPr bwMode="auto">
            <a:xfrm>
              <a:off x="4338228" y="2050001"/>
              <a:ext cx="1265220" cy="493532"/>
            </a:xfrm>
            <a:prstGeom prst="rightArrow">
              <a:avLst>
                <a:gd name="adj1" fmla="val 50000"/>
                <a:gd name="adj2" fmla="val 5190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defTabSz="673100">
                <a:defRPr/>
              </a:pP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0" name="正方形/長方形 28"/>
            <p:cNvSpPr>
              <a:spLocks noChangeArrowheads="1"/>
            </p:cNvSpPr>
            <p:nvPr/>
          </p:nvSpPr>
          <p:spPr bwMode="auto">
            <a:xfrm>
              <a:off x="1473517" y="1380475"/>
              <a:ext cx="6690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 anchor="ctr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Quanti</a:t>
              </a:r>
              <a:r>
                <a:rPr lang="en-US" altLang="ja-JP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tative management of agriculture </a:t>
              </a:r>
              <a:endParaRPr kumimoji="1"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154366" y="3511548"/>
              <a:ext cx="3166786" cy="616946"/>
              <a:chOff x="3154366" y="3511548"/>
              <a:chExt cx="3166786" cy="616946"/>
            </a:xfrm>
          </p:grpSpPr>
          <p:sp>
            <p:nvSpPr>
              <p:cNvPr id="24" name="正方形/長方形 23"/>
              <p:cNvSpPr/>
              <p:nvPr/>
            </p:nvSpPr>
            <p:spPr bwMode="auto">
              <a:xfrm rot="10800000">
                <a:off x="6033118" y="3593602"/>
                <a:ext cx="288033" cy="267446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defTabSz="673100">
                  <a:defRPr/>
                </a:pP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auto">
              <a:xfrm rot="10800000">
                <a:off x="3512840" y="3861048"/>
                <a:ext cx="2808312" cy="267446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defTabSz="673100">
                  <a:defRPr/>
                </a:pP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5" name="右矢印 24"/>
              <p:cNvSpPr/>
              <p:nvPr/>
            </p:nvSpPr>
            <p:spPr bwMode="auto">
              <a:xfrm rot="16200000">
                <a:off x="3092659" y="3573255"/>
                <a:ext cx="616946" cy="493532"/>
              </a:xfrm>
              <a:prstGeom prst="rightArrow">
                <a:avLst>
                  <a:gd name="adj1" fmla="val 50000"/>
                  <a:gd name="adj2" fmla="val 51907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/>
              <a:lstStyle/>
              <a:p>
                <a:pPr algn="ctr" defTabSz="673100">
                  <a:defRPr/>
                </a:pPr>
                <a:endPara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4" name="テキスト ボックス 13"/>
          <p:cNvSpPr txBox="1"/>
          <p:nvPr/>
        </p:nvSpPr>
        <p:spPr>
          <a:xfrm>
            <a:off x="5673080" y="2543533"/>
            <a:ext cx="3068882" cy="1142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  <a:effectLst/>
        </p:spPr>
        <p:txBody>
          <a:bodyPr wrap="square" lIns="0" rIns="0" anchor="ctr">
            <a:noAutofit/>
          </a:bodyPr>
          <a:lstStyle/>
          <a:p>
            <a:pPr algn="ctr">
              <a:defRPr/>
            </a:pP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Daily management 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(Q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uantitative management)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右矢印 60"/>
          <p:cNvSpPr/>
          <p:nvPr/>
        </p:nvSpPr>
        <p:spPr bwMode="auto">
          <a:xfrm rot="16200000">
            <a:off x="7610803" y="3651517"/>
            <a:ext cx="751990" cy="739003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673100"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991405" y="4241818"/>
            <a:ext cx="4824535" cy="2499549"/>
            <a:chOff x="4991405" y="4241818"/>
            <a:chExt cx="4824535" cy="2499549"/>
          </a:xfrm>
        </p:grpSpPr>
        <p:sp>
          <p:nvSpPr>
            <p:cNvPr id="50" name="角丸四角形 22"/>
            <p:cNvSpPr>
              <a:spLocks noChangeArrowheads="1"/>
            </p:cNvSpPr>
            <p:nvPr/>
          </p:nvSpPr>
          <p:spPr bwMode="auto">
            <a:xfrm>
              <a:off x="4991405" y="4241818"/>
              <a:ext cx="4824535" cy="2499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defTabSz="673100"/>
              <a:endPara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099416" y="5048720"/>
              <a:ext cx="4608512" cy="4572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  <a:effectLst/>
          </p:spPr>
          <p:txBody>
            <a:bodyPr wrap="square" lIns="108000" tIns="36000" rIns="0" bIns="0" anchor="ctr">
              <a:noAutofit/>
            </a:bodyPr>
            <a:lstStyle/>
            <a:p>
              <a:pPr>
                <a:defRPr/>
              </a:pPr>
              <a:r>
                <a:rPr kumimoji="1" lang="en-US" altLang="ja-JP" sz="12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Instantaneous forecasts </a:t>
              </a:r>
              <a:r>
                <a:rPr kumimoji="1" lang="ja-JP" altLang="en-US" sz="12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kumimoji="1" lang="en-US" altLang="ja-JP" sz="12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6 hours, 1 hour</a:t>
              </a:r>
              <a:r>
                <a:rPr lang="ja-JP" altLang="en-US" sz="1200" b="1" dirty="0" smtClean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endParaRPr lang="en-US" altLang="ja-JP" sz="1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099416" y="5543110"/>
              <a:ext cx="4608512" cy="455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  <a:effectLst/>
          </p:spPr>
          <p:txBody>
            <a:bodyPr wrap="square" lIns="108000" tIns="36000" rIns="0" bIns="0" anchor="ctr">
              <a:noAutofit/>
            </a:bodyPr>
            <a:lstStyle/>
            <a:p>
              <a:pPr>
                <a:defRPr/>
              </a:pPr>
              <a:r>
                <a:rPr kumimoji="1" lang="en-US" altLang="ja-JP" sz="12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Short-term forecasts </a:t>
              </a:r>
              <a:r>
                <a:rPr lang="ja-JP" altLang="en-US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weekly, 72 hours, 24 hours)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099416" y="6041570"/>
              <a:ext cx="4608512" cy="4452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  <a:effectLst/>
          </p:spPr>
          <p:txBody>
            <a:bodyPr wrap="square" lIns="108000" tIns="36000" rIns="0" bIns="0" anchor="ctr">
              <a:noAutofit/>
            </a:bodyPr>
            <a:lstStyle/>
            <a:p>
              <a:pPr>
                <a:defRPr/>
              </a:pPr>
              <a:r>
                <a:rPr kumimoji="1" lang="en-US" altLang="ja-JP" sz="1200" b="1" dirty="0" smtClean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Recorded data </a:t>
              </a:r>
              <a:r>
                <a:rPr lang="en-US" altLang="zh-TW" sz="12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(e.g., temperature change, accumulated temperature, sunlight hours)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836285" y="4362510"/>
              <a:ext cx="3068881" cy="563286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txBody>
            <a:bodyPr wrap="square" lIns="0" tIns="108000" rIns="0" bIns="0" anchor="ctr">
              <a:noAutofit/>
            </a:bodyPr>
            <a:lstStyle/>
            <a:p>
              <a:pPr algn="ctr">
                <a:defRPr/>
              </a:pPr>
              <a:r>
                <a:rPr kumimoji="1" lang="en-US" altLang="ja-JP" sz="2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Monitoring </a:t>
              </a:r>
              <a:r>
                <a:rPr lang="en-US" altLang="ja-JP" sz="2000" b="1" dirty="0" smtClean="0">
                  <a:solidFill>
                    <a:schemeClr val="accent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the conditions</a:t>
              </a:r>
              <a:endPara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8" grpId="0" animBg="1"/>
      <p:bldP spid="42" grpId="0" animBg="1"/>
      <p:bldP spid="49" grpId="0" animBg="1"/>
      <p:bldP spid="14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21"/>
          <p:cNvSpPr>
            <a:spLocks noChangeArrowheads="1"/>
          </p:cNvSpPr>
          <p:nvPr/>
        </p:nvSpPr>
        <p:spPr bwMode="auto">
          <a:xfrm>
            <a:off x="111586" y="2454796"/>
            <a:ext cx="4824535" cy="17615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Earn more!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48544" y="205415"/>
            <a:ext cx="813690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z="3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dded values we must create</a:t>
            </a:r>
            <a:endParaRPr kumimoji="1" lang="ja-JP" altLang="en-US" sz="3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49240" y="1772816"/>
            <a:ext cx="7996098" cy="576064"/>
            <a:chOff x="949240" y="1772816"/>
            <a:chExt cx="7996098" cy="576064"/>
          </a:xfrm>
        </p:grpSpPr>
        <p:sp>
          <p:nvSpPr>
            <p:cNvPr id="26" name="二等辺三角形 25"/>
            <p:cNvSpPr/>
            <p:nvPr/>
          </p:nvSpPr>
          <p:spPr>
            <a:xfrm rot="10800000">
              <a:off x="949240" y="1772816"/>
              <a:ext cx="3149226" cy="57606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" name="二等辺三角形 26"/>
            <p:cNvSpPr/>
            <p:nvPr/>
          </p:nvSpPr>
          <p:spPr>
            <a:xfrm rot="10800000">
              <a:off x="5796112" y="1772816"/>
              <a:ext cx="3149226" cy="576064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9" name="角丸四角形 21"/>
          <p:cNvSpPr>
            <a:spLocks noChangeArrowheads="1"/>
          </p:cNvSpPr>
          <p:nvPr/>
        </p:nvSpPr>
        <p:spPr bwMode="auto">
          <a:xfrm>
            <a:off x="111586" y="4941168"/>
            <a:ext cx="4824535" cy="15282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可能性のコンサルティング</a:t>
            </a:r>
            <a:endParaRPr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673100"/>
            <a:r>
              <a:rPr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weather </a:t>
            </a:r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予測→気候予測</a:t>
            </a:r>
            <a:endParaRPr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角丸四角形 21"/>
          <p:cNvSpPr>
            <a:spLocks noChangeArrowheads="1"/>
          </p:cNvSpPr>
          <p:nvPr/>
        </p:nvSpPr>
        <p:spPr bwMode="auto">
          <a:xfrm>
            <a:off x="4991404" y="4941168"/>
            <a:ext cx="4824535" cy="152821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想定リスクの提示</a:t>
            </a:r>
            <a:endParaRPr lang="en-US" altLang="ja-JP" sz="3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673100"/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代替手段の推奨</a:t>
            </a:r>
            <a:endParaRPr lang="en-US" altLang="ja-JP" sz="3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21"/>
          <p:cNvSpPr>
            <a:spLocks noChangeArrowheads="1"/>
          </p:cNvSpPr>
          <p:nvPr/>
        </p:nvSpPr>
        <p:spPr bwMode="auto">
          <a:xfrm>
            <a:off x="4991405" y="2476103"/>
            <a:ext cx="4824535" cy="85933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Protect firmly!</a:t>
            </a:r>
          </a:p>
        </p:txBody>
      </p:sp>
      <p:sp>
        <p:nvSpPr>
          <p:cNvPr id="32" name="角丸四角形 21"/>
          <p:cNvSpPr>
            <a:spLocks noChangeArrowheads="1"/>
          </p:cNvSpPr>
          <p:nvPr/>
        </p:nvSpPr>
        <p:spPr bwMode="auto">
          <a:xfrm>
            <a:off x="4991405" y="3356992"/>
            <a:ext cx="4824535" cy="85933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Save more!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11586" y="980958"/>
            <a:ext cx="9704353" cy="626701"/>
            <a:chOff x="111586" y="980958"/>
            <a:chExt cx="9704353" cy="626701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11586" y="980958"/>
              <a:ext cx="4805410" cy="626701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wrap="square" lIns="0" tIns="72000" rIns="0" bIns="0"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Strategy </a:t>
              </a:r>
              <a:endParaRPr kumimoji="1"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004725" y="980958"/>
              <a:ext cx="4811214" cy="626701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accent4"/>
              </a:solidFill>
            </a:ln>
            <a:effectLst/>
          </p:spPr>
          <p:txBody>
            <a:bodyPr wrap="square" lIns="0" tIns="72000" rIns="0" bIns="0" anchor="ctr">
              <a:spAutoFit/>
            </a:bodyPr>
            <a:lstStyle/>
            <a:p>
              <a:pPr algn="ctr">
                <a:defRPr/>
              </a:pPr>
              <a:r>
                <a:rPr kumimoji="1" lang="en-US" altLang="ja-JP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Tactics</a:t>
              </a:r>
              <a:endParaRPr kumimoji="1"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949240" y="4295970"/>
            <a:ext cx="7996098" cy="576064"/>
            <a:chOff x="949240" y="4295970"/>
            <a:chExt cx="7996098" cy="576064"/>
          </a:xfrm>
        </p:grpSpPr>
        <p:sp>
          <p:nvSpPr>
            <p:cNvPr id="23" name="二等辺三角形 22"/>
            <p:cNvSpPr/>
            <p:nvPr/>
          </p:nvSpPr>
          <p:spPr>
            <a:xfrm rot="10800000">
              <a:off x="949240" y="4295970"/>
              <a:ext cx="3149226" cy="57606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4" name="二等辺三角形 23"/>
            <p:cNvSpPr/>
            <p:nvPr/>
          </p:nvSpPr>
          <p:spPr>
            <a:xfrm rot="10800000">
              <a:off x="5796112" y="4295970"/>
              <a:ext cx="3149226" cy="576064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8" name="角丸四角形 21"/>
          <p:cNvSpPr>
            <a:spLocks noChangeArrowheads="1"/>
          </p:cNvSpPr>
          <p:nvPr/>
        </p:nvSpPr>
        <p:spPr bwMode="auto">
          <a:xfrm>
            <a:off x="111600" y="4942800"/>
            <a:ext cx="4824535" cy="15282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Consulting on possibilities</a:t>
            </a:r>
          </a:p>
          <a:p>
            <a:pPr algn="ctr" defTabSz="673100"/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Weather prediction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climate prediction </a:t>
            </a:r>
          </a:p>
        </p:txBody>
      </p:sp>
      <p:sp>
        <p:nvSpPr>
          <p:cNvPr id="20" name="角丸四角形 21"/>
          <p:cNvSpPr>
            <a:spLocks noChangeArrowheads="1"/>
          </p:cNvSpPr>
          <p:nvPr/>
        </p:nvSpPr>
        <p:spPr bwMode="auto">
          <a:xfrm>
            <a:off x="4993200" y="4942800"/>
            <a:ext cx="4824535" cy="152821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Presenting potential risks</a:t>
            </a:r>
          </a:p>
          <a:p>
            <a:pPr algn="ctr" defTabSz="673100"/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Recommending alternative measures</a:t>
            </a:r>
          </a:p>
        </p:txBody>
      </p:sp>
    </p:spTree>
    <p:extLst>
      <p:ext uri="{BB962C8B-B14F-4D97-AF65-F5344CB8AC3E}">
        <p14:creationId xmlns:p14="http://schemas.microsoft.com/office/powerpoint/2010/main" val="40239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29" grpId="0" animBg="1"/>
      <p:bldP spid="30" grpId="0" animBg="1"/>
      <p:bldP spid="31" grpId="0" animBg="1"/>
      <p:bldP spid="32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"/>
          <p:cNvSpPr>
            <a:spLocks noChangeArrowheads="1"/>
          </p:cNvSpPr>
          <p:nvPr/>
        </p:nvSpPr>
        <p:spPr bwMode="auto">
          <a:xfrm>
            <a:off x="5472608" y="4797152"/>
            <a:ext cx="43769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Currently under demonstration testing in Ehime Prefecture </a:t>
            </a:r>
            <a:endParaRPr kumimoji="1" lang="ja-JP" alt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1052736"/>
            <a:ext cx="3096344" cy="348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8" y="116632"/>
            <a:ext cx="5163250" cy="62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03088" y="143601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kern="100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have information long required by farms</a:t>
            </a:r>
            <a:endParaRPr lang="ja-JP" altLang="ja-JP" sz="14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kern="100" dirty="0">
                <a:solidFill>
                  <a:schemeClr val="bg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future of agriculture is changing</a:t>
            </a:r>
            <a:endParaRPr lang="ja-JP" altLang="ja-JP" sz="140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456" y="6309320"/>
            <a:ext cx="552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Ehime Prefecture delivers</a:t>
            </a:r>
            <a:endParaRPr lang="ja-JP" altLang="ja-JP" sz="11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1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world’s first “Weather Forecasting System for Agriculture”</a:t>
            </a:r>
            <a:endParaRPr lang="ja-JP" alt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"/>
          <p:cNvSpPr>
            <a:spLocks noChangeArrowheads="1"/>
          </p:cNvSpPr>
          <p:nvPr/>
        </p:nvSpPr>
        <p:spPr bwMode="auto">
          <a:xfrm>
            <a:off x="0" y="3013502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3. </a:t>
            </a:r>
            <a:r>
              <a:rPr lang="en-US" altLang="ja-JP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B</a:t>
            </a:r>
            <a:r>
              <a:rPr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usiness with a leading advertising agent</a:t>
            </a:r>
            <a:endParaRPr kumimoji="1" lang="ja-JP" altLang="en-US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932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 bwMode="auto">
          <a:xfrm>
            <a:off x="929116" y="2788218"/>
            <a:ext cx="8047768" cy="3665118"/>
          </a:xfrm>
          <a:prstGeom prst="roundRect">
            <a:avLst>
              <a:gd name="adj" fmla="val 11000"/>
            </a:avLst>
          </a:prstGeom>
          <a:noFill/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Use of seasonal forecasts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Launching </a:t>
            </a:r>
            <a:r>
              <a:rPr kumimoji="0" lang="en-US" altLang="ja-JP" sz="2400" b="1" kern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advertisements </a:t>
            </a:r>
            <a:r>
              <a:rPr kumimoji="0" lang="en-US" altLang="ja-JP" sz="24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in a timely manner!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744899" y="148877"/>
            <a:ext cx="4416203" cy="3527263"/>
            <a:chOff x="2744899" y="148877"/>
            <a:chExt cx="4416203" cy="352726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744899" y="148877"/>
              <a:ext cx="4416203" cy="3527263"/>
              <a:chOff x="9780587" y="2057400"/>
              <a:chExt cx="1844675" cy="1609725"/>
            </a:xfrm>
            <a:solidFill>
              <a:schemeClr val="accent1"/>
            </a:solidFill>
          </p:grpSpPr>
          <p:sp>
            <p:nvSpPr>
              <p:cNvPr id="7" name="Freeform 46"/>
              <p:cNvSpPr>
                <a:spLocks/>
              </p:cNvSpPr>
              <p:nvPr/>
            </p:nvSpPr>
            <p:spPr bwMode="auto">
              <a:xfrm>
                <a:off x="9780587" y="2057400"/>
                <a:ext cx="1844675" cy="1609725"/>
              </a:xfrm>
              <a:custGeom>
                <a:avLst/>
                <a:gdLst/>
                <a:ahLst/>
                <a:cxnLst>
                  <a:cxn ang="0">
                    <a:pos x="470" y="1014"/>
                  </a:cxn>
                  <a:cxn ang="0">
                    <a:pos x="438" y="888"/>
                  </a:cxn>
                  <a:cxn ang="0">
                    <a:pos x="430" y="932"/>
                  </a:cxn>
                  <a:cxn ang="0">
                    <a:pos x="260" y="870"/>
                  </a:cxn>
                  <a:cxn ang="0">
                    <a:pos x="228" y="798"/>
                  </a:cxn>
                  <a:cxn ang="0">
                    <a:pos x="128" y="822"/>
                  </a:cxn>
                  <a:cxn ang="0">
                    <a:pos x="182" y="732"/>
                  </a:cxn>
                  <a:cxn ang="0">
                    <a:pos x="22" y="792"/>
                  </a:cxn>
                  <a:cxn ang="0">
                    <a:pos x="144" y="700"/>
                  </a:cxn>
                  <a:cxn ang="0">
                    <a:pos x="56" y="706"/>
                  </a:cxn>
                  <a:cxn ang="0">
                    <a:pos x="126" y="664"/>
                  </a:cxn>
                  <a:cxn ang="0">
                    <a:pos x="24" y="660"/>
                  </a:cxn>
                  <a:cxn ang="0">
                    <a:pos x="22" y="344"/>
                  </a:cxn>
                  <a:cxn ang="0">
                    <a:pos x="104" y="318"/>
                  </a:cxn>
                  <a:cxn ang="0">
                    <a:pos x="0" y="214"/>
                  </a:cxn>
                  <a:cxn ang="0">
                    <a:pos x="160" y="254"/>
                  </a:cxn>
                  <a:cxn ang="0">
                    <a:pos x="132" y="190"/>
                  </a:cxn>
                  <a:cxn ang="0">
                    <a:pos x="208" y="228"/>
                  </a:cxn>
                  <a:cxn ang="0">
                    <a:pos x="198" y="144"/>
                  </a:cxn>
                  <a:cxn ang="0">
                    <a:pos x="256" y="188"/>
                  </a:cxn>
                  <a:cxn ang="0">
                    <a:pos x="284" y="136"/>
                  </a:cxn>
                  <a:cxn ang="0">
                    <a:pos x="682" y="0"/>
                  </a:cxn>
                  <a:cxn ang="0">
                    <a:pos x="878" y="82"/>
                  </a:cxn>
                  <a:cxn ang="0">
                    <a:pos x="878" y="104"/>
                  </a:cxn>
                  <a:cxn ang="0">
                    <a:pos x="958" y="42"/>
                  </a:cxn>
                  <a:cxn ang="0">
                    <a:pos x="936" y="144"/>
                  </a:cxn>
                  <a:cxn ang="0">
                    <a:pos x="1006" y="134"/>
                  </a:cxn>
                  <a:cxn ang="0">
                    <a:pos x="966" y="188"/>
                  </a:cxn>
                  <a:cxn ang="0">
                    <a:pos x="1162" y="300"/>
                  </a:cxn>
                  <a:cxn ang="0">
                    <a:pos x="1142" y="470"/>
                  </a:cxn>
                  <a:cxn ang="0">
                    <a:pos x="1092" y="478"/>
                  </a:cxn>
                  <a:cxn ang="0">
                    <a:pos x="1126" y="522"/>
                  </a:cxn>
                  <a:cxn ang="0">
                    <a:pos x="1056" y="528"/>
                  </a:cxn>
                  <a:cxn ang="0">
                    <a:pos x="1152" y="612"/>
                  </a:cxn>
                  <a:cxn ang="0">
                    <a:pos x="1012" y="600"/>
                  </a:cxn>
                  <a:cxn ang="0">
                    <a:pos x="1058" y="626"/>
                  </a:cxn>
                  <a:cxn ang="0">
                    <a:pos x="940" y="828"/>
                  </a:cxn>
                  <a:cxn ang="0">
                    <a:pos x="582" y="894"/>
                  </a:cxn>
                  <a:cxn ang="0">
                    <a:pos x="564" y="838"/>
                  </a:cxn>
                  <a:cxn ang="0">
                    <a:pos x="526" y="968"/>
                  </a:cxn>
                  <a:cxn ang="0">
                    <a:pos x="504" y="870"/>
                  </a:cxn>
                  <a:cxn ang="0">
                    <a:pos x="470" y="1014"/>
                  </a:cxn>
                </a:cxnLst>
                <a:rect l="0" t="0" r="r" b="b"/>
                <a:pathLst>
                  <a:path w="1162" h="1014">
                    <a:moveTo>
                      <a:pt x="470" y="1014"/>
                    </a:moveTo>
                    <a:lnTo>
                      <a:pt x="438" y="888"/>
                    </a:lnTo>
                    <a:lnTo>
                      <a:pt x="430" y="932"/>
                    </a:lnTo>
                    <a:lnTo>
                      <a:pt x="260" y="870"/>
                    </a:lnTo>
                    <a:lnTo>
                      <a:pt x="228" y="798"/>
                    </a:lnTo>
                    <a:lnTo>
                      <a:pt x="128" y="822"/>
                    </a:lnTo>
                    <a:lnTo>
                      <a:pt x="182" y="732"/>
                    </a:lnTo>
                    <a:lnTo>
                      <a:pt x="22" y="792"/>
                    </a:lnTo>
                    <a:lnTo>
                      <a:pt x="144" y="700"/>
                    </a:lnTo>
                    <a:lnTo>
                      <a:pt x="56" y="706"/>
                    </a:lnTo>
                    <a:lnTo>
                      <a:pt x="126" y="664"/>
                    </a:lnTo>
                    <a:lnTo>
                      <a:pt x="24" y="660"/>
                    </a:lnTo>
                    <a:lnTo>
                      <a:pt x="22" y="344"/>
                    </a:lnTo>
                    <a:lnTo>
                      <a:pt x="104" y="318"/>
                    </a:lnTo>
                    <a:lnTo>
                      <a:pt x="0" y="214"/>
                    </a:lnTo>
                    <a:lnTo>
                      <a:pt x="160" y="254"/>
                    </a:lnTo>
                    <a:lnTo>
                      <a:pt x="132" y="190"/>
                    </a:lnTo>
                    <a:lnTo>
                      <a:pt x="208" y="228"/>
                    </a:lnTo>
                    <a:lnTo>
                      <a:pt x="198" y="144"/>
                    </a:lnTo>
                    <a:lnTo>
                      <a:pt x="256" y="188"/>
                    </a:lnTo>
                    <a:lnTo>
                      <a:pt x="284" y="136"/>
                    </a:lnTo>
                    <a:lnTo>
                      <a:pt x="682" y="0"/>
                    </a:lnTo>
                    <a:lnTo>
                      <a:pt x="878" y="82"/>
                    </a:lnTo>
                    <a:lnTo>
                      <a:pt x="878" y="104"/>
                    </a:lnTo>
                    <a:lnTo>
                      <a:pt x="958" y="42"/>
                    </a:lnTo>
                    <a:lnTo>
                      <a:pt x="936" y="144"/>
                    </a:lnTo>
                    <a:lnTo>
                      <a:pt x="1006" y="134"/>
                    </a:lnTo>
                    <a:lnTo>
                      <a:pt x="966" y="188"/>
                    </a:lnTo>
                    <a:lnTo>
                      <a:pt x="1162" y="300"/>
                    </a:lnTo>
                    <a:lnTo>
                      <a:pt x="1142" y="470"/>
                    </a:lnTo>
                    <a:lnTo>
                      <a:pt x="1092" y="478"/>
                    </a:lnTo>
                    <a:lnTo>
                      <a:pt x="1126" y="522"/>
                    </a:lnTo>
                    <a:lnTo>
                      <a:pt x="1056" y="528"/>
                    </a:lnTo>
                    <a:lnTo>
                      <a:pt x="1152" y="612"/>
                    </a:lnTo>
                    <a:lnTo>
                      <a:pt x="1012" y="600"/>
                    </a:lnTo>
                    <a:lnTo>
                      <a:pt x="1058" y="626"/>
                    </a:lnTo>
                    <a:lnTo>
                      <a:pt x="940" y="828"/>
                    </a:lnTo>
                    <a:lnTo>
                      <a:pt x="582" y="894"/>
                    </a:lnTo>
                    <a:lnTo>
                      <a:pt x="564" y="838"/>
                    </a:lnTo>
                    <a:lnTo>
                      <a:pt x="526" y="968"/>
                    </a:lnTo>
                    <a:lnTo>
                      <a:pt x="504" y="870"/>
                    </a:lnTo>
                    <a:lnTo>
                      <a:pt x="470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8" name="Freeform 47"/>
              <p:cNvSpPr>
                <a:spLocks/>
              </p:cNvSpPr>
              <p:nvPr/>
            </p:nvSpPr>
            <p:spPr bwMode="auto">
              <a:xfrm>
                <a:off x="9866312" y="2111375"/>
                <a:ext cx="1708150" cy="1387475"/>
              </a:xfrm>
              <a:custGeom>
                <a:avLst/>
                <a:gdLst/>
                <a:ahLst/>
                <a:cxnLst>
                  <a:cxn ang="0">
                    <a:pos x="378" y="746"/>
                  </a:cxn>
                  <a:cxn ang="0">
                    <a:pos x="416" y="874"/>
                  </a:cxn>
                  <a:cxn ang="0">
                    <a:pos x="450" y="772"/>
                  </a:cxn>
                  <a:cxn ang="0">
                    <a:pos x="472" y="838"/>
                  </a:cxn>
                  <a:cxn ang="0">
                    <a:pos x="514" y="750"/>
                  </a:cxn>
                  <a:cxn ang="0">
                    <a:pos x="544" y="824"/>
                  </a:cxn>
                  <a:cxn ang="0">
                    <a:pos x="874" y="778"/>
                  </a:cxn>
                  <a:cxn ang="0">
                    <a:pos x="964" y="598"/>
                  </a:cxn>
                  <a:cxn ang="0">
                    <a:pos x="906" y="546"/>
                  </a:cxn>
                  <a:cxn ang="0">
                    <a:pos x="1022" y="546"/>
                  </a:cxn>
                  <a:cxn ang="0">
                    <a:pos x="958" y="480"/>
                  </a:cxn>
                  <a:cxn ang="0">
                    <a:pos x="1024" y="466"/>
                  </a:cxn>
                  <a:cxn ang="0">
                    <a:pos x="1006" y="426"/>
                  </a:cxn>
                  <a:cxn ang="0">
                    <a:pos x="1064" y="412"/>
                  </a:cxn>
                  <a:cxn ang="0">
                    <a:pos x="1076" y="282"/>
                  </a:cxn>
                  <a:cxn ang="0">
                    <a:pos x="884" y="158"/>
                  </a:cxn>
                  <a:cxn ang="0">
                    <a:pos x="894" y="134"/>
                  </a:cxn>
                  <a:cxn ang="0">
                    <a:pos x="854" y="134"/>
                  </a:cxn>
                  <a:cxn ang="0">
                    <a:pos x="862" y="78"/>
                  </a:cxn>
                  <a:cxn ang="0">
                    <a:pos x="798" y="124"/>
                  </a:cxn>
                  <a:cxn ang="0">
                    <a:pos x="798" y="60"/>
                  </a:cxn>
                  <a:cxn ang="0">
                    <a:pos x="628" y="0"/>
                  </a:cxn>
                  <a:cxn ang="0">
                    <a:pos x="240" y="124"/>
                  </a:cxn>
                  <a:cxn ang="0">
                    <a:pos x="212" y="176"/>
                  </a:cxn>
                  <a:cxn ang="0">
                    <a:pos x="176" y="160"/>
                  </a:cxn>
                  <a:cxn ang="0">
                    <a:pos x="176" y="216"/>
                  </a:cxn>
                  <a:cxn ang="0">
                    <a:pos x="122" y="202"/>
                  </a:cxn>
                  <a:cxn ang="0">
                    <a:pos x="134" y="242"/>
                  </a:cxn>
                  <a:cxn ang="0">
                    <a:pos x="32" y="226"/>
                  </a:cxn>
                  <a:cxn ang="0">
                    <a:pos x="88" y="286"/>
                  </a:cxn>
                  <a:cxn ang="0">
                    <a:pos x="8" y="328"/>
                  </a:cxn>
                  <a:cxn ang="0">
                    <a:pos x="0" y="608"/>
                  </a:cxn>
                  <a:cxn ang="0">
                    <a:pos x="128" y="612"/>
                  </a:cxn>
                  <a:cxn ang="0">
                    <a:pos x="86" y="646"/>
                  </a:cxn>
                  <a:cxn ang="0">
                    <a:pos x="140" y="650"/>
                  </a:cxn>
                  <a:cxn ang="0">
                    <a:pos x="102" y="682"/>
                  </a:cxn>
                  <a:cxn ang="0">
                    <a:pos x="156" y="666"/>
                  </a:cxn>
                  <a:cxn ang="0">
                    <a:pos x="122" y="746"/>
                  </a:cxn>
                  <a:cxn ang="0">
                    <a:pos x="192" y="726"/>
                  </a:cxn>
                  <a:cxn ang="0">
                    <a:pos x="224" y="822"/>
                  </a:cxn>
                  <a:cxn ang="0">
                    <a:pos x="358" y="860"/>
                  </a:cxn>
                  <a:cxn ang="0">
                    <a:pos x="378" y="746"/>
                  </a:cxn>
                </a:cxnLst>
                <a:rect l="0" t="0" r="r" b="b"/>
                <a:pathLst>
                  <a:path w="1076" h="874">
                    <a:moveTo>
                      <a:pt x="378" y="746"/>
                    </a:moveTo>
                    <a:lnTo>
                      <a:pt x="416" y="874"/>
                    </a:lnTo>
                    <a:lnTo>
                      <a:pt x="450" y="772"/>
                    </a:lnTo>
                    <a:lnTo>
                      <a:pt x="472" y="838"/>
                    </a:lnTo>
                    <a:lnTo>
                      <a:pt x="514" y="750"/>
                    </a:lnTo>
                    <a:lnTo>
                      <a:pt x="544" y="824"/>
                    </a:lnTo>
                    <a:lnTo>
                      <a:pt x="874" y="778"/>
                    </a:lnTo>
                    <a:lnTo>
                      <a:pt x="964" y="598"/>
                    </a:lnTo>
                    <a:lnTo>
                      <a:pt x="906" y="546"/>
                    </a:lnTo>
                    <a:lnTo>
                      <a:pt x="1022" y="546"/>
                    </a:lnTo>
                    <a:lnTo>
                      <a:pt x="958" y="480"/>
                    </a:lnTo>
                    <a:lnTo>
                      <a:pt x="1024" y="466"/>
                    </a:lnTo>
                    <a:lnTo>
                      <a:pt x="1006" y="426"/>
                    </a:lnTo>
                    <a:lnTo>
                      <a:pt x="1064" y="412"/>
                    </a:lnTo>
                    <a:lnTo>
                      <a:pt x="1076" y="282"/>
                    </a:lnTo>
                    <a:lnTo>
                      <a:pt x="884" y="158"/>
                    </a:lnTo>
                    <a:lnTo>
                      <a:pt x="894" y="134"/>
                    </a:lnTo>
                    <a:lnTo>
                      <a:pt x="854" y="134"/>
                    </a:lnTo>
                    <a:lnTo>
                      <a:pt x="862" y="78"/>
                    </a:lnTo>
                    <a:lnTo>
                      <a:pt x="798" y="124"/>
                    </a:lnTo>
                    <a:lnTo>
                      <a:pt x="798" y="60"/>
                    </a:lnTo>
                    <a:lnTo>
                      <a:pt x="628" y="0"/>
                    </a:lnTo>
                    <a:lnTo>
                      <a:pt x="240" y="124"/>
                    </a:lnTo>
                    <a:lnTo>
                      <a:pt x="212" y="176"/>
                    </a:lnTo>
                    <a:lnTo>
                      <a:pt x="176" y="160"/>
                    </a:lnTo>
                    <a:lnTo>
                      <a:pt x="176" y="216"/>
                    </a:lnTo>
                    <a:lnTo>
                      <a:pt x="122" y="202"/>
                    </a:lnTo>
                    <a:lnTo>
                      <a:pt x="134" y="242"/>
                    </a:lnTo>
                    <a:lnTo>
                      <a:pt x="32" y="226"/>
                    </a:lnTo>
                    <a:lnTo>
                      <a:pt x="88" y="286"/>
                    </a:lnTo>
                    <a:lnTo>
                      <a:pt x="8" y="328"/>
                    </a:lnTo>
                    <a:lnTo>
                      <a:pt x="0" y="608"/>
                    </a:lnTo>
                    <a:lnTo>
                      <a:pt x="128" y="612"/>
                    </a:lnTo>
                    <a:lnTo>
                      <a:pt x="86" y="646"/>
                    </a:lnTo>
                    <a:lnTo>
                      <a:pt x="140" y="650"/>
                    </a:lnTo>
                    <a:lnTo>
                      <a:pt x="102" y="682"/>
                    </a:lnTo>
                    <a:lnTo>
                      <a:pt x="156" y="666"/>
                    </a:lnTo>
                    <a:lnTo>
                      <a:pt x="122" y="746"/>
                    </a:lnTo>
                    <a:lnTo>
                      <a:pt x="192" y="726"/>
                    </a:lnTo>
                    <a:lnTo>
                      <a:pt x="224" y="822"/>
                    </a:lnTo>
                    <a:lnTo>
                      <a:pt x="358" y="860"/>
                    </a:lnTo>
                    <a:lnTo>
                      <a:pt x="378" y="7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9" name="正方形/長方形 1"/>
            <p:cNvSpPr>
              <a:spLocks noChangeArrowheads="1"/>
            </p:cNvSpPr>
            <p:nvPr/>
          </p:nvSpPr>
          <p:spPr bwMode="auto">
            <a:xfrm rot="20634376">
              <a:off x="2996915" y="976572"/>
              <a:ext cx="391217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Earn</a:t>
              </a:r>
            </a:p>
            <a:p>
              <a:pPr algn="ctr"/>
              <a:r>
                <a:rPr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More!</a:t>
              </a:r>
              <a:endParaRPr kumimoji="1" lang="ja-JP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9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 bwMode="auto">
          <a:xfrm>
            <a:off x="929116" y="1268760"/>
            <a:ext cx="8047768" cy="3665118"/>
          </a:xfrm>
          <a:prstGeom prst="roundRect">
            <a:avLst>
              <a:gd name="adj" fmla="val 1100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An example of a leading maker of men’s clothing</a:t>
            </a:r>
          </a:p>
        </p:txBody>
      </p:sp>
    </p:spTree>
    <p:extLst>
      <p:ext uri="{BB962C8B-B14F-4D97-AF65-F5344CB8AC3E}">
        <p14:creationId xmlns:p14="http://schemas.microsoft.com/office/powerpoint/2010/main" val="30673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052736"/>
            <a:ext cx="85203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コネクタ 19"/>
          <p:cNvCxnSpPr/>
          <p:nvPr/>
        </p:nvCxnSpPr>
        <p:spPr bwMode="auto">
          <a:xfrm>
            <a:off x="4664968" y="1098866"/>
            <a:ext cx="0" cy="427435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3" name="右矢印 22"/>
          <p:cNvSpPr/>
          <p:nvPr/>
        </p:nvSpPr>
        <p:spPr bwMode="auto">
          <a:xfrm rot="17911139">
            <a:off x="4973723" y="2148041"/>
            <a:ext cx="898541" cy="288424"/>
          </a:xfrm>
          <a:prstGeom prst="rightArrow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 flipH="1">
            <a:off x="1064568" y="2390408"/>
            <a:ext cx="7272808" cy="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7" name="角丸四角形 21"/>
          <p:cNvSpPr>
            <a:spLocks noChangeArrowheads="1"/>
          </p:cNvSpPr>
          <p:nvPr/>
        </p:nvSpPr>
        <p:spPr bwMode="auto">
          <a:xfrm>
            <a:off x="6195566" y="476672"/>
            <a:ext cx="3437954" cy="172819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ja-JP" altLang="en-US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平気気温</a:t>
            </a:r>
            <a:endParaRPr lang="en-US" altLang="ja-JP" sz="4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673100"/>
            <a:r>
              <a:rPr lang="en-US" altLang="ja-JP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度以上</a:t>
            </a:r>
            <a:endParaRPr lang="en-US" altLang="ja-JP" sz="4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角丸四角形 21"/>
          <p:cNvSpPr>
            <a:spLocks noChangeArrowheads="1"/>
          </p:cNvSpPr>
          <p:nvPr/>
        </p:nvSpPr>
        <p:spPr bwMode="auto">
          <a:xfrm>
            <a:off x="6205790" y="476672"/>
            <a:ext cx="3437954" cy="172819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highest temperature exceeding 30°C</a:t>
            </a:r>
          </a:p>
        </p:txBody>
      </p:sp>
      <p:sp>
        <p:nvSpPr>
          <p:cNvPr id="32" name="右矢印 31"/>
          <p:cNvSpPr/>
          <p:nvPr/>
        </p:nvSpPr>
        <p:spPr bwMode="auto">
          <a:xfrm rot="4118376">
            <a:off x="5941176" y="2315564"/>
            <a:ext cx="898541" cy="28842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6092501" y="1098866"/>
            <a:ext cx="0" cy="427435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</p:cxnSp>
      <p:grpSp>
        <p:nvGrpSpPr>
          <p:cNvPr id="10" name="グループ化 9"/>
          <p:cNvGrpSpPr/>
          <p:nvPr/>
        </p:nvGrpSpPr>
        <p:grpSpPr>
          <a:xfrm>
            <a:off x="518613" y="2978219"/>
            <a:ext cx="4665280" cy="3722116"/>
            <a:chOff x="224951" y="3400216"/>
            <a:chExt cx="4408065" cy="3386556"/>
          </a:xfrm>
        </p:grpSpPr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224951" y="3400216"/>
              <a:ext cx="4408065" cy="3386556"/>
            </a:xfrm>
            <a:custGeom>
              <a:avLst/>
              <a:gdLst/>
              <a:ahLst/>
              <a:cxnLst>
                <a:cxn ang="0">
                  <a:pos x="378" y="746"/>
                </a:cxn>
                <a:cxn ang="0">
                  <a:pos x="416" y="874"/>
                </a:cxn>
                <a:cxn ang="0">
                  <a:pos x="450" y="772"/>
                </a:cxn>
                <a:cxn ang="0">
                  <a:pos x="472" y="838"/>
                </a:cxn>
                <a:cxn ang="0">
                  <a:pos x="514" y="750"/>
                </a:cxn>
                <a:cxn ang="0">
                  <a:pos x="544" y="824"/>
                </a:cxn>
                <a:cxn ang="0">
                  <a:pos x="874" y="778"/>
                </a:cxn>
                <a:cxn ang="0">
                  <a:pos x="964" y="598"/>
                </a:cxn>
                <a:cxn ang="0">
                  <a:pos x="906" y="546"/>
                </a:cxn>
                <a:cxn ang="0">
                  <a:pos x="1022" y="546"/>
                </a:cxn>
                <a:cxn ang="0">
                  <a:pos x="958" y="480"/>
                </a:cxn>
                <a:cxn ang="0">
                  <a:pos x="1024" y="466"/>
                </a:cxn>
                <a:cxn ang="0">
                  <a:pos x="1006" y="426"/>
                </a:cxn>
                <a:cxn ang="0">
                  <a:pos x="1064" y="412"/>
                </a:cxn>
                <a:cxn ang="0">
                  <a:pos x="1076" y="282"/>
                </a:cxn>
                <a:cxn ang="0">
                  <a:pos x="884" y="158"/>
                </a:cxn>
                <a:cxn ang="0">
                  <a:pos x="894" y="134"/>
                </a:cxn>
                <a:cxn ang="0">
                  <a:pos x="854" y="134"/>
                </a:cxn>
                <a:cxn ang="0">
                  <a:pos x="862" y="78"/>
                </a:cxn>
                <a:cxn ang="0">
                  <a:pos x="798" y="124"/>
                </a:cxn>
                <a:cxn ang="0">
                  <a:pos x="798" y="60"/>
                </a:cxn>
                <a:cxn ang="0">
                  <a:pos x="628" y="0"/>
                </a:cxn>
                <a:cxn ang="0">
                  <a:pos x="240" y="124"/>
                </a:cxn>
                <a:cxn ang="0">
                  <a:pos x="212" y="176"/>
                </a:cxn>
                <a:cxn ang="0">
                  <a:pos x="176" y="160"/>
                </a:cxn>
                <a:cxn ang="0">
                  <a:pos x="176" y="216"/>
                </a:cxn>
                <a:cxn ang="0">
                  <a:pos x="122" y="202"/>
                </a:cxn>
                <a:cxn ang="0">
                  <a:pos x="134" y="242"/>
                </a:cxn>
                <a:cxn ang="0">
                  <a:pos x="32" y="226"/>
                </a:cxn>
                <a:cxn ang="0">
                  <a:pos x="88" y="286"/>
                </a:cxn>
                <a:cxn ang="0">
                  <a:pos x="8" y="328"/>
                </a:cxn>
                <a:cxn ang="0">
                  <a:pos x="0" y="608"/>
                </a:cxn>
                <a:cxn ang="0">
                  <a:pos x="128" y="612"/>
                </a:cxn>
                <a:cxn ang="0">
                  <a:pos x="86" y="646"/>
                </a:cxn>
                <a:cxn ang="0">
                  <a:pos x="140" y="650"/>
                </a:cxn>
                <a:cxn ang="0">
                  <a:pos x="102" y="682"/>
                </a:cxn>
                <a:cxn ang="0">
                  <a:pos x="156" y="666"/>
                </a:cxn>
                <a:cxn ang="0">
                  <a:pos x="122" y="746"/>
                </a:cxn>
                <a:cxn ang="0">
                  <a:pos x="192" y="726"/>
                </a:cxn>
                <a:cxn ang="0">
                  <a:pos x="224" y="822"/>
                </a:cxn>
                <a:cxn ang="0">
                  <a:pos x="358" y="860"/>
                </a:cxn>
                <a:cxn ang="0">
                  <a:pos x="378" y="746"/>
                </a:cxn>
              </a:cxnLst>
              <a:rect l="0" t="0" r="r" b="b"/>
              <a:pathLst>
                <a:path w="1076" h="874">
                  <a:moveTo>
                    <a:pt x="378" y="746"/>
                  </a:moveTo>
                  <a:lnTo>
                    <a:pt x="416" y="874"/>
                  </a:lnTo>
                  <a:lnTo>
                    <a:pt x="450" y="772"/>
                  </a:lnTo>
                  <a:lnTo>
                    <a:pt x="472" y="838"/>
                  </a:lnTo>
                  <a:lnTo>
                    <a:pt x="514" y="750"/>
                  </a:lnTo>
                  <a:lnTo>
                    <a:pt x="544" y="824"/>
                  </a:lnTo>
                  <a:lnTo>
                    <a:pt x="874" y="778"/>
                  </a:lnTo>
                  <a:lnTo>
                    <a:pt x="964" y="598"/>
                  </a:lnTo>
                  <a:lnTo>
                    <a:pt x="906" y="546"/>
                  </a:lnTo>
                  <a:lnTo>
                    <a:pt x="1022" y="546"/>
                  </a:lnTo>
                  <a:lnTo>
                    <a:pt x="958" y="480"/>
                  </a:lnTo>
                  <a:lnTo>
                    <a:pt x="1024" y="466"/>
                  </a:lnTo>
                  <a:lnTo>
                    <a:pt x="1006" y="426"/>
                  </a:lnTo>
                  <a:lnTo>
                    <a:pt x="1064" y="412"/>
                  </a:lnTo>
                  <a:lnTo>
                    <a:pt x="1076" y="282"/>
                  </a:lnTo>
                  <a:lnTo>
                    <a:pt x="884" y="158"/>
                  </a:lnTo>
                  <a:lnTo>
                    <a:pt x="894" y="134"/>
                  </a:lnTo>
                  <a:lnTo>
                    <a:pt x="854" y="134"/>
                  </a:lnTo>
                  <a:lnTo>
                    <a:pt x="862" y="78"/>
                  </a:lnTo>
                  <a:lnTo>
                    <a:pt x="798" y="124"/>
                  </a:lnTo>
                  <a:lnTo>
                    <a:pt x="798" y="60"/>
                  </a:lnTo>
                  <a:lnTo>
                    <a:pt x="628" y="0"/>
                  </a:lnTo>
                  <a:lnTo>
                    <a:pt x="240" y="124"/>
                  </a:lnTo>
                  <a:lnTo>
                    <a:pt x="212" y="176"/>
                  </a:lnTo>
                  <a:lnTo>
                    <a:pt x="176" y="160"/>
                  </a:lnTo>
                  <a:lnTo>
                    <a:pt x="176" y="216"/>
                  </a:lnTo>
                  <a:lnTo>
                    <a:pt x="122" y="202"/>
                  </a:lnTo>
                  <a:lnTo>
                    <a:pt x="134" y="242"/>
                  </a:lnTo>
                  <a:lnTo>
                    <a:pt x="32" y="226"/>
                  </a:lnTo>
                  <a:lnTo>
                    <a:pt x="88" y="286"/>
                  </a:lnTo>
                  <a:lnTo>
                    <a:pt x="8" y="328"/>
                  </a:lnTo>
                  <a:lnTo>
                    <a:pt x="0" y="608"/>
                  </a:lnTo>
                  <a:lnTo>
                    <a:pt x="128" y="612"/>
                  </a:lnTo>
                  <a:lnTo>
                    <a:pt x="86" y="646"/>
                  </a:lnTo>
                  <a:lnTo>
                    <a:pt x="140" y="650"/>
                  </a:lnTo>
                  <a:lnTo>
                    <a:pt x="102" y="682"/>
                  </a:lnTo>
                  <a:lnTo>
                    <a:pt x="156" y="666"/>
                  </a:lnTo>
                  <a:lnTo>
                    <a:pt x="122" y="746"/>
                  </a:lnTo>
                  <a:lnTo>
                    <a:pt x="192" y="726"/>
                  </a:lnTo>
                  <a:lnTo>
                    <a:pt x="224" y="822"/>
                  </a:lnTo>
                  <a:lnTo>
                    <a:pt x="358" y="860"/>
                  </a:lnTo>
                  <a:lnTo>
                    <a:pt x="378" y="7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正方形/長方形 1"/>
            <p:cNvSpPr>
              <a:spLocks noChangeArrowheads="1"/>
            </p:cNvSpPr>
            <p:nvPr/>
          </p:nvSpPr>
          <p:spPr bwMode="auto">
            <a:xfrm rot="20324105">
              <a:off x="472899" y="4655865"/>
              <a:ext cx="3912170" cy="75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Timing mismatch in advertisement!</a:t>
              </a:r>
              <a:endPara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sp>
        <p:nvSpPr>
          <p:cNvPr id="38" name="角丸四角形 21"/>
          <p:cNvSpPr>
            <a:spLocks noChangeArrowheads="1"/>
          </p:cNvSpPr>
          <p:nvPr/>
        </p:nvSpPr>
        <p:spPr bwMode="auto">
          <a:xfrm>
            <a:off x="1009651" y="148091"/>
            <a:ext cx="3691322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rIns="0" anchor="b"/>
          <a:lstStyle/>
          <a:p>
            <a:pPr algn="ctr" defTabSz="673100"/>
            <a:endParaRPr lang="en-US" altLang="ja-JP" sz="4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673100"/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Launching TV commercials as usual for fall/winter campaigns</a:t>
            </a:r>
          </a:p>
        </p:txBody>
      </p:sp>
      <p:sp>
        <p:nvSpPr>
          <p:cNvPr id="39" name="角丸四角形 21"/>
          <p:cNvSpPr>
            <a:spLocks noChangeArrowheads="1"/>
          </p:cNvSpPr>
          <p:nvPr/>
        </p:nvSpPr>
        <p:spPr bwMode="auto">
          <a:xfrm>
            <a:off x="6096620" y="4077072"/>
            <a:ext cx="3536900" cy="12756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Best timing </a:t>
            </a:r>
            <a: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 commercials</a:t>
            </a:r>
          </a:p>
        </p:txBody>
      </p:sp>
      <p:sp>
        <p:nvSpPr>
          <p:cNvPr id="15" name="角丸四角形 21"/>
          <p:cNvSpPr>
            <a:spLocks noChangeArrowheads="1"/>
          </p:cNvSpPr>
          <p:nvPr/>
        </p:nvSpPr>
        <p:spPr bwMode="auto">
          <a:xfrm>
            <a:off x="701867" y="2921174"/>
            <a:ext cx="4229350" cy="18001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673100"/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</a:t>
            </a:r>
            <a:r>
              <a:rPr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emperature changes  from end of September to October, last year</a:t>
            </a:r>
          </a:p>
        </p:txBody>
      </p:sp>
    </p:spTree>
    <p:extLst>
      <p:ext uri="{BB962C8B-B14F-4D97-AF65-F5344CB8AC3E}">
        <p14:creationId xmlns:p14="http://schemas.microsoft.com/office/powerpoint/2010/main" val="1748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xit" presetSubtype="8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xit" presetSubtype="8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7" grpId="1" animBg="1"/>
      <p:bldP spid="28" grpId="0" animBg="1"/>
      <p:bldP spid="28" grpId="1" animBg="1"/>
      <p:bldP spid="32" grpId="0" animBg="1"/>
      <p:bldP spid="38" grpId="0" animBg="1"/>
      <p:bldP spid="39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>
            <a:spLocks noChangeAspect="1"/>
          </p:cNvSpPr>
          <p:nvPr/>
        </p:nvSpPr>
        <p:spPr>
          <a:xfrm>
            <a:off x="447187" y="252396"/>
            <a:ext cx="3413692" cy="31507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3" name="グループ化 52"/>
          <p:cNvGrpSpPr>
            <a:grpSpLocks noChangeAspect="1"/>
          </p:cNvGrpSpPr>
          <p:nvPr/>
        </p:nvGrpSpPr>
        <p:grpSpPr>
          <a:xfrm>
            <a:off x="951434" y="396458"/>
            <a:ext cx="2345382" cy="2188930"/>
            <a:chOff x="1582737" y="4229100"/>
            <a:chExt cx="854075" cy="857250"/>
          </a:xfrm>
        </p:grpSpPr>
        <p:sp>
          <p:nvSpPr>
            <p:cNvPr id="54" name="Freeform 173"/>
            <p:cNvSpPr>
              <a:spLocks/>
            </p:cNvSpPr>
            <p:nvPr/>
          </p:nvSpPr>
          <p:spPr bwMode="auto">
            <a:xfrm>
              <a:off x="2074862" y="4229100"/>
              <a:ext cx="114300" cy="431800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2" y="20"/>
                </a:cxn>
                <a:cxn ang="0">
                  <a:pos x="44" y="20"/>
                </a:cxn>
                <a:cxn ang="0">
                  <a:pos x="44" y="0"/>
                </a:cxn>
                <a:cxn ang="0">
                  <a:pos x="30" y="0"/>
                </a:cxn>
                <a:cxn ang="0">
                  <a:pos x="30" y="20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28" y="40"/>
                </a:cxn>
                <a:cxn ang="0">
                  <a:pos x="0" y="40"/>
                </a:cxn>
                <a:cxn ang="0">
                  <a:pos x="0" y="64"/>
                </a:cxn>
                <a:cxn ang="0">
                  <a:pos x="28" y="64"/>
                </a:cxn>
                <a:cxn ang="0">
                  <a:pos x="24" y="272"/>
                </a:cxn>
                <a:cxn ang="0">
                  <a:pos x="48" y="272"/>
                </a:cxn>
                <a:cxn ang="0">
                  <a:pos x="46" y="64"/>
                </a:cxn>
                <a:cxn ang="0">
                  <a:pos x="72" y="64"/>
                </a:cxn>
                <a:cxn ang="0">
                  <a:pos x="72" y="40"/>
                </a:cxn>
                <a:cxn ang="0">
                  <a:pos x="44" y="40"/>
                </a:cxn>
                <a:cxn ang="0">
                  <a:pos x="44" y="28"/>
                </a:cxn>
                <a:cxn ang="0">
                  <a:pos x="72" y="28"/>
                </a:cxn>
              </a:cxnLst>
              <a:rect l="0" t="0" r="r" b="b"/>
              <a:pathLst>
                <a:path w="72" h="272">
                  <a:moveTo>
                    <a:pt x="72" y="28"/>
                  </a:moveTo>
                  <a:lnTo>
                    <a:pt x="72" y="20"/>
                  </a:lnTo>
                  <a:lnTo>
                    <a:pt x="44" y="2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30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28" y="64"/>
                  </a:lnTo>
                  <a:lnTo>
                    <a:pt x="24" y="272"/>
                  </a:lnTo>
                  <a:lnTo>
                    <a:pt x="48" y="272"/>
                  </a:lnTo>
                  <a:lnTo>
                    <a:pt x="46" y="64"/>
                  </a:lnTo>
                  <a:lnTo>
                    <a:pt x="72" y="64"/>
                  </a:lnTo>
                  <a:lnTo>
                    <a:pt x="72" y="40"/>
                  </a:lnTo>
                  <a:lnTo>
                    <a:pt x="44" y="40"/>
                  </a:lnTo>
                  <a:lnTo>
                    <a:pt x="44" y="28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" name="Freeform 174"/>
            <p:cNvSpPr>
              <a:spLocks/>
            </p:cNvSpPr>
            <p:nvPr/>
          </p:nvSpPr>
          <p:spPr bwMode="auto">
            <a:xfrm>
              <a:off x="1582737" y="4467225"/>
              <a:ext cx="854075" cy="619125"/>
            </a:xfrm>
            <a:custGeom>
              <a:avLst/>
              <a:gdLst/>
              <a:ahLst/>
              <a:cxnLst>
                <a:cxn ang="0">
                  <a:pos x="270" y="74"/>
                </a:cxn>
                <a:cxn ang="0">
                  <a:pos x="270" y="0"/>
                </a:cxn>
                <a:cxn ang="0">
                  <a:pos x="84" y="0"/>
                </a:cxn>
                <a:cxn ang="0">
                  <a:pos x="84" y="74"/>
                </a:cxn>
                <a:cxn ang="0">
                  <a:pos x="0" y="74"/>
                </a:cxn>
                <a:cxn ang="0">
                  <a:pos x="0" y="390"/>
                </a:cxn>
                <a:cxn ang="0">
                  <a:pos x="538" y="390"/>
                </a:cxn>
                <a:cxn ang="0">
                  <a:pos x="538" y="74"/>
                </a:cxn>
                <a:cxn ang="0">
                  <a:pos x="270" y="74"/>
                </a:cxn>
              </a:cxnLst>
              <a:rect l="0" t="0" r="r" b="b"/>
              <a:pathLst>
                <a:path w="538" h="390">
                  <a:moveTo>
                    <a:pt x="270" y="74"/>
                  </a:moveTo>
                  <a:lnTo>
                    <a:pt x="270" y="0"/>
                  </a:lnTo>
                  <a:lnTo>
                    <a:pt x="84" y="0"/>
                  </a:lnTo>
                  <a:lnTo>
                    <a:pt x="84" y="74"/>
                  </a:lnTo>
                  <a:lnTo>
                    <a:pt x="0" y="74"/>
                  </a:lnTo>
                  <a:lnTo>
                    <a:pt x="0" y="390"/>
                  </a:lnTo>
                  <a:lnTo>
                    <a:pt x="538" y="390"/>
                  </a:lnTo>
                  <a:lnTo>
                    <a:pt x="538" y="74"/>
                  </a:lnTo>
                  <a:lnTo>
                    <a:pt x="270" y="74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" name="Rectangle 175"/>
            <p:cNvSpPr>
              <a:spLocks noChangeArrowheads="1"/>
            </p:cNvSpPr>
            <p:nvPr/>
          </p:nvSpPr>
          <p:spPr bwMode="auto">
            <a:xfrm>
              <a:off x="1792287" y="4467225"/>
              <a:ext cx="149225" cy="95250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" name="Rectangle 176"/>
            <p:cNvSpPr>
              <a:spLocks noChangeArrowheads="1"/>
            </p:cNvSpPr>
            <p:nvPr/>
          </p:nvSpPr>
          <p:spPr bwMode="auto">
            <a:xfrm>
              <a:off x="1633537" y="4679950"/>
              <a:ext cx="755650" cy="50800"/>
            </a:xfrm>
            <a:prstGeom prst="rect">
              <a:avLst/>
            </a:prstGeom>
            <a:solidFill>
              <a:srgbClr val="8BB9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" name="Rectangle 177"/>
            <p:cNvSpPr>
              <a:spLocks noChangeArrowheads="1"/>
            </p:cNvSpPr>
            <p:nvPr/>
          </p:nvSpPr>
          <p:spPr bwMode="auto">
            <a:xfrm>
              <a:off x="1633537" y="4791075"/>
              <a:ext cx="755650" cy="50800"/>
            </a:xfrm>
            <a:prstGeom prst="rect">
              <a:avLst/>
            </a:prstGeom>
            <a:solidFill>
              <a:srgbClr val="8BB9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" name="Rectangle 178"/>
            <p:cNvSpPr>
              <a:spLocks noChangeArrowheads="1"/>
            </p:cNvSpPr>
            <p:nvPr/>
          </p:nvSpPr>
          <p:spPr bwMode="auto">
            <a:xfrm>
              <a:off x="1633537" y="4902200"/>
              <a:ext cx="755650" cy="50800"/>
            </a:xfrm>
            <a:prstGeom prst="rect">
              <a:avLst/>
            </a:prstGeom>
            <a:solidFill>
              <a:srgbClr val="8BB9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1" name="角丸四角形 60"/>
          <p:cNvSpPr/>
          <p:nvPr/>
        </p:nvSpPr>
        <p:spPr>
          <a:xfrm>
            <a:off x="1123685" y="2450505"/>
            <a:ext cx="2000880" cy="5381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Meteorological Agency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正方形/長方形 1"/>
          <p:cNvSpPr>
            <a:spLocks noChangeArrowheads="1"/>
          </p:cNvSpPr>
          <p:nvPr/>
        </p:nvSpPr>
        <p:spPr bwMode="auto">
          <a:xfrm>
            <a:off x="4088905" y="1376857"/>
            <a:ext cx="5641314" cy="1578611"/>
          </a:xfrm>
          <a:prstGeom prst="wedgeRectCallout">
            <a:avLst>
              <a:gd name="adj1" fmla="val -67006"/>
              <a:gd name="adj2" fmla="val -26664"/>
            </a:avLst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0" rIns="0" anchor="ctr" anchorCtr="0">
            <a:noAutofit/>
          </a:bodyPr>
          <a:lstStyle/>
          <a:p>
            <a:pPr algn="ctr"/>
            <a:r>
              <a:rPr lang="en-US" altLang="ja-JP" sz="3600" b="1" u="sng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</a:t>
            </a:r>
            <a:r>
              <a:rPr lang="en-US" altLang="ja-JP" sz="3600" b="1" u="sng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nformation Promotion Office!</a:t>
            </a:r>
            <a:endParaRPr kumimoji="1" lang="ja-JP" altLang="en-US" sz="3600" b="1" u="sng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71" name="Freeform 390"/>
          <p:cNvSpPr>
            <a:spLocks/>
          </p:cNvSpPr>
          <p:nvPr/>
        </p:nvSpPr>
        <p:spPr bwMode="auto">
          <a:xfrm>
            <a:off x="2317599" y="1447905"/>
            <a:ext cx="598286" cy="571613"/>
          </a:xfrm>
          <a:custGeom>
            <a:avLst/>
            <a:gdLst/>
            <a:ahLst/>
            <a:cxnLst>
              <a:cxn ang="0">
                <a:pos x="188" y="70"/>
              </a:cxn>
              <a:cxn ang="0">
                <a:pos x="166" y="34"/>
              </a:cxn>
              <a:cxn ang="0">
                <a:pos x="138" y="12"/>
              </a:cxn>
              <a:cxn ang="0">
                <a:pos x="106" y="0"/>
              </a:cxn>
              <a:cxn ang="0">
                <a:pos x="76" y="0"/>
              </a:cxn>
              <a:cxn ang="0">
                <a:pos x="46" y="14"/>
              </a:cxn>
              <a:cxn ang="0">
                <a:pos x="22" y="36"/>
              </a:cxn>
              <a:cxn ang="0">
                <a:pos x="6" y="70"/>
              </a:cxn>
              <a:cxn ang="0">
                <a:pos x="0" y="114"/>
              </a:cxn>
              <a:cxn ang="0">
                <a:pos x="0" y="128"/>
              </a:cxn>
              <a:cxn ang="0">
                <a:pos x="6" y="150"/>
              </a:cxn>
              <a:cxn ang="0">
                <a:pos x="16" y="170"/>
              </a:cxn>
              <a:cxn ang="0">
                <a:pos x="38" y="194"/>
              </a:cxn>
              <a:cxn ang="0">
                <a:pos x="74" y="220"/>
              </a:cxn>
              <a:cxn ang="0">
                <a:pos x="110" y="242"/>
              </a:cxn>
              <a:cxn ang="0">
                <a:pos x="138" y="264"/>
              </a:cxn>
              <a:cxn ang="0">
                <a:pos x="180" y="308"/>
              </a:cxn>
              <a:cxn ang="0">
                <a:pos x="188" y="324"/>
              </a:cxn>
              <a:cxn ang="0">
                <a:pos x="190" y="318"/>
              </a:cxn>
              <a:cxn ang="0">
                <a:pos x="212" y="288"/>
              </a:cxn>
              <a:cxn ang="0">
                <a:pos x="266" y="242"/>
              </a:cxn>
              <a:cxn ang="0">
                <a:pos x="300" y="218"/>
              </a:cxn>
              <a:cxn ang="0">
                <a:pos x="336" y="192"/>
              </a:cxn>
              <a:cxn ang="0">
                <a:pos x="358" y="168"/>
              </a:cxn>
              <a:cxn ang="0">
                <a:pos x="368" y="150"/>
              </a:cxn>
              <a:cxn ang="0">
                <a:pos x="374" y="126"/>
              </a:cxn>
              <a:cxn ang="0">
                <a:pos x="376" y="114"/>
              </a:cxn>
              <a:cxn ang="0">
                <a:pos x="368" y="70"/>
              </a:cxn>
              <a:cxn ang="0">
                <a:pos x="352" y="36"/>
              </a:cxn>
              <a:cxn ang="0">
                <a:pos x="328" y="14"/>
              </a:cxn>
              <a:cxn ang="0">
                <a:pos x="298" y="2"/>
              </a:cxn>
              <a:cxn ang="0">
                <a:pos x="266" y="2"/>
              </a:cxn>
              <a:cxn ang="0">
                <a:pos x="236" y="12"/>
              </a:cxn>
              <a:cxn ang="0">
                <a:pos x="208" y="36"/>
              </a:cxn>
              <a:cxn ang="0">
                <a:pos x="188" y="70"/>
              </a:cxn>
            </a:cxnLst>
            <a:rect l="0" t="0" r="r" b="b"/>
            <a:pathLst>
              <a:path w="376" h="324">
                <a:moveTo>
                  <a:pt x="188" y="70"/>
                </a:moveTo>
                <a:lnTo>
                  <a:pt x="188" y="70"/>
                </a:lnTo>
                <a:lnTo>
                  <a:pt x="176" y="50"/>
                </a:lnTo>
                <a:lnTo>
                  <a:pt x="166" y="34"/>
                </a:lnTo>
                <a:lnTo>
                  <a:pt x="152" y="22"/>
                </a:lnTo>
                <a:lnTo>
                  <a:pt x="138" y="12"/>
                </a:lnTo>
                <a:lnTo>
                  <a:pt x="122" y="4"/>
                </a:lnTo>
                <a:lnTo>
                  <a:pt x="106" y="0"/>
                </a:lnTo>
                <a:lnTo>
                  <a:pt x="90" y="0"/>
                </a:lnTo>
                <a:lnTo>
                  <a:pt x="76" y="0"/>
                </a:lnTo>
                <a:lnTo>
                  <a:pt x="60" y="6"/>
                </a:lnTo>
                <a:lnTo>
                  <a:pt x="46" y="14"/>
                </a:lnTo>
                <a:lnTo>
                  <a:pt x="34" y="24"/>
                </a:lnTo>
                <a:lnTo>
                  <a:pt x="22" y="36"/>
                </a:lnTo>
                <a:lnTo>
                  <a:pt x="12" y="52"/>
                </a:lnTo>
                <a:lnTo>
                  <a:pt x="6" y="70"/>
                </a:lnTo>
                <a:lnTo>
                  <a:pt x="0" y="92"/>
                </a:lnTo>
                <a:lnTo>
                  <a:pt x="0" y="114"/>
                </a:lnTo>
                <a:lnTo>
                  <a:pt x="0" y="114"/>
                </a:lnTo>
                <a:lnTo>
                  <a:pt x="0" y="128"/>
                </a:lnTo>
                <a:lnTo>
                  <a:pt x="2" y="140"/>
                </a:lnTo>
                <a:lnTo>
                  <a:pt x="6" y="150"/>
                </a:lnTo>
                <a:lnTo>
                  <a:pt x="10" y="160"/>
                </a:lnTo>
                <a:lnTo>
                  <a:pt x="16" y="170"/>
                </a:lnTo>
                <a:lnTo>
                  <a:pt x="22" y="178"/>
                </a:lnTo>
                <a:lnTo>
                  <a:pt x="38" y="194"/>
                </a:lnTo>
                <a:lnTo>
                  <a:pt x="54" y="208"/>
                </a:lnTo>
                <a:lnTo>
                  <a:pt x="74" y="220"/>
                </a:lnTo>
                <a:lnTo>
                  <a:pt x="110" y="242"/>
                </a:lnTo>
                <a:lnTo>
                  <a:pt x="110" y="242"/>
                </a:lnTo>
                <a:lnTo>
                  <a:pt x="124" y="252"/>
                </a:lnTo>
                <a:lnTo>
                  <a:pt x="138" y="264"/>
                </a:lnTo>
                <a:lnTo>
                  <a:pt x="162" y="288"/>
                </a:lnTo>
                <a:lnTo>
                  <a:pt x="180" y="308"/>
                </a:lnTo>
                <a:lnTo>
                  <a:pt x="184" y="318"/>
                </a:lnTo>
                <a:lnTo>
                  <a:pt x="188" y="324"/>
                </a:lnTo>
                <a:lnTo>
                  <a:pt x="188" y="324"/>
                </a:lnTo>
                <a:lnTo>
                  <a:pt x="190" y="318"/>
                </a:lnTo>
                <a:lnTo>
                  <a:pt x="196" y="308"/>
                </a:lnTo>
                <a:lnTo>
                  <a:pt x="212" y="288"/>
                </a:lnTo>
                <a:lnTo>
                  <a:pt x="236" y="264"/>
                </a:lnTo>
                <a:lnTo>
                  <a:pt x="266" y="242"/>
                </a:lnTo>
                <a:lnTo>
                  <a:pt x="266" y="242"/>
                </a:lnTo>
                <a:lnTo>
                  <a:pt x="300" y="218"/>
                </a:lnTo>
                <a:lnTo>
                  <a:pt x="320" y="206"/>
                </a:lnTo>
                <a:lnTo>
                  <a:pt x="336" y="192"/>
                </a:lnTo>
                <a:lnTo>
                  <a:pt x="352" y="178"/>
                </a:lnTo>
                <a:lnTo>
                  <a:pt x="358" y="168"/>
                </a:lnTo>
                <a:lnTo>
                  <a:pt x="364" y="160"/>
                </a:lnTo>
                <a:lnTo>
                  <a:pt x="368" y="150"/>
                </a:lnTo>
                <a:lnTo>
                  <a:pt x="372" y="138"/>
                </a:lnTo>
                <a:lnTo>
                  <a:pt x="374" y="126"/>
                </a:lnTo>
                <a:lnTo>
                  <a:pt x="376" y="114"/>
                </a:lnTo>
                <a:lnTo>
                  <a:pt x="376" y="114"/>
                </a:lnTo>
                <a:lnTo>
                  <a:pt x="374" y="90"/>
                </a:lnTo>
                <a:lnTo>
                  <a:pt x="368" y="70"/>
                </a:lnTo>
                <a:lnTo>
                  <a:pt x="362" y="52"/>
                </a:lnTo>
                <a:lnTo>
                  <a:pt x="352" y="36"/>
                </a:lnTo>
                <a:lnTo>
                  <a:pt x="340" y="24"/>
                </a:lnTo>
                <a:lnTo>
                  <a:pt x="328" y="14"/>
                </a:lnTo>
                <a:lnTo>
                  <a:pt x="314" y="6"/>
                </a:lnTo>
                <a:lnTo>
                  <a:pt x="298" y="2"/>
                </a:lnTo>
                <a:lnTo>
                  <a:pt x="282" y="0"/>
                </a:lnTo>
                <a:lnTo>
                  <a:pt x="266" y="2"/>
                </a:lnTo>
                <a:lnTo>
                  <a:pt x="252" y="6"/>
                </a:lnTo>
                <a:lnTo>
                  <a:pt x="236" y="12"/>
                </a:lnTo>
                <a:lnTo>
                  <a:pt x="222" y="22"/>
                </a:lnTo>
                <a:lnTo>
                  <a:pt x="208" y="36"/>
                </a:lnTo>
                <a:lnTo>
                  <a:pt x="196" y="52"/>
                </a:lnTo>
                <a:lnTo>
                  <a:pt x="188" y="70"/>
                </a:lnTo>
                <a:lnTo>
                  <a:pt x="188" y="7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35152" y="4079548"/>
            <a:ext cx="9595066" cy="2641337"/>
            <a:chOff x="135152" y="4079548"/>
            <a:chExt cx="9595066" cy="2641337"/>
          </a:xfrm>
        </p:grpSpPr>
        <p:sp>
          <p:nvSpPr>
            <p:cNvPr id="84" name="正方形/長方形 1"/>
            <p:cNvSpPr>
              <a:spLocks noChangeArrowheads="1"/>
            </p:cNvSpPr>
            <p:nvPr/>
          </p:nvSpPr>
          <p:spPr bwMode="auto">
            <a:xfrm rot="157619">
              <a:off x="135152" y="4079548"/>
              <a:ext cx="9595066" cy="2641337"/>
            </a:xfrm>
            <a:prstGeom prst="cloud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square" anchor="ctr" anchorCtr="0">
              <a:noAutofit/>
            </a:bodyPr>
            <a:lstStyle/>
            <a:p>
              <a:pPr algn="ctr"/>
              <a:endPara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72" name="正方形/長方形 1"/>
            <p:cNvSpPr>
              <a:spLocks noChangeArrowheads="1"/>
            </p:cNvSpPr>
            <p:nvPr/>
          </p:nvSpPr>
          <p:spPr bwMode="auto">
            <a:xfrm>
              <a:off x="600253" y="4639472"/>
              <a:ext cx="8931442" cy="1597840"/>
            </a:xfrm>
            <a:prstGeom prst="roundRect">
              <a:avLst/>
            </a:prstGeom>
            <a:noFill/>
            <a:ln>
              <a:noFill/>
            </a:ln>
            <a:extLst/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ja-JP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a</a:t>
              </a:r>
              <a:r>
                <a:rPr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s many industries as possible to use its information!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740831" y="3555354"/>
            <a:ext cx="5694334" cy="1048218"/>
            <a:chOff x="740831" y="3555354"/>
            <a:chExt cx="5694334" cy="1048218"/>
          </a:xfrm>
        </p:grpSpPr>
        <p:sp>
          <p:nvSpPr>
            <p:cNvPr id="85" name="正方形/長方形 1"/>
            <p:cNvSpPr>
              <a:spLocks noChangeArrowheads="1"/>
            </p:cNvSpPr>
            <p:nvPr/>
          </p:nvSpPr>
          <p:spPr bwMode="auto">
            <a:xfrm>
              <a:off x="896452" y="3555354"/>
              <a:ext cx="5352692" cy="1048218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square" anchor="ctr" anchorCtr="0">
              <a:noAutofit/>
            </a:bodyPr>
            <a:lstStyle/>
            <a:p>
              <a:pPr algn="ctr"/>
              <a:endPara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73" name="正方形/長方形 1"/>
            <p:cNvSpPr>
              <a:spLocks noChangeArrowheads="1"/>
            </p:cNvSpPr>
            <p:nvPr/>
          </p:nvSpPr>
          <p:spPr bwMode="auto">
            <a:xfrm>
              <a:off x="740831" y="3730749"/>
              <a:ext cx="56943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Meteorological Agency wants</a:t>
              </a:r>
            </a:p>
          </p:txBody>
        </p:sp>
      </p:grpSp>
      <p:sp>
        <p:nvSpPr>
          <p:cNvPr id="17" name="角丸四角形吹き出し 16"/>
          <p:cNvSpPr/>
          <p:nvPr/>
        </p:nvSpPr>
        <p:spPr>
          <a:xfrm>
            <a:off x="4088905" y="665254"/>
            <a:ext cx="2304256" cy="662931"/>
          </a:xfrm>
          <a:prstGeom prst="wedgeRoundRectCallout">
            <a:avLst>
              <a:gd name="adj1" fmla="val 1083"/>
              <a:gd name="adj2" fmla="val 27366"/>
              <a:gd name="adj3" fmla="val 16667"/>
            </a:avLst>
          </a:prstGeom>
          <a:solidFill>
            <a:schemeClr val="accent1"/>
          </a:solidFill>
        </p:spPr>
        <p:txBody>
          <a:bodyPr wrap="none" lIns="91440" tIns="45720" rIns="91440" bIns="45720" anchor="b" anchorCtr="0">
            <a:noAutofit/>
          </a:bodyPr>
          <a:lstStyle/>
          <a:p>
            <a:pPr algn="ctr"/>
            <a:r>
              <a:rPr lang="en-US" altLang="ja-JP" sz="1600" b="1" i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Section in charge</a:t>
            </a:r>
            <a:endParaRPr lang="ja-JP" altLang="en-US" sz="1600" b="1" i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7982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1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-3759968" y="2085170"/>
            <a:ext cx="4941887" cy="592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800" b="1" i="1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488504" y="548680"/>
            <a:ext cx="8928992" cy="1832559"/>
          </a:xfrm>
          <a:prstGeom prst="roundRect">
            <a:avLst>
              <a:gd name="adj" fmla="val 11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 decision on launch of commercials made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u="sng" kern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３ </a:t>
            </a:r>
            <a:r>
              <a:rPr kumimoji="0" lang="en-US" altLang="ja-JP" sz="4800" b="1" u="sng" kern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weeks before</a:t>
            </a:r>
          </a:p>
        </p:txBody>
      </p:sp>
      <p:sp>
        <p:nvSpPr>
          <p:cNvPr id="9" name="二等辺三角形 8"/>
          <p:cNvSpPr/>
          <p:nvPr/>
        </p:nvSpPr>
        <p:spPr>
          <a:xfrm rot="10800000">
            <a:off x="3080794" y="2650629"/>
            <a:ext cx="3744414" cy="93610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lIns="91440" tIns="45720" rIns="91440" bIns="45720" anchor="b" anchorCtr="0">
            <a:noAutofit/>
          </a:bodyPr>
          <a:lstStyle/>
          <a:p>
            <a:pPr algn="ctr"/>
            <a:endParaRPr lang="ja-JP" altLang="en-US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88504" y="3516299"/>
            <a:ext cx="8928992" cy="1832559"/>
          </a:xfrm>
          <a:prstGeom prst="roundRect">
            <a:avLst>
              <a:gd name="adj" fmla="val 11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Little known</a:t>
            </a:r>
          </a:p>
        </p:txBody>
      </p:sp>
      <p:sp>
        <p:nvSpPr>
          <p:cNvPr id="11" name="角丸四角形 10"/>
          <p:cNvSpPr/>
          <p:nvPr/>
        </p:nvSpPr>
        <p:spPr bwMode="auto">
          <a:xfrm>
            <a:off x="1712640" y="4733575"/>
            <a:ext cx="6480720" cy="1099945"/>
          </a:xfrm>
          <a:prstGeom prst="roundRect">
            <a:avLst>
              <a:gd name="adj" fmla="val 11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u="sng" kern="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Monthly Forecasts used</a:t>
            </a:r>
            <a:endParaRPr kumimoji="0" lang="en-US" altLang="ja-JP" sz="3200" b="1" kern="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22896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10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 bwMode="auto">
          <a:xfrm>
            <a:off x="488504" y="548680"/>
            <a:ext cx="8928992" cy="1832559"/>
          </a:xfrm>
          <a:prstGeom prst="roundRect">
            <a:avLst>
              <a:gd name="adj" fmla="val 11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“Monthly forecasts” posted on the  Meteorological Agency homepage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6386" y="2564904"/>
            <a:ext cx="8342106" cy="3404393"/>
            <a:chOff x="826386" y="2780928"/>
            <a:chExt cx="8342106" cy="3404393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3" t="56467" r="33836" b="25182"/>
            <a:stretch/>
          </p:blipFill>
          <p:spPr bwMode="auto">
            <a:xfrm>
              <a:off x="835912" y="3202855"/>
              <a:ext cx="8332580" cy="298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3" t="52378" r="33883" b="45290"/>
            <a:stretch/>
          </p:blipFill>
          <p:spPr bwMode="auto">
            <a:xfrm>
              <a:off x="826386" y="2780928"/>
              <a:ext cx="8332581" cy="37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乗算記号 6"/>
          <p:cNvSpPr/>
          <p:nvPr/>
        </p:nvSpPr>
        <p:spPr bwMode="auto">
          <a:xfrm>
            <a:off x="1824122" y="1700809"/>
            <a:ext cx="6356159" cy="5157192"/>
          </a:xfrm>
          <a:prstGeom prst="mathMultiply">
            <a:avLst>
              <a:gd name="adj1" fmla="val 16053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2099469" y="3761658"/>
            <a:ext cx="5707062" cy="1035494"/>
          </a:xfrm>
          <a:prstGeom prst="roundRect">
            <a:avLst>
              <a:gd name="adj" fmla="val 11000"/>
            </a:avLst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1" kern="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Unusable!</a:t>
            </a:r>
          </a:p>
        </p:txBody>
      </p:sp>
    </p:spTree>
    <p:extLst>
      <p:ext uri="{BB962C8B-B14F-4D97-AF65-F5344CB8AC3E}">
        <p14:creationId xmlns:p14="http://schemas.microsoft.com/office/powerpoint/2010/main" val="21845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 bwMode="auto">
          <a:xfrm>
            <a:off x="518539" y="4581128"/>
            <a:ext cx="8928992" cy="1832559"/>
          </a:xfrm>
          <a:prstGeom prst="roundRect">
            <a:avLst>
              <a:gd name="adj" fmla="val 11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Our services are based on our</a:t>
            </a:r>
            <a:endParaRPr kumimoji="0" lang="ja-JP" altLang="en-US" sz="3200" b="1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kern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“</a:t>
            </a:r>
            <a:r>
              <a:rPr kumimoji="0" lang="en-US" altLang="ja-JP" sz="3200" b="1" kern="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</a:t>
            </a:r>
            <a:r>
              <a:rPr kumimoji="0" lang="en-US" altLang="ja-JP" sz="3200" b="1" kern="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bility to analyze and understand data”</a:t>
            </a:r>
          </a:p>
        </p:txBody>
      </p:sp>
      <p:pic>
        <p:nvPicPr>
          <p:cNvPr id="24" name="Picture 9" descr="C:\Users\yamamotoyu\Desktop\★社員アイコン\staff_008-yamam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20" y="200050"/>
            <a:ext cx="1982220" cy="15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t="26605" r="44096" b="46538"/>
          <a:stretch/>
        </p:blipFill>
        <p:spPr bwMode="auto">
          <a:xfrm>
            <a:off x="488504" y="188640"/>
            <a:ext cx="5509882" cy="292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正方形/長方形 27"/>
          <p:cNvSpPr/>
          <p:nvPr/>
        </p:nvSpPr>
        <p:spPr bwMode="auto">
          <a:xfrm>
            <a:off x="416496" y="2498372"/>
            <a:ext cx="9145015" cy="16507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en-US" altLang="ja-JP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Meteorological Agency’s “forecasting trend” analyzed and explained </a:t>
            </a:r>
            <a:r>
              <a:rPr kumimoji="0" lang="en-US" altLang="ja-JP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with the skill of </a:t>
            </a:r>
            <a:r>
              <a:rPr kumimoji="0" lang="en-US" altLang="ja-JP" sz="2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a </a:t>
            </a:r>
            <a:r>
              <a:rPr kumimoji="0" lang="en-US" altLang="ja-JP" sz="28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weather forecaster</a:t>
            </a:r>
          </a:p>
        </p:txBody>
      </p:sp>
      <p:sp>
        <p:nvSpPr>
          <p:cNvPr id="8" name="角丸四角形 7"/>
          <p:cNvSpPr/>
          <p:nvPr/>
        </p:nvSpPr>
        <p:spPr bwMode="auto">
          <a:xfrm>
            <a:off x="4126178" y="344525"/>
            <a:ext cx="2822798" cy="432048"/>
          </a:xfrm>
          <a:prstGeom prst="roundRect">
            <a:avLst>
              <a:gd name="adj" fmla="val 11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Verification materials</a:t>
            </a:r>
          </a:p>
        </p:txBody>
      </p:sp>
      <p:sp>
        <p:nvSpPr>
          <p:cNvPr id="26" name="角丸四角形吹き出し 25"/>
          <p:cNvSpPr/>
          <p:nvPr/>
        </p:nvSpPr>
        <p:spPr bwMode="auto">
          <a:xfrm>
            <a:off x="6249145" y="1950098"/>
            <a:ext cx="3312366" cy="365516"/>
          </a:xfrm>
          <a:prstGeom prst="wedgeRoundRectCallout">
            <a:avLst>
              <a:gd name="adj1" fmla="val -17114"/>
              <a:gd name="adj2" fmla="val -877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Sales personnel are also weather </a:t>
            </a:r>
            <a:r>
              <a:rPr kumimoji="0" lang="en-US" altLang="ja-JP" sz="1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foprecasters</a:t>
            </a:r>
            <a:endParaRPr kumimoji="0" lang="en-US" altLang="ja-JP" sz="1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4352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8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5335588" y="6267450"/>
            <a:ext cx="4941887" cy="592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800" b="1" i="1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929116" y="1268760"/>
            <a:ext cx="8047768" cy="3665118"/>
          </a:xfrm>
          <a:prstGeom prst="roundRect">
            <a:avLst>
              <a:gd name="adj" fmla="val 1100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36381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238926" y="4797152"/>
            <a:ext cx="9428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Techniques for using information</a:t>
            </a:r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＝</a:t>
            </a:r>
            <a:r>
              <a:rPr kumimoji="1" lang="en-US" altLang="ja-JP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Intelligence</a:t>
            </a:r>
            <a:endParaRPr kumimoji="1" lang="ja-JP" alt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9" name="正方形/長方形 1"/>
          <p:cNvSpPr>
            <a:spLocks noChangeArrowheads="1"/>
          </p:cNvSpPr>
          <p:nvPr/>
        </p:nvSpPr>
        <p:spPr bwMode="auto">
          <a:xfrm>
            <a:off x="632520" y="5368127"/>
            <a:ext cx="16766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96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IT</a:t>
            </a:r>
            <a:endParaRPr kumimoji="1" lang="ja-JP" altLang="en-US" sz="96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216696" y="5651076"/>
            <a:ext cx="3168352" cy="830997"/>
            <a:chOff x="2216696" y="5651076"/>
            <a:chExt cx="3168352" cy="830997"/>
          </a:xfrm>
        </p:grpSpPr>
        <p:sp>
          <p:nvSpPr>
            <p:cNvPr id="20" name="正方形/長方形 1"/>
            <p:cNvSpPr>
              <a:spLocks noChangeArrowheads="1"/>
            </p:cNvSpPr>
            <p:nvPr/>
          </p:nvSpPr>
          <p:spPr bwMode="auto">
            <a:xfrm>
              <a:off x="2216696" y="5774188"/>
              <a:ext cx="7557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＝</a:t>
              </a:r>
            </a:p>
          </p:txBody>
        </p:sp>
        <p:sp>
          <p:nvSpPr>
            <p:cNvPr id="21" name="正方形/長方形 1"/>
            <p:cNvSpPr>
              <a:spLocks noChangeArrowheads="1"/>
            </p:cNvSpPr>
            <p:nvPr/>
          </p:nvSpPr>
          <p:spPr bwMode="auto">
            <a:xfrm>
              <a:off x="3002972" y="5651076"/>
              <a:ext cx="2382076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Information</a:t>
              </a:r>
            </a:p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Technology</a:t>
              </a:r>
              <a:endPara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sp>
        <p:nvSpPr>
          <p:cNvPr id="23" name="正方形/長方形 1"/>
          <p:cNvSpPr>
            <a:spLocks noChangeArrowheads="1"/>
          </p:cNvSpPr>
          <p:nvPr/>
        </p:nvSpPr>
        <p:spPr bwMode="auto">
          <a:xfrm>
            <a:off x="6325241" y="5496557"/>
            <a:ext cx="2958140" cy="114010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tIns="10800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Intelligence</a:t>
            </a:r>
          </a:p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Technology</a:t>
            </a:r>
            <a:endParaRPr kumimoji="1" lang="ja-JP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736976" y="5774188"/>
            <a:ext cx="1740837" cy="1242491"/>
            <a:chOff x="4736976" y="5774188"/>
            <a:chExt cx="1740837" cy="1242491"/>
          </a:xfrm>
        </p:grpSpPr>
        <p:sp>
          <p:nvSpPr>
            <p:cNvPr id="2" name="屈折矢印 1"/>
            <p:cNvSpPr/>
            <p:nvPr/>
          </p:nvSpPr>
          <p:spPr bwMode="auto">
            <a:xfrm>
              <a:off x="5529064" y="5774188"/>
              <a:ext cx="576064" cy="56386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24" name="正方形/長方形 1"/>
            <p:cNvSpPr>
              <a:spLocks noChangeArrowheads="1"/>
            </p:cNvSpPr>
            <p:nvPr/>
          </p:nvSpPr>
          <p:spPr bwMode="auto">
            <a:xfrm>
              <a:off x="4736976" y="6370348"/>
              <a:ext cx="17408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Amalgamate into</a:t>
              </a:r>
              <a:endPara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sp>
        <p:nvSpPr>
          <p:cNvPr id="3" name="乗算記号 2"/>
          <p:cNvSpPr/>
          <p:nvPr/>
        </p:nvSpPr>
        <p:spPr bwMode="auto">
          <a:xfrm>
            <a:off x="3401922" y="5301208"/>
            <a:ext cx="1584176" cy="1530805"/>
          </a:xfrm>
          <a:prstGeom prst="mathMultiply">
            <a:avLst>
              <a:gd name="adj1" fmla="val 16053"/>
            </a:avLst>
          </a:prstGeom>
          <a:solidFill>
            <a:schemeClr val="tx1"/>
          </a:solidFill>
          <a:ln>
            <a:noFill/>
          </a:ln>
          <a:extLst/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pic>
        <p:nvPicPr>
          <p:cNvPr id="17" name="Picture 2" descr="http://www.halex.co.jp/wp-content/themes/halex/images/top/img_cartoon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6" y="221040"/>
            <a:ext cx="8124907" cy="45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気象情報の活用ノウハウよ!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6" y="0"/>
            <a:ext cx="3369740" cy="52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 bwMode="auto">
          <a:xfrm>
            <a:off x="541462" y="2636912"/>
            <a:ext cx="8784976" cy="3630539"/>
          </a:xfrm>
          <a:prstGeom prst="roundRect">
            <a:avLst>
              <a:gd name="adj" fmla="val 7327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clients </a:t>
            </a:r>
            <a:r>
              <a:rPr kumimoji="0" lang="ja-JP" altLang="en-US" sz="48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の目的･要望に応じて</a:t>
            </a:r>
            <a:endParaRPr kumimoji="0" lang="en-US" altLang="ja-JP" sz="4800" b="1" kern="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データを読み解けるかが</a:t>
            </a:r>
            <a:endParaRPr kumimoji="0" lang="en-US" altLang="ja-JP" sz="4800" b="1" kern="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最大の鍵！</a:t>
            </a:r>
            <a:endParaRPr kumimoji="0" lang="en-US" altLang="ja-JP" sz="4800" b="1" kern="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541462" y="2636912"/>
            <a:ext cx="8784976" cy="3630539"/>
          </a:xfrm>
          <a:prstGeom prst="roundRect">
            <a:avLst>
              <a:gd name="adj" fmla="val 7327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kern="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The greatest key is whether data can be analyzed to meet the purpose and needs of individual clients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5335588" y="6267450"/>
            <a:ext cx="4941887" cy="592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800" b="1" i="1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364729" y="620688"/>
            <a:ext cx="8928992" cy="1832559"/>
          </a:xfrm>
          <a:prstGeom prst="roundRect">
            <a:avLst>
              <a:gd name="adj" fmla="val 11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Open data are useless when they are simply looked at</a:t>
            </a:r>
          </a:p>
        </p:txBody>
      </p:sp>
    </p:spTree>
    <p:extLst>
      <p:ext uri="{BB962C8B-B14F-4D97-AF65-F5344CB8AC3E}">
        <p14:creationId xmlns:p14="http://schemas.microsoft.com/office/powerpoint/2010/main" val="21353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5335588" y="6267450"/>
            <a:ext cx="4941887" cy="592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800" b="1" i="1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929116" y="1268760"/>
            <a:ext cx="8047768" cy="3665118"/>
          </a:xfrm>
          <a:prstGeom prst="roundRect">
            <a:avLst>
              <a:gd name="adj" fmla="val 1100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/>
              </a:rPr>
              <a:t>Thank You</a:t>
            </a:r>
          </a:p>
        </p:txBody>
      </p:sp>
      <p:pic>
        <p:nvPicPr>
          <p:cNvPr id="1026" name="Picture 2" descr="C:\Users\yamamotoyu\Desktop\★社員アイコン\008_yu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13167" r="27096" b="11273"/>
          <a:stretch/>
        </p:blipFill>
        <p:spPr bwMode="auto">
          <a:xfrm>
            <a:off x="4252156" y="3717032"/>
            <a:ext cx="1401688" cy="28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85725" y="368761"/>
            <a:ext cx="9691811" cy="6156583"/>
            <a:chOff x="85725" y="368761"/>
            <a:chExt cx="9691811" cy="6156583"/>
          </a:xfrm>
        </p:grpSpPr>
        <p:sp>
          <p:nvSpPr>
            <p:cNvPr id="52" name="テキスト ボックス 12"/>
            <p:cNvSpPr txBox="1">
              <a:spLocks noChangeArrowheads="1"/>
            </p:cNvSpPr>
            <p:nvPr/>
          </p:nvSpPr>
          <p:spPr bwMode="auto">
            <a:xfrm>
              <a:off x="8582807" y="370118"/>
              <a:ext cx="1194729" cy="61552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anchor="ctr" anchorCtr="0">
              <a:noAutofit/>
            </a:bodyPr>
            <a:lstStyle>
              <a:lvl1pPr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1pPr>
              <a:lvl2pPr marL="742950" indent="-28575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2pPr>
              <a:lvl3pPr marL="11430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3pPr>
              <a:lvl4pPr marL="16002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4pPr>
              <a:lvl5pPr marL="20574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9pPr>
            </a:lstStyle>
            <a:p>
              <a:pPr algn="ctr" eaLnBrk="1" hangingPunct="1"/>
              <a:endPara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テキスト ボックス 12"/>
            <p:cNvSpPr txBox="1">
              <a:spLocks noChangeArrowheads="1"/>
            </p:cNvSpPr>
            <p:nvPr/>
          </p:nvSpPr>
          <p:spPr bwMode="auto">
            <a:xfrm>
              <a:off x="1270928" y="5462278"/>
              <a:ext cx="8506608" cy="10630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anchor="ctr" anchorCtr="0">
              <a:noAutofit/>
            </a:bodyPr>
            <a:lstStyle>
              <a:lvl1pPr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1pPr>
              <a:lvl2pPr marL="742950" indent="-28575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2pPr>
              <a:lvl3pPr marL="11430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3pPr>
              <a:lvl4pPr marL="16002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4pPr>
              <a:lvl5pPr marL="20574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9pPr>
            </a:lstStyle>
            <a:p>
              <a:pPr algn="ctr" eaLnBrk="1" hangingPunct="1"/>
              <a:endPara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テキスト ボックス 12"/>
            <p:cNvSpPr txBox="1">
              <a:spLocks noChangeArrowheads="1"/>
            </p:cNvSpPr>
            <p:nvPr/>
          </p:nvSpPr>
          <p:spPr bwMode="auto">
            <a:xfrm>
              <a:off x="1270928" y="368761"/>
              <a:ext cx="8506608" cy="10630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anchor="ctr" anchorCtr="0">
              <a:noAutofit/>
            </a:bodyPr>
            <a:lstStyle>
              <a:lvl1pPr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1pPr>
              <a:lvl2pPr marL="742950" indent="-28575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2pPr>
              <a:lvl3pPr marL="11430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3pPr>
              <a:lvl4pPr marL="16002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4pPr>
              <a:lvl5pPr marL="20574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9pPr>
            </a:lstStyle>
            <a:p>
              <a:pPr algn="ctr" eaLnBrk="1" hangingPunct="1"/>
              <a:endPara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テキスト ボックス 12"/>
            <p:cNvSpPr txBox="1">
              <a:spLocks noChangeArrowheads="1"/>
            </p:cNvSpPr>
            <p:nvPr/>
          </p:nvSpPr>
          <p:spPr bwMode="auto">
            <a:xfrm>
              <a:off x="85725" y="370118"/>
              <a:ext cx="1194729" cy="61552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 anchor="ctr" anchorCtr="0">
              <a:noAutofit/>
            </a:bodyPr>
            <a:lstStyle>
              <a:lvl1pPr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1pPr>
              <a:lvl2pPr marL="742950" indent="-28575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2pPr>
              <a:lvl3pPr marL="11430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3pPr>
              <a:lvl4pPr marL="16002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4pPr>
              <a:lvl5pPr marL="20574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9pPr>
            </a:lstStyle>
            <a:p>
              <a:pPr algn="ctr" eaLnBrk="1" hangingPunct="1"/>
              <a:endPara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050" name="Picture 2" descr="C:\Users\yamamotoyu\Desktop\★社員アイコン\staff_001-iha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51" y="47222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mamotoyu\Desktop\★社員アイコン\staff_002-matuzu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28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amamotoyu\Desktop\★社員アイコン\staff_003-ishiga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63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amamotoyu\Desktop\★社員アイコン\staff_004-bab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19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amamotoyu\Desktop\★社員アイコン\staff_005-ashiga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28" y="474125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yamamotoyu\Desktop\★社員アイコン\staff_006-kimur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34" y="47222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yamamotoyu\Desktop\★社員アイコン\staff_007-kitamur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3" y="474125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yamamotoyu\Desktop\★社員アイコン\staff_008-yamamot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6" y="1431827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yamamotoyu\Desktop\★社員アイコン\staff_009-tan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6" y="2537842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yamamotoyu\Desktop\★社員アイコン\staff_010-fukuzaw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63" y="47222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yamamotoyu\Desktop\★社員アイコン\staff_011-sudo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12" y="47222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yamamotoyu\Desktop\★社員アイコン\staff_012-manom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1431827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yamamotoyu\Desktop\★社員アイコン\staff_013-ichikaw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2537842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yamamotoyu\Desktop\★社員アイコン\staff_014-aok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3637012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yamamotoyu\Desktop\★社員アイコン\staff_015-kig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34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yamamotoyu\Desktop\★社員アイコン\staff_016-nagum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466217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yamamotoyu\Desktop\★社員アイコン\staff_017-aoyam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02" y="47461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yamamotoyu\Desktop\★社員アイコン\staff_018-itou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17" y="47222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yamamotoyu\Desktop\★社員アイコン\staff_019-igarashi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yamamotoyu\Desktop\★社員アイコン\staff_020-izumi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90" y="3637012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yamamotoyu\Desktop\★社員アイコン\staff_021-osada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3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yamamotoyu\Desktop\★社員アイコン\staff_022-ooue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6" y="466217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yamamotoyu\Desktop\★社員アイコン\staff_023-wada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17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yamamotoyu\Desktop\★社員アイコン\staff_024-fujita1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02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yamamotoyu\Desktop\★社員アイコン\staff_025-shimono1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6" y="5581228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yamamotoyu\Desktop\★社員アイコン\staff_026-ochi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" y="477900"/>
            <a:ext cx="1011238" cy="8001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グループ化 45"/>
          <p:cNvGrpSpPr/>
          <p:nvPr/>
        </p:nvGrpSpPr>
        <p:grpSpPr>
          <a:xfrm>
            <a:off x="1270928" y="1516288"/>
            <a:ext cx="7268728" cy="2776807"/>
            <a:chOff x="9780587" y="2057400"/>
            <a:chExt cx="1844675" cy="1609725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780587" y="2057400"/>
              <a:ext cx="1844675" cy="1609725"/>
            </a:xfrm>
            <a:custGeom>
              <a:avLst/>
              <a:gdLst/>
              <a:ahLst/>
              <a:cxnLst>
                <a:cxn ang="0">
                  <a:pos x="470" y="1014"/>
                </a:cxn>
                <a:cxn ang="0">
                  <a:pos x="438" y="888"/>
                </a:cxn>
                <a:cxn ang="0">
                  <a:pos x="430" y="932"/>
                </a:cxn>
                <a:cxn ang="0">
                  <a:pos x="260" y="870"/>
                </a:cxn>
                <a:cxn ang="0">
                  <a:pos x="228" y="798"/>
                </a:cxn>
                <a:cxn ang="0">
                  <a:pos x="128" y="822"/>
                </a:cxn>
                <a:cxn ang="0">
                  <a:pos x="182" y="732"/>
                </a:cxn>
                <a:cxn ang="0">
                  <a:pos x="22" y="792"/>
                </a:cxn>
                <a:cxn ang="0">
                  <a:pos x="144" y="700"/>
                </a:cxn>
                <a:cxn ang="0">
                  <a:pos x="56" y="706"/>
                </a:cxn>
                <a:cxn ang="0">
                  <a:pos x="126" y="664"/>
                </a:cxn>
                <a:cxn ang="0">
                  <a:pos x="24" y="660"/>
                </a:cxn>
                <a:cxn ang="0">
                  <a:pos x="22" y="344"/>
                </a:cxn>
                <a:cxn ang="0">
                  <a:pos x="104" y="318"/>
                </a:cxn>
                <a:cxn ang="0">
                  <a:pos x="0" y="214"/>
                </a:cxn>
                <a:cxn ang="0">
                  <a:pos x="160" y="254"/>
                </a:cxn>
                <a:cxn ang="0">
                  <a:pos x="132" y="190"/>
                </a:cxn>
                <a:cxn ang="0">
                  <a:pos x="208" y="228"/>
                </a:cxn>
                <a:cxn ang="0">
                  <a:pos x="198" y="144"/>
                </a:cxn>
                <a:cxn ang="0">
                  <a:pos x="256" y="188"/>
                </a:cxn>
                <a:cxn ang="0">
                  <a:pos x="284" y="136"/>
                </a:cxn>
                <a:cxn ang="0">
                  <a:pos x="682" y="0"/>
                </a:cxn>
                <a:cxn ang="0">
                  <a:pos x="878" y="82"/>
                </a:cxn>
                <a:cxn ang="0">
                  <a:pos x="878" y="104"/>
                </a:cxn>
                <a:cxn ang="0">
                  <a:pos x="958" y="42"/>
                </a:cxn>
                <a:cxn ang="0">
                  <a:pos x="936" y="144"/>
                </a:cxn>
                <a:cxn ang="0">
                  <a:pos x="1006" y="134"/>
                </a:cxn>
                <a:cxn ang="0">
                  <a:pos x="966" y="188"/>
                </a:cxn>
                <a:cxn ang="0">
                  <a:pos x="1162" y="300"/>
                </a:cxn>
                <a:cxn ang="0">
                  <a:pos x="1142" y="470"/>
                </a:cxn>
                <a:cxn ang="0">
                  <a:pos x="1092" y="478"/>
                </a:cxn>
                <a:cxn ang="0">
                  <a:pos x="1126" y="522"/>
                </a:cxn>
                <a:cxn ang="0">
                  <a:pos x="1056" y="528"/>
                </a:cxn>
                <a:cxn ang="0">
                  <a:pos x="1152" y="612"/>
                </a:cxn>
                <a:cxn ang="0">
                  <a:pos x="1012" y="600"/>
                </a:cxn>
                <a:cxn ang="0">
                  <a:pos x="1058" y="626"/>
                </a:cxn>
                <a:cxn ang="0">
                  <a:pos x="940" y="828"/>
                </a:cxn>
                <a:cxn ang="0">
                  <a:pos x="582" y="894"/>
                </a:cxn>
                <a:cxn ang="0">
                  <a:pos x="564" y="838"/>
                </a:cxn>
                <a:cxn ang="0">
                  <a:pos x="526" y="968"/>
                </a:cxn>
                <a:cxn ang="0">
                  <a:pos x="504" y="870"/>
                </a:cxn>
                <a:cxn ang="0">
                  <a:pos x="470" y="1014"/>
                </a:cxn>
              </a:cxnLst>
              <a:rect l="0" t="0" r="r" b="b"/>
              <a:pathLst>
                <a:path w="1162" h="1014">
                  <a:moveTo>
                    <a:pt x="470" y="1014"/>
                  </a:moveTo>
                  <a:lnTo>
                    <a:pt x="438" y="888"/>
                  </a:lnTo>
                  <a:lnTo>
                    <a:pt x="430" y="932"/>
                  </a:lnTo>
                  <a:lnTo>
                    <a:pt x="260" y="870"/>
                  </a:lnTo>
                  <a:lnTo>
                    <a:pt x="228" y="798"/>
                  </a:lnTo>
                  <a:lnTo>
                    <a:pt x="128" y="822"/>
                  </a:lnTo>
                  <a:lnTo>
                    <a:pt x="182" y="732"/>
                  </a:lnTo>
                  <a:lnTo>
                    <a:pt x="22" y="792"/>
                  </a:lnTo>
                  <a:lnTo>
                    <a:pt x="144" y="700"/>
                  </a:lnTo>
                  <a:lnTo>
                    <a:pt x="56" y="706"/>
                  </a:lnTo>
                  <a:lnTo>
                    <a:pt x="126" y="664"/>
                  </a:lnTo>
                  <a:lnTo>
                    <a:pt x="24" y="660"/>
                  </a:lnTo>
                  <a:lnTo>
                    <a:pt x="22" y="344"/>
                  </a:lnTo>
                  <a:lnTo>
                    <a:pt x="104" y="318"/>
                  </a:lnTo>
                  <a:lnTo>
                    <a:pt x="0" y="214"/>
                  </a:lnTo>
                  <a:lnTo>
                    <a:pt x="160" y="254"/>
                  </a:lnTo>
                  <a:lnTo>
                    <a:pt x="132" y="190"/>
                  </a:lnTo>
                  <a:lnTo>
                    <a:pt x="208" y="228"/>
                  </a:lnTo>
                  <a:lnTo>
                    <a:pt x="198" y="144"/>
                  </a:lnTo>
                  <a:lnTo>
                    <a:pt x="256" y="188"/>
                  </a:lnTo>
                  <a:lnTo>
                    <a:pt x="284" y="136"/>
                  </a:lnTo>
                  <a:lnTo>
                    <a:pt x="682" y="0"/>
                  </a:lnTo>
                  <a:lnTo>
                    <a:pt x="878" y="82"/>
                  </a:lnTo>
                  <a:lnTo>
                    <a:pt x="878" y="104"/>
                  </a:lnTo>
                  <a:lnTo>
                    <a:pt x="958" y="42"/>
                  </a:lnTo>
                  <a:lnTo>
                    <a:pt x="936" y="144"/>
                  </a:lnTo>
                  <a:lnTo>
                    <a:pt x="1006" y="134"/>
                  </a:lnTo>
                  <a:lnTo>
                    <a:pt x="966" y="188"/>
                  </a:lnTo>
                  <a:lnTo>
                    <a:pt x="1162" y="300"/>
                  </a:lnTo>
                  <a:lnTo>
                    <a:pt x="1142" y="470"/>
                  </a:lnTo>
                  <a:lnTo>
                    <a:pt x="1092" y="478"/>
                  </a:lnTo>
                  <a:lnTo>
                    <a:pt x="1126" y="522"/>
                  </a:lnTo>
                  <a:lnTo>
                    <a:pt x="1056" y="528"/>
                  </a:lnTo>
                  <a:lnTo>
                    <a:pt x="1152" y="612"/>
                  </a:lnTo>
                  <a:lnTo>
                    <a:pt x="1012" y="600"/>
                  </a:lnTo>
                  <a:lnTo>
                    <a:pt x="1058" y="626"/>
                  </a:lnTo>
                  <a:lnTo>
                    <a:pt x="940" y="828"/>
                  </a:lnTo>
                  <a:lnTo>
                    <a:pt x="582" y="894"/>
                  </a:lnTo>
                  <a:lnTo>
                    <a:pt x="564" y="838"/>
                  </a:lnTo>
                  <a:lnTo>
                    <a:pt x="526" y="968"/>
                  </a:lnTo>
                  <a:lnTo>
                    <a:pt x="504" y="870"/>
                  </a:lnTo>
                  <a:lnTo>
                    <a:pt x="470" y="1014"/>
                  </a:lnTo>
                  <a:close/>
                </a:path>
              </a:pathLst>
            </a:custGeom>
            <a:solidFill>
              <a:srgbClr val="2318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866312" y="2111375"/>
              <a:ext cx="1708150" cy="1387475"/>
            </a:xfrm>
            <a:custGeom>
              <a:avLst/>
              <a:gdLst/>
              <a:ahLst/>
              <a:cxnLst>
                <a:cxn ang="0">
                  <a:pos x="378" y="746"/>
                </a:cxn>
                <a:cxn ang="0">
                  <a:pos x="416" y="874"/>
                </a:cxn>
                <a:cxn ang="0">
                  <a:pos x="450" y="772"/>
                </a:cxn>
                <a:cxn ang="0">
                  <a:pos x="472" y="838"/>
                </a:cxn>
                <a:cxn ang="0">
                  <a:pos x="514" y="750"/>
                </a:cxn>
                <a:cxn ang="0">
                  <a:pos x="544" y="824"/>
                </a:cxn>
                <a:cxn ang="0">
                  <a:pos x="874" y="778"/>
                </a:cxn>
                <a:cxn ang="0">
                  <a:pos x="964" y="598"/>
                </a:cxn>
                <a:cxn ang="0">
                  <a:pos x="906" y="546"/>
                </a:cxn>
                <a:cxn ang="0">
                  <a:pos x="1022" y="546"/>
                </a:cxn>
                <a:cxn ang="0">
                  <a:pos x="958" y="480"/>
                </a:cxn>
                <a:cxn ang="0">
                  <a:pos x="1024" y="466"/>
                </a:cxn>
                <a:cxn ang="0">
                  <a:pos x="1006" y="426"/>
                </a:cxn>
                <a:cxn ang="0">
                  <a:pos x="1064" y="412"/>
                </a:cxn>
                <a:cxn ang="0">
                  <a:pos x="1076" y="282"/>
                </a:cxn>
                <a:cxn ang="0">
                  <a:pos x="884" y="158"/>
                </a:cxn>
                <a:cxn ang="0">
                  <a:pos x="894" y="134"/>
                </a:cxn>
                <a:cxn ang="0">
                  <a:pos x="854" y="134"/>
                </a:cxn>
                <a:cxn ang="0">
                  <a:pos x="862" y="78"/>
                </a:cxn>
                <a:cxn ang="0">
                  <a:pos x="798" y="124"/>
                </a:cxn>
                <a:cxn ang="0">
                  <a:pos x="798" y="60"/>
                </a:cxn>
                <a:cxn ang="0">
                  <a:pos x="628" y="0"/>
                </a:cxn>
                <a:cxn ang="0">
                  <a:pos x="240" y="124"/>
                </a:cxn>
                <a:cxn ang="0">
                  <a:pos x="212" y="176"/>
                </a:cxn>
                <a:cxn ang="0">
                  <a:pos x="176" y="160"/>
                </a:cxn>
                <a:cxn ang="0">
                  <a:pos x="176" y="216"/>
                </a:cxn>
                <a:cxn ang="0">
                  <a:pos x="122" y="202"/>
                </a:cxn>
                <a:cxn ang="0">
                  <a:pos x="134" y="242"/>
                </a:cxn>
                <a:cxn ang="0">
                  <a:pos x="32" y="226"/>
                </a:cxn>
                <a:cxn ang="0">
                  <a:pos x="88" y="286"/>
                </a:cxn>
                <a:cxn ang="0">
                  <a:pos x="8" y="328"/>
                </a:cxn>
                <a:cxn ang="0">
                  <a:pos x="0" y="608"/>
                </a:cxn>
                <a:cxn ang="0">
                  <a:pos x="128" y="612"/>
                </a:cxn>
                <a:cxn ang="0">
                  <a:pos x="86" y="646"/>
                </a:cxn>
                <a:cxn ang="0">
                  <a:pos x="140" y="650"/>
                </a:cxn>
                <a:cxn ang="0">
                  <a:pos x="102" y="682"/>
                </a:cxn>
                <a:cxn ang="0">
                  <a:pos x="156" y="666"/>
                </a:cxn>
                <a:cxn ang="0">
                  <a:pos x="122" y="746"/>
                </a:cxn>
                <a:cxn ang="0">
                  <a:pos x="192" y="726"/>
                </a:cxn>
                <a:cxn ang="0">
                  <a:pos x="224" y="822"/>
                </a:cxn>
                <a:cxn ang="0">
                  <a:pos x="358" y="860"/>
                </a:cxn>
                <a:cxn ang="0">
                  <a:pos x="378" y="746"/>
                </a:cxn>
              </a:cxnLst>
              <a:rect l="0" t="0" r="r" b="b"/>
              <a:pathLst>
                <a:path w="1076" h="874">
                  <a:moveTo>
                    <a:pt x="378" y="746"/>
                  </a:moveTo>
                  <a:lnTo>
                    <a:pt x="416" y="874"/>
                  </a:lnTo>
                  <a:lnTo>
                    <a:pt x="450" y="772"/>
                  </a:lnTo>
                  <a:lnTo>
                    <a:pt x="472" y="838"/>
                  </a:lnTo>
                  <a:lnTo>
                    <a:pt x="514" y="750"/>
                  </a:lnTo>
                  <a:lnTo>
                    <a:pt x="544" y="824"/>
                  </a:lnTo>
                  <a:lnTo>
                    <a:pt x="874" y="778"/>
                  </a:lnTo>
                  <a:lnTo>
                    <a:pt x="964" y="598"/>
                  </a:lnTo>
                  <a:lnTo>
                    <a:pt x="906" y="546"/>
                  </a:lnTo>
                  <a:lnTo>
                    <a:pt x="1022" y="546"/>
                  </a:lnTo>
                  <a:lnTo>
                    <a:pt x="958" y="480"/>
                  </a:lnTo>
                  <a:lnTo>
                    <a:pt x="1024" y="466"/>
                  </a:lnTo>
                  <a:lnTo>
                    <a:pt x="1006" y="426"/>
                  </a:lnTo>
                  <a:lnTo>
                    <a:pt x="1064" y="412"/>
                  </a:lnTo>
                  <a:lnTo>
                    <a:pt x="1076" y="282"/>
                  </a:lnTo>
                  <a:lnTo>
                    <a:pt x="884" y="158"/>
                  </a:lnTo>
                  <a:lnTo>
                    <a:pt x="894" y="134"/>
                  </a:lnTo>
                  <a:lnTo>
                    <a:pt x="854" y="134"/>
                  </a:lnTo>
                  <a:lnTo>
                    <a:pt x="862" y="78"/>
                  </a:lnTo>
                  <a:lnTo>
                    <a:pt x="798" y="124"/>
                  </a:lnTo>
                  <a:lnTo>
                    <a:pt x="798" y="60"/>
                  </a:lnTo>
                  <a:lnTo>
                    <a:pt x="628" y="0"/>
                  </a:lnTo>
                  <a:lnTo>
                    <a:pt x="240" y="124"/>
                  </a:lnTo>
                  <a:lnTo>
                    <a:pt x="212" y="176"/>
                  </a:lnTo>
                  <a:lnTo>
                    <a:pt x="176" y="160"/>
                  </a:lnTo>
                  <a:lnTo>
                    <a:pt x="176" y="216"/>
                  </a:lnTo>
                  <a:lnTo>
                    <a:pt x="122" y="202"/>
                  </a:lnTo>
                  <a:lnTo>
                    <a:pt x="134" y="242"/>
                  </a:lnTo>
                  <a:lnTo>
                    <a:pt x="32" y="226"/>
                  </a:lnTo>
                  <a:lnTo>
                    <a:pt x="88" y="286"/>
                  </a:lnTo>
                  <a:lnTo>
                    <a:pt x="8" y="328"/>
                  </a:lnTo>
                  <a:lnTo>
                    <a:pt x="0" y="608"/>
                  </a:lnTo>
                  <a:lnTo>
                    <a:pt x="128" y="612"/>
                  </a:lnTo>
                  <a:lnTo>
                    <a:pt x="86" y="646"/>
                  </a:lnTo>
                  <a:lnTo>
                    <a:pt x="140" y="650"/>
                  </a:lnTo>
                  <a:lnTo>
                    <a:pt x="102" y="682"/>
                  </a:lnTo>
                  <a:lnTo>
                    <a:pt x="156" y="666"/>
                  </a:lnTo>
                  <a:lnTo>
                    <a:pt x="122" y="746"/>
                  </a:lnTo>
                  <a:lnTo>
                    <a:pt x="192" y="726"/>
                  </a:lnTo>
                  <a:lnTo>
                    <a:pt x="224" y="822"/>
                  </a:lnTo>
                  <a:lnTo>
                    <a:pt x="358" y="860"/>
                  </a:lnTo>
                  <a:lnTo>
                    <a:pt x="378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3" name="テキスト ボックス 12"/>
          <p:cNvSpPr txBox="1">
            <a:spLocks noChangeArrowheads="1"/>
          </p:cNvSpPr>
          <p:nvPr/>
        </p:nvSpPr>
        <p:spPr bwMode="auto">
          <a:xfrm>
            <a:off x="1821527" y="1988840"/>
            <a:ext cx="61558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The forerunner in open data </a:t>
            </a:r>
          </a:p>
          <a:p>
            <a:pPr algn="ctr" eaLnBrk="1" hangingPunct="1"/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Do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open data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ever have a future when we are unable to do business based on weather information?</a:t>
            </a:r>
          </a:p>
        </p:txBody>
      </p:sp>
      <p:pic>
        <p:nvPicPr>
          <p:cNvPr id="42" name="Picture 27" descr="C:\Users\yamamotoyu\Desktop\★社員アイコン\staff_026-ochi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16" y="3861048"/>
            <a:ext cx="3397920" cy="26884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12"/>
          <p:cNvSpPr txBox="1">
            <a:spLocks noChangeArrowheads="1"/>
          </p:cNvSpPr>
          <p:nvPr/>
        </p:nvSpPr>
        <p:spPr bwMode="auto">
          <a:xfrm>
            <a:off x="1205018" y="4066209"/>
            <a:ext cx="7465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en-US" altLang="ja-JP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We aggressively engage in daily activities with “guts and pride”!</a:t>
            </a:r>
            <a:endParaRPr lang="ja-JP" alt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6288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27 0.33727 L 0.00481 -0.0120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3" y="-17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1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4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6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8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95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15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形吹き出し 1"/>
          <p:cNvSpPr>
            <a:spLocks/>
          </p:cNvSpPr>
          <p:nvPr/>
        </p:nvSpPr>
        <p:spPr bwMode="auto">
          <a:xfrm>
            <a:off x="234324" y="92131"/>
            <a:ext cx="8997301" cy="6168015"/>
          </a:xfrm>
          <a:prstGeom prst="cloudCallout">
            <a:avLst>
              <a:gd name="adj1" fmla="val 46921"/>
              <a:gd name="adj2" fmla="val 46595"/>
            </a:avLst>
          </a:prstGeom>
          <a:solidFill>
            <a:srgbClr val="FAFEC2"/>
          </a:solidFill>
          <a:ln>
            <a:solidFill>
              <a:srgbClr val="FFC000"/>
            </a:solidFill>
          </a:ln>
          <a:extLst/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28" name="グループ化 27"/>
          <p:cNvGrpSpPr>
            <a:grpSpLocks noChangeAspect="1"/>
          </p:cNvGrpSpPr>
          <p:nvPr/>
        </p:nvGrpSpPr>
        <p:grpSpPr>
          <a:xfrm>
            <a:off x="7900796" y="4307994"/>
            <a:ext cx="1732724" cy="2232248"/>
            <a:chOff x="1284287" y="196850"/>
            <a:chExt cx="704850" cy="908050"/>
          </a:xfrm>
        </p:grpSpPr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1284287" y="200025"/>
              <a:ext cx="704850" cy="90487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26" y="184"/>
                </a:cxn>
                <a:cxn ang="0">
                  <a:pos x="0" y="300"/>
                </a:cxn>
                <a:cxn ang="0">
                  <a:pos x="16" y="508"/>
                </a:cxn>
                <a:cxn ang="0">
                  <a:pos x="246" y="570"/>
                </a:cxn>
                <a:cxn ang="0">
                  <a:pos x="364" y="438"/>
                </a:cxn>
                <a:cxn ang="0">
                  <a:pos x="376" y="230"/>
                </a:cxn>
                <a:cxn ang="0">
                  <a:pos x="444" y="38"/>
                </a:cxn>
                <a:cxn ang="0">
                  <a:pos x="198" y="0"/>
                </a:cxn>
              </a:cxnLst>
              <a:rect l="0" t="0" r="r" b="b"/>
              <a:pathLst>
                <a:path w="444" h="570">
                  <a:moveTo>
                    <a:pt x="198" y="0"/>
                  </a:moveTo>
                  <a:lnTo>
                    <a:pt x="126" y="184"/>
                  </a:lnTo>
                  <a:lnTo>
                    <a:pt x="0" y="300"/>
                  </a:lnTo>
                  <a:lnTo>
                    <a:pt x="16" y="508"/>
                  </a:lnTo>
                  <a:lnTo>
                    <a:pt x="246" y="570"/>
                  </a:lnTo>
                  <a:lnTo>
                    <a:pt x="364" y="438"/>
                  </a:lnTo>
                  <a:lnTo>
                    <a:pt x="376" y="230"/>
                  </a:lnTo>
                  <a:lnTo>
                    <a:pt x="444" y="3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1481137" y="492125"/>
              <a:ext cx="400050" cy="381000"/>
            </a:xfrm>
            <a:custGeom>
              <a:avLst/>
              <a:gdLst/>
              <a:ahLst/>
              <a:cxnLst>
                <a:cxn ang="0">
                  <a:pos x="236" y="240"/>
                </a:cxn>
                <a:cxn ang="0">
                  <a:pos x="0" y="188"/>
                </a:cxn>
                <a:cxn ang="0">
                  <a:pos x="2" y="0"/>
                </a:cxn>
                <a:cxn ang="0">
                  <a:pos x="252" y="46"/>
                </a:cxn>
                <a:cxn ang="0">
                  <a:pos x="236" y="240"/>
                </a:cxn>
              </a:cxnLst>
              <a:rect l="0" t="0" r="r" b="b"/>
              <a:pathLst>
                <a:path w="252" h="240">
                  <a:moveTo>
                    <a:pt x="236" y="240"/>
                  </a:moveTo>
                  <a:lnTo>
                    <a:pt x="0" y="188"/>
                  </a:lnTo>
                  <a:lnTo>
                    <a:pt x="2" y="0"/>
                  </a:lnTo>
                  <a:lnTo>
                    <a:pt x="252" y="46"/>
                  </a:lnTo>
                  <a:lnTo>
                    <a:pt x="236" y="240"/>
                  </a:lnTo>
                  <a:close/>
                </a:path>
              </a:pathLst>
            </a:custGeom>
            <a:solidFill>
              <a:srgbClr val="C100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1484312" y="200025"/>
              <a:ext cx="504825" cy="365125"/>
            </a:xfrm>
            <a:custGeom>
              <a:avLst/>
              <a:gdLst/>
              <a:ahLst/>
              <a:cxnLst>
                <a:cxn ang="0">
                  <a:pos x="318" y="38"/>
                </a:cxn>
                <a:cxn ang="0">
                  <a:pos x="72" y="0"/>
                </a:cxn>
                <a:cxn ang="0">
                  <a:pos x="0" y="184"/>
                </a:cxn>
                <a:cxn ang="0">
                  <a:pos x="250" y="230"/>
                </a:cxn>
                <a:cxn ang="0">
                  <a:pos x="318" y="38"/>
                </a:cxn>
              </a:cxnLst>
              <a:rect l="0" t="0" r="r" b="b"/>
              <a:pathLst>
                <a:path w="318" h="230">
                  <a:moveTo>
                    <a:pt x="318" y="38"/>
                  </a:moveTo>
                  <a:lnTo>
                    <a:pt x="72" y="0"/>
                  </a:lnTo>
                  <a:lnTo>
                    <a:pt x="0" y="184"/>
                  </a:lnTo>
                  <a:lnTo>
                    <a:pt x="250" y="230"/>
                  </a:lnTo>
                  <a:lnTo>
                    <a:pt x="318" y="3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1674812" y="565150"/>
              <a:ext cx="206375" cy="539750"/>
            </a:xfrm>
            <a:custGeom>
              <a:avLst/>
              <a:gdLst/>
              <a:ahLst/>
              <a:cxnLst>
                <a:cxn ang="0">
                  <a:pos x="118" y="208"/>
                </a:cxn>
                <a:cxn ang="0">
                  <a:pos x="0" y="340"/>
                </a:cxn>
                <a:cxn ang="0">
                  <a:pos x="4" y="126"/>
                </a:cxn>
                <a:cxn ang="0">
                  <a:pos x="130" y="0"/>
                </a:cxn>
                <a:cxn ang="0">
                  <a:pos x="118" y="208"/>
                </a:cxn>
              </a:cxnLst>
              <a:rect l="0" t="0" r="r" b="b"/>
              <a:pathLst>
                <a:path w="130" h="340">
                  <a:moveTo>
                    <a:pt x="118" y="208"/>
                  </a:moveTo>
                  <a:lnTo>
                    <a:pt x="0" y="340"/>
                  </a:lnTo>
                  <a:lnTo>
                    <a:pt x="4" y="126"/>
                  </a:lnTo>
                  <a:lnTo>
                    <a:pt x="130" y="0"/>
                  </a:lnTo>
                  <a:lnTo>
                    <a:pt x="118" y="20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1284287" y="492125"/>
              <a:ext cx="203200" cy="514350"/>
            </a:xfrm>
            <a:custGeom>
              <a:avLst/>
              <a:gdLst/>
              <a:ahLst/>
              <a:cxnLst>
                <a:cxn ang="0">
                  <a:pos x="128" y="188"/>
                </a:cxn>
                <a:cxn ang="0">
                  <a:pos x="16" y="324"/>
                </a:cxn>
                <a:cxn ang="0">
                  <a:pos x="0" y="116"/>
                </a:cxn>
                <a:cxn ang="0">
                  <a:pos x="126" y="0"/>
                </a:cxn>
                <a:cxn ang="0">
                  <a:pos x="128" y="188"/>
                </a:cxn>
              </a:cxnLst>
              <a:rect l="0" t="0" r="r" b="b"/>
              <a:pathLst>
                <a:path w="128" h="324">
                  <a:moveTo>
                    <a:pt x="128" y="188"/>
                  </a:moveTo>
                  <a:lnTo>
                    <a:pt x="16" y="324"/>
                  </a:lnTo>
                  <a:lnTo>
                    <a:pt x="0" y="116"/>
                  </a:lnTo>
                  <a:lnTo>
                    <a:pt x="126" y="0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E61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1712912" y="723900"/>
              <a:ext cx="130175" cy="20320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18"/>
                </a:cxn>
                <a:cxn ang="0">
                  <a:pos x="32" y="26"/>
                </a:cxn>
                <a:cxn ang="0">
                  <a:pos x="14" y="56"/>
                </a:cxn>
                <a:cxn ang="0">
                  <a:pos x="0" y="104"/>
                </a:cxn>
                <a:cxn ang="0">
                  <a:pos x="6" y="98"/>
                </a:cxn>
                <a:cxn ang="0">
                  <a:pos x="10" y="94"/>
                </a:cxn>
                <a:cxn ang="0">
                  <a:pos x="18" y="94"/>
                </a:cxn>
                <a:cxn ang="0">
                  <a:pos x="20" y="96"/>
                </a:cxn>
                <a:cxn ang="0">
                  <a:pos x="38" y="70"/>
                </a:cxn>
                <a:cxn ang="0">
                  <a:pos x="38" y="100"/>
                </a:cxn>
                <a:cxn ang="0">
                  <a:pos x="36" y="120"/>
                </a:cxn>
                <a:cxn ang="0">
                  <a:pos x="36" y="124"/>
                </a:cxn>
                <a:cxn ang="0">
                  <a:pos x="40" y="128"/>
                </a:cxn>
                <a:cxn ang="0">
                  <a:pos x="44" y="126"/>
                </a:cxn>
                <a:cxn ang="0">
                  <a:pos x="52" y="116"/>
                </a:cxn>
                <a:cxn ang="0">
                  <a:pos x="54" y="104"/>
                </a:cxn>
                <a:cxn ang="0">
                  <a:pos x="54" y="100"/>
                </a:cxn>
                <a:cxn ang="0">
                  <a:pos x="50" y="98"/>
                </a:cxn>
                <a:cxn ang="0">
                  <a:pos x="48" y="100"/>
                </a:cxn>
                <a:cxn ang="0">
                  <a:pos x="48" y="110"/>
                </a:cxn>
                <a:cxn ang="0">
                  <a:pos x="46" y="114"/>
                </a:cxn>
                <a:cxn ang="0">
                  <a:pos x="44" y="116"/>
                </a:cxn>
                <a:cxn ang="0">
                  <a:pos x="42" y="114"/>
                </a:cxn>
                <a:cxn ang="0">
                  <a:pos x="42" y="100"/>
                </a:cxn>
                <a:cxn ang="0">
                  <a:pos x="40" y="96"/>
                </a:cxn>
                <a:cxn ang="0">
                  <a:pos x="42" y="68"/>
                </a:cxn>
                <a:cxn ang="0">
                  <a:pos x="50" y="62"/>
                </a:cxn>
                <a:cxn ang="0">
                  <a:pos x="58" y="66"/>
                </a:cxn>
                <a:cxn ang="0">
                  <a:pos x="64" y="50"/>
                </a:cxn>
                <a:cxn ang="0">
                  <a:pos x="74" y="40"/>
                </a:cxn>
                <a:cxn ang="0">
                  <a:pos x="82" y="34"/>
                </a:cxn>
                <a:cxn ang="0">
                  <a:pos x="76" y="18"/>
                </a:cxn>
                <a:cxn ang="0">
                  <a:pos x="68" y="10"/>
                </a:cxn>
                <a:cxn ang="0">
                  <a:pos x="56" y="8"/>
                </a:cxn>
                <a:cxn ang="0">
                  <a:pos x="42" y="16"/>
                </a:cxn>
              </a:cxnLst>
              <a:rect l="0" t="0" r="r" b="b"/>
              <a:pathLst>
                <a:path w="82" h="128">
                  <a:moveTo>
                    <a:pt x="42" y="16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14" y="56"/>
                  </a:lnTo>
                  <a:lnTo>
                    <a:pt x="4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0" y="94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8" y="82"/>
                  </a:lnTo>
                  <a:lnTo>
                    <a:pt x="38" y="7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4"/>
                  </a:lnTo>
                  <a:lnTo>
                    <a:pt x="38" y="128"/>
                  </a:lnTo>
                  <a:lnTo>
                    <a:pt x="40" y="128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8" y="122"/>
                  </a:lnTo>
                  <a:lnTo>
                    <a:pt x="52" y="116"/>
                  </a:lnTo>
                  <a:lnTo>
                    <a:pt x="54" y="110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4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4" y="64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6" y="18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3656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1306512" y="257175"/>
              <a:ext cx="320675" cy="320675"/>
            </a:xfrm>
            <a:custGeom>
              <a:avLst/>
              <a:gdLst/>
              <a:ahLst/>
              <a:cxnLst>
                <a:cxn ang="0">
                  <a:pos x="202" y="100"/>
                </a:cxn>
                <a:cxn ang="0">
                  <a:pos x="122" y="122"/>
                </a:cxn>
                <a:cxn ang="0">
                  <a:pos x="100" y="202"/>
                </a:cxn>
                <a:cxn ang="0">
                  <a:pos x="78" y="122"/>
                </a:cxn>
                <a:cxn ang="0">
                  <a:pos x="0" y="100"/>
                </a:cxn>
                <a:cxn ang="0">
                  <a:pos x="78" y="78"/>
                </a:cxn>
                <a:cxn ang="0">
                  <a:pos x="100" y="0"/>
                </a:cxn>
                <a:cxn ang="0">
                  <a:pos x="122" y="78"/>
                </a:cxn>
                <a:cxn ang="0">
                  <a:pos x="202" y="100"/>
                </a:cxn>
              </a:cxnLst>
              <a:rect l="0" t="0" r="r" b="b"/>
              <a:pathLst>
                <a:path w="202" h="202">
                  <a:moveTo>
                    <a:pt x="202" y="100"/>
                  </a:moveTo>
                  <a:lnTo>
                    <a:pt x="122" y="122"/>
                  </a:lnTo>
                  <a:lnTo>
                    <a:pt x="100" y="202"/>
                  </a:lnTo>
                  <a:lnTo>
                    <a:pt x="78" y="122"/>
                  </a:lnTo>
                  <a:lnTo>
                    <a:pt x="0" y="100"/>
                  </a:lnTo>
                  <a:lnTo>
                    <a:pt x="78" y="78"/>
                  </a:lnTo>
                  <a:lnTo>
                    <a:pt x="100" y="0"/>
                  </a:lnTo>
                  <a:lnTo>
                    <a:pt x="122" y="78"/>
                  </a:lnTo>
                  <a:lnTo>
                    <a:pt x="202" y="100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>
              <a:off x="1531937" y="517525"/>
              <a:ext cx="206375" cy="203200"/>
            </a:xfrm>
            <a:custGeom>
              <a:avLst/>
              <a:gdLst/>
              <a:ahLst/>
              <a:cxnLst>
                <a:cxn ang="0">
                  <a:pos x="130" y="64"/>
                </a:cxn>
                <a:cxn ang="0">
                  <a:pos x="80" y="78"/>
                </a:cxn>
                <a:cxn ang="0">
                  <a:pos x="66" y="128"/>
                </a:cxn>
                <a:cxn ang="0">
                  <a:pos x="50" y="78"/>
                </a:cxn>
                <a:cxn ang="0">
                  <a:pos x="0" y="64"/>
                </a:cxn>
                <a:cxn ang="0">
                  <a:pos x="50" y="50"/>
                </a:cxn>
                <a:cxn ang="0">
                  <a:pos x="66" y="0"/>
                </a:cxn>
                <a:cxn ang="0">
                  <a:pos x="80" y="50"/>
                </a:cxn>
                <a:cxn ang="0">
                  <a:pos x="130" y="64"/>
                </a:cxn>
              </a:cxnLst>
              <a:rect l="0" t="0" r="r" b="b"/>
              <a:pathLst>
                <a:path w="130" h="128">
                  <a:moveTo>
                    <a:pt x="130" y="64"/>
                  </a:moveTo>
                  <a:lnTo>
                    <a:pt x="80" y="78"/>
                  </a:lnTo>
                  <a:lnTo>
                    <a:pt x="66" y="128"/>
                  </a:lnTo>
                  <a:lnTo>
                    <a:pt x="50" y="78"/>
                  </a:lnTo>
                  <a:lnTo>
                    <a:pt x="0" y="64"/>
                  </a:lnTo>
                  <a:lnTo>
                    <a:pt x="50" y="50"/>
                  </a:lnTo>
                  <a:lnTo>
                    <a:pt x="66" y="0"/>
                  </a:lnTo>
                  <a:lnTo>
                    <a:pt x="80" y="50"/>
                  </a:lnTo>
                  <a:lnTo>
                    <a:pt x="130" y="64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>
              <a:off x="1643062" y="196850"/>
              <a:ext cx="203200" cy="203200"/>
            </a:xfrm>
            <a:custGeom>
              <a:avLst/>
              <a:gdLst/>
              <a:ahLst/>
              <a:cxnLst>
                <a:cxn ang="0">
                  <a:pos x="128" y="64"/>
                </a:cxn>
                <a:cxn ang="0">
                  <a:pos x="78" y="78"/>
                </a:cxn>
                <a:cxn ang="0">
                  <a:pos x="64" y="128"/>
                </a:cxn>
                <a:cxn ang="0">
                  <a:pos x="50" y="78"/>
                </a:cxn>
                <a:cxn ang="0">
                  <a:pos x="0" y="64"/>
                </a:cxn>
                <a:cxn ang="0">
                  <a:pos x="50" y="50"/>
                </a:cxn>
                <a:cxn ang="0">
                  <a:pos x="64" y="0"/>
                </a:cxn>
                <a:cxn ang="0">
                  <a:pos x="78" y="50"/>
                </a:cxn>
                <a:cxn ang="0">
                  <a:pos x="128" y="64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78" y="78"/>
                  </a:lnTo>
                  <a:lnTo>
                    <a:pt x="64" y="128"/>
                  </a:lnTo>
                  <a:lnTo>
                    <a:pt x="50" y="78"/>
                  </a:lnTo>
                  <a:lnTo>
                    <a:pt x="0" y="64"/>
                  </a:lnTo>
                  <a:lnTo>
                    <a:pt x="50" y="50"/>
                  </a:lnTo>
                  <a:lnTo>
                    <a:pt x="64" y="0"/>
                  </a:lnTo>
                  <a:lnTo>
                    <a:pt x="78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BDD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>
              <a:off x="1284287" y="676275"/>
              <a:ext cx="396875" cy="428625"/>
            </a:xfrm>
            <a:custGeom>
              <a:avLst/>
              <a:gdLst/>
              <a:ahLst/>
              <a:cxnLst>
                <a:cxn ang="0">
                  <a:pos x="246" y="270"/>
                </a:cxn>
                <a:cxn ang="0">
                  <a:pos x="16" y="208"/>
                </a:cxn>
                <a:cxn ang="0">
                  <a:pos x="0" y="0"/>
                </a:cxn>
                <a:cxn ang="0">
                  <a:pos x="250" y="56"/>
                </a:cxn>
                <a:cxn ang="0">
                  <a:pos x="246" y="270"/>
                </a:cxn>
              </a:cxnLst>
              <a:rect l="0" t="0" r="r" b="b"/>
              <a:pathLst>
                <a:path w="250" h="270">
                  <a:moveTo>
                    <a:pt x="246" y="270"/>
                  </a:moveTo>
                  <a:lnTo>
                    <a:pt x="16" y="208"/>
                  </a:lnTo>
                  <a:lnTo>
                    <a:pt x="0" y="0"/>
                  </a:lnTo>
                  <a:lnTo>
                    <a:pt x="250" y="56"/>
                  </a:lnTo>
                  <a:lnTo>
                    <a:pt x="246" y="270"/>
                  </a:lnTo>
                  <a:close/>
                </a:path>
              </a:pathLst>
            </a:custGeom>
            <a:solidFill>
              <a:srgbClr val="F74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71"/>
            <p:cNvSpPr>
              <a:spLocks noEditPoints="1"/>
            </p:cNvSpPr>
            <p:nvPr/>
          </p:nvSpPr>
          <p:spPr bwMode="auto">
            <a:xfrm>
              <a:off x="1354137" y="755650"/>
              <a:ext cx="266700" cy="266700"/>
            </a:xfrm>
            <a:custGeom>
              <a:avLst/>
              <a:gdLst/>
              <a:ahLst/>
              <a:cxnLst>
                <a:cxn ang="0">
                  <a:pos x="86" y="54"/>
                </a:cxn>
                <a:cxn ang="0">
                  <a:pos x="72" y="54"/>
                </a:cxn>
                <a:cxn ang="0">
                  <a:pos x="62" y="58"/>
                </a:cxn>
                <a:cxn ang="0">
                  <a:pos x="56" y="66"/>
                </a:cxn>
                <a:cxn ang="0">
                  <a:pos x="54" y="78"/>
                </a:cxn>
                <a:cxn ang="0">
                  <a:pos x="54" y="84"/>
                </a:cxn>
                <a:cxn ang="0">
                  <a:pos x="62" y="102"/>
                </a:cxn>
                <a:cxn ang="0">
                  <a:pos x="84" y="116"/>
                </a:cxn>
                <a:cxn ang="0">
                  <a:pos x="90" y="116"/>
                </a:cxn>
                <a:cxn ang="0">
                  <a:pos x="102" y="114"/>
                </a:cxn>
                <a:cxn ang="0">
                  <a:pos x="110" y="108"/>
                </a:cxn>
                <a:cxn ang="0">
                  <a:pos x="116" y="98"/>
                </a:cxn>
                <a:cxn ang="0">
                  <a:pos x="116" y="92"/>
                </a:cxn>
                <a:cxn ang="0">
                  <a:pos x="114" y="80"/>
                </a:cxn>
                <a:cxn ang="0">
                  <a:pos x="98" y="58"/>
                </a:cxn>
                <a:cxn ang="0">
                  <a:pos x="86" y="54"/>
                </a:cxn>
                <a:cxn ang="0">
                  <a:pos x="80" y="0"/>
                </a:cxn>
                <a:cxn ang="0">
                  <a:pos x="90" y="38"/>
                </a:cxn>
                <a:cxn ang="0">
                  <a:pos x="78" y="166"/>
                </a:cxn>
                <a:cxn ang="0">
                  <a:pos x="88" y="134"/>
                </a:cxn>
                <a:cxn ang="0">
                  <a:pos x="78" y="166"/>
                </a:cxn>
                <a:cxn ang="0">
                  <a:pos x="30" y="10"/>
                </a:cxn>
                <a:cxn ang="0">
                  <a:pos x="46" y="44"/>
                </a:cxn>
                <a:cxn ang="0">
                  <a:pos x="114" y="130"/>
                </a:cxn>
                <a:cxn ang="0">
                  <a:pos x="146" y="154"/>
                </a:cxn>
                <a:cxn ang="0">
                  <a:pos x="114" y="130"/>
                </a:cxn>
                <a:cxn ang="0">
                  <a:pos x="2" y="60"/>
                </a:cxn>
                <a:cxn ang="0">
                  <a:pos x="36" y="78"/>
                </a:cxn>
                <a:cxn ang="0">
                  <a:pos x="134" y="90"/>
                </a:cxn>
                <a:cxn ang="0">
                  <a:pos x="168" y="110"/>
                </a:cxn>
                <a:cxn ang="0">
                  <a:pos x="134" y="90"/>
                </a:cxn>
                <a:cxn ang="0">
                  <a:pos x="28" y="134"/>
                </a:cxn>
                <a:cxn ang="0">
                  <a:pos x="46" y="106"/>
                </a:cxn>
                <a:cxn ang="0">
                  <a:pos x="148" y="44"/>
                </a:cxn>
                <a:cxn ang="0">
                  <a:pos x="116" y="54"/>
                </a:cxn>
                <a:cxn ang="0">
                  <a:pos x="148" y="44"/>
                </a:cxn>
              </a:cxnLst>
              <a:rect l="0" t="0" r="r" b="b"/>
              <a:pathLst>
                <a:path w="168" h="168">
                  <a:moveTo>
                    <a:pt x="86" y="54"/>
                  </a:moveTo>
                  <a:lnTo>
                    <a:pt x="86" y="54"/>
                  </a:lnTo>
                  <a:lnTo>
                    <a:pt x="78" y="52"/>
                  </a:lnTo>
                  <a:lnTo>
                    <a:pt x="72" y="54"/>
                  </a:lnTo>
                  <a:lnTo>
                    <a:pt x="68" y="54"/>
                  </a:lnTo>
                  <a:lnTo>
                    <a:pt x="62" y="58"/>
                  </a:lnTo>
                  <a:lnTo>
                    <a:pt x="58" y="62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56" y="90"/>
                  </a:lnTo>
                  <a:lnTo>
                    <a:pt x="62" y="102"/>
                  </a:lnTo>
                  <a:lnTo>
                    <a:pt x="72" y="110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90" y="116"/>
                  </a:lnTo>
                  <a:lnTo>
                    <a:pt x="96" y="116"/>
                  </a:lnTo>
                  <a:lnTo>
                    <a:pt x="102" y="114"/>
                  </a:lnTo>
                  <a:lnTo>
                    <a:pt x="106" y="112"/>
                  </a:lnTo>
                  <a:lnTo>
                    <a:pt x="110" y="108"/>
                  </a:lnTo>
                  <a:lnTo>
                    <a:pt x="114" y="104"/>
                  </a:lnTo>
                  <a:lnTo>
                    <a:pt x="116" y="98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6" y="86"/>
                  </a:lnTo>
                  <a:lnTo>
                    <a:pt x="114" y="80"/>
                  </a:lnTo>
                  <a:lnTo>
                    <a:pt x="106" y="68"/>
                  </a:lnTo>
                  <a:lnTo>
                    <a:pt x="98" y="58"/>
                  </a:lnTo>
                  <a:lnTo>
                    <a:pt x="86" y="54"/>
                  </a:lnTo>
                  <a:lnTo>
                    <a:pt x="86" y="54"/>
                  </a:lnTo>
                  <a:close/>
                  <a:moveTo>
                    <a:pt x="92" y="2"/>
                  </a:moveTo>
                  <a:lnTo>
                    <a:pt x="80" y="0"/>
                  </a:lnTo>
                  <a:lnTo>
                    <a:pt x="80" y="34"/>
                  </a:lnTo>
                  <a:lnTo>
                    <a:pt x="90" y="38"/>
                  </a:lnTo>
                  <a:lnTo>
                    <a:pt x="92" y="2"/>
                  </a:lnTo>
                  <a:close/>
                  <a:moveTo>
                    <a:pt x="78" y="166"/>
                  </a:moveTo>
                  <a:lnTo>
                    <a:pt x="88" y="168"/>
                  </a:lnTo>
                  <a:lnTo>
                    <a:pt x="88" y="134"/>
                  </a:lnTo>
                  <a:lnTo>
                    <a:pt x="78" y="132"/>
                  </a:lnTo>
                  <a:lnTo>
                    <a:pt x="78" y="166"/>
                  </a:lnTo>
                  <a:close/>
                  <a:moveTo>
                    <a:pt x="54" y="40"/>
                  </a:moveTo>
                  <a:lnTo>
                    <a:pt x="30" y="10"/>
                  </a:lnTo>
                  <a:lnTo>
                    <a:pt x="22" y="14"/>
                  </a:lnTo>
                  <a:lnTo>
                    <a:pt x="46" y="44"/>
                  </a:lnTo>
                  <a:lnTo>
                    <a:pt x="54" y="40"/>
                  </a:lnTo>
                  <a:close/>
                  <a:moveTo>
                    <a:pt x="114" y="130"/>
                  </a:moveTo>
                  <a:lnTo>
                    <a:pt x="138" y="160"/>
                  </a:lnTo>
                  <a:lnTo>
                    <a:pt x="146" y="154"/>
                  </a:lnTo>
                  <a:lnTo>
                    <a:pt x="122" y="124"/>
                  </a:lnTo>
                  <a:lnTo>
                    <a:pt x="114" y="130"/>
                  </a:lnTo>
                  <a:close/>
                  <a:moveTo>
                    <a:pt x="36" y="68"/>
                  </a:moveTo>
                  <a:lnTo>
                    <a:pt x="2" y="60"/>
                  </a:lnTo>
                  <a:lnTo>
                    <a:pt x="0" y="70"/>
                  </a:lnTo>
                  <a:lnTo>
                    <a:pt x="36" y="78"/>
                  </a:lnTo>
                  <a:lnTo>
                    <a:pt x="36" y="68"/>
                  </a:lnTo>
                  <a:close/>
                  <a:moveTo>
                    <a:pt x="134" y="90"/>
                  </a:moveTo>
                  <a:lnTo>
                    <a:pt x="134" y="102"/>
                  </a:lnTo>
                  <a:lnTo>
                    <a:pt x="168" y="110"/>
                  </a:lnTo>
                  <a:lnTo>
                    <a:pt x="168" y="100"/>
                  </a:lnTo>
                  <a:lnTo>
                    <a:pt x="134" y="90"/>
                  </a:lnTo>
                  <a:close/>
                  <a:moveTo>
                    <a:pt x="20" y="124"/>
                  </a:moveTo>
                  <a:lnTo>
                    <a:pt x="28" y="134"/>
                  </a:lnTo>
                  <a:lnTo>
                    <a:pt x="54" y="116"/>
                  </a:lnTo>
                  <a:lnTo>
                    <a:pt x="46" y="106"/>
                  </a:lnTo>
                  <a:lnTo>
                    <a:pt x="20" y="124"/>
                  </a:lnTo>
                  <a:close/>
                  <a:moveTo>
                    <a:pt x="148" y="44"/>
                  </a:moveTo>
                  <a:lnTo>
                    <a:pt x="140" y="36"/>
                  </a:lnTo>
                  <a:lnTo>
                    <a:pt x="116" y="54"/>
                  </a:lnTo>
                  <a:lnTo>
                    <a:pt x="124" y="64"/>
                  </a:lnTo>
                  <a:lnTo>
                    <a:pt x="148" y="44"/>
                  </a:lnTo>
                  <a:close/>
                </a:path>
              </a:pathLst>
            </a:custGeom>
            <a:solidFill>
              <a:srgbClr val="FFBE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1424608" y="859359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Top forerunner in open data  </a:t>
            </a:r>
          </a:p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“Weather Information”</a:t>
            </a:r>
            <a:endPara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1424608" y="2636912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Our service </a:t>
            </a:r>
          </a:p>
          <a:p>
            <a: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--</a:t>
            </a:r>
            <a:r>
              <a:rPr lang="en-US" altLang="ja-JP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C</a:t>
            </a:r>
            <a: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hallenges for HALEX--</a:t>
            </a:r>
            <a:endParaRPr kumimoji="1" lang="ja-JP" alt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7" name="正方形/長方形 1"/>
          <p:cNvSpPr>
            <a:spLocks noChangeArrowheads="1"/>
          </p:cNvSpPr>
          <p:nvPr/>
        </p:nvSpPr>
        <p:spPr bwMode="auto">
          <a:xfrm>
            <a:off x="1424608" y="4459759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Three examples of practical use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333425" y="859359"/>
            <a:ext cx="936104" cy="1081980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kumimoji="1" lang="en-US" altLang="ja-JP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1</a:t>
            </a:r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333425" y="4303489"/>
            <a:ext cx="936104" cy="10819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xtLst/>
        </p:spPr>
        <p:txBody>
          <a:bodyPr wrap="square" lIns="36000" tIns="144000" rIns="36000" bIns="36000" rtlCol="0" anchor="ctr">
            <a:noAutofit/>
          </a:bodyPr>
          <a:lstStyle/>
          <a:p>
            <a:pPr algn="ctr"/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3</a:t>
            </a:r>
            <a:endParaRPr kumimoji="1"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333425" y="859359"/>
            <a:ext cx="936104" cy="10819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xtLst/>
        </p:spPr>
        <p:txBody>
          <a:bodyPr wrap="square" lIns="36000" tIns="144000" rIns="36000" bIns="36000" rtlCol="0" anchor="ctr">
            <a:noAutofit/>
          </a:bodyPr>
          <a:lstStyle/>
          <a:p>
            <a:pPr algn="ctr"/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１</a:t>
            </a:r>
          </a:p>
        </p:txBody>
      </p:sp>
      <p:sp>
        <p:nvSpPr>
          <p:cNvPr id="22" name="円/楕円 21"/>
          <p:cNvSpPr/>
          <p:nvPr/>
        </p:nvSpPr>
        <p:spPr bwMode="auto">
          <a:xfrm>
            <a:off x="333425" y="2635148"/>
            <a:ext cx="936104" cy="1081980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２</a:t>
            </a:r>
            <a:endParaRPr kumimoji="1" lang="ja-JP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041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/>
          <p:cNvSpPr/>
          <p:nvPr/>
        </p:nvSpPr>
        <p:spPr bwMode="auto">
          <a:xfrm>
            <a:off x="1856655" y="870693"/>
            <a:ext cx="6058223" cy="140617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90483" y="645071"/>
            <a:ext cx="1635476" cy="1800200"/>
            <a:chOff x="4116387" y="3028950"/>
            <a:chExt cx="508000" cy="565150"/>
          </a:xfrm>
        </p:grpSpPr>
        <p:sp>
          <p:nvSpPr>
            <p:cNvPr id="8" name="Freeform 179"/>
            <p:cNvSpPr>
              <a:spLocks/>
            </p:cNvSpPr>
            <p:nvPr/>
          </p:nvSpPr>
          <p:spPr bwMode="auto">
            <a:xfrm>
              <a:off x="4116387" y="3092450"/>
              <a:ext cx="508000" cy="50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6"/>
                </a:cxn>
                <a:cxn ang="0">
                  <a:pos x="0" y="276"/>
                </a:cxn>
                <a:cxn ang="0">
                  <a:pos x="0" y="280"/>
                </a:cxn>
                <a:cxn ang="0">
                  <a:pos x="2" y="284"/>
                </a:cxn>
                <a:cxn ang="0">
                  <a:pos x="12" y="292"/>
                </a:cxn>
                <a:cxn ang="0">
                  <a:pos x="26" y="298"/>
                </a:cxn>
                <a:cxn ang="0">
                  <a:pos x="46" y="304"/>
                </a:cxn>
                <a:cxn ang="0">
                  <a:pos x="70" y="310"/>
                </a:cxn>
                <a:cxn ang="0">
                  <a:pos x="98" y="312"/>
                </a:cxn>
                <a:cxn ang="0">
                  <a:pos x="128" y="316"/>
                </a:cxn>
                <a:cxn ang="0">
                  <a:pos x="160" y="316"/>
                </a:cxn>
                <a:cxn ang="0">
                  <a:pos x="160" y="316"/>
                </a:cxn>
                <a:cxn ang="0">
                  <a:pos x="192" y="316"/>
                </a:cxn>
                <a:cxn ang="0">
                  <a:pos x="222" y="312"/>
                </a:cxn>
                <a:cxn ang="0">
                  <a:pos x="248" y="310"/>
                </a:cxn>
                <a:cxn ang="0">
                  <a:pos x="272" y="304"/>
                </a:cxn>
                <a:cxn ang="0">
                  <a:pos x="292" y="298"/>
                </a:cxn>
                <a:cxn ang="0">
                  <a:pos x="306" y="292"/>
                </a:cxn>
                <a:cxn ang="0">
                  <a:pos x="316" y="284"/>
                </a:cxn>
                <a:cxn ang="0">
                  <a:pos x="318" y="280"/>
                </a:cxn>
                <a:cxn ang="0">
                  <a:pos x="320" y="276"/>
                </a:cxn>
                <a:cxn ang="0">
                  <a:pos x="320" y="0"/>
                </a:cxn>
                <a:cxn ang="0">
                  <a:pos x="0" y="0"/>
                </a:cxn>
              </a:cxnLst>
              <a:rect l="0" t="0" r="r" b="b"/>
              <a:pathLst>
                <a:path w="320" h="316">
                  <a:moveTo>
                    <a:pt x="0" y="0"/>
                  </a:moveTo>
                  <a:lnTo>
                    <a:pt x="0" y="276"/>
                  </a:lnTo>
                  <a:lnTo>
                    <a:pt x="0" y="276"/>
                  </a:lnTo>
                  <a:lnTo>
                    <a:pt x="0" y="280"/>
                  </a:lnTo>
                  <a:lnTo>
                    <a:pt x="2" y="284"/>
                  </a:lnTo>
                  <a:lnTo>
                    <a:pt x="12" y="292"/>
                  </a:lnTo>
                  <a:lnTo>
                    <a:pt x="26" y="298"/>
                  </a:lnTo>
                  <a:lnTo>
                    <a:pt x="46" y="304"/>
                  </a:lnTo>
                  <a:lnTo>
                    <a:pt x="70" y="310"/>
                  </a:lnTo>
                  <a:lnTo>
                    <a:pt x="98" y="312"/>
                  </a:lnTo>
                  <a:lnTo>
                    <a:pt x="128" y="316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92" y="316"/>
                  </a:lnTo>
                  <a:lnTo>
                    <a:pt x="222" y="312"/>
                  </a:lnTo>
                  <a:lnTo>
                    <a:pt x="248" y="310"/>
                  </a:lnTo>
                  <a:lnTo>
                    <a:pt x="272" y="304"/>
                  </a:lnTo>
                  <a:lnTo>
                    <a:pt x="292" y="298"/>
                  </a:lnTo>
                  <a:lnTo>
                    <a:pt x="306" y="292"/>
                  </a:lnTo>
                  <a:lnTo>
                    <a:pt x="316" y="284"/>
                  </a:lnTo>
                  <a:lnTo>
                    <a:pt x="318" y="280"/>
                  </a:lnTo>
                  <a:lnTo>
                    <a:pt x="320" y="276"/>
                  </a:lnTo>
                  <a:lnTo>
                    <a:pt x="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" name="Freeform 180"/>
            <p:cNvSpPr>
              <a:spLocks/>
            </p:cNvSpPr>
            <p:nvPr/>
          </p:nvSpPr>
          <p:spPr bwMode="auto">
            <a:xfrm>
              <a:off x="4116387" y="3028950"/>
              <a:ext cx="508000" cy="127000"/>
            </a:xfrm>
            <a:custGeom>
              <a:avLst/>
              <a:gdLst/>
              <a:ahLst/>
              <a:cxnLst>
                <a:cxn ang="0">
                  <a:pos x="320" y="40"/>
                </a:cxn>
                <a:cxn ang="0">
                  <a:pos x="320" y="40"/>
                </a:cxn>
                <a:cxn ang="0">
                  <a:pos x="318" y="44"/>
                </a:cxn>
                <a:cxn ang="0">
                  <a:pos x="316" y="48"/>
                </a:cxn>
                <a:cxn ang="0">
                  <a:pos x="306" y="56"/>
                </a:cxn>
                <a:cxn ang="0">
                  <a:pos x="292" y="62"/>
                </a:cxn>
                <a:cxn ang="0">
                  <a:pos x="272" y="68"/>
                </a:cxn>
                <a:cxn ang="0">
                  <a:pos x="248" y="74"/>
                </a:cxn>
                <a:cxn ang="0">
                  <a:pos x="222" y="76"/>
                </a:cxn>
                <a:cxn ang="0">
                  <a:pos x="192" y="80"/>
                </a:cxn>
                <a:cxn ang="0">
                  <a:pos x="160" y="80"/>
                </a:cxn>
                <a:cxn ang="0">
                  <a:pos x="160" y="80"/>
                </a:cxn>
                <a:cxn ang="0">
                  <a:pos x="128" y="80"/>
                </a:cxn>
                <a:cxn ang="0">
                  <a:pos x="98" y="76"/>
                </a:cxn>
                <a:cxn ang="0">
                  <a:pos x="70" y="74"/>
                </a:cxn>
                <a:cxn ang="0">
                  <a:pos x="46" y="68"/>
                </a:cxn>
                <a:cxn ang="0">
                  <a:pos x="26" y="62"/>
                </a:cxn>
                <a:cxn ang="0">
                  <a:pos x="12" y="56"/>
                </a:cxn>
                <a:cxn ang="0">
                  <a:pos x="2" y="48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12" y="24"/>
                </a:cxn>
                <a:cxn ang="0">
                  <a:pos x="26" y="18"/>
                </a:cxn>
                <a:cxn ang="0">
                  <a:pos x="46" y="12"/>
                </a:cxn>
                <a:cxn ang="0">
                  <a:pos x="70" y="6"/>
                </a:cxn>
                <a:cxn ang="0">
                  <a:pos x="98" y="4"/>
                </a:cxn>
                <a:cxn ang="0">
                  <a:pos x="128" y="0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0"/>
                </a:cxn>
                <a:cxn ang="0">
                  <a:pos x="222" y="4"/>
                </a:cxn>
                <a:cxn ang="0">
                  <a:pos x="248" y="6"/>
                </a:cxn>
                <a:cxn ang="0">
                  <a:pos x="272" y="12"/>
                </a:cxn>
                <a:cxn ang="0">
                  <a:pos x="292" y="18"/>
                </a:cxn>
                <a:cxn ang="0">
                  <a:pos x="306" y="24"/>
                </a:cxn>
                <a:cxn ang="0">
                  <a:pos x="316" y="32"/>
                </a:cxn>
                <a:cxn ang="0">
                  <a:pos x="318" y="36"/>
                </a:cxn>
                <a:cxn ang="0">
                  <a:pos x="320" y="40"/>
                </a:cxn>
                <a:cxn ang="0">
                  <a:pos x="320" y="40"/>
                </a:cxn>
              </a:cxnLst>
              <a:rect l="0" t="0" r="r" b="b"/>
              <a:pathLst>
                <a:path w="320" h="80">
                  <a:moveTo>
                    <a:pt x="320" y="40"/>
                  </a:moveTo>
                  <a:lnTo>
                    <a:pt x="320" y="40"/>
                  </a:lnTo>
                  <a:lnTo>
                    <a:pt x="318" y="44"/>
                  </a:lnTo>
                  <a:lnTo>
                    <a:pt x="316" y="48"/>
                  </a:lnTo>
                  <a:lnTo>
                    <a:pt x="306" y="56"/>
                  </a:lnTo>
                  <a:lnTo>
                    <a:pt x="292" y="62"/>
                  </a:lnTo>
                  <a:lnTo>
                    <a:pt x="272" y="68"/>
                  </a:lnTo>
                  <a:lnTo>
                    <a:pt x="248" y="74"/>
                  </a:lnTo>
                  <a:lnTo>
                    <a:pt x="222" y="76"/>
                  </a:lnTo>
                  <a:lnTo>
                    <a:pt x="19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28" y="80"/>
                  </a:lnTo>
                  <a:lnTo>
                    <a:pt x="98" y="76"/>
                  </a:lnTo>
                  <a:lnTo>
                    <a:pt x="70" y="74"/>
                  </a:lnTo>
                  <a:lnTo>
                    <a:pt x="46" y="68"/>
                  </a:lnTo>
                  <a:lnTo>
                    <a:pt x="26" y="62"/>
                  </a:lnTo>
                  <a:lnTo>
                    <a:pt x="12" y="56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12" y="24"/>
                  </a:lnTo>
                  <a:lnTo>
                    <a:pt x="26" y="18"/>
                  </a:lnTo>
                  <a:lnTo>
                    <a:pt x="46" y="12"/>
                  </a:lnTo>
                  <a:lnTo>
                    <a:pt x="70" y="6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22" y="4"/>
                  </a:lnTo>
                  <a:lnTo>
                    <a:pt x="248" y="6"/>
                  </a:lnTo>
                  <a:lnTo>
                    <a:pt x="272" y="12"/>
                  </a:lnTo>
                  <a:lnTo>
                    <a:pt x="292" y="18"/>
                  </a:lnTo>
                  <a:lnTo>
                    <a:pt x="306" y="24"/>
                  </a:lnTo>
                  <a:lnTo>
                    <a:pt x="316" y="32"/>
                  </a:lnTo>
                  <a:lnTo>
                    <a:pt x="318" y="36"/>
                  </a:lnTo>
                  <a:lnTo>
                    <a:pt x="320" y="40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0" name="正方形/長方形 1"/>
          <p:cNvSpPr>
            <a:spLocks noChangeArrowheads="1"/>
          </p:cNvSpPr>
          <p:nvPr/>
        </p:nvSpPr>
        <p:spPr bwMode="auto">
          <a:xfrm>
            <a:off x="128464" y="1124745"/>
            <a:ext cx="1676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Open</a:t>
            </a:r>
            <a:endPara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1" name="正方形/長方形 1"/>
          <p:cNvSpPr>
            <a:spLocks noChangeArrowheads="1"/>
          </p:cNvSpPr>
          <p:nvPr/>
        </p:nvSpPr>
        <p:spPr bwMode="auto">
          <a:xfrm>
            <a:off x="200472" y="1573783"/>
            <a:ext cx="1676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Data</a:t>
            </a:r>
            <a:endPara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2" name="正方形/長方形 1"/>
          <p:cNvSpPr>
            <a:spLocks noChangeArrowheads="1"/>
          </p:cNvSpPr>
          <p:nvPr/>
        </p:nvSpPr>
        <p:spPr bwMode="auto">
          <a:xfrm>
            <a:off x="1712640" y="1038525"/>
            <a:ext cx="62022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Carry out business by taking advantage  of open data </a:t>
            </a:r>
            <a:endPara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3" name="二等辺三角形 12"/>
          <p:cNvSpPr/>
          <p:nvPr/>
        </p:nvSpPr>
        <p:spPr>
          <a:xfrm rot="10800000">
            <a:off x="2206579" y="2619919"/>
            <a:ext cx="5164690" cy="1512170"/>
          </a:xfrm>
          <a:prstGeom prst="triangle">
            <a:avLst/>
          </a:prstGeom>
          <a:solidFill>
            <a:schemeClr val="accent1"/>
          </a:solidFill>
        </p:spPr>
        <p:txBody>
          <a:bodyPr wrap="none" lIns="91440" tIns="45720" rIns="91440" bIns="45720" anchor="b" anchorCtr="0">
            <a:noAutofit/>
          </a:bodyPr>
          <a:lstStyle/>
          <a:p>
            <a:pPr algn="ctr"/>
            <a:endParaRPr lang="ja-JP" altLang="en-US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"/>
          <p:cNvSpPr>
            <a:spLocks noChangeArrowheads="1"/>
          </p:cNvSpPr>
          <p:nvPr/>
        </p:nvSpPr>
        <p:spPr bwMode="auto">
          <a:xfrm>
            <a:off x="3376707" y="2898315"/>
            <a:ext cx="282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This means</a:t>
            </a:r>
            <a:endParaRPr kumimoji="1" lang="ja-JP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pic>
        <p:nvPicPr>
          <p:cNvPr id="3076" name="Picture 4" descr="C:\Users\yamamotoyu\AppData\Local\Microsoft\Windows\Temporary Internet Files\Content.IE5\DHVA8NHN\MC900205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87" y="3645025"/>
            <a:ext cx="4866442" cy="28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0" y="4213107"/>
            <a:ext cx="9906000" cy="2421522"/>
            <a:chOff x="0" y="4213107"/>
            <a:chExt cx="9906000" cy="2421522"/>
          </a:xfrm>
        </p:grpSpPr>
        <p:sp>
          <p:nvSpPr>
            <p:cNvPr id="22" name="テキスト ボックス 12"/>
            <p:cNvSpPr txBox="1">
              <a:spLocks noChangeArrowheads="1"/>
            </p:cNvSpPr>
            <p:nvPr/>
          </p:nvSpPr>
          <p:spPr bwMode="auto">
            <a:xfrm>
              <a:off x="415406" y="4213107"/>
              <a:ext cx="388952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1pPr>
              <a:lvl2pPr marL="742950" indent="-28575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2pPr>
              <a:lvl3pPr marL="11430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3pPr>
              <a:lvl4pPr marL="16002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4pPr>
              <a:lvl5pPr marL="20574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9pPr>
            </a:lstStyle>
            <a:p>
              <a:pPr eaLnBrk="1" hangingPunct="1"/>
              <a:r>
                <a:rPr lang="en-US" altLang="ja-JP" sz="4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メイリオ" panose="020B0604030504040204" pitchFamily="50" charset="-128"/>
                </a:rPr>
                <a:t>Aggressively </a:t>
              </a:r>
              <a:endParaRPr lang="ja-JP" alt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テキスト ボックス 12"/>
            <p:cNvSpPr txBox="1">
              <a:spLocks noChangeArrowheads="1"/>
            </p:cNvSpPr>
            <p:nvPr/>
          </p:nvSpPr>
          <p:spPr bwMode="auto">
            <a:xfrm>
              <a:off x="0" y="4880303"/>
              <a:ext cx="99060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1pPr>
              <a:lvl2pPr marL="742950" indent="-28575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2pPr>
              <a:lvl3pPr marL="11430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3pPr>
              <a:lvl4pPr marL="16002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4pPr>
              <a:lvl5pPr marL="2057400" indent="-228600" eaLnBrk="0" hangingPunct="0"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400">
                  <a:solidFill>
                    <a:srgbClr val="000000"/>
                  </a:solidFill>
                  <a:latin typeface="Gill Sans"/>
                  <a:ea typeface="ヒラギノ角ゴ Pro W6" pitchFamily="112" charset="-128"/>
                  <a:sym typeface="Gill Sans"/>
                </a:defRPr>
              </a:lvl9pPr>
            </a:lstStyle>
            <a:p>
              <a:pPr algn="ctr" eaLnBrk="1" hangingPunct="1"/>
              <a:r>
                <a:rPr lang="en-US" altLang="ja-JP" sz="54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メイリオ" panose="020B0604030504040204" pitchFamily="50" charset="-128"/>
                </a:rPr>
                <a:t>Compete against Free Services!</a:t>
              </a:r>
              <a:endParaRPr lang="ja-JP" altLang="en-US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6" name="正方形/長方形 1"/>
          <p:cNvSpPr>
            <a:spLocks noChangeArrowheads="1"/>
          </p:cNvSpPr>
          <p:nvPr/>
        </p:nvSpPr>
        <p:spPr bwMode="auto">
          <a:xfrm>
            <a:off x="7761312" y="494090"/>
            <a:ext cx="167663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￥</a:t>
            </a:r>
            <a:endParaRPr kumimoji="1" lang="ja-JP" altLang="en-US" sz="96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891336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 animBg="1"/>
      <p:bldP spid="1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7"/>
          <p:cNvSpPr>
            <a:spLocks/>
          </p:cNvSpPr>
          <p:nvPr/>
        </p:nvSpPr>
        <p:spPr bwMode="auto">
          <a:xfrm>
            <a:off x="350489" y="574055"/>
            <a:ext cx="2340260" cy="2134865"/>
          </a:xfrm>
          <a:custGeom>
            <a:avLst/>
            <a:gdLst/>
            <a:ahLst/>
            <a:cxnLst>
              <a:cxn ang="0">
                <a:pos x="956" y="954"/>
              </a:cxn>
              <a:cxn ang="0">
                <a:pos x="834" y="970"/>
              </a:cxn>
              <a:cxn ang="0">
                <a:pos x="774" y="1076"/>
              </a:cxn>
              <a:cxn ang="0">
                <a:pos x="656" y="1044"/>
              </a:cxn>
              <a:cxn ang="0">
                <a:pos x="560" y="1118"/>
              </a:cxn>
              <a:cxn ang="0">
                <a:pos x="464" y="1044"/>
              </a:cxn>
              <a:cxn ang="0">
                <a:pos x="346" y="1076"/>
              </a:cxn>
              <a:cxn ang="0">
                <a:pos x="284" y="970"/>
              </a:cxn>
              <a:cxn ang="0">
                <a:pos x="164" y="954"/>
              </a:cxn>
              <a:cxn ang="0">
                <a:pos x="148" y="834"/>
              </a:cxn>
              <a:cxn ang="0">
                <a:pos x="42" y="774"/>
              </a:cxn>
              <a:cxn ang="0">
                <a:pos x="74" y="656"/>
              </a:cxn>
              <a:cxn ang="0">
                <a:pos x="0" y="560"/>
              </a:cxn>
              <a:cxn ang="0">
                <a:pos x="74" y="462"/>
              </a:cxn>
              <a:cxn ang="0">
                <a:pos x="42" y="344"/>
              </a:cxn>
              <a:cxn ang="0">
                <a:pos x="148" y="284"/>
              </a:cxn>
              <a:cxn ang="0">
                <a:pos x="164" y="164"/>
              </a:cxn>
              <a:cxn ang="0">
                <a:pos x="284" y="148"/>
              </a:cxn>
              <a:cxn ang="0">
                <a:pos x="346" y="42"/>
              </a:cxn>
              <a:cxn ang="0">
                <a:pos x="464" y="74"/>
              </a:cxn>
              <a:cxn ang="0">
                <a:pos x="560" y="0"/>
              </a:cxn>
              <a:cxn ang="0">
                <a:pos x="656" y="74"/>
              </a:cxn>
              <a:cxn ang="0">
                <a:pos x="774" y="42"/>
              </a:cxn>
              <a:cxn ang="0">
                <a:pos x="834" y="148"/>
              </a:cxn>
              <a:cxn ang="0">
                <a:pos x="956" y="164"/>
              </a:cxn>
              <a:cxn ang="0">
                <a:pos x="970" y="284"/>
              </a:cxn>
              <a:cxn ang="0">
                <a:pos x="1076" y="344"/>
              </a:cxn>
              <a:cxn ang="0">
                <a:pos x="1044" y="462"/>
              </a:cxn>
              <a:cxn ang="0">
                <a:pos x="1120" y="560"/>
              </a:cxn>
              <a:cxn ang="0">
                <a:pos x="1044" y="656"/>
              </a:cxn>
              <a:cxn ang="0">
                <a:pos x="1076" y="774"/>
              </a:cxn>
              <a:cxn ang="0">
                <a:pos x="970" y="834"/>
              </a:cxn>
              <a:cxn ang="0">
                <a:pos x="956" y="954"/>
              </a:cxn>
            </a:cxnLst>
            <a:rect l="0" t="0" r="r" b="b"/>
            <a:pathLst>
              <a:path w="1120" h="1118">
                <a:moveTo>
                  <a:pt x="956" y="954"/>
                </a:moveTo>
                <a:lnTo>
                  <a:pt x="834" y="970"/>
                </a:lnTo>
                <a:lnTo>
                  <a:pt x="774" y="1076"/>
                </a:lnTo>
                <a:lnTo>
                  <a:pt x="656" y="1044"/>
                </a:lnTo>
                <a:lnTo>
                  <a:pt x="560" y="1118"/>
                </a:lnTo>
                <a:lnTo>
                  <a:pt x="464" y="1044"/>
                </a:lnTo>
                <a:lnTo>
                  <a:pt x="346" y="1076"/>
                </a:lnTo>
                <a:lnTo>
                  <a:pt x="284" y="970"/>
                </a:lnTo>
                <a:lnTo>
                  <a:pt x="164" y="954"/>
                </a:lnTo>
                <a:lnTo>
                  <a:pt x="148" y="834"/>
                </a:lnTo>
                <a:lnTo>
                  <a:pt x="42" y="774"/>
                </a:lnTo>
                <a:lnTo>
                  <a:pt x="74" y="656"/>
                </a:lnTo>
                <a:lnTo>
                  <a:pt x="0" y="560"/>
                </a:lnTo>
                <a:lnTo>
                  <a:pt x="74" y="462"/>
                </a:lnTo>
                <a:lnTo>
                  <a:pt x="42" y="344"/>
                </a:lnTo>
                <a:lnTo>
                  <a:pt x="148" y="284"/>
                </a:lnTo>
                <a:lnTo>
                  <a:pt x="164" y="164"/>
                </a:lnTo>
                <a:lnTo>
                  <a:pt x="284" y="148"/>
                </a:lnTo>
                <a:lnTo>
                  <a:pt x="346" y="42"/>
                </a:lnTo>
                <a:lnTo>
                  <a:pt x="464" y="74"/>
                </a:lnTo>
                <a:lnTo>
                  <a:pt x="560" y="0"/>
                </a:lnTo>
                <a:lnTo>
                  <a:pt x="656" y="74"/>
                </a:lnTo>
                <a:lnTo>
                  <a:pt x="774" y="42"/>
                </a:lnTo>
                <a:lnTo>
                  <a:pt x="834" y="148"/>
                </a:lnTo>
                <a:lnTo>
                  <a:pt x="956" y="164"/>
                </a:lnTo>
                <a:lnTo>
                  <a:pt x="970" y="284"/>
                </a:lnTo>
                <a:lnTo>
                  <a:pt x="1076" y="344"/>
                </a:lnTo>
                <a:lnTo>
                  <a:pt x="1044" y="462"/>
                </a:lnTo>
                <a:lnTo>
                  <a:pt x="1120" y="560"/>
                </a:lnTo>
                <a:lnTo>
                  <a:pt x="1044" y="656"/>
                </a:lnTo>
                <a:lnTo>
                  <a:pt x="1076" y="774"/>
                </a:lnTo>
                <a:lnTo>
                  <a:pt x="970" y="834"/>
                </a:lnTo>
                <a:lnTo>
                  <a:pt x="956" y="954"/>
                </a:lnTo>
                <a:close/>
              </a:path>
            </a:pathLst>
          </a:custGeom>
          <a:solidFill>
            <a:srgbClr val="E61C7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815769" y="598437"/>
            <a:ext cx="13392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ja-JP" alt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付</a:t>
            </a:r>
            <a:endParaRPr lang="ja-JP" alt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2615512" y="574055"/>
            <a:ext cx="2340260" cy="2134865"/>
          </a:xfrm>
          <a:custGeom>
            <a:avLst/>
            <a:gdLst/>
            <a:ahLst/>
            <a:cxnLst>
              <a:cxn ang="0">
                <a:pos x="956" y="954"/>
              </a:cxn>
              <a:cxn ang="0">
                <a:pos x="834" y="970"/>
              </a:cxn>
              <a:cxn ang="0">
                <a:pos x="774" y="1076"/>
              </a:cxn>
              <a:cxn ang="0">
                <a:pos x="656" y="1044"/>
              </a:cxn>
              <a:cxn ang="0">
                <a:pos x="560" y="1118"/>
              </a:cxn>
              <a:cxn ang="0">
                <a:pos x="464" y="1044"/>
              </a:cxn>
              <a:cxn ang="0">
                <a:pos x="346" y="1076"/>
              </a:cxn>
              <a:cxn ang="0">
                <a:pos x="284" y="970"/>
              </a:cxn>
              <a:cxn ang="0">
                <a:pos x="164" y="954"/>
              </a:cxn>
              <a:cxn ang="0">
                <a:pos x="148" y="834"/>
              </a:cxn>
              <a:cxn ang="0">
                <a:pos x="42" y="774"/>
              </a:cxn>
              <a:cxn ang="0">
                <a:pos x="74" y="656"/>
              </a:cxn>
              <a:cxn ang="0">
                <a:pos x="0" y="560"/>
              </a:cxn>
              <a:cxn ang="0">
                <a:pos x="74" y="462"/>
              </a:cxn>
              <a:cxn ang="0">
                <a:pos x="42" y="344"/>
              </a:cxn>
              <a:cxn ang="0">
                <a:pos x="148" y="284"/>
              </a:cxn>
              <a:cxn ang="0">
                <a:pos x="164" y="164"/>
              </a:cxn>
              <a:cxn ang="0">
                <a:pos x="284" y="148"/>
              </a:cxn>
              <a:cxn ang="0">
                <a:pos x="346" y="42"/>
              </a:cxn>
              <a:cxn ang="0">
                <a:pos x="464" y="74"/>
              </a:cxn>
              <a:cxn ang="0">
                <a:pos x="560" y="0"/>
              </a:cxn>
              <a:cxn ang="0">
                <a:pos x="656" y="74"/>
              </a:cxn>
              <a:cxn ang="0">
                <a:pos x="774" y="42"/>
              </a:cxn>
              <a:cxn ang="0">
                <a:pos x="834" y="148"/>
              </a:cxn>
              <a:cxn ang="0">
                <a:pos x="956" y="164"/>
              </a:cxn>
              <a:cxn ang="0">
                <a:pos x="970" y="284"/>
              </a:cxn>
              <a:cxn ang="0">
                <a:pos x="1076" y="344"/>
              </a:cxn>
              <a:cxn ang="0">
                <a:pos x="1044" y="462"/>
              </a:cxn>
              <a:cxn ang="0">
                <a:pos x="1120" y="560"/>
              </a:cxn>
              <a:cxn ang="0">
                <a:pos x="1044" y="656"/>
              </a:cxn>
              <a:cxn ang="0">
                <a:pos x="1076" y="774"/>
              </a:cxn>
              <a:cxn ang="0">
                <a:pos x="970" y="834"/>
              </a:cxn>
              <a:cxn ang="0">
                <a:pos x="956" y="954"/>
              </a:cxn>
            </a:cxnLst>
            <a:rect l="0" t="0" r="r" b="b"/>
            <a:pathLst>
              <a:path w="1120" h="1118">
                <a:moveTo>
                  <a:pt x="956" y="954"/>
                </a:moveTo>
                <a:lnTo>
                  <a:pt x="834" y="970"/>
                </a:lnTo>
                <a:lnTo>
                  <a:pt x="774" y="1076"/>
                </a:lnTo>
                <a:lnTo>
                  <a:pt x="656" y="1044"/>
                </a:lnTo>
                <a:lnTo>
                  <a:pt x="560" y="1118"/>
                </a:lnTo>
                <a:lnTo>
                  <a:pt x="464" y="1044"/>
                </a:lnTo>
                <a:lnTo>
                  <a:pt x="346" y="1076"/>
                </a:lnTo>
                <a:lnTo>
                  <a:pt x="284" y="970"/>
                </a:lnTo>
                <a:lnTo>
                  <a:pt x="164" y="954"/>
                </a:lnTo>
                <a:lnTo>
                  <a:pt x="148" y="834"/>
                </a:lnTo>
                <a:lnTo>
                  <a:pt x="42" y="774"/>
                </a:lnTo>
                <a:lnTo>
                  <a:pt x="74" y="656"/>
                </a:lnTo>
                <a:lnTo>
                  <a:pt x="0" y="560"/>
                </a:lnTo>
                <a:lnTo>
                  <a:pt x="74" y="462"/>
                </a:lnTo>
                <a:lnTo>
                  <a:pt x="42" y="344"/>
                </a:lnTo>
                <a:lnTo>
                  <a:pt x="148" y="284"/>
                </a:lnTo>
                <a:lnTo>
                  <a:pt x="164" y="164"/>
                </a:lnTo>
                <a:lnTo>
                  <a:pt x="284" y="148"/>
                </a:lnTo>
                <a:lnTo>
                  <a:pt x="346" y="42"/>
                </a:lnTo>
                <a:lnTo>
                  <a:pt x="464" y="74"/>
                </a:lnTo>
                <a:lnTo>
                  <a:pt x="560" y="0"/>
                </a:lnTo>
                <a:lnTo>
                  <a:pt x="656" y="74"/>
                </a:lnTo>
                <a:lnTo>
                  <a:pt x="774" y="42"/>
                </a:lnTo>
                <a:lnTo>
                  <a:pt x="834" y="148"/>
                </a:lnTo>
                <a:lnTo>
                  <a:pt x="956" y="164"/>
                </a:lnTo>
                <a:lnTo>
                  <a:pt x="970" y="284"/>
                </a:lnTo>
                <a:lnTo>
                  <a:pt x="1076" y="344"/>
                </a:lnTo>
                <a:lnTo>
                  <a:pt x="1044" y="462"/>
                </a:lnTo>
                <a:lnTo>
                  <a:pt x="1120" y="560"/>
                </a:lnTo>
                <a:lnTo>
                  <a:pt x="1044" y="656"/>
                </a:lnTo>
                <a:lnTo>
                  <a:pt x="1076" y="774"/>
                </a:lnTo>
                <a:lnTo>
                  <a:pt x="970" y="834"/>
                </a:lnTo>
                <a:lnTo>
                  <a:pt x="956" y="95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9" name="テキスト ボックス 12"/>
          <p:cNvSpPr txBox="1">
            <a:spLocks noChangeArrowheads="1"/>
          </p:cNvSpPr>
          <p:nvPr/>
        </p:nvSpPr>
        <p:spPr bwMode="auto">
          <a:xfrm>
            <a:off x="3078021" y="598437"/>
            <a:ext cx="13392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ja-JP" alt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加</a:t>
            </a:r>
            <a:endParaRPr lang="ja-JP" alt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Freeform 27"/>
          <p:cNvSpPr>
            <a:spLocks/>
          </p:cNvSpPr>
          <p:nvPr/>
        </p:nvSpPr>
        <p:spPr bwMode="auto">
          <a:xfrm>
            <a:off x="4955772" y="574055"/>
            <a:ext cx="2340260" cy="2134865"/>
          </a:xfrm>
          <a:custGeom>
            <a:avLst/>
            <a:gdLst/>
            <a:ahLst/>
            <a:cxnLst>
              <a:cxn ang="0">
                <a:pos x="956" y="954"/>
              </a:cxn>
              <a:cxn ang="0">
                <a:pos x="834" y="970"/>
              </a:cxn>
              <a:cxn ang="0">
                <a:pos x="774" y="1076"/>
              </a:cxn>
              <a:cxn ang="0">
                <a:pos x="656" y="1044"/>
              </a:cxn>
              <a:cxn ang="0">
                <a:pos x="560" y="1118"/>
              </a:cxn>
              <a:cxn ang="0">
                <a:pos x="464" y="1044"/>
              </a:cxn>
              <a:cxn ang="0">
                <a:pos x="346" y="1076"/>
              </a:cxn>
              <a:cxn ang="0">
                <a:pos x="284" y="970"/>
              </a:cxn>
              <a:cxn ang="0">
                <a:pos x="164" y="954"/>
              </a:cxn>
              <a:cxn ang="0">
                <a:pos x="148" y="834"/>
              </a:cxn>
              <a:cxn ang="0">
                <a:pos x="42" y="774"/>
              </a:cxn>
              <a:cxn ang="0">
                <a:pos x="74" y="656"/>
              </a:cxn>
              <a:cxn ang="0">
                <a:pos x="0" y="560"/>
              </a:cxn>
              <a:cxn ang="0">
                <a:pos x="74" y="462"/>
              </a:cxn>
              <a:cxn ang="0">
                <a:pos x="42" y="344"/>
              </a:cxn>
              <a:cxn ang="0">
                <a:pos x="148" y="284"/>
              </a:cxn>
              <a:cxn ang="0">
                <a:pos x="164" y="164"/>
              </a:cxn>
              <a:cxn ang="0">
                <a:pos x="284" y="148"/>
              </a:cxn>
              <a:cxn ang="0">
                <a:pos x="346" y="42"/>
              </a:cxn>
              <a:cxn ang="0">
                <a:pos x="464" y="74"/>
              </a:cxn>
              <a:cxn ang="0">
                <a:pos x="560" y="0"/>
              </a:cxn>
              <a:cxn ang="0">
                <a:pos x="656" y="74"/>
              </a:cxn>
              <a:cxn ang="0">
                <a:pos x="774" y="42"/>
              </a:cxn>
              <a:cxn ang="0">
                <a:pos x="834" y="148"/>
              </a:cxn>
              <a:cxn ang="0">
                <a:pos x="956" y="164"/>
              </a:cxn>
              <a:cxn ang="0">
                <a:pos x="970" y="284"/>
              </a:cxn>
              <a:cxn ang="0">
                <a:pos x="1076" y="344"/>
              </a:cxn>
              <a:cxn ang="0">
                <a:pos x="1044" y="462"/>
              </a:cxn>
              <a:cxn ang="0">
                <a:pos x="1120" y="560"/>
              </a:cxn>
              <a:cxn ang="0">
                <a:pos x="1044" y="656"/>
              </a:cxn>
              <a:cxn ang="0">
                <a:pos x="1076" y="774"/>
              </a:cxn>
              <a:cxn ang="0">
                <a:pos x="970" y="834"/>
              </a:cxn>
              <a:cxn ang="0">
                <a:pos x="956" y="954"/>
              </a:cxn>
            </a:cxnLst>
            <a:rect l="0" t="0" r="r" b="b"/>
            <a:pathLst>
              <a:path w="1120" h="1118">
                <a:moveTo>
                  <a:pt x="956" y="954"/>
                </a:moveTo>
                <a:lnTo>
                  <a:pt x="834" y="970"/>
                </a:lnTo>
                <a:lnTo>
                  <a:pt x="774" y="1076"/>
                </a:lnTo>
                <a:lnTo>
                  <a:pt x="656" y="1044"/>
                </a:lnTo>
                <a:lnTo>
                  <a:pt x="560" y="1118"/>
                </a:lnTo>
                <a:lnTo>
                  <a:pt x="464" y="1044"/>
                </a:lnTo>
                <a:lnTo>
                  <a:pt x="346" y="1076"/>
                </a:lnTo>
                <a:lnTo>
                  <a:pt x="284" y="970"/>
                </a:lnTo>
                <a:lnTo>
                  <a:pt x="164" y="954"/>
                </a:lnTo>
                <a:lnTo>
                  <a:pt x="148" y="834"/>
                </a:lnTo>
                <a:lnTo>
                  <a:pt x="42" y="774"/>
                </a:lnTo>
                <a:lnTo>
                  <a:pt x="74" y="656"/>
                </a:lnTo>
                <a:lnTo>
                  <a:pt x="0" y="560"/>
                </a:lnTo>
                <a:lnTo>
                  <a:pt x="74" y="462"/>
                </a:lnTo>
                <a:lnTo>
                  <a:pt x="42" y="344"/>
                </a:lnTo>
                <a:lnTo>
                  <a:pt x="148" y="284"/>
                </a:lnTo>
                <a:lnTo>
                  <a:pt x="164" y="164"/>
                </a:lnTo>
                <a:lnTo>
                  <a:pt x="284" y="148"/>
                </a:lnTo>
                <a:lnTo>
                  <a:pt x="346" y="42"/>
                </a:lnTo>
                <a:lnTo>
                  <a:pt x="464" y="74"/>
                </a:lnTo>
                <a:lnTo>
                  <a:pt x="560" y="0"/>
                </a:lnTo>
                <a:lnTo>
                  <a:pt x="656" y="74"/>
                </a:lnTo>
                <a:lnTo>
                  <a:pt x="774" y="42"/>
                </a:lnTo>
                <a:lnTo>
                  <a:pt x="834" y="148"/>
                </a:lnTo>
                <a:lnTo>
                  <a:pt x="956" y="164"/>
                </a:lnTo>
                <a:lnTo>
                  <a:pt x="970" y="284"/>
                </a:lnTo>
                <a:lnTo>
                  <a:pt x="1076" y="344"/>
                </a:lnTo>
                <a:lnTo>
                  <a:pt x="1044" y="462"/>
                </a:lnTo>
                <a:lnTo>
                  <a:pt x="1120" y="560"/>
                </a:lnTo>
                <a:lnTo>
                  <a:pt x="1044" y="656"/>
                </a:lnTo>
                <a:lnTo>
                  <a:pt x="1076" y="774"/>
                </a:lnTo>
                <a:lnTo>
                  <a:pt x="970" y="834"/>
                </a:lnTo>
                <a:lnTo>
                  <a:pt x="956" y="95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12"/>
          <p:cNvSpPr txBox="1">
            <a:spLocks noChangeArrowheads="1"/>
          </p:cNvSpPr>
          <p:nvPr/>
        </p:nvSpPr>
        <p:spPr bwMode="auto">
          <a:xfrm>
            <a:off x="5421052" y="598437"/>
            <a:ext cx="13392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ja-JP" alt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価</a:t>
            </a:r>
            <a:endParaRPr lang="ja-JP" alt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7218024" y="574055"/>
            <a:ext cx="2340260" cy="2134865"/>
          </a:xfrm>
          <a:custGeom>
            <a:avLst/>
            <a:gdLst/>
            <a:ahLst/>
            <a:cxnLst>
              <a:cxn ang="0">
                <a:pos x="956" y="954"/>
              </a:cxn>
              <a:cxn ang="0">
                <a:pos x="834" y="970"/>
              </a:cxn>
              <a:cxn ang="0">
                <a:pos x="774" y="1076"/>
              </a:cxn>
              <a:cxn ang="0">
                <a:pos x="656" y="1044"/>
              </a:cxn>
              <a:cxn ang="0">
                <a:pos x="560" y="1118"/>
              </a:cxn>
              <a:cxn ang="0">
                <a:pos x="464" y="1044"/>
              </a:cxn>
              <a:cxn ang="0">
                <a:pos x="346" y="1076"/>
              </a:cxn>
              <a:cxn ang="0">
                <a:pos x="284" y="970"/>
              </a:cxn>
              <a:cxn ang="0">
                <a:pos x="164" y="954"/>
              </a:cxn>
              <a:cxn ang="0">
                <a:pos x="148" y="834"/>
              </a:cxn>
              <a:cxn ang="0">
                <a:pos x="42" y="774"/>
              </a:cxn>
              <a:cxn ang="0">
                <a:pos x="74" y="656"/>
              </a:cxn>
              <a:cxn ang="0">
                <a:pos x="0" y="560"/>
              </a:cxn>
              <a:cxn ang="0">
                <a:pos x="74" y="462"/>
              </a:cxn>
              <a:cxn ang="0">
                <a:pos x="42" y="344"/>
              </a:cxn>
              <a:cxn ang="0">
                <a:pos x="148" y="284"/>
              </a:cxn>
              <a:cxn ang="0">
                <a:pos x="164" y="164"/>
              </a:cxn>
              <a:cxn ang="0">
                <a:pos x="284" y="148"/>
              </a:cxn>
              <a:cxn ang="0">
                <a:pos x="346" y="42"/>
              </a:cxn>
              <a:cxn ang="0">
                <a:pos x="464" y="74"/>
              </a:cxn>
              <a:cxn ang="0">
                <a:pos x="560" y="0"/>
              </a:cxn>
              <a:cxn ang="0">
                <a:pos x="656" y="74"/>
              </a:cxn>
              <a:cxn ang="0">
                <a:pos x="774" y="42"/>
              </a:cxn>
              <a:cxn ang="0">
                <a:pos x="834" y="148"/>
              </a:cxn>
              <a:cxn ang="0">
                <a:pos x="956" y="164"/>
              </a:cxn>
              <a:cxn ang="0">
                <a:pos x="970" y="284"/>
              </a:cxn>
              <a:cxn ang="0">
                <a:pos x="1076" y="344"/>
              </a:cxn>
              <a:cxn ang="0">
                <a:pos x="1044" y="462"/>
              </a:cxn>
              <a:cxn ang="0">
                <a:pos x="1120" y="560"/>
              </a:cxn>
              <a:cxn ang="0">
                <a:pos x="1044" y="656"/>
              </a:cxn>
              <a:cxn ang="0">
                <a:pos x="1076" y="774"/>
              </a:cxn>
              <a:cxn ang="0">
                <a:pos x="970" y="834"/>
              </a:cxn>
              <a:cxn ang="0">
                <a:pos x="956" y="954"/>
              </a:cxn>
            </a:cxnLst>
            <a:rect l="0" t="0" r="r" b="b"/>
            <a:pathLst>
              <a:path w="1120" h="1118">
                <a:moveTo>
                  <a:pt x="956" y="954"/>
                </a:moveTo>
                <a:lnTo>
                  <a:pt x="834" y="970"/>
                </a:lnTo>
                <a:lnTo>
                  <a:pt x="774" y="1076"/>
                </a:lnTo>
                <a:lnTo>
                  <a:pt x="656" y="1044"/>
                </a:lnTo>
                <a:lnTo>
                  <a:pt x="560" y="1118"/>
                </a:lnTo>
                <a:lnTo>
                  <a:pt x="464" y="1044"/>
                </a:lnTo>
                <a:lnTo>
                  <a:pt x="346" y="1076"/>
                </a:lnTo>
                <a:lnTo>
                  <a:pt x="284" y="970"/>
                </a:lnTo>
                <a:lnTo>
                  <a:pt x="164" y="954"/>
                </a:lnTo>
                <a:lnTo>
                  <a:pt x="148" y="834"/>
                </a:lnTo>
                <a:lnTo>
                  <a:pt x="42" y="774"/>
                </a:lnTo>
                <a:lnTo>
                  <a:pt x="74" y="656"/>
                </a:lnTo>
                <a:lnTo>
                  <a:pt x="0" y="560"/>
                </a:lnTo>
                <a:lnTo>
                  <a:pt x="74" y="462"/>
                </a:lnTo>
                <a:lnTo>
                  <a:pt x="42" y="344"/>
                </a:lnTo>
                <a:lnTo>
                  <a:pt x="148" y="284"/>
                </a:lnTo>
                <a:lnTo>
                  <a:pt x="164" y="164"/>
                </a:lnTo>
                <a:lnTo>
                  <a:pt x="284" y="148"/>
                </a:lnTo>
                <a:lnTo>
                  <a:pt x="346" y="42"/>
                </a:lnTo>
                <a:lnTo>
                  <a:pt x="464" y="74"/>
                </a:lnTo>
                <a:lnTo>
                  <a:pt x="560" y="0"/>
                </a:lnTo>
                <a:lnTo>
                  <a:pt x="656" y="74"/>
                </a:lnTo>
                <a:lnTo>
                  <a:pt x="774" y="42"/>
                </a:lnTo>
                <a:lnTo>
                  <a:pt x="834" y="148"/>
                </a:lnTo>
                <a:lnTo>
                  <a:pt x="956" y="164"/>
                </a:lnTo>
                <a:lnTo>
                  <a:pt x="970" y="284"/>
                </a:lnTo>
                <a:lnTo>
                  <a:pt x="1076" y="344"/>
                </a:lnTo>
                <a:lnTo>
                  <a:pt x="1044" y="462"/>
                </a:lnTo>
                <a:lnTo>
                  <a:pt x="1120" y="560"/>
                </a:lnTo>
                <a:lnTo>
                  <a:pt x="1044" y="656"/>
                </a:lnTo>
                <a:lnTo>
                  <a:pt x="1076" y="774"/>
                </a:lnTo>
                <a:lnTo>
                  <a:pt x="970" y="834"/>
                </a:lnTo>
                <a:lnTo>
                  <a:pt x="956" y="95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" name="テキスト ボックス 12"/>
          <p:cNvSpPr txBox="1">
            <a:spLocks noChangeArrowheads="1"/>
          </p:cNvSpPr>
          <p:nvPr/>
        </p:nvSpPr>
        <p:spPr bwMode="auto">
          <a:xfrm>
            <a:off x="7683304" y="598437"/>
            <a:ext cx="13392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1pPr>
            <a:lvl2pPr marL="742950" indent="-28575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2pPr>
            <a:lvl3pPr marL="11430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3pPr>
            <a:lvl4pPr marL="16002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4pPr>
            <a:lvl5pPr marL="2057400" indent="-228600" eaLnBrk="0" hangingPunct="0"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rgbClr val="000000"/>
                </a:solidFill>
                <a:latin typeface="Gill Sans"/>
                <a:ea typeface="ヒラギノ角ゴ Pro W6" pitchFamily="112" charset="-128"/>
                <a:sym typeface="Gill Sans"/>
              </a:defRPr>
            </a:lvl9pPr>
          </a:lstStyle>
          <a:p>
            <a:pPr algn="ctr" eaLnBrk="1" hangingPunct="1"/>
            <a:r>
              <a:rPr lang="ja-JP" alt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値</a:t>
            </a:r>
            <a:endParaRPr lang="ja-JP" alt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1"/>
          <p:cNvSpPr>
            <a:spLocks noChangeArrowheads="1"/>
          </p:cNvSpPr>
          <p:nvPr/>
        </p:nvSpPr>
        <p:spPr bwMode="auto">
          <a:xfrm>
            <a:off x="293091" y="3070701"/>
            <a:ext cx="94281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　　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No clients will be interested in us if we do not offer added values!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　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3" name="正方形/長方形 1"/>
          <p:cNvSpPr>
            <a:spLocks noChangeArrowheads="1"/>
          </p:cNvSpPr>
          <p:nvPr/>
        </p:nvSpPr>
        <p:spPr bwMode="auto">
          <a:xfrm>
            <a:off x="238926" y="5734997"/>
            <a:ext cx="9428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What </a:t>
            </a:r>
            <a:r>
              <a:rPr kumimoji="1" lang="en-US" altLang="ja-JP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added values</a:t>
            </a:r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 </a:t>
            </a:r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can we offer?</a:t>
            </a:r>
            <a:endPara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Gill Sans"/>
            </a:endParaRPr>
          </a:p>
        </p:txBody>
      </p:sp>
      <p:sp>
        <p:nvSpPr>
          <p:cNvPr id="15" name="正方形/長方形 1"/>
          <p:cNvSpPr>
            <a:spLocks noChangeArrowheads="1"/>
          </p:cNvSpPr>
          <p:nvPr/>
        </p:nvSpPr>
        <p:spPr bwMode="auto">
          <a:xfrm>
            <a:off x="238926" y="4798893"/>
            <a:ext cx="9428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rPr>
              <a:t>Then…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972944" y="2392141"/>
            <a:ext cx="2121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u="sng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Added Values</a:t>
            </a:r>
            <a:endParaRPr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103277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3" grpId="0" animBg="1"/>
      <p:bldP spid="24" grpId="0"/>
      <p:bldP spid="25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円柱 76"/>
          <p:cNvSpPr/>
          <p:nvPr/>
        </p:nvSpPr>
        <p:spPr>
          <a:xfrm>
            <a:off x="-1995258" y="1333293"/>
            <a:ext cx="919162" cy="1103313"/>
          </a:xfrm>
          <a:prstGeom prst="can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9" name="円柱 78"/>
          <p:cNvSpPr/>
          <p:nvPr/>
        </p:nvSpPr>
        <p:spPr>
          <a:xfrm>
            <a:off x="-2030185" y="1576177"/>
            <a:ext cx="955676" cy="1117600"/>
          </a:xfrm>
          <a:prstGeom prst="can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50515" y="188641"/>
            <a:ext cx="1960465" cy="446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pitchFamily="112" charset="-128"/>
              </a:rPr>
              <a:t>Previously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 pitchFamily="112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876010" y="3014536"/>
            <a:ext cx="8711265" cy="2304255"/>
            <a:chOff x="876010" y="3014536"/>
            <a:chExt cx="8711265" cy="2304255"/>
          </a:xfrm>
        </p:grpSpPr>
        <p:sp>
          <p:nvSpPr>
            <p:cNvPr id="117" name="角丸四角形 116"/>
            <p:cNvSpPr/>
            <p:nvPr/>
          </p:nvSpPr>
          <p:spPr>
            <a:xfrm>
              <a:off x="1520619" y="3666878"/>
              <a:ext cx="8066656" cy="12731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 dirty="0">
                <a:solidFill>
                  <a:schemeClr val="accent4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3464712" y="3014536"/>
              <a:ext cx="3047818" cy="2304255"/>
              <a:chOff x="3464712" y="3014536"/>
              <a:chExt cx="3047818" cy="2304255"/>
            </a:xfrm>
          </p:grpSpPr>
          <p:cxnSp>
            <p:nvCxnSpPr>
              <p:cNvPr id="132" name="直線矢印コネクタ 131"/>
              <p:cNvCxnSpPr>
                <a:endCxn id="140" idx="1"/>
              </p:cNvCxnSpPr>
              <p:nvPr/>
            </p:nvCxnSpPr>
            <p:spPr>
              <a:xfrm>
                <a:off x="3464712" y="4334778"/>
                <a:ext cx="1339668" cy="1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グループ化 15"/>
              <p:cNvGrpSpPr/>
              <p:nvPr/>
            </p:nvGrpSpPr>
            <p:grpSpPr>
              <a:xfrm>
                <a:off x="3898759" y="3014536"/>
                <a:ext cx="2613771" cy="2304255"/>
                <a:chOff x="3898759" y="3014536"/>
                <a:chExt cx="2613771" cy="2304255"/>
              </a:xfrm>
            </p:grpSpPr>
            <p:sp>
              <p:nvSpPr>
                <p:cNvPr id="140" name="角丸四角形 139"/>
                <p:cNvSpPr/>
                <p:nvPr/>
              </p:nvSpPr>
              <p:spPr>
                <a:xfrm>
                  <a:off x="4804380" y="3350766"/>
                  <a:ext cx="1708150" cy="196802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ja-JP" altLang="en-US" sz="1400" dirty="0">
                    <a:solidFill>
                      <a:schemeClr val="accent4">
                        <a:lumMod val="75000"/>
                      </a:schemeClr>
                    </a:solidFill>
                    <a:latin typeface="HG丸ｺﾞｼｯｸM-PRO" pitchFamily="50" charset="-128"/>
                    <a:ea typeface="HG丸ｺﾞｼｯｸM-PRO" pitchFamily="50" charset="-128"/>
                  </a:endParaRPr>
                </a:p>
              </p:txBody>
            </p:sp>
            <p:sp>
              <p:nvSpPr>
                <p:cNvPr id="129" name="AutoShape 310"/>
                <p:cNvSpPr>
                  <a:spLocks noChangeArrowheads="1"/>
                </p:cNvSpPr>
                <p:nvPr/>
              </p:nvSpPr>
              <p:spPr bwMode="auto">
                <a:xfrm>
                  <a:off x="4909487" y="3014536"/>
                  <a:ext cx="1497939" cy="606303"/>
                </a:xfrm>
                <a:prstGeom prst="roundRect">
                  <a:avLst>
                    <a:gd name="adj" fmla="val 33725"/>
                  </a:avLst>
                </a:prstGeom>
                <a:solidFill>
                  <a:schemeClr val="accent2"/>
                </a:solidFill>
                <a:ln>
                  <a:noFill/>
                </a:ln>
                <a:ex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tIns="10800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Private </a:t>
                  </a: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weather company </a:t>
                  </a:r>
                  <a:endParaRPr kumimoji="0" lang="en-US" altLang="ja-JP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36" name="円柱 135"/>
                <p:cNvSpPr/>
                <p:nvPr/>
              </p:nvSpPr>
              <p:spPr>
                <a:xfrm>
                  <a:off x="3898759" y="3960562"/>
                  <a:ext cx="507339" cy="661988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anchor="ctr" anchorCtr="1"/>
                <a:lstStyle/>
                <a:p>
                  <a:pPr>
                    <a:defRPr/>
                  </a:pPr>
                  <a:r>
                    <a:rPr lang="en-US" altLang="ja-JP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Information </a:t>
                  </a:r>
                  <a:endParaRPr lang="ja-JP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19" name="角丸四角形 118"/>
                <p:cNvSpPr/>
                <p:nvPr/>
              </p:nvSpPr>
              <p:spPr>
                <a:xfrm>
                  <a:off x="5052231" y="3774828"/>
                  <a:ext cx="1226211" cy="1350633"/>
                </a:xfrm>
                <a:prstGeom prst="roundRect">
                  <a:avLst>
                    <a:gd name="adj" fmla="val 1826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endParaRPr lang="en-US" altLang="ja-JP" b="1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24" name="AutoShape 310"/>
                <p:cNvSpPr>
                  <a:spLocks noChangeArrowheads="1"/>
                </p:cNvSpPr>
                <p:nvPr/>
              </p:nvSpPr>
              <p:spPr bwMode="auto">
                <a:xfrm>
                  <a:off x="5052229" y="4554229"/>
                  <a:ext cx="1236530" cy="432947"/>
                </a:xfrm>
                <a:prstGeom prst="roundRect">
                  <a:avLst>
                    <a:gd name="adj" fmla="val 4819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1200" b="1" u="sng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Fine processing </a:t>
                  </a:r>
                  <a:endParaRPr kumimoji="0" lang="en-US" altLang="ja-JP" sz="1200" b="1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25" name="AutoShape 310"/>
                <p:cNvSpPr>
                  <a:spLocks noChangeArrowheads="1"/>
                </p:cNvSpPr>
                <p:nvPr/>
              </p:nvSpPr>
              <p:spPr bwMode="auto">
                <a:xfrm>
                  <a:off x="5041912" y="3966392"/>
                  <a:ext cx="1236530" cy="424732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Secondary processing </a:t>
                  </a:r>
                  <a:endParaRPr kumimoji="0"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grpSp>
          <p:nvGrpSpPr>
            <p:cNvPr id="22" name="グループ化 21"/>
            <p:cNvGrpSpPr/>
            <p:nvPr/>
          </p:nvGrpSpPr>
          <p:grpSpPr>
            <a:xfrm>
              <a:off x="6278442" y="3087825"/>
              <a:ext cx="3124194" cy="2230966"/>
              <a:chOff x="6278442" y="3087825"/>
              <a:chExt cx="3124194" cy="2230966"/>
            </a:xfrm>
          </p:grpSpPr>
          <p:cxnSp>
            <p:nvCxnSpPr>
              <p:cNvPr id="133" name="直線矢印コネクタ 132"/>
              <p:cNvCxnSpPr>
                <a:stCxn id="125" idx="3"/>
                <a:endCxn id="142" idx="1"/>
              </p:cNvCxnSpPr>
              <p:nvPr/>
            </p:nvCxnSpPr>
            <p:spPr>
              <a:xfrm>
                <a:off x="6278442" y="4178758"/>
                <a:ext cx="1289599" cy="156021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グループ化 16"/>
              <p:cNvGrpSpPr/>
              <p:nvPr/>
            </p:nvGrpSpPr>
            <p:grpSpPr>
              <a:xfrm>
                <a:off x="6651374" y="3087825"/>
                <a:ext cx="2751262" cy="2230966"/>
                <a:chOff x="6651374" y="3087825"/>
                <a:chExt cx="2751262" cy="2230966"/>
              </a:xfrm>
            </p:grpSpPr>
            <p:sp>
              <p:nvSpPr>
                <p:cNvPr id="142" name="角丸四角形 141"/>
                <p:cNvSpPr/>
                <p:nvPr/>
              </p:nvSpPr>
              <p:spPr>
                <a:xfrm>
                  <a:off x="7568041" y="3350766"/>
                  <a:ext cx="1708150" cy="196802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ja-JP" altLang="en-US" sz="1400" dirty="0">
                    <a:solidFill>
                      <a:schemeClr val="accent4">
                        <a:lumMod val="75000"/>
                      </a:schemeClr>
                    </a:solidFill>
                    <a:latin typeface="HG丸ｺﾞｼｯｸM-PRO" pitchFamily="50" charset="-128"/>
                    <a:ea typeface="HG丸ｺﾞｼｯｸM-PRO" pitchFamily="50" charset="-128"/>
                  </a:endParaRPr>
                </a:p>
              </p:txBody>
            </p:sp>
            <p:sp>
              <p:nvSpPr>
                <p:cNvPr id="130" name="AutoShape 310"/>
                <p:cNvSpPr>
                  <a:spLocks noChangeArrowheads="1"/>
                </p:cNvSpPr>
                <p:nvPr/>
              </p:nvSpPr>
              <p:spPr bwMode="auto">
                <a:xfrm>
                  <a:off x="7669709" y="3087825"/>
                  <a:ext cx="1504817" cy="533014"/>
                </a:xfrm>
                <a:prstGeom prst="roundRect">
                  <a:avLst>
                    <a:gd name="adj" fmla="val 3260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tIns="144000" anchor="ctr" anchorCtr="0"/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C</a:t>
                  </a:r>
                  <a:r>
                    <a:rPr kumimoji="0" lang="en-US" altLang="ja-JP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lients </a:t>
                  </a:r>
                  <a:endParaRPr kumimoji="0" lang="ja-JP" alt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37" name="円柱 136"/>
                <p:cNvSpPr/>
                <p:nvPr/>
              </p:nvSpPr>
              <p:spPr>
                <a:xfrm>
                  <a:off x="6651374" y="3960562"/>
                  <a:ext cx="559051" cy="661988"/>
                </a:xfrm>
                <a:prstGeom prst="can">
                  <a:avLst/>
                </a:prstGeom>
                <a:solidFill>
                  <a:schemeClr val="accent4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anchor="ctr" anchorCtr="1"/>
                <a:lstStyle/>
                <a:p>
                  <a:pPr>
                    <a:defRPr/>
                  </a:pPr>
                  <a:r>
                    <a:rPr lang="en-US" altLang="ja-JP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Information </a:t>
                  </a:r>
                  <a:endParaRPr lang="ja-JP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38" name="正方形/長方形 137"/>
                <p:cNvSpPr/>
                <p:nvPr/>
              </p:nvSpPr>
              <p:spPr>
                <a:xfrm>
                  <a:off x="6810785" y="3943103"/>
                  <a:ext cx="386954" cy="288925"/>
                </a:xfrm>
                <a:prstGeom prst="rect">
                  <a:avLst/>
                </a:prstGeom>
                <a:noFill/>
                <a:ln w="412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anchor="ctr" anchorCtr="1"/>
                <a:lstStyle/>
                <a:p>
                  <a:pPr algn="ctr">
                    <a:defRPr/>
                  </a:pPr>
                  <a:r>
                    <a:rPr lang="ja-JP" altLang="en-US" b="1" dirty="0">
                      <a:solidFill>
                        <a:schemeClr val="bg1"/>
                      </a:solidFill>
                      <a:latin typeface="HG丸ｺﾞｼｯｸM-PRO" pitchFamily="50" charset="-128"/>
                      <a:ea typeface="HG丸ｺﾞｼｯｸM-PRO" pitchFamily="50" charset="-128"/>
                    </a:rPr>
                    <a:t>‘</a:t>
                  </a:r>
                </a:p>
              </p:txBody>
            </p:sp>
            <p:sp>
              <p:nvSpPr>
                <p:cNvPr id="123" name="角丸四角形 122"/>
                <p:cNvSpPr/>
                <p:nvPr/>
              </p:nvSpPr>
              <p:spPr>
                <a:xfrm>
                  <a:off x="7822770" y="4080773"/>
                  <a:ext cx="1241690" cy="1044688"/>
                </a:xfrm>
                <a:prstGeom prst="roundRect">
                  <a:avLst>
                    <a:gd name="adj" fmla="val 1826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  <a:defRPr/>
                  </a:pPr>
                  <a:endParaRPr lang="ja-JP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131" name="AutoShape 310"/>
                <p:cNvSpPr>
                  <a:spLocks noChangeArrowheads="1"/>
                </p:cNvSpPr>
                <p:nvPr/>
              </p:nvSpPr>
              <p:spPr bwMode="auto">
                <a:xfrm>
                  <a:off x="7822770" y="4166664"/>
                  <a:ext cx="1241690" cy="923330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C0C0C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TV</a:t>
                  </a: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2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Radio </a:t>
                  </a:r>
                  <a:endParaRPr kumimoji="0" lang="en-US" altLang="ja-JP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HP</a:t>
                  </a:r>
                </a:p>
              </p:txBody>
            </p:sp>
            <p:sp>
              <p:nvSpPr>
                <p:cNvPr id="135" name="AutoShape 310"/>
                <p:cNvSpPr>
                  <a:spLocks noChangeArrowheads="1"/>
                </p:cNvSpPr>
                <p:nvPr/>
              </p:nvSpPr>
              <p:spPr bwMode="auto">
                <a:xfrm>
                  <a:off x="7669709" y="3350765"/>
                  <a:ext cx="1732927" cy="836473"/>
                </a:xfrm>
                <a:prstGeom prst="roundRect">
                  <a:avLst>
                    <a:gd name="adj" fmla="val 4821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square" lIns="72000" tIns="72000" rIns="72000" bIns="0" anchor="b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kumimoji="0" lang="en-US" altLang="ja-JP" b="1" dirty="0" smtClean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Distributed without charge </a:t>
                  </a:r>
                  <a:endParaRPr kumimoji="0" lang="en-US" altLang="ja-JP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grpSp>
          <p:nvGrpSpPr>
            <p:cNvPr id="15" name="グループ化 14"/>
            <p:cNvGrpSpPr/>
            <p:nvPr/>
          </p:nvGrpSpPr>
          <p:grpSpPr>
            <a:xfrm>
              <a:off x="876010" y="3087824"/>
              <a:ext cx="3022749" cy="2212328"/>
              <a:chOff x="876010" y="3087824"/>
              <a:chExt cx="3022749" cy="2212328"/>
            </a:xfrm>
          </p:grpSpPr>
          <p:cxnSp>
            <p:nvCxnSpPr>
              <p:cNvPr id="6" name="カギ線コネクタ 5"/>
              <p:cNvCxnSpPr>
                <a:stCxn id="39" idx="3"/>
                <a:endCxn id="126" idx="1"/>
              </p:cNvCxnSpPr>
              <p:nvPr/>
            </p:nvCxnSpPr>
            <p:spPr>
              <a:xfrm rot="16200000" flipH="1">
                <a:off x="1034767" y="3508119"/>
                <a:ext cx="718213" cy="1035727"/>
              </a:xfrm>
              <a:prstGeom prst="bentConnector2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角丸四角形 125"/>
              <p:cNvSpPr/>
              <p:nvPr/>
            </p:nvSpPr>
            <p:spPr>
              <a:xfrm>
                <a:off x="1911737" y="3470027"/>
                <a:ext cx="1850496" cy="183012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400" dirty="0">
                  <a:solidFill>
                    <a:schemeClr val="accent4">
                      <a:lumMod val="7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127" name="AutoShape 310"/>
              <p:cNvSpPr>
                <a:spLocks noChangeArrowheads="1"/>
              </p:cNvSpPr>
              <p:nvPr/>
            </p:nvSpPr>
            <p:spPr bwMode="auto">
              <a:xfrm>
                <a:off x="1813127" y="3087824"/>
                <a:ext cx="2085632" cy="506026"/>
              </a:xfrm>
              <a:prstGeom prst="roundRect">
                <a:avLst>
                  <a:gd name="adj" fmla="val 25641"/>
                </a:avLst>
              </a:prstGeom>
              <a:ln/>
              <a:ex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tIns="144000" anchor="ctr" anchorCtr="0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kumimoji="0" lang="en-US" altLang="ja-JP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Meteorological Agency </a:t>
                </a:r>
                <a:endParaRPr kumimoji="0" lang="en-US" altLang="ja-JP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0" name="角丸四角形 119"/>
              <p:cNvSpPr/>
              <p:nvPr/>
            </p:nvSpPr>
            <p:spPr>
              <a:xfrm>
                <a:off x="2210980" y="3774828"/>
                <a:ext cx="1253729" cy="1380590"/>
              </a:xfrm>
              <a:prstGeom prst="roundRect">
                <a:avLst>
                  <a:gd name="adj" fmla="val 1826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2" name="AutoShape 310"/>
              <p:cNvSpPr>
                <a:spLocks noChangeArrowheads="1"/>
              </p:cNvSpPr>
              <p:nvPr/>
            </p:nvSpPr>
            <p:spPr bwMode="auto">
              <a:xfrm>
                <a:off x="2210981" y="4067989"/>
                <a:ext cx="1253729" cy="437653"/>
              </a:xfrm>
              <a:prstGeom prst="roundRect">
                <a:avLst>
                  <a:gd name="adj" fmla="val 48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kumimoji="0" lang="en-US" altLang="ja-JP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Primary processing </a:t>
                </a:r>
                <a:endParaRPr kumimoji="0"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34" name="AutoShape 310"/>
              <p:cNvSpPr>
                <a:spLocks noChangeArrowheads="1"/>
              </p:cNvSpPr>
              <p:nvPr/>
            </p:nvSpPr>
            <p:spPr bwMode="auto">
              <a:xfrm>
                <a:off x="2210982" y="4445023"/>
                <a:ext cx="1253730" cy="437653"/>
              </a:xfrm>
              <a:prstGeom prst="roundRect">
                <a:avLst>
                  <a:gd name="adj" fmla="val 48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kumimoji="0" lang="en-US" altLang="ja-JP" sz="1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Ready-made information </a:t>
                </a:r>
                <a:endParaRPr kumimoji="0" lang="en-US" altLang="ja-JP" sz="12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18" name="グループ化 17"/>
          <p:cNvGrpSpPr/>
          <p:nvPr/>
        </p:nvGrpSpPr>
        <p:grpSpPr>
          <a:xfrm>
            <a:off x="3004739" y="4795730"/>
            <a:ext cx="6582535" cy="1911476"/>
            <a:chOff x="3004739" y="4795730"/>
            <a:chExt cx="6582535" cy="1911476"/>
          </a:xfrm>
        </p:grpSpPr>
        <p:sp>
          <p:nvSpPr>
            <p:cNvPr id="74" name="正方形/長方形 73"/>
            <p:cNvSpPr/>
            <p:nvPr/>
          </p:nvSpPr>
          <p:spPr>
            <a:xfrm>
              <a:off x="3004739" y="5554404"/>
              <a:ext cx="6582535" cy="11528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9" name="四角形吹き出し 88"/>
            <p:cNvSpPr/>
            <p:nvPr/>
          </p:nvSpPr>
          <p:spPr>
            <a:xfrm>
              <a:off x="3080791" y="5640999"/>
              <a:ext cx="6432485" cy="972951"/>
            </a:xfrm>
            <a:prstGeom prst="wedgeRectCallout">
              <a:avLst>
                <a:gd name="adj1" fmla="val -20519"/>
                <a:gd name="adj2" fmla="val 35696"/>
              </a:avLst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108000" rIns="36000" bIns="0" anchor="b">
              <a:noAutofit/>
            </a:bodyPr>
            <a:lstStyle/>
            <a:p>
              <a:pPr algn="ctr">
                <a:defRPr/>
              </a:pPr>
              <a:r>
                <a:rPr lang="en-US" altLang="ja-JP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Only “free” information is provided</a:t>
              </a:r>
              <a:r>
                <a:rPr lang="en-US" altLang="ja-JP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</a:p>
          </p:txBody>
        </p:sp>
        <p:sp>
          <p:nvSpPr>
            <p:cNvPr id="40" name="二等辺三角形 39"/>
            <p:cNvSpPr/>
            <p:nvPr/>
          </p:nvSpPr>
          <p:spPr>
            <a:xfrm>
              <a:off x="6466250" y="4795730"/>
              <a:ext cx="929298" cy="84527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396367" y="188641"/>
            <a:ext cx="7190909" cy="2683679"/>
            <a:chOff x="2396367" y="188641"/>
            <a:chExt cx="7190909" cy="2683679"/>
          </a:xfrm>
        </p:grpSpPr>
        <p:sp>
          <p:nvSpPr>
            <p:cNvPr id="151" name="角丸四角形 150"/>
            <p:cNvSpPr/>
            <p:nvPr/>
          </p:nvSpPr>
          <p:spPr>
            <a:xfrm>
              <a:off x="2396367" y="188641"/>
              <a:ext cx="7190909" cy="26836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72000" bIns="0" anchor="ctr"/>
            <a:lstStyle/>
            <a:p>
              <a:pPr algn="ctr">
                <a:defRPr/>
              </a:pPr>
              <a:endPara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defRPr/>
              </a:pPr>
              <a:endParaRPr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defRPr/>
              </a:pPr>
              <a:r>
                <a:rPr lang="en-US" altLang="ja-JP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“General forecasts” released to mass media </a:t>
              </a:r>
              <a:r>
                <a:rPr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by Meteorological Agency </a:t>
              </a:r>
              <a:endParaRPr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6" name="円/楕円 225"/>
            <p:cNvSpPr/>
            <p:nvPr/>
          </p:nvSpPr>
          <p:spPr>
            <a:xfrm>
              <a:off x="2792760" y="323863"/>
              <a:ext cx="896400" cy="896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4568534" y="332655"/>
              <a:ext cx="896400" cy="896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</a:t>
              </a:r>
              <a:endPara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6728461" y="333653"/>
              <a:ext cx="2335999" cy="794701"/>
            </a:xfrm>
            <a:prstGeom prst="snip2Diag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</a:t>
              </a:r>
              <a:r>
                <a:rPr kumimoji="1" lang="en-US" altLang="ja-JP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to </a:t>
              </a:r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</a:t>
              </a:r>
              <a:endPara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672134" y="337048"/>
              <a:ext cx="896400" cy="896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to</a:t>
              </a:r>
              <a:endPara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-13674" y="1453743"/>
            <a:ext cx="2510532" cy="2213134"/>
            <a:chOff x="-13674" y="1453743"/>
            <a:chExt cx="2510532" cy="221313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04340" y="1453743"/>
              <a:ext cx="2106640" cy="2213134"/>
              <a:chOff x="104340" y="1453743"/>
              <a:chExt cx="2106640" cy="2213134"/>
            </a:xfrm>
          </p:grpSpPr>
          <p:pic>
            <p:nvPicPr>
              <p:cNvPr id="12310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054" y="1453743"/>
                <a:ext cx="1995926" cy="13971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円柱 38"/>
              <p:cNvSpPr/>
              <p:nvPr/>
            </p:nvSpPr>
            <p:spPr>
              <a:xfrm>
                <a:off x="231401" y="2225492"/>
                <a:ext cx="1289218" cy="1441385"/>
              </a:xfrm>
              <a:prstGeom prst="can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ja-JP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3" name="正方形/長方形 1"/>
              <p:cNvSpPr>
                <a:spLocks noChangeArrowheads="1"/>
              </p:cNvSpPr>
              <p:nvPr/>
            </p:nvSpPr>
            <p:spPr bwMode="auto">
              <a:xfrm>
                <a:off x="104340" y="2672265"/>
                <a:ext cx="15362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  <a:sym typeface="Gill Sans"/>
                  </a:rPr>
                  <a:t>Base</a:t>
                </a:r>
                <a:endParaRPr kumimoji="1" lang="ja-JP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endParaRPr>
              </a:p>
            </p:txBody>
          </p:sp>
          <p:sp>
            <p:nvSpPr>
              <p:cNvPr id="44" name="正方形/長方形 1"/>
              <p:cNvSpPr>
                <a:spLocks noChangeArrowheads="1"/>
              </p:cNvSpPr>
              <p:nvPr/>
            </p:nvSpPr>
            <p:spPr bwMode="auto">
              <a:xfrm>
                <a:off x="104340" y="2934469"/>
                <a:ext cx="153629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  <a:sym typeface="Gill Sans"/>
                  </a:rPr>
                  <a:t>w</a:t>
                </a:r>
                <a:r>
                  <a:rPr kumimoji="1" lang="en-US" altLang="ja-JP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  <a:sym typeface="Gill Sans"/>
                  </a:rPr>
                  <a:t>eather data</a:t>
                </a:r>
                <a:endParaRPr kumimoji="1" lang="ja-JP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endParaRPr>
              </a:p>
            </p:txBody>
          </p:sp>
        </p:grpSp>
        <p:sp>
          <p:nvSpPr>
            <p:cNvPr id="41" name="正方形/長方形 1"/>
            <p:cNvSpPr>
              <a:spLocks noChangeArrowheads="1"/>
            </p:cNvSpPr>
            <p:nvPr/>
          </p:nvSpPr>
          <p:spPr bwMode="auto">
            <a:xfrm>
              <a:off x="-13674" y="1453743"/>
              <a:ext cx="25105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kumimoji="1"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7714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テキスト ボックス 115"/>
          <p:cNvSpPr txBox="1"/>
          <p:nvPr/>
        </p:nvSpPr>
        <p:spPr>
          <a:xfrm>
            <a:off x="250515" y="188641"/>
            <a:ext cx="1960464" cy="978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1"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pitchFamily="112" charset="-128"/>
              </a:rPr>
              <a:t>Originally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 pitchFamily="112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368956" y="4931593"/>
            <a:ext cx="6509344" cy="1855678"/>
            <a:chOff x="3368956" y="4931593"/>
            <a:chExt cx="6509344" cy="1855678"/>
          </a:xfrm>
        </p:grpSpPr>
        <p:sp>
          <p:nvSpPr>
            <p:cNvPr id="161" name="四角形吹き出し 160"/>
            <p:cNvSpPr>
              <a:spLocks/>
            </p:cNvSpPr>
            <p:nvPr/>
          </p:nvSpPr>
          <p:spPr>
            <a:xfrm>
              <a:off x="3492500" y="5905500"/>
              <a:ext cx="6304130" cy="802718"/>
            </a:xfrm>
            <a:prstGeom prst="wedgeRectCallout">
              <a:avLst>
                <a:gd name="adj1" fmla="val -20519"/>
                <a:gd name="adj2" fmla="val 35696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ja-JP" alt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endParaRPr lang="en-US" altLang="ja-JP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3368956" y="6017830"/>
              <a:ext cx="6509344" cy="769441"/>
            </a:xfrm>
            <a:prstGeom prst="rect">
              <a:avLst/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en-US" altLang="ja-JP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Provides solutions</a:t>
              </a:r>
              <a:endPara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二等辺三角形 46"/>
            <p:cNvSpPr/>
            <p:nvPr/>
          </p:nvSpPr>
          <p:spPr>
            <a:xfrm>
              <a:off x="6772250" y="4931593"/>
              <a:ext cx="937922" cy="982000"/>
            </a:xfrm>
            <a:prstGeom prst="triangle">
              <a:avLst/>
            </a:prstGeom>
            <a:solidFill>
              <a:schemeClr val="accent1"/>
            </a:solidFill>
          </p:spPr>
          <p:txBody>
            <a:bodyPr wrap="none" lIns="91440" tIns="45720" rIns="91440" bIns="45720" anchor="b" anchorCtr="0">
              <a:noAutofit/>
            </a:bodyPr>
            <a:lstStyle/>
            <a:p>
              <a:pPr algn="ctr"/>
              <a:endParaRPr lang="ja-JP" altLang="en-US" sz="2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396366" y="188642"/>
            <a:ext cx="7190909" cy="2808310"/>
            <a:chOff x="2396366" y="316402"/>
            <a:chExt cx="7190909" cy="2680549"/>
          </a:xfrm>
        </p:grpSpPr>
        <p:sp>
          <p:nvSpPr>
            <p:cNvPr id="121" name="角丸四角形 120"/>
            <p:cNvSpPr/>
            <p:nvPr/>
          </p:nvSpPr>
          <p:spPr>
            <a:xfrm>
              <a:off x="2396366" y="316402"/>
              <a:ext cx="7190909" cy="26805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rIns="72000" bIns="0" anchor="b"/>
            <a:lstStyle/>
            <a:p>
              <a:pPr algn="ctr">
                <a:defRPr/>
              </a:pPr>
              <a:r>
                <a:rPr lang="en-US" altLang="ja-JP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Only a </a:t>
              </a:r>
              <a:r>
                <a:rPr lang="en-US" altLang="ja-JP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private weather </a:t>
              </a:r>
              <a:r>
                <a:rPr lang="en-US" altLang="ja-JP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information company can do this!</a:t>
              </a:r>
            </a:p>
            <a:p>
              <a:pPr algn="ctr">
                <a:defRPr/>
              </a:pPr>
              <a:r>
                <a:rPr lang="en-US" altLang="ja-JP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“Forecasts for </a:t>
              </a:r>
              <a:r>
                <a:rPr lang="en-US" altLang="ja-JP" sz="24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you</a:t>
              </a:r>
              <a:r>
                <a:rPr lang="en-US" altLang="ja-JP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”</a:t>
              </a:r>
              <a:endPara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775734" y="451623"/>
              <a:ext cx="896400" cy="89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4568534" y="460416"/>
              <a:ext cx="896400" cy="89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817096" y="461413"/>
              <a:ext cx="3600400" cy="886609"/>
            </a:xfrm>
            <a:prstGeom prst="snip2Diag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kumimoji="1"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</a:t>
              </a:r>
              <a:r>
                <a:rPr kumimoji="1" lang="en-US" altLang="ja-JP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kumimoji="1" lang="en-US" altLang="ja-JP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to</a:t>
              </a:r>
              <a:r>
                <a:rPr kumimoji="1" lang="en-US" altLang="ja-JP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B/B</a:t>
              </a:r>
              <a:r>
                <a:rPr lang="en-US" altLang="ja-JP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to</a:t>
              </a:r>
              <a:r>
                <a:rPr lang="en-US" altLang="ja-JP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</a:t>
              </a:r>
              <a:endPara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672134" y="464809"/>
              <a:ext cx="896400" cy="89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to</a:t>
              </a:r>
              <a:endPara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-13674" y="1453743"/>
            <a:ext cx="2510532" cy="2213134"/>
            <a:chOff x="-13674" y="1453743"/>
            <a:chExt cx="2510532" cy="2213134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13674" y="1453743"/>
              <a:ext cx="2510532" cy="1403188"/>
              <a:chOff x="-13674" y="1453743"/>
              <a:chExt cx="2510532" cy="1403188"/>
            </a:xfrm>
          </p:grpSpPr>
          <p:sp>
            <p:nvSpPr>
              <p:cNvPr id="59" name="正方形/長方形 1"/>
              <p:cNvSpPr>
                <a:spLocks noChangeArrowheads="1"/>
              </p:cNvSpPr>
              <p:nvPr/>
            </p:nvSpPr>
            <p:spPr bwMode="auto">
              <a:xfrm>
                <a:off x="-13674" y="1453743"/>
                <a:ext cx="251053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endParaRPr kumimoji="1" lang="ja-JP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endParaRPr>
              </a:p>
            </p:txBody>
          </p:sp>
          <p:sp>
            <p:nvSpPr>
              <p:cNvPr id="115" name="AutoShape 310"/>
              <p:cNvSpPr>
                <a:spLocks noChangeArrowheads="1"/>
              </p:cNvSpPr>
              <p:nvPr/>
            </p:nvSpPr>
            <p:spPr bwMode="auto">
              <a:xfrm>
                <a:off x="104340" y="1488508"/>
                <a:ext cx="2106639" cy="1368423"/>
              </a:xfrm>
              <a:prstGeom prst="roundRect">
                <a:avLst>
                  <a:gd name="adj" fmla="val 25641"/>
                </a:avLst>
              </a:prstGeom>
              <a:ln/>
              <a:ex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kumimoji="0" lang="en-US" altLang="ja-JP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Meteorological Agency </a:t>
                </a:r>
                <a:endParaRPr kumimoji="0"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61" name="円柱 60"/>
            <p:cNvSpPr/>
            <p:nvPr/>
          </p:nvSpPr>
          <p:spPr>
            <a:xfrm>
              <a:off x="231401" y="2225492"/>
              <a:ext cx="1289218" cy="1441385"/>
            </a:xfrm>
            <a:prstGeom prst="can">
              <a:avLst/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2" name="正方形/長方形 1"/>
            <p:cNvSpPr>
              <a:spLocks noChangeArrowheads="1"/>
            </p:cNvSpPr>
            <p:nvPr/>
          </p:nvSpPr>
          <p:spPr bwMode="auto">
            <a:xfrm>
              <a:off x="104340" y="2672265"/>
              <a:ext cx="15362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rPr>
                <a:t>Base weather data  </a:t>
              </a:r>
              <a:endParaRPr kumimoji="1"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  <p:sp>
          <p:nvSpPr>
            <p:cNvPr id="63" name="正方形/長方形 1"/>
            <p:cNvSpPr>
              <a:spLocks noChangeArrowheads="1"/>
            </p:cNvSpPr>
            <p:nvPr/>
          </p:nvSpPr>
          <p:spPr bwMode="auto">
            <a:xfrm>
              <a:off x="104340" y="2934469"/>
              <a:ext cx="15362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kumimoji="1"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876011" y="2996952"/>
            <a:ext cx="8923692" cy="2838035"/>
            <a:chOff x="876011" y="2996952"/>
            <a:chExt cx="8923692" cy="2838035"/>
          </a:xfrm>
        </p:grpSpPr>
        <p:sp>
          <p:nvSpPr>
            <p:cNvPr id="55" name="角丸四角形 54"/>
            <p:cNvSpPr/>
            <p:nvPr/>
          </p:nvSpPr>
          <p:spPr>
            <a:xfrm>
              <a:off x="7710173" y="3933313"/>
              <a:ext cx="2086458" cy="1871951"/>
            </a:xfrm>
            <a:prstGeom prst="roundRect">
              <a:avLst>
                <a:gd name="adj" fmla="val 8526"/>
              </a:avLst>
            </a:prstGeom>
            <a:solidFill>
              <a:schemeClr val="bg1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 dirty="0">
                <a:solidFill>
                  <a:schemeClr val="accent4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57" name="角丸四角形 156"/>
            <p:cNvSpPr/>
            <p:nvPr/>
          </p:nvSpPr>
          <p:spPr>
            <a:xfrm>
              <a:off x="1456487" y="3495812"/>
              <a:ext cx="5256586" cy="23094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 dirty="0">
                <a:solidFill>
                  <a:schemeClr val="accent4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7" name="角丸四角形 86"/>
            <p:cNvSpPr/>
            <p:nvPr/>
          </p:nvSpPr>
          <p:spPr>
            <a:xfrm>
              <a:off x="4673100" y="3933310"/>
              <a:ext cx="1871833" cy="1701998"/>
            </a:xfrm>
            <a:prstGeom prst="roundRect">
              <a:avLst>
                <a:gd name="adj" fmla="val 11071"/>
              </a:avLst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kumimoji="1" lang="ja-JP" altLang="en-US" sz="1400" dirty="0">
                <a:solidFill>
                  <a:srgbClr val="8064A2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  <a:sym typeface="ヒラギノ角ゴ Pro W6" pitchFamily="112" charset="-128"/>
              </a:endParaRPr>
            </a:p>
          </p:txBody>
        </p:sp>
        <p:cxnSp>
          <p:nvCxnSpPr>
            <p:cNvPr id="154" name="直線矢印コネクタ 153"/>
            <p:cNvCxnSpPr>
              <a:stCxn id="87" idx="3"/>
            </p:cNvCxnSpPr>
            <p:nvPr/>
          </p:nvCxnSpPr>
          <p:spPr>
            <a:xfrm>
              <a:off x="6544933" y="4784309"/>
              <a:ext cx="1276424" cy="2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角丸四角形 143"/>
            <p:cNvSpPr/>
            <p:nvPr/>
          </p:nvSpPr>
          <p:spPr>
            <a:xfrm>
              <a:off x="1581150" y="3933310"/>
              <a:ext cx="1856518" cy="1701996"/>
            </a:xfrm>
            <a:prstGeom prst="roundRect">
              <a:avLst>
                <a:gd name="adj" fmla="val 11071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 dirty="0">
                <a:solidFill>
                  <a:schemeClr val="accent4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45" name="AutoShape 310"/>
            <p:cNvSpPr>
              <a:spLocks noChangeAspect="1" noChangeArrowheads="1"/>
            </p:cNvSpPr>
            <p:nvPr/>
          </p:nvSpPr>
          <p:spPr bwMode="auto">
            <a:xfrm>
              <a:off x="1578379" y="3457690"/>
              <a:ext cx="1859289" cy="878534"/>
            </a:xfrm>
            <a:prstGeom prst="roundRect">
              <a:avLst>
                <a:gd name="adj" fmla="val 33725"/>
              </a:avLst>
            </a:prstGeom>
            <a:solidFill>
              <a:schemeClr val="accent1"/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kumimoji="0"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HALEX </a:t>
              </a:r>
              <a:endParaRPr kumimoji="0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5" name="AutoShape 310"/>
            <p:cNvSpPr>
              <a:spLocks noChangeArrowheads="1"/>
            </p:cNvSpPr>
            <p:nvPr/>
          </p:nvSpPr>
          <p:spPr bwMode="auto">
            <a:xfrm>
              <a:off x="1578379" y="4603341"/>
              <a:ext cx="1866496" cy="658832"/>
            </a:xfrm>
            <a:prstGeom prst="roundRect">
              <a:avLst>
                <a:gd name="adj" fmla="val 4819"/>
              </a:avLst>
            </a:prstGeom>
            <a:noFill/>
            <a:ln w="1905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ja-JP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ヒラギノ角ゴ Pro W6" pitchFamily="112" charset="-128"/>
                </a:rPr>
                <a:t>P</a:t>
              </a:r>
              <a:r>
                <a:rPr lang="en-US" altLang="ja-JP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ヒラギノ角ゴ Pro W6" pitchFamily="112" charset="-128"/>
                </a:rPr>
                <a:t>rimary processing </a:t>
              </a:r>
              <a:endParaRPr lang="en-US" altLang="ja-JP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pitchFamily="112" charset="-128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6851806" y="4009868"/>
              <a:ext cx="780087" cy="1051541"/>
              <a:chOff x="6851806" y="4009868"/>
              <a:chExt cx="780087" cy="1051541"/>
            </a:xfrm>
          </p:grpSpPr>
          <p:sp>
            <p:nvSpPr>
              <p:cNvPr id="155" name="AutoShape 27"/>
              <p:cNvSpPr>
                <a:spLocks noChangeArrowheads="1"/>
              </p:cNvSpPr>
              <p:nvPr/>
            </p:nvSpPr>
            <p:spPr bwMode="auto">
              <a:xfrm>
                <a:off x="6851806" y="4009868"/>
                <a:ext cx="780087" cy="1051541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kumimoji="0"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丸ｺﾞｼｯｸM-PRO" pitchFamily="50" charset="-128"/>
                </a:endParaRPr>
              </a:p>
            </p:txBody>
          </p:sp>
          <p:sp>
            <p:nvSpPr>
              <p:cNvPr id="163" name="正方形/長方形 162"/>
              <p:cNvSpPr/>
              <p:nvPr/>
            </p:nvSpPr>
            <p:spPr>
              <a:xfrm>
                <a:off x="7048373" y="4510909"/>
                <a:ext cx="386953" cy="288925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algn="ctr">
                  <a:defRPr/>
                </a:pPr>
                <a:r>
                  <a:rPr lang="en-US" altLang="ja-JP" sz="3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</a:t>
                </a:r>
                <a:endParaRPr lang="ja-JP" alt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3437668" y="4631381"/>
              <a:ext cx="1235432" cy="661988"/>
              <a:chOff x="3437668" y="4631381"/>
              <a:chExt cx="1235432" cy="661988"/>
            </a:xfrm>
          </p:grpSpPr>
          <p:cxnSp>
            <p:nvCxnSpPr>
              <p:cNvPr id="149" name="直線矢印コネクタ 148"/>
              <p:cNvCxnSpPr/>
              <p:nvPr/>
            </p:nvCxnSpPr>
            <p:spPr>
              <a:xfrm>
                <a:off x="3437668" y="4784308"/>
                <a:ext cx="1235432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柱 43"/>
              <p:cNvSpPr/>
              <p:nvPr/>
            </p:nvSpPr>
            <p:spPr>
              <a:xfrm>
                <a:off x="3716794" y="4631381"/>
                <a:ext cx="677201" cy="661988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lIns="0" rIns="0" anchor="ctr" anchorCtr="1"/>
              <a:lstStyle/>
              <a:p>
                <a:pPr algn="ctr">
                  <a:defRPr/>
                </a:pPr>
                <a:r>
                  <a:rPr kumimoji="1" lang="en-US" altLang="ja-JP" sz="1000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  <a:sym typeface="ヒラギノ角ゴ Pro W6" pitchFamily="112" charset="-128"/>
                  </a:rPr>
                  <a:t>Raw materials</a:t>
                </a:r>
                <a:endParaRPr kumimoji="1" lang="ja-JP" altLang="en-US" sz="1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ヒラギノ角ゴ Pro W6" pitchFamily="112" charset="-128"/>
                </a:endParaRPr>
              </a:p>
            </p:txBody>
          </p:sp>
        </p:grpSp>
        <p:cxnSp>
          <p:nvCxnSpPr>
            <p:cNvPr id="114" name="カギ線コネクタ 113"/>
            <p:cNvCxnSpPr>
              <a:stCxn id="61" idx="3"/>
              <a:endCxn id="144" idx="1"/>
            </p:cNvCxnSpPr>
            <p:nvPr/>
          </p:nvCxnSpPr>
          <p:spPr>
            <a:xfrm rot="16200000" flipH="1">
              <a:off x="669865" y="3873022"/>
              <a:ext cx="1117431" cy="705140"/>
            </a:xfrm>
            <a:prstGeom prst="bentConnector2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AutoShape 310"/>
            <p:cNvSpPr>
              <a:spLocks noChangeArrowheads="1"/>
            </p:cNvSpPr>
            <p:nvPr/>
          </p:nvSpPr>
          <p:spPr bwMode="auto">
            <a:xfrm>
              <a:off x="7821357" y="3508473"/>
              <a:ext cx="1884171" cy="827751"/>
            </a:xfrm>
            <a:prstGeom prst="roundRect">
              <a:avLst>
                <a:gd name="adj" fmla="val 32606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72000" bIns="0" anchor="ctr" anchorCtr="0"/>
            <a:lstStyle/>
            <a:p>
              <a:pPr algn="ctr">
                <a:lnSpc>
                  <a:spcPct val="90000"/>
                </a:lnSpc>
                <a:defRPr/>
              </a:pPr>
              <a:r>
                <a:rPr kumimoji="0"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</a:t>
              </a:r>
              <a:r>
                <a:rPr kumimoji="0" lang="en-US" altLang="ja-JP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lients </a:t>
              </a:r>
              <a:endParaRPr kumimoji="0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1" name="AutoShape 310"/>
            <p:cNvSpPr>
              <a:spLocks noChangeArrowheads="1"/>
            </p:cNvSpPr>
            <p:nvPr/>
          </p:nvSpPr>
          <p:spPr bwMode="auto">
            <a:xfrm>
              <a:off x="4673100" y="4344798"/>
              <a:ext cx="1871833" cy="121472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/>
          </p:spPr>
          <p:txBody>
            <a:bodyPr wrap="square" tIns="144000" anchor="ctr"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kumimoji="0" lang="en-US" altLang="ja-JP" sz="2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Processing on demand </a:t>
              </a:r>
              <a:endParaRPr kumimoji="0" lang="en-US" altLang="ja-JP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8" name="AutoShape 310"/>
            <p:cNvSpPr>
              <a:spLocks noChangeArrowheads="1"/>
            </p:cNvSpPr>
            <p:nvPr/>
          </p:nvSpPr>
          <p:spPr bwMode="auto">
            <a:xfrm>
              <a:off x="4753163" y="3495812"/>
              <a:ext cx="1740014" cy="840412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t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ヒラギノ角ゴ Pro W6" pitchFamily="112" charset="-128"/>
                </a:rPr>
                <a:t>S</a:t>
              </a:r>
              <a:r>
                <a:rPr lang="en-US" altLang="ja-JP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ヒラギノ角ゴ Pro W6" pitchFamily="112" charset="-128"/>
                </a:rPr>
                <a:t>ystem company </a:t>
              </a:r>
              <a:endPara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pitchFamily="112" charset="-128"/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3332563" y="2996952"/>
              <a:ext cx="1548429" cy="1555298"/>
              <a:chOff x="206324" y="4756825"/>
              <a:chExt cx="1421537" cy="1485464"/>
            </a:xfrm>
          </p:grpSpPr>
          <p:pic>
            <p:nvPicPr>
              <p:cNvPr id="1026" name="Picture 2" descr="C:\Users\yamamotoyu\AppData\Local\Microsoft\Windows\Temporary Internet Files\Content.IE5\NL4FRE1F\MC900223584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24" y="4756825"/>
                <a:ext cx="1421537" cy="1053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AutoShape 310"/>
              <p:cNvSpPr>
                <a:spLocks noChangeArrowheads="1"/>
              </p:cNvSpPr>
              <p:nvPr/>
            </p:nvSpPr>
            <p:spPr bwMode="auto">
              <a:xfrm>
                <a:off x="407816" y="5810240"/>
                <a:ext cx="1023317" cy="432049"/>
              </a:xfrm>
              <a:prstGeom prst="roundRect">
                <a:avLst>
                  <a:gd name="adj" fmla="val 25641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tIns="0" bIns="108000" anchor="t"/>
              <a:lstStyle/>
              <a:p>
                <a:pPr algn="ctr">
                  <a:defRPr/>
                </a:pPr>
                <a:r>
                  <a:rPr kumimoji="0" lang="en-US" altLang="ja-JP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Cooperation </a:t>
                </a:r>
                <a:endParaRPr kumimoji="0" lang="en-US" altLang="ja-JP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" name="ハート 1"/>
              <p:cNvSpPr/>
              <p:nvPr/>
            </p:nvSpPr>
            <p:spPr bwMode="auto">
              <a:xfrm>
                <a:off x="654389" y="5159580"/>
                <a:ext cx="81667" cy="77865"/>
              </a:xfrm>
              <a:prstGeom prst="hear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endParaRPr>
              </a:p>
            </p:txBody>
          </p:sp>
          <p:sp>
            <p:nvSpPr>
              <p:cNvPr id="45" name="ハート 44"/>
              <p:cNvSpPr/>
              <p:nvPr/>
            </p:nvSpPr>
            <p:spPr bwMode="auto">
              <a:xfrm>
                <a:off x="1099107" y="5159580"/>
                <a:ext cx="81667" cy="77865"/>
              </a:xfrm>
              <a:prstGeom prst="hear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Gill Sans"/>
                </a:endParaRPr>
              </a:p>
            </p:txBody>
          </p:sp>
        </p:grpSp>
        <p:sp>
          <p:nvSpPr>
            <p:cNvPr id="77" name="Freeform 46"/>
            <p:cNvSpPr>
              <a:spLocks/>
            </p:cNvSpPr>
            <p:nvPr/>
          </p:nvSpPr>
          <p:spPr bwMode="auto">
            <a:xfrm rot="235748">
              <a:off x="7792716" y="4344238"/>
              <a:ext cx="1907411" cy="1490749"/>
            </a:xfrm>
            <a:custGeom>
              <a:avLst/>
              <a:gdLst/>
              <a:ahLst/>
              <a:cxnLst>
                <a:cxn ang="0">
                  <a:pos x="470" y="1014"/>
                </a:cxn>
                <a:cxn ang="0">
                  <a:pos x="438" y="888"/>
                </a:cxn>
                <a:cxn ang="0">
                  <a:pos x="430" y="932"/>
                </a:cxn>
                <a:cxn ang="0">
                  <a:pos x="260" y="870"/>
                </a:cxn>
                <a:cxn ang="0">
                  <a:pos x="228" y="798"/>
                </a:cxn>
                <a:cxn ang="0">
                  <a:pos x="128" y="822"/>
                </a:cxn>
                <a:cxn ang="0">
                  <a:pos x="182" y="732"/>
                </a:cxn>
                <a:cxn ang="0">
                  <a:pos x="22" y="792"/>
                </a:cxn>
                <a:cxn ang="0">
                  <a:pos x="144" y="700"/>
                </a:cxn>
                <a:cxn ang="0">
                  <a:pos x="56" y="706"/>
                </a:cxn>
                <a:cxn ang="0">
                  <a:pos x="126" y="664"/>
                </a:cxn>
                <a:cxn ang="0">
                  <a:pos x="24" y="660"/>
                </a:cxn>
                <a:cxn ang="0">
                  <a:pos x="22" y="344"/>
                </a:cxn>
                <a:cxn ang="0">
                  <a:pos x="104" y="318"/>
                </a:cxn>
                <a:cxn ang="0">
                  <a:pos x="0" y="214"/>
                </a:cxn>
                <a:cxn ang="0">
                  <a:pos x="160" y="254"/>
                </a:cxn>
                <a:cxn ang="0">
                  <a:pos x="132" y="190"/>
                </a:cxn>
                <a:cxn ang="0">
                  <a:pos x="208" y="228"/>
                </a:cxn>
                <a:cxn ang="0">
                  <a:pos x="198" y="144"/>
                </a:cxn>
                <a:cxn ang="0">
                  <a:pos x="256" y="188"/>
                </a:cxn>
                <a:cxn ang="0">
                  <a:pos x="284" y="136"/>
                </a:cxn>
                <a:cxn ang="0">
                  <a:pos x="682" y="0"/>
                </a:cxn>
                <a:cxn ang="0">
                  <a:pos x="878" y="82"/>
                </a:cxn>
                <a:cxn ang="0">
                  <a:pos x="878" y="104"/>
                </a:cxn>
                <a:cxn ang="0">
                  <a:pos x="958" y="42"/>
                </a:cxn>
                <a:cxn ang="0">
                  <a:pos x="936" y="144"/>
                </a:cxn>
                <a:cxn ang="0">
                  <a:pos x="1006" y="134"/>
                </a:cxn>
                <a:cxn ang="0">
                  <a:pos x="966" y="188"/>
                </a:cxn>
                <a:cxn ang="0">
                  <a:pos x="1162" y="300"/>
                </a:cxn>
                <a:cxn ang="0">
                  <a:pos x="1142" y="470"/>
                </a:cxn>
                <a:cxn ang="0">
                  <a:pos x="1092" y="478"/>
                </a:cxn>
                <a:cxn ang="0">
                  <a:pos x="1126" y="522"/>
                </a:cxn>
                <a:cxn ang="0">
                  <a:pos x="1056" y="528"/>
                </a:cxn>
                <a:cxn ang="0">
                  <a:pos x="1152" y="612"/>
                </a:cxn>
                <a:cxn ang="0">
                  <a:pos x="1012" y="600"/>
                </a:cxn>
                <a:cxn ang="0">
                  <a:pos x="1058" y="626"/>
                </a:cxn>
                <a:cxn ang="0">
                  <a:pos x="940" y="828"/>
                </a:cxn>
                <a:cxn ang="0">
                  <a:pos x="582" y="894"/>
                </a:cxn>
                <a:cxn ang="0">
                  <a:pos x="564" y="838"/>
                </a:cxn>
                <a:cxn ang="0">
                  <a:pos x="526" y="968"/>
                </a:cxn>
                <a:cxn ang="0">
                  <a:pos x="504" y="870"/>
                </a:cxn>
                <a:cxn ang="0">
                  <a:pos x="470" y="1014"/>
                </a:cxn>
              </a:cxnLst>
              <a:rect l="0" t="0" r="r" b="b"/>
              <a:pathLst>
                <a:path w="1162" h="1014">
                  <a:moveTo>
                    <a:pt x="470" y="1014"/>
                  </a:moveTo>
                  <a:lnTo>
                    <a:pt x="438" y="888"/>
                  </a:lnTo>
                  <a:lnTo>
                    <a:pt x="430" y="932"/>
                  </a:lnTo>
                  <a:lnTo>
                    <a:pt x="260" y="870"/>
                  </a:lnTo>
                  <a:lnTo>
                    <a:pt x="228" y="798"/>
                  </a:lnTo>
                  <a:lnTo>
                    <a:pt x="128" y="822"/>
                  </a:lnTo>
                  <a:lnTo>
                    <a:pt x="182" y="732"/>
                  </a:lnTo>
                  <a:lnTo>
                    <a:pt x="22" y="792"/>
                  </a:lnTo>
                  <a:lnTo>
                    <a:pt x="144" y="700"/>
                  </a:lnTo>
                  <a:lnTo>
                    <a:pt x="56" y="706"/>
                  </a:lnTo>
                  <a:lnTo>
                    <a:pt x="126" y="664"/>
                  </a:lnTo>
                  <a:lnTo>
                    <a:pt x="24" y="660"/>
                  </a:lnTo>
                  <a:lnTo>
                    <a:pt x="22" y="344"/>
                  </a:lnTo>
                  <a:lnTo>
                    <a:pt x="104" y="318"/>
                  </a:lnTo>
                  <a:lnTo>
                    <a:pt x="0" y="214"/>
                  </a:lnTo>
                  <a:lnTo>
                    <a:pt x="160" y="254"/>
                  </a:lnTo>
                  <a:lnTo>
                    <a:pt x="132" y="190"/>
                  </a:lnTo>
                  <a:lnTo>
                    <a:pt x="208" y="228"/>
                  </a:lnTo>
                  <a:lnTo>
                    <a:pt x="198" y="144"/>
                  </a:lnTo>
                  <a:lnTo>
                    <a:pt x="256" y="188"/>
                  </a:lnTo>
                  <a:lnTo>
                    <a:pt x="284" y="136"/>
                  </a:lnTo>
                  <a:lnTo>
                    <a:pt x="682" y="0"/>
                  </a:lnTo>
                  <a:lnTo>
                    <a:pt x="878" y="82"/>
                  </a:lnTo>
                  <a:lnTo>
                    <a:pt x="878" y="104"/>
                  </a:lnTo>
                  <a:lnTo>
                    <a:pt x="958" y="42"/>
                  </a:lnTo>
                  <a:lnTo>
                    <a:pt x="936" y="144"/>
                  </a:lnTo>
                  <a:lnTo>
                    <a:pt x="1006" y="134"/>
                  </a:lnTo>
                  <a:lnTo>
                    <a:pt x="966" y="188"/>
                  </a:lnTo>
                  <a:lnTo>
                    <a:pt x="1162" y="300"/>
                  </a:lnTo>
                  <a:lnTo>
                    <a:pt x="1142" y="470"/>
                  </a:lnTo>
                  <a:lnTo>
                    <a:pt x="1092" y="478"/>
                  </a:lnTo>
                  <a:lnTo>
                    <a:pt x="1126" y="522"/>
                  </a:lnTo>
                  <a:lnTo>
                    <a:pt x="1056" y="528"/>
                  </a:lnTo>
                  <a:lnTo>
                    <a:pt x="1152" y="612"/>
                  </a:lnTo>
                  <a:lnTo>
                    <a:pt x="1012" y="600"/>
                  </a:lnTo>
                  <a:lnTo>
                    <a:pt x="1058" y="626"/>
                  </a:lnTo>
                  <a:lnTo>
                    <a:pt x="940" y="828"/>
                  </a:lnTo>
                  <a:lnTo>
                    <a:pt x="582" y="894"/>
                  </a:lnTo>
                  <a:lnTo>
                    <a:pt x="564" y="838"/>
                  </a:lnTo>
                  <a:lnTo>
                    <a:pt x="526" y="968"/>
                  </a:lnTo>
                  <a:lnTo>
                    <a:pt x="504" y="870"/>
                  </a:lnTo>
                  <a:lnTo>
                    <a:pt x="470" y="101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7745157" y="4395584"/>
              <a:ext cx="2054546" cy="1284926"/>
              <a:chOff x="7745157" y="4395584"/>
              <a:chExt cx="2054546" cy="1284926"/>
            </a:xfrm>
          </p:grpSpPr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 rot="235748">
                <a:off x="7884941" y="4395584"/>
                <a:ext cx="1766243" cy="1284926"/>
              </a:xfrm>
              <a:custGeom>
                <a:avLst/>
                <a:gdLst/>
                <a:ahLst/>
                <a:cxnLst>
                  <a:cxn ang="0">
                    <a:pos x="378" y="746"/>
                  </a:cxn>
                  <a:cxn ang="0">
                    <a:pos x="416" y="874"/>
                  </a:cxn>
                  <a:cxn ang="0">
                    <a:pos x="450" y="772"/>
                  </a:cxn>
                  <a:cxn ang="0">
                    <a:pos x="472" y="838"/>
                  </a:cxn>
                  <a:cxn ang="0">
                    <a:pos x="514" y="750"/>
                  </a:cxn>
                  <a:cxn ang="0">
                    <a:pos x="544" y="824"/>
                  </a:cxn>
                  <a:cxn ang="0">
                    <a:pos x="874" y="778"/>
                  </a:cxn>
                  <a:cxn ang="0">
                    <a:pos x="964" y="598"/>
                  </a:cxn>
                  <a:cxn ang="0">
                    <a:pos x="906" y="546"/>
                  </a:cxn>
                  <a:cxn ang="0">
                    <a:pos x="1022" y="546"/>
                  </a:cxn>
                  <a:cxn ang="0">
                    <a:pos x="958" y="480"/>
                  </a:cxn>
                  <a:cxn ang="0">
                    <a:pos x="1024" y="466"/>
                  </a:cxn>
                  <a:cxn ang="0">
                    <a:pos x="1006" y="426"/>
                  </a:cxn>
                  <a:cxn ang="0">
                    <a:pos x="1064" y="412"/>
                  </a:cxn>
                  <a:cxn ang="0">
                    <a:pos x="1076" y="282"/>
                  </a:cxn>
                  <a:cxn ang="0">
                    <a:pos x="884" y="158"/>
                  </a:cxn>
                  <a:cxn ang="0">
                    <a:pos x="894" y="134"/>
                  </a:cxn>
                  <a:cxn ang="0">
                    <a:pos x="854" y="134"/>
                  </a:cxn>
                  <a:cxn ang="0">
                    <a:pos x="862" y="78"/>
                  </a:cxn>
                  <a:cxn ang="0">
                    <a:pos x="798" y="124"/>
                  </a:cxn>
                  <a:cxn ang="0">
                    <a:pos x="798" y="60"/>
                  </a:cxn>
                  <a:cxn ang="0">
                    <a:pos x="628" y="0"/>
                  </a:cxn>
                  <a:cxn ang="0">
                    <a:pos x="240" y="124"/>
                  </a:cxn>
                  <a:cxn ang="0">
                    <a:pos x="212" y="176"/>
                  </a:cxn>
                  <a:cxn ang="0">
                    <a:pos x="176" y="160"/>
                  </a:cxn>
                  <a:cxn ang="0">
                    <a:pos x="176" y="216"/>
                  </a:cxn>
                  <a:cxn ang="0">
                    <a:pos x="122" y="202"/>
                  </a:cxn>
                  <a:cxn ang="0">
                    <a:pos x="134" y="242"/>
                  </a:cxn>
                  <a:cxn ang="0">
                    <a:pos x="32" y="226"/>
                  </a:cxn>
                  <a:cxn ang="0">
                    <a:pos x="88" y="286"/>
                  </a:cxn>
                  <a:cxn ang="0">
                    <a:pos x="8" y="328"/>
                  </a:cxn>
                  <a:cxn ang="0">
                    <a:pos x="0" y="608"/>
                  </a:cxn>
                  <a:cxn ang="0">
                    <a:pos x="128" y="612"/>
                  </a:cxn>
                  <a:cxn ang="0">
                    <a:pos x="86" y="646"/>
                  </a:cxn>
                  <a:cxn ang="0">
                    <a:pos x="140" y="650"/>
                  </a:cxn>
                  <a:cxn ang="0">
                    <a:pos x="102" y="682"/>
                  </a:cxn>
                  <a:cxn ang="0">
                    <a:pos x="156" y="666"/>
                  </a:cxn>
                  <a:cxn ang="0">
                    <a:pos x="122" y="746"/>
                  </a:cxn>
                  <a:cxn ang="0">
                    <a:pos x="192" y="726"/>
                  </a:cxn>
                  <a:cxn ang="0">
                    <a:pos x="224" y="822"/>
                  </a:cxn>
                  <a:cxn ang="0">
                    <a:pos x="358" y="860"/>
                  </a:cxn>
                  <a:cxn ang="0">
                    <a:pos x="378" y="746"/>
                  </a:cxn>
                </a:cxnLst>
                <a:rect l="0" t="0" r="r" b="b"/>
                <a:pathLst>
                  <a:path w="1076" h="874">
                    <a:moveTo>
                      <a:pt x="378" y="746"/>
                    </a:moveTo>
                    <a:lnTo>
                      <a:pt x="416" y="874"/>
                    </a:lnTo>
                    <a:lnTo>
                      <a:pt x="450" y="772"/>
                    </a:lnTo>
                    <a:lnTo>
                      <a:pt x="472" y="838"/>
                    </a:lnTo>
                    <a:lnTo>
                      <a:pt x="514" y="750"/>
                    </a:lnTo>
                    <a:lnTo>
                      <a:pt x="544" y="824"/>
                    </a:lnTo>
                    <a:lnTo>
                      <a:pt x="874" y="778"/>
                    </a:lnTo>
                    <a:lnTo>
                      <a:pt x="964" y="598"/>
                    </a:lnTo>
                    <a:lnTo>
                      <a:pt x="906" y="546"/>
                    </a:lnTo>
                    <a:lnTo>
                      <a:pt x="1022" y="546"/>
                    </a:lnTo>
                    <a:lnTo>
                      <a:pt x="958" y="480"/>
                    </a:lnTo>
                    <a:lnTo>
                      <a:pt x="1024" y="466"/>
                    </a:lnTo>
                    <a:lnTo>
                      <a:pt x="1006" y="426"/>
                    </a:lnTo>
                    <a:lnTo>
                      <a:pt x="1064" y="412"/>
                    </a:lnTo>
                    <a:lnTo>
                      <a:pt x="1076" y="282"/>
                    </a:lnTo>
                    <a:lnTo>
                      <a:pt x="884" y="158"/>
                    </a:lnTo>
                    <a:lnTo>
                      <a:pt x="894" y="134"/>
                    </a:lnTo>
                    <a:lnTo>
                      <a:pt x="854" y="134"/>
                    </a:lnTo>
                    <a:lnTo>
                      <a:pt x="862" y="78"/>
                    </a:lnTo>
                    <a:lnTo>
                      <a:pt x="798" y="124"/>
                    </a:lnTo>
                    <a:lnTo>
                      <a:pt x="798" y="60"/>
                    </a:lnTo>
                    <a:lnTo>
                      <a:pt x="628" y="0"/>
                    </a:lnTo>
                    <a:lnTo>
                      <a:pt x="240" y="124"/>
                    </a:lnTo>
                    <a:lnTo>
                      <a:pt x="212" y="176"/>
                    </a:lnTo>
                    <a:lnTo>
                      <a:pt x="176" y="160"/>
                    </a:lnTo>
                    <a:lnTo>
                      <a:pt x="176" y="216"/>
                    </a:lnTo>
                    <a:lnTo>
                      <a:pt x="122" y="202"/>
                    </a:lnTo>
                    <a:lnTo>
                      <a:pt x="134" y="242"/>
                    </a:lnTo>
                    <a:lnTo>
                      <a:pt x="32" y="226"/>
                    </a:lnTo>
                    <a:lnTo>
                      <a:pt x="88" y="286"/>
                    </a:lnTo>
                    <a:lnTo>
                      <a:pt x="8" y="328"/>
                    </a:lnTo>
                    <a:lnTo>
                      <a:pt x="0" y="608"/>
                    </a:lnTo>
                    <a:lnTo>
                      <a:pt x="128" y="612"/>
                    </a:lnTo>
                    <a:lnTo>
                      <a:pt x="86" y="646"/>
                    </a:lnTo>
                    <a:lnTo>
                      <a:pt x="140" y="650"/>
                    </a:lnTo>
                    <a:lnTo>
                      <a:pt x="102" y="682"/>
                    </a:lnTo>
                    <a:lnTo>
                      <a:pt x="156" y="666"/>
                    </a:lnTo>
                    <a:lnTo>
                      <a:pt x="122" y="746"/>
                    </a:lnTo>
                    <a:lnTo>
                      <a:pt x="192" y="726"/>
                    </a:lnTo>
                    <a:lnTo>
                      <a:pt x="224" y="822"/>
                    </a:lnTo>
                    <a:lnTo>
                      <a:pt x="358" y="860"/>
                    </a:lnTo>
                    <a:lnTo>
                      <a:pt x="378" y="7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75" name="AutoShape 310"/>
              <p:cNvSpPr>
                <a:spLocks noChangeArrowheads="1"/>
              </p:cNvSpPr>
              <p:nvPr/>
            </p:nvSpPr>
            <p:spPr bwMode="auto">
              <a:xfrm>
                <a:off x="7745157" y="4567228"/>
                <a:ext cx="2054546" cy="976942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  <a:extLst/>
            </p:spPr>
            <p:txBody>
              <a:bodyPr wrap="square" tIns="144000" anchor="ctr">
                <a:no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kumimoji="0" lang="en-US" altLang="ja-JP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Issues</a:t>
                </a:r>
                <a:endParaRPr kumimoji="0" lang="en-US" altLang="ja-JP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272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HalexDream">
      <a:dk1>
        <a:sysClr val="windowText" lastClr="000000"/>
      </a:dk1>
      <a:lt1>
        <a:sysClr val="window" lastClr="FFFFFF"/>
      </a:lt1>
      <a:dk2>
        <a:srgbClr val="F7489C"/>
      </a:dk2>
      <a:lt2>
        <a:srgbClr val="F5F5F5"/>
      </a:lt2>
      <a:accent1>
        <a:srgbClr val="E61C7D"/>
      </a:accent1>
      <a:accent2>
        <a:srgbClr val="0097E0"/>
      </a:accent2>
      <a:accent3>
        <a:srgbClr val="11A73E"/>
      </a:accent3>
      <a:accent4>
        <a:srgbClr val="006EB9"/>
      </a:accent4>
      <a:accent5>
        <a:srgbClr val="F8941E"/>
      </a:accent5>
      <a:accent6>
        <a:srgbClr val="6A3DC3"/>
      </a:accent6>
      <a:hlink>
        <a:srgbClr val="0097E0"/>
      </a:hlink>
      <a:folHlink>
        <a:srgbClr val="2399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>
          <a:noFill/>
        </a:ln>
        <a:extLst/>
      </a:spPr>
      <a:bodyPr wrap="square">
        <a:spAutoFit/>
      </a:bodyPr>
      <a:lstStyle>
        <a:defPPr>
          <a:defRPr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  <a:sym typeface="Gill San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991</Words>
  <Application>Microsoft Office PowerPoint</Application>
  <PresentationFormat>A4 210 x 297 mm</PresentationFormat>
  <Paragraphs>280</Paragraphs>
  <Slides>36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50" baseType="lpstr">
      <vt:lpstr>Gill Sans</vt:lpstr>
      <vt:lpstr>HGP創英角ｺﾞｼｯｸUB</vt:lpstr>
      <vt:lpstr>HGP創英角ﾎﾟｯﾌﾟ体</vt:lpstr>
      <vt:lpstr>HG丸ｺﾞｼｯｸM-PRO</vt:lpstr>
      <vt:lpstr>ＭＳ Ｐゴシック</vt:lpstr>
      <vt:lpstr>ＭＳ 明朝</vt:lpstr>
      <vt:lpstr>ヒラギノ角ゴ Pro W3</vt:lpstr>
      <vt:lpstr>ヒラギノ角ゴ Pro W6</vt:lpstr>
      <vt:lpstr>メイリオ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福島　直央</dc:creator>
  <cp:lastModifiedBy>福島　直央</cp:lastModifiedBy>
  <cp:revision>1</cp:revision>
  <cp:lastPrinted>2015-02-12T13:01:11Z</cp:lastPrinted>
  <dcterms:created xsi:type="dcterms:W3CDTF">2014-10-02T05:51:23Z</dcterms:created>
  <dcterms:modified xsi:type="dcterms:W3CDTF">2015-04-02T03:26:12Z</dcterms:modified>
</cp:coreProperties>
</file>