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5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60" r:id="rId1"/>
    <p:sldMasterId id="2147483677" r:id="rId2"/>
    <p:sldMasterId id="2147483680" r:id="rId3"/>
    <p:sldMasterId id="2147483683" r:id="rId4"/>
    <p:sldMasterId id="2147483688" r:id="rId5"/>
    <p:sldMasterId id="2147483710" r:id="rId6"/>
  </p:sldMasterIdLst>
  <p:notesMasterIdLst>
    <p:notesMasterId r:id="rId31"/>
  </p:notesMasterIdLst>
  <p:sldIdLst>
    <p:sldId id="319" r:id="rId7"/>
    <p:sldId id="412" r:id="rId8"/>
    <p:sldId id="413" r:id="rId9"/>
    <p:sldId id="438" r:id="rId10"/>
    <p:sldId id="388" r:id="rId11"/>
    <p:sldId id="416" r:id="rId12"/>
    <p:sldId id="391" r:id="rId13"/>
    <p:sldId id="417" r:id="rId14"/>
    <p:sldId id="379" r:id="rId15"/>
    <p:sldId id="425" r:id="rId16"/>
    <p:sldId id="439" r:id="rId17"/>
    <p:sldId id="406" r:id="rId18"/>
    <p:sldId id="429" r:id="rId19"/>
    <p:sldId id="440" r:id="rId20"/>
    <p:sldId id="373" r:id="rId21"/>
    <p:sldId id="432" r:id="rId22"/>
    <p:sldId id="437" r:id="rId23"/>
    <p:sldId id="433" r:id="rId24"/>
    <p:sldId id="434" r:id="rId25"/>
    <p:sldId id="431" r:id="rId26"/>
    <p:sldId id="435" r:id="rId27"/>
    <p:sldId id="436" r:id="rId28"/>
    <p:sldId id="397" r:id="rId29"/>
    <p:sldId id="287" r:id="rId30"/>
  </p:sldIdLst>
  <p:sldSz cx="9144000" cy="6858000" type="screen4x3"/>
  <p:notesSz cx="6735763" cy="9866313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F0"/>
    <a:srgbClr val="FF3399"/>
    <a:srgbClr val="FF66CC"/>
    <a:srgbClr val="00B050"/>
    <a:srgbClr val="0000FF"/>
    <a:srgbClr val="FFFFFF"/>
    <a:srgbClr val="FF0066"/>
    <a:srgbClr val="E400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160" autoAdjust="0"/>
    <p:restoredTop sz="97928" autoAdjust="0"/>
  </p:normalViewPr>
  <p:slideViewPr>
    <p:cSldViewPr>
      <p:cViewPr varScale="1">
        <p:scale>
          <a:sx n="78" d="100"/>
          <a:sy n="78" d="100"/>
        </p:scale>
        <p:origin x="1296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71484E4E-583F-4416-940F-DE9FFEAB3F07}" type="datetimeFigureOut">
              <a:rPr lang="ja-JP" altLang="en-US"/>
              <a:pPr>
                <a:defRPr/>
              </a:pPr>
              <a:t>2015/2/9</a:t>
            </a:fld>
            <a:endParaRPr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100" y="4686300"/>
            <a:ext cx="5389563" cy="44402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ja-JP" altLang="en-US" noProof="0" smtClean="0"/>
              <a:t>マスター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  <a:endParaRPr lang="ja-JP" altLang="en-US" noProof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208A914D-780A-456F-8C29-ADEED7BA8F37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9193768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33795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09AA66B-675A-4BA4-89EB-900E87445470}" type="slidenum">
              <a:rPr lang="ja-JP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985341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8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60419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022E5FD-1699-4F4F-B90A-2CCA6D9B1237}" type="slidenum">
              <a:rPr lang="ja-JP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950119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6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62467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561FC88-89B3-4169-BE20-4463460020B1}" type="slidenum">
              <a:rPr lang="ja-JP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915527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6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67587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AF97190-EF80-40EF-B347-87503EAB422D}" type="slidenum">
              <a:rPr lang="ja-JP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890454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4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69635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203381B-D00E-472B-B3DF-F98C9D16F562}" type="slidenum">
              <a:rPr lang="ja-JP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3554470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36867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EF5AB1-628B-4D8B-8073-4B02DD660B03}" type="slidenum">
              <a:rPr lang="ja-JP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36687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39939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CAE5AAF-52B2-4898-A773-982F8A79A56F}" type="slidenum">
              <a:rPr lang="ja-JP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710212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41987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7D66108-66F8-4776-A602-CEE577FBF628}" type="slidenum">
              <a:rPr lang="ja-JP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55027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44035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404EEC8-3AD8-451F-A5E1-9FD0B6D112E0}" type="slidenum">
              <a:rPr lang="ja-JP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434676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46083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4EDCC99-DEFB-4A3A-8ADC-A689A61428E4}" type="slidenum">
              <a:rPr lang="ja-JP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399600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48131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A64AFF6-C0E1-4E28-A28E-A872E9C43B8F}" type="slidenum">
              <a:rPr lang="ja-JP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6302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51203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E01E489-863C-4FCF-ACAE-C766451CCD17}" type="slidenum">
              <a:rPr lang="ja-JP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483581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6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57347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4938E2C-07C1-4C1A-BD6D-1835B5109624}" type="slidenum">
              <a:rPr lang="ja-JP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11353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HG創英角ｺﾞｼｯｸUB" panose="020B0909000000000000" pitchFamily="49" charset="-128"/>
                <a:ea typeface="HG創英角ｺﾞｼｯｸUB" panose="020B0909000000000000" pitchFamily="49" charset="-128"/>
              </a:defRPr>
            </a:lvl1pPr>
          </a:lstStyle>
          <a:p>
            <a:r>
              <a:rPr lang="ja-JP" altLang="en-US" dirty="0" smtClean="0"/>
              <a:t>マスター タイトルの書式設定</a:t>
            </a:r>
            <a:endParaRPr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dirty="0" smtClean="0"/>
              <a:t>マスター サブタイトルの書式設定</a:t>
            </a:r>
            <a:endParaRPr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7020C4-D5E7-4D67-ACBB-203EEEA3FDA9}" type="datetimeFigureOut">
              <a:rPr lang="ja-JP" altLang="en-US"/>
              <a:pPr>
                <a:defRPr/>
              </a:pPr>
              <a:t>2015/2/9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070D86-0EEF-40F1-9BD4-5AE50C0F8D57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C1540E-38BE-4E21-9CAA-B66565C75E80}" type="datetimeFigureOut">
              <a:rPr lang="ja-JP" altLang="en-US"/>
              <a:pPr>
                <a:defRPr/>
              </a:pPr>
              <a:t>2015/2/9</a:t>
            </a:fld>
            <a:endParaRPr lang="ja-JP" altLang="en-US"/>
          </a:p>
        </p:txBody>
      </p:sp>
      <p:sp>
        <p:nvSpPr>
          <p:cNvPr id="3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58A0D-391F-4EA5-844F-808C7222CC3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>
            <a:lvl1pPr>
              <a:defRPr>
                <a:latin typeface="HG創英角ｺﾞｼｯｸUB" panose="020B0909000000000000" pitchFamily="49" charset="-128"/>
                <a:ea typeface="HG創英角ｺﾞｼｯｸUB" panose="020B0909000000000000" pitchFamily="49" charset="-128"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7" name="コンテンツ プレースホルダー 6"/>
          <p:cNvSpPr>
            <a:spLocks noGrp="1"/>
          </p:cNvSpPr>
          <p:nvPr>
            <p:ph sz="quarter" idx="13"/>
          </p:nvPr>
        </p:nvSpPr>
        <p:spPr>
          <a:xfrm flipH="1">
            <a:off x="323527" y="1628800"/>
            <a:ext cx="8496943" cy="4464495"/>
          </a:xfrm>
        </p:spPr>
        <p:txBody>
          <a:bodyPr/>
          <a:lstStyle>
            <a:lvl1pPr>
              <a:defRPr>
                <a:latin typeface="HG創英角ｺﾞｼｯｸUB" panose="020B0909000000000000" pitchFamily="49" charset="-128"/>
                <a:ea typeface="HG創英角ｺﾞｼｯｸUB" panose="020B0909000000000000" pitchFamily="49" charset="-128"/>
              </a:defRPr>
            </a:lvl1pPr>
            <a:lvl2pPr>
              <a:defRPr>
                <a:latin typeface="HG創英角ｺﾞｼｯｸUB" panose="020B0909000000000000" pitchFamily="49" charset="-128"/>
                <a:ea typeface="HG創英角ｺﾞｼｯｸUB" panose="020B0909000000000000" pitchFamily="49" charset="-128"/>
              </a:defRPr>
            </a:lvl2pPr>
            <a:lvl3pPr>
              <a:defRPr>
                <a:latin typeface="HG創英角ｺﾞｼｯｸUB" panose="020B0909000000000000" pitchFamily="49" charset="-128"/>
                <a:ea typeface="HG創英角ｺﾞｼｯｸUB" panose="020B0909000000000000" pitchFamily="49" charset="-128"/>
              </a:defRPr>
            </a:lvl3pPr>
            <a:lvl4pPr>
              <a:defRPr>
                <a:latin typeface="HG創英角ｺﾞｼｯｸUB" panose="020B0909000000000000" pitchFamily="49" charset="-128"/>
                <a:ea typeface="HG創英角ｺﾞｼｯｸUB" panose="020B0909000000000000" pitchFamily="49" charset="-128"/>
              </a:defRPr>
            </a:lvl4pPr>
            <a:lvl5pPr>
              <a:defRPr>
                <a:latin typeface="HG創英角ｺﾞｼｯｸUB" panose="020B0909000000000000" pitchFamily="49" charset="-128"/>
                <a:ea typeface="HG創英角ｺﾞｼｯｸUB" panose="020B0909000000000000" pitchFamily="49" charset="-128"/>
              </a:defRPr>
            </a:lvl5pPr>
          </a:lstStyle>
          <a:p>
            <a:pPr lvl="0"/>
            <a:r>
              <a:rPr lang="ja-JP" altLang="en-US" dirty="0" smtClean="0"/>
              <a:t>マスター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AD8FE6-42AF-45FB-884E-A9F3DDDFDD07}" type="datetimeFigureOut">
              <a:rPr lang="ja-JP" altLang="en-US"/>
              <a:pPr>
                <a:defRPr/>
              </a:pPr>
              <a:t>2015/2/9</a:t>
            </a:fld>
            <a:endParaRPr lang="ja-JP" altLang="en-US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8" name="スライド番号プレースホルダー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262C27-BC95-447E-93A2-5302EADA6D5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E7AD93-2980-4475-849E-9C054B0B0211}" type="datetimeFigureOut">
              <a:rPr lang="ja-JP" altLang="en-US"/>
              <a:pPr>
                <a:defRPr/>
              </a:pPr>
              <a:t>2015/2/9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444C16-9925-4C6E-AB66-F9BB6DE0ED1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968B49-789C-493C-927D-1CF2E49DB0F2}" type="datetimeFigureOut">
              <a:rPr lang="ja-JP" altLang="en-US"/>
              <a:pPr>
                <a:defRPr/>
              </a:pPr>
              <a:t>2015/2/9</a:t>
            </a:fld>
            <a:endParaRPr lang="ja-JP" altLang="en-US"/>
          </a:p>
        </p:txBody>
      </p:sp>
      <p:sp>
        <p:nvSpPr>
          <p:cNvPr id="3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6313D-A1F3-40A1-A6C4-06C2D30760C7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770BE8D-E7AF-4450-90FF-BF91B4BA973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1520" y="147409"/>
            <a:ext cx="8640960" cy="523220"/>
          </a:xfrm>
          <a:prstGeom prst="rect">
            <a:avLst/>
          </a:prstGeom>
        </p:spPr>
        <p:txBody>
          <a:bodyPr/>
          <a:lstStyle>
            <a:lvl1pPr algn="l">
              <a:defRPr sz="2800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6948488" y="609282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BA3EBF-A89E-4B63-94D0-ADE443BDD014}" type="datetime1">
              <a:rPr lang="ja-JP" altLang="en-US"/>
              <a:pPr>
                <a:defRPr/>
              </a:pPr>
              <a:t>2015/2/9</a:t>
            </a:fld>
            <a:endParaRPr lang="ja-JP" altLang="en-US" dirty="0"/>
          </a:p>
        </p:txBody>
      </p:sp>
      <p:sp>
        <p:nvSpPr>
          <p:cNvPr id="4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755650" y="6492875"/>
            <a:ext cx="2895600" cy="365125"/>
          </a:xfrm>
        </p:spPr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4037013" y="6580188"/>
            <a:ext cx="1060450" cy="215900"/>
          </a:xfrm>
        </p:spPr>
        <p:txBody>
          <a:bodyPr/>
          <a:lstStyle>
            <a:lvl1pPr>
              <a:defRPr sz="1600">
                <a:solidFill>
                  <a:prstClr val="white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defRPr>
            </a:lvl1pPr>
          </a:lstStyle>
          <a:p>
            <a:pPr>
              <a:defRPr/>
            </a:pPr>
            <a:fld id="{38454152-34BF-4859-B718-7BB4CB55D44B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3686C1-AB27-4E06-B774-1D0F32DB3DF8}" type="datetimeFigureOut">
              <a:rPr lang="ja-JP" altLang="en-US"/>
              <a:pPr>
                <a:defRPr/>
              </a:pPr>
              <a:t>2015/2/9</a:t>
            </a:fld>
            <a:endParaRPr lang="ja-JP" altLang="en-US"/>
          </a:p>
        </p:txBody>
      </p:sp>
      <p:sp>
        <p:nvSpPr>
          <p:cNvPr id="3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BDE36-0E77-42B8-80FA-3B1DAC2F85D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>
            <a:lvl1pPr>
              <a:defRPr>
                <a:latin typeface="HG創英角ｺﾞｼｯｸUB" panose="020B0909000000000000" pitchFamily="49" charset="-128"/>
                <a:ea typeface="HG創英角ｺﾞｼｯｸUB" panose="020B0909000000000000" pitchFamily="49" charset="-128"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7" name="コンテンツ プレースホルダー 6"/>
          <p:cNvSpPr>
            <a:spLocks noGrp="1"/>
          </p:cNvSpPr>
          <p:nvPr>
            <p:ph sz="quarter" idx="13"/>
          </p:nvPr>
        </p:nvSpPr>
        <p:spPr>
          <a:xfrm flipH="1">
            <a:off x="323527" y="1628800"/>
            <a:ext cx="8496943" cy="4464495"/>
          </a:xfrm>
        </p:spPr>
        <p:txBody>
          <a:bodyPr/>
          <a:lstStyle>
            <a:lvl1pPr>
              <a:defRPr>
                <a:latin typeface="HG創英角ｺﾞｼｯｸUB" panose="020B0909000000000000" pitchFamily="49" charset="-128"/>
                <a:ea typeface="HG創英角ｺﾞｼｯｸUB" panose="020B0909000000000000" pitchFamily="49" charset="-128"/>
              </a:defRPr>
            </a:lvl1pPr>
            <a:lvl2pPr>
              <a:defRPr>
                <a:latin typeface="HG創英角ｺﾞｼｯｸUB" panose="020B0909000000000000" pitchFamily="49" charset="-128"/>
                <a:ea typeface="HG創英角ｺﾞｼｯｸUB" panose="020B0909000000000000" pitchFamily="49" charset="-128"/>
              </a:defRPr>
            </a:lvl2pPr>
            <a:lvl3pPr>
              <a:defRPr>
                <a:latin typeface="HG創英角ｺﾞｼｯｸUB" panose="020B0909000000000000" pitchFamily="49" charset="-128"/>
                <a:ea typeface="HG創英角ｺﾞｼｯｸUB" panose="020B0909000000000000" pitchFamily="49" charset="-128"/>
              </a:defRPr>
            </a:lvl3pPr>
            <a:lvl4pPr>
              <a:defRPr>
                <a:latin typeface="HG創英角ｺﾞｼｯｸUB" panose="020B0909000000000000" pitchFamily="49" charset="-128"/>
                <a:ea typeface="HG創英角ｺﾞｼｯｸUB" panose="020B0909000000000000" pitchFamily="49" charset="-128"/>
              </a:defRPr>
            </a:lvl4pPr>
            <a:lvl5pPr>
              <a:defRPr>
                <a:latin typeface="HG創英角ｺﾞｼｯｸUB" panose="020B0909000000000000" pitchFamily="49" charset="-128"/>
                <a:ea typeface="HG創英角ｺﾞｼｯｸUB" panose="020B0909000000000000" pitchFamily="49" charset="-128"/>
              </a:defRPr>
            </a:lvl5pPr>
          </a:lstStyle>
          <a:p>
            <a:pPr lvl="0"/>
            <a:r>
              <a:rPr lang="ja-JP" altLang="en-US" dirty="0" smtClean="0"/>
              <a:t>マスター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EC0A8F-5A41-4D8C-BB01-51BE022907F3}" type="datetimeFigureOut">
              <a:rPr lang="ja-JP" altLang="en-US"/>
              <a:pPr>
                <a:defRPr/>
              </a:pPr>
              <a:t>2015/2/9</a:t>
            </a:fld>
            <a:endParaRPr lang="ja-JP" altLang="en-US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8" name="スライド番号プレースホルダー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D675DB-274B-4BEB-8177-D0ACCBE17774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>
            <a:lvl1pPr>
              <a:defRPr>
                <a:latin typeface="HG創英角ｺﾞｼｯｸUB" panose="020B0909000000000000" pitchFamily="49" charset="-128"/>
                <a:ea typeface="HG創英角ｺﾞｼｯｸUB" panose="020B0909000000000000" pitchFamily="49" charset="-128"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7" name="コンテンツ プレースホルダー 6"/>
          <p:cNvSpPr>
            <a:spLocks noGrp="1"/>
          </p:cNvSpPr>
          <p:nvPr>
            <p:ph sz="quarter" idx="13"/>
          </p:nvPr>
        </p:nvSpPr>
        <p:spPr>
          <a:xfrm flipH="1">
            <a:off x="323527" y="1628800"/>
            <a:ext cx="8496943" cy="4464495"/>
          </a:xfrm>
        </p:spPr>
        <p:txBody>
          <a:bodyPr/>
          <a:lstStyle>
            <a:lvl1pPr>
              <a:defRPr>
                <a:latin typeface="HG創英角ｺﾞｼｯｸUB" panose="020B0909000000000000" pitchFamily="49" charset="-128"/>
                <a:ea typeface="HG創英角ｺﾞｼｯｸUB" panose="020B0909000000000000" pitchFamily="49" charset="-128"/>
              </a:defRPr>
            </a:lvl1pPr>
            <a:lvl2pPr>
              <a:defRPr>
                <a:latin typeface="HG創英角ｺﾞｼｯｸUB" panose="020B0909000000000000" pitchFamily="49" charset="-128"/>
                <a:ea typeface="HG創英角ｺﾞｼｯｸUB" panose="020B0909000000000000" pitchFamily="49" charset="-128"/>
              </a:defRPr>
            </a:lvl2pPr>
            <a:lvl3pPr>
              <a:defRPr>
                <a:latin typeface="HG創英角ｺﾞｼｯｸUB" panose="020B0909000000000000" pitchFamily="49" charset="-128"/>
                <a:ea typeface="HG創英角ｺﾞｼｯｸUB" panose="020B0909000000000000" pitchFamily="49" charset="-128"/>
              </a:defRPr>
            </a:lvl3pPr>
            <a:lvl4pPr>
              <a:defRPr>
                <a:latin typeface="HG創英角ｺﾞｼｯｸUB" panose="020B0909000000000000" pitchFamily="49" charset="-128"/>
                <a:ea typeface="HG創英角ｺﾞｼｯｸUB" panose="020B0909000000000000" pitchFamily="49" charset="-128"/>
              </a:defRPr>
            </a:lvl4pPr>
            <a:lvl5pPr>
              <a:defRPr>
                <a:latin typeface="HG創英角ｺﾞｼｯｸUB" panose="020B0909000000000000" pitchFamily="49" charset="-128"/>
                <a:ea typeface="HG創英角ｺﾞｼｯｸUB" panose="020B0909000000000000" pitchFamily="49" charset="-128"/>
              </a:defRPr>
            </a:lvl5pPr>
          </a:lstStyle>
          <a:p>
            <a:pPr lvl="0"/>
            <a:r>
              <a:rPr lang="ja-JP" altLang="en-US" dirty="0" smtClean="0"/>
              <a:t>マスター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38D62-4F9D-4586-AA77-8F74E7391DC9}" type="datetimeFigureOut">
              <a:rPr lang="ja-JP" altLang="en-US"/>
              <a:pPr>
                <a:defRPr/>
              </a:pPr>
              <a:t>2015/2/9</a:t>
            </a:fld>
            <a:endParaRPr lang="ja-JP" altLang="en-US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8" name="スライド番号プレースホルダー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74D62A-7C52-4F0A-A2BB-102D8A69A7B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D835A-A14F-416C-B2F6-E82AFDFD7E78}" type="datetimeFigureOut">
              <a:rPr lang="ja-JP" altLang="en-US"/>
              <a:pPr>
                <a:defRPr/>
              </a:pPr>
              <a:t>2015/2/9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73697A-C634-4217-9878-07DB201369A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>
            <a:lvl1pPr>
              <a:defRPr>
                <a:latin typeface="HG創英角ｺﾞｼｯｸUB" panose="020B0909000000000000" pitchFamily="49" charset="-128"/>
                <a:ea typeface="HG創英角ｺﾞｼｯｸUB" panose="020B0909000000000000" pitchFamily="49" charset="-128"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7" name="コンテンツ プレースホルダー 6"/>
          <p:cNvSpPr>
            <a:spLocks noGrp="1"/>
          </p:cNvSpPr>
          <p:nvPr>
            <p:ph sz="quarter" idx="13"/>
          </p:nvPr>
        </p:nvSpPr>
        <p:spPr>
          <a:xfrm flipH="1">
            <a:off x="323527" y="1628800"/>
            <a:ext cx="8496943" cy="4464495"/>
          </a:xfrm>
        </p:spPr>
        <p:txBody>
          <a:bodyPr/>
          <a:lstStyle>
            <a:lvl1pPr>
              <a:defRPr>
                <a:latin typeface="HG創英角ｺﾞｼｯｸUB" panose="020B0909000000000000" pitchFamily="49" charset="-128"/>
                <a:ea typeface="HG創英角ｺﾞｼｯｸUB" panose="020B0909000000000000" pitchFamily="49" charset="-128"/>
              </a:defRPr>
            </a:lvl1pPr>
            <a:lvl2pPr>
              <a:defRPr>
                <a:latin typeface="HG創英角ｺﾞｼｯｸUB" panose="020B0909000000000000" pitchFamily="49" charset="-128"/>
                <a:ea typeface="HG創英角ｺﾞｼｯｸUB" panose="020B0909000000000000" pitchFamily="49" charset="-128"/>
              </a:defRPr>
            </a:lvl2pPr>
            <a:lvl3pPr>
              <a:defRPr>
                <a:latin typeface="HG創英角ｺﾞｼｯｸUB" panose="020B0909000000000000" pitchFamily="49" charset="-128"/>
                <a:ea typeface="HG創英角ｺﾞｼｯｸUB" panose="020B0909000000000000" pitchFamily="49" charset="-128"/>
              </a:defRPr>
            </a:lvl3pPr>
            <a:lvl4pPr>
              <a:defRPr>
                <a:latin typeface="HG創英角ｺﾞｼｯｸUB" panose="020B0909000000000000" pitchFamily="49" charset="-128"/>
                <a:ea typeface="HG創英角ｺﾞｼｯｸUB" panose="020B0909000000000000" pitchFamily="49" charset="-128"/>
              </a:defRPr>
            </a:lvl4pPr>
            <a:lvl5pPr>
              <a:defRPr>
                <a:latin typeface="HG創英角ｺﾞｼｯｸUB" panose="020B0909000000000000" pitchFamily="49" charset="-128"/>
                <a:ea typeface="HG創英角ｺﾞｼｯｸUB" panose="020B0909000000000000" pitchFamily="49" charset="-128"/>
              </a:defRPr>
            </a:lvl5pPr>
          </a:lstStyle>
          <a:p>
            <a:pPr lvl="0"/>
            <a:r>
              <a:rPr lang="ja-JP" altLang="en-US" dirty="0" smtClean="0"/>
              <a:t>マスター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930B8F-974F-45B3-B1DE-C2D286242080}" type="datetimeFigureOut">
              <a:rPr lang="ja-JP" altLang="en-US"/>
              <a:pPr>
                <a:defRPr/>
              </a:pPr>
              <a:t>2015/2/9</a:t>
            </a:fld>
            <a:endParaRPr lang="ja-JP" altLang="en-US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8" name="スライド番号プレースホルダー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4F31FB-2F94-4BF0-9048-D215638105C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548090-1F26-40BE-981C-4838CA2728C6}" type="datetimeFigureOut">
              <a:rPr lang="ja-JP" altLang="en-US"/>
              <a:pPr>
                <a:defRPr/>
              </a:pPr>
              <a:t>2015/2/9</a:t>
            </a:fld>
            <a:endParaRPr lang="ja-JP" altLang="en-US"/>
          </a:p>
        </p:txBody>
      </p:sp>
      <p:sp>
        <p:nvSpPr>
          <p:cNvPr id="3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330695-3C68-4B53-A2B0-D23A35632181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prstGeom prst="rect">
            <a:avLst/>
          </a:prstGeom>
        </p:spPr>
        <p:txBody>
          <a:bodyPr/>
          <a:lstStyle>
            <a:lvl1pPr>
              <a:defRPr>
                <a:latin typeface="HG創英角ｺﾞｼｯｸUB" panose="020B0909000000000000" pitchFamily="49" charset="-128"/>
                <a:ea typeface="HG創英角ｺﾞｼｯｸUB" panose="020B0909000000000000" pitchFamily="49" charset="-128"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7" name="コンテンツ プレースホルダー 6"/>
          <p:cNvSpPr>
            <a:spLocks noGrp="1"/>
          </p:cNvSpPr>
          <p:nvPr>
            <p:ph sz="quarter" idx="13"/>
          </p:nvPr>
        </p:nvSpPr>
        <p:spPr>
          <a:xfrm flipH="1">
            <a:off x="323527" y="1628800"/>
            <a:ext cx="8496943" cy="4464495"/>
          </a:xfrm>
          <a:prstGeom prst="rect">
            <a:avLst/>
          </a:prstGeom>
        </p:spPr>
        <p:txBody>
          <a:bodyPr/>
          <a:lstStyle>
            <a:lvl1pPr>
              <a:defRPr>
                <a:latin typeface="HG創英角ｺﾞｼｯｸUB" panose="020B0909000000000000" pitchFamily="49" charset="-128"/>
                <a:ea typeface="HG創英角ｺﾞｼｯｸUB" panose="020B0909000000000000" pitchFamily="49" charset="-128"/>
              </a:defRPr>
            </a:lvl1pPr>
            <a:lvl2pPr>
              <a:defRPr>
                <a:latin typeface="HG創英角ｺﾞｼｯｸUB" panose="020B0909000000000000" pitchFamily="49" charset="-128"/>
                <a:ea typeface="HG創英角ｺﾞｼｯｸUB" panose="020B0909000000000000" pitchFamily="49" charset="-128"/>
              </a:defRPr>
            </a:lvl2pPr>
            <a:lvl3pPr>
              <a:defRPr>
                <a:latin typeface="HG創英角ｺﾞｼｯｸUB" panose="020B0909000000000000" pitchFamily="49" charset="-128"/>
                <a:ea typeface="HG創英角ｺﾞｼｯｸUB" panose="020B0909000000000000" pitchFamily="49" charset="-128"/>
              </a:defRPr>
            </a:lvl3pPr>
            <a:lvl4pPr>
              <a:defRPr>
                <a:latin typeface="HG創英角ｺﾞｼｯｸUB" panose="020B0909000000000000" pitchFamily="49" charset="-128"/>
                <a:ea typeface="HG創英角ｺﾞｼｯｸUB" panose="020B0909000000000000" pitchFamily="49" charset="-128"/>
              </a:defRPr>
            </a:lvl4pPr>
            <a:lvl5pPr>
              <a:defRPr>
                <a:latin typeface="HG創英角ｺﾞｼｯｸUB" panose="020B0909000000000000" pitchFamily="49" charset="-128"/>
                <a:ea typeface="HG創英角ｺﾞｼｯｸUB" panose="020B0909000000000000" pitchFamily="49" charset="-128"/>
              </a:defRPr>
            </a:lvl5pPr>
          </a:lstStyle>
          <a:p>
            <a:pPr lvl="0"/>
            <a:r>
              <a:rPr lang="ja-JP" altLang="en-US" dirty="0" smtClean="0"/>
              <a:t>マスター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</p:txBody>
      </p:sp>
      <p:sp>
        <p:nvSpPr>
          <p:cNvPr id="4" name="日付プレースホルダー 1"/>
          <p:cNvSpPr>
            <a:spLocks noGrp="1"/>
          </p:cNvSpPr>
          <p:nvPr>
            <p:ph type="dt" sz="half" idx="1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E230D110-8C3D-4101-A00F-E843BB44FF48}" type="datetimeFigureOut">
              <a:rPr lang="ja-JP" altLang="en-US"/>
              <a:pPr>
                <a:defRPr/>
              </a:pPr>
              <a:t>2015/2/9</a:t>
            </a:fld>
            <a:endParaRPr lang="ja-JP" altLang="en-US"/>
          </a:p>
        </p:txBody>
      </p:sp>
      <p:sp>
        <p:nvSpPr>
          <p:cNvPr id="6" name="フッター プレースホルダー 2"/>
          <p:cNvSpPr>
            <a:spLocks noGrp="1"/>
          </p:cNvSpPr>
          <p:nvPr>
            <p:ph type="ftr" sz="quarter" idx="1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8" name="スライド番号プレースホルダー 3"/>
          <p:cNvSpPr>
            <a:spLocks noGrp="1"/>
          </p:cNvSpPr>
          <p:nvPr>
            <p:ph type="sldNum" sz="quarter" idx="16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6F2B3B2-B984-4688-BDD4-43E85C3AAE66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9"/>
          <p:cNvSpPr>
            <a:spLocks noChangeShapeType="1"/>
          </p:cNvSpPr>
          <p:nvPr userDrawn="1"/>
        </p:nvSpPr>
        <p:spPr bwMode="auto">
          <a:xfrm flipV="1">
            <a:off x="1712913" y="331788"/>
            <a:ext cx="0" cy="5976937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+mn-lt"/>
              <a:ea typeface="+mn-ea"/>
            </a:endParaRPr>
          </a:p>
        </p:txBody>
      </p:sp>
      <p:sp>
        <p:nvSpPr>
          <p:cNvPr id="5" name="Line 10"/>
          <p:cNvSpPr>
            <a:spLocks noChangeShapeType="1"/>
          </p:cNvSpPr>
          <p:nvPr userDrawn="1"/>
        </p:nvSpPr>
        <p:spPr bwMode="auto">
          <a:xfrm>
            <a:off x="2289175" y="3141663"/>
            <a:ext cx="6985000" cy="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+mn-lt"/>
              <a:ea typeface="+mn-ea"/>
            </a:endParaRPr>
          </a:p>
        </p:txBody>
      </p:sp>
      <p:sp>
        <p:nvSpPr>
          <p:cNvPr id="6" name="Rectangle 6"/>
          <p:cNvSpPr>
            <a:spLocks noChangeArrowheads="1"/>
          </p:cNvSpPr>
          <p:nvPr userDrawn="1"/>
        </p:nvSpPr>
        <p:spPr bwMode="auto">
          <a:xfrm>
            <a:off x="0" y="6742113"/>
            <a:ext cx="9144000" cy="115887"/>
          </a:xfrm>
          <a:prstGeom prst="rect">
            <a:avLst/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>
              <a:solidFill>
                <a:srgbClr val="000000"/>
              </a:solidFill>
              <a:latin typeface="+mn-lt"/>
              <a:ea typeface="+mn-ea"/>
            </a:endParaRPr>
          </a:p>
        </p:txBody>
      </p:sp>
      <p:sp>
        <p:nvSpPr>
          <p:cNvPr id="7" name="Rectangle 13"/>
          <p:cNvSpPr>
            <a:spLocks noChangeArrowheads="1"/>
          </p:cNvSpPr>
          <p:nvPr userDrawn="1"/>
        </p:nvSpPr>
        <p:spPr bwMode="auto">
          <a:xfrm>
            <a:off x="-26988" y="-7938"/>
            <a:ext cx="9174163" cy="69851"/>
          </a:xfrm>
          <a:prstGeom prst="rect">
            <a:avLst/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ja-JP" sz="900">
              <a:solidFill>
                <a:schemeClr val="bg1"/>
              </a:solidFill>
              <a:latin typeface="ＭＳ Ｐゴシック" pitchFamily="50" charset="-128"/>
              <a:ea typeface="ＭＳ Ｐゴシック" pitchFamily="50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8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88A317BC-40D6-4039-A42B-721E200AABE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prstGeom prst="rect">
            <a:avLst/>
          </a:prstGeom>
        </p:spPr>
        <p:txBody>
          <a:bodyPr/>
          <a:lstStyle>
            <a:lvl1pPr>
              <a:defRPr>
                <a:latin typeface="HG創英角ｺﾞｼｯｸUB" panose="020B0909000000000000" pitchFamily="49" charset="-128"/>
                <a:ea typeface="HG創英角ｺﾞｼｯｸUB" panose="020B0909000000000000" pitchFamily="49" charset="-128"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7" name="コンテンツ プレースホルダー 6"/>
          <p:cNvSpPr>
            <a:spLocks noGrp="1"/>
          </p:cNvSpPr>
          <p:nvPr>
            <p:ph sz="quarter" idx="13"/>
          </p:nvPr>
        </p:nvSpPr>
        <p:spPr>
          <a:xfrm flipH="1">
            <a:off x="323527" y="1628800"/>
            <a:ext cx="8496943" cy="4464495"/>
          </a:xfrm>
          <a:prstGeom prst="rect">
            <a:avLst/>
          </a:prstGeom>
        </p:spPr>
        <p:txBody>
          <a:bodyPr/>
          <a:lstStyle>
            <a:lvl1pPr>
              <a:defRPr>
                <a:latin typeface="HG創英角ｺﾞｼｯｸUB" panose="020B0909000000000000" pitchFamily="49" charset="-128"/>
                <a:ea typeface="HG創英角ｺﾞｼｯｸUB" panose="020B0909000000000000" pitchFamily="49" charset="-128"/>
              </a:defRPr>
            </a:lvl1pPr>
            <a:lvl2pPr>
              <a:defRPr>
                <a:latin typeface="HG創英角ｺﾞｼｯｸUB" panose="020B0909000000000000" pitchFamily="49" charset="-128"/>
                <a:ea typeface="HG創英角ｺﾞｼｯｸUB" panose="020B0909000000000000" pitchFamily="49" charset="-128"/>
              </a:defRPr>
            </a:lvl2pPr>
            <a:lvl3pPr>
              <a:defRPr>
                <a:latin typeface="HG創英角ｺﾞｼｯｸUB" panose="020B0909000000000000" pitchFamily="49" charset="-128"/>
                <a:ea typeface="HG創英角ｺﾞｼｯｸUB" panose="020B0909000000000000" pitchFamily="49" charset="-128"/>
              </a:defRPr>
            </a:lvl3pPr>
            <a:lvl4pPr>
              <a:defRPr>
                <a:latin typeface="HG創英角ｺﾞｼｯｸUB" panose="020B0909000000000000" pitchFamily="49" charset="-128"/>
                <a:ea typeface="HG創英角ｺﾞｼｯｸUB" panose="020B0909000000000000" pitchFamily="49" charset="-128"/>
              </a:defRPr>
            </a:lvl4pPr>
            <a:lvl5pPr>
              <a:defRPr>
                <a:latin typeface="HG創英角ｺﾞｼｯｸUB" panose="020B0909000000000000" pitchFamily="49" charset="-128"/>
                <a:ea typeface="HG創英角ｺﾞｼｯｸUB" panose="020B0909000000000000" pitchFamily="49" charset="-128"/>
              </a:defRPr>
            </a:lvl5pPr>
          </a:lstStyle>
          <a:p>
            <a:pPr lvl="0"/>
            <a:r>
              <a:rPr lang="ja-JP" altLang="en-US" dirty="0" smtClean="0"/>
              <a:t>マスター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ja-JP" altLang="en-US" dirty="0"/>
          </a:p>
        </p:txBody>
      </p:sp>
      <p:sp>
        <p:nvSpPr>
          <p:cNvPr id="4" name="日付プレースホルダー 1"/>
          <p:cNvSpPr>
            <a:spLocks noGrp="1"/>
          </p:cNvSpPr>
          <p:nvPr>
            <p:ph type="dt" sz="half" idx="1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88255BF-C75E-4B50-83D2-3EB30F68BCE1}" type="datetimeFigureOut">
              <a:rPr lang="ja-JP" altLang="en-US"/>
              <a:pPr>
                <a:defRPr/>
              </a:pPr>
              <a:t>2015/2/9</a:t>
            </a:fld>
            <a:endParaRPr lang="ja-JP" altLang="en-US"/>
          </a:p>
        </p:txBody>
      </p:sp>
      <p:sp>
        <p:nvSpPr>
          <p:cNvPr id="6" name="フッター プレースホルダー 2"/>
          <p:cNvSpPr>
            <a:spLocks noGrp="1"/>
          </p:cNvSpPr>
          <p:nvPr>
            <p:ph type="ftr" sz="quarter" idx="1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8" name="スライド番号プレースホルダー 3"/>
          <p:cNvSpPr>
            <a:spLocks noGrp="1"/>
          </p:cNvSpPr>
          <p:nvPr>
            <p:ph type="sldNum" sz="quarter" idx="16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DED6C0B1-D077-4D04-AB80-E26DE6F6B4E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97468F28-F4C7-47F8-A223-BF36D5620B50}" type="datetimeFigureOut">
              <a:rPr lang="ja-JP" altLang="en-US"/>
              <a:pPr>
                <a:defRPr/>
              </a:pPr>
              <a:t>2015/2/9</a:t>
            </a:fld>
            <a:endParaRPr lang="ja-JP" altLang="en-US"/>
          </a:p>
        </p:txBody>
      </p:sp>
      <p:sp>
        <p:nvSpPr>
          <p:cNvPr id="3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8106AC69-F649-4019-BA60-ACF216280FC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2DAD3-1CF5-4BF1-9CAF-0C2B1E3CF05D}" type="datetimeFigureOut">
              <a:rPr lang="ja-JP" altLang="en-US"/>
              <a:pPr>
                <a:defRPr/>
              </a:pPr>
              <a:t>2015/2/9</a:t>
            </a:fld>
            <a:endParaRPr lang="ja-JP" altLang="en-US"/>
          </a:p>
        </p:txBody>
      </p:sp>
      <p:sp>
        <p:nvSpPr>
          <p:cNvPr id="3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68DCC-1A4A-4941-AD7D-5AA77A622874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A219B43-EB4D-44A7-BDA1-34D737F17D4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FDD916-065E-4F5E-B37B-91E51B2D30BD}" type="datetimeFigureOut">
              <a:rPr lang="ja-JP" altLang="en-US"/>
              <a:pPr>
                <a:defRPr/>
              </a:pPr>
              <a:t>2015/2/9</a:t>
            </a:fld>
            <a:endParaRPr lang="ja-JP" altLang="en-US"/>
          </a:p>
        </p:txBody>
      </p:sp>
      <p:sp>
        <p:nvSpPr>
          <p:cNvPr id="3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C6D6D2-E96D-4E5D-985D-A2737150386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1520" y="147409"/>
            <a:ext cx="8640960" cy="523220"/>
          </a:xfrm>
          <a:prstGeom prst="rect">
            <a:avLst/>
          </a:prstGeom>
        </p:spPr>
        <p:txBody>
          <a:bodyPr/>
          <a:lstStyle>
            <a:lvl1pPr algn="l">
              <a:defRPr sz="2800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6948488" y="609282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BA3EBF-A89E-4B63-94D0-ADE443BDD014}" type="datetime1">
              <a:rPr lang="ja-JP" altLang="en-US"/>
              <a:pPr>
                <a:defRPr/>
              </a:pPr>
              <a:t>2015/2/9</a:t>
            </a:fld>
            <a:endParaRPr lang="ja-JP" altLang="en-US" dirty="0"/>
          </a:p>
        </p:txBody>
      </p:sp>
      <p:sp>
        <p:nvSpPr>
          <p:cNvPr id="4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755650" y="6492875"/>
            <a:ext cx="2895600" cy="365125"/>
          </a:xfrm>
        </p:spPr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4037013" y="6580188"/>
            <a:ext cx="1060450" cy="215900"/>
          </a:xfrm>
        </p:spPr>
        <p:txBody>
          <a:bodyPr/>
          <a:lstStyle>
            <a:lvl1pPr>
              <a:defRPr sz="1600">
                <a:solidFill>
                  <a:prstClr val="white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defRPr>
            </a:lvl1pPr>
          </a:lstStyle>
          <a:p>
            <a:pPr>
              <a:defRPr/>
            </a:pPr>
            <a:fld id="{BFF2EDDB-FF3A-4C21-AD82-AF245403DC30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>
            <a:lvl1pPr>
              <a:defRPr>
                <a:latin typeface="HG創英角ｺﾞｼｯｸUB" panose="020B0909000000000000" pitchFamily="49" charset="-128"/>
                <a:ea typeface="HG創英角ｺﾞｼｯｸUB" panose="020B0909000000000000" pitchFamily="49" charset="-128"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7" name="コンテンツ プレースホルダー 6"/>
          <p:cNvSpPr>
            <a:spLocks noGrp="1"/>
          </p:cNvSpPr>
          <p:nvPr>
            <p:ph sz="quarter" idx="13"/>
          </p:nvPr>
        </p:nvSpPr>
        <p:spPr>
          <a:xfrm flipH="1">
            <a:off x="323527" y="1628800"/>
            <a:ext cx="8496943" cy="4464495"/>
          </a:xfrm>
        </p:spPr>
        <p:txBody>
          <a:bodyPr/>
          <a:lstStyle>
            <a:lvl1pPr>
              <a:defRPr>
                <a:latin typeface="HG創英角ｺﾞｼｯｸUB" panose="020B0909000000000000" pitchFamily="49" charset="-128"/>
                <a:ea typeface="HG創英角ｺﾞｼｯｸUB" panose="020B0909000000000000" pitchFamily="49" charset="-128"/>
              </a:defRPr>
            </a:lvl1pPr>
            <a:lvl2pPr>
              <a:defRPr>
                <a:latin typeface="HG創英角ｺﾞｼｯｸUB" panose="020B0909000000000000" pitchFamily="49" charset="-128"/>
                <a:ea typeface="HG創英角ｺﾞｼｯｸUB" panose="020B0909000000000000" pitchFamily="49" charset="-128"/>
              </a:defRPr>
            </a:lvl2pPr>
            <a:lvl3pPr>
              <a:defRPr>
                <a:latin typeface="HG創英角ｺﾞｼｯｸUB" panose="020B0909000000000000" pitchFamily="49" charset="-128"/>
                <a:ea typeface="HG創英角ｺﾞｼｯｸUB" panose="020B0909000000000000" pitchFamily="49" charset="-128"/>
              </a:defRPr>
            </a:lvl3pPr>
            <a:lvl4pPr>
              <a:defRPr>
                <a:latin typeface="HG創英角ｺﾞｼｯｸUB" panose="020B0909000000000000" pitchFamily="49" charset="-128"/>
                <a:ea typeface="HG創英角ｺﾞｼｯｸUB" panose="020B0909000000000000" pitchFamily="49" charset="-128"/>
              </a:defRPr>
            </a:lvl4pPr>
            <a:lvl5pPr>
              <a:defRPr>
                <a:latin typeface="HG創英角ｺﾞｼｯｸUB" panose="020B0909000000000000" pitchFamily="49" charset="-128"/>
                <a:ea typeface="HG創英角ｺﾞｼｯｸUB" panose="020B0909000000000000" pitchFamily="49" charset="-128"/>
              </a:defRPr>
            </a:lvl5pPr>
          </a:lstStyle>
          <a:p>
            <a:pPr lvl="0"/>
            <a:r>
              <a:rPr lang="ja-JP" altLang="en-US" dirty="0" smtClean="0"/>
              <a:t>マスター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8DAF2-81DF-494F-A86C-85ABBEC77E43}" type="datetimeFigureOut">
              <a:rPr lang="ja-JP" altLang="en-US"/>
              <a:pPr>
                <a:defRPr/>
              </a:pPr>
              <a:t>2015/2/9</a:t>
            </a:fld>
            <a:endParaRPr lang="ja-JP" altLang="en-US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8" name="スライド番号プレースホルダー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653D6-B618-4653-B226-A59711E0F8C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1520" y="147409"/>
            <a:ext cx="8640960" cy="523220"/>
          </a:xfrm>
          <a:prstGeom prst="rect">
            <a:avLst/>
          </a:prstGeom>
        </p:spPr>
        <p:txBody>
          <a:bodyPr/>
          <a:lstStyle>
            <a:lvl1pPr algn="l">
              <a:defRPr sz="2800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6948488" y="609282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AF9AAA-7F66-4D59-BF12-5BBC40CF9478}" type="datetime1">
              <a:rPr lang="ja-JP" altLang="en-US"/>
              <a:pPr>
                <a:defRPr/>
              </a:pPr>
              <a:t>2015/2/9</a:t>
            </a:fld>
            <a:endParaRPr lang="ja-JP" altLang="en-US" dirty="0"/>
          </a:p>
        </p:txBody>
      </p:sp>
      <p:sp>
        <p:nvSpPr>
          <p:cNvPr id="4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755650" y="6492875"/>
            <a:ext cx="2895600" cy="365125"/>
          </a:xfrm>
        </p:spPr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4037013" y="6580188"/>
            <a:ext cx="1060450" cy="215900"/>
          </a:xfrm>
        </p:spPr>
        <p:txBody>
          <a:bodyPr/>
          <a:lstStyle>
            <a:lvl1pPr>
              <a:defRPr sz="1600">
                <a:solidFill>
                  <a:prstClr val="white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defRPr>
            </a:lvl1pPr>
          </a:lstStyle>
          <a:p>
            <a:pPr>
              <a:defRPr/>
            </a:pPr>
            <a:fld id="{9BC993D5-6DDE-41FC-9D06-5633807AC904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3FF99A-1A47-4D7F-81AB-53CFC416D4B7}" type="datetimeFigureOut">
              <a:rPr lang="ja-JP" altLang="en-US"/>
              <a:pPr>
                <a:defRPr/>
              </a:pPr>
              <a:t>2015/2/9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0A6074-1ADB-42A5-85A6-DA05D24D6AC2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ー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タイトルの書式設定</a:t>
            </a:r>
          </a:p>
        </p:txBody>
      </p:sp>
      <p:sp>
        <p:nvSpPr>
          <p:cNvPr id="1027" name="テキスト プレースホルダー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E0522408-736A-4B9C-9608-66CAA3C5BF61}" type="datetimeFigureOut">
              <a:rPr lang="ja-JP" altLang="en-US"/>
              <a:pPr>
                <a:defRPr/>
              </a:pPr>
              <a:t>2015/2/9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D2F0F29-FCBA-4449-8237-B43894C5050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107950" y="188913"/>
            <a:ext cx="8928100" cy="6264275"/>
          </a:xfrm>
          <a:prstGeom prst="rect">
            <a:avLst/>
          </a:prstGeom>
          <a:noFill/>
          <a:ln w="95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0" y="6583363"/>
            <a:ext cx="9144000" cy="287337"/>
          </a:xfrm>
          <a:prstGeom prst="rect">
            <a:avLst/>
          </a:prstGeom>
          <a:solidFill>
            <a:srgbClr val="00B0F0"/>
          </a:solidFill>
          <a:ln w="95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100" dirty="0">
                <a:solidFill>
                  <a:prstClr val="white"/>
                </a:solidFill>
              </a:rPr>
              <a:t>Copyright © 2014 Saga Prefecture. All Rights Reserved.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3" r:id="rId2"/>
    <p:sldLayoutId id="2147483722" r:id="rId3"/>
    <p:sldLayoutId id="2147483735" r:id="rId4"/>
    <p:sldLayoutId id="2147483721" r:id="rId5"/>
    <p:sldLayoutId id="2147483736" r:id="rId6"/>
    <p:sldLayoutId id="2147483720" r:id="rId7"/>
    <p:sldLayoutId id="2147483737" r:id="rId8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タイトル プレースホルダー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タイトルの書式設定</a:t>
            </a:r>
          </a:p>
        </p:txBody>
      </p:sp>
      <p:sp>
        <p:nvSpPr>
          <p:cNvPr id="10243" name="テキスト プレースホルダー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23891503-2A65-461C-BC95-2E5A38CC3BBB}" type="datetimeFigureOut">
              <a:rPr lang="ja-JP" altLang="en-US"/>
              <a:pPr>
                <a:defRPr/>
              </a:pPr>
              <a:t>2015/2/9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78A57ED-05CD-48E6-A6FF-E95BA8D2270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  <p:sp>
        <p:nvSpPr>
          <p:cNvPr id="7" name="正方形/長方形 6"/>
          <p:cNvSpPr/>
          <p:nvPr userDrawn="1"/>
        </p:nvSpPr>
        <p:spPr>
          <a:xfrm>
            <a:off x="107950" y="188913"/>
            <a:ext cx="8928100" cy="6264275"/>
          </a:xfrm>
          <a:prstGeom prst="rect">
            <a:avLst/>
          </a:prstGeom>
          <a:noFill/>
          <a:ln w="9525">
            <a:solidFill>
              <a:srgbClr val="FF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8" name="正方形/長方形 7"/>
          <p:cNvSpPr/>
          <p:nvPr userDrawn="1"/>
        </p:nvSpPr>
        <p:spPr>
          <a:xfrm>
            <a:off x="0" y="6583363"/>
            <a:ext cx="9144000" cy="287337"/>
          </a:xfrm>
          <a:prstGeom prst="rect">
            <a:avLst/>
          </a:prstGeom>
          <a:solidFill>
            <a:srgbClr val="FF99FF"/>
          </a:solidFill>
          <a:ln w="9525">
            <a:solidFill>
              <a:srgbClr val="FF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100" dirty="0">
                <a:solidFill>
                  <a:prstClr val="white"/>
                </a:solidFill>
              </a:rPr>
              <a:t>Copyright © 2014 Saga Prefecture. All Rights Reserved.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6" r:id="rId2"/>
    <p:sldLayoutId id="2147483725" r:id="rId3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タイトル プレースホルダー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タイトルの書式設定</a:t>
            </a:r>
          </a:p>
        </p:txBody>
      </p:sp>
      <p:sp>
        <p:nvSpPr>
          <p:cNvPr id="14339" name="テキスト プレースホルダー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80F5B4E3-5221-4DD6-B32E-FC749453A260}" type="datetimeFigureOut">
              <a:rPr lang="ja-JP" altLang="en-US"/>
              <a:pPr>
                <a:defRPr/>
              </a:pPr>
              <a:t>2015/2/9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7AFEC9E-FBCB-41C0-9C5F-804F82A2061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  <p:sp>
        <p:nvSpPr>
          <p:cNvPr id="7" name="正方形/長方形 6"/>
          <p:cNvSpPr/>
          <p:nvPr userDrawn="1"/>
        </p:nvSpPr>
        <p:spPr>
          <a:xfrm>
            <a:off x="107950" y="188913"/>
            <a:ext cx="8928100" cy="6264275"/>
          </a:xfrm>
          <a:prstGeom prst="rect">
            <a:avLst/>
          </a:prstGeom>
          <a:noFill/>
          <a:ln w="952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8" name="正方形/長方形 7"/>
          <p:cNvSpPr/>
          <p:nvPr userDrawn="1"/>
        </p:nvSpPr>
        <p:spPr>
          <a:xfrm>
            <a:off x="0" y="6583363"/>
            <a:ext cx="9144000" cy="287337"/>
          </a:xfrm>
          <a:prstGeom prst="rect">
            <a:avLst/>
          </a:prstGeom>
          <a:solidFill>
            <a:srgbClr val="92D050"/>
          </a:solidFill>
          <a:ln w="952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100" dirty="0">
                <a:solidFill>
                  <a:prstClr val="white"/>
                </a:solidFill>
              </a:rPr>
              <a:t>Copyright © 2014 Saga Prefecture. All Rights Reserved.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1" r:id="rId2"/>
    <p:sldLayoutId id="2147483738" r:id="rId3"/>
    <p:sldLayoutId id="2147483739" r:id="rId4"/>
    <p:sldLayoutId id="2147483730" r:id="rId5"/>
    <p:sldLayoutId id="2147483729" r:id="rId6"/>
    <p:sldLayoutId id="2147483728" r:id="rId7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タイトル プレースホルダー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タイトルの書式設定</a:t>
            </a:r>
          </a:p>
        </p:txBody>
      </p:sp>
      <p:sp>
        <p:nvSpPr>
          <p:cNvPr id="22531" name="テキスト プレースホルダー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B530DEC3-6AD1-4C14-BCC1-A4A49B55F752}" type="datetimeFigureOut">
              <a:rPr lang="ja-JP" altLang="en-US"/>
              <a:pPr>
                <a:defRPr/>
              </a:pPr>
              <a:t>2015/2/9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87CC166D-D394-4538-9BDB-011234F9D7A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  <p:sp>
        <p:nvSpPr>
          <p:cNvPr id="7" name="正方形/長方形 6"/>
          <p:cNvSpPr/>
          <p:nvPr userDrawn="1"/>
        </p:nvSpPr>
        <p:spPr>
          <a:xfrm>
            <a:off x="107950" y="188913"/>
            <a:ext cx="8928100" cy="6264275"/>
          </a:xfrm>
          <a:prstGeom prst="rect">
            <a:avLst/>
          </a:prstGeom>
          <a:noFill/>
          <a:ln w="9525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8" name="正方形/長方形 7"/>
          <p:cNvSpPr/>
          <p:nvPr userDrawn="1"/>
        </p:nvSpPr>
        <p:spPr>
          <a:xfrm>
            <a:off x="0" y="6583363"/>
            <a:ext cx="9144000" cy="287337"/>
          </a:xfrm>
          <a:prstGeom prst="rect">
            <a:avLst/>
          </a:prstGeom>
          <a:solidFill>
            <a:srgbClr val="FF6600"/>
          </a:solidFill>
          <a:ln w="9525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100" dirty="0">
                <a:solidFill>
                  <a:prstClr val="white"/>
                </a:solidFill>
              </a:rPr>
              <a:t>Copyright © 2014 Saga Prefecture. All Rights Reserved.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3" r:id="rId2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7"/>
          <p:cNvSpPr txBox="1"/>
          <p:nvPr/>
        </p:nvSpPr>
        <p:spPr>
          <a:xfrm>
            <a:off x="2700338" y="6597650"/>
            <a:ext cx="3743325" cy="21590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800" spc="-30" dirty="0" smtClean="0">
                <a:solidFill>
                  <a:prstClr val="white"/>
                </a:solidFill>
                <a:latin typeface="Century Gothic" pitchFamily="34" charset="0"/>
              </a:rPr>
              <a:t>Copyright © 2014 Saga Prefecture. All Rights Reserved.</a:t>
            </a:r>
            <a:endParaRPr lang="ja-JP" altLang="en-US" sz="800" spc="-30" dirty="0">
              <a:solidFill>
                <a:prstClr val="white"/>
              </a:solidFill>
              <a:latin typeface="Century Gothic" pitchFamily="34" charset="0"/>
            </a:endParaRPr>
          </a:p>
        </p:txBody>
      </p:sp>
      <p:pic>
        <p:nvPicPr>
          <p:cNvPr id="25603" name="Picture 6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-3175" y="1588"/>
            <a:ext cx="9147175" cy="689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4763" y="0"/>
            <a:ext cx="9139237" cy="688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1.png"/><Relationship Id="rId4" Type="http://schemas.openxmlformats.org/officeDocument/2006/relationships/image" Target="../media/image4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emf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正方形/長方形 4"/>
          <p:cNvSpPr>
            <a:spLocks noChangeArrowheads="1"/>
          </p:cNvSpPr>
          <p:nvPr/>
        </p:nvSpPr>
        <p:spPr bwMode="auto">
          <a:xfrm>
            <a:off x="684213" y="5876925"/>
            <a:ext cx="594518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400"/>
              <a:t>Toshio Morimoto</a:t>
            </a:r>
            <a:endParaRPr lang="ja-JP" altLang="en-US" sz="2400"/>
          </a:p>
          <a:p>
            <a:r>
              <a:rPr lang="en-US" altLang="ja-JP" sz="2400">
                <a:latin typeface="HGP創英角ｺﾞｼｯｸUB" pitchFamily="50" charset="-128"/>
                <a:ea typeface="HGP創英角ｺﾞｼｯｸUB" pitchFamily="50" charset="-128"/>
              </a:rPr>
              <a:t>Chief Information Officer, Saga Prefecture</a:t>
            </a:r>
            <a:r>
              <a:rPr lang="ja-JP" altLang="en-US" sz="2400"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</a:p>
        </p:txBody>
      </p:sp>
      <p:sp>
        <p:nvSpPr>
          <p:cNvPr id="32770" name="タイトル 1"/>
          <p:cNvSpPr txBox="1">
            <a:spLocks/>
          </p:cNvSpPr>
          <p:nvPr/>
        </p:nvSpPr>
        <p:spPr bwMode="auto">
          <a:xfrm>
            <a:off x="4572000" y="5567363"/>
            <a:ext cx="4478338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ja-JP" sz="1700">
                <a:latin typeface="HGP創英角ｺﾞｼｯｸUB" pitchFamily="50" charset="-128"/>
                <a:ea typeface="HGP創英角ｺﾞｼｯｸUB" pitchFamily="50" charset="-128"/>
              </a:rPr>
              <a:t>December 3, 2014 Open Data Symposium</a:t>
            </a:r>
            <a:endParaRPr lang="ja-JP" altLang="en-US" sz="220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5145088" y="3429000"/>
            <a:ext cx="39052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ja-JP" dirty="0"/>
              <a:t>Our first in Japan</a:t>
            </a:r>
          </a:p>
          <a:p>
            <a:pPr algn="ctr"/>
            <a:r>
              <a:rPr lang="en-US" altLang="ja-JP" dirty="0"/>
              <a:t>Create common sense of near future</a:t>
            </a:r>
          </a:p>
          <a:p>
            <a:pPr algn="ctr"/>
            <a:r>
              <a:rPr lang="en-US" altLang="ja-JP" dirty="0"/>
              <a:t>Saga prefecture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正方形/長方形 18"/>
          <p:cNvSpPr/>
          <p:nvPr/>
        </p:nvSpPr>
        <p:spPr>
          <a:xfrm>
            <a:off x="0" y="917575"/>
            <a:ext cx="9144000" cy="360363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6" name="タイトル 1"/>
          <p:cNvSpPr>
            <a:spLocks noGrp="1"/>
          </p:cNvSpPr>
          <p:nvPr>
            <p:ph type="title"/>
          </p:nvPr>
        </p:nvSpPr>
        <p:spPr>
          <a:xfrm>
            <a:off x="474663" y="266700"/>
            <a:ext cx="8229600" cy="1143000"/>
          </a:xfrm>
        </p:spPr>
        <p:txBody>
          <a:bodyPr rtlCol="0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sz="4000" b="1" spc="50" dirty="0">
                <a:ln w="11430"/>
                <a:solidFill>
                  <a:srgbClr val="FF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動画で情報発信</a:t>
            </a:r>
          </a:p>
        </p:txBody>
      </p:sp>
      <p:sp>
        <p:nvSpPr>
          <p:cNvPr id="49155" name="スライド番号プレースホルダー 2"/>
          <p:cNvSpPr>
            <a:spLocks noGrp="1"/>
          </p:cNvSpPr>
          <p:nvPr>
            <p:ph type="sldNum" sz="quarter" idx="11"/>
          </p:nvPr>
        </p:nvSpPr>
        <p:spPr bwMode="auto">
          <a:xfrm>
            <a:off x="7016750" y="6492875"/>
            <a:ext cx="2133600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439512F-C1F8-4036-AFC5-CA90618D1211}" type="slidenum">
              <a:rPr lang="ja-JP" altLang="en-US" sz="2000" smtClean="0">
                <a:solidFill>
                  <a:srgbClr val="FF3300"/>
                </a:solidFill>
                <a:latin typeface="Arial Black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altLang="ja-JP" sz="2000" smtClean="0">
              <a:solidFill>
                <a:srgbClr val="FF3300"/>
              </a:solidFill>
              <a:latin typeface="Arial Black" pitchFamily="34" charset="0"/>
            </a:endParaRPr>
          </a:p>
        </p:txBody>
      </p:sp>
      <p:sp>
        <p:nvSpPr>
          <p:cNvPr id="49156" name="正方形/長方形 2"/>
          <p:cNvSpPr>
            <a:spLocks noChangeArrowheads="1"/>
          </p:cNvSpPr>
          <p:nvPr/>
        </p:nvSpPr>
        <p:spPr bwMode="auto">
          <a:xfrm>
            <a:off x="323850" y="1557338"/>
            <a:ext cx="4664075" cy="466725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400" b="1">
                <a:solidFill>
                  <a:srgbClr val="FF3300"/>
                </a:solidFill>
                <a:latin typeface="ＭＳ Ｐゴシック" charset="-128"/>
              </a:rPr>
              <a:t>①</a:t>
            </a:r>
            <a:r>
              <a:rPr lang="en-US" altLang="ja-JP" sz="2400" b="1">
                <a:solidFill>
                  <a:srgbClr val="FF3300"/>
                </a:solidFill>
                <a:latin typeface="ＭＳ Ｐゴシック" charset="-128"/>
              </a:rPr>
              <a:t>Fortune Cookie in Love</a:t>
            </a:r>
            <a:r>
              <a:rPr lang="ja-JP" altLang="en-US" sz="2400" b="1">
                <a:solidFill>
                  <a:srgbClr val="FF3300"/>
                </a:solidFill>
                <a:latin typeface="ＭＳ Ｐゴシック" charset="-128"/>
              </a:rPr>
              <a:t>（</a:t>
            </a:r>
            <a:r>
              <a:rPr lang="en-US" altLang="ja-JP" sz="2400" b="1">
                <a:solidFill>
                  <a:srgbClr val="FF3300"/>
                </a:solidFill>
                <a:latin typeface="ＭＳ Ｐゴシック" charset="-128"/>
              </a:rPr>
              <a:t>AKB48</a:t>
            </a:r>
            <a:r>
              <a:rPr lang="ja-JP" altLang="en-US" sz="2400" b="1">
                <a:solidFill>
                  <a:srgbClr val="FF3300"/>
                </a:solidFill>
                <a:latin typeface="ＭＳ Ｐゴシック" charset="-128"/>
              </a:rPr>
              <a:t>）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/>
          <a:srcRect/>
          <a:stretch/>
        </p:blipFill>
        <p:spPr bwMode="auto">
          <a:xfrm>
            <a:off x="5148263" y="2282825"/>
            <a:ext cx="3730625" cy="40751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4915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6388" y="2224088"/>
            <a:ext cx="2320925" cy="130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9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3644900"/>
            <a:ext cx="2320925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0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6388" y="5048250"/>
            <a:ext cx="2320925" cy="130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ハート 10"/>
          <p:cNvSpPr/>
          <p:nvPr/>
        </p:nvSpPr>
        <p:spPr>
          <a:xfrm rot="572083">
            <a:off x="2686050" y="4044950"/>
            <a:ext cx="2324100" cy="1982788"/>
          </a:xfrm>
          <a:prstGeom prst="hear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>
              <a:latin typeface="HGS創英角ｺﾞｼｯｸUB" pitchFamily="50" charset="-128"/>
              <a:ea typeface="HGS創英角ｺﾞｼｯｸUB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 rot="600000">
            <a:off x="2963863" y="4322763"/>
            <a:ext cx="1779587" cy="12001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400" dirty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C0504D">
                      <a:satMod val="175000"/>
                      <a:alpha val="85000"/>
                    </a:srgbClr>
                  </a:glow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Play count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400" dirty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C0504D">
                      <a:satMod val="175000"/>
                      <a:alpha val="85000"/>
                    </a:srgbClr>
                  </a:glow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Over </a:t>
            </a:r>
            <a:r>
              <a:rPr lang="ja-JP" altLang="en-US" sz="2400" dirty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C0504D">
                      <a:satMod val="175000"/>
                      <a:alpha val="85000"/>
                    </a:srgbClr>
                  </a:glow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２２０</a:t>
            </a:r>
            <a:endParaRPr lang="en-US" altLang="ja-JP" sz="2400" dirty="0">
              <a:ln w="10160">
                <a:noFill/>
                <a:prstDash val="solid"/>
              </a:ln>
              <a:solidFill>
                <a:srgbClr val="FFFFFF"/>
              </a:solidFill>
              <a:effectLst>
                <a:glow rad="228600">
                  <a:srgbClr val="C0504D">
                    <a:satMod val="175000"/>
                    <a:alpha val="85000"/>
                  </a:srgbClr>
                </a:glow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400" dirty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C0504D">
                      <a:satMod val="175000"/>
                      <a:alpha val="85000"/>
                    </a:srgbClr>
                  </a:glow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Million times</a:t>
            </a:r>
          </a:p>
        </p:txBody>
      </p:sp>
      <p:sp>
        <p:nvSpPr>
          <p:cNvPr id="49163" name="正方形/長方形 12"/>
          <p:cNvSpPr>
            <a:spLocks noChangeArrowheads="1"/>
          </p:cNvSpPr>
          <p:nvPr/>
        </p:nvSpPr>
        <p:spPr bwMode="auto">
          <a:xfrm>
            <a:off x="2627313" y="2278063"/>
            <a:ext cx="2595562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b="1">
                <a:latin typeface="ＭＳ Ｐゴシック" charset="-128"/>
              </a:rPr>
              <a:t>First local government to released the video.</a:t>
            </a:r>
            <a:endParaRPr lang="ja-JP" altLang="en-US" b="1">
              <a:latin typeface="ＭＳ Ｐゴシック" charset="-128"/>
            </a:endParaRPr>
          </a:p>
          <a:p>
            <a:r>
              <a:rPr lang="en-US" altLang="ja-JP" b="1">
                <a:latin typeface="ＭＳ Ｐゴシック" charset="-128"/>
              </a:rPr>
              <a:t>It became popular in internet and was even introduced on TV and in newspaper.</a:t>
            </a:r>
            <a:endParaRPr lang="en-US" altLang="zh-TW" b="1">
              <a:latin typeface="ＭＳ Ｐゴシック" charset="-128"/>
            </a:endParaRPr>
          </a:p>
        </p:txBody>
      </p:sp>
      <p:sp>
        <p:nvSpPr>
          <p:cNvPr id="49164" name="Text Box 13"/>
          <p:cNvSpPr txBox="1">
            <a:spLocks noChangeArrowheads="1"/>
          </p:cNvSpPr>
          <p:nvPr/>
        </p:nvSpPr>
        <p:spPr bwMode="auto">
          <a:xfrm>
            <a:off x="2484438" y="1027113"/>
            <a:ext cx="4727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400"/>
              <a:t>Information transmission by video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/>
          <p:cNvSpPr/>
          <p:nvPr/>
        </p:nvSpPr>
        <p:spPr>
          <a:xfrm>
            <a:off x="0" y="917575"/>
            <a:ext cx="9144000" cy="360363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6" name="タイトル 1"/>
          <p:cNvSpPr>
            <a:spLocks noGrp="1"/>
          </p:cNvSpPr>
          <p:nvPr>
            <p:ph type="title"/>
          </p:nvPr>
        </p:nvSpPr>
        <p:spPr>
          <a:xfrm>
            <a:off x="474663" y="266700"/>
            <a:ext cx="8229600" cy="1143000"/>
          </a:xfrm>
        </p:spPr>
        <p:txBody>
          <a:bodyPr rtlCol="0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sz="4000" b="1" spc="50" dirty="0" smtClean="0">
                <a:ln w="11430"/>
                <a:solidFill>
                  <a:srgbClr val="FF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コラボによる情報</a:t>
            </a:r>
            <a:r>
              <a:rPr lang="ja-JP" altLang="en-US" sz="4000" b="1" spc="50" dirty="0">
                <a:ln w="11430"/>
                <a:solidFill>
                  <a:srgbClr val="FF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発信</a:t>
            </a:r>
          </a:p>
        </p:txBody>
      </p:sp>
      <p:sp>
        <p:nvSpPr>
          <p:cNvPr id="50179" name="スライド番号プレースホルダー 2"/>
          <p:cNvSpPr>
            <a:spLocks noGrp="1"/>
          </p:cNvSpPr>
          <p:nvPr>
            <p:ph type="sldNum" sz="quarter" idx="11"/>
          </p:nvPr>
        </p:nvSpPr>
        <p:spPr bwMode="auto">
          <a:xfrm>
            <a:off x="7010400" y="6492875"/>
            <a:ext cx="2133600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39CD1CC-DDE4-4DB5-ADFE-FED5080BE1E2}" type="slidenum">
              <a:rPr lang="ja-JP" altLang="en-US" sz="2000" smtClean="0">
                <a:solidFill>
                  <a:srgbClr val="FF3300"/>
                </a:solidFill>
                <a:latin typeface="Arial Black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altLang="ja-JP" sz="2000" smtClean="0">
              <a:solidFill>
                <a:srgbClr val="FF3300"/>
              </a:solidFill>
              <a:latin typeface="Arial Black" pitchFamily="34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/>
          <a:srcRect/>
          <a:stretch/>
        </p:blipFill>
        <p:spPr bwMode="auto">
          <a:xfrm>
            <a:off x="323850" y="2133600"/>
            <a:ext cx="4611688" cy="472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grpSp>
        <p:nvGrpSpPr>
          <p:cNvPr id="50181" name="グループ化 3"/>
          <p:cNvGrpSpPr>
            <a:grpSpLocks/>
          </p:cNvGrpSpPr>
          <p:nvPr/>
        </p:nvGrpSpPr>
        <p:grpSpPr bwMode="auto">
          <a:xfrm>
            <a:off x="323850" y="1557338"/>
            <a:ext cx="5081588" cy="585787"/>
            <a:chOff x="323528" y="1556792"/>
            <a:chExt cx="5081212" cy="586990"/>
          </a:xfrm>
        </p:grpSpPr>
        <p:sp>
          <p:nvSpPr>
            <p:cNvPr id="50185" name="正方形/長方形 2"/>
            <p:cNvSpPr>
              <a:spLocks noChangeArrowheads="1"/>
            </p:cNvSpPr>
            <p:nvPr/>
          </p:nvSpPr>
          <p:spPr bwMode="auto">
            <a:xfrm>
              <a:off x="323528" y="1556792"/>
              <a:ext cx="2589021" cy="467683"/>
            </a:xfrm>
            <a:prstGeom prst="rect">
              <a:avLst/>
            </a:prstGeom>
            <a:noFill/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ja-JP" altLang="en-US" sz="2400" b="1">
                  <a:solidFill>
                    <a:srgbClr val="FF3300"/>
                  </a:solidFill>
                  <a:latin typeface="ＭＳ Ｐゴシック" charset="-128"/>
                </a:rPr>
                <a:t>①</a:t>
              </a:r>
              <a:r>
                <a:rPr lang="en-US" altLang="ja-JP" sz="2400" b="1">
                  <a:solidFill>
                    <a:srgbClr val="FF3300"/>
                  </a:solidFill>
                  <a:latin typeface="ＭＳ Ｐゴシック" charset="-128"/>
                </a:rPr>
                <a:t>Romancing Saga</a:t>
              </a:r>
            </a:p>
          </p:txBody>
        </p:sp>
        <p:sp>
          <p:nvSpPr>
            <p:cNvPr id="2" name="正方形/長方形 1"/>
            <p:cNvSpPr/>
            <p:nvPr/>
          </p:nvSpPr>
          <p:spPr>
            <a:xfrm>
              <a:off x="3312570" y="1774726"/>
              <a:ext cx="2092170" cy="36905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dirty="0">
                  <a:latin typeface="+mn-ea"/>
                  <a:ea typeface="+mn-ea"/>
                </a:rPr>
                <a:t>http://romasaga.jp/</a:t>
              </a:r>
              <a:endParaRPr lang="ja-JP" altLang="en-US" dirty="0">
                <a:latin typeface="+mn-ea"/>
                <a:ea typeface="+mn-ea"/>
              </a:endParaRPr>
            </a:p>
          </p:txBody>
        </p:sp>
      </p:grpSp>
      <p:pic>
        <p:nvPicPr>
          <p:cNvPr id="9" name="図 5"/>
          <p:cNvPicPr>
            <a:picLocks noChangeAspect="1"/>
          </p:cNvPicPr>
          <p:nvPr/>
        </p:nvPicPr>
        <p:blipFill rotWithShape="1">
          <a:blip r:embed="rId4"/>
          <a:srcRect/>
          <a:stretch/>
        </p:blipFill>
        <p:spPr bwMode="auto">
          <a:xfrm>
            <a:off x="3924300" y="4005263"/>
            <a:ext cx="4983163" cy="2500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95963" y="1395413"/>
            <a:ext cx="2676525" cy="2466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50184" name="Text Box 11"/>
          <p:cNvSpPr txBox="1">
            <a:spLocks noChangeArrowheads="1"/>
          </p:cNvSpPr>
          <p:nvPr/>
        </p:nvSpPr>
        <p:spPr bwMode="auto">
          <a:xfrm>
            <a:off x="1547813" y="1038225"/>
            <a:ext cx="66611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800"/>
              <a:t>Information transmission by collaboration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4908550" y="1124745"/>
            <a:ext cx="4030663" cy="2088356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ja-JP" altLang="en-US" sz="2000" b="1" dirty="0" smtClean="0">
                <a:solidFill>
                  <a:srgbClr val="898989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”</a:t>
            </a:r>
            <a:r>
              <a:rPr lang="en-US" altLang="ja-JP" sz="2000" b="1" dirty="0">
                <a:solidFill>
                  <a:srgbClr val="898989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 Chief Information Officer (CIO) in Saga prefecture</a:t>
            </a:r>
            <a:r>
              <a:rPr lang="ja-JP" altLang="en-US" sz="2000" b="1" dirty="0" smtClean="0">
                <a:solidFill>
                  <a:srgbClr val="898989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” </a:t>
            </a:r>
            <a:r>
              <a:rPr lang="en-US" altLang="ja-JP" sz="2000" b="1" dirty="0" smtClean="0">
                <a:solidFill>
                  <a:srgbClr val="898989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was established on Facebook, June 6, 2014, to deliver the information of ICT implementation of Saga prefecture to nationwide</a:t>
            </a:r>
            <a:endParaRPr lang="ja-JP" altLang="en-US" sz="2000" b="1" dirty="0" smtClean="0">
              <a:solidFill>
                <a:srgbClr val="898989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52226" name="タイトル 1"/>
          <p:cNvSpPr>
            <a:spLocks noGrp="1"/>
          </p:cNvSpPr>
          <p:nvPr>
            <p:ph type="ctrTitle"/>
          </p:nvPr>
        </p:nvSpPr>
        <p:spPr>
          <a:xfrm>
            <a:off x="792163" y="44450"/>
            <a:ext cx="7848600" cy="1439863"/>
          </a:xfrm>
        </p:spPr>
        <p:txBody>
          <a:bodyPr/>
          <a:lstStyle/>
          <a:p>
            <a:pPr marL="182563" eaLnBrk="1" hangingPunct="1"/>
            <a:r>
              <a:rPr lang="en-US" altLang="ja-JP" sz="2800" dirty="0" smtClean="0">
                <a:solidFill>
                  <a:srgbClr val="0070C0"/>
                </a:solidFill>
              </a:rPr>
              <a:t>Facebook</a:t>
            </a:r>
            <a:br>
              <a:rPr lang="en-US" altLang="ja-JP" sz="2800" dirty="0" smtClean="0">
                <a:solidFill>
                  <a:srgbClr val="0070C0"/>
                </a:solidFill>
              </a:rPr>
            </a:br>
            <a:r>
              <a:rPr lang="en-US" altLang="ja-JP" sz="2000" dirty="0" smtClean="0">
                <a:solidFill>
                  <a:srgbClr val="FF0066"/>
                </a:solidFill>
              </a:rPr>
              <a:t>Chief </a:t>
            </a:r>
            <a:r>
              <a:rPr lang="en-US" altLang="ja-JP" sz="2000" dirty="0" smtClean="0">
                <a:solidFill>
                  <a:srgbClr val="FF0066"/>
                </a:solidFill>
              </a:rPr>
              <a:t>Information Officer (CIO) in Saga prefecture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email">
            <a:extLst/>
          </a:blip>
          <a:srcRect/>
          <a:stretch>
            <a:fillRect/>
          </a:stretch>
        </p:blipFill>
        <p:spPr bwMode="auto">
          <a:xfrm>
            <a:off x="5044526" y="3403807"/>
            <a:ext cx="3839955" cy="2322554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extLst/>
        </p:spPr>
      </p:pic>
      <p:sp>
        <p:nvSpPr>
          <p:cNvPr id="10" name="サブタイトル 2"/>
          <p:cNvSpPr txBox="1">
            <a:spLocks/>
          </p:cNvSpPr>
          <p:nvPr/>
        </p:nvSpPr>
        <p:spPr>
          <a:xfrm>
            <a:off x="250825" y="4868863"/>
            <a:ext cx="4570413" cy="183515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ct val="20000"/>
              </a:spcBef>
              <a:spcAft>
                <a:spcPts val="300"/>
              </a:spcAft>
              <a:buClr>
                <a:srgbClr val="E46C0A"/>
              </a:buClr>
              <a:buSzPct val="130000"/>
              <a:buFont typeface="Georgia" pitchFamily="18" charset="0"/>
              <a:buNone/>
            </a:pPr>
            <a:r>
              <a:rPr lang="ja-JP" altLang="en-US" sz="1600" b="1">
                <a:solidFill>
                  <a:schemeClr val="tx2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Our implementation information such as “maintenance of free Wi-Fi environment maintenance” and “Telework promotion” is on the page. Please visit </a:t>
            </a:r>
            <a:r>
              <a:rPr lang="en-US" altLang="ja-JP" sz="1600" b="1">
                <a:solidFill>
                  <a:schemeClr val="tx2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our website.</a:t>
            </a:r>
            <a:endParaRPr lang="en-US" altLang="ja-JP" sz="1200" b="1">
              <a:solidFill>
                <a:schemeClr val="tx2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>
              <a:spcBef>
                <a:spcPct val="20000"/>
              </a:spcBef>
              <a:spcAft>
                <a:spcPts val="300"/>
              </a:spcAft>
              <a:buClr>
                <a:srgbClr val="E46C0A"/>
              </a:buClr>
              <a:buSzPct val="130000"/>
              <a:buFont typeface="Georgia" pitchFamily="18" charset="0"/>
              <a:buNone/>
            </a:pPr>
            <a:r>
              <a:rPr lang="en-US" altLang="ja-JP" sz="1500" b="1">
                <a:solidFill>
                  <a:schemeClr val="tx2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https://www.facebook.com/saga.cio.team</a:t>
            </a:r>
            <a:endParaRPr lang="ja-JP" altLang="en-US" sz="1500" b="1">
              <a:solidFill>
                <a:schemeClr val="tx2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spcAft>
                <a:spcPts val="300"/>
              </a:spcAft>
              <a:buClr>
                <a:srgbClr val="E46C0A"/>
              </a:buClr>
              <a:buSzPct val="130000"/>
              <a:buFont typeface="Georgia" pitchFamily="18" charset="0"/>
              <a:buNone/>
            </a:pPr>
            <a:endParaRPr lang="ja-JP" altLang="en-US" sz="1500" b="1">
              <a:solidFill>
                <a:schemeClr val="tx2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5" name="フローチャート : 代替処理 4"/>
          <p:cNvSpPr/>
          <p:nvPr/>
        </p:nvSpPr>
        <p:spPr>
          <a:xfrm>
            <a:off x="4859338" y="2924175"/>
            <a:ext cx="4105275" cy="360363"/>
          </a:xfrm>
          <a:prstGeom prst="flowChartAlternateProcess">
            <a:avLst/>
          </a:prstGeom>
          <a:solidFill>
            <a:srgbClr val="FF33CC"/>
          </a:solidFill>
          <a:ln>
            <a:solidFill>
              <a:srgbClr val="FF33CC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ja-JP" sz="1400" b="1">
                <a:solidFill>
                  <a:srgbClr val="FFFFFF"/>
                </a:solidFill>
              </a:rPr>
              <a:t>Introduction of the video</a:t>
            </a:r>
          </a:p>
          <a:p>
            <a:pPr algn="ctr"/>
            <a:r>
              <a:rPr lang="en-US" altLang="ja-JP" sz="1400" b="1">
                <a:solidFill>
                  <a:srgbClr val="FFFFFF"/>
                </a:solidFill>
              </a:rPr>
              <a:t>-ICT utilization promotion project</a:t>
            </a:r>
            <a:r>
              <a:rPr lang="en-US" altLang="ja-JP" sz="1600" b="1">
                <a:solidFill>
                  <a:srgbClr val="FFFFFF"/>
                </a:solidFill>
              </a:rPr>
              <a:t>.</a:t>
            </a:r>
            <a:r>
              <a:rPr lang="en-US" altLang="ja-JP" b="1">
                <a:solidFill>
                  <a:srgbClr val="FFFFFF"/>
                </a:solidFill>
              </a:rPr>
              <a:t> </a:t>
            </a:r>
            <a:endParaRPr lang="ja-JP" altLang="en-US" b="1">
              <a:solidFill>
                <a:srgbClr val="FFFFFF"/>
              </a:solidFill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4972050" y="5868988"/>
            <a:ext cx="4064000" cy="7286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b="1" dirty="0"/>
              <a:t>　    いい</a:t>
            </a:r>
            <a:r>
              <a:rPr lang="ja-JP" altLang="en-US" b="1" dirty="0" err="1"/>
              <a:t>ね</a:t>
            </a:r>
            <a:r>
              <a:rPr lang="ja-JP" altLang="en-US" b="1" dirty="0"/>
              <a:t>総数　  約</a:t>
            </a:r>
            <a:r>
              <a:rPr lang="en-US" altLang="ja-JP" b="1" dirty="0"/>
              <a:t>8,000</a:t>
            </a:r>
            <a:r>
              <a:rPr lang="ja-JP" altLang="en-US" b="1" dirty="0"/>
              <a:t>件</a:t>
            </a:r>
            <a:endParaRPr lang="en-US" altLang="ja-JP" b="1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b="1" dirty="0"/>
              <a:t>　    リーチ総数　約</a:t>
            </a:r>
            <a:r>
              <a:rPr lang="en-US" altLang="ja-JP" b="1" dirty="0"/>
              <a:t>90,000</a:t>
            </a:r>
            <a:r>
              <a:rPr lang="ja-JP" altLang="en-US" b="1" dirty="0"/>
              <a:t>件</a:t>
            </a:r>
          </a:p>
        </p:txBody>
      </p:sp>
      <p:sp>
        <p:nvSpPr>
          <p:cNvPr id="16" name="角丸四角形 15"/>
          <p:cNvSpPr/>
          <p:nvPr/>
        </p:nvSpPr>
        <p:spPr>
          <a:xfrm>
            <a:off x="8301038" y="5908675"/>
            <a:ext cx="695325" cy="649288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400" b="1" dirty="0">
                <a:solidFill>
                  <a:schemeClr val="accent4">
                    <a:lumMod val="50000"/>
                  </a:schemeClr>
                </a:solidFill>
              </a:rPr>
              <a:t>10</a:t>
            </a:r>
            <a:r>
              <a:rPr lang="ja-JP" altLang="en-US" sz="1400" b="1" dirty="0">
                <a:solidFill>
                  <a:schemeClr val="accent4">
                    <a:lumMod val="50000"/>
                  </a:schemeClr>
                </a:solidFill>
              </a:rPr>
              <a:t>月末現在</a:t>
            </a:r>
          </a:p>
        </p:txBody>
      </p:sp>
      <p:sp>
        <p:nvSpPr>
          <p:cNvPr id="22" name="フローチャート : 代替処理 21"/>
          <p:cNvSpPr/>
          <p:nvPr/>
        </p:nvSpPr>
        <p:spPr>
          <a:xfrm>
            <a:off x="5053013" y="5908675"/>
            <a:ext cx="350837" cy="647700"/>
          </a:xfrm>
          <a:prstGeom prst="flowChartAlternateProcess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b="1" dirty="0">
                <a:solidFill>
                  <a:schemeClr val="accent4">
                    <a:lumMod val="50000"/>
                  </a:schemeClr>
                </a:solidFill>
              </a:rPr>
              <a:t>投稿</a:t>
            </a:r>
          </a:p>
        </p:txBody>
      </p:sp>
      <p:grpSp>
        <p:nvGrpSpPr>
          <p:cNvPr id="52233" name="グループ化 7"/>
          <p:cNvGrpSpPr>
            <a:grpSpLocks/>
          </p:cNvGrpSpPr>
          <p:nvPr/>
        </p:nvGrpSpPr>
        <p:grpSpPr bwMode="auto">
          <a:xfrm>
            <a:off x="250825" y="1484313"/>
            <a:ext cx="4570413" cy="3173412"/>
            <a:chOff x="251520" y="1483897"/>
            <a:chExt cx="4570490" cy="3174223"/>
          </a:xfrm>
        </p:grpSpPr>
        <p:grpSp>
          <p:nvGrpSpPr>
            <p:cNvPr id="52234" name="グループ化 3"/>
            <p:cNvGrpSpPr>
              <a:grpSpLocks/>
            </p:cNvGrpSpPr>
            <p:nvPr/>
          </p:nvGrpSpPr>
          <p:grpSpPr bwMode="auto">
            <a:xfrm>
              <a:off x="251520" y="1483897"/>
              <a:ext cx="4536504" cy="3097231"/>
              <a:chOff x="4716016" y="1916832"/>
              <a:chExt cx="4080390" cy="2583731"/>
            </a:xfrm>
          </p:grpSpPr>
          <p:pic>
            <p:nvPicPr>
              <p:cNvPr id="52237" name="Picture 2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4716016" y="1916832"/>
                <a:ext cx="4067175" cy="2209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2238" name="Picture 5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532906" y="3786188"/>
                <a:ext cx="2263500" cy="7143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52235" name="Picture 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308489" y="3647783"/>
              <a:ext cx="2513521" cy="1010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正方形/長方形 6"/>
            <p:cNvSpPr/>
            <p:nvPr/>
          </p:nvSpPr>
          <p:spPr>
            <a:xfrm>
              <a:off x="2270854" y="3645036"/>
              <a:ext cx="2157449" cy="1008321"/>
            </a:xfrm>
            <a:prstGeom prst="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anchor="ctr"/>
          <a:lstStyle/>
          <a:p>
            <a:pPr algn="ctr"/>
            <a:r>
              <a:rPr lang="en-US" altLang="ja-JP" sz="66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P創英角ｺﾞｼｯｸUB" pitchFamily="50" charset="-128"/>
                <a:ea typeface="HGP創英角ｺﾞｼｯｸUB" pitchFamily="50" charset="-128"/>
              </a:rPr>
              <a:t>Big data</a:t>
            </a:r>
          </a:p>
          <a:p>
            <a:pPr algn="ctr"/>
            <a:r>
              <a:rPr lang="en-US" altLang="ja-JP" sz="66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P創英角ｺﾞｼｯｸUB" pitchFamily="50" charset="-128"/>
                <a:ea typeface="HGP創英角ｺﾞｼｯｸUB" pitchFamily="50" charset="-128"/>
              </a:rPr>
              <a:t>Open data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Do-</a:t>
            </a:r>
            <a:r>
              <a:rPr lang="en-US" altLang="ja-JP" dirty="0" err="1" smtClean="0"/>
              <a:t>iT</a:t>
            </a:r>
            <a:r>
              <a:rPr lang="en-US" altLang="ja-JP" dirty="0" smtClean="0"/>
              <a:t>! Progress Situation of project</a:t>
            </a:r>
          </a:p>
        </p:txBody>
      </p:sp>
      <p:sp>
        <p:nvSpPr>
          <p:cNvPr id="79876" name="Text Box 4"/>
          <p:cNvSpPr txBox="1">
            <a:spLocks noChangeArrowheads="1"/>
          </p:cNvSpPr>
          <p:nvPr/>
        </p:nvSpPr>
        <p:spPr bwMode="auto">
          <a:xfrm>
            <a:off x="323850" y="2171700"/>
            <a:ext cx="1450975" cy="2841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200"/>
              <a:t>Base development</a:t>
            </a:r>
          </a:p>
        </p:txBody>
      </p:sp>
      <p:sp>
        <p:nvSpPr>
          <p:cNvPr id="79877" name="Text Box 5"/>
          <p:cNvSpPr txBox="1">
            <a:spLocks noChangeArrowheads="1"/>
          </p:cNvSpPr>
          <p:nvPr/>
        </p:nvSpPr>
        <p:spPr bwMode="auto">
          <a:xfrm>
            <a:off x="617538" y="3289300"/>
            <a:ext cx="376237" cy="2847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pPr algn="ctr"/>
            <a:r>
              <a:rPr lang="en-US" altLang="ja-JP" sz="1200"/>
              <a:t>Analysis of the preceding theme</a:t>
            </a:r>
            <a:endParaRPr lang="ja-JP" altLang="en-US" sz="1200"/>
          </a:p>
        </p:txBody>
      </p:sp>
      <p:sp>
        <p:nvSpPr>
          <p:cNvPr id="79878" name="Text Box 6"/>
          <p:cNvSpPr txBox="1">
            <a:spLocks noChangeArrowheads="1"/>
          </p:cNvSpPr>
          <p:nvPr/>
        </p:nvSpPr>
        <p:spPr bwMode="auto">
          <a:xfrm>
            <a:off x="1042988" y="3289300"/>
            <a:ext cx="1489075" cy="10144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altLang="ja-JP" sz="1200"/>
          </a:p>
          <a:p>
            <a:endParaRPr lang="en-US" altLang="ja-JP" sz="1200"/>
          </a:p>
          <a:p>
            <a:r>
              <a:rPr lang="en-US" altLang="ja-JP" sz="1200"/>
              <a:t>Medical care</a:t>
            </a:r>
          </a:p>
          <a:p>
            <a:endParaRPr lang="en-US" altLang="ja-JP" sz="1200"/>
          </a:p>
          <a:p>
            <a:endParaRPr lang="en-US" altLang="ja-JP" sz="1200"/>
          </a:p>
        </p:txBody>
      </p:sp>
      <p:sp>
        <p:nvSpPr>
          <p:cNvPr id="79879" name="Text Box 7"/>
          <p:cNvSpPr txBox="1">
            <a:spLocks noChangeArrowheads="1"/>
          </p:cNvSpPr>
          <p:nvPr/>
        </p:nvSpPr>
        <p:spPr bwMode="auto">
          <a:xfrm>
            <a:off x="1042988" y="4437063"/>
            <a:ext cx="1441450" cy="13795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altLang="ja-JP" sz="1200"/>
          </a:p>
          <a:p>
            <a:endParaRPr lang="en-US" altLang="ja-JP" sz="1200"/>
          </a:p>
          <a:p>
            <a:r>
              <a:rPr lang="en-US" altLang="ja-JP" sz="1200"/>
              <a:t>Sightseeing commerce and industry</a:t>
            </a:r>
          </a:p>
          <a:p>
            <a:endParaRPr lang="en-US" altLang="ja-JP" sz="1200"/>
          </a:p>
          <a:p>
            <a:endParaRPr lang="en-US" altLang="ja-JP" sz="1200"/>
          </a:p>
        </p:txBody>
      </p:sp>
      <p:sp>
        <p:nvSpPr>
          <p:cNvPr id="79880" name="Text Box 8"/>
          <p:cNvSpPr txBox="1">
            <a:spLocks noChangeArrowheads="1"/>
          </p:cNvSpPr>
          <p:nvPr/>
        </p:nvSpPr>
        <p:spPr bwMode="auto">
          <a:xfrm>
            <a:off x="250825" y="6097588"/>
            <a:ext cx="2376488" cy="2841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ja-JP" sz="1200"/>
              <a:t>Analysis of the preceding theme</a:t>
            </a:r>
            <a:endParaRPr lang="ja-JP" altLang="en-US" sz="1200"/>
          </a:p>
        </p:txBody>
      </p:sp>
      <p:sp>
        <p:nvSpPr>
          <p:cNvPr id="79881" name="Text Box 9"/>
          <p:cNvSpPr txBox="1">
            <a:spLocks noChangeArrowheads="1"/>
          </p:cNvSpPr>
          <p:nvPr/>
        </p:nvSpPr>
        <p:spPr bwMode="auto">
          <a:xfrm>
            <a:off x="1900392" y="1698626"/>
            <a:ext cx="1779654" cy="2769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200" dirty="0" smtClean="0"/>
              <a:t>Director General Group</a:t>
            </a:r>
            <a:endParaRPr lang="ja-JP" altLang="en-US" sz="1200" dirty="0"/>
          </a:p>
        </p:txBody>
      </p:sp>
      <p:sp>
        <p:nvSpPr>
          <p:cNvPr id="79882" name="Text Box 10"/>
          <p:cNvSpPr txBox="1">
            <a:spLocks noChangeArrowheads="1"/>
          </p:cNvSpPr>
          <p:nvPr/>
        </p:nvSpPr>
        <p:spPr bwMode="auto">
          <a:xfrm>
            <a:off x="1835150" y="2060575"/>
            <a:ext cx="1452563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200"/>
              <a:t>statistical analysis </a:t>
            </a:r>
          </a:p>
          <a:p>
            <a:r>
              <a:rPr lang="en-US" altLang="ja-JP" sz="1200"/>
              <a:t>division</a:t>
            </a:r>
          </a:p>
        </p:txBody>
      </p:sp>
      <p:sp>
        <p:nvSpPr>
          <p:cNvPr id="79883" name="Text Box 11"/>
          <p:cNvSpPr txBox="1">
            <a:spLocks noChangeArrowheads="1"/>
          </p:cNvSpPr>
          <p:nvPr/>
        </p:nvSpPr>
        <p:spPr bwMode="auto">
          <a:xfrm>
            <a:off x="1835150" y="2565400"/>
            <a:ext cx="1439863" cy="6492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ja-JP" sz="1200"/>
              <a:t>information &amp; </a:t>
            </a:r>
          </a:p>
          <a:p>
            <a:r>
              <a:rPr lang="en-US" altLang="ja-JP" sz="1200"/>
              <a:t>work restructuring</a:t>
            </a:r>
          </a:p>
          <a:p>
            <a:r>
              <a:rPr lang="en-US" altLang="ja-JP" sz="1200"/>
              <a:t>division</a:t>
            </a:r>
          </a:p>
        </p:txBody>
      </p:sp>
      <p:sp>
        <p:nvSpPr>
          <p:cNvPr id="79885" name="Line 13"/>
          <p:cNvSpPr>
            <a:spLocks noChangeShapeType="1"/>
          </p:cNvSpPr>
          <p:nvPr/>
        </p:nvSpPr>
        <p:spPr bwMode="auto">
          <a:xfrm>
            <a:off x="2411413" y="1628775"/>
            <a:ext cx="59769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79886" name="Text Box 14"/>
          <p:cNvSpPr txBox="1">
            <a:spLocks noChangeArrowheads="1"/>
          </p:cNvSpPr>
          <p:nvPr/>
        </p:nvSpPr>
        <p:spPr bwMode="auto">
          <a:xfrm>
            <a:off x="2103438" y="1171575"/>
            <a:ext cx="13668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200"/>
              <a:t>7/8</a:t>
            </a:r>
          </a:p>
          <a:p>
            <a:r>
              <a:rPr lang="en-US" altLang="ja-JP" sz="1200"/>
              <a:t>Press conference</a:t>
            </a:r>
          </a:p>
        </p:txBody>
      </p:sp>
      <p:sp>
        <p:nvSpPr>
          <p:cNvPr id="79887" name="Text Box 15"/>
          <p:cNvSpPr txBox="1">
            <a:spLocks noChangeArrowheads="1"/>
          </p:cNvSpPr>
          <p:nvPr/>
        </p:nvSpPr>
        <p:spPr bwMode="auto">
          <a:xfrm>
            <a:off x="5435600" y="1171575"/>
            <a:ext cx="1847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altLang="ja-JP" sz="1200"/>
              <a:t>11/8</a:t>
            </a:r>
          </a:p>
          <a:p>
            <a:pPr algn="r"/>
            <a:r>
              <a:rPr lang="en-US" altLang="ja-JP" sz="1200"/>
              <a:t>Final Presentation of Dig</a:t>
            </a:r>
          </a:p>
        </p:txBody>
      </p:sp>
      <p:sp>
        <p:nvSpPr>
          <p:cNvPr id="79888" name="Text Box 16"/>
          <p:cNvSpPr txBox="1">
            <a:spLocks noChangeArrowheads="1"/>
          </p:cNvSpPr>
          <p:nvPr/>
        </p:nvSpPr>
        <p:spPr bwMode="auto">
          <a:xfrm>
            <a:off x="7596188" y="1171575"/>
            <a:ext cx="1089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200"/>
              <a:t>11/17</a:t>
            </a:r>
          </a:p>
          <a:p>
            <a:r>
              <a:rPr lang="en-US" altLang="ja-JP" sz="1200"/>
              <a:t>Interim report</a:t>
            </a:r>
          </a:p>
        </p:txBody>
      </p:sp>
      <p:sp>
        <p:nvSpPr>
          <p:cNvPr id="79889" name="Text Box 17"/>
          <p:cNvSpPr txBox="1">
            <a:spLocks noChangeArrowheads="1"/>
          </p:cNvSpPr>
          <p:nvPr/>
        </p:nvSpPr>
        <p:spPr bwMode="auto">
          <a:xfrm>
            <a:off x="3421063" y="2060575"/>
            <a:ext cx="868363" cy="6463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ja-JP" sz="1200" dirty="0"/>
              <a:t>Data utilization training</a:t>
            </a:r>
            <a:endParaRPr lang="ja-JP" altLang="en-US" sz="1200" dirty="0"/>
          </a:p>
        </p:txBody>
      </p:sp>
      <p:sp>
        <p:nvSpPr>
          <p:cNvPr id="79890" name="Line 18"/>
          <p:cNvSpPr>
            <a:spLocks noChangeShapeType="1"/>
          </p:cNvSpPr>
          <p:nvPr/>
        </p:nvSpPr>
        <p:spPr bwMode="auto">
          <a:xfrm>
            <a:off x="5076825" y="1844675"/>
            <a:ext cx="3311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79891" name="Text Box 19"/>
          <p:cNvSpPr txBox="1">
            <a:spLocks noChangeArrowheads="1"/>
          </p:cNvSpPr>
          <p:nvPr/>
        </p:nvSpPr>
        <p:spPr bwMode="auto">
          <a:xfrm>
            <a:off x="5651500" y="1628775"/>
            <a:ext cx="2044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200"/>
              <a:t>Construction method of KPI</a:t>
            </a:r>
          </a:p>
        </p:txBody>
      </p:sp>
      <p:sp>
        <p:nvSpPr>
          <p:cNvPr id="79892" name="Line 20"/>
          <p:cNvSpPr>
            <a:spLocks noChangeShapeType="1"/>
          </p:cNvSpPr>
          <p:nvPr/>
        </p:nvSpPr>
        <p:spPr bwMode="auto">
          <a:xfrm>
            <a:off x="4643438" y="2060575"/>
            <a:ext cx="37449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79893" name="Text Box 21"/>
          <p:cNvSpPr txBox="1">
            <a:spLocks noChangeArrowheads="1"/>
          </p:cNvSpPr>
          <p:nvPr/>
        </p:nvSpPr>
        <p:spPr bwMode="auto">
          <a:xfrm>
            <a:off x="4716463" y="1858963"/>
            <a:ext cx="27082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200"/>
              <a:t>Making a book for analysis know-how</a:t>
            </a:r>
          </a:p>
        </p:txBody>
      </p:sp>
      <p:sp>
        <p:nvSpPr>
          <p:cNvPr id="79894" name="Line 22"/>
          <p:cNvSpPr>
            <a:spLocks noChangeShapeType="1"/>
          </p:cNvSpPr>
          <p:nvPr/>
        </p:nvSpPr>
        <p:spPr bwMode="auto">
          <a:xfrm>
            <a:off x="6011863" y="2349500"/>
            <a:ext cx="23764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79895" name="Text Box 23"/>
          <p:cNvSpPr txBox="1">
            <a:spLocks noChangeArrowheads="1"/>
          </p:cNvSpPr>
          <p:nvPr/>
        </p:nvSpPr>
        <p:spPr bwMode="auto">
          <a:xfrm>
            <a:off x="4560888" y="2060575"/>
            <a:ext cx="46259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200"/>
              <a:t>Examination of  the training plan for human resource development</a:t>
            </a:r>
          </a:p>
        </p:txBody>
      </p:sp>
      <p:sp>
        <p:nvSpPr>
          <p:cNvPr id="79896" name="Line 24"/>
          <p:cNvSpPr>
            <a:spLocks noChangeShapeType="1"/>
          </p:cNvSpPr>
          <p:nvPr/>
        </p:nvSpPr>
        <p:spPr bwMode="auto">
          <a:xfrm>
            <a:off x="4500563" y="2565400"/>
            <a:ext cx="25923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79897" name="Text Box 25"/>
          <p:cNvSpPr txBox="1">
            <a:spLocks noChangeArrowheads="1"/>
          </p:cNvSpPr>
          <p:nvPr/>
        </p:nvSpPr>
        <p:spPr bwMode="auto">
          <a:xfrm>
            <a:off x="4427538" y="2349500"/>
            <a:ext cx="41389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200" dirty="0" smtClean="0"/>
              <a:t>Dig</a:t>
            </a:r>
            <a:endParaRPr lang="ja-JP" altLang="en-US" sz="1200" dirty="0"/>
          </a:p>
        </p:txBody>
      </p:sp>
      <p:sp>
        <p:nvSpPr>
          <p:cNvPr id="79898" name="Line 26"/>
          <p:cNvSpPr>
            <a:spLocks noChangeShapeType="1"/>
          </p:cNvSpPr>
          <p:nvPr/>
        </p:nvSpPr>
        <p:spPr bwMode="auto">
          <a:xfrm>
            <a:off x="4500563" y="2781300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79899" name="Text Box 27"/>
          <p:cNvSpPr txBox="1">
            <a:spLocks noChangeArrowheads="1"/>
          </p:cNvSpPr>
          <p:nvPr/>
        </p:nvSpPr>
        <p:spPr bwMode="auto">
          <a:xfrm>
            <a:off x="4427538" y="2565400"/>
            <a:ext cx="18129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200"/>
              <a:t>Nagoya Castle Ideathon</a:t>
            </a:r>
          </a:p>
        </p:txBody>
      </p:sp>
      <p:sp>
        <p:nvSpPr>
          <p:cNvPr id="79900" name="Text Box 28"/>
          <p:cNvSpPr txBox="1">
            <a:spLocks noChangeArrowheads="1"/>
          </p:cNvSpPr>
          <p:nvPr/>
        </p:nvSpPr>
        <p:spPr bwMode="auto">
          <a:xfrm>
            <a:off x="7092950" y="2420938"/>
            <a:ext cx="903288" cy="2841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200" dirty="0"/>
              <a:t>Open data</a:t>
            </a:r>
          </a:p>
        </p:txBody>
      </p:sp>
      <p:sp>
        <p:nvSpPr>
          <p:cNvPr id="79901" name="Text Box 29"/>
          <p:cNvSpPr txBox="1">
            <a:spLocks noChangeArrowheads="1"/>
          </p:cNvSpPr>
          <p:nvPr/>
        </p:nvSpPr>
        <p:spPr bwMode="auto">
          <a:xfrm>
            <a:off x="2700338" y="3429000"/>
            <a:ext cx="3240087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ja-JP" sz="1200"/>
              <a:t>Medical economic division</a:t>
            </a:r>
          </a:p>
          <a:p>
            <a:r>
              <a:rPr lang="en-US" altLang="ja-JP" sz="1200"/>
              <a:t>Fire defense &amp; disaster prevention division</a:t>
            </a:r>
          </a:p>
        </p:txBody>
      </p:sp>
      <p:sp>
        <p:nvSpPr>
          <p:cNvPr id="79902" name="Text Box 30"/>
          <p:cNvSpPr txBox="1">
            <a:spLocks noChangeArrowheads="1"/>
          </p:cNvSpPr>
          <p:nvPr/>
        </p:nvSpPr>
        <p:spPr bwMode="auto">
          <a:xfrm>
            <a:off x="2627313" y="4437063"/>
            <a:ext cx="1800225" cy="6492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ja-JP" sz="1200"/>
              <a:t>Arita CCI</a:t>
            </a:r>
          </a:p>
          <a:p>
            <a:r>
              <a:rPr lang="en-US" altLang="ja-JP" sz="1200"/>
              <a:t>Tourism association</a:t>
            </a:r>
          </a:p>
          <a:p>
            <a:r>
              <a:rPr lang="en-US" altLang="ja-JP" sz="1200"/>
              <a:t>Town hall</a:t>
            </a:r>
          </a:p>
        </p:txBody>
      </p:sp>
      <p:sp>
        <p:nvSpPr>
          <p:cNvPr id="79903" name="Text Box 31"/>
          <p:cNvSpPr txBox="1">
            <a:spLocks noChangeArrowheads="1"/>
          </p:cNvSpPr>
          <p:nvPr/>
        </p:nvSpPr>
        <p:spPr bwMode="auto">
          <a:xfrm>
            <a:off x="2627313" y="5157788"/>
            <a:ext cx="1800225" cy="2841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ja-JP" sz="1200"/>
              <a:t>Airport Division</a:t>
            </a:r>
          </a:p>
        </p:txBody>
      </p:sp>
      <p:sp>
        <p:nvSpPr>
          <p:cNvPr id="79904" name="Text Box 32"/>
          <p:cNvSpPr txBox="1">
            <a:spLocks noChangeArrowheads="1"/>
          </p:cNvSpPr>
          <p:nvPr/>
        </p:nvSpPr>
        <p:spPr bwMode="auto">
          <a:xfrm>
            <a:off x="4356100" y="6097588"/>
            <a:ext cx="1800225" cy="2841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ja-JP" sz="1200"/>
              <a:t>Refer to the next page</a:t>
            </a:r>
          </a:p>
        </p:txBody>
      </p:sp>
      <p:sp>
        <p:nvSpPr>
          <p:cNvPr id="79906" name="Line 34"/>
          <p:cNvSpPr>
            <a:spLocks noChangeShapeType="1"/>
          </p:cNvSpPr>
          <p:nvPr/>
        </p:nvSpPr>
        <p:spPr bwMode="auto">
          <a:xfrm>
            <a:off x="4500563" y="4797425"/>
            <a:ext cx="30241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79907" name="Text Box 35"/>
          <p:cNvSpPr txBox="1">
            <a:spLocks noChangeArrowheads="1"/>
          </p:cNvSpPr>
          <p:nvPr/>
        </p:nvSpPr>
        <p:spPr bwMode="auto">
          <a:xfrm>
            <a:off x="4356100" y="4437063"/>
            <a:ext cx="300831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200"/>
              <a:t>Planing to attract more people to Arita city</a:t>
            </a:r>
          </a:p>
        </p:txBody>
      </p:sp>
      <p:sp>
        <p:nvSpPr>
          <p:cNvPr id="79908" name="Line 36"/>
          <p:cNvSpPr>
            <a:spLocks noChangeShapeType="1"/>
          </p:cNvSpPr>
          <p:nvPr/>
        </p:nvSpPr>
        <p:spPr bwMode="auto">
          <a:xfrm>
            <a:off x="7596188" y="4797425"/>
            <a:ext cx="12969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79909" name="Text Box 37"/>
          <p:cNvSpPr txBox="1">
            <a:spLocks noChangeArrowheads="1"/>
          </p:cNvSpPr>
          <p:nvPr/>
        </p:nvSpPr>
        <p:spPr bwMode="auto">
          <a:xfrm>
            <a:off x="7424738" y="4437063"/>
            <a:ext cx="117951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200"/>
              <a:t>Data collection</a:t>
            </a:r>
          </a:p>
        </p:txBody>
      </p:sp>
      <p:sp>
        <p:nvSpPr>
          <p:cNvPr id="79910" name="Text Box 38"/>
          <p:cNvSpPr txBox="1">
            <a:spLocks noChangeArrowheads="1"/>
          </p:cNvSpPr>
          <p:nvPr/>
        </p:nvSpPr>
        <p:spPr bwMode="auto">
          <a:xfrm>
            <a:off x="8470900" y="4292600"/>
            <a:ext cx="709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200"/>
              <a:t>Pottery </a:t>
            </a:r>
          </a:p>
          <a:p>
            <a:r>
              <a:rPr lang="en-US" altLang="ja-JP" sz="1200"/>
              <a:t>festival</a:t>
            </a:r>
          </a:p>
        </p:txBody>
      </p:sp>
      <p:sp>
        <p:nvSpPr>
          <p:cNvPr id="79911" name="Line 39"/>
          <p:cNvSpPr>
            <a:spLocks noChangeShapeType="1"/>
          </p:cNvSpPr>
          <p:nvPr/>
        </p:nvSpPr>
        <p:spPr bwMode="auto">
          <a:xfrm>
            <a:off x="4500563" y="5300663"/>
            <a:ext cx="1079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79914" name="Text Box 42"/>
          <p:cNvSpPr txBox="1">
            <a:spLocks noChangeArrowheads="1"/>
          </p:cNvSpPr>
          <p:nvPr/>
        </p:nvSpPr>
        <p:spPr bwMode="auto">
          <a:xfrm>
            <a:off x="4500563" y="4868863"/>
            <a:ext cx="1800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ja-JP" sz="1200"/>
              <a:t>Supporting the questionnaire plan</a:t>
            </a:r>
          </a:p>
        </p:txBody>
      </p:sp>
      <p:sp>
        <p:nvSpPr>
          <p:cNvPr id="79915" name="Text Box 43"/>
          <p:cNvSpPr txBox="1">
            <a:spLocks noChangeArrowheads="1"/>
          </p:cNvSpPr>
          <p:nvPr/>
        </p:nvSpPr>
        <p:spPr bwMode="auto">
          <a:xfrm>
            <a:off x="6156325" y="5157788"/>
            <a:ext cx="1368425" cy="2841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ja-JP" sz="1200"/>
              <a:t>Sight seeing</a:t>
            </a:r>
          </a:p>
        </p:txBody>
      </p:sp>
      <p:sp>
        <p:nvSpPr>
          <p:cNvPr id="79916" name="Line 44"/>
          <p:cNvSpPr>
            <a:spLocks noChangeShapeType="1"/>
          </p:cNvSpPr>
          <p:nvPr/>
        </p:nvSpPr>
        <p:spPr bwMode="auto">
          <a:xfrm>
            <a:off x="7596188" y="5300663"/>
            <a:ext cx="12969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79918" name="Oval 46"/>
          <p:cNvSpPr>
            <a:spLocks noChangeArrowheads="1"/>
          </p:cNvSpPr>
          <p:nvPr/>
        </p:nvSpPr>
        <p:spPr bwMode="auto">
          <a:xfrm>
            <a:off x="8497888" y="4221163"/>
            <a:ext cx="611187" cy="57626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9920" name="Text Box 48"/>
          <p:cNvSpPr txBox="1">
            <a:spLocks noChangeArrowheads="1"/>
          </p:cNvSpPr>
          <p:nvPr/>
        </p:nvSpPr>
        <p:spPr bwMode="auto">
          <a:xfrm>
            <a:off x="7092950" y="4954588"/>
            <a:ext cx="21002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200"/>
              <a:t>Discussion of data utilization</a:t>
            </a:r>
          </a:p>
        </p:txBody>
      </p:sp>
      <p:sp>
        <p:nvSpPr>
          <p:cNvPr id="79921" name="Line 49"/>
          <p:cNvSpPr>
            <a:spLocks noChangeShapeType="1"/>
          </p:cNvSpPr>
          <p:nvPr/>
        </p:nvSpPr>
        <p:spPr bwMode="auto">
          <a:xfrm flipV="1">
            <a:off x="4427538" y="4005263"/>
            <a:ext cx="39608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79922" name="Text Box 50"/>
          <p:cNvSpPr txBox="1">
            <a:spLocks noChangeArrowheads="1"/>
          </p:cNvSpPr>
          <p:nvPr/>
        </p:nvSpPr>
        <p:spPr bwMode="auto">
          <a:xfrm>
            <a:off x="4427538" y="3933825"/>
            <a:ext cx="258603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200"/>
              <a:t>Analysis of  the data of 99 Saga net</a:t>
            </a:r>
          </a:p>
        </p:txBody>
      </p:sp>
    </p:spTree>
    <p:extLst>
      <p:ext uri="{BB962C8B-B14F-4D97-AF65-F5344CB8AC3E}">
        <p14:creationId xmlns:p14="http://schemas.microsoft.com/office/powerpoint/2010/main" val="8617313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スライド番号プレースホルダー 5"/>
          <p:cNvSpPr>
            <a:spLocks noGrp="1"/>
          </p:cNvSpPr>
          <p:nvPr>
            <p:ph type="sldNum" sz="quarter" idx="12"/>
          </p:nvPr>
        </p:nvSpPr>
        <p:spPr bwMode="auto">
          <a:xfrm>
            <a:off x="7019925" y="6524625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068F002-299D-4316-988E-01E0A1C737AB}" type="slidenum">
              <a:rPr lang="ja-JP" altLang="en-US" sz="1400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altLang="ja-JP" sz="1400" smtClean="0">
              <a:solidFill>
                <a:srgbClr val="FFFFFF"/>
              </a:solidFill>
            </a:endParaRPr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8520" y="79375"/>
            <a:ext cx="9170988" cy="644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正方形/長方形 4"/>
          <p:cNvSpPr/>
          <p:nvPr/>
        </p:nvSpPr>
        <p:spPr>
          <a:xfrm>
            <a:off x="0" y="44624"/>
            <a:ext cx="4643438" cy="5104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07504" y="116632"/>
            <a:ext cx="9001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ja-JP" sz="2400" dirty="0"/>
              <a:t>Considerations and correspondences of major individual subject</a:t>
            </a:r>
            <a:endParaRPr lang="ja-JP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スライド番号プレースホルダー 9"/>
          <p:cNvSpPr>
            <a:spLocks noGrp="1"/>
          </p:cNvSpPr>
          <p:nvPr>
            <p:ph type="sldNum" sz="quarter" idx="12"/>
          </p:nvPr>
        </p:nvSpPr>
        <p:spPr bwMode="auto">
          <a:xfrm>
            <a:off x="8715375" y="6464300"/>
            <a:ext cx="1058863" cy="21590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EA503F3-8F12-4F34-BD5B-02995BE6247C}" type="slidenum">
              <a:rPr lang="ja-JP" altLang="en-US" smtClean="0">
                <a:solidFill>
                  <a:srgbClr val="FFFFFF"/>
                </a:solidFill>
                <a:latin typeface="HGP創英ﾌﾟﾚｾﾞﾝｽEB" pitchFamily="18" charset="-128"/>
                <a:ea typeface="HGP創英ﾌﾟﾚｾﾞﾝｽEB" pitchFamily="18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altLang="ja-JP" smtClean="0">
              <a:solidFill>
                <a:srgbClr val="FFFFFF"/>
              </a:solidFill>
              <a:latin typeface="HGP創英ﾌﾟﾚｾﾞﾝｽEB" pitchFamily="18" charset="-128"/>
              <a:ea typeface="HGP創英ﾌﾟﾚｾﾞﾝｽEB" pitchFamily="18" charset="-128"/>
            </a:endParaRPr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" y="163513"/>
            <a:ext cx="9097963" cy="643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正方形/長方形 1"/>
          <p:cNvSpPr/>
          <p:nvPr/>
        </p:nvSpPr>
        <p:spPr>
          <a:xfrm>
            <a:off x="0" y="44624"/>
            <a:ext cx="3203575" cy="5104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79512" y="163855"/>
            <a:ext cx="395024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000"/>
              <a:t>Transmission of main information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/>
        </p:nvSpPr>
        <p:spPr>
          <a:xfrm>
            <a:off x="0" y="2492375"/>
            <a:ext cx="5795963" cy="4448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3" name="正方形/長方形 2"/>
          <p:cNvSpPr/>
          <p:nvPr/>
        </p:nvSpPr>
        <p:spPr>
          <a:xfrm>
            <a:off x="5429250" y="2587625"/>
            <a:ext cx="3714750" cy="4297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pic>
        <p:nvPicPr>
          <p:cNvPr id="5837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9975" y="3502025"/>
            <a:ext cx="5429250" cy="335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92150"/>
            <a:ext cx="3789363" cy="227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87763" y="957263"/>
            <a:ext cx="5456237" cy="218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4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28575" y="3357563"/>
            <a:ext cx="44577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5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28575" y="2971800"/>
            <a:ext cx="395287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フローチャート : 代替処理 11"/>
          <p:cNvSpPr/>
          <p:nvPr/>
        </p:nvSpPr>
        <p:spPr>
          <a:xfrm>
            <a:off x="2339975" y="3644900"/>
            <a:ext cx="3633788" cy="295275"/>
          </a:xfrm>
          <a:prstGeom prst="flowChartAlternateProcess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3" name="フローチャート : 代替処理 12"/>
          <p:cNvSpPr/>
          <p:nvPr/>
        </p:nvSpPr>
        <p:spPr>
          <a:xfrm>
            <a:off x="19050" y="2986088"/>
            <a:ext cx="3770313" cy="293687"/>
          </a:xfrm>
          <a:prstGeom prst="flowChartAlternateProcess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4" name="フローチャート : 代替処理 13"/>
          <p:cNvSpPr/>
          <p:nvPr/>
        </p:nvSpPr>
        <p:spPr>
          <a:xfrm>
            <a:off x="4410075" y="2432050"/>
            <a:ext cx="3762375" cy="220663"/>
          </a:xfrm>
          <a:prstGeom prst="flowChartAlternateProcess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58379" name="タイトル 1"/>
          <p:cNvSpPr>
            <a:spLocks noGrp="1"/>
          </p:cNvSpPr>
          <p:nvPr>
            <p:ph type="title"/>
          </p:nvPr>
        </p:nvSpPr>
        <p:spPr>
          <a:xfrm>
            <a:off x="-14288" y="0"/>
            <a:ext cx="9158288" cy="836613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altLang="ja-JP" sz="4400" smtClean="0">
                <a:latin typeface="HGS創英角ｺﾞｼｯｸUB" pitchFamily="50" charset="-128"/>
                <a:ea typeface="HGS創英角ｺﾞｼｯｸUB" pitchFamily="50" charset="-128"/>
              </a:rPr>
              <a:t>Digital Innovators Grand Prix (DIG)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Picture 2" descr="\\fl-fs12\Personal-01\Private\0011169\Ｈ２６\オープンデータ・ビッグデータ関係資料\H26.11.8コンテスト本選\佐賀新聞提供\受賞②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68513" y="1255713"/>
            <a:ext cx="4806950" cy="305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正方形/長方形 4"/>
          <p:cNvSpPr/>
          <p:nvPr/>
        </p:nvSpPr>
        <p:spPr>
          <a:xfrm>
            <a:off x="457200" y="188913"/>
            <a:ext cx="8147050" cy="1008062"/>
          </a:xfrm>
          <a:prstGeom prst="rect">
            <a:avLst/>
          </a:prstGeom>
          <a:solidFill>
            <a:schemeClr val="bg1"/>
          </a:solidFill>
          <a:ln w="63500" cmpd="dbl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59395" name="正方形/長方形 2"/>
          <p:cNvSpPr>
            <a:spLocks noChangeArrowheads="1"/>
          </p:cNvSpPr>
          <p:nvPr/>
        </p:nvSpPr>
        <p:spPr bwMode="auto">
          <a:xfrm>
            <a:off x="525463" y="4318000"/>
            <a:ext cx="7832725" cy="229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ja-JP" sz="1600">
                <a:latin typeface="Gulim" pitchFamily="34" charset="-127"/>
                <a:ea typeface="Gulim" pitchFamily="34" charset="-127"/>
              </a:rPr>
              <a:t>○The examination result of three teams which proposed a policy to Saga prefecture.</a:t>
            </a:r>
          </a:p>
          <a:p>
            <a:r>
              <a:rPr lang="ja-JP" altLang="ja-JP" sz="1600">
                <a:latin typeface="Gulim" pitchFamily="34" charset="-127"/>
                <a:ea typeface="Gulim" pitchFamily="34" charset="-127"/>
              </a:rPr>
              <a:t> </a:t>
            </a:r>
            <a:r>
              <a:rPr lang="ja-JP" altLang="ja-JP" sz="1600">
                <a:solidFill>
                  <a:schemeClr val="accent2"/>
                </a:solidFill>
                <a:latin typeface="Gulim" pitchFamily="34" charset="-127"/>
                <a:ea typeface="Gulim" pitchFamily="34" charset="-127"/>
              </a:rPr>
              <a:t>・Highest award: Improvement of the emergency transportation process by the open data analysis</a:t>
            </a:r>
            <a:r>
              <a:rPr lang="ja-JP" altLang="en-US" sz="1600">
                <a:solidFill>
                  <a:schemeClr val="accent2"/>
                </a:solidFill>
                <a:latin typeface="Gulim" pitchFamily="34" charset="-127"/>
                <a:ea typeface="Gulim" pitchFamily="34" charset="-127"/>
              </a:rPr>
              <a:t> </a:t>
            </a:r>
            <a:r>
              <a:rPr lang="ja-JP" altLang="ja-JP" sz="1600">
                <a:solidFill>
                  <a:schemeClr val="accent2"/>
                </a:solidFill>
                <a:latin typeface="Gulim" pitchFamily="34" charset="-127"/>
                <a:ea typeface="Gulim" pitchFamily="34" charset="-127"/>
              </a:rPr>
              <a:t>(Graduate school of Saga University team)</a:t>
            </a:r>
          </a:p>
          <a:p>
            <a:r>
              <a:rPr lang="ja-JP" altLang="ja-JP" sz="1600">
                <a:latin typeface="Gulim" pitchFamily="34" charset="-127"/>
                <a:ea typeface="Gulim" pitchFamily="34" charset="-127"/>
              </a:rPr>
              <a:t> ・Special judge award: Efficient placement of ambulances to shorten the time of  urgent transportation (Graduate school of Tokyo University team)</a:t>
            </a:r>
          </a:p>
          <a:p>
            <a:r>
              <a:rPr lang="ja-JP" altLang="ja-JP" sz="1600">
                <a:latin typeface="Gulim" pitchFamily="34" charset="-127"/>
                <a:ea typeface="Gulim" pitchFamily="34" charset="-127"/>
              </a:rPr>
              <a:t>・</a:t>
            </a:r>
            <a:r>
              <a:rPr lang="ja-JP" altLang="en-US" sz="1600">
                <a:latin typeface="Gulim" pitchFamily="34" charset="-127"/>
                <a:ea typeface="Gulim" pitchFamily="34" charset="-127"/>
              </a:rPr>
              <a:t>A</a:t>
            </a:r>
            <a:r>
              <a:rPr lang="en-US" altLang="ja-JP" sz="1600">
                <a:latin typeface="Gulim" pitchFamily="34" charset="-127"/>
                <a:ea typeface="Gulim" pitchFamily="34" charset="-127"/>
              </a:rPr>
              <a:t>ward winning team:</a:t>
            </a:r>
            <a:r>
              <a:rPr lang="ja-JP" altLang="ja-JP" sz="1600">
                <a:latin typeface="Gulim" pitchFamily="34" charset="-127"/>
                <a:ea typeface="Gulim" pitchFamily="34" charset="-127"/>
              </a:rPr>
              <a:t>Youth on average age of 19 years challenge for Arita ware which is in business for 400 years. (Collaboration team of Keio University, Kyoto University of art &amp; design, and Arita technical high school)</a:t>
            </a:r>
          </a:p>
        </p:txBody>
      </p:sp>
      <p:sp>
        <p:nvSpPr>
          <p:cNvPr id="59396" name="タイトル 1"/>
          <p:cNvSpPr txBox="1">
            <a:spLocks/>
          </p:cNvSpPr>
          <p:nvPr/>
        </p:nvSpPr>
        <p:spPr bwMode="auto">
          <a:xfrm>
            <a:off x="323850" y="276225"/>
            <a:ext cx="8569325" cy="82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ja-JP" sz="2600">
                <a:solidFill>
                  <a:srgbClr val="C0000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Graduate school of Saga University was awarded the highest award among 47 teams applied nationwide.</a:t>
            </a:r>
            <a:endParaRPr lang="ja-JP" altLang="en-US" sz="2600">
              <a:solidFill>
                <a:srgbClr val="C00000"/>
              </a:solidFill>
              <a:latin typeface="HGP創英ﾌﾟﾚｾﾞﾝｽEB" pitchFamily="18" charset="-128"/>
              <a:ea typeface="HGP創英ﾌﾟﾚｾﾞﾝｽEB" pitchFamily="18" charset="-128"/>
            </a:endParaRPr>
          </a:p>
        </p:txBody>
      </p:sp>
      <p:sp>
        <p:nvSpPr>
          <p:cNvPr id="59397" name="テキスト ボックス 8"/>
          <p:cNvSpPr txBox="1">
            <a:spLocks noChangeArrowheads="1"/>
          </p:cNvSpPr>
          <p:nvPr/>
        </p:nvSpPr>
        <p:spPr bwMode="auto">
          <a:xfrm>
            <a:off x="8799513" y="6453188"/>
            <a:ext cx="3444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>
                <a:solidFill>
                  <a:schemeClr val="bg1"/>
                </a:solidFill>
                <a:latin typeface="Calibri" pitchFamily="34" charset="0"/>
              </a:rPr>
              <a:t>3</a:t>
            </a:r>
            <a:endParaRPr lang="ja-JP" altLang="en-US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Picture 2" descr="\\fl-fs12\Personal-01\Private\0011169\Ｈ２６\オープンデータ・ビッグデータ関係資料\H26.11.8コンテスト本選\佐賀新聞提供\プレゼン②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6013" y="531813"/>
            <a:ext cx="6843712" cy="374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2" name="タイトル 1"/>
          <p:cNvSpPr txBox="1">
            <a:spLocks/>
          </p:cNvSpPr>
          <p:nvPr/>
        </p:nvSpPr>
        <p:spPr bwMode="auto">
          <a:xfrm>
            <a:off x="395288" y="4202113"/>
            <a:ext cx="8569325" cy="223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ja-JP" altLang="en-US" sz="2400">
                <a:ea typeface="Gulim" pitchFamily="34" charset="-127"/>
              </a:rPr>
              <a:t> Saga prefecture was the first to apply utilization of iPad in ambulance, and the reduction of transportation time was proposed based on its detail data which exceeded 100,000.</a:t>
            </a:r>
            <a:endParaRPr lang="en-US" altLang="ja-JP" sz="2400">
              <a:ea typeface="Gulim" pitchFamily="34" charset="-127"/>
            </a:endParaRPr>
          </a:p>
          <a:p>
            <a:pPr algn="ctr"/>
            <a:r>
              <a:rPr lang="ja-JP" altLang="en-US" sz="2400">
                <a:ea typeface="Gulim" pitchFamily="34" charset="-127"/>
              </a:rPr>
              <a:t>Policy proposal based on “hands-on approach”, which included site visit of emergency operation room by courtesy of Fire Department of Karatsu, was highly evaluated.</a:t>
            </a:r>
            <a:r>
              <a:rPr lang="ja-JP" altLang="en-US" sz="2400">
                <a:latin typeface="HGP創英ﾌﾟﾚｾﾞﾝｽEB" pitchFamily="18" charset="-128"/>
                <a:ea typeface="HGP創英ﾌﾟﾚｾﾞﾝｽEB" pitchFamily="18" charset="-128"/>
              </a:rPr>
              <a:t> </a:t>
            </a:r>
          </a:p>
        </p:txBody>
      </p:sp>
      <p:sp>
        <p:nvSpPr>
          <p:cNvPr id="61443" name="テキスト ボックス 3"/>
          <p:cNvSpPr txBox="1">
            <a:spLocks noChangeArrowheads="1"/>
          </p:cNvSpPr>
          <p:nvPr/>
        </p:nvSpPr>
        <p:spPr bwMode="auto">
          <a:xfrm>
            <a:off x="8799513" y="6453188"/>
            <a:ext cx="3444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>
                <a:solidFill>
                  <a:schemeClr val="bg1"/>
                </a:solidFill>
                <a:latin typeface="Calibri" pitchFamily="34" charset="0"/>
              </a:rPr>
              <a:t>4</a:t>
            </a:r>
            <a:endParaRPr lang="ja-JP" altLang="en-US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anchor="ctr"/>
          <a:lstStyle/>
          <a:p>
            <a:pPr marL="342900" indent="-342900" algn="ctr" eaLnBrk="0" hangingPunct="0">
              <a:buFont typeface="Wingdings" pitchFamily="2" charset="2"/>
              <a:buNone/>
            </a:pPr>
            <a:r>
              <a:rPr lang="en-US" altLang="ja-JP" sz="6600">
                <a:effectLst>
                  <a:outerShdw blurRad="38100" dist="38100" dir="2700000" algn="tl">
                    <a:srgbClr val="C0C0C0"/>
                  </a:outerShdw>
                </a:effectLst>
                <a:latin typeface="HGP創英角ｺﾞｼｯｸUB" pitchFamily="50" charset="-128"/>
                <a:ea typeface="HGP創英角ｺﾞｼｯｸUB" pitchFamily="50" charset="-128"/>
              </a:rPr>
              <a:t>Saga is the first in Japan!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89" name="Picture 2" descr="\\fl-fs12\Personal-01\Private\0011169\Ｈ２６\オープンデータ・ビッグデータ関係資料\H26.9.5名護屋城オープンデータ\名護屋城アイデアソン2014チラシ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3600" y="-26988"/>
            <a:ext cx="8280400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1" name="Text Box 3"/>
          <p:cNvSpPr txBox="1">
            <a:spLocks noChangeArrowheads="1"/>
          </p:cNvSpPr>
          <p:nvPr/>
        </p:nvSpPr>
        <p:spPr bwMode="auto">
          <a:xfrm>
            <a:off x="1658938" y="2636838"/>
            <a:ext cx="655955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ja-JP" sz="3600" b="1">
                <a:solidFill>
                  <a:schemeClr val="bg1"/>
                </a:solidFill>
              </a:rPr>
              <a:t>Virtual Nagoya Castle Project</a:t>
            </a:r>
          </a:p>
          <a:p>
            <a:pPr algn="ctr"/>
            <a:r>
              <a:rPr lang="en-US" altLang="ja-JP" sz="3600" b="1">
                <a:solidFill>
                  <a:schemeClr val="bg1"/>
                </a:solidFill>
              </a:rPr>
              <a:t>Nagoya Castle 2014</a:t>
            </a:r>
          </a:p>
          <a:p>
            <a:pPr algn="ctr"/>
            <a:r>
              <a:rPr lang="en-US" altLang="ja-JP" sz="3600" b="1">
                <a:solidFill>
                  <a:schemeClr val="bg1"/>
                </a:solidFill>
              </a:rPr>
              <a:t> Ideathon</a:t>
            </a:r>
            <a:r>
              <a:rPr lang="en-US" altLang="ja-JP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Picture 4" descr="\\fl-fs12\Personal-01\Private\0011169\Ｈ２６\オープンデータ・ビッグデータ関係資料\H26.9.5名護屋城オープンデータ\写真\IMG_40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タイトル 1"/>
          <p:cNvSpPr>
            <a:spLocks noGrp="1"/>
          </p:cNvSpPr>
          <p:nvPr>
            <p:ph type="title"/>
          </p:nvPr>
        </p:nvSpPr>
        <p:spPr>
          <a:xfrm>
            <a:off x="107950" y="131763"/>
            <a:ext cx="8928100" cy="1209675"/>
          </a:xfrm>
          <a:solidFill>
            <a:schemeClr val="bg1">
              <a:alpha val="55000"/>
            </a:schemeClr>
          </a:solidFill>
        </p:spPr>
        <p:txBody>
          <a:bodyPr>
            <a:noAutofit/>
          </a:bodyPr>
          <a:lstStyle/>
          <a:p>
            <a:pPr algn="ctr" eaLnBrk="1" hangingPunct="1"/>
            <a:r>
              <a:rPr lang="en-US" altLang="ja-JP" sz="4000" smtClean="0">
                <a:latin typeface="HGS創英角ｺﾞｼｯｸUB" pitchFamily="50" charset="-128"/>
                <a:ea typeface="HGS創英角ｺﾞｼｯｸUB" pitchFamily="50" charset="-128"/>
              </a:rPr>
              <a:t>Ideathon was hold with open data of stored item and topography!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7" name="Picture 2" descr="\\fl-fs12\Personal-01\Private\0011169\Ｈ２６\オープンデータ・ビッグデータ関係資料\H26.9.5名護屋城オープンデータ\写真\IMG_40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350"/>
            <a:ext cx="9251950" cy="695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タイトル 1"/>
          <p:cNvSpPr>
            <a:spLocks noGrp="1"/>
          </p:cNvSpPr>
          <p:nvPr>
            <p:ph type="title"/>
          </p:nvPr>
        </p:nvSpPr>
        <p:spPr>
          <a:xfrm>
            <a:off x="107950" y="131763"/>
            <a:ext cx="8928100" cy="1352550"/>
          </a:xfrm>
          <a:solidFill>
            <a:schemeClr val="bg1">
              <a:alpha val="55000"/>
            </a:schemeClr>
          </a:solidFill>
        </p:spPr>
        <p:txBody>
          <a:bodyPr>
            <a:noAutofit/>
          </a:bodyPr>
          <a:lstStyle/>
          <a:p>
            <a:pPr algn="ctr" eaLnBrk="1" hangingPunct="1"/>
            <a:r>
              <a:rPr lang="en-US" altLang="ja-JP" sz="4000" smtClean="0">
                <a:latin typeface="HGS創英角ｺﾞｼｯｸUB" pitchFamily="50" charset="-128"/>
                <a:ea typeface="HGS創英角ｺﾞｼｯｸUB" pitchFamily="50" charset="-128"/>
              </a:rPr>
              <a:t>Small success first!!</a:t>
            </a:r>
            <a:br>
              <a:rPr lang="en-US" altLang="ja-JP" sz="4000" smtClean="0">
                <a:latin typeface="HGS創英角ｺﾞｼｯｸUB" pitchFamily="50" charset="-128"/>
                <a:ea typeface="HGS創英角ｺﾞｼｯｸUB" pitchFamily="50" charset="-128"/>
              </a:rPr>
            </a:br>
            <a:r>
              <a:rPr lang="en-US" altLang="ja-JP" sz="4000" smtClean="0">
                <a:latin typeface="HGS創英角ｺﾞｼｯｸUB" pitchFamily="50" charset="-128"/>
                <a:ea typeface="HGS創英角ｺﾞｼｯｸUB" pitchFamily="50" charset="-128"/>
              </a:rPr>
              <a:t>Enhance opportunity of data utilization</a:t>
            </a:r>
            <a:endParaRPr lang="ja-JP" altLang="en-US" sz="4000" smtClean="0">
              <a:latin typeface="HGS創英角ｺﾞｼｯｸUB" pitchFamily="50" charset="-128"/>
              <a:ea typeface="HGS創英角ｺﾞｼｯｸUB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" y="1557338"/>
            <a:ext cx="9109075" cy="503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2" name="スライド番号プレースホルダー 5"/>
          <p:cNvSpPr>
            <a:spLocks noGrp="1"/>
          </p:cNvSpPr>
          <p:nvPr>
            <p:ph type="sldNum" sz="quarter" idx="12"/>
          </p:nvPr>
        </p:nvSpPr>
        <p:spPr bwMode="auto">
          <a:xfrm>
            <a:off x="7019925" y="6524625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52A7DBC-311F-411B-BBA5-4920573DAA70}" type="slidenum">
              <a:rPr lang="ja-JP" altLang="en-US" sz="1400" smtClean="0">
                <a:solidFill>
                  <a:srgbClr val="FFFFFF"/>
                </a:solidFill>
                <a:latin typeface="HGP創英角ｺﾞｼｯｸUB" pitchFamily="50" charset="-128"/>
                <a:ea typeface="HGP創英角ｺﾞｼｯｸUB" pitchFamily="50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 altLang="ja-JP" sz="1400" smtClean="0">
              <a:solidFill>
                <a:srgbClr val="FFFFFF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4" name="タイトル 3"/>
          <p:cNvSpPr>
            <a:spLocks noGrp="1"/>
          </p:cNvSpPr>
          <p:nvPr>
            <p:ph type="title" idx="4294967295"/>
          </p:nvPr>
        </p:nvSpPr>
        <p:spPr>
          <a:xfrm>
            <a:off x="250825" y="620713"/>
            <a:ext cx="8893175" cy="490537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ja-JP" sz="3200" smtClean="0">
                <a:latin typeface="HGP創英角ｺﾞｼｯｸUB" pitchFamily="50" charset="-128"/>
                <a:ea typeface="HGP創英角ｺﾞｼｯｸUB" pitchFamily="50" charset="-128"/>
              </a:rPr>
              <a:t>Society changes into a better direction by producing a new thing.</a:t>
            </a:r>
            <a:br>
              <a:rPr lang="en-US" altLang="ja-JP" sz="3200" smtClean="0">
                <a:latin typeface="HGP創英角ｺﾞｼｯｸUB" pitchFamily="50" charset="-128"/>
                <a:ea typeface="HGP創英角ｺﾞｼｯｸUB" pitchFamily="50" charset="-128"/>
              </a:rPr>
            </a:br>
            <a:r>
              <a:rPr lang="en-US" altLang="ja-JP" sz="3200" smtClean="0">
                <a:latin typeface="HGP創英角ｺﾞｼｯｸUB" pitchFamily="50" charset="-128"/>
                <a:ea typeface="HGP創英角ｺﾞｼｯｸUB" pitchFamily="50" charset="-128"/>
              </a:rPr>
              <a:t>want to be such a community 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74626" y="3216360"/>
            <a:ext cx="790953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5400" dirty="0">
                <a:solidFill>
                  <a:schemeClr val="bg1"/>
                </a:solidFill>
                <a:effectLst>
                  <a:glow rad="228600">
                    <a:srgbClr val="FF3399">
                      <a:alpha val="67000"/>
                    </a:srgbClr>
                  </a:glo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新しいものを生み出す風土</a:t>
            </a:r>
          </a:p>
        </p:txBody>
      </p:sp>
      <p:sp>
        <p:nvSpPr>
          <p:cNvPr id="66566" name="Text Box 6"/>
          <p:cNvSpPr txBox="1">
            <a:spLocks noChangeArrowheads="1"/>
          </p:cNvSpPr>
          <p:nvPr/>
        </p:nvSpPr>
        <p:spPr bwMode="auto">
          <a:xfrm>
            <a:off x="0" y="2781300"/>
            <a:ext cx="7143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3600"/>
              <a:t>Culture to produce something new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ext Box 2"/>
          <p:cNvSpPr txBox="1">
            <a:spLocks noChangeArrowheads="1"/>
          </p:cNvSpPr>
          <p:nvPr/>
        </p:nvSpPr>
        <p:spPr bwMode="auto">
          <a:xfrm>
            <a:off x="3348038" y="3663950"/>
            <a:ext cx="25558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4000"/>
              <a:t>Thank you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正方形/長方形 15"/>
          <p:cNvSpPr/>
          <p:nvPr/>
        </p:nvSpPr>
        <p:spPr>
          <a:xfrm>
            <a:off x="0" y="917575"/>
            <a:ext cx="9144000" cy="360363"/>
          </a:xfrm>
          <a:prstGeom prst="rect">
            <a:avLst/>
          </a:prstGeom>
          <a:solidFill>
            <a:schemeClr val="accent5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6" name="タイトル 1"/>
          <p:cNvSpPr>
            <a:spLocks noGrp="1"/>
          </p:cNvSpPr>
          <p:nvPr>
            <p:ph type="title"/>
          </p:nvPr>
        </p:nvSpPr>
        <p:spPr>
          <a:xfrm>
            <a:off x="474663" y="121965"/>
            <a:ext cx="8229600" cy="1143000"/>
          </a:xfrm>
        </p:spPr>
        <p:txBody>
          <a:bodyPr rtlCol="0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sz="4000" spc="50" dirty="0" smtClean="0">
                <a:ln w="1143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救急搬送の情報革命</a:t>
            </a:r>
            <a:r>
              <a:rPr lang="en-US" altLang="ja-JP" sz="4000" spc="50" dirty="0" smtClean="0">
                <a:ln w="1143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/>
            </a:r>
            <a:br>
              <a:rPr lang="en-US" altLang="ja-JP" sz="4000" spc="50" dirty="0" smtClean="0">
                <a:ln w="1143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</a:br>
            <a:r>
              <a:rPr lang="ja-JP" altLang="en-US" sz="2800" spc="50" dirty="0" smtClean="0">
                <a:ln w="1143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～</a:t>
            </a:r>
            <a:r>
              <a:rPr lang="en-US" altLang="ja-JP" sz="2800" spc="50" dirty="0" smtClean="0">
                <a:ln w="1143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iPad</a:t>
            </a:r>
            <a:r>
              <a:rPr lang="ja-JP" altLang="en-US" sz="2800" spc="50" dirty="0" smtClean="0">
                <a:ln w="1143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が命を救う～</a:t>
            </a:r>
            <a:endParaRPr lang="ja-JP" altLang="en-US" sz="2800" spc="50" dirty="0">
              <a:ln w="11430"/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35843" name="スライド番号プレースホルダー 2"/>
          <p:cNvSpPr>
            <a:spLocks noGrp="1"/>
          </p:cNvSpPr>
          <p:nvPr>
            <p:ph type="sldNum" sz="quarter" idx="11"/>
          </p:nvPr>
        </p:nvSpPr>
        <p:spPr bwMode="auto">
          <a:xfrm>
            <a:off x="7010400" y="6492875"/>
            <a:ext cx="2133600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D201F32-0C04-4F1B-902B-4425A91F2CA2}" type="slidenum">
              <a:rPr lang="ja-JP" altLang="en-US" sz="2000" smtClean="0">
                <a:solidFill>
                  <a:srgbClr val="0070C0"/>
                </a:solidFill>
                <a:latin typeface="Arial Black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altLang="ja-JP" sz="2000" smtClean="0">
              <a:solidFill>
                <a:srgbClr val="0070C0"/>
              </a:solidFill>
              <a:latin typeface="Arial Black" pitchFamily="34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2725" y="2613025"/>
            <a:ext cx="3586163" cy="11477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18" name="Picture 2" descr="D:\mydata\平成２３年度\９９さがネット\写真\SBSH065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87450" y="3500438"/>
            <a:ext cx="3867150" cy="28971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24" name="Picture 24"/>
          <p:cNvPicPr>
            <a:picLocks noChangeAspect="1" noChangeArrowheads="1"/>
          </p:cNvPicPr>
          <p:nvPr/>
        </p:nvPicPr>
        <p:blipFill rotWithShape="1">
          <a:blip r:embed="rId5"/>
          <a:srcRect l="4812" r="5650"/>
          <a:stretch/>
        </p:blipFill>
        <p:spPr bwMode="auto">
          <a:xfrm>
            <a:off x="323850" y="1773238"/>
            <a:ext cx="3024188" cy="19478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2" name="正方形/長方形 1"/>
          <p:cNvSpPr/>
          <p:nvPr/>
        </p:nvSpPr>
        <p:spPr>
          <a:xfrm>
            <a:off x="323850" y="3189288"/>
            <a:ext cx="3024188" cy="431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400">
                <a:solidFill>
                  <a:schemeClr val="tx1"/>
                </a:solidFill>
                <a:latin typeface="ＭＳ Ｐゴシック" charset="-128"/>
              </a:rPr>
              <a:t>Keep calling the emergency hospital</a:t>
            </a:r>
            <a:endParaRPr lang="ja-JP" altLang="en-US" sz="1400">
              <a:solidFill>
                <a:schemeClr val="tx1"/>
              </a:solidFill>
              <a:latin typeface="ＭＳ Ｐゴシック" charset="-128"/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323850" y="5734050"/>
            <a:ext cx="3024188" cy="50323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400">
                <a:solidFill>
                  <a:schemeClr val="tx1"/>
                </a:solidFill>
                <a:latin typeface="ＭＳ Ｐゴシック" charset="-128"/>
              </a:rPr>
              <a:t>Confirm the information immediately with iPad</a:t>
            </a:r>
            <a:r>
              <a:rPr lang="en-US" altLang="ja-JP" sz="1600">
                <a:solidFill>
                  <a:schemeClr val="tx1"/>
                </a:solidFill>
                <a:latin typeface="ＭＳ Ｐゴシック" charset="-128"/>
              </a:rPr>
              <a:t>.</a:t>
            </a:r>
          </a:p>
        </p:txBody>
      </p:sp>
      <p:sp>
        <p:nvSpPr>
          <p:cNvPr id="3" name="下矢印 2"/>
          <p:cNvSpPr/>
          <p:nvPr/>
        </p:nvSpPr>
        <p:spPr>
          <a:xfrm>
            <a:off x="611188" y="3633788"/>
            <a:ext cx="554037" cy="2147887"/>
          </a:xfrm>
          <a:prstGeom prst="down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35850" name="テキスト ボックス 3"/>
          <p:cNvSpPr txBox="1">
            <a:spLocks noChangeArrowheads="1"/>
          </p:cNvSpPr>
          <p:nvPr/>
        </p:nvSpPr>
        <p:spPr bwMode="auto">
          <a:xfrm>
            <a:off x="323850" y="1814513"/>
            <a:ext cx="9715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>
                <a:solidFill>
                  <a:schemeClr val="bg1"/>
                </a:solidFill>
                <a:latin typeface="Franklin Gothic Demi Cond" pitchFamily="34" charset="0"/>
              </a:rPr>
              <a:t>BEFORE</a:t>
            </a:r>
            <a:endParaRPr lang="ja-JP" altLang="en-US">
              <a:solidFill>
                <a:schemeClr val="bg1"/>
              </a:solidFill>
              <a:latin typeface="Franklin Gothic Demi Cond" pitchFamily="34" charset="0"/>
            </a:endParaRPr>
          </a:p>
        </p:txBody>
      </p:sp>
      <p:sp>
        <p:nvSpPr>
          <p:cNvPr id="35851" name="テキスト ボックス 25"/>
          <p:cNvSpPr txBox="1">
            <a:spLocks noChangeArrowheads="1"/>
          </p:cNvSpPr>
          <p:nvPr/>
        </p:nvSpPr>
        <p:spPr bwMode="auto">
          <a:xfrm>
            <a:off x="3924300" y="3543300"/>
            <a:ext cx="10350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800">
                <a:solidFill>
                  <a:schemeClr val="bg1"/>
                </a:solidFill>
                <a:latin typeface="Franklin Gothic Demi Cond" pitchFamily="34" charset="0"/>
              </a:rPr>
              <a:t>AFTER</a:t>
            </a:r>
            <a:endParaRPr lang="ja-JP" altLang="en-US" sz="2800">
              <a:solidFill>
                <a:schemeClr val="bg1"/>
              </a:solidFill>
              <a:latin typeface="Franklin Gothic Demi Cond" pitchFamily="34" charset="0"/>
            </a:endParaRPr>
          </a:p>
        </p:txBody>
      </p:sp>
      <p:sp>
        <p:nvSpPr>
          <p:cNvPr id="27" name="正方形/長方形 26"/>
          <p:cNvSpPr/>
          <p:nvPr/>
        </p:nvSpPr>
        <p:spPr>
          <a:xfrm>
            <a:off x="3635375" y="1412875"/>
            <a:ext cx="5400675" cy="11874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ja-JP" sz="2400">
                <a:effectLst>
                  <a:outerShdw blurRad="38100" dist="38100" dir="2700000" algn="tl">
                    <a:srgbClr val="C0C0C0"/>
                  </a:outerShdw>
                </a:effectLst>
                <a:latin typeface="HGS創英角ｺﾞｼｯｸUB" pitchFamily="50" charset="-128"/>
                <a:ea typeface="HGS創英角ｺﾞｼｯｸUB" pitchFamily="50" charset="-128"/>
              </a:rPr>
              <a:t>Shorten the emergency transport time for 1 minute by ICT technology utilization!</a:t>
            </a:r>
            <a:r>
              <a:rPr lang="ja-JP" alt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HGS創英角ｺﾞｼｯｸUB" pitchFamily="50" charset="-128"/>
                <a:ea typeface="HGS創英角ｺﾞｼｯｸUB" pitchFamily="50" charset="-128"/>
              </a:rPr>
              <a:t>（</a:t>
            </a:r>
            <a:r>
              <a:rPr lang="en-US" altLang="ja-JP" sz="2400">
                <a:effectLst>
                  <a:outerShdw blurRad="38100" dist="38100" dir="2700000" algn="tl">
                    <a:srgbClr val="C0C0C0"/>
                  </a:outerShdw>
                </a:effectLst>
                <a:latin typeface="HGS創英角ｺﾞｼｯｸUB" pitchFamily="50" charset="-128"/>
                <a:ea typeface="HGS創英角ｺﾞｼｯｸUB" pitchFamily="50" charset="-128"/>
              </a:rPr>
              <a:t>34.3min→33.3min)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92725" y="3846513"/>
            <a:ext cx="3586163" cy="2219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35854" name="Text Box 15"/>
          <p:cNvSpPr txBox="1">
            <a:spLocks noChangeArrowheads="1"/>
          </p:cNvSpPr>
          <p:nvPr/>
        </p:nvSpPr>
        <p:spPr bwMode="auto">
          <a:xfrm>
            <a:off x="-147638" y="476250"/>
            <a:ext cx="6999288" cy="8223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ja-JP" sz="2400"/>
              <a:t>Information revolution of emergency transportation</a:t>
            </a:r>
          </a:p>
          <a:p>
            <a:pPr algn="ctr"/>
            <a:r>
              <a:rPr lang="en-US" altLang="ja-JP" sz="2400"/>
              <a:t>iPad saves life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正方形/長方形 3"/>
          <p:cNvSpPr>
            <a:spLocks noChangeArrowheads="1"/>
          </p:cNvSpPr>
          <p:nvPr/>
        </p:nvSpPr>
        <p:spPr bwMode="auto">
          <a:xfrm>
            <a:off x="1576388" y="4075113"/>
            <a:ext cx="522287" cy="514350"/>
          </a:xfrm>
          <a:prstGeom prst="rect">
            <a:avLst/>
          </a:prstGeom>
          <a:solidFill>
            <a:srgbClr val="00B050"/>
          </a:solidFill>
          <a:ln w="12700" algn="ctr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ja-JP" sz="12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rPr>
              <a:t>Saga</a:t>
            </a:r>
          </a:p>
        </p:txBody>
      </p:sp>
      <p:sp>
        <p:nvSpPr>
          <p:cNvPr id="13" name="正方形/長方形 12"/>
          <p:cNvSpPr/>
          <p:nvPr/>
        </p:nvSpPr>
        <p:spPr bwMode="auto">
          <a:xfrm>
            <a:off x="7434263" y="3559175"/>
            <a:ext cx="338137" cy="358775"/>
          </a:xfrm>
          <a:prstGeom prst="rect">
            <a:avLst/>
          </a:prstGeom>
          <a:solidFill>
            <a:srgbClr val="00B050"/>
          </a:solidFill>
          <a:ln w="127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none" anchor="ctr"/>
          <a:lstStyle/>
          <a:p>
            <a:pPr algn="ctr">
              <a:defRPr/>
            </a:pPr>
            <a:r>
              <a:rPr lang="en-US" altLang="ja-JP" sz="9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rPr>
              <a:t>Tochigi</a:t>
            </a:r>
          </a:p>
        </p:txBody>
      </p:sp>
      <p:sp>
        <p:nvSpPr>
          <p:cNvPr id="37891" name="正方形/長方形 14"/>
          <p:cNvSpPr>
            <a:spLocks noChangeArrowheads="1"/>
          </p:cNvSpPr>
          <p:nvPr/>
        </p:nvSpPr>
        <p:spPr bwMode="auto">
          <a:xfrm>
            <a:off x="5945188" y="3897313"/>
            <a:ext cx="579437" cy="692150"/>
          </a:xfrm>
          <a:prstGeom prst="rect">
            <a:avLst/>
          </a:prstGeom>
          <a:solidFill>
            <a:srgbClr val="00B050"/>
          </a:solidFill>
          <a:ln w="12700" algn="ctr">
            <a:solidFill>
              <a:srgbClr val="00B050"/>
            </a:solidFill>
            <a:round/>
            <a:headEnd/>
            <a:tailEnd/>
          </a:ln>
        </p:spPr>
        <p:txBody>
          <a:bodyPr vert="eaVert" wrap="none" anchor="ctr"/>
          <a:lstStyle/>
          <a:p>
            <a:pPr algn="ctr"/>
            <a:r>
              <a:rPr lang="en-US" altLang="ja-JP" sz="12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rPr>
              <a:t>Gifu</a:t>
            </a:r>
          </a:p>
        </p:txBody>
      </p:sp>
      <p:sp>
        <p:nvSpPr>
          <p:cNvPr id="37892" name="正方形/長方形 15"/>
          <p:cNvSpPr>
            <a:spLocks noChangeArrowheads="1"/>
          </p:cNvSpPr>
          <p:nvPr/>
        </p:nvSpPr>
        <p:spPr bwMode="auto">
          <a:xfrm>
            <a:off x="5356225" y="4537075"/>
            <a:ext cx="285750" cy="868363"/>
          </a:xfrm>
          <a:prstGeom prst="rect">
            <a:avLst/>
          </a:prstGeom>
          <a:solidFill>
            <a:srgbClr val="00B050"/>
          </a:solidFill>
          <a:ln w="12700" algn="ctr">
            <a:solidFill>
              <a:srgbClr val="00B050"/>
            </a:solidFill>
            <a:round/>
            <a:headEnd/>
            <a:tailEnd/>
          </a:ln>
        </p:spPr>
        <p:txBody>
          <a:bodyPr vert="eaVert" wrap="none" anchor="ctr"/>
          <a:lstStyle/>
          <a:p>
            <a:pPr algn="ctr"/>
            <a:r>
              <a:rPr lang="en-US" altLang="ja-JP" sz="12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rPr>
              <a:t>Nara</a:t>
            </a:r>
          </a:p>
        </p:txBody>
      </p:sp>
      <p:sp>
        <p:nvSpPr>
          <p:cNvPr id="37893" name="正方形/長方形 19"/>
          <p:cNvSpPr>
            <a:spLocks noChangeArrowheads="1"/>
          </p:cNvSpPr>
          <p:nvPr/>
        </p:nvSpPr>
        <p:spPr bwMode="auto">
          <a:xfrm>
            <a:off x="1476375" y="4576763"/>
            <a:ext cx="503238" cy="828675"/>
          </a:xfrm>
          <a:prstGeom prst="rect">
            <a:avLst/>
          </a:prstGeom>
          <a:solidFill>
            <a:srgbClr val="00B0F0">
              <a:alpha val="69803"/>
            </a:srgbClr>
          </a:solidFill>
          <a:ln w="12700" algn="ctr">
            <a:solidFill>
              <a:srgbClr val="00B0F0"/>
            </a:solidFill>
            <a:round/>
            <a:headEnd/>
            <a:tailEnd/>
          </a:ln>
        </p:spPr>
        <p:txBody>
          <a:bodyPr vert="eaVert" wrap="none" anchor="ctr"/>
          <a:lstStyle/>
          <a:p>
            <a:pPr algn="ctr"/>
            <a:r>
              <a:rPr lang="en-US" altLang="ja-JP" sz="1200">
                <a:latin typeface="HGP創英角ｺﾞｼｯｸUB" pitchFamily="50" charset="-128"/>
                <a:ea typeface="HGP創英角ｺﾞｼｯｸUB" pitchFamily="50" charset="-128"/>
              </a:rPr>
              <a:t>Kumamoto</a:t>
            </a:r>
          </a:p>
        </p:txBody>
      </p:sp>
      <p:sp>
        <p:nvSpPr>
          <p:cNvPr id="37894" name="正方形/長方形 20"/>
          <p:cNvSpPr>
            <a:spLocks noChangeArrowheads="1"/>
          </p:cNvSpPr>
          <p:nvPr/>
        </p:nvSpPr>
        <p:spPr bwMode="auto">
          <a:xfrm>
            <a:off x="1979613" y="4589463"/>
            <a:ext cx="576262" cy="401637"/>
          </a:xfrm>
          <a:prstGeom prst="rect">
            <a:avLst/>
          </a:prstGeom>
          <a:solidFill>
            <a:srgbClr val="00B0F0">
              <a:alpha val="69803"/>
            </a:srgbClr>
          </a:solidFill>
          <a:ln w="12700" algn="ctr">
            <a:solidFill>
              <a:srgbClr val="00B0F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ja-JP" sz="1200">
                <a:latin typeface="HGP創英角ｺﾞｼｯｸUB" pitchFamily="50" charset="-128"/>
                <a:ea typeface="HGP創英角ｺﾞｼｯｸUB" pitchFamily="50" charset="-128"/>
              </a:rPr>
              <a:t>Oita</a:t>
            </a:r>
          </a:p>
        </p:txBody>
      </p:sp>
      <p:sp>
        <p:nvSpPr>
          <p:cNvPr id="37895" name="正方形/長方形 21"/>
          <p:cNvSpPr>
            <a:spLocks noChangeArrowheads="1"/>
          </p:cNvSpPr>
          <p:nvPr/>
        </p:nvSpPr>
        <p:spPr bwMode="auto">
          <a:xfrm>
            <a:off x="982663" y="4075113"/>
            <a:ext cx="593725" cy="492125"/>
          </a:xfrm>
          <a:prstGeom prst="rect">
            <a:avLst/>
          </a:prstGeom>
          <a:solidFill>
            <a:srgbClr val="00B0F0">
              <a:alpha val="69803"/>
            </a:srgbClr>
          </a:solidFill>
          <a:ln w="12700" algn="ctr">
            <a:solidFill>
              <a:srgbClr val="00B0F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ja-JP" sz="1200">
                <a:latin typeface="HGP創英角ｺﾞｼｯｸUB" pitchFamily="50" charset="-128"/>
                <a:ea typeface="HGP創英角ｺﾞｼｯｸUB" pitchFamily="50" charset="-128"/>
              </a:rPr>
              <a:t>Nagasaki</a:t>
            </a:r>
          </a:p>
        </p:txBody>
      </p:sp>
      <p:sp>
        <p:nvSpPr>
          <p:cNvPr id="37896" name="正方形/長方形 22"/>
          <p:cNvSpPr>
            <a:spLocks noChangeArrowheads="1"/>
          </p:cNvSpPr>
          <p:nvPr/>
        </p:nvSpPr>
        <p:spPr bwMode="auto">
          <a:xfrm>
            <a:off x="2098675" y="4084638"/>
            <a:ext cx="603250" cy="501650"/>
          </a:xfrm>
          <a:prstGeom prst="rect">
            <a:avLst/>
          </a:prstGeom>
          <a:solidFill>
            <a:srgbClr val="00B0F0">
              <a:alpha val="69803"/>
            </a:srgbClr>
          </a:solidFill>
          <a:ln w="12700" algn="ctr">
            <a:solidFill>
              <a:srgbClr val="00B0F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ja-JP" sz="1200">
                <a:latin typeface="HGP創英角ｺﾞｼｯｸUB" pitchFamily="50" charset="-128"/>
                <a:ea typeface="HGP創英角ｺﾞｼｯｸUB" pitchFamily="50" charset="-128"/>
              </a:rPr>
              <a:t>Fukuoka</a:t>
            </a:r>
          </a:p>
        </p:txBody>
      </p:sp>
      <p:sp>
        <p:nvSpPr>
          <p:cNvPr id="37897" name="正方形/長方形 23"/>
          <p:cNvSpPr>
            <a:spLocks noChangeArrowheads="1"/>
          </p:cNvSpPr>
          <p:nvPr/>
        </p:nvSpPr>
        <p:spPr bwMode="auto">
          <a:xfrm>
            <a:off x="5934075" y="3435350"/>
            <a:ext cx="603250" cy="461963"/>
          </a:xfrm>
          <a:prstGeom prst="rect">
            <a:avLst/>
          </a:prstGeom>
          <a:solidFill>
            <a:srgbClr val="00B0F0">
              <a:alpha val="69803"/>
            </a:srgbClr>
          </a:solidFill>
          <a:ln w="12700" algn="ctr">
            <a:solidFill>
              <a:srgbClr val="00B0F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ja-JP" sz="1200">
                <a:latin typeface="HGP創英角ｺﾞｼｯｸUB" pitchFamily="50" charset="-128"/>
                <a:ea typeface="HGP創英角ｺﾞｼｯｸUB" pitchFamily="50" charset="-128"/>
              </a:rPr>
              <a:t>Toyama</a:t>
            </a:r>
          </a:p>
        </p:txBody>
      </p:sp>
      <p:sp>
        <p:nvSpPr>
          <p:cNvPr id="37898" name="正方形/長方形 24"/>
          <p:cNvSpPr>
            <a:spLocks noChangeArrowheads="1"/>
          </p:cNvSpPr>
          <p:nvPr/>
        </p:nvSpPr>
        <p:spPr bwMode="auto">
          <a:xfrm>
            <a:off x="1974850" y="4991100"/>
            <a:ext cx="581025" cy="414338"/>
          </a:xfrm>
          <a:prstGeom prst="rect">
            <a:avLst/>
          </a:prstGeom>
          <a:solidFill>
            <a:srgbClr val="00B0F0">
              <a:alpha val="69803"/>
            </a:srgbClr>
          </a:solidFill>
          <a:ln w="12700" algn="ctr">
            <a:solidFill>
              <a:srgbClr val="00B0F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ja-JP" sz="1200">
                <a:latin typeface="HGP創英角ｺﾞｼｯｸUB" pitchFamily="50" charset="-128"/>
                <a:ea typeface="HGP創英角ｺﾞｼｯｸUB" pitchFamily="50" charset="-128"/>
              </a:rPr>
              <a:t>Miyazaki</a:t>
            </a:r>
          </a:p>
        </p:txBody>
      </p:sp>
      <p:sp>
        <p:nvSpPr>
          <p:cNvPr id="37899" name="正方形/長方形 25"/>
          <p:cNvSpPr>
            <a:spLocks noChangeArrowheads="1"/>
          </p:cNvSpPr>
          <p:nvPr/>
        </p:nvSpPr>
        <p:spPr bwMode="auto">
          <a:xfrm>
            <a:off x="1476375" y="5405438"/>
            <a:ext cx="1079500" cy="541337"/>
          </a:xfrm>
          <a:prstGeom prst="rect">
            <a:avLst/>
          </a:prstGeom>
          <a:solidFill>
            <a:srgbClr val="00B0F0">
              <a:alpha val="69803"/>
            </a:srgbClr>
          </a:solidFill>
          <a:ln w="12700" algn="ctr">
            <a:solidFill>
              <a:srgbClr val="00B0F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ja-JP" sz="1200">
                <a:latin typeface="HGP創英角ｺﾞｼｯｸUB" pitchFamily="50" charset="-128"/>
                <a:ea typeface="HGP創英角ｺﾞｼｯｸUB" pitchFamily="50" charset="-128"/>
              </a:rPr>
              <a:t>Kagoshima</a:t>
            </a:r>
          </a:p>
        </p:txBody>
      </p:sp>
      <p:sp>
        <p:nvSpPr>
          <p:cNvPr id="37900" name="正方形/長方形 26"/>
          <p:cNvSpPr>
            <a:spLocks noChangeArrowheads="1"/>
          </p:cNvSpPr>
          <p:nvPr/>
        </p:nvSpPr>
        <p:spPr bwMode="auto">
          <a:xfrm rot="1908661">
            <a:off x="611188" y="5610225"/>
            <a:ext cx="276225" cy="674688"/>
          </a:xfrm>
          <a:prstGeom prst="rect">
            <a:avLst/>
          </a:prstGeom>
          <a:solidFill>
            <a:srgbClr val="00B0F0">
              <a:alpha val="69803"/>
            </a:srgbClr>
          </a:solidFill>
          <a:ln w="12700" algn="ctr">
            <a:solidFill>
              <a:srgbClr val="00B0F0"/>
            </a:solidFill>
            <a:round/>
            <a:headEnd/>
            <a:tailEnd/>
          </a:ln>
        </p:spPr>
        <p:txBody>
          <a:bodyPr vert="eaVert" wrap="none" anchor="ctr"/>
          <a:lstStyle/>
          <a:p>
            <a:pPr algn="ctr"/>
            <a:r>
              <a:rPr lang="en-US" altLang="ja-JP" sz="1200">
                <a:latin typeface="HGP創英角ｺﾞｼｯｸUB" pitchFamily="50" charset="-128"/>
                <a:ea typeface="HGP創英角ｺﾞｼｯｸUB" pitchFamily="50" charset="-128"/>
              </a:rPr>
              <a:t>Okinawa</a:t>
            </a:r>
          </a:p>
        </p:txBody>
      </p:sp>
      <p:sp>
        <p:nvSpPr>
          <p:cNvPr id="37901" name="正方形/長方形 27"/>
          <p:cNvSpPr>
            <a:spLocks noChangeArrowheads="1"/>
          </p:cNvSpPr>
          <p:nvPr/>
        </p:nvSpPr>
        <p:spPr bwMode="auto">
          <a:xfrm>
            <a:off x="5945188" y="4589463"/>
            <a:ext cx="579437" cy="382587"/>
          </a:xfrm>
          <a:prstGeom prst="rect">
            <a:avLst/>
          </a:prstGeom>
          <a:solidFill>
            <a:srgbClr val="00B0F0">
              <a:alpha val="69803"/>
            </a:srgbClr>
          </a:solidFill>
          <a:ln w="12700" algn="ctr">
            <a:solidFill>
              <a:srgbClr val="00B0F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ja-JP" sz="1200">
                <a:latin typeface="HGP創英角ｺﾞｼｯｸUB" pitchFamily="50" charset="-128"/>
                <a:ea typeface="HGP創英角ｺﾞｼｯｸUB" pitchFamily="50" charset="-128"/>
              </a:rPr>
              <a:t>Aichi</a:t>
            </a:r>
          </a:p>
        </p:txBody>
      </p:sp>
      <p:sp>
        <p:nvSpPr>
          <p:cNvPr id="37902" name="正方形/長方形 28"/>
          <p:cNvSpPr>
            <a:spLocks noChangeArrowheads="1"/>
          </p:cNvSpPr>
          <p:nvPr/>
        </p:nvSpPr>
        <p:spPr bwMode="auto">
          <a:xfrm>
            <a:off x="6537325" y="4576763"/>
            <a:ext cx="896938" cy="828675"/>
          </a:xfrm>
          <a:prstGeom prst="rect">
            <a:avLst/>
          </a:prstGeom>
          <a:solidFill>
            <a:srgbClr val="00B0F0">
              <a:alpha val="69803"/>
            </a:srgbClr>
          </a:solidFill>
          <a:ln w="12700" algn="ctr">
            <a:solidFill>
              <a:srgbClr val="00B0F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ja-JP" sz="1200">
                <a:latin typeface="HGP創英角ｺﾞｼｯｸUB" pitchFamily="50" charset="-128"/>
                <a:ea typeface="HGP創英角ｺﾞｼｯｸUB" pitchFamily="50" charset="-128"/>
              </a:rPr>
              <a:t>Shizuoka</a:t>
            </a:r>
          </a:p>
        </p:txBody>
      </p:sp>
      <p:sp>
        <p:nvSpPr>
          <p:cNvPr id="37903" name="正方形/長方形 29"/>
          <p:cNvSpPr>
            <a:spLocks noChangeArrowheads="1"/>
          </p:cNvSpPr>
          <p:nvPr/>
        </p:nvSpPr>
        <p:spPr bwMode="auto">
          <a:xfrm>
            <a:off x="5651500" y="4533900"/>
            <a:ext cx="293688" cy="871538"/>
          </a:xfrm>
          <a:prstGeom prst="rect">
            <a:avLst/>
          </a:prstGeom>
          <a:solidFill>
            <a:srgbClr val="00B0F0">
              <a:alpha val="69803"/>
            </a:srgbClr>
          </a:solidFill>
          <a:ln w="12700" algn="ctr">
            <a:solidFill>
              <a:srgbClr val="00B0F0"/>
            </a:solidFill>
            <a:round/>
            <a:headEnd/>
            <a:tailEnd/>
          </a:ln>
        </p:spPr>
        <p:txBody>
          <a:bodyPr vert="eaVert" wrap="none" anchor="ctr"/>
          <a:lstStyle/>
          <a:p>
            <a:pPr algn="ctr"/>
            <a:r>
              <a:rPr lang="en-US" altLang="ja-JP" sz="1200">
                <a:latin typeface="HGP創英角ｺﾞｼｯｸUB" pitchFamily="50" charset="-128"/>
                <a:ea typeface="HGP創英角ｺﾞｼｯｸUB" pitchFamily="50" charset="-128"/>
              </a:rPr>
              <a:t>Mie</a:t>
            </a:r>
          </a:p>
        </p:txBody>
      </p:sp>
      <p:sp>
        <p:nvSpPr>
          <p:cNvPr id="37904" name="正方形/長方形 30"/>
          <p:cNvSpPr>
            <a:spLocks noChangeArrowheads="1"/>
          </p:cNvSpPr>
          <p:nvPr/>
        </p:nvSpPr>
        <p:spPr bwMode="auto">
          <a:xfrm>
            <a:off x="7772400" y="3559175"/>
            <a:ext cx="287338" cy="682625"/>
          </a:xfrm>
          <a:prstGeom prst="rect">
            <a:avLst/>
          </a:prstGeom>
          <a:solidFill>
            <a:srgbClr val="00B0F0">
              <a:alpha val="69803"/>
            </a:srgbClr>
          </a:solidFill>
          <a:ln w="12700" algn="ctr">
            <a:solidFill>
              <a:srgbClr val="00B0F0"/>
            </a:solidFill>
            <a:round/>
            <a:headEnd/>
            <a:tailEnd/>
          </a:ln>
        </p:spPr>
        <p:txBody>
          <a:bodyPr vert="eaVert" wrap="none" anchor="ctr"/>
          <a:lstStyle/>
          <a:p>
            <a:pPr algn="ctr"/>
            <a:r>
              <a:rPr lang="en-US" altLang="ja-JP" sz="1200">
                <a:latin typeface="HGP創英角ｺﾞｼｯｸUB" pitchFamily="50" charset="-128"/>
                <a:ea typeface="HGP創英角ｺﾞｼｯｸUB" pitchFamily="50" charset="-128"/>
              </a:rPr>
              <a:t>Ibaragi</a:t>
            </a:r>
          </a:p>
        </p:txBody>
      </p:sp>
      <p:sp>
        <p:nvSpPr>
          <p:cNvPr id="37905" name="正方形/長方形 31"/>
          <p:cNvSpPr>
            <a:spLocks noChangeArrowheads="1"/>
          </p:cNvSpPr>
          <p:nvPr/>
        </p:nvSpPr>
        <p:spPr bwMode="auto">
          <a:xfrm>
            <a:off x="7434263" y="4556125"/>
            <a:ext cx="338137" cy="849313"/>
          </a:xfrm>
          <a:prstGeom prst="rect">
            <a:avLst/>
          </a:prstGeom>
          <a:solidFill>
            <a:srgbClr val="00B0F0">
              <a:alpha val="69803"/>
            </a:srgbClr>
          </a:solidFill>
          <a:ln w="12700" algn="ctr">
            <a:solidFill>
              <a:srgbClr val="00B0F0"/>
            </a:solidFill>
            <a:round/>
            <a:headEnd/>
            <a:tailEnd/>
          </a:ln>
        </p:spPr>
        <p:txBody>
          <a:bodyPr vert="eaVert" wrap="none" anchor="ctr"/>
          <a:lstStyle/>
          <a:p>
            <a:pPr algn="ctr"/>
            <a:r>
              <a:rPr lang="en-US" altLang="ja-JP" sz="1200">
                <a:latin typeface="HGP創英角ｺﾞｼｯｸUB" pitchFamily="50" charset="-128"/>
                <a:ea typeface="HGP創英角ｺﾞｼｯｸUB" pitchFamily="50" charset="-128"/>
              </a:rPr>
              <a:t>Kanagawa</a:t>
            </a:r>
          </a:p>
        </p:txBody>
      </p:sp>
      <p:sp>
        <p:nvSpPr>
          <p:cNvPr id="37906" name="正方形/長方形 33"/>
          <p:cNvSpPr>
            <a:spLocks noChangeArrowheads="1"/>
          </p:cNvSpPr>
          <p:nvPr/>
        </p:nvSpPr>
        <p:spPr bwMode="auto">
          <a:xfrm>
            <a:off x="2843213" y="3413125"/>
            <a:ext cx="401637" cy="850900"/>
          </a:xfrm>
          <a:prstGeom prst="rect">
            <a:avLst/>
          </a:prstGeom>
          <a:solidFill>
            <a:srgbClr val="00B0F0">
              <a:alpha val="69803"/>
            </a:srgbClr>
          </a:solidFill>
          <a:ln w="12700" algn="ctr">
            <a:solidFill>
              <a:srgbClr val="00B0F0"/>
            </a:solidFill>
            <a:round/>
            <a:headEnd/>
            <a:tailEnd/>
          </a:ln>
        </p:spPr>
        <p:txBody>
          <a:bodyPr vert="eaVert" wrap="none" anchor="ctr"/>
          <a:lstStyle/>
          <a:p>
            <a:pPr algn="ctr"/>
            <a:r>
              <a:rPr lang="en-US" altLang="ja-JP" sz="1200">
                <a:latin typeface="HGP創英角ｺﾞｼｯｸUB" pitchFamily="50" charset="-128"/>
                <a:ea typeface="HGP創英角ｺﾞｼｯｸUB" pitchFamily="50" charset="-128"/>
              </a:rPr>
              <a:t>Yamaguchi</a:t>
            </a:r>
          </a:p>
        </p:txBody>
      </p:sp>
      <p:sp>
        <p:nvSpPr>
          <p:cNvPr id="37907" name="正方形/長方形 35"/>
          <p:cNvSpPr>
            <a:spLocks noChangeArrowheads="1"/>
          </p:cNvSpPr>
          <p:nvPr/>
        </p:nvSpPr>
        <p:spPr bwMode="auto">
          <a:xfrm>
            <a:off x="728663" y="749300"/>
            <a:ext cx="989012" cy="868363"/>
          </a:xfrm>
          <a:prstGeom prst="rect">
            <a:avLst/>
          </a:prstGeom>
          <a:noFill/>
          <a:ln w="12700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ja-JP" altLang="en-US" sz="4000">
              <a:solidFill>
                <a:schemeClr val="bg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37908" name="正方形/長方形 37"/>
          <p:cNvSpPr>
            <a:spLocks noChangeArrowheads="1"/>
          </p:cNvSpPr>
          <p:nvPr/>
        </p:nvSpPr>
        <p:spPr bwMode="auto">
          <a:xfrm>
            <a:off x="3236913" y="3867150"/>
            <a:ext cx="623887" cy="388938"/>
          </a:xfrm>
          <a:prstGeom prst="rect">
            <a:avLst/>
          </a:prstGeom>
          <a:solidFill>
            <a:srgbClr val="00B0F0">
              <a:alpha val="69803"/>
            </a:srgbClr>
          </a:solidFill>
          <a:ln w="12700" algn="ctr">
            <a:solidFill>
              <a:srgbClr val="00B0F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ja-JP" sz="1000">
                <a:latin typeface="HGP創英角ｺﾞｼｯｸUB" pitchFamily="50" charset="-128"/>
                <a:ea typeface="HGP創英角ｺﾞｼｯｸUB" pitchFamily="50" charset="-128"/>
              </a:rPr>
              <a:t>Hiroshima</a:t>
            </a:r>
          </a:p>
        </p:txBody>
      </p:sp>
      <p:sp>
        <p:nvSpPr>
          <p:cNvPr id="37909" name="正方形/長方形 47"/>
          <p:cNvSpPr>
            <a:spLocks noChangeArrowheads="1"/>
          </p:cNvSpPr>
          <p:nvPr/>
        </p:nvSpPr>
        <p:spPr bwMode="auto">
          <a:xfrm>
            <a:off x="6524625" y="2114550"/>
            <a:ext cx="1535113" cy="506413"/>
          </a:xfrm>
          <a:prstGeom prst="rect">
            <a:avLst/>
          </a:prstGeom>
          <a:solidFill>
            <a:srgbClr val="00B0F0">
              <a:alpha val="69803"/>
            </a:srgbClr>
          </a:solidFill>
          <a:ln w="12700" algn="ctr">
            <a:solidFill>
              <a:srgbClr val="00B0F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ja-JP" sz="1200">
                <a:latin typeface="HGP創英角ｺﾞｼｯｸUB" pitchFamily="50" charset="-128"/>
                <a:ea typeface="HGP創英角ｺﾞｼｯｸUB" pitchFamily="50" charset="-128"/>
              </a:rPr>
              <a:t>Aomori</a:t>
            </a:r>
          </a:p>
        </p:txBody>
      </p:sp>
      <p:sp>
        <p:nvSpPr>
          <p:cNvPr id="37910" name="正方形/長方形 49"/>
          <p:cNvSpPr>
            <a:spLocks noChangeArrowheads="1"/>
          </p:cNvSpPr>
          <p:nvPr/>
        </p:nvSpPr>
        <p:spPr bwMode="auto">
          <a:xfrm>
            <a:off x="6535738" y="3233738"/>
            <a:ext cx="322262" cy="682625"/>
          </a:xfrm>
          <a:prstGeom prst="rect">
            <a:avLst/>
          </a:prstGeom>
          <a:solidFill>
            <a:srgbClr val="00B0F0">
              <a:alpha val="69803"/>
            </a:srgbClr>
          </a:solidFill>
          <a:ln w="12700" algn="ctr">
            <a:solidFill>
              <a:srgbClr val="00B0F0"/>
            </a:solidFill>
            <a:round/>
            <a:headEnd/>
            <a:tailEnd/>
          </a:ln>
        </p:spPr>
        <p:txBody>
          <a:bodyPr vert="eaVert" wrap="none" anchor="ctr"/>
          <a:lstStyle/>
          <a:p>
            <a:pPr algn="ctr"/>
            <a:r>
              <a:rPr lang="en-US" altLang="ja-JP" sz="1200">
                <a:latin typeface="HGP創英角ｺﾞｼｯｸUB" pitchFamily="50" charset="-128"/>
                <a:ea typeface="HGP創英角ｺﾞｼｯｸUB" pitchFamily="50" charset="-128"/>
              </a:rPr>
              <a:t>Niigata</a:t>
            </a:r>
          </a:p>
        </p:txBody>
      </p:sp>
      <p:sp>
        <p:nvSpPr>
          <p:cNvPr id="37911" name="正方形/長方形 50"/>
          <p:cNvSpPr>
            <a:spLocks noChangeArrowheads="1"/>
          </p:cNvSpPr>
          <p:nvPr/>
        </p:nvSpPr>
        <p:spPr bwMode="auto">
          <a:xfrm>
            <a:off x="5591175" y="2955925"/>
            <a:ext cx="354013" cy="960438"/>
          </a:xfrm>
          <a:prstGeom prst="rect">
            <a:avLst/>
          </a:prstGeom>
          <a:solidFill>
            <a:srgbClr val="00B0F0">
              <a:alpha val="69803"/>
            </a:srgbClr>
          </a:solidFill>
          <a:ln w="12700" algn="ctr">
            <a:solidFill>
              <a:srgbClr val="00B0F0"/>
            </a:solidFill>
            <a:round/>
            <a:headEnd/>
            <a:tailEnd/>
          </a:ln>
        </p:spPr>
        <p:txBody>
          <a:bodyPr vert="eaVert" wrap="none" anchor="ctr"/>
          <a:lstStyle/>
          <a:p>
            <a:pPr algn="ctr"/>
            <a:r>
              <a:rPr lang="en-US" altLang="ja-JP" sz="1200">
                <a:latin typeface="HGP創英角ｺﾞｼｯｸUB" pitchFamily="50" charset="-128"/>
                <a:ea typeface="HGP創英角ｺﾞｼｯｸUB" pitchFamily="50" charset="-128"/>
              </a:rPr>
              <a:t>Ishikawa</a:t>
            </a:r>
          </a:p>
        </p:txBody>
      </p:sp>
      <p:sp>
        <p:nvSpPr>
          <p:cNvPr id="37912" name="正方形/長方形 51"/>
          <p:cNvSpPr>
            <a:spLocks noChangeArrowheads="1"/>
          </p:cNvSpPr>
          <p:nvPr/>
        </p:nvSpPr>
        <p:spPr bwMode="auto">
          <a:xfrm>
            <a:off x="3235325" y="4875213"/>
            <a:ext cx="593725" cy="382587"/>
          </a:xfrm>
          <a:prstGeom prst="rect">
            <a:avLst/>
          </a:prstGeom>
          <a:solidFill>
            <a:srgbClr val="00B0F0">
              <a:alpha val="69803"/>
            </a:srgbClr>
          </a:solidFill>
          <a:ln w="12700" algn="ctr">
            <a:solidFill>
              <a:srgbClr val="00B0F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ja-JP" sz="1200">
                <a:latin typeface="HGP創英角ｺﾞｼｯｸUB" pitchFamily="50" charset="-128"/>
                <a:ea typeface="HGP創英角ｺﾞｼｯｸUB" pitchFamily="50" charset="-128"/>
              </a:rPr>
              <a:t>Kochi</a:t>
            </a:r>
          </a:p>
        </p:txBody>
      </p:sp>
      <p:sp>
        <p:nvSpPr>
          <p:cNvPr id="37913" name="正方形/長方形 38"/>
          <p:cNvSpPr>
            <a:spLocks noChangeArrowheads="1"/>
          </p:cNvSpPr>
          <p:nvPr/>
        </p:nvSpPr>
        <p:spPr bwMode="auto">
          <a:xfrm>
            <a:off x="6524625" y="2620963"/>
            <a:ext cx="939800" cy="334962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96969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ja-JP" sz="1200">
                <a:latin typeface="HGP創英角ｺﾞｼｯｸUB" pitchFamily="50" charset="-128"/>
                <a:ea typeface="HGP創英角ｺﾞｼｯｸUB" pitchFamily="50" charset="-128"/>
              </a:rPr>
              <a:t>Akita</a:t>
            </a:r>
          </a:p>
        </p:txBody>
      </p:sp>
      <p:sp>
        <p:nvSpPr>
          <p:cNvPr id="37914" name="正方形/長方形 39"/>
          <p:cNvSpPr>
            <a:spLocks noChangeArrowheads="1"/>
          </p:cNvSpPr>
          <p:nvPr/>
        </p:nvSpPr>
        <p:spPr bwMode="auto">
          <a:xfrm>
            <a:off x="6529388" y="2955925"/>
            <a:ext cx="935037" cy="273050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96969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ja-JP" sz="1200">
                <a:latin typeface="HGP創英角ｺﾞｼｯｸUB" pitchFamily="50" charset="-128"/>
                <a:ea typeface="HGP創英角ｺﾞｼｯｸUB" pitchFamily="50" charset="-128"/>
              </a:rPr>
              <a:t>Yamagata</a:t>
            </a:r>
          </a:p>
        </p:txBody>
      </p:sp>
      <p:sp>
        <p:nvSpPr>
          <p:cNvPr id="37915" name="正方形/長方形 40"/>
          <p:cNvSpPr>
            <a:spLocks noChangeArrowheads="1"/>
          </p:cNvSpPr>
          <p:nvPr/>
        </p:nvSpPr>
        <p:spPr bwMode="auto">
          <a:xfrm>
            <a:off x="7307263" y="2611438"/>
            <a:ext cx="762000" cy="333375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96969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ja-JP" sz="1200">
                <a:latin typeface="HGP創英角ｺﾞｼｯｸUB" pitchFamily="50" charset="-128"/>
                <a:ea typeface="HGP創英角ｺﾞｼｯｸUB" pitchFamily="50" charset="-128"/>
              </a:rPr>
              <a:t>Iwate</a:t>
            </a:r>
          </a:p>
        </p:txBody>
      </p:sp>
      <p:sp>
        <p:nvSpPr>
          <p:cNvPr id="37916" name="正方形/長方形 41"/>
          <p:cNvSpPr>
            <a:spLocks noChangeArrowheads="1"/>
          </p:cNvSpPr>
          <p:nvPr/>
        </p:nvSpPr>
        <p:spPr bwMode="auto">
          <a:xfrm>
            <a:off x="6597650" y="333375"/>
            <a:ext cx="1862138" cy="1423988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96969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ja-JP" sz="1200">
                <a:latin typeface="HGP創英角ｺﾞｼｯｸUB" pitchFamily="50" charset="-128"/>
                <a:ea typeface="HGP創英角ｺﾞｼｯｸUB" pitchFamily="50" charset="-128"/>
              </a:rPr>
              <a:t>Hokkaido</a:t>
            </a:r>
            <a:endParaRPr lang="ja-JP" altLang="en-US" sz="120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37917" name="正方形/長方形 42"/>
          <p:cNvSpPr>
            <a:spLocks noChangeArrowheads="1"/>
          </p:cNvSpPr>
          <p:nvPr/>
        </p:nvSpPr>
        <p:spPr bwMode="auto">
          <a:xfrm>
            <a:off x="7307263" y="2924175"/>
            <a:ext cx="762000" cy="334963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96969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ja-JP" sz="1200">
                <a:latin typeface="HGP創英角ｺﾞｼｯｸUB" pitchFamily="50" charset="-128"/>
                <a:ea typeface="HGP創英角ｺﾞｼｯｸUB" pitchFamily="50" charset="-128"/>
              </a:rPr>
              <a:t>Miyagi</a:t>
            </a:r>
          </a:p>
        </p:txBody>
      </p:sp>
      <p:sp>
        <p:nvSpPr>
          <p:cNvPr id="37918" name="正方形/長方形 44"/>
          <p:cNvSpPr>
            <a:spLocks noChangeArrowheads="1"/>
          </p:cNvSpPr>
          <p:nvPr/>
        </p:nvSpPr>
        <p:spPr bwMode="auto">
          <a:xfrm>
            <a:off x="3860800" y="3413125"/>
            <a:ext cx="495300" cy="461963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96969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ja-JP" sz="1200">
                <a:latin typeface="HGP創英角ｺﾞｼｯｸUB" pitchFamily="50" charset="-128"/>
                <a:ea typeface="HGP創英角ｺﾞｼｯｸUB" pitchFamily="50" charset="-128"/>
              </a:rPr>
              <a:t>Tottori</a:t>
            </a:r>
          </a:p>
        </p:txBody>
      </p:sp>
      <p:sp>
        <p:nvSpPr>
          <p:cNvPr id="37919" name="正方形/長方形 45"/>
          <p:cNvSpPr>
            <a:spLocks noChangeArrowheads="1"/>
          </p:cNvSpPr>
          <p:nvPr/>
        </p:nvSpPr>
        <p:spPr bwMode="auto">
          <a:xfrm>
            <a:off x="3235325" y="3413125"/>
            <a:ext cx="625475" cy="441325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96969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ja-JP" sz="1200">
                <a:latin typeface="HGP創英角ｺﾞｼｯｸUB" pitchFamily="50" charset="-128"/>
                <a:ea typeface="HGP創英角ｺﾞｼｯｸUB" pitchFamily="50" charset="-128"/>
              </a:rPr>
              <a:t>Shimane</a:t>
            </a:r>
          </a:p>
        </p:txBody>
      </p:sp>
      <p:sp>
        <p:nvSpPr>
          <p:cNvPr id="37920" name="正方形/長方形 46"/>
          <p:cNvSpPr>
            <a:spLocks noChangeArrowheads="1"/>
          </p:cNvSpPr>
          <p:nvPr/>
        </p:nvSpPr>
        <p:spPr bwMode="auto">
          <a:xfrm>
            <a:off x="3235325" y="4533900"/>
            <a:ext cx="604838" cy="333375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96969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ja-JP" sz="1200">
                <a:latin typeface="HGP創英角ｺﾞｼｯｸUB" pitchFamily="50" charset="-128"/>
                <a:ea typeface="HGP創英角ｺﾞｼｯｸUB" pitchFamily="50" charset="-128"/>
              </a:rPr>
              <a:t>Ehime</a:t>
            </a:r>
          </a:p>
        </p:txBody>
      </p:sp>
      <p:sp>
        <p:nvSpPr>
          <p:cNvPr id="37921" name="正方形/長方形 52"/>
          <p:cNvSpPr>
            <a:spLocks noChangeArrowheads="1"/>
          </p:cNvSpPr>
          <p:nvPr/>
        </p:nvSpPr>
        <p:spPr bwMode="auto">
          <a:xfrm>
            <a:off x="3829050" y="4845050"/>
            <a:ext cx="615950" cy="412750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96969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ja-JP" sz="1000">
                <a:latin typeface="HGP創英角ｺﾞｼｯｸUB" pitchFamily="50" charset="-128"/>
                <a:ea typeface="HGP創英角ｺﾞｼｯｸUB" pitchFamily="50" charset="-128"/>
              </a:rPr>
              <a:t>Tokushima</a:t>
            </a:r>
          </a:p>
        </p:txBody>
      </p:sp>
      <p:sp>
        <p:nvSpPr>
          <p:cNvPr id="37922" name="正方形/長方形 11"/>
          <p:cNvSpPr>
            <a:spLocks noChangeArrowheads="1"/>
          </p:cNvSpPr>
          <p:nvPr/>
        </p:nvSpPr>
        <p:spPr bwMode="auto">
          <a:xfrm>
            <a:off x="3829050" y="4533900"/>
            <a:ext cx="615950" cy="333375"/>
          </a:xfrm>
          <a:prstGeom prst="rect">
            <a:avLst/>
          </a:prstGeom>
          <a:solidFill>
            <a:srgbClr val="00B050"/>
          </a:solidFill>
          <a:ln w="12700" algn="ctr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ja-JP" sz="12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rPr>
              <a:t>Kagawa</a:t>
            </a:r>
          </a:p>
        </p:txBody>
      </p:sp>
      <p:sp>
        <p:nvSpPr>
          <p:cNvPr id="37923" name="正方形/長方形 53"/>
          <p:cNvSpPr>
            <a:spLocks noChangeArrowheads="1"/>
          </p:cNvSpPr>
          <p:nvPr/>
        </p:nvSpPr>
        <p:spPr bwMode="auto">
          <a:xfrm>
            <a:off x="5356225" y="3824288"/>
            <a:ext cx="588963" cy="406400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96969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ja-JP" sz="1200">
                <a:latin typeface="HGP創英角ｺﾞｼｯｸUB" pitchFamily="50" charset="-128"/>
                <a:ea typeface="HGP創英角ｺﾞｼｯｸUB" pitchFamily="50" charset="-128"/>
              </a:rPr>
              <a:t>Fukui</a:t>
            </a:r>
          </a:p>
        </p:txBody>
      </p:sp>
      <p:sp>
        <p:nvSpPr>
          <p:cNvPr id="37924" name="正方形/長方形 54"/>
          <p:cNvSpPr>
            <a:spLocks noChangeArrowheads="1"/>
          </p:cNvSpPr>
          <p:nvPr/>
        </p:nvSpPr>
        <p:spPr bwMode="auto">
          <a:xfrm>
            <a:off x="4749800" y="3413125"/>
            <a:ext cx="606425" cy="820738"/>
          </a:xfrm>
          <a:prstGeom prst="rect">
            <a:avLst/>
          </a:prstGeom>
          <a:solidFill>
            <a:srgbClr val="00B0F0">
              <a:alpha val="69803"/>
            </a:srgbClr>
          </a:solidFill>
          <a:ln w="12700" algn="ctr">
            <a:solidFill>
              <a:srgbClr val="00B0F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ja-JP" sz="1200">
                <a:latin typeface="HGP創英角ｺﾞｼｯｸUB" pitchFamily="50" charset="-128"/>
                <a:ea typeface="HGP創英角ｺﾞｼｯｸUB" pitchFamily="50" charset="-128"/>
              </a:rPr>
              <a:t>Kyoto</a:t>
            </a:r>
          </a:p>
        </p:txBody>
      </p:sp>
      <p:sp>
        <p:nvSpPr>
          <p:cNvPr id="37925" name="正方形/長方形 55"/>
          <p:cNvSpPr>
            <a:spLocks noChangeArrowheads="1"/>
          </p:cNvSpPr>
          <p:nvPr/>
        </p:nvSpPr>
        <p:spPr bwMode="auto">
          <a:xfrm>
            <a:off x="3860800" y="3875088"/>
            <a:ext cx="495300" cy="358775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96969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ja-JP" sz="1000">
                <a:latin typeface="HGP創英角ｺﾞｼｯｸUB" pitchFamily="50" charset="-128"/>
                <a:ea typeface="HGP創英角ｺﾞｼｯｸUB" pitchFamily="50" charset="-128"/>
              </a:rPr>
              <a:t>Okayama</a:t>
            </a:r>
          </a:p>
        </p:txBody>
      </p:sp>
      <p:sp>
        <p:nvSpPr>
          <p:cNvPr id="37926" name="正方形/長方形 32"/>
          <p:cNvSpPr>
            <a:spLocks noChangeArrowheads="1"/>
          </p:cNvSpPr>
          <p:nvPr/>
        </p:nvSpPr>
        <p:spPr bwMode="auto">
          <a:xfrm>
            <a:off x="4356100" y="3413125"/>
            <a:ext cx="393700" cy="830263"/>
          </a:xfrm>
          <a:prstGeom prst="rect">
            <a:avLst/>
          </a:prstGeom>
          <a:solidFill>
            <a:srgbClr val="00B0F0">
              <a:alpha val="69803"/>
            </a:srgbClr>
          </a:solidFill>
          <a:ln w="12700" algn="ctr">
            <a:solidFill>
              <a:srgbClr val="00B0F0"/>
            </a:solidFill>
            <a:round/>
            <a:headEnd/>
            <a:tailEnd/>
          </a:ln>
        </p:spPr>
        <p:txBody>
          <a:bodyPr vert="eaVert" wrap="none" anchor="ctr"/>
          <a:lstStyle/>
          <a:p>
            <a:pPr algn="ctr"/>
            <a:r>
              <a:rPr lang="en-US" altLang="ja-JP" sz="1200">
                <a:latin typeface="HGP創英角ｺﾞｼｯｸUB" pitchFamily="50" charset="-128"/>
                <a:ea typeface="HGP創英角ｺﾞｼｯｸUB" pitchFamily="50" charset="-128"/>
              </a:rPr>
              <a:t>Hyogo</a:t>
            </a:r>
          </a:p>
        </p:txBody>
      </p:sp>
      <p:sp>
        <p:nvSpPr>
          <p:cNvPr id="37927" name="正方形/長方形 56"/>
          <p:cNvSpPr>
            <a:spLocks noChangeArrowheads="1"/>
          </p:cNvSpPr>
          <p:nvPr/>
        </p:nvSpPr>
        <p:spPr bwMode="auto">
          <a:xfrm>
            <a:off x="7434263" y="4233863"/>
            <a:ext cx="601662" cy="327025"/>
          </a:xfrm>
          <a:prstGeom prst="rect">
            <a:avLst/>
          </a:prstGeom>
          <a:solidFill>
            <a:srgbClr val="00B0F0">
              <a:alpha val="69803"/>
            </a:srgbClr>
          </a:solidFill>
          <a:ln w="12700" algn="ctr">
            <a:solidFill>
              <a:srgbClr val="00B0F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ja-JP" sz="1200">
                <a:latin typeface="HGP創英角ｺﾞｼｯｸUB" pitchFamily="50" charset="-128"/>
                <a:ea typeface="HGP創英角ｺﾞｼｯｸUB" pitchFamily="50" charset="-128"/>
              </a:rPr>
              <a:t>Tokyo</a:t>
            </a:r>
          </a:p>
        </p:txBody>
      </p:sp>
      <p:sp>
        <p:nvSpPr>
          <p:cNvPr id="37928" name="正方形/長方形 57"/>
          <p:cNvSpPr>
            <a:spLocks noChangeArrowheads="1"/>
          </p:cNvSpPr>
          <p:nvPr/>
        </p:nvSpPr>
        <p:spPr bwMode="auto">
          <a:xfrm>
            <a:off x="5354638" y="4206875"/>
            <a:ext cx="590550" cy="327025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96969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ja-JP" sz="1200">
                <a:latin typeface="HGP創英角ｺﾞｼｯｸUB" pitchFamily="50" charset="-128"/>
                <a:ea typeface="HGP創英角ｺﾞｼｯｸUB" pitchFamily="50" charset="-128"/>
              </a:rPr>
              <a:t>Shiga</a:t>
            </a:r>
          </a:p>
        </p:txBody>
      </p:sp>
      <p:sp>
        <p:nvSpPr>
          <p:cNvPr id="37929" name="正方形/長方形 59"/>
          <p:cNvSpPr>
            <a:spLocks noChangeArrowheads="1"/>
          </p:cNvSpPr>
          <p:nvPr/>
        </p:nvSpPr>
        <p:spPr bwMode="auto">
          <a:xfrm>
            <a:off x="6524625" y="3919538"/>
            <a:ext cx="323850" cy="657225"/>
          </a:xfrm>
          <a:prstGeom prst="rect">
            <a:avLst/>
          </a:prstGeom>
          <a:solidFill>
            <a:srgbClr val="00B0F0">
              <a:alpha val="69803"/>
            </a:srgbClr>
          </a:solidFill>
          <a:ln w="12700" algn="ctr">
            <a:solidFill>
              <a:srgbClr val="00B0F0"/>
            </a:solidFill>
            <a:round/>
            <a:headEnd/>
            <a:tailEnd/>
          </a:ln>
        </p:spPr>
        <p:txBody>
          <a:bodyPr vert="eaVert" wrap="none" anchor="ctr"/>
          <a:lstStyle/>
          <a:p>
            <a:pPr algn="ctr"/>
            <a:r>
              <a:rPr lang="en-US" altLang="ja-JP" sz="1200">
                <a:latin typeface="HGP創英角ｺﾞｼｯｸUB" pitchFamily="50" charset="-128"/>
                <a:ea typeface="HGP創英角ｺﾞｼｯｸUB" pitchFamily="50" charset="-128"/>
              </a:rPr>
              <a:t>Nagano</a:t>
            </a:r>
          </a:p>
        </p:txBody>
      </p:sp>
      <p:sp>
        <p:nvSpPr>
          <p:cNvPr id="37930" name="正方形/長方形 60"/>
          <p:cNvSpPr>
            <a:spLocks noChangeArrowheads="1"/>
          </p:cNvSpPr>
          <p:nvPr/>
        </p:nvSpPr>
        <p:spPr bwMode="auto">
          <a:xfrm>
            <a:off x="8035925" y="4206875"/>
            <a:ext cx="352425" cy="844550"/>
          </a:xfrm>
          <a:prstGeom prst="rect">
            <a:avLst/>
          </a:prstGeom>
          <a:solidFill>
            <a:srgbClr val="00B0F0">
              <a:alpha val="69803"/>
            </a:srgbClr>
          </a:solidFill>
          <a:ln w="12700" algn="ctr">
            <a:solidFill>
              <a:srgbClr val="00B0F0"/>
            </a:solidFill>
            <a:round/>
            <a:headEnd/>
            <a:tailEnd/>
          </a:ln>
        </p:spPr>
        <p:txBody>
          <a:bodyPr vert="eaVert" wrap="none" anchor="ctr"/>
          <a:lstStyle/>
          <a:p>
            <a:pPr algn="ctr"/>
            <a:r>
              <a:rPr lang="en-US" altLang="ja-JP" sz="1200">
                <a:latin typeface="HGP創英角ｺﾞｼｯｸUB" pitchFamily="50" charset="-128"/>
                <a:ea typeface="HGP創英角ｺﾞｼｯｸUB" pitchFamily="50" charset="-128"/>
              </a:rPr>
              <a:t>Chiba</a:t>
            </a:r>
          </a:p>
        </p:txBody>
      </p:sp>
      <p:sp>
        <p:nvSpPr>
          <p:cNvPr id="14" name="正方形/長方形 13"/>
          <p:cNvSpPr/>
          <p:nvPr/>
        </p:nvSpPr>
        <p:spPr bwMode="auto">
          <a:xfrm>
            <a:off x="6869113" y="3228975"/>
            <a:ext cx="565150" cy="688975"/>
          </a:xfrm>
          <a:prstGeom prst="rect">
            <a:avLst/>
          </a:prstGeom>
          <a:solidFill>
            <a:srgbClr val="00B050"/>
          </a:solidFill>
          <a:ln w="127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altLang="ja-JP" sz="12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rPr>
              <a:t>Gunma</a:t>
            </a:r>
          </a:p>
        </p:txBody>
      </p:sp>
      <p:sp>
        <p:nvSpPr>
          <p:cNvPr id="37932" name="正方形/長方形 64"/>
          <p:cNvSpPr>
            <a:spLocks noChangeArrowheads="1"/>
          </p:cNvSpPr>
          <p:nvPr/>
        </p:nvSpPr>
        <p:spPr bwMode="auto">
          <a:xfrm>
            <a:off x="7404100" y="3284538"/>
            <a:ext cx="623888" cy="330200"/>
          </a:xfrm>
          <a:prstGeom prst="rect">
            <a:avLst/>
          </a:prstGeom>
          <a:solidFill>
            <a:srgbClr val="00B0F0">
              <a:alpha val="69803"/>
            </a:srgbClr>
          </a:solidFill>
          <a:ln w="12700" algn="ctr">
            <a:solidFill>
              <a:srgbClr val="00B0F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ja-JP" sz="1000">
                <a:latin typeface="HGP創英角ｺﾞｼｯｸUB" pitchFamily="50" charset="-128"/>
                <a:ea typeface="HGP創英角ｺﾞｼｯｸUB" pitchFamily="50" charset="-128"/>
              </a:rPr>
              <a:t>Fukushima</a:t>
            </a:r>
          </a:p>
        </p:txBody>
      </p:sp>
      <p:sp>
        <p:nvSpPr>
          <p:cNvPr id="37933" name="正方形/長方形 65"/>
          <p:cNvSpPr>
            <a:spLocks noChangeArrowheads="1"/>
          </p:cNvSpPr>
          <p:nvPr/>
        </p:nvSpPr>
        <p:spPr bwMode="auto">
          <a:xfrm>
            <a:off x="4718050" y="4564063"/>
            <a:ext cx="631825" cy="849312"/>
          </a:xfrm>
          <a:prstGeom prst="rect">
            <a:avLst/>
          </a:prstGeom>
          <a:solidFill>
            <a:srgbClr val="00B0F0">
              <a:alpha val="69803"/>
            </a:srgbClr>
          </a:solidFill>
          <a:ln w="12700" algn="ctr">
            <a:solidFill>
              <a:srgbClr val="00B0F0"/>
            </a:solidFill>
            <a:round/>
            <a:headEnd/>
            <a:tailEnd/>
          </a:ln>
        </p:spPr>
        <p:txBody>
          <a:bodyPr vert="eaVert" wrap="none" anchor="ctr"/>
          <a:lstStyle/>
          <a:p>
            <a:pPr algn="ctr"/>
            <a:r>
              <a:rPr lang="en-US" altLang="ja-JP" sz="1200">
                <a:latin typeface="HGP創英角ｺﾞｼｯｸUB" pitchFamily="50" charset="-128"/>
                <a:ea typeface="HGP創英角ｺﾞｼｯｸUB" pitchFamily="50" charset="-128"/>
              </a:rPr>
              <a:t>Wakayama</a:t>
            </a:r>
          </a:p>
        </p:txBody>
      </p:sp>
      <p:sp>
        <p:nvSpPr>
          <p:cNvPr id="37934" name="正方形/長方形 67"/>
          <p:cNvSpPr>
            <a:spLocks noChangeArrowheads="1"/>
          </p:cNvSpPr>
          <p:nvPr/>
        </p:nvSpPr>
        <p:spPr bwMode="auto">
          <a:xfrm>
            <a:off x="6853238" y="4252913"/>
            <a:ext cx="611187" cy="323850"/>
          </a:xfrm>
          <a:prstGeom prst="rect">
            <a:avLst/>
          </a:prstGeom>
          <a:solidFill>
            <a:srgbClr val="00B0F0">
              <a:alpha val="69803"/>
            </a:srgbClr>
          </a:solidFill>
          <a:ln w="12700" algn="ctr">
            <a:solidFill>
              <a:srgbClr val="00B0F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ja-JP" sz="1000">
                <a:latin typeface="HGP創英角ｺﾞｼｯｸUB" pitchFamily="50" charset="-128"/>
                <a:ea typeface="HGP創英角ｺﾞｼｯｸUB" pitchFamily="50" charset="-128"/>
              </a:rPr>
              <a:t>Yamanashi</a:t>
            </a:r>
          </a:p>
        </p:txBody>
      </p:sp>
      <p:grpSp>
        <p:nvGrpSpPr>
          <p:cNvPr id="37935" name="グループ化 69"/>
          <p:cNvGrpSpPr>
            <a:grpSpLocks/>
          </p:cNvGrpSpPr>
          <p:nvPr/>
        </p:nvGrpSpPr>
        <p:grpSpPr bwMode="auto">
          <a:xfrm>
            <a:off x="728663" y="476250"/>
            <a:ext cx="3263900" cy="2198688"/>
            <a:chOff x="728360" y="764704"/>
            <a:chExt cx="3264073" cy="2198933"/>
          </a:xfrm>
        </p:grpSpPr>
        <p:sp>
          <p:nvSpPr>
            <p:cNvPr id="37940" name="正方形/長方形 1"/>
            <p:cNvSpPr>
              <a:spLocks noChangeArrowheads="1"/>
            </p:cNvSpPr>
            <p:nvPr/>
          </p:nvSpPr>
          <p:spPr bwMode="auto">
            <a:xfrm>
              <a:off x="1907704" y="764704"/>
              <a:ext cx="2070776" cy="963387"/>
            </a:xfrm>
            <a:prstGeom prst="rect">
              <a:avLst/>
            </a:prstGeom>
            <a:solidFill>
              <a:srgbClr val="00B050">
                <a:alpha val="50195"/>
              </a:srgbClr>
            </a:solidFill>
            <a:ln w="1270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altLang="ja-JP" sz="4000">
                  <a:latin typeface="HGP創英角ｺﾞｼｯｸUB" pitchFamily="50" charset="-128"/>
                  <a:ea typeface="HGP創英角ｺﾞｼｯｸUB" pitchFamily="50" charset="-128"/>
                </a:rPr>
                <a:t>installed</a:t>
              </a:r>
            </a:p>
          </p:txBody>
        </p:sp>
        <p:sp>
          <p:nvSpPr>
            <p:cNvPr id="37941" name="正方形/長方形 36"/>
            <p:cNvSpPr>
              <a:spLocks noChangeArrowheads="1"/>
            </p:cNvSpPr>
            <p:nvPr/>
          </p:nvSpPr>
          <p:spPr bwMode="auto">
            <a:xfrm>
              <a:off x="1939345" y="1902688"/>
              <a:ext cx="2053088" cy="1046261"/>
            </a:xfrm>
            <a:prstGeom prst="rect">
              <a:avLst/>
            </a:prstGeom>
            <a:solidFill>
              <a:srgbClr val="00B0F0">
                <a:alpha val="50195"/>
              </a:srgbClr>
            </a:solidFill>
            <a:ln w="1270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altLang="ja-JP" sz="2400">
                  <a:latin typeface="HGP創英角ｺﾞｼｯｸUB" pitchFamily="50" charset="-128"/>
                  <a:ea typeface="HGP創英角ｺﾞｼｯｸUB" pitchFamily="50" charset="-128"/>
                </a:rPr>
                <a:t>Under </a:t>
              </a:r>
            </a:p>
            <a:p>
              <a:r>
                <a:rPr lang="en-US" altLang="ja-JP" sz="2400">
                  <a:latin typeface="HGP創英角ｺﾞｼｯｸUB" pitchFamily="50" charset="-128"/>
                  <a:ea typeface="HGP創英角ｺﾞｼｯｸUB" pitchFamily="50" charset="-128"/>
                </a:rPr>
                <a:t>consideration</a:t>
              </a:r>
            </a:p>
          </p:txBody>
        </p:sp>
        <p:grpSp>
          <p:nvGrpSpPr>
            <p:cNvPr id="37942" name="グループ化 16"/>
            <p:cNvGrpSpPr>
              <a:grpSpLocks/>
            </p:cNvGrpSpPr>
            <p:nvPr/>
          </p:nvGrpSpPr>
          <p:grpSpPr bwMode="auto">
            <a:xfrm>
              <a:off x="728360" y="764813"/>
              <a:ext cx="1037145" cy="1037145"/>
              <a:chOff x="728360" y="764813"/>
              <a:chExt cx="1037145" cy="1037145"/>
            </a:xfrm>
          </p:grpSpPr>
          <p:pic>
            <p:nvPicPr>
              <p:cNvPr id="37946" name="Picture 2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728360" y="764813"/>
                <a:ext cx="1037145" cy="10371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7947" name="正方形/長方形 61"/>
              <p:cNvSpPr>
                <a:spLocks noChangeArrowheads="1"/>
              </p:cNvSpPr>
              <p:nvPr/>
            </p:nvSpPr>
            <p:spPr bwMode="auto">
              <a:xfrm>
                <a:off x="740714" y="842301"/>
                <a:ext cx="989295" cy="867376"/>
              </a:xfrm>
              <a:prstGeom prst="rect">
                <a:avLst/>
              </a:prstGeom>
              <a:noFill/>
              <a:ln w="12700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ja-JP" altLang="en-US" sz="4000">
                    <a:solidFill>
                      <a:schemeClr val="bg1"/>
                    </a:solidFill>
                    <a:latin typeface="HGP創英角ｺﾞｼｯｸUB" pitchFamily="50" charset="-128"/>
                    <a:ea typeface="HGP創英角ｺﾞｼｯｸUB" pitchFamily="50" charset="-128"/>
                  </a:rPr>
                  <a:t>８</a:t>
                </a:r>
              </a:p>
            </p:txBody>
          </p:sp>
        </p:grpSp>
        <p:grpSp>
          <p:nvGrpSpPr>
            <p:cNvPr id="37943" name="グループ化 68"/>
            <p:cNvGrpSpPr>
              <a:grpSpLocks/>
            </p:cNvGrpSpPr>
            <p:nvPr/>
          </p:nvGrpSpPr>
          <p:grpSpPr bwMode="auto">
            <a:xfrm>
              <a:off x="735205" y="1926646"/>
              <a:ext cx="1036991" cy="1036991"/>
              <a:chOff x="735205" y="1926646"/>
              <a:chExt cx="1036991" cy="1036991"/>
            </a:xfrm>
          </p:grpSpPr>
          <p:pic>
            <p:nvPicPr>
              <p:cNvPr id="37944" name="Picture 3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735205" y="1926646"/>
                <a:ext cx="1036991" cy="10369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7945" name="正方形/長方形 62"/>
              <p:cNvSpPr>
                <a:spLocks noChangeArrowheads="1"/>
              </p:cNvSpPr>
              <p:nvPr/>
            </p:nvSpPr>
            <p:spPr bwMode="auto">
              <a:xfrm>
                <a:off x="746836" y="1985557"/>
                <a:ext cx="989295" cy="867379"/>
              </a:xfrm>
              <a:prstGeom prst="rect">
                <a:avLst/>
              </a:prstGeom>
              <a:noFill/>
              <a:ln w="12700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altLang="ja-JP" sz="4000">
                    <a:solidFill>
                      <a:schemeClr val="bg1"/>
                    </a:solidFill>
                    <a:latin typeface="HGP創英角ｺﾞｼｯｸUB" pitchFamily="50" charset="-128"/>
                    <a:ea typeface="HGP創英角ｺﾞｼｯｸUB" pitchFamily="50" charset="-128"/>
                  </a:rPr>
                  <a:t>27</a:t>
                </a:r>
                <a:endParaRPr lang="ja-JP" altLang="en-US" sz="4000">
                  <a:solidFill>
                    <a:schemeClr val="bg1"/>
                  </a:solidFill>
                  <a:latin typeface="HGP創英角ｺﾞｼｯｸUB" pitchFamily="50" charset="-128"/>
                  <a:ea typeface="HGP創英角ｺﾞｼｯｸUB" pitchFamily="50" charset="-128"/>
                </a:endParaRPr>
              </a:p>
            </p:txBody>
          </p:sp>
        </p:grpSp>
      </p:grpSp>
      <p:sp>
        <p:nvSpPr>
          <p:cNvPr id="37936" name="正方形/長方形 34"/>
          <p:cNvSpPr>
            <a:spLocks noChangeArrowheads="1"/>
          </p:cNvSpPr>
          <p:nvPr/>
        </p:nvSpPr>
        <p:spPr bwMode="auto">
          <a:xfrm>
            <a:off x="728663" y="1987550"/>
            <a:ext cx="989012" cy="866775"/>
          </a:xfrm>
          <a:prstGeom prst="rect">
            <a:avLst/>
          </a:prstGeom>
          <a:noFill/>
          <a:ln w="12700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ja-JP" altLang="en-US" sz="4000">
              <a:solidFill>
                <a:schemeClr val="bg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9" name="正方形/長方形 18"/>
          <p:cNvSpPr/>
          <p:nvPr/>
        </p:nvSpPr>
        <p:spPr bwMode="auto">
          <a:xfrm>
            <a:off x="6848475" y="3908425"/>
            <a:ext cx="917575" cy="333375"/>
          </a:xfrm>
          <a:prstGeom prst="rect">
            <a:avLst/>
          </a:prstGeom>
          <a:solidFill>
            <a:srgbClr val="00B050"/>
          </a:solidFill>
          <a:ln w="127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altLang="ja-JP" sz="12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rPr>
              <a:t>Saitama</a:t>
            </a:r>
          </a:p>
        </p:txBody>
      </p:sp>
      <p:sp>
        <p:nvSpPr>
          <p:cNvPr id="37938" name="スライド番号プレースホルダー 1"/>
          <p:cNvSpPr>
            <a:spLocks noGrp="1"/>
          </p:cNvSpPr>
          <p:nvPr>
            <p:ph type="sldNum" sz="quarter" idx="11"/>
          </p:nvPr>
        </p:nvSpPr>
        <p:spPr bwMode="auto">
          <a:xfrm>
            <a:off x="7046913" y="6524625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DCE38DF-37CC-4710-839B-FEE76B862AC6}" type="slidenum">
              <a:rPr lang="en-US" altLang="ja-JP" sz="1400" smtClean="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altLang="ja-JP" sz="1400" smtClean="0">
              <a:solidFill>
                <a:schemeClr val="bg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37939" name="正方形/長方形 17"/>
          <p:cNvSpPr>
            <a:spLocks noChangeArrowheads="1"/>
          </p:cNvSpPr>
          <p:nvPr/>
        </p:nvSpPr>
        <p:spPr bwMode="auto">
          <a:xfrm>
            <a:off x="4716463" y="4200525"/>
            <a:ext cx="638175" cy="376238"/>
          </a:xfrm>
          <a:prstGeom prst="rect">
            <a:avLst/>
          </a:prstGeom>
          <a:solidFill>
            <a:srgbClr val="00B050"/>
          </a:solidFill>
          <a:ln w="12700" algn="ctr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ja-JP" sz="12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rPr>
              <a:t>Osaka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スライド番号プレースホルダー 5"/>
          <p:cNvSpPr>
            <a:spLocks noGrp="1"/>
          </p:cNvSpPr>
          <p:nvPr>
            <p:ph type="sldNum" sz="quarter" idx="12"/>
          </p:nvPr>
        </p:nvSpPr>
        <p:spPr bwMode="auto">
          <a:xfrm>
            <a:off x="7019925" y="6524625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F8EED0F-CD6A-4EF3-818D-9A020314B161}" type="slidenum">
              <a:rPr lang="ja-JP" altLang="en-US" sz="1400" smtClean="0">
                <a:solidFill>
                  <a:srgbClr val="FFFFFF"/>
                </a:solidFill>
                <a:latin typeface="HGP創英角ｺﾞｼｯｸUB" pitchFamily="50" charset="-128"/>
                <a:ea typeface="HGP創英角ｺﾞｼｯｸUB" pitchFamily="50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altLang="ja-JP" sz="1400" smtClean="0">
              <a:solidFill>
                <a:srgbClr val="FFFFFF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38914" name="タイトル 3"/>
          <p:cNvSpPr>
            <a:spLocks noGrp="1"/>
          </p:cNvSpPr>
          <p:nvPr>
            <p:ph type="title" idx="4294967295"/>
          </p:nvPr>
        </p:nvSpPr>
        <p:spPr>
          <a:xfrm>
            <a:off x="468313" y="188913"/>
            <a:ext cx="8243887" cy="490537"/>
          </a:xfrm>
        </p:spPr>
        <p:txBody>
          <a:bodyPr/>
          <a:lstStyle/>
          <a:p>
            <a:pPr eaLnBrk="1" hangingPunct="1"/>
            <a:r>
              <a:rPr lang="en-US" altLang="ja-JP" sz="2400" smtClean="0">
                <a:latin typeface="HGP創英角ｺﾞｼｯｸUB" pitchFamily="50" charset="-128"/>
                <a:ea typeface="HGP創英角ｺﾞｼｯｸUB" pitchFamily="50" charset="-128"/>
              </a:rPr>
              <a:t>Work of 99 Saga Net was published to text books</a:t>
            </a:r>
            <a:endParaRPr lang="en-US" altLang="ja-JP" sz="2000" smtClean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60000">
            <a:off x="2411413" y="1052513"/>
            <a:ext cx="6337300" cy="406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正方形/長方形 19"/>
          <p:cNvSpPr/>
          <p:nvPr/>
        </p:nvSpPr>
        <p:spPr>
          <a:xfrm>
            <a:off x="5651500" y="3743325"/>
            <a:ext cx="2089150" cy="1198563"/>
          </a:xfrm>
          <a:prstGeom prst="rect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grpSp>
        <p:nvGrpSpPr>
          <p:cNvPr id="3" name="グループ化 2"/>
          <p:cNvGrpSpPr>
            <a:grpSpLocks/>
          </p:cNvGrpSpPr>
          <p:nvPr/>
        </p:nvGrpSpPr>
        <p:grpSpPr bwMode="auto">
          <a:xfrm>
            <a:off x="4465638" y="3751263"/>
            <a:ext cx="4457700" cy="2619375"/>
            <a:chOff x="4466084" y="3801741"/>
            <a:chExt cx="4457872" cy="2620356"/>
          </a:xfrm>
        </p:grpSpPr>
        <p:sp>
          <p:nvSpPr>
            <p:cNvPr id="2" name="正方形/長方形 1"/>
            <p:cNvSpPr/>
            <p:nvPr/>
          </p:nvSpPr>
          <p:spPr>
            <a:xfrm>
              <a:off x="4466084" y="3801741"/>
              <a:ext cx="4457872" cy="262035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  <p:pic>
          <p:nvPicPr>
            <p:cNvPr id="38921" name="Picture 6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60000">
              <a:off x="4572000" y="3898801"/>
              <a:ext cx="4292600" cy="2473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8918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825" y="2633663"/>
            <a:ext cx="3025775" cy="37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9" name="正方形/長方形 20"/>
          <p:cNvSpPr>
            <a:spLocks noChangeArrowheads="1"/>
          </p:cNvSpPr>
          <p:nvPr/>
        </p:nvSpPr>
        <p:spPr bwMode="auto">
          <a:xfrm>
            <a:off x="250825" y="1484313"/>
            <a:ext cx="28289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>
                <a:solidFill>
                  <a:srgbClr val="404040"/>
                </a:solidFill>
                <a:latin typeface="HGP創英角ｺﾞｼｯｸUB" pitchFamily="50" charset="-128"/>
                <a:ea typeface="HGP創英角ｺﾞｼｯｸUB" pitchFamily="50" charset="-128"/>
              </a:rPr>
              <a:t>KYOIKU-SHUPPAN</a:t>
            </a:r>
          </a:p>
          <a:p>
            <a:r>
              <a:rPr lang="en-US" altLang="ja-JP" sz="2000">
                <a:solidFill>
                  <a:srgbClr val="404040"/>
                </a:solidFill>
                <a:latin typeface="HGP創英角ｺﾞｼｯｸUB" pitchFamily="50" charset="-128"/>
                <a:ea typeface="HGP創英角ｺﾞｼｯｸUB" pitchFamily="50" charset="-128"/>
              </a:rPr>
              <a:t>FY 2015</a:t>
            </a:r>
          </a:p>
          <a:p>
            <a:r>
              <a:rPr lang="en-US" altLang="ja-JP" sz="1600">
                <a:solidFill>
                  <a:srgbClr val="404040"/>
                </a:solidFill>
                <a:latin typeface="HGP創英角ｺﾞｼｯｸUB" pitchFamily="50" charset="-128"/>
                <a:ea typeface="HGP創英角ｺﾞｼｯｸUB" pitchFamily="50" charset="-128"/>
              </a:rPr>
              <a:t>5</a:t>
            </a:r>
            <a:r>
              <a:rPr lang="en-US" altLang="ja-JP" sz="1600" baseline="30000">
                <a:solidFill>
                  <a:srgbClr val="404040"/>
                </a:solidFill>
                <a:latin typeface="HGP創英角ｺﾞｼｯｸUB" pitchFamily="50" charset="-128"/>
                <a:ea typeface="HGP創英角ｺﾞｼｯｸUB" pitchFamily="50" charset="-128"/>
              </a:rPr>
              <a:t>th</a:t>
            </a:r>
            <a:r>
              <a:rPr lang="en-US" altLang="ja-JP" sz="1600">
                <a:solidFill>
                  <a:srgbClr val="404040"/>
                </a:solidFill>
                <a:latin typeface="HGP創英角ｺﾞｼｯｸUB" pitchFamily="50" charset="-128"/>
                <a:ea typeface="HGP創英角ｺﾞｼｯｸUB" pitchFamily="50" charset="-128"/>
              </a:rPr>
              <a:t> grade, Elementary school, </a:t>
            </a:r>
          </a:p>
          <a:p>
            <a:r>
              <a:rPr lang="en-US" altLang="ja-JP" sz="1600">
                <a:solidFill>
                  <a:srgbClr val="404040"/>
                </a:solidFill>
                <a:latin typeface="HGP創英角ｺﾞｼｯｸUB" pitchFamily="50" charset="-128"/>
                <a:ea typeface="HGP創英角ｺﾞｼｯｸUB" pitchFamily="50" charset="-128"/>
              </a:rPr>
              <a:t>Social studies, Volume II</a:t>
            </a:r>
          </a:p>
        </p:txBody>
      </p:sp>
      <p:sp>
        <p:nvSpPr>
          <p:cNvPr id="38923" name="Text Box 11"/>
          <p:cNvSpPr txBox="1">
            <a:spLocks noChangeArrowheads="1"/>
          </p:cNvSpPr>
          <p:nvPr/>
        </p:nvSpPr>
        <p:spPr bwMode="auto">
          <a:xfrm>
            <a:off x="4498181" y="828565"/>
            <a:ext cx="4392613" cy="3122612"/>
          </a:xfrm>
          <a:prstGeom prst="rect">
            <a:avLst/>
          </a:prstGeom>
          <a:solidFill>
            <a:schemeClr val="bg1"/>
          </a:solidFill>
          <a:ln w="9525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ja-JP" dirty="0"/>
              <a:t>Mr. </a:t>
            </a:r>
            <a:r>
              <a:rPr lang="en-US" altLang="ja-JP" dirty="0" err="1"/>
              <a:t>Enjoji</a:t>
            </a:r>
            <a:r>
              <a:rPr lang="en-US" altLang="ja-JP" dirty="0"/>
              <a:t>, Medical affairs section, </a:t>
            </a:r>
          </a:p>
          <a:p>
            <a:r>
              <a:rPr lang="en-US" altLang="ja-JP" dirty="0"/>
              <a:t>Saga Prefectural Government</a:t>
            </a:r>
          </a:p>
          <a:p>
            <a:endParaRPr lang="en-US" altLang="ja-JP" dirty="0"/>
          </a:p>
          <a:p>
            <a:r>
              <a:rPr lang="en-US" altLang="ja-JP" dirty="0"/>
              <a:t>Advance medical treatment for patients can be applied through the prefecture, even faster and more effectively as a result of creation of the information network.  On the other hand, it is important to maintain a machine to avoid failure and to help utilization to prevent from a wrong operation.</a:t>
            </a:r>
            <a:endParaRPr lang="ja-JP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正方形/長方形 29"/>
          <p:cNvSpPr/>
          <p:nvPr/>
        </p:nvSpPr>
        <p:spPr>
          <a:xfrm>
            <a:off x="0" y="917575"/>
            <a:ext cx="9144000" cy="360363"/>
          </a:xfrm>
          <a:prstGeom prst="rect">
            <a:avLst/>
          </a:prstGeom>
          <a:solidFill>
            <a:schemeClr val="accent5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6" name="タイトル 1"/>
          <p:cNvSpPr>
            <a:spLocks noGrp="1"/>
          </p:cNvSpPr>
          <p:nvPr>
            <p:ph type="title"/>
          </p:nvPr>
        </p:nvSpPr>
        <p:spPr>
          <a:xfrm>
            <a:off x="474663" y="133077"/>
            <a:ext cx="8229600" cy="1143001"/>
          </a:xfrm>
        </p:spPr>
        <p:txBody>
          <a:bodyPr rtlCol="0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sz="40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佐賀県発、</a:t>
            </a:r>
            <a:r>
              <a:rPr lang="ja-JP" altLang="en-US" sz="40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全国に</a:t>
            </a:r>
            <a:r>
              <a:rPr lang="ja-JP" altLang="en-US" sz="40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広がる</a:t>
            </a:r>
            <a:r>
              <a:rPr lang="en-US" altLang="ja-JP" sz="40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/>
            </a:r>
            <a:br>
              <a:rPr lang="en-US" altLang="ja-JP" sz="40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</a:br>
            <a:r>
              <a:rPr lang="ja-JP" altLang="en-US" sz="28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～パーキングパーミット～</a:t>
            </a:r>
            <a:endParaRPr lang="ja-JP" altLang="en-US" sz="3600" b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40963" name="スライド番号プレースホルダー 2"/>
          <p:cNvSpPr>
            <a:spLocks noGrp="1"/>
          </p:cNvSpPr>
          <p:nvPr>
            <p:ph type="sldNum" sz="quarter" idx="11"/>
          </p:nvPr>
        </p:nvSpPr>
        <p:spPr bwMode="auto">
          <a:xfrm>
            <a:off x="7010400" y="6507163"/>
            <a:ext cx="2133600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E947BF-69D5-4664-B4EB-A33F1A7F6B66}" type="slidenum">
              <a:rPr lang="ja-JP" altLang="en-US" sz="2000" smtClean="0">
                <a:solidFill>
                  <a:srgbClr val="0070C0"/>
                </a:solidFill>
                <a:latin typeface="Arial Black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altLang="ja-JP" sz="2000" smtClean="0">
              <a:solidFill>
                <a:srgbClr val="0070C0"/>
              </a:solidFill>
              <a:latin typeface="Arial Black" pitchFamily="34" charset="0"/>
            </a:endParaRPr>
          </a:p>
        </p:txBody>
      </p:sp>
      <p:pic>
        <p:nvPicPr>
          <p:cNvPr id="40964" name="Picture 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5" y="2871788"/>
            <a:ext cx="2403475" cy="379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5" name="AutoShape 2"/>
          <p:cNvSpPr>
            <a:spLocks noChangeArrowheads="1"/>
          </p:cNvSpPr>
          <p:nvPr/>
        </p:nvSpPr>
        <p:spPr bwMode="auto">
          <a:xfrm>
            <a:off x="250825" y="2060575"/>
            <a:ext cx="2409825" cy="735013"/>
          </a:xfrm>
          <a:prstGeom prst="flowChartAlternateProcess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ja-JP" sz="2000" b="1">
                <a:solidFill>
                  <a:schemeClr val="bg1"/>
                </a:solidFill>
                <a:latin typeface="ＭＳ Ｐゴシック" charset="-128"/>
              </a:rPr>
              <a:t>Disabled Parking</a:t>
            </a:r>
          </a:p>
          <a:p>
            <a:pPr algn="ctr"/>
            <a:r>
              <a:rPr lang="en-US" altLang="ja-JP" sz="2000" b="1">
                <a:solidFill>
                  <a:schemeClr val="bg1"/>
                </a:solidFill>
                <a:latin typeface="ＭＳ Ｐゴシック" charset="-128"/>
              </a:rPr>
              <a:t>Parking Permit </a:t>
            </a:r>
          </a:p>
        </p:txBody>
      </p:sp>
      <p:sp>
        <p:nvSpPr>
          <p:cNvPr id="40966" name="AutoShape 2"/>
          <p:cNvSpPr>
            <a:spLocks noChangeArrowheads="1"/>
          </p:cNvSpPr>
          <p:nvPr/>
        </p:nvSpPr>
        <p:spPr bwMode="auto">
          <a:xfrm>
            <a:off x="2879725" y="2063750"/>
            <a:ext cx="2603500" cy="436563"/>
          </a:xfrm>
          <a:prstGeom prst="flowChartAlternateProcess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ja-JP" sz="2000" b="1">
                <a:latin typeface="ＭＳ Ｐゴシック" charset="-128"/>
              </a:rPr>
              <a:t>Disabled Parking Sign</a:t>
            </a:r>
            <a:endParaRPr lang="en-US" altLang="zh-TW" sz="2000" b="1">
              <a:latin typeface="ＭＳ Ｐゴシック" charset="-128"/>
            </a:endParaRPr>
          </a:p>
        </p:txBody>
      </p:sp>
      <p:grpSp>
        <p:nvGrpSpPr>
          <p:cNvPr id="40967" name="Group 25"/>
          <p:cNvGrpSpPr>
            <a:grpSpLocks/>
          </p:cNvGrpSpPr>
          <p:nvPr/>
        </p:nvGrpSpPr>
        <p:grpSpPr bwMode="auto">
          <a:xfrm>
            <a:off x="2916238" y="2703513"/>
            <a:ext cx="2541587" cy="4154487"/>
            <a:chOff x="4724" y="704"/>
            <a:chExt cx="2110" cy="3108"/>
          </a:xfrm>
        </p:grpSpPr>
        <p:sp>
          <p:nvSpPr>
            <p:cNvPr id="15" name="AutoShape 9"/>
            <p:cNvSpPr>
              <a:spLocks noChangeArrowheads="1"/>
            </p:cNvSpPr>
            <p:nvPr/>
          </p:nvSpPr>
          <p:spPr bwMode="auto">
            <a:xfrm>
              <a:off x="4724" y="704"/>
              <a:ext cx="2107" cy="2519"/>
            </a:xfrm>
            <a:prstGeom prst="roundRect">
              <a:avLst>
                <a:gd name="adj" fmla="val 7282"/>
              </a:avLst>
            </a:prstGeom>
            <a:solidFill>
              <a:schemeClr val="bg1"/>
            </a:solidFill>
            <a:ln w="44450">
              <a:solidFill>
                <a:srgbClr val="00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ea"/>
                <a:ea typeface="+mn-ea"/>
              </a:endParaRPr>
            </a:p>
          </p:txBody>
        </p:sp>
        <p:sp>
          <p:nvSpPr>
            <p:cNvPr id="40976" name="Rectangle 10"/>
            <p:cNvSpPr>
              <a:spLocks noChangeArrowheads="1"/>
            </p:cNvSpPr>
            <p:nvPr/>
          </p:nvSpPr>
          <p:spPr bwMode="auto">
            <a:xfrm>
              <a:off x="4733" y="811"/>
              <a:ext cx="2010" cy="3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r>
                <a:rPr lang="en-US" altLang="ja-JP" sz="2400" b="1">
                  <a:latin typeface="ＭＳ Ｐゴシック" charset="-128"/>
                </a:rPr>
                <a:t>Disabled Parking</a:t>
              </a:r>
            </a:p>
          </p:txBody>
        </p:sp>
        <p:sp>
          <p:nvSpPr>
            <p:cNvPr id="17" name="Rectangle 11"/>
            <p:cNvSpPr>
              <a:spLocks noChangeArrowheads="1"/>
            </p:cNvSpPr>
            <p:nvPr/>
          </p:nvSpPr>
          <p:spPr bwMode="auto">
            <a:xfrm>
              <a:off x="4972" y="990"/>
              <a:ext cx="1613" cy="3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1600" b="1" dirty="0">
                  <a:solidFill>
                    <a:srgbClr val="005C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n-ea"/>
                  <a:ea typeface="+mn-ea"/>
                </a:rPr>
                <a:t>Parking</a:t>
              </a:r>
              <a:r>
                <a:rPr lang="ja-JP" altLang="en-US" sz="800" b="1" dirty="0">
                  <a:solidFill>
                    <a:srgbClr val="005C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n-ea"/>
                  <a:ea typeface="+mn-ea"/>
                </a:rPr>
                <a:t>　</a:t>
              </a:r>
              <a:r>
                <a:rPr lang="en-US" altLang="ja-JP" sz="1600" b="1" dirty="0">
                  <a:solidFill>
                    <a:srgbClr val="005C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n-ea"/>
                  <a:ea typeface="+mn-ea"/>
                </a:rPr>
                <a:t>Permit</a:t>
              </a:r>
              <a:r>
                <a:rPr lang="en-US" altLang="ja-JP" sz="2800" b="1" dirty="0">
                  <a:solidFill>
                    <a:srgbClr val="1C1C1C"/>
                  </a:solidFill>
                  <a:latin typeface="+mn-ea"/>
                  <a:ea typeface="+mn-ea"/>
                </a:rPr>
                <a:t> </a:t>
              </a:r>
            </a:p>
          </p:txBody>
        </p:sp>
        <p:pic>
          <p:nvPicPr>
            <p:cNvPr id="40978" name="Picture 1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843" y="1503"/>
              <a:ext cx="567" cy="5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979" name="Picture 1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513" y="1522"/>
              <a:ext cx="549" cy="5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980" name="Picture 14" descr="KF39_20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161" y="1509"/>
              <a:ext cx="534" cy="5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0981" name="AutoShape 15"/>
            <p:cNvSpPr>
              <a:spLocks noChangeArrowheads="1"/>
            </p:cNvSpPr>
            <p:nvPr/>
          </p:nvSpPr>
          <p:spPr bwMode="auto">
            <a:xfrm>
              <a:off x="4731" y="2102"/>
              <a:ext cx="2103" cy="640"/>
            </a:xfrm>
            <a:prstGeom prst="flowChartAlternateProcess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>
                <a:lnSpc>
                  <a:spcPct val="115000"/>
                </a:lnSpc>
              </a:pPr>
              <a:r>
                <a:rPr lang="en-US" altLang="ja-JP" sz="1200" b="1">
                  <a:latin typeface="ＭＳ Ｐゴシック" charset="-128"/>
                </a:rPr>
                <a:t>Use of this disabled parking is only permitted to the person who has the parking permit issued by Saga Prefectural Government.</a:t>
              </a:r>
              <a:endParaRPr lang="ja-JP" altLang="en-US" sz="1200" b="1">
                <a:latin typeface="ＭＳ Ｐゴシック" charset="-128"/>
              </a:endParaRPr>
            </a:p>
          </p:txBody>
        </p:sp>
        <p:sp>
          <p:nvSpPr>
            <p:cNvPr id="40982" name="Rectangle 16"/>
            <p:cNvSpPr>
              <a:spLocks noChangeArrowheads="1"/>
            </p:cNvSpPr>
            <p:nvPr/>
          </p:nvSpPr>
          <p:spPr bwMode="auto">
            <a:xfrm>
              <a:off x="4980" y="2883"/>
              <a:ext cx="907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ja-JP" sz="1200" b="1" dirty="0">
                  <a:latin typeface="ＭＳ Ｐゴシック" charset="-128"/>
                </a:rPr>
                <a:t>Facility is managed by</a:t>
              </a:r>
            </a:p>
            <a:p>
              <a:pPr algn="ctr"/>
              <a:endParaRPr lang="en-US" altLang="ja-JP" sz="1200" b="1" dirty="0">
                <a:latin typeface="ＭＳ Ｐゴシック" charset="-128"/>
              </a:endParaRPr>
            </a:p>
          </p:txBody>
        </p:sp>
        <p:pic>
          <p:nvPicPr>
            <p:cNvPr id="40983" name="Picture 17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6112" y="2873"/>
              <a:ext cx="583" cy="238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24" name="Rectangle 18"/>
            <p:cNvSpPr>
              <a:spLocks noChangeArrowheads="1"/>
            </p:cNvSpPr>
            <p:nvPr/>
          </p:nvSpPr>
          <p:spPr bwMode="auto">
            <a:xfrm>
              <a:off x="5706" y="3240"/>
              <a:ext cx="181" cy="572"/>
            </a:xfrm>
            <a:prstGeom prst="rect">
              <a:avLst/>
            </a:prstGeom>
            <a:solidFill>
              <a:srgbClr val="00AA00"/>
            </a:solidFill>
            <a:ln>
              <a:noFill/>
            </a:ln>
            <a:ex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ea"/>
                <a:ea typeface="+mn-ea"/>
              </a:endParaRPr>
            </a:p>
          </p:txBody>
        </p:sp>
      </p:grpSp>
      <p:pic>
        <p:nvPicPr>
          <p:cNvPr id="40968" name="図 5" descr="1_DSCF1326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356475" y="3881438"/>
            <a:ext cx="1582738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9" name="図 4" descr="IMG_0102.JP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688013" y="4543425"/>
            <a:ext cx="2292350" cy="150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7" name="グループ化 26"/>
          <p:cNvGrpSpPr/>
          <p:nvPr/>
        </p:nvGrpSpPr>
        <p:grpSpPr>
          <a:xfrm>
            <a:off x="5697894" y="3185240"/>
            <a:ext cx="3180253" cy="511154"/>
            <a:chOff x="5664819" y="2728308"/>
            <a:chExt cx="2970648" cy="511155"/>
          </a:xfrm>
          <a:solidFill>
            <a:schemeClr val="accent6"/>
          </a:solidFill>
        </p:grpSpPr>
        <p:sp>
          <p:nvSpPr>
            <p:cNvPr id="29" name="テキスト ボックス 28"/>
            <p:cNvSpPr txBox="1"/>
            <p:nvPr/>
          </p:nvSpPr>
          <p:spPr>
            <a:xfrm>
              <a:off x="7219695" y="2735238"/>
              <a:ext cx="1415772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2400" b="1" dirty="0">
                  <a:latin typeface="+mn-ea"/>
                  <a:ea typeface="+mn-ea"/>
                </a:rPr>
                <a:t>31</a:t>
              </a:r>
              <a:r>
                <a:rPr lang="ja-JP" altLang="en-US" sz="2400" b="1" dirty="0">
                  <a:latin typeface="+mn-ea"/>
                  <a:ea typeface="+mn-ea"/>
                </a:rPr>
                <a:t>自治体</a:t>
              </a:r>
              <a:endParaRPr lang="ja-JP" altLang="en-US" sz="2800" b="1" dirty="0">
                <a:latin typeface="+mn-ea"/>
                <a:ea typeface="+mn-ea"/>
              </a:endParaRPr>
            </a:p>
          </p:txBody>
        </p:sp>
        <p:sp>
          <p:nvSpPr>
            <p:cNvPr id="31" name="모서리가 둥근 직사각형 125"/>
            <p:cNvSpPr/>
            <p:nvPr/>
          </p:nvSpPr>
          <p:spPr>
            <a:xfrm>
              <a:off x="5664819" y="2728308"/>
              <a:ext cx="1451595" cy="511155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ja-JP" altLang="en-US" sz="2000" b="1" dirty="0">
                  <a:solidFill>
                    <a:schemeClr val="bg1"/>
                  </a:solidFill>
                  <a:latin typeface="+mn-ea"/>
                  <a:cs typeface="Arial Unicode MS" pitchFamily="50" charset="-128"/>
                </a:rPr>
                <a:t>相互利用</a:t>
              </a:r>
            </a:p>
          </p:txBody>
        </p:sp>
      </p:grpSp>
      <p:sp>
        <p:nvSpPr>
          <p:cNvPr id="32" name="모서리가 둥근 직사각형 125"/>
          <p:cNvSpPr/>
          <p:nvPr/>
        </p:nvSpPr>
        <p:spPr>
          <a:xfrm>
            <a:off x="5724525" y="2349500"/>
            <a:ext cx="1690688" cy="511175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2000" b="1">
                <a:solidFill>
                  <a:schemeClr val="bg1"/>
                </a:solidFill>
                <a:latin typeface="ＭＳ Ｐゴシック" charset="-128"/>
                <a:ea typeface="Arial Unicode MS" pitchFamily="50" charset="-128"/>
                <a:cs typeface="Arial Unicode MS" pitchFamily="50" charset="-128"/>
              </a:rPr>
              <a:t>Cooperative facility</a:t>
            </a:r>
          </a:p>
        </p:txBody>
      </p:sp>
      <p:sp>
        <p:nvSpPr>
          <p:cNvPr id="40972" name="テキスト ボックス 32"/>
          <p:cNvSpPr txBox="1">
            <a:spLocks noChangeArrowheads="1"/>
          </p:cNvSpPr>
          <p:nvPr/>
        </p:nvSpPr>
        <p:spPr bwMode="auto">
          <a:xfrm>
            <a:off x="7362825" y="2301875"/>
            <a:ext cx="1677988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400" b="1">
                <a:latin typeface="ＭＳ Ｐゴシック" charset="-128"/>
              </a:rPr>
              <a:t> 1767</a:t>
            </a:r>
          </a:p>
          <a:p>
            <a:r>
              <a:rPr lang="ja-JP" altLang="en-US" sz="1200" b="1">
                <a:latin typeface="ＭＳ Ｐゴシック" charset="-128"/>
              </a:rPr>
              <a:t>（</a:t>
            </a:r>
            <a:r>
              <a:rPr lang="en-US" altLang="ja-JP" sz="1200" b="1">
                <a:latin typeface="ＭＳ Ｐゴシック" charset="-128"/>
              </a:rPr>
              <a:t>within the prefecture</a:t>
            </a:r>
            <a:r>
              <a:rPr lang="ja-JP" altLang="en-US" sz="1200" b="1">
                <a:latin typeface="ＭＳ Ｐゴシック" charset="-128"/>
              </a:rPr>
              <a:t>）</a:t>
            </a:r>
            <a:endParaRPr lang="ja-JP" altLang="en-US" sz="1400" b="1">
              <a:latin typeface="ＭＳ Ｐゴシック" charset="-128"/>
            </a:endParaRPr>
          </a:p>
        </p:txBody>
      </p:sp>
      <p:sp>
        <p:nvSpPr>
          <p:cNvPr id="40973" name="Text Box 24"/>
          <p:cNvSpPr txBox="1">
            <a:spLocks noChangeArrowheads="1"/>
          </p:cNvSpPr>
          <p:nvPr/>
        </p:nvSpPr>
        <p:spPr bwMode="auto">
          <a:xfrm>
            <a:off x="2411413" y="1196975"/>
            <a:ext cx="4489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ja-JP"/>
              <a:t>From Saga, spread throughout the country</a:t>
            </a:r>
          </a:p>
          <a:p>
            <a:pPr algn="ctr"/>
            <a:r>
              <a:rPr lang="en-US" altLang="ja-JP"/>
              <a:t>Parking Permit</a:t>
            </a:r>
          </a:p>
        </p:txBody>
      </p:sp>
      <p:sp>
        <p:nvSpPr>
          <p:cNvPr id="40974" name="Text Box 25"/>
          <p:cNvSpPr txBox="1">
            <a:spLocks noChangeArrowheads="1"/>
          </p:cNvSpPr>
          <p:nvPr/>
        </p:nvSpPr>
        <p:spPr bwMode="auto">
          <a:xfrm>
            <a:off x="6188266" y="3685316"/>
            <a:ext cx="28514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1400"/>
              <a:t>Interoperable utilization 31 local governments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3" descr="C:\Users\3790554\Desktop\IMG_08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454150"/>
            <a:ext cx="2903538" cy="130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角丸四角形 30"/>
          <p:cNvSpPr/>
          <p:nvPr/>
        </p:nvSpPr>
        <p:spPr>
          <a:xfrm>
            <a:off x="323850" y="1036638"/>
            <a:ext cx="2879725" cy="382587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2200">
                <a:solidFill>
                  <a:srgbClr val="00B050"/>
                </a:solidFill>
                <a:latin typeface="HGP創英角ｺﾞｼｯｸUB" pitchFamily="50" charset="-128"/>
                <a:ea typeface="HGP創英角ｺﾞｼｯｸUB" pitchFamily="50" charset="-128"/>
              </a:rPr>
              <a:t>Electronic blackboard</a:t>
            </a:r>
          </a:p>
        </p:txBody>
      </p:sp>
      <p:sp>
        <p:nvSpPr>
          <p:cNvPr id="32" name="角丸四角形 31"/>
          <p:cNvSpPr/>
          <p:nvPr/>
        </p:nvSpPr>
        <p:spPr>
          <a:xfrm>
            <a:off x="5907088" y="1036638"/>
            <a:ext cx="2913062" cy="360362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2200">
                <a:solidFill>
                  <a:srgbClr val="00B050"/>
                </a:solidFill>
                <a:latin typeface="HGP創英角ｺﾞｼｯｸUB" pitchFamily="50" charset="-128"/>
                <a:ea typeface="HGP創英角ｺﾞｼｯｸUB" pitchFamily="50" charset="-128"/>
              </a:rPr>
              <a:t>Tablet</a:t>
            </a:r>
          </a:p>
        </p:txBody>
      </p:sp>
      <p:pic>
        <p:nvPicPr>
          <p:cNvPr id="43012" name="Picture 2" descr="C:\Users\3790554\Desktop\DSC_000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34075" y="1454150"/>
            <a:ext cx="2886075" cy="1300163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</p:spPr>
      </p:pic>
      <p:sp>
        <p:nvSpPr>
          <p:cNvPr id="43013" name="スライド番号プレースホルダー 5"/>
          <p:cNvSpPr>
            <a:spLocks noGrp="1"/>
          </p:cNvSpPr>
          <p:nvPr>
            <p:ph type="sldNum" sz="quarter" idx="12"/>
          </p:nvPr>
        </p:nvSpPr>
        <p:spPr bwMode="auto">
          <a:xfrm>
            <a:off x="7019925" y="6592888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5DBAED0-06BD-4202-BCDD-208101C88B0E}" type="slidenum">
              <a:rPr lang="ja-JP" altLang="en-US" sz="1400" smtClean="0">
                <a:solidFill>
                  <a:srgbClr val="FFFFFF"/>
                </a:solidFill>
                <a:latin typeface="HGP創英角ｺﾞｼｯｸUB" pitchFamily="50" charset="-128"/>
                <a:ea typeface="HGP創英角ｺﾞｼｯｸUB" pitchFamily="50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altLang="ja-JP" sz="1400" smtClean="0">
              <a:solidFill>
                <a:srgbClr val="FFFFFF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43014" name="タイトル 3"/>
          <p:cNvSpPr>
            <a:spLocks noGrp="1"/>
          </p:cNvSpPr>
          <p:nvPr>
            <p:ph type="title" idx="4294967295"/>
          </p:nvPr>
        </p:nvSpPr>
        <p:spPr>
          <a:xfrm>
            <a:off x="539750" y="188913"/>
            <a:ext cx="8067675" cy="488950"/>
          </a:xfrm>
        </p:spPr>
        <p:txBody>
          <a:bodyPr/>
          <a:lstStyle/>
          <a:p>
            <a:pPr eaLnBrk="1" hangingPunct="1"/>
            <a:r>
              <a:rPr lang="en-US" altLang="ja-JP" sz="2400" smtClean="0">
                <a:latin typeface="HGP創英角ｺﾞｼｯｸUB" pitchFamily="50" charset="-128"/>
                <a:ea typeface="HGP創英角ｺﾞｼｯｸUB" pitchFamily="50" charset="-128"/>
              </a:rPr>
              <a:t>Introduction of ICT utilization into education </a:t>
            </a:r>
            <a:br>
              <a:rPr lang="en-US" altLang="ja-JP" sz="2400" smtClean="0">
                <a:latin typeface="HGP創英角ｺﾞｼｯｸUB" pitchFamily="50" charset="-128"/>
                <a:ea typeface="HGP創英角ｺﾞｼｯｸUB" pitchFamily="50" charset="-128"/>
              </a:rPr>
            </a:br>
            <a:r>
              <a:rPr lang="en-US" altLang="ja-JP" sz="2400" smtClean="0">
                <a:latin typeface="HGP創英角ｺﾞｼｯｸUB" pitchFamily="50" charset="-128"/>
                <a:ea typeface="HGP創英角ｺﾞｼｯｸUB" pitchFamily="50" charset="-128"/>
              </a:rPr>
              <a:t>at public schools</a:t>
            </a:r>
            <a:endParaRPr lang="ja-JP" altLang="en-US" sz="2400" smtClean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43015" name="テキスト ボックス 29"/>
          <p:cNvSpPr txBox="1">
            <a:spLocks noChangeArrowheads="1"/>
          </p:cNvSpPr>
          <p:nvPr/>
        </p:nvSpPr>
        <p:spPr bwMode="auto">
          <a:xfrm>
            <a:off x="3276600" y="2133600"/>
            <a:ext cx="43513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altLang="ja-JP">
                <a:latin typeface="HGP創英角ｺﾞｼｯｸUB" pitchFamily="50" charset="-128"/>
                <a:ea typeface="HGP創英角ｺﾞｼｯｸUB" pitchFamily="50" charset="-128"/>
              </a:rPr>
              <a:t>Introduced into all students from this year</a:t>
            </a:r>
          </a:p>
          <a:p>
            <a:pPr algn="r"/>
            <a:r>
              <a:rPr lang="en-US" altLang="ja-JP">
                <a:latin typeface="HGP創英角ｺﾞｼｯｸUB" pitchFamily="50" charset="-128"/>
                <a:ea typeface="HGP創英角ｺﾞｼｯｸUB" pitchFamily="50" charset="-128"/>
              </a:rPr>
              <a:t>(From freshman in high school)</a:t>
            </a:r>
          </a:p>
        </p:txBody>
      </p:sp>
      <p:sp>
        <p:nvSpPr>
          <p:cNvPr id="43016" name="テキスト ボックス 32"/>
          <p:cNvSpPr txBox="1">
            <a:spLocks noChangeArrowheads="1"/>
          </p:cNvSpPr>
          <p:nvPr/>
        </p:nvSpPr>
        <p:spPr bwMode="auto">
          <a:xfrm>
            <a:off x="1908175" y="1412875"/>
            <a:ext cx="30972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altLang="ja-JP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rPr>
              <a:t>Introduced</a:t>
            </a:r>
            <a:r>
              <a:rPr lang="en-US" altLang="ja-JP">
                <a:latin typeface="HGP創英角ｺﾞｼｯｸUB" pitchFamily="50" charset="-128"/>
                <a:ea typeface="HGP創英角ｺﾞｼｯｸUB" pitchFamily="50" charset="-128"/>
              </a:rPr>
              <a:t> in all classrooms from last year</a:t>
            </a:r>
            <a:endParaRPr lang="ja-JP" altLang="en-US" sz="140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21" name="角丸四角形 20"/>
          <p:cNvSpPr/>
          <p:nvPr/>
        </p:nvSpPr>
        <p:spPr>
          <a:xfrm>
            <a:off x="250825" y="3068638"/>
            <a:ext cx="8642350" cy="3306762"/>
          </a:xfrm>
          <a:prstGeom prst="roundRect">
            <a:avLst>
              <a:gd name="adj" fmla="val 6435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25" name="角丸四角形 24"/>
          <p:cNvSpPr/>
          <p:nvPr/>
        </p:nvSpPr>
        <p:spPr>
          <a:xfrm>
            <a:off x="625475" y="2865438"/>
            <a:ext cx="7978775" cy="423862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ja-JP" sz="1600">
                <a:solidFill>
                  <a:srgbClr val="00B050"/>
                </a:solidFill>
                <a:latin typeface="HGP創英角ｺﾞｼｯｸUB" pitchFamily="50" charset="-128"/>
                <a:ea typeface="HGP創英角ｺﾞｼｯｸUB" pitchFamily="50" charset="-128"/>
              </a:rPr>
              <a:t>Systematization of management for the learning, teaching materials and school affairs </a:t>
            </a:r>
            <a:endParaRPr lang="ja-JP" altLang="en-US" sz="1600">
              <a:solidFill>
                <a:srgbClr val="00B050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grpSp>
        <p:nvGrpSpPr>
          <p:cNvPr id="43019" name="グループ化 4098"/>
          <p:cNvGrpSpPr>
            <a:grpSpLocks/>
          </p:cNvGrpSpPr>
          <p:nvPr/>
        </p:nvGrpSpPr>
        <p:grpSpPr bwMode="auto">
          <a:xfrm>
            <a:off x="395288" y="3500438"/>
            <a:ext cx="1728787" cy="1573212"/>
            <a:chOff x="323528" y="3789040"/>
            <a:chExt cx="1729431" cy="1573026"/>
          </a:xfrm>
        </p:grpSpPr>
        <p:pic>
          <p:nvPicPr>
            <p:cNvPr id="43057" name="Picture 2" descr="パソコンを使うサラリーマンのイラスト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23528" y="3789040"/>
              <a:ext cx="1729431" cy="14873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3058" name="テキスト ボックス 39"/>
            <p:cNvSpPr txBox="1">
              <a:spLocks noChangeArrowheads="1"/>
            </p:cNvSpPr>
            <p:nvPr/>
          </p:nvSpPr>
          <p:spPr bwMode="auto">
            <a:xfrm>
              <a:off x="463280" y="4844602"/>
              <a:ext cx="1588091" cy="5174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en-US" altLang="ja-JP" sz="1400">
                  <a:solidFill>
                    <a:srgbClr val="C00000"/>
                  </a:solidFill>
                  <a:latin typeface="HGP創英角ｺﾞｼｯｸUB" pitchFamily="50" charset="-128"/>
                  <a:ea typeface="HGP創英角ｺﾞｼｯｸUB" pitchFamily="50" charset="-128"/>
                </a:rPr>
                <a:t>Preparation of </a:t>
              </a:r>
            </a:p>
            <a:p>
              <a:pPr algn="r"/>
              <a:r>
                <a:rPr lang="en-US" altLang="ja-JP" sz="1400">
                  <a:solidFill>
                    <a:srgbClr val="C00000"/>
                  </a:solidFill>
                  <a:latin typeface="HGP創英角ｺﾞｼｯｸUB" pitchFamily="50" charset="-128"/>
                  <a:ea typeface="HGP創英角ｺﾞｼｯｸUB" pitchFamily="50" charset="-128"/>
                </a:rPr>
                <a:t>teaching materials</a:t>
              </a:r>
            </a:p>
          </p:txBody>
        </p:sp>
      </p:grpSp>
      <p:grpSp>
        <p:nvGrpSpPr>
          <p:cNvPr id="43020" name="グループ化 4096"/>
          <p:cNvGrpSpPr>
            <a:grpSpLocks/>
          </p:cNvGrpSpPr>
          <p:nvPr/>
        </p:nvGrpSpPr>
        <p:grpSpPr bwMode="auto">
          <a:xfrm>
            <a:off x="841375" y="4652963"/>
            <a:ext cx="3109913" cy="1268412"/>
            <a:chOff x="841283" y="5044131"/>
            <a:chExt cx="3110443" cy="1267982"/>
          </a:xfrm>
        </p:grpSpPr>
        <p:pic>
          <p:nvPicPr>
            <p:cNvPr id="43055" name="Picture 4" descr="テスト・受験のイラスト「試験中の女子学生」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239831" y="5044131"/>
              <a:ext cx="1432748" cy="12679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3056" name="テキスト ボックス 41"/>
            <p:cNvSpPr txBox="1">
              <a:spLocks noChangeArrowheads="1"/>
            </p:cNvSpPr>
            <p:nvPr/>
          </p:nvSpPr>
          <p:spPr bwMode="auto">
            <a:xfrm>
              <a:off x="841283" y="5877286"/>
              <a:ext cx="3110443" cy="3364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en-US" altLang="ja-JP" sz="1600">
                  <a:solidFill>
                    <a:srgbClr val="002060"/>
                  </a:solidFill>
                  <a:latin typeface="HGP創英角ｺﾞｼｯｸUB" pitchFamily="50" charset="-128"/>
                  <a:ea typeface="HGP創英角ｺﾞｼｯｸUB" pitchFamily="50" charset="-128"/>
                </a:rPr>
                <a:t>conduct the exam and homework</a:t>
              </a:r>
            </a:p>
          </p:txBody>
        </p:sp>
      </p:grpSp>
      <p:grpSp>
        <p:nvGrpSpPr>
          <p:cNvPr id="43021" name="グループ化 4102"/>
          <p:cNvGrpSpPr>
            <a:grpSpLocks/>
          </p:cNvGrpSpPr>
          <p:nvPr/>
        </p:nvGrpSpPr>
        <p:grpSpPr bwMode="auto">
          <a:xfrm>
            <a:off x="4427538" y="4221163"/>
            <a:ext cx="2587625" cy="1568450"/>
            <a:chOff x="4402624" y="4699630"/>
            <a:chExt cx="2585540" cy="1568062"/>
          </a:xfrm>
        </p:grpSpPr>
        <p:pic>
          <p:nvPicPr>
            <p:cNvPr id="43053" name="Picture 6" descr="http://1.bp.blogspot.com/-wMmNfEcDxSo/U0pTBlax9HI/AAAAAAAAfB0/btJi4dh_a8k/s800/stamp_message1.pn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5604967" y="4699630"/>
              <a:ext cx="1118298" cy="1534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3054" name="テキスト ボックス 42"/>
            <p:cNvSpPr txBox="1">
              <a:spLocks noChangeArrowheads="1"/>
            </p:cNvSpPr>
            <p:nvPr/>
          </p:nvSpPr>
          <p:spPr bwMode="auto">
            <a:xfrm>
              <a:off x="4402624" y="5962967"/>
              <a:ext cx="2585540" cy="304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1400">
                  <a:solidFill>
                    <a:srgbClr val="262626"/>
                  </a:solidFill>
                  <a:latin typeface="HGP創英角ｺﾞｼｯｸUB" pitchFamily="50" charset="-128"/>
                  <a:ea typeface="HGP創英角ｺﾞｼｯｸUB" pitchFamily="50" charset="-128"/>
                </a:rPr>
                <a:t>Preparation of academic report</a:t>
              </a:r>
            </a:p>
          </p:txBody>
        </p:sp>
      </p:grpSp>
      <p:grpSp>
        <p:nvGrpSpPr>
          <p:cNvPr id="43022" name="グループ化 4105"/>
          <p:cNvGrpSpPr>
            <a:grpSpLocks/>
          </p:cNvGrpSpPr>
          <p:nvPr/>
        </p:nvGrpSpPr>
        <p:grpSpPr bwMode="auto">
          <a:xfrm>
            <a:off x="7091363" y="4581525"/>
            <a:ext cx="1728787" cy="1617663"/>
            <a:chOff x="7164288" y="4894017"/>
            <a:chExt cx="1729431" cy="1617471"/>
          </a:xfrm>
        </p:grpSpPr>
        <p:pic>
          <p:nvPicPr>
            <p:cNvPr id="43051" name="Picture 2" descr="パソコンを使うサラリーマンのイラスト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164288" y="4894017"/>
              <a:ext cx="1729431" cy="14873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3052" name="テキスト ボックス 43"/>
            <p:cNvSpPr txBox="1">
              <a:spLocks noChangeArrowheads="1"/>
            </p:cNvSpPr>
            <p:nvPr/>
          </p:nvSpPr>
          <p:spPr bwMode="auto">
            <a:xfrm>
              <a:off x="7486670" y="5994024"/>
              <a:ext cx="1333997" cy="5174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en-US" altLang="ja-JP" sz="1400">
                  <a:solidFill>
                    <a:srgbClr val="604A7B"/>
                  </a:solidFill>
                  <a:latin typeface="HGP創英角ｺﾞｼｯｸUB" pitchFamily="50" charset="-128"/>
                  <a:ea typeface="HGP創英角ｺﾞｼｯｸUB" pitchFamily="50" charset="-128"/>
                </a:rPr>
                <a:t>Preparation of </a:t>
              </a:r>
            </a:p>
            <a:p>
              <a:pPr algn="r"/>
              <a:r>
                <a:rPr lang="en-US" altLang="ja-JP" sz="1400">
                  <a:solidFill>
                    <a:srgbClr val="604A7B"/>
                  </a:solidFill>
                  <a:latin typeface="HGP創英角ｺﾞｼｯｸUB" pitchFamily="50" charset="-128"/>
                  <a:ea typeface="HGP創英角ｺﾞｼｯｸUB" pitchFamily="50" charset="-128"/>
                </a:rPr>
                <a:t>materials</a:t>
              </a:r>
            </a:p>
          </p:txBody>
        </p:sp>
      </p:grpSp>
      <p:grpSp>
        <p:nvGrpSpPr>
          <p:cNvPr id="43023" name="グループ化 4106"/>
          <p:cNvGrpSpPr>
            <a:grpSpLocks/>
          </p:cNvGrpSpPr>
          <p:nvPr/>
        </p:nvGrpSpPr>
        <p:grpSpPr bwMode="auto">
          <a:xfrm>
            <a:off x="995363" y="3509963"/>
            <a:ext cx="1489075" cy="328612"/>
            <a:chOff x="1068420" y="3892044"/>
            <a:chExt cx="1487356" cy="329044"/>
          </a:xfrm>
        </p:grpSpPr>
        <p:cxnSp>
          <p:nvCxnSpPr>
            <p:cNvPr id="8" name="直線矢印コネクタ 7"/>
            <p:cNvCxnSpPr/>
            <p:nvPr/>
          </p:nvCxnSpPr>
          <p:spPr>
            <a:xfrm>
              <a:off x="1331641" y="4221088"/>
              <a:ext cx="1224135" cy="0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3050" name="テキスト ボックス 59"/>
            <p:cNvSpPr txBox="1">
              <a:spLocks noChangeArrowheads="1"/>
            </p:cNvSpPr>
            <p:nvPr/>
          </p:nvSpPr>
          <p:spPr bwMode="auto">
            <a:xfrm>
              <a:off x="1068420" y="3892044"/>
              <a:ext cx="1095696" cy="305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en-US" altLang="ja-JP" sz="1400">
                  <a:solidFill>
                    <a:srgbClr val="C00000"/>
                  </a:solidFill>
                  <a:latin typeface="HGP創英角ｺﾞｼｯｸUB" pitchFamily="50" charset="-128"/>
                  <a:ea typeface="HGP創英角ｺﾞｼｯｸUB" pitchFamily="50" charset="-128"/>
                </a:rPr>
                <a:t>Registration</a:t>
              </a:r>
            </a:p>
          </p:txBody>
        </p:sp>
      </p:grpSp>
      <p:grpSp>
        <p:nvGrpSpPr>
          <p:cNvPr id="43024" name="グループ化 62"/>
          <p:cNvGrpSpPr>
            <a:grpSpLocks/>
          </p:cNvGrpSpPr>
          <p:nvPr/>
        </p:nvGrpSpPr>
        <p:grpSpPr bwMode="auto">
          <a:xfrm>
            <a:off x="1203325" y="4149725"/>
            <a:ext cx="1612900" cy="485775"/>
            <a:chOff x="1202750" y="4602976"/>
            <a:chExt cx="1612828" cy="486642"/>
          </a:xfrm>
        </p:grpSpPr>
        <p:cxnSp>
          <p:nvCxnSpPr>
            <p:cNvPr id="47" name="直線矢印コネクタ 46"/>
            <p:cNvCxnSpPr/>
            <p:nvPr/>
          </p:nvCxnSpPr>
          <p:spPr>
            <a:xfrm flipV="1">
              <a:off x="2815578" y="4618879"/>
              <a:ext cx="0" cy="470739"/>
            </a:xfrm>
            <a:prstGeom prst="straightConnector1">
              <a:avLst/>
            </a:prstGeom>
            <a:ln w="57150">
              <a:solidFill>
                <a:srgbClr val="002060"/>
              </a:solidFill>
              <a:headEnd type="arrow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3048" name="テキスト ボックス 60"/>
            <p:cNvSpPr txBox="1">
              <a:spLocks noChangeArrowheads="1"/>
            </p:cNvSpPr>
            <p:nvPr/>
          </p:nvSpPr>
          <p:spPr bwMode="auto">
            <a:xfrm>
              <a:off x="1202750" y="4602976"/>
              <a:ext cx="1541394" cy="458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en-US" altLang="ja-JP" sz="1200">
                  <a:solidFill>
                    <a:srgbClr val="002060"/>
                  </a:solidFill>
                  <a:latin typeface="HGP創英角ｺﾞｼｯｸUB" pitchFamily="50" charset="-128"/>
                  <a:ea typeface="HGP創英角ｺﾞｼｯｸUB" pitchFamily="50" charset="-128"/>
                </a:rPr>
                <a:t>Distribute </a:t>
              </a:r>
            </a:p>
            <a:p>
              <a:pPr algn="r"/>
              <a:r>
                <a:rPr lang="en-US" altLang="ja-JP" sz="1200">
                  <a:solidFill>
                    <a:srgbClr val="002060"/>
                  </a:solidFill>
                  <a:latin typeface="HGP創英角ｺﾞｼｯｸUB" pitchFamily="50" charset="-128"/>
                  <a:ea typeface="HGP創英角ｺﾞｼｯｸUB" pitchFamily="50" charset="-128"/>
                </a:rPr>
                <a:t>exam and homework</a:t>
              </a:r>
            </a:p>
          </p:txBody>
        </p:sp>
      </p:grpSp>
      <p:grpSp>
        <p:nvGrpSpPr>
          <p:cNvPr id="43025" name="グループ化 4095"/>
          <p:cNvGrpSpPr>
            <a:grpSpLocks/>
          </p:cNvGrpSpPr>
          <p:nvPr/>
        </p:nvGrpSpPr>
        <p:grpSpPr bwMode="auto">
          <a:xfrm>
            <a:off x="3062288" y="4173538"/>
            <a:ext cx="2097087" cy="509587"/>
            <a:chOff x="3062135" y="4581128"/>
            <a:chExt cx="2096378" cy="510108"/>
          </a:xfrm>
        </p:grpSpPr>
        <p:cxnSp>
          <p:nvCxnSpPr>
            <p:cNvPr id="45" name="直線矢印コネクタ 44"/>
            <p:cNvCxnSpPr/>
            <p:nvPr/>
          </p:nvCxnSpPr>
          <p:spPr>
            <a:xfrm flipV="1">
              <a:off x="3062135" y="4581128"/>
              <a:ext cx="0" cy="470380"/>
            </a:xfrm>
            <a:prstGeom prst="straightConnector1">
              <a:avLst/>
            </a:prstGeom>
            <a:ln w="57150">
              <a:solidFill>
                <a:srgbClr val="00206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3046" name="テキスト ボックス 61"/>
            <p:cNvSpPr txBox="1">
              <a:spLocks noChangeArrowheads="1"/>
            </p:cNvSpPr>
            <p:nvPr/>
          </p:nvSpPr>
          <p:spPr bwMode="auto">
            <a:xfrm>
              <a:off x="3119266" y="4603376"/>
              <a:ext cx="2039247" cy="4878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200">
                  <a:solidFill>
                    <a:srgbClr val="002060"/>
                  </a:solidFill>
                  <a:latin typeface="HGP創英角ｺﾞｼｯｸUB" pitchFamily="50" charset="-128"/>
                  <a:ea typeface="HGP創英角ｺﾞｼｯｸUB" pitchFamily="50" charset="-128"/>
                </a:rPr>
                <a:t>Submit exam and homework</a:t>
              </a:r>
            </a:p>
            <a:p>
              <a:r>
                <a:rPr lang="en-US" altLang="ja-JP" sz="1200">
                  <a:solidFill>
                    <a:srgbClr val="002060"/>
                  </a:solidFill>
                  <a:latin typeface="HGP創英角ｺﾞｼｯｸUB" pitchFamily="50" charset="-128"/>
                  <a:ea typeface="HGP創英角ｺﾞｼｯｸUB" pitchFamily="50" charset="-128"/>
                </a:rPr>
                <a:t>Deliver the learning result</a:t>
              </a:r>
              <a:r>
                <a:rPr lang="en-US" altLang="ja-JP" sz="1400">
                  <a:solidFill>
                    <a:srgbClr val="002060"/>
                  </a:solidFill>
                  <a:latin typeface="HGP創英角ｺﾞｼｯｸUB" pitchFamily="50" charset="-128"/>
                  <a:ea typeface="HGP創英角ｺﾞｼｯｸUB" pitchFamily="50" charset="-128"/>
                </a:rPr>
                <a:t> </a:t>
              </a:r>
            </a:p>
          </p:txBody>
        </p:sp>
      </p:grpSp>
      <p:grpSp>
        <p:nvGrpSpPr>
          <p:cNvPr id="43026" name="グループ化 4100"/>
          <p:cNvGrpSpPr>
            <a:grpSpLocks/>
          </p:cNvGrpSpPr>
          <p:nvPr/>
        </p:nvGrpSpPr>
        <p:grpSpPr bwMode="auto">
          <a:xfrm>
            <a:off x="3924300" y="4221163"/>
            <a:ext cx="2436813" cy="822325"/>
            <a:chOff x="3861936" y="4437112"/>
            <a:chExt cx="2437909" cy="822727"/>
          </a:xfrm>
        </p:grpSpPr>
        <p:cxnSp>
          <p:nvCxnSpPr>
            <p:cNvPr id="48" name="直線矢印コネクタ 47"/>
            <p:cNvCxnSpPr/>
            <p:nvPr/>
          </p:nvCxnSpPr>
          <p:spPr>
            <a:xfrm flipH="1" flipV="1">
              <a:off x="3861936" y="4437112"/>
              <a:ext cx="1718448" cy="471717"/>
            </a:xfrm>
            <a:prstGeom prst="straightConnector1">
              <a:avLst/>
            </a:prstGeom>
            <a:ln w="57150"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3044" name="テキスト ボックス 65"/>
            <p:cNvSpPr txBox="1">
              <a:spLocks noChangeArrowheads="1"/>
            </p:cNvSpPr>
            <p:nvPr/>
          </p:nvSpPr>
          <p:spPr bwMode="auto">
            <a:xfrm>
              <a:off x="4368577" y="4802415"/>
              <a:ext cx="1931268" cy="457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200">
                  <a:solidFill>
                    <a:srgbClr val="262626"/>
                  </a:solidFill>
                  <a:latin typeface="HGP創英角ｺﾞｼｯｸUB" pitchFamily="50" charset="-128"/>
                  <a:ea typeface="HGP創英角ｺﾞｼｯｸUB" pitchFamily="50" charset="-128"/>
                </a:rPr>
                <a:t>Learning history</a:t>
              </a:r>
            </a:p>
            <a:p>
              <a:r>
                <a:rPr lang="en-US" altLang="ja-JP" sz="1200">
                  <a:solidFill>
                    <a:srgbClr val="262626"/>
                  </a:solidFill>
                  <a:latin typeface="HGP創英角ｺﾞｼｯｸUB" pitchFamily="50" charset="-128"/>
                  <a:ea typeface="HGP創英角ｺﾞｼｯｸUB" pitchFamily="50" charset="-128"/>
                </a:rPr>
                <a:t>reference of learning level</a:t>
              </a:r>
            </a:p>
          </p:txBody>
        </p:sp>
      </p:grpSp>
      <p:grpSp>
        <p:nvGrpSpPr>
          <p:cNvPr id="43027" name="グループ化 4103"/>
          <p:cNvGrpSpPr>
            <a:grpSpLocks/>
          </p:cNvGrpSpPr>
          <p:nvPr/>
        </p:nvGrpSpPr>
        <p:grpSpPr bwMode="auto">
          <a:xfrm>
            <a:off x="6443663" y="4129088"/>
            <a:ext cx="1222375" cy="523875"/>
            <a:chOff x="6117461" y="4293096"/>
            <a:chExt cx="1222017" cy="523326"/>
          </a:xfrm>
        </p:grpSpPr>
        <p:cxnSp>
          <p:nvCxnSpPr>
            <p:cNvPr id="51" name="直線矢印コネクタ 50"/>
            <p:cNvCxnSpPr/>
            <p:nvPr/>
          </p:nvCxnSpPr>
          <p:spPr>
            <a:xfrm flipH="1">
              <a:off x="6533264" y="4448508"/>
              <a:ext cx="604660" cy="367914"/>
            </a:xfrm>
            <a:prstGeom prst="straightConnector1">
              <a:avLst/>
            </a:prstGeom>
            <a:ln w="57150"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3042" name="テキスト ボックス 66"/>
            <p:cNvSpPr txBox="1">
              <a:spLocks noChangeArrowheads="1"/>
            </p:cNvSpPr>
            <p:nvPr/>
          </p:nvSpPr>
          <p:spPr bwMode="auto">
            <a:xfrm>
              <a:off x="6117461" y="4293096"/>
              <a:ext cx="1222017" cy="4567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200">
                  <a:solidFill>
                    <a:srgbClr val="262626"/>
                  </a:solidFill>
                  <a:latin typeface="HGP創英角ｺﾞｼｯｸUB" pitchFamily="50" charset="-128"/>
                  <a:ea typeface="HGP創英角ｺﾞｼｯｸUB" pitchFamily="50" charset="-128"/>
                </a:rPr>
                <a:t>Learning result </a:t>
              </a:r>
            </a:p>
            <a:p>
              <a:r>
                <a:rPr lang="en-US" altLang="ja-JP" sz="1200">
                  <a:solidFill>
                    <a:srgbClr val="262626"/>
                  </a:solidFill>
                  <a:latin typeface="HGP創英角ｺﾞｼｯｸUB" pitchFamily="50" charset="-128"/>
                  <a:ea typeface="HGP創英角ｺﾞｼｯｸUB" pitchFamily="50" charset="-128"/>
                </a:rPr>
                <a:t>processing</a:t>
              </a:r>
            </a:p>
          </p:txBody>
        </p:sp>
      </p:grpSp>
      <p:grpSp>
        <p:nvGrpSpPr>
          <p:cNvPr id="43028" name="グループ化 4104"/>
          <p:cNvGrpSpPr>
            <a:grpSpLocks/>
          </p:cNvGrpSpPr>
          <p:nvPr/>
        </p:nvGrpSpPr>
        <p:grpSpPr bwMode="auto">
          <a:xfrm>
            <a:off x="7956550" y="4100513"/>
            <a:ext cx="908050" cy="539750"/>
            <a:chOff x="8029003" y="4559373"/>
            <a:chExt cx="907573" cy="539058"/>
          </a:xfrm>
        </p:grpSpPr>
        <p:cxnSp>
          <p:nvCxnSpPr>
            <p:cNvPr id="56" name="直線矢印コネクタ 55"/>
            <p:cNvCxnSpPr/>
            <p:nvPr/>
          </p:nvCxnSpPr>
          <p:spPr>
            <a:xfrm flipV="1">
              <a:off x="8029003" y="4627547"/>
              <a:ext cx="0" cy="470884"/>
            </a:xfrm>
            <a:prstGeom prst="straightConnector1">
              <a:avLst/>
            </a:prstGeom>
            <a:ln w="57150">
              <a:solidFill>
                <a:schemeClr val="accent4">
                  <a:lumMod val="75000"/>
                </a:schemeClr>
              </a:solidFill>
              <a:headEnd type="arrow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3040" name="テキスト ボックス 67"/>
            <p:cNvSpPr txBox="1">
              <a:spLocks noChangeArrowheads="1"/>
            </p:cNvSpPr>
            <p:nvPr/>
          </p:nvSpPr>
          <p:spPr bwMode="auto">
            <a:xfrm>
              <a:off x="8029003" y="4559373"/>
              <a:ext cx="907573" cy="4566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200">
                  <a:solidFill>
                    <a:srgbClr val="604A7B"/>
                  </a:solidFill>
                  <a:latin typeface="HGP創英角ｺﾞｼｯｸUB" pitchFamily="50" charset="-128"/>
                  <a:ea typeface="HGP創英角ｺﾞｼｯｸUB" pitchFamily="50" charset="-128"/>
                </a:rPr>
                <a:t>Statistical </a:t>
              </a:r>
            </a:p>
            <a:p>
              <a:r>
                <a:rPr lang="en-US" altLang="ja-JP" sz="1200">
                  <a:solidFill>
                    <a:srgbClr val="604A7B"/>
                  </a:solidFill>
                  <a:latin typeface="HGP創英角ｺﾞｼｯｸUB" pitchFamily="50" charset="-128"/>
                  <a:ea typeface="HGP創英角ｺﾞｼｯｸUB" pitchFamily="50" charset="-128"/>
                </a:rPr>
                <a:t>processing</a:t>
              </a:r>
            </a:p>
          </p:txBody>
        </p:sp>
      </p:grpSp>
      <p:grpSp>
        <p:nvGrpSpPr>
          <p:cNvPr id="43029" name="グループ化 56"/>
          <p:cNvGrpSpPr>
            <a:grpSpLocks/>
          </p:cNvGrpSpPr>
          <p:nvPr/>
        </p:nvGrpSpPr>
        <p:grpSpPr bwMode="auto">
          <a:xfrm>
            <a:off x="2011363" y="3406775"/>
            <a:ext cx="2420937" cy="720725"/>
            <a:chOff x="2011015" y="3789040"/>
            <a:chExt cx="2420945" cy="720645"/>
          </a:xfrm>
        </p:grpSpPr>
        <p:sp>
          <p:nvSpPr>
            <p:cNvPr id="4" name="円柱 3"/>
            <p:cNvSpPr/>
            <p:nvPr/>
          </p:nvSpPr>
          <p:spPr>
            <a:xfrm>
              <a:off x="2555529" y="3789040"/>
              <a:ext cx="1306517" cy="720645"/>
            </a:xfrm>
            <a:prstGeom prst="can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  <p:sp>
          <p:nvSpPr>
            <p:cNvPr id="43038" name="テキスト ボックス 69"/>
            <p:cNvSpPr txBox="1">
              <a:spLocks noChangeArrowheads="1"/>
            </p:cNvSpPr>
            <p:nvPr/>
          </p:nvSpPr>
          <p:spPr bwMode="auto">
            <a:xfrm>
              <a:off x="2011015" y="3892216"/>
              <a:ext cx="2420945" cy="5174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1400">
                  <a:solidFill>
                    <a:srgbClr val="425222"/>
                  </a:solidFill>
                  <a:latin typeface="HGP創英角ｺﾞｼｯｸUB" pitchFamily="50" charset="-128"/>
                  <a:ea typeface="HGP創英角ｺﾞｼｯｸUB" pitchFamily="50" charset="-128"/>
                </a:rPr>
                <a:t>Leaning &amp; teaching materials</a:t>
              </a:r>
            </a:p>
            <a:p>
              <a:pPr algn="ctr"/>
              <a:r>
                <a:rPr lang="en-US" altLang="ja-JP" sz="1400">
                  <a:solidFill>
                    <a:srgbClr val="425222"/>
                  </a:solidFill>
                  <a:latin typeface="HGP創英角ｺﾞｼｯｸUB" pitchFamily="50" charset="-128"/>
                  <a:ea typeface="HGP創英角ｺﾞｼｯｸUB" pitchFamily="50" charset="-128"/>
                </a:rPr>
                <a:t>Management system</a:t>
              </a:r>
            </a:p>
          </p:txBody>
        </p:sp>
      </p:grpSp>
      <p:grpSp>
        <p:nvGrpSpPr>
          <p:cNvPr id="43030" name="グループ化 57"/>
          <p:cNvGrpSpPr>
            <a:grpSpLocks/>
          </p:cNvGrpSpPr>
          <p:nvPr/>
        </p:nvGrpSpPr>
        <p:grpSpPr bwMode="auto">
          <a:xfrm>
            <a:off x="6938963" y="3406775"/>
            <a:ext cx="1738312" cy="720725"/>
            <a:chOff x="6939088" y="3789040"/>
            <a:chExt cx="1738252" cy="720549"/>
          </a:xfrm>
        </p:grpSpPr>
        <p:sp>
          <p:nvSpPr>
            <p:cNvPr id="37" name="円柱 36"/>
            <p:cNvSpPr/>
            <p:nvPr/>
          </p:nvSpPr>
          <p:spPr>
            <a:xfrm>
              <a:off x="7212129" y="3789040"/>
              <a:ext cx="1176296" cy="720549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  <p:sp>
          <p:nvSpPr>
            <p:cNvPr id="43036" name="テキスト ボックス 70"/>
            <p:cNvSpPr txBox="1">
              <a:spLocks noChangeArrowheads="1"/>
            </p:cNvSpPr>
            <p:nvPr/>
          </p:nvSpPr>
          <p:spPr bwMode="auto">
            <a:xfrm>
              <a:off x="6939088" y="3916009"/>
              <a:ext cx="1738252" cy="5173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1400">
                  <a:latin typeface="HGP創英角ｺﾞｼｯｸUB" pitchFamily="50" charset="-128"/>
                  <a:ea typeface="HGP創英角ｺﾞｼｯｸUB" pitchFamily="50" charset="-128"/>
                </a:rPr>
                <a:t>School affairs </a:t>
              </a:r>
            </a:p>
            <a:p>
              <a:pPr algn="ctr"/>
              <a:r>
                <a:rPr lang="en-US" altLang="ja-JP" sz="1400">
                  <a:latin typeface="HGP創英角ｺﾞｼｯｸUB" pitchFamily="50" charset="-128"/>
                  <a:ea typeface="HGP創英角ｺﾞｼｯｸUB" pitchFamily="50" charset="-128"/>
                </a:rPr>
                <a:t>management system</a:t>
              </a:r>
            </a:p>
          </p:txBody>
        </p:sp>
      </p:grpSp>
      <p:grpSp>
        <p:nvGrpSpPr>
          <p:cNvPr id="43031" name="グループ化 58"/>
          <p:cNvGrpSpPr>
            <a:grpSpLocks/>
          </p:cNvGrpSpPr>
          <p:nvPr/>
        </p:nvGrpSpPr>
        <p:grpSpPr bwMode="auto">
          <a:xfrm>
            <a:off x="4090988" y="3519488"/>
            <a:ext cx="2876550" cy="433387"/>
            <a:chOff x="4067944" y="3902060"/>
            <a:chExt cx="2876402" cy="432048"/>
          </a:xfrm>
        </p:grpSpPr>
        <p:sp>
          <p:nvSpPr>
            <p:cNvPr id="18" name="左右矢印 17"/>
            <p:cNvSpPr/>
            <p:nvPr/>
          </p:nvSpPr>
          <p:spPr>
            <a:xfrm>
              <a:off x="4067944" y="3902060"/>
              <a:ext cx="2876402" cy="432048"/>
            </a:xfrm>
            <a:prstGeom prst="leftRightArrow">
              <a:avLst/>
            </a:prstGeom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  <p:sp>
          <p:nvSpPr>
            <p:cNvPr id="43034" name="テキスト ボックス 71"/>
            <p:cNvSpPr txBox="1">
              <a:spLocks noChangeArrowheads="1"/>
            </p:cNvSpPr>
            <p:nvPr/>
          </p:nvSpPr>
          <p:spPr bwMode="auto">
            <a:xfrm>
              <a:off x="5212473" y="3914721"/>
              <a:ext cx="588932" cy="3655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>
                  <a:solidFill>
                    <a:schemeClr val="bg1"/>
                  </a:solidFill>
                  <a:latin typeface="HGP創英角ｺﾞｼｯｸUB" pitchFamily="50" charset="-128"/>
                  <a:ea typeface="HGP創英角ｺﾞｼｯｸUB" pitchFamily="50" charset="-128"/>
                </a:rPr>
                <a:t>Link</a:t>
              </a:r>
            </a:p>
          </p:txBody>
        </p:sp>
      </p:grpSp>
      <p:sp>
        <p:nvSpPr>
          <p:cNvPr id="43032" name="テキスト ボックス 85"/>
          <p:cNvSpPr txBox="1">
            <a:spLocks noChangeArrowheads="1"/>
          </p:cNvSpPr>
          <p:nvPr/>
        </p:nvSpPr>
        <p:spPr bwMode="auto">
          <a:xfrm>
            <a:off x="1350963" y="5876925"/>
            <a:ext cx="63198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ja-JP">
                <a:solidFill>
                  <a:srgbClr val="FF3399"/>
                </a:solidFill>
                <a:latin typeface="HGP創英角ｺﾞｼｯｸUB" pitchFamily="50" charset="-128"/>
                <a:ea typeface="HGP創英角ｺﾞｼｯｸUB" pitchFamily="50" charset="-128"/>
              </a:rPr>
              <a:t>Support teachers to prepare teaching materials and handouts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/>
          <p:cNvSpPr/>
          <p:nvPr/>
        </p:nvSpPr>
        <p:spPr>
          <a:xfrm>
            <a:off x="0" y="917575"/>
            <a:ext cx="9144000" cy="360363"/>
          </a:xfrm>
          <a:prstGeom prst="rect">
            <a:avLst/>
          </a:prstGeom>
          <a:solidFill>
            <a:schemeClr val="accent5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6" name="タイトル 1"/>
          <p:cNvSpPr>
            <a:spLocks noGrp="1"/>
          </p:cNvSpPr>
          <p:nvPr>
            <p:ph type="title"/>
          </p:nvPr>
        </p:nvSpPr>
        <p:spPr>
          <a:xfrm>
            <a:off x="257870" y="321717"/>
            <a:ext cx="8640960" cy="1143000"/>
          </a:xfrm>
        </p:spPr>
        <p:txBody>
          <a:bodyPr rtlCol="0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sz="40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新しい行政のカタチ、世界へ</a:t>
            </a:r>
            <a:r>
              <a:rPr lang="en-US" altLang="ja-JP" sz="40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/>
            </a:r>
            <a:br>
              <a:rPr lang="en-US" altLang="ja-JP" sz="40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</a:br>
            <a:r>
              <a:rPr lang="ja-JP" altLang="en-US" sz="28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～日本初、国連公共サービス賞受賞～</a:t>
            </a:r>
            <a:endParaRPr lang="ja-JP" altLang="en-US" sz="3600" b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45059" name="スライド番号プレースホルダー 2"/>
          <p:cNvSpPr>
            <a:spLocks noGrp="1"/>
          </p:cNvSpPr>
          <p:nvPr>
            <p:ph type="sldNum" sz="quarter" idx="11"/>
          </p:nvPr>
        </p:nvSpPr>
        <p:spPr bwMode="auto">
          <a:xfrm>
            <a:off x="7024688" y="6496050"/>
            <a:ext cx="2133600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D7DE146-8AC8-425E-AB35-8A4D756D60B9}" type="slidenum">
              <a:rPr lang="ja-JP" altLang="en-US" sz="2000" smtClean="0">
                <a:solidFill>
                  <a:srgbClr val="0070C0"/>
                </a:solidFill>
                <a:latin typeface="Arial Black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altLang="ja-JP" sz="2000" smtClean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45060" name="AutoShape 2"/>
          <p:cNvSpPr>
            <a:spLocks noChangeArrowheads="1"/>
          </p:cNvSpPr>
          <p:nvPr/>
        </p:nvSpPr>
        <p:spPr bwMode="auto">
          <a:xfrm>
            <a:off x="209550" y="3995738"/>
            <a:ext cx="2705100" cy="407987"/>
          </a:xfrm>
          <a:prstGeom prst="flowChartAlternateProcess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ja-JP" sz="2000">
                <a:solidFill>
                  <a:schemeClr val="bg1"/>
                </a:solidFill>
                <a:latin typeface="Tahoma" pitchFamily="34" charset="0"/>
                <a:ea typeface="HGP創英角ｺﾞｼｯｸUB" pitchFamily="50" charset="-128"/>
              </a:rPr>
              <a:t>Collaboration testing</a:t>
            </a:r>
          </a:p>
        </p:txBody>
      </p:sp>
      <p:pic>
        <p:nvPicPr>
          <p:cNvPr id="2050" name="Picture 2" descr="元気ひろば外観写真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4950" y="4776788"/>
            <a:ext cx="2519363" cy="17732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45062" name="正方形/長方形 1"/>
          <p:cNvSpPr>
            <a:spLocks noChangeArrowheads="1"/>
          </p:cNvSpPr>
          <p:nvPr/>
        </p:nvSpPr>
        <p:spPr bwMode="auto">
          <a:xfrm>
            <a:off x="107950" y="4292600"/>
            <a:ext cx="32416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400" b="1">
                <a:latin typeface="SimHei" pitchFamily="49" charset="-122"/>
                <a:ea typeface="SimHei" pitchFamily="49" charset="-122"/>
              </a:rPr>
              <a:t>Consignment of general service management for residents</a:t>
            </a:r>
          </a:p>
        </p:txBody>
      </p:sp>
      <p:pic>
        <p:nvPicPr>
          <p:cNvPr id="2054" name="Picture 6" descr="元気ひろば内の写真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14650" y="4459288"/>
            <a:ext cx="2036763" cy="15573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45064" name="正方形/長方形 32"/>
          <p:cNvSpPr>
            <a:spLocks noChangeArrowheads="1"/>
          </p:cNvSpPr>
          <p:nvPr/>
        </p:nvSpPr>
        <p:spPr bwMode="auto">
          <a:xfrm>
            <a:off x="2771775" y="6080125"/>
            <a:ext cx="282416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400">
                <a:latin typeface="SimHei" pitchFamily="49" charset="-122"/>
                <a:ea typeface="SimHei" pitchFamily="49" charset="-122"/>
              </a:rPr>
              <a:t>50% increase in visitors </a:t>
            </a:r>
            <a:r>
              <a:rPr lang="en-US" altLang="ja-JP" sz="1400">
                <a:solidFill>
                  <a:srgbClr val="FF0000"/>
                </a:solidFill>
                <a:latin typeface="SimHei" pitchFamily="49" charset="-122"/>
                <a:ea typeface="SimHei" pitchFamily="49" charset="-122"/>
              </a:rPr>
              <a:t>↑</a:t>
            </a:r>
          </a:p>
          <a:p>
            <a:r>
              <a:rPr lang="en-US" altLang="ja-JP" sz="1400">
                <a:latin typeface="SimHei" pitchFamily="49" charset="-122"/>
                <a:ea typeface="SimHei" pitchFamily="49" charset="-122"/>
              </a:rPr>
              <a:t>80% increase consultation</a:t>
            </a:r>
            <a:r>
              <a:rPr lang="en-US" altLang="ja-JP" sz="1400">
                <a:solidFill>
                  <a:srgbClr val="FF0000"/>
                </a:solidFill>
                <a:latin typeface="SimHei" pitchFamily="49" charset="-122"/>
                <a:ea typeface="SimHei" pitchFamily="49" charset="-122"/>
              </a:rPr>
              <a:t>↑</a:t>
            </a:r>
          </a:p>
        </p:txBody>
      </p:sp>
      <p:pic>
        <p:nvPicPr>
          <p:cNvPr id="46" name="図 45" descr="http://www.pref.saga.lg.jp/web/var/rev0/0104/4247/kouhyousiryou.pdf - Windows Internet Explorer"/>
          <p:cNvPicPr>
            <a:picLocks noChangeAspect="1"/>
          </p:cNvPicPr>
          <p:nvPr/>
        </p:nvPicPr>
        <p:blipFill rotWithShape="1">
          <a:blip r:embed="rId5"/>
          <a:srcRect/>
          <a:stretch/>
        </p:blipFill>
        <p:spPr>
          <a:xfrm>
            <a:off x="5276850" y="4891088"/>
            <a:ext cx="2541588" cy="15922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5066" name="AutoShape 2"/>
          <p:cNvSpPr>
            <a:spLocks noChangeArrowheads="1"/>
          </p:cNvSpPr>
          <p:nvPr/>
        </p:nvSpPr>
        <p:spPr bwMode="auto">
          <a:xfrm>
            <a:off x="5219700" y="3995738"/>
            <a:ext cx="2705100" cy="412750"/>
          </a:xfrm>
          <a:prstGeom prst="flowChartAlternateProcess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ja-JP" sz="2000">
                <a:solidFill>
                  <a:schemeClr val="bg1"/>
                </a:solidFill>
                <a:latin typeface="Tahoma" pitchFamily="34" charset="0"/>
                <a:ea typeface="HGP創英角ｺﾞｼｯｸUB" pitchFamily="50" charset="-128"/>
              </a:rPr>
              <a:t>Collaboration research</a:t>
            </a:r>
          </a:p>
        </p:txBody>
      </p:sp>
      <p:sp>
        <p:nvSpPr>
          <p:cNvPr id="45067" name="正方形/長方形 46"/>
          <p:cNvSpPr>
            <a:spLocks noChangeArrowheads="1"/>
          </p:cNvSpPr>
          <p:nvPr/>
        </p:nvSpPr>
        <p:spPr bwMode="auto">
          <a:xfrm>
            <a:off x="5143500" y="4449763"/>
            <a:ext cx="40005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600">
                <a:latin typeface="SimHei" pitchFamily="49" charset="-122"/>
                <a:ea typeface="SimHei" pitchFamily="49" charset="-122"/>
              </a:rPr>
              <a:t>Mapping the infection status of influenza</a:t>
            </a:r>
          </a:p>
        </p:txBody>
      </p:sp>
      <p:grpSp>
        <p:nvGrpSpPr>
          <p:cNvPr id="45068" name="グループ化 47"/>
          <p:cNvGrpSpPr>
            <a:grpSpLocks noChangeAspect="1"/>
          </p:cNvGrpSpPr>
          <p:nvPr/>
        </p:nvGrpSpPr>
        <p:grpSpPr bwMode="auto">
          <a:xfrm>
            <a:off x="539750" y="1844675"/>
            <a:ext cx="7954963" cy="1930400"/>
            <a:chOff x="631652" y="4434195"/>
            <a:chExt cx="8043680" cy="1951164"/>
          </a:xfrm>
        </p:grpSpPr>
        <p:pic>
          <p:nvPicPr>
            <p:cNvPr id="49" name="Picture 3" descr="\\at-sfs01\Share\350080人材育成・組織風土G\■E_国連\プレスリリース関係\トロフィー公開\DSC00565.JP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31652" y="4451846"/>
              <a:ext cx="2571538" cy="19287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/>
          </p:spPr>
        </p:pic>
        <p:pic>
          <p:nvPicPr>
            <p:cNvPr id="50" name="Picture 4" descr="\\at-sfs01\Share\350080人材育成・組織風土G\■E_国連\プレスリリース関係\トロフィー公開\DSC00599.JPG"/>
            <p:cNvPicPr preferRelativeResize="0">
              <a:picLocks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338027" y="4434195"/>
              <a:ext cx="2602037" cy="195116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/>
          </p:spPr>
        </p:pic>
        <p:pic>
          <p:nvPicPr>
            <p:cNvPr id="51" name="Picture 3" descr="F:\（共有フォルダ）人材育成・組織風土G\画像・動画データ\2010年国連公共サービス賞　授賞式01\オープニングセレモニー２.jpg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6084532" y="4434195"/>
              <a:ext cx="2590800" cy="194314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/>
          </p:spPr>
        </p:pic>
      </p:grpSp>
      <p:sp>
        <p:nvSpPr>
          <p:cNvPr id="45069" name="Text Box 17"/>
          <p:cNvSpPr txBox="1">
            <a:spLocks noChangeArrowheads="1"/>
          </p:cNvSpPr>
          <p:nvPr/>
        </p:nvSpPr>
        <p:spPr bwMode="auto">
          <a:xfrm>
            <a:off x="395288" y="1365250"/>
            <a:ext cx="83375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ja-JP" sz="1600"/>
              <a:t>Introducing new work styles of public administration to the world</a:t>
            </a:r>
          </a:p>
          <a:p>
            <a:pPr algn="ctr"/>
            <a:r>
              <a:rPr lang="en-US" altLang="ja-JP" sz="1600"/>
              <a:t>Saga prefecture was the first in Japan to receive the United Nations Public Service Awards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15888"/>
            <a:ext cx="5857875" cy="578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6" name="スライド番号プレースホルダー 5"/>
          <p:cNvSpPr>
            <a:spLocks noGrp="1"/>
          </p:cNvSpPr>
          <p:nvPr>
            <p:ph type="sldNum" sz="quarter" idx="12"/>
          </p:nvPr>
        </p:nvSpPr>
        <p:spPr bwMode="auto">
          <a:xfrm>
            <a:off x="7019925" y="6492875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A9F8B32-BA12-4880-8FA6-08DB31D2023F}" type="slidenum">
              <a:rPr lang="ja-JP" altLang="en-US" sz="1400" smtClean="0">
                <a:solidFill>
                  <a:srgbClr val="FFFFFF"/>
                </a:solidFill>
                <a:latin typeface="HGP創英角ｺﾞｼｯｸUB" pitchFamily="50" charset="-128"/>
                <a:ea typeface="HGP創英角ｺﾞｼｯｸUB" pitchFamily="50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altLang="ja-JP" sz="1400" smtClean="0">
              <a:solidFill>
                <a:srgbClr val="FFFFFF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47107" name="タイトル 3"/>
          <p:cNvSpPr>
            <a:spLocks noGrp="1"/>
          </p:cNvSpPr>
          <p:nvPr>
            <p:ph type="title" idx="4294967295"/>
          </p:nvPr>
        </p:nvSpPr>
        <p:spPr>
          <a:xfrm>
            <a:off x="1171575" y="188913"/>
            <a:ext cx="8296275" cy="490537"/>
          </a:xfrm>
        </p:spPr>
        <p:txBody>
          <a:bodyPr/>
          <a:lstStyle/>
          <a:p>
            <a:pPr eaLnBrk="1" hangingPunct="1"/>
            <a:r>
              <a:rPr lang="ja-JP" altLang="en-US" sz="2800" smtClean="0">
                <a:latin typeface="HGP創英角ｺﾞｼｯｸUB" pitchFamily="50" charset="-128"/>
                <a:ea typeface="HGP創英角ｺﾞｼｯｸUB" pitchFamily="50" charset="-128"/>
              </a:rPr>
              <a:t>佐賀県庁「どこでもオフィス」の実現</a:t>
            </a:r>
            <a:br>
              <a:rPr lang="ja-JP" altLang="en-US" sz="2800" smtClean="0">
                <a:latin typeface="HGP創英角ｺﾞｼｯｸUB" pitchFamily="50" charset="-128"/>
                <a:ea typeface="HGP創英角ｺﾞｼｯｸUB" pitchFamily="50" charset="-128"/>
              </a:rPr>
            </a:br>
            <a:r>
              <a:rPr lang="en-US" altLang="ja-JP" sz="2800" smtClean="0">
                <a:latin typeface="HGP創英角ｺﾞｼｯｸUB" pitchFamily="50" charset="-128"/>
                <a:ea typeface="HGP創英角ｺﾞｼｯｸUB" pitchFamily="50" charset="-128"/>
              </a:rPr>
              <a:t>Setting up “mobile office” of Saga prefecture</a:t>
            </a:r>
          </a:p>
        </p:txBody>
      </p:sp>
      <p:sp>
        <p:nvSpPr>
          <p:cNvPr id="34" name="角丸四角形 33"/>
          <p:cNvSpPr/>
          <p:nvPr/>
        </p:nvSpPr>
        <p:spPr>
          <a:xfrm>
            <a:off x="563563" y="1031875"/>
            <a:ext cx="2136775" cy="390525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20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rPr>
              <a:t>Office</a:t>
            </a:r>
          </a:p>
        </p:txBody>
      </p:sp>
      <p:sp>
        <p:nvSpPr>
          <p:cNvPr id="35" name="角丸四角形 34"/>
          <p:cNvSpPr/>
          <p:nvPr/>
        </p:nvSpPr>
        <p:spPr>
          <a:xfrm>
            <a:off x="561975" y="3457575"/>
            <a:ext cx="2138363" cy="388938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20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rPr>
              <a:t>Home</a:t>
            </a:r>
          </a:p>
        </p:txBody>
      </p:sp>
      <p:sp>
        <p:nvSpPr>
          <p:cNvPr id="36" name="角丸四角形 35"/>
          <p:cNvSpPr/>
          <p:nvPr/>
        </p:nvSpPr>
        <p:spPr>
          <a:xfrm>
            <a:off x="2871788" y="1031875"/>
            <a:ext cx="2135187" cy="390525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20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rPr>
              <a:t>Outside office</a:t>
            </a:r>
          </a:p>
        </p:txBody>
      </p:sp>
      <p:sp>
        <p:nvSpPr>
          <p:cNvPr id="37" name="角丸四角形 36"/>
          <p:cNvSpPr/>
          <p:nvPr/>
        </p:nvSpPr>
        <p:spPr>
          <a:xfrm>
            <a:off x="2890838" y="3463925"/>
            <a:ext cx="2305050" cy="382588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20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rPr>
              <a:t>Satellite office</a:t>
            </a:r>
          </a:p>
        </p:txBody>
      </p:sp>
      <p:pic>
        <p:nvPicPr>
          <p:cNvPr id="38" name="Picture 2" descr="D:\【共有】行政経営担当\10 テレワーク\H25\10 サテライト\5 実施goods\オフィス写真\鳥栖\IMG_0279.JPG"/>
          <p:cNvPicPr>
            <a:picLocks noChangeAspect="1" noChangeArrowheads="1"/>
          </p:cNvPicPr>
          <p:nvPr/>
        </p:nvPicPr>
        <p:blipFill rotWithShape="1">
          <a:blip r:embed="rId4" cstate="email">
            <a:extLst/>
          </a:blip>
          <a:srcRect/>
          <a:stretch/>
        </p:blipFill>
        <p:spPr bwMode="auto">
          <a:xfrm>
            <a:off x="2874925" y="3878229"/>
            <a:ext cx="2058856" cy="143816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email">
            <a:extLst/>
          </a:blip>
          <a:srcRect/>
          <a:stretch>
            <a:fillRect/>
          </a:stretch>
        </p:blipFill>
        <p:spPr bwMode="auto">
          <a:xfrm>
            <a:off x="2871106" y="1561967"/>
            <a:ext cx="2044660" cy="153349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email">
            <a:extLst/>
          </a:blip>
          <a:srcRect/>
          <a:stretch>
            <a:fillRect/>
          </a:stretch>
        </p:blipFill>
        <p:spPr bwMode="auto">
          <a:xfrm>
            <a:off x="562251" y="1561968"/>
            <a:ext cx="2137410" cy="159725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/>
        </p:spPr>
      </p:pic>
      <p:pic>
        <p:nvPicPr>
          <p:cNvPr id="44" name="図 43"/>
          <p:cNvPicPr>
            <a:picLocks noChangeAspect="1"/>
          </p:cNvPicPr>
          <p:nvPr/>
        </p:nvPicPr>
        <p:blipFill rotWithShape="1">
          <a:blip r:embed="rId7" cstate="email">
            <a:extLst/>
          </a:blip>
          <a:srcRect/>
          <a:stretch/>
        </p:blipFill>
        <p:spPr>
          <a:xfrm>
            <a:off x="544887" y="3938062"/>
            <a:ext cx="2156223" cy="14389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7" name="모서리가 둥근 직사각형 125"/>
          <p:cNvSpPr/>
          <p:nvPr/>
        </p:nvSpPr>
        <p:spPr>
          <a:xfrm>
            <a:off x="6088063" y="4679950"/>
            <a:ext cx="4002087" cy="51117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ja-JP" sz="2000">
                <a:solidFill>
                  <a:srgbClr val="595959"/>
                </a:solidFill>
                <a:latin typeface="HGPｺﾞｼｯｸE" pitchFamily="50" charset="-128"/>
                <a:ea typeface="HGPｺﾞｼｯｸE" pitchFamily="50" charset="-128"/>
                <a:cs typeface="Arial Unicode MS" pitchFamily="50" charset="-128"/>
              </a:rPr>
              <a:t>WEB meeting system</a:t>
            </a:r>
          </a:p>
        </p:txBody>
      </p:sp>
      <p:sp>
        <p:nvSpPr>
          <p:cNvPr id="68" name="모서리가 둥근 직사각형 125"/>
          <p:cNvSpPr/>
          <p:nvPr/>
        </p:nvSpPr>
        <p:spPr>
          <a:xfrm>
            <a:off x="5613400" y="2576513"/>
            <a:ext cx="4002088" cy="51117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ja-JP" sz="2000">
                <a:solidFill>
                  <a:srgbClr val="595959"/>
                </a:solidFill>
                <a:latin typeface="HGPｺﾞｼｯｸE" pitchFamily="50" charset="-128"/>
                <a:ea typeface="HGPｺﾞｼｯｸE" pitchFamily="50" charset="-128"/>
                <a:cs typeface="Arial Unicode MS" pitchFamily="50" charset="-128"/>
              </a:rPr>
              <a:t>Communication tool</a:t>
            </a:r>
          </a:p>
        </p:txBody>
      </p:sp>
      <p:sp>
        <p:nvSpPr>
          <p:cNvPr id="73" name="모서리가 둥근 직사각형 125"/>
          <p:cNvSpPr/>
          <p:nvPr/>
        </p:nvSpPr>
        <p:spPr>
          <a:xfrm>
            <a:off x="5757863" y="3271838"/>
            <a:ext cx="4002087" cy="51117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altLang="ja-JP" sz="2000">
                <a:solidFill>
                  <a:srgbClr val="595959"/>
                </a:solidFill>
                <a:latin typeface="HGPｺﾞｼｯｸE" pitchFamily="50" charset="-128"/>
                <a:ea typeface="HGPｺﾞｼｯｸE" pitchFamily="50" charset="-128"/>
                <a:cs typeface="Arial Unicode MS" pitchFamily="50" charset="-128"/>
              </a:rPr>
              <a:t>Transmission &amp; sharing</a:t>
            </a:r>
            <a:r>
              <a:rPr lang="ja-JP" altLang="en-US" sz="2000">
                <a:solidFill>
                  <a:srgbClr val="595959"/>
                </a:solidFill>
                <a:latin typeface="HGPｺﾞｼｯｸE" pitchFamily="50" charset="-128"/>
                <a:ea typeface="HGPｺﾞｼｯｸE" pitchFamily="50" charset="-128"/>
                <a:cs typeface="Arial Unicode MS" pitchFamily="50" charset="-128"/>
              </a:rPr>
              <a:t> </a:t>
            </a:r>
            <a:r>
              <a:rPr lang="en-US" altLang="ja-JP" sz="2000">
                <a:solidFill>
                  <a:srgbClr val="595959"/>
                </a:solidFill>
                <a:latin typeface="HGPｺﾞｼｯｸE" pitchFamily="50" charset="-128"/>
                <a:ea typeface="HGPｺﾞｼｯｸE" pitchFamily="50" charset="-128"/>
                <a:cs typeface="Arial Unicode MS" pitchFamily="50" charset="-128"/>
              </a:rPr>
              <a:t> of</a:t>
            </a:r>
          </a:p>
          <a:p>
            <a:r>
              <a:rPr lang="en-US" altLang="ja-JP" sz="2000">
                <a:solidFill>
                  <a:srgbClr val="595959"/>
                </a:solidFill>
                <a:latin typeface="HGPｺﾞｼｯｸE" pitchFamily="50" charset="-128"/>
                <a:ea typeface="HGPｺﾞｼｯｸE" pitchFamily="50" charset="-128"/>
                <a:cs typeface="Arial Unicode MS" pitchFamily="50" charset="-128"/>
              </a:rPr>
              <a:t> pictures and video</a:t>
            </a:r>
          </a:p>
        </p:txBody>
      </p:sp>
      <p:sp>
        <p:nvSpPr>
          <p:cNvPr id="74" name="모서리가 둥근 직사각형 125"/>
          <p:cNvSpPr/>
          <p:nvPr/>
        </p:nvSpPr>
        <p:spPr>
          <a:xfrm>
            <a:off x="5508625" y="1916113"/>
            <a:ext cx="4002088" cy="51117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ja-JP" sz="2000">
                <a:solidFill>
                  <a:srgbClr val="595959"/>
                </a:solidFill>
                <a:latin typeface="HGPｺﾞｼｯｸE" pitchFamily="50" charset="-128"/>
                <a:ea typeface="HGPｺﾞｼｯｸE" pitchFamily="50" charset="-128"/>
                <a:cs typeface="Arial Unicode MS" pitchFamily="50" charset="-128"/>
              </a:rPr>
              <a:t>Access to prefectural office</a:t>
            </a:r>
          </a:p>
        </p:txBody>
      </p:sp>
      <p:sp>
        <p:nvSpPr>
          <p:cNvPr id="75" name="모서리가 둥근 직사각형 125"/>
          <p:cNvSpPr/>
          <p:nvPr/>
        </p:nvSpPr>
        <p:spPr>
          <a:xfrm>
            <a:off x="5900738" y="3981450"/>
            <a:ext cx="4002087" cy="51117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ja-JP" altLang="en-US" sz="2000">
                <a:solidFill>
                  <a:srgbClr val="595959"/>
                </a:solidFill>
                <a:latin typeface="HGPｺﾞｼｯｸE" pitchFamily="50" charset="-128"/>
                <a:ea typeface="HGPｺﾞｼｯｸE" pitchFamily="50" charset="-128"/>
                <a:cs typeface="Arial Unicode MS" pitchFamily="50" charset="-128"/>
              </a:rPr>
              <a:t> </a:t>
            </a:r>
            <a:r>
              <a:rPr lang="en-US" altLang="ja-JP" sz="2000">
                <a:solidFill>
                  <a:srgbClr val="595959"/>
                </a:solidFill>
                <a:latin typeface="HGPｺﾞｼｯｸE" pitchFamily="50" charset="-128"/>
                <a:ea typeface="HGPｺﾞｼｯｸE" pitchFamily="50" charset="-128"/>
                <a:cs typeface="Arial Unicode MS" pitchFamily="50" charset="-128"/>
              </a:rPr>
              <a:t>Presentation application</a:t>
            </a:r>
          </a:p>
        </p:txBody>
      </p:sp>
      <p:sp>
        <p:nvSpPr>
          <p:cNvPr id="77" name="テキスト ボックス 136"/>
          <p:cNvSpPr txBox="1"/>
          <p:nvPr/>
        </p:nvSpPr>
        <p:spPr>
          <a:xfrm>
            <a:off x="5894388" y="1052513"/>
            <a:ext cx="2994025" cy="831850"/>
          </a:xfrm>
          <a:prstGeom prst="rect">
            <a:avLst/>
          </a:prstGeom>
          <a:solidFill>
            <a:srgbClr val="92D050"/>
          </a:soli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ja-JP" altLang="en-US" sz="24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  <a:cs typeface="Meiryo UI" pitchFamily="50" charset="-128"/>
              </a:rPr>
              <a:t>ＩＣＴ </a:t>
            </a:r>
            <a:r>
              <a:rPr lang="en-US" altLang="ja-JP" sz="24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  <a:cs typeface="Meiryo UI" pitchFamily="50" charset="-128"/>
              </a:rPr>
              <a:t>infrastructure development</a:t>
            </a:r>
            <a:endParaRPr lang="ja-JP" altLang="en-US" sz="2400">
              <a:solidFill>
                <a:schemeClr val="bg1"/>
              </a:solidFill>
              <a:latin typeface="HGP創英角ｺﾞｼｯｸUB" pitchFamily="50" charset="-128"/>
              <a:ea typeface="HGP創英角ｺﾞｼｯｸUB" pitchFamily="50" charset="-128"/>
              <a:cs typeface="Meiryo UI" pitchFamily="50" charset="-128"/>
            </a:endParaRPr>
          </a:p>
        </p:txBody>
      </p:sp>
      <p:sp>
        <p:nvSpPr>
          <p:cNvPr id="78" name="角丸四角形 77"/>
          <p:cNvSpPr>
            <a:spLocks noChangeArrowheads="1"/>
          </p:cNvSpPr>
          <p:nvPr/>
        </p:nvSpPr>
        <p:spPr bwMode="auto">
          <a:xfrm>
            <a:off x="2843213" y="2952750"/>
            <a:ext cx="2105025" cy="35083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57150" cap="rnd" cmpd="dbl" algn="ctr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altLang="ja-JP" sz="1400">
                <a:solidFill>
                  <a:srgbClr val="404040"/>
                </a:solidFill>
                <a:latin typeface="HGP創英角ｺﾞｼｯｸUB" pitchFamily="50" charset="-128"/>
                <a:ea typeface="HGP創英角ｺﾞｼｯｸUB" pitchFamily="50" charset="-128"/>
              </a:rPr>
              <a:t>Mobile terminal device</a:t>
            </a:r>
          </a:p>
        </p:txBody>
      </p:sp>
      <p:sp>
        <p:nvSpPr>
          <p:cNvPr id="79" name="角丸四角形 78"/>
          <p:cNvSpPr>
            <a:spLocks noChangeArrowheads="1"/>
          </p:cNvSpPr>
          <p:nvPr/>
        </p:nvSpPr>
        <p:spPr bwMode="auto">
          <a:xfrm>
            <a:off x="2874963" y="5246688"/>
            <a:ext cx="2320925" cy="34925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57150" cap="rnd" cmpd="dbl" algn="ctr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altLang="ja-JP" sz="1000">
                <a:solidFill>
                  <a:srgbClr val="404040"/>
                </a:solidFill>
                <a:latin typeface="HGP創英角ｺﾞｼｯｸUB" pitchFamily="50" charset="-128"/>
                <a:ea typeface="HGP創英角ｺﾞｼｯｸUB" pitchFamily="50" charset="-128"/>
              </a:rPr>
              <a:t>13 offices</a:t>
            </a:r>
          </a:p>
          <a:p>
            <a:pPr algn="ctr"/>
            <a:r>
              <a:rPr lang="en-US" altLang="ja-JP" sz="1000">
                <a:solidFill>
                  <a:srgbClr val="404040"/>
                </a:solidFill>
                <a:latin typeface="HGP創英角ｺﾞｼｯｸUB" pitchFamily="50" charset="-128"/>
                <a:ea typeface="HGP創英角ｺﾞｼｯｸUB" pitchFamily="50" charset="-128"/>
              </a:rPr>
              <a:t> in and out of Saga prefecture</a:t>
            </a:r>
          </a:p>
        </p:txBody>
      </p:sp>
      <p:sp>
        <p:nvSpPr>
          <p:cNvPr id="80" name="角丸四角形 79"/>
          <p:cNvSpPr>
            <a:spLocks noChangeArrowheads="1"/>
          </p:cNvSpPr>
          <p:nvPr/>
        </p:nvSpPr>
        <p:spPr bwMode="auto">
          <a:xfrm>
            <a:off x="565150" y="5232400"/>
            <a:ext cx="2103438" cy="35083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57150" cap="rnd" cmpd="dbl" algn="ctr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altLang="ja-JP">
                <a:solidFill>
                  <a:srgbClr val="404040"/>
                </a:solidFill>
                <a:latin typeface="HGP創英角ｺﾞｼｯｸUB" pitchFamily="50" charset="-128"/>
                <a:ea typeface="HGP創英角ｺﾞｼｯｸUB" pitchFamily="50" charset="-128"/>
              </a:rPr>
              <a:t>Remote access</a:t>
            </a:r>
          </a:p>
        </p:txBody>
      </p:sp>
      <p:sp>
        <p:nvSpPr>
          <p:cNvPr id="81" name="角丸四角形 80"/>
          <p:cNvSpPr>
            <a:spLocks noChangeArrowheads="1"/>
          </p:cNvSpPr>
          <p:nvPr/>
        </p:nvSpPr>
        <p:spPr bwMode="auto">
          <a:xfrm>
            <a:off x="566738" y="2952750"/>
            <a:ext cx="2105025" cy="35083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57150" cap="rnd" cmpd="dbl" algn="ctr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altLang="ja-JP">
                <a:solidFill>
                  <a:srgbClr val="404040"/>
                </a:solidFill>
                <a:latin typeface="HGP創英角ｺﾞｼｯｸUB" pitchFamily="50" charset="-128"/>
                <a:ea typeface="HGP創英角ｺﾞｼｯｸUB" pitchFamily="50" charset="-128"/>
              </a:rPr>
              <a:t>One </a:t>
            </a:r>
            <a:r>
              <a:rPr lang="ja-JP" altLang="en-US">
                <a:solidFill>
                  <a:srgbClr val="404040"/>
                </a:solidFill>
                <a:latin typeface="HGP創英角ｺﾞｼｯｸUB" pitchFamily="50" charset="-128"/>
                <a:ea typeface="HGP創英角ｺﾞｼｯｸUB" pitchFamily="50" charset="-128"/>
              </a:rPr>
              <a:t>ＰＣ </a:t>
            </a:r>
            <a:r>
              <a:rPr lang="en-US" altLang="ja-JP">
                <a:solidFill>
                  <a:srgbClr val="404040"/>
                </a:solidFill>
                <a:latin typeface="HGP創英角ｺﾞｼｯｸUB" pitchFamily="50" charset="-128"/>
                <a:ea typeface="HGP創英角ｺﾞｼｯｸUB" pitchFamily="50" charset="-128"/>
              </a:rPr>
              <a:t>per stuff</a:t>
            </a:r>
          </a:p>
        </p:txBody>
      </p:sp>
      <p:sp>
        <p:nvSpPr>
          <p:cNvPr id="2" name="正方形/長方形 1"/>
          <p:cNvSpPr/>
          <p:nvPr/>
        </p:nvSpPr>
        <p:spPr>
          <a:xfrm>
            <a:off x="9144000" y="260350"/>
            <a:ext cx="1011238" cy="62817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25" name="角丸四角形 24"/>
          <p:cNvSpPr>
            <a:spLocks noChangeArrowheads="1"/>
          </p:cNvSpPr>
          <p:nvPr/>
        </p:nvSpPr>
        <p:spPr bwMode="auto">
          <a:xfrm>
            <a:off x="179388" y="5732463"/>
            <a:ext cx="8736012" cy="649287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 w="57150" cap="rnd" cmpd="dbl" algn="ctr">
            <a:solidFill>
              <a:srgbClr val="00B05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>
              <a:solidFill>
                <a:schemeClr val="tx1">
                  <a:lumMod val="75000"/>
                  <a:lumOff val="25000"/>
                </a:schemeClr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47128" name="テキスト ボックス 75"/>
          <p:cNvSpPr txBox="1">
            <a:spLocks noChangeArrowheads="1"/>
          </p:cNvSpPr>
          <p:nvPr/>
        </p:nvSpPr>
        <p:spPr bwMode="auto">
          <a:xfrm>
            <a:off x="136525" y="5589588"/>
            <a:ext cx="86121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ja-JP" sz="24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rPr>
              <a:t>Telework is operational from this October for all officials (3000 officials) in prefectural office.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デザインの設定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デザインの設定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デザインの設定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デザインの設定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7_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8_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10749</TotalTime>
  <Words>1073</Words>
  <Application>Microsoft Office PowerPoint</Application>
  <PresentationFormat>画面に合わせる (4:3)</PresentationFormat>
  <Paragraphs>263</Paragraphs>
  <Slides>24</Slides>
  <Notes>13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18</vt:i4>
      </vt:variant>
      <vt:variant>
        <vt:lpstr>テーマ</vt:lpstr>
      </vt:variant>
      <vt:variant>
        <vt:i4>6</vt:i4>
      </vt:variant>
      <vt:variant>
        <vt:lpstr>スライド タイトル</vt:lpstr>
      </vt:variant>
      <vt:variant>
        <vt:i4>24</vt:i4>
      </vt:variant>
    </vt:vector>
  </HeadingPairs>
  <TitlesOfParts>
    <vt:vector size="48" baseType="lpstr">
      <vt:lpstr>Arial Unicode MS</vt:lpstr>
      <vt:lpstr>Gulim</vt:lpstr>
      <vt:lpstr>HGPｺﾞｼｯｸE</vt:lpstr>
      <vt:lpstr>HGP創英ﾌﾟﾚｾﾞﾝｽEB</vt:lpstr>
      <vt:lpstr>HGP創英角ｺﾞｼｯｸUB</vt:lpstr>
      <vt:lpstr>HGS創英角ｺﾞｼｯｸUB</vt:lpstr>
      <vt:lpstr>HG創英角ｺﾞｼｯｸUB</vt:lpstr>
      <vt:lpstr>Meiryo UI</vt:lpstr>
      <vt:lpstr>ＭＳ Ｐゴシック</vt:lpstr>
      <vt:lpstr>SimHei</vt:lpstr>
      <vt:lpstr>Arial</vt:lpstr>
      <vt:lpstr>Arial Black</vt:lpstr>
      <vt:lpstr>Calibri</vt:lpstr>
      <vt:lpstr>Century Gothic</vt:lpstr>
      <vt:lpstr>Franklin Gothic Demi Cond</vt:lpstr>
      <vt:lpstr>Georgia</vt:lpstr>
      <vt:lpstr>Tahoma</vt:lpstr>
      <vt:lpstr>Wingdings</vt:lpstr>
      <vt:lpstr>2_デザインの設定</vt:lpstr>
      <vt:lpstr>3_デザインの設定</vt:lpstr>
      <vt:lpstr>5_デザインの設定</vt:lpstr>
      <vt:lpstr>4_デザインの設定</vt:lpstr>
      <vt:lpstr>7_Office ​​テーマ</vt:lpstr>
      <vt:lpstr>8_Office ​​テーマ</vt:lpstr>
      <vt:lpstr>PowerPoint プレゼンテーション</vt:lpstr>
      <vt:lpstr>PowerPoint プレゼンテーション</vt:lpstr>
      <vt:lpstr>救急搬送の情報革命 ～iPadが命を救う～</vt:lpstr>
      <vt:lpstr>PowerPoint プレゼンテーション</vt:lpstr>
      <vt:lpstr>Work of 99 Saga Net was published to text books</vt:lpstr>
      <vt:lpstr>佐賀県発、全国に広がる ～パーキングパーミット～</vt:lpstr>
      <vt:lpstr>Introduction of ICT utilization into education  at public schools</vt:lpstr>
      <vt:lpstr>新しい行政のカタチ、世界へ ～日本初、国連公共サービス賞受賞～</vt:lpstr>
      <vt:lpstr>佐賀県庁「どこでもオフィス」の実現 Setting up “mobile office” of Saga prefecture</vt:lpstr>
      <vt:lpstr>動画で情報発信</vt:lpstr>
      <vt:lpstr>コラボによる情報発信</vt:lpstr>
      <vt:lpstr>Facebook Chief Information Officer (CIO) in Saga prefecture</vt:lpstr>
      <vt:lpstr>PowerPoint プレゼンテーション</vt:lpstr>
      <vt:lpstr>Do-iT! Progress Situation of project</vt:lpstr>
      <vt:lpstr>PowerPoint プレゼンテーション</vt:lpstr>
      <vt:lpstr>PowerPoint プレゼンテーション</vt:lpstr>
      <vt:lpstr>Digital Innovators Grand Prix (DIG)</vt:lpstr>
      <vt:lpstr>PowerPoint プレゼンテーション</vt:lpstr>
      <vt:lpstr>PowerPoint プレゼンテーション</vt:lpstr>
      <vt:lpstr>PowerPoint プレゼンテーション</vt:lpstr>
      <vt:lpstr>Ideathon was hold with open data of stored item and topography!</vt:lpstr>
      <vt:lpstr>Small success first!! Enhance opportunity of data utilization</vt:lpstr>
      <vt:lpstr>Society changes into a better direction by producing a new thing. want to be such a community 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福島　直央</dc:creator>
  <cp:lastModifiedBy>福島　直央</cp:lastModifiedBy>
  <cp:revision>3</cp:revision>
  <cp:lastPrinted>2014-12-01T15:40:53Z</cp:lastPrinted>
  <dcterms:created xsi:type="dcterms:W3CDTF">2014-05-01T05:39:13Z</dcterms:created>
  <dcterms:modified xsi:type="dcterms:W3CDTF">2015-02-09T08:19:17Z</dcterms:modified>
</cp:coreProperties>
</file>