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4"/>
  </p:notesMasterIdLst>
  <p:handoutMasterIdLst>
    <p:handoutMasterId r:id="rId15"/>
  </p:handoutMasterIdLst>
  <p:sldIdLst>
    <p:sldId id="276" r:id="rId2"/>
    <p:sldId id="322" r:id="rId3"/>
    <p:sldId id="319" r:id="rId4"/>
    <p:sldId id="301" r:id="rId5"/>
    <p:sldId id="300" r:id="rId6"/>
    <p:sldId id="317" r:id="rId7"/>
    <p:sldId id="318" r:id="rId8"/>
    <p:sldId id="323" r:id="rId9"/>
    <p:sldId id="320" r:id="rId10"/>
    <p:sldId id="321" r:id="rId11"/>
    <p:sldId id="324" r:id="rId12"/>
    <p:sldId id="325" r:id="rId13"/>
  </p:sldIdLst>
  <p:sldSz cx="9906000" cy="6858000" type="A4"/>
  <p:notesSz cx="6888163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34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0F1EB1"/>
    <a:srgbClr val="66DD0D"/>
    <a:srgbClr val="00FFFF"/>
    <a:srgbClr val="FFFFCC"/>
    <a:srgbClr val="CCFFCC"/>
    <a:srgbClr val="F8F8F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38" autoAdjust="0"/>
    <p:restoredTop sz="99666" autoAdjust="0"/>
  </p:normalViewPr>
  <p:slideViewPr>
    <p:cSldViewPr>
      <p:cViewPr varScale="1">
        <p:scale>
          <a:sx n="82" d="100"/>
          <a:sy n="82" d="100"/>
        </p:scale>
        <p:origin x="125" y="58"/>
      </p:cViewPr>
      <p:guideLst>
        <p:guide orient="horz" pos="164"/>
        <p:guide pos="34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60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8" tIns="46554" rIns="93108" bIns="46554" numCol="1" anchor="t" anchorCtr="0" compatLnSpc="1">
            <a:prstTxWarp prst="textNoShape">
              <a:avLst/>
            </a:prstTxWarp>
          </a:bodyPr>
          <a:lstStyle>
            <a:lvl1pPr defTabSz="931863">
              <a:defRPr sz="11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 bwMode="auto">
          <a:xfrm>
            <a:off x="3900488" y="0"/>
            <a:ext cx="29860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8" tIns="46554" rIns="93108" bIns="46554" numCol="1" anchor="t" anchorCtr="0" compatLnSpc="1">
            <a:prstTxWarp prst="textNoShape">
              <a:avLst/>
            </a:prstTxWarp>
          </a:bodyPr>
          <a:lstStyle>
            <a:lvl1pPr algn="r" defTabSz="931863">
              <a:defRPr sz="1100"/>
            </a:lvl1pPr>
          </a:lstStyle>
          <a:p>
            <a:pPr>
              <a:defRPr/>
            </a:pPr>
            <a:fld id="{1483D7FF-C882-477B-9CE9-4C495886D1A8}" type="datetimeFigureOut">
              <a:rPr lang="ja-JP" altLang="en-US"/>
              <a:pPr>
                <a:defRPr/>
              </a:pPr>
              <a:t>2015/2/9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 bwMode="auto">
          <a:xfrm>
            <a:off x="0" y="9517063"/>
            <a:ext cx="29860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8" tIns="46554" rIns="93108" bIns="46554" numCol="1" anchor="b" anchorCtr="0" compatLnSpc="1">
            <a:prstTxWarp prst="textNoShape">
              <a:avLst/>
            </a:prstTxWarp>
          </a:bodyPr>
          <a:lstStyle>
            <a:lvl1pPr defTabSz="931863">
              <a:defRPr sz="11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 bwMode="auto">
          <a:xfrm>
            <a:off x="3900488" y="9517063"/>
            <a:ext cx="29860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8" tIns="46554" rIns="93108" bIns="46554" numCol="1" anchor="b" anchorCtr="0" compatLnSpc="1">
            <a:prstTxWarp prst="textNoShape">
              <a:avLst/>
            </a:prstTxWarp>
          </a:bodyPr>
          <a:lstStyle>
            <a:lvl1pPr algn="r" defTabSz="931863">
              <a:defRPr sz="1100"/>
            </a:lvl1pPr>
          </a:lstStyle>
          <a:p>
            <a:pPr>
              <a:defRPr/>
            </a:pPr>
            <a:fld id="{64CB5EC0-F067-4CCD-8860-87218D5CD15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3287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8" tIns="46554" rIns="93108" bIns="46554" numCol="1" anchor="t" anchorCtr="0" compatLnSpc="1">
            <a:prstTxWarp prst="textNoShape">
              <a:avLst/>
            </a:prstTxWarp>
          </a:bodyPr>
          <a:lstStyle>
            <a:lvl1pPr defTabSz="931863">
              <a:defRPr sz="11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60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8" tIns="46554" rIns="93108" bIns="46554" numCol="1" anchor="t" anchorCtr="0" compatLnSpc="1">
            <a:prstTxWarp prst="textNoShape">
              <a:avLst/>
            </a:prstTxWarp>
          </a:bodyPr>
          <a:lstStyle>
            <a:lvl1pPr algn="r" defTabSz="931863">
              <a:defRPr sz="11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7075" y="750888"/>
            <a:ext cx="5432425" cy="3760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8" tIns="46554" rIns="93108" bIns="465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60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8" tIns="46554" rIns="93108" bIns="46554" numCol="1" anchor="b" anchorCtr="0" compatLnSpc="1">
            <a:prstTxWarp prst="textNoShape">
              <a:avLst/>
            </a:prstTxWarp>
          </a:bodyPr>
          <a:lstStyle>
            <a:lvl1pPr defTabSz="931863">
              <a:defRPr sz="11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517063"/>
            <a:ext cx="29860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8" tIns="46554" rIns="93108" bIns="46554" numCol="1" anchor="b" anchorCtr="0" compatLnSpc="1">
            <a:prstTxWarp prst="textNoShape">
              <a:avLst/>
            </a:prstTxWarp>
          </a:bodyPr>
          <a:lstStyle>
            <a:lvl1pPr algn="r" defTabSz="931863">
              <a:defRPr sz="1100"/>
            </a:lvl1pPr>
          </a:lstStyle>
          <a:p>
            <a:pPr>
              <a:defRPr/>
            </a:pPr>
            <a:fld id="{ECC20928-FDE6-4EC2-A38E-D5464C9D5D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744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6400800"/>
            <a:ext cx="10167938" cy="457200"/>
            <a:chOff x="0" y="4032"/>
            <a:chExt cx="5904" cy="288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0" y="4032"/>
              <a:ext cx="5760" cy="288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0" y="4032"/>
              <a:ext cx="288" cy="96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0" y="4128"/>
              <a:ext cx="192" cy="96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0" y="4224"/>
              <a:ext cx="96" cy="96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96" y="422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192" y="4128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88" y="4032"/>
              <a:ext cx="10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5088" y="4032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ja-JP" altLang="en-US" sz="2000" b="1">
                  <a:solidFill>
                    <a:schemeClr val="bg1"/>
                  </a:solidFill>
                  <a:latin typeface="Times New Roman" pitchFamily="18" charset="0"/>
                  <a:ea typeface="ＭＳ Ｐゴシック" pitchFamily="50" charset="-128"/>
                </a:rPr>
                <a:t>福井県</a:t>
              </a:r>
              <a:endParaRPr lang="ja-JP" alt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明朝" pitchFamily="18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1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30E06-2839-43DA-96B9-AFECE8B104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7A45-86B0-40B7-9A5B-B54F8495BA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D202-FF4B-4162-9765-E3B39140EB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21FB-6FDB-4F06-A91E-BDE8BF600E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A244-BC95-418E-996B-5352C2FEEF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0121-1F87-4CA6-8266-9C5373C43B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09490-76BD-4B81-9E0B-92F19F942E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B8C5-7532-40B5-A051-58EF32C2DE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E492-7BC7-4028-A729-995F16C97A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E51D-4B75-494E-B0B8-75503076BA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D92D-2B42-468F-9186-ED2F6DC4ED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 userDrawn="1"/>
        </p:nvGrpSpPr>
        <p:grpSpPr bwMode="auto">
          <a:xfrm>
            <a:off x="0" y="6400800"/>
            <a:ext cx="10167938" cy="457200"/>
            <a:chOff x="0" y="4032"/>
            <a:chExt cx="5904" cy="288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0" y="4032"/>
              <a:ext cx="5760" cy="288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0" y="4032"/>
              <a:ext cx="288" cy="96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0" y="4128"/>
              <a:ext cx="192" cy="96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0" y="4224"/>
              <a:ext cx="96" cy="96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96" y="422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92" y="4128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88" y="4032"/>
              <a:ext cx="10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5088" y="4032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ja-JP" altLang="en-US" sz="2000" b="1">
                  <a:solidFill>
                    <a:schemeClr val="bg1"/>
                  </a:solidFill>
                  <a:latin typeface="Times New Roman" pitchFamily="18" charset="0"/>
                  <a:ea typeface="ＭＳ Ｐゴシック" pitchFamily="50" charset="-128"/>
                </a:rPr>
                <a:t>福井県</a:t>
              </a:r>
              <a:endParaRPr lang="ja-JP" alt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明朝" pitchFamily="18" charset="-128"/>
              </a:endParaRPr>
            </a:p>
          </p:txBody>
        </p:sp>
      </p:grpSp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9EACCAA6-2DA6-4067-BD81-BA1C74FE0A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549275"/>
            <a:ext cx="9906000" cy="0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925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665663" y="4652963"/>
            <a:ext cx="493395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General Policy Department of Saga prefecture, Policy, statistics and information division 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7473950" y="5157788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b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December 2014</a:t>
            </a:r>
          </a:p>
        </p:txBody>
      </p:sp>
      <p:pic>
        <p:nvPicPr>
          <p:cNvPr id="15364" name="Picture 2" descr="\\s04nj0rpc.ain.pref.fukui.jp\S04NJ0RPC$\04 庶務キャビネット\12 用品発注\D20用品・物品調達（政策統計・情報課）\はぴりゅう\3_各種ツールデザイン\ツールデザインJPG\横断幕_国体大会ギ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3763" y="5661025"/>
            <a:ext cx="73294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テキスト ボックス 3"/>
          <p:cNvSpPr txBox="1">
            <a:spLocks noChangeArrowheads="1"/>
          </p:cNvSpPr>
          <p:nvPr/>
        </p:nvSpPr>
        <p:spPr bwMode="auto">
          <a:xfrm>
            <a:off x="4665663" y="2349500"/>
            <a:ext cx="52403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600">
                <a:latin typeface="HGP創英角ﾎﾟｯﾌﾟ体" pitchFamily="50" charset="-128"/>
                <a:ea typeface="HGP創英角ﾎﾟｯﾌﾟ体" pitchFamily="50" charset="-128"/>
              </a:rPr>
              <a:t>Private Utilization Promotion of Public Data (Open Data) in Fukui Prefecture</a:t>
            </a:r>
            <a:r>
              <a:rPr lang="ja-JP" altLang="en-US" sz="3600"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\\s04nj0rpc.ain.pref.fukui.jp\S04NJ0RPC$\04 庶務キャビネット\12 用品発注\D20用品・物品調達（政策統計・情報課）\はぴりゅう\2_マスコット展開形\01_展開形JPG\6_県民運動_その他\13_特産品\特産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66825" y="868363"/>
            <a:ext cx="7358063" cy="5440362"/>
          </a:xfrm>
        </p:spPr>
      </p:pic>
      <p:sp>
        <p:nvSpPr>
          <p:cNvPr id="24578" name="Text Box 19"/>
          <p:cNvSpPr txBox="1">
            <a:spLocks noChangeArrowheads="1"/>
          </p:cNvSpPr>
          <p:nvPr/>
        </p:nvSpPr>
        <p:spPr bwMode="auto">
          <a:xfrm>
            <a:off x="0" y="71438"/>
            <a:ext cx="4037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S創英角ｺﾞｼｯｸUB" pitchFamily="50" charset="-128"/>
                <a:ea typeface="HGS創英角ｺﾞｼｯｸUB" pitchFamily="50" charset="-128"/>
              </a:rPr>
              <a:t>２　</a:t>
            </a:r>
            <a:r>
              <a:rPr lang="en-US" altLang="ja-JP" sz="2400">
                <a:latin typeface="HGS創英角ｺﾞｼｯｸUB" pitchFamily="50" charset="-128"/>
                <a:ea typeface="HGS創英角ｺﾞｼｯｸUB" pitchFamily="50" charset="-128"/>
              </a:rPr>
              <a:t>Special product of Fukui</a:t>
            </a:r>
            <a:endParaRPr lang="ja-JP" altLang="en-US" sz="240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31825" y="981075"/>
            <a:ext cx="2376488" cy="719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>
                <a:solidFill>
                  <a:schemeClr val="tx1"/>
                </a:solidFill>
              </a:rPr>
              <a:t>Wakasa fugu</a:t>
            </a:r>
          </a:p>
        </p:txBody>
      </p:sp>
      <p:sp>
        <p:nvSpPr>
          <p:cNvPr id="9" name="下矢印 8"/>
          <p:cNvSpPr/>
          <p:nvPr/>
        </p:nvSpPr>
        <p:spPr>
          <a:xfrm rot="-1200000">
            <a:off x="2298700" y="1649413"/>
            <a:ext cx="649288" cy="598487"/>
          </a:xfrm>
          <a:prstGeom prst="downArrow">
            <a:avLst>
              <a:gd name="adj1" fmla="val 50000"/>
              <a:gd name="adj2" fmla="val 59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800475" y="692150"/>
            <a:ext cx="2376488" cy="720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>
                <a:solidFill>
                  <a:schemeClr val="tx1"/>
                </a:solidFill>
              </a:rPr>
              <a:t>Flame of glasses</a:t>
            </a:r>
          </a:p>
        </p:txBody>
      </p:sp>
      <p:sp>
        <p:nvSpPr>
          <p:cNvPr id="11" name="下矢印 10"/>
          <p:cNvSpPr/>
          <p:nvPr/>
        </p:nvSpPr>
        <p:spPr>
          <a:xfrm>
            <a:off x="4748213" y="1433513"/>
            <a:ext cx="647700" cy="598487"/>
          </a:xfrm>
          <a:prstGeom prst="downArrow">
            <a:avLst>
              <a:gd name="adj1" fmla="val 50000"/>
              <a:gd name="adj2" fmla="val 59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040563" y="1196975"/>
            <a:ext cx="2376487" cy="719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>
                <a:solidFill>
                  <a:schemeClr val="tx1"/>
                </a:solidFill>
              </a:rPr>
              <a:t>Echizen Oroshi-soba</a:t>
            </a:r>
          </a:p>
        </p:txBody>
      </p:sp>
      <p:sp>
        <p:nvSpPr>
          <p:cNvPr id="13" name="下矢印 12"/>
          <p:cNvSpPr/>
          <p:nvPr/>
        </p:nvSpPr>
        <p:spPr>
          <a:xfrm rot="1200000" flipH="1">
            <a:off x="7483475" y="1865313"/>
            <a:ext cx="649288" cy="598487"/>
          </a:xfrm>
          <a:prstGeom prst="downArrow">
            <a:avLst>
              <a:gd name="adj1" fmla="val 50000"/>
              <a:gd name="adj2" fmla="val 59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953000" y="3789363"/>
            <a:ext cx="2376488" cy="719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>
                <a:solidFill>
                  <a:schemeClr val="tx1"/>
                </a:solidFill>
              </a:rPr>
              <a:t>Koshihikari (rice)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7258050" y="4724400"/>
            <a:ext cx="2374900" cy="720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>
                <a:solidFill>
                  <a:schemeClr val="tx1"/>
                </a:solidFill>
              </a:rPr>
              <a:t>Koshino Ruby</a:t>
            </a:r>
          </a:p>
          <a:p>
            <a:pPr algn="ctr">
              <a:defRPr/>
            </a:pPr>
            <a:r>
              <a:rPr lang="en-US" altLang="ja-JP" sz="2000">
                <a:solidFill>
                  <a:schemeClr val="tx1"/>
                </a:solidFill>
              </a:rPr>
              <a:t>(Midi-tomato)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440113" y="5661025"/>
            <a:ext cx="2376487" cy="720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>
                <a:solidFill>
                  <a:schemeClr val="tx1"/>
                </a:solidFill>
              </a:rPr>
              <a:t>Fukui ume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415925" y="3789363"/>
            <a:ext cx="2376488" cy="719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>
                <a:solidFill>
                  <a:schemeClr val="tx1"/>
                </a:solidFill>
              </a:rPr>
              <a:t>Echizen crab</a:t>
            </a:r>
          </a:p>
        </p:txBody>
      </p:sp>
      <p:sp>
        <p:nvSpPr>
          <p:cNvPr id="24589" name="Text Box 193"/>
          <p:cNvSpPr txBox="1">
            <a:spLocks noChangeArrowheads="1"/>
          </p:cNvSpPr>
          <p:nvPr/>
        </p:nvSpPr>
        <p:spPr bwMode="auto">
          <a:xfrm>
            <a:off x="0" y="6524625"/>
            <a:ext cx="990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000">
                <a:ea typeface="HGS創英角ｺﾞｼｯｸUB" pitchFamily="50" charset="-128"/>
              </a:rPr>
              <a:t>－８－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allAtOnce" animBg="1"/>
      <p:bldP spid="15" grpId="0" uiExpand="1" build="allAtOnce" animBg="1"/>
      <p:bldP spid="16" grpId="0" build="allAtOnce" animBg="1"/>
      <p:bldP spid="17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9"/>
          <p:cNvSpPr txBox="1">
            <a:spLocks noChangeArrowheads="1"/>
          </p:cNvSpPr>
          <p:nvPr/>
        </p:nvSpPr>
        <p:spPr bwMode="auto">
          <a:xfrm>
            <a:off x="0" y="71438"/>
            <a:ext cx="387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S創英角ｺﾞｼｯｸUB" pitchFamily="50" charset="-128"/>
                <a:ea typeface="HGS創英角ｺﾞｼｯｸUB" pitchFamily="50" charset="-128"/>
              </a:rPr>
              <a:t>３　</a:t>
            </a:r>
            <a:r>
              <a:rPr lang="en-US" altLang="ja-JP" sz="2400">
                <a:latin typeface="HGS創英角ｺﾞｼｯｸUB" pitchFamily="50" charset="-128"/>
                <a:ea typeface="HGS創英角ｺﾞｼｯｸUB" pitchFamily="50" charset="-128"/>
              </a:rPr>
              <a:t>Fukui Traditional Crafts</a:t>
            </a:r>
            <a:endParaRPr lang="ja-JP" altLang="en-US"/>
          </a:p>
        </p:txBody>
      </p:sp>
      <p:pic>
        <p:nvPicPr>
          <p:cNvPr id="25602" name="Picture 2" descr="http://www.city.echizen.lg.jp/office/060/010/etizentansu_d/img/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8538" y="5013325"/>
            <a:ext cx="18732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www.sozai.fuku-e.com/files/photo/2012/9/00001868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2636838"/>
            <a:ext cx="19812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http://www.sozai.fuku-e.com/files/photo/2012/9/00001774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8538" y="2133600"/>
            <a:ext cx="187325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http://www.sozai.fuku-e.com/files/photo/2012/9/00000392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8538" y="3500438"/>
            <a:ext cx="187325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" descr="http://www.sozai.fuku-e.com/files/photo/2012/9/00003334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" y="620713"/>
            <a:ext cx="136842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2" descr="http://www.sozai.fuku-e.com/files/photo/2012/9/00003336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365625"/>
            <a:ext cx="14112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4" descr="http://www.sozai.fuku-e.com/files/photo/2012/9/00003001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95838" y="620713"/>
            <a:ext cx="18859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193"/>
          <p:cNvSpPr txBox="1">
            <a:spLocks noChangeArrowheads="1"/>
          </p:cNvSpPr>
          <p:nvPr/>
        </p:nvSpPr>
        <p:spPr bwMode="auto">
          <a:xfrm>
            <a:off x="0" y="6524625"/>
            <a:ext cx="990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000">
                <a:ea typeface="HGS創英角ｺﾞｼｯｸUB" pitchFamily="50" charset="-128"/>
              </a:rPr>
              <a:t>－９－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855788" y="908050"/>
            <a:ext cx="2592387" cy="1081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>
                <a:solidFill>
                  <a:schemeClr val="tx1"/>
                </a:solidFill>
              </a:rPr>
              <a:t>Echizen shikki</a:t>
            </a:r>
          </a:p>
          <a:p>
            <a:pPr>
              <a:defRPr/>
            </a:pPr>
            <a:endParaRPr lang="en-US" altLang="ja-JP" sz="200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ja-JP" sz="2000">
                <a:solidFill>
                  <a:schemeClr val="tx1"/>
                </a:solidFill>
              </a:rPr>
              <a:t>(Mainly manufactured in Sabae city)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289175" y="2852738"/>
            <a:ext cx="2376488" cy="1081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>
                <a:solidFill>
                  <a:schemeClr val="tx1"/>
                </a:solidFill>
              </a:rPr>
              <a:t>Echizen washi</a:t>
            </a:r>
          </a:p>
          <a:p>
            <a:pPr>
              <a:defRPr/>
            </a:pPr>
            <a:endParaRPr lang="en-US" altLang="ja-JP" sz="200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ja-JP" sz="2000">
                <a:solidFill>
                  <a:schemeClr val="tx1"/>
                </a:solidFill>
              </a:rPr>
              <a:t>(mainly manufactured in Echizen)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855788" y="4797425"/>
            <a:ext cx="2592387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>
                <a:solidFill>
                  <a:schemeClr val="tx1"/>
                </a:solidFill>
              </a:rPr>
              <a:t>Wakasa meno-zaiku</a:t>
            </a:r>
          </a:p>
          <a:p>
            <a:pPr>
              <a:defRPr/>
            </a:pPr>
            <a:r>
              <a:rPr lang="en-US" altLang="ja-JP" sz="2000">
                <a:solidFill>
                  <a:schemeClr val="tx1"/>
                </a:solidFill>
              </a:rPr>
              <a:t>(mainly manufactured in Obama city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69125" y="836613"/>
            <a:ext cx="2592388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>
                <a:solidFill>
                  <a:schemeClr val="tx1"/>
                </a:solidFill>
              </a:rPr>
              <a:t>Wakasa-nuri </a:t>
            </a:r>
          </a:p>
          <a:p>
            <a:pPr>
              <a:defRPr/>
            </a:pPr>
            <a:endParaRPr lang="en-US" altLang="ja-JP" sz="200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ja-JP" sz="2000">
                <a:solidFill>
                  <a:schemeClr val="tx1"/>
                </a:solidFill>
              </a:rPr>
              <a:t>(Mainly manufactured in Obama city)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6897688" y="2349500"/>
            <a:ext cx="2592387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>
                <a:solidFill>
                  <a:schemeClr val="tx1"/>
                </a:solidFill>
              </a:rPr>
              <a:t>Echizen Uchihamon</a:t>
            </a:r>
          </a:p>
          <a:p>
            <a:pPr>
              <a:defRPr/>
            </a:pPr>
            <a:endParaRPr lang="ja-JP" altLang="en-US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ja-JP" sz="2000">
                <a:solidFill>
                  <a:schemeClr val="tx1"/>
                </a:solidFill>
              </a:rPr>
              <a:t>(Mainly manufactured in Echizen city)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897688" y="3933825"/>
            <a:ext cx="2592387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>
                <a:solidFill>
                  <a:schemeClr val="tx1"/>
                </a:solidFill>
              </a:rPr>
              <a:t>Echihizen-yaki</a:t>
            </a:r>
          </a:p>
          <a:p>
            <a:pPr>
              <a:defRPr/>
            </a:pPr>
            <a:endParaRPr lang="en-US" altLang="ja-JP" sz="200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ja-JP" sz="2000">
                <a:solidFill>
                  <a:schemeClr val="tx1"/>
                </a:solidFill>
              </a:rPr>
              <a:t>(Mainly manufactured in Echizen city)</a:t>
            </a:r>
          </a:p>
          <a:p>
            <a:pPr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969125" y="5084763"/>
            <a:ext cx="2592388" cy="1081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>
                <a:solidFill>
                  <a:schemeClr val="tx1"/>
                </a:solidFill>
              </a:rPr>
              <a:t>Echizen Tansu</a:t>
            </a:r>
          </a:p>
          <a:p>
            <a:pPr>
              <a:defRPr/>
            </a:pPr>
            <a:r>
              <a:rPr lang="en-US" altLang="ja-JP" sz="2000">
                <a:solidFill>
                  <a:schemeClr val="tx1"/>
                </a:solidFill>
              </a:rPr>
              <a:t>(Mainly manufactured in Echizen)</a:t>
            </a: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sozai.fuku-e.com/files/photo/2012/9/00003798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2530475"/>
            <a:ext cx="22860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コンテンツ プレースホルダ 2"/>
          <p:cNvSpPr txBox="1">
            <a:spLocks/>
          </p:cNvSpPr>
          <p:nvPr/>
        </p:nvSpPr>
        <p:spPr bwMode="auto">
          <a:xfrm>
            <a:off x="488950" y="1484313"/>
            <a:ext cx="92170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ja-JP" sz="2800">
                <a:latin typeface="Calibri" pitchFamily="34" charset="0"/>
              </a:rPr>
              <a:t>Please come to visit Fukui prefecture, “the happiest in Japan”</a:t>
            </a:r>
          </a:p>
        </p:txBody>
      </p:sp>
      <p:sp>
        <p:nvSpPr>
          <p:cNvPr id="26627" name="コンテンツ プレースホルダ 2"/>
          <p:cNvSpPr>
            <a:spLocks noGrp="1"/>
          </p:cNvSpPr>
          <p:nvPr>
            <p:ph idx="1"/>
          </p:nvPr>
        </p:nvSpPr>
        <p:spPr>
          <a:xfrm>
            <a:off x="488950" y="765175"/>
            <a:ext cx="8915400" cy="6048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ja-JP" smtClean="0"/>
              <a:t>Thank you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368675" y="2565400"/>
            <a:ext cx="6121400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ja-JP">
                <a:solidFill>
                  <a:srgbClr val="632523"/>
                </a:solidFill>
                <a:latin typeface="HGP創英角ﾎﾟｯﾌﾟ体" pitchFamily="50" charset="-128"/>
                <a:ea typeface="HGP創英角ﾎﾟｯﾌﾟ体" pitchFamily="50" charset="-128"/>
              </a:rPr>
              <a:t>The one we have enjoyed in a winter in particular as the taste of the home in snowy district Fukui from the prewar days is the soft adzuki-bean jelly originated from Fukui. It is made with a good mixture of adzuki, agar, coarse sugar and brown sugar, in particular the flavors of the brown sugar is fragrant slightly. People tend to think that the soft adzuki-bean jelly is eaten in summer, but in Fukui, we cool it and eat them warming ourselves in Kotatsu of a warm room.</a:t>
            </a:r>
            <a:endParaRPr lang="ja-JP" altLang="en-US">
              <a:solidFill>
                <a:srgbClr val="632523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26629" name="Picture 20" descr="冬の画像サンプル-こたつにみかん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5525" y="4581525"/>
            <a:ext cx="29368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図 11" descr="1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5" y="1079500"/>
            <a:ext cx="62865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8" descr="2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1079500"/>
            <a:ext cx="62865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図 16" descr="3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225" y="1079500"/>
            <a:ext cx="62865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矢印コネクタ 5"/>
          <p:cNvCxnSpPr/>
          <p:nvPr/>
        </p:nvCxnSpPr>
        <p:spPr>
          <a:xfrm flipH="1" flipV="1">
            <a:off x="5745163" y="3068638"/>
            <a:ext cx="1236662" cy="1008062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テキスト ボックス 7"/>
          <p:cNvSpPr txBox="1">
            <a:spLocks noChangeArrowheads="1"/>
          </p:cNvSpPr>
          <p:nvPr/>
        </p:nvSpPr>
        <p:spPr bwMode="auto">
          <a:xfrm>
            <a:off x="6981825" y="4076700"/>
            <a:ext cx="24177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Sabae city, 1</a:t>
            </a:r>
            <a:r>
              <a:rPr lang="en-US" altLang="ja-JP" baseline="30000"/>
              <a:t>st</a:t>
            </a:r>
          </a:p>
          <a:p>
            <a:pPr algn="ctr"/>
            <a:r>
              <a:rPr lang="en-US" altLang="ja-JP"/>
              <a:t>January 30, 2012</a:t>
            </a: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5654675" y="5084763"/>
            <a:ext cx="24193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Echizen city, 3</a:t>
            </a:r>
            <a:r>
              <a:rPr lang="en-US" altLang="ja-JP" baseline="30000"/>
              <a:t>rd</a:t>
            </a:r>
          </a:p>
          <a:p>
            <a:pPr algn="ctr"/>
            <a:r>
              <a:rPr lang="en-US" altLang="ja-JP"/>
              <a:t>June 24, 2013</a:t>
            </a: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1065213" y="1482725"/>
            <a:ext cx="24193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Sakai city, 2nd </a:t>
            </a:r>
          </a:p>
          <a:p>
            <a:pPr algn="ctr"/>
            <a:r>
              <a:rPr lang="en-US" altLang="ja-JP"/>
              <a:t>May 8, 2013 </a:t>
            </a:r>
          </a:p>
        </p:txBody>
      </p:sp>
      <p:cxnSp>
        <p:nvCxnSpPr>
          <p:cNvPr id="14" name="直線矢印コネクタ 13"/>
          <p:cNvCxnSpPr/>
          <p:nvPr/>
        </p:nvCxnSpPr>
        <p:spPr>
          <a:xfrm flipH="1" flipV="1">
            <a:off x="3513138" y="1484313"/>
            <a:ext cx="1655762" cy="360362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5240338" y="3429000"/>
            <a:ext cx="492125" cy="1655763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7137400" y="692150"/>
            <a:ext cx="2417763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Eiheiji City, 6</a:t>
            </a:r>
            <a:r>
              <a:rPr lang="en-US" altLang="ja-JP" baseline="30000"/>
              <a:t>th</a:t>
            </a:r>
          </a:p>
          <a:p>
            <a:pPr algn="ctr"/>
            <a:r>
              <a:rPr lang="en-US" altLang="ja-JP"/>
              <a:t>March 12, 2014 </a:t>
            </a:r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506413" y="3789363"/>
            <a:ext cx="2417762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Tsuruga city,</a:t>
            </a:r>
            <a:r>
              <a:rPr lang="ja-JP" altLang="en-US"/>
              <a:t>　</a:t>
            </a:r>
            <a:r>
              <a:rPr lang="en-US" altLang="ja-JP"/>
              <a:t>4</a:t>
            </a:r>
            <a:r>
              <a:rPr lang="en-US" altLang="ja-JP" baseline="30000"/>
              <a:t>th</a:t>
            </a:r>
          </a:p>
          <a:p>
            <a:pPr algn="ctr"/>
            <a:r>
              <a:rPr lang="en-US" altLang="ja-JP"/>
              <a:t>November 29, 2013 </a:t>
            </a:r>
          </a:p>
        </p:txBody>
      </p: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661988" y="2636838"/>
            <a:ext cx="24193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Fukui city, 5</a:t>
            </a:r>
            <a:r>
              <a:rPr lang="en-US" altLang="ja-JP" baseline="30000"/>
              <a:t>th</a:t>
            </a:r>
            <a:endParaRPr lang="ja-JP" altLang="en-US"/>
          </a:p>
          <a:p>
            <a:pPr algn="ctr"/>
            <a:r>
              <a:rPr lang="en-US" altLang="ja-JP"/>
              <a:t>February 1, 2014 </a:t>
            </a:r>
          </a:p>
        </p:txBody>
      </p:sp>
      <p:cxnSp>
        <p:nvCxnSpPr>
          <p:cNvPr id="27" name="直線矢印コネクタ 26"/>
          <p:cNvCxnSpPr/>
          <p:nvPr/>
        </p:nvCxnSpPr>
        <p:spPr>
          <a:xfrm flipH="1">
            <a:off x="3081338" y="2492375"/>
            <a:ext cx="1800225" cy="144463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 flipV="1">
            <a:off x="2924175" y="3789363"/>
            <a:ext cx="1597025" cy="1008062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6176963" y="1341438"/>
            <a:ext cx="960437" cy="935037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Text Box 19"/>
          <p:cNvSpPr txBox="1">
            <a:spLocks noChangeArrowheads="1"/>
          </p:cNvSpPr>
          <p:nvPr/>
        </p:nvSpPr>
        <p:spPr bwMode="auto">
          <a:xfrm>
            <a:off x="0" y="0"/>
            <a:ext cx="682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S創英角ｺﾞｼｯｸUB" pitchFamily="50" charset="-128"/>
                <a:ea typeface="HGS創英角ｺﾞｼｯｸUB" pitchFamily="50" charset="-128"/>
              </a:rPr>
              <a:t>１　</a:t>
            </a:r>
            <a:r>
              <a:rPr lang="en-US" altLang="ja-JP" sz="2400">
                <a:latin typeface="HGS創英角ｺﾞｼｯｸUB" pitchFamily="50" charset="-128"/>
                <a:ea typeface="HGS創英角ｺﾞｼｯｸUB" pitchFamily="50" charset="-128"/>
              </a:rPr>
              <a:t>The background why Fukui begins open data </a:t>
            </a:r>
          </a:p>
        </p:txBody>
      </p:sp>
      <p:sp>
        <p:nvSpPr>
          <p:cNvPr id="16401" name="Text Box 193"/>
          <p:cNvSpPr txBox="1">
            <a:spLocks noChangeArrowheads="1"/>
          </p:cNvSpPr>
          <p:nvPr/>
        </p:nvSpPr>
        <p:spPr bwMode="auto">
          <a:xfrm>
            <a:off x="0" y="6524625"/>
            <a:ext cx="990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000">
                <a:ea typeface="HGS創英角ｺﾞｼｯｸUB" pitchFamily="50" charset="-128"/>
              </a:rPr>
              <a:t>－１－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9"/>
          <p:cNvSpPr txBox="1">
            <a:spLocks noChangeArrowheads="1"/>
          </p:cNvSpPr>
          <p:nvPr/>
        </p:nvSpPr>
        <p:spPr bwMode="auto">
          <a:xfrm>
            <a:off x="0" y="0"/>
            <a:ext cx="753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S創英角ｺﾞｼｯｸUB" pitchFamily="50" charset="-128"/>
                <a:ea typeface="HGS創英角ｺﾞｼｯｸUB" pitchFamily="50" charset="-128"/>
              </a:rPr>
              <a:t>２　</a:t>
            </a:r>
            <a:r>
              <a:rPr lang="en-US" altLang="ja-JP" sz="2400">
                <a:latin typeface="HGS創英角ｺﾞｼｯｸUB" pitchFamily="50" charset="-128"/>
                <a:ea typeface="HGS創英角ｺﾞｼｯｸUB" pitchFamily="50" charset="-128"/>
              </a:rPr>
              <a:t>Outline of open data promotion in Fukui prefecture</a:t>
            </a:r>
          </a:p>
        </p:txBody>
      </p:sp>
      <p:sp>
        <p:nvSpPr>
          <p:cNvPr id="17410" name="タイトル 1"/>
          <p:cNvSpPr txBox="1">
            <a:spLocks/>
          </p:cNvSpPr>
          <p:nvPr/>
        </p:nvSpPr>
        <p:spPr bwMode="auto">
          <a:xfrm>
            <a:off x="200025" y="549275"/>
            <a:ext cx="9505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altLang="en-US" sz="2000"/>
              <a:t>Launch</a:t>
            </a:r>
            <a:r>
              <a:rPr lang="en-US" altLang="ja-JP" sz="2000"/>
              <a:t>ing the open data by establishing "Fukui open data library" in the prefecture homepage on December 26, 2013</a:t>
            </a:r>
            <a:r>
              <a:rPr lang="en-US" altLang="ja-JP" sz="2000">
                <a:latin typeface="ＭＳ Ｐゴシック" charset="-128"/>
              </a:rPr>
              <a:t>.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00025" y="1271588"/>
            <a:ext cx="9526588" cy="5181600"/>
          </a:xfrm>
          <a:prstGeom prst="rect">
            <a:avLst/>
          </a:prstGeom>
          <a:noFill/>
          <a:ln w="254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ts val="2200"/>
              </a:lnSpc>
            </a:pPr>
            <a:endParaRPr lang="ja-JP" altLang="en-US" sz="140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ts val="2200"/>
              </a:lnSpc>
            </a:pPr>
            <a:endParaRPr lang="ja-JP" altLang="en-US" sz="140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ts val="2200"/>
              </a:lnSpc>
            </a:pP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○ List of public data (released in CSV except</a:t>
            </a: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US" altLang="ja-JP" sz="1400">
                <a:solidFill>
                  <a:schemeClr val="tx1"/>
                </a:solidFill>
                <a:latin typeface="Arial" charset="0"/>
              </a:rPr>
              <a:t>ng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 map</a:t>
            </a: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 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&amp;</a:t>
            </a: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 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image</a:t>
            </a: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s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342900" indent="-342900">
              <a:lnSpc>
                <a:spcPts val="2200"/>
              </a:lnSpc>
            </a:pP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	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・Prefectural original data            94 data (759 files)</a:t>
            </a:r>
          </a:p>
          <a:p>
            <a:pPr marL="342900" indent="-342900">
              <a:lnSpc>
                <a:spcPts val="2200"/>
              </a:lnSpc>
            </a:pP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	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J</a:t>
            </a:r>
            <a:r>
              <a:rPr lang="en-US" altLang="ja-JP" sz="1400">
                <a:solidFill>
                  <a:schemeClr val="tx1"/>
                </a:solidFill>
                <a:latin typeface="Arial" charset="0"/>
              </a:rPr>
              <a:t>oined p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ublished data </a:t>
            </a: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o</a:t>
            </a:r>
            <a:r>
              <a:rPr lang="en-US" altLang="ja-JP" sz="1400">
                <a:solidFill>
                  <a:schemeClr val="tx1"/>
                </a:solidFill>
                <a:latin typeface="Arial" charset="0"/>
              </a:rPr>
              <a:t>f 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prefecture and all cities	4data (40 files)</a:t>
            </a:r>
          </a:p>
          <a:p>
            <a:pPr marL="342900" indent="-342900">
              <a:lnSpc>
                <a:spcPts val="2200"/>
              </a:lnSpc>
            </a:pP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	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(“Public facility information” owned by prefecture and cities, a list of garbage collection, a list of waste classification and </a:t>
            </a: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US" altLang="ja-JP" sz="1400">
                <a:solidFill>
                  <a:schemeClr val="tx1"/>
                </a:solidFill>
                <a:latin typeface="Arial" charset="0"/>
              </a:rPr>
              <a:t>list of 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evacuation area)</a:t>
            </a:r>
          </a:p>
          <a:p>
            <a:pPr marL="342900" indent="-342900">
              <a:lnSpc>
                <a:spcPts val="2200"/>
              </a:lnSpc>
              <a:buFont typeface="Wingdings" pitchFamily="2" charset="2"/>
              <a:buNone/>
            </a:pPr>
            <a:endParaRPr lang="en-US" altLang="ja-JP" sz="140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ts val="2200"/>
              </a:lnSpc>
              <a:buFont typeface="Wingdings" pitchFamily="2" charset="2"/>
              <a:buNone/>
            </a:pP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○List of application</a:t>
            </a: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s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1400">
                <a:solidFill>
                  <a:schemeClr val="tx1"/>
                </a:solidFill>
                <a:latin typeface="Arial" charset="0"/>
              </a:rPr>
              <a:t>which utilize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 the data of the library</a:t>
            </a:r>
          </a:p>
          <a:p>
            <a:pPr marL="342900" indent="-342900">
              <a:lnSpc>
                <a:spcPts val="2200"/>
              </a:lnSpc>
              <a:buFont typeface="Wingdings" pitchFamily="2" charset="2"/>
              <a:buNone/>
            </a:pP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   ・"Fukui opening event navigator ", the application offered by the prefecture.</a:t>
            </a:r>
          </a:p>
          <a:p>
            <a:pPr marL="342900" indent="-342900">
              <a:lnSpc>
                <a:spcPts val="2200"/>
              </a:lnSpc>
              <a:buFont typeface="Wingdings" pitchFamily="2" charset="2"/>
              <a:buNone/>
            </a:pP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	</a:t>
            </a:r>
            <a:r>
              <a:rPr lang="ja-JP" altLang="ja-JP" sz="1400">
                <a:solidFill>
                  <a:srgbClr val="FF3300"/>
                </a:solidFill>
                <a:latin typeface="Arial" charset="0"/>
              </a:rPr>
              <a:t>→ Developed by outsourcing to show “ability “of open data concretely.</a:t>
            </a:r>
          </a:p>
          <a:p>
            <a:pPr marL="342900" indent="-342900">
              <a:lnSpc>
                <a:spcPts val="2200"/>
              </a:lnSpc>
              <a:buFont typeface="Wingdings" pitchFamily="2" charset="2"/>
              <a:buNone/>
            </a:pP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		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(The application </a:t>
            </a: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US" altLang="ja-JP" sz="1400">
                <a:solidFill>
                  <a:schemeClr val="tx1"/>
                </a:solidFill>
                <a:latin typeface="Arial" charset="0"/>
              </a:rPr>
              <a:t>s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 released as open source </a:t>
            </a:r>
            <a:r>
              <a:rPr lang="en-US" altLang="ja-JP" sz="1400">
                <a:solidFill>
                  <a:schemeClr val="tx1"/>
                </a:solidFill>
                <a:latin typeface="Arial" charset="0"/>
              </a:rPr>
              <a:t>to promote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 application development.)</a:t>
            </a:r>
          </a:p>
          <a:p>
            <a:pPr marL="342900" indent="-342900">
              <a:lnSpc>
                <a:spcPts val="2200"/>
              </a:lnSpc>
              <a:buFont typeface="Wingdings" pitchFamily="2" charset="2"/>
              <a:buNone/>
            </a:pP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  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 ・ Introduction of application for the public data utilization</a:t>
            </a: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US" altLang="ja-JP" sz="1400">
                <a:solidFill>
                  <a:schemeClr val="tx1"/>
                </a:solidFill>
                <a:latin typeface="Arial" charset="0"/>
              </a:rPr>
              <a:t>6 applications</a:t>
            </a:r>
            <a:endParaRPr lang="ja-JP" altLang="ja-JP" sz="140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ts val="2200"/>
              </a:lnSpc>
              <a:buFont typeface="Wingdings" pitchFamily="2" charset="2"/>
              <a:buNone/>
            </a:pPr>
            <a:endParaRPr lang="en-US" altLang="ja-JP" sz="140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ts val="2200"/>
              </a:lnSpc>
              <a:buFont typeface="Wingdings" pitchFamily="2" charset="2"/>
              <a:buNone/>
            </a:pP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○Entries of the Fukui Web Application Contest</a:t>
            </a:r>
          </a:p>
          <a:p>
            <a:pPr marL="342900" indent="-342900">
              <a:lnSpc>
                <a:spcPts val="2200"/>
              </a:lnSpc>
              <a:buFont typeface="Wingdings" pitchFamily="2" charset="2"/>
              <a:buNone/>
            </a:pP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   ・A result of application contest that utilized the public data of the library</a:t>
            </a: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 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and </a:t>
            </a: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altLang="ja-JP" sz="1400">
                <a:solidFill>
                  <a:schemeClr val="tx1"/>
                </a:solidFill>
                <a:latin typeface="Arial" charset="0"/>
              </a:rPr>
              <a:t>he 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introduction of the applications entered.</a:t>
            </a: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(</a:t>
            </a:r>
            <a:r>
              <a:rPr lang="ja-JP" altLang="ja-JP" sz="1400">
                <a:solidFill>
                  <a:schemeClr val="tx1"/>
                </a:solidFill>
                <a:latin typeface="Arial" charset="0"/>
              </a:rPr>
              <a:t>Application reception: By the end of February, 2014.  The number of entiries: 21 works (12 within the prefecture, 9 outside of the prefecture)</a:t>
            </a:r>
          </a:p>
        </p:txBody>
      </p:sp>
      <p:sp>
        <p:nvSpPr>
          <p:cNvPr id="17412" name="Text Box 193"/>
          <p:cNvSpPr txBox="1">
            <a:spLocks noChangeArrowheads="1"/>
          </p:cNvSpPr>
          <p:nvPr/>
        </p:nvSpPr>
        <p:spPr bwMode="auto">
          <a:xfrm>
            <a:off x="0" y="6524625"/>
            <a:ext cx="990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000">
                <a:ea typeface="HGS創英角ｺﾞｼｯｸUB" pitchFamily="50" charset="-128"/>
              </a:rPr>
              <a:t>－２－</a:t>
            </a:r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273050" y="1341438"/>
            <a:ext cx="6337300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44488" y="1412875"/>
            <a:ext cx="589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chemeClr val="bg1"/>
                </a:solidFill>
              </a:rPr>
              <a:t>Main contents of “Fukui open data library”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9"/>
          <p:cNvSpPr txBox="1">
            <a:spLocks noChangeArrowheads="1"/>
          </p:cNvSpPr>
          <p:nvPr/>
        </p:nvSpPr>
        <p:spPr bwMode="auto">
          <a:xfrm>
            <a:off x="0" y="71438"/>
            <a:ext cx="753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S創英角ｺﾞｼｯｸUB" pitchFamily="50" charset="-128"/>
                <a:ea typeface="HGS創英角ｺﾞｼｯｸUB" pitchFamily="50" charset="-128"/>
              </a:rPr>
              <a:t>２　Outline of open data promotion in Fukui prefecture</a:t>
            </a:r>
            <a:endParaRPr lang="en-US" altLang="ja-JP" sz="240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8434" name="Text Box 193"/>
          <p:cNvSpPr txBox="1">
            <a:spLocks noChangeArrowheads="1"/>
          </p:cNvSpPr>
          <p:nvPr/>
        </p:nvSpPr>
        <p:spPr bwMode="auto">
          <a:xfrm>
            <a:off x="0" y="6524625"/>
            <a:ext cx="990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000">
                <a:ea typeface="HGS創英角ｺﾞｼｯｸUB" pitchFamily="50" charset="-128"/>
              </a:rPr>
              <a:t>－３－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300" y="3357563"/>
            <a:ext cx="532765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765175"/>
            <a:ext cx="532765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7689850" y="5373688"/>
            <a:ext cx="935038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8438" name="Picture 5" descr="福井県オープンデータライブラリのページへリンク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288" y="4797425"/>
            <a:ext cx="29527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矢印コネクタ 9"/>
          <p:cNvCxnSpPr/>
          <p:nvPr/>
        </p:nvCxnSpPr>
        <p:spPr>
          <a:xfrm flipH="1" flipV="1">
            <a:off x="3944938" y="5157788"/>
            <a:ext cx="3671887" cy="358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415925" y="4221163"/>
            <a:ext cx="367347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>
                <a:solidFill>
                  <a:schemeClr val="tx1"/>
                </a:solidFill>
              </a:rPr>
              <a:t>The banner is installed in the lower right of the prefecture top page.</a:t>
            </a: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9"/>
          <p:cNvSpPr txBox="1">
            <a:spLocks noChangeArrowheads="1"/>
          </p:cNvSpPr>
          <p:nvPr/>
        </p:nvSpPr>
        <p:spPr bwMode="auto">
          <a:xfrm>
            <a:off x="0" y="71438"/>
            <a:ext cx="696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latin typeface="HGS創英角ｺﾞｼｯｸUB" pitchFamily="50" charset="-128"/>
                <a:ea typeface="HGS創英角ｺﾞｼｯｸUB" pitchFamily="50" charset="-128"/>
              </a:rPr>
              <a:t>３　</a:t>
            </a:r>
            <a:r>
              <a:rPr lang="en-US" altLang="ja-JP" sz="2400">
                <a:latin typeface="HGS創英角ｺﾞｼｯｸUB" pitchFamily="50" charset="-128"/>
                <a:ea typeface="HGS創英角ｺﾞｼｯｸUB" pitchFamily="50" charset="-128"/>
              </a:rPr>
              <a:t>Features of the open data in Fukui prefecture</a:t>
            </a:r>
          </a:p>
        </p:txBody>
      </p:sp>
      <p:sp>
        <p:nvSpPr>
          <p:cNvPr id="19458" name="Text Box 193"/>
          <p:cNvSpPr txBox="1">
            <a:spLocks noChangeArrowheads="1"/>
          </p:cNvSpPr>
          <p:nvPr/>
        </p:nvSpPr>
        <p:spPr bwMode="auto">
          <a:xfrm>
            <a:off x="0" y="6524625"/>
            <a:ext cx="990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000">
                <a:ea typeface="HGS創英角ｺﾞｼｯｸUB" pitchFamily="50" charset="-128"/>
              </a:rPr>
              <a:t>－４－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0" y="692150"/>
            <a:ext cx="9906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r>
              <a:rPr lang="ja-JP" altLang="en-US" sz="2000">
                <a:solidFill>
                  <a:schemeClr val="tx1"/>
                </a:solidFill>
                <a:latin typeface="Arial" charset="0"/>
              </a:rPr>
              <a:t>　　①</a:t>
            </a:r>
            <a:r>
              <a:rPr lang="en-US" altLang="ja-JP" sz="2000">
                <a:solidFill>
                  <a:schemeClr val="tx1"/>
                </a:solidFill>
                <a:latin typeface="Arial" charset="0"/>
              </a:rPr>
              <a:t>Promotion within the prefectural government (small start)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28588" y="2708275"/>
            <a:ext cx="9648825" cy="1728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en-US" altLang="ja-JP">
                <a:solidFill>
                  <a:schemeClr val="tx1"/>
                </a:solidFill>
                <a:latin typeface="ＭＳ Ｐゴシック" charset="-128"/>
              </a:rPr>
              <a:t>【</a:t>
            </a:r>
            <a:r>
              <a:rPr lang="en-US" altLang="ja-JP">
                <a:solidFill>
                  <a:schemeClr val="tx1"/>
                </a:solidFill>
                <a:latin typeface="Arial" charset="0"/>
              </a:rPr>
              <a:t>Objective Data</a:t>
            </a:r>
            <a:r>
              <a:rPr lang="en-US" altLang="ja-JP">
                <a:solidFill>
                  <a:schemeClr val="tx1"/>
                </a:solidFill>
                <a:latin typeface="ＭＳ Ｐゴシック" charset="-128"/>
              </a:rPr>
              <a:t>】</a:t>
            </a:r>
            <a:r>
              <a:rPr lang="en-US" altLang="ja-JP">
                <a:solidFill>
                  <a:schemeClr val="tx1"/>
                </a:solidFill>
                <a:latin typeface="Arial" charset="0"/>
              </a:rPr>
              <a:t>Starting from the light work for the offices without making rules.</a:t>
            </a:r>
          </a:p>
          <a:p>
            <a:pPr marL="742950" lvl="1" indent="-285750">
              <a:defRPr/>
            </a:pPr>
            <a:r>
              <a:rPr lang="ja-JP" altLang="en-US">
                <a:solidFill>
                  <a:schemeClr val="tx1"/>
                </a:solidFill>
                <a:latin typeface="Arial" charset="0"/>
              </a:rPr>
              <a:t>⇒</a:t>
            </a:r>
            <a:r>
              <a:rPr lang="en-US" altLang="ja-JP">
                <a:solidFill>
                  <a:schemeClr val="tx1"/>
                </a:solidFill>
                <a:latin typeface="Arial" charset="0"/>
              </a:rPr>
              <a:t> The data already released on the homepage will not be the problem if it is released as the open data….</a:t>
            </a:r>
          </a:p>
          <a:p>
            <a:pPr marL="742950" lvl="1" indent="-285750">
              <a:defRPr/>
            </a:pPr>
            <a:r>
              <a:rPr lang="ja-JP" altLang="en-US">
                <a:solidFill>
                  <a:schemeClr val="tx1"/>
                </a:solidFill>
                <a:latin typeface="Arial" charset="0"/>
              </a:rPr>
              <a:t>⇒</a:t>
            </a:r>
            <a:r>
              <a:rPr lang="en-US" altLang="ja-JP">
                <a:solidFill>
                  <a:schemeClr val="tx1"/>
                </a:solidFill>
                <a:latin typeface="Arial" charset="0"/>
              </a:rPr>
              <a:t> Judgment of open data release is responsible for the section who owns data.</a:t>
            </a:r>
            <a:endParaRPr lang="ja-JP" alt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8588" y="4652963"/>
            <a:ext cx="9648825" cy="15128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/>
            <a:r>
              <a:rPr lang="en-US" altLang="ja-JP">
                <a:solidFill>
                  <a:schemeClr val="tx1"/>
                </a:solidFill>
                <a:latin typeface="Arial" charset="0"/>
              </a:rPr>
              <a:t>[Work] Starting to open to the public with minimum task of the section who owns data.</a:t>
            </a:r>
          </a:p>
          <a:p>
            <a:pPr marL="342900" indent="-342900"/>
            <a:r>
              <a:rPr lang="en-US" altLang="ja-JP">
                <a:solidFill>
                  <a:schemeClr val="tx1"/>
                </a:solidFill>
                <a:latin typeface="Arial" charset="0"/>
              </a:rPr>
              <a:t>   ⇒ Only submit the electronic data in format of Excel, Word, PDF to the Policy, Statistics and Information section </a:t>
            </a:r>
          </a:p>
          <a:p>
            <a:pPr marL="342900" indent="-342900"/>
            <a:r>
              <a:rPr lang="en-US" altLang="ja-JP">
                <a:solidFill>
                  <a:schemeClr val="tx1"/>
                </a:solidFill>
                <a:latin typeface="Arial" charset="0"/>
              </a:rPr>
              <a:t>   ⇒ Conversion to the CSV format and publication to the open data library are done by the Policy, Statistics and Information section.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28588" y="1123950"/>
            <a:ext cx="9648825" cy="1368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/>
            <a:r>
              <a:rPr lang="en-US" altLang="ja-JP">
                <a:solidFill>
                  <a:schemeClr val="tx1"/>
                </a:solidFill>
                <a:latin typeface="ＭＳ Ｐゴシック" charset="-128"/>
              </a:rPr>
              <a:t>【</a:t>
            </a:r>
            <a:r>
              <a:rPr lang="en-US" altLang="ja-JP">
                <a:solidFill>
                  <a:schemeClr val="tx1"/>
                </a:solidFill>
                <a:latin typeface="Arial" charset="0"/>
              </a:rPr>
              <a:t>Organization</a:t>
            </a:r>
            <a:r>
              <a:rPr lang="en-US" altLang="ja-JP">
                <a:solidFill>
                  <a:schemeClr val="tx1"/>
                </a:solidFill>
                <a:latin typeface="ＭＳ Ｐゴシック" charset="-128"/>
              </a:rPr>
              <a:t>】 </a:t>
            </a:r>
            <a:r>
              <a:rPr lang="en-US" altLang="ja-JP">
                <a:solidFill>
                  <a:schemeClr val="tx1"/>
                </a:solidFill>
                <a:latin typeface="Arial" charset="0"/>
              </a:rPr>
              <a:t>Starting from the study meeting consisted of the young people of each department. </a:t>
            </a:r>
            <a:endParaRPr lang="en-US" altLang="ja-JP" sz="800">
              <a:solidFill>
                <a:schemeClr val="tx1"/>
              </a:solidFill>
              <a:latin typeface="ＭＳ Ｐゴシック" charset="-128"/>
            </a:endParaRPr>
          </a:p>
          <a:p>
            <a:pPr marL="342900" indent="-342900"/>
            <a:r>
              <a:rPr lang="ja-JP" altLang="en-US">
                <a:solidFill>
                  <a:schemeClr val="tx1"/>
                </a:solidFill>
                <a:latin typeface="ＭＳ Ｐゴシック" charset="-128"/>
              </a:rPr>
              <a:t>　　　⇒　</a:t>
            </a:r>
            <a:r>
              <a:rPr lang="en-US" altLang="ja-JP">
                <a:solidFill>
                  <a:schemeClr val="tx1"/>
                </a:solidFill>
                <a:latin typeface="Arial" charset="0"/>
              </a:rPr>
              <a:t>Study about “open data” which is unfamiliar to them and increase understanding.</a:t>
            </a:r>
            <a:endParaRPr lang="en-US" altLang="ja-JP">
              <a:solidFill>
                <a:schemeClr val="tx1"/>
              </a:solidFill>
              <a:latin typeface="ＭＳ Ｐゴシック" charset="-128"/>
            </a:endParaRPr>
          </a:p>
          <a:p>
            <a:pPr marL="342900" indent="-342900">
              <a:lnSpc>
                <a:spcPct val="150000"/>
              </a:lnSpc>
            </a:pPr>
            <a:r>
              <a:rPr lang="ja-JP" altLang="en-US">
                <a:solidFill>
                  <a:schemeClr val="tx1"/>
                </a:solidFill>
                <a:latin typeface="ＭＳ Ｐゴシック" charset="-128"/>
              </a:rPr>
              <a:t>　　　⇒　</a:t>
            </a:r>
            <a:r>
              <a:rPr lang="en-US" altLang="ja-JP">
                <a:solidFill>
                  <a:schemeClr val="tx1"/>
                </a:solidFill>
                <a:latin typeface="Arial" charset="0"/>
              </a:rPr>
              <a:t>Implement into all offices in 2014 FY.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93"/>
          <p:cNvSpPr txBox="1">
            <a:spLocks noChangeArrowheads="1"/>
          </p:cNvSpPr>
          <p:nvPr/>
        </p:nvSpPr>
        <p:spPr bwMode="auto">
          <a:xfrm>
            <a:off x="0" y="6524625"/>
            <a:ext cx="990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000">
                <a:ea typeface="HGS創英角ｺﾞｼｯｸUB" pitchFamily="50" charset="-128"/>
              </a:rPr>
              <a:t>－５－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28588" y="979488"/>
            <a:ext cx="9648825" cy="1873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p"/>
            </a:pPr>
            <a:r>
              <a:rPr lang="en-US" altLang="ja-JP" sz="1600">
                <a:solidFill>
                  <a:schemeClr val="tx1"/>
                </a:solidFill>
                <a:latin typeface="Arial" charset="0"/>
              </a:rPr>
              <a:t>Situation in the city</a:t>
            </a:r>
          </a:p>
          <a:p>
            <a:pPr>
              <a:buFont typeface="Wingdings" pitchFamily="2" charset="2"/>
              <a:buChar char="Ø"/>
            </a:pPr>
            <a:r>
              <a:rPr lang="ja-JP" altLang="en-US" sz="16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1600">
                <a:solidFill>
                  <a:schemeClr val="tx1"/>
                </a:solidFill>
                <a:latin typeface="Arial" charset="0"/>
              </a:rPr>
              <a:t>3 groups were already in a stage of work for the open data including Sabae city. 2 groups  were in a stage of planning.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1600">
                <a:solidFill>
                  <a:schemeClr val="tx1"/>
                </a:solidFill>
                <a:latin typeface="Arial" charset="0"/>
              </a:rPr>
              <a:t>Impression was inconvenient after using the Web application because the data could be used only within the city   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1600">
                <a:solidFill>
                  <a:schemeClr val="tx1"/>
                </a:solidFill>
                <a:latin typeface="Arial" charset="0"/>
              </a:rPr>
              <a:t>It is inconvenient and ineffective for users if the data has different contents and is in different format. </a:t>
            </a:r>
            <a:endParaRPr lang="ja-JP" altLang="en-US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8588" y="2924175"/>
            <a:ext cx="9648825" cy="1800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p"/>
            </a:pPr>
            <a:r>
              <a:rPr lang="en-US" altLang="ja-JP" sz="1600">
                <a:solidFill>
                  <a:schemeClr val="tx1"/>
                </a:solidFill>
                <a:latin typeface="Arial" charset="0"/>
              </a:rPr>
              <a:t>Role of prefecture</a:t>
            </a:r>
          </a:p>
          <a:p>
            <a:pPr>
              <a:buFont typeface="Wingdings" pitchFamily="2" charset="2"/>
              <a:buChar char="Ø"/>
            </a:pPr>
            <a:r>
              <a:rPr lang="ja-JP" altLang="en-US" sz="1600">
                <a:solidFill>
                  <a:schemeClr val="tx1"/>
                </a:solidFill>
                <a:latin typeface="Arial" charset="0"/>
              </a:rPr>
              <a:t>Create a standard of contents and format of the open data for each municipality and make it easier for the users to use.</a:t>
            </a:r>
          </a:p>
          <a:p>
            <a:pPr>
              <a:buFont typeface="Wingdings" pitchFamily="2" charset="2"/>
              <a:buChar char="Ø"/>
            </a:pPr>
            <a:r>
              <a:rPr lang="ja-JP" altLang="en-US" sz="1600">
                <a:solidFill>
                  <a:schemeClr val="tx1"/>
                </a:solidFill>
                <a:latin typeface="Arial" charset="0"/>
              </a:rPr>
              <a:t>Promote the open data as a whole prefecture by </a:t>
            </a:r>
            <a:r>
              <a:rPr lang="en-US" altLang="ja-JP" sz="1600">
                <a:solidFill>
                  <a:schemeClr val="tx1"/>
                </a:solidFill>
                <a:latin typeface="Arial" charset="0"/>
              </a:rPr>
              <a:t>making it easier for municipalities who do not handle the open data yet to deliver the data easily.</a:t>
            </a:r>
          </a:p>
          <a:p>
            <a:r>
              <a:rPr lang="ja-JP" altLang="en-US" sz="1600">
                <a:solidFill>
                  <a:srgbClr val="FF3300"/>
                </a:solidFill>
                <a:latin typeface="Arial" charset="0"/>
              </a:rPr>
              <a:t>Development of the application which can be used in a wide area becomes possible by releasing the data in standard contents and format of all municipalities.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28588" y="4797425"/>
            <a:ext cx="9648825" cy="2060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ja-JP" sz="1600">
                <a:solidFill>
                  <a:schemeClr val="tx1"/>
                </a:solidFill>
                <a:latin typeface="Arial" charset="0"/>
              </a:rPr>
              <a:t>Organization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1600">
                <a:solidFill>
                  <a:schemeClr val="tx1"/>
                </a:solidFill>
                <a:latin typeface="Arial" charset="0"/>
              </a:rPr>
              <a:t>Establishment of “Working group for private utilization promotion of public data” in the Fukui e-municipality promotion consultation consisted of senior directors(</a:t>
            </a:r>
            <a:r>
              <a:rPr lang="ja-JP" altLang="en-US" sz="1600">
                <a:solidFill>
                  <a:schemeClr val="tx1"/>
                </a:solidFill>
                <a:latin typeface="Arial" charset="0"/>
              </a:rPr>
              <a:t>主管課長</a:t>
            </a:r>
            <a:r>
              <a:rPr lang="en-US" altLang="ja-JP" sz="1600">
                <a:solidFill>
                  <a:schemeClr val="tx1"/>
                </a:solidFill>
                <a:latin typeface="Arial" charset="0"/>
              </a:rPr>
              <a:t>)who are in charge of information of the prefecture and all 17 municipalities.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1600">
                <a:solidFill>
                  <a:schemeClr val="tx1"/>
                </a:solidFill>
                <a:latin typeface="Arial" charset="0"/>
              </a:rPr>
              <a:t>Release of the agreed data discussed in the working group by collecting and setting them into the standard contents and format by the prefecture.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1600">
                <a:solidFill>
                  <a:schemeClr val="tx1"/>
                </a:solidFill>
                <a:latin typeface="Arial" charset="0"/>
              </a:rPr>
              <a:t>Release of the 1st version of public facility information owned by the prefecture and municipalities.</a:t>
            </a:r>
            <a:endParaRPr lang="ja-JP" altLang="en-US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5" name="Text Box 19"/>
          <p:cNvSpPr txBox="1">
            <a:spLocks noChangeArrowheads="1"/>
          </p:cNvSpPr>
          <p:nvPr/>
        </p:nvSpPr>
        <p:spPr bwMode="auto">
          <a:xfrm>
            <a:off x="0" y="71438"/>
            <a:ext cx="696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latin typeface="HGS創英角ｺﾞｼｯｸUB" pitchFamily="50" charset="-128"/>
                <a:ea typeface="HGS創英角ｺﾞｼｯｸUB" pitchFamily="50" charset="-128"/>
              </a:rPr>
              <a:t>３　</a:t>
            </a:r>
            <a:r>
              <a:rPr lang="en-US" altLang="ja-JP" sz="2400">
                <a:latin typeface="HGS創英角ｺﾞｼｯｸUB" pitchFamily="50" charset="-128"/>
                <a:ea typeface="HGS創英角ｺﾞｼｯｸUB" pitchFamily="50" charset="-128"/>
              </a:rPr>
              <a:t>Features of the open data promotion in Fukui </a:t>
            </a:r>
            <a:endParaRPr lang="ja-JP" altLang="en-US" sz="240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-231775" y="549275"/>
            <a:ext cx="9402763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r>
              <a:rPr lang="ja-JP" altLang="en-US" sz="2000">
                <a:solidFill>
                  <a:schemeClr val="tx1"/>
                </a:solidFill>
                <a:latin typeface="Arial" charset="0"/>
              </a:rPr>
              <a:t>　　②</a:t>
            </a:r>
            <a:r>
              <a:rPr lang="en-US" altLang="ja-JP" sz="2000">
                <a:solidFill>
                  <a:schemeClr val="tx1"/>
                </a:solidFill>
                <a:latin typeface="Arial" charset="0"/>
              </a:rPr>
              <a:t>Cooperation with cities.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93"/>
          <p:cNvSpPr txBox="1">
            <a:spLocks noChangeArrowheads="1"/>
          </p:cNvSpPr>
          <p:nvPr/>
        </p:nvSpPr>
        <p:spPr bwMode="auto">
          <a:xfrm>
            <a:off x="0" y="6524625"/>
            <a:ext cx="990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000">
                <a:ea typeface="HGS創英角ｺﾞｼｯｸUB" pitchFamily="50" charset="-128"/>
              </a:rPr>
              <a:t>－６－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00025" y="836613"/>
            <a:ext cx="9505950" cy="22320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ja-JP" altLang="en-US" sz="2000">
                <a:solidFill>
                  <a:schemeClr val="tx1"/>
                </a:solidFill>
                <a:latin typeface="Arial" charset="0"/>
              </a:rPr>
              <a:t>　◆</a:t>
            </a:r>
            <a:r>
              <a:rPr lang="en-US" altLang="ja-JP" sz="2000">
                <a:solidFill>
                  <a:schemeClr val="tx1"/>
                </a:solidFill>
                <a:latin typeface="Arial" charset="0"/>
              </a:rPr>
              <a:t>No expansion of open data utilization, no application development.</a:t>
            </a:r>
          </a:p>
          <a:p>
            <a:pPr marL="342900" indent="-342900">
              <a:defRPr/>
            </a:pPr>
            <a:endParaRPr lang="en-US" altLang="ja-JP" sz="200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ja-JP" altLang="en-US" sz="2000">
                <a:solidFill>
                  <a:schemeClr val="tx1"/>
                </a:solidFill>
                <a:latin typeface="Arial" charset="0"/>
              </a:rPr>
              <a:t>　◆</a:t>
            </a:r>
            <a:r>
              <a:rPr lang="en-US" altLang="ja-JP" sz="2000">
                <a:solidFill>
                  <a:schemeClr val="tx1"/>
                </a:solidFill>
                <a:latin typeface="Arial" charset="0"/>
              </a:rPr>
              <a:t>No effective business model utilizing the open data.</a:t>
            </a:r>
          </a:p>
          <a:p>
            <a:pPr marL="342900" indent="-342900">
              <a:defRPr/>
            </a:pPr>
            <a:endParaRPr lang="en-US" altLang="ja-JP" sz="200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ja-JP" altLang="en-US" sz="2000">
                <a:solidFill>
                  <a:schemeClr val="tx1"/>
                </a:solidFill>
                <a:latin typeface="Arial" charset="0"/>
              </a:rPr>
              <a:t>　◆</a:t>
            </a:r>
            <a:r>
              <a:rPr lang="en-US" altLang="ja-JP" sz="2000">
                <a:solidFill>
                  <a:schemeClr val="tx1"/>
                </a:solidFill>
                <a:latin typeface="Arial" charset="0"/>
              </a:rPr>
              <a:t>No response to the publication of open data. </a:t>
            </a:r>
          </a:p>
        </p:txBody>
      </p:sp>
      <p:sp>
        <p:nvSpPr>
          <p:cNvPr id="21507" name="Text Box 19"/>
          <p:cNvSpPr txBox="1">
            <a:spLocks noChangeArrowheads="1"/>
          </p:cNvSpPr>
          <p:nvPr/>
        </p:nvSpPr>
        <p:spPr bwMode="auto">
          <a:xfrm>
            <a:off x="0" y="71438"/>
            <a:ext cx="696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latin typeface="HGS創英角ｺﾞｼｯｸUB" pitchFamily="50" charset="-128"/>
                <a:ea typeface="HGS創英角ｺﾞｼｯｸUB" pitchFamily="50" charset="-128"/>
              </a:rPr>
              <a:t>４　</a:t>
            </a:r>
            <a:r>
              <a:rPr lang="en-US" altLang="ja-JP" sz="2400">
                <a:latin typeface="HGS創英角ｺﾞｼｯｸUB" pitchFamily="50" charset="-128"/>
                <a:ea typeface="HGS創英角ｺﾞｼｯｸUB" pitchFamily="50" charset="-128"/>
              </a:rPr>
              <a:t>Considerations for the future</a:t>
            </a:r>
          </a:p>
        </p:txBody>
      </p:sp>
      <p:sp>
        <p:nvSpPr>
          <p:cNvPr id="7" name="下矢印 6"/>
          <p:cNvSpPr/>
          <p:nvPr/>
        </p:nvSpPr>
        <p:spPr>
          <a:xfrm>
            <a:off x="3873500" y="3213100"/>
            <a:ext cx="1584325" cy="792163"/>
          </a:xfrm>
          <a:prstGeom prst="downArrow">
            <a:avLst>
              <a:gd name="adj1" fmla="val 50000"/>
              <a:gd name="adj2" fmla="val 74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00025" y="4076700"/>
            <a:ext cx="9505950" cy="22320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en-US" altLang="ja-JP" sz="2000">
                <a:solidFill>
                  <a:schemeClr val="tx1"/>
                </a:solidFill>
                <a:latin typeface="Arial" charset="0"/>
              </a:rPr>
              <a:t> ■ Cooperation of the open data beyond a border in prefectural and city government (standardization of the data format)</a:t>
            </a:r>
          </a:p>
          <a:p>
            <a:pPr marL="342900" indent="-342900">
              <a:defRPr/>
            </a:pPr>
            <a:endParaRPr lang="en-US" altLang="ja-JP" sz="200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ja-JP" altLang="en-US" sz="2000">
                <a:solidFill>
                  <a:schemeClr val="tx1"/>
                </a:solidFill>
                <a:latin typeface="Arial" charset="0"/>
              </a:rPr>
              <a:t> ■</a:t>
            </a:r>
            <a:r>
              <a:rPr lang="en-US" altLang="ja-JP" sz="2000">
                <a:solidFill>
                  <a:schemeClr val="tx1"/>
                </a:solidFill>
                <a:latin typeface="Arial" charset="0"/>
              </a:rPr>
              <a:t>Mashup of the public data and the private data.</a:t>
            </a:r>
          </a:p>
          <a:p>
            <a:pPr marL="342900" indent="-342900">
              <a:defRPr/>
            </a:pPr>
            <a:endParaRPr lang="en-US" altLang="ja-JP" sz="200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ja-JP" altLang="en-US" sz="2000">
                <a:solidFill>
                  <a:schemeClr val="tx1"/>
                </a:solidFill>
                <a:latin typeface="Arial" charset="0"/>
              </a:rPr>
              <a:t> ■ </a:t>
            </a:r>
            <a:r>
              <a:rPr lang="en-US" altLang="ja-JP" sz="2000">
                <a:solidFill>
                  <a:schemeClr val="tx1"/>
                </a:solidFill>
                <a:latin typeface="Arial" charset="0"/>
              </a:rPr>
              <a:t>Continual dialogue with the open data users (IT business operators).</a:t>
            </a:r>
            <a:endParaRPr lang="ja-JP" altLang="en-US" sz="20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1510" name="Picture 2" descr="http://kids.wanpug.com/illust/illust209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1700" y="1314450"/>
            <a:ext cx="103981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kids.wanpug.com/illust/illust42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1950" y="4560888"/>
            <a:ext cx="1579563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25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665663" y="4652963"/>
            <a:ext cx="493395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General Policy Department of Saga prefecture, Policy, statistics and information division </a:t>
            </a:r>
            <a:endParaRPr lang="ja-JP" alt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7473950" y="5157788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b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December 2014</a:t>
            </a:r>
          </a:p>
        </p:txBody>
      </p:sp>
      <p:pic>
        <p:nvPicPr>
          <p:cNvPr id="22532" name="Picture 2" descr="\\s04nj0rpc.ain.pref.fukui.jp\S04NJ0RPC$\04 庶務キャビネット\12 用品発注\D20用品・物品調達（政策統計・情報課）\はぴりゅう\3_各種ツールデザイン\ツールデザインJPG\横断幕_国体大会ギ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3763" y="5661025"/>
            <a:ext cx="73294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テキスト ボックス 3"/>
          <p:cNvSpPr txBox="1">
            <a:spLocks noChangeArrowheads="1"/>
          </p:cNvSpPr>
          <p:nvPr/>
        </p:nvSpPr>
        <p:spPr bwMode="auto">
          <a:xfrm>
            <a:off x="4665663" y="2349500"/>
            <a:ext cx="52403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4000">
                <a:latin typeface="HGP創英角ﾎﾟｯﾌﾟ体" pitchFamily="50" charset="-128"/>
                <a:ea typeface="HGP創英角ﾎﾟｯﾌﾟ体" pitchFamily="50" charset="-128"/>
              </a:rPr>
              <a:t>Local industry and local specialty in Fukui</a:t>
            </a:r>
            <a:r>
              <a:rPr lang="ja-JP" altLang="en-US" sz="3600"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9"/>
          <p:cNvSpPr txBox="1">
            <a:spLocks noChangeArrowheads="1"/>
          </p:cNvSpPr>
          <p:nvPr/>
        </p:nvSpPr>
        <p:spPr bwMode="auto">
          <a:xfrm>
            <a:off x="0" y="71438"/>
            <a:ext cx="376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S創英角ｺﾞｼｯｸUB" pitchFamily="50" charset="-128"/>
                <a:ea typeface="HGS創英角ｺﾞｼｯｸUB" pitchFamily="50" charset="-128"/>
              </a:rPr>
              <a:t>１　</a:t>
            </a:r>
            <a:r>
              <a:rPr lang="en-US" altLang="ja-JP" sz="2400">
                <a:latin typeface="HGS創英角ｺﾞｼｯｸUB" pitchFamily="50" charset="-128"/>
                <a:ea typeface="HGS創英角ｺﾞｼｯｸUB" pitchFamily="50" charset="-128"/>
              </a:rPr>
              <a:t>Local industry in Fukui</a:t>
            </a:r>
          </a:p>
        </p:txBody>
      </p:sp>
      <p:pic>
        <p:nvPicPr>
          <p:cNvPr id="23554" name="Picture 29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05300" y="765175"/>
            <a:ext cx="5570538" cy="5545138"/>
          </a:xfrm>
        </p:spPr>
      </p:pic>
      <p:sp>
        <p:nvSpPr>
          <p:cNvPr id="6" name="正方形/長方形 5"/>
          <p:cNvSpPr/>
          <p:nvPr/>
        </p:nvSpPr>
        <p:spPr>
          <a:xfrm>
            <a:off x="0" y="620713"/>
            <a:ext cx="4376738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>
                <a:solidFill>
                  <a:schemeClr val="tx1"/>
                </a:solidFill>
                <a:latin typeface="Arial" charset="0"/>
              </a:rPr>
              <a:t>Fiber sector and the eyeglass sector have the largest market share nationwide.</a:t>
            </a:r>
            <a:endParaRPr lang="ja-JP" alt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8588" y="1412875"/>
            <a:ext cx="3960812" cy="1871663"/>
          </a:xfrm>
          <a:prstGeom prst="rect">
            <a:avLst/>
          </a:prstGeom>
          <a:noFill/>
          <a:ln w="254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lnSpc>
                <a:spcPts val="2200"/>
              </a:lnSpc>
              <a:buFontTx/>
              <a:buChar char="•"/>
              <a:defRPr/>
            </a:pPr>
            <a:r>
              <a:rPr lang="en-US" altLang="ja-JP" sz="1400">
                <a:solidFill>
                  <a:schemeClr val="tx1"/>
                </a:solidFill>
                <a:latin typeface="Arial" charset="0"/>
              </a:rPr>
              <a:t>There are many highest shipment values in local and traditional industry field such as in fiber, eyeglass frame, Japanese paper and lacquer ware.</a:t>
            </a:r>
            <a:endParaRPr lang="en-US" altLang="ja-JP" sz="1200">
              <a:solidFill>
                <a:schemeClr val="tx1"/>
              </a:solidFill>
              <a:latin typeface="ＭＳ Ｐゴシック" charset="-128"/>
            </a:endParaRPr>
          </a:p>
          <a:p>
            <a:pPr marL="342900" indent="-342900">
              <a:lnSpc>
                <a:spcPts val="2200"/>
              </a:lnSpc>
              <a:buFontTx/>
              <a:buChar char="•"/>
              <a:defRPr/>
            </a:pP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The prefecture accounts for 95.9% of national shipment value of </a:t>
            </a:r>
            <a:r>
              <a:rPr lang="en-US" altLang="ja-JP" sz="1400">
                <a:solidFill>
                  <a:schemeClr val="tx1"/>
                </a:solidFill>
                <a:latin typeface="Arial" charset="0"/>
              </a:rPr>
              <a:t>the eyeglass frame.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28588" y="3429000"/>
            <a:ext cx="3960812" cy="1944688"/>
          </a:xfrm>
          <a:prstGeom prst="rect">
            <a:avLst/>
          </a:prstGeom>
          <a:noFill/>
          <a:ln w="254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200"/>
              </a:lnSpc>
              <a:buFont typeface="Wingdings" pitchFamily="2" charset="2"/>
              <a:buNone/>
              <a:defRPr/>
            </a:pPr>
            <a:r>
              <a:rPr lang="ja-JP" altLang="en-US" sz="1400">
                <a:solidFill>
                  <a:schemeClr val="tx1"/>
                </a:solidFill>
                <a:latin typeface="Arial" charset="0"/>
              </a:rPr>
              <a:t>・The technique of Fukui is utilized into resistors of cellular phones, condensers, coating of electronic components and body painting, and </a:t>
            </a:r>
            <a:r>
              <a:rPr lang="en-US" altLang="ja-JP" sz="1400">
                <a:solidFill>
                  <a:schemeClr val="tx1"/>
                </a:solidFill>
                <a:latin typeface="Arial" charset="0"/>
              </a:rPr>
              <a:t>furthermore contributes to a reduction in size and weight, development of high function, creation of high added value and implementation of higher service.</a:t>
            </a:r>
          </a:p>
        </p:txBody>
      </p:sp>
      <p:pic>
        <p:nvPicPr>
          <p:cNvPr id="23558" name="Picture 2" descr="時事スマートフォ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5456238"/>
            <a:ext cx="161131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1639888" y="5445125"/>
            <a:ext cx="2665412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Search for </a:t>
            </a:r>
          </a:p>
          <a:p>
            <a:pPr>
              <a:defRPr/>
            </a:pPr>
            <a:r>
              <a:rPr lang="en-US" altLang="ja-JP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“Actually, the technique of Fukui!”</a:t>
            </a:r>
          </a:p>
        </p:txBody>
      </p:sp>
      <p:sp>
        <p:nvSpPr>
          <p:cNvPr id="23560" name="Text Box 193"/>
          <p:cNvSpPr txBox="1">
            <a:spLocks noChangeArrowheads="1"/>
          </p:cNvSpPr>
          <p:nvPr/>
        </p:nvSpPr>
        <p:spPr bwMode="auto">
          <a:xfrm>
            <a:off x="0" y="6613525"/>
            <a:ext cx="990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000">
                <a:ea typeface="HGS創英角ｺﾞｼｯｸUB" pitchFamily="50" charset="-128"/>
              </a:rPr>
              <a:t>－７－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福井県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福井県帯</Template>
  <TotalTime>7944</TotalTime>
  <Words>897</Words>
  <Application>Microsoft Office PowerPoint</Application>
  <PresentationFormat>A4 210 x 297 mm</PresentationFormat>
  <Paragraphs>123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HGP創英角ﾎﾟｯﾌﾟ体</vt:lpstr>
      <vt:lpstr>HGS創英角ｺﾞｼｯｸUB</vt:lpstr>
      <vt:lpstr>ＭＳ Ｐゴシック</vt:lpstr>
      <vt:lpstr>ＭＳ Ｐ明朝</vt:lpstr>
      <vt:lpstr>Arial</vt:lpstr>
      <vt:lpstr>Calibri</vt:lpstr>
      <vt:lpstr>Times New Roman</vt:lpstr>
      <vt:lpstr>Wingdings</vt:lpstr>
      <vt:lpstr>福井県帯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福島　直央</dc:creator>
  <cp:lastModifiedBy>福島　直央</cp:lastModifiedBy>
  <cp:revision>2</cp:revision>
  <dcterms:created xsi:type="dcterms:W3CDTF">2007-03-29T02:09:02Z</dcterms:created>
  <dcterms:modified xsi:type="dcterms:W3CDTF">2015-02-09T08:22:55Z</dcterms:modified>
</cp:coreProperties>
</file>