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sldIdLst>
    <p:sldId id="256" r:id="rId2"/>
    <p:sldId id="287" r:id="rId3"/>
    <p:sldId id="270" r:id="rId4"/>
    <p:sldId id="290" r:id="rId5"/>
    <p:sldId id="258" r:id="rId6"/>
    <p:sldId id="259" r:id="rId7"/>
    <p:sldId id="286" r:id="rId8"/>
    <p:sldId id="260" r:id="rId9"/>
    <p:sldId id="261" r:id="rId10"/>
    <p:sldId id="289" r:id="rId11"/>
    <p:sldId id="262" r:id="rId12"/>
    <p:sldId id="264" r:id="rId13"/>
    <p:sldId id="265" r:id="rId14"/>
    <p:sldId id="266" r:id="rId15"/>
    <p:sldId id="267" r:id="rId16"/>
    <p:sldId id="269" r:id="rId17"/>
    <p:sldId id="271" r:id="rId18"/>
    <p:sldId id="291" r:id="rId19"/>
    <p:sldId id="273" r:id="rId20"/>
    <p:sldId id="274" r:id="rId21"/>
    <p:sldId id="292" r:id="rId22"/>
    <p:sldId id="276" r:id="rId23"/>
    <p:sldId id="279" r:id="rId24"/>
    <p:sldId id="281" r:id="rId25"/>
    <p:sldId id="280" r:id="rId26"/>
    <p:sldId id="283" r:id="rId27"/>
    <p:sldId id="284" r:id="rId28"/>
    <p:sldId id="285" r:id="rId29"/>
    <p:sldId id="288" r:id="rId30"/>
    <p:sldId id="293"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3"/>
    <p:restoredTop sz="94659"/>
  </p:normalViewPr>
  <p:slideViewPr>
    <p:cSldViewPr snapToGrid="0" snapToObjects="1">
      <p:cViewPr varScale="1">
        <p:scale>
          <a:sx n="83" d="100"/>
          <a:sy n="83" d="100"/>
        </p:scale>
        <p:origin x="1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584DA-35B9-1149-B31D-8A84E23BF32C}" type="datetimeFigureOut">
              <a:rPr kumimoji="1" lang="ja-JP" altLang="en-US" smtClean="0"/>
              <a:t>2019/3/22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099E7-1374-094F-A7F9-914494B03E1C}" type="slidenum">
              <a:rPr kumimoji="1" lang="ja-JP" altLang="en-US" smtClean="0"/>
              <a:t>‹#›</a:t>
            </a:fld>
            <a:endParaRPr kumimoji="1" lang="ja-JP" altLang="en-US"/>
          </a:p>
        </p:txBody>
      </p:sp>
    </p:spTree>
    <p:extLst>
      <p:ext uri="{BB962C8B-B14F-4D97-AF65-F5344CB8AC3E}">
        <p14:creationId xmlns:p14="http://schemas.microsoft.com/office/powerpoint/2010/main" val="2803619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F4F603-2B15-084E-8E40-826D4E553CC3}"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89535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020227-91BA-D548-AD50-FBA0D2BE5142}"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353743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CBB687-CA8F-9549-9BD4-BF8ED7929CF8}"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332965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0DDBC2-A113-6644-A24D-674FD7F70CAC}"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198560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5367A0-EC8F-3E43-9F24-E34B72006D4A}" type="datetime1">
              <a:rPr kumimoji="1" lang="ja-JP" altLang="en-US" smtClean="0"/>
              <a:t>2019/3/22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51468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4D630D-9BF6-1E41-ADE2-A8DC0B75281E}" type="datetime1">
              <a:rPr kumimoji="1" lang="ja-JP" altLang="en-US" smtClean="0"/>
              <a:t>2019/3/22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382662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E8E626-7B4D-6A40-AF26-039E708618A4}" type="datetime1">
              <a:rPr kumimoji="1" lang="ja-JP" altLang="en-US" smtClean="0"/>
              <a:t>2019/3/22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250919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4D127F-F832-9849-A2F3-D6A00BD3ADF7}" type="datetime1">
              <a:rPr kumimoji="1" lang="ja-JP" altLang="en-US" smtClean="0"/>
              <a:t>2019/3/22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293636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A1139-76D4-7545-8C2C-505BF33CA0A0}" type="datetime1">
              <a:rPr kumimoji="1" lang="ja-JP" altLang="en-US" smtClean="0"/>
              <a:t>2019/3/22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170066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580FF9-0E90-394B-9B0F-E48E47346F28}" type="datetime1">
              <a:rPr kumimoji="1" lang="ja-JP" altLang="en-US" smtClean="0"/>
              <a:t>2019/3/22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191896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56B5ED6-4805-9940-A6D3-1939B4A7234B}" type="datetime1">
              <a:rPr kumimoji="1" lang="ja-JP" altLang="en-US" smtClean="0"/>
              <a:t>2019/3/22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237341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44793-8866-2448-81B8-77B2F72268E9}" type="datetime1">
              <a:rPr kumimoji="1" lang="ja-JP" altLang="en-US" smtClean="0"/>
              <a:t>2019/3/22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6B180-3AB2-FE44-A482-59496683F8FA}" type="slidenum">
              <a:rPr kumimoji="1" lang="ja-JP" altLang="en-US" smtClean="0"/>
              <a:t>‹#›</a:t>
            </a:fld>
            <a:endParaRPr kumimoji="1" lang="ja-JP" altLang="en-US"/>
          </a:p>
        </p:txBody>
      </p:sp>
    </p:spTree>
    <p:extLst>
      <p:ext uri="{BB962C8B-B14F-4D97-AF65-F5344CB8AC3E}">
        <p14:creationId xmlns:p14="http://schemas.microsoft.com/office/powerpoint/2010/main" val="799962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eyondflood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iomedo.de/klinische-studien?c=type-2-diabetes-mellitus&amp;tq=Diabetes+mellitus+Typ+2&amp;country=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ntalcheck.es/wp-content/uploads/2014/03/Tutorial-MentalCheck.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eighborhoodscout.com/ca/san-francisco/real-est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ekurn.azurewebsites.net/mekuru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aido119.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774B2-D059-3540-995E-44964E962724}"/>
              </a:ext>
            </a:extLst>
          </p:cNvPr>
          <p:cNvSpPr>
            <a:spLocks noGrp="1"/>
          </p:cNvSpPr>
          <p:nvPr>
            <p:ph type="ctrTitle"/>
          </p:nvPr>
        </p:nvSpPr>
        <p:spPr>
          <a:xfrm>
            <a:off x="685800" y="1122363"/>
            <a:ext cx="7772400" cy="2387600"/>
          </a:xfrm>
        </p:spPr>
        <p:txBody>
          <a:bodyPr>
            <a:normAutofit/>
          </a:bodyPr>
          <a:lstStyle/>
          <a:p>
            <a:pPr>
              <a:lnSpc>
                <a:spcPts val="5400"/>
              </a:lnSpc>
            </a:pPr>
            <a:r>
              <a:rPr lang="ja-JP" altLang="en-US" sz="3200">
                <a:latin typeface="Meiryo UI" panose="020B0604030504040204" pitchFamily="34" charset="-128"/>
                <a:ea typeface="Meiryo UI" panose="020B0604030504040204" pitchFamily="34" charset="-128"/>
              </a:rPr>
              <a:t>オープンデータを活用した</a:t>
            </a:r>
            <a:br>
              <a:rPr lang="ja-JP" altLang="en-US" sz="3200">
                <a:latin typeface="Meiryo UI" panose="020B0604030504040204" pitchFamily="34" charset="-128"/>
                <a:ea typeface="Meiryo UI" panose="020B0604030504040204" pitchFamily="34" charset="-128"/>
              </a:rPr>
            </a:br>
            <a:r>
              <a:rPr lang="ja-JP" altLang="en-US" sz="3200">
                <a:latin typeface="Meiryo UI" panose="020B0604030504040204" pitchFamily="34" charset="-128"/>
                <a:ea typeface="Meiryo UI" panose="020B0604030504040204" pitchFamily="34" charset="-128"/>
              </a:rPr>
              <a:t>アプリケーション等に関する調査研究報告書（概要版）</a:t>
            </a:r>
            <a:endParaRPr kumimoji="1" lang="ja-JP" altLang="en-US" sz="3200">
              <a:latin typeface="Meiryo UI" panose="020B0604030504040204" pitchFamily="34" charset="-128"/>
              <a:ea typeface="Meiryo UI" panose="020B0604030504040204" pitchFamily="34" charset="-128"/>
            </a:endParaRPr>
          </a:p>
        </p:txBody>
      </p:sp>
      <p:sp>
        <p:nvSpPr>
          <p:cNvPr id="3" name="字幕 2">
            <a:extLst>
              <a:ext uri="{FF2B5EF4-FFF2-40B4-BE49-F238E27FC236}">
                <a16:creationId xmlns:a16="http://schemas.microsoft.com/office/drawing/2014/main" id="{8212B69A-DEA1-FA46-A877-38D9D54AF202}"/>
              </a:ext>
            </a:extLst>
          </p:cNvPr>
          <p:cNvSpPr>
            <a:spLocks noGrp="1"/>
          </p:cNvSpPr>
          <p:nvPr>
            <p:ph type="subTitle" idx="1"/>
          </p:nvPr>
        </p:nvSpPr>
        <p:spPr>
          <a:xfrm>
            <a:off x="1143000" y="4717916"/>
            <a:ext cx="6858000" cy="1000959"/>
          </a:xfrm>
        </p:spPr>
        <p:txBody>
          <a:bodyPr>
            <a:normAutofit/>
          </a:bodyPr>
          <a:lstStyle/>
          <a:p>
            <a:r>
              <a:rPr lang="en-US" altLang="ja-JP" sz="2000" dirty="0">
                <a:latin typeface="Meiryo UI" panose="020B0604030504040204" pitchFamily="34" charset="-128"/>
                <a:ea typeface="Meiryo UI" panose="020B0604030504040204" pitchFamily="34" charset="-128"/>
              </a:rPr>
              <a:t>2019</a:t>
            </a:r>
            <a:r>
              <a:rPr lang="ja-JP" altLang="en-US" sz="2000">
                <a:latin typeface="Meiryo UI" panose="020B0604030504040204" pitchFamily="34" charset="-128"/>
                <a:ea typeface="Meiryo UI" panose="020B0604030504040204" pitchFamily="34" charset="-128"/>
              </a:rPr>
              <a:t>年</a:t>
            </a:r>
            <a:r>
              <a:rPr lang="en-US" altLang="ja-JP" sz="2000" dirty="0">
                <a:latin typeface="Meiryo UI" panose="020B0604030504040204" pitchFamily="34" charset="-128"/>
                <a:ea typeface="Meiryo UI" panose="020B0604030504040204" pitchFamily="34" charset="-128"/>
              </a:rPr>
              <a:t>3</a:t>
            </a:r>
            <a:r>
              <a:rPr lang="ja-JP" altLang="en-US" sz="2000">
                <a:latin typeface="Meiryo UI" panose="020B0604030504040204" pitchFamily="34" charset="-128"/>
                <a:ea typeface="Meiryo UI" panose="020B0604030504040204" pitchFamily="34" charset="-128"/>
              </a:rPr>
              <a:t>月</a:t>
            </a:r>
          </a:p>
          <a:p>
            <a:r>
              <a:rPr lang="ja-JP" altLang="en-US" sz="2000">
                <a:latin typeface="Meiryo UI" panose="020B0604030504040204" pitchFamily="34" charset="-128"/>
                <a:ea typeface="Meiryo UI" panose="020B0604030504040204" pitchFamily="34" charset="-128"/>
              </a:rPr>
              <a:t>公益財団法人 九州先端科学技術研究所</a:t>
            </a:r>
          </a:p>
        </p:txBody>
      </p:sp>
    </p:spTree>
    <p:extLst>
      <p:ext uri="{BB962C8B-B14F-4D97-AF65-F5344CB8AC3E}">
        <p14:creationId xmlns:p14="http://schemas.microsoft.com/office/powerpoint/2010/main" val="13222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その他の事例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10</a:t>
            </a:fld>
            <a:endParaRPr kumimoji="1" lang="ja-JP" altLang="en-US"/>
          </a:p>
        </p:txBody>
      </p:sp>
      <p:sp>
        <p:nvSpPr>
          <p:cNvPr id="8" name="タイトル 1">
            <a:extLst>
              <a:ext uri="{FF2B5EF4-FFF2-40B4-BE49-F238E27FC236}">
                <a16:creationId xmlns:a16="http://schemas.microsoft.com/office/drawing/2014/main" id="{B8D5A893-BA26-FC46-9AEB-7CF5DDFC5434}"/>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FEAE35EF-1113-BB4E-BBAE-1132E9D2D344}"/>
              </a:ext>
            </a:extLst>
          </p:cNvPr>
          <p:cNvGraphicFramePr>
            <a:graphicFrameLocks noGrp="1"/>
          </p:cNvGraphicFramePr>
          <p:nvPr>
            <p:extLst>
              <p:ext uri="{D42A27DB-BD31-4B8C-83A1-F6EECF244321}">
                <p14:modId xmlns:p14="http://schemas.microsoft.com/office/powerpoint/2010/main" val="3385959900"/>
              </p:ext>
            </p:extLst>
          </p:nvPr>
        </p:nvGraphicFramePr>
        <p:xfrm>
          <a:off x="377984" y="1658308"/>
          <a:ext cx="8285568" cy="4698048"/>
        </p:xfrm>
        <a:graphic>
          <a:graphicData uri="http://schemas.openxmlformats.org/drawingml/2006/table">
            <a:tbl>
              <a:tblPr firstRow="1" bandRow="1">
                <a:tableStyleId>{5C22544A-7EE6-4342-B048-85BDC9FD1C3A}</a:tableStyleId>
              </a:tblPr>
              <a:tblGrid>
                <a:gridCol w="2175211">
                  <a:extLst>
                    <a:ext uri="{9D8B030D-6E8A-4147-A177-3AD203B41FA5}">
                      <a16:colId xmlns:a16="http://schemas.microsoft.com/office/drawing/2014/main" val="2979635374"/>
                    </a:ext>
                  </a:extLst>
                </a:gridCol>
                <a:gridCol w="6110357">
                  <a:extLst>
                    <a:ext uri="{9D8B030D-6E8A-4147-A177-3AD203B41FA5}">
                      <a16:colId xmlns:a16="http://schemas.microsoft.com/office/drawing/2014/main" val="2365412348"/>
                    </a:ext>
                  </a:extLst>
                </a:gridCol>
              </a:tblGrid>
              <a:tr h="288760">
                <a:tc>
                  <a:txBody>
                    <a:bodyPr/>
                    <a:lstStyle/>
                    <a:p>
                      <a:pPr algn="ctr"/>
                      <a:r>
                        <a:rPr kumimoji="1" lang="ja-JP" altLang="en-US" sz="1100" b="0" i="0">
                          <a:latin typeface="Meiryo UI" panose="020B0604030504040204" pitchFamily="34" charset="-128"/>
                          <a:ea typeface="Meiryo UI" panose="020B0604030504040204" pitchFamily="34" charset="-128"/>
                        </a:rPr>
                        <a:t>アプリケーションの名称</a:t>
                      </a:r>
                    </a:p>
                  </a:txBody>
                  <a:tcPr anchor="ctr"/>
                </a:tc>
                <a:tc>
                  <a:txBody>
                    <a:bodyPr/>
                    <a:lstStyle/>
                    <a:p>
                      <a:pPr algn="ctr"/>
                      <a:r>
                        <a:rPr kumimoji="1" lang="ja-JP" altLang="en-US" sz="1100" b="0" i="0">
                          <a:latin typeface="Meiryo UI" panose="020B0604030504040204" pitchFamily="34" charset="-128"/>
                          <a:ea typeface="Meiryo UI" panose="020B0604030504040204" pitchFamily="34" charset="-128"/>
                        </a:rPr>
                        <a:t>アプリケーションの概要</a:t>
                      </a:r>
                    </a:p>
                  </a:txBody>
                  <a:tcPr anchor="ctr"/>
                </a:tc>
                <a:extLst>
                  <a:ext uri="{0D108BD9-81ED-4DB2-BD59-A6C34878D82A}">
                    <a16:rowId xmlns:a16="http://schemas.microsoft.com/office/drawing/2014/main" val="759110405"/>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不動産仲介サービス</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不動産物件の属する校区情報と学校別の児童数・生徒数を提供</a:t>
                      </a:r>
                    </a:p>
                  </a:txBody>
                  <a:tcPr marL="72000" marR="9525" marT="9525" marB="0" anchor="ctr"/>
                </a:tc>
                <a:extLst>
                  <a:ext uri="{0D108BD9-81ED-4DB2-BD59-A6C34878D82A}">
                    <a16:rowId xmlns:a16="http://schemas.microsoft.com/office/drawing/2014/main" val="3113150537"/>
                  </a:ext>
                </a:extLst>
              </a:tr>
              <a:tr h="288760">
                <a:tc>
                  <a:txBody>
                    <a:bodyPr/>
                    <a:lstStyle/>
                    <a:p>
                      <a:pPr algn="l" fontAlgn="t"/>
                      <a:r>
                        <a:rPr lang="en" sz="11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Sagri</a:t>
                      </a:r>
                      <a:endParaRPr lang="en" sz="11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衛星画像を分析して農地管理と収穫予測</a:t>
                      </a:r>
                    </a:p>
                  </a:txBody>
                  <a:tcPr marL="72000" marR="9525" marT="9525" marB="0" anchor="ctr"/>
                </a:tc>
                <a:extLst>
                  <a:ext uri="{0D108BD9-81ED-4DB2-BD59-A6C34878D82A}">
                    <a16:rowId xmlns:a16="http://schemas.microsoft.com/office/drawing/2014/main" val="2157724284"/>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メドプラス</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疾患名</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ex. </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糖尿病</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によって適切な医療機関を検索できる</a:t>
                      </a:r>
                    </a:p>
                  </a:txBody>
                  <a:tcPr marL="72000" marR="9525" marT="9525" marB="0" anchor="ctr"/>
                </a:tc>
                <a:extLst>
                  <a:ext uri="{0D108BD9-81ED-4DB2-BD59-A6C34878D82A}">
                    <a16:rowId xmlns:a16="http://schemas.microsoft.com/office/drawing/2014/main" val="3873453016"/>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さっぽろ観光あいのりタクシー</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リアルタイムの</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AI</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処理で最適な車両を決定し配車</a:t>
                      </a:r>
                    </a:p>
                  </a:txBody>
                  <a:tcPr marL="72000" marR="9525" marT="9525" marB="0" anchor="ctr"/>
                </a:tc>
                <a:extLst>
                  <a:ext uri="{0D108BD9-81ED-4DB2-BD59-A6C34878D82A}">
                    <a16:rowId xmlns:a16="http://schemas.microsoft.com/office/drawing/2014/main" val="645621416"/>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ザ・地域統計パワーバトル</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統計データをもとに町と町を比較（バトル）させるアプリ</a:t>
                      </a:r>
                    </a:p>
                  </a:txBody>
                  <a:tcPr marL="72000" marR="9525" marT="9525" marB="0" anchor="ctr"/>
                </a:tc>
                <a:extLst>
                  <a:ext uri="{0D108BD9-81ED-4DB2-BD59-A6C34878D82A}">
                    <a16:rowId xmlns:a16="http://schemas.microsoft.com/office/drawing/2014/main" val="2917202375"/>
                  </a:ext>
                </a:extLst>
              </a:tr>
              <a:tr h="327704">
                <a:tc>
                  <a:txBody>
                    <a:bodyPr/>
                    <a:lstStyle/>
                    <a:p>
                      <a:pPr algn="l" fontAlgn="t"/>
                      <a:r>
                        <a:rPr lang="en" sz="1100" b="0" i="0" u="none" strike="noStrike" dirty="0">
                          <a:solidFill>
                            <a:srgbClr val="000000"/>
                          </a:solidFill>
                          <a:effectLst/>
                          <a:latin typeface="ヒラギノ角ゴ Pro W3" panose="020B0300000000000000" pitchFamily="34" charset="-128"/>
                          <a:ea typeface="ヒラギノ角ゴ Pro W3" panose="020B0300000000000000" pitchFamily="34" charset="-128"/>
                        </a:rPr>
                        <a:t>JITOZU</a:t>
                      </a:r>
                      <a:endPar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flickr</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上の写真</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画像</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を鉄道地図の上に配置して楽しめるプラットフォーム</a:t>
                      </a:r>
                    </a:p>
                  </a:txBody>
                  <a:tcPr marL="72000" marR="9525" marT="9525" marB="0" anchor="ctr"/>
                </a:tc>
                <a:extLst>
                  <a:ext uri="{0D108BD9-81ED-4DB2-BD59-A6C34878D82A}">
                    <a16:rowId xmlns:a16="http://schemas.microsoft.com/office/drawing/2014/main" val="1590326653"/>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ビブリオマップ神戸版</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青空文庫から地名で検索して作品表示する</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Web</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アプリ</a:t>
                      </a:r>
                    </a:p>
                  </a:txBody>
                  <a:tcPr marL="72000" marR="9525" marT="9525" marB="0" anchor="ctr"/>
                </a:tc>
                <a:extLst>
                  <a:ext uri="{0D108BD9-81ED-4DB2-BD59-A6C34878D82A}">
                    <a16:rowId xmlns:a16="http://schemas.microsoft.com/office/drawing/2014/main" val="77938692"/>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マイっぷ</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ユーザがマップ上でオープンデータを簡単にビジュアル化し共有できる</a:t>
                      </a:r>
                    </a:p>
                  </a:txBody>
                  <a:tcPr marL="72000" marR="9525" marT="9525" marB="0" anchor="ctr"/>
                </a:tc>
                <a:extLst>
                  <a:ext uri="{0D108BD9-81ED-4DB2-BD59-A6C34878D82A}">
                    <a16:rowId xmlns:a16="http://schemas.microsoft.com/office/drawing/2014/main" val="3412190264"/>
                  </a:ext>
                </a:extLst>
              </a:tr>
              <a:tr h="288760">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オープンデータマップ</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オープンデータを地図上でビジュアライズできるマップツール</a:t>
                      </a:r>
                    </a:p>
                  </a:txBody>
                  <a:tcPr marL="72000" marR="9525" marT="9525" marB="0" anchor="ctr"/>
                </a:tc>
                <a:extLst>
                  <a:ext uri="{0D108BD9-81ED-4DB2-BD59-A6C34878D82A}">
                    <a16:rowId xmlns:a16="http://schemas.microsoft.com/office/drawing/2014/main" val="234243097"/>
                  </a:ext>
                </a:extLst>
              </a:tr>
              <a:tr h="288760">
                <a:tc>
                  <a:txBody>
                    <a:bodyPr/>
                    <a:lstStyle/>
                    <a:p>
                      <a:pPr algn="l" fontAlgn="t"/>
                      <a:r>
                        <a:rPr lang="en" sz="11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Korette</a:t>
                      </a:r>
                      <a:endParaRPr lang="en" sz="11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観光地の魅力を題材にしたクイズアプリ</a:t>
                      </a:r>
                    </a:p>
                  </a:txBody>
                  <a:tcPr marL="72000" marR="9525" marT="9525" marB="0" anchor="ctr"/>
                </a:tc>
                <a:extLst>
                  <a:ext uri="{0D108BD9-81ED-4DB2-BD59-A6C34878D82A}">
                    <a16:rowId xmlns:a16="http://schemas.microsoft.com/office/drawing/2014/main" val="1069036208"/>
                  </a:ext>
                </a:extLst>
              </a:tr>
              <a:tr h="327704">
                <a:tc>
                  <a:txBody>
                    <a:bodyPr/>
                    <a:lstStyle/>
                    <a:p>
                      <a:pPr algn="l" fontAlgn="t"/>
                      <a:r>
                        <a:rPr lang="ja-JP" altLang="en-US" sz="1100" b="0" i="0" u="none" strike="noStrike">
                          <a:solidFill>
                            <a:srgbClr val="000000"/>
                          </a:solidFill>
                          <a:effectLst/>
                          <a:latin typeface="ヒラギノ角ゴ Pro W3" panose="020B0300000000000000" pitchFamily="34" charset="-128"/>
                          <a:ea typeface="ヒラギノ角ゴ Pro W3" panose="020B0300000000000000" pitchFamily="34" charset="-128"/>
                        </a:rPr>
                        <a:t>いしぶみガイド</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京都の</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1,400</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以上のいしぶみ（石碑、道標）の検索やルート案内等ができるアプリ</a:t>
                      </a:r>
                    </a:p>
                  </a:txBody>
                  <a:tcPr marL="72000" marR="9525" marT="9525" marB="0" anchor="ctr"/>
                </a:tc>
                <a:extLst>
                  <a:ext uri="{0D108BD9-81ED-4DB2-BD59-A6C34878D82A}">
                    <a16:rowId xmlns:a16="http://schemas.microsoft.com/office/drawing/2014/main" val="3538410890"/>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chariP</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 </a:t>
                      </a:r>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naVi</a:t>
                      </a:r>
                      <a:endPar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駐輪場一覧、京都市認定レンタサイクル店一覧、観光施設情報等を地図上に可視化</a:t>
                      </a:r>
                    </a:p>
                  </a:txBody>
                  <a:tcPr marL="72000" marR="9525" marT="9525" marB="0" anchor="ctr"/>
                </a:tc>
                <a:extLst>
                  <a:ext uri="{0D108BD9-81ED-4DB2-BD59-A6C34878D82A}">
                    <a16:rowId xmlns:a16="http://schemas.microsoft.com/office/drawing/2014/main" val="18245655"/>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Bmaps</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ビーマップ）</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障害者や高齢者、ベビーカー利用者、外国人などが外出時に求める情報を共有</a:t>
                      </a:r>
                    </a:p>
                  </a:txBody>
                  <a:tcPr marL="72000" marR="9525" marT="9525" marB="0" anchor="ctr"/>
                </a:tc>
                <a:extLst>
                  <a:ext uri="{0D108BD9-81ED-4DB2-BD59-A6C34878D82A}">
                    <a16:rowId xmlns:a16="http://schemas.microsoft.com/office/drawing/2014/main" val="2604926724"/>
                  </a:ext>
                </a:extLst>
              </a:tr>
              <a:tr h="288760">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金沢空きチャリ</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Bot</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現在位置を送信すると、まちのり用の自転車を貸出可能な場所と道順を案内</a:t>
                      </a:r>
                    </a:p>
                  </a:txBody>
                  <a:tcPr marL="72000" marR="9525" marT="9525" marB="0" anchor="ctr"/>
                </a:tc>
                <a:extLst>
                  <a:ext uri="{0D108BD9-81ED-4DB2-BD59-A6C34878D82A}">
                    <a16:rowId xmlns:a16="http://schemas.microsoft.com/office/drawing/2014/main" val="408004867"/>
                  </a:ext>
                </a:extLst>
              </a:tr>
              <a:tr h="288760">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古今金澤</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古地図と現在地を重ね合わせて表示しながら金沢の町を歩くことができるアプリ</a:t>
                      </a:r>
                    </a:p>
                  </a:txBody>
                  <a:tcPr marL="72000" marR="9525" marT="9525" marB="0" anchor="ctr"/>
                </a:tc>
                <a:extLst>
                  <a:ext uri="{0D108BD9-81ED-4DB2-BD59-A6C34878D82A}">
                    <a16:rowId xmlns:a16="http://schemas.microsoft.com/office/drawing/2014/main" val="2523702725"/>
                  </a:ext>
                </a:extLst>
              </a:tr>
            </a:tbl>
          </a:graphicData>
        </a:graphic>
      </p:graphicFrame>
    </p:spTree>
    <p:extLst>
      <p:ext uri="{BB962C8B-B14F-4D97-AF65-F5344CB8AC3E}">
        <p14:creationId xmlns:p14="http://schemas.microsoft.com/office/powerpoint/2010/main" val="360277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a:latin typeface="Meiryo UI" panose="020B0604030504040204" pitchFamily="34" charset="-128"/>
                <a:ea typeface="Meiryo UI" panose="020B0604030504040204" pitchFamily="34" charset="-128"/>
              </a:rPr>
              <a:t>Beyond Floods</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米国）</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079443" y="5559354"/>
            <a:ext cx="2584107" cy="738664"/>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hlinkClick r:id="rId2"/>
              </a:rPr>
              <a:t>https://www.beyondfloods.com/</a:t>
            </a:r>
            <a:r>
              <a:rPr lang="en" altLang="ja-JP" sz="1400" dirty="0">
                <a:latin typeface="Meiryo UI" panose="020B0604030504040204" pitchFamily="34" charset="-128"/>
                <a:ea typeface="Meiryo UI" panose="020B0604030504040204" pitchFamily="34" charset="-128"/>
              </a:rPr>
              <a:t> </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5272819E-2474-0849-B30E-704C27F763ED}"/>
              </a:ext>
            </a:extLst>
          </p:cNvPr>
          <p:cNvPicPr>
            <a:picLocks noChangeAspect="1"/>
          </p:cNvPicPr>
          <p:nvPr/>
        </p:nvPicPr>
        <p:blipFill>
          <a:blip r:embed="rId3"/>
          <a:stretch>
            <a:fillRect/>
          </a:stretch>
        </p:blipFill>
        <p:spPr>
          <a:xfrm>
            <a:off x="6212883" y="1749524"/>
            <a:ext cx="2452389" cy="3628388"/>
          </a:xfrm>
          <a:prstGeom prst="rect">
            <a:avLst/>
          </a:prstGeom>
        </p:spPr>
      </p:pic>
      <p:sp>
        <p:nvSpPr>
          <p:cNvPr id="14" name="タイトル 1">
            <a:extLst>
              <a:ext uri="{FF2B5EF4-FFF2-40B4-BE49-F238E27FC236}">
                <a16:creationId xmlns:a16="http://schemas.microsoft.com/office/drawing/2014/main" id="{138FACC9-340A-594E-BA6B-9B5A798A9FEF}"/>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A60566A5-4103-8549-8AD0-5F11F24CC084}"/>
              </a:ext>
            </a:extLst>
          </p:cNvPr>
          <p:cNvGraphicFramePr>
            <a:graphicFrameLocks noGrp="1"/>
          </p:cNvGraphicFramePr>
          <p:nvPr>
            <p:extLst>
              <p:ext uri="{D42A27DB-BD31-4B8C-83A1-F6EECF244321}">
                <p14:modId xmlns:p14="http://schemas.microsoft.com/office/powerpoint/2010/main" val="2103384864"/>
              </p:ext>
            </p:extLst>
          </p:nvPr>
        </p:nvGraphicFramePr>
        <p:xfrm>
          <a:off x="387435" y="1735514"/>
          <a:ext cx="5573978" cy="4303061"/>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Beyond Floods</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Syndeste LLC</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住民による洪水リスクの把握とマネジメント</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42672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標高データポイント、</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LIDAR</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、洪水被害に関するデータなど</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25</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種類</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86767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米国勢調査局、ニューヨーク市情報技術局、米海洋大気庁、米国地質調査所、米洪水保険制度、米魚類野生生物局、連邦緊急事態管理システム、自治体、</a:t>
                      </a:r>
                      <a:r>
                        <a:rPr lang="en-US" sz="1000" kern="100">
                          <a:effectLst/>
                          <a:latin typeface="Century" panose="02040604050505020304" pitchFamily="18" charset="0"/>
                          <a:ea typeface="ＭＳ 明朝" panose="02020609040205080304" pitchFamily="49" charset="-128"/>
                          <a:cs typeface="Times New Roman" panose="02020603050405020304" pitchFamily="18" charset="0"/>
                        </a:rPr>
                        <a:t>CARTO</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LAS</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など多様</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5609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住民自らが洪水リスクの把握とマネジメントをできるように開発された</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米国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spTree>
    <p:extLst>
      <p:ext uri="{BB962C8B-B14F-4D97-AF65-F5344CB8AC3E}">
        <p14:creationId xmlns:p14="http://schemas.microsoft.com/office/powerpoint/2010/main" val="14495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err="1">
                <a:latin typeface="Meiryo UI" panose="020B0604030504040204" pitchFamily="34" charset="-128"/>
                <a:ea typeface="Meiryo UI" panose="020B0604030504040204" pitchFamily="34" charset="-128"/>
              </a:rPr>
              <a:t>Viomedo</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ドイツ）</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209323" y="4343690"/>
            <a:ext cx="2674971" cy="1384995"/>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hlinkClick r:id="rId2"/>
              </a:rPr>
              <a:t>https://www.viomedo.de/klinische-studien?c=type-2-diabetes-mellitus&amp;tq=Diabetes+mellitus+Typ+2&amp;country=DE</a:t>
            </a:r>
            <a:r>
              <a:rPr lang="en" altLang="ja-JP" sz="1400" dirty="0">
                <a:latin typeface="Meiryo UI" panose="020B0604030504040204" pitchFamily="34" charset="-128"/>
                <a:ea typeface="Meiryo UI" panose="020B0604030504040204" pitchFamily="34" charset="-128"/>
              </a:rPr>
              <a:t> </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12</a:t>
            </a:fld>
            <a:endParaRPr kumimoji="1" lang="ja-JP" altLang="en-US"/>
          </a:p>
        </p:txBody>
      </p:sp>
      <p:sp>
        <p:nvSpPr>
          <p:cNvPr id="14" name="タイトル 1">
            <a:extLst>
              <a:ext uri="{FF2B5EF4-FFF2-40B4-BE49-F238E27FC236}">
                <a16:creationId xmlns:a16="http://schemas.microsoft.com/office/drawing/2014/main" id="{D111191F-0B2A-D748-90B9-32040E428F9F}"/>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10" name="表 9">
            <a:extLst>
              <a:ext uri="{FF2B5EF4-FFF2-40B4-BE49-F238E27FC236}">
                <a16:creationId xmlns:a16="http://schemas.microsoft.com/office/drawing/2014/main" id="{E4FEF565-9D17-DD42-98C6-F250DD2CEC80}"/>
              </a:ext>
            </a:extLst>
          </p:cNvPr>
          <p:cNvGraphicFramePr>
            <a:graphicFrameLocks noGrp="1"/>
          </p:cNvGraphicFramePr>
          <p:nvPr>
            <p:extLst>
              <p:ext uri="{D42A27DB-BD31-4B8C-83A1-F6EECF244321}">
                <p14:modId xmlns:p14="http://schemas.microsoft.com/office/powerpoint/2010/main" val="650314982"/>
              </p:ext>
            </p:extLst>
          </p:nvPr>
        </p:nvGraphicFramePr>
        <p:xfrm>
          <a:off x="387435" y="1735514"/>
          <a:ext cx="5573978" cy="3596401"/>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Viomedo</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Viomedo</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患者と臨床試験をマッチングさせるサービス</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ドイツの臨床試験登録台帳（</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DRKS - German Clinical Trials Register</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ドイツ医学文書情報協会</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XML</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HTML</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PDF</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患者</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5609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患者と臨床試験とをマッチングさせることによって、治療方法の開発を加速させる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ドイツ、オーストリア</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11" name="図 10">
            <a:extLst>
              <a:ext uri="{FF2B5EF4-FFF2-40B4-BE49-F238E27FC236}">
                <a16:creationId xmlns:a16="http://schemas.microsoft.com/office/drawing/2014/main" id="{C235EDEA-CE38-794C-B163-8BA5C54FD2DC}"/>
              </a:ext>
            </a:extLst>
          </p:cNvPr>
          <p:cNvPicPr>
            <a:picLocks noChangeAspect="1"/>
          </p:cNvPicPr>
          <p:nvPr/>
        </p:nvPicPr>
        <p:blipFill>
          <a:blip r:embed="rId3"/>
          <a:stretch>
            <a:fillRect/>
          </a:stretch>
        </p:blipFill>
        <p:spPr>
          <a:xfrm>
            <a:off x="6028878" y="1719105"/>
            <a:ext cx="2957859" cy="2474944"/>
          </a:xfrm>
          <a:prstGeom prst="rect">
            <a:avLst/>
          </a:prstGeom>
          <a:ln>
            <a:solidFill>
              <a:schemeClr val="bg1">
                <a:lumMod val="75000"/>
              </a:schemeClr>
            </a:solidFill>
          </a:ln>
        </p:spPr>
      </p:pic>
    </p:spTree>
    <p:extLst>
      <p:ext uri="{BB962C8B-B14F-4D97-AF65-F5344CB8AC3E}">
        <p14:creationId xmlns:p14="http://schemas.microsoft.com/office/powerpoint/2010/main" val="176051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err="1">
                <a:latin typeface="Meiryo UI" panose="020B0604030504040204" pitchFamily="34" charset="-128"/>
                <a:ea typeface="Meiryo UI" panose="020B0604030504040204" pitchFamily="34" charset="-128"/>
              </a:rPr>
              <a:t>MentalCheck</a:t>
            </a:r>
            <a:r>
              <a:rPr lang="en" altLang="ja-JP" sz="2400" dirty="0">
                <a:latin typeface="Meiryo UI" panose="020B0604030504040204" pitchFamily="34" charset="-128"/>
                <a:ea typeface="Meiryo UI" panose="020B0604030504040204" pitchFamily="34" charset="-128"/>
              </a:rPr>
              <a:t> </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スペイン）</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5885875" y="5659001"/>
            <a:ext cx="3179292" cy="954107"/>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US" altLang="ja-JP" sz="1400" dirty="0">
                <a:latin typeface="Meiryo UI" panose="020B0604030504040204" pitchFamily="34" charset="-128"/>
                <a:ea typeface="Meiryo UI" panose="020B0604030504040204" pitchFamily="34" charset="-128"/>
              </a:rPr>
              <a:t> </a:t>
            </a:r>
            <a:r>
              <a:rPr lang="en" altLang="ja-JP" sz="1400" dirty="0">
                <a:latin typeface="Meiryo UI" panose="020B0604030504040204" pitchFamily="34" charset="-128"/>
                <a:ea typeface="Meiryo UI" panose="020B0604030504040204" pitchFamily="34" charset="-128"/>
                <a:hlinkClick r:id="rId2"/>
              </a:rPr>
              <a:t>https://www.mentalcheck.es/wp-content/uploads/2014/03/Tutorial-MentalCheck.pdf</a:t>
            </a:r>
            <a:r>
              <a:rPr lang="en" altLang="ja-JP" sz="1400" dirty="0">
                <a:latin typeface="Meiryo UI" panose="020B0604030504040204" pitchFamily="34" charset="-128"/>
                <a:ea typeface="Meiryo UI" panose="020B0604030504040204" pitchFamily="34" charset="-128"/>
              </a:rPr>
              <a:t> </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13</a:t>
            </a:fld>
            <a:endParaRPr kumimoji="1" lang="ja-JP" altLang="en-US"/>
          </a:p>
        </p:txBody>
      </p:sp>
      <p:sp>
        <p:nvSpPr>
          <p:cNvPr id="14" name="タイトル 1">
            <a:extLst>
              <a:ext uri="{FF2B5EF4-FFF2-40B4-BE49-F238E27FC236}">
                <a16:creationId xmlns:a16="http://schemas.microsoft.com/office/drawing/2014/main" id="{A8DB4476-426B-2E41-8754-85B1A41427CA}"/>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11" name="表 10">
            <a:extLst>
              <a:ext uri="{FF2B5EF4-FFF2-40B4-BE49-F238E27FC236}">
                <a16:creationId xmlns:a16="http://schemas.microsoft.com/office/drawing/2014/main" id="{FCDC0A5A-0109-4B4A-87B9-D2B15AD4C8C7}"/>
              </a:ext>
            </a:extLst>
          </p:cNvPr>
          <p:cNvGraphicFramePr>
            <a:graphicFrameLocks noGrp="1"/>
          </p:cNvGraphicFramePr>
          <p:nvPr>
            <p:extLst>
              <p:ext uri="{D42A27DB-BD31-4B8C-83A1-F6EECF244321}">
                <p14:modId xmlns:p14="http://schemas.microsoft.com/office/powerpoint/2010/main" val="3862105187"/>
              </p:ext>
            </p:extLst>
          </p:nvPr>
        </p:nvGraphicFramePr>
        <p:xfrm>
          <a:off x="387435" y="1735514"/>
          <a:ext cx="5573978" cy="4079266"/>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MentalCheck</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Bipsin</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Mentalment</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Apploading</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メンタルヘルスに関する患者と臨床専門家との間のコミュニケーションツール</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37921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医薬品および精神保健サービスに関するオープンデータ</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米食品医薬品局</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(Open FDA API)</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API</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スマホアプリ、</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メンタルヘルスの臨床専門家</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100332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MentalCheck</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を使用することによって、モバイルデバイスを介した患者による自己登録と専門家による心理的評価を行うことができ、臨床専門家による生態学的瞬間評価</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(EMA)</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や生態学的瞬間治療介入</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(EMI)</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が可能となる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なし</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スペイン</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3" name="図 2">
            <a:extLst>
              <a:ext uri="{FF2B5EF4-FFF2-40B4-BE49-F238E27FC236}">
                <a16:creationId xmlns:a16="http://schemas.microsoft.com/office/drawing/2014/main" id="{6878267C-BFA8-7245-AE69-9792A2482177}"/>
              </a:ext>
            </a:extLst>
          </p:cNvPr>
          <p:cNvPicPr>
            <a:picLocks noChangeAspect="1"/>
          </p:cNvPicPr>
          <p:nvPr/>
        </p:nvPicPr>
        <p:blipFill>
          <a:blip r:embed="rId3"/>
          <a:stretch>
            <a:fillRect/>
          </a:stretch>
        </p:blipFill>
        <p:spPr>
          <a:xfrm>
            <a:off x="6452639" y="1735514"/>
            <a:ext cx="2138022" cy="3815119"/>
          </a:xfrm>
          <a:prstGeom prst="rect">
            <a:avLst/>
          </a:prstGeom>
        </p:spPr>
      </p:pic>
    </p:spTree>
    <p:extLst>
      <p:ext uri="{BB962C8B-B14F-4D97-AF65-F5344CB8AC3E}">
        <p14:creationId xmlns:p14="http://schemas.microsoft.com/office/powerpoint/2010/main" val="68494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err="1">
                <a:latin typeface="Meiryo UI" panose="020B0604030504040204" pitchFamily="34" charset="-128"/>
                <a:ea typeface="Meiryo UI" panose="020B0604030504040204" pitchFamily="34" charset="-128"/>
              </a:rPr>
              <a:t>NeighborhoodScout</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米国）</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073555" y="4604670"/>
            <a:ext cx="2942997" cy="954107"/>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hlinkClick r:id="rId2"/>
              </a:rPr>
              <a:t>https://www.neighborhoodscout.com/ca/san-francisco/real-estate</a:t>
            </a:r>
            <a:r>
              <a:rPr lang="en" altLang="ja-JP" sz="1400" dirty="0">
                <a:latin typeface="Meiryo UI" panose="020B0604030504040204" pitchFamily="34" charset="-128"/>
                <a:ea typeface="Meiryo UI" panose="020B0604030504040204" pitchFamily="34" charset="-128"/>
              </a:rPr>
              <a:t> </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14</a:t>
            </a:fld>
            <a:endParaRPr kumimoji="1" lang="ja-JP" altLang="en-US"/>
          </a:p>
        </p:txBody>
      </p:sp>
      <p:sp>
        <p:nvSpPr>
          <p:cNvPr id="14" name="タイトル 1">
            <a:extLst>
              <a:ext uri="{FF2B5EF4-FFF2-40B4-BE49-F238E27FC236}">
                <a16:creationId xmlns:a16="http://schemas.microsoft.com/office/drawing/2014/main" id="{335CD408-C0CB-4748-A0E8-2D34DB45F30E}"/>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10" name="表 9">
            <a:extLst>
              <a:ext uri="{FF2B5EF4-FFF2-40B4-BE49-F238E27FC236}">
                <a16:creationId xmlns:a16="http://schemas.microsoft.com/office/drawing/2014/main" id="{45D56A99-22CC-3A43-8966-476217143449}"/>
              </a:ext>
            </a:extLst>
          </p:cNvPr>
          <p:cNvGraphicFramePr>
            <a:graphicFrameLocks noGrp="1"/>
          </p:cNvGraphicFramePr>
          <p:nvPr>
            <p:extLst>
              <p:ext uri="{D42A27DB-BD31-4B8C-83A1-F6EECF244321}">
                <p14:modId xmlns:p14="http://schemas.microsoft.com/office/powerpoint/2010/main" val="1321197537"/>
              </p:ext>
            </p:extLst>
          </p:nvPr>
        </p:nvGraphicFramePr>
        <p:xfrm>
          <a:off x="387435" y="1735514"/>
          <a:ext cx="5573978" cy="3814177"/>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NeighborhoodScout</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Location, Inc</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犯罪発生率、住宅価格、学校の質など</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600</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以上のデータで地域の価値を判定</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42672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FHFA</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住宅価格指数（</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HPI</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）、公立学校の情報、など</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458047">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a:solidFill>
                            <a:srgbClr val="000000"/>
                          </a:solidFill>
                          <a:effectLst/>
                          <a:latin typeface="Century" panose="02040604050505020304" pitchFamily="18" charset="0"/>
                          <a:ea typeface="ＭＳ 明朝" panose="02020609040205080304" pitchFamily="49" charset="-128"/>
                          <a:cs typeface="Times New Roman" panose="02020603050405020304" pitchFamily="18" charset="0"/>
                        </a:rPr>
                        <a:t>米連邦住宅金融局、</a:t>
                      </a:r>
                      <a:r>
                        <a:rPr lang="ja-JP" sz="1050" kern="100">
                          <a:solidFill>
                            <a:srgbClr val="000000"/>
                          </a:solidFill>
                          <a:effectLst/>
                          <a:latin typeface="Century" panose="02040604050505020304" pitchFamily="18" charset="0"/>
                          <a:ea typeface="ＭＳ 明朝" panose="02020609040205080304" pitchFamily="49" charset="-128"/>
                          <a:cs typeface="Arial" panose="020B0604020202020204" pitchFamily="34" charset="0"/>
                        </a:rPr>
                        <a:t>全米教育統計センター、米国勢調査局、米地質調査所、など</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不動産業者、投資家</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48165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不動産への投資をデータに基づいて効果的に行うことができるようにする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米国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3" name="図 2">
            <a:extLst>
              <a:ext uri="{FF2B5EF4-FFF2-40B4-BE49-F238E27FC236}">
                <a16:creationId xmlns:a16="http://schemas.microsoft.com/office/drawing/2014/main" id="{51BAAF13-B84A-FB42-A834-28D68EDC1DA6}"/>
              </a:ext>
            </a:extLst>
          </p:cNvPr>
          <p:cNvPicPr>
            <a:picLocks noChangeAspect="1"/>
          </p:cNvPicPr>
          <p:nvPr/>
        </p:nvPicPr>
        <p:blipFill>
          <a:blip r:embed="rId3"/>
          <a:stretch>
            <a:fillRect/>
          </a:stretch>
        </p:blipFill>
        <p:spPr>
          <a:xfrm>
            <a:off x="6073555" y="1735514"/>
            <a:ext cx="2912226" cy="2751142"/>
          </a:xfrm>
          <a:prstGeom prst="rect">
            <a:avLst/>
          </a:prstGeom>
          <a:ln>
            <a:solidFill>
              <a:schemeClr val="bg1">
                <a:lumMod val="75000"/>
              </a:schemeClr>
            </a:solidFill>
          </a:ln>
        </p:spPr>
      </p:pic>
    </p:spTree>
    <p:extLst>
      <p:ext uri="{BB962C8B-B14F-4D97-AF65-F5344CB8AC3E}">
        <p14:creationId xmlns:p14="http://schemas.microsoft.com/office/powerpoint/2010/main" val="192120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a:latin typeface="Meiryo UI" panose="020B0604030504040204" pitchFamily="34" charset="-128"/>
                <a:ea typeface="Meiryo UI" panose="020B0604030504040204" pitchFamily="34" charset="-128"/>
              </a:rPr>
              <a:t>Bank Local</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米国）</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075333" y="4758762"/>
            <a:ext cx="3042625" cy="1785104"/>
          </a:xfrm>
          <a:prstGeom prst="rect">
            <a:avLst/>
          </a:prstGeom>
          <a:noFill/>
        </p:spPr>
        <p:txBody>
          <a:bodyPr wrap="square" rtlCol="0">
            <a:spAutoFit/>
          </a:bodyPr>
          <a:lstStyle/>
          <a:p>
            <a:pPr>
              <a:lnSpc>
                <a:spcPts val="1140"/>
              </a:lnSpc>
            </a:pPr>
            <a:r>
              <a:rPr lang="ja-JP" altLang="en-US" sz="1100">
                <a:latin typeface="Meiryo UI" panose="020B0604030504040204" pitchFamily="34" charset="-128"/>
                <a:ea typeface="Meiryo UI" panose="020B0604030504040204" pitchFamily="34" charset="-128"/>
              </a:rPr>
              <a:t>出所：</a:t>
            </a:r>
          </a:p>
          <a:p>
            <a:pPr>
              <a:lnSpc>
                <a:spcPts val="1140"/>
              </a:lnSpc>
            </a:pPr>
            <a:r>
              <a:rPr lang="en" altLang="ja-JP" sz="1100" dirty="0">
                <a:latin typeface="Meiryo UI" panose="020B0604030504040204" pitchFamily="34" charset="-128"/>
                <a:ea typeface="Meiryo UI" panose="020B0604030504040204" pitchFamily="34" charset="-128"/>
              </a:rPr>
              <a:t>https://</a:t>
            </a:r>
            <a:r>
              <a:rPr lang="en" altLang="ja-JP" sz="1100" dirty="0" err="1">
                <a:latin typeface="Meiryo UI" panose="020B0604030504040204" pitchFamily="34" charset="-128"/>
                <a:ea typeface="Meiryo UI" panose="020B0604030504040204" pitchFamily="34" charset="-128"/>
              </a:rPr>
              <a:t>banklocal.info</a:t>
            </a:r>
            <a:r>
              <a:rPr lang="en" altLang="ja-JP" sz="1100" dirty="0">
                <a:latin typeface="Meiryo UI" panose="020B0604030504040204" pitchFamily="34" charset="-128"/>
                <a:ea typeface="Meiryo UI" panose="020B0604030504040204" pitchFamily="34" charset="-128"/>
              </a:rPr>
              <a:t>/map/locations/69249-%E3%82%A2%E3%83%A1%E3%83%AA%E3%82%AB%E5%90%88%E8%A1%86%E5%9B%BD-%E3%82%AB%E3%83%AA%E3%83%95%E3%82%A9%E3%83%AB%E3%83%8B%E3%82%A2%E5%B7%9E-%E3%82%B5%E3%83%B3%E3%83%95%E3%83%A9%E3%83%B3%E3%82%B7%E3%82%B9%E3%82%B3-5_0 </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15</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11" name="表 10">
            <a:extLst>
              <a:ext uri="{FF2B5EF4-FFF2-40B4-BE49-F238E27FC236}">
                <a16:creationId xmlns:a16="http://schemas.microsoft.com/office/drawing/2014/main" id="{E6C0DBCE-7D6E-5D4A-9882-94FF32BFB8DC}"/>
              </a:ext>
            </a:extLst>
          </p:cNvPr>
          <p:cNvGraphicFramePr>
            <a:graphicFrameLocks noGrp="1"/>
          </p:cNvGraphicFramePr>
          <p:nvPr>
            <p:extLst>
              <p:ext uri="{D42A27DB-BD31-4B8C-83A1-F6EECF244321}">
                <p14:modId xmlns:p14="http://schemas.microsoft.com/office/powerpoint/2010/main" val="2392917761"/>
              </p:ext>
            </p:extLst>
          </p:nvPr>
        </p:nvGraphicFramePr>
        <p:xfrm>
          <a:off x="387435" y="1735514"/>
          <a:ext cx="5573978" cy="3897305"/>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Bank Local</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Small Matters LLC</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地域に積極的に投資している銀行を選択するためのツール</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金融機関に関するデータ</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46485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連邦預金保険公社、米国連邦金融機関検査協議会、全国信用組合管理機構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XLS</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70708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地域に投資している金融機関に預金したり、取引をしたりすることで、地域の小規模事業者への投資を増やし、地域経済を活性化する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米国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3" name="図 2">
            <a:extLst>
              <a:ext uri="{FF2B5EF4-FFF2-40B4-BE49-F238E27FC236}">
                <a16:creationId xmlns:a16="http://schemas.microsoft.com/office/drawing/2014/main" id="{9BF2631B-2D88-5A44-B491-C37AAE05BDE6}"/>
              </a:ext>
            </a:extLst>
          </p:cNvPr>
          <p:cNvPicPr>
            <a:picLocks noChangeAspect="1"/>
          </p:cNvPicPr>
          <p:nvPr/>
        </p:nvPicPr>
        <p:blipFill>
          <a:blip r:embed="rId2"/>
          <a:stretch>
            <a:fillRect/>
          </a:stretch>
        </p:blipFill>
        <p:spPr>
          <a:xfrm>
            <a:off x="6169152" y="1735515"/>
            <a:ext cx="2601682" cy="2951908"/>
          </a:xfrm>
          <a:prstGeom prst="rect">
            <a:avLst/>
          </a:prstGeom>
          <a:ln>
            <a:solidFill>
              <a:schemeClr val="bg1">
                <a:lumMod val="75000"/>
              </a:schemeClr>
            </a:solidFill>
          </a:ln>
        </p:spPr>
      </p:pic>
    </p:spTree>
    <p:extLst>
      <p:ext uri="{BB962C8B-B14F-4D97-AF65-F5344CB8AC3E}">
        <p14:creationId xmlns:p14="http://schemas.microsoft.com/office/powerpoint/2010/main" val="72874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その他の事例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16</a:t>
            </a:fld>
            <a:endParaRPr kumimoji="1" lang="ja-JP" altLang="en-US"/>
          </a:p>
        </p:txBody>
      </p:sp>
      <p:sp>
        <p:nvSpPr>
          <p:cNvPr id="8" name="タイトル 1">
            <a:extLst>
              <a:ext uri="{FF2B5EF4-FFF2-40B4-BE49-F238E27FC236}">
                <a16:creationId xmlns:a16="http://schemas.microsoft.com/office/drawing/2014/main" id="{95F0C421-8732-D347-9272-2F9F40A25BA9}"/>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海外事例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6" name="表 5">
            <a:extLst>
              <a:ext uri="{FF2B5EF4-FFF2-40B4-BE49-F238E27FC236}">
                <a16:creationId xmlns:a16="http://schemas.microsoft.com/office/drawing/2014/main" id="{460D277F-AE8C-944A-9293-091E0AF21697}"/>
              </a:ext>
            </a:extLst>
          </p:cNvPr>
          <p:cNvGraphicFramePr>
            <a:graphicFrameLocks noGrp="1"/>
          </p:cNvGraphicFramePr>
          <p:nvPr>
            <p:extLst>
              <p:ext uri="{D42A27DB-BD31-4B8C-83A1-F6EECF244321}">
                <p14:modId xmlns:p14="http://schemas.microsoft.com/office/powerpoint/2010/main" val="144125609"/>
              </p:ext>
            </p:extLst>
          </p:nvPr>
        </p:nvGraphicFramePr>
        <p:xfrm>
          <a:off x="377984" y="1658308"/>
          <a:ext cx="8285568" cy="4784573"/>
        </p:xfrm>
        <a:graphic>
          <a:graphicData uri="http://schemas.openxmlformats.org/drawingml/2006/table">
            <a:tbl>
              <a:tblPr firstRow="1" bandRow="1">
                <a:tableStyleId>{5C22544A-7EE6-4342-B048-85BDC9FD1C3A}</a:tableStyleId>
              </a:tblPr>
              <a:tblGrid>
                <a:gridCol w="2175211">
                  <a:extLst>
                    <a:ext uri="{9D8B030D-6E8A-4147-A177-3AD203B41FA5}">
                      <a16:colId xmlns:a16="http://schemas.microsoft.com/office/drawing/2014/main" val="2979635374"/>
                    </a:ext>
                  </a:extLst>
                </a:gridCol>
                <a:gridCol w="6110357">
                  <a:extLst>
                    <a:ext uri="{9D8B030D-6E8A-4147-A177-3AD203B41FA5}">
                      <a16:colId xmlns:a16="http://schemas.microsoft.com/office/drawing/2014/main" val="2365412348"/>
                    </a:ext>
                  </a:extLst>
                </a:gridCol>
              </a:tblGrid>
              <a:tr h="288760">
                <a:tc>
                  <a:txBody>
                    <a:bodyPr/>
                    <a:lstStyle/>
                    <a:p>
                      <a:pPr algn="ctr"/>
                      <a:r>
                        <a:rPr kumimoji="1" lang="ja-JP" altLang="en-US" sz="1100" b="0" i="0">
                          <a:latin typeface="Meiryo UI" panose="020B0604030504040204" pitchFamily="34" charset="-128"/>
                          <a:ea typeface="Meiryo UI" panose="020B0604030504040204" pitchFamily="34" charset="-128"/>
                        </a:rPr>
                        <a:t>アプリケーションの名称</a:t>
                      </a:r>
                    </a:p>
                  </a:txBody>
                  <a:tcPr marL="72000" anchor="ctr"/>
                </a:tc>
                <a:tc>
                  <a:txBody>
                    <a:bodyPr/>
                    <a:lstStyle/>
                    <a:p>
                      <a:pPr algn="ctr"/>
                      <a:r>
                        <a:rPr kumimoji="1" lang="ja-JP" altLang="en-US" sz="1100" b="0" i="0">
                          <a:latin typeface="Meiryo UI" panose="020B0604030504040204" pitchFamily="34" charset="-128"/>
                          <a:ea typeface="Meiryo UI" panose="020B0604030504040204" pitchFamily="34" charset="-128"/>
                        </a:rPr>
                        <a:t>アプリケーションの概要</a:t>
                      </a:r>
                    </a:p>
                  </a:txBody>
                  <a:tcPr anchor="ctr"/>
                </a:tc>
                <a:extLst>
                  <a:ext uri="{0D108BD9-81ED-4DB2-BD59-A6C34878D82A}">
                    <a16:rowId xmlns:a16="http://schemas.microsoft.com/office/drawing/2014/main" val="759110405"/>
                  </a:ext>
                </a:extLst>
              </a:tr>
              <a:tr h="288760">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コレラ大流行予測モデル</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降雨、人口密度、清潔な水の有無、季節温度などからコレラの大流行を予測</a:t>
                      </a:r>
                    </a:p>
                  </a:txBody>
                  <a:tcPr marL="72000" marR="9525" marT="9525" marB="0" anchor="ctr"/>
                </a:tc>
                <a:extLst>
                  <a:ext uri="{0D108BD9-81ED-4DB2-BD59-A6C34878D82A}">
                    <a16:rowId xmlns:a16="http://schemas.microsoft.com/office/drawing/2014/main" val="3113150537"/>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QMENTA</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ニューロイメージング分析のプラットフォーム</a:t>
                      </a:r>
                    </a:p>
                  </a:txBody>
                  <a:tcPr marL="72000" marR="9525" marT="9525" marB="0" anchor="ctr"/>
                </a:tc>
                <a:extLst>
                  <a:ext uri="{0D108BD9-81ED-4DB2-BD59-A6C34878D82A}">
                    <a16:rowId xmlns:a16="http://schemas.microsoft.com/office/drawing/2014/main" val="2157724284"/>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OpenActive</a:t>
                      </a:r>
                      <a:endPar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市民が参加できるスポーツプログラムやイベントなどの情報を提供する</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API</a:t>
                      </a:r>
                      <a:endPar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extLst>
                  <a:ext uri="{0D108BD9-81ED-4DB2-BD59-A6C34878D82A}">
                    <a16:rowId xmlns:a16="http://schemas.microsoft.com/office/drawing/2014/main" val="3873453016"/>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Spotify</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音楽ストリーミングサービス</a:t>
                      </a:r>
                    </a:p>
                  </a:txBody>
                  <a:tcPr marL="72000" marR="9525" marT="9525" marB="0" anchor="ctr"/>
                </a:tc>
                <a:extLst>
                  <a:ext uri="{0D108BD9-81ED-4DB2-BD59-A6C34878D82A}">
                    <a16:rowId xmlns:a16="http://schemas.microsoft.com/office/drawing/2014/main" val="645621416"/>
                  </a:ext>
                </a:extLst>
              </a:tr>
              <a:tr h="288760">
                <a:tc>
                  <a:txBody>
                    <a:bodyPr/>
                    <a:lstStyle/>
                    <a:p>
                      <a:pPr algn="l" fontAlgn="t"/>
                      <a:r>
                        <a:rPr lang="en" sz="1200" b="0" i="0" u="none" strike="noStrike">
                          <a:solidFill>
                            <a:srgbClr val="000000"/>
                          </a:solidFill>
                          <a:effectLst/>
                          <a:latin typeface="ヒラギノ角ゴ Pro W3" panose="020B0300000000000000" pitchFamily="34" charset="-128"/>
                          <a:ea typeface="ヒラギノ角ゴ Pro W3" panose="020B0300000000000000" pitchFamily="34" charset="-128"/>
                        </a:rPr>
                        <a:t>komoot</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パーソナライズされた本格的なアウトドアアドベンチャーのルート検索</a:t>
                      </a:r>
                    </a:p>
                  </a:txBody>
                  <a:tcPr marL="72000" marR="9525" marT="9525" marB="0" anchor="ctr"/>
                </a:tc>
                <a:extLst>
                  <a:ext uri="{0D108BD9-81ED-4DB2-BD59-A6C34878D82A}">
                    <a16:rowId xmlns:a16="http://schemas.microsoft.com/office/drawing/2014/main" val="2917202375"/>
                  </a:ext>
                </a:extLst>
              </a:tr>
              <a:tr h="327704">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Lose It!</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摂取した食品のカロリーと、実施した運動量を追跡して、ダイエットを支援</a:t>
                      </a:r>
                    </a:p>
                  </a:txBody>
                  <a:tcPr marL="72000" marR="9525" marT="9525" marB="0" anchor="ctr"/>
                </a:tc>
                <a:extLst>
                  <a:ext uri="{0D108BD9-81ED-4DB2-BD59-A6C34878D82A}">
                    <a16:rowId xmlns:a16="http://schemas.microsoft.com/office/drawing/2014/main" val="1590326653"/>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Fooducate</a:t>
                      </a:r>
                      <a:endPar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食品のバーコードをスキャンすることで含まれている栄養価を調べることができる</a:t>
                      </a:r>
                    </a:p>
                  </a:txBody>
                  <a:tcPr marL="72000" marR="9525" marT="9525" marB="0" anchor="ctr"/>
                </a:tc>
                <a:extLst>
                  <a:ext uri="{0D108BD9-81ED-4DB2-BD59-A6C34878D82A}">
                    <a16:rowId xmlns:a16="http://schemas.microsoft.com/office/drawing/2014/main" val="77938692"/>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Intelligent Zoning Engine</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ベルリンの小学校区を最適化する</a:t>
                      </a:r>
                    </a:p>
                  </a:txBody>
                  <a:tcPr marL="72000" marR="9525" marT="9525" marB="0" anchor="ctr"/>
                </a:tc>
                <a:extLst>
                  <a:ext uri="{0D108BD9-81ED-4DB2-BD59-A6C34878D82A}">
                    <a16:rowId xmlns:a16="http://schemas.microsoft.com/office/drawing/2014/main" val="3412190264"/>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500 Cities: Local Data for Better Health</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高血圧や喘息などの健康に関する指標について、都市間や統計上の小地域間で比較</a:t>
                      </a:r>
                    </a:p>
                  </a:txBody>
                  <a:tcPr marL="72000" marR="9525" marT="9525" marB="0" anchor="ctr"/>
                </a:tc>
                <a:extLst>
                  <a:ext uri="{0D108BD9-81ED-4DB2-BD59-A6C34878D82A}">
                    <a16:rowId xmlns:a16="http://schemas.microsoft.com/office/drawing/2014/main" val="234243097"/>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VendorRank</a:t>
                      </a:r>
                      <a:endPar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政府の請負業者について、年間契約額、顧客数、総契約数などによってランキング</a:t>
                      </a:r>
                    </a:p>
                  </a:txBody>
                  <a:tcPr marL="72000" marR="9525" marT="9525" marB="0" anchor="ctr"/>
                </a:tc>
                <a:extLst>
                  <a:ext uri="{0D108BD9-81ED-4DB2-BD59-A6C34878D82A}">
                    <a16:rowId xmlns:a16="http://schemas.microsoft.com/office/drawing/2014/main" val="1069036208"/>
                  </a:ext>
                </a:extLst>
              </a:tr>
              <a:tr h="327704">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Monitora</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 </a:t>
                      </a:r>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Brasil</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ブラジル連邦議会（上院、下院）の活動を監視するツール</a:t>
                      </a:r>
                    </a:p>
                  </a:txBody>
                  <a:tcPr marL="72000" marR="9525" marT="9525" marB="0" anchor="ctr"/>
                </a:tc>
                <a:extLst>
                  <a:ext uri="{0D108BD9-81ED-4DB2-BD59-A6C34878D82A}">
                    <a16:rowId xmlns:a16="http://schemas.microsoft.com/office/drawing/2014/main" val="3538410890"/>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Solar Ready</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各住宅のソーラーパネルの発電可能性について調べることができる</a:t>
                      </a:r>
                    </a:p>
                  </a:txBody>
                  <a:tcPr marL="72000" marR="9525" marT="9525" marB="0" anchor="ctr"/>
                </a:tc>
                <a:extLst>
                  <a:ext uri="{0D108BD9-81ED-4DB2-BD59-A6C34878D82A}">
                    <a16:rowId xmlns:a16="http://schemas.microsoft.com/office/drawing/2014/main" val="18245655"/>
                  </a:ext>
                </a:extLst>
              </a:tr>
              <a:tr h="288760">
                <a:tc>
                  <a:txBody>
                    <a:bodyPr/>
                    <a:lstStyle/>
                    <a:p>
                      <a:pPr algn="l" fontAlgn="t"/>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Young Europeans</a:t>
                      </a:r>
                    </a:p>
                  </a:txBody>
                  <a:tcPr marL="72000" marR="9525" marT="9525" marB="0" anchor="ctr"/>
                </a:tc>
                <a:tc>
                  <a:txBody>
                    <a:bodyPr/>
                    <a:lstStyle/>
                    <a:p>
                      <a:pPr algn="l" fontAlgn="t"/>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16</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歳から</a:t>
                      </a:r>
                      <a:r>
                        <a:rPr lang="en-US" altLang="ja-JP"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29</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歳の若者が、さまざまな指標で自分自身を</a:t>
                      </a:r>
                      <a:r>
                        <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rPr>
                        <a:t>EU</a:t>
                      </a:r>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の平均的な若者と比較可能</a:t>
                      </a:r>
                    </a:p>
                  </a:txBody>
                  <a:tcPr marL="72000" marR="9525" marT="9525" marB="0" anchor="ctr"/>
                </a:tc>
                <a:extLst>
                  <a:ext uri="{0D108BD9-81ED-4DB2-BD59-A6C34878D82A}">
                    <a16:rowId xmlns:a16="http://schemas.microsoft.com/office/drawing/2014/main" val="2604926724"/>
                  </a:ext>
                </a:extLst>
              </a:tr>
              <a:tr h="288760">
                <a:tc>
                  <a:txBody>
                    <a:bodyPr/>
                    <a:lstStyle/>
                    <a:p>
                      <a:pPr algn="l" fontAlgn="t"/>
                      <a:r>
                        <a:rPr lang="en" sz="1200" b="0" i="0" u="none" strike="noStrike" dirty="0" err="1">
                          <a:solidFill>
                            <a:srgbClr val="000000"/>
                          </a:solidFill>
                          <a:effectLst/>
                          <a:latin typeface="ヒラギノ角ゴ Pro W3" panose="020B0300000000000000" pitchFamily="34" charset="-128"/>
                          <a:ea typeface="ヒラギノ角ゴ Pro W3" panose="020B0300000000000000" pitchFamily="34" charset="-128"/>
                        </a:rPr>
                        <a:t>GovTree</a:t>
                      </a:r>
                      <a:endParaRPr lang="en" sz="1200" b="0" i="0" u="none" strike="noStrike" dirty="0">
                        <a:solidFill>
                          <a:srgbClr val="000000"/>
                        </a:solidFill>
                        <a:effectLst/>
                        <a:latin typeface="ヒラギノ角ゴ Pro W3" panose="020B0300000000000000" pitchFamily="34" charset="-128"/>
                        <a:ea typeface="ヒラギノ角ゴ Pro W3" panose="020B0300000000000000" pitchFamily="34" charset="-128"/>
                      </a:endParaRP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オーストラリアの政府機関および職員の情報をツリーで検索できる</a:t>
                      </a:r>
                    </a:p>
                  </a:txBody>
                  <a:tcPr marL="72000" marR="9525" marT="9525" marB="0" anchor="ctr"/>
                </a:tc>
                <a:extLst>
                  <a:ext uri="{0D108BD9-81ED-4DB2-BD59-A6C34878D82A}">
                    <a16:rowId xmlns:a16="http://schemas.microsoft.com/office/drawing/2014/main" val="408004867"/>
                  </a:ext>
                </a:extLst>
              </a:tr>
              <a:tr h="288760">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韓国奨学財団アプリ</a:t>
                      </a:r>
                    </a:p>
                  </a:txBody>
                  <a:tcPr marL="72000" marR="9525" marT="9525" marB="0" anchor="ctr"/>
                </a:tc>
                <a:tc>
                  <a:txBody>
                    <a:bodyPr/>
                    <a:lstStyle/>
                    <a:p>
                      <a:pPr algn="l" fontAlgn="t"/>
                      <a:r>
                        <a:rPr lang="ja-JP" altLang="en-US" sz="1200" b="0" i="0" u="none" strike="noStrike">
                          <a:solidFill>
                            <a:srgbClr val="000000"/>
                          </a:solidFill>
                          <a:effectLst/>
                          <a:latin typeface="ヒラギノ角ゴ Pro W3" panose="020B0300000000000000" pitchFamily="34" charset="-128"/>
                          <a:ea typeface="ヒラギノ角ゴ Pro W3" panose="020B0300000000000000" pitchFamily="34" charset="-128"/>
                        </a:rPr>
                        <a:t>国の奨学金、学生ローンなどの情報を統合して提供するアプリケーション</a:t>
                      </a:r>
                    </a:p>
                  </a:txBody>
                  <a:tcPr marL="72000" marR="9525" marT="9525" marB="0" anchor="ctr"/>
                </a:tc>
                <a:extLst>
                  <a:ext uri="{0D108BD9-81ED-4DB2-BD59-A6C34878D82A}">
                    <a16:rowId xmlns:a16="http://schemas.microsoft.com/office/drawing/2014/main" val="2523702725"/>
                  </a:ext>
                </a:extLst>
              </a:tr>
            </a:tbl>
          </a:graphicData>
        </a:graphic>
      </p:graphicFrame>
    </p:spTree>
    <p:extLst>
      <p:ext uri="{BB962C8B-B14F-4D97-AF65-F5344CB8AC3E}">
        <p14:creationId xmlns:p14="http://schemas.microsoft.com/office/powerpoint/2010/main" val="143105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6E772-6E61-5241-8A23-5A6F4E00495B}"/>
              </a:ext>
            </a:extLst>
          </p:cNvPr>
          <p:cNvSpPr>
            <a:spLocks noGrp="1"/>
          </p:cNvSpPr>
          <p:nvPr>
            <p:ph type="title"/>
          </p:nvPr>
        </p:nvSpPr>
        <p:spPr/>
        <p:txBody>
          <a:bodyPr>
            <a:normAutofit/>
          </a:bodyPr>
          <a:lstStyle/>
          <a:p>
            <a:pPr marL="514350" indent="-514350">
              <a:buFont typeface="+mj-lt"/>
              <a:buAutoNum type="arabicPeriod" startAt="2"/>
            </a:pPr>
            <a:r>
              <a:rPr kumimoji="1" lang="ja-JP" altLang="en-US" sz="3200">
                <a:latin typeface="Meiryo UI" panose="020B0604030504040204" pitchFamily="34" charset="-128"/>
                <a:ea typeface="Meiryo UI" panose="020B0604030504040204" pitchFamily="34" charset="-128"/>
              </a:rPr>
              <a:t>オープンデータ活用事例の分析</a:t>
            </a:r>
          </a:p>
        </p:txBody>
      </p:sp>
      <p:sp>
        <p:nvSpPr>
          <p:cNvPr id="3" name="コンテンツ プレースホルダー 2">
            <a:extLst>
              <a:ext uri="{FF2B5EF4-FFF2-40B4-BE49-F238E27FC236}">
                <a16:creationId xmlns:a16="http://schemas.microsoft.com/office/drawing/2014/main" id="{CEA1C2F6-CBE3-2143-8E4A-0BA1FA51FDBC}"/>
              </a:ext>
            </a:extLst>
          </p:cNvPr>
          <p:cNvSpPr>
            <a:spLocks noGrp="1"/>
          </p:cNvSpPr>
          <p:nvPr>
            <p:ph idx="1"/>
          </p:nvPr>
        </p:nvSpPr>
        <p:spPr/>
        <p:txBody>
          <a:bodyPr>
            <a:normAutofit fontScale="92500" lnSpcReduction="10000"/>
          </a:bodyPr>
          <a:lstStyle/>
          <a:p>
            <a:pPr>
              <a:lnSpc>
                <a:spcPct val="100000"/>
              </a:lnSpc>
              <a:buFont typeface="Wingdings" pitchFamily="2" charset="2"/>
              <a:buChar char="u"/>
            </a:pPr>
            <a:r>
              <a:rPr kumimoji="1" lang="ja-JP" altLang="en-US">
                <a:latin typeface="Meiryo UI" panose="020B0604030504040204" pitchFamily="34" charset="-128"/>
                <a:ea typeface="Meiryo UI" panose="020B0604030504040204" pitchFamily="34" charset="-128"/>
              </a:rPr>
              <a:t>対象</a:t>
            </a:r>
            <a:endParaRPr kumimoji="1" lang="en-US" altLang="ja-JP" dirty="0">
              <a:latin typeface="Meiryo UI" panose="020B0604030504040204" pitchFamily="34" charset="-128"/>
              <a:ea typeface="Meiryo UI" panose="020B0604030504040204" pitchFamily="34" charset="-128"/>
            </a:endParaRPr>
          </a:p>
          <a:p>
            <a:pPr lvl="1">
              <a:lnSpc>
                <a:spcPct val="100000"/>
              </a:lnSpc>
            </a:pPr>
            <a:r>
              <a:rPr kumimoji="1" lang="ja-JP" altLang="en-US">
                <a:latin typeface="Meiryo UI" panose="020B0604030504040204" pitchFamily="34" charset="-128"/>
                <a:ea typeface="Meiryo UI" panose="020B0604030504040204" pitchFamily="34" charset="-128"/>
              </a:rPr>
              <a:t>国内</a:t>
            </a:r>
            <a:r>
              <a:rPr kumimoji="1" lang="en-US" altLang="ja-JP" dirty="0">
                <a:latin typeface="Meiryo UI" panose="020B0604030504040204" pitchFamily="34" charset="-128"/>
                <a:ea typeface="Meiryo UI" panose="020B0604030504040204" pitchFamily="34" charset="-128"/>
              </a:rPr>
              <a:t>21</a:t>
            </a:r>
            <a:r>
              <a:rPr kumimoji="1" lang="ja-JP" altLang="en-US">
                <a:latin typeface="Meiryo UI" panose="020B0604030504040204" pitchFamily="34" charset="-128"/>
                <a:ea typeface="Meiryo UI" panose="020B0604030504040204" pitchFamily="34" charset="-128"/>
              </a:rPr>
              <a:t>の活用事例に既発表の</a:t>
            </a:r>
            <a:r>
              <a:rPr kumimoji="1" lang="en-US" altLang="ja-JP" dirty="0">
                <a:latin typeface="Meiryo UI" panose="020B0604030504040204" pitchFamily="34" charset="-128"/>
                <a:ea typeface="Meiryo UI" panose="020B0604030504040204" pitchFamily="34" charset="-128"/>
              </a:rPr>
              <a:t>41</a:t>
            </a:r>
            <a:r>
              <a:rPr kumimoji="1" lang="ja-JP" altLang="en-US">
                <a:latin typeface="Meiryo UI" panose="020B0604030504040204" pitchFamily="34" charset="-128"/>
                <a:ea typeface="Meiryo UI" panose="020B0604030504040204" pitchFamily="34" charset="-128"/>
              </a:rPr>
              <a:t>事例を加えた計</a:t>
            </a:r>
            <a:r>
              <a:rPr kumimoji="1" lang="en-US" altLang="ja-JP" dirty="0">
                <a:latin typeface="Meiryo UI" panose="020B0604030504040204" pitchFamily="34" charset="-128"/>
                <a:ea typeface="Meiryo UI" panose="020B0604030504040204" pitchFamily="34" charset="-128"/>
              </a:rPr>
              <a:t>62</a:t>
            </a:r>
            <a:r>
              <a:rPr kumimoji="1" lang="ja-JP" altLang="en-US">
                <a:latin typeface="Meiryo UI" panose="020B0604030504040204" pitchFamily="34" charset="-128"/>
                <a:ea typeface="Meiryo UI" panose="020B0604030504040204" pitchFamily="34" charset="-128"/>
              </a:rPr>
              <a:t>事例</a:t>
            </a:r>
            <a:endParaRPr kumimoji="1"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海外</a:t>
            </a:r>
            <a:r>
              <a:rPr lang="en-US" altLang="ja-JP" dirty="0">
                <a:latin typeface="Meiryo UI" panose="020B0604030504040204" pitchFamily="34" charset="-128"/>
                <a:ea typeface="Meiryo UI" panose="020B0604030504040204" pitchFamily="34" charset="-128"/>
              </a:rPr>
              <a:t>20</a:t>
            </a:r>
            <a:r>
              <a:rPr lang="ja-JP" altLang="en-US">
                <a:latin typeface="Meiryo UI" panose="020B0604030504040204" pitchFamily="34" charset="-128"/>
                <a:ea typeface="Meiryo UI" panose="020B0604030504040204" pitchFamily="34" charset="-128"/>
              </a:rPr>
              <a:t>の活用事例に既発表の</a:t>
            </a:r>
            <a:r>
              <a:rPr lang="en-US" altLang="ja-JP" dirty="0">
                <a:latin typeface="Meiryo UI" panose="020B0604030504040204" pitchFamily="34" charset="-128"/>
                <a:ea typeface="Meiryo UI" panose="020B0604030504040204" pitchFamily="34" charset="-128"/>
              </a:rPr>
              <a:t>27</a:t>
            </a:r>
            <a:r>
              <a:rPr lang="ja-JP" altLang="en-US">
                <a:latin typeface="Meiryo UI" panose="020B0604030504040204" pitchFamily="34" charset="-128"/>
                <a:ea typeface="Meiryo UI" panose="020B0604030504040204" pitchFamily="34" charset="-128"/>
              </a:rPr>
              <a:t>事例を加えた計</a:t>
            </a:r>
            <a:r>
              <a:rPr lang="en-US" altLang="ja-JP" dirty="0">
                <a:latin typeface="Meiryo UI" panose="020B0604030504040204" pitchFamily="34" charset="-128"/>
                <a:ea typeface="Meiryo UI" panose="020B0604030504040204" pitchFamily="34" charset="-128"/>
              </a:rPr>
              <a:t>47</a:t>
            </a:r>
            <a:r>
              <a:rPr lang="ja-JP" altLang="en-US">
                <a:latin typeface="Meiryo UI" panose="020B0604030504040204" pitchFamily="34" charset="-128"/>
                <a:ea typeface="Meiryo UI" panose="020B0604030504040204" pitchFamily="34" charset="-128"/>
              </a:rPr>
              <a:t>事例</a:t>
            </a:r>
            <a:endParaRPr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計</a:t>
            </a:r>
            <a:r>
              <a:rPr lang="en-US" altLang="ja-JP" dirty="0">
                <a:latin typeface="Meiryo UI" panose="020B0604030504040204" pitchFamily="34" charset="-128"/>
                <a:ea typeface="Meiryo UI" panose="020B0604030504040204" pitchFamily="34" charset="-128"/>
              </a:rPr>
              <a:t>108</a:t>
            </a:r>
            <a:r>
              <a:rPr lang="ja-JP" altLang="en-US">
                <a:latin typeface="Meiryo UI" panose="020B0604030504040204" pitchFamily="34" charset="-128"/>
                <a:ea typeface="Meiryo UI" panose="020B0604030504040204" pitchFamily="34" charset="-128"/>
              </a:rPr>
              <a:t>事例</a:t>
            </a:r>
            <a:endParaRPr lang="en-US" altLang="ja-JP" dirty="0">
              <a:latin typeface="Meiryo UI" panose="020B0604030504040204" pitchFamily="34" charset="-128"/>
              <a:ea typeface="Meiryo UI" panose="020B0604030504040204" pitchFamily="34" charset="-128"/>
            </a:endParaRPr>
          </a:p>
          <a:p>
            <a:pPr marL="457200" lvl="1" indent="0">
              <a:lnSpc>
                <a:spcPct val="100000"/>
              </a:lnSpc>
              <a:buNone/>
            </a:pPr>
            <a:endParaRPr lang="en-US" altLang="ja-JP" dirty="0">
              <a:latin typeface="Meiryo UI" panose="020B0604030504040204" pitchFamily="34" charset="-128"/>
              <a:ea typeface="Meiryo UI" panose="020B0604030504040204" pitchFamily="34" charset="-128"/>
            </a:endParaRPr>
          </a:p>
          <a:p>
            <a:pPr>
              <a:lnSpc>
                <a:spcPct val="100000"/>
              </a:lnSpc>
              <a:buFont typeface="Wingdings" pitchFamily="2" charset="2"/>
              <a:buChar char="u"/>
            </a:pPr>
            <a:r>
              <a:rPr lang="ja-JP" altLang="en-US">
                <a:latin typeface="Meiryo UI" panose="020B0604030504040204" pitchFamily="34" charset="-128"/>
                <a:ea typeface="Meiryo UI" panose="020B0604030504040204" pitchFamily="34" charset="-128"/>
              </a:rPr>
              <a:t>分析内容</a:t>
            </a:r>
            <a:endParaRPr kumimoji="1"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アプリケーションのターゲット</a:t>
            </a:r>
            <a:endParaRPr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オープンデータの種類</a:t>
            </a:r>
            <a:endParaRPr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オープンデータのファイル形式</a:t>
            </a:r>
            <a:endParaRPr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アプリケーションのターゲットとオープンデータの種類の関係</a:t>
            </a:r>
            <a:endParaRPr lang="en-US" altLang="ja-JP" dirty="0">
              <a:latin typeface="Meiryo UI" panose="020B0604030504040204" pitchFamily="34" charset="-128"/>
              <a:ea typeface="Meiryo UI" panose="020B0604030504040204" pitchFamily="34" charset="-128"/>
            </a:endParaRPr>
          </a:p>
          <a:p>
            <a:pPr lvl="1">
              <a:lnSpc>
                <a:spcPct val="100000"/>
              </a:lnSpc>
            </a:pPr>
            <a:r>
              <a:rPr lang="ja-JP" altLang="en-US">
                <a:latin typeface="Meiryo UI" panose="020B0604030504040204" pitchFamily="34" charset="-128"/>
                <a:ea typeface="Meiryo UI" panose="020B0604030504040204" pitchFamily="34" charset="-128"/>
              </a:rPr>
              <a:t>アプリケーションのターゲットとオープンデータのファイル形式の関係</a:t>
            </a:r>
            <a:endParaRPr lang="en-US" altLang="ja-JP" dirty="0">
              <a:latin typeface="Meiryo UI" panose="020B0604030504040204" pitchFamily="34" charset="-128"/>
              <a:ea typeface="Meiryo UI" panose="020B0604030504040204" pitchFamily="34" charset="-128"/>
            </a:endParaRPr>
          </a:p>
          <a:p>
            <a:pPr lvl="1">
              <a:lnSpc>
                <a:spcPct val="100000"/>
              </a:lnSpc>
            </a:pPr>
            <a:endParaRPr lang="ja-JP" altLang="en-US">
              <a:latin typeface="Meiryo UI" panose="020B0604030504040204" pitchFamily="34" charset="-128"/>
              <a:ea typeface="Meiryo UI" panose="020B0604030504040204" pitchFamily="34" charset="-128"/>
            </a:endParaRPr>
          </a:p>
          <a:p>
            <a:pPr lvl="1">
              <a:lnSpc>
                <a:spcPct val="100000"/>
              </a:lnSpc>
            </a:pPr>
            <a:endParaRPr kumimoji="1" lang="ja-JP" altLang="en-US">
              <a:latin typeface="Meiryo UI" panose="020B0604030504040204" pitchFamily="34" charset="-128"/>
              <a:ea typeface="Meiryo UI" panose="020B0604030504040204" pitchFamily="34" charset="-128"/>
            </a:endParaRPr>
          </a:p>
        </p:txBody>
      </p:sp>
      <p:sp>
        <p:nvSpPr>
          <p:cNvPr id="4" name="スライド番号プレースホルダー 3">
            <a:extLst>
              <a:ext uri="{FF2B5EF4-FFF2-40B4-BE49-F238E27FC236}">
                <a16:creationId xmlns:a16="http://schemas.microsoft.com/office/drawing/2014/main" id="{FC2E89B3-E256-1745-925C-B074B4067194}"/>
              </a:ext>
            </a:extLst>
          </p:cNvPr>
          <p:cNvSpPr>
            <a:spLocks noGrp="1"/>
          </p:cNvSpPr>
          <p:nvPr>
            <p:ph type="sldNum" sz="quarter" idx="12"/>
          </p:nvPr>
        </p:nvSpPr>
        <p:spPr/>
        <p:txBody>
          <a:bodyPr/>
          <a:lstStyle/>
          <a:p>
            <a:fld id="{2686B180-3AB2-FE44-A482-59496683F8FA}" type="slidenum">
              <a:rPr kumimoji="1" lang="ja-JP" altLang="en-US" smtClean="0"/>
              <a:t>17</a:t>
            </a:fld>
            <a:endParaRPr kumimoji="1" lang="ja-JP" altLang="en-US"/>
          </a:p>
        </p:txBody>
      </p:sp>
    </p:spTree>
    <p:extLst>
      <p:ext uri="{BB962C8B-B14F-4D97-AF65-F5344CB8AC3E}">
        <p14:creationId xmlns:p14="http://schemas.microsoft.com/office/powerpoint/2010/main" val="268412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アプリケーションのターゲット</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18</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2"/>
            </a:pPr>
            <a:r>
              <a:rPr lang="ja-JP" altLang="en-US" sz="2000">
                <a:latin typeface="Meiryo UI" panose="020B0604030504040204" pitchFamily="34" charset="-128"/>
                <a:ea typeface="Meiryo UI" panose="020B0604030504040204" pitchFamily="34" charset="-128"/>
              </a:rPr>
              <a:t>オープンデータ活用事例の分析</a:t>
            </a:r>
            <a:endParaRPr kumimoji="1" lang="ja-JP" altLang="en-US" sz="20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618FFBE8-38A1-6242-98AC-C9054F005486}"/>
              </a:ext>
            </a:extLst>
          </p:cNvPr>
          <p:cNvSpPr txBox="1"/>
          <p:nvPr/>
        </p:nvSpPr>
        <p:spPr>
          <a:xfrm>
            <a:off x="377983" y="1531055"/>
            <a:ext cx="8285567" cy="707886"/>
          </a:xfrm>
          <a:prstGeom prst="rect">
            <a:avLst/>
          </a:prstGeom>
          <a:noFill/>
        </p:spPr>
        <p:txBody>
          <a:bodyPr wrap="square" rtlCol="0">
            <a:spAutoFit/>
          </a:bodyPr>
          <a:lstStyle/>
          <a:p>
            <a:r>
              <a:rPr lang="ja-JP" altLang="en-US" sz="2000">
                <a:latin typeface="Meiryo UI" panose="020B0604030504040204" pitchFamily="34" charset="-128"/>
                <a:ea typeface="Meiryo UI" panose="020B0604030504040204" pitchFamily="34" charset="-128"/>
              </a:rPr>
              <a:t>アプリケーションのターゲットとしては、国内、海外ともに「住民」が最も多く、国内では</a:t>
            </a:r>
            <a:r>
              <a:rPr lang="en-US" altLang="ja-JP" sz="2000" dirty="0">
                <a:latin typeface="Meiryo UI" panose="020B0604030504040204" pitchFamily="34" charset="-128"/>
                <a:ea typeface="Meiryo UI" panose="020B0604030504040204" pitchFamily="34" charset="-128"/>
              </a:rPr>
              <a:t>5</a:t>
            </a:r>
            <a:r>
              <a:rPr lang="ja-JP" altLang="en-US" sz="2000">
                <a:latin typeface="Meiryo UI" panose="020B0604030504040204" pitchFamily="34" charset="-128"/>
                <a:ea typeface="Meiryo UI" panose="020B0604030504040204" pitchFamily="34" charset="-128"/>
              </a:rPr>
              <a:t>割以上、海外でも</a:t>
            </a:r>
            <a:r>
              <a:rPr lang="en-US" altLang="ja-JP" sz="2000" dirty="0">
                <a:latin typeface="Meiryo UI" panose="020B0604030504040204" pitchFamily="34" charset="-128"/>
                <a:ea typeface="Meiryo UI" panose="020B0604030504040204" pitchFamily="34" charset="-128"/>
              </a:rPr>
              <a:t>4</a:t>
            </a:r>
            <a:r>
              <a:rPr lang="ja-JP" altLang="en-US" sz="2000">
                <a:latin typeface="Meiryo UI" panose="020B0604030504040204" pitchFamily="34" charset="-128"/>
                <a:ea typeface="Meiryo UI" panose="020B0604030504040204" pitchFamily="34" charset="-128"/>
              </a:rPr>
              <a:t>割以上を占めている</a:t>
            </a:r>
            <a:endParaRPr kumimoji="1" lang="ja-JP" altLang="en-US" sz="20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C8E476D0-AC2A-CF40-8647-9FE4B87EECEB}"/>
              </a:ext>
            </a:extLst>
          </p:cNvPr>
          <p:cNvGraphicFramePr>
            <a:graphicFrameLocks noGrp="1"/>
          </p:cNvGraphicFramePr>
          <p:nvPr>
            <p:extLst>
              <p:ext uri="{D42A27DB-BD31-4B8C-83A1-F6EECF244321}">
                <p14:modId xmlns:p14="http://schemas.microsoft.com/office/powerpoint/2010/main" val="260967798"/>
              </p:ext>
            </p:extLst>
          </p:nvPr>
        </p:nvGraphicFramePr>
        <p:xfrm>
          <a:off x="181613" y="2383726"/>
          <a:ext cx="4224686" cy="3273365"/>
        </p:xfrm>
        <a:graphic>
          <a:graphicData uri="http://schemas.openxmlformats.org/drawingml/2006/table">
            <a:tbl>
              <a:tblPr firstRow="1" firstCol="1" bandRow="1">
                <a:tableStyleId>{5C22544A-7EE6-4342-B048-85BDC9FD1C3A}</a:tableStyleId>
              </a:tblPr>
              <a:tblGrid>
                <a:gridCol w="828598">
                  <a:extLst>
                    <a:ext uri="{9D8B030D-6E8A-4147-A177-3AD203B41FA5}">
                      <a16:colId xmlns:a16="http://schemas.microsoft.com/office/drawing/2014/main" val="2883103527"/>
                    </a:ext>
                  </a:extLst>
                </a:gridCol>
                <a:gridCol w="408464">
                  <a:extLst>
                    <a:ext uri="{9D8B030D-6E8A-4147-A177-3AD203B41FA5}">
                      <a16:colId xmlns:a16="http://schemas.microsoft.com/office/drawing/2014/main" val="238834972"/>
                    </a:ext>
                  </a:extLst>
                </a:gridCol>
                <a:gridCol w="700224">
                  <a:extLst>
                    <a:ext uri="{9D8B030D-6E8A-4147-A177-3AD203B41FA5}">
                      <a16:colId xmlns:a16="http://schemas.microsoft.com/office/drawing/2014/main" val="3296452809"/>
                    </a:ext>
                  </a:extLst>
                </a:gridCol>
                <a:gridCol w="408464">
                  <a:extLst>
                    <a:ext uri="{9D8B030D-6E8A-4147-A177-3AD203B41FA5}">
                      <a16:colId xmlns:a16="http://schemas.microsoft.com/office/drawing/2014/main" val="2414723"/>
                    </a:ext>
                  </a:extLst>
                </a:gridCol>
                <a:gridCol w="688554">
                  <a:extLst>
                    <a:ext uri="{9D8B030D-6E8A-4147-A177-3AD203B41FA5}">
                      <a16:colId xmlns:a16="http://schemas.microsoft.com/office/drawing/2014/main" val="1327263393"/>
                    </a:ext>
                  </a:extLst>
                </a:gridCol>
                <a:gridCol w="489183">
                  <a:extLst>
                    <a:ext uri="{9D8B030D-6E8A-4147-A177-3AD203B41FA5}">
                      <a16:colId xmlns:a16="http://schemas.microsoft.com/office/drawing/2014/main" val="263934918"/>
                    </a:ext>
                  </a:extLst>
                </a:gridCol>
                <a:gridCol w="701199">
                  <a:extLst>
                    <a:ext uri="{9D8B030D-6E8A-4147-A177-3AD203B41FA5}">
                      <a16:colId xmlns:a16="http://schemas.microsoft.com/office/drawing/2014/main" val="2368532631"/>
                    </a:ext>
                  </a:extLst>
                </a:gridCol>
              </a:tblGrid>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カテゴリー</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国内</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海外</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国内・海外合計</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942387871"/>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住民</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52.7%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42.9%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48.5%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0591752"/>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旅行</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20.3%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13.1%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96435382"/>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移動</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6.8%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56797153"/>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不動産</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9971680"/>
                  </a:ext>
                </a:extLst>
              </a:tr>
              <a:tr h="259527">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行政</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4.1%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34129949"/>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農業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11171022"/>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医療</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67007071"/>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民間企業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2019985"/>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趣味</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9552128"/>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消防</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8692044"/>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エネルギー</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99198"/>
                  </a:ext>
                </a:extLst>
              </a:tr>
              <a:tr h="22947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専門家</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55284528"/>
                  </a:ext>
                </a:extLst>
              </a:tr>
              <a:tr h="26012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計</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56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130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20012982"/>
                  </a:ext>
                </a:extLst>
              </a:tr>
            </a:tbl>
          </a:graphicData>
        </a:graphic>
      </p:graphicFrame>
      <p:pic>
        <p:nvPicPr>
          <p:cNvPr id="12" name="図 11">
            <a:extLst>
              <a:ext uri="{FF2B5EF4-FFF2-40B4-BE49-F238E27FC236}">
                <a16:creationId xmlns:a16="http://schemas.microsoft.com/office/drawing/2014/main" id="{0317F7B9-4DC7-CF45-B358-B9BADFB26666}"/>
              </a:ext>
            </a:extLst>
          </p:cNvPr>
          <p:cNvPicPr/>
          <p:nvPr/>
        </p:nvPicPr>
        <p:blipFill>
          <a:blip r:embed="rId2"/>
          <a:stretch>
            <a:fillRect/>
          </a:stretch>
        </p:blipFill>
        <p:spPr>
          <a:xfrm>
            <a:off x="4458658" y="2383726"/>
            <a:ext cx="4532824" cy="3447057"/>
          </a:xfrm>
          <a:prstGeom prst="rect">
            <a:avLst/>
          </a:prstGeom>
        </p:spPr>
      </p:pic>
    </p:spTree>
    <p:extLst>
      <p:ext uri="{BB962C8B-B14F-4D97-AF65-F5344CB8AC3E}">
        <p14:creationId xmlns:p14="http://schemas.microsoft.com/office/powerpoint/2010/main" val="38953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オープンデータの種類</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19</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2"/>
            </a:pPr>
            <a:r>
              <a:rPr lang="ja-JP" altLang="en-US" sz="2000">
                <a:latin typeface="Meiryo UI" panose="020B0604030504040204" pitchFamily="34" charset="-128"/>
                <a:ea typeface="Meiryo UI" panose="020B0604030504040204" pitchFamily="34" charset="-128"/>
              </a:rPr>
              <a:t>オープンデータ活用事例の分析</a:t>
            </a:r>
            <a:endParaRPr kumimoji="1" lang="ja-JP" altLang="en-US" sz="20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618FFBE8-38A1-6242-98AC-C9054F005486}"/>
              </a:ext>
            </a:extLst>
          </p:cNvPr>
          <p:cNvSpPr txBox="1"/>
          <p:nvPr/>
        </p:nvSpPr>
        <p:spPr>
          <a:xfrm>
            <a:off x="377984" y="1539122"/>
            <a:ext cx="8285567" cy="707886"/>
          </a:xfrm>
          <a:prstGeom prst="rect">
            <a:avLst/>
          </a:prstGeom>
          <a:noFill/>
        </p:spPr>
        <p:txBody>
          <a:bodyPr wrap="square" rtlCol="0">
            <a:spAutoFit/>
          </a:bodyPr>
          <a:lstStyle/>
          <a:p>
            <a:r>
              <a:rPr lang="ja-JP" altLang="en-US" sz="2000">
                <a:latin typeface="Meiryo UI" panose="020B0604030504040204" pitchFamily="34" charset="-128"/>
                <a:ea typeface="Meiryo UI" panose="020B0604030504040204" pitchFamily="34" charset="-128"/>
              </a:rPr>
              <a:t>国内では「運輸・観光」と「教育・文化・スポーツ・生活」の利用が突出しており、海外では多くの種類においてオープンデータがバランスよく利用されている</a:t>
            </a:r>
            <a:endParaRPr kumimoji="1" lang="ja-JP" altLang="en-US" sz="2000">
              <a:latin typeface="Meiryo UI" panose="020B0604030504040204" pitchFamily="34" charset="-128"/>
              <a:ea typeface="Meiryo UI" panose="020B0604030504040204" pitchFamily="34" charset="-128"/>
            </a:endParaRPr>
          </a:p>
        </p:txBody>
      </p:sp>
      <p:graphicFrame>
        <p:nvGraphicFramePr>
          <p:cNvPr id="11" name="表 10">
            <a:extLst>
              <a:ext uri="{FF2B5EF4-FFF2-40B4-BE49-F238E27FC236}">
                <a16:creationId xmlns:a16="http://schemas.microsoft.com/office/drawing/2014/main" id="{815455E9-12D0-9740-9A97-9C832AB3A82C}"/>
              </a:ext>
            </a:extLst>
          </p:cNvPr>
          <p:cNvGraphicFramePr>
            <a:graphicFrameLocks noGrp="1"/>
          </p:cNvGraphicFramePr>
          <p:nvPr>
            <p:extLst>
              <p:ext uri="{D42A27DB-BD31-4B8C-83A1-F6EECF244321}">
                <p14:modId xmlns:p14="http://schemas.microsoft.com/office/powerpoint/2010/main" val="2428770338"/>
              </p:ext>
            </p:extLst>
          </p:nvPr>
        </p:nvGraphicFramePr>
        <p:xfrm>
          <a:off x="146304" y="2247008"/>
          <a:ext cx="4954037" cy="4361052"/>
        </p:xfrm>
        <a:graphic>
          <a:graphicData uri="http://schemas.openxmlformats.org/drawingml/2006/table">
            <a:tbl>
              <a:tblPr firstRow="1" firstCol="1" bandRow="1">
                <a:tableStyleId>{5C22544A-7EE6-4342-B048-85BDC9FD1C3A}</a:tableStyleId>
              </a:tblPr>
              <a:tblGrid>
                <a:gridCol w="1400891">
                  <a:extLst>
                    <a:ext uri="{9D8B030D-6E8A-4147-A177-3AD203B41FA5}">
                      <a16:colId xmlns:a16="http://schemas.microsoft.com/office/drawing/2014/main" val="2557325106"/>
                    </a:ext>
                  </a:extLst>
                </a:gridCol>
                <a:gridCol w="473038">
                  <a:extLst>
                    <a:ext uri="{9D8B030D-6E8A-4147-A177-3AD203B41FA5}">
                      <a16:colId xmlns:a16="http://schemas.microsoft.com/office/drawing/2014/main" val="248276855"/>
                    </a:ext>
                  </a:extLst>
                </a:gridCol>
                <a:gridCol w="705675">
                  <a:extLst>
                    <a:ext uri="{9D8B030D-6E8A-4147-A177-3AD203B41FA5}">
                      <a16:colId xmlns:a16="http://schemas.microsoft.com/office/drawing/2014/main" val="2023305913"/>
                    </a:ext>
                  </a:extLst>
                </a:gridCol>
                <a:gridCol w="487680">
                  <a:extLst>
                    <a:ext uri="{9D8B030D-6E8A-4147-A177-3AD203B41FA5}">
                      <a16:colId xmlns:a16="http://schemas.microsoft.com/office/drawing/2014/main" val="2949087061"/>
                    </a:ext>
                  </a:extLst>
                </a:gridCol>
                <a:gridCol w="670560">
                  <a:extLst>
                    <a:ext uri="{9D8B030D-6E8A-4147-A177-3AD203B41FA5}">
                      <a16:colId xmlns:a16="http://schemas.microsoft.com/office/drawing/2014/main" val="4256180149"/>
                    </a:ext>
                  </a:extLst>
                </a:gridCol>
                <a:gridCol w="499872">
                  <a:extLst>
                    <a:ext uri="{9D8B030D-6E8A-4147-A177-3AD203B41FA5}">
                      <a16:colId xmlns:a16="http://schemas.microsoft.com/office/drawing/2014/main" val="753657288"/>
                    </a:ext>
                  </a:extLst>
                </a:gridCol>
                <a:gridCol w="716321">
                  <a:extLst>
                    <a:ext uri="{9D8B030D-6E8A-4147-A177-3AD203B41FA5}">
                      <a16:colId xmlns:a16="http://schemas.microsoft.com/office/drawing/2014/main" val="398058151"/>
                    </a:ext>
                  </a:extLst>
                </a:gridCol>
              </a:tblGrid>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種類</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国内</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海外</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国内海外合計</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480276573"/>
                  </a:ext>
                </a:extLst>
              </a:tr>
              <a:tr h="202474">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国土・気象</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13.3%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23442246"/>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人口・世帯</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414912936"/>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労働・賃金</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120105971"/>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農林水産業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570019048"/>
                  </a:ext>
                </a:extLst>
              </a:tr>
              <a:tr h="221887">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鉱工業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376452753"/>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商業・サービス業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242807084"/>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企業・家計・経済</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9.6%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970322350"/>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住宅・土地・建設</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3707725759"/>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エネルギー・水</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552771552"/>
                  </a:ext>
                </a:extLst>
              </a:tr>
              <a:tr h="237419">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運輸・観光</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22.4%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4.8%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13.7%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3150121796"/>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情報通信・科学技術</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4003528736"/>
                  </a:ext>
                </a:extLst>
              </a:tr>
              <a:tr h="22100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教育・文化・スポーツ・生活</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9.6%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15.5%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427957192"/>
                  </a:ext>
                </a:extLst>
              </a:tr>
              <a:tr h="20136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行財政</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2.4%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6.5%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112843172"/>
                  </a:ext>
                </a:extLst>
              </a:tr>
              <a:tr h="247426">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司法・安全・環境</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9.6%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569426387"/>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社会保障・衛生</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501605403"/>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国際</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1571054546"/>
                  </a:ext>
                </a:extLst>
              </a:tr>
              <a:tr h="241639">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健康・福祉</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9.6%</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10.7%</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367229392"/>
                  </a:ext>
                </a:extLst>
              </a:tr>
              <a:tr h="196195">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子育て</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5.9%</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3827115819"/>
                  </a:ext>
                </a:extLst>
              </a:tr>
              <a:tr h="234319">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その他</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2.4%</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3.0%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3916298010"/>
                  </a:ext>
                </a:extLst>
              </a:tr>
              <a:tr h="199177">
                <a:tc>
                  <a:txBody>
                    <a:bodyPr/>
                    <a:lstStyle/>
                    <a:p>
                      <a:pPr indent="133350" algn="ctr">
                        <a:spcAft>
                          <a:spcPts val="0"/>
                        </a:spcAft>
                      </a:pPr>
                      <a:r>
                        <a:rPr lang="ja-JP" sz="800" b="0" i="0" kern="100">
                          <a:solidFill>
                            <a:schemeClr val="tx1"/>
                          </a:solidFill>
                          <a:effectLst/>
                          <a:latin typeface="Meiryo UI" panose="020B0604030504040204" pitchFamily="34" charset="-128"/>
                          <a:ea typeface="Meiryo UI" panose="020B0604030504040204" pitchFamily="34" charset="-128"/>
                        </a:rPr>
                        <a:t>計</a:t>
                      </a:r>
                      <a:endParaRPr lang="ja-JP" sz="8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solidFill>
                      <a:schemeClr val="accent1">
                        <a:lumMod val="60000"/>
                        <a:lumOff val="40000"/>
                      </a:schemeClr>
                    </a:solidFill>
                  </a:tcP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85</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83</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a:effectLst/>
                          <a:latin typeface="Meiryo UI" panose="020B0604030504040204" pitchFamily="34" charset="-128"/>
                          <a:ea typeface="Meiryo UI" panose="020B0604030504040204" pitchFamily="34" charset="-128"/>
                        </a:rPr>
                        <a:t>168</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tc>
                  <a:txBody>
                    <a:bodyPr/>
                    <a:lstStyle/>
                    <a:p>
                      <a:pPr indent="133350" algn="r">
                        <a:spcAft>
                          <a:spcPts val="0"/>
                        </a:spcAft>
                      </a:pPr>
                      <a:r>
                        <a:rPr lang="en-US" sz="800" b="0" i="0" kern="100" dirty="0">
                          <a:effectLst/>
                          <a:latin typeface="Meiryo UI" panose="020B0604030504040204" pitchFamily="34" charset="-128"/>
                          <a:ea typeface="Meiryo UI" panose="020B0604030504040204" pitchFamily="34" charset="-128"/>
                        </a:rPr>
                        <a:t>100.0%</a:t>
                      </a:r>
                      <a:endParaRPr lang="ja-JP" sz="8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6292" marR="66292" marT="0" marB="0" anchor="ctr"/>
                </a:tc>
                <a:extLst>
                  <a:ext uri="{0D108BD9-81ED-4DB2-BD59-A6C34878D82A}">
                    <a16:rowId xmlns:a16="http://schemas.microsoft.com/office/drawing/2014/main" val="2111081473"/>
                  </a:ext>
                </a:extLst>
              </a:tr>
            </a:tbl>
          </a:graphicData>
        </a:graphic>
      </p:graphicFrame>
      <p:pic>
        <p:nvPicPr>
          <p:cNvPr id="12" name="図 11">
            <a:extLst>
              <a:ext uri="{FF2B5EF4-FFF2-40B4-BE49-F238E27FC236}">
                <a16:creationId xmlns:a16="http://schemas.microsoft.com/office/drawing/2014/main" id="{A186E8A2-E3BA-9842-8AB6-81E5C117F40E}"/>
              </a:ext>
            </a:extLst>
          </p:cNvPr>
          <p:cNvPicPr/>
          <p:nvPr/>
        </p:nvPicPr>
        <p:blipFill>
          <a:blip r:embed="rId2"/>
          <a:stretch>
            <a:fillRect/>
          </a:stretch>
        </p:blipFill>
        <p:spPr>
          <a:xfrm>
            <a:off x="5189252" y="2247008"/>
            <a:ext cx="3846544" cy="4109343"/>
          </a:xfrm>
          <a:prstGeom prst="rect">
            <a:avLst/>
          </a:prstGeom>
        </p:spPr>
      </p:pic>
    </p:spTree>
    <p:extLst>
      <p:ext uri="{BB962C8B-B14F-4D97-AF65-F5344CB8AC3E}">
        <p14:creationId xmlns:p14="http://schemas.microsoft.com/office/powerpoint/2010/main" val="153260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6E772-6E61-5241-8A23-5A6F4E00495B}"/>
              </a:ext>
            </a:extLst>
          </p:cNvPr>
          <p:cNvSpPr>
            <a:spLocks noGrp="1"/>
          </p:cNvSpPr>
          <p:nvPr>
            <p:ph type="title"/>
          </p:nvPr>
        </p:nvSpPr>
        <p:spPr/>
        <p:txBody>
          <a:bodyPr>
            <a:normAutofit/>
          </a:bodyPr>
          <a:lstStyle/>
          <a:p>
            <a:r>
              <a:rPr kumimoji="1" lang="ja-JP" altLang="en-US" sz="3200">
                <a:latin typeface="Meiryo UI" panose="020B0604030504040204" pitchFamily="34" charset="-128"/>
                <a:ea typeface="Meiryo UI" panose="020B0604030504040204" pitchFamily="34" charset="-128"/>
              </a:rPr>
              <a:t>目次</a:t>
            </a:r>
          </a:p>
        </p:txBody>
      </p:sp>
      <p:sp>
        <p:nvSpPr>
          <p:cNvPr id="3" name="コンテンツ プレースホルダー 2">
            <a:extLst>
              <a:ext uri="{FF2B5EF4-FFF2-40B4-BE49-F238E27FC236}">
                <a16:creationId xmlns:a16="http://schemas.microsoft.com/office/drawing/2014/main" id="{CEA1C2F6-CBE3-2143-8E4A-0BA1FA51FDBC}"/>
              </a:ext>
            </a:extLst>
          </p:cNvPr>
          <p:cNvSpPr>
            <a:spLocks noGrp="1"/>
          </p:cNvSpPr>
          <p:nvPr>
            <p:ph idx="1"/>
          </p:nvPr>
        </p:nvSpPr>
        <p:spPr/>
        <p:txBody>
          <a:bodyPr>
            <a:normAutofit/>
          </a:bodyPr>
          <a:lstStyle/>
          <a:p>
            <a:pPr marL="514350" indent="-514350">
              <a:lnSpc>
                <a:spcPct val="200000"/>
              </a:lnSpc>
              <a:buFont typeface="+mj-lt"/>
              <a:buAutoNum type="arabicPeriod"/>
            </a:pPr>
            <a:r>
              <a:rPr lang="ja-JP" altLang="en-US">
                <a:latin typeface="Meiryo UI" panose="020B0604030504040204" pitchFamily="34" charset="-128"/>
                <a:ea typeface="Meiryo UI" panose="020B0604030504040204" pitchFamily="34" charset="-128"/>
              </a:rPr>
              <a:t>オープンデータ活用事例の調査</a:t>
            </a:r>
            <a:endParaRPr lang="en-US" altLang="ja-JP" dirty="0">
              <a:latin typeface="Meiryo UI" panose="020B0604030504040204" pitchFamily="34" charset="-128"/>
              <a:ea typeface="Meiryo UI" panose="020B0604030504040204" pitchFamily="34" charset="-128"/>
            </a:endParaRPr>
          </a:p>
          <a:p>
            <a:pPr marL="514350" indent="-514350">
              <a:lnSpc>
                <a:spcPct val="200000"/>
              </a:lnSpc>
              <a:buFont typeface="+mj-lt"/>
              <a:buAutoNum type="arabicPeriod"/>
            </a:pPr>
            <a:r>
              <a:rPr lang="ja-JP" altLang="en-US">
                <a:latin typeface="Meiryo UI" panose="020B0604030504040204" pitchFamily="34" charset="-128"/>
                <a:ea typeface="Meiryo UI" panose="020B0604030504040204" pitchFamily="34" charset="-128"/>
              </a:rPr>
              <a:t>オープンデータ活用事例の分析</a:t>
            </a:r>
            <a:endParaRPr lang="en-US" altLang="ja-JP" dirty="0">
              <a:latin typeface="Meiryo UI" panose="020B0604030504040204" pitchFamily="34" charset="-128"/>
              <a:ea typeface="Meiryo UI" panose="020B0604030504040204" pitchFamily="34" charset="-128"/>
            </a:endParaRPr>
          </a:p>
          <a:p>
            <a:pPr marL="514350" indent="-514350">
              <a:lnSpc>
                <a:spcPct val="200000"/>
              </a:lnSpc>
              <a:buFont typeface="+mj-lt"/>
              <a:buAutoNum type="arabicPeriod"/>
            </a:pPr>
            <a:r>
              <a:rPr kumimoji="1" lang="ja-JP" altLang="en-US">
                <a:latin typeface="Meiryo UI" panose="020B0604030504040204" pitchFamily="34" charset="-128"/>
                <a:ea typeface="Meiryo UI" panose="020B0604030504040204" pitchFamily="34" charset="-128"/>
              </a:rPr>
              <a:t>オープンデータ活用の基本方針</a:t>
            </a:r>
          </a:p>
        </p:txBody>
      </p:sp>
      <p:sp>
        <p:nvSpPr>
          <p:cNvPr id="4" name="スライド番号プレースホルダー 3">
            <a:extLst>
              <a:ext uri="{FF2B5EF4-FFF2-40B4-BE49-F238E27FC236}">
                <a16:creationId xmlns:a16="http://schemas.microsoft.com/office/drawing/2014/main" id="{FC2E89B3-E256-1745-925C-B074B4067194}"/>
              </a:ext>
            </a:extLst>
          </p:cNvPr>
          <p:cNvSpPr>
            <a:spLocks noGrp="1"/>
          </p:cNvSpPr>
          <p:nvPr>
            <p:ph type="sldNum" sz="quarter" idx="12"/>
          </p:nvPr>
        </p:nvSpPr>
        <p:spPr/>
        <p:txBody>
          <a:bodyPr/>
          <a:lstStyle/>
          <a:p>
            <a:fld id="{2686B180-3AB2-FE44-A482-59496683F8FA}" type="slidenum">
              <a:rPr kumimoji="1" lang="ja-JP" altLang="en-US" smtClean="0"/>
              <a:t>2</a:t>
            </a:fld>
            <a:endParaRPr kumimoji="1" lang="ja-JP" altLang="en-US"/>
          </a:p>
        </p:txBody>
      </p:sp>
    </p:spTree>
    <p:extLst>
      <p:ext uri="{BB962C8B-B14F-4D97-AF65-F5344CB8AC3E}">
        <p14:creationId xmlns:p14="http://schemas.microsoft.com/office/powerpoint/2010/main" val="100288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オープンデータのファイル形式</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20</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2"/>
            </a:pPr>
            <a:r>
              <a:rPr lang="ja-JP" altLang="en-US" sz="2000">
                <a:latin typeface="Meiryo UI" panose="020B0604030504040204" pitchFamily="34" charset="-128"/>
                <a:ea typeface="Meiryo UI" panose="020B0604030504040204" pitchFamily="34" charset="-128"/>
              </a:rPr>
              <a:t>オープンデータ活用事例の分析</a:t>
            </a:r>
            <a:endParaRPr kumimoji="1" lang="ja-JP" altLang="en-US" sz="20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618FFBE8-38A1-6242-98AC-C9054F005486}"/>
              </a:ext>
            </a:extLst>
          </p:cNvPr>
          <p:cNvSpPr txBox="1"/>
          <p:nvPr/>
        </p:nvSpPr>
        <p:spPr>
          <a:xfrm>
            <a:off x="377984" y="1530810"/>
            <a:ext cx="8285567" cy="400110"/>
          </a:xfrm>
          <a:prstGeom prst="rect">
            <a:avLst/>
          </a:prstGeom>
          <a:noFill/>
        </p:spPr>
        <p:txBody>
          <a:bodyPr wrap="square" rtlCol="0">
            <a:spAutoFit/>
          </a:bodyPr>
          <a:lstStyle/>
          <a:p>
            <a:r>
              <a:rPr lang="ja-JP" altLang="en-US" sz="2000">
                <a:latin typeface="Meiryo UI" panose="020B0604030504040204" pitchFamily="34" charset="-128"/>
                <a:ea typeface="Meiryo UI" panose="020B0604030504040204" pitchFamily="34" charset="-128"/>
              </a:rPr>
              <a:t>国内、海外共に「</a:t>
            </a:r>
            <a:r>
              <a:rPr lang="en" altLang="ja-JP" sz="2000" dirty="0">
                <a:latin typeface="Meiryo UI" panose="020B0604030504040204" pitchFamily="34" charset="-128"/>
                <a:ea typeface="Meiryo UI" panose="020B0604030504040204" pitchFamily="34" charset="-128"/>
              </a:rPr>
              <a:t>CSV</a:t>
            </a:r>
            <a:r>
              <a:rPr lang="ja-JP" altLang="en" sz="2000">
                <a:latin typeface="Meiryo UI" panose="020B0604030504040204" pitchFamily="34" charset="-128"/>
                <a:ea typeface="Meiryo UI" panose="020B0604030504040204" pitchFamily="34" charset="-128"/>
              </a:rPr>
              <a:t>」</a:t>
            </a:r>
            <a:r>
              <a:rPr lang="ja-JP" altLang="en-US" sz="2000">
                <a:latin typeface="Meiryo UI" panose="020B0604030504040204" pitchFamily="34" charset="-128"/>
                <a:ea typeface="Meiryo UI" panose="020B0604030504040204" pitchFamily="34" charset="-128"/>
              </a:rPr>
              <a:t>が最多、</a:t>
            </a:r>
            <a:r>
              <a:rPr lang="en-US" altLang="ja-JP" sz="2000" dirty="0">
                <a:latin typeface="Meiryo UI" panose="020B0604030504040204" pitchFamily="34" charset="-128"/>
                <a:ea typeface="Meiryo UI" panose="020B0604030504040204" pitchFamily="34" charset="-128"/>
              </a:rPr>
              <a:t>2</a:t>
            </a:r>
            <a:r>
              <a:rPr lang="ja-JP" altLang="en-US" sz="2000">
                <a:latin typeface="Meiryo UI" panose="020B0604030504040204" pitchFamily="34" charset="-128"/>
                <a:ea typeface="Meiryo UI" panose="020B0604030504040204" pitchFamily="34" charset="-128"/>
              </a:rPr>
              <a:t>番目は国内は「</a:t>
            </a:r>
            <a:r>
              <a:rPr lang="en" altLang="ja-JP" sz="2000" dirty="0">
                <a:latin typeface="Meiryo UI" panose="020B0604030504040204" pitchFamily="34" charset="-128"/>
                <a:ea typeface="Meiryo UI" panose="020B0604030504040204" pitchFamily="34" charset="-128"/>
              </a:rPr>
              <a:t>XLS</a:t>
            </a:r>
            <a:r>
              <a:rPr lang="ja-JP" altLang="en" sz="2000">
                <a:latin typeface="Meiryo UI" panose="020B0604030504040204" pitchFamily="34" charset="-128"/>
                <a:ea typeface="Meiryo UI" panose="020B0604030504040204" pitchFamily="34" charset="-128"/>
              </a:rPr>
              <a:t>」</a:t>
            </a:r>
            <a:r>
              <a:rPr lang="ja-JP" altLang="en-US" sz="2000">
                <a:latin typeface="Meiryo UI" panose="020B0604030504040204" pitchFamily="34" charset="-128"/>
                <a:ea typeface="Meiryo UI" panose="020B0604030504040204" pitchFamily="34" charset="-128"/>
              </a:rPr>
              <a:t>、海外は「</a:t>
            </a:r>
            <a:r>
              <a:rPr lang="en" altLang="ja-JP" sz="2000" dirty="0">
                <a:latin typeface="Meiryo UI" panose="020B0604030504040204" pitchFamily="34" charset="-128"/>
                <a:ea typeface="Meiryo UI" panose="020B0604030504040204" pitchFamily="34" charset="-128"/>
              </a:rPr>
              <a:t>API</a:t>
            </a:r>
            <a:r>
              <a:rPr lang="ja-JP" altLang="en" sz="2000">
                <a:latin typeface="Meiryo UI" panose="020B0604030504040204" pitchFamily="34" charset="-128"/>
                <a:ea typeface="Meiryo UI" panose="020B0604030504040204" pitchFamily="34" charset="-128"/>
              </a:rPr>
              <a:t>」</a:t>
            </a:r>
            <a:endParaRPr kumimoji="1" lang="ja-JP" altLang="en-US" sz="20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C2404C21-8E5A-2B41-B1B2-A657F5BD11F9}"/>
              </a:ext>
            </a:extLst>
          </p:cNvPr>
          <p:cNvGraphicFramePr>
            <a:graphicFrameLocks noGrp="1"/>
          </p:cNvGraphicFramePr>
          <p:nvPr>
            <p:extLst>
              <p:ext uri="{D42A27DB-BD31-4B8C-83A1-F6EECF244321}">
                <p14:modId xmlns:p14="http://schemas.microsoft.com/office/powerpoint/2010/main" val="637571932"/>
              </p:ext>
            </p:extLst>
          </p:nvPr>
        </p:nvGraphicFramePr>
        <p:xfrm>
          <a:off x="275312" y="1930920"/>
          <a:ext cx="4235728" cy="4790562"/>
        </p:xfrm>
        <a:graphic>
          <a:graphicData uri="http://schemas.openxmlformats.org/drawingml/2006/table">
            <a:tbl>
              <a:tblPr firstRow="1" firstCol="1" bandRow="1">
                <a:tableStyleId>{5C22544A-7EE6-4342-B048-85BDC9FD1C3A}</a:tableStyleId>
              </a:tblPr>
              <a:tblGrid>
                <a:gridCol w="1051758">
                  <a:extLst>
                    <a:ext uri="{9D8B030D-6E8A-4147-A177-3AD203B41FA5}">
                      <a16:colId xmlns:a16="http://schemas.microsoft.com/office/drawing/2014/main" val="4196823864"/>
                    </a:ext>
                  </a:extLst>
                </a:gridCol>
                <a:gridCol w="409456">
                  <a:extLst>
                    <a:ext uri="{9D8B030D-6E8A-4147-A177-3AD203B41FA5}">
                      <a16:colId xmlns:a16="http://schemas.microsoft.com/office/drawing/2014/main" val="737867574"/>
                    </a:ext>
                  </a:extLst>
                </a:gridCol>
                <a:gridCol w="633984">
                  <a:extLst>
                    <a:ext uri="{9D8B030D-6E8A-4147-A177-3AD203B41FA5}">
                      <a16:colId xmlns:a16="http://schemas.microsoft.com/office/drawing/2014/main" val="2532315619"/>
                    </a:ext>
                  </a:extLst>
                </a:gridCol>
                <a:gridCol w="426720">
                  <a:extLst>
                    <a:ext uri="{9D8B030D-6E8A-4147-A177-3AD203B41FA5}">
                      <a16:colId xmlns:a16="http://schemas.microsoft.com/office/drawing/2014/main" val="4092208202"/>
                    </a:ext>
                  </a:extLst>
                </a:gridCol>
                <a:gridCol w="597408">
                  <a:extLst>
                    <a:ext uri="{9D8B030D-6E8A-4147-A177-3AD203B41FA5}">
                      <a16:colId xmlns:a16="http://schemas.microsoft.com/office/drawing/2014/main" val="479467301"/>
                    </a:ext>
                  </a:extLst>
                </a:gridCol>
                <a:gridCol w="475488">
                  <a:extLst>
                    <a:ext uri="{9D8B030D-6E8A-4147-A177-3AD203B41FA5}">
                      <a16:colId xmlns:a16="http://schemas.microsoft.com/office/drawing/2014/main" val="1901287975"/>
                    </a:ext>
                  </a:extLst>
                </a:gridCol>
                <a:gridCol w="640914">
                  <a:extLst>
                    <a:ext uri="{9D8B030D-6E8A-4147-A177-3AD203B41FA5}">
                      <a16:colId xmlns:a16="http://schemas.microsoft.com/office/drawing/2014/main" val="1475069624"/>
                    </a:ext>
                  </a:extLst>
                </a:gridCol>
              </a:tblGrid>
              <a:tr h="119410">
                <a:tc>
                  <a:txBody>
                    <a:bodyPr/>
                    <a:lstStyle/>
                    <a:p>
                      <a:pPr indent="133350" algn="ctr">
                        <a:spcAft>
                          <a:spcPts val="0"/>
                        </a:spcAft>
                      </a:pPr>
                      <a:r>
                        <a:rPr lang="ja-JP" sz="700" b="0" i="0" kern="100">
                          <a:solidFill>
                            <a:schemeClr val="tx1"/>
                          </a:solidFill>
                          <a:effectLst/>
                          <a:latin typeface="Meiryo UI" panose="020B0604030504040204" pitchFamily="34" charset="-128"/>
                          <a:ea typeface="Meiryo UI" panose="020B0604030504040204" pitchFamily="34" charset="-128"/>
                        </a:rPr>
                        <a:t>ファイル形式</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solidFill>
                      <a:schemeClr val="accent2">
                        <a:lumMod val="60000"/>
                        <a:lumOff val="40000"/>
                      </a:schemeClr>
                    </a:solidFill>
                  </a:tcPr>
                </a:tc>
                <a:tc gridSpan="2">
                  <a:txBody>
                    <a:bodyPr/>
                    <a:lstStyle/>
                    <a:p>
                      <a:pPr indent="133350" algn="ctr">
                        <a:spcAft>
                          <a:spcPts val="0"/>
                        </a:spcAft>
                      </a:pPr>
                      <a:r>
                        <a:rPr lang="ja-JP" sz="700" b="0" i="0" kern="100">
                          <a:solidFill>
                            <a:schemeClr val="tx1"/>
                          </a:solidFill>
                          <a:effectLst/>
                          <a:latin typeface="Meiryo UI" panose="020B0604030504040204" pitchFamily="34" charset="-128"/>
                          <a:ea typeface="Meiryo UI" panose="020B0604030504040204" pitchFamily="34" charset="-128"/>
                        </a:rPr>
                        <a:t>国内</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solidFill>
                      <a:schemeClr val="accent2">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700" b="0" i="0" kern="100">
                          <a:solidFill>
                            <a:schemeClr val="tx1"/>
                          </a:solidFill>
                          <a:effectLst/>
                          <a:latin typeface="Meiryo UI" panose="020B0604030504040204" pitchFamily="34" charset="-128"/>
                          <a:ea typeface="Meiryo UI" panose="020B0604030504040204" pitchFamily="34" charset="-128"/>
                        </a:rPr>
                        <a:t>海外</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solidFill>
                      <a:schemeClr val="accent2">
                        <a:lumMod val="60000"/>
                        <a:lumOff val="40000"/>
                      </a:schemeClr>
                    </a:solidFill>
                  </a:tcPr>
                </a:tc>
                <a:tc hMerge="1">
                  <a:txBody>
                    <a:bodyPr/>
                    <a:lstStyle/>
                    <a:p>
                      <a:endParaRPr kumimoji="1" lang="ja-JP" altLang="en-US"/>
                    </a:p>
                  </a:txBody>
                  <a:tcPr/>
                </a:tc>
                <a:tc gridSpan="2">
                  <a:txBody>
                    <a:bodyPr/>
                    <a:lstStyle/>
                    <a:p>
                      <a:pPr indent="133350" algn="ctr">
                        <a:spcAft>
                          <a:spcPts val="0"/>
                        </a:spcAft>
                      </a:pPr>
                      <a:r>
                        <a:rPr lang="ja-JP" sz="700" b="0" i="0" kern="100">
                          <a:solidFill>
                            <a:schemeClr val="tx1"/>
                          </a:solidFill>
                          <a:effectLst/>
                          <a:latin typeface="Meiryo UI" panose="020B0604030504040204" pitchFamily="34" charset="-128"/>
                          <a:ea typeface="Meiryo UI" panose="020B0604030504040204" pitchFamily="34" charset="-128"/>
                        </a:rPr>
                        <a:t>国内海外合計</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solidFill>
                      <a:schemeClr val="accent2">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2667031239"/>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API</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dirty="0">
                          <a:effectLst/>
                          <a:latin typeface="Meiryo UI" panose="020B0604030504040204" pitchFamily="34" charset="-128"/>
                          <a:ea typeface="Meiryo UI" panose="020B0604030504040204" pitchFamily="34" charset="-128"/>
                        </a:rPr>
                        <a:t>16.1%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9.0%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814171754"/>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CCM</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872020485"/>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CEOS SAR</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3540988489"/>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CSV</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34</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32.4%</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13</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28.1%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856637517"/>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DICOM</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599055402"/>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DOQQ</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231581908"/>
                  </a:ext>
                </a:extLst>
              </a:tr>
              <a:tr h="161109">
                <a:tc>
                  <a:txBody>
                    <a:bodyPr/>
                    <a:lstStyle/>
                    <a:p>
                      <a:pPr indent="133350" algn="l">
                        <a:lnSpc>
                          <a:spcPts val="1200"/>
                        </a:lnSpc>
                        <a:spcAft>
                          <a:spcPts val="0"/>
                        </a:spcAft>
                      </a:pPr>
                      <a:r>
                        <a:rPr lang="en-US" sz="700" b="0" i="0" kern="100" dirty="0" err="1">
                          <a:solidFill>
                            <a:schemeClr val="tx1"/>
                          </a:solidFill>
                          <a:effectLst/>
                          <a:latin typeface="Meiryo UI" panose="020B0604030504040204" pitchFamily="34" charset="-128"/>
                          <a:ea typeface="Meiryo UI" panose="020B0604030504040204" pitchFamily="34" charset="-128"/>
                        </a:rPr>
                        <a:t>GeoJSON</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1.9%</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867057393"/>
                  </a:ext>
                </a:extLst>
              </a:tr>
              <a:tr h="161109">
                <a:tc>
                  <a:txBody>
                    <a:bodyPr/>
                    <a:lstStyle/>
                    <a:p>
                      <a:pPr indent="133350" algn="l">
                        <a:lnSpc>
                          <a:spcPts val="1200"/>
                        </a:lnSpc>
                        <a:spcAft>
                          <a:spcPts val="0"/>
                        </a:spcAft>
                      </a:pPr>
                      <a:r>
                        <a:rPr lang="en-US" sz="700" b="0" i="0" kern="100" dirty="0" err="1">
                          <a:solidFill>
                            <a:schemeClr val="tx1"/>
                          </a:solidFill>
                          <a:effectLst/>
                          <a:latin typeface="Meiryo UI" panose="020B0604030504040204" pitchFamily="34" charset="-128"/>
                          <a:ea typeface="Meiryo UI" panose="020B0604030504040204" pitchFamily="34" charset="-128"/>
                        </a:rPr>
                        <a:t>GeoTIFF</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914881170"/>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GTFS</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57070128"/>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GTFS-JP</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1.9%</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3114927808"/>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HTML</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9</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5.4%</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890671016"/>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JPEG</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094811196"/>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JSON</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482877528"/>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KML</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266306939"/>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LAS</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4100449998"/>
                  </a:ext>
                </a:extLst>
              </a:tr>
              <a:tr h="161109">
                <a:tc>
                  <a:txBody>
                    <a:bodyPr/>
                    <a:lstStyle/>
                    <a:p>
                      <a:pPr indent="133350" algn="l">
                        <a:lnSpc>
                          <a:spcPts val="1200"/>
                        </a:lnSpc>
                        <a:spcAft>
                          <a:spcPts val="0"/>
                        </a:spcAft>
                      </a:pPr>
                      <a:r>
                        <a:rPr lang="en-US" sz="700" b="0" i="0" kern="100" dirty="0" err="1">
                          <a:solidFill>
                            <a:schemeClr val="tx1"/>
                          </a:solidFill>
                          <a:effectLst/>
                          <a:latin typeface="Meiryo UI" panose="020B0604030504040204" pitchFamily="34" charset="-128"/>
                          <a:ea typeface="Meiryo UI" panose="020B0604030504040204" pitchFamily="34" charset="-128"/>
                        </a:rPr>
                        <a:t>NifTI</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089322132"/>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OPAC</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462526834"/>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PDF</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833715690"/>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PNG</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46257107"/>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RDF</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1623192325"/>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RSS</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13306054"/>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Shapefile</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3990114432"/>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TSV</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823369401"/>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TXT</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840079503"/>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WMS</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867779635"/>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XHTML</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0.6%</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779328518"/>
                  </a:ext>
                </a:extLst>
              </a:tr>
              <a:tr h="173965">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XLS</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17.1%</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11.3%</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25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dirty="0">
                          <a:effectLst/>
                          <a:latin typeface="Meiryo UI" panose="020B0604030504040204" pitchFamily="34" charset="-128"/>
                          <a:ea typeface="Meiryo UI" panose="020B0604030504040204" pitchFamily="34" charset="-128"/>
                        </a:rPr>
                        <a:t>15.0%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461174469"/>
                  </a:ext>
                </a:extLst>
              </a:tr>
              <a:tr h="161109">
                <a:tc>
                  <a:txBody>
                    <a:bodyPr/>
                    <a:lstStyle/>
                    <a:p>
                      <a:pPr indent="133350" algn="l">
                        <a:lnSpc>
                          <a:spcPts val="1200"/>
                        </a:lnSpc>
                        <a:spcAft>
                          <a:spcPts val="0"/>
                        </a:spcAft>
                      </a:pPr>
                      <a:r>
                        <a:rPr lang="en-US" sz="700" b="0" i="0" kern="100" dirty="0">
                          <a:solidFill>
                            <a:schemeClr val="tx1"/>
                          </a:solidFill>
                          <a:effectLst/>
                          <a:latin typeface="Meiryo UI" panose="020B0604030504040204" pitchFamily="34" charset="-128"/>
                          <a:ea typeface="Meiryo UI" panose="020B0604030504040204" pitchFamily="34" charset="-128"/>
                        </a:rPr>
                        <a:t>XML</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4</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3.8%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8</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12.9%</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7.2%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624788240"/>
                  </a:ext>
                </a:extLst>
              </a:tr>
              <a:tr h="147244">
                <a:tc>
                  <a:txBody>
                    <a:bodyPr/>
                    <a:lstStyle/>
                    <a:p>
                      <a:pPr indent="133350" algn="l">
                        <a:lnSpc>
                          <a:spcPts val="1200"/>
                        </a:lnSpc>
                        <a:spcAft>
                          <a:spcPts val="0"/>
                        </a:spcAft>
                      </a:pPr>
                      <a:r>
                        <a:rPr lang="ja-JP" sz="700" b="0" i="0" kern="100">
                          <a:solidFill>
                            <a:schemeClr val="tx1"/>
                          </a:solidFill>
                          <a:effectLst/>
                          <a:latin typeface="Meiryo UI" panose="020B0604030504040204" pitchFamily="34" charset="-128"/>
                          <a:ea typeface="Meiryo UI" panose="020B0604030504040204" pitchFamily="34" charset="-128"/>
                        </a:rPr>
                        <a:t>計</a:t>
                      </a:r>
                      <a:endParaRPr lang="ja-JP" sz="7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solidFill>
                      <a:schemeClr val="accent2">
                        <a:lumMod val="60000"/>
                        <a:lumOff val="40000"/>
                      </a:schemeClr>
                    </a:solidFill>
                  </a:tcP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105</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100.0%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62</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dirty="0">
                          <a:effectLst/>
                          <a:latin typeface="Meiryo UI" panose="020B0604030504040204" pitchFamily="34" charset="-128"/>
                          <a:ea typeface="Meiryo UI" panose="020B0604030504040204" pitchFamily="34" charset="-128"/>
                        </a:rPr>
                        <a:t>100.0%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a:effectLst/>
                          <a:latin typeface="Meiryo UI" panose="020B0604030504040204" pitchFamily="34" charset="-128"/>
                          <a:ea typeface="Meiryo UI" panose="020B0604030504040204" pitchFamily="34" charset="-128"/>
                        </a:rPr>
                        <a:t>167</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tc>
                  <a:txBody>
                    <a:bodyPr/>
                    <a:lstStyle/>
                    <a:p>
                      <a:pPr indent="133350" algn="r">
                        <a:lnSpc>
                          <a:spcPts val="1200"/>
                        </a:lnSpc>
                        <a:spcAft>
                          <a:spcPts val="0"/>
                        </a:spcAft>
                      </a:pPr>
                      <a:r>
                        <a:rPr lang="en-US" sz="700" b="0" i="0" kern="100" dirty="0">
                          <a:effectLst/>
                          <a:latin typeface="Meiryo UI" panose="020B0604030504040204" pitchFamily="34" charset="-128"/>
                          <a:ea typeface="Meiryo UI" panose="020B0604030504040204" pitchFamily="34" charset="-128"/>
                        </a:rPr>
                        <a:t>100.0%</a:t>
                      </a:r>
                      <a:endParaRPr lang="ja-JP" sz="7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45839" marR="45839" marT="0" marB="0" anchor="ctr"/>
                </a:tc>
                <a:extLst>
                  <a:ext uri="{0D108BD9-81ED-4DB2-BD59-A6C34878D82A}">
                    <a16:rowId xmlns:a16="http://schemas.microsoft.com/office/drawing/2014/main" val="2208981048"/>
                  </a:ext>
                </a:extLst>
              </a:tr>
            </a:tbl>
          </a:graphicData>
        </a:graphic>
      </p:graphicFrame>
      <p:pic>
        <p:nvPicPr>
          <p:cNvPr id="11" name="図 10">
            <a:extLst>
              <a:ext uri="{FF2B5EF4-FFF2-40B4-BE49-F238E27FC236}">
                <a16:creationId xmlns:a16="http://schemas.microsoft.com/office/drawing/2014/main" id="{884403B5-1CA0-9C48-97DF-4FEF4AEFA105}"/>
              </a:ext>
            </a:extLst>
          </p:cNvPr>
          <p:cNvPicPr/>
          <p:nvPr/>
        </p:nvPicPr>
        <p:blipFill>
          <a:blip r:embed="rId2"/>
          <a:stretch>
            <a:fillRect/>
          </a:stretch>
        </p:blipFill>
        <p:spPr>
          <a:xfrm>
            <a:off x="4585934" y="1930920"/>
            <a:ext cx="3650438" cy="4790556"/>
          </a:xfrm>
          <a:prstGeom prst="rect">
            <a:avLst/>
          </a:prstGeom>
        </p:spPr>
      </p:pic>
    </p:spTree>
    <p:extLst>
      <p:ext uri="{BB962C8B-B14F-4D97-AF65-F5344CB8AC3E}">
        <p14:creationId xmlns:p14="http://schemas.microsoft.com/office/powerpoint/2010/main" val="197101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アプリケーションのターゲットとオープンデータの種類の関係</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21</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2"/>
            </a:pPr>
            <a:r>
              <a:rPr lang="ja-JP" altLang="en-US" sz="2000">
                <a:latin typeface="Meiryo UI" panose="020B0604030504040204" pitchFamily="34" charset="-128"/>
                <a:ea typeface="Meiryo UI" panose="020B0604030504040204" pitchFamily="34" charset="-128"/>
              </a:rPr>
              <a:t>オープンデータ活用事例の分析</a:t>
            </a:r>
            <a:endParaRPr kumimoji="1" lang="ja-JP" altLang="en-US" sz="20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618FFBE8-38A1-6242-98AC-C9054F005486}"/>
              </a:ext>
            </a:extLst>
          </p:cNvPr>
          <p:cNvSpPr txBox="1"/>
          <p:nvPr/>
        </p:nvSpPr>
        <p:spPr>
          <a:xfrm>
            <a:off x="269498" y="1433870"/>
            <a:ext cx="8626531" cy="908903"/>
          </a:xfrm>
          <a:prstGeom prst="rect">
            <a:avLst/>
          </a:prstGeom>
          <a:noFill/>
        </p:spPr>
        <p:txBody>
          <a:bodyPr wrap="square" rtlCol="0">
            <a:spAutoFit/>
          </a:bodyPr>
          <a:lstStyle/>
          <a:p>
            <a:pPr>
              <a:lnSpc>
                <a:spcPts val="2220"/>
              </a:lnSpc>
            </a:pPr>
            <a:r>
              <a:rPr lang="ja-JP" altLang="en-US" sz="1600">
                <a:latin typeface="Meiryo UI" panose="020B0604030504040204" pitchFamily="34" charset="-128"/>
                <a:ea typeface="Meiryo UI" panose="020B0604030504040204" pitchFamily="34" charset="-128"/>
              </a:rPr>
              <a:t>国内では「教育・文化・スポーツ・生活」のオープンデータを活用した「住民」向けアプリケーションと、「運輸・観光」のオープンデータを活用した「住民」および「旅行」向けアプリケーションが多数を占めている。一方、海外では、国内よりも多様な種類のオープンデータを活用した「住民」向けアプリケーションが開発されている</a:t>
            </a:r>
            <a:endParaRPr kumimoji="1" lang="ja-JP" altLang="en-US" sz="16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D6AF3B9E-EBC7-074C-BB1A-D7646E9AAB99}"/>
              </a:ext>
            </a:extLst>
          </p:cNvPr>
          <p:cNvGraphicFramePr>
            <a:graphicFrameLocks noGrp="1"/>
          </p:cNvGraphicFramePr>
          <p:nvPr>
            <p:extLst>
              <p:ext uri="{D42A27DB-BD31-4B8C-83A1-F6EECF244321}">
                <p14:modId xmlns:p14="http://schemas.microsoft.com/office/powerpoint/2010/main" val="3056207420"/>
              </p:ext>
            </p:extLst>
          </p:nvPr>
        </p:nvGraphicFramePr>
        <p:xfrm>
          <a:off x="284669" y="2342773"/>
          <a:ext cx="4243786" cy="4136482"/>
        </p:xfrm>
        <a:graphic>
          <a:graphicData uri="http://schemas.openxmlformats.org/drawingml/2006/table">
            <a:tbl>
              <a:tblPr>
                <a:tableStyleId>{5C22544A-7EE6-4342-B048-85BDC9FD1C3A}</a:tableStyleId>
              </a:tblPr>
              <a:tblGrid>
                <a:gridCol w="1218514">
                  <a:extLst>
                    <a:ext uri="{9D8B030D-6E8A-4147-A177-3AD203B41FA5}">
                      <a16:colId xmlns:a16="http://schemas.microsoft.com/office/drawing/2014/main" val="2501363542"/>
                    </a:ext>
                  </a:extLst>
                </a:gridCol>
                <a:gridCol w="252106">
                  <a:extLst>
                    <a:ext uri="{9D8B030D-6E8A-4147-A177-3AD203B41FA5}">
                      <a16:colId xmlns:a16="http://schemas.microsoft.com/office/drawing/2014/main" val="512639320"/>
                    </a:ext>
                  </a:extLst>
                </a:gridCol>
                <a:gridCol w="252106">
                  <a:extLst>
                    <a:ext uri="{9D8B030D-6E8A-4147-A177-3AD203B41FA5}">
                      <a16:colId xmlns:a16="http://schemas.microsoft.com/office/drawing/2014/main" val="2415912709"/>
                    </a:ext>
                  </a:extLst>
                </a:gridCol>
                <a:gridCol w="252106">
                  <a:extLst>
                    <a:ext uri="{9D8B030D-6E8A-4147-A177-3AD203B41FA5}">
                      <a16:colId xmlns:a16="http://schemas.microsoft.com/office/drawing/2014/main" val="992281779"/>
                    </a:ext>
                  </a:extLst>
                </a:gridCol>
                <a:gridCol w="252106">
                  <a:extLst>
                    <a:ext uri="{9D8B030D-6E8A-4147-A177-3AD203B41FA5}">
                      <a16:colId xmlns:a16="http://schemas.microsoft.com/office/drawing/2014/main" val="2433078013"/>
                    </a:ext>
                  </a:extLst>
                </a:gridCol>
                <a:gridCol w="252106">
                  <a:extLst>
                    <a:ext uri="{9D8B030D-6E8A-4147-A177-3AD203B41FA5}">
                      <a16:colId xmlns:a16="http://schemas.microsoft.com/office/drawing/2014/main" val="1833725608"/>
                    </a:ext>
                  </a:extLst>
                </a:gridCol>
                <a:gridCol w="252106">
                  <a:extLst>
                    <a:ext uri="{9D8B030D-6E8A-4147-A177-3AD203B41FA5}">
                      <a16:colId xmlns:a16="http://schemas.microsoft.com/office/drawing/2014/main" val="1750635225"/>
                    </a:ext>
                  </a:extLst>
                </a:gridCol>
                <a:gridCol w="252106">
                  <a:extLst>
                    <a:ext uri="{9D8B030D-6E8A-4147-A177-3AD203B41FA5}">
                      <a16:colId xmlns:a16="http://schemas.microsoft.com/office/drawing/2014/main" val="3638471192"/>
                    </a:ext>
                  </a:extLst>
                </a:gridCol>
                <a:gridCol w="252106">
                  <a:extLst>
                    <a:ext uri="{9D8B030D-6E8A-4147-A177-3AD203B41FA5}">
                      <a16:colId xmlns:a16="http://schemas.microsoft.com/office/drawing/2014/main" val="1335804744"/>
                    </a:ext>
                  </a:extLst>
                </a:gridCol>
                <a:gridCol w="252106">
                  <a:extLst>
                    <a:ext uri="{9D8B030D-6E8A-4147-A177-3AD203B41FA5}">
                      <a16:colId xmlns:a16="http://schemas.microsoft.com/office/drawing/2014/main" val="3778603265"/>
                    </a:ext>
                  </a:extLst>
                </a:gridCol>
                <a:gridCol w="252106">
                  <a:extLst>
                    <a:ext uri="{9D8B030D-6E8A-4147-A177-3AD203B41FA5}">
                      <a16:colId xmlns:a16="http://schemas.microsoft.com/office/drawing/2014/main" val="1738423175"/>
                    </a:ext>
                  </a:extLst>
                </a:gridCol>
                <a:gridCol w="252106">
                  <a:extLst>
                    <a:ext uri="{9D8B030D-6E8A-4147-A177-3AD203B41FA5}">
                      <a16:colId xmlns:a16="http://schemas.microsoft.com/office/drawing/2014/main" val="2037633422"/>
                    </a:ext>
                  </a:extLst>
                </a:gridCol>
                <a:gridCol w="252106">
                  <a:extLst>
                    <a:ext uri="{9D8B030D-6E8A-4147-A177-3AD203B41FA5}">
                      <a16:colId xmlns:a16="http://schemas.microsoft.com/office/drawing/2014/main" val="987738059"/>
                    </a:ext>
                  </a:extLst>
                </a:gridCol>
              </a:tblGrid>
              <a:tr h="575496">
                <a:tc>
                  <a:txBody>
                    <a:bodyPr/>
                    <a:lstStyle/>
                    <a:p>
                      <a:pPr algn="r" fontAlgn="ctr"/>
                      <a:r>
                        <a:rPr lang="ja-JP" altLang="en-US" sz="900" u="none" strike="noStrike">
                          <a:effectLst/>
                        </a:rPr>
                        <a:t>　　　　　　　　　</a:t>
                      </a:r>
                      <a:r>
                        <a:rPr lang="en-US" altLang="ja-JP" sz="900" u="none" strike="noStrike" dirty="0">
                          <a:effectLst/>
                        </a:rPr>
                        <a:t>    </a:t>
                      </a:r>
                      <a:r>
                        <a:rPr lang="ja-JP" altLang="en-US" sz="900" u="none" strike="noStrike">
                          <a:effectLst/>
                        </a:rPr>
                        <a:t>ターゲット</a:t>
                      </a:r>
                      <a:br>
                        <a:rPr lang="ja-JP" altLang="en-US" sz="900" u="none" strike="noStrike">
                          <a:effectLst/>
                        </a:rPr>
                      </a:br>
                      <a:br>
                        <a:rPr lang="ja-JP" altLang="en-US" sz="900" u="none" strike="noStrike">
                          <a:effectLst/>
                        </a:rPr>
                      </a:br>
                      <a:r>
                        <a:rPr lang="ja-JP" altLang="en-US" sz="900" u="none" strike="noStrike">
                          <a:effectLst/>
                        </a:rPr>
                        <a:t>オープンデータの種類</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b"/>
                      <a:r>
                        <a:rPr lang="ja-JP" altLang="en-US" sz="900" u="none" strike="noStrike">
                          <a:effectLst/>
                        </a:rPr>
                        <a:t>住民</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旅行</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移動</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不動産</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行政</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農業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医療</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民間企業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趣味</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消防</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エネルギー</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tc>
                  <a:txBody>
                    <a:bodyPr/>
                    <a:lstStyle/>
                    <a:p>
                      <a:pPr algn="ctr" fontAlgn="b"/>
                      <a:r>
                        <a:rPr lang="ja-JP" altLang="en-US" sz="900" u="none" strike="noStrike">
                          <a:effectLst/>
                        </a:rPr>
                        <a:t>専門家</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b">
                    <a:solidFill>
                      <a:schemeClr val="accent6">
                        <a:lumMod val="60000"/>
                        <a:lumOff val="40000"/>
                      </a:schemeClr>
                    </a:solidFill>
                  </a:tcPr>
                </a:tc>
                <a:extLst>
                  <a:ext uri="{0D108BD9-81ED-4DB2-BD59-A6C34878D82A}">
                    <a16:rowId xmlns:a16="http://schemas.microsoft.com/office/drawing/2014/main" val="3426092403"/>
                  </a:ext>
                </a:extLst>
              </a:tr>
              <a:tr h="181735">
                <a:tc>
                  <a:txBody>
                    <a:bodyPr/>
                    <a:lstStyle/>
                    <a:p>
                      <a:pPr algn="r" fontAlgn="ctr"/>
                      <a:r>
                        <a:rPr lang="ja-JP" altLang="en-US" sz="900" u="none" strike="noStrike">
                          <a:effectLst/>
                        </a:rPr>
                        <a:t>国土・気象</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dirty="0">
                          <a:effectLst/>
                        </a:rPr>
                        <a:t>3</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667919577"/>
                  </a:ext>
                </a:extLst>
              </a:tr>
              <a:tr h="181735">
                <a:tc>
                  <a:txBody>
                    <a:bodyPr/>
                    <a:lstStyle/>
                    <a:p>
                      <a:pPr algn="r" fontAlgn="ctr"/>
                      <a:r>
                        <a:rPr lang="ja-JP" altLang="en-US" sz="900" u="none" strike="noStrike">
                          <a:effectLst/>
                        </a:rPr>
                        <a:t>人口・世帯</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3683321192"/>
                  </a:ext>
                </a:extLst>
              </a:tr>
              <a:tr h="181735">
                <a:tc>
                  <a:txBody>
                    <a:bodyPr/>
                    <a:lstStyle/>
                    <a:p>
                      <a:pPr algn="r" fontAlgn="ctr"/>
                      <a:r>
                        <a:rPr lang="ja-JP" altLang="en-US" sz="900" u="none" strike="noStrike">
                          <a:effectLst/>
                        </a:rPr>
                        <a:t>労働・賃金</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469505106"/>
                  </a:ext>
                </a:extLst>
              </a:tr>
              <a:tr h="181735">
                <a:tc>
                  <a:txBody>
                    <a:bodyPr/>
                    <a:lstStyle/>
                    <a:p>
                      <a:pPr algn="r" fontAlgn="ctr"/>
                      <a:r>
                        <a:rPr lang="ja-JP" altLang="en-US" sz="900" u="none" strike="noStrike">
                          <a:effectLst/>
                        </a:rPr>
                        <a:t>農林水産業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2016486938"/>
                  </a:ext>
                </a:extLst>
              </a:tr>
              <a:tr h="181735">
                <a:tc>
                  <a:txBody>
                    <a:bodyPr/>
                    <a:lstStyle/>
                    <a:p>
                      <a:pPr algn="r" fontAlgn="ctr"/>
                      <a:r>
                        <a:rPr lang="ja-JP" altLang="en-US" sz="900" u="none" strike="noStrike">
                          <a:effectLst/>
                        </a:rPr>
                        <a:t>鉱工業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99911908"/>
                  </a:ext>
                </a:extLst>
              </a:tr>
              <a:tr h="181735">
                <a:tc>
                  <a:txBody>
                    <a:bodyPr/>
                    <a:lstStyle/>
                    <a:p>
                      <a:pPr algn="r" fontAlgn="ctr"/>
                      <a:r>
                        <a:rPr lang="ja-JP" altLang="en-US" sz="900" u="none" strike="noStrike">
                          <a:effectLst/>
                        </a:rPr>
                        <a:t>商業・サービス業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640688848"/>
                  </a:ext>
                </a:extLst>
              </a:tr>
              <a:tr h="181735">
                <a:tc>
                  <a:txBody>
                    <a:bodyPr/>
                    <a:lstStyle/>
                    <a:p>
                      <a:pPr algn="r" fontAlgn="ctr"/>
                      <a:r>
                        <a:rPr lang="ja-JP" altLang="en-US" sz="900" u="none" strike="noStrike">
                          <a:effectLst/>
                        </a:rPr>
                        <a:t>企業・家計・経済</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2569900502"/>
                  </a:ext>
                </a:extLst>
              </a:tr>
              <a:tr h="181735">
                <a:tc>
                  <a:txBody>
                    <a:bodyPr/>
                    <a:lstStyle/>
                    <a:p>
                      <a:pPr algn="r" fontAlgn="ctr"/>
                      <a:r>
                        <a:rPr lang="ja-JP" altLang="en-US" sz="900" u="none" strike="noStrike">
                          <a:effectLst/>
                        </a:rPr>
                        <a:t>住宅・土地・建設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543643790"/>
                  </a:ext>
                </a:extLst>
              </a:tr>
              <a:tr h="181735">
                <a:tc>
                  <a:txBody>
                    <a:bodyPr/>
                    <a:lstStyle/>
                    <a:p>
                      <a:pPr algn="r" fontAlgn="ctr"/>
                      <a:r>
                        <a:rPr lang="ja-JP" altLang="en-US" sz="900" u="none" strike="noStrike">
                          <a:effectLst/>
                        </a:rPr>
                        <a:t>エネルギー・水</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409028189"/>
                  </a:ext>
                </a:extLst>
              </a:tr>
              <a:tr h="181735">
                <a:tc>
                  <a:txBody>
                    <a:bodyPr/>
                    <a:lstStyle/>
                    <a:p>
                      <a:pPr algn="r" fontAlgn="ctr"/>
                      <a:r>
                        <a:rPr lang="ja-JP" altLang="en-US" sz="900" u="none" strike="noStrike">
                          <a:effectLst/>
                        </a:rPr>
                        <a:t>運輸・観光</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454384471"/>
                  </a:ext>
                </a:extLst>
              </a:tr>
              <a:tr h="181735">
                <a:tc>
                  <a:txBody>
                    <a:bodyPr/>
                    <a:lstStyle/>
                    <a:p>
                      <a:pPr algn="r" fontAlgn="ctr"/>
                      <a:r>
                        <a:rPr lang="ja-JP" altLang="en-US" sz="900" u="none" strike="noStrike">
                          <a:effectLst/>
                        </a:rPr>
                        <a:t>情報通信・科学技術</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570919518"/>
                  </a:ext>
                </a:extLst>
              </a:tr>
              <a:tr h="289756">
                <a:tc>
                  <a:txBody>
                    <a:bodyPr/>
                    <a:lstStyle/>
                    <a:p>
                      <a:pPr algn="r" fontAlgn="ctr"/>
                      <a:r>
                        <a:rPr lang="ja-JP" altLang="en-US" sz="900" u="none" strike="noStrike">
                          <a:effectLst/>
                        </a:rPr>
                        <a:t>教育・文化・スポーツ・生活</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3020282050"/>
                  </a:ext>
                </a:extLst>
              </a:tr>
              <a:tr h="181735">
                <a:tc>
                  <a:txBody>
                    <a:bodyPr/>
                    <a:lstStyle/>
                    <a:p>
                      <a:pPr algn="r" fontAlgn="ctr"/>
                      <a:r>
                        <a:rPr lang="ja-JP" altLang="en-US" sz="900" u="none" strike="noStrike">
                          <a:effectLst/>
                        </a:rPr>
                        <a:t>行財政</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632879808"/>
                  </a:ext>
                </a:extLst>
              </a:tr>
              <a:tr h="181735">
                <a:tc>
                  <a:txBody>
                    <a:bodyPr/>
                    <a:lstStyle/>
                    <a:p>
                      <a:pPr algn="r" fontAlgn="ctr"/>
                      <a:r>
                        <a:rPr lang="ja-JP" altLang="en-US" sz="900" u="none" strike="noStrike">
                          <a:effectLst/>
                        </a:rPr>
                        <a:t>司法・安全・環境</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6</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650632106"/>
                  </a:ext>
                </a:extLst>
              </a:tr>
              <a:tr h="181735">
                <a:tc>
                  <a:txBody>
                    <a:bodyPr/>
                    <a:lstStyle/>
                    <a:p>
                      <a:pPr algn="r" fontAlgn="ctr"/>
                      <a:r>
                        <a:rPr lang="ja-JP" altLang="en-US" sz="900" u="none" strike="noStrike">
                          <a:effectLst/>
                        </a:rPr>
                        <a:t>社会保障・衛生</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4024976694"/>
                  </a:ext>
                </a:extLst>
              </a:tr>
              <a:tr h="181735">
                <a:tc>
                  <a:txBody>
                    <a:bodyPr/>
                    <a:lstStyle/>
                    <a:p>
                      <a:pPr algn="r" fontAlgn="ctr"/>
                      <a:r>
                        <a:rPr lang="ja-JP" altLang="en-US" sz="900" u="none" strike="noStrike">
                          <a:effectLst/>
                        </a:rPr>
                        <a:t>国際</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3053392147"/>
                  </a:ext>
                </a:extLst>
              </a:tr>
              <a:tr h="181735">
                <a:tc>
                  <a:txBody>
                    <a:bodyPr/>
                    <a:lstStyle/>
                    <a:p>
                      <a:pPr algn="r" fontAlgn="ctr"/>
                      <a:r>
                        <a:rPr lang="ja-JP" altLang="en-US" sz="900" u="none" strike="noStrike">
                          <a:effectLst/>
                        </a:rPr>
                        <a:t>健康・福祉</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4538837"/>
                  </a:ext>
                </a:extLst>
              </a:tr>
              <a:tr h="181735">
                <a:tc>
                  <a:txBody>
                    <a:bodyPr/>
                    <a:lstStyle/>
                    <a:p>
                      <a:pPr algn="r" fontAlgn="ctr"/>
                      <a:r>
                        <a:rPr lang="ja-JP" altLang="en-US" sz="900" u="none" strike="noStrike">
                          <a:effectLst/>
                        </a:rPr>
                        <a:t>子育て</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5</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3962254307"/>
                  </a:ext>
                </a:extLst>
              </a:tr>
              <a:tr h="181735">
                <a:tc>
                  <a:txBody>
                    <a:bodyPr/>
                    <a:lstStyle/>
                    <a:p>
                      <a:pPr algn="r" fontAlgn="ctr"/>
                      <a:r>
                        <a:rPr lang="ja-JP" altLang="en-US" sz="900" u="none" strike="noStrike">
                          <a:effectLst/>
                        </a:rPr>
                        <a:t>その他</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72" marR="7572" marT="7572" marB="0" anchor="ctr">
                    <a:solidFill>
                      <a:schemeClr val="accent3">
                        <a:lumMod val="20000"/>
                        <a:lumOff val="80000"/>
                      </a:schemeClr>
                    </a:solidFill>
                  </a:tcPr>
                </a:tc>
                <a:extLst>
                  <a:ext uri="{0D108BD9-81ED-4DB2-BD59-A6C34878D82A}">
                    <a16:rowId xmlns:a16="http://schemas.microsoft.com/office/drawing/2014/main" val="1471222947"/>
                  </a:ext>
                </a:extLst>
              </a:tr>
            </a:tbl>
          </a:graphicData>
        </a:graphic>
      </p:graphicFrame>
      <p:sp>
        <p:nvSpPr>
          <p:cNvPr id="8" name="テキスト ボックス 7">
            <a:extLst>
              <a:ext uri="{FF2B5EF4-FFF2-40B4-BE49-F238E27FC236}">
                <a16:creationId xmlns:a16="http://schemas.microsoft.com/office/drawing/2014/main" id="{1F9C717B-E26D-CD4E-A25B-8AB51446ED02}"/>
              </a:ext>
            </a:extLst>
          </p:cNvPr>
          <p:cNvSpPr txBox="1"/>
          <p:nvPr/>
        </p:nvSpPr>
        <p:spPr>
          <a:xfrm>
            <a:off x="284669" y="2401922"/>
            <a:ext cx="723900" cy="307777"/>
          </a:xfrm>
          <a:prstGeom prst="rect">
            <a:avLst/>
          </a:prstGeom>
          <a:noFill/>
        </p:spPr>
        <p:txBody>
          <a:bodyPr wrap="square" rtlCol="0">
            <a:spAutoFit/>
          </a:bodyPr>
          <a:lstStyle/>
          <a:p>
            <a:r>
              <a:rPr kumimoji="1" lang="ja-JP" altLang="en-US" sz="1400"/>
              <a:t>国内</a:t>
            </a:r>
          </a:p>
        </p:txBody>
      </p:sp>
      <p:graphicFrame>
        <p:nvGraphicFramePr>
          <p:cNvPr id="3" name="表 2">
            <a:extLst>
              <a:ext uri="{FF2B5EF4-FFF2-40B4-BE49-F238E27FC236}">
                <a16:creationId xmlns:a16="http://schemas.microsoft.com/office/drawing/2014/main" id="{BCDDACC0-0830-6141-834B-C2F42F09D3B3}"/>
              </a:ext>
            </a:extLst>
          </p:cNvPr>
          <p:cNvGraphicFramePr>
            <a:graphicFrameLocks noGrp="1"/>
          </p:cNvGraphicFramePr>
          <p:nvPr>
            <p:extLst>
              <p:ext uri="{D42A27DB-BD31-4B8C-83A1-F6EECF244321}">
                <p14:modId xmlns:p14="http://schemas.microsoft.com/office/powerpoint/2010/main" val="2687455218"/>
              </p:ext>
            </p:extLst>
          </p:nvPr>
        </p:nvGraphicFramePr>
        <p:xfrm>
          <a:off x="4630735" y="2342773"/>
          <a:ext cx="4275765" cy="4136480"/>
        </p:xfrm>
        <a:graphic>
          <a:graphicData uri="http://schemas.openxmlformats.org/drawingml/2006/table">
            <a:tbl>
              <a:tblPr>
                <a:tableStyleId>{93296810-A885-4BE3-A3E7-6D5BEEA58F35}</a:tableStyleId>
              </a:tblPr>
              <a:tblGrid>
                <a:gridCol w="1227693">
                  <a:extLst>
                    <a:ext uri="{9D8B030D-6E8A-4147-A177-3AD203B41FA5}">
                      <a16:colId xmlns:a16="http://schemas.microsoft.com/office/drawing/2014/main" val="1991383560"/>
                    </a:ext>
                  </a:extLst>
                </a:gridCol>
                <a:gridCol w="254006">
                  <a:extLst>
                    <a:ext uri="{9D8B030D-6E8A-4147-A177-3AD203B41FA5}">
                      <a16:colId xmlns:a16="http://schemas.microsoft.com/office/drawing/2014/main" val="220187338"/>
                    </a:ext>
                  </a:extLst>
                </a:gridCol>
                <a:gridCol w="254006">
                  <a:extLst>
                    <a:ext uri="{9D8B030D-6E8A-4147-A177-3AD203B41FA5}">
                      <a16:colId xmlns:a16="http://schemas.microsoft.com/office/drawing/2014/main" val="766999523"/>
                    </a:ext>
                  </a:extLst>
                </a:gridCol>
                <a:gridCol w="254006">
                  <a:extLst>
                    <a:ext uri="{9D8B030D-6E8A-4147-A177-3AD203B41FA5}">
                      <a16:colId xmlns:a16="http://schemas.microsoft.com/office/drawing/2014/main" val="3960557960"/>
                    </a:ext>
                  </a:extLst>
                </a:gridCol>
                <a:gridCol w="254006">
                  <a:extLst>
                    <a:ext uri="{9D8B030D-6E8A-4147-A177-3AD203B41FA5}">
                      <a16:colId xmlns:a16="http://schemas.microsoft.com/office/drawing/2014/main" val="321306370"/>
                    </a:ext>
                  </a:extLst>
                </a:gridCol>
                <a:gridCol w="254006">
                  <a:extLst>
                    <a:ext uri="{9D8B030D-6E8A-4147-A177-3AD203B41FA5}">
                      <a16:colId xmlns:a16="http://schemas.microsoft.com/office/drawing/2014/main" val="121362308"/>
                    </a:ext>
                  </a:extLst>
                </a:gridCol>
                <a:gridCol w="254006">
                  <a:extLst>
                    <a:ext uri="{9D8B030D-6E8A-4147-A177-3AD203B41FA5}">
                      <a16:colId xmlns:a16="http://schemas.microsoft.com/office/drawing/2014/main" val="4085204189"/>
                    </a:ext>
                  </a:extLst>
                </a:gridCol>
                <a:gridCol w="254006">
                  <a:extLst>
                    <a:ext uri="{9D8B030D-6E8A-4147-A177-3AD203B41FA5}">
                      <a16:colId xmlns:a16="http://schemas.microsoft.com/office/drawing/2014/main" val="428181504"/>
                    </a:ext>
                  </a:extLst>
                </a:gridCol>
                <a:gridCol w="254006">
                  <a:extLst>
                    <a:ext uri="{9D8B030D-6E8A-4147-A177-3AD203B41FA5}">
                      <a16:colId xmlns:a16="http://schemas.microsoft.com/office/drawing/2014/main" val="2972366496"/>
                    </a:ext>
                  </a:extLst>
                </a:gridCol>
                <a:gridCol w="254006">
                  <a:extLst>
                    <a:ext uri="{9D8B030D-6E8A-4147-A177-3AD203B41FA5}">
                      <a16:colId xmlns:a16="http://schemas.microsoft.com/office/drawing/2014/main" val="4188361049"/>
                    </a:ext>
                  </a:extLst>
                </a:gridCol>
                <a:gridCol w="254006">
                  <a:extLst>
                    <a:ext uri="{9D8B030D-6E8A-4147-A177-3AD203B41FA5}">
                      <a16:colId xmlns:a16="http://schemas.microsoft.com/office/drawing/2014/main" val="905470901"/>
                    </a:ext>
                  </a:extLst>
                </a:gridCol>
                <a:gridCol w="254006">
                  <a:extLst>
                    <a:ext uri="{9D8B030D-6E8A-4147-A177-3AD203B41FA5}">
                      <a16:colId xmlns:a16="http://schemas.microsoft.com/office/drawing/2014/main" val="1883123482"/>
                    </a:ext>
                  </a:extLst>
                </a:gridCol>
                <a:gridCol w="254006">
                  <a:extLst>
                    <a:ext uri="{9D8B030D-6E8A-4147-A177-3AD203B41FA5}">
                      <a16:colId xmlns:a16="http://schemas.microsoft.com/office/drawing/2014/main" val="1049281524"/>
                    </a:ext>
                  </a:extLst>
                </a:gridCol>
              </a:tblGrid>
              <a:tr h="575495">
                <a:tc>
                  <a:txBody>
                    <a:bodyPr/>
                    <a:lstStyle/>
                    <a:p>
                      <a:pPr algn="r" fontAlgn="ctr"/>
                      <a:r>
                        <a:rPr lang="ja-JP" altLang="en-US" sz="900" u="none" strike="noStrike">
                          <a:effectLst/>
                        </a:rPr>
                        <a:t>　　　　　　　　　ターゲット</a:t>
                      </a:r>
                      <a:br>
                        <a:rPr lang="ja-JP" altLang="en-US" sz="900" u="none" strike="noStrike">
                          <a:effectLst/>
                        </a:rPr>
                      </a:br>
                      <a:br>
                        <a:rPr lang="ja-JP" altLang="en-US" sz="900" u="none" strike="noStrike">
                          <a:effectLst/>
                        </a:rPr>
                      </a:br>
                      <a:r>
                        <a:rPr lang="ja-JP" altLang="en-US" sz="900" u="none" strike="noStrike">
                          <a:effectLst/>
                        </a:rPr>
                        <a:t>オープンデータの種類</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b"/>
                      <a:r>
                        <a:rPr lang="ja-JP" altLang="en-US" sz="900" u="none" strike="noStrike">
                          <a:effectLst/>
                        </a:rPr>
                        <a:t>住民</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旅行</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移動</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不動産</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行政</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農業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医療</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民間企業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趣味</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消防</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エネルギー</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tc>
                  <a:txBody>
                    <a:bodyPr/>
                    <a:lstStyle/>
                    <a:p>
                      <a:pPr algn="ctr" fontAlgn="b"/>
                      <a:r>
                        <a:rPr lang="ja-JP" altLang="en-US" sz="900" u="none" strike="noStrike">
                          <a:effectLst/>
                        </a:rPr>
                        <a:t>専門家</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b">
                    <a:solidFill>
                      <a:schemeClr val="accent6">
                        <a:lumMod val="60000"/>
                        <a:lumOff val="40000"/>
                      </a:schemeClr>
                    </a:solidFill>
                  </a:tcPr>
                </a:tc>
                <a:extLst>
                  <a:ext uri="{0D108BD9-81ED-4DB2-BD59-A6C34878D82A}">
                    <a16:rowId xmlns:a16="http://schemas.microsoft.com/office/drawing/2014/main" val="1648603050"/>
                  </a:ext>
                </a:extLst>
              </a:tr>
              <a:tr h="181735">
                <a:tc>
                  <a:txBody>
                    <a:bodyPr/>
                    <a:lstStyle/>
                    <a:p>
                      <a:pPr algn="r" fontAlgn="ctr"/>
                      <a:r>
                        <a:rPr lang="ja-JP" altLang="en-US" sz="900" u="none" strike="noStrike">
                          <a:effectLst/>
                        </a:rPr>
                        <a:t>国土・気象</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3</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1535031036"/>
                  </a:ext>
                </a:extLst>
              </a:tr>
              <a:tr h="181735">
                <a:tc>
                  <a:txBody>
                    <a:bodyPr/>
                    <a:lstStyle/>
                    <a:p>
                      <a:pPr algn="r" fontAlgn="ctr"/>
                      <a:r>
                        <a:rPr lang="ja-JP" altLang="en-US" sz="900" u="none" strike="noStrike">
                          <a:effectLst/>
                        </a:rPr>
                        <a:t>人口・世帯</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811503128"/>
                  </a:ext>
                </a:extLst>
              </a:tr>
              <a:tr h="181735">
                <a:tc>
                  <a:txBody>
                    <a:bodyPr/>
                    <a:lstStyle/>
                    <a:p>
                      <a:pPr algn="r" fontAlgn="ctr"/>
                      <a:r>
                        <a:rPr lang="ja-JP" altLang="en-US" sz="900" u="none" strike="noStrike">
                          <a:effectLst/>
                        </a:rPr>
                        <a:t>労働・賃金</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021985760"/>
                  </a:ext>
                </a:extLst>
              </a:tr>
              <a:tr h="181735">
                <a:tc>
                  <a:txBody>
                    <a:bodyPr/>
                    <a:lstStyle/>
                    <a:p>
                      <a:pPr algn="r" fontAlgn="ctr"/>
                      <a:r>
                        <a:rPr lang="ja-JP" altLang="en-US" sz="900" u="none" strike="noStrike">
                          <a:effectLst/>
                        </a:rPr>
                        <a:t>農林水産業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078920962"/>
                  </a:ext>
                </a:extLst>
              </a:tr>
              <a:tr h="181735">
                <a:tc>
                  <a:txBody>
                    <a:bodyPr/>
                    <a:lstStyle/>
                    <a:p>
                      <a:pPr algn="r" fontAlgn="ctr"/>
                      <a:r>
                        <a:rPr lang="ja-JP" altLang="en-US" sz="900" u="none" strike="noStrike">
                          <a:effectLst/>
                        </a:rPr>
                        <a:t>鉱工業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636018247"/>
                  </a:ext>
                </a:extLst>
              </a:tr>
              <a:tr h="181735">
                <a:tc>
                  <a:txBody>
                    <a:bodyPr/>
                    <a:lstStyle/>
                    <a:p>
                      <a:pPr algn="r" fontAlgn="ctr"/>
                      <a:r>
                        <a:rPr lang="ja-JP" altLang="en-US" sz="900" u="none" strike="noStrike">
                          <a:effectLst/>
                        </a:rPr>
                        <a:t>商業・サービス業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271826233"/>
                  </a:ext>
                </a:extLst>
              </a:tr>
              <a:tr h="181735">
                <a:tc>
                  <a:txBody>
                    <a:bodyPr/>
                    <a:lstStyle/>
                    <a:p>
                      <a:pPr algn="r" fontAlgn="ctr"/>
                      <a:r>
                        <a:rPr lang="ja-JP" altLang="en-US" sz="900" u="none" strike="noStrike">
                          <a:effectLst/>
                        </a:rPr>
                        <a:t>企業・家計・経済</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870567182"/>
                  </a:ext>
                </a:extLst>
              </a:tr>
              <a:tr h="181735">
                <a:tc>
                  <a:txBody>
                    <a:bodyPr/>
                    <a:lstStyle/>
                    <a:p>
                      <a:pPr algn="r" fontAlgn="ctr"/>
                      <a:r>
                        <a:rPr lang="ja-JP" altLang="en-US" sz="900" u="none" strike="noStrike">
                          <a:effectLst/>
                        </a:rPr>
                        <a:t>住宅・土地・建設</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935129969"/>
                  </a:ext>
                </a:extLst>
              </a:tr>
              <a:tr h="181735">
                <a:tc>
                  <a:txBody>
                    <a:bodyPr/>
                    <a:lstStyle/>
                    <a:p>
                      <a:pPr algn="r" fontAlgn="ctr"/>
                      <a:r>
                        <a:rPr lang="ja-JP" altLang="en-US" sz="900" u="none" strike="noStrike">
                          <a:effectLst/>
                        </a:rPr>
                        <a:t>エネルギー・水</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3167867428"/>
                  </a:ext>
                </a:extLst>
              </a:tr>
              <a:tr h="181735">
                <a:tc>
                  <a:txBody>
                    <a:bodyPr/>
                    <a:lstStyle/>
                    <a:p>
                      <a:pPr algn="r" fontAlgn="ctr"/>
                      <a:r>
                        <a:rPr lang="ja-JP" altLang="en-US" sz="900" u="none" strike="noStrike">
                          <a:effectLst/>
                        </a:rPr>
                        <a:t>運輸・観光</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168749575"/>
                  </a:ext>
                </a:extLst>
              </a:tr>
              <a:tr h="181735">
                <a:tc>
                  <a:txBody>
                    <a:bodyPr/>
                    <a:lstStyle/>
                    <a:p>
                      <a:pPr algn="r" fontAlgn="ctr"/>
                      <a:r>
                        <a:rPr lang="ja-JP" altLang="en-US" sz="900" u="none" strike="noStrike">
                          <a:effectLst/>
                        </a:rPr>
                        <a:t>情報通信・科学技術</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1788666579"/>
                  </a:ext>
                </a:extLst>
              </a:tr>
              <a:tr h="289755">
                <a:tc>
                  <a:txBody>
                    <a:bodyPr/>
                    <a:lstStyle/>
                    <a:p>
                      <a:pPr algn="r" fontAlgn="ctr"/>
                      <a:r>
                        <a:rPr lang="ja-JP" altLang="en-US" sz="900" u="none" strike="noStrike">
                          <a:effectLst/>
                        </a:rPr>
                        <a:t>教育・文化・スポーツ・生活</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778285781"/>
                  </a:ext>
                </a:extLst>
              </a:tr>
              <a:tr h="181735">
                <a:tc>
                  <a:txBody>
                    <a:bodyPr/>
                    <a:lstStyle/>
                    <a:p>
                      <a:pPr algn="r" fontAlgn="ctr"/>
                      <a:r>
                        <a:rPr lang="ja-JP" altLang="en-US" sz="900" u="none" strike="noStrike">
                          <a:effectLst/>
                        </a:rPr>
                        <a:t>行財政</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3</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2</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3654605056"/>
                  </a:ext>
                </a:extLst>
              </a:tr>
              <a:tr h="181735">
                <a:tc>
                  <a:txBody>
                    <a:bodyPr/>
                    <a:lstStyle/>
                    <a:p>
                      <a:pPr algn="r" fontAlgn="ctr"/>
                      <a:r>
                        <a:rPr lang="ja-JP" altLang="en-US" sz="900" u="none" strike="noStrike">
                          <a:effectLst/>
                        </a:rPr>
                        <a:t>司法・安全・環境</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6</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2772501387"/>
                  </a:ext>
                </a:extLst>
              </a:tr>
              <a:tr h="181735">
                <a:tc>
                  <a:txBody>
                    <a:bodyPr/>
                    <a:lstStyle/>
                    <a:p>
                      <a:pPr algn="r" fontAlgn="ctr"/>
                      <a:r>
                        <a:rPr lang="ja-JP" altLang="en-US" sz="900" u="none" strike="noStrike">
                          <a:effectLst/>
                        </a:rPr>
                        <a:t>社会保障・衛生</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1</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1473818635"/>
                  </a:ext>
                </a:extLst>
              </a:tr>
              <a:tr h="181735">
                <a:tc>
                  <a:txBody>
                    <a:bodyPr/>
                    <a:lstStyle/>
                    <a:p>
                      <a:pPr algn="r" fontAlgn="ctr"/>
                      <a:r>
                        <a:rPr lang="ja-JP" altLang="en-US" sz="900" u="none" strike="noStrike">
                          <a:effectLst/>
                        </a:rPr>
                        <a:t>国際</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1187240914"/>
                  </a:ext>
                </a:extLst>
              </a:tr>
              <a:tr h="181735">
                <a:tc>
                  <a:txBody>
                    <a:bodyPr/>
                    <a:lstStyle/>
                    <a:p>
                      <a:pPr algn="r" fontAlgn="ctr"/>
                      <a:r>
                        <a:rPr lang="ja-JP" altLang="en-US" sz="900" u="none" strike="noStrike">
                          <a:effectLst/>
                        </a:rPr>
                        <a:t>健康・福祉</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5</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a:effectLst/>
                        </a:rPr>
                        <a:t>4</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en-US" altLang="ja-JP" sz="900" u="none" strike="noStrike" dirty="0">
                          <a:effectLst/>
                        </a:rPr>
                        <a:t>1</a:t>
                      </a:r>
                      <a:endParaRPr lang="en-US" altLang="ja-JP" sz="9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3686957410"/>
                  </a:ext>
                </a:extLst>
              </a:tr>
              <a:tr h="181735">
                <a:tc>
                  <a:txBody>
                    <a:bodyPr/>
                    <a:lstStyle/>
                    <a:p>
                      <a:pPr algn="r" fontAlgn="ctr"/>
                      <a:r>
                        <a:rPr lang="ja-JP" altLang="en-US" sz="900" u="none" strike="noStrike">
                          <a:effectLst/>
                        </a:rPr>
                        <a:t>子育て</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3383235880"/>
                  </a:ext>
                </a:extLst>
              </a:tr>
              <a:tr h="181735">
                <a:tc>
                  <a:txBody>
                    <a:bodyPr/>
                    <a:lstStyle/>
                    <a:p>
                      <a:pPr algn="r" fontAlgn="ctr"/>
                      <a:r>
                        <a:rPr lang="ja-JP" altLang="en-US" sz="900" u="none" strike="noStrike">
                          <a:effectLst/>
                        </a:rPr>
                        <a:t>その他</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1">
                        <a:lumMod val="60000"/>
                        <a:lumOff val="40000"/>
                      </a:schemeClr>
                    </a:solidFill>
                  </a:tcPr>
                </a:tc>
                <a:tc>
                  <a:txBody>
                    <a:bodyPr/>
                    <a:lstStyle/>
                    <a:p>
                      <a:pPr algn="ctr" fontAlgn="ctr"/>
                      <a:r>
                        <a:rPr lang="en-US" altLang="ja-JP" sz="900" u="none" strike="noStrike">
                          <a:effectLst/>
                        </a:rPr>
                        <a:t>2</a:t>
                      </a:r>
                      <a:endParaRPr lang="en-US" altLang="ja-JP"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tc>
                  <a:txBody>
                    <a:bodyPr/>
                    <a:lstStyle/>
                    <a:p>
                      <a:pPr algn="ctr" fontAlgn="ctr"/>
                      <a:r>
                        <a:rPr lang="ja-JP" altLang="en-US" sz="900" u="none" strike="noStrike">
                          <a:effectLst/>
                        </a:rPr>
                        <a:t>　</a:t>
                      </a:r>
                      <a:endParaRPr lang="ja-JP" altLang="en-US" sz="900" b="0" i="0" u="none" strike="noStrike">
                        <a:solidFill>
                          <a:srgbClr val="000000"/>
                        </a:solidFill>
                        <a:effectLst/>
                        <a:latin typeface="HiraKakuPro-W3" panose="020B0300000000000000" pitchFamily="34" charset="-128"/>
                        <a:ea typeface="HiraKakuPro-W3" panose="020B0300000000000000" pitchFamily="34" charset="-128"/>
                      </a:endParaRPr>
                    </a:p>
                  </a:txBody>
                  <a:tcPr marL="7506" marR="7506" marT="7506" marB="0" anchor="ctr">
                    <a:solidFill>
                      <a:schemeClr val="accent3">
                        <a:lumMod val="20000"/>
                        <a:lumOff val="80000"/>
                      </a:schemeClr>
                    </a:solidFill>
                  </a:tcPr>
                </a:tc>
                <a:extLst>
                  <a:ext uri="{0D108BD9-81ED-4DB2-BD59-A6C34878D82A}">
                    <a16:rowId xmlns:a16="http://schemas.microsoft.com/office/drawing/2014/main" val="983419728"/>
                  </a:ext>
                </a:extLst>
              </a:tr>
            </a:tbl>
          </a:graphicData>
        </a:graphic>
      </p:graphicFrame>
      <p:sp>
        <p:nvSpPr>
          <p:cNvPr id="16" name="テキスト ボックス 15">
            <a:extLst>
              <a:ext uri="{FF2B5EF4-FFF2-40B4-BE49-F238E27FC236}">
                <a16:creationId xmlns:a16="http://schemas.microsoft.com/office/drawing/2014/main" id="{844AEBCE-F39C-384C-8DEA-A592185C63B0}"/>
              </a:ext>
            </a:extLst>
          </p:cNvPr>
          <p:cNvSpPr txBox="1"/>
          <p:nvPr/>
        </p:nvSpPr>
        <p:spPr>
          <a:xfrm>
            <a:off x="4630735" y="2383393"/>
            <a:ext cx="723900" cy="307777"/>
          </a:xfrm>
          <a:prstGeom prst="rect">
            <a:avLst/>
          </a:prstGeom>
          <a:noFill/>
        </p:spPr>
        <p:txBody>
          <a:bodyPr wrap="square" rtlCol="0">
            <a:spAutoFit/>
          </a:bodyPr>
          <a:lstStyle/>
          <a:p>
            <a:r>
              <a:rPr lang="ja-JP" altLang="en-US" sz="1400"/>
              <a:t>海外</a:t>
            </a:r>
            <a:endParaRPr kumimoji="1" lang="ja-JP" altLang="en-US" sz="1400"/>
          </a:p>
        </p:txBody>
      </p:sp>
    </p:spTree>
    <p:extLst>
      <p:ext uri="{BB962C8B-B14F-4D97-AF65-F5344CB8AC3E}">
        <p14:creationId xmlns:p14="http://schemas.microsoft.com/office/powerpoint/2010/main" val="464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アプリケーションのターゲットとオープンデータのファイル形式の関係</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22</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2"/>
            </a:pPr>
            <a:r>
              <a:rPr lang="ja-JP" altLang="en-US" sz="2000">
                <a:latin typeface="Meiryo UI" panose="020B0604030504040204" pitchFamily="34" charset="-128"/>
                <a:ea typeface="Meiryo UI" panose="020B0604030504040204" pitchFamily="34" charset="-128"/>
              </a:rPr>
              <a:t>オープンデータ活用事例の分析</a:t>
            </a:r>
            <a:endParaRPr kumimoji="1" lang="ja-JP" altLang="en-US" sz="20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618FFBE8-38A1-6242-98AC-C9054F005486}"/>
              </a:ext>
            </a:extLst>
          </p:cNvPr>
          <p:cNvSpPr txBox="1"/>
          <p:nvPr/>
        </p:nvSpPr>
        <p:spPr>
          <a:xfrm>
            <a:off x="377984" y="1480364"/>
            <a:ext cx="8285567" cy="908839"/>
          </a:xfrm>
          <a:prstGeom prst="rect">
            <a:avLst/>
          </a:prstGeom>
          <a:noFill/>
        </p:spPr>
        <p:txBody>
          <a:bodyPr wrap="square" rtlCol="0">
            <a:spAutoFit/>
          </a:bodyPr>
          <a:lstStyle/>
          <a:p>
            <a:pPr>
              <a:lnSpc>
                <a:spcPts val="2220"/>
              </a:lnSpc>
            </a:pPr>
            <a:r>
              <a:rPr lang="ja-JP" altLang="en-US" sz="1600">
                <a:latin typeface="Meiryo UI" panose="020B0604030504040204" pitchFamily="34" charset="-128"/>
                <a:ea typeface="Meiryo UI" panose="020B0604030504040204" pitchFamily="34" charset="-128"/>
              </a:rPr>
              <a:t>国内では「</a:t>
            </a:r>
            <a:r>
              <a:rPr lang="en" altLang="ja-JP" sz="1600" dirty="0">
                <a:latin typeface="Meiryo UI" panose="020B0604030504040204" pitchFamily="34" charset="-128"/>
                <a:ea typeface="Meiryo UI" panose="020B0604030504040204" pitchFamily="34" charset="-128"/>
              </a:rPr>
              <a:t>CSV</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や「</a:t>
            </a:r>
            <a:r>
              <a:rPr lang="en" altLang="ja-JP" sz="1600" dirty="0">
                <a:latin typeface="Meiryo UI" panose="020B0604030504040204" pitchFamily="34" charset="-128"/>
                <a:ea typeface="Meiryo UI" panose="020B0604030504040204" pitchFamily="34" charset="-128"/>
              </a:rPr>
              <a:t>XLS</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のファイル形式で公開されているオープンデータを利用して、「住民」向けのアプリケーションが多数開発されている。海外では「</a:t>
            </a:r>
            <a:r>
              <a:rPr lang="en" altLang="ja-JP" sz="1600" dirty="0">
                <a:latin typeface="Meiryo UI" panose="020B0604030504040204" pitchFamily="34" charset="-128"/>
                <a:ea typeface="Meiryo UI" panose="020B0604030504040204" pitchFamily="34" charset="-128"/>
              </a:rPr>
              <a:t>API</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で公開されているオープンデータを利用した「住民」向けアプリケーションが最も多い</a:t>
            </a:r>
            <a:endParaRPr kumimoji="1" lang="ja-JP" altLang="en-US" sz="16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A1BDBAE1-3359-3446-85D8-AB13BDBF1DBB}"/>
              </a:ext>
            </a:extLst>
          </p:cNvPr>
          <p:cNvGraphicFramePr>
            <a:graphicFrameLocks noGrp="1"/>
          </p:cNvGraphicFramePr>
          <p:nvPr>
            <p:extLst>
              <p:ext uri="{D42A27DB-BD31-4B8C-83A1-F6EECF244321}">
                <p14:modId xmlns:p14="http://schemas.microsoft.com/office/powerpoint/2010/main" val="4258898645"/>
              </p:ext>
            </p:extLst>
          </p:nvPr>
        </p:nvGraphicFramePr>
        <p:xfrm>
          <a:off x="448074" y="2389202"/>
          <a:ext cx="3841137" cy="4035338"/>
        </p:xfrm>
        <a:graphic>
          <a:graphicData uri="http://schemas.openxmlformats.org/drawingml/2006/table">
            <a:tbl>
              <a:tblPr>
                <a:tableStyleId>{5C22544A-7EE6-4342-B048-85BDC9FD1C3A}</a:tableStyleId>
              </a:tblPr>
              <a:tblGrid>
                <a:gridCol w="733701">
                  <a:extLst>
                    <a:ext uri="{9D8B030D-6E8A-4147-A177-3AD203B41FA5}">
                      <a16:colId xmlns:a16="http://schemas.microsoft.com/office/drawing/2014/main" val="2053730271"/>
                    </a:ext>
                  </a:extLst>
                </a:gridCol>
                <a:gridCol w="258953">
                  <a:extLst>
                    <a:ext uri="{9D8B030D-6E8A-4147-A177-3AD203B41FA5}">
                      <a16:colId xmlns:a16="http://schemas.microsoft.com/office/drawing/2014/main" val="2990721784"/>
                    </a:ext>
                  </a:extLst>
                </a:gridCol>
                <a:gridCol w="258953">
                  <a:extLst>
                    <a:ext uri="{9D8B030D-6E8A-4147-A177-3AD203B41FA5}">
                      <a16:colId xmlns:a16="http://schemas.microsoft.com/office/drawing/2014/main" val="1162294251"/>
                    </a:ext>
                  </a:extLst>
                </a:gridCol>
                <a:gridCol w="258953">
                  <a:extLst>
                    <a:ext uri="{9D8B030D-6E8A-4147-A177-3AD203B41FA5}">
                      <a16:colId xmlns:a16="http://schemas.microsoft.com/office/drawing/2014/main" val="314824015"/>
                    </a:ext>
                  </a:extLst>
                </a:gridCol>
                <a:gridCol w="258953">
                  <a:extLst>
                    <a:ext uri="{9D8B030D-6E8A-4147-A177-3AD203B41FA5}">
                      <a16:colId xmlns:a16="http://schemas.microsoft.com/office/drawing/2014/main" val="4285848203"/>
                    </a:ext>
                  </a:extLst>
                </a:gridCol>
                <a:gridCol w="258953">
                  <a:extLst>
                    <a:ext uri="{9D8B030D-6E8A-4147-A177-3AD203B41FA5}">
                      <a16:colId xmlns:a16="http://schemas.microsoft.com/office/drawing/2014/main" val="3331689392"/>
                    </a:ext>
                  </a:extLst>
                </a:gridCol>
                <a:gridCol w="258953">
                  <a:extLst>
                    <a:ext uri="{9D8B030D-6E8A-4147-A177-3AD203B41FA5}">
                      <a16:colId xmlns:a16="http://schemas.microsoft.com/office/drawing/2014/main" val="2631340390"/>
                    </a:ext>
                  </a:extLst>
                </a:gridCol>
                <a:gridCol w="258953">
                  <a:extLst>
                    <a:ext uri="{9D8B030D-6E8A-4147-A177-3AD203B41FA5}">
                      <a16:colId xmlns:a16="http://schemas.microsoft.com/office/drawing/2014/main" val="1170176313"/>
                    </a:ext>
                  </a:extLst>
                </a:gridCol>
                <a:gridCol w="258953">
                  <a:extLst>
                    <a:ext uri="{9D8B030D-6E8A-4147-A177-3AD203B41FA5}">
                      <a16:colId xmlns:a16="http://schemas.microsoft.com/office/drawing/2014/main" val="2319261304"/>
                    </a:ext>
                  </a:extLst>
                </a:gridCol>
                <a:gridCol w="258953">
                  <a:extLst>
                    <a:ext uri="{9D8B030D-6E8A-4147-A177-3AD203B41FA5}">
                      <a16:colId xmlns:a16="http://schemas.microsoft.com/office/drawing/2014/main" val="2029568188"/>
                    </a:ext>
                  </a:extLst>
                </a:gridCol>
                <a:gridCol w="258953">
                  <a:extLst>
                    <a:ext uri="{9D8B030D-6E8A-4147-A177-3AD203B41FA5}">
                      <a16:colId xmlns:a16="http://schemas.microsoft.com/office/drawing/2014/main" val="2488591487"/>
                    </a:ext>
                  </a:extLst>
                </a:gridCol>
                <a:gridCol w="258953">
                  <a:extLst>
                    <a:ext uri="{9D8B030D-6E8A-4147-A177-3AD203B41FA5}">
                      <a16:colId xmlns:a16="http://schemas.microsoft.com/office/drawing/2014/main" val="4078079835"/>
                    </a:ext>
                  </a:extLst>
                </a:gridCol>
                <a:gridCol w="258953">
                  <a:extLst>
                    <a:ext uri="{9D8B030D-6E8A-4147-A177-3AD203B41FA5}">
                      <a16:colId xmlns:a16="http://schemas.microsoft.com/office/drawing/2014/main" val="2475004046"/>
                    </a:ext>
                  </a:extLst>
                </a:gridCol>
              </a:tblGrid>
              <a:tr h="410010">
                <a:tc>
                  <a:txBody>
                    <a:bodyPr/>
                    <a:lstStyle/>
                    <a:p>
                      <a:pPr algn="l" fontAlgn="ctr"/>
                      <a:r>
                        <a:rPr lang="ja-JP" altLang="en-US" sz="700" b="0" i="0" u="none" strike="noStrike">
                          <a:effectLst/>
                          <a:latin typeface="Meiryo UI" panose="020B0604030504040204" pitchFamily="34" charset="-128"/>
                          <a:ea typeface="Meiryo UI" panose="020B0604030504040204" pitchFamily="34" charset="-128"/>
                        </a:rPr>
                        <a:t>　　　</a:t>
                      </a:r>
                      <a:r>
                        <a:rPr lang="en-US" altLang="ja-JP" sz="700" b="0" i="0" u="none" strike="noStrike" dirty="0">
                          <a:effectLst/>
                          <a:latin typeface="Meiryo UI" panose="020B0604030504040204" pitchFamily="34" charset="-128"/>
                          <a:ea typeface="Meiryo UI" panose="020B0604030504040204" pitchFamily="34" charset="-128"/>
                        </a:rPr>
                        <a:t>      </a:t>
                      </a:r>
                      <a:r>
                        <a:rPr lang="ja-JP" altLang="en-US" sz="700" b="0" i="0" u="none" strike="noStrike">
                          <a:effectLst/>
                          <a:latin typeface="Meiryo UI" panose="020B0604030504040204" pitchFamily="34" charset="-128"/>
                          <a:ea typeface="Meiryo UI" panose="020B0604030504040204" pitchFamily="34" charset="-128"/>
                        </a:rPr>
                        <a:t>ターゲット</a:t>
                      </a:r>
                      <a:br>
                        <a:rPr lang="ja-JP" altLang="en-US" sz="700" b="0" i="0" u="none" strike="noStrike">
                          <a:effectLst/>
                          <a:latin typeface="Meiryo UI" panose="020B0604030504040204" pitchFamily="34" charset="-128"/>
                          <a:ea typeface="Meiryo UI" panose="020B0604030504040204" pitchFamily="34" charset="-128"/>
                        </a:rPr>
                      </a:br>
                      <a:br>
                        <a:rPr lang="ja-JP" altLang="en-US" sz="700" b="0" i="0" u="none" strike="noStrike">
                          <a:effectLst/>
                          <a:latin typeface="Meiryo UI" panose="020B0604030504040204" pitchFamily="34" charset="-128"/>
                          <a:ea typeface="Meiryo UI" panose="020B0604030504040204" pitchFamily="34" charset="-128"/>
                        </a:rPr>
                      </a:br>
                      <a:r>
                        <a:rPr lang="ja-JP" altLang="en-US" sz="700" b="0" i="0" u="none" strike="noStrike">
                          <a:effectLst/>
                          <a:latin typeface="Meiryo UI" panose="020B0604030504040204" pitchFamily="34" charset="-128"/>
                          <a:ea typeface="Meiryo UI" panose="020B0604030504040204" pitchFamily="34" charset="-128"/>
                        </a:rPr>
                        <a:t>ファイル形式</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住民</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旅行</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移動</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不動産</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行政</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農業</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医療</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民間企業</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趣味</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消防</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エネルギー</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b="0" i="0" u="none" strike="noStrike">
                          <a:effectLst/>
                          <a:latin typeface="Meiryo UI" panose="020B0604030504040204" pitchFamily="34" charset="-128"/>
                          <a:ea typeface="Meiryo UI" panose="020B0604030504040204" pitchFamily="34" charset="-128"/>
                        </a:rPr>
                        <a:t>専門家</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b">
                    <a:solidFill>
                      <a:schemeClr val="accent6">
                        <a:lumMod val="60000"/>
                        <a:lumOff val="40000"/>
                      </a:schemeClr>
                    </a:solidFill>
                  </a:tcPr>
                </a:tc>
                <a:extLst>
                  <a:ext uri="{0D108BD9-81ED-4DB2-BD59-A6C34878D82A}">
                    <a16:rowId xmlns:a16="http://schemas.microsoft.com/office/drawing/2014/main" val="1020902237"/>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API</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4</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455654860"/>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CCM</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365772298"/>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CEOS SAR</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4194577666"/>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CSV</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25</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8</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4209218930"/>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DICOM</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489561065"/>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DOQQ</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156709263"/>
                  </a:ext>
                </a:extLst>
              </a:tr>
              <a:tr h="129476">
                <a:tc>
                  <a:txBody>
                    <a:bodyPr/>
                    <a:lstStyle/>
                    <a:p>
                      <a:pPr algn="r" fontAlgn="ctr"/>
                      <a:r>
                        <a:rPr lang="en" sz="700" b="0" i="0" u="none" strike="noStrike" dirty="0" err="1">
                          <a:effectLst/>
                          <a:latin typeface="Meiryo UI" panose="020B0604030504040204" pitchFamily="34" charset="-128"/>
                          <a:ea typeface="Meiryo UI" panose="020B0604030504040204" pitchFamily="34" charset="-128"/>
                        </a:rPr>
                        <a:t>GeoJSON</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213098331"/>
                  </a:ext>
                </a:extLst>
              </a:tr>
              <a:tr h="129476">
                <a:tc>
                  <a:txBody>
                    <a:bodyPr/>
                    <a:lstStyle/>
                    <a:p>
                      <a:pPr algn="r" fontAlgn="ctr"/>
                      <a:r>
                        <a:rPr lang="en" sz="700" b="0" i="0" u="none" strike="noStrike" dirty="0" err="1">
                          <a:effectLst/>
                          <a:latin typeface="Meiryo UI" panose="020B0604030504040204" pitchFamily="34" charset="-128"/>
                          <a:ea typeface="Meiryo UI" panose="020B0604030504040204" pitchFamily="34" charset="-128"/>
                        </a:rPr>
                        <a:t>GeoTIFF</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718066588"/>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GTFS</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833295682"/>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GTFS-JP</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180259991"/>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HTML</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4</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308907309"/>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JPEG</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114976700"/>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JSON</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122885009"/>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KML</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987021831"/>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LAS</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233819524"/>
                  </a:ext>
                </a:extLst>
              </a:tr>
              <a:tr h="129476">
                <a:tc>
                  <a:txBody>
                    <a:bodyPr/>
                    <a:lstStyle/>
                    <a:p>
                      <a:pPr algn="r" fontAlgn="ctr"/>
                      <a:r>
                        <a:rPr lang="en" sz="700" b="0" i="0" u="none" strike="noStrike" dirty="0" err="1">
                          <a:effectLst/>
                          <a:latin typeface="Meiryo UI" panose="020B0604030504040204" pitchFamily="34" charset="-128"/>
                          <a:ea typeface="Meiryo UI" panose="020B0604030504040204" pitchFamily="34" charset="-128"/>
                        </a:rPr>
                        <a:t>NifTI</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381665638"/>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OPAC</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665752317"/>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PDF</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801843886"/>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PNG</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815782247"/>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RDF</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5</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125118840"/>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RSS</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639932221"/>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Shapefile</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212548275"/>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TSV</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803536992"/>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TXT</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513135266"/>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WMS</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458453923"/>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XHTML</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946348001"/>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XLS</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3</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708049819"/>
                  </a:ext>
                </a:extLst>
              </a:tr>
              <a:tr h="129476">
                <a:tc>
                  <a:txBody>
                    <a:bodyPr/>
                    <a:lstStyle/>
                    <a:p>
                      <a:pPr algn="r" fontAlgn="ctr"/>
                      <a:r>
                        <a:rPr lang="en" sz="700" b="0" i="0" u="none" strike="noStrike" dirty="0">
                          <a:effectLst/>
                          <a:latin typeface="Meiryo UI" panose="020B0604030504040204" pitchFamily="34" charset="-128"/>
                          <a:ea typeface="Meiryo UI" panose="020B0604030504040204" pitchFamily="34" charset="-128"/>
                        </a:rPr>
                        <a:t>XML</a:t>
                      </a:r>
                      <a:endParaRPr lang="en" sz="700" b="0" i="0" u="none" strike="noStrike" dirty="0">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2</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b="0" i="0" u="none" strike="noStrike">
                          <a:effectLst/>
                          <a:latin typeface="Meiryo UI" panose="020B0604030504040204" pitchFamily="34" charset="-128"/>
                          <a:ea typeface="Meiryo UI" panose="020B0604030504040204" pitchFamily="34" charset="-128"/>
                        </a:rPr>
                        <a:t>1</a:t>
                      </a:r>
                      <a:endParaRPr lang="en-US" altLang="ja-JP"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b="0" i="0" u="none" strike="noStrike">
                          <a:effectLst/>
                          <a:latin typeface="Meiryo UI" panose="020B0604030504040204" pitchFamily="34" charset="-128"/>
                          <a:ea typeface="Meiryo UI" panose="020B0604030504040204" pitchFamily="34" charset="-128"/>
                        </a:rPr>
                        <a:t>　</a:t>
                      </a:r>
                      <a:endParaRPr lang="ja-JP" altLang="en-US" sz="700" b="0" i="0" u="none" strike="noStrike">
                        <a:solidFill>
                          <a:srgbClr val="000000"/>
                        </a:solidFill>
                        <a:effectLst/>
                        <a:latin typeface="Meiryo UI" panose="020B0604030504040204" pitchFamily="34" charset="-128"/>
                        <a:ea typeface="Meiryo UI" panose="020B0604030504040204"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107515165"/>
                  </a:ext>
                </a:extLst>
              </a:tr>
            </a:tbl>
          </a:graphicData>
        </a:graphic>
      </p:graphicFrame>
      <p:graphicFrame>
        <p:nvGraphicFramePr>
          <p:cNvPr id="5" name="表 4">
            <a:extLst>
              <a:ext uri="{FF2B5EF4-FFF2-40B4-BE49-F238E27FC236}">
                <a16:creationId xmlns:a16="http://schemas.microsoft.com/office/drawing/2014/main" id="{071894C9-39D5-E945-ADC1-9360A26AA21E}"/>
              </a:ext>
            </a:extLst>
          </p:cNvPr>
          <p:cNvGraphicFramePr>
            <a:graphicFrameLocks noGrp="1"/>
          </p:cNvGraphicFramePr>
          <p:nvPr>
            <p:extLst>
              <p:ext uri="{D42A27DB-BD31-4B8C-83A1-F6EECF244321}">
                <p14:modId xmlns:p14="http://schemas.microsoft.com/office/powerpoint/2010/main" val="4016059369"/>
              </p:ext>
            </p:extLst>
          </p:nvPr>
        </p:nvGraphicFramePr>
        <p:xfrm>
          <a:off x="4628134" y="2389202"/>
          <a:ext cx="3841137" cy="4035338"/>
        </p:xfrm>
        <a:graphic>
          <a:graphicData uri="http://schemas.openxmlformats.org/drawingml/2006/table">
            <a:tbl>
              <a:tblPr>
                <a:tableStyleId>{5C22544A-7EE6-4342-B048-85BDC9FD1C3A}</a:tableStyleId>
              </a:tblPr>
              <a:tblGrid>
                <a:gridCol w="733701">
                  <a:extLst>
                    <a:ext uri="{9D8B030D-6E8A-4147-A177-3AD203B41FA5}">
                      <a16:colId xmlns:a16="http://schemas.microsoft.com/office/drawing/2014/main" val="3705373472"/>
                    </a:ext>
                  </a:extLst>
                </a:gridCol>
                <a:gridCol w="258953">
                  <a:extLst>
                    <a:ext uri="{9D8B030D-6E8A-4147-A177-3AD203B41FA5}">
                      <a16:colId xmlns:a16="http://schemas.microsoft.com/office/drawing/2014/main" val="2214748188"/>
                    </a:ext>
                  </a:extLst>
                </a:gridCol>
                <a:gridCol w="258953">
                  <a:extLst>
                    <a:ext uri="{9D8B030D-6E8A-4147-A177-3AD203B41FA5}">
                      <a16:colId xmlns:a16="http://schemas.microsoft.com/office/drawing/2014/main" val="3859148213"/>
                    </a:ext>
                  </a:extLst>
                </a:gridCol>
                <a:gridCol w="258953">
                  <a:extLst>
                    <a:ext uri="{9D8B030D-6E8A-4147-A177-3AD203B41FA5}">
                      <a16:colId xmlns:a16="http://schemas.microsoft.com/office/drawing/2014/main" val="4050037793"/>
                    </a:ext>
                  </a:extLst>
                </a:gridCol>
                <a:gridCol w="258953">
                  <a:extLst>
                    <a:ext uri="{9D8B030D-6E8A-4147-A177-3AD203B41FA5}">
                      <a16:colId xmlns:a16="http://schemas.microsoft.com/office/drawing/2014/main" val="10703400"/>
                    </a:ext>
                  </a:extLst>
                </a:gridCol>
                <a:gridCol w="258953">
                  <a:extLst>
                    <a:ext uri="{9D8B030D-6E8A-4147-A177-3AD203B41FA5}">
                      <a16:colId xmlns:a16="http://schemas.microsoft.com/office/drawing/2014/main" val="511600431"/>
                    </a:ext>
                  </a:extLst>
                </a:gridCol>
                <a:gridCol w="258953">
                  <a:extLst>
                    <a:ext uri="{9D8B030D-6E8A-4147-A177-3AD203B41FA5}">
                      <a16:colId xmlns:a16="http://schemas.microsoft.com/office/drawing/2014/main" val="978408774"/>
                    </a:ext>
                  </a:extLst>
                </a:gridCol>
                <a:gridCol w="258953">
                  <a:extLst>
                    <a:ext uri="{9D8B030D-6E8A-4147-A177-3AD203B41FA5}">
                      <a16:colId xmlns:a16="http://schemas.microsoft.com/office/drawing/2014/main" val="3062426532"/>
                    </a:ext>
                  </a:extLst>
                </a:gridCol>
                <a:gridCol w="258953">
                  <a:extLst>
                    <a:ext uri="{9D8B030D-6E8A-4147-A177-3AD203B41FA5}">
                      <a16:colId xmlns:a16="http://schemas.microsoft.com/office/drawing/2014/main" val="1052382573"/>
                    </a:ext>
                  </a:extLst>
                </a:gridCol>
                <a:gridCol w="258953">
                  <a:extLst>
                    <a:ext uri="{9D8B030D-6E8A-4147-A177-3AD203B41FA5}">
                      <a16:colId xmlns:a16="http://schemas.microsoft.com/office/drawing/2014/main" val="1198949185"/>
                    </a:ext>
                  </a:extLst>
                </a:gridCol>
                <a:gridCol w="258953">
                  <a:extLst>
                    <a:ext uri="{9D8B030D-6E8A-4147-A177-3AD203B41FA5}">
                      <a16:colId xmlns:a16="http://schemas.microsoft.com/office/drawing/2014/main" val="3278601580"/>
                    </a:ext>
                  </a:extLst>
                </a:gridCol>
                <a:gridCol w="258953">
                  <a:extLst>
                    <a:ext uri="{9D8B030D-6E8A-4147-A177-3AD203B41FA5}">
                      <a16:colId xmlns:a16="http://schemas.microsoft.com/office/drawing/2014/main" val="1264366987"/>
                    </a:ext>
                  </a:extLst>
                </a:gridCol>
                <a:gridCol w="258953">
                  <a:extLst>
                    <a:ext uri="{9D8B030D-6E8A-4147-A177-3AD203B41FA5}">
                      <a16:colId xmlns:a16="http://schemas.microsoft.com/office/drawing/2014/main" val="141597429"/>
                    </a:ext>
                  </a:extLst>
                </a:gridCol>
              </a:tblGrid>
              <a:tr h="410010">
                <a:tc>
                  <a:txBody>
                    <a:bodyPr/>
                    <a:lstStyle/>
                    <a:p>
                      <a:pPr algn="l" fontAlgn="ctr"/>
                      <a:r>
                        <a:rPr lang="ja-JP" altLang="en-US" sz="700" u="none" strike="noStrike">
                          <a:effectLst/>
                        </a:rPr>
                        <a:t>　　　ターゲット</a:t>
                      </a:r>
                      <a:br>
                        <a:rPr lang="ja-JP" altLang="en-US" sz="700" u="none" strike="noStrike">
                          <a:effectLst/>
                        </a:rPr>
                      </a:br>
                      <a:br>
                        <a:rPr lang="ja-JP" altLang="en-US" sz="700" u="none" strike="noStrike">
                          <a:effectLst/>
                        </a:rPr>
                      </a:br>
                      <a:r>
                        <a:rPr lang="ja-JP" altLang="en-US" sz="700" u="none" strike="noStrike">
                          <a:effectLst/>
                        </a:rPr>
                        <a:t>ファイル形式</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b"/>
                      <a:r>
                        <a:rPr lang="ja-JP" altLang="en-US" sz="700" u="none" strike="noStrike">
                          <a:effectLst/>
                        </a:rPr>
                        <a:t>住民</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旅行</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移動</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不動産</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行政</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農業</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医療</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民間企業</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趣味</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消防</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エネルギー</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tc>
                  <a:txBody>
                    <a:bodyPr/>
                    <a:lstStyle/>
                    <a:p>
                      <a:pPr algn="ctr" fontAlgn="b"/>
                      <a:r>
                        <a:rPr lang="ja-JP" altLang="en-US" sz="700" u="none" strike="noStrike">
                          <a:effectLst/>
                        </a:rPr>
                        <a:t>専門家</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b">
                    <a:solidFill>
                      <a:schemeClr val="accent6">
                        <a:lumMod val="60000"/>
                        <a:lumOff val="40000"/>
                      </a:schemeClr>
                    </a:solidFill>
                  </a:tcPr>
                </a:tc>
                <a:extLst>
                  <a:ext uri="{0D108BD9-81ED-4DB2-BD59-A6C34878D82A}">
                    <a16:rowId xmlns:a16="http://schemas.microsoft.com/office/drawing/2014/main" val="600985328"/>
                  </a:ext>
                </a:extLst>
              </a:tr>
              <a:tr h="129476">
                <a:tc>
                  <a:txBody>
                    <a:bodyPr/>
                    <a:lstStyle/>
                    <a:p>
                      <a:pPr algn="r" fontAlgn="ctr"/>
                      <a:r>
                        <a:rPr lang="en" sz="700" u="none" strike="noStrike" dirty="0">
                          <a:effectLst/>
                        </a:rPr>
                        <a:t>API</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8</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502551883"/>
                  </a:ext>
                </a:extLst>
              </a:tr>
              <a:tr h="129476">
                <a:tc>
                  <a:txBody>
                    <a:bodyPr/>
                    <a:lstStyle/>
                    <a:p>
                      <a:pPr algn="r" fontAlgn="ctr"/>
                      <a:r>
                        <a:rPr lang="en" sz="700" u="none" strike="noStrike" dirty="0">
                          <a:effectLst/>
                        </a:rPr>
                        <a:t>CCM</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603466665"/>
                  </a:ext>
                </a:extLst>
              </a:tr>
              <a:tr h="129476">
                <a:tc>
                  <a:txBody>
                    <a:bodyPr/>
                    <a:lstStyle/>
                    <a:p>
                      <a:pPr algn="r" fontAlgn="ctr"/>
                      <a:r>
                        <a:rPr lang="en" sz="700" u="none" strike="noStrike" dirty="0">
                          <a:effectLst/>
                        </a:rPr>
                        <a:t>CEOS SAR</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4115388752"/>
                  </a:ext>
                </a:extLst>
              </a:tr>
              <a:tr h="129476">
                <a:tc>
                  <a:txBody>
                    <a:bodyPr/>
                    <a:lstStyle/>
                    <a:p>
                      <a:pPr algn="r" fontAlgn="ctr"/>
                      <a:r>
                        <a:rPr lang="en" sz="700" u="none" strike="noStrike" dirty="0">
                          <a:effectLst/>
                        </a:rPr>
                        <a:t>CSV</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6</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3</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3</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779811957"/>
                  </a:ext>
                </a:extLst>
              </a:tr>
              <a:tr h="129476">
                <a:tc>
                  <a:txBody>
                    <a:bodyPr/>
                    <a:lstStyle/>
                    <a:p>
                      <a:pPr algn="r" fontAlgn="ctr"/>
                      <a:r>
                        <a:rPr lang="en" sz="700" u="none" strike="noStrike" dirty="0">
                          <a:effectLst/>
                        </a:rPr>
                        <a:t>DICOM</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038492373"/>
                  </a:ext>
                </a:extLst>
              </a:tr>
              <a:tr h="129476">
                <a:tc>
                  <a:txBody>
                    <a:bodyPr/>
                    <a:lstStyle/>
                    <a:p>
                      <a:pPr algn="r" fontAlgn="ctr"/>
                      <a:r>
                        <a:rPr lang="en" sz="700" u="none" strike="noStrike" dirty="0">
                          <a:effectLst/>
                        </a:rPr>
                        <a:t>DOQQ</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528721046"/>
                  </a:ext>
                </a:extLst>
              </a:tr>
              <a:tr h="129476">
                <a:tc>
                  <a:txBody>
                    <a:bodyPr/>
                    <a:lstStyle/>
                    <a:p>
                      <a:pPr algn="r" fontAlgn="ctr"/>
                      <a:r>
                        <a:rPr lang="en" sz="700" u="none" strike="noStrike" dirty="0" err="1">
                          <a:effectLst/>
                        </a:rPr>
                        <a:t>GeoJSON</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829361823"/>
                  </a:ext>
                </a:extLst>
              </a:tr>
              <a:tr h="129476">
                <a:tc>
                  <a:txBody>
                    <a:bodyPr/>
                    <a:lstStyle/>
                    <a:p>
                      <a:pPr algn="r" fontAlgn="ctr"/>
                      <a:r>
                        <a:rPr lang="en" sz="700" u="none" strike="noStrike" dirty="0" err="1">
                          <a:effectLst/>
                        </a:rPr>
                        <a:t>GeoTIFF</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995471188"/>
                  </a:ext>
                </a:extLst>
              </a:tr>
              <a:tr h="129476">
                <a:tc>
                  <a:txBody>
                    <a:bodyPr/>
                    <a:lstStyle/>
                    <a:p>
                      <a:pPr algn="r" fontAlgn="ctr"/>
                      <a:r>
                        <a:rPr lang="en" sz="700" u="none" strike="noStrike" dirty="0">
                          <a:effectLst/>
                        </a:rPr>
                        <a:t>GTFS</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810752136"/>
                  </a:ext>
                </a:extLst>
              </a:tr>
              <a:tr h="129476">
                <a:tc>
                  <a:txBody>
                    <a:bodyPr/>
                    <a:lstStyle/>
                    <a:p>
                      <a:pPr algn="r" fontAlgn="ctr"/>
                      <a:r>
                        <a:rPr lang="en" sz="700" u="none" strike="noStrike" dirty="0">
                          <a:effectLst/>
                        </a:rPr>
                        <a:t>GTFS-JP</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679245672"/>
                  </a:ext>
                </a:extLst>
              </a:tr>
              <a:tr h="129476">
                <a:tc>
                  <a:txBody>
                    <a:bodyPr/>
                    <a:lstStyle/>
                    <a:p>
                      <a:pPr algn="r" fontAlgn="ctr"/>
                      <a:r>
                        <a:rPr lang="en" sz="700" u="none" strike="noStrike" dirty="0">
                          <a:effectLst/>
                        </a:rPr>
                        <a:t>HTML</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2</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840604274"/>
                  </a:ext>
                </a:extLst>
              </a:tr>
              <a:tr h="129476">
                <a:tc>
                  <a:txBody>
                    <a:bodyPr/>
                    <a:lstStyle/>
                    <a:p>
                      <a:pPr algn="r" fontAlgn="ctr"/>
                      <a:r>
                        <a:rPr lang="en" sz="700" u="none" strike="noStrike" dirty="0">
                          <a:effectLst/>
                        </a:rPr>
                        <a:t>JPEG</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139707322"/>
                  </a:ext>
                </a:extLst>
              </a:tr>
              <a:tr h="129476">
                <a:tc>
                  <a:txBody>
                    <a:bodyPr/>
                    <a:lstStyle/>
                    <a:p>
                      <a:pPr algn="r" fontAlgn="ctr"/>
                      <a:r>
                        <a:rPr lang="en" sz="700" u="none" strike="noStrike" dirty="0">
                          <a:effectLst/>
                        </a:rPr>
                        <a:t>JSON</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2</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781260393"/>
                  </a:ext>
                </a:extLst>
              </a:tr>
              <a:tr h="129476">
                <a:tc>
                  <a:txBody>
                    <a:bodyPr/>
                    <a:lstStyle/>
                    <a:p>
                      <a:pPr algn="r" fontAlgn="ctr"/>
                      <a:r>
                        <a:rPr lang="en" sz="700" u="none" strike="noStrike" dirty="0">
                          <a:effectLst/>
                        </a:rPr>
                        <a:t>KML</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750029917"/>
                  </a:ext>
                </a:extLst>
              </a:tr>
              <a:tr h="129476">
                <a:tc>
                  <a:txBody>
                    <a:bodyPr/>
                    <a:lstStyle/>
                    <a:p>
                      <a:pPr algn="r" fontAlgn="ctr"/>
                      <a:r>
                        <a:rPr lang="en" sz="700" u="none" strike="noStrike" dirty="0">
                          <a:effectLst/>
                        </a:rPr>
                        <a:t>LAS</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2</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387790342"/>
                  </a:ext>
                </a:extLst>
              </a:tr>
              <a:tr h="129476">
                <a:tc>
                  <a:txBody>
                    <a:bodyPr/>
                    <a:lstStyle/>
                    <a:p>
                      <a:pPr algn="r" fontAlgn="ctr"/>
                      <a:r>
                        <a:rPr lang="en" sz="700" u="none" strike="noStrike" dirty="0" err="1">
                          <a:effectLst/>
                        </a:rPr>
                        <a:t>NifTI</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4084027630"/>
                  </a:ext>
                </a:extLst>
              </a:tr>
              <a:tr h="129476">
                <a:tc>
                  <a:txBody>
                    <a:bodyPr/>
                    <a:lstStyle/>
                    <a:p>
                      <a:pPr algn="r" fontAlgn="ctr"/>
                      <a:r>
                        <a:rPr lang="en" sz="700" u="none" strike="noStrike" dirty="0">
                          <a:effectLst/>
                        </a:rPr>
                        <a:t>OPAC</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522297187"/>
                  </a:ext>
                </a:extLst>
              </a:tr>
              <a:tr h="129476">
                <a:tc>
                  <a:txBody>
                    <a:bodyPr/>
                    <a:lstStyle/>
                    <a:p>
                      <a:pPr algn="r" fontAlgn="ctr"/>
                      <a:r>
                        <a:rPr lang="en" sz="700" u="none" strike="noStrike" dirty="0">
                          <a:effectLst/>
                        </a:rPr>
                        <a:t>PDF</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246684715"/>
                  </a:ext>
                </a:extLst>
              </a:tr>
              <a:tr h="129476">
                <a:tc>
                  <a:txBody>
                    <a:bodyPr/>
                    <a:lstStyle/>
                    <a:p>
                      <a:pPr algn="r" fontAlgn="ctr"/>
                      <a:r>
                        <a:rPr lang="en" sz="700" u="none" strike="noStrike" dirty="0">
                          <a:effectLst/>
                        </a:rPr>
                        <a:t>PNG</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909095157"/>
                  </a:ext>
                </a:extLst>
              </a:tr>
              <a:tr h="129476">
                <a:tc>
                  <a:txBody>
                    <a:bodyPr/>
                    <a:lstStyle/>
                    <a:p>
                      <a:pPr algn="r" fontAlgn="ctr"/>
                      <a:r>
                        <a:rPr lang="en" sz="700" u="none" strike="noStrike" dirty="0">
                          <a:effectLst/>
                        </a:rPr>
                        <a:t>RDF</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668084898"/>
                  </a:ext>
                </a:extLst>
              </a:tr>
              <a:tr h="129476">
                <a:tc>
                  <a:txBody>
                    <a:bodyPr/>
                    <a:lstStyle/>
                    <a:p>
                      <a:pPr algn="r" fontAlgn="ctr"/>
                      <a:r>
                        <a:rPr lang="en" sz="700" u="none" strike="noStrike" dirty="0">
                          <a:effectLst/>
                        </a:rPr>
                        <a:t>RSS</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1677370909"/>
                  </a:ext>
                </a:extLst>
              </a:tr>
              <a:tr h="129476">
                <a:tc>
                  <a:txBody>
                    <a:bodyPr/>
                    <a:lstStyle/>
                    <a:p>
                      <a:pPr algn="r" fontAlgn="ctr"/>
                      <a:r>
                        <a:rPr lang="en" sz="700" u="none" strike="noStrike" dirty="0">
                          <a:effectLst/>
                        </a:rPr>
                        <a:t>Shapefile</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450935238"/>
                  </a:ext>
                </a:extLst>
              </a:tr>
              <a:tr h="129476">
                <a:tc>
                  <a:txBody>
                    <a:bodyPr/>
                    <a:lstStyle/>
                    <a:p>
                      <a:pPr algn="r" fontAlgn="ctr"/>
                      <a:r>
                        <a:rPr lang="en" sz="700" u="none" strike="noStrike" dirty="0">
                          <a:effectLst/>
                        </a:rPr>
                        <a:t>TSV</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831556254"/>
                  </a:ext>
                </a:extLst>
              </a:tr>
              <a:tr h="129476">
                <a:tc>
                  <a:txBody>
                    <a:bodyPr/>
                    <a:lstStyle/>
                    <a:p>
                      <a:pPr algn="r" fontAlgn="ctr"/>
                      <a:r>
                        <a:rPr lang="en" sz="700" u="none" strike="noStrike" dirty="0">
                          <a:effectLst/>
                        </a:rPr>
                        <a:t>TXT</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716476608"/>
                  </a:ext>
                </a:extLst>
              </a:tr>
              <a:tr h="129476">
                <a:tc>
                  <a:txBody>
                    <a:bodyPr/>
                    <a:lstStyle/>
                    <a:p>
                      <a:pPr algn="r" fontAlgn="ctr"/>
                      <a:r>
                        <a:rPr lang="en" sz="700" u="none" strike="noStrike" dirty="0">
                          <a:effectLst/>
                        </a:rPr>
                        <a:t>WMS</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427255706"/>
                  </a:ext>
                </a:extLst>
              </a:tr>
              <a:tr h="129476">
                <a:tc>
                  <a:txBody>
                    <a:bodyPr/>
                    <a:lstStyle/>
                    <a:p>
                      <a:pPr algn="r" fontAlgn="ctr"/>
                      <a:r>
                        <a:rPr lang="en" sz="700" u="none" strike="noStrike" dirty="0">
                          <a:effectLst/>
                        </a:rPr>
                        <a:t>XHTML</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641842648"/>
                  </a:ext>
                </a:extLst>
              </a:tr>
              <a:tr h="129476">
                <a:tc>
                  <a:txBody>
                    <a:bodyPr/>
                    <a:lstStyle/>
                    <a:p>
                      <a:pPr algn="r" fontAlgn="ctr"/>
                      <a:r>
                        <a:rPr lang="en" sz="700" u="none" strike="noStrike" dirty="0">
                          <a:effectLst/>
                        </a:rPr>
                        <a:t>XLS</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7</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2903696440"/>
                  </a:ext>
                </a:extLst>
              </a:tr>
              <a:tr h="129476">
                <a:tc>
                  <a:txBody>
                    <a:bodyPr/>
                    <a:lstStyle/>
                    <a:p>
                      <a:pPr algn="r" fontAlgn="ctr"/>
                      <a:r>
                        <a:rPr lang="en" sz="700" u="none" strike="noStrike" dirty="0">
                          <a:effectLst/>
                        </a:rPr>
                        <a:t>XML</a:t>
                      </a:r>
                      <a:endParaRPr lang="en"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2">
                        <a:lumMod val="60000"/>
                        <a:lumOff val="40000"/>
                      </a:schemeClr>
                    </a:solidFill>
                  </a:tcPr>
                </a:tc>
                <a:tc>
                  <a:txBody>
                    <a:bodyPr/>
                    <a:lstStyle/>
                    <a:p>
                      <a:pPr algn="ctr" fontAlgn="ctr"/>
                      <a:r>
                        <a:rPr lang="en-US" altLang="ja-JP" sz="700" u="none" strike="noStrike">
                          <a:effectLst/>
                        </a:rPr>
                        <a:t>5</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a:effectLst/>
                        </a:rPr>
                        <a:t>1</a:t>
                      </a:r>
                      <a:endParaRPr lang="en-US" altLang="ja-JP"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tc>
                  <a:txBody>
                    <a:bodyPr/>
                    <a:lstStyle/>
                    <a:p>
                      <a:pPr algn="ctr" fontAlgn="ctr"/>
                      <a:r>
                        <a:rPr lang="en-US" altLang="ja-JP" sz="700" u="none" strike="noStrike" dirty="0">
                          <a:effectLst/>
                        </a:rPr>
                        <a:t>1</a:t>
                      </a:r>
                      <a:endParaRPr lang="en-US" altLang="ja-JP" sz="700" b="0" i="0" u="none" strike="noStrike" dirty="0">
                        <a:solidFill>
                          <a:srgbClr val="000000"/>
                        </a:solidFill>
                        <a:effectLst/>
                        <a:latin typeface="HiraKakuPro-W3" panose="020B0300000000000000" pitchFamily="34" charset="-128"/>
                        <a:ea typeface="HiraKakuPro-W3" panose="020B0300000000000000" pitchFamily="34" charset="-128"/>
                      </a:endParaRPr>
                    </a:p>
                  </a:txBody>
                  <a:tcPr marL="5577" marR="5577" marT="5577" marB="0" anchor="ctr">
                    <a:solidFill>
                      <a:schemeClr val="accent3">
                        <a:lumMod val="20000"/>
                        <a:lumOff val="80000"/>
                      </a:schemeClr>
                    </a:solidFill>
                  </a:tcPr>
                </a:tc>
                <a:extLst>
                  <a:ext uri="{0D108BD9-81ED-4DB2-BD59-A6C34878D82A}">
                    <a16:rowId xmlns:a16="http://schemas.microsoft.com/office/drawing/2014/main" val="3832268524"/>
                  </a:ext>
                </a:extLst>
              </a:tr>
            </a:tbl>
          </a:graphicData>
        </a:graphic>
      </p:graphicFrame>
      <p:sp>
        <p:nvSpPr>
          <p:cNvPr id="16" name="テキスト ボックス 15">
            <a:extLst>
              <a:ext uri="{FF2B5EF4-FFF2-40B4-BE49-F238E27FC236}">
                <a16:creationId xmlns:a16="http://schemas.microsoft.com/office/drawing/2014/main" id="{2C401D07-834B-7B4F-AA98-CDA3F48E3CFD}"/>
              </a:ext>
            </a:extLst>
          </p:cNvPr>
          <p:cNvSpPr txBox="1"/>
          <p:nvPr/>
        </p:nvSpPr>
        <p:spPr>
          <a:xfrm>
            <a:off x="367796" y="2425672"/>
            <a:ext cx="723900" cy="215444"/>
          </a:xfrm>
          <a:prstGeom prst="rect">
            <a:avLst/>
          </a:prstGeom>
          <a:noFill/>
        </p:spPr>
        <p:txBody>
          <a:bodyPr wrap="square" rtlCol="0">
            <a:spAutoFit/>
          </a:bodyPr>
          <a:lstStyle/>
          <a:p>
            <a:r>
              <a:rPr kumimoji="1" lang="ja-JP" altLang="en-US" sz="800"/>
              <a:t>国内</a:t>
            </a:r>
          </a:p>
        </p:txBody>
      </p:sp>
      <p:sp>
        <p:nvSpPr>
          <p:cNvPr id="17" name="テキスト ボックス 16">
            <a:extLst>
              <a:ext uri="{FF2B5EF4-FFF2-40B4-BE49-F238E27FC236}">
                <a16:creationId xmlns:a16="http://schemas.microsoft.com/office/drawing/2014/main" id="{19FFBC94-C36A-1C4A-BCB7-445D84BFB644}"/>
              </a:ext>
            </a:extLst>
          </p:cNvPr>
          <p:cNvSpPr txBox="1"/>
          <p:nvPr/>
        </p:nvSpPr>
        <p:spPr>
          <a:xfrm>
            <a:off x="4547610" y="2442768"/>
            <a:ext cx="723900" cy="215444"/>
          </a:xfrm>
          <a:prstGeom prst="rect">
            <a:avLst/>
          </a:prstGeom>
          <a:noFill/>
        </p:spPr>
        <p:txBody>
          <a:bodyPr wrap="square" rtlCol="0">
            <a:spAutoFit/>
          </a:bodyPr>
          <a:lstStyle/>
          <a:p>
            <a:r>
              <a:rPr lang="ja-JP" altLang="en-US" sz="800"/>
              <a:t>海外</a:t>
            </a:r>
            <a:endParaRPr kumimoji="1" lang="ja-JP" altLang="en-US" sz="800"/>
          </a:p>
        </p:txBody>
      </p:sp>
    </p:spTree>
    <p:extLst>
      <p:ext uri="{BB962C8B-B14F-4D97-AF65-F5344CB8AC3E}">
        <p14:creationId xmlns:p14="http://schemas.microsoft.com/office/powerpoint/2010/main" val="157292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6E772-6E61-5241-8A23-5A6F4E00495B}"/>
              </a:ext>
            </a:extLst>
          </p:cNvPr>
          <p:cNvSpPr>
            <a:spLocks noGrp="1"/>
          </p:cNvSpPr>
          <p:nvPr>
            <p:ph type="title"/>
          </p:nvPr>
        </p:nvSpPr>
        <p:spPr/>
        <p:txBody>
          <a:bodyPr>
            <a:normAutofit/>
          </a:bodyPr>
          <a:lstStyle/>
          <a:p>
            <a:pPr marL="514350" indent="-514350">
              <a:buFont typeface="+mj-lt"/>
              <a:buAutoNum type="arabicPeriod" startAt="3"/>
            </a:pPr>
            <a:r>
              <a:rPr kumimoji="1" lang="ja-JP" altLang="en-US" sz="3200">
                <a:latin typeface="Meiryo UI" panose="020B0604030504040204" pitchFamily="34" charset="-128"/>
                <a:ea typeface="Meiryo UI" panose="020B0604030504040204" pitchFamily="34" charset="-128"/>
              </a:rPr>
              <a:t>オープンデータ活用の基本方針</a:t>
            </a:r>
          </a:p>
        </p:txBody>
      </p:sp>
      <p:sp>
        <p:nvSpPr>
          <p:cNvPr id="3" name="コンテンツ プレースホルダー 2">
            <a:extLst>
              <a:ext uri="{FF2B5EF4-FFF2-40B4-BE49-F238E27FC236}">
                <a16:creationId xmlns:a16="http://schemas.microsoft.com/office/drawing/2014/main" id="{CEA1C2F6-CBE3-2143-8E4A-0BA1FA51FDBC}"/>
              </a:ext>
            </a:extLst>
          </p:cNvPr>
          <p:cNvSpPr>
            <a:spLocks noGrp="1"/>
          </p:cNvSpPr>
          <p:nvPr>
            <p:ph idx="1"/>
          </p:nvPr>
        </p:nvSpPr>
        <p:spPr/>
        <p:txBody>
          <a:bodyPr>
            <a:normAutofit/>
          </a:bodyPr>
          <a:lstStyle/>
          <a:p>
            <a:pPr>
              <a:lnSpc>
                <a:spcPct val="140000"/>
              </a:lnSpc>
              <a:buFont typeface="Wingdings" pitchFamily="2" charset="2"/>
              <a:buChar char="u"/>
            </a:pPr>
            <a:r>
              <a:rPr lang="ja-JP" altLang="en-US">
                <a:latin typeface="Meiryo UI" panose="020B0604030504040204" pitchFamily="34" charset="-128"/>
                <a:ea typeface="Meiryo UI" panose="020B0604030504040204" pitchFamily="34" charset="-128"/>
              </a:rPr>
              <a:t>内容</a:t>
            </a:r>
            <a:endParaRPr kumimoji="1"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住民をターゲットとする</a:t>
            </a:r>
            <a:endParaRPr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オープンデータの種類を増やす</a:t>
            </a:r>
            <a:endParaRPr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オープンデータを</a:t>
            </a:r>
            <a:r>
              <a:rPr lang="en" altLang="ja-JP" dirty="0">
                <a:latin typeface="Meiryo UI" panose="020B0604030504040204" pitchFamily="34" charset="-128"/>
                <a:ea typeface="Meiryo UI" panose="020B0604030504040204" pitchFamily="34" charset="-128"/>
              </a:rPr>
              <a:t>API</a:t>
            </a:r>
            <a:r>
              <a:rPr lang="ja-JP" altLang="en-US">
                <a:latin typeface="Meiryo UI" panose="020B0604030504040204" pitchFamily="34" charset="-128"/>
                <a:ea typeface="Meiryo UI" panose="020B0604030504040204" pitchFamily="34" charset="-128"/>
              </a:rPr>
              <a:t>化する</a:t>
            </a:r>
            <a:endParaRPr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多言語に対応する</a:t>
            </a:r>
            <a:endParaRPr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広域展開する</a:t>
            </a:r>
            <a:endParaRPr lang="en-US" altLang="ja-JP" dirty="0">
              <a:latin typeface="Meiryo UI" panose="020B0604030504040204" pitchFamily="34" charset="-128"/>
              <a:ea typeface="Meiryo UI" panose="020B0604030504040204" pitchFamily="34" charset="-128"/>
            </a:endParaRPr>
          </a:p>
          <a:p>
            <a:pPr lvl="1">
              <a:lnSpc>
                <a:spcPct val="140000"/>
              </a:lnSpc>
            </a:pPr>
            <a:r>
              <a:rPr lang="ja-JP" altLang="en-US">
                <a:latin typeface="Meiryo UI" panose="020B0604030504040204" pitchFamily="34" charset="-128"/>
                <a:ea typeface="Meiryo UI" panose="020B0604030504040204" pitchFamily="34" charset="-128"/>
              </a:rPr>
              <a:t>アプリケーション構築スケジュール</a:t>
            </a:r>
            <a:endParaRPr lang="en-US" altLang="ja-JP" dirty="0">
              <a:latin typeface="Meiryo UI" panose="020B0604030504040204" pitchFamily="34" charset="-128"/>
              <a:ea typeface="Meiryo UI" panose="020B0604030504040204" pitchFamily="34" charset="-128"/>
            </a:endParaRPr>
          </a:p>
          <a:p>
            <a:pPr lvl="1">
              <a:lnSpc>
                <a:spcPct val="140000"/>
              </a:lnSpc>
            </a:pPr>
            <a:endParaRPr lang="ja-JP" altLang="en-US">
              <a:latin typeface="Meiryo UI" panose="020B0604030504040204" pitchFamily="34" charset="-128"/>
              <a:ea typeface="Meiryo UI" panose="020B0604030504040204" pitchFamily="34" charset="-128"/>
            </a:endParaRPr>
          </a:p>
          <a:p>
            <a:pPr lvl="1">
              <a:lnSpc>
                <a:spcPct val="140000"/>
              </a:lnSpc>
            </a:pPr>
            <a:endParaRPr kumimoji="1" lang="ja-JP" altLang="en-US">
              <a:latin typeface="Meiryo UI" panose="020B0604030504040204" pitchFamily="34" charset="-128"/>
              <a:ea typeface="Meiryo UI" panose="020B0604030504040204" pitchFamily="34" charset="-128"/>
            </a:endParaRPr>
          </a:p>
        </p:txBody>
      </p:sp>
      <p:sp>
        <p:nvSpPr>
          <p:cNvPr id="4" name="スライド番号プレースホルダー 3">
            <a:extLst>
              <a:ext uri="{FF2B5EF4-FFF2-40B4-BE49-F238E27FC236}">
                <a16:creationId xmlns:a16="http://schemas.microsoft.com/office/drawing/2014/main" id="{FC2E89B3-E256-1745-925C-B074B4067194}"/>
              </a:ext>
            </a:extLst>
          </p:cNvPr>
          <p:cNvSpPr>
            <a:spLocks noGrp="1"/>
          </p:cNvSpPr>
          <p:nvPr>
            <p:ph type="sldNum" sz="quarter" idx="12"/>
          </p:nvPr>
        </p:nvSpPr>
        <p:spPr/>
        <p:txBody>
          <a:bodyPr/>
          <a:lstStyle/>
          <a:p>
            <a:fld id="{2686B180-3AB2-FE44-A482-59496683F8FA}" type="slidenum">
              <a:rPr kumimoji="1" lang="ja-JP" altLang="en-US" smtClean="0"/>
              <a:t>23</a:t>
            </a:fld>
            <a:endParaRPr kumimoji="1" lang="ja-JP" altLang="en-US"/>
          </a:p>
        </p:txBody>
      </p:sp>
    </p:spTree>
    <p:extLst>
      <p:ext uri="{BB962C8B-B14F-4D97-AF65-F5344CB8AC3E}">
        <p14:creationId xmlns:p14="http://schemas.microsoft.com/office/powerpoint/2010/main" val="266915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住民をターゲットとする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24</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669CEE7B-EE43-EE4A-93C7-8EFA19063427}"/>
              </a:ext>
            </a:extLst>
          </p:cNvPr>
          <p:cNvSpPr txBox="1"/>
          <p:nvPr/>
        </p:nvSpPr>
        <p:spPr>
          <a:xfrm>
            <a:off x="408122" y="1618657"/>
            <a:ext cx="4566834" cy="4294445"/>
          </a:xfrm>
          <a:prstGeom prst="rect">
            <a:avLst/>
          </a:prstGeom>
          <a:noFill/>
        </p:spPr>
        <p:txBody>
          <a:bodyPr wrap="square" rtlCol="0">
            <a:spAutoFit/>
          </a:bodyPr>
          <a:lstStyle/>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国内活用事例、海外活用事例共に「住民」のカテゴリーをターゲットにしたアプリケーションが最も多い</a:t>
            </a: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国内では「教育・文化・スポーツ・生活」のオープンデータを活用した「住民」向けアプリケーションと、「運輸・観光」のオープンデータを活用した「住民」および「旅行」向けアプリケーションが多数を占めているが、海外では、国内よりも多様な種類のオープンデータを活用した「住民」向けアプリケーションが開発されている</a:t>
            </a:r>
          </a:p>
          <a:p>
            <a:pPr marL="285750" indent="-285750">
              <a:lnSpc>
                <a:spcPts val="2220"/>
              </a:lnSpc>
              <a:buFont typeface="Arial" panose="020B0604020202020204" pitchFamily="34" charset="0"/>
              <a:buChar char="•"/>
            </a:pPr>
            <a:endParaRPr lang="ja-JP" altLang="en-US" sz="160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今後国内においても海外と同様に多様な種類のオープンデータ化を推進することによって、「住民」をターゲットにしたさまざまなアプリケーションの開発が進むことが期待できる</a:t>
            </a:r>
            <a:endParaRPr lang="en-US" altLang="ja-JP" sz="1600" dirty="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3E6952E7-11E0-1848-A922-101CE83A3515}"/>
              </a:ext>
            </a:extLst>
          </p:cNvPr>
          <p:cNvGraphicFramePr>
            <a:graphicFrameLocks noGrp="1"/>
          </p:cNvGraphicFramePr>
          <p:nvPr>
            <p:extLst>
              <p:ext uri="{D42A27DB-BD31-4B8C-83A1-F6EECF244321}">
                <p14:modId xmlns:p14="http://schemas.microsoft.com/office/powerpoint/2010/main" val="2722561703"/>
              </p:ext>
            </p:extLst>
          </p:nvPr>
        </p:nvGraphicFramePr>
        <p:xfrm>
          <a:off x="5462352" y="1739062"/>
          <a:ext cx="2874125" cy="3020449"/>
        </p:xfrm>
        <a:graphic>
          <a:graphicData uri="http://schemas.openxmlformats.org/drawingml/2006/table">
            <a:tbl>
              <a:tblPr firstRow="1" firstCol="1" bandRow="1">
                <a:tableStyleId>{5C22544A-7EE6-4342-B048-85BDC9FD1C3A}</a:tableStyleId>
              </a:tblPr>
              <a:tblGrid>
                <a:gridCol w="845093">
                  <a:extLst>
                    <a:ext uri="{9D8B030D-6E8A-4147-A177-3AD203B41FA5}">
                      <a16:colId xmlns:a16="http://schemas.microsoft.com/office/drawing/2014/main" val="73720033"/>
                    </a:ext>
                  </a:extLst>
                </a:gridCol>
                <a:gridCol w="2029032">
                  <a:extLst>
                    <a:ext uri="{9D8B030D-6E8A-4147-A177-3AD203B41FA5}">
                      <a16:colId xmlns:a16="http://schemas.microsoft.com/office/drawing/2014/main" val="1264877263"/>
                    </a:ext>
                  </a:extLst>
                </a:gridCol>
              </a:tblGrid>
              <a:tr h="497974">
                <a:tc>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カテゴリー</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ctr">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ターゲット例</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829852157"/>
                  </a:ext>
                </a:extLst>
              </a:tr>
              <a:tr h="248987">
                <a:tc rowSpan="10">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住民</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住民</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25944412"/>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女性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8904451"/>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若者</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02985010"/>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学生</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90540411"/>
                  </a:ext>
                </a:extLst>
              </a:tr>
              <a:tr h="281592">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学生の保護者</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39189952"/>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高齢者</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97809709"/>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高齢者のいる家庭</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30113412"/>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子供のいる親</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01519152"/>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障害者</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79414680"/>
                  </a:ext>
                </a:extLst>
              </a:tr>
              <a:tr h="248987">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外国人</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69333674"/>
                  </a:ext>
                </a:extLst>
              </a:tr>
            </a:tbl>
          </a:graphicData>
        </a:graphic>
      </p:graphicFrame>
    </p:spTree>
    <p:extLst>
      <p:ext uri="{BB962C8B-B14F-4D97-AF65-F5344CB8AC3E}">
        <p14:creationId xmlns:p14="http://schemas.microsoft.com/office/powerpoint/2010/main" val="377028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オープンデータの種類を増やす</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25</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669CEE7B-EE43-EE4A-93C7-8EFA19063427}"/>
              </a:ext>
            </a:extLst>
          </p:cNvPr>
          <p:cNvSpPr txBox="1"/>
          <p:nvPr/>
        </p:nvSpPr>
        <p:spPr>
          <a:xfrm>
            <a:off x="408122" y="1618657"/>
            <a:ext cx="4117382" cy="4012252"/>
          </a:xfrm>
          <a:prstGeom prst="rect">
            <a:avLst/>
          </a:prstGeom>
          <a:noFill/>
        </p:spPr>
        <p:txBody>
          <a:bodyPr wrap="square" rtlCol="0">
            <a:spAutoFit/>
          </a:bodyPr>
          <a:lstStyle/>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海外の事例では、さまざまな種類のオープンデータを活用したアプリケーションが「住民」をターゲットに開発されている</a:t>
            </a:r>
          </a:p>
          <a:p>
            <a:pPr>
              <a:lnSpc>
                <a:spcPts val="2220"/>
              </a:lnSpc>
            </a:pPr>
            <a:endParaRPr lang="ja-JP" altLang="en-US" sz="160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特に「農林水産業」「企業・家計・経済」「住宅・土地・建設」について見てみると、海外活用事例が複数あるにもかかわらず、国内活用事例はない</a:t>
            </a: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国内でも「農林水産業」「企業・家計・経済」「住宅・土地・建設」におけるオープンデータ化を進めることによって、これらのオープンデータを活用した「住民」向けアプリケーション開発が進むことが期待できる</a:t>
            </a:r>
            <a:endParaRPr lang="en-US" altLang="ja-JP" sz="1600" dirty="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7EF55234-AEE9-2943-9618-E4B51592AB54}"/>
              </a:ext>
            </a:extLst>
          </p:cNvPr>
          <p:cNvGraphicFramePr>
            <a:graphicFrameLocks noGrp="1"/>
          </p:cNvGraphicFramePr>
          <p:nvPr>
            <p:extLst>
              <p:ext uri="{D42A27DB-BD31-4B8C-83A1-F6EECF244321}">
                <p14:modId xmlns:p14="http://schemas.microsoft.com/office/powerpoint/2010/main" val="662675006"/>
              </p:ext>
            </p:extLst>
          </p:nvPr>
        </p:nvGraphicFramePr>
        <p:xfrm>
          <a:off x="4631376" y="1712163"/>
          <a:ext cx="4032175" cy="3975523"/>
        </p:xfrm>
        <a:graphic>
          <a:graphicData uri="http://schemas.openxmlformats.org/drawingml/2006/table">
            <a:tbl>
              <a:tblPr firstRow="1" firstCol="1" bandRow="1">
                <a:tableStyleId>{5C22544A-7EE6-4342-B048-85BDC9FD1C3A}</a:tableStyleId>
              </a:tblPr>
              <a:tblGrid>
                <a:gridCol w="768141">
                  <a:extLst>
                    <a:ext uri="{9D8B030D-6E8A-4147-A177-3AD203B41FA5}">
                      <a16:colId xmlns:a16="http://schemas.microsoft.com/office/drawing/2014/main" val="2682854482"/>
                    </a:ext>
                  </a:extLst>
                </a:gridCol>
                <a:gridCol w="1632017">
                  <a:extLst>
                    <a:ext uri="{9D8B030D-6E8A-4147-A177-3AD203B41FA5}">
                      <a16:colId xmlns:a16="http://schemas.microsoft.com/office/drawing/2014/main" val="750309521"/>
                    </a:ext>
                  </a:extLst>
                </a:gridCol>
                <a:gridCol w="1632017">
                  <a:extLst>
                    <a:ext uri="{9D8B030D-6E8A-4147-A177-3AD203B41FA5}">
                      <a16:colId xmlns:a16="http://schemas.microsoft.com/office/drawing/2014/main" val="3584226463"/>
                    </a:ext>
                  </a:extLst>
                </a:gridCol>
              </a:tblGrid>
              <a:tr h="310805">
                <a:tc>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種類</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ctr">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データ例</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ctr">
                        <a:spcAft>
                          <a:spcPts val="0"/>
                        </a:spcAft>
                      </a:pPr>
                      <a:r>
                        <a:rPr lang="ja-JP" altLang="en-US" sz="1000" b="0" i="0" kern="100">
                          <a:solidFill>
                            <a:schemeClr val="tx1"/>
                          </a:solidFill>
                          <a:effectLst/>
                          <a:latin typeface="Meiryo UI" panose="020B0604030504040204" pitchFamily="34" charset="-128"/>
                          <a:ea typeface="Meiryo UI" panose="020B0604030504040204" pitchFamily="34" charset="-128"/>
                        </a:rPr>
                        <a:t>アプリケーション</a:t>
                      </a:r>
                      <a:r>
                        <a:rPr lang="ja-JP" altLang="ja-JP" sz="1000" b="0" i="0" kern="100">
                          <a:solidFill>
                            <a:schemeClr val="tx1"/>
                          </a:solidFill>
                          <a:effectLst/>
                          <a:latin typeface="Meiryo UI" panose="020B0604030504040204" pitchFamily="34" charset="-128"/>
                          <a:ea typeface="Meiryo UI" panose="020B0604030504040204" pitchFamily="34" charset="-128"/>
                        </a:rPr>
                        <a:t>例</a:t>
                      </a:r>
                      <a:endParaRPr lang="ja-JP" alt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256029030"/>
                  </a:ext>
                </a:extLst>
              </a:tr>
              <a:tr h="296004">
                <a:tc rowSpan="2">
                  <a:txBody>
                    <a:bodyPr/>
                    <a:lstStyle/>
                    <a:p>
                      <a:pPr marL="0" indent="11113" algn="ctr">
                        <a:spcAft>
                          <a:spcPts val="0"/>
                        </a:spcAft>
                        <a:tabLst/>
                      </a:pPr>
                      <a:r>
                        <a:rPr lang="ja-JP" sz="1050" b="0" i="0" kern="100">
                          <a:solidFill>
                            <a:schemeClr val="tx1"/>
                          </a:solidFill>
                          <a:effectLst/>
                          <a:latin typeface="Meiryo UI" panose="020B0604030504040204" pitchFamily="34" charset="-128"/>
                          <a:ea typeface="Meiryo UI" panose="020B0604030504040204" pitchFamily="34" charset="-128"/>
                        </a:rPr>
                        <a:t>農林水産業</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食品</a:t>
                      </a:r>
                      <a:r>
                        <a:rPr lang="ja-JP" altLang="en-US" sz="1000" b="0" i="0" kern="100">
                          <a:solidFill>
                            <a:schemeClr val="tx1"/>
                          </a:solidFill>
                          <a:effectLst/>
                          <a:latin typeface="Meiryo UI" panose="020B0604030504040204" pitchFamily="34" charset="-128"/>
                          <a:ea typeface="Meiryo UI" panose="020B0604030504040204" pitchFamily="34" charset="-128"/>
                        </a:rPr>
                        <a:t>の総カロリー</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Lose It!</a:t>
                      </a:r>
                      <a:r>
                        <a:rPr lang="ja-JP" altLang="en-US"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a:t>
                      </a: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Fooducate</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8177149"/>
                  </a:ext>
                </a:extLst>
              </a:tr>
              <a:tr h="310805">
                <a:tc vMerge="1">
                  <a:txBody>
                    <a:bodyPr/>
                    <a:lstStyle/>
                    <a:p>
                      <a:endParaRPr kumimoji="1" lang="ja-JP" altLang="en-US"/>
                    </a:p>
                  </a:txBody>
                  <a:tcPr/>
                </a:tc>
                <a:tc>
                  <a:txBody>
                    <a:bodyPr/>
                    <a:lstStyle/>
                    <a:p>
                      <a:pPr marL="134938" indent="0" algn="l">
                        <a:spcAft>
                          <a:spcPts val="0"/>
                        </a:spcAft>
                        <a:tabLst/>
                      </a:pPr>
                      <a:r>
                        <a:rPr lang="ja-JP" sz="1050" b="0" i="0" kern="100">
                          <a:solidFill>
                            <a:schemeClr val="tx1"/>
                          </a:solidFill>
                          <a:effectLst/>
                          <a:latin typeface="Meiryo UI" panose="020B0604030504040204" pitchFamily="34" charset="-128"/>
                          <a:ea typeface="Meiryo UI" panose="020B0604030504040204" pitchFamily="34" charset="-128"/>
                        </a:rPr>
                        <a:t>食べ物と飲み物のカロリー含有量</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Fooducate</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5708796"/>
                  </a:ext>
                </a:extLst>
              </a:tr>
              <a:tr h="310805">
                <a:tc rowSpan="4">
                  <a:txBody>
                    <a:bodyPr/>
                    <a:lstStyle/>
                    <a:p>
                      <a:pPr marL="11113" indent="0" algn="ctr">
                        <a:spcAft>
                          <a:spcPts val="0"/>
                        </a:spcAft>
                        <a:tabLst/>
                      </a:pPr>
                      <a:r>
                        <a:rPr lang="ja-JP" sz="1050" b="0" i="0" kern="100">
                          <a:solidFill>
                            <a:schemeClr val="tx1"/>
                          </a:solidFill>
                          <a:effectLst/>
                          <a:latin typeface="Meiryo UI" panose="020B0604030504040204" pitchFamily="34" charset="-128"/>
                          <a:ea typeface="Meiryo UI" panose="020B0604030504040204" pitchFamily="34" charset="-128"/>
                        </a:rPr>
                        <a:t>企業・家計・経済</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消費者物価指数</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Fooducate</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02852491"/>
                  </a:ext>
                </a:extLst>
              </a:tr>
              <a:tr h="310805">
                <a:tc vMerge="1">
                  <a:txBody>
                    <a:bodyPr/>
                    <a:lstStyle/>
                    <a:p>
                      <a:endParaRPr kumimoji="1" lang="ja-JP" altLang="en-US"/>
                    </a:p>
                  </a:txBody>
                  <a:tcPr/>
                </a:tc>
                <a:tc>
                  <a:txBody>
                    <a:bodyPr/>
                    <a:lstStyle/>
                    <a:p>
                      <a:pPr marL="134938" indent="0" algn="l">
                        <a:spcAft>
                          <a:spcPts val="0"/>
                        </a:spcAft>
                        <a:tabLst/>
                      </a:pPr>
                      <a:r>
                        <a:rPr lang="ja-JP" sz="1050" b="0" i="0" kern="100">
                          <a:solidFill>
                            <a:schemeClr val="tx1"/>
                          </a:solidFill>
                          <a:effectLst/>
                          <a:latin typeface="Meiryo UI" panose="020B0604030504040204" pitchFamily="34" charset="-128"/>
                          <a:ea typeface="Meiryo UI" panose="020B0604030504040204" pitchFamily="34" charset="-128"/>
                        </a:rPr>
                        <a:t>政府請負業者との契約に関するデータ</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VendorRank</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25148584"/>
                  </a:ext>
                </a:extLst>
              </a:tr>
              <a:tr h="440292">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公共調達の落札者データ</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marL="134938" indent="-1588" algn="l">
                        <a:spcAft>
                          <a:spcPts val="0"/>
                        </a:spcAft>
                        <a:tabLst/>
                      </a:pP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The Company Monitor(*)</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8734916"/>
                  </a:ext>
                </a:extLst>
              </a:tr>
              <a:tr h="310805">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消費者製品安全情報</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GoodGuide</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4529388"/>
                  </a:ext>
                </a:extLst>
              </a:tr>
              <a:tr h="310805">
                <a:tc rowSpan="5">
                  <a:txBody>
                    <a:bodyPr/>
                    <a:lstStyle/>
                    <a:p>
                      <a:pPr marL="0" indent="11113" algn="ctr">
                        <a:spcAft>
                          <a:spcPts val="0"/>
                        </a:spcAft>
                        <a:tabLst/>
                      </a:pPr>
                      <a:r>
                        <a:rPr lang="ja-JP" sz="1050" b="0" i="0" kern="100">
                          <a:solidFill>
                            <a:schemeClr val="tx1"/>
                          </a:solidFill>
                          <a:effectLst/>
                          <a:latin typeface="Meiryo UI" panose="020B0604030504040204" pitchFamily="34" charset="-128"/>
                          <a:ea typeface="Meiryo UI" panose="020B0604030504040204" pitchFamily="34" charset="-128"/>
                        </a:rPr>
                        <a:t>住宅・土地・建設</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住宅価格</a:t>
                      </a:r>
                      <a:r>
                        <a:rPr lang="ja-JP" altLang="en-US" sz="1050" b="0" i="0" kern="100">
                          <a:solidFill>
                            <a:schemeClr val="tx1"/>
                          </a:solidFill>
                          <a:effectLst/>
                          <a:latin typeface="Meiryo UI" panose="020B0604030504040204" pitchFamily="34" charset="-128"/>
                          <a:ea typeface="Meiryo UI" panose="020B0604030504040204" pitchFamily="34" charset="-128"/>
                        </a:rPr>
                        <a:t>指数</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err="1">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NeighborhoodScout</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33051681"/>
                  </a:ext>
                </a:extLst>
              </a:tr>
              <a:tr h="310805">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建物のフットプリント</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indent="133350" algn="l">
                        <a:spcAft>
                          <a:spcPts val="0"/>
                        </a:spcAft>
                      </a:pP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Solar Ready</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24290832"/>
                  </a:ext>
                </a:extLst>
              </a:tr>
              <a:tr h="423512">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家屋の築年数、価格</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marL="134938" indent="0" algn="l">
                        <a:spcAft>
                          <a:spcPts val="0"/>
                        </a:spcAft>
                        <a:tabLst/>
                      </a:pPr>
                      <a:r>
                        <a:rPr lang="ja-JP" altLang="en-US"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住宅が鉛管につながっているか否かを予測</a:t>
                      </a: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10771421"/>
                  </a:ext>
                </a:extLst>
              </a:tr>
              <a:tr h="310805">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全住所データ</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marL="134938" indent="0" algn="l">
                        <a:spcAft>
                          <a:spcPts val="0"/>
                        </a:spcAft>
                        <a:tabLst/>
                      </a:pP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Intelligent Zoning Engine</a:t>
                      </a:r>
                      <a:endParaRPr 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69065156"/>
                  </a:ext>
                </a:extLst>
              </a:tr>
              <a:tr h="310805">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流域に関する情報</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marL="134938" marR="0" lvl="0" indent="-1588" algn="l" defTabSz="914400" rtl="0" eaLnBrk="1" fontAlgn="auto" latinLnBrk="0" hangingPunct="1">
                        <a:lnSpc>
                          <a:spcPct val="100000"/>
                        </a:lnSpc>
                        <a:spcBef>
                          <a:spcPts val="0"/>
                        </a:spcBef>
                        <a:spcAft>
                          <a:spcPts val="0"/>
                        </a:spcAft>
                        <a:buClrTx/>
                        <a:buSzTx/>
                        <a:buFontTx/>
                        <a:buNone/>
                        <a:tabLst/>
                        <a:defRPr/>
                      </a:pPr>
                      <a:r>
                        <a:rPr lang="en" altLang="ja-JP" sz="1000" b="0" i="0" kern="100" dirty="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rPr>
                        <a:t>Intelligent Zoning Engine</a:t>
                      </a:r>
                      <a:endParaRPr lang="ja-JP" altLang="ja-JP" sz="100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28551171"/>
                  </a:ext>
                </a:extLst>
              </a:tr>
            </a:tbl>
          </a:graphicData>
        </a:graphic>
      </p:graphicFrame>
      <p:sp>
        <p:nvSpPr>
          <p:cNvPr id="5" name="テキスト ボックス 4">
            <a:extLst>
              <a:ext uri="{FF2B5EF4-FFF2-40B4-BE49-F238E27FC236}">
                <a16:creationId xmlns:a16="http://schemas.microsoft.com/office/drawing/2014/main" id="{E9042E4D-204A-BB45-9521-5CC76463B447}"/>
              </a:ext>
            </a:extLst>
          </p:cNvPr>
          <p:cNvSpPr txBox="1"/>
          <p:nvPr/>
        </p:nvSpPr>
        <p:spPr>
          <a:xfrm>
            <a:off x="4858351" y="5754254"/>
            <a:ext cx="3300904" cy="261610"/>
          </a:xfrm>
          <a:prstGeom prst="rect">
            <a:avLst/>
          </a:prstGeom>
          <a:noFill/>
        </p:spPr>
        <p:txBody>
          <a:bodyPr wrap="none" rtlCol="0">
            <a:spAutoFit/>
          </a:bodyPr>
          <a:lstStyle/>
          <a:p>
            <a:r>
              <a:rPr lang="en" altLang="ja-JP" sz="1100" kern="100" dirty="0">
                <a:latin typeface="Meiryo UI" panose="020B0604030504040204" pitchFamily="34" charset="-128"/>
                <a:ea typeface="Meiryo UI" panose="020B0604030504040204" pitchFamily="34" charset="-128"/>
                <a:cs typeface="Times New Roman" panose="02020603050405020304" pitchFamily="18" charset="0"/>
              </a:rPr>
              <a:t>(*)</a:t>
            </a:r>
            <a:r>
              <a:rPr lang="ja-JP" altLang="en-US" sz="1100" kern="100">
                <a:latin typeface="Meiryo UI" panose="020B0604030504040204" pitchFamily="34" charset="-128"/>
                <a:ea typeface="Meiryo UI" panose="020B0604030504040204" pitchFamily="34" charset="-128"/>
                <a:cs typeface="Times New Roman" panose="02020603050405020304" pitchFamily="18" charset="0"/>
              </a:rPr>
              <a:t>調査対象に加えた既発表のオープンデータ活用事例</a:t>
            </a:r>
            <a:endParaRPr kumimoji="1" lang="ja-JP" altLang="en-US" sz="1100"/>
          </a:p>
        </p:txBody>
      </p:sp>
    </p:spTree>
    <p:extLst>
      <p:ext uri="{BB962C8B-B14F-4D97-AF65-F5344CB8AC3E}">
        <p14:creationId xmlns:p14="http://schemas.microsoft.com/office/powerpoint/2010/main" val="222250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オープンデータを</a:t>
            </a:r>
            <a:r>
              <a:rPr lang="en" altLang="ja-JP" sz="2400" dirty="0">
                <a:latin typeface="Meiryo UI" panose="020B0604030504040204" pitchFamily="34" charset="-128"/>
                <a:ea typeface="Meiryo UI" panose="020B0604030504040204" pitchFamily="34" charset="-128"/>
              </a:rPr>
              <a:t>API</a:t>
            </a:r>
            <a:r>
              <a:rPr lang="ja-JP" altLang="en-US" sz="2400">
                <a:latin typeface="Meiryo UI" panose="020B0604030504040204" pitchFamily="34" charset="-128"/>
                <a:ea typeface="Meiryo UI" panose="020B0604030504040204" pitchFamily="34" charset="-128"/>
              </a:rPr>
              <a:t>化する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26</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669CEE7B-EE43-EE4A-93C7-8EFA19063427}"/>
              </a:ext>
            </a:extLst>
          </p:cNvPr>
          <p:cNvSpPr txBox="1"/>
          <p:nvPr/>
        </p:nvSpPr>
        <p:spPr>
          <a:xfrm>
            <a:off x="408122" y="1649653"/>
            <a:ext cx="4117382" cy="4858702"/>
          </a:xfrm>
          <a:prstGeom prst="rect">
            <a:avLst/>
          </a:prstGeom>
          <a:noFill/>
        </p:spPr>
        <p:txBody>
          <a:bodyPr wrap="square" rtlCol="0">
            <a:spAutoFit/>
          </a:bodyPr>
          <a:lstStyle/>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海外では「</a:t>
            </a:r>
            <a:r>
              <a:rPr lang="en" altLang="ja-JP" sz="1600" dirty="0">
                <a:latin typeface="Meiryo UI" panose="020B0604030504040204" pitchFamily="34" charset="-128"/>
                <a:ea typeface="Meiryo UI" panose="020B0604030504040204" pitchFamily="34" charset="-128"/>
              </a:rPr>
              <a:t>API</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で公開されているオープンデータを活用した住民向けアプリケーションが最も多い</a:t>
            </a: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国内で主流の「</a:t>
            </a:r>
            <a:r>
              <a:rPr lang="en" altLang="ja-JP" sz="1600" dirty="0">
                <a:latin typeface="Meiryo UI" panose="020B0604030504040204" pitchFamily="34" charset="-128"/>
                <a:ea typeface="Meiryo UI" panose="020B0604030504040204" pitchFamily="34" charset="-128"/>
              </a:rPr>
              <a:t>CSV</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や「</a:t>
            </a:r>
            <a:r>
              <a:rPr lang="en" altLang="ja-JP" sz="1600" dirty="0">
                <a:latin typeface="Meiryo UI" panose="020B0604030504040204" pitchFamily="34" charset="-128"/>
                <a:ea typeface="Meiryo UI" panose="020B0604030504040204" pitchFamily="34" charset="-128"/>
              </a:rPr>
              <a:t>XLS</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と、海外に主流の「</a:t>
            </a:r>
            <a:r>
              <a:rPr lang="en" altLang="ja-JP" sz="1600" dirty="0">
                <a:latin typeface="Meiryo UI" panose="020B0604030504040204" pitchFamily="34" charset="-128"/>
                <a:ea typeface="Meiryo UI" panose="020B0604030504040204" pitchFamily="34" charset="-128"/>
              </a:rPr>
              <a:t>API</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とでは、アプリケーション開発の容易さに大きな差がある</a:t>
            </a: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endParaRPr lang="ja-JP" altLang="en-US" sz="160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国内で自治体に対して「推奨データセット」のオープンデータ化を勧めているため、「</a:t>
            </a:r>
            <a:r>
              <a:rPr lang="en" altLang="ja-JP" sz="1600" dirty="0">
                <a:latin typeface="Meiryo UI" panose="020B0604030504040204" pitchFamily="34" charset="-128"/>
                <a:ea typeface="Meiryo UI" panose="020B0604030504040204" pitchFamily="34" charset="-128"/>
              </a:rPr>
              <a:t>CSV</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あるいは「</a:t>
            </a:r>
            <a:r>
              <a:rPr lang="en" altLang="ja-JP" sz="1600" dirty="0">
                <a:latin typeface="Meiryo UI" panose="020B0604030504040204" pitchFamily="34" charset="-128"/>
                <a:ea typeface="Meiryo UI" panose="020B0604030504040204" pitchFamily="34" charset="-128"/>
              </a:rPr>
              <a:t>XLS</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で「推奨データセット」をオープンデータ化する自治体が増えると予想される</a:t>
            </a: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endParaRPr lang="en-US" altLang="ja-JP" sz="1600" dirty="0">
              <a:latin typeface="Meiryo UI" panose="020B0604030504040204" pitchFamily="34" charset="-128"/>
              <a:ea typeface="Meiryo UI" panose="020B0604030504040204" pitchFamily="34" charset="-128"/>
            </a:endParaRPr>
          </a:p>
          <a:p>
            <a:pPr marL="285750" indent="-285750">
              <a:lnSpc>
                <a:spcPts val="2220"/>
              </a:lnSpc>
              <a:buFont typeface="Arial" panose="020B0604020202020204" pitchFamily="34" charset="0"/>
              <a:buChar char="•"/>
            </a:pPr>
            <a:r>
              <a:rPr lang="ja-JP" altLang="en-US" sz="1600">
                <a:latin typeface="Meiryo UI" panose="020B0604030504040204" pitchFamily="34" charset="-128"/>
                <a:ea typeface="Meiryo UI" panose="020B0604030504040204" pitchFamily="34" charset="-128"/>
              </a:rPr>
              <a:t>「推奨データセット」を対象に「</a:t>
            </a:r>
            <a:r>
              <a:rPr lang="en-US" altLang="ja-JP" sz="1600" dirty="0">
                <a:latin typeface="Meiryo UI" panose="020B0604030504040204" pitchFamily="34" charset="-128"/>
                <a:ea typeface="Meiryo UI" panose="020B0604030504040204" pitchFamily="34" charset="-128"/>
              </a:rPr>
              <a:t>API</a:t>
            </a:r>
            <a:r>
              <a:rPr lang="ja-JP" altLang="en-US" sz="1600">
                <a:latin typeface="Meiryo UI" panose="020B0604030504040204" pitchFamily="34" charset="-128"/>
                <a:ea typeface="Meiryo UI" panose="020B0604030504040204" pitchFamily="34" charset="-128"/>
              </a:rPr>
              <a:t>」化を進めるとともに、「</a:t>
            </a:r>
            <a:r>
              <a:rPr lang="en" altLang="ja-JP" sz="1600" dirty="0">
                <a:latin typeface="Meiryo UI" panose="020B0604030504040204" pitchFamily="34" charset="-128"/>
                <a:ea typeface="Meiryo UI" panose="020B0604030504040204" pitchFamily="34" charset="-128"/>
              </a:rPr>
              <a:t>API</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化をできる限り自動化して、自治体の負担にならないようにする</a:t>
            </a:r>
          </a:p>
          <a:p>
            <a:pPr marL="285750" indent="-285750">
              <a:lnSpc>
                <a:spcPts val="2220"/>
              </a:lnSpc>
              <a:buFont typeface="Arial" panose="020B0604020202020204" pitchFamily="34" charset="0"/>
              <a:buChar char="•"/>
            </a:pPr>
            <a:endParaRPr lang="ja-JP" altLang="en-US" sz="1600">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DDFD6EB9-B6D4-3149-A7B0-B31360BB9A36}"/>
              </a:ext>
            </a:extLst>
          </p:cNvPr>
          <p:cNvSpPr txBox="1"/>
          <p:nvPr/>
        </p:nvSpPr>
        <p:spPr>
          <a:xfrm>
            <a:off x="4574709" y="5052447"/>
            <a:ext cx="4088841" cy="738664"/>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出所：データ例は、内閣官房</a:t>
            </a:r>
            <a:r>
              <a:rPr lang="en" altLang="ja-JP" sz="1400" dirty="0">
                <a:latin typeface="Meiryo UI" panose="020B0604030504040204" pitchFamily="34" charset="-128"/>
                <a:ea typeface="Meiryo UI" panose="020B0604030504040204" pitchFamily="34" charset="-128"/>
              </a:rPr>
              <a:t>IT</a:t>
            </a:r>
            <a:r>
              <a:rPr lang="ja-JP" altLang="en-US" sz="1400">
                <a:latin typeface="Meiryo UI" panose="020B0604030504040204" pitchFamily="34" charset="-128"/>
                <a:ea typeface="Meiryo UI" panose="020B0604030504040204" pitchFamily="34" charset="-128"/>
              </a:rPr>
              <a:t>総合戦略室の「推奨データセット」から引用、</a:t>
            </a:r>
            <a:r>
              <a:rPr lang="en" altLang="ja-JP" sz="1400" dirty="0">
                <a:latin typeface="Meiryo UI" panose="020B0604030504040204" pitchFamily="34" charset="-128"/>
                <a:ea typeface="Meiryo UI" panose="020B0604030504040204" pitchFamily="34" charset="-128"/>
              </a:rPr>
              <a:t> https://</a:t>
            </a:r>
            <a:r>
              <a:rPr lang="en" altLang="ja-JP" sz="1400" dirty="0" err="1">
                <a:latin typeface="Meiryo UI" panose="020B0604030504040204" pitchFamily="34" charset="-128"/>
                <a:ea typeface="Meiryo UI" panose="020B0604030504040204" pitchFamily="34" charset="-128"/>
              </a:rPr>
              <a:t>cio.go.jp</a:t>
            </a:r>
            <a:r>
              <a:rPr lang="en" altLang="ja-JP" sz="1400" dirty="0">
                <a:latin typeface="Meiryo UI" panose="020B0604030504040204" pitchFamily="34" charset="-128"/>
                <a:ea typeface="Meiryo UI" panose="020B0604030504040204" pitchFamily="34" charset="-128"/>
              </a:rPr>
              <a:t>/policy-</a:t>
            </a:r>
            <a:r>
              <a:rPr lang="en" altLang="ja-JP" sz="1400" dirty="0" err="1">
                <a:latin typeface="Meiryo UI" panose="020B0604030504040204" pitchFamily="34" charset="-128"/>
                <a:ea typeface="Meiryo UI" panose="020B0604030504040204" pitchFamily="34" charset="-128"/>
              </a:rPr>
              <a:t>opendata</a:t>
            </a:r>
            <a:endParaRPr kumimoji="1" lang="ja-JP" altLang="en-US" sz="14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98C0A1C1-8649-D848-B22B-2C8F3AC45F01}"/>
              </a:ext>
            </a:extLst>
          </p:cNvPr>
          <p:cNvGraphicFramePr>
            <a:graphicFrameLocks noGrp="1"/>
          </p:cNvGraphicFramePr>
          <p:nvPr>
            <p:extLst>
              <p:ext uri="{D42A27DB-BD31-4B8C-83A1-F6EECF244321}">
                <p14:modId xmlns:p14="http://schemas.microsoft.com/office/powerpoint/2010/main" val="1856209523"/>
              </p:ext>
            </p:extLst>
          </p:nvPr>
        </p:nvGraphicFramePr>
        <p:xfrm>
          <a:off x="4574709" y="1649653"/>
          <a:ext cx="4088841" cy="3402793"/>
        </p:xfrm>
        <a:graphic>
          <a:graphicData uri="http://schemas.openxmlformats.org/drawingml/2006/table">
            <a:tbl>
              <a:tblPr firstRow="1" firstCol="1" bandRow="1">
                <a:tableStyleId>{5C22544A-7EE6-4342-B048-85BDC9FD1C3A}</a:tableStyleId>
              </a:tblPr>
              <a:tblGrid>
                <a:gridCol w="923829">
                  <a:extLst>
                    <a:ext uri="{9D8B030D-6E8A-4147-A177-3AD203B41FA5}">
                      <a16:colId xmlns:a16="http://schemas.microsoft.com/office/drawing/2014/main" val="2197828961"/>
                    </a:ext>
                  </a:extLst>
                </a:gridCol>
                <a:gridCol w="3165012">
                  <a:extLst>
                    <a:ext uri="{9D8B030D-6E8A-4147-A177-3AD203B41FA5}">
                      <a16:colId xmlns:a16="http://schemas.microsoft.com/office/drawing/2014/main" val="431456267"/>
                    </a:ext>
                  </a:extLst>
                </a:gridCol>
              </a:tblGrid>
              <a:tr h="232273">
                <a:tc>
                  <a:txBody>
                    <a:bodyPr/>
                    <a:lstStyle/>
                    <a:p>
                      <a:pPr indent="133350" algn="ctr">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種類</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ctr">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データ例</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2765301651"/>
                  </a:ext>
                </a:extLst>
              </a:tr>
              <a:tr h="243886">
                <a:tc>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人口・世帯</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地域・年齢別人口</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59261305"/>
                  </a:ext>
                </a:extLst>
              </a:tr>
              <a:tr h="232273">
                <a:tc rowSpan="2">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教育・文化・スポーツ</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00" b="0" i="0" kern="100">
                          <a:solidFill>
                            <a:schemeClr val="tx1"/>
                          </a:solidFill>
                          <a:effectLst/>
                          <a:latin typeface="Meiryo UI" panose="020B0604030504040204" pitchFamily="34" charset="-128"/>
                          <a:ea typeface="Meiryo UI" panose="020B0604030504040204" pitchFamily="34" charset="-128"/>
                        </a:rPr>
                        <a:t>文化財一覧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68939003"/>
                  </a:ext>
                </a:extLst>
              </a:tr>
              <a:tr h="255501">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公共施設一覧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81097016"/>
                  </a:ext>
                </a:extLst>
              </a:tr>
              <a:tr h="243886">
                <a:tc rowSpan="3">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運輸・観光</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観光施設一覧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10162481"/>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イベント一覧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08836478"/>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公衆無線ＬＡＮアクセスポイント一覧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17713018"/>
                  </a:ext>
                </a:extLst>
              </a:tr>
              <a:tr h="243886">
                <a:tc rowSpan="2">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司法・安全・環境</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消防水利施設一覧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62039088"/>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指定緊急避難場所一覧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25524193"/>
                  </a:ext>
                </a:extLst>
              </a:tr>
              <a:tr h="243886">
                <a:tc rowSpan="5">
                  <a:txBody>
                    <a:bodyPr/>
                    <a:lstStyle/>
                    <a:p>
                      <a:pPr indent="133350" algn="ctr">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健康・福祉</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ＡＥＤ設置箇所一覧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24414744"/>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介護サービス事業所一覧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82055668"/>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医療機関一覧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58521860"/>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公衆トイレ一覧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07818133"/>
                  </a:ext>
                </a:extLst>
              </a:tr>
              <a:tr h="243886">
                <a:tc vMerge="1">
                  <a:txBody>
                    <a:bodyPr/>
                    <a:lstStyle/>
                    <a:p>
                      <a:endParaRPr kumimoji="1" lang="ja-JP" altLang="en-US"/>
                    </a:p>
                  </a:txBody>
                  <a:tcPr/>
                </a:tc>
                <a:tc>
                  <a:txBody>
                    <a:bodyPr/>
                    <a:lstStyle/>
                    <a:p>
                      <a:pPr indent="133350" algn="l">
                        <a:spcAft>
                          <a:spcPts val="0"/>
                        </a:spcAft>
                      </a:pPr>
                      <a:r>
                        <a:rPr lang="ja-JP" sz="1050" b="0" i="0" kern="100">
                          <a:solidFill>
                            <a:schemeClr val="tx1"/>
                          </a:solidFill>
                          <a:effectLst/>
                          <a:latin typeface="Meiryo UI" panose="020B0604030504040204" pitchFamily="34" charset="-128"/>
                          <a:ea typeface="Meiryo UI" panose="020B0604030504040204" pitchFamily="34" charset="-128"/>
                        </a:rPr>
                        <a:t>子育て施設一覧</a:t>
                      </a:r>
                      <a:endParaRPr lang="ja-JP" sz="1050" b="0" i="0" kern="100">
                        <a:solidFill>
                          <a:schemeClr val="tx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530936"/>
                  </a:ext>
                </a:extLst>
              </a:tr>
            </a:tbl>
          </a:graphicData>
        </a:graphic>
      </p:graphicFrame>
    </p:spTree>
    <p:extLst>
      <p:ext uri="{BB962C8B-B14F-4D97-AF65-F5344CB8AC3E}">
        <p14:creationId xmlns:p14="http://schemas.microsoft.com/office/powerpoint/2010/main" val="88778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多言語に対応する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27</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669CEE7B-EE43-EE4A-93C7-8EFA19063427}"/>
              </a:ext>
            </a:extLst>
          </p:cNvPr>
          <p:cNvSpPr txBox="1"/>
          <p:nvPr/>
        </p:nvSpPr>
        <p:spPr>
          <a:xfrm>
            <a:off x="377985" y="1649653"/>
            <a:ext cx="8285566" cy="3549305"/>
          </a:xfrm>
          <a:prstGeom prst="rect">
            <a:avLst/>
          </a:prstGeom>
          <a:noFill/>
        </p:spPr>
        <p:txBody>
          <a:bodyPr wrap="square" rtlCol="0">
            <a:spAutoFit/>
          </a:bodyPr>
          <a:lstStyle/>
          <a:p>
            <a:pPr marL="342900" indent="-342900">
              <a:lnSpc>
                <a:spcPct val="150000"/>
              </a:lnSpc>
              <a:buFont typeface="+mj-lt"/>
              <a:buAutoNum type="arabicPeriod"/>
            </a:pPr>
            <a:r>
              <a:rPr lang="ja-JP" altLang="en-US" sz="2000">
                <a:latin typeface="Meiryo UI" panose="020B0604030504040204" pitchFamily="34" charset="-128"/>
                <a:ea typeface="Meiryo UI" panose="020B0604030504040204" pitchFamily="34" charset="-128"/>
              </a:rPr>
              <a:t>インタフェースレベルでの多言語対応</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多言語対応のファイルを作成し、利用者の言語に合わせて表示する文字を変更する</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公共交通機関の時刻表と地理的情報に関する標準フォーマットである</a:t>
            </a:r>
            <a:r>
              <a:rPr lang="en" altLang="ja-JP" sz="1600" dirty="0">
                <a:latin typeface="Meiryo UI" panose="020B0604030504040204" pitchFamily="34" charset="-128"/>
                <a:ea typeface="Meiryo UI" panose="020B0604030504040204" pitchFamily="34" charset="-128"/>
              </a:rPr>
              <a:t>GTFS</a:t>
            </a:r>
            <a:r>
              <a:rPr lang="ja-JP" altLang="en" sz="1600">
                <a:latin typeface="Meiryo UI" panose="020B0604030504040204" pitchFamily="34" charset="-128"/>
                <a:ea typeface="Meiryo UI" panose="020B0604030504040204" pitchFamily="34" charset="-128"/>
              </a:rPr>
              <a:t>（</a:t>
            </a:r>
            <a:r>
              <a:rPr lang="en" altLang="ja-JP" sz="1600" dirty="0">
                <a:latin typeface="Meiryo UI" panose="020B0604030504040204" pitchFamily="34" charset="-128"/>
                <a:ea typeface="Meiryo UI" panose="020B0604030504040204" pitchFamily="34" charset="-128"/>
              </a:rPr>
              <a:t>General Transit Feed Specification</a:t>
            </a:r>
            <a:r>
              <a:rPr lang="ja-JP" altLang="en" sz="160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で採用している多言語対応の仕組みと同等のものを想定</a:t>
            </a:r>
            <a:endParaRPr lang="en-US" altLang="ja-JP" sz="1600" dirty="0">
              <a:latin typeface="Meiryo UI" panose="020B0604030504040204" pitchFamily="34" charset="-128"/>
              <a:ea typeface="Meiryo UI" panose="020B0604030504040204" pitchFamily="34" charset="-128"/>
            </a:endParaRPr>
          </a:p>
          <a:p>
            <a:pPr marL="742950" lvl="1" indent="-285750">
              <a:lnSpc>
                <a:spcPct val="150000"/>
              </a:lnSpc>
              <a:buFont typeface="Arial" panose="020B0604020202020204" pitchFamily="34" charset="0"/>
              <a:buChar char="•"/>
            </a:pPr>
            <a:endParaRPr lang="en-US" altLang="ja-JP" sz="1600" dirty="0">
              <a:latin typeface="Meiryo UI" panose="020B0604030504040204" pitchFamily="34" charset="-128"/>
              <a:ea typeface="Meiryo UI" panose="020B0604030504040204" pitchFamily="34" charset="-128"/>
            </a:endParaRPr>
          </a:p>
          <a:p>
            <a:pPr marL="342900" indent="-342900">
              <a:lnSpc>
                <a:spcPct val="150000"/>
              </a:lnSpc>
              <a:buFont typeface="+mj-lt"/>
              <a:buAutoNum type="arabicPeriod"/>
            </a:pPr>
            <a:r>
              <a:rPr lang="ja-JP" altLang="en-US" sz="2000">
                <a:latin typeface="Meiryo UI" panose="020B0604030504040204" pitchFamily="34" charset="-128"/>
                <a:ea typeface="Meiryo UI" panose="020B0604030504040204" pitchFamily="34" charset="-128"/>
              </a:rPr>
              <a:t>データレベルでの英語化対応</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推奨データセットの列名に対して英語の別名を定義できるよう拡張する</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推奨データセットのデータ値の中で多言語対応が必要な値に対して、英語の値を指定できるよう拡張する</a:t>
            </a:r>
          </a:p>
        </p:txBody>
      </p:sp>
    </p:spTree>
    <p:extLst>
      <p:ext uri="{BB962C8B-B14F-4D97-AF65-F5344CB8AC3E}">
        <p14:creationId xmlns:p14="http://schemas.microsoft.com/office/powerpoint/2010/main" val="298703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広域展開する</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28</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sp>
        <p:nvSpPr>
          <p:cNvPr id="11" name="テキスト ボックス 10">
            <a:extLst>
              <a:ext uri="{FF2B5EF4-FFF2-40B4-BE49-F238E27FC236}">
                <a16:creationId xmlns:a16="http://schemas.microsoft.com/office/drawing/2014/main" id="{669CEE7B-EE43-EE4A-93C7-8EFA19063427}"/>
              </a:ext>
            </a:extLst>
          </p:cNvPr>
          <p:cNvSpPr txBox="1"/>
          <p:nvPr/>
        </p:nvSpPr>
        <p:spPr>
          <a:xfrm>
            <a:off x="377985" y="1649653"/>
            <a:ext cx="8285566" cy="4380302"/>
          </a:xfrm>
          <a:prstGeom prst="rect">
            <a:avLst/>
          </a:prstGeom>
          <a:noFill/>
        </p:spPr>
        <p:txBody>
          <a:bodyPr wrap="square" rtlCol="0">
            <a:spAutoFit/>
          </a:bodyPr>
          <a:lstStyle/>
          <a:p>
            <a:pPr marL="457200" indent="-457200">
              <a:lnSpc>
                <a:spcPct val="150000"/>
              </a:lnSpc>
              <a:buFont typeface="+mj-lt"/>
              <a:buAutoNum type="arabicPeriod"/>
            </a:pPr>
            <a:r>
              <a:rPr lang="ja-JP" altLang="en-US" sz="2000">
                <a:latin typeface="Meiryo UI" panose="020B0604030504040204" pitchFamily="34" charset="-128"/>
                <a:ea typeface="Meiryo UI" panose="020B0604030504040204" pitchFamily="34" charset="-128"/>
              </a:rPr>
              <a:t>標準化の推進</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内閣官房</a:t>
            </a:r>
            <a:r>
              <a:rPr lang="en" altLang="ja-JP" sz="1600" dirty="0">
                <a:latin typeface="Meiryo UI" panose="020B0604030504040204" pitchFamily="34" charset="-128"/>
                <a:ea typeface="Meiryo UI" panose="020B0604030504040204" pitchFamily="34" charset="-128"/>
              </a:rPr>
              <a:t>IT</a:t>
            </a:r>
            <a:r>
              <a:rPr lang="ja-JP" altLang="en-US" sz="1600">
                <a:latin typeface="Meiryo UI" panose="020B0604030504040204" pitchFamily="34" charset="-128"/>
                <a:ea typeface="Meiryo UI" panose="020B0604030504040204" pitchFamily="34" charset="-128"/>
              </a:rPr>
              <a:t>総合戦略室の推奨データセットに基づく標準化を推進する</a:t>
            </a: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総務省のオープンデータ研修などを通じて推奨データセットの公開を自治体に働きかける</a:t>
            </a:r>
            <a:endParaRPr lang="en-US" altLang="ja-JP" sz="1600" dirty="0">
              <a:latin typeface="Meiryo UI" panose="020B0604030504040204" pitchFamily="34" charset="-128"/>
              <a:ea typeface="Meiryo UI" panose="020B0604030504040204" pitchFamily="34" charset="-128"/>
            </a:endParaRPr>
          </a:p>
          <a:p>
            <a:pPr>
              <a:lnSpc>
                <a:spcPct val="150000"/>
              </a:lnSpc>
            </a:pPr>
            <a:endParaRPr lang="en-US" altLang="ja-JP" sz="2000" dirty="0">
              <a:latin typeface="Meiryo UI" panose="020B0604030504040204" pitchFamily="34" charset="-128"/>
              <a:ea typeface="Meiryo UI" panose="020B0604030504040204" pitchFamily="34" charset="-128"/>
            </a:endParaRPr>
          </a:p>
          <a:p>
            <a:pPr marL="457200" indent="-457200">
              <a:lnSpc>
                <a:spcPct val="150000"/>
              </a:lnSpc>
              <a:buFont typeface="+mj-lt"/>
              <a:buAutoNum type="arabicPeriod" startAt="2"/>
            </a:pPr>
            <a:r>
              <a:rPr lang="ja-JP" altLang="en-US" sz="2000">
                <a:latin typeface="Meiryo UI" panose="020B0604030504040204" pitchFamily="34" charset="-128"/>
                <a:ea typeface="Meiryo UI" panose="020B0604030504040204" pitchFamily="34" charset="-128"/>
              </a:rPr>
              <a:t>広域連携</a:t>
            </a:r>
          </a:p>
          <a:p>
            <a:pPr marL="800100" lvl="1" indent="-342900">
              <a:lnSpc>
                <a:spcPct val="150000"/>
              </a:lnSpc>
              <a:buFont typeface="+mj-ea"/>
              <a:buAutoNum type="circleNumDbPlain"/>
            </a:pPr>
            <a:r>
              <a:rPr lang="en" altLang="ja-JP" sz="1600" dirty="0">
                <a:latin typeface="Meiryo UI" panose="020B0604030504040204" pitchFamily="34" charset="-128"/>
                <a:ea typeface="Meiryo UI" panose="020B0604030504040204" pitchFamily="34" charset="-128"/>
              </a:rPr>
              <a:t>BODIK</a:t>
            </a:r>
            <a:r>
              <a:rPr lang="ja-JP" altLang="en-US" sz="1600">
                <a:latin typeface="Meiryo UI" panose="020B0604030504040204" pitchFamily="34" charset="-128"/>
                <a:ea typeface="Meiryo UI" panose="020B0604030504040204" pitchFamily="34" charset="-128"/>
              </a:rPr>
              <a:t>オープンデータカタログサイト を広域で導入している自治体（福岡都市圏、久留米広域連携中枢都市圏、西九州佐世保広域都市圏、福岡県内の自治体、宮崎県内の自治体など）に対して、広域で推奨データセットの公開を働きかける</a:t>
            </a:r>
            <a:endParaRPr lang="en-US" altLang="ja-JP" sz="1600" dirty="0">
              <a:latin typeface="Meiryo UI" panose="020B0604030504040204" pitchFamily="34" charset="-128"/>
              <a:ea typeface="Meiryo UI" panose="020B0604030504040204" pitchFamily="34" charset="-128"/>
            </a:endParaRP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九州オープンデータ推進会議 を通じて、佐賀県、長崎県、大分県などに広域で推奨データセットの公開を働きかける</a:t>
            </a:r>
            <a:endParaRPr lang="en-US" altLang="ja-JP" sz="1600" dirty="0">
              <a:latin typeface="Meiryo UI" panose="020B0604030504040204" pitchFamily="34" charset="-128"/>
              <a:ea typeface="Meiryo UI" panose="020B0604030504040204" pitchFamily="34" charset="-128"/>
            </a:endParaRPr>
          </a:p>
          <a:p>
            <a:pPr marL="800100" lvl="1" indent="-342900">
              <a:lnSpc>
                <a:spcPct val="150000"/>
              </a:lnSpc>
              <a:buFont typeface="+mj-ea"/>
              <a:buAutoNum type="circleNumDbPlain"/>
            </a:pPr>
            <a:r>
              <a:rPr lang="ja-JP" altLang="en-US" sz="1600">
                <a:latin typeface="Meiryo UI" panose="020B0604030504040204" pitchFamily="34" charset="-128"/>
                <a:ea typeface="Meiryo UI" panose="020B0604030504040204" pitchFamily="34" charset="-128"/>
              </a:rPr>
              <a:t>熊本県、鹿児島県、沖縄県に対して、九州オープンデータ推進会議への参加を働きかける</a:t>
            </a:r>
          </a:p>
        </p:txBody>
      </p:sp>
    </p:spTree>
    <p:extLst>
      <p:ext uri="{BB962C8B-B14F-4D97-AF65-F5344CB8AC3E}">
        <p14:creationId xmlns:p14="http://schemas.microsoft.com/office/powerpoint/2010/main" val="77154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アプリケーション開発項目</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29</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C6DE1E35-2C7C-924E-9E1F-D33403FFD2DC}"/>
              </a:ext>
            </a:extLst>
          </p:cNvPr>
          <p:cNvGraphicFramePr>
            <a:graphicFrameLocks noGrp="1"/>
          </p:cNvGraphicFramePr>
          <p:nvPr>
            <p:extLst>
              <p:ext uri="{D42A27DB-BD31-4B8C-83A1-F6EECF244321}">
                <p14:modId xmlns:p14="http://schemas.microsoft.com/office/powerpoint/2010/main" val="3998423799"/>
              </p:ext>
            </p:extLst>
          </p:nvPr>
        </p:nvGraphicFramePr>
        <p:xfrm>
          <a:off x="736270" y="1876301"/>
          <a:ext cx="7612083" cy="4070951"/>
        </p:xfrm>
        <a:graphic>
          <a:graphicData uri="http://schemas.openxmlformats.org/drawingml/2006/table">
            <a:tbl>
              <a:tblPr firstRow="1" firstCol="1" bandRow="1">
                <a:tableStyleId>{5C22544A-7EE6-4342-B048-85BDC9FD1C3A}</a:tableStyleId>
              </a:tblPr>
              <a:tblGrid>
                <a:gridCol w="1774421">
                  <a:extLst>
                    <a:ext uri="{9D8B030D-6E8A-4147-A177-3AD203B41FA5}">
                      <a16:colId xmlns:a16="http://schemas.microsoft.com/office/drawing/2014/main" val="4185180792"/>
                    </a:ext>
                  </a:extLst>
                </a:gridCol>
                <a:gridCol w="5837662">
                  <a:extLst>
                    <a:ext uri="{9D8B030D-6E8A-4147-A177-3AD203B41FA5}">
                      <a16:colId xmlns:a16="http://schemas.microsoft.com/office/drawing/2014/main" val="418985182"/>
                    </a:ext>
                  </a:extLst>
                </a:gridCol>
              </a:tblGrid>
              <a:tr h="577020">
                <a:tc>
                  <a:txBody>
                    <a:bodyPr/>
                    <a:lstStyle/>
                    <a:p>
                      <a:pPr algn="ctr">
                        <a:spcAft>
                          <a:spcPts val="0"/>
                        </a:spcAft>
                      </a:pPr>
                      <a:r>
                        <a:rPr lang="ja-JP" sz="1200" b="0" i="0" kern="100">
                          <a:effectLst/>
                          <a:latin typeface="Meiryo UI" panose="020B0604030504040204" pitchFamily="34" charset="-128"/>
                          <a:ea typeface="Meiryo UI" panose="020B0604030504040204" pitchFamily="34" charset="-128"/>
                        </a:rPr>
                        <a:t>開発項目</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algn="ctr">
                        <a:spcAft>
                          <a:spcPts val="0"/>
                        </a:spcAft>
                      </a:pPr>
                      <a:r>
                        <a:rPr lang="ja-JP" sz="1200" b="0" i="0" kern="100">
                          <a:effectLst/>
                          <a:latin typeface="Meiryo UI" panose="020B0604030504040204" pitchFamily="34" charset="-128"/>
                          <a:ea typeface="Meiryo UI" panose="020B0604030504040204" pitchFamily="34" charset="-128"/>
                        </a:rPr>
                        <a:t>内容</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85347629"/>
                  </a:ext>
                </a:extLst>
              </a:tr>
              <a:tr h="1121152">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API</a:t>
                      </a:r>
                      <a:r>
                        <a:rPr lang="ja-JP" sz="1200" b="0" i="0" kern="100">
                          <a:effectLst/>
                          <a:latin typeface="Meiryo UI" panose="020B0604030504040204" pitchFamily="34" charset="-128"/>
                          <a:ea typeface="Meiryo UI" panose="020B0604030504040204" pitchFamily="34" charset="-128"/>
                        </a:rPr>
                        <a:t>自動生成機能</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algn="just">
                        <a:lnSpc>
                          <a:spcPct val="150000"/>
                        </a:lnSpc>
                        <a:spcAft>
                          <a:spcPts val="0"/>
                        </a:spcAft>
                      </a:pPr>
                      <a:r>
                        <a:rPr lang="ja-JP" sz="1200" b="0" i="0" kern="100">
                          <a:effectLst/>
                          <a:latin typeface="Meiryo UI" panose="020B0604030504040204" pitchFamily="34" charset="-128"/>
                          <a:ea typeface="Meiryo UI" panose="020B0604030504040204" pitchFamily="34" charset="-128"/>
                        </a:rPr>
                        <a:t>地理空間データファイル（</a:t>
                      </a:r>
                      <a:r>
                        <a:rPr lang="en-US" sz="1200" b="0" i="0" kern="100" dirty="0" err="1">
                          <a:effectLst/>
                          <a:latin typeface="Meiryo UI" panose="020B0604030504040204" pitchFamily="34" charset="-128"/>
                          <a:ea typeface="Meiryo UI" panose="020B0604030504040204" pitchFamily="34" charset="-128"/>
                        </a:rPr>
                        <a:t>GeoJSON</a:t>
                      </a:r>
                      <a:r>
                        <a:rPr lang="ja-JP" sz="1200" b="0" i="0" kern="100">
                          <a:effectLst/>
                          <a:latin typeface="Meiryo UI" panose="020B0604030504040204" pitchFamily="34" charset="-128"/>
                          <a:ea typeface="Meiryo UI" panose="020B0604030504040204" pitchFamily="34" charset="-128"/>
                        </a:rPr>
                        <a:t>など）および表形式データファイル（</a:t>
                      </a:r>
                      <a:r>
                        <a:rPr lang="en-US" sz="1200" b="0" i="0" kern="100" dirty="0">
                          <a:effectLst/>
                          <a:latin typeface="Meiryo UI" panose="020B0604030504040204" pitchFamily="34" charset="-128"/>
                          <a:ea typeface="Meiryo UI" panose="020B0604030504040204" pitchFamily="34" charset="-128"/>
                        </a:rPr>
                        <a:t>CSV</a:t>
                      </a:r>
                      <a:r>
                        <a:rPr lang="ja-JP" sz="1200" b="0" i="0" kern="100">
                          <a:effectLst/>
                          <a:latin typeface="Meiryo UI" panose="020B0604030504040204" pitchFamily="34" charset="-128"/>
                          <a:ea typeface="Meiryo UI" panose="020B0604030504040204" pitchFamily="34" charset="-128"/>
                        </a:rPr>
                        <a:t>、</a:t>
                      </a:r>
                      <a:r>
                        <a:rPr lang="en-US" sz="1200" b="0" i="0" kern="100" dirty="0">
                          <a:effectLst/>
                          <a:latin typeface="Meiryo UI" panose="020B0604030504040204" pitchFamily="34" charset="-128"/>
                          <a:ea typeface="Meiryo UI" panose="020B0604030504040204" pitchFamily="34" charset="-128"/>
                        </a:rPr>
                        <a:t>XLS</a:t>
                      </a:r>
                      <a:r>
                        <a:rPr lang="ja-JP" sz="1200" b="0" i="0" kern="100">
                          <a:effectLst/>
                          <a:latin typeface="Meiryo UI" panose="020B0604030504040204" pitchFamily="34" charset="-128"/>
                          <a:ea typeface="Meiryo UI" panose="020B0604030504040204" pitchFamily="34" charset="-128"/>
                        </a:rPr>
                        <a:t>など）から汎用的な</a:t>
                      </a:r>
                      <a:r>
                        <a:rPr lang="en-US" sz="1200" b="0" i="0" kern="100" dirty="0">
                          <a:effectLst/>
                          <a:latin typeface="Meiryo UI" panose="020B0604030504040204" pitchFamily="34" charset="-128"/>
                          <a:ea typeface="Meiryo UI" panose="020B0604030504040204" pitchFamily="34" charset="-128"/>
                        </a:rPr>
                        <a:t>API</a:t>
                      </a:r>
                      <a:r>
                        <a:rPr lang="ja-JP" sz="1200" b="0" i="0" kern="100">
                          <a:effectLst/>
                          <a:latin typeface="Meiryo UI" panose="020B0604030504040204" pitchFamily="34" charset="-128"/>
                          <a:ea typeface="Meiryo UI" panose="020B0604030504040204" pitchFamily="34" charset="-128"/>
                        </a:rPr>
                        <a:t>を自動生成する機能で、データカタログサイトのオープンソースである「</a:t>
                      </a:r>
                      <a:r>
                        <a:rPr lang="en-US" sz="1200" b="0" i="0" kern="100" dirty="0">
                          <a:effectLst/>
                          <a:latin typeface="Meiryo UI" panose="020B0604030504040204" pitchFamily="34" charset="-128"/>
                          <a:ea typeface="Meiryo UI" panose="020B0604030504040204" pitchFamily="34" charset="-128"/>
                        </a:rPr>
                        <a:t>CKAN</a:t>
                      </a:r>
                      <a:r>
                        <a:rPr lang="ja-JP" sz="1200" b="0" i="0" kern="100">
                          <a:effectLst/>
                          <a:latin typeface="Meiryo UI" panose="020B0604030504040204" pitchFamily="34" charset="-128"/>
                          <a:ea typeface="Meiryo UI" panose="020B0604030504040204" pitchFamily="34" charset="-128"/>
                        </a:rPr>
                        <a:t>」の拡張機能として実装（地理空間データ、表形式データ、など）</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43962405"/>
                  </a:ext>
                </a:extLst>
              </a:tr>
              <a:tr h="890649">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API</a:t>
                      </a:r>
                      <a:endParaRPr lang="ja-JP" sz="1200" b="0" i="0" kern="100">
                        <a:effectLst/>
                        <a:latin typeface="Meiryo UI" panose="020B0604030504040204" pitchFamily="34" charset="-128"/>
                        <a:ea typeface="Meiryo UI" panose="020B0604030504040204" pitchFamily="34" charset="-128"/>
                      </a:endParaRPr>
                    </a:p>
                    <a:p>
                      <a:pPr algn="ctr">
                        <a:spcAft>
                          <a:spcPts val="0"/>
                        </a:spcAft>
                      </a:pPr>
                      <a:r>
                        <a:rPr lang="en-US" sz="1200" b="0" i="0" kern="100" dirty="0">
                          <a:effectLst/>
                          <a:latin typeface="Meiryo UI" panose="020B0604030504040204" pitchFamily="34" charset="-128"/>
                          <a:ea typeface="Meiryo UI" panose="020B0604030504040204" pitchFamily="34" charset="-128"/>
                        </a:rPr>
                        <a:t>3</a:t>
                      </a:r>
                      <a:r>
                        <a:rPr lang="ja-JP" sz="1200" b="0" i="0" kern="100">
                          <a:effectLst/>
                          <a:latin typeface="Meiryo UI" panose="020B0604030504040204" pitchFamily="34" charset="-128"/>
                          <a:ea typeface="Meiryo UI" panose="020B0604030504040204" pitchFamily="34" charset="-128"/>
                        </a:rPr>
                        <a:t>〜</a:t>
                      </a:r>
                      <a:r>
                        <a:rPr lang="en-US" sz="1200" b="0" i="0" kern="100" dirty="0">
                          <a:effectLst/>
                          <a:latin typeface="Meiryo UI" panose="020B0604030504040204" pitchFamily="34" charset="-128"/>
                          <a:ea typeface="Meiryo UI" panose="020B0604030504040204" pitchFamily="34" charset="-128"/>
                        </a:rPr>
                        <a:t>5</a:t>
                      </a:r>
                      <a:r>
                        <a:rPr lang="ja-JP" sz="1200" b="0" i="0" kern="100">
                          <a:effectLst/>
                          <a:latin typeface="Meiryo UI" panose="020B0604030504040204" pitchFamily="34" charset="-128"/>
                          <a:ea typeface="Meiryo UI" panose="020B0604030504040204" pitchFamily="34" charset="-128"/>
                        </a:rPr>
                        <a:t>種類</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algn="just">
                        <a:lnSpc>
                          <a:spcPct val="150000"/>
                        </a:lnSpc>
                        <a:spcAft>
                          <a:spcPts val="0"/>
                        </a:spcAft>
                      </a:pPr>
                      <a:r>
                        <a:rPr lang="ja-JP" sz="1200" b="0" i="0" kern="100">
                          <a:effectLst/>
                          <a:latin typeface="Meiryo UI" panose="020B0604030504040204" pitchFamily="34" charset="-128"/>
                          <a:ea typeface="Meiryo UI" panose="020B0604030504040204" pitchFamily="34" charset="-128"/>
                        </a:rPr>
                        <a:t>自動生成した汎用的な</a:t>
                      </a:r>
                      <a:r>
                        <a:rPr lang="en-US" sz="1200" b="0" i="0" kern="100" dirty="0">
                          <a:effectLst/>
                          <a:latin typeface="Meiryo UI" panose="020B0604030504040204" pitchFamily="34" charset="-128"/>
                          <a:ea typeface="Meiryo UI" panose="020B0604030504040204" pitchFamily="34" charset="-128"/>
                        </a:rPr>
                        <a:t>API</a:t>
                      </a:r>
                      <a:r>
                        <a:rPr lang="ja-JP" sz="1200" b="0" i="0" kern="100">
                          <a:effectLst/>
                          <a:latin typeface="Meiryo UI" panose="020B0604030504040204" pitchFamily="34" charset="-128"/>
                          <a:ea typeface="Meiryo UI" panose="020B0604030504040204" pitchFamily="34" charset="-128"/>
                        </a:rPr>
                        <a:t>を</a:t>
                      </a:r>
                      <a:r>
                        <a:rPr lang="ja-JP" altLang="en-US" sz="1200" b="0" i="0" kern="100">
                          <a:effectLst/>
                          <a:latin typeface="Meiryo UI" panose="020B0604030504040204" pitchFamily="34" charset="-128"/>
                          <a:ea typeface="Meiryo UI" panose="020B0604030504040204" pitchFamily="34" charset="-128"/>
                        </a:rPr>
                        <a:t>もとにして、データの種類ごとに使いやすくした特別な</a:t>
                      </a:r>
                      <a:r>
                        <a:rPr lang="en-US" sz="1200" b="0" i="0" kern="100" dirty="0">
                          <a:effectLst/>
                          <a:latin typeface="Meiryo UI" panose="020B0604030504040204" pitchFamily="34" charset="-128"/>
                          <a:ea typeface="Meiryo UI" panose="020B0604030504040204" pitchFamily="34" charset="-128"/>
                        </a:rPr>
                        <a:t>API</a:t>
                      </a:r>
                      <a:r>
                        <a:rPr lang="ja-JP" altLang="en-US" sz="1200" b="0" i="0" kern="100">
                          <a:effectLst/>
                          <a:latin typeface="Meiryo UI" panose="020B0604030504040204" pitchFamily="34" charset="-128"/>
                          <a:ea typeface="Meiryo UI" panose="020B0604030504040204" pitchFamily="34" charset="-128"/>
                        </a:rPr>
                        <a:t>を開発</a:t>
                      </a:r>
                      <a:r>
                        <a:rPr lang="ja-JP" sz="1200" b="0" i="0" kern="100">
                          <a:effectLst/>
                          <a:latin typeface="Meiryo UI" panose="020B0604030504040204" pitchFamily="34" charset="-128"/>
                          <a:ea typeface="Meiryo UI" panose="020B0604030504040204" pitchFamily="34" charset="-128"/>
                        </a:rPr>
                        <a:t>（校区、ハザードマップ、</a:t>
                      </a:r>
                      <a:r>
                        <a:rPr lang="ja-JP" altLang="ja-JP" sz="1200" b="0" i="0" kern="100">
                          <a:solidFill>
                            <a:schemeClr val="tx1"/>
                          </a:solidFill>
                          <a:effectLst/>
                          <a:latin typeface="Meiryo UI" panose="020B0604030504040204" pitchFamily="34" charset="-128"/>
                          <a:ea typeface="Meiryo UI" panose="020B0604030504040204" pitchFamily="34" charset="-128"/>
                        </a:rPr>
                        <a:t>指定緊急避難場所</a:t>
                      </a:r>
                      <a:r>
                        <a:rPr lang="ja-JP" altLang="en-US" sz="1200" b="0" i="0" kern="100">
                          <a:effectLst/>
                          <a:latin typeface="Meiryo UI" panose="020B0604030504040204" pitchFamily="34" charset="-128"/>
                          <a:ea typeface="Meiryo UI" panose="020B0604030504040204" pitchFamily="34" charset="-128"/>
                        </a:rPr>
                        <a:t>、</a:t>
                      </a:r>
                      <a:r>
                        <a:rPr lang="ja-JP" altLang="ja-JP" sz="1200" b="0" i="0" kern="100">
                          <a:solidFill>
                            <a:schemeClr val="tx1"/>
                          </a:solidFill>
                          <a:effectLst/>
                          <a:latin typeface="Meiryo UI" panose="020B0604030504040204" pitchFamily="34" charset="-128"/>
                          <a:ea typeface="Meiryo UI" panose="020B0604030504040204" pitchFamily="34" charset="-128"/>
                        </a:rPr>
                        <a:t>公衆無線ＬＡＮアクセスポイント</a:t>
                      </a:r>
                      <a:r>
                        <a:rPr lang="ja-JP" sz="1200" b="0" i="0" kern="100">
                          <a:effectLst/>
                          <a:latin typeface="Meiryo UI" panose="020B0604030504040204" pitchFamily="34" charset="-128"/>
                          <a:ea typeface="Meiryo UI" panose="020B0604030504040204" pitchFamily="34" charset="-128"/>
                        </a:rPr>
                        <a:t>、など）</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50471068"/>
                  </a:ext>
                </a:extLst>
              </a:tr>
              <a:tr h="741065">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Web</a:t>
                      </a:r>
                      <a:r>
                        <a:rPr lang="ja-JP" sz="1200" b="0" i="0" kern="100">
                          <a:effectLst/>
                          <a:latin typeface="Meiryo UI" panose="020B0604030504040204" pitchFamily="34" charset="-128"/>
                          <a:ea typeface="Meiryo UI" panose="020B0604030504040204" pitchFamily="34" charset="-128"/>
                        </a:rPr>
                        <a:t>アプリ</a:t>
                      </a:r>
                    </a:p>
                    <a:p>
                      <a:pPr algn="ctr">
                        <a:spcAft>
                          <a:spcPts val="0"/>
                        </a:spcAft>
                      </a:pPr>
                      <a:r>
                        <a:rPr lang="en-US" sz="1200" b="0" i="0" kern="100" dirty="0">
                          <a:effectLst/>
                          <a:latin typeface="Meiryo UI" panose="020B0604030504040204" pitchFamily="34" charset="-128"/>
                          <a:ea typeface="Meiryo UI" panose="020B0604030504040204" pitchFamily="34" charset="-128"/>
                        </a:rPr>
                        <a:t>3</a:t>
                      </a:r>
                      <a:r>
                        <a:rPr lang="ja-JP" sz="1200" b="0" i="0" kern="100">
                          <a:effectLst/>
                          <a:latin typeface="Meiryo UI" panose="020B0604030504040204" pitchFamily="34" charset="-128"/>
                          <a:ea typeface="Meiryo UI" panose="020B0604030504040204" pitchFamily="34" charset="-128"/>
                        </a:rPr>
                        <a:t>〜</a:t>
                      </a:r>
                      <a:r>
                        <a:rPr lang="en-US" sz="1200" b="0" i="0" kern="100" dirty="0">
                          <a:effectLst/>
                          <a:latin typeface="Meiryo UI" panose="020B0604030504040204" pitchFamily="34" charset="-128"/>
                          <a:ea typeface="Meiryo UI" panose="020B0604030504040204" pitchFamily="34" charset="-128"/>
                        </a:rPr>
                        <a:t>5</a:t>
                      </a:r>
                      <a:r>
                        <a:rPr lang="ja-JP" sz="1200" b="0" i="0" kern="100">
                          <a:effectLst/>
                          <a:latin typeface="Meiryo UI" panose="020B0604030504040204" pitchFamily="34" charset="-128"/>
                          <a:ea typeface="Meiryo UI" panose="020B0604030504040204" pitchFamily="34" charset="-128"/>
                        </a:rPr>
                        <a:t>種類</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algn="just">
                        <a:spcAft>
                          <a:spcPts val="0"/>
                        </a:spcAft>
                      </a:pPr>
                      <a:r>
                        <a:rPr lang="en-US" sz="1200" b="0" i="0" kern="100" dirty="0">
                          <a:effectLst/>
                          <a:latin typeface="Meiryo UI" panose="020B0604030504040204" pitchFamily="34" charset="-128"/>
                          <a:ea typeface="Meiryo UI" panose="020B0604030504040204" pitchFamily="34" charset="-128"/>
                        </a:rPr>
                        <a:t>Web</a:t>
                      </a:r>
                      <a:r>
                        <a:rPr lang="ja-JP" sz="1200" b="0" i="0" kern="100">
                          <a:effectLst/>
                          <a:latin typeface="Meiryo UI" panose="020B0604030504040204" pitchFamily="34" charset="-128"/>
                          <a:ea typeface="Meiryo UI" panose="020B0604030504040204" pitchFamily="34" charset="-128"/>
                        </a:rPr>
                        <a:t>ベースのアプリケーション（マップ</a:t>
                      </a:r>
                      <a:r>
                        <a:rPr lang="ja-JP" altLang="en-US" sz="1200" b="0" i="0" kern="100">
                          <a:effectLst/>
                          <a:latin typeface="Meiryo UI" panose="020B0604030504040204" pitchFamily="34" charset="-128"/>
                          <a:ea typeface="Meiryo UI" panose="020B0604030504040204" pitchFamily="34" charset="-128"/>
                        </a:rPr>
                        <a:t>ツール</a:t>
                      </a:r>
                      <a:r>
                        <a:rPr lang="ja-JP" sz="1200" b="0" i="0" kern="100">
                          <a:effectLst/>
                          <a:latin typeface="Meiryo UI" panose="020B0604030504040204" pitchFamily="34" charset="-128"/>
                          <a:ea typeface="Meiryo UI" panose="020B0604030504040204" pitchFamily="34" charset="-128"/>
                        </a:rPr>
                        <a:t>、など）</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8005937"/>
                  </a:ext>
                </a:extLst>
              </a:tr>
              <a:tr h="741065">
                <a:tc>
                  <a:txBody>
                    <a:bodyPr/>
                    <a:lstStyle/>
                    <a:p>
                      <a:pPr algn="ctr">
                        <a:spcAft>
                          <a:spcPts val="0"/>
                        </a:spcAft>
                      </a:pPr>
                      <a:r>
                        <a:rPr lang="ja-JP" altLang="en-US" sz="1200" b="0" i="0" kern="100">
                          <a:effectLst/>
                          <a:latin typeface="Meiryo UI" panose="020B0604030504040204" pitchFamily="34" charset="-128"/>
                          <a:ea typeface="Meiryo UI" panose="020B0604030504040204" pitchFamily="34" charset="-128"/>
                        </a:rPr>
                        <a:t>スマート</a:t>
                      </a:r>
                      <a:r>
                        <a:rPr lang="ja-JP" sz="1200" b="0" i="0" kern="100">
                          <a:effectLst/>
                          <a:latin typeface="Meiryo UI" panose="020B0604030504040204" pitchFamily="34" charset="-128"/>
                          <a:ea typeface="Meiryo UI" panose="020B0604030504040204" pitchFamily="34" charset="-128"/>
                        </a:rPr>
                        <a:t>アプリ</a:t>
                      </a:r>
                    </a:p>
                    <a:p>
                      <a:pPr algn="ctr">
                        <a:spcAft>
                          <a:spcPts val="0"/>
                        </a:spcAft>
                      </a:pPr>
                      <a:r>
                        <a:rPr lang="en-US" sz="1200" b="0" i="0" kern="100" dirty="0">
                          <a:effectLst/>
                          <a:latin typeface="Meiryo UI" panose="020B0604030504040204" pitchFamily="34" charset="-128"/>
                          <a:ea typeface="Meiryo UI" panose="020B0604030504040204" pitchFamily="34" charset="-128"/>
                        </a:rPr>
                        <a:t>3</a:t>
                      </a:r>
                      <a:r>
                        <a:rPr lang="ja-JP" sz="1200" b="0" i="0" kern="100">
                          <a:effectLst/>
                          <a:latin typeface="Meiryo UI" panose="020B0604030504040204" pitchFamily="34" charset="-128"/>
                          <a:ea typeface="Meiryo UI" panose="020B0604030504040204" pitchFamily="34" charset="-128"/>
                        </a:rPr>
                        <a:t>〜</a:t>
                      </a:r>
                      <a:r>
                        <a:rPr lang="en-US" sz="1200" b="0" i="0" kern="100" dirty="0">
                          <a:effectLst/>
                          <a:latin typeface="Meiryo UI" panose="020B0604030504040204" pitchFamily="34" charset="-128"/>
                          <a:ea typeface="Meiryo UI" panose="020B0604030504040204" pitchFamily="34" charset="-128"/>
                        </a:rPr>
                        <a:t>5</a:t>
                      </a:r>
                      <a:r>
                        <a:rPr lang="ja-JP" sz="1200" b="0" i="0" kern="100">
                          <a:effectLst/>
                          <a:latin typeface="Meiryo UI" panose="020B0604030504040204" pitchFamily="34" charset="-128"/>
                          <a:ea typeface="Meiryo UI" panose="020B0604030504040204" pitchFamily="34" charset="-128"/>
                        </a:rPr>
                        <a:t>種類</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tc>
                  <a:txBody>
                    <a:bodyPr/>
                    <a:lstStyle/>
                    <a:p>
                      <a:pPr algn="just">
                        <a:spcAft>
                          <a:spcPts val="0"/>
                        </a:spcAft>
                      </a:pPr>
                      <a:r>
                        <a:rPr lang="ja-JP" altLang="en-US" sz="1200" b="0" i="0" kern="100">
                          <a:effectLst/>
                          <a:latin typeface="Meiryo UI" panose="020B0604030504040204" pitchFamily="34" charset="-128"/>
                          <a:ea typeface="Meiryo UI" panose="020B0604030504040204" pitchFamily="34" charset="-128"/>
                        </a:rPr>
                        <a:t>スマートフォンのアプリケーション（</a:t>
                      </a:r>
                      <a:r>
                        <a:rPr lang="en" altLang="ja-JP" sz="1200" b="0" i="0" kern="100" dirty="0">
                          <a:effectLst/>
                          <a:latin typeface="Meiryo UI" panose="020B0604030504040204" pitchFamily="34" charset="-128"/>
                          <a:ea typeface="Meiryo UI" panose="020B0604030504040204" pitchFamily="34" charset="-128"/>
                        </a:rPr>
                        <a:t>LINE</a:t>
                      </a:r>
                      <a:r>
                        <a:rPr lang="ja-JP" altLang="en" sz="1200" b="0" i="0" kern="100">
                          <a:effectLst/>
                          <a:latin typeface="Meiryo UI" panose="020B0604030504040204" pitchFamily="34" charset="-128"/>
                          <a:ea typeface="Meiryo UI" panose="020B0604030504040204" pitchFamily="34" charset="-128"/>
                        </a:rPr>
                        <a:t>、</a:t>
                      </a:r>
                      <a:r>
                        <a:rPr lang="ja-JP" altLang="en-US" sz="1200" b="0" i="0" kern="100">
                          <a:effectLst/>
                          <a:latin typeface="Meiryo UI" panose="020B0604030504040204" pitchFamily="34" charset="-128"/>
                          <a:ea typeface="Meiryo UI" panose="020B0604030504040204" pitchFamily="34" charset="-128"/>
                        </a:rPr>
                        <a:t>など）、</a:t>
                      </a:r>
                      <a:endParaRPr lang="en-US" altLang="ja-JP" sz="1200" b="0" i="0" kern="100">
                        <a:effectLst/>
                        <a:latin typeface="Meiryo UI" panose="020B0604030504040204" pitchFamily="34" charset="-128"/>
                        <a:ea typeface="Meiryo UI" panose="020B0604030504040204" pitchFamily="34" charset="-128"/>
                      </a:endParaRPr>
                    </a:p>
                    <a:p>
                      <a:pPr algn="just">
                        <a:spcAft>
                          <a:spcPts val="0"/>
                        </a:spcAft>
                      </a:pPr>
                      <a:r>
                        <a:rPr lang="ja-JP" altLang="en-US" sz="1200" b="0" i="0" kern="100">
                          <a:effectLst/>
                          <a:latin typeface="Meiryo UI" panose="020B0604030504040204" pitchFamily="34" charset="-128"/>
                          <a:ea typeface="Meiryo UI" panose="020B0604030504040204" pitchFamily="34" charset="-128"/>
                        </a:rPr>
                        <a:t>スマートスピーカーのアプリケーション（アレクサ、など）</a:t>
                      </a:r>
                      <a:endParaRPr lang="ja-JP" sz="120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3536866"/>
                  </a:ext>
                </a:extLst>
              </a:tr>
            </a:tbl>
          </a:graphicData>
        </a:graphic>
      </p:graphicFrame>
    </p:spTree>
    <p:extLst>
      <p:ext uri="{BB962C8B-B14F-4D97-AF65-F5344CB8AC3E}">
        <p14:creationId xmlns:p14="http://schemas.microsoft.com/office/powerpoint/2010/main" val="66737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6E772-6E61-5241-8A23-5A6F4E00495B}"/>
              </a:ext>
            </a:extLst>
          </p:cNvPr>
          <p:cNvSpPr>
            <a:spLocks noGrp="1"/>
          </p:cNvSpPr>
          <p:nvPr>
            <p:ph type="title"/>
          </p:nvPr>
        </p:nvSpPr>
        <p:spPr/>
        <p:txBody>
          <a:bodyPr>
            <a:normAutofit/>
          </a:bodyPr>
          <a:lstStyle/>
          <a:p>
            <a:pPr marL="514350" indent="-514350">
              <a:buFont typeface="+mj-lt"/>
              <a:buAutoNum type="arabicPeriod"/>
            </a:pPr>
            <a:r>
              <a:rPr kumimoji="1" lang="ja-JP" altLang="en-US" sz="3200">
                <a:latin typeface="Meiryo UI" panose="020B0604030504040204" pitchFamily="34" charset="-128"/>
                <a:ea typeface="Meiryo UI" panose="020B0604030504040204" pitchFamily="34" charset="-128"/>
              </a:rPr>
              <a:t>オープンデータ活用事例の調査</a:t>
            </a:r>
          </a:p>
        </p:txBody>
      </p:sp>
      <p:sp>
        <p:nvSpPr>
          <p:cNvPr id="3" name="コンテンツ プレースホルダー 2">
            <a:extLst>
              <a:ext uri="{FF2B5EF4-FFF2-40B4-BE49-F238E27FC236}">
                <a16:creationId xmlns:a16="http://schemas.microsoft.com/office/drawing/2014/main" id="{CEA1C2F6-CBE3-2143-8E4A-0BA1FA51FDBC}"/>
              </a:ext>
            </a:extLst>
          </p:cNvPr>
          <p:cNvSpPr>
            <a:spLocks noGrp="1"/>
          </p:cNvSpPr>
          <p:nvPr>
            <p:ph idx="1"/>
          </p:nvPr>
        </p:nvSpPr>
        <p:spPr>
          <a:xfrm>
            <a:off x="628650" y="1825625"/>
            <a:ext cx="3540394" cy="1289533"/>
          </a:xfrm>
        </p:spPr>
        <p:txBody>
          <a:bodyPr>
            <a:normAutofit fontScale="85000" lnSpcReduction="20000"/>
          </a:bodyPr>
          <a:lstStyle/>
          <a:p>
            <a:pPr>
              <a:lnSpc>
                <a:spcPct val="120000"/>
              </a:lnSpc>
              <a:buFont typeface="Wingdings" pitchFamily="2" charset="2"/>
              <a:buChar char="u"/>
            </a:pPr>
            <a:r>
              <a:rPr kumimoji="1" lang="ja-JP" altLang="en-US">
                <a:latin typeface="Meiryo UI" panose="020B0604030504040204" pitchFamily="34" charset="-128"/>
                <a:ea typeface="Meiryo UI" panose="020B0604030504040204" pitchFamily="34" charset="-128"/>
              </a:rPr>
              <a:t>対象</a:t>
            </a:r>
            <a:endParaRPr kumimoji="1" lang="en-US" altLang="ja-JP" dirty="0">
              <a:latin typeface="Meiryo UI" panose="020B0604030504040204" pitchFamily="34" charset="-128"/>
              <a:ea typeface="Meiryo UI" panose="020B0604030504040204" pitchFamily="34" charset="-128"/>
            </a:endParaRPr>
          </a:p>
          <a:p>
            <a:pPr lvl="1">
              <a:lnSpc>
                <a:spcPct val="120000"/>
              </a:lnSpc>
            </a:pPr>
            <a:r>
              <a:rPr kumimoji="1" lang="ja-JP" altLang="en-US">
                <a:latin typeface="Meiryo UI" panose="020B0604030504040204" pitchFamily="34" charset="-128"/>
                <a:ea typeface="Meiryo UI" panose="020B0604030504040204" pitchFamily="34" charset="-128"/>
              </a:rPr>
              <a:t>国内</a:t>
            </a:r>
            <a:r>
              <a:rPr kumimoji="1" lang="en-US" altLang="ja-JP" dirty="0">
                <a:latin typeface="Meiryo UI" panose="020B0604030504040204" pitchFamily="34" charset="-128"/>
                <a:ea typeface="Meiryo UI" panose="020B0604030504040204" pitchFamily="34" charset="-128"/>
              </a:rPr>
              <a:t>21</a:t>
            </a:r>
            <a:r>
              <a:rPr kumimoji="1" lang="ja-JP" altLang="en-US">
                <a:latin typeface="Meiryo UI" panose="020B0604030504040204" pitchFamily="34" charset="-128"/>
                <a:ea typeface="Meiryo UI" panose="020B0604030504040204" pitchFamily="34" charset="-128"/>
              </a:rPr>
              <a:t>の活用事例</a:t>
            </a:r>
            <a:endParaRPr kumimoji="1" lang="en-US" altLang="ja-JP" dirty="0">
              <a:latin typeface="Meiryo UI" panose="020B0604030504040204" pitchFamily="34" charset="-128"/>
              <a:ea typeface="Meiryo UI" panose="020B0604030504040204" pitchFamily="34" charset="-128"/>
            </a:endParaRPr>
          </a:p>
          <a:p>
            <a:pPr lvl="1">
              <a:lnSpc>
                <a:spcPct val="120000"/>
              </a:lnSpc>
            </a:pPr>
            <a:r>
              <a:rPr lang="ja-JP" altLang="en-US">
                <a:latin typeface="Meiryo UI" panose="020B0604030504040204" pitchFamily="34" charset="-128"/>
                <a:ea typeface="Meiryo UI" panose="020B0604030504040204" pitchFamily="34" charset="-128"/>
              </a:rPr>
              <a:t>海外</a:t>
            </a:r>
            <a:r>
              <a:rPr lang="en-US" altLang="ja-JP" dirty="0">
                <a:latin typeface="Meiryo UI" panose="020B0604030504040204" pitchFamily="34" charset="-128"/>
                <a:ea typeface="Meiryo UI" panose="020B0604030504040204" pitchFamily="34" charset="-128"/>
              </a:rPr>
              <a:t>20</a:t>
            </a:r>
            <a:r>
              <a:rPr lang="ja-JP" altLang="en-US">
                <a:latin typeface="Meiryo UI" panose="020B0604030504040204" pitchFamily="34" charset="-128"/>
                <a:ea typeface="Meiryo UI" panose="020B0604030504040204" pitchFamily="34" charset="-128"/>
              </a:rPr>
              <a:t>の活用事例</a:t>
            </a:r>
            <a:endParaRPr lang="en-US" altLang="ja-JP" dirty="0">
              <a:latin typeface="Meiryo UI" panose="020B0604030504040204" pitchFamily="34" charset="-128"/>
              <a:ea typeface="Meiryo UI" panose="020B0604030504040204" pitchFamily="34" charset="-128"/>
            </a:endParaRPr>
          </a:p>
          <a:p>
            <a:pPr marL="457200" lvl="1" indent="0">
              <a:lnSpc>
                <a:spcPct val="120000"/>
              </a:lnSpc>
              <a:buNone/>
            </a:pPr>
            <a:endParaRPr lang="en-US" altLang="ja-JP" dirty="0">
              <a:latin typeface="Meiryo UI" panose="020B0604030504040204" pitchFamily="34" charset="-128"/>
              <a:ea typeface="Meiryo UI" panose="020B0604030504040204" pitchFamily="34" charset="-128"/>
            </a:endParaRPr>
          </a:p>
        </p:txBody>
      </p:sp>
      <p:sp>
        <p:nvSpPr>
          <p:cNvPr id="4" name="スライド番号プレースホルダー 3">
            <a:extLst>
              <a:ext uri="{FF2B5EF4-FFF2-40B4-BE49-F238E27FC236}">
                <a16:creationId xmlns:a16="http://schemas.microsoft.com/office/drawing/2014/main" id="{FC2E89B3-E256-1745-925C-B074B4067194}"/>
              </a:ext>
            </a:extLst>
          </p:cNvPr>
          <p:cNvSpPr>
            <a:spLocks noGrp="1"/>
          </p:cNvSpPr>
          <p:nvPr>
            <p:ph type="sldNum" sz="quarter" idx="12"/>
          </p:nvPr>
        </p:nvSpPr>
        <p:spPr/>
        <p:txBody>
          <a:bodyPr/>
          <a:lstStyle/>
          <a:p>
            <a:fld id="{2686B180-3AB2-FE44-A482-59496683F8FA}" type="slidenum">
              <a:rPr kumimoji="1" lang="ja-JP" altLang="en-US" smtClean="0"/>
              <a:t>3</a:t>
            </a:fld>
            <a:endParaRPr kumimoji="1" lang="ja-JP" altLang="en-US"/>
          </a:p>
        </p:txBody>
      </p:sp>
      <p:sp>
        <p:nvSpPr>
          <p:cNvPr id="5" name="コンテンツ プレースホルダー 2">
            <a:extLst>
              <a:ext uri="{FF2B5EF4-FFF2-40B4-BE49-F238E27FC236}">
                <a16:creationId xmlns:a16="http://schemas.microsoft.com/office/drawing/2014/main" id="{0998F6DC-AD9D-5F4A-847D-9F639B689F04}"/>
              </a:ext>
            </a:extLst>
          </p:cNvPr>
          <p:cNvSpPr txBox="1">
            <a:spLocks/>
          </p:cNvSpPr>
          <p:nvPr/>
        </p:nvSpPr>
        <p:spPr>
          <a:xfrm>
            <a:off x="3921071" y="1825625"/>
            <a:ext cx="5021451" cy="47485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buFont typeface="Wingdings" pitchFamily="2" charset="2"/>
              <a:buChar char="u"/>
            </a:pPr>
            <a:r>
              <a:rPr lang="ja-JP" altLang="en-US">
                <a:latin typeface="Meiryo UI" panose="020B0604030504040204" pitchFamily="34" charset="-128"/>
                <a:ea typeface="Meiryo UI" panose="020B0604030504040204" pitchFamily="34" charset="-128"/>
              </a:rPr>
              <a:t>調査項目</a:t>
            </a:r>
            <a:endParaRPr lang="en-US" altLang="ja-JP" dirty="0">
              <a:latin typeface="Meiryo UI" panose="020B0604030504040204" pitchFamily="34" charset="-128"/>
              <a:ea typeface="Meiryo UI" panose="020B0604030504040204" pitchFamily="34" charset="-128"/>
            </a:endParaRPr>
          </a:p>
          <a:p>
            <a:pPr lvl="1">
              <a:lnSpc>
                <a:spcPct val="110000"/>
              </a:lnSpc>
            </a:pPr>
            <a:r>
              <a:rPr lang="ja-JP" altLang="en-US">
                <a:latin typeface="Meiryo UI" panose="020B0604030504040204" pitchFamily="34" charset="-128"/>
                <a:ea typeface="Meiryo UI" panose="020B0604030504040204" pitchFamily="34" charset="-128"/>
              </a:rPr>
              <a:t>アプリケーションの名称</a:t>
            </a:r>
          </a:p>
          <a:p>
            <a:pPr lvl="1">
              <a:lnSpc>
                <a:spcPct val="110000"/>
              </a:lnSpc>
            </a:pPr>
            <a:r>
              <a:rPr lang="ja-JP" altLang="en-US">
                <a:latin typeface="Meiryo UI" panose="020B0604030504040204" pitchFamily="34" charset="-128"/>
                <a:ea typeface="Meiryo UI" panose="020B0604030504040204" pitchFamily="34" charset="-128"/>
              </a:rPr>
              <a:t>アプリケーションの提供者</a:t>
            </a:r>
          </a:p>
          <a:p>
            <a:pPr lvl="1">
              <a:lnSpc>
                <a:spcPct val="110000"/>
              </a:lnSpc>
            </a:pPr>
            <a:r>
              <a:rPr lang="ja-JP" altLang="en-US">
                <a:latin typeface="Meiryo UI" panose="020B0604030504040204" pitchFamily="34" charset="-128"/>
                <a:ea typeface="Meiryo UI" panose="020B0604030504040204" pitchFamily="34" charset="-128"/>
              </a:rPr>
              <a:t>アプリケーションの概要</a:t>
            </a:r>
          </a:p>
          <a:p>
            <a:pPr lvl="1">
              <a:lnSpc>
                <a:spcPct val="110000"/>
              </a:lnSpc>
            </a:pPr>
            <a:r>
              <a:rPr lang="ja-JP" altLang="en-US">
                <a:latin typeface="Meiryo UI" panose="020B0604030504040204" pitchFamily="34" charset="-128"/>
                <a:ea typeface="Meiryo UI" panose="020B0604030504040204" pitchFamily="34" charset="-128"/>
              </a:rPr>
              <a:t>オープンデータの種類</a:t>
            </a:r>
          </a:p>
          <a:p>
            <a:pPr lvl="1">
              <a:lnSpc>
                <a:spcPct val="110000"/>
              </a:lnSpc>
            </a:pPr>
            <a:r>
              <a:rPr lang="ja-JP" altLang="en-US">
                <a:latin typeface="Meiryo UI" panose="020B0604030504040204" pitchFamily="34" charset="-128"/>
                <a:ea typeface="Meiryo UI" panose="020B0604030504040204" pitchFamily="34" charset="-128"/>
              </a:rPr>
              <a:t>オープンデータの提供元</a:t>
            </a:r>
          </a:p>
          <a:p>
            <a:pPr lvl="1">
              <a:lnSpc>
                <a:spcPct val="110000"/>
              </a:lnSpc>
            </a:pPr>
            <a:r>
              <a:rPr lang="ja-JP" altLang="en-US">
                <a:latin typeface="Meiryo UI" panose="020B0604030504040204" pitchFamily="34" charset="-128"/>
                <a:ea typeface="Meiryo UI" panose="020B0604030504040204" pitchFamily="34" charset="-128"/>
              </a:rPr>
              <a:t>オープンデータのファイル形式</a:t>
            </a:r>
          </a:p>
          <a:p>
            <a:pPr lvl="1">
              <a:lnSpc>
                <a:spcPct val="110000"/>
              </a:lnSpc>
            </a:pPr>
            <a:r>
              <a:rPr lang="ja-JP" altLang="en-US">
                <a:latin typeface="Meiryo UI" panose="020B0604030504040204" pitchFamily="34" charset="-128"/>
                <a:ea typeface="Meiryo UI" panose="020B0604030504040204" pitchFamily="34" charset="-128"/>
              </a:rPr>
              <a:t>オープンデータの多言語対応</a:t>
            </a:r>
          </a:p>
          <a:p>
            <a:pPr lvl="1">
              <a:lnSpc>
                <a:spcPct val="110000"/>
              </a:lnSpc>
            </a:pPr>
            <a:r>
              <a:rPr lang="ja-JP" altLang="en-US">
                <a:latin typeface="Meiryo UI" panose="020B0604030504040204" pitchFamily="34" charset="-128"/>
                <a:ea typeface="Meiryo UI" panose="020B0604030504040204" pitchFamily="34" charset="-128"/>
              </a:rPr>
              <a:t>アプリケーションの提供形態</a:t>
            </a:r>
          </a:p>
          <a:p>
            <a:pPr lvl="1">
              <a:lnSpc>
                <a:spcPct val="110000"/>
              </a:lnSpc>
            </a:pPr>
            <a:r>
              <a:rPr lang="ja-JP" altLang="en-US">
                <a:latin typeface="Meiryo UI" panose="020B0604030504040204" pitchFamily="34" charset="-128"/>
                <a:ea typeface="Meiryo UI" panose="020B0604030504040204" pitchFamily="34" charset="-128"/>
              </a:rPr>
              <a:t>アプリケーションの主なターゲット</a:t>
            </a:r>
          </a:p>
          <a:p>
            <a:pPr lvl="1">
              <a:lnSpc>
                <a:spcPct val="110000"/>
              </a:lnSpc>
            </a:pPr>
            <a:r>
              <a:rPr lang="ja-JP" altLang="en-US">
                <a:latin typeface="Meiryo UI" panose="020B0604030504040204" pitchFamily="34" charset="-128"/>
                <a:ea typeface="Meiryo UI" panose="020B0604030504040204" pitchFamily="34" charset="-128"/>
              </a:rPr>
              <a:t>アプリケーションの開発経緯、利用状況</a:t>
            </a:r>
          </a:p>
          <a:p>
            <a:pPr lvl="1">
              <a:lnSpc>
                <a:spcPct val="110000"/>
              </a:lnSpc>
            </a:pPr>
            <a:r>
              <a:rPr lang="ja-JP" altLang="en-US">
                <a:latin typeface="Meiryo UI" panose="020B0604030504040204" pitchFamily="34" charset="-128"/>
                <a:ea typeface="Meiryo UI" panose="020B0604030504040204" pitchFamily="34" charset="-128"/>
              </a:rPr>
              <a:t>アプリケーションの多言語対応</a:t>
            </a:r>
          </a:p>
          <a:p>
            <a:pPr lvl="1">
              <a:lnSpc>
                <a:spcPct val="110000"/>
              </a:lnSpc>
            </a:pPr>
            <a:r>
              <a:rPr lang="ja-JP" altLang="en-US">
                <a:latin typeface="Meiryo UI" panose="020B0604030504040204" pitchFamily="34" charset="-128"/>
                <a:ea typeface="Meiryo UI" panose="020B0604030504040204" pitchFamily="34" charset="-128"/>
              </a:rPr>
              <a:t>アプリケーションの広域展開</a:t>
            </a:r>
          </a:p>
          <a:p>
            <a:pPr lvl="1">
              <a:lnSpc>
                <a:spcPct val="110000"/>
              </a:lnSpc>
            </a:pPr>
            <a:endParaRPr lang="ja-JP" altLang="en-US">
              <a:latin typeface="Meiryo UI" panose="020B0604030504040204" pitchFamily="34" charset="-128"/>
              <a:ea typeface="Meiryo UI" panose="020B0604030504040204" pitchFamily="34" charset="-128"/>
            </a:endParaRPr>
          </a:p>
          <a:p>
            <a:pPr lvl="1">
              <a:lnSpc>
                <a:spcPct val="110000"/>
              </a:lnSpc>
            </a:pPr>
            <a:endParaRPr lang="ja-JP" altLang="en-US">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638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アプリケーション構築スケジュール</a:t>
            </a: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30</a:t>
            </a:fld>
            <a:endParaRPr kumimoji="1" lang="ja-JP" altLang="en-US"/>
          </a:p>
        </p:txBody>
      </p:sp>
      <p:sp>
        <p:nvSpPr>
          <p:cNvPr id="15" name="タイトル 1">
            <a:extLst>
              <a:ext uri="{FF2B5EF4-FFF2-40B4-BE49-F238E27FC236}">
                <a16:creationId xmlns:a16="http://schemas.microsoft.com/office/drawing/2014/main" id="{9727E443-876B-3F47-8E95-A43BE5E8F550}"/>
              </a:ext>
            </a:extLst>
          </p:cNvPr>
          <p:cNvSpPr>
            <a:spLocks noGrp="1"/>
          </p:cNvSpPr>
          <p:nvPr>
            <p:ph type="title"/>
          </p:nvPr>
        </p:nvSpPr>
        <p:spPr>
          <a:xfrm>
            <a:off x="377984" y="106499"/>
            <a:ext cx="8285567" cy="598535"/>
          </a:xfrm>
        </p:spPr>
        <p:txBody>
          <a:bodyPr>
            <a:normAutofit/>
          </a:bodyPr>
          <a:lstStyle/>
          <a:p>
            <a:pPr marL="457200" indent="-457200">
              <a:buFont typeface="+mj-lt"/>
              <a:buAutoNum type="arabicPeriod" startAt="3"/>
            </a:pPr>
            <a:r>
              <a:rPr lang="ja-JP" altLang="en-US" sz="2000">
                <a:latin typeface="Meiryo UI" panose="020B0604030504040204" pitchFamily="34" charset="-128"/>
                <a:ea typeface="Meiryo UI" panose="020B0604030504040204" pitchFamily="34" charset="-128"/>
              </a:rPr>
              <a:t>オープンデータ活用の基本方針</a:t>
            </a:r>
            <a:endParaRPr kumimoji="1" lang="ja-JP" altLang="en-US" sz="2000">
              <a:latin typeface="Meiryo UI" panose="020B0604030504040204" pitchFamily="34" charset="-128"/>
              <a:ea typeface="Meiryo UI" panose="020B0604030504040204" pitchFamily="34" charset="-128"/>
            </a:endParaRPr>
          </a:p>
        </p:txBody>
      </p:sp>
      <p:graphicFrame>
        <p:nvGraphicFramePr>
          <p:cNvPr id="2" name="表 1">
            <a:extLst>
              <a:ext uri="{FF2B5EF4-FFF2-40B4-BE49-F238E27FC236}">
                <a16:creationId xmlns:a16="http://schemas.microsoft.com/office/drawing/2014/main" id="{C82A7BC4-EFE6-1142-8B6E-B8CE43CCFC36}"/>
              </a:ext>
            </a:extLst>
          </p:cNvPr>
          <p:cNvGraphicFramePr>
            <a:graphicFrameLocks noGrp="1"/>
          </p:cNvGraphicFramePr>
          <p:nvPr>
            <p:extLst>
              <p:ext uri="{D42A27DB-BD31-4B8C-83A1-F6EECF244321}">
                <p14:modId xmlns:p14="http://schemas.microsoft.com/office/powerpoint/2010/main" val="3058589446"/>
              </p:ext>
            </p:extLst>
          </p:nvPr>
        </p:nvGraphicFramePr>
        <p:xfrm>
          <a:off x="866899" y="1983180"/>
          <a:ext cx="7208319" cy="3859484"/>
        </p:xfrm>
        <a:graphic>
          <a:graphicData uri="http://schemas.openxmlformats.org/drawingml/2006/table">
            <a:tbl>
              <a:tblPr firstRow="1" bandRow="1">
                <a:tableStyleId>{5C22544A-7EE6-4342-B048-85BDC9FD1C3A}</a:tableStyleId>
              </a:tblPr>
              <a:tblGrid>
                <a:gridCol w="1124481">
                  <a:extLst>
                    <a:ext uri="{9D8B030D-6E8A-4147-A177-3AD203B41FA5}">
                      <a16:colId xmlns:a16="http://schemas.microsoft.com/office/drawing/2014/main" val="174362418"/>
                    </a:ext>
                  </a:extLst>
                </a:gridCol>
                <a:gridCol w="1013973">
                  <a:extLst>
                    <a:ext uri="{9D8B030D-6E8A-4147-A177-3AD203B41FA5}">
                      <a16:colId xmlns:a16="http://schemas.microsoft.com/office/drawing/2014/main" val="1693349072"/>
                    </a:ext>
                  </a:extLst>
                </a:gridCol>
                <a:gridCol w="1013973">
                  <a:extLst>
                    <a:ext uri="{9D8B030D-6E8A-4147-A177-3AD203B41FA5}">
                      <a16:colId xmlns:a16="http://schemas.microsoft.com/office/drawing/2014/main" val="3541862115"/>
                    </a:ext>
                  </a:extLst>
                </a:gridCol>
                <a:gridCol w="1013973">
                  <a:extLst>
                    <a:ext uri="{9D8B030D-6E8A-4147-A177-3AD203B41FA5}">
                      <a16:colId xmlns:a16="http://schemas.microsoft.com/office/drawing/2014/main" val="1744425950"/>
                    </a:ext>
                  </a:extLst>
                </a:gridCol>
                <a:gridCol w="1013973">
                  <a:extLst>
                    <a:ext uri="{9D8B030D-6E8A-4147-A177-3AD203B41FA5}">
                      <a16:colId xmlns:a16="http://schemas.microsoft.com/office/drawing/2014/main" val="3011964031"/>
                    </a:ext>
                  </a:extLst>
                </a:gridCol>
                <a:gridCol w="1013973">
                  <a:extLst>
                    <a:ext uri="{9D8B030D-6E8A-4147-A177-3AD203B41FA5}">
                      <a16:colId xmlns:a16="http://schemas.microsoft.com/office/drawing/2014/main" val="763711398"/>
                    </a:ext>
                  </a:extLst>
                </a:gridCol>
                <a:gridCol w="1013973">
                  <a:extLst>
                    <a:ext uri="{9D8B030D-6E8A-4147-A177-3AD203B41FA5}">
                      <a16:colId xmlns:a16="http://schemas.microsoft.com/office/drawing/2014/main" val="674352841"/>
                    </a:ext>
                  </a:extLst>
                </a:gridCol>
              </a:tblGrid>
              <a:tr h="615490">
                <a:tc>
                  <a:txBody>
                    <a:bodyPr/>
                    <a:lstStyle/>
                    <a:p>
                      <a:pPr algn="ctr">
                        <a:spcAft>
                          <a:spcPts val="0"/>
                        </a:spcAft>
                      </a:pPr>
                      <a:r>
                        <a:rPr lang="ja-JP" sz="1200" b="0" i="0" kern="100">
                          <a:solidFill>
                            <a:schemeClr val="bg1"/>
                          </a:solidFill>
                          <a:effectLst/>
                          <a:latin typeface="Meiryo UI" panose="020B0604030504040204" pitchFamily="34" charset="-128"/>
                          <a:ea typeface="Meiryo UI" panose="020B0604030504040204" pitchFamily="34" charset="-128"/>
                        </a:rPr>
                        <a:t>開発項目</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2019/4</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2019/5</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2019/6</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2019/7</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2019/8</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en-US" sz="1200" b="0" i="0" kern="100" dirty="0">
                          <a:effectLst/>
                          <a:latin typeface="Meiryo UI" panose="020B0604030504040204" pitchFamily="34" charset="-128"/>
                          <a:ea typeface="Meiryo UI" panose="020B0604030504040204" pitchFamily="34" charset="-128"/>
                        </a:rPr>
                        <a:t>2019/9</a:t>
                      </a:r>
                      <a:endParaRPr lang="ja-JP" sz="120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extLst>
                  <a:ext uri="{0D108BD9-81ED-4DB2-BD59-A6C34878D82A}">
                    <a16:rowId xmlns:a16="http://schemas.microsoft.com/office/drawing/2014/main" val="2270891059"/>
                  </a:ext>
                </a:extLst>
              </a:tr>
              <a:tr h="615490">
                <a:tc>
                  <a:txBody>
                    <a:bodyPr/>
                    <a:lstStyle/>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API</a:t>
                      </a:r>
                      <a:r>
                        <a:rPr lang="ja-JP" sz="1200" b="0" i="0" kern="100">
                          <a:solidFill>
                            <a:schemeClr val="bg1"/>
                          </a:solidFill>
                          <a:effectLst/>
                          <a:latin typeface="Meiryo UI" panose="020B0604030504040204" pitchFamily="34" charset="-128"/>
                          <a:ea typeface="Meiryo UI" panose="020B0604030504040204" pitchFamily="34" charset="-128"/>
                        </a:rPr>
                        <a:t>自動生成機能</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ctr">
                        <a:spcAft>
                          <a:spcPts val="0"/>
                        </a:spcAft>
                      </a:pPr>
                      <a:r>
                        <a:rPr lang="ja-JP" sz="1050" b="0" i="0" kern="1200">
                          <a:effectLst/>
                          <a:latin typeface="Meiryo UI" panose="020B0604030504040204" pitchFamily="34" charset="-128"/>
                          <a:ea typeface="Meiryo UI" panose="020B0604030504040204" pitchFamily="34" charset="-128"/>
                        </a:rPr>
                        <a:t>開発</a:t>
                      </a:r>
                      <a:endParaRPr lang="ja-JP" sz="1000" b="0" i="0">
                        <a:solidFill>
                          <a:srgbClr val="000000"/>
                        </a:solidFill>
                        <a:effectLst/>
                        <a:latin typeface="Meiryo UI" panose="020B0604030504040204" pitchFamily="34" charset="-128"/>
                        <a:ea typeface="Meiryo UI" panose="020B0604030504040204" pitchFamily="34" charset="-128"/>
                      </a:endParaRPr>
                    </a:p>
                  </a:txBody>
                  <a:tcPr anchor="ctr">
                    <a:solidFill>
                      <a:schemeClr val="accent4">
                        <a:lumMod val="40000"/>
                        <a:lumOff val="60000"/>
                      </a:schemeClr>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pPr algn="l">
                        <a:spcAft>
                          <a:spcPts val="0"/>
                        </a:spcAft>
                      </a:pPr>
                      <a:r>
                        <a:rPr lang="ja-JP" sz="1050" b="0" i="0" kern="100">
                          <a:effectLst/>
                          <a:latin typeface="Meiryo UI" panose="020B0604030504040204" pitchFamily="34" charset="-128"/>
                          <a:ea typeface="Meiryo UI" panose="020B0604030504040204" pitchFamily="34" charset="-128"/>
                        </a:rPr>
                        <a:t>　　</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512779086"/>
                  </a:ext>
                </a:extLst>
              </a:tr>
              <a:tr h="615490">
                <a:tc>
                  <a:txBody>
                    <a:bodyPr/>
                    <a:lstStyle/>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API</a:t>
                      </a:r>
                      <a:endParaRPr lang="ja-JP" sz="1200" b="0" i="0" kern="100">
                        <a:solidFill>
                          <a:schemeClr val="bg1"/>
                        </a:solidFill>
                        <a:effectLst/>
                        <a:latin typeface="Meiryo UI" panose="020B0604030504040204" pitchFamily="34" charset="-128"/>
                        <a:ea typeface="Meiryo UI" panose="020B0604030504040204" pitchFamily="34" charset="-128"/>
                      </a:endParaRPr>
                    </a:p>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3</a:t>
                      </a:r>
                      <a:r>
                        <a:rPr lang="ja-JP" sz="1200" b="0" i="0" kern="100">
                          <a:solidFill>
                            <a:schemeClr val="bg1"/>
                          </a:solidFill>
                          <a:effectLst/>
                          <a:latin typeface="Meiryo UI" panose="020B0604030504040204" pitchFamily="34" charset="-128"/>
                          <a:ea typeface="Meiryo UI" panose="020B0604030504040204" pitchFamily="34" charset="-128"/>
                        </a:rPr>
                        <a:t>〜</a:t>
                      </a:r>
                      <a:r>
                        <a:rPr lang="en-US" sz="1200" b="0" i="0" kern="100" dirty="0">
                          <a:solidFill>
                            <a:schemeClr val="bg1"/>
                          </a:solidFill>
                          <a:effectLst/>
                          <a:latin typeface="Meiryo UI" panose="020B0604030504040204" pitchFamily="34" charset="-128"/>
                          <a:ea typeface="Meiryo UI" panose="020B0604030504040204" pitchFamily="34" charset="-128"/>
                        </a:rPr>
                        <a:t>5</a:t>
                      </a:r>
                      <a:r>
                        <a:rPr lang="ja-JP" sz="1200" b="0" i="0" kern="100">
                          <a:solidFill>
                            <a:schemeClr val="bg1"/>
                          </a:solidFill>
                          <a:effectLst/>
                          <a:latin typeface="Meiryo UI" panose="020B0604030504040204" pitchFamily="34" charset="-128"/>
                          <a:ea typeface="Meiryo UI" panose="020B0604030504040204" pitchFamily="34" charset="-128"/>
                        </a:rPr>
                        <a:t>種類</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pPr algn="ctr">
                        <a:spcAft>
                          <a:spcPts val="0"/>
                        </a:spcAft>
                      </a:pPr>
                      <a:r>
                        <a:rPr lang="ja-JP" sz="1050" b="0" i="0" kern="1200">
                          <a:effectLst/>
                          <a:latin typeface="Meiryo UI" panose="020B0604030504040204" pitchFamily="34" charset="-128"/>
                          <a:ea typeface="Meiryo UI" panose="020B0604030504040204" pitchFamily="34" charset="-128"/>
                        </a:rPr>
                        <a:t>開発</a:t>
                      </a:r>
                      <a:endParaRPr lang="ja-JP" sz="1000" b="0" i="0">
                        <a:solidFill>
                          <a:srgbClr val="000000"/>
                        </a:solidFill>
                        <a:effectLst/>
                        <a:latin typeface="Meiryo UI" panose="020B0604030504040204" pitchFamily="34" charset="-128"/>
                        <a:ea typeface="Meiryo UI" panose="020B0604030504040204" pitchFamily="34" charset="-128"/>
                      </a:endParaRPr>
                    </a:p>
                  </a:txBody>
                  <a:tcPr anchor="ctr">
                    <a:solidFill>
                      <a:schemeClr val="accent4">
                        <a:lumMod val="40000"/>
                        <a:lumOff val="60000"/>
                      </a:schemeClr>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3277945883"/>
                  </a:ext>
                </a:extLst>
              </a:tr>
              <a:tr h="615490">
                <a:tc>
                  <a:txBody>
                    <a:bodyPr/>
                    <a:lstStyle/>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Web</a:t>
                      </a:r>
                      <a:r>
                        <a:rPr lang="ja-JP" sz="1200" b="0" i="0" kern="100">
                          <a:solidFill>
                            <a:schemeClr val="bg1"/>
                          </a:solidFill>
                          <a:effectLst/>
                          <a:latin typeface="Meiryo UI" panose="020B0604030504040204" pitchFamily="34" charset="-128"/>
                          <a:ea typeface="Meiryo UI" panose="020B0604030504040204" pitchFamily="34" charset="-128"/>
                        </a:rPr>
                        <a:t>アプリ</a:t>
                      </a:r>
                    </a:p>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3</a:t>
                      </a:r>
                      <a:r>
                        <a:rPr lang="ja-JP" sz="1200" b="0" i="0" kern="100">
                          <a:solidFill>
                            <a:schemeClr val="bg1"/>
                          </a:solidFill>
                          <a:effectLst/>
                          <a:latin typeface="Meiryo UI" panose="020B0604030504040204" pitchFamily="34" charset="-128"/>
                          <a:ea typeface="Meiryo UI" panose="020B0604030504040204" pitchFamily="34" charset="-128"/>
                        </a:rPr>
                        <a:t>〜５種類</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gridSpan="2">
                  <a:txBody>
                    <a:bodyPr/>
                    <a:lstStyle/>
                    <a:p>
                      <a:pPr algn="ctr">
                        <a:spcAft>
                          <a:spcPts val="0"/>
                        </a:spcAft>
                      </a:pPr>
                      <a:r>
                        <a:rPr lang="ja-JP" sz="1050" b="0" i="0" kern="1200">
                          <a:effectLst/>
                          <a:latin typeface="Meiryo UI" panose="020B0604030504040204" pitchFamily="34" charset="-128"/>
                          <a:ea typeface="Meiryo UI" panose="020B0604030504040204" pitchFamily="34" charset="-128"/>
                        </a:rPr>
                        <a:t>設計・開発</a:t>
                      </a:r>
                      <a:endParaRPr lang="ja-JP" sz="1000" b="0" i="0">
                        <a:solidFill>
                          <a:srgbClr val="000000"/>
                        </a:solidFill>
                        <a:effectLst/>
                        <a:latin typeface="Meiryo UI" panose="020B0604030504040204" pitchFamily="34" charset="-128"/>
                        <a:ea typeface="Meiryo UI" panose="020B0604030504040204" pitchFamily="34" charset="-128"/>
                      </a:endParaRPr>
                    </a:p>
                  </a:txBody>
                  <a:tcPr anchor="ctr">
                    <a:solidFill>
                      <a:schemeClr val="accent4">
                        <a:lumMod val="40000"/>
                        <a:lumOff val="60000"/>
                      </a:schemeClr>
                    </a:solidFill>
                  </a:tcPr>
                </a:tc>
                <a:tc hMerge="1">
                  <a:txBody>
                    <a:bodyPr/>
                    <a:lstStyle/>
                    <a:p>
                      <a:endParaRPr lang="ja-JP" sz="1000">
                        <a:effectLst/>
                        <a:latin typeface="Century" panose="02040604050505020304" pitchFamily="18" charset="0"/>
                      </a:endParaRPr>
                    </a:p>
                  </a:txBody>
                  <a:tcPr anchor="ctr">
                    <a:solidFill>
                      <a:schemeClr val="accent4"/>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565921719"/>
                  </a:ext>
                </a:extLst>
              </a:tr>
              <a:tr h="615490">
                <a:tc>
                  <a:txBody>
                    <a:bodyPr/>
                    <a:lstStyle/>
                    <a:p>
                      <a:pPr algn="ctr">
                        <a:lnSpc>
                          <a:spcPts val="1200"/>
                        </a:lnSpc>
                        <a:spcAft>
                          <a:spcPts val="0"/>
                        </a:spcAft>
                      </a:pPr>
                      <a:r>
                        <a:rPr lang="ja-JP" altLang="en-US" sz="1200" b="0" i="0" kern="100">
                          <a:solidFill>
                            <a:schemeClr val="bg1"/>
                          </a:solidFill>
                          <a:effectLst/>
                          <a:latin typeface="Meiryo UI" panose="020B0604030504040204" pitchFamily="34" charset="-128"/>
                          <a:ea typeface="Meiryo UI" panose="020B0604030504040204" pitchFamily="34" charset="-128"/>
                        </a:rPr>
                        <a:t>スマート</a:t>
                      </a:r>
                      <a:r>
                        <a:rPr lang="ja-JP" sz="1200" b="0" i="0" kern="100">
                          <a:solidFill>
                            <a:schemeClr val="bg1"/>
                          </a:solidFill>
                          <a:effectLst/>
                          <a:latin typeface="Meiryo UI" panose="020B0604030504040204" pitchFamily="34" charset="-128"/>
                          <a:ea typeface="Meiryo UI" panose="020B0604030504040204" pitchFamily="34" charset="-128"/>
                        </a:rPr>
                        <a:t>アプリ</a:t>
                      </a:r>
                    </a:p>
                    <a:p>
                      <a:pPr algn="ctr">
                        <a:lnSpc>
                          <a:spcPts val="1200"/>
                        </a:lnSpc>
                        <a:spcAft>
                          <a:spcPts val="0"/>
                        </a:spcAft>
                      </a:pPr>
                      <a:r>
                        <a:rPr lang="en-US" sz="1200" b="0" i="0" kern="100" dirty="0">
                          <a:solidFill>
                            <a:schemeClr val="bg1"/>
                          </a:solidFill>
                          <a:effectLst/>
                          <a:latin typeface="Meiryo UI" panose="020B0604030504040204" pitchFamily="34" charset="-128"/>
                          <a:ea typeface="Meiryo UI" panose="020B0604030504040204" pitchFamily="34" charset="-128"/>
                        </a:rPr>
                        <a:t>3</a:t>
                      </a:r>
                      <a:r>
                        <a:rPr lang="ja-JP" sz="1200" b="0" i="0" kern="100">
                          <a:solidFill>
                            <a:schemeClr val="bg1"/>
                          </a:solidFill>
                          <a:effectLst/>
                          <a:latin typeface="Meiryo UI" panose="020B0604030504040204" pitchFamily="34" charset="-128"/>
                          <a:ea typeface="Meiryo UI" panose="020B0604030504040204" pitchFamily="34" charset="-128"/>
                        </a:rPr>
                        <a:t>〜</a:t>
                      </a:r>
                      <a:r>
                        <a:rPr lang="en-US" sz="1200" b="0" i="0" kern="100" dirty="0">
                          <a:solidFill>
                            <a:schemeClr val="bg1"/>
                          </a:solidFill>
                          <a:effectLst/>
                          <a:latin typeface="Meiryo UI" panose="020B0604030504040204" pitchFamily="34" charset="-128"/>
                          <a:ea typeface="Meiryo UI" panose="020B0604030504040204" pitchFamily="34" charset="-128"/>
                        </a:rPr>
                        <a:t>5</a:t>
                      </a:r>
                      <a:r>
                        <a:rPr lang="ja-JP" sz="1200" b="0" i="0" kern="100">
                          <a:solidFill>
                            <a:schemeClr val="bg1"/>
                          </a:solidFill>
                          <a:effectLst/>
                          <a:latin typeface="Meiryo UI" panose="020B0604030504040204" pitchFamily="34" charset="-128"/>
                          <a:ea typeface="Meiryo UI" panose="020B0604030504040204" pitchFamily="34" charset="-128"/>
                        </a:rPr>
                        <a:t>種類</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endParaRPr lang="ja-JP" sz="1000" b="0" i="0">
                        <a:effectLst/>
                        <a:latin typeface="Meiryo UI" panose="020B0604030504040204" pitchFamily="34" charset="-128"/>
                        <a:ea typeface="Meiryo UI" panose="020B0604030504040204" pitchFamily="34" charset="-128"/>
                      </a:endParaRPr>
                    </a:p>
                  </a:txBody>
                  <a:tcPr anchor="ctr"/>
                </a:tc>
                <a:tc>
                  <a:txBody>
                    <a:bodyPr/>
                    <a:lstStyle/>
                    <a:p>
                      <a:pPr algn="ctr">
                        <a:spcAft>
                          <a:spcPts val="0"/>
                        </a:spcAft>
                      </a:pPr>
                      <a:r>
                        <a:rPr lang="ja-JP" sz="1050" b="0" i="0" kern="1200">
                          <a:effectLst/>
                          <a:latin typeface="Meiryo UI" panose="020B0604030504040204" pitchFamily="34" charset="-128"/>
                          <a:ea typeface="Meiryo UI" panose="020B0604030504040204" pitchFamily="34" charset="-128"/>
                        </a:rPr>
                        <a:t>設計・開発</a:t>
                      </a:r>
                      <a:endParaRPr lang="ja-JP" sz="1000" b="0" i="0">
                        <a:solidFill>
                          <a:srgbClr val="000000"/>
                        </a:solidFill>
                        <a:effectLst/>
                        <a:latin typeface="Meiryo UI" panose="020B0604030504040204" pitchFamily="34" charset="-128"/>
                        <a:ea typeface="Meiryo UI" panose="020B0604030504040204" pitchFamily="34" charset="-128"/>
                      </a:endParaRPr>
                    </a:p>
                  </a:txBody>
                  <a:tcPr anchor="ctr">
                    <a:solidFill>
                      <a:schemeClr val="accent4">
                        <a:lumMod val="40000"/>
                        <a:lumOff val="60000"/>
                      </a:schemeClr>
                    </a:solidFill>
                  </a:tcPr>
                </a:tc>
                <a:tc>
                  <a:txBody>
                    <a:bodyPr/>
                    <a:lstStyle/>
                    <a:p>
                      <a:endParaRPr lang="ja-JP" sz="1000" b="0" i="0">
                        <a:effectLst/>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961065941"/>
                  </a:ext>
                </a:extLst>
              </a:tr>
              <a:tr h="782034">
                <a:tc>
                  <a:txBody>
                    <a:bodyPr/>
                    <a:lstStyle/>
                    <a:p>
                      <a:pPr algn="ctr">
                        <a:lnSpc>
                          <a:spcPts val="1200"/>
                        </a:lnSpc>
                        <a:spcAft>
                          <a:spcPts val="0"/>
                        </a:spcAft>
                      </a:pPr>
                      <a:r>
                        <a:rPr lang="ja-JP" sz="1200" b="0" i="0" kern="100">
                          <a:solidFill>
                            <a:schemeClr val="bg1"/>
                          </a:solidFill>
                          <a:effectLst/>
                          <a:latin typeface="Meiryo UI" panose="020B0604030504040204" pitchFamily="34" charset="-128"/>
                          <a:ea typeface="Meiryo UI" panose="020B0604030504040204" pitchFamily="34" charset="-128"/>
                        </a:rPr>
                        <a:t>広域展開</a:t>
                      </a:r>
                      <a:endParaRPr lang="ja-JP" sz="1200" b="0" i="0" kern="100">
                        <a:solidFill>
                          <a:schemeClr val="bg1"/>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1"/>
                    </a:solidFill>
                  </a:tcPr>
                </a:tc>
                <a:tc>
                  <a:txBody>
                    <a:bodyPr/>
                    <a:lstStyle/>
                    <a:p>
                      <a:pPr algn="l">
                        <a:spcAft>
                          <a:spcPts val="0"/>
                        </a:spcAft>
                      </a:pPr>
                      <a:r>
                        <a:rPr lang="en-US" sz="1050" b="0" i="0" kern="100" dirty="0">
                          <a:effectLst/>
                          <a:latin typeface="Meiryo UI" panose="020B0604030504040204" pitchFamily="34" charset="-128"/>
                          <a:ea typeface="Meiryo UI" panose="020B0604030504040204" pitchFamily="34" charset="-128"/>
                        </a:rPr>
                        <a:t> </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spcAft>
                          <a:spcPts val="0"/>
                        </a:spcAft>
                      </a:pPr>
                      <a:r>
                        <a:rPr lang="en-US" sz="1050" b="0" i="0" kern="100">
                          <a:effectLst/>
                          <a:latin typeface="Meiryo UI" panose="020B0604030504040204" pitchFamily="34" charset="-128"/>
                          <a:ea typeface="Meiryo UI" panose="020B0604030504040204" pitchFamily="34" charset="-128"/>
                        </a:rPr>
                        <a:t> </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l">
                        <a:spcAft>
                          <a:spcPts val="0"/>
                        </a:spcAft>
                      </a:pPr>
                      <a:r>
                        <a:rPr lang="en-US" sz="1050" b="0" i="0" kern="100">
                          <a:effectLst/>
                          <a:latin typeface="Meiryo UI" panose="020B0604030504040204" pitchFamily="34" charset="-128"/>
                          <a:ea typeface="Meiryo UI" panose="020B0604030504040204" pitchFamily="34" charset="-128"/>
                        </a:rPr>
                        <a:t> </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pPr algn="ctr">
                        <a:lnSpc>
                          <a:spcPts val="1200"/>
                        </a:lnSpc>
                        <a:spcAft>
                          <a:spcPts val="0"/>
                        </a:spcAft>
                      </a:pPr>
                      <a:r>
                        <a:rPr lang="ja-JP" sz="1050" b="0" i="0" kern="100">
                          <a:effectLst/>
                          <a:latin typeface="Meiryo UI" panose="020B0604030504040204" pitchFamily="34" charset="-128"/>
                          <a:ea typeface="Meiryo UI" panose="020B0604030504040204" pitchFamily="34" charset="-128"/>
                        </a:rPr>
                        <a:t>福岡市</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4">
                        <a:lumMod val="40000"/>
                        <a:lumOff val="60000"/>
                      </a:schemeClr>
                    </a:solidFill>
                  </a:tcPr>
                </a:tc>
                <a:tc>
                  <a:txBody>
                    <a:bodyPr/>
                    <a:lstStyle/>
                    <a:p>
                      <a:pPr algn="ctr">
                        <a:lnSpc>
                          <a:spcPts val="1200"/>
                        </a:lnSpc>
                        <a:spcAft>
                          <a:spcPts val="0"/>
                        </a:spcAft>
                      </a:pPr>
                      <a:r>
                        <a:rPr lang="ja-JP" sz="1050" b="0" i="0" kern="100">
                          <a:effectLst/>
                          <a:latin typeface="Meiryo UI" panose="020B0604030504040204" pitchFamily="34" charset="-128"/>
                          <a:ea typeface="Meiryo UI" panose="020B0604030504040204" pitchFamily="34" charset="-128"/>
                        </a:rPr>
                        <a:t>福岡都市圏</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4">
                        <a:lumMod val="40000"/>
                        <a:lumOff val="60000"/>
                      </a:schemeClr>
                    </a:solidFill>
                  </a:tcPr>
                </a:tc>
                <a:tc>
                  <a:txBody>
                    <a:bodyPr/>
                    <a:lstStyle/>
                    <a:p>
                      <a:pPr algn="ctr">
                        <a:lnSpc>
                          <a:spcPts val="1200"/>
                        </a:lnSpc>
                        <a:spcAft>
                          <a:spcPts val="0"/>
                        </a:spcAft>
                      </a:pPr>
                      <a:r>
                        <a:rPr lang="ja-JP" sz="1050" b="0" i="0" kern="100">
                          <a:effectLst/>
                          <a:latin typeface="Meiryo UI" panose="020B0604030504040204" pitchFamily="34" charset="-128"/>
                          <a:ea typeface="Meiryo UI" panose="020B0604030504040204" pitchFamily="34" charset="-128"/>
                        </a:rPr>
                        <a:t>久留米広域連携中枢都市圏</a:t>
                      </a:r>
                      <a:endParaRPr lang="ja-JP" sz="1050" b="0" i="0" kern="100">
                        <a:solidFill>
                          <a:srgbClr val="000000"/>
                        </a:solidFill>
                        <a:effectLst/>
                        <a:latin typeface="Meiryo UI" panose="020B0604030504040204" pitchFamily="34" charset="-128"/>
                        <a:ea typeface="Meiryo UI" panose="020B0604030504040204" pitchFamily="34" charset="-128"/>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385726611"/>
                  </a:ext>
                </a:extLst>
              </a:tr>
            </a:tbl>
          </a:graphicData>
        </a:graphic>
      </p:graphicFrame>
      <p:sp>
        <p:nvSpPr>
          <p:cNvPr id="8" name="正方形/長方形 7">
            <a:extLst>
              <a:ext uri="{FF2B5EF4-FFF2-40B4-BE49-F238E27FC236}">
                <a16:creationId xmlns:a16="http://schemas.microsoft.com/office/drawing/2014/main" id="{7E53D110-6CC0-4743-8C28-A7711D97A71B}"/>
              </a:ext>
            </a:extLst>
          </p:cNvPr>
          <p:cNvSpPr/>
          <p:nvPr/>
        </p:nvSpPr>
        <p:spPr>
          <a:xfrm>
            <a:off x="5313363" y="9904413"/>
            <a:ext cx="1508125" cy="263525"/>
          </a:xfrm>
          <a:prstGeom prst="rect">
            <a:avLst/>
          </a:prstGeom>
          <a:solidFill>
            <a:schemeClr val="bg1">
              <a:lumMod val="85000"/>
            </a:schemeClr>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0" tIns="36000" rIns="0" bIns="0" rtlCol="0" anchor="ctr">
            <a:noAutofit/>
          </a:bodyPr>
          <a:lstStyle/>
          <a:p>
            <a:pPr algn="ctr">
              <a:spcAft>
                <a:spcPts val="0"/>
              </a:spcAft>
            </a:pPr>
            <a:r>
              <a:rPr lang="ja-JP" sz="1050" kern="1200">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rPr>
              <a:t>設計・開発</a:t>
            </a:r>
            <a:endParaRPr lang="ja-JP" sz="850">
              <a:solidFill>
                <a:srgbClr val="000000"/>
              </a:solidFill>
              <a:effectLst/>
              <a:latin typeface="Arial" panose="020B0604020202020204" pitchFamily="34" charset="0"/>
              <a:ea typeface="ＭＳ 明朝" panose="02020609040205080304" pitchFamily="49" charset="-128"/>
            </a:endParaRPr>
          </a:p>
        </p:txBody>
      </p:sp>
      <p:sp>
        <p:nvSpPr>
          <p:cNvPr id="10" name="正方形/長方形 9">
            <a:extLst>
              <a:ext uri="{FF2B5EF4-FFF2-40B4-BE49-F238E27FC236}">
                <a16:creationId xmlns:a16="http://schemas.microsoft.com/office/drawing/2014/main" id="{C2E8B021-1CBA-774F-B276-FB15F7A9962A}"/>
              </a:ext>
            </a:extLst>
          </p:cNvPr>
          <p:cNvSpPr/>
          <p:nvPr/>
        </p:nvSpPr>
        <p:spPr>
          <a:xfrm>
            <a:off x="6089650" y="10455275"/>
            <a:ext cx="1508125" cy="263525"/>
          </a:xfrm>
          <a:prstGeom prst="rect">
            <a:avLst/>
          </a:prstGeom>
          <a:solidFill>
            <a:schemeClr val="bg1">
              <a:lumMod val="85000"/>
            </a:schemeClr>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0" tIns="36000" rIns="0" bIns="0" rtlCol="0" anchor="ctr">
            <a:noAutofit/>
          </a:bodyPr>
          <a:lstStyle/>
          <a:p>
            <a:pPr algn="ctr">
              <a:spcAft>
                <a:spcPts val="0"/>
              </a:spcAft>
            </a:pPr>
            <a:r>
              <a:rPr lang="ja-JP" sz="1050" kern="1200">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rPr>
              <a:t>設計・開発</a:t>
            </a:r>
            <a:endParaRPr lang="ja-JP" sz="850">
              <a:solidFill>
                <a:srgbClr val="000000"/>
              </a:solidFill>
              <a:effectLst/>
              <a:latin typeface="Arial" panose="020B0604020202020204" pitchFamily="34" charset="0"/>
              <a:ea typeface="ＭＳ 明朝" panose="02020609040205080304" pitchFamily="49" charset="-128"/>
            </a:endParaRPr>
          </a:p>
        </p:txBody>
      </p:sp>
      <p:sp>
        <p:nvSpPr>
          <p:cNvPr id="11" name="正方形/長方形 10">
            <a:extLst>
              <a:ext uri="{FF2B5EF4-FFF2-40B4-BE49-F238E27FC236}">
                <a16:creationId xmlns:a16="http://schemas.microsoft.com/office/drawing/2014/main" id="{DFC59FC1-FF2E-7247-9F20-65C347DD440D}"/>
              </a:ext>
            </a:extLst>
          </p:cNvPr>
          <p:cNvSpPr/>
          <p:nvPr/>
        </p:nvSpPr>
        <p:spPr>
          <a:xfrm>
            <a:off x="4564063" y="9356725"/>
            <a:ext cx="746125" cy="263525"/>
          </a:xfrm>
          <a:prstGeom prst="rect">
            <a:avLst/>
          </a:prstGeom>
          <a:solidFill>
            <a:schemeClr val="bg1">
              <a:lumMod val="85000"/>
            </a:schemeClr>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0" tIns="36000" rIns="0" bIns="0" rtlCol="0" anchor="ctr">
            <a:noAutofit/>
          </a:bodyPr>
          <a:lstStyle/>
          <a:p>
            <a:pPr algn="ctr">
              <a:spcAft>
                <a:spcPts val="0"/>
              </a:spcAft>
            </a:pPr>
            <a:r>
              <a:rPr lang="ja-JP" sz="1050" kern="1200">
                <a:solidFill>
                  <a:srgbClr val="000000"/>
                </a:solidFill>
                <a:effectLst/>
                <a:latin typeface="Arial" panose="020B0604020202020204" pitchFamily="34" charset="0"/>
                <a:ea typeface="ＭＳ 明朝" panose="02020609040205080304" pitchFamily="49" charset="-128"/>
                <a:cs typeface="Times New Roman" panose="02020603050405020304" pitchFamily="18" charset="0"/>
              </a:rPr>
              <a:t>開発</a:t>
            </a:r>
            <a:endParaRPr lang="ja-JP" sz="850">
              <a:solidFill>
                <a:srgbClr val="000000"/>
              </a:solidFill>
              <a:effectLst/>
              <a:latin typeface="Arial" panose="020B0604020202020204" pitchFamily="34" charset="0"/>
              <a:ea typeface="ＭＳ 明朝" panose="02020609040205080304" pitchFamily="49" charset="-128"/>
            </a:endParaRPr>
          </a:p>
        </p:txBody>
      </p:sp>
    </p:spTree>
    <p:extLst>
      <p:ext uri="{BB962C8B-B14F-4D97-AF65-F5344CB8AC3E}">
        <p14:creationId xmlns:p14="http://schemas.microsoft.com/office/powerpoint/2010/main" val="310503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B10893-7DB5-2D46-90BA-86160CA73A8C}"/>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公共交通機関のルート検索サービス</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5796365" y="6065734"/>
            <a:ext cx="3123676" cy="523220"/>
          </a:xfrm>
          <a:prstGeom prst="rect">
            <a:avLst/>
          </a:prstGeom>
          <a:noFill/>
        </p:spPr>
        <p:txBody>
          <a:bodyPr wrap="none" rtlCol="0">
            <a:spAutoFit/>
          </a:bodyPr>
          <a:lstStyle/>
          <a:p>
            <a:r>
              <a:rPr lang="ja-JP" altLang="ja-JP" sz="1400">
                <a:latin typeface="Meiryo UI" panose="020B0604030504040204" pitchFamily="34" charset="-128"/>
                <a:ea typeface="Meiryo UI" panose="020B0604030504040204" pitchFamily="34" charset="-128"/>
              </a:rPr>
              <a:t>出所：</a:t>
            </a:r>
            <a:r>
              <a:rPr lang="en-US" altLang="ja-JP" sz="1400" dirty="0">
                <a:latin typeface="Meiryo UI" panose="020B0604030504040204" pitchFamily="34" charset="-128"/>
                <a:ea typeface="Meiryo UI" panose="020B0604030504040204" pitchFamily="34" charset="-128"/>
              </a:rPr>
              <a:t>Google Maps</a:t>
            </a:r>
            <a:r>
              <a:rPr lang="ja-JP" altLang="ja-JP" sz="1400">
                <a:latin typeface="Meiryo UI" panose="020B0604030504040204" pitchFamily="34" charset="-128"/>
                <a:ea typeface="Meiryo UI" panose="020B0604030504040204" pitchFamily="34" charset="-128"/>
              </a:rPr>
              <a:t>のルート検索画面</a:t>
            </a:r>
            <a:endParaRPr lang="en-US" altLang="ja-JP" sz="1400" dirty="0">
              <a:latin typeface="Meiryo UI" panose="020B0604030504040204" pitchFamily="34" charset="-128"/>
              <a:ea typeface="Meiryo UI" panose="020B0604030504040204" pitchFamily="34" charset="-128"/>
            </a:endParaRPr>
          </a:p>
          <a:p>
            <a:r>
              <a:rPr lang="ja-JP" altLang="ja-JP"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2019/3</a:t>
            </a:r>
            <a:r>
              <a:rPr lang="ja-JP" altLang="ja-JP" sz="1400">
                <a:latin typeface="Meiryo UI" panose="020B0604030504040204" pitchFamily="34" charset="-128"/>
                <a:ea typeface="Meiryo UI" panose="020B0604030504040204" pitchFamily="34" charset="-128"/>
              </a:rPr>
              <a:t>）</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4</a:t>
            </a:fld>
            <a:endParaRPr kumimoji="1" lang="ja-JP" altLang="en-US"/>
          </a:p>
        </p:txBody>
      </p:sp>
      <p:graphicFrame>
        <p:nvGraphicFramePr>
          <p:cNvPr id="3" name="表 2">
            <a:extLst>
              <a:ext uri="{FF2B5EF4-FFF2-40B4-BE49-F238E27FC236}">
                <a16:creationId xmlns:a16="http://schemas.microsoft.com/office/drawing/2014/main" id="{3816796F-1BFB-C24F-926C-9A7CDFCF5C04}"/>
              </a:ext>
            </a:extLst>
          </p:cNvPr>
          <p:cNvGraphicFramePr>
            <a:graphicFrameLocks noGrp="1"/>
          </p:cNvGraphicFramePr>
          <p:nvPr>
            <p:extLst>
              <p:ext uri="{D42A27DB-BD31-4B8C-83A1-F6EECF244321}">
                <p14:modId xmlns:p14="http://schemas.microsoft.com/office/powerpoint/2010/main" val="507371661"/>
              </p:ext>
            </p:extLst>
          </p:nvPr>
        </p:nvGraphicFramePr>
        <p:xfrm>
          <a:off x="387435" y="1735514"/>
          <a:ext cx="5573978" cy="4197699"/>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rPr>
                        <a:t>アプリケーションの名称</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公共交通機関のルート検索サービス</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rPr>
                        <a:t>アプリケーションの提供者</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グーグル（</a:t>
                      </a:r>
                      <a:r>
                        <a:rPr lang="en-US" sz="1050" kern="100">
                          <a:effectLst/>
                        </a:rPr>
                        <a:t>Google</a:t>
                      </a:r>
                      <a:r>
                        <a:rPr lang="ja-JP" sz="1050" kern="100">
                          <a:effectLst/>
                        </a:rPr>
                        <a:t>）</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rPr>
                        <a:t>アプリケーションの概要</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公共交通機関等を利用して移動するルートを検索するサービス</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rPr>
                        <a:t>オープンデータの種類</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公共交通機関の時刻表・路線情報</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433549">
                <a:tc>
                  <a:txBody>
                    <a:bodyPr/>
                    <a:lstStyle/>
                    <a:p>
                      <a:pPr algn="just">
                        <a:lnSpc>
                          <a:spcPts val="1400"/>
                        </a:lnSpc>
                        <a:spcAft>
                          <a:spcPts val="0"/>
                        </a:spcAft>
                      </a:pPr>
                      <a:r>
                        <a:rPr lang="ja-JP" sz="1000" kern="100">
                          <a:effectLst/>
                        </a:rPr>
                        <a:t>オープンデータの提供元</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沖縄エアポートシャトル有限責任事業組合、合同会社やんばる急行バス、など</a:t>
                      </a:r>
                      <a:r>
                        <a:rPr lang="en-US" sz="1050" kern="100">
                          <a:effectLst/>
                        </a:rPr>
                        <a:t>51</a:t>
                      </a:r>
                      <a:r>
                        <a:rPr lang="ja-JP" sz="1050" kern="100">
                          <a:effectLst/>
                        </a:rPr>
                        <a:t>事業者</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rPr>
                        <a:t>オープンデータのファイル形式</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rPr>
                        <a:t>GTFS-JP</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423467">
                <a:tc>
                  <a:txBody>
                    <a:bodyPr/>
                    <a:lstStyle/>
                    <a:p>
                      <a:pPr algn="just">
                        <a:lnSpc>
                          <a:spcPts val="1400"/>
                        </a:lnSpc>
                        <a:spcAft>
                          <a:spcPts val="0"/>
                        </a:spcAft>
                      </a:pPr>
                      <a:r>
                        <a:rPr lang="ja-JP" sz="1000" kern="100">
                          <a:effectLst/>
                        </a:rPr>
                        <a:t>オープンデータの多言語対応</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日本語、平仮名カタカナ、英語、簡体中文、韓国語、繁体中文</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rPr>
                        <a:t>アプリケーションの提供形態</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スマホアプリ、</a:t>
                      </a:r>
                      <a:r>
                        <a:rPr lang="en-US" sz="1050" kern="100">
                          <a:effectLst/>
                        </a:rPr>
                        <a:t>Web</a:t>
                      </a:r>
                      <a:r>
                        <a:rPr lang="ja-JP" sz="1050" kern="100">
                          <a:effectLst/>
                        </a:rPr>
                        <a:t>アプリ</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rPr>
                        <a:t>アプリケーションの主なターゲット</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旅行者</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674858">
                <a:tc>
                  <a:txBody>
                    <a:bodyPr/>
                    <a:lstStyle/>
                    <a:p>
                      <a:pPr algn="just">
                        <a:lnSpc>
                          <a:spcPts val="1400"/>
                        </a:lnSpc>
                        <a:spcAft>
                          <a:spcPts val="0"/>
                        </a:spcAft>
                      </a:pPr>
                      <a:r>
                        <a:rPr lang="ja-JP" sz="1000" kern="100">
                          <a:effectLst/>
                        </a:rPr>
                        <a:t>アプリケーションの開発経緯、利用状況</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沖縄県が「観光２次交通機能強化補助事業」の一環として実施中。県内</a:t>
                      </a:r>
                      <a:r>
                        <a:rPr lang="en-US" sz="1050" kern="100">
                          <a:effectLst/>
                        </a:rPr>
                        <a:t>51</a:t>
                      </a:r>
                      <a:r>
                        <a:rPr lang="ja-JP" sz="1050" kern="100">
                          <a:effectLst/>
                        </a:rPr>
                        <a:t>の公共交通機関事業者から経路や運賃情報などを提供予定</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474552">
                <a:tc>
                  <a:txBody>
                    <a:bodyPr/>
                    <a:lstStyle/>
                    <a:p>
                      <a:pPr algn="just">
                        <a:lnSpc>
                          <a:spcPts val="1400"/>
                        </a:lnSpc>
                        <a:spcAft>
                          <a:spcPts val="0"/>
                        </a:spcAft>
                      </a:pPr>
                      <a:r>
                        <a:rPr lang="ja-JP" sz="1000" kern="100">
                          <a:effectLst/>
                        </a:rPr>
                        <a:t>アプリケーションの多言語対応</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日本語、平仮名カタカナ、英語、簡体中文、韓国語、繁体中文</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rPr>
                        <a:t>アプリケーションの広域展開</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rPr>
                        <a:t>沖縄県</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10" name="図 9">
            <a:extLst>
              <a:ext uri="{FF2B5EF4-FFF2-40B4-BE49-F238E27FC236}">
                <a16:creationId xmlns:a16="http://schemas.microsoft.com/office/drawing/2014/main" id="{7F49D1AA-D83C-D346-B8FC-4E4E3A6C6772}"/>
              </a:ext>
            </a:extLst>
          </p:cNvPr>
          <p:cNvPicPr>
            <a:picLocks noChangeAspect="1"/>
          </p:cNvPicPr>
          <p:nvPr/>
        </p:nvPicPr>
        <p:blipFill>
          <a:blip r:embed="rId2"/>
          <a:stretch>
            <a:fillRect/>
          </a:stretch>
        </p:blipFill>
        <p:spPr>
          <a:xfrm>
            <a:off x="6254869" y="1735514"/>
            <a:ext cx="2375453" cy="4223028"/>
          </a:xfrm>
          <a:prstGeom prst="rect">
            <a:avLst/>
          </a:prstGeom>
        </p:spPr>
      </p:pic>
    </p:spTree>
    <p:extLst>
      <p:ext uri="{BB962C8B-B14F-4D97-AF65-F5344CB8AC3E}">
        <p14:creationId xmlns:p14="http://schemas.microsoft.com/office/powerpoint/2010/main" val="167833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交通事故予測アプリ</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183822" y="5910754"/>
            <a:ext cx="2633285" cy="523220"/>
          </a:xfrm>
          <a:prstGeom prst="rect">
            <a:avLst/>
          </a:prstGeom>
          <a:noFill/>
        </p:spPr>
        <p:txBody>
          <a:bodyPr wrap="non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rPr>
              <a:t>NTT</a:t>
            </a:r>
            <a:r>
              <a:rPr lang="ja-JP" altLang="en-US" sz="1400">
                <a:latin typeface="Meiryo UI" panose="020B0604030504040204" pitchFamily="34" charset="-128"/>
                <a:ea typeface="Meiryo UI" panose="020B0604030504040204" pitchFamily="34" charset="-128"/>
              </a:rPr>
              <a:t>西日本香川支店から</a:t>
            </a:r>
            <a:endParaRPr lang="en-US" altLang="ja-JP" sz="14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アプリ画面を入手（</a:t>
            </a:r>
            <a:r>
              <a:rPr lang="en-US" altLang="ja-JP" sz="1400" dirty="0">
                <a:latin typeface="Meiryo UI" panose="020B0604030504040204" pitchFamily="34" charset="-128"/>
                <a:ea typeface="Meiryo UI" panose="020B0604030504040204" pitchFamily="34" charset="-128"/>
              </a:rPr>
              <a:t>2019/3</a:t>
            </a:r>
            <a:r>
              <a:rPr lang="ja-JP" altLang="en-US" sz="1400">
                <a:latin typeface="Meiryo UI" panose="020B0604030504040204" pitchFamily="34" charset="-128"/>
                <a:ea typeface="Meiryo UI" panose="020B0604030504040204" pitchFamily="34" charset="-128"/>
              </a:rPr>
              <a:t>）</a:t>
            </a:r>
            <a:endParaRPr kumimoji="1" lang="ja-JP" altLang="en-US" sz="1400">
              <a:latin typeface="Meiryo UI" panose="020B0604030504040204" pitchFamily="34" charset="-128"/>
              <a:ea typeface="Meiryo UI" panose="020B0604030504040204" pitchFamily="34" charset="-128"/>
            </a:endParaRPr>
          </a:p>
        </p:txBody>
      </p:sp>
      <p:pic>
        <p:nvPicPr>
          <p:cNvPr id="7" name="図 6">
            <a:extLst>
              <a:ext uri="{FF2B5EF4-FFF2-40B4-BE49-F238E27FC236}">
                <a16:creationId xmlns:a16="http://schemas.microsoft.com/office/drawing/2014/main" id="{36F7FA47-B9F9-684D-BF44-C5639C4F4B2D}"/>
              </a:ext>
            </a:extLst>
          </p:cNvPr>
          <p:cNvPicPr/>
          <p:nvPr/>
        </p:nvPicPr>
        <p:blipFill>
          <a:blip r:embed="rId2"/>
          <a:stretch>
            <a:fillRect/>
          </a:stretch>
        </p:blipFill>
        <p:spPr>
          <a:xfrm>
            <a:off x="6457949" y="1735514"/>
            <a:ext cx="2205601" cy="3874029"/>
          </a:xfrm>
          <a:prstGeom prst="rect">
            <a:avLst/>
          </a:prstGeom>
          <a:ln>
            <a:solidFill>
              <a:schemeClr val="bg1">
                <a:lumMod val="75000"/>
              </a:schemeClr>
            </a:solidFill>
          </a:ln>
        </p:spPr>
      </p:pic>
      <p:sp>
        <p:nvSpPr>
          <p:cNvPr id="5" name="スライド番号プレースホルダー 4">
            <a:extLst>
              <a:ext uri="{FF2B5EF4-FFF2-40B4-BE49-F238E27FC236}">
                <a16:creationId xmlns:a16="http://schemas.microsoft.com/office/drawing/2014/main" id="{5A559025-FD30-3543-8931-7CDB7CA7A3A3}"/>
              </a:ext>
            </a:extLst>
          </p:cNvPr>
          <p:cNvSpPr>
            <a:spLocks noGrp="1"/>
          </p:cNvSpPr>
          <p:nvPr>
            <p:ph type="sldNum" sz="quarter" idx="12"/>
          </p:nvPr>
        </p:nvSpPr>
        <p:spPr/>
        <p:txBody>
          <a:bodyPr/>
          <a:lstStyle/>
          <a:p>
            <a:fld id="{2686B180-3AB2-FE44-A482-59496683F8FA}" type="slidenum">
              <a:rPr kumimoji="1" lang="ja-JP" altLang="en-US" smtClean="0"/>
              <a:t>5</a:t>
            </a:fld>
            <a:endParaRPr kumimoji="1" lang="ja-JP" altLang="en-US"/>
          </a:p>
        </p:txBody>
      </p:sp>
      <p:sp>
        <p:nvSpPr>
          <p:cNvPr id="13" name="タイトル 1">
            <a:extLst>
              <a:ext uri="{FF2B5EF4-FFF2-40B4-BE49-F238E27FC236}">
                <a16:creationId xmlns:a16="http://schemas.microsoft.com/office/drawing/2014/main" id="{8AF68A8D-6793-B646-8C1A-3F653ABCE1CF}"/>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FE64BE9B-E9B1-CD4D-94B1-93B2D7399AA0}"/>
              </a:ext>
            </a:extLst>
          </p:cNvPr>
          <p:cNvGraphicFramePr>
            <a:graphicFrameLocks noGrp="1"/>
          </p:cNvGraphicFramePr>
          <p:nvPr>
            <p:extLst>
              <p:ext uri="{D42A27DB-BD31-4B8C-83A1-F6EECF244321}">
                <p14:modId xmlns:p14="http://schemas.microsoft.com/office/powerpoint/2010/main" val="3644065163"/>
              </p:ext>
            </p:extLst>
          </p:nvPr>
        </p:nvGraphicFramePr>
        <p:xfrm>
          <a:off x="387435" y="1735514"/>
          <a:ext cx="5573978" cy="4092689"/>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rPr>
                        <a:t>アプリケーションの名称</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交通事故予測アプリ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470712">
                <a:tc>
                  <a:txBody>
                    <a:bodyPr/>
                    <a:lstStyle/>
                    <a:p>
                      <a:pPr algn="just">
                        <a:lnSpc>
                          <a:spcPts val="1400"/>
                        </a:lnSpc>
                        <a:spcAft>
                          <a:spcPts val="0"/>
                        </a:spcAft>
                      </a:pPr>
                      <a:r>
                        <a:rPr lang="ja-JP" sz="1000" kern="100">
                          <a:effectLst/>
                        </a:rPr>
                        <a:t>アプリケーションの提供者</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西日本電信電話株式会社、日本電気株式会社、高松市</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781094">
                <a:tc>
                  <a:txBody>
                    <a:bodyPr/>
                    <a:lstStyle/>
                    <a:p>
                      <a:pPr algn="just">
                        <a:lnSpc>
                          <a:spcPts val="1400"/>
                        </a:lnSpc>
                        <a:spcAft>
                          <a:spcPts val="0"/>
                        </a:spcAft>
                      </a:pPr>
                      <a:r>
                        <a:rPr lang="ja-JP" sz="1000" kern="100">
                          <a:effectLst/>
                        </a:rPr>
                        <a:t>アプリケーションの概要</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ドライブレコーダーの動画情報、交通事故データ、教育・福祉施設の場所やイベント情報等を活用し、危険箇所付近を運転中の運転者向けに音声で注意を促す</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rPr>
                        <a:t>オープンデータの種類</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教育・福祉施設の場所やイベント情報等</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rPr>
                        <a:t>オープンデータの提供元</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高松市</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rPr>
                        <a:t>オープンデータのファイル形式</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TXT</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XLS</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RDF(Turtle)</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rPr>
                        <a:t>オープンデータの多言語対応</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rPr>
                        <a:t>アプリケーションの提供形態</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スマホアプリ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rPr>
                        <a:t>アプリケーションの主なターゲット</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運転者</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560910">
                <a:tc>
                  <a:txBody>
                    <a:bodyPr/>
                    <a:lstStyle/>
                    <a:p>
                      <a:pPr algn="just">
                        <a:lnSpc>
                          <a:spcPts val="1400"/>
                        </a:lnSpc>
                        <a:spcAft>
                          <a:spcPts val="0"/>
                        </a:spcAft>
                      </a:pPr>
                      <a:r>
                        <a:rPr lang="ja-JP" sz="1000" kern="100">
                          <a:effectLst/>
                        </a:rPr>
                        <a:t>アプリケーションの開発経緯、利用状況</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高松市における人口あたりの交通事故発生件数及び交通事故死傷者数の減少という目標を達成するため</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rPr>
                        <a:t>アプリケーションの多言語対応</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rPr>
                        <a:t>アプリケーションの広域展開</a:t>
                      </a:r>
                      <a:endParaRPr lang="ja-JP" sz="1050" b="0" i="0" kern="100">
                        <a:effectLst/>
                        <a:latin typeface="Meiryo UI" panose="020B0604030504040204" pitchFamily="34" charset="-128"/>
                        <a:ea typeface="Meiryo UI" panose="020B0604030504040204" pitchFamily="34"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spTree>
    <p:extLst>
      <p:ext uri="{BB962C8B-B14F-4D97-AF65-F5344CB8AC3E}">
        <p14:creationId xmlns:p14="http://schemas.microsoft.com/office/powerpoint/2010/main" val="427653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高梁川たびコンシェル　</a:t>
            </a:r>
            <a:r>
              <a:rPr lang="en" altLang="ja-JP" sz="2400" dirty="0" err="1">
                <a:latin typeface="Meiryo UI" panose="020B0604030504040204" pitchFamily="34" charset="-128"/>
                <a:ea typeface="Meiryo UI" panose="020B0604030504040204" pitchFamily="34" charset="-128"/>
              </a:rPr>
              <a:t>Tabit</a:t>
            </a:r>
            <a:r>
              <a:rPr lang="ja-JP" altLang="en" sz="2400">
                <a:latin typeface="Meiryo UI" panose="020B0604030504040204" pitchFamily="34" charset="-128"/>
                <a:ea typeface="Meiryo UI" panose="020B0604030504040204" pitchFamily="34" charset="-128"/>
              </a:rPr>
              <a:t>（</a:t>
            </a:r>
            <a:r>
              <a:rPr lang="ja-JP" altLang="en-US" sz="2400">
                <a:latin typeface="Meiryo UI" panose="020B0604030504040204" pitchFamily="34" charset="-128"/>
                <a:ea typeface="Meiryo UI" panose="020B0604030504040204" pitchFamily="34" charset="-128"/>
              </a:rPr>
              <a:t>タビット）</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5796365" y="5802264"/>
            <a:ext cx="3402278" cy="523220"/>
          </a:xfrm>
          <a:prstGeom prst="rect">
            <a:avLst/>
          </a:prstGeom>
          <a:noFill/>
        </p:spPr>
        <p:txBody>
          <a:bodyPr wrap="none" rtlCol="0">
            <a:spAutoFit/>
          </a:bodyPr>
          <a:lstStyle/>
          <a:p>
            <a:r>
              <a:rPr lang="ja-JP" altLang="en-US" sz="1400">
                <a:latin typeface="Meiryo UI" panose="020B0604030504040204" pitchFamily="34" charset="-128"/>
                <a:ea typeface="Meiryo UI" panose="020B0604030504040204" pitchFamily="34" charset="-128"/>
              </a:rPr>
              <a:t>出所：高梁川たびコンシェル　</a:t>
            </a:r>
            <a:endParaRPr lang="en-US" altLang="ja-JP" sz="1400" dirty="0">
              <a:latin typeface="Meiryo UI" panose="020B0604030504040204" pitchFamily="34" charset="-128"/>
              <a:ea typeface="Meiryo UI" panose="020B0604030504040204" pitchFamily="34" charset="-128"/>
            </a:endParaRPr>
          </a:p>
          <a:p>
            <a:r>
              <a:rPr lang="en" altLang="ja-JP" sz="1400" dirty="0" err="1">
                <a:latin typeface="Meiryo UI" panose="020B0604030504040204" pitchFamily="34" charset="-128"/>
                <a:ea typeface="Meiryo UI" panose="020B0604030504040204" pitchFamily="34" charset="-128"/>
              </a:rPr>
              <a:t>Tabit</a:t>
            </a:r>
            <a:r>
              <a:rPr lang="ja-JP" altLang="en" sz="1400">
                <a:latin typeface="Meiryo UI" panose="020B0604030504040204" pitchFamily="34" charset="-128"/>
                <a:ea typeface="Meiryo UI" panose="020B0604030504040204" pitchFamily="34" charset="-128"/>
              </a:rPr>
              <a:t>（</a:t>
            </a:r>
            <a:r>
              <a:rPr lang="ja-JP" altLang="en-US" sz="1400">
                <a:latin typeface="Meiryo UI" panose="020B0604030504040204" pitchFamily="34" charset="-128"/>
                <a:ea typeface="Meiryo UI" panose="020B0604030504040204" pitchFamily="34" charset="-128"/>
              </a:rPr>
              <a:t>タビット）の操作画面（</a:t>
            </a:r>
            <a:r>
              <a:rPr lang="en-US" altLang="ja-JP" sz="1400" dirty="0">
                <a:latin typeface="Meiryo UI" panose="020B0604030504040204" pitchFamily="34" charset="-128"/>
                <a:ea typeface="Meiryo UI" panose="020B0604030504040204" pitchFamily="34" charset="-128"/>
              </a:rPr>
              <a:t>2019/3</a:t>
            </a:r>
            <a:r>
              <a:rPr lang="ja-JP" altLang="en-US" sz="1400">
                <a:latin typeface="Meiryo UI" panose="020B0604030504040204" pitchFamily="34" charset="-128"/>
                <a:ea typeface="Meiryo UI" panose="020B0604030504040204" pitchFamily="34" charset="-128"/>
              </a:rPr>
              <a:t>）</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6</a:t>
            </a:fld>
            <a:endParaRPr kumimoji="1" lang="ja-JP" altLang="en-US"/>
          </a:p>
        </p:txBody>
      </p:sp>
      <p:sp>
        <p:nvSpPr>
          <p:cNvPr id="14" name="タイトル 1">
            <a:extLst>
              <a:ext uri="{FF2B5EF4-FFF2-40B4-BE49-F238E27FC236}">
                <a16:creationId xmlns:a16="http://schemas.microsoft.com/office/drawing/2014/main" id="{6C682642-9970-B049-902B-EB8DF8A6A027}"/>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6B7BFFB1-2719-AD43-A454-C3A85EFD8EA4}"/>
              </a:ext>
            </a:extLst>
          </p:cNvPr>
          <p:cNvGraphicFramePr>
            <a:graphicFrameLocks noGrp="1"/>
          </p:cNvGraphicFramePr>
          <p:nvPr>
            <p:extLst>
              <p:ext uri="{D42A27DB-BD31-4B8C-83A1-F6EECF244321}">
                <p14:modId xmlns:p14="http://schemas.microsoft.com/office/powerpoint/2010/main" val="4024115472"/>
              </p:ext>
            </p:extLst>
          </p:nvPr>
        </p:nvGraphicFramePr>
        <p:xfrm>
          <a:off x="387435" y="1735514"/>
          <a:ext cx="5573978" cy="4057092"/>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高梁川たびコンシェル　</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Tabit</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（タビット）</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一般社団法人データクレイドル、倉敷市</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62174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高梁川流域に関する観光情報、地域情報、うんちくなどをタビット君と会話をしながら確認することができる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40926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高梁川流域圏の文化観光施設、高梁川流域圏のイベント情報</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一般社団法人データクレイドル</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CSV</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スマホアプリ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旅行者、住民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79115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高梁川流域圏</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7</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市</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3</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町の観光スポットやイベント情報を</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1</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つのアプリで調べることができるようにすることで、高梁川流域圏内への観光客増を目指す</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高梁川流域圏</a:t>
                      </a: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7</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市</a:t>
                      </a: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3</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11" name="図 10">
            <a:extLst>
              <a:ext uri="{FF2B5EF4-FFF2-40B4-BE49-F238E27FC236}">
                <a16:creationId xmlns:a16="http://schemas.microsoft.com/office/drawing/2014/main" id="{DF5D1B85-37D3-A544-95E7-A551DBD293F1}"/>
              </a:ext>
            </a:extLst>
          </p:cNvPr>
          <p:cNvPicPr>
            <a:picLocks noChangeAspect="1"/>
          </p:cNvPicPr>
          <p:nvPr/>
        </p:nvPicPr>
        <p:blipFill>
          <a:blip r:embed="rId2"/>
          <a:stretch>
            <a:fillRect/>
          </a:stretch>
        </p:blipFill>
        <p:spPr>
          <a:xfrm>
            <a:off x="6313526" y="1713976"/>
            <a:ext cx="2273294" cy="4041413"/>
          </a:xfrm>
          <a:prstGeom prst="rect">
            <a:avLst/>
          </a:prstGeom>
        </p:spPr>
      </p:pic>
    </p:spTree>
    <p:extLst>
      <p:ext uri="{BB962C8B-B14F-4D97-AF65-F5344CB8AC3E}">
        <p14:creationId xmlns:p14="http://schemas.microsoft.com/office/powerpoint/2010/main" val="376501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半田市観光案内スキル</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5960066" y="5872102"/>
            <a:ext cx="3053167" cy="523220"/>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出所：出所：名古屋大学 大学院情報学研究科 安田・遠藤・浦田研究室</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7</a:t>
            </a:fld>
            <a:endParaRPr kumimoji="1" lang="ja-JP" altLang="en-US"/>
          </a:p>
        </p:txBody>
      </p:sp>
      <p:sp>
        <p:nvSpPr>
          <p:cNvPr id="14" name="タイトル 1">
            <a:extLst>
              <a:ext uri="{FF2B5EF4-FFF2-40B4-BE49-F238E27FC236}">
                <a16:creationId xmlns:a16="http://schemas.microsoft.com/office/drawing/2014/main" id="{6C682642-9970-B049-902B-EB8DF8A6A027}"/>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pic>
        <p:nvPicPr>
          <p:cNvPr id="11" name="図 10">
            <a:extLst>
              <a:ext uri="{FF2B5EF4-FFF2-40B4-BE49-F238E27FC236}">
                <a16:creationId xmlns:a16="http://schemas.microsoft.com/office/drawing/2014/main" id="{C8D219F7-9A2C-3149-AD04-7F2EF11AE72E}"/>
              </a:ext>
            </a:extLst>
          </p:cNvPr>
          <p:cNvPicPr>
            <a:picLocks noChangeAspect="1"/>
          </p:cNvPicPr>
          <p:nvPr/>
        </p:nvPicPr>
        <p:blipFill>
          <a:blip r:embed="rId2"/>
          <a:stretch>
            <a:fillRect/>
          </a:stretch>
        </p:blipFill>
        <p:spPr>
          <a:xfrm>
            <a:off x="6751923" y="1772661"/>
            <a:ext cx="1469454" cy="3998736"/>
          </a:xfrm>
          <a:prstGeom prst="rect">
            <a:avLst/>
          </a:prstGeom>
        </p:spPr>
      </p:pic>
      <p:graphicFrame>
        <p:nvGraphicFramePr>
          <p:cNvPr id="8" name="表 7">
            <a:extLst>
              <a:ext uri="{FF2B5EF4-FFF2-40B4-BE49-F238E27FC236}">
                <a16:creationId xmlns:a16="http://schemas.microsoft.com/office/drawing/2014/main" id="{9CD54531-DBA5-7A46-A9B9-3095A591033C}"/>
              </a:ext>
            </a:extLst>
          </p:cNvPr>
          <p:cNvGraphicFramePr>
            <a:graphicFrameLocks noGrp="1"/>
          </p:cNvGraphicFramePr>
          <p:nvPr>
            <p:extLst>
              <p:ext uri="{D42A27DB-BD31-4B8C-83A1-F6EECF244321}">
                <p14:modId xmlns:p14="http://schemas.microsoft.com/office/powerpoint/2010/main" val="2131960739"/>
              </p:ext>
            </p:extLst>
          </p:nvPr>
        </p:nvGraphicFramePr>
        <p:xfrm>
          <a:off x="387435" y="1735514"/>
          <a:ext cx="5573978" cy="4099185"/>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半田市観光案内スキル</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50534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名古屋大学 大学院情報学研究科 安田・遠藤・浦田研究室</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スマートスピーカーによって音声で半田市の観光名所を調べたり、案内を受けたりできるアプリ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観光情報、画像</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半田市</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JPEG</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AI</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アシスタント「アレクサ（</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Alexa</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）」のスキル</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住民、旅行者</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852087">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名古屋大学は半田市とオープンデータの活用方法を定期的に検討しており、その中でスマートスピーカーによる観光案内のアイデアが出たことがきっかけ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spTree>
    <p:extLst>
      <p:ext uri="{BB962C8B-B14F-4D97-AF65-F5344CB8AC3E}">
        <p14:creationId xmlns:p14="http://schemas.microsoft.com/office/powerpoint/2010/main" val="48478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a:latin typeface="Meiryo UI" panose="020B0604030504040204" pitchFamily="34" charset="-128"/>
                <a:ea typeface="Meiryo UI" panose="020B0604030504040204" pitchFamily="34" charset="-128"/>
              </a:rPr>
              <a:t>めくるんの交通安全・日めくるん</a:t>
            </a: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338698" y="5466803"/>
            <a:ext cx="2553213" cy="738664"/>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hlinkClick r:id="rId2"/>
              </a:rPr>
              <a:t>http://mekurn.azurewebsites.net/mekurun.html</a:t>
            </a:r>
            <a:r>
              <a:rPr lang="en" altLang="ja-JP" sz="1400" dirty="0">
                <a:latin typeface="Meiryo UI" panose="020B0604030504040204" pitchFamily="34" charset="-128"/>
                <a:ea typeface="Meiryo UI" panose="020B0604030504040204" pitchFamily="34" charset="-128"/>
              </a:rPr>
              <a:t> </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8</a:t>
            </a:fld>
            <a:endParaRPr kumimoji="1" lang="ja-JP" altLang="en-US"/>
          </a:p>
        </p:txBody>
      </p:sp>
      <p:sp>
        <p:nvSpPr>
          <p:cNvPr id="16" name="タイトル 1">
            <a:extLst>
              <a:ext uri="{FF2B5EF4-FFF2-40B4-BE49-F238E27FC236}">
                <a16:creationId xmlns:a16="http://schemas.microsoft.com/office/drawing/2014/main" id="{3E1EE060-3432-A94C-A574-58B8A902D142}"/>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3234E193-FB9E-7043-8F80-24DE372B46A7}"/>
              </a:ext>
            </a:extLst>
          </p:cNvPr>
          <p:cNvGraphicFramePr>
            <a:graphicFrameLocks noGrp="1"/>
          </p:cNvGraphicFramePr>
          <p:nvPr>
            <p:extLst>
              <p:ext uri="{D42A27DB-BD31-4B8C-83A1-F6EECF244321}">
                <p14:modId xmlns:p14="http://schemas.microsoft.com/office/powerpoint/2010/main" val="278770878"/>
              </p:ext>
            </p:extLst>
          </p:nvPr>
        </p:nvGraphicFramePr>
        <p:xfrm>
          <a:off x="387435" y="1735514"/>
          <a:ext cx="5573978" cy="3647923"/>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めくるんの交通安全・日めくるん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Code for Saga</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46178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過去の交通事故データから、今日の交通事故予報を天気予報のように伝える日めくりカレンダー</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交通事故データ（</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2019/2/18</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時点では非公開）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佐賀県</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Web</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住民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67359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佐賀県は人口</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10</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万人あたりの人身事故数が</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5</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年連続でワーストワンになったことをきっかけに</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Code for Saga</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が交通事故削減のために開発</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11" name="図 10">
            <a:extLst>
              <a:ext uri="{FF2B5EF4-FFF2-40B4-BE49-F238E27FC236}">
                <a16:creationId xmlns:a16="http://schemas.microsoft.com/office/drawing/2014/main" id="{05A852CC-B774-A541-81A9-7409711C8811}"/>
              </a:ext>
            </a:extLst>
          </p:cNvPr>
          <p:cNvPicPr>
            <a:picLocks noChangeAspect="1"/>
          </p:cNvPicPr>
          <p:nvPr/>
        </p:nvPicPr>
        <p:blipFill>
          <a:blip r:embed="rId3"/>
          <a:stretch>
            <a:fillRect/>
          </a:stretch>
        </p:blipFill>
        <p:spPr>
          <a:xfrm>
            <a:off x="6064658" y="1735514"/>
            <a:ext cx="2900405" cy="3580405"/>
          </a:xfrm>
          <a:prstGeom prst="rect">
            <a:avLst/>
          </a:prstGeom>
          <a:ln>
            <a:solidFill>
              <a:schemeClr val="bg1">
                <a:lumMod val="75000"/>
              </a:schemeClr>
            </a:solidFill>
          </a:ln>
        </p:spPr>
      </p:pic>
    </p:spTree>
    <p:extLst>
      <p:ext uri="{BB962C8B-B14F-4D97-AF65-F5344CB8AC3E}">
        <p14:creationId xmlns:p14="http://schemas.microsoft.com/office/powerpoint/2010/main" val="249384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7C65EA9-EAFE-5C4D-B039-33945240FF10}"/>
              </a:ext>
            </a:extLst>
          </p:cNvPr>
          <p:cNvSpPr txBox="1">
            <a:spLocks/>
          </p:cNvSpPr>
          <p:nvPr/>
        </p:nvSpPr>
        <p:spPr>
          <a:xfrm>
            <a:off x="377984" y="825743"/>
            <a:ext cx="8285567" cy="584603"/>
          </a:xfrm>
          <a:prstGeom prst="rect">
            <a:avLst/>
          </a:prstGeom>
          <a:ln w="254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 altLang="ja-JP" sz="2400" dirty="0" err="1">
                <a:latin typeface="Meiryo UI" panose="020B0604030504040204" pitchFamily="34" charset="-128"/>
                <a:ea typeface="Meiryo UI" panose="020B0604030504040204" pitchFamily="34" charset="-128"/>
              </a:rPr>
              <a:t>Coaido</a:t>
            </a:r>
            <a:r>
              <a:rPr lang="en" altLang="ja-JP" sz="2400" dirty="0">
                <a:latin typeface="Meiryo UI" panose="020B0604030504040204" pitchFamily="34" charset="-128"/>
                <a:ea typeface="Meiryo UI" panose="020B0604030504040204" pitchFamily="34" charset="-128"/>
              </a:rPr>
              <a:t> 119</a:t>
            </a:r>
            <a:endParaRPr lang="ja-JP" altLang="en-US" sz="2400">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CF6E62BE-07D6-1841-A874-0E81FA7CE6D1}"/>
              </a:ext>
            </a:extLst>
          </p:cNvPr>
          <p:cNvSpPr txBox="1"/>
          <p:nvPr/>
        </p:nvSpPr>
        <p:spPr>
          <a:xfrm>
            <a:off x="6174351" y="4410631"/>
            <a:ext cx="2489200" cy="738664"/>
          </a:xfrm>
          <a:prstGeom prst="rect">
            <a:avLst/>
          </a:prstGeom>
          <a:noFill/>
        </p:spPr>
        <p:txBody>
          <a:bodyPr wrap="square" rtlCol="0">
            <a:spAutoFit/>
          </a:bodyPr>
          <a:lstStyle/>
          <a:p>
            <a:r>
              <a:rPr lang="ja-JP" altLang="en-US" sz="1400">
                <a:latin typeface="Meiryo UI" panose="020B0604030504040204" pitchFamily="34" charset="-128"/>
                <a:ea typeface="Meiryo UI" panose="020B0604030504040204" pitchFamily="34" charset="-128"/>
              </a:rPr>
              <a:t>出所：</a:t>
            </a:r>
            <a:r>
              <a:rPr lang="en" altLang="ja-JP" sz="1400" dirty="0">
                <a:latin typeface="Meiryo UI" panose="020B0604030504040204" pitchFamily="34" charset="-128"/>
                <a:ea typeface="Meiryo UI" panose="020B0604030504040204" pitchFamily="34" charset="-128"/>
                <a:hlinkClick r:id="rId2"/>
              </a:rPr>
              <a:t>http://www.coaido119.com/</a:t>
            </a:r>
            <a:r>
              <a:rPr lang="en" altLang="ja-JP" sz="1400" dirty="0">
                <a:latin typeface="Meiryo UI" panose="020B0604030504040204" pitchFamily="34" charset="-128"/>
                <a:ea typeface="Meiryo UI" panose="020B0604030504040204" pitchFamily="34" charset="-128"/>
              </a:rPr>
              <a:t> </a:t>
            </a:r>
            <a:endParaRPr kumimoji="1" lang="ja-JP" altLang="en-US" sz="1400">
              <a:latin typeface="Meiryo UI" panose="020B0604030504040204" pitchFamily="34" charset="-128"/>
              <a:ea typeface="Meiryo UI" panose="020B0604030504040204" pitchFamily="34" charset="-128"/>
            </a:endParaRPr>
          </a:p>
        </p:txBody>
      </p:sp>
      <p:sp>
        <p:nvSpPr>
          <p:cNvPr id="13" name="スライド番号プレースホルダー 12">
            <a:extLst>
              <a:ext uri="{FF2B5EF4-FFF2-40B4-BE49-F238E27FC236}">
                <a16:creationId xmlns:a16="http://schemas.microsoft.com/office/drawing/2014/main" id="{A9B403F4-4AD5-3F43-86D1-5BB709DC32A2}"/>
              </a:ext>
            </a:extLst>
          </p:cNvPr>
          <p:cNvSpPr>
            <a:spLocks noGrp="1"/>
          </p:cNvSpPr>
          <p:nvPr>
            <p:ph type="sldNum" sz="quarter" idx="12"/>
          </p:nvPr>
        </p:nvSpPr>
        <p:spPr/>
        <p:txBody>
          <a:bodyPr/>
          <a:lstStyle/>
          <a:p>
            <a:fld id="{2686B180-3AB2-FE44-A482-59496683F8FA}" type="slidenum">
              <a:rPr kumimoji="1" lang="ja-JP" altLang="en-US" smtClean="0"/>
              <a:t>9</a:t>
            </a:fld>
            <a:endParaRPr kumimoji="1" lang="ja-JP" altLang="en-US"/>
          </a:p>
        </p:txBody>
      </p:sp>
      <p:sp>
        <p:nvSpPr>
          <p:cNvPr id="14" name="タイトル 1">
            <a:extLst>
              <a:ext uri="{FF2B5EF4-FFF2-40B4-BE49-F238E27FC236}">
                <a16:creationId xmlns:a16="http://schemas.microsoft.com/office/drawing/2014/main" id="{FC73F6B5-9040-174C-AB58-037F72E508C3}"/>
              </a:ext>
            </a:extLst>
          </p:cNvPr>
          <p:cNvSpPr>
            <a:spLocks noGrp="1"/>
          </p:cNvSpPr>
          <p:nvPr>
            <p:ph type="title"/>
          </p:nvPr>
        </p:nvSpPr>
        <p:spPr>
          <a:xfrm>
            <a:off x="377984" y="106499"/>
            <a:ext cx="8285567" cy="598535"/>
          </a:xfrm>
        </p:spPr>
        <p:txBody>
          <a:bodyPr>
            <a:normAutofit fontScale="90000"/>
          </a:bodyPr>
          <a:lstStyle/>
          <a:p>
            <a:pPr marL="457200" indent="-457200">
              <a:buFont typeface="+mj-lt"/>
              <a:buAutoNum type="arabicPeriod"/>
            </a:pPr>
            <a:r>
              <a:rPr lang="ja-JP" altLang="en-US" sz="2000">
                <a:latin typeface="Meiryo UI" panose="020B0604030504040204" pitchFamily="34" charset="-128"/>
                <a:ea typeface="Meiryo UI" panose="020B0604030504040204" pitchFamily="34" charset="-128"/>
              </a:rPr>
              <a:t>オープンデータ活用事例の調査</a:t>
            </a:r>
            <a:br>
              <a:rPr lang="en-US" altLang="ja-JP" sz="2000" dirty="0">
                <a:latin typeface="Meiryo UI" panose="020B0604030504040204" pitchFamily="34" charset="-128"/>
                <a:ea typeface="Meiryo UI" panose="020B0604030504040204" pitchFamily="34" charset="-128"/>
              </a:rPr>
            </a:br>
            <a:r>
              <a:rPr lang="ja-JP" altLang="en-US" sz="2000">
                <a:latin typeface="Meiryo UI" panose="020B0604030504040204" pitchFamily="34" charset="-128"/>
                <a:ea typeface="Meiryo UI" panose="020B0604030504040204" pitchFamily="34" charset="-128"/>
              </a:rPr>
              <a:t>国内事例</a:t>
            </a:r>
            <a:endParaRPr kumimoji="1" lang="ja-JP" altLang="en-US" sz="2000">
              <a:latin typeface="Meiryo UI" panose="020B0604030504040204" pitchFamily="34" charset="-128"/>
              <a:ea typeface="Meiryo UI" panose="020B0604030504040204" pitchFamily="34" charset="-128"/>
            </a:endParaRPr>
          </a:p>
        </p:txBody>
      </p:sp>
      <p:graphicFrame>
        <p:nvGraphicFramePr>
          <p:cNvPr id="8" name="表 7">
            <a:extLst>
              <a:ext uri="{FF2B5EF4-FFF2-40B4-BE49-F238E27FC236}">
                <a16:creationId xmlns:a16="http://schemas.microsoft.com/office/drawing/2014/main" id="{116F6EF7-619B-DD4D-B47C-1E89EE488F4C}"/>
              </a:ext>
            </a:extLst>
          </p:cNvPr>
          <p:cNvGraphicFramePr>
            <a:graphicFrameLocks noGrp="1"/>
          </p:cNvGraphicFramePr>
          <p:nvPr>
            <p:extLst>
              <p:ext uri="{D42A27DB-BD31-4B8C-83A1-F6EECF244321}">
                <p14:modId xmlns:p14="http://schemas.microsoft.com/office/powerpoint/2010/main" val="3778890132"/>
              </p:ext>
            </p:extLst>
          </p:nvPr>
        </p:nvGraphicFramePr>
        <p:xfrm>
          <a:off x="387435" y="1735514"/>
          <a:ext cx="5573978" cy="4372318"/>
        </p:xfrm>
        <a:graphic>
          <a:graphicData uri="http://schemas.openxmlformats.org/drawingml/2006/table">
            <a:tbl>
              <a:tblPr firstRow="1" firstCol="1" bandRow="1">
                <a:tableStyleId>{2D5ABB26-0587-4C30-8999-92F81FD0307C}</a:tableStyleId>
              </a:tblPr>
              <a:tblGrid>
                <a:gridCol w="2501681">
                  <a:extLst>
                    <a:ext uri="{9D8B030D-6E8A-4147-A177-3AD203B41FA5}">
                      <a16:colId xmlns:a16="http://schemas.microsoft.com/office/drawing/2014/main" val="1563260337"/>
                    </a:ext>
                  </a:extLst>
                </a:gridCol>
                <a:gridCol w="3072297">
                  <a:extLst>
                    <a:ext uri="{9D8B030D-6E8A-4147-A177-3AD203B41FA5}">
                      <a16:colId xmlns:a16="http://schemas.microsoft.com/office/drawing/2014/main" val="2057272002"/>
                    </a:ext>
                  </a:extLst>
                </a:gridCol>
              </a:tblGrid>
              <a:tr h="264835">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アプリケーションの名称</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Coaido 119</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9273"/>
                  </a:ext>
                </a:extLst>
              </a:tr>
              <a:tr h="23257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アプリケーションの提供者</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Coaido</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株式会社</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533553"/>
                  </a:ext>
                </a:extLst>
              </a:tr>
              <a:tr h="101489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アプリケーションの概要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119</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番通報をしながら周囲に</a:t>
                      </a: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SOS</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を発信できる緊急情報共有アプリ。事前登録した医療有資格者や救命講習受講者、</a:t>
                      </a: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AED</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設置者等に情報が届き救急車到着までの約</a:t>
                      </a: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10</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分間の救命ボランティアを要請できる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36837"/>
                  </a:ext>
                </a:extLst>
              </a:tr>
              <a:tr h="27760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オープンデータの種類</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AED</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設置施設</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886879"/>
                  </a:ext>
                </a:extLst>
              </a:tr>
              <a:tr h="248963">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オープンデータの提供元</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自治体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024760"/>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オープンデータのファイル形式</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CSV</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XLS</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XML</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RDF</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GeoJSON</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Shapefile</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API</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76572"/>
                  </a:ext>
                </a:extLst>
              </a:tr>
              <a:tr h="253672">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オープンデータの多言語対応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00976"/>
                  </a:ext>
                </a:extLst>
              </a:tr>
              <a:tr h="2218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アプリケーションの提供形態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スマホアプリ</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78936"/>
                  </a:ext>
                </a:extLst>
              </a:tr>
              <a:tr h="229210">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アプリケーションの主なターゲット</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医療有資格者、救命講習受講者、</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AED</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設置者</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917892"/>
                  </a:ext>
                </a:extLst>
              </a:tr>
              <a:tr h="727921">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アプリケーションの開発経緯、利用状況</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病院外で突然の心停止が発生した場合、迅速な救命処置ができず、約</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9</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割が死亡しており、その数は年間</a:t>
                      </a:r>
                      <a:r>
                        <a:rPr lang="en-US" sz="1050" kern="100">
                          <a:effectLst/>
                          <a:latin typeface="Century" panose="02040604050505020304" pitchFamily="18" charset="0"/>
                          <a:ea typeface="ＭＳ 明朝" panose="02020609040205080304" pitchFamily="49" charset="-128"/>
                          <a:cs typeface="Times New Roman" panose="02020603050405020304" pitchFamily="18" charset="0"/>
                        </a:rPr>
                        <a:t>70,000</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人以上になる</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516115"/>
                  </a:ext>
                </a:extLst>
              </a:tr>
              <a:tr h="280416">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アプリケーションの多言語対応</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なし</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900002"/>
                  </a:ext>
                </a:extLst>
              </a:tr>
              <a:tr h="281639">
                <a:tc>
                  <a:txBody>
                    <a:bodyPr/>
                    <a:lstStyle/>
                    <a:p>
                      <a:pPr algn="just">
                        <a:lnSpc>
                          <a:spcPts val="1400"/>
                        </a:lnSpc>
                        <a:spcAft>
                          <a:spcPts val="0"/>
                        </a:spcAft>
                      </a:pPr>
                      <a:r>
                        <a:rPr lang="ja-JP" sz="1000" kern="100">
                          <a:effectLst/>
                          <a:latin typeface="Century" panose="02040604050505020304" pitchFamily="18" charset="0"/>
                          <a:ea typeface="ＭＳ 明朝" panose="02020609040205080304" pitchFamily="49" charset="-128"/>
                          <a:cs typeface="Times New Roman" panose="02020603050405020304" pitchFamily="18" charset="0"/>
                        </a:rPr>
                        <a:t>アプリケーションの広域展開</a:t>
                      </a:r>
                      <a:endParaRPr lang="ja-JP" sz="1050" kern="100">
                        <a:effectLst/>
                        <a:latin typeface="Century" panose="02040604050505020304" pitchFamily="18" charset="0"/>
                        <a:ea typeface="ＭＳ 明朝" panose="02020609040205080304" pitchFamily="49"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ts val="1400"/>
                        </a:lnSpc>
                        <a:spcAft>
                          <a:spcPts val="0"/>
                        </a:spcAft>
                      </a:pPr>
                      <a:r>
                        <a:rPr lang="en-US" sz="1050" kern="100" dirty="0">
                          <a:effectLst/>
                          <a:latin typeface="Century" panose="02040604050505020304" pitchFamily="18" charset="0"/>
                          <a:ea typeface="ＭＳ 明朝" panose="02020609040205080304" pitchFamily="49" charset="-128"/>
                          <a:cs typeface="Times New Roman" panose="02020603050405020304" pitchFamily="18" charset="0"/>
                        </a:rPr>
                        <a:t>160</a:t>
                      </a:r>
                      <a:r>
                        <a:rPr lang="ja-JP" sz="1050" kern="100">
                          <a:effectLst/>
                          <a:latin typeface="Century" panose="02040604050505020304" pitchFamily="18" charset="0"/>
                          <a:ea typeface="ＭＳ 明朝" panose="02020609040205080304" pitchFamily="49" charset="-128"/>
                          <a:cs typeface="Times New Roman" panose="02020603050405020304" pitchFamily="18" charset="0"/>
                        </a:rPr>
                        <a:t>自治体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592397"/>
                  </a:ext>
                </a:extLst>
              </a:tr>
            </a:tbl>
          </a:graphicData>
        </a:graphic>
      </p:graphicFrame>
      <p:pic>
        <p:nvPicPr>
          <p:cNvPr id="3" name="図 2">
            <a:extLst>
              <a:ext uri="{FF2B5EF4-FFF2-40B4-BE49-F238E27FC236}">
                <a16:creationId xmlns:a16="http://schemas.microsoft.com/office/drawing/2014/main" id="{7C9F52B1-0982-6144-83F3-4BF28D4C8423}"/>
              </a:ext>
            </a:extLst>
          </p:cNvPr>
          <p:cNvPicPr>
            <a:picLocks noChangeAspect="1"/>
          </p:cNvPicPr>
          <p:nvPr/>
        </p:nvPicPr>
        <p:blipFill>
          <a:blip r:embed="rId3"/>
          <a:stretch>
            <a:fillRect/>
          </a:stretch>
        </p:blipFill>
        <p:spPr>
          <a:xfrm>
            <a:off x="6087372" y="1700355"/>
            <a:ext cx="2663158" cy="2578762"/>
          </a:xfrm>
          <a:prstGeom prst="rect">
            <a:avLst/>
          </a:prstGeom>
        </p:spPr>
      </p:pic>
    </p:spTree>
    <p:extLst>
      <p:ext uri="{BB962C8B-B14F-4D97-AF65-F5344CB8AC3E}">
        <p14:creationId xmlns:p14="http://schemas.microsoft.com/office/powerpoint/2010/main" val="24608355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5081</Words>
  <Application>Microsoft Macintosh PowerPoint</Application>
  <PresentationFormat>画面に合わせる (4:3)</PresentationFormat>
  <Paragraphs>2333</Paragraphs>
  <Slides>30</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HiraKakuPro-W3</vt:lpstr>
      <vt:lpstr>Meiryo UI</vt:lpstr>
      <vt:lpstr>ＭＳ 明朝</vt:lpstr>
      <vt:lpstr>ヒラギノ角ゴ Pro W3</vt:lpstr>
      <vt:lpstr>游ゴシック</vt:lpstr>
      <vt:lpstr>游ゴシック Light</vt:lpstr>
      <vt:lpstr>Arial</vt:lpstr>
      <vt:lpstr>Calibri</vt:lpstr>
      <vt:lpstr>Calibri Light</vt:lpstr>
      <vt:lpstr>Century</vt:lpstr>
      <vt:lpstr>Times New Roman</vt:lpstr>
      <vt:lpstr>Wingdings</vt:lpstr>
      <vt:lpstr>Office テーマ</vt:lpstr>
      <vt:lpstr>オープンデータを活用した アプリケーション等に関する調査研究報告書（概要版）</vt:lpstr>
      <vt:lpstr>目次</vt:lpstr>
      <vt:lpstr>オープンデータ活用事例の調査</vt:lpstr>
      <vt:lpstr>オープンデータ活用事例の調査 国内事例</vt:lpstr>
      <vt:lpstr>オープンデータ活用事例の調査 国内事例</vt:lpstr>
      <vt:lpstr>オープンデータ活用事例の調査 国内事例</vt:lpstr>
      <vt:lpstr>オープンデータ活用事例の調査 国内事例</vt:lpstr>
      <vt:lpstr>オープンデータ活用事例の調査 国内事例</vt:lpstr>
      <vt:lpstr>オープンデータ活用事例の調査 国内事例</vt:lpstr>
      <vt:lpstr>オープンデータ活用事例の調査 国内事例</vt:lpstr>
      <vt:lpstr>オープンデータ活用事例の調査 海外事例</vt:lpstr>
      <vt:lpstr>オープンデータ活用事例の調査 海外事例</vt:lpstr>
      <vt:lpstr>オープンデータ活用事例の調査 海外事例</vt:lpstr>
      <vt:lpstr>オープンデータ活用事例の調査 海外事例</vt:lpstr>
      <vt:lpstr>オープンデータ活用事例の調査 海外事例</vt:lpstr>
      <vt:lpstr>オープンデータ活用事例の調査 海外事例</vt:lpstr>
      <vt:lpstr>オープンデータ活用事例の分析</vt:lpstr>
      <vt:lpstr>オープンデータ活用事例の分析</vt:lpstr>
      <vt:lpstr>オープンデータ活用事例の分析</vt:lpstr>
      <vt:lpstr>オープンデータ活用事例の分析</vt:lpstr>
      <vt:lpstr>オープンデータ活用事例の分析</vt:lpstr>
      <vt:lpstr>オープンデータ活用事例の分析</vt:lpstr>
      <vt:lpstr>オープンデータ活用の基本方針</vt:lpstr>
      <vt:lpstr>オープンデータ活用の基本方針</vt:lpstr>
      <vt:lpstr>オープンデータ活用の基本方針</vt:lpstr>
      <vt:lpstr>オープンデータ活用の基本方針</vt:lpstr>
      <vt:lpstr>オープンデータ活用の基本方針</vt:lpstr>
      <vt:lpstr>オープンデータ活用の基本方針</vt:lpstr>
      <vt:lpstr>オープンデータ活用の基本方針</vt:lpstr>
      <vt:lpstr>オープンデータ活用の基本方針</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オープンデータを活用した アプリケーション等に関する調査研究報告書（概要版）</dc:title>
  <dc:subject/>
  <dc:creator/>
  <cp:keywords/>
  <dc:description/>
  <cp:lastModifiedBy>Tomihiko Azuma</cp:lastModifiedBy>
  <cp:revision>207</cp:revision>
  <cp:lastPrinted>2019-03-20T05:59:49Z</cp:lastPrinted>
  <dcterms:created xsi:type="dcterms:W3CDTF">2019-03-17T00:14:46Z</dcterms:created>
  <dcterms:modified xsi:type="dcterms:W3CDTF">2019-03-22T07:57:08Z</dcterms:modified>
  <cp:category/>
</cp:coreProperties>
</file>