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3"/>
  </p:notesMasterIdLst>
  <p:sldIdLst>
    <p:sldId id="416" r:id="rId2"/>
    <p:sldId id="441" r:id="rId3"/>
    <p:sldId id="466" r:id="rId4"/>
    <p:sldId id="464" r:id="rId5"/>
    <p:sldId id="465" r:id="rId6"/>
    <p:sldId id="467" r:id="rId7"/>
    <p:sldId id="468" r:id="rId8"/>
    <p:sldId id="469" r:id="rId9"/>
    <p:sldId id="443" r:id="rId10"/>
    <p:sldId id="470" r:id="rId11"/>
    <p:sldId id="445" r:id="rId12"/>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ユーザー"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35" autoAdjust="0"/>
    <p:restoredTop sz="92639" autoAdjust="0"/>
  </p:normalViewPr>
  <p:slideViewPr>
    <p:cSldViewPr snapToGrid="0">
      <p:cViewPr>
        <p:scale>
          <a:sx n="80" d="100"/>
          <a:sy n="80" d="100"/>
        </p:scale>
        <p:origin x="-912" y="-6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BF29BE99-8ECF-443D-8FF8-4A2B6861651E}" type="datetimeFigureOut">
              <a:rPr lang="ja-JP" altLang="en-US"/>
              <a:pPr>
                <a:defRPr/>
              </a:pPr>
              <a:t>2014/2/7</a:t>
            </a:fld>
            <a:endParaRPr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2C3DCBAC-065F-4B85-AC8E-507116E3811B}" type="slidenum">
              <a:rPr lang="ja-JP" altLang="en-US"/>
              <a:pPr>
                <a:defRPr/>
              </a:pPr>
              <a:t>‹#›</a:t>
            </a:fld>
            <a:endParaRPr lang="ja-JP" altLang="en-US"/>
          </a:p>
        </p:txBody>
      </p:sp>
    </p:spTree>
    <p:extLst>
      <p:ext uri="{BB962C8B-B14F-4D97-AF65-F5344CB8AC3E}">
        <p14:creationId xmlns:p14="http://schemas.microsoft.com/office/powerpoint/2010/main" val="27719396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79463EBF-F839-4AC9-B862-6447C1A86310}"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73196DF1-3437-4603-ACD6-1683225E7539}"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148023C2-2212-4117-B470-DCD0B5AF9E8B}"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3" name="グループ化 6"/>
          <p:cNvGrpSpPr>
            <a:grpSpLocks/>
          </p:cNvGrpSpPr>
          <p:nvPr userDrawn="1"/>
        </p:nvGrpSpPr>
        <p:grpSpPr bwMode="auto">
          <a:xfrm>
            <a:off x="179388" y="6597650"/>
            <a:ext cx="8890000" cy="0"/>
            <a:chOff x="179512" y="6525344"/>
            <a:chExt cx="8890035" cy="0"/>
          </a:xfrm>
        </p:grpSpPr>
        <p:cxnSp>
          <p:nvCxnSpPr>
            <p:cNvPr id="4"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0" y="6310313"/>
            <a:ext cx="1222375" cy="574675"/>
          </a:xfrm>
          <a:prstGeom prst="rect">
            <a:avLst/>
          </a:prstGeom>
          <a:noFill/>
          <a:ln w="9525">
            <a:noFill/>
            <a:miter lim="800000"/>
            <a:headEnd/>
            <a:tailEnd/>
          </a:ln>
        </p:spPr>
      </p:pic>
      <p:cxnSp>
        <p:nvCxnSpPr>
          <p:cNvPr id="9" name="直線コネクタ 19"/>
          <p:cNvCxnSpPr/>
          <p:nvPr userDrawn="1"/>
        </p:nvCxnSpPr>
        <p:spPr>
          <a:xfrm>
            <a:off x="496888" y="681038"/>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654943"/>
          </a:xfrm>
        </p:spPr>
        <p:txBody>
          <a:bodyPr/>
          <a:lstStyle/>
          <a:p>
            <a:r>
              <a:rPr lang="ja-JP" altLang="en-US" dirty="0" smtClean="0"/>
              <a:t>マスター タイトルの書式設定</a:t>
            </a:r>
            <a:endParaRPr lang="en-US" dirty="0"/>
          </a:p>
        </p:txBody>
      </p:sp>
      <p:sp>
        <p:nvSpPr>
          <p:cNvPr id="10"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B8ACEA51-A2EC-433F-8648-62BBCBF8C2C9}" type="slidenum">
              <a:rPr lang="ja-JP" altLang="en-US"/>
              <a:pPr>
                <a:defRPr/>
              </a:pPr>
              <a:t>‹#›</a:t>
            </a:fld>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BDDBE1D2-7A41-4D93-B8CA-8350EF587906}"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8074F89E-4523-441B-B809-3A9DEA077860}"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555D7CF2-6939-4879-BB0C-5E1BECF2BF89}"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113" y="3429000"/>
            <a:ext cx="8185150" cy="166688"/>
            <a:chOff x="179512" y="6525344"/>
            <a:chExt cx="8890035" cy="0"/>
          </a:xfrm>
        </p:grpSpPr>
        <p:cxnSp>
          <p:nvCxnSpPr>
            <p:cNvPr id="10" name="直線コネクタ 8"/>
            <p:cNvCxnSpPr/>
            <p:nvPr/>
          </p:nvCxnSpPr>
          <p:spPr>
            <a:xfrm>
              <a:off x="179512" y="6525344"/>
              <a:ext cx="820897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6418" y="6525344"/>
              <a:ext cx="15173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014" y="6525344"/>
              <a:ext cx="15173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816" y="6525344"/>
              <a:ext cx="15173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a:lvl1pPr>
          </a:lstStyle>
          <a:p>
            <a:pPr>
              <a:defRPr/>
            </a:pPr>
            <a:fld id="{5D208DBB-9435-4614-A30F-AD937186EE7D}"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B0644A69-2071-48BB-AB36-145B20625C8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F0B485D-597C-45BA-A4C4-532D3FF46016}"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92138C-38C7-4C60-A7DC-E813A00D0CA6}"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AC2B0DAD-34AC-49F9-BA45-DA37D7D77028}"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creativecommons.org/licenses/by/2.1/j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テキスト プレースホルダー 3"/>
          <p:cNvSpPr>
            <a:spLocks noGrp="1"/>
          </p:cNvSpPr>
          <p:nvPr>
            <p:ph type="body" idx="1"/>
          </p:nvPr>
        </p:nvSpPr>
        <p:spPr>
          <a:xfrm>
            <a:off x="3005138" y="3851275"/>
            <a:ext cx="5759450" cy="1143000"/>
          </a:xfrm>
        </p:spPr>
        <p:txBody>
          <a:bodyPr/>
          <a:lstStyle/>
          <a:p>
            <a:pPr eaLnBrk="1" hangingPunct="1"/>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2013.6.13</a:t>
            </a:r>
          </a:p>
          <a:p>
            <a:pPr eaLnBrk="1" hangingPunct="1"/>
            <a:endParaRPr lang="ja-JP" altLang="en-US"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eaLnBrk="1" hangingPunct="1"/>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Open Data Promotion Consortium</a:t>
            </a:r>
          </a:p>
          <a:p>
            <a:pPr eaLnBrk="1" hangingPunct="1"/>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Chairman of data governance, Yuriko Inoue</a:t>
            </a:r>
          </a:p>
          <a:p>
            <a:pPr eaLnBrk="1" hangingPunct="1"/>
            <a:endPar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4338" name="タイトル 1"/>
          <p:cNvSpPr txBox="1">
            <a:spLocks/>
          </p:cNvSpPr>
          <p:nvPr/>
        </p:nvSpPr>
        <p:spPr bwMode="auto">
          <a:xfrm>
            <a:off x="992188" y="1828800"/>
            <a:ext cx="7918450" cy="1398588"/>
          </a:xfrm>
          <a:prstGeom prst="rect">
            <a:avLst/>
          </a:prstGeom>
          <a:noFill/>
          <a:ln w="9525">
            <a:noFill/>
            <a:miter lim="800000"/>
            <a:headEnd/>
            <a:tailEnd/>
          </a:ln>
        </p:spPr>
        <p:txBody>
          <a:bodyPr anchor="ctr"/>
          <a:lstStyle/>
          <a:p>
            <a:pPr algn="ctr"/>
            <a:r>
              <a:rPr lang="en-US" altLang="ja-JP" sz="2800">
                <a:latin typeface="Arial Unicode MS" panose="020B0604020202020204" pitchFamily="50" charset="-128"/>
                <a:ea typeface="Arial Unicode MS" panose="020B0604020202020204" pitchFamily="50" charset="-128"/>
                <a:cs typeface="Arial Unicode MS" panose="020B0604020202020204" pitchFamily="50" charset="-128"/>
              </a:rPr>
              <a:t>Activity report for fiscal 2012 and the proposal for activity policy for fiscal 2013 of the Data Governance Committee</a:t>
            </a:r>
          </a:p>
        </p:txBody>
      </p:sp>
      <p:sp>
        <p:nvSpPr>
          <p:cNvPr id="14339" name="テキスト ボックス 6"/>
          <p:cNvSpPr txBox="1">
            <a:spLocks noChangeArrowheads="1"/>
          </p:cNvSpPr>
          <p:nvPr/>
        </p:nvSpPr>
        <p:spPr bwMode="auto">
          <a:xfrm>
            <a:off x="7607300" y="336550"/>
            <a:ext cx="1336675" cy="376238"/>
          </a:xfrm>
          <a:prstGeom prst="rect">
            <a:avLst/>
          </a:prstGeom>
          <a:noFill/>
          <a:ln w="9525">
            <a:solidFill>
              <a:schemeClr val="tx1"/>
            </a:solidFill>
            <a:miter lim="800000"/>
            <a:headEnd/>
            <a:tailEnd/>
          </a:ln>
        </p:spPr>
        <p:txBody>
          <a:bodyPr wrap="none">
            <a:spAutoFit/>
          </a:bodyPr>
          <a:lstStyle/>
          <a:p>
            <a:r>
              <a:rPr lang="en-US" altLang="ja-JP">
                <a:latin typeface="Arial Unicode MS" panose="020B0604020202020204" pitchFamily="50" charset="-128"/>
                <a:ea typeface="Arial Unicode MS" panose="020B0604020202020204" pitchFamily="50" charset="-128"/>
                <a:cs typeface="Arial Unicode MS" panose="020B0604020202020204" pitchFamily="50" charset="-128"/>
              </a:rPr>
              <a:t>Material3-2</a:t>
            </a:r>
          </a:p>
        </p:txBody>
      </p:sp>
      <p:sp>
        <p:nvSpPr>
          <p:cNvPr id="5" name="正方形/長方形 4"/>
          <p:cNvSpPr/>
          <p:nvPr/>
        </p:nvSpPr>
        <p:spPr>
          <a:xfrm>
            <a:off x="3971925" y="6267420"/>
            <a:ext cx="4943475" cy="253916"/>
          </a:xfrm>
          <a:prstGeom prst="rect">
            <a:avLst/>
          </a:prstGeom>
          <a:ln>
            <a:solidFill>
              <a:schemeClr val="accent1"/>
            </a:solidFill>
          </a:ln>
        </p:spPr>
        <p:txBody>
          <a:bodyPr wrap="square">
            <a:spAutoFit/>
          </a:bodyPr>
          <a:lstStyle/>
          <a:p>
            <a:r>
              <a:rPr lang="en-US" altLang="ja-JP" sz="1050" dirty="0"/>
              <a:t>This document is a provisional translation by Open Data Promotion Consortium</a:t>
            </a:r>
            <a:endParaRPr lang="ja-JP" altLang="ja-JP" sz="105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idx="4294967295"/>
          </p:nvPr>
        </p:nvSpPr>
        <p:spPr>
          <a:xfrm>
            <a:off x="457200" y="152400"/>
            <a:ext cx="8229600" cy="536369"/>
          </a:xfrm>
        </p:spPr>
        <p:txBody>
          <a:bodyPr/>
          <a:lstStyle/>
          <a:p>
            <a:r>
              <a:rPr lang="en-US" altLang="ja-JP" sz="28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2. </a:t>
            </a:r>
            <a:r>
              <a:rPr lang="en-US" altLang="ja-JP" sz="2800" dirty="0" smtClean="0">
                <a:latin typeface="Arial Unicode MS" panose="020B0604020202020204" pitchFamily="50" charset="-128"/>
                <a:ea typeface="Arial Unicode MS" panose="020B0604020202020204" pitchFamily="50" charset="-128"/>
                <a:cs typeface="Arial Unicode MS" panose="020B0604020202020204" pitchFamily="50" charset="-128"/>
              </a:rPr>
              <a:t>Trend in open data (user policy) in Japan</a:t>
            </a:r>
            <a:endParaRPr lang="ja-JP" altLang="en-US" sz="2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6" name="正方形/長方形 5"/>
          <p:cNvSpPr>
            <a:spLocks noGrp="1" noChangeArrowheads="1"/>
          </p:cNvSpPr>
          <p:nvPr>
            <p:ph type="body" idx="4294967295"/>
          </p:nvPr>
        </p:nvSpPr>
        <p:spPr>
          <a:noFill/>
        </p:spPr>
        <p:txBody>
          <a:bodyPr/>
          <a:lstStyle/>
          <a:p>
            <a:r>
              <a:rPr lang="en-US" altLang="ja-JP" b="1" dirty="0" smtClean="0">
                <a:latin typeface="Arial Unicode MS" panose="020B0604020202020204" pitchFamily="50" charset="-128"/>
                <a:ea typeface="Arial Unicode MS" panose="020B0604020202020204" pitchFamily="50" charset="-128"/>
                <a:cs typeface="Arial Unicode MS" panose="020B0604020202020204" pitchFamily="50" charset="-128"/>
              </a:rPr>
              <a:t>The view in FY2013 : Maintenance of the structure for open data promotion.</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 </a:t>
            </a:r>
          </a:p>
          <a:p>
            <a:pPr marL="742950" lvl="1" indent="-468313"/>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It is necessary to improve the structure for advancing open data in the whole government including other prefectural offices although a part of open data was implemented by the Ministry of Internal Affairs and Communications, and the Ministry of Economy, Trade and Industry, etc.</a:t>
            </a:r>
          </a:p>
          <a:p>
            <a:pPr marL="742950" lvl="1" indent="-468313"/>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It is necessary to develop a manual for data holders etc. to perform open data of governmental data positively.</a:t>
            </a:r>
            <a:endPar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2075"/>
            <a:ext cx="8229600" cy="655638"/>
          </a:xfrm>
        </p:spPr>
        <p:txBody>
          <a:bodyPr/>
          <a:lstStyle/>
          <a:p>
            <a:r>
              <a:rPr lang="en-US" altLang="ja-JP" sz="2200" dirty="0" smtClean="0">
                <a:latin typeface="Arial Unicode MS" panose="020B0604020202020204" pitchFamily="50" charset="-128"/>
                <a:ea typeface="Arial Unicode MS" panose="020B0604020202020204" pitchFamily="50" charset="-128"/>
                <a:cs typeface="Arial Unicode MS" panose="020B0604020202020204" pitchFamily="50" charset="-128"/>
              </a:rPr>
              <a:t>3. </a:t>
            </a:r>
            <a:r>
              <a:rPr lang="en-US" altLang="ja-JP" sz="22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Proposal for activity policy for fiscal 2013 of </a:t>
            </a:r>
            <a:br>
              <a:rPr lang="en-US" altLang="ja-JP" sz="22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22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the Data Governance Committee</a:t>
            </a:r>
            <a:endParaRPr lang="ja-JP" altLang="en-US" sz="22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4" name="スライド番号プレースホルダー 3"/>
          <p:cNvSpPr>
            <a:spLocks noGrp="1"/>
          </p:cNvSpPr>
          <p:nvPr>
            <p:ph type="sldNum" sz="quarter" idx="10"/>
          </p:nvPr>
        </p:nvSpPr>
        <p:spPr/>
        <p:txBody>
          <a:bodyPr/>
          <a:lstStyle/>
          <a:p>
            <a:pPr>
              <a:defRPr/>
            </a:pPr>
            <a:fld id="{7CD9E92D-B8A0-49DF-84F4-96C5FE39EDC5}" type="slidenum">
              <a:rPr lang="ja-JP" altLang="en-US" smtClean="0"/>
              <a:pPr>
                <a:defRPr/>
              </a:pPr>
              <a:t>10</a:t>
            </a:fld>
            <a:endParaRPr lang="ja-JP" altLang="en-US" dirty="0"/>
          </a:p>
        </p:txBody>
      </p:sp>
      <p:graphicFrame>
        <p:nvGraphicFramePr>
          <p:cNvPr id="21541" name="Group 37"/>
          <p:cNvGraphicFramePr>
            <a:graphicFrameLocks noGrp="1"/>
          </p:cNvGraphicFramePr>
          <p:nvPr>
            <p:extLst>
              <p:ext uri="{D42A27DB-BD31-4B8C-83A1-F6EECF244321}">
                <p14:modId xmlns:p14="http://schemas.microsoft.com/office/powerpoint/2010/main" val="2172462565"/>
              </p:ext>
            </p:extLst>
          </p:nvPr>
        </p:nvGraphicFramePr>
        <p:xfrm>
          <a:off x="570676" y="3134879"/>
          <a:ext cx="8062913" cy="3303271"/>
        </p:xfrm>
        <a:graphic>
          <a:graphicData uri="http://schemas.openxmlformats.org/drawingml/2006/table">
            <a:tbl>
              <a:tblPr/>
              <a:tblGrid>
                <a:gridCol w="2387600"/>
                <a:gridCol w="5675313"/>
              </a:tblGrid>
              <a:tr h="4365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dirty="0" smtClean="0">
                          <a:ln>
                            <a:noFill/>
                          </a:ln>
                          <a:solidFill>
                            <a:srgbClr val="FFFFFF"/>
                          </a:solidFill>
                          <a:effectLst/>
                          <a:latin typeface="Arial Unicode MS" panose="020B0604020202020204" pitchFamily="50" charset="-128"/>
                          <a:ea typeface="Arial Unicode MS" panose="020B0604020202020204" pitchFamily="50" charset="-128"/>
                          <a:cs typeface="Arial Unicode MS" panose="020B0604020202020204" pitchFamily="50" charset="-128"/>
                        </a:rPr>
                        <a:t>title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smtClean="0">
                          <a:ln>
                            <a:noFill/>
                          </a:ln>
                          <a:solidFill>
                            <a:srgbClr val="FFFFFF"/>
                          </a:solidFill>
                          <a:effectLst/>
                          <a:latin typeface="Arial Unicode MS" panose="020B0604020202020204" pitchFamily="50" charset="-128"/>
                          <a:ea typeface="Arial Unicode MS" panose="020B0604020202020204" pitchFamily="50" charset="-128"/>
                          <a:cs typeface="Arial Unicode MS" panose="020B0604020202020204" pitchFamily="50" charset="-128"/>
                        </a:rPr>
                        <a:t>outline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2033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brush up the user policy etc.,</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Examine tasks in the case the user policy made in 2012 is applied to the whole homepage of each ministry.  Feed back the opinions about the data already released as open data. Then brush up the user policy (draft).</a:t>
                      </a:r>
                      <a:endParaRPr kumimoji="1" lang="ja-JP" altLang="en-US"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9318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preparation of a manual for data holders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For the data holders, establish a manual which explains contents of the user policy clearly and summarize considerations to implement open data and procedures to select a use condition.</a:t>
                      </a:r>
                      <a:endParaRPr kumimoji="1" lang="ja-JP" altLang="en-US"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658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Discussion of topics for secondary use promotion and promotion policy.</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For the data which is not correspondent to the secondary use, sort problems for secondary use promotion, then examine a policy for the further development of open data.</a:t>
                      </a:r>
                      <a:endParaRPr kumimoji="1" lang="ja-JP" altLang="en-US"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bl>
          </a:graphicData>
        </a:graphic>
      </p:graphicFrame>
      <p:sp>
        <p:nvSpPr>
          <p:cNvPr id="3" name="正方形/長方形 2"/>
          <p:cNvSpPr/>
          <p:nvPr/>
        </p:nvSpPr>
        <p:spPr>
          <a:xfrm>
            <a:off x="558800" y="1181099"/>
            <a:ext cx="8074025" cy="14670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AutoNum type="arabicPeriod"/>
            </a:pPr>
            <a:r>
              <a:rPr lang="en-US" altLang="ja-JP"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Discuss organizations who are going to release the data as open data and a structure to support a work of staff.</a:t>
            </a:r>
          </a:p>
          <a:p>
            <a:pPr marL="342900" indent="-342900">
              <a:buFontTx/>
              <a:buAutoNum type="arabicPeriod"/>
            </a:pPr>
            <a:r>
              <a:rPr lang="en-US" altLang="ja-JP"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Establish a closer relationship with the Utilization and Promotion Committee, then have discussion with needs of data users and data holders.</a:t>
            </a:r>
            <a:endParaRPr lang="ja-JP" altLang="en-US"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1525" name="テキスト ボックス 4"/>
          <p:cNvSpPr txBox="1">
            <a:spLocks noChangeArrowheads="1"/>
          </p:cNvSpPr>
          <p:nvPr/>
        </p:nvSpPr>
        <p:spPr bwMode="auto">
          <a:xfrm>
            <a:off x="336550" y="838200"/>
            <a:ext cx="3409908" cy="369332"/>
          </a:xfrm>
          <a:prstGeom prst="rect">
            <a:avLst/>
          </a:prstGeom>
          <a:noFill/>
          <a:ln w="9525">
            <a:noFill/>
            <a:miter lim="800000"/>
            <a:headEnd/>
            <a:tailEnd/>
          </a:ln>
        </p:spPr>
        <p:txBody>
          <a:bodyPr wrap="none">
            <a:spAutoFit/>
          </a:bodyPr>
          <a:lstStyle/>
          <a:p>
            <a:r>
              <a:rPr lang="ja-JP" altLang="en-US" sz="1600">
                <a:latin typeface="Arial Unicode MS" panose="020B0604020202020204" pitchFamily="50" charset="-128"/>
                <a:ea typeface="Arial Unicode MS" panose="020B0604020202020204" pitchFamily="50" charset="-128"/>
                <a:cs typeface="Arial Unicode MS" panose="020B0604020202020204" pitchFamily="50" charset="-128"/>
              </a:rPr>
              <a:t>（１） </a:t>
            </a:r>
            <a:r>
              <a:rPr lang="en-US" altLang="ja-JP">
                <a:latin typeface="Arial Unicode MS" panose="020B0604020202020204" pitchFamily="50" charset="-128"/>
                <a:ea typeface="Arial Unicode MS" panose="020B0604020202020204" pitchFamily="50" charset="-128"/>
                <a:cs typeface="Arial Unicode MS" panose="020B0604020202020204" pitchFamily="50" charset="-128"/>
              </a:rPr>
              <a:t>Activity policy (proposal)</a:t>
            </a:r>
            <a:r>
              <a:rPr lang="ja-JP" altLang="en-US">
                <a:latin typeface="Arial Unicode MS" panose="020B0604020202020204" pitchFamily="50" charset="-128"/>
                <a:ea typeface="Arial Unicode MS" panose="020B0604020202020204" pitchFamily="50" charset="-128"/>
                <a:cs typeface="Arial Unicode MS" panose="020B0604020202020204" pitchFamily="50" charset="-128"/>
              </a:rPr>
              <a:t> </a:t>
            </a:r>
            <a:endParaRPr lang="ja-JP" altLang="en-US" sz="160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1526" name="テキスト ボックス 7"/>
          <p:cNvSpPr txBox="1">
            <a:spLocks noChangeArrowheads="1"/>
          </p:cNvSpPr>
          <p:nvPr/>
        </p:nvSpPr>
        <p:spPr bwMode="auto">
          <a:xfrm>
            <a:off x="349250" y="2750767"/>
            <a:ext cx="3943350" cy="336550"/>
          </a:xfrm>
          <a:prstGeom prst="rect">
            <a:avLst/>
          </a:prstGeom>
          <a:noFill/>
          <a:ln w="9525">
            <a:noFill/>
            <a:miter lim="800000"/>
            <a:headEnd/>
            <a:tailEnd/>
          </a:ln>
        </p:spPr>
        <p:txBody>
          <a:bodyPr>
            <a:spAutoFit/>
          </a:bodyPr>
          <a:lstStyle/>
          <a:p>
            <a:r>
              <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rPr>
              <a:t>（２）</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Main Activities (proposal)</a:t>
            </a:r>
            <a:endPar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タイトル 1"/>
          <p:cNvSpPr>
            <a:spLocks noGrp="1"/>
          </p:cNvSpPr>
          <p:nvPr>
            <p:ph type="title"/>
          </p:nvPr>
        </p:nvSpPr>
        <p:spPr>
          <a:xfrm>
            <a:off x="457200" y="12700"/>
            <a:ext cx="8229600" cy="655638"/>
          </a:xfrm>
        </p:spPr>
        <p:txBody>
          <a:bodyPr/>
          <a:lstStyle/>
          <a:p>
            <a:r>
              <a:rPr lang="en-US" altLang="ja-JP" sz="2000" smtClean="0">
                <a:latin typeface="Arial Unicode MS" panose="020B0604020202020204" pitchFamily="50" charset="-128"/>
                <a:ea typeface="Arial Unicode MS" panose="020B0604020202020204" pitchFamily="50" charset="-128"/>
                <a:cs typeface="Arial Unicode MS" panose="020B0604020202020204" pitchFamily="50" charset="-128"/>
              </a:rPr>
              <a:t>1. Report of Data Governance Committee (FY2012)  (1)Outline</a:t>
            </a:r>
          </a:p>
        </p:txBody>
      </p:sp>
      <p:sp>
        <p:nvSpPr>
          <p:cNvPr id="4" name="スライド番号プレースホルダー 3"/>
          <p:cNvSpPr>
            <a:spLocks noGrp="1"/>
          </p:cNvSpPr>
          <p:nvPr>
            <p:ph type="sldNum" sz="quarter" idx="10"/>
          </p:nvPr>
        </p:nvSpPr>
        <p:spPr/>
        <p:txBody>
          <a:bodyPr/>
          <a:lstStyle/>
          <a:p>
            <a:pPr>
              <a:defRPr/>
            </a:pPr>
            <a:fld id="{F0757F18-53C0-4C6F-A84E-D56F109B7E86}" type="slidenum">
              <a:rPr lang="ja-JP" altLang="en-US" smtClean="0">
                <a:latin typeface="Arial Unicode MS" panose="020B0604020202020204" pitchFamily="50" charset="-128"/>
                <a:ea typeface="Arial Unicode MS" panose="020B0604020202020204" pitchFamily="50" charset="-128"/>
                <a:cs typeface="Arial Unicode MS" panose="020B0604020202020204" pitchFamily="50" charset="-128"/>
              </a:rPr>
              <a:pPr>
                <a:defRPr/>
              </a:pPr>
              <a:t>1</a:t>
            </a:fld>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graphicFrame>
        <p:nvGraphicFramePr>
          <p:cNvPr id="15403" name="Group 43"/>
          <p:cNvGraphicFramePr>
            <a:graphicFrameLocks noGrp="1"/>
          </p:cNvGraphicFramePr>
          <p:nvPr>
            <p:extLst>
              <p:ext uri="{D42A27DB-BD31-4B8C-83A1-F6EECF244321}">
                <p14:modId xmlns:p14="http://schemas.microsoft.com/office/powerpoint/2010/main" val="1708304316"/>
              </p:ext>
            </p:extLst>
          </p:nvPr>
        </p:nvGraphicFramePr>
        <p:xfrm>
          <a:off x="442912" y="814388"/>
          <a:ext cx="8356703" cy="5755330"/>
        </p:xfrm>
        <a:graphic>
          <a:graphicData uri="http://schemas.openxmlformats.org/drawingml/2006/table">
            <a:tbl>
              <a:tblPr/>
              <a:tblGrid>
                <a:gridCol w="1148382"/>
                <a:gridCol w="2766950"/>
                <a:gridCol w="4441371"/>
              </a:tblGrid>
              <a:tr h="3791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dirty="0" smtClean="0">
                          <a:ln>
                            <a:noFill/>
                          </a:ln>
                          <a:solidFill>
                            <a:srgbClr val="FFFFFF"/>
                          </a:solidFill>
                          <a:effectLst/>
                          <a:latin typeface="Arial Unicode MS" panose="020B0604020202020204" pitchFamily="50" charset="-128"/>
                          <a:ea typeface="Arial Unicode MS" panose="020B0604020202020204" pitchFamily="50" charset="-128"/>
                          <a:cs typeface="Arial Unicode MS" panose="020B0604020202020204" pitchFamily="50" charset="-128"/>
                        </a:rPr>
                        <a:t>Date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smtClean="0">
                          <a:ln>
                            <a:noFill/>
                          </a:ln>
                          <a:solidFill>
                            <a:srgbClr val="FFFFFF"/>
                          </a:solidFill>
                          <a:effectLst/>
                          <a:latin typeface="Arial Unicode MS" panose="020B0604020202020204" pitchFamily="50" charset="-128"/>
                          <a:ea typeface="Arial Unicode MS" panose="020B0604020202020204" pitchFamily="50" charset="-128"/>
                          <a:cs typeface="Arial Unicode MS" panose="020B0604020202020204" pitchFamily="50" charset="-128"/>
                        </a:rPr>
                        <a:t>the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smtClean="0">
                          <a:ln>
                            <a:noFill/>
                          </a:ln>
                          <a:solidFill>
                            <a:srgbClr val="FFFFFF"/>
                          </a:solidFill>
                          <a:effectLst/>
                          <a:latin typeface="Arial Unicode MS" panose="020B0604020202020204" pitchFamily="50" charset="-128"/>
                          <a:ea typeface="Arial Unicode MS" panose="020B0604020202020204" pitchFamily="50" charset="-128"/>
                          <a:cs typeface="Arial Unicode MS" panose="020B0604020202020204" pitchFamily="50" charset="-128"/>
                        </a:rPr>
                        <a:t>Outline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5330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2012.09.26</a:t>
                      </a:r>
                      <a:endParaRPr kumimoji="1" lang="ja-JP" altLang="en-US"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1</a:t>
                      </a:r>
                      <a:r>
                        <a:rPr kumimoji="1" lang="en-US" altLang="ja-JP" sz="1400" b="0" i="0" u="none" strike="noStrike" cap="none" normalizeH="0" baseline="3000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st</a:t>
                      </a:r>
                      <a:r>
                        <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Data Governance Committee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Considerations and proceedings of this fiscal year etc.</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3995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2012.11.14</a:t>
                      </a:r>
                      <a:endParaRPr kumimoji="1" lang="ja-JP" altLang="en-US"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a:t>
                      </a:r>
                      <a:r>
                        <a:rPr kumimoji="1" lang="en-US" altLang="ja-JP" sz="1400" b="0" i="0" u="none" strike="noStrike" cap="none" normalizeH="0" baseline="3000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nd</a:t>
                      </a:r>
                      <a:r>
                        <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Data Governance Committee</a:t>
                      </a:r>
                      <a:endParaRPr kumimoji="1" lang="ja-JP" altLang="en-US"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Determination of data to be considered in this fiscal year. Report of the overseas trend survey etc.</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8932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2013.01.24</a:t>
                      </a:r>
                      <a:endParaRPr kumimoji="1" lang="ja-JP" altLang="en-US"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0" fontAlgn="base" latinLnBrk="0" hangingPunct="0">
                        <a:lnSpc>
                          <a:spcPct val="100000"/>
                        </a:lnSpc>
                        <a:spcBef>
                          <a:spcPts val="600"/>
                        </a:spcBef>
                        <a:spcAft>
                          <a:spcPct val="0"/>
                        </a:spcAft>
                        <a:buClr>
                          <a:schemeClr val="accent1"/>
                        </a:buClr>
                        <a:buSzPct val="76000"/>
                        <a:buFont typeface="Wingdings 3" pitchFamily="18" charset="2"/>
                        <a:buNone/>
                        <a:tabLst/>
                      </a:pPr>
                      <a:r>
                        <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2nd Electronic Administration  Open Data working-level meeting</a:t>
                      </a:r>
                    </a:p>
                    <a:p>
                      <a:pPr marL="0" marR="0" lvl="0" indent="0" algn="l" defTabSz="914400" rtl="0" eaLnBrk="0" fontAlgn="base" latinLnBrk="0" hangingPunct="0">
                        <a:lnSpc>
                          <a:spcPct val="100000"/>
                        </a:lnSpc>
                        <a:spcBef>
                          <a:spcPts val="600"/>
                        </a:spcBef>
                        <a:spcAft>
                          <a:spcPct val="0"/>
                        </a:spcAft>
                        <a:buClr>
                          <a:schemeClr val="accent1"/>
                        </a:buClr>
                        <a:buSzPct val="76000"/>
                        <a:buFont typeface="Wingdings 3" pitchFamily="18" charset="2"/>
                        <a:buNone/>
                        <a:tabLst/>
                      </a:pPr>
                      <a:r>
                        <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Rules and dissemination WG</a:t>
                      </a:r>
                      <a:endParaRPr kumimoji="1" lang="ja-JP" altLang="en-US"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Report on the progress of the data governance committee.</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Trial based on CC-BY etc.</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53051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2013.01.28</a:t>
                      </a:r>
                      <a:endParaRPr kumimoji="1" lang="ja-JP" altLang="en-US"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3</a:t>
                      </a:r>
                      <a:r>
                        <a:rPr kumimoji="1" lang="en-US" altLang="ja-JP" sz="1400" b="0" i="0" u="none" strike="noStrike" cap="none" normalizeH="0" baseline="3000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rd</a:t>
                      </a: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Data Governance Committee</a:t>
                      </a:r>
                      <a:endParaRPr kumimoji="1" lang="ja-JP" altLang="en-US"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Report on the overseas trend survey</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Implementation method of case study etc.</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45330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2013.03.15</a:t>
                      </a:r>
                      <a:endParaRPr kumimoji="1" lang="ja-JP" altLang="en-US"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4</a:t>
                      </a:r>
                      <a:r>
                        <a:rPr kumimoji="1" lang="en-US" altLang="ja-JP" sz="1400" b="0" i="0" u="none" strike="noStrike" cap="none" normalizeH="0" baseline="3000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th</a:t>
                      </a: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Data Governance Committee</a:t>
                      </a:r>
                      <a:endParaRPr kumimoji="1" lang="ja-JP" altLang="en-US"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Discussion of the report (proposal) of the data governance committee etc.</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119991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2013.03.21</a:t>
                      </a:r>
                      <a:endParaRPr kumimoji="1" lang="ja-JP" altLang="en-US"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3</a:t>
                      </a:r>
                      <a:r>
                        <a:rPr kumimoji="1" lang="en-US" altLang="ja-JP" sz="1400" b="0" i="0" u="none" strike="noStrike" cap="none" normalizeH="0" baseline="3000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rd</a:t>
                      </a:r>
                      <a:r>
                        <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Electronic Administration Open Data working-level Meeting</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Report of the measures and proposals of the data governance committee.</a:t>
                      </a:r>
                      <a:endParaRPr kumimoji="1" lang="ja-JP" altLang="en-US"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As a result of a case study, secondary use is accepted freely in a principle based on a use policy. Propose considerations for preparation of user policy.</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101326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2013.04.19</a:t>
                      </a:r>
                      <a:endParaRPr kumimoji="1" lang="ja-JP" altLang="en-US"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Announcement of the open data of WHITE PAPER Information and Communications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The idea of “open data” of WHITE PAPER Information and Communications is carried out based on the proposal of terms-of –service which has been discussed in the data governance committee.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62A89AF9-D71E-4E87-A1B7-04010FF92254}" type="slidenum">
              <a:rPr lang="ja-JP" altLang="en-US" smtClean="0">
                <a:latin typeface="Arial Unicode MS" panose="020B0604020202020204" pitchFamily="50" charset="-128"/>
                <a:ea typeface="Arial Unicode MS" panose="020B0604020202020204" pitchFamily="50" charset="-128"/>
                <a:cs typeface="Arial Unicode MS" panose="020B0604020202020204" pitchFamily="50" charset="-128"/>
              </a:rPr>
              <a:pPr>
                <a:defRPr/>
              </a:pPr>
              <a:t>2</a:t>
            </a:fld>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6386" name="コンテンツ プレースホルダー 1"/>
          <p:cNvSpPr txBox="1">
            <a:spLocks/>
          </p:cNvSpPr>
          <p:nvPr/>
        </p:nvSpPr>
        <p:spPr bwMode="auto">
          <a:xfrm>
            <a:off x="436563" y="1027113"/>
            <a:ext cx="8483600" cy="5607050"/>
          </a:xfrm>
          <a:prstGeom prst="rect">
            <a:avLst/>
          </a:prstGeom>
          <a:noFill/>
          <a:ln w="9525">
            <a:noFill/>
            <a:miter lim="800000"/>
            <a:headEnd/>
            <a:tailEnd/>
          </a:ln>
        </p:spPr>
        <p:txBody>
          <a:bodyPr/>
          <a:lstStyle/>
          <a:p>
            <a:pPr marL="273050" indent="-273050" eaLnBrk="0" hangingPunct="0">
              <a:lnSpc>
                <a:spcPts val="1400"/>
              </a:lnSpc>
              <a:spcBef>
                <a:spcPts val="300"/>
              </a:spcBef>
              <a:buClr>
                <a:schemeClr val="accent1"/>
              </a:buClr>
              <a:buSzPct val="76000"/>
              <a:buFont typeface="Wingdings 3" pitchFamily="18" charset="2"/>
              <a:buChar char=""/>
            </a:pPr>
            <a:r>
              <a:rPr lang="en-US" altLang="ja-JP" sz="2000" dirty="0">
                <a:latin typeface="Arial Unicode MS" panose="020B0604020202020204" pitchFamily="50" charset="-128"/>
                <a:ea typeface="Arial Unicode MS" panose="020B0604020202020204" pitchFamily="50" charset="-128"/>
                <a:cs typeface="Arial Unicode MS" panose="020B0604020202020204" pitchFamily="50" charset="-128"/>
              </a:rPr>
              <a:t>Study points of the data governance committee</a:t>
            </a:r>
          </a:p>
          <a:p>
            <a:pPr marL="273050" indent="-273050" eaLnBrk="0" hangingPunct="0">
              <a:lnSpc>
                <a:spcPts val="1400"/>
              </a:lnSpc>
              <a:spcBef>
                <a:spcPts val="300"/>
              </a:spcBef>
              <a:buClr>
                <a:schemeClr val="accent1"/>
              </a:buClr>
              <a:buSzPct val="76000"/>
              <a:buFont typeface="Wingdings 3" pitchFamily="18" charset="2"/>
              <a:buChar char=""/>
            </a:pPr>
            <a:endParaRPr lang="en-US" altLang="ja-JP" sz="20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547688" lvl="1" indent="-273050" eaLnBrk="0" hangingPunct="0">
              <a:lnSpc>
                <a:spcPts val="1400"/>
              </a:lnSpc>
              <a:spcBef>
                <a:spcPts val="300"/>
              </a:spcBef>
              <a:buClr>
                <a:schemeClr val="accent2"/>
              </a:buClr>
              <a:buSzPct val="76000"/>
              <a:buFont typeface="Wingdings 3" pitchFamily="18" charset="2"/>
              <a:buChar char=""/>
            </a:pP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Study direction</a:t>
            </a:r>
            <a:endPar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822325" lvl="2" indent="-228600" eaLnBrk="0" hangingPunct="0">
              <a:lnSpc>
                <a:spcPts val="1400"/>
              </a:lnSpc>
              <a:spcBef>
                <a:spcPts val="300"/>
              </a:spcBef>
              <a:buClr>
                <a:srgbClr val="BCBCBC"/>
              </a:buClr>
              <a:buSzPct val="76000"/>
              <a:buFont typeface="Wingdings 3" pitchFamily="18" charset="2"/>
              <a:buChar char=""/>
            </a:pP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Current conditions and problems of utilization condition of public data</a:t>
            </a:r>
            <a:endPar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822325" lvl="2" indent="-228600" eaLnBrk="0" hangingPunct="0">
              <a:lnSpc>
                <a:spcPts val="1400"/>
              </a:lnSpc>
              <a:spcBef>
                <a:spcPts val="300"/>
              </a:spcBef>
              <a:buClr>
                <a:srgbClr val="BCBCBC"/>
              </a:buClr>
              <a:buSzPct val="76000"/>
              <a:buFont typeface="Wingdings 3" pitchFamily="18" charset="2"/>
              <a:buChar char=""/>
            </a:pP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Direction of problem solving</a:t>
            </a:r>
          </a:p>
          <a:p>
            <a:pPr marL="547688" lvl="1" indent="-273050" eaLnBrk="0" hangingPunct="0">
              <a:lnSpc>
                <a:spcPts val="1400"/>
              </a:lnSpc>
              <a:spcBef>
                <a:spcPts val="300"/>
              </a:spcBef>
              <a:buClr>
                <a:schemeClr val="accent2"/>
              </a:buClr>
              <a:buSzPct val="76000"/>
              <a:buFont typeface="Wingdings 3" pitchFamily="18" charset="2"/>
              <a:buChar char=""/>
            </a:pPr>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547688" lvl="1" indent="-273050" eaLnBrk="0" hangingPunct="0">
              <a:lnSpc>
                <a:spcPts val="1400"/>
              </a:lnSpc>
              <a:spcBef>
                <a:spcPts val="300"/>
              </a:spcBef>
              <a:buClr>
                <a:schemeClr val="accent2"/>
              </a:buClr>
              <a:buSzPct val="76000"/>
              <a:buFont typeface="Wingdings 3" pitchFamily="18" charset="2"/>
              <a:buChar char=""/>
            </a:pP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Fundamental policy of secondary utilization overseas</a:t>
            </a:r>
          </a:p>
          <a:p>
            <a:pPr marL="547688" lvl="1" indent="-273050" eaLnBrk="0" hangingPunct="0">
              <a:lnSpc>
                <a:spcPts val="1400"/>
              </a:lnSpc>
              <a:spcBef>
                <a:spcPts val="300"/>
              </a:spcBef>
              <a:buClr>
                <a:schemeClr val="accent2"/>
              </a:buClr>
              <a:buSzPct val="76000"/>
              <a:buFont typeface="Wingdings 3" pitchFamily="18" charset="2"/>
              <a:buChar char=""/>
            </a:pPr>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547688" lvl="1" indent="-273050" eaLnBrk="0" hangingPunct="0">
              <a:lnSpc>
                <a:spcPts val="1400"/>
              </a:lnSpc>
              <a:spcBef>
                <a:spcPts val="300"/>
              </a:spcBef>
              <a:buClr>
                <a:schemeClr val="accent2"/>
              </a:buClr>
              <a:buSzPct val="76000"/>
              <a:buFont typeface="Wingdings 3" pitchFamily="18" charset="2"/>
              <a:buChar char=""/>
            </a:pP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Comparison of the license adopted overseas </a:t>
            </a:r>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547688" lvl="1" indent="-273050" eaLnBrk="0" hangingPunct="0">
              <a:lnSpc>
                <a:spcPts val="1400"/>
              </a:lnSpc>
              <a:spcBef>
                <a:spcPts val="300"/>
              </a:spcBef>
              <a:buClr>
                <a:schemeClr val="accent2"/>
              </a:buClr>
              <a:buSzPct val="76000"/>
              <a:buFont typeface="Wingdings 3" pitchFamily="18" charset="2"/>
              <a:buChar char=""/>
            </a:pPr>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547688" lvl="1" indent="-273050" eaLnBrk="0" hangingPunct="0">
              <a:lnSpc>
                <a:spcPts val="1400"/>
              </a:lnSpc>
              <a:spcBef>
                <a:spcPts val="300"/>
              </a:spcBef>
              <a:buClr>
                <a:schemeClr val="accent2"/>
              </a:buClr>
              <a:buSzPct val="76000"/>
              <a:buFont typeface="Wingdings 3" pitchFamily="18" charset="2"/>
              <a:buChar char=""/>
            </a:pP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Study on the license which is considered to be adopted in Japan, a clear specification of  terms of use</a:t>
            </a:r>
          </a:p>
          <a:p>
            <a:pPr marL="547688" lvl="1" indent="-273050" eaLnBrk="0" hangingPunct="0">
              <a:lnSpc>
                <a:spcPts val="1400"/>
              </a:lnSpc>
              <a:spcBef>
                <a:spcPts val="300"/>
              </a:spcBef>
              <a:buClr>
                <a:schemeClr val="accent2"/>
              </a:buClr>
              <a:buSzPct val="76000"/>
              <a:buFont typeface="Wingdings 3" pitchFamily="18" charset="2"/>
              <a:buChar char=""/>
            </a:pPr>
            <a:endPar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547688" lvl="1" indent="-273050" eaLnBrk="0" hangingPunct="0">
              <a:lnSpc>
                <a:spcPts val="1400"/>
              </a:lnSpc>
              <a:spcBef>
                <a:spcPts val="300"/>
              </a:spcBef>
              <a:buClr>
                <a:schemeClr val="accent2"/>
              </a:buClr>
              <a:buSzPct val="76000"/>
              <a:buFont typeface="Wingdings 3" pitchFamily="18" charset="2"/>
              <a:buChar char=""/>
            </a:pP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Case study (WHITE PAPER Information and Communications in Japan etc.)</a:t>
            </a:r>
          </a:p>
          <a:p>
            <a:pPr marL="547688" lvl="1" indent="-273050" eaLnBrk="0" hangingPunct="0">
              <a:lnSpc>
                <a:spcPts val="1400"/>
              </a:lnSpc>
              <a:spcBef>
                <a:spcPts val="300"/>
              </a:spcBef>
              <a:buClr>
                <a:schemeClr val="accent2"/>
              </a:buClr>
              <a:buSzPct val="76000"/>
              <a:buFont typeface="Wingdings 3" pitchFamily="18" charset="2"/>
              <a:buChar char=""/>
            </a:pPr>
            <a:endPar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547688" lvl="1" indent="-273050" eaLnBrk="0" hangingPunct="0">
              <a:lnSpc>
                <a:spcPts val="1400"/>
              </a:lnSpc>
              <a:spcBef>
                <a:spcPts val="300"/>
              </a:spcBef>
              <a:buClr>
                <a:schemeClr val="accent2"/>
              </a:buClr>
              <a:buSzPct val="76000"/>
              <a:buFont typeface="Wingdings 3" pitchFamily="18" charset="2"/>
              <a:buNone/>
            </a:pPr>
            <a:r>
              <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rPr>
              <a:t>　　</a:t>
            </a:r>
          </a:p>
          <a:p>
            <a:pPr marL="547688" lvl="1" indent="-273050" eaLnBrk="0" hangingPunct="0">
              <a:lnSpc>
                <a:spcPts val="1400"/>
              </a:lnSpc>
              <a:spcBef>
                <a:spcPts val="300"/>
              </a:spcBef>
              <a:buClr>
                <a:schemeClr val="accent2"/>
              </a:buClr>
              <a:buSzPct val="76000"/>
              <a:buFont typeface="Wingdings 3" pitchFamily="18" charset="2"/>
              <a:buChar char=""/>
            </a:pP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Study on a draft of the user policy and the text of contract at the time of consignment.</a:t>
            </a:r>
          </a:p>
          <a:p>
            <a:pPr marL="547688" lvl="1" indent="-273050" eaLnBrk="0" hangingPunct="0">
              <a:lnSpc>
                <a:spcPts val="1400"/>
              </a:lnSpc>
              <a:spcBef>
                <a:spcPts val="300"/>
              </a:spcBef>
              <a:buClr>
                <a:schemeClr val="accent2"/>
              </a:buClr>
              <a:buSzPct val="76000"/>
              <a:buFont typeface="Wingdings 3" pitchFamily="18" charset="2"/>
              <a:buChar char=""/>
            </a:pPr>
            <a:endPar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822325" lvl="2" indent="-228600" eaLnBrk="0" hangingPunct="0">
              <a:lnSpc>
                <a:spcPts val="1400"/>
              </a:lnSpc>
              <a:spcBef>
                <a:spcPts val="300"/>
              </a:spcBef>
              <a:buClr>
                <a:srgbClr val="BCBCBC"/>
              </a:buClr>
              <a:buSzPct val="76000"/>
              <a:buFont typeface="Wingdings 3" pitchFamily="18" charset="2"/>
              <a:buChar char=""/>
            </a:pP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The draft of the user policy: how to post on a web site and the data concerned, and its contents.</a:t>
            </a:r>
            <a:endPar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822325" lvl="2" indent="-228600" eaLnBrk="0" hangingPunct="0">
              <a:lnSpc>
                <a:spcPts val="1400"/>
              </a:lnSpc>
              <a:spcBef>
                <a:spcPts val="300"/>
              </a:spcBef>
              <a:buClr>
                <a:srgbClr val="BCBCBC"/>
              </a:buClr>
              <a:buSzPct val="76000"/>
              <a:buFont typeface="Wingdings 3" pitchFamily="18" charset="2"/>
              <a:buChar char=""/>
            </a:pP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The draft of service contract: summary of copyright and necessary information to permit secondary use.</a:t>
            </a:r>
          </a:p>
          <a:p>
            <a:pPr marL="547688" lvl="1" indent="-273050" eaLnBrk="0" hangingPunct="0">
              <a:lnSpc>
                <a:spcPts val="1400"/>
              </a:lnSpc>
              <a:spcBef>
                <a:spcPts val="300"/>
              </a:spcBef>
              <a:buClr>
                <a:schemeClr val="accent2"/>
              </a:buClr>
              <a:buSzPct val="76000"/>
              <a:buFont typeface="Wingdings 3" pitchFamily="18" charset="2"/>
              <a:buChar char=""/>
            </a:pPr>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547688" lvl="1" indent="-273050" eaLnBrk="0" hangingPunct="0">
              <a:lnSpc>
                <a:spcPts val="1400"/>
              </a:lnSpc>
              <a:spcBef>
                <a:spcPts val="300"/>
              </a:spcBef>
              <a:buClr>
                <a:schemeClr val="accent2"/>
              </a:buClr>
              <a:buSzPct val="76000"/>
              <a:buFont typeface="Wingdings 3" pitchFamily="18" charset="2"/>
              <a:buChar char=""/>
            </a:pP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Study on  other considerations </a:t>
            </a:r>
          </a:p>
        </p:txBody>
      </p:sp>
      <p:sp>
        <p:nvSpPr>
          <p:cNvPr id="16387" name="テキスト ボックス 13"/>
          <p:cNvSpPr txBox="1">
            <a:spLocks noChangeArrowheads="1"/>
          </p:cNvSpPr>
          <p:nvPr/>
        </p:nvSpPr>
        <p:spPr bwMode="auto">
          <a:xfrm>
            <a:off x="5324475" y="6246813"/>
            <a:ext cx="3633788" cy="274637"/>
          </a:xfrm>
          <a:prstGeom prst="rect">
            <a:avLst/>
          </a:prstGeom>
          <a:noFill/>
          <a:ln w="9525">
            <a:noFill/>
            <a:miter lim="800000"/>
            <a:headEnd/>
            <a:tailEnd/>
          </a:ln>
        </p:spPr>
        <p:txBody>
          <a:bodyPr wrap="none">
            <a:spAutoFit/>
          </a:bodyPr>
          <a:lstStyle/>
          <a:p>
            <a:r>
              <a:rPr lang="en-US" altLang="ja-JP" sz="1200">
                <a:latin typeface="Arial Unicode MS" panose="020B0604020202020204" pitchFamily="50" charset="-128"/>
                <a:ea typeface="Arial Unicode MS" panose="020B0604020202020204" pitchFamily="50" charset="-128"/>
                <a:cs typeface="Arial Unicode MS" panose="020B0604020202020204" pitchFamily="50" charset="-128"/>
              </a:rPr>
              <a:t>Source: 4</a:t>
            </a:r>
            <a:r>
              <a:rPr lang="en-US" altLang="ja-JP" sz="1200" baseline="30000">
                <a:latin typeface="Arial Unicode MS" panose="020B0604020202020204" pitchFamily="50" charset="-128"/>
                <a:ea typeface="Arial Unicode MS" panose="020B0604020202020204" pitchFamily="50" charset="-128"/>
                <a:cs typeface="Arial Unicode MS" panose="020B0604020202020204" pitchFamily="50" charset="-128"/>
              </a:rPr>
              <a:t>th</a:t>
            </a:r>
            <a:r>
              <a:rPr lang="en-US" altLang="ja-JP" sz="1200">
                <a:latin typeface="Arial Unicode MS" panose="020B0604020202020204" pitchFamily="50" charset="-128"/>
                <a:ea typeface="Arial Unicode MS" panose="020B0604020202020204" pitchFamily="50" charset="-128"/>
                <a:cs typeface="Arial Unicode MS" panose="020B0604020202020204" pitchFamily="50" charset="-128"/>
              </a:rPr>
              <a:t> Data Governance Committee materials </a:t>
            </a:r>
          </a:p>
        </p:txBody>
      </p:sp>
      <p:sp>
        <p:nvSpPr>
          <p:cNvPr id="16388" name="タイトル 1"/>
          <p:cNvSpPr>
            <a:spLocks noGrp="1"/>
          </p:cNvSpPr>
          <p:nvPr>
            <p:ph type="title"/>
          </p:nvPr>
        </p:nvSpPr>
        <p:spPr>
          <a:xfrm>
            <a:off x="457200" y="12700"/>
            <a:ext cx="8229600" cy="655638"/>
          </a:xfrm>
        </p:spPr>
        <p:txBody>
          <a:bodyPr/>
          <a:lstStyle/>
          <a:p>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1. Report of Data Governance Committee (FY2012)  (2)Outline</a:t>
            </a:r>
            <a:endPar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タイトル 1"/>
          <p:cNvSpPr>
            <a:spLocks noGrp="1"/>
          </p:cNvSpPr>
          <p:nvPr>
            <p:ph type="title"/>
          </p:nvPr>
        </p:nvSpPr>
        <p:spPr>
          <a:xfrm>
            <a:off x="374650" y="79563"/>
            <a:ext cx="8229600" cy="655637"/>
          </a:xfrm>
        </p:spPr>
        <p:txBody>
          <a:bodyPr/>
          <a:lstStyle/>
          <a:p>
            <a:r>
              <a:rPr lang="en-US" altLang="ja-JP" sz="2200" dirty="0" smtClean="0">
                <a:latin typeface="Arial Unicode MS" panose="020B0604020202020204" pitchFamily="50" charset="-128"/>
                <a:ea typeface="Arial Unicode MS" panose="020B0604020202020204" pitchFamily="50" charset="-128"/>
                <a:cs typeface="Arial Unicode MS" panose="020B0604020202020204" pitchFamily="50" charset="-128"/>
              </a:rPr>
              <a:t>Reference: The proposal to the electronic administration open data working-level meeting (1)</a:t>
            </a:r>
            <a:endParaRPr lang="ja-JP" altLang="en-US" sz="2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4" name="スライド番号プレースホルダー 3"/>
          <p:cNvSpPr>
            <a:spLocks noGrp="1"/>
          </p:cNvSpPr>
          <p:nvPr>
            <p:ph type="sldNum" sz="quarter" idx="10"/>
          </p:nvPr>
        </p:nvSpPr>
        <p:spPr/>
        <p:txBody>
          <a:bodyPr/>
          <a:lstStyle/>
          <a:p>
            <a:pPr>
              <a:defRPr/>
            </a:pPr>
            <a:fld id="{55523FD5-1235-4B2B-A2BC-5D787B8D40C0}" type="slidenum">
              <a:rPr lang="ja-JP" altLang="en-US" smtClean="0">
                <a:latin typeface="Arial Unicode MS" panose="020B0604020202020204" pitchFamily="50" charset="-128"/>
                <a:ea typeface="Arial Unicode MS" panose="020B0604020202020204" pitchFamily="50" charset="-128"/>
                <a:cs typeface="Arial Unicode MS" panose="020B0604020202020204" pitchFamily="50" charset="-128"/>
              </a:rPr>
              <a:pPr>
                <a:defRPr/>
              </a:pPr>
              <a:t>3</a:t>
            </a:fld>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7411" name="コンテンツ プレースホルダー 1"/>
          <p:cNvSpPr txBox="1">
            <a:spLocks/>
          </p:cNvSpPr>
          <p:nvPr/>
        </p:nvSpPr>
        <p:spPr bwMode="auto">
          <a:xfrm>
            <a:off x="436563" y="727075"/>
            <a:ext cx="8483600" cy="5607050"/>
          </a:xfrm>
          <a:prstGeom prst="rect">
            <a:avLst/>
          </a:prstGeom>
          <a:noFill/>
          <a:ln w="9525">
            <a:noFill/>
            <a:miter lim="800000"/>
            <a:headEnd/>
            <a:tailEnd/>
          </a:ln>
        </p:spPr>
        <p:txBody>
          <a:bodyPr/>
          <a:lstStyle/>
          <a:p>
            <a:pPr marL="342900" indent="-342900" eaLnBrk="0" hangingPunct="0">
              <a:lnSpc>
                <a:spcPts val="1400"/>
              </a:lnSpc>
              <a:spcBef>
                <a:spcPts val="300"/>
              </a:spcBef>
              <a:buClr>
                <a:schemeClr val="accent1"/>
              </a:buClr>
              <a:buSzPct val="76000"/>
              <a:buFont typeface="Wingdings 3" pitchFamily="18" charset="2"/>
              <a:buChar char=""/>
            </a:pPr>
            <a:r>
              <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rPr>
              <a:t>The following matters are proposed for the user rule for a promotion of the secondary use of public data by the data governance committee.</a:t>
            </a:r>
            <a:endParaRPr lang="en-US" altLang="ja-JP" sz="10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617538" lvl="1" indent="-342900" algn="just" eaLnBrk="0" hangingPunct="0">
              <a:lnSpc>
                <a:spcPts val="1600"/>
              </a:lnSpc>
              <a:spcBef>
                <a:spcPts val="1200"/>
              </a:spcBef>
              <a:buClr>
                <a:schemeClr val="accent2"/>
              </a:buClr>
              <a:buSzPct val="76000"/>
              <a:buFont typeface="Wingdings 3" pitchFamily="18" charset="2"/>
              <a:buAutoNum type="arabicPeriod"/>
            </a:pP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The public data which a country holds should be used freely by everyone as long as there is no substantial and rational reason to restrict the use of the data. Hence, it is inappropriate to accept the utilization restriction based on the country’s copyright. Therefore, a fundamental rule which accepts the secondary use freely should be informed to all the ministries and governmental offices in spite of the presence or absence of country’s copyright.</a:t>
            </a:r>
          </a:p>
          <a:p>
            <a:pPr marL="617538" lvl="1" indent="-342900" algn="just" eaLnBrk="0" hangingPunct="0">
              <a:lnSpc>
                <a:spcPts val="1600"/>
              </a:lnSpc>
              <a:spcBef>
                <a:spcPts val="1200"/>
              </a:spcBef>
              <a:buClr>
                <a:schemeClr val="accent2"/>
              </a:buClr>
              <a:buSzPct val="76000"/>
              <a:buFont typeface="Wingdings 3" pitchFamily="18" charset="2"/>
              <a:buAutoNum type="arabicPeriod"/>
            </a:pP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Although denying the copyright of the country by legislation is also considered for the public data which has </a:t>
            </a:r>
            <a:r>
              <a:rPr lang="en-US" altLang="ja-JP" sz="1200" dirty="0" err="1">
                <a:latin typeface="Arial Unicode MS" panose="020B0604020202020204" pitchFamily="50" charset="-128"/>
                <a:ea typeface="Arial Unicode MS" panose="020B0604020202020204" pitchFamily="50" charset="-128"/>
                <a:cs typeface="Arial Unicode MS" panose="020B0604020202020204" pitchFamily="50" charset="-128"/>
              </a:rPr>
              <a:t>copyrightability</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From a viewpoint of promoting the open data strategy immediately, policy making and implementation of utilization are needed to be discussed. Development and implementation of the user rule, which accepts the secondary use without excising the country’s copyright, should be discussed.</a:t>
            </a:r>
          </a:p>
          <a:p>
            <a:pPr marL="617538" lvl="1" indent="-342900" algn="just" eaLnBrk="0" hangingPunct="0">
              <a:lnSpc>
                <a:spcPts val="1600"/>
              </a:lnSpc>
              <a:spcBef>
                <a:spcPts val="1200"/>
              </a:spcBef>
              <a:buClr>
                <a:schemeClr val="accent2"/>
              </a:buClr>
              <a:buSzPct val="76000"/>
              <a:buFont typeface="Wingdings 3" pitchFamily="18" charset="2"/>
              <a:buAutoNum type="arabicPeriod"/>
            </a:pP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Following points are needed to be discussed to make the utilization rule.</a:t>
            </a:r>
            <a:endPar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936625" lvl="2" indent="-342900" eaLnBrk="0" hangingPunct="0">
              <a:lnSpc>
                <a:spcPts val="1600"/>
              </a:lnSpc>
              <a:spcBef>
                <a:spcPts val="600"/>
              </a:spcBef>
              <a:buClr>
                <a:srgbClr val="BCBCBC"/>
              </a:buClr>
              <a:buSzPct val="76000"/>
              <a:buFont typeface="+mj-lt"/>
              <a:buAutoNum type="alphaUcParenR"/>
            </a:pP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The utilization rule should be integrated as much as possible for the convenience at the time of overlaying (mash-up) the various data by machines. Compatibility with the license which is widely used in a society is written and machine readability is also considered.</a:t>
            </a:r>
            <a:endPar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936625" lvl="2" indent="-342900" algn="just" eaLnBrk="0" hangingPunct="0">
              <a:lnSpc>
                <a:spcPts val="1600"/>
              </a:lnSpc>
              <a:spcBef>
                <a:spcPts val="600"/>
              </a:spcBef>
              <a:buClr>
                <a:srgbClr val="BCBCBC"/>
              </a:buClr>
              <a:buSzPct val="76000"/>
              <a:buFont typeface="+mj-lt"/>
              <a:buAutoNum type="alphaUcParenR"/>
            </a:pP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When the public data owned by the country has a part which the third party has a right, the third party’s consent may be needed. Hence, user’s attention should be called by clearly showing the condition. (In that case, it is desirable to write a point of related legal system: Digital data, easy tables and graphs are not subjected a copyright protection. There is a case where utilization of data is accepted without consent of copyright holders such as a quotation.)</a:t>
            </a:r>
          </a:p>
          <a:p>
            <a:pPr marL="936625" lvl="2" indent="-342900" algn="just" eaLnBrk="0" hangingPunct="0">
              <a:lnSpc>
                <a:spcPts val="1600"/>
              </a:lnSpc>
              <a:spcBef>
                <a:spcPts val="600"/>
              </a:spcBef>
              <a:buClr>
                <a:srgbClr val="BCBCBC"/>
              </a:buClr>
              <a:buSzPct val="76000"/>
              <a:buFont typeface="+mj-lt"/>
              <a:buAutoNum type="alphaUcParenR"/>
            </a:pP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When a specific identification method which defines that a country should regulate secondary use of public data exists, the contents are needed to be displayed intelligibly.</a:t>
            </a:r>
          </a:p>
          <a:p>
            <a:pPr marL="936625" lvl="2" indent="-342900" algn="just" eaLnBrk="0" hangingPunct="0">
              <a:lnSpc>
                <a:spcPts val="1600"/>
              </a:lnSpc>
              <a:spcBef>
                <a:spcPts val="600"/>
              </a:spcBef>
              <a:buClr>
                <a:srgbClr val="BCBCBC"/>
              </a:buClr>
              <a:buSzPct val="76000"/>
            </a:pP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Since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the proposal of terms of use has been discussed considering these points in the data governance committee. Please refer to it.</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7412" name="テキスト ボックス 13"/>
          <p:cNvSpPr txBox="1">
            <a:spLocks noChangeArrowheads="1"/>
          </p:cNvSpPr>
          <p:nvPr/>
        </p:nvSpPr>
        <p:spPr bwMode="auto">
          <a:xfrm>
            <a:off x="3441081" y="6169231"/>
            <a:ext cx="5450531" cy="415498"/>
          </a:xfrm>
          <a:prstGeom prst="rect">
            <a:avLst/>
          </a:prstGeom>
          <a:noFill/>
          <a:ln w="9525">
            <a:noFill/>
            <a:miter lim="800000"/>
            <a:headEnd/>
            <a:tailEnd/>
          </a:ln>
        </p:spPr>
        <p:txBody>
          <a:bodyPr wrap="none">
            <a:spAutoFit/>
          </a:bodyPr>
          <a:lstStyle/>
          <a:p>
            <a:r>
              <a:rPr lang="en-US" altLang="ja-JP" sz="1050" dirty="0">
                <a:latin typeface="Arial Unicode MS" panose="020B0604020202020204" pitchFamily="50" charset="-128"/>
                <a:ea typeface="Arial Unicode MS" panose="020B0604020202020204" pitchFamily="50" charset="-128"/>
                <a:cs typeface="Arial Unicode MS" panose="020B0604020202020204" pitchFamily="50" charset="-128"/>
              </a:rPr>
              <a:t>Source: March 21, 2013  3rd Electronic Administration Open Data working-level meeting</a:t>
            </a:r>
          </a:p>
          <a:p>
            <a:r>
              <a:rPr lang="en-US" altLang="ja-JP" sz="1050" dirty="0">
                <a:latin typeface="Arial Unicode MS" panose="020B0604020202020204" pitchFamily="50" charset="-128"/>
                <a:ea typeface="Arial Unicode MS" panose="020B0604020202020204" pitchFamily="50" charset="-128"/>
                <a:cs typeface="Arial Unicode MS" panose="020B0604020202020204" pitchFamily="50" charset="-128"/>
              </a:rPr>
              <a:t> "The Measure and Proposal of Open Data Promotion Consortium”</a:t>
            </a:r>
            <a:endParaRPr lang="ja-JP" altLang="en-US" sz="105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wrap="square" lIns="91440" tIns="45720" rIns="91440" bIns="45720" numCol="1" anchor="t" anchorCtr="0" compatLnSpc="1">
            <a:prstTxWarp prst="textNoShape">
              <a:avLst/>
            </a:prstTxWarp>
          </a:bodyPr>
          <a:lstStyle/>
          <a:p>
            <a:pPr fontAlgn="base">
              <a:spcBef>
                <a:spcPct val="0"/>
              </a:spcBef>
              <a:spcAft>
                <a:spcPct val="0"/>
              </a:spcAft>
              <a:defRPr/>
            </a:pPr>
            <a:fld id="{D9D11F37-C92A-4C39-B8D5-A06A8827772F}" type="slidenum">
              <a:rPr lang="ja-JP" altLang="en-US" smtClean="0">
                <a:latin typeface="Times New Roman" pitchFamily="18" charset="0"/>
              </a:rPr>
              <a:pPr fontAlgn="base">
                <a:spcBef>
                  <a:spcPct val="0"/>
                </a:spcBef>
                <a:spcAft>
                  <a:spcPct val="0"/>
                </a:spcAft>
                <a:defRPr/>
              </a:pPr>
              <a:t>4</a:t>
            </a:fld>
            <a:endParaRPr lang="en-US" altLang="ja-JP" smtClean="0">
              <a:latin typeface="Times New Roman" pitchFamily="18" charset="0"/>
            </a:endParaRPr>
          </a:p>
        </p:txBody>
      </p:sp>
      <p:sp>
        <p:nvSpPr>
          <p:cNvPr id="18434" name="コンテンツ プレースホルダー 1"/>
          <p:cNvSpPr txBox="1">
            <a:spLocks/>
          </p:cNvSpPr>
          <p:nvPr/>
        </p:nvSpPr>
        <p:spPr bwMode="auto">
          <a:xfrm>
            <a:off x="436563" y="1095375"/>
            <a:ext cx="8483600" cy="5538788"/>
          </a:xfrm>
          <a:prstGeom prst="rect">
            <a:avLst/>
          </a:prstGeom>
          <a:noFill/>
          <a:ln w="9525">
            <a:noFill/>
            <a:miter lim="800000"/>
            <a:headEnd/>
            <a:tailEnd/>
          </a:ln>
        </p:spPr>
        <p:txBody>
          <a:bodyPr/>
          <a:lstStyle/>
          <a:p>
            <a:pPr marL="617538" lvl="1" indent="-342900" eaLnBrk="0" hangingPunct="0">
              <a:lnSpc>
                <a:spcPts val="1600"/>
              </a:lnSpc>
              <a:spcBef>
                <a:spcPts val="600"/>
              </a:spcBef>
              <a:buClr>
                <a:schemeClr val="accent2"/>
              </a:buClr>
              <a:buSzPct val="76000"/>
              <a:buFont typeface="Bookman Old Style" pitchFamily="18" charset="0"/>
              <a:buAutoNum type="arabicPeriod" startAt="4"/>
            </a:pP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The public data which will newly created from now on and the past data should be handled distinctively. These should be discussed in the way that the data to be handled respectively as follows.</a:t>
            </a:r>
            <a:endPar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936625" lvl="2" indent="-342900" eaLnBrk="0" hangingPunct="0">
              <a:lnSpc>
                <a:spcPts val="1600"/>
              </a:lnSpc>
              <a:spcBef>
                <a:spcPts val="600"/>
              </a:spcBef>
              <a:buClr>
                <a:srgbClr val="BCBCBC"/>
              </a:buClr>
              <a:buSzPct val="76000"/>
              <a:buFont typeface="+mj-lt"/>
              <a:buAutoNum type="alphaUcParenR"/>
            </a:pP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For the public data which is to be newly created from now on, in the case of outsourcing a survey, integration and clarification of the rights are necessary on the premise of the second use such as by including the contents which permit the secondary use of the report into a commission of authority.</a:t>
            </a:r>
            <a:endPar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1393825" lvl="3" indent="-180000" eaLnBrk="0" hangingPunct="0">
              <a:lnSpc>
                <a:spcPts val="1600"/>
              </a:lnSpc>
              <a:spcBef>
                <a:spcPts val="600"/>
              </a:spcBef>
              <a:buClr>
                <a:srgbClr val="BCBCBC"/>
              </a:buClr>
              <a:buSzPct val="76000"/>
              <a:buFont typeface="Wingdings 3" pitchFamily="18" charset="2"/>
              <a:buNone/>
            </a:pP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Since </a:t>
            </a:r>
            <a:r>
              <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rPr>
              <a:t>the draft of commission of authority has been discussed in the data governance committee. Please refer to it. </a:t>
            </a:r>
          </a:p>
          <a:p>
            <a:pPr marL="936625" lvl="2" indent="-342900" eaLnBrk="0" hangingPunct="0">
              <a:lnSpc>
                <a:spcPts val="1600"/>
              </a:lnSpc>
              <a:spcBef>
                <a:spcPts val="600"/>
              </a:spcBef>
              <a:buClr>
                <a:srgbClr val="BCBCBC"/>
              </a:buClr>
              <a:buSzPct val="76000"/>
              <a:buFont typeface="+mj-lt"/>
              <a:buAutoNum type="alphaUcParenR" startAt="2"/>
            </a:pP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On the other hand, checking related rights of the past public data is overloaded works. When it is judged to be inadequate from a viewpoint of cost effectiveness, confirmation of the rights should be entrusted a user’s responsibility. This can be done by specifying it in the user rule.</a:t>
            </a:r>
            <a:endPar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1306513" lvl="4" indent="-144000" eaLnBrk="0" hangingPunct="0">
              <a:lnSpc>
                <a:spcPts val="1600"/>
              </a:lnSpc>
              <a:spcBef>
                <a:spcPts val="600"/>
              </a:spcBef>
              <a:buClr>
                <a:schemeClr val="accent2"/>
              </a:buClr>
              <a:buSzPct val="70000"/>
              <a:buFont typeface="Wingdings" pitchFamily="2" charset="2"/>
              <a:buNone/>
            </a:pPr>
            <a:r>
              <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rPr>
              <a:t>A procedure and a terms-of-service (draft) (after-mentioned) have been discussed in the Data Governance Committee for a case, investigation of rights and confirmation of permission of the third party are done by each ministry and government office. Please refer to it.</a:t>
            </a:r>
          </a:p>
          <a:p>
            <a:pPr marL="617538" lvl="1" indent="-342900" eaLnBrk="0" hangingPunct="0">
              <a:lnSpc>
                <a:spcPts val="1600"/>
              </a:lnSpc>
              <a:spcBef>
                <a:spcPts val="1200"/>
              </a:spcBef>
              <a:buClr>
                <a:schemeClr val="accent2"/>
              </a:buClr>
              <a:buSzPct val="76000"/>
              <a:buFont typeface="Bookman Old Style" pitchFamily="18" charset="0"/>
              <a:buAutoNum type="arabicPeriod" startAt="4"/>
            </a:pP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At the same time, various environment managements are expected such as making of related manuals, implementation of training for faculty, maintenance of a help desk and FAQ, and a risk management.</a:t>
            </a:r>
          </a:p>
        </p:txBody>
      </p:sp>
      <p:sp>
        <p:nvSpPr>
          <p:cNvPr id="18435" name="タイトル 1"/>
          <p:cNvSpPr>
            <a:spLocks noGrp="1"/>
          </p:cNvSpPr>
          <p:nvPr>
            <p:ph type="title"/>
          </p:nvPr>
        </p:nvSpPr>
        <p:spPr>
          <a:xfrm>
            <a:off x="457200" y="88200"/>
            <a:ext cx="8229600" cy="655638"/>
          </a:xfrm>
        </p:spPr>
        <p:txBody>
          <a:bodyPr/>
          <a:lstStyle/>
          <a:p>
            <a:r>
              <a:rPr lang="en-US" altLang="ja-JP" sz="2200" dirty="0" smtClean="0">
                <a:latin typeface="Arial Unicode MS" panose="020B0604020202020204" pitchFamily="50" charset="-128"/>
                <a:ea typeface="Arial Unicode MS" panose="020B0604020202020204" pitchFamily="50" charset="-128"/>
                <a:cs typeface="Arial Unicode MS" panose="020B0604020202020204" pitchFamily="50" charset="-128"/>
              </a:rPr>
              <a:t>The proposal to the electronic administration open data working-level meeting  (2)</a:t>
            </a:r>
            <a:endParaRPr lang="ja-JP" altLang="en-US" sz="2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8436" name="テキスト ボックス 5"/>
          <p:cNvSpPr txBox="1">
            <a:spLocks noChangeArrowheads="1"/>
          </p:cNvSpPr>
          <p:nvPr/>
        </p:nvSpPr>
        <p:spPr bwMode="auto">
          <a:xfrm>
            <a:off x="2424443" y="6164469"/>
            <a:ext cx="6171882" cy="600164"/>
          </a:xfrm>
          <a:prstGeom prst="rect">
            <a:avLst/>
          </a:prstGeom>
          <a:noFill/>
          <a:ln w="9525">
            <a:noFill/>
            <a:miter lim="800000"/>
            <a:headEnd/>
            <a:tailEnd/>
          </a:ln>
        </p:spPr>
        <p:txBody>
          <a:bodyPr wrap="none">
            <a:spAutoFit/>
          </a:bodyPr>
          <a:lstStyle/>
          <a:p>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Source: March 21, 2013  3rd Electronic Administration Open Data working-level meeting</a:t>
            </a:r>
          </a:p>
          <a:p>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"The Measure and Proposal of Open Data Promotion Consortium”</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endParaRPr lang="ja-JP" altLang="en-US" sz="8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9B214D42-3090-4781-B835-B340853DB23F}" type="slidenum">
              <a:rPr lang="ja-JP" altLang="en-US" smtClean="0">
                <a:latin typeface="Arial Unicode MS" panose="020B0604020202020204" pitchFamily="50" charset="-128"/>
                <a:ea typeface="Arial Unicode MS" panose="020B0604020202020204" pitchFamily="50" charset="-128"/>
                <a:cs typeface="Arial Unicode MS" panose="020B0604020202020204" pitchFamily="50" charset="-128"/>
              </a:rPr>
              <a:pPr>
                <a:defRPr/>
              </a:pPr>
              <a:t>5</a:t>
            </a:fld>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9458" name="タイトル 1"/>
          <p:cNvSpPr>
            <a:spLocks noGrp="1"/>
          </p:cNvSpPr>
          <p:nvPr>
            <p:ph type="title"/>
          </p:nvPr>
        </p:nvSpPr>
        <p:spPr>
          <a:xfrm>
            <a:off x="457200" y="-225425"/>
            <a:ext cx="8229600" cy="990600"/>
          </a:xfrm>
        </p:spPr>
        <p:txBody>
          <a:bodyPr/>
          <a:lstStyle/>
          <a:p>
            <a:r>
              <a:rPr lang="en-US" altLang="ja-JP" sz="2200" dirty="0" smtClean="0">
                <a:latin typeface="Arial Unicode MS" panose="020B0604020202020204" pitchFamily="50" charset="-128"/>
                <a:ea typeface="Arial Unicode MS" panose="020B0604020202020204" pitchFamily="50" charset="-128"/>
                <a:cs typeface="Arial Unicode MS" panose="020B0604020202020204" pitchFamily="50" charset="-128"/>
              </a:rPr>
              <a:t>Reference: User Policy of WHITEPAPER Information and Communications in Japan</a:t>
            </a:r>
          </a:p>
        </p:txBody>
      </p:sp>
      <p:sp>
        <p:nvSpPr>
          <p:cNvPr id="19465" name="Rectangle 9"/>
          <p:cNvSpPr>
            <a:spLocks noGrp="1"/>
          </p:cNvSpPr>
          <p:nvPr>
            <p:ph type="body" idx="4294967295"/>
          </p:nvPr>
        </p:nvSpPr>
        <p:spPr>
          <a:xfrm>
            <a:off x="396875" y="2465388"/>
            <a:ext cx="8229600" cy="4910137"/>
          </a:xfrm>
        </p:spPr>
        <p:txBody>
          <a:bodyPr/>
          <a:lstStyle/>
          <a:p>
            <a:r>
              <a:rPr lang="en-US" altLang="ja-JP" sz="2000" b="1" dirty="0" smtClean="0">
                <a:latin typeface="Arial Unicode MS" panose="020B0604020202020204" pitchFamily="50" charset="-128"/>
                <a:ea typeface="Arial Unicode MS" panose="020B0604020202020204" pitchFamily="50" charset="-128"/>
                <a:cs typeface="Arial Unicode MS" panose="020B0604020202020204" pitchFamily="50" charset="-128"/>
              </a:rPr>
              <a:t>WHITEPAPER Information and Communications in Japan (2010-2012) can be used for free in principle.</a:t>
            </a:r>
          </a:p>
          <a:p>
            <a:pPr lvl="1"/>
            <a:r>
              <a:rPr lang="en-US" altLang="ja-JP" sz="1900" dirty="0" smtClean="0">
                <a:latin typeface="Arial Unicode MS" panose="020B0604020202020204" pitchFamily="50" charset="-128"/>
                <a:ea typeface="Arial Unicode MS" panose="020B0604020202020204" pitchFamily="50" charset="-128"/>
                <a:cs typeface="Arial Unicode MS" panose="020B0604020202020204" pitchFamily="50" charset="-128"/>
              </a:rPr>
              <a:t>WHITEPAPER Information and Communications in Japan (2010-2012) (HTML version (including Excel data) and PDF version), is available to anyone. Various utilizations such as copying, a modification, a distribution and a public transmission ,etc. are permitted except the chart published in the following chart lists and the text </a:t>
            </a:r>
            <a:r>
              <a:rPr lang="en-US" altLang="ja-JP" sz="1900" dirty="0" err="1" smtClean="0">
                <a:latin typeface="Arial Unicode MS" panose="020B0604020202020204" pitchFamily="50" charset="-128"/>
                <a:ea typeface="Arial Unicode MS" panose="020B0604020202020204" pitchFamily="50" charset="-128"/>
                <a:cs typeface="Arial Unicode MS" panose="020B0604020202020204" pitchFamily="50" charset="-128"/>
              </a:rPr>
              <a:t>etc</a:t>
            </a:r>
            <a:r>
              <a:rPr lang="en-US" altLang="ja-JP" sz="1900" dirty="0" smtClean="0">
                <a:latin typeface="Arial Unicode MS" panose="020B0604020202020204" pitchFamily="50" charset="-128"/>
                <a:ea typeface="Arial Unicode MS" panose="020B0604020202020204" pitchFamily="50" charset="-128"/>
                <a:cs typeface="Arial Unicode MS" panose="020B0604020202020204" pitchFamily="50" charset="-128"/>
              </a:rPr>
              <a:t>, which indicates the third party’s source. Commercial use is possible.</a:t>
            </a:r>
            <a:endParaRPr lang="ja-JP" altLang="ja-JP" sz="19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r>
              <a:rPr lang="en-US" altLang="ja-JP" sz="1900" dirty="0" smtClean="0">
                <a:latin typeface="Arial Unicode MS" panose="020B0604020202020204" pitchFamily="50" charset="-128"/>
                <a:ea typeface="Arial Unicode MS" panose="020B0604020202020204" pitchFamily="50" charset="-128"/>
                <a:cs typeface="Arial Unicode MS" panose="020B0604020202020204" pitchFamily="50" charset="-128"/>
              </a:rPr>
              <a:t>Please indicate the source when you use it. (Example of a source indication) (abbr.)</a:t>
            </a:r>
            <a:endParaRPr lang="en-US" altLang="zh-TW" sz="19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endParaRPr lang="en-US" altLang="zh-TW"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endParaRPr lang="ja-JP" altLang="en-US" sz="2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9459" name="テキスト ボックス 5"/>
          <p:cNvSpPr txBox="1">
            <a:spLocks noChangeArrowheads="1"/>
          </p:cNvSpPr>
          <p:nvPr/>
        </p:nvSpPr>
        <p:spPr bwMode="auto">
          <a:xfrm>
            <a:off x="1692921" y="6077774"/>
            <a:ext cx="7451079" cy="461665"/>
          </a:xfrm>
          <a:prstGeom prst="rect">
            <a:avLst/>
          </a:prstGeom>
          <a:noFill/>
          <a:ln w="9525">
            <a:noFill/>
            <a:miter lim="800000"/>
            <a:headEnd/>
            <a:tailEnd/>
          </a:ln>
        </p:spPr>
        <p:txBody>
          <a:bodyPr wrap="none">
            <a:spAutoFit/>
          </a:bodyPr>
          <a:lstStyle/>
          <a:p>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Source: MIC “Implementation of open data of WHITE PAPER Information and communications</a:t>
            </a:r>
          </a:p>
          <a:p>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 first adaption of user policy to permit free secondary use of governmental WHITEPAPER.” April 19,2013.</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1" name="正方形/長方形 10"/>
          <p:cNvSpPr/>
          <p:nvPr/>
        </p:nvSpPr>
        <p:spPr>
          <a:xfrm>
            <a:off x="344488" y="781050"/>
            <a:ext cx="8407400" cy="1593850"/>
          </a:xfrm>
          <a:prstGeom prst="rect">
            <a:avLst/>
          </a:prstGeom>
          <a:solidFill>
            <a:schemeClr val="bg1"/>
          </a:solidFill>
          <a:ln>
            <a:solidFill>
              <a:schemeClr val="tx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marL="342900" indent="-342900">
              <a:buFontTx/>
              <a:buChar char="•"/>
            </a:pPr>
            <a:r>
              <a:rPr lang="en-US" altLang="ja-JP" sz="160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After expressing that secondary use could be freely possible in principle in a beginning part, detailed descriptions are provided.</a:t>
            </a:r>
          </a:p>
          <a:p>
            <a:pPr marL="342900" indent="-342900">
              <a:buFontTx/>
              <a:buChar char="•"/>
            </a:pPr>
            <a:r>
              <a:rPr lang="en-US" altLang="ja-JP" sz="160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Because a part which has copyrightability secures the compatibility and machine readability with overseas, it is mentioned that it can be used by “Attribution license (CC-BY)” adapting the Creative Commons License.</a:t>
            </a:r>
            <a:endParaRPr lang="ja-JP" altLang="en-US" sz="160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p:cNvSpPr>
          <p:nvPr>
            <p:ph type="body" idx="4294967295"/>
          </p:nvPr>
        </p:nvSpPr>
        <p:spPr>
          <a:xfrm>
            <a:off x="457200" y="779463"/>
            <a:ext cx="8229600" cy="4910137"/>
          </a:xfrm>
        </p:spPr>
        <p:txBody>
          <a:bodyPr/>
          <a:lstStyle/>
          <a:p>
            <a:pPr>
              <a:lnSpc>
                <a:spcPct val="80000"/>
              </a:lnSpc>
            </a:pPr>
            <a:r>
              <a:rPr lang="ja-JP" altLang="ja-JP" sz="1800" b="1"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b="1" dirty="0" smtClean="0">
                <a:latin typeface="Arial Unicode MS" panose="020B0604020202020204" pitchFamily="50" charset="-128"/>
                <a:ea typeface="Arial Unicode MS" panose="020B0604020202020204" pitchFamily="50" charset="-128"/>
                <a:cs typeface="Arial Unicode MS" panose="020B0604020202020204" pitchFamily="50" charset="-128"/>
              </a:rPr>
              <a:t>Please look at following to see details.</a:t>
            </a:r>
            <a:endParaRPr lang="ja-JP" altLang="ja-JP" sz="1800" b="1"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lnSpc>
                <a:spcPct val="80000"/>
              </a:lnSpc>
              <a:buFont typeface="Wingdings 3" pitchFamily="18" charset="2"/>
              <a:buNone/>
            </a:pPr>
            <a:r>
              <a:rPr lang="en-US" altLang="ja-JP" sz="1600" b="1" dirty="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600" b="1" dirty="0" smtClean="0">
                <a:latin typeface="Arial Unicode MS" panose="020B0604020202020204" pitchFamily="50" charset="-128"/>
                <a:ea typeface="Arial Unicode MS" panose="020B0604020202020204" pitchFamily="50" charset="-128"/>
                <a:cs typeface="Arial Unicode MS" panose="020B0604020202020204" pitchFamily="50" charset="-128"/>
              </a:rPr>
              <a:t>The chart published in a  list and the text in which the source of the third party is indicated.</a:t>
            </a:r>
            <a:r>
              <a:rPr lang="ja-JP" altLang="ja-JP" sz="1600" b="1"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b="1" dirty="0" smtClean="0">
                <a:latin typeface="Arial Unicode MS" panose="020B0604020202020204" pitchFamily="50" charset="-128"/>
                <a:ea typeface="Arial Unicode MS" panose="020B0604020202020204" pitchFamily="50" charset="-128"/>
                <a:cs typeface="Arial Unicode MS" panose="020B0604020202020204" pitchFamily="50" charset="-128"/>
              </a:rPr>
              <a:t>]</a:t>
            </a:r>
            <a:endParaRPr lang="ja-JP" altLang="ja-JP" sz="1600" b="1"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lnSpc>
                <a:spcPct val="80000"/>
              </a:lnSpc>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There is a possibility that the third party may have copyright and other rights (ex. Image rights, Publicity rights, etc.) for the chart published in a chart list or the text in which the source of third party is indicated. Please be careful not to infringe on a third party's right in use.</a:t>
            </a:r>
            <a:endParaRPr lang="ja-JP"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lnSpc>
                <a:spcPct val="80000"/>
              </a:lnSpc>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Under the Copyright Act, there is a case in which you can use information without consent of copyright holders such as a quotation, even if the third party has a copyright. (the utilization method in which a copyright holder's consent is unnecessary) </a:t>
            </a:r>
            <a:r>
              <a:rPr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(abbr.)</a:t>
            </a:r>
          </a:p>
          <a:p>
            <a:pPr lvl="1">
              <a:lnSpc>
                <a:spcPct val="80000"/>
              </a:lnSpc>
            </a:pPr>
            <a:endPar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lnSpc>
                <a:spcPct val="80000"/>
              </a:lnSpc>
              <a:buFont typeface="Wingdings 3" pitchFamily="18" charset="2"/>
              <a:buNone/>
            </a:pPr>
            <a:r>
              <a:rPr lang="en-US" altLang="ja-JP" sz="1600" b="1" dirty="0" smtClean="0">
                <a:latin typeface="Arial Unicode MS" panose="020B0604020202020204" pitchFamily="50" charset="-128"/>
                <a:ea typeface="Arial Unicode MS" panose="020B0604020202020204" pitchFamily="50" charset="-128"/>
                <a:cs typeface="Arial Unicode MS" panose="020B0604020202020204" pitchFamily="50" charset="-128"/>
              </a:rPr>
              <a:t>[The chart which is not published in a chart list and the text which doesn’t indicate the source of the third party.</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b="1" dirty="0">
                <a:latin typeface="Arial Unicode MS" panose="020B0604020202020204" pitchFamily="50" charset="-128"/>
                <a:ea typeface="Arial Unicode MS" panose="020B0604020202020204" pitchFamily="50" charset="-128"/>
                <a:cs typeface="Arial Unicode MS" panose="020B0604020202020204" pitchFamily="50" charset="-128"/>
              </a:rPr>
              <a:t>]</a:t>
            </a:r>
            <a:endParaRPr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indent="0">
              <a:lnSpc>
                <a:spcPct val="80000"/>
              </a:lnSpc>
              <a:buFont typeface="Wingdings 3" pitchFamily="18" charset="2"/>
              <a:buNone/>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Since there is no copyright in digital data, easy tables and graphs, these can be used freely but indication of the source is necessary.</a:t>
            </a:r>
          </a:p>
          <a:p>
            <a:pPr indent="0">
              <a:lnSpc>
                <a:spcPct val="80000"/>
              </a:lnSpc>
              <a:buFont typeface="Wingdings 3" pitchFamily="18" charset="2"/>
              <a:buNone/>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The country has copyrights of texts and figures which have </a:t>
            </a:r>
            <a:r>
              <a:rPr lang="en-US" altLang="ja-JP" sz="1600" dirty="0" err="1" smtClean="0">
                <a:latin typeface="Arial Unicode MS" panose="020B0604020202020204" pitchFamily="50" charset="-128"/>
                <a:ea typeface="Arial Unicode MS" panose="020B0604020202020204" pitchFamily="50" charset="-128"/>
                <a:cs typeface="Arial Unicode MS" panose="020B0604020202020204" pitchFamily="50" charset="-128"/>
              </a:rPr>
              <a:t>copyrightability</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 However, it is accepted to be used freely by “Creative Commons license Attribution</a:t>
            </a:r>
            <a:r>
              <a:rPr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2.1 Japan”.   Please reprint the following license mark in use.</a:t>
            </a:r>
          </a:p>
          <a:p>
            <a:pPr>
              <a:lnSpc>
                <a:spcPct val="80000"/>
              </a:lnSpc>
              <a:buFont typeface="Wingdings 3" pitchFamily="18" charset="2"/>
              <a:buNone/>
            </a:pPr>
            <a:endPar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nSpc>
                <a:spcPct val="80000"/>
              </a:lnSpc>
              <a:buFont typeface="Wingdings 3" pitchFamily="18" charset="2"/>
              <a:buNone/>
            </a:pPr>
            <a:endPar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nSpc>
                <a:spcPct val="80000"/>
              </a:lnSpc>
              <a:buFont typeface="Wingdings 3" pitchFamily="18" charset="2"/>
              <a:buNone/>
            </a:pPr>
            <a:endPar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nSpc>
                <a:spcPct val="80000"/>
              </a:lnSpc>
              <a:buFont typeface="Wingdings 3" pitchFamily="18" charset="2"/>
              <a:buNone/>
            </a:pPr>
            <a:endPar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nSpc>
                <a:spcPct val="80000"/>
              </a:lnSpc>
              <a:buFont typeface="Wingdings 3" pitchFamily="18" charset="2"/>
              <a:buNone/>
            </a:pPr>
            <a:endParaRPr lang="en-US" altLang="zh-TW"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nSpc>
                <a:spcPct val="80000"/>
              </a:lnSpc>
              <a:buFont typeface="Wingdings 3" pitchFamily="18" charset="2"/>
              <a:buNone/>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9" name="正方形/長方形 8"/>
          <p:cNvSpPr/>
          <p:nvPr/>
        </p:nvSpPr>
        <p:spPr>
          <a:xfrm>
            <a:off x="2352675" y="5530138"/>
            <a:ext cx="4548188" cy="549275"/>
          </a:xfrm>
          <a:prstGeom prst="rect">
            <a:avLst/>
          </a:prstGeom>
        </p:spPr>
        <p:txBody>
          <a:bodyPr>
            <a:spAutoFit/>
          </a:bodyPr>
          <a:lstStyle/>
          <a:p>
            <a:pPr algn="ctr"/>
            <a:r>
              <a:rPr lang="en-US" altLang="ja-JP" sz="1000" b="1">
                <a:latin typeface="Arial Unicode MS" panose="020B0604020202020204" pitchFamily="50" charset="-128"/>
                <a:ea typeface="Arial Unicode MS" panose="020B0604020202020204" pitchFamily="50" charset="-128"/>
                <a:cs typeface="Arial Unicode MS" panose="020B0604020202020204" pitchFamily="50" charset="-128"/>
              </a:rPr>
              <a:t>WHITEPAPER Information and Communications in Japan (2012)by MIC is licensed under a Creative Commons Attribution 2.1 Japan License </a:t>
            </a:r>
            <a:endParaRPr lang="en-US" altLang="ja-JP" sz="1000">
              <a:latin typeface="Arial Unicode MS" panose="020B0604020202020204" pitchFamily="50" charset="-128"/>
              <a:ea typeface="Arial Unicode MS" panose="020B0604020202020204" pitchFamily="50" charset="-128"/>
              <a:cs typeface="Arial Unicode MS" panose="020B0604020202020204" pitchFamily="50" charset="-128"/>
            </a:endParaRPr>
          </a:p>
          <a:p>
            <a:pPr algn="ctr"/>
            <a:r>
              <a:rPr lang="en-US" altLang="ja-JP" sz="100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000" u="sng">
                <a:latin typeface="Arial Unicode MS" panose="020B0604020202020204" pitchFamily="50" charset="-128"/>
                <a:ea typeface="Arial Unicode MS" panose="020B0604020202020204" pitchFamily="50" charset="-128"/>
                <a:cs typeface="Arial Unicode MS" panose="020B0604020202020204" pitchFamily="50" charset="-128"/>
                <a:hlinkClick r:id="rId2"/>
              </a:rPr>
              <a:t>http://creativecommons.org/licenses/by/2.1/jp/</a:t>
            </a:r>
            <a:endParaRPr lang="ja-JP" altLang="ja-JP" sz="1000" u="sng">
              <a:latin typeface="Arial Unicode MS" panose="020B0604020202020204" pitchFamily="50" charset="-128"/>
              <a:ea typeface="Arial Unicode MS" panose="020B0604020202020204" pitchFamily="50" charset="-128"/>
              <a:cs typeface="Arial Unicode MS" panose="020B0604020202020204" pitchFamily="50" charset="-128"/>
            </a:endParaRPr>
          </a:p>
        </p:txBody>
      </p:sp>
      <p:pic>
        <p:nvPicPr>
          <p:cNvPr id="30725" name="図 9" descr="クリエイティブ・コモンズ・ライセンス"/>
          <p:cNvPicPr>
            <a:picLocks noChangeAspect="1" noChangeArrowheads="1"/>
          </p:cNvPicPr>
          <p:nvPr/>
        </p:nvPicPr>
        <p:blipFill>
          <a:blip r:embed="rId3"/>
          <a:srcRect/>
          <a:stretch>
            <a:fillRect/>
          </a:stretch>
        </p:blipFill>
        <p:spPr bwMode="auto">
          <a:xfrm>
            <a:off x="4049713" y="5274550"/>
            <a:ext cx="828675" cy="292100"/>
          </a:xfrm>
          <a:prstGeom prst="rect">
            <a:avLst/>
          </a:prstGeom>
          <a:noFill/>
          <a:ln w="9525">
            <a:noFill/>
            <a:miter lim="800000"/>
            <a:headEnd/>
            <a:tailEnd/>
          </a:ln>
        </p:spPr>
      </p:pic>
      <p:sp>
        <p:nvSpPr>
          <p:cNvPr id="30726" name="タイトル 1"/>
          <p:cNvSpPr>
            <a:spLocks noGrp="1"/>
          </p:cNvSpPr>
          <p:nvPr>
            <p:ph type="title" idx="4294967295"/>
          </p:nvPr>
        </p:nvSpPr>
        <p:spPr>
          <a:xfrm>
            <a:off x="457200" y="-255588"/>
            <a:ext cx="8229600" cy="990601"/>
          </a:xfrm>
        </p:spPr>
        <p:txBody>
          <a:bodyPr/>
          <a:lstStyle/>
          <a:p>
            <a:r>
              <a:rPr lang="en-US" altLang="ja-JP" sz="2200" dirty="0" smtClean="0">
                <a:latin typeface="Arial Unicode MS" panose="020B0604020202020204" pitchFamily="50" charset="-128"/>
                <a:ea typeface="Arial Unicode MS" panose="020B0604020202020204" pitchFamily="50" charset="-128"/>
                <a:cs typeface="Arial Unicode MS" panose="020B0604020202020204" pitchFamily="50" charset="-128"/>
              </a:rPr>
              <a:t>Reference: User Policy of WHITEPAPER Information and Communications in Japan</a:t>
            </a:r>
          </a:p>
        </p:txBody>
      </p:sp>
      <p:sp>
        <p:nvSpPr>
          <p:cNvPr id="30728" name="テキスト ボックス 5"/>
          <p:cNvSpPr txBox="1">
            <a:spLocks noChangeArrowheads="1"/>
          </p:cNvSpPr>
          <p:nvPr/>
        </p:nvSpPr>
        <p:spPr bwMode="auto">
          <a:xfrm>
            <a:off x="1494311" y="6153645"/>
            <a:ext cx="7797800" cy="430887"/>
          </a:xfrm>
          <a:prstGeom prst="rect">
            <a:avLst/>
          </a:prstGeom>
          <a:noFill/>
          <a:ln w="9525">
            <a:noFill/>
            <a:miter lim="800000"/>
            <a:headEnd/>
            <a:tailEnd/>
          </a:ln>
        </p:spPr>
        <p:txBody>
          <a:bodyPr>
            <a:spAutoFit/>
          </a:bodyPr>
          <a:lstStyle/>
          <a:p>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Source: MIC “Implementation of open data of WHITE PAPER Information and communications</a:t>
            </a:r>
          </a:p>
          <a:p>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 – first adaption of user policy to permit free secondary use of governmental WHITEPAPER.” April 19,2013.</a:t>
            </a:r>
            <a:endParaRPr lang="ja-JP" altLang="en-US" sz="11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idx="4294967295"/>
          </p:nvPr>
        </p:nvSpPr>
        <p:spPr>
          <a:xfrm>
            <a:off x="457200" y="-258763"/>
            <a:ext cx="8229600" cy="990601"/>
          </a:xfrm>
        </p:spPr>
        <p:txBody>
          <a:bodyPr/>
          <a:lstStyle/>
          <a:p>
            <a:r>
              <a:rPr lang="en-US" altLang="ja-JP" sz="2200" dirty="0" smtClean="0">
                <a:latin typeface="Arial Unicode MS" panose="020B0604020202020204" pitchFamily="50" charset="-128"/>
                <a:ea typeface="Arial Unicode MS" panose="020B0604020202020204" pitchFamily="50" charset="-128"/>
                <a:cs typeface="Arial Unicode MS" panose="020B0604020202020204" pitchFamily="50" charset="-128"/>
              </a:rPr>
              <a:t>Reference: User Policy of WHITEPAPER Information and Communications in Japan</a:t>
            </a:r>
            <a:endParaRPr lang="ja-JP" altLang="en-US" sz="2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32771" name="Rectangle 3"/>
          <p:cNvSpPr>
            <a:spLocks noGrp="1"/>
          </p:cNvSpPr>
          <p:nvPr>
            <p:ph type="body" idx="4294967295"/>
          </p:nvPr>
        </p:nvSpPr>
        <p:spPr>
          <a:xfrm>
            <a:off x="457200" y="1141413"/>
            <a:ext cx="8229600" cy="4910137"/>
          </a:xfrm>
        </p:spPr>
        <p:txBody>
          <a:bodyPr/>
          <a:lstStyle/>
          <a:p>
            <a:pPr>
              <a:lnSpc>
                <a:spcPct val="90000"/>
              </a:lnSpc>
            </a:pPr>
            <a:r>
              <a:rPr lang="en-US" altLang="ja-JP" sz="2200" b="1" dirty="0" smtClean="0">
                <a:latin typeface="Arial Unicode MS" panose="020B0604020202020204" pitchFamily="50" charset="-128"/>
                <a:ea typeface="Arial Unicode MS" panose="020B0604020202020204" pitchFamily="50" charset="-128"/>
                <a:cs typeface="Arial Unicode MS" panose="020B0604020202020204" pitchFamily="50" charset="-128"/>
              </a:rPr>
              <a:t>Disclaimer</a:t>
            </a:r>
          </a:p>
          <a:p>
            <a:pPr lvl="1">
              <a:lnSpc>
                <a:spcPct val="90000"/>
              </a:lnSpc>
            </a:pPr>
            <a:r>
              <a:rPr lang="en-US" altLang="ja-JP" sz="2100" dirty="0" smtClean="0">
                <a:latin typeface="Arial Unicode MS" panose="020B0604020202020204" pitchFamily="50" charset="-128"/>
                <a:ea typeface="Arial Unicode MS" panose="020B0604020202020204" pitchFamily="50" charset="-128"/>
                <a:cs typeface="Arial Unicode MS" panose="020B0604020202020204" pitchFamily="50" charset="-128"/>
              </a:rPr>
              <a:t>All possible measures are taken for the accuracy of the published information, however, if there is any incorrect information, please contact us.</a:t>
            </a:r>
          </a:p>
          <a:p>
            <a:pPr lvl="1">
              <a:lnSpc>
                <a:spcPct val="90000"/>
              </a:lnSpc>
            </a:pPr>
            <a:r>
              <a:rPr lang="en-US" altLang="ja-JP" sz="2100" dirty="0" smtClean="0">
                <a:latin typeface="Arial Unicode MS" panose="020B0604020202020204" pitchFamily="50" charset="-128"/>
                <a:ea typeface="Arial Unicode MS" panose="020B0604020202020204" pitchFamily="50" charset="-128"/>
                <a:cs typeface="Arial Unicode MS" panose="020B0604020202020204" pitchFamily="50" charset="-128"/>
              </a:rPr>
              <a:t>In addition, Ministry of Internal Affairs and Communications are not responsible for any losses occurred to users by having used the information published in WHITEPAPER Information and Communications in Japan (2010-2012) </a:t>
            </a:r>
          </a:p>
          <a:p>
            <a:pPr lvl="1">
              <a:lnSpc>
                <a:spcPct val="90000"/>
              </a:lnSpc>
              <a:buFont typeface="Wingdings 3" pitchFamily="18" charset="2"/>
              <a:buNone/>
            </a:pPr>
            <a:endParaRPr lang="en-US" altLang="ja-JP" sz="21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nSpc>
                <a:spcPct val="90000"/>
              </a:lnSpc>
            </a:pPr>
            <a:r>
              <a:rPr lang="en-US" altLang="ja-JP" sz="2200" b="1" dirty="0" smtClean="0">
                <a:latin typeface="Arial Unicode MS" panose="020B0604020202020204" pitchFamily="50" charset="-128"/>
                <a:ea typeface="Arial Unicode MS" panose="020B0604020202020204" pitchFamily="50" charset="-128"/>
                <a:cs typeface="Arial Unicode MS" panose="020B0604020202020204" pitchFamily="50" charset="-128"/>
              </a:rPr>
              <a:t>Contact information about WHITEPAPER Information and Communications in Japan.</a:t>
            </a:r>
          </a:p>
          <a:p>
            <a:pPr lvl="1">
              <a:lnSpc>
                <a:spcPct val="90000"/>
              </a:lnSpc>
            </a:pPr>
            <a:r>
              <a:rPr lang="en-US" altLang="ja-JP" sz="2100" dirty="0" smtClean="0">
                <a:latin typeface="Arial Unicode MS" panose="020B0604020202020204" pitchFamily="50" charset="-128"/>
                <a:ea typeface="Arial Unicode MS" panose="020B0604020202020204" pitchFamily="50" charset="-128"/>
                <a:cs typeface="Arial Unicode MS" panose="020B0604020202020204" pitchFamily="50" charset="-128"/>
              </a:rPr>
              <a:t>Ministry of Internal Affairs and Communications,</a:t>
            </a:r>
          </a:p>
          <a:p>
            <a:pPr lvl="2">
              <a:lnSpc>
                <a:spcPct val="90000"/>
              </a:lnSpc>
              <a:buFont typeface="Wingdings 3" pitchFamily="18" charset="2"/>
              <a:buNone/>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Global ICT Strategy Bureau, ICT Strategy Policy Division</a:t>
            </a:r>
          </a:p>
          <a:p>
            <a:pPr lvl="2">
              <a:lnSpc>
                <a:spcPct val="90000"/>
              </a:lnSpc>
              <a:buFont typeface="Wingdings 3" pitchFamily="18" charset="2"/>
              <a:buNone/>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TEL: 03-5253-5720 FAX: 03-5253-6041 </a:t>
            </a:r>
          </a:p>
          <a:p>
            <a:pPr lvl="2">
              <a:lnSpc>
                <a:spcPct val="90000"/>
              </a:lnSpc>
              <a:buFont typeface="Wingdings 3" pitchFamily="18" charset="2"/>
              <a:buNone/>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E-MAIL: hakusho@soumu.go.jp</a:t>
            </a:r>
            <a:endParaRPr lang="en-US" altLang="ja-JP" sz="1800" b="1"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32773" name="テキスト ボックス 5"/>
          <p:cNvSpPr txBox="1">
            <a:spLocks noChangeArrowheads="1"/>
          </p:cNvSpPr>
          <p:nvPr/>
        </p:nvSpPr>
        <p:spPr bwMode="auto">
          <a:xfrm>
            <a:off x="1290638" y="6089650"/>
            <a:ext cx="7451079" cy="461665"/>
          </a:xfrm>
          <a:prstGeom prst="rect">
            <a:avLst/>
          </a:prstGeom>
          <a:noFill/>
          <a:ln w="9525">
            <a:noFill/>
            <a:miter lim="800000"/>
            <a:headEnd/>
            <a:tailEnd/>
          </a:ln>
        </p:spPr>
        <p:txBody>
          <a:bodyPr wrap="none">
            <a:spAutoFit/>
          </a:bodyPr>
          <a:lstStyle/>
          <a:p>
            <a:r>
              <a:rPr lang="en-US" altLang="ja-JP" sz="1200">
                <a:latin typeface="Arial Unicode MS" panose="020B0604020202020204" pitchFamily="50" charset="-128"/>
                <a:ea typeface="Arial Unicode MS" panose="020B0604020202020204" pitchFamily="50" charset="-128"/>
                <a:cs typeface="Arial Unicode MS" panose="020B0604020202020204" pitchFamily="50" charset="-128"/>
              </a:rPr>
              <a:t>Source: MIC “Implementation of open data of WHITE PAPER Information and communications</a:t>
            </a:r>
          </a:p>
          <a:p>
            <a:r>
              <a:rPr lang="en-US" altLang="ja-JP" sz="1200">
                <a:latin typeface="Arial Unicode MS" panose="020B0604020202020204" pitchFamily="50" charset="-128"/>
                <a:ea typeface="Arial Unicode MS" panose="020B0604020202020204" pitchFamily="50" charset="-128"/>
                <a:cs typeface="Arial Unicode MS" panose="020B0604020202020204" pitchFamily="50" charset="-128"/>
              </a:rPr>
              <a:t> – first adaption of user policy to permit free secondary use of governmental WHITEPAPER.” April 19,2013.</a:t>
            </a:r>
            <a:endParaRPr lang="ja-JP" altLang="en-US" sz="120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52400"/>
            <a:ext cx="8229600" cy="548244"/>
          </a:xfrm>
        </p:spPr>
        <p:txBody>
          <a:bodyPr/>
          <a:lstStyle/>
          <a:p>
            <a:r>
              <a:rPr lang="en-US" altLang="ja-JP" sz="28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2. </a:t>
            </a:r>
            <a:r>
              <a:rPr lang="en-US" altLang="ja-JP" sz="2800" dirty="0" smtClean="0">
                <a:latin typeface="Arial Unicode MS" panose="020B0604020202020204" pitchFamily="50" charset="-128"/>
                <a:ea typeface="Arial Unicode MS" panose="020B0604020202020204" pitchFamily="50" charset="-128"/>
                <a:cs typeface="Arial Unicode MS" panose="020B0604020202020204" pitchFamily="50" charset="-128"/>
              </a:rPr>
              <a:t>Trend in open data (user policy) in Japan</a:t>
            </a:r>
            <a:endParaRPr lang="ja-JP" altLang="en-US" sz="2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0486" name="Rectangle 6"/>
          <p:cNvSpPr>
            <a:spLocks noGrp="1"/>
          </p:cNvSpPr>
          <p:nvPr>
            <p:ph type="body" idx="4294967295"/>
          </p:nvPr>
        </p:nvSpPr>
        <p:spPr/>
        <p:txBody>
          <a:bodyPr/>
          <a:lstStyle/>
          <a:p>
            <a:pPr marL="381000" indent="-381000">
              <a:lnSpc>
                <a:spcPct val="80000"/>
              </a:lnSpc>
            </a:pPr>
            <a:r>
              <a:rPr lang="en-US" altLang="ja-JP" sz="2000" b="1" dirty="0" smtClean="0">
                <a:latin typeface="Arial Unicode MS" panose="020B0604020202020204" pitchFamily="50" charset="-128"/>
                <a:ea typeface="Arial Unicode MS" panose="020B0604020202020204" pitchFamily="50" charset="-128"/>
                <a:cs typeface="Arial Unicode MS" panose="020B0604020202020204" pitchFamily="50" charset="-128"/>
              </a:rPr>
              <a:t>Overview of FY2012: preparation and trial for  the user policy to permit secondary use. </a:t>
            </a:r>
            <a:endPar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617538" lvl="1" indent="-342900">
              <a:lnSpc>
                <a:spcPct val="80000"/>
              </a:lnSpc>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In the data governance committee, the user policy which enables secondary use including a modification of the data already released was drafted after implementing the case study of  the "white paper information and communications in Japan” etc. of MIC.</a:t>
            </a:r>
          </a:p>
          <a:p>
            <a:pPr marL="617538" lvl="1" indent="-342900">
              <a:lnSpc>
                <a:spcPct val="80000"/>
              </a:lnSpc>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Ministry of Internal Affairs and communications implemented the open data of “WHITE PAPER Information and Communications in Japan” based on the user policy drafted in the data governance committee. In addition, Ministry of Economy, Trade and Industry begun to open the own data to the public by the creative common license in Open DATA METI. Hence Open data was started in order to permit the secondary use.</a:t>
            </a:r>
          </a:p>
          <a:p>
            <a:pPr marL="898525" lvl="2" indent="-304800">
              <a:lnSpc>
                <a:spcPct val="80000"/>
              </a:lnSpc>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“Open Data” includes information release under the user policy which enable the secondary use and in the data format for machine readability. Here, the user policy is only discussed.</a:t>
            </a:r>
          </a:p>
          <a:p>
            <a:pPr marL="898525" lvl="2" indent="-304800">
              <a:lnSpc>
                <a:spcPct val="80000"/>
              </a:lnSpc>
            </a:pPr>
            <a:endPar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617538" lvl="1" indent="-342900">
              <a:lnSpc>
                <a:spcPct val="80000"/>
              </a:lnSpc>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“Road Map for Electronic Administration Open Data promotion (provisional title)” and “Basic approach (guideline) to open the data of ministries for secondary use promotion (provisional title)” were established in the Electronic Administration Open Data Working level Meeting.</a:t>
            </a:r>
            <a:endPar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4" name="スライド番号プレースホルダー 3"/>
          <p:cNvSpPr>
            <a:spLocks noGrp="1"/>
          </p:cNvSpPr>
          <p:nvPr>
            <p:ph type="sldNum" sz="quarter" idx="10"/>
          </p:nvPr>
        </p:nvSpPr>
        <p:spPr/>
        <p:txBody>
          <a:bodyPr/>
          <a:lstStyle/>
          <a:p>
            <a:pPr>
              <a:defRPr/>
            </a:pPr>
            <a:fld id="{57FB4EE3-3709-4B91-9E6D-7FD9FD4FCF22}" type="slidenum">
              <a:rPr lang="ja-JP" altLang="en-US" smtClean="0"/>
              <a:pPr>
                <a:defRPr/>
              </a:pPr>
              <a:t>8</a:t>
            </a:fld>
            <a:endParaRPr lang="ja-JP"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
  <TotalTime>14172</TotalTime>
  <Words>2137</Words>
  <Application>Microsoft Office PowerPoint</Application>
  <PresentationFormat>画面に合わせる (4:3)</PresentationFormat>
  <Paragraphs>149</Paragraphs>
  <Slides>11</Slides>
  <Notes>0</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アース</vt:lpstr>
      <vt:lpstr>PowerPoint プレゼンテーション</vt:lpstr>
      <vt:lpstr>1. Report of Data Governance Committee (FY2012)  (1)Outline</vt:lpstr>
      <vt:lpstr>1. Report of Data Governance Committee (FY2012)  (2)Outline</vt:lpstr>
      <vt:lpstr>Reference: The proposal to the electronic administration open data working-level meeting (1)</vt:lpstr>
      <vt:lpstr>The proposal to the electronic administration open data working-level meeting  (2)</vt:lpstr>
      <vt:lpstr>Reference: User Policy of WHITEPAPER Information and Communications in Japan</vt:lpstr>
      <vt:lpstr>Reference: User Policy of WHITEPAPER Information and Communications in Japan</vt:lpstr>
      <vt:lpstr>Reference: User Policy of WHITEPAPER Information and Communications in Japan</vt:lpstr>
      <vt:lpstr>2. Trend in open data (user policy) in Japan</vt:lpstr>
      <vt:lpstr>2. Trend in open data (user policy) in Japan</vt:lpstr>
      <vt:lpstr>3. Proposal for activity policy for fiscal 2013 of      the Data Governance Committee</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福島　直央</cp:lastModifiedBy>
  <cp:revision>456</cp:revision>
  <cp:lastPrinted>2013-01-21T02:57:17Z</cp:lastPrinted>
  <dcterms:created xsi:type="dcterms:W3CDTF">2012-11-30T13:43:40Z</dcterms:created>
  <dcterms:modified xsi:type="dcterms:W3CDTF">2014-02-07T07:55:30Z</dcterms:modified>
</cp:coreProperties>
</file>