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8"/>
  </p:notesMasterIdLst>
  <p:sldIdLst>
    <p:sldId id="416" r:id="rId2"/>
    <p:sldId id="441" r:id="rId3"/>
    <p:sldId id="474" r:id="rId4"/>
    <p:sldId id="475" r:id="rId5"/>
    <p:sldId id="476" r:id="rId6"/>
    <p:sldId id="445" r:id="rId7"/>
  </p:sldIdLst>
  <p:sldSz cx="9144000" cy="6858000" type="screen4x3"/>
  <p:notesSz cx="6807200" cy="994568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35" autoAdjust="0"/>
    <p:restoredTop sz="92639" autoAdjust="0"/>
  </p:normalViewPr>
  <p:slideViewPr>
    <p:cSldViewPr snapToGrid="0">
      <p:cViewPr>
        <p:scale>
          <a:sx n="100" d="100"/>
          <a:sy n="100" d="100"/>
        </p:scale>
        <p:origin x="-342" y="-1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7205"/>
          </a:xfrm>
          <a:prstGeom prst="rect">
            <a:avLst/>
          </a:prstGeom>
        </p:spPr>
        <p:txBody>
          <a:bodyPr vert="horz" lIns="91433" tIns="45716" rIns="91433" bIns="4571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40" y="0"/>
            <a:ext cx="2949575" cy="497205"/>
          </a:xfrm>
          <a:prstGeom prst="rect">
            <a:avLst/>
          </a:prstGeom>
        </p:spPr>
        <p:txBody>
          <a:bodyPr vert="horz" lIns="91433" tIns="45716" rIns="91433" bIns="45716" rtlCol="0"/>
          <a:lstStyle>
            <a:lvl1pPr algn="r" fontAlgn="auto">
              <a:spcBef>
                <a:spcPts val="0"/>
              </a:spcBef>
              <a:spcAft>
                <a:spcPts val="0"/>
              </a:spcAft>
              <a:defRPr sz="1200">
                <a:latin typeface="+mn-lt"/>
                <a:ea typeface="+mn-ea"/>
              </a:defRPr>
            </a:lvl1pPr>
          </a:lstStyle>
          <a:p>
            <a:pPr>
              <a:defRPr/>
            </a:pPr>
            <a:fld id="{6E374AD1-7524-4A65-A188-6976E3A41289}" type="datetimeFigureOut">
              <a:rPr lang="ja-JP" altLang="en-US"/>
              <a:pPr>
                <a:defRPr/>
              </a:pPr>
              <a:t>2014/2/7</a:t>
            </a:fld>
            <a:endParaRPr lang="ja-JP" altLang="en-US"/>
          </a:p>
        </p:txBody>
      </p:sp>
      <p:sp>
        <p:nvSpPr>
          <p:cNvPr id="4" name="スライド イメージ プレースホルダー 3"/>
          <p:cNvSpPr>
            <a:spLocks noGrp="1" noRot="1" noChangeAspect="1"/>
          </p:cNvSpPr>
          <p:nvPr>
            <p:ph type="sldImg" idx="2"/>
          </p:nvPr>
        </p:nvSpPr>
        <p:spPr>
          <a:xfrm>
            <a:off x="917575" y="746125"/>
            <a:ext cx="4972050" cy="3729038"/>
          </a:xfrm>
          <a:prstGeom prst="rect">
            <a:avLst/>
          </a:prstGeom>
          <a:noFill/>
          <a:ln w="12700">
            <a:solidFill>
              <a:prstClr val="black"/>
            </a:solidFill>
          </a:ln>
        </p:spPr>
        <p:txBody>
          <a:bodyPr vert="horz" lIns="91433" tIns="45716" rIns="91433" bIns="45716" rtlCol="0" anchor="ctr"/>
          <a:lstStyle/>
          <a:p>
            <a:pPr lvl="0"/>
            <a:endParaRPr lang="ja-JP" altLang="en-US" noProof="0"/>
          </a:p>
        </p:txBody>
      </p:sp>
      <p:sp>
        <p:nvSpPr>
          <p:cNvPr id="5" name="ノート プレースホルダー 4"/>
          <p:cNvSpPr>
            <a:spLocks noGrp="1"/>
          </p:cNvSpPr>
          <p:nvPr>
            <p:ph type="body" sz="quarter" idx="3"/>
          </p:nvPr>
        </p:nvSpPr>
        <p:spPr>
          <a:xfrm>
            <a:off x="681039" y="4724241"/>
            <a:ext cx="5445125" cy="4474845"/>
          </a:xfrm>
          <a:prstGeom prst="rect">
            <a:avLst/>
          </a:prstGeom>
        </p:spPr>
        <p:txBody>
          <a:bodyPr vert="horz" lIns="91433" tIns="45716" rIns="91433" bIns="45716"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2" y="9446896"/>
            <a:ext cx="2949575" cy="497204"/>
          </a:xfrm>
          <a:prstGeom prst="rect">
            <a:avLst/>
          </a:prstGeom>
        </p:spPr>
        <p:txBody>
          <a:bodyPr vert="horz" lIns="91433" tIns="45716" rIns="91433" bIns="4571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40" y="9446896"/>
            <a:ext cx="2949575" cy="497204"/>
          </a:xfrm>
          <a:prstGeom prst="rect">
            <a:avLst/>
          </a:prstGeom>
        </p:spPr>
        <p:txBody>
          <a:bodyPr vert="horz" lIns="91433" tIns="45716" rIns="91433" bIns="45716" rtlCol="0" anchor="b"/>
          <a:lstStyle>
            <a:lvl1pPr algn="r" fontAlgn="auto">
              <a:spcBef>
                <a:spcPts val="0"/>
              </a:spcBef>
              <a:spcAft>
                <a:spcPts val="0"/>
              </a:spcAft>
              <a:defRPr sz="1200">
                <a:latin typeface="+mn-lt"/>
                <a:ea typeface="+mn-ea"/>
              </a:defRPr>
            </a:lvl1pPr>
          </a:lstStyle>
          <a:p>
            <a:pPr>
              <a:defRPr/>
            </a:pPr>
            <a:fld id="{7A0B6AAA-1AEB-4CEA-ACE1-3B89FD51BB75}" type="slidenum">
              <a:rPr lang="ja-JP" altLang="en-US"/>
              <a:pPr>
                <a:defRPr/>
              </a:pPr>
              <a:t>‹#›</a:t>
            </a:fld>
            <a:endParaRPr lang="ja-JP" altLang="en-US"/>
          </a:p>
        </p:txBody>
      </p:sp>
    </p:spTree>
    <p:extLst>
      <p:ext uri="{BB962C8B-B14F-4D97-AF65-F5344CB8AC3E}">
        <p14:creationId xmlns:p14="http://schemas.microsoft.com/office/powerpoint/2010/main" val="339983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AEF7767C-FE26-420F-98BF-A3A5CFA0D0A0}"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D32F4C15-C034-4314-9112-D299D62351D6}"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9CE4FFE-2657-47F4-863B-D1CC317C878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0" y="6309673"/>
            <a:ext cx="1222612" cy="575953"/>
          </a:xfrm>
          <a:prstGeom prst="rect">
            <a:avLst/>
          </a:prstGeom>
          <a:noFill/>
          <a:ln w="9525">
            <a:noFill/>
            <a:miter lim="800000"/>
            <a:headEnd/>
            <a:tailEnd/>
          </a:ln>
        </p:spPr>
      </p:pic>
      <p:cxnSp>
        <p:nvCxnSpPr>
          <p:cNvPr id="16" name="直線コネクタ 19"/>
          <p:cNvCxnSpPr/>
          <p:nvPr userDrawn="1"/>
        </p:nvCxnSpPr>
        <p:spPr>
          <a:xfrm>
            <a:off x="496888" y="680709"/>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654943"/>
          </a:xfrm>
        </p:spPr>
        <p:txBody>
          <a:bodyPr/>
          <a:lstStyle/>
          <a:p>
            <a:r>
              <a:rPr lang="ja-JP" altLang="en-US" dirty="0" smtClean="0"/>
              <a:t>マスター タイトルの書式設定</a:t>
            </a:r>
            <a:endParaRPr lang="en-US" dirty="0"/>
          </a:p>
        </p:txBody>
      </p:sp>
      <p:sp>
        <p:nvSpPr>
          <p:cNvPr id="17"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5C489480-8482-4FE0-A015-CFEEA03935A6}" type="slidenum">
              <a:rPr lang="ja-JP" altLang="en-US"/>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59D614E3-EC9C-401D-B25E-0181BD4EC2F5}"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D6BE04EA-D976-49BB-88BC-11887A034D4F}"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23FDB0EC-3C6C-499F-B7FC-40D34E018601}"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347" y="3429000"/>
            <a:ext cx="8184915" cy="166955"/>
            <a:chOff x="179512" y="6525344"/>
            <a:chExt cx="8890035" cy="0"/>
          </a:xfrm>
        </p:grpSpPr>
        <p:cxnSp>
          <p:nvCxnSpPr>
            <p:cNvPr id="10" name="直線コネクタ 8"/>
            <p:cNvCxnSpPr/>
            <p:nvPr/>
          </p:nvCxnSpPr>
          <p:spPr>
            <a:xfrm>
              <a:off x="179512" y="6525344"/>
              <a:ext cx="820882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5863" y="6525344"/>
              <a:ext cx="15222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203" y="6525344"/>
              <a:ext cx="152227"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320" y="6525344"/>
              <a:ext cx="15222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smtClean="0"/>
            </a:lvl1pPr>
          </a:lstStyle>
          <a:p>
            <a:pPr>
              <a:defRPr/>
            </a:pPr>
            <a:fld id="{F52FA9F6-98CE-4D8B-9188-4B04B5C3FA61}"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777F02BF-A27D-4507-89DC-5BA8A0B9164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38266B34-2950-452F-9FB9-AB9EE4D1A11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234B22B5-564E-49AF-94E1-EBCE52A8446D}"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BB1E81A8-7DC8-4718-AAD2-CE30D12D26F6}"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プレースホルダー 3"/>
          <p:cNvSpPr>
            <a:spLocks noGrp="1"/>
          </p:cNvSpPr>
          <p:nvPr>
            <p:ph type="body" idx="1"/>
          </p:nvPr>
        </p:nvSpPr>
        <p:spPr>
          <a:xfrm>
            <a:off x="3004458" y="3851564"/>
            <a:ext cx="5760692" cy="1143000"/>
          </a:xfrm>
        </p:spPr>
        <p:txBody>
          <a:bodyPr/>
          <a:lstStyle/>
          <a:p>
            <a:pPr eaLnBrk="1" hangingPunct="1"/>
            <a:r>
              <a:rPr lang="en-US" altLang="ja-JP" dirty="0" smtClean="0">
                <a:solidFill>
                  <a:schemeClr val="tx1"/>
                </a:solidFill>
                <a:latin typeface="+mj-ea"/>
                <a:ea typeface="+mj-ea"/>
              </a:rPr>
              <a:t>2013.6.13</a:t>
            </a:r>
          </a:p>
          <a:p>
            <a:pPr eaLnBrk="1" hangingPunct="1"/>
            <a:endParaRPr lang="en-US" altLang="ja-JP" dirty="0" smtClean="0">
              <a:solidFill>
                <a:schemeClr val="tx1"/>
              </a:solidFill>
              <a:latin typeface="+mj-ea"/>
              <a:ea typeface="+mj-ea"/>
            </a:endParaRPr>
          </a:p>
          <a:p>
            <a:pPr eaLnBrk="1" hangingPunct="1"/>
            <a:r>
              <a:rPr lang="en-US" altLang="ja-JP"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Open Data </a:t>
            </a:r>
            <a:r>
              <a:rPr lang="en-US" altLang="ja-JP"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P</a:t>
            </a:r>
            <a:r>
              <a:rPr lang="en-US" altLang="ja-JP"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romotion Consortium</a:t>
            </a:r>
            <a:endParaRPr lang="en-US" altLang="ja-JP"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a:p>
            <a:pPr eaLnBrk="1" hangingPunct="1"/>
            <a:r>
              <a:rPr lang="en-US" altLang="ja-JP"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Noboru </a:t>
            </a:r>
            <a:r>
              <a:rPr lang="en-US" altLang="ja-JP" dirty="0" err="1"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Koshizuka</a:t>
            </a:r>
            <a:r>
              <a:rPr lang="en-US" altLang="ja-JP"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a:t>
            </a:r>
          </a:p>
          <a:p>
            <a:pPr eaLnBrk="1" hangingPunct="1"/>
            <a:r>
              <a:rPr lang="en-US" altLang="ja-JP"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Chief Researcher, Technical Committee</a:t>
            </a:r>
            <a:endParaRPr lang="en-US" altLang="ja-JP" dirty="0" smtClean="0">
              <a:solidFill>
                <a:schemeClr val="tx1"/>
              </a:solidFill>
              <a:latin typeface="+mj-ea"/>
              <a:ea typeface="+mj-ea"/>
            </a:endParaRPr>
          </a:p>
        </p:txBody>
      </p:sp>
      <p:sp>
        <p:nvSpPr>
          <p:cNvPr id="5" name="タイトル 1"/>
          <p:cNvSpPr txBox="1">
            <a:spLocks/>
          </p:cNvSpPr>
          <p:nvPr/>
        </p:nvSpPr>
        <p:spPr bwMode="auto">
          <a:xfrm>
            <a:off x="991631" y="1828800"/>
            <a:ext cx="7918846" cy="1398213"/>
          </a:xfrm>
          <a:prstGeom prst="rect">
            <a:avLst/>
          </a:prstGeom>
          <a:noFill/>
          <a:ln w="9525">
            <a:noFill/>
            <a:miter lim="800000"/>
            <a:headEnd/>
            <a:tailEnd/>
          </a:ln>
        </p:spPr>
        <p:txBody>
          <a:bodyPr anchor="ct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algn="ctr" fontAlgn="auto">
              <a:spcAft>
                <a:spcPts val="0"/>
              </a:spcAft>
              <a:defRPr/>
            </a:pPr>
            <a:r>
              <a:rPr lang="en-US" altLang="ja-JP" sz="2800" dirty="0" smtClean="0">
                <a:latin typeface="Arial Unicode MS" panose="020B0604020202020204" pitchFamily="50" charset="-128"/>
                <a:ea typeface="Arial Unicode MS" panose="020B0604020202020204" pitchFamily="50" charset="-128"/>
                <a:cs typeface="Arial Unicode MS" panose="020B0604020202020204" pitchFamily="50" charset="-128"/>
              </a:rPr>
              <a:t>Technical Committee</a:t>
            </a:r>
            <a:endParaRPr lang="ja-JP" altLang="en-US" sz="2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gn="ctr" fontAlgn="auto">
              <a:spcAft>
                <a:spcPts val="0"/>
              </a:spcAft>
              <a:defRPr/>
            </a:pPr>
            <a:r>
              <a:rPr lang="en-US" altLang="ja-JP" sz="2800" dirty="0" smtClean="0">
                <a:latin typeface="Arial Unicode MS" panose="020B0604020202020204" pitchFamily="50" charset="-128"/>
                <a:ea typeface="Arial Unicode MS" panose="020B0604020202020204" pitchFamily="50" charset="-128"/>
                <a:cs typeface="Arial Unicode MS" panose="020B0604020202020204" pitchFamily="50" charset="-128"/>
              </a:rPr>
              <a:t>Report of Activities of 2012 and Proposed Activities (Draft) of 2013</a:t>
            </a:r>
          </a:p>
        </p:txBody>
      </p:sp>
      <p:sp>
        <p:nvSpPr>
          <p:cNvPr id="7" name="テキスト ボックス 6"/>
          <p:cNvSpPr txBox="1"/>
          <p:nvPr/>
        </p:nvSpPr>
        <p:spPr>
          <a:xfrm>
            <a:off x="7676833" y="152986"/>
            <a:ext cx="1005403" cy="369332"/>
          </a:xfrm>
          <a:prstGeom prst="rect">
            <a:avLst/>
          </a:prstGeom>
          <a:noFill/>
          <a:ln>
            <a:solidFill>
              <a:schemeClr val="tx1"/>
            </a:solidFill>
          </a:ln>
        </p:spPr>
        <p:txBody>
          <a:bodyPr wrap="none" rtlCol="0">
            <a:spAutoFit/>
          </a:bodyPr>
          <a:lstStyle/>
          <a:p>
            <a:r>
              <a:rPr lang="en-US" altLang="ja-JP" dirty="0" smtClean="0">
                <a:latin typeface="Century" panose="02040604050505020304" pitchFamily="18" charset="0"/>
              </a:rPr>
              <a:t>Ref. 3-1</a:t>
            </a:r>
            <a:endParaRPr kumimoji="1" lang="ja-JP" altLang="en-US" dirty="0">
              <a:latin typeface="Century" panose="02040604050505020304" pitchFamily="18" charset="0"/>
            </a:endParaRPr>
          </a:p>
        </p:txBody>
      </p:sp>
      <p:sp>
        <p:nvSpPr>
          <p:cNvPr id="6" name="正方形/長方形 5"/>
          <p:cNvSpPr/>
          <p:nvPr/>
        </p:nvSpPr>
        <p:spPr>
          <a:xfrm>
            <a:off x="3971925" y="6267420"/>
            <a:ext cx="4943475" cy="253916"/>
          </a:xfrm>
          <a:prstGeom prst="rect">
            <a:avLst/>
          </a:prstGeom>
          <a:ln>
            <a:solidFill>
              <a:schemeClr val="accent1"/>
            </a:solidFill>
          </a:ln>
        </p:spPr>
        <p:txBody>
          <a:bodyPr wrap="square">
            <a:spAutoFit/>
          </a:bodyPr>
          <a:lstStyle/>
          <a:p>
            <a:r>
              <a:rPr lang="en-US" altLang="ja-JP" sz="1050" dirty="0"/>
              <a:t>This document is a provisional translation by Open Data Promotion Consortium</a:t>
            </a:r>
            <a:endParaRPr lang="ja-JP" altLang="ja-JP" sz="105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1. Report of Activities of 2012</a:t>
            </a:r>
            <a:r>
              <a:rPr lang="ja-JP" altLang="en-US" sz="2400" dirty="0" smtClean="0">
                <a:latin typeface="+mj-ea"/>
              </a:rPr>
              <a:t>　</a:t>
            </a: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(1) Overview</a:t>
            </a:r>
            <a:endParaRPr kumimoji="1" lang="ja-JP" altLang="en-US" sz="24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1</a:t>
            </a:fld>
            <a:endParaRPr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259353667"/>
              </p:ext>
            </p:extLst>
          </p:nvPr>
        </p:nvGraphicFramePr>
        <p:xfrm>
          <a:off x="443344" y="815109"/>
          <a:ext cx="8095013" cy="5673726"/>
        </p:xfrm>
        <a:graphic>
          <a:graphicData uri="http://schemas.openxmlformats.org/drawingml/2006/table">
            <a:tbl>
              <a:tblPr firstRow="1" bandRow="1">
                <a:tableStyleId>{5C22544A-7EE6-4342-B048-85BDC9FD1C3A}</a:tableStyleId>
              </a:tblPr>
              <a:tblGrid>
                <a:gridCol w="1290453"/>
                <a:gridCol w="2766950"/>
                <a:gridCol w="4037610"/>
              </a:tblGrid>
              <a:tr h="434148">
                <a:tc>
                  <a:txBody>
                    <a:bodyPr/>
                    <a:lstStyle/>
                    <a:p>
                      <a:pPr algn="ct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Date</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c>
                  <a:txBody>
                    <a:bodyPr/>
                    <a:lstStyle/>
                    <a:p>
                      <a:pPr algn="ct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Title</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c>
                  <a:txBody>
                    <a:bodyPr/>
                    <a:lstStyle/>
                    <a:p>
                      <a:pPr algn="ct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Overview</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r>
              <a:tr h="434148">
                <a:tc>
                  <a:txBody>
                    <a:bodyPr/>
                    <a:lstStyle/>
                    <a:p>
                      <a:pPr algn="ct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2012.10.24</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c>
                  <a:txBody>
                    <a:bodyPr/>
                    <a:lstStyle/>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1st Technical Committee Mtg.</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c>
                  <a:txBody>
                    <a:bodyPr/>
                    <a:lstStyle/>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Discussed the Operation and Mission of the Committee, and others.</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r>
              <a:tr h="606618">
                <a:tc>
                  <a:txBody>
                    <a:bodyPr/>
                    <a:lstStyle/>
                    <a:p>
                      <a:pPr algn="ct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2013.01.09</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c>
                  <a:txBody>
                    <a:bodyPr/>
                    <a:lstStyle/>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2</a:t>
                      </a:r>
                      <a:r>
                        <a:rPr kumimoji="1" lang="en-US" altLang="ja-JP" sz="1400" baseline="30000" dirty="0" smtClean="0">
                          <a:latin typeface="Arial Unicode MS" panose="020B0604020202020204" pitchFamily="50" charset="-128"/>
                          <a:ea typeface="Arial Unicode MS" panose="020B0604020202020204" pitchFamily="50" charset="-128"/>
                          <a:cs typeface="Arial Unicode MS" panose="020B0604020202020204" pitchFamily="50" charset="-128"/>
                        </a:rPr>
                        <a:t>nd</a:t>
                      </a: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 Technical Committee Mtg.</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c>
                  <a:txBody>
                    <a:bodyPr/>
                    <a:lstStyle/>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Discussed points</a:t>
                      </a:r>
                      <a:r>
                        <a:rPr kumimoji="1" lang="en-US" altLang="ja-JP" sz="14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of issues of the Committee.</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Discussed advanced trends of vocabularies, etc.</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r>
              <a:tr h="606618">
                <a:tc>
                  <a:txBody>
                    <a:bodyPr/>
                    <a:lstStyle/>
                    <a:p>
                      <a:pPr algn="ct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2013.01.28</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3</a:t>
                      </a:r>
                      <a:r>
                        <a:rPr kumimoji="1" lang="en-US" altLang="ja-JP" sz="1400" baseline="30000" dirty="0" smtClean="0">
                          <a:latin typeface="Arial Unicode MS" panose="020B0604020202020204" pitchFamily="50" charset="-128"/>
                          <a:ea typeface="Arial Unicode MS" panose="020B0604020202020204" pitchFamily="50" charset="-128"/>
                          <a:cs typeface="Arial Unicode MS" panose="020B0604020202020204" pitchFamily="50" charset="-128"/>
                        </a:rPr>
                        <a:t>rd</a:t>
                      </a:r>
                      <a:r>
                        <a:rPr kumimoji="1" lang="en-US" altLang="ja-JP" sz="14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Technical Committee Mtg.</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c>
                  <a:txBody>
                    <a:bodyPr/>
                    <a:lstStyle/>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Discussed technical guides for data preparation for the open data system. </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Reported overseas investigation including</a:t>
                      </a:r>
                      <a:r>
                        <a:rPr kumimoji="1" lang="en-US" altLang="ja-JP" sz="14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NIEM.</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Reported international standardization trend, etc.</a:t>
                      </a:r>
                    </a:p>
                  </a:txBody>
                  <a:tcPr anchor="ctr"/>
                </a:tc>
              </a:tr>
              <a:tr h="1355969">
                <a:tc>
                  <a:txBody>
                    <a:bodyPr/>
                    <a:lstStyle/>
                    <a:p>
                      <a:pPr algn="ct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2013.03.21</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c>
                  <a:txBody>
                    <a:bodyPr/>
                    <a:lstStyle/>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3</a:t>
                      </a:r>
                      <a:r>
                        <a:rPr kumimoji="1" lang="en-US" altLang="ja-JP" sz="1400" baseline="30000" dirty="0" smtClean="0">
                          <a:latin typeface="Arial Unicode MS" panose="020B0604020202020204" pitchFamily="50" charset="-128"/>
                          <a:ea typeface="Arial Unicode MS" panose="020B0604020202020204" pitchFamily="50" charset="-128"/>
                          <a:cs typeface="Arial Unicode MS" panose="020B0604020202020204" pitchFamily="50" charset="-128"/>
                        </a:rPr>
                        <a:t>rd</a:t>
                      </a: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 E-Government Open Data Working Level Meeting </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c>
                  <a:txBody>
                    <a:bodyPr/>
                    <a:lstStyle/>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Reported the approach &amp; proposal of the Tech. Committee.</a:t>
                      </a:r>
                      <a:r>
                        <a:rPr kumimoji="1" lang="en-US" altLang="ja-JP" sz="14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Proposed the technical requirements</a:t>
                      </a:r>
                      <a:r>
                        <a:rPr kumimoji="1" lang="en-US" altLang="ja-JP" sz="14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for data formation for open data, Technical Guides for Open Data Realization, draft CSV Data Standards for Open Data Realization, draft Specifications for Infrastructure Development for Collaboration for Data Circulation together with technical proposals for open data. </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r>
              <a:tr h="845763">
                <a:tc>
                  <a:txBody>
                    <a:bodyPr/>
                    <a:lstStyle/>
                    <a:p>
                      <a:pPr algn="ct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2013.06.03</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4</a:t>
                      </a:r>
                      <a:r>
                        <a:rPr kumimoji="1" lang="en-US" altLang="ja-JP" sz="1400" baseline="30000" dirty="0" smtClean="0">
                          <a:latin typeface="Arial Unicode MS" panose="020B0604020202020204" pitchFamily="50" charset="-128"/>
                          <a:ea typeface="Arial Unicode MS" panose="020B0604020202020204" pitchFamily="50" charset="-128"/>
                          <a:cs typeface="Arial Unicode MS" panose="020B0604020202020204" pitchFamily="50" charset="-128"/>
                        </a:rPr>
                        <a:t>th</a:t>
                      </a: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 Technical Committee Mtg.</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c>
                  <a:txBody>
                    <a:bodyPr/>
                    <a:lstStyle/>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Reported the case studies for S</a:t>
                      </a:r>
                      <a:r>
                        <a:rPr kumimoji="1" lang="en-US" altLang="ja-JP" sz="14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pecifications for Infrastructure Development for Collaboration for Data Circulation.</a:t>
                      </a:r>
                    </a:p>
                    <a:p>
                      <a:r>
                        <a:rPr kumimoji="1" lang="en-US" altLang="ja-JP" sz="14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Discussed the TC Report of Activities of 2012 and the Proposed TC Activities of 2013, etc.   </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r>
            </a:tbl>
          </a:graphicData>
        </a:graphic>
      </p:graphicFrame>
    </p:spTree>
    <p:extLst>
      <p:ext uri="{BB962C8B-B14F-4D97-AF65-F5344CB8AC3E}">
        <p14:creationId xmlns:p14="http://schemas.microsoft.com/office/powerpoint/2010/main" val="1202682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2</a:t>
            </a:fld>
            <a:endParaRPr lang="ja-JP" altLang="en-US" dirty="0"/>
          </a:p>
        </p:txBody>
      </p:sp>
      <p:sp>
        <p:nvSpPr>
          <p:cNvPr id="13" name="コンテンツ プレースホルダー 1"/>
          <p:cNvSpPr txBox="1">
            <a:spLocks/>
          </p:cNvSpPr>
          <p:nvPr/>
        </p:nvSpPr>
        <p:spPr>
          <a:xfrm>
            <a:off x="436653" y="1026367"/>
            <a:ext cx="8483412" cy="5196303"/>
          </a:xfrm>
          <a:prstGeom prst="rect">
            <a:avLst/>
          </a:prstGeom>
        </p:spPr>
        <p:txBody>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lnSpc>
                <a:spcPts val="1400"/>
              </a:lnSpc>
              <a:spcBef>
                <a:spcPts val="300"/>
              </a:spcBef>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Achievements of the Technical Committee were as follows.</a:t>
            </a:r>
          </a:p>
          <a:p>
            <a:pPr>
              <a:lnSpc>
                <a:spcPts val="1400"/>
              </a:lnSpc>
              <a:spcBef>
                <a:spcPts val="300"/>
              </a:spcBef>
            </a:pPr>
            <a:endParaRPr lang="en-US" altLang="ja-JP" sz="2000" dirty="0" smtClean="0"/>
          </a:p>
          <a:p>
            <a:pPr lvl="1">
              <a:spcBef>
                <a:spcPts val="300"/>
              </a:spcBef>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Preparation of technical documents that include “Call </a:t>
            </a: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for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Comments”</a:t>
            </a:r>
            <a:r>
              <a:rPr lang="ja-JP" altLang="en-US" sz="1800" dirty="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936625" lvl="2" indent="-342900">
              <a:spcBef>
                <a:spcPts val="300"/>
              </a:spcBef>
              <a:buFont typeface="+mj-lt"/>
              <a:buAutoNum type="arabicPeriod"/>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Technical Guides </a:t>
            </a: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for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Data Preparation for Open Data Realization</a:t>
            </a:r>
            <a:r>
              <a:rPr lang="ja-JP" altLang="en-US" sz="1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baseline="30000" dirty="0" smtClean="0">
                <a:latin typeface="Arial Unicode MS" panose="020B0604020202020204" pitchFamily="50" charset="-128"/>
                <a:ea typeface="Arial Unicode MS" panose="020B0604020202020204" pitchFamily="50" charset="-128"/>
                <a:cs typeface="Arial Unicode MS" panose="020B0604020202020204" pitchFamily="50" charset="-128"/>
              </a:rPr>
              <a:t>(*1)</a:t>
            </a:r>
            <a:endParaRPr lang="ja-JP" altLang="en-US" sz="1600" baseline="300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936625" lvl="2" indent="-342900">
              <a:spcBef>
                <a:spcPts val="300"/>
              </a:spcBef>
              <a:buFont typeface="+mj-lt"/>
              <a:buAutoNum type="arabicPeriod"/>
            </a:pP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CSV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Data Standards for Open Data Realization </a:t>
            </a:r>
            <a:r>
              <a:rPr lang="en-US" altLang="ja-JP" sz="1800" baseline="30000" dirty="0" smtClean="0">
                <a:latin typeface="Arial Unicode MS" panose="020B0604020202020204" pitchFamily="50" charset="-128"/>
                <a:ea typeface="Arial Unicode MS" panose="020B0604020202020204" pitchFamily="50" charset="-128"/>
                <a:cs typeface="Arial Unicode MS" panose="020B0604020202020204" pitchFamily="50" charset="-128"/>
              </a:rPr>
              <a:t>(*2)</a:t>
            </a:r>
            <a:endParaRPr lang="ja-JP" altLang="en-US" sz="1600" baseline="300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936625" lvl="2" indent="-342900">
              <a:spcBef>
                <a:spcPts val="300"/>
              </a:spcBef>
              <a:buFont typeface="+mj-lt"/>
              <a:buAutoNum type="arabicPeriod"/>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Specifications </a:t>
            </a: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for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Infrastructure Development </a:t>
            </a: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for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Collaboration </a:t>
            </a: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for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Data Circulation</a:t>
            </a:r>
            <a:r>
              <a:rPr lang="ja-JP" altLang="en-US" sz="1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(2012 version) </a:t>
            </a:r>
            <a:r>
              <a:rPr lang="en-US" altLang="ja-JP" sz="1800" baseline="30000" dirty="0" smtClean="0">
                <a:latin typeface="Arial Unicode MS" panose="020B0604020202020204" pitchFamily="50" charset="-128"/>
                <a:ea typeface="Arial Unicode MS" panose="020B0604020202020204" pitchFamily="50" charset="-128"/>
                <a:cs typeface="Arial Unicode MS" panose="020B0604020202020204" pitchFamily="50" charset="-128"/>
              </a:rPr>
              <a:t>(*3)</a:t>
            </a:r>
            <a:endParaRPr lang="ja-JP" altLang="en-US" sz="1800" baseline="30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593725" lvl="2" indent="0">
              <a:spcBef>
                <a:spcPts val="300"/>
              </a:spcBef>
              <a:buNone/>
            </a:pPr>
            <a:endParaRPr lang="ja-JP" altLang="en-US" sz="1800" dirty="0">
              <a:latin typeface="Arial Unicode MS" panose="020B0604020202020204" pitchFamily="50" charset="-128"/>
              <a:ea typeface="Arial Unicode MS" panose="020B0604020202020204" pitchFamily="50" charset="-128"/>
              <a:cs typeface="Arial Unicode MS" panose="020B0604020202020204" pitchFamily="50" charset="-128"/>
            </a:endParaRPr>
          </a:p>
          <a:p>
            <a:pPr lvl="1">
              <a:spcBef>
                <a:spcPts val="300"/>
              </a:spcBef>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Of the above-mentioned three documents, the 1 and 2 were proposed in the E-Government </a:t>
            </a: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Open Data Working Level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Meeting</a:t>
            </a: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a:t>
            </a:r>
            <a:endPar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936625" lvl="2" indent="-342900">
              <a:spcBef>
                <a:spcPts val="300"/>
              </a:spcBef>
              <a:buFont typeface="+mj-lt"/>
              <a:buAutoNum type="arabicPeriod"/>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The article of “</a:t>
            </a:r>
            <a:r>
              <a:rPr lang="en-US" altLang="ja-JP" sz="1800" dirty="0" err="1" smtClean="0">
                <a:latin typeface="Arial Unicode MS" panose="020B0604020202020204" pitchFamily="50" charset="-128"/>
                <a:ea typeface="Arial Unicode MS" panose="020B0604020202020204" pitchFamily="50" charset="-128"/>
                <a:cs typeface="Arial Unicode MS" panose="020B0604020202020204" pitchFamily="50" charset="-128"/>
              </a:rPr>
              <a:t>Numerics</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 (Table), Sentence, Points to Note for Data Preparation for </a:t>
            </a: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G</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eospatial Information (the Guideline is attached)” that was posted for call for public comments until June 7 was based on the documents the Technical Committee presented. </a:t>
            </a:r>
            <a:endParaRPr lang="ja-JP" altLang="en-US" sz="1800" dirty="0"/>
          </a:p>
          <a:p>
            <a:pPr lvl="1">
              <a:spcBef>
                <a:spcPts val="300"/>
              </a:spcBef>
            </a:pPr>
            <a:endParaRPr lang="ja-JP" altLang="en-US" sz="1800" dirty="0"/>
          </a:p>
          <a:p>
            <a:pPr lvl="1">
              <a:spcBef>
                <a:spcPts val="300"/>
              </a:spcBef>
            </a:pPr>
            <a:endParaRPr lang="ja-JP" altLang="en-US" sz="1800" dirty="0"/>
          </a:p>
          <a:p>
            <a:pPr lvl="1">
              <a:spcBef>
                <a:spcPts val="300"/>
              </a:spcBef>
            </a:pPr>
            <a:endParaRPr lang="ja-JP" altLang="en-US" sz="1800" dirty="0"/>
          </a:p>
        </p:txBody>
      </p:sp>
      <p:sp>
        <p:nvSpPr>
          <p:cNvPr id="14" name="テキスト ボックス 13"/>
          <p:cNvSpPr txBox="1"/>
          <p:nvPr/>
        </p:nvSpPr>
        <p:spPr>
          <a:xfrm>
            <a:off x="6629401" y="6222670"/>
            <a:ext cx="2074862" cy="253916"/>
          </a:xfrm>
          <a:prstGeom prst="rect">
            <a:avLst/>
          </a:prstGeom>
          <a:noFill/>
        </p:spPr>
        <p:txBody>
          <a:bodyPr wrap="square" rtlCol="0">
            <a:spAutoFit/>
          </a:bodyPr>
          <a:lstStyle/>
          <a:p>
            <a:r>
              <a:rPr lang="en-US" altLang="ja-JP" sz="1050" dirty="0" smtClean="0"/>
              <a:t>Source</a:t>
            </a:r>
            <a:r>
              <a:rPr lang="ja-JP" altLang="en-US" sz="1050" dirty="0" smtClean="0"/>
              <a:t>：</a:t>
            </a:r>
            <a:r>
              <a:rPr lang="en-US" altLang="ja-JP" sz="1050" dirty="0" smtClean="0"/>
              <a:t>the 4</a:t>
            </a:r>
            <a:r>
              <a:rPr lang="en-US" altLang="ja-JP" sz="1050" baseline="30000" dirty="0" smtClean="0"/>
              <a:t>th</a:t>
            </a:r>
            <a:r>
              <a:rPr lang="en-US" altLang="ja-JP" sz="1050" dirty="0" smtClean="0"/>
              <a:t> TC Ref. Docs.</a:t>
            </a:r>
            <a:endParaRPr kumimoji="1" lang="ja-JP" altLang="en-US" sz="1050" dirty="0"/>
          </a:p>
        </p:txBody>
      </p:sp>
      <p:sp>
        <p:nvSpPr>
          <p:cNvPr id="7" name="タイトル 1"/>
          <p:cNvSpPr>
            <a:spLocks noGrp="1"/>
          </p:cNvSpPr>
          <p:nvPr>
            <p:ph type="title"/>
          </p:nvPr>
        </p:nvSpPr>
        <p:spPr>
          <a:xfrm>
            <a:off x="474663" y="0"/>
            <a:ext cx="8229600" cy="654943"/>
          </a:xfrm>
        </p:spPr>
        <p:txBody>
          <a:bodyPr/>
          <a:lstStyle/>
          <a:p>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1. Report </a:t>
            </a:r>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of Activities of </a:t>
            </a: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2012</a:t>
            </a:r>
            <a:r>
              <a:rPr lang="ja-JP" altLang="en-US" sz="24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24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(2) Achievements</a:t>
            </a:r>
            <a:endParaRPr kumimoji="1" lang="ja-JP" altLang="en-US" sz="2400" dirty="0">
              <a:latin typeface="+mj-ea"/>
            </a:endParaRPr>
          </a:p>
        </p:txBody>
      </p:sp>
      <p:sp>
        <p:nvSpPr>
          <p:cNvPr id="2" name="テキスト ボックス 1"/>
          <p:cNvSpPr txBox="1"/>
          <p:nvPr/>
        </p:nvSpPr>
        <p:spPr>
          <a:xfrm>
            <a:off x="2807595" y="5725092"/>
            <a:ext cx="5705338" cy="738664"/>
          </a:xfrm>
          <a:prstGeom prst="rect">
            <a:avLst/>
          </a:prstGeom>
          <a:noFill/>
        </p:spPr>
        <p:txBody>
          <a:bodyPr wrap="square" rtlCol="0">
            <a:spAutoFit/>
          </a:bodyPr>
          <a:lstStyle/>
          <a:p>
            <a:r>
              <a:rPr kumimoji="1" lang="en-US" altLang="ja-JP" sz="1050" dirty="0" smtClean="0"/>
              <a:t>(*1) See the 3</a:t>
            </a:r>
            <a:r>
              <a:rPr kumimoji="1" lang="en-US" altLang="ja-JP" sz="1050" baseline="30000" dirty="0" smtClean="0"/>
              <a:t>rd</a:t>
            </a:r>
            <a:r>
              <a:rPr kumimoji="1" lang="en-US" altLang="ja-JP" sz="1050" dirty="0" smtClean="0"/>
              <a:t> TC Ref. 3-4</a:t>
            </a:r>
            <a:r>
              <a:rPr kumimoji="1" lang="ja-JP" altLang="en-US" sz="1050" dirty="0" smtClean="0"/>
              <a:t> </a:t>
            </a:r>
            <a:r>
              <a:rPr lang="en-US" altLang="ja-JP" sz="1050" dirty="0"/>
              <a:t>http://www.opendata.gr.jp/committee/technical/documents.php</a:t>
            </a:r>
            <a:endParaRPr kumimoji="1" lang="en-US" altLang="ja-JP" sz="1050" dirty="0" smtClean="0"/>
          </a:p>
          <a:p>
            <a:r>
              <a:rPr lang="en-US" altLang="ja-JP" sz="1050" dirty="0" smtClean="0"/>
              <a:t>(*2) See the 3</a:t>
            </a:r>
            <a:r>
              <a:rPr lang="en-US" altLang="ja-JP" sz="1050" baseline="30000" dirty="0" smtClean="0"/>
              <a:t>rd</a:t>
            </a:r>
            <a:r>
              <a:rPr lang="en-US" altLang="ja-JP" sz="1050" dirty="0" smtClean="0"/>
              <a:t> TC Ref. 3-6</a:t>
            </a:r>
            <a:r>
              <a:rPr lang="ja-JP" altLang="en-US" sz="1050" dirty="0" smtClean="0"/>
              <a:t> </a:t>
            </a:r>
            <a:r>
              <a:rPr lang="en-US" altLang="ja-JP" sz="1050" dirty="0"/>
              <a:t>http://www.opendata.gr.jp/committee/technical/documents.php</a:t>
            </a:r>
          </a:p>
          <a:p>
            <a:r>
              <a:rPr lang="en-US" altLang="ja-JP" sz="1050" dirty="0" smtClean="0"/>
              <a:t>(*3) See the 4</a:t>
            </a:r>
            <a:r>
              <a:rPr lang="en-US" altLang="ja-JP" sz="1050" baseline="30000" dirty="0" smtClean="0"/>
              <a:t>th</a:t>
            </a:r>
            <a:r>
              <a:rPr lang="en-US" altLang="ja-JP" sz="1050" dirty="0" smtClean="0"/>
              <a:t> TC Ref. 2-4</a:t>
            </a:r>
            <a:r>
              <a:rPr lang="ja-JP" altLang="en-US" sz="1050" dirty="0" smtClean="0"/>
              <a:t> </a:t>
            </a:r>
            <a:r>
              <a:rPr lang="en-US" altLang="ja-JP" sz="1050" dirty="0"/>
              <a:t>http://www.opendata.gr.jp/committee/technical/documents.php</a:t>
            </a:r>
          </a:p>
          <a:p>
            <a:r>
              <a:rPr kumimoji="1" lang="en-US" altLang="ja-JP" sz="1050" dirty="0" smtClean="0"/>
              <a:t>(*4</a:t>
            </a:r>
            <a:r>
              <a:rPr lang="en-US" altLang="ja-JP" sz="1050" dirty="0"/>
              <a:t>) http://www.kantei.go.jp/jp/singi/it2/info/h250524-g2.pdf</a:t>
            </a:r>
            <a:endParaRPr kumimoji="1" lang="ja-JP" altLang="en-US" sz="1050" dirty="0"/>
          </a:p>
        </p:txBody>
      </p:sp>
    </p:spTree>
    <p:extLst>
      <p:ext uri="{BB962C8B-B14F-4D97-AF65-F5344CB8AC3E}">
        <p14:creationId xmlns:p14="http://schemas.microsoft.com/office/powerpoint/2010/main" val="8869607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199" y="12877"/>
            <a:ext cx="8520546" cy="654943"/>
          </a:xfrm>
        </p:spPr>
        <p:txBody>
          <a:bodyPr/>
          <a:lstStyle/>
          <a:p>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Reference</a:t>
            </a:r>
            <a:r>
              <a:rPr lang="ja-JP" altLang="en-US" sz="20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Proposal to the </a:t>
            </a:r>
            <a:r>
              <a:rPr lang="en-US" altLang="ja-JP" sz="2000" dirty="0">
                <a:latin typeface="Arial Unicode MS" panose="020B0604020202020204" pitchFamily="50" charset="-128"/>
                <a:ea typeface="Arial Unicode MS" panose="020B0604020202020204" pitchFamily="50" charset="-128"/>
                <a:cs typeface="Arial Unicode MS" panose="020B0604020202020204" pitchFamily="50" charset="-128"/>
              </a:rPr>
              <a:t>E-Government Open Data Working Level </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Meeting (Technical Matters)</a:t>
            </a:r>
            <a:endParaRPr kumimoji="1" lang="ja-JP" altLang="en-US" sz="20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3</a:t>
            </a:fld>
            <a:endParaRPr lang="ja-JP" altLang="en-US" dirty="0"/>
          </a:p>
        </p:txBody>
      </p:sp>
      <p:sp>
        <p:nvSpPr>
          <p:cNvPr id="13" name="コンテンツ プレースホルダー 1"/>
          <p:cNvSpPr txBox="1">
            <a:spLocks/>
          </p:cNvSpPr>
          <p:nvPr/>
        </p:nvSpPr>
        <p:spPr>
          <a:xfrm>
            <a:off x="436653" y="1026367"/>
            <a:ext cx="8483412" cy="4804417"/>
          </a:xfrm>
          <a:prstGeom prst="rect">
            <a:avLst/>
          </a:prstGeom>
        </p:spPr>
        <p:txBody>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spcBef>
                <a:spcPts val="300"/>
              </a:spcBef>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The Technical Committee proposes followings based on the consideration made so far.</a:t>
            </a:r>
            <a:r>
              <a:rPr lang="ja-JP" altLang="en-US" sz="1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We hope you could use them as reference, </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taking account of trials made by other government organizations, for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regularization of promotion of open data to be discussed in the </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E-Government Open Data Working Level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Meeting</a:t>
            </a:r>
            <a:r>
              <a:rPr lang="en-US" altLang="ja-JP" sz="1600" b="1" dirty="0" smtClean="0">
                <a:latin typeface="Arial Unicode MS" panose="020B0604020202020204" pitchFamily="50" charset="-128"/>
                <a:ea typeface="Arial Unicode MS" panose="020B0604020202020204" pitchFamily="50" charset="-128"/>
                <a:cs typeface="Arial Unicode MS" panose="020B0604020202020204" pitchFamily="50" charset="-128"/>
              </a:rPr>
              <a:t>.</a:t>
            </a:r>
            <a:endParaRPr lang="en-US" altLang="ja-JP" sz="1600" dirty="0" smtClean="0"/>
          </a:p>
          <a:p>
            <a:pPr marL="617538" lvl="1" indent="-342900">
              <a:spcBef>
                <a:spcPts val="1200"/>
              </a:spcBef>
              <a:buFont typeface="+mj-lt"/>
              <a:buAutoNum type="arabicPeriod"/>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For your consideration of data structure and format for transforming the existing </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data in tabular or document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formats, </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geographical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data and </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real-time data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to be used for open data, we suggest to consult the draft Technical </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G</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uides and draft Specifications which have been considered by the Technical Committee.</a:t>
            </a:r>
            <a:endParaRPr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617538" lvl="1" indent="-342900">
              <a:spcBef>
                <a:spcPts val="1200"/>
              </a:spcBef>
              <a:buFont typeface="+mj-lt"/>
              <a:buAutoNum type="arabicPeriod"/>
            </a:pP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For your consideration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of the API where the government is to post the open data, and high specification data format, it is advised to refer to the “1</a:t>
            </a:r>
            <a:r>
              <a:rPr lang="en-US" altLang="ja-JP" sz="1600" baseline="30000" dirty="0" smtClean="0">
                <a:latin typeface="Arial Unicode MS" panose="020B0604020202020204" pitchFamily="50" charset="-128"/>
                <a:ea typeface="Arial Unicode MS" panose="020B0604020202020204" pitchFamily="50" charset="-128"/>
                <a:cs typeface="Arial Unicode MS" panose="020B0604020202020204" pitchFamily="50" charset="-128"/>
              </a:rPr>
              <a:t>st</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 version (Draft) of </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Specifications for Infrastructure Development for Collaboration for Data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Circulation (2012)” which was discussed and prepared by the Technical Committee.</a:t>
            </a:r>
            <a:endParaRPr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617538" lvl="1" indent="-342900">
              <a:spcBef>
                <a:spcPts val="1200"/>
              </a:spcBef>
              <a:buFont typeface="+mj-lt"/>
              <a:buAutoNum type="arabicPeriod"/>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For realization of open data of the government-owned information, it is indispensable to prepare the data disclosure policy and guidelines for ensuring the data reliability in addition to the regularization of formats. The environment consolidation including the preparation of manuals and tool templates as well as staff training is another requirement.</a:t>
            </a:r>
            <a:r>
              <a:rPr lang="ja-JP" altLang="en-US" sz="1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Your parallel consideration for these matters is highly appreciated. </a:t>
            </a:r>
            <a:endParaRPr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274638" lvl="1" indent="0">
              <a:lnSpc>
                <a:spcPts val="1600"/>
              </a:lnSpc>
              <a:spcBef>
                <a:spcPts val="1200"/>
              </a:spcBef>
              <a:buNone/>
            </a:pPr>
            <a:endParaRPr lang="en-US" altLang="ja-JP" sz="1400" dirty="0" smtClean="0"/>
          </a:p>
          <a:p>
            <a:pPr marL="936625" lvl="2" indent="-342900">
              <a:lnSpc>
                <a:spcPts val="1600"/>
              </a:lnSpc>
              <a:spcBef>
                <a:spcPts val="600"/>
              </a:spcBef>
              <a:buFont typeface="+mj-ea"/>
              <a:buAutoNum type="circleNumDbPlain"/>
            </a:pPr>
            <a:endParaRPr lang="en-US" altLang="ja-JP" sz="1200" dirty="0" smtClean="0"/>
          </a:p>
        </p:txBody>
      </p:sp>
      <p:sp>
        <p:nvSpPr>
          <p:cNvPr id="14" name="テキスト ボックス 13"/>
          <p:cNvSpPr txBox="1"/>
          <p:nvPr/>
        </p:nvSpPr>
        <p:spPr>
          <a:xfrm>
            <a:off x="918671" y="6234545"/>
            <a:ext cx="7992894" cy="246221"/>
          </a:xfrm>
          <a:prstGeom prst="rect">
            <a:avLst/>
          </a:prstGeom>
          <a:noFill/>
        </p:spPr>
        <p:txBody>
          <a:bodyPr wrap="none" rtlCol="0">
            <a:spAutoFit/>
          </a:bodyPr>
          <a:lstStyle/>
          <a:p>
            <a:r>
              <a:rPr lang="en-US" altLang="ja-JP" sz="1000" dirty="0" smtClean="0"/>
              <a:t>Source</a:t>
            </a:r>
            <a:r>
              <a:rPr lang="ja-JP" altLang="en-US" sz="1000" dirty="0" smtClean="0"/>
              <a:t>：</a:t>
            </a:r>
            <a:r>
              <a:rPr lang="en-US" altLang="ja-JP" sz="1000" dirty="0">
                <a:latin typeface="Arial Unicode MS" panose="020B0604020202020204" pitchFamily="50" charset="-128"/>
                <a:ea typeface="Arial Unicode MS" panose="020B0604020202020204" pitchFamily="50" charset="-128"/>
                <a:cs typeface="Arial Unicode MS" panose="020B0604020202020204" pitchFamily="50" charset="-128"/>
              </a:rPr>
              <a:t> 3</a:t>
            </a:r>
            <a:r>
              <a:rPr lang="en-US" altLang="ja-JP" sz="1000" baseline="30000" dirty="0">
                <a:latin typeface="Arial Unicode MS" panose="020B0604020202020204" pitchFamily="50" charset="-128"/>
                <a:ea typeface="Arial Unicode MS" panose="020B0604020202020204" pitchFamily="50" charset="-128"/>
                <a:cs typeface="Arial Unicode MS" panose="020B0604020202020204" pitchFamily="50" charset="-128"/>
              </a:rPr>
              <a:t>rd</a:t>
            </a:r>
            <a:r>
              <a:rPr lang="en-US" altLang="ja-JP" sz="1000" dirty="0">
                <a:latin typeface="Arial Unicode MS" panose="020B0604020202020204" pitchFamily="50" charset="-128"/>
                <a:ea typeface="Arial Unicode MS" panose="020B0604020202020204" pitchFamily="50" charset="-128"/>
                <a:cs typeface="Arial Unicode MS" panose="020B0604020202020204" pitchFamily="50" charset="-128"/>
              </a:rPr>
              <a:t> E-Government Open Data Working Level </a:t>
            </a:r>
            <a:r>
              <a:rPr lang="en-US" altLang="ja-JP" sz="1000" dirty="0" smtClean="0">
                <a:latin typeface="Arial Unicode MS" panose="020B0604020202020204" pitchFamily="50" charset="-128"/>
                <a:ea typeface="Arial Unicode MS" panose="020B0604020202020204" pitchFamily="50" charset="-128"/>
                <a:cs typeface="Arial Unicode MS" panose="020B0604020202020204" pitchFamily="50" charset="-128"/>
              </a:rPr>
              <a:t>Meeting, “Approach &amp; Proposal of </a:t>
            </a:r>
            <a:r>
              <a:rPr lang="en-US" altLang="ja-JP" sz="1000" dirty="0">
                <a:latin typeface="Arial Unicode MS" panose="020B0604020202020204" pitchFamily="50" charset="-128"/>
                <a:ea typeface="Arial Unicode MS" panose="020B0604020202020204" pitchFamily="50" charset="-128"/>
                <a:cs typeface="Arial Unicode MS" panose="020B0604020202020204" pitchFamily="50" charset="-128"/>
              </a:rPr>
              <a:t>Open Data Promotion </a:t>
            </a:r>
            <a:r>
              <a:rPr lang="en-US" altLang="ja-JP" sz="1000" dirty="0" smtClean="0">
                <a:latin typeface="Arial Unicode MS" panose="020B0604020202020204" pitchFamily="50" charset="-128"/>
                <a:ea typeface="Arial Unicode MS" panose="020B0604020202020204" pitchFamily="50" charset="-128"/>
                <a:cs typeface="Arial Unicode MS" panose="020B0604020202020204" pitchFamily="50" charset="-128"/>
              </a:rPr>
              <a:t>Consortium, Mar. 21, 2013 </a:t>
            </a:r>
            <a:endParaRPr kumimoji="1" lang="ja-JP" altLang="en-US" sz="1000" dirty="0"/>
          </a:p>
        </p:txBody>
      </p:sp>
    </p:spTree>
    <p:extLst>
      <p:ext uri="{BB962C8B-B14F-4D97-AF65-F5344CB8AC3E}">
        <p14:creationId xmlns:p14="http://schemas.microsoft.com/office/powerpoint/2010/main" val="11549123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4</a:t>
            </a:fld>
            <a:endParaRPr lang="ja-JP" altLang="en-US" dirty="0"/>
          </a:p>
        </p:txBody>
      </p:sp>
      <p:sp>
        <p:nvSpPr>
          <p:cNvPr id="13" name="コンテンツ プレースホルダー 1"/>
          <p:cNvSpPr txBox="1">
            <a:spLocks/>
          </p:cNvSpPr>
          <p:nvPr/>
        </p:nvSpPr>
        <p:spPr>
          <a:xfrm>
            <a:off x="457200" y="1026367"/>
            <a:ext cx="8532421" cy="5326808"/>
          </a:xfrm>
          <a:prstGeom prst="rect">
            <a:avLst/>
          </a:prstGeom>
        </p:spPr>
        <p:txBody>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lnSpc>
                <a:spcPts val="1400"/>
              </a:lnSpc>
              <a:spcBef>
                <a:spcPts val="300"/>
              </a:spcBef>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The Technical Committee achieved the followings in the year 2012.</a:t>
            </a:r>
          </a:p>
          <a:p>
            <a:pPr>
              <a:lnSpc>
                <a:spcPts val="1400"/>
              </a:lnSpc>
              <a:spcBef>
                <a:spcPts val="300"/>
              </a:spcBef>
            </a:pPr>
            <a:endPar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spcBef>
                <a:spcPts val="300"/>
              </a:spcBef>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Survey of Existing Open-Data Technology and Organization </a:t>
            </a:r>
            <a:endParaRPr lang="ja-JP" altLang="en-US" sz="16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2">
              <a:spcBef>
                <a:spcPts val="300"/>
              </a:spcBef>
            </a:pPr>
            <a:r>
              <a:rPr lang="en-US" altLang="ja-JP" sz="1500" dirty="0" smtClean="0">
                <a:latin typeface="Arial Unicode MS" panose="020B0604020202020204" pitchFamily="50" charset="-128"/>
                <a:ea typeface="Arial Unicode MS" panose="020B0604020202020204" pitchFamily="50" charset="-128"/>
                <a:cs typeface="Arial Unicode MS" panose="020B0604020202020204" pitchFamily="50" charset="-128"/>
              </a:rPr>
              <a:t>TC surveyed existing data formats and APIs and cases in the world, and prepared the usage guidelines and considered issues.</a:t>
            </a:r>
            <a:endParaRPr lang="ja-JP" altLang="en-US" sz="15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3">
              <a:spcBef>
                <a:spcPts val="300"/>
              </a:spcBef>
            </a:pP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Although there exist element technologies for open data, concrete guidelines and best practices are yet to be available. </a:t>
            </a:r>
            <a:endPar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3">
              <a:spcBef>
                <a:spcPts val="300"/>
              </a:spcBef>
            </a:pP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The regularization in the upper hierarchy including use of vocabularies, codes, IDs and identifiers etc. is essential. </a:t>
            </a:r>
            <a:endPar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spcBef>
                <a:spcPts val="300"/>
              </a:spcBef>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Preparation of </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T</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echnical Documents</a:t>
            </a:r>
            <a:endParaRPr lang="ja-JP" altLang="en-US" sz="16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2">
              <a:spcBef>
                <a:spcPts val="300"/>
              </a:spcBef>
            </a:pPr>
            <a:r>
              <a:rPr lang="en-US" altLang="ja-JP" sz="1500" dirty="0" smtClean="0">
                <a:latin typeface="Arial Unicode MS" panose="020B0604020202020204" pitchFamily="50" charset="-128"/>
                <a:ea typeface="Arial Unicode MS" panose="020B0604020202020204" pitchFamily="50" charset="-128"/>
                <a:cs typeface="Arial Unicode MS" panose="020B0604020202020204" pitchFamily="50" charset="-128"/>
              </a:rPr>
              <a:t>TC prepared following documents, based on the above analysis, as the guidelines for open data as well as the draft regularization in the upper hierarchy. </a:t>
            </a:r>
            <a:endParaRPr lang="en-US" altLang="ja-JP" sz="15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1211263" lvl="3" indent="-342900">
              <a:spcBef>
                <a:spcPts val="300"/>
              </a:spcBef>
              <a:buFont typeface="+mj-lt"/>
              <a:buAutoNum type="arabicPeriod"/>
            </a:pP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Technical </a:t>
            </a:r>
            <a:r>
              <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rPr>
              <a:t>Guides for Data Preparation for Open Data </a:t>
            </a: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Realization</a:t>
            </a:r>
            <a:endParaRPr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4"/>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The guides which prescribe technical requirements for transforming data possessed by the government, local authorities, businesses etc. into open data as well as procedures for its realization to ensure the usage of wide range of applications and services. </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1211263" lvl="3" indent="-342900">
              <a:spcBef>
                <a:spcPts val="300"/>
              </a:spcBef>
              <a:buFont typeface="+mj-lt"/>
              <a:buAutoNum type="arabicPeriod"/>
            </a:pP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CSV Data </a:t>
            </a:r>
            <a:r>
              <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rPr>
              <a:t>Standards </a:t>
            </a: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for </a:t>
            </a:r>
            <a:r>
              <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rPr>
              <a:t>Open Data Realization </a:t>
            </a:r>
            <a:endParaRPr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4"/>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TC noted the CSV format as an appropriate data format to satisfy the above-mentioned Technical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G</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uides’ requirements, and set up the rules and formats for data description. </a:t>
            </a: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endParaRPr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1211263" lvl="3" indent="-342900">
              <a:spcBef>
                <a:spcPts val="300"/>
              </a:spcBef>
              <a:buFont typeface="+mj-lt"/>
              <a:buAutoNum type="arabicPeriod"/>
            </a:pPr>
            <a:r>
              <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rPr>
              <a:t>Specifications for Infrastructure Development for Collaboration for Data Circulation (2012</a:t>
            </a: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endParaRPr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4"/>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TC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provided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SPARQL-standards-based and REST-based APIs, as well as vocabularies to be used for the system development for open data.     </a:t>
            </a:r>
            <a:endPar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4"/>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TC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provided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them for the verification of the Infrastructure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Development for Collaboration for Data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Circulation in 2012, and implemented case studies.</a:t>
            </a:r>
            <a:endPar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7" name="タイトル 1"/>
          <p:cNvSpPr>
            <a:spLocks noGrp="1"/>
          </p:cNvSpPr>
          <p:nvPr>
            <p:ph type="title"/>
          </p:nvPr>
        </p:nvSpPr>
        <p:spPr>
          <a:xfrm>
            <a:off x="457200" y="12877"/>
            <a:ext cx="8229600" cy="654943"/>
          </a:xfrm>
        </p:spPr>
        <p:txBody>
          <a:bodyPr/>
          <a:lstStyle/>
          <a:p>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1. Report </a:t>
            </a:r>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of Activities of 2012 </a:t>
            </a: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  (3)  Achievements</a:t>
            </a:r>
            <a:endParaRPr kumimoji="1" lang="ja-JP" altLang="en-US" sz="24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extLst>
      <p:ext uri="{BB962C8B-B14F-4D97-AF65-F5344CB8AC3E}">
        <p14:creationId xmlns:p14="http://schemas.microsoft.com/office/powerpoint/2010/main" val="25215162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74663" y="9364"/>
            <a:ext cx="8229600" cy="654943"/>
          </a:xfrm>
        </p:spPr>
        <p:txBody>
          <a:bodyPr/>
          <a:lstStyle/>
          <a:p>
            <a:r>
              <a:rPr kumimoji="1" lang="en-US" altLang="ja-JP" sz="2200" dirty="0" smtClean="0">
                <a:latin typeface="Arial Unicode MS" panose="020B0604020202020204" pitchFamily="50" charset="-128"/>
                <a:ea typeface="Arial Unicode MS" panose="020B0604020202020204" pitchFamily="50" charset="-128"/>
                <a:cs typeface="Arial Unicode MS" panose="020B0604020202020204" pitchFamily="50" charset="-128"/>
              </a:rPr>
              <a:t>2. </a:t>
            </a:r>
            <a:r>
              <a:rPr lang="en-US" altLang="ja-JP" sz="2200" dirty="0" smtClean="0">
                <a:latin typeface="Arial Unicode MS" panose="020B0604020202020204" pitchFamily="50" charset="-128"/>
                <a:ea typeface="Arial Unicode MS" panose="020B0604020202020204" pitchFamily="50" charset="-128"/>
                <a:cs typeface="Arial Unicode MS" panose="020B0604020202020204" pitchFamily="50" charset="-128"/>
              </a:rPr>
              <a:t>Technical Committee’s </a:t>
            </a:r>
            <a:r>
              <a:rPr kumimoji="1" lang="en-US" altLang="ja-JP" sz="2200" dirty="0" smtClean="0">
                <a:latin typeface="Arial Unicode MS" panose="020B0604020202020204" pitchFamily="50" charset="-128"/>
                <a:ea typeface="Arial Unicode MS" panose="020B0604020202020204" pitchFamily="50" charset="-128"/>
                <a:cs typeface="Arial Unicode MS" panose="020B0604020202020204" pitchFamily="50" charset="-128"/>
              </a:rPr>
              <a:t>Proposed Activities (Draft) </a:t>
            </a:r>
            <a:r>
              <a:rPr kumimoji="1" lang="en-US" altLang="ja-JP" sz="2200" smtClean="0">
                <a:latin typeface="Arial Unicode MS" panose="020B0604020202020204" pitchFamily="50" charset="-128"/>
                <a:ea typeface="Arial Unicode MS" panose="020B0604020202020204" pitchFamily="50" charset="-128"/>
                <a:cs typeface="Arial Unicode MS" panose="020B0604020202020204" pitchFamily="50" charset="-128"/>
              </a:rPr>
              <a:t>in 2013</a:t>
            </a:r>
            <a:endParaRPr kumimoji="1" lang="ja-JP" altLang="en-US" sz="22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5</a:t>
            </a:fld>
            <a:endParaRPr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1645495717"/>
              </p:ext>
            </p:extLst>
          </p:nvPr>
        </p:nvGraphicFramePr>
        <p:xfrm>
          <a:off x="558139" y="3321300"/>
          <a:ext cx="8063346" cy="3048000"/>
        </p:xfrm>
        <a:graphic>
          <a:graphicData uri="http://schemas.openxmlformats.org/drawingml/2006/table">
            <a:tbl>
              <a:tblPr firstRow="1" bandRow="1">
                <a:tableStyleId>{5C22544A-7EE6-4342-B048-85BDC9FD1C3A}</a:tableStyleId>
              </a:tblPr>
              <a:tblGrid>
                <a:gridCol w="2173186"/>
                <a:gridCol w="5890160"/>
              </a:tblGrid>
              <a:tr h="218670">
                <a:tc>
                  <a:txBody>
                    <a:bodyPr/>
                    <a:lstStyle/>
                    <a:p>
                      <a:pPr algn="ct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Title</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c>
                  <a:txBody>
                    <a:bodyPr/>
                    <a:lstStyle/>
                    <a:p>
                      <a:pPr algn="ct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Outline</a:t>
                      </a:r>
                      <a:r>
                        <a:rPr kumimoji="1" lang="en-US" altLang="ja-JP" sz="14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r>
              <a:tr h="76461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kern="1200" dirty="0" smtClean="0">
                          <a:solidFill>
                            <a:schemeClr val="dk1"/>
                          </a:solidFill>
                          <a:latin typeface="Arial Unicode MS" panose="020B0604020202020204" pitchFamily="50" charset="-128"/>
                          <a:ea typeface="Arial Unicode MS" panose="020B0604020202020204" pitchFamily="50" charset="-128"/>
                          <a:cs typeface="Arial Unicode MS" panose="020B0604020202020204" pitchFamily="50" charset="-128"/>
                        </a:rPr>
                        <a:t>Close Examination of Achievements of 2012, and Dissemination Activities</a:t>
                      </a:r>
                      <a:endParaRPr kumimoji="1" lang="ja-JP" altLang="en-US" sz="1400" kern="1200" dirty="0" smtClean="0">
                        <a:solidFill>
                          <a:schemeClr val="dk1"/>
                        </a:solidFill>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c>
                  <a:txBody>
                    <a:bodyPr/>
                    <a:lstStyle/>
                    <a:p>
                      <a:r>
                        <a:rPr kumimoji="1"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We invite comments for the Technical Guides and Draft Standards which we prepared in 2012,</a:t>
                      </a:r>
                      <a:r>
                        <a:rPr kumimoji="1" lang="en-US" altLang="ja-JP" sz="12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and reflect them in the revision. We consider the framework for sharing vocabularies (registration and reference), and the profile preparation of specifications. </a:t>
                      </a:r>
                      <a:endParaRPr kumimoji="1"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r>
                        <a:rPr kumimoji="1"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We consider the system to maintain the standards</a:t>
                      </a:r>
                      <a:r>
                        <a:rPr kumimoji="1" lang="en-US" altLang="ja-JP" sz="12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and services as the requirement </a:t>
                      </a:r>
                      <a:r>
                        <a:rPr kumimoji="1" lang="en-US" altLang="ja-JP" sz="1200" smtClean="0">
                          <a:latin typeface="Arial Unicode MS" panose="020B0604020202020204" pitchFamily="50" charset="-128"/>
                          <a:ea typeface="Arial Unicode MS" panose="020B0604020202020204" pitchFamily="50" charset="-128"/>
                          <a:cs typeface="Arial Unicode MS" panose="020B0604020202020204" pitchFamily="50" charset="-128"/>
                        </a:rPr>
                        <a:t>for the dissemination </a:t>
                      </a:r>
                      <a:r>
                        <a:rPr kumimoji="1"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of Guides and Standards.</a:t>
                      </a:r>
                    </a:p>
                    <a:p>
                      <a:r>
                        <a:rPr kumimoji="1"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We</a:t>
                      </a:r>
                      <a:r>
                        <a:rPr kumimoji="1" lang="en-US" altLang="ja-JP" sz="12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also investigate the open data situations in and out of Japan, and exchange technical views for the formation of the community for the dissemination of open data. </a:t>
                      </a:r>
                      <a:r>
                        <a:rPr kumimoji="1"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p>
                  </a:txBody>
                  <a:tcPr anchor="ctr"/>
                </a:tc>
              </a:tr>
              <a:tr h="645672">
                <a:tc>
                  <a:txBody>
                    <a:bodyPr/>
                    <a:lstStyle/>
                    <a:p>
                      <a:r>
                        <a:rPr kumimoji="1" lang="en-US" altLang="ja-JP" sz="1400" b="0" dirty="0" smtClean="0">
                          <a:latin typeface="Arial Unicode MS" panose="020B0604020202020204" pitchFamily="50" charset="-128"/>
                          <a:ea typeface="Arial Unicode MS" panose="020B0604020202020204" pitchFamily="50" charset="-128"/>
                          <a:cs typeface="Arial Unicode MS" panose="020B0604020202020204" pitchFamily="50" charset="-128"/>
                        </a:rPr>
                        <a:t>Activities related</a:t>
                      </a:r>
                      <a:r>
                        <a:rPr kumimoji="1" lang="en-US" altLang="ja-JP" sz="1400" b="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to Internationalization and Standardization</a:t>
                      </a:r>
                      <a:endParaRPr kumimoji="1" lang="ja-JP" altLang="en-US" sz="1400" b="0" dirty="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We introduce and promote the Japanese approach in the international arena. As for important and useful points</a:t>
                      </a:r>
                      <a:r>
                        <a:rPr kumimoji="1" lang="en-US" altLang="ja-JP" sz="12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we find in the above-mentioned examination, we propose them to standardization organizations, open data community and the </a:t>
                      </a:r>
                      <a:r>
                        <a:rPr lang="en-US" altLang="ja-JP" sz="12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Open Data Promotion Consortium.</a:t>
                      </a:r>
                    </a:p>
                    <a:p>
                      <a:r>
                        <a:rPr kumimoji="1"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We</a:t>
                      </a:r>
                      <a:r>
                        <a:rPr kumimoji="1" lang="en-US" altLang="ja-JP" sz="12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also explore the forerunner field for open data for further standardization activities. </a:t>
                      </a:r>
                      <a:endParaRPr kumimoji="1"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r>
            </a:tbl>
          </a:graphicData>
        </a:graphic>
      </p:graphicFrame>
      <p:sp>
        <p:nvSpPr>
          <p:cNvPr id="3" name="正方形/長方形 2"/>
          <p:cNvSpPr/>
          <p:nvPr/>
        </p:nvSpPr>
        <p:spPr>
          <a:xfrm>
            <a:off x="558139" y="1181543"/>
            <a:ext cx="8075221" cy="15497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indent="-273050">
              <a:spcAft>
                <a:spcPts val="600"/>
              </a:spcAft>
            </a:pP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a.</a:t>
            </a:r>
            <a:r>
              <a:rPr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Close examination of achievements of 2012, and implementation of dissemination activities.</a:t>
            </a:r>
            <a:endParaRPr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273050" indent="-273050">
              <a:spcAft>
                <a:spcPts val="600"/>
              </a:spcAft>
            </a:pP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b. Consideration of measures of internationalization and standardization of open data, and practice of some of them.</a:t>
            </a:r>
            <a:endParaRPr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273050" indent="-273050">
              <a:spcAft>
                <a:spcPts val="600"/>
              </a:spcAft>
            </a:pP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c.</a:t>
            </a:r>
            <a:r>
              <a:rPr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Closer collaboration with the Committees of Data Governance and Utilization and Promotion Committee </a:t>
            </a:r>
            <a:r>
              <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rPr>
              <a:t>and Promotion, </a:t>
            </a: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and consideration of needs of data users and data owners. </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5" name="テキスト ボックス 4"/>
          <p:cNvSpPr txBox="1"/>
          <p:nvPr/>
        </p:nvSpPr>
        <p:spPr>
          <a:xfrm>
            <a:off x="336870" y="838430"/>
            <a:ext cx="2286203" cy="338554"/>
          </a:xfrm>
          <a:prstGeom prst="rect">
            <a:avLst/>
          </a:prstGeom>
          <a:noFill/>
        </p:spPr>
        <p:txBody>
          <a:bodyPr wrap="none" rtlCol="0">
            <a:spAutoFit/>
          </a:bodyPr>
          <a:lstStyle/>
          <a:p>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(1) </a:t>
            </a:r>
            <a:r>
              <a:rPr kumimoji="1" lang="ja-JP" altLang="en-US" sz="1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Action Plan</a:t>
            </a:r>
            <a:r>
              <a:rPr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(Draft) </a:t>
            </a:r>
            <a:endParaRPr kumimoji="1"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8" name="テキスト ボックス 7"/>
          <p:cNvSpPr txBox="1"/>
          <p:nvPr/>
        </p:nvSpPr>
        <p:spPr>
          <a:xfrm>
            <a:off x="360620" y="2905448"/>
            <a:ext cx="2629246" cy="338554"/>
          </a:xfrm>
          <a:prstGeom prst="rect">
            <a:avLst/>
          </a:prstGeom>
          <a:noFill/>
        </p:spPr>
        <p:txBody>
          <a:bodyPr wrap="none" rtlCol="0">
            <a:spAutoFit/>
          </a:bodyPr>
          <a:lstStyle/>
          <a:p>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(2) </a:t>
            </a:r>
            <a:r>
              <a:rPr kumimoji="1" lang="ja-JP" altLang="en-US" sz="1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Major Activities (Draft)</a:t>
            </a:r>
            <a:r>
              <a:rPr lang="ja-JP" altLang="en-US" sz="1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endParaRPr kumimoji="1"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extLst>
      <p:ext uri="{BB962C8B-B14F-4D97-AF65-F5344CB8AC3E}">
        <p14:creationId xmlns:p14="http://schemas.microsoft.com/office/powerpoint/2010/main" val="29103916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
  <TotalTime>13926</TotalTime>
  <Words>1212</Words>
  <Application>Microsoft Office PowerPoint</Application>
  <PresentationFormat>画面に合わせる (4:3)</PresentationFormat>
  <Paragraphs>91</Paragraphs>
  <Slides>6</Slides>
  <Notes>0</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アース</vt:lpstr>
      <vt:lpstr>PowerPoint プレゼンテーション</vt:lpstr>
      <vt:lpstr>1. Report of Activities of 2012　(1) Overview</vt:lpstr>
      <vt:lpstr>1. Report of Activities of 2012   (2) Achievements</vt:lpstr>
      <vt:lpstr>Reference：Proposal to the E-Government Open Data Working Level Meeting (Technical Matters)</vt:lpstr>
      <vt:lpstr>1. Report of Activities of 2012   (3)  Achievements</vt:lpstr>
      <vt:lpstr>2. Technical Committee’s Proposed Activities (Draft) in 2013</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福島　直央</cp:lastModifiedBy>
  <cp:revision>494</cp:revision>
  <cp:lastPrinted>2013-06-06T02:52:08Z</cp:lastPrinted>
  <dcterms:created xsi:type="dcterms:W3CDTF">2012-11-30T13:43:40Z</dcterms:created>
  <dcterms:modified xsi:type="dcterms:W3CDTF">2014-02-07T07:54:37Z</dcterms:modified>
</cp:coreProperties>
</file>