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Lst>
  <p:notesMasterIdLst>
    <p:notesMasterId r:id="rId17"/>
  </p:notesMasterIdLst>
  <p:handoutMasterIdLst>
    <p:handoutMasterId r:id="rId18"/>
  </p:handoutMasterIdLst>
  <p:sldIdLst>
    <p:sldId id="580" r:id="rId3"/>
    <p:sldId id="613" r:id="rId4"/>
    <p:sldId id="608" r:id="rId5"/>
    <p:sldId id="609" r:id="rId6"/>
    <p:sldId id="610" r:id="rId7"/>
    <p:sldId id="606" r:id="rId8"/>
    <p:sldId id="594" r:id="rId9"/>
    <p:sldId id="612" r:id="rId10"/>
    <p:sldId id="615" r:id="rId11"/>
    <p:sldId id="617" r:id="rId12"/>
    <p:sldId id="616" r:id="rId13"/>
    <p:sldId id="614" r:id="rId14"/>
    <p:sldId id="593" r:id="rId15"/>
    <p:sldId id="611" r:id="rId16"/>
  </p:sldIdLst>
  <p:sldSz cx="9906000" cy="6858000" type="A4"/>
  <p:notesSz cx="9939338" cy="6807200"/>
  <p:defaultTextStyle>
    <a:defPPr>
      <a:defRPr lang="ja-JP"/>
    </a:defPPr>
    <a:lvl1pPr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1pPr>
    <a:lvl2pPr marL="457200"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2pPr>
    <a:lvl3pPr marL="914400"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3pPr>
    <a:lvl4pPr marL="1371600"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4pPr>
    <a:lvl5pPr marL="1828800" algn="ctr" rtl="0" fontAlgn="b">
      <a:spcBef>
        <a:spcPct val="0"/>
      </a:spcBef>
      <a:spcAft>
        <a:spcPct val="0"/>
      </a:spcAft>
      <a:buFont typeface="Wingdings" pitchFamily="2" charset="2"/>
      <a:defRPr kumimoji="1" sz="14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400" kern="1200">
        <a:solidFill>
          <a:schemeClr val="tx1"/>
        </a:solidFill>
        <a:latin typeface="ＭＳ Ｐゴシック" charset="-128"/>
        <a:ea typeface="ＭＳ Ｐゴシック" charset="-128"/>
        <a:cs typeface="+mn-cs"/>
      </a:defRPr>
    </a:lvl6pPr>
    <a:lvl7pPr marL="2743200" algn="l" defTabSz="914400" rtl="0" eaLnBrk="1" latinLnBrk="0" hangingPunct="1">
      <a:defRPr kumimoji="1" sz="1400" kern="1200">
        <a:solidFill>
          <a:schemeClr val="tx1"/>
        </a:solidFill>
        <a:latin typeface="ＭＳ Ｐゴシック" charset="-128"/>
        <a:ea typeface="ＭＳ Ｐゴシック" charset="-128"/>
        <a:cs typeface="+mn-cs"/>
      </a:defRPr>
    </a:lvl7pPr>
    <a:lvl8pPr marL="3200400" algn="l" defTabSz="914400" rtl="0" eaLnBrk="1" latinLnBrk="0" hangingPunct="1">
      <a:defRPr kumimoji="1" sz="1400" kern="1200">
        <a:solidFill>
          <a:schemeClr val="tx1"/>
        </a:solidFill>
        <a:latin typeface="ＭＳ Ｐゴシック" charset="-128"/>
        <a:ea typeface="ＭＳ Ｐゴシック" charset="-128"/>
        <a:cs typeface="+mn-cs"/>
      </a:defRPr>
    </a:lvl8pPr>
    <a:lvl9pPr marL="3657600" algn="l" defTabSz="914400" rtl="0" eaLnBrk="1" latinLnBrk="0" hangingPunct="1">
      <a:defRPr kumimoji="1" sz="1400" kern="1200">
        <a:solidFill>
          <a:schemeClr val="tx1"/>
        </a:solidFill>
        <a:latin typeface="ＭＳ Ｐゴシック" charset="-128"/>
        <a:ea typeface="ＭＳ Ｐゴシック"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312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8C99"/>
    <a:srgbClr val="CDE7DA"/>
    <a:srgbClr val="0000FF"/>
    <a:srgbClr val="66FF33"/>
    <a:srgbClr val="A92C1D"/>
    <a:srgbClr val="FFFFCC"/>
    <a:srgbClr val="D7929F"/>
    <a:srgbClr val="00FFFF"/>
    <a:srgbClr val="E9C4A3"/>
    <a:srgbClr val="CB9C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044" autoAdjust="0"/>
    <p:restoredTop sz="94670" autoAdjust="0"/>
  </p:normalViewPr>
  <p:slideViewPr>
    <p:cSldViewPr>
      <p:cViewPr>
        <p:scale>
          <a:sx n="100" d="100"/>
          <a:sy n="100" d="100"/>
        </p:scale>
        <p:origin x="-420" y="-186"/>
      </p:cViewPr>
      <p:guideLst>
        <p:guide orient="horz" pos="2160"/>
        <p:guide pos="312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4304314" cy="340674"/>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l" defTabSz="919127" fontAlgn="base">
              <a:buFontTx/>
              <a:buNone/>
              <a:defRPr sz="1200" smtClean="0">
                <a:latin typeface="Times New Roman" pitchFamily="18" charset="0"/>
              </a:defRPr>
            </a:lvl1pPr>
          </a:lstStyle>
          <a:p>
            <a:pPr>
              <a:defRPr/>
            </a:pPr>
            <a:endParaRPr lang="en-US" altLang="ja-JP"/>
          </a:p>
        </p:txBody>
      </p:sp>
      <p:sp>
        <p:nvSpPr>
          <p:cNvPr id="6147" name="Rectangle 3"/>
          <p:cNvSpPr>
            <a:spLocks noGrp="1" noChangeArrowheads="1"/>
          </p:cNvSpPr>
          <p:nvPr>
            <p:ph type="dt" sz="quarter" idx="1"/>
          </p:nvPr>
        </p:nvSpPr>
        <p:spPr bwMode="auto">
          <a:xfrm>
            <a:off x="5635025" y="0"/>
            <a:ext cx="4304314" cy="340674"/>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r" defTabSz="919127" fontAlgn="base">
              <a:buFontTx/>
              <a:buNone/>
              <a:defRPr sz="1200" smtClean="0">
                <a:latin typeface="Times New Roman" pitchFamily="18" charset="0"/>
              </a:defRPr>
            </a:lvl1pPr>
          </a:lstStyle>
          <a:p>
            <a:pPr>
              <a:defRPr/>
            </a:pPr>
            <a:endParaRPr lang="en-US" altLang="ja-JP"/>
          </a:p>
        </p:txBody>
      </p:sp>
      <p:sp>
        <p:nvSpPr>
          <p:cNvPr id="6148" name="Rectangle 4"/>
          <p:cNvSpPr>
            <a:spLocks noGrp="1" noChangeArrowheads="1"/>
          </p:cNvSpPr>
          <p:nvPr>
            <p:ph type="ftr" sz="quarter" idx="2"/>
          </p:nvPr>
        </p:nvSpPr>
        <p:spPr bwMode="auto">
          <a:xfrm>
            <a:off x="463542" y="6537173"/>
            <a:ext cx="4506128" cy="270027"/>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bodyPr>
          <a:lstStyle>
            <a:lvl1pPr algn="l">
              <a:buFontTx/>
              <a:buNone/>
              <a:defRPr sz="1000" smtClean="0">
                <a:solidFill>
                  <a:schemeClr val="bg2"/>
                </a:solidFill>
              </a:defRPr>
            </a:lvl1pPr>
          </a:lstStyle>
          <a:p>
            <a:pPr>
              <a:defRPr/>
            </a:pPr>
            <a:r>
              <a:rPr lang="en-US" altLang="ja-JP"/>
              <a:t>Copyright (C) Mitsubishi Research Institute, Inc.</a:t>
            </a:r>
          </a:p>
        </p:txBody>
      </p:sp>
      <p:sp>
        <p:nvSpPr>
          <p:cNvPr id="6149" name="Rectangle 5"/>
          <p:cNvSpPr>
            <a:spLocks noGrp="1" noChangeArrowheads="1"/>
          </p:cNvSpPr>
          <p:nvPr>
            <p:ph type="sldNum" sz="quarter" idx="3"/>
          </p:nvPr>
        </p:nvSpPr>
        <p:spPr bwMode="auto">
          <a:xfrm>
            <a:off x="4611765" y="6537173"/>
            <a:ext cx="695312" cy="270027"/>
          </a:xfrm>
          <a:prstGeom prst="rect">
            <a:avLst/>
          </a:prstGeom>
          <a:noFill/>
          <a:ln w="9525" algn="ctr">
            <a:noFill/>
            <a:miter lim="800000"/>
            <a:headEnd/>
            <a:tailEnd/>
          </a:ln>
          <a:effectLst/>
        </p:spPr>
        <p:txBody>
          <a:bodyPr vert="horz" wrap="square" lIns="90654" tIns="45327" rIns="90654" bIns="45327" numCol="1" anchor="ctr" anchorCtr="0" compatLnSpc="1">
            <a:prstTxWarp prst="textNoShape">
              <a:avLst/>
            </a:prstTxWarp>
          </a:bodyPr>
          <a:lstStyle>
            <a:lvl1pPr fontAlgn="base">
              <a:buFontTx/>
              <a:buNone/>
              <a:defRPr sz="1200" smtClean="0"/>
            </a:lvl1pPr>
          </a:lstStyle>
          <a:p>
            <a:pPr>
              <a:defRPr/>
            </a:pPr>
            <a:fld id="{3B61B6F9-219B-4B3A-8B0A-5A1E13396702}" type="slidenum">
              <a:rPr lang="en-US" altLang="ja-JP"/>
              <a:pPr>
                <a:defRPr/>
              </a:pPr>
              <a:t>‹#›</a:t>
            </a:fld>
            <a:endParaRPr lang="en-US" altLang="ja-JP"/>
          </a:p>
        </p:txBody>
      </p:sp>
      <p:sp>
        <p:nvSpPr>
          <p:cNvPr id="621570" name="Line 2"/>
          <p:cNvSpPr>
            <a:spLocks noChangeShapeType="1"/>
          </p:cNvSpPr>
          <p:nvPr/>
        </p:nvSpPr>
        <p:spPr bwMode="auto">
          <a:xfrm>
            <a:off x="463542" y="6518334"/>
            <a:ext cx="8990182" cy="0"/>
          </a:xfrm>
          <a:prstGeom prst="line">
            <a:avLst/>
          </a:prstGeom>
          <a:noFill/>
          <a:ln w="9525">
            <a:solidFill>
              <a:schemeClr val="bg2"/>
            </a:solidFill>
            <a:round/>
            <a:headEnd/>
            <a:tailEnd/>
          </a:ln>
          <a:effectLst/>
        </p:spPr>
        <p:txBody>
          <a:bodyPr wrap="none" lIns="90654" tIns="45327" rIns="90654" bIns="45327" anchor="ctr"/>
          <a:lstStyle/>
          <a:p>
            <a:pPr>
              <a:defRPr/>
            </a:pPr>
            <a:endParaRPr lang="ja-JP" altLang="en-US"/>
          </a:p>
        </p:txBody>
      </p:sp>
    </p:spTree>
    <p:extLst>
      <p:ext uri="{BB962C8B-B14F-4D97-AF65-F5344CB8AC3E}">
        <p14:creationId xmlns:p14="http://schemas.microsoft.com/office/powerpoint/2010/main" val="1357058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4304314" cy="340674"/>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l" defTabSz="919127" fontAlgn="base">
              <a:buFontTx/>
              <a:buNone/>
              <a:defRPr sz="1200" smtClean="0">
                <a:latin typeface="Times New Roman" pitchFamily="18" charset="0"/>
              </a:defRPr>
            </a:lvl1pPr>
          </a:lstStyle>
          <a:p>
            <a:pPr>
              <a:defRPr/>
            </a:pPr>
            <a:endParaRPr lang="en-US" altLang="ja-JP"/>
          </a:p>
        </p:txBody>
      </p:sp>
      <p:sp>
        <p:nvSpPr>
          <p:cNvPr id="7171" name="Rectangle 3"/>
          <p:cNvSpPr>
            <a:spLocks noGrp="1" noChangeArrowheads="1"/>
          </p:cNvSpPr>
          <p:nvPr>
            <p:ph type="dt" idx="1"/>
          </p:nvPr>
        </p:nvSpPr>
        <p:spPr bwMode="auto">
          <a:xfrm>
            <a:off x="5635025" y="0"/>
            <a:ext cx="4304314" cy="340674"/>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r" defTabSz="919127" fontAlgn="base">
              <a:buFontTx/>
              <a:buNone/>
              <a:defRPr sz="1200" smtClean="0">
                <a:latin typeface="Times New Roman" pitchFamily="18" charset="0"/>
              </a:defRPr>
            </a:lvl1pPr>
          </a:lstStyle>
          <a:p>
            <a:pPr>
              <a:defRPr/>
            </a:pPr>
            <a:endParaRPr lang="en-US" altLang="ja-JP"/>
          </a:p>
        </p:txBody>
      </p:sp>
      <p:sp>
        <p:nvSpPr>
          <p:cNvPr id="9220" name="Rectangle 4"/>
          <p:cNvSpPr>
            <a:spLocks noGrp="1" noRot="1" noChangeAspect="1" noChangeArrowheads="1" noTextEdit="1"/>
          </p:cNvSpPr>
          <p:nvPr>
            <p:ph type="sldImg" idx="2"/>
          </p:nvPr>
        </p:nvSpPr>
        <p:spPr bwMode="auto">
          <a:xfrm>
            <a:off x="3128963" y="509588"/>
            <a:ext cx="3689350" cy="2554287"/>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1324404" y="3235619"/>
            <a:ext cx="7290530" cy="95410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7174" name="Rectangle 6"/>
          <p:cNvSpPr>
            <a:spLocks noGrp="1" noChangeArrowheads="1"/>
          </p:cNvSpPr>
          <p:nvPr>
            <p:ph type="ftr" sz="quarter" idx="4"/>
          </p:nvPr>
        </p:nvSpPr>
        <p:spPr bwMode="auto">
          <a:xfrm>
            <a:off x="463542" y="6551303"/>
            <a:ext cx="4506128" cy="270027"/>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bodyPr>
          <a:lstStyle>
            <a:lvl1pPr algn="l">
              <a:buFontTx/>
              <a:buNone/>
              <a:defRPr sz="1000" smtClean="0">
                <a:solidFill>
                  <a:schemeClr val="bg2"/>
                </a:solidFill>
              </a:defRPr>
            </a:lvl1pPr>
          </a:lstStyle>
          <a:p>
            <a:pPr>
              <a:defRPr/>
            </a:pPr>
            <a:r>
              <a:rPr lang="en-US" altLang="ja-JP"/>
              <a:t>Copyright (C) Mitsubishi Research Institute, Inc.</a:t>
            </a:r>
          </a:p>
        </p:txBody>
      </p:sp>
      <p:sp>
        <p:nvSpPr>
          <p:cNvPr id="7175" name="Rectangle 7"/>
          <p:cNvSpPr>
            <a:spLocks noGrp="1" noChangeArrowheads="1"/>
          </p:cNvSpPr>
          <p:nvPr>
            <p:ph type="sldNum" sz="quarter" idx="5"/>
          </p:nvPr>
        </p:nvSpPr>
        <p:spPr bwMode="auto">
          <a:xfrm>
            <a:off x="4657488" y="6551303"/>
            <a:ext cx="624362" cy="270027"/>
          </a:xfrm>
          <a:prstGeom prst="rect">
            <a:avLst/>
          </a:prstGeom>
          <a:noFill/>
          <a:ln w="9525" algn="ctr">
            <a:noFill/>
            <a:miter lim="800000"/>
            <a:headEnd/>
            <a:tailEnd/>
          </a:ln>
          <a:effectLst/>
        </p:spPr>
        <p:txBody>
          <a:bodyPr vert="horz" wrap="square" lIns="90654" tIns="45327" rIns="90654" bIns="45327" numCol="1" anchor="ctr" anchorCtr="0" compatLnSpc="1">
            <a:prstTxWarp prst="textNoShape">
              <a:avLst/>
            </a:prstTxWarp>
          </a:bodyPr>
          <a:lstStyle>
            <a:lvl1pPr fontAlgn="base">
              <a:buFontTx/>
              <a:buNone/>
              <a:defRPr sz="1200" smtClean="0"/>
            </a:lvl1pPr>
          </a:lstStyle>
          <a:p>
            <a:pPr>
              <a:defRPr/>
            </a:pPr>
            <a:fld id="{698CD133-173A-41A4-A25C-674E28FE9E20}" type="slidenum">
              <a:rPr lang="en-US" altLang="ja-JP"/>
              <a:pPr>
                <a:defRPr/>
              </a:pPr>
              <a:t>‹#›</a:t>
            </a:fld>
            <a:endParaRPr lang="en-US" altLang="ja-JP"/>
          </a:p>
        </p:txBody>
      </p:sp>
      <p:sp>
        <p:nvSpPr>
          <p:cNvPr id="7176" name="Line 8"/>
          <p:cNvSpPr>
            <a:spLocks noChangeShapeType="1"/>
          </p:cNvSpPr>
          <p:nvPr/>
        </p:nvSpPr>
        <p:spPr bwMode="auto">
          <a:xfrm>
            <a:off x="463542" y="6518334"/>
            <a:ext cx="8990182" cy="0"/>
          </a:xfrm>
          <a:prstGeom prst="line">
            <a:avLst/>
          </a:prstGeom>
          <a:noFill/>
          <a:ln w="9525">
            <a:solidFill>
              <a:schemeClr val="bg2"/>
            </a:solidFill>
            <a:round/>
            <a:headEnd/>
            <a:tailEnd/>
          </a:ln>
          <a:effectLst/>
        </p:spPr>
        <p:txBody>
          <a:bodyPr wrap="none" lIns="90654" tIns="45327" rIns="90654" bIns="45327" anchor="ctr"/>
          <a:lstStyle/>
          <a:p>
            <a:pPr>
              <a:defRPr/>
            </a:pPr>
            <a:endParaRPr lang="ja-JP" altLang="en-US"/>
          </a:p>
        </p:txBody>
      </p:sp>
    </p:spTree>
    <p:extLst>
      <p:ext uri="{BB962C8B-B14F-4D97-AF65-F5344CB8AC3E}">
        <p14:creationId xmlns:p14="http://schemas.microsoft.com/office/powerpoint/2010/main" val="623564689"/>
      </p:ext>
    </p:extLst>
  </p:cSld>
  <p:clrMap bg1="lt1" tx1="dk1" bg2="lt2" tx2="dk2" accent1="accent1" accent2="accent2" accent3="accent3" accent4="accent4" accent5="accent5" accent6="accent6" hlink="hlink" folHlink="folHlink"/>
  <p:hf hdr="0" dt="0"/>
  <p:notesStyle>
    <a:lvl1pPr algn="l" rtl="0" eaLnBrk="0" fontAlgn="base" hangingPunct="0">
      <a:spcBef>
        <a:spcPct val="20000"/>
      </a:spcBef>
      <a:spcAft>
        <a:spcPct val="0"/>
      </a:spcAft>
      <a:buClr>
        <a:schemeClr val="tx2"/>
      </a:buClr>
      <a:buFont typeface="Wingdings" pitchFamily="2" charset="2"/>
      <a:defRPr kumimoji="1" sz="1400" kern="1200">
        <a:solidFill>
          <a:schemeClr val="tx1"/>
        </a:solidFill>
        <a:latin typeface="ＭＳ Ｐゴシック" charset="-128"/>
        <a:ea typeface="ＭＳ Ｐゴシック" charset="-128"/>
        <a:cs typeface="+mn-cs"/>
      </a:defRPr>
    </a:lvl1pPr>
    <a:lvl2pPr marL="233363" indent="-231775" algn="l" rtl="0" eaLnBrk="0" fontAlgn="base" hangingPunct="0">
      <a:spcBef>
        <a:spcPct val="20000"/>
      </a:spcBef>
      <a:spcAft>
        <a:spcPct val="0"/>
      </a:spcAft>
      <a:buClr>
        <a:srgbClr val="3E5E84"/>
      </a:buClr>
      <a:buFont typeface="Wingdings" pitchFamily="2" charset="2"/>
      <a:buChar char="n"/>
      <a:defRPr kumimoji="1" sz="1200" kern="1200">
        <a:solidFill>
          <a:schemeClr val="tx1"/>
        </a:solidFill>
        <a:latin typeface="ＭＳ Ｐゴシック" charset="-128"/>
        <a:ea typeface="ＭＳ Ｐゴシック" charset="-128"/>
        <a:cs typeface="+mn-cs"/>
      </a:defRPr>
    </a:lvl2pPr>
    <a:lvl3pPr marL="523875" indent="-242888" algn="l" rtl="0" eaLnBrk="0" fontAlgn="base" hangingPunct="0">
      <a:spcBef>
        <a:spcPct val="20000"/>
      </a:spcBef>
      <a:spcAft>
        <a:spcPct val="0"/>
      </a:spcAft>
      <a:buClr>
        <a:srgbClr val="808080"/>
      </a:buClr>
      <a:buFont typeface="Wingdings" pitchFamily="2" charset="2"/>
      <a:buChar char="n"/>
      <a:defRPr kumimoji="1" sz="1000" kern="1200">
        <a:solidFill>
          <a:schemeClr val="tx1"/>
        </a:solidFill>
        <a:latin typeface="ＭＳ Ｐゴシック" charset="-128"/>
        <a:ea typeface="ＭＳ Ｐゴシック" charset="-128"/>
        <a:cs typeface="+mn-cs"/>
      </a:defRPr>
    </a:lvl3pPr>
    <a:lvl4pPr marL="771525" indent="-195263" algn="l" rtl="0" eaLnBrk="0" fontAlgn="base" hangingPunct="0">
      <a:spcBef>
        <a:spcPct val="20000"/>
      </a:spcBef>
      <a:spcAft>
        <a:spcPct val="0"/>
      </a:spcAft>
      <a:buClr>
        <a:srgbClr val="558C99"/>
      </a:buClr>
      <a:buFont typeface="Wingdings" pitchFamily="2" charset="2"/>
      <a:buChar char="l"/>
      <a:defRPr kumimoji="1" sz="900" kern="1200">
        <a:solidFill>
          <a:schemeClr val="tx1"/>
        </a:solidFill>
        <a:latin typeface="ＭＳ Ｐゴシック" charset="-128"/>
        <a:ea typeface="ＭＳ Ｐゴシック" charset="-128"/>
        <a:cs typeface="+mn-cs"/>
      </a:defRPr>
    </a:lvl4pPr>
    <a:lvl5pPr marL="985838" indent="-195263" algn="l" rtl="0" eaLnBrk="0" fontAlgn="base" hangingPunct="0">
      <a:spcBef>
        <a:spcPct val="20000"/>
      </a:spcBef>
      <a:spcAft>
        <a:spcPct val="0"/>
      </a:spcAft>
      <a:buClr>
        <a:srgbClr val="C0C0C0"/>
      </a:buClr>
      <a:buFont typeface="Wingdings" pitchFamily="2" charset="2"/>
      <a:buChar char="l"/>
      <a:defRPr kumimoji="1" sz="9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0243" name="Rectangle 7"/>
          <p:cNvSpPr>
            <a:spLocks noGrp="1" noChangeArrowheads="1"/>
          </p:cNvSpPr>
          <p:nvPr>
            <p:ph type="sldNum" sz="quarter" idx="5"/>
          </p:nvPr>
        </p:nvSpPr>
        <p:spPr>
          <a:noFill/>
        </p:spPr>
        <p:txBody>
          <a:bodyPr/>
          <a:lstStyle/>
          <a:p>
            <a:fld id="{B3C2E30E-48F2-41EB-926A-4B7EAB2DB545}" type="slidenum">
              <a:rPr lang="en-US" altLang="ja-JP"/>
              <a:pPr/>
              <a:t>1</a:t>
            </a:fld>
            <a:endParaRPr lang="en-US" altLang="ja-JP"/>
          </a:p>
        </p:txBody>
      </p:sp>
      <p:sp>
        <p:nvSpPr>
          <p:cNvPr id="10244" name="Rectangle 2"/>
          <p:cNvSpPr>
            <a:spLocks noGrp="1" noRot="1" noChangeAspect="1" noChangeArrowheads="1" noTextEdit="1"/>
          </p:cNvSpPr>
          <p:nvPr>
            <p:ph type="sldImg"/>
          </p:nvPr>
        </p:nvSpPr>
        <p:spPr>
          <a:ln/>
        </p:spPr>
      </p:sp>
      <p:sp>
        <p:nvSpPr>
          <p:cNvPr id="10245"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22906764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10</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243640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11</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37626650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12</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41075378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13</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10983167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14</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1084075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2</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2281629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3</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3115349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4</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1713376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5</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304174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6</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1655992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7</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4164449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8</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3708926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ftr" sz="quarter" idx="4"/>
          </p:nvPr>
        </p:nvSpPr>
        <p:spPr>
          <a:noFill/>
        </p:spPr>
        <p:txBody>
          <a:bodyPr/>
          <a:lstStyle/>
          <a:p>
            <a:r>
              <a:rPr lang="en-US" altLang="ja-JP"/>
              <a:t>Copyright (C) Mitsubishi Research Institute, Inc.</a:t>
            </a:r>
          </a:p>
        </p:txBody>
      </p:sp>
      <p:sp>
        <p:nvSpPr>
          <p:cNvPr id="13315" name="Rectangle 7"/>
          <p:cNvSpPr>
            <a:spLocks noGrp="1" noChangeArrowheads="1"/>
          </p:cNvSpPr>
          <p:nvPr>
            <p:ph type="sldNum" sz="quarter" idx="5"/>
          </p:nvPr>
        </p:nvSpPr>
        <p:spPr>
          <a:noFill/>
        </p:spPr>
        <p:txBody>
          <a:bodyPr/>
          <a:lstStyle/>
          <a:p>
            <a:fld id="{58A780B9-0550-493C-93F1-25BFDD623C9F}" type="slidenum">
              <a:rPr lang="en-US" altLang="ja-JP"/>
              <a:pPr/>
              <a:t>9</a:t>
            </a:fld>
            <a:endParaRPr lang="en-US" altLang="ja-JP"/>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xfrm>
            <a:off x="1324404" y="3235619"/>
            <a:ext cx="7290530" cy="215444"/>
          </a:xfrm>
          <a:noFill/>
          <a:ln/>
        </p:spPr>
        <p:txBody>
          <a:bodyPr/>
          <a:lstStyle/>
          <a:p>
            <a:pPr eaLnBrk="1" hangingPunct="1"/>
            <a:endParaRPr lang="ja-JP" altLang="ja-JP" smtClean="0"/>
          </a:p>
        </p:txBody>
      </p:sp>
    </p:spTree>
    <p:extLst>
      <p:ext uri="{BB962C8B-B14F-4D97-AF65-F5344CB8AC3E}">
        <p14:creationId xmlns:p14="http://schemas.microsoft.com/office/powerpoint/2010/main" val="748027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07"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defRPr/>
            </a:pP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a:ln/>
        </p:spPr>
        <p:txBody>
          <a:bodyPr/>
          <a:lstStyle>
            <a:lvl1pPr>
              <a:defRPr/>
            </a:lvl1pPr>
          </a:lstStyle>
          <a:p>
            <a:pPr>
              <a:defRPr/>
            </a:pPr>
            <a:fld id="{B580305E-C98E-4D27-B539-9BD7D1E964F3}" type="slidenum">
              <a:rPr lang="en-US" altLang="ja-JP"/>
              <a:pPr>
                <a:defRPr/>
              </a:pPr>
              <a:t>‹#›</a:t>
            </a:fld>
            <a:endParaRPr lang="en-US" altLang="ja-JP"/>
          </a:p>
        </p:txBody>
      </p:sp>
      <p:sp>
        <p:nvSpPr>
          <p:cNvPr id="5"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15925" y="330200"/>
            <a:ext cx="6653213" cy="23050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a:ln/>
        </p:spPr>
        <p:txBody>
          <a:bodyPr/>
          <a:lstStyle>
            <a:lvl1pPr>
              <a:defRPr/>
            </a:lvl1pPr>
          </a:lstStyle>
          <a:p>
            <a:pPr>
              <a:defRPr/>
            </a:pPr>
            <a:fld id="{B958602E-4BC9-4A28-BE95-D62BEF1C96C5}" type="slidenum">
              <a:rPr lang="en-US" altLang="ja-JP"/>
              <a:pPr>
                <a:defRPr/>
              </a:pPr>
              <a:t>‹#›</a:t>
            </a:fld>
            <a:endParaRPr lang="en-US" altLang="ja-JP"/>
          </a:p>
        </p:txBody>
      </p:sp>
      <p:sp>
        <p:nvSpPr>
          <p:cNvPr id="5"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7"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defRPr/>
            </a:pPr>
            <a:endParaRPr lang="ja-JP" altLang="en-US"/>
          </a:p>
        </p:txBody>
      </p:sp>
      <p:sp>
        <p:nvSpPr>
          <p:cNvPr id="108" name="Line 10"/>
          <p:cNvSpPr>
            <a:spLocks noChangeShapeType="1"/>
          </p:cNvSpPr>
          <p:nvPr/>
        </p:nvSpPr>
        <p:spPr bwMode="gray">
          <a:xfrm>
            <a:off x="415925" y="3429000"/>
            <a:ext cx="9051925" cy="1588"/>
          </a:xfrm>
          <a:prstGeom prst="line">
            <a:avLst/>
          </a:prstGeom>
          <a:noFill/>
          <a:ln w="12700">
            <a:solidFill>
              <a:schemeClr val="bg2"/>
            </a:solidFill>
            <a:round/>
            <a:headEnd/>
            <a:tailEnd/>
          </a:ln>
          <a:effectLst/>
        </p:spPr>
        <p:txBody>
          <a:bodyPr lIns="0" tIns="0" rIns="0" bIns="0" anchor="ctr"/>
          <a:lstStyle/>
          <a:p>
            <a:pPr>
              <a:defRPr/>
            </a:pPr>
            <a:endParaRPr lang="ja-JP" altLang="en-US"/>
          </a:p>
        </p:txBody>
      </p:sp>
      <p:sp>
        <p:nvSpPr>
          <p:cNvPr id="109" name="Line 11"/>
          <p:cNvSpPr>
            <a:spLocks noChangeShapeType="1"/>
          </p:cNvSpPr>
          <p:nvPr/>
        </p:nvSpPr>
        <p:spPr bwMode="gray">
          <a:xfrm>
            <a:off x="415925" y="2781300"/>
            <a:ext cx="9051925" cy="1588"/>
          </a:xfrm>
          <a:prstGeom prst="line">
            <a:avLst/>
          </a:prstGeom>
          <a:noFill/>
          <a:ln w="12700">
            <a:solidFill>
              <a:schemeClr val="bg2"/>
            </a:solidFill>
            <a:round/>
            <a:headEnd/>
            <a:tailEnd/>
          </a:ln>
          <a:effectLst/>
        </p:spPr>
        <p:txBody>
          <a:bodyPr lIns="0" tIns="0" rIns="0" bIns="0" anchor="ctr"/>
          <a:lstStyle/>
          <a:p>
            <a:pPr>
              <a:defRPr/>
            </a:pPr>
            <a:endParaRPr lang="ja-JP" altLang="en-US"/>
          </a:p>
        </p:txBody>
      </p:sp>
      <p:pic>
        <p:nvPicPr>
          <p:cNvPr id="110" name="Picture 16" descr="ヨコカラー中用"/>
          <p:cNvPicPr>
            <a:picLocks noChangeAspect="1" noChangeArrowheads="1"/>
          </p:cNvPicPr>
          <p:nvPr/>
        </p:nvPicPr>
        <p:blipFill>
          <a:blip r:embed="rId2" cstate="print"/>
          <a:srcRect/>
          <a:stretch>
            <a:fillRect/>
          </a:stretch>
        </p:blipFill>
        <p:spPr bwMode="gray">
          <a:xfrm>
            <a:off x="406400" y="188913"/>
            <a:ext cx="9080500" cy="195262"/>
          </a:xfrm>
          <a:prstGeom prst="rect">
            <a:avLst/>
          </a:prstGeom>
          <a:noFill/>
          <a:ln w="9525">
            <a:noFill/>
            <a:miter lim="800000"/>
            <a:headEnd/>
            <a:tailEnd/>
          </a:ln>
        </p:spPr>
      </p:pic>
      <p:sp>
        <p:nvSpPr>
          <p:cNvPr id="1249294" name="Rectangle 14"/>
          <p:cNvSpPr>
            <a:spLocks noGrp="1" noChangeArrowheads="1"/>
          </p:cNvSpPr>
          <p:nvPr>
            <p:ph type="subTitle" idx="1"/>
          </p:nvPr>
        </p:nvSpPr>
        <p:spPr>
          <a:xfrm>
            <a:off x="1497013" y="4005263"/>
            <a:ext cx="6911975" cy="212725"/>
          </a:xfrm>
          <a:ln algn="ctr"/>
        </p:spPr>
        <p:txBody>
          <a:bodyPr/>
          <a:lstStyle>
            <a:lvl1pPr>
              <a:defRPr sz="1400"/>
            </a:lvl1pPr>
          </a:lstStyle>
          <a:p>
            <a:r>
              <a:rPr lang="ja-JP" altLang="en-US"/>
              <a:t>マスター サブタイトルの書式設定</a:t>
            </a:r>
          </a:p>
        </p:txBody>
      </p:sp>
      <p:sp>
        <p:nvSpPr>
          <p:cNvPr id="1249295" name="Rectangle 15"/>
          <p:cNvSpPr>
            <a:spLocks noGrp="1" noChangeArrowheads="1"/>
          </p:cNvSpPr>
          <p:nvPr>
            <p:ph type="ctrTitle"/>
          </p:nvPr>
        </p:nvSpPr>
        <p:spPr>
          <a:xfrm>
            <a:off x="636588" y="2781300"/>
            <a:ext cx="8637587" cy="647700"/>
          </a:xfrm>
          <a:ln algn="ctr"/>
        </p:spPr>
        <p:txBody>
          <a:bodyPr lIns="0" bIns="0" anchor="ctr"/>
          <a:lstStyle>
            <a:lvl1pPr algn="ctr">
              <a:defRPr kumimoji="0"/>
            </a:lvl1pPr>
          </a:lstStyle>
          <a:p>
            <a:r>
              <a:rPr lang="ja-JP" altLang="en-US"/>
              <a:t>マスタ タイトルの書式設定</a:t>
            </a:r>
            <a:endParaRPr lang="en-US"/>
          </a:p>
        </p:txBody>
      </p:sp>
      <p:sp>
        <p:nvSpPr>
          <p:cNvPr id="111" name="Rectangle 6"/>
          <p:cNvSpPr>
            <a:spLocks noGrp="1" noChangeArrowheads="1"/>
          </p:cNvSpPr>
          <p:nvPr>
            <p:ph type="ftr" sz="quarter" idx="10"/>
          </p:nvPr>
        </p:nvSpPr>
        <p:spPr/>
        <p:txBody>
          <a:bodyPr/>
          <a:lstStyle>
            <a:lvl1pPr>
              <a:defRPr smtClean="0"/>
            </a:lvl1pPr>
          </a:lstStyle>
          <a:p>
            <a:pPr>
              <a:defRPr/>
            </a:pPr>
            <a:r>
              <a:rPr lang="en-US" altLang="ja-JP" smtClean="0"/>
              <a:t>Copyright (C) 2012, Mitsubishi Research Institute, Inc.</a:t>
            </a:r>
            <a:endParaRPr lang="en-US" altLang="ja-JP"/>
          </a:p>
        </p:txBody>
      </p:sp>
      <p:sp>
        <p:nvSpPr>
          <p:cNvPr id="112" name="Rectangle 12"/>
          <p:cNvSpPr>
            <a:spLocks noGrp="1" noChangeArrowheads="1"/>
          </p:cNvSpPr>
          <p:nvPr>
            <p:ph type="sldNum" sz="quarter" idx="11"/>
          </p:nvPr>
        </p:nvSpPr>
        <p:spPr/>
        <p:txBody>
          <a:bodyPr/>
          <a:lstStyle>
            <a:lvl1pPr>
              <a:defRPr smtClean="0"/>
            </a:lvl1pPr>
          </a:lstStyle>
          <a:p>
            <a:pPr>
              <a:defRPr/>
            </a:pPr>
            <a:fld id="{802CA3A1-7DF7-463D-AFEE-9570D3C06FD7}"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F096FC08-7370-4862-A82C-984A80691184}"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D05BE097-7993-418F-8A4F-BA0A375E7E55}"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pPr>
              <a:defRPr/>
            </a:pPr>
            <a:fld id="{58B90632-51E4-4A27-AF2F-4BFEAEDA8C99}" type="slidenum">
              <a:rPr lang="en-US" altLang="ja-JP"/>
              <a:pPr>
                <a:defRPr/>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pPr>
              <a:defRPr/>
            </a:pPr>
            <a:fld id="{31C1DC29-56C0-453C-A5DF-265F47D1D0B2}" type="slidenum">
              <a:rPr lang="en-US" altLang="ja-JP"/>
              <a:pPr>
                <a:defRPr/>
              </a:pPr>
              <a:t>‹#›</a:t>
            </a:fld>
            <a:endParaRPr lang="en-US" altLang="ja-JP"/>
          </a:p>
        </p:txBody>
      </p:sp>
      <p:sp>
        <p:nvSpPr>
          <p:cNvPr id="8"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E439C4F1-9C0A-408C-8656-DB43FE81E4DB}" type="slidenum">
              <a:rPr lang="en-US" altLang="ja-JP"/>
              <a:pPr>
                <a:defRPr/>
              </a:pPr>
              <a:t>‹#›</a:t>
            </a:fld>
            <a:endParaRPr lang="en-US" altLang="ja-JP"/>
          </a:p>
        </p:txBody>
      </p:sp>
      <p:sp>
        <p:nvSpPr>
          <p:cNvPr id="4"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798FF938-3C6B-4531-A584-6BF29187EBA2}" type="slidenum">
              <a:rPr lang="en-US" altLang="ja-JP"/>
              <a:pPr>
                <a:defRPr/>
              </a:pPr>
              <a:t>‹#›</a:t>
            </a:fld>
            <a:endParaRPr lang="en-US" altLang="ja-JP"/>
          </a:p>
        </p:txBody>
      </p:sp>
      <p:sp>
        <p:nvSpPr>
          <p:cNvPr id="3"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C1F43A7B-F825-49EC-A250-0BACCB11E430}" type="slidenum">
              <a:rPr lang="en-US" altLang="ja-JP"/>
              <a:pPr>
                <a:defRPr/>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a:ln/>
        </p:spPr>
        <p:txBody>
          <a:bodyPr/>
          <a:lstStyle>
            <a:lvl1pPr>
              <a:defRPr/>
            </a:lvl1pPr>
          </a:lstStyle>
          <a:p>
            <a:pPr>
              <a:defRPr/>
            </a:pPr>
            <a:fld id="{F0C4F47D-F0E2-4B51-A37A-6EB2D82EFE32}" type="slidenum">
              <a:rPr lang="en-US" altLang="ja-JP"/>
              <a:pPr>
                <a:defRPr/>
              </a:pPr>
              <a:t>‹#›</a:t>
            </a:fld>
            <a:endParaRPr lang="en-US" altLang="ja-JP"/>
          </a:p>
        </p:txBody>
      </p:sp>
      <p:sp>
        <p:nvSpPr>
          <p:cNvPr id="5"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80B4F211-EA51-4524-85D8-B2DE5BB5A03C}" type="slidenum">
              <a:rPr lang="en-US" altLang="ja-JP"/>
              <a:pPr>
                <a:defRPr/>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C762317F-C9A6-4D2F-BEBF-D91CE09A2C5B}"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15925" y="330200"/>
            <a:ext cx="6653213" cy="23050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835A86F7-6AAD-460B-A62C-A0989F960DF4}"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109"/>
          <p:cNvSpPr>
            <a:spLocks noGrp="1" noChangeArrowheads="1"/>
          </p:cNvSpPr>
          <p:nvPr>
            <p:ph type="sldNum" sz="quarter" idx="10"/>
          </p:nvPr>
        </p:nvSpPr>
        <p:spPr>
          <a:ln/>
        </p:spPr>
        <p:txBody>
          <a:bodyPr/>
          <a:lstStyle>
            <a:lvl1pPr>
              <a:defRPr/>
            </a:lvl1pPr>
          </a:lstStyle>
          <a:p>
            <a:pPr>
              <a:defRPr/>
            </a:pPr>
            <a:fld id="{7A97B80E-527C-4EB5-895E-080528788B56}" type="slidenum">
              <a:rPr lang="en-US" altLang="ja-JP"/>
              <a:pPr>
                <a:defRPr/>
              </a:pPr>
              <a:t>‹#›</a:t>
            </a:fld>
            <a:endParaRPr lang="en-US" altLang="ja-JP"/>
          </a:p>
        </p:txBody>
      </p:sp>
      <p:sp>
        <p:nvSpPr>
          <p:cNvPr id="5"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9"/>
          <p:cNvSpPr>
            <a:spLocks noGrp="1" noChangeArrowheads="1"/>
          </p:cNvSpPr>
          <p:nvPr>
            <p:ph type="sldNum" sz="quarter" idx="10"/>
          </p:nvPr>
        </p:nvSpPr>
        <p:spPr>
          <a:ln/>
        </p:spPr>
        <p:txBody>
          <a:bodyPr/>
          <a:lstStyle>
            <a:lvl1pPr>
              <a:defRPr/>
            </a:lvl1pPr>
          </a:lstStyle>
          <a:p>
            <a:pPr>
              <a:defRPr/>
            </a:pPr>
            <a:fld id="{2CCD254B-BCD9-456C-9C31-1A0919AF6218}" type="slidenum">
              <a:rPr lang="en-US" altLang="ja-JP"/>
              <a:pPr>
                <a:defRPr/>
              </a:pPr>
              <a:t>‹#›</a:t>
            </a:fld>
            <a:endParaRPr lang="en-US" altLang="ja-JP"/>
          </a:p>
        </p:txBody>
      </p:sp>
      <p:sp>
        <p:nvSpPr>
          <p:cNvPr id="6"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109"/>
          <p:cNvSpPr>
            <a:spLocks noGrp="1" noChangeArrowheads="1"/>
          </p:cNvSpPr>
          <p:nvPr>
            <p:ph type="sldNum" sz="quarter" idx="10"/>
          </p:nvPr>
        </p:nvSpPr>
        <p:spPr>
          <a:ln/>
        </p:spPr>
        <p:txBody>
          <a:bodyPr/>
          <a:lstStyle>
            <a:lvl1pPr>
              <a:defRPr/>
            </a:lvl1pPr>
          </a:lstStyle>
          <a:p>
            <a:pPr>
              <a:defRPr/>
            </a:pPr>
            <a:fld id="{129C6753-BF29-4CEA-8107-155117D39C61}" type="slidenum">
              <a:rPr lang="en-US" altLang="ja-JP"/>
              <a:pPr>
                <a:defRPr/>
              </a:pPr>
              <a:t>‹#›</a:t>
            </a:fld>
            <a:endParaRPr lang="en-US" altLang="ja-JP"/>
          </a:p>
        </p:txBody>
      </p:sp>
      <p:sp>
        <p:nvSpPr>
          <p:cNvPr id="8"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109"/>
          <p:cNvSpPr>
            <a:spLocks noGrp="1" noChangeArrowheads="1"/>
          </p:cNvSpPr>
          <p:nvPr>
            <p:ph type="sldNum" sz="quarter" idx="10"/>
          </p:nvPr>
        </p:nvSpPr>
        <p:spPr>
          <a:ln/>
        </p:spPr>
        <p:txBody>
          <a:bodyPr/>
          <a:lstStyle>
            <a:lvl1pPr>
              <a:defRPr/>
            </a:lvl1pPr>
          </a:lstStyle>
          <a:p>
            <a:pPr>
              <a:defRPr/>
            </a:pPr>
            <a:fld id="{CA45B5E7-3F2F-48E8-8891-A745D948456B}" type="slidenum">
              <a:rPr lang="en-US" altLang="ja-JP"/>
              <a:pPr>
                <a:defRPr/>
              </a:pPr>
              <a:t>‹#›</a:t>
            </a:fld>
            <a:endParaRPr lang="en-US" altLang="ja-JP"/>
          </a:p>
        </p:txBody>
      </p:sp>
      <p:sp>
        <p:nvSpPr>
          <p:cNvPr id="4"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9"/>
          <p:cNvSpPr>
            <a:spLocks noGrp="1" noChangeArrowheads="1"/>
          </p:cNvSpPr>
          <p:nvPr>
            <p:ph type="sldNum" sz="quarter" idx="10"/>
          </p:nvPr>
        </p:nvSpPr>
        <p:spPr>
          <a:ln/>
        </p:spPr>
        <p:txBody>
          <a:bodyPr/>
          <a:lstStyle>
            <a:lvl1pPr>
              <a:defRPr/>
            </a:lvl1pPr>
          </a:lstStyle>
          <a:p>
            <a:pPr>
              <a:defRPr/>
            </a:pPr>
            <a:fld id="{A1CA0CF5-E780-46B1-B722-212EA80FAD51}" type="slidenum">
              <a:rPr lang="en-US" altLang="ja-JP"/>
              <a:pPr>
                <a:defRPr/>
              </a:pPr>
              <a:t>‹#›</a:t>
            </a:fld>
            <a:endParaRPr lang="en-US" altLang="ja-JP"/>
          </a:p>
        </p:txBody>
      </p:sp>
      <p:sp>
        <p:nvSpPr>
          <p:cNvPr id="3"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9"/>
          <p:cNvSpPr>
            <a:spLocks noGrp="1" noChangeArrowheads="1"/>
          </p:cNvSpPr>
          <p:nvPr>
            <p:ph type="sldNum" sz="quarter" idx="10"/>
          </p:nvPr>
        </p:nvSpPr>
        <p:spPr>
          <a:ln/>
        </p:spPr>
        <p:txBody>
          <a:bodyPr/>
          <a:lstStyle>
            <a:lvl1pPr>
              <a:defRPr/>
            </a:lvl1pPr>
          </a:lstStyle>
          <a:p>
            <a:pPr>
              <a:defRPr/>
            </a:pPr>
            <a:fld id="{54D22BA3-F543-4DB2-A077-1D0FC9557CF8}" type="slidenum">
              <a:rPr lang="en-US" altLang="ja-JP"/>
              <a:pPr>
                <a:defRPr/>
              </a:pPr>
              <a:t>‹#›</a:t>
            </a:fld>
            <a:endParaRPr lang="en-US" altLang="ja-JP"/>
          </a:p>
        </p:txBody>
      </p:sp>
      <p:sp>
        <p:nvSpPr>
          <p:cNvPr id="6"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9"/>
          <p:cNvSpPr>
            <a:spLocks noGrp="1" noChangeArrowheads="1"/>
          </p:cNvSpPr>
          <p:nvPr>
            <p:ph type="sldNum" sz="quarter" idx="10"/>
          </p:nvPr>
        </p:nvSpPr>
        <p:spPr>
          <a:ln/>
        </p:spPr>
        <p:txBody>
          <a:bodyPr/>
          <a:lstStyle>
            <a:lvl1pPr>
              <a:defRPr/>
            </a:lvl1pPr>
          </a:lstStyle>
          <a:p>
            <a:pPr>
              <a:defRPr/>
            </a:pPr>
            <a:fld id="{E4740729-E42E-42F2-BE87-75571669EF02}" type="slidenum">
              <a:rPr lang="en-US" altLang="ja-JP"/>
              <a:pPr>
                <a:defRPr/>
              </a:pPr>
              <a:t>‹#›</a:t>
            </a:fld>
            <a:endParaRPr lang="en-US" altLang="ja-JP"/>
          </a:p>
        </p:txBody>
      </p:sp>
      <p:sp>
        <p:nvSpPr>
          <p:cNvPr id="6" name="Rectangle 111"/>
          <p:cNvSpPr>
            <a:spLocks noGrp="1" noChangeArrowheads="1"/>
          </p:cNvSpPr>
          <p:nvPr>
            <p:ph type="ftr" sz="quarter" idx="11"/>
          </p:nvPr>
        </p:nvSpPr>
        <p:spPr>
          <a:xfrm>
            <a:off x="381000" y="6654800"/>
            <a:ext cx="3598863" cy="152400"/>
          </a:xfrm>
          <a:prstGeom prst="rect">
            <a:avLst/>
          </a:prstGeom>
          <a:ln/>
        </p:spPr>
        <p:txBody>
          <a:bodyPr/>
          <a:lstStyle>
            <a:lvl1pPr>
              <a:defRPr/>
            </a:lvl1pPr>
          </a:lstStyle>
          <a:p>
            <a:pPr>
              <a:defRPr/>
            </a:pPr>
            <a:r>
              <a:rPr lang="en-US" altLang="ja-JP" smtClean="0"/>
              <a:t>Copyright (C) 2012, Mitsubishi Research Institute, Inc.</a:t>
            </a:r>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105"/>
          <p:cNvSpPr>
            <a:spLocks noGrp="1" noChangeArrowheads="1"/>
          </p:cNvSpPr>
          <p:nvPr>
            <p:ph type="title"/>
          </p:nvPr>
        </p:nvSpPr>
        <p:spPr bwMode="gray">
          <a:xfrm>
            <a:off x="415925"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1029" name="Rectangle 108"/>
          <p:cNvSpPr>
            <a:spLocks noGrp="1" noChangeArrowheads="1"/>
          </p:cNvSpPr>
          <p:nvPr>
            <p:ph type="body" idx="1"/>
          </p:nvPr>
        </p:nvSpPr>
        <p:spPr bwMode="gray">
          <a:xfrm>
            <a:off x="560388" y="1123950"/>
            <a:ext cx="8929687" cy="15113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198189" name="Rectangle 109"/>
          <p:cNvSpPr>
            <a:spLocks noGrp="1" noChangeArrowheads="1"/>
          </p:cNvSpPr>
          <p:nvPr>
            <p:ph type="sldNum" sz="quarter" idx="4"/>
          </p:nvPr>
        </p:nvSpPr>
        <p:spPr bwMode="gray">
          <a:xfrm>
            <a:off x="4711700" y="6591300"/>
            <a:ext cx="469900" cy="254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fontAlgn="base">
              <a:buFontTx/>
              <a:buNone/>
              <a:defRPr sz="1200" smtClean="0">
                <a:latin typeface="Arial" charset="0"/>
              </a:defRPr>
            </a:lvl1pPr>
          </a:lstStyle>
          <a:p>
            <a:pPr>
              <a:defRPr/>
            </a:pPr>
            <a:fld id="{2CC3F2D3-F07B-4935-B0A7-95B0923521CC}" type="slidenum">
              <a:rPr lang="en-US" altLang="ja-JP"/>
              <a:pPr>
                <a:defRPr/>
              </a:pPr>
              <a:t>‹#›</a:t>
            </a:fld>
            <a:endParaRPr lang="en-US" altLang="ja-JP"/>
          </a:p>
        </p:txBody>
      </p:sp>
      <p:sp>
        <p:nvSpPr>
          <p:cNvPr id="1198190" name="Line 110"/>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defRPr/>
            </a:pPr>
            <a:endParaRPr lang="ja-JP" altLang="en-US"/>
          </a:p>
        </p:txBody>
      </p:sp>
      <p:sp>
        <p:nvSpPr>
          <p:cNvPr id="1198299" name="title_line"/>
          <p:cNvSpPr>
            <a:spLocks noChangeShapeType="1"/>
          </p:cNvSpPr>
          <p:nvPr/>
        </p:nvSpPr>
        <p:spPr bwMode="gray">
          <a:xfrm>
            <a:off x="415925" y="812800"/>
            <a:ext cx="9051925" cy="1588"/>
          </a:xfrm>
          <a:prstGeom prst="line">
            <a:avLst/>
          </a:prstGeom>
          <a:noFill/>
          <a:ln w="12700">
            <a:solidFill>
              <a:schemeClr val="bg2"/>
            </a:solidFill>
            <a:round/>
            <a:headEnd/>
            <a:tailEnd/>
          </a:ln>
          <a:effectLst/>
        </p:spPr>
        <p:txBody>
          <a:bodyPr lIns="0" tIns="0" rIns="0" bIns="0" anchor="ct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696"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hf hdr="0" dt="0"/>
  <p:txStyles>
    <p:titleStyle>
      <a:lvl1pPr algn="l" rtl="0" eaLnBrk="1" fontAlgn="base" hangingPunct="1">
        <a:spcBef>
          <a:spcPct val="0"/>
        </a:spcBef>
        <a:spcAft>
          <a:spcPct val="0"/>
        </a:spcAft>
        <a:buClr>
          <a:srgbClr val="5F5F5F"/>
        </a:buClr>
        <a:defRPr kumimoji="1" sz="2400" b="1">
          <a:solidFill>
            <a:schemeClr val="tx1"/>
          </a:solidFill>
          <a:latin typeface="+mj-lt"/>
          <a:ea typeface="+mj-ea"/>
          <a:cs typeface="+mj-cs"/>
        </a:defRPr>
      </a:lvl1pPr>
      <a:lvl2pPr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2pPr>
      <a:lvl3pPr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3pPr>
      <a:lvl4pPr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4pPr>
      <a:lvl5pPr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5pPr>
      <a:lvl6pPr marL="4572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6pPr>
      <a:lvl7pPr marL="9144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7pPr>
      <a:lvl8pPr marL="13716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8pPr>
      <a:lvl9pPr marL="18288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9pPr>
    </p:titleStyle>
    <p:bodyStyle>
      <a:lvl1pPr marL="342900" indent="-342900" algn="l" rtl="0" eaLnBrk="1" fontAlgn="base" hangingPunct="1">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1" fontAlgn="base" hangingPunct="1">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1" fontAlgn="base" hangingPunct="1">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1" fontAlgn="base" hangingPunct="1">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2" descr="ヨコカラー中用"/>
          <p:cNvPicPr>
            <a:picLocks noChangeAspect="1" noChangeArrowheads="1"/>
          </p:cNvPicPr>
          <p:nvPr/>
        </p:nvPicPr>
        <p:blipFill>
          <a:blip r:embed="rId13" cstate="print"/>
          <a:srcRect/>
          <a:stretch>
            <a:fillRect/>
          </a:stretch>
        </p:blipFill>
        <p:spPr bwMode="gray">
          <a:xfrm>
            <a:off x="406400" y="188913"/>
            <a:ext cx="9080500" cy="195262"/>
          </a:xfrm>
          <a:prstGeom prst="rect">
            <a:avLst/>
          </a:prstGeom>
          <a:noFill/>
          <a:ln w="9525">
            <a:noFill/>
            <a:miter lim="800000"/>
            <a:headEnd/>
            <a:tailEnd/>
          </a:ln>
        </p:spPr>
      </p:pic>
      <p:sp>
        <p:nvSpPr>
          <p:cNvPr id="2052" name="Rectangle 3"/>
          <p:cNvSpPr>
            <a:spLocks noGrp="1" noChangeArrowheads="1"/>
          </p:cNvSpPr>
          <p:nvPr>
            <p:ph type="title"/>
          </p:nvPr>
        </p:nvSpPr>
        <p:spPr bwMode="gray">
          <a:xfrm>
            <a:off x="415925"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2053" name="Rectangle 5"/>
          <p:cNvSpPr>
            <a:spLocks noGrp="1" noChangeArrowheads="1"/>
          </p:cNvSpPr>
          <p:nvPr>
            <p:ph type="body" idx="1"/>
          </p:nvPr>
        </p:nvSpPr>
        <p:spPr bwMode="gray">
          <a:xfrm>
            <a:off x="560388" y="1123950"/>
            <a:ext cx="8929687" cy="15113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248262" name="Rectangle 6"/>
          <p:cNvSpPr>
            <a:spLocks noGrp="1" noChangeArrowheads="1"/>
          </p:cNvSpPr>
          <p:nvPr>
            <p:ph type="sldNum" sz="quarter" idx="4"/>
          </p:nvPr>
        </p:nvSpPr>
        <p:spPr bwMode="gray">
          <a:xfrm>
            <a:off x="4711700" y="6591300"/>
            <a:ext cx="469900" cy="254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fontAlgn="base">
              <a:buFontTx/>
              <a:buNone/>
              <a:defRPr sz="1200" smtClean="0">
                <a:latin typeface="Arial" charset="0"/>
              </a:defRPr>
            </a:lvl1pPr>
          </a:lstStyle>
          <a:p>
            <a:pPr>
              <a:defRPr/>
            </a:pPr>
            <a:fld id="{A6748646-9A80-42F4-929F-3CF294A660D6}" type="slidenum">
              <a:rPr lang="en-US" altLang="ja-JP"/>
              <a:pPr>
                <a:defRPr/>
              </a:pPr>
              <a:t>‹#›</a:t>
            </a:fld>
            <a:endParaRPr lang="en-US" altLang="ja-JP"/>
          </a:p>
        </p:txBody>
      </p:sp>
      <p:sp>
        <p:nvSpPr>
          <p:cNvPr id="1248263"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defRPr/>
            </a:pPr>
            <a:endParaRPr lang="ja-JP" altLang="en-US"/>
          </a:p>
        </p:txBody>
      </p:sp>
      <p:sp>
        <p:nvSpPr>
          <p:cNvPr id="1248264" name="Rectangle 8"/>
          <p:cNvSpPr>
            <a:spLocks noGrp="1" noChangeArrowheads="1"/>
          </p:cNvSpPr>
          <p:nvPr>
            <p:ph type="ftr" sz="quarter" idx="3"/>
          </p:nvPr>
        </p:nvSpPr>
        <p:spPr bwMode="gray">
          <a:xfrm>
            <a:off x="381000" y="6654800"/>
            <a:ext cx="3598863" cy="152400"/>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spAutoFit/>
          </a:bodyPr>
          <a:lstStyle>
            <a:lvl1pPr algn="l">
              <a:buFontTx/>
              <a:buNone/>
              <a:defRPr sz="1000" smtClean="0">
                <a:solidFill>
                  <a:srgbClr val="ACACAC"/>
                </a:solidFill>
                <a:latin typeface="Arial" charset="0"/>
              </a:defRPr>
            </a:lvl1pPr>
          </a:lstStyle>
          <a:p>
            <a:pPr>
              <a:defRPr/>
            </a:pPr>
            <a:r>
              <a:rPr lang="en-US" altLang="ja-JP" smtClean="0"/>
              <a:t>Copyright (C) 2012, Mitsubishi Research Institute, Inc.</a:t>
            </a:r>
            <a:endParaRPr lang="en-US" altLang="ja-JP"/>
          </a:p>
        </p:txBody>
      </p:sp>
      <p:sp>
        <p:nvSpPr>
          <p:cNvPr id="1248371" name="title_line"/>
          <p:cNvSpPr>
            <a:spLocks noChangeShapeType="1"/>
          </p:cNvSpPr>
          <p:nvPr/>
        </p:nvSpPr>
        <p:spPr bwMode="gray">
          <a:xfrm>
            <a:off x="415925" y="812800"/>
            <a:ext cx="9051925" cy="1588"/>
          </a:xfrm>
          <a:prstGeom prst="line">
            <a:avLst/>
          </a:prstGeom>
          <a:noFill/>
          <a:ln w="12700">
            <a:solidFill>
              <a:schemeClr val="bg2"/>
            </a:solidFill>
            <a:round/>
            <a:headEnd/>
            <a:tailEnd/>
          </a:ln>
          <a:effectLst/>
        </p:spPr>
        <p:txBody>
          <a:bodyPr lIns="0" tIns="0" rIns="0" bIns="0" anchor="ct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697"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hf hd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5pPr>
      <a:lvl6pPr marL="4572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6pPr>
      <a:lvl7pPr marL="9144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7pPr>
      <a:lvl8pPr marL="13716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8pPr>
      <a:lvl9pPr marL="18288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Excel_Worksheet1.xlsx"/></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5"/>
          <p:cNvSpPr>
            <a:spLocks noGrp="1" noChangeArrowheads="1"/>
          </p:cNvSpPr>
          <p:nvPr>
            <p:ph type="subTitle" idx="4294967295"/>
          </p:nvPr>
        </p:nvSpPr>
        <p:spPr>
          <a:xfrm>
            <a:off x="430066" y="2913949"/>
            <a:ext cx="9051925" cy="2585323"/>
          </a:xfrm>
        </p:spPr>
        <p:txBody>
          <a:bodyPr/>
          <a:lstStyle/>
          <a:p>
            <a:pPr marL="0" indent="0" eaLnBrk="1" hangingPunct="1"/>
            <a:r>
              <a:rPr lang="en-US" altLang="ja-JP" sz="2400" b="0" dirty="0" smtClean="0">
                <a:latin typeface="Arial Unicode MS" panose="020B0604020202020204" pitchFamily="50" charset="-128"/>
                <a:ea typeface="Arial Unicode MS" panose="020B0604020202020204" pitchFamily="50" charset="-128"/>
                <a:cs typeface="Arial Unicode MS" panose="020B0604020202020204" pitchFamily="50" charset="-128"/>
              </a:rPr>
              <a:t>Issues for Consideration and Procedure of the Year </a:t>
            </a:r>
            <a:r>
              <a:rPr lang="en-US" altLang="ja-JP" sz="2400" b="0" dirty="0" smtClean="0">
                <a:latin typeface="Arial Unicode MS" panose="020B0604020202020204" pitchFamily="50" charset="-128"/>
                <a:ea typeface="Arial Unicode MS" panose="020B0604020202020204" pitchFamily="50" charset="-128"/>
                <a:cs typeface="Arial Unicode MS" panose="020B0604020202020204" pitchFamily="50" charset="-128"/>
              </a:rPr>
              <a:t>2012 </a:t>
            </a:r>
            <a:r>
              <a:rPr lang="en-US" altLang="ja-JP" sz="2400" b="0" dirty="0" smtClean="0">
                <a:latin typeface="Arial Unicode MS" panose="020B0604020202020204" pitchFamily="50" charset="-128"/>
                <a:ea typeface="Arial Unicode MS" panose="020B0604020202020204" pitchFamily="50" charset="-128"/>
                <a:cs typeface="Arial Unicode MS" panose="020B0604020202020204" pitchFamily="50" charset="-128"/>
              </a:rPr>
              <a:t>(Draft)</a:t>
            </a:r>
            <a:endParaRPr lang="ja-JP" altLang="en-US" sz="2400" b="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eaLnBrk="1" hangingPunct="1"/>
            <a:endParaRPr lang="en-US" altLang="ja-JP" b="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eaLnBrk="1" hangingPunct="1"/>
            <a:endParaRPr lang="en-US" altLang="ja-JP" b="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eaLnBrk="1" hangingPunct="1"/>
            <a:endParaRPr lang="en-US" altLang="ja-JP" b="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September </a:t>
            </a:r>
            <a:r>
              <a:rPr lang="en-US" altLang="ja-JP" b="0" dirty="0" smtClean="0">
                <a:latin typeface="Arial Unicode MS" panose="020B0604020202020204" pitchFamily="50" charset="-128"/>
                <a:ea typeface="Arial Unicode MS" panose="020B0604020202020204" pitchFamily="50" charset="-128"/>
                <a:cs typeface="Arial Unicode MS" panose="020B0604020202020204" pitchFamily="50" charset="-128"/>
              </a:rPr>
              <a:t>28</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2012</a:t>
            </a:r>
            <a:endParaRPr lang="en-US" altLang="ja-JP" b="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eaLnBrk="1" hangingPunct="1"/>
            <a:endPar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r>
              <a:rPr lang="en-US" altLang="ja-JP" b="0" dirty="0" smtClean="0">
                <a:latin typeface="Arial Unicode MS" panose="020B0604020202020204" pitchFamily="50" charset="-128"/>
                <a:ea typeface="Arial Unicode MS" panose="020B0604020202020204" pitchFamily="50" charset="-128"/>
                <a:cs typeface="Arial Unicode MS" panose="020B0604020202020204" pitchFamily="50" charset="-128"/>
              </a:rPr>
              <a:t>Secretariat of the </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Open Data Promotion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Consortium</a:t>
            </a:r>
            <a:endParaRPr lang="ja-JP" altLang="en-US" b="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 name="正方形/長方形 1"/>
          <p:cNvSpPr/>
          <p:nvPr/>
        </p:nvSpPr>
        <p:spPr>
          <a:xfrm>
            <a:off x="2072680" y="1556792"/>
            <a:ext cx="6768752" cy="1200329"/>
          </a:xfrm>
          <a:prstGeom prst="rect">
            <a:avLst/>
          </a:prstGeom>
        </p:spPr>
        <p:txBody>
          <a:bodyPr wrap="square">
            <a:spAutoFit/>
          </a:bodyPr>
          <a:lstStyle/>
          <a:p>
            <a:pPr algn="l"/>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Open Data Promotion Consortium</a:t>
            </a:r>
            <a:r>
              <a:rPr lang="ja-JP" altLang="en-US" sz="24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Utilization and Promotion Committee</a:t>
            </a:r>
          </a:p>
          <a:p>
            <a:pPr algn="l"/>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1</a:t>
            </a:r>
            <a:r>
              <a:rPr lang="en-US" altLang="ja-JP" sz="2400" baseline="30000" dirty="0">
                <a:latin typeface="Arial Unicode MS" panose="020B0604020202020204" pitchFamily="50" charset="-128"/>
                <a:ea typeface="Arial Unicode MS" panose="020B0604020202020204" pitchFamily="50" charset="-128"/>
                <a:cs typeface="Arial Unicode MS" panose="020B0604020202020204" pitchFamily="50" charset="-128"/>
              </a:rPr>
              <a:t>st</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 Meeting </a:t>
            </a:r>
          </a:p>
        </p:txBody>
      </p:sp>
      <p:cxnSp>
        <p:nvCxnSpPr>
          <p:cNvPr id="4" name="直線コネクタ 3"/>
          <p:cNvCxnSpPr/>
          <p:nvPr/>
        </p:nvCxnSpPr>
        <p:spPr bwMode="auto">
          <a:xfrm>
            <a:off x="415925" y="2769933"/>
            <a:ext cx="8929563" cy="0"/>
          </a:xfrm>
          <a:prstGeom prst="line">
            <a:avLst/>
          </a:prstGeom>
          <a:solidFill>
            <a:schemeClr val="bg1"/>
          </a:solidFill>
          <a:ln w="19050" cap="flat" cmpd="sng" algn="ctr">
            <a:solidFill>
              <a:schemeClr val="tx2">
                <a:lumMod val="50000"/>
                <a:lumOff val="50000"/>
              </a:schemeClr>
            </a:solidFill>
            <a:prstDash val="solid"/>
            <a:round/>
            <a:headEnd type="none" w="med" len="med"/>
            <a:tailEnd type="none" w="med" len="med"/>
          </a:ln>
          <a:effectLst/>
        </p:spPr>
      </p:cxnSp>
      <p:sp>
        <p:nvSpPr>
          <p:cNvPr id="3" name="テキスト ボックス 2"/>
          <p:cNvSpPr txBox="1"/>
          <p:nvPr/>
        </p:nvSpPr>
        <p:spPr>
          <a:xfrm>
            <a:off x="8678181" y="548680"/>
            <a:ext cx="800219" cy="369332"/>
          </a:xfrm>
          <a:prstGeom prst="rect">
            <a:avLst/>
          </a:prstGeom>
          <a:noFill/>
          <a:ln>
            <a:solidFill>
              <a:schemeClr val="tx1"/>
            </a:solidFill>
          </a:ln>
        </p:spPr>
        <p:txBody>
          <a:bodyPr wrap="none" rtlCol="0">
            <a:spAutoFit/>
          </a:bodyPr>
          <a:lstStyle/>
          <a:p>
            <a:r>
              <a:rPr lang="en-US" altLang="ja-JP" sz="1800" dirty="0" smtClean="0">
                <a:latin typeface="Century" panose="02040604050505020304" pitchFamily="18" charset="0"/>
              </a:rPr>
              <a:t>Ref. </a:t>
            </a:r>
            <a:r>
              <a:rPr lang="en-US" altLang="ja-JP" sz="1800" dirty="0">
                <a:latin typeface="Century" panose="02040604050505020304" pitchFamily="18" charset="0"/>
              </a:rPr>
              <a:t>5</a:t>
            </a:r>
            <a:endParaRPr kumimoji="1" lang="ja-JP" altLang="en-US" sz="1800" dirty="0">
              <a:latin typeface="Century" panose="020406040505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10</a:t>
            </a:fld>
            <a:endParaRPr lang="en-US" altLang="ja-JP"/>
          </a:p>
        </p:txBody>
      </p:sp>
      <p:sp>
        <p:nvSpPr>
          <p:cNvPr id="8196" name="Rectangle 2"/>
          <p:cNvSpPr>
            <a:spLocks noGrp="1" noChangeArrowheads="1"/>
          </p:cNvSpPr>
          <p:nvPr>
            <p:ph type="title"/>
          </p:nvPr>
        </p:nvSpPr>
        <p:spPr>
          <a:xfrm>
            <a:off x="472041" y="159505"/>
            <a:ext cx="8995809" cy="653295"/>
          </a:xfrm>
        </p:spPr>
        <p:txBody>
          <a:bodyPr/>
          <a:lstStyle/>
          <a:p>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 </a:t>
            </a:r>
            <a:r>
              <a:rPr lang="en-US" altLang="ja-JP"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2</a:t>
            </a:r>
            <a:r>
              <a:rPr lang="en-US" altLang="ja-JP"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Introduction </a:t>
            </a: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of Good Practices as Useful Reference </a:t>
            </a:r>
            <a:b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(Information Provision by Members, etc</a:t>
            </a:r>
            <a:r>
              <a:rPr lang="en-US" altLang="ja-JP"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a:t>
            </a:r>
            <a:endParaRPr lang="ja-JP" altLang="en-US"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9" name="正方形/長方形 108"/>
          <p:cNvSpPr/>
          <p:nvPr/>
        </p:nvSpPr>
        <p:spPr>
          <a:xfrm>
            <a:off x="315700" y="2276873"/>
            <a:ext cx="9275709" cy="673712"/>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角丸四角形 109"/>
          <p:cNvSpPr/>
          <p:nvPr/>
        </p:nvSpPr>
        <p:spPr>
          <a:xfrm>
            <a:off x="211142" y="992965"/>
            <a:ext cx="9430943" cy="1115198"/>
          </a:xfrm>
          <a:prstGeom prst="roundRect">
            <a:avLst>
              <a:gd name="adj" fmla="val 12515"/>
            </a:avLst>
          </a:prstGeom>
          <a:solidFill>
            <a:schemeClr val="bg1"/>
          </a:solidFill>
          <a:ln w="3175">
            <a:solidFill>
              <a:schemeClr val="tx1"/>
            </a:solidFill>
          </a:ln>
          <a:effectLst>
            <a:outerShdw blurRad="50800" dist="76200" dir="42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テキスト ボックス 110"/>
          <p:cNvSpPr txBox="1"/>
          <p:nvPr/>
        </p:nvSpPr>
        <p:spPr>
          <a:xfrm>
            <a:off x="262449" y="1101344"/>
            <a:ext cx="7789312" cy="369332"/>
          </a:xfrm>
          <a:prstGeom prst="rect">
            <a:avLst/>
          </a:prstGeom>
          <a:noFill/>
        </p:spPr>
        <p:txBody>
          <a:bodyPr wrap="none" rtlCol="0">
            <a:spAutoFit/>
          </a:bodyPr>
          <a:lstStyle/>
          <a:p>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Collection &amp; Distribution of Location Information and Support to Volunteers</a:t>
            </a:r>
          </a:p>
        </p:txBody>
      </p:sp>
      <p:sp>
        <p:nvSpPr>
          <p:cNvPr id="112" name="テキスト ボックス 111"/>
          <p:cNvSpPr txBox="1"/>
          <p:nvPr/>
        </p:nvSpPr>
        <p:spPr>
          <a:xfrm>
            <a:off x="765697" y="1744539"/>
            <a:ext cx="7974864" cy="553998"/>
          </a:xfrm>
          <a:prstGeom prst="rect">
            <a:avLst/>
          </a:prstGeom>
          <a:noFill/>
        </p:spPr>
        <p:txBody>
          <a:bodyPr wrap="square" rtlCol="0">
            <a:spAutoFit/>
          </a:bodyPr>
          <a:lstStyle/>
          <a:p>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Nobuo Kawaguchi, Representative Director, </a:t>
            </a:r>
            <a:r>
              <a:rPr lang="en-US" altLang="ja-JP" dirty="0" err="1">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 NPO / Professor, Nagoya University</a:t>
            </a: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endParaRPr kumimoji="1" lang="en-US" altLang="ja-JP" sz="1600" dirty="0" smtClean="0">
              <a:latin typeface="メイリオ" pitchFamily="50" charset="-128"/>
              <a:ea typeface="メイリオ" pitchFamily="50" charset="-128"/>
              <a:cs typeface="メイリオ" pitchFamily="50" charset="-128"/>
            </a:endParaRPr>
          </a:p>
        </p:txBody>
      </p:sp>
      <p:cxnSp>
        <p:nvCxnSpPr>
          <p:cNvPr id="113" name="直線コネクタ 112"/>
          <p:cNvCxnSpPr/>
          <p:nvPr/>
        </p:nvCxnSpPr>
        <p:spPr>
          <a:xfrm>
            <a:off x="247046" y="1686119"/>
            <a:ext cx="9177993" cy="0"/>
          </a:xfrm>
          <a:prstGeom prst="line">
            <a:avLst/>
          </a:prstGeom>
          <a:ln w="41275" cap="rnd">
            <a:solidFill>
              <a:srgbClr val="FF6600"/>
            </a:solidFill>
          </a:ln>
        </p:spPr>
        <p:style>
          <a:lnRef idx="1">
            <a:schemeClr val="accent1"/>
          </a:lnRef>
          <a:fillRef idx="0">
            <a:schemeClr val="accent1"/>
          </a:fillRef>
          <a:effectRef idx="0">
            <a:schemeClr val="accent1"/>
          </a:effectRef>
          <a:fontRef idx="minor">
            <a:schemeClr val="tx1"/>
          </a:fontRef>
        </p:style>
      </p:cxnSp>
      <p:pic>
        <p:nvPicPr>
          <p:cNvPr id="118" name="図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73795" y="973915"/>
            <a:ext cx="146843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 name="正方形/長方形 118"/>
          <p:cNvSpPr/>
          <p:nvPr/>
        </p:nvSpPr>
        <p:spPr>
          <a:xfrm>
            <a:off x="234909" y="2365810"/>
            <a:ext cx="9307323" cy="738664"/>
          </a:xfrm>
          <a:prstGeom prst="rect">
            <a:avLst/>
          </a:prstGeom>
        </p:spPr>
        <p:txBody>
          <a:bodyPr wrap="square">
            <a:spAutoFit/>
          </a:bodyPr>
          <a:lstStyle/>
          <a:p>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Through the experiences of</a:t>
            </a:r>
            <a:r>
              <a:rPr lang="en-US" altLang="ja-JP" b="1" dirty="0">
                <a:latin typeface="Arial Unicode MS" panose="020B0604020202020204" pitchFamily="50" charset="-128"/>
                <a:ea typeface="Arial Unicode MS" panose="020B0604020202020204" pitchFamily="50" charset="-128"/>
                <a:cs typeface="Arial Unicode MS" panose="020B0604020202020204" pitchFamily="50" charset="-128"/>
              </a:rPr>
              <a:t> “Locky.jp” </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which achieved the collection of more than 1 million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data, and </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b="1" dirty="0" err="1">
                <a:latin typeface="Arial Unicode MS" panose="020B0604020202020204" pitchFamily="50" charset="-128"/>
                <a:ea typeface="Arial Unicode MS" panose="020B0604020202020204" pitchFamily="50" charset="-128"/>
                <a:cs typeface="Arial Unicode MS" panose="020B0604020202020204" pitchFamily="50" charset="-128"/>
              </a:rPr>
              <a:t>Station.Locky</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 which is the iPhone app.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used </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by more than 1.3 million users, w</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e have confirmed the effectiveness of a framework in which users participate for the utilization of location information. </a:t>
            </a: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0" name="角丸四角形 19"/>
          <p:cNvSpPr/>
          <p:nvPr/>
        </p:nvSpPr>
        <p:spPr bwMode="auto">
          <a:xfrm>
            <a:off x="472041" y="5016406"/>
            <a:ext cx="2611090" cy="1220906"/>
          </a:xfrm>
          <a:prstGeom prst="roundRect">
            <a:avLst>
              <a:gd name="adj" fmla="val 13800"/>
            </a:avLst>
          </a:prstGeom>
          <a:solidFill>
            <a:schemeClr val="bg2">
              <a:lumMod val="75000"/>
              <a:alpha val="16078"/>
            </a:scheme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900"/>
          </a:p>
        </p:txBody>
      </p:sp>
      <p:sp>
        <p:nvSpPr>
          <p:cNvPr id="21" name="角丸四角形 20"/>
          <p:cNvSpPr/>
          <p:nvPr/>
        </p:nvSpPr>
        <p:spPr bwMode="auto">
          <a:xfrm>
            <a:off x="512245" y="3685282"/>
            <a:ext cx="2530684" cy="905816"/>
          </a:xfrm>
          <a:prstGeom prst="roundRect">
            <a:avLst/>
          </a:prstGeom>
          <a:solidFill>
            <a:srgbClr val="99FF99"/>
          </a:solidFill>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ja-JP" altLang="en-US" sz="900" dirty="0"/>
          </a:p>
        </p:txBody>
      </p:sp>
      <p:pic>
        <p:nvPicPr>
          <p:cNvPr id="22" name="図 1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53545" y="3867134"/>
            <a:ext cx="352647" cy="778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角丸四角形 22"/>
          <p:cNvSpPr/>
          <p:nvPr/>
        </p:nvSpPr>
        <p:spPr bwMode="auto">
          <a:xfrm>
            <a:off x="478629" y="5032136"/>
            <a:ext cx="1062671" cy="723105"/>
          </a:xfrm>
          <a:prstGeom prst="roundRect">
            <a:avLst/>
          </a:prstGeom>
          <a:solidFill>
            <a:srgbClr val="FF6600"/>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en-US" altLang="ja-JP" sz="1050" b="1" dirty="0" smtClean="0">
                <a:latin typeface="メイリオ" pitchFamily="50" charset="-128"/>
                <a:ea typeface="メイリオ" pitchFamily="50" charset="-128"/>
                <a:cs typeface="メイリオ" pitchFamily="50" charset="-128"/>
              </a:rPr>
              <a:t>Location </a:t>
            </a:r>
            <a:r>
              <a:rPr lang="en-US" altLang="ja-JP" sz="900" b="1" dirty="0" smtClean="0">
                <a:latin typeface="メイリオ" pitchFamily="50" charset="-128"/>
                <a:ea typeface="メイリオ" pitchFamily="50" charset="-128"/>
                <a:cs typeface="メイリオ" pitchFamily="50" charset="-128"/>
              </a:rPr>
              <a:t>Information</a:t>
            </a:r>
            <a:r>
              <a:rPr lang="en-US" altLang="ja-JP" sz="1050" b="1" dirty="0" smtClean="0">
                <a:latin typeface="メイリオ" pitchFamily="50" charset="-128"/>
                <a:ea typeface="メイリオ" pitchFamily="50" charset="-128"/>
                <a:cs typeface="メイリオ" pitchFamily="50" charset="-128"/>
              </a:rPr>
              <a:t> Service</a:t>
            </a:r>
            <a:endParaRPr lang="en-US" altLang="ja-JP" sz="1050" b="1" dirty="0">
              <a:latin typeface="メイリオ" pitchFamily="50" charset="-128"/>
              <a:ea typeface="メイリオ" pitchFamily="50" charset="-128"/>
              <a:cs typeface="メイリオ" pitchFamily="50" charset="-128"/>
            </a:endParaRPr>
          </a:p>
        </p:txBody>
      </p:sp>
      <p:sp>
        <p:nvSpPr>
          <p:cNvPr id="24" name="角丸四角形 23"/>
          <p:cNvSpPr/>
          <p:nvPr/>
        </p:nvSpPr>
        <p:spPr bwMode="auto">
          <a:xfrm>
            <a:off x="1978139" y="5032136"/>
            <a:ext cx="1044061" cy="723105"/>
          </a:xfrm>
          <a:prstGeom prst="roundRect">
            <a:avLst/>
          </a:prstGeom>
          <a:solidFill>
            <a:srgbClr val="0000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1200" b="1" dirty="0">
                <a:latin typeface="メイリオ" pitchFamily="50" charset="-128"/>
                <a:ea typeface="メイリオ" pitchFamily="50" charset="-128"/>
                <a:cs typeface="メイリオ" pitchFamily="50" charset="-128"/>
              </a:rPr>
              <a:t>Crowd</a:t>
            </a:r>
          </a:p>
          <a:p>
            <a:pPr algn="ctr">
              <a:defRPr/>
            </a:pPr>
            <a:r>
              <a:rPr lang="en-US" altLang="ja-JP" sz="1200" b="1" dirty="0">
                <a:latin typeface="メイリオ" pitchFamily="50" charset="-128"/>
                <a:ea typeface="メイリオ" pitchFamily="50" charset="-128"/>
                <a:cs typeface="メイリオ" pitchFamily="50" charset="-128"/>
              </a:rPr>
              <a:t>Sourcing</a:t>
            </a:r>
          </a:p>
          <a:p>
            <a:pPr algn="ctr">
              <a:defRPr/>
            </a:pPr>
            <a:r>
              <a:rPr lang="en-US" altLang="ja-JP" sz="1200" b="1" dirty="0" smtClean="0">
                <a:latin typeface="メイリオ" pitchFamily="50" charset="-128"/>
                <a:ea typeface="メイリオ" pitchFamily="50" charset="-128"/>
                <a:cs typeface="メイリオ" pitchFamily="50" charset="-128"/>
              </a:rPr>
              <a:t>System</a:t>
            </a:r>
            <a:endParaRPr lang="en-US" altLang="ja-JP" sz="1200" b="1" dirty="0">
              <a:latin typeface="メイリオ" pitchFamily="50" charset="-128"/>
              <a:ea typeface="メイリオ" pitchFamily="50" charset="-128"/>
              <a:cs typeface="メイリオ" pitchFamily="50" charset="-128"/>
            </a:endParaRPr>
          </a:p>
        </p:txBody>
      </p:sp>
      <p:sp>
        <p:nvSpPr>
          <p:cNvPr id="25" name="角丸四角形 24"/>
          <p:cNvSpPr/>
          <p:nvPr/>
        </p:nvSpPr>
        <p:spPr bwMode="auto">
          <a:xfrm>
            <a:off x="1957825" y="3867134"/>
            <a:ext cx="1244844" cy="723105"/>
          </a:xfrm>
          <a:prstGeom prst="roundRect">
            <a:avLst/>
          </a:prstGeom>
          <a:solidFill>
            <a:srgbClr val="009900"/>
          </a:solidFill>
        </p:spPr>
        <p:style>
          <a:lnRef idx="0">
            <a:schemeClr val="accent3"/>
          </a:lnRef>
          <a:fillRef idx="3">
            <a:schemeClr val="accent3"/>
          </a:fillRef>
          <a:effectRef idx="3">
            <a:schemeClr val="accent3"/>
          </a:effectRef>
          <a:fontRef idx="minor">
            <a:schemeClr val="lt1"/>
          </a:fontRef>
        </p:style>
        <p:txBody>
          <a:bodyPr anchor="ctr"/>
          <a:lstStyle/>
          <a:p>
            <a:pPr algn="ctr">
              <a:defRPr/>
            </a:pPr>
            <a:r>
              <a:rPr lang="en-US" altLang="ja-JP" sz="1200" b="1" dirty="0" smtClean="0">
                <a:latin typeface="メイリオ" pitchFamily="50" charset="-128"/>
                <a:ea typeface="メイリオ" pitchFamily="50" charset="-128"/>
                <a:cs typeface="メイリオ" pitchFamily="50" charset="-128"/>
              </a:rPr>
              <a:t>Geospatial</a:t>
            </a:r>
          </a:p>
          <a:p>
            <a:pPr algn="ctr">
              <a:defRPr/>
            </a:pPr>
            <a:r>
              <a:rPr lang="en-US" altLang="ja-JP" sz="1200" b="1" dirty="0" smtClean="0">
                <a:latin typeface="メイリオ" pitchFamily="50" charset="-128"/>
                <a:ea typeface="メイリオ" pitchFamily="50" charset="-128"/>
                <a:cs typeface="メイリオ" pitchFamily="50" charset="-128"/>
              </a:rPr>
              <a:t>Information</a:t>
            </a:r>
            <a:endParaRPr lang="en-US" altLang="ja-JP" sz="1200" b="1" dirty="0">
              <a:latin typeface="メイリオ" pitchFamily="50" charset="-128"/>
              <a:ea typeface="メイリオ" pitchFamily="50" charset="-128"/>
              <a:cs typeface="メイリオ" pitchFamily="50" charset="-128"/>
            </a:endParaRPr>
          </a:p>
          <a:p>
            <a:pPr algn="ctr">
              <a:defRPr/>
            </a:pPr>
            <a:r>
              <a:rPr lang="en-US" altLang="ja-JP" sz="1200" b="1" dirty="0" smtClean="0">
                <a:latin typeface="メイリオ" pitchFamily="50" charset="-128"/>
                <a:ea typeface="メイリオ" pitchFamily="50" charset="-128"/>
                <a:cs typeface="メイリオ" pitchFamily="50" charset="-128"/>
              </a:rPr>
              <a:t>Volunteers</a:t>
            </a:r>
            <a:endParaRPr lang="ja-JP" altLang="en-US" sz="1200" b="1" dirty="0">
              <a:latin typeface="メイリオ" pitchFamily="50" charset="-128"/>
              <a:ea typeface="メイリオ" pitchFamily="50" charset="-128"/>
              <a:cs typeface="メイリオ" pitchFamily="50" charset="-128"/>
            </a:endParaRPr>
          </a:p>
        </p:txBody>
      </p:sp>
      <p:sp>
        <p:nvSpPr>
          <p:cNvPr id="26" name="テキスト ボックス 22"/>
          <p:cNvSpPr txBox="1">
            <a:spLocks noChangeArrowheads="1"/>
          </p:cNvSpPr>
          <p:nvPr/>
        </p:nvSpPr>
        <p:spPr bwMode="auto">
          <a:xfrm>
            <a:off x="737353" y="3920880"/>
            <a:ext cx="10756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400" b="1" dirty="0" smtClean="0">
                <a:latin typeface="メイリオ" pitchFamily="50" charset="-128"/>
                <a:ea typeface="メイリオ" pitchFamily="50" charset="-128"/>
                <a:cs typeface="メイリオ" pitchFamily="50" charset="-128"/>
              </a:rPr>
              <a:t>General Users</a:t>
            </a:r>
            <a:endParaRPr lang="ja-JP" altLang="en-US" sz="1400" b="1" dirty="0">
              <a:latin typeface="メイリオ" pitchFamily="50" charset="-128"/>
              <a:ea typeface="メイリオ" pitchFamily="50" charset="-128"/>
              <a:cs typeface="メイリオ" pitchFamily="50" charset="-128"/>
            </a:endParaRPr>
          </a:p>
        </p:txBody>
      </p:sp>
      <p:sp>
        <p:nvSpPr>
          <p:cNvPr id="27" name="右矢印 26"/>
          <p:cNvSpPr/>
          <p:nvPr/>
        </p:nvSpPr>
        <p:spPr bwMode="auto">
          <a:xfrm rot="16200000">
            <a:off x="712203" y="4666214"/>
            <a:ext cx="321625" cy="281422"/>
          </a:xfrm>
          <a:prstGeom prst="rightArrow">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900"/>
          </a:p>
        </p:txBody>
      </p:sp>
      <p:sp>
        <p:nvSpPr>
          <p:cNvPr id="28" name="テキスト ボックス 24"/>
          <p:cNvSpPr txBox="1">
            <a:spLocks noChangeArrowheads="1"/>
          </p:cNvSpPr>
          <p:nvPr/>
        </p:nvSpPr>
        <p:spPr bwMode="auto">
          <a:xfrm>
            <a:off x="862505" y="4589297"/>
            <a:ext cx="96375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en-US" altLang="ja-JP" sz="1100" b="1" dirty="0" smtClean="0">
                <a:latin typeface="メイリオ" pitchFamily="50" charset="-128"/>
                <a:ea typeface="メイリオ" pitchFamily="50" charset="-128"/>
                <a:cs typeface="メイリオ" pitchFamily="50" charset="-128"/>
              </a:rPr>
              <a:t>Service</a:t>
            </a:r>
          </a:p>
          <a:p>
            <a:pPr algn="ctr" eaLnBrk="1" hangingPunct="1"/>
            <a:r>
              <a:rPr lang="en-US" altLang="ja-JP" sz="1100" b="1" dirty="0" smtClean="0">
                <a:latin typeface="メイリオ" pitchFamily="50" charset="-128"/>
                <a:ea typeface="メイリオ" pitchFamily="50" charset="-128"/>
                <a:cs typeface="メイリオ" pitchFamily="50" charset="-128"/>
              </a:rPr>
              <a:t>Provision</a:t>
            </a:r>
            <a:endParaRPr lang="en-US" altLang="ja-JP" sz="1100" b="1" dirty="0">
              <a:latin typeface="メイリオ" pitchFamily="50" charset="-128"/>
              <a:ea typeface="メイリオ" pitchFamily="50" charset="-128"/>
              <a:cs typeface="メイリオ" pitchFamily="50" charset="-128"/>
            </a:endParaRPr>
          </a:p>
        </p:txBody>
      </p:sp>
      <p:sp>
        <p:nvSpPr>
          <p:cNvPr id="29" name="右矢印 28"/>
          <p:cNvSpPr/>
          <p:nvPr/>
        </p:nvSpPr>
        <p:spPr bwMode="auto">
          <a:xfrm rot="5400000">
            <a:off x="2288590" y="4681026"/>
            <a:ext cx="321625" cy="281423"/>
          </a:xfrm>
          <a:prstGeom prst="rightArrow">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900"/>
          </a:p>
        </p:txBody>
      </p:sp>
      <p:sp>
        <p:nvSpPr>
          <p:cNvPr id="30" name="テキスト ボックス 26"/>
          <p:cNvSpPr txBox="1">
            <a:spLocks noChangeArrowheads="1"/>
          </p:cNvSpPr>
          <p:nvPr/>
        </p:nvSpPr>
        <p:spPr bwMode="auto">
          <a:xfrm>
            <a:off x="2477131" y="4594314"/>
            <a:ext cx="114188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en-US" altLang="ja-JP" sz="1100" b="1" dirty="0" smtClean="0">
                <a:latin typeface="メイリオ" pitchFamily="50" charset="-128"/>
                <a:ea typeface="メイリオ" pitchFamily="50" charset="-128"/>
                <a:cs typeface="メイリオ" pitchFamily="50" charset="-128"/>
              </a:rPr>
              <a:t>Data</a:t>
            </a:r>
            <a:endParaRPr lang="en-US" altLang="ja-JP" sz="1100" b="1" dirty="0">
              <a:latin typeface="メイリオ" pitchFamily="50" charset="-128"/>
              <a:ea typeface="メイリオ" pitchFamily="50" charset="-128"/>
              <a:cs typeface="メイリオ" pitchFamily="50" charset="-128"/>
            </a:endParaRPr>
          </a:p>
          <a:p>
            <a:pPr algn="ctr" eaLnBrk="1" hangingPunct="1"/>
            <a:r>
              <a:rPr lang="en-US" altLang="ja-JP" sz="1100" b="1" dirty="0" smtClean="0">
                <a:latin typeface="メイリオ" pitchFamily="50" charset="-128"/>
                <a:ea typeface="メイリオ" pitchFamily="50" charset="-128"/>
                <a:cs typeface="メイリオ" pitchFamily="50" charset="-128"/>
              </a:rPr>
              <a:t>Registration</a:t>
            </a:r>
            <a:endParaRPr lang="ja-JP" altLang="en-US" sz="1100" b="1" dirty="0">
              <a:latin typeface="メイリオ" pitchFamily="50" charset="-128"/>
              <a:ea typeface="メイリオ" pitchFamily="50" charset="-128"/>
              <a:cs typeface="メイリオ" pitchFamily="50" charset="-128"/>
            </a:endParaRPr>
          </a:p>
        </p:txBody>
      </p:sp>
      <p:pic>
        <p:nvPicPr>
          <p:cNvPr id="31" name="Picture 2" descr="C:\Doc2012\Locky.jp\Lansers提案\最終納品物\文字濃色背景透過.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75167" y="5776914"/>
            <a:ext cx="962232" cy="380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右矢印 31"/>
          <p:cNvSpPr/>
          <p:nvPr/>
        </p:nvSpPr>
        <p:spPr bwMode="auto">
          <a:xfrm rot="10800000">
            <a:off x="1595614" y="5111623"/>
            <a:ext cx="321626" cy="281423"/>
          </a:xfrm>
          <a:prstGeom prst="rightArrow">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900"/>
          </a:p>
        </p:txBody>
      </p:sp>
      <p:sp>
        <p:nvSpPr>
          <p:cNvPr id="33" name="テキスト ボックス 29"/>
          <p:cNvSpPr txBox="1">
            <a:spLocks noChangeArrowheads="1"/>
          </p:cNvSpPr>
          <p:nvPr/>
        </p:nvSpPr>
        <p:spPr bwMode="auto">
          <a:xfrm>
            <a:off x="1410933" y="5393690"/>
            <a:ext cx="72281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en-US" altLang="ja-JP" sz="1000" b="1" dirty="0" smtClean="0">
                <a:latin typeface="メイリオ" pitchFamily="50" charset="-128"/>
                <a:ea typeface="メイリオ" pitchFamily="50" charset="-128"/>
                <a:cs typeface="メイリオ" pitchFamily="50" charset="-128"/>
              </a:rPr>
              <a:t>Data</a:t>
            </a:r>
            <a:r>
              <a:rPr lang="en-US" altLang="ja-JP" sz="1000" b="1" dirty="0">
                <a:latin typeface="メイリオ" pitchFamily="50" charset="-128"/>
                <a:ea typeface="メイリオ" pitchFamily="50" charset="-128"/>
                <a:cs typeface="メイリオ" pitchFamily="50" charset="-128"/>
              </a:rPr>
              <a:t/>
            </a:r>
            <a:br>
              <a:rPr lang="en-US" altLang="ja-JP" sz="1000" b="1" dirty="0">
                <a:latin typeface="メイリオ" pitchFamily="50" charset="-128"/>
                <a:ea typeface="メイリオ" pitchFamily="50" charset="-128"/>
                <a:cs typeface="メイリオ" pitchFamily="50" charset="-128"/>
              </a:rPr>
            </a:br>
            <a:r>
              <a:rPr lang="en-US" altLang="ja-JP" sz="1000" b="1" dirty="0" smtClean="0">
                <a:latin typeface="メイリオ" pitchFamily="50" charset="-128"/>
                <a:ea typeface="メイリオ" pitchFamily="50" charset="-128"/>
                <a:cs typeface="メイリオ" pitchFamily="50" charset="-128"/>
              </a:rPr>
              <a:t>Conversion</a:t>
            </a:r>
          </a:p>
          <a:p>
            <a:pPr algn="ctr" eaLnBrk="1" hangingPunct="1"/>
            <a:endParaRPr lang="en-US" altLang="ja-JP" sz="1100" b="1" dirty="0">
              <a:latin typeface="メイリオ" pitchFamily="50" charset="-128"/>
              <a:ea typeface="メイリオ" pitchFamily="50" charset="-128"/>
              <a:cs typeface="メイリオ" pitchFamily="50" charset="-128"/>
            </a:endParaRPr>
          </a:p>
        </p:txBody>
      </p:sp>
      <p:sp>
        <p:nvSpPr>
          <p:cNvPr id="34" name="テキスト ボックス 203"/>
          <p:cNvSpPr txBox="1">
            <a:spLocks noChangeArrowheads="1"/>
          </p:cNvSpPr>
          <p:nvPr/>
        </p:nvSpPr>
        <p:spPr bwMode="auto">
          <a:xfrm>
            <a:off x="211141" y="3138330"/>
            <a:ext cx="441259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Circle of Service Provision </a:t>
            </a:r>
          </a:p>
          <a:p>
            <a:pPr eaLnBrk="1" hangingPunct="1"/>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and Data Collection</a:t>
            </a:r>
            <a:endParaRPr lang="en-US" altLang="ja-JP" sz="1600" b="1"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35" name="角丸四角形 34"/>
          <p:cNvSpPr/>
          <p:nvPr/>
        </p:nvSpPr>
        <p:spPr>
          <a:xfrm>
            <a:off x="5535608" y="5113806"/>
            <a:ext cx="1434464" cy="580281"/>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en-US" altLang="ja-JP" sz="800" b="1" dirty="0" smtClean="0">
                <a:latin typeface="メイリオ" pitchFamily="50" charset="-128"/>
                <a:ea typeface="メイリオ" pitchFamily="50" charset="-128"/>
                <a:cs typeface="メイリオ" pitchFamily="50" charset="-128"/>
              </a:rPr>
              <a:t>Verification Experiment of</a:t>
            </a:r>
            <a:endParaRPr lang="en-US" altLang="ja-JP" sz="800" b="1" dirty="0">
              <a:latin typeface="メイリオ" pitchFamily="50" charset="-128"/>
              <a:ea typeface="メイリオ" pitchFamily="50" charset="-128"/>
              <a:cs typeface="メイリオ" pitchFamily="50" charset="-128"/>
            </a:endParaRPr>
          </a:p>
          <a:p>
            <a:pPr algn="ctr">
              <a:defRPr/>
            </a:pPr>
            <a:r>
              <a:rPr lang="en-US" altLang="ja-JP" sz="800" b="1" dirty="0" smtClean="0">
                <a:latin typeface="メイリオ" pitchFamily="50" charset="-128"/>
                <a:ea typeface="メイリオ" pitchFamily="50" charset="-128"/>
                <a:cs typeface="メイリオ" pitchFamily="50" charset="-128"/>
              </a:rPr>
              <a:t>Location Information Services</a:t>
            </a:r>
            <a:endParaRPr lang="ja-JP" altLang="en-US" sz="800" b="1" dirty="0">
              <a:latin typeface="メイリオ" pitchFamily="50" charset="-128"/>
              <a:ea typeface="メイリオ" pitchFamily="50" charset="-128"/>
              <a:cs typeface="メイリオ" pitchFamily="50" charset="-128"/>
            </a:endParaRPr>
          </a:p>
        </p:txBody>
      </p:sp>
      <p:sp>
        <p:nvSpPr>
          <p:cNvPr id="36" name="角丸四角形 35"/>
          <p:cNvSpPr/>
          <p:nvPr/>
        </p:nvSpPr>
        <p:spPr>
          <a:xfrm>
            <a:off x="7977336" y="3464120"/>
            <a:ext cx="1327855" cy="639703"/>
          </a:xfrm>
          <a:prstGeom prst="roundRect">
            <a:avLst/>
          </a:prstGeom>
          <a:solidFill>
            <a:srgbClr val="009900"/>
          </a:solidFill>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900" b="1" dirty="0" smtClean="0">
                <a:latin typeface="メイリオ" pitchFamily="50" charset="-128"/>
                <a:ea typeface="メイリオ" pitchFamily="50" charset="-128"/>
                <a:cs typeface="メイリオ" pitchFamily="50" charset="-128"/>
              </a:rPr>
              <a:t>Private Sector Location Information Services</a:t>
            </a:r>
            <a:endParaRPr lang="en-US" altLang="ja-JP" sz="900" b="1" dirty="0">
              <a:latin typeface="メイリオ" pitchFamily="50" charset="-128"/>
              <a:ea typeface="メイリオ" pitchFamily="50" charset="-128"/>
              <a:cs typeface="メイリオ" pitchFamily="50" charset="-128"/>
            </a:endParaRPr>
          </a:p>
        </p:txBody>
      </p:sp>
      <p:cxnSp>
        <p:nvCxnSpPr>
          <p:cNvPr id="37" name="直線矢印コネクタ 36"/>
          <p:cNvCxnSpPr/>
          <p:nvPr/>
        </p:nvCxnSpPr>
        <p:spPr>
          <a:xfrm>
            <a:off x="5457074" y="5924628"/>
            <a:ext cx="3799670" cy="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V="1">
            <a:off x="5457074" y="3423600"/>
            <a:ext cx="0" cy="2513736"/>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39" name="テキスト ボックス 74"/>
          <p:cNvSpPr txBox="1">
            <a:spLocks noChangeArrowheads="1"/>
          </p:cNvSpPr>
          <p:nvPr/>
        </p:nvSpPr>
        <p:spPr bwMode="auto">
          <a:xfrm>
            <a:off x="7239501" y="6001543"/>
            <a:ext cx="54534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100" dirty="0" smtClean="0">
                <a:latin typeface="メイリオ" pitchFamily="50" charset="-128"/>
                <a:ea typeface="メイリオ" pitchFamily="50" charset="-128"/>
                <a:cs typeface="メイリオ" pitchFamily="50" charset="-128"/>
              </a:rPr>
              <a:t>Scale</a:t>
            </a:r>
            <a:endParaRPr lang="ja-JP" altLang="en-US" sz="1100" dirty="0">
              <a:latin typeface="メイリオ" pitchFamily="50" charset="-128"/>
              <a:ea typeface="メイリオ" pitchFamily="50" charset="-128"/>
              <a:cs typeface="メイリオ" pitchFamily="50" charset="-128"/>
            </a:endParaRPr>
          </a:p>
        </p:txBody>
      </p:sp>
      <p:sp>
        <p:nvSpPr>
          <p:cNvPr id="40" name="テキスト ボックス 75"/>
          <p:cNvSpPr txBox="1">
            <a:spLocks noChangeArrowheads="1"/>
          </p:cNvSpPr>
          <p:nvPr/>
        </p:nvSpPr>
        <p:spPr bwMode="auto">
          <a:xfrm>
            <a:off x="8719740" y="5937336"/>
            <a:ext cx="502061"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900" dirty="0" smtClean="0">
                <a:latin typeface="メイリオ" pitchFamily="50" charset="-128"/>
                <a:ea typeface="メイリオ" pitchFamily="50" charset="-128"/>
                <a:cs typeface="メイリオ" pitchFamily="50" charset="-128"/>
              </a:rPr>
              <a:t>Large</a:t>
            </a:r>
            <a:endParaRPr lang="ja-JP" altLang="en-US" sz="900" dirty="0">
              <a:latin typeface="メイリオ" pitchFamily="50" charset="-128"/>
              <a:ea typeface="メイリオ" pitchFamily="50" charset="-128"/>
              <a:cs typeface="メイリオ" pitchFamily="50" charset="-128"/>
            </a:endParaRPr>
          </a:p>
        </p:txBody>
      </p:sp>
      <p:sp>
        <p:nvSpPr>
          <p:cNvPr id="41" name="テキスト ボックス 76"/>
          <p:cNvSpPr txBox="1">
            <a:spLocks noChangeArrowheads="1"/>
          </p:cNvSpPr>
          <p:nvPr/>
        </p:nvSpPr>
        <p:spPr bwMode="auto">
          <a:xfrm>
            <a:off x="5459927" y="5924628"/>
            <a:ext cx="494046"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900" dirty="0" smtClean="0">
                <a:latin typeface="メイリオ" pitchFamily="50" charset="-128"/>
                <a:ea typeface="メイリオ" pitchFamily="50" charset="-128"/>
                <a:cs typeface="メイリオ" pitchFamily="50" charset="-128"/>
              </a:rPr>
              <a:t>Small</a:t>
            </a:r>
            <a:endParaRPr lang="ja-JP" altLang="en-US" sz="1400" dirty="0">
              <a:latin typeface="メイリオ" pitchFamily="50" charset="-128"/>
              <a:ea typeface="メイリオ" pitchFamily="50" charset="-128"/>
              <a:cs typeface="メイリオ" pitchFamily="50" charset="-128"/>
            </a:endParaRPr>
          </a:p>
        </p:txBody>
      </p:sp>
      <p:sp>
        <p:nvSpPr>
          <p:cNvPr id="42" name="テキスト ボックス 77"/>
          <p:cNvSpPr txBox="1">
            <a:spLocks noChangeArrowheads="1"/>
          </p:cNvSpPr>
          <p:nvPr/>
        </p:nvSpPr>
        <p:spPr bwMode="auto">
          <a:xfrm>
            <a:off x="5147609" y="4177362"/>
            <a:ext cx="353943" cy="860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100" dirty="0">
                <a:latin typeface="メイリオ" pitchFamily="50" charset="-128"/>
                <a:ea typeface="メイリオ" pitchFamily="50" charset="-128"/>
                <a:cs typeface="メイリオ" pitchFamily="50" charset="-128"/>
              </a:rPr>
              <a:t>P</a:t>
            </a:r>
            <a:r>
              <a:rPr lang="en-US" altLang="ja-JP" sz="1100" dirty="0" smtClean="0">
                <a:latin typeface="メイリオ" pitchFamily="50" charset="-128"/>
                <a:ea typeface="メイリオ" pitchFamily="50" charset="-128"/>
                <a:cs typeface="メイリオ" pitchFamily="50" charset="-128"/>
              </a:rPr>
              <a:t>rofitability</a:t>
            </a:r>
            <a:endParaRPr lang="ja-JP" altLang="en-US" sz="1100" dirty="0">
              <a:latin typeface="メイリオ" pitchFamily="50" charset="-128"/>
              <a:ea typeface="メイリオ" pitchFamily="50" charset="-128"/>
              <a:cs typeface="メイリオ" pitchFamily="50" charset="-128"/>
            </a:endParaRPr>
          </a:p>
        </p:txBody>
      </p:sp>
      <p:sp>
        <p:nvSpPr>
          <p:cNvPr id="43" name="テキスト ボックス 78"/>
          <p:cNvSpPr txBox="1">
            <a:spLocks noChangeArrowheads="1"/>
          </p:cNvSpPr>
          <p:nvPr/>
        </p:nvSpPr>
        <p:spPr bwMode="auto">
          <a:xfrm>
            <a:off x="5068163" y="3499846"/>
            <a:ext cx="42191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High</a:t>
            </a:r>
            <a:endParaRPr lang="ja-JP" altLang="en-US" sz="1400" dirty="0">
              <a:latin typeface="メイリオ" pitchFamily="50" charset="-128"/>
              <a:ea typeface="メイリオ" pitchFamily="50" charset="-128"/>
              <a:cs typeface="メイリオ" pitchFamily="50" charset="-128"/>
            </a:endParaRPr>
          </a:p>
        </p:txBody>
      </p:sp>
      <p:sp>
        <p:nvSpPr>
          <p:cNvPr id="44" name="テキスト ボックス 79"/>
          <p:cNvSpPr txBox="1">
            <a:spLocks noChangeArrowheads="1"/>
          </p:cNvSpPr>
          <p:nvPr/>
        </p:nvSpPr>
        <p:spPr bwMode="auto">
          <a:xfrm>
            <a:off x="5080987" y="5634463"/>
            <a:ext cx="39626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Low</a:t>
            </a:r>
            <a:endParaRPr lang="ja-JP" altLang="en-US" sz="1400" dirty="0">
              <a:latin typeface="メイリオ" pitchFamily="50" charset="-128"/>
              <a:ea typeface="メイリオ" pitchFamily="50" charset="-128"/>
              <a:cs typeface="メイリオ" pitchFamily="50" charset="-128"/>
            </a:endParaRPr>
          </a:p>
        </p:txBody>
      </p:sp>
      <p:cxnSp>
        <p:nvCxnSpPr>
          <p:cNvPr id="45" name="直線矢印コネクタ 44"/>
          <p:cNvCxnSpPr/>
          <p:nvPr/>
        </p:nvCxnSpPr>
        <p:spPr>
          <a:xfrm flipV="1">
            <a:off x="6842927" y="4028506"/>
            <a:ext cx="1173365" cy="936151"/>
          </a:xfrm>
          <a:prstGeom prst="straightConnector1">
            <a:avLst/>
          </a:prstGeom>
          <a:ln>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46" name="角丸四角形 45"/>
          <p:cNvSpPr/>
          <p:nvPr/>
        </p:nvSpPr>
        <p:spPr>
          <a:xfrm>
            <a:off x="7965632" y="5105026"/>
            <a:ext cx="1544593" cy="602344"/>
          </a:xfrm>
          <a:prstGeom prst="roundRect">
            <a:avLst/>
          </a:prstGeom>
          <a:solidFill>
            <a:srgbClr val="FF6600"/>
          </a:solidFill>
        </p:spPr>
        <p:style>
          <a:lnRef idx="0">
            <a:schemeClr val="accent5"/>
          </a:lnRef>
          <a:fillRef idx="3">
            <a:schemeClr val="accent5"/>
          </a:fillRef>
          <a:effectRef idx="3">
            <a:schemeClr val="accent5"/>
          </a:effectRef>
          <a:fontRef idx="minor">
            <a:schemeClr val="lt1"/>
          </a:fontRef>
        </p:style>
        <p:txBody>
          <a:bodyPr anchor="ctr"/>
          <a:lstStyle/>
          <a:p>
            <a:pPr algn="ctr">
              <a:defRPr/>
            </a:pPr>
            <a:r>
              <a:rPr lang="en-US" altLang="ja-JP" sz="900" b="1" dirty="0" smtClean="0">
                <a:latin typeface="メイリオ" pitchFamily="50" charset="-128"/>
                <a:ea typeface="メイリオ" pitchFamily="50" charset="-128"/>
                <a:cs typeface="メイリオ" pitchFamily="50" charset="-128"/>
              </a:rPr>
              <a:t>Location Information Services by Volunteers</a:t>
            </a:r>
            <a:endParaRPr lang="ja-JP" altLang="en-US" sz="900" b="1" dirty="0">
              <a:latin typeface="メイリオ" pitchFamily="50" charset="-128"/>
              <a:ea typeface="メイリオ" pitchFamily="50" charset="-128"/>
              <a:cs typeface="メイリオ" pitchFamily="50" charset="-128"/>
            </a:endParaRPr>
          </a:p>
        </p:txBody>
      </p:sp>
      <p:sp>
        <p:nvSpPr>
          <p:cNvPr id="47" name="テキスト ボックス 82"/>
          <p:cNvSpPr txBox="1">
            <a:spLocks noChangeArrowheads="1"/>
          </p:cNvSpPr>
          <p:nvPr/>
        </p:nvSpPr>
        <p:spPr bwMode="auto">
          <a:xfrm rot="19447197">
            <a:off x="6902334" y="4263957"/>
            <a:ext cx="103425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100" dirty="0" smtClean="0">
                <a:latin typeface="メイリオ" pitchFamily="50" charset="-128"/>
                <a:ea typeface="メイリオ" pitchFamily="50" charset="-128"/>
                <a:cs typeface="メイリオ" pitchFamily="50" charset="-128"/>
              </a:rPr>
              <a:t>Normal Path</a:t>
            </a:r>
            <a:endParaRPr lang="ja-JP" altLang="en-US" sz="1400" dirty="0">
              <a:latin typeface="メイリオ" pitchFamily="50" charset="-128"/>
              <a:ea typeface="メイリオ" pitchFamily="50" charset="-128"/>
              <a:cs typeface="メイリオ" pitchFamily="50" charset="-128"/>
            </a:endParaRPr>
          </a:p>
        </p:txBody>
      </p:sp>
      <p:cxnSp>
        <p:nvCxnSpPr>
          <p:cNvPr id="48" name="直線矢印コネクタ 47"/>
          <p:cNvCxnSpPr/>
          <p:nvPr/>
        </p:nvCxnSpPr>
        <p:spPr>
          <a:xfrm>
            <a:off x="7024385" y="5534918"/>
            <a:ext cx="79636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9" name="テキスト ボックス 84"/>
          <p:cNvSpPr txBox="1">
            <a:spLocks noChangeArrowheads="1"/>
          </p:cNvSpPr>
          <p:nvPr/>
        </p:nvSpPr>
        <p:spPr bwMode="auto">
          <a:xfrm>
            <a:off x="7169173" y="5045662"/>
            <a:ext cx="6571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en-US" altLang="ja-JP" sz="1200" dirty="0" err="1" smtClean="0">
                <a:latin typeface="メイリオ" pitchFamily="50" charset="-128"/>
                <a:ea typeface="メイリオ" pitchFamily="50" charset="-128"/>
                <a:cs typeface="メイリオ" pitchFamily="50" charset="-128"/>
              </a:rPr>
              <a:t>Lisra’s</a:t>
            </a:r>
            <a:endParaRPr lang="en-US" altLang="ja-JP" sz="1200" dirty="0" smtClean="0">
              <a:latin typeface="メイリオ" pitchFamily="50" charset="-128"/>
              <a:ea typeface="メイリオ" pitchFamily="50" charset="-128"/>
              <a:cs typeface="メイリオ" pitchFamily="50" charset="-128"/>
            </a:endParaRPr>
          </a:p>
          <a:p>
            <a:pPr algn="ctr" eaLnBrk="1" hangingPunct="1"/>
            <a:r>
              <a:rPr lang="en-US" altLang="ja-JP" sz="1200" dirty="0" smtClean="0">
                <a:latin typeface="メイリオ" pitchFamily="50" charset="-128"/>
                <a:ea typeface="メイリオ" pitchFamily="50" charset="-128"/>
                <a:cs typeface="メイリオ" pitchFamily="50" charset="-128"/>
              </a:rPr>
              <a:t>Target</a:t>
            </a:r>
            <a:endParaRPr lang="en-US" altLang="ja-JP" sz="1200" dirty="0">
              <a:latin typeface="メイリオ" pitchFamily="50" charset="-128"/>
              <a:ea typeface="メイリオ" pitchFamily="50" charset="-128"/>
              <a:cs typeface="メイリオ" pitchFamily="50" charset="-128"/>
            </a:endParaRPr>
          </a:p>
        </p:txBody>
      </p:sp>
      <p:cxnSp>
        <p:nvCxnSpPr>
          <p:cNvPr id="50" name="直線矢印コネクタ 49"/>
          <p:cNvCxnSpPr/>
          <p:nvPr/>
        </p:nvCxnSpPr>
        <p:spPr>
          <a:xfrm flipV="1">
            <a:off x="8703950" y="4196664"/>
            <a:ext cx="0" cy="84899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テキスト ボックス 86"/>
          <p:cNvSpPr txBox="1">
            <a:spLocks noChangeArrowheads="1"/>
          </p:cNvSpPr>
          <p:nvPr/>
        </p:nvSpPr>
        <p:spPr bwMode="auto">
          <a:xfrm>
            <a:off x="8679448" y="4087002"/>
            <a:ext cx="553998" cy="1040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800" dirty="0" smtClean="0">
                <a:latin typeface="メイリオ" pitchFamily="50" charset="-128"/>
                <a:ea typeface="メイリオ" pitchFamily="50" charset="-128"/>
                <a:cs typeface="メイリオ" pitchFamily="50" charset="-128"/>
              </a:rPr>
              <a:t>If feasibility is high,</a:t>
            </a:r>
          </a:p>
          <a:p>
            <a:pPr eaLnBrk="1" hangingPunct="1"/>
            <a:r>
              <a:rPr lang="en-US" altLang="ja-JP" sz="800" dirty="0">
                <a:latin typeface="メイリオ" pitchFamily="50" charset="-128"/>
                <a:ea typeface="メイリオ" pitchFamily="50" charset="-128"/>
                <a:cs typeface="メイリオ" pitchFamily="50" charset="-128"/>
              </a:rPr>
              <a:t>c</a:t>
            </a:r>
            <a:r>
              <a:rPr lang="en-US" altLang="ja-JP" sz="800" dirty="0" smtClean="0">
                <a:latin typeface="メイリオ" pitchFamily="50" charset="-128"/>
                <a:ea typeface="メイリオ" pitchFamily="50" charset="-128"/>
                <a:cs typeface="メイリオ" pitchFamily="50" charset="-128"/>
              </a:rPr>
              <a:t>ommercialization</a:t>
            </a:r>
          </a:p>
          <a:p>
            <a:pPr eaLnBrk="1" hangingPunct="1"/>
            <a:r>
              <a:rPr lang="en-US" altLang="ja-JP" sz="800" dirty="0">
                <a:latin typeface="メイリオ" pitchFamily="50" charset="-128"/>
                <a:ea typeface="メイリオ" pitchFamily="50" charset="-128"/>
                <a:cs typeface="メイリオ" pitchFamily="50" charset="-128"/>
              </a:rPr>
              <a:t>w</a:t>
            </a:r>
            <a:r>
              <a:rPr lang="en-US" altLang="ja-JP" sz="800" dirty="0" smtClean="0">
                <a:latin typeface="メイリオ" pitchFamily="50" charset="-128"/>
                <a:ea typeface="メイリオ" pitchFamily="50" charset="-128"/>
                <a:cs typeface="メイリオ" pitchFamily="50" charset="-128"/>
              </a:rPr>
              <a:t>ill be possible. </a:t>
            </a:r>
            <a:endParaRPr lang="ja-JP" altLang="en-US" sz="800" dirty="0">
              <a:latin typeface="メイリオ" pitchFamily="50" charset="-128"/>
              <a:ea typeface="メイリオ" pitchFamily="50" charset="-128"/>
              <a:cs typeface="メイリオ" pitchFamily="50" charset="-128"/>
            </a:endParaRPr>
          </a:p>
        </p:txBody>
      </p:sp>
      <p:sp>
        <p:nvSpPr>
          <p:cNvPr id="52" name="角丸四角形 51"/>
          <p:cNvSpPr/>
          <p:nvPr/>
        </p:nvSpPr>
        <p:spPr>
          <a:xfrm>
            <a:off x="5666755" y="3499846"/>
            <a:ext cx="1248646" cy="603977"/>
          </a:xfrm>
          <a:prstGeom prst="roundRect">
            <a:avLst/>
          </a:prstGeom>
          <a:solidFill>
            <a:srgbClr val="CCECFF"/>
          </a:solidFill>
        </p:spPr>
        <p:style>
          <a:lnRef idx="1">
            <a:schemeClr val="dk1"/>
          </a:lnRef>
          <a:fillRef idx="2">
            <a:schemeClr val="dk1"/>
          </a:fillRef>
          <a:effectRef idx="1">
            <a:schemeClr val="dk1"/>
          </a:effectRef>
          <a:fontRef idx="minor">
            <a:schemeClr val="dk1"/>
          </a:fontRef>
        </p:style>
        <p:txBody>
          <a:bodyPr anchor="ctr"/>
          <a:lstStyle/>
          <a:p>
            <a:pPr algn="ctr">
              <a:defRPr/>
            </a:pPr>
            <a:r>
              <a:rPr lang="en-US" altLang="ja-JP" sz="1000" b="1" dirty="0" smtClean="0">
                <a:latin typeface="メイリオ" pitchFamily="50" charset="-128"/>
                <a:ea typeface="メイリオ" pitchFamily="50" charset="-128"/>
                <a:cs typeface="メイリオ" pitchFamily="50" charset="-128"/>
              </a:rPr>
              <a:t>Niche</a:t>
            </a:r>
            <a:endParaRPr lang="en-US" altLang="ja-JP" sz="1000" b="1" dirty="0">
              <a:latin typeface="メイリオ" pitchFamily="50" charset="-128"/>
              <a:ea typeface="メイリオ" pitchFamily="50" charset="-128"/>
              <a:cs typeface="メイリオ" pitchFamily="50" charset="-128"/>
            </a:endParaRPr>
          </a:p>
          <a:p>
            <a:pPr algn="ctr">
              <a:defRPr/>
            </a:pPr>
            <a:r>
              <a:rPr lang="en-US" altLang="ja-JP" sz="1000" b="1" dirty="0" smtClean="0">
                <a:latin typeface="メイリオ" pitchFamily="50" charset="-128"/>
                <a:ea typeface="メイリオ" pitchFamily="50" charset="-128"/>
                <a:cs typeface="メイリオ" pitchFamily="50" charset="-128"/>
              </a:rPr>
              <a:t>Location Information</a:t>
            </a:r>
            <a:endParaRPr lang="en-US" altLang="ja-JP" sz="1000" b="1" dirty="0">
              <a:latin typeface="メイリオ" pitchFamily="50" charset="-128"/>
              <a:ea typeface="メイリオ" pitchFamily="50" charset="-128"/>
              <a:cs typeface="メイリオ" pitchFamily="50" charset="-128"/>
            </a:endParaRPr>
          </a:p>
          <a:p>
            <a:pPr algn="ctr">
              <a:defRPr/>
            </a:pPr>
            <a:r>
              <a:rPr lang="en-US" altLang="ja-JP" sz="1000" b="1" dirty="0" smtClean="0">
                <a:latin typeface="メイリオ" pitchFamily="50" charset="-128"/>
                <a:ea typeface="メイリオ" pitchFamily="50" charset="-128"/>
                <a:cs typeface="メイリオ" pitchFamily="50" charset="-128"/>
              </a:rPr>
              <a:t>Services</a:t>
            </a:r>
            <a:endParaRPr lang="ja-JP" altLang="en-US" sz="1000" b="1" dirty="0">
              <a:latin typeface="メイリオ" pitchFamily="50" charset="-128"/>
              <a:ea typeface="メイリオ" pitchFamily="50" charset="-128"/>
              <a:cs typeface="メイリオ" pitchFamily="50" charset="-128"/>
            </a:endParaRPr>
          </a:p>
        </p:txBody>
      </p:sp>
      <p:sp>
        <p:nvSpPr>
          <p:cNvPr id="53" name="テキスト ボックス 88"/>
          <p:cNvSpPr txBox="1">
            <a:spLocks noChangeArrowheads="1"/>
          </p:cNvSpPr>
          <p:nvPr/>
        </p:nvSpPr>
        <p:spPr bwMode="auto">
          <a:xfrm>
            <a:off x="8537380" y="5693766"/>
            <a:ext cx="45397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000" dirty="0">
                <a:latin typeface="メイリオ" pitchFamily="50" charset="-128"/>
                <a:ea typeface="メイリオ" pitchFamily="50" charset="-128"/>
                <a:cs typeface="メイリオ" pitchFamily="50" charset="-128"/>
              </a:rPr>
              <a:t>NPO</a:t>
            </a:r>
            <a:endParaRPr lang="ja-JP" altLang="en-US" sz="1000" dirty="0">
              <a:latin typeface="メイリオ" pitchFamily="50" charset="-128"/>
              <a:ea typeface="メイリオ" pitchFamily="50" charset="-128"/>
              <a:cs typeface="メイリオ" pitchFamily="50" charset="-128"/>
            </a:endParaRPr>
          </a:p>
        </p:txBody>
      </p:sp>
      <p:sp>
        <p:nvSpPr>
          <p:cNvPr id="54" name="テキスト ボックス 89"/>
          <p:cNvSpPr txBox="1">
            <a:spLocks noChangeArrowheads="1"/>
          </p:cNvSpPr>
          <p:nvPr/>
        </p:nvSpPr>
        <p:spPr bwMode="auto">
          <a:xfrm>
            <a:off x="5533627" y="5704357"/>
            <a:ext cx="143500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000" dirty="0" smtClean="0">
                <a:latin typeface="メイリオ" pitchFamily="50" charset="-128"/>
                <a:ea typeface="メイリオ" pitchFamily="50" charset="-128"/>
                <a:cs typeface="メイリオ" pitchFamily="50" charset="-128"/>
              </a:rPr>
              <a:t>Research Institution</a:t>
            </a:r>
            <a:endParaRPr lang="ja-JP" altLang="en-US" sz="1200" dirty="0">
              <a:latin typeface="メイリオ" pitchFamily="50" charset="-128"/>
              <a:ea typeface="メイリオ" pitchFamily="50" charset="-128"/>
              <a:cs typeface="メイリオ" pitchFamily="50" charset="-128"/>
            </a:endParaRPr>
          </a:p>
        </p:txBody>
      </p:sp>
      <p:sp>
        <p:nvSpPr>
          <p:cNvPr id="55" name="テキスト ボックス 90"/>
          <p:cNvSpPr txBox="1">
            <a:spLocks noChangeArrowheads="1"/>
          </p:cNvSpPr>
          <p:nvPr/>
        </p:nvSpPr>
        <p:spPr bwMode="auto">
          <a:xfrm>
            <a:off x="7852702" y="3252041"/>
            <a:ext cx="167385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000" dirty="0" smtClean="0">
                <a:latin typeface="Arial Unicode MS" panose="020B0604020202020204" pitchFamily="50" charset="-128"/>
                <a:ea typeface="Arial Unicode MS" panose="020B0604020202020204" pitchFamily="50" charset="-128"/>
                <a:cs typeface="Arial Unicode MS" panose="020B0604020202020204" pitchFamily="50" charset="-128"/>
              </a:rPr>
              <a:t>Private </a:t>
            </a:r>
            <a:r>
              <a:rPr lang="en-US" altLang="ja-JP" sz="1000" dirty="0">
                <a:latin typeface="Arial Unicode MS" panose="020B0604020202020204" pitchFamily="50" charset="-128"/>
                <a:ea typeface="Arial Unicode MS" panose="020B0604020202020204" pitchFamily="50" charset="-128"/>
                <a:cs typeface="Arial Unicode MS" panose="020B0604020202020204" pitchFamily="50" charset="-128"/>
              </a:rPr>
              <a:t>Sector </a:t>
            </a:r>
            <a:r>
              <a:rPr lang="en-US" altLang="ja-JP" sz="1000" dirty="0" smtClean="0">
                <a:latin typeface="Arial Unicode MS" panose="020B0604020202020204" pitchFamily="50" charset="-128"/>
                <a:ea typeface="Arial Unicode MS" panose="020B0604020202020204" pitchFamily="50" charset="-128"/>
                <a:cs typeface="Arial Unicode MS" panose="020B0604020202020204" pitchFamily="50" charset="-128"/>
              </a:rPr>
              <a:t>Businesses</a:t>
            </a:r>
            <a:endParaRPr lang="ja-JP" altLang="en-US" sz="1000" dirty="0">
              <a:latin typeface="メイリオ" pitchFamily="50" charset="-128"/>
              <a:ea typeface="メイリオ" pitchFamily="50" charset="-128"/>
              <a:cs typeface="メイリオ" pitchFamily="50" charset="-128"/>
            </a:endParaRPr>
          </a:p>
        </p:txBody>
      </p:sp>
      <p:sp>
        <p:nvSpPr>
          <p:cNvPr id="56" name="テキスト ボックス 91"/>
          <p:cNvSpPr txBox="1">
            <a:spLocks noChangeArrowheads="1"/>
          </p:cNvSpPr>
          <p:nvPr/>
        </p:nvSpPr>
        <p:spPr bwMode="auto">
          <a:xfrm>
            <a:off x="5482676" y="3288048"/>
            <a:ext cx="167385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000" dirty="0" smtClean="0">
                <a:latin typeface="Arial Unicode MS" panose="020B0604020202020204" pitchFamily="50" charset="-128"/>
                <a:ea typeface="Arial Unicode MS" panose="020B0604020202020204" pitchFamily="50" charset="-128"/>
                <a:cs typeface="Arial Unicode MS" panose="020B0604020202020204" pitchFamily="50" charset="-128"/>
              </a:rPr>
              <a:t>Private Sector Businesses</a:t>
            </a:r>
            <a:endParaRPr lang="ja-JP" altLang="en-US" sz="1000" dirty="0">
              <a:latin typeface="メイリオ" pitchFamily="50" charset="-128"/>
              <a:ea typeface="メイリオ" pitchFamily="50" charset="-128"/>
              <a:cs typeface="メイリオ" pitchFamily="50" charset="-128"/>
            </a:endParaRPr>
          </a:p>
        </p:txBody>
      </p:sp>
      <p:sp>
        <p:nvSpPr>
          <p:cNvPr id="57" name="テキスト ボックス 90"/>
          <p:cNvSpPr txBox="1">
            <a:spLocks noChangeArrowheads="1"/>
          </p:cNvSpPr>
          <p:nvPr/>
        </p:nvSpPr>
        <p:spPr bwMode="auto">
          <a:xfrm>
            <a:off x="3248744" y="5101301"/>
            <a:ext cx="1632248"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en-US" altLang="ja-JP" sz="1200" dirty="0" smtClean="0">
                <a:latin typeface="メイリオ" pitchFamily="50" charset="-128"/>
                <a:ea typeface="メイリオ" pitchFamily="50" charset="-128"/>
                <a:cs typeface="メイリオ" pitchFamily="50" charset="-128"/>
              </a:rPr>
              <a:t>Good quality service provision invites more volunteers to participate in the system.</a:t>
            </a:r>
          </a:p>
          <a:p>
            <a:pPr algn="ctr" eaLnBrk="1" hangingPunct="1"/>
            <a:endParaRPr lang="en-US" altLang="ja-JP" sz="1200" dirty="0" smtClean="0">
              <a:latin typeface="メイリオ" pitchFamily="50" charset="-128"/>
              <a:ea typeface="メイリオ" pitchFamily="50" charset="-128"/>
              <a:cs typeface="メイリオ" pitchFamily="50" charset="-128"/>
            </a:endParaRPr>
          </a:p>
        </p:txBody>
      </p:sp>
      <p:sp>
        <p:nvSpPr>
          <p:cNvPr id="2" name="正方形/長方形 1"/>
          <p:cNvSpPr/>
          <p:nvPr/>
        </p:nvSpPr>
        <p:spPr bwMode="auto">
          <a:xfrm>
            <a:off x="8483679" y="260648"/>
            <a:ext cx="1026546"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lang="en-US" altLang="ja-JP" sz="1800" dirty="0" smtClean="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Example</a:t>
            </a:r>
            <a:endParaRPr kumimoji="1" lang="ja-JP" altLang="en-US" sz="18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3417919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11</a:t>
            </a:fld>
            <a:endParaRPr lang="en-US" altLang="ja-JP"/>
          </a:p>
        </p:txBody>
      </p:sp>
      <p:sp>
        <p:nvSpPr>
          <p:cNvPr id="8196" name="Rectangle 2"/>
          <p:cNvSpPr>
            <a:spLocks noGrp="1" noChangeArrowheads="1"/>
          </p:cNvSpPr>
          <p:nvPr>
            <p:ph type="title"/>
          </p:nvPr>
        </p:nvSpPr>
        <p:spPr>
          <a:xfrm>
            <a:off x="391899" y="295522"/>
            <a:ext cx="9051925" cy="482600"/>
          </a:xfrm>
        </p:spPr>
        <p:txBody>
          <a:bodyPr/>
          <a:lstStyle/>
          <a:p>
            <a:r>
              <a:rPr lang="en-US" altLang="ja-JP"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 2. Introduction </a:t>
            </a: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of Good Practices as Useful Reference </a:t>
            </a:r>
            <a:b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(Information Provision by Members, etc.)</a:t>
            </a:r>
            <a:endParaRPr lang="ja-JP" altLang="en-US" sz="2000" b="0" dirty="0" smtClean="0">
              <a:solidFill>
                <a:srgbClr val="000000"/>
              </a:solidFill>
              <a:latin typeface="HGP創英角ｺﾞｼｯｸUB" pitchFamily="50" charset="-128"/>
              <a:ea typeface="HGP創英角ｺﾞｼｯｸUB" pitchFamily="50" charset="-128"/>
            </a:endParaRPr>
          </a:p>
        </p:txBody>
      </p:sp>
      <p:sp>
        <p:nvSpPr>
          <p:cNvPr id="115" name="角丸四角形 114"/>
          <p:cNvSpPr/>
          <p:nvPr/>
        </p:nvSpPr>
        <p:spPr>
          <a:xfrm>
            <a:off x="5357754" y="1216142"/>
            <a:ext cx="1200064" cy="73782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12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Merits of Incorporation</a:t>
            </a:r>
            <a:endParaRPr kumimoji="1" lang="en-US" altLang="ja-JP" sz="12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16" name="角丸四角形 115"/>
          <p:cNvSpPr/>
          <p:nvPr/>
        </p:nvSpPr>
        <p:spPr>
          <a:xfrm>
            <a:off x="356173" y="1085530"/>
            <a:ext cx="4678822" cy="44409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ja-JP" sz="16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Establishment of Non-Profit Organization </a:t>
            </a:r>
          </a:p>
          <a:p>
            <a:pPr algn="ctr"/>
            <a:r>
              <a:rPr lang="en-US" altLang="ja-JP" sz="1600"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as New Public Goods</a:t>
            </a:r>
            <a:endParaRPr kumimoji="1" lang="ja-JP" altLang="en-US" sz="1600" dirty="0">
              <a:effectLst>
                <a:outerShdw blurRad="38100" dist="38100" dir="2700000" algn="tl">
                  <a:srgbClr val="000000">
                    <a:alpha val="43137"/>
                  </a:srgbClr>
                </a:outerShdw>
              </a:effectLst>
            </a:endParaRPr>
          </a:p>
        </p:txBody>
      </p:sp>
      <p:sp>
        <p:nvSpPr>
          <p:cNvPr id="120" name="正方形/長方形 119"/>
          <p:cNvSpPr/>
          <p:nvPr/>
        </p:nvSpPr>
        <p:spPr>
          <a:xfrm>
            <a:off x="342250" y="1775718"/>
            <a:ext cx="5025194" cy="1384995"/>
          </a:xfrm>
          <a:prstGeom prst="rect">
            <a:avLst/>
          </a:prstGeom>
        </p:spPr>
        <p:txBody>
          <a:bodyPr wrap="square">
            <a:spAutoFit/>
          </a:bodyPr>
          <a:lstStyle/>
          <a:p>
            <a:pPr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We established </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a specified non-profit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organization, </a:t>
            </a:r>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Location Information Service Research Agency</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 in September 2012, for implementation of businesses that are difficult both for private businesses and local authorities. The businesses are to be implemented by </a:t>
            </a:r>
            <a:r>
              <a:rPr lang="en-US" altLang="ja-JP"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Geospatial Information Volunteers</a:t>
            </a:r>
            <a:r>
              <a:rPr lang="en-US" altLang="ja-JP" dirty="0" smtClean="0">
                <a:solidFill>
                  <a:srgbClr val="7030A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solidFill>
                  <a:schemeClr val="accent4"/>
                </a:solidFill>
                <a:latin typeface="Arial Unicode MS" panose="020B0604020202020204" pitchFamily="50" charset="-128"/>
                <a:ea typeface="Arial Unicode MS" panose="020B0604020202020204" pitchFamily="50" charset="-128"/>
                <a:cs typeface="Arial Unicode MS" panose="020B0604020202020204" pitchFamily="50" charset="-128"/>
              </a:rPr>
              <a:t>to whom </a:t>
            </a:r>
            <a:r>
              <a:rPr lang="en-US" altLang="ja-JP" dirty="0" err="1" smtClean="0">
                <a:solidFill>
                  <a:schemeClr val="accent4"/>
                </a:solidFill>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dirty="0" smtClean="0">
                <a:solidFill>
                  <a:schemeClr val="accent4"/>
                </a:solidFill>
                <a:latin typeface="Arial Unicode MS" panose="020B0604020202020204" pitchFamily="50" charset="-128"/>
                <a:ea typeface="Arial Unicode MS" panose="020B0604020202020204" pitchFamily="50" charset="-128"/>
                <a:cs typeface="Arial Unicode MS" panose="020B0604020202020204" pitchFamily="50" charset="-128"/>
              </a:rPr>
              <a:t> would provide support. </a:t>
            </a:r>
            <a:endParaRPr lang="en-US" altLang="ja-JP" dirty="0">
              <a:solidFill>
                <a:srgbClr val="002060"/>
              </a:solidFill>
              <a:latin typeface="メイリオ" pitchFamily="50" charset="-128"/>
              <a:ea typeface="メイリオ" pitchFamily="50" charset="-128"/>
              <a:cs typeface="メイリオ" pitchFamily="50" charset="-128"/>
            </a:endParaRPr>
          </a:p>
        </p:txBody>
      </p:sp>
      <p:sp>
        <p:nvSpPr>
          <p:cNvPr id="159" name="正方形/長方形 158"/>
          <p:cNvSpPr/>
          <p:nvPr/>
        </p:nvSpPr>
        <p:spPr>
          <a:xfrm>
            <a:off x="1612540" y="3723993"/>
            <a:ext cx="7584876" cy="338554"/>
          </a:xfrm>
          <a:prstGeom prst="rect">
            <a:avLst/>
          </a:prstGeom>
        </p:spPr>
        <p:txBody>
          <a:bodyPr wrap="square">
            <a:spAutoFit/>
          </a:bodyPr>
          <a:lstStyle/>
          <a:p>
            <a:endParaRPr lang="en-US" altLang="ja-JP" sz="1600" dirty="0" smtClean="0">
              <a:solidFill>
                <a:schemeClr val="bg2">
                  <a:lumMod val="25000"/>
                </a:schemeClr>
              </a:solidFill>
              <a:latin typeface="メイリオ" pitchFamily="50" charset="-128"/>
              <a:ea typeface="メイリオ" pitchFamily="50" charset="-128"/>
              <a:cs typeface="メイリオ" pitchFamily="50" charset="-128"/>
            </a:endParaRPr>
          </a:p>
        </p:txBody>
      </p:sp>
      <p:sp>
        <p:nvSpPr>
          <p:cNvPr id="160" name="正方形/長方形 159"/>
          <p:cNvSpPr/>
          <p:nvPr/>
        </p:nvSpPr>
        <p:spPr>
          <a:xfrm>
            <a:off x="6627638" y="1125587"/>
            <a:ext cx="3054546" cy="830997"/>
          </a:xfrm>
          <a:prstGeom prst="rect">
            <a:avLst/>
          </a:prstGeom>
        </p:spPr>
        <p:txBody>
          <a:bodyPr wrap="square">
            <a:spAutoFit/>
          </a:bodyPr>
          <a:lstStyle/>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Ownership</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of Collected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D</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ata</a:t>
            </a:r>
            <a:endParaRPr lang="en-US" altLang="ja-JP" sz="1200"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b="1" dirty="0" smtClean="0">
                <a:latin typeface="Arial Unicode MS" panose="020B0604020202020204" pitchFamily="50" charset="-128"/>
                <a:ea typeface="Arial Unicode MS" panose="020B0604020202020204" pitchFamily="50" charset="-128"/>
                <a:cs typeface="Arial Unicode MS" panose="020B0604020202020204" pitchFamily="50" charset="-128"/>
              </a:rPr>
              <a:t>Contracts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with other Corporations</a:t>
            </a:r>
            <a:endParaRPr lang="en-US" altLang="ja-JP" sz="1200" b="1"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Consistency &amp; Continuity </a:t>
            </a:r>
            <a:r>
              <a:rPr lang="en-US" altLang="ja-JP" sz="1200" dirty="0" smtClean="0">
                <a:solidFill>
                  <a:srgbClr val="7030A0"/>
                </a:solidFill>
                <a:latin typeface="Arial Unicode MS" panose="020B0604020202020204" pitchFamily="50" charset="-128"/>
                <a:ea typeface="Arial Unicode MS" panose="020B0604020202020204" pitchFamily="50" charset="-128"/>
                <a:cs typeface="Arial Unicode MS" panose="020B0604020202020204" pitchFamily="50" charset="-128"/>
              </a:rPr>
              <a:t>of Business</a:t>
            </a:r>
            <a:endParaRPr lang="en-US" altLang="ja-JP" sz="1200"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Public Interest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as a NPO</a:t>
            </a:r>
            <a:endParaRPr lang="en-US" altLang="ja-JP" sz="1200"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5" name="正方形/長方形 164"/>
          <p:cNvSpPr/>
          <p:nvPr/>
        </p:nvSpPr>
        <p:spPr>
          <a:xfrm>
            <a:off x="272480" y="3406802"/>
            <a:ext cx="4687416" cy="830997"/>
          </a:xfrm>
          <a:prstGeom prst="rect">
            <a:avLst/>
          </a:prstGeom>
        </p:spPr>
        <p:txBody>
          <a:bodyPr wrap="square">
            <a:spAutoFit/>
          </a:bodyPr>
          <a:lstStyle/>
          <a:p>
            <a:pPr algn="l"/>
            <a:r>
              <a:rPr lang="ja-JP" altLang="en-US" sz="1200" dirty="0" smtClean="0">
                <a:latin typeface="メイリオ" pitchFamily="50" charset="-128"/>
                <a:ea typeface="メイリオ" pitchFamily="50" charset="-128"/>
                <a:cs typeface="メイリオ" pitchFamily="50" charset="-128"/>
              </a:rPr>
              <a:t>・</a:t>
            </a:r>
            <a:r>
              <a:rPr lang="en-US" altLang="ja-JP" sz="1200" b="1" dirty="0" smtClean="0">
                <a:latin typeface="Arial Unicode MS" panose="020B0604020202020204" pitchFamily="50" charset="-128"/>
                <a:ea typeface="Arial Unicode MS" panose="020B0604020202020204" pitchFamily="50" charset="-128"/>
                <a:cs typeface="Arial Unicode MS" panose="020B0604020202020204" pitchFamily="50" charset="-128"/>
              </a:rPr>
              <a:t>Research &amp; Development</a:t>
            </a:r>
            <a:r>
              <a:rPr lang="ja-JP" altLang="en-US" sz="1200" b="1"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of technology and services related to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location information</a:t>
            </a:r>
            <a:endParaRPr lang="en-US" altLang="ja-JP" sz="1200" b="1" dirty="0">
              <a:latin typeface="メイリオ" pitchFamily="50" charset="-128"/>
              <a:ea typeface="メイリオ" pitchFamily="50" charset="-128"/>
              <a:cs typeface="メイリオ" pitchFamily="50" charset="-128"/>
            </a:endParaRPr>
          </a:p>
          <a:p>
            <a:pPr algn="l"/>
            <a:r>
              <a:rPr lang="ja-JP" altLang="ja-JP" sz="1200" dirty="0" smtClean="0">
                <a:latin typeface="メイリオ" pitchFamily="50" charset="-128"/>
                <a:ea typeface="メイリオ" pitchFamily="50" charset="-128"/>
                <a:cs typeface="メイリオ" pitchFamily="50" charset="-128"/>
              </a:rPr>
              <a:t>・</a:t>
            </a:r>
            <a:r>
              <a:rPr lang="en-US" altLang="ja-JP" sz="1200" b="1" dirty="0" smtClean="0">
                <a:latin typeface="Arial Unicode MS" panose="020B0604020202020204" pitchFamily="50" charset="-128"/>
                <a:ea typeface="Arial Unicode MS" panose="020B0604020202020204" pitchFamily="50" charset="-128"/>
                <a:cs typeface="Arial Unicode MS" panose="020B0604020202020204" pitchFamily="50" charset="-128"/>
              </a:rPr>
              <a:t>Education and Promotion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of technology of location information </a:t>
            </a:r>
            <a:endParaRPr lang="en-US" altLang="ja-JP" sz="1200" b="1" dirty="0">
              <a:latin typeface="メイリオ" pitchFamily="50" charset="-128"/>
              <a:ea typeface="メイリオ" pitchFamily="50" charset="-128"/>
              <a:cs typeface="メイリオ" pitchFamily="50" charset="-128"/>
            </a:endParaRPr>
          </a:p>
          <a:p>
            <a:pPr algn="l"/>
            <a:r>
              <a:rPr lang="ja-JP" altLang="en-US" sz="1200" dirty="0" smtClean="0">
                <a:latin typeface="メイリオ" pitchFamily="50" charset="-128"/>
                <a:ea typeface="メイリオ" pitchFamily="50" charset="-128"/>
                <a:cs typeface="メイリオ" pitchFamily="50" charset="-128"/>
              </a:rPr>
              <a:t>・</a:t>
            </a:r>
            <a:r>
              <a:rPr lang="en-US" altLang="ja-JP" sz="1200" b="1" dirty="0">
                <a:latin typeface="Arial Unicode MS" panose="020B0604020202020204" pitchFamily="50" charset="-128"/>
                <a:ea typeface="Arial Unicode MS" panose="020B0604020202020204" pitchFamily="50" charset="-128"/>
                <a:cs typeface="Arial Unicode MS" panose="020B0604020202020204" pitchFamily="50" charset="-128"/>
              </a:rPr>
              <a:t>S</a:t>
            </a:r>
            <a:r>
              <a:rPr lang="en-US" altLang="ja-JP" sz="1200" b="1" dirty="0" smtClean="0">
                <a:latin typeface="Arial Unicode MS" panose="020B0604020202020204" pitchFamily="50" charset="-128"/>
                <a:ea typeface="Arial Unicode MS" panose="020B0604020202020204" pitchFamily="50" charset="-128"/>
                <a:cs typeface="Arial Unicode MS" panose="020B0604020202020204" pitchFamily="50" charset="-128"/>
              </a:rPr>
              <a:t>upport to volunteers</a:t>
            </a:r>
            <a:r>
              <a:rPr lang="ja-JP" altLang="en-US" sz="1200" b="1"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who register location information</a:t>
            </a:r>
            <a:endParaRPr lang="en-US" altLang="ja-JP" sz="1200" b="1" dirty="0">
              <a:latin typeface="メイリオ" pitchFamily="50" charset="-128"/>
              <a:ea typeface="メイリオ" pitchFamily="50" charset="-128"/>
              <a:cs typeface="メイリオ" pitchFamily="50" charset="-128"/>
            </a:endParaRPr>
          </a:p>
        </p:txBody>
      </p:sp>
      <p:sp>
        <p:nvSpPr>
          <p:cNvPr id="166" name="正方形/長方形 165"/>
          <p:cNvSpPr/>
          <p:nvPr/>
        </p:nvSpPr>
        <p:spPr>
          <a:xfrm>
            <a:off x="175596" y="3159345"/>
            <a:ext cx="2977204" cy="307777"/>
          </a:xfrm>
          <a:prstGeom prst="rect">
            <a:avLst/>
          </a:prstGeom>
        </p:spPr>
        <p:txBody>
          <a:bodyPr wrap="square">
            <a:spAutoFit/>
          </a:bodyPr>
          <a:lstStyle/>
          <a:p>
            <a:pPr algn="ctr"/>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Objectives of the Corporate Body   </a:t>
            </a:r>
            <a:endParaRPr lang="ja-JP" altLang="en-US" b="1"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7" name="正方形/長方形 166"/>
          <p:cNvSpPr/>
          <p:nvPr/>
        </p:nvSpPr>
        <p:spPr>
          <a:xfrm>
            <a:off x="342250" y="4769355"/>
            <a:ext cx="5075119" cy="1569660"/>
          </a:xfrm>
          <a:prstGeom prst="rect">
            <a:avLst/>
          </a:prstGeom>
        </p:spPr>
        <p:txBody>
          <a:bodyPr wrap="square">
            <a:spAutoFit/>
          </a:bodyPr>
          <a:lstStyle/>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1. </a:t>
            </a:r>
            <a:r>
              <a:rPr lang="en-US" altLang="ja-JP" sz="1200" b="1" dirty="0">
                <a:latin typeface="Arial Unicode MS" panose="020B0604020202020204" pitchFamily="50" charset="-128"/>
                <a:ea typeface="Arial Unicode MS" panose="020B0604020202020204" pitchFamily="50" charset="-128"/>
                <a:cs typeface="Arial Unicode MS" panose="020B0604020202020204" pitchFamily="50" charset="-128"/>
              </a:rPr>
              <a:t>Provision </a:t>
            </a:r>
            <a:r>
              <a:rPr lang="en-US" altLang="ja-JP" sz="1200" b="1" dirty="0" smtClean="0">
                <a:latin typeface="Arial Unicode MS" panose="020B0604020202020204" pitchFamily="50" charset="-128"/>
                <a:ea typeface="Arial Unicode MS" panose="020B0604020202020204" pitchFamily="50" charset="-128"/>
                <a:cs typeface="Arial Unicode MS" panose="020B0604020202020204" pitchFamily="50" charset="-128"/>
              </a:rPr>
              <a:t>of Information &amp; Services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related to location information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r>
            <a:b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2.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Organization of symposia and seminars related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to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location information</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r>
            <a:b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3. </a:t>
            </a:r>
            <a:r>
              <a:rPr lang="en-US" altLang="ja-JP" sz="1200" b="1" dirty="0" smtClean="0">
                <a:latin typeface="Arial Unicode MS" panose="020B0604020202020204" pitchFamily="50" charset="-128"/>
                <a:ea typeface="Arial Unicode MS" panose="020B0604020202020204" pitchFamily="50" charset="-128"/>
                <a:cs typeface="Arial Unicode MS" panose="020B0604020202020204" pitchFamily="50" charset="-128"/>
              </a:rPr>
              <a:t>Development &amp; </a:t>
            </a:r>
            <a:r>
              <a:rPr lang="en-US" altLang="ja-JP" sz="1200"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Experiments</a:t>
            </a:r>
            <a:r>
              <a:rPr lang="en-US" altLang="ja-JP" sz="1200" b="1"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solidFill>
                  <a:schemeClr val="accent4"/>
                </a:solidFill>
                <a:latin typeface="Arial Unicode MS" panose="020B0604020202020204" pitchFamily="50" charset="-128"/>
                <a:ea typeface="Arial Unicode MS" panose="020B0604020202020204" pitchFamily="50" charset="-128"/>
                <a:cs typeface="Arial Unicode MS" panose="020B0604020202020204" pitchFamily="50" charset="-128"/>
              </a:rPr>
              <a:t>related</a:t>
            </a:r>
            <a:r>
              <a:rPr lang="en-US" altLang="ja-JP" sz="1200" b="1" dirty="0" smtClean="0">
                <a:solidFill>
                  <a:schemeClr val="accent4"/>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solidFill>
                  <a:schemeClr val="accent4"/>
                </a:solidFill>
                <a:latin typeface="Arial Unicode MS" panose="020B0604020202020204" pitchFamily="50" charset="-128"/>
                <a:ea typeface="Arial Unicode MS" panose="020B0604020202020204" pitchFamily="50" charset="-128"/>
                <a:cs typeface="Arial Unicode MS" panose="020B0604020202020204" pitchFamily="50" charset="-128"/>
              </a:rPr>
              <a:t>to </a:t>
            </a:r>
            <a:r>
              <a:rPr lang="en-US" altLang="ja-JP" sz="1200" dirty="0">
                <a:solidFill>
                  <a:schemeClr val="accent4"/>
                </a:solidFill>
                <a:latin typeface="Arial Unicode MS" panose="020B0604020202020204" pitchFamily="50" charset="-128"/>
                <a:ea typeface="Arial Unicode MS" panose="020B0604020202020204" pitchFamily="50" charset="-128"/>
                <a:cs typeface="Arial Unicode MS" panose="020B0604020202020204" pitchFamily="50" charset="-128"/>
              </a:rPr>
              <a:t>location i</a:t>
            </a:r>
            <a:r>
              <a:rPr lang="en-US" altLang="ja-JP" sz="1200" dirty="0" smtClean="0">
                <a:solidFill>
                  <a:schemeClr val="accent4"/>
                </a:solidFill>
                <a:latin typeface="Arial Unicode MS" panose="020B0604020202020204" pitchFamily="50" charset="-128"/>
                <a:ea typeface="Arial Unicode MS" panose="020B0604020202020204" pitchFamily="50" charset="-128"/>
                <a:cs typeface="Arial Unicode MS" panose="020B0604020202020204" pitchFamily="50" charset="-128"/>
              </a:rPr>
              <a:t>nformation</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r>
            <a:b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4.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Collection, Provision and </a:t>
            </a:r>
            <a:r>
              <a:rPr lang="en-US" altLang="ja-JP" sz="1200"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Distribution</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of location information &amp;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location-reliant information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r>
            <a:b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5. </a:t>
            </a:r>
            <a:r>
              <a:rPr lang="en-US" altLang="ja-JP" sz="1200" b="1"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Support to Volunteers </a:t>
            </a:r>
            <a:r>
              <a:rPr lang="en-US" altLang="ja-JP" sz="1200" dirty="0" smtClean="0">
                <a:solidFill>
                  <a:schemeClr val="accent4"/>
                </a:solidFill>
                <a:latin typeface="Arial Unicode MS" panose="020B0604020202020204" pitchFamily="50" charset="-128"/>
                <a:ea typeface="Arial Unicode MS" panose="020B0604020202020204" pitchFamily="50" charset="-128"/>
                <a:cs typeface="Arial Unicode MS" panose="020B0604020202020204" pitchFamily="50" charset="-128"/>
              </a:rPr>
              <a:t>engaged in location information</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r>
            <a:b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6.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Other activities necessary for achieving the objectives of the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corporate body</a:t>
            </a:r>
            <a:endPar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68" name="正方形/長方形 167"/>
          <p:cNvSpPr/>
          <p:nvPr/>
        </p:nvSpPr>
        <p:spPr>
          <a:xfrm>
            <a:off x="241202" y="4422465"/>
            <a:ext cx="3631678" cy="307777"/>
          </a:xfrm>
          <a:prstGeom prst="rect">
            <a:avLst/>
          </a:prstGeom>
        </p:spPr>
        <p:txBody>
          <a:bodyPr wrap="square">
            <a:spAutoFit/>
          </a:bodyPr>
          <a:lstStyle/>
          <a:p>
            <a:pPr algn="ctr"/>
            <a:r>
              <a:rPr lang="en-US" altLang="ja-JP" b="1" dirty="0" smtClean="0">
                <a:latin typeface="Arial Unicode MS" panose="020B0604020202020204" pitchFamily="50" charset="-128"/>
                <a:ea typeface="Arial Unicode MS" panose="020B0604020202020204" pitchFamily="50" charset="-128"/>
                <a:cs typeface="Arial Unicode MS" panose="020B0604020202020204" pitchFamily="50" charset="-128"/>
              </a:rPr>
              <a:t>Business Contents of the Corporate Body </a:t>
            </a:r>
            <a:endParaRPr lang="ja-JP" altLang="en-US" b="1"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grpSp>
        <p:nvGrpSpPr>
          <p:cNvPr id="59" name="グループ化 167"/>
          <p:cNvGrpSpPr>
            <a:grpSpLocks/>
          </p:cNvGrpSpPr>
          <p:nvPr/>
        </p:nvGrpSpPr>
        <p:grpSpPr bwMode="auto">
          <a:xfrm>
            <a:off x="5570367" y="3011681"/>
            <a:ext cx="3627048" cy="3094381"/>
            <a:chOff x="971296" y="1534284"/>
            <a:chExt cx="6487631" cy="5744268"/>
          </a:xfrm>
        </p:grpSpPr>
        <p:sp>
          <p:nvSpPr>
            <p:cNvPr id="60" name="直方体 59"/>
            <p:cNvSpPr/>
            <p:nvPr/>
          </p:nvSpPr>
          <p:spPr>
            <a:xfrm>
              <a:off x="1221217" y="2269813"/>
              <a:ext cx="1393554" cy="1655900"/>
            </a:xfrm>
            <a:prstGeom prst="cube">
              <a:avLst>
                <a:gd name="adj" fmla="val 15552"/>
              </a:avLst>
            </a:prstGeom>
            <a:solidFill>
              <a:schemeClr val="accent2">
                <a:lumMod val="20000"/>
                <a:lumOff val="80000"/>
              </a:schemeClr>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Public</a:t>
              </a:r>
            </a:p>
            <a:p>
              <a:pPr algn="ctr">
                <a:defRPr/>
              </a:pP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Offices</a:t>
              </a:r>
              <a:endPar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61" name="角丸四角形 60"/>
            <p:cNvSpPr/>
            <p:nvPr/>
          </p:nvSpPr>
          <p:spPr>
            <a:xfrm>
              <a:off x="3076449" y="4034383"/>
              <a:ext cx="1994068" cy="1008112"/>
            </a:xfrm>
            <a:prstGeom prst="roundRect">
              <a:avLst/>
            </a:prstGeom>
            <a:solidFill>
              <a:srgbClr val="663300"/>
            </a:solidFill>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ja-JP" altLang="en-US" sz="1800" dirty="0">
                <a:latin typeface="メイリオ" pitchFamily="50" charset="-128"/>
                <a:ea typeface="メイリオ" pitchFamily="50" charset="-128"/>
                <a:cs typeface="メイリオ" pitchFamily="50" charset="-128"/>
              </a:endParaRPr>
            </a:p>
          </p:txBody>
        </p:sp>
        <p:sp>
          <p:nvSpPr>
            <p:cNvPr id="62" name="直方体 61"/>
            <p:cNvSpPr/>
            <p:nvPr/>
          </p:nvSpPr>
          <p:spPr>
            <a:xfrm>
              <a:off x="2753357" y="1711427"/>
              <a:ext cx="2128826" cy="1186087"/>
            </a:xfrm>
            <a:prstGeom prst="cube">
              <a:avLst>
                <a:gd name="adj" fmla="val 15552"/>
              </a:avLst>
            </a:prstGeom>
            <a:solidFill>
              <a:srgbClr val="9999FF"/>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Public Transport Facilities</a:t>
              </a:r>
              <a:endPar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63" name="角丸四角形 62"/>
            <p:cNvSpPr/>
            <p:nvPr/>
          </p:nvSpPr>
          <p:spPr>
            <a:xfrm>
              <a:off x="5105460" y="1534284"/>
              <a:ext cx="1934690" cy="1220746"/>
            </a:xfrm>
            <a:prstGeom prst="roundRect">
              <a:avLst/>
            </a:prstGeom>
            <a:solidFill>
              <a:srgbClr val="FFCCFF"/>
            </a:solidFill>
          </p:spPr>
          <p:style>
            <a:lnRef idx="1">
              <a:schemeClr val="accent6"/>
            </a:lnRef>
            <a:fillRef idx="2">
              <a:schemeClr val="accent6"/>
            </a:fillRef>
            <a:effectRef idx="1">
              <a:schemeClr val="accent6"/>
            </a:effectRef>
            <a:fontRef idx="minor">
              <a:schemeClr val="dk1"/>
            </a:fontRef>
          </p:style>
          <p:txBody>
            <a:bodyPr anchor="ctr"/>
            <a:lstStyle/>
            <a:p>
              <a:pPr algn="ctr">
                <a:defRPr/>
              </a:pP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Private Sector Businesses</a:t>
              </a:r>
              <a:endPar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64" name="角丸四角形 63"/>
            <p:cNvSpPr/>
            <p:nvPr/>
          </p:nvSpPr>
          <p:spPr>
            <a:xfrm>
              <a:off x="5717549" y="2997639"/>
              <a:ext cx="1741378" cy="1205342"/>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Private Sector Businesses</a:t>
              </a:r>
              <a:endPar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cxnSp>
          <p:nvCxnSpPr>
            <p:cNvPr id="65" name="直線矢印コネクタ 64"/>
            <p:cNvCxnSpPr/>
            <p:nvPr/>
          </p:nvCxnSpPr>
          <p:spPr>
            <a:xfrm>
              <a:off x="2329902" y="4014283"/>
              <a:ext cx="746822" cy="52372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p:nvPr/>
          </p:nvCxnSpPr>
          <p:spPr>
            <a:xfrm>
              <a:off x="3915936" y="2978384"/>
              <a:ext cx="88540" cy="101664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テキスト ボックス 175"/>
            <p:cNvSpPr txBox="1">
              <a:spLocks noChangeArrowheads="1"/>
            </p:cNvSpPr>
            <p:nvPr/>
          </p:nvSpPr>
          <p:spPr bwMode="auto">
            <a:xfrm>
              <a:off x="971296" y="4385349"/>
              <a:ext cx="1973249" cy="48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Data Provision</a:t>
              </a:r>
              <a:endPar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cxnSp>
          <p:nvCxnSpPr>
            <p:cNvPr id="68" name="直線矢印コネクタ 67"/>
            <p:cNvCxnSpPr/>
            <p:nvPr/>
          </p:nvCxnSpPr>
          <p:spPr>
            <a:xfrm flipV="1">
              <a:off x="2045031" y="5011675"/>
              <a:ext cx="966248" cy="254161"/>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p:nvPr/>
          </p:nvCxnSpPr>
          <p:spPr>
            <a:xfrm flipH="1">
              <a:off x="2429991" y="5138755"/>
              <a:ext cx="646732" cy="666212"/>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p:nvPr/>
          </p:nvCxnSpPr>
          <p:spPr>
            <a:xfrm flipV="1">
              <a:off x="3076724" y="5138755"/>
              <a:ext cx="204027" cy="874162"/>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p:nvPr/>
          </p:nvCxnSpPr>
          <p:spPr>
            <a:xfrm>
              <a:off x="3708058" y="5181116"/>
              <a:ext cx="0" cy="858756"/>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flipH="1" flipV="1">
              <a:off x="4173858" y="5181116"/>
              <a:ext cx="200179" cy="858756"/>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a:off x="4770547" y="5181116"/>
              <a:ext cx="400358" cy="804843"/>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4932230" y="5138755"/>
              <a:ext cx="504296" cy="554534"/>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5128558" y="4726707"/>
              <a:ext cx="912356" cy="465961"/>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a:off x="5128558" y="5011675"/>
              <a:ext cx="904657" cy="462112"/>
            </a:xfrm>
            <a:prstGeom prst="straightConnector1">
              <a:avLst/>
            </a:prstGeom>
            <a:ln>
              <a:solidFill>
                <a:srgbClr val="A50021"/>
              </a:solidFill>
              <a:tailEnd type="arrow"/>
            </a:ln>
          </p:spPr>
          <p:style>
            <a:lnRef idx="1">
              <a:schemeClr val="accent1"/>
            </a:lnRef>
            <a:fillRef idx="0">
              <a:schemeClr val="accent1"/>
            </a:fillRef>
            <a:effectRef idx="0">
              <a:schemeClr val="accent1"/>
            </a:effectRef>
            <a:fontRef idx="minor">
              <a:schemeClr val="tx1"/>
            </a:fontRef>
          </p:style>
        </p:cxnSp>
        <p:sp>
          <p:nvSpPr>
            <p:cNvPr id="77" name="テキスト ボックス 185"/>
            <p:cNvSpPr txBox="1">
              <a:spLocks noChangeArrowheads="1"/>
            </p:cNvSpPr>
            <p:nvPr/>
          </p:nvSpPr>
          <p:spPr bwMode="auto">
            <a:xfrm>
              <a:off x="2314311" y="6792911"/>
              <a:ext cx="4140898" cy="485641"/>
            </a:xfrm>
            <a:prstGeom prst="rect">
              <a:avLst/>
            </a:prstGeom>
            <a:solidFill>
              <a:srgbClr val="FFFFFF">
                <a:alpha val="74117"/>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Geospatial Information Volunteers</a:t>
              </a:r>
              <a:endPar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cxnSp>
          <p:nvCxnSpPr>
            <p:cNvPr id="78" name="直線矢印コネクタ 77"/>
            <p:cNvCxnSpPr/>
            <p:nvPr/>
          </p:nvCxnSpPr>
          <p:spPr>
            <a:xfrm flipH="1">
              <a:off x="4770547" y="2855154"/>
              <a:ext cx="746822" cy="107055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flipV="1">
              <a:off x="5109311" y="3571427"/>
              <a:ext cx="585139" cy="66621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 name="テキスト ボックス 188"/>
            <p:cNvSpPr txBox="1">
              <a:spLocks noChangeArrowheads="1"/>
            </p:cNvSpPr>
            <p:nvPr/>
          </p:nvSpPr>
          <p:spPr bwMode="auto">
            <a:xfrm>
              <a:off x="5253972" y="4308435"/>
              <a:ext cx="1973249" cy="48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Data Provision</a:t>
              </a:r>
              <a:endPar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pic>
          <p:nvPicPr>
            <p:cNvPr id="81" name="Picture 2" descr="C:\Users\kawaguti\AppData\Local\Microsoft\Windows\Temporary Internet Files\Content.IE5\NEQ6BLGC\MC90043261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1470" y="5824315"/>
              <a:ext cx="979048" cy="106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 name="Picture 3" descr="C:\Users\kawaguti\AppData\Local\Microsoft\Windows\Temporary Internet Files\Content.IE5\WJZSGZY5\MC900432612[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1001" y="5735561"/>
              <a:ext cx="1006800" cy="10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Picture 4" descr="C:\Users\kawaguti\AppData\Local\Microsoft\Windows\Temporary Internet Files\Content.IE5\212SPS7Y\MC900432609[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66540" y="5013177"/>
              <a:ext cx="979048" cy="106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 name="Picture 5" descr="C:\Users\kawaguti\AppData\Local\Microsoft\Windows\Temporary Internet Files\Content.IE5\JD6SXF1P\MC90043261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68441" y="4958364"/>
              <a:ext cx="1082242" cy="1172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5" name="Picture 4" descr="C:\Users\kawaguti\AppData\Local\Microsoft\Windows\Temporary Internet Files\Content.IE5\212SPS7Y\MC900432609[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0043" y="5750595"/>
              <a:ext cx="979048" cy="106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 name="Picture 3" descr="C:\Users\kawaguti\AppData\Local\Microsoft\Windows\Temporary Internet Files\Content.IE5\WJZSGZY5\MC900432612[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9250" y="5416723"/>
              <a:ext cx="1006800" cy="10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 name="Picture 5" descr="C:\Users\kawaguti\AppData\Local\Microsoft\Windows\Temporary Internet Files\Content.IE5\JD6SXF1P\MC90043261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6783" y="5750595"/>
              <a:ext cx="1082242" cy="1172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8" name="Picture 2" descr="C:\Users\kawaguti\AppData\Local\Microsoft\Windows\Temporary Internet Files\Content.IE5\NEQ6BLGC\MC90043261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0514" y="5431756"/>
              <a:ext cx="979048" cy="106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9" name="Picture 2" descr="C:\Doc2012\Locky.jp\Lansers提案\最終納品物\文字白抜き背景透過.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8942" y="4232934"/>
              <a:ext cx="1429082" cy="56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0" name="テキスト ボックス 206"/>
          <p:cNvSpPr txBox="1">
            <a:spLocks noChangeArrowheads="1"/>
          </p:cNvSpPr>
          <p:nvPr/>
        </p:nvSpPr>
        <p:spPr bwMode="auto">
          <a:xfrm>
            <a:off x="5417368" y="2269371"/>
            <a:ext cx="426481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Aiming at being the Distribution Hub of Geospatial Information</a:t>
            </a:r>
            <a:endParaRPr lang="en-US" altLang="ja-JP" sz="1600" b="1"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95" name="正方形/長方形 94"/>
          <p:cNvSpPr/>
          <p:nvPr/>
        </p:nvSpPr>
        <p:spPr bwMode="auto">
          <a:xfrm>
            <a:off x="8483679" y="260648"/>
            <a:ext cx="1026546"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en-US" altLang="ja-JP" sz="18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rPr>
              <a:t>Example</a:t>
            </a:r>
            <a:endParaRPr kumimoji="1" lang="ja-JP" altLang="en-US" sz="18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25328509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 </a:t>
            </a:r>
            <a:r>
              <a:rPr lang="en-US" altLang="ja-JP"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2. Introduction </a:t>
            </a: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of Good Practices as Useful Reference </a:t>
            </a:r>
            <a:b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(Information Provision by Members, etc.)</a:t>
            </a:r>
            <a:endParaRPr lang="ja-JP" altLang="en-US" sz="2000" b="0" dirty="0" smtClean="0">
              <a:solidFill>
                <a:srgbClr val="000000"/>
              </a:solidFill>
              <a:latin typeface="HGP創英角ｺﾞｼｯｸUB" pitchFamily="50" charset="-128"/>
              <a:ea typeface="HGP創英角ｺﾞｼｯｸUB" pitchFamily="50" charset="-128"/>
            </a:endParaRPr>
          </a:p>
        </p:txBody>
      </p:sp>
      <p:pic>
        <p:nvPicPr>
          <p:cNvPr id="78" name="Picture 2" descr="https://encrypted-tbn1.google.com/images?q=tbn:ANd9GcTiey7DyP24NNZSYtZRE5tGgZWMhbzPQqeLQvjJ5FM4SalDx5j34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76736" y="4404416"/>
            <a:ext cx="267059" cy="248720"/>
          </a:xfrm>
          <a:prstGeom prst="rect">
            <a:avLst/>
          </a:prstGeom>
          <a:noFill/>
          <a:extLst>
            <a:ext uri="{909E8E84-426E-40DD-AFC4-6F175D3DCCD1}">
              <a14:hiddenFill xmlns:a14="http://schemas.microsoft.com/office/drawing/2010/main">
                <a:solidFill>
                  <a:srgbClr val="FFFFFF"/>
                </a:solidFill>
              </a14:hiddenFill>
            </a:ext>
          </a:extLst>
        </p:spPr>
      </p:pic>
      <p:sp>
        <p:nvSpPr>
          <p:cNvPr id="79" name="角丸四角形 204"/>
          <p:cNvSpPr>
            <a:spLocks noChangeArrowheads="1"/>
          </p:cNvSpPr>
          <p:nvPr/>
        </p:nvSpPr>
        <p:spPr bwMode="auto">
          <a:xfrm>
            <a:off x="436609" y="3152512"/>
            <a:ext cx="9028048" cy="1800200"/>
          </a:xfrm>
          <a:prstGeom prst="roundRect">
            <a:avLst>
              <a:gd name="adj" fmla="val 9636"/>
            </a:avLst>
          </a:prstGeom>
          <a:noFill/>
          <a:ln w="0" algn="ctr">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0" name="テキスト ボックス 208"/>
          <p:cNvSpPr txBox="1">
            <a:spLocks noChangeArrowheads="1"/>
          </p:cNvSpPr>
          <p:nvPr/>
        </p:nvSpPr>
        <p:spPr bwMode="auto">
          <a:xfrm>
            <a:off x="477424" y="3296528"/>
            <a:ext cx="545084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l" eaLnBrk="1" hangingPunct="1"/>
            <a:r>
              <a:rPr lang="en-US" altLang="ja-JP" sz="1050" dirty="0" err="1" smtClean="0">
                <a:latin typeface="メイリオ" pitchFamily="50" charset="-128"/>
                <a:ea typeface="メイリオ" pitchFamily="50" charset="-128"/>
                <a:cs typeface="メイリオ" pitchFamily="50" charset="-128"/>
              </a:rPr>
              <a:t>Lisra</a:t>
            </a:r>
            <a:r>
              <a:rPr lang="en-US" altLang="ja-JP" sz="1050" dirty="0" smtClean="0">
                <a:latin typeface="メイリオ" pitchFamily="50" charset="-128"/>
                <a:ea typeface="メイリオ" pitchFamily="50" charset="-128"/>
                <a:cs typeface="メイリオ" pitchFamily="50" charset="-128"/>
              </a:rPr>
              <a:t>, NPO is currently preparing for various activities. We are particularly interested in the data collaboration with private sector businesses and public transport facilities. Various verification experiments utilizing </a:t>
            </a:r>
            <a:r>
              <a:rPr lang="en-US" altLang="ja-JP" sz="105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050" dirty="0" err="1" smtClean="0">
                <a:latin typeface="メイリオ" pitchFamily="50" charset="-128"/>
                <a:ea typeface="メイリオ" pitchFamily="50" charset="-128"/>
                <a:cs typeface="メイリオ" pitchFamily="50" charset="-128"/>
              </a:rPr>
              <a:t>Station.Locky</a:t>
            </a:r>
            <a:r>
              <a:rPr lang="en-US" altLang="ja-JP" sz="105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050" dirty="0" smtClean="0">
                <a:latin typeface="メイリオ" pitchFamily="50" charset="-128"/>
                <a:ea typeface="メイリオ" pitchFamily="50" charset="-128"/>
                <a:cs typeface="メイリオ" pitchFamily="50" charset="-128"/>
              </a:rPr>
              <a:t> are also parts of our agenda. Looking forward to your contact to us.</a:t>
            </a:r>
          </a:p>
        </p:txBody>
      </p:sp>
      <p:sp>
        <p:nvSpPr>
          <p:cNvPr id="81" name="テキスト ボックス 213"/>
          <p:cNvSpPr txBox="1">
            <a:spLocks noChangeArrowheads="1"/>
          </p:cNvSpPr>
          <p:nvPr/>
        </p:nvSpPr>
        <p:spPr bwMode="auto">
          <a:xfrm>
            <a:off x="2548554" y="4048824"/>
            <a:ext cx="322902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r>
              <a:rPr lang="en-US" altLang="ja-JP" sz="1000" dirty="0" smtClean="0">
                <a:latin typeface="メイリオ" pitchFamily="50" charset="-128"/>
                <a:ea typeface="メイリオ" pitchFamily="50" charset="-128"/>
                <a:cs typeface="メイリオ" pitchFamily="50" charset="-128"/>
              </a:rPr>
              <a:t>Contact</a:t>
            </a:r>
            <a:r>
              <a:rPr lang="ja-JP" altLang="en-US" sz="1000" dirty="0" smtClean="0">
                <a:latin typeface="メイリオ" pitchFamily="50" charset="-128"/>
                <a:ea typeface="メイリオ" pitchFamily="50" charset="-128"/>
                <a:cs typeface="メイリオ" pitchFamily="50" charset="-128"/>
              </a:rPr>
              <a:t>： </a:t>
            </a:r>
            <a:r>
              <a:rPr lang="en-US" altLang="ja-JP" sz="1000" dirty="0" smtClean="0">
                <a:latin typeface="メイリオ" pitchFamily="50" charset="-128"/>
                <a:ea typeface="メイリオ" pitchFamily="50" charset="-128"/>
                <a:cs typeface="メイリオ" pitchFamily="50" charset="-128"/>
              </a:rPr>
              <a:t>Location Information Service Research Agency, NPO </a:t>
            </a:r>
            <a:endParaRPr lang="en-US" altLang="ja-JP" sz="1000" dirty="0">
              <a:latin typeface="メイリオ" pitchFamily="50" charset="-128"/>
              <a:ea typeface="メイリオ" pitchFamily="50" charset="-128"/>
              <a:cs typeface="メイリオ" pitchFamily="50" charset="-128"/>
            </a:endParaRPr>
          </a:p>
          <a:p>
            <a:pPr eaLnBrk="1" hangingPunct="1"/>
            <a:r>
              <a:rPr lang="en-US" altLang="ja-JP" sz="1000" dirty="0">
                <a:latin typeface="メイリオ" pitchFamily="50" charset="-128"/>
                <a:ea typeface="メイリオ" pitchFamily="50" charset="-128"/>
                <a:cs typeface="メイリオ" pitchFamily="50" charset="-128"/>
              </a:rPr>
              <a:t>  </a:t>
            </a:r>
            <a:r>
              <a:rPr lang="en-US" altLang="ja-JP" sz="1000" dirty="0" smtClean="0">
                <a:latin typeface="メイリオ" pitchFamily="50" charset="-128"/>
                <a:ea typeface="メイリオ" pitchFamily="50" charset="-128"/>
                <a:cs typeface="メイリオ" pitchFamily="50" charset="-128"/>
              </a:rPr>
              <a:t>  Email : </a:t>
            </a:r>
            <a:r>
              <a:rPr lang="en-US" altLang="ja-JP" sz="1000" dirty="0">
                <a:latin typeface="メイリオ" pitchFamily="50" charset="-128"/>
                <a:ea typeface="メイリオ" pitchFamily="50" charset="-128"/>
                <a:cs typeface="メイリオ" pitchFamily="50" charset="-128"/>
              </a:rPr>
              <a:t>info@lisra.jp   URL: http://</a:t>
            </a:r>
            <a:r>
              <a:rPr lang="en-US" altLang="ja-JP" sz="1000" dirty="0" smtClean="0">
                <a:latin typeface="メイリオ" pitchFamily="50" charset="-128"/>
                <a:ea typeface="メイリオ" pitchFamily="50" charset="-128"/>
                <a:cs typeface="メイリオ" pitchFamily="50" charset="-128"/>
              </a:rPr>
              <a:t>lisra.jp</a:t>
            </a:r>
          </a:p>
          <a:p>
            <a:pPr eaLnBrk="1" hangingPunct="1"/>
            <a:r>
              <a:rPr lang="en-US" altLang="ja-JP" sz="1000" dirty="0" smtClean="0">
                <a:latin typeface="メイリオ" pitchFamily="50" charset="-128"/>
                <a:ea typeface="メイリオ" pitchFamily="50" charset="-128"/>
                <a:cs typeface="メイリオ" pitchFamily="50" charset="-128"/>
              </a:rPr>
              <a:t>    Facebook : http://www.facebook.com/lisra.jp</a:t>
            </a:r>
            <a:endParaRPr lang="ja-JP" altLang="en-US" sz="1000" dirty="0">
              <a:latin typeface="メイリオ" pitchFamily="50" charset="-128"/>
              <a:ea typeface="メイリオ" pitchFamily="50" charset="-128"/>
              <a:cs typeface="メイリオ" pitchFamily="50" charset="-128"/>
            </a:endParaRPr>
          </a:p>
        </p:txBody>
      </p:sp>
      <p:sp>
        <p:nvSpPr>
          <p:cNvPr id="82" name="角丸四角形 2064"/>
          <p:cNvSpPr>
            <a:spLocks noChangeArrowheads="1"/>
          </p:cNvSpPr>
          <p:nvPr/>
        </p:nvSpPr>
        <p:spPr bwMode="auto">
          <a:xfrm>
            <a:off x="2504728" y="4048824"/>
            <a:ext cx="3312368" cy="636327"/>
          </a:xfrm>
          <a:prstGeom prst="roundRect">
            <a:avLst>
              <a:gd name="adj" fmla="val 16667"/>
            </a:avLst>
          </a:prstGeom>
          <a:noFill/>
          <a:ln w="9525" algn="ctr">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3" name="角丸四角形 82"/>
          <p:cNvSpPr/>
          <p:nvPr/>
        </p:nvSpPr>
        <p:spPr>
          <a:xfrm>
            <a:off x="6017649" y="3296528"/>
            <a:ext cx="3255831" cy="1626533"/>
          </a:xfrm>
          <a:prstGeom prst="roundRect">
            <a:avLst>
              <a:gd name="adj" fmla="val 7106"/>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altLang="ja-JP" sz="1100" dirty="0" err="1">
                <a:latin typeface="メイリオ" pitchFamily="50" charset="-128"/>
                <a:ea typeface="メイリオ" pitchFamily="50" charset="-128"/>
                <a:cs typeface="メイリオ" pitchFamily="50" charset="-128"/>
              </a:rPr>
              <a:t>Lisra</a:t>
            </a:r>
            <a:r>
              <a:rPr lang="en-US" altLang="ja-JP" sz="1100" dirty="0">
                <a:latin typeface="メイリオ" pitchFamily="50" charset="-128"/>
                <a:ea typeface="メイリオ" pitchFamily="50" charset="-128"/>
                <a:cs typeface="メイリオ" pitchFamily="50" charset="-128"/>
              </a:rPr>
              <a:t> </a:t>
            </a:r>
            <a:r>
              <a:rPr lang="en-US" altLang="ja-JP" sz="1100" dirty="0" smtClean="0">
                <a:latin typeface="メイリオ" pitchFamily="50" charset="-128"/>
                <a:ea typeface="メイリオ" pitchFamily="50" charset="-128"/>
                <a:cs typeface="メイリオ" pitchFamily="50" charset="-128"/>
              </a:rPr>
              <a:t>Member Types</a:t>
            </a:r>
            <a:endParaRPr lang="en-US" altLang="ja-JP" sz="1100" dirty="0">
              <a:latin typeface="メイリオ" pitchFamily="50" charset="-128"/>
              <a:ea typeface="メイリオ" pitchFamily="50" charset="-128"/>
              <a:cs typeface="メイリオ" pitchFamily="50" charset="-128"/>
            </a:endParaRPr>
          </a:p>
          <a:p>
            <a:pPr algn="l"/>
            <a:r>
              <a:rPr lang="ja-JP" altLang="en-US" sz="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Corporate </a:t>
            </a:r>
            <a:r>
              <a:rPr lang="en-US" altLang="ja-JP" sz="900" b="1" dirty="0" smtClean="0">
                <a:latin typeface="Arial Unicode MS" panose="020B0604020202020204" pitchFamily="50" charset="-128"/>
                <a:ea typeface="Arial Unicode MS" panose="020B0604020202020204" pitchFamily="50" charset="-128"/>
                <a:cs typeface="Arial Unicode MS" panose="020B0604020202020204" pitchFamily="50" charset="-128"/>
              </a:rPr>
              <a:t>Regular Member</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Entrance Fee</a:t>
            </a:r>
            <a:r>
              <a:rPr lang="ja-JP" altLang="en-US" sz="9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50,000 yen,</a:t>
            </a:r>
            <a:r>
              <a:rPr lang="ja-JP" altLang="en-US" sz="9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Annual Fee</a:t>
            </a:r>
            <a:r>
              <a:rPr lang="ja-JP" altLang="en-US" sz="9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50,000yen / share</a:t>
            </a:r>
            <a:endPar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Individual </a:t>
            </a:r>
            <a:r>
              <a:rPr lang="en-US" altLang="ja-JP" sz="900" b="1" dirty="0" smtClean="0">
                <a:latin typeface="Arial Unicode MS" panose="020B0604020202020204" pitchFamily="50" charset="-128"/>
                <a:ea typeface="Arial Unicode MS" panose="020B0604020202020204" pitchFamily="50" charset="-128"/>
                <a:cs typeface="Arial Unicode MS" panose="020B0604020202020204" pitchFamily="50" charset="-128"/>
              </a:rPr>
              <a:t>Regular Member</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Entrance Fee 10,000 yen,</a:t>
            </a:r>
          </a:p>
          <a:p>
            <a:pPr algn="l"/>
            <a:r>
              <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Annual Fee 10,000 yen / share     </a:t>
            </a:r>
            <a:endPar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Associate Member, Entrance Fee  Nil, </a:t>
            </a:r>
          </a:p>
          <a:p>
            <a:pPr algn="l"/>
            <a:r>
              <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Annual Fee 2,000 yen / share</a:t>
            </a:r>
            <a:endPar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Corporate Special Member, Entrance Fee  Nil, </a:t>
            </a:r>
            <a:endPar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Annual Fee 20,000 yen / share </a:t>
            </a:r>
          </a:p>
          <a:p>
            <a:pPr algn="l"/>
            <a:r>
              <a:rPr lang="ja-JP" altLang="en-US" sz="9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Individual Special Member</a:t>
            </a:r>
            <a:r>
              <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rPr>
              <a:t>, Entrance Fee  Nil, </a:t>
            </a:r>
            <a:endPar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Annual Fee  Nil</a:t>
            </a:r>
            <a:endPar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84" name="テキスト ボックス 83"/>
          <p:cNvSpPr txBox="1"/>
          <p:nvPr/>
        </p:nvSpPr>
        <p:spPr>
          <a:xfrm>
            <a:off x="1006785" y="4448145"/>
            <a:ext cx="1452385" cy="276999"/>
          </a:xfrm>
          <a:prstGeom prst="rect">
            <a:avLst/>
          </a:prstGeom>
          <a:noFill/>
        </p:spPr>
        <p:txBody>
          <a:bodyPr wrap="none" rtlCol="0">
            <a:spAutoFit/>
          </a:bodyPr>
          <a:lstStyle/>
          <a:p>
            <a:r>
              <a:rPr kumimoji="1" lang="en-US" altLang="ja-JP" sz="1200" dirty="0" smtClean="0">
                <a:latin typeface="メイリオ" pitchFamily="50" charset="-128"/>
                <a:ea typeface="メイリオ" pitchFamily="50" charset="-128"/>
                <a:cs typeface="メイリオ" pitchFamily="50" charset="-128"/>
              </a:rPr>
              <a:t>Twitter : @</a:t>
            </a:r>
            <a:r>
              <a:rPr kumimoji="1" lang="en-US" altLang="ja-JP" sz="1200" dirty="0" err="1" smtClean="0">
                <a:latin typeface="メイリオ" pitchFamily="50" charset="-128"/>
                <a:ea typeface="メイリオ" pitchFamily="50" charset="-128"/>
                <a:cs typeface="メイリオ" pitchFamily="50" charset="-128"/>
              </a:rPr>
              <a:t>LisraJ</a:t>
            </a:r>
            <a:endParaRPr kumimoji="1" lang="ja-JP" altLang="en-US" sz="1200" dirty="0">
              <a:latin typeface="メイリオ" pitchFamily="50" charset="-128"/>
              <a:ea typeface="メイリオ" pitchFamily="50" charset="-128"/>
              <a:cs typeface="メイリオ" pitchFamily="50" charset="-128"/>
            </a:endParaRPr>
          </a:p>
        </p:txBody>
      </p:sp>
      <p:pic>
        <p:nvPicPr>
          <p:cNvPr id="85" name="Picture 4" descr="http://simplyzesty.com/wp-content/uploads/2011/08/twitter_newbird_boxed_blueonwhit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5691" y="4413721"/>
            <a:ext cx="311423" cy="311423"/>
          </a:xfrm>
          <a:prstGeom prst="rect">
            <a:avLst/>
          </a:prstGeom>
          <a:noFill/>
          <a:extLst>
            <a:ext uri="{909E8E84-426E-40DD-AFC4-6F175D3DCCD1}">
              <a14:hiddenFill xmlns:a14="http://schemas.microsoft.com/office/drawing/2010/main">
                <a:solidFill>
                  <a:srgbClr val="FFFFFF"/>
                </a:solidFill>
              </a14:hiddenFill>
            </a:ext>
          </a:extLst>
        </p:spPr>
      </p:pic>
      <p:sp>
        <p:nvSpPr>
          <p:cNvPr id="86" name="テキスト ボックス 85"/>
          <p:cNvSpPr txBox="1"/>
          <p:nvPr/>
        </p:nvSpPr>
        <p:spPr>
          <a:xfrm>
            <a:off x="533647" y="1520371"/>
            <a:ext cx="5283449" cy="1384995"/>
          </a:xfrm>
          <a:prstGeom prst="rect">
            <a:avLst/>
          </a:prstGeom>
          <a:noFill/>
        </p:spPr>
        <p:txBody>
          <a:bodyPr wrap="square" rtlCol="0">
            <a:spAutoFit/>
          </a:bodyPr>
          <a:lstStyle/>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L</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ocation-reliant advertisement utilizing a </a:t>
            </a:r>
            <a:r>
              <a:rPr lang="en-US" altLang="ja-JP" sz="1200"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banners area </a:t>
            </a:r>
            <a:r>
              <a:rPr lang="en-US" altLang="ja-JP" sz="1200" dirty="0" smtClean="0">
                <a:solidFill>
                  <a:srgbClr val="002060"/>
                </a:solidFill>
                <a:latin typeface="Arial Unicode MS" panose="020B0604020202020204" pitchFamily="50" charset="-128"/>
                <a:ea typeface="Arial Unicode MS" panose="020B0604020202020204" pitchFamily="50" charset="-128"/>
                <a:cs typeface="Arial Unicode MS" panose="020B0604020202020204" pitchFamily="50" charset="-128"/>
              </a:rPr>
              <a:t>of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Station.Locky</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Various experiments utilizing data of 100,000 persons / day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are possible. </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Examination of varied parameters changing place, time and contents</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Creation of a software platform for location-reliant advertisement</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Preparation of tools for visualization of results </a:t>
            </a:r>
          </a:p>
          <a:p>
            <a:pPr algn="l"/>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Inviting ideas of experiments from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members </a:t>
            </a:r>
          </a:p>
          <a:p>
            <a:pPr algn="l"/>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(Inviting advertisements for experiments as well) </a:t>
            </a:r>
          </a:p>
        </p:txBody>
      </p:sp>
      <p:sp>
        <p:nvSpPr>
          <p:cNvPr id="87" name="角丸四角形 86"/>
          <p:cNvSpPr/>
          <p:nvPr/>
        </p:nvSpPr>
        <p:spPr>
          <a:xfrm>
            <a:off x="595210" y="956816"/>
            <a:ext cx="2790933" cy="38750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dirty="0" smtClean="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Experiment of Location Information Services</a:t>
            </a:r>
            <a:endParaRPr kumimoji="1" lang="ja-JP" altLang="en-US" dirty="0">
              <a:effectLst>
                <a:outerShdw blurRad="38100" dist="38100" dir="2700000" algn="tl">
                  <a:srgbClr val="000000">
                    <a:alpha val="43137"/>
                  </a:srgbClr>
                </a:outerShdw>
              </a:effectLst>
            </a:endParaRPr>
          </a:p>
        </p:txBody>
      </p:sp>
      <p:sp>
        <p:nvSpPr>
          <p:cNvPr id="88" name="正方形/長方形 87"/>
          <p:cNvSpPr/>
          <p:nvPr/>
        </p:nvSpPr>
        <p:spPr>
          <a:xfrm>
            <a:off x="5974484" y="1690797"/>
            <a:ext cx="2866948" cy="89255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altLang="ja-JP" sz="1200" b="1" dirty="0" smtClean="0">
                <a:latin typeface="Arial Unicode MS" panose="020B0604020202020204" pitchFamily="50" charset="-128"/>
                <a:ea typeface="Arial Unicode MS" panose="020B0604020202020204" pitchFamily="50" charset="-128"/>
                <a:cs typeface="Arial Unicode MS" panose="020B0604020202020204" pitchFamily="50" charset="-128"/>
              </a:rPr>
              <a:t>Merits of being Regular Members</a:t>
            </a:r>
            <a:endParaRPr lang="en-US" altLang="ja-JP" sz="1200" b="1" dirty="0">
              <a:latin typeface="Arial Unicode MS" panose="020B0604020202020204" pitchFamily="50" charset="-128"/>
              <a:ea typeface="Arial Unicode MS" panose="020B0604020202020204" pitchFamily="50" charset="-128"/>
              <a:cs typeface="Arial Unicode MS" panose="020B0604020202020204" pitchFamily="50" charset="-128"/>
            </a:endParaRPr>
          </a:p>
          <a:p>
            <a:r>
              <a:rPr lang="ja-JP" altLang="en-US" sz="1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000" dirty="0" smtClean="0">
                <a:latin typeface="Arial Unicode MS" panose="020B0604020202020204" pitchFamily="50" charset="-128"/>
                <a:ea typeface="Arial Unicode MS" panose="020B0604020202020204" pitchFamily="50" charset="-128"/>
                <a:cs typeface="Arial Unicode MS" panose="020B0604020202020204" pitchFamily="50" charset="-128"/>
              </a:rPr>
              <a:t>They can participate in </a:t>
            </a:r>
            <a:r>
              <a:rPr lang="en-US" altLang="ja-JP" sz="1000"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Lisra’s</a:t>
            </a:r>
            <a:r>
              <a:rPr lang="en-US" altLang="ja-JP" sz="1000" dirty="0" smtClean="0">
                <a:latin typeface="Arial Unicode MS" panose="020B0604020202020204" pitchFamily="50" charset="-128"/>
                <a:ea typeface="Arial Unicode MS" panose="020B0604020202020204" pitchFamily="50" charset="-128"/>
                <a:cs typeface="Arial Unicode MS" panose="020B0604020202020204" pitchFamily="50" charset="-128"/>
              </a:rPr>
              <a:t> decision-making process. </a:t>
            </a:r>
            <a:endParaRPr lang="en-US" altLang="ja-JP" sz="1000" dirty="0">
              <a:latin typeface="Arial Unicode MS" panose="020B0604020202020204" pitchFamily="50" charset="-128"/>
              <a:ea typeface="Arial Unicode MS" panose="020B0604020202020204" pitchFamily="50" charset="-128"/>
              <a:cs typeface="Arial Unicode MS" panose="020B0604020202020204" pitchFamily="50" charset="-128"/>
            </a:endParaRPr>
          </a:p>
          <a:p>
            <a:r>
              <a:rPr lang="ja-JP" altLang="en-US" sz="1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000" dirty="0" smtClean="0">
                <a:latin typeface="Arial Unicode MS" panose="020B0604020202020204" pitchFamily="50" charset="-128"/>
                <a:ea typeface="Arial Unicode MS" panose="020B0604020202020204" pitchFamily="50" charset="-128"/>
                <a:cs typeface="Arial Unicode MS" panose="020B0604020202020204" pitchFamily="50" charset="-128"/>
              </a:rPr>
              <a:t>They can be selected as participants of experiments, etc.</a:t>
            </a:r>
            <a:endParaRPr lang="en-US" altLang="ja-JP" sz="10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90" name="正方形/長方形 89"/>
          <p:cNvSpPr/>
          <p:nvPr/>
        </p:nvSpPr>
        <p:spPr bwMode="auto">
          <a:xfrm>
            <a:off x="8483679" y="260648"/>
            <a:ext cx="1026546"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en-US" altLang="ja-JP" sz="18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rPr>
              <a:t>Example</a:t>
            </a:r>
            <a:endParaRPr kumimoji="1" lang="ja-JP" altLang="en-US" sz="18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2197258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13</a:t>
            </a:fld>
            <a:endParaRPr lang="en-US" altLang="ja-JP"/>
          </a:p>
        </p:txBody>
      </p:sp>
      <p:sp>
        <p:nvSpPr>
          <p:cNvPr id="8196" name="Rectangle 2"/>
          <p:cNvSpPr>
            <a:spLocks noGrp="1" noChangeArrowheads="1"/>
          </p:cNvSpPr>
          <p:nvPr>
            <p:ph type="title"/>
          </p:nvPr>
        </p:nvSpPr>
        <p:spPr/>
        <p:txBody>
          <a:bodyPr/>
          <a:lstStyle/>
          <a:p>
            <a:r>
              <a:rPr lang="en-US" altLang="ja-JP"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 3. Where </a:t>
            </a:r>
            <a:r>
              <a:rPr lang="en-US" altLang="ja-JP" sz="2000" b="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does my money go?</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1034" y="2335866"/>
            <a:ext cx="5184651" cy="3758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p:cNvSpPr/>
          <p:nvPr/>
        </p:nvSpPr>
        <p:spPr>
          <a:xfrm>
            <a:off x="538599" y="954131"/>
            <a:ext cx="8928992" cy="1200329"/>
          </a:xfrm>
          <a:prstGeom prst="rect">
            <a:avLst/>
          </a:prstGeom>
        </p:spPr>
        <p:txBody>
          <a:bodyPr wrap="square">
            <a:spAutoFit/>
          </a:bodyPr>
          <a:lstStyle/>
          <a:p>
            <a:pPr marL="92075" indent="-92075"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An open source app.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f</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or visualization of the use of tax money created by Open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Knowledge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Foundation</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(UK).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92075" indent="-92075"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 volunteer team created the Yokohama City version on July 2, 2012 at the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Hackathon</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organized by GLOCOM, International  </a:t>
            </a:r>
          </a:p>
          <a:p>
            <a:pPr marL="92075" indent="-92075"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University of Japan.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92075" indent="-92075" algn="l"/>
            <a:endPar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92075" indent="-92075"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UK website</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http</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://wheredoesmymoneygo.org/</a:t>
            </a:r>
          </a:p>
          <a:p>
            <a:pPr marL="92075" indent="-92075"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Yokohama City Version (See below)</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http</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://spending.jp/</a:t>
            </a:r>
          </a:p>
        </p:txBody>
      </p:sp>
    </p:spTree>
    <p:extLst>
      <p:ext uri="{BB962C8B-B14F-4D97-AF65-F5344CB8AC3E}">
        <p14:creationId xmlns:p14="http://schemas.microsoft.com/office/powerpoint/2010/main" val="2424157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14</a:t>
            </a:fld>
            <a:endParaRPr lang="en-US" altLang="ja-JP"/>
          </a:p>
        </p:txBody>
      </p:sp>
      <p:sp>
        <p:nvSpPr>
          <p:cNvPr id="8196" name="Rectangle 2"/>
          <p:cNvSpPr>
            <a:spLocks noGrp="1" noChangeArrowheads="1"/>
          </p:cNvSpPr>
          <p:nvPr>
            <p:ph type="title"/>
          </p:nvPr>
        </p:nvSpPr>
        <p:spPr/>
        <p:txBody>
          <a:bodyPr/>
          <a:lstStyle/>
          <a:p>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 </a:t>
            </a:r>
            <a:r>
              <a:rPr lang="en-US" altLang="ja-JP"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4. Approaches </a:t>
            </a: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from Different Fields and Technologies (Examples)</a:t>
            </a:r>
            <a:endParaRPr lang="en-US" altLang="ja-JP" sz="2000" b="0" dirty="0">
              <a:solidFill>
                <a:srgbClr val="000000"/>
              </a:solidFill>
              <a:latin typeface="HGP創英角ｺﾞｼｯｸUB" pitchFamily="50" charset="-128"/>
              <a:ea typeface="HGP創英角ｺﾞｼｯｸUB" pitchFamily="50" charset="-128"/>
            </a:endParaRPr>
          </a:p>
        </p:txBody>
      </p:sp>
      <p:sp>
        <p:nvSpPr>
          <p:cNvPr id="3" name="正方形/長方形 2"/>
          <p:cNvSpPr/>
          <p:nvPr/>
        </p:nvSpPr>
        <p:spPr>
          <a:xfrm>
            <a:off x="488504" y="1124744"/>
            <a:ext cx="8424936" cy="5693866"/>
          </a:xfrm>
          <a:prstGeom prst="rect">
            <a:avLst/>
          </a:prstGeom>
        </p:spPr>
        <p:txBody>
          <a:bodyPr wrap="square">
            <a:spAutoFit/>
          </a:bodyPr>
          <a:lstStyle/>
          <a:p>
            <a:pPr marL="92075" indent="-92075"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1) </a:t>
            </a:r>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Approach from Different Fields </a:t>
            </a:r>
          </a:p>
          <a:p>
            <a:pPr marL="92075" indent="-92075"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Undertaking hearings from experts of major fields where open data utilization is highly expected (weather, geology, hygiene, economy, public administration, transport, etc.), and  getting familiar with the prospects of issue solutions owing to open data, and business feasibility requirements. </a:t>
            </a:r>
          </a:p>
          <a:p>
            <a:pPr marL="92075" indent="-92075" algn="l"/>
            <a:endPar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(Candidates for Hearings)</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Physical Data of weather, geology, satellite photos etc.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Weather News Inc.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Economic Statistics</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Mr. Hideyuki Tanaka, </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Interfaculty </a:t>
            </a:r>
            <a:r>
              <a:rPr lang="ja-JP"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Initiative in Information </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Studies</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Graduate School of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Interdisciplinary </a:t>
            </a:r>
            <a:r>
              <a:rPr lang="ja-JP"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Information </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Studies</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the University of Tokyo</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Map Information</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Mr.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Sakashita</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JIPDEC and Mr.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Yoshihide</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Sekimoto, </a:t>
            </a:r>
            <a:r>
              <a:rPr lang="ja-JP"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Center for Spatial Information </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Science</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the </a:t>
            </a:r>
            <a:r>
              <a:rPr lang="ja-JP"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University of </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Tokyo</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Public Service Information</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Mr. Kawashima, Deliberative Member of the Committee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Transport Information</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Jorudan</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Navitime</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Medicine &amp; Healthcare Information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Mr. Komiyama, Chairman of MRI</a:t>
            </a:r>
          </a:p>
          <a:p>
            <a:pPr algn="l"/>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endPar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2)  Approach from Different Technologies </a:t>
            </a: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Considering possibilities of open data utilization from the viewpoints of the latest technology trends</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endPar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(Candidates for Hearings</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p>
          <a:p>
            <a:pPr algn="l"/>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Censor Information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 to M</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Advisor, Mr.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Sakamura</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Advisor, Mr.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Tokuda</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Mr.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Koshizuka</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Senior Researcher,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Technical Committee</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Big Data Analysis Technology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IBM Japan, Japan PFI Enterprise </a:t>
            </a:r>
            <a:endPar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Cases of Introduction of Data Mining Technology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Deep Impact Co., Ltd</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(Pharmaceutical Industry),</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Plus Alpha Consulting Co., Ltd (Marketing)</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Visualization of Patent Information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Nomura Research Institute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Social Media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Hottolink</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Inc., CGM</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Marketing Co.</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Flow of People</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NTT</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DOCOMO Inc.,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Mr. </a:t>
            </a:r>
            <a:r>
              <a:rPr lang="en-US" altLang="ja-JP" sz="1200" dirty="0" err="1">
                <a:latin typeface="Arial Unicode MS" panose="020B0604020202020204" pitchFamily="50" charset="-128"/>
                <a:ea typeface="Arial Unicode MS" panose="020B0604020202020204" pitchFamily="50" charset="-128"/>
                <a:cs typeface="Arial Unicode MS" panose="020B0604020202020204" pitchFamily="50" charset="-128"/>
              </a:rPr>
              <a:t>Yoshihide</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Sekimoto, </a:t>
            </a:r>
            <a:r>
              <a:rPr lang="ja-JP"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Center for Spatial Information Science</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the </a:t>
            </a:r>
            <a:r>
              <a:rPr lang="ja-JP"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University of </a:t>
            </a:r>
            <a:r>
              <a:rPr lang="ja-JP"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Toky</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4168443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2</a:t>
            </a:fld>
            <a:endParaRPr lang="en-US" altLang="ja-JP"/>
          </a:p>
        </p:txBody>
      </p:sp>
      <p:sp>
        <p:nvSpPr>
          <p:cNvPr id="8196" name="Rectangle 2"/>
          <p:cNvSpPr>
            <a:spLocks noGrp="1" noChangeArrowheads="1"/>
          </p:cNvSpPr>
          <p:nvPr>
            <p:ph type="title"/>
          </p:nvPr>
        </p:nvSpPr>
        <p:spPr/>
        <p:txBody>
          <a:bodyPr/>
          <a:lstStyle/>
          <a:p>
            <a:r>
              <a:rPr lang="en-US" altLang="ja-JP"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Contents</a:t>
            </a:r>
            <a:endParaRPr lang="ja-JP" altLang="en-US"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6" name="正方形/長方形 5"/>
          <p:cNvSpPr/>
          <p:nvPr/>
        </p:nvSpPr>
        <p:spPr>
          <a:xfrm>
            <a:off x="776537" y="1196752"/>
            <a:ext cx="8280920" cy="3262432"/>
          </a:xfrm>
          <a:prstGeom prst="rect">
            <a:avLst/>
          </a:prstGeom>
        </p:spPr>
        <p:txBody>
          <a:bodyPr wrap="square">
            <a:spAutoFit/>
          </a:bodyPr>
          <a:lstStyle/>
          <a:p>
            <a:pPr algn="l"/>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1. Activities of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Utilization and Promotion Committee in the Year 2012 (Draft) </a:t>
            </a:r>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 - - 3 </a:t>
            </a:r>
          </a:p>
          <a:p>
            <a:pPr algn="l"/>
            <a:r>
              <a:rPr lang="en-US" altLang="ja-JP" sz="1600" kern="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2. Major Themes for Consideration of Each Meeting (Draft) - - - - - - - - - - - - - - - - -  6 </a:t>
            </a:r>
            <a:endPar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3. Schedule of the Year 2013 (Draft)  - - - - - - - - - - - - - - - - - - - - - - - - - - - - - - - - - 7</a:t>
            </a:r>
          </a:p>
          <a:p>
            <a:pPr algn="l"/>
            <a:endPar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algn="l"/>
            <a:endParaRPr lang="en-US" altLang="ja-JP" sz="16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(Reference)</a:t>
            </a:r>
          </a:p>
          <a:p>
            <a:pPr algn="l"/>
            <a:r>
              <a:rPr lang="ja-JP" altLang="en-US" sz="16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 1. Data Examples for Posting on the Open Data Catalogue (incl. links)</a:t>
            </a:r>
          </a:p>
          <a:p>
            <a:pPr algn="l"/>
            <a:r>
              <a:rPr lang="en-US" altLang="ja-JP" sz="16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 - - - - - - -8</a:t>
            </a:r>
          </a:p>
          <a:p>
            <a:pPr algn="l"/>
            <a:r>
              <a:rPr lang="en-US" altLang="ja-JP" sz="16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 2. Introduction of Good Practices as Useful Reference </a:t>
            </a:r>
          </a:p>
          <a:p>
            <a:pPr algn="l"/>
            <a:r>
              <a:rPr lang="en-US" altLang="ja-JP" sz="16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(Information Provision by Members, etc.) - - - - - - - - - - - - - - - - - - - - - 9</a:t>
            </a:r>
          </a:p>
          <a:p>
            <a:pPr algn="l"/>
            <a:r>
              <a:rPr lang="en-US" altLang="ja-JP" sz="16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 3. Where does my money go ?  - - - - - - - - - - - - - - - - - - -- - - - - - - - - - 13</a:t>
            </a:r>
            <a:endParaRPr lang="en-US" altLang="ja-JP" sz="16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6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Reference 4. Approaches from Different Fields and Technologies (Examples)- - - -  14 </a:t>
            </a:r>
          </a:p>
          <a:p>
            <a:pPr algn="l"/>
            <a:r>
              <a:rPr lang="ja-JP" altLang="en-US"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a:t>
            </a: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3114919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3</a:t>
            </a:fld>
            <a:endParaRPr lang="en-US" altLang="ja-JP"/>
          </a:p>
        </p:txBody>
      </p:sp>
      <p:sp>
        <p:nvSpPr>
          <p:cNvPr id="8196" name="Rectangle 2"/>
          <p:cNvSpPr>
            <a:spLocks noGrp="1" noChangeArrowheads="1"/>
          </p:cNvSpPr>
          <p:nvPr>
            <p:ph type="title"/>
          </p:nvPr>
        </p:nvSpPr>
        <p:spPr/>
        <p:txBody>
          <a:bodyPr/>
          <a:lstStyle/>
          <a:p>
            <a:r>
              <a:rPr lang="en-US" altLang="ja-JP"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1. Activities </a:t>
            </a:r>
            <a:r>
              <a:rPr lang="en-US" altLang="ja-JP" sz="2000" b="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of </a:t>
            </a:r>
            <a:r>
              <a:rPr lang="en-US" altLang="ja-JP" sz="2000" b="0" dirty="0" smtClean="0">
                <a:latin typeface="Arial Unicode MS" panose="020B0604020202020204" pitchFamily="50" charset="-128"/>
                <a:ea typeface="Arial Unicode MS" panose="020B0604020202020204" pitchFamily="50" charset="-128"/>
                <a:cs typeface="Arial Unicode MS" panose="020B0604020202020204" pitchFamily="50" charset="-128"/>
              </a:rPr>
              <a:t>Utilization and Promotion Committee </a:t>
            </a:r>
            <a:r>
              <a:rPr lang="en-US" altLang="ja-JP" sz="2000" b="0" dirty="0">
                <a:latin typeface="Arial Unicode MS" panose="020B0604020202020204" pitchFamily="50" charset="-128"/>
                <a:ea typeface="Arial Unicode MS" panose="020B0604020202020204" pitchFamily="50" charset="-128"/>
                <a:cs typeface="Arial Unicode MS" panose="020B0604020202020204" pitchFamily="50" charset="-128"/>
              </a:rPr>
              <a:t>in the Year 2012 (Draft)</a:t>
            </a:r>
            <a:r>
              <a:rPr lang="en-US" altLang="ja-JP"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2000" b="0" dirty="0" smtClean="0">
                <a:solidFill>
                  <a:srgbClr val="000000"/>
                </a:solidFill>
                <a:latin typeface="HGP創英角ｺﾞｼｯｸUB" pitchFamily="50" charset="-128"/>
                <a:ea typeface="HGP創英角ｺﾞｼｯｸUB" pitchFamily="50" charset="-128"/>
              </a:rPr>
              <a:t>　</a:t>
            </a:r>
          </a:p>
        </p:txBody>
      </p:sp>
      <p:sp>
        <p:nvSpPr>
          <p:cNvPr id="2" name="正方形/長方形 1"/>
          <p:cNvSpPr/>
          <p:nvPr/>
        </p:nvSpPr>
        <p:spPr>
          <a:xfrm>
            <a:off x="488504" y="2481858"/>
            <a:ext cx="9073008" cy="4093428"/>
          </a:xfrm>
          <a:prstGeom prst="rect">
            <a:avLst/>
          </a:prstGeom>
        </p:spPr>
        <p:txBody>
          <a:bodyPr wrap="square">
            <a:spAutoFit/>
          </a:bodyPr>
          <a:lstStyle/>
          <a:p>
            <a:pPr algn="l"/>
            <a:r>
              <a:rPr lang="ja-JP" altLang="en-US" sz="1600" u="sng" dirty="0" smtClean="0">
                <a:latin typeface="HGP創英角ｺﾞｼｯｸUB" pitchFamily="50" charset="-128"/>
                <a:ea typeface="HGP創英角ｺﾞｼｯｸUB" pitchFamily="50" charset="-128"/>
              </a:rPr>
              <a:t>（</a:t>
            </a:r>
            <a:r>
              <a:rPr lang="en-US" altLang="ja-JP" sz="1600" u="sng" dirty="0" smtClean="0">
                <a:latin typeface="HGP創英角ｺﾞｼｯｸUB" pitchFamily="50" charset="-128"/>
                <a:ea typeface="HGP創英角ｺﾞｼｯｸUB" pitchFamily="50" charset="-128"/>
              </a:rPr>
              <a:t>1</a:t>
            </a:r>
            <a:r>
              <a:rPr lang="ja-JP" altLang="en-US" sz="1600" u="sng" dirty="0" smtClean="0">
                <a:latin typeface="HGP創英角ｺﾞｼｯｸUB" pitchFamily="50" charset="-128"/>
                <a:ea typeface="HGP創英角ｺﾞｼｯｸUB" pitchFamily="50" charset="-128"/>
              </a:rPr>
              <a:t>） オープンデータ</a:t>
            </a:r>
            <a:r>
              <a:rPr lang="ja-JP" altLang="en-US" sz="1600" u="sng" dirty="0">
                <a:latin typeface="HGP創英角ｺﾞｼｯｸUB" pitchFamily="50" charset="-128"/>
                <a:ea typeface="HGP創英角ｺﾞｼｯｸUB" pitchFamily="50" charset="-128"/>
              </a:rPr>
              <a:t>に</a:t>
            </a:r>
            <a:r>
              <a:rPr lang="ja-JP" altLang="en-US" sz="1600" u="sng" dirty="0" smtClean="0">
                <a:latin typeface="HGP創英角ｺﾞｼｯｸUB" pitchFamily="50" charset="-128"/>
                <a:ea typeface="HGP創英角ｺﾞｼｯｸUB" pitchFamily="50" charset="-128"/>
              </a:rPr>
              <a:t>関する情報発信</a:t>
            </a:r>
            <a:endParaRPr lang="ja-JP" altLang="en-US" sz="1600" u="sng" dirty="0">
              <a:latin typeface="HGP創英角ｺﾞｼｯｸUB" pitchFamily="50" charset="-128"/>
              <a:ea typeface="HGP創英角ｺﾞｼｯｸUB" pitchFamily="50" charset="-128"/>
            </a:endParaRPr>
          </a:p>
          <a:p>
            <a:pPr algn="l"/>
            <a:endParaRPr lang="en-US" altLang="ja-JP" sz="1200" dirty="0" smtClean="0"/>
          </a:p>
          <a:p>
            <a:pPr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1)  Information Dissemination by a Portal Site (See the Reference 1, 2)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(Examples)</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Meanings and Effects of Open Data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Examples of Open Data Utilization  </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Open Data Catalogue (Data provided by Committee Members or Observers. Linkages to the Standard API which is to be created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later may also be included.)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Information of Activities of Committees of Utilization &amp; Dissemination, Technical, and Data Governance (Outline of Proceedings,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Delivered Materials etc.)</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Relevant Movement of the Government and Local Authorities  </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Information provided by Committee Members </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Event Information related to Open Data </a:t>
            </a:r>
            <a:endParaRPr lang="en-US" altLang="ja-JP" sz="1200" dirty="0" smtClean="0"/>
          </a:p>
          <a:p>
            <a:pPr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2)  Organization of Symposium  </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Organization of a Symposium with 200 to 500 participants in Japan (Tentatively Scheduled in the afternoon of Dec. 10 (Mon),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2012)</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Objectives of the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S</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ymposium  </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Provision of the Latest Information of Open Data  </a:t>
            </a:r>
          </a:p>
          <a:p>
            <a:pPr algn="l"/>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b)</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Recognition Enhancement for Those related to Open Data (Data Owners, Service Developers and Providers, etc.)</a:t>
            </a:r>
            <a:endPar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Symposium Contents (Draft) </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Keynote Speech, Introduction of Open Data Utilization, Introduction of Activities of Consortium Committees, Panel Discussion)</a:t>
            </a:r>
          </a:p>
        </p:txBody>
      </p:sp>
      <p:sp>
        <p:nvSpPr>
          <p:cNvPr id="3" name="正方形/長方形 2"/>
          <p:cNvSpPr/>
          <p:nvPr/>
        </p:nvSpPr>
        <p:spPr bwMode="auto">
          <a:xfrm>
            <a:off x="488504" y="1052736"/>
            <a:ext cx="8928992" cy="936104"/>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180975" marR="0" algn="l"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a:t>
            </a: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1</a:t>
            </a:r>
            <a:r>
              <a:rPr kumimoji="1" lang="ja-JP" altLang="en-US"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Information Dissemination on Open Data </a:t>
            </a:r>
          </a:p>
          <a:p>
            <a:pPr marL="180975" marR="0" algn="l" defTabSz="914400" rtl="0" eaLnBrk="1" fontAlgn="b" latinLnBrk="0" hangingPunct="1">
              <a:lnSpc>
                <a:spcPct val="100000"/>
              </a:lnSpc>
              <a:spcBef>
                <a:spcPct val="0"/>
              </a:spcBef>
              <a:spcAft>
                <a:spcPct val="0"/>
              </a:spcAft>
              <a:buClrTx/>
              <a:buSzTx/>
              <a:buFont typeface="Wingdings" pitchFamily="2" charset="2"/>
              <a:buNone/>
              <a:tabLst/>
            </a:pPr>
            <a:r>
              <a:rPr kumimoji="1" lang="ja-JP" altLang="en-US"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a:t>
            </a: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2</a:t>
            </a:r>
            <a:r>
              <a:rPr kumimoji="1" lang="ja-JP" altLang="en-US"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Development of Examples of Open Data Utilization</a:t>
            </a:r>
            <a:r>
              <a:rPr kumimoji="1" lang="en-US" altLang="ja-JP" sz="1400" b="0" i="0" u="none" strike="noStrike" cap="none" normalizeH="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en-US" altLang="ja-JP"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80975" algn="l"/>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3</a:t>
            </a:r>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Consideration of Issues related to Open Data Utilization Promotion </a:t>
            </a:r>
            <a:endParaRPr kumimoji="1" lang="ja-JP" altLang="en-US" sz="1400" b="0" i="0" u="none" strike="noStrike" cap="none" normalizeH="0" baseline="0" dirty="0" smtClean="0">
              <a:ln>
                <a:noFill/>
              </a:ln>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6" name="正方形/長方形 5"/>
          <p:cNvSpPr/>
          <p:nvPr/>
        </p:nvSpPr>
        <p:spPr bwMode="auto">
          <a:xfrm>
            <a:off x="497260" y="2348880"/>
            <a:ext cx="8928992"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180975" algn="l"/>
            <a:r>
              <a:rPr kumimoji="1" lang="ja-JP" altLang="en-US" sz="16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a:t>
            </a:r>
            <a:r>
              <a:rPr kumimoji="1" lang="en-US" altLang="ja-JP" sz="16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1</a:t>
            </a:r>
            <a:r>
              <a:rPr kumimoji="1" lang="ja-JP" altLang="en-US" sz="16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 </a:t>
            </a:r>
            <a:r>
              <a:rPr kumimoji="1" lang="en-US" altLang="ja-JP" sz="16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rPr>
              <a:t>Information Dissemination on Open Data  </a:t>
            </a:r>
          </a:p>
        </p:txBody>
      </p:sp>
    </p:spTree>
    <p:extLst>
      <p:ext uri="{BB962C8B-B14F-4D97-AF65-F5344CB8AC3E}">
        <p14:creationId xmlns:p14="http://schemas.microsoft.com/office/powerpoint/2010/main" val="334312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4</a:t>
            </a:fld>
            <a:endParaRPr lang="en-US" altLang="ja-JP"/>
          </a:p>
        </p:txBody>
      </p:sp>
      <p:sp>
        <p:nvSpPr>
          <p:cNvPr id="8196" name="Rectangle 2"/>
          <p:cNvSpPr>
            <a:spLocks noGrp="1" noChangeArrowheads="1"/>
          </p:cNvSpPr>
          <p:nvPr>
            <p:ph type="title"/>
          </p:nvPr>
        </p:nvSpPr>
        <p:spPr/>
        <p:txBody>
          <a:bodyPr/>
          <a:lstStyle/>
          <a:p>
            <a:r>
              <a:rPr lang="en-US" altLang="ja-JP"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1. Activities </a:t>
            </a:r>
            <a:r>
              <a:rPr lang="en-US" altLang="ja-JP" sz="2000" b="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of </a:t>
            </a:r>
            <a:r>
              <a:rPr lang="en-US" altLang="ja-JP" sz="2000" b="0" dirty="0" smtClean="0">
                <a:latin typeface="Arial Unicode MS" panose="020B0604020202020204" pitchFamily="50" charset="-128"/>
                <a:ea typeface="Arial Unicode MS" panose="020B0604020202020204" pitchFamily="50" charset="-128"/>
                <a:cs typeface="Arial Unicode MS" panose="020B0604020202020204" pitchFamily="50" charset="-128"/>
              </a:rPr>
              <a:t>Utilization and Promotion Committee </a:t>
            </a:r>
            <a:r>
              <a:rPr lang="en-US" altLang="ja-JP" sz="2000" b="0" dirty="0">
                <a:latin typeface="Arial Unicode MS" panose="020B0604020202020204" pitchFamily="50" charset="-128"/>
                <a:ea typeface="Arial Unicode MS" panose="020B0604020202020204" pitchFamily="50" charset="-128"/>
                <a:cs typeface="Arial Unicode MS" panose="020B0604020202020204" pitchFamily="50" charset="-128"/>
              </a:rPr>
              <a:t>in the Year 2012 (Draft)</a:t>
            </a:r>
            <a:r>
              <a:rPr lang="en-US" altLang="ja-JP" sz="2000" b="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2000" b="0" dirty="0" smtClean="0">
                <a:solidFill>
                  <a:srgbClr val="000000"/>
                </a:solidFill>
                <a:latin typeface="HGP創英角ｺﾞｼｯｸUB" pitchFamily="50" charset="-128"/>
                <a:ea typeface="HGP創英角ｺﾞｼｯｸUB" pitchFamily="50" charset="-128"/>
              </a:rPr>
              <a:t>　</a:t>
            </a:r>
          </a:p>
        </p:txBody>
      </p:sp>
      <p:sp>
        <p:nvSpPr>
          <p:cNvPr id="2" name="正方形/長方形 1"/>
          <p:cNvSpPr/>
          <p:nvPr/>
        </p:nvSpPr>
        <p:spPr>
          <a:xfrm>
            <a:off x="632520" y="1124744"/>
            <a:ext cx="8568952" cy="5616922"/>
          </a:xfrm>
          <a:prstGeom prst="rect">
            <a:avLst/>
          </a:prstGeom>
        </p:spPr>
        <p:txBody>
          <a:bodyPr wrap="square">
            <a:spAutoFit/>
          </a:bodyPr>
          <a:lstStyle/>
          <a:p>
            <a:pPr algn="l"/>
            <a:endParaRPr lang="en-US" altLang="ja-JP" sz="1200" dirty="0" smtClean="0"/>
          </a:p>
          <a:p>
            <a:pPr marL="92075" indent="-92075" algn="l"/>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1)  Organization and Support to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Ideathon</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and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Hackathon</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Organization of an </a:t>
            </a:r>
            <a:r>
              <a:rPr lang="en-US" altLang="ja-JP" sz="1100" dirty="0" err="1" smtClean="0">
                <a:latin typeface="Arial Unicode MS" panose="020B0604020202020204" pitchFamily="50" charset="-128"/>
                <a:ea typeface="Arial Unicode MS" panose="020B0604020202020204" pitchFamily="50" charset="-128"/>
                <a:cs typeface="Arial Unicode MS" panose="020B0604020202020204" pitchFamily="50" charset="-128"/>
              </a:rPr>
              <a:t>Ideathon</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and a </a:t>
            </a:r>
            <a:r>
              <a:rPr lang="en-US" altLang="ja-JP" sz="1100" dirty="0" err="1" smtClean="0">
                <a:latin typeface="Arial Unicode MS" panose="020B0604020202020204" pitchFamily="50" charset="-128"/>
                <a:ea typeface="Arial Unicode MS" panose="020B0604020202020204" pitchFamily="50" charset="-128"/>
                <a:cs typeface="Arial Unicode MS" panose="020B0604020202020204" pitchFamily="50" charset="-128"/>
              </a:rPr>
              <a:t>Hackathon</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with the theme of Utilization of the Government-Owned Open Data </a:t>
            </a:r>
            <a:r>
              <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(Example :  </a:t>
            </a:r>
          </a:p>
          <a:p>
            <a:pPr marL="92075" indent="-92075" algn="l"/>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Data owned by the Meteorological Agency)</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Organization of an </a:t>
            </a:r>
            <a:r>
              <a:rPr lang="en-US" altLang="ja-JP" sz="1100" dirty="0" err="1" smtClean="0">
                <a:latin typeface="Arial Unicode MS" panose="020B0604020202020204" pitchFamily="50" charset="-128"/>
                <a:ea typeface="Arial Unicode MS" panose="020B0604020202020204" pitchFamily="50" charset="-128"/>
                <a:cs typeface="Arial Unicode MS" panose="020B0604020202020204" pitchFamily="50" charset="-128"/>
              </a:rPr>
              <a:t>Ideathon</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and a </a:t>
            </a:r>
            <a:r>
              <a:rPr lang="en-US" altLang="ja-JP" sz="1100" dirty="0" err="1" smtClean="0">
                <a:latin typeface="Arial Unicode MS" panose="020B0604020202020204" pitchFamily="50" charset="-128"/>
                <a:ea typeface="Arial Unicode MS" panose="020B0604020202020204" pitchFamily="50" charset="-128"/>
                <a:cs typeface="Arial Unicode MS" panose="020B0604020202020204" pitchFamily="50" charset="-128"/>
              </a:rPr>
              <a:t>Hackathon</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with the theme of Utilization of the Verification Project Data (Example :  </a:t>
            </a:r>
          </a:p>
          <a:p>
            <a:pPr marL="92075" indent="-92075" algn="l"/>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Geological Data)  </a:t>
            </a:r>
            <a:endParaRPr lang="en-US" altLang="ja-JP" sz="1100" dirty="0"/>
          </a:p>
          <a:p>
            <a:pPr marL="92075" indent="-92075" algn="l"/>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2)  Development of Examples of Open Data Utilization Making Use of the Data provided by Committee Members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92075" indent="-92075"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(See</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the Reference 3,4)</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Based on the data posted on the Open Data Catalogue created in the afore-mentioned (1), Committee members etc. may freely  </a:t>
            </a:r>
          </a:p>
          <a:p>
            <a:pPr marL="92075" indent="-92075" algn="l"/>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consider the usage, and develop pilot app. </a:t>
            </a:r>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o</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r services. </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The developed results are posted on </a:t>
            </a:r>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the Open Data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Catalogue. </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In addition, theme-based programs may be promoted. </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(Ideas of Programs)</a:t>
            </a:r>
          </a:p>
          <a:p>
            <a:pPr marL="92075" indent="-92075" algn="l"/>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a)</a:t>
            </a:r>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Where </a:t>
            </a:r>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does my money go?</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Making use of the website for visualization of budget execution, and in collaboration with the Committee Member local authorities, </a:t>
            </a:r>
            <a:r>
              <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92075" indent="-92075" algn="l"/>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plural websites for budget execution visualization may be created and introduced. </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This may be undertaken in collaboration with the team which has already created the Yokohama City version (in which Mr. </a:t>
            </a:r>
          </a:p>
          <a:p>
            <a:pPr marL="92075" indent="-92075" algn="l"/>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Kawashima of the Committee participated). </a:t>
            </a:r>
          </a:p>
          <a:p>
            <a:pPr marL="92075" indent="-92075" algn="l"/>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b)</a:t>
            </a:r>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ransforming the Basic Data of Local Authorities into Open Data </a:t>
            </a:r>
            <a:r>
              <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(This is relevant to the Open Data Catalogue of (1) above.)</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In collaboration with the Member local authorities, basic data including population, industries, etc. of plural municipalities may be  </a:t>
            </a:r>
          </a:p>
          <a:p>
            <a:pPr marL="92075" indent="-92075" algn="l"/>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transformed into the ones that are machine-readable and suitable for comparative analysis, and be posted open to the public. </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The standard API which is to be considered by the Technical Committee may be incorporated to the extent possible. </a:t>
            </a:r>
          </a:p>
          <a:p>
            <a:pPr marL="92075" indent="-92075" algn="l"/>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c)</a:t>
            </a:r>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Approaches from Issues of different fields, and from the latest technological development  </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Through hearings from experts of the fields where open data utilization may be prospective, as well as from those involved in the latest technological development, the consideration of possible open data utilization and promotion may be made. </a:t>
            </a:r>
          </a:p>
          <a:p>
            <a:pPr marL="92075" indent="-92075" algn="l"/>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d)</a:t>
            </a:r>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Others</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Other programs may be considered through the discussion of the Committee.</a:t>
            </a:r>
            <a:endPar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92075" indent="-92075" algn="l"/>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3)  Cooperation and Support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to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Open-Data-Related Events  </a:t>
            </a:r>
          </a:p>
          <a:p>
            <a:pPr marL="92075" indent="-92075"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Support to Open-Data-related events held by other organizations (</a:t>
            </a:r>
            <a:r>
              <a:rPr lang="en-US" altLang="ja-JP" sz="1100" dirty="0" err="1" smtClean="0">
                <a:latin typeface="Arial Unicode MS" panose="020B0604020202020204" pitchFamily="50" charset="-128"/>
                <a:ea typeface="Arial Unicode MS" panose="020B0604020202020204" pitchFamily="50" charset="-128"/>
                <a:cs typeface="Arial Unicode MS" panose="020B0604020202020204" pitchFamily="50" charset="-128"/>
              </a:rPr>
              <a:t>Ideathon</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err="1" smtClean="0">
                <a:latin typeface="Arial Unicode MS" panose="020B0604020202020204" pitchFamily="50" charset="-128"/>
                <a:ea typeface="Arial Unicode MS" panose="020B0604020202020204" pitchFamily="50" charset="-128"/>
                <a:cs typeface="Arial Unicode MS" panose="020B0604020202020204" pitchFamily="50" charset="-128"/>
              </a:rPr>
              <a:t>Hackathon</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Contest, Symposium, etc.) </a:t>
            </a:r>
          </a:p>
          <a:p>
            <a:pPr marL="92075" indent="-92075" algn="l"/>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4)  Contest (Commendation at the Committee’s Discretion) </a:t>
            </a:r>
            <a:endPar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92075" indent="-92075"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Excellent app. </a:t>
            </a:r>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o</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r services created at the Consortium’s </a:t>
            </a:r>
            <a:r>
              <a:rPr lang="en-US" altLang="ja-JP" sz="1100" dirty="0" err="1" smtClean="0">
                <a:latin typeface="Arial Unicode MS" panose="020B0604020202020204" pitchFamily="50" charset="-128"/>
                <a:ea typeface="Arial Unicode MS" panose="020B0604020202020204" pitchFamily="50" charset="-128"/>
                <a:cs typeface="Arial Unicode MS" panose="020B0604020202020204" pitchFamily="50" charset="-128"/>
              </a:rPr>
              <a:t>Hackathon</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or at contests etc. of other organizers will be commended at the  </a:t>
            </a:r>
          </a:p>
          <a:p>
            <a:pPr marL="92075" indent="-92075" algn="l"/>
            <a:r>
              <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  Committee’s discretion. </a:t>
            </a:r>
            <a:endParaRPr lang="en-US" altLang="ja-JP" sz="11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5" name="正方形/長方形 4"/>
          <p:cNvSpPr/>
          <p:nvPr/>
        </p:nvSpPr>
        <p:spPr bwMode="auto">
          <a:xfrm>
            <a:off x="476250" y="908720"/>
            <a:ext cx="8991600"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180975" marR="0" algn="l" defTabSz="914400" rtl="0" eaLnBrk="1" fontAlgn="b" latinLnBrk="0" hangingPunct="1">
              <a:lnSpc>
                <a:spcPct val="100000"/>
              </a:lnSpc>
              <a:spcBef>
                <a:spcPct val="0"/>
              </a:spcBef>
              <a:spcAft>
                <a:spcPct val="0"/>
              </a:spcAft>
              <a:buClrTx/>
              <a:buSzTx/>
              <a:buFont typeface="Wingdings" pitchFamily="2" charset="2"/>
              <a:buNone/>
              <a:tabLst/>
            </a:pPr>
            <a:r>
              <a:rPr lang="en-US" altLang="ja-JP" sz="1600" dirty="0" smtClean="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(2)</a:t>
            </a:r>
            <a:r>
              <a:rPr lang="ja-JP" altLang="en-US" sz="16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600" dirty="0" smtClean="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Development of Examples of Open Data Utilization </a:t>
            </a:r>
            <a:endParaRPr kumimoji="1" lang="en-US" altLang="ja-JP" sz="16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94932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5</a:t>
            </a:fld>
            <a:endParaRPr lang="en-US" altLang="ja-JP"/>
          </a:p>
        </p:txBody>
      </p:sp>
      <p:sp>
        <p:nvSpPr>
          <p:cNvPr id="8196" name="Rectangle 2"/>
          <p:cNvSpPr>
            <a:spLocks noGrp="1" noChangeArrowheads="1"/>
          </p:cNvSpPr>
          <p:nvPr>
            <p:ph type="title"/>
          </p:nvPr>
        </p:nvSpPr>
        <p:spPr/>
        <p:txBody>
          <a:bodyPr/>
          <a:lstStyle/>
          <a:p>
            <a:r>
              <a:rPr lang="en-US" altLang="ja-JP"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1. Activities </a:t>
            </a:r>
            <a:r>
              <a:rPr lang="en-US" altLang="ja-JP" sz="2000" b="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of </a:t>
            </a:r>
            <a:r>
              <a:rPr lang="en-US" altLang="ja-JP" sz="2000" b="0" dirty="0" smtClean="0">
                <a:latin typeface="Arial Unicode MS" panose="020B0604020202020204" pitchFamily="50" charset="-128"/>
                <a:ea typeface="Arial Unicode MS" panose="020B0604020202020204" pitchFamily="50" charset="-128"/>
                <a:cs typeface="Arial Unicode MS" panose="020B0604020202020204" pitchFamily="50" charset="-128"/>
              </a:rPr>
              <a:t>Utilization and Promotion Committee </a:t>
            </a:r>
            <a:r>
              <a:rPr lang="en-US" altLang="ja-JP" sz="2000" b="0" dirty="0">
                <a:latin typeface="Arial Unicode MS" panose="020B0604020202020204" pitchFamily="50" charset="-128"/>
                <a:ea typeface="Arial Unicode MS" panose="020B0604020202020204" pitchFamily="50" charset="-128"/>
                <a:cs typeface="Arial Unicode MS" panose="020B0604020202020204" pitchFamily="50" charset="-128"/>
              </a:rPr>
              <a:t>in the Year 2012 (Draft)</a:t>
            </a:r>
            <a:r>
              <a:rPr lang="en-US" altLang="ja-JP" sz="2000" b="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a:t>
            </a:r>
            <a:endParaRPr lang="ja-JP" altLang="en-US"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 name="正方形/長方形 1"/>
          <p:cNvSpPr/>
          <p:nvPr/>
        </p:nvSpPr>
        <p:spPr>
          <a:xfrm>
            <a:off x="488504" y="1052736"/>
            <a:ext cx="9073008" cy="5632311"/>
          </a:xfrm>
          <a:prstGeom prst="rect">
            <a:avLst/>
          </a:prstGeom>
        </p:spPr>
        <p:txBody>
          <a:bodyPr wrap="square">
            <a:spAutoFit/>
          </a:bodyPr>
          <a:lstStyle/>
          <a:p>
            <a:pPr algn="l"/>
            <a:r>
              <a:rPr lang="ja-JP" altLang="en-US" sz="1600" u="sng" dirty="0" smtClean="0">
                <a:latin typeface="HGP創英角ｺﾞｼｯｸUB" pitchFamily="50" charset="-128"/>
                <a:ea typeface="HGP創英角ｺﾞｼｯｸUB" pitchFamily="50" charset="-128"/>
              </a:rPr>
              <a:t>（</a:t>
            </a:r>
            <a:r>
              <a:rPr lang="en-US" altLang="ja-JP" sz="1600" u="sng" dirty="0" smtClean="0">
                <a:latin typeface="HGP創英角ｺﾞｼｯｸUB" pitchFamily="50" charset="-128"/>
                <a:ea typeface="HGP創英角ｺﾞｼｯｸUB" pitchFamily="50" charset="-128"/>
              </a:rPr>
              <a:t>3</a:t>
            </a:r>
            <a:r>
              <a:rPr lang="ja-JP" altLang="en-US" sz="1600" u="sng" dirty="0" smtClean="0">
                <a:latin typeface="HGP創英角ｺﾞｼｯｸUB" pitchFamily="50" charset="-128"/>
                <a:ea typeface="HGP創英角ｺﾞｼｯｸUB" pitchFamily="50" charset="-128"/>
              </a:rPr>
              <a:t>） オープンデータの利活用推進における課題の検討</a:t>
            </a:r>
            <a:endParaRPr lang="en-US" altLang="ja-JP" sz="1600" u="sng" dirty="0" smtClean="0">
              <a:latin typeface="HGP創英角ｺﾞｼｯｸUB" pitchFamily="50" charset="-128"/>
              <a:ea typeface="HGP創英角ｺﾞｼｯｸUB" pitchFamily="50" charset="-128"/>
            </a:endParaRPr>
          </a:p>
          <a:p>
            <a:pPr algn="l"/>
            <a:endParaRPr lang="en-US" altLang="ja-JP" sz="1200" dirty="0" smtClean="0"/>
          </a:p>
          <a:p>
            <a:pPr marL="87313" indent="-87313"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1) Consideration from the Viewpoint of Business Feasibility Requirements </a:t>
            </a:r>
          </a:p>
          <a:p>
            <a:pPr marL="87313" indent="-87313" algn="l"/>
            <a:endParaRPr lang="en-US" altLang="ja-JP" sz="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87313" indent="-87313"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Based on the hearing results mentioned in the previous page, cases of open data which produce benefits may be considered. </a:t>
            </a:r>
          </a:p>
          <a:p>
            <a:pPr marL="87313" indent="-87313"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(Examples)</a:t>
            </a:r>
          </a:p>
          <a:p>
            <a:pPr marL="87313" indent="-87313" algn="l"/>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Making individual data open, and assembling them into the one which works as the benchmark and brings about new value.</a:t>
            </a:r>
          </a:p>
          <a:p>
            <a:pPr marL="87313" indent="-87313"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Child-Rearing Data of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Benesse’s</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Women’s Park </a:t>
            </a:r>
          </a:p>
          <a:p>
            <a:pPr marL="87313" indent="-87313"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Karada</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Karte</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(Clinical Records) of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Tanita</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Corporation,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Karada</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Life (Medical Records) of Fujitsu </a:t>
            </a:r>
          </a:p>
          <a:p>
            <a:pPr marL="87313" indent="-87313"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Runners Data of Nike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Nike+</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endPar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87313" indent="-87313"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E</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fforts of  standardization of policy measure data of local authorities by a non-profit organization, </a:t>
            </a:r>
            <a:r>
              <a:rPr lang="en-US" altLang="ja-JP" sz="1200" dirty="0" err="1" smtClean="0">
                <a:latin typeface="Arial Unicode MS" panose="020B0604020202020204" pitchFamily="50" charset="-128"/>
                <a:ea typeface="Arial Unicode MS" panose="020B0604020202020204" pitchFamily="50" charset="-128"/>
                <a:cs typeface="Arial Unicode MS" panose="020B0604020202020204" pitchFamily="50" charset="-128"/>
              </a:rPr>
              <a:t>Asukoe</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(Comparison of Child- </a:t>
            </a:r>
          </a:p>
          <a:p>
            <a:pPr marL="87313" indent="-87313"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Rearing Support Services, etc.)</a:t>
            </a:r>
          </a:p>
          <a:p>
            <a:pPr marL="87313" indent="-87313" algn="l"/>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b)</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Once data are made open, they are utilized and analyzed in combination with other data, which then produce benefit to the data  </a:t>
            </a:r>
          </a:p>
          <a:p>
            <a:pPr marL="87313" indent="-87313"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owners.  </a:t>
            </a:r>
          </a:p>
          <a:p>
            <a:pPr marL="176213" indent="-176213"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M</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aking river water level data owned by municipalities open allows further use of data in combination with other river-related meteorological information administered by other local authorities and the central government. The combined data can be used for measures of prevention of floods. </a:t>
            </a:r>
          </a:p>
          <a:p>
            <a:pPr marL="176213" indent="-176213"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Making meteorological data of agricultural lands owned by vineyard holders open allows research institutions to forecast the pest outbreak time, and to give appropriate advice of pest control to farmers. </a:t>
            </a:r>
            <a:endPar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87313" indent="-87313" algn="l"/>
            <a:endParaRPr lang="en-US" altLang="ja-JP" sz="1200" dirty="0"/>
          </a:p>
          <a:p>
            <a:pPr marL="87313" indent="-87313"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2)  Collaboration with Technical and Data Governance Committees  </a:t>
            </a:r>
            <a:endParaRPr lang="en-US" altLang="ja-JP" sz="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87313" indent="-87313" algn="l"/>
            <a:endParaRPr lang="en-US" altLang="ja-JP" sz="8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87313" indent="-87313"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Providing inputs to the two Committees from the viewpoints of data utilization and dissemination. </a:t>
            </a:r>
          </a:p>
          <a:p>
            <a:pPr marL="87313" indent="-87313"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(Example)</a:t>
            </a:r>
          </a:p>
          <a:p>
            <a:pPr marL="87313" indent="-87313" algn="l"/>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Users’ views and requests concerning the technical standards and guidelines. (in terms of convenience for use, etc.) </a:t>
            </a:r>
          </a:p>
          <a:p>
            <a:pPr marL="87313" indent="-87313"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Getting inputs from the two Committees regarding the solutions of issues in connection with data utilization and dissemination. </a:t>
            </a:r>
          </a:p>
          <a:p>
            <a:pPr marL="87313" indent="-87313"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(Example)</a:t>
            </a:r>
          </a:p>
          <a:p>
            <a:pPr marL="87313" indent="-87313" algn="l"/>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Ideas of standards and licenses for data description format and vocabularies, as well as the early provision of the first version of  </a:t>
            </a:r>
          </a:p>
          <a:p>
            <a:pPr marL="87313" indent="-87313"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the reports etc. of the two Committees. </a:t>
            </a:r>
          </a:p>
        </p:txBody>
      </p:sp>
      <p:sp>
        <p:nvSpPr>
          <p:cNvPr id="5" name="正方形/長方形 4"/>
          <p:cNvSpPr/>
          <p:nvPr/>
        </p:nvSpPr>
        <p:spPr bwMode="auto">
          <a:xfrm>
            <a:off x="488504" y="980728"/>
            <a:ext cx="8928992" cy="43963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180975" marR="0" algn="l" defTabSz="914400" rtl="0" eaLnBrk="1" fontAlgn="b" latinLnBrk="0" hangingPunct="1">
              <a:lnSpc>
                <a:spcPct val="100000"/>
              </a:lnSpc>
              <a:spcBef>
                <a:spcPct val="0"/>
              </a:spcBef>
              <a:spcAft>
                <a:spcPct val="0"/>
              </a:spcAft>
              <a:buClrTx/>
              <a:buSzTx/>
              <a:buFont typeface="Wingdings" pitchFamily="2" charset="2"/>
              <a:buNone/>
              <a:tabLst/>
            </a:pPr>
            <a:r>
              <a:rPr lang="en-US" altLang="ja-JP" sz="1600" dirty="0" smtClean="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a:t>
            </a:r>
            <a:r>
              <a:rPr kumimoji="1" lang="en-US" altLang="ja-JP" sz="16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rPr>
              <a:t>3)  Consideration of Issues related to Open Data Utilization </a:t>
            </a:r>
            <a:r>
              <a:rPr lang="en-US" altLang="ja-JP" sz="1600" dirty="0" smtClean="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Promotion </a:t>
            </a:r>
            <a:endParaRPr kumimoji="1" lang="en-US" altLang="ja-JP" sz="16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1958051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6</a:t>
            </a:fld>
            <a:endParaRPr lang="en-US" altLang="ja-JP"/>
          </a:p>
        </p:txBody>
      </p:sp>
      <p:sp>
        <p:nvSpPr>
          <p:cNvPr id="8196" name="Rectangle 2"/>
          <p:cNvSpPr>
            <a:spLocks noGrp="1" noChangeArrowheads="1"/>
          </p:cNvSpPr>
          <p:nvPr>
            <p:ph type="title"/>
          </p:nvPr>
        </p:nvSpPr>
        <p:spPr/>
        <p:txBody>
          <a:bodyPr/>
          <a:lstStyle/>
          <a:p>
            <a:r>
              <a:rPr lang="en-US" altLang="ja-JP"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2. </a:t>
            </a:r>
            <a:r>
              <a:rPr lang="en-US" altLang="ja-JP"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Major Themes for Consideration of Each Meeting (Draft)</a:t>
            </a:r>
            <a:endParaRPr lang="ja-JP" altLang="en-US"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19032509"/>
              </p:ext>
            </p:extLst>
          </p:nvPr>
        </p:nvGraphicFramePr>
        <p:xfrm>
          <a:off x="415925" y="969288"/>
          <a:ext cx="9001571" cy="5668255"/>
        </p:xfrm>
        <a:graphic>
          <a:graphicData uri="http://schemas.openxmlformats.org/drawingml/2006/table">
            <a:tbl>
              <a:tblPr firstRow="1" bandRow="1">
                <a:tableStyleId>{5C22544A-7EE6-4342-B048-85BDC9FD1C3A}</a:tableStyleId>
              </a:tblPr>
              <a:tblGrid>
                <a:gridCol w="1887426"/>
                <a:gridCol w="7114145"/>
              </a:tblGrid>
              <a:tr h="286825">
                <a:tc>
                  <a:txBody>
                    <a:bodyPr/>
                    <a:lstStyle/>
                    <a:p>
                      <a:pPr algn="ctr">
                        <a:spcAft>
                          <a:spcPts val="0"/>
                        </a:spcAft>
                      </a:pPr>
                      <a:r>
                        <a:rPr lang="en-US" altLang="ja-JP" sz="1200" b="0" kern="100" dirty="0" smtClean="0">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rPr>
                        <a:t>Date of Meeting</a:t>
                      </a:r>
                      <a:endParaRPr lang="ja-JP" sz="1200" b="0" kern="100" dirty="0">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spcAft>
                          <a:spcPts val="0"/>
                        </a:spcAft>
                      </a:pPr>
                      <a:r>
                        <a:rPr lang="en-US" altLang="ja-JP" sz="1200" b="0" kern="100" dirty="0" smtClean="0">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rPr>
                        <a:t>Topics of Discussion </a:t>
                      </a:r>
                      <a:endParaRPr lang="ja-JP" sz="1200" b="0" kern="100" dirty="0">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1494276">
                <a:tc>
                  <a:txBody>
                    <a:bodyPr/>
                    <a:lstStyle/>
                    <a:p>
                      <a:pPr algn="ctr">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1</a:t>
                      </a:r>
                      <a:r>
                        <a:rPr lang="en-US" altLang="ja-JP" sz="1200" kern="100" baseline="300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st</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Meeting </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algn="ctr">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Sept.</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28 (Fri),</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2012</a:t>
                      </a:r>
                      <a:endPar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algn="ctr">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15:00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17:00</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 Introduction</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of Participants, Procedure of the Committee, Schedule (Secretariat)</a:t>
                      </a:r>
                      <a:endPar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indent="-160020" algn="just">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b)</a:t>
                      </a:r>
                      <a:r>
                        <a:rPr lang="ja-JP" altLang="en-US"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Introduction of Cases of Open Data Utilization </a:t>
                      </a:r>
                    </a:p>
                    <a:p>
                      <a:pPr marL="160020" marR="0" indent="-160020" algn="just" defTabSz="914400" rtl="0" eaLnBrk="1" fontAlgn="auto" latinLnBrk="0" hangingPunct="1">
                        <a:lnSpc>
                          <a:spcPct val="100000"/>
                        </a:lnSpc>
                        <a:spcBef>
                          <a:spcPts val="0"/>
                        </a:spcBef>
                        <a:spcAft>
                          <a:spcPts val="0"/>
                        </a:spcAft>
                        <a:buClrTx/>
                        <a:buSzTx/>
                        <a:buFontTx/>
                        <a:buNone/>
                        <a:tabLst/>
                        <a:defRPr/>
                      </a:pPr>
                      <a:r>
                        <a:rPr lang="ja-JP" altLang="en-US"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ja-JP" altLang="en-US"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a:t>
                      </a:r>
                      <a:r>
                        <a:rPr kumimoji="1" lang="en-US" altLang="ja-JP"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Case of </a:t>
                      </a:r>
                      <a:r>
                        <a:rPr kumimoji="1" lang="en-US" altLang="ja-JP" sz="1200" kern="100" dirty="0" err="1"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Hackathon</a:t>
                      </a:r>
                      <a:r>
                        <a:rPr kumimoji="1" lang="en-US" altLang="ja-JP"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GLOCOM</a:t>
                      </a:r>
                      <a:r>
                        <a:rPr kumimoji="1" lang="ja-JP" altLang="en-US" sz="1200" kern="100" baseline="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200" kern="100" baseline="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(Mr. Shoji, Deliberative Member of the Committee)  </a:t>
                      </a:r>
                      <a:endParaRPr kumimoji="1" lang="en-US" altLang="ja-JP"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indent="-160020" algn="just">
                        <a:spcAft>
                          <a:spcPts val="0"/>
                        </a:spcAft>
                      </a:pPr>
                      <a:r>
                        <a:rPr lang="ja-JP" altLang="en-US"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Where does my money go?  Approach</a:t>
                      </a:r>
                      <a:r>
                        <a:rPr lang="en-US" altLang="ja-JP" sz="1200" kern="100" baseline="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of Yokohama City (Mr. Kawashima, Committee Member) </a:t>
                      </a:r>
                      <a:endParaRPr lang="en-US" altLang="ja-JP"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indent="-160020" algn="just">
                        <a:spcAft>
                          <a:spcPts val="0"/>
                        </a:spcAft>
                      </a:pPr>
                      <a:r>
                        <a:rPr kumimoji="1" lang="ja-JP" altLang="en-US"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Approach of Yokohama City for Open Data</a:t>
                      </a:r>
                      <a:r>
                        <a:rPr kumimoji="1" lang="ja-JP" altLang="en-US" sz="1200" kern="100" baseline="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200" kern="100" baseline="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(Mr. </a:t>
                      </a:r>
                      <a:r>
                        <a:rPr kumimoji="1" lang="en-US" altLang="ja-JP" sz="1200" kern="100" baseline="0" dirty="0" err="1"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Sekiguchi</a:t>
                      </a:r>
                      <a:r>
                        <a:rPr kumimoji="1" lang="en-US" altLang="ja-JP" sz="1200" kern="100" baseline="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rPr>
                        <a:t>, Yokohama City)</a:t>
                      </a:r>
                      <a:endParaRPr kumimoji="1" lang="en-US" altLang="ja-JP" sz="1200" kern="100" dirty="0" smtClean="0">
                        <a:solidFill>
                          <a:schemeClr val="tx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c)</a:t>
                      </a:r>
                      <a:r>
                        <a:rPr lang="ja-JP" altLang="en-US"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Free</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Discussion </a:t>
                      </a:r>
                      <a:endPar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Way of Proceeding of the Committee </a:t>
                      </a: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Programs to be Undertaken by the Committee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43954">
                <a:tc>
                  <a:txBody>
                    <a:bodyPr/>
                    <a:lstStyle/>
                    <a:p>
                      <a:pPr algn="ctr">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2</a:t>
                      </a:r>
                      <a:r>
                        <a:rPr lang="en-US" altLang="ja-JP" sz="1200" kern="100" baseline="300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nd</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Meeting</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algn="ctr">
                        <a:spcAft>
                          <a:spcPts val="0"/>
                        </a:spcAft>
                      </a:pP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Nov.</a:t>
                      </a:r>
                      <a:r>
                        <a:rPr lang="en-US" altLang="ja-JP" sz="1200" b="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7</a:t>
                      </a:r>
                      <a:r>
                        <a:rPr lang="ja-JP" altLang="en-US" sz="1200" b="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b="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(Wed), 2012</a:t>
                      </a:r>
                      <a:endPar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algn="ctr">
                        <a:spcAft>
                          <a:spcPts val="0"/>
                        </a:spcAft>
                      </a:pP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13:00 </a:t>
                      </a: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15:00</a:t>
                      </a:r>
                      <a:endParaRPr lang="ja-JP" sz="1200" b="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 Case of Open Data Utilization and Possibilities</a:t>
                      </a:r>
                      <a:r>
                        <a:rPr lang="ja-JP" altLang="en-US"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(Guest Speaker)</a:t>
                      </a:r>
                      <a:endPar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indent="-160020" algn="just">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b)</a:t>
                      </a:r>
                      <a:r>
                        <a:rPr lang="ja-JP" altLang="en-US"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Report of the Hearing Survey Results (Secretariat)</a:t>
                      </a:r>
                    </a:p>
                    <a:p>
                      <a:pPr marL="160020" indent="-160020" algn="just">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c)</a:t>
                      </a:r>
                      <a:r>
                        <a:rPr lang="ja-JP" altLang="en-US"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Report of State of Progress of Each Program (Officers in charge of Programs)</a:t>
                      </a: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d)</a:t>
                      </a:r>
                      <a:r>
                        <a:rPr kumimoji="1" lang="ja-JP" altLang="en-US"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Free</a:t>
                      </a:r>
                      <a:r>
                        <a:rPr kumimoji="1" lang="en-US" altLang="ja-JP" sz="1200" kern="100" baseline="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Discussion </a:t>
                      </a:r>
                      <a:endPar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Making Government Data Open </a:t>
                      </a:r>
                    </a:p>
                    <a:p>
                      <a:pPr marL="160020" indent="-160020" algn="just">
                        <a:spcAft>
                          <a:spcPts val="0"/>
                        </a:spcAft>
                      </a:pPr>
                      <a:r>
                        <a:rPr lang="ja-JP" altLang="en-US"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Business Feasibility Requirements of Open Data</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1258580">
                <a:tc>
                  <a:txBody>
                    <a:bodyPr/>
                    <a:lstStyle/>
                    <a:p>
                      <a:pPr algn="ctr">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3</a:t>
                      </a:r>
                      <a:r>
                        <a:rPr lang="en-US" altLang="ja-JP" sz="1200" kern="100" baseline="300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rd</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Meeting </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algn="ctr">
                        <a:spcAft>
                          <a:spcPts val="0"/>
                        </a:spcAft>
                      </a:pP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Jan.</a:t>
                      </a:r>
                      <a:r>
                        <a:rPr lang="en-US" altLang="ja-JP" sz="1200" b="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22 (Tue), 2013</a:t>
                      </a:r>
                    </a:p>
                    <a:p>
                      <a:pPr algn="ctr">
                        <a:spcAft>
                          <a:spcPts val="0"/>
                        </a:spcAft>
                      </a:pP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13:00 </a:t>
                      </a: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15:00</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 Report of Progress of the Technical and Data Governance Committees</a:t>
                      </a:r>
                      <a:r>
                        <a:rPr lang="ja-JP" altLang="en-US"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(Secretariat) </a:t>
                      </a:r>
                      <a:endPar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indent="-160020" algn="just">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b) Introduction of Verification Project (Ministry</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of Communications)</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c)</a:t>
                      </a:r>
                      <a:r>
                        <a:rPr lang="ja-JP" altLang="en-US"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Report of State of Progress of Each Program (Officers in charge of Programs)</a:t>
                      </a:r>
                      <a:endPar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d)</a:t>
                      </a:r>
                      <a:r>
                        <a:rPr lang="ja-JP" altLang="en-US"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Free</a:t>
                      </a:r>
                      <a:r>
                        <a:rPr kumimoji="1" lang="en-US" altLang="ja-JP" sz="1200" kern="100" baseline="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Discussion</a:t>
                      </a:r>
                      <a:endPar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Opinions to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the Technical and Data Governance Committees </a:t>
                      </a:r>
                      <a:r>
                        <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from</a:t>
                      </a:r>
                      <a:r>
                        <a:rPr kumimoji="1" lang="en-US" altLang="ja-JP" sz="1200" kern="100" baseline="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the Viewpoints of the Open  </a:t>
                      </a: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en-US" altLang="ja-JP" sz="1200" kern="100" baseline="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Data Utilization &amp; Dissemination   </a:t>
                      </a:r>
                      <a:endPar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kumimoji="1" lang="ja-JP" altLang="en-US"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Business Feasibility Requirements of Open Data</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9391">
                <a:tc>
                  <a:txBody>
                    <a:bodyPr/>
                    <a:lstStyle/>
                    <a:p>
                      <a:pPr algn="ctr">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Evaluation</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for Commendation</a:t>
                      </a:r>
                      <a:endPar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algn="ctr">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(e-mail exchange)</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ja-JP" altLang="en-US"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Commendation of Excellent Examples of Open Data at the Discretion of the Committee </a:t>
                      </a:r>
                    </a:p>
                    <a:p>
                      <a:pPr marL="160020" indent="-160020" algn="just">
                        <a:spcAft>
                          <a:spcPts val="0"/>
                        </a:spcAft>
                      </a:pPr>
                      <a:r>
                        <a:rPr lang="ja-JP" altLang="en-US"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Collection of</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Cases</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by the Secretariat. Examination of the Cases by the Committee, and  Commendation</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98986">
                <a:tc>
                  <a:txBody>
                    <a:bodyPr/>
                    <a:lstStyle/>
                    <a:p>
                      <a:pPr algn="ctr">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4</a:t>
                      </a:r>
                      <a:r>
                        <a:rPr lang="en-US" altLang="ja-JP" sz="1200" kern="100" baseline="300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th</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Meeting </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algn="ctr">
                        <a:spcAft>
                          <a:spcPts val="0"/>
                        </a:spcAft>
                      </a:pP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Mar. 13</a:t>
                      </a:r>
                      <a:r>
                        <a:rPr lang="ja-JP" altLang="en-US" sz="1200" b="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(Wed), 2013</a:t>
                      </a:r>
                    </a:p>
                    <a:p>
                      <a:pPr algn="ctr">
                        <a:spcAft>
                          <a:spcPts val="0"/>
                        </a:spcAft>
                      </a:pP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10:00 </a:t>
                      </a: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b="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12:00</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60020" indent="-160020" algn="just">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 Prize Awarding Ceremony (Senior</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Researcher &amp; Prize-Awardees</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b) Report of Progress and</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Achievement</a:t>
                      </a: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s of the Year of Each Program  (Each Program Officer)</a:t>
                      </a:r>
                      <a:endParaRPr kumimoji="1" lang="en-US" altLang="ja-JP" sz="1200" kern="100" dirty="0" smtClean="0">
                        <a:solidFill>
                          <a:schemeClr val="dk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marR="0" lvl="2" indent="-160020" algn="just" defTabSz="914400" rtl="0" eaLnBrk="1" fontAlgn="auto" latinLnBrk="0" hangingPunct="1">
                        <a:lnSpc>
                          <a:spcPct val="100000"/>
                        </a:lnSpc>
                        <a:spcBef>
                          <a:spcPts val="0"/>
                        </a:spcBef>
                        <a:spcAft>
                          <a:spcPts val="0"/>
                        </a:spcAft>
                        <a:buClrTx/>
                        <a:buSzTx/>
                        <a:buFontTx/>
                        <a:buNone/>
                        <a:tabLst/>
                        <a:defRPr/>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c) Summing Up of Achievements</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of the Year (Cases of Open Data Utilization,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Business Feasibility Requirements, etc.) (Secretariat)</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160020" indent="-160020" algn="just">
                        <a:spcAft>
                          <a:spcPts val="0"/>
                        </a:spcAft>
                      </a:pPr>
                      <a:r>
                        <a:rPr lang="en-US" altLang="ja-JP" sz="1200" kern="10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d) Report of Activities of the Year and Plan of Activities of the</a:t>
                      </a:r>
                      <a:r>
                        <a:rPr lang="en-US" altLang="ja-JP" sz="1200" kern="100" baseline="0" dirty="0" smtClean="0">
                          <a:effectLst/>
                          <a:latin typeface="Arial Unicode MS" panose="020B0604020202020204" pitchFamily="50" charset="-128"/>
                          <a:ea typeface="Arial Unicode MS" panose="020B0604020202020204" pitchFamily="50" charset="-128"/>
                          <a:cs typeface="Arial Unicode MS" panose="020B0604020202020204" pitchFamily="50" charset="-128"/>
                        </a:rPr>
                        <a:t> Next Year (Secretariat)</a:t>
                      </a:r>
                      <a:endParaRPr lang="ja-JP" sz="1200" kern="100" dirty="0">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729197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7</a:t>
            </a:fld>
            <a:endParaRPr lang="en-US" altLang="ja-JP"/>
          </a:p>
        </p:txBody>
      </p:sp>
      <p:sp>
        <p:nvSpPr>
          <p:cNvPr id="8196" name="Rectangle 2"/>
          <p:cNvSpPr>
            <a:spLocks noGrp="1" noChangeArrowheads="1"/>
          </p:cNvSpPr>
          <p:nvPr>
            <p:ph type="title"/>
          </p:nvPr>
        </p:nvSpPr>
        <p:spPr/>
        <p:txBody>
          <a:bodyPr/>
          <a:lstStyle/>
          <a:p>
            <a:r>
              <a:rPr lang="en-US" altLang="ja-JP"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3. Schedule of the Year 2013 (Draft) </a:t>
            </a:r>
            <a:endParaRPr lang="ja-JP" altLang="en-US"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graphicFrame>
        <p:nvGraphicFramePr>
          <p:cNvPr id="4" name="オブジェクト 3"/>
          <p:cNvGraphicFramePr>
            <a:graphicFrameLocks noChangeAspect="1"/>
          </p:cNvGraphicFramePr>
          <p:nvPr>
            <p:extLst>
              <p:ext uri="{D42A27DB-BD31-4B8C-83A1-F6EECF244321}">
                <p14:modId xmlns:p14="http://schemas.microsoft.com/office/powerpoint/2010/main" val="1909112609"/>
              </p:ext>
            </p:extLst>
          </p:nvPr>
        </p:nvGraphicFramePr>
        <p:xfrm>
          <a:off x="282575" y="1220788"/>
          <a:ext cx="9601200" cy="4416425"/>
        </p:xfrm>
        <a:graphic>
          <a:graphicData uri="http://schemas.openxmlformats.org/presentationml/2006/ole">
            <mc:AlternateContent xmlns:mc="http://schemas.openxmlformats.org/markup-compatibility/2006">
              <mc:Choice xmlns:v="urn:schemas-microsoft-com:vml" Requires="v">
                <p:oleObj spid="_x0000_s2155" name="Worksheet" r:id="rId4" imgW="12134811" imgH="5581498" progId="Excel.Sheet.12">
                  <p:embed/>
                </p:oleObj>
              </mc:Choice>
              <mc:Fallback>
                <p:oleObj name="Worksheet" r:id="rId4" imgW="12134811" imgH="5581498" progId="Excel.Sheet.12">
                  <p:embed/>
                  <p:pic>
                    <p:nvPicPr>
                      <p:cNvPr id="0" name=""/>
                      <p:cNvPicPr/>
                      <p:nvPr/>
                    </p:nvPicPr>
                    <p:blipFill>
                      <a:blip r:embed="rId5"/>
                      <a:stretch>
                        <a:fillRect/>
                      </a:stretch>
                    </p:blipFill>
                    <p:spPr>
                      <a:xfrm>
                        <a:off x="282575" y="1220788"/>
                        <a:ext cx="9601200" cy="4416425"/>
                      </a:xfrm>
                      <a:prstGeom prst="rect">
                        <a:avLst/>
                      </a:prstGeom>
                    </p:spPr>
                  </p:pic>
                </p:oleObj>
              </mc:Fallback>
            </mc:AlternateContent>
          </a:graphicData>
        </a:graphic>
      </p:graphicFrame>
    </p:spTree>
    <p:extLst>
      <p:ext uri="{BB962C8B-B14F-4D97-AF65-F5344CB8AC3E}">
        <p14:creationId xmlns:p14="http://schemas.microsoft.com/office/powerpoint/2010/main" val="1030875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8</a:t>
            </a:fld>
            <a:endParaRPr lang="en-US" altLang="ja-JP"/>
          </a:p>
        </p:txBody>
      </p:sp>
      <p:sp>
        <p:nvSpPr>
          <p:cNvPr id="8196" name="Rectangle 2"/>
          <p:cNvSpPr>
            <a:spLocks noGrp="1" noChangeArrowheads="1"/>
          </p:cNvSpPr>
          <p:nvPr>
            <p:ph type="title"/>
          </p:nvPr>
        </p:nvSpPr>
        <p:spPr/>
        <p:txBody>
          <a:bodyPr/>
          <a:lstStyle/>
          <a:p>
            <a:r>
              <a:rPr lang="en-US" altLang="ja-JP" sz="18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Reference1. </a:t>
            </a:r>
            <a:r>
              <a:rPr lang="en-US" altLang="ja-JP" sz="18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Data </a:t>
            </a:r>
            <a:r>
              <a:rPr lang="en-US" altLang="ja-JP" sz="18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Examples for Posting on the Open Data Catalogue (incl. links</a:t>
            </a:r>
            <a:r>
              <a:rPr lang="en-US" altLang="ja-JP" sz="18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a:t>
            </a:r>
            <a:endParaRPr lang="ja-JP" altLang="en-US" sz="18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4" name="正方形/長方形 3"/>
          <p:cNvSpPr/>
          <p:nvPr/>
        </p:nvSpPr>
        <p:spPr>
          <a:xfrm>
            <a:off x="560512" y="980728"/>
            <a:ext cx="8856984" cy="5693866"/>
          </a:xfrm>
          <a:prstGeom prst="rect">
            <a:avLst/>
          </a:prstGeom>
        </p:spPr>
        <p:txBody>
          <a:bodyPr wrap="square">
            <a:spAutoFit/>
          </a:bodyPr>
          <a:lstStyle/>
          <a:p>
            <a:pPr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1)</a:t>
            </a:r>
            <a:r>
              <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Government Ministries</a:t>
            </a:r>
            <a:r>
              <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(Observers)</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 consultation with the Technical Committee, and selected from data made open to the public by government ministries, appropriate data will be posted after transforming them into RDF form.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(Examples)</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Common to All Ministries</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Information of Budget</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Settlement,</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Procurement, Laws &amp; Ordinances, Press Release, etc.</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Min. of Communications</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Communications Statistics, Financial Situations of Local Authorities, Statistics of Local Tax, etc.</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METI, Min. of Environment</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Intensity of Solar Radiation, Wind Energy Map,</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Biomass Abundance, Environment Statistics</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MLITT, Meteorological Agency, Tourism Agency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Meteorological Statistics, Disaster Prevention Statistics, River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Water Level, Map Information, Traffic Volume, Barrier Free Map, etc.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MAFF</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Agricultural, Forestry &amp; Fisheries Statistics (Production Volume by Crops etc.), Rural Community Information, etc.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endParaRPr lang="en-US" altLang="ja-JP" sz="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2)  Member Local Authorities </a:t>
            </a:r>
            <a:endParaRPr lang="en-US" altLang="ja-JP" sz="1200" dirty="0" smtClean="0"/>
          </a:p>
          <a:p>
            <a:pPr algn="l"/>
            <a:r>
              <a:rPr lang="ja-JP" altLang="en-US" sz="1200" dirty="0" smtClean="0"/>
              <a:t>・ </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In consultation with the Technical Committee, and selected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from basic data of local authorities, appropriate data will be posted after standardization and transforming them into RDF form. </a:t>
            </a:r>
            <a:endParaRPr lang="en-US" altLang="ja-JP" sz="1200" dirty="0" smtClean="0"/>
          </a:p>
          <a:p>
            <a:pPr algn="l"/>
            <a:r>
              <a:rPr lang="en-US" altLang="ja-JP" sz="1200" dirty="0"/>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(Examples)</a:t>
            </a:r>
          </a:p>
          <a:p>
            <a:pPr algn="l"/>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Basic Information including Population &amp; Households, Area, Latitude / Longitude, City Flower, City Emblem, etc. </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Shelter Information</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Address</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Latitude / Longitude</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Facilities Title (Official and Common Names), Targeted Areas,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Accommodation Capacity, Disaster Stockpile Items, etc.</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Public Facilities Information</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(Schools, Kindergartens, Hospitals, Toilets, etc.)</a:t>
            </a:r>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Address</a:t>
            </a:r>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Latitude / Longitude</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Facility Outline</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Map Information </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(City Planning Map etc.)</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Information related to Life</a:t>
            </a:r>
            <a:r>
              <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(Garbage Collection Calendar, Administrative Services Information, etc.)</a:t>
            </a:r>
            <a:endParaRPr lang="ja-JP" altLang="en-US" sz="12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Tourism Information (Tourism Facilities, Events, Transportation, Tourist Maps, Photos, etc.)</a:t>
            </a:r>
          </a:p>
          <a:p>
            <a:pPr algn="l"/>
            <a:endParaRPr lang="en-US" altLang="ja-JP" sz="800" dirty="0"/>
          </a:p>
          <a:p>
            <a:pPr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3) Participating Organizations in the Verification Project </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Out of data earned or utilized in the verification project, those data that can be made open to the public are transformed into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RDF form, and will be posted. (Geology, Traceability, Traffic Data, etc.)</a:t>
            </a:r>
          </a:p>
          <a:p>
            <a:pPr algn="l"/>
            <a:endParaRPr lang="en-US" altLang="ja-JP" sz="8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4) Committee Member Corporations and Organizations </a:t>
            </a:r>
          </a:p>
          <a:p>
            <a:pPr algn="l"/>
            <a:r>
              <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Out of data owned by the Committee members, those data that can be made open to the public and deemed useful for the   </a:t>
            </a:r>
          </a:p>
          <a:p>
            <a:pPr algn="l"/>
            <a:r>
              <a:rPr lang="en-US" altLang="ja-JP" sz="12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200" dirty="0" smtClean="0">
                <a:latin typeface="Arial Unicode MS" panose="020B0604020202020204" pitchFamily="50" charset="-128"/>
                <a:ea typeface="Arial Unicode MS" panose="020B0604020202020204" pitchFamily="50" charset="-128"/>
                <a:cs typeface="Arial Unicode MS" panose="020B0604020202020204" pitchFamily="50" charset="-128"/>
              </a:rPr>
              <a:t>   society as a whole will be posted. </a:t>
            </a:r>
          </a:p>
        </p:txBody>
      </p:sp>
    </p:spTree>
    <p:extLst>
      <p:ext uri="{BB962C8B-B14F-4D97-AF65-F5344CB8AC3E}">
        <p14:creationId xmlns:p14="http://schemas.microsoft.com/office/powerpoint/2010/main" val="1592384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 3"/>
          <p:cNvSpPr>
            <a:spLocks noGrp="1"/>
          </p:cNvSpPr>
          <p:nvPr>
            <p:ph type="sldNum" sz="quarter" idx="10"/>
          </p:nvPr>
        </p:nvSpPr>
        <p:spPr>
          <a:noFill/>
        </p:spPr>
        <p:txBody>
          <a:bodyPr/>
          <a:lstStyle/>
          <a:p>
            <a:fld id="{8ABFD52D-8C4E-425A-8869-B25C0324DEF9}" type="slidenum">
              <a:rPr lang="en-US" altLang="ja-JP"/>
              <a:pPr/>
              <a:t>9</a:t>
            </a:fld>
            <a:endParaRPr lang="en-US" altLang="ja-JP"/>
          </a:p>
        </p:txBody>
      </p:sp>
      <p:sp>
        <p:nvSpPr>
          <p:cNvPr id="8196" name="Rectangle 2"/>
          <p:cNvSpPr>
            <a:spLocks noGrp="1" noChangeArrowheads="1"/>
          </p:cNvSpPr>
          <p:nvPr>
            <p:ph type="title"/>
          </p:nvPr>
        </p:nvSpPr>
        <p:spPr>
          <a:xfrm>
            <a:off x="416496" y="116632"/>
            <a:ext cx="9051354" cy="696168"/>
          </a:xfrm>
        </p:spPr>
        <p:txBody>
          <a:bodyPr/>
          <a:lstStyle/>
          <a:p>
            <a:r>
              <a:rPr lang="en-US" altLang="ja-JP"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Reference 2. Introduction </a:t>
            </a: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of Good Practices as Useful Reference </a:t>
            </a:r>
            <a:b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2000" dirty="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                       (Information Provision by Members, etc</a:t>
            </a:r>
            <a:r>
              <a:rPr lang="en-US" altLang="ja-JP" sz="200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rPr>
              <a:t>.)</a:t>
            </a:r>
            <a:endParaRPr lang="ja-JP" altLang="en-US" sz="2000" b="0" dirty="0" smtClean="0">
              <a:solidFill>
                <a:srgbClr val="000000"/>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 name="正方形/長方形 1"/>
          <p:cNvSpPr/>
          <p:nvPr/>
        </p:nvSpPr>
        <p:spPr bwMode="auto">
          <a:xfrm>
            <a:off x="8483679" y="260648"/>
            <a:ext cx="1026546" cy="4320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lang="en-US" altLang="ja-JP" sz="1800" dirty="0" smtClean="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Example</a:t>
            </a:r>
            <a:endParaRPr kumimoji="1" lang="ja-JP" altLang="en-US" sz="1800" b="0" i="0" u="none" strike="noStrike" cap="none" normalizeH="0" baseline="0" dirty="0" smtClean="0">
              <a:ln>
                <a:noFill/>
              </a:ln>
              <a:solidFill>
                <a:schemeClr val="bg1"/>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3" name="正方形/長方形 2"/>
          <p:cNvSpPr/>
          <p:nvPr/>
        </p:nvSpPr>
        <p:spPr>
          <a:xfrm>
            <a:off x="560512" y="961996"/>
            <a:ext cx="8907338" cy="1561966"/>
          </a:xfrm>
          <a:prstGeom prst="rect">
            <a:avLst/>
          </a:prstGeom>
        </p:spPr>
        <p:txBody>
          <a:bodyPr wrap="square">
            <a:spAutoFit/>
          </a:bodyPr>
          <a:lstStyle/>
          <a:p>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Introduction of Location Information Service Research Agency  (</a:t>
            </a:r>
            <a:r>
              <a:rPr lang="en-US" altLang="ja-JP"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NPO  </a:t>
            </a:r>
            <a:endParaRPr lang="en-US" altLang="ja-JP" dirty="0" smtClean="0"/>
          </a:p>
          <a:p>
            <a:pPr algn="r"/>
            <a:r>
              <a:rPr lang="en-US" altLang="ja-JP" sz="1050" dirty="0" smtClean="0">
                <a:latin typeface="Arial Unicode MS" panose="020B0604020202020204" pitchFamily="50" charset="-128"/>
                <a:ea typeface="Arial Unicode MS" panose="020B0604020202020204" pitchFamily="50" charset="-128"/>
                <a:cs typeface="Arial Unicode MS" panose="020B0604020202020204" pitchFamily="50" charset="-128"/>
              </a:rPr>
              <a:t>Nobuo Kawaguchi, Representative Director, </a:t>
            </a:r>
            <a:r>
              <a:rPr lang="en-US" altLang="ja-JP" sz="1050"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sz="1050" dirty="0" smtClean="0">
                <a:latin typeface="Arial Unicode MS" panose="020B0604020202020204" pitchFamily="50" charset="-128"/>
                <a:ea typeface="Arial Unicode MS" panose="020B0604020202020204" pitchFamily="50" charset="-128"/>
                <a:cs typeface="Arial Unicode MS" panose="020B0604020202020204" pitchFamily="50" charset="-128"/>
              </a:rPr>
              <a:t>, NPO / Professor, Nagoya University</a:t>
            </a:r>
            <a:endParaRPr lang="ja-JP" altLang="en-US" sz="105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en-US" sz="1100" dirty="0" smtClean="0">
                <a:latin typeface="HGP創英角ｺﾞｼｯｸUB" pitchFamily="50" charset="-128"/>
                <a:ea typeface="HGP創英角ｺﾞｼｯｸUB"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Foreword</a:t>
            </a:r>
            <a:endPar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1000" dirty="0" smtClean="0">
                <a:latin typeface="Arial Unicode MS" panose="020B0604020202020204" pitchFamily="50" charset="-128"/>
                <a:ea typeface="Arial Unicode MS" panose="020B0604020202020204" pitchFamily="50" charset="-128"/>
                <a:cs typeface="Arial Unicode MS" panose="020B0604020202020204" pitchFamily="50" charset="-128"/>
              </a:rPr>
              <a:t>Thanks to the recent spread of portable terminals and advancement of positioning technology, diverse services relying on positioning system are getting popular. Research and development activities related to positioning-based services have been also active. However, most of individual research results are constrained due to operational and budgetary reasons, and rarely translated into actual services. Even if verification experiments are implemented, the continuous operation is often difficult. In addition, location-based services, either utilizing Crowd-Sourcing (volunteers) with a focus on selected fields, or specializing in area-specific data with the involvement of local authorities have been simultaneously emerging. However, since data exchanges among those services have been virtually absent, users have to separately select the necessary services</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p>
        </p:txBody>
      </p:sp>
      <p:pic>
        <p:nvPicPr>
          <p:cNvPr id="60" name="図 59"/>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17497" y="2940531"/>
            <a:ext cx="3215005" cy="2724785"/>
          </a:xfrm>
          <a:prstGeom prst="rect">
            <a:avLst/>
          </a:prstGeom>
          <a:noFill/>
          <a:ln>
            <a:noFill/>
          </a:ln>
        </p:spPr>
      </p:pic>
      <p:sp>
        <p:nvSpPr>
          <p:cNvPr id="4" name="正方形/長方形 3"/>
          <p:cNvSpPr/>
          <p:nvPr/>
        </p:nvSpPr>
        <p:spPr>
          <a:xfrm>
            <a:off x="560512" y="2460418"/>
            <a:ext cx="5688632" cy="4062651"/>
          </a:xfrm>
          <a:prstGeom prst="rect">
            <a:avLst/>
          </a:prstGeom>
        </p:spPr>
        <p:txBody>
          <a:bodyPr wrap="square">
            <a:spAutoFit/>
          </a:bodyPr>
          <a:lstStyle/>
          <a:p>
            <a:pPr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Significance of the Establishment of the Non Profit Organization </a:t>
            </a:r>
            <a:endPar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We have established Location Information Service Agency (</a:t>
            </a:r>
            <a:r>
              <a:rPr lang="en-US" altLang="ja-JP" sz="900"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as a specified non-profit organization. The objectives are the enlightenment of application and advancement of positioning-based technology for wide range of usage, the contribution to the society and the industrial development through the support to the research, development, education, promotion </a:t>
            </a:r>
            <a:r>
              <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rPr>
              <a:t>of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the positioning-based technology as well as volunteers who register positioning information. The presence of a quasi-public organization with juridical personality is crucially important for research and promotion of location-based information services  in terms of information sharing, service aggregation, and ensuring consistency. We wish that </a:t>
            </a:r>
            <a:r>
              <a:rPr lang="en-US" altLang="ja-JP" sz="900"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would function as the hub to compile and distribute location-based information. We aim at being an mediator among volunteers, local authorities, public transportation and public sector businesses for distribution of location-related information as “the new public</a:t>
            </a:r>
            <a:r>
              <a:rPr lang="ja-JP" altLang="en-US"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goods”. We would like to particularly consider the means of utilization of various location information owned by the government and local authorities. We need sound technological foundation for the provision of location information services. </a:t>
            </a:r>
            <a:r>
              <a:rPr lang="en-US" altLang="ja-JP" sz="900"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would pursue the research</a:t>
            </a:r>
            <a:r>
              <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and development of the latest technology, and share the results among the members. There exist varied issues regarding positioning-based advertisement, POI (Place </a:t>
            </a:r>
            <a:r>
              <a:rPr lang="en-US" altLang="ja-JP" sz="900" dirty="0">
                <a:latin typeface="Arial Unicode MS" panose="020B0604020202020204" pitchFamily="50" charset="-128"/>
                <a:ea typeface="Arial Unicode MS" panose="020B0604020202020204" pitchFamily="50" charset="-128"/>
                <a:cs typeface="Arial Unicode MS" panose="020B0604020202020204" pitchFamily="50" charset="-128"/>
              </a:rPr>
              <a:t>of Interest</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indoor location information etc. </a:t>
            </a:r>
            <a:r>
              <a:rPr lang="en-US" altLang="ja-JP" sz="900"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would pursue the technological possibility through series of verification experiments. The planning of these experiments and sharing of the experiment results are based on the discussion among members. We would like to be the organization which the latest location information and the most advanced members gather. </a:t>
            </a:r>
            <a:endParaRPr lang="en-US" altLang="ja-JP" sz="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l"/>
            <a:endParaRPr lang="ja-JP" altLang="en-US" sz="800" dirty="0"/>
          </a:p>
          <a:p>
            <a:pPr algn="l"/>
            <a:r>
              <a:rPr lang="ja-JP" altLang="en-US" sz="11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en-US" sz="9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100" dirty="0" smtClean="0">
                <a:latin typeface="Arial Unicode MS" panose="020B0604020202020204" pitchFamily="50" charset="-128"/>
                <a:ea typeface="Arial Unicode MS" panose="020B0604020202020204" pitchFamily="50" charset="-128"/>
                <a:cs typeface="Arial Unicode MS" panose="020B0604020202020204" pitchFamily="50" charset="-128"/>
              </a:rPr>
              <a:t>Operation of the Corporate Body and the Symposium </a:t>
            </a:r>
            <a:endParaRPr lang="ja-JP" altLang="en-US" sz="11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900"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as the corporate body is operated by the Board of Directors, Management Committee, and General Assembly. It sets up various working groups for research and development.</a:t>
            </a:r>
            <a:endParaRPr lang="ja-JP" altLang="en-US" sz="9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The symposium commemorating the establishment of </a:t>
            </a:r>
            <a:r>
              <a:rPr lang="en-US" altLang="ja-JP" sz="900" dirty="0" err="1" smtClean="0">
                <a:latin typeface="Arial Unicode MS" panose="020B0604020202020204" pitchFamily="50" charset="-128"/>
                <a:ea typeface="Arial Unicode MS" panose="020B0604020202020204" pitchFamily="50" charset="-128"/>
                <a:cs typeface="Arial Unicode MS" panose="020B0604020202020204" pitchFamily="50" charset="-128"/>
              </a:rPr>
              <a:t>Lisra</a:t>
            </a:r>
            <a:r>
              <a:rPr lang="en-US" altLang="ja-JP" sz="900" dirty="0" smtClean="0">
                <a:latin typeface="Arial Unicode MS" panose="020B0604020202020204" pitchFamily="50" charset="-128"/>
                <a:ea typeface="Arial Unicode MS" panose="020B0604020202020204" pitchFamily="50" charset="-128"/>
                <a:cs typeface="Arial Unicode MS" panose="020B0604020202020204" pitchFamily="50" charset="-128"/>
              </a:rPr>
              <a:t> is scheduled to be held on Dec.1 (Sat.), 2012. Necessary information will be sent through the mailing list of information exchange in due course. Your participation is greatly appreciated. </a:t>
            </a:r>
            <a:endParaRPr lang="ja-JP" altLang="en-US" sz="9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l"/>
            <a:endParaRPr lang="ja-JP" altLang="en-US" sz="800" dirty="0"/>
          </a:p>
          <a:p>
            <a:pPr algn="l"/>
            <a:r>
              <a:rPr lang="en-US" altLang="ja-JP" sz="1050" dirty="0" smtClean="0">
                <a:latin typeface="Arial Unicode MS" panose="020B0604020202020204" pitchFamily="50" charset="-128"/>
                <a:ea typeface="Arial Unicode MS" panose="020B0604020202020204" pitchFamily="50" charset="-128"/>
                <a:cs typeface="Arial Unicode MS" panose="020B0604020202020204" pitchFamily="50" charset="-128"/>
              </a:rPr>
              <a:t>Contact for Details</a:t>
            </a:r>
            <a:r>
              <a:rPr lang="ja-JP" altLang="en-US" sz="105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05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050" dirty="0">
                <a:latin typeface="Arial Unicode MS" panose="020B0604020202020204" pitchFamily="50" charset="-128"/>
                <a:ea typeface="Arial Unicode MS" panose="020B0604020202020204" pitchFamily="50" charset="-128"/>
                <a:cs typeface="Arial Unicode MS" panose="020B0604020202020204" pitchFamily="50" charset="-128"/>
              </a:rPr>
              <a:t>http://lisra.jp</a:t>
            </a:r>
          </a:p>
          <a:p>
            <a:pPr algn="l"/>
            <a:r>
              <a:rPr lang="en-US" altLang="ja-JP" sz="1050" dirty="0" smtClean="0">
                <a:latin typeface="Arial Unicode MS" panose="020B0604020202020204" pitchFamily="50" charset="-128"/>
                <a:ea typeface="Arial Unicode MS" panose="020B0604020202020204" pitchFamily="50" charset="-128"/>
                <a:cs typeface="Arial Unicode MS" panose="020B0604020202020204" pitchFamily="50" charset="-128"/>
              </a:rPr>
              <a:t>Email : </a:t>
            </a:r>
            <a:r>
              <a:rPr lang="en-US" altLang="ja-JP" sz="1050" dirty="0">
                <a:latin typeface="Arial Unicode MS" panose="020B0604020202020204" pitchFamily="50" charset="-128"/>
                <a:ea typeface="Arial Unicode MS" panose="020B0604020202020204" pitchFamily="50" charset="-128"/>
                <a:cs typeface="Arial Unicode MS" panose="020B0604020202020204" pitchFamily="50" charset="-128"/>
              </a:rPr>
              <a:t>info@lisra.jp</a:t>
            </a:r>
          </a:p>
        </p:txBody>
      </p:sp>
    </p:spTree>
    <p:extLst>
      <p:ext uri="{BB962C8B-B14F-4D97-AF65-F5344CB8AC3E}">
        <p14:creationId xmlns:p14="http://schemas.microsoft.com/office/powerpoint/2010/main" val="2309529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B-01_A4J">
  <a:themeElements>
    <a:clrScheme name="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lnDef>
  </a:objectDefaults>
  <a:extraClrSchemeLst>
    <a:extraClrScheme>
      <a:clrScheme name="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01_A4J">
  <a:themeElements>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1_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lnDef>
  </a:objectDefaults>
  <a:extraClrSchemeLst>
    <a:extraClrScheme>
      <a:clrScheme name="1_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1_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B-01_A4J</Template>
  <TotalTime>4239</TotalTime>
  <Words>2755</Words>
  <Application>Microsoft Office PowerPoint</Application>
  <PresentationFormat>A4 210 x 297 mm</PresentationFormat>
  <Paragraphs>377</Paragraphs>
  <Slides>14</Slides>
  <Notes>14</Notes>
  <HiddenSlides>0</HiddenSlides>
  <MMClips>0</MMClips>
  <ScaleCrop>false</ScaleCrop>
  <HeadingPairs>
    <vt:vector size="6" baseType="variant">
      <vt:variant>
        <vt:lpstr>テーマ</vt:lpstr>
      </vt:variant>
      <vt:variant>
        <vt:i4>2</vt:i4>
      </vt:variant>
      <vt:variant>
        <vt:lpstr>埋め込まれた OLE サーバー</vt:lpstr>
      </vt:variant>
      <vt:variant>
        <vt:i4>1</vt:i4>
      </vt:variant>
      <vt:variant>
        <vt:lpstr>スライド タイトル</vt:lpstr>
      </vt:variant>
      <vt:variant>
        <vt:i4>14</vt:i4>
      </vt:variant>
    </vt:vector>
  </HeadingPairs>
  <TitlesOfParts>
    <vt:vector size="17" baseType="lpstr">
      <vt:lpstr>B-01_A4J</vt:lpstr>
      <vt:lpstr>1_B-01_A4J</vt:lpstr>
      <vt:lpstr>Worksheet</vt:lpstr>
      <vt:lpstr>PowerPoint プレゼンテーション</vt:lpstr>
      <vt:lpstr>Contents</vt:lpstr>
      <vt:lpstr>1. Activities of Utilization and Promotion Committee in the Year 2012 (Draft) 　</vt:lpstr>
      <vt:lpstr>1. Activities of Utilization and Promotion Committee in the Year 2012 (Draft) 　</vt:lpstr>
      <vt:lpstr>1. Activities of Utilization and Promotion Committee in the Year 2012 (Draft) </vt:lpstr>
      <vt:lpstr>2. Major Themes for Consideration of Each Meeting (Draft)</vt:lpstr>
      <vt:lpstr>3. Schedule of the Year 2013 (Draft) </vt:lpstr>
      <vt:lpstr>Reference1. Data Examples for Posting on the Open Data Catalogue (incl. links)</vt:lpstr>
      <vt:lpstr>Reference 2. Introduction of Good Practices as Useful Reference                         (Information Provision by Members, etc.)</vt:lpstr>
      <vt:lpstr>Reference 2. Introduction of Good Practices as Useful Reference                         (Information Provision by Members, etc.)</vt:lpstr>
      <vt:lpstr>Reference 2. Introduction of Good Practices as Useful Reference                         (Information Provision by Members, etc.)</vt:lpstr>
      <vt:lpstr>Reference 2. Introduction of Good Practices as Useful Reference                         (Information Provision by Members, etc.)</vt:lpstr>
      <vt:lpstr>Reference 3. Where does my money go?</vt:lpstr>
      <vt:lpstr>Reference 4. Approaches from Different Fields and Technologies (Examples)</vt:lpstr>
    </vt:vector>
  </TitlesOfParts>
  <Company>MRI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dc:title>
  <dc:creator>津國　剛</dc:creator>
  <cp:lastModifiedBy>福島　直央</cp:lastModifiedBy>
  <cp:revision>447</cp:revision>
  <cp:lastPrinted>2012-08-29T01:01:29Z</cp:lastPrinted>
  <dcterms:created xsi:type="dcterms:W3CDTF">2010-12-13T06:02:17Z</dcterms:created>
  <dcterms:modified xsi:type="dcterms:W3CDTF">2014-02-06T05:34:18Z</dcterms:modified>
</cp:coreProperties>
</file>