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0"/>
  </p:notesMasterIdLst>
  <p:sldIdLst>
    <p:sldId id="416" r:id="rId2"/>
    <p:sldId id="441" r:id="rId3"/>
    <p:sldId id="466" r:id="rId4"/>
    <p:sldId id="464" r:id="rId5"/>
    <p:sldId id="465" r:id="rId6"/>
    <p:sldId id="467" r:id="rId7"/>
    <p:sldId id="443" r:id="rId8"/>
    <p:sldId id="445" r:id="rId9"/>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井上"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35" autoAdjust="0"/>
    <p:restoredTop sz="92639" autoAdjust="0"/>
  </p:normalViewPr>
  <p:slideViewPr>
    <p:cSldViewPr snapToGrid="0">
      <p:cViewPr>
        <p:scale>
          <a:sx n="80" d="100"/>
          <a:sy n="80" d="100"/>
        </p:scale>
        <p:origin x="-2430" y="-7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2013/6/12</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creativecommons.org/licenses/by/2.1/j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3004458" y="3851564"/>
            <a:ext cx="5760692" cy="1143000"/>
          </a:xfrm>
        </p:spPr>
        <p:txBody>
          <a:bodyPr/>
          <a:lstStyle/>
          <a:p>
            <a:pPr eaLnBrk="1" hangingPunct="1"/>
            <a:r>
              <a:rPr lang="en-US" altLang="ja-JP" dirty="0" smtClean="0">
                <a:solidFill>
                  <a:schemeClr val="tx1"/>
                </a:solidFill>
                <a:latin typeface="+mj-ea"/>
                <a:ea typeface="+mj-ea"/>
              </a:rPr>
              <a:t>2013.6.13</a:t>
            </a:r>
          </a:p>
          <a:p>
            <a:pPr eaLnBrk="1" hangingPunct="1"/>
            <a:endParaRPr lang="en-US" altLang="ja-JP" dirty="0" smtClean="0">
              <a:solidFill>
                <a:schemeClr val="tx1"/>
              </a:solidFill>
              <a:latin typeface="+mj-ea"/>
              <a:ea typeface="+mj-ea"/>
            </a:endParaRPr>
          </a:p>
          <a:p>
            <a:pPr eaLnBrk="1" hangingPunct="1"/>
            <a:r>
              <a:rPr lang="ja-JP" altLang="en-US" dirty="0" smtClean="0">
                <a:solidFill>
                  <a:schemeClr val="tx1"/>
                </a:solidFill>
                <a:latin typeface="+mj-ea"/>
                <a:ea typeface="+mj-ea"/>
              </a:rPr>
              <a:t>オープンデータ流通推進コンソーシアム</a:t>
            </a:r>
            <a:endParaRPr lang="en-US" altLang="ja-JP" dirty="0">
              <a:solidFill>
                <a:schemeClr val="tx1"/>
              </a:solidFill>
              <a:latin typeface="+mj-ea"/>
              <a:ea typeface="+mj-ea"/>
            </a:endParaRPr>
          </a:p>
          <a:p>
            <a:pPr eaLnBrk="1" hangingPunct="1"/>
            <a:r>
              <a:rPr lang="ja-JP" altLang="en-US" dirty="0" smtClean="0">
                <a:solidFill>
                  <a:schemeClr val="tx1"/>
                </a:solidFill>
                <a:latin typeface="+mj-ea"/>
                <a:ea typeface="+mj-ea"/>
              </a:rPr>
              <a:t>データガバナンス主査　井上 由里子</a:t>
            </a:r>
            <a:endParaRPr lang="en-US" altLang="ja-JP" dirty="0" smtClean="0">
              <a:solidFill>
                <a:schemeClr val="tx1"/>
              </a:solidFill>
              <a:latin typeface="+mj-ea"/>
              <a:ea typeface="+mj-ea"/>
            </a:endParaRPr>
          </a:p>
        </p:txBody>
      </p:sp>
      <p:sp>
        <p:nvSpPr>
          <p:cNvPr id="5" name="タイトル 1"/>
          <p:cNvSpPr txBox="1">
            <a:spLocks/>
          </p:cNvSpPr>
          <p:nvPr/>
        </p:nvSpPr>
        <p:spPr bwMode="auto">
          <a:xfrm>
            <a:off x="991631" y="1828800"/>
            <a:ext cx="7918846"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algn="ctr" fontAlgn="auto">
              <a:spcAft>
                <a:spcPts val="0"/>
              </a:spcAft>
              <a:defRPr/>
            </a:pPr>
            <a:r>
              <a:rPr lang="ja-JP" altLang="en-US" sz="2800" dirty="0" smtClean="0">
                <a:latin typeface="+mj-ea"/>
              </a:rPr>
              <a:t>データガバナンス委員会の</a:t>
            </a:r>
            <a:endParaRPr lang="en-US" altLang="ja-JP" sz="2800" dirty="0" smtClean="0">
              <a:latin typeface="+mj-ea"/>
            </a:endParaRPr>
          </a:p>
          <a:p>
            <a:pPr algn="ctr" fontAlgn="auto">
              <a:spcAft>
                <a:spcPts val="0"/>
              </a:spcAft>
              <a:defRPr/>
            </a:pPr>
            <a:r>
              <a:rPr lang="ja-JP" altLang="en-US" sz="2800" dirty="0" smtClean="0">
                <a:latin typeface="+mj-ea"/>
              </a:rPr>
              <a:t>平成</a:t>
            </a:r>
            <a:r>
              <a:rPr lang="en-US" altLang="ja-JP" sz="2800" dirty="0">
                <a:latin typeface="+mj-ea"/>
              </a:rPr>
              <a:t>24</a:t>
            </a:r>
            <a:r>
              <a:rPr lang="ja-JP" altLang="en-US" sz="2800" dirty="0">
                <a:latin typeface="+mj-ea"/>
              </a:rPr>
              <a:t>年度活動報告と平成</a:t>
            </a:r>
            <a:r>
              <a:rPr lang="en-US" altLang="ja-JP" sz="2800" dirty="0">
                <a:latin typeface="+mj-ea"/>
              </a:rPr>
              <a:t>25</a:t>
            </a:r>
            <a:r>
              <a:rPr lang="ja-JP" altLang="en-US" sz="2800" dirty="0">
                <a:latin typeface="+mj-ea"/>
              </a:rPr>
              <a:t>年度</a:t>
            </a:r>
            <a:r>
              <a:rPr lang="ja-JP" altLang="en-US" sz="2800" dirty="0" smtClean="0">
                <a:latin typeface="+mj-ea"/>
              </a:rPr>
              <a:t>活動方針案</a:t>
            </a:r>
            <a:endParaRPr lang="en-US" altLang="ja-JP" sz="2800" dirty="0" smtClean="0">
              <a:latin typeface="+mj-ea"/>
            </a:endParaRPr>
          </a:p>
        </p:txBody>
      </p:sp>
      <p:sp>
        <p:nvSpPr>
          <p:cNvPr id="7" name="テキスト ボックス 6"/>
          <p:cNvSpPr txBox="1"/>
          <p:nvPr/>
        </p:nvSpPr>
        <p:spPr>
          <a:xfrm>
            <a:off x="7606915" y="336121"/>
            <a:ext cx="1191352" cy="369332"/>
          </a:xfrm>
          <a:prstGeom prst="rect">
            <a:avLst/>
          </a:prstGeom>
          <a:noFill/>
          <a:ln>
            <a:solidFill>
              <a:schemeClr val="tx1"/>
            </a:solidFill>
          </a:ln>
        </p:spPr>
        <p:txBody>
          <a:bodyPr wrap="none" rtlCol="0">
            <a:spAutoFit/>
          </a:bodyPr>
          <a:lstStyle/>
          <a:p>
            <a:r>
              <a:rPr lang="ja-JP" altLang="en-US" dirty="0" smtClean="0"/>
              <a:t>資料３－２</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000" dirty="0" smtClean="0">
                <a:latin typeface="+mj-ea"/>
              </a:rPr>
              <a:t>１．データガバナンス委員会の</a:t>
            </a:r>
            <a:r>
              <a:rPr lang="ja-JP" altLang="en-US" sz="2000" dirty="0" smtClean="0">
                <a:latin typeface="+mj-ea"/>
              </a:rPr>
              <a:t>平成</a:t>
            </a:r>
            <a:r>
              <a:rPr lang="en-US" altLang="ja-JP" sz="2000" dirty="0" smtClean="0">
                <a:latin typeface="+mj-ea"/>
              </a:rPr>
              <a:t>24</a:t>
            </a:r>
            <a:r>
              <a:rPr lang="ja-JP" altLang="en-US" sz="2000" dirty="0" smtClean="0">
                <a:latin typeface="+mj-ea"/>
              </a:rPr>
              <a:t>年度活動報告　（１）概要</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a:t>
            </a:fld>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4041728504"/>
              </p:ext>
            </p:extLst>
          </p:nvPr>
        </p:nvGraphicFramePr>
        <p:xfrm>
          <a:off x="443344" y="815109"/>
          <a:ext cx="8095013" cy="5573814"/>
        </p:xfrm>
        <a:graphic>
          <a:graphicData uri="http://schemas.openxmlformats.org/drawingml/2006/table">
            <a:tbl>
              <a:tblPr firstRow="1" bandRow="1">
                <a:tableStyleId>{5C22544A-7EE6-4342-B048-85BDC9FD1C3A}</a:tableStyleId>
              </a:tblPr>
              <a:tblGrid>
                <a:gridCol w="1290453"/>
                <a:gridCol w="2766950"/>
                <a:gridCol w="4037610"/>
              </a:tblGrid>
              <a:tr h="434148">
                <a:tc>
                  <a:txBody>
                    <a:bodyPr/>
                    <a:lstStyle/>
                    <a:p>
                      <a:pPr algn="ctr"/>
                      <a:r>
                        <a:rPr kumimoji="1" lang="ja-JP" altLang="en-US" sz="1400" dirty="0" smtClean="0">
                          <a:latin typeface="+mj-ea"/>
                          <a:ea typeface="+mj-ea"/>
                        </a:rPr>
                        <a:t>日付</a:t>
                      </a:r>
                      <a:endParaRPr kumimoji="1" lang="ja-JP" altLang="en-US" sz="1400" dirty="0">
                        <a:latin typeface="+mj-ea"/>
                        <a:ea typeface="+mj-ea"/>
                      </a:endParaRPr>
                    </a:p>
                  </a:txBody>
                  <a:tcPr anchor="ctr"/>
                </a:tc>
                <a:tc>
                  <a:txBody>
                    <a:bodyPr/>
                    <a:lstStyle/>
                    <a:p>
                      <a:pPr algn="ctr"/>
                      <a:r>
                        <a:rPr kumimoji="1" lang="ja-JP" altLang="en-US" sz="1400" dirty="0" smtClean="0">
                          <a:latin typeface="+mj-ea"/>
                          <a:ea typeface="+mj-ea"/>
                        </a:rPr>
                        <a:t>タイトル</a:t>
                      </a:r>
                      <a:endParaRPr kumimoji="1" lang="ja-JP" altLang="en-US" sz="1400" dirty="0">
                        <a:latin typeface="+mj-ea"/>
                        <a:ea typeface="+mj-ea"/>
                      </a:endParaRPr>
                    </a:p>
                  </a:txBody>
                  <a:tcPr anchor="ctr"/>
                </a:tc>
                <a:tc>
                  <a:txBody>
                    <a:bodyPr/>
                    <a:lstStyle/>
                    <a:p>
                      <a:pPr algn="ctr"/>
                      <a:r>
                        <a:rPr kumimoji="1" lang="ja-JP" altLang="en-US" sz="1400" dirty="0" smtClean="0">
                          <a:latin typeface="+mj-ea"/>
                          <a:ea typeface="+mj-ea"/>
                        </a:rPr>
                        <a:t>概要</a:t>
                      </a:r>
                      <a:endParaRPr kumimoji="1" lang="ja-JP" altLang="en-US" sz="1400" dirty="0">
                        <a:latin typeface="+mj-ea"/>
                        <a:ea typeface="+mj-ea"/>
                      </a:endParaRPr>
                    </a:p>
                  </a:txBody>
                  <a:tcPr anchor="ctr"/>
                </a:tc>
              </a:tr>
              <a:tr h="434148">
                <a:tc>
                  <a:txBody>
                    <a:bodyPr/>
                    <a:lstStyle/>
                    <a:p>
                      <a:pPr algn="ctr"/>
                      <a:r>
                        <a:rPr kumimoji="1" lang="en-US" altLang="ja-JP" sz="1400" dirty="0" smtClean="0">
                          <a:latin typeface="+mj-ea"/>
                          <a:ea typeface="+mj-ea"/>
                        </a:rPr>
                        <a:t>2012.09.26</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第１回データガバナンス委員会</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今年度の検討事項と進め方について　他</a:t>
                      </a:r>
                      <a:endParaRPr kumimoji="1" lang="ja-JP" altLang="en-US" sz="1400" dirty="0">
                        <a:latin typeface="+mj-ea"/>
                        <a:ea typeface="+mj-ea"/>
                      </a:endParaRPr>
                    </a:p>
                  </a:txBody>
                  <a:tcPr anchor="ctr"/>
                </a:tc>
              </a:tr>
              <a:tr h="606618">
                <a:tc>
                  <a:txBody>
                    <a:bodyPr/>
                    <a:lstStyle/>
                    <a:p>
                      <a:pPr algn="ctr"/>
                      <a:r>
                        <a:rPr kumimoji="1" lang="en-US" altLang="ja-JP" sz="1400" dirty="0" smtClean="0">
                          <a:latin typeface="+mj-ea"/>
                          <a:ea typeface="+mj-ea"/>
                        </a:rPr>
                        <a:t>2012.11.14</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第２回データガバナンス委員会</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今年度の検討対象とするデータの決定</a:t>
                      </a:r>
                      <a:endParaRPr kumimoji="1" lang="en-US" altLang="ja-JP" sz="1400" dirty="0" smtClean="0">
                        <a:latin typeface="+mj-ea"/>
                        <a:ea typeface="+mj-ea"/>
                      </a:endParaRPr>
                    </a:p>
                    <a:p>
                      <a:r>
                        <a:rPr kumimoji="1" lang="ja-JP" altLang="en-US" sz="1400" dirty="0" smtClean="0">
                          <a:latin typeface="+mj-ea"/>
                          <a:ea typeface="+mj-ea"/>
                        </a:rPr>
                        <a:t>海外動向調査の報告　他</a:t>
                      </a:r>
                      <a:endParaRPr kumimoji="1" lang="ja-JP" altLang="en-US" sz="1400" dirty="0">
                        <a:latin typeface="+mj-ea"/>
                        <a:ea typeface="+mj-ea"/>
                      </a:endParaRPr>
                    </a:p>
                  </a:txBody>
                  <a:tcPr anchor="ctr"/>
                </a:tc>
              </a:tr>
              <a:tr h="856402">
                <a:tc>
                  <a:txBody>
                    <a:bodyPr/>
                    <a:lstStyle/>
                    <a:p>
                      <a:pPr algn="ctr"/>
                      <a:r>
                        <a:rPr kumimoji="1" lang="en-US" altLang="ja-JP" sz="1400" dirty="0" smtClean="0">
                          <a:latin typeface="+mj-ea"/>
                          <a:ea typeface="+mj-ea"/>
                        </a:rPr>
                        <a:t>2013.01.24</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電子行政オープンデータ実務者会議ルール・普及ＷＧ第２回</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データガバナンス委員会の検討状況について報告。</a:t>
                      </a:r>
                      <a:endParaRPr kumimoji="1" lang="en-US" altLang="ja-JP" sz="1400" dirty="0" smtClean="0">
                        <a:latin typeface="+mj-ea"/>
                        <a:ea typeface="+mj-ea"/>
                      </a:endParaRPr>
                    </a:p>
                    <a:p>
                      <a:r>
                        <a:rPr kumimoji="1" lang="en-US" altLang="ja-JP" sz="1400" dirty="0" smtClean="0">
                          <a:latin typeface="+mj-ea"/>
                          <a:ea typeface="+mj-ea"/>
                        </a:rPr>
                        <a:t>CC-BY</a:t>
                      </a:r>
                      <a:r>
                        <a:rPr kumimoji="1" lang="ja-JP" altLang="en-US" sz="1400" dirty="0" smtClean="0">
                          <a:latin typeface="+mj-ea"/>
                          <a:ea typeface="+mj-ea"/>
                        </a:rPr>
                        <a:t>を軸に試行を行うこと　他</a:t>
                      </a:r>
                      <a:endParaRPr kumimoji="1" lang="ja-JP" altLang="en-US" sz="1400" dirty="0">
                        <a:latin typeface="+mj-ea"/>
                        <a:ea typeface="+mj-ea"/>
                      </a:endParaRPr>
                    </a:p>
                  </a:txBody>
                  <a:tcPr anchor="ctr"/>
                </a:tc>
              </a:tr>
              <a:tr h="606618">
                <a:tc>
                  <a:txBody>
                    <a:bodyPr/>
                    <a:lstStyle/>
                    <a:p>
                      <a:pPr algn="ctr"/>
                      <a:r>
                        <a:rPr kumimoji="1" lang="en-US" altLang="ja-JP" sz="1400" dirty="0" smtClean="0">
                          <a:latin typeface="+mj-ea"/>
                          <a:ea typeface="+mj-ea"/>
                        </a:rPr>
                        <a:t>2013.01.28</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第３回データガバナンス委員会</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海外動向調査の報告</a:t>
                      </a:r>
                      <a:endParaRPr kumimoji="1" lang="en-US" altLang="ja-JP" sz="1400" dirty="0" smtClean="0">
                        <a:latin typeface="+mj-ea"/>
                        <a:ea typeface="+mj-ea"/>
                      </a:endParaRPr>
                    </a:p>
                    <a:p>
                      <a:r>
                        <a:rPr kumimoji="1" lang="ja-JP" altLang="en-US" sz="1400" dirty="0" smtClean="0">
                          <a:latin typeface="+mj-ea"/>
                          <a:ea typeface="+mj-ea"/>
                        </a:rPr>
                        <a:t>ケーススタディの実施方法について　他</a:t>
                      </a:r>
                      <a:endParaRPr kumimoji="1" lang="en-US" altLang="ja-JP" sz="1400" dirty="0" smtClean="0">
                        <a:latin typeface="+mj-ea"/>
                        <a:ea typeface="+mj-ea"/>
                      </a:endParaRPr>
                    </a:p>
                  </a:txBody>
                  <a:tcPr anchor="ctr"/>
                </a:tc>
              </a:tr>
              <a:tr h="434148">
                <a:tc>
                  <a:txBody>
                    <a:bodyPr/>
                    <a:lstStyle/>
                    <a:p>
                      <a:pPr algn="ctr"/>
                      <a:r>
                        <a:rPr kumimoji="1" lang="en-US" altLang="ja-JP" sz="1400" dirty="0" smtClean="0">
                          <a:latin typeface="+mj-ea"/>
                          <a:ea typeface="+mj-ea"/>
                        </a:rPr>
                        <a:t>2013.03.15</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第４回データガバナンス委員会</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データガバナンス委員会報告書案の検討　他</a:t>
                      </a:r>
                      <a:endParaRPr kumimoji="1" lang="en-US" altLang="ja-JP" sz="1400" dirty="0" smtClean="0">
                        <a:latin typeface="+mj-ea"/>
                        <a:ea typeface="+mj-ea"/>
                      </a:endParaRPr>
                    </a:p>
                  </a:txBody>
                  <a:tcPr anchor="ctr"/>
                </a:tc>
              </a:tr>
              <a:tr h="1355969">
                <a:tc>
                  <a:txBody>
                    <a:bodyPr/>
                    <a:lstStyle/>
                    <a:p>
                      <a:pPr algn="ctr"/>
                      <a:r>
                        <a:rPr kumimoji="1" lang="en-US" altLang="ja-JP" sz="1400" dirty="0" smtClean="0">
                          <a:latin typeface="+mj-ea"/>
                          <a:ea typeface="+mj-ea"/>
                        </a:rPr>
                        <a:t>2013.03.21</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第３回電子行政オープンデータ実務者会議</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データガバナンス委員会の取組と提言について報告。</a:t>
                      </a:r>
                      <a:endParaRPr kumimoji="1" lang="en-US" altLang="ja-JP" sz="1400" dirty="0" smtClean="0">
                        <a:latin typeface="+mj-ea"/>
                        <a:ea typeface="+mj-ea"/>
                      </a:endParaRPr>
                    </a:p>
                    <a:p>
                      <a:r>
                        <a:rPr kumimoji="1" lang="ja-JP" altLang="en-US" sz="1400" dirty="0" smtClean="0">
                          <a:latin typeface="+mj-ea"/>
                          <a:ea typeface="+mj-ea"/>
                        </a:rPr>
                        <a:t>ケーススタディの結果、利用規約案等をもとに、二次利用を自由に認めることを原則とすること、利用ルールの策定時の留意点等を提言</a:t>
                      </a:r>
                      <a:endParaRPr kumimoji="1" lang="en-US" altLang="ja-JP" sz="1400" dirty="0" smtClean="0">
                        <a:latin typeface="+mj-ea"/>
                        <a:ea typeface="+mj-ea"/>
                      </a:endParaRPr>
                    </a:p>
                  </a:txBody>
                  <a:tcPr anchor="ctr"/>
                </a:tc>
              </a:tr>
              <a:tr h="845763">
                <a:tc>
                  <a:txBody>
                    <a:bodyPr/>
                    <a:lstStyle/>
                    <a:p>
                      <a:pPr algn="ctr"/>
                      <a:r>
                        <a:rPr kumimoji="1" lang="en-US" altLang="ja-JP" sz="1400" dirty="0" smtClean="0">
                          <a:latin typeface="+mj-ea"/>
                          <a:ea typeface="+mj-ea"/>
                        </a:rPr>
                        <a:t>2013.04.19</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情報通信白書のオープンデータ化発表</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データガバナンス委員会で検討を行ってきた利用規約案をもとにして、情報通信白書のオープンデータ化が実施される。</a:t>
                      </a:r>
                      <a:endParaRPr kumimoji="1" lang="en-US" altLang="ja-JP" sz="1400" dirty="0" smtClean="0">
                        <a:latin typeface="+mj-ea"/>
                        <a:ea typeface="+mj-ea"/>
                      </a:endParaRPr>
                    </a:p>
                  </a:txBody>
                  <a:tcPr anchor="ctr"/>
                </a:tc>
              </a:tr>
            </a:tbl>
          </a:graphicData>
        </a:graphic>
      </p:graphicFrame>
    </p:spTree>
    <p:extLst>
      <p:ext uri="{BB962C8B-B14F-4D97-AF65-F5344CB8AC3E}">
        <p14:creationId xmlns:p14="http://schemas.microsoft.com/office/powerpoint/2010/main" val="1202682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2</a:t>
            </a:fld>
            <a:endParaRPr lang="ja-JP" altLang="en-US" dirty="0"/>
          </a:p>
        </p:txBody>
      </p:sp>
      <p:sp>
        <p:nvSpPr>
          <p:cNvPr id="13" name="コンテンツ プレースホルダー 1"/>
          <p:cNvSpPr txBox="1">
            <a:spLocks/>
          </p:cNvSpPr>
          <p:nvPr/>
        </p:nvSpPr>
        <p:spPr>
          <a:xfrm>
            <a:off x="436653" y="1026367"/>
            <a:ext cx="8483412" cy="5608349"/>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nSpc>
                <a:spcPts val="1400"/>
              </a:lnSpc>
              <a:spcBef>
                <a:spcPts val="300"/>
              </a:spcBef>
            </a:pPr>
            <a:r>
              <a:rPr lang="ja-JP" altLang="en-US" sz="2000" dirty="0" smtClean="0"/>
              <a:t>データガバナンス委員会において検討した事項は以下の通り。</a:t>
            </a:r>
            <a:endParaRPr lang="en-US" altLang="ja-JP" sz="2000" dirty="0" smtClean="0"/>
          </a:p>
          <a:p>
            <a:pPr>
              <a:lnSpc>
                <a:spcPts val="1400"/>
              </a:lnSpc>
              <a:spcBef>
                <a:spcPts val="300"/>
              </a:spcBef>
            </a:pPr>
            <a:endParaRPr lang="en-US" altLang="ja-JP" sz="2000" dirty="0" smtClean="0"/>
          </a:p>
          <a:p>
            <a:pPr lvl="1">
              <a:lnSpc>
                <a:spcPts val="1400"/>
              </a:lnSpc>
              <a:spcBef>
                <a:spcPts val="300"/>
              </a:spcBef>
            </a:pPr>
            <a:r>
              <a:rPr lang="ja-JP" altLang="en-US" sz="1800" dirty="0" smtClean="0"/>
              <a:t>検討</a:t>
            </a:r>
            <a:r>
              <a:rPr lang="ja-JP" altLang="en-US" sz="1800" dirty="0"/>
              <a:t>の</a:t>
            </a:r>
            <a:r>
              <a:rPr lang="ja-JP" altLang="en-US" sz="1800" dirty="0" smtClean="0"/>
              <a:t>方向性</a:t>
            </a:r>
            <a:endParaRPr lang="en-US" altLang="ja-JP" sz="1800" dirty="0"/>
          </a:p>
          <a:p>
            <a:pPr lvl="2">
              <a:lnSpc>
                <a:spcPts val="1400"/>
              </a:lnSpc>
              <a:spcBef>
                <a:spcPts val="300"/>
              </a:spcBef>
            </a:pPr>
            <a:r>
              <a:rPr lang="ja-JP" altLang="en-US" sz="1600" dirty="0" smtClean="0"/>
              <a:t>公共</a:t>
            </a:r>
            <a:r>
              <a:rPr lang="ja-JP" altLang="en-US" sz="1600" dirty="0"/>
              <a:t>データの利用条件に係る現状と</a:t>
            </a:r>
            <a:r>
              <a:rPr lang="ja-JP" altLang="en-US" sz="1600" dirty="0" smtClean="0"/>
              <a:t>課題</a:t>
            </a:r>
            <a:endParaRPr lang="en-US" altLang="ja-JP" sz="1600" dirty="0" smtClean="0"/>
          </a:p>
          <a:p>
            <a:pPr lvl="2">
              <a:lnSpc>
                <a:spcPts val="1400"/>
              </a:lnSpc>
              <a:spcBef>
                <a:spcPts val="300"/>
              </a:spcBef>
            </a:pPr>
            <a:r>
              <a:rPr lang="ja-JP" altLang="en-US" sz="1600" dirty="0" smtClean="0"/>
              <a:t>課題</a:t>
            </a:r>
            <a:r>
              <a:rPr lang="ja-JP" altLang="en-US" sz="1600" dirty="0"/>
              <a:t>解決の方向性</a:t>
            </a:r>
          </a:p>
          <a:p>
            <a:pPr lvl="1">
              <a:lnSpc>
                <a:spcPts val="1400"/>
              </a:lnSpc>
              <a:spcBef>
                <a:spcPts val="300"/>
              </a:spcBef>
            </a:pPr>
            <a:endParaRPr lang="ja-JP" altLang="en-US" sz="1800" dirty="0"/>
          </a:p>
          <a:p>
            <a:pPr lvl="1">
              <a:lnSpc>
                <a:spcPts val="1400"/>
              </a:lnSpc>
              <a:spcBef>
                <a:spcPts val="300"/>
              </a:spcBef>
            </a:pPr>
            <a:r>
              <a:rPr lang="ja-JP" altLang="en-US" sz="1800" dirty="0" smtClean="0"/>
              <a:t>海外</a:t>
            </a:r>
            <a:r>
              <a:rPr lang="ja-JP" altLang="en-US" sz="1800" dirty="0"/>
              <a:t>における二次利用の基本的な考え方</a:t>
            </a:r>
          </a:p>
          <a:p>
            <a:pPr lvl="1">
              <a:lnSpc>
                <a:spcPts val="1400"/>
              </a:lnSpc>
              <a:spcBef>
                <a:spcPts val="300"/>
              </a:spcBef>
            </a:pPr>
            <a:endParaRPr lang="ja-JP" altLang="en-US" sz="1800" dirty="0"/>
          </a:p>
          <a:p>
            <a:pPr lvl="1">
              <a:lnSpc>
                <a:spcPts val="1400"/>
              </a:lnSpc>
              <a:spcBef>
                <a:spcPts val="300"/>
              </a:spcBef>
            </a:pPr>
            <a:r>
              <a:rPr lang="ja-JP" altLang="en-US" sz="1800" dirty="0" smtClean="0"/>
              <a:t>海外</a:t>
            </a:r>
            <a:r>
              <a:rPr lang="ja-JP" altLang="en-US" sz="1800" dirty="0"/>
              <a:t>で採用されているライセンスの比較</a:t>
            </a:r>
          </a:p>
          <a:p>
            <a:pPr lvl="1">
              <a:lnSpc>
                <a:spcPts val="1400"/>
              </a:lnSpc>
              <a:spcBef>
                <a:spcPts val="300"/>
              </a:spcBef>
            </a:pPr>
            <a:endParaRPr lang="ja-JP" altLang="en-US" sz="1800" dirty="0"/>
          </a:p>
          <a:p>
            <a:pPr lvl="1">
              <a:lnSpc>
                <a:spcPts val="1400"/>
              </a:lnSpc>
              <a:spcBef>
                <a:spcPts val="300"/>
              </a:spcBef>
            </a:pPr>
            <a:r>
              <a:rPr lang="ja-JP" altLang="en-US" sz="1800" dirty="0" smtClean="0"/>
              <a:t>国内</a:t>
            </a:r>
            <a:r>
              <a:rPr lang="ja-JP" altLang="en-US" sz="1800" dirty="0"/>
              <a:t>での採用が考えられるライセンス（利用条件明示方法）の検討</a:t>
            </a:r>
          </a:p>
          <a:p>
            <a:pPr lvl="1">
              <a:lnSpc>
                <a:spcPts val="1400"/>
              </a:lnSpc>
              <a:spcBef>
                <a:spcPts val="300"/>
              </a:spcBef>
            </a:pPr>
            <a:endParaRPr lang="ja-JP" altLang="en-US" sz="1800" dirty="0"/>
          </a:p>
          <a:p>
            <a:pPr lvl="1">
              <a:lnSpc>
                <a:spcPts val="1400"/>
              </a:lnSpc>
              <a:spcBef>
                <a:spcPts val="300"/>
              </a:spcBef>
            </a:pPr>
            <a:r>
              <a:rPr lang="ja-JP" altLang="en-US" sz="1800" dirty="0" smtClean="0"/>
              <a:t>ケーススタディ</a:t>
            </a:r>
            <a:r>
              <a:rPr lang="ja-JP" altLang="en-US" sz="1800" dirty="0"/>
              <a:t>（情報通信白書等</a:t>
            </a:r>
            <a:r>
              <a:rPr lang="ja-JP" altLang="en-US" sz="1800" dirty="0" smtClean="0"/>
              <a:t>）</a:t>
            </a:r>
            <a:endParaRPr lang="en-US" altLang="ja-JP" sz="1800" dirty="0" smtClean="0"/>
          </a:p>
          <a:p>
            <a:pPr marL="274638" lvl="1" indent="0">
              <a:lnSpc>
                <a:spcPts val="1400"/>
              </a:lnSpc>
              <a:spcBef>
                <a:spcPts val="300"/>
              </a:spcBef>
              <a:buNone/>
            </a:pPr>
            <a:r>
              <a:rPr lang="ja-JP" altLang="en-US" sz="1800" dirty="0"/>
              <a:t>　　</a:t>
            </a:r>
          </a:p>
          <a:p>
            <a:pPr lvl="1">
              <a:lnSpc>
                <a:spcPts val="1400"/>
              </a:lnSpc>
              <a:spcBef>
                <a:spcPts val="300"/>
              </a:spcBef>
            </a:pPr>
            <a:r>
              <a:rPr lang="ja-JP" altLang="en-US" sz="1800" dirty="0" smtClean="0"/>
              <a:t>利用規約案</a:t>
            </a:r>
            <a:r>
              <a:rPr lang="ja-JP" altLang="en-US" sz="1800" dirty="0"/>
              <a:t>及び委託の際の</a:t>
            </a:r>
            <a:r>
              <a:rPr lang="ja-JP" altLang="en-US" sz="1800" dirty="0" smtClean="0"/>
              <a:t>契約書条文案等</a:t>
            </a:r>
            <a:r>
              <a:rPr lang="ja-JP" altLang="en-US" sz="1800" dirty="0"/>
              <a:t>の検討</a:t>
            </a:r>
          </a:p>
          <a:p>
            <a:pPr lvl="2">
              <a:lnSpc>
                <a:spcPts val="1400"/>
              </a:lnSpc>
              <a:spcBef>
                <a:spcPts val="300"/>
              </a:spcBef>
            </a:pPr>
            <a:r>
              <a:rPr lang="ja-JP" altLang="en-US" sz="1600" dirty="0"/>
              <a:t>利用規約案：ウェブサイトや当該データに記載する方法、</a:t>
            </a:r>
            <a:r>
              <a:rPr lang="ja-JP" altLang="en-US" sz="1600" dirty="0" smtClean="0"/>
              <a:t>内容</a:t>
            </a:r>
            <a:endParaRPr lang="ja-JP" altLang="en-US" sz="1600" dirty="0"/>
          </a:p>
          <a:p>
            <a:pPr lvl="2">
              <a:lnSpc>
                <a:spcPts val="1400"/>
              </a:lnSpc>
              <a:spcBef>
                <a:spcPts val="300"/>
              </a:spcBef>
            </a:pPr>
            <a:r>
              <a:rPr lang="ja-JP" altLang="en-US" sz="1600" dirty="0" smtClean="0"/>
              <a:t>委託</a:t>
            </a:r>
            <a:r>
              <a:rPr lang="ja-JP" altLang="en-US" sz="1600" dirty="0"/>
              <a:t>契約書条文案等：著作権の集約及び二次利用を可能にするために必要な</a:t>
            </a:r>
            <a:r>
              <a:rPr lang="ja-JP" altLang="en-US" sz="1600" dirty="0" smtClean="0"/>
              <a:t>事項</a:t>
            </a:r>
            <a:endParaRPr lang="ja-JP" altLang="en-US" sz="1600" dirty="0"/>
          </a:p>
          <a:p>
            <a:pPr lvl="1">
              <a:lnSpc>
                <a:spcPts val="1400"/>
              </a:lnSpc>
              <a:spcBef>
                <a:spcPts val="300"/>
              </a:spcBef>
            </a:pPr>
            <a:endParaRPr lang="ja-JP" altLang="en-US" sz="1800" dirty="0"/>
          </a:p>
          <a:p>
            <a:pPr lvl="1">
              <a:lnSpc>
                <a:spcPts val="1400"/>
              </a:lnSpc>
              <a:spcBef>
                <a:spcPts val="300"/>
              </a:spcBef>
            </a:pPr>
            <a:r>
              <a:rPr lang="ja-JP" altLang="en-US" sz="1800" dirty="0" smtClean="0"/>
              <a:t>その他</a:t>
            </a:r>
            <a:r>
              <a:rPr lang="ja-JP" altLang="en-US" sz="1800" dirty="0"/>
              <a:t>留意すべき</a:t>
            </a:r>
            <a:r>
              <a:rPr lang="ja-JP" altLang="en-US" sz="1800" dirty="0" smtClean="0"/>
              <a:t>事項の検討</a:t>
            </a:r>
            <a:endParaRPr lang="ja-JP" altLang="en-US" sz="1800" dirty="0"/>
          </a:p>
        </p:txBody>
      </p:sp>
      <p:sp>
        <p:nvSpPr>
          <p:cNvPr id="14" name="テキスト ボックス 13"/>
          <p:cNvSpPr txBox="1"/>
          <p:nvPr/>
        </p:nvSpPr>
        <p:spPr>
          <a:xfrm>
            <a:off x="5896850" y="6222670"/>
            <a:ext cx="2956259" cy="276999"/>
          </a:xfrm>
          <a:prstGeom prst="rect">
            <a:avLst/>
          </a:prstGeom>
          <a:noFill/>
        </p:spPr>
        <p:txBody>
          <a:bodyPr wrap="none" rtlCol="0">
            <a:spAutoFit/>
          </a:bodyPr>
          <a:lstStyle/>
          <a:p>
            <a:r>
              <a:rPr lang="ja-JP" altLang="en-US" sz="1200" dirty="0" smtClean="0"/>
              <a:t>出典：第４回データガバナンス委員会資料</a:t>
            </a:r>
            <a:endParaRPr kumimoji="1" lang="ja-JP" altLang="en-US" sz="1200" dirty="0"/>
          </a:p>
        </p:txBody>
      </p:sp>
      <p:sp>
        <p:nvSpPr>
          <p:cNvPr id="7" name="タイトル 1"/>
          <p:cNvSpPr>
            <a:spLocks noGrp="1"/>
          </p:cNvSpPr>
          <p:nvPr>
            <p:ph type="title"/>
          </p:nvPr>
        </p:nvSpPr>
        <p:spPr>
          <a:xfrm>
            <a:off x="457200" y="12877"/>
            <a:ext cx="8229600" cy="654943"/>
          </a:xfrm>
        </p:spPr>
        <p:txBody>
          <a:bodyPr/>
          <a:lstStyle/>
          <a:p>
            <a:r>
              <a:rPr kumimoji="1" lang="ja-JP" altLang="en-US" sz="2000" dirty="0" smtClean="0">
                <a:latin typeface="+mj-ea"/>
              </a:rPr>
              <a:t>１</a:t>
            </a:r>
            <a:r>
              <a:rPr lang="ja-JP" altLang="en-US" sz="2000" dirty="0">
                <a:latin typeface="+mj-ea"/>
              </a:rPr>
              <a:t>．データガバナンス委員会の平成</a:t>
            </a:r>
            <a:r>
              <a:rPr lang="en-US" altLang="ja-JP" sz="2000" dirty="0">
                <a:latin typeface="+mj-ea"/>
              </a:rPr>
              <a:t>24</a:t>
            </a:r>
            <a:r>
              <a:rPr lang="ja-JP" altLang="en-US" sz="2000" dirty="0">
                <a:latin typeface="+mj-ea"/>
              </a:rPr>
              <a:t>年度活動報告　</a:t>
            </a:r>
            <a:r>
              <a:rPr lang="ja-JP" altLang="en-US" sz="2000" dirty="0" smtClean="0">
                <a:latin typeface="+mj-ea"/>
              </a:rPr>
              <a:t>（２）検討事項</a:t>
            </a:r>
            <a:endParaRPr kumimoji="1" lang="ja-JP" altLang="en-US" sz="2000" dirty="0">
              <a:latin typeface="+mj-ea"/>
            </a:endParaRPr>
          </a:p>
        </p:txBody>
      </p:sp>
    </p:spTree>
    <p:extLst>
      <p:ext uri="{BB962C8B-B14F-4D97-AF65-F5344CB8AC3E}">
        <p14:creationId xmlns:p14="http://schemas.microsoft.com/office/powerpoint/2010/main" val="33464073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400" dirty="0" smtClean="0">
                <a:latin typeface="+mj-ea"/>
              </a:rPr>
              <a:t>参考：電子行政オープンデータ実務者会議への提言（１）</a:t>
            </a:r>
            <a:endParaRPr kumimoji="1" lang="ja-JP" altLang="en-US" sz="24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3</a:t>
            </a:fld>
            <a:endParaRPr lang="ja-JP" altLang="en-US" dirty="0"/>
          </a:p>
        </p:txBody>
      </p:sp>
      <p:sp>
        <p:nvSpPr>
          <p:cNvPr id="13" name="コンテンツ プレースホルダー 1"/>
          <p:cNvSpPr txBox="1">
            <a:spLocks/>
          </p:cNvSpPr>
          <p:nvPr/>
        </p:nvSpPr>
        <p:spPr>
          <a:xfrm>
            <a:off x="436653" y="1026367"/>
            <a:ext cx="8483412" cy="5608349"/>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nSpc>
                <a:spcPts val="1400"/>
              </a:lnSpc>
              <a:spcBef>
                <a:spcPts val="300"/>
              </a:spcBef>
            </a:pPr>
            <a:r>
              <a:rPr lang="ja-JP" altLang="en-US" sz="1400" dirty="0" smtClean="0"/>
              <a:t>データガバナンス委員会は、公共データの二次利用促進のための利用ルールのあり方について、以下の事項を提言する。</a:t>
            </a:r>
            <a:endParaRPr lang="en-US" altLang="ja-JP" sz="1400" dirty="0" smtClean="0"/>
          </a:p>
          <a:p>
            <a:pPr marL="617538" lvl="1" indent="-342900">
              <a:lnSpc>
                <a:spcPts val="1600"/>
              </a:lnSpc>
              <a:spcBef>
                <a:spcPts val="1200"/>
              </a:spcBef>
              <a:buFont typeface="+mj-lt"/>
              <a:buAutoNum type="arabicPeriod"/>
            </a:pPr>
            <a:r>
              <a:rPr lang="ja-JP" altLang="en-US" sz="1400" dirty="0" smtClean="0"/>
              <a:t>国が保有する公共データは、利用を制限すべき実質的かつ合理的理由のない限り、誰もが自由に利用できるようにすべきであり、国の著作権を根拠とした利用制限を認めるのは妥当でない。したがって、国の保有する公共データは、その著作物性の有無にかかわらず、二次利用を自由に認めるのが原則であることを全府省に周知すべき。</a:t>
            </a:r>
            <a:endParaRPr lang="en-US" altLang="ja-JP" sz="1400" dirty="0" smtClean="0"/>
          </a:p>
          <a:p>
            <a:pPr marL="617538" lvl="1" indent="-342900">
              <a:lnSpc>
                <a:spcPts val="1600"/>
              </a:lnSpc>
              <a:spcBef>
                <a:spcPts val="1200"/>
              </a:spcBef>
              <a:buFont typeface="+mj-lt"/>
              <a:buAutoNum type="arabicPeriod"/>
            </a:pPr>
            <a:r>
              <a:rPr lang="ja-JP" altLang="en-US" sz="1400" dirty="0" smtClean="0"/>
              <a:t>著作物性のある公共データについては、立法により国の著作権を否定することも考えられるが、オープンデータ戦略を早急に推進する観点から、国が自らの著作権を行使せず二次利用を認める内容の利用ルールを策定・導入することを検討すべき。</a:t>
            </a:r>
            <a:endParaRPr lang="en-US" altLang="ja-JP" sz="1400" dirty="0" smtClean="0"/>
          </a:p>
          <a:p>
            <a:pPr marL="617538" lvl="1" indent="-342900">
              <a:lnSpc>
                <a:spcPts val="1600"/>
              </a:lnSpc>
              <a:spcBef>
                <a:spcPts val="1200"/>
              </a:spcBef>
              <a:buFont typeface="+mj-lt"/>
              <a:buAutoNum type="arabicPeriod"/>
            </a:pPr>
            <a:r>
              <a:rPr lang="ja-JP" altLang="en-US" sz="1400" dirty="0" smtClean="0"/>
              <a:t>利用ルールの策定に当たっては、以下のような点に留意すべき。</a:t>
            </a:r>
            <a:endParaRPr lang="en-US" altLang="ja-JP" sz="1400" dirty="0" smtClean="0"/>
          </a:p>
          <a:p>
            <a:pPr marL="936625" lvl="2" indent="-342900">
              <a:lnSpc>
                <a:spcPts val="1600"/>
              </a:lnSpc>
              <a:spcBef>
                <a:spcPts val="600"/>
              </a:spcBef>
              <a:buFont typeface="+mj-ea"/>
              <a:buAutoNum type="circleNumDbPlain"/>
            </a:pPr>
            <a:r>
              <a:rPr lang="ja-JP" altLang="en-US" sz="1400" dirty="0" smtClean="0"/>
              <a:t>利用ルールは、様々なデータを機械で重ね合わせて利用（マッシュアップ）する際の便宜のため、できる限り統一し、また、社会で広く使われているライセンスとの互換性についても明記し、機械判読可能性にも考慮すること。</a:t>
            </a:r>
            <a:endParaRPr lang="en-US" altLang="ja-JP" sz="1400" dirty="0" smtClean="0"/>
          </a:p>
          <a:p>
            <a:pPr marL="936625" lvl="2" indent="-342900">
              <a:lnSpc>
                <a:spcPts val="1600"/>
              </a:lnSpc>
              <a:spcBef>
                <a:spcPts val="600"/>
              </a:spcBef>
              <a:buFont typeface="+mj-ea"/>
              <a:buAutoNum type="circleNumDbPlain"/>
            </a:pPr>
            <a:r>
              <a:rPr lang="ja-JP" altLang="en-US" sz="1400" dirty="0" smtClean="0"/>
              <a:t>国の保有する公共データの中に第三者が著作権等の権利を有する部分が含まれている場合には、第三者の許諾が必要となりうることから、その部分をできるかぎり明確に示して、利用者の注意を喚起すること（その際、利用者に過剰な委縮効果が生じないよう、数値データや簡単な表・グラフ等は著作権の保護対象でないこと、引用など著作権者の許諾なく利用できる場合があることなど関連法制度のポイントを付記することが望ましい。）</a:t>
            </a:r>
            <a:endParaRPr lang="en-US" altLang="ja-JP" sz="1400" dirty="0" smtClean="0"/>
          </a:p>
          <a:p>
            <a:pPr marL="936625" lvl="2" indent="-342900">
              <a:lnSpc>
                <a:spcPts val="1600"/>
              </a:lnSpc>
              <a:spcBef>
                <a:spcPts val="600"/>
              </a:spcBef>
              <a:buFont typeface="+mj-ea"/>
              <a:buAutoNum type="circleNumDbPlain"/>
            </a:pPr>
            <a:r>
              <a:rPr lang="ja-JP" altLang="en-US" sz="1400" dirty="0" smtClean="0"/>
              <a:t>公共データの二次利用を国が規制すべき旨を定めた個別法が存在する場合には、その内容をわかりやすく表示すること。</a:t>
            </a:r>
            <a:endParaRPr lang="en-US" altLang="ja-JP" sz="1400" dirty="0" smtClean="0"/>
          </a:p>
          <a:p>
            <a:pPr marL="756000" lvl="2" indent="-216000">
              <a:lnSpc>
                <a:spcPts val="1600"/>
              </a:lnSpc>
              <a:spcBef>
                <a:spcPts val="600"/>
              </a:spcBef>
              <a:buFont typeface="Wingdings 3" pitchFamily="18" charset="2"/>
              <a:buNone/>
            </a:pPr>
            <a:r>
              <a:rPr lang="en-US" altLang="ja-JP" sz="1200" dirty="0" smtClean="0"/>
              <a:t>※ </a:t>
            </a:r>
            <a:r>
              <a:rPr lang="ja-JP" altLang="en-US" sz="1200" dirty="0" smtClean="0"/>
              <a:t>データガバナンス委員会ではこれらの点に配慮した利用規約案（たたき台）を作成しているので参考とされたい（後述）。</a:t>
            </a:r>
            <a:endParaRPr lang="en-US" altLang="ja-JP" sz="1200" dirty="0" smtClean="0"/>
          </a:p>
        </p:txBody>
      </p:sp>
      <p:sp>
        <p:nvSpPr>
          <p:cNvPr id="14" name="テキスト ボックス 13"/>
          <p:cNvSpPr txBox="1"/>
          <p:nvPr/>
        </p:nvSpPr>
        <p:spPr>
          <a:xfrm>
            <a:off x="992375" y="6234545"/>
            <a:ext cx="8225329" cy="276999"/>
          </a:xfrm>
          <a:prstGeom prst="rect">
            <a:avLst/>
          </a:prstGeom>
          <a:noFill/>
        </p:spPr>
        <p:txBody>
          <a:bodyPr wrap="none" rtlCol="0">
            <a:spAutoFit/>
          </a:bodyPr>
          <a:lstStyle/>
          <a:p>
            <a:r>
              <a:rPr lang="ja-JP" altLang="en-US" sz="1200" dirty="0" smtClean="0"/>
              <a:t>出典：</a:t>
            </a:r>
            <a:r>
              <a:rPr lang="ja-JP" altLang="en-US" sz="1200" dirty="0"/>
              <a:t>平成</a:t>
            </a:r>
            <a:r>
              <a:rPr lang="en-US" altLang="ja-JP" sz="1200" dirty="0"/>
              <a:t>25</a:t>
            </a:r>
            <a:r>
              <a:rPr lang="ja-JP" altLang="en-US" sz="1200" dirty="0"/>
              <a:t>年</a:t>
            </a:r>
            <a:r>
              <a:rPr lang="en-US" altLang="ja-JP" sz="1200" dirty="0"/>
              <a:t>3</a:t>
            </a:r>
            <a:r>
              <a:rPr lang="ja-JP" altLang="en-US" sz="1200" dirty="0"/>
              <a:t>月</a:t>
            </a:r>
            <a:r>
              <a:rPr lang="en-US" altLang="ja-JP" sz="1200" dirty="0"/>
              <a:t>21</a:t>
            </a:r>
            <a:r>
              <a:rPr lang="ja-JP" altLang="en-US" sz="1200" dirty="0"/>
              <a:t>日　第３回</a:t>
            </a:r>
            <a:r>
              <a:rPr lang="ja-JP" altLang="en-US" sz="1200" dirty="0" smtClean="0"/>
              <a:t>電子行政オープンデータ実務者会議「</a:t>
            </a:r>
            <a:r>
              <a:rPr lang="ja-JP" altLang="en-US" sz="1200" dirty="0"/>
              <a:t>オープンデータ流通推進コンソーシアムの取組と提言」</a:t>
            </a:r>
            <a:endParaRPr kumimoji="1" lang="ja-JP" altLang="en-US" sz="1200" dirty="0"/>
          </a:p>
        </p:txBody>
      </p:sp>
    </p:spTree>
    <p:extLst>
      <p:ext uri="{BB962C8B-B14F-4D97-AF65-F5344CB8AC3E}">
        <p14:creationId xmlns:p14="http://schemas.microsoft.com/office/powerpoint/2010/main" val="2876233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4</a:t>
            </a:fld>
            <a:endParaRPr lang="ja-JP" altLang="en-US" dirty="0"/>
          </a:p>
        </p:txBody>
      </p:sp>
      <p:sp>
        <p:nvSpPr>
          <p:cNvPr id="5" name="コンテンツ プレースホルダー 1"/>
          <p:cNvSpPr txBox="1">
            <a:spLocks/>
          </p:cNvSpPr>
          <p:nvPr/>
        </p:nvSpPr>
        <p:spPr>
          <a:xfrm>
            <a:off x="436653" y="1095152"/>
            <a:ext cx="8483412" cy="5539564"/>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617538" lvl="1" indent="-342900">
              <a:lnSpc>
                <a:spcPts val="1600"/>
              </a:lnSpc>
              <a:spcBef>
                <a:spcPts val="600"/>
              </a:spcBef>
              <a:buFont typeface="+mj-lt"/>
              <a:buAutoNum type="arabicPeriod" startAt="4"/>
            </a:pPr>
            <a:r>
              <a:rPr lang="ja-JP" altLang="en-US" sz="1400" dirty="0" smtClean="0"/>
              <a:t>今後新たに作成する公共データと過去の公共データは、取り扱いを区別し、それぞれ以下のような取扱いとする方向で検討すべき。</a:t>
            </a:r>
            <a:endParaRPr lang="en-US" altLang="ja-JP" sz="1400" dirty="0" smtClean="0"/>
          </a:p>
          <a:p>
            <a:pPr marL="936625" lvl="2" indent="-342900">
              <a:lnSpc>
                <a:spcPts val="1600"/>
              </a:lnSpc>
              <a:spcBef>
                <a:spcPts val="600"/>
              </a:spcBef>
              <a:buFont typeface="+mj-ea"/>
              <a:buAutoNum type="circleNumDbPlain"/>
            </a:pPr>
            <a:r>
              <a:rPr lang="ja-JP" altLang="en-US" sz="1400" dirty="0" smtClean="0"/>
              <a:t>今後新たに作成する公共データについては、たとえば調査研究等を外部に委託する際に、その報告書の二次利用を可能にする内容を委託契約書に盛り込むなど、二次利用を前提として予め権利関係の集約化・明確化を図ること。</a:t>
            </a:r>
            <a:endParaRPr lang="en-US" altLang="ja-JP" sz="1400" dirty="0" smtClean="0"/>
          </a:p>
          <a:p>
            <a:pPr marL="593725" lvl="2" indent="0">
              <a:lnSpc>
                <a:spcPts val="1600"/>
              </a:lnSpc>
              <a:spcBef>
                <a:spcPts val="600"/>
              </a:spcBef>
              <a:buFont typeface="Wingdings 3" pitchFamily="18" charset="2"/>
              <a:buNone/>
            </a:pPr>
            <a:r>
              <a:rPr lang="ja-JP" altLang="en-US" sz="1400" dirty="0" smtClean="0"/>
              <a:t>　　　</a:t>
            </a:r>
            <a:r>
              <a:rPr lang="en-US" altLang="ja-JP" sz="1200" dirty="0" smtClean="0"/>
              <a:t>※ </a:t>
            </a:r>
            <a:r>
              <a:rPr lang="ja-JP" altLang="en-US" sz="1200" dirty="0" smtClean="0"/>
              <a:t>データガバナンス委員会では、委託契約書の例（たたき台）を作成しているので参考とされたい。</a:t>
            </a:r>
            <a:endParaRPr lang="en-US" altLang="ja-JP" sz="1200" dirty="0" smtClean="0"/>
          </a:p>
          <a:p>
            <a:pPr marL="936625" lvl="2" indent="-342900">
              <a:lnSpc>
                <a:spcPts val="1600"/>
              </a:lnSpc>
              <a:spcBef>
                <a:spcPts val="600"/>
              </a:spcBef>
              <a:buFont typeface="+mj-ea"/>
              <a:buAutoNum type="circleNumDbPlain" startAt="2"/>
            </a:pPr>
            <a:r>
              <a:rPr lang="ja-JP" altLang="en-US" sz="1400" dirty="0" smtClean="0"/>
              <a:t>一方、過去の公共データについては、権利関係の確認作業等の負担が大きく、費用対効果の観点から見合わないと判断される場合には、権利関係の確認は利用者の責任に委ねることとし、その旨を利用ルールに明示すれば足りるとすること。</a:t>
            </a:r>
            <a:endParaRPr lang="en-US" altLang="ja-JP" sz="1400" dirty="0" smtClean="0"/>
          </a:p>
          <a:p>
            <a:pPr marL="1143000" lvl="4" indent="-180000">
              <a:lnSpc>
                <a:spcPts val="1600"/>
              </a:lnSpc>
              <a:spcBef>
                <a:spcPts val="600"/>
              </a:spcBef>
              <a:buFont typeface="Wingdings" pitchFamily="2" charset="2"/>
              <a:buNone/>
            </a:pPr>
            <a:r>
              <a:rPr lang="en-US" altLang="ja-JP" sz="1200" dirty="0" smtClean="0"/>
              <a:t>※ </a:t>
            </a:r>
            <a:r>
              <a:rPr lang="ja-JP" altLang="en-US" sz="1200" dirty="0" smtClean="0"/>
              <a:t>データガバナンス委員会では、各府省が権利関係の調査及び第三者等の許諾の可否の確認を行う場合の手順及び利用規約案（たたき台）（後述）を作成しているので参考とされたい。</a:t>
            </a:r>
            <a:endParaRPr lang="en-US" altLang="ja-JP" sz="1200" dirty="0" smtClean="0"/>
          </a:p>
          <a:p>
            <a:pPr marL="617538" lvl="1" indent="-342900">
              <a:lnSpc>
                <a:spcPts val="1600"/>
              </a:lnSpc>
              <a:spcBef>
                <a:spcPts val="1200"/>
              </a:spcBef>
              <a:buFont typeface="+mj-lt"/>
              <a:buAutoNum type="arabicPeriod" startAt="4"/>
            </a:pPr>
            <a:r>
              <a:rPr lang="ja-JP" altLang="en-US" sz="1400" dirty="0" smtClean="0"/>
              <a:t>上記と並行して、関連マニュアルの作成、職員向け研修の実施、ヘルプデスクや</a:t>
            </a:r>
            <a:r>
              <a:rPr lang="en-US" altLang="ja-JP" sz="1400" dirty="0" smtClean="0"/>
              <a:t>FAQ</a:t>
            </a:r>
            <a:r>
              <a:rPr lang="ja-JP" altLang="en-US" sz="1400" dirty="0" smtClean="0"/>
              <a:t>の整備、リスク対策等、様々な環境整備を行ってほしい。</a:t>
            </a:r>
            <a:endParaRPr lang="en-US" altLang="ja-JP" sz="1400" dirty="0" smtClean="0"/>
          </a:p>
        </p:txBody>
      </p:sp>
      <p:sp>
        <p:nvSpPr>
          <p:cNvPr id="7" name="タイトル 1"/>
          <p:cNvSpPr>
            <a:spLocks noGrp="1"/>
          </p:cNvSpPr>
          <p:nvPr>
            <p:ph type="title"/>
          </p:nvPr>
        </p:nvSpPr>
        <p:spPr>
          <a:xfrm>
            <a:off x="457200" y="12877"/>
            <a:ext cx="8229600" cy="654943"/>
          </a:xfrm>
        </p:spPr>
        <p:txBody>
          <a:bodyPr/>
          <a:lstStyle/>
          <a:p>
            <a:r>
              <a:rPr lang="ja-JP" altLang="en-US" sz="2400" dirty="0" smtClean="0">
                <a:latin typeface="+mj-ea"/>
              </a:rPr>
              <a:t>参考：電子行政オープンデータ実務者会議への提言（２）</a:t>
            </a:r>
            <a:endParaRPr kumimoji="1" lang="ja-JP" altLang="en-US" sz="2400" dirty="0">
              <a:latin typeface="+mj-ea"/>
            </a:endParaRPr>
          </a:p>
        </p:txBody>
      </p:sp>
      <p:sp>
        <p:nvSpPr>
          <p:cNvPr id="6" name="テキスト ボックス 5"/>
          <p:cNvSpPr txBox="1"/>
          <p:nvPr/>
        </p:nvSpPr>
        <p:spPr>
          <a:xfrm>
            <a:off x="897832" y="5949672"/>
            <a:ext cx="8246168" cy="276999"/>
          </a:xfrm>
          <a:prstGeom prst="rect">
            <a:avLst/>
          </a:prstGeom>
          <a:noFill/>
        </p:spPr>
        <p:txBody>
          <a:bodyPr wrap="none" rtlCol="0">
            <a:spAutoFit/>
          </a:bodyPr>
          <a:lstStyle/>
          <a:p>
            <a:r>
              <a:rPr lang="ja-JP" altLang="en-US" sz="1200" dirty="0" smtClean="0"/>
              <a:t>出典：平成</a:t>
            </a:r>
            <a:r>
              <a:rPr lang="en-US" altLang="ja-JP" sz="1200" dirty="0" smtClean="0"/>
              <a:t>25</a:t>
            </a:r>
            <a:r>
              <a:rPr lang="ja-JP" altLang="en-US" sz="1200" dirty="0" smtClean="0"/>
              <a:t>年</a:t>
            </a:r>
            <a:r>
              <a:rPr lang="en-US" altLang="ja-JP" sz="1200" dirty="0" smtClean="0"/>
              <a:t>3</a:t>
            </a:r>
            <a:r>
              <a:rPr lang="ja-JP" altLang="en-US" sz="1200" dirty="0" smtClean="0"/>
              <a:t>月</a:t>
            </a:r>
            <a:r>
              <a:rPr lang="en-US" altLang="ja-JP" sz="1200" dirty="0" smtClean="0"/>
              <a:t>21</a:t>
            </a:r>
            <a:r>
              <a:rPr lang="ja-JP" altLang="en-US" sz="1200" dirty="0" smtClean="0"/>
              <a:t>日　第３回電子行政オープンデータ実務者会議「</a:t>
            </a:r>
            <a:r>
              <a:rPr lang="ja-JP" altLang="en-US" sz="1200" dirty="0"/>
              <a:t>オープンデータ流通推進コンソーシアムの取組と提言」</a:t>
            </a:r>
            <a:endParaRPr kumimoji="1" lang="ja-JP" altLang="en-US" sz="1200" dirty="0"/>
          </a:p>
        </p:txBody>
      </p:sp>
    </p:spTree>
    <p:extLst>
      <p:ext uri="{BB962C8B-B14F-4D97-AF65-F5344CB8AC3E}">
        <p14:creationId xmlns:p14="http://schemas.microsoft.com/office/powerpoint/2010/main" val="1026788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5</a:t>
            </a:fld>
            <a:endParaRPr lang="ja-JP" altLang="en-US" dirty="0"/>
          </a:p>
        </p:txBody>
      </p:sp>
      <p:sp>
        <p:nvSpPr>
          <p:cNvPr id="7" name="タイトル 1"/>
          <p:cNvSpPr>
            <a:spLocks noGrp="1"/>
          </p:cNvSpPr>
          <p:nvPr>
            <p:ph type="title"/>
          </p:nvPr>
        </p:nvSpPr>
        <p:spPr>
          <a:xfrm>
            <a:off x="457200" y="12877"/>
            <a:ext cx="8229600" cy="654943"/>
          </a:xfrm>
        </p:spPr>
        <p:txBody>
          <a:bodyPr/>
          <a:lstStyle/>
          <a:p>
            <a:r>
              <a:rPr lang="ja-JP" altLang="en-US" sz="2400" dirty="0" smtClean="0">
                <a:latin typeface="+mj-ea"/>
              </a:rPr>
              <a:t>参考：情報通信白書の利用規約</a:t>
            </a:r>
            <a:endParaRPr kumimoji="1" lang="ja-JP" altLang="en-US" sz="2400" dirty="0">
              <a:latin typeface="+mj-ea"/>
            </a:endParaRPr>
          </a:p>
        </p:txBody>
      </p:sp>
      <p:sp>
        <p:nvSpPr>
          <p:cNvPr id="6" name="テキスト ボックス 5"/>
          <p:cNvSpPr txBox="1"/>
          <p:nvPr/>
        </p:nvSpPr>
        <p:spPr>
          <a:xfrm>
            <a:off x="289384" y="6329545"/>
            <a:ext cx="8932253" cy="246221"/>
          </a:xfrm>
          <a:prstGeom prst="rect">
            <a:avLst/>
          </a:prstGeom>
          <a:noFill/>
        </p:spPr>
        <p:txBody>
          <a:bodyPr wrap="none" rtlCol="0">
            <a:spAutoFit/>
          </a:bodyPr>
          <a:lstStyle/>
          <a:p>
            <a:r>
              <a:rPr lang="ja-JP" altLang="en-US" sz="1000" dirty="0" smtClean="0"/>
              <a:t>出典：総務省報道資料「</a:t>
            </a:r>
            <a:r>
              <a:rPr lang="ja-JP" altLang="en-US" sz="1000" dirty="0"/>
              <a:t>情報通信白書のオープンデータ化の</a:t>
            </a:r>
            <a:r>
              <a:rPr lang="ja-JP" altLang="en-US" sz="1000" dirty="0" smtClean="0"/>
              <a:t>実施</a:t>
            </a:r>
            <a:r>
              <a:rPr lang="en-US" altLang="ja-JP" sz="1000" dirty="0" smtClean="0"/>
              <a:t>―</a:t>
            </a:r>
            <a:r>
              <a:rPr lang="ja-JP" altLang="en-US" sz="1000" dirty="0"/>
              <a:t>政府系白書では初めて、自由な二次利用を可能とする利用規約を採用</a:t>
            </a:r>
            <a:r>
              <a:rPr lang="en-US" altLang="ja-JP" sz="1000" dirty="0"/>
              <a:t>―</a:t>
            </a:r>
            <a:r>
              <a:rPr lang="ja-JP" altLang="en-US" sz="1000" dirty="0" smtClean="0"/>
              <a:t>」（平成</a:t>
            </a:r>
            <a:r>
              <a:rPr lang="en-US" altLang="ja-JP" sz="1000" dirty="0" smtClean="0"/>
              <a:t>25</a:t>
            </a:r>
            <a:r>
              <a:rPr lang="ja-JP" altLang="en-US" sz="1000" dirty="0" smtClean="0"/>
              <a:t>年</a:t>
            </a:r>
            <a:r>
              <a:rPr lang="en-US" altLang="ja-JP" sz="1000" dirty="0" smtClean="0"/>
              <a:t>4</a:t>
            </a:r>
            <a:r>
              <a:rPr lang="ja-JP" altLang="en-US" sz="1000" dirty="0" smtClean="0"/>
              <a:t>月</a:t>
            </a:r>
            <a:r>
              <a:rPr lang="en-US" altLang="ja-JP" sz="1000" dirty="0" smtClean="0"/>
              <a:t>19</a:t>
            </a:r>
            <a:r>
              <a:rPr lang="ja-JP" altLang="en-US" sz="1000" dirty="0" smtClean="0"/>
              <a:t>日）</a:t>
            </a:r>
            <a:endParaRPr kumimoji="1" lang="ja-JP" altLang="en-US" sz="1000" dirty="0"/>
          </a:p>
        </p:txBody>
      </p:sp>
      <p:sp>
        <p:nvSpPr>
          <p:cNvPr id="8" name="テキスト ボックス 7"/>
          <p:cNvSpPr txBox="1"/>
          <p:nvPr/>
        </p:nvSpPr>
        <p:spPr>
          <a:xfrm>
            <a:off x="200472" y="1567543"/>
            <a:ext cx="8801024" cy="4738254"/>
          </a:xfrm>
          <a:prstGeom prst="rect">
            <a:avLst/>
          </a:prstGeom>
          <a:noFill/>
          <a:ln>
            <a:solidFill>
              <a:schemeClr val="tx1"/>
            </a:solidFill>
          </a:ln>
        </p:spPr>
        <p:txBody>
          <a:bodyPr wrap="square" rtlCol="0" anchor="ctr" anchorCtr="0">
            <a:noAutofit/>
          </a:bodyPr>
          <a:lstStyle/>
          <a:p>
            <a:r>
              <a:rPr lang="ja-JP" altLang="ja-JP" sz="1100" b="1" dirty="0">
                <a:latin typeface="+mn-ea"/>
                <a:ea typeface="+mn-ea"/>
              </a:rPr>
              <a:t>○平成</a:t>
            </a:r>
            <a:r>
              <a:rPr lang="en-US" altLang="ja-JP" sz="1100" b="1" dirty="0">
                <a:latin typeface="+mn-ea"/>
                <a:ea typeface="+mn-ea"/>
              </a:rPr>
              <a:t>22</a:t>
            </a:r>
            <a:r>
              <a:rPr lang="ja-JP" altLang="ja-JP" sz="1100" b="1" dirty="0">
                <a:latin typeface="+mn-ea"/>
                <a:ea typeface="+mn-ea"/>
              </a:rPr>
              <a:t>～</a:t>
            </a:r>
            <a:r>
              <a:rPr lang="en-US" altLang="ja-JP" sz="1100" b="1" dirty="0">
                <a:latin typeface="+mn-ea"/>
                <a:ea typeface="+mn-ea"/>
              </a:rPr>
              <a:t>24</a:t>
            </a:r>
            <a:r>
              <a:rPr lang="ja-JP" altLang="ja-JP" sz="1100" b="1" dirty="0">
                <a:latin typeface="+mn-ea"/>
                <a:ea typeface="+mn-ea"/>
              </a:rPr>
              <a:t>年版情報通信白書は、原則として、自由にご利用いただけます。</a:t>
            </a:r>
            <a:endParaRPr lang="ja-JP" altLang="ja-JP" sz="1100" dirty="0">
              <a:latin typeface="+mn-ea"/>
              <a:ea typeface="+mn-ea"/>
            </a:endParaRPr>
          </a:p>
          <a:p>
            <a:r>
              <a:rPr lang="ja-JP" altLang="ja-JP" sz="1050" dirty="0">
                <a:latin typeface="+mn-ea"/>
                <a:ea typeface="+mn-ea"/>
              </a:rPr>
              <a:t>・平成</a:t>
            </a:r>
            <a:r>
              <a:rPr lang="en-US" altLang="ja-JP" sz="1050" dirty="0">
                <a:latin typeface="+mn-ea"/>
                <a:ea typeface="+mn-ea"/>
              </a:rPr>
              <a:t>22</a:t>
            </a:r>
            <a:r>
              <a:rPr lang="ja-JP" altLang="ja-JP" sz="1050" dirty="0">
                <a:latin typeface="+mn-ea"/>
                <a:ea typeface="+mn-ea"/>
              </a:rPr>
              <a:t>～</a:t>
            </a:r>
            <a:r>
              <a:rPr lang="en-US" altLang="ja-JP" sz="1050" dirty="0">
                <a:latin typeface="+mn-ea"/>
                <a:ea typeface="+mn-ea"/>
              </a:rPr>
              <a:t>24</a:t>
            </a:r>
            <a:r>
              <a:rPr lang="ja-JP" altLang="ja-JP" sz="1050" dirty="0">
                <a:latin typeface="+mn-ea"/>
                <a:ea typeface="+mn-ea"/>
              </a:rPr>
              <a:t>年版情報通信白書（</a:t>
            </a:r>
            <a:r>
              <a:rPr lang="en-US" altLang="ja-JP" sz="1050" dirty="0">
                <a:latin typeface="+mn-ea"/>
                <a:ea typeface="+mn-ea"/>
              </a:rPr>
              <a:t>HTML</a:t>
            </a:r>
            <a:r>
              <a:rPr lang="ja-JP" altLang="ja-JP" sz="1050" dirty="0">
                <a:latin typeface="+mn-ea"/>
                <a:ea typeface="+mn-ea"/>
              </a:rPr>
              <a:t>版（含む</a:t>
            </a:r>
            <a:r>
              <a:rPr lang="en-US" altLang="ja-JP" sz="1050" dirty="0">
                <a:latin typeface="+mn-ea"/>
                <a:ea typeface="+mn-ea"/>
              </a:rPr>
              <a:t>Excel</a:t>
            </a:r>
            <a:r>
              <a:rPr lang="ja-JP" altLang="ja-JP" sz="1050" dirty="0">
                <a:latin typeface="+mn-ea"/>
                <a:ea typeface="+mn-ea"/>
              </a:rPr>
              <a:t>データ）及び</a:t>
            </a:r>
            <a:r>
              <a:rPr lang="en-US" altLang="ja-JP" sz="1050" dirty="0">
                <a:latin typeface="+mn-ea"/>
                <a:ea typeface="+mn-ea"/>
              </a:rPr>
              <a:t>PDF</a:t>
            </a:r>
            <a:r>
              <a:rPr lang="ja-JP" altLang="ja-JP" sz="1050" dirty="0">
                <a:latin typeface="+mn-ea"/>
                <a:ea typeface="+mn-ea"/>
              </a:rPr>
              <a:t>版）は、以下の図表リストに掲載されている図表及び第三者の出典が表示されている文章等を除き、どなたでも自由に、複製・改変・頒布・公衆送信等のあらゆる利用ができます。商用利用も可能です。</a:t>
            </a:r>
          </a:p>
          <a:p>
            <a:r>
              <a:rPr lang="ja-JP" altLang="ja-JP" sz="1050" dirty="0">
                <a:latin typeface="+mn-ea"/>
                <a:ea typeface="+mn-ea"/>
              </a:rPr>
              <a:t>・利用する際には、出典の表示をお願いします</a:t>
            </a:r>
            <a:r>
              <a:rPr lang="ja-JP" altLang="ja-JP" sz="1050" dirty="0" smtClean="0">
                <a:latin typeface="+mn-ea"/>
                <a:ea typeface="+mn-ea"/>
              </a:rPr>
              <a:t>。</a:t>
            </a:r>
            <a:r>
              <a:rPr lang="ja-JP" altLang="en-US" sz="1050" dirty="0">
                <a:latin typeface="ＭＳ Ｐ明朝" pitchFamily="18" charset="-128"/>
                <a:ea typeface="ＭＳ Ｐ明朝" pitchFamily="18" charset="-128"/>
              </a:rPr>
              <a:t>　</a:t>
            </a:r>
            <a:r>
              <a:rPr lang="ja-JP" altLang="en-US" sz="1050" dirty="0" smtClean="0">
                <a:latin typeface="ＭＳ Ｐ明朝" pitchFamily="18" charset="-128"/>
                <a:ea typeface="ＭＳ Ｐ明朝" pitchFamily="18" charset="-128"/>
              </a:rPr>
              <a:t>（出典表示の記載例）　（略）</a:t>
            </a:r>
            <a:endParaRPr lang="en-US" altLang="zh-TW" sz="1050" dirty="0" smtClean="0">
              <a:latin typeface="ＭＳ Ｐ明朝" pitchFamily="18" charset="-128"/>
              <a:ea typeface="ＭＳ Ｐ明朝" pitchFamily="18" charset="-128"/>
            </a:endParaRPr>
          </a:p>
          <a:p>
            <a:endParaRPr lang="en-US" altLang="zh-TW" sz="1050" dirty="0">
              <a:latin typeface="+mn-ea"/>
              <a:ea typeface="+mn-ea"/>
            </a:endParaRPr>
          </a:p>
          <a:p>
            <a:r>
              <a:rPr lang="ja-JP" altLang="ja-JP" sz="1100" b="1" dirty="0">
                <a:latin typeface="+mn-ea"/>
                <a:ea typeface="+mn-ea"/>
              </a:rPr>
              <a:t>○ 詳しい利用方法については、以下を御覧ください</a:t>
            </a:r>
            <a:endParaRPr lang="ja-JP" altLang="ja-JP" sz="1100" dirty="0">
              <a:latin typeface="+mn-ea"/>
              <a:ea typeface="+mn-ea"/>
            </a:endParaRPr>
          </a:p>
          <a:p>
            <a:r>
              <a:rPr lang="ja-JP" altLang="ja-JP" sz="1050" b="1" dirty="0">
                <a:latin typeface="+mn-ea"/>
                <a:ea typeface="+mn-ea"/>
              </a:rPr>
              <a:t>【図表リストに掲載されている図表及び第三者の出典が表示されている文章について】</a:t>
            </a:r>
            <a:endParaRPr lang="ja-JP" altLang="ja-JP" sz="1050" dirty="0">
              <a:latin typeface="+mn-ea"/>
              <a:ea typeface="+mn-ea"/>
            </a:endParaRPr>
          </a:p>
          <a:p>
            <a:r>
              <a:rPr lang="ja-JP" altLang="ja-JP" sz="1050" dirty="0">
                <a:latin typeface="+mn-ea"/>
                <a:ea typeface="+mn-ea"/>
              </a:rPr>
              <a:t>・図表リストに掲載されている図表または第三者の出典が表示されている文章は、第三者が著作権その他の権利（例：写真につき肖像権・パブリシティ権など）を有している可能性があります。利用にあたっては第三者の権利を侵害することのないよう注意してください。</a:t>
            </a:r>
          </a:p>
          <a:p>
            <a:r>
              <a:rPr lang="ja-JP" altLang="ja-JP" sz="1050" dirty="0">
                <a:latin typeface="+mn-ea"/>
                <a:ea typeface="+mn-ea"/>
              </a:rPr>
              <a:t>・第三者が著作権を有している情報であっても、著作権法上、引用など、著作権者の許諾無く利用できる場合があります</a:t>
            </a:r>
            <a:r>
              <a:rPr lang="ja-JP" altLang="ja-JP" sz="1050" dirty="0" smtClean="0">
                <a:latin typeface="+mn-ea"/>
                <a:ea typeface="+mn-ea"/>
              </a:rPr>
              <a:t>。</a:t>
            </a:r>
            <a:endParaRPr lang="en-US" altLang="ja-JP" sz="1050" dirty="0" smtClean="0">
              <a:latin typeface="+mn-ea"/>
              <a:ea typeface="+mn-ea"/>
            </a:endParaRPr>
          </a:p>
          <a:p>
            <a:r>
              <a:rPr lang="ja-JP" altLang="en-US" sz="1050" dirty="0" smtClean="0">
                <a:latin typeface="ＭＳ Ｐ明朝" pitchFamily="18" charset="-128"/>
                <a:ea typeface="ＭＳ Ｐ明朝" pitchFamily="18" charset="-128"/>
              </a:rPr>
              <a:t>（著作権者</a:t>
            </a:r>
            <a:r>
              <a:rPr lang="ja-JP" altLang="en-US" sz="1050" dirty="0">
                <a:latin typeface="ＭＳ Ｐ明朝" pitchFamily="18" charset="-128"/>
                <a:ea typeface="ＭＳ Ｐ明朝" pitchFamily="18" charset="-128"/>
              </a:rPr>
              <a:t>の許諾が不要とされている利用</a:t>
            </a:r>
            <a:r>
              <a:rPr lang="ja-JP" altLang="en-US" sz="1050" dirty="0" smtClean="0">
                <a:latin typeface="ＭＳ Ｐ明朝" pitchFamily="18" charset="-128"/>
                <a:ea typeface="ＭＳ Ｐ明朝" pitchFamily="18" charset="-128"/>
              </a:rPr>
              <a:t>方法）　（略）</a:t>
            </a:r>
            <a:endParaRPr lang="en-US" altLang="ja-JP" sz="1050" dirty="0" smtClean="0">
              <a:latin typeface="ＭＳ Ｐ明朝" pitchFamily="18" charset="-128"/>
              <a:ea typeface="ＭＳ Ｐ明朝" pitchFamily="18" charset="-128"/>
            </a:endParaRPr>
          </a:p>
          <a:p>
            <a:pPr>
              <a:spcBef>
                <a:spcPts val="600"/>
              </a:spcBef>
            </a:pPr>
            <a:r>
              <a:rPr lang="ja-JP" altLang="ja-JP" sz="1050" b="1" dirty="0" smtClean="0">
                <a:latin typeface="+mn-ea"/>
                <a:ea typeface="+mn-ea"/>
              </a:rPr>
              <a:t>【</a:t>
            </a:r>
            <a:r>
              <a:rPr lang="ja-JP" altLang="ja-JP" sz="1050" b="1" dirty="0">
                <a:latin typeface="+mn-ea"/>
                <a:ea typeface="+mn-ea"/>
              </a:rPr>
              <a:t>図表リストに掲載されていない図表及び第三者の出典が表示されていない文章について】</a:t>
            </a:r>
            <a:endParaRPr lang="ja-JP" altLang="ja-JP" sz="1050" dirty="0">
              <a:latin typeface="+mn-ea"/>
              <a:ea typeface="+mn-ea"/>
            </a:endParaRPr>
          </a:p>
          <a:p>
            <a:r>
              <a:rPr lang="ja-JP" altLang="ja-JP" sz="1050" dirty="0">
                <a:latin typeface="+mn-ea"/>
                <a:ea typeface="+mn-ea"/>
              </a:rPr>
              <a:t>・数値データ、簡単な表・グラフ等には著作権はありませんので、自由にご利用いただけるものですが、出典表示をお願いしています。</a:t>
            </a:r>
          </a:p>
          <a:p>
            <a:r>
              <a:rPr lang="ja-JP" altLang="ja-JP" sz="1050" dirty="0">
                <a:latin typeface="+mn-ea"/>
                <a:ea typeface="+mn-ea"/>
              </a:rPr>
              <a:t>・著作物性のある文章や図などの著作権は、国が保有し、総務省が管理していますが、自由な利用を認める「クリエイティブ・コモンズ・ライセンス　表示</a:t>
            </a:r>
            <a:r>
              <a:rPr lang="en-US" altLang="ja-JP" sz="1050" dirty="0">
                <a:latin typeface="+mn-ea"/>
                <a:ea typeface="+mn-ea"/>
              </a:rPr>
              <a:t> 2.1 </a:t>
            </a:r>
            <a:r>
              <a:rPr lang="ja-JP" altLang="ja-JP" sz="1050" dirty="0">
                <a:latin typeface="+mn-ea"/>
                <a:ea typeface="+mn-ea"/>
              </a:rPr>
              <a:t>日本」により利用を許諾しています。ご利用にあたっては、下記のライセンス表記の転載をお願いいたします</a:t>
            </a:r>
            <a:r>
              <a:rPr lang="ja-JP" altLang="ja-JP" sz="1050" dirty="0" smtClean="0">
                <a:latin typeface="+mn-ea"/>
                <a:ea typeface="+mn-ea"/>
              </a:rPr>
              <a:t>。</a:t>
            </a:r>
            <a:endParaRPr lang="en-US" altLang="ja-JP" sz="1050" dirty="0" smtClean="0">
              <a:latin typeface="+mn-ea"/>
              <a:ea typeface="+mn-ea"/>
            </a:endParaRPr>
          </a:p>
          <a:p>
            <a:endParaRPr lang="en-US" altLang="ja-JP" sz="1050" dirty="0">
              <a:latin typeface="+mn-ea"/>
              <a:ea typeface="+mn-ea"/>
            </a:endParaRPr>
          </a:p>
          <a:p>
            <a:endParaRPr lang="en-US" altLang="ja-JP" sz="1050" dirty="0" smtClean="0">
              <a:latin typeface="+mn-ea"/>
              <a:ea typeface="+mn-ea"/>
            </a:endParaRPr>
          </a:p>
          <a:p>
            <a:endParaRPr lang="en-US" altLang="ja-JP" sz="1050" dirty="0">
              <a:latin typeface="+mn-ea"/>
              <a:ea typeface="+mn-ea"/>
            </a:endParaRPr>
          </a:p>
          <a:p>
            <a:endParaRPr lang="en-US" altLang="ja-JP" sz="1050" dirty="0" smtClean="0">
              <a:latin typeface="+mn-ea"/>
              <a:ea typeface="+mn-ea"/>
            </a:endParaRPr>
          </a:p>
          <a:p>
            <a:endParaRPr lang="en-US" altLang="zh-TW" sz="1050" dirty="0">
              <a:latin typeface="+mn-ea"/>
              <a:ea typeface="+mn-ea"/>
            </a:endParaRPr>
          </a:p>
          <a:p>
            <a:r>
              <a:rPr lang="ja-JP" altLang="ja-JP" sz="1100" b="1" dirty="0">
                <a:latin typeface="+mn-ea"/>
                <a:ea typeface="+mn-ea"/>
              </a:rPr>
              <a:t>○ 免責事項</a:t>
            </a:r>
            <a:endParaRPr lang="ja-JP" altLang="ja-JP" sz="1100" dirty="0">
              <a:latin typeface="+mn-ea"/>
              <a:ea typeface="+mn-ea"/>
            </a:endParaRPr>
          </a:p>
          <a:p>
            <a:r>
              <a:rPr lang="ja-JP" altLang="ja-JP" sz="1050" dirty="0">
                <a:latin typeface="+mn-ea"/>
                <a:ea typeface="+mn-ea"/>
              </a:rPr>
              <a:t>・掲載されている情報の正確さについては万全を期しておりますが、万が一、誤りなどありましたら下記までご連絡ください。</a:t>
            </a:r>
          </a:p>
          <a:p>
            <a:r>
              <a:rPr lang="ja-JP" altLang="ja-JP" sz="1050" dirty="0">
                <a:latin typeface="+mn-ea"/>
                <a:ea typeface="+mn-ea"/>
              </a:rPr>
              <a:t>・なお、平成</a:t>
            </a:r>
            <a:r>
              <a:rPr lang="en-US" altLang="ja-JP" sz="1050" dirty="0">
                <a:latin typeface="+mn-ea"/>
                <a:ea typeface="+mn-ea"/>
              </a:rPr>
              <a:t>22</a:t>
            </a:r>
            <a:r>
              <a:rPr lang="ja-JP" altLang="ja-JP" sz="1050" dirty="0">
                <a:latin typeface="+mn-ea"/>
                <a:ea typeface="+mn-ea"/>
              </a:rPr>
              <a:t>～</a:t>
            </a:r>
            <a:r>
              <a:rPr lang="en-US" altLang="ja-JP" sz="1050" dirty="0">
                <a:latin typeface="+mn-ea"/>
                <a:ea typeface="+mn-ea"/>
              </a:rPr>
              <a:t>24</a:t>
            </a:r>
            <a:r>
              <a:rPr lang="ja-JP" altLang="ja-JP" sz="1050" dirty="0">
                <a:latin typeface="+mn-ea"/>
                <a:ea typeface="+mn-ea"/>
              </a:rPr>
              <a:t>年版情報通信白書に掲載している情報を用いたことで、利用者に損失等が発生した場合でも、総務省は責任を負いかねます。</a:t>
            </a:r>
          </a:p>
          <a:p>
            <a:pPr>
              <a:spcBef>
                <a:spcPts val="600"/>
              </a:spcBef>
            </a:pPr>
            <a:r>
              <a:rPr lang="en-US" altLang="ja-JP" sz="1050" dirty="0">
                <a:latin typeface="+mn-ea"/>
                <a:ea typeface="+mn-ea"/>
              </a:rPr>
              <a:t> </a:t>
            </a:r>
            <a:r>
              <a:rPr lang="ja-JP" altLang="ja-JP" sz="1100" b="1" dirty="0" smtClean="0">
                <a:latin typeface="+mn-ea"/>
                <a:ea typeface="+mn-ea"/>
              </a:rPr>
              <a:t>○ </a:t>
            </a:r>
            <a:r>
              <a:rPr lang="ja-JP" altLang="ja-JP" sz="1100" b="1" dirty="0">
                <a:latin typeface="+mn-ea"/>
                <a:ea typeface="+mn-ea"/>
              </a:rPr>
              <a:t>情報通信白書に関するお問合せ先</a:t>
            </a:r>
            <a:endParaRPr lang="ja-JP" altLang="ja-JP" sz="1100" dirty="0">
              <a:latin typeface="+mn-ea"/>
              <a:ea typeface="+mn-ea"/>
            </a:endParaRPr>
          </a:p>
          <a:p>
            <a:r>
              <a:rPr lang="ja-JP" altLang="en-US" sz="1050" dirty="0" smtClean="0">
                <a:latin typeface="+mn-ea"/>
                <a:ea typeface="+mn-ea"/>
              </a:rPr>
              <a:t>　</a:t>
            </a:r>
            <a:r>
              <a:rPr lang="ja-JP" altLang="ja-JP" sz="1050" dirty="0" smtClean="0">
                <a:latin typeface="+mn-ea"/>
                <a:ea typeface="+mn-ea"/>
              </a:rPr>
              <a:t>総務省</a:t>
            </a:r>
            <a:r>
              <a:rPr lang="ja-JP" altLang="ja-JP" sz="1050" dirty="0">
                <a:latin typeface="+mn-ea"/>
                <a:ea typeface="+mn-ea"/>
              </a:rPr>
              <a:t>　情報通信国際戦略局　情報通信政策課　情報通信経済室</a:t>
            </a:r>
          </a:p>
          <a:p>
            <a:r>
              <a:rPr lang="ja-JP" altLang="en-US" sz="1050" dirty="0" smtClean="0">
                <a:latin typeface="+mn-ea"/>
                <a:ea typeface="+mn-ea"/>
              </a:rPr>
              <a:t>　</a:t>
            </a:r>
            <a:r>
              <a:rPr lang="en-US" altLang="ja-JP" sz="1050" dirty="0" smtClean="0">
                <a:latin typeface="+mn-ea"/>
                <a:ea typeface="+mn-ea"/>
              </a:rPr>
              <a:t>TEL</a:t>
            </a:r>
            <a:r>
              <a:rPr lang="ja-JP" altLang="ja-JP" sz="1050" dirty="0">
                <a:latin typeface="+mn-ea"/>
                <a:ea typeface="+mn-ea"/>
              </a:rPr>
              <a:t>：</a:t>
            </a:r>
            <a:r>
              <a:rPr lang="en-US" altLang="ja-JP" sz="1050" dirty="0">
                <a:latin typeface="+mn-ea"/>
                <a:ea typeface="+mn-ea"/>
              </a:rPr>
              <a:t>03-5253-5720</a:t>
            </a:r>
            <a:r>
              <a:rPr lang="ja-JP" altLang="ja-JP" sz="1050" dirty="0">
                <a:latin typeface="+mn-ea"/>
                <a:ea typeface="+mn-ea"/>
              </a:rPr>
              <a:t>　</a:t>
            </a:r>
            <a:r>
              <a:rPr lang="en-US" altLang="ja-JP" sz="1050" dirty="0">
                <a:latin typeface="+mn-ea"/>
                <a:ea typeface="+mn-ea"/>
              </a:rPr>
              <a:t>FAX:03-5253-6041</a:t>
            </a:r>
            <a:endParaRPr lang="ja-JP" altLang="ja-JP" sz="1050" dirty="0">
              <a:latin typeface="+mn-ea"/>
              <a:ea typeface="+mn-ea"/>
            </a:endParaRPr>
          </a:p>
          <a:p>
            <a:r>
              <a:rPr lang="ja-JP" altLang="en-US" sz="1050" dirty="0" smtClean="0">
                <a:latin typeface="+mn-ea"/>
                <a:ea typeface="+mn-ea"/>
              </a:rPr>
              <a:t>　</a:t>
            </a:r>
            <a:r>
              <a:rPr lang="en-US" altLang="ja-JP" sz="1050" dirty="0" smtClean="0">
                <a:latin typeface="+mn-ea"/>
                <a:ea typeface="+mn-ea"/>
              </a:rPr>
              <a:t>E-MAIL</a:t>
            </a:r>
            <a:r>
              <a:rPr lang="ja-JP" altLang="ja-JP" sz="1050" dirty="0">
                <a:latin typeface="+mn-ea"/>
                <a:ea typeface="+mn-ea"/>
              </a:rPr>
              <a:t>：</a:t>
            </a:r>
            <a:r>
              <a:rPr lang="en-US" altLang="ja-JP" sz="1050" dirty="0" smtClean="0">
                <a:latin typeface="+mn-ea"/>
                <a:ea typeface="+mn-ea"/>
              </a:rPr>
              <a:t>hakusho@soumu.go.jp</a:t>
            </a:r>
            <a:endParaRPr lang="en-US" altLang="zh-TW" sz="1050" dirty="0" smtClean="0">
              <a:latin typeface="+mn-ea"/>
              <a:ea typeface="+mn-ea"/>
            </a:endParaRPr>
          </a:p>
        </p:txBody>
      </p:sp>
      <p:sp>
        <p:nvSpPr>
          <p:cNvPr id="9" name="正方形/長方形 8"/>
          <p:cNvSpPr/>
          <p:nvPr/>
        </p:nvSpPr>
        <p:spPr>
          <a:xfrm>
            <a:off x="1828428" y="4488052"/>
            <a:ext cx="4132684" cy="553998"/>
          </a:xfrm>
          <a:prstGeom prst="rect">
            <a:avLst/>
          </a:prstGeom>
        </p:spPr>
        <p:txBody>
          <a:bodyPr wrap="square">
            <a:spAutoFit/>
          </a:bodyPr>
          <a:lstStyle/>
          <a:p>
            <a:pPr algn="ctr"/>
            <a:r>
              <a:rPr lang="ja-JP" altLang="ja-JP" sz="1000" dirty="0">
                <a:latin typeface="+mn-ea"/>
                <a:ea typeface="+mn-ea"/>
              </a:rPr>
              <a:t>平成</a:t>
            </a:r>
            <a:r>
              <a:rPr lang="en-US" altLang="ja-JP" sz="1000" dirty="0">
                <a:latin typeface="+mn-ea"/>
                <a:ea typeface="+mn-ea"/>
              </a:rPr>
              <a:t>24</a:t>
            </a:r>
            <a:r>
              <a:rPr lang="ja-JP" altLang="ja-JP" sz="1000" dirty="0">
                <a:latin typeface="+mn-ea"/>
                <a:ea typeface="+mn-ea"/>
              </a:rPr>
              <a:t>年版情報通信白書</a:t>
            </a:r>
            <a:r>
              <a:rPr lang="en-US" altLang="ja-JP" sz="1000" dirty="0">
                <a:latin typeface="+mn-ea"/>
                <a:ea typeface="+mn-ea"/>
              </a:rPr>
              <a:t> by </a:t>
            </a:r>
            <a:r>
              <a:rPr lang="ja-JP" altLang="ja-JP" sz="1000" dirty="0">
                <a:latin typeface="+mn-ea"/>
                <a:ea typeface="+mn-ea"/>
              </a:rPr>
              <a:t>総務省</a:t>
            </a:r>
            <a:r>
              <a:rPr lang="en-US" altLang="ja-JP" sz="1000" dirty="0">
                <a:latin typeface="+mn-ea"/>
                <a:ea typeface="+mn-ea"/>
              </a:rPr>
              <a:t> is licensed </a:t>
            </a:r>
            <a:endParaRPr lang="en-US" altLang="ja-JP" sz="1000" dirty="0" smtClean="0">
              <a:latin typeface="+mn-ea"/>
              <a:ea typeface="+mn-ea"/>
            </a:endParaRPr>
          </a:p>
          <a:p>
            <a:pPr algn="ctr"/>
            <a:r>
              <a:rPr lang="en-US" altLang="ja-JP" sz="1000" dirty="0" smtClean="0">
                <a:latin typeface="+mn-ea"/>
                <a:ea typeface="+mn-ea"/>
              </a:rPr>
              <a:t>under </a:t>
            </a:r>
            <a:r>
              <a:rPr lang="en-US" altLang="ja-JP" sz="1000" dirty="0">
                <a:latin typeface="+mn-ea"/>
                <a:ea typeface="+mn-ea"/>
              </a:rPr>
              <a:t>a Creative Commons </a:t>
            </a:r>
            <a:r>
              <a:rPr lang="ja-JP" altLang="ja-JP" sz="1000" dirty="0">
                <a:latin typeface="+mn-ea"/>
                <a:ea typeface="+mn-ea"/>
              </a:rPr>
              <a:t>表示</a:t>
            </a:r>
            <a:r>
              <a:rPr lang="en-US" altLang="ja-JP" sz="1000" dirty="0">
                <a:latin typeface="+mn-ea"/>
                <a:ea typeface="+mn-ea"/>
              </a:rPr>
              <a:t> 2.1 </a:t>
            </a:r>
            <a:r>
              <a:rPr lang="ja-JP" altLang="ja-JP" sz="1000" dirty="0">
                <a:latin typeface="+mn-ea"/>
                <a:ea typeface="+mn-ea"/>
              </a:rPr>
              <a:t>日本</a:t>
            </a:r>
            <a:r>
              <a:rPr lang="en-US" altLang="ja-JP" sz="1000" dirty="0">
                <a:latin typeface="+mn-ea"/>
                <a:ea typeface="+mn-ea"/>
              </a:rPr>
              <a:t> License.</a:t>
            </a:r>
            <a:endParaRPr lang="ja-JP" altLang="ja-JP" sz="1000" dirty="0">
              <a:latin typeface="+mn-ea"/>
              <a:ea typeface="+mn-ea"/>
            </a:endParaRPr>
          </a:p>
          <a:p>
            <a:pPr algn="ctr"/>
            <a:r>
              <a:rPr lang="en-US" altLang="ja-JP" sz="1000" u="sng" dirty="0">
                <a:latin typeface="+mn-ea"/>
                <a:ea typeface="+mn-ea"/>
                <a:hlinkClick r:id="rId2"/>
              </a:rPr>
              <a:t>http://creativecommons.org/licenses/by/2.1/jp/</a:t>
            </a:r>
            <a:endParaRPr lang="ja-JP" altLang="ja-JP" sz="1000" dirty="0">
              <a:latin typeface="+mn-ea"/>
              <a:ea typeface="+mn-ea"/>
            </a:endParaRPr>
          </a:p>
        </p:txBody>
      </p:sp>
      <p:pic>
        <p:nvPicPr>
          <p:cNvPr id="10" name="図 9" descr="クリエイティブ・コモンズ・ライセンス"/>
          <p:cNvPicPr/>
          <p:nvPr/>
        </p:nvPicPr>
        <p:blipFill>
          <a:blip r:embed="rId3">
            <a:extLst>
              <a:ext uri="{28A0092B-C50C-407E-A947-70E740481C1C}">
                <a14:useLocalDpi xmlns:a14="http://schemas.microsoft.com/office/drawing/2010/main" val="0"/>
              </a:ext>
            </a:extLst>
          </a:blip>
          <a:srcRect/>
          <a:stretch>
            <a:fillRect/>
          </a:stretch>
        </p:blipFill>
        <p:spPr bwMode="auto">
          <a:xfrm>
            <a:off x="3440832" y="4218782"/>
            <a:ext cx="828040" cy="293370"/>
          </a:xfrm>
          <a:prstGeom prst="rect">
            <a:avLst/>
          </a:prstGeom>
          <a:noFill/>
          <a:ln>
            <a:noFill/>
          </a:ln>
        </p:spPr>
      </p:pic>
      <p:sp>
        <p:nvSpPr>
          <p:cNvPr id="11" name="正方形/長方形 10"/>
          <p:cNvSpPr/>
          <p:nvPr/>
        </p:nvSpPr>
        <p:spPr>
          <a:xfrm>
            <a:off x="213756" y="781239"/>
            <a:ext cx="8799616" cy="69130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r>
              <a:rPr lang="ja-JP" altLang="en-US" sz="1400" dirty="0">
                <a:solidFill>
                  <a:schemeClr val="tx1"/>
                </a:solidFill>
                <a:latin typeface="+mn-ea"/>
              </a:rPr>
              <a:t>○　冒頭部分に、原則として自由に二次利用が行えることを平易に表現した上で、詳しい解説を設ける構成とした</a:t>
            </a:r>
            <a:r>
              <a:rPr lang="ja-JP" altLang="en-US" sz="1400" dirty="0" smtClean="0">
                <a:solidFill>
                  <a:schemeClr val="tx1"/>
                </a:solidFill>
                <a:latin typeface="+mn-ea"/>
              </a:rPr>
              <a:t>。</a:t>
            </a:r>
            <a:endParaRPr lang="en-US" altLang="ja-JP" sz="1400" dirty="0" smtClean="0">
              <a:solidFill>
                <a:schemeClr val="tx1"/>
              </a:solidFill>
              <a:latin typeface="+mn-ea"/>
            </a:endParaRPr>
          </a:p>
          <a:p>
            <a:pPr marL="174625" indent="-174625"/>
            <a:r>
              <a:rPr lang="ja-JP" altLang="en-US" sz="1400" dirty="0" smtClean="0">
                <a:solidFill>
                  <a:schemeClr val="tx1"/>
                </a:solidFill>
                <a:latin typeface="+mn-ea"/>
              </a:rPr>
              <a:t>○　また</a:t>
            </a:r>
            <a:r>
              <a:rPr lang="ja-JP" altLang="en-US" sz="1400" dirty="0">
                <a:solidFill>
                  <a:schemeClr val="tx1"/>
                </a:solidFill>
                <a:latin typeface="+mn-ea"/>
              </a:rPr>
              <a:t>、著作物性のある部分については、海外との互換性や機械判読可能性を担保するため、クリエイティブ・コモンズ・ライセンスを採用し、その「表示ライセンス（</a:t>
            </a:r>
            <a:r>
              <a:rPr lang="en-US" altLang="ja-JP" sz="1400" dirty="0">
                <a:solidFill>
                  <a:schemeClr val="tx1"/>
                </a:solidFill>
                <a:latin typeface="+mn-ea"/>
              </a:rPr>
              <a:t>CC-BY</a:t>
            </a:r>
            <a:r>
              <a:rPr lang="ja-JP" altLang="en-US" sz="1400" dirty="0">
                <a:solidFill>
                  <a:schemeClr val="tx1"/>
                </a:solidFill>
                <a:latin typeface="+mn-ea"/>
              </a:rPr>
              <a:t>）」により利用可能な点にも言及した。</a:t>
            </a:r>
          </a:p>
        </p:txBody>
      </p:sp>
    </p:spTree>
    <p:extLst>
      <p:ext uri="{BB962C8B-B14F-4D97-AF65-F5344CB8AC3E}">
        <p14:creationId xmlns:p14="http://schemas.microsoft.com/office/powerpoint/2010/main" val="987001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000" dirty="0" smtClean="0">
                <a:solidFill>
                  <a:schemeClr val="tx1"/>
                </a:solidFill>
                <a:latin typeface="+mj-ea"/>
              </a:rPr>
              <a:t>２．日本におけるオープンデータ（利用ルール関係）に関する動向</a:t>
            </a:r>
            <a:endParaRPr kumimoji="1" lang="ja-JP" altLang="en-US" sz="2000" dirty="0">
              <a:solidFill>
                <a:schemeClr val="tx1"/>
              </a:solidFill>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6</a:t>
            </a:fld>
            <a:endParaRPr lang="ja-JP" altLang="en-US" dirty="0"/>
          </a:p>
        </p:txBody>
      </p:sp>
      <p:sp>
        <p:nvSpPr>
          <p:cNvPr id="6" name="正方形/長方形 5"/>
          <p:cNvSpPr/>
          <p:nvPr/>
        </p:nvSpPr>
        <p:spPr>
          <a:xfrm>
            <a:off x="510638" y="770818"/>
            <a:ext cx="8205849" cy="5601533"/>
          </a:xfrm>
          <a:prstGeom prst="rect">
            <a:avLst/>
          </a:prstGeom>
        </p:spPr>
        <p:txBody>
          <a:bodyPr wrap="square">
            <a:spAutoFit/>
          </a:bodyPr>
          <a:lstStyle/>
          <a:p>
            <a:pPr marL="273050" indent="-273050">
              <a:spcAft>
                <a:spcPts val="1200"/>
              </a:spcAft>
            </a:pPr>
            <a:r>
              <a:rPr lang="ja-JP" altLang="en-US" sz="1600" dirty="0" smtClean="0">
                <a:latin typeface="+mj-ea"/>
                <a:ea typeface="+mj-ea"/>
              </a:rPr>
              <a:t>■ 平成</a:t>
            </a:r>
            <a:r>
              <a:rPr lang="en-US" altLang="ja-JP" sz="1600" dirty="0" smtClean="0">
                <a:latin typeface="+mj-ea"/>
                <a:ea typeface="+mj-ea"/>
              </a:rPr>
              <a:t>24</a:t>
            </a:r>
            <a:r>
              <a:rPr lang="ja-JP" altLang="en-US" sz="1600" dirty="0" smtClean="0">
                <a:latin typeface="+mj-ea"/>
                <a:ea typeface="+mj-ea"/>
              </a:rPr>
              <a:t>年度の総括：</a:t>
            </a:r>
            <a:r>
              <a:rPr lang="ja-JP" altLang="en-US" sz="1600" b="1" dirty="0" smtClean="0">
                <a:solidFill>
                  <a:schemeClr val="accent3"/>
                </a:solidFill>
                <a:latin typeface="+mj-ea"/>
                <a:ea typeface="+mj-ea"/>
              </a:rPr>
              <a:t>二次利用を可能とする利用規約の作成と試行</a:t>
            </a:r>
            <a:endParaRPr lang="en-US" altLang="ja-JP" sz="1600" b="1" dirty="0" smtClean="0">
              <a:solidFill>
                <a:schemeClr val="accent3"/>
              </a:solidFill>
              <a:latin typeface="+mj-ea"/>
              <a:ea typeface="+mj-ea"/>
            </a:endParaRPr>
          </a:p>
          <a:p>
            <a:pPr marL="177800" indent="-177800">
              <a:spcAft>
                <a:spcPts val="1200"/>
              </a:spcAft>
            </a:pPr>
            <a:r>
              <a:rPr lang="ja-JP" altLang="en-US" sz="1600" dirty="0" smtClean="0">
                <a:latin typeface="+mj-ea"/>
                <a:ea typeface="+mj-ea"/>
              </a:rPr>
              <a:t>・データガバナンス委員会では</a:t>
            </a:r>
            <a:r>
              <a:rPr lang="ja-JP" altLang="en-US" sz="1600" dirty="0">
                <a:latin typeface="+mj-ea"/>
                <a:ea typeface="+mj-ea"/>
              </a:rPr>
              <a:t>、総務省の「情報通信白書」</a:t>
            </a:r>
            <a:r>
              <a:rPr lang="ja-JP" altLang="en-US" sz="1600" dirty="0" smtClean="0">
                <a:latin typeface="+mj-ea"/>
                <a:ea typeface="+mj-ea"/>
              </a:rPr>
              <a:t>等を素材にケーススタディ</a:t>
            </a:r>
            <a:r>
              <a:rPr lang="ja-JP" altLang="en-US" sz="1600" dirty="0">
                <a:latin typeface="+mj-ea"/>
                <a:ea typeface="+mj-ea"/>
              </a:rPr>
              <a:t>を行った上</a:t>
            </a:r>
            <a:r>
              <a:rPr lang="ja-JP" altLang="en-US" sz="1600" dirty="0" smtClean="0">
                <a:latin typeface="+mj-ea"/>
                <a:ea typeface="+mj-ea"/>
              </a:rPr>
              <a:t>で、既に公開されているデータについて、改変を含む二次利用を可能とする利用規約案を作成した。</a:t>
            </a:r>
            <a:endParaRPr lang="ja-JP" altLang="en-US" sz="1600" dirty="0">
              <a:latin typeface="+mj-ea"/>
              <a:ea typeface="+mj-ea"/>
            </a:endParaRPr>
          </a:p>
          <a:p>
            <a:pPr marL="177800" indent="-177800">
              <a:spcAft>
                <a:spcPts val="1200"/>
              </a:spcAft>
            </a:pPr>
            <a:r>
              <a:rPr lang="ja-JP" altLang="en-US" sz="1600" dirty="0" smtClean="0">
                <a:latin typeface="+mj-ea"/>
                <a:ea typeface="+mj-ea"/>
              </a:rPr>
              <a:t>・データガバナンス</a:t>
            </a:r>
            <a:r>
              <a:rPr lang="ja-JP" altLang="en-US" sz="1600" dirty="0">
                <a:latin typeface="+mj-ea"/>
                <a:ea typeface="+mj-ea"/>
              </a:rPr>
              <a:t>委員会</a:t>
            </a:r>
            <a:r>
              <a:rPr lang="ja-JP" altLang="en-US" sz="1600" dirty="0" smtClean="0">
                <a:latin typeface="+mj-ea"/>
                <a:ea typeface="+mj-ea"/>
              </a:rPr>
              <a:t>で作成した</a:t>
            </a:r>
            <a:r>
              <a:rPr lang="ja-JP" altLang="en-US" sz="1600" dirty="0">
                <a:latin typeface="+mj-ea"/>
                <a:ea typeface="+mj-ea"/>
              </a:rPr>
              <a:t>利用</a:t>
            </a:r>
            <a:r>
              <a:rPr lang="ja-JP" altLang="en-US" sz="1600" dirty="0" smtClean="0">
                <a:latin typeface="+mj-ea"/>
                <a:ea typeface="+mj-ea"/>
              </a:rPr>
              <a:t>規約案をもとに、総務省が「情報通信白書」のオープンデータ化を実施し、また、</a:t>
            </a:r>
            <a:r>
              <a:rPr lang="en-US" altLang="ja-JP" sz="1600" dirty="0" smtClean="0">
                <a:latin typeface="+mj-ea"/>
                <a:ea typeface="+mj-ea"/>
              </a:rPr>
              <a:t>Open </a:t>
            </a:r>
            <a:r>
              <a:rPr lang="en-US" altLang="ja-JP" sz="1600" dirty="0">
                <a:latin typeface="+mj-ea"/>
                <a:ea typeface="+mj-ea"/>
              </a:rPr>
              <a:t>DATA METI</a:t>
            </a:r>
            <a:r>
              <a:rPr lang="ja-JP" altLang="en-US" sz="1600" dirty="0">
                <a:latin typeface="+mj-ea"/>
                <a:ea typeface="+mj-ea"/>
              </a:rPr>
              <a:t>において</a:t>
            </a:r>
            <a:r>
              <a:rPr lang="ja-JP" altLang="en-US" sz="1600" dirty="0" smtClean="0">
                <a:latin typeface="+mj-ea"/>
                <a:ea typeface="+mj-ea"/>
              </a:rPr>
              <a:t>、</a:t>
            </a:r>
            <a:r>
              <a:rPr lang="ja-JP" altLang="en-US" sz="1600" dirty="0">
                <a:latin typeface="+mj-ea"/>
                <a:ea typeface="+mj-ea"/>
              </a:rPr>
              <a:t>経済産業省</a:t>
            </a:r>
            <a:r>
              <a:rPr lang="ja-JP" altLang="en-US" sz="1600" dirty="0" smtClean="0">
                <a:latin typeface="+mj-ea"/>
                <a:ea typeface="+mj-ea"/>
              </a:rPr>
              <a:t>もその保有するデータのクリエイティブ・コモンズ・ライセンスでの公開を開始するなど、二次利用を可能とするオープンデータ化</a:t>
            </a:r>
            <a:r>
              <a:rPr lang="en-US" altLang="ja-JP" sz="1600" baseline="30000" dirty="0" smtClean="0">
                <a:latin typeface="+mj-ea"/>
                <a:ea typeface="+mj-ea"/>
              </a:rPr>
              <a:t>※</a:t>
            </a:r>
            <a:r>
              <a:rPr lang="ja-JP" altLang="en-US" sz="1600" dirty="0" smtClean="0">
                <a:latin typeface="+mj-ea"/>
                <a:ea typeface="+mj-ea"/>
              </a:rPr>
              <a:t>が始まった。</a:t>
            </a:r>
            <a:endParaRPr lang="en-US" altLang="ja-JP" sz="1600" dirty="0" smtClean="0">
              <a:latin typeface="+mj-ea"/>
              <a:ea typeface="+mj-ea"/>
            </a:endParaRPr>
          </a:p>
          <a:p>
            <a:pPr marL="177800" indent="-177800">
              <a:spcAft>
                <a:spcPts val="1200"/>
              </a:spcAft>
            </a:pPr>
            <a:endParaRPr lang="en-US" altLang="ja-JP" sz="1600" dirty="0">
              <a:latin typeface="+mj-ea"/>
              <a:ea typeface="+mj-ea"/>
            </a:endParaRPr>
          </a:p>
          <a:p>
            <a:pPr marL="177800" indent="-177800">
              <a:spcAft>
                <a:spcPts val="1200"/>
              </a:spcAft>
            </a:pPr>
            <a:r>
              <a:rPr lang="ja-JP" altLang="en-US" sz="1600" dirty="0">
                <a:latin typeface="+mj-ea"/>
                <a:ea typeface="+mj-ea"/>
              </a:rPr>
              <a:t>・電子行政オープンデータ実務者会議において、「電子行政オープンデータ推進のためのロードマップ（仮称）」及び、「二次利用の促進のための府省のデータ公開に関する基本的考え方（ガイドライン）（仮称）」が作成された</a:t>
            </a:r>
            <a:r>
              <a:rPr lang="ja-JP" altLang="en-US" sz="1600" dirty="0" smtClean="0">
                <a:latin typeface="+mj-ea"/>
                <a:ea typeface="+mj-ea"/>
              </a:rPr>
              <a:t>。</a:t>
            </a:r>
            <a:endParaRPr lang="en-US" altLang="ja-JP" sz="1600" dirty="0" smtClean="0">
              <a:latin typeface="+mj-ea"/>
              <a:ea typeface="+mj-ea"/>
            </a:endParaRPr>
          </a:p>
          <a:p>
            <a:pPr marL="273050" indent="-273050">
              <a:spcAft>
                <a:spcPts val="1200"/>
              </a:spcAft>
            </a:pPr>
            <a:r>
              <a:rPr lang="ja-JP" altLang="en-US" sz="1600" dirty="0" smtClean="0">
                <a:latin typeface="+mj-ea"/>
                <a:ea typeface="+mj-ea"/>
              </a:rPr>
              <a:t>■ 平成</a:t>
            </a:r>
            <a:r>
              <a:rPr lang="en-US" altLang="ja-JP" sz="1600" dirty="0" smtClean="0">
                <a:latin typeface="+mj-ea"/>
                <a:ea typeface="+mj-ea"/>
              </a:rPr>
              <a:t>25</a:t>
            </a:r>
            <a:r>
              <a:rPr lang="ja-JP" altLang="en-US" sz="1600" dirty="0" smtClean="0">
                <a:latin typeface="+mj-ea"/>
                <a:ea typeface="+mj-ea"/>
              </a:rPr>
              <a:t>年度の展望：</a:t>
            </a:r>
            <a:r>
              <a:rPr lang="ja-JP" altLang="en-US" sz="1600" b="1" dirty="0" smtClean="0">
                <a:solidFill>
                  <a:schemeClr val="accent3"/>
                </a:solidFill>
                <a:latin typeface="+mj-ea"/>
                <a:ea typeface="+mj-ea"/>
              </a:rPr>
              <a:t>オープンデータ化促進のための仕組みの整備</a:t>
            </a:r>
            <a:endParaRPr lang="en-US" altLang="ja-JP" sz="1600" b="1" dirty="0">
              <a:solidFill>
                <a:schemeClr val="accent3"/>
              </a:solidFill>
              <a:latin typeface="+mj-ea"/>
              <a:ea typeface="+mj-ea"/>
            </a:endParaRPr>
          </a:p>
          <a:p>
            <a:pPr marL="177800" indent="-177800">
              <a:spcAft>
                <a:spcPts val="1200"/>
              </a:spcAft>
            </a:pPr>
            <a:r>
              <a:rPr lang="ja-JP" altLang="en-US" sz="1600" dirty="0" smtClean="0">
                <a:latin typeface="+mj-ea"/>
                <a:ea typeface="+mj-ea"/>
              </a:rPr>
              <a:t>・総務省や経済産業省等の保有する一部のデータについて、オープンデータ化が始まったが、他の府庁も含め政府全体でオープンデータ化を進めるための仕組みを整備する必要。</a:t>
            </a:r>
            <a:endParaRPr lang="en-US" altLang="ja-JP" sz="1600" dirty="0">
              <a:latin typeface="+mj-ea"/>
              <a:ea typeface="+mj-ea"/>
            </a:endParaRPr>
          </a:p>
          <a:p>
            <a:pPr marL="177800" indent="-177800">
              <a:spcAft>
                <a:spcPts val="1200"/>
              </a:spcAft>
            </a:pPr>
            <a:r>
              <a:rPr lang="ja-JP" altLang="en-US" sz="1600" dirty="0" smtClean="0">
                <a:latin typeface="+mj-ea"/>
                <a:ea typeface="+mj-ea"/>
              </a:rPr>
              <a:t>・政府や自治体が保有しているデータを積極的にオープンデータ化できるように、データ保有者向けのマニュアル等の整備を行う必要がある。</a:t>
            </a:r>
            <a:endParaRPr lang="ja-JP" altLang="en-US" sz="1600" dirty="0">
              <a:latin typeface="+mj-ea"/>
              <a:ea typeface="+mj-ea"/>
            </a:endParaRPr>
          </a:p>
        </p:txBody>
      </p:sp>
      <p:sp>
        <p:nvSpPr>
          <p:cNvPr id="3" name="テキスト ボックス 2"/>
          <p:cNvSpPr txBox="1"/>
          <p:nvPr/>
        </p:nvSpPr>
        <p:spPr>
          <a:xfrm>
            <a:off x="3194463" y="3122501"/>
            <a:ext cx="5818909" cy="415498"/>
          </a:xfrm>
          <a:prstGeom prst="rect">
            <a:avLst/>
          </a:prstGeom>
          <a:noFill/>
        </p:spPr>
        <p:txBody>
          <a:bodyPr wrap="square" rtlCol="0">
            <a:spAutoFit/>
          </a:bodyPr>
          <a:lstStyle/>
          <a:p>
            <a:pPr marL="177800" indent="-177800"/>
            <a:r>
              <a:rPr kumimoji="1" lang="en-US" altLang="ja-JP" sz="1050" dirty="0" smtClean="0">
                <a:latin typeface="ＭＳ Ｐ明朝" pitchFamily="18" charset="-128"/>
                <a:ea typeface="ＭＳ Ｐ明朝" pitchFamily="18" charset="-128"/>
              </a:rPr>
              <a:t>※</a:t>
            </a:r>
            <a:r>
              <a:rPr kumimoji="1" lang="ja-JP" altLang="en-US" sz="1050" dirty="0" smtClean="0">
                <a:latin typeface="ＭＳ Ｐ明朝" pitchFamily="18" charset="-128"/>
                <a:ea typeface="ＭＳ Ｐ明朝" pitchFamily="18" charset="-128"/>
              </a:rPr>
              <a:t>「オープンデータ化」には、二次利用を可能とする利用ルールでの公開のほか、機械判読に適したデータ形式で公開することも要件であるが、ここでは、利用ルールについてのみ言及している。</a:t>
            </a:r>
            <a:endParaRPr kumimoji="1" lang="ja-JP" altLang="en-US" sz="1050" dirty="0">
              <a:latin typeface="ＭＳ Ｐ明朝" pitchFamily="18" charset="-128"/>
              <a:ea typeface="ＭＳ Ｐ明朝" pitchFamily="18" charset="-128"/>
            </a:endParaRPr>
          </a:p>
        </p:txBody>
      </p:sp>
    </p:spTree>
    <p:extLst>
      <p:ext uri="{BB962C8B-B14F-4D97-AF65-F5344CB8AC3E}">
        <p14:creationId xmlns:p14="http://schemas.microsoft.com/office/powerpoint/2010/main" val="4268173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400" dirty="0" smtClean="0">
                <a:latin typeface="+mj-ea"/>
              </a:rPr>
              <a:t>３．データガバナンス委員会の平成</a:t>
            </a:r>
            <a:r>
              <a:rPr kumimoji="1" lang="en-US" altLang="ja-JP" sz="2400" dirty="0" smtClean="0">
                <a:latin typeface="+mj-ea"/>
              </a:rPr>
              <a:t>25</a:t>
            </a:r>
            <a:r>
              <a:rPr kumimoji="1" lang="ja-JP" altLang="en-US" sz="2400" dirty="0" smtClean="0">
                <a:latin typeface="+mj-ea"/>
              </a:rPr>
              <a:t>年度活動方針</a:t>
            </a:r>
            <a:r>
              <a:rPr lang="ja-JP" altLang="en-US" sz="2400" dirty="0" smtClean="0">
                <a:latin typeface="+mj-ea"/>
              </a:rPr>
              <a:t>案</a:t>
            </a:r>
            <a:endParaRPr kumimoji="1" lang="ja-JP" altLang="en-US" sz="24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7</a:t>
            </a:fld>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2280200189"/>
              </p:ext>
            </p:extLst>
          </p:nvPr>
        </p:nvGraphicFramePr>
        <p:xfrm>
          <a:off x="558139" y="3135086"/>
          <a:ext cx="8063346" cy="3302059"/>
        </p:xfrm>
        <a:graphic>
          <a:graphicData uri="http://schemas.openxmlformats.org/drawingml/2006/table">
            <a:tbl>
              <a:tblPr firstRow="1" bandRow="1">
                <a:tableStyleId>{5C22544A-7EE6-4342-B048-85BDC9FD1C3A}</a:tableStyleId>
              </a:tblPr>
              <a:tblGrid>
                <a:gridCol w="2386942"/>
                <a:gridCol w="5676404"/>
              </a:tblGrid>
              <a:tr h="436703">
                <a:tc>
                  <a:txBody>
                    <a:bodyPr/>
                    <a:lstStyle/>
                    <a:p>
                      <a:pPr algn="ctr"/>
                      <a:r>
                        <a:rPr kumimoji="1" lang="ja-JP" altLang="en-US" sz="1400" dirty="0" smtClean="0">
                          <a:latin typeface="+mj-ea"/>
                          <a:ea typeface="+mj-ea"/>
                        </a:rPr>
                        <a:t>タイトル</a:t>
                      </a:r>
                      <a:endParaRPr kumimoji="1" lang="ja-JP" altLang="en-US" sz="1400" dirty="0">
                        <a:latin typeface="+mj-ea"/>
                        <a:ea typeface="+mj-ea"/>
                      </a:endParaRPr>
                    </a:p>
                  </a:txBody>
                  <a:tcPr anchor="ctr"/>
                </a:tc>
                <a:tc>
                  <a:txBody>
                    <a:bodyPr/>
                    <a:lstStyle/>
                    <a:p>
                      <a:pPr algn="ctr"/>
                      <a:r>
                        <a:rPr kumimoji="1" lang="ja-JP" altLang="en-US" sz="1400" dirty="0" smtClean="0">
                          <a:latin typeface="+mj-ea"/>
                          <a:ea typeface="+mj-ea"/>
                        </a:rPr>
                        <a:t>概要</a:t>
                      </a:r>
                      <a:endParaRPr kumimoji="1" lang="ja-JP" altLang="en-US" sz="1400" dirty="0">
                        <a:latin typeface="+mj-ea"/>
                        <a:ea typeface="+mj-ea"/>
                      </a:endParaRPr>
                    </a:p>
                  </a:txBody>
                  <a:tcPr anchor="ctr"/>
                </a:tc>
              </a:tr>
              <a:tr h="1202708">
                <a:tc>
                  <a:txBody>
                    <a:bodyPr/>
                    <a:lstStyle/>
                    <a:p>
                      <a:r>
                        <a:rPr kumimoji="1" lang="ja-JP" altLang="en-US" sz="1400" dirty="0" smtClean="0">
                          <a:solidFill>
                            <a:schemeClr val="tx1"/>
                          </a:solidFill>
                          <a:latin typeface="+mj-ea"/>
                          <a:ea typeface="+mj-ea"/>
                        </a:rPr>
                        <a:t>利用規約案のブラッシュアップ</a:t>
                      </a:r>
                      <a:endParaRPr kumimoji="1" lang="ja-JP" altLang="en-US" sz="1400" dirty="0">
                        <a:solidFill>
                          <a:schemeClr val="tx1"/>
                        </a:solidFill>
                        <a:latin typeface="+mj-ea"/>
                        <a:ea typeface="+mj-ea"/>
                      </a:endParaRPr>
                    </a:p>
                  </a:txBody>
                  <a:tcPr anchor="ctr"/>
                </a:tc>
                <a:tc>
                  <a:txBody>
                    <a:bodyPr/>
                    <a:lstStyle/>
                    <a:p>
                      <a:r>
                        <a:rPr kumimoji="1" lang="ja-JP" altLang="en-US" sz="1400" dirty="0" smtClean="0">
                          <a:solidFill>
                            <a:schemeClr val="tx1"/>
                          </a:solidFill>
                          <a:latin typeface="+mj-ea"/>
                          <a:ea typeface="+mj-ea"/>
                        </a:rPr>
                        <a:t>平成</a:t>
                      </a:r>
                      <a:r>
                        <a:rPr kumimoji="1" lang="en-US" altLang="ja-JP" sz="1400" dirty="0" smtClean="0">
                          <a:solidFill>
                            <a:schemeClr val="tx1"/>
                          </a:solidFill>
                          <a:latin typeface="+mj-ea"/>
                          <a:ea typeface="+mj-ea"/>
                        </a:rPr>
                        <a:t>24</a:t>
                      </a:r>
                      <a:r>
                        <a:rPr kumimoji="1" lang="ja-JP" altLang="en-US" sz="1400" dirty="0" smtClean="0">
                          <a:solidFill>
                            <a:schemeClr val="tx1"/>
                          </a:solidFill>
                          <a:latin typeface="+mj-ea"/>
                          <a:ea typeface="+mj-ea"/>
                        </a:rPr>
                        <a:t>年度に作成した利用規約案を各省のホームページ全体に適用した場合の課題を検討するとともに、既にオープンデータとして公開されているデータに関する意見等をフィードバックし、利用規約案をブラッシュアップする。</a:t>
                      </a:r>
                      <a:endParaRPr kumimoji="1" lang="ja-JP" altLang="en-US" sz="1400" dirty="0">
                        <a:solidFill>
                          <a:schemeClr val="tx1"/>
                        </a:solidFill>
                        <a:latin typeface="+mj-ea"/>
                        <a:ea typeface="+mj-ea"/>
                      </a:endParaRPr>
                    </a:p>
                  </a:txBody>
                  <a:tcPr anchor="ctr"/>
                </a:tc>
              </a:tr>
              <a:tr h="931128">
                <a:tc>
                  <a:txBody>
                    <a:bodyPr/>
                    <a:lstStyle/>
                    <a:p>
                      <a:r>
                        <a:rPr kumimoji="1" lang="ja-JP" altLang="en-US" sz="1400" dirty="0" smtClean="0">
                          <a:solidFill>
                            <a:schemeClr val="tx1"/>
                          </a:solidFill>
                          <a:latin typeface="+mj-ea"/>
                          <a:ea typeface="+mj-ea"/>
                        </a:rPr>
                        <a:t>データ保有者向けマニュアルの作成</a:t>
                      </a:r>
                      <a:endParaRPr kumimoji="1" lang="ja-JP" altLang="en-US" sz="1400" dirty="0">
                        <a:solidFill>
                          <a:schemeClr val="tx1"/>
                        </a:solidFill>
                        <a:latin typeface="+mj-ea"/>
                        <a:ea typeface="+mj-ea"/>
                      </a:endParaRPr>
                    </a:p>
                  </a:txBody>
                  <a:tcPr anchor="ctr"/>
                </a:tc>
                <a:tc>
                  <a:txBody>
                    <a:bodyPr/>
                    <a:lstStyle/>
                    <a:p>
                      <a:r>
                        <a:rPr kumimoji="1" lang="ja-JP" altLang="en-US" sz="1400" dirty="0" smtClean="0">
                          <a:solidFill>
                            <a:schemeClr val="tx1"/>
                          </a:solidFill>
                          <a:latin typeface="+mj-ea"/>
                          <a:ea typeface="+mj-ea"/>
                        </a:rPr>
                        <a:t>データ保有者に向けて、利用規約案の内容をわかりやすく説明し、オープンデータ化する際に留意すべき点や、利用条件を選択するための手順等をまとめたマニュアルを作成する。</a:t>
                      </a:r>
                      <a:endParaRPr kumimoji="1" lang="ja-JP" altLang="en-US" sz="1400" dirty="0">
                        <a:solidFill>
                          <a:schemeClr val="tx1"/>
                        </a:solidFill>
                        <a:latin typeface="+mj-ea"/>
                        <a:ea typeface="+mj-ea"/>
                      </a:endParaRPr>
                    </a:p>
                  </a:txBody>
                  <a:tcPr anchor="ctr"/>
                </a:tc>
              </a:tr>
              <a:tr h="659550">
                <a:tc>
                  <a:txBody>
                    <a:bodyPr/>
                    <a:lstStyle/>
                    <a:p>
                      <a:r>
                        <a:rPr kumimoji="1" lang="ja-JP" altLang="en-US" sz="1400" b="0" dirty="0" smtClean="0">
                          <a:solidFill>
                            <a:schemeClr val="tx1"/>
                          </a:solidFill>
                          <a:latin typeface="+mj-ea"/>
                          <a:ea typeface="+mj-ea"/>
                        </a:rPr>
                        <a:t>二次利用促進に向けた課題の整理・促進方策の検討</a:t>
                      </a:r>
                      <a:endParaRPr kumimoji="1" lang="ja-JP" altLang="en-US" sz="1400" b="0" dirty="0">
                        <a:solidFill>
                          <a:schemeClr val="tx1"/>
                        </a:solidFill>
                        <a:latin typeface="+mj-ea"/>
                        <a:ea typeface="+mj-ea"/>
                      </a:endParaRPr>
                    </a:p>
                  </a:txBody>
                  <a:tcPr anchor="ctr"/>
                </a:tc>
                <a:tc>
                  <a:txBody>
                    <a:bodyPr/>
                    <a:lstStyle/>
                    <a:p>
                      <a:r>
                        <a:rPr kumimoji="1" lang="ja-JP" altLang="en-US" sz="1400" dirty="0" smtClean="0">
                          <a:solidFill>
                            <a:schemeClr val="tx1"/>
                          </a:solidFill>
                          <a:latin typeface="+mj-ea"/>
                          <a:ea typeface="+mj-ea"/>
                        </a:rPr>
                        <a:t>二次利用に対応していないデータについて、二次利用促進に向けた課題を整理して、一層のオープンデータ化を図るための方策について検討する。</a:t>
                      </a:r>
                      <a:endParaRPr kumimoji="1" lang="ja-JP" altLang="en-US" sz="1400" dirty="0">
                        <a:solidFill>
                          <a:schemeClr val="tx1"/>
                        </a:solidFill>
                        <a:latin typeface="+mj-ea"/>
                        <a:ea typeface="+mj-ea"/>
                      </a:endParaRPr>
                    </a:p>
                  </a:txBody>
                  <a:tcPr anchor="ctr"/>
                </a:tc>
              </a:tr>
            </a:tbl>
          </a:graphicData>
        </a:graphic>
      </p:graphicFrame>
      <p:sp>
        <p:nvSpPr>
          <p:cNvPr id="3" name="正方形/長方形 2"/>
          <p:cNvSpPr/>
          <p:nvPr/>
        </p:nvSpPr>
        <p:spPr>
          <a:xfrm>
            <a:off x="558139" y="1181543"/>
            <a:ext cx="8075221" cy="12053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indent="-273050">
              <a:spcAft>
                <a:spcPts val="600"/>
              </a:spcAft>
            </a:pPr>
            <a:r>
              <a:rPr kumimoji="1" lang="ja-JP" altLang="en-US" sz="1400" dirty="0" smtClean="0">
                <a:latin typeface="+mj-ea"/>
                <a:ea typeface="+mj-ea"/>
              </a:rPr>
              <a:t>① </a:t>
            </a:r>
            <a:r>
              <a:rPr lang="ja-JP" altLang="en-US" sz="1400" dirty="0" smtClean="0">
                <a:latin typeface="+mj-ea"/>
                <a:ea typeface="+mj-ea"/>
              </a:rPr>
              <a:t>保有するデータ</a:t>
            </a:r>
            <a:r>
              <a:rPr lang="ja-JP" altLang="en-US" sz="1400" dirty="0" smtClean="0">
                <a:solidFill>
                  <a:schemeClr val="bg1"/>
                </a:solidFill>
                <a:latin typeface="+mj-ea"/>
                <a:ea typeface="+mj-ea"/>
              </a:rPr>
              <a:t>をオープンデータとして公開しようとしている組織／担当者等の実務を支援するための仕組みを検討する。</a:t>
            </a:r>
            <a:endParaRPr kumimoji="1" lang="en-US" altLang="ja-JP" sz="1400" dirty="0" smtClean="0">
              <a:solidFill>
                <a:schemeClr val="bg1"/>
              </a:solidFill>
              <a:latin typeface="+mj-ea"/>
              <a:ea typeface="+mj-ea"/>
            </a:endParaRPr>
          </a:p>
          <a:p>
            <a:pPr marL="273050" indent="-273050">
              <a:spcAft>
                <a:spcPts val="600"/>
              </a:spcAft>
            </a:pPr>
            <a:r>
              <a:rPr kumimoji="1" lang="ja-JP" altLang="en-US" sz="1400" dirty="0" smtClean="0">
                <a:latin typeface="+mj-ea"/>
                <a:ea typeface="+mj-ea"/>
              </a:rPr>
              <a:t>③ </a:t>
            </a:r>
            <a:r>
              <a:rPr lang="ja-JP" altLang="en-US" sz="1400" dirty="0">
                <a:latin typeface="+mj-ea"/>
                <a:ea typeface="+mj-ea"/>
              </a:rPr>
              <a:t>利</a:t>
            </a:r>
            <a:r>
              <a:rPr lang="ja-JP" altLang="en-US" sz="1400" dirty="0" smtClean="0">
                <a:latin typeface="+mj-ea"/>
                <a:ea typeface="+mj-ea"/>
              </a:rPr>
              <a:t>活用・普及委員会との連携を今までよりも密にし、データの利用希望者、データの保有者のニーズに沿った検討を実施する</a:t>
            </a:r>
            <a:r>
              <a:rPr kumimoji="1" lang="ja-JP" altLang="en-US" sz="1400" dirty="0" smtClean="0">
                <a:latin typeface="+mj-ea"/>
                <a:ea typeface="+mj-ea"/>
              </a:rPr>
              <a:t>。</a:t>
            </a:r>
            <a:endParaRPr kumimoji="1" lang="ja-JP" altLang="en-US" sz="1400" dirty="0">
              <a:latin typeface="+mj-ea"/>
              <a:ea typeface="+mj-ea"/>
            </a:endParaRPr>
          </a:p>
        </p:txBody>
      </p:sp>
      <p:sp>
        <p:nvSpPr>
          <p:cNvPr id="5" name="テキスト ボックス 4"/>
          <p:cNvSpPr txBox="1"/>
          <p:nvPr/>
        </p:nvSpPr>
        <p:spPr>
          <a:xfrm>
            <a:off x="336870" y="838430"/>
            <a:ext cx="2236510" cy="338554"/>
          </a:xfrm>
          <a:prstGeom prst="rect">
            <a:avLst/>
          </a:prstGeom>
          <a:noFill/>
        </p:spPr>
        <p:txBody>
          <a:bodyPr wrap="none" rtlCol="0">
            <a:spAutoFit/>
          </a:bodyPr>
          <a:lstStyle/>
          <a:p>
            <a:r>
              <a:rPr kumimoji="1" lang="ja-JP" altLang="en-US" sz="1600" dirty="0" smtClean="0">
                <a:latin typeface="HG明朝E" pitchFamily="17" charset="-128"/>
                <a:ea typeface="HG明朝E" pitchFamily="17" charset="-128"/>
              </a:rPr>
              <a:t>（１）活動方針（案）</a:t>
            </a:r>
            <a:endParaRPr kumimoji="1" lang="ja-JP" altLang="en-US" sz="1600" dirty="0">
              <a:latin typeface="HG明朝E" pitchFamily="17" charset="-128"/>
              <a:ea typeface="HG明朝E" pitchFamily="17" charset="-128"/>
            </a:endParaRPr>
          </a:p>
        </p:txBody>
      </p:sp>
      <p:sp>
        <p:nvSpPr>
          <p:cNvPr id="8" name="テキスト ボックス 7"/>
          <p:cNvSpPr txBox="1"/>
          <p:nvPr/>
        </p:nvSpPr>
        <p:spPr>
          <a:xfrm>
            <a:off x="348745" y="2608561"/>
            <a:ext cx="2236510" cy="338554"/>
          </a:xfrm>
          <a:prstGeom prst="rect">
            <a:avLst/>
          </a:prstGeom>
          <a:noFill/>
        </p:spPr>
        <p:txBody>
          <a:bodyPr wrap="none" rtlCol="0">
            <a:spAutoFit/>
          </a:bodyPr>
          <a:lstStyle/>
          <a:p>
            <a:r>
              <a:rPr kumimoji="1" lang="ja-JP" altLang="en-US" sz="1600" dirty="0" smtClean="0">
                <a:latin typeface="HG明朝E" pitchFamily="17" charset="-128"/>
                <a:ea typeface="HG明朝E" pitchFamily="17" charset="-128"/>
              </a:rPr>
              <a:t>（２）主な活動（案）</a:t>
            </a:r>
            <a:endParaRPr kumimoji="1" lang="ja-JP" altLang="en-US" sz="1600" dirty="0">
              <a:latin typeface="HG明朝E" pitchFamily="17" charset="-128"/>
              <a:ea typeface="HG明朝E" pitchFamily="17" charset="-128"/>
            </a:endParaRPr>
          </a:p>
        </p:txBody>
      </p:sp>
    </p:spTree>
    <p:extLst>
      <p:ext uri="{BB962C8B-B14F-4D97-AF65-F5344CB8AC3E}">
        <p14:creationId xmlns:p14="http://schemas.microsoft.com/office/powerpoint/2010/main" val="29103916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
  <TotalTime>12968</TotalTime>
  <Words>1598</Words>
  <Application>Microsoft Office PowerPoint</Application>
  <PresentationFormat>画面に合わせる (4:3)</PresentationFormat>
  <Paragraphs>136</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アース</vt:lpstr>
      <vt:lpstr>PowerPoint プレゼンテーション</vt:lpstr>
      <vt:lpstr>１．データガバナンス委員会の平成24年度活動報告　（１）概要</vt:lpstr>
      <vt:lpstr>１．データガバナンス委員会の平成24年度活動報告　（２）検討事項</vt:lpstr>
      <vt:lpstr>参考：電子行政オープンデータ実務者会議への提言（１）</vt:lpstr>
      <vt:lpstr>参考：電子行政オープンデータ実務者会議への提言（２）</vt:lpstr>
      <vt:lpstr>参考：情報通信白書の利用規約</vt:lpstr>
      <vt:lpstr>２．日本におけるオープンデータ（利用ルール関係）に関する動向</vt:lpstr>
      <vt:lpstr>３．データガバナンス委員会の平成25年度活動方針案</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helpuser</cp:lastModifiedBy>
  <cp:revision>438</cp:revision>
  <cp:lastPrinted>2013-01-21T02:57:17Z</cp:lastPrinted>
  <dcterms:created xsi:type="dcterms:W3CDTF">2012-11-30T13:43:40Z</dcterms:created>
  <dcterms:modified xsi:type="dcterms:W3CDTF">2013-06-12T06:25:23Z</dcterms:modified>
</cp:coreProperties>
</file>