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831" r:id="rId1"/>
    <p:sldMasterId id="2147483859" r:id="rId2"/>
  </p:sldMasterIdLst>
  <p:notesMasterIdLst>
    <p:notesMasterId r:id="rId31"/>
  </p:notesMasterIdLst>
  <p:handoutMasterIdLst>
    <p:handoutMasterId r:id="rId32"/>
  </p:handoutMasterIdLst>
  <p:sldIdLst>
    <p:sldId id="1950" r:id="rId3"/>
    <p:sldId id="2055" r:id="rId4"/>
    <p:sldId id="2027" r:id="rId5"/>
    <p:sldId id="2028" r:id="rId6"/>
    <p:sldId id="2054" r:id="rId7"/>
    <p:sldId id="1946" r:id="rId8"/>
    <p:sldId id="2059" r:id="rId9"/>
    <p:sldId id="2053" r:id="rId10"/>
    <p:sldId id="2029" r:id="rId11"/>
    <p:sldId id="2030" r:id="rId12"/>
    <p:sldId id="2031" r:id="rId13"/>
    <p:sldId id="2032" r:id="rId14"/>
    <p:sldId id="2033" r:id="rId15"/>
    <p:sldId id="2034" r:id="rId16"/>
    <p:sldId id="2035" r:id="rId17"/>
    <p:sldId id="2036" r:id="rId18"/>
    <p:sldId id="2037" r:id="rId19"/>
    <p:sldId id="2038" r:id="rId20"/>
    <p:sldId id="2039" r:id="rId21"/>
    <p:sldId id="2060" r:id="rId22"/>
    <p:sldId id="2061" r:id="rId23"/>
    <p:sldId id="2062" r:id="rId24"/>
    <p:sldId id="2063" r:id="rId25"/>
    <p:sldId id="2064" r:id="rId26"/>
    <p:sldId id="2065" r:id="rId27"/>
    <p:sldId id="2066" r:id="rId28"/>
    <p:sldId id="2067" r:id="rId29"/>
    <p:sldId id="2068" r:id="rId30"/>
  </p:sldIdLst>
  <p:sldSz cx="9906000" cy="6858000" type="A4"/>
  <p:notesSz cx="6735763" cy="9866313"/>
  <p:defaultTextStyle>
    <a:defPPr>
      <a:defRPr lang="ja-JP"/>
    </a:defPPr>
    <a:lvl1pPr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20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20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20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2000"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8000"/>
    <a:srgbClr val="33CC33"/>
    <a:srgbClr val="800080"/>
    <a:srgbClr val="FF9900"/>
    <a:srgbClr val="99CC00"/>
    <a:srgbClr val="D60093"/>
    <a:srgbClr val="CC99FF"/>
    <a:srgbClr val="CC00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21" autoAdjust="0"/>
    <p:restoredTop sz="98777" autoAdjust="0"/>
  </p:normalViewPr>
  <p:slideViewPr>
    <p:cSldViewPr>
      <p:cViewPr>
        <p:scale>
          <a:sx n="90" d="100"/>
          <a:sy n="90" d="100"/>
        </p:scale>
        <p:origin x="-1884" y="-588"/>
      </p:cViewPr>
      <p:guideLst>
        <p:guide orient="horz" pos="2160"/>
        <p:guide pos="3120"/>
      </p:guideLst>
    </p:cSldViewPr>
  </p:slideViewPr>
  <p:outlineViewPr>
    <p:cViewPr>
      <p:scale>
        <a:sx n="33" d="100"/>
        <a:sy n="33" d="100"/>
      </p:scale>
      <p:origin x="259"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2334" y="-84"/>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2" y="2"/>
            <a:ext cx="2919413" cy="493713"/>
          </a:xfrm>
          <a:prstGeom prst="rect">
            <a:avLst/>
          </a:prstGeom>
          <a:noFill/>
          <a:ln w="9525">
            <a:noFill/>
            <a:miter lim="800000"/>
            <a:headEnd/>
            <a:tailEnd/>
          </a:ln>
          <a:effectLst/>
        </p:spPr>
        <p:txBody>
          <a:bodyPr vert="horz" wrap="square" lIns="91346" tIns="45673" rIns="91346" bIns="45673" numCol="1" anchor="t"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39939" name="Rectangle 3"/>
          <p:cNvSpPr>
            <a:spLocks noGrp="1" noChangeArrowheads="1"/>
          </p:cNvSpPr>
          <p:nvPr>
            <p:ph type="dt" sz="quarter" idx="1"/>
          </p:nvPr>
        </p:nvSpPr>
        <p:spPr bwMode="auto">
          <a:xfrm>
            <a:off x="3814763" y="2"/>
            <a:ext cx="2919412" cy="493713"/>
          </a:xfrm>
          <a:prstGeom prst="rect">
            <a:avLst/>
          </a:prstGeom>
          <a:noFill/>
          <a:ln w="9525">
            <a:noFill/>
            <a:miter lim="800000"/>
            <a:headEnd/>
            <a:tailEnd/>
          </a:ln>
          <a:effectLst/>
        </p:spPr>
        <p:txBody>
          <a:bodyPr vert="horz" wrap="square" lIns="91346" tIns="45673" rIns="91346" bIns="45673" numCol="1" anchor="t" anchorCtr="0" compatLnSpc="1">
            <a:prstTxWarp prst="textNoShape">
              <a:avLst/>
            </a:prstTxWarp>
          </a:bodyPr>
          <a:lstStyle>
            <a:lvl1pPr algn="r">
              <a:defRPr sz="1200">
                <a:latin typeface="Arial" charset="0"/>
                <a:ea typeface="ＭＳ Ｐゴシック" pitchFamily="50" charset="-128"/>
              </a:defRPr>
            </a:lvl1pPr>
          </a:lstStyle>
          <a:p>
            <a:pPr>
              <a:defRPr/>
            </a:pPr>
            <a:endParaRPr lang="en-US" altLang="ja-JP"/>
          </a:p>
        </p:txBody>
      </p:sp>
      <p:sp>
        <p:nvSpPr>
          <p:cNvPr id="39940" name="Rectangle 4"/>
          <p:cNvSpPr>
            <a:spLocks noGrp="1" noChangeArrowheads="1"/>
          </p:cNvSpPr>
          <p:nvPr>
            <p:ph type="ftr" sz="quarter" idx="2"/>
          </p:nvPr>
        </p:nvSpPr>
        <p:spPr bwMode="auto">
          <a:xfrm>
            <a:off x="2" y="9371013"/>
            <a:ext cx="2919413" cy="493712"/>
          </a:xfrm>
          <a:prstGeom prst="rect">
            <a:avLst/>
          </a:prstGeom>
          <a:noFill/>
          <a:ln w="9525">
            <a:noFill/>
            <a:miter lim="800000"/>
            <a:headEnd/>
            <a:tailEnd/>
          </a:ln>
          <a:effectLst/>
        </p:spPr>
        <p:txBody>
          <a:bodyPr vert="horz" wrap="square" lIns="91346" tIns="45673" rIns="91346" bIns="45673" numCol="1" anchor="b"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39941" name="Rectangle 5"/>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1346" tIns="45673" rIns="91346" bIns="45673" numCol="1" anchor="b" anchorCtr="0" compatLnSpc="1">
            <a:prstTxWarp prst="textNoShape">
              <a:avLst/>
            </a:prstTxWarp>
          </a:bodyPr>
          <a:lstStyle>
            <a:lvl1pPr algn="r">
              <a:defRPr sz="1200">
                <a:latin typeface="Arial" charset="0"/>
                <a:ea typeface="ＭＳ Ｐゴシック" pitchFamily="50" charset="-128"/>
              </a:defRPr>
            </a:lvl1pPr>
          </a:lstStyle>
          <a:p>
            <a:pPr>
              <a:defRPr/>
            </a:pPr>
            <a:fld id="{70E2BD61-DDD7-4277-940A-D53337B860F0}" type="slidenum">
              <a:rPr lang="en-US" altLang="ja-JP"/>
              <a:pPr>
                <a:defRPr/>
              </a:pPr>
              <a:t>‹#›</a:t>
            </a:fld>
            <a:endParaRPr lang="en-US" altLang="ja-JP"/>
          </a:p>
        </p:txBody>
      </p:sp>
    </p:spTree>
    <p:extLst>
      <p:ext uri="{BB962C8B-B14F-4D97-AF65-F5344CB8AC3E}">
        <p14:creationId xmlns:p14="http://schemas.microsoft.com/office/powerpoint/2010/main" val="2164877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2"/>
            <a:ext cx="2919413" cy="493713"/>
          </a:xfrm>
          <a:prstGeom prst="rect">
            <a:avLst/>
          </a:prstGeom>
          <a:noFill/>
          <a:ln w="9525">
            <a:noFill/>
            <a:miter lim="800000"/>
            <a:headEnd/>
            <a:tailEnd/>
          </a:ln>
          <a:effectLst/>
        </p:spPr>
        <p:txBody>
          <a:bodyPr vert="horz" wrap="square" lIns="91346" tIns="45673" rIns="91346" bIns="45673" numCol="1" anchor="t"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4099" name="Rectangle 3"/>
          <p:cNvSpPr>
            <a:spLocks noGrp="1" noChangeArrowheads="1"/>
          </p:cNvSpPr>
          <p:nvPr>
            <p:ph type="dt" idx="1"/>
          </p:nvPr>
        </p:nvSpPr>
        <p:spPr bwMode="auto">
          <a:xfrm>
            <a:off x="3814763" y="2"/>
            <a:ext cx="2919412" cy="493713"/>
          </a:xfrm>
          <a:prstGeom prst="rect">
            <a:avLst/>
          </a:prstGeom>
          <a:noFill/>
          <a:ln w="9525">
            <a:noFill/>
            <a:miter lim="800000"/>
            <a:headEnd/>
            <a:tailEnd/>
          </a:ln>
          <a:effectLst/>
        </p:spPr>
        <p:txBody>
          <a:bodyPr vert="horz" wrap="square" lIns="91346" tIns="45673" rIns="91346" bIns="45673" numCol="1" anchor="t" anchorCtr="0" compatLnSpc="1">
            <a:prstTxWarp prst="textNoShape">
              <a:avLst/>
            </a:prstTxWarp>
          </a:bodyPr>
          <a:lstStyle>
            <a:lvl1pPr algn="r">
              <a:defRPr sz="1200">
                <a:latin typeface="Arial" charset="0"/>
                <a:ea typeface="ＭＳ Ｐゴシック" pitchFamily="50" charset="-128"/>
              </a:defRPr>
            </a:lvl1pPr>
          </a:lstStyle>
          <a:p>
            <a:pPr>
              <a:defRPr/>
            </a:pPr>
            <a:endParaRPr lang="en-US" altLang="ja-JP"/>
          </a:p>
        </p:txBody>
      </p:sp>
      <p:sp>
        <p:nvSpPr>
          <p:cNvPr id="36868" name="Rectangle 4"/>
          <p:cNvSpPr>
            <a:spLocks noGrp="1" noRot="1" noChangeAspect="1" noChangeArrowheads="1" noTextEdit="1"/>
          </p:cNvSpPr>
          <p:nvPr>
            <p:ph type="sldImg" idx="2"/>
          </p:nvPr>
        </p:nvSpPr>
        <p:spPr bwMode="auto">
          <a:xfrm>
            <a:off x="695325" y="739775"/>
            <a:ext cx="5345113" cy="37004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3102" y="4686300"/>
            <a:ext cx="5389563" cy="4440238"/>
          </a:xfrm>
          <a:prstGeom prst="rect">
            <a:avLst/>
          </a:prstGeom>
          <a:noFill/>
          <a:ln w="9525">
            <a:noFill/>
            <a:miter lim="800000"/>
            <a:headEnd/>
            <a:tailEnd/>
          </a:ln>
          <a:effectLst/>
        </p:spPr>
        <p:txBody>
          <a:bodyPr vert="horz" wrap="square" lIns="91346" tIns="45673" rIns="91346" bIns="45673"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2" y="9371013"/>
            <a:ext cx="2919413" cy="493712"/>
          </a:xfrm>
          <a:prstGeom prst="rect">
            <a:avLst/>
          </a:prstGeom>
          <a:noFill/>
          <a:ln w="9525">
            <a:noFill/>
            <a:miter lim="800000"/>
            <a:headEnd/>
            <a:tailEnd/>
          </a:ln>
          <a:effectLst/>
        </p:spPr>
        <p:txBody>
          <a:bodyPr vert="horz" wrap="square" lIns="91346" tIns="45673" rIns="91346" bIns="45673" numCol="1" anchor="b"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4103"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346" tIns="45673" rIns="91346" bIns="45673" numCol="1" anchor="b" anchorCtr="0" compatLnSpc="1">
            <a:prstTxWarp prst="textNoShape">
              <a:avLst/>
            </a:prstTxWarp>
          </a:bodyPr>
          <a:lstStyle>
            <a:lvl1pPr algn="r">
              <a:defRPr sz="1200">
                <a:latin typeface="Arial" charset="0"/>
                <a:ea typeface="ＭＳ Ｐゴシック" pitchFamily="50" charset="-128"/>
              </a:defRPr>
            </a:lvl1pPr>
          </a:lstStyle>
          <a:p>
            <a:pPr>
              <a:defRPr/>
            </a:pPr>
            <a:fld id="{78330283-1BF3-43FC-816A-7A3E2B057054}" type="slidenum">
              <a:rPr lang="en-US" altLang="ja-JP"/>
              <a:pPr>
                <a:defRPr/>
              </a:pPr>
              <a:t>‹#›</a:t>
            </a:fld>
            <a:endParaRPr lang="en-US" altLang="ja-JP"/>
          </a:p>
        </p:txBody>
      </p:sp>
    </p:spTree>
    <p:extLst>
      <p:ext uri="{BB962C8B-B14F-4D97-AF65-F5344CB8AC3E}">
        <p14:creationId xmlns:p14="http://schemas.microsoft.com/office/powerpoint/2010/main" val="7030962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p:cNvSpPr>
            <a:spLocks noGrp="1" noRot="1" noChangeAspect="1" noTextEdit="1"/>
          </p:cNvSpPr>
          <p:nvPr>
            <p:ph type="sldImg"/>
          </p:nvPr>
        </p:nvSpPr>
        <p:spPr>
          <a:xfrm>
            <a:off x="695325" y="739775"/>
            <a:ext cx="5345113" cy="3700463"/>
          </a:xfrm>
          <a:ln/>
        </p:spPr>
      </p:sp>
      <p:sp>
        <p:nvSpPr>
          <p:cNvPr id="1843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843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830" indent="-285704" eaLnBrk="0" hangingPunct="0">
              <a:defRPr kumimoji="1">
                <a:solidFill>
                  <a:schemeClr val="tx1"/>
                </a:solidFill>
                <a:latin typeface="Arial" charset="0"/>
                <a:ea typeface="ＭＳ Ｐゴシック" charset="-128"/>
              </a:defRPr>
            </a:lvl2pPr>
            <a:lvl3pPr marL="1142816" indent="-228563" eaLnBrk="0" hangingPunct="0">
              <a:defRPr kumimoji="1">
                <a:solidFill>
                  <a:schemeClr val="tx1"/>
                </a:solidFill>
                <a:latin typeface="Arial" charset="0"/>
                <a:ea typeface="ＭＳ Ｐゴシック" charset="-128"/>
              </a:defRPr>
            </a:lvl3pPr>
            <a:lvl4pPr marL="1599942" indent="-228563" eaLnBrk="0" hangingPunct="0">
              <a:defRPr kumimoji="1">
                <a:solidFill>
                  <a:schemeClr val="tx1"/>
                </a:solidFill>
                <a:latin typeface="Arial" charset="0"/>
                <a:ea typeface="ＭＳ Ｐゴシック" charset="-128"/>
              </a:defRPr>
            </a:lvl4pPr>
            <a:lvl5pPr marL="2057069" indent="-228563" eaLnBrk="0" hangingPunct="0">
              <a:defRPr kumimoji="1">
                <a:solidFill>
                  <a:schemeClr val="tx1"/>
                </a:solidFill>
                <a:latin typeface="Arial" charset="0"/>
                <a:ea typeface="ＭＳ Ｐゴシック" charset="-128"/>
              </a:defRPr>
            </a:lvl5pPr>
            <a:lvl6pPr marL="2514194" indent="-228563" eaLnBrk="0" fontAlgn="base" hangingPunct="0">
              <a:spcBef>
                <a:spcPct val="0"/>
              </a:spcBef>
              <a:spcAft>
                <a:spcPct val="0"/>
              </a:spcAft>
              <a:defRPr kumimoji="1">
                <a:solidFill>
                  <a:schemeClr val="tx1"/>
                </a:solidFill>
                <a:latin typeface="Arial" charset="0"/>
                <a:ea typeface="ＭＳ Ｐゴシック" charset="-128"/>
              </a:defRPr>
            </a:lvl6pPr>
            <a:lvl7pPr marL="2971321" indent="-228563" eaLnBrk="0" fontAlgn="base" hangingPunct="0">
              <a:spcBef>
                <a:spcPct val="0"/>
              </a:spcBef>
              <a:spcAft>
                <a:spcPct val="0"/>
              </a:spcAft>
              <a:defRPr kumimoji="1">
                <a:solidFill>
                  <a:schemeClr val="tx1"/>
                </a:solidFill>
                <a:latin typeface="Arial" charset="0"/>
                <a:ea typeface="ＭＳ Ｐゴシック" charset="-128"/>
              </a:defRPr>
            </a:lvl7pPr>
            <a:lvl8pPr marL="3428447" indent="-228563" eaLnBrk="0" fontAlgn="base" hangingPunct="0">
              <a:spcBef>
                <a:spcPct val="0"/>
              </a:spcBef>
              <a:spcAft>
                <a:spcPct val="0"/>
              </a:spcAft>
              <a:defRPr kumimoji="1">
                <a:solidFill>
                  <a:schemeClr val="tx1"/>
                </a:solidFill>
                <a:latin typeface="Arial" charset="0"/>
                <a:ea typeface="ＭＳ Ｐゴシック" charset="-128"/>
              </a:defRPr>
            </a:lvl8pPr>
            <a:lvl9pPr marL="3885574" indent="-2285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41C61423-DD2F-441F-9F1D-85D5894F862A}" type="slidenum">
              <a:rPr lang="en-US" altLang="ja-JP" smtClean="0"/>
              <a:pPr eaLnBrk="1" hangingPunct="1"/>
              <a:t>3</a:t>
            </a:fld>
            <a:endParaRPr lang="en-US" altLang="ja-JP" smtClean="0"/>
          </a:p>
        </p:txBody>
      </p:sp>
      <p:sp>
        <p:nvSpPr>
          <p:cNvPr id="3" name="日付プレースホルダー 2"/>
          <p:cNvSpPr>
            <a:spLocks noGrp="1"/>
          </p:cNvSpPr>
          <p:nvPr>
            <p:ph type="dt" idx="10"/>
          </p:nvPr>
        </p:nvSpPr>
        <p:spPr/>
        <p:txBody>
          <a:bodyPr/>
          <a:lstStyle/>
          <a:p>
            <a:fld id="{C5697035-F59B-4F62-A19C-8EE36A2E8DC1}" type="datetime1">
              <a:rPr kumimoji="1" lang="ja-JP" altLang="en-US" smtClean="0"/>
              <a:t>2013/6/12</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CD45E8D-4B2F-406C-A34D-A6D09128144F}" type="slidenum">
              <a:rPr kumimoji="1" lang="ja-JP" altLang="en-US" smtClean="0"/>
              <a:t>4</a:t>
            </a:fld>
            <a:endParaRPr kumimoji="1" lang="ja-JP" altLang="en-US"/>
          </a:p>
        </p:txBody>
      </p:sp>
    </p:spTree>
    <p:extLst>
      <p:ext uri="{BB962C8B-B14F-4D97-AF65-F5344CB8AC3E}">
        <p14:creationId xmlns:p14="http://schemas.microsoft.com/office/powerpoint/2010/main" val="23215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3773F84-B44D-480D-9E4A-E91FC72551E5}" type="slidenum">
              <a:rPr lang="ja-JP" altLang="en-US" smtClean="0">
                <a:solidFill>
                  <a:prstClr val="black"/>
                </a:solidFill>
              </a:rPr>
              <a:pPr/>
              <a:t>5</a:t>
            </a:fld>
            <a:endParaRPr lang="ja-JP" altLang="en-US">
              <a:solidFill>
                <a:prstClr val="black"/>
              </a:solidFill>
            </a:endParaRPr>
          </a:p>
        </p:txBody>
      </p:sp>
      <p:sp>
        <p:nvSpPr>
          <p:cNvPr id="6" name="日付プレースホルダー 5"/>
          <p:cNvSpPr>
            <a:spLocks noGrp="1"/>
          </p:cNvSpPr>
          <p:nvPr>
            <p:ph type="dt" idx="11"/>
          </p:nvPr>
        </p:nvSpPr>
        <p:spPr/>
        <p:txBody>
          <a:bodyPr/>
          <a:lstStyle/>
          <a:p>
            <a:fld id="{14FD9F82-83FC-4D71-AFEE-7F6C5E6A6B6A}" type="datetime1">
              <a:rPr lang="ja-JP" altLang="en-US" smtClean="0">
                <a:solidFill>
                  <a:prstClr val="black"/>
                </a:solidFill>
              </a:rPr>
              <a:pPr/>
              <a:t>2013/6/12</a:t>
            </a:fld>
            <a:endParaRPr lang="ja-JP" altLang="en-US">
              <a:solidFill>
                <a:prstClr val="black"/>
              </a:solidFill>
            </a:endParaRPr>
          </a:p>
        </p:txBody>
      </p:sp>
    </p:spTree>
    <p:extLst>
      <p:ext uri="{BB962C8B-B14F-4D97-AF65-F5344CB8AC3E}">
        <p14:creationId xmlns:p14="http://schemas.microsoft.com/office/powerpoint/2010/main" val="3295203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329DE8E-85BC-401F-B86D-18051AA7C133}" type="slidenum">
              <a:rPr kumimoji="1" lang="ja-JP" altLang="en-US" smtClean="0"/>
              <a:t>8</a:t>
            </a:fld>
            <a:endParaRPr kumimoji="1" lang="ja-JP" altLang="en-US"/>
          </a:p>
        </p:txBody>
      </p:sp>
    </p:spTree>
    <p:extLst>
      <p:ext uri="{BB962C8B-B14F-4D97-AF65-F5344CB8AC3E}">
        <p14:creationId xmlns:p14="http://schemas.microsoft.com/office/powerpoint/2010/main" val="2829338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3773F84-B44D-480D-9E4A-E91FC72551E5}"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397597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95325" y="739775"/>
            <a:ext cx="5345113" cy="3700463"/>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D70B6FF-95A9-465F-BFD2-9E380AE39CD7}" type="slidenum">
              <a:rPr lang="ja-JP" altLang="en-US" smtClean="0"/>
              <a:pPr>
                <a:defRPr/>
              </a:pPr>
              <a:t>13</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3773F84-B44D-480D-9E4A-E91FC72551E5}"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975977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D70B6FF-95A9-465F-BFD2-9E380AE39CD7}" type="slidenum">
              <a:rPr lang="ja-JP" altLang="en-US" smtClean="0"/>
              <a:pPr>
                <a:defRPr/>
              </a:pPr>
              <a:t>17</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2300"/>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C3253CD-D50A-4B88-9A4D-8310CCF87A2E}" type="datetimeFigureOut">
              <a:rPr lang="ja-JP" altLang="en-US" smtClean="0">
                <a:solidFill>
                  <a:prstClr val="black">
                    <a:tint val="75000"/>
                  </a:prstClr>
                </a:solidFill>
              </a:rPr>
              <a:pPr/>
              <a:t>2013/6/12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DFB134-F205-4A09-A4CB-E4F86C93D07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04447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C3253CD-D50A-4B88-9A4D-8310CCF87A2E}" type="datetimeFigureOut">
              <a:rPr lang="ja-JP" altLang="en-US" smtClean="0">
                <a:solidFill>
                  <a:prstClr val="black">
                    <a:tint val="75000"/>
                  </a:prstClr>
                </a:solidFill>
              </a:rPr>
              <a:pPr/>
              <a:t>2013/6/12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DFB134-F205-4A09-A4CB-E4F86C93D07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779786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3"/>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43"/>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C3253CD-D50A-4B88-9A4D-8310CCF87A2E}" type="datetimeFigureOut">
              <a:rPr lang="ja-JP" altLang="en-US" smtClean="0">
                <a:solidFill>
                  <a:prstClr val="black">
                    <a:tint val="75000"/>
                  </a:prstClr>
                </a:solidFill>
              </a:rPr>
              <a:pPr/>
              <a:t>2013/6/12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DFB134-F205-4A09-A4CB-E4F86C93D07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272779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7924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44624"/>
            <a:ext cx="8915400" cy="404664"/>
          </a:xfrm>
        </p:spPr>
        <p:txBody>
          <a:bodyPr/>
          <a:lstStyle>
            <a:lvl1pPr algn="ctr">
              <a:defRPr sz="2400">
                <a:latin typeface="HGP創英角ｺﾞｼｯｸUB" pitchFamily="50" charset="-128"/>
                <a:ea typeface="HGP創英角ｺﾞｼｯｸUB" pitchFamily="50" charset="-128"/>
              </a:defRPr>
            </a:lvl1pPr>
          </a:lstStyle>
          <a:p>
            <a:r>
              <a:rPr lang="ja-JP" altLang="en-US" dirty="0" smtClean="0"/>
              <a:t>マスタ タイトルの書式設定</a:t>
            </a:r>
            <a:endParaRPr lang="ja-JP" altLang="en-US" dirty="0"/>
          </a:p>
        </p:txBody>
      </p:sp>
      <p:sp>
        <p:nvSpPr>
          <p:cNvPr id="6"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Tree>
    <p:extLst>
      <p:ext uri="{BB962C8B-B14F-4D97-AF65-F5344CB8AC3E}">
        <p14:creationId xmlns:p14="http://schemas.microsoft.com/office/powerpoint/2010/main" val="12350461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8268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8"/>
            <a:ext cx="84201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20" indent="0" algn="ctr">
              <a:buNone/>
              <a:defRPr>
                <a:solidFill>
                  <a:schemeClr val="tx1">
                    <a:tint val="75000"/>
                  </a:schemeClr>
                </a:solidFill>
              </a:defRPr>
            </a:lvl2pPr>
            <a:lvl3pPr marL="914240" indent="0" algn="ctr">
              <a:buNone/>
              <a:defRPr>
                <a:solidFill>
                  <a:schemeClr val="tx1">
                    <a:tint val="75000"/>
                  </a:schemeClr>
                </a:solidFill>
              </a:defRPr>
            </a:lvl3pPr>
            <a:lvl4pPr marL="1371359" indent="0" algn="ctr">
              <a:buNone/>
              <a:defRPr>
                <a:solidFill>
                  <a:schemeClr val="tx1">
                    <a:tint val="75000"/>
                  </a:schemeClr>
                </a:solidFill>
              </a:defRPr>
            </a:lvl4pPr>
            <a:lvl5pPr marL="1828479" indent="0" algn="ctr">
              <a:buNone/>
              <a:defRPr>
                <a:solidFill>
                  <a:schemeClr val="tx1">
                    <a:tint val="75000"/>
                  </a:schemeClr>
                </a:solidFill>
              </a:defRPr>
            </a:lvl5pPr>
            <a:lvl6pPr marL="2285599" indent="0" algn="ctr">
              <a:buNone/>
              <a:defRPr>
                <a:solidFill>
                  <a:schemeClr val="tx1">
                    <a:tint val="75000"/>
                  </a:schemeClr>
                </a:solidFill>
              </a:defRPr>
            </a:lvl6pPr>
            <a:lvl7pPr marL="2742718" indent="0" algn="ctr">
              <a:buNone/>
              <a:defRPr>
                <a:solidFill>
                  <a:schemeClr val="tx1">
                    <a:tint val="75000"/>
                  </a:schemeClr>
                </a:solidFill>
              </a:defRPr>
            </a:lvl7pPr>
            <a:lvl8pPr marL="3199838" indent="0" algn="ctr">
              <a:buNone/>
              <a:defRPr>
                <a:solidFill>
                  <a:schemeClr val="tx1">
                    <a:tint val="75000"/>
                  </a:schemeClr>
                </a:solidFill>
              </a:defRPr>
            </a:lvl8pPr>
            <a:lvl9pPr marL="3656958"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660F8CBC-B6E8-4A75-AF1A-2BF38F5BC2B6}" type="datetime1">
              <a:rPr lang="ja-JP" altLang="en-US" smtClean="0">
                <a:solidFill>
                  <a:prstClr val="black">
                    <a:tint val="75000"/>
                  </a:prstClr>
                </a:solidFill>
              </a:rPr>
              <a:pPr/>
              <a:t>2013/6/12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08977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5568AD1-F8B7-4250-B8EC-3414A3CEC1C2}" type="datetime1">
              <a:rPr lang="ja-JP" altLang="en-US" smtClean="0">
                <a:solidFill>
                  <a:prstClr val="black">
                    <a:tint val="75000"/>
                  </a:prstClr>
                </a:solidFill>
              </a:rPr>
              <a:pPr/>
              <a:t>2013/6/12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82168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11"/>
            <a:ext cx="84201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120" indent="0">
              <a:buNone/>
              <a:defRPr sz="1800">
                <a:solidFill>
                  <a:schemeClr val="tx1">
                    <a:tint val="75000"/>
                  </a:schemeClr>
                </a:solidFill>
              </a:defRPr>
            </a:lvl2pPr>
            <a:lvl3pPr marL="914240" indent="0">
              <a:buNone/>
              <a:defRPr sz="1600">
                <a:solidFill>
                  <a:schemeClr val="tx1">
                    <a:tint val="75000"/>
                  </a:schemeClr>
                </a:solidFill>
              </a:defRPr>
            </a:lvl3pPr>
            <a:lvl4pPr marL="1371359" indent="0">
              <a:buNone/>
              <a:defRPr sz="1400">
                <a:solidFill>
                  <a:schemeClr val="tx1">
                    <a:tint val="75000"/>
                  </a:schemeClr>
                </a:solidFill>
              </a:defRPr>
            </a:lvl4pPr>
            <a:lvl5pPr marL="1828479" indent="0">
              <a:buNone/>
              <a:defRPr sz="1400">
                <a:solidFill>
                  <a:schemeClr val="tx1">
                    <a:tint val="75000"/>
                  </a:schemeClr>
                </a:solidFill>
              </a:defRPr>
            </a:lvl5pPr>
            <a:lvl6pPr marL="2285599" indent="0">
              <a:buNone/>
              <a:defRPr sz="1400">
                <a:solidFill>
                  <a:schemeClr val="tx1">
                    <a:tint val="75000"/>
                  </a:schemeClr>
                </a:solidFill>
              </a:defRPr>
            </a:lvl6pPr>
            <a:lvl7pPr marL="2742718" indent="0">
              <a:buNone/>
              <a:defRPr sz="1400">
                <a:solidFill>
                  <a:schemeClr val="tx1">
                    <a:tint val="75000"/>
                  </a:schemeClr>
                </a:solidFill>
              </a:defRPr>
            </a:lvl7pPr>
            <a:lvl8pPr marL="3199838" indent="0">
              <a:buNone/>
              <a:defRPr sz="1400">
                <a:solidFill>
                  <a:schemeClr val="tx1">
                    <a:tint val="75000"/>
                  </a:schemeClr>
                </a:solidFill>
              </a:defRPr>
            </a:lvl8pPr>
            <a:lvl9pPr marL="3656958"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CA895E7-6A0C-490B-9432-3A6EC20B81CE}" type="datetime1">
              <a:rPr lang="ja-JP" altLang="en-US" smtClean="0">
                <a:solidFill>
                  <a:prstClr val="black">
                    <a:tint val="75000"/>
                  </a:prstClr>
                </a:solidFill>
              </a:rPr>
              <a:pPr/>
              <a:t>2013/6/12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82735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5035551"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52E5895-B817-4219-AB2C-0BB83AAF269A}" type="datetime1">
              <a:rPr lang="ja-JP" altLang="en-US" smtClean="0">
                <a:solidFill>
                  <a:prstClr val="black">
                    <a:tint val="75000"/>
                  </a:prstClr>
                </a:solidFill>
              </a:rPr>
              <a:pPr/>
              <a:t>2013/6/12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72303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120" indent="0">
              <a:buNone/>
              <a:defRPr sz="2000" b="1"/>
            </a:lvl2pPr>
            <a:lvl3pPr marL="914240" indent="0">
              <a:buNone/>
              <a:defRPr sz="1800" b="1"/>
            </a:lvl3pPr>
            <a:lvl4pPr marL="1371359" indent="0">
              <a:buNone/>
              <a:defRPr sz="1600" b="1"/>
            </a:lvl4pPr>
            <a:lvl5pPr marL="1828479" indent="0">
              <a:buNone/>
              <a:defRPr sz="1600" b="1"/>
            </a:lvl5pPr>
            <a:lvl6pPr marL="2285599" indent="0">
              <a:buNone/>
              <a:defRPr sz="1600" b="1"/>
            </a:lvl6pPr>
            <a:lvl7pPr marL="2742718" indent="0">
              <a:buNone/>
              <a:defRPr sz="1600" b="1"/>
            </a:lvl7pPr>
            <a:lvl8pPr marL="3199838" indent="0">
              <a:buNone/>
              <a:defRPr sz="1600" b="1"/>
            </a:lvl8pPr>
            <a:lvl9pPr marL="3656958"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120" indent="0">
              <a:buNone/>
              <a:defRPr sz="2000" b="1"/>
            </a:lvl2pPr>
            <a:lvl3pPr marL="914240" indent="0">
              <a:buNone/>
              <a:defRPr sz="1800" b="1"/>
            </a:lvl3pPr>
            <a:lvl4pPr marL="1371359" indent="0">
              <a:buNone/>
              <a:defRPr sz="1600" b="1"/>
            </a:lvl4pPr>
            <a:lvl5pPr marL="1828479" indent="0">
              <a:buNone/>
              <a:defRPr sz="1600" b="1"/>
            </a:lvl5pPr>
            <a:lvl6pPr marL="2285599" indent="0">
              <a:buNone/>
              <a:defRPr sz="1600" b="1"/>
            </a:lvl6pPr>
            <a:lvl7pPr marL="2742718" indent="0">
              <a:buNone/>
              <a:defRPr sz="1600" b="1"/>
            </a:lvl7pPr>
            <a:lvl8pPr marL="3199838" indent="0">
              <a:buNone/>
              <a:defRPr sz="1600" b="1"/>
            </a:lvl8pPr>
            <a:lvl9pPr marL="3656958"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080B8625-44A6-45FC-8F68-211FABDFA996}" type="datetime1">
              <a:rPr lang="ja-JP" altLang="en-US" smtClean="0">
                <a:solidFill>
                  <a:prstClr val="black">
                    <a:tint val="75000"/>
                  </a:prstClr>
                </a:solidFill>
              </a:rPr>
              <a:pPr/>
              <a:t>2013/6/12</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15402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C3253CD-D50A-4B88-9A4D-8310CCF87A2E}" type="datetimeFigureOut">
              <a:rPr lang="ja-JP" altLang="en-US" smtClean="0">
                <a:solidFill>
                  <a:prstClr val="black">
                    <a:tint val="75000"/>
                  </a:prstClr>
                </a:solidFill>
              </a:rPr>
              <a:pPr/>
              <a:t>2013/6/12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DFB134-F205-4A09-A4CB-E4F86C93D07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37579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A5B85C38-99FB-44E2-B66A-81711C160D61}" type="datetime1">
              <a:rPr lang="ja-JP" altLang="en-US" smtClean="0">
                <a:solidFill>
                  <a:prstClr val="black">
                    <a:tint val="75000"/>
                  </a:prstClr>
                </a:solidFill>
              </a:rPr>
              <a:pPr/>
              <a:t>2013/6/12</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16637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210BA996-D618-4826-9FF8-E6967A86EBD2}" type="datetime1">
              <a:rPr lang="ja-JP" altLang="en-US" smtClean="0">
                <a:solidFill>
                  <a:prstClr val="black">
                    <a:tint val="75000"/>
                  </a:prstClr>
                </a:solidFill>
              </a:rPr>
              <a:pPr/>
              <a:t>2013/6/12</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96804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872974" y="273060"/>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95300" y="1435109"/>
            <a:ext cx="3259006" cy="4691063"/>
          </a:xfrm>
        </p:spPr>
        <p:txBody>
          <a:bodyPr/>
          <a:lstStyle>
            <a:lvl1pPr marL="0" indent="0">
              <a:buNone/>
              <a:defRPr sz="1400"/>
            </a:lvl1pPr>
            <a:lvl2pPr marL="457120" indent="0">
              <a:buNone/>
              <a:defRPr sz="1200"/>
            </a:lvl2pPr>
            <a:lvl3pPr marL="914240" indent="0">
              <a:buNone/>
              <a:defRPr sz="1000"/>
            </a:lvl3pPr>
            <a:lvl4pPr marL="1371359" indent="0">
              <a:buNone/>
              <a:defRPr sz="900"/>
            </a:lvl4pPr>
            <a:lvl5pPr marL="1828479" indent="0">
              <a:buNone/>
              <a:defRPr sz="900"/>
            </a:lvl5pPr>
            <a:lvl6pPr marL="2285599" indent="0">
              <a:buNone/>
              <a:defRPr sz="900"/>
            </a:lvl6pPr>
            <a:lvl7pPr marL="2742718" indent="0">
              <a:buNone/>
              <a:defRPr sz="900"/>
            </a:lvl7pPr>
            <a:lvl8pPr marL="3199838" indent="0">
              <a:buNone/>
              <a:defRPr sz="900"/>
            </a:lvl8pPr>
            <a:lvl9pPr marL="3656958"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288AD55-3B28-4FD7-B9D6-053A57083F56}" type="datetime1">
              <a:rPr lang="ja-JP" altLang="en-US" smtClean="0">
                <a:solidFill>
                  <a:prstClr val="black">
                    <a:tint val="75000"/>
                  </a:prstClr>
                </a:solidFill>
              </a:rPr>
              <a:pPr/>
              <a:t>2013/6/12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97753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1"/>
            <a:ext cx="59436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941645" y="612776"/>
            <a:ext cx="5943600" cy="4114800"/>
          </a:xfrm>
        </p:spPr>
        <p:txBody>
          <a:bodyPr/>
          <a:lstStyle>
            <a:lvl1pPr marL="0" indent="0">
              <a:buNone/>
              <a:defRPr sz="3200"/>
            </a:lvl1pPr>
            <a:lvl2pPr marL="457120" indent="0">
              <a:buNone/>
              <a:defRPr sz="2800"/>
            </a:lvl2pPr>
            <a:lvl3pPr marL="914240" indent="0">
              <a:buNone/>
              <a:defRPr sz="2400"/>
            </a:lvl3pPr>
            <a:lvl4pPr marL="1371359" indent="0">
              <a:buNone/>
              <a:defRPr sz="2000"/>
            </a:lvl4pPr>
            <a:lvl5pPr marL="1828479" indent="0">
              <a:buNone/>
              <a:defRPr sz="2000"/>
            </a:lvl5pPr>
            <a:lvl6pPr marL="2285599" indent="0">
              <a:buNone/>
              <a:defRPr sz="2000"/>
            </a:lvl6pPr>
            <a:lvl7pPr marL="2742718" indent="0">
              <a:buNone/>
              <a:defRPr sz="2000"/>
            </a:lvl7pPr>
            <a:lvl8pPr marL="3199838" indent="0">
              <a:buNone/>
              <a:defRPr sz="2000"/>
            </a:lvl8pPr>
            <a:lvl9pPr marL="3656958"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120" indent="0">
              <a:buNone/>
              <a:defRPr sz="1200"/>
            </a:lvl2pPr>
            <a:lvl3pPr marL="914240" indent="0">
              <a:buNone/>
              <a:defRPr sz="1000"/>
            </a:lvl3pPr>
            <a:lvl4pPr marL="1371359" indent="0">
              <a:buNone/>
              <a:defRPr sz="900"/>
            </a:lvl4pPr>
            <a:lvl5pPr marL="1828479" indent="0">
              <a:buNone/>
              <a:defRPr sz="900"/>
            </a:lvl5pPr>
            <a:lvl6pPr marL="2285599" indent="0">
              <a:buNone/>
              <a:defRPr sz="900"/>
            </a:lvl6pPr>
            <a:lvl7pPr marL="2742718" indent="0">
              <a:buNone/>
              <a:defRPr sz="900"/>
            </a:lvl7pPr>
            <a:lvl8pPr marL="3199838" indent="0">
              <a:buNone/>
              <a:defRPr sz="900"/>
            </a:lvl8pPr>
            <a:lvl9pPr marL="3656958"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85656B66-BB12-4C4D-9E49-E565521D1D32}" type="datetime1">
              <a:rPr lang="ja-JP" altLang="en-US" smtClean="0">
                <a:solidFill>
                  <a:prstClr val="black">
                    <a:tint val="75000"/>
                  </a:prstClr>
                </a:solidFill>
              </a:rPr>
              <a:pPr/>
              <a:t>2013/6/12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71906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2B4DA39-0F21-4259-866A-0D84529E9376}" type="datetime1">
              <a:rPr lang="ja-JP" altLang="en-US" smtClean="0">
                <a:solidFill>
                  <a:prstClr val="black">
                    <a:tint val="75000"/>
                  </a:prstClr>
                </a:solidFill>
              </a:rPr>
              <a:pPr/>
              <a:t>2013/6/12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56179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1" y="274648"/>
            <a:ext cx="222885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95300" y="274648"/>
            <a:ext cx="652145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555D2FD-00C4-41CD-B58F-EEF4DDB42BDE}" type="datetime1">
              <a:rPr lang="ja-JP" altLang="en-US" smtClean="0">
                <a:solidFill>
                  <a:prstClr val="black">
                    <a:tint val="75000"/>
                  </a:prstClr>
                </a:solidFill>
              </a:rPr>
              <a:pPr/>
              <a:t>2013/6/12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79772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8775"/>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C3253CD-D50A-4B88-9A4D-8310CCF87A2E}" type="datetimeFigureOut">
              <a:rPr lang="ja-JP" altLang="en-US" smtClean="0">
                <a:solidFill>
                  <a:prstClr val="black">
                    <a:tint val="75000"/>
                  </a:prstClr>
                </a:solidFill>
              </a:rPr>
              <a:pPr/>
              <a:t>2013/6/12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DFB134-F205-4A09-A4CB-E4F86C93D07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937962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C3253CD-D50A-4B88-9A4D-8310CCF87A2E}" type="datetimeFigureOut">
              <a:rPr lang="ja-JP" altLang="en-US" smtClean="0">
                <a:solidFill>
                  <a:prstClr val="black">
                    <a:tint val="75000"/>
                  </a:prstClr>
                </a:solidFill>
              </a:rPr>
              <a:pPr/>
              <a:t>2013/6/12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DFB134-F205-4A09-A4CB-E4F86C93D07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8282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C3253CD-D50A-4B88-9A4D-8310CCF87A2E}" type="datetimeFigureOut">
              <a:rPr lang="ja-JP" altLang="en-US" smtClean="0">
                <a:solidFill>
                  <a:prstClr val="black">
                    <a:tint val="75000"/>
                  </a:prstClr>
                </a:solidFill>
              </a:rPr>
              <a:pPr/>
              <a:t>2013/6/12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1DFB134-F205-4A09-A4CB-E4F86C93D07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055595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C3253CD-D50A-4B88-9A4D-8310CCF87A2E}" type="datetimeFigureOut">
              <a:rPr lang="ja-JP" altLang="en-US" smtClean="0">
                <a:solidFill>
                  <a:prstClr val="black">
                    <a:tint val="75000"/>
                  </a:prstClr>
                </a:solidFill>
              </a:rPr>
              <a:pPr/>
              <a:t>2013/6/12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1DFB134-F205-4A09-A4CB-E4F86C93D07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31657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C3253CD-D50A-4B88-9A4D-8310CCF87A2E}" type="datetimeFigureOut">
              <a:rPr lang="ja-JP" altLang="en-US" smtClean="0">
                <a:solidFill>
                  <a:prstClr val="black">
                    <a:tint val="75000"/>
                  </a:prstClr>
                </a:solidFill>
              </a:rPr>
              <a:pPr/>
              <a:t>2013/6/12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1DFB134-F205-4A09-A4CB-E4F86C93D07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085123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2" y="273056"/>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C3253CD-D50A-4B88-9A4D-8310CCF87A2E}" type="datetimeFigureOut">
              <a:rPr lang="ja-JP" altLang="en-US" smtClean="0">
                <a:solidFill>
                  <a:prstClr val="black">
                    <a:tint val="75000"/>
                  </a:prstClr>
                </a:solidFill>
              </a:rPr>
              <a:pPr/>
              <a:t>2013/6/12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DFB134-F205-4A09-A4CB-E4F86C93D07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630142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C3253CD-D50A-4B88-9A4D-8310CCF87A2E}" type="datetimeFigureOut">
              <a:rPr lang="ja-JP" altLang="en-US" smtClean="0">
                <a:solidFill>
                  <a:prstClr val="black">
                    <a:tint val="75000"/>
                  </a:prstClr>
                </a:solidFill>
              </a:rPr>
              <a:pPr/>
              <a:t>2013/6/12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DFB134-F205-4A09-A4CB-E4F86C93D07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411851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8225"/>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C3253CD-D50A-4B88-9A4D-8310CCF87A2E}" type="datetimeFigureOut">
              <a:rPr lang="ja-JP" altLang="en-US" smtClean="0">
                <a:solidFill>
                  <a:prstClr val="black">
                    <a:tint val="75000"/>
                  </a:prstClr>
                </a:solidFill>
                <a:latin typeface="Calibri"/>
                <a:ea typeface="ＭＳ Ｐゴシック"/>
              </a:rPr>
              <a:pPr fontAlgn="auto">
                <a:spcBef>
                  <a:spcPts val="0"/>
                </a:spcBef>
                <a:spcAft>
                  <a:spcPts val="0"/>
                </a:spcAft>
              </a:pPr>
              <a:t>2013/6/12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384550" y="6358225"/>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7099300" y="6358225"/>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1DFB134-F205-4A09-A4CB-E4F86C93D075}"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7149874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38"/>
            <a:ext cx="8915400" cy="1143000"/>
          </a:xfrm>
          <a:prstGeom prst="rect">
            <a:avLst/>
          </a:prstGeom>
        </p:spPr>
        <p:txBody>
          <a:bodyPr vert="horz" lIns="91424" tIns="45712" rIns="91424" bIns="45712"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600206"/>
            <a:ext cx="8915400" cy="4525963"/>
          </a:xfrm>
          <a:prstGeom prst="rect">
            <a:avLst/>
          </a:prstGeom>
        </p:spPr>
        <p:txBody>
          <a:bodyPr vert="horz" lIns="91424" tIns="45712" rIns="91424" bIns="45712"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95300" y="6356362"/>
            <a:ext cx="2311400" cy="365125"/>
          </a:xfrm>
          <a:prstGeom prst="rect">
            <a:avLst/>
          </a:prstGeom>
        </p:spPr>
        <p:txBody>
          <a:bodyPr vert="horz" lIns="91424" tIns="45712" rIns="91424" bIns="45712" rtlCol="0" anchor="ctr"/>
          <a:lstStyle>
            <a:lvl1pPr algn="l">
              <a:defRPr sz="1200">
                <a:solidFill>
                  <a:schemeClr val="tx1">
                    <a:tint val="75000"/>
                  </a:schemeClr>
                </a:solidFill>
              </a:defRPr>
            </a:lvl1pPr>
          </a:lstStyle>
          <a:p>
            <a:pPr defTabSz="914240" fontAlgn="auto">
              <a:spcBef>
                <a:spcPts val="0"/>
              </a:spcBef>
              <a:spcAft>
                <a:spcPts val="0"/>
              </a:spcAft>
            </a:pPr>
            <a:fld id="{BD47C1E9-C48D-4A79-A3FF-5FE04DF97A21}" type="datetime1">
              <a:rPr lang="ja-JP" altLang="en-US" smtClean="0">
                <a:solidFill>
                  <a:prstClr val="black">
                    <a:tint val="75000"/>
                  </a:prstClr>
                </a:solidFill>
                <a:latin typeface="Calibri"/>
                <a:ea typeface="ＭＳ Ｐゴシック"/>
              </a:rPr>
              <a:pPr defTabSz="914240" fontAlgn="auto">
                <a:spcBef>
                  <a:spcPts val="0"/>
                </a:spcBef>
                <a:spcAft>
                  <a:spcPts val="0"/>
                </a:spcAft>
              </a:pPr>
              <a:t>2013/6/12</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384550" y="6356362"/>
            <a:ext cx="3136900" cy="365125"/>
          </a:xfrm>
          <a:prstGeom prst="rect">
            <a:avLst/>
          </a:prstGeom>
        </p:spPr>
        <p:txBody>
          <a:bodyPr vert="horz" lIns="91424" tIns="45712" rIns="91424" bIns="45712" rtlCol="0" anchor="ctr"/>
          <a:lstStyle>
            <a:lvl1pPr algn="ctr">
              <a:defRPr sz="1200">
                <a:solidFill>
                  <a:schemeClr val="tx1">
                    <a:tint val="75000"/>
                  </a:schemeClr>
                </a:solidFill>
              </a:defRPr>
            </a:lvl1pPr>
          </a:lstStyle>
          <a:p>
            <a:pPr defTabSz="914240"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7099300" y="6356362"/>
            <a:ext cx="2311400" cy="365125"/>
          </a:xfrm>
          <a:prstGeom prst="rect">
            <a:avLst/>
          </a:prstGeom>
        </p:spPr>
        <p:txBody>
          <a:bodyPr vert="horz" lIns="91424" tIns="45712" rIns="91424" bIns="45712" rtlCol="0" anchor="ctr"/>
          <a:lstStyle>
            <a:lvl1pPr algn="r">
              <a:defRPr sz="1200">
                <a:solidFill>
                  <a:schemeClr val="tx1">
                    <a:tint val="75000"/>
                  </a:schemeClr>
                </a:solidFill>
              </a:defRPr>
            </a:lvl1pPr>
          </a:lstStyle>
          <a:p>
            <a:pPr defTabSz="914240" fontAlgn="auto">
              <a:spcBef>
                <a:spcPts val="0"/>
              </a:spcBef>
              <a:spcAft>
                <a:spcPts val="0"/>
              </a:spcAft>
            </a:pPr>
            <a:fld id="{D2D8002D-B5B0-4BAC-B1F6-782DDCCE6D9C}" type="slidenum">
              <a:rPr lang="ja-JP" altLang="en-US" smtClean="0">
                <a:solidFill>
                  <a:prstClr val="black">
                    <a:tint val="75000"/>
                  </a:prstClr>
                </a:solidFill>
                <a:latin typeface="Calibri"/>
                <a:ea typeface="ＭＳ Ｐゴシック"/>
              </a:rPr>
              <a:pPr defTabSz="914240"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5364892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hf hdr="0" ftr="0" dt="0"/>
  <p:txStyles>
    <p:titleStyle>
      <a:lvl1pPr algn="ctr" defTabSz="914240" rtl="0" eaLnBrk="1" latinLnBrk="0" hangingPunct="1">
        <a:spcBef>
          <a:spcPct val="0"/>
        </a:spcBef>
        <a:buNone/>
        <a:defRPr kumimoji="1" sz="4400" kern="1200">
          <a:solidFill>
            <a:schemeClr val="tx1"/>
          </a:solidFill>
          <a:latin typeface="+mj-lt"/>
          <a:ea typeface="+mj-ea"/>
          <a:cs typeface="+mj-cs"/>
        </a:defRPr>
      </a:lvl1pPr>
    </p:titleStyle>
    <p:bodyStyle>
      <a:lvl1pPr marL="342840" indent="-342840" algn="l" defTabSz="91424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20" indent="-285700" algn="l" defTabSz="91424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800" indent="-228560" algn="l" defTabSz="91424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920" indent="-228560" algn="l" defTabSz="91424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038" indent="-228560" algn="l" defTabSz="91424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160" indent="-228560" algn="l" defTabSz="91424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278" indent="-228560" algn="l" defTabSz="91424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398" indent="-228560" algn="l" defTabSz="91424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518" indent="-228560" algn="l" defTabSz="91424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40" rtl="0" eaLnBrk="1" latinLnBrk="0" hangingPunct="1">
        <a:defRPr kumimoji="1" sz="1800" kern="1200">
          <a:solidFill>
            <a:schemeClr val="tx1"/>
          </a:solidFill>
          <a:latin typeface="+mn-lt"/>
          <a:ea typeface="+mn-ea"/>
          <a:cs typeface="+mn-cs"/>
        </a:defRPr>
      </a:lvl1pPr>
      <a:lvl2pPr marL="457120" algn="l" defTabSz="914240" rtl="0" eaLnBrk="1" latinLnBrk="0" hangingPunct="1">
        <a:defRPr kumimoji="1" sz="1800" kern="1200">
          <a:solidFill>
            <a:schemeClr val="tx1"/>
          </a:solidFill>
          <a:latin typeface="+mn-lt"/>
          <a:ea typeface="+mn-ea"/>
          <a:cs typeface="+mn-cs"/>
        </a:defRPr>
      </a:lvl2pPr>
      <a:lvl3pPr marL="914240" algn="l" defTabSz="914240" rtl="0" eaLnBrk="1" latinLnBrk="0" hangingPunct="1">
        <a:defRPr kumimoji="1" sz="1800" kern="1200">
          <a:solidFill>
            <a:schemeClr val="tx1"/>
          </a:solidFill>
          <a:latin typeface="+mn-lt"/>
          <a:ea typeface="+mn-ea"/>
          <a:cs typeface="+mn-cs"/>
        </a:defRPr>
      </a:lvl3pPr>
      <a:lvl4pPr marL="1371359" algn="l" defTabSz="914240" rtl="0" eaLnBrk="1" latinLnBrk="0" hangingPunct="1">
        <a:defRPr kumimoji="1" sz="1800" kern="1200">
          <a:solidFill>
            <a:schemeClr val="tx1"/>
          </a:solidFill>
          <a:latin typeface="+mn-lt"/>
          <a:ea typeface="+mn-ea"/>
          <a:cs typeface="+mn-cs"/>
        </a:defRPr>
      </a:lvl4pPr>
      <a:lvl5pPr marL="1828479" algn="l" defTabSz="914240" rtl="0" eaLnBrk="1" latinLnBrk="0" hangingPunct="1">
        <a:defRPr kumimoji="1" sz="1800" kern="1200">
          <a:solidFill>
            <a:schemeClr val="tx1"/>
          </a:solidFill>
          <a:latin typeface="+mn-lt"/>
          <a:ea typeface="+mn-ea"/>
          <a:cs typeface="+mn-cs"/>
        </a:defRPr>
      </a:lvl5pPr>
      <a:lvl6pPr marL="2285599" algn="l" defTabSz="914240" rtl="0" eaLnBrk="1" latinLnBrk="0" hangingPunct="1">
        <a:defRPr kumimoji="1" sz="1800" kern="1200">
          <a:solidFill>
            <a:schemeClr val="tx1"/>
          </a:solidFill>
          <a:latin typeface="+mn-lt"/>
          <a:ea typeface="+mn-ea"/>
          <a:cs typeface="+mn-cs"/>
        </a:defRPr>
      </a:lvl6pPr>
      <a:lvl7pPr marL="2742718" algn="l" defTabSz="914240" rtl="0" eaLnBrk="1" latinLnBrk="0" hangingPunct="1">
        <a:defRPr kumimoji="1" sz="1800" kern="1200">
          <a:solidFill>
            <a:schemeClr val="tx1"/>
          </a:solidFill>
          <a:latin typeface="+mn-lt"/>
          <a:ea typeface="+mn-ea"/>
          <a:cs typeface="+mn-cs"/>
        </a:defRPr>
      </a:lvl7pPr>
      <a:lvl8pPr marL="3199838" algn="l" defTabSz="914240" rtl="0" eaLnBrk="1" latinLnBrk="0" hangingPunct="1">
        <a:defRPr kumimoji="1" sz="1800" kern="1200">
          <a:solidFill>
            <a:schemeClr val="tx1"/>
          </a:solidFill>
          <a:latin typeface="+mn-lt"/>
          <a:ea typeface="+mn-ea"/>
          <a:cs typeface="+mn-cs"/>
        </a:defRPr>
      </a:lvl8pPr>
      <a:lvl9pPr marL="3656958" algn="l" defTabSz="91424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png"/><Relationship Id="rId7" Type="http://schemas.openxmlformats.org/officeDocument/2006/relationships/image" Target="../media/image32.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jpeg"/></Relationships>
</file>

<file path=ppt/slides/_rels/slide1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wmf"/><Relationship Id="rId2" Type="http://schemas.openxmlformats.org/officeDocument/2006/relationships/image" Target="../media/image72.wmf"/><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wmf"/><Relationship Id="rId4" Type="http://schemas.openxmlformats.org/officeDocument/2006/relationships/image" Target="../media/image7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image" Target="../media/image79.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jpeg"/><Relationship Id="rId14" Type="http://schemas.openxmlformats.org/officeDocument/2006/relationships/image" Target="../media/image90.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creativecommons.org/licenses/by/2.1/jp/"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tatdb.nstac.go.jp/" TargetMode="Externa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585868" y="4542219"/>
            <a:ext cx="2734264" cy="830997"/>
          </a:xfrm>
          <a:prstGeom prst="rect">
            <a:avLst/>
          </a:prstGeom>
          <a:noFill/>
        </p:spPr>
        <p:txBody>
          <a:bodyPr wrap="square" rtlCol="0">
            <a:spAutoFit/>
          </a:bodyPr>
          <a:lstStyle/>
          <a:p>
            <a:pPr algn="dist"/>
            <a:r>
              <a:rPr kumimoji="1" lang="ja-JP" altLang="en-US" sz="2400" dirty="0" smtClean="0"/>
              <a:t>平成</a:t>
            </a:r>
            <a:r>
              <a:rPr kumimoji="1" lang="en-US" altLang="ja-JP" sz="2400" dirty="0" smtClean="0"/>
              <a:t>25</a:t>
            </a:r>
            <a:r>
              <a:rPr kumimoji="1" lang="ja-JP" altLang="en-US" sz="2400" dirty="0" smtClean="0"/>
              <a:t>年</a:t>
            </a:r>
            <a:r>
              <a:rPr kumimoji="1" lang="en-US" altLang="ja-JP" sz="2400" dirty="0" smtClean="0"/>
              <a:t>6</a:t>
            </a:r>
            <a:r>
              <a:rPr kumimoji="1" lang="ja-JP" altLang="en-US" sz="2400" dirty="0" smtClean="0"/>
              <a:t>月１３日</a:t>
            </a:r>
            <a:endParaRPr kumimoji="1" lang="en-US" altLang="ja-JP" sz="2400" dirty="0" smtClean="0"/>
          </a:p>
          <a:p>
            <a:pPr algn="dist"/>
            <a:r>
              <a:rPr lang="ja-JP" altLang="en-US" sz="2400" dirty="0"/>
              <a:t>総務省</a:t>
            </a:r>
            <a:endParaRPr kumimoji="1" lang="en-US" altLang="ja-JP" sz="2400" dirty="0" smtClean="0"/>
          </a:p>
        </p:txBody>
      </p:sp>
      <p:sp>
        <p:nvSpPr>
          <p:cNvPr id="6" name="Rectangle 2"/>
          <p:cNvSpPr>
            <a:spLocks noGrp="1" noChangeArrowheads="1"/>
          </p:cNvSpPr>
          <p:nvPr/>
        </p:nvSpPr>
        <p:spPr>
          <a:xfrm>
            <a:off x="0" y="2132856"/>
            <a:ext cx="9906000" cy="14058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eaLnBrk="1" hangingPunct="1"/>
            <a:r>
              <a:rPr lang="ja-JP" altLang="en-US" sz="4800" dirty="0" smtClean="0"/>
              <a:t>オープンデータに係る</a:t>
            </a:r>
            <a:endParaRPr lang="en-US" altLang="ja-JP" sz="4800" dirty="0" smtClean="0"/>
          </a:p>
          <a:p>
            <a:pPr eaLnBrk="1" hangingPunct="1"/>
            <a:r>
              <a:rPr lang="ja-JP" altLang="en-US" sz="4800" dirty="0" smtClean="0"/>
              <a:t>総務省の取組成果について</a:t>
            </a:r>
          </a:p>
        </p:txBody>
      </p:sp>
      <p:cxnSp>
        <p:nvCxnSpPr>
          <p:cNvPr id="7" name="直線コネクタ 6"/>
          <p:cNvCxnSpPr/>
          <p:nvPr/>
        </p:nvCxnSpPr>
        <p:spPr>
          <a:xfrm>
            <a:off x="200472" y="3686944"/>
            <a:ext cx="9433048" cy="0"/>
          </a:xfrm>
          <a:prstGeom prst="line">
            <a:avLst/>
          </a:prstGeom>
          <a:ln w="76200" cmpd="thinThick">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8329958" y="152986"/>
            <a:ext cx="1303562" cy="400110"/>
          </a:xfrm>
          <a:prstGeom prst="rect">
            <a:avLst/>
          </a:prstGeom>
          <a:noFill/>
          <a:ln>
            <a:solidFill>
              <a:schemeClr val="tx1"/>
            </a:solidFill>
          </a:ln>
        </p:spPr>
        <p:txBody>
          <a:bodyPr wrap="none" rtlCol="0">
            <a:spAutoFit/>
          </a:bodyPr>
          <a:lstStyle/>
          <a:p>
            <a:r>
              <a:rPr lang="ja-JP" altLang="en-US" dirty="0" smtClean="0"/>
              <a:t>資料２－１</a:t>
            </a:r>
            <a:endParaRPr kumimoji="1" lang="ja-JP" altLang="en-US" dirty="0"/>
          </a:p>
        </p:txBody>
      </p:sp>
    </p:spTree>
    <p:extLst>
      <p:ext uri="{BB962C8B-B14F-4D97-AF65-F5344CB8AC3E}">
        <p14:creationId xmlns:p14="http://schemas.microsoft.com/office/powerpoint/2010/main" val="36228165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plan:実証アプリ:dksl_screenshot:バス現在位置Screenshot_2013-02-25-21-52-46.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65168" y="460410"/>
            <a:ext cx="1652776" cy="2938268"/>
          </a:xfrm>
          <a:prstGeom prst="rect">
            <a:avLst/>
          </a:prstGeom>
          <a:noFill/>
          <a:ln w="9525">
            <a:noFill/>
            <a:miter lim="800000"/>
            <a:headEnd/>
            <a:tailEnd/>
          </a:ln>
        </p:spPr>
      </p:pic>
      <p:pic>
        <p:nvPicPr>
          <p:cNvPr id="9" name="図 8" descr="::plan:実証アプリ:dksl_screenshot:中央線Screenshot_2013-02-26-02-07-40.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93360" y="458043"/>
            <a:ext cx="1652776" cy="2938268"/>
          </a:xfrm>
          <a:prstGeom prst="rect">
            <a:avLst/>
          </a:prstGeom>
          <a:noFill/>
          <a:ln w="9525">
            <a:noFill/>
            <a:miter lim="800000"/>
            <a:headEnd/>
            <a:tailEnd/>
          </a:ln>
        </p:spPr>
      </p:pic>
      <p:pic>
        <p:nvPicPr>
          <p:cNvPr id="11" name="図 10" descr="::plan:kokosil:snapshot:device-2013-02-20-143024.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93360" y="3819796"/>
            <a:ext cx="1652776" cy="2754627"/>
          </a:xfrm>
          <a:prstGeom prst="rect">
            <a:avLst/>
          </a:prstGeom>
          <a:noFill/>
          <a:ln w="9525">
            <a:noFill/>
            <a:miter lim="800000"/>
            <a:headEnd/>
            <a:tailEnd/>
          </a:ln>
        </p:spPr>
      </p:pic>
      <p:pic>
        <p:nvPicPr>
          <p:cNvPr id="12" name="図 11" descr="::plan:kokosil:snapshot:image_main4.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38209" y="3792114"/>
            <a:ext cx="1683143" cy="2805238"/>
          </a:xfrm>
          <a:prstGeom prst="rect">
            <a:avLst/>
          </a:prstGeom>
          <a:noFill/>
          <a:ln w="9525">
            <a:noFill/>
            <a:miter lim="800000"/>
            <a:headEnd/>
            <a:tailEnd/>
          </a:ln>
        </p:spPr>
      </p:pic>
      <p:sp>
        <p:nvSpPr>
          <p:cNvPr id="13" name="テキスト ボックス 12"/>
          <p:cNvSpPr txBox="1"/>
          <p:nvPr/>
        </p:nvSpPr>
        <p:spPr>
          <a:xfrm>
            <a:off x="0" y="-2352"/>
            <a:ext cx="9905999" cy="400110"/>
          </a:xfrm>
          <a:prstGeom prst="rect">
            <a:avLst/>
          </a:prstGeom>
          <a:noFill/>
        </p:spPr>
        <p:txBody>
          <a:bodyPr wrap="square" rtlCol="0">
            <a:spAutoFit/>
          </a:bodyPr>
          <a:lstStyle/>
          <a:p>
            <a:pPr algn="ctr"/>
            <a:r>
              <a:rPr lang="ja-JP" altLang="en-US" dirty="0">
                <a:latin typeface="+mn-ea"/>
              </a:rPr>
              <a:t>２．平成</a:t>
            </a:r>
            <a:r>
              <a:rPr lang="en-US" altLang="ja-JP" dirty="0">
                <a:latin typeface="+mn-ea"/>
              </a:rPr>
              <a:t>24</a:t>
            </a:r>
            <a:r>
              <a:rPr lang="ja-JP" altLang="en-US" dirty="0">
                <a:latin typeface="+mn-ea"/>
              </a:rPr>
              <a:t>年度各実証実験の詳細　</a:t>
            </a:r>
            <a:r>
              <a:rPr lang="ja-JP" altLang="en-US" dirty="0" smtClean="0">
                <a:latin typeface="+mn-ea"/>
              </a:rPr>
              <a:t>（１）</a:t>
            </a:r>
            <a:r>
              <a:rPr lang="ja-JP" altLang="en-US" sz="2000" dirty="0" smtClean="0">
                <a:latin typeface="+mn-ea"/>
              </a:rPr>
              <a:t>公共交通関連情報（アプリケーション①）</a:t>
            </a:r>
            <a:endParaRPr kumimoji="1" lang="en-US" altLang="ja-JP" sz="2000" dirty="0" smtClean="0">
              <a:latin typeface="+mn-ea"/>
            </a:endParaRPr>
          </a:p>
        </p:txBody>
      </p:sp>
      <p:sp>
        <p:nvSpPr>
          <p:cNvPr id="15"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ja-JP" altLang="en-US" sz="1600" b="0" i="0" u="none" strike="noStrike" kern="0" cap="none" spc="0" normalizeH="0" baseline="0" noProof="0" dirty="0">
              <a:ln>
                <a:noFill/>
              </a:ln>
              <a:solidFill>
                <a:sysClr val="windowText" lastClr="000000"/>
              </a:solidFill>
              <a:effectLst/>
              <a:uLnTx/>
              <a:uFillTx/>
            </a:endParaRPr>
          </a:p>
        </p:txBody>
      </p:sp>
      <p:sp>
        <p:nvSpPr>
          <p:cNvPr id="6" name="正方形/長方形 5"/>
          <p:cNvSpPr/>
          <p:nvPr/>
        </p:nvSpPr>
        <p:spPr>
          <a:xfrm>
            <a:off x="-15552" y="692696"/>
            <a:ext cx="6453761" cy="1877437"/>
          </a:xfrm>
          <a:prstGeom prst="rect">
            <a:avLst/>
          </a:prstGeom>
        </p:spPr>
        <p:txBody>
          <a:bodyPr wrap="square">
            <a:spAutoFit/>
          </a:bodyPr>
          <a:lstStyle/>
          <a:p>
            <a:r>
              <a:rPr lang="ja-JP" altLang="en-US" sz="1600" dirty="0" smtClean="0">
                <a:solidFill>
                  <a:srgbClr val="002060"/>
                </a:solidFill>
                <a:latin typeface="HGP創英角ｺﾞｼｯｸUB" pitchFamily="50" charset="-128"/>
                <a:ea typeface="HGP創英角ｺﾞｼｯｸUB" pitchFamily="50" charset="-128"/>
              </a:rPr>
              <a:t>■ 公共</a:t>
            </a:r>
            <a:r>
              <a:rPr lang="ja-JP" altLang="en-US" sz="1600" dirty="0">
                <a:solidFill>
                  <a:srgbClr val="002060"/>
                </a:solidFill>
                <a:latin typeface="HGP創英角ｺﾞｼｯｸUB" pitchFamily="50" charset="-128"/>
                <a:ea typeface="HGP創英角ｺﾞｼｯｸUB" pitchFamily="50" charset="-128"/>
              </a:rPr>
              <a:t>交通運行情報サービス「ドコシル」</a:t>
            </a:r>
          </a:p>
          <a:p>
            <a:pPr marL="800100" lvl="1" indent="-342900">
              <a:buFont typeface="Wingdings" pitchFamily="2" charset="2"/>
              <a:buChar char="Ø"/>
            </a:pPr>
            <a:r>
              <a:rPr lang="ja-JP" altLang="en-US" sz="1600" dirty="0" smtClean="0"/>
              <a:t>電車（ＪＲ山手線）と都営</a:t>
            </a:r>
            <a:r>
              <a:rPr lang="ja-JP" altLang="en-US" sz="1600" dirty="0"/>
              <a:t>バス（２３区内</a:t>
            </a:r>
            <a:r>
              <a:rPr lang="ja-JP" altLang="en-US" sz="1600" dirty="0" smtClean="0"/>
              <a:t>）の</a:t>
            </a:r>
            <a:r>
              <a:rPr lang="ja-JP" altLang="en-US" sz="1600" dirty="0"/>
              <a:t>リアルタイム</a:t>
            </a:r>
            <a:r>
              <a:rPr lang="ja-JP" altLang="en-US" sz="1600" dirty="0" smtClean="0"/>
              <a:t>な位置情報や時刻表情報を、情報</a:t>
            </a:r>
            <a:r>
              <a:rPr lang="ja-JP" altLang="en-US" sz="1600" dirty="0"/>
              <a:t>流通連携</a:t>
            </a:r>
            <a:r>
              <a:rPr lang="ja-JP" altLang="en-US" sz="1600" dirty="0" smtClean="0"/>
              <a:t>基盤</a:t>
            </a:r>
            <a:r>
              <a:rPr lang="ja-JP" altLang="en-US" sz="1600" dirty="0"/>
              <a:t>共通</a:t>
            </a:r>
            <a:r>
              <a:rPr lang="en-US" altLang="ja-JP" sz="1600" dirty="0" smtClean="0"/>
              <a:t>API</a:t>
            </a:r>
            <a:r>
              <a:rPr lang="ja-JP" altLang="en-US" sz="1600" dirty="0"/>
              <a:t>を利用して取得し</a:t>
            </a:r>
            <a:r>
              <a:rPr lang="ja-JP" altLang="en-US" sz="1600" dirty="0" smtClean="0"/>
              <a:t>、地図上に表示</a:t>
            </a:r>
            <a:endParaRPr lang="ja-JP" altLang="en-US" sz="1600" dirty="0"/>
          </a:p>
          <a:p>
            <a:pPr marL="800100" lvl="1" indent="-342900">
              <a:buFont typeface="Wingdings" pitchFamily="2" charset="2"/>
              <a:buChar char="Ø"/>
            </a:pPr>
            <a:r>
              <a:rPr lang="ja-JP" altLang="en-US" sz="1600" dirty="0" smtClean="0"/>
              <a:t>首都圏のＪＲ各路線、東京メトロ全路線、都営地下鉄全路線の遅延情報も表示</a:t>
            </a:r>
            <a:endParaRPr lang="en-US" altLang="ja-JP" sz="1600" dirty="0" smtClean="0"/>
          </a:p>
          <a:p>
            <a:pPr marL="800100" lvl="1" indent="-342900">
              <a:buFont typeface="Wingdings" pitchFamily="2" charset="2"/>
              <a:buChar char="Ø"/>
            </a:pPr>
            <a:r>
              <a:rPr lang="en-US" altLang="ja-JP" sz="1600" dirty="0" smtClean="0"/>
              <a:t>Google </a:t>
            </a:r>
            <a:r>
              <a:rPr lang="en-US" altLang="ja-JP" sz="1600" dirty="0"/>
              <a:t>Play</a:t>
            </a:r>
            <a:r>
              <a:rPr lang="ja-JP" altLang="en-US" sz="1600" dirty="0" err="1" smtClean="0"/>
              <a:t>にて</a:t>
            </a:r>
            <a:r>
              <a:rPr lang="ja-JP" altLang="en-US" sz="1600" dirty="0" smtClean="0"/>
              <a:t>３月中公開</a:t>
            </a:r>
            <a:endParaRPr lang="en-US" altLang="ja-JP" sz="1600" dirty="0"/>
          </a:p>
        </p:txBody>
      </p:sp>
      <p:sp>
        <p:nvSpPr>
          <p:cNvPr id="10" name="正方形/長方形 9"/>
          <p:cNvSpPr/>
          <p:nvPr/>
        </p:nvSpPr>
        <p:spPr>
          <a:xfrm>
            <a:off x="0" y="2776279"/>
            <a:ext cx="6465168" cy="2339102"/>
          </a:xfrm>
          <a:prstGeom prst="rect">
            <a:avLst/>
          </a:prstGeom>
        </p:spPr>
        <p:txBody>
          <a:bodyPr wrap="square">
            <a:spAutoFit/>
          </a:bodyPr>
          <a:lstStyle/>
          <a:p>
            <a:pPr>
              <a:spcBef>
                <a:spcPts val="1200"/>
              </a:spcBef>
            </a:pPr>
            <a:r>
              <a:rPr lang="ja-JP" altLang="en-US" sz="1600" dirty="0" smtClean="0">
                <a:solidFill>
                  <a:srgbClr val="002060"/>
                </a:solidFill>
                <a:latin typeface="HGP創英角ｺﾞｼｯｸUB" pitchFamily="50" charset="-128"/>
                <a:ea typeface="HGP創英角ｺﾞｼｯｸUB" pitchFamily="50" charset="-128"/>
              </a:rPr>
              <a:t>■ 次</a:t>
            </a:r>
            <a:r>
              <a:rPr lang="ja-JP" altLang="en-US" sz="1600" dirty="0">
                <a:solidFill>
                  <a:srgbClr val="002060"/>
                </a:solidFill>
                <a:latin typeface="HGP創英角ｺﾞｼｯｸUB" pitchFamily="50" charset="-128"/>
                <a:ea typeface="HGP創英角ｺﾞｼｯｸUB" pitchFamily="50" charset="-128"/>
              </a:rPr>
              <a:t>世代交通支援情報サービス「ココシル東京駅」</a:t>
            </a:r>
          </a:p>
          <a:p>
            <a:pPr marL="742950" lvl="1" indent="-285750">
              <a:buFont typeface="Wingdings" pitchFamily="2" charset="2"/>
              <a:buChar char="Ø"/>
            </a:pPr>
            <a:r>
              <a:rPr lang="ja-JP" altLang="en-US" sz="1600" dirty="0" smtClean="0"/>
              <a:t>東京駅構内での利用者の現在位置を推定して地図上に表示</a:t>
            </a:r>
            <a:r>
              <a:rPr lang="ja-JP" altLang="en-US" sz="1600" dirty="0"/>
              <a:t>し、</a:t>
            </a:r>
            <a:br>
              <a:rPr lang="ja-JP" altLang="en-US" sz="1600" dirty="0"/>
            </a:br>
            <a:r>
              <a:rPr lang="ja-JP" altLang="en-US" sz="1600" dirty="0"/>
              <a:t>情報流通連携</a:t>
            </a:r>
            <a:r>
              <a:rPr lang="ja-JP" altLang="en-US" sz="1600" dirty="0" smtClean="0"/>
              <a:t>基盤共通</a:t>
            </a:r>
            <a:r>
              <a:rPr lang="en-US" altLang="ja-JP" sz="1600" dirty="0" smtClean="0"/>
              <a:t>API</a:t>
            </a:r>
            <a:r>
              <a:rPr lang="ja-JP" altLang="en-US" sz="1600" dirty="0"/>
              <a:t>を利用して取得した施設</a:t>
            </a:r>
            <a:r>
              <a:rPr lang="ja-JP" altLang="en-US" sz="1600" dirty="0" smtClean="0"/>
              <a:t>情報（店舗、券売機、改札口、トイレ、ロッカー等）を、利用者の現在位置にあわせて案内</a:t>
            </a:r>
            <a:endParaRPr lang="ja-JP" altLang="en-US" sz="1600" dirty="0"/>
          </a:p>
          <a:p>
            <a:pPr marL="742950" lvl="1" indent="-285750">
              <a:buFont typeface="Wingdings" pitchFamily="2" charset="2"/>
              <a:buChar char="Ø"/>
            </a:pPr>
            <a:r>
              <a:rPr lang="ja-JP" altLang="en-US" sz="1600" dirty="0"/>
              <a:t>「ココシルアシスタント</a:t>
            </a:r>
            <a:r>
              <a:rPr lang="ja-JP" altLang="en-US" sz="1600" dirty="0" smtClean="0"/>
              <a:t>」機能</a:t>
            </a:r>
            <a:r>
              <a:rPr lang="ja-JP" altLang="en-US" sz="1600" dirty="0"/>
              <a:t>では</a:t>
            </a:r>
            <a:r>
              <a:rPr lang="ja-JP" altLang="en-US" sz="1600" dirty="0" smtClean="0"/>
              <a:t>、新幹線</a:t>
            </a:r>
            <a:r>
              <a:rPr lang="ja-JP" altLang="en-US" sz="1600" dirty="0"/>
              <a:t>出発までの残り時間と現在位置</a:t>
            </a:r>
            <a:r>
              <a:rPr lang="ja-JP" altLang="en-US" sz="1600" dirty="0" smtClean="0"/>
              <a:t>を</a:t>
            </a:r>
            <a:r>
              <a:rPr lang="ja-JP" altLang="en-US" sz="1600" dirty="0"/>
              <a:t>もと</a:t>
            </a:r>
            <a:r>
              <a:rPr lang="ja-JP" altLang="en-US" sz="1600" dirty="0" smtClean="0"/>
              <a:t>に、便利</a:t>
            </a:r>
            <a:r>
              <a:rPr lang="ja-JP" altLang="en-US" sz="1600" dirty="0"/>
              <a:t>な周辺施設、駅ナカの店舗、トイレの場所などを案内</a:t>
            </a:r>
          </a:p>
          <a:p>
            <a:pPr marL="742950" lvl="1" indent="-285750">
              <a:buFont typeface="Wingdings" pitchFamily="2" charset="2"/>
              <a:buChar char="Ø"/>
            </a:pPr>
            <a:r>
              <a:rPr lang="en-US" altLang="ja-JP" sz="1600" dirty="0"/>
              <a:t>Google Play</a:t>
            </a:r>
            <a:r>
              <a:rPr lang="ja-JP" altLang="en-US" sz="1600" dirty="0" err="1" smtClean="0"/>
              <a:t>にて</a:t>
            </a:r>
            <a:r>
              <a:rPr lang="ja-JP" altLang="en-US" sz="1600" dirty="0" smtClean="0"/>
              <a:t>３月中公開</a:t>
            </a:r>
            <a:endParaRPr lang="en-US" altLang="ja-JP" sz="1600" dirty="0"/>
          </a:p>
        </p:txBody>
      </p:sp>
      <p:sp>
        <p:nvSpPr>
          <p:cNvPr id="16" name="正方形/長方形 15"/>
          <p:cNvSpPr/>
          <p:nvPr/>
        </p:nvSpPr>
        <p:spPr>
          <a:xfrm>
            <a:off x="0" y="5445224"/>
            <a:ext cx="6438209" cy="1077218"/>
          </a:xfrm>
          <a:prstGeom prst="rect">
            <a:avLst/>
          </a:prstGeom>
        </p:spPr>
        <p:txBody>
          <a:bodyPr wrap="square">
            <a:spAutoFit/>
          </a:bodyPr>
          <a:lstStyle/>
          <a:p>
            <a:pPr>
              <a:spcBef>
                <a:spcPts val="1200"/>
              </a:spcBef>
            </a:pPr>
            <a:r>
              <a:rPr lang="ja-JP" altLang="en-US" sz="1600" dirty="0" smtClean="0">
                <a:solidFill>
                  <a:srgbClr val="002060"/>
                </a:solidFill>
                <a:latin typeface="HGP創英角ｺﾞｼｯｸUB" pitchFamily="50" charset="-128"/>
                <a:ea typeface="HGP創英角ｺﾞｼｯｸUB" pitchFamily="50" charset="-128"/>
              </a:rPr>
              <a:t>■ 交通</a:t>
            </a:r>
            <a:r>
              <a:rPr lang="ja-JP" altLang="en-US" sz="1600" dirty="0">
                <a:solidFill>
                  <a:srgbClr val="002060"/>
                </a:solidFill>
                <a:latin typeface="HGP創英角ｺﾞｼｯｸUB" pitchFamily="50" charset="-128"/>
                <a:ea typeface="HGP創英角ｺﾞｼｯｸUB" pitchFamily="50" charset="-128"/>
              </a:rPr>
              <a:t>弱者支援情報サービス</a:t>
            </a:r>
          </a:p>
          <a:p>
            <a:pPr marL="742950" lvl="1" indent="-285750">
              <a:buFont typeface="Wingdings" pitchFamily="2" charset="2"/>
              <a:buChar char="Ø"/>
            </a:pPr>
            <a:r>
              <a:rPr lang="ja-JP" altLang="en-US" sz="1600" dirty="0" err="1" smtClean="0"/>
              <a:t>視覚障がい</a:t>
            </a:r>
            <a:r>
              <a:rPr lang="ja-JP" altLang="en-US" sz="1600" dirty="0" smtClean="0"/>
              <a:t>者向けに、都営</a:t>
            </a:r>
            <a:r>
              <a:rPr lang="ja-JP" altLang="en-US" sz="1600" dirty="0"/>
              <a:t>バス（２３区内）の到着予想時間</a:t>
            </a:r>
            <a:r>
              <a:rPr lang="ja-JP" altLang="en-US" sz="1600" dirty="0" smtClean="0"/>
              <a:t>と電車の遅延情報を情報</a:t>
            </a:r>
            <a:r>
              <a:rPr lang="ja-JP" altLang="en-US" sz="1600" dirty="0"/>
              <a:t>流通連携</a:t>
            </a:r>
            <a:r>
              <a:rPr lang="ja-JP" altLang="en-US" sz="1600" dirty="0" smtClean="0"/>
              <a:t>基盤共通</a:t>
            </a:r>
            <a:r>
              <a:rPr lang="en-US" altLang="ja-JP" sz="1600" dirty="0" smtClean="0"/>
              <a:t>API</a:t>
            </a:r>
            <a:r>
              <a:rPr lang="ja-JP" altLang="en-US" sz="1600" dirty="0"/>
              <a:t>を利用して取得し、音声により</a:t>
            </a:r>
            <a:r>
              <a:rPr lang="ja-JP" altLang="en-US" sz="1600" dirty="0" smtClean="0"/>
              <a:t>通知</a:t>
            </a:r>
            <a:endParaRPr lang="en-US" altLang="ja-JP" sz="1600" dirty="0" smtClean="0"/>
          </a:p>
        </p:txBody>
      </p:sp>
      <p:sp>
        <p:nvSpPr>
          <p:cNvPr id="17" name="正方形/長方形 16"/>
          <p:cNvSpPr/>
          <p:nvPr/>
        </p:nvSpPr>
        <p:spPr>
          <a:xfrm>
            <a:off x="7329264" y="3396311"/>
            <a:ext cx="1693092" cy="307777"/>
          </a:xfrm>
          <a:prstGeom prst="rect">
            <a:avLst/>
          </a:prstGeom>
        </p:spPr>
        <p:txBody>
          <a:bodyPr wrap="none">
            <a:spAutoFit/>
          </a:bodyPr>
          <a:lstStyle/>
          <a:p>
            <a:r>
              <a:rPr lang="ja-JP" altLang="en-US" sz="1400" dirty="0" smtClean="0"/>
              <a:t>「ドコシル」の画面例</a:t>
            </a:r>
            <a:endParaRPr lang="ja-JP" altLang="en-US" sz="1400" dirty="0"/>
          </a:p>
        </p:txBody>
      </p:sp>
      <p:sp>
        <p:nvSpPr>
          <p:cNvPr id="18" name="正方形/長方形 17"/>
          <p:cNvSpPr/>
          <p:nvPr/>
        </p:nvSpPr>
        <p:spPr>
          <a:xfrm>
            <a:off x="7097757" y="6577607"/>
            <a:ext cx="2247731" cy="307777"/>
          </a:xfrm>
          <a:prstGeom prst="rect">
            <a:avLst/>
          </a:prstGeom>
        </p:spPr>
        <p:txBody>
          <a:bodyPr wrap="none">
            <a:spAutoFit/>
          </a:bodyPr>
          <a:lstStyle/>
          <a:p>
            <a:pPr>
              <a:spcBef>
                <a:spcPts val="1200"/>
              </a:spcBef>
            </a:pPr>
            <a:r>
              <a:rPr lang="ja-JP" altLang="en-US" sz="1400" dirty="0"/>
              <a:t>「ココシル東京駅</a:t>
            </a:r>
            <a:r>
              <a:rPr lang="ja-JP" altLang="en-US" sz="1400" dirty="0" smtClean="0"/>
              <a:t>」の画面例</a:t>
            </a:r>
            <a:endParaRPr lang="ja-JP" altLang="en-US" sz="1400" dirty="0"/>
          </a:p>
        </p:txBody>
      </p:sp>
      <p:sp>
        <p:nvSpPr>
          <p:cNvPr id="24" name="線吹き出し 1 (枠付き) 23"/>
          <p:cNvSpPr/>
          <p:nvPr/>
        </p:nvSpPr>
        <p:spPr>
          <a:xfrm>
            <a:off x="4880992" y="2024844"/>
            <a:ext cx="1762492" cy="468052"/>
          </a:xfrm>
          <a:prstGeom prst="borderCallout1">
            <a:avLst>
              <a:gd name="adj1" fmla="val 16037"/>
              <a:gd name="adj2" fmla="val 99032"/>
              <a:gd name="adj3" fmla="val -9950"/>
              <a:gd name="adj4" fmla="val 143620"/>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25" name="線吹き出し 1 (枠付き) 24"/>
          <p:cNvSpPr/>
          <p:nvPr/>
        </p:nvSpPr>
        <p:spPr>
          <a:xfrm>
            <a:off x="4880992" y="2024844"/>
            <a:ext cx="1762492" cy="468052"/>
          </a:xfrm>
          <a:prstGeom prst="borderCallout1">
            <a:avLst>
              <a:gd name="adj1" fmla="val 16037"/>
              <a:gd name="adj2" fmla="val 99032"/>
              <a:gd name="adj3" fmla="val -35633"/>
              <a:gd name="adj4" fmla="val 124877"/>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20" name="線吹き出し 1 (枠付き) 19"/>
          <p:cNvSpPr/>
          <p:nvPr/>
        </p:nvSpPr>
        <p:spPr>
          <a:xfrm>
            <a:off x="4876780" y="2024566"/>
            <a:ext cx="1762492" cy="468052"/>
          </a:xfrm>
          <a:prstGeom prst="borderCallout1">
            <a:avLst>
              <a:gd name="adj1" fmla="val 16037"/>
              <a:gd name="adj2" fmla="val 99032"/>
              <a:gd name="adj3" fmla="val 19077"/>
              <a:gd name="adj4" fmla="val 134755"/>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リアルタイムな運行情報から推定</a:t>
            </a:r>
            <a:r>
              <a:rPr lang="ja-JP" altLang="en-US" sz="1100" dirty="0" smtClean="0">
                <a:solidFill>
                  <a:schemeClr val="tx1"/>
                </a:solidFill>
              </a:rPr>
              <a:t>した電車や</a:t>
            </a:r>
            <a:r>
              <a:rPr lang="ja-JP" altLang="en-US" sz="1100" dirty="0">
                <a:solidFill>
                  <a:schemeClr val="tx1"/>
                </a:solidFill>
              </a:rPr>
              <a:t>バスの位置情報を地図上に</a:t>
            </a:r>
            <a:r>
              <a:rPr lang="ja-JP" altLang="en-US" sz="1100" dirty="0" smtClean="0">
                <a:solidFill>
                  <a:schemeClr val="tx1"/>
                </a:solidFill>
              </a:rPr>
              <a:t>表示</a:t>
            </a:r>
            <a:endParaRPr kumimoji="1" lang="ja-JP" altLang="en-US" sz="1100" dirty="0">
              <a:solidFill>
                <a:schemeClr val="tx1"/>
              </a:solidFill>
            </a:endParaRPr>
          </a:p>
        </p:txBody>
      </p:sp>
      <p:sp>
        <p:nvSpPr>
          <p:cNvPr id="22" name="正方形/長方形 21"/>
          <p:cNvSpPr/>
          <p:nvPr/>
        </p:nvSpPr>
        <p:spPr>
          <a:xfrm>
            <a:off x="8193360" y="2524646"/>
            <a:ext cx="1652776" cy="6436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線吹き出し 1 (枠付き) 22"/>
          <p:cNvSpPr/>
          <p:nvPr/>
        </p:nvSpPr>
        <p:spPr>
          <a:xfrm>
            <a:off x="8222134" y="1535143"/>
            <a:ext cx="864096" cy="345046"/>
          </a:xfrm>
          <a:prstGeom prst="borderCallout1">
            <a:avLst>
              <a:gd name="adj1" fmla="val 99724"/>
              <a:gd name="adj2" fmla="val 32820"/>
              <a:gd name="adj3" fmla="val 281811"/>
              <a:gd name="adj4" fmla="val 91004"/>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rPr>
              <a:t>遅延情報を表示</a:t>
            </a:r>
            <a:endParaRPr kumimoji="1" lang="ja-JP" altLang="en-US" sz="1100" dirty="0">
              <a:solidFill>
                <a:schemeClr val="tx1"/>
              </a:solidFill>
            </a:endParaRPr>
          </a:p>
        </p:txBody>
      </p:sp>
      <p:sp>
        <p:nvSpPr>
          <p:cNvPr id="29" name="線吹き出し 1 (枠付き) 28"/>
          <p:cNvSpPr/>
          <p:nvPr/>
        </p:nvSpPr>
        <p:spPr>
          <a:xfrm>
            <a:off x="4671318" y="4581128"/>
            <a:ext cx="1529317" cy="468052"/>
          </a:xfrm>
          <a:prstGeom prst="borderCallout1">
            <a:avLst>
              <a:gd name="adj1" fmla="val 16037"/>
              <a:gd name="adj2" fmla="val 99032"/>
              <a:gd name="adj3" fmla="val 194185"/>
              <a:gd name="adj4" fmla="val 126613"/>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100" dirty="0">
              <a:solidFill>
                <a:schemeClr val="tx1"/>
              </a:solidFill>
            </a:endParaRPr>
          </a:p>
        </p:txBody>
      </p:sp>
      <p:sp>
        <p:nvSpPr>
          <p:cNvPr id="30" name="線吹き出し 1 (枠付き) 29"/>
          <p:cNvSpPr/>
          <p:nvPr/>
        </p:nvSpPr>
        <p:spPr>
          <a:xfrm>
            <a:off x="4304929" y="4581128"/>
            <a:ext cx="1897740" cy="864096"/>
          </a:xfrm>
          <a:prstGeom prst="borderCallout1">
            <a:avLst>
              <a:gd name="adj1" fmla="val 12346"/>
              <a:gd name="adj2" fmla="val 100153"/>
              <a:gd name="adj3" fmla="val 30845"/>
              <a:gd name="adj4" fmla="val 120810"/>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出発までの残り時間と現在位置から</a:t>
            </a:r>
            <a:r>
              <a:rPr lang="ja-JP" altLang="en-US" sz="1100" dirty="0" smtClean="0">
                <a:solidFill>
                  <a:schemeClr val="tx1"/>
                </a:solidFill>
              </a:rPr>
              <a:t>おすすめ</a:t>
            </a:r>
            <a:r>
              <a:rPr lang="ja-JP" altLang="en-US" sz="1100" dirty="0">
                <a:solidFill>
                  <a:schemeClr val="tx1"/>
                </a:solidFill>
              </a:rPr>
              <a:t>スポットを</a:t>
            </a:r>
            <a:r>
              <a:rPr lang="ja-JP" altLang="en-US" sz="1100" dirty="0" smtClean="0">
                <a:solidFill>
                  <a:schemeClr val="tx1"/>
                </a:solidFill>
              </a:rPr>
              <a:t>紹介（例えば、残り時間が少なければ、改札近くの駅弁屋を案内）</a:t>
            </a:r>
            <a:endParaRPr lang="ja-JP" altLang="en-US" sz="1100" dirty="0">
              <a:solidFill>
                <a:schemeClr val="tx1"/>
              </a:solidFill>
            </a:endParaRPr>
          </a:p>
        </p:txBody>
      </p:sp>
      <p:sp>
        <p:nvSpPr>
          <p:cNvPr id="31" name="線吹き出し 1 (枠付き) 30"/>
          <p:cNvSpPr/>
          <p:nvPr/>
        </p:nvSpPr>
        <p:spPr>
          <a:xfrm>
            <a:off x="8507238" y="4005064"/>
            <a:ext cx="1292331" cy="234026"/>
          </a:xfrm>
          <a:prstGeom prst="borderCallout1">
            <a:avLst>
              <a:gd name="adj1" fmla="val 102865"/>
              <a:gd name="adj2" fmla="val 63654"/>
              <a:gd name="adj3" fmla="val 512723"/>
              <a:gd name="adj4" fmla="val 73510"/>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schemeClr val="tx1"/>
                </a:solidFill>
              </a:rPr>
              <a:t>駅構内地図を表示</a:t>
            </a:r>
            <a:endParaRPr lang="ja-JP" altLang="en-US" sz="1100" dirty="0">
              <a:solidFill>
                <a:schemeClr val="tx1"/>
              </a:solidFill>
            </a:endParaRPr>
          </a:p>
        </p:txBody>
      </p:sp>
      <p:cxnSp>
        <p:nvCxnSpPr>
          <p:cNvPr id="21" name="直線コネクタ 20"/>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spTree>
    <p:extLst>
      <p:ext uri="{BB962C8B-B14F-4D97-AF65-F5344CB8AC3E}">
        <p14:creationId xmlns:p14="http://schemas.microsoft.com/office/powerpoint/2010/main" val="17311031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352"/>
            <a:ext cx="9905999" cy="400110"/>
          </a:xfrm>
          <a:prstGeom prst="rect">
            <a:avLst/>
          </a:prstGeom>
          <a:noFill/>
        </p:spPr>
        <p:txBody>
          <a:bodyPr wrap="square" rtlCol="0">
            <a:spAutoFit/>
          </a:bodyPr>
          <a:lstStyle/>
          <a:p>
            <a:pPr algn="ctr"/>
            <a:r>
              <a:rPr lang="ja-JP" altLang="en-US" dirty="0">
                <a:latin typeface="+mn-ea"/>
              </a:rPr>
              <a:t>２．平成</a:t>
            </a:r>
            <a:r>
              <a:rPr lang="en-US" altLang="ja-JP" dirty="0">
                <a:latin typeface="+mn-ea"/>
              </a:rPr>
              <a:t>24</a:t>
            </a:r>
            <a:r>
              <a:rPr lang="ja-JP" altLang="en-US" dirty="0">
                <a:latin typeface="+mn-ea"/>
              </a:rPr>
              <a:t>年度各実証実験の詳細　</a:t>
            </a:r>
            <a:r>
              <a:rPr lang="ja-JP" altLang="en-US" dirty="0" smtClean="0">
                <a:latin typeface="+mn-ea"/>
              </a:rPr>
              <a:t>（１）</a:t>
            </a:r>
            <a:r>
              <a:rPr lang="ja-JP" altLang="en-US" sz="2000" dirty="0" smtClean="0">
                <a:latin typeface="+mn-ea"/>
              </a:rPr>
              <a:t>公共交通関連情報（アプリケーション②）</a:t>
            </a:r>
            <a:endParaRPr kumimoji="1" lang="en-US" altLang="ja-JP" sz="2000" dirty="0" smtClean="0">
              <a:latin typeface="+mn-ea"/>
            </a:endParaRPr>
          </a:p>
        </p:txBody>
      </p:sp>
      <p:cxnSp>
        <p:nvCxnSpPr>
          <p:cNvPr id="4" name="直線コネクタ 3"/>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sp>
        <p:nvSpPr>
          <p:cNvPr id="5" name="テキスト ボックス 4"/>
          <p:cNvSpPr txBox="1"/>
          <p:nvPr/>
        </p:nvSpPr>
        <p:spPr>
          <a:xfrm>
            <a:off x="56456" y="404664"/>
            <a:ext cx="9721078" cy="461665"/>
          </a:xfrm>
          <a:prstGeom prst="rect">
            <a:avLst/>
          </a:prstGeom>
          <a:noFill/>
        </p:spPr>
        <p:txBody>
          <a:bodyPr wrap="square" rtlCol="0">
            <a:spAutoFit/>
          </a:bodyPr>
          <a:lstStyle/>
          <a:p>
            <a:pPr marL="180975" indent="-180975"/>
            <a:r>
              <a:rPr lang="ja-JP" altLang="en-US" sz="1200" dirty="0" smtClean="0">
                <a:latin typeface="+mn-ea"/>
                <a:ea typeface="+mn-ea"/>
              </a:rPr>
              <a:t>○　前頁の</a:t>
            </a:r>
            <a:r>
              <a:rPr kumimoji="1" lang="ja-JP" altLang="en-US" sz="1200" dirty="0" smtClean="0">
                <a:latin typeface="+mn-ea"/>
                <a:ea typeface="+mn-ea"/>
              </a:rPr>
              <a:t>３つのアプリケーション（委託先事業者が構築）ほか、委託先事業者がアプリケーション構築のための公募を実施（</a:t>
            </a:r>
            <a:r>
              <a:rPr lang="ja-JP" altLang="en-US" sz="1200" dirty="0">
                <a:latin typeface="+mn-ea"/>
                <a:ea typeface="+mn-ea"/>
              </a:rPr>
              <a:t>公募</a:t>
            </a:r>
            <a:r>
              <a:rPr lang="ja-JP" altLang="en-US" sz="1200" dirty="0" smtClean="0">
                <a:latin typeface="+mn-ea"/>
                <a:ea typeface="+mn-ea"/>
              </a:rPr>
              <a:t>期間：</a:t>
            </a:r>
            <a:r>
              <a:rPr kumimoji="1" lang="en-US" altLang="ja-JP" sz="1200" dirty="0" smtClean="0">
                <a:latin typeface="+mn-ea"/>
                <a:ea typeface="+mn-ea"/>
              </a:rPr>
              <a:t>1/29</a:t>
            </a:r>
            <a:r>
              <a:rPr kumimoji="1" lang="ja-JP" altLang="en-US" sz="1200" dirty="0" smtClean="0">
                <a:latin typeface="+mn-ea"/>
                <a:ea typeface="+mn-ea"/>
              </a:rPr>
              <a:t>～</a:t>
            </a:r>
            <a:r>
              <a:rPr kumimoji="1" lang="en-US" altLang="ja-JP" sz="1200" dirty="0" smtClean="0">
                <a:latin typeface="+mn-ea"/>
                <a:ea typeface="+mn-ea"/>
              </a:rPr>
              <a:t>2/15</a:t>
            </a:r>
            <a:r>
              <a:rPr kumimoji="1" lang="ja-JP" altLang="en-US" sz="1200" dirty="0" smtClean="0">
                <a:latin typeface="+mn-ea"/>
                <a:ea typeface="+mn-ea"/>
              </a:rPr>
              <a:t>）。</a:t>
            </a:r>
            <a:endParaRPr kumimoji="1" lang="en-US" altLang="ja-JP" sz="1200" dirty="0" smtClean="0">
              <a:latin typeface="+mn-ea"/>
              <a:ea typeface="+mn-ea"/>
            </a:endParaRPr>
          </a:p>
          <a:p>
            <a:pPr marL="180975" indent="-180975"/>
            <a:r>
              <a:rPr kumimoji="1" lang="ja-JP" altLang="en-US" sz="1200" dirty="0" smtClean="0">
                <a:latin typeface="+mn-ea"/>
                <a:ea typeface="+mn-ea"/>
              </a:rPr>
              <a:t>○　その結果、</a:t>
            </a:r>
            <a:r>
              <a:rPr lang="en-US" altLang="ja-JP" sz="1200" dirty="0" smtClean="0">
                <a:latin typeface="+mn-ea"/>
                <a:ea typeface="+mn-ea"/>
              </a:rPr>
              <a:t>16</a:t>
            </a:r>
            <a:r>
              <a:rPr lang="ja-JP" altLang="en-US" sz="1200" dirty="0" smtClean="0">
                <a:latin typeface="+mn-ea"/>
                <a:ea typeface="+mn-ea"/>
              </a:rPr>
              <a:t>のアプリケーション</a:t>
            </a:r>
            <a:r>
              <a:rPr lang="ja-JP" altLang="en-US" sz="1200" dirty="0">
                <a:latin typeface="+mn-ea"/>
                <a:ea typeface="+mn-ea"/>
              </a:rPr>
              <a:t>が</a:t>
            </a:r>
            <a:r>
              <a:rPr lang="ja-JP" altLang="en-US" sz="1200" dirty="0" smtClean="0">
                <a:latin typeface="+mn-ea"/>
                <a:ea typeface="+mn-ea"/>
              </a:rPr>
              <a:t>、</a:t>
            </a:r>
            <a:r>
              <a:rPr kumimoji="1" lang="ja-JP" altLang="en-US" sz="1200" dirty="0" smtClean="0">
                <a:latin typeface="+mn-ea"/>
                <a:ea typeface="+mn-ea"/>
              </a:rPr>
              <a:t>発注からわずか約</a:t>
            </a:r>
            <a:r>
              <a:rPr lang="ja-JP" altLang="en-US" sz="1200" dirty="0" smtClean="0">
                <a:latin typeface="+mn-ea"/>
                <a:ea typeface="+mn-ea"/>
              </a:rPr>
              <a:t>３</a:t>
            </a:r>
            <a:r>
              <a:rPr kumimoji="1" lang="ja-JP" altLang="en-US" sz="1200" dirty="0" smtClean="0">
                <a:latin typeface="+mn-ea"/>
                <a:ea typeface="+mn-ea"/>
              </a:rPr>
              <a:t>週間後には</a:t>
            </a:r>
            <a:r>
              <a:rPr lang="ja-JP" altLang="en-US" sz="1200" dirty="0" smtClean="0">
                <a:latin typeface="+mn-ea"/>
                <a:ea typeface="+mn-ea"/>
              </a:rPr>
              <a:t>稼働</a:t>
            </a:r>
            <a:r>
              <a:rPr kumimoji="1" lang="ja-JP" altLang="en-US" sz="1200" dirty="0" smtClean="0">
                <a:latin typeface="+mn-ea"/>
                <a:ea typeface="+mn-ea"/>
              </a:rPr>
              <a:t>。</a:t>
            </a:r>
            <a:endParaRPr kumimoji="1" lang="ja-JP" altLang="en-US" sz="1200" dirty="0">
              <a:latin typeface="+mn-ea"/>
              <a:ea typeface="+mn-ea"/>
            </a:endParaRPr>
          </a:p>
        </p:txBody>
      </p:sp>
      <p:sp>
        <p:nvSpPr>
          <p:cNvPr id="6" name="テキスト ボックス 5"/>
          <p:cNvSpPr txBox="1"/>
          <p:nvPr/>
        </p:nvSpPr>
        <p:spPr>
          <a:xfrm>
            <a:off x="258950" y="2485345"/>
            <a:ext cx="2512226" cy="1015663"/>
          </a:xfrm>
          <a:prstGeom prst="rect">
            <a:avLst/>
          </a:prstGeom>
          <a:noFill/>
        </p:spPr>
        <p:txBody>
          <a:bodyPr wrap="none" rtlCol="0">
            <a:spAutoFit/>
          </a:bodyPr>
          <a:lstStyle/>
          <a:p>
            <a:pPr algn="l"/>
            <a:r>
              <a:rPr kumimoji="1" lang="en-US" altLang="ja-JP" sz="1200" u="sng" dirty="0" err="1" smtClean="0">
                <a:latin typeface="ヒラギノ角ゴ ProN W3" pitchFamily="34" charset="-128"/>
                <a:ea typeface="ヒラギノ角ゴ ProN W3" pitchFamily="34" charset="-128"/>
                <a:cs typeface="ヒラギノ角ゴ ProN W6"/>
              </a:rPr>
              <a:t>OpenData+RailMaping</a:t>
            </a:r>
            <a:endParaRPr kumimoji="1" lang="en-US" altLang="ja-JP" sz="1200" u="sng" dirty="0" smtClean="0">
              <a:latin typeface="ヒラギノ角ゴ ProN W3" pitchFamily="34" charset="-128"/>
              <a:ea typeface="ヒラギノ角ゴ ProN W3" pitchFamily="34" charset="-128"/>
              <a:cs typeface="ヒラギノ角ゴ ProN W6"/>
            </a:endParaRPr>
          </a:p>
          <a:p>
            <a:pPr marL="171450" indent="-171450" algn="l">
              <a:buFont typeface="Arial" pitchFamily="34" charset="0"/>
              <a:buChar char="•"/>
            </a:pPr>
            <a:r>
              <a:rPr lang="ja-JP" altLang="en-US" sz="1200" dirty="0">
                <a:latin typeface="ヒラギノ角ゴ ProN W3" pitchFamily="34" charset="-128"/>
                <a:ea typeface="ヒラギノ角ゴ ProN W3" pitchFamily="34" charset="-128"/>
                <a:cs typeface="ヒラギノ角ゴ ProN W6"/>
              </a:rPr>
              <a:t>山手線</a:t>
            </a:r>
            <a:r>
              <a:rPr lang="ja-JP" altLang="en-US" sz="1200" dirty="0" smtClean="0">
                <a:latin typeface="ヒラギノ角ゴ ProN W3" pitchFamily="34" charset="-128"/>
                <a:ea typeface="ヒラギノ角ゴ ProN W3" pitchFamily="34" charset="-128"/>
                <a:cs typeface="ヒラギノ角ゴ ProN W6"/>
              </a:rPr>
              <a:t>の運行情報を可視化</a:t>
            </a:r>
          </a:p>
          <a:p>
            <a:pPr marL="171450" indent="-171450" algn="l">
              <a:buFont typeface="Arial" pitchFamily="34" charset="0"/>
              <a:buChar char="•"/>
            </a:pPr>
            <a:r>
              <a:rPr kumimoji="1" lang="ja-JP" altLang="en-US" sz="1200" dirty="0">
                <a:latin typeface="ヒラギノ角ゴ ProN W3" pitchFamily="34" charset="-128"/>
                <a:ea typeface="ヒラギノ角ゴ ProN W3" pitchFamily="34" charset="-128"/>
                <a:cs typeface="ヒラギノ角ゴ ProN W6"/>
              </a:rPr>
              <a:t>東京駅</a:t>
            </a:r>
            <a:r>
              <a:rPr kumimoji="1" lang="ja-JP" altLang="en-US" sz="1200" dirty="0" smtClean="0">
                <a:latin typeface="ヒラギノ角ゴ ProN W3" pitchFamily="34" charset="-128"/>
                <a:ea typeface="ヒラギノ角ゴ ProN W3" pitchFamily="34" charset="-128"/>
                <a:cs typeface="ヒラギノ角ゴ ProN W6"/>
              </a:rPr>
              <a:t>構内の指定した施設まで</a:t>
            </a:r>
            <a:br>
              <a:rPr kumimoji="1" lang="ja-JP" altLang="en-US" sz="1200" dirty="0" smtClean="0">
                <a:latin typeface="ヒラギノ角ゴ ProN W3" pitchFamily="34" charset="-128"/>
                <a:ea typeface="ヒラギノ角ゴ ProN W3" pitchFamily="34" charset="-128"/>
                <a:cs typeface="ヒラギノ角ゴ ProN W6"/>
              </a:rPr>
            </a:br>
            <a:r>
              <a:rPr kumimoji="1" lang="ja-JP" altLang="en-US" sz="1200" dirty="0" smtClean="0">
                <a:latin typeface="ヒラギノ角ゴ ProN W3" pitchFamily="34" charset="-128"/>
                <a:ea typeface="ヒラギノ角ゴ ProN W3" pitchFamily="34" charset="-128"/>
                <a:cs typeface="ヒラギノ角ゴ ProN W6"/>
              </a:rPr>
              <a:t>案内する電子コンパス</a:t>
            </a:r>
          </a:p>
          <a:p>
            <a:pPr marL="171450" indent="-171450" algn="l">
              <a:buFont typeface="Arial" pitchFamily="34" charset="0"/>
              <a:buChar char="•"/>
            </a:pPr>
            <a:r>
              <a:rPr lang="ja-JP" altLang="en-US" sz="1200" dirty="0" smtClean="0">
                <a:latin typeface="ヒラギノ角ゴ ProN W3" pitchFamily="34" charset="-128"/>
                <a:ea typeface="ヒラギノ角ゴ ProN W3" pitchFamily="34" charset="-128"/>
                <a:cs typeface="ヒラギノ角ゴ ProN W6"/>
              </a:rPr>
              <a:t>路線図から駅の状況を表示</a:t>
            </a:r>
            <a:endParaRPr kumimoji="1" lang="ja-JP" altLang="en-US" sz="1200" dirty="0" smtClean="0">
              <a:latin typeface="ヒラギノ角ゴ ProN W3" pitchFamily="34" charset="-128"/>
              <a:ea typeface="ヒラギノ角ゴ ProN W3" pitchFamily="34" charset="-128"/>
              <a:cs typeface="ヒラギノ角ゴ ProN W6"/>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870" y="1081085"/>
            <a:ext cx="818519" cy="1438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6495868" y="2494637"/>
            <a:ext cx="3281668" cy="646331"/>
          </a:xfrm>
          <a:prstGeom prst="rect">
            <a:avLst/>
          </a:prstGeom>
          <a:noFill/>
        </p:spPr>
        <p:txBody>
          <a:bodyPr wrap="square" rtlCol="0">
            <a:spAutoFit/>
          </a:bodyPr>
          <a:lstStyle/>
          <a:p>
            <a:pPr algn="l"/>
            <a:r>
              <a:rPr kumimoji="1" lang="ja-JP" altLang="en-US" sz="1200" u="sng" dirty="0" smtClean="0">
                <a:latin typeface="ヒラギノ角ゴ ProN W3" pitchFamily="34" charset="-128"/>
                <a:ea typeface="ヒラギノ角ゴ ProN W3" pitchFamily="34" charset="-128"/>
                <a:cs typeface="ヒラギノ角ゴ ProN W6"/>
              </a:rPr>
              <a:t>トレバサ！</a:t>
            </a:r>
            <a:endParaRPr kumimoji="1" lang="en-US" altLang="ja-JP" sz="1200" u="sng" dirty="0" smtClean="0">
              <a:latin typeface="ヒラギノ角ゴ ProN W3" pitchFamily="34" charset="-128"/>
              <a:ea typeface="ヒラギノ角ゴ ProN W3" pitchFamily="34" charset="-128"/>
              <a:cs typeface="ヒラギノ角ゴ ProN W6"/>
            </a:endParaRPr>
          </a:p>
          <a:p>
            <a:pPr marL="171450" indent="-171450" algn="l">
              <a:buFont typeface="Arial" pitchFamily="34" charset="0"/>
              <a:buChar char="•"/>
            </a:pPr>
            <a:r>
              <a:rPr lang="ja-JP" altLang="en-US" sz="1200" dirty="0" smtClean="0">
                <a:latin typeface="ヒラギノ角ゴ ProN W3" pitchFamily="34" charset="-128"/>
                <a:ea typeface="ヒラギノ角ゴ ProN W3" pitchFamily="34" charset="-128"/>
                <a:cs typeface="ヒラギノ角ゴ ProN W6"/>
              </a:rPr>
              <a:t>利用者の現在位置に近い列車・バス・駅・バス停をコレクションするゲーム感覚のアプリ</a:t>
            </a:r>
            <a:endParaRPr kumimoji="1" lang="ja-JP" altLang="en-US" sz="1200" dirty="0" smtClean="0">
              <a:latin typeface="ヒラギノ角ゴ ProN W3" pitchFamily="34" charset="-128"/>
              <a:ea typeface="ヒラギノ角ゴ ProN W3" pitchFamily="34" charset="-128"/>
              <a:cs typeface="ヒラギノ角ゴ ProN W6"/>
            </a:endParaRPr>
          </a:p>
        </p:txBody>
      </p:sp>
      <p:pic>
        <p:nvPicPr>
          <p:cNvPr id="17"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5869" y="1076672"/>
            <a:ext cx="958426" cy="1430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4299" y="1068393"/>
            <a:ext cx="966541" cy="1433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8994" y="1059900"/>
            <a:ext cx="967331" cy="1440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descr="C:\Users\shindo\Dropbox\OpenData\写真 2013-03-17 14 03 4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895" y="1068393"/>
            <a:ext cx="824481" cy="146345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shindo\Dropbox\OpenData\写真 2013-03-17 14 04 3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2210" y="1076670"/>
            <a:ext cx="812570" cy="1442313"/>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p:cNvSpPr txBox="1"/>
          <p:nvPr/>
        </p:nvSpPr>
        <p:spPr>
          <a:xfrm>
            <a:off x="272480" y="5085184"/>
            <a:ext cx="3218410" cy="461665"/>
          </a:xfrm>
          <a:prstGeom prst="rect">
            <a:avLst/>
          </a:prstGeom>
          <a:noFill/>
        </p:spPr>
        <p:txBody>
          <a:bodyPr wrap="square" rtlCol="0">
            <a:spAutoFit/>
          </a:bodyPr>
          <a:lstStyle/>
          <a:p>
            <a:pPr algn="l"/>
            <a:r>
              <a:rPr kumimoji="1" lang="en-US" altLang="ja-JP" sz="1200" u="sng" dirty="0" err="1" smtClean="0">
                <a:latin typeface="ヒラギノ角ゴ ProN W3" pitchFamily="34" charset="-128"/>
                <a:ea typeface="ヒラギノ角ゴ ProN W3" pitchFamily="34" charset="-128"/>
                <a:cs typeface="ヒラギノ角ゴ ProN W6"/>
              </a:rPr>
              <a:t>SuggestingSensor</a:t>
            </a:r>
            <a:endParaRPr lang="ja-JP" altLang="en-US" sz="1200" dirty="0" smtClean="0">
              <a:latin typeface="ヒラギノ角ゴ ProN W3" pitchFamily="34" charset="-128"/>
              <a:ea typeface="ヒラギノ角ゴ ProN W3" pitchFamily="34" charset="-128"/>
              <a:cs typeface="ヒラギノ角ゴ ProN W6"/>
            </a:endParaRPr>
          </a:p>
          <a:p>
            <a:pPr marL="171450" indent="-171450" algn="l">
              <a:buFont typeface="Arial" pitchFamily="34" charset="0"/>
              <a:buChar char="•"/>
            </a:pPr>
            <a:r>
              <a:rPr kumimoji="1" lang="ja-JP" altLang="en-US" sz="1200" dirty="0" smtClean="0">
                <a:latin typeface="ヒラギノ角ゴ ProN W3" pitchFamily="34" charset="-128"/>
                <a:ea typeface="ヒラギノ角ゴ ProN W3" pitchFamily="34" charset="-128"/>
                <a:cs typeface="ヒラギノ角ゴ ProN W6"/>
              </a:rPr>
              <a:t>東京駅構内環境を提案型で提示する</a:t>
            </a:r>
            <a:r>
              <a:rPr lang="ja-JP" altLang="en-US" sz="1200" dirty="0" smtClean="0">
                <a:latin typeface="ヒラギノ角ゴ ProN W3" pitchFamily="34" charset="-128"/>
                <a:ea typeface="ヒラギノ角ゴ ProN W3" pitchFamily="34" charset="-128"/>
                <a:cs typeface="ヒラギノ角ゴ ProN W6"/>
              </a:rPr>
              <a:t>アプリ</a:t>
            </a:r>
            <a:endParaRPr kumimoji="1" lang="ja-JP" altLang="en-US" sz="1200" dirty="0" smtClean="0">
              <a:latin typeface="ヒラギノ角ゴ ProN W3" pitchFamily="34" charset="-128"/>
              <a:ea typeface="ヒラギノ角ゴ ProN W3" pitchFamily="34" charset="-128"/>
              <a:cs typeface="ヒラギノ角ゴ ProN W6"/>
            </a:endParaRPr>
          </a:p>
        </p:txBody>
      </p:sp>
      <p:sp>
        <p:nvSpPr>
          <p:cNvPr id="27" name="テキスト ボックス 26"/>
          <p:cNvSpPr txBox="1"/>
          <p:nvPr/>
        </p:nvSpPr>
        <p:spPr>
          <a:xfrm>
            <a:off x="6753200" y="5230941"/>
            <a:ext cx="3096343" cy="646331"/>
          </a:xfrm>
          <a:prstGeom prst="rect">
            <a:avLst/>
          </a:prstGeom>
          <a:noFill/>
        </p:spPr>
        <p:txBody>
          <a:bodyPr wrap="square" rtlCol="0">
            <a:spAutoFit/>
          </a:bodyPr>
          <a:lstStyle/>
          <a:p>
            <a:pPr algn="l"/>
            <a:r>
              <a:rPr kumimoji="1" lang="en-US" altLang="ja-JP" sz="1200" u="sng" dirty="0" err="1" smtClean="0">
                <a:latin typeface="ヒラギノ角ゴ ProN W3" pitchFamily="34" charset="-128"/>
                <a:ea typeface="ヒラギノ角ゴ ProN W3" pitchFamily="34" charset="-128"/>
                <a:cs typeface="ヒラギノ角ゴ ProN W6"/>
              </a:rPr>
              <a:t>TokyoStationNavi</a:t>
            </a:r>
            <a:endParaRPr lang="ja-JP" altLang="en-US" sz="1200" dirty="0" smtClean="0">
              <a:latin typeface="ヒラギノ角ゴ ProN W3" pitchFamily="34" charset="-128"/>
              <a:ea typeface="ヒラギノ角ゴ ProN W3" pitchFamily="34" charset="-128"/>
              <a:cs typeface="ヒラギノ角ゴ ProN W6"/>
            </a:endParaRPr>
          </a:p>
          <a:p>
            <a:pPr marL="171450" indent="-171450" algn="l">
              <a:buFont typeface="Arial" pitchFamily="34" charset="0"/>
              <a:buChar char="•"/>
            </a:pPr>
            <a:r>
              <a:rPr kumimoji="1" lang="ja-JP" altLang="en-US" sz="1200" dirty="0" smtClean="0">
                <a:latin typeface="ヒラギノ角ゴ ProN W3" pitchFamily="34" charset="-128"/>
                <a:ea typeface="ヒラギノ角ゴ ProN W3" pitchFamily="34" charset="-128"/>
                <a:cs typeface="ヒラギノ角ゴ ProN W6"/>
              </a:rPr>
              <a:t>東京駅構内に設置された</a:t>
            </a:r>
            <a:r>
              <a:rPr kumimoji="1" lang="en-US" altLang="ja-JP" sz="1200" dirty="0" smtClean="0">
                <a:latin typeface="ヒラギノ角ゴ ProN W3" pitchFamily="34" charset="-128"/>
                <a:ea typeface="ヒラギノ角ゴ ProN W3" pitchFamily="34" charset="-128"/>
                <a:cs typeface="ヒラギノ角ゴ ProN W6"/>
              </a:rPr>
              <a:t>NFC</a:t>
            </a:r>
            <a:r>
              <a:rPr kumimoji="1" lang="ja-JP" altLang="en-US" sz="1200" dirty="0" smtClean="0">
                <a:latin typeface="ヒラギノ角ゴ ProN W3" pitchFamily="34" charset="-128"/>
                <a:ea typeface="ヒラギノ角ゴ ProN W3" pitchFamily="34" charset="-128"/>
                <a:cs typeface="ヒラギノ角ゴ ProN W6"/>
              </a:rPr>
              <a:t>タグを</a:t>
            </a:r>
            <a:br>
              <a:rPr kumimoji="1" lang="ja-JP" altLang="en-US" sz="1200" dirty="0" smtClean="0">
                <a:latin typeface="ヒラギノ角ゴ ProN W3" pitchFamily="34" charset="-128"/>
                <a:ea typeface="ヒラギノ角ゴ ProN W3" pitchFamily="34" charset="-128"/>
                <a:cs typeface="ヒラギノ角ゴ ProN W6"/>
              </a:rPr>
            </a:br>
            <a:r>
              <a:rPr kumimoji="1" lang="ja-JP" altLang="en-US" sz="1200" dirty="0" smtClean="0">
                <a:latin typeface="ヒラギノ角ゴ ProN W3" pitchFamily="34" charset="-128"/>
                <a:ea typeface="ヒラギノ角ゴ ProN W3" pitchFamily="34" charset="-128"/>
                <a:cs typeface="ヒラギノ角ゴ ProN W6"/>
              </a:rPr>
              <a:t>タッチすると、周辺の施設を案内する</a:t>
            </a:r>
            <a:r>
              <a:rPr lang="ja-JP" altLang="en-US" sz="1200" dirty="0" smtClean="0">
                <a:latin typeface="ヒラギノ角ゴ ProN W3" pitchFamily="34" charset="-128"/>
                <a:ea typeface="ヒラギノ角ゴ ProN W3" pitchFamily="34" charset="-128"/>
                <a:cs typeface="ヒラギノ角ゴ ProN W6"/>
              </a:rPr>
              <a:t>アプリ</a:t>
            </a:r>
            <a:endParaRPr kumimoji="1" lang="ja-JP" altLang="en-US" sz="1200" dirty="0" smtClean="0">
              <a:latin typeface="ヒラギノ角ゴ ProN W3" pitchFamily="34" charset="-128"/>
              <a:ea typeface="ヒラギノ角ゴ ProN W3" pitchFamily="34" charset="-128"/>
              <a:cs typeface="ヒラギノ角ゴ ProN W6"/>
            </a:endParaRPr>
          </a:p>
        </p:txBody>
      </p:sp>
      <p:pic>
        <p:nvPicPr>
          <p:cNvPr id="28" name="図 27" descr="起動画面.png"/>
          <p:cNvPicPr>
            <a:picLocks noChangeAspect="1"/>
          </p:cNvPicPr>
          <p:nvPr/>
        </p:nvPicPr>
        <p:blipFill>
          <a:blip r:embed="rId8"/>
          <a:stretch>
            <a:fillRect/>
          </a:stretch>
        </p:blipFill>
        <p:spPr>
          <a:xfrm>
            <a:off x="6938075" y="3569996"/>
            <a:ext cx="966220" cy="1717724"/>
          </a:xfrm>
          <a:prstGeom prst="rect">
            <a:avLst/>
          </a:prstGeom>
        </p:spPr>
      </p:pic>
      <p:pic>
        <p:nvPicPr>
          <p:cNvPr id="29" name="図 28" descr="カテゴリ検索結果画面.png"/>
          <p:cNvPicPr>
            <a:picLocks noChangeAspect="1"/>
          </p:cNvPicPr>
          <p:nvPr/>
        </p:nvPicPr>
        <p:blipFill>
          <a:blip r:embed="rId9"/>
          <a:stretch>
            <a:fillRect/>
          </a:stretch>
        </p:blipFill>
        <p:spPr>
          <a:xfrm>
            <a:off x="8116985" y="3569995"/>
            <a:ext cx="966220" cy="1717724"/>
          </a:xfrm>
          <a:prstGeom prst="rect">
            <a:avLst/>
          </a:prstGeom>
        </p:spPr>
      </p:pic>
      <p:pic>
        <p:nvPicPr>
          <p:cNvPr id="30" name="図 29" descr="top2.png"/>
          <p:cNvPicPr>
            <a:picLocks noChangeAspect="1"/>
          </p:cNvPicPr>
          <p:nvPr/>
        </p:nvPicPr>
        <p:blipFill>
          <a:blip r:embed="rId10"/>
          <a:srcRect t="14973" b="9478"/>
          <a:stretch>
            <a:fillRect/>
          </a:stretch>
        </p:blipFill>
        <p:spPr>
          <a:xfrm>
            <a:off x="310219" y="3532355"/>
            <a:ext cx="1415017" cy="1603539"/>
          </a:xfrm>
          <a:prstGeom prst="rect">
            <a:avLst/>
          </a:prstGeom>
        </p:spPr>
      </p:pic>
      <p:pic>
        <p:nvPicPr>
          <p:cNvPr id="31" name="図 30" descr="temphum2.png"/>
          <p:cNvPicPr>
            <a:picLocks noChangeAspect="1"/>
          </p:cNvPicPr>
          <p:nvPr/>
        </p:nvPicPr>
        <p:blipFill>
          <a:blip r:embed="rId11"/>
          <a:srcRect b="9491"/>
          <a:stretch>
            <a:fillRect/>
          </a:stretch>
        </p:blipFill>
        <p:spPr>
          <a:xfrm>
            <a:off x="2000973" y="3532356"/>
            <a:ext cx="1181126" cy="1603539"/>
          </a:xfrm>
          <a:prstGeom prst="rect">
            <a:avLst/>
          </a:prstGeom>
        </p:spPr>
      </p:pic>
      <p:sp>
        <p:nvSpPr>
          <p:cNvPr id="32" name="テキスト ボックス 31"/>
          <p:cNvSpPr txBox="1"/>
          <p:nvPr/>
        </p:nvSpPr>
        <p:spPr>
          <a:xfrm>
            <a:off x="3656856" y="5127574"/>
            <a:ext cx="2550698" cy="461665"/>
          </a:xfrm>
          <a:prstGeom prst="rect">
            <a:avLst/>
          </a:prstGeom>
          <a:noFill/>
        </p:spPr>
        <p:txBody>
          <a:bodyPr wrap="none" rtlCol="0">
            <a:spAutoFit/>
          </a:bodyPr>
          <a:lstStyle/>
          <a:p>
            <a:pPr algn="l"/>
            <a:r>
              <a:rPr kumimoji="1" lang="ja-JP" altLang="en-US" sz="1200" u="sng" dirty="0" smtClean="0">
                <a:latin typeface="ヒラギノ角ゴ ProN W3" pitchFamily="34" charset="-128"/>
                <a:ea typeface="ヒラギノ角ゴ ProN W3" pitchFamily="34" charset="-128"/>
                <a:cs typeface="ヒラギノ角ゴ ProN W6"/>
              </a:rPr>
              <a:t>駅フィックスアプリ</a:t>
            </a:r>
            <a:endParaRPr lang="ja-JP" altLang="en-US" sz="1200" dirty="0" smtClean="0">
              <a:latin typeface="ヒラギノ角ゴ ProN W3" pitchFamily="34" charset="-128"/>
              <a:ea typeface="ヒラギノ角ゴ ProN W3" pitchFamily="34" charset="-128"/>
              <a:cs typeface="ヒラギノ角ゴ ProN W6"/>
            </a:endParaRPr>
          </a:p>
          <a:p>
            <a:pPr marL="171450" indent="-171450" algn="l">
              <a:buFont typeface="Arial" pitchFamily="34" charset="0"/>
              <a:buChar char="•"/>
            </a:pPr>
            <a:r>
              <a:rPr kumimoji="1" lang="ja-JP" altLang="en-US" sz="1200" dirty="0" smtClean="0">
                <a:latin typeface="ヒラギノ角ゴ ProN W3" pitchFamily="34" charset="-128"/>
                <a:ea typeface="ヒラギノ角ゴ ProN W3" pitchFamily="34" charset="-128"/>
                <a:cs typeface="ヒラギノ角ゴ ProN W6"/>
              </a:rPr>
              <a:t>駅構内の改善要求を出せるアプリ</a:t>
            </a:r>
          </a:p>
        </p:txBody>
      </p:sp>
      <p:pic>
        <p:nvPicPr>
          <p:cNvPr id="33" name="Picture 2" descr="C:\Users\shindo\Downloads\SC20130317-00184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62082" y="3501010"/>
            <a:ext cx="950403" cy="158400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shindo\Downloads\SC20130317-00181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82764" y="3501009"/>
            <a:ext cx="950403" cy="1584004"/>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p:cNvSpPr txBox="1"/>
          <p:nvPr/>
        </p:nvSpPr>
        <p:spPr>
          <a:xfrm>
            <a:off x="128464" y="836712"/>
            <a:ext cx="3634804" cy="276999"/>
          </a:xfrm>
          <a:prstGeom prst="rect">
            <a:avLst/>
          </a:prstGeom>
          <a:noFill/>
        </p:spPr>
        <p:txBody>
          <a:bodyPr wrap="square" rtlCol="0">
            <a:spAutoFit/>
          </a:bodyPr>
          <a:lstStyle/>
          <a:p>
            <a:r>
              <a:rPr kumimoji="1" lang="en-US" altLang="ja-JP" sz="1200" b="1" dirty="0" smtClean="0"/>
              <a:t>【</a:t>
            </a:r>
            <a:r>
              <a:rPr kumimoji="1" lang="ja-JP" altLang="en-US" sz="1200" b="1" dirty="0" smtClean="0"/>
              <a:t>公募により構築されたアプリケーション例</a:t>
            </a:r>
            <a:r>
              <a:rPr kumimoji="1" lang="en-US" altLang="ja-JP" sz="1200" b="1" dirty="0" smtClean="0"/>
              <a:t>】</a:t>
            </a:r>
            <a:endParaRPr kumimoji="1" lang="ja-JP" altLang="en-US" sz="1200" b="1" dirty="0"/>
          </a:p>
        </p:txBody>
      </p:sp>
      <p:sp>
        <p:nvSpPr>
          <p:cNvPr id="36"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ja-JP" altLang="en-US" sz="1600" b="0" i="0" u="none" strike="noStrike" kern="0" cap="none" spc="0" normalizeH="0" baseline="0" noProof="0" dirty="0">
              <a:ln>
                <a:noFill/>
              </a:ln>
              <a:solidFill>
                <a:sysClr val="windowText" lastClr="000000"/>
              </a:solidFill>
              <a:effectLst/>
              <a:uLnTx/>
              <a:uFillTx/>
            </a:endParaRPr>
          </a:p>
        </p:txBody>
      </p:sp>
      <p:sp>
        <p:nvSpPr>
          <p:cNvPr id="37" name="テキスト ボックス 36"/>
          <p:cNvSpPr txBox="1"/>
          <p:nvPr/>
        </p:nvSpPr>
        <p:spPr>
          <a:xfrm>
            <a:off x="3584848" y="2729452"/>
            <a:ext cx="2544286" cy="461665"/>
          </a:xfrm>
          <a:prstGeom prst="rect">
            <a:avLst/>
          </a:prstGeom>
          <a:noFill/>
        </p:spPr>
        <p:txBody>
          <a:bodyPr wrap="none" rtlCol="0">
            <a:spAutoFit/>
          </a:bodyPr>
          <a:lstStyle/>
          <a:p>
            <a:pPr algn="l"/>
            <a:r>
              <a:rPr kumimoji="1" lang="en-US" altLang="ja-JP" sz="1200" u="sng" dirty="0" err="1" smtClean="0">
                <a:latin typeface="ヒラギノ角ゴ ProN W3" pitchFamily="34" charset="-128"/>
                <a:ea typeface="ヒラギノ角ゴ ProN W3" pitchFamily="34" charset="-128"/>
                <a:cs typeface="ヒラギノ角ゴ ProN W6"/>
              </a:rPr>
              <a:t>HyperTransfer</a:t>
            </a:r>
            <a:endParaRPr lang="ja-JP" altLang="en-US" sz="1200" dirty="0" smtClean="0">
              <a:latin typeface="ヒラギノ角ゴ ProN W3" pitchFamily="34" charset="-128"/>
              <a:ea typeface="ヒラギノ角ゴ ProN W3" pitchFamily="34" charset="-128"/>
              <a:cs typeface="ヒラギノ角ゴ ProN W6"/>
            </a:endParaRPr>
          </a:p>
          <a:p>
            <a:pPr marL="171450" indent="-171450" algn="l">
              <a:buFont typeface="Arial" pitchFamily="34" charset="0"/>
              <a:buChar char="•"/>
            </a:pPr>
            <a:r>
              <a:rPr kumimoji="1" lang="ja-JP" altLang="en-US" sz="1200" dirty="0" smtClean="0">
                <a:latin typeface="ヒラギノ角ゴ ProN W3" pitchFamily="34" charset="-128"/>
                <a:ea typeface="ヒラギノ角ゴ ProN W3" pitchFamily="34" charset="-128"/>
                <a:cs typeface="ヒラギノ角ゴ ProN W6"/>
              </a:rPr>
              <a:t>遅延情報を考慮した乗り換え案内</a:t>
            </a:r>
          </a:p>
        </p:txBody>
      </p:sp>
      <p:pic>
        <p:nvPicPr>
          <p:cNvPr id="38" name="図 37" descr="input_form.png"/>
          <p:cNvPicPr>
            <a:picLocks noChangeAspect="1"/>
          </p:cNvPicPr>
          <p:nvPr/>
        </p:nvPicPr>
        <p:blipFill>
          <a:blip r:embed="rId14"/>
          <a:stretch>
            <a:fillRect/>
          </a:stretch>
        </p:blipFill>
        <p:spPr>
          <a:xfrm>
            <a:off x="3683723" y="1081085"/>
            <a:ext cx="966220" cy="1717724"/>
          </a:xfrm>
          <a:prstGeom prst="rect">
            <a:avLst/>
          </a:prstGeom>
        </p:spPr>
      </p:pic>
      <p:pic>
        <p:nvPicPr>
          <p:cNvPr id="39" name="図 38" descr="result_delay_another.png"/>
          <p:cNvPicPr>
            <a:picLocks noChangeAspect="1"/>
          </p:cNvPicPr>
          <p:nvPr/>
        </p:nvPicPr>
        <p:blipFill>
          <a:blip r:embed="rId15"/>
          <a:stretch>
            <a:fillRect/>
          </a:stretch>
        </p:blipFill>
        <p:spPr>
          <a:xfrm>
            <a:off x="4980115" y="1081085"/>
            <a:ext cx="966220" cy="1717724"/>
          </a:xfrm>
          <a:prstGeom prst="rect">
            <a:avLst/>
          </a:prstGeom>
        </p:spPr>
      </p:pic>
      <p:sp>
        <p:nvSpPr>
          <p:cNvPr id="2" name="テキスト ボックス 1"/>
          <p:cNvSpPr txBox="1"/>
          <p:nvPr/>
        </p:nvSpPr>
        <p:spPr>
          <a:xfrm>
            <a:off x="128464" y="5685055"/>
            <a:ext cx="9705528" cy="1200329"/>
          </a:xfrm>
          <a:prstGeom prst="rect">
            <a:avLst/>
          </a:prstGeom>
          <a:noFill/>
        </p:spPr>
        <p:txBody>
          <a:bodyPr wrap="square" rtlCol="0">
            <a:spAutoFit/>
          </a:bodyPr>
          <a:lstStyle/>
          <a:p>
            <a:r>
              <a:rPr kumimoji="1" lang="en-US" altLang="ja-JP" sz="1200" b="1" dirty="0" smtClean="0">
                <a:latin typeface="+mn-ea"/>
                <a:ea typeface="+mn-ea"/>
              </a:rPr>
              <a:t>【</a:t>
            </a:r>
            <a:r>
              <a:rPr kumimoji="1" lang="ja-JP" altLang="en-US" sz="1200" b="1" dirty="0" smtClean="0">
                <a:latin typeface="+mn-ea"/>
                <a:ea typeface="+mn-ea"/>
              </a:rPr>
              <a:t>成果と課題</a:t>
            </a:r>
            <a:r>
              <a:rPr kumimoji="1" lang="en-US" altLang="ja-JP" sz="1200" b="1" dirty="0" smtClean="0">
                <a:latin typeface="+mn-ea"/>
                <a:ea typeface="+mn-ea"/>
              </a:rPr>
              <a:t>】</a:t>
            </a:r>
          </a:p>
          <a:p>
            <a:pPr marL="180975" indent="-180975"/>
            <a:r>
              <a:rPr kumimoji="1" lang="ja-JP" altLang="en-US" sz="1200" dirty="0" smtClean="0">
                <a:latin typeface="+mn-ea"/>
                <a:ea typeface="+mn-ea"/>
              </a:rPr>
              <a:t>○　共通ＡＰＩの仕様書をもとに、公共交通分野における</a:t>
            </a:r>
            <a:r>
              <a:rPr kumimoji="1" lang="en-US" altLang="ja-JP" sz="1200" dirty="0" smtClean="0">
                <a:latin typeface="+mn-ea"/>
                <a:ea typeface="+mn-ea"/>
              </a:rPr>
              <a:t>API</a:t>
            </a:r>
            <a:r>
              <a:rPr kumimoji="1" lang="ja-JP" altLang="en-US" sz="1200" dirty="0" smtClean="0">
                <a:latin typeface="+mn-ea"/>
                <a:ea typeface="+mn-ea"/>
              </a:rPr>
              <a:t>や</a:t>
            </a:r>
            <a:r>
              <a:rPr lang="ja-JP" altLang="en-US" sz="1200" dirty="0" smtClean="0">
                <a:latin typeface="+mn-ea"/>
                <a:ea typeface="+mn-ea"/>
              </a:rPr>
              <a:t>データ</a:t>
            </a:r>
            <a:r>
              <a:rPr lang="ja-JP" altLang="en-US" sz="1200" dirty="0">
                <a:latin typeface="+mn-ea"/>
                <a:ea typeface="+mn-ea"/>
              </a:rPr>
              <a:t>規格（ボキャブラリ等</a:t>
            </a:r>
            <a:r>
              <a:rPr lang="ja-JP" altLang="en-US" sz="1200" dirty="0" smtClean="0">
                <a:latin typeface="+mn-ea"/>
                <a:ea typeface="+mn-ea"/>
              </a:rPr>
              <a:t>）</a:t>
            </a:r>
            <a:r>
              <a:rPr kumimoji="1" lang="ja-JP" altLang="en-US" sz="1200" dirty="0" smtClean="0">
                <a:latin typeface="+mn-ea"/>
                <a:ea typeface="+mn-ea"/>
              </a:rPr>
              <a:t>を</a:t>
            </a:r>
            <a:r>
              <a:rPr lang="ja-JP" altLang="en-US" sz="1200" dirty="0">
                <a:latin typeface="+mn-ea"/>
                <a:ea typeface="+mn-ea"/>
              </a:rPr>
              <a:t>構築</a:t>
            </a:r>
            <a:r>
              <a:rPr kumimoji="1" lang="ja-JP" altLang="en-US" sz="1200" dirty="0" smtClean="0">
                <a:latin typeface="+mn-ea"/>
                <a:ea typeface="+mn-ea"/>
              </a:rPr>
              <a:t>・実装し、その有効性を検証することができた。</a:t>
            </a:r>
            <a:endParaRPr lang="en-US" altLang="ja-JP" sz="1200" dirty="0">
              <a:latin typeface="+mn-ea"/>
              <a:ea typeface="+mn-ea"/>
            </a:endParaRPr>
          </a:p>
          <a:p>
            <a:pPr marL="180975" indent="-180975"/>
            <a:r>
              <a:rPr lang="ja-JP" altLang="en-US" sz="1200" dirty="0" smtClean="0">
                <a:latin typeface="+mn-ea"/>
                <a:ea typeface="+mn-ea"/>
              </a:rPr>
              <a:t>○　公共交通関連データを活用したアプリケーションの構築について公募を行ったところ、個人を含む様々な主体から提案があり、発注から約３週間という短期間で実際に</a:t>
            </a:r>
            <a:r>
              <a:rPr lang="en-US" altLang="ja-JP" sz="1200" dirty="0" smtClean="0">
                <a:latin typeface="+mn-ea"/>
                <a:ea typeface="+mn-ea"/>
              </a:rPr>
              <a:t>16</a:t>
            </a:r>
            <a:r>
              <a:rPr lang="ja-JP" altLang="en-US" sz="1200" dirty="0" smtClean="0">
                <a:latin typeface="+mn-ea"/>
                <a:ea typeface="+mn-ea"/>
              </a:rPr>
              <a:t>のアプリケーションが構築され、オープンデータ化の意義が実証された。</a:t>
            </a:r>
            <a:endParaRPr lang="en-US" altLang="ja-JP" sz="1200" dirty="0">
              <a:latin typeface="+mn-ea"/>
              <a:ea typeface="+mn-ea"/>
            </a:endParaRPr>
          </a:p>
          <a:p>
            <a:pPr marL="180975" indent="-180975"/>
            <a:r>
              <a:rPr kumimoji="1" lang="ja-JP" altLang="en-US" sz="1200" dirty="0" smtClean="0">
                <a:latin typeface="+mn-ea"/>
                <a:ea typeface="+mn-ea"/>
              </a:rPr>
              <a:t>○　今回の実証実験にはＪＲ東日本、東京都交通局等が参加したが、今後は、利用者の利便性を更に高める観点から、私鉄を含む多種多様な公共交通事業者のオープンデータ化を促していくことが必要。</a:t>
            </a:r>
            <a:endParaRPr kumimoji="1" lang="en-US" altLang="ja-JP" sz="1200" dirty="0" smtClean="0">
              <a:latin typeface="+mn-ea"/>
              <a:ea typeface="+mn-ea"/>
            </a:endParaRPr>
          </a:p>
        </p:txBody>
      </p:sp>
    </p:spTree>
    <p:extLst>
      <p:ext uri="{BB962C8B-B14F-4D97-AF65-F5344CB8AC3E}">
        <p14:creationId xmlns:p14="http://schemas.microsoft.com/office/powerpoint/2010/main" val="22850702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sp>
        <p:nvSpPr>
          <p:cNvPr id="4"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ja-JP" altLang="en-US" sz="1600" b="0" i="0" u="none" strike="noStrike" kern="0" cap="none" spc="0" normalizeH="0" baseline="0" noProof="0" dirty="0">
              <a:ln>
                <a:noFill/>
              </a:ln>
              <a:solidFill>
                <a:sysClr val="windowText" lastClr="000000"/>
              </a:solidFill>
              <a:effectLst/>
              <a:uLnTx/>
              <a:uFillTx/>
            </a:endParaRPr>
          </a:p>
        </p:txBody>
      </p:sp>
      <p:sp>
        <p:nvSpPr>
          <p:cNvPr id="5" name="テキスト ボックス 4"/>
          <p:cNvSpPr txBox="1"/>
          <p:nvPr/>
        </p:nvSpPr>
        <p:spPr>
          <a:xfrm>
            <a:off x="0" y="-2352"/>
            <a:ext cx="9905999" cy="400110"/>
          </a:xfrm>
          <a:prstGeom prst="rect">
            <a:avLst/>
          </a:prstGeom>
          <a:noFill/>
        </p:spPr>
        <p:txBody>
          <a:bodyPr wrap="square" rtlCol="0">
            <a:spAutoFit/>
          </a:bodyPr>
          <a:lstStyle/>
          <a:p>
            <a:pPr algn="ctr"/>
            <a:r>
              <a:rPr kumimoji="1" lang="en-US" altLang="ja-JP" sz="2000" dirty="0" smtClean="0">
                <a:latin typeface="+mn-ea"/>
              </a:rPr>
              <a:t>【</a:t>
            </a:r>
            <a:r>
              <a:rPr kumimoji="1" lang="ja-JP" altLang="en-US" sz="2000" dirty="0" smtClean="0">
                <a:latin typeface="+mn-ea"/>
              </a:rPr>
              <a:t>参考</a:t>
            </a:r>
            <a:r>
              <a:rPr kumimoji="1" lang="en-US" altLang="ja-JP" sz="2000" dirty="0" smtClean="0">
                <a:latin typeface="+mn-ea"/>
              </a:rPr>
              <a:t>】</a:t>
            </a:r>
            <a:r>
              <a:rPr kumimoji="1" lang="ja-JP" altLang="en-US" sz="2000" dirty="0" smtClean="0">
                <a:latin typeface="+mn-ea"/>
              </a:rPr>
              <a:t>　公共交通実証において用意した開発者向けサイト</a:t>
            </a:r>
            <a:endParaRPr kumimoji="1" lang="en-US" altLang="ja-JP" sz="2000" dirty="0" smtClean="0">
              <a:latin typeface="+mn-ea"/>
            </a:endParaRPr>
          </a:p>
        </p:txBody>
      </p:sp>
      <p:pic>
        <p:nvPicPr>
          <p:cNvPr id="6" name="コンテンツ プレースホルダ 4" descr="開発者サイト.png"/>
          <p:cNvPicPr>
            <a:picLocks noChangeAspect="1"/>
          </p:cNvPicPr>
          <p:nvPr/>
        </p:nvPicPr>
        <p:blipFill>
          <a:blip r:embed="rId2"/>
          <a:srcRect t="-9737" b="-9737"/>
          <a:stretch>
            <a:fillRect/>
          </a:stretch>
        </p:blipFill>
        <p:spPr>
          <a:xfrm>
            <a:off x="848544" y="1556792"/>
            <a:ext cx="8442845" cy="5268127"/>
          </a:xfrm>
          <a:prstGeom prst="rect">
            <a:avLst/>
          </a:prstGeom>
        </p:spPr>
      </p:pic>
      <p:sp>
        <p:nvSpPr>
          <p:cNvPr id="8" name="正方形/長方形 7"/>
          <p:cNvSpPr/>
          <p:nvPr/>
        </p:nvSpPr>
        <p:spPr>
          <a:xfrm>
            <a:off x="236476" y="476672"/>
            <a:ext cx="9433048" cy="1384995"/>
          </a:xfrm>
          <a:prstGeom prst="rect">
            <a:avLst/>
          </a:prstGeom>
        </p:spPr>
        <p:txBody>
          <a:bodyPr wrap="square">
            <a:spAutoFit/>
          </a:bodyPr>
          <a:lstStyle/>
          <a:p>
            <a:pPr marL="342900" indent="-342900">
              <a:buFont typeface="Wingdings" pitchFamily="2" charset="2"/>
              <a:buChar char="u"/>
            </a:pPr>
            <a:r>
              <a:rPr lang="ja-JP" altLang="en-US" sz="1400" dirty="0" smtClean="0"/>
              <a:t>アプリケーション開発者による開発の助けとなるよう、以下を提供する</a:t>
            </a:r>
            <a:r>
              <a:rPr lang="en-US" altLang="ja-JP" sz="1400" dirty="0" smtClean="0"/>
              <a:t>Developers’ </a:t>
            </a:r>
            <a:r>
              <a:rPr lang="ja-JP" altLang="en-US" sz="1400" dirty="0" smtClean="0"/>
              <a:t>サイト（開発者向けサイト）を整備</a:t>
            </a:r>
            <a:endParaRPr lang="en-US" altLang="ja-JP" sz="1400" dirty="0" smtClean="0"/>
          </a:p>
          <a:p>
            <a:r>
              <a:rPr lang="ja-JP" altLang="en-US" sz="1400" dirty="0" smtClean="0"/>
              <a:t>　　・</a:t>
            </a:r>
            <a:r>
              <a:rPr lang="en-US" altLang="ja-JP" sz="1400" dirty="0" smtClean="0"/>
              <a:t>API </a:t>
            </a:r>
            <a:r>
              <a:rPr lang="ja-JP" altLang="en-US" sz="1400" dirty="0"/>
              <a:t>ドキュメントの提供</a:t>
            </a:r>
          </a:p>
          <a:p>
            <a:r>
              <a:rPr lang="ja-JP" altLang="en-US" sz="1400" dirty="0" smtClean="0"/>
              <a:t>　　・</a:t>
            </a:r>
            <a:r>
              <a:rPr lang="en-US" altLang="ja-JP" sz="1400" dirty="0"/>
              <a:t>API</a:t>
            </a:r>
            <a:r>
              <a:rPr lang="ja-JP" altLang="en-US" sz="1400" dirty="0"/>
              <a:t>をすぐに利用できるように</a:t>
            </a:r>
            <a:r>
              <a:rPr lang="ja-JP" altLang="en-US" sz="1400" dirty="0" smtClean="0"/>
              <a:t>するためのユースケース（</a:t>
            </a:r>
            <a:r>
              <a:rPr lang="ja-JP" altLang="en-US" sz="1400" dirty="0"/>
              <a:t>サンプル</a:t>
            </a:r>
            <a:r>
              <a:rPr lang="ja-JP" altLang="en-US" sz="1400" dirty="0" smtClean="0"/>
              <a:t>コード</a:t>
            </a:r>
            <a:r>
              <a:rPr lang="ja-JP" altLang="en-US" sz="1400" dirty="0"/>
              <a:t>の提供</a:t>
            </a:r>
            <a:r>
              <a:rPr lang="ja-JP" altLang="en-US" sz="1400" dirty="0" smtClean="0"/>
              <a:t>）</a:t>
            </a:r>
            <a:endParaRPr lang="ja-JP" altLang="en-US" sz="1400" dirty="0"/>
          </a:p>
          <a:p>
            <a:r>
              <a:rPr lang="ja-JP" altLang="en-US" sz="1400" dirty="0" smtClean="0"/>
              <a:t>　　・フォーラム</a:t>
            </a:r>
            <a:r>
              <a:rPr lang="ja-JP" altLang="en-US" sz="1400" dirty="0"/>
              <a:t>機能</a:t>
            </a:r>
          </a:p>
          <a:p>
            <a:r>
              <a:rPr lang="ja-JP" altLang="en-US" sz="1400" dirty="0" smtClean="0"/>
              <a:t>　　・機能</a:t>
            </a:r>
            <a:r>
              <a:rPr lang="ja-JP" altLang="en-US" sz="1400" dirty="0"/>
              <a:t>追加や改善要望の受付</a:t>
            </a:r>
            <a:r>
              <a:rPr lang="ja-JP" altLang="en-US" sz="1400" dirty="0" smtClean="0"/>
              <a:t>等（メール</a:t>
            </a:r>
            <a:r>
              <a:rPr lang="ja-JP" altLang="en-US" sz="1400" dirty="0"/>
              <a:t>での受付も</a:t>
            </a:r>
            <a:r>
              <a:rPr lang="ja-JP" altLang="en-US" sz="1400" dirty="0" smtClean="0"/>
              <a:t>実施）</a:t>
            </a:r>
            <a:endParaRPr lang="ja-JP" altLang="en-US" sz="1400" dirty="0"/>
          </a:p>
          <a:p>
            <a:r>
              <a:rPr lang="ja-JP" altLang="en-US" sz="1400" dirty="0" smtClean="0"/>
              <a:t>　　・利用</a:t>
            </a:r>
            <a:r>
              <a:rPr lang="ja-JP" altLang="en-US" sz="1400" dirty="0"/>
              <a:t>規約、プライバシポリシー、ガイドライン</a:t>
            </a:r>
          </a:p>
        </p:txBody>
      </p:sp>
    </p:spTree>
    <p:extLst>
      <p:ext uri="{BB962C8B-B14F-4D97-AF65-F5344CB8AC3E}">
        <p14:creationId xmlns:p14="http://schemas.microsoft.com/office/powerpoint/2010/main" val="42902290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テキスト ボックス 58"/>
          <p:cNvSpPr txBox="1"/>
          <p:nvPr/>
        </p:nvSpPr>
        <p:spPr>
          <a:xfrm>
            <a:off x="2" y="-2352"/>
            <a:ext cx="9905999" cy="400110"/>
          </a:xfrm>
          <a:prstGeom prst="rect">
            <a:avLst/>
          </a:prstGeom>
          <a:noFill/>
        </p:spPr>
        <p:txBody>
          <a:bodyPr wrap="square" rtlCol="0">
            <a:spAutoFit/>
          </a:bodyPr>
          <a:lstStyle/>
          <a:p>
            <a:pPr algn="ctr"/>
            <a:r>
              <a:rPr lang="ja-JP" altLang="en-US" dirty="0">
                <a:latin typeface="+mn-ea"/>
              </a:rPr>
              <a:t>２．平成</a:t>
            </a:r>
            <a:r>
              <a:rPr lang="en-US" altLang="ja-JP" dirty="0">
                <a:latin typeface="+mn-ea"/>
              </a:rPr>
              <a:t>24</a:t>
            </a:r>
            <a:r>
              <a:rPr lang="ja-JP" altLang="en-US" dirty="0">
                <a:latin typeface="+mn-ea"/>
              </a:rPr>
              <a:t>年度各実証実験の詳細　</a:t>
            </a:r>
            <a:r>
              <a:rPr lang="ja-JP" altLang="en-US" dirty="0" smtClean="0">
                <a:latin typeface="+mn-ea"/>
              </a:rPr>
              <a:t>（２）地盤</a:t>
            </a:r>
            <a:r>
              <a:rPr lang="ja-JP" altLang="en-US" sz="2000" dirty="0" smtClean="0">
                <a:latin typeface="+mn-ea"/>
              </a:rPr>
              <a:t>情報（概要）</a:t>
            </a:r>
            <a:endParaRPr kumimoji="1" lang="en-US" altLang="ja-JP" sz="2000" dirty="0" smtClean="0">
              <a:latin typeface="+mn-ea"/>
            </a:endParaRPr>
          </a:p>
        </p:txBody>
      </p:sp>
      <p:cxnSp>
        <p:nvCxnSpPr>
          <p:cNvPr id="60" name="直線コネクタ 59"/>
          <p:cNvCxnSpPr>
            <a:cxnSpLocks noChangeShapeType="1"/>
          </p:cNvCxnSpPr>
          <p:nvPr/>
        </p:nvCxnSpPr>
        <p:spPr bwMode="auto">
          <a:xfrm>
            <a:off x="0" y="404668"/>
            <a:ext cx="9906000" cy="1587"/>
          </a:xfrm>
          <a:prstGeom prst="line">
            <a:avLst/>
          </a:prstGeom>
          <a:noFill/>
          <a:ln w="63500" cmpd="sng" algn="ctr">
            <a:solidFill>
              <a:srgbClr val="FF9900"/>
            </a:solidFill>
            <a:round/>
            <a:headEnd/>
            <a:tailEnd/>
          </a:ln>
        </p:spPr>
      </p:cxnSp>
      <p:sp>
        <p:nvSpPr>
          <p:cNvPr id="61" name="スライド番号プレースホルダ 11"/>
          <p:cNvSpPr>
            <a:spLocks noGrp="1"/>
          </p:cNvSpPr>
          <p:nvPr>
            <p:ph type="sldNum" sz="quarter" idx="4294967295"/>
          </p:nvPr>
        </p:nvSpPr>
        <p:spPr>
          <a:xfrm>
            <a:off x="9129464" y="6520261"/>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ja-JP" altLang="en-US" sz="1600" b="0" i="0" u="none" strike="noStrike" kern="0" cap="none" spc="0" normalizeH="0" baseline="0" noProof="0" dirty="0">
              <a:ln>
                <a:noFill/>
              </a:ln>
              <a:solidFill>
                <a:sysClr val="windowText" lastClr="000000"/>
              </a:solidFill>
              <a:effectLst/>
              <a:uLnTx/>
              <a:uFillTx/>
            </a:endParaRPr>
          </a:p>
        </p:txBody>
      </p:sp>
      <p:pic>
        <p:nvPicPr>
          <p:cNvPr id="66" name="図 65"/>
          <p:cNvPicPr>
            <a:picLocks noChangeAspect="1"/>
          </p:cNvPicPr>
          <p:nvPr/>
        </p:nvPicPr>
        <p:blipFill>
          <a:blip r:embed="rId3" cstate="print"/>
          <a:stretch>
            <a:fillRect/>
          </a:stretch>
        </p:blipFill>
        <p:spPr>
          <a:xfrm>
            <a:off x="5565964" y="5834045"/>
            <a:ext cx="775179" cy="610809"/>
          </a:xfrm>
          <a:prstGeom prst="rect">
            <a:avLst/>
          </a:prstGeom>
        </p:spPr>
      </p:pic>
      <p:pic>
        <p:nvPicPr>
          <p:cNvPr id="67" name="図 66"/>
          <p:cNvPicPr>
            <a:picLocks noChangeAspect="1"/>
          </p:cNvPicPr>
          <p:nvPr/>
        </p:nvPicPr>
        <p:blipFill>
          <a:blip r:embed="rId3" cstate="print"/>
          <a:stretch>
            <a:fillRect/>
          </a:stretch>
        </p:blipFill>
        <p:spPr>
          <a:xfrm>
            <a:off x="3082132" y="5826676"/>
            <a:ext cx="784532" cy="618179"/>
          </a:xfrm>
          <a:prstGeom prst="rect">
            <a:avLst/>
          </a:prstGeom>
        </p:spPr>
      </p:pic>
      <p:sp>
        <p:nvSpPr>
          <p:cNvPr id="68" name="正方形/長方形 67"/>
          <p:cNvSpPr/>
          <p:nvPr/>
        </p:nvSpPr>
        <p:spPr>
          <a:xfrm>
            <a:off x="1696074" y="6257366"/>
            <a:ext cx="5833422" cy="461665"/>
          </a:xfrm>
          <a:prstGeom prst="rect">
            <a:avLst/>
          </a:prstGeom>
          <a:solidFill>
            <a:schemeClr val="accent1">
              <a:lumMod val="20000"/>
              <a:lumOff val="80000"/>
            </a:schemeClr>
          </a:solidFill>
          <a:ln w="19050">
            <a:solidFill>
              <a:schemeClr val="accent2">
                <a:lumMod val="60000"/>
                <a:lumOff val="40000"/>
              </a:schemeClr>
            </a:solidFill>
          </a:ln>
        </p:spPr>
        <p:txBody>
          <a:bodyPr wrap="square">
            <a:spAutoFit/>
          </a:bodyPr>
          <a:lstStyle/>
          <a:p>
            <a:r>
              <a:rPr lang="ja-JP" altLang="en-US" sz="1200" dirty="0">
                <a:solidFill>
                  <a:prstClr val="black"/>
                </a:solidFill>
                <a:latin typeface="HG丸ｺﾞｼｯｸM-PRO" pitchFamily="50" charset="-128"/>
                <a:ea typeface="HG丸ｺﾞｼｯｸM-PRO" pitchFamily="50" charset="-128"/>
              </a:rPr>
              <a:t>〇</a:t>
            </a:r>
            <a:r>
              <a:rPr lang="ja-JP" altLang="en-US" sz="1200" dirty="0" smtClean="0">
                <a:solidFill>
                  <a:prstClr val="black"/>
                </a:solidFill>
                <a:latin typeface="HG丸ｺﾞｼｯｸM-PRO" pitchFamily="50" charset="-128"/>
                <a:ea typeface="HG丸ｺﾞｼｯｸM-PRO" pitchFamily="50" charset="-128"/>
              </a:rPr>
              <a:t>国の</a:t>
            </a:r>
            <a:r>
              <a:rPr lang="ja-JP" altLang="en-US" sz="1200" dirty="0">
                <a:solidFill>
                  <a:prstClr val="black"/>
                </a:solidFill>
                <a:latin typeface="HG丸ｺﾞｼｯｸM-PRO" pitchFamily="50" charset="-128"/>
                <a:ea typeface="HG丸ｺﾞｼｯｸM-PRO" pitchFamily="50" charset="-128"/>
              </a:rPr>
              <a:t>地盤</a:t>
            </a:r>
            <a:r>
              <a:rPr lang="ja-JP" altLang="en-US" sz="1200" dirty="0" smtClean="0">
                <a:solidFill>
                  <a:prstClr val="black"/>
                </a:solidFill>
                <a:latin typeface="HG丸ｺﾞｼｯｸM-PRO" pitchFamily="50" charset="-128"/>
                <a:ea typeface="HG丸ｺﾞｼｯｸM-PRO" pitchFamily="50" charset="-128"/>
              </a:rPr>
              <a:t>情報　　　　　・</a:t>
            </a:r>
            <a:r>
              <a:rPr lang="en-US" altLang="ja-JP" sz="1200" dirty="0" err="1" smtClean="0">
                <a:solidFill>
                  <a:prstClr val="black"/>
                </a:solidFill>
                <a:latin typeface="HG丸ｺﾞｼｯｸM-PRO" pitchFamily="50" charset="-128"/>
                <a:ea typeface="HG丸ｺﾞｼｯｸM-PRO" pitchFamily="50" charset="-128"/>
              </a:rPr>
              <a:t>KuniJiban</a:t>
            </a:r>
            <a:r>
              <a:rPr lang="en-US" altLang="ja-JP" sz="1200" dirty="0" smtClean="0">
                <a:solidFill>
                  <a:prstClr val="black"/>
                </a:solidFill>
                <a:latin typeface="HG丸ｺﾞｼｯｸM-PRO" pitchFamily="50" charset="-128"/>
                <a:ea typeface="HG丸ｺﾞｼｯｸM-PRO" pitchFamily="50" charset="-128"/>
              </a:rPr>
              <a:t>(</a:t>
            </a:r>
            <a:r>
              <a:rPr lang="ja-JP" altLang="en-US" sz="1200" dirty="0" smtClean="0">
                <a:solidFill>
                  <a:prstClr val="black"/>
                </a:solidFill>
                <a:latin typeface="HG丸ｺﾞｼｯｸM-PRO" pitchFamily="50" charset="-128"/>
                <a:ea typeface="HG丸ｺﾞｼｯｸM-PRO" pitchFamily="50" charset="-128"/>
              </a:rPr>
              <a:t>国交省</a:t>
            </a:r>
            <a:r>
              <a:rPr lang="en-US" altLang="ja-JP" sz="1200" dirty="0" smtClean="0">
                <a:solidFill>
                  <a:prstClr val="black"/>
                </a:solidFill>
                <a:latin typeface="HG丸ｺﾞｼｯｸM-PRO" pitchFamily="50" charset="-128"/>
                <a:ea typeface="HG丸ｺﾞｼｯｸM-PRO" pitchFamily="50" charset="-128"/>
              </a:rPr>
              <a:t>)</a:t>
            </a:r>
          </a:p>
          <a:p>
            <a:r>
              <a:rPr lang="ja-JP" altLang="en-US" sz="1200" dirty="0" smtClean="0">
                <a:solidFill>
                  <a:prstClr val="black"/>
                </a:solidFill>
                <a:latin typeface="HG丸ｺﾞｼｯｸM-PRO" pitchFamily="50" charset="-128"/>
                <a:ea typeface="HG丸ｺﾞｼｯｸM-PRO" pitchFamily="50" charset="-128"/>
              </a:rPr>
              <a:t>〇県・市・町の地盤情報</a:t>
            </a:r>
            <a:r>
              <a:rPr lang="ja-JP" altLang="en-US" sz="1200" dirty="0">
                <a:solidFill>
                  <a:prstClr val="black"/>
                </a:solidFill>
                <a:latin typeface="HG丸ｺﾞｼｯｸM-PRO" pitchFamily="50" charset="-128"/>
                <a:ea typeface="HG丸ｺﾞｼｯｸM-PRO" pitchFamily="50" charset="-128"/>
              </a:rPr>
              <a:t>　</a:t>
            </a:r>
            <a:r>
              <a:rPr lang="ja-JP" altLang="en-US" sz="1200" dirty="0" smtClean="0">
                <a:solidFill>
                  <a:prstClr val="black"/>
                </a:solidFill>
                <a:latin typeface="HG丸ｺﾞｼｯｸM-PRO" pitchFamily="50" charset="-128"/>
                <a:ea typeface="HG丸ｺﾞｼｯｸM-PRO" pitchFamily="50" charset="-128"/>
              </a:rPr>
              <a:t>・紙やイメージデータ→共通フォーマットの電子化</a:t>
            </a:r>
            <a:endParaRPr lang="en-US" altLang="ja-JP" sz="1200" dirty="0" smtClean="0">
              <a:solidFill>
                <a:prstClr val="black"/>
              </a:solidFill>
              <a:latin typeface="HG丸ｺﾞｼｯｸM-PRO" pitchFamily="50" charset="-128"/>
              <a:ea typeface="HG丸ｺﾞｼｯｸM-PRO" pitchFamily="50" charset="-128"/>
            </a:endParaRPr>
          </a:p>
        </p:txBody>
      </p:sp>
      <p:grpSp>
        <p:nvGrpSpPr>
          <p:cNvPr id="69" name="グループ化 9"/>
          <p:cNvGrpSpPr/>
          <p:nvPr/>
        </p:nvGrpSpPr>
        <p:grpSpPr>
          <a:xfrm>
            <a:off x="2751569" y="4103420"/>
            <a:ext cx="3706716" cy="1440160"/>
            <a:chOff x="3342926" y="3717032"/>
            <a:chExt cx="3706716" cy="1440160"/>
          </a:xfrm>
        </p:grpSpPr>
        <p:grpSp>
          <p:nvGrpSpPr>
            <p:cNvPr id="70" name="グループ化 14"/>
            <p:cNvGrpSpPr/>
            <p:nvPr/>
          </p:nvGrpSpPr>
          <p:grpSpPr>
            <a:xfrm>
              <a:off x="3342927" y="4077072"/>
              <a:ext cx="3706715" cy="1080120"/>
              <a:chOff x="2875762" y="3933056"/>
              <a:chExt cx="3706715" cy="1080120"/>
            </a:xfrm>
          </p:grpSpPr>
          <p:sp>
            <p:nvSpPr>
              <p:cNvPr id="72" name="正方形/長方形 71"/>
              <p:cNvSpPr/>
              <p:nvPr/>
            </p:nvSpPr>
            <p:spPr>
              <a:xfrm>
                <a:off x="2875762" y="3933056"/>
                <a:ext cx="3706715" cy="1080120"/>
              </a:xfrm>
              <a:prstGeom prst="rect">
                <a:avLst/>
              </a:prstGeom>
              <a:noFill/>
              <a:ln w="19050">
                <a:solidFill>
                  <a:schemeClr val="accent4">
                    <a:lumMod val="50000"/>
                  </a:schemeClr>
                </a:solidFill>
              </a:ln>
            </p:spPr>
            <p:style>
              <a:lnRef idx="1">
                <a:schemeClr val="accent1"/>
              </a:lnRef>
              <a:fillRef idx="2">
                <a:schemeClr val="accent1"/>
              </a:fillRef>
              <a:effectRef idx="1">
                <a:schemeClr val="accent1"/>
              </a:effectRef>
              <a:fontRef idx="minor">
                <a:schemeClr val="dk1"/>
              </a:fontRef>
            </p:style>
            <p:txBody>
              <a:bodyPr lIns="67254" tIns="33627" rIns="67254" bIns="33627" rtlCol="0" anchor="t" anchorCtr="0"/>
              <a:lstStyle/>
              <a:p>
                <a:endParaRPr lang="ja-JP" altLang="en-US" b="1" dirty="0" smtClean="0">
                  <a:solidFill>
                    <a:prstClr val="black"/>
                  </a:solidFill>
                </a:endParaRPr>
              </a:p>
            </p:txBody>
          </p:sp>
          <p:pic>
            <p:nvPicPr>
              <p:cNvPr id="73" name="図 72"/>
              <p:cNvPicPr>
                <a:picLocks noChangeAspect="1"/>
              </p:cNvPicPr>
              <p:nvPr/>
            </p:nvPicPr>
            <p:blipFill>
              <a:blip r:embed="rId3" cstate="print"/>
              <a:stretch>
                <a:fillRect/>
              </a:stretch>
            </p:blipFill>
            <p:spPr>
              <a:xfrm>
                <a:off x="4880992" y="4082639"/>
                <a:ext cx="1089561" cy="858529"/>
              </a:xfrm>
              <a:prstGeom prst="rect">
                <a:avLst/>
              </a:prstGeom>
            </p:spPr>
          </p:pic>
          <p:pic>
            <p:nvPicPr>
              <p:cNvPr id="74" name="図 73"/>
              <p:cNvPicPr>
                <a:picLocks noChangeAspect="1"/>
              </p:cNvPicPr>
              <p:nvPr/>
            </p:nvPicPr>
            <p:blipFill>
              <a:blip r:embed="rId3" cstate="print"/>
              <a:stretch>
                <a:fillRect/>
              </a:stretch>
            </p:blipFill>
            <p:spPr>
              <a:xfrm>
                <a:off x="3503399" y="4082639"/>
                <a:ext cx="1089561" cy="858529"/>
              </a:xfrm>
              <a:prstGeom prst="rect">
                <a:avLst/>
              </a:prstGeom>
            </p:spPr>
          </p:pic>
          <p:sp>
            <p:nvSpPr>
              <p:cNvPr id="75" name="テキスト ボックス 74"/>
              <p:cNvSpPr txBox="1"/>
              <p:nvPr/>
            </p:nvSpPr>
            <p:spPr bwMode="auto">
              <a:xfrm>
                <a:off x="3407168" y="4653136"/>
                <a:ext cx="1185792" cy="265134"/>
              </a:xfrm>
              <a:prstGeom prst="rect">
                <a:avLst/>
              </a:prstGeom>
              <a:noFill/>
              <a:ln w="9525">
                <a:noFill/>
                <a:miter lim="800000"/>
                <a:headEnd/>
                <a:tailEnd/>
              </a:ln>
              <a:effectLst/>
            </p:spPr>
            <p:txBody>
              <a:bodyPr wrap="square" lIns="79434" tIns="48989" rIns="79434" bIns="48989" rtlCol="0">
                <a:prstTxWarp prst="textNoShape">
                  <a:avLst/>
                </a:prstTxWarp>
                <a:spAutoFit/>
              </a:bodyPr>
              <a:lstStyle/>
              <a:p>
                <a:pPr algn="ctr">
                  <a:lnSpc>
                    <a:spcPct val="90000"/>
                  </a:lnSpc>
                  <a:spcBef>
                    <a:spcPct val="50000"/>
                  </a:spcBef>
                </a:pPr>
                <a:r>
                  <a:rPr lang="ja-JP" altLang="en-US" sz="1200" b="1" dirty="0" smtClean="0">
                    <a:solidFill>
                      <a:prstClr val="black"/>
                    </a:solidFill>
                    <a:latin typeface="Arial"/>
                    <a:ea typeface="ヒラギノ角ゴ ProN W6"/>
                    <a:cs typeface="Arial"/>
                  </a:rPr>
                  <a:t>データベース</a:t>
                </a:r>
                <a:endParaRPr lang="ja-JP" altLang="en-US" sz="1200" b="1" dirty="0">
                  <a:solidFill>
                    <a:prstClr val="black"/>
                  </a:solidFill>
                  <a:latin typeface="Arial"/>
                  <a:ea typeface="ヒラギノ角ゴ ProN W6"/>
                  <a:cs typeface="Arial"/>
                </a:endParaRPr>
              </a:p>
            </p:txBody>
          </p:sp>
          <p:sp>
            <p:nvSpPr>
              <p:cNvPr id="76" name="テキスト ボックス 75"/>
              <p:cNvSpPr txBox="1"/>
              <p:nvPr/>
            </p:nvSpPr>
            <p:spPr bwMode="auto">
              <a:xfrm>
                <a:off x="4736976" y="4671417"/>
                <a:ext cx="1418578" cy="265134"/>
              </a:xfrm>
              <a:prstGeom prst="rect">
                <a:avLst/>
              </a:prstGeom>
              <a:noFill/>
              <a:ln w="9525">
                <a:noFill/>
                <a:miter lim="800000"/>
                <a:headEnd/>
                <a:tailEnd/>
              </a:ln>
              <a:effectLst/>
            </p:spPr>
            <p:txBody>
              <a:bodyPr wrap="square" lIns="79434" tIns="48989" rIns="79434" bIns="48989" rtlCol="0">
                <a:prstTxWarp prst="textNoShape">
                  <a:avLst/>
                </a:prstTxWarp>
                <a:spAutoFit/>
              </a:bodyPr>
              <a:lstStyle/>
              <a:p>
                <a:pPr algn="ctr">
                  <a:lnSpc>
                    <a:spcPct val="90000"/>
                  </a:lnSpc>
                  <a:spcBef>
                    <a:spcPct val="50000"/>
                  </a:spcBef>
                </a:pPr>
                <a:r>
                  <a:rPr lang="ja-JP" altLang="en-US" sz="1200" b="1" dirty="0" smtClean="0">
                    <a:solidFill>
                      <a:prstClr val="black"/>
                    </a:solidFill>
                    <a:latin typeface="Arial"/>
                    <a:ea typeface="ヒラギノ角ゴ ProN W6"/>
                    <a:cs typeface="Arial"/>
                  </a:rPr>
                  <a:t>アプリケーション</a:t>
                </a:r>
                <a:endParaRPr lang="ja-JP" altLang="en-US" sz="1200" b="1" dirty="0">
                  <a:solidFill>
                    <a:prstClr val="black"/>
                  </a:solidFill>
                  <a:latin typeface="Arial"/>
                  <a:ea typeface="ヒラギノ角ゴ ProN W6"/>
                  <a:cs typeface="Arial"/>
                </a:endParaRPr>
              </a:p>
            </p:txBody>
          </p:sp>
          <p:sp>
            <p:nvSpPr>
              <p:cNvPr id="77" name="円/楕円 76"/>
              <p:cNvSpPr/>
              <p:nvPr/>
            </p:nvSpPr>
            <p:spPr bwMode="auto">
              <a:xfrm>
                <a:off x="3656856" y="4365104"/>
                <a:ext cx="2138283" cy="235126"/>
              </a:xfrm>
              <a:prstGeom prst="ellipse">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wrap="none"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r>
                  <a:rPr lang="ja-JP" altLang="en-US" sz="1200" b="1" dirty="0" smtClean="0">
                    <a:solidFill>
                      <a:prstClr val="white"/>
                    </a:solidFill>
                  </a:rPr>
                  <a:t>共通識別子</a:t>
                </a:r>
                <a:r>
                  <a:rPr lang="ja-JP" altLang="en-US" sz="1200" b="1" dirty="0">
                    <a:solidFill>
                      <a:prstClr val="white"/>
                    </a:solidFill>
                  </a:rPr>
                  <a:t>（</a:t>
                </a:r>
                <a:r>
                  <a:rPr lang="ja-JP" altLang="en-US" sz="1200" b="1" dirty="0" smtClean="0">
                    <a:solidFill>
                      <a:prstClr val="white"/>
                    </a:solidFill>
                  </a:rPr>
                  <a:t>コード等）</a:t>
                </a:r>
                <a:endParaRPr lang="ja-JP" altLang="en-US" sz="1200" b="1" dirty="0">
                  <a:solidFill>
                    <a:prstClr val="white"/>
                  </a:solidFill>
                </a:endParaRPr>
              </a:p>
            </p:txBody>
          </p:sp>
        </p:grpSp>
        <p:sp>
          <p:nvSpPr>
            <p:cNvPr id="71" name="正方形/長方形 70"/>
            <p:cNvSpPr/>
            <p:nvPr/>
          </p:nvSpPr>
          <p:spPr>
            <a:xfrm>
              <a:off x="3342926" y="3717032"/>
              <a:ext cx="3706715" cy="460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情報流通連携基盤共通ＡＰＩ</a:t>
              </a:r>
              <a:endParaRPr kumimoji="1" lang="ja-JP" altLang="en-US" dirty="0"/>
            </a:p>
          </p:txBody>
        </p:sp>
      </p:grpSp>
      <p:sp>
        <p:nvSpPr>
          <p:cNvPr id="78" name="角丸四角形 77"/>
          <p:cNvSpPr/>
          <p:nvPr/>
        </p:nvSpPr>
        <p:spPr>
          <a:xfrm>
            <a:off x="2814747" y="1988844"/>
            <a:ext cx="3813514" cy="179264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79" name="Picture 5" descr="Image06"/>
          <p:cNvPicPr>
            <a:picLocks noChangeAspect="1" noChangeArrowheads="1"/>
          </p:cNvPicPr>
          <p:nvPr/>
        </p:nvPicPr>
        <p:blipFill>
          <a:blip r:embed="rId4" cstate="print">
            <a:extLst>
              <a:ext uri="{28A0092B-C50C-407E-A947-70E740481C1C}">
                <a14:useLocalDpi xmlns:a14="http://schemas.microsoft.com/office/drawing/2010/main" val="0"/>
              </a:ext>
            </a:extLst>
          </a:blip>
          <a:srcRect t="-39"/>
          <a:stretch>
            <a:fillRect/>
          </a:stretch>
        </p:blipFill>
        <p:spPr bwMode="auto">
          <a:xfrm>
            <a:off x="4020119" y="2541689"/>
            <a:ext cx="981638" cy="1089824"/>
          </a:xfrm>
          <a:prstGeom prst="rect">
            <a:avLst/>
          </a:prstGeom>
          <a:noFill/>
          <a:ln w="9525">
            <a:solidFill>
              <a:srgbClr val="800080"/>
            </a:solidFill>
            <a:miter lim="800000"/>
            <a:headEnd/>
            <a:tailEnd/>
          </a:ln>
          <a:extLst>
            <a:ext uri="{909E8E84-426E-40DD-AFC4-6F175D3DCCD1}">
              <a14:hiddenFill xmlns:a14="http://schemas.microsoft.com/office/drawing/2010/main">
                <a:solidFill>
                  <a:srgbClr val="FFFFFF"/>
                </a:solidFill>
              </a14:hiddenFill>
            </a:ext>
          </a:extLst>
        </p:spPr>
      </p:pic>
      <p:sp>
        <p:nvSpPr>
          <p:cNvPr id="80" name="テキスト ボックス 79"/>
          <p:cNvSpPr txBox="1"/>
          <p:nvPr/>
        </p:nvSpPr>
        <p:spPr bwMode="auto">
          <a:xfrm>
            <a:off x="5171762" y="2839432"/>
            <a:ext cx="1705440" cy="1206930"/>
          </a:xfrm>
          <a:prstGeom prst="rect">
            <a:avLst/>
          </a:prstGeom>
          <a:solidFill>
            <a:schemeClr val="accent6">
              <a:lumMod val="20000"/>
              <a:lumOff val="80000"/>
            </a:schemeClr>
          </a:solidFill>
          <a:ln w="9525">
            <a:noFill/>
            <a:miter lim="800000"/>
            <a:headEnd/>
            <a:tailEnd/>
          </a:ln>
          <a:effectLst/>
        </p:spPr>
        <p:txBody>
          <a:bodyPr wrap="square" lIns="0" tIns="48989" rIns="0" bIns="48989" rtlCol="0">
            <a:prstTxWarp prst="textNoShape">
              <a:avLst/>
            </a:prstTxWarp>
            <a:spAutoFit/>
          </a:bodyPr>
          <a:lstStyle/>
          <a:p>
            <a:r>
              <a:rPr lang="ja-JP" altLang="en-US" sz="1200" b="1" dirty="0" smtClean="0">
                <a:solidFill>
                  <a:prstClr val="black">
                    <a:lumMod val="75000"/>
                    <a:lumOff val="25000"/>
                  </a:prstClr>
                </a:solidFill>
                <a:latin typeface="HG丸ｺﾞｼｯｸM-PRO" pitchFamily="50" charset="-128"/>
                <a:ea typeface="HG丸ｺﾞｼｯｸM-PRO" pitchFamily="50" charset="-128"/>
                <a:cs typeface="Arial"/>
              </a:rPr>
              <a:t>・災害予測</a:t>
            </a:r>
          </a:p>
          <a:p>
            <a:r>
              <a:rPr lang="ja-JP" altLang="en-US" sz="1200" b="1" dirty="0">
                <a:solidFill>
                  <a:prstClr val="black">
                    <a:lumMod val="75000"/>
                    <a:lumOff val="25000"/>
                  </a:prstClr>
                </a:solidFill>
                <a:latin typeface="HG丸ｺﾞｼｯｸM-PRO" pitchFamily="50" charset="-128"/>
                <a:ea typeface="HG丸ｺﾞｼｯｸM-PRO" pitchFamily="50" charset="-128"/>
                <a:cs typeface="Arial"/>
              </a:rPr>
              <a:t>　</a:t>
            </a:r>
            <a:r>
              <a:rPr lang="ja-JP" altLang="en-US" sz="1200" b="1" dirty="0" smtClean="0">
                <a:solidFill>
                  <a:prstClr val="black">
                    <a:lumMod val="75000"/>
                    <a:lumOff val="25000"/>
                  </a:prstClr>
                </a:solidFill>
                <a:latin typeface="HG丸ｺﾞｼｯｸM-PRO" pitchFamily="50" charset="-128"/>
                <a:ea typeface="HG丸ｺﾞｼｯｸM-PRO" pitchFamily="50" charset="-128"/>
                <a:cs typeface="Arial"/>
              </a:rPr>
              <a:t>アプリケーション</a:t>
            </a:r>
            <a:endParaRPr lang="en-US" altLang="ja-JP" sz="1200" b="1" dirty="0" smtClean="0">
              <a:solidFill>
                <a:prstClr val="black">
                  <a:lumMod val="75000"/>
                  <a:lumOff val="25000"/>
                </a:prstClr>
              </a:solidFill>
              <a:latin typeface="HG丸ｺﾞｼｯｸM-PRO" pitchFamily="50" charset="-128"/>
              <a:ea typeface="HG丸ｺﾞｼｯｸM-PRO" pitchFamily="50" charset="-128"/>
              <a:cs typeface="Arial"/>
            </a:endParaRPr>
          </a:p>
          <a:p>
            <a:r>
              <a:rPr lang="ja-JP" altLang="en-US" sz="1200" b="1" dirty="0" smtClean="0">
                <a:solidFill>
                  <a:prstClr val="black">
                    <a:lumMod val="75000"/>
                    <a:lumOff val="25000"/>
                  </a:prstClr>
                </a:solidFill>
                <a:latin typeface="HG丸ｺﾞｼｯｸM-PRO" pitchFamily="50" charset="-128"/>
                <a:ea typeface="HG丸ｺﾞｼｯｸM-PRO" pitchFamily="50" charset="-128"/>
                <a:cs typeface="Arial"/>
              </a:rPr>
              <a:t>・ボーリングデータ</a:t>
            </a:r>
          </a:p>
          <a:p>
            <a:r>
              <a:rPr lang="ja-JP" altLang="en-US" sz="1200" b="1" dirty="0">
                <a:solidFill>
                  <a:prstClr val="black">
                    <a:lumMod val="75000"/>
                    <a:lumOff val="25000"/>
                  </a:prstClr>
                </a:solidFill>
                <a:latin typeface="HG丸ｺﾞｼｯｸM-PRO" pitchFamily="50" charset="-128"/>
                <a:ea typeface="HG丸ｺﾞｼｯｸM-PRO" pitchFamily="50" charset="-128"/>
                <a:cs typeface="Arial"/>
              </a:rPr>
              <a:t>　</a:t>
            </a:r>
            <a:r>
              <a:rPr lang="ja-JP" altLang="en-US" sz="1200" b="1" dirty="0" smtClean="0">
                <a:solidFill>
                  <a:prstClr val="black">
                    <a:lumMod val="75000"/>
                    <a:lumOff val="25000"/>
                  </a:prstClr>
                </a:solidFill>
                <a:latin typeface="HG丸ｺﾞｼｯｸM-PRO" pitchFamily="50" charset="-128"/>
                <a:ea typeface="HG丸ｺﾞｼｯｸM-PRO" pitchFamily="50" charset="-128"/>
                <a:cs typeface="Arial"/>
              </a:rPr>
              <a:t>公開システム</a:t>
            </a:r>
            <a:endParaRPr lang="en-US" altLang="ja-JP" sz="1200" b="1" dirty="0" smtClean="0">
              <a:solidFill>
                <a:prstClr val="black">
                  <a:lumMod val="75000"/>
                  <a:lumOff val="25000"/>
                </a:prstClr>
              </a:solidFill>
              <a:latin typeface="HG丸ｺﾞｼｯｸM-PRO" pitchFamily="50" charset="-128"/>
              <a:ea typeface="HG丸ｺﾞｼｯｸM-PRO" pitchFamily="50" charset="-128"/>
              <a:cs typeface="Arial"/>
            </a:endParaRPr>
          </a:p>
          <a:p>
            <a:r>
              <a:rPr lang="ja-JP" altLang="en-US" sz="1200" b="1" dirty="0" smtClean="0">
                <a:solidFill>
                  <a:prstClr val="black">
                    <a:lumMod val="75000"/>
                    <a:lumOff val="25000"/>
                  </a:prstClr>
                </a:solidFill>
                <a:latin typeface="HG丸ｺﾞｼｯｸM-PRO" pitchFamily="50" charset="-128"/>
                <a:ea typeface="HG丸ｺﾞｼｯｸM-PRO" pitchFamily="50" charset="-128"/>
                <a:cs typeface="Arial"/>
              </a:rPr>
              <a:t>・ハザードマップ</a:t>
            </a:r>
          </a:p>
          <a:p>
            <a:r>
              <a:rPr lang="ja-JP" altLang="en-US" sz="1200" b="1" dirty="0">
                <a:solidFill>
                  <a:prstClr val="black">
                    <a:lumMod val="75000"/>
                    <a:lumOff val="25000"/>
                  </a:prstClr>
                </a:solidFill>
                <a:latin typeface="HG丸ｺﾞｼｯｸM-PRO" pitchFamily="50" charset="-128"/>
                <a:ea typeface="HG丸ｺﾞｼｯｸM-PRO" pitchFamily="50" charset="-128"/>
                <a:cs typeface="Arial"/>
              </a:rPr>
              <a:t>　</a:t>
            </a:r>
            <a:r>
              <a:rPr lang="ja-JP" altLang="en-US" sz="1200" b="1" dirty="0" smtClean="0">
                <a:solidFill>
                  <a:prstClr val="black">
                    <a:lumMod val="75000"/>
                    <a:lumOff val="25000"/>
                  </a:prstClr>
                </a:solidFill>
                <a:latin typeface="HG丸ｺﾞｼｯｸM-PRO" pitchFamily="50" charset="-128"/>
                <a:ea typeface="HG丸ｺﾞｼｯｸM-PRO" pitchFamily="50" charset="-128"/>
                <a:cs typeface="Arial"/>
              </a:rPr>
              <a:t>公開システム　等</a:t>
            </a:r>
            <a:endParaRPr lang="en-US" altLang="ja-JP" sz="1200" b="1" dirty="0" smtClean="0">
              <a:solidFill>
                <a:prstClr val="black">
                  <a:lumMod val="75000"/>
                  <a:lumOff val="25000"/>
                </a:prstClr>
              </a:solidFill>
              <a:latin typeface="HG丸ｺﾞｼｯｸM-PRO" pitchFamily="50" charset="-128"/>
              <a:ea typeface="HG丸ｺﾞｼｯｸM-PRO" pitchFamily="50" charset="-128"/>
              <a:cs typeface="Arial"/>
            </a:endParaRPr>
          </a:p>
        </p:txBody>
      </p:sp>
      <p:pic>
        <p:nvPicPr>
          <p:cNvPr id="81" name="Picture 12" descr="Image03のコピー"/>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4018" y="2585044"/>
            <a:ext cx="1238214" cy="104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テキスト ボックス 81"/>
          <p:cNvSpPr txBox="1"/>
          <p:nvPr/>
        </p:nvSpPr>
        <p:spPr bwMode="auto">
          <a:xfrm>
            <a:off x="3643891" y="2083145"/>
            <a:ext cx="2202472" cy="283601"/>
          </a:xfrm>
          <a:prstGeom prst="rect">
            <a:avLst/>
          </a:prstGeom>
          <a:solidFill>
            <a:schemeClr val="bg1"/>
          </a:solidFill>
          <a:ln w="9525">
            <a:noFill/>
            <a:prstDash val="dash"/>
            <a:miter lim="800000"/>
            <a:headEnd/>
            <a:tailEnd/>
          </a:ln>
          <a:effectLst/>
        </p:spPr>
        <p:txBody>
          <a:bodyPr wrap="square" lIns="79434" tIns="48989" rIns="79434" bIns="48989" rtlCol="0">
            <a:prstTxWarp prst="textNoShape">
              <a:avLst/>
            </a:prstTxWarp>
            <a:spAutoFit/>
          </a:bodyPr>
          <a:lstStyle/>
          <a:p>
            <a:pPr algn="dist"/>
            <a:r>
              <a:rPr lang="ja-JP" altLang="en-US" sz="1200" b="1" dirty="0" smtClean="0">
                <a:solidFill>
                  <a:srgbClr val="C00000"/>
                </a:solidFill>
                <a:latin typeface="HG丸ｺﾞｼｯｸM-PRO" pitchFamily="50" charset="-128"/>
                <a:ea typeface="HG丸ｺﾞｼｯｸM-PRO" pitchFamily="50" charset="-128"/>
                <a:cs typeface="ヒラギノ角ゴ ProN W6"/>
              </a:rPr>
              <a:t>地盤情報利活用サービス</a:t>
            </a:r>
            <a:endParaRPr lang="ja-JP" altLang="en-US" sz="1200" b="1" dirty="0">
              <a:solidFill>
                <a:srgbClr val="C00000"/>
              </a:solidFill>
              <a:latin typeface="HG丸ｺﾞｼｯｸM-PRO" pitchFamily="50" charset="-128"/>
              <a:ea typeface="HG丸ｺﾞｼｯｸM-PRO" pitchFamily="50" charset="-128"/>
              <a:cs typeface="ヒラギノ角ゴ ProN W6"/>
            </a:endParaRPr>
          </a:p>
        </p:txBody>
      </p:sp>
      <p:grpSp>
        <p:nvGrpSpPr>
          <p:cNvPr id="83" name="グループ化 82"/>
          <p:cNvGrpSpPr/>
          <p:nvPr/>
        </p:nvGrpSpPr>
        <p:grpSpPr>
          <a:xfrm>
            <a:off x="2329782" y="2140026"/>
            <a:ext cx="843577" cy="613719"/>
            <a:chOff x="8483707" y="3139657"/>
            <a:chExt cx="843576" cy="613719"/>
          </a:xfrm>
          <a:solidFill>
            <a:schemeClr val="bg1"/>
          </a:solidFill>
        </p:grpSpPr>
        <p:pic>
          <p:nvPicPr>
            <p:cNvPr id="84" name="Picture 37" descr="MC900088956[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2527" y="3139657"/>
              <a:ext cx="566937" cy="4138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5" name="テキスト ボックス 84"/>
            <p:cNvSpPr txBox="1"/>
            <p:nvPr/>
          </p:nvSpPr>
          <p:spPr>
            <a:xfrm>
              <a:off x="8483707" y="3507155"/>
              <a:ext cx="843576" cy="246221"/>
            </a:xfrm>
            <a:prstGeom prst="rect">
              <a:avLst/>
            </a:prstGeom>
            <a:grpFill/>
            <a:ln>
              <a:noFill/>
            </a:ln>
          </p:spPr>
          <p:txBody>
            <a:bodyPr wrap="square" rtlCol="0">
              <a:spAutoFit/>
            </a:bodyPr>
            <a:lstStyle/>
            <a:p>
              <a:r>
                <a:rPr lang="ja-JP" altLang="en-US" sz="1000" dirty="0" smtClean="0">
                  <a:solidFill>
                    <a:prstClr val="black"/>
                  </a:solidFill>
                  <a:latin typeface="HG丸ｺﾞｼｯｸM-PRO" pitchFamily="50" charset="-128"/>
                  <a:ea typeface="HG丸ｺﾞｼｯｸM-PRO" pitchFamily="50" charset="-128"/>
                </a:rPr>
                <a:t>教育・観光</a:t>
              </a:r>
              <a:endParaRPr lang="ja-JP" altLang="en-US" sz="1000" dirty="0">
                <a:solidFill>
                  <a:prstClr val="black"/>
                </a:solidFill>
                <a:latin typeface="HG丸ｺﾞｼｯｸM-PRO" pitchFamily="50" charset="-128"/>
                <a:ea typeface="HG丸ｺﾞｼｯｸM-PRO" pitchFamily="50" charset="-128"/>
              </a:endParaRPr>
            </a:p>
          </p:txBody>
        </p:sp>
      </p:grpSp>
      <p:grpSp>
        <p:nvGrpSpPr>
          <p:cNvPr id="86" name="グループ化 1"/>
          <p:cNvGrpSpPr/>
          <p:nvPr/>
        </p:nvGrpSpPr>
        <p:grpSpPr>
          <a:xfrm>
            <a:off x="2422244" y="3377841"/>
            <a:ext cx="998261" cy="689400"/>
            <a:chOff x="8485621" y="1826755"/>
            <a:chExt cx="998261" cy="689400"/>
          </a:xfrm>
          <a:solidFill>
            <a:schemeClr val="bg1"/>
          </a:solidFill>
        </p:grpSpPr>
        <p:pic>
          <p:nvPicPr>
            <p:cNvPr id="87" name="Picture 53" descr="j0343441"/>
            <p:cNvPicPr>
              <a:picLocks noChangeAspect="1" noChangeArrowheads="1"/>
            </p:cNvPicPr>
            <p:nvPr/>
          </p:nvPicPr>
          <p:blipFill>
            <a:blip r:embed="rId7" cstate="print">
              <a:clrChange>
                <a:clrFrom>
                  <a:srgbClr val="FFFFFC"/>
                </a:clrFrom>
                <a:clrTo>
                  <a:srgbClr val="FFFFFC">
                    <a:alpha val="0"/>
                  </a:srgbClr>
                </a:clrTo>
              </a:clrChange>
              <a:extLst>
                <a:ext uri="{28A0092B-C50C-407E-A947-70E740481C1C}">
                  <a14:useLocalDpi xmlns:a14="http://schemas.microsoft.com/office/drawing/2010/main" val="0"/>
                </a:ext>
              </a:extLst>
            </a:blip>
            <a:srcRect/>
            <a:stretch>
              <a:fillRect/>
            </a:stretch>
          </p:blipFill>
          <p:spPr bwMode="auto">
            <a:xfrm>
              <a:off x="8685305" y="1826755"/>
              <a:ext cx="460205" cy="4408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8" name="テキスト ボックス 87"/>
            <p:cNvSpPr txBox="1"/>
            <p:nvPr/>
          </p:nvSpPr>
          <p:spPr>
            <a:xfrm>
              <a:off x="8485621" y="2269934"/>
              <a:ext cx="998261" cy="246221"/>
            </a:xfrm>
            <a:prstGeom prst="rect">
              <a:avLst/>
            </a:prstGeom>
            <a:grpFill/>
            <a:ln>
              <a:noFill/>
            </a:ln>
          </p:spPr>
          <p:txBody>
            <a:bodyPr wrap="square" rtlCol="0">
              <a:spAutoFit/>
            </a:bodyPr>
            <a:lstStyle/>
            <a:p>
              <a:r>
                <a:rPr lang="ja-JP" altLang="en-US" sz="1000" dirty="0" smtClean="0">
                  <a:solidFill>
                    <a:prstClr val="black"/>
                  </a:solidFill>
                  <a:latin typeface="HG丸ｺﾞｼｯｸM-PRO" pitchFamily="50" charset="-128"/>
                  <a:ea typeface="HG丸ｺﾞｼｯｸM-PRO" pitchFamily="50" charset="-128"/>
                </a:rPr>
                <a:t>国・自治体</a:t>
              </a:r>
              <a:endParaRPr lang="ja-JP" altLang="en-US" sz="1000" dirty="0">
                <a:solidFill>
                  <a:prstClr val="black"/>
                </a:solidFill>
                <a:latin typeface="HG丸ｺﾞｼｯｸM-PRO" pitchFamily="50" charset="-128"/>
                <a:ea typeface="HG丸ｺﾞｼｯｸM-PRO" pitchFamily="50" charset="-128"/>
              </a:endParaRPr>
            </a:p>
          </p:txBody>
        </p:sp>
      </p:grpSp>
      <p:sp>
        <p:nvSpPr>
          <p:cNvPr id="89" name="四角形吹き出し 88"/>
          <p:cNvSpPr/>
          <p:nvPr/>
        </p:nvSpPr>
        <p:spPr>
          <a:xfrm>
            <a:off x="272482" y="5011245"/>
            <a:ext cx="2349447" cy="938343"/>
          </a:xfrm>
          <a:prstGeom prst="wedgeRectCallout">
            <a:avLst>
              <a:gd name="adj1" fmla="val 71371"/>
              <a:gd name="adj2" fmla="val -41911"/>
            </a:avLst>
          </a:prstGeom>
          <a:solidFill>
            <a:schemeClr val="accent6">
              <a:lumMod val="20000"/>
              <a:lumOff val="80000"/>
            </a:schemeClr>
          </a:solidFill>
          <a:ln w="12700">
            <a:solidFill>
              <a:srgbClr val="00B0F0"/>
            </a:solidFill>
          </a:ln>
        </p:spPr>
        <p:style>
          <a:lnRef idx="1">
            <a:schemeClr val="accent1"/>
          </a:lnRef>
          <a:fillRef idx="2">
            <a:schemeClr val="accent1"/>
          </a:fillRef>
          <a:effectRef idx="1">
            <a:schemeClr val="accent1"/>
          </a:effectRef>
          <a:fontRef idx="minor">
            <a:schemeClr val="dk1"/>
          </a:fontRef>
        </p:style>
        <p:txBody>
          <a:bodyPr lIns="67254" tIns="33627" rIns="67254" bIns="33627" rtlCol="0" anchor="t" anchorCtr="0"/>
          <a:lstStyle/>
          <a:p>
            <a:pPr>
              <a:lnSpc>
                <a:spcPct val="120000"/>
              </a:lnSpc>
            </a:pPr>
            <a:r>
              <a:rPr lang="ja-JP" altLang="en-US" sz="1200" b="1" dirty="0" smtClean="0">
                <a:solidFill>
                  <a:prstClr val="black"/>
                </a:solidFill>
                <a:latin typeface="HG丸ｺﾞｼｯｸM-PRO" pitchFamily="50" charset="-128"/>
                <a:ea typeface="HG丸ｺﾞｼｯｸM-PRO" pitchFamily="50" charset="-128"/>
              </a:rPr>
              <a:t>・地盤情報分野の標準</a:t>
            </a:r>
            <a:endParaRPr lang="en-US" altLang="ja-JP" sz="1200" b="1" dirty="0" smtClean="0">
              <a:solidFill>
                <a:prstClr val="black"/>
              </a:solidFill>
              <a:latin typeface="HG丸ｺﾞｼｯｸM-PRO" pitchFamily="50" charset="-128"/>
              <a:ea typeface="HG丸ｺﾞｼｯｸM-PRO" pitchFamily="50" charset="-128"/>
            </a:endParaRPr>
          </a:p>
          <a:p>
            <a:pPr>
              <a:lnSpc>
                <a:spcPct val="120000"/>
              </a:lnSpc>
            </a:pPr>
            <a:r>
              <a:rPr lang="ja-JP" altLang="en-US" sz="1200" b="1" dirty="0">
                <a:solidFill>
                  <a:prstClr val="black"/>
                </a:solidFill>
                <a:latin typeface="HG丸ｺﾞｼｯｸM-PRO" pitchFamily="50" charset="-128"/>
                <a:ea typeface="HG丸ｺﾞｼｯｸM-PRO" pitchFamily="50" charset="-128"/>
              </a:rPr>
              <a:t>　</a:t>
            </a:r>
            <a:r>
              <a:rPr lang="ja-JP" altLang="en-US" sz="1200" b="1" dirty="0" smtClean="0">
                <a:solidFill>
                  <a:prstClr val="black"/>
                </a:solidFill>
                <a:latin typeface="HG丸ｺﾞｼｯｸM-PRO" pitchFamily="50" charset="-128"/>
                <a:ea typeface="HG丸ｺﾞｼｯｸM-PRO" pitchFamily="50" charset="-128"/>
              </a:rPr>
              <a:t>データ規格の策定</a:t>
            </a:r>
            <a:endParaRPr lang="en-US" altLang="ja-JP" sz="1200" b="1" dirty="0" smtClean="0">
              <a:solidFill>
                <a:prstClr val="black"/>
              </a:solidFill>
              <a:latin typeface="HG丸ｺﾞｼｯｸM-PRO" pitchFamily="50" charset="-128"/>
              <a:ea typeface="HG丸ｺﾞｼｯｸM-PRO" pitchFamily="50" charset="-128"/>
            </a:endParaRPr>
          </a:p>
          <a:p>
            <a:pPr marL="180975" indent="-180975">
              <a:lnSpc>
                <a:spcPct val="120000"/>
              </a:lnSpc>
            </a:pPr>
            <a:r>
              <a:rPr lang="ja-JP" altLang="en-US" sz="1200" b="1" dirty="0" smtClean="0">
                <a:solidFill>
                  <a:prstClr val="black"/>
                </a:solidFill>
                <a:latin typeface="HG丸ｺﾞｼｯｸM-PRO" pitchFamily="50" charset="-128"/>
                <a:ea typeface="HG丸ｺﾞｼｯｸM-PRO" pitchFamily="50" charset="-128"/>
              </a:rPr>
              <a:t>・情報流通連携基盤共通ＡＰＩの構築</a:t>
            </a:r>
            <a:endParaRPr lang="en-US" altLang="ja-JP" sz="1200" dirty="0" smtClean="0">
              <a:solidFill>
                <a:prstClr val="black"/>
              </a:solidFill>
              <a:latin typeface="HG丸ｺﾞｼｯｸM-PRO" pitchFamily="50" charset="-128"/>
              <a:ea typeface="HG丸ｺﾞｼｯｸM-PRO" pitchFamily="50" charset="-128"/>
            </a:endParaRPr>
          </a:p>
        </p:txBody>
      </p:sp>
      <p:sp>
        <p:nvSpPr>
          <p:cNvPr id="90" name="上矢印 89"/>
          <p:cNvSpPr/>
          <p:nvPr/>
        </p:nvSpPr>
        <p:spPr>
          <a:xfrm>
            <a:off x="4460911" y="3638617"/>
            <a:ext cx="288032" cy="500067"/>
          </a:xfrm>
          <a:prstGeom prst="upArrow">
            <a:avLst/>
          </a:prstGeom>
          <a:solidFill>
            <a:schemeClr val="accent6">
              <a:lumMod val="20000"/>
              <a:lumOff val="8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67254" tIns="33627" rIns="67254" bIns="33627" rtlCol="0" anchor="ctr"/>
          <a:lstStyle/>
          <a:p>
            <a:endParaRPr lang="ja-JP" altLang="en-US" dirty="0" err="1" smtClean="0">
              <a:solidFill>
                <a:prstClr val="white"/>
              </a:solidFill>
            </a:endParaRPr>
          </a:p>
        </p:txBody>
      </p:sp>
      <p:sp>
        <p:nvSpPr>
          <p:cNvPr id="91" name="上矢印 90"/>
          <p:cNvSpPr/>
          <p:nvPr/>
        </p:nvSpPr>
        <p:spPr>
          <a:xfrm>
            <a:off x="5382915" y="5424841"/>
            <a:ext cx="288032" cy="602462"/>
          </a:xfrm>
          <a:prstGeom prst="upArrow">
            <a:avLst/>
          </a:prstGeom>
          <a:solidFill>
            <a:schemeClr val="accent6">
              <a:lumMod val="20000"/>
              <a:lumOff val="8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67254" tIns="33627" rIns="67254" bIns="33627" rtlCol="0" anchor="ctr"/>
          <a:lstStyle/>
          <a:p>
            <a:endParaRPr lang="ja-JP" altLang="en-US" dirty="0" err="1" smtClean="0">
              <a:solidFill>
                <a:prstClr val="white"/>
              </a:solidFill>
            </a:endParaRPr>
          </a:p>
        </p:txBody>
      </p:sp>
      <p:sp>
        <p:nvSpPr>
          <p:cNvPr id="92" name="上矢印 91"/>
          <p:cNvSpPr/>
          <p:nvPr/>
        </p:nvSpPr>
        <p:spPr>
          <a:xfrm>
            <a:off x="3743992" y="5418823"/>
            <a:ext cx="288032" cy="602463"/>
          </a:xfrm>
          <a:prstGeom prst="upArrow">
            <a:avLst/>
          </a:prstGeom>
          <a:solidFill>
            <a:schemeClr val="accent6">
              <a:lumMod val="20000"/>
              <a:lumOff val="8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67254" tIns="33627" rIns="67254" bIns="33627" rtlCol="0" anchor="ctr"/>
          <a:lstStyle/>
          <a:p>
            <a:endParaRPr lang="ja-JP" altLang="en-US" dirty="0" err="1" smtClean="0">
              <a:solidFill>
                <a:prstClr val="white"/>
              </a:solidFill>
            </a:endParaRPr>
          </a:p>
        </p:txBody>
      </p:sp>
      <p:sp>
        <p:nvSpPr>
          <p:cNvPr id="93" name="テキスト ボックス 92"/>
          <p:cNvSpPr txBox="1"/>
          <p:nvPr/>
        </p:nvSpPr>
        <p:spPr>
          <a:xfrm>
            <a:off x="3822864" y="5949589"/>
            <a:ext cx="1788230" cy="307777"/>
          </a:xfrm>
          <a:prstGeom prst="rect">
            <a:avLst/>
          </a:prstGeom>
          <a:solidFill>
            <a:srgbClr val="FFFFCC"/>
          </a:solidFill>
          <a:ln>
            <a:solidFill>
              <a:schemeClr val="tx1"/>
            </a:solidFill>
          </a:ln>
        </p:spPr>
        <p:txBody>
          <a:bodyPr wrap="square" rtlCol="0">
            <a:spAutoFit/>
          </a:bodyPr>
          <a:lstStyle/>
          <a:p>
            <a:pPr algn="dist"/>
            <a:r>
              <a:rPr lang="ja-JP" altLang="en-US" sz="1400" b="1" dirty="0" smtClean="0">
                <a:latin typeface="HG丸ｺﾞｼｯｸM-PRO" pitchFamily="50" charset="-128"/>
                <a:ea typeface="HG丸ｺﾞｼｯｸM-PRO" pitchFamily="50" charset="-128"/>
              </a:rPr>
              <a:t>地盤情報</a:t>
            </a:r>
            <a:endParaRPr lang="en-US" altLang="ja-JP" sz="1400" b="1" dirty="0" smtClean="0">
              <a:latin typeface="HG丸ｺﾞｼｯｸM-PRO" pitchFamily="50" charset="-128"/>
              <a:ea typeface="HG丸ｺﾞｼｯｸM-PRO" pitchFamily="50" charset="-128"/>
            </a:endParaRPr>
          </a:p>
        </p:txBody>
      </p:sp>
      <p:sp>
        <p:nvSpPr>
          <p:cNvPr id="94" name="上矢印 93"/>
          <p:cNvSpPr/>
          <p:nvPr/>
        </p:nvSpPr>
        <p:spPr>
          <a:xfrm rot="5400000" flipH="1">
            <a:off x="2378447" y="2757952"/>
            <a:ext cx="288032" cy="716091"/>
          </a:xfrm>
          <a:prstGeom prst="upArrow">
            <a:avLst/>
          </a:prstGeom>
          <a:solidFill>
            <a:schemeClr val="accent6">
              <a:lumMod val="20000"/>
              <a:lumOff val="8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67254" tIns="33627" rIns="67254" bIns="33627" rtlCol="0" anchor="ctr"/>
          <a:lstStyle/>
          <a:p>
            <a:endParaRPr lang="ja-JP" altLang="en-US" dirty="0" err="1" smtClean="0">
              <a:solidFill>
                <a:prstClr val="white"/>
              </a:solidFill>
            </a:endParaRPr>
          </a:p>
        </p:txBody>
      </p:sp>
      <p:sp>
        <p:nvSpPr>
          <p:cNvPr id="95" name="角丸四角形 94"/>
          <p:cNvSpPr/>
          <p:nvPr/>
        </p:nvSpPr>
        <p:spPr>
          <a:xfrm>
            <a:off x="6972501" y="3146061"/>
            <a:ext cx="2524108" cy="3019243"/>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t" anchorCtr="0"/>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fontAlgn="base">
              <a:lnSpc>
                <a:spcPct val="130000"/>
              </a:lnSpc>
              <a:spcBef>
                <a:spcPct val="0"/>
              </a:spcBef>
              <a:spcAft>
                <a:spcPct val="0"/>
              </a:spcAft>
              <a:defRPr/>
            </a:pPr>
            <a:r>
              <a:rPr lang="ja-JP" altLang="en-US" sz="1200" b="1" dirty="0" smtClean="0">
                <a:solidFill>
                  <a:prstClr val="black"/>
                </a:solidFill>
                <a:latin typeface="HG丸ｺﾞｼｯｸM-PRO" pitchFamily="50" charset="-128"/>
                <a:ea typeface="HG丸ｺﾞｼｯｸM-PRO" pitchFamily="50" charset="-128"/>
              </a:rPr>
              <a:t>以下のデータのメタデータを標準データ規格で取り扱う</a:t>
            </a:r>
            <a:endParaRPr lang="en-US" altLang="ja-JP" sz="1200" b="1" dirty="0" smtClean="0">
              <a:solidFill>
                <a:prstClr val="black"/>
              </a:solidFill>
              <a:latin typeface="HG丸ｺﾞｼｯｸM-PRO" pitchFamily="50" charset="-128"/>
              <a:ea typeface="HG丸ｺﾞｼｯｸM-PRO" pitchFamily="50" charset="-128"/>
            </a:endParaRPr>
          </a:p>
          <a:p>
            <a:pPr fontAlgn="base">
              <a:lnSpc>
                <a:spcPct val="130000"/>
              </a:lnSpc>
              <a:spcBef>
                <a:spcPct val="0"/>
              </a:spcBef>
              <a:spcAft>
                <a:spcPct val="0"/>
              </a:spcAft>
              <a:defRPr/>
            </a:pPr>
            <a:r>
              <a:rPr lang="en-US" altLang="ja-JP" sz="1200" dirty="0" smtClean="0">
                <a:solidFill>
                  <a:prstClr val="black"/>
                </a:solidFill>
                <a:latin typeface="HG丸ｺﾞｼｯｸM-PRO" pitchFamily="50" charset="-128"/>
                <a:ea typeface="HG丸ｺﾞｼｯｸM-PRO" pitchFamily="50" charset="-128"/>
              </a:rPr>
              <a:t>(1)</a:t>
            </a:r>
            <a:r>
              <a:rPr lang="ja-JP" altLang="en-US" sz="1200" dirty="0" smtClean="0">
                <a:solidFill>
                  <a:prstClr val="black"/>
                </a:solidFill>
                <a:latin typeface="HG丸ｺﾞｼｯｸM-PRO" pitchFamily="50" charset="-128"/>
                <a:ea typeface="HG丸ｺﾞｼｯｸM-PRO" pitchFamily="50" charset="-128"/>
              </a:rPr>
              <a:t>オリジナルデータ</a:t>
            </a:r>
            <a:endParaRPr lang="en-US" altLang="ja-JP" sz="1200" dirty="0" smtClean="0">
              <a:solidFill>
                <a:prstClr val="black"/>
              </a:solidFill>
              <a:latin typeface="HG丸ｺﾞｼｯｸM-PRO" pitchFamily="50" charset="-128"/>
              <a:ea typeface="HG丸ｺﾞｼｯｸM-PRO" pitchFamily="50" charset="-128"/>
            </a:endParaRPr>
          </a:p>
          <a:p>
            <a:pPr fontAlgn="base">
              <a:lnSpc>
                <a:spcPct val="130000"/>
              </a:lnSpc>
              <a:spcBef>
                <a:spcPct val="0"/>
              </a:spcBef>
              <a:spcAft>
                <a:spcPct val="0"/>
              </a:spcAft>
              <a:defRPr/>
            </a:pPr>
            <a:r>
              <a:rPr lang="ja-JP" altLang="en-US" sz="1200" dirty="0" smtClean="0">
                <a:solidFill>
                  <a:prstClr val="black"/>
                </a:solidFill>
                <a:latin typeface="HG丸ｺﾞｼｯｸM-PRO" pitchFamily="50" charset="-128"/>
                <a:ea typeface="HG丸ｺﾞｼｯｸM-PRO" pitchFamily="50" charset="-128"/>
              </a:rPr>
              <a:t> ・ボーリングデータ</a:t>
            </a:r>
            <a:endParaRPr lang="en-US" altLang="ja-JP" sz="1200" dirty="0" smtClean="0">
              <a:solidFill>
                <a:prstClr val="black"/>
              </a:solidFill>
              <a:latin typeface="HG丸ｺﾞｼｯｸM-PRO" pitchFamily="50" charset="-128"/>
              <a:ea typeface="HG丸ｺﾞｼｯｸM-PRO" pitchFamily="50" charset="-128"/>
            </a:endParaRPr>
          </a:p>
          <a:p>
            <a:pPr fontAlgn="base">
              <a:lnSpc>
                <a:spcPct val="130000"/>
              </a:lnSpc>
              <a:spcBef>
                <a:spcPct val="0"/>
              </a:spcBef>
              <a:spcAft>
                <a:spcPct val="0"/>
              </a:spcAft>
              <a:defRPr/>
            </a:pPr>
            <a:r>
              <a:rPr lang="en-US" altLang="ja-JP" sz="1200" dirty="0" smtClean="0">
                <a:solidFill>
                  <a:prstClr val="black"/>
                </a:solidFill>
                <a:latin typeface="HG丸ｺﾞｼｯｸM-PRO" pitchFamily="50" charset="-128"/>
                <a:ea typeface="HG丸ｺﾞｼｯｸM-PRO" pitchFamily="50" charset="-128"/>
              </a:rPr>
              <a:t> </a:t>
            </a:r>
            <a:r>
              <a:rPr lang="ja-JP" altLang="en-US" sz="1200" dirty="0" smtClean="0">
                <a:solidFill>
                  <a:prstClr val="black"/>
                </a:solidFill>
                <a:latin typeface="HG丸ｺﾞｼｯｸM-PRO" pitchFamily="50" charset="-128"/>
                <a:ea typeface="HG丸ｺﾞｼｯｸM-PRO" pitchFamily="50" charset="-128"/>
              </a:rPr>
              <a:t>・土質試験結果一覧表データ </a:t>
            </a:r>
            <a:r>
              <a:rPr lang="en-US" altLang="ja-JP" sz="1200" dirty="0" smtClean="0">
                <a:solidFill>
                  <a:prstClr val="black"/>
                </a:solidFill>
                <a:latin typeface="HG丸ｺﾞｼｯｸM-PRO" pitchFamily="50" charset="-128"/>
                <a:ea typeface="HG丸ｺﾞｼｯｸM-PRO" pitchFamily="50" charset="-128"/>
              </a:rPr>
              <a:t>(2)</a:t>
            </a:r>
            <a:r>
              <a:rPr lang="ja-JP" altLang="en-US" sz="1200" dirty="0" smtClean="0">
                <a:solidFill>
                  <a:prstClr val="black"/>
                </a:solidFill>
                <a:latin typeface="HG丸ｺﾞｼｯｸM-PRO" pitchFamily="50" charset="-128"/>
                <a:ea typeface="HG丸ｺﾞｼｯｸM-PRO" pitchFamily="50" charset="-128"/>
              </a:rPr>
              <a:t>本実証での加工データ</a:t>
            </a:r>
          </a:p>
          <a:p>
            <a:pPr fontAlgn="base">
              <a:lnSpc>
                <a:spcPct val="130000"/>
              </a:lnSpc>
              <a:spcBef>
                <a:spcPct val="0"/>
              </a:spcBef>
              <a:spcAft>
                <a:spcPct val="0"/>
              </a:spcAft>
              <a:defRPr/>
            </a:pPr>
            <a:r>
              <a:rPr lang="en-US" altLang="ja-JP" sz="1200" dirty="0" smtClean="0">
                <a:solidFill>
                  <a:prstClr val="black"/>
                </a:solidFill>
                <a:latin typeface="HG丸ｺﾞｼｯｸM-PRO" pitchFamily="50" charset="-128"/>
                <a:ea typeface="HG丸ｺﾞｼｯｸM-PRO" pitchFamily="50" charset="-128"/>
              </a:rPr>
              <a:t> </a:t>
            </a:r>
            <a:r>
              <a:rPr lang="ja-JP" altLang="en-US" sz="1200" dirty="0" smtClean="0">
                <a:solidFill>
                  <a:prstClr val="black"/>
                </a:solidFill>
                <a:latin typeface="HG丸ｺﾞｼｯｸM-PRO" pitchFamily="50" charset="-128"/>
                <a:ea typeface="HG丸ｺﾞｼｯｸM-PRO" pitchFamily="50" charset="-128"/>
              </a:rPr>
              <a:t>・地域地盤常数データ</a:t>
            </a:r>
            <a:r>
              <a:rPr lang="en-US" altLang="ja-JP" sz="800" baseline="80000" dirty="0" smtClean="0">
                <a:solidFill>
                  <a:prstClr val="black"/>
                </a:solidFill>
                <a:latin typeface="HG丸ｺﾞｼｯｸM-PRO" pitchFamily="50" charset="-128"/>
                <a:ea typeface="HG丸ｺﾞｼｯｸM-PRO" pitchFamily="50" charset="-128"/>
              </a:rPr>
              <a:t>※</a:t>
            </a:r>
          </a:p>
          <a:p>
            <a:pPr fontAlgn="base">
              <a:lnSpc>
                <a:spcPct val="130000"/>
              </a:lnSpc>
              <a:spcBef>
                <a:spcPct val="0"/>
              </a:spcBef>
              <a:spcAft>
                <a:spcPct val="0"/>
              </a:spcAft>
              <a:defRPr/>
            </a:pPr>
            <a:r>
              <a:rPr lang="ja-JP" altLang="en-US" sz="1200" dirty="0">
                <a:solidFill>
                  <a:prstClr val="black"/>
                </a:solidFill>
                <a:latin typeface="HG丸ｺﾞｼｯｸM-PRO" pitchFamily="50" charset="-128"/>
                <a:ea typeface="HG丸ｺﾞｼｯｸM-PRO" pitchFamily="50" charset="-128"/>
              </a:rPr>
              <a:t> </a:t>
            </a:r>
            <a:r>
              <a:rPr lang="ja-JP" altLang="en-US" sz="1200" dirty="0" smtClean="0">
                <a:solidFill>
                  <a:prstClr val="black"/>
                </a:solidFill>
                <a:latin typeface="HG丸ｺﾞｼｯｸM-PRO" pitchFamily="50" charset="-128"/>
                <a:ea typeface="HG丸ｺﾞｼｯｸM-PRO" pitchFamily="50" charset="-128"/>
              </a:rPr>
              <a:t>・鉛直</a:t>
            </a:r>
            <a:r>
              <a:rPr lang="en-US" altLang="ja-JP" sz="1200" dirty="0" smtClean="0">
                <a:solidFill>
                  <a:prstClr val="black"/>
                </a:solidFill>
                <a:latin typeface="HG丸ｺﾞｼｯｸM-PRO" pitchFamily="50" charset="-128"/>
                <a:ea typeface="HG丸ｺﾞｼｯｸM-PRO" pitchFamily="50" charset="-128"/>
              </a:rPr>
              <a:t>1</a:t>
            </a:r>
            <a:r>
              <a:rPr lang="ja-JP" altLang="en-US" sz="1200" dirty="0" smtClean="0">
                <a:solidFill>
                  <a:prstClr val="black"/>
                </a:solidFill>
                <a:latin typeface="HG丸ｺﾞｼｯｸM-PRO" pitchFamily="50" charset="-128"/>
                <a:ea typeface="HG丸ｺﾞｼｯｸM-PRO" pitchFamily="50" charset="-128"/>
              </a:rPr>
              <a:t>次元地盤柱状体モデル</a:t>
            </a:r>
            <a:endParaRPr lang="en-US" altLang="ja-JP" sz="1200" dirty="0" smtClean="0">
              <a:solidFill>
                <a:prstClr val="black"/>
              </a:solidFill>
              <a:latin typeface="HG丸ｺﾞｼｯｸM-PRO" pitchFamily="50" charset="-128"/>
              <a:ea typeface="HG丸ｺﾞｼｯｸM-PRO" pitchFamily="50" charset="-128"/>
            </a:endParaRPr>
          </a:p>
          <a:p>
            <a:pPr fontAlgn="base">
              <a:lnSpc>
                <a:spcPct val="130000"/>
              </a:lnSpc>
              <a:spcBef>
                <a:spcPct val="0"/>
              </a:spcBef>
              <a:spcAft>
                <a:spcPct val="0"/>
              </a:spcAft>
              <a:defRPr/>
            </a:pPr>
            <a:r>
              <a:rPr lang="en-US" altLang="ja-JP" sz="1200" dirty="0" smtClean="0">
                <a:solidFill>
                  <a:prstClr val="black"/>
                </a:solidFill>
                <a:latin typeface="HG丸ｺﾞｼｯｸM-PRO" pitchFamily="50" charset="-128"/>
                <a:ea typeface="HG丸ｺﾞｼｯｸM-PRO" pitchFamily="50" charset="-128"/>
              </a:rPr>
              <a:t> </a:t>
            </a:r>
            <a:r>
              <a:rPr lang="ja-JP" altLang="en-US" sz="1200" dirty="0" smtClean="0">
                <a:solidFill>
                  <a:prstClr val="black"/>
                </a:solidFill>
                <a:latin typeface="HG丸ｺﾞｼｯｸM-PRO" pitchFamily="50" charset="-128"/>
                <a:ea typeface="HG丸ｺﾞｼｯｸM-PRO" pitchFamily="50" charset="-128"/>
              </a:rPr>
              <a:t>・地震シミュレーション結果</a:t>
            </a:r>
            <a:endParaRPr lang="en-US" altLang="ja-JP" sz="1200" dirty="0" smtClean="0">
              <a:solidFill>
                <a:prstClr val="black"/>
              </a:solidFill>
              <a:latin typeface="HG丸ｺﾞｼｯｸM-PRO" pitchFamily="50" charset="-128"/>
              <a:ea typeface="HG丸ｺﾞｼｯｸM-PRO" pitchFamily="50" charset="-128"/>
            </a:endParaRPr>
          </a:p>
          <a:p>
            <a:pPr>
              <a:lnSpc>
                <a:spcPct val="130000"/>
              </a:lnSpc>
              <a:defRPr/>
            </a:pPr>
            <a:r>
              <a:rPr lang="en-US" altLang="ja-JP" sz="1200" dirty="0" smtClean="0">
                <a:solidFill>
                  <a:prstClr val="black"/>
                </a:solidFill>
                <a:latin typeface="HG丸ｺﾞｼｯｸM-PRO" pitchFamily="50" charset="-128"/>
                <a:ea typeface="HG丸ｺﾞｼｯｸM-PRO" pitchFamily="50" charset="-128"/>
              </a:rPr>
              <a:t> </a:t>
            </a:r>
            <a:r>
              <a:rPr lang="ja-JP" altLang="en-US" sz="1200" dirty="0" smtClean="0">
                <a:solidFill>
                  <a:prstClr val="black"/>
                </a:solidFill>
                <a:latin typeface="HG丸ｺﾞｼｯｸM-PRO" pitchFamily="50" charset="-128"/>
                <a:ea typeface="HG丸ｺﾞｼｯｸM-PRO" pitchFamily="50" charset="-128"/>
              </a:rPr>
              <a:t>・地盤リスク抽出結果データ</a:t>
            </a:r>
            <a:endParaRPr lang="en-US" altLang="ja-JP" sz="1200" dirty="0" smtClean="0">
              <a:solidFill>
                <a:prstClr val="black"/>
              </a:solidFill>
              <a:latin typeface="HG丸ｺﾞｼｯｸM-PRO" pitchFamily="50" charset="-128"/>
              <a:ea typeface="HG丸ｺﾞｼｯｸM-PRO" pitchFamily="50" charset="-128"/>
            </a:endParaRPr>
          </a:p>
          <a:p>
            <a:pPr>
              <a:lnSpc>
                <a:spcPct val="130000"/>
              </a:lnSpc>
              <a:defRPr/>
            </a:pPr>
            <a:endParaRPr lang="en-US" altLang="ja-JP" sz="800" dirty="0" smtClean="0">
              <a:solidFill>
                <a:prstClr val="black"/>
              </a:solidFill>
              <a:latin typeface="HG丸ｺﾞｼｯｸM-PRO" pitchFamily="50" charset="-128"/>
              <a:ea typeface="HG丸ｺﾞｼｯｸM-PRO" pitchFamily="50" charset="-128"/>
            </a:endParaRPr>
          </a:p>
          <a:p>
            <a:pPr>
              <a:lnSpc>
                <a:spcPct val="130000"/>
              </a:lnSpc>
              <a:defRPr/>
            </a:pPr>
            <a:r>
              <a:rPr lang="en-US" altLang="ja-JP" sz="800" dirty="0" smtClean="0">
                <a:solidFill>
                  <a:prstClr val="black"/>
                </a:solidFill>
                <a:latin typeface="HG丸ｺﾞｼｯｸM-PRO" pitchFamily="50" charset="-128"/>
                <a:ea typeface="HG丸ｺﾞｼｯｸM-PRO" pitchFamily="50" charset="-128"/>
              </a:rPr>
              <a:t>※ </a:t>
            </a:r>
            <a:r>
              <a:rPr lang="ja-JP" altLang="en-US" sz="800" dirty="0" smtClean="0">
                <a:solidFill>
                  <a:schemeClr val="tx1"/>
                </a:solidFill>
                <a:latin typeface="HG丸ｺﾞｼｯｸM-PRO" pitchFamily="50" charset="-128"/>
                <a:ea typeface="HG丸ｺﾞｼｯｸM-PRO" pitchFamily="50" charset="-128"/>
              </a:rPr>
              <a:t>地層ごと</a:t>
            </a:r>
            <a:r>
              <a:rPr lang="ja-JP" altLang="en-US" sz="800" dirty="0">
                <a:solidFill>
                  <a:schemeClr val="tx1"/>
                </a:solidFill>
                <a:latin typeface="HG丸ｺﾞｼｯｸM-PRO" pitchFamily="50" charset="-128"/>
                <a:ea typeface="HG丸ｺﾞｼｯｸM-PRO" pitchFamily="50" charset="-128"/>
              </a:rPr>
              <a:t>の</a:t>
            </a:r>
            <a:r>
              <a:rPr lang="ja-JP" altLang="en-US" sz="800" dirty="0" smtClean="0">
                <a:solidFill>
                  <a:schemeClr val="tx1"/>
                </a:solidFill>
                <a:latin typeface="HG丸ｺﾞｼｯｸM-PRO" pitchFamily="50" charset="-128"/>
                <a:ea typeface="HG丸ｺﾞｼｯｸM-PRO" pitchFamily="50" charset="-128"/>
              </a:rPr>
              <a:t>地質</a:t>
            </a:r>
            <a:r>
              <a:rPr lang="ja-JP" altLang="en-US" sz="800" dirty="0">
                <a:solidFill>
                  <a:schemeClr val="tx1"/>
                </a:solidFill>
                <a:latin typeface="HG丸ｺﾞｼｯｸM-PRO" pitchFamily="50" charset="-128"/>
                <a:ea typeface="HG丸ｺﾞｼｯｸM-PRO" pitchFamily="50" charset="-128"/>
              </a:rPr>
              <a:t>構成や物理的な</a:t>
            </a:r>
            <a:r>
              <a:rPr lang="ja-JP" altLang="en-US" sz="800" dirty="0" smtClean="0">
                <a:solidFill>
                  <a:schemeClr val="tx1"/>
                </a:solidFill>
                <a:latin typeface="HG丸ｺﾞｼｯｸM-PRO" pitchFamily="50" charset="-128"/>
                <a:ea typeface="HG丸ｺﾞｼｯｸM-PRO" pitchFamily="50" charset="-128"/>
              </a:rPr>
              <a:t>特性、地震波</a:t>
            </a:r>
            <a:endParaRPr lang="en-US" altLang="ja-JP" sz="800" dirty="0" smtClean="0">
              <a:solidFill>
                <a:schemeClr val="tx1"/>
              </a:solidFill>
              <a:latin typeface="HG丸ｺﾞｼｯｸM-PRO" pitchFamily="50" charset="-128"/>
              <a:ea typeface="HG丸ｺﾞｼｯｸM-PRO" pitchFamily="50" charset="-128"/>
            </a:endParaRPr>
          </a:p>
          <a:p>
            <a:pPr>
              <a:lnSpc>
                <a:spcPct val="130000"/>
              </a:lnSpc>
              <a:defRPr/>
            </a:pPr>
            <a:r>
              <a:rPr lang="ja-JP" altLang="en-US" sz="800" dirty="0">
                <a:solidFill>
                  <a:schemeClr val="tx1"/>
                </a:solidFill>
                <a:latin typeface="HG丸ｺﾞｼｯｸM-PRO" pitchFamily="50" charset="-128"/>
                <a:ea typeface="HG丸ｺﾞｼｯｸM-PRO" pitchFamily="50" charset="-128"/>
              </a:rPr>
              <a:t>　 </a:t>
            </a:r>
            <a:r>
              <a:rPr lang="ja-JP" altLang="en-US" sz="800" dirty="0" smtClean="0">
                <a:solidFill>
                  <a:schemeClr val="tx1"/>
                </a:solidFill>
                <a:latin typeface="HG丸ｺﾞｼｯｸM-PRO" pitchFamily="50" charset="-128"/>
                <a:ea typeface="HG丸ｺﾞｼｯｸM-PRO" pitchFamily="50" charset="-128"/>
              </a:rPr>
              <a:t>に</a:t>
            </a:r>
            <a:r>
              <a:rPr lang="ja-JP" altLang="en-US" sz="800" dirty="0">
                <a:solidFill>
                  <a:schemeClr val="tx1"/>
                </a:solidFill>
                <a:latin typeface="HG丸ｺﾞｼｯｸM-PRO" pitchFamily="50" charset="-128"/>
                <a:ea typeface="HG丸ｺﾞｼｯｸM-PRO" pitchFamily="50" charset="-128"/>
              </a:rPr>
              <a:t>対する特性</a:t>
            </a:r>
            <a:r>
              <a:rPr lang="ja-JP" altLang="en-US" sz="800" dirty="0" smtClean="0">
                <a:solidFill>
                  <a:schemeClr val="tx1"/>
                </a:solidFill>
                <a:latin typeface="HG丸ｺﾞｼｯｸM-PRO" pitchFamily="50" charset="-128"/>
                <a:ea typeface="HG丸ｺﾞｼｯｸM-PRO" pitchFamily="50" charset="-128"/>
              </a:rPr>
              <a:t>などのデータ。</a:t>
            </a:r>
            <a:endParaRPr lang="en-US" altLang="ja-JP" sz="800" dirty="0" smtClean="0">
              <a:solidFill>
                <a:schemeClr val="tx1"/>
              </a:solidFill>
              <a:latin typeface="HG丸ｺﾞｼｯｸM-PRO" pitchFamily="50" charset="-128"/>
              <a:ea typeface="HG丸ｺﾞｼｯｸM-PRO" pitchFamily="50" charset="-128"/>
            </a:endParaRPr>
          </a:p>
        </p:txBody>
      </p:sp>
      <p:sp>
        <p:nvSpPr>
          <p:cNvPr id="96" name="正方形/長方形 95"/>
          <p:cNvSpPr/>
          <p:nvPr/>
        </p:nvSpPr>
        <p:spPr>
          <a:xfrm>
            <a:off x="169540" y="2234830"/>
            <a:ext cx="2239062" cy="2565693"/>
          </a:xfrm>
          <a:prstGeom prst="rect">
            <a:avLst/>
          </a:prstGeom>
          <a:solidFill>
            <a:schemeClr val="accent1">
              <a:lumMod val="20000"/>
              <a:lumOff val="80000"/>
            </a:schemeClr>
          </a:solidFill>
          <a:ln w="19050">
            <a:solidFill>
              <a:schemeClr val="accent2">
                <a:lumMod val="60000"/>
                <a:lumOff val="40000"/>
              </a:schemeClr>
            </a:solidFill>
          </a:ln>
        </p:spPr>
        <p:txBody>
          <a:bodyPr wrap="square" bIns="72000">
            <a:spAutoFit/>
          </a:bodyPr>
          <a:lstStyle/>
          <a:p>
            <a:r>
              <a:rPr lang="ja-JP" altLang="en-US" sz="1200" b="1" dirty="0" smtClean="0">
                <a:solidFill>
                  <a:prstClr val="black"/>
                </a:solidFill>
                <a:latin typeface="HG丸ｺﾞｼｯｸM-PRO" pitchFamily="50" charset="-128"/>
                <a:ea typeface="HG丸ｺﾞｼｯｸM-PRO" pitchFamily="50" charset="-128"/>
              </a:rPr>
              <a:t>その他活用するデータ</a:t>
            </a:r>
            <a:endParaRPr lang="en-US" altLang="ja-JP" sz="1200" b="1" dirty="0" smtClean="0">
              <a:solidFill>
                <a:prstClr val="black"/>
              </a:solidFill>
              <a:latin typeface="HG丸ｺﾞｼｯｸM-PRO" pitchFamily="50" charset="-128"/>
              <a:ea typeface="HG丸ｺﾞｼｯｸM-PRO" pitchFamily="50" charset="-128"/>
            </a:endParaRPr>
          </a:p>
          <a:p>
            <a:r>
              <a:rPr lang="ja-JP" altLang="en-US" sz="1200" dirty="0" smtClean="0">
                <a:solidFill>
                  <a:prstClr val="black"/>
                </a:solidFill>
                <a:latin typeface="HG丸ｺﾞｼｯｸM-PRO" pitchFamily="50" charset="-128"/>
                <a:ea typeface="HG丸ｺﾞｼｯｸM-PRO" pitchFamily="50" charset="-128"/>
              </a:rPr>
              <a:t>○土砂災害警戒区域</a:t>
            </a:r>
            <a:r>
              <a:rPr lang="en-US" altLang="ja-JP" sz="800" dirty="0">
                <a:solidFill>
                  <a:prstClr val="black"/>
                </a:solidFill>
                <a:latin typeface="HG丸ｺﾞｼｯｸM-PRO" pitchFamily="50" charset="-128"/>
                <a:ea typeface="HG丸ｺﾞｼｯｸM-PRO" pitchFamily="50" charset="-128"/>
              </a:rPr>
              <a:t>(</a:t>
            </a:r>
            <a:r>
              <a:rPr lang="ja-JP" altLang="en-US" sz="800" dirty="0" smtClean="0">
                <a:solidFill>
                  <a:prstClr val="black"/>
                </a:solidFill>
                <a:latin typeface="HG丸ｺﾞｼｯｸM-PRO" pitchFamily="50" charset="-128"/>
                <a:ea typeface="HG丸ｺﾞｼｯｸM-PRO" pitchFamily="50" charset="-128"/>
              </a:rPr>
              <a:t>県</a:t>
            </a:r>
            <a:r>
              <a:rPr lang="en-US" altLang="ja-JP" sz="800" dirty="0">
                <a:solidFill>
                  <a:prstClr val="black"/>
                </a:solidFill>
                <a:latin typeface="HG丸ｺﾞｼｯｸM-PRO" pitchFamily="50" charset="-128"/>
                <a:ea typeface="HG丸ｺﾞｼｯｸM-PRO" pitchFamily="50" charset="-128"/>
              </a:rPr>
              <a:t>)</a:t>
            </a:r>
            <a:endParaRPr lang="en-US" altLang="ja-JP" sz="800" dirty="0" smtClean="0">
              <a:solidFill>
                <a:prstClr val="black"/>
              </a:solidFill>
              <a:latin typeface="HG丸ｺﾞｼｯｸM-PRO" pitchFamily="50" charset="-128"/>
              <a:ea typeface="HG丸ｺﾞｼｯｸM-PRO" pitchFamily="50" charset="-128"/>
            </a:endParaRPr>
          </a:p>
          <a:p>
            <a:r>
              <a:rPr lang="ja-JP" altLang="en-US" sz="1200" dirty="0" smtClean="0">
                <a:solidFill>
                  <a:prstClr val="black"/>
                </a:solidFill>
                <a:latin typeface="HG丸ｺﾞｼｯｸM-PRO" pitchFamily="50" charset="-128"/>
                <a:ea typeface="HG丸ｺﾞｼｯｸM-PRO" pitchFamily="50" charset="-128"/>
              </a:rPr>
              <a:t>○微地形</a:t>
            </a:r>
            <a:r>
              <a:rPr lang="en-US" altLang="ja-JP" sz="800" baseline="80000" dirty="0" smtClean="0">
                <a:solidFill>
                  <a:prstClr val="black"/>
                </a:solidFill>
                <a:latin typeface="HG丸ｺﾞｼｯｸM-PRO" pitchFamily="50" charset="-128"/>
                <a:ea typeface="HG丸ｺﾞｼｯｸM-PRO" pitchFamily="50" charset="-128"/>
              </a:rPr>
              <a:t>※1</a:t>
            </a:r>
            <a:r>
              <a:rPr lang="en-US" altLang="ja-JP" sz="800" dirty="0">
                <a:solidFill>
                  <a:prstClr val="black"/>
                </a:solidFill>
                <a:latin typeface="HG丸ｺﾞｼｯｸM-PRO" pitchFamily="50" charset="-128"/>
                <a:ea typeface="HG丸ｺﾞｼｯｸM-PRO" pitchFamily="50" charset="-128"/>
              </a:rPr>
              <a:t>(</a:t>
            </a:r>
            <a:r>
              <a:rPr lang="ja-JP" altLang="en-US" sz="800" dirty="0" smtClean="0">
                <a:solidFill>
                  <a:prstClr val="black"/>
                </a:solidFill>
                <a:latin typeface="HG丸ｺﾞｼｯｸM-PRO" pitchFamily="50" charset="-128"/>
                <a:ea typeface="HG丸ｺﾞｼｯｸM-PRO" pitchFamily="50" charset="-128"/>
              </a:rPr>
              <a:t>国土地理院</a:t>
            </a:r>
            <a:r>
              <a:rPr lang="en-US" altLang="ja-JP" sz="800" dirty="0" smtClean="0">
                <a:solidFill>
                  <a:prstClr val="black"/>
                </a:solidFill>
                <a:latin typeface="HG丸ｺﾞｼｯｸM-PRO" pitchFamily="50" charset="-128"/>
                <a:ea typeface="HG丸ｺﾞｼｯｸM-PRO" pitchFamily="50" charset="-128"/>
              </a:rPr>
              <a:t>)</a:t>
            </a:r>
            <a:r>
              <a:rPr lang="ja-JP" altLang="en-US" sz="1200" dirty="0" smtClean="0">
                <a:solidFill>
                  <a:prstClr val="black"/>
                </a:solidFill>
                <a:latin typeface="HG丸ｺﾞｼｯｸM-PRO" pitchFamily="50" charset="-128"/>
                <a:ea typeface="HG丸ｺﾞｼｯｸM-PRO" pitchFamily="50" charset="-128"/>
              </a:rPr>
              <a:t>･</a:t>
            </a:r>
            <a:endParaRPr lang="en-US" altLang="ja-JP" sz="1200" dirty="0" smtClean="0">
              <a:solidFill>
                <a:prstClr val="black"/>
              </a:solidFill>
              <a:latin typeface="HG丸ｺﾞｼｯｸM-PRO" pitchFamily="50" charset="-128"/>
              <a:ea typeface="HG丸ｺﾞｼｯｸM-PRO" pitchFamily="50" charset="-128"/>
            </a:endParaRPr>
          </a:p>
          <a:p>
            <a:r>
              <a:rPr lang="en-US" altLang="ja-JP" sz="1200" dirty="0">
                <a:solidFill>
                  <a:prstClr val="black"/>
                </a:solidFill>
                <a:latin typeface="HG丸ｺﾞｼｯｸM-PRO" pitchFamily="50" charset="-128"/>
                <a:ea typeface="HG丸ｺﾞｼｯｸM-PRO" pitchFamily="50" charset="-128"/>
              </a:rPr>
              <a:t> </a:t>
            </a:r>
            <a:r>
              <a:rPr lang="en-US" altLang="ja-JP" sz="1200" dirty="0" smtClean="0">
                <a:solidFill>
                  <a:prstClr val="black"/>
                </a:solidFill>
                <a:latin typeface="HG丸ｺﾞｼｯｸM-PRO" pitchFamily="50" charset="-128"/>
                <a:ea typeface="HG丸ｺﾞｼｯｸM-PRO" pitchFamily="50" charset="-128"/>
              </a:rPr>
              <a:t>  </a:t>
            </a:r>
            <a:r>
              <a:rPr lang="ja-JP" altLang="en-US" sz="1200" dirty="0" smtClean="0">
                <a:solidFill>
                  <a:prstClr val="black"/>
                </a:solidFill>
                <a:latin typeface="HG丸ｺﾞｼｯｸM-PRO" pitchFamily="50" charset="-128"/>
                <a:ea typeface="HG丸ｺﾞｼｯｸM-PRO" pitchFamily="50" charset="-128"/>
              </a:rPr>
              <a:t>地質図</a:t>
            </a:r>
            <a:r>
              <a:rPr lang="en-US" altLang="ja-JP" sz="800" dirty="0" smtClean="0">
                <a:solidFill>
                  <a:prstClr val="black"/>
                </a:solidFill>
                <a:latin typeface="HG丸ｺﾞｼｯｸM-PRO" pitchFamily="50" charset="-128"/>
                <a:ea typeface="HG丸ｺﾞｼｯｸM-PRO" pitchFamily="50" charset="-128"/>
              </a:rPr>
              <a:t>(</a:t>
            </a:r>
            <a:r>
              <a:rPr lang="ja-JP" altLang="en-US" sz="800" dirty="0" smtClean="0">
                <a:solidFill>
                  <a:prstClr val="black"/>
                </a:solidFill>
                <a:latin typeface="HG丸ｺﾞｼｯｸM-PRO" pitchFamily="50" charset="-128"/>
                <a:ea typeface="HG丸ｺﾞｼｯｸM-PRO" pitchFamily="50" charset="-128"/>
              </a:rPr>
              <a:t>産総研</a:t>
            </a:r>
            <a:r>
              <a:rPr lang="en-US" altLang="ja-JP" sz="800" dirty="0" smtClean="0">
                <a:solidFill>
                  <a:prstClr val="black"/>
                </a:solidFill>
                <a:latin typeface="HG丸ｺﾞｼｯｸM-PRO" pitchFamily="50" charset="-128"/>
                <a:ea typeface="HG丸ｺﾞｼｯｸM-PRO" pitchFamily="50" charset="-128"/>
              </a:rPr>
              <a:t>)</a:t>
            </a:r>
          </a:p>
          <a:p>
            <a:r>
              <a:rPr lang="ja-JP" altLang="en-US" sz="1200" dirty="0" smtClean="0">
                <a:solidFill>
                  <a:prstClr val="black"/>
                </a:solidFill>
                <a:latin typeface="HG丸ｺﾞｼｯｸM-PRO" pitchFamily="50" charset="-128"/>
                <a:ea typeface="HG丸ｺﾞｼｯｸM-PRO" pitchFamily="50" charset="-128"/>
              </a:rPr>
              <a:t>○</a:t>
            </a:r>
            <a:r>
              <a:rPr lang="en-US" altLang="ja-JP" sz="1200" dirty="0" smtClean="0">
                <a:solidFill>
                  <a:prstClr val="black"/>
                </a:solidFill>
                <a:latin typeface="HG丸ｺﾞｼｯｸM-PRO" pitchFamily="50" charset="-128"/>
                <a:ea typeface="HG丸ｺﾞｼｯｸM-PRO" pitchFamily="50" charset="-128"/>
              </a:rPr>
              <a:t>5m</a:t>
            </a:r>
            <a:r>
              <a:rPr lang="ja-JP" altLang="en-US" sz="1200" dirty="0" smtClean="0">
                <a:solidFill>
                  <a:prstClr val="black"/>
                </a:solidFill>
                <a:latin typeface="HG丸ｺﾞｼｯｸM-PRO" pitchFamily="50" charset="-128"/>
                <a:ea typeface="HG丸ｺﾞｼｯｸM-PRO" pitchFamily="50" charset="-128"/>
              </a:rPr>
              <a:t>･</a:t>
            </a:r>
            <a:r>
              <a:rPr lang="en-US" altLang="ja-JP" sz="1200" dirty="0" smtClean="0">
                <a:solidFill>
                  <a:prstClr val="black"/>
                </a:solidFill>
                <a:latin typeface="HG丸ｺﾞｼｯｸM-PRO" pitchFamily="50" charset="-128"/>
                <a:ea typeface="HG丸ｺﾞｼｯｸM-PRO" pitchFamily="50" charset="-128"/>
              </a:rPr>
              <a:t>10mDEM </a:t>
            </a:r>
            <a:r>
              <a:rPr lang="ja-JP" altLang="en-US" sz="1200" dirty="0">
                <a:solidFill>
                  <a:prstClr val="black"/>
                </a:solidFill>
                <a:latin typeface="HG丸ｺﾞｼｯｸM-PRO" pitchFamily="50" charset="-128"/>
                <a:ea typeface="HG丸ｺﾞｼｯｸM-PRO" pitchFamily="50" charset="-128"/>
              </a:rPr>
              <a:t>段</a:t>
            </a:r>
            <a:r>
              <a:rPr lang="ja-JP" altLang="en-US" sz="1200" dirty="0" smtClean="0">
                <a:solidFill>
                  <a:prstClr val="black"/>
                </a:solidFill>
                <a:latin typeface="HG丸ｺﾞｼｯｸM-PRO" pitchFamily="50" charset="-128"/>
                <a:ea typeface="HG丸ｺﾞｼｯｸM-PRO" pitchFamily="50" charset="-128"/>
              </a:rPr>
              <a:t>彩図</a:t>
            </a:r>
            <a:r>
              <a:rPr lang="en-US" altLang="ja-JP" sz="800" baseline="80000" dirty="0" smtClean="0">
                <a:solidFill>
                  <a:prstClr val="black"/>
                </a:solidFill>
                <a:latin typeface="HG丸ｺﾞｼｯｸM-PRO" pitchFamily="50" charset="-128"/>
                <a:ea typeface="HG丸ｺﾞｼｯｸM-PRO" pitchFamily="50" charset="-128"/>
              </a:rPr>
              <a:t>※2</a:t>
            </a:r>
          </a:p>
          <a:p>
            <a:r>
              <a:rPr lang="en-US" altLang="ja-JP" sz="800" baseline="80000" dirty="0">
                <a:solidFill>
                  <a:prstClr val="black"/>
                </a:solidFill>
                <a:latin typeface="HG丸ｺﾞｼｯｸM-PRO" pitchFamily="50" charset="-128"/>
                <a:ea typeface="HG丸ｺﾞｼｯｸM-PRO" pitchFamily="50" charset="-128"/>
              </a:rPr>
              <a:t> </a:t>
            </a:r>
            <a:r>
              <a:rPr lang="en-US" altLang="ja-JP" sz="800" baseline="80000" dirty="0" smtClean="0">
                <a:solidFill>
                  <a:prstClr val="black"/>
                </a:solidFill>
                <a:latin typeface="HG丸ｺﾞｼｯｸM-PRO" pitchFamily="50" charset="-128"/>
                <a:ea typeface="HG丸ｺﾞｼｯｸM-PRO" pitchFamily="50" charset="-128"/>
              </a:rPr>
              <a:t>       </a:t>
            </a:r>
            <a:r>
              <a:rPr lang="en-US" altLang="ja-JP" sz="800" dirty="0" smtClean="0">
                <a:solidFill>
                  <a:prstClr val="black"/>
                </a:solidFill>
                <a:latin typeface="HG丸ｺﾞｼｯｸM-PRO" pitchFamily="50" charset="-128"/>
                <a:ea typeface="HG丸ｺﾞｼｯｸM-PRO" pitchFamily="50" charset="-128"/>
              </a:rPr>
              <a:t>(</a:t>
            </a:r>
            <a:r>
              <a:rPr lang="ja-JP" altLang="en-US" sz="800" dirty="0" smtClean="0">
                <a:solidFill>
                  <a:prstClr val="black"/>
                </a:solidFill>
                <a:latin typeface="HG丸ｺﾞｼｯｸM-PRO" pitchFamily="50" charset="-128"/>
                <a:ea typeface="HG丸ｺﾞｼｯｸM-PRO" pitchFamily="50" charset="-128"/>
              </a:rPr>
              <a:t>国土地理院</a:t>
            </a:r>
            <a:r>
              <a:rPr lang="en-US" altLang="ja-JP" sz="800" dirty="0" smtClean="0">
                <a:solidFill>
                  <a:prstClr val="black"/>
                </a:solidFill>
                <a:latin typeface="HG丸ｺﾞｼｯｸM-PRO" pitchFamily="50" charset="-128"/>
                <a:ea typeface="HG丸ｺﾞｼｯｸM-PRO" pitchFamily="50" charset="-128"/>
              </a:rPr>
              <a:t>)</a:t>
            </a:r>
            <a:endParaRPr lang="en-US" altLang="ja-JP" sz="800" baseline="80000" dirty="0" smtClean="0">
              <a:solidFill>
                <a:prstClr val="black"/>
              </a:solidFill>
              <a:latin typeface="HG丸ｺﾞｼｯｸM-PRO" pitchFamily="50" charset="-128"/>
              <a:ea typeface="HG丸ｺﾞｼｯｸM-PRO" pitchFamily="50" charset="-128"/>
            </a:endParaRPr>
          </a:p>
          <a:p>
            <a:r>
              <a:rPr lang="ja-JP" altLang="en-US" sz="1200" dirty="0" smtClean="0">
                <a:solidFill>
                  <a:prstClr val="black"/>
                </a:solidFill>
                <a:latin typeface="HG丸ｺﾞｼｯｸM-PRO" pitchFamily="50" charset="-128"/>
                <a:ea typeface="HG丸ｺﾞｼｯｸM-PRO" pitchFamily="50" charset="-128"/>
              </a:rPr>
              <a:t>○解放基盤波形</a:t>
            </a:r>
            <a:r>
              <a:rPr lang="en-US" altLang="ja-JP" sz="800" baseline="80000" dirty="0" smtClean="0">
                <a:solidFill>
                  <a:prstClr val="black"/>
                </a:solidFill>
                <a:latin typeface="HG丸ｺﾞｼｯｸM-PRO" pitchFamily="50" charset="-128"/>
                <a:ea typeface="HG丸ｺﾞｼｯｸM-PRO" pitchFamily="50" charset="-128"/>
              </a:rPr>
              <a:t>※3</a:t>
            </a:r>
            <a:r>
              <a:rPr lang="en-US" altLang="ja-JP" sz="800" dirty="0">
                <a:solidFill>
                  <a:prstClr val="black"/>
                </a:solidFill>
                <a:latin typeface="HG丸ｺﾞｼｯｸM-PRO" pitchFamily="50" charset="-128"/>
                <a:ea typeface="HG丸ｺﾞｼｯｸM-PRO" pitchFamily="50" charset="-128"/>
              </a:rPr>
              <a:t>(</a:t>
            </a:r>
            <a:r>
              <a:rPr lang="ja-JP" altLang="en-US" sz="800" dirty="0" smtClean="0">
                <a:solidFill>
                  <a:prstClr val="black"/>
                </a:solidFill>
                <a:latin typeface="HG丸ｺﾞｼｯｸM-PRO" pitchFamily="50" charset="-128"/>
                <a:ea typeface="HG丸ｺﾞｼｯｸM-PRO" pitchFamily="50" charset="-128"/>
              </a:rPr>
              <a:t>県</a:t>
            </a:r>
            <a:r>
              <a:rPr lang="en-US" altLang="ja-JP" sz="800" dirty="0" smtClean="0">
                <a:solidFill>
                  <a:prstClr val="black"/>
                </a:solidFill>
                <a:latin typeface="HG丸ｺﾞｼｯｸM-PRO" pitchFamily="50" charset="-128"/>
                <a:ea typeface="HG丸ｺﾞｼｯｸM-PRO" pitchFamily="50" charset="-128"/>
              </a:rPr>
              <a:t>)</a:t>
            </a:r>
            <a:endParaRPr lang="en-US" altLang="ja-JP" sz="900" baseline="80000" dirty="0" smtClean="0">
              <a:solidFill>
                <a:prstClr val="black"/>
              </a:solidFill>
              <a:latin typeface="HG丸ｺﾞｼｯｸM-PRO" pitchFamily="50" charset="-128"/>
              <a:ea typeface="HG丸ｺﾞｼｯｸM-PRO" pitchFamily="50" charset="-128"/>
            </a:endParaRPr>
          </a:p>
          <a:p>
            <a:r>
              <a:rPr lang="ja-JP" altLang="en-US" sz="1200" dirty="0" smtClean="0">
                <a:solidFill>
                  <a:prstClr val="black"/>
                </a:solidFill>
                <a:latin typeface="HG丸ｺﾞｼｯｸM-PRO" pitchFamily="50" charset="-128"/>
                <a:ea typeface="HG丸ｺﾞｼｯｸM-PRO" pitchFamily="50" charset="-128"/>
              </a:rPr>
              <a:t>○ランドマークデータ</a:t>
            </a:r>
            <a:r>
              <a:rPr lang="en-US" altLang="ja-JP" sz="800" dirty="0">
                <a:solidFill>
                  <a:prstClr val="black"/>
                </a:solidFill>
                <a:latin typeface="HG丸ｺﾞｼｯｸM-PRO" pitchFamily="50" charset="-128"/>
                <a:ea typeface="HG丸ｺﾞｼｯｸM-PRO" pitchFamily="50" charset="-128"/>
              </a:rPr>
              <a:t>(</a:t>
            </a:r>
            <a:r>
              <a:rPr lang="ja-JP" altLang="en-US" sz="800" dirty="0" smtClean="0">
                <a:solidFill>
                  <a:prstClr val="black"/>
                </a:solidFill>
                <a:latin typeface="HG丸ｺﾞｼｯｸM-PRO" pitchFamily="50" charset="-128"/>
                <a:ea typeface="HG丸ｺﾞｼｯｸM-PRO" pitchFamily="50" charset="-128"/>
              </a:rPr>
              <a:t>県･市･町</a:t>
            </a:r>
            <a:r>
              <a:rPr lang="en-US" altLang="ja-JP" sz="800" dirty="0" smtClean="0">
                <a:solidFill>
                  <a:prstClr val="black"/>
                </a:solidFill>
                <a:latin typeface="HG丸ｺﾞｼｯｸM-PRO" pitchFamily="50" charset="-128"/>
                <a:ea typeface="HG丸ｺﾞｼｯｸM-PRO" pitchFamily="50" charset="-128"/>
              </a:rPr>
              <a:t>)</a:t>
            </a:r>
          </a:p>
          <a:p>
            <a:r>
              <a:rPr lang="ja-JP" altLang="en-US" sz="1100" dirty="0" smtClean="0">
                <a:solidFill>
                  <a:prstClr val="black"/>
                </a:solidFill>
                <a:latin typeface="HG丸ｺﾞｼｯｸM-PRO" pitchFamily="50" charset="-128"/>
                <a:ea typeface="HG丸ｺﾞｼｯｸM-PRO" pitchFamily="50" charset="-128"/>
              </a:rPr>
              <a:t> </a:t>
            </a:r>
            <a:r>
              <a:rPr lang="en-US" altLang="ja-JP" sz="1100" dirty="0" smtClean="0">
                <a:solidFill>
                  <a:prstClr val="black"/>
                </a:solidFill>
                <a:latin typeface="HG丸ｺﾞｼｯｸM-PRO" pitchFamily="50" charset="-128"/>
                <a:ea typeface="HG丸ｺﾞｼｯｸM-PRO" pitchFamily="50" charset="-128"/>
              </a:rPr>
              <a:t>(</a:t>
            </a:r>
            <a:r>
              <a:rPr lang="ja-JP" altLang="en-US" sz="1100" dirty="0" smtClean="0">
                <a:solidFill>
                  <a:prstClr val="black"/>
                </a:solidFill>
                <a:latin typeface="HG丸ｺﾞｼｯｸM-PRO" pitchFamily="50" charset="-128"/>
                <a:ea typeface="HG丸ｺﾞｼｯｸM-PRO" pitchFamily="50" charset="-128"/>
              </a:rPr>
              <a:t>ハザードマップや避難所等</a:t>
            </a:r>
            <a:r>
              <a:rPr lang="en-US" altLang="ja-JP" sz="1100" dirty="0" smtClean="0">
                <a:solidFill>
                  <a:prstClr val="black"/>
                </a:solidFill>
                <a:latin typeface="HG丸ｺﾞｼｯｸM-PRO" pitchFamily="50" charset="-128"/>
                <a:ea typeface="HG丸ｺﾞｼｯｸM-PRO" pitchFamily="50" charset="-128"/>
              </a:rPr>
              <a:t>)</a:t>
            </a:r>
            <a:endParaRPr lang="en-US" altLang="ja-JP" sz="800" dirty="0" smtClean="0">
              <a:solidFill>
                <a:prstClr val="black"/>
              </a:solidFill>
              <a:latin typeface="HG丸ｺﾞｼｯｸM-PRO" pitchFamily="50" charset="-128"/>
              <a:ea typeface="HG丸ｺﾞｼｯｸM-PRO" pitchFamily="50" charset="-128"/>
            </a:endParaRPr>
          </a:p>
          <a:p>
            <a:endParaRPr lang="en-US" altLang="ja-JP" sz="800" dirty="0" smtClean="0">
              <a:solidFill>
                <a:prstClr val="black"/>
              </a:solidFill>
              <a:latin typeface="HG丸ｺﾞｼｯｸM-PRO" pitchFamily="50" charset="-128"/>
              <a:ea typeface="HG丸ｺﾞｼｯｸM-PRO" pitchFamily="50" charset="-128"/>
            </a:endParaRPr>
          </a:p>
          <a:p>
            <a:r>
              <a:rPr lang="en-US" altLang="ja-JP" sz="800" dirty="0" smtClean="0">
                <a:solidFill>
                  <a:prstClr val="black"/>
                </a:solidFill>
                <a:latin typeface="HG丸ｺﾞｼｯｸM-PRO" pitchFamily="50" charset="-128"/>
                <a:ea typeface="HG丸ｺﾞｼｯｸM-PRO" pitchFamily="50" charset="-128"/>
              </a:rPr>
              <a:t>※1 </a:t>
            </a:r>
            <a:r>
              <a:rPr lang="ja-JP" altLang="en-US" sz="800" dirty="0" smtClean="0">
                <a:latin typeface="HG丸ｺﾞｼｯｸM-PRO" pitchFamily="50" charset="-128"/>
                <a:ea typeface="HG丸ｺﾞｼｯｸM-PRO" pitchFamily="50" charset="-128"/>
              </a:rPr>
              <a:t>地形図</a:t>
            </a:r>
            <a:r>
              <a:rPr lang="ja-JP" altLang="en-US" sz="800" dirty="0">
                <a:latin typeface="HG丸ｺﾞｼｯｸM-PRO" pitchFamily="50" charset="-128"/>
                <a:ea typeface="HG丸ｺﾞｼｯｸM-PRO" pitchFamily="50" charset="-128"/>
              </a:rPr>
              <a:t>で判別しにくい</a:t>
            </a:r>
            <a:r>
              <a:rPr lang="ja-JP" altLang="en-US" sz="800" dirty="0" smtClean="0">
                <a:latin typeface="HG丸ｺﾞｼｯｸM-PRO" pitchFamily="50" charset="-128"/>
                <a:ea typeface="HG丸ｺﾞｼｯｸM-PRO" pitchFamily="50" charset="-128"/>
              </a:rPr>
              <a:t>非常に</a:t>
            </a:r>
            <a:r>
              <a:rPr lang="ja-JP" altLang="en-US" sz="800" dirty="0">
                <a:latin typeface="HG丸ｺﾞｼｯｸM-PRO" pitchFamily="50" charset="-128"/>
                <a:ea typeface="HG丸ｺﾞｼｯｸM-PRO" pitchFamily="50" charset="-128"/>
              </a:rPr>
              <a:t>小規模</a:t>
            </a:r>
            <a:r>
              <a:rPr lang="ja-JP" altLang="en-US" sz="800" dirty="0" smtClean="0">
                <a:latin typeface="HG丸ｺﾞｼｯｸM-PRO" pitchFamily="50" charset="-128"/>
                <a:ea typeface="HG丸ｺﾞｼｯｸM-PRO" pitchFamily="50" charset="-128"/>
              </a:rPr>
              <a:t>な</a:t>
            </a:r>
            <a:endParaRPr lang="en-US" altLang="ja-JP" sz="800" dirty="0" smtClean="0">
              <a:latin typeface="HG丸ｺﾞｼｯｸM-PRO" pitchFamily="50" charset="-128"/>
              <a:ea typeface="HG丸ｺﾞｼｯｸM-PRO" pitchFamily="50" charset="-128"/>
            </a:endParaRPr>
          </a:p>
          <a:p>
            <a:r>
              <a:rPr lang="ja-JP" altLang="en-US" sz="800" dirty="0">
                <a:latin typeface="HG丸ｺﾞｼｯｸM-PRO" pitchFamily="50" charset="-128"/>
                <a:ea typeface="HG丸ｺﾞｼｯｸM-PRO" pitchFamily="50" charset="-128"/>
              </a:rPr>
              <a:t>　</a:t>
            </a:r>
            <a:r>
              <a:rPr lang="ja-JP" altLang="en-US" sz="800" dirty="0" smtClean="0">
                <a:latin typeface="HG丸ｺﾞｼｯｸM-PRO" pitchFamily="50" charset="-128"/>
                <a:ea typeface="HG丸ｺﾞｼｯｸM-PRO" pitchFamily="50" charset="-128"/>
              </a:rPr>
              <a:t>　地形</a:t>
            </a:r>
            <a:r>
              <a:rPr lang="ja-JP" altLang="en-US" sz="800" dirty="0">
                <a:latin typeface="HG丸ｺﾞｼｯｸM-PRO" pitchFamily="50" charset="-128"/>
                <a:ea typeface="HG丸ｺﾞｼｯｸM-PRO" pitchFamily="50" charset="-128"/>
              </a:rPr>
              <a:t>の</a:t>
            </a:r>
            <a:r>
              <a:rPr lang="ja-JP" altLang="en-US" sz="800" dirty="0" smtClean="0">
                <a:latin typeface="HG丸ｺﾞｼｯｸM-PRO" pitchFamily="50" charset="-128"/>
                <a:ea typeface="HG丸ｺﾞｼｯｸM-PRO" pitchFamily="50" charset="-128"/>
              </a:rPr>
              <a:t>こと。</a:t>
            </a:r>
            <a:endParaRPr lang="en-US" altLang="ja-JP" sz="800" dirty="0" smtClean="0">
              <a:latin typeface="HG丸ｺﾞｼｯｸM-PRO" pitchFamily="50" charset="-128"/>
              <a:ea typeface="HG丸ｺﾞｼｯｸM-PRO" pitchFamily="50" charset="-128"/>
            </a:endParaRPr>
          </a:p>
          <a:p>
            <a:r>
              <a:rPr lang="en-US" altLang="ja-JP" sz="800" dirty="0" smtClean="0">
                <a:latin typeface="HG丸ｺﾞｼｯｸM-PRO" pitchFamily="50" charset="-128"/>
                <a:ea typeface="HG丸ｺﾞｼｯｸM-PRO" pitchFamily="50" charset="-128"/>
              </a:rPr>
              <a:t>※2 </a:t>
            </a:r>
            <a:r>
              <a:rPr lang="ja-JP" altLang="en-US" sz="800" dirty="0" smtClean="0">
                <a:latin typeface="HG丸ｺﾞｼｯｸM-PRO" pitchFamily="50" charset="-128"/>
                <a:ea typeface="HG丸ｺﾞｼｯｸM-PRO" pitchFamily="50" charset="-128"/>
              </a:rPr>
              <a:t>メッシュ</a:t>
            </a:r>
            <a:r>
              <a:rPr lang="ja-JP" altLang="en-US" sz="800" dirty="0">
                <a:latin typeface="HG丸ｺﾞｼｯｸM-PRO" pitchFamily="50" charset="-128"/>
                <a:ea typeface="HG丸ｺﾞｼｯｸM-PRO" pitchFamily="50" charset="-128"/>
              </a:rPr>
              <a:t>ごとの標高（高さ）を</a:t>
            </a:r>
            <a:r>
              <a:rPr lang="ja-JP" altLang="en-US" sz="800" dirty="0" smtClean="0">
                <a:latin typeface="HG丸ｺﾞｼｯｸM-PRO" pitchFamily="50" charset="-128"/>
                <a:ea typeface="HG丸ｺﾞｼｯｸM-PRO" pitchFamily="50" charset="-128"/>
              </a:rPr>
              <a:t>色分け</a:t>
            </a:r>
            <a:endParaRPr lang="en-US" altLang="ja-JP" sz="800" dirty="0" smtClean="0">
              <a:latin typeface="HG丸ｺﾞｼｯｸM-PRO" pitchFamily="50" charset="-128"/>
              <a:ea typeface="HG丸ｺﾞｼｯｸM-PRO" pitchFamily="50" charset="-128"/>
            </a:endParaRPr>
          </a:p>
          <a:p>
            <a:r>
              <a:rPr lang="ja-JP" altLang="en-US" sz="800" dirty="0">
                <a:latin typeface="HG丸ｺﾞｼｯｸM-PRO" pitchFamily="50" charset="-128"/>
                <a:ea typeface="HG丸ｺﾞｼｯｸM-PRO" pitchFamily="50" charset="-128"/>
              </a:rPr>
              <a:t>　</a:t>
            </a:r>
            <a:r>
              <a:rPr lang="ja-JP" altLang="en-US" sz="800" dirty="0" smtClean="0">
                <a:latin typeface="HG丸ｺﾞｼｯｸM-PRO" pitchFamily="50" charset="-128"/>
                <a:ea typeface="HG丸ｺﾞｼｯｸM-PRO" pitchFamily="50" charset="-128"/>
              </a:rPr>
              <a:t>　して</a:t>
            </a:r>
            <a:r>
              <a:rPr lang="ja-JP" altLang="en-US" sz="800" dirty="0">
                <a:latin typeface="HG丸ｺﾞｼｯｸM-PRO" pitchFamily="50" charset="-128"/>
                <a:ea typeface="HG丸ｺﾞｼｯｸM-PRO" pitchFamily="50" charset="-128"/>
              </a:rPr>
              <a:t>表現した</a:t>
            </a:r>
            <a:r>
              <a:rPr lang="ja-JP" altLang="en-US" sz="800" dirty="0" smtClean="0">
                <a:latin typeface="HG丸ｺﾞｼｯｸM-PRO" pitchFamily="50" charset="-128"/>
                <a:ea typeface="HG丸ｺﾞｼｯｸM-PRO" pitchFamily="50" charset="-128"/>
              </a:rPr>
              <a:t>もの。</a:t>
            </a:r>
            <a:endParaRPr lang="en-US" altLang="ja-JP" sz="800" dirty="0" smtClean="0">
              <a:latin typeface="HG丸ｺﾞｼｯｸM-PRO" pitchFamily="50" charset="-128"/>
              <a:ea typeface="HG丸ｺﾞｼｯｸM-PRO" pitchFamily="50" charset="-128"/>
            </a:endParaRPr>
          </a:p>
          <a:p>
            <a:r>
              <a:rPr lang="en-US" altLang="ja-JP" sz="800" dirty="0" smtClean="0">
                <a:latin typeface="HG丸ｺﾞｼｯｸM-PRO" pitchFamily="50" charset="-128"/>
                <a:ea typeface="HG丸ｺﾞｼｯｸM-PRO" pitchFamily="50" charset="-128"/>
              </a:rPr>
              <a:t>※3 </a:t>
            </a:r>
            <a:r>
              <a:rPr lang="ja-JP" altLang="en-US" sz="800" dirty="0" smtClean="0">
                <a:latin typeface="HG丸ｺﾞｼｯｸM-PRO" pitchFamily="50" charset="-128"/>
                <a:ea typeface="HG丸ｺﾞｼｯｸM-PRO" pitchFamily="50" charset="-128"/>
              </a:rPr>
              <a:t>地震</a:t>
            </a:r>
            <a:r>
              <a:rPr lang="ja-JP" altLang="en-US" sz="800" dirty="0">
                <a:latin typeface="HG丸ｺﾞｼｯｸM-PRO" pitchFamily="50" charset="-128"/>
                <a:ea typeface="HG丸ｺﾞｼｯｸM-PRO" pitchFamily="50" charset="-128"/>
              </a:rPr>
              <a:t>基盤（地震動予測</a:t>
            </a:r>
            <a:r>
              <a:rPr lang="ja-JP" altLang="en-US" sz="800" dirty="0" smtClean="0">
                <a:latin typeface="HG丸ｺﾞｼｯｸM-PRO" pitchFamily="50" charset="-128"/>
                <a:ea typeface="HG丸ｺﾞｼｯｸM-PRO" pitchFamily="50" charset="-128"/>
              </a:rPr>
              <a:t>の際</a:t>
            </a:r>
            <a:r>
              <a:rPr lang="ja-JP" altLang="en-US" sz="800" dirty="0">
                <a:latin typeface="HG丸ｺﾞｼｯｸM-PRO" pitchFamily="50" charset="-128"/>
                <a:ea typeface="HG丸ｺﾞｼｯｸM-PRO" pitchFamily="50" charset="-128"/>
              </a:rPr>
              <a:t>に考慮</a:t>
            </a:r>
            <a:r>
              <a:rPr lang="ja-JP" altLang="en-US" sz="800" dirty="0" smtClean="0">
                <a:latin typeface="HG丸ｺﾞｼｯｸM-PRO" pitchFamily="50" charset="-128"/>
                <a:ea typeface="HG丸ｺﾞｼｯｸM-PRO" pitchFamily="50" charset="-128"/>
              </a:rPr>
              <a:t>する</a:t>
            </a:r>
            <a:endParaRPr lang="en-US" altLang="ja-JP" sz="800" dirty="0" smtClean="0">
              <a:latin typeface="HG丸ｺﾞｼｯｸM-PRO" pitchFamily="50" charset="-128"/>
              <a:ea typeface="HG丸ｺﾞｼｯｸM-PRO" pitchFamily="50" charset="-128"/>
            </a:endParaRPr>
          </a:p>
          <a:p>
            <a:r>
              <a:rPr lang="ja-JP" altLang="en-US" sz="800" dirty="0">
                <a:latin typeface="HG丸ｺﾞｼｯｸM-PRO" pitchFamily="50" charset="-128"/>
                <a:ea typeface="HG丸ｺﾞｼｯｸM-PRO" pitchFamily="50" charset="-128"/>
              </a:rPr>
              <a:t>　</a:t>
            </a:r>
            <a:r>
              <a:rPr lang="ja-JP" altLang="en-US" sz="800" dirty="0" smtClean="0">
                <a:latin typeface="HG丸ｺﾞｼｯｸM-PRO" pitchFamily="50" charset="-128"/>
                <a:ea typeface="HG丸ｺﾞｼｯｸM-PRO" pitchFamily="50" charset="-128"/>
              </a:rPr>
              <a:t>　基盤</a:t>
            </a:r>
            <a:r>
              <a:rPr lang="ja-JP" altLang="en-US" sz="800" dirty="0">
                <a:latin typeface="HG丸ｺﾞｼｯｸM-PRO" pitchFamily="50" charset="-128"/>
                <a:ea typeface="HG丸ｺﾞｼｯｸM-PRO" pitchFamily="50" charset="-128"/>
              </a:rPr>
              <a:t>）における</a:t>
            </a:r>
            <a:r>
              <a:rPr lang="ja-JP" altLang="en-US" sz="800" dirty="0" smtClean="0">
                <a:latin typeface="HG丸ｺﾞｼｯｸM-PRO" pitchFamily="50" charset="-128"/>
                <a:ea typeface="HG丸ｺﾞｼｯｸM-PRO" pitchFamily="50" charset="-128"/>
              </a:rPr>
              <a:t>地震波形</a:t>
            </a:r>
            <a:r>
              <a:rPr lang="ja-JP" altLang="en-US" sz="800" dirty="0">
                <a:latin typeface="HG丸ｺﾞｼｯｸM-PRO" pitchFamily="50" charset="-128"/>
                <a:ea typeface="HG丸ｺﾞｼｯｸM-PRO" pitchFamily="50" charset="-128"/>
              </a:rPr>
              <a:t>の</a:t>
            </a:r>
            <a:r>
              <a:rPr lang="ja-JP" altLang="en-US" sz="800" dirty="0" smtClean="0">
                <a:latin typeface="HG丸ｺﾞｼｯｸM-PRO" pitchFamily="50" charset="-128"/>
                <a:ea typeface="HG丸ｺﾞｼｯｸM-PRO" pitchFamily="50" charset="-128"/>
              </a:rPr>
              <a:t>こと</a:t>
            </a:r>
            <a:r>
              <a:rPr lang="ja-JP" altLang="en-US" sz="800" dirty="0">
                <a:latin typeface="HG丸ｺﾞｼｯｸM-PRO" pitchFamily="50" charset="-128"/>
                <a:ea typeface="HG丸ｺﾞｼｯｸM-PRO" pitchFamily="50" charset="-128"/>
              </a:rPr>
              <a:t>。</a:t>
            </a:r>
            <a:endParaRPr lang="en-US" altLang="ja-JP" sz="800" dirty="0" smtClean="0">
              <a:latin typeface="HG丸ｺﾞｼｯｸM-PRO" pitchFamily="50" charset="-128"/>
              <a:ea typeface="HG丸ｺﾞｼｯｸM-PRO" pitchFamily="50" charset="-128"/>
            </a:endParaRPr>
          </a:p>
        </p:txBody>
      </p:sp>
      <p:grpSp>
        <p:nvGrpSpPr>
          <p:cNvPr id="97" name="グループ化 2"/>
          <p:cNvGrpSpPr/>
          <p:nvPr/>
        </p:nvGrpSpPr>
        <p:grpSpPr>
          <a:xfrm>
            <a:off x="6269136" y="2098430"/>
            <a:ext cx="771568" cy="653659"/>
            <a:chOff x="8081271" y="2292468"/>
            <a:chExt cx="771568" cy="653658"/>
          </a:xfrm>
          <a:solidFill>
            <a:schemeClr val="bg1"/>
          </a:solidFill>
        </p:grpSpPr>
        <p:pic>
          <p:nvPicPr>
            <p:cNvPr id="98" name="Picture 77" descr="C:\Program Files\Microsoft Office\MEDIA\CAGCAT10\j0195384.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3279" y="2292468"/>
              <a:ext cx="490455" cy="461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9" name="テキスト ボックス 98"/>
            <p:cNvSpPr txBox="1"/>
            <p:nvPr/>
          </p:nvSpPr>
          <p:spPr>
            <a:xfrm>
              <a:off x="8081271" y="2699905"/>
              <a:ext cx="771568" cy="246221"/>
            </a:xfrm>
            <a:prstGeom prst="rect">
              <a:avLst/>
            </a:prstGeom>
            <a:grpFill/>
            <a:ln>
              <a:noFill/>
            </a:ln>
          </p:spPr>
          <p:txBody>
            <a:bodyPr wrap="square" rtlCol="0">
              <a:spAutoFit/>
            </a:bodyPr>
            <a:lstStyle/>
            <a:p>
              <a:r>
                <a:rPr lang="ja-JP" altLang="en-US" sz="1000" dirty="0">
                  <a:solidFill>
                    <a:prstClr val="black"/>
                  </a:solidFill>
                  <a:latin typeface="HG丸ｺﾞｼｯｸM-PRO" pitchFamily="50" charset="-128"/>
                  <a:ea typeface="HG丸ｺﾞｼｯｸM-PRO" pitchFamily="50" charset="-128"/>
                </a:rPr>
                <a:t>一般世帯</a:t>
              </a:r>
            </a:p>
          </p:txBody>
        </p:sp>
      </p:grpSp>
      <p:sp>
        <p:nvSpPr>
          <p:cNvPr id="100" name="角丸四角形 99"/>
          <p:cNvSpPr/>
          <p:nvPr/>
        </p:nvSpPr>
        <p:spPr>
          <a:xfrm>
            <a:off x="272482" y="548680"/>
            <a:ext cx="9289032" cy="1296144"/>
          </a:xfrm>
          <a:prstGeom prst="roundRect">
            <a:avLst>
              <a:gd name="adj" fmla="val 0"/>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180975" indent="-180975" fontAlgn="base">
              <a:spcBef>
                <a:spcPct val="0"/>
              </a:spcBef>
              <a:spcAft>
                <a:spcPct val="0"/>
              </a:spcAft>
              <a:defRPr/>
            </a:pPr>
            <a:r>
              <a:rPr lang="ja-JP" altLang="en-US" sz="1600" dirty="0" smtClean="0">
                <a:solidFill>
                  <a:prstClr val="black"/>
                </a:solidFill>
                <a:latin typeface="+mn-ea"/>
              </a:rPr>
              <a:t>○　国</a:t>
            </a:r>
            <a:r>
              <a:rPr lang="ja-JP" altLang="en-US" sz="1600" dirty="0">
                <a:solidFill>
                  <a:prstClr val="black"/>
                </a:solidFill>
                <a:latin typeface="+mn-ea"/>
              </a:rPr>
              <a:t>や</a:t>
            </a:r>
            <a:r>
              <a:rPr lang="ja-JP" altLang="ja-JP" sz="1600" dirty="0" smtClean="0">
                <a:solidFill>
                  <a:prstClr val="black"/>
                </a:solidFill>
                <a:latin typeface="+mn-ea"/>
              </a:rPr>
              <a:t>自治体</a:t>
            </a:r>
            <a:r>
              <a:rPr lang="ja-JP" altLang="en-US" sz="1600" dirty="0" smtClean="0">
                <a:solidFill>
                  <a:prstClr val="black"/>
                </a:solidFill>
                <a:latin typeface="+mn-ea"/>
              </a:rPr>
              <a:t>等が所有する大量のボーリングデータ（地盤情報）については、</a:t>
            </a:r>
            <a:r>
              <a:rPr lang="ja-JP" altLang="ja-JP" sz="1600" dirty="0" smtClean="0">
                <a:solidFill>
                  <a:prstClr val="black"/>
                </a:solidFill>
                <a:latin typeface="+mn-ea"/>
              </a:rPr>
              <a:t>電子的</a:t>
            </a:r>
            <a:r>
              <a:rPr lang="ja-JP" altLang="en-US" sz="1600" dirty="0">
                <a:solidFill>
                  <a:prstClr val="black"/>
                </a:solidFill>
                <a:latin typeface="+mn-ea"/>
              </a:rPr>
              <a:t>な</a:t>
            </a:r>
            <a:r>
              <a:rPr lang="ja-JP" altLang="ja-JP" sz="1600" dirty="0" smtClean="0">
                <a:solidFill>
                  <a:prstClr val="black"/>
                </a:solidFill>
                <a:latin typeface="+mn-ea"/>
              </a:rPr>
              <a:t>収集</a:t>
            </a:r>
            <a:r>
              <a:rPr lang="ja-JP" altLang="ja-JP" sz="1600" dirty="0">
                <a:solidFill>
                  <a:prstClr val="black"/>
                </a:solidFill>
                <a:latin typeface="+mn-ea"/>
              </a:rPr>
              <a:t>・</a:t>
            </a:r>
            <a:r>
              <a:rPr lang="ja-JP" altLang="ja-JP" sz="1600" dirty="0" smtClean="0">
                <a:solidFill>
                  <a:prstClr val="black"/>
                </a:solidFill>
                <a:latin typeface="+mn-ea"/>
              </a:rPr>
              <a:t>管理</a:t>
            </a:r>
            <a:r>
              <a:rPr lang="ja-JP" altLang="en-US" sz="1600" dirty="0" smtClean="0">
                <a:solidFill>
                  <a:prstClr val="black"/>
                </a:solidFill>
                <a:latin typeface="+mn-ea"/>
              </a:rPr>
              <a:t>が行われ、他の分野のデータ等と容易に組み合わせることができるようになれば、</a:t>
            </a:r>
            <a:r>
              <a:rPr lang="ja-JP" altLang="en-US" sz="1600" u="sng" dirty="0" smtClean="0">
                <a:solidFill>
                  <a:prstClr val="black"/>
                </a:solidFill>
                <a:latin typeface="+mn-ea"/>
              </a:rPr>
              <a:t>防災･減災に資するより精緻なハザードマップの提供等、新たなサービスや情報の価値を創出することが期待</a:t>
            </a:r>
            <a:r>
              <a:rPr lang="ja-JP" altLang="en-US" sz="1600" dirty="0" smtClean="0">
                <a:solidFill>
                  <a:prstClr val="black"/>
                </a:solidFill>
                <a:latin typeface="+mn-ea"/>
              </a:rPr>
              <a:t>できる。</a:t>
            </a:r>
            <a:endParaRPr lang="en-US" altLang="ja-JP" sz="1600" dirty="0">
              <a:solidFill>
                <a:prstClr val="black"/>
              </a:solidFill>
              <a:latin typeface="+mn-ea"/>
            </a:endParaRPr>
          </a:p>
          <a:p>
            <a:pPr marL="180975" indent="-180975" fontAlgn="base">
              <a:spcBef>
                <a:spcPct val="0"/>
              </a:spcBef>
              <a:spcAft>
                <a:spcPct val="0"/>
              </a:spcAft>
              <a:defRPr/>
            </a:pPr>
            <a:r>
              <a:rPr lang="ja-JP" altLang="en-US" sz="1600" dirty="0" smtClean="0">
                <a:solidFill>
                  <a:prstClr val="black"/>
                </a:solidFill>
                <a:latin typeface="+mn-ea"/>
              </a:rPr>
              <a:t>○　このため、国、自治体等が保有する地盤情報を用いて、</a:t>
            </a:r>
            <a:r>
              <a:rPr lang="ja-JP" altLang="en-US" sz="1600" u="sng" dirty="0" smtClean="0">
                <a:solidFill>
                  <a:prstClr val="black"/>
                </a:solidFill>
                <a:latin typeface="+mn-ea"/>
              </a:rPr>
              <a:t>地盤情報分野のデータ規格の構築及び地盤情報の流通・連携に係る実証</a:t>
            </a:r>
            <a:r>
              <a:rPr lang="ja-JP" altLang="en-US" sz="1600" dirty="0" smtClean="0">
                <a:solidFill>
                  <a:prstClr val="black"/>
                </a:solidFill>
                <a:latin typeface="+mn-ea"/>
              </a:rPr>
              <a:t>を</a:t>
            </a:r>
            <a:r>
              <a:rPr lang="ja-JP" altLang="en-US" sz="1600" dirty="0">
                <a:solidFill>
                  <a:prstClr val="black"/>
                </a:solidFill>
                <a:latin typeface="+mn-ea"/>
              </a:rPr>
              <a:t>実施</a:t>
            </a:r>
            <a:r>
              <a:rPr lang="ja-JP" altLang="en-US" sz="1600" dirty="0" smtClean="0">
                <a:solidFill>
                  <a:prstClr val="black"/>
                </a:solidFill>
                <a:latin typeface="+mn-ea"/>
              </a:rPr>
              <a:t>。</a:t>
            </a:r>
            <a:endParaRPr lang="en-US" altLang="ja-JP" sz="1600" dirty="0" smtClean="0">
              <a:solidFill>
                <a:prstClr val="black"/>
              </a:solidFill>
              <a:latin typeface="+mn-ea"/>
            </a:endParaRPr>
          </a:p>
        </p:txBody>
      </p:sp>
      <p:sp>
        <p:nvSpPr>
          <p:cNvPr id="101" name="大かっこ 100"/>
          <p:cNvSpPr/>
          <p:nvPr/>
        </p:nvSpPr>
        <p:spPr>
          <a:xfrm>
            <a:off x="6972502" y="1916831"/>
            <a:ext cx="2805034" cy="1055150"/>
          </a:xfrm>
          <a:prstGeom prst="bracketPair">
            <a:avLst>
              <a:gd name="adj" fmla="val 764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100" dirty="0" smtClean="0">
                <a:latin typeface="+mn-ea"/>
              </a:rPr>
              <a:t>実施</a:t>
            </a:r>
            <a:r>
              <a:rPr lang="ja-JP" altLang="en-US" sz="1100" dirty="0">
                <a:latin typeface="+mn-ea"/>
              </a:rPr>
              <a:t>主体</a:t>
            </a:r>
            <a:r>
              <a:rPr lang="ja-JP" altLang="en-US" sz="1100" dirty="0" smtClean="0">
                <a:latin typeface="+mn-ea"/>
              </a:rPr>
              <a:t>：</a:t>
            </a:r>
            <a:r>
              <a:rPr lang="ja-JP" altLang="en-US" sz="1100" dirty="0">
                <a:latin typeface="+mn-ea"/>
              </a:rPr>
              <a:t>日本工営株式</a:t>
            </a:r>
            <a:r>
              <a:rPr lang="ja-JP" altLang="en-US" sz="1100" dirty="0" smtClean="0">
                <a:latin typeface="+mn-ea"/>
              </a:rPr>
              <a:t>会社</a:t>
            </a:r>
            <a:endParaRPr lang="en-US" altLang="ja-JP" sz="1100" dirty="0" smtClean="0">
              <a:latin typeface="+mn-ea"/>
            </a:endParaRPr>
          </a:p>
          <a:p>
            <a:r>
              <a:rPr lang="ja-JP" altLang="en-US" sz="1100" dirty="0" smtClean="0">
                <a:latin typeface="+mn-ea"/>
              </a:rPr>
              <a:t>連携</a:t>
            </a:r>
            <a:r>
              <a:rPr lang="ja-JP" altLang="en-US" sz="1100" dirty="0">
                <a:latin typeface="+mn-ea"/>
              </a:rPr>
              <a:t>主体</a:t>
            </a:r>
            <a:r>
              <a:rPr lang="ja-JP" altLang="en-US" sz="1100" dirty="0" smtClean="0">
                <a:latin typeface="+mn-ea"/>
              </a:rPr>
              <a:t>：国（国土交通省）、</a:t>
            </a:r>
            <a:endParaRPr lang="en-US" altLang="ja-JP" sz="1100" dirty="0" smtClean="0">
              <a:latin typeface="+mn-ea"/>
            </a:endParaRPr>
          </a:p>
          <a:p>
            <a:r>
              <a:rPr lang="ja-JP" altLang="en-US" sz="1100" dirty="0">
                <a:latin typeface="+mn-ea"/>
              </a:rPr>
              <a:t>　</a:t>
            </a:r>
            <a:r>
              <a:rPr lang="ja-JP" altLang="en-US" sz="1100" dirty="0" smtClean="0">
                <a:latin typeface="+mn-ea"/>
              </a:rPr>
              <a:t>　　　　　地方自治体（高知県、高知市、</a:t>
            </a:r>
            <a:endParaRPr lang="en-US" altLang="ja-JP" sz="1100" dirty="0" smtClean="0">
              <a:latin typeface="+mn-ea"/>
            </a:endParaRPr>
          </a:p>
          <a:p>
            <a:r>
              <a:rPr lang="ja-JP" altLang="en-US" sz="1100" dirty="0">
                <a:latin typeface="+mn-ea"/>
              </a:rPr>
              <a:t>　</a:t>
            </a:r>
            <a:r>
              <a:rPr lang="ja-JP" altLang="en-US" sz="1100" dirty="0" smtClean="0">
                <a:latin typeface="+mn-ea"/>
              </a:rPr>
              <a:t>　　　　　香南市、南国市、土佐市、</a:t>
            </a:r>
            <a:endParaRPr lang="en-US" altLang="ja-JP" sz="1100" dirty="0" smtClean="0">
              <a:latin typeface="+mn-ea"/>
            </a:endParaRPr>
          </a:p>
          <a:p>
            <a:r>
              <a:rPr lang="ja-JP" altLang="en-US" sz="1100" dirty="0" smtClean="0">
                <a:latin typeface="+mn-ea"/>
              </a:rPr>
              <a:t>　　　　　　須崎市、中土佐町、黒潮町）　他</a:t>
            </a:r>
            <a:endParaRPr lang="en-US" altLang="ja-JP" sz="1100" dirty="0" smtClean="0">
              <a:solidFill>
                <a:srgbClr val="FF0000"/>
              </a:solidFill>
              <a:latin typeface="+mn-ea"/>
            </a:endParaRPr>
          </a:p>
        </p:txBody>
      </p:sp>
      <p:sp>
        <p:nvSpPr>
          <p:cNvPr id="104" name="テキスト ボックス 103"/>
          <p:cNvSpPr txBox="1"/>
          <p:nvPr/>
        </p:nvSpPr>
        <p:spPr>
          <a:xfrm>
            <a:off x="3958454" y="5645194"/>
            <a:ext cx="1580979" cy="215444"/>
          </a:xfrm>
          <a:prstGeom prst="rect">
            <a:avLst/>
          </a:prstGeom>
          <a:noFill/>
        </p:spPr>
        <p:txBody>
          <a:bodyPr wrap="square" rtlCol="0">
            <a:spAutoFit/>
          </a:bodyPr>
          <a:lstStyle/>
          <a:p>
            <a:r>
              <a:rPr lang="ja-JP" altLang="en-US" sz="800" b="1" dirty="0"/>
              <a:t>検索の</a:t>
            </a:r>
            <a:r>
              <a:rPr lang="ja-JP" altLang="en-US" sz="800" b="1" dirty="0" smtClean="0"/>
              <a:t>ためのメタデータを登録</a:t>
            </a:r>
            <a:endParaRPr kumimoji="1" lang="ja-JP" altLang="en-US" sz="800" b="1" dirty="0"/>
          </a:p>
        </p:txBody>
      </p:sp>
    </p:spTree>
    <p:extLst>
      <p:ext uri="{BB962C8B-B14F-4D97-AF65-F5344CB8AC3E}">
        <p14:creationId xmlns:p14="http://schemas.microsoft.com/office/powerpoint/2010/main" val="211448158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テキスト ボックス 155"/>
          <p:cNvSpPr txBox="1"/>
          <p:nvPr/>
        </p:nvSpPr>
        <p:spPr>
          <a:xfrm>
            <a:off x="2" y="-2352"/>
            <a:ext cx="9905999" cy="400110"/>
          </a:xfrm>
          <a:prstGeom prst="rect">
            <a:avLst/>
          </a:prstGeom>
          <a:noFill/>
        </p:spPr>
        <p:txBody>
          <a:bodyPr wrap="square" rtlCol="0">
            <a:spAutoFit/>
          </a:bodyPr>
          <a:lstStyle/>
          <a:p>
            <a:pPr algn="ctr"/>
            <a:r>
              <a:rPr lang="ja-JP" altLang="en-US" dirty="0">
                <a:latin typeface="+mn-ea"/>
              </a:rPr>
              <a:t>２．平成</a:t>
            </a:r>
            <a:r>
              <a:rPr lang="en-US" altLang="ja-JP" dirty="0">
                <a:latin typeface="+mn-ea"/>
              </a:rPr>
              <a:t>24</a:t>
            </a:r>
            <a:r>
              <a:rPr lang="ja-JP" altLang="en-US" dirty="0">
                <a:latin typeface="+mn-ea"/>
              </a:rPr>
              <a:t>年度各実証実験の詳細　</a:t>
            </a:r>
            <a:r>
              <a:rPr lang="ja-JP" altLang="en-US" dirty="0" smtClean="0">
                <a:latin typeface="+mn-ea"/>
              </a:rPr>
              <a:t>（２）地盤</a:t>
            </a:r>
            <a:r>
              <a:rPr lang="ja-JP" altLang="en-US" sz="2000" dirty="0" smtClean="0">
                <a:latin typeface="+mn-ea"/>
              </a:rPr>
              <a:t>情報（アプリケーション）</a:t>
            </a:r>
            <a:endParaRPr kumimoji="1" lang="en-US" altLang="ja-JP" sz="2000" dirty="0" smtClean="0">
              <a:latin typeface="+mn-ea"/>
            </a:endParaRPr>
          </a:p>
        </p:txBody>
      </p:sp>
      <p:cxnSp>
        <p:nvCxnSpPr>
          <p:cNvPr id="157" name="直線コネクタ 156"/>
          <p:cNvCxnSpPr>
            <a:cxnSpLocks noChangeShapeType="1"/>
          </p:cNvCxnSpPr>
          <p:nvPr/>
        </p:nvCxnSpPr>
        <p:spPr bwMode="auto">
          <a:xfrm>
            <a:off x="0" y="404668"/>
            <a:ext cx="9906000" cy="1587"/>
          </a:xfrm>
          <a:prstGeom prst="line">
            <a:avLst/>
          </a:prstGeom>
          <a:noFill/>
          <a:ln w="63500" cmpd="sng" algn="ctr">
            <a:solidFill>
              <a:srgbClr val="FF9900"/>
            </a:solidFill>
            <a:round/>
            <a:headEnd/>
            <a:tailEnd/>
          </a:ln>
        </p:spPr>
      </p:cxnSp>
      <p:sp>
        <p:nvSpPr>
          <p:cNvPr id="265" name="スライド番号プレースホルダ 11"/>
          <p:cNvSpPr>
            <a:spLocks noGrp="1"/>
          </p:cNvSpPr>
          <p:nvPr>
            <p:ph type="sldNum" sz="quarter" idx="4294967295"/>
          </p:nvPr>
        </p:nvSpPr>
        <p:spPr>
          <a:xfrm>
            <a:off x="9129464" y="6520261"/>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ja-JP" altLang="en-US" sz="1600" b="0" i="0" u="none" strike="noStrike" kern="0" cap="none" spc="0" normalizeH="0" baseline="0" noProof="0" dirty="0">
              <a:ln>
                <a:noFill/>
              </a:ln>
              <a:solidFill>
                <a:sysClr val="windowText" lastClr="000000"/>
              </a:solidFill>
              <a:effectLst/>
              <a:uLnTx/>
              <a:uFillTx/>
            </a:endParaRPr>
          </a:p>
        </p:txBody>
      </p:sp>
      <p:grpSp>
        <p:nvGrpSpPr>
          <p:cNvPr id="2" name="グループ化 1"/>
          <p:cNvGrpSpPr/>
          <p:nvPr/>
        </p:nvGrpSpPr>
        <p:grpSpPr>
          <a:xfrm>
            <a:off x="121499" y="548680"/>
            <a:ext cx="9512022" cy="5450554"/>
            <a:chOff x="121498" y="548680"/>
            <a:chExt cx="9667043" cy="6202287"/>
          </a:xfrm>
        </p:grpSpPr>
        <p:sp>
          <p:nvSpPr>
            <p:cNvPr id="266" name="正方形/長方形 265"/>
            <p:cNvSpPr/>
            <p:nvPr/>
          </p:nvSpPr>
          <p:spPr>
            <a:xfrm>
              <a:off x="3369227" y="548680"/>
              <a:ext cx="2663893" cy="6202287"/>
            </a:xfrm>
            <a:prstGeom prst="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7" name="図 266" descr="Image28.jpg"/>
            <p:cNvPicPr>
              <a:picLocks noChangeAspect="1"/>
            </p:cNvPicPr>
            <p:nvPr/>
          </p:nvPicPr>
          <p:blipFill>
            <a:blip r:embed="rId3" cstate="print"/>
            <a:stretch>
              <a:fillRect/>
            </a:stretch>
          </p:blipFill>
          <p:spPr>
            <a:xfrm>
              <a:off x="6728541" y="2754234"/>
              <a:ext cx="3060000" cy="1868309"/>
            </a:xfrm>
            <a:prstGeom prst="rect">
              <a:avLst/>
            </a:prstGeom>
            <a:ln>
              <a:solidFill>
                <a:schemeClr val="accent6">
                  <a:lumMod val="50000"/>
                </a:schemeClr>
              </a:solidFill>
            </a:ln>
          </p:spPr>
        </p:pic>
        <p:grpSp>
          <p:nvGrpSpPr>
            <p:cNvPr id="268" name="グループ化 267"/>
            <p:cNvGrpSpPr/>
            <p:nvPr/>
          </p:nvGrpSpPr>
          <p:grpSpPr>
            <a:xfrm>
              <a:off x="6711631" y="768784"/>
              <a:ext cx="3060000" cy="1836000"/>
              <a:chOff x="5020695" y="620438"/>
              <a:chExt cx="4294078" cy="2880000"/>
            </a:xfrm>
          </p:grpSpPr>
          <p:pic>
            <p:nvPicPr>
              <p:cNvPr id="269" name="図 268" descr="Image27.jpg"/>
              <p:cNvPicPr>
                <a:picLocks noChangeAspect="1"/>
              </p:cNvPicPr>
              <p:nvPr/>
            </p:nvPicPr>
            <p:blipFill>
              <a:blip r:embed="rId4" cstate="print"/>
              <a:stretch>
                <a:fillRect/>
              </a:stretch>
            </p:blipFill>
            <p:spPr>
              <a:xfrm>
                <a:off x="5020695" y="620438"/>
                <a:ext cx="4294078" cy="2880000"/>
              </a:xfrm>
              <a:prstGeom prst="rect">
                <a:avLst/>
              </a:prstGeom>
              <a:ln>
                <a:solidFill>
                  <a:schemeClr val="accent6">
                    <a:lumMod val="50000"/>
                  </a:schemeClr>
                </a:solidFill>
              </a:ln>
            </p:spPr>
          </p:pic>
          <p:sp>
            <p:nvSpPr>
              <p:cNvPr id="270" name="テキスト ボックス 269"/>
              <p:cNvSpPr txBox="1"/>
              <p:nvPr/>
            </p:nvSpPr>
            <p:spPr>
              <a:xfrm>
                <a:off x="7412842" y="630534"/>
                <a:ext cx="1887310" cy="494435"/>
              </a:xfrm>
              <a:prstGeom prst="rect">
                <a:avLst/>
              </a:prstGeom>
              <a:solidFill>
                <a:srgbClr val="FFFF66"/>
              </a:solidFill>
              <a:ln>
                <a:solidFill>
                  <a:srgbClr val="FF0000"/>
                </a:solidFill>
              </a:ln>
            </p:spPr>
            <p:txBody>
              <a:bodyPr wrap="square" rtlCol="0">
                <a:spAutoFit/>
              </a:bodyPr>
              <a:lstStyle/>
              <a:p>
                <a:pPr algn="ctr"/>
                <a:r>
                  <a:rPr lang="ja-JP" altLang="en-US" sz="1200" dirty="0" smtClean="0">
                    <a:solidFill>
                      <a:prstClr val="black"/>
                    </a:solidFill>
                    <a:latin typeface="メイリオ" pitchFamily="50" charset="-128"/>
                    <a:ea typeface="メイリオ" pitchFamily="50" charset="-128"/>
                    <a:cs typeface="メイリオ" pitchFamily="50" charset="-128"/>
                  </a:rPr>
                  <a:t>斜面崩壊危険度</a:t>
                </a:r>
                <a:endParaRPr lang="ja-JP" altLang="en-US" sz="1200" dirty="0">
                  <a:solidFill>
                    <a:prstClr val="black"/>
                  </a:solidFill>
                  <a:latin typeface="メイリオ" pitchFamily="50" charset="-128"/>
                  <a:ea typeface="メイリオ" pitchFamily="50" charset="-128"/>
                  <a:cs typeface="メイリオ" pitchFamily="50" charset="-128"/>
                </a:endParaRPr>
              </a:p>
            </p:txBody>
          </p:sp>
        </p:grpSp>
        <p:sp>
          <p:nvSpPr>
            <p:cNvPr id="271" name="テキスト ボックス 270"/>
            <p:cNvSpPr txBox="1"/>
            <p:nvPr/>
          </p:nvSpPr>
          <p:spPr>
            <a:xfrm>
              <a:off x="8481392" y="2834043"/>
              <a:ext cx="1300658" cy="315202"/>
            </a:xfrm>
            <a:prstGeom prst="rect">
              <a:avLst/>
            </a:prstGeom>
            <a:solidFill>
              <a:srgbClr val="FFFF66"/>
            </a:solidFill>
            <a:ln>
              <a:solidFill>
                <a:srgbClr val="FF0000"/>
              </a:solidFill>
            </a:ln>
          </p:spPr>
          <p:txBody>
            <a:bodyPr wrap="square" rtlCol="0">
              <a:spAutoFit/>
            </a:bodyPr>
            <a:lstStyle/>
            <a:p>
              <a:pPr algn="ctr"/>
              <a:r>
                <a:rPr lang="ja-JP" altLang="en-US" sz="1200" dirty="0" smtClean="0">
                  <a:solidFill>
                    <a:prstClr val="black"/>
                  </a:solidFill>
                  <a:latin typeface="メイリオ" pitchFamily="50" charset="-128"/>
                  <a:ea typeface="メイリオ" pitchFamily="50" charset="-128"/>
                  <a:cs typeface="メイリオ" pitchFamily="50" charset="-128"/>
                </a:rPr>
                <a:t>地表最大加速度</a:t>
              </a: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272" name="図 271" descr="Image34.jpg"/>
            <p:cNvPicPr>
              <a:picLocks noChangeAspect="1"/>
            </p:cNvPicPr>
            <p:nvPr/>
          </p:nvPicPr>
          <p:blipFill>
            <a:blip r:embed="rId5" cstate="print"/>
            <a:stretch>
              <a:fillRect/>
            </a:stretch>
          </p:blipFill>
          <p:spPr>
            <a:xfrm>
              <a:off x="6722050" y="4738264"/>
              <a:ext cx="3060000" cy="1868310"/>
            </a:xfrm>
            <a:prstGeom prst="rect">
              <a:avLst/>
            </a:prstGeom>
            <a:ln w="12700">
              <a:solidFill>
                <a:schemeClr val="accent6">
                  <a:lumMod val="50000"/>
                </a:schemeClr>
              </a:solidFill>
            </a:ln>
          </p:spPr>
        </p:pic>
        <p:sp>
          <p:nvSpPr>
            <p:cNvPr id="273" name="テキスト ボックス 272"/>
            <p:cNvSpPr txBox="1"/>
            <p:nvPr/>
          </p:nvSpPr>
          <p:spPr>
            <a:xfrm>
              <a:off x="8313136" y="4873528"/>
              <a:ext cx="1468914" cy="315202"/>
            </a:xfrm>
            <a:prstGeom prst="rect">
              <a:avLst/>
            </a:prstGeom>
            <a:solidFill>
              <a:srgbClr val="FFFF66"/>
            </a:solidFill>
            <a:ln>
              <a:solidFill>
                <a:srgbClr val="FF0000"/>
              </a:solidFill>
            </a:ln>
          </p:spPr>
          <p:txBody>
            <a:bodyPr wrap="square" rtlCol="0">
              <a:spAutoFit/>
            </a:bodyPr>
            <a:lstStyle/>
            <a:p>
              <a:pPr algn="dist"/>
              <a:r>
                <a:rPr lang="ja-JP" altLang="en-US" sz="1200" dirty="0" smtClean="0">
                  <a:solidFill>
                    <a:prstClr val="black"/>
                  </a:solidFill>
                  <a:latin typeface="メイリオ" pitchFamily="50" charset="-128"/>
                  <a:ea typeface="メイリオ" pitchFamily="50" charset="-128"/>
                  <a:cs typeface="メイリオ" pitchFamily="50" charset="-128"/>
                </a:rPr>
                <a:t>液状化危険度予測</a:t>
              </a: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274" name="図 273" descr="Image30.jpg"/>
            <p:cNvPicPr>
              <a:picLocks noChangeAspect="1"/>
            </p:cNvPicPr>
            <p:nvPr/>
          </p:nvPicPr>
          <p:blipFill>
            <a:blip r:embed="rId6" cstate="print"/>
            <a:stretch>
              <a:fillRect/>
            </a:stretch>
          </p:blipFill>
          <p:spPr>
            <a:xfrm>
              <a:off x="3575349" y="2772893"/>
              <a:ext cx="2344707" cy="1872000"/>
            </a:xfrm>
            <a:prstGeom prst="rect">
              <a:avLst/>
            </a:prstGeom>
            <a:ln>
              <a:solidFill>
                <a:schemeClr val="accent2">
                  <a:lumMod val="75000"/>
                </a:schemeClr>
              </a:solidFill>
            </a:ln>
          </p:spPr>
        </p:pic>
        <p:grpSp>
          <p:nvGrpSpPr>
            <p:cNvPr id="275" name="グループ化 274"/>
            <p:cNvGrpSpPr/>
            <p:nvPr/>
          </p:nvGrpSpPr>
          <p:grpSpPr>
            <a:xfrm>
              <a:off x="3667277" y="2778914"/>
              <a:ext cx="2067792" cy="1836000"/>
              <a:chOff x="5595942" y="2857496"/>
              <a:chExt cx="1852613" cy="1730375"/>
            </a:xfrm>
          </p:grpSpPr>
          <p:sp>
            <p:nvSpPr>
              <p:cNvPr id="276" name="Freeform 5"/>
              <p:cNvSpPr>
                <a:spLocks noChangeArrowheads="1"/>
              </p:cNvSpPr>
              <p:nvPr/>
            </p:nvSpPr>
            <p:spPr bwMode="auto">
              <a:xfrm>
                <a:off x="6588130" y="3481384"/>
                <a:ext cx="85725" cy="106363"/>
              </a:xfrm>
              <a:custGeom>
                <a:avLst/>
                <a:gdLst/>
                <a:ahLst/>
                <a:cxnLst>
                  <a:cxn ang="0">
                    <a:pos x="0" y="7505"/>
                  </a:cxn>
                  <a:cxn ang="0">
                    <a:pos x="0" y="21600"/>
                  </a:cxn>
                  <a:cxn ang="0">
                    <a:pos x="21600" y="13912"/>
                  </a:cxn>
                  <a:cxn ang="0">
                    <a:pos x="21600" y="0"/>
                  </a:cxn>
                  <a:cxn ang="0">
                    <a:pos x="0" y="7505"/>
                  </a:cxn>
                </a:cxnLst>
                <a:rect l="0" t="0" r="r" b="b"/>
                <a:pathLst>
                  <a:path w="21600" h="21600">
                    <a:moveTo>
                      <a:pt x="0" y="7505"/>
                    </a:moveTo>
                    <a:lnTo>
                      <a:pt x="0" y="21600"/>
                    </a:lnTo>
                    <a:lnTo>
                      <a:pt x="21600" y="13912"/>
                    </a:lnTo>
                    <a:lnTo>
                      <a:pt x="21600" y="0"/>
                    </a:lnTo>
                    <a:lnTo>
                      <a:pt x="0" y="7505"/>
                    </a:lnTo>
                  </a:path>
                </a:pathLst>
              </a:custGeom>
              <a:noFill/>
              <a:ln w="3600">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7" name="Line 6"/>
              <p:cNvSpPr>
                <a:spLocks noChangeShapeType="1"/>
              </p:cNvSpPr>
              <p:nvPr/>
            </p:nvSpPr>
            <p:spPr bwMode="auto">
              <a:xfrm>
                <a:off x="5595942" y="3222621"/>
                <a:ext cx="992188" cy="2952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8" name="Freeform 7"/>
              <p:cNvSpPr>
                <a:spLocks noChangeArrowheads="1"/>
              </p:cNvSpPr>
              <p:nvPr/>
            </p:nvSpPr>
            <p:spPr bwMode="auto">
              <a:xfrm>
                <a:off x="5680080" y="3186109"/>
                <a:ext cx="993775" cy="295275"/>
              </a:xfrm>
              <a:custGeom>
                <a:avLst/>
                <a:gdLst/>
                <a:ahLst/>
                <a:cxnLst>
                  <a:cxn ang="0">
                    <a:pos x="21600" y="21600"/>
                  </a:cxn>
                  <a:cxn ang="0">
                    <a:pos x="4594" y="4558"/>
                  </a:cxn>
                  <a:cxn ang="0">
                    <a:pos x="0" y="0"/>
                  </a:cxn>
                </a:cxnLst>
                <a:rect l="0" t="0" r="r" b="b"/>
                <a:pathLst>
                  <a:path w="21600" h="21600">
                    <a:moveTo>
                      <a:pt x="21600" y="21600"/>
                    </a:moveTo>
                    <a:lnTo>
                      <a:pt x="4594" y="4558"/>
                    </a:lnTo>
                    <a:lnTo>
                      <a:pt x="0" y="0"/>
                    </a:lnTo>
                  </a:path>
                </a:pathLst>
              </a:custGeom>
              <a:noFill/>
              <a:ln w="36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9" name="Freeform 8"/>
              <p:cNvSpPr>
                <a:spLocks noChangeArrowheads="1"/>
              </p:cNvSpPr>
              <p:nvPr/>
            </p:nvSpPr>
            <p:spPr bwMode="auto">
              <a:xfrm>
                <a:off x="6588130" y="3549646"/>
                <a:ext cx="85725" cy="122238"/>
              </a:xfrm>
              <a:custGeom>
                <a:avLst/>
                <a:gdLst/>
                <a:ahLst/>
                <a:cxnLst>
                  <a:cxn ang="0">
                    <a:pos x="0" y="6720"/>
                  </a:cxn>
                  <a:cxn ang="0">
                    <a:pos x="21600" y="0"/>
                  </a:cxn>
                  <a:cxn ang="0">
                    <a:pos x="21600" y="15200"/>
                  </a:cxn>
                  <a:cxn ang="0">
                    <a:pos x="0" y="21600"/>
                  </a:cxn>
                  <a:cxn ang="0">
                    <a:pos x="0" y="6720"/>
                  </a:cxn>
                </a:cxnLst>
                <a:rect l="0" t="0" r="r" b="b"/>
                <a:pathLst>
                  <a:path w="21600" h="21600">
                    <a:moveTo>
                      <a:pt x="0" y="6720"/>
                    </a:moveTo>
                    <a:lnTo>
                      <a:pt x="21600" y="0"/>
                    </a:lnTo>
                    <a:lnTo>
                      <a:pt x="21600" y="15200"/>
                    </a:lnTo>
                    <a:lnTo>
                      <a:pt x="0" y="21600"/>
                    </a:lnTo>
                    <a:lnTo>
                      <a:pt x="0" y="6720"/>
                    </a:lnTo>
                  </a:path>
                </a:pathLst>
              </a:custGeom>
              <a:noFill/>
              <a:ln w="3600">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0" name="Line 9"/>
              <p:cNvSpPr>
                <a:spLocks noChangeShapeType="1"/>
              </p:cNvSpPr>
              <p:nvPr/>
            </p:nvSpPr>
            <p:spPr bwMode="auto">
              <a:xfrm flipV="1">
                <a:off x="6588130" y="3152771"/>
                <a:ext cx="855663" cy="36512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1" name="Line 10"/>
              <p:cNvSpPr>
                <a:spLocks noChangeShapeType="1"/>
              </p:cNvSpPr>
              <p:nvPr/>
            </p:nvSpPr>
            <p:spPr bwMode="auto">
              <a:xfrm>
                <a:off x="6588130" y="3517896"/>
                <a:ext cx="1588" cy="10699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2" name="Line 11"/>
              <p:cNvSpPr>
                <a:spLocks noChangeShapeType="1"/>
              </p:cNvSpPr>
              <p:nvPr/>
            </p:nvSpPr>
            <p:spPr bwMode="auto">
              <a:xfrm>
                <a:off x="6464305" y="3481384"/>
                <a:ext cx="1588" cy="1071563"/>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3" name="Line 12"/>
              <p:cNvSpPr>
                <a:spLocks noChangeShapeType="1"/>
              </p:cNvSpPr>
              <p:nvPr/>
            </p:nvSpPr>
            <p:spPr bwMode="auto">
              <a:xfrm>
                <a:off x="6338892" y="3443284"/>
                <a:ext cx="1588" cy="1071563"/>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4" name="Line 13"/>
              <p:cNvSpPr>
                <a:spLocks noChangeShapeType="1"/>
              </p:cNvSpPr>
              <p:nvPr/>
            </p:nvSpPr>
            <p:spPr bwMode="auto">
              <a:xfrm>
                <a:off x="6216655" y="3406771"/>
                <a:ext cx="1588" cy="10699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5" name="Line 14"/>
              <p:cNvSpPr>
                <a:spLocks noChangeShapeType="1"/>
              </p:cNvSpPr>
              <p:nvPr/>
            </p:nvSpPr>
            <p:spPr bwMode="auto">
              <a:xfrm>
                <a:off x="6091242" y="3370259"/>
                <a:ext cx="1588" cy="534988"/>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6" name="Line 15"/>
              <p:cNvSpPr>
                <a:spLocks noChangeShapeType="1"/>
              </p:cNvSpPr>
              <p:nvPr/>
            </p:nvSpPr>
            <p:spPr bwMode="auto">
              <a:xfrm>
                <a:off x="6673855" y="3481384"/>
                <a:ext cx="1588" cy="1071563"/>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7" name="Line 16"/>
              <p:cNvSpPr>
                <a:spLocks noChangeShapeType="1"/>
              </p:cNvSpPr>
              <p:nvPr/>
            </p:nvSpPr>
            <p:spPr bwMode="auto">
              <a:xfrm>
                <a:off x="6761167" y="3443284"/>
                <a:ext cx="1588" cy="1071563"/>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8" name="Line 17"/>
              <p:cNvSpPr>
                <a:spLocks noChangeShapeType="1"/>
              </p:cNvSpPr>
              <p:nvPr/>
            </p:nvSpPr>
            <p:spPr bwMode="auto">
              <a:xfrm>
                <a:off x="6846892" y="3406771"/>
                <a:ext cx="1588" cy="10699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9" name="Line 18"/>
              <p:cNvSpPr>
                <a:spLocks noChangeShapeType="1"/>
              </p:cNvSpPr>
              <p:nvPr/>
            </p:nvSpPr>
            <p:spPr bwMode="auto">
              <a:xfrm>
                <a:off x="6931030" y="3370259"/>
                <a:ext cx="1588" cy="1071563"/>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0" name="Line 19"/>
              <p:cNvSpPr>
                <a:spLocks noChangeShapeType="1"/>
              </p:cNvSpPr>
              <p:nvPr/>
            </p:nvSpPr>
            <p:spPr bwMode="auto">
              <a:xfrm>
                <a:off x="7018342" y="3335334"/>
                <a:ext cx="1588" cy="1065213"/>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1" name="Line 20"/>
              <p:cNvSpPr>
                <a:spLocks noChangeShapeType="1"/>
              </p:cNvSpPr>
              <p:nvPr/>
            </p:nvSpPr>
            <p:spPr bwMode="auto">
              <a:xfrm>
                <a:off x="5768980" y="3149596"/>
                <a:ext cx="990600" cy="293688"/>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2" name="Line 21"/>
              <p:cNvSpPr>
                <a:spLocks noChangeShapeType="1"/>
              </p:cNvSpPr>
              <p:nvPr/>
            </p:nvSpPr>
            <p:spPr bwMode="auto">
              <a:xfrm>
                <a:off x="5854705" y="3111496"/>
                <a:ext cx="992188" cy="2952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3" name="Line 22"/>
              <p:cNvSpPr>
                <a:spLocks noChangeShapeType="1"/>
              </p:cNvSpPr>
              <p:nvPr/>
            </p:nvSpPr>
            <p:spPr bwMode="auto">
              <a:xfrm>
                <a:off x="5940430" y="3076571"/>
                <a:ext cx="990600" cy="293688"/>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4" name="Line 23"/>
              <p:cNvSpPr>
                <a:spLocks noChangeShapeType="1"/>
              </p:cNvSpPr>
              <p:nvPr/>
            </p:nvSpPr>
            <p:spPr bwMode="auto">
              <a:xfrm>
                <a:off x="6024567" y="3040059"/>
                <a:ext cx="993775" cy="2952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5" name="Line 24"/>
              <p:cNvSpPr>
                <a:spLocks noChangeShapeType="1"/>
              </p:cNvSpPr>
              <p:nvPr/>
            </p:nvSpPr>
            <p:spPr bwMode="auto">
              <a:xfrm flipV="1">
                <a:off x="6464305" y="3116259"/>
                <a:ext cx="855663" cy="36512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6" name="Line 25"/>
              <p:cNvSpPr>
                <a:spLocks noChangeShapeType="1"/>
              </p:cNvSpPr>
              <p:nvPr/>
            </p:nvSpPr>
            <p:spPr bwMode="auto">
              <a:xfrm flipV="1">
                <a:off x="6338892" y="3078159"/>
                <a:ext cx="855663" cy="36512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7" name="Line 26"/>
              <p:cNvSpPr>
                <a:spLocks noChangeShapeType="1"/>
              </p:cNvSpPr>
              <p:nvPr/>
            </p:nvSpPr>
            <p:spPr bwMode="auto">
              <a:xfrm flipV="1">
                <a:off x="6216655" y="3041646"/>
                <a:ext cx="855663" cy="36512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8" name="Line 27"/>
              <p:cNvSpPr>
                <a:spLocks noChangeShapeType="1"/>
              </p:cNvSpPr>
              <p:nvPr/>
            </p:nvSpPr>
            <p:spPr bwMode="auto">
              <a:xfrm flipV="1">
                <a:off x="6091242" y="3005134"/>
                <a:ext cx="857250" cy="36512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9" name="Freeform 28"/>
              <p:cNvSpPr>
                <a:spLocks noChangeArrowheads="1"/>
              </p:cNvSpPr>
              <p:nvPr/>
            </p:nvSpPr>
            <p:spPr bwMode="auto">
              <a:xfrm>
                <a:off x="7016755" y="3451221"/>
                <a:ext cx="85725" cy="160338"/>
              </a:xfrm>
              <a:custGeom>
                <a:avLst/>
                <a:gdLst/>
                <a:ahLst/>
                <a:cxnLst>
                  <a:cxn ang="0">
                    <a:pos x="21600" y="0"/>
                  </a:cxn>
                  <a:cxn ang="0">
                    <a:pos x="21600" y="16597"/>
                  </a:cxn>
                  <a:cxn ang="0">
                    <a:pos x="0" y="21600"/>
                  </a:cxn>
                  <a:cxn ang="0">
                    <a:pos x="0" y="5003"/>
                  </a:cxn>
                  <a:cxn ang="0">
                    <a:pos x="21600" y="0"/>
                  </a:cxn>
                </a:cxnLst>
                <a:rect l="0" t="0" r="r" b="b"/>
                <a:pathLst>
                  <a:path w="21600" h="21600">
                    <a:moveTo>
                      <a:pt x="21600" y="0"/>
                    </a:moveTo>
                    <a:lnTo>
                      <a:pt x="21600" y="16597"/>
                    </a:lnTo>
                    <a:lnTo>
                      <a:pt x="0" y="21600"/>
                    </a:lnTo>
                    <a:lnTo>
                      <a:pt x="0" y="5003"/>
                    </a:lnTo>
                    <a:lnTo>
                      <a:pt x="21600" y="0"/>
                    </a:lnTo>
                  </a:path>
                </a:pathLst>
              </a:custGeom>
              <a:noFill/>
              <a:ln w="3600">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0" name="Line 29"/>
              <p:cNvSpPr>
                <a:spLocks noChangeShapeType="1"/>
              </p:cNvSpPr>
              <p:nvPr/>
            </p:nvSpPr>
            <p:spPr bwMode="auto">
              <a:xfrm>
                <a:off x="7102480" y="3298821"/>
                <a:ext cx="1588" cy="10699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1" name="Line 30"/>
              <p:cNvSpPr>
                <a:spLocks noChangeShapeType="1"/>
              </p:cNvSpPr>
              <p:nvPr/>
            </p:nvSpPr>
            <p:spPr bwMode="auto">
              <a:xfrm>
                <a:off x="7188205" y="3260721"/>
                <a:ext cx="1588" cy="1071563"/>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2" name="Line 31"/>
              <p:cNvSpPr>
                <a:spLocks noChangeShapeType="1"/>
              </p:cNvSpPr>
              <p:nvPr/>
            </p:nvSpPr>
            <p:spPr bwMode="auto">
              <a:xfrm>
                <a:off x="7273930" y="3224209"/>
                <a:ext cx="1588" cy="10699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3" name="Line 32"/>
              <p:cNvSpPr>
                <a:spLocks noChangeShapeType="1"/>
              </p:cNvSpPr>
              <p:nvPr/>
            </p:nvSpPr>
            <p:spPr bwMode="auto">
              <a:xfrm>
                <a:off x="7359655" y="3189284"/>
                <a:ext cx="1588" cy="10699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4" name="Line 33"/>
              <p:cNvSpPr>
                <a:spLocks noChangeShapeType="1"/>
              </p:cNvSpPr>
              <p:nvPr/>
            </p:nvSpPr>
            <p:spPr bwMode="auto">
              <a:xfrm>
                <a:off x="7446967" y="3152771"/>
                <a:ext cx="1588" cy="1065213"/>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5" name="Freeform 34"/>
              <p:cNvSpPr>
                <a:spLocks noChangeArrowheads="1"/>
              </p:cNvSpPr>
              <p:nvPr/>
            </p:nvSpPr>
            <p:spPr bwMode="auto">
              <a:xfrm>
                <a:off x="6091242" y="3487734"/>
                <a:ext cx="85725" cy="158750"/>
              </a:xfrm>
              <a:custGeom>
                <a:avLst/>
                <a:gdLst/>
                <a:ahLst/>
                <a:cxnLst>
                  <a:cxn ang="0">
                    <a:pos x="21600" y="0"/>
                  </a:cxn>
                  <a:cxn ang="0">
                    <a:pos x="21600" y="16568"/>
                  </a:cxn>
                  <a:cxn ang="0">
                    <a:pos x="0" y="21600"/>
                  </a:cxn>
                  <a:cxn ang="0">
                    <a:pos x="0" y="4909"/>
                  </a:cxn>
                  <a:cxn ang="0">
                    <a:pos x="21600" y="0"/>
                  </a:cxn>
                </a:cxnLst>
                <a:rect l="0" t="0" r="r" b="b"/>
                <a:pathLst>
                  <a:path w="21600" h="21600">
                    <a:moveTo>
                      <a:pt x="21600" y="0"/>
                    </a:moveTo>
                    <a:lnTo>
                      <a:pt x="21600" y="16568"/>
                    </a:lnTo>
                    <a:lnTo>
                      <a:pt x="0" y="21600"/>
                    </a:lnTo>
                    <a:lnTo>
                      <a:pt x="0" y="4909"/>
                    </a:lnTo>
                    <a:lnTo>
                      <a:pt x="21600" y="0"/>
                    </a:lnTo>
                  </a:path>
                </a:pathLst>
              </a:custGeom>
              <a:noFill/>
              <a:ln w="3600">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6" name="Line 35"/>
              <p:cNvSpPr>
                <a:spLocks noChangeShapeType="1"/>
              </p:cNvSpPr>
              <p:nvPr/>
            </p:nvSpPr>
            <p:spPr bwMode="auto">
              <a:xfrm>
                <a:off x="6091242" y="3370259"/>
                <a:ext cx="1588" cy="10699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7" name="Line 36"/>
              <p:cNvSpPr>
                <a:spLocks noChangeShapeType="1"/>
              </p:cNvSpPr>
              <p:nvPr/>
            </p:nvSpPr>
            <p:spPr bwMode="auto">
              <a:xfrm>
                <a:off x="5967417" y="3333746"/>
                <a:ext cx="1588" cy="1071563"/>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8" name="Line 37"/>
              <p:cNvSpPr>
                <a:spLocks noChangeShapeType="1"/>
              </p:cNvSpPr>
              <p:nvPr/>
            </p:nvSpPr>
            <p:spPr bwMode="auto">
              <a:xfrm>
                <a:off x="5842005" y="3295646"/>
                <a:ext cx="1588" cy="1071563"/>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9" name="Line 38"/>
              <p:cNvSpPr>
                <a:spLocks noChangeShapeType="1"/>
              </p:cNvSpPr>
              <p:nvPr/>
            </p:nvSpPr>
            <p:spPr bwMode="auto">
              <a:xfrm>
                <a:off x="5719767" y="3259134"/>
                <a:ext cx="1588" cy="10699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0" name="Line 39"/>
              <p:cNvSpPr>
                <a:spLocks noChangeShapeType="1"/>
              </p:cNvSpPr>
              <p:nvPr/>
            </p:nvSpPr>
            <p:spPr bwMode="auto">
              <a:xfrm>
                <a:off x="5595942" y="3222621"/>
                <a:ext cx="1588" cy="1071563"/>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1" name="Line 40"/>
              <p:cNvSpPr>
                <a:spLocks noChangeShapeType="1"/>
              </p:cNvSpPr>
              <p:nvPr/>
            </p:nvSpPr>
            <p:spPr bwMode="auto">
              <a:xfrm flipV="1">
                <a:off x="5967417" y="2968621"/>
                <a:ext cx="855663" cy="36512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2" name="Line 41"/>
              <p:cNvSpPr>
                <a:spLocks noChangeShapeType="1"/>
              </p:cNvSpPr>
              <p:nvPr/>
            </p:nvSpPr>
            <p:spPr bwMode="auto">
              <a:xfrm flipV="1">
                <a:off x="5842005" y="2930521"/>
                <a:ext cx="855663" cy="36512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3" name="Line 42"/>
              <p:cNvSpPr>
                <a:spLocks noChangeShapeType="1"/>
              </p:cNvSpPr>
              <p:nvPr/>
            </p:nvSpPr>
            <p:spPr bwMode="auto">
              <a:xfrm flipV="1">
                <a:off x="5719767" y="2894009"/>
                <a:ext cx="855663" cy="36512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4" name="Line 43"/>
              <p:cNvSpPr>
                <a:spLocks noChangeShapeType="1"/>
              </p:cNvSpPr>
              <p:nvPr/>
            </p:nvSpPr>
            <p:spPr bwMode="auto">
              <a:xfrm flipV="1">
                <a:off x="5595942" y="2857496"/>
                <a:ext cx="855663" cy="36512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5" name="Freeform 44"/>
              <p:cNvSpPr>
                <a:spLocks noChangeArrowheads="1"/>
              </p:cNvSpPr>
              <p:nvPr/>
            </p:nvSpPr>
            <p:spPr bwMode="auto">
              <a:xfrm>
                <a:off x="6107117" y="3003546"/>
                <a:ext cx="995363" cy="295275"/>
              </a:xfrm>
              <a:custGeom>
                <a:avLst/>
                <a:gdLst/>
                <a:ahLst/>
                <a:cxnLst>
                  <a:cxn ang="0">
                    <a:pos x="21600" y="21600"/>
                  </a:cxn>
                  <a:cxn ang="0">
                    <a:pos x="4590" y="4558"/>
                  </a:cxn>
                  <a:cxn ang="0">
                    <a:pos x="0" y="0"/>
                  </a:cxn>
                </a:cxnLst>
                <a:rect l="0" t="0" r="r" b="b"/>
                <a:pathLst>
                  <a:path w="21600" h="21600">
                    <a:moveTo>
                      <a:pt x="21600" y="21600"/>
                    </a:moveTo>
                    <a:lnTo>
                      <a:pt x="4590" y="4558"/>
                    </a:lnTo>
                    <a:lnTo>
                      <a:pt x="0" y="0"/>
                    </a:lnTo>
                  </a:path>
                </a:pathLst>
              </a:custGeom>
              <a:noFill/>
              <a:ln w="36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6" name="Line 45"/>
              <p:cNvSpPr>
                <a:spLocks noChangeShapeType="1"/>
              </p:cNvSpPr>
              <p:nvPr/>
            </p:nvSpPr>
            <p:spPr bwMode="auto">
              <a:xfrm>
                <a:off x="6197605" y="2967034"/>
                <a:ext cx="989013" cy="293688"/>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7" name="Line 46"/>
              <p:cNvSpPr>
                <a:spLocks noChangeShapeType="1"/>
              </p:cNvSpPr>
              <p:nvPr/>
            </p:nvSpPr>
            <p:spPr bwMode="auto">
              <a:xfrm>
                <a:off x="6281742" y="2930521"/>
                <a:ext cx="992188" cy="293688"/>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8" name="Line 47"/>
              <p:cNvSpPr>
                <a:spLocks noChangeShapeType="1"/>
              </p:cNvSpPr>
              <p:nvPr/>
            </p:nvSpPr>
            <p:spPr bwMode="auto">
              <a:xfrm>
                <a:off x="6367467" y="2894009"/>
                <a:ext cx="992188" cy="2952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9" name="Line 48"/>
              <p:cNvSpPr>
                <a:spLocks noChangeShapeType="1"/>
              </p:cNvSpPr>
              <p:nvPr/>
            </p:nvSpPr>
            <p:spPr bwMode="auto">
              <a:xfrm>
                <a:off x="6451605" y="2857496"/>
                <a:ext cx="995363" cy="295275"/>
              </a:xfrm>
              <a:prstGeom prst="line">
                <a:avLst/>
              </a:prstGeom>
              <a:noFill/>
              <a:ln w="360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320" name="テキスト ボックス 319"/>
            <p:cNvSpPr txBox="1"/>
            <p:nvPr/>
          </p:nvSpPr>
          <p:spPr>
            <a:xfrm>
              <a:off x="3573097" y="2775407"/>
              <a:ext cx="2087238" cy="315202"/>
            </a:xfrm>
            <a:prstGeom prst="rect">
              <a:avLst/>
            </a:prstGeom>
            <a:solidFill>
              <a:srgbClr val="FFFF66"/>
            </a:solidFill>
            <a:ln>
              <a:solidFill>
                <a:srgbClr val="FF0000"/>
              </a:solidFill>
            </a:ln>
          </p:spPr>
          <p:txBody>
            <a:bodyPr wrap="none" rtlCol="0">
              <a:spAutoFit/>
            </a:bodyPr>
            <a:lstStyle/>
            <a:p>
              <a:r>
                <a:rPr lang="en-US" altLang="ja-JP" sz="1200" dirty="0" smtClean="0">
                  <a:solidFill>
                    <a:prstClr val="black"/>
                  </a:solidFill>
                  <a:latin typeface="HG丸ｺﾞｼｯｸM-PRO" pitchFamily="50" charset="-128"/>
                  <a:ea typeface="HG丸ｺﾞｼｯｸM-PRO" pitchFamily="50" charset="-128"/>
                </a:rPr>
                <a:t>125m</a:t>
              </a:r>
              <a:r>
                <a:rPr lang="ja-JP" altLang="en-US" sz="1200" dirty="0" smtClean="0">
                  <a:solidFill>
                    <a:prstClr val="black"/>
                  </a:solidFill>
                  <a:latin typeface="HG丸ｺﾞｼｯｸM-PRO" pitchFamily="50" charset="-128"/>
                  <a:ea typeface="HG丸ｺﾞｼｯｸM-PRO" pitchFamily="50" charset="-128"/>
                </a:rPr>
                <a:t>メッシュ標高モデル</a:t>
              </a:r>
              <a:endParaRPr lang="ja-JP" altLang="en-US" sz="1200" dirty="0">
                <a:solidFill>
                  <a:prstClr val="black"/>
                </a:solidFill>
                <a:latin typeface="HG丸ｺﾞｼｯｸM-PRO" pitchFamily="50" charset="-128"/>
                <a:ea typeface="HG丸ｺﾞｼｯｸM-PRO" pitchFamily="50" charset="-128"/>
              </a:endParaRPr>
            </a:p>
          </p:txBody>
        </p:sp>
        <p:pic>
          <p:nvPicPr>
            <p:cNvPr id="321" name="Picture 2"/>
            <p:cNvPicPr>
              <a:picLocks noChangeAspect="1" noChangeArrowheads="1"/>
            </p:cNvPicPr>
            <p:nvPr/>
          </p:nvPicPr>
          <p:blipFill>
            <a:blip r:embed="rId7" cstate="print"/>
            <a:srcRect/>
            <a:stretch>
              <a:fillRect/>
            </a:stretch>
          </p:blipFill>
          <p:spPr bwMode="auto">
            <a:xfrm>
              <a:off x="3505809" y="4847116"/>
              <a:ext cx="2405449" cy="1836000"/>
            </a:xfrm>
            <a:prstGeom prst="rect">
              <a:avLst/>
            </a:prstGeom>
            <a:solidFill>
              <a:schemeClr val="bg1"/>
            </a:solidFill>
            <a:ln w="9525">
              <a:solidFill>
                <a:schemeClr val="accent6">
                  <a:lumMod val="50000"/>
                </a:schemeClr>
              </a:solidFill>
              <a:miter lim="800000"/>
              <a:headEnd/>
              <a:tailEnd/>
            </a:ln>
            <a:effectLst/>
          </p:spPr>
        </p:pic>
        <p:pic>
          <p:nvPicPr>
            <p:cNvPr id="322" name="図 321" descr="Image08.jpg"/>
            <p:cNvPicPr>
              <a:picLocks noChangeAspect="1"/>
            </p:cNvPicPr>
            <p:nvPr/>
          </p:nvPicPr>
          <p:blipFill>
            <a:blip r:embed="rId8" cstate="print"/>
            <a:stretch>
              <a:fillRect/>
            </a:stretch>
          </p:blipFill>
          <p:spPr>
            <a:xfrm>
              <a:off x="3519596" y="720143"/>
              <a:ext cx="2445251" cy="1836000"/>
            </a:xfrm>
            <a:prstGeom prst="rect">
              <a:avLst/>
            </a:prstGeom>
            <a:ln>
              <a:solidFill>
                <a:schemeClr val="accent6">
                  <a:lumMod val="50000"/>
                </a:schemeClr>
              </a:solidFill>
            </a:ln>
          </p:spPr>
        </p:pic>
        <p:sp>
          <p:nvSpPr>
            <p:cNvPr id="323" name="テキスト ボックス 322"/>
            <p:cNvSpPr txBox="1"/>
            <p:nvPr/>
          </p:nvSpPr>
          <p:spPr>
            <a:xfrm>
              <a:off x="3497421" y="4845683"/>
              <a:ext cx="2237648" cy="315202"/>
            </a:xfrm>
            <a:prstGeom prst="rect">
              <a:avLst/>
            </a:prstGeom>
            <a:solidFill>
              <a:srgbClr val="FFFF66"/>
            </a:solidFill>
            <a:ln>
              <a:solidFill>
                <a:srgbClr val="FF0000"/>
              </a:solidFill>
            </a:ln>
          </p:spPr>
          <p:txBody>
            <a:bodyPr wrap="square" rtlCol="0">
              <a:spAutoFit/>
            </a:bodyPr>
            <a:lstStyle/>
            <a:p>
              <a:r>
                <a:rPr lang="ja-JP" altLang="en-US" sz="1200" dirty="0" smtClean="0">
                  <a:solidFill>
                    <a:prstClr val="black"/>
                  </a:solidFill>
                  <a:latin typeface="メイリオ" pitchFamily="50" charset="-128"/>
                  <a:ea typeface="メイリオ" pitchFamily="50" charset="-128"/>
                  <a:cs typeface="メイリオ" pitchFamily="50" charset="-128"/>
                </a:rPr>
                <a:t>鉛直</a:t>
              </a:r>
              <a:r>
                <a:rPr lang="en-US" altLang="ja-JP" sz="1200" dirty="0">
                  <a:solidFill>
                    <a:prstClr val="black"/>
                  </a:solidFill>
                  <a:latin typeface="メイリオ" pitchFamily="50" charset="-128"/>
                  <a:ea typeface="メイリオ" pitchFamily="50" charset="-128"/>
                  <a:cs typeface="メイリオ" pitchFamily="50" charset="-128"/>
                </a:rPr>
                <a:t>1</a:t>
              </a:r>
              <a:r>
                <a:rPr lang="ja-JP" altLang="en-US" sz="1200" dirty="0" smtClean="0">
                  <a:solidFill>
                    <a:prstClr val="black"/>
                  </a:solidFill>
                  <a:latin typeface="メイリオ" pitchFamily="50" charset="-128"/>
                  <a:ea typeface="メイリオ" pitchFamily="50" charset="-128"/>
                  <a:cs typeface="メイリオ" pitchFamily="50" charset="-128"/>
                </a:rPr>
                <a:t>次元地盤柱状体モデル</a:t>
              </a: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324" name="正方形/長方形 323"/>
            <p:cNvSpPr/>
            <p:nvPr/>
          </p:nvSpPr>
          <p:spPr>
            <a:xfrm>
              <a:off x="140149" y="5825732"/>
              <a:ext cx="3064267" cy="925235"/>
            </a:xfrm>
            <a:prstGeom prst="rect">
              <a:avLst/>
            </a:prstGeom>
            <a:solidFill>
              <a:srgbClr val="CC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0000"/>
                </a:lnSpc>
              </a:pPr>
              <a:r>
                <a:rPr kumimoji="1" lang="en-US" altLang="ja-JP" sz="1000" dirty="0" smtClean="0">
                  <a:solidFill>
                    <a:schemeClr val="tx1"/>
                  </a:solidFill>
                  <a:latin typeface="HG丸ｺﾞｼｯｸM-PRO" pitchFamily="50" charset="-128"/>
                  <a:ea typeface="HG丸ｺﾞｼｯｸM-PRO" pitchFamily="50" charset="-128"/>
                </a:rPr>
                <a:t>A</a:t>
              </a:r>
              <a:r>
                <a:rPr kumimoji="1" lang="ja-JP" altLang="en-US" sz="1000" dirty="0" smtClean="0">
                  <a:solidFill>
                    <a:schemeClr val="tx1"/>
                  </a:solidFill>
                  <a:latin typeface="HG丸ｺﾞｼｯｸM-PRO" pitchFamily="50" charset="-128"/>
                  <a:ea typeface="HG丸ｺﾞｼｯｸM-PRO" pitchFamily="50" charset="-128"/>
                </a:rPr>
                <a:t>：ボーリングデータ等を収集。</a:t>
              </a:r>
              <a:endParaRPr kumimoji="1" lang="en-US" altLang="ja-JP" sz="1000" dirty="0" smtClean="0">
                <a:solidFill>
                  <a:schemeClr val="tx1"/>
                </a:solidFill>
                <a:latin typeface="HG丸ｺﾞｼｯｸM-PRO" pitchFamily="50" charset="-128"/>
                <a:ea typeface="HG丸ｺﾞｼｯｸM-PRO" pitchFamily="50" charset="-128"/>
              </a:endParaRPr>
            </a:p>
            <a:p>
              <a:pPr>
                <a:lnSpc>
                  <a:spcPct val="120000"/>
                </a:lnSpc>
              </a:pPr>
              <a:r>
                <a:rPr lang="en-US" altLang="ja-JP" sz="1000" dirty="0">
                  <a:solidFill>
                    <a:schemeClr val="tx1"/>
                  </a:solidFill>
                  <a:latin typeface="HG丸ｺﾞｼｯｸM-PRO" pitchFamily="50" charset="-128"/>
                  <a:ea typeface="HG丸ｺﾞｼｯｸM-PRO" pitchFamily="50" charset="-128"/>
                </a:rPr>
                <a:t>B</a:t>
              </a:r>
              <a:r>
                <a:rPr lang="ja-JP" altLang="en-US" sz="1000" dirty="0">
                  <a:solidFill>
                    <a:schemeClr val="tx1"/>
                  </a:solidFill>
                  <a:latin typeface="HG丸ｺﾞｼｯｸM-PRO" pitchFamily="50" charset="-128"/>
                  <a:ea typeface="HG丸ｺﾞｼｯｸM-PRO" pitchFamily="50" charset="-128"/>
                </a:rPr>
                <a:t>：ツールを使用しモデルを構築。</a:t>
              </a:r>
              <a:endParaRPr lang="en-US" altLang="ja-JP" sz="1000" dirty="0">
                <a:solidFill>
                  <a:schemeClr val="tx1"/>
                </a:solidFill>
                <a:latin typeface="HG丸ｺﾞｼｯｸM-PRO" pitchFamily="50" charset="-128"/>
                <a:ea typeface="HG丸ｺﾞｼｯｸM-PRO" pitchFamily="50" charset="-128"/>
              </a:endParaRPr>
            </a:p>
            <a:p>
              <a:pPr>
                <a:lnSpc>
                  <a:spcPct val="120000"/>
                </a:lnSpc>
              </a:pPr>
              <a:r>
                <a:rPr lang="en-US" altLang="ja-JP" sz="1000" dirty="0">
                  <a:solidFill>
                    <a:schemeClr val="tx1"/>
                  </a:solidFill>
                  <a:latin typeface="HG丸ｺﾞｼｯｸM-PRO" pitchFamily="50" charset="-128"/>
                  <a:ea typeface="HG丸ｺﾞｼｯｸM-PRO" pitchFamily="50" charset="-128"/>
                </a:rPr>
                <a:t>C</a:t>
              </a:r>
              <a:r>
                <a:rPr lang="ja-JP" altLang="en-US" sz="1000" dirty="0">
                  <a:solidFill>
                    <a:schemeClr val="tx1"/>
                  </a:solidFill>
                  <a:latin typeface="HG丸ｺﾞｼｯｸM-PRO" pitchFamily="50" charset="-128"/>
                  <a:ea typeface="HG丸ｺﾞｼｯｸM-PRO" pitchFamily="50" charset="-128"/>
                </a:rPr>
                <a:t>：それぞれのモデルから</a:t>
              </a:r>
              <a:r>
                <a:rPr lang="ja-JP" altLang="en-US" sz="1000" dirty="0" smtClean="0">
                  <a:solidFill>
                    <a:schemeClr val="tx1"/>
                  </a:solidFill>
                  <a:latin typeface="HG丸ｺﾞｼｯｸM-PRO" pitchFamily="50" charset="-128"/>
                  <a:ea typeface="HG丸ｺﾞｼｯｸM-PRO" pitchFamily="50" charset="-128"/>
                </a:rPr>
                <a:t>アプリケーショ</a:t>
              </a:r>
            </a:p>
            <a:p>
              <a:pPr>
                <a:lnSpc>
                  <a:spcPct val="120000"/>
                </a:lnSpc>
              </a:pPr>
              <a:r>
                <a:rPr lang="ja-JP" altLang="en-US" sz="1000" dirty="0" smtClean="0">
                  <a:solidFill>
                    <a:schemeClr val="tx1"/>
                  </a:solidFill>
                  <a:latin typeface="HG丸ｺﾞｼｯｸM-PRO" pitchFamily="50" charset="-128"/>
                  <a:ea typeface="HG丸ｺﾞｼｯｸM-PRO" pitchFamily="50" charset="-128"/>
                </a:rPr>
                <a:t>　　ンを通して災害予測を行う。</a:t>
              </a:r>
            </a:p>
            <a:p>
              <a:pPr>
                <a:lnSpc>
                  <a:spcPct val="120000"/>
                </a:lnSpc>
              </a:pPr>
              <a:endParaRPr kumimoji="1" lang="en-US" altLang="ja-JP" sz="1200" dirty="0" smtClean="0">
                <a:solidFill>
                  <a:schemeClr val="tx1"/>
                </a:solidFill>
                <a:latin typeface="HG丸ｺﾞｼｯｸM-PRO" pitchFamily="50" charset="-128"/>
                <a:ea typeface="HG丸ｺﾞｼｯｸM-PRO" pitchFamily="50" charset="-128"/>
              </a:endParaRPr>
            </a:p>
          </p:txBody>
        </p:sp>
        <p:cxnSp>
          <p:nvCxnSpPr>
            <p:cNvPr id="325" name="直線コネクタ 324"/>
            <p:cNvCxnSpPr/>
            <p:nvPr/>
          </p:nvCxnSpPr>
          <p:spPr>
            <a:xfrm flipH="1">
              <a:off x="6609659" y="619255"/>
              <a:ext cx="1" cy="606386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p:cNvCxnSpPr/>
            <p:nvPr/>
          </p:nvCxnSpPr>
          <p:spPr>
            <a:xfrm>
              <a:off x="3009013" y="657193"/>
              <a:ext cx="30594" cy="510792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27" name="テキスト ボックス 326"/>
            <p:cNvSpPr txBox="1"/>
            <p:nvPr/>
          </p:nvSpPr>
          <p:spPr>
            <a:xfrm>
              <a:off x="3524240" y="720143"/>
              <a:ext cx="1710910" cy="315202"/>
            </a:xfrm>
            <a:prstGeom prst="rect">
              <a:avLst/>
            </a:prstGeom>
            <a:solidFill>
              <a:srgbClr val="FFFF66"/>
            </a:solidFill>
            <a:ln>
              <a:solidFill>
                <a:srgbClr val="FF0000"/>
              </a:solidFill>
            </a:ln>
          </p:spPr>
          <p:txBody>
            <a:bodyPr wrap="none" rtlCol="0">
              <a:spAutoFit/>
            </a:bodyPr>
            <a:lstStyle/>
            <a:p>
              <a:r>
                <a:rPr lang="en-US" altLang="ja-JP" sz="1200" dirty="0" smtClean="0">
                  <a:solidFill>
                    <a:prstClr val="black"/>
                  </a:solidFill>
                  <a:latin typeface="HG丸ｺﾞｼｯｸM-PRO" pitchFamily="50" charset="-128"/>
                  <a:ea typeface="HG丸ｺﾞｼｯｸM-PRO" pitchFamily="50" charset="-128"/>
                </a:rPr>
                <a:t>3</a:t>
              </a:r>
              <a:r>
                <a:rPr lang="ja-JP" altLang="en-US" sz="1200" dirty="0" smtClean="0">
                  <a:solidFill>
                    <a:prstClr val="black"/>
                  </a:solidFill>
                  <a:latin typeface="HG丸ｺﾞｼｯｸM-PRO" pitchFamily="50" charset="-128"/>
                  <a:ea typeface="HG丸ｺﾞｼｯｸM-PRO" pitchFamily="50" charset="-128"/>
                </a:rPr>
                <a:t>次元表層地盤モデル</a:t>
              </a:r>
              <a:endParaRPr lang="ja-JP" altLang="en-US" sz="1200" dirty="0">
                <a:solidFill>
                  <a:prstClr val="black"/>
                </a:solidFill>
                <a:latin typeface="HG丸ｺﾞｼｯｸM-PRO" pitchFamily="50" charset="-128"/>
                <a:ea typeface="HG丸ｺﾞｼｯｸM-PRO" pitchFamily="50" charset="-128"/>
              </a:endParaRPr>
            </a:p>
          </p:txBody>
        </p:sp>
        <p:sp>
          <p:nvSpPr>
            <p:cNvPr id="328" name="正方形/長方形 327"/>
            <p:cNvSpPr/>
            <p:nvPr/>
          </p:nvSpPr>
          <p:spPr>
            <a:xfrm>
              <a:off x="3611548" y="4297218"/>
              <a:ext cx="324522" cy="350225"/>
            </a:xfrm>
            <a:prstGeom prst="rect">
              <a:avLst/>
            </a:prstGeom>
            <a:solidFill>
              <a:schemeClr val="bg1"/>
            </a:solidFill>
          </p:spPr>
          <p:txBody>
            <a:bodyPr wrap="none">
              <a:spAutoFit/>
            </a:bodyPr>
            <a:lstStyle/>
            <a:p>
              <a:r>
                <a:rPr lang="en-US" altLang="ja-JP" sz="1400" b="1" dirty="0" smtClean="0">
                  <a:latin typeface="HG丸ｺﾞｼｯｸM-PRO" pitchFamily="50" charset="-128"/>
                  <a:ea typeface="HG丸ｺﾞｼｯｸM-PRO" pitchFamily="50" charset="-128"/>
                </a:rPr>
                <a:t>B</a:t>
              </a:r>
              <a:endParaRPr lang="ja-JP" altLang="en-US" sz="1400" b="1" dirty="0"/>
            </a:p>
          </p:txBody>
        </p:sp>
        <p:sp>
          <p:nvSpPr>
            <p:cNvPr id="329" name="正方形/長方形 328"/>
            <p:cNvSpPr/>
            <p:nvPr/>
          </p:nvSpPr>
          <p:spPr>
            <a:xfrm>
              <a:off x="3589053" y="6342807"/>
              <a:ext cx="324522" cy="350225"/>
            </a:xfrm>
            <a:prstGeom prst="rect">
              <a:avLst/>
            </a:prstGeom>
            <a:solidFill>
              <a:schemeClr val="bg1"/>
            </a:solidFill>
          </p:spPr>
          <p:txBody>
            <a:bodyPr wrap="none">
              <a:spAutoFit/>
            </a:bodyPr>
            <a:lstStyle/>
            <a:p>
              <a:r>
                <a:rPr lang="en-US" altLang="ja-JP" sz="1400" b="1" dirty="0" smtClean="0">
                  <a:latin typeface="HG丸ｺﾞｼｯｸM-PRO" pitchFamily="50" charset="-128"/>
                  <a:ea typeface="HG丸ｺﾞｼｯｸM-PRO" pitchFamily="50" charset="-128"/>
                </a:rPr>
                <a:t>B</a:t>
              </a:r>
              <a:endParaRPr lang="ja-JP" altLang="en-US" sz="1400" b="1" dirty="0"/>
            </a:p>
          </p:txBody>
        </p:sp>
        <p:sp>
          <p:nvSpPr>
            <p:cNvPr id="330" name="正方形/長方形 329"/>
            <p:cNvSpPr/>
            <p:nvPr/>
          </p:nvSpPr>
          <p:spPr>
            <a:xfrm>
              <a:off x="6825208" y="6375339"/>
              <a:ext cx="331039" cy="350225"/>
            </a:xfrm>
            <a:prstGeom prst="rect">
              <a:avLst/>
            </a:prstGeom>
            <a:solidFill>
              <a:schemeClr val="bg1"/>
            </a:solidFill>
          </p:spPr>
          <p:txBody>
            <a:bodyPr wrap="none">
              <a:spAutoFit/>
            </a:bodyPr>
            <a:lstStyle/>
            <a:p>
              <a:r>
                <a:rPr lang="en-US" altLang="ja-JP" sz="1400" b="1" dirty="0" smtClean="0">
                  <a:latin typeface="HG丸ｺﾞｼｯｸM-PRO" pitchFamily="50" charset="-128"/>
                  <a:ea typeface="HG丸ｺﾞｼｯｸM-PRO" pitchFamily="50" charset="-128"/>
                </a:rPr>
                <a:t>C</a:t>
              </a:r>
              <a:endParaRPr lang="ja-JP" altLang="en-US" sz="1400" b="1" dirty="0"/>
            </a:p>
          </p:txBody>
        </p:sp>
        <p:sp>
          <p:nvSpPr>
            <p:cNvPr id="331" name="正方形/長方形 330"/>
            <p:cNvSpPr/>
            <p:nvPr/>
          </p:nvSpPr>
          <p:spPr>
            <a:xfrm>
              <a:off x="6825208" y="4258067"/>
              <a:ext cx="331039" cy="350225"/>
            </a:xfrm>
            <a:prstGeom prst="rect">
              <a:avLst/>
            </a:prstGeom>
            <a:solidFill>
              <a:schemeClr val="bg1"/>
            </a:solidFill>
          </p:spPr>
          <p:txBody>
            <a:bodyPr wrap="none">
              <a:spAutoFit/>
            </a:bodyPr>
            <a:lstStyle/>
            <a:p>
              <a:r>
                <a:rPr lang="en-US" altLang="ja-JP" sz="1400" b="1" dirty="0" smtClean="0">
                  <a:latin typeface="HG丸ｺﾞｼｯｸM-PRO" pitchFamily="50" charset="-128"/>
                  <a:ea typeface="HG丸ｺﾞｼｯｸM-PRO" pitchFamily="50" charset="-128"/>
                </a:rPr>
                <a:t>C</a:t>
              </a:r>
              <a:endParaRPr lang="ja-JP" altLang="en-US" sz="1400" b="1" dirty="0"/>
            </a:p>
          </p:txBody>
        </p:sp>
        <p:sp>
          <p:nvSpPr>
            <p:cNvPr id="332" name="正方形/長方形 331"/>
            <p:cNvSpPr/>
            <p:nvPr/>
          </p:nvSpPr>
          <p:spPr>
            <a:xfrm>
              <a:off x="6825208" y="2103649"/>
              <a:ext cx="331039" cy="350225"/>
            </a:xfrm>
            <a:prstGeom prst="rect">
              <a:avLst/>
            </a:prstGeom>
            <a:solidFill>
              <a:schemeClr val="bg1"/>
            </a:solidFill>
          </p:spPr>
          <p:txBody>
            <a:bodyPr wrap="none">
              <a:spAutoFit/>
            </a:bodyPr>
            <a:lstStyle/>
            <a:p>
              <a:r>
                <a:rPr lang="en-US" altLang="ja-JP" sz="1400" b="1" dirty="0" smtClean="0">
                  <a:latin typeface="HG丸ｺﾞｼｯｸM-PRO" pitchFamily="50" charset="-128"/>
                  <a:ea typeface="HG丸ｺﾞｼｯｸM-PRO" pitchFamily="50" charset="-128"/>
                </a:rPr>
                <a:t>C</a:t>
              </a:r>
              <a:endParaRPr lang="ja-JP" altLang="en-US" sz="1400" b="1" dirty="0"/>
            </a:p>
          </p:txBody>
        </p:sp>
        <p:sp>
          <p:nvSpPr>
            <p:cNvPr id="333" name="正方形/長方形 332"/>
            <p:cNvSpPr/>
            <p:nvPr/>
          </p:nvSpPr>
          <p:spPr>
            <a:xfrm>
              <a:off x="3589053" y="2236481"/>
              <a:ext cx="324522" cy="350225"/>
            </a:xfrm>
            <a:prstGeom prst="rect">
              <a:avLst/>
            </a:prstGeom>
            <a:solidFill>
              <a:schemeClr val="bg1"/>
            </a:solidFill>
          </p:spPr>
          <p:txBody>
            <a:bodyPr wrap="none">
              <a:spAutoFit/>
            </a:bodyPr>
            <a:lstStyle/>
            <a:p>
              <a:r>
                <a:rPr lang="en-US" altLang="ja-JP" sz="1400" b="1" dirty="0" smtClean="0">
                  <a:latin typeface="HG丸ｺﾞｼｯｸM-PRO" pitchFamily="50" charset="-128"/>
                  <a:ea typeface="HG丸ｺﾞｼｯｸM-PRO" pitchFamily="50" charset="-128"/>
                </a:rPr>
                <a:t>B</a:t>
              </a:r>
              <a:endParaRPr lang="ja-JP" altLang="en-US" sz="1400" b="1" dirty="0"/>
            </a:p>
          </p:txBody>
        </p:sp>
        <p:cxnSp>
          <p:nvCxnSpPr>
            <p:cNvPr id="334" name="直線コネクタ 333"/>
            <p:cNvCxnSpPr/>
            <p:nvPr/>
          </p:nvCxnSpPr>
          <p:spPr>
            <a:xfrm flipH="1" flipV="1">
              <a:off x="2770075" y="657129"/>
              <a:ext cx="254235" cy="6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p:cNvCxnSpPr/>
            <p:nvPr/>
          </p:nvCxnSpPr>
          <p:spPr>
            <a:xfrm flipH="1">
              <a:off x="2825805" y="5773743"/>
              <a:ext cx="23148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p:cNvCxnSpPr/>
            <p:nvPr/>
          </p:nvCxnSpPr>
          <p:spPr>
            <a:xfrm flipH="1" flipV="1">
              <a:off x="6608888" y="619191"/>
              <a:ext cx="254235" cy="6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7" name="直線コネクタ 336"/>
            <p:cNvCxnSpPr/>
            <p:nvPr/>
          </p:nvCxnSpPr>
          <p:spPr>
            <a:xfrm flipH="1" flipV="1">
              <a:off x="6605690" y="6686043"/>
              <a:ext cx="254235" cy="6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38" name="右矢印 337"/>
            <p:cNvSpPr/>
            <p:nvPr/>
          </p:nvSpPr>
          <p:spPr>
            <a:xfrm>
              <a:off x="6177136" y="3016321"/>
              <a:ext cx="353440" cy="1124566"/>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9" name="右矢印 338"/>
            <p:cNvSpPr/>
            <p:nvPr/>
          </p:nvSpPr>
          <p:spPr>
            <a:xfrm>
              <a:off x="3039607" y="1483696"/>
              <a:ext cx="329620" cy="1124566"/>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0" name="右矢印 339"/>
            <p:cNvSpPr/>
            <p:nvPr/>
          </p:nvSpPr>
          <p:spPr>
            <a:xfrm rot="5400000">
              <a:off x="4581807" y="2201210"/>
              <a:ext cx="341891" cy="80650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右矢印 340"/>
            <p:cNvSpPr/>
            <p:nvPr/>
          </p:nvSpPr>
          <p:spPr>
            <a:xfrm rot="5400000">
              <a:off x="4593283" y="4309373"/>
              <a:ext cx="293560" cy="80650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2" name="Picture 5"/>
            <p:cNvPicPr>
              <a:picLocks noChangeAspect="1" noChangeArrowheads="1"/>
            </p:cNvPicPr>
            <p:nvPr/>
          </p:nvPicPr>
          <p:blipFill>
            <a:blip r:embed="rId9" cstate="print"/>
            <a:srcRect/>
            <a:stretch>
              <a:fillRect/>
            </a:stretch>
          </p:blipFill>
          <p:spPr bwMode="auto">
            <a:xfrm>
              <a:off x="140149" y="1876737"/>
              <a:ext cx="1830722" cy="957306"/>
            </a:xfrm>
            <a:prstGeom prst="rect">
              <a:avLst/>
            </a:prstGeom>
            <a:noFill/>
            <a:ln w="9525">
              <a:solidFill>
                <a:schemeClr val="tx1"/>
              </a:solidFill>
              <a:miter lim="800000"/>
              <a:headEnd/>
              <a:tailEnd/>
            </a:ln>
          </p:spPr>
        </p:pic>
        <p:pic>
          <p:nvPicPr>
            <p:cNvPr id="343" name="Picture 6"/>
            <p:cNvPicPr>
              <a:picLocks noChangeAspect="1" noChangeArrowheads="1"/>
            </p:cNvPicPr>
            <p:nvPr/>
          </p:nvPicPr>
          <p:blipFill>
            <a:blip r:embed="rId10" cstate="print"/>
            <a:srcRect/>
            <a:stretch>
              <a:fillRect/>
            </a:stretch>
          </p:blipFill>
          <p:spPr bwMode="auto">
            <a:xfrm>
              <a:off x="1391488" y="1944899"/>
              <a:ext cx="1440160" cy="950239"/>
            </a:xfrm>
            <a:prstGeom prst="rect">
              <a:avLst/>
            </a:prstGeom>
            <a:noFill/>
            <a:ln w="9525">
              <a:solidFill>
                <a:schemeClr val="tx1"/>
              </a:solidFill>
              <a:miter lim="800000"/>
              <a:headEnd/>
              <a:tailEnd/>
            </a:ln>
          </p:spPr>
        </p:pic>
        <p:pic>
          <p:nvPicPr>
            <p:cNvPr id="344" name="Picture 2"/>
            <p:cNvPicPr>
              <a:picLocks noChangeAspect="1" noChangeArrowheads="1"/>
            </p:cNvPicPr>
            <p:nvPr/>
          </p:nvPicPr>
          <p:blipFill>
            <a:blip r:embed="rId11" cstate="print"/>
            <a:srcRect/>
            <a:stretch>
              <a:fillRect/>
            </a:stretch>
          </p:blipFill>
          <p:spPr bwMode="auto">
            <a:xfrm>
              <a:off x="163538" y="886788"/>
              <a:ext cx="2088232" cy="934723"/>
            </a:xfrm>
            <a:prstGeom prst="rect">
              <a:avLst/>
            </a:prstGeom>
            <a:noFill/>
            <a:ln w="9525">
              <a:solidFill>
                <a:schemeClr val="tx1"/>
              </a:solidFill>
              <a:miter lim="800000"/>
              <a:headEnd/>
              <a:tailEnd/>
            </a:ln>
          </p:spPr>
        </p:pic>
        <p:pic>
          <p:nvPicPr>
            <p:cNvPr id="345" name="Picture 3"/>
            <p:cNvPicPr>
              <a:picLocks noChangeAspect="1" noChangeArrowheads="1"/>
            </p:cNvPicPr>
            <p:nvPr/>
          </p:nvPicPr>
          <p:blipFill>
            <a:blip r:embed="rId12" cstate="print"/>
            <a:srcRect/>
            <a:stretch>
              <a:fillRect/>
            </a:stretch>
          </p:blipFill>
          <p:spPr bwMode="auto">
            <a:xfrm>
              <a:off x="1391488" y="937651"/>
              <a:ext cx="1440160" cy="965414"/>
            </a:xfrm>
            <a:prstGeom prst="rect">
              <a:avLst/>
            </a:prstGeom>
            <a:noFill/>
            <a:ln w="9525">
              <a:solidFill>
                <a:schemeClr val="tx1"/>
              </a:solidFill>
              <a:miter lim="800000"/>
              <a:headEnd/>
              <a:tailEnd/>
            </a:ln>
          </p:spPr>
        </p:pic>
        <p:sp>
          <p:nvSpPr>
            <p:cNvPr id="346" name="テキスト ボックス 345"/>
            <p:cNvSpPr txBox="1"/>
            <p:nvPr/>
          </p:nvSpPr>
          <p:spPr>
            <a:xfrm>
              <a:off x="816153" y="1010446"/>
              <a:ext cx="1397633" cy="288936"/>
            </a:xfrm>
            <a:prstGeom prst="rect">
              <a:avLst/>
            </a:prstGeom>
            <a:solidFill>
              <a:srgbClr val="FFFF66"/>
            </a:solidFill>
            <a:ln>
              <a:solidFill>
                <a:srgbClr val="FF0000"/>
              </a:solidFill>
            </a:ln>
          </p:spPr>
          <p:txBody>
            <a:bodyPr wrap="square" rtlCol="0">
              <a:spAutoFit/>
            </a:bodyPr>
            <a:lstStyle/>
            <a:p>
              <a:pPr algn="ctr"/>
              <a:r>
                <a:rPr lang="ja-JP" altLang="en-US" sz="1050" dirty="0" smtClean="0">
                  <a:solidFill>
                    <a:prstClr val="black"/>
                  </a:solidFill>
                  <a:latin typeface="メイリオ" pitchFamily="50" charset="-128"/>
                  <a:ea typeface="メイリオ" pitchFamily="50" charset="-128"/>
                  <a:cs typeface="メイリオ" pitchFamily="50" charset="-128"/>
                </a:rPr>
                <a:t>ボーリングデータ</a:t>
              </a:r>
              <a:endParaRPr lang="ja-JP" altLang="en-US" sz="1050" dirty="0">
                <a:solidFill>
                  <a:prstClr val="black"/>
                </a:solidFill>
                <a:latin typeface="メイリオ" pitchFamily="50" charset="-128"/>
                <a:ea typeface="メイリオ" pitchFamily="50" charset="-128"/>
                <a:cs typeface="メイリオ" pitchFamily="50" charset="-128"/>
              </a:endParaRPr>
            </a:p>
          </p:txBody>
        </p:sp>
        <p:sp>
          <p:nvSpPr>
            <p:cNvPr id="347" name="正方形/長方形 346"/>
            <p:cNvSpPr/>
            <p:nvPr/>
          </p:nvSpPr>
          <p:spPr>
            <a:xfrm>
              <a:off x="122957" y="605942"/>
              <a:ext cx="337555" cy="350225"/>
            </a:xfrm>
            <a:prstGeom prst="rect">
              <a:avLst/>
            </a:prstGeom>
            <a:solidFill>
              <a:schemeClr val="bg1"/>
            </a:solidFill>
          </p:spPr>
          <p:txBody>
            <a:bodyPr wrap="none">
              <a:spAutoFit/>
            </a:bodyPr>
            <a:lstStyle/>
            <a:p>
              <a:r>
                <a:rPr lang="en-US" altLang="ja-JP" sz="1400" b="1" dirty="0" smtClean="0">
                  <a:latin typeface="HG丸ｺﾞｼｯｸM-PRO" pitchFamily="50" charset="-128"/>
                  <a:ea typeface="HG丸ｺﾞｼｯｸM-PRO" pitchFamily="50" charset="-128"/>
                </a:rPr>
                <a:t>A</a:t>
              </a:r>
              <a:endParaRPr lang="ja-JP" altLang="en-US" sz="1400" b="1" dirty="0"/>
            </a:p>
          </p:txBody>
        </p:sp>
        <p:sp>
          <p:nvSpPr>
            <p:cNvPr id="348" name="テキスト ボックス 347"/>
            <p:cNvSpPr txBox="1"/>
            <p:nvPr/>
          </p:nvSpPr>
          <p:spPr>
            <a:xfrm>
              <a:off x="673623" y="2045980"/>
              <a:ext cx="1997318" cy="288936"/>
            </a:xfrm>
            <a:prstGeom prst="rect">
              <a:avLst/>
            </a:prstGeom>
            <a:solidFill>
              <a:srgbClr val="FFFF66"/>
            </a:solidFill>
            <a:ln>
              <a:solidFill>
                <a:srgbClr val="FF0000"/>
              </a:solidFill>
            </a:ln>
          </p:spPr>
          <p:txBody>
            <a:bodyPr wrap="square" rtlCol="0">
              <a:spAutoFit/>
            </a:bodyPr>
            <a:lstStyle/>
            <a:p>
              <a:pPr algn="ctr"/>
              <a:r>
                <a:rPr lang="ja-JP" altLang="en-US" sz="1050" dirty="0" smtClean="0">
                  <a:solidFill>
                    <a:prstClr val="black"/>
                  </a:solidFill>
                  <a:latin typeface="メイリオ" pitchFamily="50" charset="-128"/>
                  <a:ea typeface="メイリオ" pitchFamily="50" charset="-128"/>
                  <a:cs typeface="メイリオ" pitchFamily="50" charset="-128"/>
                </a:rPr>
                <a:t>土質試験結果一覧表データ</a:t>
              </a:r>
              <a:endParaRPr lang="ja-JP" altLang="en-US" sz="1050" dirty="0">
                <a:solidFill>
                  <a:prstClr val="black"/>
                </a:solidFill>
                <a:latin typeface="メイリオ" pitchFamily="50" charset="-128"/>
                <a:ea typeface="メイリオ" pitchFamily="50" charset="-128"/>
                <a:cs typeface="メイリオ" pitchFamily="50" charset="-128"/>
              </a:endParaRPr>
            </a:p>
          </p:txBody>
        </p:sp>
        <p:sp>
          <p:nvSpPr>
            <p:cNvPr id="349" name="テキスト ボックス 348"/>
            <p:cNvSpPr txBox="1"/>
            <p:nvPr/>
          </p:nvSpPr>
          <p:spPr>
            <a:xfrm>
              <a:off x="2213786" y="1483696"/>
              <a:ext cx="504056" cy="262668"/>
            </a:xfrm>
            <a:prstGeom prst="rect">
              <a:avLst/>
            </a:prstGeom>
            <a:solidFill>
              <a:srgbClr val="99FF99"/>
            </a:solidFill>
            <a:ln>
              <a:solidFill>
                <a:srgbClr val="FF0000"/>
              </a:solidFill>
            </a:ln>
          </p:spPr>
          <p:txBody>
            <a:bodyPr wrap="square" rtlCol="0">
              <a:spAutoFit/>
            </a:bodyPr>
            <a:lstStyle/>
            <a:p>
              <a:pPr algn="ctr"/>
              <a:r>
                <a:rPr lang="en-US" altLang="ja-JP" sz="900" dirty="0" smtClean="0">
                  <a:solidFill>
                    <a:prstClr val="black"/>
                  </a:solidFill>
                  <a:latin typeface="メイリオ" pitchFamily="50" charset="-128"/>
                  <a:ea typeface="メイリオ" pitchFamily="50" charset="-128"/>
                  <a:cs typeface="メイリオ" pitchFamily="50" charset="-128"/>
                </a:rPr>
                <a:t>XML</a:t>
              </a:r>
              <a:endParaRPr lang="ja-JP" altLang="en-US" sz="900" dirty="0">
                <a:solidFill>
                  <a:prstClr val="black"/>
                </a:solidFill>
                <a:latin typeface="メイリオ" pitchFamily="50" charset="-128"/>
                <a:ea typeface="メイリオ" pitchFamily="50" charset="-128"/>
                <a:cs typeface="メイリオ" pitchFamily="50" charset="-128"/>
              </a:endParaRPr>
            </a:p>
          </p:txBody>
        </p:sp>
        <p:sp>
          <p:nvSpPr>
            <p:cNvPr id="350" name="テキスト ボックス 349"/>
            <p:cNvSpPr txBox="1"/>
            <p:nvPr/>
          </p:nvSpPr>
          <p:spPr>
            <a:xfrm>
              <a:off x="246252" y="1407311"/>
              <a:ext cx="504056" cy="262668"/>
            </a:xfrm>
            <a:prstGeom prst="rect">
              <a:avLst/>
            </a:prstGeom>
            <a:solidFill>
              <a:srgbClr val="99FF99"/>
            </a:solidFill>
            <a:ln>
              <a:solidFill>
                <a:srgbClr val="FF0000"/>
              </a:solidFill>
            </a:ln>
          </p:spPr>
          <p:txBody>
            <a:bodyPr wrap="square" rtlCol="0">
              <a:spAutoFit/>
            </a:bodyPr>
            <a:lstStyle/>
            <a:p>
              <a:pPr algn="ctr"/>
              <a:r>
                <a:rPr lang="en-US" altLang="ja-JP" sz="900" dirty="0" smtClean="0">
                  <a:solidFill>
                    <a:prstClr val="black"/>
                  </a:solidFill>
                  <a:latin typeface="メイリオ" pitchFamily="50" charset="-128"/>
                  <a:ea typeface="メイリオ" pitchFamily="50" charset="-128"/>
                  <a:cs typeface="メイリオ" pitchFamily="50" charset="-128"/>
                </a:rPr>
                <a:t>PDF</a:t>
              </a:r>
              <a:endParaRPr lang="ja-JP" altLang="en-US" sz="900" dirty="0">
                <a:solidFill>
                  <a:prstClr val="black"/>
                </a:solidFill>
                <a:latin typeface="メイリオ" pitchFamily="50" charset="-128"/>
                <a:ea typeface="メイリオ" pitchFamily="50" charset="-128"/>
                <a:cs typeface="メイリオ" pitchFamily="50" charset="-128"/>
              </a:endParaRPr>
            </a:p>
          </p:txBody>
        </p:sp>
        <p:sp>
          <p:nvSpPr>
            <p:cNvPr id="351" name="テキスト ボックス 350"/>
            <p:cNvSpPr txBox="1"/>
            <p:nvPr/>
          </p:nvSpPr>
          <p:spPr>
            <a:xfrm>
              <a:off x="2251770" y="2547909"/>
              <a:ext cx="504056" cy="262668"/>
            </a:xfrm>
            <a:prstGeom prst="rect">
              <a:avLst/>
            </a:prstGeom>
            <a:solidFill>
              <a:srgbClr val="99FF99"/>
            </a:solidFill>
            <a:ln>
              <a:solidFill>
                <a:srgbClr val="FF0000"/>
              </a:solidFill>
            </a:ln>
          </p:spPr>
          <p:txBody>
            <a:bodyPr wrap="square" rtlCol="0">
              <a:spAutoFit/>
            </a:bodyPr>
            <a:lstStyle/>
            <a:p>
              <a:pPr algn="ctr"/>
              <a:r>
                <a:rPr lang="en-US" altLang="ja-JP" sz="900" dirty="0" smtClean="0">
                  <a:solidFill>
                    <a:prstClr val="black"/>
                  </a:solidFill>
                  <a:latin typeface="メイリオ" pitchFamily="50" charset="-128"/>
                  <a:ea typeface="メイリオ" pitchFamily="50" charset="-128"/>
                  <a:cs typeface="メイリオ" pitchFamily="50" charset="-128"/>
                </a:rPr>
                <a:t>XML</a:t>
              </a:r>
              <a:endParaRPr lang="ja-JP" altLang="en-US" sz="900" dirty="0">
                <a:solidFill>
                  <a:prstClr val="black"/>
                </a:solidFill>
                <a:latin typeface="メイリオ" pitchFamily="50" charset="-128"/>
                <a:ea typeface="メイリオ" pitchFamily="50" charset="-128"/>
                <a:cs typeface="メイリオ" pitchFamily="50" charset="-128"/>
              </a:endParaRPr>
            </a:p>
          </p:txBody>
        </p:sp>
        <p:sp>
          <p:nvSpPr>
            <p:cNvPr id="352" name="テキスト ボックス 351"/>
            <p:cNvSpPr txBox="1"/>
            <p:nvPr/>
          </p:nvSpPr>
          <p:spPr>
            <a:xfrm>
              <a:off x="259300" y="2542061"/>
              <a:ext cx="504056" cy="262668"/>
            </a:xfrm>
            <a:prstGeom prst="rect">
              <a:avLst/>
            </a:prstGeom>
            <a:solidFill>
              <a:srgbClr val="99FF99"/>
            </a:solidFill>
            <a:ln>
              <a:solidFill>
                <a:srgbClr val="FF0000"/>
              </a:solidFill>
            </a:ln>
          </p:spPr>
          <p:txBody>
            <a:bodyPr wrap="square" rtlCol="0">
              <a:spAutoFit/>
            </a:bodyPr>
            <a:lstStyle/>
            <a:p>
              <a:pPr algn="ctr"/>
              <a:r>
                <a:rPr lang="en-US" altLang="ja-JP" sz="900" dirty="0" smtClean="0">
                  <a:solidFill>
                    <a:prstClr val="black"/>
                  </a:solidFill>
                  <a:latin typeface="メイリオ" pitchFamily="50" charset="-128"/>
                  <a:ea typeface="メイリオ" pitchFamily="50" charset="-128"/>
                  <a:cs typeface="メイリオ" pitchFamily="50" charset="-128"/>
                </a:rPr>
                <a:t>PDF</a:t>
              </a:r>
              <a:endParaRPr lang="ja-JP" altLang="en-US" sz="900" dirty="0">
                <a:solidFill>
                  <a:prstClr val="black"/>
                </a:solidFill>
                <a:latin typeface="メイリオ" pitchFamily="50" charset="-128"/>
                <a:ea typeface="メイリオ" pitchFamily="50" charset="-128"/>
                <a:cs typeface="メイリオ" pitchFamily="50" charset="-128"/>
              </a:endParaRPr>
            </a:p>
          </p:txBody>
        </p:sp>
        <p:pic>
          <p:nvPicPr>
            <p:cNvPr id="353" name="Picture 3"/>
            <p:cNvPicPr>
              <a:picLocks noChangeAspect="1" noChangeArrowheads="1"/>
            </p:cNvPicPr>
            <p:nvPr/>
          </p:nvPicPr>
          <p:blipFill>
            <a:blip r:embed="rId13" cstate="print"/>
            <a:srcRect/>
            <a:stretch>
              <a:fillRect/>
            </a:stretch>
          </p:blipFill>
          <p:spPr bwMode="auto">
            <a:xfrm>
              <a:off x="121498" y="3579006"/>
              <a:ext cx="2775694" cy="2141505"/>
            </a:xfrm>
            <a:prstGeom prst="rect">
              <a:avLst/>
            </a:prstGeom>
            <a:noFill/>
            <a:ln w="9525">
              <a:solidFill>
                <a:schemeClr val="tx1"/>
              </a:solidFill>
              <a:miter lim="800000"/>
              <a:headEnd/>
              <a:tailEnd/>
            </a:ln>
          </p:spPr>
        </p:pic>
        <p:sp>
          <p:nvSpPr>
            <p:cNvPr id="354" name="テキスト ボックス 353"/>
            <p:cNvSpPr txBox="1"/>
            <p:nvPr/>
          </p:nvSpPr>
          <p:spPr>
            <a:xfrm>
              <a:off x="155969" y="3643014"/>
              <a:ext cx="1814901" cy="288936"/>
            </a:xfrm>
            <a:prstGeom prst="rect">
              <a:avLst/>
            </a:prstGeom>
            <a:solidFill>
              <a:srgbClr val="FFFF66"/>
            </a:solidFill>
            <a:ln>
              <a:solidFill>
                <a:srgbClr val="FF0000"/>
              </a:solidFill>
            </a:ln>
          </p:spPr>
          <p:txBody>
            <a:bodyPr wrap="square" rtlCol="0">
              <a:spAutoFit/>
            </a:bodyPr>
            <a:lstStyle/>
            <a:p>
              <a:pPr algn="ctr"/>
              <a:r>
                <a:rPr lang="ja-JP" altLang="en-US" sz="1050" dirty="0" smtClean="0">
                  <a:solidFill>
                    <a:prstClr val="black"/>
                  </a:solidFill>
                  <a:latin typeface="メイリオ" pitchFamily="50" charset="-128"/>
                  <a:ea typeface="メイリオ" pitchFamily="50" charset="-128"/>
                  <a:cs typeface="メイリオ" pitchFamily="50" charset="-128"/>
                </a:rPr>
                <a:t>ボーリング所在図サービス</a:t>
              </a:r>
              <a:endParaRPr lang="ja-JP" altLang="en-US" sz="1050" dirty="0">
                <a:solidFill>
                  <a:prstClr val="black"/>
                </a:solidFill>
                <a:latin typeface="メイリオ" pitchFamily="50" charset="-128"/>
                <a:ea typeface="メイリオ" pitchFamily="50" charset="-128"/>
                <a:cs typeface="メイリオ" pitchFamily="50" charset="-128"/>
              </a:endParaRPr>
            </a:p>
          </p:txBody>
        </p:sp>
        <p:sp>
          <p:nvSpPr>
            <p:cNvPr id="355" name="右矢印 354"/>
            <p:cNvSpPr/>
            <p:nvPr/>
          </p:nvSpPr>
          <p:spPr>
            <a:xfrm rot="5400000">
              <a:off x="1140145" y="2317346"/>
              <a:ext cx="729107" cy="1922231"/>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6" name="テキスト ボックス 355"/>
            <p:cNvSpPr txBox="1"/>
            <p:nvPr/>
          </p:nvSpPr>
          <p:spPr>
            <a:xfrm>
              <a:off x="750308" y="2936095"/>
              <a:ext cx="1629130" cy="472803"/>
            </a:xfrm>
            <a:prstGeom prst="rect">
              <a:avLst/>
            </a:prstGeom>
            <a:noFill/>
            <a:ln>
              <a:noFill/>
            </a:ln>
          </p:spPr>
          <p:txBody>
            <a:bodyPr wrap="square" rtlCol="0">
              <a:spAutoFit/>
            </a:bodyPr>
            <a:lstStyle/>
            <a:p>
              <a:endParaRPr lang="en-US" altLang="ja-JP" sz="1050" dirty="0" smtClean="0">
                <a:solidFill>
                  <a:prstClr val="black"/>
                </a:solidFill>
                <a:latin typeface="メイリオ" pitchFamily="50" charset="-128"/>
                <a:ea typeface="メイリオ" pitchFamily="50" charset="-128"/>
                <a:cs typeface="メイリオ" pitchFamily="50" charset="-128"/>
              </a:endParaRPr>
            </a:p>
            <a:p>
              <a:r>
                <a:rPr lang="ja-JP" altLang="en-US" sz="1050" dirty="0" smtClean="0">
                  <a:solidFill>
                    <a:prstClr val="black"/>
                  </a:solidFill>
                  <a:latin typeface="メイリオ" pitchFamily="50" charset="-128"/>
                  <a:ea typeface="メイリオ" pitchFamily="50" charset="-128"/>
                  <a:cs typeface="メイリオ" pitchFamily="50" charset="-128"/>
                </a:rPr>
                <a:t>共通</a:t>
              </a:r>
              <a:r>
                <a:rPr lang="en-US" altLang="ja-JP" sz="1050" dirty="0" smtClean="0">
                  <a:solidFill>
                    <a:prstClr val="black"/>
                  </a:solidFill>
                  <a:latin typeface="メイリオ" pitchFamily="50" charset="-128"/>
                  <a:ea typeface="メイリオ" pitchFamily="50" charset="-128"/>
                  <a:cs typeface="メイリオ" pitchFamily="50" charset="-128"/>
                </a:rPr>
                <a:t>API</a:t>
              </a:r>
              <a:r>
                <a:rPr lang="ja-JP" altLang="en-US" sz="1050" dirty="0" smtClean="0">
                  <a:solidFill>
                    <a:prstClr val="black"/>
                  </a:solidFill>
                  <a:latin typeface="メイリオ" pitchFamily="50" charset="-128"/>
                  <a:ea typeface="メイリオ" pitchFamily="50" charset="-128"/>
                  <a:cs typeface="メイリオ" pitchFamily="50" charset="-128"/>
                </a:rPr>
                <a:t>を通じた活用</a:t>
              </a:r>
              <a:endParaRPr lang="ja-JP" altLang="en-US" sz="1050" dirty="0">
                <a:solidFill>
                  <a:prstClr val="black"/>
                </a:solidFill>
                <a:latin typeface="メイリオ" pitchFamily="50" charset="-128"/>
                <a:ea typeface="メイリオ" pitchFamily="50" charset="-128"/>
                <a:cs typeface="メイリオ" pitchFamily="50" charset="-128"/>
              </a:endParaRPr>
            </a:p>
          </p:txBody>
        </p:sp>
        <p:sp>
          <p:nvSpPr>
            <p:cNvPr id="357" name="テキスト ボックス 356"/>
            <p:cNvSpPr txBox="1"/>
            <p:nvPr/>
          </p:nvSpPr>
          <p:spPr>
            <a:xfrm>
              <a:off x="964952" y="5370180"/>
              <a:ext cx="1932240" cy="420270"/>
            </a:xfrm>
            <a:prstGeom prst="rect">
              <a:avLst/>
            </a:prstGeom>
            <a:solidFill>
              <a:srgbClr val="99FF99"/>
            </a:solidFill>
            <a:ln>
              <a:solidFill>
                <a:srgbClr val="FF0000"/>
              </a:solidFill>
            </a:ln>
          </p:spPr>
          <p:txBody>
            <a:bodyPr wrap="square" rtlCol="0">
              <a:spAutoFit/>
            </a:bodyPr>
            <a:lstStyle/>
            <a:p>
              <a:pPr algn="ctr"/>
              <a:r>
                <a:rPr lang="ja-JP" altLang="en-US" sz="900" dirty="0" smtClean="0">
                  <a:solidFill>
                    <a:prstClr val="black"/>
                  </a:solidFill>
                  <a:latin typeface="メイリオ" pitchFamily="50" charset="-128"/>
                  <a:ea typeface="メイリオ" pitchFamily="50" charset="-128"/>
                  <a:cs typeface="メイリオ" pitchFamily="50" charset="-128"/>
                </a:rPr>
                <a:t>国、県、市町村のボーリング</a:t>
              </a:r>
              <a:endParaRPr lang="en-US" altLang="ja-JP" sz="900" dirty="0" smtClean="0">
                <a:solidFill>
                  <a:prstClr val="black"/>
                </a:solidFill>
                <a:latin typeface="メイリオ" pitchFamily="50" charset="-128"/>
                <a:ea typeface="メイリオ" pitchFamily="50" charset="-128"/>
                <a:cs typeface="メイリオ" pitchFamily="50" charset="-128"/>
              </a:endParaRPr>
            </a:p>
            <a:p>
              <a:pPr algn="ctr"/>
              <a:r>
                <a:rPr lang="ja-JP" altLang="en-US" sz="900" dirty="0" smtClean="0">
                  <a:solidFill>
                    <a:prstClr val="black"/>
                  </a:solidFill>
                  <a:latin typeface="メイリオ" pitchFamily="50" charset="-128"/>
                  <a:ea typeface="メイリオ" pitchFamily="50" charset="-128"/>
                  <a:cs typeface="メイリオ" pitchFamily="50" charset="-128"/>
                </a:rPr>
                <a:t>データを一覧で表示</a:t>
              </a:r>
              <a:endParaRPr lang="ja-JP" altLang="en-US" sz="900" dirty="0">
                <a:solidFill>
                  <a:prstClr val="black"/>
                </a:solidFill>
                <a:latin typeface="メイリオ" pitchFamily="50" charset="-128"/>
                <a:ea typeface="メイリオ" pitchFamily="50" charset="-128"/>
                <a:cs typeface="メイリオ" pitchFamily="50" charset="-128"/>
              </a:endParaRPr>
            </a:p>
          </p:txBody>
        </p:sp>
        <p:sp>
          <p:nvSpPr>
            <p:cNvPr id="358" name="テキスト ボックス 357"/>
            <p:cNvSpPr txBox="1"/>
            <p:nvPr/>
          </p:nvSpPr>
          <p:spPr>
            <a:xfrm>
              <a:off x="482093" y="632872"/>
              <a:ext cx="2415100" cy="288936"/>
            </a:xfrm>
            <a:prstGeom prst="rect">
              <a:avLst/>
            </a:prstGeom>
            <a:noFill/>
            <a:ln>
              <a:noFill/>
            </a:ln>
          </p:spPr>
          <p:txBody>
            <a:bodyPr wrap="square" rtlCol="0">
              <a:spAutoFit/>
            </a:bodyPr>
            <a:lstStyle/>
            <a:p>
              <a:r>
                <a:rPr lang="ja-JP" altLang="en-US" sz="1050" dirty="0" smtClean="0">
                  <a:solidFill>
                    <a:prstClr val="black"/>
                  </a:solidFill>
                  <a:latin typeface="メイリオ" pitchFamily="50" charset="-128"/>
                  <a:ea typeface="メイリオ" pitchFamily="50" charset="-128"/>
                  <a:cs typeface="メイリオ" pitchFamily="50" charset="-128"/>
                </a:rPr>
                <a:t>国、県、市町村のボーリングデータ</a:t>
              </a:r>
              <a:endParaRPr lang="ja-JP" altLang="en-US" sz="1050" dirty="0">
                <a:solidFill>
                  <a:prstClr val="black"/>
                </a:solidFill>
                <a:latin typeface="メイリオ" pitchFamily="50" charset="-128"/>
                <a:ea typeface="メイリオ" pitchFamily="50" charset="-128"/>
                <a:cs typeface="メイリオ" pitchFamily="50" charset="-128"/>
              </a:endParaRPr>
            </a:p>
          </p:txBody>
        </p:sp>
      </p:grpSp>
      <p:sp>
        <p:nvSpPr>
          <p:cNvPr id="3" name="テキスト ボックス 2"/>
          <p:cNvSpPr txBox="1"/>
          <p:nvPr/>
        </p:nvSpPr>
        <p:spPr>
          <a:xfrm>
            <a:off x="121498" y="5999236"/>
            <a:ext cx="9584029" cy="830997"/>
          </a:xfrm>
          <a:prstGeom prst="rect">
            <a:avLst/>
          </a:prstGeom>
          <a:noFill/>
        </p:spPr>
        <p:txBody>
          <a:bodyPr wrap="square" rtlCol="0">
            <a:spAutoFit/>
          </a:bodyPr>
          <a:lstStyle/>
          <a:p>
            <a:r>
              <a:rPr kumimoji="1" lang="en-US" altLang="ja-JP" sz="1200" b="1" dirty="0" smtClean="0"/>
              <a:t>【</a:t>
            </a:r>
            <a:r>
              <a:rPr kumimoji="1" lang="ja-JP" altLang="en-US" sz="1200" b="1" dirty="0" smtClean="0"/>
              <a:t>成果と課題</a:t>
            </a:r>
            <a:r>
              <a:rPr kumimoji="1" lang="en-US" altLang="ja-JP" sz="1200" b="1" dirty="0" smtClean="0"/>
              <a:t>】</a:t>
            </a:r>
          </a:p>
          <a:p>
            <a:r>
              <a:rPr lang="ja-JP" altLang="en-US" sz="1200" dirty="0" smtClean="0"/>
              <a:t>○　</a:t>
            </a:r>
            <a:r>
              <a:rPr lang="ja-JP" altLang="en-US" sz="1200" dirty="0">
                <a:latin typeface="+mn-ea"/>
              </a:rPr>
              <a:t>共通ＡＰＩの仕様書をもとに、</a:t>
            </a:r>
            <a:r>
              <a:rPr lang="ja-JP" altLang="en-US" sz="1200" dirty="0" smtClean="0"/>
              <a:t>地盤情報分野における</a:t>
            </a:r>
            <a:r>
              <a:rPr lang="en-US" altLang="ja-JP" sz="1200" dirty="0" smtClean="0"/>
              <a:t>API</a:t>
            </a:r>
            <a:r>
              <a:rPr lang="ja-JP" altLang="en-US" sz="1200" dirty="0" smtClean="0"/>
              <a:t>やデータ規格（ボキャブラリ等）を構築・実装し、その有効性を</a:t>
            </a:r>
            <a:r>
              <a:rPr lang="ja-JP" altLang="en-US" sz="1200" dirty="0" smtClean="0">
                <a:latin typeface="+mn-ea"/>
              </a:rPr>
              <a:t>検証することができた</a:t>
            </a:r>
            <a:r>
              <a:rPr lang="ja-JP" altLang="en-US" sz="1200" dirty="0" smtClean="0"/>
              <a:t>。</a:t>
            </a:r>
            <a:endParaRPr lang="en-US" altLang="ja-JP" sz="1200" dirty="0" smtClean="0"/>
          </a:p>
          <a:p>
            <a:r>
              <a:rPr kumimoji="1" lang="ja-JP" altLang="en-US" sz="1200" dirty="0" smtClean="0"/>
              <a:t>○　高知県</a:t>
            </a:r>
            <a:r>
              <a:rPr lang="ja-JP" altLang="en-US" sz="1200" dirty="0"/>
              <a:t>、</a:t>
            </a:r>
            <a:r>
              <a:rPr kumimoji="1" lang="ja-JP" altLang="en-US" sz="1200" dirty="0" smtClean="0"/>
              <a:t>県内７市町及び地元の産学が協力して、本実証の成果を継続して運用していく</a:t>
            </a:r>
            <a:r>
              <a:rPr lang="ja-JP" altLang="en-US" sz="1200" dirty="0"/>
              <a:t>方針</a:t>
            </a:r>
            <a:r>
              <a:rPr kumimoji="1" lang="ja-JP" altLang="en-US" sz="1200" dirty="0" smtClean="0"/>
              <a:t>。</a:t>
            </a:r>
            <a:endParaRPr kumimoji="1" lang="en-US" altLang="ja-JP" sz="1200" dirty="0" smtClean="0"/>
          </a:p>
          <a:p>
            <a:r>
              <a:rPr lang="ja-JP" altLang="en-US" sz="1200" dirty="0" smtClean="0"/>
              <a:t>○　今後は防災・減災に資するため、全国の自治体等の地盤情報保有者に対して地盤情報の公開を促していくことが必要。</a:t>
            </a:r>
            <a:endParaRPr kumimoji="1" lang="ja-JP" altLang="en-US" sz="1200" dirty="0"/>
          </a:p>
        </p:txBody>
      </p:sp>
    </p:spTree>
    <p:extLst>
      <p:ext uri="{BB962C8B-B14F-4D97-AF65-F5344CB8AC3E}">
        <p14:creationId xmlns:p14="http://schemas.microsoft.com/office/powerpoint/2010/main" val="1066085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ja-JP" altLang="en-US" sz="1600" b="0" i="0" u="none" strike="noStrike" kern="0" cap="none" spc="0" normalizeH="0" baseline="0" noProof="0" dirty="0">
              <a:ln>
                <a:noFill/>
              </a:ln>
              <a:solidFill>
                <a:sysClr val="windowText" lastClr="000000"/>
              </a:solidFill>
              <a:effectLst/>
              <a:uLnTx/>
              <a:uFillTx/>
            </a:endParaRPr>
          </a:p>
        </p:txBody>
      </p:sp>
      <p:sp>
        <p:nvSpPr>
          <p:cNvPr id="4" name="テキスト ボックス 3"/>
          <p:cNvSpPr txBox="1"/>
          <p:nvPr/>
        </p:nvSpPr>
        <p:spPr>
          <a:xfrm>
            <a:off x="0" y="-2352"/>
            <a:ext cx="9905999" cy="400110"/>
          </a:xfrm>
          <a:prstGeom prst="rect">
            <a:avLst/>
          </a:prstGeom>
          <a:noFill/>
        </p:spPr>
        <p:txBody>
          <a:bodyPr wrap="square" rtlCol="0">
            <a:spAutoFit/>
          </a:bodyPr>
          <a:lstStyle/>
          <a:p>
            <a:pPr algn="ctr"/>
            <a:r>
              <a:rPr lang="ja-JP" altLang="en-US" dirty="0">
                <a:latin typeface="+mn-ea"/>
              </a:rPr>
              <a:t>２．平成</a:t>
            </a:r>
            <a:r>
              <a:rPr lang="en-US" altLang="ja-JP" dirty="0">
                <a:latin typeface="+mn-ea"/>
              </a:rPr>
              <a:t>24</a:t>
            </a:r>
            <a:r>
              <a:rPr lang="ja-JP" altLang="en-US" dirty="0">
                <a:latin typeface="+mn-ea"/>
              </a:rPr>
              <a:t>年度各実証実験の詳細　</a:t>
            </a:r>
            <a:r>
              <a:rPr lang="ja-JP" altLang="en-US" dirty="0" smtClean="0">
                <a:latin typeface="+mn-ea"/>
              </a:rPr>
              <a:t>（３）災害関連</a:t>
            </a:r>
            <a:r>
              <a:rPr lang="ja-JP" altLang="en-US" sz="2000" dirty="0" smtClean="0">
                <a:latin typeface="+mn-ea"/>
              </a:rPr>
              <a:t>情報（概要）</a:t>
            </a:r>
            <a:endParaRPr kumimoji="1" lang="en-US" altLang="ja-JP" sz="2000" dirty="0" smtClean="0">
              <a:latin typeface="+mn-ea"/>
            </a:endParaRPr>
          </a:p>
        </p:txBody>
      </p:sp>
      <p:cxnSp>
        <p:nvCxnSpPr>
          <p:cNvPr id="5" name="直線コネクタ 4"/>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sp>
        <p:nvSpPr>
          <p:cNvPr id="6" name="Line 339"/>
          <p:cNvSpPr>
            <a:spLocks noChangeShapeType="1"/>
          </p:cNvSpPr>
          <p:nvPr/>
        </p:nvSpPr>
        <p:spPr bwMode="auto">
          <a:xfrm flipH="1" flipV="1">
            <a:off x="2013911" y="3755494"/>
            <a:ext cx="707063" cy="716492"/>
          </a:xfrm>
          <a:prstGeom prst="line">
            <a:avLst/>
          </a:prstGeom>
          <a:noFill/>
          <a:ln w="22225">
            <a:solidFill>
              <a:srgbClr val="F79646"/>
            </a:solidFill>
            <a:round/>
            <a:headEnd/>
            <a:tailEnd type="triangle" w="lg" len="lg"/>
          </a:ln>
        </p:spPr>
        <p:txBody>
          <a:bodyPr/>
          <a:lstStyle/>
          <a:p>
            <a:endParaRPr lang="ja-JP" altLang="en-US"/>
          </a:p>
        </p:txBody>
      </p:sp>
      <p:sp>
        <p:nvSpPr>
          <p:cNvPr id="7" name="Line 340"/>
          <p:cNvSpPr>
            <a:spLocks noChangeShapeType="1"/>
          </p:cNvSpPr>
          <p:nvPr/>
        </p:nvSpPr>
        <p:spPr bwMode="auto">
          <a:xfrm flipV="1">
            <a:off x="1280591" y="3721494"/>
            <a:ext cx="443757" cy="787003"/>
          </a:xfrm>
          <a:prstGeom prst="line">
            <a:avLst/>
          </a:prstGeom>
          <a:noFill/>
          <a:ln w="22225">
            <a:solidFill>
              <a:srgbClr val="F79646"/>
            </a:solidFill>
            <a:round/>
            <a:headEnd/>
            <a:tailEnd type="triangle" w="lg" len="lg"/>
          </a:ln>
        </p:spPr>
        <p:txBody>
          <a:bodyPr/>
          <a:lstStyle/>
          <a:p>
            <a:endParaRPr lang="ja-JP" altLang="en-US"/>
          </a:p>
        </p:txBody>
      </p:sp>
      <p:sp>
        <p:nvSpPr>
          <p:cNvPr id="8" name="正方形/長方形 163"/>
          <p:cNvSpPr>
            <a:spLocks noChangeArrowheads="1"/>
          </p:cNvSpPr>
          <p:nvPr/>
        </p:nvSpPr>
        <p:spPr bwMode="auto">
          <a:xfrm>
            <a:off x="3511550" y="4486275"/>
            <a:ext cx="2089150" cy="1665288"/>
          </a:xfrm>
          <a:prstGeom prst="rect">
            <a:avLst/>
          </a:prstGeom>
          <a:solidFill>
            <a:srgbClr val="CCCCFF"/>
          </a:solidFill>
          <a:ln w="25400" algn="ctr">
            <a:solidFill>
              <a:srgbClr val="89A4A7"/>
            </a:solidFill>
            <a:miter lim="800000"/>
            <a:headEnd/>
            <a:tailEnd/>
          </a:ln>
        </p:spPr>
        <p:txBody>
          <a:bodyPr lIns="72000" rIns="18000"/>
          <a:lstStyle/>
          <a:p>
            <a:r>
              <a:rPr lang="ja-JP" altLang="en-US" sz="1000" u="sng" dirty="0">
                <a:latin typeface="Calibri" pitchFamily="34" charset="0"/>
              </a:rPr>
              <a:t>地震・気象・警報</a:t>
            </a:r>
          </a:p>
          <a:p>
            <a:r>
              <a:rPr lang="ja-JP" altLang="en-US" sz="1000" dirty="0">
                <a:latin typeface="Calibri" pitchFamily="34" charset="0"/>
              </a:rPr>
              <a:t>震源・震度に関する情報</a:t>
            </a:r>
          </a:p>
          <a:p>
            <a:r>
              <a:rPr lang="ja-JP" altLang="en-US" sz="1000" dirty="0">
                <a:latin typeface="Calibri" pitchFamily="34" charset="0"/>
              </a:rPr>
              <a:t>気象警報・注意報</a:t>
            </a:r>
          </a:p>
          <a:p>
            <a:r>
              <a:rPr lang="ja-JP" altLang="en-US" sz="1000" dirty="0">
                <a:latin typeface="Calibri" pitchFamily="34" charset="0"/>
              </a:rPr>
              <a:t>指定河川洪水予報</a:t>
            </a:r>
          </a:p>
          <a:p>
            <a:r>
              <a:rPr lang="ja-JP" altLang="en-US" sz="1000" dirty="0">
                <a:latin typeface="Calibri" pitchFamily="34" charset="0"/>
              </a:rPr>
              <a:t>土砂災害警戒情報</a:t>
            </a:r>
          </a:p>
          <a:p>
            <a:r>
              <a:rPr lang="ja-JP" altLang="en-US" sz="1000" dirty="0">
                <a:latin typeface="Calibri" pitchFamily="34" charset="0"/>
              </a:rPr>
              <a:t>府県天気</a:t>
            </a:r>
            <a:r>
              <a:rPr lang="ja-JP" altLang="en-US" sz="1000" dirty="0" smtClean="0">
                <a:latin typeface="Calibri" pitchFamily="34" charset="0"/>
              </a:rPr>
              <a:t>予報</a:t>
            </a:r>
            <a:endParaRPr lang="en-US" altLang="ja-JP" sz="1000" dirty="0" smtClean="0">
              <a:latin typeface="Calibri" pitchFamily="34" charset="0"/>
            </a:endParaRPr>
          </a:p>
          <a:p>
            <a:r>
              <a:rPr lang="ja-JP" altLang="en-US" sz="1000" dirty="0" smtClean="0">
                <a:latin typeface="Calibri" pitchFamily="34" charset="0"/>
              </a:rPr>
              <a:t>アメダス</a:t>
            </a:r>
            <a:endParaRPr lang="en-US" altLang="ja-JP" sz="1000" dirty="0" smtClean="0">
              <a:latin typeface="Calibri" pitchFamily="34" charset="0"/>
            </a:endParaRPr>
          </a:p>
          <a:p>
            <a:r>
              <a:rPr lang="ja-JP" altLang="en-US" sz="1000" dirty="0" smtClean="0">
                <a:latin typeface="Calibri" pitchFamily="34" charset="0"/>
              </a:rPr>
              <a:t>流域雨量指数</a:t>
            </a:r>
            <a:endParaRPr lang="ja-JP" altLang="en-US" sz="1000" dirty="0">
              <a:latin typeface="Calibri" pitchFamily="34" charset="0"/>
            </a:endParaRPr>
          </a:p>
          <a:p>
            <a:endParaRPr lang="ja-JP" altLang="en-US" sz="1000" dirty="0">
              <a:latin typeface="Calibri" pitchFamily="34" charset="0"/>
            </a:endParaRPr>
          </a:p>
          <a:p>
            <a:endParaRPr lang="ja-JP" altLang="en-US" sz="1000" dirty="0">
              <a:solidFill>
                <a:schemeClr val="accent2"/>
              </a:solidFill>
              <a:latin typeface="Calibri" pitchFamily="34" charset="0"/>
            </a:endParaRPr>
          </a:p>
        </p:txBody>
      </p:sp>
      <p:sp>
        <p:nvSpPr>
          <p:cNvPr id="9" name="正方形/長方形 163"/>
          <p:cNvSpPr>
            <a:spLocks noChangeArrowheads="1"/>
          </p:cNvSpPr>
          <p:nvPr/>
        </p:nvSpPr>
        <p:spPr bwMode="auto">
          <a:xfrm>
            <a:off x="5672138" y="4508500"/>
            <a:ext cx="1512887" cy="1655763"/>
          </a:xfrm>
          <a:prstGeom prst="rect">
            <a:avLst/>
          </a:prstGeom>
          <a:solidFill>
            <a:srgbClr val="FFFF66"/>
          </a:solidFill>
          <a:ln w="25400" algn="ctr">
            <a:solidFill>
              <a:srgbClr val="89A4A7"/>
            </a:solidFill>
            <a:miter lim="800000"/>
            <a:headEnd/>
            <a:tailEnd/>
          </a:ln>
        </p:spPr>
        <p:txBody>
          <a:bodyPr lIns="72000" rIns="18000"/>
          <a:lstStyle/>
          <a:p>
            <a:r>
              <a:rPr lang="ja-JP" altLang="en-US" sz="1000" u="sng" dirty="0">
                <a:latin typeface="Calibri" pitchFamily="34" charset="0"/>
              </a:rPr>
              <a:t>洪水ハザードマップ</a:t>
            </a:r>
          </a:p>
          <a:p>
            <a:r>
              <a:rPr lang="ja-JP" altLang="en-US" sz="1000" dirty="0">
                <a:latin typeface="Calibri" pitchFamily="34" charset="0"/>
              </a:rPr>
              <a:t>浸水エリア</a:t>
            </a:r>
          </a:p>
          <a:p>
            <a:r>
              <a:rPr lang="ja-JP" altLang="en-US" sz="1000" dirty="0">
                <a:latin typeface="Calibri" pitchFamily="34" charset="0"/>
              </a:rPr>
              <a:t>地すべり危険個所</a:t>
            </a:r>
          </a:p>
          <a:p>
            <a:r>
              <a:rPr lang="ja-JP" altLang="en-US" sz="1000" dirty="0">
                <a:latin typeface="Calibri" pitchFamily="34" charset="0"/>
              </a:rPr>
              <a:t>急傾斜地崩壊危険個所</a:t>
            </a:r>
          </a:p>
          <a:p>
            <a:r>
              <a:rPr lang="ja-JP" altLang="en-US" sz="1000" dirty="0">
                <a:latin typeface="Calibri" pitchFamily="34" charset="0"/>
              </a:rPr>
              <a:t>過去の浸水エリア</a:t>
            </a:r>
          </a:p>
          <a:p>
            <a:r>
              <a:rPr lang="ja-JP" altLang="en-US" sz="1000" dirty="0">
                <a:latin typeface="Calibri" pitchFamily="34" charset="0"/>
              </a:rPr>
              <a:t>要避難場所</a:t>
            </a:r>
          </a:p>
          <a:p>
            <a:r>
              <a:rPr lang="ja-JP" altLang="en-US" sz="1000" dirty="0">
                <a:latin typeface="Calibri" pitchFamily="34" charset="0"/>
              </a:rPr>
              <a:t>避難方向</a:t>
            </a:r>
          </a:p>
          <a:p>
            <a:endParaRPr lang="ja-JP" altLang="en-US" sz="1000" dirty="0">
              <a:solidFill>
                <a:schemeClr val="accent2"/>
              </a:solidFill>
              <a:latin typeface="Calibri" pitchFamily="34" charset="0"/>
            </a:endParaRPr>
          </a:p>
        </p:txBody>
      </p:sp>
      <p:sp>
        <p:nvSpPr>
          <p:cNvPr id="10" name="正方形/長方形 163"/>
          <p:cNvSpPr>
            <a:spLocks noChangeArrowheads="1"/>
          </p:cNvSpPr>
          <p:nvPr/>
        </p:nvSpPr>
        <p:spPr bwMode="auto">
          <a:xfrm>
            <a:off x="7278513" y="4508500"/>
            <a:ext cx="1058863" cy="1665288"/>
          </a:xfrm>
          <a:prstGeom prst="rect">
            <a:avLst/>
          </a:prstGeom>
          <a:solidFill>
            <a:srgbClr val="FFFF66"/>
          </a:solidFill>
          <a:ln w="25400" algn="ctr">
            <a:solidFill>
              <a:srgbClr val="89A4A7"/>
            </a:solidFill>
            <a:miter lim="800000"/>
            <a:headEnd/>
            <a:tailEnd/>
          </a:ln>
        </p:spPr>
        <p:txBody>
          <a:bodyPr lIns="72000"/>
          <a:lstStyle/>
          <a:p>
            <a:r>
              <a:rPr lang="ja-JP" altLang="en-US" sz="1000" u="sng" dirty="0">
                <a:latin typeface="Calibri" pitchFamily="34" charset="0"/>
              </a:rPr>
              <a:t>避難勧告　</a:t>
            </a:r>
            <a:endParaRPr lang="en-US" altLang="ja-JP" sz="1000" u="sng" dirty="0" smtClean="0">
              <a:latin typeface="Calibri" pitchFamily="34" charset="0"/>
            </a:endParaRPr>
          </a:p>
          <a:p>
            <a:r>
              <a:rPr lang="ja-JP" altLang="en-US" sz="1000" dirty="0" smtClean="0">
                <a:latin typeface="Calibri" pitchFamily="34" charset="0"/>
              </a:rPr>
              <a:t>世帯数</a:t>
            </a:r>
            <a:endParaRPr lang="en-US" altLang="ja-JP" sz="1000" dirty="0">
              <a:latin typeface="Calibri" pitchFamily="34" charset="0"/>
            </a:endParaRPr>
          </a:p>
          <a:p>
            <a:r>
              <a:rPr lang="ja-JP" altLang="en-US" sz="1000" dirty="0" smtClean="0">
                <a:latin typeface="Calibri" pitchFamily="34" charset="0"/>
              </a:rPr>
              <a:t>対象</a:t>
            </a:r>
            <a:r>
              <a:rPr lang="ja-JP" altLang="en-US" sz="1000" dirty="0">
                <a:latin typeface="Calibri" pitchFamily="34" charset="0"/>
              </a:rPr>
              <a:t>人数</a:t>
            </a:r>
          </a:p>
          <a:p>
            <a:endParaRPr lang="en-US" altLang="ja-JP" sz="1000" u="sng" dirty="0" smtClean="0">
              <a:latin typeface="Calibri" pitchFamily="34" charset="0"/>
            </a:endParaRPr>
          </a:p>
          <a:p>
            <a:r>
              <a:rPr lang="ja-JP" altLang="en-US" sz="1000" u="sng" dirty="0" smtClean="0">
                <a:latin typeface="Calibri" pitchFamily="34" charset="0"/>
              </a:rPr>
              <a:t>施設</a:t>
            </a:r>
            <a:endParaRPr lang="ja-JP" altLang="en-US" sz="1000" u="sng" dirty="0">
              <a:latin typeface="Calibri" pitchFamily="34" charset="0"/>
            </a:endParaRPr>
          </a:p>
          <a:p>
            <a:r>
              <a:rPr lang="ja-JP" altLang="en-US" sz="1000" dirty="0" smtClean="0">
                <a:latin typeface="Calibri" pitchFamily="34" charset="0"/>
              </a:rPr>
              <a:t>避難所</a:t>
            </a:r>
            <a:endParaRPr lang="en-US" altLang="ja-JP" sz="1000" dirty="0" smtClean="0">
              <a:latin typeface="Calibri" pitchFamily="34" charset="0"/>
            </a:endParaRPr>
          </a:p>
          <a:p>
            <a:r>
              <a:rPr lang="ja-JP" altLang="en-US" sz="1000" dirty="0" smtClean="0">
                <a:latin typeface="Calibri" pitchFamily="34" charset="0"/>
              </a:rPr>
              <a:t>病院</a:t>
            </a:r>
            <a:r>
              <a:rPr lang="ja-JP" altLang="en-US" sz="1000" dirty="0">
                <a:latin typeface="Calibri" pitchFamily="34" charset="0"/>
              </a:rPr>
              <a:t>・公共施設</a:t>
            </a:r>
          </a:p>
          <a:p>
            <a:endParaRPr lang="ja-JP" altLang="en-US" sz="1000" dirty="0">
              <a:latin typeface="Calibri" pitchFamily="34" charset="0"/>
            </a:endParaRPr>
          </a:p>
        </p:txBody>
      </p:sp>
      <p:sp>
        <p:nvSpPr>
          <p:cNvPr id="11" name="正方形/長方形 163"/>
          <p:cNvSpPr>
            <a:spLocks noChangeArrowheads="1"/>
          </p:cNvSpPr>
          <p:nvPr/>
        </p:nvSpPr>
        <p:spPr bwMode="auto">
          <a:xfrm>
            <a:off x="8419306" y="4508500"/>
            <a:ext cx="1079500" cy="1665288"/>
          </a:xfrm>
          <a:prstGeom prst="rect">
            <a:avLst/>
          </a:prstGeom>
          <a:solidFill>
            <a:srgbClr val="FFFF66"/>
          </a:solidFill>
          <a:ln w="25400" algn="ctr">
            <a:solidFill>
              <a:srgbClr val="89A4A7"/>
            </a:solidFill>
            <a:miter lim="800000"/>
            <a:headEnd/>
            <a:tailEnd/>
          </a:ln>
        </p:spPr>
        <p:txBody>
          <a:bodyPr lIns="72000"/>
          <a:lstStyle/>
          <a:p>
            <a:r>
              <a:rPr lang="ja-JP" altLang="en-US" sz="1000" u="sng">
                <a:latin typeface="Calibri" pitchFamily="34" charset="0"/>
              </a:rPr>
              <a:t>除雪関連</a:t>
            </a:r>
          </a:p>
          <a:p>
            <a:r>
              <a:rPr lang="ja-JP" altLang="en-US" sz="1000">
                <a:latin typeface="Calibri" pitchFamily="34" charset="0"/>
              </a:rPr>
              <a:t>除雪計画エリア</a:t>
            </a:r>
          </a:p>
          <a:p>
            <a:r>
              <a:rPr lang="ja-JP" altLang="en-US" sz="1000">
                <a:latin typeface="Calibri" pitchFamily="34" charset="0"/>
              </a:rPr>
              <a:t>除雪車位置情報</a:t>
            </a:r>
          </a:p>
          <a:p>
            <a:endParaRPr lang="ja-JP" altLang="en-US" sz="1000">
              <a:solidFill>
                <a:schemeClr val="accent2"/>
              </a:solidFill>
              <a:latin typeface="Calibri" pitchFamily="34" charset="0"/>
            </a:endParaRPr>
          </a:p>
          <a:p>
            <a:r>
              <a:rPr lang="ja-JP" altLang="en-US" sz="1000">
                <a:solidFill>
                  <a:schemeClr val="accent2"/>
                </a:solidFill>
                <a:latin typeface="Calibri" pitchFamily="34" charset="0"/>
              </a:rPr>
              <a:t>　</a:t>
            </a:r>
          </a:p>
        </p:txBody>
      </p:sp>
      <p:sp>
        <p:nvSpPr>
          <p:cNvPr id="12" name="正方形/長方形 815"/>
          <p:cNvSpPr>
            <a:spLocks noChangeArrowheads="1"/>
          </p:cNvSpPr>
          <p:nvPr/>
        </p:nvSpPr>
        <p:spPr bwMode="auto">
          <a:xfrm>
            <a:off x="6880175" y="3575050"/>
            <a:ext cx="1673225" cy="214313"/>
          </a:xfrm>
          <a:prstGeom prst="rect">
            <a:avLst/>
          </a:prstGeom>
          <a:noFill/>
          <a:ln w="9525">
            <a:noFill/>
            <a:miter lim="800000"/>
            <a:headEnd/>
            <a:tailEnd/>
          </a:ln>
        </p:spPr>
        <p:txBody>
          <a:bodyPr>
            <a:spAutoFit/>
          </a:bodyPr>
          <a:lstStyle/>
          <a:p>
            <a:r>
              <a:rPr lang="ja-JP" altLang="en-US" sz="800">
                <a:latin typeface="Calibri" pitchFamily="34" charset="0"/>
              </a:rPr>
              <a:t>除雪車出動時の除雪状況</a:t>
            </a:r>
          </a:p>
        </p:txBody>
      </p:sp>
      <p:pic>
        <p:nvPicPr>
          <p:cNvPr id="13" name="Picture 2"/>
          <p:cNvPicPr>
            <a:picLocks noChangeAspect="1" noChangeArrowheads="1"/>
          </p:cNvPicPr>
          <p:nvPr/>
        </p:nvPicPr>
        <p:blipFill>
          <a:blip r:embed="rId2" cstate="print"/>
          <a:srcRect/>
          <a:stretch>
            <a:fillRect/>
          </a:stretch>
        </p:blipFill>
        <p:spPr bwMode="auto">
          <a:xfrm>
            <a:off x="6681738" y="2376488"/>
            <a:ext cx="1871662" cy="1219200"/>
          </a:xfrm>
          <a:prstGeom prst="rect">
            <a:avLst/>
          </a:prstGeom>
          <a:noFill/>
          <a:ln w="9525">
            <a:noFill/>
            <a:miter lim="800000"/>
            <a:headEnd/>
            <a:tailEnd/>
          </a:ln>
        </p:spPr>
      </p:pic>
      <p:pic>
        <p:nvPicPr>
          <p:cNvPr id="14" name="Picture 2" descr="\\Bdpnas004\work\t.kusumoto\画面キャプチャ\スクリーンショット保存フォルダ\クイックスタート\イメージ167.jpg"/>
          <p:cNvPicPr>
            <a:picLocks noChangeAspect="1" noChangeArrowheads="1"/>
          </p:cNvPicPr>
          <p:nvPr/>
        </p:nvPicPr>
        <p:blipFill>
          <a:blip r:embed="rId3" cstate="print"/>
          <a:srcRect/>
          <a:stretch>
            <a:fillRect/>
          </a:stretch>
        </p:blipFill>
        <p:spPr bwMode="auto">
          <a:xfrm>
            <a:off x="7394525" y="2852738"/>
            <a:ext cx="350838" cy="276225"/>
          </a:xfrm>
          <a:prstGeom prst="rect">
            <a:avLst/>
          </a:prstGeom>
          <a:noFill/>
          <a:ln w="9525">
            <a:noFill/>
            <a:miter lim="800000"/>
            <a:headEnd/>
            <a:tailEnd/>
          </a:ln>
        </p:spPr>
      </p:pic>
      <p:sp>
        <p:nvSpPr>
          <p:cNvPr id="15" name="Line 278"/>
          <p:cNvSpPr>
            <a:spLocks noChangeShapeType="1"/>
          </p:cNvSpPr>
          <p:nvPr/>
        </p:nvSpPr>
        <p:spPr bwMode="auto">
          <a:xfrm flipH="1" flipV="1">
            <a:off x="5069630" y="3789362"/>
            <a:ext cx="1162893" cy="682624"/>
          </a:xfrm>
          <a:prstGeom prst="line">
            <a:avLst/>
          </a:prstGeom>
          <a:noFill/>
          <a:ln w="22225">
            <a:solidFill>
              <a:srgbClr val="FFFF00"/>
            </a:solidFill>
            <a:round/>
            <a:headEnd/>
            <a:tailEnd type="triangle" w="lg" len="lg"/>
          </a:ln>
        </p:spPr>
        <p:txBody>
          <a:bodyPr/>
          <a:lstStyle/>
          <a:p>
            <a:endParaRPr lang="ja-JP" altLang="en-US"/>
          </a:p>
        </p:txBody>
      </p:sp>
      <p:sp>
        <p:nvSpPr>
          <p:cNvPr id="16" name="Line 282"/>
          <p:cNvSpPr>
            <a:spLocks noChangeShapeType="1"/>
          </p:cNvSpPr>
          <p:nvPr/>
        </p:nvSpPr>
        <p:spPr bwMode="auto">
          <a:xfrm flipH="1" flipV="1">
            <a:off x="8121352" y="3721493"/>
            <a:ext cx="819024" cy="761054"/>
          </a:xfrm>
          <a:prstGeom prst="line">
            <a:avLst/>
          </a:prstGeom>
          <a:noFill/>
          <a:ln w="22225">
            <a:solidFill>
              <a:srgbClr val="FFFF00"/>
            </a:solidFill>
            <a:round/>
            <a:headEnd/>
            <a:tailEnd type="triangle" w="lg" len="lg"/>
          </a:ln>
        </p:spPr>
        <p:txBody>
          <a:bodyPr/>
          <a:lstStyle/>
          <a:p>
            <a:endParaRPr lang="ja-JP" altLang="en-US"/>
          </a:p>
        </p:txBody>
      </p:sp>
      <p:sp>
        <p:nvSpPr>
          <p:cNvPr id="17" name="Line 283"/>
          <p:cNvSpPr>
            <a:spLocks noChangeShapeType="1"/>
          </p:cNvSpPr>
          <p:nvPr/>
        </p:nvSpPr>
        <p:spPr bwMode="auto">
          <a:xfrm flipH="1" flipV="1">
            <a:off x="5186313" y="3775072"/>
            <a:ext cx="2530474" cy="696913"/>
          </a:xfrm>
          <a:prstGeom prst="line">
            <a:avLst/>
          </a:prstGeom>
          <a:noFill/>
          <a:ln w="22225">
            <a:solidFill>
              <a:srgbClr val="FFFF00"/>
            </a:solidFill>
            <a:round/>
            <a:headEnd/>
            <a:tailEnd type="triangle" w="lg" len="lg"/>
          </a:ln>
        </p:spPr>
        <p:txBody>
          <a:bodyPr/>
          <a:lstStyle/>
          <a:p>
            <a:endParaRPr lang="ja-JP" altLang="en-US"/>
          </a:p>
        </p:txBody>
      </p:sp>
      <p:sp>
        <p:nvSpPr>
          <p:cNvPr id="18" name="正方形/長方形 163"/>
          <p:cNvSpPr>
            <a:spLocks noChangeArrowheads="1"/>
          </p:cNvSpPr>
          <p:nvPr/>
        </p:nvSpPr>
        <p:spPr bwMode="auto">
          <a:xfrm>
            <a:off x="524696" y="4491038"/>
            <a:ext cx="1650206" cy="1665287"/>
          </a:xfrm>
          <a:prstGeom prst="rect">
            <a:avLst/>
          </a:prstGeom>
          <a:solidFill>
            <a:srgbClr val="FFCC99"/>
          </a:solidFill>
          <a:ln w="25400" algn="ctr">
            <a:solidFill>
              <a:srgbClr val="89A4A7"/>
            </a:solidFill>
            <a:miter lim="800000"/>
            <a:headEnd/>
            <a:tailEnd/>
          </a:ln>
        </p:spPr>
        <p:txBody>
          <a:bodyPr lIns="72000"/>
          <a:lstStyle/>
          <a:p>
            <a:r>
              <a:rPr lang="ja-JP" altLang="en-US" sz="1000" u="sng" dirty="0">
                <a:latin typeface="Calibri" pitchFamily="34" charset="0"/>
              </a:rPr>
              <a:t>ライフライン</a:t>
            </a:r>
          </a:p>
          <a:p>
            <a:r>
              <a:rPr lang="ja-JP" altLang="en-US" sz="1000" dirty="0" smtClean="0">
                <a:latin typeface="Calibri" pitchFamily="34" charset="0"/>
              </a:rPr>
              <a:t>断水情報</a:t>
            </a:r>
            <a:r>
              <a:rPr lang="ja-JP" altLang="en-US" sz="800" dirty="0" smtClean="0">
                <a:latin typeface="Calibri" pitchFamily="34" charset="0"/>
              </a:rPr>
              <a:t>（断水した世帯数）</a:t>
            </a:r>
            <a:endParaRPr lang="en-US" altLang="ja-JP" sz="1000" dirty="0" smtClean="0">
              <a:latin typeface="Calibri" pitchFamily="34" charset="0"/>
            </a:endParaRPr>
          </a:p>
          <a:p>
            <a:r>
              <a:rPr lang="ja-JP" altLang="en-US" sz="1000" dirty="0" smtClean="0">
                <a:latin typeface="Calibri" pitchFamily="34" charset="0"/>
              </a:rPr>
              <a:t>電力供給情報</a:t>
            </a:r>
            <a:r>
              <a:rPr lang="ja-JP" altLang="en-US" sz="800" dirty="0" smtClean="0">
                <a:latin typeface="Calibri" pitchFamily="34" charset="0"/>
              </a:rPr>
              <a:t>（停電した戸数）</a:t>
            </a:r>
            <a:endParaRPr lang="en-US" altLang="ja-JP" sz="800" dirty="0" smtClean="0">
              <a:latin typeface="Calibri" pitchFamily="34" charset="0"/>
            </a:endParaRPr>
          </a:p>
          <a:p>
            <a:r>
              <a:rPr lang="ja-JP" altLang="en-US" sz="1000" dirty="0" smtClean="0">
                <a:latin typeface="Calibri" pitchFamily="34" charset="0"/>
              </a:rPr>
              <a:t>ガス供給情報</a:t>
            </a:r>
            <a:r>
              <a:rPr lang="ja-JP" altLang="en-US" sz="800" dirty="0" smtClean="0">
                <a:latin typeface="Calibri" pitchFamily="34" charset="0"/>
              </a:rPr>
              <a:t>（</a:t>
            </a:r>
            <a:r>
              <a:rPr lang="ja-JP" altLang="en-US" sz="800" dirty="0">
                <a:latin typeface="Calibri" pitchFamily="34" charset="0"/>
              </a:rPr>
              <a:t>ガス供給が停止した棟数</a:t>
            </a:r>
            <a:r>
              <a:rPr lang="ja-JP" altLang="en-US" sz="800" dirty="0" smtClean="0">
                <a:latin typeface="Calibri" pitchFamily="34" charset="0"/>
              </a:rPr>
              <a:t>）</a:t>
            </a:r>
            <a:endParaRPr lang="en-US" altLang="ja-JP" sz="800" dirty="0" smtClean="0">
              <a:latin typeface="Calibri" pitchFamily="34" charset="0"/>
            </a:endParaRPr>
          </a:p>
          <a:p>
            <a:endParaRPr lang="en-US" altLang="ja-JP" sz="800" dirty="0" smtClean="0">
              <a:latin typeface="Calibri" pitchFamily="34" charset="0"/>
            </a:endParaRPr>
          </a:p>
          <a:p>
            <a:r>
              <a:rPr lang="ja-JP" altLang="en-US" sz="1000" u="sng" dirty="0" smtClean="0">
                <a:latin typeface="Calibri" pitchFamily="34" charset="0"/>
              </a:rPr>
              <a:t>電話</a:t>
            </a:r>
            <a:r>
              <a:rPr lang="ja-JP" altLang="en-US" sz="1000" u="sng" dirty="0">
                <a:latin typeface="Calibri" pitchFamily="34" charset="0"/>
              </a:rPr>
              <a:t>回線状況</a:t>
            </a:r>
          </a:p>
          <a:p>
            <a:r>
              <a:rPr lang="ja-JP" altLang="en-US" sz="1000" dirty="0">
                <a:latin typeface="Calibri" pitchFamily="34" charset="0"/>
              </a:rPr>
              <a:t>固定電話</a:t>
            </a:r>
            <a:r>
              <a:rPr lang="ja-JP" altLang="en-US" sz="1000" dirty="0" smtClean="0">
                <a:latin typeface="Calibri" pitchFamily="34" charset="0"/>
              </a:rPr>
              <a:t>回線</a:t>
            </a:r>
            <a:r>
              <a:rPr lang="ja-JP" altLang="en-US" sz="800" dirty="0" smtClean="0">
                <a:latin typeface="Calibri" pitchFamily="34" charset="0"/>
              </a:rPr>
              <a:t>（</a:t>
            </a:r>
            <a:r>
              <a:rPr lang="ja-JP" altLang="en-US" sz="800" dirty="0">
                <a:latin typeface="Calibri" pitchFamily="34" charset="0"/>
              </a:rPr>
              <a:t>影響の有無）</a:t>
            </a:r>
          </a:p>
          <a:p>
            <a:r>
              <a:rPr lang="ja-JP" altLang="en-US" sz="1000" dirty="0">
                <a:latin typeface="Calibri" pitchFamily="34" charset="0"/>
              </a:rPr>
              <a:t>携帯電話</a:t>
            </a:r>
            <a:r>
              <a:rPr lang="ja-JP" altLang="en-US" sz="1000" dirty="0" smtClean="0">
                <a:latin typeface="Calibri" pitchFamily="34" charset="0"/>
              </a:rPr>
              <a:t>回線</a:t>
            </a:r>
            <a:r>
              <a:rPr lang="ja-JP" altLang="en-US" sz="800" dirty="0" smtClean="0">
                <a:latin typeface="Calibri" pitchFamily="34" charset="0"/>
              </a:rPr>
              <a:t>（</a:t>
            </a:r>
            <a:r>
              <a:rPr lang="ja-JP" altLang="en-US" sz="800" dirty="0">
                <a:latin typeface="Calibri" pitchFamily="34" charset="0"/>
              </a:rPr>
              <a:t>影響の有無）</a:t>
            </a:r>
          </a:p>
          <a:p>
            <a:endParaRPr lang="en-US" altLang="ja-JP" sz="800" dirty="0" smtClean="0">
              <a:latin typeface="Calibri" pitchFamily="34" charset="0"/>
            </a:endParaRPr>
          </a:p>
          <a:p>
            <a:endParaRPr lang="en-US" altLang="ja-JP" sz="1000" dirty="0" smtClean="0">
              <a:latin typeface="Calibri" pitchFamily="34" charset="0"/>
            </a:endParaRPr>
          </a:p>
        </p:txBody>
      </p:sp>
      <p:sp>
        <p:nvSpPr>
          <p:cNvPr id="19" name="正方形/長方形 163"/>
          <p:cNvSpPr>
            <a:spLocks noChangeArrowheads="1"/>
          </p:cNvSpPr>
          <p:nvPr/>
        </p:nvSpPr>
        <p:spPr bwMode="auto">
          <a:xfrm>
            <a:off x="2259013" y="4491038"/>
            <a:ext cx="1181100" cy="1665287"/>
          </a:xfrm>
          <a:prstGeom prst="rect">
            <a:avLst/>
          </a:prstGeom>
          <a:solidFill>
            <a:srgbClr val="FFCC99"/>
          </a:solidFill>
          <a:ln w="25400" algn="ctr">
            <a:solidFill>
              <a:srgbClr val="89A4A7"/>
            </a:solidFill>
            <a:miter lim="800000"/>
            <a:headEnd/>
            <a:tailEnd/>
          </a:ln>
        </p:spPr>
        <p:txBody>
          <a:bodyPr lIns="36000" rIns="36000"/>
          <a:lstStyle/>
          <a:p>
            <a:r>
              <a:rPr lang="ja-JP" altLang="en-US" sz="1000" u="sng" dirty="0">
                <a:latin typeface="Calibri" pitchFamily="34" charset="0"/>
              </a:rPr>
              <a:t>被害情報</a:t>
            </a:r>
          </a:p>
          <a:p>
            <a:r>
              <a:rPr lang="ja-JP" altLang="en-US" sz="1000" dirty="0">
                <a:latin typeface="Calibri" pitchFamily="34" charset="0"/>
              </a:rPr>
              <a:t>人的</a:t>
            </a:r>
            <a:r>
              <a:rPr lang="ja-JP" altLang="en-US" sz="1000" dirty="0" smtClean="0">
                <a:latin typeface="Calibri" pitchFamily="34" charset="0"/>
              </a:rPr>
              <a:t>被害</a:t>
            </a:r>
            <a:r>
              <a:rPr lang="ja-JP" altLang="en-US" sz="800" dirty="0" smtClean="0">
                <a:latin typeface="Calibri" pitchFamily="34" charset="0"/>
              </a:rPr>
              <a:t>（死者、行方不明者、負傷者の人数）</a:t>
            </a:r>
            <a:endParaRPr lang="ja-JP" altLang="en-US" sz="800" dirty="0">
              <a:latin typeface="Calibri" pitchFamily="34" charset="0"/>
            </a:endParaRPr>
          </a:p>
          <a:p>
            <a:r>
              <a:rPr lang="ja-JP" altLang="en-US" sz="1000" dirty="0">
                <a:latin typeface="Calibri" pitchFamily="34" charset="0"/>
              </a:rPr>
              <a:t>住家</a:t>
            </a:r>
            <a:r>
              <a:rPr lang="ja-JP" altLang="en-US" sz="1000" dirty="0" smtClean="0">
                <a:latin typeface="Calibri" pitchFamily="34" charset="0"/>
              </a:rPr>
              <a:t>被害</a:t>
            </a:r>
            <a:r>
              <a:rPr lang="ja-JP" altLang="en-US" sz="800" dirty="0" smtClean="0">
                <a:latin typeface="Calibri" pitchFamily="34" charset="0"/>
              </a:rPr>
              <a:t>（全壊、半壊、一部破損等の棟数）</a:t>
            </a:r>
            <a:endParaRPr lang="ja-JP" altLang="en-US" sz="800" dirty="0">
              <a:latin typeface="Calibri" pitchFamily="34" charset="0"/>
            </a:endParaRPr>
          </a:p>
          <a:p>
            <a:r>
              <a:rPr lang="ja-JP" altLang="en-US" sz="1000" dirty="0">
                <a:latin typeface="Calibri" pitchFamily="34" charset="0"/>
              </a:rPr>
              <a:t>非住家</a:t>
            </a:r>
            <a:r>
              <a:rPr lang="ja-JP" altLang="en-US" sz="1000" dirty="0" smtClean="0">
                <a:latin typeface="Calibri" pitchFamily="34" charset="0"/>
              </a:rPr>
              <a:t>被害</a:t>
            </a:r>
            <a:r>
              <a:rPr lang="ja-JP" altLang="en-US" sz="800" dirty="0" smtClean="0">
                <a:latin typeface="Calibri" pitchFamily="34" charset="0"/>
              </a:rPr>
              <a:t>（被害のあった棟数）</a:t>
            </a:r>
            <a:endParaRPr lang="ja-JP" altLang="en-US" sz="800" dirty="0">
              <a:latin typeface="Calibri" pitchFamily="34" charset="0"/>
            </a:endParaRPr>
          </a:p>
          <a:p>
            <a:endParaRPr lang="ja-JP" altLang="en-US" sz="1000" dirty="0">
              <a:latin typeface="Calibri" pitchFamily="34" charset="0"/>
            </a:endParaRPr>
          </a:p>
        </p:txBody>
      </p:sp>
      <p:sp>
        <p:nvSpPr>
          <p:cNvPr id="20" name="Line 339"/>
          <p:cNvSpPr>
            <a:spLocks noChangeShapeType="1"/>
          </p:cNvSpPr>
          <p:nvPr/>
        </p:nvSpPr>
        <p:spPr bwMode="auto">
          <a:xfrm flipV="1">
            <a:off x="2720975" y="3789363"/>
            <a:ext cx="2050256" cy="709612"/>
          </a:xfrm>
          <a:prstGeom prst="line">
            <a:avLst/>
          </a:prstGeom>
          <a:noFill/>
          <a:ln w="22225">
            <a:solidFill>
              <a:schemeClr val="accent6"/>
            </a:solidFill>
            <a:round/>
            <a:headEnd/>
            <a:tailEnd type="triangle" w="lg" len="lg"/>
          </a:ln>
          <a:effectLst/>
          <a:extLst/>
        </p:spPr>
        <p:txBody>
          <a:bodyPr/>
          <a:lstStyle/>
          <a:p>
            <a:pPr fontAlgn="auto">
              <a:spcBef>
                <a:spcPts val="0"/>
              </a:spcBef>
              <a:spcAft>
                <a:spcPts val="0"/>
              </a:spcAft>
              <a:defRPr/>
            </a:pPr>
            <a:endParaRPr lang="ja-JP" altLang="en-US">
              <a:latin typeface="+mn-lt"/>
              <a:ea typeface="+mn-ea"/>
            </a:endParaRPr>
          </a:p>
        </p:txBody>
      </p:sp>
      <p:sp>
        <p:nvSpPr>
          <p:cNvPr id="21" name="Line 340"/>
          <p:cNvSpPr>
            <a:spLocks noChangeShapeType="1"/>
          </p:cNvSpPr>
          <p:nvPr/>
        </p:nvSpPr>
        <p:spPr bwMode="auto">
          <a:xfrm flipV="1">
            <a:off x="1300436" y="3721493"/>
            <a:ext cx="2916000" cy="753139"/>
          </a:xfrm>
          <a:prstGeom prst="line">
            <a:avLst/>
          </a:prstGeom>
          <a:noFill/>
          <a:ln w="22225">
            <a:solidFill>
              <a:srgbClr val="F79646"/>
            </a:solidFill>
            <a:round/>
            <a:headEnd/>
            <a:tailEnd type="triangle" w="lg" len="lg"/>
          </a:ln>
        </p:spPr>
        <p:txBody>
          <a:bodyPr/>
          <a:lstStyle/>
          <a:p>
            <a:endParaRPr lang="ja-JP" altLang="en-US"/>
          </a:p>
        </p:txBody>
      </p:sp>
      <p:sp>
        <p:nvSpPr>
          <p:cNvPr id="22" name="Line 341"/>
          <p:cNvSpPr>
            <a:spLocks noChangeShapeType="1"/>
          </p:cNvSpPr>
          <p:nvPr/>
        </p:nvSpPr>
        <p:spPr bwMode="auto">
          <a:xfrm flipH="1" flipV="1">
            <a:off x="2181224" y="3789363"/>
            <a:ext cx="2514425" cy="682624"/>
          </a:xfrm>
          <a:prstGeom prst="line">
            <a:avLst/>
          </a:prstGeom>
          <a:noFill/>
          <a:ln w="22225">
            <a:solidFill>
              <a:schemeClr val="accent5"/>
            </a:solidFill>
            <a:round/>
            <a:headEnd/>
            <a:tailEnd type="triangle" w="lg" len="lg"/>
          </a:ln>
          <a:effectLst/>
          <a:extLst/>
        </p:spPr>
        <p:txBody>
          <a:bodyPr/>
          <a:lstStyle/>
          <a:p>
            <a:pPr fontAlgn="auto">
              <a:spcBef>
                <a:spcPts val="0"/>
              </a:spcBef>
              <a:spcAft>
                <a:spcPts val="0"/>
              </a:spcAft>
              <a:defRPr/>
            </a:pPr>
            <a:endParaRPr lang="ja-JP" altLang="en-US">
              <a:latin typeface="+mn-lt"/>
              <a:ea typeface="+mn-ea"/>
            </a:endParaRPr>
          </a:p>
        </p:txBody>
      </p:sp>
      <p:sp>
        <p:nvSpPr>
          <p:cNvPr id="23" name="Line 344"/>
          <p:cNvSpPr>
            <a:spLocks noChangeShapeType="1"/>
          </p:cNvSpPr>
          <p:nvPr/>
        </p:nvSpPr>
        <p:spPr bwMode="auto">
          <a:xfrm flipV="1">
            <a:off x="4695650" y="3775073"/>
            <a:ext cx="257300" cy="696914"/>
          </a:xfrm>
          <a:prstGeom prst="line">
            <a:avLst/>
          </a:prstGeom>
          <a:noFill/>
          <a:ln w="22225">
            <a:solidFill>
              <a:schemeClr val="accent5"/>
            </a:solidFill>
            <a:round/>
            <a:headEnd/>
            <a:tailEnd type="triangle" w="lg" len="lg"/>
          </a:ln>
          <a:effectLst/>
          <a:extLst/>
        </p:spPr>
        <p:txBody>
          <a:bodyPr/>
          <a:lstStyle/>
          <a:p>
            <a:pPr fontAlgn="auto">
              <a:spcBef>
                <a:spcPts val="0"/>
              </a:spcBef>
              <a:spcAft>
                <a:spcPts val="0"/>
              </a:spcAft>
              <a:defRPr/>
            </a:pPr>
            <a:endParaRPr lang="ja-JP" altLang="en-US">
              <a:latin typeface="+mn-lt"/>
              <a:ea typeface="+mn-ea"/>
            </a:endParaRPr>
          </a:p>
        </p:txBody>
      </p:sp>
      <p:sp>
        <p:nvSpPr>
          <p:cNvPr id="24" name="AutoShape 345"/>
          <p:cNvSpPr>
            <a:spLocks noChangeArrowheads="1"/>
          </p:cNvSpPr>
          <p:nvPr/>
        </p:nvSpPr>
        <p:spPr bwMode="auto">
          <a:xfrm>
            <a:off x="524696" y="6400800"/>
            <a:ext cx="2894978" cy="376238"/>
          </a:xfrm>
          <a:prstGeom prst="roundRect">
            <a:avLst>
              <a:gd name="adj" fmla="val 16667"/>
            </a:avLst>
          </a:prstGeom>
          <a:solidFill>
            <a:srgbClr val="FFCC99"/>
          </a:solidFill>
          <a:ln w="22225" algn="ctr">
            <a:solidFill>
              <a:schemeClr val="tx1"/>
            </a:solidFill>
            <a:round/>
            <a:headEnd/>
            <a:tailEnd type="none" w="lg" len="lg"/>
          </a:ln>
        </p:spPr>
        <p:txBody>
          <a:bodyPr wrap="none" anchor="ctr"/>
          <a:lstStyle/>
          <a:p>
            <a:pPr algn="ctr"/>
            <a:r>
              <a:rPr lang="ja-JP" altLang="en-US" sz="900" dirty="0" smtClean="0">
                <a:latin typeface="Calibri" pitchFamily="34" charset="0"/>
              </a:rPr>
              <a:t>内閣府</a:t>
            </a:r>
            <a:endParaRPr lang="en-US" altLang="ja-JP" sz="900" dirty="0" smtClean="0">
              <a:latin typeface="Calibri" pitchFamily="34" charset="0"/>
            </a:endParaRPr>
          </a:p>
          <a:p>
            <a:pPr algn="ctr"/>
            <a:r>
              <a:rPr lang="ja-JP" altLang="en-US" sz="900" dirty="0" smtClean="0">
                <a:latin typeface="Calibri" pitchFamily="34" charset="0"/>
              </a:rPr>
              <a:t>（</a:t>
            </a:r>
            <a:r>
              <a:rPr lang="ja-JP" altLang="en-US" sz="900" dirty="0">
                <a:latin typeface="Calibri" pitchFamily="34" charset="0"/>
              </a:rPr>
              <a:t>総合防災情報</a:t>
            </a:r>
            <a:r>
              <a:rPr lang="ja-JP" altLang="en-US" sz="900" dirty="0" smtClean="0">
                <a:latin typeface="Calibri" pitchFamily="34" charset="0"/>
              </a:rPr>
              <a:t>システムのうち二次利用可能な情報）</a:t>
            </a:r>
            <a:endParaRPr lang="ja-JP" altLang="en-US" sz="900" dirty="0">
              <a:latin typeface="Calibri" pitchFamily="34" charset="0"/>
            </a:endParaRPr>
          </a:p>
        </p:txBody>
      </p:sp>
      <p:sp>
        <p:nvSpPr>
          <p:cNvPr id="25" name="AutoShape 346"/>
          <p:cNvSpPr>
            <a:spLocks noChangeArrowheads="1"/>
          </p:cNvSpPr>
          <p:nvPr/>
        </p:nvSpPr>
        <p:spPr bwMode="auto">
          <a:xfrm>
            <a:off x="3511550" y="6400800"/>
            <a:ext cx="2089150" cy="376238"/>
          </a:xfrm>
          <a:prstGeom prst="roundRect">
            <a:avLst>
              <a:gd name="adj" fmla="val 16667"/>
            </a:avLst>
          </a:prstGeom>
          <a:solidFill>
            <a:srgbClr val="CCCCFF"/>
          </a:solidFill>
          <a:ln w="22225" algn="ctr">
            <a:solidFill>
              <a:schemeClr val="tx1"/>
            </a:solidFill>
            <a:round/>
            <a:headEnd/>
            <a:tailEnd type="none" w="lg" len="lg"/>
          </a:ln>
        </p:spPr>
        <p:txBody>
          <a:bodyPr wrap="none" anchor="ctr"/>
          <a:lstStyle/>
          <a:p>
            <a:pPr algn="ctr"/>
            <a:r>
              <a:rPr lang="ja-JP" altLang="en-US" sz="1200">
                <a:latin typeface="Calibri" pitchFamily="34" charset="0"/>
              </a:rPr>
              <a:t>気象庁</a:t>
            </a:r>
          </a:p>
        </p:txBody>
      </p:sp>
      <p:sp>
        <p:nvSpPr>
          <p:cNvPr id="26" name="AutoShape 347"/>
          <p:cNvSpPr>
            <a:spLocks noChangeArrowheads="1"/>
          </p:cNvSpPr>
          <p:nvPr/>
        </p:nvSpPr>
        <p:spPr bwMode="auto">
          <a:xfrm>
            <a:off x="5672138" y="6400800"/>
            <a:ext cx="3826668" cy="376238"/>
          </a:xfrm>
          <a:prstGeom prst="roundRect">
            <a:avLst>
              <a:gd name="adj" fmla="val 16667"/>
            </a:avLst>
          </a:prstGeom>
          <a:solidFill>
            <a:srgbClr val="FFFF66"/>
          </a:solidFill>
          <a:ln w="22225" algn="ctr">
            <a:solidFill>
              <a:schemeClr val="tx1"/>
            </a:solidFill>
            <a:round/>
            <a:headEnd/>
            <a:tailEnd type="none" w="lg" len="lg"/>
          </a:ln>
        </p:spPr>
        <p:txBody>
          <a:bodyPr wrap="none" anchor="ctr"/>
          <a:lstStyle/>
          <a:p>
            <a:pPr algn="ctr"/>
            <a:r>
              <a:rPr lang="ja-JP" altLang="en-US" sz="1200">
                <a:latin typeface="Calibri" pitchFamily="34" charset="0"/>
              </a:rPr>
              <a:t>自治体</a:t>
            </a:r>
          </a:p>
        </p:txBody>
      </p:sp>
      <p:sp>
        <p:nvSpPr>
          <p:cNvPr id="27" name="AutoShape 348"/>
          <p:cNvSpPr>
            <a:spLocks noChangeArrowheads="1"/>
          </p:cNvSpPr>
          <p:nvPr/>
        </p:nvSpPr>
        <p:spPr bwMode="auto">
          <a:xfrm>
            <a:off x="1542714" y="6241533"/>
            <a:ext cx="741363" cy="107950"/>
          </a:xfrm>
          <a:prstGeom prst="upArrow">
            <a:avLst>
              <a:gd name="adj1" fmla="val 50000"/>
              <a:gd name="adj2" fmla="val 25000"/>
            </a:avLst>
          </a:prstGeom>
          <a:solidFill>
            <a:schemeClr val="accent1"/>
          </a:solidFill>
          <a:ln w="22225" algn="ctr">
            <a:solidFill>
              <a:schemeClr val="tx1"/>
            </a:solidFill>
            <a:miter lim="800000"/>
            <a:headEnd/>
            <a:tailEnd type="none" w="lg" len="lg"/>
          </a:ln>
        </p:spPr>
        <p:txBody>
          <a:bodyPr wrap="none" anchor="ctr"/>
          <a:lstStyle/>
          <a:p>
            <a:endParaRPr lang="ja-JP" altLang="en-US">
              <a:latin typeface="Calibri" pitchFamily="34" charset="0"/>
            </a:endParaRPr>
          </a:p>
        </p:txBody>
      </p:sp>
      <p:sp>
        <p:nvSpPr>
          <p:cNvPr id="28" name="AutoShape 349"/>
          <p:cNvSpPr>
            <a:spLocks noChangeArrowheads="1"/>
          </p:cNvSpPr>
          <p:nvPr/>
        </p:nvSpPr>
        <p:spPr bwMode="auto">
          <a:xfrm>
            <a:off x="4170312" y="6235700"/>
            <a:ext cx="741363" cy="107950"/>
          </a:xfrm>
          <a:prstGeom prst="upArrow">
            <a:avLst>
              <a:gd name="adj1" fmla="val 50000"/>
              <a:gd name="adj2" fmla="val 25000"/>
            </a:avLst>
          </a:prstGeom>
          <a:solidFill>
            <a:schemeClr val="accent1"/>
          </a:solidFill>
          <a:ln w="22225" algn="ctr">
            <a:solidFill>
              <a:schemeClr val="tx1"/>
            </a:solidFill>
            <a:miter lim="800000"/>
            <a:headEnd/>
            <a:tailEnd type="none" w="lg" len="lg"/>
          </a:ln>
        </p:spPr>
        <p:txBody>
          <a:bodyPr wrap="none" anchor="ctr"/>
          <a:lstStyle/>
          <a:p>
            <a:endParaRPr lang="ja-JP" altLang="en-US">
              <a:latin typeface="Calibri" pitchFamily="34" charset="0"/>
            </a:endParaRPr>
          </a:p>
        </p:txBody>
      </p:sp>
      <p:sp>
        <p:nvSpPr>
          <p:cNvPr id="29" name="AutoShape 350"/>
          <p:cNvSpPr>
            <a:spLocks noChangeArrowheads="1"/>
          </p:cNvSpPr>
          <p:nvPr/>
        </p:nvSpPr>
        <p:spPr bwMode="auto">
          <a:xfrm>
            <a:off x="7214004" y="6235700"/>
            <a:ext cx="741362" cy="107950"/>
          </a:xfrm>
          <a:prstGeom prst="upArrow">
            <a:avLst>
              <a:gd name="adj1" fmla="val 50000"/>
              <a:gd name="adj2" fmla="val 25000"/>
            </a:avLst>
          </a:prstGeom>
          <a:solidFill>
            <a:schemeClr val="accent1"/>
          </a:solidFill>
          <a:ln w="22225" algn="ctr">
            <a:solidFill>
              <a:schemeClr val="tx1"/>
            </a:solidFill>
            <a:miter lim="800000"/>
            <a:headEnd/>
            <a:tailEnd type="none" w="lg" len="lg"/>
          </a:ln>
        </p:spPr>
        <p:txBody>
          <a:bodyPr wrap="none" anchor="ctr"/>
          <a:lstStyle/>
          <a:p>
            <a:endParaRPr lang="ja-JP" altLang="en-US">
              <a:latin typeface="Calibri" pitchFamily="34" charset="0"/>
            </a:endParaRPr>
          </a:p>
        </p:txBody>
      </p:sp>
      <p:sp>
        <p:nvSpPr>
          <p:cNvPr id="30" name="大かっこ 29"/>
          <p:cNvSpPr/>
          <p:nvPr/>
        </p:nvSpPr>
        <p:spPr>
          <a:xfrm>
            <a:off x="5982328" y="1743738"/>
            <a:ext cx="3816350" cy="530713"/>
          </a:xfrm>
          <a:prstGeom prst="bracketPair">
            <a:avLst>
              <a:gd name="adj" fmla="val 764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r>
              <a:rPr lang="ja-JP" altLang="en-US" sz="1200" dirty="0">
                <a:latin typeface="+mn-ea"/>
              </a:rPr>
              <a:t>実施主体：エヌ・ティ・ティ・コミュニケーションズ株式会社</a:t>
            </a:r>
            <a:endParaRPr lang="en-US" altLang="ja-JP" sz="1200" dirty="0">
              <a:latin typeface="+mn-ea"/>
            </a:endParaRPr>
          </a:p>
          <a:p>
            <a:pPr fontAlgn="auto">
              <a:spcBef>
                <a:spcPts val="0"/>
              </a:spcBef>
              <a:spcAft>
                <a:spcPts val="0"/>
              </a:spcAft>
              <a:defRPr/>
            </a:pPr>
            <a:r>
              <a:rPr lang="ja-JP" altLang="en-US" sz="1200" dirty="0" smtClean="0">
                <a:latin typeface="+mn-ea"/>
              </a:rPr>
              <a:t>連携</a:t>
            </a:r>
            <a:r>
              <a:rPr lang="ja-JP" altLang="en-US" sz="1200" dirty="0">
                <a:latin typeface="+mn-ea"/>
              </a:rPr>
              <a:t>主体：内閣府（防災担当）、気象庁、山形市</a:t>
            </a:r>
            <a:endParaRPr lang="en-US" altLang="ja-JP" sz="1200" dirty="0">
              <a:latin typeface="+mn-ea"/>
            </a:endParaRPr>
          </a:p>
        </p:txBody>
      </p:sp>
      <p:pic>
        <p:nvPicPr>
          <p:cNvPr id="31" name="Picture 84" descr="イメージ094"/>
          <p:cNvPicPr>
            <a:picLocks noChangeAspect="1" noChangeArrowheads="1"/>
          </p:cNvPicPr>
          <p:nvPr/>
        </p:nvPicPr>
        <p:blipFill>
          <a:blip r:embed="rId4" cstate="print"/>
          <a:srcRect/>
          <a:stretch>
            <a:fillRect/>
          </a:stretch>
        </p:blipFill>
        <p:spPr bwMode="auto">
          <a:xfrm>
            <a:off x="3944888" y="2384425"/>
            <a:ext cx="1933575" cy="1193800"/>
          </a:xfrm>
          <a:prstGeom prst="rect">
            <a:avLst/>
          </a:prstGeom>
          <a:noFill/>
          <a:ln w="9525">
            <a:noFill/>
            <a:miter lim="800000"/>
            <a:headEnd/>
            <a:tailEnd/>
          </a:ln>
        </p:spPr>
      </p:pic>
      <p:sp>
        <p:nvSpPr>
          <p:cNvPr id="32" name="正方形/長方形 815"/>
          <p:cNvSpPr>
            <a:spLocks noChangeArrowheads="1"/>
          </p:cNvSpPr>
          <p:nvPr/>
        </p:nvSpPr>
        <p:spPr bwMode="auto">
          <a:xfrm>
            <a:off x="1352575" y="3573463"/>
            <a:ext cx="1800225" cy="214312"/>
          </a:xfrm>
          <a:prstGeom prst="rect">
            <a:avLst/>
          </a:prstGeom>
          <a:noFill/>
          <a:ln w="9525">
            <a:noFill/>
            <a:miter lim="800000"/>
            <a:headEnd/>
            <a:tailEnd/>
          </a:ln>
        </p:spPr>
        <p:txBody>
          <a:bodyPr>
            <a:spAutoFit/>
          </a:bodyPr>
          <a:lstStyle/>
          <a:p>
            <a:r>
              <a:rPr lang="ja-JP" altLang="en-US" sz="800" dirty="0">
                <a:latin typeface="Calibri" pitchFamily="34" charset="0"/>
              </a:rPr>
              <a:t>気象、被害、ハザードエリアの表示</a:t>
            </a:r>
          </a:p>
        </p:txBody>
      </p:sp>
      <p:sp>
        <p:nvSpPr>
          <p:cNvPr id="33" name="Rectangle 290"/>
          <p:cNvSpPr>
            <a:spLocks noChangeArrowheads="1"/>
          </p:cNvSpPr>
          <p:nvPr/>
        </p:nvSpPr>
        <p:spPr bwMode="auto">
          <a:xfrm>
            <a:off x="4952950" y="2997200"/>
            <a:ext cx="233363" cy="258763"/>
          </a:xfrm>
          <a:prstGeom prst="rect">
            <a:avLst/>
          </a:prstGeom>
          <a:solidFill>
            <a:srgbClr val="FF0000"/>
          </a:solidFill>
          <a:ln w="9525" algn="ctr">
            <a:solidFill>
              <a:schemeClr val="tx1"/>
            </a:solidFill>
            <a:miter lim="800000"/>
            <a:headEnd/>
            <a:tailEnd type="none" w="lg" len="lg"/>
          </a:ln>
        </p:spPr>
        <p:txBody>
          <a:bodyPr wrap="none" anchor="ctr"/>
          <a:lstStyle/>
          <a:p>
            <a:pPr algn="ctr"/>
            <a:r>
              <a:rPr lang="en-US" altLang="ja-JP">
                <a:latin typeface="Calibri" pitchFamily="34" charset="0"/>
              </a:rPr>
              <a:t>4</a:t>
            </a:r>
          </a:p>
        </p:txBody>
      </p:sp>
      <p:sp>
        <p:nvSpPr>
          <p:cNvPr id="34" name="Rectangle 290"/>
          <p:cNvSpPr>
            <a:spLocks noChangeArrowheads="1"/>
          </p:cNvSpPr>
          <p:nvPr/>
        </p:nvSpPr>
        <p:spPr bwMode="auto">
          <a:xfrm>
            <a:off x="4448125" y="2636838"/>
            <a:ext cx="233363" cy="258762"/>
          </a:xfrm>
          <a:prstGeom prst="rect">
            <a:avLst/>
          </a:prstGeom>
          <a:solidFill>
            <a:srgbClr val="FFFF00"/>
          </a:solidFill>
          <a:ln w="9525" algn="ctr">
            <a:solidFill>
              <a:schemeClr val="tx1"/>
            </a:solidFill>
            <a:miter lim="800000"/>
            <a:headEnd/>
            <a:tailEnd type="none" w="lg" len="lg"/>
          </a:ln>
        </p:spPr>
        <p:txBody>
          <a:bodyPr wrap="none" anchor="ctr"/>
          <a:lstStyle/>
          <a:p>
            <a:pPr algn="ctr"/>
            <a:r>
              <a:rPr lang="en-US" altLang="ja-JP">
                <a:latin typeface="Calibri" pitchFamily="34" charset="0"/>
              </a:rPr>
              <a:t>3</a:t>
            </a:r>
          </a:p>
        </p:txBody>
      </p:sp>
      <p:sp>
        <p:nvSpPr>
          <p:cNvPr id="35" name="正方形/長方形 815"/>
          <p:cNvSpPr>
            <a:spLocks noChangeArrowheads="1"/>
          </p:cNvSpPr>
          <p:nvPr/>
        </p:nvSpPr>
        <p:spPr bwMode="auto">
          <a:xfrm>
            <a:off x="4088879" y="3573463"/>
            <a:ext cx="1800225" cy="214312"/>
          </a:xfrm>
          <a:prstGeom prst="rect">
            <a:avLst/>
          </a:prstGeom>
          <a:noFill/>
          <a:ln w="9525">
            <a:noFill/>
            <a:miter lim="800000"/>
            <a:headEnd/>
            <a:tailEnd/>
          </a:ln>
        </p:spPr>
        <p:txBody>
          <a:bodyPr>
            <a:spAutoFit/>
          </a:bodyPr>
          <a:lstStyle/>
          <a:p>
            <a:r>
              <a:rPr lang="ja-JP" altLang="en-US" sz="800" dirty="0">
                <a:latin typeface="Calibri" pitchFamily="34" charset="0"/>
              </a:rPr>
              <a:t>地震、被害、ハザードエリアの表示</a:t>
            </a:r>
          </a:p>
        </p:txBody>
      </p:sp>
      <p:sp>
        <p:nvSpPr>
          <p:cNvPr id="36" name="AutoShape 86"/>
          <p:cNvSpPr>
            <a:spLocks noChangeArrowheads="1"/>
          </p:cNvSpPr>
          <p:nvPr/>
        </p:nvSpPr>
        <p:spPr bwMode="auto">
          <a:xfrm>
            <a:off x="4986726" y="2492374"/>
            <a:ext cx="792163" cy="360363"/>
          </a:xfrm>
          <a:prstGeom prst="wedgeRoundRectCallout">
            <a:avLst>
              <a:gd name="adj1" fmla="val -62023"/>
              <a:gd name="adj2" fmla="val 43394"/>
              <a:gd name="adj3" fmla="val 16667"/>
            </a:avLst>
          </a:prstGeom>
          <a:solidFill>
            <a:srgbClr val="FFFFCC"/>
          </a:solidFill>
          <a:ln w="9525">
            <a:solidFill>
              <a:schemeClr val="tx1"/>
            </a:solidFill>
            <a:miter lim="800000"/>
            <a:headEnd/>
            <a:tailEnd/>
          </a:ln>
        </p:spPr>
        <p:txBody>
          <a:bodyPr lIns="18000" rIns="18000"/>
          <a:lstStyle/>
          <a:p>
            <a:pPr algn="ctr"/>
            <a:r>
              <a:rPr lang="en-US" altLang="ja-JP" sz="800" dirty="0">
                <a:latin typeface="Calibri" pitchFamily="34" charset="0"/>
              </a:rPr>
              <a:t>4</a:t>
            </a:r>
            <a:r>
              <a:rPr lang="ja-JP" altLang="en-US" sz="800" dirty="0">
                <a:latin typeface="Calibri" pitchFamily="34" charset="0"/>
              </a:rPr>
              <a:t>月</a:t>
            </a:r>
            <a:r>
              <a:rPr lang="en-US" altLang="ja-JP" sz="800" dirty="0">
                <a:latin typeface="Calibri" pitchFamily="34" charset="0"/>
              </a:rPr>
              <a:t>5</a:t>
            </a:r>
            <a:r>
              <a:rPr lang="ja-JP" altLang="en-US" sz="800" dirty="0">
                <a:latin typeface="Calibri" pitchFamily="34" charset="0"/>
              </a:rPr>
              <a:t>日現在、</a:t>
            </a:r>
          </a:p>
          <a:p>
            <a:pPr algn="ctr"/>
            <a:r>
              <a:rPr lang="ja-JP" altLang="en-US" sz="800" dirty="0">
                <a:latin typeface="Calibri" pitchFamily="34" charset="0"/>
              </a:rPr>
              <a:t>負傷者○人</a:t>
            </a:r>
          </a:p>
        </p:txBody>
      </p:sp>
      <p:cxnSp>
        <p:nvCxnSpPr>
          <p:cNvPr id="37" name="直線コネクタ 36"/>
          <p:cNvCxnSpPr/>
          <p:nvPr/>
        </p:nvCxnSpPr>
        <p:spPr>
          <a:xfrm>
            <a:off x="6897216" y="2852738"/>
            <a:ext cx="534987" cy="23336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AutoShape 86"/>
          <p:cNvSpPr>
            <a:spLocks noChangeArrowheads="1"/>
          </p:cNvSpPr>
          <p:nvPr/>
        </p:nvSpPr>
        <p:spPr bwMode="auto">
          <a:xfrm>
            <a:off x="7178625" y="2420938"/>
            <a:ext cx="792163" cy="360362"/>
          </a:xfrm>
          <a:prstGeom prst="wedgeRoundRectCallout">
            <a:avLst>
              <a:gd name="adj1" fmla="val -62023"/>
              <a:gd name="adj2" fmla="val 43394"/>
              <a:gd name="adj3" fmla="val 16667"/>
            </a:avLst>
          </a:prstGeom>
          <a:solidFill>
            <a:srgbClr val="FFFFCC"/>
          </a:solidFill>
          <a:ln w="9525">
            <a:solidFill>
              <a:schemeClr val="tx1"/>
            </a:solidFill>
            <a:miter lim="800000"/>
            <a:headEnd/>
            <a:tailEnd/>
          </a:ln>
        </p:spPr>
        <p:txBody>
          <a:bodyPr lIns="18000" rIns="18000"/>
          <a:lstStyle/>
          <a:p>
            <a:pPr algn="ctr"/>
            <a:r>
              <a:rPr lang="ja-JP" altLang="en-US" sz="800">
                <a:latin typeface="Calibri" pitchFamily="34" charset="0"/>
              </a:rPr>
              <a:t>通過時刻</a:t>
            </a:r>
            <a:endParaRPr lang="en-US" altLang="ja-JP" sz="800">
              <a:latin typeface="Calibri" pitchFamily="34" charset="0"/>
            </a:endParaRPr>
          </a:p>
          <a:p>
            <a:pPr algn="ctr"/>
            <a:r>
              <a:rPr lang="ja-JP" altLang="en-US" sz="800">
                <a:latin typeface="Calibri" pitchFamily="34" charset="0"/>
              </a:rPr>
              <a:t>○時△分</a:t>
            </a:r>
          </a:p>
        </p:txBody>
      </p:sp>
      <p:sp>
        <p:nvSpPr>
          <p:cNvPr id="39" name="AutoShape 86"/>
          <p:cNvSpPr>
            <a:spLocks noChangeArrowheads="1"/>
          </p:cNvSpPr>
          <p:nvPr/>
        </p:nvSpPr>
        <p:spPr bwMode="auto">
          <a:xfrm>
            <a:off x="6825407" y="3128963"/>
            <a:ext cx="792162" cy="216470"/>
          </a:xfrm>
          <a:prstGeom prst="wedgeRoundRectCallout">
            <a:avLst>
              <a:gd name="adj1" fmla="val -8745"/>
              <a:gd name="adj2" fmla="val -120069"/>
              <a:gd name="adj3" fmla="val 16667"/>
            </a:avLst>
          </a:prstGeom>
          <a:solidFill>
            <a:srgbClr val="FFFFCC"/>
          </a:solidFill>
          <a:ln w="9525">
            <a:solidFill>
              <a:schemeClr val="tx1"/>
            </a:solidFill>
            <a:miter lim="800000"/>
            <a:headEnd/>
            <a:tailEnd/>
          </a:ln>
        </p:spPr>
        <p:txBody>
          <a:bodyPr lIns="18000" rIns="18000"/>
          <a:lstStyle/>
          <a:p>
            <a:pPr algn="ctr"/>
            <a:r>
              <a:rPr lang="ja-JP" altLang="en-US" sz="800" dirty="0" smtClean="0">
                <a:latin typeface="Calibri" pitchFamily="34" charset="0"/>
              </a:rPr>
              <a:t>除雪計画経路</a:t>
            </a:r>
            <a:endParaRPr lang="ja-JP" altLang="en-US" sz="800" dirty="0">
              <a:latin typeface="Calibri" pitchFamily="34" charset="0"/>
            </a:endParaRPr>
          </a:p>
        </p:txBody>
      </p:sp>
      <p:sp>
        <p:nvSpPr>
          <p:cNvPr id="40" name="Line 303"/>
          <p:cNvSpPr>
            <a:spLocks noChangeShapeType="1"/>
          </p:cNvSpPr>
          <p:nvPr/>
        </p:nvSpPr>
        <p:spPr bwMode="auto">
          <a:xfrm flipH="1" flipV="1">
            <a:off x="2849562" y="3755494"/>
            <a:ext cx="4833936" cy="719138"/>
          </a:xfrm>
          <a:prstGeom prst="line">
            <a:avLst/>
          </a:prstGeom>
          <a:noFill/>
          <a:ln w="22225">
            <a:solidFill>
              <a:srgbClr val="FFFF00"/>
            </a:solidFill>
            <a:round/>
            <a:headEnd/>
            <a:tailEnd type="triangle" w="lg" len="lg"/>
          </a:ln>
        </p:spPr>
        <p:txBody>
          <a:bodyPr/>
          <a:lstStyle/>
          <a:p>
            <a:endParaRPr lang="ja-JP" altLang="en-US"/>
          </a:p>
        </p:txBody>
      </p:sp>
      <p:sp>
        <p:nvSpPr>
          <p:cNvPr id="41" name="角丸四角形 40"/>
          <p:cNvSpPr/>
          <p:nvPr/>
        </p:nvSpPr>
        <p:spPr>
          <a:xfrm>
            <a:off x="57000" y="495990"/>
            <a:ext cx="9792000" cy="1189667"/>
          </a:xfrm>
          <a:prstGeom prst="roundRect">
            <a:avLst>
              <a:gd name="adj" fmla="val 0"/>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p>
            <a:pPr marL="180975" indent="-180975" fontAlgn="auto">
              <a:spcBef>
                <a:spcPts val="0"/>
              </a:spcBef>
              <a:spcAft>
                <a:spcPts val="0"/>
              </a:spcAft>
              <a:defRPr/>
            </a:pPr>
            <a:r>
              <a:rPr lang="ja-JP" altLang="en-US" sz="1400" dirty="0" smtClean="0">
                <a:solidFill>
                  <a:srgbClr val="000000"/>
                </a:solidFill>
              </a:rPr>
              <a:t>○　国</a:t>
            </a:r>
            <a:r>
              <a:rPr lang="ja-JP" altLang="en-US" sz="1400" dirty="0">
                <a:solidFill>
                  <a:srgbClr val="000000"/>
                </a:solidFill>
              </a:rPr>
              <a:t>や</a:t>
            </a:r>
            <a:r>
              <a:rPr lang="ja-JP" altLang="ja-JP" sz="1400" dirty="0">
                <a:solidFill>
                  <a:srgbClr val="000000"/>
                </a:solidFill>
              </a:rPr>
              <a:t>自治体</a:t>
            </a:r>
            <a:r>
              <a:rPr lang="ja-JP" altLang="en-US" sz="1400" dirty="0">
                <a:solidFill>
                  <a:srgbClr val="000000"/>
                </a:solidFill>
              </a:rPr>
              <a:t>等が保有</a:t>
            </a:r>
            <a:r>
              <a:rPr lang="ja-JP" altLang="en-US" sz="1400" dirty="0" smtClean="0">
                <a:solidFill>
                  <a:srgbClr val="000000"/>
                </a:solidFill>
              </a:rPr>
              <a:t>する防災・災害</a:t>
            </a:r>
            <a:r>
              <a:rPr lang="ja-JP" altLang="en-US" sz="1400" dirty="0">
                <a:solidFill>
                  <a:srgbClr val="000000"/>
                </a:solidFill>
              </a:rPr>
              <a:t>関連情報が、利活用しやすい形式で管理・公開されれば、各分野のデータ同士の組み合わせが可能となり、防災・</a:t>
            </a:r>
            <a:r>
              <a:rPr lang="ja-JP" altLang="en-US" sz="1400" dirty="0" smtClean="0">
                <a:solidFill>
                  <a:srgbClr val="000000"/>
                </a:solidFill>
              </a:rPr>
              <a:t>減災に</a:t>
            </a:r>
            <a:r>
              <a:rPr lang="ja-JP" altLang="en-US" sz="1400" dirty="0">
                <a:solidFill>
                  <a:srgbClr val="000000"/>
                </a:solidFill>
              </a:rPr>
              <a:t>関する新たなサービスや情報の価値が創出される。これにより、</a:t>
            </a:r>
            <a:r>
              <a:rPr lang="ja-JP" altLang="en-US" sz="1400" u="sng" dirty="0">
                <a:solidFill>
                  <a:srgbClr val="000000"/>
                </a:solidFill>
              </a:rPr>
              <a:t>迅速・適切な行政判断・避難行動等が可能となるなど防災・減災に資することが</a:t>
            </a:r>
            <a:r>
              <a:rPr lang="ja-JP" altLang="en-US" sz="1400" u="sng" dirty="0" smtClean="0">
                <a:solidFill>
                  <a:srgbClr val="000000"/>
                </a:solidFill>
              </a:rPr>
              <a:t>期待</a:t>
            </a:r>
            <a:r>
              <a:rPr lang="ja-JP" altLang="en-US" sz="1400" dirty="0" smtClean="0">
                <a:solidFill>
                  <a:srgbClr val="000000"/>
                </a:solidFill>
              </a:rPr>
              <a:t>される</a:t>
            </a:r>
            <a:r>
              <a:rPr lang="ja-JP" altLang="en-US" sz="1400" dirty="0">
                <a:solidFill>
                  <a:srgbClr val="000000"/>
                </a:solidFill>
              </a:rPr>
              <a:t>。</a:t>
            </a:r>
            <a:endParaRPr lang="en-US" altLang="ja-JP" sz="1400" dirty="0">
              <a:solidFill>
                <a:srgbClr val="000000"/>
              </a:solidFill>
            </a:endParaRPr>
          </a:p>
          <a:p>
            <a:pPr marL="180975" indent="-180975" fontAlgn="auto">
              <a:spcBef>
                <a:spcPts val="0"/>
              </a:spcBef>
              <a:spcAft>
                <a:spcPts val="0"/>
              </a:spcAft>
              <a:defRPr/>
            </a:pPr>
            <a:r>
              <a:rPr lang="ja-JP" altLang="en-US" sz="1400" dirty="0" smtClean="0">
                <a:solidFill>
                  <a:srgbClr val="000000"/>
                </a:solidFill>
              </a:rPr>
              <a:t>○　この</a:t>
            </a:r>
            <a:r>
              <a:rPr lang="ja-JP" altLang="en-US" sz="1400" dirty="0">
                <a:solidFill>
                  <a:srgbClr val="000000"/>
                </a:solidFill>
              </a:rPr>
              <a:t>ため、</a:t>
            </a:r>
            <a:r>
              <a:rPr lang="ja-JP" altLang="en-US" sz="1400" u="sng" dirty="0">
                <a:solidFill>
                  <a:srgbClr val="000000"/>
                </a:solidFill>
              </a:rPr>
              <a:t>内閣府、気象庁、自治体が保有する</a:t>
            </a:r>
            <a:r>
              <a:rPr lang="ja-JP" altLang="en-US" sz="1400" u="sng" dirty="0" smtClean="0">
                <a:solidFill>
                  <a:srgbClr val="000000"/>
                </a:solidFill>
              </a:rPr>
              <a:t>防災・災害情報</a:t>
            </a:r>
            <a:r>
              <a:rPr lang="ja-JP" altLang="en-US" sz="1400" u="sng" dirty="0">
                <a:solidFill>
                  <a:srgbClr val="000000"/>
                </a:solidFill>
              </a:rPr>
              <a:t>（被害情報、気象、地震、ハザードマップ等）を</a:t>
            </a:r>
            <a:r>
              <a:rPr lang="ja-JP" altLang="en-US" sz="1400" u="sng" dirty="0" smtClean="0">
                <a:solidFill>
                  <a:srgbClr val="000000"/>
                </a:solidFill>
              </a:rPr>
              <a:t>用いて防災・災害</a:t>
            </a:r>
            <a:r>
              <a:rPr lang="ja-JP" altLang="en-US" sz="1400" u="sng" dirty="0">
                <a:solidFill>
                  <a:srgbClr val="000000"/>
                </a:solidFill>
              </a:rPr>
              <a:t>関連情報分野のデータ規格の</a:t>
            </a:r>
            <a:r>
              <a:rPr lang="ja-JP" altLang="en-US" sz="1400" u="sng" dirty="0" smtClean="0">
                <a:solidFill>
                  <a:srgbClr val="000000"/>
                </a:solidFill>
              </a:rPr>
              <a:t>構築及び</a:t>
            </a:r>
            <a:r>
              <a:rPr lang="ja-JP" altLang="en-US" sz="1400" u="sng" dirty="0">
                <a:solidFill>
                  <a:srgbClr val="000000"/>
                </a:solidFill>
              </a:rPr>
              <a:t>データの流通・連携に係る実証</a:t>
            </a:r>
            <a:r>
              <a:rPr lang="ja-JP" altLang="en-US" sz="1400" dirty="0" smtClean="0">
                <a:solidFill>
                  <a:srgbClr val="000000"/>
                </a:solidFill>
              </a:rPr>
              <a:t>を</a:t>
            </a:r>
            <a:r>
              <a:rPr lang="ja-JP" altLang="en-US" sz="1400" dirty="0">
                <a:solidFill>
                  <a:srgbClr val="000000"/>
                </a:solidFill>
              </a:rPr>
              <a:t>実施</a:t>
            </a:r>
            <a:r>
              <a:rPr lang="ja-JP" altLang="en-US" sz="1400" dirty="0" smtClean="0">
                <a:solidFill>
                  <a:srgbClr val="000000"/>
                </a:solidFill>
              </a:rPr>
              <a:t>。</a:t>
            </a:r>
            <a:endParaRPr lang="ja-JP" altLang="en-US" sz="1400" dirty="0">
              <a:solidFill>
                <a:srgbClr val="000000"/>
              </a:solidFill>
            </a:endParaRPr>
          </a:p>
        </p:txBody>
      </p:sp>
      <p:pic>
        <p:nvPicPr>
          <p:cNvPr id="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6161" y="2461009"/>
            <a:ext cx="1872000" cy="1134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AutoShape 83"/>
          <p:cNvSpPr>
            <a:spLocks noChangeArrowheads="1"/>
          </p:cNvSpPr>
          <p:nvPr/>
        </p:nvSpPr>
        <p:spPr bwMode="auto">
          <a:xfrm>
            <a:off x="912738" y="2506096"/>
            <a:ext cx="922337" cy="190045"/>
          </a:xfrm>
          <a:prstGeom prst="wedgeRoundRectCallout">
            <a:avLst>
              <a:gd name="adj1" fmla="val 51733"/>
              <a:gd name="adj2" fmla="val 147069"/>
              <a:gd name="adj3" fmla="val 16667"/>
            </a:avLst>
          </a:prstGeom>
          <a:solidFill>
            <a:schemeClr val="accent4">
              <a:lumMod val="60000"/>
              <a:lumOff val="40000"/>
            </a:schemeClr>
          </a:solidFill>
          <a:ln w="9525">
            <a:solidFill>
              <a:schemeClr val="tx1"/>
            </a:solidFill>
            <a:miter lim="800000"/>
            <a:headEnd/>
            <a:tailEnd/>
          </a:ln>
        </p:spPr>
        <p:txBody>
          <a:bodyPr/>
          <a:lstStyle/>
          <a:p>
            <a:pPr algn="ctr"/>
            <a:r>
              <a:rPr lang="ja-JP" altLang="en-US" sz="800" dirty="0"/>
              <a:t>浸水危険エリア</a:t>
            </a:r>
            <a:endParaRPr lang="ja-JP" altLang="en-US" sz="800" dirty="0">
              <a:latin typeface="Calibri" pitchFamily="34" charset="0"/>
            </a:endParaRPr>
          </a:p>
        </p:txBody>
      </p:sp>
      <p:sp>
        <p:nvSpPr>
          <p:cNvPr id="44" name="AutoShape 86"/>
          <p:cNvSpPr>
            <a:spLocks noChangeArrowheads="1"/>
          </p:cNvSpPr>
          <p:nvPr/>
        </p:nvSpPr>
        <p:spPr bwMode="auto">
          <a:xfrm>
            <a:off x="2622885" y="3070719"/>
            <a:ext cx="792162" cy="205846"/>
          </a:xfrm>
          <a:prstGeom prst="wedgeRoundRectCallout">
            <a:avLst>
              <a:gd name="adj1" fmla="val -56413"/>
              <a:gd name="adj2" fmla="val -106206"/>
              <a:gd name="adj3" fmla="val 16667"/>
            </a:avLst>
          </a:prstGeom>
          <a:solidFill>
            <a:schemeClr val="accent2">
              <a:lumMod val="20000"/>
              <a:lumOff val="80000"/>
            </a:schemeClr>
          </a:solidFill>
          <a:ln w="9525">
            <a:solidFill>
              <a:schemeClr val="tx1"/>
            </a:solidFill>
            <a:miter lim="800000"/>
            <a:headEnd/>
            <a:tailEnd/>
          </a:ln>
        </p:spPr>
        <p:txBody>
          <a:bodyPr lIns="18000" rIns="18000"/>
          <a:lstStyle/>
          <a:p>
            <a:pPr algn="ctr"/>
            <a:r>
              <a:rPr lang="ja-JP" altLang="en-US" sz="800" dirty="0" smtClean="0">
                <a:latin typeface="Calibri" pitchFamily="34" charset="0"/>
              </a:rPr>
              <a:t>避難勧告エリア</a:t>
            </a:r>
            <a:endParaRPr lang="ja-JP" altLang="en-US" sz="800" dirty="0">
              <a:latin typeface="Calibri" pitchFamily="34" charset="0"/>
            </a:endParaRPr>
          </a:p>
        </p:txBody>
      </p:sp>
      <p:sp>
        <p:nvSpPr>
          <p:cNvPr id="45" name="Line 278"/>
          <p:cNvSpPr>
            <a:spLocks noChangeShapeType="1"/>
          </p:cNvSpPr>
          <p:nvPr/>
        </p:nvSpPr>
        <p:spPr bwMode="auto">
          <a:xfrm flipH="1" flipV="1">
            <a:off x="2360712" y="3755496"/>
            <a:ext cx="3871810" cy="729587"/>
          </a:xfrm>
          <a:prstGeom prst="line">
            <a:avLst/>
          </a:prstGeom>
          <a:noFill/>
          <a:ln w="22225">
            <a:solidFill>
              <a:srgbClr val="FFFF00"/>
            </a:solidFill>
            <a:round/>
            <a:headEnd/>
            <a:tailEnd type="triangle" w="lg" len="lg"/>
          </a:ln>
        </p:spPr>
        <p:txBody>
          <a:bodyPr/>
          <a:lstStyle/>
          <a:p>
            <a:endParaRPr lang="ja-JP" altLang="en-US"/>
          </a:p>
        </p:txBody>
      </p:sp>
      <p:sp>
        <p:nvSpPr>
          <p:cNvPr id="46" name="Rectangle 140" descr="右上がり対角線 (反転)"/>
          <p:cNvSpPr>
            <a:spLocks noChangeArrowheads="1"/>
          </p:cNvSpPr>
          <p:nvPr/>
        </p:nvSpPr>
        <p:spPr bwMode="auto">
          <a:xfrm>
            <a:off x="539750" y="4040188"/>
            <a:ext cx="8462963" cy="323850"/>
          </a:xfrm>
          <a:prstGeom prst="rect">
            <a:avLst/>
          </a:prstGeom>
          <a:solidFill>
            <a:srgbClr val="CCFFCC"/>
          </a:solidFill>
          <a:ln w="12700">
            <a:solidFill>
              <a:schemeClr val="tx1"/>
            </a:solidFill>
            <a:miter lim="800000"/>
            <a:headEnd/>
            <a:tailEnd/>
          </a:ln>
          <a:effectLst>
            <a:outerShdw dist="35921" dir="2700000" algn="ctr" rotWithShape="0">
              <a:schemeClr val="bg2"/>
            </a:outerShdw>
          </a:effectLst>
        </p:spPr>
        <p:txBody>
          <a:bodyPr wrap="none" tIns="36000" anchor="ctr"/>
          <a:lstStyle/>
          <a:p>
            <a:pPr algn="ctr" fontAlgn="auto">
              <a:spcBef>
                <a:spcPts val="0"/>
              </a:spcBef>
              <a:spcAft>
                <a:spcPts val="0"/>
              </a:spcAft>
              <a:defRPr/>
            </a:pPr>
            <a:r>
              <a:rPr lang="ja-JP" altLang="en-US" sz="1200" dirty="0">
                <a:latin typeface="HGP創英角ｺﾞｼｯｸUB" pitchFamily="50" charset="-128"/>
                <a:ea typeface="HGP創英角ｺﾞｼｯｸUB" pitchFamily="50" charset="-128"/>
              </a:rPr>
              <a:t>情報流通連携基盤共通</a:t>
            </a:r>
            <a:r>
              <a:rPr lang="en-US" altLang="ja-JP" sz="1200" dirty="0">
                <a:latin typeface="HGP創英角ｺﾞｼｯｸUB" pitchFamily="50" charset="-128"/>
                <a:ea typeface="HGP創英角ｺﾞｼｯｸUB" pitchFamily="50" charset="-128"/>
              </a:rPr>
              <a:t>API</a:t>
            </a:r>
            <a:endParaRPr lang="ja-JP" altLang="en-US" sz="1200" dirty="0">
              <a:latin typeface="HGP創英角ｺﾞｼｯｸUB" pitchFamily="50" charset="-128"/>
              <a:ea typeface="HGP創英角ｺﾞｼｯｸUB" pitchFamily="50" charset="-128"/>
            </a:endParaRPr>
          </a:p>
        </p:txBody>
      </p:sp>
      <p:sp>
        <p:nvSpPr>
          <p:cNvPr id="47" name="テキスト ボックス 46"/>
          <p:cNvSpPr txBox="1"/>
          <p:nvPr/>
        </p:nvSpPr>
        <p:spPr>
          <a:xfrm>
            <a:off x="3511550" y="5949860"/>
            <a:ext cx="2089150" cy="215444"/>
          </a:xfrm>
          <a:prstGeom prst="rect">
            <a:avLst/>
          </a:prstGeom>
          <a:noFill/>
        </p:spPr>
        <p:txBody>
          <a:bodyPr wrap="square" rtlCol="0">
            <a:spAutoFit/>
          </a:bodyPr>
          <a:lstStyle/>
          <a:p>
            <a:r>
              <a:rPr kumimoji="1" lang="en-US" altLang="ja-JP" sz="800" dirty="0" smtClean="0"/>
              <a:t>※</a:t>
            </a:r>
            <a:r>
              <a:rPr kumimoji="1" lang="ja-JP" altLang="en-US" sz="800" dirty="0" smtClean="0"/>
              <a:t>既存のデータ形式が存在</a:t>
            </a:r>
            <a:endParaRPr kumimoji="1" lang="ja-JP" altLang="en-US" sz="800" dirty="0"/>
          </a:p>
        </p:txBody>
      </p:sp>
      <p:sp>
        <p:nvSpPr>
          <p:cNvPr id="48" name="テキスト ボックス 47"/>
          <p:cNvSpPr txBox="1"/>
          <p:nvPr/>
        </p:nvSpPr>
        <p:spPr>
          <a:xfrm>
            <a:off x="690562" y="2087988"/>
            <a:ext cx="1738313" cy="276999"/>
          </a:xfrm>
          <a:prstGeom prst="rect">
            <a:avLst/>
          </a:prstGeom>
          <a:noFill/>
        </p:spPr>
        <p:txBody>
          <a:bodyPr wrap="square" rtlCol="0">
            <a:spAutoFit/>
          </a:bodyPr>
          <a:lstStyle/>
          <a:p>
            <a:r>
              <a:rPr kumimoji="1" lang="ja-JP" altLang="en-US" sz="1200" dirty="0" smtClean="0"/>
              <a:t>＜アプリケーション例＞</a:t>
            </a:r>
            <a:endParaRPr kumimoji="1" lang="ja-JP" altLang="en-US" sz="1200" dirty="0"/>
          </a:p>
        </p:txBody>
      </p:sp>
      <p:sp>
        <p:nvSpPr>
          <p:cNvPr id="49" name="テキスト ボックス 48"/>
          <p:cNvSpPr txBox="1"/>
          <p:nvPr/>
        </p:nvSpPr>
        <p:spPr>
          <a:xfrm>
            <a:off x="524696" y="5864751"/>
            <a:ext cx="1199653" cy="180000"/>
          </a:xfrm>
          <a:prstGeom prst="rect">
            <a:avLst/>
          </a:prstGeom>
          <a:noFill/>
        </p:spPr>
        <p:txBody>
          <a:bodyPr wrap="square" rtlCol="0">
            <a:spAutoFit/>
          </a:bodyPr>
          <a:lstStyle/>
          <a:p>
            <a:r>
              <a:rPr lang="en-US" altLang="ja-JP" sz="800" dirty="0" smtClean="0">
                <a:latin typeface="Calibri" pitchFamily="34" charset="0"/>
              </a:rPr>
              <a:t>※</a:t>
            </a:r>
            <a:r>
              <a:rPr lang="ja-JP" altLang="en-US" sz="800" dirty="0" smtClean="0">
                <a:latin typeface="Calibri" pitchFamily="34" charset="0"/>
              </a:rPr>
              <a:t>上記情報</a:t>
            </a:r>
            <a:r>
              <a:rPr lang="ja-JP" altLang="en-US" sz="800" dirty="0">
                <a:latin typeface="Calibri" pitchFamily="34" charset="0"/>
              </a:rPr>
              <a:t>は県</a:t>
            </a:r>
            <a:r>
              <a:rPr lang="ja-JP" altLang="en-US" sz="800" dirty="0" smtClean="0">
                <a:latin typeface="Calibri" pitchFamily="34" charset="0"/>
              </a:rPr>
              <a:t>単位</a:t>
            </a:r>
            <a:endParaRPr lang="ja-JP" altLang="en-US" sz="800" dirty="0">
              <a:latin typeface="Calibri" pitchFamily="34" charset="0"/>
            </a:endParaRPr>
          </a:p>
        </p:txBody>
      </p:sp>
      <p:sp>
        <p:nvSpPr>
          <p:cNvPr id="50" name="テキスト ボックス 49"/>
          <p:cNvSpPr txBox="1"/>
          <p:nvPr/>
        </p:nvSpPr>
        <p:spPr>
          <a:xfrm>
            <a:off x="524696" y="5229780"/>
            <a:ext cx="1692000" cy="180000"/>
          </a:xfrm>
          <a:prstGeom prst="rect">
            <a:avLst/>
          </a:prstGeom>
          <a:noFill/>
        </p:spPr>
        <p:txBody>
          <a:bodyPr wrap="square" rtlCol="0">
            <a:spAutoFit/>
          </a:bodyPr>
          <a:lstStyle/>
          <a:p>
            <a:r>
              <a:rPr lang="en-US" altLang="ja-JP" sz="800" dirty="0" smtClean="0">
                <a:latin typeface="Calibri" pitchFamily="34" charset="0"/>
              </a:rPr>
              <a:t>※</a:t>
            </a:r>
            <a:r>
              <a:rPr lang="ja-JP" altLang="en-US" sz="800" dirty="0" smtClean="0">
                <a:latin typeface="Calibri" pitchFamily="34" charset="0"/>
              </a:rPr>
              <a:t>上記情報</a:t>
            </a:r>
            <a:r>
              <a:rPr lang="ja-JP" altLang="en-US" sz="800" dirty="0">
                <a:latin typeface="Calibri" pitchFamily="34" charset="0"/>
              </a:rPr>
              <a:t>は県</a:t>
            </a:r>
            <a:r>
              <a:rPr lang="ja-JP" altLang="en-US" sz="800" dirty="0" smtClean="0">
                <a:latin typeface="Calibri" pitchFamily="34" charset="0"/>
              </a:rPr>
              <a:t>単位で集計した数</a:t>
            </a:r>
            <a:endParaRPr lang="ja-JP" altLang="en-US" sz="800" dirty="0">
              <a:latin typeface="Calibri" pitchFamily="34" charset="0"/>
            </a:endParaRPr>
          </a:p>
        </p:txBody>
      </p:sp>
      <p:sp>
        <p:nvSpPr>
          <p:cNvPr id="51" name="テキスト ボックス 50"/>
          <p:cNvSpPr txBox="1"/>
          <p:nvPr/>
        </p:nvSpPr>
        <p:spPr>
          <a:xfrm>
            <a:off x="2284077" y="5777796"/>
            <a:ext cx="1130970" cy="338554"/>
          </a:xfrm>
          <a:prstGeom prst="rect">
            <a:avLst/>
          </a:prstGeom>
          <a:noFill/>
        </p:spPr>
        <p:txBody>
          <a:bodyPr wrap="square" rtlCol="0">
            <a:spAutoFit/>
          </a:bodyPr>
          <a:lstStyle/>
          <a:p>
            <a:r>
              <a:rPr lang="en-US" altLang="ja-JP" sz="800" dirty="0" smtClean="0">
                <a:latin typeface="Calibri" pitchFamily="34" charset="0"/>
              </a:rPr>
              <a:t>※</a:t>
            </a:r>
            <a:r>
              <a:rPr lang="ja-JP" altLang="en-US" sz="800" dirty="0" smtClean="0">
                <a:latin typeface="Calibri" pitchFamily="34" charset="0"/>
              </a:rPr>
              <a:t>上記情報は市町村単位で集計した数</a:t>
            </a:r>
            <a:endParaRPr lang="ja-JP" altLang="en-US" sz="800" dirty="0">
              <a:latin typeface="Calibri" pitchFamily="34" charset="0"/>
            </a:endParaRPr>
          </a:p>
        </p:txBody>
      </p:sp>
    </p:spTree>
    <p:extLst>
      <p:ext uri="{BB962C8B-B14F-4D97-AF65-F5344CB8AC3E}">
        <p14:creationId xmlns:p14="http://schemas.microsoft.com/office/powerpoint/2010/main" val="30938411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ja-JP" altLang="en-US" sz="1600" b="0" i="0" u="none" strike="noStrike" kern="0" cap="none" spc="0" normalizeH="0" baseline="0" noProof="0" dirty="0">
              <a:ln>
                <a:noFill/>
              </a:ln>
              <a:solidFill>
                <a:sysClr val="windowText" lastClr="000000"/>
              </a:solidFill>
              <a:effectLst/>
              <a:uLnTx/>
              <a:uFillTx/>
            </a:endParaRPr>
          </a:p>
        </p:txBody>
      </p:sp>
      <p:sp>
        <p:nvSpPr>
          <p:cNvPr id="4" name="テキスト ボックス 3"/>
          <p:cNvSpPr txBox="1"/>
          <p:nvPr/>
        </p:nvSpPr>
        <p:spPr>
          <a:xfrm>
            <a:off x="0" y="-2352"/>
            <a:ext cx="9905999" cy="400110"/>
          </a:xfrm>
          <a:prstGeom prst="rect">
            <a:avLst/>
          </a:prstGeom>
          <a:noFill/>
        </p:spPr>
        <p:txBody>
          <a:bodyPr wrap="square" rtlCol="0">
            <a:spAutoFit/>
          </a:bodyPr>
          <a:lstStyle/>
          <a:p>
            <a:pPr algn="ctr"/>
            <a:r>
              <a:rPr lang="ja-JP" altLang="en-US" dirty="0">
                <a:latin typeface="+mn-ea"/>
              </a:rPr>
              <a:t>２．平成</a:t>
            </a:r>
            <a:r>
              <a:rPr lang="en-US" altLang="ja-JP" dirty="0">
                <a:latin typeface="+mn-ea"/>
              </a:rPr>
              <a:t>24</a:t>
            </a:r>
            <a:r>
              <a:rPr lang="ja-JP" altLang="en-US" dirty="0">
                <a:latin typeface="+mn-ea"/>
              </a:rPr>
              <a:t>年度各実証実験の詳細　</a:t>
            </a:r>
            <a:r>
              <a:rPr lang="ja-JP" altLang="en-US" dirty="0" smtClean="0">
                <a:latin typeface="+mn-ea"/>
              </a:rPr>
              <a:t>（３）災害関連</a:t>
            </a:r>
            <a:r>
              <a:rPr lang="ja-JP" altLang="en-US" sz="2000" dirty="0" smtClean="0">
                <a:latin typeface="+mn-ea"/>
              </a:rPr>
              <a:t>情報（アプリケーション）</a:t>
            </a:r>
            <a:endParaRPr kumimoji="1" lang="en-US" altLang="ja-JP" sz="2000" dirty="0" smtClean="0">
              <a:latin typeface="+mn-ea"/>
            </a:endParaRPr>
          </a:p>
        </p:txBody>
      </p:sp>
      <p:cxnSp>
        <p:nvCxnSpPr>
          <p:cNvPr id="5" name="直線コネクタ 4"/>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pic>
        <p:nvPicPr>
          <p:cNvPr id="6" name="Picture 2" descr="H:\画面キャプチャ\スクリーンショット保存フォルダ\クイックスタート\イメージ3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3300" y="667800"/>
            <a:ext cx="3492000" cy="2017743"/>
          </a:xfrm>
          <a:prstGeom prst="rect">
            <a:avLst/>
          </a:prstGeom>
          <a:noFill/>
          <a:extLst>
            <a:ext uri="{909E8E84-426E-40DD-AFC4-6F175D3DCCD1}">
              <a14:hiddenFill xmlns:a14="http://schemas.microsoft.com/office/drawing/2010/main">
                <a:solidFill>
                  <a:srgbClr val="FFFFFF"/>
                </a:solidFill>
              </a14:hiddenFill>
            </a:ext>
          </a:extLst>
        </p:spPr>
      </p:pic>
      <p:sp>
        <p:nvSpPr>
          <p:cNvPr id="7" name="右矢印 6"/>
          <p:cNvSpPr/>
          <p:nvPr/>
        </p:nvSpPr>
        <p:spPr>
          <a:xfrm>
            <a:off x="4612113" y="1861584"/>
            <a:ext cx="792088" cy="504056"/>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375401" y="2828836"/>
            <a:ext cx="1864226" cy="430887"/>
          </a:xfrm>
          <a:prstGeom prst="rect">
            <a:avLst/>
          </a:prstGeom>
          <a:noFill/>
          <a:ln>
            <a:solidFill>
              <a:schemeClr val="accent1"/>
            </a:solidFill>
          </a:ln>
        </p:spPr>
        <p:txBody>
          <a:bodyPr wrap="square" rtlCol="0">
            <a:spAutoFit/>
          </a:bodyPr>
          <a:lstStyle/>
          <a:p>
            <a:r>
              <a:rPr lang="ja-JP" altLang="en-US" sz="1100" dirty="0" smtClean="0"/>
              <a:t>大雨警報及び洪水警報と同時に浸水危険エリアを表示</a:t>
            </a:r>
            <a:endParaRPr lang="en-US" altLang="ja-JP" sz="1100" dirty="0" smtClean="0"/>
          </a:p>
        </p:txBody>
      </p:sp>
      <p:sp>
        <p:nvSpPr>
          <p:cNvPr id="9" name="テキスト ボックス 8"/>
          <p:cNvSpPr txBox="1"/>
          <p:nvPr/>
        </p:nvSpPr>
        <p:spPr>
          <a:xfrm>
            <a:off x="128464" y="404664"/>
            <a:ext cx="8817833" cy="307777"/>
          </a:xfrm>
          <a:prstGeom prst="rect">
            <a:avLst/>
          </a:prstGeom>
          <a:noFill/>
        </p:spPr>
        <p:txBody>
          <a:bodyPr wrap="square" rtlCol="0">
            <a:spAutoFit/>
          </a:bodyPr>
          <a:lstStyle/>
          <a:p>
            <a:r>
              <a:rPr kumimoji="1" lang="ja-JP" altLang="en-US" sz="1400" dirty="0" smtClean="0">
                <a:latin typeface="HGP創英角ｺﾞｼｯｸUB" pitchFamily="50" charset="-128"/>
                <a:ea typeface="HGP創英角ｺﾞｼｯｸUB" pitchFamily="50" charset="-128"/>
              </a:rPr>
              <a:t>地図上に複数の機関の静的情報とリアルタイム情報をマッシュアップ⇒地域住民の避難行動に役立つ情報を提供</a:t>
            </a:r>
            <a:endParaRPr kumimoji="1" lang="ja-JP" altLang="en-US" sz="1400" dirty="0">
              <a:latin typeface="HGP創英角ｺﾞｼｯｸUB" pitchFamily="50" charset="-128"/>
              <a:ea typeface="HGP創英角ｺﾞｼｯｸUB" pitchFamily="50" charset="-128"/>
            </a:endParaRPr>
          </a:p>
        </p:txBody>
      </p:sp>
      <p:sp>
        <p:nvSpPr>
          <p:cNvPr id="10" name="右矢印 9"/>
          <p:cNvSpPr/>
          <p:nvPr/>
        </p:nvSpPr>
        <p:spPr>
          <a:xfrm rot="7894800">
            <a:off x="4257404" y="3070996"/>
            <a:ext cx="1152000" cy="504056"/>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rot="5400000">
            <a:off x="5683575" y="3035714"/>
            <a:ext cx="828000" cy="504056"/>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a:stCxn id="8" idx="0"/>
          </p:cNvCxnSpPr>
          <p:nvPr/>
        </p:nvCxnSpPr>
        <p:spPr>
          <a:xfrm flipH="1" flipV="1">
            <a:off x="7086510" y="2053508"/>
            <a:ext cx="221004" cy="77532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1208584" y="3279834"/>
            <a:ext cx="2016224" cy="36004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smtClean="0"/>
              <a:t>③避難所の開設</a:t>
            </a:r>
            <a:endParaRPr kumimoji="1" lang="ja-JP" altLang="en-US" sz="1800" dirty="0"/>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66" y="715205"/>
            <a:ext cx="3492000" cy="1971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直線矢印コネクタ 16"/>
          <p:cNvCxnSpPr/>
          <p:nvPr/>
        </p:nvCxnSpPr>
        <p:spPr>
          <a:xfrm flipV="1">
            <a:off x="1317647" y="2416298"/>
            <a:ext cx="360000" cy="39600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4016896" y="1305992"/>
            <a:ext cx="2358504" cy="36004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smtClean="0"/>
              <a:t>①注意報から警報へ</a:t>
            </a:r>
            <a:endParaRPr kumimoji="1" lang="ja-JP" altLang="en-US" sz="1800" dirty="0"/>
          </a:p>
        </p:txBody>
      </p:sp>
      <p:cxnSp>
        <p:nvCxnSpPr>
          <p:cNvPr id="19" name="直線矢印コネクタ 18"/>
          <p:cNvCxnSpPr/>
          <p:nvPr/>
        </p:nvCxnSpPr>
        <p:spPr>
          <a:xfrm flipH="1" flipV="1">
            <a:off x="8041534" y="1762325"/>
            <a:ext cx="655882" cy="1525417"/>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8353027" y="2744197"/>
            <a:ext cx="1408061" cy="600164"/>
          </a:xfrm>
          <a:prstGeom prst="rect">
            <a:avLst/>
          </a:prstGeom>
          <a:solidFill>
            <a:schemeClr val="bg1"/>
          </a:solidFill>
          <a:ln>
            <a:solidFill>
              <a:schemeClr val="accent1"/>
            </a:solidFill>
          </a:ln>
        </p:spPr>
        <p:txBody>
          <a:bodyPr wrap="square" rtlCol="0">
            <a:spAutoFit/>
          </a:bodyPr>
          <a:lstStyle/>
          <a:p>
            <a:r>
              <a:rPr lang="ja-JP" altLang="en-US" sz="1100" dirty="0" smtClean="0"/>
              <a:t>土砂災害警戒情報と同時に地すべり危険箇所を表示</a:t>
            </a:r>
            <a:endParaRPr lang="en-US" altLang="ja-JP" sz="1100" dirty="0" smtClean="0"/>
          </a:p>
        </p:txBody>
      </p:sp>
      <p:pic>
        <p:nvPicPr>
          <p:cNvPr id="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257" y="3704401"/>
            <a:ext cx="3492000" cy="204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角丸四角形吹き出し 21"/>
          <p:cNvSpPr/>
          <p:nvPr/>
        </p:nvSpPr>
        <p:spPr>
          <a:xfrm>
            <a:off x="2585193" y="4149080"/>
            <a:ext cx="1584000" cy="396000"/>
          </a:xfrm>
          <a:prstGeom prst="wedgeRoundRectCallout">
            <a:avLst>
              <a:gd name="adj1" fmla="val -50470"/>
              <a:gd name="adj2" fmla="val 115411"/>
              <a:gd name="adj3" fmla="val 16667"/>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避難所情報</a:t>
            </a:r>
            <a:endParaRPr kumimoji="1" lang="en-US" altLang="ja-JP" sz="1200" dirty="0" smtClean="0">
              <a:solidFill>
                <a:schemeClr val="tx1"/>
              </a:solidFill>
            </a:endParaRPr>
          </a:p>
          <a:p>
            <a:pPr algn="ctr"/>
            <a:r>
              <a:rPr lang="en-US" altLang="ja-JP" sz="900" dirty="0" smtClean="0">
                <a:solidFill>
                  <a:schemeClr val="tx1"/>
                </a:solidFill>
              </a:rPr>
              <a:t>※</a:t>
            </a:r>
            <a:r>
              <a:rPr lang="ja-JP" altLang="en-US" sz="900" dirty="0" smtClean="0">
                <a:solidFill>
                  <a:schemeClr val="tx1"/>
                </a:solidFill>
              </a:rPr>
              <a:t>名称</a:t>
            </a:r>
            <a:r>
              <a:rPr lang="ja-JP" altLang="en-US" sz="900" dirty="0">
                <a:solidFill>
                  <a:schemeClr val="tx1"/>
                </a:solidFill>
              </a:rPr>
              <a:t>や</a:t>
            </a:r>
            <a:r>
              <a:rPr lang="ja-JP" altLang="en-US" sz="900" dirty="0" smtClean="0">
                <a:solidFill>
                  <a:schemeClr val="tx1"/>
                </a:solidFill>
              </a:rPr>
              <a:t>避難者数等を表示</a:t>
            </a:r>
            <a:endParaRPr lang="ja-JP" altLang="en-US" sz="900" dirty="0">
              <a:solidFill>
                <a:schemeClr val="tx1"/>
              </a:solidFill>
            </a:endParaRPr>
          </a:p>
        </p:txBody>
      </p:sp>
      <p:pic>
        <p:nvPicPr>
          <p:cNvPr id="2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2813" y="3821295"/>
            <a:ext cx="3492000" cy="204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角丸四角形吹き出し 23"/>
          <p:cNvSpPr/>
          <p:nvPr/>
        </p:nvSpPr>
        <p:spPr>
          <a:xfrm>
            <a:off x="7653300" y="4360010"/>
            <a:ext cx="1154447" cy="370139"/>
          </a:xfrm>
          <a:prstGeom prst="wedgeRoundRectCallout">
            <a:avLst>
              <a:gd name="adj1" fmla="val -66241"/>
              <a:gd name="adj2" fmla="val 119976"/>
              <a:gd name="adj3" fmla="val 16667"/>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避難勧告対象エリア</a:t>
            </a:r>
            <a:endParaRPr kumimoji="1" lang="ja-JP" altLang="en-US" sz="1200" dirty="0">
              <a:solidFill>
                <a:schemeClr val="tx1"/>
              </a:solidFill>
            </a:endParaRPr>
          </a:p>
        </p:txBody>
      </p:sp>
      <p:sp>
        <p:nvSpPr>
          <p:cNvPr id="15" name="テキスト ボックス 14"/>
          <p:cNvSpPr txBox="1"/>
          <p:nvPr/>
        </p:nvSpPr>
        <p:spPr>
          <a:xfrm>
            <a:off x="457572" y="2750438"/>
            <a:ext cx="3199284" cy="430887"/>
          </a:xfrm>
          <a:prstGeom prst="rect">
            <a:avLst/>
          </a:prstGeom>
          <a:noFill/>
          <a:ln>
            <a:solidFill>
              <a:schemeClr val="accent1"/>
            </a:solidFill>
          </a:ln>
        </p:spPr>
        <p:txBody>
          <a:bodyPr wrap="square" rtlCol="0">
            <a:spAutoFit/>
          </a:bodyPr>
          <a:lstStyle/>
          <a:p>
            <a:r>
              <a:rPr lang="ja-JP" altLang="en-US" sz="1100" dirty="0" smtClean="0"/>
              <a:t>注意報のエリアを表示（大雨注意報、洪水注意報）</a:t>
            </a:r>
            <a:endParaRPr lang="en-US" altLang="ja-JP" sz="1100" dirty="0" smtClean="0"/>
          </a:p>
          <a:p>
            <a:r>
              <a:rPr lang="en-US" altLang="ja-JP" sz="1100" dirty="0" smtClean="0"/>
              <a:t>※</a:t>
            </a:r>
            <a:r>
              <a:rPr lang="ja-JP" altLang="en-US" sz="1100" dirty="0" smtClean="0"/>
              <a:t>実証フィールドの山形市のみ</a:t>
            </a:r>
            <a:endParaRPr lang="en-US" altLang="ja-JP" sz="1100" dirty="0" smtClean="0"/>
          </a:p>
        </p:txBody>
      </p:sp>
      <p:sp>
        <p:nvSpPr>
          <p:cNvPr id="25" name="テキスト ボックス 24"/>
          <p:cNvSpPr txBox="1"/>
          <p:nvPr/>
        </p:nvSpPr>
        <p:spPr>
          <a:xfrm>
            <a:off x="0" y="6095037"/>
            <a:ext cx="9906000" cy="646331"/>
          </a:xfrm>
          <a:prstGeom prst="rect">
            <a:avLst/>
          </a:prstGeom>
          <a:noFill/>
        </p:spPr>
        <p:txBody>
          <a:bodyPr wrap="square" rtlCol="0">
            <a:spAutoFit/>
          </a:bodyPr>
          <a:lstStyle/>
          <a:p>
            <a:r>
              <a:rPr kumimoji="1" lang="en-US" altLang="ja-JP" sz="1200" b="1" dirty="0" smtClean="0">
                <a:latin typeface="+mn-ea"/>
                <a:ea typeface="+mn-ea"/>
              </a:rPr>
              <a:t>【</a:t>
            </a:r>
            <a:r>
              <a:rPr kumimoji="1" lang="ja-JP" altLang="en-US" sz="1200" b="1" dirty="0" smtClean="0">
                <a:latin typeface="+mn-ea"/>
                <a:ea typeface="+mn-ea"/>
              </a:rPr>
              <a:t>成果と課題</a:t>
            </a:r>
            <a:r>
              <a:rPr kumimoji="1" lang="en-US" altLang="ja-JP" sz="1200" b="1" dirty="0" smtClean="0">
                <a:latin typeface="+mn-ea"/>
                <a:ea typeface="+mn-ea"/>
              </a:rPr>
              <a:t>】</a:t>
            </a:r>
          </a:p>
          <a:p>
            <a:pPr marL="180975" indent="-180975"/>
            <a:r>
              <a:rPr kumimoji="1" lang="ja-JP" altLang="en-US" sz="1200" dirty="0" smtClean="0">
                <a:latin typeface="+mn-ea"/>
                <a:ea typeface="+mn-ea"/>
              </a:rPr>
              <a:t>○　</a:t>
            </a:r>
            <a:r>
              <a:rPr lang="ja-JP" altLang="en-US" sz="1200" dirty="0">
                <a:latin typeface="+mn-ea"/>
              </a:rPr>
              <a:t>共通ＡＰＩの仕様書をもとに、</a:t>
            </a:r>
            <a:r>
              <a:rPr kumimoji="1" lang="ja-JP" altLang="en-US" sz="1200" dirty="0" smtClean="0">
                <a:latin typeface="+mn-ea"/>
                <a:ea typeface="+mn-ea"/>
              </a:rPr>
              <a:t>防災・災害分野における</a:t>
            </a:r>
            <a:r>
              <a:rPr kumimoji="1" lang="en-US" altLang="ja-JP" sz="1200" dirty="0" smtClean="0">
                <a:latin typeface="+mn-ea"/>
                <a:ea typeface="+mn-ea"/>
              </a:rPr>
              <a:t>API</a:t>
            </a:r>
            <a:r>
              <a:rPr kumimoji="1" lang="ja-JP" altLang="en-US" sz="1200" dirty="0" smtClean="0">
                <a:latin typeface="+mn-ea"/>
                <a:ea typeface="+mn-ea"/>
              </a:rPr>
              <a:t>や</a:t>
            </a:r>
            <a:r>
              <a:rPr lang="ja-JP" altLang="en-US" sz="1200" dirty="0" smtClean="0">
                <a:latin typeface="+mn-ea"/>
                <a:ea typeface="+mn-ea"/>
              </a:rPr>
              <a:t>データ</a:t>
            </a:r>
            <a:r>
              <a:rPr lang="ja-JP" altLang="en-US" sz="1200" dirty="0">
                <a:latin typeface="+mn-ea"/>
                <a:ea typeface="+mn-ea"/>
              </a:rPr>
              <a:t>規格（ボキャブラリ等</a:t>
            </a:r>
            <a:r>
              <a:rPr lang="ja-JP" altLang="en-US" sz="1200" dirty="0" smtClean="0">
                <a:latin typeface="+mn-ea"/>
                <a:ea typeface="+mn-ea"/>
              </a:rPr>
              <a:t>）</a:t>
            </a:r>
            <a:r>
              <a:rPr kumimoji="1" lang="ja-JP" altLang="en-US" sz="1200" dirty="0" smtClean="0">
                <a:latin typeface="+mn-ea"/>
                <a:ea typeface="+mn-ea"/>
              </a:rPr>
              <a:t>を</a:t>
            </a:r>
            <a:r>
              <a:rPr lang="ja-JP" altLang="en-US" sz="1200" dirty="0">
                <a:latin typeface="+mn-ea"/>
                <a:ea typeface="+mn-ea"/>
              </a:rPr>
              <a:t>構築</a:t>
            </a:r>
            <a:r>
              <a:rPr kumimoji="1" lang="ja-JP" altLang="en-US" sz="1200" dirty="0" smtClean="0">
                <a:latin typeface="+mn-ea"/>
                <a:ea typeface="+mn-ea"/>
              </a:rPr>
              <a:t>・実装し、その有効性を検証することができた。</a:t>
            </a:r>
            <a:endParaRPr lang="en-US" altLang="ja-JP" sz="1200" dirty="0">
              <a:latin typeface="+mn-ea"/>
              <a:ea typeface="+mn-ea"/>
            </a:endParaRPr>
          </a:p>
          <a:p>
            <a:pPr marL="180975" indent="-180975"/>
            <a:r>
              <a:rPr kumimoji="1" lang="ja-JP" altLang="en-US" sz="1200" dirty="0" smtClean="0">
                <a:latin typeface="+mn-ea"/>
                <a:ea typeface="+mn-ea"/>
              </a:rPr>
              <a:t>○　今後は、既存の複数のＧＩＳシステムと共通ＡＰＩとの連携、複数自治体をフィールドとした実証の実施によるボキャブラリの精緻化等が課題。</a:t>
            </a:r>
            <a:endParaRPr kumimoji="1" lang="en-US" altLang="ja-JP" sz="1200" dirty="0" smtClean="0">
              <a:latin typeface="+mn-ea"/>
              <a:ea typeface="+mn-ea"/>
            </a:endParaRPr>
          </a:p>
        </p:txBody>
      </p:sp>
      <p:sp>
        <p:nvSpPr>
          <p:cNvPr id="13" name="正方形/長方形 12"/>
          <p:cNvSpPr/>
          <p:nvPr/>
        </p:nvSpPr>
        <p:spPr>
          <a:xfrm>
            <a:off x="6449908" y="3344361"/>
            <a:ext cx="2016224" cy="36004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smtClean="0"/>
              <a:t>②避難勧告の発令</a:t>
            </a:r>
            <a:endParaRPr kumimoji="1" lang="ja-JP" altLang="en-US" sz="1800" dirty="0"/>
          </a:p>
        </p:txBody>
      </p:sp>
    </p:spTree>
    <p:extLst>
      <p:ext uri="{BB962C8B-B14F-4D97-AF65-F5344CB8AC3E}">
        <p14:creationId xmlns:p14="http://schemas.microsoft.com/office/powerpoint/2010/main" val="8258443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ストライプ矢印 56"/>
          <p:cNvSpPr/>
          <p:nvPr/>
        </p:nvSpPr>
        <p:spPr>
          <a:xfrm rot="16200000">
            <a:off x="-488528" y="4811491"/>
            <a:ext cx="1886330" cy="466214"/>
          </a:xfrm>
          <a:prstGeom prst="stripedRightArrow">
            <a:avLst>
              <a:gd name="adj1" fmla="val 42032"/>
              <a:gd name="adj2" fmla="val 63944"/>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400" dirty="0" smtClean="0">
              <a:solidFill>
                <a:schemeClr val="tx1"/>
              </a:solidFill>
            </a:endParaRPr>
          </a:p>
        </p:txBody>
      </p:sp>
      <p:sp>
        <p:nvSpPr>
          <p:cNvPr id="58" name="正方形/長方形 57"/>
          <p:cNvSpPr/>
          <p:nvPr/>
        </p:nvSpPr>
        <p:spPr>
          <a:xfrm>
            <a:off x="1020681" y="4090864"/>
            <a:ext cx="2153919" cy="2544317"/>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400" dirty="0" smtClean="0">
              <a:solidFill>
                <a:schemeClr val="tx1"/>
              </a:solidFill>
            </a:endParaRPr>
          </a:p>
        </p:txBody>
      </p:sp>
      <p:sp>
        <p:nvSpPr>
          <p:cNvPr id="59" name="正方形/長方形 58"/>
          <p:cNvSpPr/>
          <p:nvPr/>
        </p:nvSpPr>
        <p:spPr>
          <a:xfrm>
            <a:off x="4016896" y="4098801"/>
            <a:ext cx="1649156" cy="2536380"/>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400" dirty="0" smtClean="0">
              <a:solidFill>
                <a:schemeClr val="tx1"/>
              </a:solidFill>
            </a:endParaRPr>
          </a:p>
        </p:txBody>
      </p:sp>
      <p:sp>
        <p:nvSpPr>
          <p:cNvPr id="60" name="正方形/長方形 59"/>
          <p:cNvSpPr/>
          <p:nvPr/>
        </p:nvSpPr>
        <p:spPr>
          <a:xfrm>
            <a:off x="5846523" y="4098801"/>
            <a:ext cx="1482741" cy="2536380"/>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400" dirty="0" smtClean="0">
              <a:solidFill>
                <a:schemeClr val="tx1"/>
              </a:solidFill>
            </a:endParaRPr>
          </a:p>
        </p:txBody>
      </p:sp>
      <p:sp>
        <p:nvSpPr>
          <p:cNvPr id="61" name="正方形/長方形 60"/>
          <p:cNvSpPr/>
          <p:nvPr/>
        </p:nvSpPr>
        <p:spPr>
          <a:xfrm>
            <a:off x="127932" y="548680"/>
            <a:ext cx="9649071" cy="1656184"/>
          </a:xfrm>
          <a:prstGeom prst="rect">
            <a:avLst/>
          </a:prstGeom>
          <a:solidFill>
            <a:srgbClr val="FFFFCC"/>
          </a:solidFill>
          <a:ln w="19050">
            <a:solidFill>
              <a:schemeClr val="tx1"/>
            </a:solidFill>
          </a:ln>
        </p:spPr>
        <p:txBody>
          <a:bodyPr wrap="square" anchor="ctr" anchorCtr="0">
            <a:noAutofit/>
          </a:bodyPr>
          <a:lstStyle/>
          <a:p>
            <a:pPr marL="180975" indent="-180975" fontAlgn="base">
              <a:spcBef>
                <a:spcPct val="0"/>
              </a:spcBef>
              <a:spcAft>
                <a:spcPct val="0"/>
              </a:spcAft>
            </a:pPr>
            <a:r>
              <a:rPr lang="ja-JP" altLang="en-US" sz="1400" dirty="0" smtClean="0">
                <a:solidFill>
                  <a:srgbClr val="000000"/>
                </a:solidFill>
                <a:latin typeface="ＭＳ Ｐゴシック"/>
              </a:rPr>
              <a:t>○　</a:t>
            </a:r>
            <a:r>
              <a:rPr lang="ja-JP" altLang="ja-JP" sz="1400" dirty="0" smtClean="0">
                <a:solidFill>
                  <a:srgbClr val="000000"/>
                </a:solidFill>
                <a:latin typeface="ＭＳ Ｐゴシック"/>
              </a:rPr>
              <a:t>生鮮農産</a:t>
            </a:r>
            <a:r>
              <a:rPr lang="ja-JP" altLang="en-US" sz="1400" dirty="0" smtClean="0">
                <a:solidFill>
                  <a:srgbClr val="000000"/>
                </a:solidFill>
                <a:latin typeface="ＭＳ Ｐゴシック"/>
              </a:rPr>
              <a:t>物については、東日本大震災以降、</a:t>
            </a:r>
            <a:r>
              <a:rPr lang="ja-JP" altLang="en-US" sz="1400" u="sng" dirty="0" smtClean="0">
                <a:solidFill>
                  <a:srgbClr val="000000"/>
                </a:solidFill>
                <a:latin typeface="ＭＳ Ｐゴシック"/>
              </a:rPr>
              <a:t>安全・安心</a:t>
            </a:r>
            <a:r>
              <a:rPr lang="ja-JP" altLang="ja-JP" sz="1400" u="sng" dirty="0" smtClean="0">
                <a:solidFill>
                  <a:srgbClr val="000000"/>
                </a:solidFill>
                <a:latin typeface="ＭＳ Ｐゴシック"/>
              </a:rPr>
              <a:t>に係る社会的</a:t>
            </a:r>
            <a:r>
              <a:rPr lang="ja-JP" altLang="ja-JP" sz="1400" u="sng" dirty="0">
                <a:solidFill>
                  <a:srgbClr val="000000"/>
                </a:solidFill>
                <a:latin typeface="ＭＳ Ｐゴシック"/>
              </a:rPr>
              <a:t>重要性</a:t>
            </a:r>
            <a:r>
              <a:rPr lang="ja-JP" altLang="ja-JP" sz="1400" dirty="0">
                <a:solidFill>
                  <a:srgbClr val="000000"/>
                </a:solidFill>
                <a:latin typeface="ＭＳ Ｐゴシック"/>
              </a:rPr>
              <a:t>が急速に高まっている</a:t>
            </a:r>
            <a:r>
              <a:rPr lang="ja-JP" altLang="ja-JP" sz="1400" dirty="0" smtClean="0">
                <a:solidFill>
                  <a:srgbClr val="000000"/>
                </a:solidFill>
                <a:latin typeface="ＭＳ Ｐゴシック"/>
              </a:rPr>
              <a:t>。</a:t>
            </a:r>
            <a:r>
              <a:rPr lang="ja-JP" altLang="en-US" sz="1400" dirty="0" smtClean="0">
                <a:solidFill>
                  <a:srgbClr val="000000"/>
                </a:solidFill>
                <a:latin typeface="ＭＳ Ｐゴシック"/>
              </a:rPr>
              <a:t>安全・安心等に係る情報も含めたトレーサビリティシステムの実現にあたっては、</a:t>
            </a:r>
            <a:r>
              <a:rPr lang="ja-JP" altLang="ja-JP" sz="1400" dirty="0" smtClean="0">
                <a:solidFill>
                  <a:srgbClr val="000000"/>
                </a:solidFill>
                <a:latin typeface="ＭＳ Ｐゴシック"/>
              </a:rPr>
              <a:t>生産</a:t>
            </a:r>
            <a:r>
              <a:rPr lang="ja-JP" altLang="en-US" sz="1400" dirty="0">
                <a:solidFill>
                  <a:srgbClr val="000000"/>
                </a:solidFill>
                <a:latin typeface="ＭＳ Ｐゴシック"/>
              </a:rPr>
              <a:t>から</a:t>
            </a:r>
            <a:r>
              <a:rPr lang="ja-JP" altLang="ja-JP" sz="1400" dirty="0" smtClean="0">
                <a:solidFill>
                  <a:srgbClr val="000000"/>
                </a:solidFill>
                <a:latin typeface="ＭＳ Ｐゴシック"/>
              </a:rPr>
              <a:t>流通</a:t>
            </a:r>
            <a:r>
              <a:rPr lang="ja-JP" altLang="ja-JP" sz="1400" dirty="0">
                <a:solidFill>
                  <a:srgbClr val="000000"/>
                </a:solidFill>
                <a:latin typeface="ＭＳ Ｐゴシック"/>
              </a:rPr>
              <a:t>段階において、情報コードやフォーマットの不備や不統一、複数農場管理システム間の連携が</a:t>
            </a:r>
            <a:r>
              <a:rPr lang="ja-JP" altLang="ja-JP" sz="1400" dirty="0" smtClean="0">
                <a:solidFill>
                  <a:srgbClr val="000000"/>
                </a:solidFill>
                <a:latin typeface="ＭＳ Ｐゴシック"/>
              </a:rPr>
              <a:t>困難</a:t>
            </a:r>
            <a:r>
              <a:rPr lang="ja-JP" altLang="en-US" sz="1400" dirty="0" smtClean="0">
                <a:solidFill>
                  <a:srgbClr val="000000"/>
                </a:solidFill>
                <a:latin typeface="ＭＳ Ｐゴシック"/>
              </a:rPr>
              <a:t>であること等の課題がある。</a:t>
            </a:r>
            <a:r>
              <a:rPr lang="ja-JP" altLang="ja-JP" sz="1400" dirty="0" smtClean="0">
                <a:solidFill>
                  <a:srgbClr val="000000"/>
                </a:solidFill>
                <a:latin typeface="ＭＳ Ｐゴシック"/>
              </a:rPr>
              <a:t>これら</a:t>
            </a:r>
            <a:r>
              <a:rPr lang="ja-JP" altLang="ja-JP" sz="1400" dirty="0">
                <a:solidFill>
                  <a:srgbClr val="000000"/>
                </a:solidFill>
                <a:latin typeface="ＭＳ Ｐゴシック"/>
              </a:rPr>
              <a:t>を</a:t>
            </a:r>
            <a:r>
              <a:rPr lang="ja-JP" altLang="ja-JP" sz="1400" dirty="0" smtClean="0">
                <a:solidFill>
                  <a:srgbClr val="000000"/>
                </a:solidFill>
                <a:latin typeface="ＭＳ Ｐゴシック"/>
              </a:rPr>
              <a:t>解決</a:t>
            </a:r>
            <a:r>
              <a:rPr lang="ja-JP" altLang="en-US" sz="1400" dirty="0" smtClean="0">
                <a:solidFill>
                  <a:srgbClr val="000000"/>
                </a:solidFill>
                <a:latin typeface="ＭＳ Ｐゴシック"/>
              </a:rPr>
              <a:t>するために</a:t>
            </a:r>
            <a:r>
              <a:rPr lang="ja-JP" altLang="ja-JP" sz="1400" dirty="0" smtClean="0">
                <a:solidFill>
                  <a:srgbClr val="000000"/>
                </a:solidFill>
                <a:latin typeface="ＭＳ Ｐゴシック"/>
              </a:rPr>
              <a:t>、</a:t>
            </a:r>
            <a:r>
              <a:rPr lang="ja-JP" altLang="en-US" sz="1400" dirty="0" smtClean="0">
                <a:solidFill>
                  <a:srgbClr val="000000"/>
                </a:solidFill>
                <a:latin typeface="ＭＳ Ｐゴシック"/>
              </a:rPr>
              <a:t>情報流通連携基盤共通</a:t>
            </a:r>
            <a:r>
              <a:rPr lang="en-US" altLang="ja-JP" sz="1400" dirty="0" smtClean="0">
                <a:solidFill>
                  <a:srgbClr val="000000"/>
                </a:solidFill>
                <a:latin typeface="ＭＳ Ｐゴシック"/>
              </a:rPr>
              <a:t>API</a:t>
            </a:r>
            <a:r>
              <a:rPr lang="ja-JP" altLang="en-US" sz="1400" dirty="0" smtClean="0">
                <a:solidFill>
                  <a:srgbClr val="000000"/>
                </a:solidFill>
                <a:latin typeface="ＭＳ Ｐゴシック"/>
              </a:rPr>
              <a:t>を、生鮮農産物情報の二次利用の仕組みとして活用する</a:t>
            </a:r>
            <a:r>
              <a:rPr lang="ja-JP" altLang="ja-JP" sz="1400" dirty="0" smtClean="0">
                <a:solidFill>
                  <a:srgbClr val="000000"/>
                </a:solidFill>
                <a:latin typeface="ＭＳ Ｐゴシック"/>
              </a:rPr>
              <a:t>。</a:t>
            </a:r>
            <a:endParaRPr lang="en-US" altLang="ja-JP" sz="1400" dirty="0">
              <a:solidFill>
                <a:srgbClr val="000000"/>
              </a:solidFill>
              <a:latin typeface="ＭＳ Ｐゴシック"/>
            </a:endParaRPr>
          </a:p>
          <a:p>
            <a:pPr marL="180975" indent="-180975" fontAlgn="base">
              <a:spcBef>
                <a:spcPct val="0"/>
              </a:spcBef>
              <a:spcAft>
                <a:spcPct val="0"/>
              </a:spcAft>
            </a:pPr>
            <a:r>
              <a:rPr lang="ja-JP" altLang="en-US" sz="1400" dirty="0" smtClean="0">
                <a:solidFill>
                  <a:srgbClr val="000000"/>
                </a:solidFill>
                <a:latin typeface="ＭＳ Ｐゴシック"/>
              </a:rPr>
              <a:t>○　このため</a:t>
            </a:r>
            <a:r>
              <a:rPr lang="ja-JP" altLang="ja-JP" sz="1400" dirty="0" smtClean="0">
                <a:solidFill>
                  <a:srgbClr val="000000"/>
                </a:solidFill>
                <a:latin typeface="ＭＳ Ｐゴシック"/>
              </a:rPr>
              <a:t>、</a:t>
            </a:r>
            <a:r>
              <a:rPr lang="en-US" altLang="ja-JP" sz="1400" dirty="0" smtClean="0">
                <a:solidFill>
                  <a:srgbClr val="000000"/>
                </a:solidFill>
                <a:latin typeface="ＭＳ Ｐゴシック"/>
              </a:rPr>
              <a:t>GAP</a:t>
            </a:r>
            <a:r>
              <a:rPr lang="ja-JP" altLang="ja-JP" sz="1400" dirty="0">
                <a:solidFill>
                  <a:srgbClr val="000000"/>
                </a:solidFill>
                <a:latin typeface="ＭＳ Ｐゴシック"/>
              </a:rPr>
              <a:t>認証</a:t>
            </a:r>
            <a:r>
              <a:rPr lang="ja-JP" altLang="ja-JP" sz="1400" dirty="0" smtClean="0">
                <a:solidFill>
                  <a:srgbClr val="000000"/>
                </a:solidFill>
                <a:latin typeface="ＭＳ Ｐゴシック"/>
              </a:rPr>
              <a:t>農場</a:t>
            </a:r>
            <a:r>
              <a:rPr lang="ja-JP" altLang="en-US" sz="1400" baseline="30000" dirty="0">
                <a:solidFill>
                  <a:srgbClr val="000000"/>
                </a:solidFill>
                <a:latin typeface="ＭＳ Ｐゴシック"/>
              </a:rPr>
              <a:t>（</a:t>
            </a:r>
            <a:r>
              <a:rPr lang="en-US" altLang="ja-JP" sz="1400" baseline="30000" dirty="0" smtClean="0">
                <a:solidFill>
                  <a:srgbClr val="000000"/>
                </a:solidFill>
                <a:latin typeface="ＭＳ Ｐゴシック"/>
              </a:rPr>
              <a:t>※</a:t>
            </a:r>
            <a:r>
              <a:rPr lang="ja-JP" altLang="en-US" sz="1400" baseline="30000" dirty="0" smtClean="0">
                <a:solidFill>
                  <a:srgbClr val="000000"/>
                </a:solidFill>
                <a:latin typeface="ＭＳ Ｐゴシック"/>
              </a:rPr>
              <a:t>）</a:t>
            </a:r>
            <a:r>
              <a:rPr lang="ja-JP" altLang="en-US" sz="1400" dirty="0" smtClean="0">
                <a:solidFill>
                  <a:srgbClr val="000000"/>
                </a:solidFill>
                <a:latin typeface="ＭＳ Ｐゴシック"/>
              </a:rPr>
              <a:t>と連携し、当該農場で生産された</a:t>
            </a:r>
            <a:r>
              <a:rPr lang="ja-JP" altLang="ja-JP" sz="1400" u="sng" dirty="0" smtClean="0">
                <a:solidFill>
                  <a:srgbClr val="000000"/>
                </a:solidFill>
                <a:latin typeface="ＭＳ Ｐゴシック"/>
              </a:rPr>
              <a:t>生鮮</a:t>
            </a:r>
            <a:r>
              <a:rPr lang="ja-JP" altLang="en-US" sz="1400" u="sng" dirty="0" smtClean="0">
                <a:solidFill>
                  <a:srgbClr val="000000"/>
                </a:solidFill>
                <a:latin typeface="ＭＳ Ｐゴシック"/>
              </a:rPr>
              <a:t>農産物（野菜、果物等）</a:t>
            </a:r>
            <a:r>
              <a:rPr lang="ja-JP" altLang="ja-JP" sz="1400" u="sng" dirty="0" smtClean="0">
                <a:solidFill>
                  <a:srgbClr val="000000"/>
                </a:solidFill>
                <a:latin typeface="ＭＳ Ｐゴシック"/>
              </a:rPr>
              <a:t>を対象として、生産者</a:t>
            </a:r>
            <a:r>
              <a:rPr lang="ja-JP" altLang="en-US" sz="1400" u="sng" dirty="0" smtClean="0">
                <a:solidFill>
                  <a:srgbClr val="000000"/>
                </a:solidFill>
                <a:latin typeface="ＭＳ Ｐゴシック"/>
              </a:rPr>
              <a:t>、</a:t>
            </a:r>
            <a:r>
              <a:rPr lang="ja-JP" altLang="en-US" sz="1400" u="sng" dirty="0">
                <a:solidFill>
                  <a:srgbClr val="000000"/>
                </a:solidFill>
                <a:latin typeface="ＭＳ Ｐゴシック"/>
              </a:rPr>
              <a:t>流通</a:t>
            </a:r>
            <a:r>
              <a:rPr lang="ja-JP" altLang="ja-JP" sz="1400" u="sng" dirty="0" smtClean="0">
                <a:solidFill>
                  <a:srgbClr val="000000"/>
                </a:solidFill>
                <a:latin typeface="ＭＳ Ｐゴシック"/>
              </a:rPr>
              <a:t>・</a:t>
            </a:r>
            <a:r>
              <a:rPr lang="ja-JP" altLang="ja-JP" sz="1400" u="sng" dirty="0">
                <a:solidFill>
                  <a:srgbClr val="000000"/>
                </a:solidFill>
                <a:latin typeface="ＭＳ Ｐゴシック"/>
              </a:rPr>
              <a:t>小売</a:t>
            </a:r>
            <a:r>
              <a:rPr lang="ja-JP" altLang="ja-JP" sz="1400" u="sng" dirty="0" smtClean="0">
                <a:solidFill>
                  <a:srgbClr val="000000"/>
                </a:solidFill>
                <a:latin typeface="ＭＳ Ｐゴシック"/>
              </a:rPr>
              <a:t>業者</a:t>
            </a:r>
            <a:r>
              <a:rPr lang="ja-JP" altLang="en-US" sz="1400" u="sng" dirty="0" smtClean="0">
                <a:solidFill>
                  <a:srgbClr val="000000"/>
                </a:solidFill>
                <a:latin typeface="ＭＳ Ｐゴシック"/>
              </a:rPr>
              <a:t>、</a:t>
            </a:r>
            <a:r>
              <a:rPr lang="ja-JP" altLang="ja-JP" sz="1400" u="sng" dirty="0" smtClean="0">
                <a:solidFill>
                  <a:srgbClr val="000000"/>
                </a:solidFill>
                <a:latin typeface="ＭＳ Ｐゴシック"/>
              </a:rPr>
              <a:t>消費者</a:t>
            </a:r>
            <a:r>
              <a:rPr lang="ja-JP" altLang="en-US" sz="1400" u="sng" dirty="0" smtClean="0">
                <a:solidFill>
                  <a:srgbClr val="000000"/>
                </a:solidFill>
                <a:latin typeface="ＭＳ Ｐゴシック"/>
              </a:rPr>
              <a:t>、それぞれの</a:t>
            </a:r>
            <a:r>
              <a:rPr lang="ja-JP" altLang="ja-JP" sz="1400" u="sng" dirty="0" smtClean="0">
                <a:solidFill>
                  <a:srgbClr val="000000"/>
                </a:solidFill>
                <a:latin typeface="ＭＳ Ｐゴシック"/>
              </a:rPr>
              <a:t>過程</a:t>
            </a:r>
            <a:r>
              <a:rPr lang="ja-JP" altLang="ja-JP" sz="1400" u="sng" dirty="0">
                <a:solidFill>
                  <a:srgbClr val="000000"/>
                </a:solidFill>
                <a:latin typeface="ＭＳ Ｐゴシック"/>
              </a:rPr>
              <a:t>で</a:t>
            </a:r>
            <a:r>
              <a:rPr lang="ja-JP" altLang="en-US" sz="1400" u="sng" dirty="0" smtClean="0">
                <a:solidFill>
                  <a:srgbClr val="000000"/>
                </a:solidFill>
                <a:latin typeface="ＭＳ Ｐゴシック"/>
              </a:rPr>
              <a:t>生じるデータの流通・連携に必要なデータ規格の構築及び生鮮農産物</a:t>
            </a:r>
            <a:r>
              <a:rPr lang="ja-JP" altLang="en-US" sz="1400" u="sng" dirty="0">
                <a:solidFill>
                  <a:srgbClr val="000000"/>
                </a:solidFill>
                <a:latin typeface="ＭＳ Ｐゴシック"/>
              </a:rPr>
              <a:t>の</a:t>
            </a:r>
            <a:r>
              <a:rPr lang="ja-JP" altLang="en-US" sz="1400" u="sng" dirty="0" smtClean="0">
                <a:solidFill>
                  <a:srgbClr val="000000"/>
                </a:solidFill>
                <a:latin typeface="ＭＳ Ｐゴシック"/>
              </a:rPr>
              <a:t>トレーサビリティ等を実現する仕組みの実証を</a:t>
            </a:r>
            <a:r>
              <a:rPr lang="ja-JP" altLang="en-US" sz="1400" u="sng" dirty="0">
                <a:solidFill>
                  <a:srgbClr val="000000"/>
                </a:solidFill>
                <a:latin typeface="ＭＳ Ｐゴシック"/>
              </a:rPr>
              <a:t>実施</a:t>
            </a:r>
            <a:r>
              <a:rPr lang="ja-JP" altLang="ja-JP" sz="1400" dirty="0" smtClean="0">
                <a:solidFill>
                  <a:srgbClr val="000000"/>
                </a:solidFill>
                <a:latin typeface="ＭＳ Ｐゴシック"/>
              </a:rPr>
              <a:t>。</a:t>
            </a:r>
            <a:endParaRPr lang="ja-JP" altLang="ja-JP" sz="1400" dirty="0">
              <a:solidFill>
                <a:srgbClr val="000000"/>
              </a:solidFill>
              <a:latin typeface="ＭＳ Ｐゴシック"/>
            </a:endParaRPr>
          </a:p>
        </p:txBody>
      </p:sp>
      <p:sp>
        <p:nvSpPr>
          <p:cNvPr id="66" name="正方形/長方形 65"/>
          <p:cNvSpPr/>
          <p:nvPr/>
        </p:nvSpPr>
        <p:spPr>
          <a:xfrm>
            <a:off x="2974876" y="1949106"/>
            <a:ext cx="6905891" cy="230832"/>
          </a:xfrm>
          <a:prstGeom prst="rect">
            <a:avLst/>
          </a:prstGeom>
        </p:spPr>
        <p:txBody>
          <a:bodyPr wrap="square">
            <a:spAutoFit/>
          </a:bodyPr>
          <a:lstStyle/>
          <a:p>
            <a:pPr fontAlgn="base">
              <a:spcBef>
                <a:spcPct val="0"/>
              </a:spcBef>
              <a:spcAft>
                <a:spcPct val="0"/>
              </a:spcAft>
            </a:pPr>
            <a:r>
              <a:rPr lang="en-US" altLang="ja-JP" sz="900" dirty="0" smtClean="0">
                <a:solidFill>
                  <a:srgbClr val="000000"/>
                </a:solidFill>
                <a:latin typeface="ＭＳ Ｐゴシック"/>
              </a:rPr>
              <a:t>※</a:t>
            </a:r>
            <a:r>
              <a:rPr lang="ja-JP" altLang="en-US" sz="900" dirty="0" smtClean="0">
                <a:solidFill>
                  <a:srgbClr val="000000"/>
                </a:solidFill>
                <a:latin typeface="ＭＳ Ｐゴシック"/>
              </a:rPr>
              <a:t>　食</a:t>
            </a:r>
            <a:r>
              <a:rPr lang="ja-JP" altLang="en-US" sz="900" dirty="0">
                <a:solidFill>
                  <a:srgbClr val="000000"/>
                </a:solidFill>
                <a:latin typeface="ＭＳ Ｐゴシック"/>
              </a:rPr>
              <a:t>の安全や環境</a:t>
            </a:r>
            <a:r>
              <a:rPr lang="ja-JP" altLang="en-US" sz="900" dirty="0" smtClean="0">
                <a:solidFill>
                  <a:srgbClr val="000000"/>
                </a:solidFill>
                <a:latin typeface="ＭＳ Ｐゴシック"/>
              </a:rPr>
              <a:t>保全</a:t>
            </a:r>
            <a:r>
              <a:rPr lang="ja-JP" altLang="en-US" sz="900" dirty="0">
                <a:solidFill>
                  <a:srgbClr val="000000"/>
                </a:solidFill>
                <a:latin typeface="ＭＳ Ｐゴシック"/>
              </a:rPr>
              <a:t>の</a:t>
            </a:r>
            <a:r>
              <a:rPr lang="ja-JP" altLang="en-US" sz="900" dirty="0" smtClean="0">
                <a:solidFill>
                  <a:srgbClr val="000000"/>
                </a:solidFill>
                <a:latin typeface="ＭＳ Ｐゴシック"/>
              </a:rPr>
              <a:t>取り組みとして、都道府県や日本ＧＡＰ協会（</a:t>
            </a:r>
            <a:r>
              <a:rPr lang="en-US" altLang="ja-JP" sz="900" dirty="0" smtClean="0">
                <a:solidFill>
                  <a:srgbClr val="000000"/>
                </a:solidFill>
                <a:latin typeface="ＭＳ Ｐゴシック"/>
              </a:rPr>
              <a:t>Japan Good Agricultural Practice</a:t>
            </a:r>
            <a:r>
              <a:rPr lang="ja-JP" altLang="en-US" sz="900" dirty="0" smtClean="0">
                <a:solidFill>
                  <a:srgbClr val="000000"/>
                </a:solidFill>
                <a:latin typeface="ＭＳ Ｐゴシック"/>
              </a:rPr>
              <a:t>）などから認証が与えられた農場</a:t>
            </a:r>
            <a:endParaRPr lang="ja-JP" altLang="en-US" sz="900" dirty="0">
              <a:solidFill>
                <a:srgbClr val="000000"/>
              </a:solidFill>
              <a:latin typeface="ＭＳ Ｐゴシック"/>
            </a:endParaRPr>
          </a:p>
        </p:txBody>
      </p:sp>
      <p:sp>
        <p:nvSpPr>
          <p:cNvPr id="69" name="大かっこ 68"/>
          <p:cNvSpPr/>
          <p:nvPr/>
        </p:nvSpPr>
        <p:spPr>
          <a:xfrm>
            <a:off x="7001123" y="2245024"/>
            <a:ext cx="2848421" cy="1050593"/>
          </a:xfrm>
          <a:prstGeom prst="bracketPair">
            <a:avLst>
              <a:gd name="adj" fmla="val 764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lIns="36000" rIns="36000" rtlCol="0" anchor="ctr"/>
          <a:lstStyle/>
          <a:p>
            <a:r>
              <a:rPr lang="ja-JP" altLang="en-US" sz="900" dirty="0" smtClean="0">
                <a:latin typeface="+mn-ea"/>
              </a:rPr>
              <a:t>実施</a:t>
            </a:r>
            <a:r>
              <a:rPr lang="ja-JP" altLang="en-US" sz="900" dirty="0">
                <a:latin typeface="+mn-ea"/>
              </a:rPr>
              <a:t>主体</a:t>
            </a:r>
            <a:r>
              <a:rPr lang="ja-JP" altLang="en-US" sz="900" dirty="0" smtClean="0">
                <a:latin typeface="+mn-ea"/>
              </a:rPr>
              <a:t>：</a:t>
            </a:r>
            <a:r>
              <a:rPr lang="ja-JP" altLang="en-US" sz="900" dirty="0">
                <a:latin typeface="+mn-ea"/>
              </a:rPr>
              <a:t>株式会社野村総合</a:t>
            </a:r>
            <a:r>
              <a:rPr lang="ja-JP" altLang="en-US" sz="900" dirty="0" smtClean="0">
                <a:latin typeface="+mn-ea"/>
              </a:rPr>
              <a:t>研究所</a:t>
            </a:r>
            <a:endParaRPr lang="en-US" altLang="ja-JP" sz="900" dirty="0" smtClean="0">
              <a:latin typeface="+mn-ea"/>
            </a:endParaRPr>
          </a:p>
          <a:p>
            <a:r>
              <a:rPr lang="ja-JP" altLang="en-US" sz="900" dirty="0" smtClean="0">
                <a:latin typeface="+mn-ea"/>
              </a:rPr>
              <a:t>連携</a:t>
            </a:r>
            <a:r>
              <a:rPr lang="ja-JP" altLang="en-US" sz="900" dirty="0">
                <a:latin typeface="+mn-ea"/>
              </a:rPr>
              <a:t>主体</a:t>
            </a:r>
            <a:r>
              <a:rPr lang="ja-JP" altLang="en-US" sz="900" dirty="0" smtClean="0">
                <a:latin typeface="+mn-ea"/>
              </a:rPr>
              <a:t>：・日本</a:t>
            </a:r>
            <a:r>
              <a:rPr lang="en-US" altLang="ja-JP" sz="900" dirty="0" smtClean="0">
                <a:latin typeface="+mn-ea"/>
              </a:rPr>
              <a:t>GAP</a:t>
            </a:r>
            <a:r>
              <a:rPr lang="ja-JP" altLang="en-US" sz="900" dirty="0" smtClean="0">
                <a:latin typeface="+mn-ea"/>
              </a:rPr>
              <a:t>協会</a:t>
            </a:r>
            <a:endParaRPr lang="en-US" altLang="ja-JP" sz="900" dirty="0">
              <a:latin typeface="+mn-ea"/>
            </a:endParaRPr>
          </a:p>
          <a:p>
            <a:r>
              <a:rPr lang="ja-JP" altLang="en-US" sz="900" dirty="0" smtClean="0">
                <a:latin typeface="+mn-ea"/>
              </a:rPr>
              <a:t>　　　　　</a:t>
            </a:r>
            <a:r>
              <a:rPr lang="ja-JP" altLang="en-US" sz="900" dirty="0">
                <a:latin typeface="+mn-ea"/>
              </a:rPr>
              <a:t>　</a:t>
            </a:r>
            <a:r>
              <a:rPr lang="ja-JP" altLang="en-US" sz="900" dirty="0" smtClean="0">
                <a:latin typeface="+mn-ea"/>
              </a:rPr>
              <a:t>　・以下</a:t>
            </a:r>
            <a:r>
              <a:rPr lang="ja-JP" altLang="en-US" sz="900" dirty="0">
                <a:latin typeface="+mn-ea"/>
              </a:rPr>
              <a:t>の地域の６</a:t>
            </a:r>
            <a:r>
              <a:rPr lang="ja-JP" altLang="en-US" sz="900" dirty="0" smtClean="0">
                <a:latin typeface="+mn-ea"/>
              </a:rPr>
              <a:t>農場</a:t>
            </a:r>
            <a:endParaRPr lang="en-US" altLang="ja-JP" sz="900" dirty="0" smtClean="0">
              <a:latin typeface="+mn-ea"/>
            </a:endParaRPr>
          </a:p>
          <a:p>
            <a:r>
              <a:rPr lang="ja-JP" altLang="en-US" sz="900" dirty="0">
                <a:latin typeface="+mn-ea"/>
              </a:rPr>
              <a:t>　</a:t>
            </a:r>
            <a:r>
              <a:rPr lang="ja-JP" altLang="en-US" sz="900" dirty="0" smtClean="0">
                <a:latin typeface="+mn-ea"/>
              </a:rPr>
              <a:t>　　　　　　　　弘前市</a:t>
            </a:r>
            <a:r>
              <a:rPr lang="ja-JP" altLang="en-US" sz="900" dirty="0">
                <a:latin typeface="+mn-ea"/>
              </a:rPr>
              <a:t>・鶴田町（青森県</a:t>
            </a:r>
            <a:r>
              <a:rPr lang="ja-JP" altLang="en-US" sz="900" dirty="0" smtClean="0">
                <a:latin typeface="+mn-ea"/>
              </a:rPr>
              <a:t>）、</a:t>
            </a:r>
            <a:endParaRPr lang="en-US" altLang="ja-JP" sz="900" dirty="0" smtClean="0">
              <a:latin typeface="+mn-ea"/>
            </a:endParaRPr>
          </a:p>
          <a:p>
            <a:r>
              <a:rPr lang="ja-JP" altLang="en-US" sz="900" dirty="0" smtClean="0">
                <a:latin typeface="+mn-ea"/>
              </a:rPr>
              <a:t>　　　　　　　　　いわき</a:t>
            </a:r>
            <a:r>
              <a:rPr lang="ja-JP" altLang="en-US" sz="900" dirty="0">
                <a:latin typeface="+mn-ea"/>
              </a:rPr>
              <a:t>市</a:t>
            </a:r>
            <a:r>
              <a:rPr lang="ja-JP" altLang="en-US" sz="900" dirty="0" smtClean="0">
                <a:latin typeface="+mn-ea"/>
              </a:rPr>
              <a:t>（福島県</a:t>
            </a:r>
            <a:r>
              <a:rPr lang="ja-JP" altLang="en-US" sz="900" dirty="0">
                <a:latin typeface="+mn-ea"/>
              </a:rPr>
              <a:t>）</a:t>
            </a:r>
            <a:r>
              <a:rPr lang="ja-JP" altLang="en-US" sz="900" dirty="0" smtClean="0">
                <a:latin typeface="+mn-ea"/>
              </a:rPr>
              <a:t>、小美玉</a:t>
            </a:r>
            <a:r>
              <a:rPr lang="ja-JP" altLang="en-US" sz="900" dirty="0">
                <a:latin typeface="+mn-ea"/>
              </a:rPr>
              <a:t>市（茨城県）、</a:t>
            </a:r>
            <a:endParaRPr lang="en-US" altLang="ja-JP" sz="900" dirty="0" smtClean="0">
              <a:latin typeface="+mn-ea"/>
            </a:endParaRPr>
          </a:p>
          <a:p>
            <a:r>
              <a:rPr lang="ja-JP" altLang="en-US" sz="900" dirty="0" smtClean="0">
                <a:latin typeface="+mn-ea"/>
              </a:rPr>
              <a:t>　　　　　　　　　旭市・</a:t>
            </a:r>
            <a:r>
              <a:rPr lang="ja-JP" altLang="en-US" sz="900" dirty="0">
                <a:latin typeface="+mn-ea"/>
              </a:rPr>
              <a:t>香取市（千葉県</a:t>
            </a:r>
            <a:r>
              <a:rPr lang="ja-JP" altLang="en-US" sz="900" dirty="0" smtClean="0">
                <a:latin typeface="+mn-ea"/>
              </a:rPr>
              <a:t>）</a:t>
            </a:r>
            <a:r>
              <a:rPr lang="ja-JP" altLang="en-US" sz="900" dirty="0">
                <a:latin typeface="+mn-ea"/>
              </a:rPr>
              <a:t>　</a:t>
            </a:r>
            <a:r>
              <a:rPr lang="ja-JP" altLang="en-US" sz="900" dirty="0" smtClean="0">
                <a:latin typeface="+mn-ea"/>
              </a:rPr>
              <a:t>　　　　　　</a:t>
            </a:r>
            <a:endParaRPr lang="en-US" altLang="ja-JP" sz="900" dirty="0" smtClean="0">
              <a:latin typeface="+mn-ea"/>
            </a:endParaRPr>
          </a:p>
          <a:p>
            <a:r>
              <a:rPr lang="ja-JP" altLang="en-US" sz="900" dirty="0" smtClean="0">
                <a:latin typeface="+mn-ea"/>
              </a:rPr>
              <a:t>　　　　　　　</a:t>
            </a:r>
            <a:r>
              <a:rPr lang="ja-JP" altLang="en-US" sz="900" dirty="0">
                <a:latin typeface="+mn-ea"/>
              </a:rPr>
              <a:t>・</a:t>
            </a:r>
            <a:r>
              <a:rPr lang="ja-JP" altLang="en-US" sz="900" dirty="0" smtClean="0">
                <a:latin typeface="+mn-ea"/>
              </a:rPr>
              <a:t>流通業者（野村ファーム 等）</a:t>
            </a:r>
            <a:endParaRPr lang="en-US" altLang="ja-JP" sz="900" dirty="0" smtClean="0">
              <a:solidFill>
                <a:srgbClr val="FF0000"/>
              </a:solidFill>
              <a:latin typeface="+mn-ea"/>
            </a:endParaRPr>
          </a:p>
        </p:txBody>
      </p:sp>
      <p:sp>
        <p:nvSpPr>
          <p:cNvPr id="70" name="角丸四角形 69"/>
          <p:cNvSpPr/>
          <p:nvPr/>
        </p:nvSpPr>
        <p:spPr>
          <a:xfrm rot="10800000" flipV="1">
            <a:off x="2283369" y="2510108"/>
            <a:ext cx="2228418" cy="4320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tIns="0" rtlCol="0" anchor="ctr"/>
          <a:lstStyle/>
          <a:p>
            <a:r>
              <a:rPr lang="ja-JP" altLang="en-US" sz="900" dirty="0" smtClean="0">
                <a:solidFill>
                  <a:schemeClr val="tx1"/>
                </a:solidFill>
                <a:latin typeface="+mn-ea"/>
              </a:rPr>
              <a:t>消費者</a:t>
            </a:r>
            <a:r>
              <a:rPr lang="ja-JP" altLang="en-US" sz="900" dirty="0">
                <a:solidFill>
                  <a:schemeClr val="tx1"/>
                </a:solidFill>
                <a:latin typeface="+mn-ea"/>
              </a:rPr>
              <a:t>等からの評価</a:t>
            </a:r>
            <a:r>
              <a:rPr lang="ja-JP" altLang="en-US" sz="900" dirty="0" smtClean="0">
                <a:solidFill>
                  <a:schemeClr val="tx1"/>
                </a:solidFill>
                <a:latin typeface="+mn-ea"/>
              </a:rPr>
              <a:t>情報</a:t>
            </a:r>
            <a:endParaRPr lang="en-US" altLang="ja-JP" sz="900" dirty="0">
              <a:solidFill>
                <a:schemeClr val="tx1"/>
              </a:solidFill>
              <a:latin typeface="+mn-ea"/>
            </a:endParaRPr>
          </a:p>
          <a:p>
            <a:r>
              <a:rPr lang="ja-JP" altLang="en-US" sz="900" dirty="0" smtClean="0">
                <a:solidFill>
                  <a:schemeClr val="tx1"/>
                </a:solidFill>
                <a:latin typeface="+mn-ea"/>
              </a:rPr>
              <a:t>放射能情報から農作物への影響予測</a:t>
            </a:r>
            <a:endParaRPr lang="en-US" altLang="ja-JP" sz="900" dirty="0" smtClean="0">
              <a:solidFill>
                <a:schemeClr val="tx1"/>
              </a:solidFill>
              <a:latin typeface="+mn-ea"/>
            </a:endParaRPr>
          </a:p>
        </p:txBody>
      </p:sp>
      <p:sp>
        <p:nvSpPr>
          <p:cNvPr id="71" name="角丸四角形 70"/>
          <p:cNvSpPr/>
          <p:nvPr/>
        </p:nvSpPr>
        <p:spPr>
          <a:xfrm rot="10800000" flipV="1">
            <a:off x="4646921" y="2500002"/>
            <a:ext cx="1295141" cy="4320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smtClean="0">
                <a:solidFill>
                  <a:schemeClr val="tx1"/>
                </a:solidFill>
              </a:rPr>
              <a:t>栽培</a:t>
            </a:r>
            <a:r>
              <a:rPr lang="ja-JP" altLang="en-US" sz="900" dirty="0">
                <a:solidFill>
                  <a:schemeClr val="tx1"/>
                </a:solidFill>
              </a:rPr>
              <a:t>情報、評価</a:t>
            </a:r>
            <a:r>
              <a:rPr lang="ja-JP" altLang="en-US" sz="900" dirty="0" smtClean="0">
                <a:solidFill>
                  <a:schemeClr val="tx1"/>
                </a:solidFill>
              </a:rPr>
              <a:t>情報</a:t>
            </a:r>
            <a:endParaRPr lang="ja-JP" altLang="en-US" sz="900" dirty="0">
              <a:solidFill>
                <a:schemeClr val="tx1"/>
              </a:solidFill>
            </a:endParaRPr>
          </a:p>
        </p:txBody>
      </p:sp>
      <p:sp>
        <p:nvSpPr>
          <p:cNvPr id="72" name="角丸四角形 71"/>
          <p:cNvSpPr/>
          <p:nvPr/>
        </p:nvSpPr>
        <p:spPr>
          <a:xfrm rot="10800000" flipV="1">
            <a:off x="6131574" y="2507388"/>
            <a:ext cx="799784" cy="4320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smtClean="0">
                <a:solidFill>
                  <a:schemeClr val="tx1"/>
                </a:solidFill>
              </a:rPr>
              <a:t>栽培情報</a:t>
            </a:r>
            <a:endParaRPr lang="ja-JP" altLang="en-US" sz="900" dirty="0">
              <a:solidFill>
                <a:schemeClr val="tx1"/>
              </a:solidFill>
            </a:endParaRPr>
          </a:p>
        </p:txBody>
      </p:sp>
      <p:sp>
        <p:nvSpPr>
          <p:cNvPr id="74" name="角丸四角形 73"/>
          <p:cNvSpPr/>
          <p:nvPr/>
        </p:nvSpPr>
        <p:spPr>
          <a:xfrm rot="10800000" flipV="1">
            <a:off x="65981" y="2507388"/>
            <a:ext cx="2088232" cy="4320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algn="ctr"/>
            <a:r>
              <a:rPr kumimoji="1" lang="ja-JP" altLang="en-US" sz="900" dirty="0" smtClean="0">
                <a:solidFill>
                  <a:schemeClr val="tx1"/>
                </a:solidFill>
              </a:rPr>
              <a:t>トレーサビリティシステム</a:t>
            </a:r>
            <a:endParaRPr kumimoji="1" lang="ja-JP" altLang="en-US" sz="900" dirty="0">
              <a:solidFill>
                <a:schemeClr val="tx1"/>
              </a:solidFill>
            </a:endParaRPr>
          </a:p>
        </p:txBody>
      </p:sp>
      <p:grpSp>
        <p:nvGrpSpPr>
          <p:cNvPr id="75" name="グループ化 74"/>
          <p:cNvGrpSpPr/>
          <p:nvPr/>
        </p:nvGrpSpPr>
        <p:grpSpPr>
          <a:xfrm>
            <a:off x="176312" y="2692170"/>
            <a:ext cx="1779089" cy="248611"/>
            <a:chOff x="166783" y="3156590"/>
            <a:chExt cx="1905669" cy="312411"/>
          </a:xfrm>
        </p:grpSpPr>
        <p:pic>
          <p:nvPicPr>
            <p:cNvPr id="76" name="Picture 38"/>
            <p:cNvPicPr>
              <a:picLocks noChangeAspect="1" noChangeArrowheads="1"/>
            </p:cNvPicPr>
            <p:nvPr/>
          </p:nvPicPr>
          <p:blipFill>
            <a:blip r:embed="rId3" cstate="print"/>
            <a:srcRect/>
            <a:stretch>
              <a:fillRect/>
            </a:stretch>
          </p:blipFill>
          <p:spPr bwMode="auto">
            <a:xfrm>
              <a:off x="166783" y="3156590"/>
              <a:ext cx="395554" cy="296626"/>
            </a:xfrm>
            <a:prstGeom prst="rect">
              <a:avLst/>
            </a:prstGeom>
            <a:noFill/>
            <a:ln w="9525">
              <a:noFill/>
              <a:miter lim="800000"/>
              <a:headEnd/>
              <a:tailEnd/>
            </a:ln>
          </p:spPr>
        </p:pic>
        <p:pic>
          <p:nvPicPr>
            <p:cNvPr id="77" name="Picture 76"/>
            <p:cNvPicPr>
              <a:picLocks noChangeAspect="1" noChangeArrowheads="1"/>
            </p:cNvPicPr>
            <p:nvPr/>
          </p:nvPicPr>
          <p:blipFill>
            <a:blip r:embed="rId4" cstate="print"/>
            <a:srcRect/>
            <a:stretch>
              <a:fillRect/>
            </a:stretch>
          </p:blipFill>
          <p:spPr bwMode="auto">
            <a:xfrm>
              <a:off x="1468487" y="3220390"/>
              <a:ext cx="255656" cy="203492"/>
            </a:xfrm>
            <a:prstGeom prst="rect">
              <a:avLst/>
            </a:prstGeom>
            <a:noFill/>
            <a:ln w="9525">
              <a:noFill/>
              <a:miter lim="800000"/>
              <a:headEnd/>
              <a:tailEnd/>
            </a:ln>
          </p:spPr>
        </p:pic>
        <p:pic>
          <p:nvPicPr>
            <p:cNvPr id="78" name="Picture 43"/>
            <p:cNvPicPr>
              <a:picLocks noChangeAspect="1" noChangeArrowheads="1"/>
            </p:cNvPicPr>
            <p:nvPr/>
          </p:nvPicPr>
          <p:blipFill>
            <a:blip r:embed="rId5" cstate="print"/>
            <a:srcRect/>
            <a:stretch>
              <a:fillRect/>
            </a:stretch>
          </p:blipFill>
          <p:spPr bwMode="auto">
            <a:xfrm>
              <a:off x="1819292" y="3196095"/>
              <a:ext cx="253160" cy="248366"/>
            </a:xfrm>
            <a:prstGeom prst="rect">
              <a:avLst/>
            </a:prstGeom>
            <a:noFill/>
            <a:ln w="9525">
              <a:noFill/>
              <a:miter lim="800000"/>
              <a:headEnd/>
              <a:tailEnd/>
            </a:ln>
          </p:spPr>
        </p:pic>
        <p:pic>
          <p:nvPicPr>
            <p:cNvPr id="79" name="Picture 39"/>
            <p:cNvPicPr>
              <a:picLocks noChangeAspect="1" noChangeArrowheads="1"/>
            </p:cNvPicPr>
            <p:nvPr/>
          </p:nvPicPr>
          <p:blipFill>
            <a:blip r:embed="rId6" cstate="print"/>
            <a:srcRect/>
            <a:stretch>
              <a:fillRect/>
            </a:stretch>
          </p:blipFill>
          <p:spPr bwMode="auto">
            <a:xfrm>
              <a:off x="621791" y="3156590"/>
              <a:ext cx="283334" cy="312411"/>
            </a:xfrm>
            <a:prstGeom prst="rect">
              <a:avLst/>
            </a:prstGeom>
            <a:noFill/>
            <a:ln w="9525">
              <a:noFill/>
              <a:miter lim="800000"/>
              <a:headEnd/>
              <a:tailEnd/>
            </a:ln>
          </p:spPr>
        </p:pic>
        <p:sp>
          <p:nvSpPr>
            <p:cNvPr id="80" name="AutoShape 49"/>
            <p:cNvSpPr>
              <a:spLocks noChangeArrowheads="1"/>
            </p:cNvSpPr>
            <p:nvPr/>
          </p:nvSpPr>
          <p:spPr bwMode="auto">
            <a:xfrm>
              <a:off x="971696" y="3243971"/>
              <a:ext cx="117012" cy="167846"/>
            </a:xfrm>
            <a:prstGeom prst="rightArrow">
              <a:avLst>
                <a:gd name="adj1" fmla="val 50000"/>
                <a:gd name="adj2" fmla="val 58333"/>
              </a:avLst>
            </a:prstGeom>
            <a:solidFill>
              <a:srgbClr val="CC99FF"/>
            </a:solidFill>
            <a:ln w="9525">
              <a:solidFill>
                <a:srgbClr val="000000"/>
              </a:solidFill>
              <a:miter lim="800000"/>
              <a:headEnd/>
              <a:tailEnd/>
            </a:ln>
          </p:spPr>
          <p:txBody>
            <a:bodyPr lIns="74295" tIns="8890" rIns="74295" bIns="8890"/>
            <a:lstStyle/>
            <a:p>
              <a:endParaRPr lang="ja-JP" altLang="en-US"/>
            </a:p>
          </p:txBody>
        </p:sp>
        <p:pic>
          <p:nvPicPr>
            <p:cNvPr id="81" name="Picture 17"/>
            <p:cNvPicPr>
              <a:picLocks noChangeAspect="1" noChangeArrowheads="1"/>
            </p:cNvPicPr>
            <p:nvPr/>
          </p:nvPicPr>
          <p:blipFill>
            <a:blip r:embed="rId7" cstate="print"/>
            <a:srcRect/>
            <a:stretch>
              <a:fillRect/>
            </a:stretch>
          </p:blipFill>
          <p:spPr bwMode="auto">
            <a:xfrm>
              <a:off x="1089072" y="3243971"/>
              <a:ext cx="264936" cy="180614"/>
            </a:xfrm>
            <a:prstGeom prst="rect">
              <a:avLst/>
            </a:prstGeom>
            <a:noFill/>
            <a:ln w="9525">
              <a:noFill/>
              <a:miter lim="800000"/>
              <a:headEnd/>
              <a:tailEnd/>
            </a:ln>
          </p:spPr>
        </p:pic>
      </p:grpSp>
      <p:sp>
        <p:nvSpPr>
          <p:cNvPr id="82" name="テキスト ボックス 81"/>
          <p:cNvSpPr txBox="1"/>
          <p:nvPr/>
        </p:nvSpPr>
        <p:spPr>
          <a:xfrm>
            <a:off x="2226220" y="2265891"/>
            <a:ext cx="466794" cy="261610"/>
          </a:xfrm>
          <a:prstGeom prst="rect">
            <a:avLst/>
          </a:prstGeom>
          <a:noFill/>
        </p:spPr>
        <p:txBody>
          <a:bodyPr wrap="none" rtlCol="0">
            <a:spAutoFit/>
          </a:bodyPr>
          <a:lstStyle/>
          <a:p>
            <a:r>
              <a:rPr lang="ja-JP" altLang="en-US" sz="1100" dirty="0"/>
              <a:t>農場</a:t>
            </a:r>
            <a:endParaRPr kumimoji="1" lang="ja-JP" altLang="en-US" sz="1100" dirty="0"/>
          </a:p>
        </p:txBody>
      </p:sp>
      <p:sp>
        <p:nvSpPr>
          <p:cNvPr id="83" name="テキスト ボックス 82"/>
          <p:cNvSpPr txBox="1"/>
          <p:nvPr/>
        </p:nvSpPr>
        <p:spPr>
          <a:xfrm>
            <a:off x="4567875" y="2276872"/>
            <a:ext cx="1383712" cy="261610"/>
          </a:xfrm>
          <a:prstGeom prst="rect">
            <a:avLst/>
          </a:prstGeom>
          <a:noFill/>
        </p:spPr>
        <p:txBody>
          <a:bodyPr wrap="none" rtlCol="0">
            <a:spAutoFit/>
          </a:bodyPr>
          <a:lstStyle/>
          <a:p>
            <a:r>
              <a:rPr kumimoji="1" lang="ja-JP" altLang="en-US" sz="1100" dirty="0" smtClean="0"/>
              <a:t>流通業者・小売業者</a:t>
            </a:r>
            <a:endParaRPr kumimoji="1" lang="ja-JP" altLang="en-US" sz="1100" dirty="0"/>
          </a:p>
        </p:txBody>
      </p:sp>
      <p:sp>
        <p:nvSpPr>
          <p:cNvPr id="84" name="テキスト ボックス 83"/>
          <p:cNvSpPr txBox="1"/>
          <p:nvPr/>
        </p:nvSpPr>
        <p:spPr>
          <a:xfrm>
            <a:off x="6086078" y="2276872"/>
            <a:ext cx="607859" cy="261610"/>
          </a:xfrm>
          <a:prstGeom prst="rect">
            <a:avLst/>
          </a:prstGeom>
          <a:noFill/>
        </p:spPr>
        <p:txBody>
          <a:bodyPr wrap="none" rtlCol="0">
            <a:spAutoFit/>
          </a:bodyPr>
          <a:lstStyle/>
          <a:p>
            <a:r>
              <a:rPr lang="ja-JP" altLang="en-US" sz="1100" dirty="0" smtClean="0"/>
              <a:t>消費者</a:t>
            </a:r>
            <a:endParaRPr kumimoji="1" lang="ja-JP" altLang="en-US" sz="1100" dirty="0"/>
          </a:p>
        </p:txBody>
      </p:sp>
      <p:sp>
        <p:nvSpPr>
          <p:cNvPr id="85" name="Text Box 11"/>
          <p:cNvSpPr txBox="1">
            <a:spLocks noChangeArrowheads="1"/>
          </p:cNvSpPr>
          <p:nvPr/>
        </p:nvSpPr>
        <p:spPr bwMode="auto">
          <a:xfrm>
            <a:off x="87241" y="3372030"/>
            <a:ext cx="7242023" cy="558061"/>
          </a:xfrm>
          <a:prstGeom prst="rect">
            <a:avLst/>
          </a:prstGeom>
          <a:solidFill>
            <a:srgbClr val="FFFFFF"/>
          </a:solidFill>
          <a:ln w="47625">
            <a:solidFill>
              <a:srgbClr val="00B050"/>
            </a:solidFill>
            <a:prstDash val="sysDash"/>
            <a:miter lim="800000"/>
            <a:headEnd/>
            <a:tailEnd/>
          </a:ln>
          <a:effectLst/>
        </p:spPr>
        <p:txBody>
          <a:bodyPr anchor="ctr" anchorCtr="0"/>
          <a:lstStyle/>
          <a:p>
            <a:pPr algn="ctr">
              <a:defRPr/>
            </a:pPr>
            <a:r>
              <a:rPr lang="ja-JP" altLang="en-US" sz="900" dirty="0" smtClean="0">
                <a:latin typeface="ＭＳ Ｐゴシック" charset="-128"/>
              </a:rPr>
              <a:t>　　　　　</a:t>
            </a:r>
            <a:endParaRPr lang="ja-JP" altLang="en-US" sz="900" dirty="0">
              <a:latin typeface="ＭＳ Ｐゴシック" charset="-128"/>
            </a:endParaRPr>
          </a:p>
          <a:p>
            <a:pPr algn="just">
              <a:defRPr/>
            </a:pPr>
            <a:r>
              <a:rPr lang="ja-JP" altLang="en-US" sz="900" dirty="0">
                <a:latin typeface="ＭＳ Ｐゴシック" charset="-128"/>
              </a:rPr>
              <a:t>　　　</a:t>
            </a:r>
            <a:endParaRPr lang="ja-JP" altLang="en-US" dirty="0"/>
          </a:p>
        </p:txBody>
      </p:sp>
      <p:sp>
        <p:nvSpPr>
          <p:cNvPr id="86" name="フローチャート : 磁気ディスク 85"/>
          <p:cNvSpPr/>
          <p:nvPr/>
        </p:nvSpPr>
        <p:spPr>
          <a:xfrm>
            <a:off x="499793" y="3431431"/>
            <a:ext cx="648000" cy="432000"/>
          </a:xfrm>
          <a:prstGeom prst="flowChartMagneticDisk">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500" dirty="0">
              <a:solidFill>
                <a:schemeClr val="tx1"/>
              </a:solidFill>
            </a:endParaRPr>
          </a:p>
          <a:p>
            <a:pPr algn="ctr"/>
            <a:r>
              <a:rPr kumimoji="1" lang="ja-JP" altLang="en-US" sz="900" dirty="0" smtClean="0">
                <a:solidFill>
                  <a:schemeClr val="tx1"/>
                </a:solidFill>
              </a:rPr>
              <a:t>栽培情報</a:t>
            </a:r>
            <a:endParaRPr kumimoji="1" lang="en-US" altLang="ja-JP" sz="900" dirty="0" smtClean="0">
              <a:solidFill>
                <a:schemeClr val="tx1"/>
              </a:solidFill>
            </a:endParaRPr>
          </a:p>
          <a:p>
            <a:pPr algn="ctr"/>
            <a:r>
              <a:rPr lang="ja-JP" altLang="en-US" sz="900" dirty="0">
                <a:solidFill>
                  <a:schemeClr val="tx1"/>
                </a:solidFill>
              </a:rPr>
              <a:t>品質情報</a:t>
            </a:r>
            <a:endParaRPr kumimoji="1" lang="ja-JP" altLang="en-US" sz="900" dirty="0">
              <a:solidFill>
                <a:schemeClr val="tx1"/>
              </a:solidFill>
            </a:endParaRPr>
          </a:p>
        </p:txBody>
      </p:sp>
      <p:sp>
        <p:nvSpPr>
          <p:cNvPr id="87" name="フローチャート : 磁気ディスク 86"/>
          <p:cNvSpPr/>
          <p:nvPr/>
        </p:nvSpPr>
        <p:spPr>
          <a:xfrm>
            <a:off x="3892745" y="3407696"/>
            <a:ext cx="648000" cy="432000"/>
          </a:xfrm>
          <a:prstGeom prst="flowChartMagneticDisk">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dirty="0" smtClean="0">
              <a:solidFill>
                <a:schemeClr val="tx1"/>
              </a:solidFill>
            </a:endParaRPr>
          </a:p>
          <a:p>
            <a:pPr algn="ctr"/>
            <a:r>
              <a:rPr kumimoji="1" lang="ja-JP" altLang="en-US" sz="900" dirty="0" smtClean="0">
                <a:solidFill>
                  <a:schemeClr val="tx1"/>
                </a:solidFill>
              </a:rPr>
              <a:t>流通情報</a:t>
            </a:r>
            <a:endParaRPr kumimoji="1" lang="en-US" altLang="ja-JP" sz="900" dirty="0" smtClean="0">
              <a:solidFill>
                <a:schemeClr val="tx1"/>
              </a:solidFill>
            </a:endParaRPr>
          </a:p>
          <a:p>
            <a:pPr algn="ctr"/>
            <a:r>
              <a:rPr lang="ja-JP" altLang="en-US" sz="900" dirty="0">
                <a:solidFill>
                  <a:schemeClr val="tx1"/>
                </a:solidFill>
              </a:rPr>
              <a:t>評価</a:t>
            </a:r>
            <a:r>
              <a:rPr lang="ja-JP" altLang="en-US" sz="900" dirty="0" smtClean="0">
                <a:solidFill>
                  <a:schemeClr val="tx1"/>
                </a:solidFill>
              </a:rPr>
              <a:t>情報</a:t>
            </a:r>
            <a:endParaRPr kumimoji="1" lang="ja-JP" altLang="en-US" sz="900" dirty="0">
              <a:solidFill>
                <a:schemeClr val="tx1"/>
              </a:solidFill>
            </a:endParaRPr>
          </a:p>
        </p:txBody>
      </p:sp>
      <p:sp>
        <p:nvSpPr>
          <p:cNvPr id="88" name="フローチャート : 磁気ディスク 87"/>
          <p:cNvSpPr/>
          <p:nvPr/>
        </p:nvSpPr>
        <p:spPr>
          <a:xfrm>
            <a:off x="6177136" y="3428866"/>
            <a:ext cx="648000" cy="432000"/>
          </a:xfrm>
          <a:prstGeom prst="flowChartMagneticDisk">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dirty="0" smtClean="0">
              <a:solidFill>
                <a:schemeClr val="tx1"/>
              </a:solidFill>
            </a:endParaRPr>
          </a:p>
          <a:p>
            <a:pPr algn="ctr"/>
            <a:r>
              <a:rPr lang="ja-JP" altLang="en-US" sz="900" dirty="0" smtClean="0">
                <a:solidFill>
                  <a:schemeClr val="tx1"/>
                </a:solidFill>
              </a:rPr>
              <a:t>評価情報</a:t>
            </a:r>
            <a:endParaRPr kumimoji="1" lang="ja-JP" altLang="en-US" sz="900" dirty="0">
              <a:solidFill>
                <a:schemeClr val="tx1"/>
              </a:solidFill>
            </a:endParaRPr>
          </a:p>
        </p:txBody>
      </p:sp>
      <p:sp>
        <p:nvSpPr>
          <p:cNvPr id="89" name="正方形/長方形 88"/>
          <p:cNvSpPr/>
          <p:nvPr/>
        </p:nvSpPr>
        <p:spPr>
          <a:xfrm>
            <a:off x="1280255" y="3479492"/>
            <a:ext cx="2286203" cy="307777"/>
          </a:xfrm>
          <a:prstGeom prst="rect">
            <a:avLst/>
          </a:prstGeom>
        </p:spPr>
        <p:txBody>
          <a:bodyPr wrap="none">
            <a:spAutoFit/>
          </a:bodyPr>
          <a:lstStyle/>
          <a:p>
            <a:r>
              <a:rPr lang="ja-JP" altLang="en-US" sz="1400" dirty="0" smtClean="0">
                <a:latin typeface="ＭＳ Ｐゴシック" charset="-128"/>
              </a:rPr>
              <a:t>情報</a:t>
            </a:r>
            <a:r>
              <a:rPr lang="ja-JP" altLang="en-US" sz="1400" dirty="0">
                <a:latin typeface="ＭＳ Ｐゴシック" charset="-128"/>
              </a:rPr>
              <a:t>流通連携</a:t>
            </a:r>
            <a:r>
              <a:rPr lang="ja-JP" altLang="en-US" sz="1400" dirty="0" smtClean="0">
                <a:latin typeface="ＭＳ Ｐゴシック" charset="-128"/>
              </a:rPr>
              <a:t>基盤共通ＡＰＩ</a:t>
            </a:r>
            <a:endParaRPr lang="ja-JP" altLang="en-US" sz="1400" dirty="0"/>
          </a:p>
        </p:txBody>
      </p:sp>
      <p:cxnSp>
        <p:nvCxnSpPr>
          <p:cNvPr id="96" name="AutoShape 8"/>
          <p:cNvCxnSpPr>
            <a:cxnSpLocks noChangeShapeType="1"/>
            <a:stCxn id="120" idx="0"/>
          </p:cNvCxnSpPr>
          <p:nvPr/>
        </p:nvCxnSpPr>
        <p:spPr bwMode="auto">
          <a:xfrm rot="5400000" flipH="1" flipV="1">
            <a:off x="1391040" y="5225203"/>
            <a:ext cx="212090" cy="1346324"/>
          </a:xfrm>
          <a:prstGeom prst="curvedConnector2">
            <a:avLst/>
          </a:prstGeom>
          <a:noFill/>
          <a:ln w="38100">
            <a:solidFill>
              <a:srgbClr val="000000"/>
            </a:solidFill>
            <a:prstDash val="dash"/>
            <a:round/>
            <a:headEnd/>
            <a:tailEnd type="triangle" w="med" len="med"/>
          </a:ln>
        </p:spPr>
      </p:cxnSp>
      <p:sp>
        <p:nvSpPr>
          <p:cNvPr id="97" name="Text Box 22"/>
          <p:cNvSpPr txBox="1">
            <a:spLocks noChangeArrowheads="1"/>
          </p:cNvSpPr>
          <p:nvPr/>
        </p:nvSpPr>
        <p:spPr bwMode="auto">
          <a:xfrm>
            <a:off x="1469764" y="4294158"/>
            <a:ext cx="495300" cy="203200"/>
          </a:xfrm>
          <a:prstGeom prst="rect">
            <a:avLst/>
          </a:prstGeom>
          <a:noFill/>
          <a:ln w="9525">
            <a:noFill/>
            <a:miter lim="800000"/>
            <a:headEnd/>
            <a:tailEnd/>
          </a:ln>
          <a:effectLst/>
        </p:spPr>
        <p:txBody>
          <a:bodyPr lIns="74295" tIns="8890" rIns="74295" bIns="8890" anchor="ctr" anchorCtr="0"/>
          <a:lstStyle/>
          <a:p>
            <a:pPr algn="ctr"/>
            <a:r>
              <a:rPr lang="ja-JP" altLang="en-US" sz="900" dirty="0">
                <a:latin typeface="ＭＳ Ｐゴシック" charset="-128"/>
              </a:rPr>
              <a:t>利用</a:t>
            </a:r>
            <a:endParaRPr lang="ja-JP" altLang="en-US" dirty="0"/>
          </a:p>
        </p:txBody>
      </p:sp>
      <p:sp>
        <p:nvSpPr>
          <p:cNvPr id="98" name="Text Box 13"/>
          <p:cNvSpPr txBox="1">
            <a:spLocks noChangeArrowheads="1"/>
          </p:cNvSpPr>
          <p:nvPr/>
        </p:nvSpPr>
        <p:spPr bwMode="auto">
          <a:xfrm>
            <a:off x="105886" y="4467078"/>
            <a:ext cx="1413497" cy="596590"/>
          </a:xfrm>
          <a:prstGeom prst="rect">
            <a:avLst/>
          </a:prstGeom>
          <a:solidFill>
            <a:schemeClr val="bg1"/>
          </a:solidFill>
          <a:ln w="6350">
            <a:solidFill>
              <a:schemeClr val="tx1"/>
            </a:solidFill>
            <a:miter lim="800000"/>
            <a:headEnd/>
            <a:tailEnd/>
          </a:ln>
          <a:effectLst/>
        </p:spPr>
        <p:txBody>
          <a:bodyPr/>
          <a:lstStyle/>
          <a:p>
            <a:pPr algn="just">
              <a:defRPr/>
            </a:pPr>
            <a:r>
              <a:rPr lang="ja-JP" altLang="en-US" sz="900" dirty="0">
                <a:latin typeface="ＭＳ Ｐゴシック" charset="-128"/>
              </a:rPr>
              <a:t>農場管理</a:t>
            </a:r>
            <a:r>
              <a:rPr lang="ja-JP" altLang="en-US" sz="900" dirty="0" smtClean="0">
                <a:latin typeface="ＭＳ Ｐゴシック" charset="-128"/>
              </a:rPr>
              <a:t>システム</a:t>
            </a:r>
            <a:endParaRPr lang="en-US" altLang="ja-JP" sz="900" dirty="0" smtClean="0">
              <a:latin typeface="ＭＳ Ｐゴシック" charset="-128"/>
            </a:endParaRPr>
          </a:p>
          <a:p>
            <a:pPr algn="just">
              <a:defRPr/>
            </a:pPr>
            <a:r>
              <a:rPr lang="ja-JP" altLang="en-US" sz="800" dirty="0" smtClean="0">
                <a:latin typeface="ＭＳ Ｐゴシック" charset="-128"/>
              </a:rPr>
              <a:t>・</a:t>
            </a:r>
            <a:r>
              <a:rPr lang="ja-JP" altLang="en-US" sz="800" dirty="0">
                <a:latin typeface="ＭＳ Ｐゴシック" charset="-128"/>
              </a:rPr>
              <a:t>生産地・生産者情報</a:t>
            </a:r>
          </a:p>
          <a:p>
            <a:pPr algn="just">
              <a:defRPr/>
            </a:pPr>
            <a:r>
              <a:rPr lang="ja-JP" altLang="en-US" sz="800" dirty="0">
                <a:latin typeface="ＭＳ Ｐゴシック" charset="-128"/>
              </a:rPr>
              <a:t>・農薬・肥料履歴情報</a:t>
            </a:r>
          </a:p>
          <a:p>
            <a:pPr algn="just">
              <a:defRPr/>
            </a:pPr>
            <a:r>
              <a:rPr lang="ja-JP" altLang="en-US" sz="800" dirty="0" smtClean="0">
                <a:latin typeface="ＭＳ Ｐゴシック" charset="-128"/>
              </a:rPr>
              <a:t>・放射能情報</a:t>
            </a:r>
            <a:r>
              <a:rPr lang="ja-JP" altLang="en-US" sz="800" dirty="0">
                <a:latin typeface="ＭＳ Ｐゴシック" charset="-128"/>
              </a:rPr>
              <a:t>　</a:t>
            </a:r>
            <a:r>
              <a:rPr lang="ja-JP" altLang="en-US" sz="800" dirty="0" smtClean="0">
                <a:latin typeface="ＭＳ Ｐゴシック" charset="-128"/>
              </a:rPr>
              <a:t>　　等</a:t>
            </a:r>
            <a:endParaRPr lang="ja-JP" altLang="en-US" sz="8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defRPr/>
            </a:pPr>
            <a:endParaRPr lang="ja-JP" altLang="en-US" dirty="0"/>
          </a:p>
        </p:txBody>
      </p:sp>
      <p:sp>
        <p:nvSpPr>
          <p:cNvPr id="99" name="Text Box 10"/>
          <p:cNvSpPr txBox="1">
            <a:spLocks noChangeArrowheads="1"/>
          </p:cNvSpPr>
          <p:nvPr/>
        </p:nvSpPr>
        <p:spPr bwMode="auto">
          <a:xfrm>
            <a:off x="1856655" y="4144643"/>
            <a:ext cx="1251373" cy="468000"/>
          </a:xfrm>
          <a:prstGeom prst="rect">
            <a:avLst/>
          </a:prstGeom>
          <a:solidFill>
            <a:schemeClr val="bg1"/>
          </a:solidFill>
          <a:ln w="6350">
            <a:solidFill>
              <a:schemeClr val="tx1"/>
            </a:solidFill>
            <a:miter lim="800000"/>
            <a:headEnd/>
            <a:tailEnd/>
          </a:ln>
          <a:effectLst/>
        </p:spPr>
        <p:txBody>
          <a:bodyPr/>
          <a:lstStyle/>
          <a:p>
            <a:pPr>
              <a:defRPr/>
            </a:pPr>
            <a:r>
              <a:rPr lang="en-US" altLang="ja-JP" sz="900" dirty="0" smtClean="0">
                <a:latin typeface="ＭＳ Ｐゴシック" charset="-128"/>
              </a:rPr>
              <a:t>GAP</a:t>
            </a:r>
            <a:r>
              <a:rPr lang="ja-JP" altLang="en-US" sz="900" dirty="0">
                <a:latin typeface="ＭＳ Ｐゴシック" charset="-128"/>
              </a:rPr>
              <a:t>認証</a:t>
            </a:r>
            <a:r>
              <a:rPr lang="ja-JP" altLang="en-US" sz="900" dirty="0" smtClean="0">
                <a:latin typeface="ＭＳ Ｐゴシック" charset="-128"/>
              </a:rPr>
              <a:t>農場（野菜）</a:t>
            </a:r>
            <a:endParaRPr lang="ja-JP" altLang="en-US" sz="900" dirty="0">
              <a:latin typeface="ＭＳ Ｐゴシック" charset="-128"/>
            </a:endParaRPr>
          </a:p>
          <a:p>
            <a:pPr algn="ctr">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defRPr/>
            </a:pPr>
            <a:endParaRPr lang="ja-JP" altLang="en-US" dirty="0"/>
          </a:p>
        </p:txBody>
      </p:sp>
      <p:pic>
        <p:nvPicPr>
          <p:cNvPr id="100" name="Picture 19"/>
          <p:cNvPicPr>
            <a:picLocks noChangeAspect="1" noChangeArrowheads="1"/>
          </p:cNvPicPr>
          <p:nvPr/>
        </p:nvPicPr>
        <p:blipFill>
          <a:blip r:embed="rId8" cstate="print"/>
          <a:srcRect/>
          <a:stretch>
            <a:fillRect/>
          </a:stretch>
        </p:blipFill>
        <p:spPr bwMode="auto">
          <a:xfrm>
            <a:off x="2299993" y="4343337"/>
            <a:ext cx="360098" cy="256805"/>
          </a:xfrm>
          <a:prstGeom prst="rect">
            <a:avLst/>
          </a:prstGeom>
          <a:noFill/>
          <a:ln w="9525">
            <a:noFill/>
            <a:miter lim="800000"/>
            <a:headEnd/>
            <a:tailEnd/>
          </a:ln>
        </p:spPr>
      </p:pic>
      <p:sp>
        <p:nvSpPr>
          <p:cNvPr id="101" name="Text Box 27"/>
          <p:cNvSpPr txBox="1">
            <a:spLocks noChangeArrowheads="1"/>
          </p:cNvSpPr>
          <p:nvPr/>
        </p:nvSpPr>
        <p:spPr bwMode="auto">
          <a:xfrm>
            <a:off x="4497948" y="4211850"/>
            <a:ext cx="1129348" cy="585126"/>
          </a:xfrm>
          <a:prstGeom prst="rect">
            <a:avLst/>
          </a:prstGeom>
          <a:solidFill>
            <a:srgbClr val="FFFFFF"/>
          </a:solidFill>
          <a:ln w="9525">
            <a:solidFill>
              <a:srgbClr val="000000"/>
            </a:solidFill>
            <a:miter lim="800000"/>
            <a:headEnd/>
            <a:tailEnd/>
          </a:ln>
          <a:effectLst/>
        </p:spPr>
        <p:txBody>
          <a:bodyPr lIns="74295" tIns="8890" rIns="74295" bIns="8890"/>
          <a:lstStyle/>
          <a:p>
            <a:pPr algn="just">
              <a:spcBef>
                <a:spcPts val="300"/>
              </a:spcBef>
              <a:defRPr/>
            </a:pPr>
            <a:r>
              <a:rPr lang="ja-JP" altLang="en-US" sz="900" dirty="0">
                <a:latin typeface="ＭＳ Ｐゴシック" charset="-128"/>
              </a:rPr>
              <a:t>流通</a:t>
            </a:r>
            <a:r>
              <a:rPr lang="ja-JP" altLang="en-US" sz="900" dirty="0" smtClean="0">
                <a:latin typeface="ＭＳ Ｐゴシック" charset="-128"/>
              </a:rPr>
              <a:t>業者（卸・小売）</a:t>
            </a:r>
            <a:endParaRPr lang="ja-JP" altLang="en-US" sz="900" dirty="0">
              <a:latin typeface="ＭＳ Ｐゴシック" charset="-128"/>
            </a:endParaRPr>
          </a:p>
        </p:txBody>
      </p:sp>
      <p:pic>
        <p:nvPicPr>
          <p:cNvPr id="102" name="Picture 35"/>
          <p:cNvPicPr>
            <a:picLocks noChangeAspect="1" noChangeArrowheads="1"/>
          </p:cNvPicPr>
          <p:nvPr/>
        </p:nvPicPr>
        <p:blipFill>
          <a:blip r:embed="rId9" cstate="print"/>
          <a:srcRect/>
          <a:stretch>
            <a:fillRect/>
          </a:stretch>
        </p:blipFill>
        <p:spPr bwMode="auto">
          <a:xfrm>
            <a:off x="4823728" y="4374479"/>
            <a:ext cx="428592" cy="375836"/>
          </a:xfrm>
          <a:prstGeom prst="rect">
            <a:avLst/>
          </a:prstGeom>
          <a:noFill/>
          <a:ln w="9525">
            <a:noFill/>
            <a:miter lim="800000"/>
            <a:headEnd/>
            <a:tailEnd/>
          </a:ln>
        </p:spPr>
      </p:pic>
      <p:sp>
        <p:nvSpPr>
          <p:cNvPr id="104" name="Text Box 27"/>
          <p:cNvSpPr txBox="1">
            <a:spLocks noChangeArrowheads="1"/>
          </p:cNvSpPr>
          <p:nvPr/>
        </p:nvSpPr>
        <p:spPr bwMode="auto">
          <a:xfrm>
            <a:off x="4486659" y="5126614"/>
            <a:ext cx="1129347" cy="585126"/>
          </a:xfrm>
          <a:prstGeom prst="rect">
            <a:avLst/>
          </a:prstGeom>
          <a:solidFill>
            <a:srgbClr val="FFFFFF"/>
          </a:solidFill>
          <a:ln w="9525">
            <a:solidFill>
              <a:srgbClr val="000000"/>
            </a:solidFill>
            <a:miter lim="800000"/>
            <a:headEnd/>
            <a:tailEnd/>
          </a:ln>
          <a:effectLst/>
        </p:spPr>
        <p:txBody>
          <a:bodyPr lIns="74295" tIns="8890" rIns="74295" bIns="8890"/>
          <a:lstStyle/>
          <a:p>
            <a:pPr algn="just">
              <a:spcBef>
                <a:spcPts val="300"/>
              </a:spcBef>
              <a:defRPr/>
            </a:pPr>
            <a:r>
              <a:rPr lang="ja-JP" altLang="en-US" sz="900" dirty="0">
                <a:latin typeface="ＭＳ Ｐゴシック" charset="-128"/>
              </a:rPr>
              <a:t>流通業者（卸・小売</a:t>
            </a:r>
            <a:r>
              <a:rPr lang="ja-JP" altLang="en-US" sz="900" dirty="0" smtClean="0">
                <a:latin typeface="ＭＳ Ｐゴシック" charset="-128"/>
              </a:rPr>
              <a:t>）</a:t>
            </a:r>
            <a:endParaRPr lang="ja-JP" altLang="en-US" sz="900" dirty="0">
              <a:latin typeface="ＭＳ Ｐゴシック" charset="-128"/>
            </a:endParaRPr>
          </a:p>
        </p:txBody>
      </p:sp>
      <p:pic>
        <p:nvPicPr>
          <p:cNvPr id="105" name="Picture 37"/>
          <p:cNvPicPr>
            <a:picLocks noChangeAspect="1" noChangeArrowheads="1"/>
          </p:cNvPicPr>
          <p:nvPr/>
        </p:nvPicPr>
        <p:blipFill>
          <a:blip r:embed="rId10" cstate="print"/>
          <a:srcRect/>
          <a:stretch>
            <a:fillRect/>
          </a:stretch>
        </p:blipFill>
        <p:spPr bwMode="auto">
          <a:xfrm>
            <a:off x="4808735" y="5304571"/>
            <a:ext cx="462536" cy="346208"/>
          </a:xfrm>
          <a:prstGeom prst="rect">
            <a:avLst/>
          </a:prstGeom>
          <a:noFill/>
          <a:ln w="9525">
            <a:noFill/>
            <a:miter lim="800000"/>
            <a:headEnd/>
            <a:tailEnd/>
          </a:ln>
        </p:spPr>
      </p:pic>
      <p:sp>
        <p:nvSpPr>
          <p:cNvPr id="106" name="Line 67"/>
          <p:cNvSpPr>
            <a:spLocks noChangeShapeType="1"/>
          </p:cNvSpPr>
          <p:nvPr/>
        </p:nvSpPr>
        <p:spPr bwMode="auto">
          <a:xfrm flipV="1">
            <a:off x="3750851" y="4436868"/>
            <a:ext cx="741612" cy="615540"/>
          </a:xfrm>
          <a:prstGeom prst="line">
            <a:avLst/>
          </a:prstGeom>
          <a:noFill/>
          <a:ln w="19050">
            <a:solidFill>
              <a:schemeClr val="tx1"/>
            </a:solidFill>
            <a:round/>
            <a:headEnd/>
            <a:tailEnd type="triangle" w="med" len="med"/>
          </a:ln>
        </p:spPr>
        <p:txBody>
          <a:bodyPr/>
          <a:lstStyle/>
          <a:p>
            <a:endParaRPr lang="ja-JP" altLang="en-US"/>
          </a:p>
        </p:txBody>
      </p:sp>
      <p:sp>
        <p:nvSpPr>
          <p:cNvPr id="107" name="Text Box 104"/>
          <p:cNvSpPr txBox="1">
            <a:spLocks noChangeArrowheads="1"/>
          </p:cNvSpPr>
          <p:nvPr/>
        </p:nvSpPr>
        <p:spPr bwMode="auto">
          <a:xfrm>
            <a:off x="1324911" y="5389992"/>
            <a:ext cx="829302" cy="215242"/>
          </a:xfrm>
          <a:prstGeom prst="rect">
            <a:avLst/>
          </a:prstGeom>
          <a:solidFill>
            <a:srgbClr val="FFFFFF"/>
          </a:solidFill>
          <a:ln w="6350">
            <a:solidFill>
              <a:schemeClr val="tx1"/>
            </a:solidFill>
            <a:miter lim="800000"/>
            <a:headEnd/>
            <a:tailEnd/>
          </a:ln>
        </p:spPr>
        <p:txBody>
          <a:bodyPr lIns="0" tIns="8890" rIns="0" bIns="8890" anchor="ctr" anchorCtr="0"/>
          <a:lstStyle/>
          <a:p>
            <a:pPr algn="ctr"/>
            <a:r>
              <a:rPr lang="ja-JP" altLang="en-US" sz="900" dirty="0">
                <a:latin typeface="ＭＳ Ｐゴシック" charset="-128"/>
              </a:rPr>
              <a:t>識別子</a:t>
            </a:r>
            <a:r>
              <a:rPr lang="ja-JP" altLang="en-US" sz="900" dirty="0" smtClean="0">
                <a:latin typeface="ＭＳ Ｐゴシック" charset="-128"/>
              </a:rPr>
              <a:t>発行</a:t>
            </a:r>
            <a:endParaRPr lang="ja-JP" altLang="en-US" dirty="0"/>
          </a:p>
        </p:txBody>
      </p:sp>
      <p:grpSp>
        <p:nvGrpSpPr>
          <p:cNvPr id="108" name="グループ化 107"/>
          <p:cNvGrpSpPr/>
          <p:nvPr/>
        </p:nvGrpSpPr>
        <p:grpSpPr>
          <a:xfrm>
            <a:off x="2223541" y="4732629"/>
            <a:ext cx="1527310" cy="582446"/>
            <a:chOff x="2816422" y="4820691"/>
            <a:chExt cx="1527310" cy="582446"/>
          </a:xfrm>
        </p:grpSpPr>
        <p:sp>
          <p:nvSpPr>
            <p:cNvPr id="109" name="Text Box 15"/>
            <p:cNvSpPr txBox="1">
              <a:spLocks noChangeArrowheads="1"/>
            </p:cNvSpPr>
            <p:nvPr/>
          </p:nvSpPr>
          <p:spPr bwMode="auto">
            <a:xfrm>
              <a:off x="2816422" y="4820691"/>
              <a:ext cx="1527310" cy="582446"/>
            </a:xfrm>
            <a:prstGeom prst="rect">
              <a:avLst/>
            </a:prstGeom>
            <a:solidFill>
              <a:schemeClr val="bg1"/>
            </a:solidFill>
            <a:ln w="6350">
              <a:solidFill>
                <a:schemeClr val="tx1"/>
              </a:solidFill>
              <a:miter lim="800000"/>
              <a:headEnd/>
              <a:tailEnd/>
            </a:ln>
            <a:effectLst/>
          </p:spPr>
          <p:txBody>
            <a:bodyPr lIns="74295" tIns="8890" rIns="74295" bIns="8890"/>
            <a:lstStyle/>
            <a:p>
              <a:pPr algn="ctr">
                <a:spcBef>
                  <a:spcPts val="300"/>
                </a:spcBef>
                <a:defRPr/>
              </a:pPr>
              <a:r>
                <a:rPr lang="ja-JP" altLang="en-US" sz="1000" dirty="0" smtClean="0">
                  <a:latin typeface="ＭＳ Ｐゴシック" charset="-128"/>
                </a:rPr>
                <a:t>野菜＋</a:t>
              </a:r>
              <a:r>
                <a:rPr lang="ja-JP" altLang="en-US" sz="1000" dirty="0">
                  <a:latin typeface="ＭＳ Ｐゴシック" charset="-128"/>
                </a:rPr>
                <a:t>識別子</a:t>
              </a:r>
              <a:r>
                <a:rPr lang="ja-JP" altLang="en-US" sz="1000" dirty="0" smtClean="0">
                  <a:latin typeface="ＭＳ Ｐゴシック" charset="-128"/>
                </a:rPr>
                <a:t>付帯</a:t>
              </a:r>
              <a:endParaRPr lang="ja-JP" altLang="en-US" sz="1000" dirty="0">
                <a:latin typeface="ＭＳ Ｐゴシック" charset="-128"/>
              </a:endParaRPr>
            </a:p>
            <a:p>
              <a:pPr algn="ctr">
                <a:defRPr/>
              </a:pPr>
              <a:r>
                <a:rPr lang="ja-JP" altLang="en-US" sz="800" dirty="0">
                  <a:latin typeface="ＭＳ Ｐゴシック" charset="-128"/>
                </a:rPr>
                <a:t>（包材に印刷・梱包）</a:t>
              </a:r>
              <a:endParaRPr lang="ja-JP" altLang="en-US" sz="800" dirty="0"/>
            </a:p>
          </p:txBody>
        </p:sp>
        <p:grpSp>
          <p:nvGrpSpPr>
            <p:cNvPr id="110" name="グループ化 109"/>
            <p:cNvGrpSpPr/>
            <p:nvPr/>
          </p:nvGrpSpPr>
          <p:grpSpPr>
            <a:xfrm>
              <a:off x="2847121" y="5135141"/>
              <a:ext cx="1289548" cy="255227"/>
              <a:chOff x="2877504" y="5293899"/>
              <a:chExt cx="1289548" cy="312411"/>
            </a:xfrm>
          </p:grpSpPr>
          <p:pic>
            <p:nvPicPr>
              <p:cNvPr id="113" name="Picture 16"/>
              <p:cNvPicPr>
                <a:picLocks noChangeAspect="1" noChangeArrowheads="1"/>
              </p:cNvPicPr>
              <p:nvPr/>
            </p:nvPicPr>
            <p:blipFill>
              <a:blip r:embed="rId11" cstate="print"/>
              <a:srcRect/>
              <a:stretch>
                <a:fillRect/>
              </a:stretch>
            </p:blipFill>
            <p:spPr bwMode="auto">
              <a:xfrm>
                <a:off x="2877504" y="5300425"/>
                <a:ext cx="496160" cy="298059"/>
              </a:xfrm>
              <a:prstGeom prst="rect">
                <a:avLst/>
              </a:prstGeom>
              <a:noFill/>
              <a:ln w="9525">
                <a:noFill/>
                <a:miter lim="800000"/>
                <a:headEnd/>
                <a:tailEnd/>
              </a:ln>
            </p:spPr>
          </p:pic>
          <p:grpSp>
            <p:nvGrpSpPr>
              <p:cNvPr id="114" name="グループ化 113"/>
              <p:cNvGrpSpPr/>
              <p:nvPr/>
            </p:nvGrpSpPr>
            <p:grpSpPr>
              <a:xfrm>
                <a:off x="3434835" y="5293899"/>
                <a:ext cx="732217" cy="312411"/>
                <a:chOff x="621791" y="3156590"/>
                <a:chExt cx="732217" cy="312411"/>
              </a:xfrm>
            </p:grpSpPr>
            <p:pic>
              <p:nvPicPr>
                <p:cNvPr id="115" name="Picture 39"/>
                <p:cNvPicPr>
                  <a:picLocks noChangeAspect="1" noChangeArrowheads="1"/>
                </p:cNvPicPr>
                <p:nvPr/>
              </p:nvPicPr>
              <p:blipFill>
                <a:blip r:embed="rId6" cstate="print"/>
                <a:srcRect/>
                <a:stretch>
                  <a:fillRect/>
                </a:stretch>
              </p:blipFill>
              <p:spPr bwMode="auto">
                <a:xfrm>
                  <a:off x="621791" y="3156590"/>
                  <a:ext cx="283334" cy="312411"/>
                </a:xfrm>
                <a:prstGeom prst="rect">
                  <a:avLst/>
                </a:prstGeom>
                <a:noFill/>
                <a:ln w="9525">
                  <a:noFill/>
                  <a:miter lim="800000"/>
                  <a:headEnd/>
                  <a:tailEnd/>
                </a:ln>
              </p:spPr>
            </p:pic>
            <p:sp>
              <p:nvSpPr>
                <p:cNvPr id="116" name="AutoShape 49"/>
                <p:cNvSpPr>
                  <a:spLocks noChangeArrowheads="1"/>
                </p:cNvSpPr>
                <p:nvPr/>
              </p:nvSpPr>
              <p:spPr bwMode="auto">
                <a:xfrm>
                  <a:off x="971696" y="3243971"/>
                  <a:ext cx="117012" cy="167846"/>
                </a:xfrm>
                <a:prstGeom prst="rightArrow">
                  <a:avLst>
                    <a:gd name="adj1" fmla="val 50000"/>
                    <a:gd name="adj2" fmla="val 58333"/>
                  </a:avLst>
                </a:prstGeom>
                <a:solidFill>
                  <a:srgbClr val="CC99FF"/>
                </a:solidFill>
                <a:ln w="9525">
                  <a:solidFill>
                    <a:srgbClr val="000000"/>
                  </a:solidFill>
                  <a:miter lim="800000"/>
                  <a:headEnd/>
                  <a:tailEnd/>
                </a:ln>
              </p:spPr>
              <p:txBody>
                <a:bodyPr lIns="74295" tIns="8890" rIns="74295" bIns="8890"/>
                <a:lstStyle/>
                <a:p>
                  <a:endParaRPr lang="ja-JP" altLang="en-US"/>
                </a:p>
              </p:txBody>
            </p:sp>
            <p:pic>
              <p:nvPicPr>
                <p:cNvPr id="117" name="Picture 17"/>
                <p:cNvPicPr>
                  <a:picLocks noChangeAspect="1" noChangeArrowheads="1"/>
                </p:cNvPicPr>
                <p:nvPr/>
              </p:nvPicPr>
              <p:blipFill>
                <a:blip r:embed="rId7" cstate="print"/>
                <a:srcRect/>
                <a:stretch>
                  <a:fillRect/>
                </a:stretch>
              </p:blipFill>
              <p:spPr bwMode="auto">
                <a:xfrm>
                  <a:off x="1089072" y="3243971"/>
                  <a:ext cx="264936" cy="180614"/>
                </a:xfrm>
                <a:prstGeom prst="rect">
                  <a:avLst/>
                </a:prstGeom>
                <a:noFill/>
                <a:ln w="9525">
                  <a:noFill/>
                  <a:miter lim="800000"/>
                  <a:headEnd/>
                  <a:tailEnd/>
                </a:ln>
              </p:spPr>
            </p:pic>
          </p:grpSp>
        </p:grpSp>
      </p:grpSp>
      <p:sp>
        <p:nvSpPr>
          <p:cNvPr id="118" name="Text Box 10"/>
          <p:cNvSpPr txBox="1">
            <a:spLocks noChangeArrowheads="1"/>
          </p:cNvSpPr>
          <p:nvPr/>
        </p:nvSpPr>
        <p:spPr bwMode="auto">
          <a:xfrm>
            <a:off x="1864504" y="6090011"/>
            <a:ext cx="1205720" cy="468000"/>
          </a:xfrm>
          <a:prstGeom prst="rect">
            <a:avLst/>
          </a:prstGeom>
          <a:solidFill>
            <a:schemeClr val="bg1"/>
          </a:solidFill>
          <a:ln w="6350">
            <a:solidFill>
              <a:schemeClr val="tx1"/>
            </a:solidFill>
            <a:miter lim="800000"/>
            <a:headEnd/>
            <a:tailEnd/>
          </a:ln>
          <a:effectLst/>
        </p:spPr>
        <p:txBody>
          <a:bodyPr/>
          <a:lstStyle/>
          <a:p>
            <a:pPr>
              <a:defRPr/>
            </a:pPr>
            <a:r>
              <a:rPr lang="en-US" altLang="ja-JP" sz="900" dirty="0" smtClean="0">
                <a:latin typeface="ＭＳ Ｐゴシック" charset="-128"/>
              </a:rPr>
              <a:t>GAP</a:t>
            </a:r>
            <a:r>
              <a:rPr lang="ja-JP" altLang="en-US" sz="900" dirty="0">
                <a:latin typeface="ＭＳ Ｐゴシック" charset="-128"/>
              </a:rPr>
              <a:t>認証</a:t>
            </a:r>
            <a:r>
              <a:rPr lang="ja-JP" altLang="en-US" sz="900" dirty="0" smtClean="0">
                <a:latin typeface="ＭＳ Ｐゴシック" charset="-128"/>
              </a:rPr>
              <a:t>農場（</a:t>
            </a:r>
            <a:r>
              <a:rPr lang="ja-JP" altLang="en-US" sz="900" dirty="0">
                <a:latin typeface="ＭＳ Ｐゴシック" charset="-128"/>
              </a:rPr>
              <a:t>果物</a:t>
            </a:r>
            <a:r>
              <a:rPr lang="ja-JP" altLang="en-US" sz="900" dirty="0" smtClean="0">
                <a:latin typeface="ＭＳ Ｐゴシック" charset="-128"/>
              </a:rPr>
              <a:t>）</a:t>
            </a:r>
            <a:endParaRPr lang="ja-JP" altLang="en-US" sz="900" dirty="0">
              <a:latin typeface="ＭＳ Ｐゴシック" charset="-128"/>
            </a:endParaRPr>
          </a:p>
          <a:p>
            <a:pPr algn="ctr">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defRPr/>
            </a:pPr>
            <a:endParaRPr lang="ja-JP" altLang="en-US" dirty="0"/>
          </a:p>
        </p:txBody>
      </p:sp>
      <p:pic>
        <p:nvPicPr>
          <p:cNvPr id="119" name="Picture 38"/>
          <p:cNvPicPr>
            <a:picLocks noChangeAspect="1" noChangeArrowheads="1"/>
          </p:cNvPicPr>
          <p:nvPr/>
        </p:nvPicPr>
        <p:blipFill>
          <a:blip r:embed="rId3" cstate="print"/>
          <a:srcRect/>
          <a:stretch>
            <a:fillRect/>
          </a:stretch>
        </p:blipFill>
        <p:spPr bwMode="auto">
          <a:xfrm>
            <a:off x="2290043" y="6263069"/>
            <a:ext cx="339147" cy="294942"/>
          </a:xfrm>
          <a:prstGeom prst="rect">
            <a:avLst/>
          </a:prstGeom>
          <a:noFill/>
          <a:ln w="9525">
            <a:noFill/>
            <a:miter lim="800000"/>
            <a:headEnd/>
            <a:tailEnd/>
          </a:ln>
        </p:spPr>
      </p:pic>
      <p:sp>
        <p:nvSpPr>
          <p:cNvPr id="120" name="Text Box 13"/>
          <p:cNvSpPr txBox="1">
            <a:spLocks noChangeArrowheads="1"/>
          </p:cNvSpPr>
          <p:nvPr/>
        </p:nvSpPr>
        <p:spPr bwMode="auto">
          <a:xfrm>
            <a:off x="117174" y="6004410"/>
            <a:ext cx="1413497" cy="596590"/>
          </a:xfrm>
          <a:prstGeom prst="rect">
            <a:avLst/>
          </a:prstGeom>
          <a:solidFill>
            <a:schemeClr val="bg1"/>
          </a:solidFill>
          <a:ln w="6350">
            <a:solidFill>
              <a:schemeClr val="tx1"/>
            </a:solidFill>
            <a:miter lim="800000"/>
            <a:headEnd/>
            <a:tailEnd/>
          </a:ln>
          <a:effectLst/>
        </p:spPr>
        <p:txBody>
          <a:bodyPr/>
          <a:lstStyle/>
          <a:p>
            <a:pPr algn="just">
              <a:defRPr/>
            </a:pPr>
            <a:r>
              <a:rPr lang="ja-JP" altLang="en-US" sz="900" dirty="0">
                <a:latin typeface="ＭＳ Ｐゴシック" charset="-128"/>
              </a:rPr>
              <a:t>農場管理</a:t>
            </a:r>
            <a:r>
              <a:rPr lang="ja-JP" altLang="en-US" sz="900" dirty="0" smtClean="0">
                <a:latin typeface="ＭＳ Ｐゴシック" charset="-128"/>
              </a:rPr>
              <a:t>システム</a:t>
            </a:r>
            <a:endParaRPr lang="en-US" altLang="ja-JP" sz="900" dirty="0" smtClean="0">
              <a:latin typeface="ＭＳ Ｐゴシック" charset="-128"/>
            </a:endParaRPr>
          </a:p>
          <a:p>
            <a:pPr algn="just">
              <a:defRPr/>
            </a:pPr>
            <a:r>
              <a:rPr lang="ja-JP" altLang="en-US" sz="800" dirty="0" smtClean="0">
                <a:latin typeface="ＭＳ Ｐゴシック" charset="-128"/>
              </a:rPr>
              <a:t>・</a:t>
            </a:r>
            <a:r>
              <a:rPr lang="ja-JP" altLang="en-US" sz="800" dirty="0">
                <a:latin typeface="ＭＳ Ｐゴシック" charset="-128"/>
              </a:rPr>
              <a:t>生産地・生産者情報</a:t>
            </a:r>
          </a:p>
          <a:p>
            <a:pPr algn="just">
              <a:defRPr/>
            </a:pPr>
            <a:r>
              <a:rPr lang="ja-JP" altLang="en-US" sz="800" dirty="0">
                <a:latin typeface="ＭＳ Ｐゴシック" charset="-128"/>
              </a:rPr>
              <a:t>・農薬・肥料履歴情報</a:t>
            </a:r>
          </a:p>
          <a:p>
            <a:pPr algn="just">
              <a:defRPr/>
            </a:pPr>
            <a:r>
              <a:rPr lang="ja-JP" altLang="en-US" sz="800" dirty="0" smtClean="0">
                <a:latin typeface="ＭＳ Ｐゴシック" charset="-128"/>
              </a:rPr>
              <a:t>・放射能情報</a:t>
            </a:r>
            <a:r>
              <a:rPr lang="ja-JP" altLang="en-US" sz="800" dirty="0">
                <a:latin typeface="ＭＳ Ｐゴシック" charset="-128"/>
              </a:rPr>
              <a:t>　</a:t>
            </a:r>
            <a:r>
              <a:rPr lang="ja-JP" altLang="en-US" sz="800" dirty="0" smtClean="0">
                <a:latin typeface="ＭＳ Ｐゴシック" charset="-128"/>
              </a:rPr>
              <a:t>　　等</a:t>
            </a:r>
            <a:endParaRPr lang="ja-JP" altLang="en-US" sz="8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lgn="just">
              <a:defRPr/>
            </a:pPr>
            <a:endParaRPr lang="ja-JP" altLang="en-US" sz="1000" dirty="0">
              <a:latin typeface="Times New Roman" pitchFamily="18" charset="0"/>
              <a:ea typeface="ＭＳ 明朝" pitchFamily="17" charset="-128"/>
            </a:endParaRPr>
          </a:p>
          <a:p>
            <a:pPr>
              <a:defRPr/>
            </a:pPr>
            <a:endParaRPr lang="ja-JP" altLang="en-US" dirty="0"/>
          </a:p>
        </p:txBody>
      </p:sp>
      <p:sp>
        <p:nvSpPr>
          <p:cNvPr id="121" name="Line 65"/>
          <p:cNvSpPr>
            <a:spLocks noChangeShapeType="1"/>
          </p:cNvSpPr>
          <p:nvPr/>
        </p:nvSpPr>
        <p:spPr bwMode="auto">
          <a:xfrm flipH="1">
            <a:off x="1517183" y="6254887"/>
            <a:ext cx="334495" cy="1"/>
          </a:xfrm>
          <a:prstGeom prst="line">
            <a:avLst/>
          </a:prstGeom>
          <a:noFill/>
          <a:ln w="19050">
            <a:solidFill>
              <a:schemeClr val="tx1"/>
            </a:solidFill>
            <a:round/>
            <a:headEnd/>
            <a:tailEnd type="triangle" w="lg" len="lg"/>
          </a:ln>
        </p:spPr>
        <p:txBody>
          <a:bodyPr/>
          <a:lstStyle/>
          <a:p>
            <a:endParaRPr lang="ja-JP" altLang="en-US"/>
          </a:p>
        </p:txBody>
      </p:sp>
      <p:grpSp>
        <p:nvGrpSpPr>
          <p:cNvPr id="122" name="グループ化 121"/>
          <p:cNvGrpSpPr/>
          <p:nvPr/>
        </p:nvGrpSpPr>
        <p:grpSpPr>
          <a:xfrm>
            <a:off x="2223541" y="5389992"/>
            <a:ext cx="1527310" cy="586168"/>
            <a:chOff x="2816422" y="5478054"/>
            <a:chExt cx="1527310" cy="586168"/>
          </a:xfrm>
        </p:grpSpPr>
        <p:sp>
          <p:nvSpPr>
            <p:cNvPr id="123" name="Text Box 15"/>
            <p:cNvSpPr txBox="1">
              <a:spLocks noChangeArrowheads="1"/>
            </p:cNvSpPr>
            <p:nvPr/>
          </p:nvSpPr>
          <p:spPr bwMode="auto">
            <a:xfrm>
              <a:off x="2816422" y="5478054"/>
              <a:ext cx="1527310" cy="582446"/>
            </a:xfrm>
            <a:prstGeom prst="rect">
              <a:avLst/>
            </a:prstGeom>
            <a:solidFill>
              <a:schemeClr val="bg1"/>
            </a:solidFill>
            <a:ln w="6350">
              <a:solidFill>
                <a:schemeClr val="tx1"/>
              </a:solidFill>
              <a:miter lim="800000"/>
              <a:headEnd/>
              <a:tailEnd/>
            </a:ln>
            <a:effectLst/>
          </p:spPr>
          <p:txBody>
            <a:bodyPr lIns="74295" tIns="8890" rIns="74295" bIns="8890"/>
            <a:lstStyle/>
            <a:p>
              <a:pPr algn="ctr">
                <a:spcBef>
                  <a:spcPts val="300"/>
                </a:spcBef>
                <a:defRPr/>
              </a:pPr>
              <a:r>
                <a:rPr lang="ja-JP" altLang="en-US" sz="1000" dirty="0">
                  <a:latin typeface="ＭＳ Ｐゴシック" charset="-128"/>
                </a:rPr>
                <a:t>果物</a:t>
              </a:r>
              <a:r>
                <a:rPr lang="ja-JP" altLang="en-US" sz="1000" dirty="0" smtClean="0">
                  <a:latin typeface="ＭＳ Ｐゴシック" charset="-128"/>
                </a:rPr>
                <a:t>＋</a:t>
              </a:r>
              <a:r>
                <a:rPr lang="ja-JP" altLang="en-US" sz="1000" dirty="0">
                  <a:latin typeface="ＭＳ Ｐゴシック" charset="-128"/>
                </a:rPr>
                <a:t>識別子</a:t>
              </a:r>
              <a:r>
                <a:rPr lang="ja-JP" altLang="en-US" sz="1000" dirty="0" smtClean="0">
                  <a:latin typeface="ＭＳ Ｐゴシック" charset="-128"/>
                </a:rPr>
                <a:t>付帯</a:t>
              </a:r>
              <a:endParaRPr lang="ja-JP" altLang="en-US" sz="1000" dirty="0">
                <a:latin typeface="ＭＳ Ｐゴシック" charset="-128"/>
              </a:endParaRPr>
            </a:p>
            <a:p>
              <a:pPr algn="ctr">
                <a:defRPr/>
              </a:pPr>
              <a:r>
                <a:rPr lang="ja-JP" altLang="en-US" sz="800" dirty="0">
                  <a:latin typeface="ＭＳ Ｐゴシック" charset="-128"/>
                </a:rPr>
                <a:t>（包材に印刷・梱包）</a:t>
              </a:r>
              <a:endParaRPr lang="ja-JP" altLang="en-US" sz="800" dirty="0"/>
            </a:p>
          </p:txBody>
        </p:sp>
        <p:grpSp>
          <p:nvGrpSpPr>
            <p:cNvPr id="124" name="グループ化 123"/>
            <p:cNvGrpSpPr/>
            <p:nvPr/>
          </p:nvGrpSpPr>
          <p:grpSpPr>
            <a:xfrm>
              <a:off x="2890953" y="5798397"/>
              <a:ext cx="1258840" cy="265825"/>
              <a:chOff x="2787364" y="5860486"/>
              <a:chExt cx="1258840" cy="265825"/>
            </a:xfrm>
          </p:grpSpPr>
          <p:grpSp>
            <p:nvGrpSpPr>
              <p:cNvPr id="125" name="グループ化 124"/>
              <p:cNvGrpSpPr/>
              <p:nvPr/>
            </p:nvGrpSpPr>
            <p:grpSpPr>
              <a:xfrm>
                <a:off x="3313987" y="5871084"/>
                <a:ext cx="732217" cy="255227"/>
                <a:chOff x="621791" y="3156590"/>
                <a:chExt cx="732217" cy="312411"/>
              </a:xfrm>
            </p:grpSpPr>
            <p:pic>
              <p:nvPicPr>
                <p:cNvPr id="127" name="Picture 39"/>
                <p:cNvPicPr>
                  <a:picLocks noChangeAspect="1" noChangeArrowheads="1"/>
                </p:cNvPicPr>
                <p:nvPr/>
              </p:nvPicPr>
              <p:blipFill>
                <a:blip r:embed="rId6" cstate="print"/>
                <a:srcRect/>
                <a:stretch>
                  <a:fillRect/>
                </a:stretch>
              </p:blipFill>
              <p:spPr bwMode="auto">
                <a:xfrm>
                  <a:off x="621791" y="3156590"/>
                  <a:ext cx="283334" cy="312411"/>
                </a:xfrm>
                <a:prstGeom prst="rect">
                  <a:avLst/>
                </a:prstGeom>
                <a:noFill/>
                <a:ln w="9525">
                  <a:noFill/>
                  <a:miter lim="800000"/>
                  <a:headEnd/>
                  <a:tailEnd/>
                </a:ln>
              </p:spPr>
            </p:pic>
            <p:sp>
              <p:nvSpPr>
                <p:cNvPr id="128" name="AutoShape 49"/>
                <p:cNvSpPr>
                  <a:spLocks noChangeArrowheads="1"/>
                </p:cNvSpPr>
                <p:nvPr/>
              </p:nvSpPr>
              <p:spPr bwMode="auto">
                <a:xfrm>
                  <a:off x="971696" y="3243971"/>
                  <a:ext cx="117012" cy="167846"/>
                </a:xfrm>
                <a:prstGeom prst="rightArrow">
                  <a:avLst>
                    <a:gd name="adj1" fmla="val 50000"/>
                    <a:gd name="adj2" fmla="val 58333"/>
                  </a:avLst>
                </a:prstGeom>
                <a:solidFill>
                  <a:srgbClr val="CC99FF"/>
                </a:solidFill>
                <a:ln w="9525">
                  <a:solidFill>
                    <a:srgbClr val="000000"/>
                  </a:solidFill>
                  <a:miter lim="800000"/>
                  <a:headEnd/>
                  <a:tailEnd/>
                </a:ln>
              </p:spPr>
              <p:txBody>
                <a:bodyPr lIns="74295" tIns="8890" rIns="74295" bIns="8890"/>
                <a:lstStyle/>
                <a:p>
                  <a:endParaRPr lang="ja-JP" altLang="en-US"/>
                </a:p>
              </p:txBody>
            </p:sp>
            <p:pic>
              <p:nvPicPr>
                <p:cNvPr id="129" name="Picture 17"/>
                <p:cNvPicPr>
                  <a:picLocks noChangeAspect="1" noChangeArrowheads="1"/>
                </p:cNvPicPr>
                <p:nvPr/>
              </p:nvPicPr>
              <p:blipFill>
                <a:blip r:embed="rId7" cstate="print"/>
                <a:srcRect/>
                <a:stretch>
                  <a:fillRect/>
                </a:stretch>
              </p:blipFill>
              <p:spPr bwMode="auto">
                <a:xfrm>
                  <a:off x="1089072" y="3243971"/>
                  <a:ext cx="264936" cy="180614"/>
                </a:xfrm>
                <a:prstGeom prst="rect">
                  <a:avLst/>
                </a:prstGeom>
                <a:noFill/>
                <a:ln w="9525">
                  <a:noFill/>
                  <a:miter lim="800000"/>
                  <a:headEnd/>
                  <a:tailEnd/>
                </a:ln>
              </p:spPr>
            </p:pic>
          </p:grpSp>
          <p:pic>
            <p:nvPicPr>
              <p:cNvPr id="126" name="Picture 18"/>
              <p:cNvPicPr>
                <a:picLocks noChangeAspect="1" noChangeArrowheads="1"/>
              </p:cNvPicPr>
              <p:nvPr/>
            </p:nvPicPr>
            <p:blipFill>
              <a:blip r:embed="rId12" cstate="print"/>
              <a:srcRect/>
              <a:stretch>
                <a:fillRect/>
              </a:stretch>
            </p:blipFill>
            <p:spPr bwMode="auto">
              <a:xfrm>
                <a:off x="2787364" y="5860486"/>
                <a:ext cx="455772" cy="240953"/>
              </a:xfrm>
              <a:prstGeom prst="rect">
                <a:avLst/>
              </a:prstGeom>
              <a:solidFill>
                <a:schemeClr val="bg1"/>
              </a:solidFill>
              <a:ln w="6350">
                <a:noFill/>
                <a:miter lim="800000"/>
                <a:headEnd/>
                <a:tailEnd/>
              </a:ln>
            </p:spPr>
          </p:pic>
        </p:grpSp>
      </p:grpSp>
      <p:sp>
        <p:nvSpPr>
          <p:cNvPr id="130" name="Line 107"/>
          <p:cNvSpPr>
            <a:spLocks noChangeShapeType="1"/>
          </p:cNvSpPr>
          <p:nvPr/>
        </p:nvSpPr>
        <p:spPr bwMode="auto">
          <a:xfrm>
            <a:off x="2299993" y="4573456"/>
            <a:ext cx="0" cy="215900"/>
          </a:xfrm>
          <a:prstGeom prst="line">
            <a:avLst/>
          </a:prstGeom>
          <a:noFill/>
          <a:ln w="25400">
            <a:solidFill>
              <a:schemeClr val="tx1"/>
            </a:solidFill>
            <a:round/>
            <a:headEnd/>
            <a:tailEnd type="triangle" w="lg" len="med"/>
          </a:ln>
        </p:spPr>
        <p:txBody>
          <a:bodyPr/>
          <a:lstStyle/>
          <a:p>
            <a:endParaRPr lang="ja-JP" altLang="en-US"/>
          </a:p>
        </p:txBody>
      </p:sp>
      <p:sp>
        <p:nvSpPr>
          <p:cNvPr id="131" name="Line 65"/>
          <p:cNvSpPr>
            <a:spLocks noChangeShapeType="1"/>
          </p:cNvSpPr>
          <p:nvPr/>
        </p:nvSpPr>
        <p:spPr bwMode="auto">
          <a:xfrm flipH="1">
            <a:off x="1510878" y="4558079"/>
            <a:ext cx="334495" cy="1"/>
          </a:xfrm>
          <a:prstGeom prst="line">
            <a:avLst/>
          </a:prstGeom>
          <a:noFill/>
          <a:ln w="19050">
            <a:solidFill>
              <a:schemeClr val="tx1"/>
            </a:solidFill>
            <a:round/>
            <a:headEnd/>
            <a:tailEnd type="triangle" w="lg" len="lg"/>
          </a:ln>
        </p:spPr>
        <p:txBody>
          <a:bodyPr/>
          <a:lstStyle/>
          <a:p>
            <a:endParaRPr lang="ja-JP" altLang="en-US"/>
          </a:p>
        </p:txBody>
      </p:sp>
      <p:sp>
        <p:nvSpPr>
          <p:cNvPr id="132" name="Text Box 22"/>
          <p:cNvSpPr txBox="1">
            <a:spLocks noChangeArrowheads="1"/>
          </p:cNvSpPr>
          <p:nvPr/>
        </p:nvSpPr>
        <p:spPr bwMode="auto">
          <a:xfrm>
            <a:off x="1485327" y="6016850"/>
            <a:ext cx="495300" cy="203200"/>
          </a:xfrm>
          <a:prstGeom prst="rect">
            <a:avLst/>
          </a:prstGeom>
          <a:noFill/>
          <a:ln w="9525">
            <a:noFill/>
            <a:miter lim="800000"/>
            <a:headEnd/>
            <a:tailEnd/>
          </a:ln>
          <a:effectLst/>
        </p:spPr>
        <p:txBody>
          <a:bodyPr lIns="74295" tIns="8890" rIns="74295" bIns="8890" anchor="ctr" anchorCtr="0"/>
          <a:lstStyle/>
          <a:p>
            <a:pPr algn="ctr"/>
            <a:r>
              <a:rPr lang="ja-JP" altLang="en-US" sz="900">
                <a:latin typeface="ＭＳ Ｐゴシック" charset="-128"/>
              </a:rPr>
              <a:t>利用</a:t>
            </a:r>
            <a:endParaRPr lang="ja-JP" altLang="en-US"/>
          </a:p>
        </p:txBody>
      </p:sp>
      <p:cxnSp>
        <p:nvCxnSpPr>
          <p:cNvPr id="133" name="AutoShape 8"/>
          <p:cNvCxnSpPr>
            <a:cxnSpLocks noChangeShapeType="1"/>
            <a:stCxn id="98" idx="2"/>
          </p:cNvCxnSpPr>
          <p:nvPr/>
        </p:nvCxnSpPr>
        <p:spPr bwMode="auto">
          <a:xfrm rot="16200000" flipH="1">
            <a:off x="1367302" y="4509001"/>
            <a:ext cx="232244" cy="1341578"/>
          </a:xfrm>
          <a:prstGeom prst="curvedConnector2">
            <a:avLst/>
          </a:prstGeom>
          <a:noFill/>
          <a:ln w="38100">
            <a:solidFill>
              <a:srgbClr val="000000"/>
            </a:solidFill>
            <a:prstDash val="dash"/>
            <a:round/>
            <a:headEnd/>
            <a:tailEnd type="triangle" w="med" len="med"/>
          </a:ln>
        </p:spPr>
      </p:cxnSp>
      <p:sp>
        <p:nvSpPr>
          <p:cNvPr id="134" name="Line 107"/>
          <p:cNvSpPr>
            <a:spLocks noChangeShapeType="1"/>
          </p:cNvSpPr>
          <p:nvPr/>
        </p:nvSpPr>
        <p:spPr bwMode="auto">
          <a:xfrm>
            <a:off x="2288704" y="5917296"/>
            <a:ext cx="0" cy="215900"/>
          </a:xfrm>
          <a:prstGeom prst="line">
            <a:avLst/>
          </a:prstGeom>
          <a:noFill/>
          <a:ln w="25400">
            <a:solidFill>
              <a:schemeClr val="tx1"/>
            </a:solidFill>
            <a:round/>
            <a:headEnd type="triangle" w="lg" len="med"/>
            <a:tailEnd type="none" w="lg" len="med"/>
          </a:ln>
        </p:spPr>
        <p:txBody>
          <a:bodyPr/>
          <a:lstStyle/>
          <a:p>
            <a:endParaRPr lang="ja-JP" altLang="en-US"/>
          </a:p>
        </p:txBody>
      </p:sp>
      <p:sp>
        <p:nvSpPr>
          <p:cNvPr id="135" name="上矢印 134"/>
          <p:cNvSpPr/>
          <p:nvPr/>
        </p:nvSpPr>
        <p:spPr>
          <a:xfrm>
            <a:off x="513693" y="3888962"/>
            <a:ext cx="506988" cy="304894"/>
          </a:xfrm>
          <a:prstGeom prst="up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400" dirty="0" smtClean="0">
              <a:solidFill>
                <a:schemeClr val="tx1"/>
              </a:solidFill>
            </a:endParaRPr>
          </a:p>
        </p:txBody>
      </p:sp>
      <p:sp>
        <p:nvSpPr>
          <p:cNvPr id="136" name="上矢印 135"/>
          <p:cNvSpPr/>
          <p:nvPr/>
        </p:nvSpPr>
        <p:spPr>
          <a:xfrm>
            <a:off x="4004799" y="3863431"/>
            <a:ext cx="506988" cy="304894"/>
          </a:xfrm>
          <a:prstGeom prst="up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400" dirty="0" smtClean="0">
              <a:solidFill>
                <a:schemeClr val="tx1"/>
              </a:solidFill>
            </a:endParaRPr>
          </a:p>
        </p:txBody>
      </p:sp>
      <p:sp>
        <p:nvSpPr>
          <p:cNvPr id="137" name="上矢印 136"/>
          <p:cNvSpPr/>
          <p:nvPr/>
        </p:nvSpPr>
        <p:spPr>
          <a:xfrm>
            <a:off x="6241831" y="3865308"/>
            <a:ext cx="506988" cy="304894"/>
          </a:xfrm>
          <a:prstGeom prst="up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400" dirty="0" smtClean="0">
              <a:solidFill>
                <a:schemeClr val="tx1"/>
              </a:solidFill>
            </a:endParaRPr>
          </a:p>
        </p:txBody>
      </p:sp>
      <p:sp>
        <p:nvSpPr>
          <p:cNvPr id="138" name="Text Box 27"/>
          <p:cNvSpPr txBox="1">
            <a:spLocks noChangeArrowheads="1"/>
          </p:cNvSpPr>
          <p:nvPr/>
        </p:nvSpPr>
        <p:spPr bwMode="auto">
          <a:xfrm>
            <a:off x="4497950" y="5996029"/>
            <a:ext cx="1129347" cy="585126"/>
          </a:xfrm>
          <a:prstGeom prst="rect">
            <a:avLst/>
          </a:prstGeom>
          <a:solidFill>
            <a:srgbClr val="FFFFFF"/>
          </a:solidFill>
          <a:ln w="9525">
            <a:solidFill>
              <a:srgbClr val="000000"/>
            </a:solidFill>
            <a:miter lim="800000"/>
            <a:headEnd/>
            <a:tailEnd/>
          </a:ln>
          <a:effectLst/>
        </p:spPr>
        <p:txBody>
          <a:bodyPr lIns="74295" tIns="8890" rIns="74295" bIns="8890"/>
          <a:lstStyle/>
          <a:p>
            <a:pPr algn="just">
              <a:spcBef>
                <a:spcPts val="300"/>
              </a:spcBef>
              <a:defRPr/>
            </a:pPr>
            <a:r>
              <a:rPr lang="ja-JP" altLang="en-US" sz="900" dirty="0">
                <a:latin typeface="ＭＳ Ｐゴシック" charset="-128"/>
              </a:rPr>
              <a:t>流通業者（卸・小売</a:t>
            </a:r>
            <a:r>
              <a:rPr lang="ja-JP" altLang="en-US" sz="900" dirty="0" smtClean="0">
                <a:latin typeface="ＭＳ Ｐゴシック" charset="-128"/>
              </a:rPr>
              <a:t>）</a:t>
            </a:r>
            <a:endParaRPr lang="ja-JP" altLang="en-US" sz="900" dirty="0">
              <a:latin typeface="ＭＳ Ｐゴシック" charset="-128"/>
            </a:endParaRPr>
          </a:p>
        </p:txBody>
      </p:sp>
      <p:sp>
        <p:nvSpPr>
          <p:cNvPr id="139" name="Line 67"/>
          <p:cNvSpPr>
            <a:spLocks noChangeShapeType="1"/>
          </p:cNvSpPr>
          <p:nvPr/>
        </p:nvSpPr>
        <p:spPr bwMode="auto">
          <a:xfrm flipV="1">
            <a:off x="3753593" y="4504412"/>
            <a:ext cx="744355" cy="1176801"/>
          </a:xfrm>
          <a:prstGeom prst="line">
            <a:avLst/>
          </a:prstGeom>
          <a:noFill/>
          <a:ln w="19050">
            <a:solidFill>
              <a:schemeClr val="tx1"/>
            </a:solidFill>
            <a:round/>
            <a:headEnd/>
            <a:tailEnd type="triangle" w="med" len="med"/>
          </a:ln>
        </p:spPr>
        <p:txBody>
          <a:bodyPr/>
          <a:lstStyle/>
          <a:p>
            <a:endParaRPr lang="ja-JP" altLang="en-US"/>
          </a:p>
        </p:txBody>
      </p:sp>
      <p:sp>
        <p:nvSpPr>
          <p:cNvPr id="140" name="Line 67"/>
          <p:cNvSpPr>
            <a:spLocks noChangeShapeType="1"/>
          </p:cNvSpPr>
          <p:nvPr/>
        </p:nvSpPr>
        <p:spPr bwMode="auto">
          <a:xfrm>
            <a:off x="3750851" y="5052408"/>
            <a:ext cx="703787" cy="310614"/>
          </a:xfrm>
          <a:prstGeom prst="line">
            <a:avLst/>
          </a:prstGeom>
          <a:noFill/>
          <a:ln w="19050">
            <a:solidFill>
              <a:schemeClr val="tx1"/>
            </a:solidFill>
            <a:round/>
            <a:headEnd/>
            <a:tailEnd type="triangle" w="med" len="med"/>
          </a:ln>
        </p:spPr>
        <p:txBody>
          <a:bodyPr/>
          <a:lstStyle/>
          <a:p>
            <a:endParaRPr lang="ja-JP" altLang="en-US"/>
          </a:p>
        </p:txBody>
      </p:sp>
      <p:sp>
        <p:nvSpPr>
          <p:cNvPr id="141" name="Line 67"/>
          <p:cNvSpPr>
            <a:spLocks noChangeShapeType="1"/>
          </p:cNvSpPr>
          <p:nvPr/>
        </p:nvSpPr>
        <p:spPr bwMode="auto">
          <a:xfrm flipV="1">
            <a:off x="3750851" y="5403576"/>
            <a:ext cx="741612" cy="277638"/>
          </a:xfrm>
          <a:prstGeom prst="line">
            <a:avLst/>
          </a:prstGeom>
          <a:noFill/>
          <a:ln w="19050">
            <a:solidFill>
              <a:schemeClr val="tx1"/>
            </a:solidFill>
            <a:round/>
            <a:headEnd/>
            <a:tailEnd type="triangle" w="med" len="med"/>
          </a:ln>
        </p:spPr>
        <p:txBody>
          <a:bodyPr/>
          <a:lstStyle/>
          <a:p>
            <a:endParaRPr lang="ja-JP" altLang="en-US"/>
          </a:p>
        </p:txBody>
      </p:sp>
      <p:sp>
        <p:nvSpPr>
          <p:cNvPr id="142" name="Line 67"/>
          <p:cNvSpPr>
            <a:spLocks noChangeShapeType="1"/>
          </p:cNvSpPr>
          <p:nvPr/>
        </p:nvSpPr>
        <p:spPr bwMode="auto">
          <a:xfrm>
            <a:off x="3753594" y="5681214"/>
            <a:ext cx="733066" cy="635077"/>
          </a:xfrm>
          <a:prstGeom prst="line">
            <a:avLst/>
          </a:prstGeom>
          <a:noFill/>
          <a:ln w="19050">
            <a:solidFill>
              <a:schemeClr val="tx1"/>
            </a:solidFill>
            <a:round/>
            <a:headEnd/>
            <a:tailEnd type="triangle" w="med" len="med"/>
          </a:ln>
        </p:spPr>
        <p:txBody>
          <a:bodyPr/>
          <a:lstStyle/>
          <a:p>
            <a:endParaRPr lang="ja-JP" altLang="en-US"/>
          </a:p>
        </p:txBody>
      </p:sp>
      <p:pic>
        <p:nvPicPr>
          <p:cNvPr id="143" name="Picture 36"/>
          <p:cNvPicPr>
            <a:picLocks noChangeAspect="1" noChangeArrowheads="1"/>
          </p:cNvPicPr>
          <p:nvPr/>
        </p:nvPicPr>
        <p:blipFill>
          <a:blip r:embed="rId13" cstate="print"/>
          <a:srcRect/>
          <a:stretch>
            <a:fillRect/>
          </a:stretch>
        </p:blipFill>
        <p:spPr bwMode="auto">
          <a:xfrm>
            <a:off x="4858437" y="6191782"/>
            <a:ext cx="400999" cy="349075"/>
          </a:xfrm>
          <a:prstGeom prst="rect">
            <a:avLst/>
          </a:prstGeom>
          <a:noFill/>
          <a:ln w="9525">
            <a:noFill/>
            <a:miter lim="800000"/>
            <a:headEnd/>
            <a:tailEnd/>
          </a:ln>
        </p:spPr>
      </p:pic>
      <p:sp>
        <p:nvSpPr>
          <p:cNvPr id="144" name="Text Box 27"/>
          <p:cNvSpPr txBox="1">
            <a:spLocks noChangeArrowheads="1"/>
          </p:cNvSpPr>
          <p:nvPr/>
        </p:nvSpPr>
        <p:spPr bwMode="auto">
          <a:xfrm>
            <a:off x="6050103" y="4211850"/>
            <a:ext cx="1129348" cy="585126"/>
          </a:xfrm>
          <a:prstGeom prst="rect">
            <a:avLst/>
          </a:prstGeom>
          <a:solidFill>
            <a:srgbClr val="FFFFFF"/>
          </a:solidFill>
          <a:ln w="9525">
            <a:solidFill>
              <a:srgbClr val="000000"/>
            </a:solidFill>
            <a:miter lim="800000"/>
            <a:headEnd/>
            <a:tailEnd/>
          </a:ln>
          <a:effectLst/>
        </p:spPr>
        <p:txBody>
          <a:bodyPr lIns="74295" tIns="8890" rIns="74295" bIns="8890"/>
          <a:lstStyle/>
          <a:p>
            <a:pPr algn="just">
              <a:spcBef>
                <a:spcPts val="300"/>
              </a:spcBef>
              <a:defRPr/>
            </a:pPr>
            <a:r>
              <a:rPr lang="ja-JP" altLang="en-US" sz="900" dirty="0" smtClean="0">
                <a:latin typeface="ＭＳ Ｐゴシック" charset="-128"/>
              </a:rPr>
              <a:t>消費者</a:t>
            </a:r>
            <a:endParaRPr lang="ja-JP" altLang="en-US" sz="900" dirty="0">
              <a:latin typeface="ＭＳ Ｐゴシック" charset="-128"/>
            </a:endParaRPr>
          </a:p>
        </p:txBody>
      </p:sp>
      <p:sp>
        <p:nvSpPr>
          <p:cNvPr id="145" name="Text Box 27"/>
          <p:cNvSpPr txBox="1">
            <a:spLocks noChangeArrowheads="1"/>
          </p:cNvSpPr>
          <p:nvPr/>
        </p:nvSpPr>
        <p:spPr bwMode="auto">
          <a:xfrm>
            <a:off x="6050103" y="5111013"/>
            <a:ext cx="1129348" cy="585126"/>
          </a:xfrm>
          <a:prstGeom prst="rect">
            <a:avLst/>
          </a:prstGeom>
          <a:solidFill>
            <a:srgbClr val="FFFFFF"/>
          </a:solidFill>
          <a:ln w="9525">
            <a:solidFill>
              <a:srgbClr val="000000"/>
            </a:solidFill>
            <a:miter lim="800000"/>
            <a:headEnd/>
            <a:tailEnd/>
          </a:ln>
          <a:effectLst/>
        </p:spPr>
        <p:txBody>
          <a:bodyPr lIns="74295" tIns="8890" rIns="74295" bIns="8890"/>
          <a:lstStyle/>
          <a:p>
            <a:pPr algn="just">
              <a:spcBef>
                <a:spcPts val="300"/>
              </a:spcBef>
              <a:defRPr/>
            </a:pPr>
            <a:r>
              <a:rPr lang="ja-JP" altLang="en-US" sz="900" dirty="0" smtClean="0">
                <a:latin typeface="ＭＳ Ｐゴシック" charset="-128"/>
              </a:rPr>
              <a:t>消費者</a:t>
            </a:r>
            <a:endParaRPr lang="ja-JP" altLang="en-US" sz="900" dirty="0">
              <a:latin typeface="ＭＳ Ｐゴシック" charset="-128"/>
            </a:endParaRPr>
          </a:p>
        </p:txBody>
      </p:sp>
      <p:sp>
        <p:nvSpPr>
          <p:cNvPr id="146" name="Text Box 27"/>
          <p:cNvSpPr txBox="1">
            <a:spLocks noChangeArrowheads="1"/>
          </p:cNvSpPr>
          <p:nvPr/>
        </p:nvSpPr>
        <p:spPr bwMode="auto">
          <a:xfrm>
            <a:off x="6055485" y="5983161"/>
            <a:ext cx="1129348" cy="585126"/>
          </a:xfrm>
          <a:prstGeom prst="rect">
            <a:avLst/>
          </a:prstGeom>
          <a:solidFill>
            <a:srgbClr val="FFFFFF"/>
          </a:solidFill>
          <a:ln w="9525">
            <a:solidFill>
              <a:srgbClr val="000000"/>
            </a:solidFill>
            <a:miter lim="800000"/>
            <a:headEnd/>
            <a:tailEnd/>
          </a:ln>
          <a:effectLst/>
        </p:spPr>
        <p:txBody>
          <a:bodyPr lIns="74295" tIns="8890" rIns="74295" bIns="8890"/>
          <a:lstStyle/>
          <a:p>
            <a:pPr algn="just">
              <a:spcBef>
                <a:spcPts val="300"/>
              </a:spcBef>
              <a:defRPr/>
            </a:pPr>
            <a:r>
              <a:rPr lang="ja-JP" altLang="en-US" sz="900" dirty="0" smtClean="0">
                <a:latin typeface="ＭＳ Ｐゴシック" charset="-128"/>
              </a:rPr>
              <a:t>消費者</a:t>
            </a:r>
            <a:endParaRPr lang="ja-JP" altLang="en-US" sz="900" dirty="0">
              <a:latin typeface="ＭＳ Ｐゴシック" charset="-128"/>
            </a:endParaRPr>
          </a:p>
        </p:txBody>
      </p:sp>
      <p:sp>
        <p:nvSpPr>
          <p:cNvPr id="147" name="Line 67"/>
          <p:cNvSpPr>
            <a:spLocks noChangeShapeType="1"/>
          </p:cNvSpPr>
          <p:nvPr/>
        </p:nvSpPr>
        <p:spPr bwMode="auto">
          <a:xfrm flipV="1">
            <a:off x="5637562" y="4504413"/>
            <a:ext cx="417923" cy="0"/>
          </a:xfrm>
          <a:prstGeom prst="line">
            <a:avLst/>
          </a:prstGeom>
          <a:noFill/>
          <a:ln w="19050">
            <a:solidFill>
              <a:schemeClr val="tx1"/>
            </a:solidFill>
            <a:round/>
            <a:headEnd/>
            <a:tailEnd type="triangle" w="med" len="med"/>
          </a:ln>
        </p:spPr>
        <p:txBody>
          <a:bodyPr/>
          <a:lstStyle/>
          <a:p>
            <a:endParaRPr lang="ja-JP" altLang="en-US"/>
          </a:p>
        </p:txBody>
      </p:sp>
      <p:sp>
        <p:nvSpPr>
          <p:cNvPr id="148" name="Line 67"/>
          <p:cNvSpPr>
            <a:spLocks noChangeShapeType="1"/>
          </p:cNvSpPr>
          <p:nvPr/>
        </p:nvSpPr>
        <p:spPr bwMode="auto">
          <a:xfrm flipV="1">
            <a:off x="5637562" y="5423036"/>
            <a:ext cx="417923" cy="0"/>
          </a:xfrm>
          <a:prstGeom prst="line">
            <a:avLst/>
          </a:prstGeom>
          <a:noFill/>
          <a:ln w="19050">
            <a:solidFill>
              <a:schemeClr val="tx1"/>
            </a:solidFill>
            <a:round/>
            <a:headEnd/>
            <a:tailEnd type="triangle" w="med" len="med"/>
          </a:ln>
        </p:spPr>
        <p:txBody>
          <a:bodyPr/>
          <a:lstStyle/>
          <a:p>
            <a:endParaRPr lang="ja-JP" altLang="en-US"/>
          </a:p>
        </p:txBody>
      </p:sp>
      <p:sp>
        <p:nvSpPr>
          <p:cNvPr id="150" name="Line 67"/>
          <p:cNvSpPr>
            <a:spLocks noChangeShapeType="1"/>
          </p:cNvSpPr>
          <p:nvPr/>
        </p:nvSpPr>
        <p:spPr bwMode="auto">
          <a:xfrm flipV="1">
            <a:off x="5666052" y="6316291"/>
            <a:ext cx="417923" cy="0"/>
          </a:xfrm>
          <a:prstGeom prst="line">
            <a:avLst/>
          </a:prstGeom>
          <a:noFill/>
          <a:ln w="19050">
            <a:solidFill>
              <a:schemeClr val="tx1"/>
            </a:solidFill>
            <a:round/>
            <a:headEnd/>
            <a:tailEnd type="triangle" w="med" len="med"/>
          </a:ln>
        </p:spPr>
        <p:txBody>
          <a:bodyPr/>
          <a:lstStyle/>
          <a:p>
            <a:endParaRPr lang="ja-JP" altLang="en-US"/>
          </a:p>
        </p:txBody>
      </p:sp>
      <p:pic>
        <p:nvPicPr>
          <p:cNvPr id="151" name="Picture 42"/>
          <p:cNvPicPr>
            <a:picLocks noChangeAspect="1" noChangeArrowheads="1"/>
          </p:cNvPicPr>
          <p:nvPr/>
        </p:nvPicPr>
        <p:blipFill>
          <a:blip r:embed="rId14" cstate="print"/>
          <a:srcRect/>
          <a:stretch>
            <a:fillRect/>
          </a:stretch>
        </p:blipFill>
        <p:spPr bwMode="auto">
          <a:xfrm>
            <a:off x="6646616" y="4346312"/>
            <a:ext cx="331024" cy="396244"/>
          </a:xfrm>
          <a:prstGeom prst="rect">
            <a:avLst/>
          </a:prstGeom>
          <a:noFill/>
          <a:ln w="9525">
            <a:noFill/>
            <a:miter lim="800000"/>
            <a:headEnd/>
            <a:tailEnd/>
          </a:ln>
        </p:spPr>
      </p:pic>
      <p:pic>
        <p:nvPicPr>
          <p:cNvPr id="152" name="Picture 44"/>
          <p:cNvPicPr>
            <a:picLocks noChangeAspect="1" noChangeArrowheads="1"/>
          </p:cNvPicPr>
          <p:nvPr/>
        </p:nvPicPr>
        <p:blipFill>
          <a:blip r:embed="rId4" cstate="print"/>
          <a:srcRect/>
          <a:stretch>
            <a:fillRect/>
          </a:stretch>
        </p:blipFill>
        <p:spPr bwMode="auto">
          <a:xfrm>
            <a:off x="6195279" y="4436868"/>
            <a:ext cx="339567" cy="313447"/>
          </a:xfrm>
          <a:prstGeom prst="rect">
            <a:avLst/>
          </a:prstGeom>
          <a:noFill/>
          <a:ln w="9525">
            <a:noFill/>
            <a:miter lim="800000"/>
            <a:headEnd/>
            <a:tailEnd/>
          </a:ln>
        </p:spPr>
      </p:pic>
      <p:pic>
        <p:nvPicPr>
          <p:cNvPr id="153" name="Picture 44"/>
          <p:cNvPicPr>
            <a:picLocks noChangeAspect="1" noChangeArrowheads="1"/>
          </p:cNvPicPr>
          <p:nvPr/>
        </p:nvPicPr>
        <p:blipFill>
          <a:blip r:embed="rId4" cstate="print"/>
          <a:srcRect/>
          <a:stretch>
            <a:fillRect/>
          </a:stretch>
        </p:blipFill>
        <p:spPr bwMode="auto">
          <a:xfrm>
            <a:off x="6194177" y="5341600"/>
            <a:ext cx="339567" cy="313447"/>
          </a:xfrm>
          <a:prstGeom prst="rect">
            <a:avLst/>
          </a:prstGeom>
          <a:noFill/>
          <a:ln w="9525">
            <a:noFill/>
            <a:miter lim="800000"/>
            <a:headEnd/>
            <a:tailEnd/>
          </a:ln>
        </p:spPr>
      </p:pic>
      <p:pic>
        <p:nvPicPr>
          <p:cNvPr id="154" name="Picture 44"/>
          <p:cNvPicPr>
            <a:picLocks noChangeAspect="1" noChangeArrowheads="1"/>
          </p:cNvPicPr>
          <p:nvPr/>
        </p:nvPicPr>
        <p:blipFill>
          <a:blip r:embed="rId4" cstate="print"/>
          <a:srcRect/>
          <a:stretch>
            <a:fillRect/>
          </a:stretch>
        </p:blipFill>
        <p:spPr bwMode="auto">
          <a:xfrm>
            <a:off x="6228204" y="6230764"/>
            <a:ext cx="339567" cy="313447"/>
          </a:xfrm>
          <a:prstGeom prst="rect">
            <a:avLst/>
          </a:prstGeom>
          <a:noFill/>
          <a:ln w="9525">
            <a:noFill/>
            <a:miter lim="800000"/>
            <a:headEnd/>
            <a:tailEnd/>
          </a:ln>
        </p:spPr>
      </p:pic>
      <p:pic>
        <p:nvPicPr>
          <p:cNvPr id="155" name="Picture 43"/>
          <p:cNvPicPr>
            <a:picLocks noChangeAspect="1" noChangeArrowheads="1"/>
          </p:cNvPicPr>
          <p:nvPr/>
        </p:nvPicPr>
        <p:blipFill>
          <a:blip r:embed="rId5" cstate="print"/>
          <a:srcRect/>
          <a:stretch>
            <a:fillRect/>
          </a:stretch>
        </p:blipFill>
        <p:spPr bwMode="auto">
          <a:xfrm>
            <a:off x="6674036" y="5246917"/>
            <a:ext cx="367195" cy="359588"/>
          </a:xfrm>
          <a:prstGeom prst="rect">
            <a:avLst/>
          </a:prstGeom>
          <a:noFill/>
          <a:ln w="9525">
            <a:noFill/>
            <a:miter lim="800000"/>
            <a:headEnd/>
            <a:tailEnd/>
          </a:ln>
        </p:spPr>
      </p:pic>
      <p:pic>
        <p:nvPicPr>
          <p:cNvPr id="156" name="Picture 42"/>
          <p:cNvPicPr>
            <a:picLocks noChangeAspect="1" noChangeArrowheads="1"/>
          </p:cNvPicPr>
          <p:nvPr/>
        </p:nvPicPr>
        <p:blipFill>
          <a:blip r:embed="rId14" cstate="print"/>
          <a:srcRect/>
          <a:stretch>
            <a:fillRect/>
          </a:stretch>
        </p:blipFill>
        <p:spPr bwMode="auto">
          <a:xfrm>
            <a:off x="6720611" y="6130578"/>
            <a:ext cx="331024" cy="396244"/>
          </a:xfrm>
          <a:prstGeom prst="rect">
            <a:avLst/>
          </a:prstGeom>
          <a:noFill/>
          <a:ln w="9525">
            <a:noFill/>
            <a:miter lim="800000"/>
            <a:headEnd/>
            <a:tailEnd/>
          </a:ln>
        </p:spPr>
      </p:pic>
      <p:sp>
        <p:nvSpPr>
          <p:cNvPr id="157" name="角丸四角形 156"/>
          <p:cNvSpPr/>
          <p:nvPr/>
        </p:nvSpPr>
        <p:spPr>
          <a:xfrm>
            <a:off x="7514066" y="3400028"/>
            <a:ext cx="2263470" cy="3165425"/>
          </a:xfrm>
          <a:prstGeom prst="roundRect">
            <a:avLst>
              <a:gd name="adj" fmla="val 6471"/>
            </a:avLst>
          </a:prstGeom>
          <a:solidFill>
            <a:srgbClr val="CCFF99">
              <a:alpha val="9568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t" anchorCtr="0"/>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lnSpc>
                <a:spcPct val="120000"/>
              </a:lnSpc>
              <a:spcBef>
                <a:spcPct val="0"/>
              </a:spcBef>
              <a:spcAft>
                <a:spcPct val="0"/>
              </a:spcAft>
              <a:defRPr/>
            </a:pPr>
            <a:r>
              <a:rPr lang="ja-JP" altLang="en-US" sz="1400" b="1" dirty="0">
                <a:solidFill>
                  <a:prstClr val="black"/>
                </a:solidFill>
                <a:latin typeface="+mn-ea"/>
              </a:rPr>
              <a:t>　</a:t>
            </a:r>
            <a:r>
              <a:rPr lang="en-US" altLang="ja-JP" sz="1200" b="1" dirty="0">
                <a:solidFill>
                  <a:prstClr val="black"/>
                </a:solidFill>
                <a:latin typeface="+mn-ea"/>
              </a:rPr>
              <a:t>【</a:t>
            </a:r>
            <a:r>
              <a:rPr lang="ja-JP" altLang="en-US" sz="1200" b="1" dirty="0">
                <a:solidFill>
                  <a:prstClr val="black"/>
                </a:solidFill>
                <a:latin typeface="+mn-ea"/>
              </a:rPr>
              <a:t>本実証で扱うデータ（例）</a:t>
            </a:r>
            <a:r>
              <a:rPr lang="en-US" altLang="ja-JP" sz="1200" b="1" dirty="0">
                <a:solidFill>
                  <a:prstClr val="black"/>
                </a:solidFill>
                <a:latin typeface="+mn-ea"/>
              </a:rPr>
              <a:t>】</a:t>
            </a:r>
          </a:p>
          <a:p>
            <a:pPr fontAlgn="base">
              <a:lnSpc>
                <a:spcPct val="120000"/>
              </a:lnSpc>
              <a:spcBef>
                <a:spcPct val="0"/>
              </a:spcBef>
              <a:spcAft>
                <a:spcPct val="0"/>
              </a:spcAft>
              <a:defRPr/>
            </a:pPr>
            <a:endParaRPr lang="en-US" altLang="ja-JP" sz="800" dirty="0" smtClean="0">
              <a:solidFill>
                <a:prstClr val="black"/>
              </a:solidFill>
              <a:latin typeface="+mn-ea"/>
            </a:endParaRPr>
          </a:p>
          <a:p>
            <a:pPr fontAlgn="base">
              <a:lnSpc>
                <a:spcPct val="120000"/>
              </a:lnSpc>
              <a:spcBef>
                <a:spcPct val="0"/>
              </a:spcBef>
              <a:spcAft>
                <a:spcPct val="0"/>
              </a:spcAft>
              <a:defRPr/>
            </a:pPr>
            <a:r>
              <a:rPr lang="en-US" altLang="ja-JP" sz="1100" b="1" dirty="0" smtClean="0">
                <a:solidFill>
                  <a:srgbClr val="003366"/>
                </a:solidFill>
                <a:latin typeface="+mn-ea"/>
              </a:rPr>
              <a:t>(1) </a:t>
            </a:r>
            <a:r>
              <a:rPr lang="ja-JP" altLang="en-US" sz="1100" b="1" dirty="0" smtClean="0">
                <a:solidFill>
                  <a:srgbClr val="003366"/>
                </a:solidFill>
                <a:latin typeface="+mn-ea"/>
              </a:rPr>
              <a:t>栽培</a:t>
            </a:r>
            <a:r>
              <a:rPr lang="ja-JP" altLang="en-US" sz="1100" b="1" dirty="0">
                <a:solidFill>
                  <a:srgbClr val="003366"/>
                </a:solidFill>
                <a:latin typeface="+mn-ea"/>
              </a:rPr>
              <a:t>情報</a:t>
            </a:r>
            <a:endParaRPr lang="en-US" altLang="ja-JP" sz="1100" b="1" dirty="0" smtClean="0">
              <a:solidFill>
                <a:srgbClr val="003366"/>
              </a:solidFill>
              <a:latin typeface="+mn-ea"/>
            </a:endParaRPr>
          </a:p>
          <a:p>
            <a:pPr fontAlgn="base">
              <a:lnSpc>
                <a:spcPct val="120000"/>
              </a:lnSpc>
              <a:spcBef>
                <a:spcPct val="0"/>
              </a:spcBef>
              <a:spcAft>
                <a:spcPct val="0"/>
              </a:spcAft>
              <a:defRPr/>
            </a:pPr>
            <a:r>
              <a:rPr lang="ja-JP" altLang="en-US" sz="1100" dirty="0">
                <a:solidFill>
                  <a:prstClr val="black"/>
                </a:solidFill>
                <a:latin typeface="+mn-ea"/>
              </a:rPr>
              <a:t>　</a:t>
            </a:r>
            <a:r>
              <a:rPr lang="ja-JP" altLang="en-US" sz="1100" dirty="0" smtClean="0">
                <a:solidFill>
                  <a:prstClr val="black"/>
                </a:solidFill>
                <a:latin typeface="+mn-ea"/>
              </a:rPr>
              <a:t>生産地、品目、投与農薬、肥料、</a:t>
            </a:r>
            <a:endParaRPr lang="en-US" altLang="ja-JP" sz="1100" dirty="0" smtClean="0">
              <a:solidFill>
                <a:prstClr val="black"/>
              </a:solidFill>
              <a:latin typeface="+mn-ea"/>
            </a:endParaRPr>
          </a:p>
          <a:p>
            <a:pPr fontAlgn="base">
              <a:lnSpc>
                <a:spcPct val="120000"/>
              </a:lnSpc>
              <a:spcBef>
                <a:spcPct val="0"/>
              </a:spcBef>
              <a:spcAft>
                <a:spcPct val="0"/>
              </a:spcAft>
              <a:defRPr/>
            </a:pPr>
            <a:r>
              <a:rPr lang="ja-JP" altLang="en-US" sz="1100" dirty="0">
                <a:solidFill>
                  <a:prstClr val="black"/>
                </a:solidFill>
                <a:latin typeface="+mn-ea"/>
              </a:rPr>
              <a:t>　圃場</a:t>
            </a:r>
            <a:r>
              <a:rPr lang="ja-JP" altLang="en-US" sz="1100" dirty="0" smtClean="0">
                <a:solidFill>
                  <a:prstClr val="black"/>
                </a:solidFill>
                <a:latin typeface="+mn-ea"/>
              </a:rPr>
              <a:t>の放射線量　等</a:t>
            </a:r>
            <a:endParaRPr lang="en-US" altLang="ja-JP" sz="1100" dirty="0" smtClean="0">
              <a:solidFill>
                <a:prstClr val="black"/>
              </a:solidFill>
              <a:latin typeface="+mn-ea"/>
            </a:endParaRPr>
          </a:p>
          <a:p>
            <a:pPr fontAlgn="base">
              <a:lnSpc>
                <a:spcPct val="120000"/>
              </a:lnSpc>
              <a:spcBef>
                <a:spcPct val="0"/>
              </a:spcBef>
              <a:spcAft>
                <a:spcPct val="0"/>
              </a:spcAft>
              <a:defRPr/>
            </a:pPr>
            <a:endParaRPr lang="en-US" altLang="ja-JP" sz="800" dirty="0" smtClean="0">
              <a:solidFill>
                <a:prstClr val="black"/>
              </a:solidFill>
              <a:latin typeface="+mn-ea"/>
            </a:endParaRPr>
          </a:p>
          <a:p>
            <a:pPr fontAlgn="base">
              <a:lnSpc>
                <a:spcPct val="120000"/>
              </a:lnSpc>
              <a:spcBef>
                <a:spcPct val="0"/>
              </a:spcBef>
              <a:spcAft>
                <a:spcPct val="0"/>
              </a:spcAft>
              <a:defRPr/>
            </a:pPr>
            <a:r>
              <a:rPr lang="en-US" altLang="ja-JP" sz="1100" b="1" dirty="0" smtClean="0">
                <a:solidFill>
                  <a:srgbClr val="003366"/>
                </a:solidFill>
                <a:latin typeface="+mn-ea"/>
              </a:rPr>
              <a:t>(</a:t>
            </a:r>
            <a:r>
              <a:rPr lang="en-US" altLang="ja-JP" sz="1100" b="1" dirty="0">
                <a:solidFill>
                  <a:srgbClr val="003366"/>
                </a:solidFill>
                <a:latin typeface="+mn-ea"/>
              </a:rPr>
              <a:t>2</a:t>
            </a:r>
            <a:r>
              <a:rPr lang="en-US" altLang="ja-JP" sz="1100" b="1" dirty="0" smtClean="0">
                <a:solidFill>
                  <a:srgbClr val="003366"/>
                </a:solidFill>
                <a:latin typeface="+mn-ea"/>
              </a:rPr>
              <a:t>) </a:t>
            </a:r>
            <a:r>
              <a:rPr lang="ja-JP" altLang="en-US" sz="1100" b="1" dirty="0" smtClean="0">
                <a:solidFill>
                  <a:srgbClr val="003366"/>
                </a:solidFill>
                <a:latin typeface="+mn-ea"/>
              </a:rPr>
              <a:t>品質情報</a:t>
            </a:r>
            <a:endParaRPr lang="en-US" altLang="ja-JP" sz="1100" b="1" dirty="0" smtClean="0">
              <a:solidFill>
                <a:srgbClr val="003366"/>
              </a:solidFill>
              <a:latin typeface="+mn-ea"/>
            </a:endParaRPr>
          </a:p>
          <a:p>
            <a:pPr fontAlgn="base">
              <a:lnSpc>
                <a:spcPct val="120000"/>
              </a:lnSpc>
              <a:spcBef>
                <a:spcPct val="0"/>
              </a:spcBef>
              <a:spcAft>
                <a:spcPct val="0"/>
              </a:spcAft>
              <a:defRPr/>
            </a:pPr>
            <a:r>
              <a:rPr lang="ja-JP" altLang="en-US" sz="1100" dirty="0" smtClean="0">
                <a:solidFill>
                  <a:prstClr val="black"/>
                </a:solidFill>
                <a:latin typeface="+mn-ea"/>
              </a:rPr>
              <a:t>　等級</a:t>
            </a:r>
            <a:r>
              <a:rPr lang="ja-JP" altLang="en-US" sz="1100" dirty="0">
                <a:solidFill>
                  <a:prstClr val="black"/>
                </a:solidFill>
                <a:latin typeface="+mn-ea"/>
              </a:rPr>
              <a:t>、</a:t>
            </a:r>
            <a:r>
              <a:rPr lang="ja-JP" altLang="en-US" sz="1100" dirty="0" smtClean="0">
                <a:solidFill>
                  <a:prstClr val="black"/>
                </a:solidFill>
                <a:latin typeface="+mn-ea"/>
              </a:rPr>
              <a:t>糖度　等</a:t>
            </a:r>
            <a:endParaRPr lang="en-US" altLang="ja-JP" sz="1100" dirty="0" smtClean="0">
              <a:solidFill>
                <a:prstClr val="black"/>
              </a:solidFill>
              <a:latin typeface="+mn-ea"/>
            </a:endParaRPr>
          </a:p>
          <a:p>
            <a:pPr fontAlgn="base">
              <a:lnSpc>
                <a:spcPct val="120000"/>
              </a:lnSpc>
              <a:spcBef>
                <a:spcPct val="0"/>
              </a:spcBef>
              <a:spcAft>
                <a:spcPct val="0"/>
              </a:spcAft>
              <a:defRPr/>
            </a:pPr>
            <a:endParaRPr lang="en-US" altLang="ja-JP" sz="800" b="1" dirty="0" smtClean="0">
              <a:solidFill>
                <a:prstClr val="black"/>
              </a:solidFill>
              <a:latin typeface="+mn-ea"/>
            </a:endParaRPr>
          </a:p>
          <a:p>
            <a:pPr fontAlgn="base">
              <a:lnSpc>
                <a:spcPct val="120000"/>
              </a:lnSpc>
              <a:spcBef>
                <a:spcPct val="0"/>
              </a:spcBef>
              <a:spcAft>
                <a:spcPct val="0"/>
              </a:spcAft>
              <a:defRPr/>
            </a:pPr>
            <a:r>
              <a:rPr lang="en-US" altLang="ja-JP" sz="1100" b="1" dirty="0" smtClean="0">
                <a:solidFill>
                  <a:srgbClr val="003366"/>
                </a:solidFill>
                <a:latin typeface="+mn-ea"/>
              </a:rPr>
              <a:t>(3) </a:t>
            </a:r>
            <a:r>
              <a:rPr lang="ja-JP" altLang="en-US" sz="1100" b="1" dirty="0" smtClean="0">
                <a:solidFill>
                  <a:srgbClr val="003366"/>
                </a:solidFill>
                <a:latin typeface="+mn-ea"/>
              </a:rPr>
              <a:t>流通情報</a:t>
            </a:r>
            <a:endParaRPr lang="en-US" altLang="ja-JP" sz="1100" b="1" dirty="0" smtClean="0">
              <a:solidFill>
                <a:srgbClr val="003366"/>
              </a:solidFill>
              <a:latin typeface="+mn-ea"/>
            </a:endParaRPr>
          </a:p>
          <a:p>
            <a:pPr fontAlgn="base">
              <a:lnSpc>
                <a:spcPct val="120000"/>
              </a:lnSpc>
              <a:spcBef>
                <a:spcPct val="0"/>
              </a:spcBef>
              <a:spcAft>
                <a:spcPct val="0"/>
              </a:spcAft>
              <a:defRPr/>
            </a:pPr>
            <a:r>
              <a:rPr lang="ja-JP" altLang="en-US" sz="1100" dirty="0">
                <a:solidFill>
                  <a:prstClr val="black"/>
                </a:solidFill>
                <a:latin typeface="+mn-ea"/>
              </a:rPr>
              <a:t>　</a:t>
            </a:r>
            <a:r>
              <a:rPr lang="ja-JP" altLang="en-US" sz="1100" dirty="0" smtClean="0">
                <a:solidFill>
                  <a:prstClr val="black"/>
                </a:solidFill>
                <a:latin typeface="+mn-ea"/>
              </a:rPr>
              <a:t>位置情報、拠点名称、</a:t>
            </a:r>
            <a:endParaRPr lang="en-US" altLang="ja-JP" sz="1100" dirty="0" smtClean="0">
              <a:solidFill>
                <a:prstClr val="black"/>
              </a:solidFill>
              <a:latin typeface="+mn-ea"/>
            </a:endParaRPr>
          </a:p>
          <a:p>
            <a:pPr fontAlgn="base">
              <a:lnSpc>
                <a:spcPct val="120000"/>
              </a:lnSpc>
              <a:spcBef>
                <a:spcPct val="0"/>
              </a:spcBef>
              <a:spcAft>
                <a:spcPct val="0"/>
              </a:spcAft>
              <a:defRPr/>
            </a:pPr>
            <a:r>
              <a:rPr lang="ja-JP" altLang="en-US" sz="1100" dirty="0">
                <a:solidFill>
                  <a:prstClr val="black"/>
                </a:solidFill>
                <a:latin typeface="+mn-ea"/>
              </a:rPr>
              <a:t>　</a:t>
            </a:r>
            <a:r>
              <a:rPr lang="ja-JP" altLang="en-US" sz="1100" dirty="0" smtClean="0">
                <a:solidFill>
                  <a:prstClr val="black"/>
                </a:solidFill>
                <a:latin typeface="+mn-ea"/>
              </a:rPr>
              <a:t>入荷時刻、出荷時刻　等</a:t>
            </a:r>
            <a:endParaRPr lang="en-US" altLang="ja-JP" sz="1100" dirty="0" smtClean="0">
              <a:solidFill>
                <a:prstClr val="black"/>
              </a:solidFill>
              <a:latin typeface="+mn-ea"/>
            </a:endParaRPr>
          </a:p>
          <a:p>
            <a:pPr fontAlgn="base">
              <a:lnSpc>
                <a:spcPct val="120000"/>
              </a:lnSpc>
              <a:spcBef>
                <a:spcPct val="0"/>
              </a:spcBef>
              <a:spcAft>
                <a:spcPct val="0"/>
              </a:spcAft>
              <a:defRPr/>
            </a:pPr>
            <a:endParaRPr lang="en-US" altLang="ja-JP" sz="800" b="1" dirty="0" smtClean="0">
              <a:solidFill>
                <a:prstClr val="black"/>
              </a:solidFill>
              <a:latin typeface="+mn-ea"/>
            </a:endParaRPr>
          </a:p>
          <a:p>
            <a:pPr fontAlgn="base">
              <a:lnSpc>
                <a:spcPct val="120000"/>
              </a:lnSpc>
              <a:spcBef>
                <a:spcPct val="0"/>
              </a:spcBef>
              <a:spcAft>
                <a:spcPct val="0"/>
              </a:spcAft>
              <a:defRPr/>
            </a:pPr>
            <a:r>
              <a:rPr lang="en-US" altLang="ja-JP" sz="1100" b="1" dirty="0" smtClean="0">
                <a:solidFill>
                  <a:srgbClr val="003366"/>
                </a:solidFill>
                <a:latin typeface="+mn-ea"/>
              </a:rPr>
              <a:t>(4) </a:t>
            </a:r>
            <a:r>
              <a:rPr lang="ja-JP" altLang="en-US" sz="1100" b="1" dirty="0" smtClean="0">
                <a:solidFill>
                  <a:srgbClr val="003366"/>
                </a:solidFill>
                <a:latin typeface="+mn-ea"/>
              </a:rPr>
              <a:t>評価情報</a:t>
            </a:r>
            <a:endParaRPr lang="en-US" altLang="ja-JP" sz="1100" b="1" dirty="0" smtClean="0">
              <a:solidFill>
                <a:srgbClr val="003366"/>
              </a:solidFill>
              <a:latin typeface="+mn-ea"/>
            </a:endParaRPr>
          </a:p>
          <a:p>
            <a:pPr fontAlgn="base">
              <a:lnSpc>
                <a:spcPct val="120000"/>
              </a:lnSpc>
              <a:spcBef>
                <a:spcPct val="0"/>
              </a:spcBef>
              <a:spcAft>
                <a:spcPct val="0"/>
              </a:spcAft>
              <a:defRPr/>
            </a:pPr>
            <a:r>
              <a:rPr lang="ja-JP" altLang="en-US" sz="1100" dirty="0">
                <a:solidFill>
                  <a:prstClr val="black"/>
                </a:solidFill>
                <a:latin typeface="+mn-ea"/>
              </a:rPr>
              <a:t>　</a:t>
            </a:r>
            <a:r>
              <a:rPr lang="ja-JP" altLang="en-US" sz="1100" dirty="0" smtClean="0">
                <a:solidFill>
                  <a:prstClr val="black"/>
                </a:solidFill>
                <a:latin typeface="+mn-ea"/>
              </a:rPr>
              <a:t>味の評価</a:t>
            </a:r>
            <a:r>
              <a:rPr lang="ja-JP" altLang="en-US" sz="1100" dirty="0">
                <a:solidFill>
                  <a:prstClr val="black"/>
                </a:solidFill>
                <a:latin typeface="+mn-ea"/>
              </a:rPr>
              <a:t>、</a:t>
            </a:r>
            <a:r>
              <a:rPr lang="ja-JP" altLang="en-US" sz="1100" dirty="0" smtClean="0">
                <a:solidFill>
                  <a:prstClr val="black"/>
                </a:solidFill>
                <a:latin typeface="+mn-ea"/>
              </a:rPr>
              <a:t>外見の評価、</a:t>
            </a:r>
            <a:endParaRPr lang="en-US" altLang="ja-JP" sz="1100" dirty="0" smtClean="0">
              <a:solidFill>
                <a:prstClr val="black"/>
              </a:solidFill>
              <a:latin typeface="+mn-ea"/>
            </a:endParaRPr>
          </a:p>
          <a:p>
            <a:pPr fontAlgn="base">
              <a:lnSpc>
                <a:spcPct val="120000"/>
              </a:lnSpc>
              <a:spcBef>
                <a:spcPct val="0"/>
              </a:spcBef>
              <a:spcAft>
                <a:spcPct val="0"/>
              </a:spcAft>
              <a:defRPr/>
            </a:pPr>
            <a:r>
              <a:rPr lang="ja-JP" altLang="en-US" sz="1100" dirty="0">
                <a:solidFill>
                  <a:prstClr val="black"/>
                </a:solidFill>
                <a:latin typeface="+mn-ea"/>
              </a:rPr>
              <a:t>　</a:t>
            </a:r>
            <a:r>
              <a:rPr lang="ja-JP" altLang="en-US" sz="1100" dirty="0" smtClean="0">
                <a:solidFill>
                  <a:prstClr val="black"/>
                </a:solidFill>
                <a:latin typeface="+mn-ea"/>
              </a:rPr>
              <a:t>感想　等</a:t>
            </a:r>
            <a:endParaRPr lang="en-US" altLang="ja-JP" sz="1100" dirty="0" smtClean="0">
              <a:solidFill>
                <a:prstClr val="black"/>
              </a:solidFill>
              <a:latin typeface="+mn-ea"/>
            </a:endParaRPr>
          </a:p>
        </p:txBody>
      </p:sp>
      <p:cxnSp>
        <p:nvCxnSpPr>
          <p:cNvPr id="103" name="直線矢印コネクタ 102"/>
          <p:cNvCxnSpPr>
            <a:stCxn id="86" idx="1"/>
            <a:endCxn id="74" idx="2"/>
          </p:cNvCxnSpPr>
          <p:nvPr/>
        </p:nvCxnSpPr>
        <p:spPr>
          <a:xfrm flipV="1">
            <a:off x="823793" y="2939388"/>
            <a:ext cx="286304" cy="492043"/>
          </a:xfrm>
          <a:prstGeom prst="straightConnector1">
            <a:avLst/>
          </a:prstGeom>
          <a:ln w="158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a:stCxn id="87" idx="1"/>
            <a:endCxn id="74" idx="2"/>
          </p:cNvCxnSpPr>
          <p:nvPr/>
        </p:nvCxnSpPr>
        <p:spPr>
          <a:xfrm flipH="1" flipV="1">
            <a:off x="1110097" y="2939388"/>
            <a:ext cx="3106648" cy="468308"/>
          </a:xfrm>
          <a:prstGeom prst="straightConnector1">
            <a:avLst/>
          </a:prstGeom>
          <a:ln w="158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a:stCxn id="88" idx="1"/>
            <a:endCxn id="74" idx="2"/>
          </p:cNvCxnSpPr>
          <p:nvPr/>
        </p:nvCxnSpPr>
        <p:spPr>
          <a:xfrm flipH="1" flipV="1">
            <a:off x="1110097" y="2939388"/>
            <a:ext cx="5391039" cy="489478"/>
          </a:xfrm>
          <a:prstGeom prst="straightConnector1">
            <a:avLst/>
          </a:prstGeom>
          <a:ln w="158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9" name="直線矢印コネクタ 148"/>
          <p:cNvCxnSpPr>
            <a:stCxn id="86" idx="1"/>
            <a:endCxn id="70" idx="2"/>
          </p:cNvCxnSpPr>
          <p:nvPr/>
        </p:nvCxnSpPr>
        <p:spPr>
          <a:xfrm flipV="1">
            <a:off x="823793" y="2942108"/>
            <a:ext cx="2573785" cy="489323"/>
          </a:xfrm>
          <a:prstGeom prst="straightConnector1">
            <a:avLst/>
          </a:prstGeom>
          <a:ln w="158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直線矢印コネクタ 157"/>
          <p:cNvCxnSpPr>
            <a:stCxn id="88" idx="1"/>
            <a:endCxn id="70" idx="2"/>
          </p:cNvCxnSpPr>
          <p:nvPr/>
        </p:nvCxnSpPr>
        <p:spPr>
          <a:xfrm flipH="1" flipV="1">
            <a:off x="3397578" y="2942108"/>
            <a:ext cx="3103558" cy="486758"/>
          </a:xfrm>
          <a:prstGeom prst="straightConnector1">
            <a:avLst/>
          </a:prstGeom>
          <a:ln w="158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9" name="直線矢印コネクタ 158"/>
          <p:cNvCxnSpPr>
            <a:stCxn id="86" idx="1"/>
            <a:endCxn id="71" idx="2"/>
          </p:cNvCxnSpPr>
          <p:nvPr/>
        </p:nvCxnSpPr>
        <p:spPr>
          <a:xfrm flipV="1">
            <a:off x="823793" y="2932002"/>
            <a:ext cx="4470698" cy="499429"/>
          </a:xfrm>
          <a:prstGeom prst="straightConnector1">
            <a:avLst/>
          </a:prstGeom>
          <a:ln w="158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直線矢印コネクタ 159"/>
          <p:cNvCxnSpPr>
            <a:stCxn id="86" idx="1"/>
            <a:endCxn id="72" idx="2"/>
          </p:cNvCxnSpPr>
          <p:nvPr/>
        </p:nvCxnSpPr>
        <p:spPr>
          <a:xfrm flipV="1">
            <a:off x="823793" y="2939388"/>
            <a:ext cx="5707673" cy="492043"/>
          </a:xfrm>
          <a:prstGeom prst="straightConnector1">
            <a:avLst/>
          </a:prstGeom>
          <a:ln w="158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1" name="直線矢印コネクタ 160"/>
          <p:cNvCxnSpPr>
            <a:stCxn id="88" idx="1"/>
            <a:endCxn id="71" idx="2"/>
          </p:cNvCxnSpPr>
          <p:nvPr/>
        </p:nvCxnSpPr>
        <p:spPr>
          <a:xfrm flipH="1" flipV="1">
            <a:off x="5294491" y="2932002"/>
            <a:ext cx="1206645" cy="496864"/>
          </a:xfrm>
          <a:prstGeom prst="straightConnector1">
            <a:avLst/>
          </a:prstGeom>
          <a:ln w="158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直線矢印コネクタ 161"/>
          <p:cNvCxnSpPr>
            <a:stCxn id="87" idx="1"/>
            <a:endCxn id="70" idx="2"/>
          </p:cNvCxnSpPr>
          <p:nvPr/>
        </p:nvCxnSpPr>
        <p:spPr>
          <a:xfrm flipH="1" flipV="1">
            <a:off x="3397578" y="2942108"/>
            <a:ext cx="819167" cy="465588"/>
          </a:xfrm>
          <a:prstGeom prst="straightConnector1">
            <a:avLst/>
          </a:prstGeom>
          <a:ln w="158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63" name="テキスト ボックス 162"/>
          <p:cNvSpPr txBox="1"/>
          <p:nvPr/>
        </p:nvSpPr>
        <p:spPr>
          <a:xfrm>
            <a:off x="0" y="-2352"/>
            <a:ext cx="9905999" cy="400110"/>
          </a:xfrm>
          <a:prstGeom prst="rect">
            <a:avLst/>
          </a:prstGeom>
          <a:noFill/>
        </p:spPr>
        <p:txBody>
          <a:bodyPr wrap="square" rtlCol="0">
            <a:spAutoFit/>
          </a:bodyPr>
          <a:lstStyle/>
          <a:p>
            <a:pPr algn="ctr"/>
            <a:r>
              <a:rPr lang="ja-JP" altLang="en-US" dirty="0" smtClean="0">
                <a:latin typeface="+mn-ea"/>
              </a:rPr>
              <a:t>２</a:t>
            </a:r>
            <a:r>
              <a:rPr lang="ja-JP" altLang="en-US" dirty="0">
                <a:latin typeface="+mn-ea"/>
              </a:rPr>
              <a:t>．平成</a:t>
            </a:r>
            <a:r>
              <a:rPr lang="en-US" altLang="ja-JP" dirty="0">
                <a:latin typeface="+mn-ea"/>
              </a:rPr>
              <a:t>24</a:t>
            </a:r>
            <a:r>
              <a:rPr lang="ja-JP" altLang="en-US" dirty="0">
                <a:latin typeface="+mn-ea"/>
              </a:rPr>
              <a:t>年度各実証実験の詳細　</a:t>
            </a:r>
            <a:r>
              <a:rPr lang="ja-JP" altLang="en-US" dirty="0" smtClean="0">
                <a:latin typeface="+mn-ea"/>
              </a:rPr>
              <a:t>（</a:t>
            </a:r>
            <a:r>
              <a:rPr lang="ja-JP" altLang="en-US" dirty="0">
                <a:latin typeface="+mn-ea"/>
              </a:rPr>
              <a:t>４</a:t>
            </a:r>
            <a:r>
              <a:rPr lang="ja-JP" altLang="en-US" dirty="0" smtClean="0">
                <a:latin typeface="+mn-ea"/>
              </a:rPr>
              <a:t>）生鮮農産物</a:t>
            </a:r>
            <a:r>
              <a:rPr lang="ja-JP" altLang="en-US" sz="2000" dirty="0" smtClean="0">
                <a:latin typeface="+mn-ea"/>
              </a:rPr>
              <a:t>情報（概要）</a:t>
            </a:r>
            <a:endParaRPr kumimoji="1" lang="en-US" altLang="ja-JP" sz="2000" dirty="0" smtClean="0">
              <a:latin typeface="+mn-ea"/>
            </a:endParaRPr>
          </a:p>
        </p:txBody>
      </p:sp>
      <p:cxnSp>
        <p:nvCxnSpPr>
          <p:cNvPr id="164" name="直線コネクタ 163"/>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sp>
        <p:nvSpPr>
          <p:cNvPr id="165"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ja-JP" altLang="en-US" sz="1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6106781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円/楕円 52"/>
          <p:cNvSpPr/>
          <p:nvPr/>
        </p:nvSpPr>
        <p:spPr>
          <a:xfrm rot="2020934">
            <a:off x="1317796" y="1341569"/>
            <a:ext cx="3517606" cy="129252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0" y="-2352"/>
            <a:ext cx="9905999" cy="400110"/>
          </a:xfrm>
          <a:prstGeom prst="rect">
            <a:avLst/>
          </a:prstGeom>
          <a:noFill/>
        </p:spPr>
        <p:txBody>
          <a:bodyPr wrap="square" rtlCol="0">
            <a:spAutoFit/>
          </a:bodyPr>
          <a:lstStyle/>
          <a:p>
            <a:pPr algn="ctr"/>
            <a:r>
              <a:rPr lang="ja-JP" altLang="en-US" dirty="0">
                <a:latin typeface="+mn-ea"/>
              </a:rPr>
              <a:t>２．平成</a:t>
            </a:r>
            <a:r>
              <a:rPr lang="en-US" altLang="ja-JP" dirty="0">
                <a:latin typeface="+mn-ea"/>
              </a:rPr>
              <a:t>24</a:t>
            </a:r>
            <a:r>
              <a:rPr lang="ja-JP" altLang="en-US" dirty="0">
                <a:latin typeface="+mn-ea"/>
              </a:rPr>
              <a:t>年度各実証実験の詳細　</a:t>
            </a:r>
            <a:r>
              <a:rPr lang="ja-JP" altLang="en-US" dirty="0" smtClean="0">
                <a:latin typeface="+mn-ea"/>
              </a:rPr>
              <a:t>（</a:t>
            </a:r>
            <a:r>
              <a:rPr lang="ja-JP" altLang="en-US" dirty="0">
                <a:latin typeface="+mn-ea"/>
              </a:rPr>
              <a:t>４</a:t>
            </a:r>
            <a:r>
              <a:rPr lang="ja-JP" altLang="en-US" dirty="0" smtClean="0">
                <a:latin typeface="+mn-ea"/>
              </a:rPr>
              <a:t>）生鮮農産物</a:t>
            </a:r>
            <a:r>
              <a:rPr lang="ja-JP" altLang="en-US" sz="2000" dirty="0" smtClean="0">
                <a:latin typeface="+mn-ea"/>
              </a:rPr>
              <a:t>情報（アプリケーション）</a:t>
            </a:r>
            <a:endParaRPr kumimoji="1" lang="en-US" altLang="ja-JP" sz="2000" dirty="0" smtClean="0">
              <a:latin typeface="+mn-ea"/>
            </a:endParaRPr>
          </a:p>
        </p:txBody>
      </p:sp>
      <p:cxnSp>
        <p:nvCxnSpPr>
          <p:cNvPr id="26" name="直線コネクタ 25"/>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sp>
        <p:nvSpPr>
          <p:cNvPr id="27"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ja-JP" altLang="en-US" sz="1600" b="0" i="0" u="none" strike="noStrike" kern="0" cap="none" spc="0" normalizeH="0" baseline="0" noProof="0" dirty="0">
              <a:ln>
                <a:noFill/>
              </a:ln>
              <a:solidFill>
                <a:sysClr val="windowText" lastClr="000000"/>
              </a:solidFill>
              <a:effectLst/>
              <a:uLnTx/>
              <a:uFillTx/>
            </a:endParaRPr>
          </a:p>
        </p:txBody>
      </p:sp>
      <p:sp>
        <p:nvSpPr>
          <p:cNvPr id="24" name="角丸四角形 23"/>
          <p:cNvSpPr/>
          <p:nvPr/>
        </p:nvSpPr>
        <p:spPr>
          <a:xfrm>
            <a:off x="1136577" y="3415718"/>
            <a:ext cx="2773222" cy="2706812"/>
          </a:xfrm>
          <a:prstGeom prst="roundRect">
            <a:avLst>
              <a:gd name="adj" fmla="val 1422"/>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200" dirty="0">
              <a:solidFill>
                <a:schemeClr val="tx1"/>
              </a:solidFill>
            </a:endParaRPr>
          </a:p>
        </p:txBody>
      </p:sp>
      <p:sp>
        <p:nvSpPr>
          <p:cNvPr id="28" name="角丸四角形 27"/>
          <p:cNvSpPr/>
          <p:nvPr/>
        </p:nvSpPr>
        <p:spPr>
          <a:xfrm>
            <a:off x="4117368" y="3415719"/>
            <a:ext cx="2790029" cy="2706811"/>
          </a:xfrm>
          <a:prstGeom prst="roundRect">
            <a:avLst>
              <a:gd name="adj" fmla="val 1422"/>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200" dirty="0">
              <a:solidFill>
                <a:schemeClr val="tx1"/>
              </a:solidFill>
            </a:endParaRPr>
          </a:p>
        </p:txBody>
      </p:sp>
      <p:sp>
        <p:nvSpPr>
          <p:cNvPr id="29" name="角丸四角形 28"/>
          <p:cNvSpPr/>
          <p:nvPr/>
        </p:nvSpPr>
        <p:spPr>
          <a:xfrm>
            <a:off x="7113240" y="3415718"/>
            <a:ext cx="2441708" cy="2706812"/>
          </a:xfrm>
          <a:prstGeom prst="roundRect">
            <a:avLst>
              <a:gd name="adj" fmla="val 1422"/>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200" dirty="0">
              <a:solidFill>
                <a:schemeClr val="tx1"/>
              </a:solidFill>
            </a:endParaRPr>
          </a:p>
        </p:txBody>
      </p:sp>
      <p:cxnSp>
        <p:nvCxnSpPr>
          <p:cNvPr id="32" name="直線矢印コネクタ 31"/>
          <p:cNvCxnSpPr/>
          <p:nvPr/>
        </p:nvCxnSpPr>
        <p:spPr>
          <a:xfrm>
            <a:off x="4361470" y="1665505"/>
            <a:ext cx="1118364" cy="0"/>
          </a:xfrm>
          <a:prstGeom prst="straightConnector1">
            <a:avLst/>
          </a:prstGeom>
          <a:ln w="63500">
            <a:tailEnd type="triangle" w="med" len="sm"/>
          </a:ln>
        </p:spPr>
        <p:style>
          <a:lnRef idx="1">
            <a:schemeClr val="accent1"/>
          </a:lnRef>
          <a:fillRef idx="0">
            <a:schemeClr val="accent1"/>
          </a:fillRef>
          <a:effectRef idx="0">
            <a:schemeClr val="accent1"/>
          </a:effectRef>
          <a:fontRef idx="minor">
            <a:schemeClr val="tx1"/>
          </a:fontRef>
        </p:style>
      </p:cxnSp>
      <p:pic>
        <p:nvPicPr>
          <p:cNvPr id="36" name="Picture 5"/>
          <p:cNvPicPr>
            <a:picLocks noChangeAspect="1" noChangeArrowheads="1"/>
          </p:cNvPicPr>
          <p:nvPr/>
        </p:nvPicPr>
        <p:blipFill>
          <a:blip r:embed="rId3" cstate="print"/>
          <a:srcRect/>
          <a:stretch>
            <a:fillRect/>
          </a:stretch>
        </p:blipFill>
        <p:spPr bwMode="auto">
          <a:xfrm>
            <a:off x="7291082" y="3474248"/>
            <a:ext cx="2079422" cy="2619047"/>
          </a:xfrm>
          <a:prstGeom prst="rect">
            <a:avLst/>
          </a:prstGeom>
          <a:noFill/>
          <a:ln w="9525">
            <a:noFill/>
            <a:miter lim="800000"/>
            <a:headEnd/>
            <a:tailEnd/>
          </a:ln>
          <a:effectLst/>
        </p:spPr>
      </p:pic>
      <p:pic>
        <p:nvPicPr>
          <p:cNvPr id="37" name="Picture 8"/>
          <p:cNvPicPr>
            <a:picLocks noChangeAspect="1" noChangeArrowheads="1"/>
          </p:cNvPicPr>
          <p:nvPr/>
        </p:nvPicPr>
        <p:blipFill>
          <a:blip r:embed="rId4" cstate="print"/>
          <a:srcRect/>
          <a:stretch>
            <a:fillRect/>
          </a:stretch>
        </p:blipFill>
        <p:spPr bwMode="auto">
          <a:xfrm>
            <a:off x="1206006" y="3461819"/>
            <a:ext cx="2522858" cy="2631476"/>
          </a:xfrm>
          <a:prstGeom prst="rect">
            <a:avLst/>
          </a:prstGeom>
          <a:noFill/>
          <a:ln w="9525">
            <a:noFill/>
            <a:miter lim="800000"/>
            <a:headEnd/>
            <a:tailEnd/>
          </a:ln>
          <a:effectLst/>
        </p:spPr>
      </p:pic>
      <p:sp>
        <p:nvSpPr>
          <p:cNvPr id="38" name="角丸四角形 37"/>
          <p:cNvSpPr/>
          <p:nvPr/>
        </p:nvSpPr>
        <p:spPr>
          <a:xfrm>
            <a:off x="5961112" y="586867"/>
            <a:ext cx="3096344" cy="2740705"/>
          </a:xfrm>
          <a:prstGeom prst="roundRect">
            <a:avLst>
              <a:gd name="adj" fmla="val 48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200" dirty="0">
              <a:solidFill>
                <a:schemeClr val="tx1"/>
              </a:solidFill>
            </a:endParaRPr>
          </a:p>
        </p:txBody>
      </p:sp>
      <p:sp>
        <p:nvSpPr>
          <p:cNvPr id="39" name="角丸四角形 38"/>
          <p:cNvSpPr/>
          <p:nvPr/>
        </p:nvSpPr>
        <p:spPr>
          <a:xfrm>
            <a:off x="6897216" y="454213"/>
            <a:ext cx="1197439" cy="287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solidFill>
                  <a:schemeClr val="tx1"/>
                </a:solidFill>
              </a:rPr>
              <a:t>［ </a:t>
            </a:r>
            <a:r>
              <a:rPr kumimoji="1" lang="ja-JP" altLang="en-US" sz="1200" dirty="0" smtClean="0">
                <a:solidFill>
                  <a:schemeClr val="tx1"/>
                </a:solidFill>
              </a:rPr>
              <a:t>消費者の画面</a:t>
            </a:r>
            <a:r>
              <a:rPr lang="ja-JP" altLang="en-US" sz="1200" dirty="0" smtClean="0">
                <a:solidFill>
                  <a:schemeClr val="tx1"/>
                </a:solidFill>
              </a:rPr>
              <a:t>］</a:t>
            </a:r>
            <a:endParaRPr kumimoji="1" lang="ja-JP" altLang="en-US" sz="1200" dirty="0">
              <a:solidFill>
                <a:schemeClr val="tx1"/>
              </a:solidFill>
            </a:endParaRPr>
          </a:p>
        </p:txBody>
      </p:sp>
      <p:pic>
        <p:nvPicPr>
          <p:cNvPr id="40" name="Picture 11"/>
          <p:cNvPicPr>
            <a:picLocks noChangeAspect="1" noChangeArrowheads="1"/>
          </p:cNvPicPr>
          <p:nvPr/>
        </p:nvPicPr>
        <p:blipFill>
          <a:blip r:embed="rId5" cstate="print"/>
          <a:srcRect/>
          <a:stretch>
            <a:fillRect/>
          </a:stretch>
        </p:blipFill>
        <p:spPr bwMode="auto">
          <a:xfrm>
            <a:off x="6137503" y="702079"/>
            <a:ext cx="2696821" cy="2578540"/>
          </a:xfrm>
          <a:prstGeom prst="rect">
            <a:avLst/>
          </a:prstGeom>
          <a:noFill/>
          <a:ln w="9525">
            <a:noFill/>
            <a:miter lim="800000"/>
            <a:headEnd/>
            <a:tailEnd/>
          </a:ln>
          <a:effectLst/>
        </p:spPr>
      </p:pic>
      <p:cxnSp>
        <p:nvCxnSpPr>
          <p:cNvPr id="43" name="直線矢印コネクタ 42"/>
          <p:cNvCxnSpPr/>
          <p:nvPr/>
        </p:nvCxnSpPr>
        <p:spPr>
          <a:xfrm>
            <a:off x="8506344" y="3173642"/>
            <a:ext cx="0" cy="556034"/>
          </a:xfrm>
          <a:prstGeom prst="straightConnector1">
            <a:avLst/>
          </a:prstGeom>
          <a:ln w="63500">
            <a:tailEnd type="triangle" w="med" len="sm"/>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117698" y="548680"/>
            <a:ext cx="4763294" cy="307777"/>
          </a:xfrm>
          <a:prstGeom prst="rect">
            <a:avLst/>
          </a:prstGeom>
        </p:spPr>
        <p:txBody>
          <a:bodyPr wrap="square">
            <a:spAutoFit/>
          </a:bodyPr>
          <a:lstStyle/>
          <a:p>
            <a:r>
              <a:rPr lang="ja-JP" altLang="en-US" sz="1400" dirty="0">
                <a:solidFill>
                  <a:srgbClr val="000000"/>
                </a:solidFill>
                <a:latin typeface="ＭＳ Ｐゴシック"/>
              </a:rPr>
              <a:t>安全・安心等に係る</a:t>
            </a:r>
            <a:r>
              <a:rPr lang="ja-JP" altLang="en-US" sz="1400" dirty="0" smtClean="0">
                <a:solidFill>
                  <a:srgbClr val="000000"/>
                </a:solidFill>
                <a:latin typeface="ＭＳ Ｐゴシック"/>
              </a:rPr>
              <a:t>情報を含めた</a:t>
            </a:r>
            <a:r>
              <a:rPr lang="ja-JP" altLang="en-US" sz="1400" dirty="0">
                <a:solidFill>
                  <a:srgbClr val="000000"/>
                </a:solidFill>
                <a:latin typeface="ＭＳ Ｐゴシック"/>
              </a:rPr>
              <a:t>トレーサビリティシステム</a:t>
            </a:r>
            <a:endParaRPr lang="ja-JP" altLang="en-US" sz="1400" dirty="0"/>
          </a:p>
        </p:txBody>
      </p:sp>
      <p:pic>
        <p:nvPicPr>
          <p:cNvPr id="5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0360" y="3461819"/>
            <a:ext cx="2614278" cy="263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テキスト ボックス 30"/>
          <p:cNvSpPr txBox="1"/>
          <p:nvPr/>
        </p:nvSpPr>
        <p:spPr>
          <a:xfrm>
            <a:off x="100235" y="6074712"/>
            <a:ext cx="9705528" cy="738664"/>
          </a:xfrm>
          <a:prstGeom prst="rect">
            <a:avLst/>
          </a:prstGeom>
          <a:noFill/>
        </p:spPr>
        <p:txBody>
          <a:bodyPr wrap="square" tIns="0" bIns="0" rtlCol="0">
            <a:spAutoFit/>
          </a:bodyPr>
          <a:lstStyle/>
          <a:p>
            <a:r>
              <a:rPr kumimoji="1" lang="en-US" altLang="ja-JP" sz="1200" b="1" dirty="0" smtClean="0">
                <a:latin typeface="+mn-ea"/>
                <a:ea typeface="+mn-ea"/>
              </a:rPr>
              <a:t>【</a:t>
            </a:r>
            <a:r>
              <a:rPr kumimoji="1" lang="ja-JP" altLang="en-US" sz="1200" b="1" dirty="0" smtClean="0">
                <a:latin typeface="+mn-ea"/>
                <a:ea typeface="+mn-ea"/>
              </a:rPr>
              <a:t>成果と課題</a:t>
            </a:r>
            <a:r>
              <a:rPr kumimoji="1" lang="en-US" altLang="ja-JP" sz="1200" b="1" dirty="0" smtClean="0">
                <a:latin typeface="+mn-ea"/>
                <a:ea typeface="+mn-ea"/>
              </a:rPr>
              <a:t>】</a:t>
            </a:r>
          </a:p>
          <a:p>
            <a:pPr marL="180975" indent="-180975"/>
            <a:r>
              <a:rPr kumimoji="1" lang="ja-JP" altLang="en-US" sz="1200" dirty="0" smtClean="0">
                <a:latin typeface="+mn-ea"/>
                <a:ea typeface="+mn-ea"/>
              </a:rPr>
              <a:t>○　</a:t>
            </a:r>
            <a:r>
              <a:rPr lang="ja-JP" altLang="en-US" sz="1200" dirty="0">
                <a:latin typeface="+mn-ea"/>
              </a:rPr>
              <a:t>共通ＡＰＩの仕様書をもとに、</a:t>
            </a:r>
            <a:r>
              <a:rPr kumimoji="1" lang="ja-JP" altLang="en-US" sz="1200" dirty="0" smtClean="0">
                <a:latin typeface="+mn-ea"/>
                <a:ea typeface="+mn-ea"/>
              </a:rPr>
              <a:t>農産物分野における</a:t>
            </a:r>
            <a:r>
              <a:rPr kumimoji="1" lang="en-US" altLang="ja-JP" sz="1200" dirty="0" smtClean="0">
                <a:latin typeface="+mn-ea"/>
                <a:ea typeface="+mn-ea"/>
              </a:rPr>
              <a:t>API</a:t>
            </a:r>
            <a:r>
              <a:rPr kumimoji="1" lang="ja-JP" altLang="en-US" sz="1200" dirty="0" smtClean="0">
                <a:latin typeface="+mn-ea"/>
                <a:ea typeface="+mn-ea"/>
              </a:rPr>
              <a:t>や</a:t>
            </a:r>
            <a:r>
              <a:rPr lang="ja-JP" altLang="en-US" sz="1200" dirty="0" smtClean="0">
                <a:latin typeface="+mn-ea"/>
                <a:ea typeface="+mn-ea"/>
              </a:rPr>
              <a:t>データ</a:t>
            </a:r>
            <a:r>
              <a:rPr lang="ja-JP" altLang="en-US" sz="1200" dirty="0">
                <a:latin typeface="+mn-ea"/>
                <a:ea typeface="+mn-ea"/>
              </a:rPr>
              <a:t>規格（ボキャブラリ等</a:t>
            </a:r>
            <a:r>
              <a:rPr lang="ja-JP" altLang="en-US" sz="1200" dirty="0" smtClean="0">
                <a:latin typeface="+mn-ea"/>
                <a:ea typeface="+mn-ea"/>
              </a:rPr>
              <a:t>）</a:t>
            </a:r>
            <a:r>
              <a:rPr kumimoji="1" lang="ja-JP" altLang="en-US" sz="1200" dirty="0" smtClean="0">
                <a:latin typeface="+mn-ea"/>
                <a:ea typeface="+mn-ea"/>
              </a:rPr>
              <a:t>を</a:t>
            </a:r>
            <a:r>
              <a:rPr lang="ja-JP" altLang="en-US" sz="1200" dirty="0">
                <a:latin typeface="+mn-ea"/>
                <a:ea typeface="+mn-ea"/>
              </a:rPr>
              <a:t>構築</a:t>
            </a:r>
            <a:r>
              <a:rPr kumimoji="1" lang="ja-JP" altLang="en-US" sz="1200" dirty="0" smtClean="0">
                <a:latin typeface="+mn-ea"/>
                <a:ea typeface="+mn-ea"/>
              </a:rPr>
              <a:t>・実装し、安全安心に係る情報も含めたトレーサビリティシステムへの活用についての有効性</a:t>
            </a:r>
            <a:r>
              <a:rPr lang="ja-JP" altLang="en-US" sz="1200" dirty="0">
                <a:latin typeface="+mn-ea"/>
                <a:ea typeface="+mn-ea"/>
              </a:rPr>
              <a:t>を</a:t>
            </a:r>
            <a:r>
              <a:rPr kumimoji="1" lang="ja-JP" altLang="en-US" sz="1200" dirty="0" smtClean="0">
                <a:latin typeface="+mn-ea"/>
                <a:ea typeface="+mn-ea"/>
              </a:rPr>
              <a:t>検証することができた。</a:t>
            </a:r>
            <a:endParaRPr kumimoji="1" lang="en-US" altLang="ja-JP" sz="1200" dirty="0" smtClean="0">
              <a:latin typeface="+mn-ea"/>
              <a:ea typeface="+mn-ea"/>
            </a:endParaRPr>
          </a:p>
          <a:p>
            <a:pPr marL="180975" indent="-180975"/>
            <a:r>
              <a:rPr kumimoji="1" lang="ja-JP" altLang="en-US" sz="1200" dirty="0" smtClean="0">
                <a:latin typeface="+mn-ea"/>
                <a:ea typeface="+mn-ea"/>
              </a:rPr>
              <a:t>○　農業関係団体が、本実証成果を導入することに</a:t>
            </a:r>
            <a:r>
              <a:rPr lang="ja-JP" altLang="en-US" sz="1200" dirty="0" smtClean="0">
                <a:latin typeface="+mn-ea"/>
                <a:ea typeface="+mn-ea"/>
              </a:rPr>
              <a:t>ついて検討中。また、農林水産省と農業ＩＣＴに係る連携施策を検討中。</a:t>
            </a:r>
            <a:endParaRPr kumimoji="1" lang="en-US" altLang="ja-JP" sz="1200" dirty="0" smtClean="0">
              <a:latin typeface="+mn-ea"/>
              <a:ea typeface="+mn-ea"/>
            </a:endParaRPr>
          </a:p>
        </p:txBody>
      </p:sp>
      <p:pic>
        <p:nvPicPr>
          <p:cNvPr id="4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6776" y="903051"/>
            <a:ext cx="747545" cy="983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4648" y="874721"/>
            <a:ext cx="961417" cy="961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2145" y="2090302"/>
            <a:ext cx="1354083" cy="931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正方形/長方形 49"/>
          <p:cNvSpPr/>
          <p:nvPr/>
        </p:nvSpPr>
        <p:spPr>
          <a:xfrm>
            <a:off x="868572" y="2566645"/>
            <a:ext cx="2002281" cy="646331"/>
          </a:xfrm>
          <a:prstGeom prst="rect">
            <a:avLst/>
          </a:prstGeom>
        </p:spPr>
        <p:txBody>
          <a:bodyPr wrap="square">
            <a:spAutoFit/>
          </a:bodyPr>
          <a:lstStyle/>
          <a:p>
            <a:r>
              <a:rPr lang="ja-JP" altLang="en-US" sz="1200" dirty="0" smtClean="0"/>
              <a:t>貼付ラベルの</a:t>
            </a:r>
            <a:r>
              <a:rPr lang="en-US" altLang="ja-JP" sz="1200" dirty="0" smtClean="0"/>
              <a:t>QR</a:t>
            </a:r>
            <a:r>
              <a:rPr lang="ja-JP" altLang="en-US" sz="1200" dirty="0" smtClean="0"/>
              <a:t>コードを</a:t>
            </a:r>
            <a:endParaRPr lang="en-US" altLang="ja-JP" sz="1200" dirty="0" smtClean="0"/>
          </a:p>
          <a:p>
            <a:r>
              <a:rPr lang="ja-JP" altLang="en-US" sz="1200" dirty="0" smtClean="0"/>
              <a:t>携帯端末で読み取ることで</a:t>
            </a:r>
            <a:endParaRPr lang="en-US" altLang="ja-JP" sz="1200" dirty="0" smtClean="0"/>
          </a:p>
          <a:p>
            <a:r>
              <a:rPr lang="ja-JP" altLang="en-US" sz="1200" dirty="0" smtClean="0"/>
              <a:t>情報を表示</a:t>
            </a:r>
            <a:endParaRPr lang="ja-JP" altLang="en-US" sz="1200" dirty="0"/>
          </a:p>
        </p:txBody>
      </p:sp>
      <p:cxnSp>
        <p:nvCxnSpPr>
          <p:cNvPr id="44" name="直線矢印コネクタ 43"/>
          <p:cNvCxnSpPr>
            <a:endCxn id="52" idx="0"/>
          </p:cNvCxnSpPr>
          <p:nvPr/>
        </p:nvCxnSpPr>
        <p:spPr>
          <a:xfrm flipH="1">
            <a:off x="5527499" y="2920494"/>
            <a:ext cx="587326" cy="541325"/>
          </a:xfrm>
          <a:prstGeom prst="straightConnector1">
            <a:avLst/>
          </a:prstGeom>
          <a:ln w="63500">
            <a:tailEnd type="triangle" w="med"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a:off x="3537579" y="2730166"/>
            <a:ext cx="2599924" cy="721493"/>
          </a:xfrm>
          <a:prstGeom prst="straightConnector1">
            <a:avLst/>
          </a:prstGeom>
          <a:ln w="63500">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483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ja-JP" altLang="en-US" sz="1600" b="0" i="0" u="none" strike="noStrike" kern="0" cap="none" spc="0" normalizeH="0" baseline="0" noProof="0" dirty="0">
              <a:ln>
                <a:noFill/>
              </a:ln>
              <a:solidFill>
                <a:sysClr val="windowText" lastClr="000000"/>
              </a:solidFill>
              <a:effectLst/>
              <a:uLnTx/>
              <a:uFillTx/>
            </a:endParaRPr>
          </a:p>
        </p:txBody>
      </p:sp>
      <p:sp>
        <p:nvSpPr>
          <p:cNvPr id="4" name="テキスト ボックス 3"/>
          <p:cNvSpPr txBox="1"/>
          <p:nvPr/>
        </p:nvSpPr>
        <p:spPr>
          <a:xfrm>
            <a:off x="0" y="-2352"/>
            <a:ext cx="9905999" cy="400110"/>
          </a:xfrm>
          <a:prstGeom prst="rect">
            <a:avLst/>
          </a:prstGeom>
          <a:noFill/>
        </p:spPr>
        <p:txBody>
          <a:bodyPr wrap="square" rtlCol="0">
            <a:spAutoFit/>
          </a:bodyPr>
          <a:lstStyle/>
          <a:p>
            <a:pPr algn="ctr"/>
            <a:r>
              <a:rPr lang="ja-JP" altLang="en-US" dirty="0">
                <a:latin typeface="+mn-ea"/>
              </a:rPr>
              <a:t>２．平成</a:t>
            </a:r>
            <a:r>
              <a:rPr lang="en-US" altLang="ja-JP" dirty="0">
                <a:latin typeface="+mn-ea"/>
              </a:rPr>
              <a:t>24</a:t>
            </a:r>
            <a:r>
              <a:rPr lang="ja-JP" altLang="en-US" dirty="0">
                <a:latin typeface="+mn-ea"/>
              </a:rPr>
              <a:t>年度各実証実験の詳細　</a:t>
            </a:r>
            <a:r>
              <a:rPr lang="ja-JP" altLang="en-US" dirty="0" smtClean="0">
                <a:latin typeface="+mn-ea"/>
              </a:rPr>
              <a:t>（５）水産物</a:t>
            </a:r>
            <a:r>
              <a:rPr lang="ja-JP" altLang="en-US" sz="2000" dirty="0" smtClean="0">
                <a:latin typeface="+mn-ea"/>
              </a:rPr>
              <a:t>情報（概要）</a:t>
            </a:r>
            <a:endParaRPr kumimoji="1" lang="en-US" altLang="ja-JP" sz="2000" dirty="0" smtClean="0">
              <a:latin typeface="+mn-ea"/>
            </a:endParaRPr>
          </a:p>
        </p:txBody>
      </p:sp>
      <p:cxnSp>
        <p:nvCxnSpPr>
          <p:cNvPr id="5" name="直線コネクタ 4"/>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pic>
        <p:nvPicPr>
          <p:cNvPr id="73" name="Picture 23"/>
          <p:cNvPicPr>
            <a:picLocks noChangeAspect="1" noChangeArrowheads="1"/>
          </p:cNvPicPr>
          <p:nvPr/>
        </p:nvPicPr>
        <p:blipFill>
          <a:blip r:embed="rId2"/>
          <a:srcRect/>
          <a:stretch>
            <a:fillRect/>
          </a:stretch>
        </p:blipFill>
        <p:spPr bwMode="auto">
          <a:xfrm>
            <a:off x="4257675" y="5939260"/>
            <a:ext cx="698500" cy="749300"/>
          </a:xfrm>
          <a:prstGeom prst="rect">
            <a:avLst/>
          </a:prstGeom>
          <a:noFill/>
          <a:ln w="9525">
            <a:noFill/>
            <a:miter lim="800000"/>
            <a:headEnd/>
            <a:tailEnd/>
          </a:ln>
        </p:spPr>
      </p:pic>
      <p:sp>
        <p:nvSpPr>
          <p:cNvPr id="74" name="Line 3"/>
          <p:cNvSpPr>
            <a:spLocks noChangeShapeType="1"/>
          </p:cNvSpPr>
          <p:nvPr/>
        </p:nvSpPr>
        <p:spPr bwMode="auto">
          <a:xfrm flipV="1">
            <a:off x="390525" y="5918622"/>
            <a:ext cx="4137025" cy="34925"/>
          </a:xfrm>
          <a:prstGeom prst="line">
            <a:avLst/>
          </a:prstGeom>
          <a:noFill/>
          <a:ln w="190500">
            <a:solidFill>
              <a:srgbClr val="FFCC99"/>
            </a:solidFill>
            <a:round/>
            <a:headEnd/>
            <a:tailEnd type="triangle" w="sm" len="sm"/>
          </a:ln>
        </p:spPr>
        <p:txBody>
          <a:bodyPr lIns="90000" tIns="46800" rIns="90000" bIns="46800">
            <a:spAutoFit/>
          </a:bodyPr>
          <a:lstStyle/>
          <a:p>
            <a:endParaRPr lang="ja-JP" altLang="en-US"/>
          </a:p>
        </p:txBody>
      </p:sp>
      <p:sp>
        <p:nvSpPr>
          <p:cNvPr id="75" name="角丸四角形 74"/>
          <p:cNvSpPr/>
          <p:nvPr/>
        </p:nvSpPr>
        <p:spPr>
          <a:xfrm>
            <a:off x="149225" y="548680"/>
            <a:ext cx="9607550" cy="1495425"/>
          </a:xfrm>
          <a:prstGeom prst="roundRect">
            <a:avLst>
              <a:gd name="adj" fmla="val 0"/>
            </a:avLst>
          </a:prstGeom>
          <a:solidFill>
            <a:srgbClr val="FFFFCC"/>
          </a:solidFill>
          <a:ln w="19050">
            <a:solidFill>
              <a:schemeClr val="tx1"/>
            </a:solidFill>
          </a:ln>
          <a:effectLst/>
        </p:spPr>
        <p:style>
          <a:lnRef idx="1">
            <a:schemeClr val="accent5"/>
          </a:lnRef>
          <a:fillRef idx="2">
            <a:schemeClr val="accent5"/>
          </a:fillRef>
          <a:effectRef idx="1">
            <a:schemeClr val="accent5"/>
          </a:effectRef>
          <a:fontRef idx="minor">
            <a:schemeClr val="dk1"/>
          </a:fontRef>
        </p:style>
        <p:txBody>
          <a:bodyPr anchor="ctr"/>
          <a:lstStyle/>
          <a:p>
            <a:pPr marL="176213" indent="-176213">
              <a:lnSpc>
                <a:spcPts val="1800"/>
              </a:lnSpc>
              <a:defRPr/>
            </a:pPr>
            <a:r>
              <a:rPr lang="ja-JP" altLang="en-US" sz="1400" dirty="0">
                <a:solidFill>
                  <a:srgbClr val="000000"/>
                </a:solidFill>
                <a:latin typeface="ＭＳ Ｐゴシック"/>
                <a:cs typeface="Arial" charset="0"/>
              </a:rPr>
              <a:t>○　東日本大震災以降、</a:t>
            </a:r>
            <a:r>
              <a:rPr lang="ja-JP" altLang="en-US" sz="1400" u="sng" dirty="0">
                <a:solidFill>
                  <a:srgbClr val="000000"/>
                </a:solidFill>
                <a:latin typeface="ＭＳ Ｐゴシック"/>
                <a:cs typeface="Arial" charset="0"/>
              </a:rPr>
              <a:t>食品の安全・安心の担保への要請が高まっている</a:t>
            </a:r>
            <a:r>
              <a:rPr lang="ja-JP" altLang="en-US" sz="1400" dirty="0">
                <a:solidFill>
                  <a:srgbClr val="000000"/>
                </a:solidFill>
                <a:latin typeface="ＭＳ Ｐゴシック"/>
                <a:cs typeface="Arial" charset="0"/>
              </a:rPr>
              <a:t>。このような状況を踏まえ、被災地における主要な産業のひとつである水産業において、安全・安心情報を含めたトレーサビリティ・システムの実現が重要である。</a:t>
            </a:r>
            <a:endParaRPr lang="en-US" altLang="ja-JP" sz="1400" dirty="0">
              <a:solidFill>
                <a:srgbClr val="000000"/>
              </a:solidFill>
              <a:latin typeface="ＭＳ Ｐゴシック"/>
              <a:cs typeface="Arial" charset="0"/>
            </a:endParaRPr>
          </a:p>
          <a:p>
            <a:pPr marL="176213" indent="-176213">
              <a:lnSpc>
                <a:spcPts val="1800"/>
              </a:lnSpc>
              <a:spcBef>
                <a:spcPts val="600"/>
              </a:spcBef>
              <a:defRPr/>
            </a:pPr>
            <a:r>
              <a:rPr lang="ja-JP" altLang="en-US" sz="1400" dirty="0">
                <a:solidFill>
                  <a:srgbClr val="000000"/>
                </a:solidFill>
                <a:latin typeface="ＭＳ Ｐゴシック"/>
                <a:cs typeface="Arial" charset="0"/>
              </a:rPr>
              <a:t>○　</a:t>
            </a:r>
            <a:r>
              <a:rPr lang="ja-JP" altLang="en-US" sz="1400" u="sng" dirty="0">
                <a:solidFill>
                  <a:srgbClr val="000000"/>
                </a:solidFill>
                <a:latin typeface="ＭＳ Ｐゴシック"/>
                <a:cs typeface="Arial" charset="0"/>
              </a:rPr>
              <a:t>このため、情報流通連携基盤共通ＡＰＩを活用し、水産物を対象に、生産・加工業者、物流業者、飲食店・小売店、消費者のそれぞれの過程で生じるデータの流通・連携に必要なデータ規格の構築及び水産物トレーサビリティ等を実現する仕組みの開発・実証を行う</a:t>
            </a:r>
            <a:r>
              <a:rPr lang="ja-JP" altLang="en-US" sz="1400" dirty="0">
                <a:solidFill>
                  <a:srgbClr val="000000"/>
                </a:solidFill>
                <a:latin typeface="ＭＳ Ｐゴシック"/>
                <a:cs typeface="Arial" charset="0"/>
              </a:rPr>
              <a:t>。</a:t>
            </a:r>
            <a:endParaRPr lang="en-US" altLang="ja-JP" sz="1400" dirty="0">
              <a:solidFill>
                <a:srgbClr val="000000"/>
              </a:solidFill>
              <a:latin typeface="ＭＳ Ｐゴシック"/>
              <a:cs typeface="Arial" charset="0"/>
            </a:endParaRPr>
          </a:p>
        </p:txBody>
      </p:sp>
      <p:sp>
        <p:nvSpPr>
          <p:cNvPr id="76" name="大かっこ 75"/>
          <p:cNvSpPr/>
          <p:nvPr/>
        </p:nvSpPr>
        <p:spPr>
          <a:xfrm>
            <a:off x="6776244" y="2073082"/>
            <a:ext cx="3044030" cy="942975"/>
          </a:xfrm>
          <a:prstGeom prst="bracketPair">
            <a:avLst>
              <a:gd name="adj" fmla="val 764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r>
              <a:rPr lang="ja-JP" altLang="en-US" sz="1100" dirty="0">
                <a:latin typeface="+mn-ea"/>
              </a:rPr>
              <a:t>実施主体：日本アイ・ビー・エム株式会社</a:t>
            </a:r>
            <a:endParaRPr lang="en-US" altLang="ja-JP" sz="1100" dirty="0">
              <a:latin typeface="+mn-ea"/>
            </a:endParaRPr>
          </a:p>
          <a:p>
            <a:pPr fontAlgn="auto">
              <a:spcBef>
                <a:spcPts val="0"/>
              </a:spcBef>
              <a:spcAft>
                <a:spcPts val="0"/>
              </a:spcAft>
              <a:defRPr/>
            </a:pPr>
            <a:r>
              <a:rPr lang="ja-JP" altLang="en-US" sz="1100" dirty="0">
                <a:latin typeface="+mn-ea"/>
              </a:rPr>
              <a:t>連携主体</a:t>
            </a:r>
            <a:r>
              <a:rPr lang="ja-JP" altLang="en-US" sz="1100" dirty="0" smtClean="0">
                <a:latin typeface="+mn-ea"/>
              </a:rPr>
              <a:t>：久慈漁協、三陸やまだ漁協、</a:t>
            </a:r>
            <a:endParaRPr lang="en-US" altLang="ja-JP" sz="1100" dirty="0" smtClean="0">
              <a:latin typeface="+mn-ea"/>
            </a:endParaRPr>
          </a:p>
          <a:p>
            <a:pPr marL="627063" fontAlgn="auto">
              <a:spcBef>
                <a:spcPts val="0"/>
              </a:spcBef>
              <a:spcAft>
                <a:spcPts val="0"/>
              </a:spcAft>
              <a:defRPr/>
            </a:pPr>
            <a:r>
              <a:rPr lang="ja-JP" altLang="en-US" sz="1100" dirty="0" smtClean="0">
                <a:latin typeface="+mn-ea"/>
              </a:rPr>
              <a:t>水産</a:t>
            </a:r>
            <a:r>
              <a:rPr lang="ja-JP" altLang="en-US" sz="1100" dirty="0">
                <a:latin typeface="+mn-ea"/>
              </a:rPr>
              <a:t>加工</a:t>
            </a:r>
            <a:r>
              <a:rPr lang="ja-JP" altLang="en-US" sz="1100" dirty="0" smtClean="0">
                <a:latin typeface="+mn-ea"/>
              </a:rPr>
              <a:t>業者（嵯峨商店、北三陸天然市場）、</a:t>
            </a:r>
            <a:r>
              <a:rPr lang="ja-JP" altLang="en-US" sz="1100" dirty="0">
                <a:latin typeface="+mn-ea"/>
              </a:rPr>
              <a:t>物流</a:t>
            </a:r>
            <a:r>
              <a:rPr lang="ja-JP" altLang="en-US" sz="1100" dirty="0" smtClean="0">
                <a:latin typeface="+mn-ea"/>
              </a:rPr>
              <a:t>業者（ヤマト運輸）、</a:t>
            </a:r>
            <a:endParaRPr lang="en-US" altLang="ja-JP" sz="1100" dirty="0" smtClean="0">
              <a:latin typeface="+mn-ea"/>
            </a:endParaRPr>
          </a:p>
          <a:p>
            <a:pPr marL="627063" fontAlgn="auto">
              <a:spcBef>
                <a:spcPts val="0"/>
              </a:spcBef>
              <a:spcAft>
                <a:spcPts val="0"/>
              </a:spcAft>
              <a:defRPr/>
            </a:pPr>
            <a:r>
              <a:rPr lang="ja-JP" altLang="en-US" sz="1100" dirty="0" smtClean="0">
                <a:latin typeface="+mn-ea"/>
              </a:rPr>
              <a:t>小売店（パスポート） </a:t>
            </a:r>
            <a:r>
              <a:rPr lang="ja-JP" altLang="en-US" sz="1100" dirty="0">
                <a:latin typeface="+mn-ea"/>
              </a:rPr>
              <a:t>他</a:t>
            </a:r>
            <a:endParaRPr lang="en-US" altLang="ja-JP" sz="1100" dirty="0">
              <a:solidFill>
                <a:srgbClr val="FF0000"/>
              </a:solidFill>
              <a:latin typeface="+mn-ea"/>
            </a:endParaRPr>
          </a:p>
        </p:txBody>
      </p:sp>
      <p:sp>
        <p:nvSpPr>
          <p:cNvPr id="77" name="角丸四角形 76"/>
          <p:cNvSpPr/>
          <p:nvPr/>
        </p:nvSpPr>
        <p:spPr>
          <a:xfrm>
            <a:off x="6776244" y="3062710"/>
            <a:ext cx="3094908" cy="3251200"/>
          </a:xfrm>
          <a:prstGeom prst="roundRect">
            <a:avLst>
              <a:gd name="adj" fmla="val 8338"/>
            </a:avLst>
          </a:prstGeom>
          <a:ln w="38100">
            <a:solidFill>
              <a:srgbClr val="FFC000"/>
            </a:solidFill>
          </a:ln>
        </p:spPr>
        <p:style>
          <a:lnRef idx="2">
            <a:schemeClr val="accent1"/>
          </a:lnRef>
          <a:fillRef idx="1">
            <a:schemeClr val="lt1"/>
          </a:fillRef>
          <a:effectRef idx="0">
            <a:schemeClr val="accent1"/>
          </a:effectRef>
          <a:fontRef idx="minor">
            <a:schemeClr val="dk1"/>
          </a:fontRef>
        </p:style>
        <p:txBody>
          <a:bodyPr lIns="36000" tIns="0" rIns="36000" bIns="0"/>
          <a:lstStyle/>
          <a:p>
            <a:pPr algn="ctr">
              <a:lnSpc>
                <a:spcPct val="120000"/>
              </a:lnSpc>
              <a:defRPr/>
            </a:pPr>
            <a:r>
              <a:rPr lang="en-US" altLang="ja-JP" sz="1100" b="1" dirty="0">
                <a:solidFill>
                  <a:srgbClr val="000000"/>
                </a:solidFill>
                <a:latin typeface="ＭＳ Ｐゴシック" charset="-128"/>
              </a:rPr>
              <a:t>【</a:t>
            </a:r>
            <a:r>
              <a:rPr lang="ja-JP" altLang="en-US" sz="1100" b="1" dirty="0">
                <a:solidFill>
                  <a:srgbClr val="000000"/>
                </a:solidFill>
                <a:latin typeface="ＭＳ Ｐゴシック" charset="-128"/>
              </a:rPr>
              <a:t>本実証で扱うデータ（例）</a:t>
            </a:r>
            <a:r>
              <a:rPr lang="en-US" altLang="ja-JP" sz="1100" b="1" dirty="0">
                <a:solidFill>
                  <a:srgbClr val="000000"/>
                </a:solidFill>
                <a:latin typeface="ＭＳ Ｐゴシック" charset="-128"/>
              </a:rPr>
              <a:t>】</a:t>
            </a:r>
          </a:p>
          <a:p>
            <a:pPr>
              <a:spcBef>
                <a:spcPts val="600"/>
              </a:spcBef>
              <a:defRPr/>
            </a:pPr>
            <a:r>
              <a:rPr lang="ja-JP" altLang="en-US" sz="1100" b="1" dirty="0">
                <a:solidFill>
                  <a:srgbClr val="000000"/>
                </a:solidFill>
              </a:rPr>
              <a:t>●水産物属性情報</a:t>
            </a:r>
            <a:endParaRPr lang="en-US" altLang="ja-JP" sz="1100" b="1" dirty="0">
              <a:solidFill>
                <a:srgbClr val="000000"/>
              </a:solidFill>
            </a:endParaRPr>
          </a:p>
          <a:p>
            <a:pPr>
              <a:defRPr/>
            </a:pPr>
            <a:r>
              <a:rPr lang="ja-JP" altLang="en-US" sz="1100" dirty="0">
                <a:solidFill>
                  <a:srgbClr val="000000"/>
                </a:solidFill>
              </a:rPr>
              <a:t>　天然物・養殖物・水産加工物に関する属性情報。</a:t>
            </a:r>
            <a:endParaRPr lang="en-US" altLang="ja-JP" sz="1100" dirty="0">
              <a:solidFill>
                <a:srgbClr val="000000"/>
              </a:solidFill>
            </a:endParaRPr>
          </a:p>
          <a:p>
            <a:pPr marL="265113" indent="-179388">
              <a:spcBef>
                <a:spcPts val="0"/>
              </a:spcBef>
              <a:defRPr/>
            </a:pPr>
            <a:r>
              <a:rPr lang="ja-JP" altLang="en-US" sz="1100" dirty="0" smtClean="0">
                <a:solidFill>
                  <a:srgbClr val="000000"/>
                </a:solidFill>
              </a:rPr>
              <a:t>　</a:t>
            </a:r>
            <a:r>
              <a:rPr lang="en-US" altLang="ja-JP" sz="1100" dirty="0" smtClean="0">
                <a:solidFill>
                  <a:srgbClr val="000000"/>
                </a:solidFill>
              </a:rPr>
              <a:t>【</a:t>
            </a:r>
            <a:r>
              <a:rPr lang="ja-JP" altLang="en-US" sz="1100" dirty="0">
                <a:solidFill>
                  <a:srgbClr val="000000"/>
                </a:solidFill>
              </a:rPr>
              <a:t>例</a:t>
            </a:r>
            <a:r>
              <a:rPr lang="en-US" altLang="ja-JP" sz="1100" dirty="0">
                <a:solidFill>
                  <a:srgbClr val="000000"/>
                </a:solidFill>
              </a:rPr>
              <a:t>】 </a:t>
            </a:r>
            <a:r>
              <a:rPr lang="ja-JP" altLang="en-US" sz="1100" dirty="0">
                <a:solidFill>
                  <a:srgbClr val="000000"/>
                </a:solidFill>
              </a:rPr>
              <a:t>品名、態様、採捕方法、水揚げ港、　</a:t>
            </a:r>
            <a:endParaRPr lang="en-US" altLang="ja-JP" sz="1100" dirty="0">
              <a:solidFill>
                <a:srgbClr val="000000"/>
              </a:solidFill>
            </a:endParaRPr>
          </a:p>
          <a:p>
            <a:pPr marL="446088">
              <a:defRPr/>
            </a:pPr>
            <a:r>
              <a:rPr lang="ja-JP" altLang="en-US" sz="1100" dirty="0" smtClean="0">
                <a:solidFill>
                  <a:srgbClr val="000000"/>
                </a:solidFill>
              </a:rPr>
              <a:t>水揚げ</a:t>
            </a:r>
            <a:r>
              <a:rPr lang="ja-JP" altLang="en-US" sz="1100" dirty="0">
                <a:solidFill>
                  <a:srgbClr val="000000"/>
                </a:solidFill>
                <a:latin typeface="ＭＳ Ｐゴシック" charset="-128"/>
              </a:rPr>
              <a:t>年月日、加工方法、製造年月日</a:t>
            </a:r>
            <a:r>
              <a:rPr lang="ja-JP" altLang="en-US" sz="1100" dirty="0">
                <a:solidFill>
                  <a:srgbClr val="000000"/>
                </a:solidFill>
              </a:rPr>
              <a:t>等</a:t>
            </a:r>
            <a:endParaRPr lang="en-US" altLang="ja-JP" sz="1100" dirty="0">
              <a:solidFill>
                <a:srgbClr val="000000"/>
              </a:solidFill>
            </a:endParaRPr>
          </a:p>
          <a:p>
            <a:pPr>
              <a:spcBef>
                <a:spcPts val="600"/>
              </a:spcBef>
              <a:defRPr/>
            </a:pPr>
            <a:r>
              <a:rPr lang="ja-JP" altLang="en-US" sz="1100" b="1" dirty="0">
                <a:solidFill>
                  <a:srgbClr val="000000"/>
                </a:solidFill>
              </a:rPr>
              <a:t>●安全情報</a:t>
            </a:r>
            <a:endParaRPr lang="en-US" altLang="ja-JP" sz="1100" b="1" dirty="0">
              <a:solidFill>
                <a:srgbClr val="000000"/>
              </a:solidFill>
            </a:endParaRPr>
          </a:p>
          <a:p>
            <a:pPr>
              <a:defRPr/>
            </a:pPr>
            <a:r>
              <a:rPr lang="ja-JP" altLang="en-US" sz="1100" dirty="0">
                <a:solidFill>
                  <a:srgbClr val="000000"/>
                </a:solidFill>
              </a:rPr>
              <a:t>　検査項目（放射能、細菌数 等）、検査日、</a:t>
            </a:r>
            <a:endParaRPr lang="en-US" altLang="ja-JP" sz="1100" dirty="0">
              <a:solidFill>
                <a:srgbClr val="000000"/>
              </a:solidFill>
            </a:endParaRPr>
          </a:p>
          <a:p>
            <a:pPr>
              <a:defRPr/>
            </a:pPr>
            <a:r>
              <a:rPr lang="ja-JP" altLang="en-US" sz="1100" dirty="0">
                <a:solidFill>
                  <a:srgbClr val="000000"/>
                </a:solidFill>
              </a:rPr>
              <a:t>　検査結果　等</a:t>
            </a:r>
            <a:endParaRPr lang="en-US" altLang="ja-JP" sz="1100" dirty="0">
              <a:solidFill>
                <a:srgbClr val="000000"/>
              </a:solidFill>
            </a:endParaRPr>
          </a:p>
          <a:p>
            <a:pPr>
              <a:spcBef>
                <a:spcPts val="600"/>
              </a:spcBef>
              <a:defRPr/>
            </a:pPr>
            <a:r>
              <a:rPr lang="ja-JP" altLang="en-US" sz="1100" b="1" dirty="0">
                <a:solidFill>
                  <a:srgbClr val="000000"/>
                </a:solidFill>
              </a:rPr>
              <a:t>●物流情報</a:t>
            </a:r>
            <a:endParaRPr lang="en-US" altLang="ja-JP" sz="1100" b="1" dirty="0">
              <a:solidFill>
                <a:srgbClr val="000000"/>
              </a:solidFill>
            </a:endParaRPr>
          </a:p>
          <a:p>
            <a:pPr>
              <a:defRPr/>
            </a:pPr>
            <a:r>
              <a:rPr lang="ja-JP" altLang="en-US" sz="1100" dirty="0">
                <a:solidFill>
                  <a:srgbClr val="000000"/>
                </a:solidFill>
              </a:rPr>
              <a:t>　荷物に関する情報。</a:t>
            </a:r>
            <a:endParaRPr lang="en-US" altLang="ja-JP" sz="1100" dirty="0">
              <a:solidFill>
                <a:srgbClr val="000000"/>
              </a:solidFill>
            </a:endParaRPr>
          </a:p>
          <a:p>
            <a:pPr marL="446088" indent="-360363">
              <a:spcBef>
                <a:spcPts val="0"/>
              </a:spcBef>
              <a:defRPr/>
            </a:pPr>
            <a:r>
              <a:rPr lang="ja-JP" altLang="en-US" sz="1100" dirty="0" smtClean="0">
                <a:solidFill>
                  <a:srgbClr val="000000"/>
                </a:solidFill>
              </a:rPr>
              <a:t>　</a:t>
            </a:r>
            <a:r>
              <a:rPr lang="en-US" altLang="ja-JP" sz="1100" dirty="0" smtClean="0">
                <a:solidFill>
                  <a:srgbClr val="000000"/>
                </a:solidFill>
              </a:rPr>
              <a:t>【</a:t>
            </a:r>
            <a:r>
              <a:rPr lang="ja-JP" altLang="en-US" sz="1100" dirty="0">
                <a:solidFill>
                  <a:srgbClr val="000000"/>
                </a:solidFill>
              </a:rPr>
              <a:t>例</a:t>
            </a:r>
            <a:r>
              <a:rPr lang="en-US" altLang="ja-JP" sz="1100" dirty="0">
                <a:solidFill>
                  <a:srgbClr val="000000"/>
                </a:solidFill>
              </a:rPr>
              <a:t>】 </a:t>
            </a:r>
            <a:r>
              <a:rPr lang="ja-JP" altLang="en-US" sz="1100" dirty="0">
                <a:solidFill>
                  <a:srgbClr val="000000"/>
                </a:solidFill>
              </a:rPr>
              <a:t>出荷先、出荷日時、出荷元、ＥＰＣ</a:t>
            </a:r>
            <a:r>
              <a:rPr lang="ja-JP" altLang="en-US" sz="1100" dirty="0" smtClean="0">
                <a:solidFill>
                  <a:srgbClr val="000000"/>
                </a:solidFill>
              </a:rPr>
              <a:t>コード</a:t>
            </a:r>
            <a:r>
              <a:rPr lang="ja-JP" altLang="en-US" sz="1100" dirty="0">
                <a:solidFill>
                  <a:srgbClr val="000000"/>
                </a:solidFill>
              </a:rPr>
              <a:t>、</a:t>
            </a:r>
            <a:r>
              <a:rPr lang="ja-JP" altLang="en-US" sz="1100" dirty="0" smtClean="0">
                <a:solidFill>
                  <a:srgbClr val="000000"/>
                </a:solidFill>
              </a:rPr>
              <a:t>配送追跡コード、</a:t>
            </a:r>
            <a:r>
              <a:rPr lang="ja-JP" altLang="en-US" sz="1100" dirty="0">
                <a:solidFill>
                  <a:srgbClr val="000000"/>
                </a:solidFill>
              </a:rPr>
              <a:t>温度履歴情報 等</a:t>
            </a:r>
            <a:endParaRPr lang="en-US" altLang="ja-JP" sz="1100" dirty="0">
              <a:solidFill>
                <a:srgbClr val="000000"/>
              </a:solidFill>
            </a:endParaRPr>
          </a:p>
          <a:p>
            <a:pPr>
              <a:spcBef>
                <a:spcPts val="600"/>
              </a:spcBef>
              <a:defRPr/>
            </a:pPr>
            <a:r>
              <a:rPr lang="ja-JP" altLang="en-US" sz="1100" b="1" dirty="0">
                <a:solidFill>
                  <a:srgbClr val="000000"/>
                </a:solidFill>
              </a:rPr>
              <a:t>●評価情報</a:t>
            </a:r>
            <a:endParaRPr lang="en-US" altLang="ja-JP" sz="1100" b="1" dirty="0">
              <a:solidFill>
                <a:srgbClr val="000000"/>
              </a:solidFill>
            </a:endParaRPr>
          </a:p>
          <a:p>
            <a:pPr>
              <a:defRPr/>
            </a:pPr>
            <a:r>
              <a:rPr lang="ja-JP" altLang="en-US" sz="1100" dirty="0">
                <a:solidFill>
                  <a:srgbClr val="000000"/>
                </a:solidFill>
              </a:rPr>
              <a:t>　味や鮮度の評価、感想　等</a:t>
            </a:r>
            <a:endParaRPr lang="en-US" altLang="ja-JP" sz="1100" dirty="0">
              <a:solidFill>
                <a:srgbClr val="000000"/>
              </a:solidFill>
            </a:endParaRPr>
          </a:p>
          <a:p>
            <a:pPr>
              <a:spcBef>
                <a:spcPts val="600"/>
              </a:spcBef>
              <a:defRPr/>
            </a:pPr>
            <a:r>
              <a:rPr lang="ja-JP" altLang="en-US" sz="1100" b="1" dirty="0">
                <a:solidFill>
                  <a:srgbClr val="000000"/>
                </a:solidFill>
              </a:rPr>
              <a:t>●その他、付加価値情報</a:t>
            </a:r>
            <a:endParaRPr lang="en-US" altLang="ja-JP" sz="1100" b="1" dirty="0">
              <a:solidFill>
                <a:srgbClr val="000000"/>
              </a:solidFill>
            </a:endParaRPr>
          </a:p>
          <a:p>
            <a:pPr>
              <a:defRPr/>
            </a:pPr>
            <a:r>
              <a:rPr lang="ja-JP" altLang="en-US" sz="1100" dirty="0">
                <a:solidFill>
                  <a:srgbClr val="000000"/>
                </a:solidFill>
              </a:rPr>
              <a:t>　 レシピ情報、目利き情報 等</a:t>
            </a:r>
          </a:p>
        </p:txBody>
      </p:sp>
      <p:sp>
        <p:nvSpPr>
          <p:cNvPr id="78" name="角丸四角形 77"/>
          <p:cNvSpPr/>
          <p:nvPr/>
        </p:nvSpPr>
        <p:spPr>
          <a:xfrm>
            <a:off x="126174" y="3332035"/>
            <a:ext cx="5673261" cy="1088607"/>
          </a:xfrm>
          <a:prstGeom prst="roundRect">
            <a:avLst/>
          </a:prstGeom>
          <a:solidFill>
            <a:srgbClr val="CCECFF">
              <a:alpha val="71000"/>
            </a:srgbClr>
          </a:solidFill>
          <a:ln w="28575">
            <a:solidFill>
              <a:srgbClr val="0066FF"/>
            </a:solidFill>
            <a:prstDash val="dash"/>
          </a:ln>
          <a:effectLst>
            <a:softEdge rad="12700"/>
          </a:effectLst>
        </p:spPr>
        <p:style>
          <a:lnRef idx="2">
            <a:schemeClr val="dk1"/>
          </a:lnRef>
          <a:fillRef idx="1">
            <a:schemeClr val="lt1"/>
          </a:fillRef>
          <a:effectRef idx="0">
            <a:schemeClr val="dk1"/>
          </a:effectRef>
          <a:fontRef idx="minor">
            <a:schemeClr val="dk1"/>
          </a:fontRef>
        </p:style>
        <p:txBody>
          <a:bodyPr anchor="b"/>
          <a:lstStyle/>
          <a:p>
            <a:pPr algn="ctr" fontAlgn="auto">
              <a:spcBef>
                <a:spcPts val="0"/>
              </a:spcBef>
              <a:spcAft>
                <a:spcPts val="0"/>
              </a:spcAft>
              <a:defRPr/>
            </a:pPr>
            <a:endParaRPr lang="ja-JP" altLang="en-US" sz="1600" dirty="0">
              <a:latin typeface="HGP創英角ｺﾞｼｯｸUB" pitchFamily="50" charset="-128"/>
              <a:ea typeface="HGP創英角ｺﾞｼｯｸUB" pitchFamily="50" charset="-128"/>
            </a:endParaRPr>
          </a:p>
        </p:txBody>
      </p:sp>
      <p:pic>
        <p:nvPicPr>
          <p:cNvPr id="79" name="Picture 27"/>
          <p:cNvPicPr>
            <a:picLocks noChangeAspect="1" noChangeArrowheads="1"/>
          </p:cNvPicPr>
          <p:nvPr/>
        </p:nvPicPr>
        <p:blipFill>
          <a:blip r:embed="rId3"/>
          <a:srcRect/>
          <a:stretch>
            <a:fillRect/>
          </a:stretch>
        </p:blipFill>
        <p:spPr bwMode="auto">
          <a:xfrm>
            <a:off x="4303713" y="5178847"/>
            <a:ext cx="698500" cy="763588"/>
          </a:xfrm>
          <a:prstGeom prst="rect">
            <a:avLst/>
          </a:prstGeom>
          <a:noFill/>
          <a:ln w="9525">
            <a:noFill/>
            <a:miter lim="800000"/>
            <a:headEnd/>
            <a:tailEnd/>
          </a:ln>
        </p:spPr>
      </p:pic>
      <p:pic>
        <p:nvPicPr>
          <p:cNvPr id="80" name="Picture 7" descr="MC900071034[1]"/>
          <p:cNvPicPr>
            <a:picLocks noChangeAspect="1" noChangeArrowheads="1"/>
          </p:cNvPicPr>
          <p:nvPr/>
        </p:nvPicPr>
        <p:blipFill>
          <a:blip r:embed="rId4"/>
          <a:srcRect/>
          <a:stretch>
            <a:fillRect/>
          </a:stretch>
        </p:blipFill>
        <p:spPr bwMode="auto">
          <a:xfrm>
            <a:off x="569913" y="5548735"/>
            <a:ext cx="623887" cy="892175"/>
          </a:xfrm>
          <a:prstGeom prst="rect">
            <a:avLst/>
          </a:prstGeom>
          <a:noFill/>
          <a:ln w="9525">
            <a:noFill/>
            <a:miter lim="800000"/>
            <a:headEnd/>
            <a:tailEnd/>
          </a:ln>
        </p:spPr>
      </p:pic>
      <p:pic>
        <p:nvPicPr>
          <p:cNvPr id="81" name="Picture 8" descr="MC900071230[1]"/>
          <p:cNvPicPr>
            <a:picLocks noChangeAspect="1" noChangeArrowheads="1"/>
          </p:cNvPicPr>
          <p:nvPr/>
        </p:nvPicPr>
        <p:blipFill>
          <a:blip r:embed="rId5"/>
          <a:srcRect/>
          <a:stretch>
            <a:fillRect/>
          </a:stretch>
        </p:blipFill>
        <p:spPr bwMode="auto">
          <a:xfrm>
            <a:off x="2474913" y="5531272"/>
            <a:ext cx="998537" cy="954088"/>
          </a:xfrm>
          <a:prstGeom prst="rect">
            <a:avLst/>
          </a:prstGeom>
          <a:noFill/>
          <a:ln w="9525">
            <a:noFill/>
            <a:miter lim="800000"/>
            <a:headEnd/>
            <a:tailEnd/>
          </a:ln>
        </p:spPr>
      </p:pic>
      <p:pic>
        <p:nvPicPr>
          <p:cNvPr id="82" name="Picture 201" descr="05_linda_DROID_X"/>
          <p:cNvPicPr>
            <a:picLocks noChangeAspect="1" noChangeArrowheads="1"/>
          </p:cNvPicPr>
          <p:nvPr/>
        </p:nvPicPr>
        <p:blipFill>
          <a:blip r:embed="rId6"/>
          <a:srcRect/>
          <a:stretch>
            <a:fillRect/>
          </a:stretch>
        </p:blipFill>
        <p:spPr bwMode="auto">
          <a:xfrm>
            <a:off x="4206875" y="6198022"/>
            <a:ext cx="203200" cy="514350"/>
          </a:xfrm>
          <a:prstGeom prst="rect">
            <a:avLst/>
          </a:prstGeom>
          <a:noFill/>
          <a:ln w="9525">
            <a:noFill/>
            <a:miter lim="800000"/>
            <a:headEnd/>
            <a:tailEnd/>
          </a:ln>
        </p:spPr>
      </p:pic>
      <p:sp>
        <p:nvSpPr>
          <p:cNvPr id="83" name="角丸四角形 82"/>
          <p:cNvSpPr>
            <a:spLocks noChangeArrowheads="1"/>
          </p:cNvSpPr>
          <p:nvPr/>
        </p:nvSpPr>
        <p:spPr bwMode="auto">
          <a:xfrm>
            <a:off x="4746625" y="6382172"/>
            <a:ext cx="750888" cy="306388"/>
          </a:xfrm>
          <a:prstGeom prst="roundRect">
            <a:avLst>
              <a:gd name="adj" fmla="val 16667"/>
            </a:avLst>
          </a:prstGeom>
          <a:solidFill>
            <a:schemeClr val="bg1"/>
          </a:solidFill>
          <a:ln w="25400" algn="ctr">
            <a:solidFill>
              <a:schemeClr val="tx1"/>
            </a:solidFill>
            <a:round/>
            <a:headEnd/>
            <a:tailEnd/>
          </a:ln>
        </p:spPr>
        <p:txBody>
          <a:bodyPr anchor="ctr">
            <a:spAutoFit/>
          </a:bodyPr>
          <a:lstStyle/>
          <a:p>
            <a:pPr algn="ctr" fontAlgn="auto">
              <a:spcBef>
                <a:spcPts val="0"/>
              </a:spcBef>
              <a:spcAft>
                <a:spcPts val="0"/>
              </a:spcAft>
              <a:defRPr/>
            </a:pPr>
            <a:r>
              <a:rPr lang="ja-JP" altLang="en-US" sz="1200" dirty="0">
                <a:latin typeface="+mj-ea"/>
                <a:ea typeface="+mj-ea"/>
              </a:rPr>
              <a:t>消費者</a:t>
            </a:r>
          </a:p>
        </p:txBody>
      </p:sp>
      <p:sp>
        <p:nvSpPr>
          <p:cNvPr id="84" name="角丸四角形 8"/>
          <p:cNvSpPr>
            <a:spLocks noChangeArrowheads="1"/>
          </p:cNvSpPr>
          <p:nvPr/>
        </p:nvSpPr>
        <p:spPr bwMode="auto">
          <a:xfrm>
            <a:off x="4737100" y="5072485"/>
            <a:ext cx="917575" cy="396875"/>
          </a:xfrm>
          <a:prstGeom prst="roundRect">
            <a:avLst>
              <a:gd name="adj" fmla="val 16667"/>
            </a:avLst>
          </a:prstGeom>
          <a:solidFill>
            <a:schemeClr val="bg1"/>
          </a:solidFill>
          <a:ln w="25400" algn="ctr">
            <a:solidFill>
              <a:schemeClr val="tx1"/>
            </a:solidFill>
            <a:round/>
            <a:headEnd/>
            <a:tailEnd/>
          </a:ln>
        </p:spPr>
        <p:txBody>
          <a:bodyPr anchor="ctr">
            <a:spAutoFit/>
          </a:bodyPr>
          <a:lstStyle/>
          <a:p>
            <a:pPr algn="ctr" fontAlgn="auto">
              <a:spcBef>
                <a:spcPts val="0"/>
              </a:spcBef>
              <a:spcAft>
                <a:spcPts val="0"/>
              </a:spcAft>
              <a:defRPr/>
            </a:pPr>
            <a:r>
              <a:rPr lang="ja-JP" altLang="en-US" sz="1200" dirty="0">
                <a:latin typeface="+mj-ea"/>
                <a:ea typeface="+mj-ea"/>
              </a:rPr>
              <a:t>飲食店・</a:t>
            </a:r>
            <a:endParaRPr lang="en-US" altLang="ja-JP" sz="1200" dirty="0">
              <a:latin typeface="+mj-ea"/>
              <a:ea typeface="+mj-ea"/>
            </a:endParaRPr>
          </a:p>
          <a:p>
            <a:pPr algn="ctr" fontAlgn="auto">
              <a:spcBef>
                <a:spcPts val="0"/>
              </a:spcBef>
              <a:spcAft>
                <a:spcPts val="0"/>
              </a:spcAft>
              <a:defRPr/>
            </a:pPr>
            <a:r>
              <a:rPr lang="ja-JP" altLang="en-US" sz="1200" dirty="0">
                <a:latin typeface="+mj-ea"/>
                <a:ea typeface="+mj-ea"/>
              </a:rPr>
              <a:t>小売店</a:t>
            </a:r>
          </a:p>
        </p:txBody>
      </p:sp>
      <p:sp>
        <p:nvSpPr>
          <p:cNvPr id="85" name="角丸四角形 8"/>
          <p:cNvSpPr>
            <a:spLocks noChangeArrowheads="1"/>
          </p:cNvSpPr>
          <p:nvPr/>
        </p:nvSpPr>
        <p:spPr bwMode="auto">
          <a:xfrm>
            <a:off x="2324100" y="5234410"/>
            <a:ext cx="898525" cy="306387"/>
          </a:xfrm>
          <a:prstGeom prst="roundRect">
            <a:avLst>
              <a:gd name="adj" fmla="val 16667"/>
            </a:avLst>
          </a:prstGeom>
          <a:solidFill>
            <a:schemeClr val="bg1"/>
          </a:solidFill>
          <a:ln w="25400" algn="ctr">
            <a:solidFill>
              <a:schemeClr val="tx1"/>
            </a:solidFill>
            <a:round/>
            <a:headEnd/>
            <a:tailEnd/>
          </a:ln>
        </p:spPr>
        <p:txBody>
          <a:bodyPr anchor="ctr">
            <a:spAutoFit/>
          </a:bodyPr>
          <a:lstStyle/>
          <a:p>
            <a:pPr algn="ctr" fontAlgn="auto">
              <a:spcBef>
                <a:spcPts val="0"/>
              </a:spcBef>
              <a:spcAft>
                <a:spcPts val="0"/>
              </a:spcAft>
              <a:defRPr/>
            </a:pPr>
            <a:r>
              <a:rPr lang="ja-JP" altLang="en-US" sz="1200" dirty="0">
                <a:latin typeface="+mj-ea"/>
                <a:ea typeface="+mj-ea"/>
              </a:rPr>
              <a:t>物流業者</a:t>
            </a:r>
          </a:p>
        </p:txBody>
      </p:sp>
      <p:sp>
        <p:nvSpPr>
          <p:cNvPr id="86" name="角丸四角形 8"/>
          <p:cNvSpPr>
            <a:spLocks noChangeArrowheads="1"/>
          </p:cNvSpPr>
          <p:nvPr/>
        </p:nvSpPr>
        <p:spPr bwMode="auto">
          <a:xfrm>
            <a:off x="446088" y="5224885"/>
            <a:ext cx="1330325" cy="285750"/>
          </a:xfrm>
          <a:prstGeom prst="roundRect">
            <a:avLst>
              <a:gd name="adj" fmla="val 16667"/>
            </a:avLst>
          </a:prstGeom>
          <a:solidFill>
            <a:schemeClr val="bg1"/>
          </a:solidFill>
          <a:ln w="25400" algn="ctr">
            <a:solidFill>
              <a:schemeClr val="tx1"/>
            </a:solidFill>
            <a:round/>
            <a:headEnd/>
            <a:tailEnd/>
          </a:ln>
        </p:spPr>
        <p:txBody>
          <a:bodyPr lIns="72000" tIns="36000" rIns="72000" bIns="36000" anchor="ctr">
            <a:spAutoFit/>
          </a:bodyPr>
          <a:lstStyle/>
          <a:p>
            <a:pPr algn="ctr" fontAlgn="auto">
              <a:spcBef>
                <a:spcPts val="0"/>
              </a:spcBef>
              <a:spcAft>
                <a:spcPts val="0"/>
              </a:spcAft>
              <a:defRPr/>
            </a:pPr>
            <a:r>
              <a:rPr lang="ja-JP" altLang="en-US" sz="1200" dirty="0">
                <a:latin typeface="+mj-ea"/>
                <a:ea typeface="+mj-ea"/>
              </a:rPr>
              <a:t>生産・加工業者</a:t>
            </a:r>
          </a:p>
        </p:txBody>
      </p:sp>
      <p:sp>
        <p:nvSpPr>
          <p:cNvPr id="87" name="Text Box 71"/>
          <p:cNvSpPr txBox="1">
            <a:spLocks noChangeArrowheads="1"/>
          </p:cNvSpPr>
          <p:nvPr/>
        </p:nvSpPr>
        <p:spPr bwMode="auto">
          <a:xfrm>
            <a:off x="11113" y="6377410"/>
            <a:ext cx="869950" cy="255587"/>
          </a:xfrm>
          <a:prstGeom prst="rect">
            <a:avLst/>
          </a:prstGeom>
          <a:noFill/>
          <a:ln w="9525">
            <a:noFill/>
            <a:miter lim="800000"/>
            <a:headEnd/>
            <a:tailEnd/>
          </a:ln>
        </p:spPr>
        <p:txBody>
          <a:bodyPr lIns="90000" tIns="46800" rIns="90000" bIns="46800">
            <a:spAutoFit/>
          </a:bodyPr>
          <a:lstStyle/>
          <a:p>
            <a:pPr marL="342900" indent="-342900">
              <a:lnSpc>
                <a:spcPct val="95000"/>
              </a:lnSpc>
            </a:pPr>
            <a:r>
              <a:rPr kumimoji="0" lang="ja-JP" altLang="en-US" sz="1100" u="sng">
                <a:latin typeface="HG丸ｺﾞｼｯｸM-PRO"/>
                <a:ea typeface="HG丸ｺﾞｼｯｸM-PRO"/>
                <a:cs typeface="Arial" charset="0"/>
              </a:rPr>
              <a:t>天然物</a:t>
            </a:r>
          </a:p>
        </p:txBody>
      </p:sp>
      <p:sp>
        <p:nvSpPr>
          <p:cNvPr id="88" name="Text Box 128"/>
          <p:cNvSpPr txBox="1">
            <a:spLocks noChangeArrowheads="1"/>
          </p:cNvSpPr>
          <p:nvPr/>
        </p:nvSpPr>
        <p:spPr bwMode="auto">
          <a:xfrm>
            <a:off x="484188" y="6377410"/>
            <a:ext cx="795337" cy="255587"/>
          </a:xfrm>
          <a:prstGeom prst="rect">
            <a:avLst/>
          </a:prstGeom>
          <a:noFill/>
          <a:ln w="9525">
            <a:noFill/>
            <a:miter lim="800000"/>
            <a:headEnd/>
            <a:tailEnd/>
          </a:ln>
        </p:spPr>
        <p:txBody>
          <a:bodyPr lIns="90000" tIns="46800" rIns="90000" bIns="46800">
            <a:spAutoFit/>
          </a:bodyPr>
          <a:lstStyle/>
          <a:p>
            <a:pPr marL="342900" indent="-342900" algn="ctr">
              <a:lnSpc>
                <a:spcPct val="95000"/>
              </a:lnSpc>
            </a:pPr>
            <a:r>
              <a:rPr kumimoji="0" lang="ja-JP" altLang="en-US" sz="1100" u="sng">
                <a:latin typeface="HG丸ｺﾞｼｯｸM-PRO"/>
                <a:ea typeface="HG丸ｺﾞｼｯｸM-PRO"/>
                <a:cs typeface="Arial" charset="0"/>
              </a:rPr>
              <a:t>養殖物</a:t>
            </a:r>
          </a:p>
        </p:txBody>
      </p:sp>
      <p:grpSp>
        <p:nvGrpSpPr>
          <p:cNvPr id="89" name="Group 130"/>
          <p:cNvGrpSpPr>
            <a:grpSpLocks/>
          </p:cNvGrpSpPr>
          <p:nvPr/>
        </p:nvGrpSpPr>
        <p:grpSpPr bwMode="auto">
          <a:xfrm>
            <a:off x="41275" y="5453485"/>
            <a:ext cx="601663" cy="847725"/>
            <a:chOff x="983" y="3132"/>
            <a:chExt cx="521" cy="504"/>
          </a:xfrm>
        </p:grpSpPr>
        <p:pic>
          <p:nvPicPr>
            <p:cNvPr id="90" name="Picture 236" descr="dglxasset[1]"/>
            <p:cNvPicPr>
              <a:picLocks noChangeAspect="1" noChangeArrowheads="1"/>
            </p:cNvPicPr>
            <p:nvPr/>
          </p:nvPicPr>
          <p:blipFill>
            <a:blip r:embed="rId7"/>
            <a:srcRect/>
            <a:stretch>
              <a:fillRect/>
            </a:stretch>
          </p:blipFill>
          <p:spPr bwMode="auto">
            <a:xfrm>
              <a:off x="983" y="3132"/>
              <a:ext cx="302" cy="141"/>
            </a:xfrm>
            <a:prstGeom prst="rect">
              <a:avLst/>
            </a:prstGeom>
            <a:noFill/>
            <a:ln w="9525">
              <a:noFill/>
              <a:miter lim="800000"/>
              <a:headEnd/>
              <a:tailEnd/>
            </a:ln>
          </p:spPr>
        </p:pic>
        <p:pic>
          <p:nvPicPr>
            <p:cNvPr id="91" name="Picture 237" descr="dglxasset[1]"/>
            <p:cNvPicPr>
              <a:picLocks noChangeAspect="1" noChangeArrowheads="1"/>
            </p:cNvPicPr>
            <p:nvPr/>
          </p:nvPicPr>
          <p:blipFill>
            <a:blip r:embed="rId7"/>
            <a:srcRect/>
            <a:stretch>
              <a:fillRect/>
            </a:stretch>
          </p:blipFill>
          <p:spPr bwMode="auto">
            <a:xfrm>
              <a:off x="1026" y="3268"/>
              <a:ext cx="302" cy="141"/>
            </a:xfrm>
            <a:prstGeom prst="rect">
              <a:avLst/>
            </a:prstGeom>
            <a:noFill/>
            <a:ln w="9525">
              <a:noFill/>
              <a:miter lim="800000"/>
              <a:headEnd/>
              <a:tailEnd/>
            </a:ln>
          </p:spPr>
        </p:pic>
        <p:pic>
          <p:nvPicPr>
            <p:cNvPr id="92" name="Picture 238" descr="dglxasset[1]"/>
            <p:cNvPicPr>
              <a:picLocks noChangeAspect="1" noChangeArrowheads="1"/>
            </p:cNvPicPr>
            <p:nvPr/>
          </p:nvPicPr>
          <p:blipFill>
            <a:blip r:embed="rId7"/>
            <a:srcRect/>
            <a:stretch>
              <a:fillRect/>
            </a:stretch>
          </p:blipFill>
          <p:spPr bwMode="auto">
            <a:xfrm>
              <a:off x="1202" y="3158"/>
              <a:ext cx="302" cy="141"/>
            </a:xfrm>
            <a:prstGeom prst="rect">
              <a:avLst/>
            </a:prstGeom>
            <a:noFill/>
            <a:ln w="9525">
              <a:noFill/>
              <a:miter lim="800000"/>
              <a:headEnd/>
              <a:tailEnd/>
            </a:ln>
          </p:spPr>
        </p:pic>
        <p:pic>
          <p:nvPicPr>
            <p:cNvPr id="93" name="Picture 239" descr="dglxasset[1]"/>
            <p:cNvPicPr>
              <a:picLocks noChangeAspect="1" noChangeArrowheads="1"/>
            </p:cNvPicPr>
            <p:nvPr/>
          </p:nvPicPr>
          <p:blipFill>
            <a:blip r:embed="rId7"/>
            <a:srcRect/>
            <a:stretch>
              <a:fillRect/>
            </a:stretch>
          </p:blipFill>
          <p:spPr bwMode="auto">
            <a:xfrm>
              <a:off x="1067" y="3359"/>
              <a:ext cx="302" cy="141"/>
            </a:xfrm>
            <a:prstGeom prst="rect">
              <a:avLst/>
            </a:prstGeom>
            <a:noFill/>
            <a:ln w="9525">
              <a:noFill/>
              <a:miter lim="800000"/>
              <a:headEnd/>
              <a:tailEnd/>
            </a:ln>
          </p:spPr>
        </p:pic>
        <p:pic>
          <p:nvPicPr>
            <p:cNvPr id="94" name="Picture 240" descr="dglxasset[1]"/>
            <p:cNvPicPr>
              <a:picLocks noChangeAspect="1" noChangeArrowheads="1"/>
            </p:cNvPicPr>
            <p:nvPr/>
          </p:nvPicPr>
          <p:blipFill>
            <a:blip r:embed="rId7"/>
            <a:srcRect/>
            <a:stretch>
              <a:fillRect/>
            </a:stretch>
          </p:blipFill>
          <p:spPr bwMode="auto">
            <a:xfrm>
              <a:off x="1026" y="3495"/>
              <a:ext cx="302" cy="141"/>
            </a:xfrm>
            <a:prstGeom prst="rect">
              <a:avLst/>
            </a:prstGeom>
            <a:noFill/>
            <a:ln w="9525">
              <a:noFill/>
              <a:miter lim="800000"/>
              <a:headEnd/>
              <a:tailEnd/>
            </a:ln>
          </p:spPr>
        </p:pic>
        <p:pic>
          <p:nvPicPr>
            <p:cNvPr id="95" name="Picture 259" descr="dglxasset[1]"/>
            <p:cNvPicPr>
              <a:picLocks noChangeAspect="1" noChangeArrowheads="1"/>
            </p:cNvPicPr>
            <p:nvPr/>
          </p:nvPicPr>
          <p:blipFill>
            <a:blip r:embed="rId7"/>
            <a:srcRect/>
            <a:stretch>
              <a:fillRect/>
            </a:stretch>
          </p:blipFill>
          <p:spPr bwMode="auto">
            <a:xfrm>
              <a:off x="1109" y="3261"/>
              <a:ext cx="302" cy="141"/>
            </a:xfrm>
            <a:prstGeom prst="rect">
              <a:avLst/>
            </a:prstGeom>
            <a:noFill/>
            <a:ln w="9525">
              <a:noFill/>
              <a:miter lim="800000"/>
              <a:headEnd/>
              <a:tailEnd/>
            </a:ln>
          </p:spPr>
        </p:pic>
      </p:grpSp>
      <p:pic>
        <p:nvPicPr>
          <p:cNvPr id="96" name="Picture 128"/>
          <p:cNvPicPr>
            <a:picLocks noChangeAspect="1" noChangeArrowheads="1"/>
          </p:cNvPicPr>
          <p:nvPr/>
        </p:nvPicPr>
        <p:blipFill>
          <a:blip r:embed="rId8"/>
          <a:srcRect/>
          <a:stretch>
            <a:fillRect/>
          </a:stretch>
        </p:blipFill>
        <p:spPr bwMode="auto">
          <a:xfrm>
            <a:off x="1322388" y="5559847"/>
            <a:ext cx="479425" cy="619125"/>
          </a:xfrm>
          <a:prstGeom prst="rect">
            <a:avLst/>
          </a:prstGeom>
          <a:noFill/>
          <a:ln w="9525">
            <a:noFill/>
            <a:miter lim="800000"/>
            <a:headEnd/>
            <a:tailEnd/>
          </a:ln>
        </p:spPr>
      </p:pic>
      <p:grpSp>
        <p:nvGrpSpPr>
          <p:cNvPr id="97" name="Group 223"/>
          <p:cNvGrpSpPr>
            <a:grpSpLocks/>
          </p:cNvGrpSpPr>
          <p:nvPr/>
        </p:nvGrpSpPr>
        <p:grpSpPr bwMode="auto">
          <a:xfrm>
            <a:off x="1143000" y="5878935"/>
            <a:ext cx="509588" cy="547687"/>
            <a:chOff x="3198" y="709"/>
            <a:chExt cx="571" cy="374"/>
          </a:xfrm>
        </p:grpSpPr>
        <p:grpSp>
          <p:nvGrpSpPr>
            <p:cNvPr id="98" name="Group 224"/>
            <p:cNvGrpSpPr>
              <a:grpSpLocks noChangeAspect="1"/>
            </p:cNvGrpSpPr>
            <p:nvPr/>
          </p:nvGrpSpPr>
          <p:grpSpPr bwMode="auto">
            <a:xfrm>
              <a:off x="3198" y="709"/>
              <a:ext cx="571" cy="374"/>
              <a:chOff x="4678" y="3137"/>
              <a:chExt cx="292" cy="191"/>
            </a:xfrm>
          </p:grpSpPr>
          <p:sp>
            <p:nvSpPr>
              <p:cNvPr id="100" name="Freeform 225"/>
              <p:cNvSpPr>
                <a:spLocks noChangeAspect="1"/>
              </p:cNvSpPr>
              <p:nvPr/>
            </p:nvSpPr>
            <p:spPr bwMode="auto">
              <a:xfrm>
                <a:off x="4678" y="3137"/>
                <a:ext cx="292" cy="191"/>
              </a:xfrm>
              <a:custGeom>
                <a:avLst/>
                <a:gdLst>
                  <a:gd name="T0" fmla="*/ 17 w 342"/>
                  <a:gd name="T1" fmla="*/ 0 h 174"/>
                  <a:gd name="T2" fmla="*/ 0 w 342"/>
                  <a:gd name="T3" fmla="*/ 315 h 174"/>
                  <a:gd name="T4" fmla="*/ 0 w 342"/>
                  <a:gd name="T5" fmla="*/ 458 h 174"/>
                  <a:gd name="T6" fmla="*/ 26 w 342"/>
                  <a:gd name="T7" fmla="*/ 588 h 174"/>
                  <a:gd name="T8" fmla="*/ 26 w 342"/>
                  <a:gd name="T9" fmla="*/ 449 h 174"/>
                  <a:gd name="T10" fmla="*/ 44 w 342"/>
                  <a:gd name="T11" fmla="*/ 135 h 174"/>
                  <a:gd name="T12" fmla="*/ 17 w 342"/>
                  <a:gd name="T13" fmla="*/ 0 h 174"/>
                  <a:gd name="T14" fmla="*/ 0 60000 65536"/>
                  <a:gd name="T15" fmla="*/ 0 60000 65536"/>
                  <a:gd name="T16" fmla="*/ 0 60000 65536"/>
                  <a:gd name="T17" fmla="*/ 0 60000 65536"/>
                  <a:gd name="T18" fmla="*/ 0 60000 65536"/>
                  <a:gd name="T19" fmla="*/ 0 60000 65536"/>
                  <a:gd name="T20" fmla="*/ 0 60000 65536"/>
                  <a:gd name="T21" fmla="*/ 0 w 342"/>
                  <a:gd name="T22" fmla="*/ 0 h 174"/>
                  <a:gd name="T23" fmla="*/ 342 w 342"/>
                  <a:gd name="T24" fmla="*/ 174 h 1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2" h="174">
                    <a:moveTo>
                      <a:pt x="138" y="0"/>
                    </a:moveTo>
                    <a:lnTo>
                      <a:pt x="0" y="94"/>
                    </a:lnTo>
                    <a:lnTo>
                      <a:pt x="0" y="136"/>
                    </a:lnTo>
                    <a:lnTo>
                      <a:pt x="204" y="174"/>
                    </a:lnTo>
                    <a:lnTo>
                      <a:pt x="204" y="134"/>
                    </a:lnTo>
                    <a:lnTo>
                      <a:pt x="342" y="40"/>
                    </a:lnTo>
                    <a:lnTo>
                      <a:pt x="138" y="0"/>
                    </a:lnTo>
                    <a:close/>
                  </a:path>
                </a:pathLst>
              </a:custGeom>
              <a:solidFill>
                <a:srgbClr val="B2B2B2"/>
              </a:solidFill>
              <a:ln w="0">
                <a:solidFill>
                  <a:srgbClr val="B2B2B2"/>
                </a:solidFill>
                <a:prstDash val="solid"/>
                <a:round/>
                <a:headEnd/>
                <a:tailEnd/>
              </a:ln>
            </p:spPr>
            <p:txBody>
              <a:bodyPr/>
              <a:lstStyle/>
              <a:p>
                <a:endParaRPr lang="ja-JP" altLang="en-US"/>
              </a:p>
            </p:txBody>
          </p:sp>
          <p:sp>
            <p:nvSpPr>
              <p:cNvPr id="101" name="Freeform 226"/>
              <p:cNvSpPr>
                <a:spLocks noChangeAspect="1"/>
              </p:cNvSpPr>
              <p:nvPr/>
            </p:nvSpPr>
            <p:spPr bwMode="auto">
              <a:xfrm>
                <a:off x="4852" y="3181"/>
                <a:ext cx="118" cy="147"/>
              </a:xfrm>
              <a:custGeom>
                <a:avLst/>
                <a:gdLst>
                  <a:gd name="T0" fmla="*/ 0 w 138"/>
                  <a:gd name="T1" fmla="*/ 448 h 134"/>
                  <a:gd name="T2" fmla="*/ 18 w 138"/>
                  <a:gd name="T3" fmla="*/ 134 h 134"/>
                  <a:gd name="T4" fmla="*/ 18 w 138"/>
                  <a:gd name="T5" fmla="*/ 0 h 134"/>
                  <a:gd name="T6" fmla="*/ 0 w 138"/>
                  <a:gd name="T7" fmla="*/ 312 h 134"/>
                  <a:gd name="T8" fmla="*/ 0 w 138"/>
                  <a:gd name="T9" fmla="*/ 448 h 134"/>
                  <a:gd name="T10" fmla="*/ 0 60000 65536"/>
                  <a:gd name="T11" fmla="*/ 0 60000 65536"/>
                  <a:gd name="T12" fmla="*/ 0 60000 65536"/>
                  <a:gd name="T13" fmla="*/ 0 60000 65536"/>
                  <a:gd name="T14" fmla="*/ 0 60000 65536"/>
                  <a:gd name="T15" fmla="*/ 0 w 138"/>
                  <a:gd name="T16" fmla="*/ 0 h 134"/>
                  <a:gd name="T17" fmla="*/ 138 w 138"/>
                  <a:gd name="T18" fmla="*/ 134 h 134"/>
                </a:gdLst>
                <a:ahLst/>
                <a:cxnLst>
                  <a:cxn ang="T10">
                    <a:pos x="T0" y="T1"/>
                  </a:cxn>
                  <a:cxn ang="T11">
                    <a:pos x="T2" y="T3"/>
                  </a:cxn>
                  <a:cxn ang="T12">
                    <a:pos x="T4" y="T5"/>
                  </a:cxn>
                  <a:cxn ang="T13">
                    <a:pos x="T6" y="T7"/>
                  </a:cxn>
                  <a:cxn ang="T14">
                    <a:pos x="T8" y="T9"/>
                  </a:cxn>
                </a:cxnLst>
                <a:rect l="T15" t="T16" r="T17" b="T18"/>
                <a:pathLst>
                  <a:path w="138" h="134">
                    <a:moveTo>
                      <a:pt x="0" y="134"/>
                    </a:moveTo>
                    <a:lnTo>
                      <a:pt x="138" y="40"/>
                    </a:lnTo>
                    <a:lnTo>
                      <a:pt x="138" y="0"/>
                    </a:lnTo>
                    <a:lnTo>
                      <a:pt x="0" y="94"/>
                    </a:lnTo>
                    <a:lnTo>
                      <a:pt x="0" y="134"/>
                    </a:lnTo>
                    <a:close/>
                  </a:path>
                </a:pathLst>
              </a:custGeom>
              <a:solidFill>
                <a:srgbClr val="D9D9D9"/>
              </a:solidFill>
              <a:ln w="0">
                <a:solidFill>
                  <a:srgbClr val="D9D9D9"/>
                </a:solidFill>
                <a:prstDash val="solid"/>
                <a:round/>
                <a:headEnd/>
                <a:tailEnd/>
              </a:ln>
            </p:spPr>
            <p:txBody>
              <a:bodyPr/>
              <a:lstStyle/>
              <a:p>
                <a:endParaRPr lang="ja-JP" altLang="en-US"/>
              </a:p>
            </p:txBody>
          </p:sp>
        </p:grpSp>
        <p:pic>
          <p:nvPicPr>
            <p:cNvPr id="99" name="Picture 227" descr="dglxasset[1]"/>
            <p:cNvPicPr>
              <a:picLocks noChangeAspect="1" noChangeArrowheads="1"/>
            </p:cNvPicPr>
            <p:nvPr/>
          </p:nvPicPr>
          <p:blipFill>
            <a:blip r:embed="rId7"/>
            <a:srcRect/>
            <a:stretch>
              <a:fillRect/>
            </a:stretch>
          </p:blipFill>
          <p:spPr bwMode="auto">
            <a:xfrm>
              <a:off x="3289" y="776"/>
              <a:ext cx="360" cy="147"/>
            </a:xfrm>
            <a:prstGeom prst="rect">
              <a:avLst/>
            </a:prstGeom>
            <a:noFill/>
            <a:ln w="9525">
              <a:noFill/>
              <a:miter lim="800000"/>
              <a:headEnd/>
              <a:tailEnd/>
            </a:ln>
          </p:spPr>
        </p:pic>
      </p:grpSp>
      <p:grpSp>
        <p:nvGrpSpPr>
          <p:cNvPr id="102" name="Group 229"/>
          <p:cNvGrpSpPr>
            <a:grpSpLocks/>
          </p:cNvGrpSpPr>
          <p:nvPr/>
        </p:nvGrpSpPr>
        <p:grpSpPr bwMode="auto">
          <a:xfrm>
            <a:off x="1249363" y="5959897"/>
            <a:ext cx="468312" cy="273050"/>
            <a:chOff x="3334" y="749"/>
            <a:chExt cx="363" cy="186"/>
          </a:xfrm>
        </p:grpSpPr>
        <p:sp>
          <p:nvSpPr>
            <p:cNvPr id="103" name="Freeform 230"/>
            <p:cNvSpPr>
              <a:spLocks/>
            </p:cNvSpPr>
            <p:nvPr/>
          </p:nvSpPr>
          <p:spPr bwMode="auto">
            <a:xfrm>
              <a:off x="3334" y="864"/>
              <a:ext cx="61" cy="71"/>
            </a:xfrm>
            <a:custGeom>
              <a:avLst/>
              <a:gdLst>
                <a:gd name="T0" fmla="*/ 1 w 96"/>
                <a:gd name="T1" fmla="*/ 10 h 71"/>
                <a:gd name="T2" fmla="*/ 1 w 96"/>
                <a:gd name="T3" fmla="*/ 22 h 71"/>
                <a:gd name="T4" fmla="*/ 1 w 96"/>
                <a:gd name="T5" fmla="*/ 64 h 71"/>
                <a:gd name="T6" fmla="*/ 1 w 96"/>
                <a:gd name="T7" fmla="*/ 63 h 71"/>
                <a:gd name="T8" fmla="*/ 1 w 96"/>
                <a:gd name="T9" fmla="*/ 59 h 71"/>
                <a:gd name="T10" fmla="*/ 1 w 96"/>
                <a:gd name="T11" fmla="*/ 35 h 71"/>
                <a:gd name="T12" fmla="*/ 1 w 96"/>
                <a:gd name="T13" fmla="*/ 4 h 71"/>
                <a:gd name="T14" fmla="*/ 1 w 96"/>
                <a:gd name="T15" fmla="*/ 4 h 71"/>
                <a:gd name="T16" fmla="*/ 1 w 96"/>
                <a:gd name="T17" fmla="*/ 4 h 71"/>
                <a:gd name="T18" fmla="*/ 1 w 96"/>
                <a:gd name="T19" fmla="*/ 1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71"/>
                <a:gd name="T32" fmla="*/ 96 w 96"/>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71">
                  <a:moveTo>
                    <a:pt x="45" y="10"/>
                  </a:moveTo>
                  <a:cubicBezTo>
                    <a:pt x="24" y="31"/>
                    <a:pt x="45" y="7"/>
                    <a:pt x="3" y="22"/>
                  </a:cubicBezTo>
                  <a:cubicBezTo>
                    <a:pt x="0" y="30"/>
                    <a:pt x="10" y="57"/>
                    <a:pt x="18" y="64"/>
                  </a:cubicBezTo>
                  <a:cubicBezTo>
                    <a:pt x="26" y="71"/>
                    <a:pt x="39" y="64"/>
                    <a:pt x="50" y="63"/>
                  </a:cubicBezTo>
                  <a:cubicBezTo>
                    <a:pt x="59" y="67"/>
                    <a:pt x="77" y="64"/>
                    <a:pt x="84" y="59"/>
                  </a:cubicBezTo>
                  <a:cubicBezTo>
                    <a:pt x="91" y="54"/>
                    <a:pt x="91" y="44"/>
                    <a:pt x="92" y="35"/>
                  </a:cubicBezTo>
                  <a:cubicBezTo>
                    <a:pt x="92" y="28"/>
                    <a:pt x="96" y="9"/>
                    <a:pt x="92" y="4"/>
                  </a:cubicBezTo>
                  <a:lnTo>
                    <a:pt x="69" y="4"/>
                  </a:lnTo>
                  <a:cubicBezTo>
                    <a:pt x="61" y="0"/>
                    <a:pt x="63" y="3"/>
                    <a:pt x="59" y="4"/>
                  </a:cubicBezTo>
                  <a:cubicBezTo>
                    <a:pt x="55" y="5"/>
                    <a:pt x="48" y="9"/>
                    <a:pt x="45" y="10"/>
                  </a:cubicBezTo>
                  <a:close/>
                </a:path>
              </a:pathLst>
            </a:custGeom>
            <a:gradFill rotWithShape="1">
              <a:gsLst>
                <a:gs pos="0">
                  <a:srgbClr val="EAEAEA">
                    <a:alpha val="75000"/>
                  </a:srgbClr>
                </a:gs>
                <a:gs pos="100000">
                  <a:srgbClr val="99CCFF">
                    <a:alpha val="59000"/>
                  </a:srgbClr>
                </a:gs>
              </a:gsLst>
              <a:path path="rect">
                <a:fillToRect l="50000" t="50000" r="50000" b="50000"/>
              </a:path>
            </a:gradFill>
            <a:ln w="3175" cap="flat" cmpd="sng">
              <a:solidFill>
                <a:schemeClr val="bg1"/>
              </a:solidFill>
              <a:prstDash val="solid"/>
              <a:round/>
              <a:headEnd type="none" w="med" len="med"/>
              <a:tailEnd type="none" w="med" len="lg"/>
            </a:ln>
          </p:spPr>
          <p:txBody>
            <a:bodyPr/>
            <a:lstStyle/>
            <a:p>
              <a:endParaRPr lang="ja-JP" altLang="en-US"/>
            </a:p>
          </p:txBody>
        </p:sp>
        <p:sp>
          <p:nvSpPr>
            <p:cNvPr id="104" name="Freeform 231"/>
            <p:cNvSpPr>
              <a:spLocks/>
            </p:cNvSpPr>
            <p:nvPr/>
          </p:nvSpPr>
          <p:spPr bwMode="auto">
            <a:xfrm rot="3152965">
              <a:off x="3365" y="783"/>
              <a:ext cx="50" cy="71"/>
            </a:xfrm>
            <a:custGeom>
              <a:avLst/>
              <a:gdLst>
                <a:gd name="T0" fmla="*/ 1 w 96"/>
                <a:gd name="T1" fmla="*/ 10 h 71"/>
                <a:gd name="T2" fmla="*/ 1 w 96"/>
                <a:gd name="T3" fmla="*/ 22 h 71"/>
                <a:gd name="T4" fmla="*/ 1 w 96"/>
                <a:gd name="T5" fmla="*/ 64 h 71"/>
                <a:gd name="T6" fmla="*/ 1 w 96"/>
                <a:gd name="T7" fmla="*/ 63 h 71"/>
                <a:gd name="T8" fmla="*/ 1 w 96"/>
                <a:gd name="T9" fmla="*/ 59 h 71"/>
                <a:gd name="T10" fmla="*/ 1 w 96"/>
                <a:gd name="T11" fmla="*/ 35 h 71"/>
                <a:gd name="T12" fmla="*/ 1 w 96"/>
                <a:gd name="T13" fmla="*/ 4 h 71"/>
                <a:gd name="T14" fmla="*/ 1 w 96"/>
                <a:gd name="T15" fmla="*/ 4 h 71"/>
                <a:gd name="T16" fmla="*/ 1 w 96"/>
                <a:gd name="T17" fmla="*/ 4 h 71"/>
                <a:gd name="T18" fmla="*/ 1 w 96"/>
                <a:gd name="T19" fmla="*/ 1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71"/>
                <a:gd name="T32" fmla="*/ 96 w 96"/>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71">
                  <a:moveTo>
                    <a:pt x="45" y="10"/>
                  </a:moveTo>
                  <a:cubicBezTo>
                    <a:pt x="24" y="31"/>
                    <a:pt x="45" y="7"/>
                    <a:pt x="3" y="22"/>
                  </a:cubicBezTo>
                  <a:cubicBezTo>
                    <a:pt x="0" y="30"/>
                    <a:pt x="10" y="57"/>
                    <a:pt x="18" y="64"/>
                  </a:cubicBezTo>
                  <a:cubicBezTo>
                    <a:pt x="26" y="71"/>
                    <a:pt x="39" y="64"/>
                    <a:pt x="50" y="63"/>
                  </a:cubicBezTo>
                  <a:cubicBezTo>
                    <a:pt x="59" y="67"/>
                    <a:pt x="77" y="64"/>
                    <a:pt x="84" y="59"/>
                  </a:cubicBezTo>
                  <a:cubicBezTo>
                    <a:pt x="91" y="54"/>
                    <a:pt x="91" y="44"/>
                    <a:pt x="92" y="35"/>
                  </a:cubicBezTo>
                  <a:cubicBezTo>
                    <a:pt x="92" y="28"/>
                    <a:pt x="96" y="9"/>
                    <a:pt x="92" y="4"/>
                  </a:cubicBezTo>
                  <a:lnTo>
                    <a:pt x="69" y="4"/>
                  </a:lnTo>
                  <a:cubicBezTo>
                    <a:pt x="61" y="0"/>
                    <a:pt x="63" y="3"/>
                    <a:pt x="59" y="4"/>
                  </a:cubicBezTo>
                  <a:cubicBezTo>
                    <a:pt x="55" y="5"/>
                    <a:pt x="48" y="9"/>
                    <a:pt x="45" y="10"/>
                  </a:cubicBezTo>
                  <a:close/>
                </a:path>
              </a:pathLst>
            </a:custGeom>
            <a:gradFill rotWithShape="1">
              <a:gsLst>
                <a:gs pos="0">
                  <a:srgbClr val="EAEAEA">
                    <a:alpha val="75000"/>
                  </a:srgbClr>
                </a:gs>
                <a:gs pos="100000">
                  <a:srgbClr val="99CCFF">
                    <a:alpha val="59000"/>
                  </a:srgbClr>
                </a:gs>
              </a:gsLst>
              <a:path path="rect">
                <a:fillToRect l="50000" t="50000" r="50000" b="50000"/>
              </a:path>
            </a:gradFill>
            <a:ln w="3175" cap="flat" cmpd="sng">
              <a:solidFill>
                <a:schemeClr val="bg1"/>
              </a:solidFill>
              <a:prstDash val="solid"/>
              <a:round/>
              <a:headEnd type="none" w="med" len="med"/>
              <a:tailEnd type="none" w="med" len="lg"/>
            </a:ln>
          </p:spPr>
          <p:txBody>
            <a:bodyPr/>
            <a:lstStyle/>
            <a:p>
              <a:endParaRPr lang="ja-JP" altLang="en-US"/>
            </a:p>
          </p:txBody>
        </p:sp>
        <p:sp>
          <p:nvSpPr>
            <p:cNvPr id="105" name="Freeform 232"/>
            <p:cNvSpPr>
              <a:spLocks/>
            </p:cNvSpPr>
            <p:nvPr/>
          </p:nvSpPr>
          <p:spPr bwMode="auto">
            <a:xfrm rot="18447035" flipH="1">
              <a:off x="3432" y="761"/>
              <a:ext cx="96" cy="71"/>
            </a:xfrm>
            <a:custGeom>
              <a:avLst/>
              <a:gdLst>
                <a:gd name="T0" fmla="*/ 45 w 96"/>
                <a:gd name="T1" fmla="*/ 10 h 71"/>
                <a:gd name="T2" fmla="*/ 3 w 96"/>
                <a:gd name="T3" fmla="*/ 22 h 71"/>
                <a:gd name="T4" fmla="*/ 18 w 96"/>
                <a:gd name="T5" fmla="*/ 64 h 71"/>
                <a:gd name="T6" fmla="*/ 50 w 96"/>
                <a:gd name="T7" fmla="*/ 63 h 71"/>
                <a:gd name="T8" fmla="*/ 84 w 96"/>
                <a:gd name="T9" fmla="*/ 59 h 71"/>
                <a:gd name="T10" fmla="*/ 92 w 96"/>
                <a:gd name="T11" fmla="*/ 35 h 71"/>
                <a:gd name="T12" fmla="*/ 92 w 96"/>
                <a:gd name="T13" fmla="*/ 4 h 71"/>
                <a:gd name="T14" fmla="*/ 69 w 96"/>
                <a:gd name="T15" fmla="*/ 4 h 71"/>
                <a:gd name="T16" fmla="*/ 59 w 96"/>
                <a:gd name="T17" fmla="*/ 4 h 71"/>
                <a:gd name="T18" fmla="*/ 45 w 96"/>
                <a:gd name="T19" fmla="*/ 1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71"/>
                <a:gd name="T32" fmla="*/ 96 w 96"/>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71">
                  <a:moveTo>
                    <a:pt x="45" y="10"/>
                  </a:moveTo>
                  <a:cubicBezTo>
                    <a:pt x="24" y="31"/>
                    <a:pt x="45" y="7"/>
                    <a:pt x="3" y="22"/>
                  </a:cubicBezTo>
                  <a:cubicBezTo>
                    <a:pt x="0" y="30"/>
                    <a:pt x="10" y="57"/>
                    <a:pt x="18" y="64"/>
                  </a:cubicBezTo>
                  <a:cubicBezTo>
                    <a:pt x="26" y="71"/>
                    <a:pt x="39" y="64"/>
                    <a:pt x="50" y="63"/>
                  </a:cubicBezTo>
                  <a:cubicBezTo>
                    <a:pt x="59" y="67"/>
                    <a:pt x="77" y="64"/>
                    <a:pt x="84" y="59"/>
                  </a:cubicBezTo>
                  <a:cubicBezTo>
                    <a:pt x="91" y="54"/>
                    <a:pt x="91" y="44"/>
                    <a:pt x="92" y="35"/>
                  </a:cubicBezTo>
                  <a:cubicBezTo>
                    <a:pt x="92" y="28"/>
                    <a:pt x="96" y="9"/>
                    <a:pt x="92" y="4"/>
                  </a:cubicBezTo>
                  <a:lnTo>
                    <a:pt x="69" y="4"/>
                  </a:lnTo>
                  <a:cubicBezTo>
                    <a:pt x="61" y="0"/>
                    <a:pt x="63" y="3"/>
                    <a:pt x="59" y="4"/>
                  </a:cubicBezTo>
                  <a:cubicBezTo>
                    <a:pt x="55" y="5"/>
                    <a:pt x="48" y="9"/>
                    <a:pt x="45" y="10"/>
                  </a:cubicBezTo>
                  <a:close/>
                </a:path>
              </a:pathLst>
            </a:custGeom>
            <a:gradFill rotWithShape="1">
              <a:gsLst>
                <a:gs pos="0">
                  <a:srgbClr val="EAEAEA">
                    <a:alpha val="75000"/>
                  </a:srgbClr>
                </a:gs>
                <a:gs pos="100000">
                  <a:srgbClr val="99CCFF">
                    <a:alpha val="59000"/>
                  </a:srgbClr>
                </a:gs>
              </a:gsLst>
              <a:path path="rect">
                <a:fillToRect l="50000" t="50000" r="50000" b="50000"/>
              </a:path>
            </a:gradFill>
            <a:ln w="3175" cap="flat" cmpd="sng">
              <a:solidFill>
                <a:schemeClr val="bg1"/>
              </a:solidFill>
              <a:prstDash val="solid"/>
              <a:round/>
              <a:headEnd type="none" w="med" len="med"/>
              <a:tailEnd type="none" w="med" len="lg"/>
            </a:ln>
          </p:spPr>
          <p:txBody>
            <a:bodyPr/>
            <a:lstStyle/>
            <a:p>
              <a:endParaRPr lang="ja-JP" altLang="en-US"/>
            </a:p>
          </p:txBody>
        </p:sp>
        <p:sp>
          <p:nvSpPr>
            <p:cNvPr id="106" name="Freeform 233"/>
            <p:cNvSpPr>
              <a:spLocks/>
            </p:cNvSpPr>
            <p:nvPr/>
          </p:nvSpPr>
          <p:spPr bwMode="auto">
            <a:xfrm rot="18447035" flipH="1">
              <a:off x="3637" y="783"/>
              <a:ext cx="50" cy="71"/>
            </a:xfrm>
            <a:custGeom>
              <a:avLst/>
              <a:gdLst>
                <a:gd name="T0" fmla="*/ 1 w 96"/>
                <a:gd name="T1" fmla="*/ 10 h 71"/>
                <a:gd name="T2" fmla="*/ 1 w 96"/>
                <a:gd name="T3" fmla="*/ 22 h 71"/>
                <a:gd name="T4" fmla="*/ 1 w 96"/>
                <a:gd name="T5" fmla="*/ 64 h 71"/>
                <a:gd name="T6" fmla="*/ 1 w 96"/>
                <a:gd name="T7" fmla="*/ 63 h 71"/>
                <a:gd name="T8" fmla="*/ 1 w 96"/>
                <a:gd name="T9" fmla="*/ 59 h 71"/>
                <a:gd name="T10" fmla="*/ 1 w 96"/>
                <a:gd name="T11" fmla="*/ 35 h 71"/>
                <a:gd name="T12" fmla="*/ 1 w 96"/>
                <a:gd name="T13" fmla="*/ 4 h 71"/>
                <a:gd name="T14" fmla="*/ 1 w 96"/>
                <a:gd name="T15" fmla="*/ 4 h 71"/>
                <a:gd name="T16" fmla="*/ 1 w 96"/>
                <a:gd name="T17" fmla="*/ 4 h 71"/>
                <a:gd name="T18" fmla="*/ 1 w 96"/>
                <a:gd name="T19" fmla="*/ 1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71"/>
                <a:gd name="T32" fmla="*/ 96 w 96"/>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71">
                  <a:moveTo>
                    <a:pt x="45" y="10"/>
                  </a:moveTo>
                  <a:cubicBezTo>
                    <a:pt x="24" y="31"/>
                    <a:pt x="45" y="7"/>
                    <a:pt x="3" y="22"/>
                  </a:cubicBezTo>
                  <a:cubicBezTo>
                    <a:pt x="0" y="30"/>
                    <a:pt x="10" y="57"/>
                    <a:pt x="18" y="64"/>
                  </a:cubicBezTo>
                  <a:cubicBezTo>
                    <a:pt x="26" y="71"/>
                    <a:pt x="39" y="64"/>
                    <a:pt x="50" y="63"/>
                  </a:cubicBezTo>
                  <a:cubicBezTo>
                    <a:pt x="59" y="67"/>
                    <a:pt x="77" y="64"/>
                    <a:pt x="84" y="59"/>
                  </a:cubicBezTo>
                  <a:cubicBezTo>
                    <a:pt x="91" y="54"/>
                    <a:pt x="91" y="44"/>
                    <a:pt x="92" y="35"/>
                  </a:cubicBezTo>
                  <a:cubicBezTo>
                    <a:pt x="92" y="28"/>
                    <a:pt x="96" y="9"/>
                    <a:pt x="92" y="4"/>
                  </a:cubicBezTo>
                  <a:lnTo>
                    <a:pt x="69" y="4"/>
                  </a:lnTo>
                  <a:cubicBezTo>
                    <a:pt x="61" y="0"/>
                    <a:pt x="63" y="3"/>
                    <a:pt x="59" y="4"/>
                  </a:cubicBezTo>
                  <a:cubicBezTo>
                    <a:pt x="55" y="5"/>
                    <a:pt x="48" y="9"/>
                    <a:pt x="45" y="10"/>
                  </a:cubicBezTo>
                  <a:close/>
                </a:path>
              </a:pathLst>
            </a:custGeom>
            <a:gradFill rotWithShape="1">
              <a:gsLst>
                <a:gs pos="0">
                  <a:srgbClr val="EAEAEA">
                    <a:alpha val="75000"/>
                  </a:srgbClr>
                </a:gs>
                <a:gs pos="100000">
                  <a:srgbClr val="99CCFF">
                    <a:alpha val="59000"/>
                  </a:srgbClr>
                </a:gs>
              </a:gsLst>
              <a:path path="rect">
                <a:fillToRect l="50000" t="50000" r="50000" b="50000"/>
              </a:path>
            </a:gradFill>
            <a:ln w="3175" cap="flat" cmpd="sng">
              <a:solidFill>
                <a:schemeClr val="bg1"/>
              </a:solidFill>
              <a:prstDash val="solid"/>
              <a:round/>
              <a:headEnd type="none" w="med" len="med"/>
              <a:tailEnd type="none" w="med" len="lg"/>
            </a:ln>
          </p:spPr>
          <p:txBody>
            <a:bodyPr/>
            <a:lstStyle/>
            <a:p>
              <a:endParaRPr lang="ja-JP" altLang="en-US"/>
            </a:p>
          </p:txBody>
        </p:sp>
        <p:sp>
          <p:nvSpPr>
            <p:cNvPr id="107" name="Freeform 234"/>
            <p:cNvSpPr>
              <a:spLocks/>
            </p:cNvSpPr>
            <p:nvPr/>
          </p:nvSpPr>
          <p:spPr bwMode="auto">
            <a:xfrm rot="3152965">
              <a:off x="3592" y="833"/>
              <a:ext cx="50" cy="71"/>
            </a:xfrm>
            <a:custGeom>
              <a:avLst/>
              <a:gdLst>
                <a:gd name="T0" fmla="*/ 1 w 96"/>
                <a:gd name="T1" fmla="*/ 10 h 71"/>
                <a:gd name="T2" fmla="*/ 1 w 96"/>
                <a:gd name="T3" fmla="*/ 22 h 71"/>
                <a:gd name="T4" fmla="*/ 1 w 96"/>
                <a:gd name="T5" fmla="*/ 64 h 71"/>
                <a:gd name="T6" fmla="*/ 1 w 96"/>
                <a:gd name="T7" fmla="*/ 63 h 71"/>
                <a:gd name="T8" fmla="*/ 1 w 96"/>
                <a:gd name="T9" fmla="*/ 59 h 71"/>
                <a:gd name="T10" fmla="*/ 1 w 96"/>
                <a:gd name="T11" fmla="*/ 35 h 71"/>
                <a:gd name="T12" fmla="*/ 1 w 96"/>
                <a:gd name="T13" fmla="*/ 4 h 71"/>
                <a:gd name="T14" fmla="*/ 1 w 96"/>
                <a:gd name="T15" fmla="*/ 4 h 71"/>
                <a:gd name="T16" fmla="*/ 1 w 96"/>
                <a:gd name="T17" fmla="*/ 4 h 71"/>
                <a:gd name="T18" fmla="*/ 1 w 96"/>
                <a:gd name="T19" fmla="*/ 1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71"/>
                <a:gd name="T32" fmla="*/ 96 w 96"/>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71">
                  <a:moveTo>
                    <a:pt x="45" y="10"/>
                  </a:moveTo>
                  <a:cubicBezTo>
                    <a:pt x="24" y="31"/>
                    <a:pt x="45" y="7"/>
                    <a:pt x="3" y="22"/>
                  </a:cubicBezTo>
                  <a:cubicBezTo>
                    <a:pt x="0" y="30"/>
                    <a:pt x="10" y="57"/>
                    <a:pt x="18" y="64"/>
                  </a:cubicBezTo>
                  <a:cubicBezTo>
                    <a:pt x="26" y="71"/>
                    <a:pt x="39" y="64"/>
                    <a:pt x="50" y="63"/>
                  </a:cubicBezTo>
                  <a:cubicBezTo>
                    <a:pt x="59" y="67"/>
                    <a:pt x="77" y="64"/>
                    <a:pt x="84" y="59"/>
                  </a:cubicBezTo>
                  <a:cubicBezTo>
                    <a:pt x="91" y="54"/>
                    <a:pt x="91" y="44"/>
                    <a:pt x="92" y="35"/>
                  </a:cubicBezTo>
                  <a:cubicBezTo>
                    <a:pt x="92" y="28"/>
                    <a:pt x="96" y="9"/>
                    <a:pt x="92" y="4"/>
                  </a:cubicBezTo>
                  <a:lnTo>
                    <a:pt x="69" y="4"/>
                  </a:lnTo>
                  <a:cubicBezTo>
                    <a:pt x="61" y="0"/>
                    <a:pt x="63" y="3"/>
                    <a:pt x="59" y="4"/>
                  </a:cubicBezTo>
                  <a:cubicBezTo>
                    <a:pt x="55" y="5"/>
                    <a:pt x="48" y="9"/>
                    <a:pt x="45" y="10"/>
                  </a:cubicBezTo>
                  <a:close/>
                </a:path>
              </a:pathLst>
            </a:custGeom>
            <a:gradFill rotWithShape="1">
              <a:gsLst>
                <a:gs pos="0">
                  <a:srgbClr val="EAEAEA">
                    <a:alpha val="75000"/>
                  </a:srgbClr>
                </a:gs>
                <a:gs pos="100000">
                  <a:srgbClr val="99CCFF">
                    <a:alpha val="59000"/>
                  </a:srgbClr>
                </a:gs>
              </a:gsLst>
              <a:path path="rect">
                <a:fillToRect l="50000" t="50000" r="50000" b="50000"/>
              </a:path>
            </a:gradFill>
            <a:ln w="3175" cap="flat" cmpd="sng">
              <a:solidFill>
                <a:schemeClr val="bg1"/>
              </a:solidFill>
              <a:prstDash val="solid"/>
              <a:round/>
              <a:headEnd type="none" w="med" len="med"/>
              <a:tailEnd type="none" w="med" len="lg"/>
            </a:ln>
          </p:spPr>
          <p:txBody>
            <a:bodyPr/>
            <a:lstStyle/>
            <a:p>
              <a:endParaRPr lang="ja-JP" altLang="en-US"/>
            </a:p>
          </p:txBody>
        </p:sp>
      </p:grpSp>
      <p:sp>
        <p:nvSpPr>
          <p:cNvPr id="108" name="AutoShape 237"/>
          <p:cNvSpPr>
            <a:spLocks noChangeArrowheads="1"/>
          </p:cNvSpPr>
          <p:nvPr/>
        </p:nvSpPr>
        <p:spPr bwMode="auto">
          <a:xfrm>
            <a:off x="1670050" y="5951960"/>
            <a:ext cx="212725" cy="196850"/>
          </a:xfrm>
          <a:prstGeom prst="parallelogram">
            <a:avLst>
              <a:gd name="adj" fmla="val 22404"/>
            </a:avLst>
          </a:prstGeom>
          <a:solidFill>
            <a:srgbClr val="FFFFFF"/>
          </a:solidFill>
          <a:ln w="3175" algn="ctr">
            <a:solidFill>
              <a:srgbClr val="CC99FF"/>
            </a:solidFill>
            <a:miter lim="800000"/>
            <a:headEnd/>
            <a:tailEnd/>
          </a:ln>
          <a:effectLst>
            <a:outerShdw dist="17961" dir="2700000" algn="ctr" rotWithShape="0">
              <a:srgbClr val="333333">
                <a:alpha val="50000"/>
              </a:srgbClr>
            </a:outerShdw>
          </a:effectLst>
        </p:spPr>
        <p:txBody>
          <a:bodyPr wrap="none" lIns="10800" tIns="10800" rIns="10800" bIns="10800" anchor="ctr"/>
          <a:lstStyle/>
          <a:p>
            <a:pPr marL="342900" indent="-342900" algn="ctr">
              <a:defRPr/>
            </a:pPr>
            <a:r>
              <a:rPr lang="en-US" altLang="ja-JP" sz="1000" dirty="0">
                <a:solidFill>
                  <a:srgbClr val="000000"/>
                </a:solidFill>
                <a:latin typeface="ＭＳ Ｐゴシック"/>
                <a:ea typeface="+mn-ea"/>
                <a:cs typeface="Arial" charset="0"/>
              </a:rPr>
              <a:t>ID</a:t>
            </a:r>
          </a:p>
        </p:txBody>
      </p:sp>
      <p:sp>
        <p:nvSpPr>
          <p:cNvPr id="109" name="Text Box 128"/>
          <p:cNvSpPr txBox="1">
            <a:spLocks noChangeArrowheads="1"/>
          </p:cNvSpPr>
          <p:nvPr/>
        </p:nvSpPr>
        <p:spPr bwMode="auto">
          <a:xfrm>
            <a:off x="1085850" y="6396460"/>
            <a:ext cx="996950" cy="255587"/>
          </a:xfrm>
          <a:prstGeom prst="rect">
            <a:avLst/>
          </a:prstGeom>
          <a:noFill/>
          <a:ln w="9525">
            <a:noFill/>
            <a:miter lim="800000"/>
            <a:headEnd/>
            <a:tailEnd/>
          </a:ln>
        </p:spPr>
        <p:txBody>
          <a:bodyPr lIns="90000" tIns="46800" rIns="90000" bIns="46800">
            <a:spAutoFit/>
          </a:bodyPr>
          <a:lstStyle/>
          <a:p>
            <a:pPr marL="342900" indent="-342900" algn="ctr">
              <a:lnSpc>
                <a:spcPct val="95000"/>
              </a:lnSpc>
            </a:pPr>
            <a:r>
              <a:rPr kumimoji="0" lang="ja-JP" altLang="en-US" sz="1100" u="sng">
                <a:latin typeface="HG丸ｺﾞｼｯｸM-PRO"/>
                <a:ea typeface="HG丸ｺﾞｼｯｸM-PRO"/>
                <a:cs typeface="Arial" charset="0"/>
              </a:rPr>
              <a:t>水産加工物</a:t>
            </a:r>
          </a:p>
        </p:txBody>
      </p:sp>
      <p:sp>
        <p:nvSpPr>
          <p:cNvPr id="110" name="AutoShape 228"/>
          <p:cNvSpPr>
            <a:spLocks noChangeArrowheads="1"/>
          </p:cNvSpPr>
          <p:nvPr/>
        </p:nvSpPr>
        <p:spPr bwMode="auto">
          <a:xfrm>
            <a:off x="1377950" y="6180560"/>
            <a:ext cx="196850" cy="171450"/>
          </a:xfrm>
          <a:prstGeom prst="parallelogram">
            <a:avLst>
              <a:gd name="adj" fmla="val 22065"/>
            </a:avLst>
          </a:prstGeom>
          <a:solidFill>
            <a:srgbClr val="FFFFFF"/>
          </a:solidFill>
          <a:ln w="3175" algn="ctr">
            <a:solidFill>
              <a:srgbClr val="CC99FF"/>
            </a:solidFill>
            <a:miter lim="800000"/>
            <a:headEnd/>
            <a:tailEnd/>
          </a:ln>
          <a:effectLst>
            <a:outerShdw dist="17961" dir="2700000" algn="ctr" rotWithShape="0">
              <a:srgbClr val="333333">
                <a:alpha val="50000"/>
              </a:srgbClr>
            </a:outerShdw>
          </a:effectLst>
        </p:spPr>
        <p:txBody>
          <a:bodyPr wrap="none" lIns="10800" tIns="10800" rIns="10800" bIns="10800" anchor="ctr"/>
          <a:lstStyle/>
          <a:p>
            <a:pPr marL="342900" indent="-342900" algn="ctr">
              <a:defRPr/>
            </a:pPr>
            <a:r>
              <a:rPr lang="en-US" altLang="ja-JP" sz="1000" dirty="0">
                <a:solidFill>
                  <a:srgbClr val="000000"/>
                </a:solidFill>
                <a:latin typeface="ＭＳ Ｐゴシック"/>
                <a:ea typeface="+mn-ea"/>
                <a:cs typeface="Arial" charset="0"/>
              </a:rPr>
              <a:t>ID</a:t>
            </a:r>
          </a:p>
        </p:txBody>
      </p:sp>
      <p:cxnSp>
        <p:nvCxnSpPr>
          <p:cNvPr id="111" name="AutoShape 123"/>
          <p:cNvCxnSpPr>
            <a:cxnSpLocks noChangeShapeType="1"/>
          </p:cNvCxnSpPr>
          <p:nvPr/>
        </p:nvCxnSpPr>
        <p:spPr bwMode="auto">
          <a:xfrm rot="5400000">
            <a:off x="2204244" y="4665291"/>
            <a:ext cx="1138238" cy="0"/>
          </a:xfrm>
          <a:prstGeom prst="bentConnector3">
            <a:avLst>
              <a:gd name="adj1" fmla="val 50000"/>
            </a:avLst>
          </a:prstGeom>
          <a:noFill/>
          <a:ln w="50800">
            <a:solidFill>
              <a:srgbClr val="808080"/>
            </a:solidFill>
            <a:miter lim="800000"/>
            <a:headEnd type="triangle" w="med" len="med"/>
            <a:tailEnd/>
          </a:ln>
        </p:spPr>
      </p:cxnSp>
      <p:cxnSp>
        <p:nvCxnSpPr>
          <p:cNvPr id="112" name="AutoShape 123"/>
          <p:cNvCxnSpPr>
            <a:cxnSpLocks noChangeShapeType="1"/>
          </p:cNvCxnSpPr>
          <p:nvPr/>
        </p:nvCxnSpPr>
        <p:spPr bwMode="auto">
          <a:xfrm rot="5400000">
            <a:off x="4183062" y="4639098"/>
            <a:ext cx="1057275" cy="12700"/>
          </a:xfrm>
          <a:prstGeom prst="bentConnector3">
            <a:avLst>
              <a:gd name="adj1" fmla="val 50000"/>
            </a:avLst>
          </a:prstGeom>
          <a:noFill/>
          <a:ln w="50800">
            <a:solidFill>
              <a:srgbClr val="808080"/>
            </a:solidFill>
            <a:miter lim="800000"/>
            <a:headEnd type="triangle" w="med" len="med"/>
            <a:tailEnd/>
          </a:ln>
        </p:spPr>
      </p:cxnSp>
      <p:sp>
        <p:nvSpPr>
          <p:cNvPr id="113" name="AutoShape 10"/>
          <p:cNvSpPr>
            <a:spLocks noChangeArrowheads="1"/>
          </p:cNvSpPr>
          <p:nvPr/>
        </p:nvSpPr>
        <p:spPr bwMode="auto">
          <a:xfrm>
            <a:off x="2392363" y="3610397"/>
            <a:ext cx="1008062" cy="471488"/>
          </a:xfrm>
          <a:prstGeom prst="can">
            <a:avLst>
              <a:gd name="adj" fmla="val 15457"/>
            </a:avLst>
          </a:prstGeom>
          <a:solidFill>
            <a:srgbClr val="3366FF"/>
          </a:solidFill>
          <a:ln w="9525">
            <a:solidFill>
              <a:srgbClr val="FFFFFF"/>
            </a:solidFill>
            <a:round/>
            <a:headEnd/>
            <a:tailEnd/>
          </a:ln>
          <a:effectLst/>
          <a:extLst/>
        </p:spPr>
        <p:txBody>
          <a:bodyPr wrap="none" anchor="ctr"/>
          <a:lstStyle/>
          <a:p>
            <a:pPr algn="ctr" fontAlgn="auto">
              <a:spcBef>
                <a:spcPts val="600"/>
              </a:spcBef>
              <a:spcAft>
                <a:spcPts val="0"/>
              </a:spcAft>
              <a:defRPr/>
            </a:pPr>
            <a:r>
              <a:rPr kumimoji="0" lang="ja-JP" altLang="en-US" sz="900" dirty="0">
                <a:solidFill>
                  <a:schemeClr val="bg1"/>
                </a:solidFill>
                <a:effectLst>
                  <a:outerShdw blurRad="38100" dist="38100" dir="2700000" algn="tl">
                    <a:srgbClr val="000000"/>
                  </a:outerShdw>
                </a:effectLst>
                <a:latin typeface="HG丸ｺﾞｼｯｸM-PRO" pitchFamily="49" charset="-128"/>
                <a:ea typeface="HG丸ｺﾞｼｯｸM-PRO" pitchFamily="49" charset="-128"/>
              </a:rPr>
              <a:t>＜物流情報管理＞</a:t>
            </a:r>
            <a:endParaRPr kumimoji="0" lang="en-US" altLang="ja-JP" sz="900" dirty="0">
              <a:solidFill>
                <a:schemeClr val="bg1"/>
              </a:solidFill>
              <a:effectLst>
                <a:outerShdw blurRad="38100" dist="38100" dir="2700000" algn="tl">
                  <a:srgbClr val="000000"/>
                </a:outerShdw>
              </a:effectLst>
              <a:latin typeface="HG丸ｺﾞｼｯｸM-PRO" pitchFamily="49" charset="-128"/>
              <a:ea typeface="HG丸ｺﾞｼｯｸM-PRO" pitchFamily="49" charset="-128"/>
            </a:endParaRPr>
          </a:p>
          <a:p>
            <a:pPr algn="ctr" fontAlgn="auto">
              <a:spcBef>
                <a:spcPts val="600"/>
              </a:spcBef>
              <a:spcAft>
                <a:spcPts val="0"/>
              </a:spcAft>
              <a:defRPr/>
            </a:pPr>
            <a:r>
              <a:rPr kumimoji="0" lang="ja-JP" altLang="en-US" sz="900" dirty="0">
                <a:solidFill>
                  <a:schemeClr val="bg1"/>
                </a:solidFill>
                <a:effectLst>
                  <a:outerShdw blurRad="38100" dist="38100" dir="2700000" algn="tl">
                    <a:srgbClr val="000000"/>
                  </a:outerShdw>
                </a:effectLst>
                <a:latin typeface="HG丸ｺﾞｼｯｸM-PRO" pitchFamily="49" charset="-128"/>
                <a:ea typeface="HG丸ｺﾞｼｯｸM-PRO" pitchFamily="49" charset="-128"/>
              </a:rPr>
              <a:t>（</a:t>
            </a:r>
            <a:r>
              <a:rPr kumimoji="0" lang="en-US" altLang="ja-JP" sz="900" dirty="0">
                <a:solidFill>
                  <a:schemeClr val="bg1"/>
                </a:solidFill>
                <a:effectLst>
                  <a:outerShdw blurRad="38100" dist="38100" dir="2700000" algn="tl">
                    <a:srgbClr val="000000"/>
                  </a:outerShdw>
                </a:effectLst>
                <a:latin typeface="HG丸ｺﾞｼｯｸM-PRO" pitchFamily="49" charset="-128"/>
                <a:ea typeface="HG丸ｺﾞｼｯｸM-PRO" pitchFamily="49" charset="-128"/>
              </a:rPr>
              <a:t>EPC※</a:t>
            </a:r>
            <a:r>
              <a:rPr kumimoji="0" lang="ja-JP" altLang="en-US" sz="900" dirty="0">
                <a:solidFill>
                  <a:schemeClr val="bg1"/>
                </a:solidFill>
                <a:effectLst>
                  <a:outerShdw blurRad="38100" dist="38100" dir="2700000" algn="tl">
                    <a:srgbClr val="000000"/>
                  </a:outerShdw>
                </a:effectLst>
                <a:latin typeface="HG丸ｺﾞｼｯｸM-PRO" pitchFamily="49" charset="-128"/>
                <a:ea typeface="HG丸ｺﾞｼｯｸM-PRO" pitchFamily="49" charset="-128"/>
              </a:rPr>
              <a:t>）</a:t>
            </a:r>
          </a:p>
        </p:txBody>
      </p:sp>
      <p:sp>
        <p:nvSpPr>
          <p:cNvPr id="114" name="AutoShape 122"/>
          <p:cNvSpPr>
            <a:spLocks noChangeArrowheads="1"/>
          </p:cNvSpPr>
          <p:nvPr/>
        </p:nvSpPr>
        <p:spPr bwMode="auto">
          <a:xfrm>
            <a:off x="581025" y="3581822"/>
            <a:ext cx="1008063" cy="528638"/>
          </a:xfrm>
          <a:prstGeom prst="can">
            <a:avLst>
              <a:gd name="adj" fmla="val 16608"/>
            </a:avLst>
          </a:prstGeom>
          <a:solidFill>
            <a:srgbClr val="3366FF"/>
          </a:solidFill>
          <a:ln w="9525">
            <a:solidFill>
              <a:srgbClr val="FFFFFF"/>
            </a:solidFill>
            <a:round/>
            <a:headEnd/>
            <a:tailEnd/>
          </a:ln>
          <a:effectLst/>
          <a:extLst/>
        </p:spPr>
        <p:txBody>
          <a:bodyPr wrap="none" anchor="ctr"/>
          <a:lstStyle/>
          <a:p>
            <a:pPr algn="ctr" fontAlgn="auto">
              <a:spcBef>
                <a:spcPts val="600"/>
              </a:spcBef>
              <a:spcAft>
                <a:spcPts val="0"/>
              </a:spcAft>
              <a:defRPr/>
            </a:pPr>
            <a:r>
              <a:rPr kumimoji="0" lang="ja-JP" altLang="en-US" sz="900" dirty="0">
                <a:solidFill>
                  <a:schemeClr val="bg1"/>
                </a:solidFill>
                <a:effectLst>
                  <a:outerShdw blurRad="38100" dist="38100" dir="2700000" algn="tl">
                    <a:srgbClr val="000000"/>
                  </a:outerShdw>
                </a:effectLst>
                <a:latin typeface="HG丸ｺﾞｼｯｸM-PRO" pitchFamily="49" charset="-128"/>
                <a:ea typeface="HG丸ｺﾞｼｯｸM-PRO" pitchFamily="49" charset="-128"/>
              </a:rPr>
              <a:t>＜生産・加工</a:t>
            </a:r>
            <a:endParaRPr kumimoji="0" lang="en-US" altLang="ja-JP" sz="900" dirty="0">
              <a:solidFill>
                <a:schemeClr val="bg1"/>
              </a:solidFill>
              <a:effectLst>
                <a:outerShdw blurRad="38100" dist="38100" dir="2700000" algn="tl">
                  <a:srgbClr val="000000"/>
                </a:outerShdw>
              </a:effectLst>
              <a:latin typeface="HG丸ｺﾞｼｯｸM-PRO" pitchFamily="49" charset="-128"/>
              <a:ea typeface="HG丸ｺﾞｼｯｸM-PRO" pitchFamily="49" charset="-128"/>
            </a:endParaRPr>
          </a:p>
          <a:p>
            <a:pPr algn="ctr" fontAlgn="auto">
              <a:spcBef>
                <a:spcPts val="600"/>
              </a:spcBef>
              <a:spcAft>
                <a:spcPts val="0"/>
              </a:spcAft>
              <a:defRPr/>
            </a:pPr>
            <a:r>
              <a:rPr kumimoji="0" lang="ja-JP" altLang="en-US" sz="900" dirty="0">
                <a:solidFill>
                  <a:schemeClr val="bg1"/>
                </a:solidFill>
                <a:effectLst>
                  <a:outerShdw blurRad="38100" dist="38100" dir="2700000" algn="tl">
                    <a:srgbClr val="000000"/>
                  </a:outerShdw>
                </a:effectLst>
                <a:latin typeface="HG丸ｺﾞｼｯｸM-PRO" pitchFamily="49" charset="-128"/>
                <a:ea typeface="HG丸ｺﾞｼｯｸM-PRO" pitchFamily="49" charset="-128"/>
              </a:rPr>
              <a:t>情報管理＞</a:t>
            </a:r>
          </a:p>
        </p:txBody>
      </p:sp>
      <p:sp>
        <p:nvSpPr>
          <p:cNvPr id="115" name="正方形/長方形 114"/>
          <p:cNvSpPr/>
          <p:nvPr/>
        </p:nvSpPr>
        <p:spPr>
          <a:xfrm>
            <a:off x="2390775" y="4639097"/>
            <a:ext cx="757238" cy="287338"/>
          </a:xfrm>
          <a:prstGeom prst="rect">
            <a:avLst/>
          </a:prstGeom>
          <a:solidFill>
            <a:srgbClr val="FFFF66"/>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1100" dirty="0">
                <a:latin typeface="HG丸ｺﾞｼｯｸM-PRO" pitchFamily="50" charset="-128"/>
                <a:ea typeface="HG丸ｺﾞｼｯｸM-PRO" pitchFamily="50" charset="-128"/>
              </a:rPr>
              <a:t>物流情報</a:t>
            </a:r>
          </a:p>
        </p:txBody>
      </p:sp>
      <p:sp>
        <p:nvSpPr>
          <p:cNvPr id="116" name="正方形/長方形 115"/>
          <p:cNvSpPr/>
          <p:nvPr/>
        </p:nvSpPr>
        <p:spPr>
          <a:xfrm>
            <a:off x="4340225" y="4637510"/>
            <a:ext cx="757238" cy="288925"/>
          </a:xfrm>
          <a:prstGeom prst="rect">
            <a:avLst/>
          </a:prstGeom>
          <a:solidFill>
            <a:srgbClr val="FFFF66"/>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1100" dirty="0">
                <a:latin typeface="HG丸ｺﾞｼｯｸM-PRO" pitchFamily="50" charset="-128"/>
                <a:ea typeface="HG丸ｺﾞｼｯｸM-PRO" pitchFamily="50" charset="-128"/>
              </a:rPr>
              <a:t>評価情報</a:t>
            </a:r>
          </a:p>
        </p:txBody>
      </p:sp>
      <p:sp>
        <p:nvSpPr>
          <p:cNvPr id="117" name="AutoShape 10"/>
          <p:cNvSpPr>
            <a:spLocks noChangeArrowheads="1"/>
          </p:cNvSpPr>
          <p:nvPr/>
        </p:nvSpPr>
        <p:spPr bwMode="auto">
          <a:xfrm>
            <a:off x="4032250" y="3624685"/>
            <a:ext cx="1008063" cy="471487"/>
          </a:xfrm>
          <a:prstGeom prst="can">
            <a:avLst>
              <a:gd name="adj" fmla="val 15457"/>
            </a:avLst>
          </a:prstGeom>
          <a:solidFill>
            <a:srgbClr val="3366FF"/>
          </a:solidFill>
          <a:ln w="9525">
            <a:solidFill>
              <a:srgbClr val="FFFFFF"/>
            </a:solidFill>
            <a:round/>
            <a:headEnd/>
            <a:tailEnd/>
          </a:ln>
          <a:effectLst/>
          <a:extLst/>
        </p:spPr>
        <p:txBody>
          <a:bodyPr wrap="none" anchor="ctr"/>
          <a:lstStyle/>
          <a:p>
            <a:pPr algn="ctr" fontAlgn="auto">
              <a:spcBef>
                <a:spcPts val="600"/>
              </a:spcBef>
              <a:spcAft>
                <a:spcPts val="0"/>
              </a:spcAft>
              <a:defRPr/>
            </a:pPr>
            <a:r>
              <a:rPr kumimoji="0" lang="ja-JP" altLang="en-US" sz="900" dirty="0">
                <a:solidFill>
                  <a:schemeClr val="bg1"/>
                </a:solidFill>
                <a:effectLst>
                  <a:outerShdw blurRad="38100" dist="38100" dir="2700000" algn="tl">
                    <a:srgbClr val="000000"/>
                  </a:outerShdw>
                </a:effectLst>
                <a:latin typeface="HG丸ｺﾞｼｯｸM-PRO" pitchFamily="49" charset="-128"/>
                <a:ea typeface="HG丸ｺﾞｼｯｸM-PRO" pitchFamily="49" charset="-128"/>
              </a:rPr>
              <a:t>＜評価・付加価値</a:t>
            </a:r>
            <a:endParaRPr kumimoji="0" lang="en-US" altLang="ja-JP" sz="900" dirty="0">
              <a:solidFill>
                <a:schemeClr val="bg1"/>
              </a:solidFill>
              <a:effectLst>
                <a:outerShdw blurRad="38100" dist="38100" dir="2700000" algn="tl">
                  <a:srgbClr val="000000"/>
                </a:outerShdw>
              </a:effectLst>
              <a:latin typeface="HG丸ｺﾞｼｯｸM-PRO" pitchFamily="49" charset="-128"/>
              <a:ea typeface="HG丸ｺﾞｼｯｸM-PRO" pitchFamily="49" charset="-128"/>
            </a:endParaRPr>
          </a:p>
          <a:p>
            <a:pPr algn="ctr" fontAlgn="auto">
              <a:spcBef>
                <a:spcPts val="600"/>
              </a:spcBef>
              <a:spcAft>
                <a:spcPts val="0"/>
              </a:spcAft>
              <a:defRPr/>
            </a:pPr>
            <a:r>
              <a:rPr kumimoji="0" lang="ja-JP" altLang="en-US" sz="900" dirty="0">
                <a:solidFill>
                  <a:schemeClr val="bg1"/>
                </a:solidFill>
                <a:effectLst>
                  <a:outerShdw blurRad="38100" dist="38100" dir="2700000" algn="tl">
                    <a:srgbClr val="000000"/>
                  </a:outerShdw>
                </a:effectLst>
                <a:latin typeface="HG丸ｺﾞｼｯｸM-PRO" pitchFamily="49" charset="-128"/>
                <a:ea typeface="HG丸ｺﾞｼｯｸM-PRO" pitchFamily="49" charset="-128"/>
              </a:rPr>
              <a:t>情報管理＞</a:t>
            </a:r>
          </a:p>
        </p:txBody>
      </p:sp>
      <p:cxnSp>
        <p:nvCxnSpPr>
          <p:cNvPr id="118" name="AutoShape 11"/>
          <p:cNvCxnSpPr>
            <a:cxnSpLocks noChangeShapeType="1"/>
          </p:cNvCxnSpPr>
          <p:nvPr/>
        </p:nvCxnSpPr>
        <p:spPr bwMode="auto">
          <a:xfrm rot="5400000" flipH="1" flipV="1">
            <a:off x="544512" y="4683548"/>
            <a:ext cx="1089025" cy="12700"/>
          </a:xfrm>
          <a:prstGeom prst="bentConnector3">
            <a:avLst>
              <a:gd name="adj1" fmla="val 50000"/>
            </a:avLst>
          </a:prstGeom>
          <a:noFill/>
          <a:ln w="50800">
            <a:solidFill>
              <a:srgbClr val="808080"/>
            </a:solidFill>
            <a:miter lim="800000"/>
            <a:headEnd/>
            <a:tailEnd type="triangle" w="med" len="med"/>
          </a:ln>
        </p:spPr>
      </p:cxnSp>
      <p:sp>
        <p:nvSpPr>
          <p:cNvPr id="119" name="正方形/長方形 118"/>
          <p:cNvSpPr/>
          <p:nvPr/>
        </p:nvSpPr>
        <p:spPr>
          <a:xfrm>
            <a:off x="501650" y="4593060"/>
            <a:ext cx="1187450" cy="379412"/>
          </a:xfrm>
          <a:prstGeom prst="rect">
            <a:avLst/>
          </a:prstGeom>
          <a:solidFill>
            <a:srgbClr val="FFFF66"/>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1100" dirty="0">
                <a:latin typeface="HG丸ｺﾞｼｯｸM-PRO" pitchFamily="50" charset="-128"/>
                <a:ea typeface="HG丸ｺﾞｼｯｸM-PRO" pitchFamily="50" charset="-128"/>
              </a:rPr>
              <a:t>水産物属性情報</a:t>
            </a:r>
            <a:endParaRPr lang="en-US" altLang="ja-JP" sz="1100" dirty="0">
              <a:latin typeface="HG丸ｺﾞｼｯｸM-PRO" pitchFamily="50" charset="-128"/>
              <a:ea typeface="HG丸ｺﾞｼｯｸM-PRO" pitchFamily="50" charset="-128"/>
            </a:endParaRPr>
          </a:p>
          <a:p>
            <a:pPr algn="ctr" fontAlgn="auto">
              <a:spcBef>
                <a:spcPts val="0"/>
              </a:spcBef>
              <a:spcAft>
                <a:spcPts val="0"/>
              </a:spcAft>
              <a:defRPr/>
            </a:pPr>
            <a:r>
              <a:rPr lang="ja-JP" altLang="en-US" sz="1100" dirty="0">
                <a:latin typeface="HG丸ｺﾞｼｯｸM-PRO" pitchFamily="50" charset="-128"/>
                <a:ea typeface="HG丸ｺﾞｼｯｸM-PRO" pitchFamily="50" charset="-128"/>
              </a:rPr>
              <a:t>安全情報</a:t>
            </a:r>
          </a:p>
        </p:txBody>
      </p:sp>
      <p:sp>
        <p:nvSpPr>
          <p:cNvPr id="120" name="正方形/長方形 119"/>
          <p:cNvSpPr/>
          <p:nvPr/>
        </p:nvSpPr>
        <p:spPr>
          <a:xfrm>
            <a:off x="2768346" y="4146972"/>
            <a:ext cx="1989647" cy="276999"/>
          </a:xfrm>
          <a:prstGeom prst="rect">
            <a:avLst/>
          </a:prstGeom>
          <a:noFill/>
          <a:ln w="28575">
            <a:noFill/>
            <a:prstDash val="solid"/>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ja-JP" altLang="en-US" sz="1200" dirty="0" smtClean="0">
                <a:latin typeface="HGP創英角ｺﾞｼｯｸUB" pitchFamily="50" charset="-128"/>
                <a:ea typeface="HGP創英角ｺﾞｼｯｸUB" pitchFamily="50" charset="-128"/>
              </a:rPr>
              <a:t>情報流通連携基盤共通ＡＰＩ</a:t>
            </a:r>
            <a:endParaRPr lang="ja-JP" altLang="en-US" sz="1200" dirty="0">
              <a:latin typeface="HGP創英角ｺﾞｼｯｸUB" pitchFamily="50" charset="-128"/>
              <a:ea typeface="HGP創英角ｺﾞｼｯｸUB" pitchFamily="50" charset="-128"/>
            </a:endParaRPr>
          </a:p>
        </p:txBody>
      </p:sp>
      <p:sp>
        <p:nvSpPr>
          <p:cNvPr id="121" name="角丸四角形 120"/>
          <p:cNvSpPr/>
          <p:nvPr/>
        </p:nvSpPr>
        <p:spPr>
          <a:xfrm rot="10800000" flipV="1">
            <a:off x="2214563" y="2381672"/>
            <a:ext cx="1519237" cy="728663"/>
          </a:xfrm>
          <a:prstGeom prst="roundRect">
            <a:avLst/>
          </a:prstGeom>
          <a:ln>
            <a:solidFill>
              <a:srgbClr val="33CC33"/>
            </a:solidFill>
          </a:ln>
        </p:spPr>
        <p:style>
          <a:lnRef idx="2">
            <a:schemeClr val="accent3"/>
          </a:lnRef>
          <a:fillRef idx="1">
            <a:schemeClr val="lt1"/>
          </a:fillRef>
          <a:effectRef idx="0">
            <a:schemeClr val="accent3"/>
          </a:effectRef>
          <a:fontRef idx="minor">
            <a:schemeClr val="dk1"/>
          </a:fontRef>
        </p:style>
        <p:txBody>
          <a:bodyPr lIns="0" tIns="0" anchor="ctr"/>
          <a:lstStyle/>
          <a:p>
            <a:pPr algn="ctr" fontAlgn="auto">
              <a:spcBef>
                <a:spcPts val="0"/>
              </a:spcBef>
              <a:spcAft>
                <a:spcPts val="0"/>
              </a:spcAft>
              <a:defRPr/>
            </a:pPr>
            <a:r>
              <a:rPr lang="ja-JP" altLang="en-US" sz="1100" dirty="0">
                <a:solidFill>
                  <a:schemeClr val="tx1"/>
                </a:solidFill>
                <a:latin typeface="+mn-ea"/>
              </a:rPr>
              <a:t>　評価情報、消費者等とのコミュニケーション</a:t>
            </a:r>
            <a:endParaRPr lang="en-US" altLang="ja-JP" sz="1100" dirty="0">
              <a:solidFill>
                <a:schemeClr val="tx1"/>
              </a:solidFill>
              <a:latin typeface="+mn-ea"/>
            </a:endParaRPr>
          </a:p>
        </p:txBody>
      </p:sp>
      <p:sp>
        <p:nvSpPr>
          <p:cNvPr id="122" name="角丸四角形 121"/>
          <p:cNvSpPr/>
          <p:nvPr/>
        </p:nvSpPr>
        <p:spPr>
          <a:xfrm rot="10800000" flipV="1">
            <a:off x="125413" y="2381672"/>
            <a:ext cx="2027237" cy="722313"/>
          </a:xfrm>
          <a:prstGeom prst="roundRect">
            <a:avLst/>
          </a:prstGeom>
          <a:ln>
            <a:solidFill>
              <a:srgbClr val="33CC33"/>
            </a:solidFill>
          </a:ln>
        </p:spPr>
        <p:style>
          <a:lnRef idx="2">
            <a:schemeClr val="accent3"/>
          </a:lnRef>
          <a:fillRef idx="1">
            <a:schemeClr val="lt1"/>
          </a:fillRef>
          <a:effectRef idx="0">
            <a:schemeClr val="accent3"/>
          </a:effectRef>
          <a:fontRef idx="minor">
            <a:schemeClr val="dk1"/>
          </a:fontRef>
        </p:style>
        <p:txBody>
          <a:bodyPr lIns="0" tIns="0" anchor="ctr"/>
          <a:lstStyle/>
          <a:p>
            <a:pPr algn="ctr" fontAlgn="auto">
              <a:spcBef>
                <a:spcPts val="0"/>
              </a:spcBef>
              <a:spcAft>
                <a:spcPts val="0"/>
              </a:spcAft>
              <a:defRPr/>
            </a:pPr>
            <a:r>
              <a:rPr lang="ja-JP" altLang="en-US" sz="1100" dirty="0">
                <a:solidFill>
                  <a:schemeClr val="tx1"/>
                </a:solidFill>
                <a:latin typeface="+mn-ea"/>
              </a:rPr>
              <a:t>水産物トレーサビリティ・</a:t>
            </a:r>
            <a:endParaRPr lang="en-US" altLang="ja-JP" sz="1100" dirty="0">
              <a:solidFill>
                <a:schemeClr val="tx1"/>
              </a:solidFill>
              <a:latin typeface="+mn-ea"/>
            </a:endParaRPr>
          </a:p>
          <a:p>
            <a:pPr algn="ctr" fontAlgn="auto">
              <a:spcBef>
                <a:spcPts val="0"/>
              </a:spcBef>
              <a:spcAft>
                <a:spcPts val="0"/>
              </a:spcAft>
              <a:defRPr/>
            </a:pPr>
            <a:r>
              <a:rPr lang="ja-JP" altLang="en-US" sz="1100" dirty="0">
                <a:solidFill>
                  <a:schemeClr val="tx1"/>
                </a:solidFill>
                <a:latin typeface="+mn-ea"/>
              </a:rPr>
              <a:t>システム</a:t>
            </a:r>
            <a:endParaRPr lang="en-US" altLang="ja-JP" sz="1100" dirty="0">
              <a:solidFill>
                <a:schemeClr val="tx1"/>
              </a:solidFill>
              <a:latin typeface="+mn-ea"/>
            </a:endParaRPr>
          </a:p>
        </p:txBody>
      </p:sp>
      <p:sp>
        <p:nvSpPr>
          <p:cNvPr id="123" name="角丸四角形 122"/>
          <p:cNvSpPr/>
          <p:nvPr/>
        </p:nvSpPr>
        <p:spPr>
          <a:xfrm rot="10800000" flipV="1">
            <a:off x="3779838" y="2381672"/>
            <a:ext cx="827087" cy="722313"/>
          </a:xfrm>
          <a:prstGeom prst="roundRect">
            <a:avLst/>
          </a:prstGeom>
          <a:ln>
            <a:solidFill>
              <a:srgbClr val="33CC33"/>
            </a:solidFill>
          </a:ln>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ja-JP" altLang="en-US" sz="1100" dirty="0">
                <a:solidFill>
                  <a:schemeClr val="tx1"/>
                </a:solidFill>
              </a:rPr>
              <a:t>評価情報</a:t>
            </a:r>
          </a:p>
        </p:txBody>
      </p:sp>
      <p:sp>
        <p:nvSpPr>
          <p:cNvPr id="124" name="角丸四角形 123"/>
          <p:cNvSpPr/>
          <p:nvPr/>
        </p:nvSpPr>
        <p:spPr>
          <a:xfrm rot="10800000" flipV="1">
            <a:off x="4654550" y="2365797"/>
            <a:ext cx="1973263" cy="738188"/>
          </a:xfrm>
          <a:prstGeom prst="roundRect">
            <a:avLst/>
          </a:prstGeom>
          <a:no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100" dirty="0">
                <a:solidFill>
                  <a:schemeClr val="tx1"/>
                </a:solidFill>
              </a:rPr>
              <a:t>水産物属性情報、安全情報、物流情報、評価情報、</a:t>
            </a:r>
            <a:endParaRPr lang="en-US" altLang="ja-JP" sz="1100" dirty="0">
              <a:solidFill>
                <a:schemeClr val="tx1"/>
              </a:solidFill>
            </a:endParaRPr>
          </a:p>
          <a:p>
            <a:pPr algn="ctr" fontAlgn="auto">
              <a:spcBef>
                <a:spcPts val="0"/>
              </a:spcBef>
              <a:spcAft>
                <a:spcPts val="0"/>
              </a:spcAft>
              <a:defRPr/>
            </a:pPr>
            <a:r>
              <a:rPr lang="ja-JP" altLang="en-US" sz="1100" dirty="0">
                <a:solidFill>
                  <a:schemeClr val="tx1"/>
                </a:solidFill>
              </a:rPr>
              <a:t>付加価値情報、生産・加工業者等とのコミュニケーション</a:t>
            </a:r>
            <a:endParaRPr lang="en-US" altLang="ja-JP" sz="1100" dirty="0">
              <a:solidFill>
                <a:schemeClr val="tx1"/>
              </a:solidFill>
            </a:endParaRPr>
          </a:p>
        </p:txBody>
      </p:sp>
      <p:cxnSp>
        <p:nvCxnSpPr>
          <p:cNvPr id="125" name="直線矢印コネクタ 124"/>
          <p:cNvCxnSpPr>
            <a:stCxn id="114" idx="1"/>
            <a:endCxn id="122" idx="2"/>
          </p:cNvCxnSpPr>
          <p:nvPr/>
        </p:nvCxnSpPr>
        <p:spPr>
          <a:xfrm flipV="1">
            <a:off x="1085850" y="3103985"/>
            <a:ext cx="53975" cy="477837"/>
          </a:xfrm>
          <a:prstGeom prst="straightConnector1">
            <a:avLst/>
          </a:prstGeom>
          <a:ln w="34925">
            <a:solidFill>
              <a:srgbClr val="0099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6" name="テキスト ボックス 140"/>
          <p:cNvSpPr txBox="1">
            <a:spLocks noChangeArrowheads="1"/>
          </p:cNvSpPr>
          <p:nvPr/>
        </p:nvSpPr>
        <p:spPr bwMode="auto">
          <a:xfrm>
            <a:off x="3770313" y="2119735"/>
            <a:ext cx="890587" cy="261937"/>
          </a:xfrm>
          <a:prstGeom prst="rect">
            <a:avLst/>
          </a:prstGeom>
          <a:noFill/>
          <a:ln w="9525">
            <a:noFill/>
            <a:miter lim="800000"/>
            <a:headEnd/>
            <a:tailEnd/>
          </a:ln>
        </p:spPr>
        <p:txBody>
          <a:bodyPr wrap="none">
            <a:spAutoFit/>
          </a:bodyPr>
          <a:lstStyle/>
          <a:p>
            <a:r>
              <a:rPr lang="ja-JP" altLang="en-US" sz="1100">
                <a:latin typeface="Calibri" pitchFamily="34" charset="0"/>
              </a:rPr>
              <a:t>（物流業者）</a:t>
            </a:r>
          </a:p>
        </p:txBody>
      </p:sp>
      <p:sp>
        <p:nvSpPr>
          <p:cNvPr id="127" name="テキスト ボックス 172"/>
          <p:cNvSpPr txBox="1">
            <a:spLocks noChangeArrowheads="1"/>
          </p:cNvSpPr>
          <p:nvPr/>
        </p:nvSpPr>
        <p:spPr bwMode="auto">
          <a:xfrm>
            <a:off x="4737100" y="2119735"/>
            <a:ext cx="1758950" cy="261937"/>
          </a:xfrm>
          <a:prstGeom prst="rect">
            <a:avLst/>
          </a:prstGeom>
          <a:noFill/>
          <a:ln w="9525">
            <a:noFill/>
            <a:miter lim="800000"/>
            <a:headEnd/>
            <a:tailEnd/>
          </a:ln>
        </p:spPr>
        <p:txBody>
          <a:bodyPr wrap="none">
            <a:spAutoFit/>
          </a:bodyPr>
          <a:lstStyle/>
          <a:p>
            <a:r>
              <a:rPr lang="ja-JP" altLang="en-US" sz="1100">
                <a:latin typeface="Calibri" pitchFamily="34" charset="0"/>
              </a:rPr>
              <a:t>（飲食店・小売店、消費者）</a:t>
            </a:r>
          </a:p>
        </p:txBody>
      </p:sp>
      <p:sp>
        <p:nvSpPr>
          <p:cNvPr id="128" name="テキスト ボックス 173"/>
          <p:cNvSpPr txBox="1">
            <a:spLocks noChangeArrowheads="1"/>
          </p:cNvSpPr>
          <p:nvPr/>
        </p:nvSpPr>
        <p:spPr bwMode="auto">
          <a:xfrm>
            <a:off x="2341563" y="2153072"/>
            <a:ext cx="1243012" cy="261938"/>
          </a:xfrm>
          <a:prstGeom prst="rect">
            <a:avLst/>
          </a:prstGeom>
          <a:noFill/>
          <a:ln w="9525">
            <a:noFill/>
            <a:miter lim="800000"/>
            <a:headEnd/>
            <a:tailEnd/>
          </a:ln>
        </p:spPr>
        <p:txBody>
          <a:bodyPr wrap="none">
            <a:spAutoFit/>
          </a:bodyPr>
          <a:lstStyle/>
          <a:p>
            <a:r>
              <a:rPr lang="ja-JP" altLang="en-US" sz="1100">
                <a:latin typeface="Calibri" pitchFamily="34" charset="0"/>
              </a:rPr>
              <a:t>（生産・加工業者）</a:t>
            </a:r>
          </a:p>
        </p:txBody>
      </p:sp>
      <p:cxnSp>
        <p:nvCxnSpPr>
          <p:cNvPr id="129" name="AutoShape 123"/>
          <p:cNvCxnSpPr>
            <a:cxnSpLocks noChangeShapeType="1"/>
          </p:cNvCxnSpPr>
          <p:nvPr/>
        </p:nvCxnSpPr>
        <p:spPr bwMode="auto">
          <a:xfrm rot="16200000" flipH="1">
            <a:off x="4745831" y="4165229"/>
            <a:ext cx="1743075" cy="1157288"/>
          </a:xfrm>
          <a:prstGeom prst="bentConnector3">
            <a:avLst>
              <a:gd name="adj1" fmla="val -19"/>
            </a:avLst>
          </a:prstGeom>
          <a:noFill/>
          <a:ln w="50800">
            <a:solidFill>
              <a:srgbClr val="808080"/>
            </a:solidFill>
            <a:miter lim="800000"/>
            <a:headEnd type="triangle" w="med" len="med"/>
            <a:tailEnd/>
          </a:ln>
        </p:spPr>
      </p:cxnSp>
      <p:sp>
        <p:nvSpPr>
          <p:cNvPr id="130" name="正方形/長方形 129"/>
          <p:cNvSpPr/>
          <p:nvPr/>
        </p:nvSpPr>
        <p:spPr>
          <a:xfrm>
            <a:off x="5654675" y="4639097"/>
            <a:ext cx="973138" cy="287338"/>
          </a:xfrm>
          <a:prstGeom prst="rect">
            <a:avLst/>
          </a:prstGeom>
          <a:solidFill>
            <a:srgbClr val="FFFF66"/>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1000" dirty="0">
                <a:latin typeface="HG丸ｺﾞｼｯｸM-PRO" pitchFamily="50" charset="-128"/>
                <a:ea typeface="HG丸ｺﾞｼｯｸM-PRO" pitchFamily="50" charset="-128"/>
              </a:rPr>
              <a:t>付加価値情報</a:t>
            </a:r>
          </a:p>
        </p:txBody>
      </p:sp>
      <p:cxnSp>
        <p:nvCxnSpPr>
          <p:cNvPr id="131" name="直線矢印コネクタ 130"/>
          <p:cNvCxnSpPr>
            <a:stCxn id="113" idx="1"/>
            <a:endCxn id="122" idx="2"/>
          </p:cNvCxnSpPr>
          <p:nvPr/>
        </p:nvCxnSpPr>
        <p:spPr>
          <a:xfrm flipH="1" flipV="1">
            <a:off x="1139825" y="3103985"/>
            <a:ext cx="1755775" cy="506412"/>
          </a:xfrm>
          <a:prstGeom prst="straightConnector1">
            <a:avLst/>
          </a:prstGeom>
          <a:ln w="34925">
            <a:solidFill>
              <a:srgbClr val="00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a:stCxn id="117" idx="1"/>
            <a:endCxn id="124" idx="2"/>
          </p:cNvCxnSpPr>
          <p:nvPr/>
        </p:nvCxnSpPr>
        <p:spPr>
          <a:xfrm flipV="1">
            <a:off x="4535488" y="3103985"/>
            <a:ext cx="1104900" cy="520700"/>
          </a:xfrm>
          <a:prstGeom prst="straightConnector1">
            <a:avLst/>
          </a:prstGeom>
          <a:ln w="34925">
            <a:solidFill>
              <a:srgbClr val="00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直線矢印コネクタ 132"/>
          <p:cNvCxnSpPr>
            <a:stCxn id="117" idx="1"/>
            <a:endCxn id="123" idx="2"/>
          </p:cNvCxnSpPr>
          <p:nvPr/>
        </p:nvCxnSpPr>
        <p:spPr>
          <a:xfrm flipH="1" flipV="1">
            <a:off x="4192588" y="3103985"/>
            <a:ext cx="342900" cy="520700"/>
          </a:xfrm>
          <a:prstGeom prst="straightConnector1">
            <a:avLst/>
          </a:prstGeom>
          <a:ln w="34925">
            <a:solidFill>
              <a:srgbClr val="00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a:stCxn id="117" idx="1"/>
            <a:endCxn id="121" idx="2"/>
          </p:cNvCxnSpPr>
          <p:nvPr/>
        </p:nvCxnSpPr>
        <p:spPr>
          <a:xfrm flipH="1" flipV="1">
            <a:off x="2974975" y="3110335"/>
            <a:ext cx="1560513" cy="514350"/>
          </a:xfrm>
          <a:prstGeom prst="straightConnector1">
            <a:avLst/>
          </a:prstGeom>
          <a:ln w="34925">
            <a:solidFill>
              <a:srgbClr val="00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a:stCxn id="114" idx="1"/>
            <a:endCxn id="124" idx="2"/>
          </p:cNvCxnSpPr>
          <p:nvPr/>
        </p:nvCxnSpPr>
        <p:spPr>
          <a:xfrm flipV="1">
            <a:off x="1085850" y="3103985"/>
            <a:ext cx="4554538" cy="477837"/>
          </a:xfrm>
          <a:prstGeom prst="straightConnector1">
            <a:avLst/>
          </a:prstGeom>
          <a:ln w="34925">
            <a:solidFill>
              <a:srgbClr val="00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a:stCxn id="113" idx="1"/>
            <a:endCxn id="124" idx="2"/>
          </p:cNvCxnSpPr>
          <p:nvPr/>
        </p:nvCxnSpPr>
        <p:spPr>
          <a:xfrm flipV="1">
            <a:off x="2895600" y="3103985"/>
            <a:ext cx="2744788" cy="506412"/>
          </a:xfrm>
          <a:prstGeom prst="straightConnector1">
            <a:avLst/>
          </a:prstGeom>
          <a:ln w="34925">
            <a:solidFill>
              <a:srgbClr val="0099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37" name="正方形/長方形 136"/>
          <p:cNvSpPr/>
          <p:nvPr/>
        </p:nvSpPr>
        <p:spPr>
          <a:xfrm>
            <a:off x="5799138" y="5572547"/>
            <a:ext cx="828675" cy="431800"/>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200" dirty="0"/>
              <a:t>オープンデータ</a:t>
            </a:r>
          </a:p>
        </p:txBody>
      </p:sp>
      <p:cxnSp>
        <p:nvCxnSpPr>
          <p:cNvPr id="138" name="直線矢印コネクタ 137"/>
          <p:cNvCxnSpPr>
            <a:stCxn id="117" idx="1"/>
            <a:endCxn id="122" idx="2"/>
          </p:cNvCxnSpPr>
          <p:nvPr/>
        </p:nvCxnSpPr>
        <p:spPr>
          <a:xfrm flipH="1" flipV="1">
            <a:off x="1139825" y="3103985"/>
            <a:ext cx="3395663" cy="520700"/>
          </a:xfrm>
          <a:prstGeom prst="straightConnector1">
            <a:avLst/>
          </a:prstGeom>
          <a:ln w="34925">
            <a:solidFill>
              <a:srgbClr val="0099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39" name="テキスト ボックス 262"/>
          <p:cNvSpPr txBox="1">
            <a:spLocks noChangeArrowheads="1"/>
          </p:cNvSpPr>
          <p:nvPr/>
        </p:nvSpPr>
        <p:spPr bwMode="auto">
          <a:xfrm>
            <a:off x="5556249" y="6348170"/>
            <a:ext cx="4264025" cy="508000"/>
          </a:xfrm>
          <a:prstGeom prst="rect">
            <a:avLst/>
          </a:prstGeom>
          <a:noFill/>
          <a:ln w="9525">
            <a:noFill/>
            <a:miter lim="800000"/>
            <a:headEnd/>
            <a:tailEnd/>
          </a:ln>
        </p:spPr>
        <p:txBody>
          <a:bodyPr>
            <a:spAutoFit/>
          </a:bodyPr>
          <a:lstStyle/>
          <a:p>
            <a:pPr marL="85725" indent="-85725"/>
            <a:r>
              <a:rPr lang="en-US" altLang="ja-JP" sz="900" dirty="0">
                <a:latin typeface="Calibri" pitchFamily="34" charset="0"/>
              </a:rPr>
              <a:t>※EPC</a:t>
            </a:r>
            <a:r>
              <a:rPr lang="ja-JP" altLang="en-US" sz="900" dirty="0">
                <a:latin typeface="Calibri" pitchFamily="34" charset="0"/>
              </a:rPr>
              <a:t>とは、</a:t>
            </a:r>
            <a:r>
              <a:rPr lang="en-US" altLang="ja-JP" sz="900" dirty="0">
                <a:latin typeface="Calibri" pitchFamily="34" charset="0"/>
              </a:rPr>
              <a:t>Electronic Product Code </a:t>
            </a:r>
            <a:r>
              <a:rPr lang="ja-JP" altLang="en-US" sz="900" dirty="0" err="1">
                <a:latin typeface="Calibri" pitchFamily="34" charset="0"/>
              </a:rPr>
              <a:t>。</a:t>
            </a:r>
            <a:r>
              <a:rPr lang="ja-JP" altLang="en-US" sz="900" dirty="0">
                <a:latin typeface="Calibri" pitchFamily="34" charset="0"/>
              </a:rPr>
              <a:t>国際標準化団体の</a:t>
            </a:r>
            <a:r>
              <a:rPr lang="en-US" altLang="ja-JP" sz="900" dirty="0">
                <a:latin typeface="Calibri" pitchFamily="34" charset="0"/>
              </a:rPr>
              <a:t>EPC global</a:t>
            </a:r>
            <a:r>
              <a:rPr lang="ja-JP" altLang="en-US" sz="900" dirty="0">
                <a:latin typeface="Calibri" pitchFamily="34" charset="0"/>
              </a:rPr>
              <a:t>が規定した個品管理を目的とした識別コード体系。共通</a:t>
            </a:r>
            <a:r>
              <a:rPr lang="en-US" altLang="ja-JP" sz="900" dirty="0">
                <a:latin typeface="Calibri" pitchFamily="34" charset="0"/>
              </a:rPr>
              <a:t>API</a:t>
            </a:r>
            <a:r>
              <a:rPr lang="ja-JP" altLang="en-US" sz="900" dirty="0">
                <a:latin typeface="Calibri" pitchFamily="34" charset="0"/>
              </a:rPr>
              <a:t>のデータ規格として用いる</a:t>
            </a:r>
            <a:r>
              <a:rPr lang="en-US" altLang="ja-JP" sz="900" dirty="0" err="1">
                <a:latin typeface="Calibri" pitchFamily="34" charset="0"/>
              </a:rPr>
              <a:t>ucode</a:t>
            </a:r>
            <a:r>
              <a:rPr lang="ja-JP" altLang="en-US" sz="900" dirty="0">
                <a:latin typeface="Calibri" pitchFamily="34" charset="0"/>
              </a:rPr>
              <a:t>との連携も、実証課題のひとつ。</a:t>
            </a:r>
          </a:p>
        </p:txBody>
      </p:sp>
    </p:spTree>
    <p:extLst>
      <p:ext uri="{BB962C8B-B14F-4D97-AF65-F5344CB8AC3E}">
        <p14:creationId xmlns:p14="http://schemas.microsoft.com/office/powerpoint/2010/main" val="32108066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82669"/>
            <a:ext cx="9906000" cy="646331"/>
          </a:xfrm>
          <a:prstGeom prst="rect">
            <a:avLst/>
          </a:prstGeom>
          <a:noFill/>
        </p:spPr>
        <p:txBody>
          <a:bodyPr wrap="square" rtlCol="0">
            <a:spAutoFit/>
          </a:bodyPr>
          <a:lstStyle/>
          <a:p>
            <a:pPr algn="ctr"/>
            <a:r>
              <a:rPr lang="ja-JP" altLang="en-US" sz="3600" dirty="0"/>
              <a:t>１</a:t>
            </a:r>
            <a:r>
              <a:rPr kumimoji="1" lang="ja-JP" altLang="en-US" sz="3600" dirty="0" smtClean="0"/>
              <a:t>．オープンデータ</a:t>
            </a:r>
            <a:r>
              <a:rPr lang="ja-JP" altLang="en-US" sz="3600" dirty="0" smtClean="0">
                <a:latin typeface="+mn-ea"/>
              </a:rPr>
              <a:t>実証実験</a:t>
            </a:r>
            <a:endParaRPr kumimoji="1" lang="ja-JP" altLang="en-US" sz="3600" dirty="0"/>
          </a:p>
        </p:txBody>
      </p:sp>
      <p:sp>
        <p:nvSpPr>
          <p:cNvPr id="3" name="スライド番号プレースホルダ 11"/>
          <p:cNvSpPr>
            <a:spLocks noGrp="1"/>
          </p:cNvSpPr>
          <p:nvPr>
            <p:ph type="sldNum" sz="quarter" idx="12"/>
          </p:nvPr>
        </p:nvSpPr>
        <p:spPr>
          <a:xfrm>
            <a:off x="9129464" y="6520263"/>
            <a:ext cx="779976" cy="365125"/>
          </a:xfrm>
        </p:spPr>
        <p:txBody>
          <a:bodyPr/>
          <a:lstStyle/>
          <a:p>
            <a:pPr>
              <a:defRPr/>
            </a:pPr>
            <a:fld id="{B7465055-439F-4391-840E-CC8A179C19DE}" type="slidenum">
              <a:rPr lang="ja-JP" altLang="en-US" sz="1600" smtClean="0">
                <a:solidFill>
                  <a:schemeClr val="tx1"/>
                </a:solidFill>
              </a:rPr>
              <a:pPr>
                <a:defRPr/>
              </a:pPr>
              <a:t>1</a:t>
            </a:fld>
            <a:endParaRPr lang="ja-JP" altLang="en-US" sz="1600" dirty="0">
              <a:solidFill>
                <a:schemeClr val="tx1"/>
              </a:solidFill>
            </a:endParaRPr>
          </a:p>
        </p:txBody>
      </p:sp>
    </p:spTree>
    <p:extLst>
      <p:ext uri="{BB962C8B-B14F-4D97-AF65-F5344CB8AC3E}">
        <p14:creationId xmlns:p14="http://schemas.microsoft.com/office/powerpoint/2010/main" val="589994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grpSp>
        <p:nvGrpSpPr>
          <p:cNvPr id="55" name="Group 64"/>
          <p:cNvGrpSpPr>
            <a:grpSpLocks/>
          </p:cNvGrpSpPr>
          <p:nvPr/>
        </p:nvGrpSpPr>
        <p:grpSpPr bwMode="auto">
          <a:xfrm>
            <a:off x="2923080" y="478285"/>
            <a:ext cx="1669558" cy="2418903"/>
            <a:chOff x="126" y="735"/>
            <a:chExt cx="1818" cy="2850"/>
          </a:xfrm>
        </p:grpSpPr>
        <p:pic>
          <p:nvPicPr>
            <p:cNvPr id="60" name="Picture 65"/>
            <p:cNvPicPr>
              <a:picLocks noChangeAspect="1" noChangeArrowheads="1"/>
            </p:cNvPicPr>
            <p:nvPr/>
          </p:nvPicPr>
          <p:blipFill>
            <a:blip r:embed="rId2"/>
            <a:srcRect/>
            <a:stretch>
              <a:fillRect/>
            </a:stretch>
          </p:blipFill>
          <p:spPr bwMode="auto">
            <a:xfrm>
              <a:off x="131" y="735"/>
              <a:ext cx="1812" cy="2850"/>
            </a:xfrm>
            <a:prstGeom prst="rect">
              <a:avLst/>
            </a:prstGeom>
            <a:noFill/>
            <a:ln w="9525">
              <a:noFill/>
              <a:miter lim="800000"/>
              <a:headEnd/>
              <a:tailEnd/>
            </a:ln>
          </p:spPr>
        </p:pic>
        <p:sp>
          <p:nvSpPr>
            <p:cNvPr id="61" name="Rectangle 66"/>
            <p:cNvSpPr>
              <a:spLocks noChangeArrowheads="1"/>
            </p:cNvSpPr>
            <p:nvPr/>
          </p:nvSpPr>
          <p:spPr bwMode="auto">
            <a:xfrm>
              <a:off x="126" y="738"/>
              <a:ext cx="1818" cy="2846"/>
            </a:xfrm>
            <a:prstGeom prst="rect">
              <a:avLst/>
            </a:prstGeom>
            <a:noFill/>
            <a:ln w="12700">
              <a:solidFill>
                <a:srgbClr val="5F5F5F"/>
              </a:solidFill>
              <a:miter lim="800000"/>
              <a:headEnd/>
              <a:tailEnd/>
            </a:ln>
          </p:spPr>
          <p:txBody>
            <a:bodyPr wrap="none" anchor="ctr"/>
            <a:lstStyle/>
            <a:p>
              <a:endParaRPr lang="ja-JP" altLang="en-US"/>
            </a:p>
          </p:txBody>
        </p:sp>
      </p:grpSp>
      <p:grpSp>
        <p:nvGrpSpPr>
          <p:cNvPr id="56" name="Group 67"/>
          <p:cNvGrpSpPr>
            <a:grpSpLocks/>
          </p:cNvGrpSpPr>
          <p:nvPr/>
        </p:nvGrpSpPr>
        <p:grpSpPr bwMode="auto">
          <a:xfrm>
            <a:off x="4803775" y="482745"/>
            <a:ext cx="1694377" cy="2412855"/>
            <a:chOff x="2210" y="738"/>
            <a:chExt cx="1818" cy="2846"/>
          </a:xfrm>
        </p:grpSpPr>
        <p:pic>
          <p:nvPicPr>
            <p:cNvPr id="58" name="Picture 68"/>
            <p:cNvPicPr>
              <a:picLocks noChangeAspect="1" noChangeArrowheads="1"/>
            </p:cNvPicPr>
            <p:nvPr/>
          </p:nvPicPr>
          <p:blipFill>
            <a:blip r:embed="rId3"/>
            <a:srcRect/>
            <a:stretch>
              <a:fillRect/>
            </a:stretch>
          </p:blipFill>
          <p:spPr bwMode="auto">
            <a:xfrm>
              <a:off x="2214" y="744"/>
              <a:ext cx="1812" cy="2832"/>
            </a:xfrm>
            <a:prstGeom prst="rect">
              <a:avLst/>
            </a:prstGeom>
            <a:noFill/>
            <a:ln w="9525">
              <a:noFill/>
              <a:miter lim="800000"/>
              <a:headEnd/>
              <a:tailEnd/>
            </a:ln>
          </p:spPr>
        </p:pic>
        <p:sp>
          <p:nvSpPr>
            <p:cNvPr id="59" name="Rectangle 69"/>
            <p:cNvSpPr>
              <a:spLocks noChangeArrowheads="1"/>
            </p:cNvSpPr>
            <p:nvPr/>
          </p:nvSpPr>
          <p:spPr bwMode="auto">
            <a:xfrm>
              <a:off x="2210" y="738"/>
              <a:ext cx="1818" cy="2846"/>
            </a:xfrm>
            <a:prstGeom prst="rect">
              <a:avLst/>
            </a:prstGeom>
            <a:noFill/>
            <a:ln w="12700" algn="ctr">
              <a:solidFill>
                <a:srgbClr val="5F5F5F"/>
              </a:solidFill>
              <a:miter lim="800000"/>
              <a:headEnd/>
              <a:tailEnd/>
            </a:ln>
          </p:spPr>
          <p:txBody>
            <a:bodyPr wrap="none" anchor="ctr"/>
            <a:lstStyle/>
            <a:p>
              <a:endParaRPr lang="ja-JP" altLang="en-US"/>
            </a:p>
          </p:txBody>
        </p:sp>
      </p:grpSp>
      <p:pic>
        <p:nvPicPr>
          <p:cNvPr id="62" name="Picture 2"/>
          <p:cNvPicPr>
            <a:picLocks noChangeAspect="1" noChangeArrowheads="1"/>
          </p:cNvPicPr>
          <p:nvPr/>
        </p:nvPicPr>
        <p:blipFill>
          <a:blip r:embed="rId4"/>
          <a:srcRect/>
          <a:stretch>
            <a:fillRect/>
          </a:stretch>
        </p:blipFill>
        <p:spPr bwMode="auto">
          <a:xfrm>
            <a:off x="100235" y="1712909"/>
            <a:ext cx="1046163" cy="708025"/>
          </a:xfrm>
          <a:prstGeom prst="rect">
            <a:avLst/>
          </a:prstGeom>
          <a:noFill/>
          <a:ln w="9525">
            <a:noFill/>
            <a:miter lim="800000"/>
            <a:headEnd/>
            <a:tailEnd/>
          </a:ln>
        </p:spPr>
      </p:pic>
      <p:grpSp>
        <p:nvGrpSpPr>
          <p:cNvPr id="63" name="グループ化 42"/>
          <p:cNvGrpSpPr>
            <a:grpSpLocks/>
          </p:cNvGrpSpPr>
          <p:nvPr/>
        </p:nvGrpSpPr>
        <p:grpSpPr bwMode="auto">
          <a:xfrm>
            <a:off x="846014" y="893260"/>
            <a:ext cx="754062" cy="1150937"/>
            <a:chOff x="5076825" y="2563813"/>
            <a:chExt cx="1800225" cy="2881312"/>
          </a:xfrm>
        </p:grpSpPr>
        <p:sp>
          <p:nvSpPr>
            <p:cNvPr id="64" name="AutoShape 3"/>
            <p:cNvSpPr>
              <a:spLocks noChangeArrowheads="1"/>
            </p:cNvSpPr>
            <p:nvPr/>
          </p:nvSpPr>
          <p:spPr bwMode="auto">
            <a:xfrm>
              <a:off x="5076825" y="2563813"/>
              <a:ext cx="1800225" cy="2881312"/>
            </a:xfrm>
            <a:prstGeom prst="roundRect">
              <a:avLst>
                <a:gd name="adj" fmla="val 7718"/>
              </a:avLst>
            </a:prstGeom>
            <a:solidFill>
              <a:schemeClr val="tx1"/>
            </a:solidFill>
            <a:ln w="9525">
              <a:solidFill>
                <a:schemeClr val="tx1"/>
              </a:solidFill>
              <a:round/>
              <a:headEnd/>
              <a:tailEnd/>
            </a:ln>
          </p:spPr>
          <p:txBody>
            <a:bodyPr wrap="none" anchor="ctr"/>
            <a:lstStyle/>
            <a:p>
              <a:endParaRPr lang="ja-JP" altLang="en-US">
                <a:solidFill>
                  <a:srgbClr val="000000"/>
                </a:solidFill>
                <a:latin typeface="Calibri" pitchFamily="34" charset="0"/>
              </a:endParaRPr>
            </a:p>
          </p:txBody>
        </p:sp>
        <p:sp>
          <p:nvSpPr>
            <p:cNvPr id="65" name="AutoShape 4"/>
            <p:cNvSpPr>
              <a:spLocks noChangeArrowheads="1"/>
            </p:cNvSpPr>
            <p:nvPr/>
          </p:nvSpPr>
          <p:spPr bwMode="auto">
            <a:xfrm>
              <a:off x="5208588" y="2779713"/>
              <a:ext cx="1536700" cy="2376487"/>
            </a:xfrm>
            <a:prstGeom prst="roundRect">
              <a:avLst>
                <a:gd name="adj" fmla="val 7718"/>
              </a:avLst>
            </a:prstGeom>
            <a:solidFill>
              <a:srgbClr val="C0C0C0"/>
            </a:solidFill>
            <a:ln w="9525">
              <a:solidFill>
                <a:schemeClr val="tx1"/>
              </a:solidFill>
              <a:round/>
              <a:headEnd/>
              <a:tailEnd/>
            </a:ln>
          </p:spPr>
          <p:txBody>
            <a:bodyPr wrap="none" anchor="ctr"/>
            <a:lstStyle/>
            <a:p>
              <a:endParaRPr lang="ja-JP" altLang="en-US">
                <a:solidFill>
                  <a:srgbClr val="000000"/>
                </a:solidFill>
                <a:latin typeface="Calibri" pitchFamily="34" charset="0"/>
              </a:endParaRPr>
            </a:p>
          </p:txBody>
        </p:sp>
        <p:pic>
          <p:nvPicPr>
            <p:cNvPr id="66" name="Picture 8"/>
            <p:cNvPicPr>
              <a:picLocks noChangeAspect="1" noChangeArrowheads="1"/>
            </p:cNvPicPr>
            <p:nvPr/>
          </p:nvPicPr>
          <p:blipFill>
            <a:blip r:embed="rId5"/>
            <a:srcRect/>
            <a:stretch>
              <a:fillRect/>
            </a:stretch>
          </p:blipFill>
          <p:spPr bwMode="auto">
            <a:xfrm>
              <a:off x="5148263" y="2779713"/>
              <a:ext cx="1585912" cy="360362"/>
            </a:xfrm>
            <a:prstGeom prst="rect">
              <a:avLst/>
            </a:prstGeom>
            <a:noFill/>
            <a:ln w="9525">
              <a:noFill/>
              <a:miter lim="800000"/>
              <a:headEnd/>
              <a:tailEnd/>
            </a:ln>
          </p:spPr>
        </p:pic>
        <p:pic>
          <p:nvPicPr>
            <p:cNvPr id="67" name="Picture 9"/>
            <p:cNvPicPr>
              <a:picLocks noChangeAspect="1" noChangeArrowheads="1"/>
            </p:cNvPicPr>
            <p:nvPr/>
          </p:nvPicPr>
          <p:blipFill>
            <a:blip r:embed="rId6"/>
            <a:srcRect/>
            <a:stretch>
              <a:fillRect/>
            </a:stretch>
          </p:blipFill>
          <p:spPr bwMode="auto">
            <a:xfrm>
              <a:off x="5203825" y="3140075"/>
              <a:ext cx="1527175" cy="1727200"/>
            </a:xfrm>
            <a:prstGeom prst="rect">
              <a:avLst/>
            </a:prstGeom>
            <a:noFill/>
            <a:ln w="9525">
              <a:noFill/>
              <a:miter lim="800000"/>
              <a:headEnd/>
              <a:tailEnd/>
            </a:ln>
          </p:spPr>
        </p:pic>
        <p:pic>
          <p:nvPicPr>
            <p:cNvPr id="68" name="Picture 10"/>
            <p:cNvPicPr>
              <a:picLocks noChangeAspect="1" noChangeArrowheads="1"/>
            </p:cNvPicPr>
            <p:nvPr/>
          </p:nvPicPr>
          <p:blipFill>
            <a:blip r:embed="rId7"/>
            <a:srcRect/>
            <a:stretch>
              <a:fillRect/>
            </a:stretch>
          </p:blipFill>
          <p:spPr bwMode="auto">
            <a:xfrm>
              <a:off x="5221288" y="4924425"/>
              <a:ext cx="1582737" cy="374650"/>
            </a:xfrm>
            <a:prstGeom prst="rect">
              <a:avLst/>
            </a:prstGeom>
            <a:noFill/>
            <a:ln w="9525">
              <a:noFill/>
              <a:miter lim="800000"/>
              <a:headEnd/>
              <a:tailEnd/>
            </a:ln>
          </p:spPr>
        </p:pic>
        <p:sp>
          <p:nvSpPr>
            <p:cNvPr id="69" name="Rectangle 11"/>
            <p:cNvSpPr>
              <a:spLocks noChangeArrowheads="1"/>
            </p:cNvSpPr>
            <p:nvPr/>
          </p:nvSpPr>
          <p:spPr bwMode="auto">
            <a:xfrm>
              <a:off x="5688013" y="3471863"/>
              <a:ext cx="585787" cy="585787"/>
            </a:xfrm>
            <a:prstGeom prst="rect">
              <a:avLst/>
            </a:prstGeom>
            <a:noFill/>
            <a:ln w="38100">
              <a:solidFill>
                <a:srgbClr val="00FF00"/>
              </a:solidFill>
              <a:miter lim="800000"/>
              <a:headEnd/>
              <a:tailEnd/>
            </a:ln>
          </p:spPr>
          <p:txBody>
            <a:bodyPr wrap="none" anchor="ctr"/>
            <a:lstStyle/>
            <a:p>
              <a:endParaRPr lang="ja-JP" altLang="en-US">
                <a:solidFill>
                  <a:srgbClr val="000000"/>
                </a:solidFill>
                <a:latin typeface="Calibri" pitchFamily="34" charset="0"/>
              </a:endParaRPr>
            </a:p>
          </p:txBody>
        </p:sp>
      </p:grpSp>
      <p:sp>
        <p:nvSpPr>
          <p:cNvPr id="70" name="右矢印 69"/>
          <p:cNvSpPr/>
          <p:nvPr/>
        </p:nvSpPr>
        <p:spPr>
          <a:xfrm>
            <a:off x="1765218" y="1374768"/>
            <a:ext cx="898525" cy="158750"/>
          </a:xfrm>
          <a:prstGeom prst="rightArrow">
            <a:avLst/>
          </a:prstGeom>
          <a:solidFill>
            <a:srgbClr val="99FF33"/>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pic>
        <p:nvPicPr>
          <p:cNvPr id="71" name="Picture 248" descr="dglxasset[1]"/>
          <p:cNvPicPr>
            <a:picLocks noChangeAspect="1" noChangeArrowheads="1"/>
          </p:cNvPicPr>
          <p:nvPr/>
        </p:nvPicPr>
        <p:blipFill>
          <a:blip r:embed="rId8"/>
          <a:srcRect/>
          <a:stretch>
            <a:fillRect/>
          </a:stretch>
        </p:blipFill>
        <p:spPr bwMode="auto">
          <a:xfrm>
            <a:off x="228600" y="606425"/>
            <a:ext cx="676275" cy="293688"/>
          </a:xfrm>
          <a:prstGeom prst="rect">
            <a:avLst/>
          </a:prstGeom>
          <a:noFill/>
          <a:ln w="9525">
            <a:noFill/>
            <a:miter lim="800000"/>
            <a:headEnd/>
            <a:tailEnd/>
          </a:ln>
        </p:spPr>
      </p:pic>
      <p:pic>
        <p:nvPicPr>
          <p:cNvPr id="72" name="Picture 2"/>
          <p:cNvPicPr>
            <a:picLocks noChangeAspect="1" noChangeArrowheads="1"/>
          </p:cNvPicPr>
          <p:nvPr/>
        </p:nvPicPr>
        <p:blipFill>
          <a:blip r:embed="rId9"/>
          <a:srcRect/>
          <a:stretch>
            <a:fillRect/>
          </a:stretch>
        </p:blipFill>
        <p:spPr bwMode="auto">
          <a:xfrm>
            <a:off x="196850" y="793750"/>
            <a:ext cx="393700" cy="212725"/>
          </a:xfrm>
          <a:prstGeom prst="rect">
            <a:avLst/>
          </a:prstGeom>
          <a:noFill/>
          <a:ln w="9525">
            <a:noFill/>
            <a:miter lim="800000"/>
            <a:headEnd/>
            <a:tailEnd/>
          </a:ln>
        </p:spPr>
      </p:pic>
      <p:cxnSp>
        <p:nvCxnSpPr>
          <p:cNvPr id="73" name="直線矢印コネクタ 72"/>
          <p:cNvCxnSpPr>
            <a:stCxn id="75" idx="1"/>
            <a:endCxn id="100" idx="0"/>
          </p:cNvCxnSpPr>
          <p:nvPr/>
        </p:nvCxnSpPr>
        <p:spPr>
          <a:xfrm flipH="1">
            <a:off x="900110" y="1646734"/>
            <a:ext cx="3882629" cy="2007623"/>
          </a:xfrm>
          <a:prstGeom prst="straightConnector1">
            <a:avLst/>
          </a:prstGeom>
          <a:ln w="28575">
            <a:solidFill>
              <a:srgbClr val="FF0000"/>
            </a:solidFill>
            <a:tailEnd type="arrow" w="med" len="lg"/>
          </a:ln>
        </p:spPr>
        <p:style>
          <a:lnRef idx="1">
            <a:schemeClr val="accent1"/>
          </a:lnRef>
          <a:fillRef idx="0">
            <a:schemeClr val="accent1"/>
          </a:fillRef>
          <a:effectRef idx="0">
            <a:schemeClr val="accent1"/>
          </a:effectRef>
          <a:fontRef idx="minor">
            <a:schemeClr val="tx1"/>
          </a:fontRef>
        </p:style>
      </p:cxnSp>
      <p:sp>
        <p:nvSpPr>
          <p:cNvPr id="74" name="角丸四角形 73"/>
          <p:cNvSpPr/>
          <p:nvPr/>
        </p:nvSpPr>
        <p:spPr>
          <a:xfrm>
            <a:off x="2855913" y="1468729"/>
            <a:ext cx="1735807" cy="865690"/>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5" name="角丸四角形 74"/>
          <p:cNvSpPr/>
          <p:nvPr/>
        </p:nvSpPr>
        <p:spPr>
          <a:xfrm>
            <a:off x="4782739" y="1549896"/>
            <a:ext cx="1713549" cy="193675"/>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76" name="直線矢印コネクタ 88"/>
          <p:cNvCxnSpPr>
            <a:cxnSpLocks noChangeShapeType="1"/>
            <a:stCxn id="96" idx="3"/>
          </p:cNvCxnSpPr>
          <p:nvPr/>
        </p:nvCxnSpPr>
        <p:spPr bwMode="auto">
          <a:xfrm>
            <a:off x="6514306" y="2316827"/>
            <a:ext cx="2212405" cy="1376942"/>
          </a:xfrm>
          <a:prstGeom prst="straightConnector1">
            <a:avLst/>
          </a:prstGeom>
          <a:noFill/>
          <a:ln w="28575" algn="ctr">
            <a:solidFill>
              <a:srgbClr val="0000FF"/>
            </a:solidFill>
            <a:round/>
            <a:headEnd/>
            <a:tailEnd type="arrow" w="med" len="lg"/>
          </a:ln>
        </p:spPr>
      </p:cxnSp>
      <p:cxnSp>
        <p:nvCxnSpPr>
          <p:cNvPr id="77" name="直線矢印コネクタ 94"/>
          <p:cNvCxnSpPr>
            <a:cxnSpLocks noChangeShapeType="1"/>
          </p:cNvCxnSpPr>
          <p:nvPr/>
        </p:nvCxnSpPr>
        <p:spPr bwMode="auto">
          <a:xfrm>
            <a:off x="6492447" y="2619187"/>
            <a:ext cx="574963" cy="1097845"/>
          </a:xfrm>
          <a:prstGeom prst="straightConnector1">
            <a:avLst/>
          </a:prstGeom>
          <a:noFill/>
          <a:ln w="28575" algn="ctr">
            <a:solidFill>
              <a:srgbClr val="FF0000"/>
            </a:solidFill>
            <a:round/>
            <a:headEnd/>
            <a:tailEnd type="arrow" w="med" len="lg"/>
          </a:ln>
        </p:spPr>
      </p:cxnSp>
      <p:cxnSp>
        <p:nvCxnSpPr>
          <p:cNvPr id="78" name="直線矢印コネクタ 96"/>
          <p:cNvCxnSpPr>
            <a:cxnSpLocks noChangeShapeType="1"/>
            <a:stCxn id="95" idx="1"/>
            <a:endCxn id="106" idx="0"/>
          </p:cNvCxnSpPr>
          <p:nvPr/>
        </p:nvCxnSpPr>
        <p:spPr bwMode="auto">
          <a:xfrm flipH="1">
            <a:off x="4297224" y="2101217"/>
            <a:ext cx="520838" cy="1598492"/>
          </a:xfrm>
          <a:prstGeom prst="straightConnector1">
            <a:avLst/>
          </a:prstGeom>
          <a:noFill/>
          <a:ln w="28575" algn="ctr">
            <a:solidFill>
              <a:srgbClr val="FF0000"/>
            </a:solidFill>
            <a:round/>
            <a:headEnd/>
            <a:tailEnd type="arrow" w="med" len="lg"/>
          </a:ln>
        </p:spPr>
      </p:cxnSp>
      <p:sp>
        <p:nvSpPr>
          <p:cNvPr id="79" name="テキスト ボックス 38"/>
          <p:cNvSpPr txBox="1">
            <a:spLocks noChangeArrowheads="1"/>
          </p:cNvSpPr>
          <p:nvPr/>
        </p:nvSpPr>
        <p:spPr bwMode="auto">
          <a:xfrm>
            <a:off x="8625408" y="3320157"/>
            <a:ext cx="1262063" cy="396875"/>
          </a:xfrm>
          <a:prstGeom prst="rect">
            <a:avLst/>
          </a:prstGeom>
          <a:noFill/>
          <a:ln w="9525">
            <a:noFill/>
            <a:miter lim="800000"/>
            <a:headEnd/>
            <a:tailEnd/>
          </a:ln>
        </p:spPr>
        <p:txBody>
          <a:bodyPr>
            <a:spAutoFit/>
          </a:bodyPr>
          <a:lstStyle/>
          <a:p>
            <a:r>
              <a:rPr lang="ja-JP" altLang="en-US" sz="1000" dirty="0">
                <a:latin typeface="Calibri" pitchFamily="34" charset="0"/>
              </a:rPr>
              <a:t>魚種に基づいた</a:t>
            </a:r>
            <a:endParaRPr lang="en-US" altLang="ja-JP" sz="1000" dirty="0">
              <a:latin typeface="Calibri" pitchFamily="34" charset="0"/>
            </a:endParaRPr>
          </a:p>
          <a:p>
            <a:r>
              <a:rPr lang="ja-JP" altLang="en-US" sz="1000" dirty="0">
                <a:latin typeface="Calibri" pitchFamily="34" charset="0"/>
              </a:rPr>
              <a:t>レシピ情報を表示。</a:t>
            </a:r>
          </a:p>
        </p:txBody>
      </p:sp>
      <p:sp>
        <p:nvSpPr>
          <p:cNvPr id="80" name="正方形/長方形 79"/>
          <p:cNvSpPr/>
          <p:nvPr/>
        </p:nvSpPr>
        <p:spPr>
          <a:xfrm>
            <a:off x="6546710" y="3099358"/>
            <a:ext cx="1041400" cy="237042"/>
          </a:xfrm>
          <a:prstGeom prst="rect">
            <a:avLst/>
          </a:prstGeom>
          <a:solidFill>
            <a:srgbClr val="FFFF66"/>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1200" b="1" dirty="0">
                <a:solidFill>
                  <a:prstClr val="black"/>
                </a:solidFill>
              </a:rPr>
              <a:t>目利き情報</a:t>
            </a:r>
          </a:p>
        </p:txBody>
      </p:sp>
      <p:sp>
        <p:nvSpPr>
          <p:cNvPr id="81" name="正方形/長方形 80"/>
          <p:cNvSpPr/>
          <p:nvPr/>
        </p:nvSpPr>
        <p:spPr>
          <a:xfrm>
            <a:off x="7962106" y="3099358"/>
            <a:ext cx="1003300" cy="237042"/>
          </a:xfrm>
          <a:prstGeom prst="rect">
            <a:avLst/>
          </a:prstGeom>
          <a:solidFill>
            <a:srgbClr val="FFFF66"/>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1200" b="1" dirty="0">
                <a:solidFill>
                  <a:prstClr val="black"/>
                </a:solidFill>
              </a:rPr>
              <a:t>レシピ情報</a:t>
            </a:r>
          </a:p>
        </p:txBody>
      </p:sp>
      <p:sp>
        <p:nvSpPr>
          <p:cNvPr id="82" name="テキスト ボックス 101"/>
          <p:cNvSpPr txBox="1">
            <a:spLocks noChangeArrowheads="1"/>
          </p:cNvSpPr>
          <p:nvPr/>
        </p:nvSpPr>
        <p:spPr bwMode="auto">
          <a:xfrm>
            <a:off x="7004446" y="3309862"/>
            <a:ext cx="1260475" cy="396875"/>
          </a:xfrm>
          <a:prstGeom prst="rect">
            <a:avLst/>
          </a:prstGeom>
          <a:noFill/>
          <a:ln w="9525">
            <a:noFill/>
            <a:miter lim="800000"/>
            <a:headEnd/>
            <a:tailEnd/>
          </a:ln>
        </p:spPr>
        <p:txBody>
          <a:bodyPr>
            <a:spAutoFit/>
          </a:bodyPr>
          <a:lstStyle/>
          <a:p>
            <a:r>
              <a:rPr lang="ja-JP" altLang="en-US" sz="1000" dirty="0">
                <a:latin typeface="Calibri" pitchFamily="34" charset="0"/>
              </a:rPr>
              <a:t>魚種に基づいた</a:t>
            </a:r>
            <a:endParaRPr lang="en-US" altLang="ja-JP" sz="1000" dirty="0">
              <a:latin typeface="Calibri" pitchFamily="34" charset="0"/>
            </a:endParaRPr>
          </a:p>
          <a:p>
            <a:r>
              <a:rPr lang="ja-JP" altLang="en-US" sz="1000" dirty="0">
                <a:latin typeface="Calibri" pitchFamily="34" charset="0"/>
              </a:rPr>
              <a:t>目利き情報を表示。</a:t>
            </a:r>
          </a:p>
        </p:txBody>
      </p:sp>
      <p:sp>
        <p:nvSpPr>
          <p:cNvPr id="83" name="テキスト ボックス 105"/>
          <p:cNvSpPr txBox="1">
            <a:spLocks noChangeArrowheads="1"/>
          </p:cNvSpPr>
          <p:nvPr/>
        </p:nvSpPr>
        <p:spPr bwMode="auto">
          <a:xfrm>
            <a:off x="4321465" y="3316922"/>
            <a:ext cx="2359727" cy="400110"/>
          </a:xfrm>
          <a:prstGeom prst="rect">
            <a:avLst/>
          </a:prstGeom>
          <a:noFill/>
          <a:ln w="9525">
            <a:noFill/>
            <a:miter lim="800000"/>
            <a:headEnd/>
            <a:tailEnd/>
          </a:ln>
        </p:spPr>
        <p:txBody>
          <a:bodyPr wrap="square">
            <a:spAutoFit/>
          </a:bodyPr>
          <a:lstStyle/>
          <a:p>
            <a:r>
              <a:rPr lang="ja-JP" altLang="en-US" sz="1000" dirty="0">
                <a:latin typeface="Calibri" pitchFamily="34" charset="0"/>
              </a:rPr>
              <a:t>荷物に基づいた物流情報を表示</a:t>
            </a:r>
            <a:r>
              <a:rPr lang="ja-JP" altLang="en-US" sz="1000" dirty="0" smtClean="0">
                <a:latin typeface="Calibri" pitchFamily="34" charset="0"/>
              </a:rPr>
              <a:t>。</a:t>
            </a:r>
            <a:endParaRPr lang="en-US" altLang="ja-JP" sz="1000" dirty="0" smtClean="0">
              <a:latin typeface="Calibri" pitchFamily="34" charset="0"/>
            </a:endParaRPr>
          </a:p>
          <a:p>
            <a:r>
              <a:rPr lang="ja-JP" altLang="en-US" sz="1000" dirty="0" smtClean="0">
                <a:latin typeface="Calibri" pitchFamily="34" charset="0"/>
              </a:rPr>
              <a:t>流通</a:t>
            </a:r>
            <a:r>
              <a:rPr lang="ja-JP" altLang="en-US" sz="1000" dirty="0">
                <a:latin typeface="Calibri" pitchFamily="34" charset="0"/>
              </a:rPr>
              <a:t>過程における温度情報も参照可能。</a:t>
            </a:r>
          </a:p>
        </p:txBody>
      </p:sp>
      <p:sp>
        <p:nvSpPr>
          <p:cNvPr id="84" name="正方形/長方形 83"/>
          <p:cNvSpPr/>
          <p:nvPr/>
        </p:nvSpPr>
        <p:spPr>
          <a:xfrm>
            <a:off x="3911599" y="3099358"/>
            <a:ext cx="1041400" cy="237042"/>
          </a:xfrm>
          <a:prstGeom prst="rect">
            <a:avLst/>
          </a:prstGeom>
          <a:solidFill>
            <a:srgbClr val="FFFF66"/>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1200" b="1" dirty="0">
                <a:solidFill>
                  <a:prstClr val="black"/>
                </a:solidFill>
              </a:rPr>
              <a:t>物流情報</a:t>
            </a:r>
          </a:p>
        </p:txBody>
      </p:sp>
      <p:sp>
        <p:nvSpPr>
          <p:cNvPr id="85" name="テキスト ボックス 107"/>
          <p:cNvSpPr txBox="1">
            <a:spLocks noChangeArrowheads="1"/>
          </p:cNvSpPr>
          <p:nvPr/>
        </p:nvSpPr>
        <p:spPr bwMode="auto">
          <a:xfrm>
            <a:off x="1166994" y="3284984"/>
            <a:ext cx="1128713" cy="396875"/>
          </a:xfrm>
          <a:prstGeom prst="rect">
            <a:avLst/>
          </a:prstGeom>
          <a:noFill/>
          <a:ln w="9525">
            <a:noFill/>
            <a:miter lim="800000"/>
            <a:headEnd/>
            <a:tailEnd/>
          </a:ln>
        </p:spPr>
        <p:txBody>
          <a:bodyPr>
            <a:spAutoFit/>
          </a:bodyPr>
          <a:lstStyle/>
          <a:p>
            <a:r>
              <a:rPr lang="ja-JP" altLang="en-US" sz="1000" dirty="0">
                <a:latin typeface="Calibri" pitchFamily="34" charset="0"/>
              </a:rPr>
              <a:t>商品に基づいた</a:t>
            </a:r>
            <a:endParaRPr lang="en-US" altLang="ja-JP" sz="1000" dirty="0">
              <a:latin typeface="Calibri" pitchFamily="34" charset="0"/>
            </a:endParaRPr>
          </a:p>
          <a:p>
            <a:r>
              <a:rPr lang="ja-JP" altLang="en-US" sz="1000" dirty="0">
                <a:latin typeface="Calibri" pitchFamily="34" charset="0"/>
              </a:rPr>
              <a:t>詳細情報を表示。</a:t>
            </a:r>
          </a:p>
        </p:txBody>
      </p:sp>
      <p:sp>
        <p:nvSpPr>
          <p:cNvPr id="86" name="テキスト ボックス 109"/>
          <p:cNvSpPr txBox="1">
            <a:spLocks noChangeArrowheads="1"/>
          </p:cNvSpPr>
          <p:nvPr/>
        </p:nvSpPr>
        <p:spPr bwMode="auto">
          <a:xfrm>
            <a:off x="7329488" y="830263"/>
            <a:ext cx="2576512" cy="677862"/>
          </a:xfrm>
          <a:prstGeom prst="rect">
            <a:avLst/>
          </a:prstGeom>
          <a:noFill/>
          <a:ln w="9525">
            <a:noFill/>
            <a:miter lim="800000"/>
            <a:headEnd/>
            <a:tailEnd/>
          </a:ln>
        </p:spPr>
        <p:txBody>
          <a:bodyPr>
            <a:spAutoFit/>
          </a:bodyPr>
          <a:lstStyle/>
          <a:p>
            <a:r>
              <a:rPr lang="ja-JP" altLang="en-US" sz="1000" dirty="0">
                <a:latin typeface="Calibri" pitchFamily="34" charset="0"/>
              </a:rPr>
              <a:t>ＦａｃｅｂｏｏｋやＴｗｉｔｔｅｒとの連携による評価情報の入力・表示・コミュニケーションが可能に。</a:t>
            </a:r>
            <a:endParaRPr lang="en-US" altLang="ja-JP" sz="1000" dirty="0">
              <a:latin typeface="Calibri" pitchFamily="34" charset="0"/>
            </a:endParaRPr>
          </a:p>
          <a:p>
            <a:r>
              <a:rPr lang="ja-JP" altLang="en-US" sz="900" dirty="0">
                <a:latin typeface="Calibri" pitchFamily="34" charset="0"/>
              </a:rPr>
              <a:t>（写真はＴｗｉｔｔｅｒの「つぶやく」ボタンを押したときの表示。）</a:t>
            </a:r>
          </a:p>
        </p:txBody>
      </p:sp>
      <p:sp>
        <p:nvSpPr>
          <p:cNvPr id="87" name="正方形/長方形 86"/>
          <p:cNvSpPr/>
          <p:nvPr/>
        </p:nvSpPr>
        <p:spPr>
          <a:xfrm>
            <a:off x="7848600" y="512763"/>
            <a:ext cx="1230313" cy="323850"/>
          </a:xfrm>
          <a:prstGeom prst="rect">
            <a:avLst/>
          </a:prstGeom>
          <a:solidFill>
            <a:srgbClr val="FFFF66"/>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1200" b="1" dirty="0">
                <a:solidFill>
                  <a:prstClr val="black"/>
                </a:solidFill>
              </a:rPr>
              <a:t>評価情報 等</a:t>
            </a:r>
          </a:p>
        </p:txBody>
      </p:sp>
      <p:sp>
        <p:nvSpPr>
          <p:cNvPr id="88" name="テキスト ボックス 50"/>
          <p:cNvSpPr txBox="1">
            <a:spLocks noChangeArrowheads="1"/>
          </p:cNvSpPr>
          <p:nvPr/>
        </p:nvSpPr>
        <p:spPr bwMode="auto">
          <a:xfrm>
            <a:off x="127884" y="2425512"/>
            <a:ext cx="1522412" cy="554038"/>
          </a:xfrm>
          <a:prstGeom prst="rect">
            <a:avLst/>
          </a:prstGeom>
          <a:noFill/>
          <a:ln w="9525">
            <a:noFill/>
            <a:miter lim="800000"/>
            <a:headEnd/>
            <a:tailEnd/>
          </a:ln>
        </p:spPr>
        <p:txBody>
          <a:bodyPr>
            <a:spAutoFit/>
          </a:bodyPr>
          <a:lstStyle/>
          <a:p>
            <a:r>
              <a:rPr lang="ja-JP" altLang="en-US" sz="1000" dirty="0">
                <a:latin typeface="Calibri" pitchFamily="34" charset="0"/>
              </a:rPr>
              <a:t>タグのＱＲコード等を</a:t>
            </a:r>
            <a:endParaRPr lang="en-US" altLang="ja-JP" sz="1000" dirty="0">
              <a:latin typeface="Calibri" pitchFamily="34" charset="0"/>
            </a:endParaRPr>
          </a:p>
          <a:p>
            <a:r>
              <a:rPr lang="ja-JP" altLang="en-US" sz="1000" dirty="0">
                <a:latin typeface="Calibri" pitchFamily="34" charset="0"/>
              </a:rPr>
              <a:t>端末で読み取ることで</a:t>
            </a:r>
            <a:endParaRPr lang="en-US" altLang="ja-JP" sz="1000" dirty="0">
              <a:latin typeface="Calibri" pitchFamily="34" charset="0"/>
            </a:endParaRPr>
          </a:p>
          <a:p>
            <a:r>
              <a:rPr lang="ja-JP" altLang="en-US" sz="1000" dirty="0">
                <a:latin typeface="Calibri" pitchFamily="34" charset="0"/>
              </a:rPr>
              <a:t>情報を表示。</a:t>
            </a:r>
          </a:p>
        </p:txBody>
      </p:sp>
      <p:sp>
        <p:nvSpPr>
          <p:cNvPr id="89" name="正方形/長方形 88"/>
          <p:cNvSpPr/>
          <p:nvPr/>
        </p:nvSpPr>
        <p:spPr>
          <a:xfrm>
            <a:off x="861363" y="3084813"/>
            <a:ext cx="1041400" cy="237042"/>
          </a:xfrm>
          <a:prstGeom prst="rect">
            <a:avLst/>
          </a:prstGeom>
          <a:solidFill>
            <a:srgbClr val="FFFF66"/>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1200" b="1" dirty="0">
                <a:solidFill>
                  <a:prstClr val="black"/>
                </a:solidFill>
              </a:rPr>
              <a:t>詳細情報</a:t>
            </a:r>
          </a:p>
        </p:txBody>
      </p:sp>
      <p:cxnSp>
        <p:nvCxnSpPr>
          <p:cNvPr id="90" name="直線矢印コネクタ 89"/>
          <p:cNvCxnSpPr/>
          <p:nvPr/>
        </p:nvCxnSpPr>
        <p:spPr>
          <a:xfrm>
            <a:off x="4592638" y="1508125"/>
            <a:ext cx="3255962" cy="0"/>
          </a:xfrm>
          <a:prstGeom prst="straightConnector1">
            <a:avLst/>
          </a:prstGeom>
          <a:ln w="28575">
            <a:solidFill>
              <a:srgbClr val="FF000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91" name="直線矢印コネクタ 96"/>
          <p:cNvCxnSpPr>
            <a:stCxn id="94" idx="1"/>
            <a:endCxn id="102" idx="0"/>
          </p:cNvCxnSpPr>
          <p:nvPr/>
        </p:nvCxnSpPr>
        <p:spPr>
          <a:xfrm flipH="1">
            <a:off x="2590138" y="1878754"/>
            <a:ext cx="2217365" cy="1796282"/>
          </a:xfrm>
          <a:prstGeom prst="straightConnector1">
            <a:avLst/>
          </a:prstGeom>
          <a:ln w="28575">
            <a:solidFill>
              <a:srgbClr val="0000FF"/>
            </a:solidFill>
            <a:tailEnd type="arrow" w="med" len="lg"/>
          </a:ln>
        </p:spPr>
        <p:style>
          <a:lnRef idx="1">
            <a:schemeClr val="accent1"/>
          </a:lnRef>
          <a:fillRef idx="0">
            <a:schemeClr val="accent1"/>
          </a:fillRef>
          <a:effectRef idx="0">
            <a:schemeClr val="accent1"/>
          </a:effectRef>
          <a:fontRef idx="minor">
            <a:schemeClr val="tx1"/>
          </a:fontRef>
        </p:style>
      </p:cxnSp>
      <p:sp>
        <p:nvSpPr>
          <p:cNvPr id="92" name="正方形/長方形 7"/>
          <p:cNvSpPr/>
          <p:nvPr/>
        </p:nvSpPr>
        <p:spPr>
          <a:xfrm>
            <a:off x="2479536" y="3068960"/>
            <a:ext cx="1041400" cy="237042"/>
          </a:xfrm>
          <a:prstGeom prst="rect">
            <a:avLst/>
          </a:prstGeom>
          <a:solidFill>
            <a:srgbClr val="FFFF66"/>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200" b="1">
                <a:solidFill>
                  <a:srgbClr val="000000"/>
                </a:solidFill>
              </a:rPr>
              <a:t>安全情報</a:t>
            </a:r>
          </a:p>
        </p:txBody>
      </p:sp>
      <p:sp>
        <p:nvSpPr>
          <p:cNvPr id="93" name="テキスト ボックス 107"/>
          <p:cNvSpPr txBox="1">
            <a:spLocks noChangeArrowheads="1"/>
          </p:cNvSpPr>
          <p:nvPr/>
        </p:nvSpPr>
        <p:spPr bwMode="auto">
          <a:xfrm>
            <a:off x="2799687" y="3304287"/>
            <a:ext cx="1128713" cy="396875"/>
          </a:xfrm>
          <a:prstGeom prst="rect">
            <a:avLst/>
          </a:prstGeom>
          <a:noFill/>
          <a:ln w="9525">
            <a:noFill/>
            <a:miter lim="800000"/>
            <a:headEnd/>
            <a:tailEnd/>
          </a:ln>
        </p:spPr>
        <p:txBody>
          <a:bodyPr>
            <a:spAutoFit/>
          </a:bodyPr>
          <a:lstStyle/>
          <a:p>
            <a:r>
              <a:rPr lang="ja-JP" altLang="en-US" sz="1000" dirty="0">
                <a:latin typeface="Calibri" pitchFamily="34" charset="0"/>
              </a:rPr>
              <a:t>商品に基づいた</a:t>
            </a:r>
            <a:endParaRPr lang="en-US" altLang="ja-JP" sz="1000" dirty="0">
              <a:latin typeface="Calibri" pitchFamily="34" charset="0"/>
            </a:endParaRPr>
          </a:p>
          <a:p>
            <a:r>
              <a:rPr lang="ja-JP" altLang="en-US" sz="1000" dirty="0">
                <a:latin typeface="Calibri" pitchFamily="34" charset="0"/>
              </a:rPr>
              <a:t>安全情報を表示。</a:t>
            </a:r>
          </a:p>
        </p:txBody>
      </p:sp>
      <p:sp>
        <p:nvSpPr>
          <p:cNvPr id="94" name="角丸四角形 85"/>
          <p:cNvSpPr>
            <a:spLocks noChangeArrowheads="1"/>
          </p:cNvSpPr>
          <p:nvPr/>
        </p:nvSpPr>
        <p:spPr bwMode="auto">
          <a:xfrm>
            <a:off x="4807503" y="1771650"/>
            <a:ext cx="1688785" cy="214208"/>
          </a:xfrm>
          <a:prstGeom prst="roundRect">
            <a:avLst>
              <a:gd name="adj" fmla="val 16667"/>
            </a:avLst>
          </a:prstGeom>
          <a:noFill/>
          <a:ln w="28575" algn="ctr">
            <a:solidFill>
              <a:srgbClr val="0000FF"/>
            </a:solidFill>
            <a:round/>
            <a:headEnd/>
            <a:tailEnd/>
          </a:ln>
          <a:effectLst/>
        </p:spPr>
        <p:txBody>
          <a:bodyPr anchor="ctr"/>
          <a:lstStyle/>
          <a:p>
            <a:pPr algn="ctr" fontAlgn="auto">
              <a:spcBef>
                <a:spcPts val="0"/>
              </a:spcBef>
              <a:spcAft>
                <a:spcPts val="0"/>
              </a:spcAft>
              <a:defRPr/>
            </a:pPr>
            <a:endParaRPr lang="ja-JP" altLang="en-US">
              <a:solidFill>
                <a:schemeClr val="lt1"/>
              </a:solidFill>
              <a:latin typeface="+mn-lt"/>
              <a:ea typeface="+mn-ea"/>
            </a:endParaRPr>
          </a:p>
        </p:txBody>
      </p:sp>
      <p:sp>
        <p:nvSpPr>
          <p:cNvPr id="95" name="角丸四角形 85"/>
          <p:cNvSpPr/>
          <p:nvPr/>
        </p:nvSpPr>
        <p:spPr>
          <a:xfrm>
            <a:off x="4818062" y="1988953"/>
            <a:ext cx="1678225" cy="224528"/>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6" name="角丸四角形 85"/>
          <p:cNvSpPr>
            <a:spLocks noChangeArrowheads="1"/>
          </p:cNvSpPr>
          <p:nvPr/>
        </p:nvSpPr>
        <p:spPr bwMode="auto">
          <a:xfrm>
            <a:off x="4818063" y="2219989"/>
            <a:ext cx="1696243" cy="193675"/>
          </a:xfrm>
          <a:prstGeom prst="roundRect">
            <a:avLst>
              <a:gd name="adj" fmla="val 16667"/>
            </a:avLst>
          </a:prstGeom>
          <a:noFill/>
          <a:ln w="28575" algn="ctr">
            <a:solidFill>
              <a:srgbClr val="0000FF"/>
            </a:solidFill>
            <a:round/>
            <a:headEnd/>
            <a:tailEnd/>
          </a:ln>
          <a:effectLst/>
        </p:spPr>
        <p:txBody>
          <a:bodyPr anchor="ctr"/>
          <a:lstStyle/>
          <a:p>
            <a:pPr algn="ctr" fontAlgn="auto">
              <a:spcBef>
                <a:spcPts val="0"/>
              </a:spcBef>
              <a:spcAft>
                <a:spcPts val="0"/>
              </a:spcAft>
              <a:defRPr/>
            </a:pPr>
            <a:endParaRPr lang="ja-JP" altLang="en-US">
              <a:solidFill>
                <a:schemeClr val="lt1"/>
              </a:solidFill>
              <a:latin typeface="+mn-lt"/>
              <a:ea typeface="+mn-ea"/>
            </a:endParaRPr>
          </a:p>
        </p:txBody>
      </p:sp>
      <p:sp>
        <p:nvSpPr>
          <p:cNvPr id="97" name="角丸四角形 85"/>
          <p:cNvSpPr/>
          <p:nvPr/>
        </p:nvSpPr>
        <p:spPr>
          <a:xfrm>
            <a:off x="4803775" y="2425512"/>
            <a:ext cx="1710531" cy="193675"/>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98" name="Group 76"/>
          <p:cNvGrpSpPr>
            <a:grpSpLocks/>
          </p:cNvGrpSpPr>
          <p:nvPr/>
        </p:nvGrpSpPr>
        <p:grpSpPr bwMode="auto">
          <a:xfrm>
            <a:off x="98419" y="3651354"/>
            <a:ext cx="1603381" cy="2143927"/>
            <a:chOff x="62" y="2817"/>
            <a:chExt cx="978" cy="1428"/>
          </a:xfrm>
        </p:grpSpPr>
        <p:pic>
          <p:nvPicPr>
            <p:cNvPr id="99" name="Picture 72"/>
            <p:cNvPicPr>
              <a:picLocks noChangeAspect="1" noChangeArrowheads="1"/>
            </p:cNvPicPr>
            <p:nvPr/>
          </p:nvPicPr>
          <p:blipFill>
            <a:blip r:embed="rId10"/>
            <a:srcRect/>
            <a:stretch>
              <a:fillRect/>
            </a:stretch>
          </p:blipFill>
          <p:spPr bwMode="auto">
            <a:xfrm>
              <a:off x="63" y="2817"/>
              <a:ext cx="977" cy="1428"/>
            </a:xfrm>
            <a:prstGeom prst="rect">
              <a:avLst/>
            </a:prstGeom>
            <a:noFill/>
            <a:ln w="9525">
              <a:noFill/>
              <a:miter lim="800000"/>
              <a:headEnd/>
              <a:tailEnd/>
            </a:ln>
          </p:spPr>
        </p:pic>
        <p:sp>
          <p:nvSpPr>
            <p:cNvPr id="100" name="Rectangle 73"/>
            <p:cNvSpPr>
              <a:spLocks noChangeArrowheads="1"/>
            </p:cNvSpPr>
            <p:nvPr/>
          </p:nvSpPr>
          <p:spPr bwMode="auto">
            <a:xfrm>
              <a:off x="62" y="2819"/>
              <a:ext cx="978" cy="1425"/>
            </a:xfrm>
            <a:prstGeom prst="rect">
              <a:avLst/>
            </a:prstGeom>
            <a:noFill/>
            <a:ln w="12700" algn="ctr">
              <a:solidFill>
                <a:srgbClr val="5F5F5F"/>
              </a:solidFill>
              <a:miter lim="800000"/>
              <a:headEnd/>
              <a:tailEnd/>
            </a:ln>
          </p:spPr>
          <p:txBody>
            <a:bodyPr wrap="none" anchor="ctr"/>
            <a:lstStyle/>
            <a:p>
              <a:endParaRPr lang="ja-JP" altLang="en-US"/>
            </a:p>
          </p:txBody>
        </p:sp>
      </p:grpSp>
      <p:grpSp>
        <p:nvGrpSpPr>
          <p:cNvPr id="101" name="Group 79"/>
          <p:cNvGrpSpPr>
            <a:grpSpLocks/>
          </p:cNvGrpSpPr>
          <p:nvPr/>
        </p:nvGrpSpPr>
        <p:grpSpPr bwMode="auto">
          <a:xfrm>
            <a:off x="1816231" y="3675036"/>
            <a:ext cx="1552575" cy="2119561"/>
            <a:chOff x="1162" y="2818"/>
            <a:chExt cx="978" cy="1426"/>
          </a:xfrm>
        </p:grpSpPr>
        <p:pic>
          <p:nvPicPr>
            <p:cNvPr id="102" name="Picture 74"/>
            <p:cNvPicPr>
              <a:picLocks noChangeAspect="1" noChangeArrowheads="1"/>
            </p:cNvPicPr>
            <p:nvPr/>
          </p:nvPicPr>
          <p:blipFill>
            <a:blip r:embed="rId11"/>
            <a:srcRect/>
            <a:stretch>
              <a:fillRect/>
            </a:stretch>
          </p:blipFill>
          <p:spPr bwMode="auto">
            <a:xfrm>
              <a:off x="1162" y="2818"/>
              <a:ext cx="975" cy="1423"/>
            </a:xfrm>
            <a:prstGeom prst="rect">
              <a:avLst/>
            </a:prstGeom>
            <a:noFill/>
            <a:ln w="9525">
              <a:noFill/>
              <a:miter lim="800000"/>
              <a:headEnd/>
              <a:tailEnd/>
            </a:ln>
          </p:spPr>
        </p:pic>
        <p:sp>
          <p:nvSpPr>
            <p:cNvPr id="103" name="Rectangle 75"/>
            <p:cNvSpPr>
              <a:spLocks noChangeArrowheads="1"/>
            </p:cNvSpPr>
            <p:nvPr/>
          </p:nvSpPr>
          <p:spPr bwMode="auto">
            <a:xfrm>
              <a:off x="1162" y="2819"/>
              <a:ext cx="978" cy="1425"/>
            </a:xfrm>
            <a:prstGeom prst="rect">
              <a:avLst/>
            </a:prstGeom>
            <a:noFill/>
            <a:ln w="12700" algn="ctr">
              <a:solidFill>
                <a:srgbClr val="5F5F5F"/>
              </a:solidFill>
              <a:miter lim="800000"/>
              <a:headEnd/>
              <a:tailEnd/>
            </a:ln>
          </p:spPr>
          <p:txBody>
            <a:bodyPr wrap="none" anchor="ctr"/>
            <a:lstStyle/>
            <a:p>
              <a:endParaRPr lang="ja-JP" altLang="en-US"/>
            </a:p>
          </p:txBody>
        </p:sp>
      </p:grpSp>
      <p:grpSp>
        <p:nvGrpSpPr>
          <p:cNvPr id="104" name="Group 86"/>
          <p:cNvGrpSpPr>
            <a:grpSpLocks/>
          </p:cNvGrpSpPr>
          <p:nvPr/>
        </p:nvGrpSpPr>
        <p:grpSpPr bwMode="auto">
          <a:xfrm>
            <a:off x="3520936" y="3699709"/>
            <a:ext cx="1554163" cy="2091280"/>
            <a:chOff x="2162" y="2819"/>
            <a:chExt cx="979" cy="1425"/>
          </a:xfrm>
        </p:grpSpPr>
        <p:pic>
          <p:nvPicPr>
            <p:cNvPr id="105" name="Picture 77"/>
            <p:cNvPicPr>
              <a:picLocks noChangeAspect="1" noChangeArrowheads="1"/>
            </p:cNvPicPr>
            <p:nvPr/>
          </p:nvPicPr>
          <p:blipFill>
            <a:blip r:embed="rId12"/>
            <a:srcRect/>
            <a:stretch>
              <a:fillRect/>
            </a:stretch>
          </p:blipFill>
          <p:spPr bwMode="auto">
            <a:xfrm>
              <a:off x="2164" y="2819"/>
              <a:ext cx="977" cy="1422"/>
            </a:xfrm>
            <a:prstGeom prst="rect">
              <a:avLst/>
            </a:prstGeom>
            <a:noFill/>
            <a:ln w="9525">
              <a:noFill/>
              <a:miter lim="800000"/>
              <a:headEnd/>
              <a:tailEnd/>
            </a:ln>
          </p:spPr>
        </p:pic>
        <p:sp>
          <p:nvSpPr>
            <p:cNvPr id="106" name="Rectangle 78"/>
            <p:cNvSpPr>
              <a:spLocks noChangeArrowheads="1"/>
            </p:cNvSpPr>
            <p:nvPr/>
          </p:nvSpPr>
          <p:spPr bwMode="auto">
            <a:xfrm>
              <a:off x="2162" y="2819"/>
              <a:ext cx="978" cy="1425"/>
            </a:xfrm>
            <a:prstGeom prst="rect">
              <a:avLst/>
            </a:prstGeom>
            <a:noFill/>
            <a:ln w="12700" algn="ctr">
              <a:solidFill>
                <a:srgbClr val="5F5F5F"/>
              </a:solidFill>
              <a:miter lim="800000"/>
              <a:headEnd/>
              <a:tailEnd/>
            </a:ln>
          </p:spPr>
          <p:txBody>
            <a:bodyPr wrap="none" anchor="ctr"/>
            <a:lstStyle/>
            <a:p>
              <a:endParaRPr lang="ja-JP" altLang="en-US"/>
            </a:p>
          </p:txBody>
        </p:sp>
      </p:grpSp>
      <p:grpSp>
        <p:nvGrpSpPr>
          <p:cNvPr id="107" name="Group 87"/>
          <p:cNvGrpSpPr>
            <a:grpSpLocks/>
          </p:cNvGrpSpPr>
          <p:nvPr/>
        </p:nvGrpSpPr>
        <p:grpSpPr bwMode="auto">
          <a:xfrm>
            <a:off x="5107540" y="3694947"/>
            <a:ext cx="1438275" cy="2101837"/>
            <a:chOff x="3182" y="2819"/>
            <a:chExt cx="906" cy="1425"/>
          </a:xfrm>
        </p:grpSpPr>
        <p:pic>
          <p:nvPicPr>
            <p:cNvPr id="108" name="Picture 80"/>
            <p:cNvPicPr>
              <a:picLocks noChangeAspect="1" noChangeArrowheads="1"/>
            </p:cNvPicPr>
            <p:nvPr/>
          </p:nvPicPr>
          <p:blipFill>
            <a:blip r:embed="rId13"/>
            <a:srcRect/>
            <a:stretch>
              <a:fillRect/>
            </a:stretch>
          </p:blipFill>
          <p:spPr bwMode="auto">
            <a:xfrm>
              <a:off x="3184" y="2821"/>
              <a:ext cx="903" cy="1422"/>
            </a:xfrm>
            <a:prstGeom prst="rect">
              <a:avLst/>
            </a:prstGeom>
            <a:noFill/>
            <a:ln w="9525">
              <a:noFill/>
              <a:miter lim="800000"/>
              <a:headEnd/>
              <a:tailEnd/>
            </a:ln>
          </p:spPr>
        </p:pic>
        <p:sp>
          <p:nvSpPr>
            <p:cNvPr id="109" name="Rectangle 81"/>
            <p:cNvSpPr>
              <a:spLocks noChangeArrowheads="1"/>
            </p:cNvSpPr>
            <p:nvPr/>
          </p:nvSpPr>
          <p:spPr bwMode="auto">
            <a:xfrm>
              <a:off x="3182" y="2819"/>
              <a:ext cx="906" cy="1425"/>
            </a:xfrm>
            <a:prstGeom prst="rect">
              <a:avLst/>
            </a:prstGeom>
            <a:noFill/>
            <a:ln w="12700" algn="ctr">
              <a:solidFill>
                <a:srgbClr val="5F5F5F"/>
              </a:solidFill>
              <a:miter lim="800000"/>
              <a:headEnd/>
              <a:tailEnd/>
            </a:ln>
          </p:spPr>
          <p:txBody>
            <a:bodyPr wrap="none" anchor="ctr"/>
            <a:lstStyle/>
            <a:p>
              <a:endParaRPr lang="ja-JP" altLang="en-US"/>
            </a:p>
          </p:txBody>
        </p:sp>
      </p:grpSp>
      <p:grpSp>
        <p:nvGrpSpPr>
          <p:cNvPr id="110" name="Group 88"/>
          <p:cNvGrpSpPr>
            <a:grpSpLocks/>
          </p:cNvGrpSpPr>
          <p:nvPr/>
        </p:nvGrpSpPr>
        <p:grpSpPr bwMode="auto">
          <a:xfrm>
            <a:off x="6748463" y="3699710"/>
            <a:ext cx="1444898" cy="2097240"/>
            <a:chOff x="4222" y="2819"/>
            <a:chExt cx="979" cy="1425"/>
          </a:xfrm>
        </p:grpSpPr>
        <p:pic>
          <p:nvPicPr>
            <p:cNvPr id="111" name="Picture 82"/>
            <p:cNvPicPr>
              <a:picLocks noChangeAspect="1" noChangeArrowheads="1"/>
            </p:cNvPicPr>
            <p:nvPr/>
          </p:nvPicPr>
          <p:blipFill>
            <a:blip r:embed="rId14"/>
            <a:srcRect/>
            <a:stretch>
              <a:fillRect/>
            </a:stretch>
          </p:blipFill>
          <p:spPr bwMode="auto">
            <a:xfrm>
              <a:off x="4223" y="2820"/>
              <a:ext cx="978" cy="1423"/>
            </a:xfrm>
            <a:prstGeom prst="rect">
              <a:avLst/>
            </a:prstGeom>
            <a:noFill/>
            <a:ln w="9525">
              <a:noFill/>
              <a:miter lim="800000"/>
              <a:headEnd/>
              <a:tailEnd/>
            </a:ln>
          </p:spPr>
        </p:pic>
        <p:sp>
          <p:nvSpPr>
            <p:cNvPr id="112" name="Rectangle 83"/>
            <p:cNvSpPr>
              <a:spLocks noChangeArrowheads="1"/>
            </p:cNvSpPr>
            <p:nvPr/>
          </p:nvSpPr>
          <p:spPr bwMode="auto">
            <a:xfrm>
              <a:off x="4222" y="2819"/>
              <a:ext cx="978" cy="1425"/>
            </a:xfrm>
            <a:prstGeom prst="rect">
              <a:avLst/>
            </a:prstGeom>
            <a:noFill/>
            <a:ln w="12700" algn="ctr">
              <a:solidFill>
                <a:srgbClr val="5F5F5F"/>
              </a:solidFill>
              <a:miter lim="800000"/>
              <a:headEnd/>
              <a:tailEnd/>
            </a:ln>
          </p:spPr>
          <p:txBody>
            <a:bodyPr wrap="none" anchor="ctr"/>
            <a:lstStyle/>
            <a:p>
              <a:endParaRPr lang="ja-JP" altLang="en-US"/>
            </a:p>
          </p:txBody>
        </p:sp>
      </p:grpSp>
      <p:grpSp>
        <p:nvGrpSpPr>
          <p:cNvPr id="113" name="Group 92"/>
          <p:cNvGrpSpPr>
            <a:grpSpLocks/>
          </p:cNvGrpSpPr>
          <p:nvPr/>
        </p:nvGrpSpPr>
        <p:grpSpPr bwMode="auto">
          <a:xfrm>
            <a:off x="8317116" y="3693769"/>
            <a:ext cx="1387475" cy="2102977"/>
            <a:chOff x="5326" y="2819"/>
            <a:chExt cx="874" cy="1425"/>
          </a:xfrm>
        </p:grpSpPr>
        <p:pic>
          <p:nvPicPr>
            <p:cNvPr id="114" name="Picture 84"/>
            <p:cNvPicPr>
              <a:picLocks noChangeAspect="1" noChangeArrowheads="1"/>
            </p:cNvPicPr>
            <p:nvPr/>
          </p:nvPicPr>
          <p:blipFill>
            <a:blip r:embed="rId15"/>
            <a:srcRect/>
            <a:stretch>
              <a:fillRect/>
            </a:stretch>
          </p:blipFill>
          <p:spPr bwMode="auto">
            <a:xfrm>
              <a:off x="5327" y="2820"/>
              <a:ext cx="872" cy="1423"/>
            </a:xfrm>
            <a:prstGeom prst="rect">
              <a:avLst/>
            </a:prstGeom>
            <a:noFill/>
            <a:ln w="9525">
              <a:noFill/>
              <a:miter lim="800000"/>
              <a:headEnd/>
              <a:tailEnd/>
            </a:ln>
          </p:spPr>
        </p:pic>
        <p:sp>
          <p:nvSpPr>
            <p:cNvPr id="115" name="Rectangle 85"/>
            <p:cNvSpPr>
              <a:spLocks noChangeArrowheads="1"/>
            </p:cNvSpPr>
            <p:nvPr/>
          </p:nvSpPr>
          <p:spPr bwMode="auto">
            <a:xfrm>
              <a:off x="5326" y="2819"/>
              <a:ext cx="874" cy="1425"/>
            </a:xfrm>
            <a:prstGeom prst="rect">
              <a:avLst/>
            </a:prstGeom>
            <a:noFill/>
            <a:ln w="12700" algn="ctr">
              <a:solidFill>
                <a:srgbClr val="5F5F5F"/>
              </a:solidFill>
              <a:miter lim="800000"/>
              <a:headEnd/>
              <a:tailEnd/>
            </a:ln>
          </p:spPr>
          <p:txBody>
            <a:bodyPr wrap="none" anchor="ctr"/>
            <a:lstStyle/>
            <a:p>
              <a:endParaRPr lang="ja-JP" altLang="en-US"/>
            </a:p>
          </p:txBody>
        </p:sp>
      </p:grpSp>
      <p:grpSp>
        <p:nvGrpSpPr>
          <p:cNvPr id="116" name="Group 94"/>
          <p:cNvGrpSpPr>
            <a:grpSpLocks/>
          </p:cNvGrpSpPr>
          <p:nvPr/>
        </p:nvGrpSpPr>
        <p:grpSpPr bwMode="auto">
          <a:xfrm>
            <a:off x="8035926" y="1363664"/>
            <a:ext cx="1381570" cy="1699634"/>
            <a:chOff x="5062" y="859"/>
            <a:chExt cx="934" cy="1299"/>
          </a:xfrm>
        </p:grpSpPr>
        <p:pic>
          <p:nvPicPr>
            <p:cNvPr id="117" name="Picture 90"/>
            <p:cNvPicPr>
              <a:picLocks noChangeAspect="1" noChangeArrowheads="1"/>
            </p:cNvPicPr>
            <p:nvPr/>
          </p:nvPicPr>
          <p:blipFill>
            <a:blip r:embed="rId16"/>
            <a:srcRect/>
            <a:stretch>
              <a:fillRect/>
            </a:stretch>
          </p:blipFill>
          <p:spPr bwMode="auto">
            <a:xfrm>
              <a:off x="5062" y="859"/>
              <a:ext cx="934" cy="1299"/>
            </a:xfrm>
            <a:prstGeom prst="rect">
              <a:avLst/>
            </a:prstGeom>
            <a:noFill/>
            <a:ln w="9525">
              <a:noFill/>
              <a:miter lim="800000"/>
              <a:headEnd/>
              <a:tailEnd/>
            </a:ln>
          </p:spPr>
        </p:pic>
        <p:sp>
          <p:nvSpPr>
            <p:cNvPr id="118" name="Rectangle 91"/>
            <p:cNvSpPr>
              <a:spLocks noChangeArrowheads="1"/>
            </p:cNvSpPr>
            <p:nvPr/>
          </p:nvSpPr>
          <p:spPr bwMode="auto">
            <a:xfrm>
              <a:off x="5064" y="859"/>
              <a:ext cx="930" cy="1299"/>
            </a:xfrm>
            <a:prstGeom prst="rect">
              <a:avLst/>
            </a:prstGeom>
            <a:noFill/>
            <a:ln w="12700" algn="ctr">
              <a:solidFill>
                <a:srgbClr val="5F5F5F"/>
              </a:solidFill>
              <a:miter lim="800000"/>
              <a:headEnd/>
              <a:tailEnd/>
            </a:ln>
          </p:spPr>
          <p:txBody>
            <a:bodyPr wrap="none" anchor="ctr"/>
            <a:lstStyle/>
            <a:p>
              <a:endParaRPr lang="ja-JP" altLang="en-US"/>
            </a:p>
          </p:txBody>
        </p:sp>
      </p:grpSp>
      <p:sp>
        <p:nvSpPr>
          <p:cNvPr id="3"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ja-JP" altLang="en-US" sz="1600" b="0" i="0" u="none" strike="noStrike" kern="0" cap="none" spc="0" normalizeH="0" baseline="0" noProof="0" dirty="0">
              <a:ln>
                <a:noFill/>
              </a:ln>
              <a:solidFill>
                <a:sysClr val="windowText" lastClr="000000"/>
              </a:solidFill>
              <a:effectLst/>
              <a:uLnTx/>
              <a:uFillTx/>
            </a:endParaRPr>
          </a:p>
        </p:txBody>
      </p:sp>
      <p:sp>
        <p:nvSpPr>
          <p:cNvPr id="57" name="Text Box 70"/>
          <p:cNvSpPr txBox="1">
            <a:spLocks noChangeArrowheads="1"/>
          </p:cNvSpPr>
          <p:nvPr/>
        </p:nvSpPr>
        <p:spPr bwMode="auto">
          <a:xfrm>
            <a:off x="3216104" y="2888818"/>
            <a:ext cx="3059015" cy="230832"/>
          </a:xfrm>
          <a:prstGeom prst="rect">
            <a:avLst/>
          </a:prstGeom>
          <a:noFill/>
          <a:ln w="9525">
            <a:noFill/>
            <a:miter lim="800000"/>
            <a:headEnd/>
            <a:tailEnd/>
          </a:ln>
        </p:spPr>
        <p:txBody>
          <a:bodyPr>
            <a:spAutoFit/>
          </a:bodyPr>
          <a:lstStyle/>
          <a:p>
            <a:pPr algn="ctr">
              <a:spcBef>
                <a:spcPct val="50000"/>
              </a:spcBef>
            </a:pPr>
            <a:r>
              <a:rPr lang="ja-JP" altLang="en-US" sz="900" b="1" dirty="0"/>
              <a:t>下にスクロールすると右のイメージに移る</a:t>
            </a:r>
          </a:p>
        </p:txBody>
      </p:sp>
      <p:sp>
        <p:nvSpPr>
          <p:cNvPr id="119" name="テキスト ボックス 118"/>
          <p:cNvSpPr txBox="1"/>
          <p:nvPr/>
        </p:nvSpPr>
        <p:spPr>
          <a:xfrm>
            <a:off x="100235" y="5805264"/>
            <a:ext cx="9705528" cy="1092607"/>
          </a:xfrm>
          <a:prstGeom prst="rect">
            <a:avLst/>
          </a:prstGeom>
          <a:noFill/>
        </p:spPr>
        <p:txBody>
          <a:bodyPr wrap="square" rtlCol="0">
            <a:spAutoFit/>
          </a:bodyPr>
          <a:lstStyle/>
          <a:p>
            <a:pPr>
              <a:lnSpc>
                <a:spcPts val="1300"/>
              </a:lnSpc>
            </a:pPr>
            <a:r>
              <a:rPr kumimoji="1" lang="en-US" altLang="ja-JP" sz="1200" b="1" dirty="0" smtClean="0">
                <a:latin typeface="+mn-ea"/>
                <a:ea typeface="+mn-ea"/>
              </a:rPr>
              <a:t>【</a:t>
            </a:r>
            <a:r>
              <a:rPr kumimoji="1" lang="ja-JP" altLang="en-US" sz="1200" b="1" dirty="0" smtClean="0">
                <a:latin typeface="+mn-ea"/>
                <a:ea typeface="+mn-ea"/>
              </a:rPr>
              <a:t>成果と課題</a:t>
            </a:r>
            <a:r>
              <a:rPr kumimoji="1" lang="en-US" altLang="ja-JP" sz="1200" b="1" dirty="0" smtClean="0">
                <a:latin typeface="+mn-ea"/>
                <a:ea typeface="+mn-ea"/>
              </a:rPr>
              <a:t>】</a:t>
            </a:r>
          </a:p>
          <a:p>
            <a:pPr marL="180975" indent="-180975">
              <a:lnSpc>
                <a:spcPts val="1300"/>
              </a:lnSpc>
            </a:pPr>
            <a:r>
              <a:rPr kumimoji="1" lang="ja-JP" altLang="en-US" sz="1200" dirty="0" smtClean="0">
                <a:latin typeface="+mn-ea"/>
                <a:ea typeface="+mn-ea"/>
              </a:rPr>
              <a:t>○　</a:t>
            </a:r>
            <a:r>
              <a:rPr lang="ja-JP" altLang="en-US" sz="1200" dirty="0">
                <a:latin typeface="+mn-ea"/>
              </a:rPr>
              <a:t>共通ＡＰＩの仕様書をもとに、</a:t>
            </a:r>
            <a:r>
              <a:rPr lang="ja-JP" altLang="en-US" sz="1200" dirty="0" smtClean="0">
                <a:latin typeface="+mn-ea"/>
                <a:ea typeface="+mn-ea"/>
              </a:rPr>
              <a:t>水産物分</a:t>
            </a:r>
            <a:r>
              <a:rPr lang="ja-JP" altLang="en-US" sz="1200" dirty="0">
                <a:latin typeface="+mn-ea"/>
                <a:ea typeface="+mn-ea"/>
              </a:rPr>
              <a:t>野における</a:t>
            </a:r>
            <a:r>
              <a:rPr lang="en-US" altLang="ja-JP" sz="1200" dirty="0">
                <a:latin typeface="+mn-ea"/>
                <a:ea typeface="+mn-ea"/>
              </a:rPr>
              <a:t>API</a:t>
            </a:r>
            <a:r>
              <a:rPr lang="ja-JP" altLang="en-US" sz="1200" dirty="0">
                <a:latin typeface="+mn-ea"/>
                <a:ea typeface="+mn-ea"/>
              </a:rPr>
              <a:t>やデータ規格（ボキャブラリ等）を構築・実装し</a:t>
            </a:r>
            <a:r>
              <a:rPr lang="ja-JP" altLang="en-US" sz="1200" dirty="0" smtClean="0">
                <a:latin typeface="+mn-ea"/>
                <a:ea typeface="+mn-ea"/>
              </a:rPr>
              <a:t>、安全安心に係る情報も含めたトレーサビリティシステムへの活用について、有効性を検証することができた。</a:t>
            </a:r>
            <a:endParaRPr lang="en-US" altLang="ja-JP" sz="1200" dirty="0" smtClean="0">
              <a:latin typeface="+mn-ea"/>
              <a:ea typeface="+mn-ea"/>
            </a:endParaRPr>
          </a:p>
          <a:p>
            <a:pPr marL="180975" indent="-180975">
              <a:lnSpc>
                <a:spcPts val="1300"/>
              </a:lnSpc>
            </a:pPr>
            <a:r>
              <a:rPr lang="ja-JP" altLang="en-US" sz="1200" dirty="0" smtClean="0">
                <a:latin typeface="+mn-ea"/>
                <a:ea typeface="+mn-ea"/>
              </a:rPr>
              <a:t>○　共通ＡＰＩのデータ規格の識別コードとして用いられている</a:t>
            </a:r>
            <a:r>
              <a:rPr lang="en-US" altLang="ja-JP" sz="1200" dirty="0" err="1" smtClean="0">
                <a:latin typeface="+mn-ea"/>
                <a:ea typeface="+mn-ea"/>
              </a:rPr>
              <a:t>ucode</a:t>
            </a:r>
            <a:r>
              <a:rPr lang="ja-JP" altLang="en-US" sz="1200" dirty="0">
                <a:latin typeface="+mn-ea"/>
                <a:ea typeface="+mn-ea"/>
              </a:rPr>
              <a:t>（</a:t>
            </a:r>
            <a:r>
              <a:rPr lang="en-US" altLang="ja-JP" sz="1200" dirty="0">
                <a:latin typeface="+mn-ea"/>
                <a:ea typeface="+mn-ea"/>
              </a:rPr>
              <a:t>ITU</a:t>
            </a:r>
            <a:r>
              <a:rPr lang="ja-JP" altLang="en-US" sz="1200" dirty="0" smtClean="0">
                <a:latin typeface="+mn-ea"/>
                <a:ea typeface="+mn-ea"/>
              </a:rPr>
              <a:t>で国際標準化</a:t>
            </a:r>
            <a:r>
              <a:rPr lang="ja-JP" altLang="en-US" sz="1200" dirty="0">
                <a:latin typeface="+mn-ea"/>
                <a:ea typeface="+mn-ea"/>
              </a:rPr>
              <a:t>）と</a:t>
            </a:r>
            <a:r>
              <a:rPr lang="ja-JP" altLang="en-US" sz="1200" dirty="0" smtClean="0">
                <a:latin typeface="+mn-ea"/>
                <a:ea typeface="+mn-ea"/>
              </a:rPr>
              <a:t>、物流コード（</a:t>
            </a:r>
            <a:r>
              <a:rPr lang="en-US" altLang="ja-JP" sz="1200" dirty="0" smtClean="0">
                <a:latin typeface="+mn-ea"/>
                <a:ea typeface="+mn-ea"/>
              </a:rPr>
              <a:t>EPC</a:t>
            </a:r>
            <a:r>
              <a:rPr lang="ja-JP" altLang="en-US" sz="1200" dirty="0" smtClean="0">
                <a:latin typeface="+mn-ea"/>
                <a:ea typeface="+mn-ea"/>
              </a:rPr>
              <a:t>）（</a:t>
            </a:r>
            <a:r>
              <a:rPr lang="en-US" altLang="ja-JP" sz="1200" dirty="0" err="1" smtClean="0">
                <a:latin typeface="+mn-ea"/>
                <a:ea typeface="+mn-ea"/>
              </a:rPr>
              <a:t>EPCglobal</a:t>
            </a:r>
            <a:r>
              <a:rPr lang="ja-JP" altLang="en-US" sz="1200" dirty="0" smtClean="0">
                <a:latin typeface="+mn-ea"/>
                <a:ea typeface="+mn-ea"/>
              </a:rPr>
              <a:t>で国際標準化）の連携の</a:t>
            </a:r>
            <a:r>
              <a:rPr lang="ja-JP" altLang="en-US" sz="1200" dirty="0">
                <a:latin typeface="+mn-ea"/>
                <a:ea typeface="+mn-ea"/>
              </a:rPr>
              <a:t>実効</a:t>
            </a:r>
            <a:r>
              <a:rPr lang="ja-JP" altLang="en-US" sz="1200" dirty="0" smtClean="0">
                <a:latin typeface="+mn-ea"/>
                <a:ea typeface="+mn-ea"/>
              </a:rPr>
              <a:t>性について検証することができた。</a:t>
            </a:r>
            <a:endParaRPr lang="ja-JP" altLang="en-US" sz="1200" dirty="0">
              <a:latin typeface="+mn-ea"/>
              <a:ea typeface="+mn-ea"/>
            </a:endParaRPr>
          </a:p>
          <a:p>
            <a:pPr marL="180975" indent="-180975">
              <a:lnSpc>
                <a:spcPts val="1300"/>
              </a:lnSpc>
            </a:pPr>
            <a:r>
              <a:rPr lang="ja-JP" altLang="en-US" sz="1200" dirty="0">
                <a:latin typeface="+mn-ea"/>
                <a:ea typeface="+mn-ea"/>
              </a:rPr>
              <a:t>○　</a:t>
            </a:r>
            <a:r>
              <a:rPr lang="ja-JP" altLang="en-US" sz="1200" dirty="0" smtClean="0">
                <a:latin typeface="+mn-ea"/>
                <a:ea typeface="+mn-ea"/>
              </a:rPr>
              <a:t>本成果</a:t>
            </a:r>
            <a:r>
              <a:rPr lang="ja-JP" altLang="en-US" sz="1200" dirty="0">
                <a:latin typeface="+mn-ea"/>
                <a:ea typeface="+mn-ea"/>
              </a:rPr>
              <a:t>を踏まえた事業化の可能性について、引き続き検討予定。</a:t>
            </a:r>
          </a:p>
        </p:txBody>
      </p:sp>
      <p:sp>
        <p:nvSpPr>
          <p:cNvPr id="120" name="テキスト ボックス 119"/>
          <p:cNvSpPr txBox="1"/>
          <p:nvPr/>
        </p:nvSpPr>
        <p:spPr>
          <a:xfrm>
            <a:off x="0" y="-2352"/>
            <a:ext cx="9905999" cy="400110"/>
          </a:xfrm>
          <a:prstGeom prst="rect">
            <a:avLst/>
          </a:prstGeom>
          <a:noFill/>
        </p:spPr>
        <p:txBody>
          <a:bodyPr wrap="square" rtlCol="0">
            <a:spAutoFit/>
          </a:bodyPr>
          <a:lstStyle/>
          <a:p>
            <a:pPr algn="ctr"/>
            <a:r>
              <a:rPr lang="ja-JP" altLang="en-US" dirty="0">
                <a:latin typeface="+mn-ea"/>
              </a:rPr>
              <a:t>２．平成</a:t>
            </a:r>
            <a:r>
              <a:rPr lang="en-US" altLang="ja-JP" dirty="0">
                <a:latin typeface="+mn-ea"/>
              </a:rPr>
              <a:t>24</a:t>
            </a:r>
            <a:r>
              <a:rPr lang="ja-JP" altLang="en-US" dirty="0">
                <a:latin typeface="+mn-ea"/>
              </a:rPr>
              <a:t>年度各実証実験の詳細　</a:t>
            </a:r>
            <a:r>
              <a:rPr lang="ja-JP" altLang="en-US" dirty="0" smtClean="0">
                <a:latin typeface="+mn-ea"/>
              </a:rPr>
              <a:t>（５）水産物</a:t>
            </a:r>
            <a:r>
              <a:rPr lang="ja-JP" altLang="en-US" sz="2000" dirty="0" smtClean="0">
                <a:latin typeface="+mn-ea"/>
              </a:rPr>
              <a:t>情報（アプリケーション）</a:t>
            </a:r>
            <a:endParaRPr kumimoji="1" lang="en-US" altLang="ja-JP" sz="2000" dirty="0" smtClean="0">
              <a:solidFill>
                <a:srgbClr val="FF0000"/>
              </a:solidFill>
              <a:latin typeface="+mn-ea"/>
            </a:endParaRPr>
          </a:p>
        </p:txBody>
      </p:sp>
    </p:spTree>
    <p:extLst>
      <p:ext uri="{BB962C8B-B14F-4D97-AF65-F5344CB8AC3E}">
        <p14:creationId xmlns:p14="http://schemas.microsoft.com/office/powerpoint/2010/main" val="18163528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ja-JP" altLang="en-US" sz="1600" b="0" i="0" u="none" strike="noStrike" kern="0" cap="none" spc="0" normalizeH="0" baseline="0" noProof="0" dirty="0">
              <a:ln>
                <a:noFill/>
              </a:ln>
              <a:solidFill>
                <a:sysClr val="windowText" lastClr="000000"/>
              </a:solidFill>
              <a:effectLst/>
              <a:uLnTx/>
              <a:uFillTx/>
            </a:endParaRPr>
          </a:p>
        </p:txBody>
      </p:sp>
      <p:cxnSp>
        <p:nvCxnSpPr>
          <p:cNvPr id="5" name="直線コネクタ 4"/>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sp>
        <p:nvSpPr>
          <p:cNvPr id="6" name="タイトル 1"/>
          <p:cNvSpPr>
            <a:spLocks noGrp="1"/>
          </p:cNvSpPr>
          <p:nvPr/>
        </p:nvSpPr>
        <p:spPr bwMode="auto">
          <a:xfrm>
            <a:off x="57150" y="-28575"/>
            <a:ext cx="9771063" cy="461963"/>
          </a:xfrm>
          <a:prstGeom prst="rect">
            <a:avLst/>
          </a:prstGeom>
          <a:noFill/>
          <a:ln w="9525">
            <a:noFill/>
            <a:miter lim="800000"/>
            <a:headEnd/>
            <a:tailEnd/>
          </a:ln>
        </p:spPr>
        <p:txBody>
          <a:bodyPr lIns="91432" tIns="45716" rIns="91432" bIns="45716"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en-US" altLang="ja-JP" sz="2000" dirty="0" smtClean="0">
                <a:solidFill>
                  <a:prstClr val="black"/>
                </a:solidFill>
                <a:latin typeface="ＭＳ Ｐゴシック"/>
              </a:rPr>
              <a:t>【</a:t>
            </a:r>
            <a:r>
              <a:rPr lang="ja-JP" altLang="en-US" sz="2000" dirty="0" smtClean="0">
                <a:solidFill>
                  <a:prstClr val="black"/>
                </a:solidFill>
                <a:latin typeface="ＭＳ Ｐゴシック"/>
              </a:rPr>
              <a:t>参考</a:t>
            </a:r>
            <a:r>
              <a:rPr lang="en-US" altLang="ja-JP" sz="2000" dirty="0" smtClean="0">
                <a:solidFill>
                  <a:prstClr val="black"/>
                </a:solidFill>
                <a:latin typeface="ＭＳ Ｐゴシック"/>
              </a:rPr>
              <a:t>】</a:t>
            </a:r>
            <a:r>
              <a:rPr lang="ja-JP" altLang="en-US" sz="2000" dirty="0" smtClean="0">
                <a:solidFill>
                  <a:prstClr val="black"/>
                </a:solidFill>
                <a:latin typeface="ＭＳ Ｐゴシック"/>
              </a:rPr>
              <a:t>　災害時の通行実績情報の活用に係る調査研究（概要）</a:t>
            </a:r>
            <a:endParaRPr lang="ja-JP" altLang="en-US" sz="2000" dirty="0">
              <a:solidFill>
                <a:srgbClr val="1F497D"/>
              </a:solidFill>
              <a:effectLst>
                <a:outerShdw blurRad="38100" dist="38100" dir="2700000" algn="tl">
                  <a:srgbClr val="000000">
                    <a:alpha val="43137"/>
                  </a:srgbClr>
                </a:outerShdw>
              </a:effectLst>
              <a:latin typeface="ＭＳ Ｐゴシック"/>
            </a:endParaRPr>
          </a:p>
        </p:txBody>
      </p:sp>
      <p:pic>
        <p:nvPicPr>
          <p:cNvPr id="7" name="Picture 44" descr="新しい画像"/>
          <p:cNvPicPr>
            <a:picLocks noChangeAspect="1" noChangeArrowheads="1"/>
          </p:cNvPicPr>
          <p:nvPr/>
        </p:nvPicPr>
        <p:blipFill>
          <a:blip r:embed="rId2"/>
          <a:srcRect/>
          <a:stretch>
            <a:fillRect/>
          </a:stretch>
        </p:blipFill>
        <p:spPr bwMode="auto">
          <a:xfrm>
            <a:off x="7041512" y="2708920"/>
            <a:ext cx="2462986" cy="1260000"/>
          </a:xfrm>
          <a:prstGeom prst="rect">
            <a:avLst/>
          </a:prstGeom>
          <a:noFill/>
        </p:spPr>
      </p:pic>
      <p:sp>
        <p:nvSpPr>
          <p:cNvPr id="8" name="正方形/長方形 7"/>
          <p:cNvSpPr/>
          <p:nvPr/>
        </p:nvSpPr>
        <p:spPr>
          <a:xfrm>
            <a:off x="57151" y="2709088"/>
            <a:ext cx="2052000" cy="1512000"/>
          </a:xfrm>
          <a:prstGeom prst="rect">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9" name="Picture 6"/>
          <p:cNvPicPr>
            <a:picLocks noChangeAspect="1" noChangeArrowheads="1"/>
          </p:cNvPicPr>
          <p:nvPr/>
        </p:nvPicPr>
        <p:blipFill>
          <a:blip r:embed="rId3"/>
          <a:srcRect/>
          <a:stretch>
            <a:fillRect/>
          </a:stretch>
        </p:blipFill>
        <p:spPr bwMode="auto">
          <a:xfrm>
            <a:off x="128464" y="2853749"/>
            <a:ext cx="684000" cy="684000"/>
          </a:xfrm>
          <a:prstGeom prst="rect">
            <a:avLst/>
          </a:prstGeom>
          <a:noFill/>
          <a:ln w="9525">
            <a:noFill/>
            <a:miter lim="800000"/>
            <a:headEnd/>
            <a:tailEnd/>
          </a:ln>
        </p:spPr>
      </p:pic>
      <p:sp>
        <p:nvSpPr>
          <p:cNvPr id="10" name="テキスト ボックス 5"/>
          <p:cNvSpPr txBox="1">
            <a:spLocks noChangeArrowheads="1"/>
          </p:cNvSpPr>
          <p:nvPr/>
        </p:nvSpPr>
        <p:spPr bwMode="auto">
          <a:xfrm>
            <a:off x="128464" y="3645024"/>
            <a:ext cx="612000" cy="292388"/>
          </a:xfrm>
          <a:prstGeom prst="rect">
            <a:avLst/>
          </a:prstGeom>
          <a:solidFill>
            <a:schemeClr val="bg1"/>
          </a:solidFill>
          <a:ln w="9525">
            <a:solidFill>
              <a:schemeClr val="tx1"/>
            </a:solidFill>
            <a:miter lim="800000"/>
            <a:headEnd/>
            <a:tailEnd/>
          </a:ln>
        </p:spPr>
        <p:txBody>
          <a:bodyPr wrap="none">
            <a:spAutoFit/>
          </a:bodyPr>
          <a:lstStyle/>
          <a:p>
            <a:pPr algn="ctr"/>
            <a:r>
              <a:rPr lang="ja-JP" altLang="en-US" sz="1300" dirty="0">
                <a:latin typeface="Calibri" pitchFamily="34" charset="0"/>
              </a:rPr>
              <a:t>乗用車</a:t>
            </a:r>
          </a:p>
        </p:txBody>
      </p:sp>
      <p:sp>
        <p:nvSpPr>
          <p:cNvPr id="11" name="テキスト ボックス 25"/>
          <p:cNvSpPr txBox="1">
            <a:spLocks noChangeArrowheads="1"/>
          </p:cNvSpPr>
          <p:nvPr/>
        </p:nvSpPr>
        <p:spPr bwMode="auto">
          <a:xfrm>
            <a:off x="848544" y="3507287"/>
            <a:ext cx="1223962" cy="284162"/>
          </a:xfrm>
          <a:prstGeom prst="rect">
            <a:avLst/>
          </a:prstGeom>
          <a:solidFill>
            <a:srgbClr val="FFFFCC"/>
          </a:solidFill>
          <a:ln w="9525">
            <a:solidFill>
              <a:schemeClr val="tx1"/>
            </a:solidFill>
            <a:miter lim="800000"/>
            <a:headEnd/>
            <a:tailEnd/>
          </a:ln>
        </p:spPr>
        <p:txBody>
          <a:bodyPr wrap="none"/>
          <a:lstStyle/>
          <a:p>
            <a:pPr algn="ctr"/>
            <a:r>
              <a:rPr lang="ja-JP" altLang="en-US" sz="1200" dirty="0">
                <a:latin typeface="Calibri" pitchFamily="34" charset="0"/>
              </a:rPr>
              <a:t>トヨタ自動車</a:t>
            </a:r>
            <a:r>
              <a:rPr lang="en-US" altLang="ja-JP" sz="1200" dirty="0">
                <a:latin typeface="Calibri" pitchFamily="34" charset="0"/>
              </a:rPr>
              <a:t>(</a:t>
            </a:r>
            <a:r>
              <a:rPr lang="ja-JP" altLang="en-US" sz="1200" dirty="0">
                <a:latin typeface="Calibri" pitchFamily="34" charset="0"/>
              </a:rPr>
              <a:t>株</a:t>
            </a:r>
            <a:r>
              <a:rPr lang="en-US" altLang="ja-JP" sz="1200" dirty="0">
                <a:latin typeface="Calibri" pitchFamily="34" charset="0"/>
              </a:rPr>
              <a:t>)</a:t>
            </a:r>
            <a:endParaRPr lang="ja-JP" altLang="en-US" sz="1200" dirty="0">
              <a:latin typeface="Calibri" pitchFamily="34" charset="0"/>
            </a:endParaRPr>
          </a:p>
        </p:txBody>
      </p:sp>
      <p:sp>
        <p:nvSpPr>
          <p:cNvPr id="12" name="テキスト ボックス 42"/>
          <p:cNvSpPr txBox="1">
            <a:spLocks noChangeArrowheads="1"/>
          </p:cNvSpPr>
          <p:nvPr/>
        </p:nvSpPr>
        <p:spPr bwMode="auto">
          <a:xfrm>
            <a:off x="848544" y="3867649"/>
            <a:ext cx="1223962" cy="284163"/>
          </a:xfrm>
          <a:prstGeom prst="rect">
            <a:avLst/>
          </a:prstGeom>
          <a:solidFill>
            <a:srgbClr val="FFFFCC"/>
          </a:solidFill>
          <a:ln w="9525">
            <a:solidFill>
              <a:schemeClr val="tx1"/>
            </a:solidFill>
            <a:miter lim="800000"/>
            <a:headEnd/>
            <a:tailEnd/>
          </a:ln>
        </p:spPr>
        <p:txBody>
          <a:bodyPr wrap="none"/>
          <a:lstStyle/>
          <a:p>
            <a:pPr algn="ctr"/>
            <a:r>
              <a:rPr lang="ja-JP" altLang="en-US" sz="1200" dirty="0">
                <a:latin typeface="Calibri" pitchFamily="34" charset="0"/>
              </a:rPr>
              <a:t>日産自動車</a:t>
            </a:r>
            <a:r>
              <a:rPr lang="en-US" altLang="ja-JP" sz="1200" dirty="0">
                <a:latin typeface="Calibri" pitchFamily="34" charset="0"/>
              </a:rPr>
              <a:t>(</a:t>
            </a:r>
            <a:r>
              <a:rPr lang="ja-JP" altLang="en-US" sz="1200" dirty="0">
                <a:latin typeface="Calibri" pitchFamily="34" charset="0"/>
              </a:rPr>
              <a:t>株</a:t>
            </a:r>
            <a:r>
              <a:rPr lang="en-US" altLang="ja-JP" sz="1200" dirty="0">
                <a:latin typeface="Calibri" pitchFamily="34" charset="0"/>
              </a:rPr>
              <a:t>)</a:t>
            </a:r>
            <a:endParaRPr lang="ja-JP" altLang="en-US" sz="1200" dirty="0">
              <a:latin typeface="Calibri" pitchFamily="34" charset="0"/>
            </a:endParaRPr>
          </a:p>
        </p:txBody>
      </p:sp>
      <p:sp>
        <p:nvSpPr>
          <p:cNvPr id="13" name="テキスト ボックス 43"/>
          <p:cNvSpPr txBox="1">
            <a:spLocks noChangeArrowheads="1"/>
          </p:cNvSpPr>
          <p:nvPr/>
        </p:nvSpPr>
        <p:spPr bwMode="auto">
          <a:xfrm>
            <a:off x="848544" y="3146924"/>
            <a:ext cx="1223962" cy="284163"/>
          </a:xfrm>
          <a:prstGeom prst="rect">
            <a:avLst/>
          </a:prstGeom>
          <a:solidFill>
            <a:srgbClr val="FFFFCC"/>
          </a:solidFill>
          <a:ln w="9525">
            <a:solidFill>
              <a:schemeClr val="tx1"/>
            </a:solidFill>
            <a:miter lim="800000"/>
            <a:headEnd/>
            <a:tailEnd/>
          </a:ln>
        </p:spPr>
        <p:txBody>
          <a:bodyPr wrap="none"/>
          <a:lstStyle/>
          <a:p>
            <a:pPr algn="ctr"/>
            <a:r>
              <a:rPr lang="ja-JP" altLang="en-US" sz="1200" dirty="0">
                <a:latin typeface="Calibri" pitchFamily="34" charset="0"/>
              </a:rPr>
              <a:t>パイオニア</a:t>
            </a:r>
            <a:r>
              <a:rPr lang="en-US" altLang="ja-JP" sz="1200" dirty="0">
                <a:latin typeface="Calibri" pitchFamily="34" charset="0"/>
              </a:rPr>
              <a:t>(</a:t>
            </a:r>
            <a:r>
              <a:rPr lang="ja-JP" altLang="en-US" sz="1200" dirty="0">
                <a:latin typeface="Calibri" pitchFamily="34" charset="0"/>
              </a:rPr>
              <a:t>株</a:t>
            </a:r>
            <a:r>
              <a:rPr lang="en-US" altLang="ja-JP" sz="1200" dirty="0">
                <a:latin typeface="Calibri" pitchFamily="34" charset="0"/>
              </a:rPr>
              <a:t>)</a:t>
            </a:r>
            <a:endParaRPr lang="ja-JP" altLang="en-US" sz="1200" dirty="0">
              <a:latin typeface="Calibri" pitchFamily="34" charset="0"/>
            </a:endParaRPr>
          </a:p>
        </p:txBody>
      </p:sp>
      <p:sp>
        <p:nvSpPr>
          <p:cNvPr id="14" name="テキスト ボックス 13"/>
          <p:cNvSpPr txBox="1">
            <a:spLocks noChangeArrowheads="1"/>
          </p:cNvSpPr>
          <p:nvPr/>
        </p:nvSpPr>
        <p:spPr bwMode="auto">
          <a:xfrm>
            <a:off x="848544" y="2786562"/>
            <a:ext cx="1223962" cy="254000"/>
          </a:xfrm>
          <a:prstGeom prst="rect">
            <a:avLst/>
          </a:prstGeom>
          <a:solidFill>
            <a:srgbClr val="FFFFCC"/>
          </a:solidFill>
          <a:ln w="9525">
            <a:solidFill>
              <a:schemeClr val="tx1"/>
            </a:solidFill>
            <a:miter lim="800000"/>
            <a:headEnd/>
            <a:tailEnd/>
          </a:ln>
        </p:spPr>
        <p:txBody>
          <a:bodyPr wrap="none"/>
          <a:lstStyle/>
          <a:p>
            <a:pPr algn="ctr"/>
            <a:r>
              <a:rPr lang="ja-JP" altLang="en-US" sz="1000" dirty="0">
                <a:latin typeface="Calibri" pitchFamily="34" charset="0"/>
              </a:rPr>
              <a:t>本田技研工業</a:t>
            </a:r>
            <a:r>
              <a:rPr lang="en-US" altLang="ja-JP" sz="1000" dirty="0">
                <a:latin typeface="Calibri" pitchFamily="34" charset="0"/>
              </a:rPr>
              <a:t>(</a:t>
            </a:r>
            <a:r>
              <a:rPr lang="ja-JP" altLang="en-US" sz="1000" dirty="0">
                <a:latin typeface="Calibri" pitchFamily="34" charset="0"/>
              </a:rPr>
              <a:t>株</a:t>
            </a:r>
            <a:r>
              <a:rPr lang="en-US" altLang="ja-JP" sz="1000" dirty="0">
                <a:latin typeface="Calibri" pitchFamily="34" charset="0"/>
              </a:rPr>
              <a:t>)</a:t>
            </a:r>
            <a:endParaRPr lang="ja-JP" altLang="en-US" sz="1000" dirty="0">
              <a:latin typeface="Calibri" pitchFamily="34" charset="0"/>
            </a:endParaRPr>
          </a:p>
        </p:txBody>
      </p:sp>
      <p:pic>
        <p:nvPicPr>
          <p:cNvPr id="15" name="図 81"/>
          <p:cNvPicPr>
            <a:picLocks noChangeAspect="1"/>
          </p:cNvPicPr>
          <p:nvPr/>
        </p:nvPicPr>
        <p:blipFill>
          <a:blip r:embed="rId4"/>
          <a:srcRect/>
          <a:stretch>
            <a:fillRect/>
          </a:stretch>
        </p:blipFill>
        <p:spPr bwMode="auto">
          <a:xfrm>
            <a:off x="5205015" y="3651911"/>
            <a:ext cx="900113" cy="838200"/>
          </a:xfrm>
          <a:prstGeom prst="rect">
            <a:avLst/>
          </a:prstGeom>
          <a:noFill/>
          <a:ln w="9525">
            <a:noFill/>
            <a:miter lim="800000"/>
            <a:headEnd/>
            <a:tailEnd/>
          </a:ln>
        </p:spPr>
      </p:pic>
      <p:cxnSp>
        <p:nvCxnSpPr>
          <p:cNvPr id="16" name="直線矢印コネクタ 15"/>
          <p:cNvCxnSpPr>
            <a:stCxn id="27" idx="3"/>
          </p:cNvCxnSpPr>
          <p:nvPr/>
        </p:nvCxnSpPr>
        <p:spPr>
          <a:xfrm flipV="1">
            <a:off x="2107517" y="4184904"/>
            <a:ext cx="3205523" cy="189095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2144514" y="3429000"/>
            <a:ext cx="3060501" cy="5039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rrowheads="1"/>
          </p:cNvPicPr>
          <p:nvPr/>
        </p:nvPicPr>
        <p:blipFill>
          <a:blip r:embed="rId5"/>
          <a:srcRect/>
          <a:stretch>
            <a:fillRect/>
          </a:stretch>
        </p:blipFill>
        <p:spPr bwMode="auto">
          <a:xfrm>
            <a:off x="4840386" y="3068960"/>
            <a:ext cx="1584325" cy="481013"/>
          </a:xfrm>
          <a:prstGeom prst="rect">
            <a:avLst/>
          </a:prstGeom>
          <a:noFill/>
          <a:ln w="9525">
            <a:noFill/>
            <a:miter lim="800000"/>
            <a:headEnd/>
            <a:tailEnd/>
          </a:ln>
        </p:spPr>
      </p:pic>
      <p:cxnSp>
        <p:nvCxnSpPr>
          <p:cNvPr id="19" name="直線矢印コネクタ 18"/>
          <p:cNvCxnSpPr>
            <a:stCxn id="23" idx="3"/>
            <a:endCxn id="15" idx="1"/>
          </p:cNvCxnSpPr>
          <p:nvPr/>
        </p:nvCxnSpPr>
        <p:spPr>
          <a:xfrm flipV="1">
            <a:off x="2115098" y="4071011"/>
            <a:ext cx="3089917" cy="8336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角丸四角形 19"/>
          <p:cNvSpPr/>
          <p:nvPr/>
        </p:nvSpPr>
        <p:spPr>
          <a:xfrm>
            <a:off x="63098" y="476672"/>
            <a:ext cx="9792000" cy="2160000"/>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p>
            <a:r>
              <a:rPr lang="ja-JP" altLang="en-US" sz="1200" b="1" dirty="0">
                <a:solidFill>
                  <a:srgbClr val="000000"/>
                </a:solidFill>
                <a:latin typeface="HG丸ｺﾞｼｯｸM-PRO" pitchFamily="50" charset="-128"/>
                <a:ea typeface="HG丸ｺﾞｼｯｸM-PRO" pitchFamily="50" charset="-128"/>
              </a:rPr>
              <a:t>　</a:t>
            </a:r>
            <a:r>
              <a:rPr lang="ja-JP" altLang="en-US" sz="1200" dirty="0">
                <a:solidFill>
                  <a:srgbClr val="000000"/>
                </a:solidFill>
                <a:latin typeface="HG丸ｺﾞｼｯｸM-PRO" pitchFamily="50" charset="-128"/>
                <a:ea typeface="HG丸ｺﾞｼｯｸM-PRO" pitchFamily="50" charset="-128"/>
              </a:rPr>
              <a:t>東日本大震災において、通行可能な道路の情報が不足する中、複数の民間事業者の連携のもとに</a:t>
            </a:r>
            <a:r>
              <a:rPr lang="ja-JP" altLang="en-US" sz="1200" dirty="0" smtClean="0">
                <a:solidFill>
                  <a:srgbClr val="000000"/>
                </a:solidFill>
                <a:latin typeface="HG丸ｺﾞｼｯｸM-PRO" pitchFamily="50" charset="-128"/>
                <a:ea typeface="HG丸ｺﾞｼｯｸM-PRO" pitchFamily="50" charset="-128"/>
              </a:rPr>
              <a:t>、通行</a:t>
            </a:r>
            <a:r>
              <a:rPr lang="ja-JP" altLang="en-US" sz="1200" dirty="0">
                <a:solidFill>
                  <a:srgbClr val="000000"/>
                </a:solidFill>
                <a:latin typeface="HG丸ｺﾞｼｯｸM-PRO" pitchFamily="50" charset="-128"/>
                <a:ea typeface="HG丸ｺﾞｼｯｸM-PRO" pitchFamily="50" charset="-128"/>
              </a:rPr>
              <a:t>実績</a:t>
            </a:r>
            <a:r>
              <a:rPr lang="ja-JP" altLang="en-US" sz="1200" dirty="0" smtClean="0">
                <a:solidFill>
                  <a:srgbClr val="000000"/>
                </a:solidFill>
                <a:latin typeface="HG丸ｺﾞｼｯｸM-PRO" pitchFamily="50" charset="-128"/>
                <a:ea typeface="HG丸ｺﾞｼｯｸM-PRO" pitchFamily="50" charset="-128"/>
              </a:rPr>
              <a:t>情報が集約・</a:t>
            </a:r>
            <a:r>
              <a:rPr lang="ja-JP" altLang="en-US" sz="1200" dirty="0">
                <a:solidFill>
                  <a:srgbClr val="000000"/>
                </a:solidFill>
                <a:latin typeface="HG丸ｺﾞｼｯｸM-PRO" pitchFamily="50" charset="-128"/>
                <a:ea typeface="HG丸ｺﾞｼｯｸM-PRO" pitchFamily="50" charset="-128"/>
              </a:rPr>
              <a:t>配信された。この通行実績情報は、多くの</a:t>
            </a:r>
            <a:r>
              <a:rPr lang="ja-JP" altLang="en-US" sz="1200" dirty="0" smtClean="0">
                <a:solidFill>
                  <a:srgbClr val="000000"/>
                </a:solidFill>
                <a:latin typeface="HG丸ｺﾞｼｯｸM-PRO" pitchFamily="50" charset="-128"/>
                <a:ea typeface="HG丸ｺﾞｼｯｸM-PRO" pitchFamily="50" charset="-128"/>
              </a:rPr>
              <a:t>関係者に</a:t>
            </a:r>
            <a:r>
              <a:rPr lang="ja-JP" altLang="en-US" sz="1200" dirty="0">
                <a:solidFill>
                  <a:srgbClr val="000000"/>
                </a:solidFill>
                <a:latin typeface="HG丸ｺﾞｼｯｸM-PRO" pitchFamily="50" charset="-128"/>
                <a:ea typeface="HG丸ｺﾞｼｯｸM-PRO" pitchFamily="50" charset="-128"/>
              </a:rPr>
              <a:t>利用され</a:t>
            </a:r>
            <a:r>
              <a:rPr lang="ja-JP" altLang="en-US" sz="1200" dirty="0" smtClean="0">
                <a:solidFill>
                  <a:srgbClr val="000000"/>
                </a:solidFill>
                <a:latin typeface="HG丸ｺﾞｼｯｸM-PRO" pitchFamily="50" charset="-128"/>
                <a:ea typeface="HG丸ｺﾞｼｯｸM-PRO" pitchFamily="50" charset="-128"/>
              </a:rPr>
              <a:t>、情報の横の連携</a:t>
            </a:r>
            <a:r>
              <a:rPr lang="ja-JP" altLang="en-US" sz="1200" dirty="0">
                <a:solidFill>
                  <a:srgbClr val="000000"/>
                </a:solidFill>
                <a:latin typeface="HG丸ｺﾞｼｯｸM-PRO" pitchFamily="50" charset="-128"/>
                <a:ea typeface="HG丸ｺﾞｼｯｸM-PRO" pitchFamily="50" charset="-128"/>
              </a:rPr>
              <a:t>の重要性が改めて認識された</a:t>
            </a:r>
            <a:r>
              <a:rPr lang="ja-JP" altLang="en-US" sz="1200" dirty="0" smtClean="0">
                <a:solidFill>
                  <a:srgbClr val="000000"/>
                </a:solidFill>
                <a:latin typeface="HG丸ｺﾞｼｯｸM-PRO" pitchFamily="50" charset="-128"/>
                <a:ea typeface="HG丸ｺﾞｼｯｸM-PRO" pitchFamily="50" charset="-128"/>
              </a:rPr>
              <a:t>。</a:t>
            </a:r>
            <a:endParaRPr lang="en-US" altLang="ja-JP" sz="1200" dirty="0" smtClean="0">
              <a:solidFill>
                <a:srgbClr val="000000"/>
              </a:solidFill>
              <a:latin typeface="HG丸ｺﾞｼｯｸM-PRO" pitchFamily="50" charset="-128"/>
              <a:ea typeface="HG丸ｺﾞｼｯｸM-PRO" pitchFamily="50" charset="-128"/>
            </a:endParaRPr>
          </a:p>
          <a:p>
            <a:r>
              <a:rPr lang="ja-JP" altLang="en-US" sz="1200" dirty="0">
                <a:solidFill>
                  <a:srgbClr val="000000"/>
                </a:solidFill>
                <a:latin typeface="HG丸ｺﾞｼｯｸM-PRO" pitchFamily="50" charset="-128"/>
                <a:ea typeface="HG丸ｺﾞｼｯｸM-PRO" pitchFamily="50" charset="-128"/>
              </a:rPr>
              <a:t>　</a:t>
            </a:r>
            <a:r>
              <a:rPr lang="ja-JP" altLang="en-US" sz="1200" dirty="0" smtClean="0">
                <a:solidFill>
                  <a:srgbClr val="000000"/>
                </a:solidFill>
                <a:latin typeface="HG丸ｺﾞｼｯｸM-PRO" pitchFamily="50" charset="-128"/>
                <a:ea typeface="HG丸ｺﾞｼｯｸM-PRO" pitchFamily="50" charset="-128"/>
              </a:rPr>
              <a:t>しかしながら</a:t>
            </a:r>
            <a:r>
              <a:rPr lang="ja-JP" altLang="en-US" sz="1200" dirty="0">
                <a:solidFill>
                  <a:srgbClr val="000000"/>
                </a:solidFill>
                <a:latin typeface="HG丸ｺﾞｼｯｸM-PRO" pitchFamily="50" charset="-128"/>
                <a:ea typeface="HG丸ｺﾞｼｯｸM-PRO" pitchFamily="50" charset="-128"/>
              </a:rPr>
              <a:t>、東日本大震災後に</a:t>
            </a:r>
            <a:r>
              <a:rPr lang="ja-JP" altLang="en-US" sz="1200" dirty="0" smtClean="0">
                <a:solidFill>
                  <a:srgbClr val="000000"/>
                </a:solidFill>
                <a:latin typeface="HG丸ｺﾞｼｯｸM-PRO" pitchFamily="50" charset="-128"/>
                <a:ea typeface="HG丸ｺﾞｼｯｸM-PRO" pitchFamily="50" charset="-128"/>
              </a:rPr>
              <a:t>おける通行実績情報の集約・配信は手動</a:t>
            </a:r>
            <a:r>
              <a:rPr lang="ja-JP" altLang="en-US" sz="1200" dirty="0">
                <a:solidFill>
                  <a:srgbClr val="000000"/>
                </a:solidFill>
                <a:latin typeface="HG丸ｺﾞｼｯｸM-PRO" pitchFamily="50" charset="-128"/>
                <a:ea typeface="HG丸ｺﾞｼｯｸM-PRO" pitchFamily="50" charset="-128"/>
              </a:rPr>
              <a:t>で</a:t>
            </a:r>
            <a:r>
              <a:rPr lang="ja-JP" altLang="en-US" sz="1200" dirty="0" smtClean="0">
                <a:solidFill>
                  <a:srgbClr val="000000"/>
                </a:solidFill>
                <a:latin typeface="HG丸ｺﾞｼｯｸM-PRO" pitchFamily="50" charset="-128"/>
                <a:ea typeface="HG丸ｺﾞｼｯｸM-PRO" pitchFamily="50" charset="-128"/>
              </a:rPr>
              <a:t>行われ、情報の</a:t>
            </a:r>
            <a:r>
              <a:rPr lang="ja-JP" altLang="en-US" sz="1200" dirty="0">
                <a:solidFill>
                  <a:srgbClr val="000000"/>
                </a:solidFill>
                <a:latin typeface="HG丸ｺﾞｼｯｸM-PRO" pitchFamily="50" charset="-128"/>
                <a:ea typeface="HG丸ｺﾞｼｯｸM-PRO" pitchFamily="50" charset="-128"/>
              </a:rPr>
              <a:t>更新頻度は１日</a:t>
            </a:r>
            <a:r>
              <a:rPr lang="ja-JP" altLang="en-US" sz="1200" dirty="0" smtClean="0">
                <a:solidFill>
                  <a:srgbClr val="000000"/>
                </a:solidFill>
                <a:latin typeface="HG丸ｺﾞｼｯｸM-PRO" pitchFamily="50" charset="-128"/>
                <a:ea typeface="HG丸ｺﾞｼｯｸM-PRO" pitchFamily="50" charset="-128"/>
              </a:rPr>
              <a:t>１回であり、車種も乗用車に限定されるという課題が残った。</a:t>
            </a:r>
            <a:endParaRPr lang="en-US" altLang="ja-JP" sz="1200" dirty="0" smtClean="0">
              <a:solidFill>
                <a:srgbClr val="000000"/>
              </a:solidFill>
              <a:latin typeface="HG丸ｺﾞｼｯｸM-PRO" pitchFamily="50" charset="-128"/>
              <a:ea typeface="HG丸ｺﾞｼｯｸM-PRO" pitchFamily="50" charset="-128"/>
            </a:endParaRPr>
          </a:p>
          <a:p>
            <a:r>
              <a:rPr lang="ja-JP" altLang="en-US" sz="1200" dirty="0">
                <a:solidFill>
                  <a:srgbClr val="000000"/>
                </a:solidFill>
                <a:latin typeface="HG丸ｺﾞｼｯｸM-PRO" pitchFamily="50" charset="-128"/>
                <a:ea typeface="HG丸ｺﾞｼｯｸM-PRO" pitchFamily="50" charset="-128"/>
              </a:rPr>
              <a:t>　</a:t>
            </a:r>
            <a:r>
              <a:rPr lang="ja-JP" altLang="en-US" sz="1200" dirty="0" smtClean="0">
                <a:solidFill>
                  <a:srgbClr val="000000"/>
                </a:solidFill>
                <a:latin typeface="HG丸ｺﾞｼｯｸM-PRO" pitchFamily="50" charset="-128"/>
                <a:ea typeface="HG丸ｺﾞｼｯｸM-PRO" pitchFamily="50" charset="-128"/>
              </a:rPr>
              <a:t>これらを</a:t>
            </a:r>
            <a:r>
              <a:rPr lang="ja-JP" altLang="en-US" sz="1200" dirty="0">
                <a:solidFill>
                  <a:srgbClr val="000000"/>
                </a:solidFill>
                <a:latin typeface="HG丸ｺﾞｼｯｸM-PRO" pitchFamily="50" charset="-128"/>
                <a:ea typeface="HG丸ｺﾞｼｯｸM-PRO" pitchFamily="50" charset="-128"/>
              </a:rPr>
              <a:t>改善</a:t>
            </a:r>
            <a:r>
              <a:rPr lang="ja-JP" altLang="en-US" sz="1200" dirty="0" smtClean="0">
                <a:solidFill>
                  <a:srgbClr val="000000"/>
                </a:solidFill>
                <a:latin typeface="HG丸ｺﾞｼｯｸM-PRO" pitchFamily="50" charset="-128"/>
                <a:ea typeface="HG丸ｺﾞｼｯｸM-PRO" pitchFamily="50" charset="-128"/>
              </a:rPr>
              <a:t>し、災害</a:t>
            </a:r>
            <a:r>
              <a:rPr lang="ja-JP" altLang="en-US" sz="1200" dirty="0">
                <a:solidFill>
                  <a:srgbClr val="000000"/>
                </a:solidFill>
                <a:latin typeface="HG丸ｺﾞｼｯｸM-PRO" pitchFamily="50" charset="-128"/>
                <a:ea typeface="HG丸ｺﾞｼｯｸM-PRO" pitchFamily="50" charset="-128"/>
              </a:rPr>
              <a:t>時の通行実績情報の有効活用に</a:t>
            </a:r>
            <a:r>
              <a:rPr lang="ja-JP" altLang="en-US" sz="1200" dirty="0" smtClean="0">
                <a:solidFill>
                  <a:srgbClr val="000000"/>
                </a:solidFill>
                <a:latin typeface="HG丸ｺﾞｼｯｸM-PRO" pitchFamily="50" charset="-128"/>
                <a:ea typeface="HG丸ｺﾞｼｯｸM-PRO" pitchFamily="50" charset="-128"/>
              </a:rPr>
              <a:t>つなげるため、以下の項目の検証に資する配信実験を行った。</a:t>
            </a:r>
            <a:endParaRPr lang="en-US" altLang="ja-JP" sz="1200" dirty="0" smtClean="0">
              <a:solidFill>
                <a:srgbClr val="000000"/>
              </a:solidFill>
              <a:latin typeface="HG丸ｺﾞｼｯｸM-PRO" pitchFamily="50" charset="-128"/>
              <a:ea typeface="HG丸ｺﾞｼｯｸM-PRO" pitchFamily="50" charset="-128"/>
            </a:endParaRPr>
          </a:p>
          <a:p>
            <a:r>
              <a:rPr lang="ja-JP" altLang="en-US" sz="1200" dirty="0" smtClean="0">
                <a:solidFill>
                  <a:srgbClr val="000000"/>
                </a:solidFill>
                <a:latin typeface="HG丸ｺﾞｼｯｸM-PRO" pitchFamily="50" charset="-128"/>
                <a:ea typeface="HG丸ｺﾞｼｯｸM-PRO" pitchFamily="50" charset="-128"/>
              </a:rPr>
              <a:t>　　①各社からの通行実績情報の集約</a:t>
            </a:r>
            <a:r>
              <a:rPr lang="ja-JP" altLang="en-US" sz="1200" dirty="0">
                <a:solidFill>
                  <a:srgbClr val="000000"/>
                </a:solidFill>
                <a:latin typeface="HG丸ｺﾞｼｯｸM-PRO" pitchFamily="50" charset="-128"/>
                <a:ea typeface="HG丸ｺﾞｼｯｸM-PRO" pitchFamily="50" charset="-128"/>
              </a:rPr>
              <a:t>と</a:t>
            </a:r>
            <a:r>
              <a:rPr lang="ja-JP" altLang="en-US" sz="1200" dirty="0" smtClean="0">
                <a:solidFill>
                  <a:srgbClr val="000000"/>
                </a:solidFill>
                <a:latin typeface="HG丸ｺﾞｼｯｸM-PRO" pitchFamily="50" charset="-128"/>
                <a:ea typeface="HG丸ｺﾞｼｯｸM-PRO" pitchFamily="50" charset="-128"/>
              </a:rPr>
              <a:t>複数の地図への配信の自動化</a:t>
            </a:r>
            <a:endParaRPr lang="en-US" altLang="ja-JP" sz="1200" dirty="0" smtClean="0">
              <a:solidFill>
                <a:srgbClr val="000000"/>
              </a:solidFill>
              <a:latin typeface="HG丸ｺﾞｼｯｸM-PRO" pitchFamily="50" charset="-128"/>
              <a:ea typeface="HG丸ｺﾞｼｯｸM-PRO" pitchFamily="50" charset="-128"/>
            </a:endParaRPr>
          </a:p>
          <a:p>
            <a:r>
              <a:rPr lang="ja-JP" altLang="en-US" sz="1200" dirty="0">
                <a:solidFill>
                  <a:srgbClr val="000000"/>
                </a:solidFill>
                <a:latin typeface="HG丸ｺﾞｼｯｸM-PRO" pitchFamily="50" charset="-128"/>
                <a:ea typeface="HG丸ｺﾞｼｯｸM-PRO" pitchFamily="50" charset="-128"/>
              </a:rPr>
              <a:t>　</a:t>
            </a:r>
            <a:r>
              <a:rPr lang="ja-JP" altLang="en-US" sz="1200" dirty="0" smtClean="0">
                <a:solidFill>
                  <a:srgbClr val="000000"/>
                </a:solidFill>
                <a:latin typeface="HG丸ｺﾞｼｯｸM-PRO" pitchFamily="50" charset="-128"/>
                <a:ea typeface="HG丸ｺﾞｼｯｸM-PRO" pitchFamily="50" charset="-128"/>
              </a:rPr>
              <a:t>　②更新頻度の向上</a:t>
            </a:r>
            <a:endParaRPr lang="en-US" altLang="ja-JP" sz="1200" dirty="0" smtClean="0">
              <a:solidFill>
                <a:srgbClr val="000000"/>
              </a:solidFill>
              <a:latin typeface="HG丸ｺﾞｼｯｸM-PRO" pitchFamily="50" charset="-128"/>
              <a:ea typeface="HG丸ｺﾞｼｯｸM-PRO" pitchFamily="50" charset="-128"/>
            </a:endParaRPr>
          </a:p>
          <a:p>
            <a:r>
              <a:rPr lang="ja-JP" altLang="en-US" sz="1200" dirty="0">
                <a:solidFill>
                  <a:srgbClr val="000000"/>
                </a:solidFill>
                <a:latin typeface="HG丸ｺﾞｼｯｸM-PRO" pitchFamily="50" charset="-128"/>
                <a:ea typeface="HG丸ｺﾞｼｯｸM-PRO" pitchFamily="50" charset="-128"/>
              </a:rPr>
              <a:t>　</a:t>
            </a:r>
            <a:r>
              <a:rPr lang="ja-JP" altLang="en-US" sz="1200" dirty="0" smtClean="0">
                <a:solidFill>
                  <a:srgbClr val="000000"/>
                </a:solidFill>
                <a:latin typeface="HG丸ｺﾞｼｯｸM-PRO" pitchFamily="50" charset="-128"/>
                <a:ea typeface="HG丸ｺﾞｼｯｸM-PRO" pitchFamily="50" charset="-128"/>
              </a:rPr>
              <a:t>　③車種の拡大（乗用車のみ→乗用車、タクシー</a:t>
            </a:r>
            <a:r>
              <a:rPr lang="ja-JP" altLang="en-US" sz="1200" dirty="0">
                <a:solidFill>
                  <a:srgbClr val="000000"/>
                </a:solidFill>
                <a:latin typeface="HG丸ｺﾞｼｯｸM-PRO" pitchFamily="50" charset="-128"/>
                <a:ea typeface="HG丸ｺﾞｼｯｸM-PRO" pitchFamily="50" charset="-128"/>
              </a:rPr>
              <a:t>、</a:t>
            </a:r>
            <a:r>
              <a:rPr lang="ja-JP" altLang="en-US" sz="1200" dirty="0" smtClean="0">
                <a:solidFill>
                  <a:srgbClr val="000000"/>
                </a:solidFill>
                <a:latin typeface="HG丸ｺﾞｼｯｸM-PRO" pitchFamily="50" charset="-128"/>
                <a:ea typeface="HG丸ｺﾞｼｯｸM-PRO" pitchFamily="50" charset="-128"/>
              </a:rPr>
              <a:t>トラック）</a:t>
            </a:r>
            <a:endParaRPr lang="en-US" altLang="ja-JP" sz="1200" dirty="0" smtClean="0">
              <a:solidFill>
                <a:srgbClr val="000000"/>
              </a:solidFill>
              <a:latin typeface="HG丸ｺﾞｼｯｸM-PRO" pitchFamily="50" charset="-128"/>
              <a:ea typeface="HG丸ｺﾞｼｯｸM-PRO" pitchFamily="50" charset="-128"/>
            </a:endParaRPr>
          </a:p>
          <a:p>
            <a:r>
              <a:rPr lang="ja-JP" altLang="en-US" sz="1200" dirty="0">
                <a:solidFill>
                  <a:srgbClr val="000000"/>
                </a:solidFill>
                <a:latin typeface="HG丸ｺﾞｼｯｸM-PRO" pitchFamily="50" charset="-128"/>
                <a:ea typeface="HG丸ｺﾞｼｯｸM-PRO" pitchFamily="50" charset="-128"/>
              </a:rPr>
              <a:t>配信実験の結果、以下の成果が得られた。</a:t>
            </a:r>
          </a:p>
          <a:p>
            <a:r>
              <a:rPr lang="ja-JP" altLang="en-US" sz="1200" dirty="0">
                <a:solidFill>
                  <a:srgbClr val="000000"/>
                </a:solidFill>
                <a:latin typeface="HG丸ｺﾞｼｯｸM-PRO" pitchFamily="50" charset="-128"/>
                <a:ea typeface="HG丸ｺﾞｼｯｸM-PRO" pitchFamily="50" charset="-128"/>
              </a:rPr>
              <a:t>・通行実績の高度化を技術的に実現</a:t>
            </a:r>
          </a:p>
          <a:p>
            <a:r>
              <a:rPr lang="ja-JP" altLang="en-US" sz="1200" dirty="0">
                <a:solidFill>
                  <a:srgbClr val="000000"/>
                </a:solidFill>
                <a:latin typeface="HG丸ｺﾞｼｯｸM-PRO" pitchFamily="50" charset="-128"/>
                <a:ea typeface="HG丸ｺﾞｼｯｸM-PRO" pitchFamily="50" charset="-128"/>
              </a:rPr>
              <a:t>・大規模地震後の速やかな配信開始に向けた運用手順（原案）の</a:t>
            </a:r>
            <a:r>
              <a:rPr lang="ja-JP" altLang="en-US" sz="1200" dirty="0" smtClean="0">
                <a:solidFill>
                  <a:srgbClr val="000000"/>
                </a:solidFill>
                <a:latin typeface="HG丸ｺﾞｼｯｸM-PRO" pitchFamily="50" charset="-128"/>
                <a:ea typeface="HG丸ｺﾞｼｯｸM-PRO" pitchFamily="50" charset="-128"/>
              </a:rPr>
              <a:t>策定</a:t>
            </a:r>
            <a:endParaRPr lang="ja-JP" altLang="en-US" sz="1200" dirty="0">
              <a:solidFill>
                <a:srgbClr val="000000"/>
              </a:solidFill>
              <a:latin typeface="HG丸ｺﾞｼｯｸM-PRO" pitchFamily="50" charset="-128"/>
              <a:ea typeface="HG丸ｺﾞｼｯｸM-PRO" pitchFamily="50" charset="-128"/>
            </a:endParaRPr>
          </a:p>
        </p:txBody>
      </p:sp>
      <p:sp>
        <p:nvSpPr>
          <p:cNvPr id="21" name="テキスト ボックス 20"/>
          <p:cNvSpPr txBox="1"/>
          <p:nvPr/>
        </p:nvSpPr>
        <p:spPr>
          <a:xfrm>
            <a:off x="6321152" y="1532692"/>
            <a:ext cx="3300216" cy="600164"/>
          </a:xfrm>
          <a:prstGeom prst="rect">
            <a:avLst/>
          </a:prstGeom>
          <a:solidFill>
            <a:srgbClr val="FFFF99"/>
          </a:solidFill>
        </p:spPr>
        <p:txBody>
          <a:bodyPr wrap="square" rtlCol="0">
            <a:spAutoFit/>
          </a:bodyPr>
          <a:lstStyle/>
          <a:p>
            <a:r>
              <a:rPr lang="ja-JP" altLang="en-US" sz="1100" b="1" dirty="0">
                <a:solidFill>
                  <a:srgbClr val="000000"/>
                </a:solidFill>
                <a:latin typeface="HG丸ｺﾞｼｯｸM-PRO" pitchFamily="50" charset="-128"/>
                <a:ea typeface="HG丸ｺﾞｼｯｸM-PRO" pitchFamily="50" charset="-128"/>
              </a:rPr>
              <a:t>実施</a:t>
            </a:r>
            <a:r>
              <a:rPr lang="ja-JP" altLang="en-US" sz="1100" b="1" dirty="0" smtClean="0">
                <a:solidFill>
                  <a:srgbClr val="000000"/>
                </a:solidFill>
                <a:latin typeface="HG丸ｺﾞｼｯｸM-PRO" pitchFamily="50" charset="-128"/>
                <a:ea typeface="HG丸ｺﾞｼｯｸM-PRO" pitchFamily="50" charset="-128"/>
              </a:rPr>
              <a:t>期間　：</a:t>
            </a:r>
            <a:r>
              <a:rPr lang="en-US" altLang="ja-JP" sz="1100" b="1" dirty="0">
                <a:solidFill>
                  <a:srgbClr val="000000"/>
                </a:solidFill>
                <a:latin typeface="HG丸ｺﾞｼｯｸM-PRO" pitchFamily="50" charset="-128"/>
                <a:ea typeface="HG丸ｺﾞｼｯｸM-PRO" pitchFamily="50" charset="-128"/>
              </a:rPr>
              <a:t>2</a:t>
            </a:r>
            <a:r>
              <a:rPr lang="ja-JP" altLang="en-US" sz="1100" b="1" dirty="0">
                <a:solidFill>
                  <a:srgbClr val="000000"/>
                </a:solidFill>
                <a:latin typeface="HG丸ｺﾞｼｯｸM-PRO" pitchFamily="50" charset="-128"/>
                <a:ea typeface="HG丸ｺﾞｼｯｸM-PRO" pitchFamily="50" charset="-128"/>
              </a:rPr>
              <a:t>月</a:t>
            </a:r>
            <a:r>
              <a:rPr lang="en-US" altLang="ja-JP" sz="1100" b="1" dirty="0">
                <a:solidFill>
                  <a:srgbClr val="000000"/>
                </a:solidFill>
                <a:latin typeface="HG丸ｺﾞｼｯｸM-PRO" pitchFamily="50" charset="-128"/>
                <a:ea typeface="HG丸ｺﾞｼｯｸM-PRO" pitchFamily="50" charset="-128"/>
              </a:rPr>
              <a:t>12</a:t>
            </a:r>
            <a:r>
              <a:rPr lang="ja-JP" altLang="en-US" sz="1100" b="1" dirty="0" smtClean="0">
                <a:solidFill>
                  <a:srgbClr val="000000"/>
                </a:solidFill>
                <a:latin typeface="HG丸ｺﾞｼｯｸM-PRO" pitchFamily="50" charset="-128"/>
                <a:ea typeface="HG丸ｺﾞｼｯｸM-PRO" pitchFamily="50" charset="-128"/>
              </a:rPr>
              <a:t>日～</a:t>
            </a:r>
            <a:r>
              <a:rPr lang="en-US" altLang="ja-JP" sz="1100" b="1" dirty="0">
                <a:solidFill>
                  <a:srgbClr val="000000"/>
                </a:solidFill>
                <a:latin typeface="HG丸ｺﾞｼｯｸM-PRO" pitchFamily="50" charset="-128"/>
                <a:ea typeface="HG丸ｺﾞｼｯｸM-PRO" pitchFamily="50" charset="-128"/>
              </a:rPr>
              <a:t>26</a:t>
            </a:r>
            <a:r>
              <a:rPr lang="ja-JP" altLang="en-US" sz="1100" b="1" dirty="0">
                <a:solidFill>
                  <a:srgbClr val="000000"/>
                </a:solidFill>
                <a:latin typeface="HG丸ｺﾞｼｯｸM-PRO" pitchFamily="50" charset="-128"/>
                <a:ea typeface="HG丸ｺﾞｼｯｸM-PRO" pitchFamily="50" charset="-128"/>
              </a:rPr>
              <a:t>日　</a:t>
            </a:r>
            <a:endParaRPr lang="en-US" altLang="ja-JP" sz="1100" b="1" dirty="0" smtClean="0">
              <a:solidFill>
                <a:srgbClr val="000000"/>
              </a:solidFill>
              <a:latin typeface="HG丸ｺﾞｼｯｸM-PRO" pitchFamily="50" charset="-128"/>
              <a:ea typeface="HG丸ｺﾞｼｯｸM-PRO" pitchFamily="50" charset="-128"/>
            </a:endParaRPr>
          </a:p>
          <a:p>
            <a:r>
              <a:rPr lang="ja-JP" altLang="en-US" sz="1100" b="1" dirty="0" smtClean="0">
                <a:solidFill>
                  <a:srgbClr val="000000"/>
                </a:solidFill>
                <a:latin typeface="HG丸ｺﾞｼｯｸM-PRO" pitchFamily="50" charset="-128"/>
                <a:ea typeface="HG丸ｺﾞｼｯｸM-PRO" pitchFamily="50" charset="-128"/>
              </a:rPr>
              <a:t>対象データ：</a:t>
            </a:r>
            <a:r>
              <a:rPr lang="ja-JP" altLang="en-US" sz="1100" b="1" dirty="0">
                <a:solidFill>
                  <a:srgbClr val="000000"/>
                </a:solidFill>
                <a:latin typeface="HG丸ｺﾞｼｯｸM-PRO" pitchFamily="50" charset="-128"/>
                <a:ea typeface="HG丸ｺﾞｼｯｸM-PRO" pitchFamily="50" charset="-128"/>
              </a:rPr>
              <a:t>青森市、石巻市・</a:t>
            </a:r>
            <a:r>
              <a:rPr lang="ja-JP" altLang="en-US" sz="1100" b="1" dirty="0" smtClean="0">
                <a:solidFill>
                  <a:srgbClr val="000000"/>
                </a:solidFill>
                <a:latin typeface="HG丸ｺﾞｼｯｸM-PRO" pitchFamily="50" charset="-128"/>
                <a:ea typeface="HG丸ｺﾞｼｯｸM-PRO" pitchFamily="50" charset="-128"/>
              </a:rPr>
              <a:t>仙台市、　　　</a:t>
            </a:r>
            <a:endParaRPr lang="en-US" altLang="ja-JP" sz="1100" b="1" dirty="0" smtClean="0">
              <a:solidFill>
                <a:srgbClr val="000000"/>
              </a:solidFill>
              <a:latin typeface="HG丸ｺﾞｼｯｸM-PRO" pitchFamily="50" charset="-128"/>
              <a:ea typeface="HG丸ｺﾞｼｯｸM-PRO" pitchFamily="50" charset="-128"/>
            </a:endParaRPr>
          </a:p>
          <a:p>
            <a:r>
              <a:rPr lang="ja-JP" altLang="en-US" sz="1100" b="1" dirty="0">
                <a:solidFill>
                  <a:srgbClr val="000000"/>
                </a:solidFill>
                <a:latin typeface="HG丸ｺﾞｼｯｸM-PRO" pitchFamily="50" charset="-128"/>
                <a:ea typeface="HG丸ｺﾞｼｯｸM-PRO" pitchFamily="50" charset="-128"/>
              </a:rPr>
              <a:t>　</a:t>
            </a:r>
            <a:r>
              <a:rPr lang="ja-JP" altLang="en-US" sz="1100" b="1" dirty="0" smtClean="0">
                <a:solidFill>
                  <a:srgbClr val="000000"/>
                </a:solidFill>
                <a:latin typeface="HG丸ｺﾞｼｯｸM-PRO" pitchFamily="50" charset="-128"/>
                <a:ea typeface="HG丸ｺﾞｼｯｸM-PRO" pitchFamily="50" charset="-128"/>
              </a:rPr>
              <a:t>　　　　　東京都心部における通行実績情報</a:t>
            </a:r>
            <a:endParaRPr lang="en-US" altLang="ja-JP" sz="1100" dirty="0">
              <a:solidFill>
                <a:srgbClr val="000000"/>
              </a:solidFill>
              <a:latin typeface="HG丸ｺﾞｼｯｸM-PRO" pitchFamily="50" charset="-128"/>
              <a:ea typeface="HG丸ｺﾞｼｯｸM-PRO" pitchFamily="50" charset="-128"/>
            </a:endParaRPr>
          </a:p>
        </p:txBody>
      </p:sp>
      <p:cxnSp>
        <p:nvCxnSpPr>
          <p:cNvPr id="22" name="直線矢印コネクタ 21"/>
          <p:cNvCxnSpPr/>
          <p:nvPr/>
        </p:nvCxnSpPr>
        <p:spPr>
          <a:xfrm>
            <a:off x="6032262" y="4003785"/>
            <a:ext cx="1008970" cy="45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63098" y="4402236"/>
            <a:ext cx="2052000" cy="100488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4" name="テキスト ボックス 45"/>
          <p:cNvSpPr txBox="1">
            <a:spLocks noChangeArrowheads="1"/>
          </p:cNvSpPr>
          <p:nvPr/>
        </p:nvSpPr>
        <p:spPr bwMode="auto">
          <a:xfrm>
            <a:off x="992560" y="4545111"/>
            <a:ext cx="1080000" cy="284162"/>
          </a:xfrm>
          <a:prstGeom prst="rect">
            <a:avLst/>
          </a:prstGeom>
          <a:solidFill>
            <a:srgbClr val="FFFFCC"/>
          </a:solidFill>
          <a:ln w="9525">
            <a:solidFill>
              <a:schemeClr val="tx1"/>
            </a:solidFill>
            <a:miter lim="800000"/>
            <a:headEnd/>
            <a:tailEnd/>
          </a:ln>
        </p:spPr>
        <p:txBody>
          <a:bodyPr wrap="none"/>
          <a:lstStyle/>
          <a:p>
            <a:pPr algn="ctr"/>
            <a:r>
              <a:rPr lang="ja-JP" altLang="en-US" sz="1200" dirty="0">
                <a:latin typeface="Calibri" pitchFamily="34" charset="0"/>
              </a:rPr>
              <a:t>日立製作所</a:t>
            </a:r>
          </a:p>
        </p:txBody>
      </p:sp>
      <p:sp>
        <p:nvSpPr>
          <p:cNvPr id="25" name="テキスト ボックス 16"/>
          <p:cNvSpPr txBox="1">
            <a:spLocks noChangeArrowheads="1"/>
          </p:cNvSpPr>
          <p:nvPr/>
        </p:nvSpPr>
        <p:spPr bwMode="auto">
          <a:xfrm>
            <a:off x="153765" y="5007074"/>
            <a:ext cx="612000" cy="300037"/>
          </a:xfrm>
          <a:prstGeom prst="rect">
            <a:avLst/>
          </a:prstGeom>
          <a:solidFill>
            <a:schemeClr val="bg1"/>
          </a:solidFill>
          <a:ln w="9525">
            <a:solidFill>
              <a:schemeClr val="tx1"/>
            </a:solidFill>
            <a:miter lim="800000"/>
            <a:headEnd/>
            <a:tailEnd/>
          </a:ln>
        </p:spPr>
        <p:txBody>
          <a:bodyPr wrap="none">
            <a:spAutoFit/>
          </a:bodyPr>
          <a:lstStyle/>
          <a:p>
            <a:pPr algn="ctr"/>
            <a:r>
              <a:rPr lang="ja-JP" altLang="en-US" sz="1300" dirty="0">
                <a:latin typeface="Calibri" pitchFamily="34" charset="0"/>
              </a:rPr>
              <a:t>タクシー</a:t>
            </a:r>
          </a:p>
        </p:txBody>
      </p:sp>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18" y="4458520"/>
            <a:ext cx="864000" cy="491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正方形/長方形 26"/>
          <p:cNvSpPr/>
          <p:nvPr/>
        </p:nvSpPr>
        <p:spPr>
          <a:xfrm>
            <a:off x="55517" y="5554364"/>
            <a:ext cx="2052000" cy="1042988"/>
          </a:xfrm>
          <a:prstGeom prst="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0" scaled="1"/>
            <a:tileRect/>
          </a:gra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8" name="テキスト ボックス 15"/>
          <p:cNvSpPr txBox="1">
            <a:spLocks noChangeArrowheads="1"/>
          </p:cNvSpPr>
          <p:nvPr/>
        </p:nvSpPr>
        <p:spPr bwMode="auto">
          <a:xfrm>
            <a:off x="164528" y="6237312"/>
            <a:ext cx="540000" cy="300037"/>
          </a:xfrm>
          <a:prstGeom prst="rect">
            <a:avLst/>
          </a:prstGeom>
          <a:solidFill>
            <a:schemeClr val="bg1"/>
          </a:solidFill>
          <a:ln w="9525">
            <a:solidFill>
              <a:schemeClr val="tx1"/>
            </a:solidFill>
            <a:miter lim="800000"/>
            <a:headEnd/>
            <a:tailEnd/>
          </a:ln>
        </p:spPr>
        <p:txBody>
          <a:bodyPr wrap="none">
            <a:spAutoFit/>
          </a:bodyPr>
          <a:lstStyle/>
          <a:p>
            <a:pPr algn="ctr"/>
            <a:r>
              <a:rPr lang="ja-JP" altLang="en-US" sz="1300" dirty="0">
                <a:latin typeface="Calibri" pitchFamily="34" charset="0"/>
              </a:rPr>
              <a:t>トラック</a:t>
            </a:r>
          </a:p>
        </p:txBody>
      </p:sp>
      <p:sp>
        <p:nvSpPr>
          <p:cNvPr id="29" name="テキスト ボックス 24"/>
          <p:cNvSpPr txBox="1">
            <a:spLocks noChangeArrowheads="1"/>
          </p:cNvSpPr>
          <p:nvPr/>
        </p:nvSpPr>
        <p:spPr bwMode="auto">
          <a:xfrm>
            <a:off x="920552" y="5619501"/>
            <a:ext cx="1080000" cy="284162"/>
          </a:xfrm>
          <a:prstGeom prst="rect">
            <a:avLst/>
          </a:prstGeom>
          <a:solidFill>
            <a:srgbClr val="FFFFCC"/>
          </a:solidFill>
          <a:ln w="9525">
            <a:solidFill>
              <a:schemeClr val="tx1"/>
            </a:solidFill>
            <a:miter lim="800000"/>
            <a:headEnd/>
            <a:tailEnd/>
          </a:ln>
        </p:spPr>
        <p:txBody>
          <a:bodyPr wrap="none"/>
          <a:lstStyle/>
          <a:p>
            <a:pPr algn="ctr"/>
            <a:r>
              <a:rPr lang="ja-JP" altLang="en-US" sz="1100" dirty="0">
                <a:latin typeface="Calibri" pitchFamily="34" charset="0"/>
              </a:rPr>
              <a:t>いすゞ自動車</a:t>
            </a:r>
            <a:r>
              <a:rPr lang="en-US" altLang="ja-JP" sz="1100" dirty="0">
                <a:latin typeface="Calibri" pitchFamily="34" charset="0"/>
              </a:rPr>
              <a:t>(</a:t>
            </a:r>
            <a:r>
              <a:rPr lang="ja-JP" altLang="en-US" sz="1100" dirty="0">
                <a:latin typeface="Calibri" pitchFamily="34" charset="0"/>
              </a:rPr>
              <a:t>株</a:t>
            </a:r>
            <a:r>
              <a:rPr lang="en-US" altLang="ja-JP" sz="1100" dirty="0">
                <a:latin typeface="Calibri" pitchFamily="34" charset="0"/>
              </a:rPr>
              <a:t>)</a:t>
            </a:r>
            <a:endParaRPr lang="ja-JP" altLang="en-US" sz="1100" dirty="0">
              <a:latin typeface="Calibri" pitchFamily="34" charset="0"/>
            </a:endParaRPr>
          </a:p>
        </p:txBody>
      </p:sp>
      <p:sp>
        <p:nvSpPr>
          <p:cNvPr id="30" name="テキスト ボックス 49"/>
          <p:cNvSpPr txBox="1">
            <a:spLocks noChangeArrowheads="1"/>
          </p:cNvSpPr>
          <p:nvPr/>
        </p:nvSpPr>
        <p:spPr bwMode="auto">
          <a:xfrm>
            <a:off x="920552" y="6014788"/>
            <a:ext cx="1080000" cy="553998"/>
          </a:xfrm>
          <a:prstGeom prst="rect">
            <a:avLst/>
          </a:prstGeom>
          <a:solidFill>
            <a:srgbClr val="FFFFCC"/>
          </a:solidFill>
          <a:ln w="9525">
            <a:solidFill>
              <a:schemeClr val="tx1"/>
            </a:solidFill>
            <a:miter lim="800000"/>
            <a:headEnd/>
            <a:tailEnd/>
          </a:ln>
        </p:spPr>
        <p:txBody>
          <a:bodyPr>
            <a:spAutoFit/>
          </a:bodyPr>
          <a:lstStyle/>
          <a:p>
            <a:r>
              <a:rPr lang="ja-JP" altLang="en-US" sz="1000" dirty="0">
                <a:latin typeface="Calibri" pitchFamily="34" charset="0"/>
              </a:rPr>
              <a:t>ボルボテクノロジー・ジャパン</a:t>
            </a:r>
            <a:r>
              <a:rPr lang="en-US" altLang="ja-JP" sz="1000" dirty="0">
                <a:latin typeface="Calibri" pitchFamily="34" charset="0"/>
              </a:rPr>
              <a:t>(</a:t>
            </a:r>
            <a:r>
              <a:rPr lang="ja-JP" altLang="en-US" sz="1000" dirty="0">
                <a:latin typeface="Calibri" pitchFamily="34" charset="0"/>
              </a:rPr>
              <a:t>株</a:t>
            </a:r>
            <a:r>
              <a:rPr lang="en-US" altLang="ja-JP" sz="1000" dirty="0">
                <a:latin typeface="Calibri" pitchFamily="34" charset="0"/>
              </a:rPr>
              <a:t>)</a:t>
            </a:r>
            <a:endParaRPr lang="ja-JP" altLang="en-US" sz="1000" dirty="0">
              <a:latin typeface="Calibri" pitchFamily="34" charset="0"/>
            </a:endParaRPr>
          </a:p>
        </p:txBody>
      </p:sp>
      <p:pic>
        <p:nvPicPr>
          <p:cNvPr id="3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260" y="5649986"/>
            <a:ext cx="756000" cy="47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41232" y="4041208"/>
            <a:ext cx="2463266" cy="12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テキスト ボックス 32"/>
          <p:cNvSpPr txBox="1"/>
          <p:nvPr/>
        </p:nvSpPr>
        <p:spPr>
          <a:xfrm>
            <a:off x="9489504" y="2900683"/>
            <a:ext cx="440313" cy="1968477"/>
          </a:xfrm>
          <a:prstGeom prst="rect">
            <a:avLst/>
          </a:prstGeom>
          <a:noFill/>
        </p:spPr>
        <p:txBody>
          <a:bodyPr vert="wordArtVertRtl" wrap="square">
            <a:spAutoFit/>
          </a:bodyPr>
          <a:lstStyle/>
          <a:p>
            <a:pPr algn="ctr" fontAlgn="auto">
              <a:spcBef>
                <a:spcPts val="0"/>
              </a:spcBef>
              <a:spcAft>
                <a:spcPts val="0"/>
              </a:spcAft>
              <a:defRPr/>
            </a:pPr>
            <a:r>
              <a:rPr lang="ja-JP" altLang="en-US" sz="1400" dirty="0">
                <a:latin typeface="+mn-lt"/>
                <a:ea typeface="+mn-ea"/>
              </a:rPr>
              <a:t>（配信イメージ図）</a:t>
            </a:r>
          </a:p>
        </p:txBody>
      </p:sp>
      <p:sp>
        <p:nvSpPr>
          <p:cNvPr id="34" name="右中かっこ 33"/>
          <p:cNvSpPr/>
          <p:nvPr/>
        </p:nvSpPr>
        <p:spPr>
          <a:xfrm>
            <a:off x="1955205" y="4293096"/>
            <a:ext cx="477515" cy="2448272"/>
          </a:xfrm>
          <a:prstGeom prst="rightBrace">
            <a:avLst>
              <a:gd name="adj1" fmla="val 8333"/>
              <a:gd name="adj2" fmla="val 50724"/>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角丸四角形 34"/>
          <p:cNvSpPr/>
          <p:nvPr/>
        </p:nvSpPr>
        <p:spPr>
          <a:xfrm>
            <a:off x="2432976" y="4824753"/>
            <a:ext cx="2304000" cy="1664381"/>
          </a:xfrm>
          <a:prstGeom prst="roundRect">
            <a:avLst>
              <a:gd name="adj" fmla="val 2235"/>
            </a:avLst>
          </a:prstGeom>
        </p:spPr>
        <p:style>
          <a:lnRef idx="1">
            <a:schemeClr val="accent2"/>
          </a:lnRef>
          <a:fillRef idx="2">
            <a:schemeClr val="accent2"/>
          </a:fillRef>
          <a:effectRef idx="1">
            <a:schemeClr val="accent2"/>
          </a:effectRef>
          <a:fontRef idx="minor">
            <a:schemeClr val="dk1"/>
          </a:fontRef>
        </p:style>
        <p:txBody>
          <a:bodyPr lIns="72000" rtlCol="0" anchor="t"/>
          <a:lstStyle/>
          <a:p>
            <a:r>
              <a:rPr lang="ja-JP" altLang="en-US" sz="1400" dirty="0" smtClean="0"/>
              <a:t>　</a:t>
            </a:r>
            <a:endParaRPr lang="en-US" altLang="ja-JP" sz="700" dirty="0" smtClean="0"/>
          </a:p>
        </p:txBody>
      </p:sp>
      <p:sp>
        <p:nvSpPr>
          <p:cNvPr id="36" name="正方形/長方形 35"/>
          <p:cNvSpPr/>
          <p:nvPr/>
        </p:nvSpPr>
        <p:spPr>
          <a:xfrm>
            <a:off x="2865160" y="5193232"/>
            <a:ext cx="1224000" cy="324000"/>
          </a:xfrm>
          <a:prstGeom prst="rect">
            <a:avLst/>
          </a:prstGeom>
          <a:scene3d>
            <a:camera prst="orthographicFront">
              <a:rot lat="0" lon="0" rev="0"/>
            </a:camera>
            <a:lightRig rig="threePt" dir="t">
              <a:rot lat="0" lon="0" rev="1200000"/>
            </a:lightRig>
          </a:scene3d>
          <a:sp3d>
            <a:bevelT w="63500" h="25400" prst="coolSlan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1600" dirty="0" smtClean="0"/>
              <a:t>乗用車</a:t>
            </a:r>
            <a:r>
              <a:rPr lang="ja-JP" altLang="en-US" sz="1600" dirty="0"/>
              <a:t>のみ</a:t>
            </a:r>
            <a:endParaRPr kumimoji="1" lang="ja-JP" altLang="en-US" sz="1600" dirty="0"/>
          </a:p>
        </p:txBody>
      </p:sp>
      <p:sp>
        <p:nvSpPr>
          <p:cNvPr id="37" name="正方形/長方形 36"/>
          <p:cNvSpPr/>
          <p:nvPr/>
        </p:nvSpPr>
        <p:spPr>
          <a:xfrm>
            <a:off x="2504984" y="5886906"/>
            <a:ext cx="2088000" cy="468000"/>
          </a:xfrm>
          <a:prstGeom prst="rect">
            <a:avLst/>
          </a:prstGeom>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b="1" dirty="0"/>
              <a:t>タクシーと</a:t>
            </a:r>
            <a:r>
              <a:rPr lang="ja-JP" altLang="en-US" sz="1600" b="1" dirty="0" smtClean="0"/>
              <a:t>トラックへの</a:t>
            </a:r>
            <a:endParaRPr lang="en-US" altLang="ja-JP" sz="1600" b="1" dirty="0" smtClean="0"/>
          </a:p>
          <a:p>
            <a:pPr algn="ctr"/>
            <a:r>
              <a:rPr lang="ja-JP" altLang="en-US" sz="1600" b="1" dirty="0" smtClean="0"/>
              <a:t>拡大</a:t>
            </a:r>
            <a:endParaRPr lang="ja-JP" altLang="en-US" sz="1600" b="1" dirty="0"/>
          </a:p>
        </p:txBody>
      </p:sp>
      <p:sp>
        <p:nvSpPr>
          <p:cNvPr id="38" name="テキスト ボックス 37"/>
          <p:cNvSpPr txBox="1"/>
          <p:nvPr/>
        </p:nvSpPr>
        <p:spPr>
          <a:xfrm>
            <a:off x="2360968" y="4941168"/>
            <a:ext cx="1476000" cy="261610"/>
          </a:xfrm>
          <a:prstGeom prst="rect">
            <a:avLst/>
          </a:prstGeom>
          <a:noFill/>
        </p:spPr>
        <p:txBody>
          <a:bodyPr wrap="square" rtlCol="0">
            <a:spAutoFit/>
          </a:bodyPr>
          <a:lstStyle/>
          <a:p>
            <a:r>
              <a:rPr kumimoji="1" lang="ja-JP" altLang="en-US" sz="1100" dirty="0" smtClean="0"/>
              <a:t>＜東日本大震災時＞</a:t>
            </a:r>
            <a:endParaRPr kumimoji="1" lang="ja-JP" altLang="en-US" sz="1100" dirty="0"/>
          </a:p>
        </p:txBody>
      </p:sp>
      <p:sp>
        <p:nvSpPr>
          <p:cNvPr id="39" name="テキスト ボックス 38"/>
          <p:cNvSpPr txBox="1"/>
          <p:nvPr/>
        </p:nvSpPr>
        <p:spPr>
          <a:xfrm>
            <a:off x="2360968" y="5589240"/>
            <a:ext cx="1476000" cy="261610"/>
          </a:xfrm>
          <a:prstGeom prst="rect">
            <a:avLst/>
          </a:prstGeom>
          <a:noFill/>
        </p:spPr>
        <p:txBody>
          <a:bodyPr wrap="square" rtlCol="0">
            <a:spAutoFit/>
          </a:bodyPr>
          <a:lstStyle/>
          <a:p>
            <a:r>
              <a:rPr kumimoji="1" lang="ja-JP" altLang="en-US" sz="1100" dirty="0" smtClean="0"/>
              <a:t>＜今回の配信実験＞</a:t>
            </a:r>
            <a:endParaRPr kumimoji="1" lang="ja-JP" altLang="en-US" sz="1100" dirty="0"/>
          </a:p>
        </p:txBody>
      </p:sp>
      <p:grpSp>
        <p:nvGrpSpPr>
          <p:cNvPr id="40" name="グループ化 39"/>
          <p:cNvGrpSpPr/>
          <p:nvPr/>
        </p:nvGrpSpPr>
        <p:grpSpPr>
          <a:xfrm>
            <a:off x="2360712" y="2708920"/>
            <a:ext cx="2423588" cy="1872000"/>
            <a:chOff x="2385436" y="3285192"/>
            <a:chExt cx="2423588" cy="1872000"/>
          </a:xfrm>
        </p:grpSpPr>
        <p:sp>
          <p:nvSpPr>
            <p:cNvPr id="41" name="角丸四角形 40"/>
            <p:cNvSpPr/>
            <p:nvPr/>
          </p:nvSpPr>
          <p:spPr>
            <a:xfrm>
              <a:off x="2433024" y="3285192"/>
              <a:ext cx="2376000" cy="1872000"/>
            </a:xfrm>
            <a:prstGeom prst="roundRect">
              <a:avLst>
                <a:gd name="adj" fmla="val 2235"/>
              </a:avLst>
            </a:prstGeom>
          </p:spPr>
          <p:style>
            <a:lnRef idx="1">
              <a:schemeClr val="accent2"/>
            </a:lnRef>
            <a:fillRef idx="2">
              <a:schemeClr val="accent2"/>
            </a:fillRef>
            <a:effectRef idx="1">
              <a:schemeClr val="accent2"/>
            </a:effectRef>
            <a:fontRef idx="minor">
              <a:schemeClr val="dk1"/>
            </a:fontRef>
          </p:style>
          <p:txBody>
            <a:bodyPr lIns="72000" rtlCol="0" anchor="t"/>
            <a:lstStyle/>
            <a:p>
              <a:r>
                <a:rPr lang="ja-JP" altLang="en-US" sz="1400" dirty="0" smtClean="0"/>
                <a:t>　</a:t>
              </a:r>
              <a:endParaRPr lang="en-US" altLang="ja-JP" sz="700" dirty="0" smtClean="0"/>
            </a:p>
          </p:txBody>
        </p:sp>
        <p:sp>
          <p:nvSpPr>
            <p:cNvPr id="42" name="正方形/長方形 41"/>
            <p:cNvSpPr/>
            <p:nvPr/>
          </p:nvSpPr>
          <p:spPr>
            <a:xfrm>
              <a:off x="2504728" y="3645080"/>
              <a:ext cx="2196000" cy="504000"/>
            </a:xfrm>
            <a:prstGeom prst="rect">
              <a:avLst/>
            </a:prstGeom>
            <a:scene3d>
              <a:camera prst="orthographicFront">
                <a:rot lat="0" lon="0" rev="0"/>
              </a:camera>
              <a:lightRig rig="threePt" dir="t">
                <a:rot lat="0" lon="0" rev="1200000"/>
              </a:lightRig>
            </a:scene3d>
            <a:sp3d>
              <a:bevelT w="63500" h="25400" prst="coolSlan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1600" dirty="0" smtClean="0"/>
                <a:t>各社の</a:t>
              </a:r>
              <a:r>
                <a:rPr kumimoji="1" lang="ja-JP" altLang="en-US" sz="1600" dirty="0" smtClean="0"/>
                <a:t>情報を手動で</a:t>
              </a:r>
              <a:endParaRPr kumimoji="1" lang="en-US" altLang="ja-JP" sz="1600" dirty="0" smtClean="0"/>
            </a:p>
            <a:p>
              <a:pPr algn="ctr"/>
              <a:r>
                <a:rPr kumimoji="1" lang="ja-JP" altLang="en-US" sz="1600" dirty="0" smtClean="0"/>
                <a:t>集約・配信</a:t>
              </a:r>
              <a:endParaRPr kumimoji="1" lang="ja-JP" altLang="en-US" sz="1600" dirty="0"/>
            </a:p>
          </p:txBody>
        </p:sp>
        <p:sp>
          <p:nvSpPr>
            <p:cNvPr id="43" name="正方形/長方形 42"/>
            <p:cNvSpPr/>
            <p:nvPr/>
          </p:nvSpPr>
          <p:spPr>
            <a:xfrm>
              <a:off x="2529452" y="4509176"/>
              <a:ext cx="2196000" cy="504000"/>
            </a:xfrm>
            <a:prstGeom prst="rect">
              <a:avLst/>
            </a:prstGeom>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b="1" dirty="0" smtClean="0"/>
                <a:t>各社の情報</a:t>
              </a:r>
              <a:r>
                <a:rPr lang="ja-JP" altLang="en-US" sz="1600" b="1" dirty="0"/>
                <a:t>を自動的</a:t>
              </a:r>
              <a:r>
                <a:rPr lang="ja-JP" altLang="en-US" sz="1600" b="1" dirty="0" smtClean="0"/>
                <a:t>に</a:t>
              </a:r>
              <a:endParaRPr lang="en-US" altLang="ja-JP" sz="1600" b="1" dirty="0" smtClean="0"/>
            </a:p>
            <a:p>
              <a:pPr algn="ctr"/>
              <a:r>
                <a:rPr lang="ja-JP" altLang="en-US" sz="1600" b="1" dirty="0" smtClean="0"/>
                <a:t>集約</a:t>
              </a:r>
              <a:r>
                <a:rPr lang="ja-JP" altLang="en-US" sz="1600" b="1" dirty="0"/>
                <a:t>・配信</a:t>
              </a:r>
            </a:p>
          </p:txBody>
        </p:sp>
        <p:sp>
          <p:nvSpPr>
            <p:cNvPr id="44" name="下矢印 43"/>
            <p:cNvSpPr/>
            <p:nvPr/>
          </p:nvSpPr>
          <p:spPr>
            <a:xfrm>
              <a:off x="3800944" y="4221088"/>
              <a:ext cx="648000" cy="2520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2385436" y="4175502"/>
              <a:ext cx="1476000" cy="261610"/>
            </a:xfrm>
            <a:prstGeom prst="rect">
              <a:avLst/>
            </a:prstGeom>
            <a:noFill/>
          </p:spPr>
          <p:txBody>
            <a:bodyPr wrap="square" rtlCol="0">
              <a:spAutoFit/>
            </a:bodyPr>
            <a:lstStyle/>
            <a:p>
              <a:r>
                <a:rPr kumimoji="1" lang="ja-JP" altLang="en-US" sz="1100" dirty="0" smtClean="0"/>
                <a:t>＜今回の配信実験＞</a:t>
              </a:r>
              <a:endParaRPr kumimoji="1" lang="ja-JP" altLang="en-US" sz="1100" dirty="0"/>
            </a:p>
          </p:txBody>
        </p:sp>
        <p:sp>
          <p:nvSpPr>
            <p:cNvPr id="46" name="テキスト ボックス 45"/>
            <p:cNvSpPr txBox="1"/>
            <p:nvPr/>
          </p:nvSpPr>
          <p:spPr>
            <a:xfrm>
              <a:off x="2455944" y="3335544"/>
              <a:ext cx="1476000" cy="261610"/>
            </a:xfrm>
            <a:prstGeom prst="rect">
              <a:avLst/>
            </a:prstGeom>
            <a:noFill/>
          </p:spPr>
          <p:txBody>
            <a:bodyPr wrap="square" rtlCol="0">
              <a:spAutoFit/>
            </a:bodyPr>
            <a:lstStyle/>
            <a:p>
              <a:r>
                <a:rPr kumimoji="1" lang="ja-JP" altLang="en-US" sz="1100" dirty="0" smtClean="0"/>
                <a:t>＜東日本大震災時＞</a:t>
              </a:r>
              <a:endParaRPr kumimoji="1" lang="ja-JP" altLang="en-US" sz="1100" dirty="0"/>
            </a:p>
          </p:txBody>
        </p:sp>
      </p:grpSp>
      <p:sp>
        <p:nvSpPr>
          <p:cNvPr id="47" name="角丸四角形 46"/>
          <p:cNvSpPr/>
          <p:nvPr/>
        </p:nvSpPr>
        <p:spPr>
          <a:xfrm>
            <a:off x="4917224" y="4437272"/>
            <a:ext cx="2052000" cy="1620000"/>
          </a:xfrm>
          <a:prstGeom prst="roundRect">
            <a:avLst>
              <a:gd name="adj" fmla="val 2235"/>
            </a:avLst>
          </a:prstGeom>
        </p:spPr>
        <p:style>
          <a:lnRef idx="1">
            <a:schemeClr val="accent2"/>
          </a:lnRef>
          <a:fillRef idx="2">
            <a:schemeClr val="accent2"/>
          </a:fillRef>
          <a:effectRef idx="1">
            <a:schemeClr val="accent2"/>
          </a:effectRef>
          <a:fontRef idx="minor">
            <a:schemeClr val="dk1"/>
          </a:fontRef>
        </p:style>
        <p:txBody>
          <a:bodyPr lIns="72000" rtlCol="0" anchor="t"/>
          <a:lstStyle/>
          <a:p>
            <a:r>
              <a:rPr lang="ja-JP" altLang="en-US" sz="1400" dirty="0" smtClean="0"/>
              <a:t>　</a:t>
            </a:r>
            <a:endParaRPr lang="en-US" altLang="ja-JP" sz="700" dirty="0" smtClean="0"/>
          </a:p>
        </p:txBody>
      </p:sp>
      <p:sp>
        <p:nvSpPr>
          <p:cNvPr id="48" name="正方形/長方形 47"/>
          <p:cNvSpPr/>
          <p:nvPr/>
        </p:nvSpPr>
        <p:spPr>
          <a:xfrm>
            <a:off x="4988346" y="4734922"/>
            <a:ext cx="1844144" cy="324000"/>
          </a:xfrm>
          <a:prstGeom prst="rect">
            <a:avLst/>
          </a:prstGeom>
          <a:scene3d>
            <a:camera prst="orthographicFront">
              <a:rot lat="0" lon="0" rev="0"/>
            </a:camera>
            <a:lightRig rig="threePt" dir="t">
              <a:rot lat="0" lon="0" rev="1200000"/>
            </a:lightRig>
          </a:scene3d>
          <a:sp3d>
            <a:bevelT w="63500" h="25400" prst="coolSlant"/>
          </a:sp3d>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sz="1600" dirty="0" smtClean="0"/>
              <a:t>更新頻度は</a:t>
            </a:r>
            <a:r>
              <a:rPr kumimoji="1" lang="en-US" altLang="ja-JP" sz="1600" dirty="0" smtClean="0"/>
              <a:t>1</a:t>
            </a:r>
            <a:r>
              <a:rPr kumimoji="1" lang="ja-JP" altLang="en-US" sz="1600" dirty="0" smtClean="0"/>
              <a:t>日</a:t>
            </a:r>
            <a:r>
              <a:rPr kumimoji="1" lang="en-US" altLang="ja-JP" sz="1600" dirty="0" smtClean="0"/>
              <a:t>1</a:t>
            </a:r>
            <a:r>
              <a:rPr kumimoji="1" lang="ja-JP" altLang="en-US" sz="1600" dirty="0" smtClean="0"/>
              <a:t>回</a:t>
            </a:r>
            <a:endParaRPr kumimoji="1" lang="ja-JP" altLang="en-US" sz="1600" dirty="0"/>
          </a:p>
        </p:txBody>
      </p:sp>
      <p:sp>
        <p:nvSpPr>
          <p:cNvPr id="49" name="正方形/長方形 48"/>
          <p:cNvSpPr/>
          <p:nvPr/>
        </p:nvSpPr>
        <p:spPr>
          <a:xfrm>
            <a:off x="4960282" y="5455002"/>
            <a:ext cx="1944000" cy="504000"/>
          </a:xfrm>
          <a:prstGeom prst="rect">
            <a:avLst/>
          </a:prstGeom>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b="1" dirty="0" smtClean="0"/>
              <a:t>更新頻度を向上</a:t>
            </a:r>
            <a:endParaRPr lang="en-US" altLang="ja-JP" sz="1600" b="1" dirty="0" smtClean="0"/>
          </a:p>
          <a:p>
            <a:pPr algn="ctr"/>
            <a:r>
              <a:rPr lang="en-US" altLang="ja-JP" sz="1100" b="1" dirty="0" smtClean="0"/>
              <a:t>(</a:t>
            </a:r>
            <a:r>
              <a:rPr lang="ja-JP" altLang="en-US" sz="1100" b="1" dirty="0" smtClean="0"/>
              <a:t>例えば</a:t>
            </a:r>
            <a:r>
              <a:rPr lang="en-US" altLang="ja-JP" sz="1100" b="1" dirty="0"/>
              <a:t>1</a:t>
            </a:r>
            <a:r>
              <a:rPr lang="ja-JP" altLang="en-US" sz="1100" b="1" dirty="0"/>
              <a:t>時間に</a:t>
            </a:r>
            <a:r>
              <a:rPr lang="en-US" altLang="ja-JP" sz="1100" b="1" dirty="0" smtClean="0"/>
              <a:t>1</a:t>
            </a:r>
            <a:r>
              <a:rPr lang="ja-JP" altLang="en-US" sz="1100" b="1" dirty="0" smtClean="0"/>
              <a:t>回など</a:t>
            </a:r>
            <a:r>
              <a:rPr lang="en-US" altLang="ja-JP" sz="1100" b="1" dirty="0" smtClean="0"/>
              <a:t>)</a:t>
            </a:r>
            <a:endParaRPr lang="ja-JP" altLang="en-US" sz="1100" b="1" dirty="0"/>
          </a:p>
        </p:txBody>
      </p:sp>
      <p:sp>
        <p:nvSpPr>
          <p:cNvPr id="50" name="下矢印 49"/>
          <p:cNvSpPr/>
          <p:nvPr/>
        </p:nvSpPr>
        <p:spPr>
          <a:xfrm>
            <a:off x="6286306" y="5111407"/>
            <a:ext cx="648000" cy="2520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4946693" y="5111407"/>
            <a:ext cx="1476000" cy="261610"/>
          </a:xfrm>
          <a:prstGeom prst="rect">
            <a:avLst/>
          </a:prstGeom>
          <a:noFill/>
        </p:spPr>
        <p:txBody>
          <a:bodyPr wrap="square" rtlCol="0">
            <a:spAutoFit/>
          </a:bodyPr>
          <a:lstStyle/>
          <a:p>
            <a:r>
              <a:rPr kumimoji="1" lang="ja-JP" altLang="en-US" sz="1100" dirty="0" smtClean="0"/>
              <a:t>＜今回の配信実験＞</a:t>
            </a:r>
            <a:endParaRPr kumimoji="1" lang="ja-JP" altLang="en-US" sz="1100" dirty="0"/>
          </a:p>
        </p:txBody>
      </p:sp>
      <p:sp>
        <p:nvSpPr>
          <p:cNvPr id="52" name="テキスト ボックス 51"/>
          <p:cNvSpPr txBox="1"/>
          <p:nvPr/>
        </p:nvSpPr>
        <p:spPr>
          <a:xfrm>
            <a:off x="4960282" y="4437272"/>
            <a:ext cx="1476000" cy="261610"/>
          </a:xfrm>
          <a:prstGeom prst="rect">
            <a:avLst/>
          </a:prstGeom>
          <a:noFill/>
        </p:spPr>
        <p:txBody>
          <a:bodyPr wrap="square" rtlCol="0">
            <a:spAutoFit/>
          </a:bodyPr>
          <a:lstStyle/>
          <a:p>
            <a:r>
              <a:rPr kumimoji="1" lang="ja-JP" altLang="en-US" sz="1100" dirty="0" smtClean="0"/>
              <a:t>＜東日本大震災時＞</a:t>
            </a:r>
            <a:endParaRPr kumimoji="1" lang="ja-JP" altLang="en-US" sz="1100" dirty="0"/>
          </a:p>
        </p:txBody>
      </p:sp>
      <p:grpSp>
        <p:nvGrpSpPr>
          <p:cNvPr id="53" name="グループ化 52"/>
          <p:cNvGrpSpPr/>
          <p:nvPr/>
        </p:nvGrpSpPr>
        <p:grpSpPr>
          <a:xfrm>
            <a:off x="7257256" y="5399638"/>
            <a:ext cx="2137837" cy="1341730"/>
            <a:chOff x="7495683" y="5399638"/>
            <a:chExt cx="2137837" cy="1341730"/>
          </a:xfrm>
        </p:grpSpPr>
        <p:sp>
          <p:nvSpPr>
            <p:cNvPr id="54" name="角丸四角形 53"/>
            <p:cNvSpPr/>
            <p:nvPr/>
          </p:nvSpPr>
          <p:spPr>
            <a:xfrm>
              <a:off x="7567154" y="5410348"/>
              <a:ext cx="2066366" cy="1331020"/>
            </a:xfrm>
            <a:prstGeom prst="roundRect">
              <a:avLst>
                <a:gd name="adj" fmla="val 2235"/>
              </a:avLst>
            </a:prstGeom>
          </p:spPr>
          <p:style>
            <a:lnRef idx="1">
              <a:schemeClr val="accent2"/>
            </a:lnRef>
            <a:fillRef idx="2">
              <a:schemeClr val="accent2"/>
            </a:fillRef>
            <a:effectRef idx="1">
              <a:schemeClr val="accent2"/>
            </a:effectRef>
            <a:fontRef idx="minor">
              <a:schemeClr val="dk1"/>
            </a:fontRef>
          </p:style>
          <p:txBody>
            <a:bodyPr lIns="72000" rtlCol="0" anchor="t"/>
            <a:lstStyle/>
            <a:p>
              <a:r>
                <a:rPr lang="ja-JP" altLang="en-US" sz="1400" dirty="0" smtClean="0"/>
                <a:t>　</a:t>
              </a:r>
              <a:endParaRPr lang="en-US" altLang="ja-JP" sz="700" dirty="0" smtClean="0"/>
            </a:p>
          </p:txBody>
        </p:sp>
        <p:sp>
          <p:nvSpPr>
            <p:cNvPr id="55" name="正方形/長方形 54"/>
            <p:cNvSpPr/>
            <p:nvPr/>
          </p:nvSpPr>
          <p:spPr>
            <a:xfrm>
              <a:off x="7653488" y="5661248"/>
              <a:ext cx="1830964" cy="324000"/>
            </a:xfrm>
            <a:prstGeom prst="rect">
              <a:avLst/>
            </a:prstGeom>
            <a:scene3d>
              <a:camera prst="orthographicFront">
                <a:rot lat="0" lon="0" rev="0"/>
              </a:camera>
              <a:lightRig rig="threePt" dir="t">
                <a:rot lat="0" lon="0" rev="1200000"/>
              </a:lightRig>
            </a:scene3d>
            <a:sp3d>
              <a:bevelT w="63500" h="25400" prst="coolSlant"/>
            </a:sp3d>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en-US" altLang="ja-JP" sz="1600" dirty="0" smtClean="0"/>
                <a:t>Google</a:t>
              </a:r>
              <a:r>
                <a:rPr kumimoji="1" lang="ja-JP" altLang="en-US" sz="1600" dirty="0" smtClean="0"/>
                <a:t>マップのみ</a:t>
              </a:r>
              <a:endParaRPr kumimoji="1" lang="ja-JP" altLang="en-US" sz="1600" dirty="0"/>
            </a:p>
          </p:txBody>
        </p:sp>
        <p:sp>
          <p:nvSpPr>
            <p:cNvPr id="56" name="正方形/長方形 55"/>
            <p:cNvSpPr/>
            <p:nvPr/>
          </p:nvSpPr>
          <p:spPr>
            <a:xfrm>
              <a:off x="7648452" y="6327135"/>
              <a:ext cx="1836000" cy="324000"/>
            </a:xfrm>
            <a:prstGeom prst="rect">
              <a:avLst/>
            </a:prstGeom>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rtlCol="0" anchor="ctr"/>
            <a:lstStyle/>
            <a:p>
              <a:r>
                <a:rPr lang="ja-JP" altLang="en-US" sz="1600" b="1" dirty="0" smtClean="0"/>
                <a:t>複数地図への対応</a:t>
              </a:r>
              <a:endParaRPr lang="ja-JP" altLang="en-US" sz="1600" b="1" dirty="0"/>
            </a:p>
          </p:txBody>
        </p:sp>
        <p:sp>
          <p:nvSpPr>
            <p:cNvPr id="57" name="下矢印 56"/>
            <p:cNvSpPr/>
            <p:nvPr/>
          </p:nvSpPr>
          <p:spPr>
            <a:xfrm>
              <a:off x="8883231" y="6041935"/>
              <a:ext cx="648000" cy="2520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7495683" y="6047351"/>
              <a:ext cx="1476000" cy="261610"/>
            </a:xfrm>
            <a:prstGeom prst="rect">
              <a:avLst/>
            </a:prstGeom>
            <a:noFill/>
          </p:spPr>
          <p:txBody>
            <a:bodyPr wrap="square" rtlCol="0">
              <a:spAutoFit/>
            </a:bodyPr>
            <a:lstStyle/>
            <a:p>
              <a:r>
                <a:rPr kumimoji="1" lang="ja-JP" altLang="en-US" sz="1100" dirty="0" smtClean="0"/>
                <a:t>＜今回の配信実験＞</a:t>
              </a:r>
              <a:endParaRPr kumimoji="1" lang="ja-JP" altLang="en-US" sz="1100" dirty="0"/>
            </a:p>
          </p:txBody>
        </p:sp>
        <p:sp>
          <p:nvSpPr>
            <p:cNvPr id="59" name="テキスト ボックス 58"/>
            <p:cNvSpPr txBox="1"/>
            <p:nvPr/>
          </p:nvSpPr>
          <p:spPr>
            <a:xfrm>
              <a:off x="7509272" y="5399638"/>
              <a:ext cx="1476000" cy="261610"/>
            </a:xfrm>
            <a:prstGeom prst="rect">
              <a:avLst/>
            </a:prstGeom>
            <a:noFill/>
          </p:spPr>
          <p:txBody>
            <a:bodyPr wrap="square" rtlCol="0">
              <a:spAutoFit/>
            </a:bodyPr>
            <a:lstStyle/>
            <a:p>
              <a:r>
                <a:rPr kumimoji="1" lang="ja-JP" altLang="en-US" sz="1100" dirty="0" smtClean="0"/>
                <a:t>＜東日本大震災時＞</a:t>
              </a:r>
              <a:endParaRPr kumimoji="1" lang="ja-JP" altLang="en-US" sz="1100" dirty="0"/>
            </a:p>
          </p:txBody>
        </p:sp>
      </p:grpSp>
      <p:sp>
        <p:nvSpPr>
          <p:cNvPr id="60" name="下矢印 59"/>
          <p:cNvSpPr/>
          <p:nvPr/>
        </p:nvSpPr>
        <p:spPr>
          <a:xfrm>
            <a:off x="3729120" y="5598850"/>
            <a:ext cx="648000" cy="2520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920680" y="4900711"/>
            <a:ext cx="1152000" cy="406400"/>
          </a:xfrm>
          <a:prstGeom prst="rect">
            <a:avLst/>
          </a:prstGeom>
          <a:solidFill>
            <a:srgbClr val="FFFFCC"/>
          </a:solidFill>
          <a:ln w="9525">
            <a:solidFill>
              <a:schemeClr val="tx1"/>
            </a:solidFill>
          </a:ln>
        </p:spPr>
        <p:txBody>
          <a:bodyPr>
            <a:spAutoFit/>
          </a:bodyPr>
          <a:lstStyle/>
          <a:p>
            <a:pPr algn="ctr"/>
            <a:r>
              <a:rPr lang="ja-JP" altLang="en-US" sz="1000" dirty="0" smtClean="0">
                <a:latin typeface="Calibri" pitchFamily="34" charset="0"/>
              </a:rPr>
              <a:t>タクシープローブ</a:t>
            </a:r>
            <a:endParaRPr lang="en-US" altLang="ja-JP" sz="1000" dirty="0" smtClean="0">
              <a:latin typeface="Calibri" pitchFamily="34" charset="0"/>
            </a:endParaRPr>
          </a:p>
          <a:p>
            <a:pPr algn="ctr"/>
            <a:r>
              <a:rPr lang="ja-JP" altLang="en-US" sz="1000" dirty="0" smtClean="0">
                <a:latin typeface="Calibri" pitchFamily="34" charset="0"/>
              </a:rPr>
              <a:t>実用化</a:t>
            </a:r>
            <a:r>
              <a:rPr lang="ja-JP" altLang="en-US" sz="1000" dirty="0">
                <a:latin typeface="Calibri" pitchFamily="34" charset="0"/>
              </a:rPr>
              <a:t>研究会</a:t>
            </a:r>
          </a:p>
        </p:txBody>
      </p:sp>
      <p:sp>
        <p:nvSpPr>
          <p:cNvPr id="62" name="テキスト ボックス 61"/>
          <p:cNvSpPr txBox="1"/>
          <p:nvPr/>
        </p:nvSpPr>
        <p:spPr>
          <a:xfrm>
            <a:off x="4988346" y="2164482"/>
            <a:ext cx="4789190" cy="369332"/>
          </a:xfrm>
          <a:prstGeom prst="rect">
            <a:avLst/>
          </a:prstGeom>
          <a:noFill/>
        </p:spPr>
        <p:txBody>
          <a:bodyPr wrap="square" rtlCol="0">
            <a:spAutoFit/>
          </a:bodyPr>
          <a:lstStyle/>
          <a:p>
            <a:r>
              <a:rPr kumimoji="1" lang="en-US" altLang="ja-JP" sz="900" dirty="0" smtClean="0"/>
              <a:t>※</a:t>
            </a:r>
            <a:r>
              <a:rPr kumimoji="1" lang="ja-JP" altLang="en-US" sz="900" dirty="0" smtClean="0"/>
              <a:t>総務省の調査研究　　実施主体：</a:t>
            </a:r>
            <a:r>
              <a:rPr lang="ja-JP" altLang="en-US" sz="900" dirty="0">
                <a:latin typeface="+mn-ea"/>
              </a:rPr>
              <a:t>エヌ・ティ・ティ・コミュニケーションズ株式</a:t>
            </a:r>
            <a:r>
              <a:rPr lang="ja-JP" altLang="en-US" sz="900" dirty="0" smtClean="0">
                <a:latin typeface="+mn-ea"/>
              </a:rPr>
              <a:t>会社</a:t>
            </a:r>
            <a:endParaRPr kumimoji="1" lang="en-US" altLang="ja-JP" sz="900" dirty="0" smtClean="0"/>
          </a:p>
          <a:p>
            <a:r>
              <a:rPr lang="ja-JP" altLang="en-US" sz="900" dirty="0"/>
              <a:t>　</a:t>
            </a:r>
            <a:r>
              <a:rPr lang="ja-JP" altLang="en-US" sz="900" dirty="0" smtClean="0"/>
              <a:t>　　　　　　　　　　　　　  　連携主体：特定非営利活動法人</a:t>
            </a:r>
            <a:r>
              <a:rPr lang="en-US" altLang="ja-JP" sz="900" dirty="0" err="1" smtClean="0"/>
              <a:t>ITSJapan</a:t>
            </a:r>
            <a:r>
              <a:rPr lang="ja-JP" altLang="en-US" sz="900" dirty="0" err="1"/>
              <a:t>、</a:t>
            </a:r>
            <a:r>
              <a:rPr kumimoji="1" lang="ja-JP" altLang="en-US" sz="900" dirty="0" smtClean="0"/>
              <a:t>みずほ情報総研株式会社</a:t>
            </a:r>
            <a:endParaRPr kumimoji="1" lang="ja-JP" altLang="en-US" sz="900" dirty="0"/>
          </a:p>
        </p:txBody>
      </p:sp>
      <p:sp>
        <p:nvSpPr>
          <p:cNvPr id="63" name="大かっこ 62"/>
          <p:cNvSpPr/>
          <p:nvPr/>
        </p:nvSpPr>
        <p:spPr>
          <a:xfrm>
            <a:off x="6177536" y="2182530"/>
            <a:ext cx="3600000" cy="414000"/>
          </a:xfrm>
          <a:prstGeom prst="bracket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0463684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21</a:t>
            </a:fld>
            <a:endParaRPr kumimoji="0" lang="ja-JP" altLang="en-US" sz="1600" b="0" i="0" u="none" strike="noStrike" kern="0" cap="none" spc="0" normalizeH="0" baseline="0" noProof="0" dirty="0">
              <a:ln>
                <a:noFill/>
              </a:ln>
              <a:solidFill>
                <a:sysClr val="windowText" lastClr="000000"/>
              </a:solidFill>
              <a:effectLst/>
              <a:uLnTx/>
              <a:uFillTx/>
            </a:endParaRPr>
          </a:p>
        </p:txBody>
      </p:sp>
      <p:cxnSp>
        <p:nvCxnSpPr>
          <p:cNvPr id="5" name="直線コネクタ 4"/>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sp>
        <p:nvSpPr>
          <p:cNvPr id="6" name="タイトル 1"/>
          <p:cNvSpPr>
            <a:spLocks noGrp="1"/>
          </p:cNvSpPr>
          <p:nvPr/>
        </p:nvSpPr>
        <p:spPr bwMode="auto">
          <a:xfrm>
            <a:off x="57150" y="-28575"/>
            <a:ext cx="9771063" cy="461963"/>
          </a:xfrm>
          <a:prstGeom prst="rect">
            <a:avLst/>
          </a:prstGeom>
          <a:noFill/>
          <a:ln w="9525">
            <a:noFill/>
            <a:miter lim="800000"/>
            <a:headEnd/>
            <a:tailEnd/>
          </a:ln>
        </p:spPr>
        <p:txBody>
          <a:bodyPr lIns="91432" tIns="45716" rIns="91432" bIns="45716"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en-US" altLang="ja-JP" sz="2000" dirty="0" smtClean="0">
                <a:solidFill>
                  <a:prstClr val="black"/>
                </a:solidFill>
                <a:latin typeface="ＭＳ Ｐゴシック"/>
              </a:rPr>
              <a:t>【</a:t>
            </a:r>
            <a:r>
              <a:rPr lang="ja-JP" altLang="en-US" sz="2000" dirty="0" smtClean="0">
                <a:solidFill>
                  <a:prstClr val="black"/>
                </a:solidFill>
                <a:latin typeface="ＭＳ Ｐゴシック"/>
              </a:rPr>
              <a:t>参考</a:t>
            </a:r>
            <a:r>
              <a:rPr lang="en-US" altLang="ja-JP" sz="2000" dirty="0" smtClean="0">
                <a:solidFill>
                  <a:prstClr val="black"/>
                </a:solidFill>
                <a:latin typeface="ＭＳ Ｐゴシック"/>
              </a:rPr>
              <a:t>】</a:t>
            </a:r>
            <a:r>
              <a:rPr lang="ja-JP" altLang="en-US" sz="2000" dirty="0" smtClean="0">
                <a:solidFill>
                  <a:prstClr val="black"/>
                </a:solidFill>
                <a:latin typeface="ＭＳ Ｐゴシック"/>
              </a:rPr>
              <a:t>　災害時の通行実績情報の活用に係る調査研究（配信実験の模様）</a:t>
            </a:r>
            <a:endParaRPr lang="ja-JP" altLang="en-US" sz="2000" dirty="0">
              <a:solidFill>
                <a:srgbClr val="1F497D"/>
              </a:solidFill>
              <a:effectLst>
                <a:outerShdw blurRad="38100" dist="38100" dir="2700000" algn="tl">
                  <a:srgbClr val="000000">
                    <a:alpha val="43137"/>
                  </a:srgbClr>
                </a:outerShdw>
              </a:effectLst>
              <a:latin typeface="ＭＳ Ｐゴシック"/>
            </a:endParaRPr>
          </a:p>
        </p:txBody>
      </p:sp>
      <p:pic>
        <p:nvPicPr>
          <p:cNvPr id="64" name="Picture 11" descr="N:\文書管理フォルダ\１．情報流通振興課\5000【特区・支援事業】\01 予算執行\11 平成24年度予算執行（オープンデータ戦略）\13【調査研究③】通行実績情報調査（NTTcom）\06 執行管理\201303 テレコム会合\材料\10時から11時その２.PNG"/>
          <p:cNvPicPr>
            <a:picLocks noChangeAspect="1" noChangeArrowheads="1"/>
          </p:cNvPicPr>
          <p:nvPr/>
        </p:nvPicPr>
        <p:blipFill rotWithShape="1">
          <a:blip r:embed="rId2">
            <a:extLst>
              <a:ext uri="{28A0092B-C50C-407E-A947-70E740481C1C}">
                <a14:useLocalDpi xmlns:a14="http://schemas.microsoft.com/office/drawing/2010/main" val="0"/>
              </a:ext>
            </a:extLst>
          </a:blip>
          <a:srcRect l="27774" t="10000" r="27774" b="10000"/>
          <a:stretch/>
        </p:blipFill>
        <p:spPr bwMode="auto">
          <a:xfrm>
            <a:off x="6032637" y="995440"/>
            <a:ext cx="3492000" cy="27936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2" descr="N:\文書管理フォルダ\１．情報流通振興課\5000【特区・支援事業】\01 予算執行\11 平成24年度予算執行（オープンデータ戦略）\13【調査研究③】通行実績情報調査（NTTcom）\06 執行管理\201303 テレコム会合\材料\9時から10時.PNG"/>
          <p:cNvPicPr>
            <a:picLocks noChangeAspect="1" noChangeArrowheads="1"/>
          </p:cNvPicPr>
          <p:nvPr/>
        </p:nvPicPr>
        <p:blipFill rotWithShape="1">
          <a:blip r:embed="rId3">
            <a:extLst>
              <a:ext uri="{28A0092B-C50C-407E-A947-70E740481C1C}">
                <a14:useLocalDpi xmlns:a14="http://schemas.microsoft.com/office/drawing/2010/main" val="0"/>
              </a:ext>
            </a:extLst>
          </a:blip>
          <a:srcRect l="27961" t="10000" r="27961" b="10000"/>
          <a:stretch/>
        </p:blipFill>
        <p:spPr bwMode="auto">
          <a:xfrm>
            <a:off x="1208093" y="995440"/>
            <a:ext cx="3492000" cy="27936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3" descr="N:\文書管理フォルダ\１．情報流通振興課\5000【特区・支援事業】\01 予算執行\11 平成24年度予算執行（オープンデータ戦略）\13【調査研究③】通行実績情報調査（NTTcom）\06 執行管理\201303 テレコム会合\材料\10時から11時.PNG"/>
          <p:cNvPicPr>
            <a:picLocks noChangeAspect="1" noChangeArrowheads="1"/>
          </p:cNvPicPr>
          <p:nvPr/>
        </p:nvPicPr>
        <p:blipFill rotWithShape="1">
          <a:blip r:embed="rId4">
            <a:extLst>
              <a:ext uri="{28A0092B-C50C-407E-A947-70E740481C1C}">
                <a14:useLocalDpi xmlns:a14="http://schemas.microsoft.com/office/drawing/2010/main" val="0"/>
              </a:ext>
            </a:extLst>
          </a:blip>
          <a:srcRect l="27806" t="10000" r="27806" b="10000"/>
          <a:stretch/>
        </p:blipFill>
        <p:spPr bwMode="auto">
          <a:xfrm>
            <a:off x="1172477" y="4019776"/>
            <a:ext cx="3492000" cy="27936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N:\文書管理フォルダ\１．情報流通振興課\5000【特区・支援事業】\01 予算執行\11 平成24年度予算執行（オープンデータ戦略）\13【調査研究③】通行実績情報調査（NTTcom）\06 執行管理\201303 テレコム会合\材料\12時から13時.PNG"/>
          <p:cNvPicPr>
            <a:picLocks noChangeAspect="1" noChangeArrowheads="1"/>
          </p:cNvPicPr>
          <p:nvPr/>
        </p:nvPicPr>
        <p:blipFill rotWithShape="1">
          <a:blip r:embed="rId5">
            <a:extLst>
              <a:ext uri="{28A0092B-C50C-407E-A947-70E740481C1C}">
                <a14:useLocalDpi xmlns:a14="http://schemas.microsoft.com/office/drawing/2010/main" val="0"/>
              </a:ext>
            </a:extLst>
          </a:blip>
          <a:srcRect l="27802" t="10000" r="27802" b="10000"/>
          <a:stretch/>
        </p:blipFill>
        <p:spPr bwMode="auto">
          <a:xfrm>
            <a:off x="6032637" y="4019776"/>
            <a:ext cx="3492000" cy="2793600"/>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直線コネクタ 67"/>
          <p:cNvCxnSpPr/>
          <p:nvPr/>
        </p:nvCxnSpPr>
        <p:spPr>
          <a:xfrm>
            <a:off x="93339" y="3861048"/>
            <a:ext cx="9734874" cy="327"/>
          </a:xfrm>
          <a:prstGeom prst="line">
            <a:avLst/>
          </a:prstGeom>
          <a:ln w="38100">
            <a:solidFill>
              <a:srgbClr val="FF6600"/>
            </a:solidFill>
            <a:prstDash val="dash"/>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rot="16200000">
            <a:off x="2088289" y="3861376"/>
            <a:ext cx="5904000" cy="0"/>
          </a:xfrm>
          <a:prstGeom prst="line">
            <a:avLst/>
          </a:prstGeom>
          <a:ln w="38100">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5390556" y="865832"/>
            <a:ext cx="461665" cy="2707184"/>
          </a:xfrm>
          <a:prstGeom prst="rect">
            <a:avLst/>
          </a:prstGeom>
          <a:noFill/>
        </p:spPr>
        <p:txBody>
          <a:bodyPr vert="eaVert" wrap="square" rtlCol="0">
            <a:spAutoFit/>
          </a:bodyPr>
          <a:lstStyle/>
          <a:p>
            <a:r>
              <a:rPr kumimoji="1" lang="ja-JP" altLang="en-US" dirty="0" smtClean="0"/>
              <a:t>　</a:t>
            </a:r>
            <a:endParaRPr kumimoji="1" lang="ja-JP" altLang="en-US" dirty="0"/>
          </a:p>
        </p:txBody>
      </p:sp>
      <p:sp>
        <p:nvSpPr>
          <p:cNvPr id="71" name="正方形/長方形 70"/>
          <p:cNvSpPr/>
          <p:nvPr/>
        </p:nvSpPr>
        <p:spPr>
          <a:xfrm>
            <a:off x="91581" y="510268"/>
            <a:ext cx="6768752" cy="39845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dirty="0">
                <a:solidFill>
                  <a:schemeClr val="tx1"/>
                </a:solidFill>
                <a:latin typeface="HG創英角ｺﾞｼｯｸUB" pitchFamily="49" charset="-128"/>
                <a:ea typeface="HG創英角ｺﾞｼｯｸUB" pitchFamily="49" charset="-128"/>
              </a:rPr>
              <a:t>平成</a:t>
            </a:r>
            <a:r>
              <a:rPr lang="en-US" altLang="ja-JP" sz="1800" dirty="0">
                <a:solidFill>
                  <a:schemeClr val="tx1"/>
                </a:solidFill>
                <a:latin typeface="HG創英角ｺﾞｼｯｸUB" pitchFamily="49" charset="-128"/>
                <a:ea typeface="HG創英角ｺﾞｼｯｸUB" pitchFamily="49" charset="-128"/>
              </a:rPr>
              <a:t>25</a:t>
            </a:r>
            <a:r>
              <a:rPr lang="ja-JP" altLang="en-US" sz="1800" dirty="0">
                <a:solidFill>
                  <a:schemeClr val="tx1"/>
                </a:solidFill>
                <a:latin typeface="HG創英角ｺﾞｼｯｸUB" pitchFamily="49" charset="-128"/>
                <a:ea typeface="HG創英角ｺﾞｼｯｸUB" pitchFamily="49" charset="-128"/>
              </a:rPr>
              <a:t>年</a:t>
            </a:r>
            <a:r>
              <a:rPr lang="en-US" altLang="ja-JP" sz="1800" dirty="0">
                <a:solidFill>
                  <a:schemeClr val="tx1"/>
                </a:solidFill>
                <a:latin typeface="HG創英角ｺﾞｼｯｸUB" pitchFamily="49" charset="-128"/>
                <a:ea typeface="HG創英角ｺﾞｼｯｸUB" pitchFamily="49" charset="-128"/>
              </a:rPr>
              <a:t>2</a:t>
            </a:r>
            <a:r>
              <a:rPr lang="ja-JP" altLang="en-US" sz="1800" dirty="0">
                <a:solidFill>
                  <a:schemeClr val="tx1"/>
                </a:solidFill>
                <a:latin typeface="HG創英角ｺﾞｼｯｸUB" pitchFamily="49" charset="-128"/>
                <a:ea typeface="HG創英角ｺﾞｼｯｸUB" pitchFamily="49" charset="-128"/>
              </a:rPr>
              <a:t>月</a:t>
            </a:r>
            <a:r>
              <a:rPr lang="en-US" altLang="ja-JP" sz="1800" dirty="0">
                <a:solidFill>
                  <a:schemeClr val="tx1"/>
                </a:solidFill>
                <a:latin typeface="HG創英角ｺﾞｼｯｸUB" pitchFamily="49" charset="-128"/>
                <a:ea typeface="HG創英角ｺﾞｼｯｸUB" pitchFamily="49" charset="-128"/>
              </a:rPr>
              <a:t>24</a:t>
            </a:r>
            <a:r>
              <a:rPr lang="ja-JP" altLang="en-US" sz="1800" dirty="0">
                <a:solidFill>
                  <a:schemeClr val="tx1"/>
                </a:solidFill>
                <a:latin typeface="HG創英角ｺﾞｼｯｸUB" pitchFamily="49" charset="-128"/>
                <a:ea typeface="HG創英角ｺﾞｼｯｸUB" pitchFamily="49" charset="-128"/>
              </a:rPr>
              <a:t>日（日）　東京マラソン開催時の通行実績情報</a:t>
            </a:r>
          </a:p>
        </p:txBody>
      </p:sp>
      <p:sp>
        <p:nvSpPr>
          <p:cNvPr id="72" name="正方形/長方形 71"/>
          <p:cNvSpPr/>
          <p:nvPr/>
        </p:nvSpPr>
        <p:spPr>
          <a:xfrm>
            <a:off x="379613" y="1103300"/>
            <a:ext cx="414835" cy="246971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800" dirty="0">
                <a:solidFill>
                  <a:schemeClr val="tx1"/>
                </a:solidFill>
                <a:latin typeface="+mn-ea"/>
              </a:rPr>
              <a:t>9</a:t>
            </a:r>
            <a:r>
              <a:rPr lang="ja-JP" altLang="en-US" sz="1800" dirty="0">
                <a:solidFill>
                  <a:schemeClr val="tx1"/>
                </a:solidFill>
                <a:latin typeface="+mn-ea"/>
              </a:rPr>
              <a:t>時～</a:t>
            </a:r>
            <a:r>
              <a:rPr lang="en-US" altLang="ja-JP" sz="1800" dirty="0">
                <a:solidFill>
                  <a:schemeClr val="tx1"/>
                </a:solidFill>
                <a:latin typeface="+mn-ea"/>
              </a:rPr>
              <a:t>10</a:t>
            </a:r>
            <a:r>
              <a:rPr lang="ja-JP" altLang="en-US" sz="1800" dirty="0">
                <a:solidFill>
                  <a:schemeClr val="tx1"/>
                </a:solidFill>
                <a:latin typeface="+mn-ea"/>
              </a:rPr>
              <a:t>時　新宿</a:t>
            </a:r>
          </a:p>
        </p:txBody>
      </p:sp>
      <p:sp>
        <p:nvSpPr>
          <p:cNvPr id="73" name="正方形/長方形 72"/>
          <p:cNvSpPr/>
          <p:nvPr/>
        </p:nvSpPr>
        <p:spPr>
          <a:xfrm>
            <a:off x="324817" y="4034184"/>
            <a:ext cx="414835" cy="270718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800" dirty="0">
                <a:solidFill>
                  <a:schemeClr val="tx1"/>
                </a:solidFill>
                <a:latin typeface="+mn-ea"/>
              </a:rPr>
              <a:t>10</a:t>
            </a:r>
            <a:r>
              <a:rPr lang="ja-JP" altLang="en-US" sz="1800" dirty="0">
                <a:solidFill>
                  <a:schemeClr val="tx1"/>
                </a:solidFill>
                <a:latin typeface="+mn-ea"/>
              </a:rPr>
              <a:t>時～</a:t>
            </a:r>
            <a:r>
              <a:rPr lang="en-US" altLang="ja-JP" sz="1800" dirty="0">
                <a:solidFill>
                  <a:schemeClr val="tx1"/>
                </a:solidFill>
                <a:latin typeface="+mn-ea"/>
              </a:rPr>
              <a:t>11</a:t>
            </a:r>
            <a:r>
              <a:rPr lang="ja-JP" altLang="en-US" sz="1800" dirty="0">
                <a:solidFill>
                  <a:schemeClr val="tx1"/>
                </a:solidFill>
                <a:latin typeface="+mn-ea"/>
              </a:rPr>
              <a:t>時　日比谷通り</a:t>
            </a:r>
          </a:p>
        </p:txBody>
      </p:sp>
      <p:sp>
        <p:nvSpPr>
          <p:cNvPr id="74" name="正方形/長方形 73"/>
          <p:cNvSpPr/>
          <p:nvPr/>
        </p:nvSpPr>
        <p:spPr>
          <a:xfrm>
            <a:off x="5365378" y="1124744"/>
            <a:ext cx="414835" cy="246971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800" dirty="0">
                <a:solidFill>
                  <a:schemeClr val="tx1"/>
                </a:solidFill>
                <a:latin typeface="+mn-ea"/>
              </a:rPr>
              <a:t>10</a:t>
            </a:r>
            <a:r>
              <a:rPr lang="ja-JP" altLang="en-US" sz="1800" dirty="0">
                <a:solidFill>
                  <a:schemeClr val="tx1"/>
                </a:solidFill>
                <a:latin typeface="+mn-ea"/>
              </a:rPr>
              <a:t>時～</a:t>
            </a:r>
            <a:r>
              <a:rPr lang="en-US" altLang="ja-JP" sz="1800" dirty="0">
                <a:solidFill>
                  <a:schemeClr val="tx1"/>
                </a:solidFill>
                <a:latin typeface="+mn-ea"/>
              </a:rPr>
              <a:t>11</a:t>
            </a:r>
            <a:r>
              <a:rPr lang="ja-JP" altLang="en-US" sz="1800" dirty="0">
                <a:solidFill>
                  <a:schemeClr val="tx1"/>
                </a:solidFill>
                <a:latin typeface="+mn-ea"/>
              </a:rPr>
              <a:t>時　第一京浜</a:t>
            </a:r>
          </a:p>
        </p:txBody>
      </p:sp>
      <p:sp>
        <p:nvSpPr>
          <p:cNvPr id="75" name="正方形/長方形 74"/>
          <p:cNvSpPr/>
          <p:nvPr/>
        </p:nvSpPr>
        <p:spPr>
          <a:xfrm>
            <a:off x="5348165" y="4034184"/>
            <a:ext cx="414835" cy="270718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800" dirty="0">
                <a:solidFill>
                  <a:schemeClr val="tx1"/>
                </a:solidFill>
                <a:latin typeface="+mn-ea"/>
              </a:rPr>
              <a:t>11</a:t>
            </a:r>
            <a:r>
              <a:rPr lang="ja-JP" altLang="en-US" sz="1800" dirty="0">
                <a:solidFill>
                  <a:schemeClr val="tx1"/>
                </a:solidFill>
                <a:latin typeface="+mn-ea"/>
              </a:rPr>
              <a:t>時～</a:t>
            </a:r>
            <a:r>
              <a:rPr lang="en-US" altLang="ja-JP" sz="1800" dirty="0">
                <a:solidFill>
                  <a:schemeClr val="tx1"/>
                </a:solidFill>
                <a:latin typeface="+mn-ea"/>
              </a:rPr>
              <a:t>12</a:t>
            </a:r>
            <a:r>
              <a:rPr lang="ja-JP" altLang="en-US" sz="1800" dirty="0">
                <a:solidFill>
                  <a:schemeClr val="tx1"/>
                </a:solidFill>
                <a:latin typeface="+mn-ea"/>
              </a:rPr>
              <a:t>時　江戸通り</a:t>
            </a:r>
          </a:p>
        </p:txBody>
      </p:sp>
      <p:sp>
        <p:nvSpPr>
          <p:cNvPr id="76" name="右矢印 75"/>
          <p:cNvSpPr/>
          <p:nvPr/>
        </p:nvSpPr>
        <p:spPr>
          <a:xfrm rot="20954633">
            <a:off x="795362" y="5649500"/>
            <a:ext cx="1764000" cy="112124"/>
          </a:xfrm>
          <a:prstGeom prst="rightArrow">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右矢印 76"/>
          <p:cNvSpPr/>
          <p:nvPr/>
        </p:nvSpPr>
        <p:spPr>
          <a:xfrm rot="20954633">
            <a:off x="5844343" y="5351048"/>
            <a:ext cx="2088000" cy="112124"/>
          </a:xfrm>
          <a:prstGeom prst="rightArrow">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右矢印 77"/>
          <p:cNvSpPr/>
          <p:nvPr/>
        </p:nvSpPr>
        <p:spPr>
          <a:xfrm rot="20954633">
            <a:off x="5849716" y="2755399"/>
            <a:ext cx="1476000" cy="112124"/>
          </a:xfrm>
          <a:prstGeom prst="rightArrow">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形吹き出し 78"/>
          <p:cNvSpPr/>
          <p:nvPr/>
        </p:nvSpPr>
        <p:spPr>
          <a:xfrm>
            <a:off x="1506649" y="2219424"/>
            <a:ext cx="1422352" cy="1145633"/>
          </a:xfrm>
          <a:prstGeom prst="wedgeEllipseCallout">
            <a:avLst>
              <a:gd name="adj1" fmla="val -94216"/>
              <a:gd name="adj2" fmla="val 19021"/>
            </a:avLst>
          </a:prstGeom>
          <a:noFill/>
          <a:ln w="38100">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7473280" y="719118"/>
            <a:ext cx="2160240" cy="261610"/>
          </a:xfrm>
          <a:prstGeom prst="rect">
            <a:avLst/>
          </a:prstGeom>
          <a:noFill/>
        </p:spPr>
        <p:txBody>
          <a:bodyPr wrap="square" rtlCol="0">
            <a:spAutoFit/>
          </a:bodyPr>
          <a:lstStyle/>
          <a:p>
            <a:r>
              <a:rPr kumimoji="1" lang="en-US" altLang="ja-JP" sz="1100" dirty="0" smtClean="0"/>
              <a:t>※</a:t>
            </a:r>
            <a:r>
              <a:rPr kumimoji="1" lang="ja-JP" altLang="en-US" sz="1100" dirty="0" smtClean="0"/>
              <a:t>青線が通行実績のあった道路</a:t>
            </a:r>
            <a:endParaRPr kumimoji="1" lang="ja-JP" altLang="en-US" sz="1100" dirty="0"/>
          </a:p>
        </p:txBody>
      </p:sp>
    </p:spTree>
    <p:extLst>
      <p:ext uri="{BB962C8B-B14F-4D97-AF65-F5344CB8AC3E}">
        <p14:creationId xmlns:p14="http://schemas.microsoft.com/office/powerpoint/2010/main" val="1167027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136576" y="2780928"/>
            <a:ext cx="7704856" cy="646331"/>
          </a:xfrm>
          <a:prstGeom prst="rect">
            <a:avLst/>
          </a:prstGeom>
          <a:noFill/>
        </p:spPr>
        <p:txBody>
          <a:bodyPr wrap="square" rtlCol="0">
            <a:spAutoFit/>
          </a:bodyPr>
          <a:lstStyle/>
          <a:p>
            <a:pPr algn="ctr"/>
            <a:r>
              <a:rPr lang="ja-JP" altLang="en-US" sz="3600" dirty="0">
                <a:latin typeface="+mn-ea"/>
                <a:ea typeface="+mn-ea"/>
              </a:rPr>
              <a:t>３</a:t>
            </a:r>
            <a:r>
              <a:rPr kumimoji="1" lang="ja-JP" altLang="en-US" sz="3600" dirty="0" smtClean="0">
                <a:latin typeface="+mn-ea"/>
                <a:ea typeface="+mn-ea"/>
              </a:rPr>
              <a:t>．情報通信白書のオープンデータ化</a:t>
            </a:r>
            <a:endParaRPr kumimoji="1" lang="ja-JP" altLang="en-US" sz="3600" dirty="0">
              <a:latin typeface="+mn-ea"/>
              <a:ea typeface="+mn-ea"/>
            </a:endParaRPr>
          </a:p>
        </p:txBody>
      </p:sp>
      <p:sp>
        <p:nvSpPr>
          <p:cNvPr id="4" name="スライド番号プレースホルダ 11"/>
          <p:cNvSpPr>
            <a:spLocks noGrp="1"/>
          </p:cNvSpPr>
          <p:nvPr>
            <p:ph type="sldNum" sz="quarter" idx="12"/>
          </p:nvPr>
        </p:nvSpPr>
        <p:spPr>
          <a:xfrm>
            <a:off x="9129464" y="6520259"/>
            <a:ext cx="779976" cy="365125"/>
          </a:xfrm>
        </p:spPr>
        <p:txBody>
          <a:bodyPr/>
          <a:lstStyle/>
          <a:p>
            <a:pPr>
              <a:defRPr/>
            </a:pPr>
            <a:fld id="{B7465055-439F-4391-840E-CC8A179C19DE}" type="slidenum">
              <a:rPr lang="ja-JP" altLang="en-US" sz="1600" smtClean="0">
                <a:solidFill>
                  <a:schemeClr val="tx1"/>
                </a:solidFill>
              </a:rPr>
              <a:pPr>
                <a:defRPr/>
              </a:pPr>
              <a:t>22</a:t>
            </a:fld>
            <a:endParaRPr lang="ja-JP" altLang="en-US" sz="1600" dirty="0">
              <a:solidFill>
                <a:schemeClr val="tx1"/>
              </a:solidFill>
            </a:endParaRPr>
          </a:p>
        </p:txBody>
      </p:sp>
    </p:spTree>
    <p:extLst>
      <p:ext uri="{BB962C8B-B14F-4D97-AF65-F5344CB8AC3E}">
        <p14:creationId xmlns:p14="http://schemas.microsoft.com/office/powerpoint/2010/main" val="24941018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線コネクタ 29"/>
          <p:cNvCxnSpPr>
            <a:cxnSpLocks noChangeShapeType="1"/>
          </p:cNvCxnSpPr>
          <p:nvPr/>
        </p:nvCxnSpPr>
        <p:spPr bwMode="auto">
          <a:xfrm>
            <a:off x="0" y="404664"/>
            <a:ext cx="9906000" cy="1587"/>
          </a:xfrm>
          <a:prstGeom prst="line">
            <a:avLst/>
          </a:prstGeom>
          <a:noFill/>
          <a:ln w="63500" cmpd="sng" algn="ctr">
            <a:solidFill>
              <a:srgbClr val="FF9900"/>
            </a:solidFill>
            <a:round/>
            <a:headEnd/>
            <a:tailEnd/>
          </a:ln>
        </p:spPr>
      </p:cxnSp>
      <p:sp>
        <p:nvSpPr>
          <p:cNvPr id="31" name="テキスト ボックス 30"/>
          <p:cNvSpPr txBox="1"/>
          <p:nvPr/>
        </p:nvSpPr>
        <p:spPr>
          <a:xfrm>
            <a:off x="-25129" y="-20435"/>
            <a:ext cx="9905998" cy="400093"/>
          </a:xfrm>
          <a:prstGeom prst="rect">
            <a:avLst/>
          </a:prstGeom>
          <a:noFill/>
        </p:spPr>
        <p:txBody>
          <a:bodyPr wrap="square" lIns="91424" tIns="45712" rIns="91424" bIns="45712" rtlCol="0">
            <a:spAutoFit/>
          </a:bodyPr>
          <a:lstStyle/>
          <a:p>
            <a:pPr algn="ctr"/>
            <a:r>
              <a:rPr lang="ja-JP" altLang="en-US" dirty="0">
                <a:latin typeface="+mn-ea"/>
                <a:ea typeface="+mn-ea"/>
              </a:rPr>
              <a:t>３</a:t>
            </a:r>
            <a:r>
              <a:rPr lang="ja-JP" altLang="en-US" dirty="0" smtClean="0">
                <a:latin typeface="+mn-ea"/>
                <a:ea typeface="+mn-ea"/>
              </a:rPr>
              <a:t>．情報通信白書のオープンデータ化　（１）概要</a:t>
            </a:r>
            <a:endParaRPr lang="ja-JP" altLang="en-US" dirty="0">
              <a:latin typeface="+mn-ea"/>
              <a:ea typeface="+mn-ea"/>
            </a:endParaRPr>
          </a:p>
        </p:txBody>
      </p:sp>
      <p:sp>
        <p:nvSpPr>
          <p:cNvPr id="32" name="正方形/長方形 31"/>
          <p:cNvSpPr/>
          <p:nvPr/>
        </p:nvSpPr>
        <p:spPr>
          <a:xfrm>
            <a:off x="200471" y="620688"/>
            <a:ext cx="9511057" cy="864096"/>
          </a:xfrm>
          <a:prstGeom prst="rect">
            <a:avLst/>
          </a:prstGeom>
          <a:solidFill>
            <a:srgbClr val="FFFFCC"/>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marL="180975" indent="-180975"/>
            <a:r>
              <a:rPr lang="ja-JP" altLang="en-US" sz="1600" dirty="0" smtClean="0">
                <a:solidFill>
                  <a:schemeClr val="tx1"/>
                </a:solidFill>
                <a:latin typeface="+mn-ea"/>
              </a:rPr>
              <a:t>○　「オープンデータ流通推進コンソーシアム」の「データガバナンス委員会」におけるケーススタディ結果を踏まえ、総務省</a:t>
            </a:r>
            <a:r>
              <a:rPr lang="ja-JP" altLang="en-US" sz="1600" dirty="0">
                <a:solidFill>
                  <a:schemeClr val="tx1"/>
                </a:solidFill>
                <a:latin typeface="+mn-ea"/>
              </a:rPr>
              <a:t>は</a:t>
            </a:r>
            <a:r>
              <a:rPr lang="ja-JP" altLang="en-US" sz="1600" dirty="0" smtClean="0">
                <a:solidFill>
                  <a:schemeClr val="tx1"/>
                </a:solidFill>
                <a:latin typeface="+mn-ea"/>
              </a:rPr>
              <a:t>、行政</a:t>
            </a:r>
            <a:r>
              <a:rPr lang="ja-JP" altLang="en-US" sz="1600" dirty="0">
                <a:solidFill>
                  <a:schemeClr val="tx1"/>
                </a:solidFill>
                <a:latin typeface="+mn-ea"/>
              </a:rPr>
              <a:t>が保有する</a:t>
            </a:r>
            <a:r>
              <a:rPr lang="ja-JP" altLang="en-US" sz="1600" dirty="0" smtClean="0">
                <a:solidFill>
                  <a:schemeClr val="tx1"/>
                </a:solidFill>
                <a:latin typeface="+mn-ea"/>
              </a:rPr>
              <a:t>情報のオープンデータ化</a:t>
            </a:r>
            <a:r>
              <a:rPr lang="ja-JP" altLang="en-US" sz="1600" dirty="0">
                <a:solidFill>
                  <a:schemeClr val="tx1"/>
                </a:solidFill>
                <a:latin typeface="+mn-ea"/>
              </a:rPr>
              <a:t>のテストケースとして、情報通信白書のオープンデータ化</a:t>
            </a:r>
            <a:r>
              <a:rPr lang="ja-JP" altLang="en-US" sz="1600" dirty="0" smtClean="0">
                <a:solidFill>
                  <a:schemeClr val="tx1"/>
                </a:solidFill>
                <a:latin typeface="+mn-ea"/>
              </a:rPr>
              <a:t>を</a:t>
            </a:r>
            <a:r>
              <a:rPr lang="en-US" altLang="ja-JP" sz="1600" dirty="0" smtClean="0">
                <a:solidFill>
                  <a:schemeClr val="tx1"/>
                </a:solidFill>
                <a:latin typeface="+mn-ea"/>
              </a:rPr>
              <a:t>4</a:t>
            </a:r>
            <a:r>
              <a:rPr lang="ja-JP" altLang="en-US" sz="1600" dirty="0" smtClean="0">
                <a:solidFill>
                  <a:schemeClr val="tx1"/>
                </a:solidFill>
                <a:latin typeface="+mn-ea"/>
              </a:rPr>
              <a:t>月</a:t>
            </a:r>
            <a:r>
              <a:rPr lang="en-US" altLang="ja-JP" sz="1600" dirty="0" smtClean="0">
                <a:solidFill>
                  <a:schemeClr val="tx1"/>
                </a:solidFill>
                <a:latin typeface="+mn-ea"/>
              </a:rPr>
              <a:t>19</a:t>
            </a:r>
            <a:r>
              <a:rPr lang="ja-JP" altLang="en-US" sz="1600" dirty="0" smtClean="0">
                <a:solidFill>
                  <a:schemeClr val="tx1"/>
                </a:solidFill>
                <a:latin typeface="+mn-ea"/>
              </a:rPr>
              <a:t>日より実施。</a:t>
            </a:r>
            <a:r>
              <a:rPr lang="ja-JP" altLang="en-US" sz="1600" dirty="0">
                <a:solidFill>
                  <a:schemeClr val="tx1"/>
                </a:solidFill>
                <a:latin typeface="+mn-ea"/>
              </a:rPr>
              <a:t>なお、政府系白書では初めて、あらゆる二次利用を原則可能とする</a:t>
            </a:r>
            <a:r>
              <a:rPr lang="ja-JP" altLang="en-US" sz="1600" dirty="0" smtClean="0">
                <a:solidFill>
                  <a:schemeClr val="tx1"/>
                </a:solidFill>
                <a:latin typeface="+mn-ea"/>
              </a:rPr>
              <a:t>もの。</a:t>
            </a:r>
            <a:endParaRPr lang="ja-JP" altLang="en-US" sz="1600" dirty="0">
              <a:solidFill>
                <a:schemeClr val="tx1"/>
              </a:solidFill>
              <a:latin typeface="+mn-ea"/>
            </a:endParaRPr>
          </a:p>
        </p:txBody>
      </p:sp>
      <p:sp>
        <p:nvSpPr>
          <p:cNvPr id="5" name="テキスト ボックス 4"/>
          <p:cNvSpPr txBox="1"/>
          <p:nvPr/>
        </p:nvSpPr>
        <p:spPr>
          <a:xfrm>
            <a:off x="200472" y="1556792"/>
            <a:ext cx="5112568" cy="5262979"/>
          </a:xfrm>
          <a:prstGeom prst="rect">
            <a:avLst/>
          </a:prstGeom>
          <a:noFill/>
        </p:spPr>
        <p:txBody>
          <a:bodyPr wrap="square" rtlCol="0">
            <a:spAutoFit/>
          </a:bodyPr>
          <a:lstStyle/>
          <a:p>
            <a:r>
              <a:rPr lang="en-US" altLang="ja-JP" sz="1600" dirty="0" smtClean="0"/>
              <a:t>【</a:t>
            </a:r>
            <a:r>
              <a:rPr lang="ja-JP" altLang="en-US" sz="1600" dirty="0" smtClean="0"/>
              <a:t>今回の対応</a:t>
            </a:r>
            <a:r>
              <a:rPr lang="en-US" altLang="ja-JP" sz="1600" dirty="0" smtClean="0"/>
              <a:t>】</a:t>
            </a:r>
          </a:p>
          <a:p>
            <a:pPr marL="342900" indent="-342900">
              <a:buFont typeface="Wingdings" pitchFamily="2" charset="2"/>
              <a:buChar char="Ø"/>
            </a:pPr>
            <a:r>
              <a:rPr lang="ja-JP" altLang="en-US" sz="1600" dirty="0" smtClean="0"/>
              <a:t>平成</a:t>
            </a:r>
            <a:r>
              <a:rPr lang="ja-JP" altLang="en-US" sz="1600" dirty="0"/>
              <a:t>２２～２４年版の情報通信白書には、原則として、自由な二次利用を認める</a:t>
            </a:r>
            <a:r>
              <a:rPr lang="ja-JP" altLang="en-US" sz="1600" dirty="0" smtClean="0"/>
              <a:t>旨を明記</a:t>
            </a:r>
            <a:r>
              <a:rPr lang="ja-JP" altLang="en-US" sz="1600" dirty="0"/>
              <a:t>するとともに、クリエイティブ・コモンズ・ライセンス</a:t>
            </a:r>
            <a:r>
              <a:rPr lang="ja-JP" altLang="en-US" sz="1600" dirty="0" smtClean="0"/>
              <a:t>の表示ライセンス（ＣＣ－ＢＹ）で利用可能な点についても記載。</a:t>
            </a:r>
            <a:r>
              <a:rPr lang="ja-JP" altLang="en-US" sz="1600" dirty="0"/>
              <a:t>併せて、統計</a:t>
            </a:r>
            <a:r>
              <a:rPr lang="ja-JP" altLang="en-US" sz="1600" dirty="0" smtClean="0"/>
              <a:t>データは</a:t>
            </a:r>
            <a:r>
              <a:rPr lang="ja-JP" altLang="en-US" sz="1600" dirty="0"/>
              <a:t>著作権を有しないこと</a:t>
            </a:r>
            <a:r>
              <a:rPr lang="ja-JP" altLang="en-US" sz="1600" dirty="0" smtClean="0"/>
              <a:t>も明記。</a:t>
            </a:r>
            <a:endParaRPr lang="ja-JP" altLang="en-US" sz="1600" dirty="0"/>
          </a:p>
          <a:p>
            <a:pPr marL="342900" indent="-342900">
              <a:buFont typeface="Wingdings" pitchFamily="2" charset="2"/>
              <a:buChar char="Ø"/>
            </a:pPr>
            <a:r>
              <a:rPr lang="ja-JP" altLang="en-US" sz="1600" dirty="0" smtClean="0"/>
              <a:t>情報</a:t>
            </a:r>
            <a:r>
              <a:rPr lang="ja-JP" altLang="en-US" sz="1600" dirty="0"/>
              <a:t>通信統計データベースについては、ウェブサイトをリニューアルし、より見やすいものとするとともに、数値</a:t>
            </a:r>
            <a:r>
              <a:rPr lang="ja-JP" altLang="en-US" sz="1600" dirty="0" smtClean="0"/>
              <a:t>データは</a:t>
            </a:r>
            <a:r>
              <a:rPr lang="ja-JP" altLang="en-US" sz="1600" dirty="0"/>
              <a:t>著作権を有しないこと</a:t>
            </a:r>
            <a:r>
              <a:rPr lang="ja-JP" altLang="en-US" sz="1600" dirty="0" smtClean="0"/>
              <a:t>も</a:t>
            </a:r>
            <a:r>
              <a:rPr lang="ja-JP" altLang="en-US" sz="1600" dirty="0"/>
              <a:t>明記</a:t>
            </a:r>
            <a:r>
              <a:rPr lang="ja-JP" altLang="en-US" sz="1600" dirty="0" smtClean="0"/>
              <a:t>。</a:t>
            </a:r>
            <a:endParaRPr lang="en-US" altLang="ja-JP" sz="1600" dirty="0" smtClean="0"/>
          </a:p>
          <a:p>
            <a:endParaRPr lang="en-US" altLang="ja-JP" sz="1600" dirty="0"/>
          </a:p>
          <a:p>
            <a:r>
              <a:rPr lang="en-US" altLang="ja-JP" sz="1600" dirty="0" smtClean="0"/>
              <a:t>【</a:t>
            </a:r>
            <a:r>
              <a:rPr lang="ja-JP" altLang="en-US" sz="1600" dirty="0" smtClean="0"/>
              <a:t>今後の取組</a:t>
            </a:r>
            <a:r>
              <a:rPr lang="en-US" altLang="ja-JP" sz="1600" dirty="0" smtClean="0"/>
              <a:t>】</a:t>
            </a:r>
          </a:p>
          <a:p>
            <a:r>
              <a:rPr lang="ja-JP" altLang="en-US" sz="1600" dirty="0"/>
              <a:t>　</a:t>
            </a:r>
            <a:r>
              <a:rPr lang="ja-JP" altLang="en-US" sz="1600" dirty="0" smtClean="0"/>
              <a:t>平成</a:t>
            </a:r>
            <a:r>
              <a:rPr lang="ja-JP" altLang="en-US" sz="1600" dirty="0"/>
              <a:t>２５年版情報通信白書の公表（本年７月目途）までに順次、以下の取組</a:t>
            </a:r>
            <a:r>
              <a:rPr lang="ja-JP" altLang="en-US" sz="1600" dirty="0" smtClean="0"/>
              <a:t>を</a:t>
            </a:r>
            <a:r>
              <a:rPr lang="ja-JP" altLang="en-US" sz="1600" dirty="0"/>
              <a:t>実施</a:t>
            </a:r>
            <a:r>
              <a:rPr lang="ja-JP" altLang="en-US" sz="1600" dirty="0" smtClean="0"/>
              <a:t>。</a:t>
            </a:r>
            <a:endParaRPr lang="en-US" altLang="ja-JP" sz="1600" dirty="0" smtClean="0"/>
          </a:p>
          <a:p>
            <a:pPr marL="342900" indent="-342900">
              <a:buFont typeface="Wingdings" pitchFamily="2" charset="2"/>
              <a:buChar char="Ø"/>
            </a:pPr>
            <a:r>
              <a:rPr lang="ja-JP" altLang="en-US" sz="1600" dirty="0" smtClean="0"/>
              <a:t>平成</a:t>
            </a:r>
            <a:r>
              <a:rPr lang="ja-JP" altLang="en-US" sz="1600" dirty="0"/>
              <a:t>２０及び２１年版情報通信白書についても、オープンデータ化</a:t>
            </a:r>
            <a:r>
              <a:rPr lang="ja-JP" altLang="en-US" sz="1600" dirty="0" smtClean="0"/>
              <a:t>を</a:t>
            </a:r>
            <a:r>
              <a:rPr lang="ja-JP" altLang="en-US" sz="1600" dirty="0"/>
              <a:t>実施</a:t>
            </a:r>
            <a:r>
              <a:rPr lang="ja-JP" altLang="en-US" sz="1600" dirty="0" smtClean="0"/>
              <a:t>。</a:t>
            </a:r>
            <a:endParaRPr lang="ja-JP" altLang="en-US" sz="1600" dirty="0"/>
          </a:p>
          <a:p>
            <a:pPr marL="342900" indent="-342900">
              <a:buFont typeface="Wingdings" pitchFamily="2" charset="2"/>
              <a:buChar char="Ø"/>
            </a:pPr>
            <a:r>
              <a:rPr lang="ja-JP" altLang="en-US" sz="1600" dirty="0" smtClean="0"/>
              <a:t>白書</a:t>
            </a:r>
            <a:r>
              <a:rPr lang="ja-JP" altLang="en-US" sz="1600" dirty="0"/>
              <a:t>に掲載されている図表のデータについて、従来の</a:t>
            </a:r>
            <a:r>
              <a:rPr lang="en-US" altLang="ja-JP" sz="1600" dirty="0"/>
              <a:t>Excel</a:t>
            </a:r>
            <a:r>
              <a:rPr lang="ja-JP" altLang="en-US" sz="1600" dirty="0"/>
              <a:t>形式だけでなく、より機械判読に適した</a:t>
            </a:r>
            <a:r>
              <a:rPr lang="en-US" altLang="ja-JP" sz="1600" dirty="0"/>
              <a:t>CSV</a:t>
            </a:r>
            <a:r>
              <a:rPr lang="ja-JP" altLang="en-US" sz="1600" dirty="0"/>
              <a:t>形式で</a:t>
            </a:r>
            <a:r>
              <a:rPr lang="ja-JP" altLang="en-US" sz="1600" dirty="0" smtClean="0"/>
              <a:t>提供。</a:t>
            </a:r>
            <a:endParaRPr lang="ja-JP" altLang="en-US" sz="1600" dirty="0"/>
          </a:p>
          <a:p>
            <a:pPr marL="342900" indent="-342900">
              <a:buFont typeface="Wingdings" pitchFamily="2" charset="2"/>
              <a:buChar char="Ø"/>
            </a:pPr>
            <a:r>
              <a:rPr lang="ja-JP" altLang="en-US" sz="1600" dirty="0" smtClean="0"/>
              <a:t>平成</a:t>
            </a:r>
            <a:r>
              <a:rPr lang="ja-JP" altLang="en-US" sz="1600" dirty="0"/>
              <a:t>２５年版情報通信白書については、自由な二次利用が最大限可能となるよう、編集段階から権利処理等の手続き</a:t>
            </a:r>
            <a:r>
              <a:rPr lang="ja-JP" altLang="en-US" sz="1600" dirty="0" smtClean="0"/>
              <a:t>を</a:t>
            </a:r>
            <a:r>
              <a:rPr lang="ja-JP" altLang="en-US" sz="1600" dirty="0"/>
              <a:t>実施</a:t>
            </a:r>
            <a:r>
              <a:rPr lang="ja-JP" altLang="en-US" sz="1600" dirty="0" smtClean="0"/>
              <a:t>。</a:t>
            </a:r>
            <a:endParaRPr lang="ja-JP" altLang="en-US" sz="1600" dirty="0"/>
          </a:p>
        </p:txBody>
      </p:sp>
      <p:pic>
        <p:nvPicPr>
          <p:cNvPr id="35" name="図 34" descr="C:\Users\002563\AppData\Local\Microsoft\Windows\Temporary Internet Files\Content.Outlook\IP4KCOQ3\総務省｜情報通信白書データベース (3).png"/>
          <p:cNvPicPr/>
          <p:nvPr/>
        </p:nvPicPr>
        <p:blipFill rotWithShape="1">
          <a:blip r:embed="rId2" cstate="print">
            <a:extLst>
              <a:ext uri="{28A0092B-C50C-407E-A947-70E740481C1C}">
                <a14:useLocalDpi xmlns:a14="http://schemas.microsoft.com/office/drawing/2010/main" val="0"/>
              </a:ext>
            </a:extLst>
          </a:blip>
          <a:srcRect l="11302" r="11563"/>
          <a:stretch/>
        </p:blipFill>
        <p:spPr bwMode="auto">
          <a:xfrm>
            <a:off x="5313040" y="1628800"/>
            <a:ext cx="3060340" cy="5112568"/>
          </a:xfrm>
          <a:prstGeom prst="rect">
            <a:avLst/>
          </a:prstGeom>
          <a:noFill/>
          <a:ln>
            <a:noFill/>
          </a:ln>
          <a:extLst>
            <a:ext uri="{53640926-AAD7-44D8-BBD7-CCE9431645EC}">
              <a14:shadowObscured xmlns:a14="http://schemas.microsoft.com/office/drawing/2010/main"/>
            </a:ext>
          </a:extLst>
        </p:spPr>
      </p:pic>
      <p:pic>
        <p:nvPicPr>
          <p:cNvPr id="36" name="図 35"/>
          <p:cNvPicPr/>
          <p:nvPr/>
        </p:nvPicPr>
        <p:blipFill rotWithShape="1">
          <a:blip r:embed="rId3"/>
          <a:srcRect l="16533" t="23038" r="18000" b="6991"/>
          <a:stretch/>
        </p:blipFill>
        <p:spPr bwMode="auto">
          <a:xfrm>
            <a:off x="6603183" y="3501008"/>
            <a:ext cx="3174353" cy="2232248"/>
          </a:xfrm>
          <a:prstGeom prst="rect">
            <a:avLst/>
          </a:prstGeom>
          <a:ln>
            <a:noFill/>
          </a:ln>
          <a:extLst>
            <a:ext uri="{53640926-AAD7-44D8-BBD7-CCE9431645EC}">
              <a14:shadowObscured xmlns:a14="http://schemas.microsoft.com/office/drawing/2010/main"/>
            </a:ext>
          </a:extLst>
        </p:spPr>
      </p:pic>
      <p:cxnSp>
        <p:nvCxnSpPr>
          <p:cNvPr id="38" name="直線矢印コネクタ 37"/>
          <p:cNvCxnSpPr/>
          <p:nvPr/>
        </p:nvCxnSpPr>
        <p:spPr>
          <a:xfrm>
            <a:off x="7977336" y="3140968"/>
            <a:ext cx="0" cy="359094"/>
          </a:xfrm>
          <a:prstGeom prst="straightConnector1">
            <a:avLst/>
          </a:prstGeom>
          <a:noFill/>
          <a:ln w="19050" cap="flat" cmpd="sng" algn="ctr">
            <a:solidFill>
              <a:srgbClr val="FF0000"/>
            </a:solidFill>
            <a:prstDash val="solid"/>
            <a:tailEnd type="arrow"/>
          </a:ln>
          <a:effectLst/>
        </p:spPr>
      </p:cxnSp>
      <p:sp>
        <p:nvSpPr>
          <p:cNvPr id="47" name="角丸四角形 46"/>
          <p:cNvSpPr/>
          <p:nvPr/>
        </p:nvSpPr>
        <p:spPr>
          <a:xfrm>
            <a:off x="7833320" y="4602480"/>
            <a:ext cx="1008112" cy="6865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角丸四角形 47"/>
          <p:cNvSpPr/>
          <p:nvPr/>
        </p:nvSpPr>
        <p:spPr>
          <a:xfrm>
            <a:off x="7041232" y="6165304"/>
            <a:ext cx="1224136" cy="6865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線吹き出し 1 (枠付き) 48"/>
          <p:cNvSpPr/>
          <p:nvPr/>
        </p:nvSpPr>
        <p:spPr>
          <a:xfrm>
            <a:off x="8337376" y="1981402"/>
            <a:ext cx="1507489" cy="1224136"/>
          </a:xfrm>
          <a:prstGeom prst="borderCallout1">
            <a:avLst>
              <a:gd name="adj1" fmla="val 100233"/>
              <a:gd name="adj2" fmla="val 28705"/>
              <a:gd name="adj3" fmla="val 215908"/>
              <a:gd name="adj4" fmla="val 818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rgbClr val="FF0000"/>
                </a:solidFill>
              </a:rPr>
              <a:t>原則として、自由な二次利用を認める旨を明記するとともに、クリエイティブ・コモンズ・ライセンスの表示ライセンス（ＣＣ－ＢＹ）で利用可能な点についても記載</a:t>
            </a:r>
            <a:endParaRPr kumimoji="1" lang="ja-JP" altLang="en-US" sz="1050" dirty="0">
              <a:solidFill>
                <a:srgbClr val="FF0000"/>
              </a:solidFill>
            </a:endParaRPr>
          </a:p>
        </p:txBody>
      </p:sp>
      <p:sp>
        <p:nvSpPr>
          <p:cNvPr id="50" name="線吹き出し 1 (枠付き) 49"/>
          <p:cNvSpPr/>
          <p:nvPr/>
        </p:nvSpPr>
        <p:spPr>
          <a:xfrm>
            <a:off x="8635156" y="5873922"/>
            <a:ext cx="1142380" cy="720080"/>
          </a:xfrm>
          <a:prstGeom prst="borderCallout1">
            <a:avLst>
              <a:gd name="adj1" fmla="val 39915"/>
              <a:gd name="adj2" fmla="val -654"/>
              <a:gd name="adj3" fmla="val 45343"/>
              <a:gd name="adj4" fmla="val -32446"/>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smtClean="0">
                <a:solidFill>
                  <a:srgbClr val="FF0000"/>
                </a:solidFill>
              </a:rPr>
              <a:t>数値データは自由に利用可能である旨明記</a:t>
            </a:r>
            <a:endParaRPr kumimoji="1" lang="ja-JP" altLang="en-US" sz="1050" dirty="0">
              <a:solidFill>
                <a:srgbClr val="FF0000"/>
              </a:solidFill>
            </a:endParaRPr>
          </a:p>
        </p:txBody>
      </p:sp>
      <p:sp>
        <p:nvSpPr>
          <p:cNvPr id="13" name="スライド番号プレースホルダ 11"/>
          <p:cNvSpPr>
            <a:spLocks noGrp="1"/>
          </p:cNvSpPr>
          <p:nvPr>
            <p:ph type="sldNum" sz="quarter" idx="12"/>
          </p:nvPr>
        </p:nvSpPr>
        <p:spPr>
          <a:xfrm>
            <a:off x="9129464" y="6520259"/>
            <a:ext cx="779976" cy="365125"/>
          </a:xfrm>
        </p:spPr>
        <p:txBody>
          <a:bodyPr/>
          <a:lstStyle/>
          <a:p>
            <a:pPr>
              <a:defRPr/>
            </a:pPr>
            <a:fld id="{B7465055-439F-4391-840E-CC8A179C19DE}" type="slidenum">
              <a:rPr lang="ja-JP" altLang="en-US" sz="1600" smtClean="0">
                <a:solidFill>
                  <a:schemeClr val="tx1"/>
                </a:solidFill>
              </a:rPr>
              <a:pPr>
                <a:defRPr/>
              </a:pPr>
              <a:t>23</a:t>
            </a:fld>
            <a:endParaRPr lang="ja-JP" altLang="en-US" sz="1600" dirty="0">
              <a:solidFill>
                <a:schemeClr val="tx1"/>
              </a:solidFill>
            </a:endParaRPr>
          </a:p>
        </p:txBody>
      </p:sp>
    </p:spTree>
    <p:extLst>
      <p:ext uri="{BB962C8B-B14F-4D97-AF65-F5344CB8AC3E}">
        <p14:creationId xmlns:p14="http://schemas.microsoft.com/office/powerpoint/2010/main" val="2150387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00472" y="1480456"/>
            <a:ext cx="9468294" cy="5332919"/>
          </a:xfrm>
          <a:prstGeom prst="rect">
            <a:avLst/>
          </a:prstGeom>
          <a:noFill/>
          <a:ln>
            <a:solidFill>
              <a:schemeClr val="tx1"/>
            </a:solidFill>
          </a:ln>
        </p:spPr>
        <p:txBody>
          <a:bodyPr wrap="square" rtlCol="0" anchor="ctr" anchorCtr="0">
            <a:noAutofit/>
          </a:bodyPr>
          <a:lstStyle/>
          <a:p>
            <a:r>
              <a:rPr lang="ja-JP" altLang="ja-JP" sz="1400" b="1" dirty="0">
                <a:latin typeface="+mn-ea"/>
                <a:ea typeface="+mn-ea"/>
              </a:rPr>
              <a:t>○平成</a:t>
            </a:r>
            <a:r>
              <a:rPr lang="en-US" altLang="ja-JP" sz="1400" b="1" dirty="0">
                <a:latin typeface="+mn-ea"/>
                <a:ea typeface="+mn-ea"/>
              </a:rPr>
              <a:t>22</a:t>
            </a:r>
            <a:r>
              <a:rPr lang="ja-JP" altLang="ja-JP" sz="1400" b="1" dirty="0">
                <a:latin typeface="+mn-ea"/>
                <a:ea typeface="+mn-ea"/>
              </a:rPr>
              <a:t>～</a:t>
            </a:r>
            <a:r>
              <a:rPr lang="en-US" altLang="ja-JP" sz="1400" b="1" dirty="0">
                <a:latin typeface="+mn-ea"/>
                <a:ea typeface="+mn-ea"/>
              </a:rPr>
              <a:t>24</a:t>
            </a:r>
            <a:r>
              <a:rPr lang="ja-JP" altLang="ja-JP" sz="1400" b="1" dirty="0">
                <a:latin typeface="+mn-ea"/>
                <a:ea typeface="+mn-ea"/>
              </a:rPr>
              <a:t>年版情報通信白書は、原則として、自由にご利用いただけます。</a:t>
            </a:r>
            <a:endParaRPr lang="ja-JP" altLang="ja-JP" sz="1400" dirty="0">
              <a:latin typeface="+mn-ea"/>
              <a:ea typeface="+mn-ea"/>
            </a:endParaRPr>
          </a:p>
          <a:p>
            <a:r>
              <a:rPr lang="ja-JP" altLang="ja-JP" sz="1200" dirty="0">
                <a:latin typeface="+mn-ea"/>
                <a:ea typeface="+mn-ea"/>
              </a:rPr>
              <a:t>・平成</a:t>
            </a:r>
            <a:r>
              <a:rPr lang="en-US" altLang="ja-JP" sz="1200" dirty="0">
                <a:latin typeface="+mn-ea"/>
                <a:ea typeface="+mn-ea"/>
              </a:rPr>
              <a:t>22</a:t>
            </a:r>
            <a:r>
              <a:rPr lang="ja-JP" altLang="ja-JP" sz="1200" dirty="0">
                <a:latin typeface="+mn-ea"/>
                <a:ea typeface="+mn-ea"/>
              </a:rPr>
              <a:t>～</a:t>
            </a:r>
            <a:r>
              <a:rPr lang="en-US" altLang="ja-JP" sz="1200" dirty="0">
                <a:latin typeface="+mn-ea"/>
                <a:ea typeface="+mn-ea"/>
              </a:rPr>
              <a:t>24</a:t>
            </a:r>
            <a:r>
              <a:rPr lang="ja-JP" altLang="ja-JP" sz="1200" dirty="0">
                <a:latin typeface="+mn-ea"/>
                <a:ea typeface="+mn-ea"/>
              </a:rPr>
              <a:t>年版情報通信白書（</a:t>
            </a:r>
            <a:r>
              <a:rPr lang="en-US" altLang="ja-JP" sz="1200" dirty="0">
                <a:latin typeface="+mn-ea"/>
                <a:ea typeface="+mn-ea"/>
              </a:rPr>
              <a:t>HTML</a:t>
            </a:r>
            <a:r>
              <a:rPr lang="ja-JP" altLang="ja-JP" sz="1200" dirty="0">
                <a:latin typeface="+mn-ea"/>
                <a:ea typeface="+mn-ea"/>
              </a:rPr>
              <a:t>版（含む</a:t>
            </a:r>
            <a:r>
              <a:rPr lang="en-US" altLang="ja-JP" sz="1200" dirty="0">
                <a:latin typeface="+mn-ea"/>
                <a:ea typeface="+mn-ea"/>
              </a:rPr>
              <a:t>Excel</a:t>
            </a:r>
            <a:r>
              <a:rPr lang="ja-JP" altLang="ja-JP" sz="1200" dirty="0">
                <a:latin typeface="+mn-ea"/>
                <a:ea typeface="+mn-ea"/>
              </a:rPr>
              <a:t>データ）及び</a:t>
            </a:r>
            <a:r>
              <a:rPr lang="en-US" altLang="ja-JP" sz="1200" dirty="0">
                <a:latin typeface="+mn-ea"/>
                <a:ea typeface="+mn-ea"/>
              </a:rPr>
              <a:t>PDF</a:t>
            </a:r>
            <a:r>
              <a:rPr lang="ja-JP" altLang="ja-JP" sz="1200" dirty="0">
                <a:latin typeface="+mn-ea"/>
                <a:ea typeface="+mn-ea"/>
              </a:rPr>
              <a:t>版）は、以下の図表リストに掲載されている図表及び第三者の出典が表示されている文章等を除き、どなたでも自由に、複製・改変・頒布・公衆送信等のあらゆる利用ができます。商用利用も可能です。</a:t>
            </a:r>
          </a:p>
          <a:p>
            <a:r>
              <a:rPr lang="ja-JP" altLang="ja-JP" sz="1200" dirty="0">
                <a:latin typeface="+mn-ea"/>
                <a:ea typeface="+mn-ea"/>
              </a:rPr>
              <a:t>・利用する際には、出典の表示をお願いします</a:t>
            </a:r>
            <a:r>
              <a:rPr lang="ja-JP" altLang="ja-JP" sz="1200" dirty="0" smtClean="0">
                <a:latin typeface="+mn-ea"/>
                <a:ea typeface="+mn-ea"/>
              </a:rPr>
              <a:t>。</a:t>
            </a:r>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（出典表示の記載例）　（略）</a:t>
            </a:r>
            <a:endParaRPr lang="en-US" altLang="zh-TW" sz="1200" dirty="0" smtClean="0">
              <a:latin typeface="ＭＳ Ｐ明朝" pitchFamily="18" charset="-128"/>
              <a:ea typeface="ＭＳ Ｐ明朝" pitchFamily="18" charset="-128"/>
            </a:endParaRPr>
          </a:p>
          <a:p>
            <a:endParaRPr lang="en-US" altLang="zh-TW" sz="1200" dirty="0">
              <a:latin typeface="+mn-ea"/>
              <a:ea typeface="+mn-ea"/>
            </a:endParaRPr>
          </a:p>
          <a:p>
            <a:r>
              <a:rPr lang="ja-JP" altLang="ja-JP" sz="1400" b="1" dirty="0">
                <a:latin typeface="+mn-ea"/>
                <a:ea typeface="+mn-ea"/>
              </a:rPr>
              <a:t>○ 詳しい利用方法については、以下を御覧ください</a:t>
            </a:r>
            <a:endParaRPr lang="ja-JP" altLang="ja-JP" sz="1400" dirty="0">
              <a:latin typeface="+mn-ea"/>
              <a:ea typeface="+mn-ea"/>
            </a:endParaRPr>
          </a:p>
          <a:p>
            <a:r>
              <a:rPr lang="ja-JP" altLang="ja-JP" sz="1200" b="1" dirty="0">
                <a:latin typeface="+mn-ea"/>
                <a:ea typeface="+mn-ea"/>
              </a:rPr>
              <a:t>【図表リストに掲載されている図表及び第三者の出典が表示されている文章について】</a:t>
            </a:r>
            <a:endParaRPr lang="ja-JP" altLang="ja-JP" sz="1200" dirty="0">
              <a:latin typeface="+mn-ea"/>
              <a:ea typeface="+mn-ea"/>
            </a:endParaRPr>
          </a:p>
          <a:p>
            <a:r>
              <a:rPr lang="ja-JP" altLang="ja-JP" sz="1200" dirty="0">
                <a:latin typeface="+mn-ea"/>
                <a:ea typeface="+mn-ea"/>
              </a:rPr>
              <a:t>・図表リストに掲載されている図表または第三者の出典が表示されている文章は、第三者が著作権その他の権利（例：写真につき肖像権・パブリシティ権など）を有している可能性があります。利用にあたっては第三者の権利を侵害することのないよう注意してください。</a:t>
            </a:r>
          </a:p>
          <a:p>
            <a:r>
              <a:rPr lang="ja-JP" altLang="ja-JP" sz="1200" dirty="0">
                <a:latin typeface="+mn-ea"/>
                <a:ea typeface="+mn-ea"/>
              </a:rPr>
              <a:t>・第三者が著作権を有している情報であっても、著作権法上、引用など、著作権者の許諾無く利用できる場合があります</a:t>
            </a:r>
            <a:r>
              <a:rPr lang="ja-JP" altLang="ja-JP" sz="1200" dirty="0" smtClean="0">
                <a:latin typeface="+mn-ea"/>
                <a:ea typeface="+mn-ea"/>
              </a:rPr>
              <a:t>。</a:t>
            </a:r>
            <a:endParaRPr lang="en-US" altLang="ja-JP" sz="1200" dirty="0" smtClean="0">
              <a:latin typeface="+mn-ea"/>
              <a:ea typeface="+mn-ea"/>
            </a:endParaRPr>
          </a:p>
          <a:p>
            <a:r>
              <a:rPr lang="ja-JP" altLang="en-US" sz="1200" dirty="0" smtClean="0">
                <a:latin typeface="ＭＳ Ｐ明朝" pitchFamily="18" charset="-128"/>
                <a:ea typeface="ＭＳ Ｐ明朝" pitchFamily="18" charset="-128"/>
              </a:rPr>
              <a:t>（著作権者</a:t>
            </a:r>
            <a:r>
              <a:rPr lang="ja-JP" altLang="en-US" sz="1200" dirty="0">
                <a:latin typeface="ＭＳ Ｐ明朝" pitchFamily="18" charset="-128"/>
                <a:ea typeface="ＭＳ Ｐ明朝" pitchFamily="18" charset="-128"/>
              </a:rPr>
              <a:t>の許諾が不要とされている利用</a:t>
            </a:r>
            <a:r>
              <a:rPr lang="ja-JP" altLang="en-US" sz="1200" dirty="0" smtClean="0">
                <a:latin typeface="ＭＳ Ｐ明朝" pitchFamily="18" charset="-128"/>
                <a:ea typeface="ＭＳ Ｐ明朝" pitchFamily="18" charset="-128"/>
              </a:rPr>
              <a:t>方法）　（略）</a:t>
            </a:r>
            <a:endParaRPr lang="en-US" altLang="ja-JP" sz="1200" dirty="0" smtClean="0">
              <a:latin typeface="ＭＳ Ｐ明朝" pitchFamily="18" charset="-128"/>
              <a:ea typeface="ＭＳ Ｐ明朝" pitchFamily="18" charset="-128"/>
            </a:endParaRPr>
          </a:p>
          <a:p>
            <a:pPr>
              <a:spcBef>
                <a:spcPts val="600"/>
              </a:spcBef>
            </a:pPr>
            <a:r>
              <a:rPr lang="ja-JP" altLang="ja-JP" sz="1200" b="1" dirty="0" smtClean="0">
                <a:latin typeface="+mn-ea"/>
                <a:ea typeface="+mn-ea"/>
              </a:rPr>
              <a:t>【</a:t>
            </a:r>
            <a:r>
              <a:rPr lang="ja-JP" altLang="ja-JP" sz="1200" b="1" dirty="0">
                <a:latin typeface="+mn-ea"/>
                <a:ea typeface="+mn-ea"/>
              </a:rPr>
              <a:t>図表リストに掲載されていない図表及び第三者の出典が表示されていない文章について】</a:t>
            </a:r>
            <a:endParaRPr lang="ja-JP" altLang="ja-JP" sz="1200" dirty="0">
              <a:latin typeface="+mn-ea"/>
              <a:ea typeface="+mn-ea"/>
            </a:endParaRPr>
          </a:p>
          <a:p>
            <a:r>
              <a:rPr lang="ja-JP" altLang="ja-JP" sz="1200" dirty="0">
                <a:latin typeface="+mn-ea"/>
                <a:ea typeface="+mn-ea"/>
              </a:rPr>
              <a:t>・数値データ、簡単な表・グラフ等には著作権はありませんので、自由にご利用いただけるものですが、出典表示をお願いしています。</a:t>
            </a:r>
          </a:p>
          <a:p>
            <a:r>
              <a:rPr lang="ja-JP" altLang="ja-JP" sz="1200" dirty="0">
                <a:latin typeface="+mn-ea"/>
                <a:ea typeface="+mn-ea"/>
              </a:rPr>
              <a:t>・著作物性のある文章や図などの著作権は、国が保有し、総務省が管理していますが、自由な利用を認める「クリエイティブ・コモンズ・ライセンス　表示</a:t>
            </a:r>
            <a:r>
              <a:rPr lang="en-US" altLang="ja-JP" sz="1200" dirty="0">
                <a:latin typeface="+mn-ea"/>
                <a:ea typeface="+mn-ea"/>
              </a:rPr>
              <a:t> 2.1 </a:t>
            </a:r>
            <a:r>
              <a:rPr lang="ja-JP" altLang="ja-JP" sz="1200" dirty="0">
                <a:latin typeface="+mn-ea"/>
                <a:ea typeface="+mn-ea"/>
              </a:rPr>
              <a:t>日本」により利用を許諾しています。ご利用にあたっては、下記のライセンス表記の転載をお願いいたします</a:t>
            </a:r>
            <a:r>
              <a:rPr lang="ja-JP" altLang="ja-JP" sz="1200" dirty="0" smtClean="0">
                <a:latin typeface="+mn-ea"/>
                <a:ea typeface="+mn-ea"/>
              </a:rPr>
              <a:t>。</a:t>
            </a:r>
            <a:endParaRPr lang="en-US" altLang="ja-JP" sz="1200" dirty="0" smtClean="0">
              <a:latin typeface="+mn-ea"/>
              <a:ea typeface="+mn-ea"/>
            </a:endParaRPr>
          </a:p>
          <a:p>
            <a:endParaRPr lang="en-US" altLang="ja-JP" sz="1200" dirty="0">
              <a:latin typeface="+mn-ea"/>
              <a:ea typeface="+mn-ea"/>
            </a:endParaRPr>
          </a:p>
          <a:p>
            <a:endParaRPr lang="en-US" altLang="ja-JP" sz="1200" dirty="0" smtClean="0">
              <a:latin typeface="+mn-ea"/>
              <a:ea typeface="+mn-ea"/>
            </a:endParaRPr>
          </a:p>
          <a:p>
            <a:endParaRPr lang="en-US" altLang="ja-JP" sz="1200" dirty="0">
              <a:latin typeface="+mn-ea"/>
              <a:ea typeface="+mn-ea"/>
            </a:endParaRPr>
          </a:p>
          <a:p>
            <a:endParaRPr lang="en-US" altLang="ja-JP" sz="1200" dirty="0" smtClean="0">
              <a:latin typeface="+mn-ea"/>
              <a:ea typeface="+mn-ea"/>
            </a:endParaRPr>
          </a:p>
          <a:p>
            <a:endParaRPr lang="en-US" altLang="zh-TW" sz="1200" dirty="0">
              <a:latin typeface="+mn-ea"/>
              <a:ea typeface="+mn-ea"/>
            </a:endParaRPr>
          </a:p>
          <a:p>
            <a:r>
              <a:rPr lang="ja-JP" altLang="ja-JP" sz="1400" b="1" dirty="0">
                <a:latin typeface="+mn-ea"/>
                <a:ea typeface="+mn-ea"/>
              </a:rPr>
              <a:t>○ 免責事項</a:t>
            </a:r>
            <a:endParaRPr lang="ja-JP" altLang="ja-JP" sz="1400" dirty="0">
              <a:latin typeface="+mn-ea"/>
              <a:ea typeface="+mn-ea"/>
            </a:endParaRPr>
          </a:p>
          <a:p>
            <a:r>
              <a:rPr lang="ja-JP" altLang="ja-JP" sz="1200" dirty="0">
                <a:latin typeface="+mn-ea"/>
                <a:ea typeface="+mn-ea"/>
              </a:rPr>
              <a:t>・掲載されている情報の正確さについては万全を期しておりますが、万が一、誤りなどありましたら下記までご連絡ください。</a:t>
            </a:r>
          </a:p>
          <a:p>
            <a:r>
              <a:rPr lang="ja-JP" altLang="ja-JP" sz="1200" dirty="0">
                <a:latin typeface="+mn-ea"/>
                <a:ea typeface="+mn-ea"/>
              </a:rPr>
              <a:t>・なお、平成</a:t>
            </a:r>
            <a:r>
              <a:rPr lang="en-US" altLang="ja-JP" sz="1200" dirty="0">
                <a:latin typeface="+mn-ea"/>
                <a:ea typeface="+mn-ea"/>
              </a:rPr>
              <a:t>22</a:t>
            </a:r>
            <a:r>
              <a:rPr lang="ja-JP" altLang="ja-JP" sz="1200" dirty="0">
                <a:latin typeface="+mn-ea"/>
                <a:ea typeface="+mn-ea"/>
              </a:rPr>
              <a:t>～</a:t>
            </a:r>
            <a:r>
              <a:rPr lang="en-US" altLang="ja-JP" sz="1200" dirty="0">
                <a:latin typeface="+mn-ea"/>
                <a:ea typeface="+mn-ea"/>
              </a:rPr>
              <a:t>24</a:t>
            </a:r>
            <a:r>
              <a:rPr lang="ja-JP" altLang="ja-JP" sz="1200" dirty="0">
                <a:latin typeface="+mn-ea"/>
                <a:ea typeface="+mn-ea"/>
              </a:rPr>
              <a:t>年版情報通信白書に掲載している情報を用いたことで、利用者に損失等が発生した場合でも、総務省は責任を負いかねます。</a:t>
            </a:r>
          </a:p>
          <a:p>
            <a:pPr>
              <a:spcBef>
                <a:spcPts val="600"/>
              </a:spcBef>
            </a:pPr>
            <a:r>
              <a:rPr lang="en-US" altLang="ja-JP" sz="1200" dirty="0">
                <a:latin typeface="+mn-ea"/>
                <a:ea typeface="+mn-ea"/>
              </a:rPr>
              <a:t> </a:t>
            </a:r>
            <a:r>
              <a:rPr lang="ja-JP" altLang="ja-JP" sz="1400" b="1" dirty="0" smtClean="0">
                <a:latin typeface="+mn-ea"/>
                <a:ea typeface="+mn-ea"/>
              </a:rPr>
              <a:t>○ </a:t>
            </a:r>
            <a:r>
              <a:rPr lang="ja-JP" altLang="ja-JP" sz="1400" b="1" dirty="0">
                <a:latin typeface="+mn-ea"/>
                <a:ea typeface="+mn-ea"/>
              </a:rPr>
              <a:t>情報通信白書に関するお問合せ先</a:t>
            </a:r>
            <a:endParaRPr lang="ja-JP" altLang="ja-JP" sz="1400" dirty="0">
              <a:latin typeface="+mn-ea"/>
              <a:ea typeface="+mn-ea"/>
            </a:endParaRPr>
          </a:p>
          <a:p>
            <a:r>
              <a:rPr lang="ja-JP" altLang="en-US" sz="1200" dirty="0" smtClean="0">
                <a:latin typeface="+mn-ea"/>
                <a:ea typeface="+mn-ea"/>
              </a:rPr>
              <a:t>　</a:t>
            </a:r>
            <a:r>
              <a:rPr lang="ja-JP" altLang="ja-JP" sz="1200" dirty="0" smtClean="0">
                <a:latin typeface="+mn-ea"/>
                <a:ea typeface="+mn-ea"/>
              </a:rPr>
              <a:t>総務省</a:t>
            </a:r>
            <a:r>
              <a:rPr lang="ja-JP" altLang="ja-JP" sz="1200" dirty="0">
                <a:latin typeface="+mn-ea"/>
                <a:ea typeface="+mn-ea"/>
              </a:rPr>
              <a:t>　情報通信国際戦略局　情報通信政策課　情報通信経済室</a:t>
            </a:r>
          </a:p>
          <a:p>
            <a:r>
              <a:rPr lang="ja-JP" altLang="en-US" sz="1200" dirty="0" smtClean="0">
                <a:latin typeface="+mn-ea"/>
                <a:ea typeface="+mn-ea"/>
              </a:rPr>
              <a:t>　</a:t>
            </a:r>
            <a:r>
              <a:rPr lang="en-US" altLang="ja-JP" sz="1200" dirty="0" smtClean="0">
                <a:latin typeface="+mn-ea"/>
                <a:ea typeface="+mn-ea"/>
              </a:rPr>
              <a:t>TEL</a:t>
            </a:r>
            <a:r>
              <a:rPr lang="ja-JP" altLang="ja-JP" sz="1200" dirty="0">
                <a:latin typeface="+mn-ea"/>
                <a:ea typeface="+mn-ea"/>
              </a:rPr>
              <a:t>：</a:t>
            </a:r>
            <a:r>
              <a:rPr lang="en-US" altLang="ja-JP" sz="1200" dirty="0">
                <a:latin typeface="+mn-ea"/>
                <a:ea typeface="+mn-ea"/>
              </a:rPr>
              <a:t>03-5253-5720</a:t>
            </a:r>
            <a:r>
              <a:rPr lang="ja-JP" altLang="ja-JP" sz="1200" dirty="0">
                <a:latin typeface="+mn-ea"/>
                <a:ea typeface="+mn-ea"/>
              </a:rPr>
              <a:t>　</a:t>
            </a:r>
            <a:r>
              <a:rPr lang="en-US" altLang="ja-JP" sz="1200" dirty="0">
                <a:latin typeface="+mn-ea"/>
                <a:ea typeface="+mn-ea"/>
              </a:rPr>
              <a:t>FAX:03-5253-6041</a:t>
            </a:r>
            <a:endParaRPr lang="ja-JP" altLang="ja-JP" sz="1200" dirty="0">
              <a:latin typeface="+mn-ea"/>
              <a:ea typeface="+mn-ea"/>
            </a:endParaRPr>
          </a:p>
          <a:p>
            <a:r>
              <a:rPr lang="ja-JP" altLang="en-US" sz="1200" dirty="0" smtClean="0">
                <a:latin typeface="+mn-ea"/>
                <a:ea typeface="+mn-ea"/>
              </a:rPr>
              <a:t>　</a:t>
            </a:r>
            <a:r>
              <a:rPr lang="en-US" altLang="ja-JP" sz="1200" dirty="0" smtClean="0">
                <a:latin typeface="+mn-ea"/>
                <a:ea typeface="+mn-ea"/>
              </a:rPr>
              <a:t>E-MAIL</a:t>
            </a:r>
            <a:r>
              <a:rPr lang="ja-JP" altLang="ja-JP" sz="1200" dirty="0">
                <a:latin typeface="+mn-ea"/>
                <a:ea typeface="+mn-ea"/>
              </a:rPr>
              <a:t>：</a:t>
            </a:r>
            <a:r>
              <a:rPr lang="en-US" altLang="ja-JP" sz="1200" dirty="0" smtClean="0">
                <a:latin typeface="+mn-ea"/>
                <a:ea typeface="+mn-ea"/>
              </a:rPr>
              <a:t>hakusho@soumu.go.jp</a:t>
            </a:r>
            <a:endParaRPr lang="en-US" altLang="zh-TW" sz="1200" dirty="0" smtClean="0">
              <a:latin typeface="+mn-ea"/>
              <a:ea typeface="+mn-ea"/>
            </a:endParaRPr>
          </a:p>
        </p:txBody>
      </p:sp>
      <p:cxnSp>
        <p:nvCxnSpPr>
          <p:cNvPr id="7" name="直線コネクタ 6"/>
          <p:cNvCxnSpPr>
            <a:cxnSpLocks noChangeShapeType="1"/>
          </p:cNvCxnSpPr>
          <p:nvPr/>
        </p:nvCxnSpPr>
        <p:spPr bwMode="auto">
          <a:xfrm>
            <a:off x="0" y="404664"/>
            <a:ext cx="9906000" cy="1587"/>
          </a:xfrm>
          <a:prstGeom prst="line">
            <a:avLst/>
          </a:prstGeom>
          <a:noFill/>
          <a:ln w="63500" cmpd="sng" algn="ctr">
            <a:solidFill>
              <a:srgbClr val="FF9900"/>
            </a:solidFill>
            <a:round/>
            <a:headEnd/>
            <a:tailEnd/>
          </a:ln>
        </p:spPr>
      </p:cxnSp>
      <p:sp>
        <p:nvSpPr>
          <p:cNvPr id="5" name="正方形/長方形 4"/>
          <p:cNvSpPr/>
          <p:nvPr/>
        </p:nvSpPr>
        <p:spPr>
          <a:xfrm>
            <a:off x="1828428" y="4773052"/>
            <a:ext cx="4132684" cy="600164"/>
          </a:xfrm>
          <a:prstGeom prst="rect">
            <a:avLst/>
          </a:prstGeom>
        </p:spPr>
        <p:txBody>
          <a:bodyPr wrap="square">
            <a:spAutoFit/>
          </a:bodyPr>
          <a:lstStyle/>
          <a:p>
            <a:pPr algn="ctr"/>
            <a:r>
              <a:rPr lang="ja-JP" altLang="ja-JP" sz="1100" dirty="0">
                <a:latin typeface="+mn-ea"/>
                <a:ea typeface="+mn-ea"/>
              </a:rPr>
              <a:t>平成</a:t>
            </a:r>
            <a:r>
              <a:rPr lang="en-US" altLang="ja-JP" sz="1100" dirty="0">
                <a:latin typeface="+mn-ea"/>
                <a:ea typeface="+mn-ea"/>
              </a:rPr>
              <a:t>24</a:t>
            </a:r>
            <a:r>
              <a:rPr lang="ja-JP" altLang="ja-JP" sz="1100" dirty="0">
                <a:latin typeface="+mn-ea"/>
                <a:ea typeface="+mn-ea"/>
              </a:rPr>
              <a:t>年版情報通信白書</a:t>
            </a:r>
            <a:r>
              <a:rPr lang="en-US" altLang="ja-JP" sz="1100" dirty="0">
                <a:latin typeface="+mn-ea"/>
                <a:ea typeface="+mn-ea"/>
              </a:rPr>
              <a:t> by </a:t>
            </a:r>
            <a:r>
              <a:rPr lang="ja-JP" altLang="ja-JP" sz="1100" dirty="0">
                <a:latin typeface="+mn-ea"/>
                <a:ea typeface="+mn-ea"/>
              </a:rPr>
              <a:t>総務省</a:t>
            </a:r>
            <a:r>
              <a:rPr lang="en-US" altLang="ja-JP" sz="1100" dirty="0">
                <a:latin typeface="+mn-ea"/>
                <a:ea typeface="+mn-ea"/>
              </a:rPr>
              <a:t> is licensed </a:t>
            </a:r>
            <a:endParaRPr lang="en-US" altLang="ja-JP" sz="1100" dirty="0" smtClean="0">
              <a:latin typeface="+mn-ea"/>
              <a:ea typeface="+mn-ea"/>
            </a:endParaRPr>
          </a:p>
          <a:p>
            <a:pPr algn="ctr"/>
            <a:r>
              <a:rPr lang="en-US" altLang="ja-JP" sz="1100" dirty="0" smtClean="0">
                <a:latin typeface="+mn-ea"/>
                <a:ea typeface="+mn-ea"/>
              </a:rPr>
              <a:t>under </a:t>
            </a:r>
            <a:r>
              <a:rPr lang="en-US" altLang="ja-JP" sz="1100" dirty="0">
                <a:latin typeface="+mn-ea"/>
                <a:ea typeface="+mn-ea"/>
              </a:rPr>
              <a:t>a Creative Commons </a:t>
            </a:r>
            <a:r>
              <a:rPr lang="ja-JP" altLang="ja-JP" sz="1100" dirty="0">
                <a:latin typeface="+mn-ea"/>
                <a:ea typeface="+mn-ea"/>
              </a:rPr>
              <a:t>表示</a:t>
            </a:r>
            <a:r>
              <a:rPr lang="en-US" altLang="ja-JP" sz="1100" dirty="0">
                <a:latin typeface="+mn-ea"/>
                <a:ea typeface="+mn-ea"/>
              </a:rPr>
              <a:t> 2.1 </a:t>
            </a:r>
            <a:r>
              <a:rPr lang="ja-JP" altLang="ja-JP" sz="1100" dirty="0">
                <a:latin typeface="+mn-ea"/>
                <a:ea typeface="+mn-ea"/>
              </a:rPr>
              <a:t>日本</a:t>
            </a:r>
            <a:r>
              <a:rPr lang="en-US" altLang="ja-JP" sz="1100" dirty="0">
                <a:latin typeface="+mn-ea"/>
                <a:ea typeface="+mn-ea"/>
              </a:rPr>
              <a:t> License.</a:t>
            </a:r>
            <a:endParaRPr lang="ja-JP" altLang="ja-JP" sz="1100" dirty="0">
              <a:latin typeface="+mn-ea"/>
              <a:ea typeface="+mn-ea"/>
            </a:endParaRPr>
          </a:p>
          <a:p>
            <a:pPr algn="ctr"/>
            <a:r>
              <a:rPr lang="en-US" altLang="ja-JP" sz="1100" u="sng" dirty="0">
                <a:latin typeface="+mn-ea"/>
                <a:ea typeface="+mn-ea"/>
                <a:hlinkClick r:id="rId2"/>
              </a:rPr>
              <a:t>http://creativecommons.org/licenses/by/2.1/jp/</a:t>
            </a:r>
            <a:endParaRPr lang="ja-JP" altLang="ja-JP" sz="1100" dirty="0">
              <a:latin typeface="+mn-ea"/>
              <a:ea typeface="+mn-ea"/>
            </a:endParaRPr>
          </a:p>
        </p:txBody>
      </p:sp>
      <p:pic>
        <p:nvPicPr>
          <p:cNvPr id="10" name="図 9" descr="クリエイティブ・コモンズ・ライセンス"/>
          <p:cNvPicPr/>
          <p:nvPr/>
        </p:nvPicPr>
        <p:blipFill>
          <a:blip r:embed="rId3">
            <a:extLst>
              <a:ext uri="{28A0092B-C50C-407E-A947-70E740481C1C}">
                <a14:useLocalDpi xmlns:a14="http://schemas.microsoft.com/office/drawing/2010/main" val="0"/>
              </a:ext>
            </a:extLst>
          </a:blip>
          <a:srcRect/>
          <a:stretch>
            <a:fillRect/>
          </a:stretch>
        </p:blipFill>
        <p:spPr bwMode="auto">
          <a:xfrm>
            <a:off x="3440832" y="4503782"/>
            <a:ext cx="828040" cy="293370"/>
          </a:xfrm>
          <a:prstGeom prst="rect">
            <a:avLst/>
          </a:prstGeom>
          <a:noFill/>
          <a:ln>
            <a:noFill/>
          </a:ln>
        </p:spPr>
      </p:pic>
      <p:sp>
        <p:nvSpPr>
          <p:cNvPr id="11" name="正方形/長方形 10"/>
          <p:cNvSpPr/>
          <p:nvPr/>
        </p:nvSpPr>
        <p:spPr>
          <a:xfrm>
            <a:off x="200472" y="603109"/>
            <a:ext cx="9511057" cy="792088"/>
          </a:xfrm>
          <a:prstGeom prst="rect">
            <a:avLst/>
          </a:prstGeom>
          <a:solidFill>
            <a:srgbClr val="FFFFCC"/>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r>
              <a:rPr lang="ja-JP" altLang="en-US" sz="1400" dirty="0">
                <a:solidFill>
                  <a:schemeClr val="tx1"/>
                </a:solidFill>
                <a:latin typeface="+mn-ea"/>
              </a:rPr>
              <a:t>○　冒頭部分に、原則として自由に二次利用が行えることを平易に表現した上で、詳しい解説を設ける構成とした</a:t>
            </a:r>
            <a:r>
              <a:rPr lang="ja-JP" altLang="en-US" sz="1400" dirty="0" smtClean="0">
                <a:solidFill>
                  <a:schemeClr val="tx1"/>
                </a:solidFill>
                <a:latin typeface="+mn-ea"/>
              </a:rPr>
              <a:t>。</a:t>
            </a:r>
            <a:endParaRPr lang="en-US" altLang="ja-JP" sz="1400" dirty="0" smtClean="0">
              <a:solidFill>
                <a:schemeClr val="tx1"/>
              </a:solidFill>
              <a:latin typeface="+mn-ea"/>
            </a:endParaRPr>
          </a:p>
          <a:p>
            <a:pPr marL="174625" indent="-174625"/>
            <a:r>
              <a:rPr lang="ja-JP" altLang="en-US" sz="1400" dirty="0" smtClean="0">
                <a:solidFill>
                  <a:schemeClr val="tx1"/>
                </a:solidFill>
                <a:latin typeface="+mn-ea"/>
              </a:rPr>
              <a:t>○　また</a:t>
            </a:r>
            <a:r>
              <a:rPr lang="ja-JP" altLang="en-US" sz="1400" dirty="0">
                <a:solidFill>
                  <a:schemeClr val="tx1"/>
                </a:solidFill>
                <a:latin typeface="+mn-ea"/>
              </a:rPr>
              <a:t>、著作物性のある部分については、海外との互換性や機械判読可能性を担保するため、クリエイティブ・コモンズ・ライセンスを採用し、その「表示ライセンス（</a:t>
            </a:r>
            <a:r>
              <a:rPr lang="en-US" altLang="ja-JP" sz="1400" dirty="0">
                <a:solidFill>
                  <a:schemeClr val="tx1"/>
                </a:solidFill>
                <a:latin typeface="+mn-ea"/>
              </a:rPr>
              <a:t>CC-BY</a:t>
            </a:r>
            <a:r>
              <a:rPr lang="ja-JP" altLang="en-US" sz="1400" dirty="0">
                <a:solidFill>
                  <a:schemeClr val="tx1"/>
                </a:solidFill>
                <a:latin typeface="+mn-ea"/>
              </a:rPr>
              <a:t>）」により利用可能な点にも言及した。</a:t>
            </a:r>
          </a:p>
        </p:txBody>
      </p:sp>
      <p:sp>
        <p:nvSpPr>
          <p:cNvPr id="9" name="テキスト ボックス 8"/>
          <p:cNvSpPr txBox="1"/>
          <p:nvPr/>
        </p:nvSpPr>
        <p:spPr>
          <a:xfrm>
            <a:off x="-25129" y="-20435"/>
            <a:ext cx="9905998" cy="400093"/>
          </a:xfrm>
          <a:prstGeom prst="rect">
            <a:avLst/>
          </a:prstGeom>
          <a:noFill/>
        </p:spPr>
        <p:txBody>
          <a:bodyPr wrap="square" lIns="91424" tIns="45712" rIns="91424" bIns="45712" rtlCol="0">
            <a:spAutoFit/>
          </a:bodyPr>
          <a:lstStyle/>
          <a:p>
            <a:pPr algn="ctr"/>
            <a:r>
              <a:rPr lang="ja-JP" altLang="en-US" dirty="0">
                <a:latin typeface="+mn-ea"/>
                <a:ea typeface="+mn-ea"/>
              </a:rPr>
              <a:t>３</a:t>
            </a:r>
            <a:r>
              <a:rPr lang="ja-JP" altLang="en-US" dirty="0" smtClean="0">
                <a:latin typeface="+mn-ea"/>
                <a:ea typeface="+mn-ea"/>
              </a:rPr>
              <a:t>．情報通信白書のオープンデータ化　（２）採用した利用規約</a:t>
            </a:r>
            <a:endParaRPr lang="ja-JP" altLang="en-US" dirty="0">
              <a:latin typeface="+mn-ea"/>
              <a:ea typeface="+mn-ea"/>
            </a:endParaRPr>
          </a:p>
        </p:txBody>
      </p:sp>
      <p:sp>
        <p:nvSpPr>
          <p:cNvPr id="8" name="スライド番号プレースホルダ 11"/>
          <p:cNvSpPr>
            <a:spLocks noGrp="1"/>
          </p:cNvSpPr>
          <p:nvPr>
            <p:ph type="sldNum" sz="quarter" idx="12"/>
          </p:nvPr>
        </p:nvSpPr>
        <p:spPr>
          <a:xfrm>
            <a:off x="9129464" y="6520259"/>
            <a:ext cx="779976" cy="365125"/>
          </a:xfrm>
        </p:spPr>
        <p:txBody>
          <a:bodyPr/>
          <a:lstStyle/>
          <a:p>
            <a:pPr>
              <a:defRPr/>
            </a:pPr>
            <a:fld id="{B7465055-439F-4391-840E-CC8A179C19DE}" type="slidenum">
              <a:rPr lang="ja-JP" altLang="en-US" sz="1600" smtClean="0">
                <a:solidFill>
                  <a:schemeClr val="tx1"/>
                </a:solidFill>
              </a:rPr>
              <a:pPr>
                <a:defRPr/>
              </a:pPr>
              <a:t>24</a:t>
            </a:fld>
            <a:endParaRPr lang="ja-JP" altLang="en-US" sz="1600" dirty="0">
              <a:solidFill>
                <a:schemeClr val="tx1"/>
              </a:solidFill>
            </a:endParaRPr>
          </a:p>
        </p:txBody>
      </p:sp>
    </p:spTree>
    <p:extLst>
      <p:ext uri="{BB962C8B-B14F-4D97-AF65-F5344CB8AC3E}">
        <p14:creationId xmlns:p14="http://schemas.microsoft.com/office/powerpoint/2010/main" val="40288171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a:cxnSpLocks noChangeShapeType="1"/>
          </p:cNvCxnSpPr>
          <p:nvPr/>
        </p:nvCxnSpPr>
        <p:spPr bwMode="auto">
          <a:xfrm>
            <a:off x="0" y="404664"/>
            <a:ext cx="9906000" cy="1587"/>
          </a:xfrm>
          <a:prstGeom prst="line">
            <a:avLst/>
          </a:prstGeom>
          <a:noFill/>
          <a:ln w="63500" cmpd="sng" algn="ctr">
            <a:solidFill>
              <a:srgbClr val="FF9900"/>
            </a:solidFill>
            <a:round/>
            <a:headEnd/>
            <a:tailEnd/>
          </a:ln>
        </p:spPr>
      </p:cxnSp>
      <p:sp>
        <p:nvSpPr>
          <p:cNvPr id="11" name="正方形/長方形 10"/>
          <p:cNvSpPr/>
          <p:nvPr/>
        </p:nvSpPr>
        <p:spPr>
          <a:xfrm>
            <a:off x="200472" y="476672"/>
            <a:ext cx="9511057" cy="918525"/>
          </a:xfrm>
          <a:prstGeom prst="rect">
            <a:avLst/>
          </a:prstGeom>
          <a:solidFill>
            <a:srgbClr val="FFFFCC"/>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marL="177800" indent="-177800"/>
            <a:r>
              <a:rPr lang="ja-JP" altLang="en-US" sz="1400" dirty="0" smtClean="0">
                <a:solidFill>
                  <a:schemeClr val="tx1"/>
                </a:solidFill>
                <a:latin typeface="+mn-ea"/>
              </a:rPr>
              <a:t>○　国立</a:t>
            </a:r>
            <a:r>
              <a:rPr lang="ja-JP" altLang="en-US" sz="1400" dirty="0">
                <a:solidFill>
                  <a:schemeClr val="tx1"/>
                </a:solidFill>
                <a:latin typeface="+mn-ea"/>
              </a:rPr>
              <a:t>国会</a:t>
            </a:r>
            <a:r>
              <a:rPr lang="ja-JP" altLang="en-US" sz="1400" dirty="0" smtClean="0">
                <a:solidFill>
                  <a:schemeClr val="tx1"/>
                </a:solidFill>
                <a:latin typeface="+mn-ea"/>
              </a:rPr>
              <a:t>図書館が実施する「ＮＤＬラボ（脚注</a:t>
            </a:r>
            <a:r>
              <a:rPr lang="ja-JP" altLang="en-US" sz="1400" dirty="0">
                <a:solidFill>
                  <a:schemeClr val="tx1"/>
                </a:solidFill>
                <a:latin typeface="+mn-ea"/>
              </a:rPr>
              <a:t>表示機能を有した電子</a:t>
            </a:r>
            <a:r>
              <a:rPr lang="ja-JP" altLang="en-US" sz="1400" dirty="0" smtClean="0">
                <a:solidFill>
                  <a:schemeClr val="tx1"/>
                </a:solidFill>
                <a:latin typeface="+mn-ea"/>
              </a:rPr>
              <a:t>読書支援</a:t>
            </a:r>
            <a:r>
              <a:rPr lang="ja-JP" altLang="en-US" sz="1400" dirty="0">
                <a:solidFill>
                  <a:schemeClr val="tx1"/>
                </a:solidFill>
                <a:latin typeface="+mn-ea"/>
              </a:rPr>
              <a:t>システムの構築</a:t>
            </a:r>
            <a:r>
              <a:rPr lang="ja-JP" altLang="en-US" sz="1400" dirty="0" smtClean="0">
                <a:solidFill>
                  <a:schemeClr val="tx1"/>
                </a:solidFill>
                <a:latin typeface="+mn-ea"/>
              </a:rPr>
              <a:t>実験）」（</a:t>
            </a:r>
            <a:r>
              <a:rPr lang="en-US" altLang="ja-JP" sz="1400" dirty="0" smtClean="0">
                <a:solidFill>
                  <a:schemeClr val="tx1"/>
                </a:solidFill>
                <a:latin typeface="+mn-ea"/>
              </a:rPr>
              <a:t>H25</a:t>
            </a:r>
            <a:r>
              <a:rPr lang="ja-JP" altLang="en-US" sz="1400" dirty="0">
                <a:solidFill>
                  <a:schemeClr val="tx1"/>
                </a:solidFill>
                <a:latin typeface="+mn-ea"/>
              </a:rPr>
              <a:t>年</a:t>
            </a:r>
            <a:r>
              <a:rPr lang="en-US" altLang="ja-JP" sz="1400" dirty="0">
                <a:solidFill>
                  <a:schemeClr val="tx1"/>
                </a:solidFill>
                <a:latin typeface="+mn-ea"/>
              </a:rPr>
              <a:t>5</a:t>
            </a:r>
            <a:r>
              <a:rPr lang="ja-JP" altLang="en-US" sz="1400" dirty="0">
                <a:solidFill>
                  <a:schemeClr val="tx1"/>
                </a:solidFill>
                <a:latin typeface="+mn-ea"/>
              </a:rPr>
              <a:t>月</a:t>
            </a:r>
            <a:r>
              <a:rPr lang="en-US" altLang="ja-JP" sz="1400" dirty="0">
                <a:solidFill>
                  <a:schemeClr val="tx1"/>
                </a:solidFill>
                <a:latin typeface="+mn-ea"/>
              </a:rPr>
              <a:t>7</a:t>
            </a:r>
            <a:r>
              <a:rPr lang="ja-JP" altLang="en-US" sz="1400" dirty="0" smtClean="0">
                <a:solidFill>
                  <a:schemeClr val="tx1"/>
                </a:solidFill>
                <a:latin typeface="+mn-ea"/>
              </a:rPr>
              <a:t>日～）の１つ</a:t>
            </a:r>
            <a:r>
              <a:rPr lang="ja-JP" altLang="en-US" sz="1400" dirty="0">
                <a:solidFill>
                  <a:schemeClr val="tx1"/>
                </a:solidFill>
                <a:latin typeface="+mn-ea"/>
              </a:rPr>
              <a:t>の</a:t>
            </a:r>
            <a:r>
              <a:rPr lang="ja-JP" altLang="en-US" sz="1400" dirty="0" smtClean="0">
                <a:solidFill>
                  <a:schemeClr val="tx1"/>
                </a:solidFill>
                <a:latin typeface="+mn-ea"/>
              </a:rPr>
              <a:t>コンテンツ</a:t>
            </a:r>
            <a:r>
              <a:rPr lang="ja-JP" altLang="en-US" sz="1400" dirty="0">
                <a:solidFill>
                  <a:schemeClr val="tx1"/>
                </a:solidFill>
                <a:latin typeface="+mn-ea"/>
              </a:rPr>
              <a:t>として</a:t>
            </a:r>
            <a:r>
              <a:rPr lang="ja-JP" altLang="en-US" sz="1400" dirty="0" smtClean="0">
                <a:solidFill>
                  <a:schemeClr val="tx1"/>
                </a:solidFill>
                <a:latin typeface="+mn-ea"/>
              </a:rPr>
              <a:t>、</a:t>
            </a:r>
            <a:r>
              <a:rPr lang="en-US" altLang="ja-JP" sz="1400" dirty="0" smtClean="0">
                <a:solidFill>
                  <a:schemeClr val="tx1"/>
                </a:solidFill>
                <a:latin typeface="+mn-ea"/>
              </a:rPr>
              <a:t>5</a:t>
            </a:r>
            <a:r>
              <a:rPr lang="ja-JP" altLang="en-US" sz="1400" dirty="0" smtClean="0">
                <a:solidFill>
                  <a:schemeClr val="tx1"/>
                </a:solidFill>
                <a:latin typeface="+mn-ea"/>
              </a:rPr>
              <a:t>月</a:t>
            </a:r>
            <a:r>
              <a:rPr lang="en-US" altLang="ja-JP" sz="1400" dirty="0" smtClean="0">
                <a:solidFill>
                  <a:schemeClr val="tx1"/>
                </a:solidFill>
                <a:latin typeface="+mn-ea"/>
              </a:rPr>
              <a:t>13</a:t>
            </a:r>
            <a:r>
              <a:rPr lang="ja-JP" altLang="en-US" sz="1400" dirty="0" smtClean="0">
                <a:solidFill>
                  <a:schemeClr val="tx1"/>
                </a:solidFill>
                <a:latin typeface="+mn-ea"/>
              </a:rPr>
              <a:t>日、</a:t>
            </a:r>
            <a:r>
              <a:rPr lang="ja-JP" altLang="en-US" sz="1400" dirty="0">
                <a:solidFill>
                  <a:schemeClr val="tx1"/>
                </a:solidFill>
                <a:latin typeface="+mn-ea"/>
              </a:rPr>
              <a:t>オープンデータ化された</a:t>
            </a:r>
            <a:r>
              <a:rPr lang="en-US" altLang="ja-JP" sz="1400" dirty="0">
                <a:solidFill>
                  <a:schemeClr val="tx1"/>
                </a:solidFill>
                <a:latin typeface="+mn-ea"/>
              </a:rPr>
              <a:t>H24</a:t>
            </a:r>
            <a:r>
              <a:rPr lang="ja-JP" altLang="en-US" sz="1400" dirty="0" smtClean="0">
                <a:solidFill>
                  <a:schemeClr val="tx1"/>
                </a:solidFill>
                <a:latin typeface="+mn-ea"/>
              </a:rPr>
              <a:t>情報通信</a:t>
            </a:r>
            <a:r>
              <a:rPr lang="ja-JP" altLang="en-US" sz="1400" dirty="0">
                <a:solidFill>
                  <a:schemeClr val="tx1"/>
                </a:solidFill>
                <a:latin typeface="+mn-ea"/>
              </a:rPr>
              <a:t>白書の一部が</a:t>
            </a:r>
            <a:r>
              <a:rPr lang="ja-JP" altLang="en-US" sz="1400" dirty="0" smtClean="0">
                <a:solidFill>
                  <a:schemeClr val="tx1"/>
                </a:solidFill>
                <a:latin typeface="+mn-ea"/>
              </a:rPr>
              <a:t>追加された。</a:t>
            </a:r>
            <a:endParaRPr lang="en-US" altLang="ja-JP" sz="1400" dirty="0">
              <a:solidFill>
                <a:schemeClr val="tx1"/>
              </a:solidFill>
              <a:latin typeface="+mn-ea"/>
            </a:endParaRPr>
          </a:p>
          <a:p>
            <a:pPr marL="177800" indent="-177800"/>
            <a:r>
              <a:rPr lang="ja-JP" altLang="en-US" sz="1400" dirty="0" smtClean="0">
                <a:solidFill>
                  <a:schemeClr val="tx1"/>
                </a:solidFill>
                <a:latin typeface="+mn-ea"/>
              </a:rPr>
              <a:t>○</a:t>
            </a:r>
            <a:r>
              <a:rPr lang="ja-JP" altLang="en-US" sz="1400" dirty="0">
                <a:solidFill>
                  <a:schemeClr val="tx1"/>
                </a:solidFill>
                <a:latin typeface="+mn-ea"/>
              </a:rPr>
              <a:t>　本文中に出現する</a:t>
            </a:r>
            <a:r>
              <a:rPr lang="ja-JP" altLang="en-US" sz="1400" dirty="0" smtClean="0">
                <a:solidFill>
                  <a:schemeClr val="tx1"/>
                </a:solidFill>
                <a:latin typeface="+mn-ea"/>
              </a:rPr>
              <a:t>キーワード</a:t>
            </a:r>
            <a:r>
              <a:rPr lang="ja-JP" altLang="en-US" sz="1400" dirty="0">
                <a:solidFill>
                  <a:schemeClr val="tx1"/>
                </a:solidFill>
                <a:latin typeface="+mn-ea"/>
              </a:rPr>
              <a:t>についての情報</a:t>
            </a:r>
            <a:r>
              <a:rPr lang="ja-JP" altLang="en-US" sz="1400" dirty="0" smtClean="0">
                <a:solidFill>
                  <a:schemeClr val="tx1"/>
                </a:solidFill>
                <a:latin typeface="+mn-ea"/>
              </a:rPr>
              <a:t>を、左右</a:t>
            </a:r>
            <a:r>
              <a:rPr lang="ja-JP" altLang="en-US" sz="1400" dirty="0">
                <a:solidFill>
                  <a:schemeClr val="tx1"/>
                </a:solidFill>
                <a:latin typeface="+mn-ea"/>
              </a:rPr>
              <a:t>のサイドノートに表示</a:t>
            </a:r>
            <a:r>
              <a:rPr lang="ja-JP" altLang="en-US" sz="1400" dirty="0" smtClean="0">
                <a:solidFill>
                  <a:schemeClr val="tx1"/>
                </a:solidFill>
                <a:latin typeface="+mn-ea"/>
              </a:rPr>
              <a:t>する「</a:t>
            </a:r>
            <a:r>
              <a:rPr lang="ja-JP" altLang="en-US" sz="1400" dirty="0">
                <a:solidFill>
                  <a:schemeClr val="tx1"/>
                </a:solidFill>
                <a:latin typeface="+mn-ea"/>
              </a:rPr>
              <a:t>自動脚注表示機能」があり、</a:t>
            </a:r>
            <a:r>
              <a:rPr lang="en-US" altLang="ja-JP" sz="1400" dirty="0">
                <a:solidFill>
                  <a:schemeClr val="tx1"/>
                </a:solidFill>
                <a:latin typeface="+mn-ea"/>
              </a:rPr>
              <a:t>Wikipedia</a:t>
            </a:r>
            <a:r>
              <a:rPr lang="ja-JP" altLang="en-US" sz="1400" dirty="0">
                <a:solidFill>
                  <a:schemeClr val="tx1"/>
                </a:solidFill>
                <a:latin typeface="+mn-ea"/>
              </a:rPr>
              <a:t>等の情報を</a:t>
            </a:r>
            <a:r>
              <a:rPr lang="ja-JP" altLang="en-US" sz="1400" dirty="0" smtClean="0">
                <a:solidFill>
                  <a:schemeClr val="tx1"/>
                </a:solidFill>
                <a:latin typeface="+mn-ea"/>
              </a:rPr>
              <a:t>表示。</a:t>
            </a:r>
            <a:endParaRPr lang="ja-JP" altLang="en-US" sz="1400" dirty="0">
              <a:solidFill>
                <a:schemeClr val="tx1"/>
              </a:solidFill>
              <a:latin typeface="+mn-ea"/>
            </a:endParaRPr>
          </a:p>
        </p:txBody>
      </p:sp>
      <p:sp>
        <p:nvSpPr>
          <p:cNvPr id="9" name="テキスト ボックス 8"/>
          <p:cNvSpPr txBox="1"/>
          <p:nvPr/>
        </p:nvSpPr>
        <p:spPr>
          <a:xfrm>
            <a:off x="-25129" y="-20435"/>
            <a:ext cx="9905998" cy="400093"/>
          </a:xfrm>
          <a:prstGeom prst="rect">
            <a:avLst/>
          </a:prstGeom>
          <a:noFill/>
        </p:spPr>
        <p:txBody>
          <a:bodyPr wrap="square" lIns="91424" tIns="45712" rIns="91424" bIns="45712" rtlCol="0">
            <a:spAutoFit/>
          </a:bodyPr>
          <a:lstStyle/>
          <a:p>
            <a:pPr algn="ctr"/>
            <a:r>
              <a:rPr lang="ja-JP" altLang="en-US" dirty="0">
                <a:latin typeface="+mn-ea"/>
                <a:ea typeface="+mn-ea"/>
              </a:rPr>
              <a:t>３</a:t>
            </a:r>
            <a:r>
              <a:rPr lang="ja-JP" altLang="en-US" dirty="0" smtClean="0">
                <a:latin typeface="+mn-ea"/>
                <a:ea typeface="+mn-ea"/>
              </a:rPr>
              <a:t>．情報通信白書のオープンデータ化　（３）国立国会図書館による二次利用事例</a:t>
            </a:r>
            <a:endParaRPr lang="ja-JP" altLang="en-US" dirty="0">
              <a:latin typeface="+mn-ea"/>
              <a:ea typeface="+mn-ea"/>
            </a:endParaRPr>
          </a:p>
        </p:txBody>
      </p:sp>
      <p:sp>
        <p:nvSpPr>
          <p:cNvPr id="8" name="スライド番号プレースホルダ 11"/>
          <p:cNvSpPr>
            <a:spLocks noGrp="1"/>
          </p:cNvSpPr>
          <p:nvPr>
            <p:ph type="sldNum" sz="quarter" idx="12"/>
          </p:nvPr>
        </p:nvSpPr>
        <p:spPr>
          <a:xfrm>
            <a:off x="9129464" y="6520259"/>
            <a:ext cx="779976" cy="365125"/>
          </a:xfrm>
        </p:spPr>
        <p:txBody>
          <a:bodyPr/>
          <a:lstStyle/>
          <a:p>
            <a:pPr>
              <a:defRPr/>
            </a:pPr>
            <a:fld id="{B7465055-439F-4391-840E-CC8A179C19DE}" type="slidenum">
              <a:rPr lang="ja-JP" altLang="en-US" sz="1600" smtClean="0">
                <a:solidFill>
                  <a:schemeClr val="tx1"/>
                </a:solidFill>
              </a:rPr>
              <a:pPr>
                <a:defRPr/>
              </a:pPr>
              <a:t>25</a:t>
            </a:fld>
            <a:endParaRPr lang="ja-JP" altLang="en-US" sz="1600" dirty="0">
              <a:solidFill>
                <a:schemeClr val="tx1"/>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8" b="4908"/>
          <a:stretch/>
        </p:blipFill>
        <p:spPr bwMode="auto">
          <a:xfrm>
            <a:off x="469056" y="1484784"/>
            <a:ext cx="8948440" cy="5310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9399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76536" y="2775612"/>
            <a:ext cx="8352928" cy="646331"/>
          </a:xfrm>
          <a:prstGeom prst="rect">
            <a:avLst/>
          </a:prstGeom>
          <a:noFill/>
        </p:spPr>
        <p:txBody>
          <a:bodyPr wrap="square" rtlCol="0">
            <a:spAutoFit/>
          </a:bodyPr>
          <a:lstStyle/>
          <a:p>
            <a:pPr algn="ctr"/>
            <a:r>
              <a:rPr lang="ja-JP" altLang="en-US" sz="3600" dirty="0">
                <a:latin typeface="+mn-ea"/>
                <a:ea typeface="+mn-ea"/>
              </a:rPr>
              <a:t>４</a:t>
            </a:r>
            <a:r>
              <a:rPr kumimoji="1" lang="ja-JP" altLang="en-US" sz="3600" dirty="0" smtClean="0">
                <a:latin typeface="+mn-ea"/>
                <a:ea typeface="+mn-ea"/>
              </a:rPr>
              <a:t>．統計におけるオープンデータの高度化</a:t>
            </a:r>
            <a:endParaRPr kumimoji="1" lang="ja-JP" altLang="en-US" sz="3600" dirty="0">
              <a:latin typeface="+mn-ea"/>
              <a:ea typeface="+mn-ea"/>
            </a:endParaRPr>
          </a:p>
        </p:txBody>
      </p:sp>
      <p:sp>
        <p:nvSpPr>
          <p:cNvPr id="4" name="スライド番号プレースホルダ 11"/>
          <p:cNvSpPr>
            <a:spLocks noGrp="1"/>
          </p:cNvSpPr>
          <p:nvPr>
            <p:ph type="sldNum" sz="quarter" idx="12"/>
          </p:nvPr>
        </p:nvSpPr>
        <p:spPr>
          <a:xfrm>
            <a:off x="9129464" y="6520259"/>
            <a:ext cx="779976" cy="365125"/>
          </a:xfrm>
        </p:spPr>
        <p:txBody>
          <a:bodyPr/>
          <a:lstStyle/>
          <a:p>
            <a:pPr>
              <a:defRPr/>
            </a:pPr>
            <a:fld id="{B7465055-439F-4391-840E-CC8A179C19DE}" type="slidenum">
              <a:rPr lang="ja-JP" altLang="en-US" sz="1600" smtClean="0">
                <a:solidFill>
                  <a:schemeClr val="tx1"/>
                </a:solidFill>
              </a:rPr>
              <a:pPr>
                <a:defRPr/>
              </a:pPr>
              <a:t>26</a:t>
            </a:fld>
            <a:endParaRPr lang="ja-JP" altLang="en-US" sz="1600" dirty="0">
              <a:solidFill>
                <a:schemeClr val="tx1"/>
              </a:solidFill>
            </a:endParaRPr>
          </a:p>
        </p:txBody>
      </p:sp>
    </p:spTree>
    <p:extLst>
      <p:ext uri="{BB962C8B-B14F-4D97-AF65-F5344CB8AC3E}">
        <p14:creationId xmlns:p14="http://schemas.microsoft.com/office/powerpoint/2010/main" val="32738304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a:cxnSpLocks noChangeShapeType="1"/>
          </p:cNvCxnSpPr>
          <p:nvPr/>
        </p:nvCxnSpPr>
        <p:spPr bwMode="auto">
          <a:xfrm>
            <a:off x="0" y="404664"/>
            <a:ext cx="9906000" cy="1587"/>
          </a:xfrm>
          <a:prstGeom prst="line">
            <a:avLst/>
          </a:prstGeom>
          <a:noFill/>
          <a:ln w="63500" cmpd="sng" algn="ctr">
            <a:solidFill>
              <a:srgbClr val="FF9900"/>
            </a:solidFill>
            <a:round/>
            <a:headEnd/>
            <a:tailEnd/>
          </a:ln>
        </p:spPr>
      </p:cxnSp>
      <p:sp>
        <p:nvSpPr>
          <p:cNvPr id="9" name="テキスト ボックス 8"/>
          <p:cNvSpPr txBox="1"/>
          <p:nvPr/>
        </p:nvSpPr>
        <p:spPr>
          <a:xfrm>
            <a:off x="-25129" y="-20435"/>
            <a:ext cx="9905998" cy="400093"/>
          </a:xfrm>
          <a:prstGeom prst="rect">
            <a:avLst/>
          </a:prstGeom>
          <a:noFill/>
        </p:spPr>
        <p:txBody>
          <a:bodyPr wrap="square" lIns="91424" tIns="45712" rIns="91424" bIns="45712" rtlCol="0">
            <a:spAutoFit/>
          </a:bodyPr>
          <a:lstStyle/>
          <a:p>
            <a:pPr algn="ctr"/>
            <a:r>
              <a:rPr lang="ja-JP" altLang="en-US" dirty="0">
                <a:latin typeface="+mn-ea"/>
                <a:ea typeface="+mn-ea"/>
              </a:rPr>
              <a:t>４</a:t>
            </a:r>
            <a:r>
              <a:rPr lang="ja-JP" altLang="en-US" dirty="0" smtClean="0">
                <a:latin typeface="+mn-ea"/>
                <a:ea typeface="+mn-ea"/>
              </a:rPr>
              <a:t>．統計におけるオープンデータの高度化（平成</a:t>
            </a:r>
            <a:r>
              <a:rPr lang="en-US" altLang="ja-JP" dirty="0" smtClean="0">
                <a:latin typeface="+mn-ea"/>
                <a:ea typeface="+mn-ea"/>
              </a:rPr>
              <a:t>25</a:t>
            </a:r>
            <a:r>
              <a:rPr lang="ja-JP" altLang="en-US" dirty="0" smtClean="0">
                <a:latin typeface="+mn-ea"/>
                <a:ea typeface="+mn-ea"/>
              </a:rPr>
              <a:t>年</a:t>
            </a:r>
            <a:r>
              <a:rPr lang="en-US" altLang="ja-JP" dirty="0">
                <a:latin typeface="+mn-ea"/>
                <a:ea typeface="+mn-ea"/>
              </a:rPr>
              <a:t>5</a:t>
            </a:r>
            <a:r>
              <a:rPr lang="ja-JP" altLang="en-US" dirty="0" smtClean="0">
                <a:latin typeface="+mn-ea"/>
                <a:ea typeface="+mn-ea"/>
              </a:rPr>
              <a:t>月</a:t>
            </a:r>
            <a:r>
              <a:rPr lang="en-US" altLang="ja-JP" dirty="0" smtClean="0">
                <a:latin typeface="+mn-ea"/>
                <a:ea typeface="+mn-ea"/>
              </a:rPr>
              <a:t>28</a:t>
            </a:r>
            <a:r>
              <a:rPr lang="ja-JP" altLang="en-US" dirty="0" smtClean="0">
                <a:latin typeface="+mn-ea"/>
                <a:ea typeface="+mn-ea"/>
              </a:rPr>
              <a:t>日報道発表）</a:t>
            </a:r>
            <a:endParaRPr lang="ja-JP" altLang="en-US" dirty="0">
              <a:latin typeface="+mn-ea"/>
              <a:ea typeface="+mn-ea"/>
            </a:endParaRPr>
          </a:p>
        </p:txBody>
      </p:sp>
      <p:sp>
        <p:nvSpPr>
          <p:cNvPr id="10" name="正方形/長方形 9"/>
          <p:cNvSpPr/>
          <p:nvPr/>
        </p:nvSpPr>
        <p:spPr>
          <a:xfrm>
            <a:off x="-15552" y="476672"/>
            <a:ext cx="9801300" cy="1296144"/>
          </a:xfrm>
          <a:prstGeom prst="rect">
            <a:avLst/>
          </a:prstGeom>
        </p:spPr>
        <p:txBody>
          <a:bodyPr wrap="square">
            <a:noAutofit/>
          </a:bodyPr>
          <a:lstStyle/>
          <a:p>
            <a:pPr marL="265113" indent="-265113" algn="just">
              <a:buFont typeface="Wingdings" pitchFamily="2" charset="2"/>
              <a:buChar char="Ø"/>
            </a:pPr>
            <a:r>
              <a:rPr lang="ja-JP" altLang="en-US" sz="1400" dirty="0" smtClean="0">
                <a:solidFill>
                  <a:srgbClr val="000000"/>
                </a:solidFill>
                <a:latin typeface="ＭＳ Ｐゴシック"/>
              </a:rPr>
              <a:t> 政府統計の中核的機関である総務省統計局は、（独）統計センターと協力し、大量・多様な統計データの提供方法を次世代化し、データの高度利用を可能</a:t>
            </a:r>
            <a:r>
              <a:rPr lang="ja-JP" altLang="en-US" sz="1400" dirty="0">
                <a:solidFill>
                  <a:srgbClr val="000000"/>
                </a:solidFill>
                <a:latin typeface="ＭＳ Ｐゴシック"/>
              </a:rPr>
              <a:t>と</a:t>
            </a:r>
            <a:r>
              <a:rPr lang="ja-JP" altLang="en-US" sz="1400" dirty="0" smtClean="0">
                <a:solidFill>
                  <a:srgbClr val="000000"/>
                </a:solidFill>
                <a:latin typeface="ＭＳ Ｐゴシック"/>
              </a:rPr>
              <a:t>する以下の取組を実施。</a:t>
            </a:r>
            <a:endParaRPr lang="en-US" altLang="ja-JP" sz="1400" dirty="0" smtClean="0">
              <a:solidFill>
                <a:srgbClr val="000000"/>
              </a:solidFill>
              <a:latin typeface="ＭＳ Ｐゴシック"/>
            </a:endParaRPr>
          </a:p>
          <a:p>
            <a:pPr marL="285750" indent="-285750" algn="just">
              <a:buFont typeface="Wingdings" pitchFamily="2" charset="2"/>
              <a:buChar char="Ø"/>
            </a:pPr>
            <a:r>
              <a:rPr lang="ja-JP" altLang="en-US" sz="1400" dirty="0" smtClean="0">
                <a:solidFill>
                  <a:srgbClr val="000000"/>
                </a:solidFill>
                <a:latin typeface="ＭＳ Ｐゴシック"/>
              </a:rPr>
              <a:t>これにより、オープンデータ推進のトップランナー</a:t>
            </a:r>
            <a:r>
              <a:rPr lang="ja-JP" altLang="en-US" sz="1400" dirty="0">
                <a:solidFill>
                  <a:srgbClr val="000000"/>
                </a:solidFill>
                <a:latin typeface="ＭＳ Ｐゴシック"/>
              </a:rPr>
              <a:t>と</a:t>
            </a:r>
            <a:r>
              <a:rPr lang="ja-JP" altLang="en-US" sz="1400" dirty="0" smtClean="0">
                <a:solidFill>
                  <a:srgbClr val="000000"/>
                </a:solidFill>
                <a:latin typeface="ＭＳ Ｐゴシック"/>
              </a:rPr>
              <a:t>して政府の取組を先導。</a:t>
            </a:r>
            <a:endParaRPr lang="en-US" altLang="ja-JP" sz="1400" dirty="0">
              <a:solidFill>
                <a:srgbClr val="000000"/>
              </a:solidFill>
              <a:latin typeface="ＭＳ Ｐゴシック"/>
            </a:endParaRPr>
          </a:p>
          <a:p>
            <a:pPr marL="285750" indent="-285750" algn="just">
              <a:buFont typeface="Wingdings" pitchFamily="2" charset="2"/>
              <a:buChar char="Ø"/>
            </a:pPr>
            <a:r>
              <a:rPr lang="ja-JP" altLang="en-US" sz="1400" dirty="0" smtClean="0">
                <a:solidFill>
                  <a:srgbClr val="000000"/>
                </a:solidFill>
                <a:latin typeface="ＭＳ Ｐゴシック"/>
              </a:rPr>
              <a:t>また、</a:t>
            </a:r>
            <a:r>
              <a:rPr lang="ja-JP" altLang="en-US" sz="1400" dirty="0">
                <a:solidFill>
                  <a:srgbClr val="000000"/>
                </a:solidFill>
                <a:latin typeface="ＭＳ Ｐゴシック"/>
              </a:rPr>
              <a:t>官民における統計データ利活用の高度化を促進</a:t>
            </a:r>
            <a:r>
              <a:rPr lang="ja-JP" altLang="en-US" sz="1400" dirty="0" smtClean="0">
                <a:solidFill>
                  <a:srgbClr val="000000"/>
                </a:solidFill>
                <a:latin typeface="ＭＳ Ｐゴシック"/>
              </a:rPr>
              <a:t>し</a:t>
            </a:r>
            <a:r>
              <a:rPr lang="ja-JP" altLang="en-US" sz="1400" dirty="0">
                <a:solidFill>
                  <a:srgbClr val="000000"/>
                </a:solidFill>
                <a:latin typeface="ＭＳ Ｐゴシック"/>
              </a:rPr>
              <a:t>、</a:t>
            </a:r>
            <a:r>
              <a:rPr lang="ja-JP" altLang="en-US" sz="1400" dirty="0" smtClean="0">
                <a:solidFill>
                  <a:srgbClr val="000000"/>
                </a:solidFill>
                <a:latin typeface="ＭＳ Ｐゴシック"/>
              </a:rPr>
              <a:t>新た</a:t>
            </a:r>
            <a:r>
              <a:rPr lang="ja-JP" altLang="en-US" sz="1400" dirty="0">
                <a:solidFill>
                  <a:srgbClr val="000000"/>
                </a:solidFill>
                <a:latin typeface="ＭＳ Ｐゴシック"/>
              </a:rPr>
              <a:t>な付加価値を創造するサービスや革新的な事業の創出などを</a:t>
            </a:r>
            <a:r>
              <a:rPr lang="ja-JP" altLang="en-US" sz="1400" dirty="0" smtClean="0">
                <a:solidFill>
                  <a:srgbClr val="000000"/>
                </a:solidFill>
                <a:latin typeface="ＭＳ Ｐゴシック"/>
              </a:rPr>
              <a:t>支援。</a:t>
            </a:r>
            <a:endParaRPr lang="ja-JP" altLang="en-US" sz="1400" dirty="0">
              <a:solidFill>
                <a:srgbClr val="000000"/>
              </a:solidFill>
              <a:latin typeface="ＭＳ Ｐゴシック"/>
            </a:endParaRPr>
          </a:p>
          <a:p>
            <a:pPr algn="just"/>
            <a:endParaRPr lang="en-US" altLang="ja-JP" sz="1400" dirty="0" smtClean="0">
              <a:solidFill>
                <a:srgbClr val="000000"/>
              </a:solidFill>
              <a:latin typeface="ＭＳ Ｐゴシック"/>
            </a:endParaRPr>
          </a:p>
          <a:p>
            <a:pPr algn="just"/>
            <a:endParaRPr lang="en-US" altLang="ja-JP" sz="1400" dirty="0" smtClean="0">
              <a:solidFill>
                <a:srgbClr val="000000"/>
              </a:solidFill>
              <a:latin typeface="ＭＳ Ｐゴシック"/>
            </a:endParaRPr>
          </a:p>
        </p:txBody>
      </p:sp>
      <p:sp>
        <p:nvSpPr>
          <p:cNvPr id="2" name="正方形/長方形 1"/>
          <p:cNvSpPr/>
          <p:nvPr/>
        </p:nvSpPr>
        <p:spPr>
          <a:xfrm>
            <a:off x="206473" y="1988840"/>
            <a:ext cx="6690743" cy="1384995"/>
          </a:xfrm>
          <a:prstGeom prst="rect">
            <a:avLst/>
          </a:prstGeom>
        </p:spPr>
        <p:txBody>
          <a:bodyPr wrap="square">
            <a:spAutoFit/>
          </a:bodyPr>
          <a:lstStyle/>
          <a:p>
            <a:pPr marL="180975" lvl="1" indent="-180975" algn="just"/>
            <a:r>
              <a:rPr lang="ja-JP" altLang="en-US" sz="1400" dirty="0" smtClean="0">
                <a:solidFill>
                  <a:srgbClr val="000000"/>
                </a:solidFill>
                <a:latin typeface="+mn-ea"/>
              </a:rPr>
              <a:t>○　政府</a:t>
            </a:r>
            <a:r>
              <a:rPr lang="ja-JP" altLang="en-US" sz="1400" dirty="0">
                <a:solidFill>
                  <a:srgbClr val="000000"/>
                </a:solidFill>
                <a:latin typeface="+mn-ea"/>
              </a:rPr>
              <a:t>統計のポータルサイト </a:t>
            </a:r>
            <a:r>
              <a:rPr lang="en-US" altLang="ja-JP" sz="1400" dirty="0">
                <a:solidFill>
                  <a:srgbClr val="000000"/>
                </a:solidFill>
                <a:latin typeface="+mn-ea"/>
              </a:rPr>
              <a:t>『e-Stat』 </a:t>
            </a:r>
            <a:r>
              <a:rPr lang="ja-JP" altLang="en-US" sz="1400" dirty="0">
                <a:solidFill>
                  <a:srgbClr val="000000"/>
                </a:solidFill>
                <a:latin typeface="+mn-ea"/>
              </a:rPr>
              <a:t>に、</a:t>
            </a:r>
            <a:r>
              <a:rPr lang="ja-JP" altLang="en-US" sz="1400" u="sng" dirty="0">
                <a:solidFill>
                  <a:srgbClr val="000000"/>
                </a:solidFill>
                <a:latin typeface="+mn-ea"/>
              </a:rPr>
              <a:t>新たにＡＰＩ</a:t>
            </a:r>
            <a:r>
              <a:rPr lang="ja-JP" altLang="en-US" sz="1400" u="sng" dirty="0" smtClean="0">
                <a:solidFill>
                  <a:srgbClr val="000000"/>
                </a:solidFill>
                <a:latin typeface="+mn-ea"/>
              </a:rPr>
              <a:t>機能を</a:t>
            </a:r>
            <a:r>
              <a:rPr lang="ja-JP" altLang="en-US" sz="1400" u="sng" dirty="0">
                <a:solidFill>
                  <a:srgbClr val="000000"/>
                </a:solidFill>
                <a:latin typeface="+mn-ea"/>
              </a:rPr>
              <a:t>付加</a:t>
            </a:r>
            <a:r>
              <a:rPr lang="ja-JP" altLang="en-US" sz="1400" dirty="0">
                <a:solidFill>
                  <a:srgbClr val="000000"/>
                </a:solidFill>
                <a:latin typeface="+mn-ea"/>
              </a:rPr>
              <a:t>するとともに、蓄積された統計データを機械判読可能な形式に変更することで、次のようなことが可能</a:t>
            </a:r>
            <a:r>
              <a:rPr lang="ja-JP" altLang="en-US" sz="1400" dirty="0" smtClean="0">
                <a:solidFill>
                  <a:srgbClr val="000000"/>
                </a:solidFill>
                <a:latin typeface="+mn-ea"/>
              </a:rPr>
              <a:t>に。</a:t>
            </a:r>
            <a:endParaRPr lang="en-US" altLang="ja-JP" sz="1400" dirty="0" smtClean="0">
              <a:solidFill>
                <a:srgbClr val="000000"/>
              </a:solidFill>
              <a:latin typeface="+mn-ea"/>
            </a:endParaRPr>
          </a:p>
          <a:p>
            <a:pPr marL="0" lvl="1" algn="just"/>
            <a:r>
              <a:rPr lang="ja-JP" altLang="en-US" sz="1400" dirty="0" smtClean="0">
                <a:solidFill>
                  <a:srgbClr val="000000"/>
                </a:solidFill>
                <a:latin typeface="+mn-ea"/>
              </a:rPr>
              <a:t>　① </a:t>
            </a:r>
            <a:r>
              <a:rPr lang="ja-JP" altLang="en-US" sz="1400" dirty="0">
                <a:solidFill>
                  <a:srgbClr val="000000"/>
                </a:solidFill>
                <a:latin typeface="+mn-ea"/>
              </a:rPr>
              <a:t>利用者の情報システムに</a:t>
            </a:r>
            <a:r>
              <a:rPr lang="en-US" altLang="ja-JP" sz="1400" dirty="0">
                <a:solidFill>
                  <a:srgbClr val="000000"/>
                </a:solidFill>
                <a:latin typeface="+mn-ea"/>
              </a:rPr>
              <a:t>e-Stat</a:t>
            </a:r>
            <a:r>
              <a:rPr lang="ja-JP" altLang="en-US" sz="1400" dirty="0">
                <a:solidFill>
                  <a:srgbClr val="000000"/>
                </a:solidFill>
                <a:latin typeface="+mn-ea"/>
              </a:rPr>
              <a:t>のデータを自動的に反映</a:t>
            </a:r>
          </a:p>
          <a:p>
            <a:pPr marL="0" lvl="1" algn="just"/>
            <a:r>
              <a:rPr lang="ja-JP" altLang="en-US" sz="1400" dirty="0" smtClean="0">
                <a:solidFill>
                  <a:srgbClr val="000000"/>
                </a:solidFill>
                <a:latin typeface="+mn-ea"/>
              </a:rPr>
              <a:t>　② </a:t>
            </a:r>
            <a:r>
              <a:rPr lang="ja-JP" altLang="en-US" sz="1400" dirty="0">
                <a:solidFill>
                  <a:srgbClr val="000000"/>
                </a:solidFill>
                <a:latin typeface="+mn-ea"/>
              </a:rPr>
              <a:t>ユーザー保有やインターネット上のデータ等と連動させた高度</a:t>
            </a:r>
            <a:r>
              <a:rPr lang="ja-JP" altLang="en-US" sz="1400" dirty="0" smtClean="0">
                <a:solidFill>
                  <a:srgbClr val="000000"/>
                </a:solidFill>
                <a:latin typeface="+mn-ea"/>
              </a:rPr>
              <a:t>な統計</a:t>
            </a:r>
            <a:r>
              <a:rPr lang="ja-JP" altLang="en-US" sz="1400" dirty="0">
                <a:solidFill>
                  <a:srgbClr val="000000"/>
                </a:solidFill>
                <a:latin typeface="+mn-ea"/>
              </a:rPr>
              <a:t>データ</a:t>
            </a:r>
            <a:r>
              <a:rPr lang="ja-JP" altLang="en-US" sz="1400" dirty="0" smtClean="0">
                <a:solidFill>
                  <a:srgbClr val="000000"/>
                </a:solidFill>
                <a:latin typeface="+mn-ea"/>
              </a:rPr>
              <a:t>分析</a:t>
            </a:r>
            <a:endParaRPr lang="en-US" altLang="ja-JP" sz="1400" dirty="0" smtClean="0">
              <a:solidFill>
                <a:srgbClr val="000000"/>
              </a:solidFill>
              <a:latin typeface="+mn-ea"/>
            </a:endParaRPr>
          </a:p>
          <a:p>
            <a:pPr marL="180975" lvl="1" indent="-180975" algn="just"/>
            <a:r>
              <a:rPr lang="ja-JP" altLang="en-US" sz="1400" dirty="0" smtClean="0">
                <a:solidFill>
                  <a:srgbClr val="000000"/>
                </a:solidFill>
                <a:latin typeface="+mn-ea"/>
              </a:rPr>
              <a:t>○　平成</a:t>
            </a:r>
            <a:r>
              <a:rPr lang="en-US" altLang="ja-JP" sz="1400" dirty="0" smtClean="0">
                <a:solidFill>
                  <a:srgbClr val="000000"/>
                </a:solidFill>
                <a:latin typeface="+mn-ea"/>
              </a:rPr>
              <a:t>25</a:t>
            </a:r>
            <a:r>
              <a:rPr lang="ja-JP" altLang="en-US" sz="1400" dirty="0" smtClean="0">
                <a:solidFill>
                  <a:srgbClr val="000000"/>
                </a:solidFill>
                <a:latin typeface="+mn-ea"/>
              </a:rPr>
              <a:t>年</a:t>
            </a:r>
            <a:r>
              <a:rPr lang="en-US" altLang="ja-JP" sz="1400" dirty="0" smtClean="0">
                <a:solidFill>
                  <a:srgbClr val="000000"/>
                </a:solidFill>
                <a:latin typeface="+mn-ea"/>
              </a:rPr>
              <a:t>6</a:t>
            </a:r>
            <a:r>
              <a:rPr lang="ja-JP" altLang="en-US" sz="1400" dirty="0" smtClean="0">
                <a:solidFill>
                  <a:srgbClr val="000000"/>
                </a:solidFill>
                <a:latin typeface="+mn-ea"/>
              </a:rPr>
              <a:t>月</a:t>
            </a:r>
            <a:r>
              <a:rPr lang="en-US" altLang="ja-JP" sz="1400" dirty="0" smtClean="0">
                <a:solidFill>
                  <a:srgbClr val="000000"/>
                </a:solidFill>
                <a:latin typeface="+mn-ea"/>
              </a:rPr>
              <a:t>10</a:t>
            </a:r>
            <a:r>
              <a:rPr lang="ja-JP" altLang="en-US" sz="1400" dirty="0" smtClean="0">
                <a:solidFill>
                  <a:srgbClr val="000000"/>
                </a:solidFill>
                <a:latin typeface="+mn-ea"/>
              </a:rPr>
              <a:t>日から</a:t>
            </a:r>
            <a:r>
              <a:rPr lang="ja-JP" altLang="en-US" sz="1400" dirty="0">
                <a:solidFill>
                  <a:srgbClr val="000000"/>
                </a:solidFill>
                <a:latin typeface="+mn-ea"/>
              </a:rPr>
              <a:t>ユーザー登録制で試行</a:t>
            </a:r>
            <a:r>
              <a:rPr lang="ja-JP" altLang="en-US" sz="1400" dirty="0" smtClean="0">
                <a:solidFill>
                  <a:srgbClr val="000000"/>
                </a:solidFill>
                <a:latin typeface="+mn-ea"/>
              </a:rPr>
              <a:t>提供（</a:t>
            </a:r>
            <a:r>
              <a:rPr lang="en-US" altLang="ja-JP" sz="1400" dirty="0" smtClean="0">
                <a:solidFill>
                  <a:srgbClr val="000000"/>
                </a:solidFill>
                <a:latin typeface="+mn-ea"/>
                <a:hlinkClick r:id="rId2"/>
              </a:rPr>
              <a:t>http</a:t>
            </a:r>
            <a:r>
              <a:rPr lang="en-US" altLang="ja-JP" sz="1400" dirty="0">
                <a:solidFill>
                  <a:srgbClr val="000000"/>
                </a:solidFill>
                <a:latin typeface="+mn-ea"/>
                <a:hlinkClick r:id="rId2"/>
              </a:rPr>
              <a:t>://statdb.nstac.go.jp</a:t>
            </a:r>
            <a:r>
              <a:rPr lang="en-US" altLang="ja-JP" sz="1400" dirty="0" smtClean="0">
                <a:solidFill>
                  <a:srgbClr val="000000"/>
                </a:solidFill>
                <a:latin typeface="+mn-ea"/>
                <a:hlinkClick r:id="rId2"/>
              </a:rPr>
              <a:t>/</a:t>
            </a:r>
            <a:r>
              <a:rPr lang="ja-JP" altLang="en-US" sz="1400" dirty="0" smtClean="0">
                <a:solidFill>
                  <a:srgbClr val="000000"/>
                </a:solidFill>
                <a:latin typeface="+mn-ea"/>
              </a:rPr>
              <a:t>）を開始</a:t>
            </a:r>
            <a:r>
              <a:rPr lang="ja-JP" altLang="en-US" sz="1200" dirty="0" smtClean="0">
                <a:solidFill>
                  <a:srgbClr val="000000"/>
                </a:solidFill>
                <a:latin typeface="+mn-ea"/>
              </a:rPr>
              <a:t>（</a:t>
            </a:r>
            <a:r>
              <a:rPr lang="ja-JP" altLang="en-US" sz="1200" dirty="0">
                <a:solidFill>
                  <a:srgbClr val="000000"/>
                </a:solidFill>
                <a:latin typeface="+mn-ea"/>
              </a:rPr>
              <a:t>統計局所管の統計データによる試行提供に</a:t>
            </a:r>
            <a:r>
              <a:rPr lang="ja-JP" altLang="en-US" sz="1200" dirty="0" smtClean="0">
                <a:solidFill>
                  <a:srgbClr val="000000"/>
                </a:solidFill>
                <a:latin typeface="+mn-ea"/>
              </a:rPr>
              <a:t>よって</a:t>
            </a:r>
            <a:r>
              <a:rPr lang="ja-JP" altLang="en-US" sz="1200" spc="-100" dirty="0">
                <a:latin typeface="+mn-ea"/>
              </a:rPr>
              <a:t>機能やシステム負荷</a:t>
            </a:r>
            <a:r>
              <a:rPr lang="ja-JP" altLang="en-US" sz="1200" spc="-100" dirty="0" smtClean="0">
                <a:latin typeface="+mn-ea"/>
              </a:rPr>
              <a:t>の</a:t>
            </a:r>
            <a:r>
              <a:rPr lang="ja-JP" altLang="en-US" sz="1200" dirty="0" smtClean="0">
                <a:solidFill>
                  <a:srgbClr val="000000"/>
                </a:solidFill>
                <a:latin typeface="+mn-ea"/>
              </a:rPr>
              <a:t>検証</a:t>
            </a:r>
            <a:r>
              <a:rPr lang="ja-JP" altLang="en-US" sz="1200" dirty="0">
                <a:solidFill>
                  <a:srgbClr val="000000"/>
                </a:solidFill>
                <a:latin typeface="+mn-ea"/>
              </a:rPr>
              <a:t>を</a:t>
            </a:r>
            <a:r>
              <a:rPr lang="ja-JP" altLang="en-US" sz="1200" dirty="0" smtClean="0">
                <a:solidFill>
                  <a:srgbClr val="000000"/>
                </a:solidFill>
                <a:latin typeface="+mn-ea"/>
              </a:rPr>
              <a:t>実施。）</a:t>
            </a:r>
            <a:endParaRPr lang="ja-JP" altLang="en-US" sz="1200" dirty="0">
              <a:solidFill>
                <a:srgbClr val="000000"/>
              </a:solidFill>
              <a:latin typeface="+mn-ea"/>
            </a:endParaRPr>
          </a:p>
        </p:txBody>
      </p:sp>
      <p:sp>
        <p:nvSpPr>
          <p:cNvPr id="3" name="正方形/長方形 2"/>
          <p:cNvSpPr/>
          <p:nvPr/>
        </p:nvSpPr>
        <p:spPr>
          <a:xfrm>
            <a:off x="217247" y="3861048"/>
            <a:ext cx="6391937" cy="954107"/>
          </a:xfrm>
          <a:prstGeom prst="rect">
            <a:avLst/>
          </a:prstGeom>
        </p:spPr>
        <p:txBody>
          <a:bodyPr wrap="square">
            <a:spAutoFit/>
          </a:bodyPr>
          <a:lstStyle/>
          <a:p>
            <a:pPr marL="180975" indent="-180975" algn="just"/>
            <a:r>
              <a:rPr lang="ja-JP" altLang="en-US" sz="1400" spc="-140" dirty="0" smtClean="0">
                <a:latin typeface="+mn-ea"/>
              </a:rPr>
              <a:t>○　</a:t>
            </a:r>
            <a:r>
              <a:rPr lang="en-US" altLang="ja-JP" sz="1400" spc="-140" dirty="0" smtClean="0">
                <a:latin typeface="+mn-ea"/>
              </a:rPr>
              <a:t>e-Stat</a:t>
            </a:r>
            <a:r>
              <a:rPr lang="ja-JP" altLang="en-US" sz="1400" dirty="0">
                <a:latin typeface="+mn-ea"/>
              </a:rPr>
              <a:t>の統計ＧＩＳ機能を強化し、</a:t>
            </a:r>
            <a:r>
              <a:rPr lang="ja-JP" altLang="en-US" sz="1400" u="sng" dirty="0">
                <a:latin typeface="+mn-ea"/>
              </a:rPr>
              <a:t>ユーザー保有データの取り込み分析や</a:t>
            </a:r>
            <a:r>
              <a:rPr lang="ja-JP" altLang="en-US" sz="1400" u="sng" spc="-100" dirty="0">
                <a:latin typeface="+mn-ea"/>
              </a:rPr>
              <a:t>任意に指定したエリアにおけるデータが利用可能</a:t>
            </a:r>
            <a:r>
              <a:rPr lang="ja-JP" altLang="en-US" sz="1400" spc="-100" dirty="0">
                <a:latin typeface="+mn-ea"/>
              </a:rPr>
              <a:t>になるような機能を</a:t>
            </a:r>
            <a:r>
              <a:rPr lang="ja-JP" altLang="en-US" sz="1400" spc="-100" dirty="0" smtClean="0">
                <a:latin typeface="+mn-ea"/>
              </a:rPr>
              <a:t>開発中。</a:t>
            </a:r>
            <a:endParaRPr lang="en-US" altLang="ja-JP" sz="1400" spc="-100" dirty="0" smtClean="0">
              <a:latin typeface="+mn-ea"/>
            </a:endParaRPr>
          </a:p>
          <a:p>
            <a:pPr algn="just"/>
            <a:r>
              <a:rPr lang="ja-JP" altLang="en-US" sz="1400" spc="-100" dirty="0" smtClean="0">
                <a:latin typeface="+mn-ea"/>
              </a:rPr>
              <a:t>○　本年</a:t>
            </a:r>
            <a:r>
              <a:rPr lang="ja-JP" altLang="en-US" sz="1400" spc="-100" dirty="0">
                <a:latin typeface="+mn-ea"/>
              </a:rPr>
              <a:t>秋を目途にユーザー登録制で試行提供を開始</a:t>
            </a:r>
            <a:r>
              <a:rPr lang="ja-JP" altLang="en-US" sz="1400" spc="-100" dirty="0" smtClean="0">
                <a:latin typeface="+mn-ea"/>
              </a:rPr>
              <a:t>予定。</a:t>
            </a:r>
            <a:endParaRPr lang="ja-JP" altLang="en-US" sz="1400" spc="-100" dirty="0">
              <a:latin typeface="+mn-ea"/>
            </a:endParaRPr>
          </a:p>
          <a:p>
            <a:pPr algn="just"/>
            <a:r>
              <a:rPr lang="ja-JP" altLang="en-US" sz="1400" spc="-100" dirty="0" smtClean="0">
                <a:latin typeface="+mn-ea"/>
              </a:rPr>
              <a:t>　</a:t>
            </a:r>
            <a:r>
              <a:rPr lang="ja-JP" altLang="en-US" sz="1400" spc="-100" dirty="0">
                <a:latin typeface="+mn-ea"/>
              </a:rPr>
              <a:t>　</a:t>
            </a:r>
            <a:r>
              <a:rPr lang="ja-JP" altLang="en-US" sz="1400" spc="-100" dirty="0" smtClean="0">
                <a:latin typeface="+mn-ea"/>
              </a:rPr>
              <a:t>（</a:t>
            </a:r>
            <a:r>
              <a:rPr lang="ja-JP" altLang="en-US" sz="1400" spc="-100" dirty="0">
                <a:latin typeface="+mn-ea"/>
              </a:rPr>
              <a:t>統計局所管の統計データによる試行提供によって機能やシステム負荷の検証を実施</a:t>
            </a:r>
            <a:r>
              <a:rPr lang="ja-JP" altLang="en-US" sz="1400" spc="-100" dirty="0" smtClean="0">
                <a:latin typeface="+mn-ea"/>
              </a:rPr>
              <a:t>）</a:t>
            </a:r>
            <a:endParaRPr lang="ja-JP" altLang="en-US" sz="1400" spc="-100" dirty="0">
              <a:latin typeface="+mn-ea"/>
            </a:endParaRPr>
          </a:p>
        </p:txBody>
      </p:sp>
      <p:pic>
        <p:nvPicPr>
          <p:cNvPr id="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5810" y="3861048"/>
            <a:ext cx="3253734"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200472" y="5643825"/>
            <a:ext cx="4968552" cy="1169551"/>
          </a:xfrm>
          <a:prstGeom prst="rect">
            <a:avLst/>
          </a:prstGeom>
        </p:spPr>
        <p:txBody>
          <a:bodyPr wrap="square">
            <a:spAutoFit/>
          </a:bodyPr>
          <a:lstStyle/>
          <a:p>
            <a:pPr marL="180975" indent="-180975" algn="just">
              <a:lnSpc>
                <a:spcPct val="100000"/>
              </a:lnSpc>
            </a:pPr>
            <a:r>
              <a:rPr lang="ja-JP" altLang="en-US" sz="1400" dirty="0" smtClean="0">
                <a:solidFill>
                  <a:srgbClr val="000000"/>
                </a:solidFill>
                <a:latin typeface="+mn-ea"/>
              </a:rPr>
              <a:t>○　公的</a:t>
            </a:r>
            <a:r>
              <a:rPr lang="ja-JP" altLang="en-US" sz="1400" dirty="0">
                <a:solidFill>
                  <a:srgbClr val="000000"/>
                </a:solidFill>
                <a:latin typeface="+mn-ea"/>
              </a:rPr>
              <a:t>機関や学術研究などの利用において</a:t>
            </a:r>
            <a:r>
              <a:rPr lang="ja-JP" altLang="en-US" sz="1400" dirty="0" smtClean="0">
                <a:solidFill>
                  <a:srgbClr val="000000"/>
                </a:solidFill>
                <a:latin typeface="+mn-ea"/>
              </a:rPr>
              <a:t>、</a:t>
            </a:r>
            <a:r>
              <a:rPr lang="ja-JP" altLang="en-US" sz="1400" u="sng" dirty="0" smtClean="0">
                <a:solidFill>
                  <a:srgbClr val="000000"/>
                </a:solidFill>
                <a:latin typeface="+mn-ea"/>
              </a:rPr>
              <a:t>利用者</a:t>
            </a:r>
            <a:r>
              <a:rPr lang="ja-JP" altLang="en-US" sz="1400" u="sng" dirty="0">
                <a:solidFill>
                  <a:srgbClr val="000000"/>
                </a:solidFill>
                <a:latin typeface="+mn-ea"/>
              </a:rPr>
              <a:t>が調査項目を選択するだけで統計結果を自動的に出力</a:t>
            </a:r>
            <a:r>
              <a:rPr lang="ja-JP" altLang="en-US" sz="1400" dirty="0">
                <a:solidFill>
                  <a:srgbClr val="000000"/>
                </a:solidFill>
                <a:latin typeface="+mn-ea"/>
              </a:rPr>
              <a:t>する、新しい形の統計提供サービスを</a:t>
            </a:r>
            <a:r>
              <a:rPr lang="ja-JP" altLang="en-US" sz="1400" dirty="0" smtClean="0">
                <a:solidFill>
                  <a:srgbClr val="000000"/>
                </a:solidFill>
                <a:latin typeface="+mn-ea"/>
              </a:rPr>
              <a:t>研究中。</a:t>
            </a:r>
            <a:endParaRPr lang="en-US" altLang="ja-JP" sz="1400" dirty="0">
              <a:solidFill>
                <a:srgbClr val="000000"/>
              </a:solidFill>
              <a:latin typeface="+mn-ea"/>
            </a:endParaRPr>
          </a:p>
          <a:p>
            <a:pPr marL="180975" indent="-180975" algn="just">
              <a:lnSpc>
                <a:spcPct val="100000"/>
              </a:lnSpc>
            </a:pPr>
            <a:r>
              <a:rPr lang="ja-JP" altLang="en-US" sz="1400" dirty="0" smtClean="0">
                <a:solidFill>
                  <a:srgbClr val="000000"/>
                </a:solidFill>
                <a:latin typeface="+mn-ea"/>
              </a:rPr>
              <a:t>○　これ</a:t>
            </a:r>
            <a:r>
              <a:rPr lang="ja-JP" altLang="en-US" sz="1400" dirty="0">
                <a:solidFill>
                  <a:srgbClr val="000000"/>
                </a:solidFill>
                <a:latin typeface="+mn-ea"/>
              </a:rPr>
              <a:t>により、既存の結果表にない任意の多重クロス集計が出力可能になり、学術研究を始めとする多様なニーズに</a:t>
            </a:r>
            <a:r>
              <a:rPr lang="ja-JP" altLang="en-US" sz="1400" dirty="0" smtClean="0">
                <a:solidFill>
                  <a:srgbClr val="000000"/>
                </a:solidFill>
                <a:latin typeface="+mn-ea"/>
              </a:rPr>
              <a:t>対応。</a:t>
            </a:r>
            <a:endParaRPr lang="en-US" altLang="ja-JP" sz="1400" dirty="0">
              <a:solidFill>
                <a:srgbClr val="000000"/>
              </a:solidFill>
              <a:latin typeface="+mn-ea"/>
            </a:endParaRPr>
          </a:p>
        </p:txBody>
      </p:sp>
      <p:pic>
        <p:nvPicPr>
          <p:cNvPr id="102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9024" y="5490894"/>
            <a:ext cx="4544717" cy="131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134465" y="1808820"/>
            <a:ext cx="9727496" cy="156501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128464" y="1628800"/>
            <a:ext cx="5262585" cy="360040"/>
          </a:xfrm>
          <a:prstGeom prst="roundRect">
            <a:avLst/>
          </a:prstGeom>
        </p:spPr>
        <p:style>
          <a:lnRef idx="1">
            <a:schemeClr val="accent1"/>
          </a:lnRef>
          <a:fillRef idx="2">
            <a:schemeClr val="accent1"/>
          </a:fillRef>
          <a:effectRef idx="1">
            <a:schemeClr val="accent1"/>
          </a:effectRef>
          <a:fontRef idx="minor">
            <a:schemeClr val="dk1"/>
          </a:fontRef>
        </p:style>
        <p:txBody>
          <a:bodyPr lIns="72000" tIns="0" rIns="72000" rtlCol="0" anchor="ctr"/>
          <a:lstStyle/>
          <a:p>
            <a:r>
              <a:rPr lang="ja-JP" altLang="en-US" sz="1600" b="1" dirty="0">
                <a:solidFill>
                  <a:srgbClr val="000000"/>
                </a:solidFill>
                <a:latin typeface="+mn-ea"/>
              </a:rPr>
              <a:t>　</a:t>
            </a:r>
            <a:r>
              <a:rPr lang="ja-JP" altLang="en-US" sz="1600" b="1" dirty="0" smtClean="0">
                <a:solidFill>
                  <a:srgbClr val="000000"/>
                </a:solidFill>
                <a:latin typeface="+mn-ea"/>
              </a:rPr>
              <a:t>１．　ＡＰＩ機能による統計データの高度利用環境の</a:t>
            </a:r>
            <a:r>
              <a:rPr lang="ja-JP" altLang="en-US" sz="1600" b="1" dirty="0">
                <a:solidFill>
                  <a:srgbClr val="000000"/>
                </a:solidFill>
                <a:latin typeface="+mn-ea"/>
              </a:rPr>
              <a:t>構築</a:t>
            </a:r>
            <a:endParaRPr lang="en-US" altLang="ja-JP" sz="1600" b="1" dirty="0" smtClean="0">
              <a:solidFill>
                <a:srgbClr val="000000"/>
              </a:solidFill>
              <a:latin typeface="+mn-ea"/>
            </a:endParaRPr>
          </a:p>
        </p:txBody>
      </p:sp>
      <p:sp>
        <p:nvSpPr>
          <p:cNvPr id="43" name="正方形/長方形 42"/>
          <p:cNvSpPr/>
          <p:nvPr/>
        </p:nvSpPr>
        <p:spPr>
          <a:xfrm>
            <a:off x="150151" y="5423736"/>
            <a:ext cx="9727496" cy="14070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140464" y="3695544"/>
            <a:ext cx="9727496" cy="14616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28464" y="3501008"/>
            <a:ext cx="5262000" cy="360040"/>
          </a:xfrm>
          <a:prstGeom prst="roundRect">
            <a:avLst/>
          </a:prstGeom>
        </p:spPr>
        <p:style>
          <a:lnRef idx="1">
            <a:schemeClr val="accent1"/>
          </a:lnRef>
          <a:fillRef idx="2">
            <a:schemeClr val="accent1"/>
          </a:fillRef>
          <a:effectRef idx="1">
            <a:schemeClr val="accent1"/>
          </a:effectRef>
          <a:fontRef idx="minor">
            <a:schemeClr val="dk1"/>
          </a:fontRef>
        </p:style>
        <p:txBody>
          <a:bodyPr lIns="72000" rIns="72000" rtlCol="0" anchor="ctr"/>
          <a:lstStyle/>
          <a:p>
            <a:r>
              <a:rPr kumimoji="1" lang="ja-JP" altLang="en-US" sz="1600" b="1" dirty="0" smtClean="0"/>
              <a:t>　２．　統計ＧＩＳ機能の強化</a:t>
            </a:r>
            <a:endParaRPr kumimoji="1" lang="ja-JP" altLang="en-US" sz="1600" b="1" dirty="0"/>
          </a:p>
        </p:txBody>
      </p:sp>
      <p:sp>
        <p:nvSpPr>
          <p:cNvPr id="14" name="角丸四角形 13"/>
          <p:cNvSpPr/>
          <p:nvPr/>
        </p:nvSpPr>
        <p:spPr>
          <a:xfrm>
            <a:off x="123048" y="5229200"/>
            <a:ext cx="5262000" cy="360040"/>
          </a:xfrm>
          <a:prstGeom prst="roundRect">
            <a:avLst/>
          </a:prstGeom>
        </p:spPr>
        <p:style>
          <a:lnRef idx="1">
            <a:schemeClr val="accent1"/>
          </a:lnRef>
          <a:fillRef idx="2">
            <a:schemeClr val="accent1"/>
          </a:fillRef>
          <a:effectRef idx="1">
            <a:schemeClr val="accent1"/>
          </a:effectRef>
          <a:fontRef idx="minor">
            <a:schemeClr val="dk1"/>
          </a:fontRef>
        </p:style>
        <p:txBody>
          <a:bodyPr lIns="72000" rIns="72000" rtlCol="0" anchor="ctr"/>
          <a:lstStyle/>
          <a:p>
            <a:pPr lvl="0"/>
            <a:r>
              <a:rPr lang="ja-JP" altLang="en-US" sz="1600" b="1" dirty="0" smtClean="0">
                <a:solidFill>
                  <a:prstClr val="black"/>
                </a:solidFill>
                <a:latin typeface="ＭＳ Ｐゴシック"/>
              </a:rPr>
              <a:t>　３．　オンデマンド</a:t>
            </a:r>
            <a:r>
              <a:rPr lang="ja-JP" altLang="en-US" sz="1600" b="1" dirty="0">
                <a:solidFill>
                  <a:prstClr val="black"/>
                </a:solidFill>
                <a:latin typeface="ＭＳ Ｐゴシック"/>
              </a:rPr>
              <a:t>による統計作成</a:t>
            </a:r>
            <a:r>
              <a:rPr lang="ja-JP" altLang="en-US" sz="1600" b="1" dirty="0" smtClean="0">
                <a:solidFill>
                  <a:prstClr val="black"/>
                </a:solidFill>
                <a:latin typeface="ＭＳ Ｐゴシック"/>
              </a:rPr>
              <a:t>機能・方策の</a:t>
            </a:r>
            <a:r>
              <a:rPr lang="ja-JP" altLang="en-US" sz="1600" b="1" dirty="0">
                <a:solidFill>
                  <a:prstClr val="black"/>
                </a:solidFill>
                <a:latin typeface="ＭＳ Ｐゴシック"/>
              </a:rPr>
              <a:t>研究</a:t>
            </a:r>
          </a:p>
        </p:txBody>
      </p:sp>
      <p:sp>
        <p:nvSpPr>
          <p:cNvPr id="8" name="スライド番号プレースホルダ 11"/>
          <p:cNvSpPr>
            <a:spLocks noGrp="1"/>
          </p:cNvSpPr>
          <p:nvPr>
            <p:ph type="sldNum" sz="quarter" idx="12"/>
          </p:nvPr>
        </p:nvSpPr>
        <p:spPr>
          <a:xfrm>
            <a:off x="9129464" y="6520259"/>
            <a:ext cx="779976" cy="365125"/>
          </a:xfrm>
        </p:spPr>
        <p:txBody>
          <a:bodyPr/>
          <a:lstStyle/>
          <a:p>
            <a:pPr>
              <a:defRPr/>
            </a:pPr>
            <a:fld id="{B7465055-439F-4391-840E-CC8A179C19DE}" type="slidenum">
              <a:rPr lang="ja-JP" altLang="en-US" sz="1600" smtClean="0">
                <a:solidFill>
                  <a:schemeClr val="tx1"/>
                </a:solidFill>
              </a:rPr>
              <a:pPr>
                <a:defRPr/>
              </a:pPr>
              <a:t>27</a:t>
            </a:fld>
            <a:endParaRPr lang="ja-JP" altLang="en-US" sz="1600"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4104" y="1879836"/>
            <a:ext cx="2911645" cy="1426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3432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線コネクタ 35"/>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sp>
        <p:nvSpPr>
          <p:cNvPr id="83" name="正方形/長方形 82"/>
          <p:cNvSpPr/>
          <p:nvPr/>
        </p:nvSpPr>
        <p:spPr>
          <a:xfrm>
            <a:off x="56457" y="404664"/>
            <a:ext cx="9874569" cy="1631200"/>
          </a:xfrm>
          <a:prstGeom prst="rect">
            <a:avLst/>
          </a:prstGeom>
          <a:ln w="6350">
            <a:noFill/>
          </a:ln>
        </p:spPr>
        <p:txBody>
          <a:bodyPr wrap="square" lIns="91424" tIns="45712" rIns="91424" bIns="45712">
            <a:spAutoFit/>
          </a:bodyPr>
          <a:lstStyle/>
          <a:p>
            <a:pPr marL="174594" indent="-174594" fontAlgn="base">
              <a:lnSpc>
                <a:spcPts val="1500"/>
              </a:lnSpc>
              <a:spcBef>
                <a:spcPct val="0"/>
              </a:spcBef>
              <a:spcAft>
                <a:spcPct val="0"/>
              </a:spcAft>
            </a:pPr>
            <a:r>
              <a:rPr lang="ja-JP" altLang="en-US" sz="1400" dirty="0">
                <a:solidFill>
                  <a:prstClr val="black"/>
                </a:solidFill>
                <a:latin typeface="ＭＳ Ｐゴシック"/>
              </a:rPr>
              <a:t>■　従前、ＩＣＴの利活用は、個別分野ごとの「縦軸」の情報化の促進が中心だったが、</a:t>
            </a:r>
            <a:r>
              <a:rPr lang="ja-JP" altLang="en-US" sz="1400" u="heavy" dirty="0">
                <a:solidFill>
                  <a:prstClr val="black"/>
                </a:solidFill>
                <a:latin typeface="ＭＳ Ｐゴシック"/>
              </a:rPr>
              <a:t>東日本大震災では情報の横の連携の重要性が顕在化</a:t>
            </a:r>
            <a:r>
              <a:rPr lang="ja-JP" altLang="en-US" sz="1400" dirty="0">
                <a:solidFill>
                  <a:prstClr val="black"/>
                </a:solidFill>
                <a:latin typeface="ＭＳ Ｐゴシック"/>
              </a:rPr>
              <a:t>。</a:t>
            </a:r>
            <a:endParaRPr lang="en-US" altLang="ja-JP" sz="1400" dirty="0">
              <a:solidFill>
                <a:prstClr val="black"/>
              </a:solidFill>
              <a:latin typeface="ＭＳ Ｐゴシック"/>
            </a:endParaRPr>
          </a:p>
          <a:p>
            <a:pPr marL="174594" indent="-174594" fontAlgn="base">
              <a:lnSpc>
                <a:spcPts val="1500"/>
              </a:lnSpc>
              <a:spcBef>
                <a:spcPct val="0"/>
              </a:spcBef>
              <a:spcAft>
                <a:spcPct val="0"/>
              </a:spcAft>
            </a:pPr>
            <a:r>
              <a:rPr lang="ja-JP" altLang="en-US" sz="1400" dirty="0">
                <a:solidFill>
                  <a:prstClr val="black"/>
                </a:solidFill>
                <a:latin typeface="ＭＳ Ｐゴシック"/>
              </a:rPr>
              <a:t>■　このためには、急速に進展してきたブロードバンド環境を活かし、</a:t>
            </a:r>
            <a:r>
              <a:rPr lang="ja-JP" altLang="en-US" sz="1400" u="heavy" dirty="0">
                <a:solidFill>
                  <a:prstClr val="black"/>
                </a:solidFill>
                <a:latin typeface="ＭＳ Ｐゴシック"/>
              </a:rPr>
              <a:t>組織や業界内で利用されているデータを社会でオープンに利用できる環境（オープンデータ流通環境）の整備</a:t>
            </a:r>
            <a:r>
              <a:rPr lang="ja-JP" altLang="en-US" sz="1400" dirty="0">
                <a:solidFill>
                  <a:prstClr val="black"/>
                </a:solidFill>
                <a:latin typeface="ＭＳ Ｐゴシック"/>
              </a:rPr>
              <a:t>が必要。</a:t>
            </a:r>
            <a:endParaRPr lang="en-US" altLang="ja-JP" sz="1400" dirty="0">
              <a:solidFill>
                <a:prstClr val="black"/>
              </a:solidFill>
              <a:latin typeface="ＭＳ Ｐゴシック"/>
            </a:endParaRPr>
          </a:p>
          <a:p>
            <a:pPr marL="174594" indent="-174594" fontAlgn="base">
              <a:lnSpc>
                <a:spcPts val="1500"/>
              </a:lnSpc>
              <a:spcBef>
                <a:spcPct val="0"/>
              </a:spcBef>
              <a:spcAft>
                <a:spcPct val="0"/>
              </a:spcAft>
            </a:pPr>
            <a:r>
              <a:rPr lang="ja-JP" altLang="en-US" sz="1400" dirty="0">
                <a:solidFill>
                  <a:prstClr val="black"/>
                </a:solidFill>
                <a:latin typeface="ＭＳ Ｐゴシック"/>
              </a:rPr>
              <a:t>■　これにより、①様々な主体が自由にデータを加工したり組み合わせたりすることによる</a:t>
            </a:r>
            <a:r>
              <a:rPr lang="ja-JP" altLang="en-US" sz="1400" u="heavy" dirty="0">
                <a:solidFill>
                  <a:prstClr val="black"/>
                </a:solidFill>
                <a:latin typeface="ＭＳ Ｐゴシック"/>
              </a:rPr>
              <a:t>新事業・サービスの創出</a:t>
            </a:r>
            <a:r>
              <a:rPr lang="ja-JP" altLang="en-US" sz="1400" dirty="0">
                <a:solidFill>
                  <a:prstClr val="black"/>
                </a:solidFill>
                <a:latin typeface="ＭＳ Ｐゴシック"/>
              </a:rPr>
              <a:t>、②国民、産業界にとって</a:t>
            </a:r>
            <a:r>
              <a:rPr lang="ja-JP" altLang="en-US" sz="1400" u="heavy" dirty="0">
                <a:solidFill>
                  <a:prstClr val="black"/>
                </a:solidFill>
                <a:latin typeface="ＭＳ Ｐゴシック"/>
              </a:rPr>
              <a:t>有益な情報の入手の容易化</a:t>
            </a:r>
            <a:r>
              <a:rPr lang="ja-JP" altLang="en-US" sz="1400" dirty="0">
                <a:solidFill>
                  <a:prstClr val="black"/>
                </a:solidFill>
                <a:latin typeface="ＭＳ Ｐゴシック"/>
              </a:rPr>
              <a:t>、等が図られる。</a:t>
            </a:r>
            <a:endParaRPr lang="en-US" altLang="ja-JP" sz="1400" dirty="0">
              <a:solidFill>
                <a:prstClr val="black"/>
              </a:solidFill>
              <a:latin typeface="ＭＳ Ｐゴシック"/>
            </a:endParaRPr>
          </a:p>
          <a:p>
            <a:pPr marL="174594" indent="-174594" fontAlgn="base">
              <a:lnSpc>
                <a:spcPts val="1500"/>
              </a:lnSpc>
              <a:spcBef>
                <a:spcPct val="0"/>
              </a:spcBef>
              <a:spcAft>
                <a:spcPct val="0"/>
              </a:spcAft>
            </a:pPr>
            <a:r>
              <a:rPr lang="ja-JP" altLang="en-US" sz="1400" dirty="0">
                <a:solidFill>
                  <a:prstClr val="black"/>
                </a:solidFill>
                <a:latin typeface="ＭＳ Ｐゴシック"/>
              </a:rPr>
              <a:t>■　</a:t>
            </a:r>
            <a:r>
              <a:rPr lang="ja-JP" altLang="en-US" sz="1400" u="heavy" dirty="0">
                <a:solidFill>
                  <a:prstClr val="black"/>
                </a:solidFill>
                <a:latin typeface="ＭＳ Ｐゴシック"/>
              </a:rPr>
              <a:t>電子行政オープンデータ戦略（平成</a:t>
            </a:r>
            <a:r>
              <a:rPr lang="en-US" altLang="ja-JP" sz="1400" u="heavy" dirty="0">
                <a:solidFill>
                  <a:prstClr val="black"/>
                </a:solidFill>
                <a:latin typeface="ＭＳ Ｐゴシック"/>
              </a:rPr>
              <a:t>24</a:t>
            </a:r>
            <a:r>
              <a:rPr lang="ja-JP" altLang="en-US" sz="1400" u="heavy" dirty="0">
                <a:solidFill>
                  <a:prstClr val="black"/>
                </a:solidFill>
                <a:latin typeface="ＭＳ Ｐゴシック"/>
              </a:rPr>
              <a:t>年</a:t>
            </a:r>
            <a:r>
              <a:rPr lang="en-US" altLang="ja-JP" sz="1400" u="heavy" dirty="0">
                <a:solidFill>
                  <a:prstClr val="black"/>
                </a:solidFill>
                <a:latin typeface="ＭＳ Ｐゴシック"/>
              </a:rPr>
              <a:t>7</a:t>
            </a:r>
            <a:r>
              <a:rPr lang="ja-JP" altLang="en-US" sz="1400" u="heavy" dirty="0">
                <a:solidFill>
                  <a:prstClr val="black"/>
                </a:solidFill>
                <a:latin typeface="ＭＳ Ｐゴシック"/>
              </a:rPr>
              <a:t>月</a:t>
            </a:r>
            <a:r>
              <a:rPr lang="en-US" altLang="ja-JP" sz="1400" u="heavy" dirty="0">
                <a:solidFill>
                  <a:prstClr val="black"/>
                </a:solidFill>
                <a:latin typeface="ＭＳ Ｐゴシック"/>
              </a:rPr>
              <a:t>4</a:t>
            </a:r>
            <a:r>
              <a:rPr lang="ja-JP" altLang="en-US" sz="1400" u="heavy" dirty="0">
                <a:solidFill>
                  <a:prstClr val="black"/>
                </a:solidFill>
                <a:latin typeface="ＭＳ Ｐゴシック"/>
              </a:rPr>
              <a:t>日ＩＴ戦略本部決定）</a:t>
            </a:r>
            <a:r>
              <a:rPr lang="ja-JP" altLang="en-US" sz="1400" dirty="0">
                <a:solidFill>
                  <a:prstClr val="black"/>
                </a:solidFill>
                <a:latin typeface="ＭＳ Ｐゴシック"/>
              </a:rPr>
              <a:t>においては、</a:t>
            </a:r>
            <a:r>
              <a:rPr lang="ja-JP" altLang="en-US" sz="1400" u="heavy" dirty="0">
                <a:solidFill>
                  <a:prstClr val="black"/>
                </a:solidFill>
                <a:latin typeface="ＭＳ Ｐゴシック"/>
              </a:rPr>
              <a:t>「公共データの活用を促進するための取組に速やかに着手」することが重要</a:t>
            </a:r>
            <a:r>
              <a:rPr lang="ja-JP" altLang="en-US" sz="1400" dirty="0">
                <a:solidFill>
                  <a:prstClr val="black"/>
                </a:solidFill>
                <a:latin typeface="ＭＳ Ｐゴシック"/>
              </a:rPr>
              <a:t>とされている。</a:t>
            </a:r>
            <a:endParaRPr lang="en-US" altLang="ja-JP" sz="1400" dirty="0">
              <a:solidFill>
                <a:prstClr val="black"/>
              </a:solidFill>
              <a:latin typeface="ＭＳ Ｐゴシック"/>
            </a:endParaRPr>
          </a:p>
        </p:txBody>
      </p:sp>
      <p:sp>
        <p:nvSpPr>
          <p:cNvPr id="101" name="角丸四角形 100"/>
          <p:cNvSpPr/>
          <p:nvPr/>
        </p:nvSpPr>
        <p:spPr>
          <a:xfrm>
            <a:off x="120640" y="3957262"/>
            <a:ext cx="4040272" cy="1775995"/>
          </a:xfrm>
          <a:prstGeom prst="roundRect">
            <a:avLst>
              <a:gd name="adj" fmla="val 6149"/>
            </a:avLst>
          </a:prstGeom>
          <a:gradFill>
            <a:gsLst>
              <a:gs pos="0">
                <a:schemeClr val="accent6">
                  <a:lumMod val="20000"/>
                  <a:lumOff val="80000"/>
                </a:schemeClr>
              </a:gs>
              <a:gs pos="100000">
                <a:schemeClr val="accent6">
                  <a:lumMod val="20000"/>
                  <a:lumOff val="80000"/>
                </a:schemeClr>
              </a:gs>
            </a:gsLst>
          </a:gradFill>
          <a:ln w="50800">
            <a:solidFill>
              <a:schemeClr val="accent6">
                <a:lumMod val="40000"/>
                <a:lumOff val="60000"/>
              </a:schemeClr>
            </a:solidFill>
          </a:ln>
        </p:spPr>
        <p:style>
          <a:lnRef idx="0">
            <a:schemeClr val="accent3"/>
          </a:lnRef>
          <a:fillRef idx="3">
            <a:schemeClr val="accent3"/>
          </a:fillRef>
          <a:effectRef idx="3">
            <a:schemeClr val="accent3"/>
          </a:effectRef>
          <a:fontRef idx="minor">
            <a:schemeClr val="lt1"/>
          </a:fontRef>
        </p:style>
        <p:txBody>
          <a:bodyPr lIns="215962" tIns="71988" rIns="215962" bIns="71988" anchor="ctr"/>
          <a:lstStyle/>
          <a:p>
            <a:pPr algn="ctr">
              <a:defRPr/>
            </a:pPr>
            <a:endParaRPr lang="ja-JP" altLang="en-US" kern="0"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03" name="正方形/長方形 102"/>
          <p:cNvSpPr/>
          <p:nvPr/>
        </p:nvSpPr>
        <p:spPr>
          <a:xfrm>
            <a:off x="1259205" y="4026550"/>
            <a:ext cx="1770004" cy="338538"/>
          </a:xfrm>
          <a:prstGeom prst="rect">
            <a:avLst/>
          </a:prstGeom>
        </p:spPr>
        <p:txBody>
          <a:bodyPr wrap="none" lIns="91424" tIns="45712" rIns="91424" bIns="45712">
            <a:spAutoFit/>
          </a:bodyPr>
          <a:lstStyle/>
          <a:p>
            <a:pPr fontAlgn="base">
              <a:spcBef>
                <a:spcPct val="0"/>
              </a:spcBef>
              <a:spcAft>
                <a:spcPct val="0"/>
              </a:spcAft>
            </a:pPr>
            <a:r>
              <a:rPr lang="ja-JP" altLang="en-US" sz="1600" dirty="0">
                <a:solidFill>
                  <a:prstClr val="black"/>
                </a:solidFill>
                <a:latin typeface="HGP創英角ｺﾞｼｯｸUB" pitchFamily="50" charset="-128"/>
                <a:ea typeface="HGP創英角ｺﾞｼｯｸUB" pitchFamily="50" charset="-128"/>
              </a:rPr>
              <a:t>ＩＣＴ利活用の推進</a:t>
            </a:r>
            <a:endParaRPr lang="ja-JP" altLang="en-US" sz="1600" dirty="0">
              <a:solidFill>
                <a:prstClr val="black"/>
              </a:solidFill>
            </a:endParaRPr>
          </a:p>
        </p:txBody>
      </p:sp>
      <p:sp>
        <p:nvSpPr>
          <p:cNvPr id="104" name="角丸四角形 103"/>
          <p:cNvSpPr/>
          <p:nvPr/>
        </p:nvSpPr>
        <p:spPr>
          <a:xfrm>
            <a:off x="137082" y="6309320"/>
            <a:ext cx="4011679" cy="329262"/>
          </a:xfrm>
          <a:prstGeom prst="roundRect">
            <a:avLst>
              <a:gd name="adj" fmla="val 14109"/>
            </a:avLst>
          </a:prstGeom>
          <a:gradFill>
            <a:gsLst>
              <a:gs pos="0">
                <a:srgbClr val="FFFFCC"/>
              </a:gs>
              <a:gs pos="100000">
                <a:srgbClr val="FFFFCC"/>
              </a:gs>
            </a:gsLst>
          </a:gradFill>
          <a:ln w="50800">
            <a:solidFill>
              <a:srgbClr val="FFFF99"/>
            </a:solidFill>
          </a:ln>
        </p:spPr>
        <p:style>
          <a:lnRef idx="0">
            <a:schemeClr val="accent3"/>
          </a:lnRef>
          <a:fillRef idx="3">
            <a:schemeClr val="accent3"/>
          </a:fillRef>
          <a:effectRef idx="3">
            <a:schemeClr val="accent3"/>
          </a:effectRef>
          <a:fontRef idx="minor">
            <a:schemeClr val="lt1"/>
          </a:fontRef>
        </p:style>
        <p:txBody>
          <a:bodyPr lIns="215962" tIns="71988" rIns="215962" bIns="71988" anchor="ctr"/>
          <a:lstStyle/>
          <a:p>
            <a:pPr algn="ctr">
              <a:defRPr/>
            </a:pPr>
            <a:endParaRPr lang="ja-JP" altLang="en-US" kern="0"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05" name="正方形/長方形 104"/>
          <p:cNvSpPr/>
          <p:nvPr/>
        </p:nvSpPr>
        <p:spPr>
          <a:xfrm>
            <a:off x="236993" y="6300029"/>
            <a:ext cx="3877344" cy="338554"/>
          </a:xfrm>
          <a:prstGeom prst="rect">
            <a:avLst/>
          </a:prstGeom>
        </p:spPr>
        <p:txBody>
          <a:bodyPr wrap="square" lIns="91424" tIns="45712" rIns="91424" bIns="45712">
            <a:spAutoFit/>
          </a:bodyPr>
          <a:lstStyle/>
          <a:p>
            <a:pPr algn="ctr" fontAlgn="base">
              <a:spcBef>
                <a:spcPct val="0"/>
              </a:spcBef>
              <a:spcAft>
                <a:spcPct val="0"/>
              </a:spcAft>
            </a:pPr>
            <a:r>
              <a:rPr lang="ja-JP" altLang="en-US" sz="1600" dirty="0">
                <a:solidFill>
                  <a:prstClr val="black"/>
                </a:solidFill>
                <a:latin typeface="HGP創英角ｺﾞｼｯｸUB" pitchFamily="50" charset="-128"/>
                <a:ea typeface="HGP創英角ｺﾞｼｯｸUB" pitchFamily="50" charset="-128"/>
              </a:rPr>
              <a:t>ＩＣＴ基盤（インフラ）の構築</a:t>
            </a:r>
            <a:endParaRPr lang="ja-JP" altLang="en-US" sz="1600" dirty="0">
              <a:solidFill>
                <a:prstClr val="black"/>
              </a:solidFill>
            </a:endParaRPr>
          </a:p>
        </p:txBody>
      </p:sp>
      <p:sp>
        <p:nvSpPr>
          <p:cNvPr id="106" name="角丸四角形 105"/>
          <p:cNvSpPr/>
          <p:nvPr/>
        </p:nvSpPr>
        <p:spPr>
          <a:xfrm>
            <a:off x="444797" y="4477647"/>
            <a:ext cx="404009" cy="1031965"/>
          </a:xfrm>
          <a:prstGeom prst="roundRect">
            <a:avLst>
              <a:gd name="adj" fmla="val 17914"/>
            </a:avLst>
          </a:prstGeom>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lIns="215962" tIns="71988" rIns="215962" bIns="71988" anchor="ctr"/>
          <a:lstStyle/>
          <a:p>
            <a:pPr algn="ctr">
              <a:defRPr/>
            </a:pPr>
            <a:endParaRPr lang="ja-JP" altLang="en-US" kern="0"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07" name="テキスト ボックス 106"/>
          <p:cNvSpPr txBox="1"/>
          <p:nvPr/>
        </p:nvSpPr>
        <p:spPr>
          <a:xfrm>
            <a:off x="506383" y="4706615"/>
            <a:ext cx="369300" cy="593000"/>
          </a:xfrm>
          <a:prstGeom prst="rect">
            <a:avLst/>
          </a:prstGeom>
          <a:noFill/>
        </p:spPr>
        <p:txBody>
          <a:bodyPr vert="eaVert" wrap="square" lIns="91424" tIns="45712" rIns="91424" bIns="45712" rtlCol="0">
            <a:spAutoFit/>
          </a:bodyPr>
          <a:lstStyle/>
          <a:p>
            <a:pPr fontAlgn="base">
              <a:spcBef>
                <a:spcPct val="0"/>
              </a:spcBef>
              <a:spcAft>
                <a:spcPct val="0"/>
              </a:spcAft>
            </a:pPr>
            <a:r>
              <a:rPr lang="ja-JP" altLang="en-US" sz="1200" dirty="0">
                <a:solidFill>
                  <a:prstClr val="black"/>
                </a:solidFill>
                <a:latin typeface="HGP創英角ｺﾞｼｯｸUB" pitchFamily="50" charset="-128"/>
                <a:ea typeface="HGP創英角ｺﾞｼｯｸUB" pitchFamily="50" charset="-128"/>
              </a:rPr>
              <a:t>行政</a:t>
            </a:r>
          </a:p>
        </p:txBody>
      </p:sp>
      <p:sp>
        <p:nvSpPr>
          <p:cNvPr id="108" name="角丸四角形 107"/>
          <p:cNvSpPr/>
          <p:nvPr/>
        </p:nvSpPr>
        <p:spPr>
          <a:xfrm>
            <a:off x="1119241" y="4477647"/>
            <a:ext cx="404009" cy="1031965"/>
          </a:xfrm>
          <a:prstGeom prst="roundRect">
            <a:avLst>
              <a:gd name="adj" fmla="val 17914"/>
            </a:avLst>
          </a:prstGeom>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lIns="215962" tIns="71988" rIns="215962" bIns="71988" anchor="ctr"/>
          <a:lstStyle/>
          <a:p>
            <a:pPr algn="ctr">
              <a:defRPr/>
            </a:pPr>
            <a:endParaRPr lang="ja-JP" altLang="en-US" kern="0"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09" name="テキスト ボックス 108"/>
          <p:cNvSpPr txBox="1"/>
          <p:nvPr/>
        </p:nvSpPr>
        <p:spPr>
          <a:xfrm>
            <a:off x="1180830" y="4715911"/>
            <a:ext cx="369300" cy="593000"/>
          </a:xfrm>
          <a:prstGeom prst="rect">
            <a:avLst/>
          </a:prstGeom>
          <a:noFill/>
        </p:spPr>
        <p:txBody>
          <a:bodyPr vert="eaVert" wrap="square" lIns="91424" tIns="45712" rIns="91424" bIns="45712" rtlCol="0">
            <a:spAutoFit/>
          </a:bodyPr>
          <a:lstStyle/>
          <a:p>
            <a:pPr fontAlgn="base">
              <a:spcBef>
                <a:spcPct val="0"/>
              </a:spcBef>
              <a:spcAft>
                <a:spcPct val="0"/>
              </a:spcAft>
            </a:pPr>
            <a:r>
              <a:rPr lang="ja-JP" altLang="en-US" sz="1200" dirty="0">
                <a:solidFill>
                  <a:prstClr val="black"/>
                </a:solidFill>
                <a:latin typeface="HGP創英角ｺﾞｼｯｸUB" pitchFamily="50" charset="-128"/>
                <a:ea typeface="HGP創英角ｺﾞｼｯｸUB" pitchFamily="50" charset="-128"/>
              </a:rPr>
              <a:t>医療</a:t>
            </a:r>
          </a:p>
        </p:txBody>
      </p:sp>
      <p:sp>
        <p:nvSpPr>
          <p:cNvPr id="110" name="角丸四角形 109"/>
          <p:cNvSpPr/>
          <p:nvPr/>
        </p:nvSpPr>
        <p:spPr>
          <a:xfrm>
            <a:off x="1824062" y="4477647"/>
            <a:ext cx="404009" cy="1031965"/>
          </a:xfrm>
          <a:prstGeom prst="roundRect">
            <a:avLst>
              <a:gd name="adj" fmla="val 17914"/>
            </a:avLst>
          </a:prstGeom>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lIns="215962" tIns="71988" rIns="215962" bIns="71988" anchor="ctr"/>
          <a:lstStyle/>
          <a:p>
            <a:pPr algn="ctr">
              <a:defRPr/>
            </a:pPr>
            <a:endParaRPr lang="ja-JP" altLang="en-US" kern="0"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11" name="テキスト ボックス 110"/>
          <p:cNvSpPr txBox="1"/>
          <p:nvPr/>
        </p:nvSpPr>
        <p:spPr>
          <a:xfrm>
            <a:off x="1885648" y="4712949"/>
            <a:ext cx="369300" cy="593000"/>
          </a:xfrm>
          <a:prstGeom prst="rect">
            <a:avLst/>
          </a:prstGeom>
          <a:noFill/>
        </p:spPr>
        <p:txBody>
          <a:bodyPr vert="eaVert" wrap="square" lIns="91424" tIns="45712" rIns="91424" bIns="45712" rtlCol="0">
            <a:spAutoFit/>
          </a:bodyPr>
          <a:lstStyle/>
          <a:p>
            <a:pPr fontAlgn="base">
              <a:spcBef>
                <a:spcPct val="0"/>
              </a:spcBef>
              <a:spcAft>
                <a:spcPct val="0"/>
              </a:spcAft>
            </a:pPr>
            <a:r>
              <a:rPr lang="ja-JP" altLang="en-US" sz="1200" dirty="0">
                <a:solidFill>
                  <a:prstClr val="black"/>
                </a:solidFill>
                <a:latin typeface="HGP創英角ｺﾞｼｯｸUB" pitchFamily="50" charset="-128"/>
                <a:ea typeface="HGP創英角ｺﾞｼｯｸUB" pitchFamily="50" charset="-128"/>
              </a:rPr>
              <a:t>教育</a:t>
            </a:r>
          </a:p>
        </p:txBody>
      </p:sp>
      <p:sp>
        <p:nvSpPr>
          <p:cNvPr id="112" name="角丸四角形 111"/>
          <p:cNvSpPr/>
          <p:nvPr/>
        </p:nvSpPr>
        <p:spPr>
          <a:xfrm>
            <a:off x="3489284" y="4477647"/>
            <a:ext cx="404009" cy="1031966"/>
          </a:xfrm>
          <a:prstGeom prst="roundRect">
            <a:avLst>
              <a:gd name="adj" fmla="val 17914"/>
            </a:avLst>
          </a:prstGeom>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lIns="215962" tIns="71988" rIns="215962" bIns="71988" anchor="ctr"/>
          <a:lstStyle/>
          <a:p>
            <a:pPr algn="ctr">
              <a:defRPr/>
            </a:pPr>
            <a:endParaRPr lang="ja-JP" altLang="en-US" kern="0"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13" name="テキスト ボックス 112"/>
          <p:cNvSpPr txBox="1"/>
          <p:nvPr/>
        </p:nvSpPr>
        <p:spPr>
          <a:xfrm>
            <a:off x="3525096" y="4423946"/>
            <a:ext cx="369300" cy="1016726"/>
          </a:xfrm>
          <a:prstGeom prst="rect">
            <a:avLst/>
          </a:prstGeom>
          <a:noFill/>
        </p:spPr>
        <p:txBody>
          <a:bodyPr vert="eaVert" wrap="square" lIns="91424" tIns="45712" rIns="91424" bIns="45712" rtlCol="0">
            <a:spAutoFit/>
          </a:bodyPr>
          <a:lstStyle/>
          <a:p>
            <a:pPr fontAlgn="base">
              <a:spcBef>
                <a:spcPct val="0"/>
              </a:spcBef>
              <a:spcAft>
                <a:spcPct val="0"/>
              </a:spcAft>
            </a:pPr>
            <a:r>
              <a:rPr lang="ja-JP" altLang="en-US" sz="1200" dirty="0">
                <a:solidFill>
                  <a:prstClr val="black"/>
                </a:solidFill>
                <a:latin typeface="HGP創英角ｺﾞｼｯｸUB" pitchFamily="50" charset="-128"/>
                <a:ea typeface="HGP創英角ｺﾞｼｯｸUB" pitchFamily="50" charset="-128"/>
              </a:rPr>
              <a:t>（個別分野）</a:t>
            </a:r>
          </a:p>
        </p:txBody>
      </p:sp>
      <p:sp>
        <p:nvSpPr>
          <p:cNvPr id="114" name="テキスト ボックス 113"/>
          <p:cNvSpPr txBox="1"/>
          <p:nvPr/>
        </p:nvSpPr>
        <p:spPr>
          <a:xfrm>
            <a:off x="2973205" y="4717549"/>
            <a:ext cx="1089482" cy="307760"/>
          </a:xfrm>
          <a:prstGeom prst="rect">
            <a:avLst/>
          </a:prstGeom>
          <a:noFill/>
        </p:spPr>
        <p:txBody>
          <a:bodyPr wrap="square" lIns="91424" tIns="45712" rIns="91424" bIns="45712" rtlCol="0">
            <a:spAutoFit/>
          </a:bodyPr>
          <a:lstStyle/>
          <a:p>
            <a:pPr fontAlgn="base">
              <a:spcBef>
                <a:spcPct val="0"/>
              </a:spcBef>
              <a:spcAft>
                <a:spcPct val="0"/>
              </a:spcAft>
            </a:pPr>
            <a:r>
              <a:rPr lang="ja-JP" altLang="en-US" sz="1400" dirty="0">
                <a:solidFill>
                  <a:prstClr val="black"/>
                </a:solidFill>
                <a:latin typeface="HGP創英角ｺﾞｼｯｸUB" pitchFamily="50" charset="-128"/>
                <a:ea typeface="HGP創英角ｺﾞｼｯｸUB" pitchFamily="50" charset="-128"/>
              </a:rPr>
              <a:t>・・・</a:t>
            </a:r>
          </a:p>
        </p:txBody>
      </p:sp>
      <p:sp>
        <p:nvSpPr>
          <p:cNvPr id="115" name="角丸四角形 114"/>
          <p:cNvSpPr/>
          <p:nvPr/>
        </p:nvSpPr>
        <p:spPr>
          <a:xfrm>
            <a:off x="128466" y="5965197"/>
            <a:ext cx="4011679" cy="310065"/>
          </a:xfrm>
          <a:prstGeom prst="roundRect">
            <a:avLst>
              <a:gd name="adj" fmla="val 14109"/>
            </a:avLst>
          </a:prstGeom>
          <a:gradFill>
            <a:gsLst>
              <a:gs pos="0">
                <a:schemeClr val="accent3">
                  <a:lumMod val="20000"/>
                  <a:lumOff val="80000"/>
                </a:schemeClr>
              </a:gs>
              <a:gs pos="100000">
                <a:schemeClr val="accent3">
                  <a:lumMod val="20000"/>
                  <a:lumOff val="80000"/>
                </a:schemeClr>
              </a:gs>
            </a:gsLst>
          </a:gradFill>
          <a:ln w="50800">
            <a:solidFill>
              <a:schemeClr val="accent3">
                <a:lumMod val="40000"/>
                <a:lumOff val="60000"/>
              </a:schemeClr>
            </a:solidFill>
          </a:ln>
        </p:spPr>
        <p:style>
          <a:lnRef idx="0">
            <a:schemeClr val="accent3"/>
          </a:lnRef>
          <a:fillRef idx="3">
            <a:schemeClr val="accent3"/>
          </a:fillRef>
          <a:effectRef idx="3">
            <a:schemeClr val="accent3"/>
          </a:effectRef>
          <a:fontRef idx="minor">
            <a:schemeClr val="lt1"/>
          </a:fontRef>
        </p:style>
        <p:txBody>
          <a:bodyPr lIns="215962" tIns="71988" rIns="215962" bIns="71988" anchor="ctr"/>
          <a:lstStyle/>
          <a:p>
            <a:pPr algn="ctr">
              <a:defRPr/>
            </a:pPr>
            <a:endParaRPr lang="ja-JP" altLang="en-US" kern="0"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16" name="正方形/長方形 115"/>
          <p:cNvSpPr/>
          <p:nvPr/>
        </p:nvSpPr>
        <p:spPr>
          <a:xfrm>
            <a:off x="185056" y="5949280"/>
            <a:ext cx="3877344" cy="338554"/>
          </a:xfrm>
          <a:prstGeom prst="rect">
            <a:avLst/>
          </a:prstGeom>
        </p:spPr>
        <p:txBody>
          <a:bodyPr wrap="square" lIns="91424" tIns="45712" rIns="91424" bIns="45712">
            <a:spAutoFit/>
          </a:bodyPr>
          <a:lstStyle/>
          <a:p>
            <a:pPr algn="ctr" fontAlgn="base">
              <a:spcBef>
                <a:spcPct val="0"/>
              </a:spcBef>
              <a:spcAft>
                <a:spcPct val="0"/>
              </a:spcAft>
            </a:pPr>
            <a:r>
              <a:rPr lang="ja-JP" altLang="en-US" sz="1600" dirty="0">
                <a:solidFill>
                  <a:prstClr val="black"/>
                </a:solidFill>
                <a:latin typeface="HGP創英角ｺﾞｼｯｸUB" pitchFamily="50" charset="-128"/>
                <a:ea typeface="HGP創英角ｺﾞｼｯｸUB" pitchFamily="50" charset="-128"/>
              </a:rPr>
              <a:t>ＩＣＴ利用環境の整備</a:t>
            </a:r>
            <a:endParaRPr lang="ja-JP" altLang="en-US" sz="1600" dirty="0">
              <a:solidFill>
                <a:prstClr val="black"/>
              </a:solidFill>
            </a:endParaRPr>
          </a:p>
        </p:txBody>
      </p:sp>
      <p:sp>
        <p:nvSpPr>
          <p:cNvPr id="117" name="角丸四角形 116"/>
          <p:cNvSpPr/>
          <p:nvPr/>
        </p:nvSpPr>
        <p:spPr>
          <a:xfrm>
            <a:off x="4309024" y="3933056"/>
            <a:ext cx="499960" cy="2784676"/>
          </a:xfrm>
          <a:prstGeom prst="roundRect">
            <a:avLst>
              <a:gd name="adj" fmla="val 14109"/>
            </a:avLst>
          </a:prstGeom>
          <a:gradFill>
            <a:gsLst>
              <a:gs pos="0">
                <a:schemeClr val="accent5">
                  <a:lumMod val="20000"/>
                  <a:lumOff val="80000"/>
                </a:schemeClr>
              </a:gs>
              <a:gs pos="100000">
                <a:schemeClr val="accent5">
                  <a:lumMod val="20000"/>
                  <a:lumOff val="80000"/>
                </a:schemeClr>
              </a:gs>
            </a:gsLst>
          </a:gradFill>
          <a:ln w="50800" cmpd="thickThin">
            <a:solidFill>
              <a:schemeClr val="accent5">
                <a:lumMod val="40000"/>
                <a:lumOff val="60000"/>
              </a:schemeClr>
            </a:solidFill>
          </a:ln>
        </p:spPr>
        <p:style>
          <a:lnRef idx="0">
            <a:schemeClr val="accent3"/>
          </a:lnRef>
          <a:fillRef idx="3">
            <a:schemeClr val="accent3"/>
          </a:fillRef>
          <a:effectRef idx="3">
            <a:schemeClr val="accent3"/>
          </a:effectRef>
          <a:fontRef idx="minor">
            <a:schemeClr val="lt1"/>
          </a:fontRef>
        </p:style>
        <p:txBody>
          <a:bodyPr lIns="215962" tIns="71988" rIns="215962" bIns="71988" anchor="ctr"/>
          <a:lstStyle/>
          <a:p>
            <a:pPr algn="ctr">
              <a:defRPr/>
            </a:pPr>
            <a:endParaRPr lang="ja-JP" altLang="en-US" kern="0"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18" name="テキスト ボックス 117"/>
          <p:cNvSpPr txBox="1"/>
          <p:nvPr/>
        </p:nvSpPr>
        <p:spPr>
          <a:xfrm>
            <a:off x="4378129" y="4351065"/>
            <a:ext cx="430855" cy="1917741"/>
          </a:xfrm>
          <a:prstGeom prst="rect">
            <a:avLst/>
          </a:prstGeom>
          <a:noFill/>
        </p:spPr>
        <p:txBody>
          <a:bodyPr vert="eaVert" wrap="square" lIns="91424" tIns="45712" rIns="91424" bIns="45712" rtlCol="0">
            <a:spAutoFit/>
          </a:bodyPr>
          <a:lstStyle/>
          <a:p>
            <a:pPr fontAlgn="base">
              <a:spcBef>
                <a:spcPct val="0"/>
              </a:spcBef>
              <a:spcAft>
                <a:spcPct val="0"/>
              </a:spcAft>
            </a:pPr>
            <a:r>
              <a:rPr lang="ja-JP" altLang="en-US" sz="1600" dirty="0">
                <a:solidFill>
                  <a:prstClr val="black"/>
                </a:solidFill>
                <a:latin typeface="HGP創英角ｺﾞｼｯｸUB" pitchFamily="50" charset="-128"/>
                <a:ea typeface="HGP創英角ｺﾞｼｯｸUB" pitchFamily="50" charset="-128"/>
              </a:rPr>
              <a:t>研究開発等の推進</a:t>
            </a:r>
          </a:p>
        </p:txBody>
      </p:sp>
      <p:sp>
        <p:nvSpPr>
          <p:cNvPr id="138" name="角丸四角形 137"/>
          <p:cNvSpPr/>
          <p:nvPr/>
        </p:nvSpPr>
        <p:spPr>
          <a:xfrm>
            <a:off x="2544151" y="4477649"/>
            <a:ext cx="404009" cy="1039585"/>
          </a:xfrm>
          <a:prstGeom prst="roundRect">
            <a:avLst>
              <a:gd name="adj" fmla="val 17914"/>
            </a:avLst>
          </a:prstGeom>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lIns="215962" tIns="71988" rIns="215962" bIns="71988" anchor="ctr"/>
          <a:lstStyle/>
          <a:p>
            <a:pPr algn="ctr">
              <a:defRPr/>
            </a:pPr>
            <a:endParaRPr lang="ja-JP" altLang="en-US" kern="0"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40" name="テキスト ボックス 139"/>
          <p:cNvSpPr txBox="1"/>
          <p:nvPr/>
        </p:nvSpPr>
        <p:spPr>
          <a:xfrm>
            <a:off x="2605740" y="4720569"/>
            <a:ext cx="369300" cy="593000"/>
          </a:xfrm>
          <a:prstGeom prst="rect">
            <a:avLst/>
          </a:prstGeom>
          <a:noFill/>
        </p:spPr>
        <p:txBody>
          <a:bodyPr vert="eaVert" wrap="square" lIns="91424" tIns="45712" rIns="91424" bIns="45712" rtlCol="0">
            <a:spAutoFit/>
          </a:bodyPr>
          <a:lstStyle/>
          <a:p>
            <a:pPr fontAlgn="base">
              <a:spcBef>
                <a:spcPct val="0"/>
              </a:spcBef>
              <a:spcAft>
                <a:spcPct val="0"/>
              </a:spcAft>
            </a:pPr>
            <a:r>
              <a:rPr lang="ja-JP" altLang="en-US" sz="1200" dirty="0">
                <a:solidFill>
                  <a:prstClr val="black"/>
                </a:solidFill>
                <a:latin typeface="HGP創英角ｺﾞｼｯｸUB" pitchFamily="50" charset="-128"/>
                <a:ea typeface="HGP創英角ｺﾞｼｯｸUB" pitchFamily="50" charset="-128"/>
              </a:rPr>
              <a:t>農業</a:t>
            </a:r>
          </a:p>
        </p:txBody>
      </p:sp>
      <p:sp>
        <p:nvSpPr>
          <p:cNvPr id="158" name="角丸四角形 157"/>
          <p:cNvSpPr/>
          <p:nvPr/>
        </p:nvSpPr>
        <p:spPr>
          <a:xfrm>
            <a:off x="123053" y="5155721"/>
            <a:ext cx="4037859" cy="721553"/>
          </a:xfrm>
          <a:prstGeom prst="roundRect">
            <a:avLst>
              <a:gd name="adj" fmla="val 14109"/>
            </a:avLst>
          </a:prstGeom>
          <a:gradFill>
            <a:gsLst>
              <a:gs pos="50000">
                <a:schemeClr val="accent4">
                  <a:lumMod val="20000"/>
                  <a:lumOff val="80000"/>
                </a:schemeClr>
              </a:gs>
              <a:gs pos="0">
                <a:schemeClr val="accent4">
                  <a:lumMod val="20000"/>
                  <a:lumOff val="80000"/>
                </a:schemeClr>
              </a:gs>
              <a:gs pos="100000">
                <a:schemeClr val="accent4">
                  <a:lumMod val="20000"/>
                  <a:lumOff val="80000"/>
                </a:schemeClr>
              </a:gs>
            </a:gsLst>
          </a:gradFill>
          <a:ln w="50800">
            <a:solidFill>
              <a:schemeClr val="accent4">
                <a:lumMod val="75000"/>
              </a:schemeClr>
            </a:solidFill>
          </a:ln>
        </p:spPr>
        <p:style>
          <a:lnRef idx="0">
            <a:schemeClr val="accent3"/>
          </a:lnRef>
          <a:fillRef idx="3">
            <a:schemeClr val="accent3"/>
          </a:fillRef>
          <a:effectRef idx="3">
            <a:schemeClr val="accent3"/>
          </a:effectRef>
          <a:fontRef idx="minor">
            <a:schemeClr val="lt1"/>
          </a:fontRef>
        </p:style>
        <p:txBody>
          <a:bodyPr lIns="215962" tIns="71988" rIns="215962" bIns="71988" anchor="ctr"/>
          <a:lstStyle/>
          <a:p>
            <a:pPr algn="ctr">
              <a:defRPr/>
            </a:pPr>
            <a:endParaRPr lang="ja-JP" altLang="en-US" kern="0"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59" name="正方形/長方形 158"/>
          <p:cNvSpPr/>
          <p:nvPr/>
        </p:nvSpPr>
        <p:spPr>
          <a:xfrm>
            <a:off x="384006" y="5157192"/>
            <a:ext cx="3500597" cy="338554"/>
          </a:xfrm>
          <a:prstGeom prst="rect">
            <a:avLst/>
          </a:prstGeom>
        </p:spPr>
        <p:txBody>
          <a:bodyPr wrap="square" lIns="91424" tIns="45712" rIns="91424" bIns="45712">
            <a:spAutoFit/>
          </a:bodyPr>
          <a:lstStyle/>
          <a:p>
            <a:pPr algn="ctr" fontAlgn="base">
              <a:spcBef>
                <a:spcPct val="0"/>
              </a:spcBef>
              <a:spcAft>
                <a:spcPct val="0"/>
              </a:spcAft>
            </a:pPr>
            <a:r>
              <a:rPr lang="ja-JP" altLang="en-US" sz="1600" dirty="0" smtClean="0">
                <a:solidFill>
                  <a:srgbClr val="8064A2">
                    <a:lumMod val="50000"/>
                  </a:srgbClr>
                </a:solidFill>
                <a:latin typeface="HGP創英角ｺﾞｼｯｸUB" pitchFamily="50" charset="-128"/>
                <a:ea typeface="HGP創英角ｺﾞｼｯｸUB" pitchFamily="50" charset="-128"/>
              </a:rPr>
              <a:t>「横軸」の取組強化</a:t>
            </a:r>
            <a:endParaRPr lang="ja-JP" altLang="en-US" sz="1600" dirty="0">
              <a:solidFill>
                <a:srgbClr val="8064A2">
                  <a:lumMod val="50000"/>
                </a:srgbClr>
              </a:solidFill>
            </a:endParaRPr>
          </a:p>
        </p:txBody>
      </p:sp>
      <p:sp>
        <p:nvSpPr>
          <p:cNvPr id="160" name="正方形/長方形 159"/>
          <p:cNvSpPr/>
          <p:nvPr/>
        </p:nvSpPr>
        <p:spPr>
          <a:xfrm>
            <a:off x="351255" y="5415608"/>
            <a:ext cx="3533346" cy="430871"/>
          </a:xfrm>
          <a:prstGeom prst="rect">
            <a:avLst/>
          </a:prstGeom>
        </p:spPr>
        <p:txBody>
          <a:bodyPr wrap="square" lIns="91424" tIns="45712" rIns="91424" bIns="45712">
            <a:spAutoFit/>
          </a:bodyPr>
          <a:lstStyle/>
          <a:p>
            <a:pPr algn="ctr" fontAlgn="base">
              <a:spcBef>
                <a:spcPct val="0"/>
              </a:spcBef>
              <a:spcAft>
                <a:spcPct val="0"/>
              </a:spcAft>
            </a:pPr>
            <a:r>
              <a:rPr lang="ja-JP" altLang="en-US" sz="1100" dirty="0" smtClean="0">
                <a:solidFill>
                  <a:srgbClr val="8064A2">
                    <a:lumMod val="50000"/>
                  </a:srgbClr>
                </a:solidFill>
                <a:latin typeface="HGP創英角ｺﾞｼｯｸUB" pitchFamily="50" charset="-128"/>
                <a:ea typeface="HGP創英角ｺﾞｼｯｸUB" pitchFamily="50" charset="-128"/>
              </a:rPr>
              <a:t>データ構造・形式や</a:t>
            </a:r>
            <a:r>
              <a:rPr lang="ja-JP" altLang="en-US" sz="1100" dirty="0">
                <a:solidFill>
                  <a:srgbClr val="8064A2">
                    <a:lumMod val="50000"/>
                  </a:srgbClr>
                </a:solidFill>
                <a:latin typeface="HGP創英角ｺﾞｼｯｸUB" pitchFamily="50" charset="-128"/>
                <a:ea typeface="HGP創英角ｺﾞｼｯｸUB" pitchFamily="50" charset="-128"/>
              </a:rPr>
              <a:t>ＡＰＩの共通化等を通じた</a:t>
            </a:r>
            <a:endParaRPr lang="en-US" altLang="ja-JP" sz="1100" dirty="0">
              <a:solidFill>
                <a:srgbClr val="8064A2">
                  <a:lumMod val="50000"/>
                </a:srgbClr>
              </a:solidFill>
              <a:latin typeface="HGP創英角ｺﾞｼｯｸUB" pitchFamily="50" charset="-128"/>
              <a:ea typeface="HGP創英角ｺﾞｼｯｸUB" pitchFamily="50" charset="-128"/>
            </a:endParaRPr>
          </a:p>
          <a:p>
            <a:pPr algn="ctr" fontAlgn="base">
              <a:spcBef>
                <a:spcPct val="0"/>
              </a:spcBef>
              <a:spcAft>
                <a:spcPct val="0"/>
              </a:spcAft>
            </a:pPr>
            <a:r>
              <a:rPr lang="ja-JP" altLang="en-US" sz="1100" dirty="0">
                <a:solidFill>
                  <a:srgbClr val="8064A2">
                    <a:lumMod val="50000"/>
                  </a:srgbClr>
                </a:solidFill>
                <a:latin typeface="HGP創英角ｺﾞｼｯｸUB" pitchFamily="50" charset="-128"/>
                <a:ea typeface="HGP創英角ｺﾞｼｯｸUB" pitchFamily="50" charset="-128"/>
              </a:rPr>
              <a:t>「</a:t>
            </a:r>
            <a:r>
              <a:rPr lang="ja-JP" altLang="en-US" sz="1100" dirty="0" smtClean="0">
                <a:solidFill>
                  <a:srgbClr val="8064A2">
                    <a:lumMod val="50000"/>
                  </a:srgbClr>
                </a:solidFill>
                <a:latin typeface="HGP創英角ｺﾞｼｯｸUB" pitchFamily="50" charset="-128"/>
                <a:ea typeface="HGP創英角ｺﾞｼｯｸUB" pitchFamily="50" charset="-128"/>
              </a:rPr>
              <a:t>オープンデータ流通環境</a:t>
            </a:r>
            <a:r>
              <a:rPr lang="ja-JP" altLang="en-US" sz="1100" dirty="0">
                <a:solidFill>
                  <a:srgbClr val="8064A2">
                    <a:lumMod val="50000"/>
                  </a:srgbClr>
                </a:solidFill>
                <a:latin typeface="HGP創英角ｺﾞｼｯｸUB" pitchFamily="50" charset="-128"/>
                <a:ea typeface="HGP創英角ｺﾞｼｯｸUB" pitchFamily="50" charset="-128"/>
              </a:rPr>
              <a:t>」の</a:t>
            </a:r>
            <a:r>
              <a:rPr lang="ja-JP" altLang="en-US" sz="1100" dirty="0" smtClean="0">
                <a:solidFill>
                  <a:srgbClr val="8064A2">
                    <a:lumMod val="50000"/>
                  </a:srgbClr>
                </a:solidFill>
                <a:latin typeface="HGP創英角ｺﾞｼｯｸUB" pitchFamily="50" charset="-128"/>
                <a:ea typeface="HGP創英角ｺﾞｼｯｸUB" pitchFamily="50" charset="-128"/>
              </a:rPr>
              <a:t>整備</a:t>
            </a:r>
            <a:endParaRPr lang="en-US" altLang="ja-JP" sz="1100" dirty="0">
              <a:solidFill>
                <a:srgbClr val="8064A2">
                  <a:lumMod val="50000"/>
                </a:srgbClr>
              </a:solidFill>
              <a:latin typeface="HGP創英角ｺﾞｼｯｸUB" pitchFamily="50" charset="-128"/>
              <a:ea typeface="HGP創英角ｺﾞｼｯｸUB" pitchFamily="50" charset="-128"/>
            </a:endParaRPr>
          </a:p>
        </p:txBody>
      </p:sp>
      <p:sp>
        <p:nvSpPr>
          <p:cNvPr id="162" name="正方形/長方形 161"/>
          <p:cNvSpPr/>
          <p:nvPr/>
        </p:nvSpPr>
        <p:spPr>
          <a:xfrm>
            <a:off x="128466" y="3573016"/>
            <a:ext cx="4137467" cy="360040"/>
          </a:xfrm>
          <a:prstGeom prst="rect">
            <a:avLst/>
          </a:prstGeom>
          <a:scene3d>
            <a:camera prst="orthographicFront">
              <a:rot lat="0" lon="0" rev="0"/>
            </a:camera>
            <a:lightRig rig="threePt" dir="t">
              <a:rot lat="0" lon="0" rev="1200000"/>
            </a:lightRig>
          </a:scene3d>
          <a:sp3d>
            <a:bevelT w="63500" h="25400" prst="coolSlant"/>
          </a:sp3d>
        </p:spPr>
        <p:style>
          <a:lnRef idx="0">
            <a:schemeClr val="accent6"/>
          </a:lnRef>
          <a:fillRef idx="3">
            <a:schemeClr val="accent6"/>
          </a:fillRef>
          <a:effectRef idx="3">
            <a:schemeClr val="accent6"/>
          </a:effectRef>
          <a:fontRef idx="minor">
            <a:schemeClr val="lt1"/>
          </a:fontRef>
        </p:style>
        <p:txBody>
          <a:bodyPr lIns="91424" tIns="45712" rIns="91424" bIns="45712" rtlCol="0" anchor="ctr"/>
          <a:lstStyle/>
          <a:p>
            <a:pPr algn="ctr" fontAlgn="base">
              <a:spcBef>
                <a:spcPct val="0"/>
              </a:spcBef>
              <a:spcAft>
                <a:spcPct val="0"/>
              </a:spcAft>
            </a:pPr>
            <a:r>
              <a:rPr lang="ja-JP" altLang="en-US"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今後のＩＣＴ総合戦略</a:t>
            </a:r>
            <a:endParaRPr lang="ja-JP" altLang="en-US"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602" y="3475548"/>
            <a:ext cx="4781934" cy="333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ja-JP" altLang="en-US" sz="1600" b="0" i="0" u="none" strike="noStrike" kern="0" cap="none" spc="0" normalizeH="0" baseline="0" noProof="0" dirty="0">
              <a:ln>
                <a:noFill/>
              </a:ln>
              <a:solidFill>
                <a:sysClr val="windowText" lastClr="000000"/>
              </a:solidFill>
              <a:effectLst/>
              <a:uLnTx/>
              <a:uFillTx/>
            </a:endParaRPr>
          </a:p>
        </p:txBody>
      </p:sp>
      <p:sp>
        <p:nvSpPr>
          <p:cNvPr id="31" name="テキスト ボックス 116"/>
          <p:cNvSpPr txBox="1">
            <a:spLocks noChangeArrowheads="1"/>
          </p:cNvSpPr>
          <p:nvPr/>
        </p:nvSpPr>
        <p:spPr bwMode="auto">
          <a:xfrm>
            <a:off x="2792760" y="2564904"/>
            <a:ext cx="7058025" cy="246063"/>
          </a:xfrm>
          <a:prstGeom prst="rect">
            <a:avLst/>
          </a:prstGeom>
          <a:noFill/>
          <a:ln w="9525">
            <a:noFill/>
            <a:miter lim="800000"/>
            <a:headEnd/>
            <a:tailEnd/>
          </a:ln>
        </p:spPr>
        <p:txBody>
          <a:bodyPr lIns="91424" tIns="45712" rIns="91424" bIns="45712">
            <a:spAutoFit/>
          </a:bodyPr>
          <a:lstStyle/>
          <a:p>
            <a:r>
              <a:rPr lang="en-US" altLang="ja-JP" sz="1000" dirty="0">
                <a:latin typeface="Calibri" pitchFamily="34" charset="0"/>
              </a:rPr>
              <a:t>※</a:t>
            </a:r>
            <a:r>
              <a:rPr lang="ja-JP" altLang="en-US" sz="1000" dirty="0">
                <a:latin typeface="Calibri" pitchFamily="34" charset="0"/>
              </a:rPr>
              <a:t>共通ＡＰＩ（</a:t>
            </a:r>
            <a:r>
              <a:rPr lang="en-US" altLang="ja-JP" sz="1000" dirty="0">
                <a:latin typeface="Calibri" pitchFamily="34" charset="0"/>
              </a:rPr>
              <a:t>Application Programming Interface</a:t>
            </a:r>
            <a:r>
              <a:rPr lang="ja-JP" altLang="en-US" sz="1000" dirty="0">
                <a:latin typeface="Calibri" pitchFamily="34" charset="0"/>
              </a:rPr>
              <a:t>）：情報・データの相互運用性を確保するための共通のデータ形式や通信規約</a:t>
            </a:r>
          </a:p>
        </p:txBody>
      </p:sp>
      <p:sp>
        <p:nvSpPr>
          <p:cNvPr id="34" name="正方形/長方形 33"/>
          <p:cNvSpPr/>
          <p:nvPr/>
        </p:nvSpPr>
        <p:spPr>
          <a:xfrm>
            <a:off x="57422" y="1988840"/>
            <a:ext cx="9752012" cy="630926"/>
          </a:xfrm>
          <a:prstGeom prst="rect">
            <a:avLst/>
          </a:prstGeom>
        </p:spPr>
        <p:txBody>
          <a:bodyPr lIns="91424" tIns="45712" rIns="91424" bIns="45712">
            <a:spAutoFit/>
          </a:bodyPr>
          <a:lstStyle/>
          <a:p>
            <a:pPr marL="174594" indent="-174594" fontAlgn="auto">
              <a:lnSpc>
                <a:spcPts val="1400"/>
              </a:lnSpc>
              <a:spcBef>
                <a:spcPts val="0"/>
              </a:spcBef>
              <a:spcAft>
                <a:spcPts val="0"/>
              </a:spcAft>
              <a:defRPr/>
            </a:pPr>
            <a:r>
              <a:rPr lang="ja-JP" altLang="en-US" sz="1400" dirty="0">
                <a:latin typeface="ＭＳ Ｐゴシック" pitchFamily="50" charset="-128"/>
                <a:ea typeface="ＭＳ Ｐゴシック" pitchFamily="50" charset="-128"/>
              </a:rPr>
              <a:t>■</a:t>
            </a:r>
            <a:r>
              <a:rPr lang="ja-JP" altLang="en-US" sz="1400" dirty="0">
                <a:solidFill>
                  <a:schemeClr val="accent6">
                    <a:lumMod val="75000"/>
                  </a:schemeClr>
                </a:solidFill>
                <a:latin typeface="ＭＳ Ｐゴシック" pitchFamily="50" charset="-128"/>
                <a:ea typeface="ＭＳ Ｐゴシック" pitchFamily="50" charset="-128"/>
              </a:rPr>
              <a:t>　</a:t>
            </a:r>
            <a:r>
              <a:rPr lang="ja-JP" altLang="en-US" sz="1400" dirty="0" smtClean="0">
                <a:latin typeface="ＭＳ Ｐゴシック" pitchFamily="50" charset="-128"/>
                <a:ea typeface="ＭＳ Ｐゴシック" pitchFamily="50" charset="-128"/>
              </a:rPr>
              <a:t>こうした背景を踏まえ、分野</a:t>
            </a:r>
            <a:r>
              <a:rPr lang="ja-JP" altLang="en-US" sz="1400" dirty="0">
                <a:latin typeface="ＭＳ Ｐゴシック" pitchFamily="50" charset="-128"/>
                <a:ea typeface="ＭＳ Ｐゴシック" pitchFamily="50" charset="-128"/>
              </a:rPr>
              <a:t>を超えたデータの流通・連携・利活用を効果的に行うために必要となる、</a:t>
            </a:r>
            <a:r>
              <a:rPr lang="ja-JP" altLang="en-US" sz="1400" u="heavy" dirty="0">
                <a:latin typeface="ＭＳ Ｐゴシック" pitchFamily="50" charset="-128"/>
                <a:ea typeface="ＭＳ Ｐゴシック" pitchFamily="50" charset="-128"/>
              </a:rPr>
              <a:t>①情報流通連携基盤共通ＡＰＩ</a:t>
            </a:r>
            <a:r>
              <a:rPr lang="en-US" altLang="ja-JP" sz="1400" u="heavy" dirty="0">
                <a:latin typeface="ＭＳ Ｐゴシック" pitchFamily="50" charset="-128"/>
                <a:ea typeface="ＭＳ Ｐゴシック" pitchFamily="50" charset="-128"/>
              </a:rPr>
              <a:t>※</a:t>
            </a:r>
            <a:r>
              <a:rPr lang="ja-JP" altLang="en-US" sz="1400" dirty="0">
                <a:latin typeface="ＭＳ Ｐゴシック" pitchFamily="50" charset="-128"/>
                <a:ea typeface="ＭＳ Ｐゴシック" pitchFamily="50" charset="-128"/>
              </a:rPr>
              <a:t>（標準データ規格</a:t>
            </a:r>
            <a:r>
              <a:rPr lang="ja-JP" altLang="en-US" sz="1200" dirty="0">
                <a:latin typeface="ＭＳ Ｐゴシック" pitchFamily="50" charset="-128"/>
                <a:ea typeface="ＭＳ Ｐゴシック" pitchFamily="50" charset="-128"/>
              </a:rPr>
              <a:t>（データモデル、データフォーマット、共通ボキャブラリ）</a:t>
            </a:r>
            <a:r>
              <a:rPr lang="ja-JP" altLang="en-US" sz="1400" dirty="0">
                <a:latin typeface="ＭＳ Ｐゴシック" pitchFamily="50" charset="-128"/>
                <a:ea typeface="ＭＳ Ｐゴシック" pitchFamily="50" charset="-128"/>
              </a:rPr>
              <a:t>及び標準ＡＰＩ規格）</a:t>
            </a:r>
            <a:r>
              <a:rPr lang="ja-JP" altLang="en-US" sz="1400" u="heavy" dirty="0">
                <a:latin typeface="ＭＳ Ｐゴシック" pitchFamily="50" charset="-128"/>
                <a:ea typeface="ＭＳ Ｐゴシック" pitchFamily="50" charset="-128"/>
              </a:rPr>
              <a:t>の確立・国際標準化</a:t>
            </a:r>
            <a:r>
              <a:rPr lang="ja-JP" altLang="en-US" sz="1400" dirty="0">
                <a:latin typeface="ＭＳ Ｐゴシック" pitchFamily="50" charset="-128"/>
                <a:ea typeface="ＭＳ Ｐゴシック" pitchFamily="50" charset="-128"/>
              </a:rPr>
              <a:t>、</a:t>
            </a:r>
            <a:r>
              <a:rPr lang="ja-JP" altLang="en-US" sz="1400" u="heavy" dirty="0">
                <a:latin typeface="ＭＳ Ｐゴシック" pitchFamily="50" charset="-128"/>
                <a:ea typeface="ＭＳ Ｐゴシック" pitchFamily="50" charset="-128"/>
              </a:rPr>
              <a:t>②データの２次利用に関するルール（データガバナンス方式）の策定</a:t>
            </a:r>
            <a:r>
              <a:rPr lang="ja-JP" altLang="en-US" sz="1400" dirty="0">
                <a:latin typeface="ＭＳ Ｐゴシック" pitchFamily="50" charset="-128"/>
                <a:ea typeface="ＭＳ Ｐゴシック" pitchFamily="50" charset="-128"/>
              </a:rPr>
              <a:t>、</a:t>
            </a:r>
            <a:r>
              <a:rPr lang="ja-JP" altLang="en-US" sz="1400" u="heavy" dirty="0">
                <a:latin typeface="ＭＳ Ｐゴシック" pitchFamily="50" charset="-128"/>
                <a:ea typeface="ＭＳ Ｐゴシック" pitchFamily="50" charset="-128"/>
              </a:rPr>
              <a:t>③オープンデータ化のメリットの可視化</a:t>
            </a:r>
            <a:r>
              <a:rPr lang="ja-JP" altLang="en-US" sz="1400" dirty="0">
                <a:latin typeface="ＭＳ Ｐゴシック" pitchFamily="50" charset="-128"/>
                <a:ea typeface="ＭＳ Ｐゴシック" pitchFamily="50" charset="-128"/>
              </a:rPr>
              <a:t>等のための</a:t>
            </a:r>
            <a:r>
              <a:rPr lang="ja-JP" altLang="en-US" sz="1400" u="heavy" dirty="0" smtClean="0">
                <a:latin typeface="ＭＳ Ｐゴシック" pitchFamily="50" charset="-128"/>
              </a:rPr>
              <a:t>実証実験を</a:t>
            </a:r>
            <a:r>
              <a:rPr lang="ja-JP" altLang="en-US" sz="1400" u="heavy" dirty="0">
                <a:latin typeface="ＭＳ Ｐゴシック" pitchFamily="50" charset="-128"/>
              </a:rPr>
              <a:t>実施</a:t>
            </a:r>
            <a:r>
              <a:rPr lang="ja-JP" altLang="en-US" sz="1400" dirty="0" smtClean="0">
                <a:latin typeface="ＭＳ Ｐゴシック" pitchFamily="50" charset="-128"/>
                <a:ea typeface="ＭＳ Ｐゴシック" pitchFamily="50" charset="-128"/>
              </a:rPr>
              <a:t>。</a:t>
            </a:r>
            <a:endParaRPr lang="ja-JP" altLang="en-US" sz="1400" dirty="0">
              <a:latin typeface="ＭＳ Ｐゴシック" pitchFamily="50" charset="-128"/>
              <a:ea typeface="ＭＳ Ｐゴシック" pitchFamily="50" charset="-128"/>
            </a:endParaRPr>
          </a:p>
        </p:txBody>
      </p:sp>
      <p:sp>
        <p:nvSpPr>
          <p:cNvPr id="35" name="テキスト ボックス 34"/>
          <p:cNvSpPr txBox="1"/>
          <p:nvPr/>
        </p:nvSpPr>
        <p:spPr>
          <a:xfrm>
            <a:off x="2" y="-2353"/>
            <a:ext cx="9905999" cy="400093"/>
          </a:xfrm>
          <a:prstGeom prst="rect">
            <a:avLst/>
          </a:prstGeom>
          <a:noFill/>
        </p:spPr>
        <p:txBody>
          <a:bodyPr wrap="square" lIns="91424" tIns="45712" rIns="91424" bIns="45712" rtlCol="0">
            <a:spAutoFit/>
          </a:bodyPr>
          <a:lstStyle/>
          <a:p>
            <a:pPr algn="ctr"/>
            <a:r>
              <a:rPr lang="ja-JP" altLang="en-US" dirty="0" smtClean="0">
                <a:latin typeface="+mn-ea"/>
              </a:rPr>
              <a:t>１</a:t>
            </a:r>
            <a:r>
              <a:rPr lang="ja-JP" altLang="en-US" dirty="0">
                <a:latin typeface="+mn-ea"/>
              </a:rPr>
              <a:t>．オープンデータ実証</a:t>
            </a:r>
            <a:r>
              <a:rPr lang="ja-JP" altLang="en-US" dirty="0" smtClean="0">
                <a:latin typeface="+mn-ea"/>
              </a:rPr>
              <a:t>実験　（１）概要</a:t>
            </a:r>
            <a:endParaRPr lang="ja-JP" altLang="en-US" dirty="0">
              <a:solidFill>
                <a:srgbClr val="FF0000"/>
              </a:solidFill>
              <a:latin typeface="HGP創英角ｺﾞｼｯｸUB" pitchFamily="50" charset="-128"/>
              <a:ea typeface="ＤＨＰ特太ゴシック体" pitchFamily="2" charset="-128"/>
            </a:endParaRPr>
          </a:p>
        </p:txBody>
      </p:sp>
      <p:sp>
        <p:nvSpPr>
          <p:cNvPr id="2" name="右矢印 1"/>
          <p:cNvSpPr/>
          <p:nvPr/>
        </p:nvSpPr>
        <p:spPr>
          <a:xfrm>
            <a:off x="56457" y="2780928"/>
            <a:ext cx="296478" cy="3300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80926" y="2761183"/>
            <a:ext cx="9865096" cy="307777"/>
          </a:xfrm>
          <a:prstGeom prst="rect">
            <a:avLst/>
          </a:prstGeom>
          <a:noFill/>
        </p:spPr>
        <p:txBody>
          <a:bodyPr wrap="square" rtlCol="0">
            <a:spAutoFit/>
          </a:bodyPr>
          <a:lstStyle/>
          <a:p>
            <a:r>
              <a:rPr kumimoji="1" lang="ja-JP" altLang="en-US" sz="1400" dirty="0" smtClean="0">
                <a:latin typeface="+mn-ea"/>
                <a:ea typeface="+mn-ea"/>
              </a:rPr>
              <a:t>平成</a:t>
            </a:r>
            <a:r>
              <a:rPr kumimoji="1" lang="en-US" altLang="ja-JP" sz="1400" dirty="0" smtClean="0">
                <a:latin typeface="+mn-ea"/>
                <a:ea typeface="+mn-ea"/>
              </a:rPr>
              <a:t>24</a:t>
            </a:r>
            <a:r>
              <a:rPr kumimoji="1" lang="ja-JP" altLang="en-US" sz="1400" dirty="0" smtClean="0">
                <a:latin typeface="+mn-ea"/>
                <a:ea typeface="+mn-ea"/>
              </a:rPr>
              <a:t>年度は、①公共交通情報、②地盤情報、③災害関連情報、④生鮮農産物情報、⑤水産物情報について実証実験を実施。</a:t>
            </a:r>
            <a:endParaRPr kumimoji="1" lang="ja-JP" altLang="en-US" sz="1400" dirty="0">
              <a:latin typeface="+mn-ea"/>
              <a:ea typeface="+mn-ea"/>
            </a:endParaRPr>
          </a:p>
        </p:txBody>
      </p:sp>
      <p:sp>
        <p:nvSpPr>
          <p:cNvPr id="38" name="テキスト ボックス 37"/>
          <p:cNvSpPr txBox="1"/>
          <p:nvPr/>
        </p:nvSpPr>
        <p:spPr>
          <a:xfrm>
            <a:off x="272479" y="2996952"/>
            <a:ext cx="9578305" cy="523220"/>
          </a:xfrm>
          <a:prstGeom prst="rect">
            <a:avLst/>
          </a:prstGeom>
          <a:noFill/>
        </p:spPr>
        <p:txBody>
          <a:bodyPr wrap="square" rtlCol="0">
            <a:spAutoFit/>
          </a:bodyPr>
          <a:lstStyle/>
          <a:p>
            <a:pPr>
              <a:spcBef>
                <a:spcPts val="0"/>
              </a:spcBef>
            </a:pPr>
            <a:r>
              <a:rPr kumimoji="1" lang="ja-JP" altLang="en-US" sz="1400" dirty="0" smtClean="0">
                <a:latin typeface="+mn-ea"/>
                <a:ea typeface="+mn-ea"/>
              </a:rPr>
              <a:t>平成</a:t>
            </a:r>
            <a:r>
              <a:rPr kumimoji="1" lang="en-US" altLang="ja-JP" sz="1400" dirty="0" smtClean="0">
                <a:latin typeface="+mn-ea"/>
                <a:ea typeface="+mn-ea"/>
              </a:rPr>
              <a:t>25</a:t>
            </a:r>
            <a:r>
              <a:rPr kumimoji="1" lang="ja-JP" altLang="en-US" sz="1400" dirty="0" smtClean="0">
                <a:latin typeface="+mn-ea"/>
                <a:ea typeface="+mn-ea"/>
              </a:rPr>
              <a:t>年度は、</a:t>
            </a:r>
            <a:r>
              <a:rPr lang="ja-JP" altLang="en-US" sz="1400" dirty="0" smtClean="0">
                <a:latin typeface="+mn-ea"/>
              </a:rPr>
              <a:t>観光</a:t>
            </a:r>
            <a:r>
              <a:rPr lang="ja-JP" altLang="en-US" sz="1400" dirty="0">
                <a:latin typeface="+mn-ea"/>
              </a:rPr>
              <a:t>、防災、社会</a:t>
            </a:r>
            <a:r>
              <a:rPr lang="ja-JP" altLang="en-US" sz="1400">
                <a:latin typeface="+mn-ea"/>
              </a:rPr>
              <a:t>資本</a:t>
            </a:r>
            <a:r>
              <a:rPr lang="ja-JP" altLang="en-US" sz="1400" smtClean="0">
                <a:latin typeface="+mn-ea"/>
              </a:rPr>
              <a:t>、自治体</a:t>
            </a:r>
            <a:r>
              <a:rPr lang="ja-JP" altLang="en-US" sz="1400" dirty="0">
                <a:latin typeface="+mn-ea"/>
              </a:rPr>
              <a:t>の行政情報等で実証実験を実施するとともに、データカタログ（ポータルサイト）に適用する情報流通連携基盤共通ＡＰＩ機能の検討を行う。</a:t>
            </a:r>
            <a:endParaRPr lang="en-US" altLang="ja-JP" sz="1400" dirty="0">
              <a:latin typeface="+mn-ea"/>
            </a:endParaRPr>
          </a:p>
        </p:txBody>
      </p:sp>
    </p:spTree>
    <p:extLst>
      <p:ext uri="{BB962C8B-B14F-4D97-AF65-F5344CB8AC3E}">
        <p14:creationId xmlns:p14="http://schemas.microsoft.com/office/powerpoint/2010/main" val="29742703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Line 14"/>
          <p:cNvSpPr>
            <a:spLocks noChangeShapeType="1"/>
          </p:cNvSpPr>
          <p:nvPr/>
        </p:nvSpPr>
        <p:spPr bwMode="auto">
          <a:xfrm flipH="1">
            <a:off x="2004392" y="5122710"/>
            <a:ext cx="0" cy="1601169"/>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lIns="91424" tIns="45712" rIns="91424" bIns="45712" anchor="ctr"/>
          <a:lstStyle/>
          <a:p>
            <a:endParaRPr lang="ja-JP" altLang="en-US" sz="1200">
              <a:solidFill>
                <a:srgbClr val="000000"/>
              </a:solidFill>
              <a:latin typeface="Arial" charset="0"/>
              <a:ea typeface="ＭＳ Ｐゴシック" charset="-128"/>
            </a:endParaRPr>
          </a:p>
        </p:txBody>
      </p:sp>
      <p:sp>
        <p:nvSpPr>
          <p:cNvPr id="37" name="Line 14"/>
          <p:cNvSpPr>
            <a:spLocks noChangeShapeType="1"/>
          </p:cNvSpPr>
          <p:nvPr/>
        </p:nvSpPr>
        <p:spPr bwMode="auto">
          <a:xfrm flipH="1">
            <a:off x="3835457" y="5085185"/>
            <a:ext cx="0" cy="163869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lIns="91424" tIns="45712" rIns="91424" bIns="45712" anchor="ctr"/>
          <a:lstStyle/>
          <a:p>
            <a:endParaRPr lang="ja-JP" altLang="en-US" sz="1200">
              <a:solidFill>
                <a:srgbClr val="000000"/>
              </a:solidFill>
              <a:latin typeface="Arial" charset="0"/>
              <a:ea typeface="ＭＳ Ｐゴシック" charset="-128"/>
            </a:endParaRPr>
          </a:p>
        </p:txBody>
      </p:sp>
      <p:sp>
        <p:nvSpPr>
          <p:cNvPr id="38" name="Line 14"/>
          <p:cNvSpPr>
            <a:spLocks noChangeShapeType="1"/>
          </p:cNvSpPr>
          <p:nvPr/>
        </p:nvSpPr>
        <p:spPr bwMode="auto">
          <a:xfrm flipH="1">
            <a:off x="5835187" y="5137304"/>
            <a:ext cx="0" cy="158657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lIns="91424" tIns="45712" rIns="91424" bIns="45712" anchor="ctr"/>
          <a:lstStyle/>
          <a:p>
            <a:endParaRPr lang="ja-JP" altLang="en-US" sz="1200">
              <a:solidFill>
                <a:srgbClr val="000000"/>
              </a:solidFill>
              <a:latin typeface="Arial" charset="0"/>
              <a:ea typeface="ＭＳ Ｐゴシック" charset="-128"/>
            </a:endParaRPr>
          </a:p>
        </p:txBody>
      </p:sp>
      <p:sp>
        <p:nvSpPr>
          <p:cNvPr id="39" name="Line 14"/>
          <p:cNvSpPr>
            <a:spLocks noChangeShapeType="1"/>
          </p:cNvSpPr>
          <p:nvPr/>
        </p:nvSpPr>
        <p:spPr bwMode="auto">
          <a:xfrm flipH="1">
            <a:off x="7761312" y="5137304"/>
            <a:ext cx="0" cy="158657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lIns="91424" tIns="45712" rIns="91424" bIns="45712" anchor="ctr"/>
          <a:lstStyle/>
          <a:p>
            <a:endParaRPr lang="ja-JP" altLang="en-US" sz="1200">
              <a:solidFill>
                <a:srgbClr val="000000"/>
              </a:solidFill>
              <a:latin typeface="Arial" charset="0"/>
              <a:ea typeface="ＭＳ Ｐゴシック" charset="-128"/>
            </a:endParaRPr>
          </a:p>
        </p:txBody>
      </p:sp>
      <p:sp>
        <p:nvSpPr>
          <p:cNvPr id="41" name="Line 14"/>
          <p:cNvSpPr>
            <a:spLocks noChangeShapeType="1"/>
          </p:cNvSpPr>
          <p:nvPr/>
        </p:nvSpPr>
        <p:spPr bwMode="auto">
          <a:xfrm flipH="1">
            <a:off x="9561512" y="5137304"/>
            <a:ext cx="0" cy="158657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lIns="91424" tIns="45712" rIns="91424" bIns="45712" anchor="ctr"/>
          <a:lstStyle/>
          <a:p>
            <a:endParaRPr lang="ja-JP" altLang="en-US" sz="1200">
              <a:solidFill>
                <a:srgbClr val="000000"/>
              </a:solidFill>
              <a:latin typeface="Arial" charset="0"/>
              <a:ea typeface="ＭＳ Ｐゴシック" charset="-128"/>
            </a:endParaRPr>
          </a:p>
        </p:txBody>
      </p:sp>
      <p:sp>
        <p:nvSpPr>
          <p:cNvPr id="95" name="正方形/長方形 94"/>
          <p:cNvSpPr/>
          <p:nvPr/>
        </p:nvSpPr>
        <p:spPr>
          <a:xfrm>
            <a:off x="62195" y="510163"/>
            <a:ext cx="9688627" cy="974622"/>
          </a:xfrm>
          <a:prstGeom prst="rect">
            <a:avLst/>
          </a:prstGeom>
          <a:solidFill>
            <a:srgbClr val="FFFFCC"/>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marL="182531" indent="-182531"/>
            <a:r>
              <a:rPr lang="ja-JP" altLang="en-US" sz="1400" dirty="0">
                <a:solidFill>
                  <a:schemeClr val="tx1"/>
                </a:solidFill>
                <a:latin typeface="+mn-ea"/>
              </a:rPr>
              <a:t>■　「電子行政オープンデータ戦略」を推進している政府の</a:t>
            </a:r>
            <a:r>
              <a:rPr lang="en-US" altLang="ja-JP" sz="1400" dirty="0">
                <a:solidFill>
                  <a:srgbClr val="FF0000"/>
                </a:solidFill>
                <a:latin typeface="+mn-ea"/>
              </a:rPr>
              <a:t>IT</a:t>
            </a:r>
            <a:r>
              <a:rPr lang="ja-JP" altLang="en-US" sz="1400" dirty="0">
                <a:solidFill>
                  <a:srgbClr val="FF0000"/>
                </a:solidFill>
                <a:latin typeface="+mn-ea"/>
              </a:rPr>
              <a:t>戦略本部や「オープンデータ流通推進コンソーシアム」等と連携</a:t>
            </a:r>
            <a:r>
              <a:rPr lang="ja-JP" altLang="en-US" sz="1400" dirty="0">
                <a:solidFill>
                  <a:schemeClr val="tx1"/>
                </a:solidFill>
                <a:latin typeface="+mn-ea"/>
              </a:rPr>
              <a:t>して、オープンデータ流通環境の普及・展開を目指す。</a:t>
            </a:r>
            <a:endParaRPr lang="en-US" altLang="ja-JP" sz="1400" dirty="0">
              <a:solidFill>
                <a:schemeClr val="tx1"/>
              </a:solidFill>
              <a:latin typeface="+mn-ea"/>
            </a:endParaRPr>
          </a:p>
          <a:p>
            <a:r>
              <a:rPr lang="ja-JP" altLang="en-US" sz="1400" dirty="0">
                <a:solidFill>
                  <a:schemeClr val="tx1"/>
                </a:solidFill>
                <a:latin typeface="+mn-ea"/>
              </a:rPr>
              <a:t>■　</a:t>
            </a:r>
            <a:r>
              <a:rPr lang="en-US" altLang="ja-JP" sz="1400" dirty="0">
                <a:solidFill>
                  <a:srgbClr val="FF0000"/>
                </a:solidFill>
                <a:latin typeface="+mn-ea"/>
              </a:rPr>
              <a:t>ITU-T</a:t>
            </a:r>
            <a:r>
              <a:rPr lang="ja-JP" altLang="en-US" sz="1000" dirty="0">
                <a:solidFill>
                  <a:schemeClr val="tx1"/>
                </a:solidFill>
                <a:latin typeface="+mn-ea"/>
              </a:rPr>
              <a:t>（注</a:t>
            </a:r>
            <a:r>
              <a:rPr lang="en-US" altLang="ja-JP" sz="1000" dirty="0">
                <a:solidFill>
                  <a:schemeClr val="tx1"/>
                </a:solidFill>
                <a:latin typeface="+mn-ea"/>
              </a:rPr>
              <a:t>1</a:t>
            </a:r>
            <a:r>
              <a:rPr lang="ja-JP" altLang="en-US" sz="1000" dirty="0">
                <a:solidFill>
                  <a:schemeClr val="tx1"/>
                </a:solidFill>
                <a:latin typeface="+mn-ea"/>
              </a:rPr>
              <a:t>）</a:t>
            </a:r>
            <a:r>
              <a:rPr lang="ja-JP" altLang="en-US" sz="1400" dirty="0">
                <a:solidFill>
                  <a:srgbClr val="FF0000"/>
                </a:solidFill>
                <a:latin typeface="+mn-ea"/>
              </a:rPr>
              <a:t>や</a:t>
            </a:r>
            <a:r>
              <a:rPr lang="en-US" altLang="ja-JP" sz="1400" dirty="0">
                <a:solidFill>
                  <a:srgbClr val="FF0000"/>
                </a:solidFill>
                <a:latin typeface="+mn-ea"/>
              </a:rPr>
              <a:t>W3C</a:t>
            </a:r>
            <a:r>
              <a:rPr lang="ja-JP" altLang="en-US" sz="1000" dirty="0">
                <a:solidFill>
                  <a:schemeClr val="tx1"/>
                </a:solidFill>
                <a:latin typeface="+mn-ea"/>
              </a:rPr>
              <a:t>（注</a:t>
            </a:r>
            <a:r>
              <a:rPr lang="en-US" altLang="ja-JP" sz="1000" dirty="0">
                <a:solidFill>
                  <a:schemeClr val="tx1"/>
                </a:solidFill>
                <a:latin typeface="+mn-ea"/>
              </a:rPr>
              <a:t>2</a:t>
            </a:r>
            <a:r>
              <a:rPr lang="ja-JP" altLang="en-US" sz="1000" dirty="0">
                <a:solidFill>
                  <a:schemeClr val="tx1"/>
                </a:solidFill>
                <a:latin typeface="+mn-ea"/>
              </a:rPr>
              <a:t>）</a:t>
            </a:r>
            <a:r>
              <a:rPr lang="ja-JP" altLang="en-US" sz="1400" dirty="0">
                <a:solidFill>
                  <a:srgbClr val="FF0000"/>
                </a:solidFill>
                <a:latin typeface="+mn-ea"/>
              </a:rPr>
              <a:t>へ標準化提案</a:t>
            </a:r>
            <a:r>
              <a:rPr lang="ja-JP" altLang="en-US" sz="1400" dirty="0">
                <a:solidFill>
                  <a:schemeClr val="tx1"/>
                </a:solidFill>
                <a:latin typeface="+mn-ea"/>
              </a:rPr>
              <a:t>を行い</a:t>
            </a:r>
            <a:r>
              <a:rPr lang="ja-JP" altLang="en-US" sz="1400" dirty="0" smtClean="0">
                <a:solidFill>
                  <a:schemeClr val="tx1"/>
                </a:solidFill>
                <a:latin typeface="+mn-ea"/>
              </a:rPr>
              <a:t>、平成</a:t>
            </a:r>
            <a:r>
              <a:rPr lang="en-US" altLang="ja-JP" sz="1400" dirty="0" smtClean="0">
                <a:solidFill>
                  <a:schemeClr val="tx1"/>
                </a:solidFill>
                <a:latin typeface="+mn-ea"/>
              </a:rPr>
              <a:t>27</a:t>
            </a:r>
            <a:r>
              <a:rPr lang="ja-JP" altLang="en-US" sz="1400" dirty="0" smtClean="0">
                <a:solidFill>
                  <a:schemeClr val="tx1"/>
                </a:solidFill>
                <a:latin typeface="+mn-ea"/>
              </a:rPr>
              <a:t>年度</a:t>
            </a:r>
            <a:r>
              <a:rPr lang="ja-JP" altLang="en-US" sz="1400" dirty="0">
                <a:solidFill>
                  <a:schemeClr val="tx1"/>
                </a:solidFill>
                <a:latin typeface="+mn-ea"/>
              </a:rPr>
              <a:t>までに</a:t>
            </a:r>
            <a:r>
              <a:rPr lang="ja-JP" altLang="en-US" sz="1400" dirty="0">
                <a:solidFill>
                  <a:srgbClr val="FF0000"/>
                </a:solidFill>
                <a:latin typeface="+mn-ea"/>
              </a:rPr>
              <a:t>国際標準化</a:t>
            </a:r>
            <a:r>
              <a:rPr lang="ja-JP" altLang="en-US" sz="1400" dirty="0">
                <a:solidFill>
                  <a:schemeClr val="tx1"/>
                </a:solidFill>
                <a:latin typeface="+mn-ea"/>
              </a:rPr>
              <a:t>を目指す。</a:t>
            </a:r>
            <a:endParaRPr lang="en-US" altLang="ja-JP" sz="1000" dirty="0">
              <a:solidFill>
                <a:schemeClr val="tx1"/>
              </a:solidFill>
              <a:latin typeface="+mn-ea"/>
            </a:endParaRPr>
          </a:p>
          <a:p>
            <a:pPr algn="r"/>
            <a:r>
              <a:rPr lang="ja-JP" altLang="en-US" sz="900" dirty="0">
                <a:solidFill>
                  <a:schemeClr val="tx1"/>
                </a:solidFill>
                <a:latin typeface="+mn-ea"/>
              </a:rPr>
              <a:t>（注</a:t>
            </a:r>
            <a:r>
              <a:rPr lang="en-US" altLang="ja-JP" sz="900" dirty="0">
                <a:solidFill>
                  <a:schemeClr val="tx1"/>
                </a:solidFill>
                <a:latin typeface="+mn-ea"/>
              </a:rPr>
              <a:t>1</a:t>
            </a:r>
            <a:r>
              <a:rPr lang="ja-JP" altLang="en-US" sz="900" dirty="0">
                <a:solidFill>
                  <a:schemeClr val="tx1"/>
                </a:solidFill>
                <a:latin typeface="+mn-ea"/>
              </a:rPr>
              <a:t>）</a:t>
            </a:r>
            <a:r>
              <a:rPr lang="en-US" altLang="ja-JP" sz="900" dirty="0">
                <a:solidFill>
                  <a:schemeClr val="tx1"/>
                </a:solidFill>
                <a:latin typeface="+mn-ea"/>
              </a:rPr>
              <a:t>International Telecommunication Union Telecommunication Standardization Sector</a:t>
            </a:r>
            <a:r>
              <a:rPr lang="ja-JP" altLang="en-US" sz="900" dirty="0">
                <a:solidFill>
                  <a:schemeClr val="tx1"/>
                </a:solidFill>
                <a:latin typeface="+mn-ea"/>
              </a:rPr>
              <a:t>の略。国際電気通信連合において、通信分野の標準策定を担当する部門。</a:t>
            </a:r>
            <a:endParaRPr lang="en-US" altLang="ja-JP" sz="900" dirty="0">
              <a:solidFill>
                <a:schemeClr val="tx1"/>
              </a:solidFill>
              <a:latin typeface="+mn-ea"/>
            </a:endParaRPr>
          </a:p>
          <a:p>
            <a:r>
              <a:rPr lang="ja-JP" altLang="en-US" sz="900" dirty="0">
                <a:solidFill>
                  <a:schemeClr val="tx1"/>
                </a:solidFill>
                <a:latin typeface="+mn-ea"/>
              </a:rPr>
              <a:t>　　　　　　　　　　　　　　　　　　　　　　（注</a:t>
            </a:r>
            <a:r>
              <a:rPr lang="en-US" altLang="ja-JP" sz="900" dirty="0">
                <a:solidFill>
                  <a:schemeClr val="tx1"/>
                </a:solidFill>
                <a:latin typeface="+mn-ea"/>
              </a:rPr>
              <a:t>2</a:t>
            </a:r>
            <a:r>
              <a:rPr lang="ja-JP" altLang="en-US" sz="900" dirty="0">
                <a:solidFill>
                  <a:schemeClr val="tx1"/>
                </a:solidFill>
                <a:latin typeface="+mn-ea"/>
              </a:rPr>
              <a:t>）</a:t>
            </a:r>
            <a:r>
              <a:rPr lang="en-US" altLang="ja-JP" sz="900" dirty="0">
                <a:solidFill>
                  <a:schemeClr val="tx1"/>
                </a:solidFill>
                <a:latin typeface="+mn-ea"/>
              </a:rPr>
              <a:t>World Wide Web Consortium</a:t>
            </a:r>
            <a:r>
              <a:rPr lang="ja-JP" altLang="en-US" sz="900" dirty="0">
                <a:solidFill>
                  <a:schemeClr val="tx1"/>
                </a:solidFill>
                <a:latin typeface="+mn-ea"/>
              </a:rPr>
              <a:t>の略。</a:t>
            </a:r>
            <a:r>
              <a:rPr lang="en-US" altLang="ja-JP" sz="900" dirty="0">
                <a:solidFill>
                  <a:schemeClr val="tx1"/>
                </a:solidFill>
                <a:latin typeface="+mn-ea"/>
              </a:rPr>
              <a:t>World Wide Web</a:t>
            </a:r>
            <a:r>
              <a:rPr lang="ja-JP" altLang="en-US" sz="900" dirty="0">
                <a:solidFill>
                  <a:schemeClr val="tx1"/>
                </a:solidFill>
                <a:latin typeface="+mn-ea"/>
              </a:rPr>
              <a:t>で使用される各種技術の標準化を推進する非営利団体。</a:t>
            </a:r>
          </a:p>
        </p:txBody>
      </p:sp>
      <p:sp>
        <p:nvSpPr>
          <p:cNvPr id="102" name="ホームベース 101"/>
          <p:cNvSpPr/>
          <p:nvPr/>
        </p:nvSpPr>
        <p:spPr bwMode="auto">
          <a:xfrm>
            <a:off x="1202307" y="5445224"/>
            <a:ext cx="4328849" cy="401032"/>
          </a:xfrm>
          <a:prstGeom prst="homePlate">
            <a:avLst/>
          </a:prstGeom>
          <a:solidFill>
            <a:srgbClr val="0070C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24" tIns="45712" rIns="91424" bIns="45712" numCol="1" rtlCol="0" anchor="ctr" anchorCtr="0" compatLnSpc="1">
            <a:prstTxWarp prst="textNoShape">
              <a:avLst/>
            </a:prstTxWarp>
          </a:bodyPr>
          <a:lstStyle/>
          <a:p>
            <a:pPr algn="ctr" fontAlgn="base">
              <a:spcBef>
                <a:spcPct val="0"/>
              </a:spcBef>
              <a:spcAft>
                <a:spcPct val="0"/>
              </a:spcAft>
            </a:pPr>
            <a:r>
              <a:rPr lang="ja-JP" altLang="en-US" sz="1400" dirty="0">
                <a:solidFill>
                  <a:schemeClr val="bg1"/>
                </a:solidFill>
                <a:latin typeface="HGP創英角ｺﾞｼｯｸUB" pitchFamily="50" charset="-128"/>
                <a:ea typeface="HGP創英角ｺﾞｼｯｸUB" pitchFamily="50" charset="-128"/>
                <a:cs typeface="ヒラギノ角ゴ ProN W6"/>
              </a:rPr>
              <a:t>共通</a:t>
            </a:r>
            <a:r>
              <a:rPr lang="en-US" altLang="ja-JP" sz="1400" dirty="0">
                <a:solidFill>
                  <a:schemeClr val="bg1"/>
                </a:solidFill>
                <a:latin typeface="HGP創英角ｺﾞｼｯｸUB" pitchFamily="50" charset="-128"/>
                <a:ea typeface="HGP創英角ｺﾞｼｯｸUB" pitchFamily="50" charset="-128"/>
                <a:cs typeface="ヒラギノ角ゴ ProN W6"/>
              </a:rPr>
              <a:t>API</a:t>
            </a:r>
            <a:r>
              <a:rPr lang="ja-JP" altLang="en-US" sz="1400" dirty="0">
                <a:solidFill>
                  <a:schemeClr val="bg1"/>
                </a:solidFill>
                <a:latin typeface="HGP創英角ｺﾞｼｯｸUB" pitchFamily="50" charset="-128"/>
                <a:ea typeface="HGP創英角ｺﾞｼｯｸUB" pitchFamily="50" charset="-128"/>
                <a:cs typeface="ヒラギノ角ゴ ProN W6"/>
              </a:rPr>
              <a:t>の策定</a:t>
            </a:r>
          </a:p>
        </p:txBody>
      </p:sp>
      <p:sp>
        <p:nvSpPr>
          <p:cNvPr id="103" name="テキスト ボックス 102"/>
          <p:cNvSpPr txBox="1"/>
          <p:nvPr/>
        </p:nvSpPr>
        <p:spPr>
          <a:xfrm>
            <a:off x="888760" y="5096097"/>
            <a:ext cx="889955" cy="261594"/>
          </a:xfrm>
          <a:prstGeom prst="rect">
            <a:avLst/>
          </a:prstGeom>
          <a:noFill/>
        </p:spPr>
        <p:txBody>
          <a:bodyPr wrap="none" lIns="91424" tIns="45712" rIns="91424" bIns="45712" rtlCol="0">
            <a:spAutoFit/>
          </a:bodyPr>
          <a:lstStyle/>
          <a:p>
            <a:r>
              <a:rPr lang="ja-JP" altLang="en-US" sz="1100" dirty="0" smtClean="0">
                <a:latin typeface="ヒラギノ角ゴ ProN W6"/>
                <a:ea typeface="ヒラギノ角ゴ ProN W6"/>
                <a:cs typeface="ヒラギノ角ゴ ProN W6"/>
              </a:rPr>
              <a:t>平成</a:t>
            </a:r>
            <a:r>
              <a:rPr lang="en-US" altLang="ja-JP" sz="1100" dirty="0" smtClean="0">
                <a:latin typeface="ヒラギノ角ゴ ProN W6"/>
                <a:ea typeface="ヒラギノ角ゴ ProN W6"/>
                <a:cs typeface="ヒラギノ角ゴ ProN W6"/>
              </a:rPr>
              <a:t>24</a:t>
            </a:r>
            <a:r>
              <a:rPr lang="ja-JP" altLang="en-US" sz="1100" dirty="0" smtClean="0">
                <a:latin typeface="ヒラギノ角ゴ ProN W6"/>
                <a:ea typeface="ヒラギノ角ゴ ProN W6"/>
                <a:cs typeface="ヒラギノ角ゴ ProN W6"/>
              </a:rPr>
              <a:t>年度</a:t>
            </a:r>
            <a:endParaRPr lang="ja-JP" altLang="en-US" sz="1100" dirty="0">
              <a:latin typeface="ヒラギノ角ゴ ProN W6"/>
              <a:ea typeface="ヒラギノ角ゴ ProN W6"/>
              <a:cs typeface="ヒラギノ角ゴ ProN W6"/>
            </a:endParaRPr>
          </a:p>
        </p:txBody>
      </p:sp>
      <p:sp>
        <p:nvSpPr>
          <p:cNvPr id="104" name="テキスト ボックス 103"/>
          <p:cNvSpPr txBox="1"/>
          <p:nvPr/>
        </p:nvSpPr>
        <p:spPr>
          <a:xfrm>
            <a:off x="2684533" y="5104632"/>
            <a:ext cx="889955" cy="261594"/>
          </a:xfrm>
          <a:prstGeom prst="rect">
            <a:avLst/>
          </a:prstGeom>
          <a:noFill/>
        </p:spPr>
        <p:txBody>
          <a:bodyPr wrap="none" lIns="91424" tIns="45712" rIns="91424" bIns="45712" rtlCol="0">
            <a:spAutoFit/>
          </a:bodyPr>
          <a:lstStyle/>
          <a:p>
            <a:r>
              <a:rPr lang="ja-JP" altLang="en-US" sz="1100" dirty="0" smtClean="0">
                <a:latin typeface="ヒラギノ角ゴ ProN W6"/>
                <a:ea typeface="ヒラギノ角ゴ ProN W6"/>
                <a:cs typeface="ヒラギノ角ゴ ProN W6"/>
              </a:rPr>
              <a:t>平成</a:t>
            </a:r>
            <a:r>
              <a:rPr lang="en-US" altLang="ja-JP" sz="1100" dirty="0" smtClean="0">
                <a:latin typeface="ヒラギノ角ゴ ProN W6"/>
                <a:ea typeface="ヒラギノ角ゴ ProN W6"/>
                <a:cs typeface="ヒラギノ角ゴ ProN W6"/>
              </a:rPr>
              <a:t>25</a:t>
            </a:r>
            <a:r>
              <a:rPr lang="ja-JP" altLang="en-US" sz="1100" dirty="0" smtClean="0">
                <a:latin typeface="ヒラギノ角ゴ ProN W6"/>
                <a:ea typeface="ヒラギノ角ゴ ProN W6"/>
                <a:cs typeface="ヒラギノ角ゴ ProN W6"/>
              </a:rPr>
              <a:t>年度</a:t>
            </a:r>
            <a:endParaRPr lang="ja-JP" altLang="en-US" sz="1100" dirty="0">
              <a:latin typeface="ヒラギノ角ゴ ProN W6"/>
              <a:ea typeface="ヒラギノ角ゴ ProN W6"/>
              <a:cs typeface="ヒラギノ角ゴ ProN W6"/>
            </a:endParaRPr>
          </a:p>
        </p:txBody>
      </p:sp>
      <p:sp>
        <p:nvSpPr>
          <p:cNvPr id="105" name="テキスト ボックス 104"/>
          <p:cNvSpPr txBox="1"/>
          <p:nvPr/>
        </p:nvSpPr>
        <p:spPr>
          <a:xfrm>
            <a:off x="4592962" y="5096097"/>
            <a:ext cx="889955" cy="261594"/>
          </a:xfrm>
          <a:prstGeom prst="rect">
            <a:avLst/>
          </a:prstGeom>
          <a:noFill/>
        </p:spPr>
        <p:txBody>
          <a:bodyPr wrap="none" lIns="91424" tIns="45712" rIns="91424" bIns="45712" rtlCol="0">
            <a:spAutoFit/>
          </a:bodyPr>
          <a:lstStyle/>
          <a:p>
            <a:r>
              <a:rPr lang="ja-JP" altLang="en-US" sz="1100" dirty="0" smtClean="0">
                <a:latin typeface="ヒラギノ角ゴ ProN W6"/>
                <a:ea typeface="ヒラギノ角ゴ ProN W6"/>
                <a:cs typeface="ヒラギノ角ゴ ProN W6"/>
              </a:rPr>
              <a:t>平成</a:t>
            </a:r>
            <a:r>
              <a:rPr lang="en-US" altLang="ja-JP" sz="1100" dirty="0" smtClean="0">
                <a:latin typeface="ヒラギノ角ゴ ProN W6"/>
                <a:ea typeface="ヒラギノ角ゴ ProN W6"/>
                <a:cs typeface="ヒラギノ角ゴ ProN W6"/>
              </a:rPr>
              <a:t>26</a:t>
            </a:r>
            <a:r>
              <a:rPr lang="ja-JP" altLang="en-US" sz="1100" dirty="0" smtClean="0">
                <a:latin typeface="ヒラギノ角ゴ ProN W6"/>
                <a:ea typeface="ヒラギノ角ゴ ProN W6"/>
                <a:cs typeface="ヒラギノ角ゴ ProN W6"/>
              </a:rPr>
              <a:t>年度</a:t>
            </a:r>
            <a:endParaRPr lang="ja-JP" altLang="en-US" sz="1100" dirty="0">
              <a:latin typeface="ヒラギノ角ゴ ProN W6"/>
              <a:ea typeface="ヒラギノ角ゴ ProN W6"/>
              <a:cs typeface="ヒラギノ角ゴ ProN W6"/>
            </a:endParaRPr>
          </a:p>
        </p:txBody>
      </p:sp>
      <p:sp>
        <p:nvSpPr>
          <p:cNvPr id="106" name="テキスト ボックス 105"/>
          <p:cNvSpPr txBox="1"/>
          <p:nvPr/>
        </p:nvSpPr>
        <p:spPr>
          <a:xfrm>
            <a:off x="6537178" y="5096097"/>
            <a:ext cx="889955" cy="261594"/>
          </a:xfrm>
          <a:prstGeom prst="rect">
            <a:avLst/>
          </a:prstGeom>
          <a:noFill/>
        </p:spPr>
        <p:txBody>
          <a:bodyPr wrap="none" lIns="91424" tIns="45712" rIns="91424" bIns="45712" rtlCol="0">
            <a:spAutoFit/>
          </a:bodyPr>
          <a:lstStyle/>
          <a:p>
            <a:r>
              <a:rPr lang="ja-JP" altLang="en-US" sz="1100" dirty="0" smtClean="0">
                <a:latin typeface="ヒラギノ角ゴ ProN W6"/>
                <a:ea typeface="ヒラギノ角ゴ ProN W6"/>
                <a:cs typeface="ヒラギノ角ゴ ProN W6"/>
              </a:rPr>
              <a:t>平成</a:t>
            </a:r>
            <a:r>
              <a:rPr lang="en-US" altLang="ja-JP" sz="1100" dirty="0" smtClean="0">
                <a:latin typeface="ヒラギノ角ゴ ProN W6"/>
                <a:ea typeface="ヒラギノ角ゴ ProN W6"/>
                <a:cs typeface="ヒラギノ角ゴ ProN W6"/>
              </a:rPr>
              <a:t>27</a:t>
            </a:r>
            <a:r>
              <a:rPr lang="ja-JP" altLang="en-US" sz="1100" dirty="0" smtClean="0">
                <a:latin typeface="ヒラギノ角ゴ ProN W6"/>
                <a:ea typeface="ヒラギノ角ゴ ProN W6"/>
                <a:cs typeface="ヒラギノ角ゴ ProN W6"/>
              </a:rPr>
              <a:t>年度</a:t>
            </a:r>
            <a:endParaRPr lang="ja-JP" altLang="en-US" sz="1100" dirty="0">
              <a:latin typeface="ヒラギノ角ゴ ProN W6"/>
              <a:ea typeface="ヒラギノ角ゴ ProN W6"/>
              <a:cs typeface="ヒラギノ角ゴ ProN W6"/>
            </a:endParaRPr>
          </a:p>
        </p:txBody>
      </p:sp>
      <p:sp>
        <p:nvSpPr>
          <p:cNvPr id="107" name="テキスト ボックス 106"/>
          <p:cNvSpPr txBox="1"/>
          <p:nvPr/>
        </p:nvSpPr>
        <p:spPr>
          <a:xfrm>
            <a:off x="8409387" y="5096097"/>
            <a:ext cx="889955" cy="261594"/>
          </a:xfrm>
          <a:prstGeom prst="rect">
            <a:avLst/>
          </a:prstGeom>
          <a:noFill/>
        </p:spPr>
        <p:txBody>
          <a:bodyPr wrap="none" lIns="91424" tIns="45712" rIns="91424" bIns="45712" rtlCol="0">
            <a:spAutoFit/>
          </a:bodyPr>
          <a:lstStyle/>
          <a:p>
            <a:r>
              <a:rPr lang="ja-JP" altLang="en-US" sz="1100" dirty="0" smtClean="0">
                <a:latin typeface="ヒラギノ角ゴ ProN W6"/>
                <a:ea typeface="ヒラギノ角ゴ ProN W6"/>
                <a:cs typeface="ヒラギノ角ゴ ProN W6"/>
              </a:rPr>
              <a:t>平成</a:t>
            </a:r>
            <a:r>
              <a:rPr lang="en-US" altLang="ja-JP" sz="1100" dirty="0" smtClean="0">
                <a:latin typeface="ヒラギノ角ゴ ProN W6"/>
                <a:ea typeface="ヒラギノ角ゴ ProN W6"/>
                <a:cs typeface="ヒラギノ角ゴ ProN W6"/>
              </a:rPr>
              <a:t>28</a:t>
            </a:r>
            <a:r>
              <a:rPr lang="ja-JP" altLang="en-US" sz="1100" dirty="0" smtClean="0">
                <a:latin typeface="ヒラギノ角ゴ ProN W6"/>
                <a:ea typeface="ヒラギノ角ゴ ProN W6"/>
                <a:cs typeface="ヒラギノ角ゴ ProN W6"/>
              </a:rPr>
              <a:t>年度</a:t>
            </a:r>
            <a:endParaRPr lang="ja-JP" altLang="en-US" sz="1100" dirty="0">
              <a:latin typeface="ヒラギノ角ゴ ProN W6"/>
              <a:ea typeface="ヒラギノ角ゴ ProN W6"/>
              <a:cs typeface="ヒラギノ角ゴ ProN W6"/>
            </a:endParaRPr>
          </a:p>
        </p:txBody>
      </p:sp>
      <p:sp>
        <p:nvSpPr>
          <p:cNvPr id="109" name="テキスト ボックス 108"/>
          <p:cNvSpPr txBox="1"/>
          <p:nvPr/>
        </p:nvSpPr>
        <p:spPr>
          <a:xfrm>
            <a:off x="1856659" y="4798858"/>
            <a:ext cx="2664295" cy="276983"/>
          </a:xfrm>
          <a:prstGeom prst="rect">
            <a:avLst/>
          </a:prstGeom>
          <a:noFill/>
        </p:spPr>
        <p:txBody>
          <a:bodyPr wrap="square" lIns="91424" tIns="45712" rIns="91424" bIns="45712" rtlCol="0">
            <a:spAutoFit/>
          </a:bodyPr>
          <a:lstStyle/>
          <a:p>
            <a:r>
              <a:rPr lang="ja-JP" altLang="en-US" sz="1200" dirty="0">
                <a:latin typeface="+mn-ea"/>
                <a:cs typeface="ヒラギノ角ゴ ProN W6"/>
              </a:rPr>
              <a:t>実証プロジェクト実施期間（３ヵ年計画）</a:t>
            </a:r>
          </a:p>
        </p:txBody>
      </p:sp>
      <p:sp>
        <p:nvSpPr>
          <p:cNvPr id="111" name="ホームベース 110"/>
          <p:cNvSpPr/>
          <p:nvPr/>
        </p:nvSpPr>
        <p:spPr bwMode="auto">
          <a:xfrm>
            <a:off x="2504728" y="5919421"/>
            <a:ext cx="1080120" cy="749943"/>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4" tIns="45712" rIns="91424" bIns="45712" numCol="1" rtlCol="0" anchor="ctr" anchorCtr="0" compatLnSpc="1">
            <a:prstTxWarp prst="textNoShape">
              <a:avLst/>
            </a:prstTxWarp>
          </a:bodyPr>
          <a:lstStyle/>
          <a:p>
            <a:pPr algn="ctr" fontAlgn="base">
              <a:spcBef>
                <a:spcPct val="0"/>
              </a:spcBef>
              <a:spcAft>
                <a:spcPct val="0"/>
              </a:spcAft>
            </a:pPr>
            <a:r>
              <a:rPr lang="ja-JP" altLang="en-US" sz="1400" dirty="0">
                <a:solidFill>
                  <a:srgbClr val="FFFFFF"/>
                </a:solidFill>
                <a:latin typeface="HGP創英角ｺﾞｼｯｸUB" pitchFamily="50" charset="-128"/>
                <a:ea typeface="HGP創英角ｺﾞｼｯｸUB" pitchFamily="50" charset="-128"/>
                <a:cs typeface="ヒラギノ角ゴ ProN W6"/>
              </a:rPr>
              <a:t>国際規格の</a:t>
            </a:r>
            <a:endParaRPr lang="en-US" altLang="ja-JP" sz="1400" dirty="0">
              <a:solidFill>
                <a:srgbClr val="FFFFFF"/>
              </a:solidFill>
              <a:latin typeface="HGP創英角ｺﾞｼｯｸUB" pitchFamily="50" charset="-128"/>
              <a:ea typeface="HGP創英角ｺﾞｼｯｸUB" pitchFamily="50" charset="-128"/>
              <a:cs typeface="ヒラギノ角ゴ ProN W6"/>
            </a:endParaRPr>
          </a:p>
          <a:p>
            <a:pPr algn="ctr" fontAlgn="base">
              <a:spcBef>
                <a:spcPct val="0"/>
              </a:spcBef>
              <a:spcAft>
                <a:spcPct val="0"/>
              </a:spcAft>
            </a:pPr>
            <a:r>
              <a:rPr lang="ja-JP" altLang="en-US" sz="1400" dirty="0">
                <a:solidFill>
                  <a:srgbClr val="FFFFFF"/>
                </a:solidFill>
                <a:latin typeface="HGP創英角ｺﾞｼｯｸUB" pitchFamily="50" charset="-128"/>
                <a:ea typeface="HGP創英角ｺﾞｼｯｸUB" pitchFamily="50" charset="-128"/>
                <a:cs typeface="ヒラギノ角ゴ ProN W6"/>
              </a:rPr>
              <a:t>ドラフト作成</a:t>
            </a:r>
            <a:endParaRPr lang="en-US" altLang="ja-JP" sz="1400" dirty="0">
              <a:solidFill>
                <a:srgbClr val="FFFFFF"/>
              </a:solidFill>
              <a:latin typeface="HGP創英角ｺﾞｼｯｸUB" pitchFamily="50" charset="-128"/>
              <a:ea typeface="HGP創英角ｺﾞｼｯｸUB" pitchFamily="50" charset="-128"/>
              <a:cs typeface="ヒラギノ角ゴ ProN W6"/>
            </a:endParaRPr>
          </a:p>
        </p:txBody>
      </p:sp>
      <p:sp>
        <p:nvSpPr>
          <p:cNvPr id="113" name="ホームベース 112"/>
          <p:cNvSpPr/>
          <p:nvPr/>
        </p:nvSpPr>
        <p:spPr bwMode="auto">
          <a:xfrm>
            <a:off x="3656856" y="5884391"/>
            <a:ext cx="4108637" cy="761962"/>
          </a:xfrm>
          <a:prstGeom prst="homePlate">
            <a:avLst>
              <a:gd name="adj" fmla="val 35965"/>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4" tIns="45712" rIns="91424" bIns="45712" numCol="1" rtlCol="0" anchor="ctr" anchorCtr="0" compatLnSpc="1">
            <a:prstTxWarp prst="textNoShape">
              <a:avLst/>
            </a:prstTxWarp>
          </a:bodyPr>
          <a:lstStyle/>
          <a:p>
            <a:pPr algn="ctr" fontAlgn="base">
              <a:spcBef>
                <a:spcPct val="0"/>
              </a:spcBef>
              <a:spcAft>
                <a:spcPct val="0"/>
              </a:spcAft>
            </a:pPr>
            <a:r>
              <a:rPr lang="ja-JP" altLang="en-US" sz="1400" dirty="0">
                <a:solidFill>
                  <a:srgbClr val="FFFFFF"/>
                </a:solidFill>
                <a:latin typeface="HGP創英角ｺﾞｼｯｸUB" pitchFamily="50" charset="-128"/>
                <a:ea typeface="HGP創英角ｺﾞｼｯｸUB" pitchFamily="50" charset="-128"/>
                <a:cs typeface="ヒラギノ角ゴ ProN W6"/>
              </a:rPr>
              <a:t>国際規格の提案、議論、承認</a:t>
            </a:r>
            <a:endParaRPr lang="en-US" altLang="ja-JP" sz="1200" dirty="0">
              <a:solidFill>
                <a:srgbClr val="FFFFFF"/>
              </a:solidFill>
              <a:latin typeface="HGP創英角ｺﾞｼｯｸUB" pitchFamily="50" charset="-128"/>
              <a:ea typeface="HGP創英角ｺﾞｼｯｸUB" pitchFamily="50" charset="-128"/>
              <a:cs typeface="ヒラギノ角ゴ ProN W6"/>
            </a:endParaRPr>
          </a:p>
        </p:txBody>
      </p:sp>
      <p:sp>
        <p:nvSpPr>
          <p:cNvPr id="116" name="テキスト ボックス 115"/>
          <p:cNvSpPr txBox="1"/>
          <p:nvPr/>
        </p:nvSpPr>
        <p:spPr>
          <a:xfrm>
            <a:off x="6907051" y="4808191"/>
            <a:ext cx="1697868" cy="276983"/>
          </a:xfrm>
          <a:prstGeom prst="rect">
            <a:avLst/>
          </a:prstGeom>
          <a:noFill/>
        </p:spPr>
        <p:txBody>
          <a:bodyPr wrap="none" lIns="91424" tIns="45712" rIns="91424" bIns="45712" rtlCol="0">
            <a:spAutoFit/>
          </a:bodyPr>
          <a:lstStyle/>
          <a:p>
            <a:r>
              <a:rPr lang="ja-JP" altLang="en-US" sz="1200" dirty="0">
                <a:latin typeface="+mn-ea"/>
                <a:cs typeface="ヒラギノ角ゴ ProN W6"/>
              </a:rPr>
              <a:t>実証プロジェクト終了後</a:t>
            </a:r>
          </a:p>
        </p:txBody>
      </p:sp>
      <p:sp>
        <p:nvSpPr>
          <p:cNvPr id="58" name="角丸四角形 57"/>
          <p:cNvSpPr/>
          <p:nvPr/>
        </p:nvSpPr>
        <p:spPr>
          <a:xfrm>
            <a:off x="2216698" y="2029592"/>
            <a:ext cx="5031428" cy="709647"/>
          </a:xfrm>
          <a:prstGeom prst="roundRect">
            <a:avLst/>
          </a:prstGeom>
          <a:solidFill>
            <a:srgbClr val="FFFFCC"/>
          </a:solidFill>
          <a:ln w="19050" cap="sq">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endParaRPr lang="en-US" altLang="ja-JP" sz="1100" dirty="0">
              <a:solidFill>
                <a:schemeClr val="tx1"/>
              </a:solidFill>
              <a:latin typeface="ＭＳ Ｐ明朝" pitchFamily="18" charset="-128"/>
              <a:ea typeface="ＭＳ Ｐ明朝" pitchFamily="18" charset="-128"/>
            </a:endParaRPr>
          </a:p>
          <a:p>
            <a:pPr marL="85709" indent="-85709" algn="ctr"/>
            <a:r>
              <a:rPr lang="ja-JP" altLang="en-US" sz="1400" dirty="0">
                <a:solidFill>
                  <a:schemeClr val="tx1"/>
                </a:solidFill>
                <a:latin typeface="+mj-ea"/>
                <a:ea typeface="+mj-ea"/>
              </a:rPr>
              <a:t>「電子行政オープンデータ戦略」</a:t>
            </a:r>
            <a:r>
              <a:rPr lang="ja-JP" altLang="en-US" sz="1400" dirty="0" smtClean="0">
                <a:solidFill>
                  <a:schemeClr val="tx1"/>
                </a:solidFill>
                <a:latin typeface="+mj-ea"/>
                <a:ea typeface="+mj-ea"/>
              </a:rPr>
              <a:t>（平成</a:t>
            </a:r>
            <a:r>
              <a:rPr lang="en-US" altLang="ja-JP" sz="1400" dirty="0" smtClean="0">
                <a:solidFill>
                  <a:schemeClr val="tx1"/>
                </a:solidFill>
                <a:latin typeface="+mj-ea"/>
                <a:ea typeface="+mj-ea"/>
              </a:rPr>
              <a:t>24</a:t>
            </a:r>
            <a:r>
              <a:rPr lang="ja-JP" altLang="en-US" sz="1400" dirty="0" smtClean="0">
                <a:solidFill>
                  <a:schemeClr val="tx1"/>
                </a:solidFill>
                <a:latin typeface="+mj-ea"/>
                <a:ea typeface="+mj-ea"/>
              </a:rPr>
              <a:t>年７月</a:t>
            </a:r>
            <a:r>
              <a:rPr lang="en-US" altLang="ja-JP" sz="1400" dirty="0">
                <a:solidFill>
                  <a:schemeClr val="tx1"/>
                </a:solidFill>
                <a:latin typeface="+mj-ea"/>
                <a:ea typeface="+mj-ea"/>
              </a:rPr>
              <a:t>4</a:t>
            </a:r>
            <a:r>
              <a:rPr lang="ja-JP" altLang="en-US" sz="1400" dirty="0">
                <a:solidFill>
                  <a:schemeClr val="tx1"/>
                </a:solidFill>
                <a:latin typeface="+mj-ea"/>
                <a:ea typeface="+mj-ea"/>
              </a:rPr>
              <a:t>日決定）</a:t>
            </a:r>
            <a:endParaRPr lang="en-US" altLang="ja-JP" sz="1400" dirty="0">
              <a:solidFill>
                <a:schemeClr val="tx1"/>
              </a:solidFill>
              <a:latin typeface="+mj-ea"/>
              <a:ea typeface="+mj-ea"/>
            </a:endParaRPr>
          </a:p>
          <a:p>
            <a:pPr algn="ctr"/>
            <a:r>
              <a:rPr lang="ja-JP" altLang="en-US" sz="1400" dirty="0">
                <a:solidFill>
                  <a:schemeClr val="tx1"/>
                </a:solidFill>
                <a:latin typeface="+mj-ea"/>
                <a:ea typeface="+mj-ea"/>
              </a:rPr>
              <a:t>　⇒　</a:t>
            </a:r>
            <a:r>
              <a:rPr lang="ja-JP" altLang="en-US" sz="1400" b="1" dirty="0" smtClean="0">
                <a:solidFill>
                  <a:schemeClr val="tx1"/>
                </a:solidFill>
                <a:latin typeface="+mj-ea"/>
                <a:ea typeface="+mj-ea"/>
              </a:rPr>
              <a:t>「電子行政オープンデータ実務者</a:t>
            </a:r>
            <a:r>
              <a:rPr lang="ja-JP" altLang="en-US" sz="1400" b="1" dirty="0">
                <a:solidFill>
                  <a:schemeClr val="tx1"/>
                </a:solidFill>
                <a:latin typeface="+mj-ea"/>
                <a:ea typeface="+mj-ea"/>
              </a:rPr>
              <a:t>会議</a:t>
            </a:r>
            <a:r>
              <a:rPr lang="ja-JP" altLang="en-US" sz="1400" b="1" dirty="0" smtClean="0">
                <a:solidFill>
                  <a:schemeClr val="tx1"/>
                </a:solidFill>
                <a:latin typeface="+mj-ea"/>
                <a:ea typeface="+mj-ea"/>
              </a:rPr>
              <a:t>」</a:t>
            </a:r>
            <a:r>
              <a:rPr lang="ja-JP" altLang="en-US" sz="1400" dirty="0" smtClean="0">
                <a:solidFill>
                  <a:schemeClr val="tx1"/>
                </a:solidFill>
                <a:latin typeface="+mj-ea"/>
                <a:ea typeface="+mj-ea"/>
              </a:rPr>
              <a:t>（平成</a:t>
            </a:r>
            <a:r>
              <a:rPr lang="en-US" altLang="ja-JP" sz="1400" dirty="0" smtClean="0">
                <a:solidFill>
                  <a:schemeClr val="tx1"/>
                </a:solidFill>
                <a:latin typeface="+mj-ea"/>
                <a:ea typeface="+mj-ea"/>
              </a:rPr>
              <a:t>24</a:t>
            </a:r>
            <a:r>
              <a:rPr lang="ja-JP" altLang="en-US" sz="1400" dirty="0" smtClean="0">
                <a:solidFill>
                  <a:schemeClr val="tx1"/>
                </a:solidFill>
                <a:latin typeface="+mj-ea"/>
                <a:ea typeface="+mj-ea"/>
              </a:rPr>
              <a:t>年</a:t>
            </a:r>
            <a:r>
              <a:rPr lang="en-US" altLang="ja-JP" sz="1400" dirty="0" smtClean="0">
                <a:solidFill>
                  <a:schemeClr val="tx1"/>
                </a:solidFill>
                <a:latin typeface="+mj-ea"/>
                <a:ea typeface="+mj-ea"/>
              </a:rPr>
              <a:t>12</a:t>
            </a:r>
            <a:r>
              <a:rPr lang="ja-JP" altLang="en-US" sz="1400" dirty="0" smtClean="0">
                <a:solidFill>
                  <a:schemeClr val="tx1"/>
                </a:solidFill>
                <a:latin typeface="+mj-ea"/>
                <a:ea typeface="+mj-ea"/>
              </a:rPr>
              <a:t>月</a:t>
            </a:r>
            <a:r>
              <a:rPr lang="ja-JP" altLang="en-US" sz="1400" dirty="0">
                <a:solidFill>
                  <a:schemeClr val="tx1"/>
                </a:solidFill>
                <a:latin typeface="+mj-ea"/>
                <a:ea typeface="+mj-ea"/>
              </a:rPr>
              <a:t>～</a:t>
            </a:r>
            <a:r>
              <a:rPr lang="ja-JP" altLang="en-US" sz="1400" dirty="0" smtClean="0">
                <a:solidFill>
                  <a:schemeClr val="tx1"/>
                </a:solidFill>
                <a:latin typeface="+mj-ea"/>
                <a:ea typeface="+mj-ea"/>
              </a:rPr>
              <a:t>）</a:t>
            </a:r>
            <a:endParaRPr lang="en-US" altLang="ja-JP" sz="1400" dirty="0">
              <a:solidFill>
                <a:schemeClr val="tx1"/>
              </a:solidFill>
              <a:latin typeface="ＭＳ Ｐ明朝" pitchFamily="18" charset="-128"/>
              <a:ea typeface="ＭＳ Ｐ明朝" pitchFamily="18" charset="-128"/>
            </a:endParaRPr>
          </a:p>
        </p:txBody>
      </p:sp>
      <p:sp>
        <p:nvSpPr>
          <p:cNvPr id="66" name="AutoShape 18"/>
          <p:cNvSpPr>
            <a:spLocks noChangeArrowheads="1"/>
          </p:cNvSpPr>
          <p:nvPr/>
        </p:nvSpPr>
        <p:spPr bwMode="auto">
          <a:xfrm>
            <a:off x="3919104" y="1772821"/>
            <a:ext cx="1512168" cy="490051"/>
          </a:xfrm>
          <a:prstGeom prst="roundRect">
            <a:avLst>
              <a:gd name="adj" fmla="val 16667"/>
            </a:avLst>
          </a:prstGeom>
          <a:solidFill>
            <a:srgbClr val="FFFFCC"/>
          </a:solidFill>
          <a:ln w="19050">
            <a:solidFill>
              <a:srgbClr val="FFC000"/>
            </a:solidFill>
            <a:headEnd/>
            <a:tailEnd/>
          </a:ln>
          <a:effectLst/>
        </p:spPr>
        <p:style>
          <a:lnRef idx="1">
            <a:schemeClr val="accent3"/>
          </a:lnRef>
          <a:fillRef idx="2">
            <a:schemeClr val="accent3"/>
          </a:fillRef>
          <a:effectRef idx="1">
            <a:schemeClr val="accent3"/>
          </a:effectRef>
          <a:fontRef idx="minor">
            <a:schemeClr val="dk1"/>
          </a:fontRef>
        </p:style>
        <p:txBody>
          <a:bodyPr wrap="none" lIns="91424" tIns="45712" rIns="91424" bIns="45712" anchor="ctr"/>
          <a:lstStyle/>
          <a:p>
            <a:pPr algn="ctr">
              <a:defRPr/>
            </a:pPr>
            <a:r>
              <a:rPr lang="en-US" altLang="ja-JP" sz="1600" dirty="0">
                <a:solidFill>
                  <a:schemeClr val="tx1"/>
                </a:solidFill>
                <a:latin typeface="HGP創英角ｺﾞｼｯｸUB" pitchFamily="50" charset="-128"/>
                <a:ea typeface="HGP創英角ｺﾞｼｯｸUB" pitchFamily="50" charset="-128"/>
              </a:rPr>
              <a:t>IT</a:t>
            </a:r>
            <a:r>
              <a:rPr lang="ja-JP" altLang="en-US" sz="1600" dirty="0">
                <a:solidFill>
                  <a:schemeClr val="tx1"/>
                </a:solidFill>
                <a:latin typeface="HGP創英角ｺﾞｼｯｸUB" pitchFamily="50" charset="-128"/>
                <a:ea typeface="HGP創英角ｺﾞｼｯｸUB" pitchFamily="50" charset="-128"/>
              </a:rPr>
              <a:t>戦略本部</a:t>
            </a:r>
            <a:endParaRPr lang="en-US" altLang="ja-JP" sz="1600" dirty="0">
              <a:solidFill>
                <a:schemeClr val="tx1"/>
              </a:solidFill>
              <a:latin typeface="HGP創英角ｺﾞｼｯｸUB" pitchFamily="50" charset="-128"/>
              <a:ea typeface="HGP創英角ｺﾞｼｯｸUB" pitchFamily="50" charset="-128"/>
            </a:endParaRPr>
          </a:p>
        </p:txBody>
      </p:sp>
      <p:sp>
        <p:nvSpPr>
          <p:cNvPr id="54" name="AutoShape 17"/>
          <p:cNvSpPr>
            <a:spLocks noChangeArrowheads="1"/>
          </p:cNvSpPr>
          <p:nvPr/>
        </p:nvSpPr>
        <p:spPr bwMode="auto">
          <a:xfrm>
            <a:off x="8023558" y="3356994"/>
            <a:ext cx="1609962" cy="522127"/>
          </a:xfrm>
          <a:prstGeom prst="roundRect">
            <a:avLst>
              <a:gd name="adj" fmla="val 16667"/>
            </a:avLst>
          </a:prstGeom>
          <a:solidFill>
            <a:schemeClr val="accent6">
              <a:lumMod val="40000"/>
              <a:lumOff val="60000"/>
            </a:schemeClr>
          </a:solidFill>
          <a:ln w="19050">
            <a:solidFill>
              <a:schemeClr val="accent6">
                <a:lumMod val="75000"/>
              </a:schemeClr>
            </a:solidFill>
            <a:round/>
            <a:headEnd/>
            <a:tailEnd/>
          </a:ln>
          <a:effectLst/>
        </p:spPr>
        <p:txBody>
          <a:bodyPr wrap="none" lIns="91424" tIns="45712" rIns="91424" bIns="45712" anchor="ctr"/>
          <a:lstStyle/>
          <a:p>
            <a:pPr algn="ctr">
              <a:defRPr/>
            </a:pPr>
            <a:r>
              <a:rPr lang="ja-JP" altLang="en-US" sz="1200" dirty="0">
                <a:latin typeface="+mj-ea"/>
                <a:ea typeface="+mj-ea"/>
              </a:rPr>
              <a:t>オープンデータ流通推進</a:t>
            </a:r>
            <a:endParaRPr lang="en-US" altLang="ja-JP" sz="1200" dirty="0">
              <a:latin typeface="+mj-ea"/>
              <a:ea typeface="+mj-ea"/>
            </a:endParaRPr>
          </a:p>
          <a:p>
            <a:pPr algn="ctr">
              <a:defRPr/>
            </a:pPr>
            <a:r>
              <a:rPr lang="ja-JP" altLang="en-US" sz="1200" dirty="0">
                <a:latin typeface="+mj-ea"/>
                <a:ea typeface="+mj-ea"/>
              </a:rPr>
              <a:t>コンソーシアム</a:t>
            </a:r>
            <a:endParaRPr lang="en-US" altLang="ja-JP" sz="1200" dirty="0">
              <a:latin typeface="+mj-ea"/>
              <a:ea typeface="+mj-ea"/>
            </a:endParaRPr>
          </a:p>
        </p:txBody>
      </p:sp>
      <p:sp>
        <p:nvSpPr>
          <p:cNvPr id="47" name="AutoShape 17"/>
          <p:cNvSpPr>
            <a:spLocks noChangeArrowheads="1"/>
          </p:cNvSpPr>
          <p:nvPr/>
        </p:nvSpPr>
        <p:spPr bwMode="auto">
          <a:xfrm>
            <a:off x="4055678" y="3403272"/>
            <a:ext cx="1303584" cy="497131"/>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a:effectLst/>
        </p:spPr>
        <p:txBody>
          <a:bodyPr wrap="none" lIns="91424" tIns="45712" rIns="91424" bIns="45712" anchor="ctr"/>
          <a:lstStyle/>
          <a:p>
            <a:pPr algn="ctr">
              <a:lnSpc>
                <a:spcPts val="2100"/>
              </a:lnSpc>
              <a:defRPr/>
            </a:pPr>
            <a:r>
              <a:rPr lang="ja-JP" altLang="en-US" sz="1600" dirty="0">
                <a:latin typeface="HGP創英角ｺﾞｼｯｸUB" pitchFamily="50" charset="-128"/>
                <a:ea typeface="HGP創英角ｺﾞｼｯｸUB" pitchFamily="50" charset="-128"/>
              </a:rPr>
              <a:t>総務省</a:t>
            </a:r>
            <a:endParaRPr lang="en-US" altLang="ja-JP" sz="1600" dirty="0">
              <a:latin typeface="HGP創英角ｺﾞｼｯｸUB" pitchFamily="50" charset="-128"/>
              <a:ea typeface="HGP創英角ｺﾞｼｯｸUB" pitchFamily="50" charset="-128"/>
            </a:endParaRPr>
          </a:p>
        </p:txBody>
      </p:sp>
      <p:cxnSp>
        <p:nvCxnSpPr>
          <p:cNvPr id="12" name="直線矢印コネクタ 11"/>
          <p:cNvCxnSpPr/>
          <p:nvPr/>
        </p:nvCxnSpPr>
        <p:spPr>
          <a:xfrm>
            <a:off x="330723" y="5096932"/>
            <a:ext cx="5504467" cy="0"/>
          </a:xfrm>
          <a:prstGeom prst="straightConnector1">
            <a:avLst/>
          </a:prstGeom>
          <a:ln w="19050">
            <a:solidFill>
              <a:schemeClr val="tx1"/>
            </a:solidFill>
            <a:headEnd type="arrow"/>
            <a:tailEnd type="arrow"/>
          </a:ln>
        </p:spPr>
        <p:style>
          <a:lnRef idx="1">
            <a:schemeClr val="dk1"/>
          </a:lnRef>
          <a:fillRef idx="0">
            <a:schemeClr val="dk1"/>
          </a:fillRef>
          <a:effectRef idx="0">
            <a:schemeClr val="dk1"/>
          </a:effectRef>
          <a:fontRef idx="minor">
            <a:schemeClr val="tx1"/>
          </a:fontRef>
        </p:style>
      </p:cxnSp>
      <p:cxnSp>
        <p:nvCxnSpPr>
          <p:cNvPr id="49" name="直線矢印コネクタ 48"/>
          <p:cNvCxnSpPr/>
          <p:nvPr/>
        </p:nvCxnSpPr>
        <p:spPr>
          <a:xfrm>
            <a:off x="5889106" y="5111548"/>
            <a:ext cx="3672408" cy="0"/>
          </a:xfrm>
          <a:prstGeom prst="straightConnector1">
            <a:avLst/>
          </a:prstGeom>
          <a:ln w="19050">
            <a:solidFill>
              <a:schemeClr val="tx1"/>
            </a:solidFill>
            <a:headEnd type="arrow"/>
            <a:tailEnd type="arrow"/>
          </a:ln>
        </p:spPr>
        <p:style>
          <a:lnRef idx="1">
            <a:schemeClr val="dk1"/>
          </a:lnRef>
          <a:fillRef idx="0">
            <a:schemeClr val="dk1"/>
          </a:fillRef>
          <a:effectRef idx="0">
            <a:schemeClr val="dk1"/>
          </a:effectRef>
          <a:fontRef idx="minor">
            <a:schemeClr val="tx1"/>
          </a:fontRef>
        </p:style>
      </p:cxnSp>
      <p:sp>
        <p:nvSpPr>
          <p:cNvPr id="26" name="テキスト ボックス 25"/>
          <p:cNvSpPr txBox="1"/>
          <p:nvPr/>
        </p:nvSpPr>
        <p:spPr>
          <a:xfrm>
            <a:off x="6079343" y="3465347"/>
            <a:ext cx="836658" cy="400093"/>
          </a:xfrm>
          <a:prstGeom prst="rect">
            <a:avLst/>
          </a:prstGeom>
          <a:noFill/>
        </p:spPr>
        <p:txBody>
          <a:bodyPr wrap="square" lIns="91424" tIns="45712" rIns="91424" bIns="45712" rtlCol="0">
            <a:spAutoFit/>
          </a:bodyPr>
          <a:lstStyle/>
          <a:p>
            <a:r>
              <a:rPr kumimoji="1" lang="ja-JP" altLang="en-US" dirty="0" smtClean="0"/>
              <a:t>・・・</a:t>
            </a:r>
            <a:endParaRPr kumimoji="1" lang="ja-JP" altLang="en-US" dirty="0"/>
          </a:p>
        </p:txBody>
      </p:sp>
      <p:sp>
        <p:nvSpPr>
          <p:cNvPr id="67" name="AutoShape 17"/>
          <p:cNvSpPr>
            <a:spLocks noChangeArrowheads="1"/>
          </p:cNvSpPr>
          <p:nvPr/>
        </p:nvSpPr>
        <p:spPr bwMode="auto">
          <a:xfrm>
            <a:off x="1974888" y="3284986"/>
            <a:ext cx="5400600" cy="754225"/>
          </a:xfrm>
          <a:prstGeom prst="roundRect">
            <a:avLst>
              <a:gd name="adj" fmla="val 16667"/>
            </a:avLst>
          </a:prstGeom>
          <a:noFill/>
          <a:ln w="19050">
            <a:solidFill>
              <a:schemeClr val="tx1"/>
            </a:solidFill>
            <a:prstDash val="dash"/>
            <a:round/>
            <a:headEnd/>
            <a:tailEnd/>
          </a:ln>
          <a:effectLst/>
        </p:spPr>
        <p:txBody>
          <a:bodyPr wrap="none" lIns="91424" tIns="45712" rIns="91424" bIns="45712" anchor="ctr"/>
          <a:lstStyle/>
          <a:p>
            <a:pPr algn="ctr">
              <a:lnSpc>
                <a:spcPts val="2100"/>
              </a:lnSpc>
              <a:defRPr/>
            </a:pPr>
            <a:endParaRPr lang="en-US" altLang="ja-JP" dirty="0">
              <a:latin typeface="+mn-ea"/>
            </a:endParaRPr>
          </a:p>
        </p:txBody>
      </p:sp>
      <p:sp>
        <p:nvSpPr>
          <p:cNvPr id="30" name="角丸四角形 29"/>
          <p:cNvSpPr/>
          <p:nvPr/>
        </p:nvSpPr>
        <p:spPr>
          <a:xfrm>
            <a:off x="246368" y="1645470"/>
            <a:ext cx="1872208" cy="324512"/>
          </a:xfrm>
          <a:prstGeom prst="roundRect">
            <a:avLst/>
          </a:prstGeom>
        </p:spPr>
        <p:style>
          <a:lnRef idx="1">
            <a:schemeClr val="accent3"/>
          </a:lnRef>
          <a:fillRef idx="2">
            <a:schemeClr val="accent3"/>
          </a:fillRef>
          <a:effectRef idx="1">
            <a:schemeClr val="accent3"/>
          </a:effectRef>
          <a:fontRef idx="minor">
            <a:schemeClr val="dk1"/>
          </a:fontRef>
        </p:style>
        <p:txBody>
          <a:bodyPr lIns="91424" tIns="45712" rIns="91424" bIns="45712" rtlCol="0" anchor="ctr"/>
          <a:lstStyle/>
          <a:p>
            <a:r>
              <a:rPr lang="ja-JP" altLang="en-US" sz="1400" b="1" dirty="0"/>
              <a:t>１．国内の推進体制</a:t>
            </a:r>
          </a:p>
        </p:txBody>
      </p:sp>
      <p:sp>
        <p:nvSpPr>
          <p:cNvPr id="70" name="角丸四角形 69"/>
          <p:cNvSpPr/>
          <p:nvPr/>
        </p:nvSpPr>
        <p:spPr>
          <a:xfrm>
            <a:off x="246367" y="4256616"/>
            <a:ext cx="3589090" cy="324512"/>
          </a:xfrm>
          <a:prstGeom prst="roundRect">
            <a:avLst/>
          </a:prstGeom>
        </p:spPr>
        <p:style>
          <a:lnRef idx="1">
            <a:schemeClr val="accent3"/>
          </a:lnRef>
          <a:fillRef idx="2">
            <a:schemeClr val="accent3"/>
          </a:fillRef>
          <a:effectRef idx="1">
            <a:schemeClr val="accent3"/>
          </a:effectRef>
          <a:fontRef idx="minor">
            <a:schemeClr val="dk1"/>
          </a:fontRef>
        </p:style>
        <p:txBody>
          <a:bodyPr lIns="91424" tIns="45712" rIns="91424" bIns="45712" rtlCol="0" anchor="ctr"/>
          <a:lstStyle/>
          <a:p>
            <a:r>
              <a:rPr lang="ja-JP" altLang="en-US" sz="1400" b="1" dirty="0"/>
              <a:t>２．国際標準化に向けたスケジュール（想定）</a:t>
            </a:r>
          </a:p>
        </p:txBody>
      </p:sp>
      <p:sp>
        <p:nvSpPr>
          <p:cNvPr id="48" name="左右矢印 47"/>
          <p:cNvSpPr/>
          <p:nvPr/>
        </p:nvSpPr>
        <p:spPr>
          <a:xfrm>
            <a:off x="7464147" y="3433410"/>
            <a:ext cx="494867" cy="427638"/>
          </a:xfrm>
          <a:prstGeom prst="leftRightArrow">
            <a:avLst>
              <a:gd name="adj1" fmla="val 50000"/>
              <a:gd name="adj2" fmla="val 3490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kumimoji="1" lang="ja-JP" altLang="en-US"/>
          </a:p>
        </p:txBody>
      </p:sp>
      <p:sp>
        <p:nvSpPr>
          <p:cNvPr id="53" name="上矢印 52"/>
          <p:cNvSpPr/>
          <p:nvPr/>
        </p:nvSpPr>
        <p:spPr>
          <a:xfrm>
            <a:off x="3991109" y="2845130"/>
            <a:ext cx="1368153" cy="264154"/>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kumimoji="1" lang="ja-JP" altLang="en-US"/>
          </a:p>
        </p:txBody>
      </p:sp>
      <p:cxnSp>
        <p:nvCxnSpPr>
          <p:cNvPr id="88" name="直線コネクタ 87"/>
          <p:cNvCxnSpPr>
            <a:cxnSpLocks noChangeShapeType="1"/>
          </p:cNvCxnSpPr>
          <p:nvPr/>
        </p:nvCxnSpPr>
        <p:spPr bwMode="auto">
          <a:xfrm>
            <a:off x="0" y="404670"/>
            <a:ext cx="9906000" cy="1587"/>
          </a:xfrm>
          <a:prstGeom prst="line">
            <a:avLst/>
          </a:prstGeom>
          <a:noFill/>
          <a:ln w="63500" cmpd="sng" algn="ctr">
            <a:solidFill>
              <a:srgbClr val="FF9900"/>
            </a:solidFill>
            <a:round/>
            <a:headEnd/>
            <a:tailEnd/>
          </a:ln>
        </p:spPr>
      </p:cxnSp>
      <p:sp>
        <p:nvSpPr>
          <p:cNvPr id="89" name="Line 14"/>
          <p:cNvSpPr>
            <a:spLocks noChangeShapeType="1"/>
          </p:cNvSpPr>
          <p:nvPr/>
        </p:nvSpPr>
        <p:spPr bwMode="auto">
          <a:xfrm flipH="1">
            <a:off x="330720" y="5137304"/>
            <a:ext cx="0" cy="158657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lIns="91424" tIns="45712" rIns="91424" bIns="45712" anchor="ctr"/>
          <a:lstStyle/>
          <a:p>
            <a:endParaRPr lang="ja-JP" altLang="en-US" sz="1200">
              <a:solidFill>
                <a:srgbClr val="000000"/>
              </a:solidFill>
              <a:latin typeface="Arial" charset="0"/>
              <a:ea typeface="ＭＳ Ｐゴシック" charset="-128"/>
            </a:endParaRPr>
          </a:p>
        </p:txBody>
      </p:sp>
      <p:sp>
        <p:nvSpPr>
          <p:cNvPr id="84" name="テキスト ボックス 83"/>
          <p:cNvSpPr txBox="1"/>
          <p:nvPr/>
        </p:nvSpPr>
        <p:spPr>
          <a:xfrm>
            <a:off x="4338094" y="2851315"/>
            <a:ext cx="661128" cy="307760"/>
          </a:xfrm>
          <a:prstGeom prst="rect">
            <a:avLst/>
          </a:prstGeom>
          <a:noFill/>
        </p:spPr>
        <p:txBody>
          <a:bodyPr wrap="square" lIns="91424" tIns="45712" rIns="91424" bIns="45712" rtlCol="0">
            <a:spAutoFit/>
          </a:bodyPr>
          <a:lstStyle/>
          <a:p>
            <a:pPr algn="ctr"/>
            <a:r>
              <a:rPr lang="ja-JP" altLang="en-US" sz="1400" b="1" dirty="0">
                <a:solidFill>
                  <a:schemeClr val="bg1"/>
                </a:solidFill>
              </a:rPr>
              <a:t>協力</a:t>
            </a:r>
          </a:p>
        </p:txBody>
      </p:sp>
      <p:sp>
        <p:nvSpPr>
          <p:cNvPr id="50" name="タイトル 10"/>
          <p:cNvSpPr txBox="1">
            <a:spLocks/>
          </p:cNvSpPr>
          <p:nvPr/>
        </p:nvSpPr>
        <p:spPr>
          <a:xfrm>
            <a:off x="7345841" y="3501012"/>
            <a:ext cx="698243" cy="255415"/>
          </a:xfrm>
          <a:prstGeom prst="rect">
            <a:avLst/>
          </a:prstGeom>
        </p:spPr>
        <p:txBody>
          <a:bodyPr lIns="91424" tIns="45712" rIns="91424" bIns="45712">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a:solidFill>
                  <a:schemeClr val="bg1"/>
                </a:solidFill>
              </a:rPr>
              <a:t>連携</a:t>
            </a:r>
          </a:p>
        </p:txBody>
      </p:sp>
      <p:sp>
        <p:nvSpPr>
          <p:cNvPr id="42" name="テキスト ボックス 41"/>
          <p:cNvSpPr txBox="1"/>
          <p:nvPr/>
        </p:nvSpPr>
        <p:spPr>
          <a:xfrm>
            <a:off x="5745088" y="3761576"/>
            <a:ext cx="1322256" cy="307777"/>
          </a:xfrm>
          <a:prstGeom prst="rect">
            <a:avLst/>
          </a:prstGeom>
          <a:noFill/>
        </p:spPr>
        <p:txBody>
          <a:bodyPr wrap="square" rtlCol="0">
            <a:spAutoFit/>
          </a:bodyPr>
          <a:lstStyle/>
          <a:p>
            <a:pPr algn="ctr"/>
            <a:r>
              <a:rPr lang="ja-JP" altLang="en-US" sz="1400" dirty="0">
                <a:solidFill>
                  <a:prstClr val="black"/>
                </a:solidFill>
              </a:rPr>
              <a:t>（</a:t>
            </a:r>
            <a:r>
              <a:rPr lang="ja-JP" altLang="en-US" sz="1400" dirty="0" smtClean="0">
                <a:solidFill>
                  <a:prstClr val="black"/>
                </a:solidFill>
              </a:rPr>
              <a:t>関係府省）</a:t>
            </a:r>
            <a:endParaRPr lang="ja-JP" altLang="en-US" sz="1400" dirty="0">
              <a:solidFill>
                <a:prstClr val="black"/>
              </a:solidFill>
            </a:endParaRPr>
          </a:p>
        </p:txBody>
      </p:sp>
      <p:sp>
        <p:nvSpPr>
          <p:cNvPr id="43" name="テキスト ボックス 42"/>
          <p:cNvSpPr txBox="1"/>
          <p:nvPr/>
        </p:nvSpPr>
        <p:spPr>
          <a:xfrm>
            <a:off x="176165" y="1988844"/>
            <a:ext cx="2135122" cy="430887"/>
          </a:xfrm>
          <a:prstGeom prst="rect">
            <a:avLst/>
          </a:prstGeom>
          <a:noFill/>
        </p:spPr>
        <p:txBody>
          <a:bodyPr wrap="square" rtlCol="0">
            <a:spAutoFit/>
          </a:bodyPr>
          <a:lstStyle/>
          <a:p>
            <a:pPr algn="ctr"/>
            <a:r>
              <a:rPr lang="ja-JP" altLang="en-US" sz="1100" dirty="0" smtClean="0">
                <a:solidFill>
                  <a:prstClr val="black"/>
                </a:solidFill>
              </a:rPr>
              <a:t>（公共データ活用のための</a:t>
            </a:r>
            <a:endParaRPr lang="en-US" altLang="ja-JP" sz="1100" dirty="0" smtClean="0">
              <a:solidFill>
                <a:prstClr val="black"/>
              </a:solidFill>
            </a:endParaRPr>
          </a:p>
          <a:p>
            <a:pPr algn="ctr"/>
            <a:r>
              <a:rPr lang="ja-JP" altLang="en-US" sz="1100" dirty="0" smtClean="0">
                <a:solidFill>
                  <a:prstClr val="black"/>
                </a:solidFill>
              </a:rPr>
              <a:t>環境整備への貢献）</a:t>
            </a:r>
            <a:endParaRPr lang="ja-JP" altLang="en-US" sz="1100" dirty="0">
              <a:solidFill>
                <a:prstClr val="black"/>
              </a:solidFill>
            </a:endParaRPr>
          </a:p>
        </p:txBody>
      </p:sp>
      <p:sp>
        <p:nvSpPr>
          <p:cNvPr id="44" name="テキスト ボックス 43"/>
          <p:cNvSpPr txBox="1"/>
          <p:nvPr/>
        </p:nvSpPr>
        <p:spPr>
          <a:xfrm>
            <a:off x="5227975" y="2845132"/>
            <a:ext cx="3685465" cy="307777"/>
          </a:xfrm>
          <a:prstGeom prst="rect">
            <a:avLst/>
          </a:prstGeom>
          <a:noFill/>
        </p:spPr>
        <p:txBody>
          <a:bodyPr wrap="square" rtlCol="0">
            <a:spAutoFit/>
          </a:bodyPr>
          <a:lstStyle/>
          <a:p>
            <a:r>
              <a:rPr lang="ja-JP" altLang="en-US" sz="1400" dirty="0" smtClean="0">
                <a:solidFill>
                  <a:prstClr val="black"/>
                </a:solidFill>
              </a:rPr>
              <a:t>データ形式や必要なルール等についての成果</a:t>
            </a:r>
            <a:endParaRPr lang="ja-JP" altLang="en-US" sz="1400" dirty="0">
              <a:solidFill>
                <a:prstClr val="black"/>
              </a:solidFill>
            </a:endParaRPr>
          </a:p>
        </p:txBody>
      </p:sp>
      <p:sp>
        <p:nvSpPr>
          <p:cNvPr id="45" name="スライド番号プレースホルダ 11"/>
          <p:cNvSpPr>
            <a:spLocks noGrp="1"/>
          </p:cNvSpPr>
          <p:nvPr>
            <p:ph type="sldNum" sz="quarter" idx="12"/>
          </p:nvPr>
        </p:nvSpPr>
        <p:spPr>
          <a:xfrm>
            <a:off x="9129464" y="6520263"/>
            <a:ext cx="779976" cy="365125"/>
          </a:xfrm>
        </p:spPr>
        <p:txBody>
          <a:bodyPr/>
          <a:lstStyle/>
          <a:p>
            <a:pPr>
              <a:defRPr/>
            </a:pPr>
            <a:fld id="{B7465055-439F-4391-840E-CC8A179C19DE}" type="slidenum">
              <a:rPr lang="ja-JP" altLang="en-US" sz="1600" smtClean="0">
                <a:solidFill>
                  <a:schemeClr val="tx1"/>
                </a:solidFill>
              </a:rPr>
              <a:pPr>
                <a:defRPr/>
              </a:pPr>
              <a:t>3</a:t>
            </a:fld>
            <a:endParaRPr lang="ja-JP" altLang="en-US" sz="1600" dirty="0">
              <a:solidFill>
                <a:schemeClr val="tx1"/>
              </a:solidFill>
            </a:endParaRPr>
          </a:p>
        </p:txBody>
      </p:sp>
      <p:sp>
        <p:nvSpPr>
          <p:cNvPr id="40" name="テキスト ボックス 39"/>
          <p:cNvSpPr txBox="1"/>
          <p:nvPr/>
        </p:nvSpPr>
        <p:spPr>
          <a:xfrm>
            <a:off x="2" y="-2353"/>
            <a:ext cx="9905999" cy="400093"/>
          </a:xfrm>
          <a:prstGeom prst="rect">
            <a:avLst/>
          </a:prstGeom>
          <a:noFill/>
        </p:spPr>
        <p:txBody>
          <a:bodyPr wrap="square" lIns="91424" tIns="45712" rIns="91424" bIns="45712" rtlCol="0">
            <a:spAutoFit/>
          </a:bodyPr>
          <a:lstStyle/>
          <a:p>
            <a:pPr algn="ctr"/>
            <a:r>
              <a:rPr lang="ja-JP" altLang="en-US" dirty="0" smtClean="0">
                <a:latin typeface="+mn-ea"/>
              </a:rPr>
              <a:t>１</a:t>
            </a:r>
            <a:r>
              <a:rPr lang="ja-JP" altLang="en-US" dirty="0">
                <a:latin typeface="+mn-ea"/>
              </a:rPr>
              <a:t>．オープンデータ実証</a:t>
            </a:r>
            <a:r>
              <a:rPr lang="ja-JP" altLang="en-US" dirty="0" smtClean="0">
                <a:latin typeface="+mn-ea"/>
              </a:rPr>
              <a:t>実験　（２）推進体制</a:t>
            </a:r>
            <a:endParaRPr lang="ja-JP" altLang="en-US" dirty="0">
              <a:solidFill>
                <a:srgbClr val="FF0000"/>
              </a:solidFill>
              <a:latin typeface="HGP創英角ｺﾞｼｯｸUB" pitchFamily="50" charset="-128"/>
              <a:ea typeface="ＤＨＰ特太ゴシック体" pitchFamily="2" charset="-128"/>
            </a:endParaRPr>
          </a:p>
        </p:txBody>
      </p:sp>
    </p:spTree>
    <p:extLst>
      <p:ext uri="{BB962C8B-B14F-4D97-AF65-F5344CB8AC3E}">
        <p14:creationId xmlns:p14="http://schemas.microsoft.com/office/powerpoint/2010/main" val="2902628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2" y="-2352"/>
            <a:ext cx="9905999" cy="400110"/>
          </a:xfrm>
          <a:prstGeom prst="rect">
            <a:avLst/>
          </a:prstGeom>
          <a:noFill/>
        </p:spPr>
        <p:txBody>
          <a:bodyPr wrap="square" rtlCol="0">
            <a:spAutoFit/>
          </a:bodyPr>
          <a:lstStyle/>
          <a:p>
            <a:pPr algn="ctr"/>
            <a:r>
              <a:rPr kumimoji="1" lang="en-US" altLang="ja-JP" sz="2000" dirty="0" smtClean="0">
                <a:latin typeface="+mn-ea"/>
              </a:rPr>
              <a:t>【</a:t>
            </a:r>
            <a:r>
              <a:rPr kumimoji="1" lang="ja-JP" altLang="en-US" sz="2000" dirty="0" smtClean="0">
                <a:latin typeface="+mn-ea"/>
              </a:rPr>
              <a:t>参考</a:t>
            </a:r>
            <a:r>
              <a:rPr kumimoji="1" lang="en-US" altLang="ja-JP" sz="2000" dirty="0" smtClean="0">
                <a:latin typeface="+mn-ea"/>
              </a:rPr>
              <a:t>】</a:t>
            </a:r>
            <a:r>
              <a:rPr kumimoji="1" lang="ja-JP" altLang="en-US" sz="2000" dirty="0" smtClean="0">
                <a:latin typeface="+mn-ea"/>
              </a:rPr>
              <a:t>　オープンデータ実証実験の検討枠組</a:t>
            </a:r>
            <a:endParaRPr kumimoji="1" lang="ja-JP" altLang="en-US" sz="2000" dirty="0">
              <a:latin typeface="+mn-ea"/>
            </a:endParaRPr>
          </a:p>
        </p:txBody>
      </p:sp>
      <p:cxnSp>
        <p:nvCxnSpPr>
          <p:cNvPr id="39" name="直線コネクタ 38"/>
          <p:cNvCxnSpPr>
            <a:cxnSpLocks noChangeShapeType="1"/>
          </p:cNvCxnSpPr>
          <p:nvPr/>
        </p:nvCxnSpPr>
        <p:spPr bwMode="auto">
          <a:xfrm>
            <a:off x="0" y="403069"/>
            <a:ext cx="9906000" cy="1587"/>
          </a:xfrm>
          <a:prstGeom prst="line">
            <a:avLst/>
          </a:prstGeom>
          <a:noFill/>
          <a:ln w="63500" cmpd="sng" algn="ctr">
            <a:solidFill>
              <a:srgbClr val="FF9900"/>
            </a:solidFill>
            <a:round/>
            <a:headEnd/>
            <a:tailEnd/>
          </a:ln>
        </p:spPr>
      </p:cxnSp>
      <p:sp>
        <p:nvSpPr>
          <p:cNvPr id="61" name="スライド番号プレースホルダ 11"/>
          <p:cNvSpPr>
            <a:spLocks noGrp="1"/>
          </p:cNvSpPr>
          <p:nvPr>
            <p:ph type="sldNum" sz="quarter" idx="12"/>
          </p:nvPr>
        </p:nvSpPr>
        <p:spPr>
          <a:xfrm>
            <a:off x="9129464" y="6520259"/>
            <a:ext cx="779976" cy="365125"/>
          </a:xfrm>
        </p:spPr>
        <p:txBody>
          <a:bodyPr/>
          <a:lstStyle/>
          <a:p>
            <a:pPr>
              <a:defRPr/>
            </a:pPr>
            <a:fld id="{B7465055-439F-4391-840E-CC8A179C19DE}" type="slidenum">
              <a:rPr lang="ja-JP" altLang="en-US" sz="1600" smtClean="0">
                <a:solidFill>
                  <a:schemeClr val="tx1"/>
                </a:solidFill>
              </a:rPr>
              <a:pPr>
                <a:defRPr/>
              </a:pPr>
              <a:t>4</a:t>
            </a:fld>
            <a:endParaRPr lang="ja-JP" altLang="en-US" sz="1600" dirty="0">
              <a:solidFill>
                <a:schemeClr val="tx1"/>
              </a:solidFill>
            </a:endParaRPr>
          </a:p>
        </p:txBody>
      </p:sp>
      <p:sp>
        <p:nvSpPr>
          <p:cNvPr id="52" name="正方形/長方形 51"/>
          <p:cNvSpPr/>
          <p:nvPr/>
        </p:nvSpPr>
        <p:spPr>
          <a:xfrm>
            <a:off x="108686" y="476672"/>
            <a:ext cx="9688627" cy="1219685"/>
          </a:xfrm>
          <a:prstGeom prst="rect">
            <a:avLst/>
          </a:prstGeom>
          <a:solidFill>
            <a:srgbClr val="FFFFCC"/>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marL="182531" indent="-182531"/>
            <a:r>
              <a:rPr lang="ja-JP" altLang="en-US" sz="1400" dirty="0">
                <a:solidFill>
                  <a:schemeClr val="tx1"/>
                </a:solidFill>
                <a:latin typeface="+mn-ea"/>
              </a:rPr>
              <a:t>■　</a:t>
            </a:r>
            <a:r>
              <a:rPr lang="ja-JP" altLang="en-US" sz="1400" dirty="0" smtClean="0">
                <a:solidFill>
                  <a:schemeClr val="tx1"/>
                </a:solidFill>
                <a:latin typeface="+mn-ea"/>
              </a:rPr>
              <a:t>調査研究で作成した情報流通連携基盤共通ＡＰＩを実際にシステムに実装して、各実証実験を実施。</a:t>
            </a:r>
            <a:endParaRPr lang="en-US" altLang="ja-JP" sz="1400" dirty="0" smtClean="0">
              <a:solidFill>
                <a:schemeClr val="tx1"/>
              </a:solidFill>
              <a:latin typeface="+mn-ea"/>
            </a:endParaRPr>
          </a:p>
          <a:p>
            <a:pPr marL="182531" indent="-182531"/>
            <a:r>
              <a:rPr lang="ja-JP" altLang="en-US" sz="1400" dirty="0">
                <a:solidFill>
                  <a:schemeClr val="tx1"/>
                </a:solidFill>
                <a:latin typeface="+mn-ea"/>
              </a:rPr>
              <a:t>　　－必要に応じ</a:t>
            </a:r>
            <a:r>
              <a:rPr lang="ja-JP" altLang="en-US" sz="1400" dirty="0" smtClean="0">
                <a:solidFill>
                  <a:schemeClr val="tx1"/>
                </a:solidFill>
                <a:latin typeface="+mn-ea"/>
              </a:rPr>
              <a:t>、共通仕様には</a:t>
            </a:r>
            <a:r>
              <a:rPr lang="ja-JP" altLang="en-US" sz="1400" dirty="0">
                <a:solidFill>
                  <a:schemeClr val="tx1"/>
                </a:solidFill>
                <a:latin typeface="+mn-ea"/>
              </a:rPr>
              <a:t>定義されていないボキャブラリや</a:t>
            </a:r>
            <a:r>
              <a:rPr lang="en-US" altLang="ja-JP" sz="1400" dirty="0">
                <a:solidFill>
                  <a:schemeClr val="tx1"/>
                </a:solidFill>
                <a:latin typeface="+mn-ea"/>
              </a:rPr>
              <a:t>API</a:t>
            </a:r>
            <a:r>
              <a:rPr lang="ja-JP" altLang="en-US" sz="1400" dirty="0">
                <a:solidFill>
                  <a:schemeClr val="tx1"/>
                </a:solidFill>
                <a:latin typeface="+mn-ea"/>
              </a:rPr>
              <a:t>を</a:t>
            </a:r>
            <a:r>
              <a:rPr lang="ja-JP" altLang="en-US" sz="1400" dirty="0" smtClean="0">
                <a:solidFill>
                  <a:schemeClr val="tx1"/>
                </a:solidFill>
                <a:latin typeface="+mn-ea"/>
              </a:rPr>
              <a:t>各実証実験で</a:t>
            </a:r>
            <a:r>
              <a:rPr lang="ja-JP" altLang="en-US" sz="1400" dirty="0">
                <a:solidFill>
                  <a:schemeClr val="tx1"/>
                </a:solidFill>
                <a:latin typeface="+mn-ea"/>
              </a:rPr>
              <a:t>個別に</a:t>
            </a:r>
            <a:r>
              <a:rPr lang="ja-JP" altLang="en-US" sz="1400" dirty="0" smtClean="0">
                <a:solidFill>
                  <a:schemeClr val="tx1"/>
                </a:solidFill>
                <a:latin typeface="+mn-ea"/>
              </a:rPr>
              <a:t>定義。</a:t>
            </a:r>
            <a:endParaRPr lang="ja-JP" altLang="en-US" sz="1400" dirty="0">
              <a:solidFill>
                <a:schemeClr val="tx1"/>
              </a:solidFill>
              <a:latin typeface="+mn-ea"/>
            </a:endParaRPr>
          </a:p>
          <a:p>
            <a:pPr marL="182531" indent="-182531"/>
            <a:r>
              <a:rPr lang="ja-JP" altLang="en-US" sz="1400" dirty="0" smtClean="0">
                <a:solidFill>
                  <a:schemeClr val="tx1"/>
                </a:solidFill>
                <a:latin typeface="+mn-ea"/>
              </a:rPr>
              <a:t>■　各実証実験の結果を踏まえ、情報流通連携基盤共通ＡＰＩの仕様を改訂。</a:t>
            </a:r>
            <a:endParaRPr lang="en-US" altLang="ja-JP" sz="1400" dirty="0" smtClean="0">
              <a:solidFill>
                <a:schemeClr val="tx1"/>
              </a:solidFill>
              <a:latin typeface="+mn-ea"/>
            </a:endParaRPr>
          </a:p>
          <a:p>
            <a:pPr marL="182531" indent="-182531"/>
            <a:r>
              <a:rPr lang="ja-JP" altLang="en-US" sz="1400" dirty="0">
                <a:solidFill>
                  <a:schemeClr val="tx1"/>
                </a:solidFill>
                <a:latin typeface="+mn-ea"/>
              </a:rPr>
              <a:t>　　－</a:t>
            </a:r>
            <a:r>
              <a:rPr lang="ja-JP" altLang="en-US" sz="1400" dirty="0" smtClean="0">
                <a:solidFill>
                  <a:schemeClr val="tx1"/>
                </a:solidFill>
                <a:latin typeface="+mn-ea"/>
              </a:rPr>
              <a:t>各実証実験で</a:t>
            </a:r>
            <a:r>
              <a:rPr lang="ja-JP" altLang="en-US" sz="1400" dirty="0">
                <a:solidFill>
                  <a:schemeClr val="tx1"/>
                </a:solidFill>
                <a:latin typeface="+mn-ea"/>
              </a:rPr>
              <a:t>個別に追加定義したボキャブラリや</a:t>
            </a:r>
            <a:r>
              <a:rPr lang="en-US" altLang="ja-JP" sz="1400" dirty="0">
                <a:solidFill>
                  <a:schemeClr val="tx1"/>
                </a:solidFill>
                <a:latin typeface="+mn-ea"/>
              </a:rPr>
              <a:t>API</a:t>
            </a:r>
            <a:r>
              <a:rPr lang="ja-JP" altLang="en-US" sz="1400" dirty="0">
                <a:solidFill>
                  <a:schemeClr val="tx1"/>
                </a:solidFill>
                <a:latin typeface="+mn-ea"/>
              </a:rPr>
              <a:t>も</a:t>
            </a:r>
            <a:r>
              <a:rPr lang="ja-JP" altLang="en-US" sz="1400" dirty="0" smtClean="0">
                <a:solidFill>
                  <a:schemeClr val="tx1"/>
                </a:solidFill>
                <a:latin typeface="+mn-ea"/>
              </a:rPr>
              <a:t>踏まえつつ、必要があれば共通仕様に反映。</a:t>
            </a:r>
            <a:endParaRPr lang="en-US" altLang="ja-JP" sz="1400" dirty="0" smtClean="0">
              <a:solidFill>
                <a:schemeClr val="tx1"/>
              </a:solidFill>
              <a:latin typeface="+mn-ea"/>
            </a:endParaRPr>
          </a:p>
          <a:p>
            <a:pPr marL="182531" indent="-182531"/>
            <a:r>
              <a:rPr lang="ja-JP" altLang="en-US" sz="1400" dirty="0" smtClean="0">
                <a:solidFill>
                  <a:schemeClr val="tx1"/>
                </a:solidFill>
                <a:latin typeface="+mn-ea"/>
              </a:rPr>
              <a:t>■　実証実験の実施にあたっては、産学官による「オープンデータ流通推進コンソーシアム」と連携。</a:t>
            </a:r>
            <a:endParaRPr lang="ja-JP" altLang="en-US" sz="900" dirty="0">
              <a:solidFill>
                <a:schemeClr val="tx1"/>
              </a:solidFill>
              <a:latin typeface="+mn-ea"/>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125" y="1816417"/>
            <a:ext cx="6992267" cy="499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6464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テキスト ボックス 113"/>
          <p:cNvSpPr txBox="1"/>
          <p:nvPr/>
        </p:nvSpPr>
        <p:spPr>
          <a:xfrm>
            <a:off x="-28226" y="-27385"/>
            <a:ext cx="9905999" cy="400093"/>
          </a:xfrm>
          <a:prstGeom prst="rect">
            <a:avLst/>
          </a:prstGeom>
          <a:noFill/>
        </p:spPr>
        <p:txBody>
          <a:bodyPr wrap="square" lIns="91424" tIns="45712" rIns="91424" bIns="45712" rtlCol="0">
            <a:spAutoFit/>
          </a:bodyPr>
          <a:lstStyle/>
          <a:p>
            <a:pPr algn="ctr"/>
            <a:r>
              <a:rPr lang="en-US" altLang="ja-JP" dirty="0" smtClean="0">
                <a:solidFill>
                  <a:prstClr val="black"/>
                </a:solidFill>
                <a:latin typeface="ＭＳ Ｐゴシック"/>
              </a:rPr>
              <a:t>【</a:t>
            </a:r>
            <a:r>
              <a:rPr lang="ja-JP" altLang="en-US" dirty="0" smtClean="0">
                <a:solidFill>
                  <a:prstClr val="black"/>
                </a:solidFill>
                <a:latin typeface="ＭＳ Ｐゴシック"/>
              </a:rPr>
              <a:t>参考</a:t>
            </a:r>
            <a:r>
              <a:rPr lang="en-US" altLang="ja-JP" dirty="0" smtClean="0">
                <a:solidFill>
                  <a:prstClr val="black"/>
                </a:solidFill>
                <a:latin typeface="ＭＳ Ｐゴシック"/>
              </a:rPr>
              <a:t>】</a:t>
            </a:r>
            <a:r>
              <a:rPr lang="ja-JP" altLang="en-US" dirty="0" smtClean="0">
                <a:solidFill>
                  <a:prstClr val="black"/>
                </a:solidFill>
                <a:latin typeface="ＭＳ Ｐゴシック"/>
              </a:rPr>
              <a:t>　情報流通連携基盤共通ＡＰＩの意義</a:t>
            </a:r>
            <a:endParaRPr lang="ja-JP" altLang="en-US" dirty="0">
              <a:solidFill>
                <a:prstClr val="black"/>
              </a:solidFill>
              <a:latin typeface="ＭＳ Ｐゴシック"/>
            </a:endParaRPr>
          </a:p>
        </p:txBody>
      </p:sp>
      <p:cxnSp>
        <p:nvCxnSpPr>
          <p:cNvPr id="107" name="直線コネクタ 106"/>
          <p:cNvCxnSpPr>
            <a:cxnSpLocks noChangeShapeType="1"/>
          </p:cNvCxnSpPr>
          <p:nvPr/>
        </p:nvCxnSpPr>
        <p:spPr bwMode="auto">
          <a:xfrm>
            <a:off x="0" y="404670"/>
            <a:ext cx="9906000" cy="1587"/>
          </a:xfrm>
          <a:prstGeom prst="line">
            <a:avLst/>
          </a:prstGeom>
          <a:noFill/>
          <a:ln w="63500" cmpd="sng" algn="ctr">
            <a:solidFill>
              <a:srgbClr val="FF9900"/>
            </a:solidFill>
            <a:round/>
            <a:headEnd/>
            <a:tailEnd/>
          </a:ln>
        </p:spPr>
      </p:cxnSp>
      <p:sp>
        <p:nvSpPr>
          <p:cNvPr id="405" name="フローチャート : 磁気ディスク 404"/>
          <p:cNvSpPr/>
          <p:nvPr/>
        </p:nvSpPr>
        <p:spPr bwMode="auto">
          <a:xfrm>
            <a:off x="1025197" y="4600819"/>
            <a:ext cx="438211"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sp>
        <p:nvSpPr>
          <p:cNvPr id="406" name="テキスト ボックス 405"/>
          <p:cNvSpPr txBox="1"/>
          <p:nvPr/>
        </p:nvSpPr>
        <p:spPr>
          <a:xfrm>
            <a:off x="838689" y="4382492"/>
            <a:ext cx="725715" cy="221793"/>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X</a:t>
            </a:r>
            <a:endParaRPr kumimoji="0" lang="ja-JP" altLang="en-US" sz="1000" kern="0" dirty="0" smtClean="0">
              <a:solidFill>
                <a:prstClr val="black"/>
              </a:solidFill>
              <a:latin typeface="ヒラギノ角ゴ ProN W6"/>
              <a:ea typeface="ヒラギノ角ゴ ProN W6"/>
              <a:cs typeface="ヒラギノ角ゴ ProN W6"/>
            </a:endParaRPr>
          </a:p>
        </p:txBody>
      </p:sp>
      <p:pic>
        <p:nvPicPr>
          <p:cNvPr id="4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638" y="5568005"/>
            <a:ext cx="753547" cy="64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8" name="テキスト ボックス 407"/>
          <p:cNvSpPr txBox="1"/>
          <p:nvPr/>
        </p:nvSpPr>
        <p:spPr>
          <a:xfrm>
            <a:off x="200472" y="4050978"/>
            <a:ext cx="1826978" cy="314126"/>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en-US" altLang="ja-JP" sz="1600" b="1" kern="0" dirty="0" smtClean="0">
                <a:solidFill>
                  <a:prstClr val="black"/>
                </a:solidFill>
                <a:latin typeface="ヒラギノ角ゴ ProN W6"/>
                <a:ea typeface="ヒラギノ角ゴ ProN W6"/>
                <a:cs typeface="ヒラギノ角ゴ ProN W6"/>
              </a:rPr>
              <a:t>【</a:t>
            </a:r>
            <a:r>
              <a:rPr kumimoji="0" lang="ja-JP" altLang="en-US" sz="1600" b="1" kern="0" dirty="0" smtClean="0">
                <a:solidFill>
                  <a:prstClr val="black"/>
                </a:solidFill>
                <a:latin typeface="ヒラギノ角ゴ ProN W6"/>
                <a:ea typeface="ヒラギノ角ゴ ProN W6"/>
                <a:cs typeface="ヒラギノ角ゴ ProN W6"/>
              </a:rPr>
              <a:t>標準</a:t>
            </a:r>
            <a:r>
              <a:rPr kumimoji="0" lang="en-US" altLang="ja-JP" sz="1600" b="1" kern="0" dirty="0" smtClean="0">
                <a:solidFill>
                  <a:prstClr val="black"/>
                </a:solidFill>
                <a:latin typeface="ヒラギノ角ゴ ProN W6"/>
                <a:ea typeface="ヒラギノ角ゴ ProN W6"/>
                <a:cs typeface="ヒラギノ角ゴ ProN W6"/>
              </a:rPr>
              <a:t>API</a:t>
            </a:r>
            <a:r>
              <a:rPr kumimoji="0" lang="ja-JP" altLang="en-US" sz="1600" b="1" kern="0" dirty="0" smtClean="0">
                <a:solidFill>
                  <a:prstClr val="black"/>
                </a:solidFill>
                <a:latin typeface="ヒラギノ角ゴ ProN W6"/>
                <a:ea typeface="ヒラギノ角ゴ ProN W6"/>
                <a:cs typeface="ヒラギノ角ゴ ProN W6"/>
              </a:rPr>
              <a:t>規格なし</a:t>
            </a:r>
            <a:r>
              <a:rPr kumimoji="0" lang="en-US" altLang="ja-JP" sz="1600" b="1" kern="0" dirty="0" smtClean="0">
                <a:solidFill>
                  <a:prstClr val="black"/>
                </a:solidFill>
                <a:latin typeface="ヒラギノ角ゴ ProN W6"/>
                <a:ea typeface="ヒラギノ角ゴ ProN W6"/>
                <a:cs typeface="ヒラギノ角ゴ ProN W6"/>
              </a:rPr>
              <a:t>】</a:t>
            </a:r>
            <a:endParaRPr kumimoji="0" lang="ja-JP" altLang="en-US" sz="1600" b="1" kern="0" dirty="0" smtClean="0">
              <a:solidFill>
                <a:prstClr val="black"/>
              </a:solidFill>
              <a:latin typeface="ヒラギノ角ゴ ProN W6"/>
              <a:ea typeface="ヒラギノ角ゴ ProN W6"/>
              <a:cs typeface="ヒラギノ角ゴ ProN W6"/>
            </a:endParaRPr>
          </a:p>
        </p:txBody>
      </p:sp>
      <p:sp>
        <p:nvSpPr>
          <p:cNvPr id="409" name="フローチャート : 磁気ディスク 408"/>
          <p:cNvSpPr/>
          <p:nvPr/>
        </p:nvSpPr>
        <p:spPr bwMode="auto">
          <a:xfrm>
            <a:off x="2247219" y="4600819"/>
            <a:ext cx="438211"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541"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sp>
        <p:nvSpPr>
          <p:cNvPr id="410" name="テキスト ボックス 409"/>
          <p:cNvSpPr txBox="1"/>
          <p:nvPr/>
        </p:nvSpPr>
        <p:spPr>
          <a:xfrm>
            <a:off x="2136434" y="4382492"/>
            <a:ext cx="724112" cy="221793"/>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Y</a:t>
            </a:r>
            <a:endParaRPr kumimoji="0" lang="ja-JP" altLang="en-US" sz="1000" kern="0" dirty="0" smtClean="0">
              <a:solidFill>
                <a:prstClr val="black"/>
              </a:solidFill>
              <a:latin typeface="ヒラギノ角ゴ ProN W6"/>
              <a:ea typeface="ヒラギノ角ゴ ProN W6"/>
              <a:cs typeface="ヒラギノ角ゴ ProN W6"/>
            </a:endParaRPr>
          </a:p>
        </p:txBody>
      </p:sp>
      <p:sp>
        <p:nvSpPr>
          <p:cNvPr id="411" name="フローチャート : 磁気ディスク 410"/>
          <p:cNvSpPr/>
          <p:nvPr/>
        </p:nvSpPr>
        <p:spPr bwMode="auto">
          <a:xfrm>
            <a:off x="3544908" y="4600819"/>
            <a:ext cx="438211"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sp>
        <p:nvSpPr>
          <p:cNvPr id="412" name="テキスト ボックス 411"/>
          <p:cNvSpPr txBox="1"/>
          <p:nvPr/>
        </p:nvSpPr>
        <p:spPr>
          <a:xfrm>
            <a:off x="3435784" y="4382492"/>
            <a:ext cx="720906" cy="221793"/>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Z</a:t>
            </a:r>
            <a:endParaRPr kumimoji="0" lang="ja-JP" altLang="en-US" sz="1000" kern="0" dirty="0" smtClean="0">
              <a:solidFill>
                <a:prstClr val="black"/>
              </a:solidFill>
              <a:latin typeface="ヒラギノ角ゴ ProN W6"/>
              <a:ea typeface="ヒラギノ角ゴ ProN W6"/>
              <a:cs typeface="ヒラギノ角ゴ ProN W6"/>
            </a:endParaRPr>
          </a:p>
        </p:txBody>
      </p:sp>
      <p:sp>
        <p:nvSpPr>
          <p:cNvPr id="413" name="フローチャート : 磁気ディスク 412"/>
          <p:cNvSpPr/>
          <p:nvPr/>
        </p:nvSpPr>
        <p:spPr bwMode="auto">
          <a:xfrm>
            <a:off x="5407301" y="4606752"/>
            <a:ext cx="438211"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sp>
        <p:nvSpPr>
          <p:cNvPr id="414" name="テキスト ボックス 413"/>
          <p:cNvSpPr txBox="1"/>
          <p:nvPr/>
        </p:nvSpPr>
        <p:spPr>
          <a:xfrm>
            <a:off x="4880992" y="4050978"/>
            <a:ext cx="1830184" cy="314126"/>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en-US" altLang="ja-JP" sz="1600" b="1" kern="0" dirty="0" smtClean="0">
                <a:solidFill>
                  <a:prstClr val="black"/>
                </a:solidFill>
                <a:latin typeface="ヒラギノ角ゴ ProN W6"/>
                <a:ea typeface="ヒラギノ角ゴ ProN W6"/>
                <a:cs typeface="ヒラギノ角ゴ ProN W6"/>
              </a:rPr>
              <a:t>【</a:t>
            </a:r>
            <a:r>
              <a:rPr kumimoji="0" lang="ja-JP" altLang="en-US" sz="1600" b="1" kern="0" dirty="0" smtClean="0">
                <a:solidFill>
                  <a:prstClr val="black"/>
                </a:solidFill>
                <a:latin typeface="ヒラギノ角ゴ ProN W6"/>
                <a:ea typeface="ヒラギノ角ゴ ProN W6"/>
                <a:cs typeface="ヒラギノ角ゴ ProN W6"/>
              </a:rPr>
              <a:t>標準</a:t>
            </a:r>
            <a:r>
              <a:rPr kumimoji="0" lang="en-US" altLang="ja-JP" sz="1600" b="1" kern="0" dirty="0" smtClean="0">
                <a:solidFill>
                  <a:prstClr val="black"/>
                </a:solidFill>
                <a:latin typeface="ヒラギノ角ゴ ProN W6"/>
                <a:ea typeface="ヒラギノ角ゴ ProN W6"/>
                <a:cs typeface="ヒラギノ角ゴ ProN W6"/>
              </a:rPr>
              <a:t>API</a:t>
            </a:r>
            <a:r>
              <a:rPr kumimoji="0" lang="ja-JP" altLang="en-US" sz="1600" b="1" kern="0" dirty="0" smtClean="0">
                <a:solidFill>
                  <a:prstClr val="black"/>
                </a:solidFill>
                <a:latin typeface="ヒラギノ角ゴ ProN W6"/>
                <a:ea typeface="ヒラギノ角ゴ ProN W6"/>
                <a:cs typeface="ヒラギノ角ゴ ProN W6"/>
              </a:rPr>
              <a:t>規格あり</a:t>
            </a:r>
            <a:r>
              <a:rPr kumimoji="0" lang="en-US" altLang="ja-JP" sz="1600" b="1" kern="0" dirty="0" smtClean="0">
                <a:solidFill>
                  <a:prstClr val="black"/>
                </a:solidFill>
                <a:latin typeface="ヒラギノ角ゴ ProN W6"/>
                <a:ea typeface="ヒラギノ角ゴ ProN W6"/>
                <a:cs typeface="ヒラギノ角ゴ ProN W6"/>
              </a:rPr>
              <a:t>】</a:t>
            </a:r>
            <a:endParaRPr kumimoji="0" lang="ja-JP" altLang="en-US" sz="1600" b="1" kern="0" dirty="0" smtClean="0">
              <a:solidFill>
                <a:prstClr val="black"/>
              </a:solidFill>
              <a:latin typeface="ヒラギノ角ゴ ProN W6"/>
              <a:ea typeface="ヒラギノ角ゴ ProN W6"/>
              <a:cs typeface="ヒラギノ角ゴ ProN W6"/>
            </a:endParaRPr>
          </a:p>
        </p:txBody>
      </p:sp>
      <p:sp>
        <p:nvSpPr>
          <p:cNvPr id="415" name="フローチャート : 磁気ディスク 414"/>
          <p:cNvSpPr/>
          <p:nvPr/>
        </p:nvSpPr>
        <p:spPr bwMode="auto">
          <a:xfrm>
            <a:off x="6941038" y="4606752"/>
            <a:ext cx="438211"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sp>
        <p:nvSpPr>
          <p:cNvPr id="416" name="フローチャート : 磁気ディスク 415"/>
          <p:cNvSpPr/>
          <p:nvPr/>
        </p:nvSpPr>
        <p:spPr bwMode="auto">
          <a:xfrm>
            <a:off x="8200893" y="4606752"/>
            <a:ext cx="438211"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sp>
        <p:nvSpPr>
          <p:cNvPr id="417" name="テキスト ボックス 416"/>
          <p:cNvSpPr txBox="1"/>
          <p:nvPr/>
        </p:nvSpPr>
        <p:spPr>
          <a:xfrm>
            <a:off x="-15552" y="6170568"/>
            <a:ext cx="4832608" cy="498792"/>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ja-JP" altLang="en-US" sz="1400" kern="0" dirty="0" smtClean="0">
                <a:solidFill>
                  <a:prstClr val="black"/>
                </a:solidFill>
                <a:latin typeface="ヒラギノ角ゴ ProN W6"/>
                <a:ea typeface="ヒラギノ角ゴ ProN W6"/>
                <a:cs typeface="ヒラギノ角ゴ ProN W6"/>
              </a:rPr>
              <a:t>・サービスごとにデータの取得方法を調査し、アクセスする必要</a:t>
            </a:r>
            <a:endParaRPr kumimoji="0" lang="en-US" altLang="ja-JP" sz="1400" kern="0" dirty="0" smtClean="0">
              <a:solidFill>
                <a:prstClr val="black"/>
              </a:solidFill>
              <a:latin typeface="ヒラギノ角ゴ ProN W6"/>
              <a:ea typeface="ヒラギノ角ゴ ProN W6"/>
              <a:cs typeface="ヒラギノ角ゴ ProN W6"/>
            </a:endParaRPr>
          </a:p>
          <a:p>
            <a:pPr defTabSz="672541" fontAlgn="base" latinLnBrk="1">
              <a:spcBef>
                <a:spcPct val="0"/>
              </a:spcBef>
              <a:spcAft>
                <a:spcPct val="0"/>
              </a:spcAft>
            </a:pPr>
            <a:r>
              <a:rPr kumimoji="0" lang="ja-JP" altLang="en-US" sz="1400" kern="0" dirty="0" smtClean="0">
                <a:solidFill>
                  <a:prstClr val="black"/>
                </a:solidFill>
                <a:latin typeface="ヒラギノ角ゴ ProN W6"/>
                <a:ea typeface="ヒラギノ角ゴ ProN W6"/>
                <a:cs typeface="ヒラギノ角ゴ ProN W6"/>
              </a:rPr>
              <a:t>・データの取得先もサービスごとに違う</a:t>
            </a:r>
          </a:p>
        </p:txBody>
      </p:sp>
      <p:pic>
        <p:nvPicPr>
          <p:cNvPr id="4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819" y="5568005"/>
            <a:ext cx="753547" cy="64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 name="テキスト ボックス 418"/>
          <p:cNvSpPr txBox="1"/>
          <p:nvPr/>
        </p:nvSpPr>
        <p:spPr>
          <a:xfrm>
            <a:off x="4808984" y="6268003"/>
            <a:ext cx="4938406" cy="498792"/>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ja-JP" altLang="en-US" sz="1400" kern="0" dirty="0" smtClean="0">
                <a:solidFill>
                  <a:prstClr val="black"/>
                </a:solidFill>
                <a:latin typeface="ヒラギノ角ゴ ProN W6"/>
                <a:ea typeface="ヒラギノ角ゴ ProN W6"/>
                <a:cs typeface="ヒラギノ角ゴ ProN W6"/>
              </a:rPr>
              <a:t>・データ提供元によらず共通の問い合わせ形式でアクセス可能</a:t>
            </a:r>
          </a:p>
          <a:p>
            <a:pPr defTabSz="672541" fontAlgn="base" latinLnBrk="1">
              <a:spcBef>
                <a:spcPct val="0"/>
              </a:spcBef>
              <a:spcAft>
                <a:spcPct val="0"/>
              </a:spcAft>
            </a:pPr>
            <a:r>
              <a:rPr kumimoji="0" lang="ja-JP" altLang="en-US" sz="1400" kern="0" dirty="0" smtClean="0">
                <a:solidFill>
                  <a:prstClr val="black"/>
                </a:solidFill>
                <a:latin typeface="ヒラギノ角ゴ ProN W6"/>
                <a:ea typeface="ヒラギノ角ゴ ProN W6"/>
                <a:cs typeface="ヒラギノ角ゴ ProN W6"/>
              </a:rPr>
              <a:t>・データの識別子から、そのデータの取得先を問い合わせられる</a:t>
            </a:r>
          </a:p>
        </p:txBody>
      </p:sp>
      <p:sp>
        <p:nvSpPr>
          <p:cNvPr id="420" name="テキスト ボックス 419"/>
          <p:cNvSpPr txBox="1"/>
          <p:nvPr/>
        </p:nvSpPr>
        <p:spPr>
          <a:xfrm>
            <a:off x="5303185" y="4400228"/>
            <a:ext cx="725715" cy="221793"/>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X</a:t>
            </a:r>
            <a:endParaRPr kumimoji="0" lang="ja-JP" altLang="en-US" sz="1000" kern="0" dirty="0" smtClean="0">
              <a:solidFill>
                <a:prstClr val="black"/>
              </a:solidFill>
              <a:latin typeface="ヒラギノ角ゴ ProN W6"/>
              <a:ea typeface="ヒラギノ角ゴ ProN W6"/>
              <a:cs typeface="ヒラギノ角ゴ ProN W6"/>
            </a:endParaRPr>
          </a:p>
        </p:txBody>
      </p:sp>
      <p:sp>
        <p:nvSpPr>
          <p:cNvPr id="421" name="テキスト ボックス 420"/>
          <p:cNvSpPr txBox="1"/>
          <p:nvPr/>
        </p:nvSpPr>
        <p:spPr>
          <a:xfrm>
            <a:off x="6816954" y="4400228"/>
            <a:ext cx="724112" cy="221793"/>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Y</a:t>
            </a:r>
            <a:endParaRPr kumimoji="0" lang="ja-JP" altLang="en-US" sz="1000" kern="0" dirty="0" smtClean="0">
              <a:solidFill>
                <a:prstClr val="black"/>
              </a:solidFill>
              <a:latin typeface="ヒラギノ角ゴ ProN W6"/>
              <a:ea typeface="ヒラギノ角ゴ ProN W6"/>
              <a:cs typeface="ヒラギノ角ゴ ProN W6"/>
            </a:endParaRPr>
          </a:p>
        </p:txBody>
      </p:sp>
      <p:sp>
        <p:nvSpPr>
          <p:cNvPr id="422" name="テキスト ボックス 421"/>
          <p:cNvSpPr txBox="1"/>
          <p:nvPr/>
        </p:nvSpPr>
        <p:spPr>
          <a:xfrm>
            <a:off x="8045120" y="4400228"/>
            <a:ext cx="720906" cy="221793"/>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Z</a:t>
            </a:r>
            <a:endParaRPr kumimoji="0" lang="ja-JP" altLang="en-US" sz="1000" kern="0" dirty="0" smtClean="0">
              <a:solidFill>
                <a:prstClr val="black"/>
              </a:solidFill>
              <a:latin typeface="ヒラギノ角ゴ ProN W6"/>
              <a:ea typeface="ヒラギノ角ゴ ProN W6"/>
              <a:cs typeface="ヒラギノ角ゴ ProN W6"/>
            </a:endParaRPr>
          </a:p>
        </p:txBody>
      </p:sp>
      <p:sp>
        <p:nvSpPr>
          <p:cNvPr id="423" name="フローチャート: 処理 422"/>
          <p:cNvSpPr/>
          <p:nvPr/>
        </p:nvSpPr>
        <p:spPr bwMode="auto">
          <a:xfrm>
            <a:off x="915645" y="5007996"/>
            <a:ext cx="712092" cy="233619"/>
          </a:xfrm>
          <a:prstGeom prst="flowChartProcess">
            <a:avLst/>
          </a:prstGeom>
          <a:solidFill>
            <a:srgbClr val="FFC000"/>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ja-JP" altLang="en-US" sz="900" kern="0" dirty="0" smtClean="0">
                <a:solidFill>
                  <a:prstClr val="black"/>
                </a:solidFill>
                <a:ea typeface="ＤＦＧ華康ゴシック体W5" pitchFamily="50" charset="-128"/>
              </a:rPr>
              <a:t>独自</a:t>
            </a:r>
            <a:r>
              <a:rPr kumimoji="0" lang="en-US" altLang="ja-JP" sz="900" kern="0" dirty="0" smtClean="0">
                <a:solidFill>
                  <a:prstClr val="black"/>
                </a:solidFill>
                <a:ea typeface="ＤＦＧ華康ゴシック体W5" pitchFamily="50" charset="-128"/>
              </a:rPr>
              <a:t>API</a:t>
            </a:r>
            <a:endParaRPr kumimoji="0" lang="ja-JP" altLang="en-US" sz="900" kern="0" dirty="0" smtClean="0">
              <a:solidFill>
                <a:prstClr val="black"/>
              </a:solidFill>
              <a:ea typeface="ＤＦＧ華康ゴシック体W5" pitchFamily="50" charset="-128"/>
            </a:endParaRPr>
          </a:p>
        </p:txBody>
      </p:sp>
      <p:sp>
        <p:nvSpPr>
          <p:cNvPr id="424" name="フローチャート: 処理 423"/>
          <p:cNvSpPr/>
          <p:nvPr/>
        </p:nvSpPr>
        <p:spPr bwMode="auto">
          <a:xfrm>
            <a:off x="2131363" y="5001136"/>
            <a:ext cx="712092" cy="233619"/>
          </a:xfrm>
          <a:prstGeom prst="flowChartProcess">
            <a:avLst/>
          </a:prstGeom>
          <a:solidFill>
            <a:srgbClr val="00B0F0"/>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ja-JP" altLang="en-US" sz="900" kern="0" dirty="0" smtClean="0">
                <a:solidFill>
                  <a:prstClr val="black"/>
                </a:solidFill>
                <a:ea typeface="ＤＦＧ華康ゴシック体W5" pitchFamily="50" charset="-128"/>
              </a:rPr>
              <a:t>独自</a:t>
            </a:r>
            <a:r>
              <a:rPr kumimoji="0" lang="en-US" altLang="ja-JP" sz="900" kern="0" dirty="0" smtClean="0">
                <a:solidFill>
                  <a:prstClr val="black"/>
                </a:solidFill>
                <a:ea typeface="ＤＦＧ華康ゴシック体W5" pitchFamily="50" charset="-128"/>
              </a:rPr>
              <a:t>API</a:t>
            </a:r>
            <a:endParaRPr kumimoji="0" lang="ja-JP" altLang="en-US" sz="900" kern="0" dirty="0" smtClean="0">
              <a:solidFill>
                <a:prstClr val="black"/>
              </a:solidFill>
              <a:ea typeface="ＤＦＧ華康ゴシック体W5" pitchFamily="50" charset="-128"/>
            </a:endParaRPr>
          </a:p>
        </p:txBody>
      </p:sp>
      <p:sp>
        <p:nvSpPr>
          <p:cNvPr id="425" name="フローチャート: 処理 424"/>
          <p:cNvSpPr/>
          <p:nvPr/>
        </p:nvSpPr>
        <p:spPr bwMode="auto">
          <a:xfrm>
            <a:off x="3407966" y="4994275"/>
            <a:ext cx="712092" cy="233619"/>
          </a:xfrm>
          <a:prstGeom prst="flowChartProcess">
            <a:avLst/>
          </a:prstGeom>
          <a:solidFill>
            <a:srgbClr val="92D050"/>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ja-JP" altLang="en-US" sz="900" kern="0" dirty="0" smtClean="0">
                <a:solidFill>
                  <a:prstClr val="black"/>
                </a:solidFill>
                <a:ea typeface="ＤＦＧ華康ゴシック体W5" pitchFamily="50" charset="-128"/>
              </a:rPr>
              <a:t>独自</a:t>
            </a:r>
            <a:r>
              <a:rPr kumimoji="0" lang="en-US" altLang="ja-JP" sz="900" kern="0" dirty="0" smtClean="0">
                <a:solidFill>
                  <a:prstClr val="black"/>
                </a:solidFill>
                <a:ea typeface="ＤＦＧ華康ゴシック体W5" pitchFamily="50" charset="-128"/>
              </a:rPr>
              <a:t>API</a:t>
            </a:r>
            <a:endParaRPr kumimoji="0" lang="ja-JP" altLang="en-US" sz="900" kern="0" dirty="0" smtClean="0">
              <a:solidFill>
                <a:prstClr val="black"/>
              </a:solidFill>
              <a:ea typeface="ＤＦＧ華康ゴシック体W5" pitchFamily="50" charset="-128"/>
            </a:endParaRPr>
          </a:p>
        </p:txBody>
      </p:sp>
      <p:sp>
        <p:nvSpPr>
          <p:cNvPr id="426" name="フローチャート: 処理 425"/>
          <p:cNvSpPr/>
          <p:nvPr/>
        </p:nvSpPr>
        <p:spPr bwMode="auto">
          <a:xfrm>
            <a:off x="5389077" y="5024333"/>
            <a:ext cx="547763" cy="215034"/>
          </a:xfrm>
          <a:prstGeom prst="flowChartProcess">
            <a:avLst/>
          </a:prstGeom>
          <a:solidFill>
            <a:srgbClr val="002060"/>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ja-JP" altLang="en-US" sz="900" kern="0" dirty="0" smtClean="0">
                <a:solidFill>
                  <a:prstClr val="white"/>
                </a:solidFill>
                <a:ea typeface="ＤＦＧ華康ゴシック体W5" pitchFamily="50" charset="-128"/>
              </a:rPr>
              <a:t>標準</a:t>
            </a:r>
            <a:r>
              <a:rPr kumimoji="0" lang="en-US" altLang="ja-JP" sz="900" kern="0" dirty="0" smtClean="0">
                <a:solidFill>
                  <a:prstClr val="white"/>
                </a:solidFill>
                <a:ea typeface="ＤＦＧ華康ゴシック体W5" pitchFamily="50" charset="-128"/>
              </a:rPr>
              <a:t>API</a:t>
            </a:r>
            <a:endParaRPr kumimoji="0" lang="ja-JP" altLang="en-US" sz="900" kern="0" dirty="0" smtClean="0">
              <a:solidFill>
                <a:prstClr val="white"/>
              </a:solidFill>
              <a:ea typeface="ＤＦＧ華康ゴシック体W5" pitchFamily="50" charset="-128"/>
            </a:endParaRPr>
          </a:p>
        </p:txBody>
      </p:sp>
      <p:cxnSp>
        <p:nvCxnSpPr>
          <p:cNvPr id="427" name="直線矢印コネクタ 426"/>
          <p:cNvCxnSpPr>
            <a:stCxn id="424" idx="2"/>
            <a:endCxn id="407" idx="0"/>
          </p:cNvCxnSpPr>
          <p:nvPr/>
        </p:nvCxnSpPr>
        <p:spPr bwMode="auto">
          <a:xfrm>
            <a:off x="2487409" y="5234749"/>
            <a:ext cx="0" cy="333252"/>
          </a:xfrm>
          <a:prstGeom prst="straightConnector1">
            <a:avLst/>
          </a:prstGeom>
          <a:solidFill>
            <a:srgbClr val="4F81BD"/>
          </a:solidFill>
          <a:ln w="12700" cap="sq" cmpd="sng" algn="ctr">
            <a:solidFill>
              <a:sysClr val="windowText" lastClr="000000"/>
            </a:solidFill>
            <a:prstDash val="solid"/>
            <a:round/>
            <a:headEnd type="arrow"/>
            <a:tailEnd type="arrow"/>
          </a:ln>
          <a:effectLst/>
        </p:spPr>
      </p:cxnSp>
      <p:cxnSp>
        <p:nvCxnSpPr>
          <p:cNvPr id="428" name="直線矢印コネクタ 427"/>
          <p:cNvCxnSpPr>
            <a:stCxn id="423" idx="2"/>
            <a:endCxn id="407" idx="1"/>
          </p:cNvCxnSpPr>
          <p:nvPr/>
        </p:nvCxnSpPr>
        <p:spPr bwMode="auto">
          <a:xfrm>
            <a:off x="1271694" y="5241610"/>
            <a:ext cx="838945" cy="647338"/>
          </a:xfrm>
          <a:prstGeom prst="straightConnector1">
            <a:avLst/>
          </a:prstGeom>
          <a:solidFill>
            <a:srgbClr val="4F81BD"/>
          </a:solidFill>
          <a:ln w="12700" cap="sq" cmpd="sng" algn="ctr">
            <a:solidFill>
              <a:sysClr val="windowText" lastClr="000000"/>
            </a:solidFill>
            <a:prstDash val="solid"/>
            <a:round/>
            <a:headEnd type="arrow"/>
            <a:tailEnd type="arrow"/>
          </a:ln>
          <a:effectLst/>
        </p:spPr>
      </p:cxnSp>
      <p:cxnSp>
        <p:nvCxnSpPr>
          <p:cNvPr id="429" name="直線矢印コネクタ 428"/>
          <p:cNvCxnSpPr>
            <a:stCxn id="425" idx="2"/>
            <a:endCxn id="407" idx="3"/>
          </p:cNvCxnSpPr>
          <p:nvPr/>
        </p:nvCxnSpPr>
        <p:spPr bwMode="auto">
          <a:xfrm flipH="1">
            <a:off x="2864183" y="5227894"/>
            <a:ext cx="899830" cy="661059"/>
          </a:xfrm>
          <a:prstGeom prst="straightConnector1">
            <a:avLst/>
          </a:prstGeom>
          <a:solidFill>
            <a:srgbClr val="4F81BD"/>
          </a:solidFill>
          <a:ln w="12700" cap="sq" cmpd="sng" algn="ctr">
            <a:solidFill>
              <a:sysClr val="windowText" lastClr="000000"/>
            </a:solidFill>
            <a:prstDash val="solid"/>
            <a:round/>
            <a:headEnd type="arrow"/>
            <a:tailEnd type="arrow"/>
          </a:ln>
          <a:effectLst/>
        </p:spPr>
      </p:cxnSp>
      <p:sp>
        <p:nvSpPr>
          <p:cNvPr id="430" name="テキスト ボックス 429"/>
          <p:cNvSpPr txBox="1"/>
          <p:nvPr/>
        </p:nvSpPr>
        <p:spPr>
          <a:xfrm>
            <a:off x="1072377" y="5463798"/>
            <a:ext cx="706478" cy="344904"/>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en-US" altLang="ja-JP" sz="900" kern="0" dirty="0" smtClean="0">
                <a:solidFill>
                  <a:prstClr val="black"/>
                </a:solidFill>
                <a:latin typeface="ヒラギノ角ゴ ProN W6"/>
                <a:ea typeface="ヒラギノ角ゴ ProN W6"/>
                <a:cs typeface="ヒラギノ角ゴ ProN W6"/>
              </a:rPr>
              <a:t>X</a:t>
            </a:r>
            <a:r>
              <a:rPr kumimoji="0" lang="ja-JP" altLang="en-US" sz="900" kern="0" dirty="0" smtClean="0">
                <a:solidFill>
                  <a:prstClr val="black"/>
                </a:solidFill>
                <a:latin typeface="ヒラギノ角ゴ ProN W6"/>
                <a:ea typeface="ヒラギノ角ゴ ProN W6"/>
                <a:cs typeface="ヒラギノ角ゴ ProN W6"/>
              </a:rPr>
              <a:t>用の</a:t>
            </a:r>
            <a:endParaRPr kumimoji="0" lang="en-US" altLang="ja-JP" sz="900" kern="0" dirty="0" smtClean="0">
              <a:solidFill>
                <a:prstClr val="black"/>
              </a:solidFill>
              <a:latin typeface="ヒラギノ角ゴ ProN W6"/>
              <a:ea typeface="ヒラギノ角ゴ ProN W6"/>
              <a:cs typeface="ヒラギノ角ゴ ProN W6"/>
            </a:endParaRPr>
          </a:p>
          <a:p>
            <a:pPr defTabSz="672541" fontAlgn="base" latinLnBrk="1">
              <a:spcBef>
                <a:spcPct val="0"/>
              </a:spcBef>
              <a:spcAft>
                <a:spcPct val="0"/>
              </a:spcAft>
            </a:pPr>
            <a:r>
              <a:rPr kumimoji="0" lang="ja-JP" altLang="en-US" sz="900" kern="0" dirty="0" smtClean="0">
                <a:solidFill>
                  <a:prstClr val="black"/>
                </a:solidFill>
                <a:latin typeface="ヒラギノ角ゴ ProN W6"/>
                <a:ea typeface="ヒラギノ角ゴ ProN W6"/>
                <a:cs typeface="ヒラギノ角ゴ ProN W6"/>
              </a:rPr>
              <a:t>問い合わせ</a:t>
            </a:r>
          </a:p>
        </p:txBody>
      </p:sp>
      <p:sp>
        <p:nvSpPr>
          <p:cNvPr id="431" name="テキスト ボックス 430"/>
          <p:cNvSpPr txBox="1"/>
          <p:nvPr/>
        </p:nvSpPr>
        <p:spPr>
          <a:xfrm>
            <a:off x="1805278" y="5261604"/>
            <a:ext cx="706478" cy="344904"/>
          </a:xfrm>
          <a:prstGeom prst="rect">
            <a:avLst/>
          </a:prstGeom>
          <a:noFill/>
        </p:spPr>
        <p:txBody>
          <a:bodyPr wrap="none" lIns="67248" tIns="33624" rIns="67248" bIns="33624" rtlCol="0">
            <a:spAutoFit/>
          </a:bodyPr>
          <a:lstStyle/>
          <a:p>
            <a:pPr algn="r" defTabSz="672541" fontAlgn="base" latinLnBrk="1">
              <a:spcBef>
                <a:spcPct val="0"/>
              </a:spcBef>
              <a:spcAft>
                <a:spcPct val="0"/>
              </a:spcAft>
            </a:pPr>
            <a:r>
              <a:rPr kumimoji="0" lang="en-US" altLang="ja-JP" sz="900" kern="0" dirty="0" smtClean="0">
                <a:solidFill>
                  <a:prstClr val="black"/>
                </a:solidFill>
                <a:latin typeface="ヒラギノ角ゴ ProN W6"/>
                <a:ea typeface="ヒラギノ角ゴ ProN W6"/>
                <a:cs typeface="ヒラギノ角ゴ ProN W6"/>
              </a:rPr>
              <a:t>Y</a:t>
            </a:r>
            <a:r>
              <a:rPr kumimoji="0" lang="ja-JP" altLang="en-US" sz="900" kern="0" dirty="0" smtClean="0">
                <a:solidFill>
                  <a:prstClr val="black"/>
                </a:solidFill>
                <a:latin typeface="ヒラギノ角ゴ ProN W6"/>
                <a:ea typeface="ヒラギノ角ゴ ProN W6"/>
                <a:cs typeface="ヒラギノ角ゴ ProN W6"/>
              </a:rPr>
              <a:t>用の</a:t>
            </a:r>
            <a:endParaRPr kumimoji="0" lang="en-US" altLang="ja-JP" sz="900" kern="0" dirty="0" smtClean="0">
              <a:solidFill>
                <a:prstClr val="black"/>
              </a:solidFill>
              <a:latin typeface="ヒラギノ角ゴ ProN W6"/>
              <a:ea typeface="ヒラギノ角ゴ ProN W6"/>
              <a:cs typeface="ヒラギノ角ゴ ProN W6"/>
            </a:endParaRPr>
          </a:p>
          <a:p>
            <a:pPr algn="r" defTabSz="672541" fontAlgn="base" latinLnBrk="1">
              <a:spcBef>
                <a:spcPct val="0"/>
              </a:spcBef>
              <a:spcAft>
                <a:spcPct val="0"/>
              </a:spcAft>
            </a:pPr>
            <a:r>
              <a:rPr kumimoji="0" lang="ja-JP" altLang="en-US" sz="900" kern="0" dirty="0" smtClean="0">
                <a:solidFill>
                  <a:prstClr val="black"/>
                </a:solidFill>
                <a:latin typeface="ヒラギノ角ゴ ProN W6"/>
                <a:ea typeface="ヒラギノ角ゴ ProN W6"/>
                <a:cs typeface="ヒラギノ角ゴ ProN W6"/>
              </a:rPr>
              <a:t>問い合わせ</a:t>
            </a:r>
          </a:p>
        </p:txBody>
      </p:sp>
      <p:sp>
        <p:nvSpPr>
          <p:cNvPr id="432" name="テキスト ボックス 431"/>
          <p:cNvSpPr txBox="1"/>
          <p:nvPr/>
        </p:nvSpPr>
        <p:spPr>
          <a:xfrm>
            <a:off x="3400369" y="5463798"/>
            <a:ext cx="706478" cy="344904"/>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en-US" altLang="ja-JP" sz="900" kern="0" dirty="0" smtClean="0">
                <a:solidFill>
                  <a:prstClr val="black"/>
                </a:solidFill>
                <a:latin typeface="ヒラギノ角ゴ ProN W6"/>
                <a:ea typeface="ヒラギノ角ゴ ProN W6"/>
                <a:cs typeface="ヒラギノ角ゴ ProN W6"/>
              </a:rPr>
              <a:t>Z</a:t>
            </a:r>
            <a:r>
              <a:rPr kumimoji="0" lang="ja-JP" altLang="en-US" sz="900" kern="0" dirty="0" smtClean="0">
                <a:solidFill>
                  <a:prstClr val="black"/>
                </a:solidFill>
                <a:latin typeface="ヒラギノ角ゴ ProN W6"/>
                <a:ea typeface="ヒラギノ角ゴ ProN W6"/>
                <a:cs typeface="ヒラギノ角ゴ ProN W6"/>
              </a:rPr>
              <a:t>用の</a:t>
            </a:r>
            <a:endParaRPr kumimoji="0" lang="en-US" altLang="ja-JP" sz="900" kern="0" dirty="0" smtClean="0">
              <a:solidFill>
                <a:prstClr val="black"/>
              </a:solidFill>
              <a:latin typeface="ヒラギノ角ゴ ProN W6"/>
              <a:ea typeface="ヒラギノ角ゴ ProN W6"/>
              <a:cs typeface="ヒラギノ角ゴ ProN W6"/>
            </a:endParaRPr>
          </a:p>
          <a:p>
            <a:pPr defTabSz="672541" fontAlgn="base" latinLnBrk="1">
              <a:spcBef>
                <a:spcPct val="0"/>
              </a:spcBef>
              <a:spcAft>
                <a:spcPct val="0"/>
              </a:spcAft>
            </a:pPr>
            <a:r>
              <a:rPr kumimoji="0" lang="ja-JP" altLang="en-US" sz="900" kern="0" dirty="0" smtClean="0">
                <a:solidFill>
                  <a:prstClr val="black"/>
                </a:solidFill>
                <a:latin typeface="ヒラギノ角ゴ ProN W6"/>
                <a:ea typeface="ヒラギノ角ゴ ProN W6"/>
                <a:cs typeface="ヒラギノ角ゴ ProN W6"/>
              </a:rPr>
              <a:t>問い合わせ</a:t>
            </a:r>
          </a:p>
        </p:txBody>
      </p:sp>
      <p:sp>
        <p:nvSpPr>
          <p:cNvPr id="433" name="フローチャート: 処理 432"/>
          <p:cNvSpPr/>
          <p:nvPr/>
        </p:nvSpPr>
        <p:spPr bwMode="auto">
          <a:xfrm>
            <a:off x="6897688" y="5017283"/>
            <a:ext cx="547763" cy="215034"/>
          </a:xfrm>
          <a:prstGeom prst="flowChartProcess">
            <a:avLst/>
          </a:prstGeom>
          <a:solidFill>
            <a:srgbClr val="002060"/>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ja-JP" altLang="en-US" sz="900" kern="0" dirty="0" smtClean="0">
                <a:solidFill>
                  <a:prstClr val="white"/>
                </a:solidFill>
                <a:ea typeface="ＤＦＧ華康ゴシック体W5" pitchFamily="50" charset="-128"/>
              </a:rPr>
              <a:t>標準</a:t>
            </a:r>
            <a:r>
              <a:rPr kumimoji="0" lang="en-US" altLang="ja-JP" sz="900" kern="0" dirty="0" smtClean="0">
                <a:solidFill>
                  <a:prstClr val="white"/>
                </a:solidFill>
                <a:ea typeface="ＤＦＧ華康ゴシック体W5" pitchFamily="50" charset="-128"/>
              </a:rPr>
              <a:t>API</a:t>
            </a:r>
            <a:endParaRPr kumimoji="0" lang="ja-JP" altLang="en-US" sz="900" kern="0" dirty="0" smtClean="0">
              <a:solidFill>
                <a:prstClr val="white"/>
              </a:solidFill>
              <a:ea typeface="ＤＦＧ華康ゴシック体W5" pitchFamily="50" charset="-128"/>
            </a:endParaRPr>
          </a:p>
        </p:txBody>
      </p:sp>
      <p:sp>
        <p:nvSpPr>
          <p:cNvPr id="434" name="フローチャート: 処理 433"/>
          <p:cNvSpPr/>
          <p:nvPr/>
        </p:nvSpPr>
        <p:spPr bwMode="auto">
          <a:xfrm>
            <a:off x="7962622" y="4994275"/>
            <a:ext cx="1114693" cy="233619"/>
          </a:xfrm>
          <a:prstGeom prst="flowChartProcess">
            <a:avLst/>
          </a:prstGeom>
          <a:solidFill>
            <a:srgbClr val="92D050"/>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ja-JP" altLang="en-US" sz="900" kern="0" dirty="0" smtClean="0">
                <a:solidFill>
                  <a:prstClr val="black"/>
                </a:solidFill>
                <a:ea typeface="ＤＦＧ華康ゴシック体W5" pitchFamily="50" charset="-128"/>
              </a:rPr>
              <a:t>独自</a:t>
            </a:r>
            <a:r>
              <a:rPr kumimoji="0" lang="en-US" altLang="ja-JP" sz="900" kern="0" dirty="0" smtClean="0">
                <a:solidFill>
                  <a:prstClr val="black"/>
                </a:solidFill>
                <a:ea typeface="ＤＦＧ華康ゴシック体W5" pitchFamily="50" charset="-128"/>
              </a:rPr>
              <a:t>API</a:t>
            </a:r>
            <a:endParaRPr kumimoji="0" lang="ja-JP" altLang="en-US" sz="900" kern="0" dirty="0" smtClean="0">
              <a:solidFill>
                <a:prstClr val="black"/>
              </a:solidFill>
              <a:ea typeface="ＤＦＧ華康ゴシック体W5" pitchFamily="50" charset="-128"/>
            </a:endParaRPr>
          </a:p>
        </p:txBody>
      </p:sp>
      <p:sp>
        <p:nvSpPr>
          <p:cNvPr id="435" name="フローチャート: 処理 434"/>
          <p:cNvSpPr/>
          <p:nvPr/>
        </p:nvSpPr>
        <p:spPr bwMode="auto">
          <a:xfrm>
            <a:off x="7962622" y="5211055"/>
            <a:ext cx="547763" cy="215034"/>
          </a:xfrm>
          <a:prstGeom prst="flowChartProcess">
            <a:avLst/>
          </a:prstGeom>
          <a:solidFill>
            <a:srgbClr val="002060"/>
          </a:solidFill>
          <a:ln w="12700" cap="sq" cmpd="sng" algn="ctr">
            <a:solidFill>
              <a:sysClr val="window" lastClr="FFFFFF"/>
            </a:solidFill>
            <a:prstDash val="solid"/>
            <a:round/>
            <a:headEnd type="none" w="sm" len="sm"/>
            <a:tailEnd type="none" w="sm" len="sm"/>
          </a:ln>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r>
              <a:rPr kumimoji="0" lang="ja-JP" altLang="en-US" sz="900" kern="0" dirty="0" smtClean="0">
                <a:solidFill>
                  <a:prstClr val="white"/>
                </a:solidFill>
                <a:ea typeface="ＤＦＧ華康ゴシック体W5" pitchFamily="50" charset="-128"/>
              </a:rPr>
              <a:t>標準</a:t>
            </a:r>
            <a:r>
              <a:rPr kumimoji="0" lang="en-US" altLang="ja-JP" sz="900" kern="0" dirty="0" smtClean="0">
                <a:solidFill>
                  <a:prstClr val="white"/>
                </a:solidFill>
                <a:ea typeface="ＤＦＧ華康ゴシック体W5" pitchFamily="50" charset="-128"/>
              </a:rPr>
              <a:t>API</a:t>
            </a:r>
            <a:endParaRPr kumimoji="0" lang="ja-JP" altLang="en-US" sz="900" kern="0" dirty="0" smtClean="0">
              <a:solidFill>
                <a:prstClr val="white"/>
              </a:solidFill>
              <a:ea typeface="ＤＦＧ華康ゴシック体W5" pitchFamily="50" charset="-128"/>
            </a:endParaRPr>
          </a:p>
        </p:txBody>
      </p:sp>
      <p:cxnSp>
        <p:nvCxnSpPr>
          <p:cNvPr id="436" name="直線矢印コネクタ 435"/>
          <p:cNvCxnSpPr>
            <a:stCxn id="426" idx="2"/>
            <a:endCxn id="418" idx="1"/>
          </p:cNvCxnSpPr>
          <p:nvPr/>
        </p:nvCxnSpPr>
        <p:spPr bwMode="auto">
          <a:xfrm>
            <a:off x="5662954" y="5239372"/>
            <a:ext cx="1010862" cy="649581"/>
          </a:xfrm>
          <a:prstGeom prst="straightConnector1">
            <a:avLst/>
          </a:prstGeom>
          <a:solidFill>
            <a:srgbClr val="4F81BD"/>
          </a:solidFill>
          <a:ln w="12700" cap="sq" cmpd="sng" algn="ctr">
            <a:solidFill>
              <a:sysClr val="windowText" lastClr="000000"/>
            </a:solidFill>
            <a:prstDash val="solid"/>
            <a:round/>
            <a:headEnd type="arrow"/>
            <a:tailEnd type="arrow"/>
          </a:ln>
          <a:effectLst/>
        </p:spPr>
      </p:cxnSp>
      <p:cxnSp>
        <p:nvCxnSpPr>
          <p:cNvPr id="437" name="直線矢印コネクタ 436"/>
          <p:cNvCxnSpPr>
            <a:stCxn id="433" idx="2"/>
            <a:endCxn id="418" idx="0"/>
          </p:cNvCxnSpPr>
          <p:nvPr/>
        </p:nvCxnSpPr>
        <p:spPr bwMode="auto">
          <a:xfrm flipH="1">
            <a:off x="7050592" y="5232318"/>
            <a:ext cx="120977" cy="335684"/>
          </a:xfrm>
          <a:prstGeom prst="straightConnector1">
            <a:avLst/>
          </a:prstGeom>
          <a:solidFill>
            <a:srgbClr val="4F81BD"/>
          </a:solidFill>
          <a:ln w="12700" cap="sq" cmpd="sng" algn="ctr">
            <a:solidFill>
              <a:sysClr val="windowText" lastClr="000000"/>
            </a:solidFill>
            <a:prstDash val="solid"/>
            <a:round/>
            <a:headEnd type="arrow"/>
            <a:tailEnd type="arrow"/>
          </a:ln>
          <a:effectLst/>
        </p:spPr>
      </p:cxnSp>
      <p:cxnSp>
        <p:nvCxnSpPr>
          <p:cNvPr id="438" name="直線矢印コネクタ 437"/>
          <p:cNvCxnSpPr>
            <a:stCxn id="435" idx="2"/>
            <a:endCxn id="418" idx="3"/>
          </p:cNvCxnSpPr>
          <p:nvPr/>
        </p:nvCxnSpPr>
        <p:spPr bwMode="auto">
          <a:xfrm flipH="1">
            <a:off x="7427363" y="5426090"/>
            <a:ext cx="809138" cy="462858"/>
          </a:xfrm>
          <a:prstGeom prst="straightConnector1">
            <a:avLst/>
          </a:prstGeom>
          <a:solidFill>
            <a:srgbClr val="4F81BD"/>
          </a:solidFill>
          <a:ln w="12700" cap="sq" cmpd="sng" algn="ctr">
            <a:solidFill>
              <a:sysClr val="windowText" lastClr="000000"/>
            </a:solidFill>
            <a:prstDash val="solid"/>
            <a:round/>
            <a:headEnd type="arrow"/>
            <a:tailEnd type="arrow"/>
          </a:ln>
          <a:effectLst/>
        </p:spPr>
      </p:cxnSp>
      <p:sp>
        <p:nvSpPr>
          <p:cNvPr id="439" name="四角形吹き出し 438"/>
          <p:cNvSpPr/>
          <p:nvPr/>
        </p:nvSpPr>
        <p:spPr bwMode="auto">
          <a:xfrm>
            <a:off x="8420001" y="5463802"/>
            <a:ext cx="1277167" cy="659545"/>
          </a:xfrm>
          <a:prstGeom prst="wedgeRectCallout">
            <a:avLst>
              <a:gd name="adj1" fmla="val -30912"/>
              <a:gd name="adj2" fmla="val -95446"/>
            </a:avLst>
          </a:prstGeom>
          <a:noFill/>
          <a:ln w="12700" cap="sq" cmpd="sng" algn="ctr">
            <a:solidFill>
              <a:sysClr val="windowText" lastClr="000000"/>
            </a:solidFill>
            <a:prstDash val="solid"/>
            <a:round/>
            <a:headEnd type="none" w="sm" len="sm"/>
            <a:tailEnd type="none" w="sm" len="sm"/>
          </a:ln>
          <a:effectLst/>
        </p:spPr>
        <p:txBody>
          <a:bodyPr vert="horz" wrap="square" lIns="67248" tIns="33624" rIns="67248" bIns="33624" numCol="1" rtlCol="0" anchor="ctr" anchorCtr="0" compatLnSpc="1">
            <a:prstTxWarp prst="textNoShape">
              <a:avLst/>
            </a:prstTxWarp>
          </a:bodyPr>
          <a:lstStyle/>
          <a:p>
            <a:pPr defTabSz="672482" fontAlgn="base" latinLnBrk="1">
              <a:spcBef>
                <a:spcPct val="0"/>
              </a:spcBef>
              <a:spcAft>
                <a:spcPct val="0"/>
              </a:spcAft>
            </a:pPr>
            <a:r>
              <a:rPr kumimoji="0" lang="ja-JP" altLang="en-US" sz="800" kern="0" dirty="0" smtClean="0">
                <a:solidFill>
                  <a:prstClr val="black"/>
                </a:solidFill>
                <a:latin typeface="ヒラギノ角ゴ ProN W6"/>
                <a:ea typeface="ＤＦＧ華康ゴシック体W5" pitchFamily="50" charset="-128"/>
              </a:rPr>
              <a:t>既存の独自</a:t>
            </a:r>
            <a:r>
              <a:rPr kumimoji="0" lang="en-US" altLang="ja-JP" sz="800" kern="0" dirty="0" smtClean="0">
                <a:solidFill>
                  <a:prstClr val="black"/>
                </a:solidFill>
                <a:latin typeface="ヒラギノ角ゴ ProN W6"/>
                <a:ea typeface="ＤＦＧ華康ゴシック体W5" pitchFamily="50" charset="-128"/>
              </a:rPr>
              <a:t>API</a:t>
            </a:r>
            <a:r>
              <a:rPr kumimoji="0" lang="ja-JP" altLang="en-US" sz="800" kern="0" dirty="0" smtClean="0">
                <a:solidFill>
                  <a:prstClr val="black"/>
                </a:solidFill>
                <a:latin typeface="ヒラギノ角ゴ ProN W6"/>
                <a:ea typeface="ＤＦＧ華康ゴシック体W5" pitchFamily="50" charset="-128"/>
              </a:rPr>
              <a:t>に標準</a:t>
            </a:r>
            <a:br>
              <a:rPr kumimoji="0" lang="ja-JP" altLang="en-US" sz="800" kern="0" dirty="0" smtClean="0">
                <a:solidFill>
                  <a:prstClr val="black"/>
                </a:solidFill>
                <a:latin typeface="ヒラギノ角ゴ ProN W6"/>
                <a:ea typeface="ＤＦＧ華康ゴシック体W5" pitchFamily="50" charset="-128"/>
              </a:rPr>
            </a:br>
            <a:r>
              <a:rPr kumimoji="0" lang="en-US" altLang="ja-JP" sz="800" kern="0" dirty="0" smtClean="0">
                <a:solidFill>
                  <a:prstClr val="black"/>
                </a:solidFill>
                <a:latin typeface="ヒラギノ角ゴ ProN W6"/>
                <a:ea typeface="ＤＦＧ華康ゴシック体W5" pitchFamily="50" charset="-128"/>
              </a:rPr>
              <a:t>API</a:t>
            </a:r>
            <a:r>
              <a:rPr kumimoji="0" lang="ja-JP" altLang="en-US" sz="800" kern="0" dirty="0" smtClean="0">
                <a:solidFill>
                  <a:prstClr val="black"/>
                </a:solidFill>
                <a:latin typeface="ヒラギノ角ゴ ProN W6"/>
                <a:ea typeface="ＤＦＧ華康ゴシック体W5" pitchFamily="50" charset="-128"/>
              </a:rPr>
              <a:t>を被せてもよい。</a:t>
            </a:r>
            <a:br>
              <a:rPr kumimoji="0" lang="ja-JP" altLang="en-US" sz="800" kern="0" dirty="0" smtClean="0">
                <a:solidFill>
                  <a:prstClr val="black"/>
                </a:solidFill>
                <a:latin typeface="ヒラギノ角ゴ ProN W6"/>
                <a:ea typeface="ＤＦＧ華康ゴシック体W5" pitchFamily="50" charset="-128"/>
              </a:rPr>
            </a:br>
            <a:r>
              <a:rPr kumimoji="0" lang="ja-JP" altLang="en-US" sz="800" kern="0" dirty="0" smtClean="0">
                <a:solidFill>
                  <a:prstClr val="black"/>
                </a:solidFill>
                <a:latin typeface="ヒラギノ角ゴ ProN W6"/>
                <a:ea typeface="ＤＦＧ華康ゴシック体W5" pitchFamily="50" charset="-128"/>
              </a:rPr>
              <a:t>また、サービスが独自に</a:t>
            </a:r>
            <a:br>
              <a:rPr kumimoji="0" lang="ja-JP" altLang="en-US" sz="800" kern="0" dirty="0" smtClean="0">
                <a:solidFill>
                  <a:prstClr val="black"/>
                </a:solidFill>
                <a:latin typeface="ヒラギノ角ゴ ProN W6"/>
                <a:ea typeface="ＤＦＧ華康ゴシック体W5" pitchFamily="50" charset="-128"/>
              </a:rPr>
            </a:br>
            <a:r>
              <a:rPr kumimoji="0" lang="en-US" altLang="ja-JP" sz="800" kern="0" dirty="0" smtClean="0">
                <a:solidFill>
                  <a:prstClr val="black"/>
                </a:solidFill>
                <a:latin typeface="ヒラギノ角ゴ ProN W6"/>
                <a:ea typeface="ＤＦＧ華康ゴシック体W5" pitchFamily="50" charset="-128"/>
              </a:rPr>
              <a:t>API</a:t>
            </a:r>
            <a:r>
              <a:rPr kumimoji="0" lang="ja-JP" altLang="en-US" sz="800" kern="0" dirty="0" smtClean="0">
                <a:solidFill>
                  <a:prstClr val="black"/>
                </a:solidFill>
                <a:latin typeface="ヒラギノ角ゴ ProN W6"/>
                <a:ea typeface="ＤＦＧ華康ゴシック体W5" pitchFamily="50" charset="-128"/>
              </a:rPr>
              <a:t>を提供することを妨げない。</a:t>
            </a:r>
          </a:p>
        </p:txBody>
      </p:sp>
      <p:sp>
        <p:nvSpPr>
          <p:cNvPr id="440" name="四角形吹き出し 439"/>
          <p:cNvSpPr/>
          <p:nvPr/>
        </p:nvSpPr>
        <p:spPr bwMode="auto">
          <a:xfrm>
            <a:off x="6073100" y="4631204"/>
            <a:ext cx="795605" cy="596689"/>
          </a:xfrm>
          <a:prstGeom prst="wedgeRectCallout">
            <a:avLst>
              <a:gd name="adj1" fmla="val -78096"/>
              <a:gd name="adj2" fmla="val -18879"/>
            </a:avLst>
          </a:prstGeom>
          <a:noFill/>
          <a:ln w="12700" cap="sq" cmpd="sng" algn="ctr">
            <a:solidFill>
              <a:sysClr val="windowText" lastClr="000000"/>
            </a:solidFill>
            <a:prstDash val="solid"/>
            <a:round/>
            <a:headEnd type="none" w="sm" len="sm"/>
            <a:tailEnd type="none" w="sm" len="sm"/>
          </a:ln>
          <a:effectLst/>
        </p:spPr>
        <p:txBody>
          <a:bodyPr vert="horz" wrap="square" lIns="67248" tIns="33624" rIns="67248" bIns="33624" numCol="1" rtlCol="0" anchor="ctr" anchorCtr="0" compatLnSpc="1">
            <a:prstTxWarp prst="textNoShape">
              <a:avLst/>
            </a:prstTxWarp>
          </a:bodyPr>
          <a:lstStyle/>
          <a:p>
            <a:pPr defTabSz="672482" fontAlgn="base" latinLnBrk="1">
              <a:spcBef>
                <a:spcPct val="0"/>
              </a:spcBef>
              <a:spcAft>
                <a:spcPct val="0"/>
              </a:spcAft>
            </a:pPr>
            <a:r>
              <a:rPr kumimoji="0" lang="ja-JP" altLang="en-US" sz="800" kern="0" dirty="0" smtClean="0">
                <a:solidFill>
                  <a:prstClr val="black"/>
                </a:solidFill>
                <a:latin typeface="ヒラギノ角ゴ ProN W6"/>
                <a:ea typeface="ＤＦＧ華康ゴシック体W5" pitchFamily="50" charset="-128"/>
              </a:rPr>
              <a:t>標準</a:t>
            </a:r>
            <a:r>
              <a:rPr kumimoji="0" lang="en-US" altLang="ja-JP" sz="800" kern="0" dirty="0" smtClean="0">
                <a:solidFill>
                  <a:prstClr val="black"/>
                </a:solidFill>
                <a:latin typeface="ヒラギノ角ゴ ProN W6"/>
                <a:ea typeface="ＤＦＧ華康ゴシック体W5" pitchFamily="50" charset="-128"/>
              </a:rPr>
              <a:t>API</a:t>
            </a:r>
            <a:r>
              <a:rPr kumimoji="0" lang="ja-JP" altLang="en-US" sz="800" kern="0" dirty="0" smtClean="0">
                <a:solidFill>
                  <a:prstClr val="black"/>
                </a:solidFill>
                <a:latin typeface="ヒラギノ角ゴ ProN W6"/>
                <a:ea typeface="ＤＦＧ華康ゴシック体W5" pitchFamily="50" charset="-128"/>
              </a:rPr>
              <a:t>や</a:t>
            </a:r>
            <a:r>
              <a:rPr kumimoji="0" lang="en-US" altLang="ja-JP" sz="800" kern="0" dirty="0" smtClean="0">
                <a:solidFill>
                  <a:prstClr val="black"/>
                </a:solidFill>
                <a:latin typeface="ヒラギノ角ゴ ProN W6"/>
                <a:ea typeface="ＤＦＧ華康ゴシック体W5" pitchFamily="50" charset="-128"/>
              </a:rPr>
              <a:t>DB</a:t>
            </a:r>
            <a:r>
              <a:rPr kumimoji="0" lang="ja-JP" altLang="en-US" sz="800" kern="0" dirty="0" smtClean="0">
                <a:solidFill>
                  <a:prstClr val="black"/>
                </a:solidFill>
                <a:latin typeface="ヒラギノ角ゴ ProN W6"/>
                <a:ea typeface="ＤＦＧ華康ゴシック体W5" pitchFamily="50" charset="-128"/>
              </a:rPr>
              <a:t>の実装方法は、標準</a:t>
            </a:r>
            <a:r>
              <a:rPr kumimoji="0" lang="en-US" altLang="ja-JP" sz="800" kern="0" dirty="0" smtClean="0">
                <a:solidFill>
                  <a:prstClr val="black"/>
                </a:solidFill>
                <a:latin typeface="ヒラギノ角ゴ ProN W6"/>
                <a:ea typeface="ＤＦＧ華康ゴシック体W5" pitchFamily="50" charset="-128"/>
              </a:rPr>
              <a:t>API</a:t>
            </a:r>
            <a:r>
              <a:rPr kumimoji="0" lang="ja-JP" altLang="en-US" sz="800" kern="0" dirty="0" smtClean="0">
                <a:solidFill>
                  <a:prstClr val="black"/>
                </a:solidFill>
                <a:latin typeface="ヒラギノ角ゴ ProN W6"/>
                <a:ea typeface="ＤＦＧ華康ゴシック体W5" pitchFamily="50" charset="-128"/>
              </a:rPr>
              <a:t>規格の範囲外。</a:t>
            </a:r>
          </a:p>
        </p:txBody>
      </p:sp>
      <p:sp>
        <p:nvSpPr>
          <p:cNvPr id="442" name="テキスト ボックス 441"/>
          <p:cNvSpPr txBox="1"/>
          <p:nvPr/>
        </p:nvSpPr>
        <p:spPr>
          <a:xfrm>
            <a:off x="1344933" y="6597352"/>
            <a:ext cx="1879877" cy="283348"/>
          </a:xfrm>
          <a:prstGeom prst="rect">
            <a:avLst/>
          </a:prstGeom>
          <a:noFill/>
        </p:spPr>
        <p:txBody>
          <a:bodyPr wrap="none" lIns="67248" tIns="33624" rIns="67248" bIns="33624" rtlCol="0">
            <a:spAutoFit/>
          </a:bodyPr>
          <a:lstStyle/>
          <a:p>
            <a:pPr defTabSz="672541" fontAlgn="base" latinLnBrk="1">
              <a:spcBef>
                <a:spcPct val="0"/>
              </a:spcBef>
              <a:spcAft>
                <a:spcPct val="0"/>
              </a:spcAft>
            </a:pPr>
            <a:r>
              <a:rPr kumimoji="0" lang="en-US" altLang="ja-JP" sz="1400" kern="0" dirty="0" smtClean="0">
                <a:solidFill>
                  <a:prstClr val="black"/>
                </a:solidFill>
                <a:latin typeface="ヒラギノ角ゴ ProN W6"/>
                <a:ea typeface="ヒラギノ角ゴ ProN W6"/>
                <a:cs typeface="ヒラギノ角ゴ ProN W6"/>
                <a:sym typeface="Wingdings" pitchFamily="2" charset="2"/>
              </a:rPr>
              <a:t></a:t>
            </a:r>
            <a:r>
              <a:rPr kumimoji="0" lang="ja-JP" altLang="en-US" sz="1400" kern="0" dirty="0" smtClean="0">
                <a:solidFill>
                  <a:prstClr val="black"/>
                </a:solidFill>
                <a:latin typeface="ヒラギノ角ゴ ProN W6"/>
                <a:ea typeface="ヒラギノ角ゴ ProN W6"/>
                <a:cs typeface="ヒラギノ角ゴ ProN W6"/>
                <a:sym typeface="Wingdings" pitchFamily="2" charset="2"/>
              </a:rPr>
              <a:t>トータルコストが上昇</a:t>
            </a:r>
            <a:endParaRPr kumimoji="0" lang="ja-JP" altLang="en-US" sz="1400" kern="0" dirty="0" smtClean="0">
              <a:solidFill>
                <a:prstClr val="black"/>
              </a:solidFill>
              <a:latin typeface="ヒラギノ角ゴ ProN W6"/>
              <a:ea typeface="ヒラギノ角ゴ ProN W6"/>
              <a:cs typeface="ヒラギノ角ゴ ProN W6"/>
            </a:endParaRPr>
          </a:p>
        </p:txBody>
      </p:sp>
      <p:cxnSp>
        <p:nvCxnSpPr>
          <p:cNvPr id="443" name="直線コネクタ 442"/>
          <p:cNvCxnSpPr/>
          <p:nvPr/>
        </p:nvCxnSpPr>
        <p:spPr bwMode="auto">
          <a:xfrm>
            <a:off x="4759352" y="4092613"/>
            <a:ext cx="0" cy="2674182"/>
          </a:xfrm>
          <a:prstGeom prst="line">
            <a:avLst/>
          </a:prstGeom>
          <a:solidFill>
            <a:srgbClr val="4F81BD"/>
          </a:solidFill>
          <a:ln w="19050" cap="sq" cmpd="sng" algn="ctr">
            <a:solidFill>
              <a:sysClr val="windowText" lastClr="000000"/>
            </a:solidFill>
            <a:prstDash val="dash"/>
            <a:round/>
            <a:headEnd type="none" w="sm" len="sm"/>
            <a:tailEnd type="none" w="sm" len="sm"/>
          </a:ln>
          <a:effectLst/>
        </p:spPr>
      </p:cxnSp>
      <p:sp>
        <p:nvSpPr>
          <p:cNvPr id="444" name="右矢印 443"/>
          <p:cNvSpPr/>
          <p:nvPr/>
        </p:nvSpPr>
        <p:spPr bwMode="auto">
          <a:xfrm>
            <a:off x="4577573" y="5012738"/>
            <a:ext cx="446297" cy="667689"/>
          </a:xfrm>
          <a:prstGeom prst="rightArrow">
            <a:avLst/>
          </a:prstGeom>
          <a:solidFill>
            <a:srgbClr val="0070C0"/>
          </a:solidFill>
          <a:ln w="9525" cap="flat" cmpd="sng" algn="ctr">
            <a:solidFill>
              <a:srgbClr val="0070C0"/>
            </a:solidFill>
            <a:prstDash val="solid"/>
            <a:headEnd type="none" w="sm" len="sm"/>
            <a:tailEnd type="none" w="sm" len="sm"/>
          </a:ln>
          <a:effectLst>
            <a:outerShdw blurRad="50800" dist="38100" dir="5400000" rotWithShape="0">
              <a:srgbClr val="000000">
                <a:alpha val="35000"/>
              </a:srgbClr>
            </a:outerShdw>
          </a:effectLst>
        </p:spPr>
        <p:txBody>
          <a:bodyPr vert="horz" wrap="none" lIns="67248" tIns="33624" rIns="67248" bIns="33624" numCol="1" rtlCol="0" anchor="ctr" anchorCtr="0" compatLnSpc="1">
            <a:prstTxWarp prst="textNoShape">
              <a:avLst/>
            </a:prstTxWarp>
          </a:bodyPr>
          <a:lstStyle/>
          <a:p>
            <a:pPr algn="ctr" defTabSz="672482" fontAlgn="base" latinLnBrk="1">
              <a:spcBef>
                <a:spcPct val="0"/>
              </a:spcBef>
              <a:spcAft>
                <a:spcPct val="0"/>
              </a:spcAft>
            </a:pPr>
            <a:endParaRPr kumimoji="0" lang="ja-JP" altLang="en-US" kern="0" dirty="0" smtClean="0">
              <a:solidFill>
                <a:prstClr val="white"/>
              </a:solidFill>
              <a:latin typeface="ＤＦＧ華康ゴシック体W5" pitchFamily="50" charset="-128"/>
              <a:ea typeface="ＤＦＧ華康ゴシック体W5" pitchFamily="50" charset="-128"/>
            </a:endParaRPr>
          </a:p>
        </p:txBody>
      </p:sp>
      <p:grpSp>
        <p:nvGrpSpPr>
          <p:cNvPr id="2" name="グループ化 1"/>
          <p:cNvGrpSpPr/>
          <p:nvPr/>
        </p:nvGrpSpPr>
        <p:grpSpPr>
          <a:xfrm>
            <a:off x="128466" y="1268760"/>
            <a:ext cx="9732321" cy="2664296"/>
            <a:chOff x="128464" y="980728"/>
            <a:chExt cx="9732321" cy="2664296"/>
          </a:xfrm>
        </p:grpSpPr>
        <p:sp>
          <p:nvSpPr>
            <p:cNvPr id="487" name="テキスト ボックス 486"/>
            <p:cNvSpPr txBox="1"/>
            <p:nvPr/>
          </p:nvSpPr>
          <p:spPr>
            <a:xfrm>
              <a:off x="404755" y="3359938"/>
              <a:ext cx="3787414" cy="283330"/>
            </a:xfrm>
            <a:prstGeom prst="rect">
              <a:avLst/>
            </a:prstGeom>
            <a:noFill/>
          </p:spPr>
          <p:txBody>
            <a:bodyPr wrap="none" lIns="67230" tIns="33615" rIns="67230" bIns="33615" rtlCol="0">
              <a:spAutoFit/>
            </a:bodyPr>
            <a:lstStyle/>
            <a:p>
              <a:pPr algn="ctr" defTabSz="914400" fontAlgn="base" latinLnBrk="1">
                <a:spcBef>
                  <a:spcPct val="0"/>
                </a:spcBef>
                <a:spcAft>
                  <a:spcPct val="0"/>
                </a:spcAft>
              </a:pPr>
              <a:r>
                <a:rPr kumimoji="0" lang="ja-JP" altLang="en-US" sz="1400" kern="0" dirty="0" smtClean="0">
                  <a:solidFill>
                    <a:prstClr val="black"/>
                  </a:solidFill>
                  <a:latin typeface="ヒラギノ角ゴ ProN W6"/>
                  <a:ea typeface="ヒラギノ角ゴ ProN W6"/>
                  <a:cs typeface="ヒラギノ角ゴ ProN W6"/>
                </a:rPr>
                <a:t>各組織</a:t>
              </a:r>
              <a:r>
                <a:rPr kumimoji="0" lang="ja-JP" altLang="en-US" sz="1400" kern="0" dirty="0">
                  <a:solidFill>
                    <a:prstClr val="black"/>
                  </a:solidFill>
                  <a:latin typeface="ヒラギノ角ゴ ProN W6"/>
                  <a:ea typeface="ヒラギノ角ゴ ProN W6"/>
                  <a:cs typeface="ヒラギノ角ゴ ProN W6"/>
                </a:rPr>
                <a:t>の</a:t>
              </a:r>
              <a:r>
                <a:rPr kumimoji="0" lang="ja-JP" altLang="en-US" sz="1400" kern="0" dirty="0" smtClean="0">
                  <a:solidFill>
                    <a:prstClr val="black"/>
                  </a:solidFill>
                  <a:latin typeface="ヒラギノ角ゴ ProN W6"/>
                  <a:ea typeface="ヒラギノ角ゴ ProN W6"/>
                  <a:cs typeface="ヒラギノ角ゴ ProN W6"/>
                </a:rPr>
                <a:t>データ形式がばらばらで、加工しづらい</a:t>
              </a:r>
            </a:p>
          </p:txBody>
        </p:sp>
        <p:sp>
          <p:nvSpPr>
            <p:cNvPr id="488" name="テキスト ボックス 487"/>
            <p:cNvSpPr txBox="1"/>
            <p:nvPr/>
          </p:nvSpPr>
          <p:spPr>
            <a:xfrm>
              <a:off x="4980123" y="3361694"/>
              <a:ext cx="4880662" cy="283330"/>
            </a:xfrm>
            <a:prstGeom prst="rect">
              <a:avLst/>
            </a:prstGeom>
            <a:noFill/>
          </p:spPr>
          <p:txBody>
            <a:bodyPr wrap="none" lIns="67230" tIns="33615" rIns="67230" bIns="33615" rtlCol="0">
              <a:spAutoFit/>
            </a:bodyPr>
            <a:lstStyle/>
            <a:p>
              <a:pPr algn="ctr" defTabSz="914400" fontAlgn="base" latinLnBrk="1">
                <a:spcBef>
                  <a:spcPct val="0"/>
                </a:spcBef>
                <a:spcAft>
                  <a:spcPct val="0"/>
                </a:spcAft>
              </a:pPr>
              <a:r>
                <a:rPr kumimoji="0" lang="ja-JP" altLang="en-US" sz="1400" kern="0" dirty="0" smtClean="0">
                  <a:solidFill>
                    <a:prstClr val="black"/>
                  </a:solidFill>
                  <a:latin typeface="ヒラギノ角ゴ ProN W6"/>
                  <a:ea typeface="ヒラギノ角ゴ ProN W6"/>
                  <a:cs typeface="ヒラギノ角ゴ ProN W6"/>
                </a:rPr>
                <a:t>機械可読なデータ形式に統一すること等で二次利用が容易に</a:t>
              </a:r>
              <a:r>
                <a:rPr kumimoji="0" lang="ja-JP" altLang="en-US" sz="1400" kern="0" dirty="0">
                  <a:solidFill>
                    <a:prstClr val="black"/>
                  </a:solidFill>
                  <a:latin typeface="ヒラギノ角ゴ ProN W6"/>
                  <a:ea typeface="ヒラギノ角ゴ ProN W6"/>
                  <a:cs typeface="ヒラギノ角ゴ ProN W6"/>
                </a:rPr>
                <a:t>。</a:t>
              </a:r>
              <a:endParaRPr kumimoji="0" lang="ja-JP" altLang="en-US" sz="1400" kern="0" dirty="0" smtClean="0">
                <a:solidFill>
                  <a:prstClr val="black"/>
                </a:solidFill>
                <a:latin typeface="ヒラギノ角ゴ ProN W6"/>
                <a:ea typeface="ヒラギノ角ゴ ProN W6"/>
                <a:cs typeface="ヒラギノ角ゴ ProN W6"/>
              </a:endParaRPr>
            </a:p>
          </p:txBody>
        </p:sp>
        <p:cxnSp>
          <p:nvCxnSpPr>
            <p:cNvPr id="489" name="直線コネクタ 488"/>
            <p:cNvCxnSpPr/>
            <p:nvPr/>
          </p:nvCxnSpPr>
          <p:spPr bwMode="auto">
            <a:xfrm>
              <a:off x="4759352" y="1058669"/>
              <a:ext cx="0" cy="2493381"/>
            </a:xfrm>
            <a:prstGeom prst="line">
              <a:avLst/>
            </a:prstGeom>
            <a:solidFill>
              <a:srgbClr val="4F81BD"/>
            </a:solidFill>
            <a:ln w="19050" cap="sq" cmpd="sng" algn="ctr">
              <a:solidFill>
                <a:sysClr val="windowText" lastClr="000000"/>
              </a:solidFill>
              <a:prstDash val="dash"/>
              <a:round/>
              <a:headEnd type="none" w="sm" len="sm"/>
              <a:tailEnd type="none" w="sm" len="sm"/>
            </a:ln>
            <a:effectLst/>
          </p:spPr>
        </p:cxnSp>
        <p:grpSp>
          <p:nvGrpSpPr>
            <p:cNvPr id="490" name="グループ化 489"/>
            <p:cNvGrpSpPr/>
            <p:nvPr/>
          </p:nvGrpSpPr>
          <p:grpSpPr>
            <a:xfrm>
              <a:off x="128464" y="980728"/>
              <a:ext cx="9518661" cy="2379210"/>
              <a:chOff x="98963" y="4236333"/>
              <a:chExt cx="9518661" cy="2379210"/>
            </a:xfrm>
          </p:grpSpPr>
          <p:sp>
            <p:nvSpPr>
              <p:cNvPr id="491" name="テキスト ボックス 490"/>
              <p:cNvSpPr txBox="1"/>
              <p:nvPr/>
            </p:nvSpPr>
            <p:spPr>
              <a:xfrm>
                <a:off x="567629" y="4553745"/>
                <a:ext cx="730488" cy="221775"/>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A</a:t>
                </a:r>
                <a:endParaRPr kumimoji="0" lang="ja-JP" altLang="en-US" sz="1000" kern="0" dirty="0" smtClean="0">
                  <a:solidFill>
                    <a:prstClr val="black"/>
                  </a:solidFill>
                  <a:latin typeface="ヒラギノ角ゴ ProN W6"/>
                  <a:ea typeface="ヒラギノ角ゴ ProN W6"/>
                  <a:cs typeface="ヒラギノ角ゴ ProN W6"/>
                </a:endParaRPr>
              </a:p>
            </p:txBody>
          </p:sp>
          <p:pic>
            <p:nvPicPr>
              <p:cNvPr id="4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711" y="5932970"/>
                <a:ext cx="753547" cy="64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3" name="テキスト ボックス 492"/>
              <p:cNvSpPr txBox="1"/>
              <p:nvPr/>
            </p:nvSpPr>
            <p:spPr>
              <a:xfrm>
                <a:off x="98963" y="4236333"/>
                <a:ext cx="2072201" cy="314108"/>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en-US" altLang="ja-JP" sz="1600" b="1" kern="0" dirty="0" smtClean="0">
                    <a:solidFill>
                      <a:prstClr val="black"/>
                    </a:solidFill>
                    <a:latin typeface="ヒラギノ角ゴ ProN W6"/>
                    <a:ea typeface="ヒラギノ角ゴ ProN W6"/>
                    <a:cs typeface="ヒラギノ角ゴ ProN W6"/>
                  </a:rPr>
                  <a:t>【</a:t>
                </a:r>
                <a:r>
                  <a:rPr kumimoji="0" lang="ja-JP" altLang="en-US" sz="1600" b="1" kern="0" dirty="0" smtClean="0">
                    <a:solidFill>
                      <a:prstClr val="black"/>
                    </a:solidFill>
                    <a:latin typeface="ヒラギノ角ゴ ProN W6"/>
                    <a:ea typeface="ヒラギノ角ゴ ProN W6"/>
                    <a:cs typeface="ヒラギノ角ゴ ProN W6"/>
                  </a:rPr>
                  <a:t>標準データ規格なし</a:t>
                </a:r>
                <a:r>
                  <a:rPr kumimoji="0" lang="en-US" altLang="ja-JP" sz="1600" b="1" kern="0" dirty="0" smtClean="0">
                    <a:solidFill>
                      <a:prstClr val="black"/>
                    </a:solidFill>
                    <a:latin typeface="ヒラギノ角ゴ ProN W6"/>
                    <a:ea typeface="ヒラギノ角ゴ ProN W6"/>
                    <a:cs typeface="ヒラギノ角ゴ ProN W6"/>
                  </a:rPr>
                  <a:t>】</a:t>
                </a:r>
                <a:endParaRPr kumimoji="0" lang="ja-JP" altLang="en-US" sz="1600" b="1" kern="0" dirty="0" smtClean="0">
                  <a:solidFill>
                    <a:prstClr val="black"/>
                  </a:solidFill>
                  <a:latin typeface="ヒラギノ角ゴ ProN W6"/>
                  <a:ea typeface="ヒラギノ角ゴ ProN W6"/>
                  <a:cs typeface="ヒラギノ角ゴ ProN W6"/>
                </a:endParaRPr>
              </a:p>
            </p:txBody>
          </p:sp>
          <p:sp>
            <p:nvSpPr>
              <p:cNvPr id="494" name="テキスト ボックス 493"/>
              <p:cNvSpPr txBox="1"/>
              <p:nvPr/>
            </p:nvSpPr>
            <p:spPr>
              <a:xfrm>
                <a:off x="1882260" y="4553745"/>
                <a:ext cx="730488" cy="221775"/>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B</a:t>
                </a:r>
                <a:endParaRPr kumimoji="0" lang="ja-JP" altLang="en-US" sz="1000" kern="0" dirty="0" smtClean="0">
                  <a:solidFill>
                    <a:prstClr val="black"/>
                  </a:solidFill>
                  <a:latin typeface="ヒラギノ角ゴ ProN W6"/>
                  <a:ea typeface="ヒラギノ角ゴ ProN W6"/>
                  <a:cs typeface="ヒラギノ角ゴ ProN W6"/>
                </a:endParaRPr>
              </a:p>
            </p:txBody>
          </p:sp>
          <p:sp>
            <p:nvSpPr>
              <p:cNvPr id="495" name="テキスト ボックス 494"/>
              <p:cNvSpPr txBox="1"/>
              <p:nvPr/>
            </p:nvSpPr>
            <p:spPr>
              <a:xfrm>
                <a:off x="3234722" y="4553745"/>
                <a:ext cx="733694" cy="221775"/>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C</a:t>
                </a:r>
                <a:endParaRPr kumimoji="0" lang="ja-JP" altLang="en-US" sz="1000" kern="0" dirty="0" smtClean="0">
                  <a:solidFill>
                    <a:prstClr val="black"/>
                  </a:solidFill>
                  <a:latin typeface="ヒラギノ角ゴ ProN W6"/>
                  <a:ea typeface="ヒラギノ角ゴ ProN W6"/>
                  <a:cs typeface="ヒラギノ角ゴ ProN W6"/>
                </a:endParaRPr>
              </a:p>
            </p:txBody>
          </p:sp>
          <p:sp>
            <p:nvSpPr>
              <p:cNvPr id="496" name="テキスト ボックス 495"/>
              <p:cNvSpPr txBox="1"/>
              <p:nvPr/>
            </p:nvSpPr>
            <p:spPr>
              <a:xfrm>
                <a:off x="5313041" y="4559677"/>
                <a:ext cx="730488" cy="221775"/>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A</a:t>
                </a:r>
                <a:endParaRPr kumimoji="0" lang="ja-JP" altLang="en-US" sz="1000" kern="0" dirty="0" smtClean="0">
                  <a:solidFill>
                    <a:prstClr val="black"/>
                  </a:solidFill>
                  <a:latin typeface="ヒラギノ角ゴ ProN W6"/>
                  <a:ea typeface="ヒラギノ角ゴ ProN W6"/>
                  <a:cs typeface="ヒラギノ角ゴ ProN W6"/>
                </a:endParaRPr>
              </a:p>
            </p:txBody>
          </p:sp>
          <p:sp>
            <p:nvSpPr>
              <p:cNvPr id="497" name="テキスト ボックス 496"/>
              <p:cNvSpPr txBox="1"/>
              <p:nvPr/>
            </p:nvSpPr>
            <p:spPr>
              <a:xfrm>
                <a:off x="4851491" y="4251488"/>
                <a:ext cx="2075407" cy="314108"/>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en-US" altLang="ja-JP" sz="1600" b="1" kern="0" dirty="0" smtClean="0">
                    <a:solidFill>
                      <a:prstClr val="black"/>
                    </a:solidFill>
                    <a:latin typeface="ヒラギノ角ゴ ProN W6"/>
                    <a:ea typeface="ヒラギノ角ゴ ProN W6"/>
                    <a:cs typeface="ヒラギノ角ゴ ProN W6"/>
                  </a:rPr>
                  <a:t>【</a:t>
                </a:r>
                <a:r>
                  <a:rPr kumimoji="0" lang="ja-JP" altLang="en-US" sz="1600" b="1" kern="0" dirty="0" smtClean="0">
                    <a:solidFill>
                      <a:prstClr val="black"/>
                    </a:solidFill>
                    <a:latin typeface="ヒラギノ角ゴ ProN W6"/>
                    <a:ea typeface="ヒラギノ角ゴ ProN W6"/>
                    <a:cs typeface="ヒラギノ角ゴ ProN W6"/>
                  </a:rPr>
                  <a:t>標準データ規格あり</a:t>
                </a:r>
                <a:r>
                  <a:rPr kumimoji="0" lang="en-US" altLang="ja-JP" sz="1600" b="1" kern="0" dirty="0" smtClean="0">
                    <a:solidFill>
                      <a:prstClr val="black"/>
                    </a:solidFill>
                    <a:latin typeface="ヒラギノ角ゴ ProN W6"/>
                    <a:ea typeface="ヒラギノ角ゴ ProN W6"/>
                    <a:cs typeface="ヒラギノ角ゴ ProN W6"/>
                  </a:rPr>
                  <a:t>】</a:t>
                </a:r>
                <a:endParaRPr kumimoji="0" lang="ja-JP" altLang="en-US" sz="1600" b="1" kern="0" dirty="0" smtClean="0">
                  <a:solidFill>
                    <a:prstClr val="black"/>
                  </a:solidFill>
                  <a:latin typeface="ヒラギノ角ゴ ProN W6"/>
                  <a:ea typeface="ヒラギノ角ゴ ProN W6"/>
                  <a:cs typeface="ヒラギノ角ゴ ProN W6"/>
                </a:endParaRPr>
              </a:p>
            </p:txBody>
          </p:sp>
          <p:sp>
            <p:nvSpPr>
              <p:cNvPr id="498" name="テキスト ボックス 497"/>
              <p:cNvSpPr txBox="1"/>
              <p:nvPr/>
            </p:nvSpPr>
            <p:spPr>
              <a:xfrm>
                <a:off x="6897216" y="4559677"/>
                <a:ext cx="730488" cy="221775"/>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B</a:t>
                </a:r>
                <a:endParaRPr kumimoji="0" lang="ja-JP" altLang="en-US" sz="1000" kern="0" dirty="0" smtClean="0">
                  <a:solidFill>
                    <a:prstClr val="black"/>
                  </a:solidFill>
                  <a:latin typeface="ヒラギノ角ゴ ProN W6"/>
                  <a:ea typeface="ヒラギノ角ゴ ProN W6"/>
                  <a:cs typeface="ヒラギノ角ゴ ProN W6"/>
                </a:endParaRPr>
              </a:p>
            </p:txBody>
          </p:sp>
          <p:sp>
            <p:nvSpPr>
              <p:cNvPr id="499" name="テキスト ボックス 498"/>
              <p:cNvSpPr txBox="1"/>
              <p:nvPr/>
            </p:nvSpPr>
            <p:spPr>
              <a:xfrm>
                <a:off x="8092871" y="4559677"/>
                <a:ext cx="733694" cy="221775"/>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1000" kern="0" dirty="0" smtClean="0">
                    <a:solidFill>
                      <a:prstClr val="black"/>
                    </a:solidFill>
                    <a:latin typeface="ヒラギノ角ゴ ProN W6"/>
                    <a:ea typeface="ヒラギノ角ゴ ProN W6"/>
                    <a:cs typeface="ヒラギノ角ゴ ProN W6"/>
                  </a:rPr>
                  <a:t>公開主体</a:t>
                </a:r>
                <a:r>
                  <a:rPr kumimoji="0" lang="en-US" altLang="ja-JP" sz="1000" kern="0" dirty="0" smtClean="0">
                    <a:solidFill>
                      <a:prstClr val="black"/>
                    </a:solidFill>
                    <a:latin typeface="ヒラギノ角ゴ ProN W6"/>
                    <a:ea typeface="ヒラギノ角ゴ ProN W6"/>
                    <a:cs typeface="ヒラギノ角ゴ ProN W6"/>
                  </a:rPr>
                  <a:t>C</a:t>
                </a:r>
                <a:endParaRPr kumimoji="0" lang="ja-JP" altLang="en-US" sz="1000" kern="0" dirty="0" smtClean="0">
                  <a:solidFill>
                    <a:prstClr val="black"/>
                  </a:solidFill>
                  <a:latin typeface="ヒラギノ角ゴ ProN W6"/>
                  <a:ea typeface="ヒラギノ角ゴ ProN W6"/>
                  <a:cs typeface="ヒラギノ角ゴ ProN W6"/>
                </a:endParaRPr>
              </a:p>
            </p:txBody>
          </p:sp>
          <p:cxnSp>
            <p:nvCxnSpPr>
              <p:cNvPr id="500" name="直線矢印コネクタ 499"/>
              <p:cNvCxnSpPr/>
              <p:nvPr/>
            </p:nvCxnSpPr>
            <p:spPr bwMode="auto">
              <a:xfrm flipH="1" flipV="1">
                <a:off x="861721" y="5263557"/>
                <a:ext cx="1023808" cy="859322"/>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cxnSp>
            <p:nvCxnSpPr>
              <p:cNvPr id="501" name="直線矢印コネクタ 500"/>
              <p:cNvCxnSpPr/>
              <p:nvPr/>
            </p:nvCxnSpPr>
            <p:spPr bwMode="auto">
              <a:xfrm>
                <a:off x="735230" y="5263557"/>
                <a:ext cx="1044405" cy="859322"/>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sp>
            <p:nvSpPr>
              <p:cNvPr id="502" name="フローチャート : 書類 501"/>
              <p:cNvSpPr/>
              <p:nvPr/>
            </p:nvSpPr>
            <p:spPr bwMode="auto">
              <a:xfrm>
                <a:off x="187463" y="5647276"/>
                <a:ext cx="960780" cy="746001"/>
              </a:xfrm>
              <a:prstGeom prst="flowChartDocument">
                <a:avLst/>
              </a:prstGeom>
              <a:noFill/>
              <a:ln w="12700" cap="sq" cmpd="sng" algn="ctr">
                <a:solidFill>
                  <a:sysClr val="windowText" lastClr="000000"/>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defTabSz="672305" fontAlgn="base" latinLnBrk="1">
                  <a:spcBef>
                    <a:spcPct val="0"/>
                  </a:spcBef>
                  <a:spcAft>
                    <a:spcPct val="0"/>
                  </a:spcAft>
                </a:pPr>
                <a:r>
                  <a:rPr kumimoji="0" lang="ja-JP" altLang="en-US" sz="700" kern="0" dirty="0" smtClean="0">
                    <a:solidFill>
                      <a:prstClr val="black"/>
                    </a:solidFill>
                    <a:ea typeface="ＤＦＧ華康ゴシック体W5" pitchFamily="50" charset="-128"/>
                  </a:rPr>
                  <a:t>○○市人口統計</a:t>
                </a:r>
                <a:endParaRPr kumimoji="0" lang="en-US" altLang="ja-JP" sz="700" kern="0" dirty="0" smtClean="0">
                  <a:solidFill>
                    <a:prstClr val="black"/>
                  </a:solidFill>
                  <a:ea typeface="ＤＦＧ華康ゴシック体W5" pitchFamily="50" charset="-128"/>
                </a:endParaRPr>
              </a:p>
              <a:p>
                <a:pPr defTabSz="672305" fontAlgn="base" latinLnBrk="1">
                  <a:spcBef>
                    <a:spcPct val="0"/>
                  </a:spcBef>
                  <a:spcAft>
                    <a:spcPct val="0"/>
                  </a:spcAft>
                </a:pPr>
                <a:r>
                  <a:rPr kumimoji="0" lang="en-US" altLang="ja-JP" sz="700" kern="0" dirty="0" smtClean="0">
                    <a:solidFill>
                      <a:prstClr val="black"/>
                    </a:solidFill>
                    <a:ea typeface="ＤＦＧ華康ゴシック体W5" pitchFamily="50" charset="-128"/>
                  </a:rPr>
                  <a:t>…</a:t>
                </a:r>
              </a:p>
              <a:p>
                <a:pPr defTabSz="672305" fontAlgn="base" latinLnBrk="1">
                  <a:spcBef>
                    <a:spcPct val="0"/>
                  </a:spcBef>
                  <a:spcAft>
                    <a:spcPct val="0"/>
                  </a:spcAft>
                </a:pPr>
                <a:endParaRPr kumimoji="0" lang="ja-JP" altLang="en-US" sz="700" kern="0" dirty="0" smtClean="0">
                  <a:solidFill>
                    <a:prstClr val="black"/>
                  </a:solidFill>
                  <a:ea typeface="ＤＦＧ華康ゴシック体W5" pitchFamily="50" charset="-128"/>
                </a:endParaRPr>
              </a:p>
              <a:p>
                <a:pPr defTabSz="672305" fontAlgn="base" latinLnBrk="1">
                  <a:spcBef>
                    <a:spcPct val="0"/>
                  </a:spcBef>
                  <a:spcAft>
                    <a:spcPct val="0"/>
                  </a:spcAft>
                </a:pPr>
                <a:endParaRPr kumimoji="0" lang="ja-JP" altLang="en-US" sz="700" kern="0" dirty="0" smtClean="0">
                  <a:solidFill>
                    <a:prstClr val="black"/>
                  </a:solidFill>
                  <a:ea typeface="ＤＦＧ華康ゴシック体W5" pitchFamily="50" charset="-128"/>
                </a:endParaRPr>
              </a:p>
              <a:p>
                <a:pPr defTabSz="672305" fontAlgn="base" latinLnBrk="1">
                  <a:spcBef>
                    <a:spcPct val="0"/>
                  </a:spcBef>
                  <a:spcAft>
                    <a:spcPct val="0"/>
                  </a:spcAft>
                </a:pPr>
                <a:endParaRPr kumimoji="0" lang="ja-JP" altLang="en-US" sz="700" kern="0" dirty="0" smtClean="0">
                  <a:solidFill>
                    <a:prstClr val="black"/>
                  </a:solidFill>
                  <a:ea typeface="ＤＦＧ華康ゴシック体W5" pitchFamily="50" charset="-128"/>
                </a:endParaRPr>
              </a:p>
            </p:txBody>
          </p:sp>
          <p:sp>
            <p:nvSpPr>
              <p:cNvPr id="503" name="フローチャート: 処理 502"/>
              <p:cNvSpPr/>
              <p:nvPr/>
            </p:nvSpPr>
            <p:spPr bwMode="auto">
              <a:xfrm>
                <a:off x="1022583" y="6178243"/>
                <a:ext cx="347791" cy="215034"/>
              </a:xfrm>
              <a:prstGeom prst="flowChartProcess">
                <a:avLst/>
              </a:prstGeom>
              <a:solidFill>
                <a:srgbClr val="FF0000"/>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en-US" altLang="ja-JP" sz="900" kern="0" dirty="0" smtClean="0">
                    <a:solidFill>
                      <a:prstClr val="white"/>
                    </a:solidFill>
                    <a:ea typeface="ＤＦＧ華康ゴシック体W5" pitchFamily="50" charset="-128"/>
                  </a:rPr>
                  <a:t>PDF</a:t>
                </a:r>
                <a:endParaRPr kumimoji="0" lang="ja-JP" altLang="en-US" sz="900" kern="0" dirty="0" smtClean="0">
                  <a:solidFill>
                    <a:prstClr val="white"/>
                  </a:solidFill>
                  <a:ea typeface="ＤＦＧ華康ゴシック体W5" pitchFamily="50" charset="-128"/>
                </a:endParaRPr>
              </a:p>
            </p:txBody>
          </p:sp>
          <p:cxnSp>
            <p:nvCxnSpPr>
              <p:cNvPr id="504" name="直線矢印コネクタ 503"/>
              <p:cNvCxnSpPr/>
              <p:nvPr/>
            </p:nvCxnSpPr>
            <p:spPr bwMode="auto">
              <a:xfrm flipV="1">
                <a:off x="2358469" y="5218024"/>
                <a:ext cx="1" cy="751805"/>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cxnSp>
            <p:nvCxnSpPr>
              <p:cNvPr id="505" name="直線矢印コネクタ 504"/>
              <p:cNvCxnSpPr/>
              <p:nvPr/>
            </p:nvCxnSpPr>
            <p:spPr bwMode="auto">
              <a:xfrm flipH="1">
                <a:off x="2249014" y="5263557"/>
                <a:ext cx="19947" cy="740569"/>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sp>
            <p:nvSpPr>
              <p:cNvPr id="506" name="フローチャート : 書類 505"/>
              <p:cNvSpPr/>
              <p:nvPr/>
            </p:nvSpPr>
            <p:spPr bwMode="auto">
              <a:xfrm>
                <a:off x="1447318" y="5203774"/>
                <a:ext cx="779510" cy="430068"/>
              </a:xfrm>
              <a:prstGeom prst="flowChartDocument">
                <a:avLst/>
              </a:prstGeom>
              <a:noFill/>
              <a:ln w="12700" cap="sq" cmpd="sng" algn="ctr">
                <a:solidFill>
                  <a:sysClr val="windowText" lastClr="000000"/>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defTabSz="672305" fontAlgn="base" latinLnBrk="1">
                  <a:spcBef>
                    <a:spcPct val="0"/>
                  </a:spcBef>
                  <a:spcAft>
                    <a:spcPct val="0"/>
                  </a:spcAft>
                </a:pPr>
                <a:r>
                  <a:rPr kumimoji="0" lang="en-US" altLang="ja-JP" sz="700" kern="0" dirty="0" smtClean="0">
                    <a:solidFill>
                      <a:prstClr val="black"/>
                    </a:solidFill>
                    <a:ea typeface="ＤＦＧ華康ゴシック体W5" pitchFamily="50" charset="-128"/>
                  </a:rPr>
                  <a:t>1985</a:t>
                </a:r>
                <a:r>
                  <a:rPr kumimoji="0" lang="ja-JP" altLang="en-US" sz="700" kern="0" dirty="0" smtClean="0">
                    <a:solidFill>
                      <a:prstClr val="black"/>
                    </a:solidFill>
                    <a:ea typeface="ＤＦＧ華康ゴシック体W5" pitchFamily="50" charset="-128"/>
                  </a:rPr>
                  <a:t>年</a:t>
                </a:r>
                <a:r>
                  <a:rPr kumimoji="0" lang="en-US" altLang="ja-JP" sz="700" kern="0" dirty="0" smtClean="0">
                    <a:solidFill>
                      <a:prstClr val="black"/>
                    </a:solidFill>
                    <a:ea typeface="ＤＦＧ華康ゴシック体W5" pitchFamily="50" charset="-128"/>
                  </a:rPr>
                  <a:t>,1234</a:t>
                </a:r>
                <a:r>
                  <a:rPr kumimoji="0" lang="ja-JP" altLang="en-US" sz="700" kern="0" dirty="0" smtClean="0">
                    <a:solidFill>
                      <a:prstClr val="black"/>
                    </a:solidFill>
                    <a:ea typeface="ＤＦＧ華康ゴシック体W5" pitchFamily="50" charset="-128"/>
                  </a:rPr>
                  <a:t>人</a:t>
                </a:r>
              </a:p>
              <a:p>
                <a:pPr defTabSz="672305" fontAlgn="base" latinLnBrk="1">
                  <a:spcBef>
                    <a:spcPct val="0"/>
                  </a:spcBef>
                  <a:spcAft>
                    <a:spcPct val="0"/>
                  </a:spcAft>
                </a:pPr>
                <a:r>
                  <a:rPr kumimoji="0" lang="en-US" altLang="ja-JP" sz="700" kern="0" dirty="0" smtClean="0">
                    <a:solidFill>
                      <a:prstClr val="black"/>
                    </a:solidFill>
                    <a:ea typeface="ＤＦＧ華康ゴシック体W5" pitchFamily="50" charset="-128"/>
                  </a:rPr>
                  <a:t>1986</a:t>
                </a:r>
                <a:r>
                  <a:rPr kumimoji="0" lang="ja-JP" altLang="en-US" sz="700" kern="0" dirty="0" smtClean="0">
                    <a:solidFill>
                      <a:prstClr val="black"/>
                    </a:solidFill>
                    <a:ea typeface="ＤＦＧ華康ゴシック体W5" pitchFamily="50" charset="-128"/>
                  </a:rPr>
                  <a:t>年</a:t>
                </a:r>
                <a:r>
                  <a:rPr kumimoji="0" lang="en-US" altLang="ja-JP" sz="700" kern="0" dirty="0" smtClean="0">
                    <a:solidFill>
                      <a:prstClr val="black"/>
                    </a:solidFill>
                    <a:ea typeface="ＤＦＧ華康ゴシック体W5" pitchFamily="50" charset="-128"/>
                  </a:rPr>
                  <a:t>,1385</a:t>
                </a:r>
                <a:r>
                  <a:rPr kumimoji="0" lang="ja-JP" altLang="en-US" sz="700" kern="0" dirty="0" smtClean="0">
                    <a:solidFill>
                      <a:prstClr val="black"/>
                    </a:solidFill>
                    <a:ea typeface="ＤＦＧ華康ゴシック体W5" pitchFamily="50" charset="-128"/>
                  </a:rPr>
                  <a:t>人</a:t>
                </a:r>
              </a:p>
              <a:p>
                <a:pPr defTabSz="672305" fontAlgn="base" latinLnBrk="1">
                  <a:spcBef>
                    <a:spcPct val="0"/>
                  </a:spcBef>
                  <a:spcAft>
                    <a:spcPct val="0"/>
                  </a:spcAft>
                </a:pPr>
                <a:r>
                  <a:rPr kumimoji="0" lang="en-US" altLang="ja-JP" sz="700" kern="0" dirty="0" smtClean="0">
                    <a:solidFill>
                      <a:prstClr val="black"/>
                    </a:solidFill>
                    <a:ea typeface="ＤＦＧ華康ゴシック体W5" pitchFamily="50" charset="-128"/>
                  </a:rPr>
                  <a:t>…</a:t>
                </a:r>
              </a:p>
            </p:txBody>
          </p:sp>
          <p:sp>
            <p:nvSpPr>
              <p:cNvPr id="507" name="フローチャート: 処理 506"/>
              <p:cNvSpPr/>
              <p:nvPr/>
            </p:nvSpPr>
            <p:spPr bwMode="auto">
              <a:xfrm>
                <a:off x="1847693" y="5445224"/>
                <a:ext cx="347791" cy="215034"/>
              </a:xfrm>
              <a:prstGeom prst="flowChartProcess">
                <a:avLst/>
              </a:prstGeom>
              <a:solidFill>
                <a:srgbClr val="002060"/>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en-US" altLang="ja-JP" sz="900" kern="0" dirty="0" smtClean="0">
                    <a:solidFill>
                      <a:prstClr val="white"/>
                    </a:solidFill>
                    <a:ea typeface="ＤＦＧ華康ゴシック体W5" pitchFamily="50" charset="-128"/>
                  </a:rPr>
                  <a:t>CSV</a:t>
                </a:r>
                <a:endParaRPr kumimoji="0" lang="ja-JP" altLang="en-US" sz="900" kern="0" dirty="0" smtClean="0">
                  <a:solidFill>
                    <a:prstClr val="white"/>
                  </a:solidFill>
                  <a:ea typeface="ＤＦＧ華康ゴシック体W5" pitchFamily="50" charset="-128"/>
                </a:endParaRPr>
              </a:p>
            </p:txBody>
          </p:sp>
          <p:cxnSp>
            <p:nvCxnSpPr>
              <p:cNvPr id="508" name="直線矢印コネクタ 507"/>
              <p:cNvCxnSpPr/>
              <p:nvPr/>
            </p:nvCxnSpPr>
            <p:spPr bwMode="auto">
              <a:xfrm flipV="1">
                <a:off x="2614565" y="5179250"/>
                <a:ext cx="859479" cy="943635"/>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cxnSp>
            <p:nvCxnSpPr>
              <p:cNvPr id="509" name="直線矢印コネクタ 508"/>
              <p:cNvCxnSpPr/>
              <p:nvPr/>
            </p:nvCxnSpPr>
            <p:spPr bwMode="auto">
              <a:xfrm flipH="1">
                <a:off x="2614561" y="5212335"/>
                <a:ext cx="914255" cy="1017531"/>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sp>
            <p:nvSpPr>
              <p:cNvPr id="510" name="フローチャート : 書類 509"/>
              <p:cNvSpPr/>
              <p:nvPr/>
            </p:nvSpPr>
            <p:spPr bwMode="auto">
              <a:xfrm>
                <a:off x="3200158" y="5602453"/>
                <a:ext cx="1001621" cy="430068"/>
              </a:xfrm>
              <a:prstGeom prst="flowChartDocument">
                <a:avLst/>
              </a:prstGeom>
              <a:noFill/>
              <a:ln w="12700" cap="sq" cmpd="sng" algn="ctr">
                <a:solidFill>
                  <a:sysClr val="windowText" lastClr="000000"/>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defTabSz="672305" fontAlgn="base" latinLnBrk="1">
                  <a:spcBef>
                    <a:spcPct val="0"/>
                  </a:spcBef>
                  <a:spcAft>
                    <a:spcPct val="0"/>
                  </a:spcAft>
                </a:pPr>
                <a:r>
                  <a:rPr kumimoji="0" lang="ja-JP" altLang="en-US" sz="700" kern="0" dirty="0" smtClean="0">
                    <a:solidFill>
                      <a:prstClr val="black"/>
                    </a:solidFill>
                    <a:ea typeface="ＤＦＧ華康ゴシック体W5" pitchFamily="50" charset="-128"/>
                  </a:rPr>
                  <a:t>昭和</a:t>
                </a:r>
                <a:r>
                  <a:rPr kumimoji="0" lang="en-US" altLang="ja-JP" sz="700" kern="0" dirty="0" smtClean="0">
                    <a:solidFill>
                      <a:prstClr val="black"/>
                    </a:solidFill>
                    <a:ea typeface="ＤＦＧ華康ゴシック体W5" pitchFamily="50" charset="-128"/>
                  </a:rPr>
                  <a:t>60</a:t>
                </a:r>
                <a:r>
                  <a:rPr kumimoji="0" lang="ja-JP" altLang="en-US" sz="700" kern="0" dirty="0" smtClean="0">
                    <a:solidFill>
                      <a:prstClr val="black"/>
                    </a:solidFill>
                    <a:ea typeface="ＤＦＧ華康ゴシック体W5" pitchFamily="50" charset="-128"/>
                  </a:rPr>
                  <a:t>年</a:t>
                </a:r>
                <a:r>
                  <a:rPr kumimoji="0" lang="en-US" altLang="ja-JP" sz="700" kern="0" dirty="0" smtClean="0">
                    <a:solidFill>
                      <a:prstClr val="black"/>
                    </a:solidFill>
                    <a:ea typeface="ＤＦＧ華康ゴシック体W5" pitchFamily="50" charset="-128"/>
                  </a:rPr>
                  <a:t>,10.4</a:t>
                </a:r>
                <a:r>
                  <a:rPr kumimoji="0" lang="ja-JP" altLang="en-US" sz="700" kern="0" dirty="0" smtClean="0">
                    <a:solidFill>
                      <a:prstClr val="black"/>
                    </a:solidFill>
                    <a:ea typeface="ＤＦＧ華康ゴシック体W5" pitchFamily="50" charset="-128"/>
                  </a:rPr>
                  <a:t>千人</a:t>
                </a:r>
              </a:p>
              <a:p>
                <a:pPr defTabSz="672305" fontAlgn="base" latinLnBrk="1">
                  <a:spcBef>
                    <a:spcPct val="0"/>
                  </a:spcBef>
                  <a:spcAft>
                    <a:spcPct val="0"/>
                  </a:spcAft>
                </a:pPr>
                <a:r>
                  <a:rPr kumimoji="0" lang="ja-JP" altLang="en-US" sz="700" kern="0" dirty="0" smtClean="0">
                    <a:solidFill>
                      <a:prstClr val="black"/>
                    </a:solidFill>
                    <a:ea typeface="ＤＦＧ華康ゴシック体W5" pitchFamily="50" charset="-128"/>
                  </a:rPr>
                  <a:t>昭和</a:t>
                </a:r>
                <a:r>
                  <a:rPr kumimoji="0" lang="en-US" altLang="ja-JP" sz="700" kern="0" dirty="0" smtClean="0">
                    <a:solidFill>
                      <a:prstClr val="black"/>
                    </a:solidFill>
                    <a:ea typeface="ＤＦＧ華康ゴシック体W5" pitchFamily="50" charset="-128"/>
                  </a:rPr>
                  <a:t>61</a:t>
                </a:r>
                <a:r>
                  <a:rPr kumimoji="0" lang="ja-JP" altLang="en-US" sz="700" kern="0" dirty="0" smtClean="0">
                    <a:solidFill>
                      <a:prstClr val="black"/>
                    </a:solidFill>
                    <a:ea typeface="ＤＦＧ華康ゴシック体W5" pitchFamily="50" charset="-128"/>
                  </a:rPr>
                  <a:t>年</a:t>
                </a:r>
                <a:r>
                  <a:rPr kumimoji="0" lang="en-US" altLang="ja-JP" sz="700" kern="0" dirty="0" smtClean="0">
                    <a:solidFill>
                      <a:prstClr val="black"/>
                    </a:solidFill>
                    <a:ea typeface="ＤＦＧ華康ゴシック体W5" pitchFamily="50" charset="-128"/>
                  </a:rPr>
                  <a:t>,12.3</a:t>
                </a:r>
                <a:r>
                  <a:rPr kumimoji="0" lang="ja-JP" altLang="en-US" sz="700" kern="0" dirty="0" smtClean="0">
                    <a:solidFill>
                      <a:prstClr val="black"/>
                    </a:solidFill>
                    <a:ea typeface="ＤＦＧ華康ゴシック体W5" pitchFamily="50" charset="-128"/>
                  </a:rPr>
                  <a:t>千人</a:t>
                </a:r>
              </a:p>
              <a:p>
                <a:pPr defTabSz="672305" fontAlgn="base" latinLnBrk="1">
                  <a:spcBef>
                    <a:spcPct val="0"/>
                  </a:spcBef>
                  <a:spcAft>
                    <a:spcPct val="0"/>
                  </a:spcAft>
                </a:pPr>
                <a:r>
                  <a:rPr kumimoji="0" lang="en-US" altLang="ja-JP" sz="700" kern="0" dirty="0" smtClean="0">
                    <a:solidFill>
                      <a:prstClr val="black"/>
                    </a:solidFill>
                    <a:ea typeface="ＤＦＧ華康ゴシック体W5" pitchFamily="50" charset="-128"/>
                  </a:rPr>
                  <a:t>…</a:t>
                </a:r>
              </a:p>
            </p:txBody>
          </p:sp>
          <p:sp>
            <p:nvSpPr>
              <p:cNvPr id="511" name="フローチャート: 処理 510"/>
              <p:cNvSpPr/>
              <p:nvPr/>
            </p:nvSpPr>
            <p:spPr bwMode="auto">
              <a:xfrm>
                <a:off x="3930108" y="5874953"/>
                <a:ext cx="347791" cy="215034"/>
              </a:xfrm>
              <a:prstGeom prst="flowChartProcess">
                <a:avLst/>
              </a:prstGeom>
              <a:solidFill>
                <a:srgbClr val="002060"/>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en-US" altLang="ja-JP" sz="900" kern="0" dirty="0" smtClean="0">
                    <a:solidFill>
                      <a:prstClr val="white"/>
                    </a:solidFill>
                    <a:ea typeface="ＤＦＧ華康ゴシック体W5" pitchFamily="50" charset="-128"/>
                  </a:rPr>
                  <a:t>CSV</a:t>
                </a:r>
                <a:endParaRPr kumimoji="0" lang="ja-JP" altLang="en-US" sz="900" kern="0" dirty="0" smtClean="0">
                  <a:solidFill>
                    <a:prstClr val="white"/>
                  </a:solidFill>
                  <a:ea typeface="ＤＦＧ華康ゴシック体W5" pitchFamily="50" charset="-128"/>
                </a:endParaRPr>
              </a:p>
            </p:txBody>
          </p:sp>
          <p:cxnSp>
            <p:nvCxnSpPr>
              <p:cNvPr id="512" name="直線矢印コネクタ 511"/>
              <p:cNvCxnSpPr/>
              <p:nvPr/>
            </p:nvCxnSpPr>
            <p:spPr bwMode="auto">
              <a:xfrm flipH="1" flipV="1">
                <a:off x="5736810" y="5277341"/>
                <a:ext cx="1023808" cy="859322"/>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cxnSp>
            <p:nvCxnSpPr>
              <p:cNvPr id="513" name="直線矢印コネクタ 512"/>
              <p:cNvCxnSpPr/>
              <p:nvPr/>
            </p:nvCxnSpPr>
            <p:spPr bwMode="auto">
              <a:xfrm>
                <a:off x="5610319" y="5277341"/>
                <a:ext cx="1044405" cy="859322"/>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sp>
            <p:nvSpPr>
              <p:cNvPr id="514" name="フローチャート : 書類 513"/>
              <p:cNvSpPr/>
              <p:nvPr/>
            </p:nvSpPr>
            <p:spPr bwMode="auto">
              <a:xfrm>
                <a:off x="5007776" y="5761016"/>
                <a:ext cx="1095526" cy="430068"/>
              </a:xfrm>
              <a:prstGeom prst="flowChartDocument">
                <a:avLst/>
              </a:prstGeom>
              <a:noFill/>
              <a:ln w="12700" cap="sq" cmpd="sng" algn="ctr">
                <a:solidFill>
                  <a:sysClr val="windowText" lastClr="000000"/>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a:t>
                </a:r>
              </a:p>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&lt;dc:date&gt;1985-04-01&lt;/dc:date&gt;</a:t>
                </a:r>
              </a:p>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&lt;rdf:value&gt;52345&lt;/rdf:value&gt;</a:t>
                </a:r>
              </a:p>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a:t>
                </a:r>
              </a:p>
            </p:txBody>
          </p:sp>
          <p:sp>
            <p:nvSpPr>
              <p:cNvPr id="515" name="フローチャート: 処理 514"/>
              <p:cNvSpPr/>
              <p:nvPr/>
            </p:nvSpPr>
            <p:spPr bwMode="auto">
              <a:xfrm>
                <a:off x="5186530" y="5643685"/>
                <a:ext cx="781949" cy="215034"/>
              </a:xfrm>
              <a:prstGeom prst="flowChartProcess">
                <a:avLst/>
              </a:prstGeom>
              <a:solidFill>
                <a:srgbClr val="FF0000"/>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ja-JP" altLang="en-US" sz="900" kern="0" dirty="0" smtClean="0">
                    <a:solidFill>
                      <a:prstClr val="white"/>
                    </a:solidFill>
                    <a:ea typeface="ＤＦＧ華康ゴシック体W5" pitchFamily="50" charset="-128"/>
                  </a:rPr>
                  <a:t>標準データ規格</a:t>
                </a:r>
              </a:p>
            </p:txBody>
          </p:sp>
          <p:cxnSp>
            <p:nvCxnSpPr>
              <p:cNvPr id="516" name="直線矢印コネクタ 515"/>
              <p:cNvCxnSpPr/>
              <p:nvPr/>
            </p:nvCxnSpPr>
            <p:spPr bwMode="auto">
              <a:xfrm flipV="1">
                <a:off x="7363160" y="5179246"/>
                <a:ext cx="1" cy="751805"/>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cxnSp>
            <p:nvCxnSpPr>
              <p:cNvPr id="517" name="直線矢印コネクタ 516"/>
              <p:cNvCxnSpPr/>
              <p:nvPr/>
            </p:nvCxnSpPr>
            <p:spPr bwMode="auto">
              <a:xfrm flipH="1">
                <a:off x="7253706" y="5224780"/>
                <a:ext cx="19947" cy="740569"/>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cxnSp>
            <p:nvCxnSpPr>
              <p:cNvPr id="518" name="直線矢印コネクタ 517"/>
              <p:cNvCxnSpPr/>
              <p:nvPr/>
            </p:nvCxnSpPr>
            <p:spPr bwMode="auto">
              <a:xfrm flipV="1">
                <a:off x="7489651" y="5224784"/>
                <a:ext cx="761990" cy="859323"/>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cxnSp>
            <p:nvCxnSpPr>
              <p:cNvPr id="519" name="直線矢印コネクタ 518"/>
              <p:cNvCxnSpPr/>
              <p:nvPr/>
            </p:nvCxnSpPr>
            <p:spPr bwMode="auto">
              <a:xfrm flipH="1">
                <a:off x="7489651" y="5224780"/>
                <a:ext cx="859478" cy="966304"/>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sp>
            <p:nvSpPr>
              <p:cNvPr id="520" name="フローチャート : 書類 519"/>
              <p:cNvSpPr/>
              <p:nvPr/>
            </p:nvSpPr>
            <p:spPr bwMode="auto">
              <a:xfrm>
                <a:off x="6158078" y="5212331"/>
                <a:ext cx="1075476" cy="430068"/>
              </a:xfrm>
              <a:prstGeom prst="flowChartDocument">
                <a:avLst/>
              </a:prstGeom>
              <a:noFill/>
              <a:ln w="12700" cap="sq" cmpd="sng" algn="ctr">
                <a:solidFill>
                  <a:sysClr val="windowText" lastClr="000000"/>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a:t>
                </a:r>
              </a:p>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&lt;dc:date&gt;1985-04-01&lt;/dc:date&gt;</a:t>
                </a:r>
              </a:p>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&lt;rdf:value&gt;12345&lt;/rdf:value&gt;</a:t>
                </a:r>
              </a:p>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a:t>
                </a:r>
              </a:p>
            </p:txBody>
          </p:sp>
          <p:sp>
            <p:nvSpPr>
              <p:cNvPr id="521" name="フローチャート : 書類 520"/>
              <p:cNvSpPr/>
              <p:nvPr/>
            </p:nvSpPr>
            <p:spPr bwMode="auto">
              <a:xfrm>
                <a:off x="8277412" y="5427365"/>
                <a:ext cx="1167244" cy="430068"/>
              </a:xfrm>
              <a:prstGeom prst="flowChartDocument">
                <a:avLst/>
              </a:prstGeom>
              <a:noFill/>
              <a:ln w="12700" cap="sq" cmpd="sng" algn="ctr">
                <a:solidFill>
                  <a:sysClr val="windowText" lastClr="000000"/>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a:t>
                </a:r>
              </a:p>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&lt;dc:date&gt;1985-04-01&lt;/dc:date&gt;</a:t>
                </a:r>
              </a:p>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&lt;rdf:value&gt;10425&lt;/rdf:value&gt;</a:t>
                </a:r>
              </a:p>
              <a:p>
                <a:pPr defTabSz="672305" fontAlgn="base" latinLnBrk="1">
                  <a:spcBef>
                    <a:spcPct val="0"/>
                  </a:spcBef>
                  <a:spcAft>
                    <a:spcPct val="0"/>
                  </a:spcAft>
                </a:pPr>
                <a:r>
                  <a:rPr kumimoji="0" lang="en-US" altLang="ja-JP" sz="500" kern="0" dirty="0" smtClean="0">
                    <a:solidFill>
                      <a:prstClr val="black"/>
                    </a:solidFill>
                    <a:ea typeface="ＤＦＧ華康ゴシック体W5" pitchFamily="50" charset="-128"/>
                  </a:rPr>
                  <a:t>…</a:t>
                </a:r>
              </a:p>
            </p:txBody>
          </p:sp>
          <p:pic>
            <p:nvPicPr>
              <p:cNvPr id="5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278" y="5973650"/>
                <a:ext cx="753547" cy="64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 name="フローチャート: 処理 522"/>
              <p:cNvSpPr/>
              <p:nvPr/>
            </p:nvSpPr>
            <p:spPr bwMode="auto">
              <a:xfrm>
                <a:off x="6304845" y="5096257"/>
                <a:ext cx="781949" cy="215034"/>
              </a:xfrm>
              <a:prstGeom prst="flowChartProcess">
                <a:avLst/>
              </a:prstGeom>
              <a:solidFill>
                <a:srgbClr val="FF0000"/>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ja-JP" altLang="en-US" sz="900" kern="0" dirty="0" smtClean="0">
                    <a:solidFill>
                      <a:prstClr val="white"/>
                    </a:solidFill>
                    <a:ea typeface="ＤＦＧ華康ゴシック体W5" pitchFamily="50" charset="-128"/>
                  </a:rPr>
                  <a:t>標準データ規格</a:t>
                </a:r>
              </a:p>
            </p:txBody>
          </p:sp>
          <p:sp>
            <p:nvSpPr>
              <p:cNvPr id="524" name="フローチャート: 処理 523"/>
              <p:cNvSpPr/>
              <p:nvPr/>
            </p:nvSpPr>
            <p:spPr bwMode="auto">
              <a:xfrm>
                <a:off x="8835675" y="5294035"/>
                <a:ext cx="781949" cy="215034"/>
              </a:xfrm>
              <a:prstGeom prst="flowChartProcess">
                <a:avLst/>
              </a:prstGeom>
              <a:solidFill>
                <a:srgbClr val="FF0000"/>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ja-JP" altLang="en-US" sz="900" kern="0" dirty="0" smtClean="0">
                    <a:solidFill>
                      <a:prstClr val="white"/>
                    </a:solidFill>
                    <a:ea typeface="ＤＦＧ華康ゴシック体W5" pitchFamily="50" charset="-128"/>
                  </a:rPr>
                  <a:t>標準データ規格</a:t>
                </a:r>
              </a:p>
            </p:txBody>
          </p:sp>
          <p:cxnSp>
            <p:nvCxnSpPr>
              <p:cNvPr id="525" name="直線コネクタ 524"/>
              <p:cNvCxnSpPr/>
              <p:nvPr/>
            </p:nvCxnSpPr>
            <p:spPr bwMode="auto">
              <a:xfrm flipV="1">
                <a:off x="351796" y="6021786"/>
                <a:ext cx="316061" cy="68205"/>
              </a:xfrm>
              <a:prstGeom prst="line">
                <a:avLst/>
              </a:prstGeom>
              <a:solidFill>
                <a:srgbClr val="4F81BD"/>
              </a:solidFill>
              <a:ln w="12700" cap="sq" cmpd="sng" algn="ctr">
                <a:solidFill>
                  <a:srgbClr val="4F81BD"/>
                </a:solidFill>
                <a:prstDash val="solid"/>
                <a:round/>
                <a:headEnd type="none" w="sm" len="sm"/>
                <a:tailEnd type="none" w="sm" len="sm"/>
              </a:ln>
              <a:effectLst/>
            </p:spPr>
          </p:cxnSp>
          <p:cxnSp>
            <p:nvCxnSpPr>
              <p:cNvPr id="526" name="直線コネクタ 525"/>
              <p:cNvCxnSpPr/>
              <p:nvPr/>
            </p:nvCxnSpPr>
            <p:spPr bwMode="auto">
              <a:xfrm flipV="1">
                <a:off x="667857" y="5929452"/>
                <a:ext cx="354731" cy="92335"/>
              </a:xfrm>
              <a:prstGeom prst="line">
                <a:avLst/>
              </a:prstGeom>
              <a:solidFill>
                <a:srgbClr val="4F81BD"/>
              </a:solidFill>
              <a:ln w="12700" cap="sq" cmpd="sng" algn="ctr">
                <a:solidFill>
                  <a:srgbClr val="4F81BD"/>
                </a:solidFill>
                <a:prstDash val="solid"/>
                <a:round/>
                <a:headEnd type="none" w="sm" len="sm"/>
                <a:tailEnd type="none" w="sm" len="sm"/>
              </a:ln>
              <a:effectLst/>
            </p:spPr>
          </p:cxnSp>
          <p:sp>
            <p:nvSpPr>
              <p:cNvPr id="527" name="テキスト ボックス 526"/>
              <p:cNvSpPr txBox="1"/>
              <p:nvPr/>
            </p:nvSpPr>
            <p:spPr>
              <a:xfrm>
                <a:off x="296094" y="5887796"/>
                <a:ext cx="360193" cy="175608"/>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en-US" altLang="ja-JP" sz="700" kern="0" dirty="0" smtClean="0">
                    <a:solidFill>
                      <a:prstClr val="black"/>
                    </a:solidFill>
                    <a:latin typeface="ヒラギノ角ゴ ProN W6"/>
                    <a:ea typeface="ヒラギノ角ゴ ProN W6"/>
                    <a:cs typeface="ヒラギノ角ゴ ProN W6"/>
                  </a:rPr>
                  <a:t>52345</a:t>
                </a:r>
                <a:endParaRPr kumimoji="0" lang="ja-JP" altLang="en-US" sz="700" kern="0" dirty="0" smtClean="0">
                  <a:solidFill>
                    <a:prstClr val="black"/>
                  </a:solidFill>
                  <a:latin typeface="ヒラギノ角ゴ ProN W6"/>
                  <a:ea typeface="ヒラギノ角ゴ ProN W6"/>
                  <a:cs typeface="ヒラギノ角ゴ ProN W6"/>
                </a:endParaRPr>
              </a:p>
            </p:txBody>
          </p:sp>
          <p:sp>
            <p:nvSpPr>
              <p:cNvPr id="528" name="テキスト ボックス 527"/>
              <p:cNvSpPr txBox="1"/>
              <p:nvPr/>
            </p:nvSpPr>
            <p:spPr>
              <a:xfrm>
                <a:off x="652600" y="5817489"/>
                <a:ext cx="360193" cy="175608"/>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en-US" altLang="ja-JP" sz="700" kern="0" dirty="0" smtClean="0">
                    <a:solidFill>
                      <a:prstClr val="black"/>
                    </a:solidFill>
                    <a:latin typeface="ヒラギノ角ゴ ProN W6"/>
                    <a:ea typeface="ヒラギノ角ゴ ProN W6"/>
                    <a:cs typeface="ヒラギノ角ゴ ProN W6"/>
                  </a:rPr>
                  <a:t>53854</a:t>
                </a:r>
                <a:endParaRPr kumimoji="0" lang="ja-JP" altLang="en-US" sz="700" kern="0" dirty="0" smtClean="0">
                  <a:solidFill>
                    <a:prstClr val="black"/>
                  </a:solidFill>
                  <a:latin typeface="ヒラギノ角ゴ ProN W6"/>
                  <a:ea typeface="ヒラギノ角ゴ ProN W6"/>
                  <a:cs typeface="ヒラギノ角ゴ ProN W6"/>
                </a:endParaRPr>
              </a:p>
            </p:txBody>
          </p:sp>
          <p:sp>
            <p:nvSpPr>
              <p:cNvPr id="529" name="テキスト ボックス 528"/>
              <p:cNvSpPr txBox="1"/>
              <p:nvPr/>
            </p:nvSpPr>
            <p:spPr>
              <a:xfrm>
                <a:off x="242240" y="6119340"/>
                <a:ext cx="405078" cy="175608"/>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700" kern="0" dirty="0" smtClean="0">
                    <a:solidFill>
                      <a:prstClr val="black"/>
                    </a:solidFill>
                    <a:latin typeface="ヒラギノ角ゴ ProN W6"/>
                    <a:ea typeface="ヒラギノ角ゴ ProN W6"/>
                    <a:cs typeface="ヒラギノ角ゴ ProN W6"/>
                  </a:rPr>
                  <a:t>昭和</a:t>
                </a:r>
                <a:r>
                  <a:rPr kumimoji="0" lang="en-US" altLang="ja-JP" sz="700" kern="0" dirty="0" smtClean="0">
                    <a:solidFill>
                      <a:prstClr val="black"/>
                    </a:solidFill>
                    <a:latin typeface="ヒラギノ角ゴ ProN W6"/>
                    <a:ea typeface="ヒラギノ角ゴ ProN W6"/>
                    <a:cs typeface="ヒラギノ角ゴ ProN W6"/>
                  </a:rPr>
                  <a:t>60</a:t>
                </a:r>
                <a:endParaRPr kumimoji="0" lang="ja-JP" altLang="en-US" sz="700" kern="0" dirty="0" smtClean="0">
                  <a:solidFill>
                    <a:prstClr val="black"/>
                  </a:solidFill>
                  <a:latin typeface="ヒラギノ角ゴ ProN W6"/>
                  <a:ea typeface="ヒラギノ角ゴ ProN W6"/>
                  <a:cs typeface="ヒラギノ角ゴ ProN W6"/>
                </a:endParaRPr>
              </a:p>
            </p:txBody>
          </p:sp>
          <p:sp>
            <p:nvSpPr>
              <p:cNvPr id="530" name="テキスト ボックス 529"/>
              <p:cNvSpPr txBox="1"/>
              <p:nvPr/>
            </p:nvSpPr>
            <p:spPr>
              <a:xfrm>
                <a:off x="630752" y="6119340"/>
                <a:ext cx="405078" cy="175608"/>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700" kern="0" dirty="0" smtClean="0">
                    <a:solidFill>
                      <a:prstClr val="black"/>
                    </a:solidFill>
                    <a:latin typeface="ヒラギノ角ゴ ProN W6"/>
                    <a:ea typeface="ヒラギノ角ゴ ProN W6"/>
                    <a:cs typeface="ヒラギノ角ゴ ProN W6"/>
                  </a:rPr>
                  <a:t>昭和</a:t>
                </a:r>
                <a:r>
                  <a:rPr kumimoji="0" lang="en-US" altLang="ja-JP" sz="700" kern="0" dirty="0" smtClean="0">
                    <a:solidFill>
                      <a:prstClr val="black"/>
                    </a:solidFill>
                    <a:latin typeface="ヒラギノ角ゴ ProN W6"/>
                    <a:ea typeface="ヒラギノ角ゴ ProN W6"/>
                    <a:cs typeface="ヒラギノ角ゴ ProN W6"/>
                  </a:rPr>
                  <a:t>61</a:t>
                </a:r>
                <a:endParaRPr kumimoji="0" lang="ja-JP" altLang="en-US" sz="700" kern="0" dirty="0" smtClean="0">
                  <a:solidFill>
                    <a:prstClr val="black"/>
                  </a:solidFill>
                  <a:latin typeface="ヒラギノ角ゴ ProN W6"/>
                  <a:ea typeface="ヒラギノ角ゴ ProN W6"/>
                  <a:cs typeface="ヒラギノ角ゴ ProN W6"/>
                </a:endParaRPr>
              </a:p>
            </p:txBody>
          </p:sp>
          <p:sp>
            <p:nvSpPr>
              <p:cNvPr id="531" name="テキスト ボックス 530"/>
              <p:cNvSpPr txBox="1"/>
              <p:nvPr/>
            </p:nvSpPr>
            <p:spPr>
              <a:xfrm>
                <a:off x="885029" y="5129570"/>
                <a:ext cx="496449" cy="252552"/>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人口統計</a:t>
                </a:r>
              </a:p>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データ要求</a:t>
                </a:r>
              </a:p>
            </p:txBody>
          </p:sp>
          <p:sp>
            <p:nvSpPr>
              <p:cNvPr id="532" name="テキスト ボックス 531"/>
              <p:cNvSpPr txBox="1"/>
              <p:nvPr/>
            </p:nvSpPr>
            <p:spPr>
              <a:xfrm>
                <a:off x="2358046" y="5396185"/>
                <a:ext cx="496449" cy="252552"/>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人口統計</a:t>
                </a:r>
              </a:p>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データ要求</a:t>
                </a:r>
              </a:p>
            </p:txBody>
          </p:sp>
          <p:sp>
            <p:nvSpPr>
              <p:cNvPr id="533" name="テキスト ボックス 532"/>
              <p:cNvSpPr txBox="1"/>
              <p:nvPr/>
            </p:nvSpPr>
            <p:spPr>
              <a:xfrm>
                <a:off x="2787371" y="5175208"/>
                <a:ext cx="496449" cy="252552"/>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人口統計</a:t>
                </a:r>
              </a:p>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データ要求</a:t>
                </a:r>
              </a:p>
            </p:txBody>
          </p:sp>
          <p:sp>
            <p:nvSpPr>
              <p:cNvPr id="534" name="テキスト ボックス 533"/>
              <p:cNvSpPr txBox="1"/>
              <p:nvPr/>
            </p:nvSpPr>
            <p:spPr>
              <a:xfrm>
                <a:off x="6526985" y="5715097"/>
                <a:ext cx="496449" cy="252552"/>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人口統計</a:t>
                </a:r>
              </a:p>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データ要求</a:t>
                </a:r>
              </a:p>
            </p:txBody>
          </p:sp>
          <p:sp>
            <p:nvSpPr>
              <p:cNvPr id="535" name="テキスト ボックス 534"/>
              <p:cNvSpPr txBox="1"/>
              <p:nvPr/>
            </p:nvSpPr>
            <p:spPr>
              <a:xfrm>
                <a:off x="7353845" y="5466632"/>
                <a:ext cx="496449" cy="252552"/>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人口統計</a:t>
                </a:r>
              </a:p>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データ要求</a:t>
                </a:r>
              </a:p>
            </p:txBody>
          </p:sp>
          <p:sp>
            <p:nvSpPr>
              <p:cNvPr id="536" name="テキスト ボックス 535"/>
              <p:cNvSpPr txBox="1"/>
              <p:nvPr/>
            </p:nvSpPr>
            <p:spPr>
              <a:xfrm>
                <a:off x="7665635" y="5129570"/>
                <a:ext cx="496449" cy="252552"/>
              </a:xfrm>
              <a:prstGeom prst="rect">
                <a:avLst/>
              </a:prstGeom>
              <a:noFill/>
            </p:spPr>
            <p:txBody>
              <a:bodyPr wrap="none" lIns="67230" tIns="33615" rIns="67230" bIns="33615" rtlCol="0">
                <a:spAutoFit/>
              </a:bodyPr>
              <a:lstStyle/>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人口統計</a:t>
                </a:r>
              </a:p>
              <a:p>
                <a:pPr defTabSz="914400" fontAlgn="base" latinLnBrk="1">
                  <a:spcBef>
                    <a:spcPct val="0"/>
                  </a:spcBef>
                  <a:spcAft>
                    <a:spcPct val="0"/>
                  </a:spcAft>
                </a:pPr>
                <a:r>
                  <a:rPr kumimoji="0" lang="ja-JP" altLang="en-US" sz="600" kern="0" dirty="0" smtClean="0">
                    <a:solidFill>
                      <a:prstClr val="black"/>
                    </a:solidFill>
                    <a:latin typeface="ヒラギノ角ゴ ProN W6"/>
                    <a:ea typeface="ヒラギノ角ゴ ProN W6"/>
                    <a:cs typeface="ヒラギノ角ゴ ProN W6"/>
                  </a:rPr>
                  <a:t>データ要求</a:t>
                </a:r>
              </a:p>
            </p:txBody>
          </p:sp>
          <p:cxnSp>
            <p:nvCxnSpPr>
              <p:cNvPr id="537" name="直線矢印コネクタ 536"/>
              <p:cNvCxnSpPr/>
              <p:nvPr/>
            </p:nvCxnSpPr>
            <p:spPr bwMode="auto">
              <a:xfrm>
                <a:off x="296575" y="6125597"/>
                <a:ext cx="822084" cy="0"/>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cxnSp>
            <p:nvCxnSpPr>
              <p:cNvPr id="538" name="直線矢印コネクタ 537"/>
              <p:cNvCxnSpPr/>
              <p:nvPr/>
            </p:nvCxnSpPr>
            <p:spPr bwMode="auto">
              <a:xfrm flipH="1" flipV="1">
                <a:off x="297019" y="5858723"/>
                <a:ext cx="1" cy="260619"/>
              </a:xfrm>
              <a:prstGeom prst="straightConnector1">
                <a:avLst/>
              </a:prstGeom>
              <a:solidFill>
                <a:srgbClr val="4F81BD"/>
              </a:solidFill>
              <a:ln w="12700" cap="sq" cmpd="sng" algn="ctr">
                <a:solidFill>
                  <a:sysClr val="windowText" lastClr="000000"/>
                </a:solidFill>
                <a:prstDash val="solid"/>
                <a:round/>
                <a:headEnd type="none" w="sm" len="sm"/>
                <a:tailEnd type="arrow"/>
              </a:ln>
              <a:effectLst/>
            </p:spPr>
          </p:cxnSp>
          <p:sp>
            <p:nvSpPr>
              <p:cNvPr id="539" name="円/楕円 538"/>
              <p:cNvSpPr/>
              <p:nvPr/>
            </p:nvSpPr>
            <p:spPr bwMode="auto">
              <a:xfrm>
                <a:off x="461348" y="6004127"/>
                <a:ext cx="109553" cy="101097"/>
              </a:xfrm>
              <a:prstGeom prst="ellipse">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914400" fontAlgn="base" latinLnBrk="1">
                  <a:spcBef>
                    <a:spcPct val="0"/>
                  </a:spcBef>
                  <a:spcAft>
                    <a:spcPct val="0"/>
                  </a:spcAft>
                </a:pPr>
                <a:endParaRPr kumimoji="0" lang="ja-JP" altLang="en-US" kern="0" dirty="0" smtClean="0">
                  <a:solidFill>
                    <a:prstClr val="white"/>
                  </a:solidFill>
                  <a:ea typeface="ＤＦＧ華康ゴシック体W5" pitchFamily="50" charset="-128"/>
                </a:endParaRPr>
              </a:p>
            </p:txBody>
          </p:sp>
          <p:sp>
            <p:nvSpPr>
              <p:cNvPr id="540" name="円/楕円 539"/>
              <p:cNvSpPr/>
              <p:nvPr/>
            </p:nvSpPr>
            <p:spPr bwMode="auto">
              <a:xfrm>
                <a:off x="790005" y="5938343"/>
                <a:ext cx="109553" cy="101097"/>
              </a:xfrm>
              <a:prstGeom prst="ellipse">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914400" fontAlgn="base" latinLnBrk="1">
                  <a:spcBef>
                    <a:spcPct val="0"/>
                  </a:spcBef>
                  <a:spcAft>
                    <a:spcPct val="0"/>
                  </a:spcAft>
                </a:pPr>
                <a:endParaRPr kumimoji="0" lang="ja-JP" altLang="en-US" kern="0" dirty="0" smtClean="0">
                  <a:solidFill>
                    <a:prstClr val="white"/>
                  </a:solidFill>
                  <a:ea typeface="ＤＦＧ華康ゴシック体W5" pitchFamily="50" charset="-128"/>
                </a:endParaRPr>
              </a:p>
            </p:txBody>
          </p:sp>
          <p:sp>
            <p:nvSpPr>
              <p:cNvPr id="541" name="右矢印 540"/>
              <p:cNvSpPr/>
              <p:nvPr/>
            </p:nvSpPr>
            <p:spPr bwMode="auto">
              <a:xfrm>
                <a:off x="4569569" y="5079020"/>
                <a:ext cx="446297" cy="667689"/>
              </a:xfrm>
              <a:prstGeom prst="rightArrow">
                <a:avLst/>
              </a:prstGeom>
              <a:solidFill>
                <a:srgbClr val="0070C0"/>
              </a:solidFill>
              <a:ln w="9525" cap="flat" cmpd="sng" algn="ctr">
                <a:solidFill>
                  <a:srgbClr val="0070C0"/>
                </a:solidFill>
                <a:prstDash val="solid"/>
                <a:headEnd type="none" w="sm" len="sm"/>
                <a:tailEnd type="none" w="sm" len="sm"/>
              </a:ln>
              <a:effectLst>
                <a:outerShdw blurRad="50800" dist="38100" dir="5400000" rotWithShape="0">
                  <a:srgbClr val="000000">
                    <a:alpha val="35000"/>
                  </a:srgbClr>
                </a:outerShdw>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endParaRPr kumimoji="0" lang="ja-JP" altLang="en-US" kern="0" dirty="0" smtClean="0">
                  <a:solidFill>
                    <a:prstClr val="white"/>
                  </a:solidFill>
                  <a:latin typeface="ＤＦＧ華康ゴシック体W5" pitchFamily="50" charset="-128"/>
                  <a:ea typeface="ＤＦＧ華康ゴシック体W5" pitchFamily="50" charset="-128"/>
                </a:endParaRPr>
              </a:p>
            </p:txBody>
          </p:sp>
          <p:sp>
            <p:nvSpPr>
              <p:cNvPr id="542" name="フローチャート : 磁気ディスク 541"/>
              <p:cNvSpPr/>
              <p:nvPr/>
            </p:nvSpPr>
            <p:spPr bwMode="auto">
              <a:xfrm>
                <a:off x="677137" y="4769801"/>
                <a:ext cx="438210"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sp>
            <p:nvSpPr>
              <p:cNvPr id="543" name="フローチャート : 磁気ディスク 542"/>
              <p:cNvSpPr/>
              <p:nvPr/>
            </p:nvSpPr>
            <p:spPr bwMode="auto">
              <a:xfrm>
                <a:off x="2118109" y="4775734"/>
                <a:ext cx="438210"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sp>
            <p:nvSpPr>
              <p:cNvPr id="544" name="フローチャート : 磁気ディスク 543"/>
              <p:cNvSpPr/>
              <p:nvPr/>
            </p:nvSpPr>
            <p:spPr bwMode="auto">
              <a:xfrm>
                <a:off x="3353108" y="4769801"/>
                <a:ext cx="438210"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sp>
            <p:nvSpPr>
              <p:cNvPr id="545" name="フローチャート : 磁気ディスク 544"/>
              <p:cNvSpPr/>
              <p:nvPr/>
            </p:nvSpPr>
            <p:spPr bwMode="auto">
              <a:xfrm>
                <a:off x="5438860" y="4776261"/>
                <a:ext cx="438210"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sp>
            <p:nvSpPr>
              <p:cNvPr id="546" name="フローチャート : 磁気ディスク 545"/>
              <p:cNvSpPr/>
              <p:nvPr/>
            </p:nvSpPr>
            <p:spPr bwMode="auto">
              <a:xfrm>
                <a:off x="7080966" y="4752260"/>
                <a:ext cx="438210"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sp>
            <p:nvSpPr>
              <p:cNvPr id="547" name="フローチャート : 磁気ディスク 546"/>
              <p:cNvSpPr/>
              <p:nvPr/>
            </p:nvSpPr>
            <p:spPr bwMode="auto">
              <a:xfrm>
                <a:off x="8264502" y="4752260"/>
                <a:ext cx="438210" cy="379113"/>
              </a:xfrm>
              <a:prstGeom prst="flowChartMagneticDisk">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67230" tIns="33615" rIns="67230" bIns="33615" numCol="1" rtlCol="0" anchor="ctr" anchorCtr="0" compatLnSpc="1">
                <a:prstTxWarp prst="textNoShape">
                  <a:avLst/>
                </a:prstTxWarp>
              </a:bodyPr>
              <a:lstStyle/>
              <a:p>
                <a:pPr algn="ctr" defTabSz="672305" fontAlgn="base" latinLnBrk="1">
                  <a:spcBef>
                    <a:spcPct val="0"/>
                  </a:spcBef>
                  <a:spcAft>
                    <a:spcPct val="0"/>
                  </a:spcAft>
                </a:pPr>
                <a:r>
                  <a:rPr kumimoji="0" lang="en-US" altLang="ja-JP" sz="1200" kern="0" dirty="0" smtClean="0">
                    <a:solidFill>
                      <a:prstClr val="white"/>
                    </a:solidFill>
                    <a:ea typeface="ＤＦＧ華康ゴシック体W5" pitchFamily="50" charset="-128"/>
                  </a:rPr>
                  <a:t>DB</a:t>
                </a:r>
                <a:endParaRPr kumimoji="0" lang="ja-JP" altLang="en-US" sz="1200" kern="0" dirty="0" smtClean="0">
                  <a:solidFill>
                    <a:prstClr val="white"/>
                  </a:solidFill>
                  <a:ea typeface="ＤＦＧ華康ゴシック体W5" pitchFamily="50" charset="-128"/>
                </a:endParaRPr>
              </a:p>
            </p:txBody>
          </p:sp>
        </p:grpSp>
      </p:grpSp>
      <p:sp>
        <p:nvSpPr>
          <p:cNvPr id="111" name="テキスト ボックス 110"/>
          <p:cNvSpPr txBox="1"/>
          <p:nvPr/>
        </p:nvSpPr>
        <p:spPr>
          <a:xfrm>
            <a:off x="128465" y="513312"/>
            <a:ext cx="9687439" cy="621884"/>
          </a:xfrm>
          <a:prstGeom prst="rect">
            <a:avLst/>
          </a:prstGeom>
          <a:noFill/>
          <a:ln w="19050">
            <a:solidFill>
              <a:schemeClr val="tx1"/>
            </a:solidFill>
          </a:ln>
        </p:spPr>
        <p:txBody>
          <a:bodyPr wrap="square" lIns="67230" tIns="33615" rIns="67230" bIns="33615" rtlCol="0">
            <a:spAutoFit/>
          </a:bodyPr>
          <a:lstStyle/>
          <a:p>
            <a:pPr fontAlgn="base" latinLnBrk="1">
              <a:spcBef>
                <a:spcPct val="0"/>
              </a:spcBef>
              <a:spcAft>
                <a:spcPct val="0"/>
              </a:spcAft>
            </a:pPr>
            <a:r>
              <a:rPr lang="ja-JP" altLang="en-US" sz="1800" b="1" dirty="0" smtClean="0">
                <a:solidFill>
                  <a:prstClr val="black"/>
                </a:solidFill>
                <a:latin typeface="+mn-ea"/>
              </a:rPr>
              <a:t>情報流通連携基盤共通</a:t>
            </a:r>
            <a:r>
              <a:rPr lang="en-US" altLang="ja-JP" sz="1800" b="1" dirty="0">
                <a:solidFill>
                  <a:prstClr val="black"/>
                </a:solidFill>
                <a:latin typeface="+mn-ea"/>
              </a:rPr>
              <a:t>API</a:t>
            </a:r>
            <a:r>
              <a:rPr lang="ja-JP" altLang="en-US" sz="1800" b="1" dirty="0">
                <a:solidFill>
                  <a:prstClr val="black"/>
                </a:solidFill>
                <a:latin typeface="+mn-ea"/>
              </a:rPr>
              <a:t>は</a:t>
            </a:r>
            <a:r>
              <a:rPr lang="ja-JP" altLang="en-US" sz="1800" b="1" dirty="0" smtClean="0">
                <a:solidFill>
                  <a:prstClr val="black"/>
                </a:solidFill>
                <a:latin typeface="+mn-ea"/>
              </a:rPr>
              <a:t>、</a:t>
            </a:r>
            <a:r>
              <a:rPr kumimoji="0" lang="ja-JP" altLang="en-US" sz="1800" b="1" dirty="0" smtClean="0">
                <a:solidFill>
                  <a:prstClr val="black"/>
                </a:solidFill>
                <a:latin typeface="+mn-ea"/>
              </a:rPr>
              <a:t>（</a:t>
            </a:r>
            <a:r>
              <a:rPr kumimoji="0" lang="ja-JP" altLang="en-US" sz="1800" b="1" dirty="0">
                <a:solidFill>
                  <a:prstClr val="black"/>
                </a:solidFill>
                <a:latin typeface="+mn-ea"/>
              </a:rPr>
              <a:t>１）</a:t>
            </a:r>
            <a:r>
              <a:rPr kumimoji="0" lang="ja-JP" altLang="en-US" sz="1800" b="1" u="heavy" dirty="0">
                <a:solidFill>
                  <a:prstClr val="black"/>
                </a:solidFill>
                <a:latin typeface="+mn-ea"/>
              </a:rPr>
              <a:t>標準データ</a:t>
            </a:r>
            <a:r>
              <a:rPr kumimoji="0" lang="ja-JP" altLang="en-US" sz="1800" b="1" u="heavy" dirty="0" smtClean="0">
                <a:solidFill>
                  <a:prstClr val="black"/>
                </a:solidFill>
                <a:latin typeface="+mn-ea"/>
              </a:rPr>
              <a:t>規格</a:t>
            </a:r>
            <a:r>
              <a:rPr kumimoji="0" lang="ja-JP" altLang="en-US" sz="1800" b="1" dirty="0" smtClean="0">
                <a:solidFill>
                  <a:prstClr val="black"/>
                </a:solidFill>
                <a:latin typeface="+mn-ea"/>
              </a:rPr>
              <a:t>（データモデル、データ表現形式、共通ボキャブラリ）、</a:t>
            </a:r>
            <a:r>
              <a:rPr lang="ja-JP" altLang="en-US" sz="1800" b="1" dirty="0" smtClean="0">
                <a:solidFill>
                  <a:prstClr val="black"/>
                </a:solidFill>
                <a:latin typeface="+mn-ea"/>
              </a:rPr>
              <a:t>（</a:t>
            </a:r>
            <a:r>
              <a:rPr lang="ja-JP" altLang="en-US" sz="1800" b="1" dirty="0">
                <a:solidFill>
                  <a:prstClr val="black"/>
                </a:solidFill>
                <a:latin typeface="+mn-ea"/>
              </a:rPr>
              <a:t>２）</a:t>
            </a:r>
            <a:r>
              <a:rPr lang="ja-JP" altLang="en-US" sz="1800" b="1" u="heavy" dirty="0">
                <a:solidFill>
                  <a:prstClr val="black"/>
                </a:solidFill>
                <a:latin typeface="+mn-ea"/>
              </a:rPr>
              <a:t>標準</a:t>
            </a:r>
            <a:r>
              <a:rPr lang="en-US" altLang="ja-JP" sz="1800" b="1" u="heavy" dirty="0">
                <a:solidFill>
                  <a:prstClr val="black"/>
                </a:solidFill>
                <a:latin typeface="+mn-ea"/>
              </a:rPr>
              <a:t>API</a:t>
            </a:r>
            <a:r>
              <a:rPr lang="ja-JP" altLang="en-US" sz="1800" b="1" u="heavy" dirty="0" smtClean="0">
                <a:solidFill>
                  <a:prstClr val="black"/>
                </a:solidFill>
                <a:latin typeface="+mn-ea"/>
              </a:rPr>
              <a:t>規格</a:t>
            </a:r>
            <a:r>
              <a:rPr lang="ja-JP" altLang="en-US" sz="1800" b="1" dirty="0" smtClean="0">
                <a:solidFill>
                  <a:prstClr val="black"/>
                </a:solidFill>
                <a:latin typeface="+mn-ea"/>
              </a:rPr>
              <a:t>から構成。</a:t>
            </a:r>
            <a:endParaRPr lang="en-US" altLang="ja-JP" sz="1800" b="1" dirty="0">
              <a:solidFill>
                <a:prstClr val="black"/>
              </a:solidFill>
              <a:latin typeface="+mn-ea"/>
            </a:endParaRPr>
          </a:p>
        </p:txBody>
      </p:sp>
      <p:cxnSp>
        <p:nvCxnSpPr>
          <p:cNvPr id="112" name="直線コネクタ 111"/>
          <p:cNvCxnSpPr>
            <a:cxnSpLocks noChangeShapeType="1"/>
          </p:cNvCxnSpPr>
          <p:nvPr/>
        </p:nvCxnSpPr>
        <p:spPr bwMode="auto">
          <a:xfrm>
            <a:off x="56456" y="4005064"/>
            <a:ext cx="9777536" cy="0"/>
          </a:xfrm>
          <a:prstGeom prst="line">
            <a:avLst/>
          </a:prstGeom>
          <a:ln w="19050">
            <a:headEnd/>
            <a:tailEnd/>
          </a:ln>
        </p:spPr>
        <p:style>
          <a:lnRef idx="1">
            <a:schemeClr val="dk1"/>
          </a:lnRef>
          <a:fillRef idx="0">
            <a:schemeClr val="dk1"/>
          </a:fillRef>
          <a:effectRef idx="0">
            <a:schemeClr val="dk1"/>
          </a:effectRef>
          <a:fontRef idx="minor">
            <a:schemeClr val="tx1"/>
          </a:fontRef>
        </p:style>
      </p:cxnSp>
      <p:sp>
        <p:nvSpPr>
          <p:cNvPr id="108" name="スライド番号プレースホルダ 11"/>
          <p:cNvSpPr>
            <a:spLocks noGrp="1"/>
          </p:cNvSpPr>
          <p:nvPr>
            <p:ph type="sldNum" sz="quarter" idx="12"/>
          </p:nvPr>
        </p:nvSpPr>
        <p:spPr>
          <a:xfrm>
            <a:off x="9129464" y="6520263"/>
            <a:ext cx="779976" cy="365125"/>
          </a:xfrm>
        </p:spPr>
        <p:txBody>
          <a:bodyPr/>
          <a:lstStyle/>
          <a:p>
            <a:pPr>
              <a:defRPr/>
            </a:pPr>
            <a:fld id="{B7465055-439F-4391-840E-CC8A179C19DE}" type="slidenum">
              <a:rPr lang="ja-JP" altLang="en-US" sz="1600" smtClean="0">
                <a:solidFill>
                  <a:schemeClr val="tx1"/>
                </a:solidFill>
              </a:rPr>
              <a:pPr>
                <a:defRPr/>
              </a:pPr>
              <a:t>5</a:t>
            </a:fld>
            <a:endParaRPr lang="ja-JP" altLang="en-US" sz="1600" dirty="0">
              <a:solidFill>
                <a:schemeClr val="tx1"/>
              </a:solidFill>
            </a:endParaRPr>
          </a:p>
        </p:txBody>
      </p:sp>
    </p:spTree>
    <p:extLst>
      <p:ext uri="{BB962C8B-B14F-4D97-AF65-F5344CB8AC3E}">
        <p14:creationId xmlns:p14="http://schemas.microsoft.com/office/powerpoint/2010/main" val="2060967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線コネクタ 44"/>
          <p:cNvCxnSpPr>
            <a:cxnSpLocks noChangeShapeType="1"/>
          </p:cNvCxnSpPr>
          <p:nvPr/>
        </p:nvCxnSpPr>
        <p:spPr bwMode="auto">
          <a:xfrm>
            <a:off x="0" y="403081"/>
            <a:ext cx="9906000" cy="1587"/>
          </a:xfrm>
          <a:prstGeom prst="line">
            <a:avLst/>
          </a:prstGeom>
          <a:noFill/>
          <a:ln w="63500" cmpd="sng" algn="ctr">
            <a:solidFill>
              <a:srgbClr val="FF9900"/>
            </a:solidFill>
            <a:round/>
            <a:headEnd/>
            <a:tailEnd/>
          </a:ln>
        </p:spPr>
      </p:cxnSp>
      <p:sp>
        <p:nvSpPr>
          <p:cNvPr id="46" name="テキスト ボックス 45"/>
          <p:cNvSpPr txBox="1"/>
          <p:nvPr/>
        </p:nvSpPr>
        <p:spPr>
          <a:xfrm>
            <a:off x="-25129" y="-20435"/>
            <a:ext cx="9905998" cy="400093"/>
          </a:xfrm>
          <a:prstGeom prst="rect">
            <a:avLst/>
          </a:prstGeom>
          <a:noFill/>
        </p:spPr>
        <p:txBody>
          <a:bodyPr wrap="square" lIns="91424" tIns="45712" rIns="91424" bIns="45712" rtlCol="0">
            <a:spAutoFit/>
          </a:bodyPr>
          <a:lstStyle/>
          <a:p>
            <a:pPr algn="ctr"/>
            <a:r>
              <a:rPr lang="en-US" altLang="ja-JP" dirty="0" smtClean="0">
                <a:latin typeface="+mn-ea"/>
                <a:ea typeface="+mn-ea"/>
              </a:rPr>
              <a:t>【</a:t>
            </a:r>
            <a:r>
              <a:rPr lang="ja-JP" altLang="en-US" dirty="0">
                <a:latin typeface="+mn-ea"/>
                <a:ea typeface="+mn-ea"/>
              </a:rPr>
              <a:t>参考</a:t>
            </a:r>
            <a:r>
              <a:rPr lang="en-US" altLang="ja-JP" dirty="0" smtClean="0">
                <a:latin typeface="+mn-ea"/>
                <a:ea typeface="+mn-ea"/>
              </a:rPr>
              <a:t>】</a:t>
            </a:r>
            <a:r>
              <a:rPr lang="ja-JP" altLang="en-US" dirty="0" smtClean="0">
                <a:latin typeface="+mn-ea"/>
                <a:ea typeface="+mn-ea"/>
              </a:rPr>
              <a:t>　オープンデータ流通推進コンソーシアムにおける検討成果（平成</a:t>
            </a:r>
            <a:r>
              <a:rPr lang="en-US" altLang="ja-JP" dirty="0" smtClean="0">
                <a:latin typeface="+mn-ea"/>
                <a:ea typeface="+mn-ea"/>
              </a:rPr>
              <a:t>24</a:t>
            </a:r>
            <a:r>
              <a:rPr lang="ja-JP" altLang="en-US" dirty="0" smtClean="0">
                <a:latin typeface="+mn-ea"/>
                <a:ea typeface="+mn-ea"/>
              </a:rPr>
              <a:t>年度）</a:t>
            </a:r>
            <a:endParaRPr lang="ja-JP" altLang="en-US" dirty="0">
              <a:latin typeface="+mn-ea"/>
              <a:ea typeface="+mn-ea"/>
            </a:endParaRPr>
          </a:p>
        </p:txBody>
      </p:sp>
      <p:sp>
        <p:nvSpPr>
          <p:cNvPr id="5" name="右矢印 4"/>
          <p:cNvSpPr/>
          <p:nvPr/>
        </p:nvSpPr>
        <p:spPr>
          <a:xfrm>
            <a:off x="504056" y="2132856"/>
            <a:ext cx="288032" cy="33884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504056" y="4149080"/>
            <a:ext cx="288032" cy="33884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スライド番号プレースホルダ 11"/>
          <p:cNvSpPr>
            <a:spLocks noGrp="1"/>
          </p:cNvSpPr>
          <p:nvPr>
            <p:ph type="sldNum" sz="quarter" idx="12"/>
          </p:nvPr>
        </p:nvSpPr>
        <p:spPr>
          <a:xfrm>
            <a:off x="9129464" y="6520259"/>
            <a:ext cx="779976" cy="365125"/>
          </a:xfrm>
        </p:spPr>
        <p:txBody>
          <a:bodyPr/>
          <a:lstStyle/>
          <a:p>
            <a:pPr>
              <a:defRPr/>
            </a:pPr>
            <a:fld id="{B7465055-439F-4391-840E-CC8A179C19DE}" type="slidenum">
              <a:rPr lang="ja-JP" altLang="en-US" sz="1600" smtClean="0">
                <a:solidFill>
                  <a:schemeClr val="tx1"/>
                </a:solidFill>
              </a:rPr>
              <a:pPr>
                <a:defRPr/>
              </a:pPr>
              <a:t>6</a:t>
            </a:fld>
            <a:endParaRPr lang="ja-JP" altLang="en-US" sz="1600" dirty="0">
              <a:solidFill>
                <a:schemeClr val="tx1"/>
              </a:solidFill>
            </a:endParaRPr>
          </a:p>
        </p:txBody>
      </p:sp>
      <p:sp>
        <p:nvSpPr>
          <p:cNvPr id="3" name="正方形/長方形 2"/>
          <p:cNvSpPr/>
          <p:nvPr/>
        </p:nvSpPr>
        <p:spPr>
          <a:xfrm>
            <a:off x="308484" y="764704"/>
            <a:ext cx="9469052" cy="189137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08484" y="3140968"/>
            <a:ext cx="9469052" cy="1872208"/>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72480" y="548680"/>
            <a:ext cx="2577046" cy="3600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1800" b="1" dirty="0" smtClean="0"/>
              <a:t>技術委員会</a:t>
            </a:r>
            <a:endParaRPr kumimoji="1" lang="ja-JP" altLang="en-US" sz="1800" b="1" dirty="0"/>
          </a:p>
        </p:txBody>
      </p:sp>
      <p:sp>
        <p:nvSpPr>
          <p:cNvPr id="22" name="角丸四角形 21"/>
          <p:cNvSpPr/>
          <p:nvPr/>
        </p:nvSpPr>
        <p:spPr>
          <a:xfrm>
            <a:off x="272480" y="2996952"/>
            <a:ext cx="2592288" cy="3600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1800" b="1" dirty="0" smtClean="0"/>
              <a:t>データガバナンス委員会</a:t>
            </a:r>
            <a:endParaRPr kumimoji="1" lang="ja-JP" altLang="en-US" sz="1800" b="1" dirty="0"/>
          </a:p>
        </p:txBody>
      </p:sp>
      <p:sp>
        <p:nvSpPr>
          <p:cNvPr id="16" name="テキスト ボックス 15"/>
          <p:cNvSpPr txBox="1"/>
          <p:nvPr/>
        </p:nvSpPr>
        <p:spPr>
          <a:xfrm>
            <a:off x="308484" y="908720"/>
            <a:ext cx="9289032" cy="1169551"/>
          </a:xfrm>
          <a:prstGeom prst="rect">
            <a:avLst/>
          </a:prstGeom>
          <a:noFill/>
        </p:spPr>
        <p:txBody>
          <a:bodyPr wrap="square" rtlCol="0">
            <a:spAutoFit/>
          </a:bodyPr>
          <a:lstStyle/>
          <a:p>
            <a:pPr marL="174625" indent="-174625">
              <a:spcBef>
                <a:spcPts val="0"/>
              </a:spcBef>
            </a:pPr>
            <a:r>
              <a:rPr lang="ja-JP" altLang="en-US" sz="1400" dirty="0" smtClean="0">
                <a:latin typeface="+mn-ea"/>
                <a:ea typeface="+mn-ea"/>
              </a:rPr>
              <a:t>○　</a:t>
            </a:r>
            <a:r>
              <a:rPr lang="en-US" altLang="ja-JP" sz="1400" dirty="0" smtClean="0">
                <a:latin typeface="+mn-ea"/>
                <a:ea typeface="+mn-ea"/>
              </a:rPr>
              <a:t>Call </a:t>
            </a:r>
            <a:r>
              <a:rPr lang="en-US" altLang="ja-JP" sz="1400" dirty="0">
                <a:latin typeface="+mn-ea"/>
                <a:ea typeface="+mn-ea"/>
              </a:rPr>
              <a:t>for Comment</a:t>
            </a:r>
            <a:r>
              <a:rPr lang="ja-JP" altLang="en-US" sz="1400" dirty="0">
                <a:latin typeface="+mn-ea"/>
                <a:ea typeface="+mn-ea"/>
              </a:rPr>
              <a:t>を求められる技術文書の</a:t>
            </a:r>
            <a:r>
              <a:rPr lang="ja-JP" altLang="en-US" sz="1400" dirty="0" smtClean="0">
                <a:latin typeface="+mn-ea"/>
                <a:ea typeface="+mn-ea"/>
              </a:rPr>
              <a:t>作成　　</a:t>
            </a:r>
            <a:r>
              <a:rPr lang="en-US" altLang="ja-JP" sz="1400" dirty="0" smtClean="0">
                <a:latin typeface="+mn-ea"/>
                <a:ea typeface="+mn-ea"/>
              </a:rPr>
              <a:t>※Call for Comment</a:t>
            </a:r>
            <a:r>
              <a:rPr lang="ja-JP" altLang="en-US" sz="1400" dirty="0" smtClean="0">
                <a:latin typeface="+mn-ea"/>
                <a:ea typeface="+mn-ea"/>
              </a:rPr>
              <a:t>は今後実施予定</a:t>
            </a:r>
            <a:endParaRPr lang="ja-JP" altLang="en-US" sz="1400" dirty="0">
              <a:latin typeface="+mn-ea"/>
              <a:ea typeface="+mn-ea"/>
            </a:endParaRPr>
          </a:p>
          <a:p>
            <a:pPr marL="174625" indent="-174625">
              <a:spcBef>
                <a:spcPts val="0"/>
              </a:spcBef>
            </a:pPr>
            <a:r>
              <a:rPr lang="ja-JP" altLang="en-US" sz="1400" dirty="0" smtClean="0">
                <a:latin typeface="+mn-ea"/>
                <a:ea typeface="+mn-ea"/>
              </a:rPr>
              <a:t>　①オープンデータ化</a:t>
            </a:r>
            <a:r>
              <a:rPr lang="ja-JP" altLang="en-US" sz="1400" dirty="0">
                <a:latin typeface="+mn-ea"/>
                <a:ea typeface="+mn-ea"/>
              </a:rPr>
              <a:t>のためのデータ作成に関する技術</a:t>
            </a:r>
            <a:r>
              <a:rPr lang="ja-JP" altLang="en-US" sz="1400" dirty="0" smtClean="0">
                <a:latin typeface="+mn-ea"/>
                <a:ea typeface="+mn-ea"/>
              </a:rPr>
              <a:t>ガイド</a:t>
            </a:r>
            <a:endParaRPr lang="en-US" altLang="ja-JP" sz="1400" dirty="0" smtClean="0">
              <a:latin typeface="+mn-ea"/>
              <a:ea typeface="+mn-ea"/>
            </a:endParaRPr>
          </a:p>
          <a:p>
            <a:pPr marL="174625" indent="-174625">
              <a:spcBef>
                <a:spcPts val="0"/>
              </a:spcBef>
            </a:pPr>
            <a:r>
              <a:rPr lang="ja-JP" altLang="en-US" sz="1400" dirty="0" smtClean="0">
                <a:latin typeface="+mn-ea"/>
                <a:ea typeface="+mn-ea"/>
              </a:rPr>
              <a:t>　　－</a:t>
            </a:r>
            <a:r>
              <a:rPr lang="ja-JP" altLang="en-US" sz="1400" dirty="0">
                <a:latin typeface="+mn-ea"/>
              </a:rPr>
              <a:t>機械判読が容易なデータ形式に求められる技術的な要求事項、及びそれを実現するための手順</a:t>
            </a:r>
            <a:endParaRPr lang="ja-JP" altLang="en-US" sz="1400" dirty="0">
              <a:latin typeface="+mn-ea"/>
              <a:ea typeface="+mn-ea"/>
            </a:endParaRPr>
          </a:p>
          <a:p>
            <a:pPr marL="174625" indent="-174625">
              <a:spcBef>
                <a:spcPts val="0"/>
              </a:spcBef>
            </a:pPr>
            <a:r>
              <a:rPr lang="ja-JP" altLang="en-US" sz="1400" dirty="0" smtClean="0">
                <a:latin typeface="+mn-ea"/>
                <a:ea typeface="+mn-ea"/>
              </a:rPr>
              <a:t>　②</a:t>
            </a:r>
            <a:r>
              <a:rPr lang="ja-JP" altLang="en-US" sz="1400" dirty="0" smtClean="0">
                <a:latin typeface="+mn-ea"/>
              </a:rPr>
              <a:t>表</a:t>
            </a:r>
            <a:r>
              <a:rPr lang="ja-JP" altLang="en-US" sz="1400" dirty="0">
                <a:latin typeface="+mn-ea"/>
              </a:rPr>
              <a:t>形式データ（数値データ</a:t>
            </a:r>
            <a:r>
              <a:rPr lang="ja-JP" altLang="en-US" sz="1400" dirty="0" smtClean="0">
                <a:latin typeface="+mn-ea"/>
              </a:rPr>
              <a:t>）の</a:t>
            </a:r>
            <a:r>
              <a:rPr lang="ja-JP" altLang="en-US" sz="1400" dirty="0" smtClean="0">
                <a:latin typeface="+mn-ea"/>
                <a:ea typeface="+mn-ea"/>
              </a:rPr>
              <a:t>オープンデータ化</a:t>
            </a:r>
            <a:r>
              <a:rPr lang="ja-JP" altLang="en-US" sz="1400" dirty="0">
                <a:latin typeface="+mn-ea"/>
                <a:ea typeface="+mn-ea"/>
              </a:rPr>
              <a:t>のための</a:t>
            </a:r>
            <a:r>
              <a:rPr lang="en-US" altLang="ja-JP" sz="1400" dirty="0">
                <a:latin typeface="+mn-ea"/>
                <a:ea typeface="+mn-ea"/>
              </a:rPr>
              <a:t>CSV</a:t>
            </a:r>
            <a:r>
              <a:rPr lang="ja-JP" altLang="en-US" sz="1400" dirty="0">
                <a:latin typeface="+mn-ea"/>
                <a:ea typeface="+mn-ea"/>
              </a:rPr>
              <a:t>形式データ規格</a:t>
            </a:r>
          </a:p>
          <a:p>
            <a:pPr marL="174625" indent="-174625">
              <a:spcBef>
                <a:spcPts val="0"/>
              </a:spcBef>
            </a:pPr>
            <a:r>
              <a:rPr lang="ja-JP" altLang="en-US" sz="1400" dirty="0" smtClean="0">
                <a:latin typeface="+mn-ea"/>
                <a:ea typeface="+mn-ea"/>
              </a:rPr>
              <a:t>　③情報</a:t>
            </a:r>
            <a:r>
              <a:rPr lang="ja-JP" altLang="en-US" sz="1400" dirty="0">
                <a:latin typeface="+mn-ea"/>
                <a:ea typeface="+mn-ea"/>
              </a:rPr>
              <a:t>流通連携</a:t>
            </a:r>
            <a:r>
              <a:rPr lang="ja-JP" altLang="en-US" sz="1400" dirty="0" smtClean="0">
                <a:latin typeface="+mn-ea"/>
                <a:ea typeface="+mn-ea"/>
              </a:rPr>
              <a:t>基盤共通ＡＰＩの仕様書</a:t>
            </a:r>
            <a:r>
              <a:rPr lang="en-US" altLang="ja-JP" sz="1400" dirty="0">
                <a:latin typeface="+mn-ea"/>
                <a:ea typeface="+mn-ea"/>
              </a:rPr>
              <a:t>(</a:t>
            </a:r>
            <a:r>
              <a:rPr lang="ja-JP" altLang="en-US" sz="1400" dirty="0">
                <a:latin typeface="+mn-ea"/>
                <a:ea typeface="+mn-ea"/>
              </a:rPr>
              <a:t>平成</a:t>
            </a:r>
            <a:r>
              <a:rPr lang="en-US" altLang="ja-JP" sz="1400" dirty="0">
                <a:latin typeface="+mn-ea"/>
                <a:ea typeface="+mn-ea"/>
              </a:rPr>
              <a:t>24</a:t>
            </a:r>
            <a:r>
              <a:rPr lang="ja-JP" altLang="en-US" sz="1400" dirty="0">
                <a:latin typeface="+mn-ea"/>
                <a:ea typeface="+mn-ea"/>
              </a:rPr>
              <a:t>年度版</a:t>
            </a:r>
            <a:r>
              <a:rPr lang="en-US" altLang="ja-JP" sz="1400" dirty="0" smtClean="0">
                <a:latin typeface="+mn-ea"/>
                <a:ea typeface="+mn-ea"/>
              </a:rPr>
              <a:t>)</a:t>
            </a:r>
            <a:endParaRPr lang="en-US" altLang="ja-JP" sz="1400" dirty="0">
              <a:latin typeface="+mn-ea"/>
              <a:ea typeface="+mn-ea"/>
            </a:endParaRPr>
          </a:p>
        </p:txBody>
      </p:sp>
      <p:sp>
        <p:nvSpPr>
          <p:cNvPr id="18" name="テキスト ボックス 17"/>
          <p:cNvSpPr txBox="1"/>
          <p:nvPr/>
        </p:nvSpPr>
        <p:spPr>
          <a:xfrm>
            <a:off x="756084" y="2113692"/>
            <a:ext cx="9021452" cy="523220"/>
          </a:xfrm>
          <a:prstGeom prst="rect">
            <a:avLst/>
          </a:prstGeom>
          <a:noFill/>
        </p:spPr>
        <p:txBody>
          <a:bodyPr wrap="square" rtlCol="0">
            <a:spAutoFit/>
          </a:bodyPr>
          <a:lstStyle/>
          <a:p>
            <a:r>
              <a:rPr kumimoji="1" lang="ja-JP" altLang="en-US" sz="1400" dirty="0" smtClean="0">
                <a:latin typeface="+mn-ea"/>
                <a:ea typeface="+mn-ea"/>
              </a:rPr>
              <a:t>①及び②については、電子行政オープンデータ実務者</a:t>
            </a:r>
            <a:r>
              <a:rPr lang="ja-JP" altLang="en-US" sz="1400" dirty="0" smtClean="0">
                <a:latin typeface="+mn-ea"/>
                <a:ea typeface="+mn-ea"/>
              </a:rPr>
              <a:t>会議が取りまとめる</a:t>
            </a:r>
            <a:r>
              <a:rPr lang="ja-JP" altLang="en-US" sz="1400" u="sng" dirty="0" smtClean="0">
                <a:solidFill>
                  <a:srgbClr val="FF0000"/>
                </a:solidFill>
                <a:latin typeface="+mn-ea"/>
                <a:ea typeface="+mn-ea"/>
              </a:rPr>
              <a:t>「府省</a:t>
            </a:r>
            <a:r>
              <a:rPr lang="ja-JP" altLang="en-US" sz="1400" u="sng" dirty="0">
                <a:solidFill>
                  <a:srgbClr val="FF0000"/>
                </a:solidFill>
                <a:latin typeface="+mn-ea"/>
                <a:ea typeface="+mn-ea"/>
              </a:rPr>
              <a:t>のデータ公開に関する基本的考え方（ガイドライン</a:t>
            </a:r>
            <a:r>
              <a:rPr lang="ja-JP" altLang="en-US" sz="1400" u="sng" dirty="0" smtClean="0">
                <a:solidFill>
                  <a:srgbClr val="FF0000"/>
                </a:solidFill>
                <a:latin typeface="+mn-ea"/>
                <a:ea typeface="+mn-ea"/>
              </a:rPr>
              <a:t>）」に反映済み</a:t>
            </a:r>
            <a:r>
              <a:rPr lang="ja-JP" altLang="en-US" sz="1400" dirty="0" smtClean="0">
                <a:latin typeface="+mn-ea"/>
                <a:ea typeface="+mn-ea"/>
              </a:rPr>
              <a:t>。</a:t>
            </a:r>
            <a:endParaRPr kumimoji="1" lang="ja-JP" altLang="en-US" sz="1400" dirty="0">
              <a:latin typeface="+mn-ea"/>
              <a:ea typeface="+mn-ea"/>
            </a:endParaRPr>
          </a:p>
        </p:txBody>
      </p:sp>
      <p:sp>
        <p:nvSpPr>
          <p:cNvPr id="23" name="テキスト ボックス 22"/>
          <p:cNvSpPr txBox="1"/>
          <p:nvPr/>
        </p:nvSpPr>
        <p:spPr>
          <a:xfrm>
            <a:off x="792088" y="4149080"/>
            <a:ext cx="8985448" cy="738664"/>
          </a:xfrm>
          <a:prstGeom prst="rect">
            <a:avLst/>
          </a:prstGeom>
          <a:noFill/>
        </p:spPr>
        <p:txBody>
          <a:bodyPr wrap="square" rtlCol="0">
            <a:spAutoFit/>
          </a:bodyPr>
          <a:lstStyle/>
          <a:p>
            <a:pPr marL="177800" indent="-177800"/>
            <a:r>
              <a:rPr kumimoji="1" lang="ja-JP" altLang="en-US" sz="1400" dirty="0" smtClean="0">
                <a:latin typeface="+mn-ea"/>
                <a:ea typeface="+mn-ea"/>
              </a:rPr>
              <a:t>○　</a:t>
            </a:r>
            <a:r>
              <a:rPr kumimoji="1" lang="ja-JP" altLang="en-US" sz="1400" u="sng" dirty="0" smtClean="0">
                <a:solidFill>
                  <a:srgbClr val="FF0000"/>
                </a:solidFill>
                <a:latin typeface="+mn-ea"/>
                <a:ea typeface="+mn-ea"/>
              </a:rPr>
              <a:t>第３回電子行政オープンデータ実務者</a:t>
            </a:r>
            <a:r>
              <a:rPr lang="ja-JP" altLang="en-US" sz="1400" u="sng" dirty="0" smtClean="0">
                <a:solidFill>
                  <a:srgbClr val="FF0000"/>
                </a:solidFill>
                <a:latin typeface="+mn-ea"/>
                <a:ea typeface="+mn-ea"/>
              </a:rPr>
              <a:t>会議（</a:t>
            </a:r>
            <a:r>
              <a:rPr lang="ja-JP" altLang="en-US" sz="1400" u="sng" dirty="0">
                <a:solidFill>
                  <a:srgbClr val="FF0000"/>
                </a:solidFill>
                <a:latin typeface="+mn-ea"/>
                <a:ea typeface="+mn-ea"/>
              </a:rPr>
              <a:t>平成</a:t>
            </a:r>
            <a:r>
              <a:rPr lang="en-US" altLang="ja-JP" sz="1400" u="sng" dirty="0" smtClean="0">
                <a:solidFill>
                  <a:srgbClr val="FF0000"/>
                </a:solidFill>
                <a:latin typeface="+mn-ea"/>
                <a:ea typeface="+mn-ea"/>
              </a:rPr>
              <a:t>25</a:t>
            </a:r>
            <a:r>
              <a:rPr lang="ja-JP" altLang="en-US" sz="1400" u="sng" dirty="0" smtClean="0">
                <a:solidFill>
                  <a:srgbClr val="FF0000"/>
                </a:solidFill>
                <a:latin typeface="+mn-ea"/>
                <a:ea typeface="+mn-ea"/>
              </a:rPr>
              <a:t>年</a:t>
            </a:r>
            <a:r>
              <a:rPr lang="en-US" altLang="ja-JP" sz="1400" u="sng" dirty="0" smtClean="0">
                <a:solidFill>
                  <a:srgbClr val="FF0000"/>
                </a:solidFill>
                <a:latin typeface="+mn-ea"/>
                <a:ea typeface="+mn-ea"/>
              </a:rPr>
              <a:t>3</a:t>
            </a:r>
            <a:r>
              <a:rPr lang="ja-JP" altLang="en-US" sz="1400" u="sng" dirty="0" smtClean="0">
                <a:solidFill>
                  <a:srgbClr val="FF0000"/>
                </a:solidFill>
                <a:latin typeface="+mn-ea"/>
                <a:ea typeface="+mn-ea"/>
              </a:rPr>
              <a:t>月</a:t>
            </a:r>
            <a:r>
              <a:rPr lang="en-US" altLang="ja-JP" sz="1400" u="sng" dirty="0" smtClean="0">
                <a:solidFill>
                  <a:srgbClr val="FF0000"/>
                </a:solidFill>
                <a:latin typeface="+mn-ea"/>
                <a:ea typeface="+mn-ea"/>
              </a:rPr>
              <a:t>21</a:t>
            </a:r>
            <a:r>
              <a:rPr lang="ja-JP" altLang="en-US" sz="1400" u="sng" dirty="0" smtClean="0">
                <a:solidFill>
                  <a:srgbClr val="FF0000"/>
                </a:solidFill>
                <a:latin typeface="+mn-ea"/>
                <a:ea typeface="+mn-ea"/>
              </a:rPr>
              <a:t>日）に報告</a:t>
            </a:r>
            <a:r>
              <a:rPr lang="ja-JP" altLang="en-US" sz="1400" dirty="0" smtClean="0">
                <a:latin typeface="+mn-ea"/>
                <a:ea typeface="+mn-ea"/>
              </a:rPr>
              <a:t>。</a:t>
            </a:r>
            <a:r>
              <a:rPr lang="ja-JP" altLang="en-US" sz="1400" u="sng" dirty="0">
                <a:solidFill>
                  <a:srgbClr val="FF0000"/>
                </a:solidFill>
                <a:latin typeface="+mn-ea"/>
                <a:ea typeface="+mn-ea"/>
              </a:rPr>
              <a:t>同会議</a:t>
            </a:r>
            <a:r>
              <a:rPr lang="ja-JP" altLang="en-US" sz="1400" u="sng" dirty="0" smtClean="0">
                <a:solidFill>
                  <a:srgbClr val="FF0000"/>
                </a:solidFill>
                <a:latin typeface="+mn-ea"/>
                <a:ea typeface="+mn-ea"/>
              </a:rPr>
              <a:t>において、本年度検討することとされている、各府省ホームページの利用条件の見直しの検討に反映</a:t>
            </a:r>
            <a:r>
              <a:rPr lang="ja-JP" altLang="en-US" sz="1400" dirty="0" smtClean="0">
                <a:latin typeface="+mn-ea"/>
                <a:ea typeface="+mn-ea"/>
              </a:rPr>
              <a:t>。</a:t>
            </a:r>
            <a:endParaRPr lang="en-US" altLang="ja-JP" sz="1400" dirty="0" smtClean="0">
              <a:latin typeface="+mn-ea"/>
              <a:ea typeface="+mn-ea"/>
            </a:endParaRPr>
          </a:p>
          <a:p>
            <a:r>
              <a:rPr kumimoji="1" lang="ja-JP" altLang="en-US" sz="1400" dirty="0" smtClean="0">
                <a:latin typeface="+mn-ea"/>
                <a:ea typeface="+mn-ea"/>
              </a:rPr>
              <a:t>○　</a:t>
            </a:r>
            <a:r>
              <a:rPr kumimoji="1" lang="ja-JP" altLang="en-US" sz="1400" u="sng" dirty="0" smtClean="0">
                <a:solidFill>
                  <a:srgbClr val="FF0000"/>
                </a:solidFill>
                <a:latin typeface="+mn-ea"/>
                <a:ea typeface="+mn-ea"/>
              </a:rPr>
              <a:t>情報通信白書のオープンデータ化</a:t>
            </a:r>
            <a:r>
              <a:rPr kumimoji="1" lang="ja-JP" altLang="en-US" sz="1400" dirty="0" smtClean="0">
                <a:latin typeface="+mn-ea"/>
                <a:ea typeface="+mn-ea"/>
              </a:rPr>
              <a:t>（</a:t>
            </a:r>
            <a:r>
              <a:rPr lang="ja-JP" altLang="en-US" sz="1400" dirty="0">
                <a:latin typeface="+mn-ea"/>
                <a:ea typeface="+mn-ea"/>
              </a:rPr>
              <a:t>平成</a:t>
            </a:r>
            <a:r>
              <a:rPr kumimoji="1" lang="en-US" altLang="ja-JP" sz="1400" dirty="0" smtClean="0">
                <a:latin typeface="+mn-ea"/>
                <a:ea typeface="+mn-ea"/>
              </a:rPr>
              <a:t>25</a:t>
            </a:r>
            <a:r>
              <a:rPr kumimoji="1" lang="ja-JP" altLang="en-US" sz="1400" dirty="0" smtClean="0">
                <a:latin typeface="+mn-ea"/>
                <a:ea typeface="+mn-ea"/>
              </a:rPr>
              <a:t>年</a:t>
            </a:r>
            <a:r>
              <a:rPr kumimoji="1" lang="en-US" altLang="ja-JP" sz="1400" dirty="0" smtClean="0">
                <a:latin typeface="+mn-ea"/>
                <a:ea typeface="+mn-ea"/>
              </a:rPr>
              <a:t>4</a:t>
            </a:r>
            <a:r>
              <a:rPr kumimoji="1" lang="ja-JP" altLang="en-US" sz="1400" dirty="0" smtClean="0">
                <a:latin typeface="+mn-ea"/>
                <a:ea typeface="+mn-ea"/>
              </a:rPr>
              <a:t>月</a:t>
            </a:r>
            <a:r>
              <a:rPr kumimoji="1" lang="en-US" altLang="ja-JP" sz="1400" dirty="0" smtClean="0">
                <a:latin typeface="+mn-ea"/>
                <a:ea typeface="+mn-ea"/>
              </a:rPr>
              <a:t>19</a:t>
            </a:r>
            <a:r>
              <a:rPr kumimoji="1" lang="ja-JP" altLang="en-US" sz="1400" dirty="0" smtClean="0">
                <a:latin typeface="+mn-ea"/>
                <a:ea typeface="+mn-ea"/>
              </a:rPr>
              <a:t>日）</a:t>
            </a:r>
            <a:endParaRPr kumimoji="1" lang="ja-JP" altLang="en-US" sz="1400" dirty="0">
              <a:latin typeface="+mn-ea"/>
              <a:ea typeface="+mn-ea"/>
            </a:endParaRPr>
          </a:p>
        </p:txBody>
      </p:sp>
      <p:sp>
        <p:nvSpPr>
          <p:cNvPr id="24" name="テキスト ボックス 23"/>
          <p:cNvSpPr txBox="1"/>
          <p:nvPr/>
        </p:nvSpPr>
        <p:spPr>
          <a:xfrm>
            <a:off x="308484" y="3429000"/>
            <a:ext cx="9469052" cy="707886"/>
          </a:xfrm>
          <a:prstGeom prst="rect">
            <a:avLst/>
          </a:prstGeom>
          <a:noFill/>
        </p:spPr>
        <p:txBody>
          <a:bodyPr wrap="square" rtlCol="0">
            <a:spAutoFit/>
          </a:bodyPr>
          <a:lstStyle/>
          <a:p>
            <a:pPr marL="174625" indent="-174625">
              <a:spcBef>
                <a:spcPts val="0"/>
              </a:spcBef>
            </a:pPr>
            <a:r>
              <a:rPr lang="ja-JP" altLang="en-US" sz="1400" dirty="0" smtClean="0">
                <a:latin typeface="+mn-ea"/>
                <a:ea typeface="+mn-ea"/>
              </a:rPr>
              <a:t>○　二次利用を広く認める利用条件とした場合の課題を洗い出す</a:t>
            </a:r>
            <a:r>
              <a:rPr lang="ja-JP" altLang="en-US" sz="1400" u="sng" dirty="0" smtClean="0">
                <a:solidFill>
                  <a:srgbClr val="FF0000"/>
                </a:solidFill>
                <a:latin typeface="+mn-ea"/>
                <a:ea typeface="+mn-ea"/>
              </a:rPr>
              <a:t>ケーススタディを実施</a:t>
            </a:r>
            <a:r>
              <a:rPr lang="ja-JP" altLang="en-US" sz="1400" dirty="0" smtClean="0">
                <a:latin typeface="+mn-ea"/>
                <a:ea typeface="+mn-ea"/>
              </a:rPr>
              <a:t>。</a:t>
            </a:r>
            <a:endParaRPr lang="en-US" altLang="ja-JP" sz="1400" dirty="0" smtClean="0">
              <a:latin typeface="+mn-ea"/>
              <a:ea typeface="+mn-ea"/>
            </a:endParaRPr>
          </a:p>
          <a:p>
            <a:pPr marL="285750" indent="-111125">
              <a:spcBef>
                <a:spcPts val="0"/>
              </a:spcBef>
              <a:buFont typeface="Wingdings" pitchFamily="2" charset="2"/>
              <a:buChar char="u"/>
            </a:pPr>
            <a:r>
              <a:rPr lang="ja-JP" altLang="en-US" sz="1200" dirty="0" smtClean="0">
                <a:latin typeface="+mn-ea"/>
                <a:ea typeface="+mn-ea"/>
              </a:rPr>
              <a:t>　ケーススタディは、情報通信白書、統計ホームページ、地図を対象に実施。</a:t>
            </a:r>
            <a:endParaRPr lang="en-US" altLang="ja-JP" sz="1200" dirty="0">
              <a:latin typeface="+mn-ea"/>
              <a:ea typeface="+mn-ea"/>
            </a:endParaRPr>
          </a:p>
          <a:p>
            <a:pPr>
              <a:spcBef>
                <a:spcPts val="0"/>
              </a:spcBef>
            </a:pPr>
            <a:r>
              <a:rPr lang="ja-JP" altLang="en-US" sz="1400" dirty="0" smtClean="0">
                <a:latin typeface="+mn-ea"/>
                <a:ea typeface="+mn-ea"/>
              </a:rPr>
              <a:t>○　ケーススタディをもとに、自由な二次利用を認めるための</a:t>
            </a:r>
            <a:r>
              <a:rPr lang="ja-JP" altLang="en-US" sz="1400" u="sng" dirty="0" smtClean="0">
                <a:solidFill>
                  <a:srgbClr val="FF0000"/>
                </a:solidFill>
                <a:latin typeface="+mn-ea"/>
                <a:ea typeface="+mn-ea"/>
              </a:rPr>
              <a:t>ホームページの利用規約の文案、委託契約書のひな形を作成</a:t>
            </a:r>
            <a:r>
              <a:rPr lang="ja-JP" altLang="en-US" sz="1400" dirty="0" smtClean="0">
                <a:latin typeface="+mn-ea"/>
                <a:ea typeface="+mn-ea"/>
              </a:rPr>
              <a:t>。</a:t>
            </a:r>
            <a:endParaRPr lang="en-US" altLang="ja-JP" sz="1400" dirty="0" smtClean="0">
              <a:latin typeface="+mn-ea"/>
              <a:ea typeface="+mn-ea"/>
            </a:endParaRPr>
          </a:p>
        </p:txBody>
      </p:sp>
      <p:sp>
        <p:nvSpPr>
          <p:cNvPr id="25" name="テキスト ボックス 24"/>
          <p:cNvSpPr txBox="1"/>
          <p:nvPr/>
        </p:nvSpPr>
        <p:spPr>
          <a:xfrm>
            <a:off x="308484" y="5661248"/>
            <a:ext cx="9289032" cy="738664"/>
          </a:xfrm>
          <a:prstGeom prst="rect">
            <a:avLst/>
          </a:prstGeom>
          <a:noFill/>
        </p:spPr>
        <p:txBody>
          <a:bodyPr wrap="square" rtlCol="0">
            <a:spAutoFit/>
          </a:bodyPr>
          <a:lstStyle/>
          <a:p>
            <a:r>
              <a:rPr lang="ja-JP" altLang="en-US" sz="1400" dirty="0" smtClean="0">
                <a:latin typeface="+mn-ea"/>
                <a:ea typeface="+mn-ea"/>
              </a:rPr>
              <a:t>○　</a:t>
            </a:r>
            <a:r>
              <a:rPr kumimoji="0" lang="ja-JP" altLang="en-US" sz="1400" u="sng" kern="0" dirty="0">
                <a:solidFill>
                  <a:srgbClr val="FF0000"/>
                </a:solidFill>
                <a:latin typeface="+mn-ea"/>
                <a:ea typeface="+mn-ea"/>
              </a:rPr>
              <a:t>気象データ・アイデアソン</a:t>
            </a:r>
            <a:r>
              <a:rPr kumimoji="0" lang="en-US" altLang="ja-JP" sz="1400" u="sng" kern="0" dirty="0">
                <a:solidFill>
                  <a:srgbClr val="FF0000"/>
                </a:solidFill>
                <a:latin typeface="+mn-ea"/>
                <a:ea typeface="+mn-ea"/>
              </a:rPr>
              <a:t>/</a:t>
            </a:r>
            <a:r>
              <a:rPr kumimoji="0" lang="ja-JP" altLang="en-US" sz="1400" u="sng" kern="0" dirty="0" smtClean="0">
                <a:solidFill>
                  <a:srgbClr val="FF0000"/>
                </a:solidFill>
                <a:latin typeface="+mn-ea"/>
                <a:ea typeface="+mn-ea"/>
              </a:rPr>
              <a:t>ハッカソン</a:t>
            </a:r>
            <a:r>
              <a:rPr kumimoji="0" lang="ja-JP" altLang="en-US" sz="1400" kern="0" dirty="0" smtClean="0">
                <a:solidFill>
                  <a:sysClr val="windowText" lastClr="000000"/>
                </a:solidFill>
                <a:latin typeface="+mn-ea"/>
                <a:ea typeface="+mn-ea"/>
              </a:rPr>
              <a:t>の実施（平成</a:t>
            </a:r>
            <a:r>
              <a:rPr kumimoji="0" lang="en-US" altLang="ja-JP" sz="1400" kern="0" dirty="0" smtClean="0">
                <a:solidFill>
                  <a:sysClr val="windowText" lastClr="000000"/>
                </a:solidFill>
                <a:latin typeface="+mn-ea"/>
                <a:ea typeface="+mn-ea"/>
              </a:rPr>
              <a:t>24</a:t>
            </a:r>
            <a:r>
              <a:rPr kumimoji="0" lang="ja-JP" altLang="en-US" sz="1400" kern="0" dirty="0" smtClean="0">
                <a:solidFill>
                  <a:sysClr val="windowText" lastClr="000000"/>
                </a:solidFill>
                <a:latin typeface="+mn-ea"/>
                <a:ea typeface="+mn-ea"/>
              </a:rPr>
              <a:t>年</a:t>
            </a:r>
            <a:r>
              <a:rPr kumimoji="0" lang="en-US" altLang="ja-JP" sz="1400" kern="0" dirty="0">
                <a:solidFill>
                  <a:sysClr val="windowText" lastClr="000000"/>
                </a:solidFill>
                <a:latin typeface="+mn-ea"/>
                <a:ea typeface="+mn-ea"/>
              </a:rPr>
              <a:t>11</a:t>
            </a:r>
            <a:r>
              <a:rPr kumimoji="0" lang="ja-JP" altLang="en-US" sz="1400" kern="0" dirty="0">
                <a:solidFill>
                  <a:sysClr val="windowText" lastClr="000000"/>
                </a:solidFill>
                <a:latin typeface="+mn-ea"/>
                <a:ea typeface="+mn-ea"/>
              </a:rPr>
              <a:t>月～</a:t>
            </a:r>
            <a:r>
              <a:rPr kumimoji="0" lang="en-US" altLang="ja-JP" sz="1400" kern="0" dirty="0">
                <a:solidFill>
                  <a:sysClr val="windowText" lastClr="000000"/>
                </a:solidFill>
                <a:latin typeface="+mn-ea"/>
                <a:ea typeface="+mn-ea"/>
              </a:rPr>
              <a:t>12</a:t>
            </a:r>
            <a:r>
              <a:rPr kumimoji="0" lang="ja-JP" altLang="en-US" sz="1400" kern="0" dirty="0">
                <a:solidFill>
                  <a:sysClr val="windowText" lastClr="000000"/>
                </a:solidFill>
                <a:latin typeface="+mn-ea"/>
                <a:ea typeface="+mn-ea"/>
              </a:rPr>
              <a:t>月</a:t>
            </a:r>
            <a:r>
              <a:rPr kumimoji="0" lang="ja-JP" altLang="en-US" sz="1400" kern="0" dirty="0" smtClean="0">
                <a:solidFill>
                  <a:sysClr val="windowText" lastClr="000000"/>
                </a:solidFill>
                <a:latin typeface="+mn-ea"/>
                <a:ea typeface="+mn-ea"/>
              </a:rPr>
              <a:t>）　－</a:t>
            </a:r>
            <a:r>
              <a:rPr lang="en-US" altLang="ja-JP" sz="1400" dirty="0" smtClean="0">
                <a:latin typeface="+mn-ea"/>
                <a:ea typeface="+mn-ea"/>
              </a:rPr>
              <a:t>40</a:t>
            </a:r>
            <a:r>
              <a:rPr lang="ja-JP" altLang="en-US" sz="1400" dirty="0">
                <a:latin typeface="+mn-ea"/>
                <a:ea typeface="+mn-ea"/>
              </a:rPr>
              <a:t>以上の</a:t>
            </a:r>
            <a:r>
              <a:rPr lang="ja-JP" altLang="en-US" sz="1400" dirty="0" smtClean="0">
                <a:latin typeface="+mn-ea"/>
                <a:ea typeface="+mn-ea"/>
              </a:rPr>
              <a:t>アイデア</a:t>
            </a:r>
            <a:r>
              <a:rPr lang="ja-JP" altLang="en-US" sz="1400" dirty="0">
                <a:latin typeface="+mn-ea"/>
                <a:ea typeface="+mn-ea"/>
              </a:rPr>
              <a:t>、</a:t>
            </a:r>
            <a:r>
              <a:rPr lang="en-US" altLang="ja-JP" sz="1400" dirty="0" smtClean="0">
                <a:latin typeface="+mn-ea"/>
                <a:ea typeface="+mn-ea"/>
              </a:rPr>
              <a:t>50</a:t>
            </a:r>
            <a:r>
              <a:rPr lang="ja-JP" altLang="en-US" sz="1400" dirty="0" smtClean="0">
                <a:latin typeface="+mn-ea"/>
                <a:ea typeface="+mn-ea"/>
              </a:rPr>
              <a:t>名の参加</a:t>
            </a:r>
            <a:endParaRPr lang="en-US" altLang="ja-JP" sz="1400" dirty="0" smtClean="0">
              <a:latin typeface="+mn-ea"/>
              <a:ea typeface="+mn-ea"/>
            </a:endParaRPr>
          </a:p>
          <a:p>
            <a:r>
              <a:rPr lang="ja-JP" altLang="en-US" sz="1400" dirty="0" smtClean="0">
                <a:latin typeface="+mn-ea"/>
                <a:ea typeface="+mn-ea"/>
              </a:rPr>
              <a:t>○　</a:t>
            </a:r>
            <a:r>
              <a:rPr lang="ja-JP" altLang="en-US" sz="1400" u="sng" dirty="0" smtClean="0">
                <a:solidFill>
                  <a:srgbClr val="FF0000"/>
                </a:solidFill>
                <a:latin typeface="+mn-ea"/>
                <a:ea typeface="+mn-ea"/>
              </a:rPr>
              <a:t>オープンデータシンポジウム</a:t>
            </a:r>
            <a:r>
              <a:rPr lang="ja-JP" altLang="en-US" sz="1400" dirty="0" smtClean="0">
                <a:latin typeface="+mn-ea"/>
                <a:ea typeface="+mn-ea"/>
              </a:rPr>
              <a:t>（平成</a:t>
            </a:r>
            <a:r>
              <a:rPr lang="en-US" altLang="ja-JP" sz="1400" dirty="0" smtClean="0">
                <a:latin typeface="+mn-ea"/>
                <a:ea typeface="+mn-ea"/>
              </a:rPr>
              <a:t>24</a:t>
            </a:r>
            <a:r>
              <a:rPr lang="ja-JP" altLang="en-US" sz="1400" dirty="0" smtClean="0">
                <a:latin typeface="+mn-ea"/>
                <a:ea typeface="+mn-ea"/>
              </a:rPr>
              <a:t>年年</a:t>
            </a:r>
            <a:r>
              <a:rPr lang="en-US" altLang="ja-JP" sz="1400" dirty="0">
                <a:latin typeface="+mn-ea"/>
                <a:ea typeface="+mn-ea"/>
              </a:rPr>
              <a:t>12</a:t>
            </a:r>
            <a:r>
              <a:rPr lang="ja-JP" altLang="en-US" sz="1400" dirty="0">
                <a:latin typeface="+mn-ea"/>
                <a:ea typeface="+mn-ea"/>
              </a:rPr>
              <a:t>月</a:t>
            </a:r>
            <a:r>
              <a:rPr lang="en-US" altLang="ja-JP" sz="1400" dirty="0">
                <a:latin typeface="+mn-ea"/>
                <a:ea typeface="+mn-ea"/>
              </a:rPr>
              <a:t>10</a:t>
            </a:r>
            <a:r>
              <a:rPr lang="ja-JP" altLang="en-US" sz="1400" dirty="0">
                <a:latin typeface="+mn-ea"/>
                <a:ea typeface="+mn-ea"/>
              </a:rPr>
              <a:t>日</a:t>
            </a:r>
            <a:r>
              <a:rPr lang="ja-JP" altLang="en-US" sz="1400" dirty="0" smtClean="0">
                <a:latin typeface="+mn-ea"/>
                <a:ea typeface="+mn-ea"/>
              </a:rPr>
              <a:t>）　－約</a:t>
            </a:r>
            <a:r>
              <a:rPr lang="en-US" altLang="ja-JP" sz="1400" dirty="0">
                <a:latin typeface="+mn-ea"/>
                <a:ea typeface="+mn-ea"/>
              </a:rPr>
              <a:t>260</a:t>
            </a:r>
            <a:r>
              <a:rPr lang="ja-JP" altLang="en-US" sz="1400" dirty="0">
                <a:latin typeface="+mn-ea"/>
                <a:ea typeface="+mn-ea"/>
              </a:rPr>
              <a:t>名が</a:t>
            </a:r>
            <a:r>
              <a:rPr lang="ja-JP" altLang="en-US" sz="1400" dirty="0" smtClean="0">
                <a:latin typeface="+mn-ea"/>
                <a:ea typeface="+mn-ea"/>
              </a:rPr>
              <a:t>参加</a:t>
            </a:r>
            <a:endParaRPr lang="ja-JP" altLang="en-US" sz="1400" dirty="0">
              <a:latin typeface="+mn-ea"/>
              <a:ea typeface="+mn-ea"/>
            </a:endParaRPr>
          </a:p>
          <a:p>
            <a:r>
              <a:rPr lang="ja-JP" altLang="en-US" sz="1400" dirty="0" smtClean="0">
                <a:latin typeface="+mn-ea"/>
                <a:ea typeface="+mn-ea"/>
              </a:rPr>
              <a:t>○　優秀な取り組みを</a:t>
            </a:r>
            <a:r>
              <a:rPr lang="ja-JP" altLang="en-US" sz="1400" u="sng" dirty="0" smtClean="0">
                <a:solidFill>
                  <a:srgbClr val="FF0000"/>
                </a:solidFill>
                <a:latin typeface="+mn-ea"/>
                <a:ea typeface="+mn-ea"/>
              </a:rPr>
              <a:t>勝手表彰</a:t>
            </a:r>
            <a:r>
              <a:rPr lang="ja-JP" altLang="en-US" sz="1400" dirty="0" smtClean="0">
                <a:latin typeface="+mn-ea"/>
                <a:ea typeface="+mn-ea"/>
              </a:rPr>
              <a:t>（平成</a:t>
            </a:r>
            <a:r>
              <a:rPr lang="en-US" altLang="ja-JP" sz="1400" dirty="0" smtClean="0">
                <a:latin typeface="+mn-ea"/>
                <a:ea typeface="+mn-ea"/>
              </a:rPr>
              <a:t>25</a:t>
            </a:r>
            <a:r>
              <a:rPr lang="ja-JP" altLang="en-US" sz="1400" dirty="0" smtClean="0">
                <a:latin typeface="+mn-ea"/>
                <a:ea typeface="+mn-ea"/>
              </a:rPr>
              <a:t>年</a:t>
            </a:r>
            <a:r>
              <a:rPr lang="en-US" altLang="ja-JP" sz="1400" dirty="0" smtClean="0">
                <a:latin typeface="+mn-ea"/>
                <a:ea typeface="+mn-ea"/>
              </a:rPr>
              <a:t>3</a:t>
            </a:r>
            <a:r>
              <a:rPr lang="ja-JP" altLang="en-US" sz="1400" dirty="0" smtClean="0">
                <a:latin typeface="+mn-ea"/>
                <a:ea typeface="+mn-ea"/>
              </a:rPr>
              <a:t>月</a:t>
            </a:r>
            <a:r>
              <a:rPr lang="en-US" altLang="ja-JP" sz="1400" dirty="0" smtClean="0">
                <a:latin typeface="+mn-ea"/>
                <a:ea typeface="+mn-ea"/>
              </a:rPr>
              <a:t>13</a:t>
            </a:r>
            <a:r>
              <a:rPr lang="ja-JP" altLang="en-US" sz="1400" dirty="0" smtClean="0">
                <a:latin typeface="+mn-ea"/>
                <a:ea typeface="+mn-ea"/>
              </a:rPr>
              <a:t>日）　－</a:t>
            </a:r>
            <a:r>
              <a:rPr lang="en-US" altLang="ja-JP" sz="1400" dirty="0" smtClean="0">
                <a:latin typeface="+mn-ea"/>
                <a:ea typeface="+mn-ea"/>
              </a:rPr>
              <a:t>76</a:t>
            </a:r>
            <a:r>
              <a:rPr lang="ja-JP" altLang="en-US" sz="1400" dirty="0" smtClean="0">
                <a:latin typeface="+mn-ea"/>
                <a:ea typeface="+mn-ea"/>
              </a:rPr>
              <a:t>事例</a:t>
            </a:r>
            <a:r>
              <a:rPr lang="ja-JP" altLang="en-US" sz="1400" dirty="0">
                <a:latin typeface="+mn-ea"/>
                <a:ea typeface="+mn-ea"/>
              </a:rPr>
              <a:t>の中から、</a:t>
            </a:r>
            <a:r>
              <a:rPr lang="en-US" altLang="ja-JP" sz="1400" dirty="0">
                <a:latin typeface="+mn-ea"/>
                <a:ea typeface="+mn-ea"/>
              </a:rPr>
              <a:t>13</a:t>
            </a:r>
            <a:r>
              <a:rPr lang="ja-JP" altLang="en-US" sz="1400" dirty="0">
                <a:latin typeface="+mn-ea"/>
                <a:ea typeface="+mn-ea"/>
              </a:rPr>
              <a:t>事例を</a:t>
            </a:r>
            <a:r>
              <a:rPr lang="ja-JP" altLang="en-US" sz="1400" dirty="0" smtClean="0">
                <a:latin typeface="+mn-ea"/>
                <a:ea typeface="+mn-ea"/>
              </a:rPr>
              <a:t>表彰</a:t>
            </a:r>
            <a:endParaRPr lang="ja-JP" altLang="en-US" sz="1400" dirty="0">
              <a:latin typeface="+mn-ea"/>
              <a:ea typeface="+mn-ea"/>
            </a:endParaRPr>
          </a:p>
        </p:txBody>
      </p:sp>
      <p:sp>
        <p:nvSpPr>
          <p:cNvPr id="26" name="正方形/長方形 25"/>
          <p:cNvSpPr/>
          <p:nvPr/>
        </p:nvSpPr>
        <p:spPr>
          <a:xfrm>
            <a:off x="308484" y="5301208"/>
            <a:ext cx="9469052" cy="129614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272480" y="5157192"/>
            <a:ext cx="2592288" cy="3600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1800" b="1" dirty="0" smtClean="0"/>
              <a:t>利活用・普及委員会</a:t>
            </a:r>
            <a:endParaRPr kumimoji="1" lang="ja-JP" altLang="en-US" sz="1800" b="1" dirty="0"/>
          </a:p>
        </p:txBody>
      </p:sp>
    </p:spTree>
    <p:extLst>
      <p:ext uri="{BB962C8B-B14F-4D97-AF65-F5344CB8AC3E}">
        <p14:creationId xmlns:p14="http://schemas.microsoft.com/office/powerpoint/2010/main" val="1915743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82669"/>
            <a:ext cx="9906000" cy="646331"/>
          </a:xfrm>
          <a:prstGeom prst="rect">
            <a:avLst/>
          </a:prstGeom>
          <a:noFill/>
        </p:spPr>
        <p:txBody>
          <a:bodyPr wrap="square" rtlCol="0">
            <a:spAutoFit/>
          </a:bodyPr>
          <a:lstStyle/>
          <a:p>
            <a:pPr algn="ctr"/>
            <a:r>
              <a:rPr lang="ja-JP" altLang="en-US" sz="3600" dirty="0"/>
              <a:t>２</a:t>
            </a:r>
            <a:r>
              <a:rPr kumimoji="1" lang="ja-JP" altLang="en-US" sz="3600" dirty="0" smtClean="0"/>
              <a:t>．平成</a:t>
            </a:r>
            <a:r>
              <a:rPr kumimoji="1" lang="en-US" altLang="ja-JP" sz="3600" dirty="0" smtClean="0"/>
              <a:t>24</a:t>
            </a:r>
            <a:r>
              <a:rPr kumimoji="1" lang="ja-JP" altLang="en-US" sz="3600" dirty="0" smtClean="0"/>
              <a:t>年度各</a:t>
            </a:r>
            <a:r>
              <a:rPr lang="ja-JP" altLang="en-US" sz="3600" dirty="0" smtClean="0">
                <a:latin typeface="+mn-ea"/>
              </a:rPr>
              <a:t>実証実験の詳細</a:t>
            </a:r>
            <a:endParaRPr kumimoji="1" lang="ja-JP" altLang="en-US" sz="3600" dirty="0"/>
          </a:p>
        </p:txBody>
      </p:sp>
      <p:sp>
        <p:nvSpPr>
          <p:cNvPr id="3" name="スライド番号プレースホルダ 11"/>
          <p:cNvSpPr>
            <a:spLocks noGrp="1"/>
          </p:cNvSpPr>
          <p:nvPr>
            <p:ph type="sldNum" sz="quarter" idx="12"/>
          </p:nvPr>
        </p:nvSpPr>
        <p:spPr>
          <a:xfrm>
            <a:off x="9129464" y="6520263"/>
            <a:ext cx="779976" cy="365125"/>
          </a:xfrm>
        </p:spPr>
        <p:txBody>
          <a:bodyPr/>
          <a:lstStyle/>
          <a:p>
            <a:pPr>
              <a:defRPr/>
            </a:pPr>
            <a:fld id="{B7465055-439F-4391-840E-CC8A179C19DE}" type="slidenum">
              <a:rPr lang="ja-JP" altLang="en-US" sz="1600" smtClean="0">
                <a:solidFill>
                  <a:schemeClr val="tx1"/>
                </a:solidFill>
              </a:rPr>
              <a:pPr>
                <a:defRPr/>
              </a:pPr>
              <a:t>7</a:t>
            </a:fld>
            <a:endParaRPr lang="ja-JP" altLang="en-US" sz="1600" dirty="0">
              <a:solidFill>
                <a:schemeClr val="tx1"/>
              </a:solidFill>
            </a:endParaRPr>
          </a:p>
        </p:txBody>
      </p:sp>
    </p:spTree>
    <p:extLst>
      <p:ext uri="{BB962C8B-B14F-4D97-AF65-F5344CB8AC3E}">
        <p14:creationId xmlns:p14="http://schemas.microsoft.com/office/powerpoint/2010/main" val="3171503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791" y="4626768"/>
            <a:ext cx="872283"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角丸四角形 27"/>
          <p:cNvSpPr/>
          <p:nvPr/>
        </p:nvSpPr>
        <p:spPr>
          <a:xfrm>
            <a:off x="3623490" y="4743102"/>
            <a:ext cx="2049590" cy="271388"/>
          </a:xfrm>
          <a:prstGeom prst="roundRect">
            <a:avLst>
              <a:gd name="adj" fmla="val 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latin typeface="HGP創英角ｺﾞｼｯｸUB" pitchFamily="50" charset="-128"/>
                <a:ea typeface="HGP創英角ｺﾞｼｯｸUB" pitchFamily="50" charset="-128"/>
              </a:rPr>
              <a:t>情報流通連携基盤共通</a:t>
            </a:r>
            <a:r>
              <a:rPr kumimoji="1" lang="en-US" altLang="ja-JP" sz="1200" dirty="0" smtClean="0">
                <a:latin typeface="HGP創英角ｺﾞｼｯｸUB" pitchFamily="50" charset="-128"/>
                <a:ea typeface="HGP創英角ｺﾞｼｯｸUB" pitchFamily="50" charset="-128"/>
              </a:rPr>
              <a:t>API</a:t>
            </a:r>
            <a:endParaRPr kumimoji="1" lang="ja-JP" altLang="en-US" sz="1200" dirty="0">
              <a:latin typeface="HGP創英角ｺﾞｼｯｸUB" pitchFamily="50" charset="-128"/>
              <a:ea typeface="HGP創英角ｺﾞｼｯｸUB" pitchFamily="50" charset="-128"/>
            </a:endParaRPr>
          </a:p>
        </p:txBody>
      </p:sp>
      <p:sp>
        <p:nvSpPr>
          <p:cNvPr id="29" name="テキスト ボックス 28"/>
          <p:cNvSpPr txBox="1"/>
          <p:nvPr/>
        </p:nvSpPr>
        <p:spPr>
          <a:xfrm>
            <a:off x="272480" y="2779911"/>
            <a:ext cx="2698175" cy="630942"/>
          </a:xfrm>
          <a:prstGeom prst="rect">
            <a:avLst/>
          </a:prstGeom>
          <a:noFill/>
        </p:spPr>
        <p:txBody>
          <a:bodyPr wrap="none" rtlCol="0">
            <a:spAutoFit/>
          </a:bodyPr>
          <a:lstStyle/>
          <a:p>
            <a:pPr>
              <a:lnSpc>
                <a:spcPts val="1400"/>
              </a:lnSpc>
            </a:pPr>
            <a:r>
              <a:rPr lang="en-US" altLang="ja-JP" sz="1400" b="1" dirty="0" smtClean="0">
                <a:latin typeface="+mn-ea"/>
              </a:rPr>
              <a:t>【</a:t>
            </a:r>
            <a:r>
              <a:rPr lang="ja-JP" altLang="en-US" sz="1400" b="1" dirty="0" smtClean="0">
                <a:latin typeface="+mn-ea"/>
              </a:rPr>
              <a:t>公共</a:t>
            </a:r>
            <a:r>
              <a:rPr lang="ja-JP" altLang="en-US" sz="1400" b="1" dirty="0">
                <a:latin typeface="+mn-ea"/>
              </a:rPr>
              <a:t>交通</a:t>
            </a:r>
            <a:r>
              <a:rPr lang="ja-JP" altLang="en-US" sz="1400" b="1" dirty="0" smtClean="0">
                <a:latin typeface="+mn-ea"/>
              </a:rPr>
              <a:t>運行</a:t>
            </a:r>
            <a:r>
              <a:rPr lang="ja-JP" altLang="en-US" sz="1400" b="1" dirty="0">
                <a:latin typeface="+mn-ea"/>
              </a:rPr>
              <a:t>情報</a:t>
            </a:r>
            <a:r>
              <a:rPr lang="ja-JP" altLang="en-US" sz="1400" b="1" dirty="0" smtClean="0">
                <a:latin typeface="+mn-ea"/>
              </a:rPr>
              <a:t>サービス</a:t>
            </a:r>
            <a:r>
              <a:rPr lang="en-US" altLang="ja-JP" sz="1400" b="1" dirty="0" smtClean="0">
                <a:latin typeface="+mn-ea"/>
              </a:rPr>
              <a:t>】</a:t>
            </a:r>
            <a:r>
              <a:rPr kumimoji="1" lang="en-US" altLang="ja-JP" sz="1400" b="1" dirty="0" smtClean="0">
                <a:latin typeface="+mn-ea"/>
              </a:rPr>
              <a:t/>
            </a:r>
            <a:br>
              <a:rPr kumimoji="1" lang="en-US" altLang="ja-JP" sz="1400" b="1" dirty="0" smtClean="0">
                <a:latin typeface="+mn-ea"/>
              </a:rPr>
            </a:br>
            <a:r>
              <a:rPr lang="ja-JP" altLang="en-US" sz="1100" dirty="0">
                <a:latin typeface="+mn-ea"/>
              </a:rPr>
              <a:t>　</a:t>
            </a:r>
            <a:r>
              <a:rPr lang="ja-JP" altLang="en-US" sz="1100" dirty="0" smtClean="0">
                <a:latin typeface="+mn-ea"/>
              </a:rPr>
              <a:t>公共交通利用者の端末にリアルタイムの</a:t>
            </a:r>
            <a:br>
              <a:rPr lang="ja-JP" altLang="en-US" sz="1100" dirty="0" smtClean="0">
                <a:latin typeface="+mn-ea"/>
              </a:rPr>
            </a:br>
            <a:r>
              <a:rPr lang="ja-JP" altLang="en-US" sz="1100" dirty="0" smtClean="0">
                <a:latin typeface="+mn-ea"/>
              </a:rPr>
              <a:t>　運行情報を直接提供</a:t>
            </a:r>
            <a:endParaRPr lang="en-US" altLang="ja-JP" sz="1100" dirty="0" smtClean="0">
              <a:latin typeface="+mn-ea"/>
            </a:endParaRPr>
          </a:p>
        </p:txBody>
      </p:sp>
      <p:sp>
        <p:nvSpPr>
          <p:cNvPr id="30" name="テキスト ボックス 29"/>
          <p:cNvSpPr txBox="1"/>
          <p:nvPr/>
        </p:nvSpPr>
        <p:spPr>
          <a:xfrm>
            <a:off x="2936776" y="2798058"/>
            <a:ext cx="2472152" cy="630942"/>
          </a:xfrm>
          <a:prstGeom prst="rect">
            <a:avLst/>
          </a:prstGeom>
          <a:noFill/>
        </p:spPr>
        <p:txBody>
          <a:bodyPr wrap="none" rtlCol="0">
            <a:spAutoFit/>
          </a:bodyPr>
          <a:lstStyle/>
          <a:p>
            <a:pPr>
              <a:lnSpc>
                <a:spcPts val="1400"/>
              </a:lnSpc>
            </a:pPr>
            <a:r>
              <a:rPr lang="en-US" altLang="ja-JP" sz="1400" b="1" dirty="0" smtClean="0">
                <a:latin typeface="+mn-ea"/>
              </a:rPr>
              <a:t>【</a:t>
            </a:r>
            <a:r>
              <a:rPr kumimoji="1" lang="ja-JP" altLang="en-US" sz="1400" b="1" dirty="0" smtClean="0">
                <a:latin typeface="+mn-ea"/>
              </a:rPr>
              <a:t>交通弱者支援情報サービス</a:t>
            </a:r>
            <a:r>
              <a:rPr kumimoji="1" lang="en-US" altLang="ja-JP" sz="1400" b="1" dirty="0" smtClean="0">
                <a:latin typeface="+mn-ea"/>
              </a:rPr>
              <a:t>】</a:t>
            </a:r>
            <a:r>
              <a:rPr kumimoji="1" lang="en-US" altLang="ja-JP" sz="1400" dirty="0" smtClean="0">
                <a:latin typeface="+mn-ea"/>
              </a:rPr>
              <a:t/>
            </a:r>
            <a:br>
              <a:rPr kumimoji="1" lang="en-US" altLang="ja-JP" sz="1400" dirty="0" smtClean="0">
                <a:latin typeface="+mn-ea"/>
              </a:rPr>
            </a:br>
            <a:r>
              <a:rPr kumimoji="1" lang="ja-JP" altLang="en-US" sz="1100" dirty="0" smtClean="0">
                <a:latin typeface="+mn-ea"/>
              </a:rPr>
              <a:t>交通弱者である</a:t>
            </a:r>
            <a:r>
              <a:rPr kumimoji="1" lang="ja-JP" altLang="en-US" sz="1100" dirty="0" err="1" smtClean="0">
                <a:latin typeface="+mn-ea"/>
              </a:rPr>
              <a:t>視覚障がい</a:t>
            </a:r>
            <a:r>
              <a:rPr kumimoji="1" lang="ja-JP" altLang="en-US" sz="1100" dirty="0" smtClean="0">
                <a:latin typeface="+mn-ea"/>
              </a:rPr>
              <a:t>者に</a:t>
            </a:r>
            <a:endParaRPr kumimoji="1" lang="en-US" altLang="ja-JP" sz="1100" dirty="0" smtClean="0">
              <a:latin typeface="+mn-ea"/>
            </a:endParaRPr>
          </a:p>
          <a:p>
            <a:pPr>
              <a:lnSpc>
                <a:spcPts val="1400"/>
              </a:lnSpc>
            </a:pPr>
            <a:r>
              <a:rPr kumimoji="1" lang="ja-JP" altLang="en-US" sz="1100" dirty="0" smtClean="0">
                <a:latin typeface="+mn-ea"/>
              </a:rPr>
              <a:t>対して音声により移動支援情報を提供</a:t>
            </a:r>
            <a:endParaRPr kumimoji="1" lang="ja-JP" altLang="en-US" sz="1000" dirty="0">
              <a:latin typeface="+mn-ea"/>
            </a:endParaRPr>
          </a:p>
        </p:txBody>
      </p:sp>
      <p:sp>
        <p:nvSpPr>
          <p:cNvPr id="31" name="テキスト ボックス 30"/>
          <p:cNvSpPr txBox="1"/>
          <p:nvPr/>
        </p:nvSpPr>
        <p:spPr>
          <a:xfrm>
            <a:off x="5385048" y="2780928"/>
            <a:ext cx="2651688" cy="630942"/>
          </a:xfrm>
          <a:prstGeom prst="rect">
            <a:avLst/>
          </a:prstGeom>
          <a:noFill/>
        </p:spPr>
        <p:txBody>
          <a:bodyPr wrap="none" rtlCol="0">
            <a:spAutoFit/>
          </a:bodyPr>
          <a:lstStyle/>
          <a:p>
            <a:pPr>
              <a:lnSpc>
                <a:spcPts val="1400"/>
              </a:lnSpc>
            </a:pPr>
            <a:r>
              <a:rPr lang="en-US" altLang="ja-JP" sz="1400" b="1" dirty="0" smtClean="0">
                <a:latin typeface="+mn-ea"/>
              </a:rPr>
              <a:t>【</a:t>
            </a:r>
            <a:r>
              <a:rPr lang="ja-JP" altLang="en-US" sz="1400" b="1" dirty="0" smtClean="0">
                <a:latin typeface="+mn-ea"/>
              </a:rPr>
              <a:t>次</a:t>
            </a:r>
            <a:r>
              <a:rPr lang="ja-JP" altLang="en-US" sz="1400" b="1" dirty="0">
                <a:latin typeface="+mn-ea"/>
              </a:rPr>
              <a:t>世代交通支援情報</a:t>
            </a:r>
            <a:r>
              <a:rPr lang="ja-JP" altLang="en-US" sz="1400" b="1" dirty="0" smtClean="0">
                <a:latin typeface="+mn-ea"/>
              </a:rPr>
              <a:t>サービス</a:t>
            </a:r>
            <a:r>
              <a:rPr lang="en-US" altLang="ja-JP" sz="1400" b="1" dirty="0" smtClean="0">
                <a:latin typeface="+mn-ea"/>
              </a:rPr>
              <a:t>】</a:t>
            </a:r>
            <a:br>
              <a:rPr lang="en-US" altLang="ja-JP" sz="1400" b="1" dirty="0" smtClean="0">
                <a:latin typeface="+mn-ea"/>
              </a:rPr>
            </a:br>
            <a:r>
              <a:rPr kumimoji="1" lang="ja-JP" altLang="en-US" sz="1100" dirty="0" smtClean="0">
                <a:latin typeface="+mn-ea"/>
              </a:rPr>
              <a:t>駅内の利用者の位置に応じて</a:t>
            </a:r>
            <a:endParaRPr kumimoji="1" lang="en-US" altLang="ja-JP" sz="1100" dirty="0" smtClean="0">
              <a:latin typeface="+mn-ea"/>
            </a:endParaRPr>
          </a:p>
          <a:p>
            <a:pPr>
              <a:lnSpc>
                <a:spcPts val="1400"/>
              </a:lnSpc>
            </a:pPr>
            <a:r>
              <a:rPr kumimoji="1" lang="ja-JP" altLang="en-US" sz="1100" dirty="0" smtClean="0">
                <a:latin typeface="+mn-ea"/>
              </a:rPr>
              <a:t>施設案内等の情報サービスを提供</a:t>
            </a:r>
            <a:endParaRPr kumimoji="1" lang="ja-JP" altLang="en-US" sz="1000" dirty="0">
              <a:latin typeface="+mn-ea"/>
            </a:endParaRPr>
          </a:p>
        </p:txBody>
      </p:sp>
      <p:pic>
        <p:nvPicPr>
          <p:cNvPr id="3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6806" y="5835697"/>
            <a:ext cx="1642958" cy="56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p:nvPr/>
        </p:nvSpPr>
        <p:spPr>
          <a:xfrm>
            <a:off x="3218053" y="6400525"/>
            <a:ext cx="2787943" cy="415498"/>
          </a:xfrm>
          <a:prstGeom prst="rect">
            <a:avLst/>
          </a:prstGeom>
          <a:noFill/>
        </p:spPr>
        <p:txBody>
          <a:bodyPr wrap="none" rtlCol="0">
            <a:spAutoFit/>
          </a:bodyPr>
          <a:lstStyle/>
          <a:p>
            <a:pPr algn="ctr"/>
            <a:r>
              <a:rPr kumimoji="1" lang="ja-JP" altLang="en-US" sz="1050" dirty="0" smtClean="0">
                <a:latin typeface="+mn-ea"/>
              </a:rPr>
              <a:t>駅ターミナルの</a:t>
            </a:r>
            <a:r>
              <a:rPr lang="ja-JP" altLang="en-US" sz="1050" dirty="0" smtClean="0">
                <a:latin typeface="+mn-ea"/>
              </a:rPr>
              <a:t>施設（券売機、窓口、売店等）</a:t>
            </a:r>
            <a:endParaRPr lang="en-US" altLang="ja-JP" sz="1050" dirty="0" smtClean="0">
              <a:latin typeface="+mn-ea"/>
            </a:endParaRPr>
          </a:p>
          <a:p>
            <a:pPr algn="ctr"/>
            <a:r>
              <a:rPr lang="ja-JP" altLang="en-US" sz="1050" dirty="0" smtClean="0">
                <a:latin typeface="+mn-ea"/>
              </a:rPr>
              <a:t>の情報（施設の名称、位置、使用状況等）</a:t>
            </a:r>
            <a:endParaRPr kumimoji="1" lang="ja-JP" altLang="en-US" sz="1050" dirty="0">
              <a:latin typeface="+mn-ea"/>
            </a:endParaRPr>
          </a:p>
        </p:txBody>
      </p:sp>
      <p:cxnSp>
        <p:nvCxnSpPr>
          <p:cNvPr id="40" name="曲線コネクタ 39"/>
          <p:cNvCxnSpPr>
            <a:stCxn id="62" idx="0"/>
            <a:endCxn id="28" idx="2"/>
          </p:cNvCxnSpPr>
          <p:nvPr/>
        </p:nvCxnSpPr>
        <p:spPr>
          <a:xfrm rot="5400000" flipH="1" flipV="1">
            <a:off x="3161518" y="4173465"/>
            <a:ext cx="645741" cy="2327793"/>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2" name="曲線コネクタ 41"/>
          <p:cNvCxnSpPr>
            <a:stCxn id="36" idx="0"/>
            <a:endCxn id="28" idx="2"/>
          </p:cNvCxnSpPr>
          <p:nvPr/>
        </p:nvCxnSpPr>
        <p:spPr>
          <a:xfrm rot="5400000" flipH="1" flipV="1">
            <a:off x="4237682" y="5425094"/>
            <a:ext cx="821207" cy="12700"/>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3" name="曲線コネクタ 42"/>
          <p:cNvCxnSpPr>
            <a:stCxn id="61" idx="0"/>
            <a:endCxn id="28" idx="2"/>
          </p:cNvCxnSpPr>
          <p:nvPr/>
        </p:nvCxnSpPr>
        <p:spPr>
          <a:xfrm rot="16200000" flipV="1">
            <a:off x="5417139" y="4245637"/>
            <a:ext cx="680611" cy="2218318"/>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4" name="曲線コネクタ 43"/>
          <p:cNvCxnSpPr>
            <a:stCxn id="28" idx="0"/>
            <a:endCxn id="48" idx="2"/>
          </p:cNvCxnSpPr>
          <p:nvPr/>
        </p:nvCxnSpPr>
        <p:spPr>
          <a:xfrm rot="5400000" flipH="1" flipV="1">
            <a:off x="4477621" y="4401392"/>
            <a:ext cx="512375" cy="171047"/>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5" name="曲線コネクタ 44"/>
          <p:cNvCxnSpPr>
            <a:stCxn id="28" idx="0"/>
            <a:endCxn id="47" idx="2"/>
          </p:cNvCxnSpPr>
          <p:nvPr/>
        </p:nvCxnSpPr>
        <p:spPr>
          <a:xfrm rot="5400000" flipH="1" flipV="1">
            <a:off x="5683277" y="3195736"/>
            <a:ext cx="512375" cy="2582359"/>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6" name="曲線コネクタ 45"/>
          <p:cNvCxnSpPr>
            <a:stCxn id="28" idx="0"/>
            <a:endCxn id="49" idx="2"/>
          </p:cNvCxnSpPr>
          <p:nvPr/>
        </p:nvCxnSpPr>
        <p:spPr>
          <a:xfrm rot="16200000" flipV="1">
            <a:off x="3318769" y="3413586"/>
            <a:ext cx="468379" cy="2190654"/>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7155582" y="4160076"/>
            <a:ext cx="150124" cy="7065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n-ea"/>
            </a:endParaRPr>
          </a:p>
        </p:txBody>
      </p:sp>
      <p:sp>
        <p:nvSpPr>
          <p:cNvPr id="48" name="正方形/長方形 47"/>
          <p:cNvSpPr/>
          <p:nvPr/>
        </p:nvSpPr>
        <p:spPr>
          <a:xfrm>
            <a:off x="4744270" y="4160076"/>
            <a:ext cx="150124" cy="7065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n-ea"/>
            </a:endParaRPr>
          </a:p>
        </p:txBody>
      </p:sp>
      <p:sp>
        <p:nvSpPr>
          <p:cNvPr id="49" name="正方形/長方形 48"/>
          <p:cNvSpPr/>
          <p:nvPr/>
        </p:nvSpPr>
        <p:spPr>
          <a:xfrm>
            <a:off x="2382569" y="4204072"/>
            <a:ext cx="150124" cy="7065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n-ea"/>
            </a:endParaRPr>
          </a:p>
        </p:txBody>
      </p:sp>
      <p:sp>
        <p:nvSpPr>
          <p:cNvPr id="3" name="右中かっこ 2"/>
          <p:cNvSpPr/>
          <p:nvPr/>
        </p:nvSpPr>
        <p:spPr>
          <a:xfrm>
            <a:off x="7863118" y="5622815"/>
            <a:ext cx="208791" cy="1193208"/>
          </a:xfrm>
          <a:prstGeom prst="rightBrace">
            <a:avLst/>
          </a:prstGeom>
          <a:ln>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テキスト ボックス 3"/>
          <p:cNvSpPr txBox="1"/>
          <p:nvPr/>
        </p:nvSpPr>
        <p:spPr>
          <a:xfrm>
            <a:off x="8102967" y="6093296"/>
            <a:ext cx="1269899" cy="261610"/>
          </a:xfrm>
          <a:prstGeom prst="rect">
            <a:avLst/>
          </a:prstGeom>
          <a:noFill/>
        </p:spPr>
        <p:txBody>
          <a:bodyPr wrap="none" rtlCol="0">
            <a:spAutoFit/>
          </a:bodyPr>
          <a:lstStyle/>
          <a:p>
            <a:r>
              <a:rPr kumimoji="1" lang="ja-JP" altLang="en-US" sz="1100" dirty="0" smtClean="0"/>
              <a:t>データ規格の策定</a:t>
            </a:r>
            <a:endParaRPr kumimoji="1" lang="ja-JP" altLang="en-US" sz="1100" dirty="0"/>
          </a:p>
        </p:txBody>
      </p:sp>
      <p:sp>
        <p:nvSpPr>
          <p:cNvPr id="5" name="テキスト ボックス 4"/>
          <p:cNvSpPr txBox="1"/>
          <p:nvPr/>
        </p:nvSpPr>
        <p:spPr>
          <a:xfrm>
            <a:off x="8094540" y="4820309"/>
            <a:ext cx="1335622" cy="261610"/>
          </a:xfrm>
          <a:prstGeom prst="rect">
            <a:avLst/>
          </a:prstGeom>
          <a:noFill/>
        </p:spPr>
        <p:txBody>
          <a:bodyPr wrap="none" rtlCol="0">
            <a:spAutoFit/>
          </a:bodyPr>
          <a:lstStyle/>
          <a:p>
            <a:r>
              <a:rPr kumimoji="1" lang="ja-JP" altLang="en-US" sz="1100" dirty="0" smtClean="0"/>
              <a:t>システム構築・検証</a:t>
            </a:r>
            <a:endParaRPr kumimoji="1" lang="ja-JP" altLang="en-US" sz="1100" dirty="0"/>
          </a:p>
        </p:txBody>
      </p:sp>
      <p:sp>
        <p:nvSpPr>
          <p:cNvPr id="50" name="右中かっこ 49"/>
          <p:cNvSpPr/>
          <p:nvPr/>
        </p:nvSpPr>
        <p:spPr>
          <a:xfrm>
            <a:off x="7855951" y="2780927"/>
            <a:ext cx="238590" cy="1507161"/>
          </a:xfrm>
          <a:prstGeom prst="rightBrace">
            <a:avLst/>
          </a:prstGeom>
          <a:ln>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1" name="テキスト ボックス 50"/>
          <p:cNvSpPr txBox="1"/>
          <p:nvPr/>
        </p:nvSpPr>
        <p:spPr>
          <a:xfrm>
            <a:off x="8095800" y="3068960"/>
            <a:ext cx="1787251" cy="938719"/>
          </a:xfrm>
          <a:prstGeom prst="rect">
            <a:avLst/>
          </a:prstGeom>
          <a:noFill/>
        </p:spPr>
        <p:txBody>
          <a:bodyPr wrap="square" rtlCol="0">
            <a:spAutoFit/>
          </a:bodyPr>
          <a:lstStyle/>
          <a:p>
            <a:r>
              <a:rPr lang="ja-JP" altLang="en-US" sz="1100" dirty="0"/>
              <a:t>様々な</a:t>
            </a:r>
            <a:r>
              <a:rPr lang="ja-JP" altLang="en-US" sz="1100" dirty="0" smtClean="0"/>
              <a:t>情報サービスの提供を通じた情報流通連携基盤の適用性の</a:t>
            </a:r>
            <a:r>
              <a:rPr lang="ja-JP" altLang="en-US" sz="1100" dirty="0"/>
              <a:t>検証、オープンデータ化</a:t>
            </a:r>
            <a:r>
              <a:rPr lang="ja-JP" altLang="en-US" sz="1100" dirty="0" smtClean="0"/>
              <a:t>のメリットの可視化</a:t>
            </a:r>
            <a:endParaRPr kumimoji="1" lang="ja-JP" altLang="en-US" sz="1100" dirty="0"/>
          </a:p>
        </p:txBody>
      </p:sp>
      <p:sp>
        <p:nvSpPr>
          <p:cNvPr id="52" name="右中かっこ 51"/>
          <p:cNvSpPr/>
          <p:nvPr/>
        </p:nvSpPr>
        <p:spPr>
          <a:xfrm>
            <a:off x="7833320" y="4531771"/>
            <a:ext cx="238589" cy="823298"/>
          </a:xfrm>
          <a:prstGeom prst="rightBrace">
            <a:avLst/>
          </a:prstGeom>
          <a:ln>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4" name="テキスト ボックス 53"/>
          <p:cNvSpPr txBox="1"/>
          <p:nvPr/>
        </p:nvSpPr>
        <p:spPr>
          <a:xfrm>
            <a:off x="0" y="-2352"/>
            <a:ext cx="9905999" cy="400110"/>
          </a:xfrm>
          <a:prstGeom prst="rect">
            <a:avLst/>
          </a:prstGeom>
          <a:noFill/>
        </p:spPr>
        <p:txBody>
          <a:bodyPr wrap="square" rtlCol="0">
            <a:spAutoFit/>
          </a:bodyPr>
          <a:lstStyle/>
          <a:p>
            <a:pPr algn="ctr"/>
            <a:r>
              <a:rPr lang="ja-JP" altLang="en-US" dirty="0">
                <a:latin typeface="+mn-ea"/>
              </a:rPr>
              <a:t>２．平成</a:t>
            </a:r>
            <a:r>
              <a:rPr lang="en-US" altLang="ja-JP" dirty="0">
                <a:latin typeface="+mn-ea"/>
              </a:rPr>
              <a:t>24</a:t>
            </a:r>
            <a:r>
              <a:rPr lang="ja-JP" altLang="en-US" dirty="0">
                <a:latin typeface="+mn-ea"/>
              </a:rPr>
              <a:t>年度各実証実験の</a:t>
            </a:r>
            <a:r>
              <a:rPr lang="ja-JP" altLang="en-US" dirty="0" smtClean="0">
                <a:latin typeface="+mn-ea"/>
              </a:rPr>
              <a:t>詳細</a:t>
            </a:r>
            <a:r>
              <a:rPr lang="ja-JP" altLang="en-US" sz="2000" dirty="0" smtClean="0">
                <a:latin typeface="+mn-ea"/>
              </a:rPr>
              <a:t>　（１）公共交通関連情報（概要）</a:t>
            </a:r>
            <a:endParaRPr kumimoji="1" lang="en-US" altLang="ja-JP" sz="2000" dirty="0" smtClean="0">
              <a:latin typeface="+mn-ea"/>
            </a:endParaRPr>
          </a:p>
        </p:txBody>
      </p:sp>
      <p:sp>
        <p:nvSpPr>
          <p:cNvPr id="56" name="Rectangle 338"/>
          <p:cNvSpPr>
            <a:spLocks noChangeArrowheads="1"/>
          </p:cNvSpPr>
          <p:nvPr/>
        </p:nvSpPr>
        <p:spPr bwMode="auto">
          <a:xfrm>
            <a:off x="122232" y="487430"/>
            <a:ext cx="9642872" cy="1518876"/>
          </a:xfrm>
          <a:prstGeom prst="rect">
            <a:avLst/>
          </a:prstGeom>
          <a:solidFill>
            <a:srgbClr val="FFFFCC"/>
          </a:solidFill>
          <a:ln w="1905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80975" indent="-180975">
              <a:lnSpc>
                <a:spcPts val="1900"/>
              </a:lnSpc>
            </a:pPr>
            <a:r>
              <a:rPr lang="ja-JP" altLang="en-US" sz="1400" dirty="0" smtClean="0">
                <a:solidFill>
                  <a:srgbClr val="000000"/>
                </a:solidFill>
              </a:rPr>
              <a:t>○　</a:t>
            </a:r>
            <a:r>
              <a:rPr lang="ja-JP" altLang="en-US" sz="1400" u="sng" dirty="0" smtClean="0">
                <a:solidFill>
                  <a:srgbClr val="000000"/>
                </a:solidFill>
              </a:rPr>
              <a:t>鉄道</a:t>
            </a:r>
            <a:r>
              <a:rPr lang="ja-JP" altLang="en-US" sz="1400" u="sng" dirty="0">
                <a:solidFill>
                  <a:srgbClr val="000000"/>
                </a:solidFill>
              </a:rPr>
              <a:t>、</a:t>
            </a:r>
            <a:r>
              <a:rPr lang="ja-JP" altLang="en-US" sz="1400" u="sng" dirty="0" smtClean="0">
                <a:solidFill>
                  <a:srgbClr val="000000"/>
                </a:solidFill>
              </a:rPr>
              <a:t>バス等、複数の公共交通機関が保有する様々なデータ</a:t>
            </a:r>
            <a:r>
              <a:rPr lang="ja-JP" altLang="en-US" sz="1400" u="sng" dirty="0">
                <a:solidFill>
                  <a:srgbClr val="000000"/>
                </a:solidFill>
              </a:rPr>
              <a:t>を</a:t>
            </a:r>
            <a:r>
              <a:rPr lang="ja-JP" altLang="en-US" sz="1400" u="sng" dirty="0" smtClean="0">
                <a:solidFill>
                  <a:srgbClr val="000000"/>
                </a:solidFill>
              </a:rPr>
              <a:t>事業者横断で連携・活用ができるようになれば、リアルタイムでの遅延を考慮した複数路線の乗り継ぎ案内、</a:t>
            </a:r>
            <a:r>
              <a:rPr lang="ja-JP" altLang="en-US" sz="1400" u="sng" dirty="0">
                <a:solidFill>
                  <a:srgbClr val="000000"/>
                </a:solidFill>
              </a:rPr>
              <a:t>交通弱者（高齢者</a:t>
            </a:r>
            <a:r>
              <a:rPr lang="ja-JP" altLang="en-US" sz="1400" u="sng" dirty="0" smtClean="0">
                <a:solidFill>
                  <a:srgbClr val="000000"/>
                </a:solidFill>
              </a:rPr>
              <a:t>、障がい者等</a:t>
            </a:r>
            <a:r>
              <a:rPr lang="ja-JP" altLang="en-US" sz="1400" u="sng" dirty="0">
                <a:solidFill>
                  <a:srgbClr val="000000"/>
                </a:solidFill>
              </a:rPr>
              <a:t>）の移動支援</a:t>
            </a:r>
            <a:r>
              <a:rPr lang="ja-JP" altLang="en-US" sz="1400" u="sng" dirty="0" smtClean="0">
                <a:solidFill>
                  <a:srgbClr val="000000"/>
                </a:solidFill>
              </a:rPr>
              <a:t>情報等の新たなサービスの提供が可能となり、都市部の公共</a:t>
            </a:r>
            <a:r>
              <a:rPr lang="ja-JP" altLang="en-US" sz="1400" u="sng" dirty="0">
                <a:solidFill>
                  <a:srgbClr val="000000"/>
                </a:solidFill>
              </a:rPr>
              <a:t>交通分野における</a:t>
            </a:r>
            <a:r>
              <a:rPr lang="ja-JP" altLang="en-US" sz="1400" u="sng" dirty="0" smtClean="0">
                <a:solidFill>
                  <a:srgbClr val="000000"/>
                </a:solidFill>
              </a:rPr>
              <a:t>課題の解決に資する</a:t>
            </a:r>
            <a:r>
              <a:rPr lang="ja-JP" altLang="en-US" sz="1400" dirty="0" smtClean="0">
                <a:solidFill>
                  <a:srgbClr val="000000"/>
                </a:solidFill>
              </a:rPr>
              <a:t>ことが期待される。</a:t>
            </a:r>
            <a:endParaRPr lang="en-US" altLang="ja-JP" sz="1400" dirty="0" smtClean="0">
              <a:solidFill>
                <a:srgbClr val="000000"/>
              </a:solidFill>
            </a:endParaRPr>
          </a:p>
          <a:p>
            <a:pPr marL="180975" indent="-180975">
              <a:lnSpc>
                <a:spcPts val="1900"/>
              </a:lnSpc>
            </a:pPr>
            <a:r>
              <a:rPr lang="ja-JP" altLang="en-US" sz="1400" dirty="0" smtClean="0">
                <a:solidFill>
                  <a:srgbClr val="000000"/>
                </a:solidFill>
              </a:rPr>
              <a:t>○　このため、</a:t>
            </a:r>
            <a:r>
              <a:rPr lang="ja-JP" altLang="en-US" sz="1400" u="sng" dirty="0" smtClean="0">
                <a:solidFill>
                  <a:srgbClr val="000000"/>
                </a:solidFill>
              </a:rPr>
              <a:t>公共</a:t>
            </a:r>
            <a:r>
              <a:rPr lang="ja-JP" altLang="en-US" sz="1400" u="sng" dirty="0">
                <a:solidFill>
                  <a:srgbClr val="000000"/>
                </a:solidFill>
              </a:rPr>
              <a:t>交通</a:t>
            </a:r>
            <a:r>
              <a:rPr lang="ja-JP" altLang="en-US" sz="1400" u="sng" dirty="0" smtClean="0">
                <a:solidFill>
                  <a:srgbClr val="000000"/>
                </a:solidFill>
              </a:rPr>
              <a:t>分野のデータ規格の開発・実証を行う</a:t>
            </a:r>
            <a:r>
              <a:rPr lang="ja-JP" altLang="en-US" sz="1400" dirty="0" smtClean="0">
                <a:solidFill>
                  <a:srgbClr val="000000"/>
                </a:solidFill>
              </a:rPr>
              <a:t>とともに、</a:t>
            </a:r>
            <a:r>
              <a:rPr lang="ja-JP" altLang="en-US" sz="1400" u="sng" dirty="0" smtClean="0">
                <a:solidFill>
                  <a:srgbClr val="000000"/>
                </a:solidFill>
              </a:rPr>
              <a:t>当該分野のデータの流通・連携により、様々な情報</a:t>
            </a:r>
            <a:r>
              <a:rPr lang="ja-JP" altLang="en-US" sz="1400" u="sng" dirty="0">
                <a:solidFill>
                  <a:srgbClr val="000000"/>
                </a:solidFill>
              </a:rPr>
              <a:t>サービス</a:t>
            </a:r>
            <a:r>
              <a:rPr lang="ja-JP" altLang="en-US" sz="1400" dirty="0">
                <a:solidFill>
                  <a:srgbClr val="000000"/>
                </a:solidFill>
              </a:rPr>
              <a:t>（</a:t>
            </a:r>
            <a:r>
              <a:rPr lang="ja-JP" altLang="en-US" sz="1400" dirty="0" smtClean="0">
                <a:solidFill>
                  <a:srgbClr val="000000"/>
                </a:solidFill>
              </a:rPr>
              <a:t>公共交通運行</a:t>
            </a:r>
            <a:r>
              <a:rPr lang="ja-JP" altLang="en-US" sz="1400" dirty="0">
                <a:solidFill>
                  <a:srgbClr val="000000"/>
                </a:solidFill>
              </a:rPr>
              <a:t>情報サービス、交通弱者支援情報サービス、次世代交通支援情報サービス</a:t>
            </a:r>
            <a:r>
              <a:rPr lang="ja-JP" altLang="en-US" sz="1400" dirty="0" smtClean="0">
                <a:solidFill>
                  <a:srgbClr val="000000"/>
                </a:solidFill>
              </a:rPr>
              <a:t>）</a:t>
            </a:r>
            <a:r>
              <a:rPr lang="ja-JP" altLang="en-US" sz="1400" u="sng" dirty="0" smtClean="0">
                <a:solidFill>
                  <a:srgbClr val="000000"/>
                </a:solidFill>
              </a:rPr>
              <a:t>の提供が可能になることを実証</a:t>
            </a:r>
            <a:r>
              <a:rPr lang="ja-JP" altLang="en-US" sz="1400" dirty="0" smtClean="0">
                <a:solidFill>
                  <a:srgbClr val="000000"/>
                </a:solidFill>
              </a:rPr>
              <a:t>。</a:t>
            </a:r>
            <a:endParaRPr lang="ja-JP" altLang="en-US" sz="1400" dirty="0">
              <a:solidFill>
                <a:srgbClr val="000000"/>
              </a:solidFill>
            </a:endParaRPr>
          </a:p>
        </p:txBody>
      </p:sp>
      <p:sp>
        <p:nvSpPr>
          <p:cNvPr id="35" name="テキスト ボックス 34"/>
          <p:cNvSpPr txBox="1"/>
          <p:nvPr/>
        </p:nvSpPr>
        <p:spPr>
          <a:xfrm>
            <a:off x="1136576" y="6308303"/>
            <a:ext cx="2137125" cy="577081"/>
          </a:xfrm>
          <a:prstGeom prst="rect">
            <a:avLst/>
          </a:prstGeom>
          <a:noFill/>
        </p:spPr>
        <p:txBody>
          <a:bodyPr wrap="none" rtlCol="0">
            <a:spAutoFit/>
          </a:bodyPr>
          <a:lstStyle/>
          <a:p>
            <a:pPr algn="ctr"/>
            <a:r>
              <a:rPr lang="ja-JP" altLang="en-US" sz="1050" dirty="0" smtClean="0">
                <a:latin typeface="+mn-ea"/>
              </a:rPr>
              <a:t>鉄道の運行</a:t>
            </a:r>
            <a:r>
              <a:rPr kumimoji="1" lang="ja-JP" altLang="en-US" sz="1050" dirty="0" smtClean="0">
                <a:latin typeface="+mn-ea"/>
              </a:rPr>
              <a:t>情報</a:t>
            </a:r>
          </a:p>
          <a:p>
            <a:pPr algn="ctr"/>
            <a:r>
              <a:rPr lang="ja-JP" altLang="en-US" sz="1050" dirty="0" smtClean="0">
                <a:latin typeface="+mn-ea"/>
              </a:rPr>
              <a:t>（</a:t>
            </a:r>
            <a:r>
              <a:rPr lang="ja-JP" altLang="en-US" sz="1050" dirty="0">
                <a:latin typeface="+mn-ea"/>
              </a:rPr>
              <a:t>走行</a:t>
            </a:r>
            <a:r>
              <a:rPr lang="ja-JP" altLang="en-US" sz="1050" dirty="0" smtClean="0">
                <a:latin typeface="+mn-ea"/>
              </a:rPr>
              <a:t>位置、遅延情報、運休情報、</a:t>
            </a:r>
            <a:endParaRPr lang="en-US" altLang="ja-JP" sz="1050" dirty="0" smtClean="0">
              <a:latin typeface="+mn-ea"/>
            </a:endParaRPr>
          </a:p>
          <a:p>
            <a:pPr algn="ctr"/>
            <a:r>
              <a:rPr lang="ja-JP" altLang="en-US" sz="1050" dirty="0" smtClean="0">
                <a:latin typeface="+mn-ea"/>
              </a:rPr>
              <a:t>遅延・運休の原因情報等）</a:t>
            </a:r>
            <a:endParaRPr kumimoji="1" lang="ja-JP" altLang="en-US" sz="1050" dirty="0">
              <a:latin typeface="+mn-ea"/>
            </a:endParaRPr>
          </a:p>
        </p:txBody>
      </p:sp>
      <p:sp>
        <p:nvSpPr>
          <p:cNvPr id="39" name="テキスト ボックス 38"/>
          <p:cNvSpPr txBox="1"/>
          <p:nvPr/>
        </p:nvSpPr>
        <p:spPr>
          <a:xfrm>
            <a:off x="5873195" y="6307286"/>
            <a:ext cx="2137125" cy="577081"/>
          </a:xfrm>
          <a:prstGeom prst="rect">
            <a:avLst/>
          </a:prstGeom>
          <a:noFill/>
        </p:spPr>
        <p:txBody>
          <a:bodyPr wrap="none" rtlCol="0">
            <a:spAutoFit/>
          </a:bodyPr>
          <a:lstStyle/>
          <a:p>
            <a:pPr algn="ctr"/>
            <a:r>
              <a:rPr kumimoji="1" lang="ja-JP" altLang="en-US" sz="1050" dirty="0" smtClean="0">
                <a:latin typeface="+mn-ea"/>
              </a:rPr>
              <a:t>バスの運行情報</a:t>
            </a:r>
            <a:endParaRPr kumimoji="1" lang="en-US" altLang="ja-JP" sz="1050" dirty="0" smtClean="0">
              <a:latin typeface="+mn-ea"/>
            </a:endParaRPr>
          </a:p>
          <a:p>
            <a:pPr algn="ctr"/>
            <a:r>
              <a:rPr lang="ja-JP" altLang="en-US" sz="1050" dirty="0" smtClean="0">
                <a:latin typeface="+mn-ea"/>
              </a:rPr>
              <a:t>（走行位置、遅延情報、運休情報、</a:t>
            </a:r>
            <a:endParaRPr lang="en-US" altLang="ja-JP" sz="1050" dirty="0" smtClean="0">
              <a:latin typeface="+mn-ea"/>
            </a:endParaRPr>
          </a:p>
          <a:p>
            <a:pPr algn="ctr"/>
            <a:r>
              <a:rPr lang="ja-JP" altLang="en-US" sz="1050" dirty="0">
                <a:latin typeface="+mn-ea"/>
              </a:rPr>
              <a:t>遅延・運休の原因情報</a:t>
            </a:r>
            <a:r>
              <a:rPr lang="ja-JP" altLang="en-US" sz="1050" dirty="0" smtClean="0">
                <a:latin typeface="+mn-ea"/>
              </a:rPr>
              <a:t>等）</a:t>
            </a:r>
            <a:endParaRPr kumimoji="1" lang="ja-JP" altLang="en-US" sz="1050" dirty="0">
              <a:latin typeface="+mn-ea"/>
            </a:endParaRPr>
          </a:p>
        </p:txBody>
      </p:sp>
      <p:pic>
        <p:nvPicPr>
          <p:cNvPr id="34" name="Picture 2" descr="C:\Users\shindo\Pictures\materials\PicturesFromWeb\t_kiki01_smartphone.w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40003" y="3355383"/>
            <a:ext cx="457961" cy="76609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shindo\Pictures\materials\PicturesFromWeb\t_kiki01_smartphone.w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80002" y="3393981"/>
            <a:ext cx="457961" cy="76609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C:\Users\shindo\Pictures\materials\PicturesFromWeb\t_kiki01_smartphone.w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01663" y="3393980"/>
            <a:ext cx="457961" cy="76609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31933" y="5695101"/>
            <a:ext cx="1069339" cy="57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68624" y="5660231"/>
            <a:ext cx="1503736" cy="64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スライド番号プレースホルダ 11"/>
          <p:cNvSpPr>
            <a:spLocks noGrp="1"/>
          </p:cNvSpPr>
          <p:nvPr>
            <p:ph type="sldNum" sz="quarter" idx="4294967295"/>
          </p:nvPr>
        </p:nvSpPr>
        <p:spPr>
          <a:xfrm>
            <a:off x="9129464" y="6520259"/>
            <a:ext cx="779976" cy="365125"/>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465055-439F-4391-840E-CC8A179C19DE}" type="slidenum">
              <a:rPr kumimoji="0" lang="ja-JP" altLang="en-US" sz="1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ja-JP" altLang="en-US" sz="1600" b="0" i="0" u="none" strike="noStrike" kern="0" cap="none" spc="0" normalizeH="0" baseline="0" noProof="0" dirty="0">
              <a:ln>
                <a:noFill/>
              </a:ln>
              <a:solidFill>
                <a:sysClr val="windowText" lastClr="000000"/>
              </a:solidFill>
              <a:effectLst/>
              <a:uLnTx/>
              <a:uFillTx/>
            </a:endParaRPr>
          </a:p>
        </p:txBody>
      </p:sp>
      <p:sp>
        <p:nvSpPr>
          <p:cNvPr id="6" name="大かっこ 5"/>
          <p:cNvSpPr/>
          <p:nvPr/>
        </p:nvSpPr>
        <p:spPr>
          <a:xfrm>
            <a:off x="4654636" y="2060848"/>
            <a:ext cx="5122901" cy="576064"/>
          </a:xfrm>
          <a:prstGeom prst="bracketPair">
            <a:avLst>
              <a:gd name="adj" fmla="val 764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200" dirty="0" smtClean="0">
                <a:latin typeface="+mn-ea"/>
              </a:rPr>
              <a:t>実施</a:t>
            </a:r>
            <a:r>
              <a:rPr lang="ja-JP" altLang="en-US" sz="1200" dirty="0">
                <a:latin typeface="+mn-ea"/>
              </a:rPr>
              <a:t>主体</a:t>
            </a:r>
            <a:r>
              <a:rPr lang="ja-JP" altLang="en-US" sz="1200" dirty="0" smtClean="0">
                <a:latin typeface="+mn-ea"/>
              </a:rPr>
              <a:t>：株式</a:t>
            </a:r>
            <a:r>
              <a:rPr lang="ja-JP" altLang="en-US" sz="1200" dirty="0">
                <a:latin typeface="+mn-ea"/>
              </a:rPr>
              <a:t>会社横須賀</a:t>
            </a:r>
            <a:r>
              <a:rPr lang="ja-JP" altLang="en-US" sz="1200" dirty="0" smtClean="0">
                <a:latin typeface="+mn-ea"/>
              </a:rPr>
              <a:t>テレコムリサーチパーク</a:t>
            </a:r>
            <a:endParaRPr lang="en-US" altLang="ja-JP" sz="1200" dirty="0" smtClean="0">
              <a:latin typeface="+mn-ea"/>
            </a:endParaRPr>
          </a:p>
          <a:p>
            <a:r>
              <a:rPr lang="ja-JP" altLang="en-US" sz="1200" dirty="0" smtClean="0">
                <a:latin typeface="+mn-ea"/>
              </a:rPr>
              <a:t>連携</a:t>
            </a:r>
            <a:r>
              <a:rPr lang="ja-JP" altLang="en-US" sz="1200" dirty="0">
                <a:latin typeface="+mn-ea"/>
              </a:rPr>
              <a:t>主体</a:t>
            </a:r>
            <a:r>
              <a:rPr lang="ja-JP" altLang="en-US" sz="1200" dirty="0" smtClean="0">
                <a:latin typeface="+mn-ea"/>
              </a:rPr>
              <a:t>：</a:t>
            </a:r>
            <a:r>
              <a:rPr lang="ja-JP" altLang="en-US" sz="1200" dirty="0">
                <a:latin typeface="+mn-ea"/>
              </a:rPr>
              <a:t>東日本旅客</a:t>
            </a:r>
            <a:r>
              <a:rPr lang="ja-JP" altLang="en-US" sz="1200" dirty="0" smtClean="0">
                <a:latin typeface="+mn-ea"/>
              </a:rPr>
              <a:t>鉄道株式会社、東京都交通局、</a:t>
            </a:r>
            <a:r>
              <a:rPr lang="ja-JP" altLang="en-US" sz="1200" dirty="0">
                <a:latin typeface="+mn-ea"/>
              </a:rPr>
              <a:t>東京地下鉄株式</a:t>
            </a:r>
            <a:r>
              <a:rPr lang="ja-JP" altLang="en-US" sz="1200" dirty="0" smtClean="0">
                <a:latin typeface="+mn-ea"/>
              </a:rPr>
              <a:t>会社</a:t>
            </a:r>
            <a:endParaRPr lang="en-US" altLang="ja-JP" sz="1200" dirty="0" smtClean="0">
              <a:latin typeface="+mn-ea"/>
            </a:endParaRPr>
          </a:p>
          <a:p>
            <a:r>
              <a:rPr lang="ja-JP" altLang="en-US" sz="1200" dirty="0" smtClean="0">
                <a:latin typeface="+mn-ea"/>
              </a:rPr>
              <a:t>　　　　　　　（ＪＲ山手線・都営バスの運行情報、東京駅の施設情報等）</a:t>
            </a:r>
            <a:endParaRPr lang="ja-JP" altLang="en-US" sz="1200" dirty="0">
              <a:latin typeface="+mn-ea"/>
            </a:endParaRPr>
          </a:p>
        </p:txBody>
      </p:sp>
      <p:sp>
        <p:nvSpPr>
          <p:cNvPr id="41" name="テキスト ボックス 40"/>
          <p:cNvSpPr txBox="1"/>
          <p:nvPr/>
        </p:nvSpPr>
        <p:spPr>
          <a:xfrm>
            <a:off x="164607" y="5775647"/>
            <a:ext cx="1260001" cy="461665"/>
          </a:xfrm>
          <a:prstGeom prst="rect">
            <a:avLst/>
          </a:prstGeom>
          <a:noFill/>
        </p:spPr>
        <p:txBody>
          <a:bodyPr vert="horz" wrap="square" rtlCol="0">
            <a:spAutoFit/>
          </a:bodyPr>
          <a:lstStyle/>
          <a:p>
            <a:r>
              <a:rPr lang="en-US" altLang="ja-JP" sz="1200" b="1" dirty="0" smtClean="0">
                <a:solidFill>
                  <a:prstClr val="black"/>
                </a:solidFill>
                <a:latin typeface="+mn-ea"/>
              </a:rPr>
              <a:t>【</a:t>
            </a:r>
            <a:r>
              <a:rPr lang="ja-JP" altLang="en-US" sz="1200" b="1" dirty="0" smtClean="0">
                <a:solidFill>
                  <a:prstClr val="black"/>
                </a:solidFill>
                <a:latin typeface="+mn-ea"/>
              </a:rPr>
              <a:t>本実証</a:t>
            </a:r>
            <a:r>
              <a:rPr lang="ja-JP" altLang="en-US" sz="1200" b="1" dirty="0">
                <a:solidFill>
                  <a:prstClr val="black"/>
                </a:solidFill>
                <a:latin typeface="+mn-ea"/>
              </a:rPr>
              <a:t>で</a:t>
            </a:r>
            <a:r>
              <a:rPr lang="ja-JP" altLang="en-US" sz="1200" b="1" dirty="0" smtClean="0">
                <a:solidFill>
                  <a:prstClr val="black"/>
                </a:solidFill>
                <a:latin typeface="+mn-ea"/>
              </a:rPr>
              <a:t>扱う</a:t>
            </a:r>
            <a:endParaRPr lang="en-US" altLang="ja-JP" sz="1200" b="1" dirty="0" smtClean="0">
              <a:solidFill>
                <a:prstClr val="black"/>
              </a:solidFill>
              <a:latin typeface="+mn-ea"/>
            </a:endParaRPr>
          </a:p>
          <a:p>
            <a:r>
              <a:rPr lang="ja-JP" altLang="en-US" sz="1200" b="1" dirty="0">
                <a:solidFill>
                  <a:prstClr val="black"/>
                </a:solidFill>
                <a:latin typeface="+mn-ea"/>
              </a:rPr>
              <a:t>　</a:t>
            </a:r>
            <a:r>
              <a:rPr lang="ja-JP" altLang="en-US" sz="1200" b="1" dirty="0" smtClean="0">
                <a:solidFill>
                  <a:prstClr val="black"/>
                </a:solidFill>
                <a:latin typeface="+mn-ea"/>
              </a:rPr>
              <a:t>データ</a:t>
            </a:r>
            <a:r>
              <a:rPr lang="ja-JP" altLang="en-US" sz="1200" b="1" dirty="0">
                <a:solidFill>
                  <a:prstClr val="black"/>
                </a:solidFill>
                <a:latin typeface="+mn-ea"/>
              </a:rPr>
              <a:t>（例</a:t>
            </a:r>
            <a:r>
              <a:rPr lang="ja-JP" altLang="en-US" sz="1200" b="1" dirty="0" smtClean="0">
                <a:solidFill>
                  <a:prstClr val="black"/>
                </a:solidFill>
                <a:latin typeface="+mn-ea"/>
              </a:rPr>
              <a:t>）</a:t>
            </a:r>
            <a:r>
              <a:rPr lang="en-US" altLang="ja-JP" sz="1200" b="1" dirty="0" smtClean="0">
                <a:solidFill>
                  <a:prstClr val="black"/>
                </a:solidFill>
                <a:latin typeface="+mn-ea"/>
              </a:rPr>
              <a:t>】</a:t>
            </a:r>
            <a:endParaRPr lang="en-US" altLang="ja-JP" sz="1200" b="1" dirty="0">
              <a:solidFill>
                <a:prstClr val="black"/>
              </a:solidFill>
              <a:latin typeface="+mn-ea"/>
            </a:endParaRPr>
          </a:p>
        </p:txBody>
      </p:sp>
      <p:cxnSp>
        <p:nvCxnSpPr>
          <p:cNvPr id="53" name="直線コネクタ 52"/>
          <p:cNvCxnSpPr>
            <a:cxnSpLocks noChangeShapeType="1"/>
          </p:cNvCxnSpPr>
          <p:nvPr/>
        </p:nvCxnSpPr>
        <p:spPr bwMode="auto">
          <a:xfrm>
            <a:off x="0" y="404666"/>
            <a:ext cx="9906000" cy="1587"/>
          </a:xfrm>
          <a:prstGeom prst="line">
            <a:avLst/>
          </a:prstGeom>
          <a:noFill/>
          <a:ln w="63500" cmpd="sng" algn="ctr">
            <a:solidFill>
              <a:srgbClr val="FF9900"/>
            </a:solidFill>
            <a:round/>
            <a:headEnd/>
            <a:tailEnd/>
          </a:ln>
        </p:spPr>
      </p:cxnSp>
    </p:spTree>
    <p:extLst>
      <p:ext uri="{BB962C8B-B14F-4D97-AF65-F5344CB8AC3E}">
        <p14:creationId xmlns:p14="http://schemas.microsoft.com/office/powerpoint/2010/main" val="39156539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3191</Words>
  <Application>Microsoft Office PowerPoint</Application>
  <PresentationFormat>A4 210 x 297 mm</PresentationFormat>
  <Paragraphs>756</Paragraphs>
  <Slides>28</Slides>
  <Notes>8</Notes>
  <HiddenSlides>0</HiddenSlides>
  <MMClips>0</MMClips>
  <ScaleCrop>false</ScaleCrop>
  <HeadingPairs>
    <vt:vector size="4" baseType="variant">
      <vt:variant>
        <vt:lpstr>テーマ</vt:lpstr>
      </vt:variant>
      <vt:variant>
        <vt:i4>2</vt:i4>
      </vt:variant>
      <vt:variant>
        <vt:lpstr>スライド タイトル</vt:lpstr>
      </vt:variant>
      <vt:variant>
        <vt:i4>28</vt:i4>
      </vt:variant>
    </vt:vector>
  </HeadingPairs>
  <TitlesOfParts>
    <vt:vector size="30" baseType="lpstr">
      <vt:lpstr>16_Office ​​テーマ</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2012-07-26T12:48:06Z</dcterms:created>
  <dcterms:modified xsi:type="dcterms:W3CDTF">2013-06-12T06:17:43Z</dcterms:modified>
</cp:coreProperties>
</file>