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5"/>
  </p:notesMasterIdLst>
  <p:handoutMasterIdLst>
    <p:handoutMasterId r:id="rId6"/>
  </p:handoutMasterIdLst>
  <p:sldIdLst>
    <p:sldId id="257" r:id="rId2"/>
    <p:sldId id="268" r:id="rId3"/>
    <p:sldId id="264" r:id="rId4"/>
  </p:sldIdLst>
  <p:sldSz cx="9906000" cy="6858000" type="A4"/>
  <p:notesSz cx="7099300" cy="10234613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67" autoAdjust="0"/>
    <p:restoredTop sz="99566" autoAdjust="0"/>
  </p:normalViewPr>
  <p:slideViewPr>
    <p:cSldViewPr>
      <p:cViewPr varScale="1">
        <p:scale>
          <a:sx n="75" d="100"/>
          <a:sy n="75" d="100"/>
        </p:scale>
        <p:origin x="-348" y="-162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225"/>
        <p:guide pos="223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8" y="9726068"/>
            <a:ext cx="3073400" cy="508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16" tIns="49410" rIns="98816" bIns="49410" numCol="1" anchor="b" anchorCtr="0" compatLnSpc="1">
            <a:prstTxWarp prst="textNoShape">
              <a:avLst/>
            </a:prstTxWarp>
          </a:bodyPr>
          <a:lstStyle>
            <a:lvl1pPr algn="r" defTabSz="988720">
              <a:defRPr kumimoji="1" sz="12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3"/>
            <a:ext cx="3073400" cy="50855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16" tIns="49410" rIns="98816" bIns="49410" numCol="1" anchor="ctr" anchorCtr="0" compatLnSpc="1">
            <a:prstTxWarp prst="textNoShape">
              <a:avLst/>
            </a:prstTxWarp>
          </a:bodyPr>
          <a:lstStyle>
            <a:lvl1pPr algn="l" defTabSz="988720">
              <a:defRPr kumimoji="1" sz="12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8" y="3"/>
            <a:ext cx="3073400" cy="50855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16" tIns="49410" rIns="98816" bIns="49410" numCol="1" anchor="ctr" anchorCtr="0" compatLnSpc="1">
            <a:prstTxWarp prst="textNoShape">
              <a:avLst/>
            </a:prstTxWarp>
          </a:bodyPr>
          <a:lstStyle>
            <a:lvl1pPr algn="r" defTabSz="988720">
              <a:defRPr kumimoji="1" sz="12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4700" y="766763"/>
            <a:ext cx="5549900" cy="384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9" y="4861450"/>
            <a:ext cx="5203825" cy="460716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16" tIns="49410" rIns="98816" bIns="494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726068"/>
            <a:ext cx="3073400" cy="50855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16" tIns="49410" rIns="98816" bIns="49410" numCol="1" anchor="b" anchorCtr="0" compatLnSpc="1">
            <a:prstTxWarp prst="textNoShape">
              <a:avLst/>
            </a:prstTxWarp>
          </a:bodyPr>
          <a:lstStyle>
            <a:lvl1pPr algn="l" defTabSz="988720">
              <a:defRPr kumimoji="1" sz="12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8" y="9726068"/>
            <a:ext cx="3073400" cy="50855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16" tIns="49410" rIns="98816" bIns="49410" numCol="1" anchor="b" anchorCtr="0" compatLnSpc="1">
            <a:prstTxWarp prst="textNoShape">
              <a:avLst/>
            </a:prstTxWarp>
          </a:bodyPr>
          <a:lstStyle>
            <a:lvl1pPr algn="r" defTabSz="988720">
              <a:defRPr kumimoji="1" sz="12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989995" y="5134039"/>
            <a:ext cx="6419106" cy="437233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400">
                <a:solidFill>
                  <a:schemeClr val="bg2">
                    <a:lumMod val="50000"/>
                    <a:lumOff val="50000"/>
                  </a:schemeClr>
                </a:solidFill>
                <a:latin typeface="ヒラギノ角ゴ Pro W6"/>
                <a:ea typeface="ヒラギノ角ゴ Pro W6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サブタイトルの書式設定</a:t>
            </a:r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971800" y="3035389"/>
            <a:ext cx="6359403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タイトルの書式設定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0" cap="none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N W6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 W6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rgbClr val="1F497D"/>
          </a:solidFill>
          <a:ln w="38100" cap="sq" cmpd="sng" algn="ctr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95441" y="1021902"/>
            <a:ext cx="8307732" cy="2139643"/>
          </a:xfrm>
        </p:spPr>
        <p:txBody>
          <a:bodyPr/>
          <a:lstStyle>
            <a:lvl1pPr algn="ctr">
              <a:defRPr sz="4400" b="0" cap="none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N W6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95441" y="3589473"/>
            <a:ext cx="8307732" cy="2343585"/>
          </a:xfrm>
        </p:spPr>
        <p:txBody>
          <a:bodyPr anchor="ctr"/>
          <a:lstStyle>
            <a:lvl1pPr marL="0" indent="0" algn="ctr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 W6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6" name="Rectangle 15"/>
          <p:cNvSpPr>
            <a:spLocks noChangeArrowheads="1"/>
          </p:cNvSpPr>
          <p:nvPr userDrawn="1"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オープンデータ流通推進コンソーシアム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322775"/>
            <a:ext cx="9183247" cy="119687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2733616"/>
            <a:ext cx="9182040" cy="3677511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オープンデータ流通推進コンソーシアム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 userDrawn="1"/>
        </p:nvSpPr>
        <p:spPr bwMode="auto">
          <a:xfrm>
            <a:off x="252420" y="6638448"/>
            <a:ext cx="3967000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2013 Open Data Promotion Consortium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 userDrawn="1"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702" r:id="rId4"/>
    <p:sldLayoutId id="2147483674" r:id="rId5"/>
    <p:sldLayoutId id="2147483689" r:id="rId6"/>
    <p:sldLayoutId id="2147483705" r:id="rId7"/>
    <p:sldLayoutId id="2147483676" r:id="rId8"/>
    <p:sldLayoutId id="2147483677" r:id="rId9"/>
    <p:sldLayoutId id="2147483684" r:id="rId10"/>
  </p:sldLayoutIdLst>
  <p:hf hdr="0" ftr="0" dt="0"/>
  <p:txStyles>
    <p:titleStyle>
      <a:lvl1pPr algn="l" defTabSz="972616" rtl="0" eaLnBrk="0" fontAlgn="base" hangingPunct="0">
        <a:spcBef>
          <a:spcPct val="0"/>
        </a:spcBef>
        <a:spcAft>
          <a:spcPct val="0"/>
        </a:spcAft>
        <a:defRPr kumimoji="1" sz="2600" baseline="0">
          <a:solidFill>
            <a:schemeClr val="bg2">
              <a:lumMod val="75000"/>
              <a:lumOff val="25000"/>
            </a:schemeClr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0" fontAlgn="base" hangingPunct="0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0" fontAlgn="base" hangingPunct="0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0" fontAlgn="base" hangingPunct="0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2989995" y="5134039"/>
            <a:ext cx="6419106" cy="683454"/>
          </a:xfrm>
        </p:spPr>
        <p:txBody>
          <a:bodyPr/>
          <a:lstStyle/>
          <a:p>
            <a:r>
              <a:rPr lang="en-US" altLang="ja-JP" sz="2000" dirty="0" smtClean="0">
                <a:latin typeface="ヒラギノ角ゴ ProN W6" pitchFamily="34" charset="-128"/>
                <a:ea typeface="ヒラギノ角ゴ ProN W6" pitchFamily="34" charset="-128"/>
              </a:rPr>
              <a:t>2013.06.03</a:t>
            </a:r>
            <a: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  <a:t/>
            </a:r>
            <a:b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</a:br>
            <a: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  <a:t>オープンデータ流通推進コンソーシアム 事務局</a:t>
            </a:r>
            <a:endParaRPr lang="en-US" altLang="ja-JP" sz="2000" dirty="0" smtClean="0">
              <a:latin typeface="ヒラギノ角ゴ ProN W6" pitchFamily="34" charset="-128"/>
              <a:ea typeface="ヒラギノ角ゴ ProN W6" pitchFamily="34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/>
          </p:nvPr>
        </p:nvSpPr>
        <p:spPr>
          <a:xfrm>
            <a:off x="2971800" y="3003381"/>
            <a:ext cx="6427985" cy="929675"/>
          </a:xfrm>
        </p:spPr>
        <p:txBody>
          <a:bodyPr/>
          <a:lstStyle/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オープンデータ流通推進コンソーシアム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25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年度活動方針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447800"/>
            <a:ext cx="2286000" cy="2097740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3048000" y="1981200"/>
            <a:ext cx="6858000" cy="369332"/>
          </a:xfrm>
          <a:prstGeom prst="rect">
            <a:avLst/>
          </a:prstGeom>
          <a:solidFill>
            <a:schemeClr val="bg1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第四回</a:t>
            </a:r>
            <a:r>
              <a:rPr kumimoji="1" lang="en-US" altLang="ja-JP" dirty="0" smtClean="0">
                <a:latin typeface="ヒラギノ角ゴ ProN W6"/>
                <a:ea typeface="ヒラギノ角ゴ ProN W6"/>
                <a:cs typeface="ヒラギノ角ゴ ProN W6"/>
              </a:rPr>
              <a:t> </a:t>
            </a:r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技術委員会資料</a:t>
            </a:r>
          </a:p>
        </p:txBody>
      </p:sp>
      <p:sp>
        <p:nvSpPr>
          <p:cNvPr id="6" name="Text Box 785"/>
          <p:cNvSpPr txBox="1">
            <a:spLocks noChangeArrowheads="1"/>
          </p:cNvSpPr>
          <p:nvPr/>
        </p:nvSpPr>
        <p:spPr bwMode="auto">
          <a:xfrm>
            <a:off x="8985448" y="195513"/>
            <a:ext cx="828675" cy="284163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dirty="0" smtClean="0">
                <a:solidFill>
                  <a:schemeClr val="bg2"/>
                </a:solidFill>
              </a:rPr>
              <a:t>資料</a:t>
            </a:r>
            <a:r>
              <a:rPr lang="en-US" altLang="ja-JP" dirty="0" smtClean="0">
                <a:solidFill>
                  <a:schemeClr val="bg2"/>
                </a:solidFill>
              </a:rPr>
              <a:t>4-7</a:t>
            </a:r>
            <a:endParaRPr lang="en-US" altLang="ja-JP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960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議題</a:t>
            </a:r>
            <a:r>
              <a:rPr lang="en-US" altLang="ja-JP" dirty="0" smtClean="0"/>
              <a:t>: </a:t>
            </a:r>
            <a:r>
              <a:rPr kumimoji="1" lang="ja-JP" altLang="en-US" dirty="0" smtClean="0"/>
              <a:t>平成</a:t>
            </a:r>
            <a:r>
              <a:rPr kumimoji="1" lang="en-US" altLang="ja-JP" dirty="0" smtClean="0"/>
              <a:t>25</a:t>
            </a:r>
            <a:r>
              <a:rPr kumimoji="1" lang="ja-JP" altLang="en-US" dirty="0" smtClean="0"/>
              <a:t>年度技術委員会の活動方針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活動項目・候補案</a:t>
            </a:r>
          </a:p>
          <a:p>
            <a:pPr marL="698500" lvl="1" indent="-342900">
              <a:buFont typeface="+mj-lt"/>
              <a:buAutoNum type="arabicPeriod"/>
            </a:pPr>
            <a:r>
              <a:rPr kumimoji="1" lang="ja-JP" altLang="en-US" dirty="0" smtClean="0"/>
              <a:t>オープンデータに関する技術的な意見交換</a:t>
            </a:r>
          </a:p>
          <a:p>
            <a:pPr lvl="2"/>
            <a:r>
              <a:rPr lang="ja-JP" altLang="en-US" dirty="0" smtClean="0"/>
              <a:t>オープンデータに関する各事例が利用している技術の調査・共有</a:t>
            </a:r>
          </a:p>
          <a:p>
            <a:pPr lvl="2"/>
            <a:r>
              <a:rPr lang="ja-JP" altLang="en-US" dirty="0" smtClean="0"/>
              <a:t>国内外を問わず、オープンデータ</a:t>
            </a:r>
            <a:r>
              <a:rPr lang="ja-JP" altLang="en-US" dirty="0"/>
              <a:t>に関する技術的な意見交換を</a:t>
            </a:r>
            <a:r>
              <a:rPr lang="ja-JP" altLang="en-US" dirty="0" smtClean="0"/>
              <a:t>実施</a:t>
            </a:r>
          </a:p>
          <a:p>
            <a:pPr marL="698500" lvl="1" indent="-342900">
              <a:buFont typeface="+mj-lt"/>
              <a:buAutoNum type="arabicPeriod"/>
            </a:pPr>
            <a:r>
              <a:rPr kumimoji="1" lang="ja-JP" altLang="en-US" dirty="0" smtClean="0"/>
              <a:t>オープンデータに関する技術の集約・精査</a:t>
            </a:r>
          </a:p>
          <a:p>
            <a:pPr lvl="2"/>
            <a:r>
              <a:rPr lang="en-US" altLang="ja-JP" dirty="0"/>
              <a:t>24</a:t>
            </a:r>
            <a:r>
              <a:rPr lang="ja-JP" altLang="en-US" dirty="0" smtClean="0"/>
              <a:t>年度に作成したガイド</a:t>
            </a:r>
            <a:r>
              <a:rPr lang="ja-JP" altLang="en-US" dirty="0"/>
              <a:t>・規格の</a:t>
            </a:r>
            <a:r>
              <a:rPr lang="ja-JP" altLang="en-US" dirty="0" smtClean="0"/>
              <a:t>精査</a:t>
            </a:r>
            <a:endParaRPr lang="ja-JP" altLang="en-US" dirty="0"/>
          </a:p>
          <a:p>
            <a:pPr lvl="2"/>
            <a:r>
              <a:rPr lang="ja-JP" altLang="en-US" dirty="0" smtClean="0">
                <a:sym typeface="Wingdings" pitchFamily="2" charset="2"/>
              </a:rPr>
              <a:t>ガイド・規格</a:t>
            </a:r>
            <a:r>
              <a:rPr lang="ja-JP" altLang="en-US" dirty="0">
                <a:sym typeface="Wingdings" pitchFamily="2" charset="2"/>
              </a:rPr>
              <a:t>を普及させるための体制や周辺ツールの整備</a:t>
            </a:r>
          </a:p>
          <a:p>
            <a:pPr lvl="2"/>
            <a:r>
              <a:rPr lang="ja-JP" altLang="en-US" dirty="0" smtClean="0">
                <a:sym typeface="Wingdings" pitchFamily="2" charset="2"/>
              </a:rPr>
              <a:t>ガイド・規格の充実・集約</a:t>
            </a:r>
          </a:p>
          <a:p>
            <a:pPr marL="698500" lvl="1" indent="-342900">
              <a:buFont typeface="+mj-lt"/>
              <a:buAutoNum type="arabicPeriod"/>
            </a:pPr>
            <a:r>
              <a:rPr lang="ja-JP" altLang="en-US" dirty="0" smtClean="0"/>
              <a:t>国際化</a:t>
            </a:r>
            <a:r>
              <a:rPr lang="ja-JP" altLang="en-US" dirty="0"/>
              <a:t>・標準化関連</a:t>
            </a:r>
          </a:p>
          <a:p>
            <a:pPr lvl="2"/>
            <a:r>
              <a:rPr lang="ja-JP" altLang="en-US" dirty="0"/>
              <a:t>国際的な舞台に日本の取り込みを紹介し、プロモーションを実施する。</a:t>
            </a:r>
          </a:p>
          <a:p>
            <a:pPr lvl="2"/>
            <a:r>
              <a:rPr lang="ja-JP" altLang="en-US" dirty="0"/>
              <a:t>フロントランナーとなれる</a:t>
            </a:r>
            <a:r>
              <a:rPr lang="ja-JP" altLang="en-US" dirty="0" smtClean="0"/>
              <a:t>分野を発掘し、そこから標準化</a:t>
            </a:r>
            <a:r>
              <a:rPr lang="ja-JP" altLang="en-US"/>
              <a:t>活動</a:t>
            </a:r>
            <a:r>
              <a:rPr lang="ja-JP" altLang="en-US" smtClean="0"/>
              <a:t>に取り組む。</a:t>
            </a:r>
            <a:endParaRPr lang="ja-JP" altLang="en-US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6071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0" y="2743200"/>
            <a:ext cx="2286000" cy="20977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UP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134</Words>
  <Application>Microsoft Office PowerPoint</Application>
  <PresentationFormat>A4 210 x 297 mm</PresentationFormat>
  <Paragraphs>17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SUPERP</vt:lpstr>
      <vt:lpstr>オープンデータ流通推進コンソーシアム 25年度活動方針</vt:lpstr>
      <vt:lpstr>議題: 平成25年度技術委員会の活動方針</vt:lpstr>
      <vt:lpstr>PowerPoint プレゼンテーション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2013-01-10T00:12:03Z</dcterms:created>
  <dcterms:modified xsi:type="dcterms:W3CDTF">2013-05-31T12:11:04Z</dcterms:modified>
</cp:coreProperties>
</file>