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53" r:id="rId1"/>
  </p:sldMasterIdLst>
  <p:notesMasterIdLst>
    <p:notesMasterId r:id="rId51"/>
  </p:notesMasterIdLst>
  <p:handoutMasterIdLst>
    <p:handoutMasterId r:id="rId52"/>
  </p:handoutMasterIdLst>
  <p:sldIdLst>
    <p:sldId id="257" r:id="rId2"/>
    <p:sldId id="329" r:id="rId3"/>
    <p:sldId id="289" r:id="rId4"/>
    <p:sldId id="290" r:id="rId5"/>
    <p:sldId id="291" r:id="rId6"/>
    <p:sldId id="293" r:id="rId7"/>
    <p:sldId id="292" r:id="rId8"/>
    <p:sldId id="326" r:id="rId9"/>
    <p:sldId id="308" r:id="rId10"/>
    <p:sldId id="303" r:id="rId11"/>
    <p:sldId id="309" r:id="rId12"/>
    <p:sldId id="305" r:id="rId13"/>
    <p:sldId id="306" r:id="rId14"/>
    <p:sldId id="327" r:id="rId15"/>
    <p:sldId id="307" r:id="rId16"/>
    <p:sldId id="310" r:id="rId17"/>
    <p:sldId id="328" r:id="rId18"/>
    <p:sldId id="311" r:id="rId19"/>
    <p:sldId id="312" r:id="rId20"/>
    <p:sldId id="313" r:id="rId21"/>
    <p:sldId id="314" r:id="rId22"/>
    <p:sldId id="315" r:id="rId23"/>
    <p:sldId id="316" r:id="rId24"/>
    <p:sldId id="317" r:id="rId25"/>
    <p:sldId id="323" r:id="rId26"/>
    <p:sldId id="320" r:id="rId27"/>
    <p:sldId id="321" r:id="rId28"/>
    <p:sldId id="294" r:id="rId29"/>
    <p:sldId id="295" r:id="rId30"/>
    <p:sldId id="275" r:id="rId31"/>
    <p:sldId id="285" r:id="rId32"/>
    <p:sldId id="286" r:id="rId33"/>
    <p:sldId id="278" r:id="rId34"/>
    <p:sldId id="280" r:id="rId35"/>
    <p:sldId id="287" r:id="rId36"/>
    <p:sldId id="272" r:id="rId37"/>
    <p:sldId id="265" r:id="rId38"/>
    <p:sldId id="273" r:id="rId39"/>
    <p:sldId id="266" r:id="rId40"/>
    <p:sldId id="269" r:id="rId41"/>
    <p:sldId id="283" r:id="rId42"/>
    <p:sldId id="268" r:id="rId43"/>
    <p:sldId id="298" r:id="rId44"/>
    <p:sldId id="271" r:id="rId45"/>
    <p:sldId id="300" r:id="rId46"/>
    <p:sldId id="301" r:id="rId47"/>
    <p:sldId id="324" r:id="rId48"/>
    <p:sldId id="325" r:id="rId49"/>
    <p:sldId id="264" r:id="rId50"/>
  </p:sldIdLst>
  <p:sldSz cx="9906000" cy="6858000" type="A4"/>
  <p:notesSz cx="6735763" cy="9866313"/>
  <p:defaultTextStyle>
    <a:defPPr>
      <a:defRPr lang="ko-KR"/>
    </a:defPPr>
    <a:lvl1pPr algn="ctr" rtl="0" fontAlgn="base" latinLnBrk="1">
      <a:spcBef>
        <a:spcPct val="0"/>
      </a:spcBef>
      <a:spcAft>
        <a:spcPct val="0"/>
      </a:spcAft>
      <a:defRPr sz="1800" kern="1200">
        <a:solidFill>
          <a:schemeClr val="tx1"/>
        </a:solidFill>
        <a:latin typeface="ＤＦＧ華康ゴシック体W5" pitchFamily="50" charset="-128"/>
        <a:ea typeface="ＤＦＧ華康ゴシック体W5" pitchFamily="50" charset="-128"/>
        <a:cs typeface="+mn-cs"/>
      </a:defRPr>
    </a:lvl1pPr>
    <a:lvl2pPr marL="336271" algn="ctr" rtl="0" fontAlgn="base" latinLnBrk="1">
      <a:spcBef>
        <a:spcPct val="0"/>
      </a:spcBef>
      <a:spcAft>
        <a:spcPct val="0"/>
      </a:spcAft>
      <a:defRPr sz="1800" kern="1200">
        <a:solidFill>
          <a:schemeClr val="tx1"/>
        </a:solidFill>
        <a:latin typeface="ＤＦＧ華康ゴシック体W5" pitchFamily="50" charset="-128"/>
        <a:ea typeface="ＤＦＧ華康ゴシック体W5" pitchFamily="50" charset="-128"/>
        <a:cs typeface="+mn-cs"/>
      </a:defRPr>
    </a:lvl2pPr>
    <a:lvl3pPr marL="672541" algn="ctr" rtl="0" fontAlgn="base" latinLnBrk="1">
      <a:spcBef>
        <a:spcPct val="0"/>
      </a:spcBef>
      <a:spcAft>
        <a:spcPct val="0"/>
      </a:spcAft>
      <a:defRPr sz="1800" kern="1200">
        <a:solidFill>
          <a:schemeClr val="tx1"/>
        </a:solidFill>
        <a:latin typeface="ＤＦＧ華康ゴシック体W5" pitchFamily="50" charset="-128"/>
        <a:ea typeface="ＤＦＧ華康ゴシック体W5" pitchFamily="50" charset="-128"/>
        <a:cs typeface="+mn-cs"/>
      </a:defRPr>
    </a:lvl3pPr>
    <a:lvl4pPr marL="1008812" algn="ctr" rtl="0" fontAlgn="base" latinLnBrk="1">
      <a:spcBef>
        <a:spcPct val="0"/>
      </a:spcBef>
      <a:spcAft>
        <a:spcPct val="0"/>
      </a:spcAft>
      <a:defRPr sz="1800" kern="1200">
        <a:solidFill>
          <a:schemeClr val="tx1"/>
        </a:solidFill>
        <a:latin typeface="ＤＦＧ華康ゴシック体W5" pitchFamily="50" charset="-128"/>
        <a:ea typeface="ＤＦＧ華康ゴシック体W5" pitchFamily="50" charset="-128"/>
        <a:cs typeface="+mn-cs"/>
      </a:defRPr>
    </a:lvl4pPr>
    <a:lvl5pPr marL="1345082" algn="ctr" rtl="0" fontAlgn="base" latinLnBrk="1">
      <a:spcBef>
        <a:spcPct val="0"/>
      </a:spcBef>
      <a:spcAft>
        <a:spcPct val="0"/>
      </a:spcAft>
      <a:defRPr sz="1800" kern="1200">
        <a:solidFill>
          <a:schemeClr val="tx1"/>
        </a:solidFill>
        <a:latin typeface="ＤＦＧ華康ゴシック体W5" pitchFamily="50" charset="-128"/>
        <a:ea typeface="ＤＦＧ華康ゴシック体W5" pitchFamily="50" charset="-128"/>
        <a:cs typeface="+mn-cs"/>
      </a:defRPr>
    </a:lvl5pPr>
    <a:lvl6pPr marL="1681353" algn="l" defTabSz="672541" rtl="0" eaLnBrk="1" latinLnBrk="0" hangingPunct="1">
      <a:defRPr sz="1800" kern="1200">
        <a:solidFill>
          <a:schemeClr val="tx1"/>
        </a:solidFill>
        <a:latin typeface="ＤＦＧ華康ゴシック体W5" pitchFamily="50" charset="-128"/>
        <a:ea typeface="ＤＦＧ華康ゴシック体W5" pitchFamily="50" charset="-128"/>
        <a:cs typeface="+mn-cs"/>
      </a:defRPr>
    </a:lvl6pPr>
    <a:lvl7pPr marL="2017624" algn="l" defTabSz="672541" rtl="0" eaLnBrk="1" latinLnBrk="0" hangingPunct="1">
      <a:defRPr sz="1800" kern="1200">
        <a:solidFill>
          <a:schemeClr val="tx1"/>
        </a:solidFill>
        <a:latin typeface="ＤＦＧ華康ゴシック体W5" pitchFamily="50" charset="-128"/>
        <a:ea typeface="ＤＦＧ華康ゴシック体W5" pitchFamily="50" charset="-128"/>
        <a:cs typeface="+mn-cs"/>
      </a:defRPr>
    </a:lvl7pPr>
    <a:lvl8pPr marL="2353894" algn="l" defTabSz="672541" rtl="0" eaLnBrk="1" latinLnBrk="0" hangingPunct="1">
      <a:defRPr sz="1800" kern="1200">
        <a:solidFill>
          <a:schemeClr val="tx1"/>
        </a:solidFill>
        <a:latin typeface="ＤＦＧ華康ゴシック体W5" pitchFamily="50" charset="-128"/>
        <a:ea typeface="ＤＦＧ華康ゴシック体W5" pitchFamily="50" charset="-128"/>
        <a:cs typeface="+mn-cs"/>
      </a:defRPr>
    </a:lvl8pPr>
    <a:lvl9pPr marL="2690165" algn="l" defTabSz="672541" rtl="0" eaLnBrk="1" latinLnBrk="0" hangingPunct="1">
      <a:defRPr sz="1800" kern="1200">
        <a:solidFill>
          <a:schemeClr val="tx1"/>
        </a:solidFill>
        <a:latin typeface="ＤＦＧ華康ゴシック体W5" pitchFamily="50" charset="-128"/>
        <a:ea typeface="ＤＦＧ華康ゴシック体W5" pitchFamily="50"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clrMru>
    <a:srgbClr val="FFFFFF"/>
    <a:srgbClr val="336699"/>
    <a:srgbClr val="E2D9B6"/>
    <a:srgbClr val="EAEAEA"/>
    <a:srgbClr val="003366"/>
    <a:srgbClr val="FF9933"/>
    <a:srgbClr val="DDDDDD"/>
    <a:srgbClr val="66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17292A2E-F333-43FB-9621-5CBBE7FDCDCB}" styleName="淡色 2 - アクセント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5A111915-BE36-4E01-A7E5-04B1672EAD32}" styleName="淡色 2 - アクセント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5C22544A-7EE6-4342-B048-85BDC9FD1C3A}" styleName="中間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EC20E35-A176-4012-BC5E-935CFFF8708E}" styleName="中間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073A0DAA-6AF3-43AB-8588-CEC1D06C72B9}" styleName="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5202B0CA-FC54-4496-8BCA-5EF66A818D29}" styleName="濃色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7E9639D4-E3E2-4D34-9284-5A2195B3D0D7}" styleName="淡色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616DA210-FB5B-4158-B5E0-FEB733F419BA}" styleName="淡色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69012ECD-51FC-41F1-AA8D-1B2483CD663E}" styleName="淡色 2 - アクセント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C083E6E3-FA7D-4D7B-A595-EF9225AFEA82}" styleName="淡色 1 - アクセント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793D81CF-94F2-401A-BA57-92F5A7B2D0C5}" styleName="中間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9D7B26C5-4107-4FEC-AEDC-1716B250A1EF}" styleName="淡色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912C8C85-51F0-491E-9774-3900AFEF0FD7}" styleName="淡色スタイル 2 - アクセント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9DCAF9ED-07DC-4A11-8D7F-57B35C25682E}" styleName="中間 1 - アクセント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72833802-FEF1-4C79-8D5D-14CF1EAF98D9}" styleName="淡色 2 - アクセント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85BE263C-DBD7-4A20-BB59-AAB30ACAA65A}" styleName="中間 3 - アクセント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6E25E649-3F16-4E02-A733-19D2CDBF48F0}" styleName="中間 3 - アクセント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867" autoAdjust="0"/>
    <p:restoredTop sz="99566" autoAdjust="0"/>
  </p:normalViewPr>
  <p:slideViewPr>
    <p:cSldViewPr>
      <p:cViewPr varScale="1">
        <p:scale>
          <a:sx n="75" d="100"/>
          <a:sy n="75" d="100"/>
        </p:scale>
        <p:origin x="-348" y="-90"/>
      </p:cViewPr>
      <p:guideLst>
        <p:guide orient="horz" pos="4180"/>
        <p:guide pos="5984"/>
      </p:guideLst>
    </p:cSldViewPr>
  </p:slideViewPr>
  <p:outlineViewPr>
    <p:cViewPr>
      <p:scale>
        <a:sx n="33" d="100"/>
        <a:sy n="33" d="100"/>
      </p:scale>
      <p:origin x="0" y="43987"/>
    </p:cViewPr>
  </p:outlineViewPr>
  <p:notesTextViewPr>
    <p:cViewPr>
      <p:scale>
        <a:sx n="100" d="100"/>
        <a:sy n="100" d="100"/>
      </p:scale>
      <p:origin x="0" y="0"/>
    </p:cViewPr>
  </p:notesTextViewPr>
  <p:sorterViewPr>
    <p:cViewPr>
      <p:scale>
        <a:sx n="200" d="100"/>
        <a:sy n="200" d="100"/>
      </p:scale>
      <p:origin x="0" y="61400"/>
    </p:cViewPr>
  </p:sorterViewPr>
  <p:notesViewPr>
    <p:cSldViewPr>
      <p:cViewPr varScale="1">
        <p:scale>
          <a:sx n="91" d="100"/>
          <a:sy n="91" d="100"/>
        </p:scale>
        <p:origin x="-2772" y="-102"/>
      </p:cViewPr>
      <p:guideLst>
        <p:guide orient="horz" pos="3108"/>
        <p:guide pos="2120"/>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notesMaster" Target="notesMasters/notesMaster1.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21" name="Rectangle 5"/>
          <p:cNvSpPr>
            <a:spLocks noGrp="1" noChangeArrowheads="1"/>
          </p:cNvSpPr>
          <p:nvPr>
            <p:ph type="sldNum" sz="quarter" idx="3"/>
          </p:nvPr>
        </p:nvSpPr>
        <p:spPr bwMode="auto">
          <a:xfrm>
            <a:off x="3819751" y="9376069"/>
            <a:ext cx="2916020" cy="490252"/>
          </a:xfrm>
          <a:prstGeom prst="rect">
            <a:avLst/>
          </a:prstGeom>
          <a:noFill/>
          <a:ln w="9525">
            <a:noFill/>
            <a:miter lim="800000"/>
            <a:headEnd/>
            <a:tailEnd/>
          </a:ln>
          <a:effectLst/>
        </p:spPr>
        <p:txBody>
          <a:bodyPr vert="horz" wrap="square" lIns="94641" tIns="47322" rIns="94641" bIns="47322" numCol="1" anchor="b" anchorCtr="0" compatLnSpc="1">
            <a:prstTxWarp prst="textNoShape">
              <a:avLst/>
            </a:prstTxWarp>
          </a:bodyPr>
          <a:lstStyle>
            <a:lvl1pPr algn="r" defTabSz="946955">
              <a:defRPr kumimoji="1" sz="1100" smtClean="0">
                <a:latin typeface="ＭＳ Ｐゴシック" pitchFamily="50" charset="-128"/>
                <a:ea typeface="ＭＳ Ｐゴシック" pitchFamily="50" charset="-128"/>
              </a:defRPr>
            </a:lvl1pPr>
          </a:lstStyle>
          <a:p>
            <a:pPr>
              <a:defRPr/>
            </a:pPr>
            <a:fld id="{434E4037-DC3D-481B-8B35-431345498003}" type="slidenum">
              <a:rPr lang="en-US" altLang="ko-KR"/>
              <a:pPr>
                <a:defRPr/>
              </a:pPr>
              <a:t>‹#›</a:t>
            </a:fld>
            <a:endParaRPr lang="en-US" altLang="ko-KR"/>
          </a:p>
        </p:txBody>
      </p:sp>
    </p:spTree>
    <p:extLst>
      <p:ext uri="{BB962C8B-B14F-4D97-AF65-F5344CB8AC3E}">
        <p14:creationId xmlns:p14="http://schemas.microsoft.com/office/powerpoint/2010/main" val="273569616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8370" name="Rectangle 2"/>
          <p:cNvSpPr>
            <a:spLocks noGrp="1" noChangeArrowheads="1"/>
          </p:cNvSpPr>
          <p:nvPr>
            <p:ph type="hdr" sz="quarter"/>
          </p:nvPr>
        </p:nvSpPr>
        <p:spPr bwMode="auto">
          <a:xfrm>
            <a:off x="2" y="4"/>
            <a:ext cx="2916020" cy="490252"/>
          </a:xfrm>
          <a:prstGeom prst="rect">
            <a:avLst/>
          </a:prstGeom>
          <a:noFill/>
          <a:ln w="12700" cap="sq">
            <a:noFill/>
            <a:miter lim="800000"/>
            <a:headEnd type="none" w="sm" len="sm"/>
            <a:tailEnd type="none" w="sm" len="sm"/>
          </a:ln>
          <a:effectLst/>
        </p:spPr>
        <p:txBody>
          <a:bodyPr vert="horz" wrap="none" lIns="94641" tIns="47322" rIns="94641" bIns="47322" numCol="1" anchor="ctr" anchorCtr="0" compatLnSpc="1">
            <a:prstTxWarp prst="textNoShape">
              <a:avLst/>
            </a:prstTxWarp>
          </a:bodyPr>
          <a:lstStyle>
            <a:lvl1pPr algn="l" defTabSz="946955">
              <a:defRPr kumimoji="1" sz="1100" smtClean="0">
                <a:latin typeface="ＭＳ Ｐ明朝" pitchFamily="18" charset="-128"/>
                <a:ea typeface="ＭＳ Ｐ明朝" pitchFamily="18" charset="-128"/>
              </a:defRPr>
            </a:lvl1pPr>
          </a:lstStyle>
          <a:p>
            <a:pPr>
              <a:defRPr/>
            </a:pPr>
            <a:endParaRPr lang="ja-JP" altLang="en-US"/>
          </a:p>
        </p:txBody>
      </p:sp>
      <p:sp>
        <p:nvSpPr>
          <p:cNvPr id="58371" name="Rectangle 3"/>
          <p:cNvSpPr>
            <a:spLocks noGrp="1" noChangeArrowheads="1"/>
          </p:cNvSpPr>
          <p:nvPr>
            <p:ph type="dt" idx="1"/>
          </p:nvPr>
        </p:nvSpPr>
        <p:spPr bwMode="auto">
          <a:xfrm>
            <a:off x="3819751" y="4"/>
            <a:ext cx="2916020" cy="490252"/>
          </a:xfrm>
          <a:prstGeom prst="rect">
            <a:avLst/>
          </a:prstGeom>
          <a:noFill/>
          <a:ln w="12700" cap="sq">
            <a:noFill/>
            <a:miter lim="800000"/>
            <a:headEnd type="none" w="sm" len="sm"/>
            <a:tailEnd type="none" w="sm" len="sm"/>
          </a:ln>
          <a:effectLst/>
        </p:spPr>
        <p:txBody>
          <a:bodyPr vert="horz" wrap="none" lIns="94641" tIns="47322" rIns="94641" bIns="47322" numCol="1" anchor="ctr" anchorCtr="0" compatLnSpc="1">
            <a:prstTxWarp prst="textNoShape">
              <a:avLst/>
            </a:prstTxWarp>
          </a:bodyPr>
          <a:lstStyle>
            <a:lvl1pPr algn="r" defTabSz="946955">
              <a:defRPr kumimoji="1" sz="1100" smtClean="0">
                <a:latin typeface="ＭＳ Ｐ明朝" pitchFamily="18" charset="-128"/>
                <a:ea typeface="ＭＳ Ｐ明朝" pitchFamily="18" charset="-128"/>
              </a:defRPr>
            </a:lvl1pPr>
          </a:lstStyle>
          <a:p>
            <a:pPr>
              <a:defRPr/>
            </a:pPr>
            <a:endParaRPr lang="en-US" altLang="ja-JP"/>
          </a:p>
        </p:txBody>
      </p:sp>
      <p:sp>
        <p:nvSpPr>
          <p:cNvPr id="87044" name="Rectangle 4"/>
          <p:cNvSpPr>
            <a:spLocks noGrp="1" noRot="1" noChangeAspect="1" noChangeArrowheads="1" noTextEdit="1"/>
          </p:cNvSpPr>
          <p:nvPr>
            <p:ph type="sldImg" idx="2"/>
          </p:nvPr>
        </p:nvSpPr>
        <p:spPr bwMode="auto">
          <a:xfrm>
            <a:off x="692150" y="738188"/>
            <a:ext cx="5351463" cy="3705225"/>
          </a:xfrm>
          <a:prstGeom prst="rect">
            <a:avLst/>
          </a:prstGeom>
          <a:noFill/>
          <a:ln w="9525">
            <a:solidFill>
              <a:srgbClr val="000000"/>
            </a:solidFill>
            <a:miter lim="800000"/>
            <a:headEnd/>
            <a:tailEnd/>
          </a:ln>
        </p:spPr>
      </p:sp>
      <p:sp>
        <p:nvSpPr>
          <p:cNvPr id="58373" name="Rectangle 5"/>
          <p:cNvSpPr>
            <a:spLocks noGrp="1" noChangeArrowheads="1"/>
          </p:cNvSpPr>
          <p:nvPr>
            <p:ph type="body" sz="quarter" idx="3"/>
          </p:nvPr>
        </p:nvSpPr>
        <p:spPr bwMode="auto">
          <a:xfrm>
            <a:off x="899208" y="4686507"/>
            <a:ext cx="4937350" cy="4441374"/>
          </a:xfrm>
          <a:prstGeom prst="rect">
            <a:avLst/>
          </a:prstGeom>
          <a:noFill/>
          <a:ln w="12700" cap="sq">
            <a:noFill/>
            <a:miter lim="800000"/>
            <a:headEnd type="none" w="sm" len="sm"/>
            <a:tailEnd type="none" w="sm" len="sm"/>
          </a:ln>
          <a:effectLst/>
        </p:spPr>
        <p:txBody>
          <a:bodyPr vert="horz" wrap="none" lIns="94641" tIns="47322" rIns="94641" bIns="47322" numCol="1" anchor="ctr" anchorCtr="0" compatLnSpc="1">
            <a:prstTxWarp prst="textNoShape">
              <a:avLst/>
            </a:prstTxWarp>
          </a:bodyPr>
          <a:lstStyle/>
          <a:p>
            <a:pPr lvl="0"/>
            <a:r>
              <a:rPr lang="ja-JP" altLang="en-US" noProof="0" smtClean="0"/>
              <a:t>マスター テキストの書式設定</a:t>
            </a:r>
          </a:p>
          <a:p>
            <a:pPr lvl="1"/>
            <a:r>
              <a:rPr lang="ja-JP" altLang="en-US" noProof="0" smtClean="0"/>
              <a:t>第 2 レベル</a:t>
            </a:r>
          </a:p>
          <a:p>
            <a:pPr lvl="2"/>
            <a:r>
              <a:rPr lang="ja-JP" altLang="en-US" noProof="0" smtClean="0"/>
              <a:t>第 3 レベル</a:t>
            </a:r>
          </a:p>
          <a:p>
            <a:pPr lvl="3"/>
            <a:r>
              <a:rPr lang="ja-JP" altLang="en-US" noProof="0" smtClean="0"/>
              <a:t>第 4 レベル</a:t>
            </a:r>
          </a:p>
          <a:p>
            <a:pPr lvl="4"/>
            <a:r>
              <a:rPr lang="ja-JP" altLang="en-US" noProof="0" smtClean="0"/>
              <a:t>第 5 レベル</a:t>
            </a:r>
          </a:p>
        </p:txBody>
      </p:sp>
      <p:sp>
        <p:nvSpPr>
          <p:cNvPr id="58374" name="Rectangle 6"/>
          <p:cNvSpPr>
            <a:spLocks noGrp="1" noChangeArrowheads="1"/>
          </p:cNvSpPr>
          <p:nvPr>
            <p:ph type="ftr" sz="quarter" idx="4"/>
          </p:nvPr>
        </p:nvSpPr>
        <p:spPr bwMode="auto">
          <a:xfrm>
            <a:off x="2" y="9376069"/>
            <a:ext cx="2916020" cy="490252"/>
          </a:xfrm>
          <a:prstGeom prst="rect">
            <a:avLst/>
          </a:prstGeom>
          <a:noFill/>
          <a:ln w="12700" cap="sq">
            <a:noFill/>
            <a:miter lim="800000"/>
            <a:headEnd type="none" w="sm" len="sm"/>
            <a:tailEnd type="none" w="sm" len="sm"/>
          </a:ln>
          <a:effectLst/>
        </p:spPr>
        <p:txBody>
          <a:bodyPr vert="horz" wrap="none" lIns="94641" tIns="47322" rIns="94641" bIns="47322" numCol="1" anchor="b" anchorCtr="0" compatLnSpc="1">
            <a:prstTxWarp prst="textNoShape">
              <a:avLst/>
            </a:prstTxWarp>
          </a:bodyPr>
          <a:lstStyle>
            <a:lvl1pPr algn="l" defTabSz="946955">
              <a:defRPr kumimoji="1" sz="1100" smtClean="0">
                <a:latin typeface="ＭＳ Ｐ明朝" pitchFamily="18" charset="-128"/>
                <a:ea typeface="ＭＳ Ｐ明朝" pitchFamily="18" charset="-128"/>
              </a:defRPr>
            </a:lvl1pPr>
          </a:lstStyle>
          <a:p>
            <a:pPr>
              <a:defRPr/>
            </a:pPr>
            <a:endParaRPr lang="ja-JP" altLang="en-US"/>
          </a:p>
        </p:txBody>
      </p:sp>
      <p:sp>
        <p:nvSpPr>
          <p:cNvPr id="58375" name="Rectangle 7"/>
          <p:cNvSpPr>
            <a:spLocks noGrp="1" noChangeArrowheads="1"/>
          </p:cNvSpPr>
          <p:nvPr>
            <p:ph type="sldNum" sz="quarter" idx="5"/>
          </p:nvPr>
        </p:nvSpPr>
        <p:spPr bwMode="auto">
          <a:xfrm>
            <a:off x="3819751" y="9376069"/>
            <a:ext cx="2916020" cy="490252"/>
          </a:xfrm>
          <a:prstGeom prst="rect">
            <a:avLst/>
          </a:prstGeom>
          <a:noFill/>
          <a:ln w="12700" cap="sq">
            <a:noFill/>
            <a:miter lim="800000"/>
            <a:headEnd type="none" w="sm" len="sm"/>
            <a:tailEnd type="none" w="sm" len="sm"/>
          </a:ln>
          <a:effectLst/>
        </p:spPr>
        <p:txBody>
          <a:bodyPr vert="horz" wrap="none" lIns="94641" tIns="47322" rIns="94641" bIns="47322" numCol="1" anchor="b" anchorCtr="0" compatLnSpc="1">
            <a:prstTxWarp prst="textNoShape">
              <a:avLst/>
            </a:prstTxWarp>
          </a:bodyPr>
          <a:lstStyle>
            <a:lvl1pPr algn="r" defTabSz="946955">
              <a:defRPr kumimoji="1" sz="1100" smtClean="0">
                <a:latin typeface="ＭＳ Ｐ明朝" pitchFamily="18" charset="-128"/>
                <a:ea typeface="ＭＳ Ｐ明朝" pitchFamily="18" charset="-128"/>
              </a:defRPr>
            </a:lvl1pPr>
          </a:lstStyle>
          <a:p>
            <a:pPr>
              <a:defRPr/>
            </a:pPr>
            <a:fld id="{7743D88F-1C60-4A18-8316-3E48C6765859}" type="slidenum">
              <a:rPr lang="en-US" altLang="ja-JP"/>
              <a:pPr>
                <a:defRPr/>
              </a:pPr>
              <a:t>‹#›</a:t>
            </a:fld>
            <a:endParaRPr lang="en-US" altLang="ja-JP"/>
          </a:p>
        </p:txBody>
      </p:sp>
    </p:spTree>
    <p:extLst>
      <p:ext uri="{BB962C8B-B14F-4D97-AF65-F5344CB8AC3E}">
        <p14:creationId xmlns:p14="http://schemas.microsoft.com/office/powerpoint/2010/main" val="442609636"/>
      </p:ext>
    </p:extLst>
  </p:cSld>
  <p:clrMap bg1="lt1" tx1="dk1" bg2="lt2" tx2="dk2" accent1="accent1" accent2="accent2" accent3="accent3" accent4="accent4" accent5="accent5" accent6="accent6" hlink="hlink" folHlink="folHlink"/>
  <p:hf hdr="0" ftr="0" dt="0"/>
  <p:notesStyle>
    <a:lvl1pPr algn="l" rtl="0" eaLnBrk="0" fontAlgn="base" latinLnBrk="1" hangingPunct="0">
      <a:spcBef>
        <a:spcPct val="30000"/>
      </a:spcBef>
      <a:spcAft>
        <a:spcPct val="0"/>
      </a:spcAft>
      <a:defRPr kumimoji="1" sz="900" kern="1200">
        <a:solidFill>
          <a:schemeClr val="tx1"/>
        </a:solidFill>
        <a:latin typeface="ＭＳ Ｐ明朝" pitchFamily="18" charset="-128"/>
        <a:ea typeface="ＭＳ Ｐ明朝" pitchFamily="18" charset="-128"/>
        <a:cs typeface="+mn-cs"/>
      </a:defRPr>
    </a:lvl1pPr>
    <a:lvl2pPr marL="336271" algn="l" rtl="0" eaLnBrk="0" fontAlgn="base" latinLnBrk="1" hangingPunct="0">
      <a:spcBef>
        <a:spcPct val="30000"/>
      </a:spcBef>
      <a:spcAft>
        <a:spcPct val="0"/>
      </a:spcAft>
      <a:defRPr kumimoji="1" sz="900" kern="1200">
        <a:solidFill>
          <a:schemeClr val="tx1"/>
        </a:solidFill>
        <a:latin typeface="ＭＳ Ｐ明朝" pitchFamily="18" charset="-128"/>
        <a:ea typeface="ＭＳ Ｐ明朝" pitchFamily="18" charset="-128"/>
        <a:cs typeface="+mn-cs"/>
      </a:defRPr>
    </a:lvl2pPr>
    <a:lvl3pPr marL="672541" algn="l" rtl="0" eaLnBrk="0" fontAlgn="base" latinLnBrk="1" hangingPunct="0">
      <a:spcBef>
        <a:spcPct val="30000"/>
      </a:spcBef>
      <a:spcAft>
        <a:spcPct val="0"/>
      </a:spcAft>
      <a:defRPr kumimoji="1" sz="900" kern="1200">
        <a:solidFill>
          <a:schemeClr val="tx1"/>
        </a:solidFill>
        <a:latin typeface="ＭＳ Ｐ明朝" pitchFamily="18" charset="-128"/>
        <a:ea typeface="ＭＳ Ｐ明朝" pitchFamily="18" charset="-128"/>
        <a:cs typeface="+mn-cs"/>
      </a:defRPr>
    </a:lvl3pPr>
    <a:lvl4pPr marL="1008812" algn="l" rtl="0" eaLnBrk="0" fontAlgn="base" latinLnBrk="1" hangingPunct="0">
      <a:spcBef>
        <a:spcPct val="30000"/>
      </a:spcBef>
      <a:spcAft>
        <a:spcPct val="0"/>
      </a:spcAft>
      <a:defRPr kumimoji="1" sz="900" kern="1200">
        <a:solidFill>
          <a:schemeClr val="tx1"/>
        </a:solidFill>
        <a:latin typeface="ＭＳ Ｐ明朝" pitchFamily="18" charset="-128"/>
        <a:ea typeface="ＭＳ Ｐ明朝" pitchFamily="18" charset="-128"/>
        <a:cs typeface="+mn-cs"/>
      </a:defRPr>
    </a:lvl4pPr>
    <a:lvl5pPr marL="1345082" algn="l" rtl="0" eaLnBrk="0" fontAlgn="base" latinLnBrk="1" hangingPunct="0">
      <a:spcBef>
        <a:spcPct val="30000"/>
      </a:spcBef>
      <a:spcAft>
        <a:spcPct val="0"/>
      </a:spcAft>
      <a:defRPr kumimoji="1" sz="900" kern="1200">
        <a:solidFill>
          <a:schemeClr val="tx1"/>
        </a:solidFill>
        <a:latin typeface="ＭＳ Ｐ明朝" pitchFamily="18" charset="-128"/>
        <a:ea typeface="ＭＳ Ｐ明朝" pitchFamily="18" charset="-128"/>
        <a:cs typeface="+mn-cs"/>
      </a:defRPr>
    </a:lvl5pPr>
    <a:lvl6pPr marL="1681353" algn="l" defTabSz="672541" rtl="0" eaLnBrk="1" latinLnBrk="0" hangingPunct="1">
      <a:defRPr kumimoji="1" sz="900" kern="1200">
        <a:solidFill>
          <a:schemeClr val="tx1"/>
        </a:solidFill>
        <a:latin typeface="+mn-lt"/>
        <a:ea typeface="+mn-ea"/>
        <a:cs typeface="+mn-cs"/>
      </a:defRPr>
    </a:lvl6pPr>
    <a:lvl7pPr marL="2017624" algn="l" defTabSz="672541" rtl="0" eaLnBrk="1" latinLnBrk="0" hangingPunct="1">
      <a:defRPr kumimoji="1" sz="900" kern="1200">
        <a:solidFill>
          <a:schemeClr val="tx1"/>
        </a:solidFill>
        <a:latin typeface="+mn-lt"/>
        <a:ea typeface="+mn-ea"/>
        <a:cs typeface="+mn-cs"/>
      </a:defRPr>
    </a:lvl7pPr>
    <a:lvl8pPr marL="2353894" algn="l" defTabSz="672541" rtl="0" eaLnBrk="1" latinLnBrk="0" hangingPunct="1">
      <a:defRPr kumimoji="1" sz="900" kern="1200">
        <a:solidFill>
          <a:schemeClr val="tx1"/>
        </a:solidFill>
        <a:latin typeface="+mn-lt"/>
        <a:ea typeface="+mn-ea"/>
        <a:cs typeface="+mn-cs"/>
      </a:defRPr>
    </a:lvl8pPr>
    <a:lvl9pPr marL="2690165" algn="l" defTabSz="672541" rtl="0" eaLnBrk="1" latinLnBrk="0" hangingPunct="1">
      <a:defRPr kumimoji="1" sz="9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1914886" name="Rectangle 6"/>
          <p:cNvSpPr>
            <a:spLocks noGrp="1" noChangeArrowheads="1"/>
          </p:cNvSpPr>
          <p:nvPr>
            <p:ph type="subTitle" sz="quarter" idx="1"/>
          </p:nvPr>
        </p:nvSpPr>
        <p:spPr>
          <a:xfrm>
            <a:off x="2989995" y="5134039"/>
            <a:ext cx="6419106" cy="437233"/>
          </a:xfrm>
          <a:ln w="12700" cap="sq">
            <a:headEnd type="none" w="sm" len="sm"/>
            <a:tailEnd type="none" w="sm" len="sm"/>
          </a:ln>
        </p:spPr>
        <p:txBody>
          <a:bodyPr wrap="square" lIns="67245" rIns="67245" anchorCtr="0">
            <a:spAutoFit/>
          </a:bodyPr>
          <a:lstStyle>
            <a:lvl1pPr marL="0" indent="0" algn="l">
              <a:lnSpc>
                <a:spcPct val="100000"/>
              </a:lnSpc>
              <a:spcBef>
                <a:spcPct val="0"/>
              </a:spcBef>
              <a:buFont typeface="平成明朝" pitchFamily="17" charset="-128"/>
              <a:buNone/>
              <a:defRPr sz="2400">
                <a:solidFill>
                  <a:schemeClr val="bg2">
                    <a:lumMod val="50000"/>
                    <a:lumOff val="50000"/>
                  </a:schemeClr>
                </a:solidFill>
                <a:latin typeface="ヒラギノ角ゴ Pro W6"/>
                <a:ea typeface="ヒラギノ角ゴ Pro W6"/>
              </a:defRPr>
            </a:lvl1pPr>
          </a:lstStyle>
          <a:p>
            <a:r>
              <a:rPr lang="ja-JP" altLang="en-US" dirty="0"/>
              <a:t>マスタ</a:t>
            </a:r>
            <a:r>
              <a:rPr lang="en-US" altLang="ja-JP" dirty="0"/>
              <a:t> </a:t>
            </a:r>
            <a:r>
              <a:rPr lang="ja-JP" altLang="en-US" dirty="0"/>
              <a:t>サブタイトルの書式設定</a:t>
            </a:r>
          </a:p>
        </p:txBody>
      </p:sp>
      <p:sp>
        <p:nvSpPr>
          <p:cNvPr id="1914885" name="Rectangle 5"/>
          <p:cNvSpPr>
            <a:spLocks noGrp="1" noChangeArrowheads="1"/>
          </p:cNvSpPr>
          <p:nvPr>
            <p:ph type="ctrTitle" sz="quarter"/>
          </p:nvPr>
        </p:nvSpPr>
        <p:spPr>
          <a:xfrm>
            <a:off x="2971800" y="3035389"/>
            <a:ext cx="6359403" cy="560343"/>
          </a:xfrm>
          <a:ln w="12700" cap="sq">
            <a:headEnd type="none" w="sm" len="sm"/>
            <a:tailEnd type="none" w="sm" len="sm"/>
          </a:ln>
        </p:spPr>
        <p:txBody>
          <a:bodyPr wrap="square" lIns="67245" tIns="33622" rIns="67245" bIns="33622" anchor="b">
            <a:spAutoFit/>
          </a:bodyPr>
          <a:lstStyle>
            <a:lvl1pPr algn="l">
              <a:defRPr sz="3200" b="1" i="0">
                <a:solidFill>
                  <a:srgbClr val="404040"/>
                </a:solidFill>
                <a:latin typeface="メイリオ"/>
                <a:ea typeface="メイリオ"/>
                <a:cs typeface="メイリオ"/>
              </a:defRPr>
            </a:lvl1pPr>
          </a:lstStyle>
          <a:p>
            <a:r>
              <a:rPr lang="ja-JP" altLang="en-US" dirty="0"/>
              <a:t>マスタ</a:t>
            </a:r>
            <a:r>
              <a:rPr lang="en-US" altLang="ja-JP" dirty="0"/>
              <a:t> </a:t>
            </a:r>
            <a:r>
              <a:rPr lang="ja-JP" altLang="en-US" dirty="0"/>
              <a:t>タイトルの書式設定</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AndTwoObj" preserve="1">
  <p:cSld name="タイトル、コンテンツ、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64697" y="169366"/>
            <a:ext cx="9134339" cy="585081"/>
          </a:xfrm>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351414" y="1272626"/>
            <a:ext cx="4515242" cy="5138501"/>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quarter" idx="2"/>
          </p:nvPr>
        </p:nvSpPr>
        <p:spPr>
          <a:xfrm>
            <a:off x="4982586" y="1272626"/>
            <a:ext cx="4515243" cy="2457263"/>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コンテンツ プレースホルダ 4"/>
          <p:cNvSpPr>
            <a:spLocks noGrp="1"/>
          </p:cNvSpPr>
          <p:nvPr>
            <p:ph sz="quarter" idx="3"/>
          </p:nvPr>
        </p:nvSpPr>
        <p:spPr>
          <a:xfrm>
            <a:off x="4982586" y="3930482"/>
            <a:ext cx="4515243" cy="2480645"/>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6" name="Rectangle 5"/>
          <p:cNvSpPr>
            <a:spLocks noGrp="1" noChangeArrowheads="1"/>
          </p:cNvSpPr>
          <p:nvPr>
            <p:ph type="sldNum" sz="quarter" idx="10"/>
          </p:nvPr>
        </p:nvSpPr>
        <p:spPr>
          <a:ln/>
        </p:spPr>
        <p:txBody>
          <a:bodyPr/>
          <a:lstStyle>
            <a:lvl1pPr>
              <a:defRPr/>
            </a:lvl1pPr>
          </a:lstStyle>
          <a:p>
            <a:fld id="{A6652962-3989-4FF4-990D-68B87D3CA273}" type="slidenum">
              <a:rPr lang="ja-JP" altLang="en-US"/>
              <a:pPr/>
              <a:t>‹#›</a:t>
            </a:fld>
            <a:endParaRPr lang="en-US" altLang="ja-JP"/>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baseline="0">
                <a:solidFill>
                  <a:schemeClr val="bg2">
                    <a:lumMod val="75000"/>
                    <a:lumOff val="25000"/>
                  </a:schemeClr>
                </a:solidFill>
                <a:latin typeface="Calibri" pitchFamily="34" charset="0"/>
              </a:defRPr>
            </a:lvl1pPr>
          </a:lstStyle>
          <a:p>
            <a:r>
              <a:rPr lang="ja-JP" altLang="en-US" dirty="0" smtClean="0"/>
              <a:t>マスタ タイトルの書式設定</a:t>
            </a:r>
            <a:endParaRPr lang="ja-JP" altLang="en-US" dirty="0"/>
          </a:p>
        </p:txBody>
      </p:sp>
      <p:sp>
        <p:nvSpPr>
          <p:cNvPr id="3" name="コンテンツ プレースホルダ 2"/>
          <p:cNvSpPr>
            <a:spLocks noGrp="1"/>
          </p:cNvSpPr>
          <p:nvPr>
            <p:ph idx="1"/>
          </p:nvPr>
        </p:nvSpPr>
        <p:spPr/>
        <p:txBody>
          <a:bodyPr anchor="t" anchorCtr="0"/>
          <a:lstStyle>
            <a:lvl1pPr>
              <a:defRPr sz="2100"/>
            </a:lvl1pPr>
            <a:lvl2pPr>
              <a:defRPr sz="1800"/>
            </a:lvl2pPr>
            <a:lvl3pPr>
              <a:defRPr sz="1500"/>
            </a:lvl3pPr>
            <a:lvl4pPr>
              <a:defRPr sz="1300"/>
            </a:lvl4pPr>
            <a:lvl5pPr>
              <a:defRPr sz="1200"/>
            </a:lvl5pPr>
          </a:lstStyle>
          <a:p>
            <a:pPr lvl="0"/>
            <a:r>
              <a:rPr lang="ja-JP" altLang="en-US" dirty="0" smtClean="0"/>
              <a:t>マスタ テキストの書式設定</a:t>
            </a:r>
          </a:p>
          <a:p>
            <a:pPr lvl="1"/>
            <a:r>
              <a:rPr lang="ja-JP" altLang="en-US" dirty="0" smtClean="0"/>
              <a:t>第 </a:t>
            </a:r>
            <a:r>
              <a:rPr lang="en-US" altLang="ja-JP" dirty="0" smtClean="0"/>
              <a:t>2 </a:t>
            </a:r>
            <a:r>
              <a:rPr lang="ja-JP" altLang="en-US" dirty="0" smtClean="0"/>
              <a:t>レベル</a:t>
            </a:r>
          </a:p>
          <a:p>
            <a:pPr lvl="2"/>
            <a:r>
              <a:rPr lang="ja-JP" altLang="en-US" dirty="0" smtClean="0"/>
              <a:t>第 </a:t>
            </a:r>
            <a:r>
              <a:rPr lang="en-US" altLang="ja-JP" dirty="0" smtClean="0"/>
              <a:t>3 </a:t>
            </a:r>
            <a:r>
              <a:rPr lang="ja-JP" altLang="en-US" dirty="0" smtClean="0"/>
              <a:t>レベル</a:t>
            </a:r>
          </a:p>
          <a:p>
            <a:pPr lvl="3"/>
            <a:r>
              <a:rPr lang="ja-JP" altLang="en-US" dirty="0" smtClean="0"/>
              <a:t>第 </a:t>
            </a:r>
            <a:r>
              <a:rPr lang="en-US" altLang="ja-JP" dirty="0" smtClean="0"/>
              <a:t>4 </a:t>
            </a:r>
            <a:r>
              <a:rPr lang="ja-JP" altLang="en-US" dirty="0" smtClean="0"/>
              <a:t>レベル</a:t>
            </a:r>
          </a:p>
          <a:p>
            <a:pPr lvl="4"/>
            <a:r>
              <a:rPr lang="ja-JP" altLang="en-US" dirty="0" smtClean="0"/>
              <a:t>第 </a:t>
            </a:r>
            <a:r>
              <a:rPr lang="en-US" altLang="ja-JP" dirty="0" smtClean="0"/>
              <a:t>5 </a:t>
            </a:r>
            <a:r>
              <a:rPr lang="ja-JP" altLang="en-US" dirty="0" smtClean="0"/>
              <a:t>レベル</a:t>
            </a:r>
            <a:endParaRPr lang="ja-JP" altLang="en-US" dirty="0"/>
          </a:p>
        </p:txBody>
      </p:sp>
      <p:sp>
        <p:nvSpPr>
          <p:cNvPr id="4" name="Rectangle 5"/>
          <p:cNvSpPr>
            <a:spLocks noGrp="1" noChangeArrowheads="1"/>
          </p:cNvSpPr>
          <p:nvPr>
            <p:ph type="sldNum" sz="quarter" idx="10"/>
          </p:nvPr>
        </p:nvSpPr>
        <p:spPr>
          <a:ln/>
        </p:spPr>
        <p:txBody>
          <a:bodyPr/>
          <a:lstStyle>
            <a:lvl1pPr>
              <a:defRPr/>
            </a:lvl1pPr>
          </a:lstStyle>
          <a:p>
            <a:fld id="{19168A96-8FC6-49A7-AAFF-8891F4FD4FE2}" type="slidenum">
              <a:rPr lang="ja-JP" altLang="en-US"/>
              <a:pPr/>
              <a:t>‹#›</a:t>
            </a:fld>
            <a:endParaRPr lang="en-US" altLang="ja-JP"/>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2112708" y="2225443"/>
            <a:ext cx="7090465" cy="1913424"/>
          </a:xfrm>
        </p:spPr>
        <p:txBody>
          <a:bodyPr/>
          <a:lstStyle>
            <a:lvl1pPr algn="l">
              <a:defRPr sz="4400" b="0" cap="none">
                <a:solidFill>
                  <a:schemeClr val="bg2">
                    <a:lumMod val="75000"/>
                    <a:lumOff val="25000"/>
                  </a:schemeClr>
                </a:solidFill>
                <a:latin typeface="Franklin Gothic Demi" pitchFamily="34" charset="0"/>
                <a:ea typeface="ヒラギノ角ゴ ProN W6"/>
              </a:defRPr>
            </a:lvl1pPr>
          </a:lstStyle>
          <a:p>
            <a:r>
              <a:rPr lang="ja-JP" altLang="en-US" dirty="0" smtClean="0"/>
              <a:t>マスタ タイトルの書式設定</a:t>
            </a:r>
            <a:endParaRPr lang="ja-JP" altLang="en-US" dirty="0"/>
          </a:p>
        </p:txBody>
      </p:sp>
      <p:sp>
        <p:nvSpPr>
          <p:cNvPr id="3" name="テキスト プレースホルダ 2"/>
          <p:cNvSpPr>
            <a:spLocks noGrp="1"/>
          </p:cNvSpPr>
          <p:nvPr>
            <p:ph type="body" idx="1"/>
          </p:nvPr>
        </p:nvSpPr>
        <p:spPr>
          <a:xfrm>
            <a:off x="2112708" y="4431965"/>
            <a:ext cx="7090465" cy="1501093"/>
          </a:xfrm>
        </p:spPr>
        <p:txBody>
          <a:bodyPr/>
          <a:lstStyle>
            <a:lvl1pPr marL="0" indent="0" algn="l">
              <a:buNone/>
              <a:defRPr sz="2600">
                <a:solidFill>
                  <a:schemeClr val="bg2">
                    <a:lumMod val="75000"/>
                    <a:lumOff val="25000"/>
                  </a:schemeClr>
                </a:solidFill>
                <a:latin typeface="Franklin Gothic Demi" pitchFamily="34" charset="0"/>
                <a:ea typeface="ヒラギノ角ゴ Pro W6"/>
              </a:defRPr>
            </a:lvl1pPr>
            <a:lvl2pPr marL="336271" indent="0">
              <a:buNone/>
              <a:defRPr sz="1300"/>
            </a:lvl2pPr>
            <a:lvl3pPr marL="672541" indent="0">
              <a:buNone/>
              <a:defRPr sz="1200"/>
            </a:lvl3pPr>
            <a:lvl4pPr marL="1008812" indent="0">
              <a:buNone/>
              <a:defRPr sz="1000"/>
            </a:lvl4pPr>
            <a:lvl5pPr marL="1345082" indent="0">
              <a:buNone/>
              <a:defRPr sz="1000"/>
            </a:lvl5pPr>
            <a:lvl6pPr marL="1681353" indent="0">
              <a:buNone/>
              <a:defRPr sz="1000"/>
            </a:lvl6pPr>
            <a:lvl7pPr marL="2017624" indent="0">
              <a:buNone/>
              <a:defRPr sz="1000"/>
            </a:lvl7pPr>
            <a:lvl8pPr marL="2353894" indent="0">
              <a:buNone/>
              <a:defRPr sz="1000"/>
            </a:lvl8pPr>
            <a:lvl9pPr marL="2690165" indent="0">
              <a:buNone/>
              <a:defRPr sz="1000"/>
            </a:lvl9pPr>
          </a:lstStyle>
          <a:p>
            <a:pPr lvl="0"/>
            <a:r>
              <a:rPr lang="ja-JP" altLang="en-US" dirty="0" smtClean="0"/>
              <a:t>マスタ テキストの書式設定</a:t>
            </a:r>
          </a:p>
        </p:txBody>
      </p:sp>
      <p:sp>
        <p:nvSpPr>
          <p:cNvPr id="4" name="Rectangle 5"/>
          <p:cNvSpPr>
            <a:spLocks noGrp="1" noChangeArrowheads="1"/>
          </p:cNvSpPr>
          <p:nvPr>
            <p:ph type="sldNum" sz="quarter" idx="10"/>
          </p:nvPr>
        </p:nvSpPr>
        <p:spPr>
          <a:ln/>
        </p:spPr>
        <p:txBody>
          <a:bodyPr/>
          <a:lstStyle>
            <a:lvl1pPr>
              <a:defRPr/>
            </a:lvl1pPr>
          </a:lstStyle>
          <a:p>
            <a:fld id="{32A7F7E3-2EA5-4E0E-99DF-9D27F789031C}" type="slidenum">
              <a:rPr lang="ja-JP" altLang="en-US"/>
              <a:pPr/>
              <a:t>‹#›</a:t>
            </a:fld>
            <a:endParaRPr lang="en-US" altLang="ja-JP"/>
          </a:p>
        </p:txBody>
      </p:sp>
      <p:sp>
        <p:nvSpPr>
          <p:cNvPr id="5" name="正方形/長方形 4"/>
          <p:cNvSpPr/>
          <p:nvPr userDrawn="1"/>
        </p:nvSpPr>
        <p:spPr bwMode="auto">
          <a:xfrm>
            <a:off x="0" y="0"/>
            <a:ext cx="9906000" cy="1128884"/>
          </a:xfrm>
          <a:prstGeom prst="rect">
            <a:avLst/>
          </a:prstGeom>
          <a:solidFill>
            <a:srgbClr val="FFFFFF"/>
          </a:solidFill>
          <a:ln w="38100" cap="sq" cmpd="sng" algn="ctr">
            <a:solidFill>
              <a:schemeClr val="tx1"/>
            </a:solidFill>
            <a:prstDash val="solid"/>
            <a:round/>
            <a:headEnd type="none" w="sm" len="sm"/>
            <a:tailEnd type="none" w="sm" len="sm"/>
          </a:ln>
          <a:effectLst/>
        </p:spPr>
        <p:txBody>
          <a:bodyPr vert="horz" wrap="none" lIns="67254" tIns="33627" rIns="67254" bIns="33627" numCol="1" rtlCol="0" anchor="ctr" anchorCtr="0" compatLnSpc="1">
            <a:prstTxWarp prst="textNoShape">
              <a:avLst/>
            </a:prstTxWarp>
          </a:bodyPr>
          <a:lstStyle/>
          <a:p>
            <a:pPr marL="0" marR="0" indent="0" algn="ctr" defTabSz="672541" rtl="0" eaLnBrk="1" fontAlgn="base" latinLnBrk="1" hangingPunct="1">
              <a:lnSpc>
                <a:spcPct val="100000"/>
              </a:lnSpc>
              <a:spcBef>
                <a:spcPct val="0"/>
              </a:spcBef>
              <a:spcAft>
                <a:spcPct val="0"/>
              </a:spcAft>
              <a:buClrTx/>
              <a:buSzTx/>
              <a:buFontTx/>
              <a:buNone/>
              <a:tabLst/>
            </a:pPr>
            <a:endParaRPr kumimoji="0" lang="ja-JP" altLang="en-US" sz="1800" b="0" i="0" u="none" strike="noStrike" cap="none" normalizeH="0" baseline="0" smtClean="0">
              <a:ln>
                <a:noFill/>
              </a:ln>
              <a:solidFill>
                <a:schemeClr val="tx1"/>
              </a:solidFill>
              <a:effectLst/>
              <a:latin typeface="ＤＦＧ華康ゴシック体W5" pitchFamily="50" charset="-128"/>
              <a:ea typeface="ＤＦＧ華康ゴシック体W5" pitchFamily="50" charset="-128"/>
            </a:endParaRPr>
          </a:p>
        </p:txBody>
      </p:sp>
      <p:sp>
        <p:nvSpPr>
          <p:cNvPr id="11" name="正方形/長方形 10"/>
          <p:cNvSpPr/>
          <p:nvPr userDrawn="1"/>
        </p:nvSpPr>
        <p:spPr bwMode="auto">
          <a:xfrm>
            <a:off x="1752600" y="2198705"/>
            <a:ext cx="154210" cy="3744895"/>
          </a:xfrm>
          <a:prstGeom prst="rect">
            <a:avLst/>
          </a:prstGeom>
          <a:solidFill>
            <a:srgbClr val="1F497D"/>
          </a:solidFill>
          <a:ln w="38100" cap="sq" cmpd="sng" algn="ctr">
            <a:solidFill>
              <a:srgbClr val="1F497D"/>
            </a:solidFill>
            <a:prstDash val="solid"/>
            <a:round/>
            <a:headEnd type="none" w="sm" len="sm"/>
            <a:tailEnd type="none" w="sm" len="sm"/>
          </a:ln>
          <a:effectLst/>
        </p:spPr>
        <p:txBody>
          <a:bodyPr vert="horz" wrap="none" lIns="67254" tIns="33627" rIns="67254" bIns="33627" numCol="1" rtlCol="0" anchor="ctr" anchorCtr="0" compatLnSpc="1">
            <a:prstTxWarp prst="textNoShape">
              <a:avLst/>
            </a:prstTxWarp>
          </a:bodyPr>
          <a:lstStyle/>
          <a:p>
            <a:pPr marL="0" marR="0" indent="0" algn="ctr" defTabSz="672541" rtl="0" eaLnBrk="1" fontAlgn="base" latinLnBrk="1" hangingPunct="1">
              <a:lnSpc>
                <a:spcPct val="100000"/>
              </a:lnSpc>
              <a:spcBef>
                <a:spcPct val="0"/>
              </a:spcBef>
              <a:spcAft>
                <a:spcPct val="0"/>
              </a:spcAft>
              <a:buClrTx/>
              <a:buSzTx/>
              <a:buFontTx/>
              <a:buNone/>
              <a:tabLst/>
            </a:pPr>
            <a:endParaRPr kumimoji="0" lang="ja-JP" altLang="en-US" sz="1800" b="0" i="0" u="none" strike="noStrike" cap="none" normalizeH="0" baseline="0" smtClean="0">
              <a:ln>
                <a:noFill/>
              </a:ln>
              <a:solidFill>
                <a:schemeClr val="tx1"/>
              </a:solidFill>
              <a:effectLst/>
              <a:latin typeface="ＤＦＧ華康ゴシック体W5" pitchFamily="50" charset="-128"/>
              <a:ea typeface="ＤＦＧ華康ゴシック体W5" pitchFamily="50" charset="-128"/>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1_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895441" y="1021902"/>
            <a:ext cx="8307732" cy="2139643"/>
          </a:xfrm>
        </p:spPr>
        <p:txBody>
          <a:bodyPr/>
          <a:lstStyle>
            <a:lvl1pPr algn="ctr">
              <a:defRPr sz="4400" b="0" cap="none">
                <a:solidFill>
                  <a:schemeClr val="bg2">
                    <a:lumMod val="75000"/>
                    <a:lumOff val="25000"/>
                  </a:schemeClr>
                </a:solidFill>
                <a:latin typeface="Franklin Gothic Demi" pitchFamily="34" charset="0"/>
                <a:ea typeface="ヒラギノ角ゴ ProN W6"/>
              </a:defRPr>
            </a:lvl1pPr>
          </a:lstStyle>
          <a:p>
            <a:r>
              <a:rPr lang="ja-JP" altLang="en-US" dirty="0" smtClean="0"/>
              <a:t>マスタ タイトルの書式設定</a:t>
            </a:r>
            <a:endParaRPr lang="ja-JP" altLang="en-US" dirty="0"/>
          </a:p>
        </p:txBody>
      </p:sp>
      <p:sp>
        <p:nvSpPr>
          <p:cNvPr id="3" name="テキスト プレースホルダ 2"/>
          <p:cNvSpPr>
            <a:spLocks noGrp="1"/>
          </p:cNvSpPr>
          <p:nvPr>
            <p:ph type="body" idx="1"/>
          </p:nvPr>
        </p:nvSpPr>
        <p:spPr>
          <a:xfrm>
            <a:off x="895441" y="3589473"/>
            <a:ext cx="8307732" cy="2343585"/>
          </a:xfrm>
        </p:spPr>
        <p:txBody>
          <a:bodyPr anchor="ctr"/>
          <a:lstStyle>
            <a:lvl1pPr marL="0" indent="0" algn="ctr">
              <a:buNone/>
              <a:defRPr sz="2600">
                <a:solidFill>
                  <a:schemeClr val="bg2">
                    <a:lumMod val="75000"/>
                    <a:lumOff val="25000"/>
                  </a:schemeClr>
                </a:solidFill>
                <a:latin typeface="Franklin Gothic Demi" pitchFamily="34" charset="0"/>
                <a:ea typeface="ヒラギノ角ゴ Pro W6"/>
              </a:defRPr>
            </a:lvl1pPr>
            <a:lvl2pPr marL="336271" indent="0">
              <a:buNone/>
              <a:defRPr sz="1300"/>
            </a:lvl2pPr>
            <a:lvl3pPr marL="672541" indent="0">
              <a:buNone/>
              <a:defRPr sz="1200"/>
            </a:lvl3pPr>
            <a:lvl4pPr marL="1008812" indent="0">
              <a:buNone/>
              <a:defRPr sz="1000"/>
            </a:lvl4pPr>
            <a:lvl5pPr marL="1345082" indent="0">
              <a:buNone/>
              <a:defRPr sz="1000"/>
            </a:lvl5pPr>
            <a:lvl6pPr marL="1681353" indent="0">
              <a:buNone/>
              <a:defRPr sz="1000"/>
            </a:lvl6pPr>
            <a:lvl7pPr marL="2017624" indent="0">
              <a:buNone/>
              <a:defRPr sz="1000"/>
            </a:lvl7pPr>
            <a:lvl8pPr marL="2353894" indent="0">
              <a:buNone/>
              <a:defRPr sz="1000"/>
            </a:lvl8pPr>
            <a:lvl9pPr marL="2690165" indent="0">
              <a:buNone/>
              <a:defRPr sz="1000"/>
            </a:lvl9pPr>
          </a:lstStyle>
          <a:p>
            <a:pPr lvl="0"/>
            <a:r>
              <a:rPr lang="ja-JP" altLang="en-US" dirty="0" smtClean="0"/>
              <a:t>マスタ テキストの書式設定</a:t>
            </a:r>
          </a:p>
        </p:txBody>
      </p:sp>
      <p:sp>
        <p:nvSpPr>
          <p:cNvPr id="4" name="Rectangle 5"/>
          <p:cNvSpPr>
            <a:spLocks noGrp="1" noChangeArrowheads="1"/>
          </p:cNvSpPr>
          <p:nvPr>
            <p:ph type="sldNum" sz="quarter" idx="10"/>
          </p:nvPr>
        </p:nvSpPr>
        <p:spPr>
          <a:ln/>
        </p:spPr>
        <p:txBody>
          <a:bodyPr/>
          <a:lstStyle>
            <a:lvl1pPr>
              <a:defRPr/>
            </a:lvl1pPr>
          </a:lstStyle>
          <a:p>
            <a:fld id="{32A7F7E3-2EA5-4E0E-99DF-9D27F789031C}" type="slidenum">
              <a:rPr lang="ja-JP" altLang="en-US"/>
              <a:pPr/>
              <a:t>‹#›</a:t>
            </a:fld>
            <a:endParaRPr lang="en-US" altLang="ja-JP"/>
          </a:p>
        </p:txBody>
      </p:sp>
      <p:sp>
        <p:nvSpPr>
          <p:cNvPr id="5" name="正方形/長方形 4"/>
          <p:cNvSpPr/>
          <p:nvPr userDrawn="1"/>
        </p:nvSpPr>
        <p:spPr bwMode="auto">
          <a:xfrm>
            <a:off x="0" y="0"/>
            <a:ext cx="9906000" cy="1128884"/>
          </a:xfrm>
          <a:prstGeom prst="rect">
            <a:avLst/>
          </a:prstGeom>
          <a:solidFill>
            <a:srgbClr val="FFFFFF"/>
          </a:solidFill>
          <a:ln w="38100" cap="sq" cmpd="sng" algn="ctr">
            <a:solidFill>
              <a:schemeClr val="tx1"/>
            </a:solidFill>
            <a:prstDash val="solid"/>
            <a:round/>
            <a:headEnd type="none" w="sm" len="sm"/>
            <a:tailEnd type="none" w="sm" len="sm"/>
          </a:ln>
          <a:effectLst/>
        </p:spPr>
        <p:txBody>
          <a:bodyPr vert="horz" wrap="none" lIns="67254" tIns="33627" rIns="67254" bIns="33627" numCol="1" rtlCol="0" anchor="ctr" anchorCtr="0" compatLnSpc="1">
            <a:prstTxWarp prst="textNoShape">
              <a:avLst/>
            </a:prstTxWarp>
          </a:bodyPr>
          <a:lstStyle/>
          <a:p>
            <a:pPr marL="0" marR="0" indent="0" algn="ctr" defTabSz="672541" rtl="0" eaLnBrk="1" fontAlgn="base" latinLnBrk="1" hangingPunct="1">
              <a:lnSpc>
                <a:spcPct val="100000"/>
              </a:lnSpc>
              <a:spcBef>
                <a:spcPct val="0"/>
              </a:spcBef>
              <a:spcAft>
                <a:spcPct val="0"/>
              </a:spcAft>
              <a:buClrTx/>
              <a:buSzTx/>
              <a:buFontTx/>
              <a:buNone/>
              <a:tabLst/>
            </a:pPr>
            <a:endParaRPr kumimoji="0" lang="ja-JP" altLang="en-US" sz="1800" b="0" i="0" u="none" strike="noStrike" cap="none" normalizeH="0" baseline="0" smtClean="0">
              <a:ln>
                <a:noFill/>
              </a:ln>
              <a:solidFill>
                <a:schemeClr val="tx1"/>
              </a:solidFill>
              <a:effectLst/>
              <a:latin typeface="ＤＦＧ華康ゴシック体W5" pitchFamily="50" charset="-128"/>
              <a:ea typeface="ＤＦＧ華康ゴシック体W5" pitchFamily="50" charset="-128"/>
            </a:endParaRPr>
          </a:p>
        </p:txBody>
      </p:sp>
      <p:sp>
        <p:nvSpPr>
          <p:cNvPr id="6" name="Rectangle 15"/>
          <p:cNvSpPr>
            <a:spLocks noChangeArrowheads="1"/>
          </p:cNvSpPr>
          <p:nvPr userDrawn="1"/>
        </p:nvSpPr>
        <p:spPr bwMode="auto">
          <a:xfrm>
            <a:off x="0" y="1"/>
            <a:ext cx="9906000" cy="228599"/>
          </a:xfrm>
          <a:prstGeom prst="rect">
            <a:avLst/>
          </a:prstGeom>
          <a:solidFill>
            <a:schemeClr val="bg1"/>
          </a:solidFill>
          <a:ln>
            <a:solidFill>
              <a:schemeClr val="bg1"/>
            </a:solidFill>
            <a:headEnd type="none" w="sm" len="sm"/>
            <a:tailEnd type="none" w="sm" len="sm"/>
          </a:ln>
          <a:effectLst/>
        </p:spPr>
        <p:style>
          <a:lnRef idx="1">
            <a:schemeClr val="accent3"/>
          </a:lnRef>
          <a:fillRef idx="3">
            <a:schemeClr val="accent3"/>
          </a:fillRef>
          <a:effectRef idx="2">
            <a:schemeClr val="accent3"/>
          </a:effectRef>
          <a:fontRef idx="minor">
            <a:schemeClr val="lt1"/>
          </a:fontRef>
        </p:style>
        <p:txBody>
          <a:bodyPr wrap="none" lIns="67254" tIns="33627" rIns="67254" bIns="33627" anchor="ctr"/>
          <a:lstStyle/>
          <a:p>
            <a:pPr algn="r">
              <a:defRPr/>
            </a:pPr>
            <a:r>
              <a:rPr lang="ja-JP" altLang="en-US" sz="1200" b="1" i="0" dirty="0" smtClean="0">
                <a:latin typeface="メイリオ"/>
                <a:ea typeface="メイリオ"/>
                <a:cs typeface="メイリオ"/>
              </a:rPr>
              <a:t>オープンデータ流通推進コンソーシアム</a:t>
            </a:r>
            <a:endParaRPr lang="en-US" altLang="ja-JP" sz="1200" b="1" i="0" dirty="0">
              <a:latin typeface="メイリオ"/>
              <a:ea typeface="メイリオ"/>
              <a:cs typeface="メイリオ"/>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351414" y="1322775"/>
            <a:ext cx="4515242" cy="5088353"/>
          </a:xfrm>
        </p:spPr>
        <p:txBody>
          <a:bodyPr/>
          <a:lstStyle>
            <a:lvl1pPr>
              <a:defRPr sz="2100"/>
            </a:lvl1pPr>
            <a:lvl2pPr>
              <a:defRPr sz="1800"/>
            </a:lvl2pPr>
            <a:lvl3pPr>
              <a:defRPr sz="1500"/>
            </a:lvl3pPr>
            <a:lvl4pPr>
              <a:defRPr sz="1300"/>
            </a:lvl4pPr>
            <a:lvl5pPr>
              <a:defRPr sz="1300"/>
            </a:lvl5pPr>
            <a:lvl6pPr>
              <a:defRPr sz="1300"/>
            </a:lvl6pPr>
            <a:lvl7pPr>
              <a:defRPr sz="1300"/>
            </a:lvl7pPr>
            <a:lvl8pPr>
              <a:defRPr sz="1300"/>
            </a:lvl8pPr>
            <a:lvl9pPr>
              <a:defRPr sz="13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982586" y="1322775"/>
            <a:ext cx="4515243" cy="5088353"/>
          </a:xfrm>
        </p:spPr>
        <p:txBody>
          <a:bodyPr/>
          <a:lstStyle>
            <a:lvl1pPr>
              <a:defRPr sz="2100"/>
            </a:lvl1pPr>
            <a:lvl2pPr>
              <a:defRPr sz="1800"/>
            </a:lvl2pPr>
            <a:lvl3pPr>
              <a:defRPr sz="1500"/>
            </a:lvl3pPr>
            <a:lvl4pPr>
              <a:defRPr sz="1300"/>
            </a:lvl4pPr>
            <a:lvl5pPr>
              <a:defRPr sz="1300"/>
            </a:lvl5pPr>
            <a:lvl6pPr>
              <a:defRPr sz="1300"/>
            </a:lvl6pPr>
            <a:lvl7pPr>
              <a:defRPr sz="1300"/>
            </a:lvl7pPr>
            <a:lvl8pPr>
              <a:defRPr sz="1300"/>
            </a:lvl8pPr>
            <a:lvl9pPr>
              <a:defRPr sz="13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Rectangle 5"/>
          <p:cNvSpPr>
            <a:spLocks noGrp="1" noChangeArrowheads="1"/>
          </p:cNvSpPr>
          <p:nvPr>
            <p:ph type="sldNum" sz="quarter" idx="10"/>
          </p:nvPr>
        </p:nvSpPr>
        <p:spPr>
          <a:ln/>
        </p:spPr>
        <p:txBody>
          <a:bodyPr/>
          <a:lstStyle>
            <a:lvl1pPr>
              <a:defRPr/>
            </a:lvl1pPr>
          </a:lstStyle>
          <a:p>
            <a:fld id="{276C6A59-D97A-40CC-8D04-C7788F30EB56}" type="slidenum">
              <a:rPr lang="ja-JP" altLang="en-US"/>
              <a:pPr/>
              <a:t>‹#›</a:t>
            </a:fld>
            <a:endParaRPr lang="en-US" altLang="ja-JP"/>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1_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315789" y="1143000"/>
            <a:ext cx="9183247" cy="2514600"/>
          </a:xfrm>
        </p:spPr>
        <p:txBody>
          <a:bodyPr/>
          <a:lstStyle>
            <a:lvl1pPr>
              <a:defRPr sz="2100"/>
            </a:lvl1pPr>
            <a:lvl2pPr>
              <a:defRPr sz="1800"/>
            </a:lvl2pPr>
            <a:lvl3pPr>
              <a:defRPr sz="1500"/>
            </a:lvl3pPr>
            <a:lvl4pPr>
              <a:defRPr sz="1300"/>
            </a:lvl4pPr>
            <a:lvl5pPr>
              <a:defRPr sz="1300"/>
            </a:lvl5pPr>
            <a:lvl6pPr>
              <a:defRPr sz="1300"/>
            </a:lvl6pPr>
            <a:lvl7pPr>
              <a:defRPr sz="1300"/>
            </a:lvl7pPr>
            <a:lvl8pPr>
              <a:defRPr sz="1300"/>
            </a:lvl8pPr>
            <a:lvl9pPr>
              <a:defRPr sz="13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315789" y="3810001"/>
            <a:ext cx="9182040" cy="2601128"/>
          </a:xfrm>
        </p:spPr>
        <p:txBody>
          <a:bodyPr/>
          <a:lstStyle>
            <a:lvl1pPr>
              <a:defRPr sz="2100"/>
            </a:lvl1pPr>
            <a:lvl2pPr>
              <a:defRPr sz="1800"/>
            </a:lvl2pPr>
            <a:lvl3pPr>
              <a:defRPr sz="1500"/>
            </a:lvl3pPr>
            <a:lvl4pPr>
              <a:defRPr sz="1300"/>
            </a:lvl4pPr>
            <a:lvl5pPr>
              <a:defRPr sz="1300"/>
            </a:lvl5pPr>
            <a:lvl6pPr>
              <a:defRPr sz="1300"/>
            </a:lvl6pPr>
            <a:lvl7pPr>
              <a:defRPr sz="1300"/>
            </a:lvl7pPr>
            <a:lvl8pPr>
              <a:defRPr sz="1300"/>
            </a:lvl8pPr>
            <a:lvl9pPr>
              <a:defRPr sz="13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Rectangle 5"/>
          <p:cNvSpPr>
            <a:spLocks noGrp="1" noChangeArrowheads="1"/>
          </p:cNvSpPr>
          <p:nvPr>
            <p:ph type="sldNum" sz="quarter" idx="10"/>
          </p:nvPr>
        </p:nvSpPr>
        <p:spPr>
          <a:ln/>
        </p:spPr>
        <p:txBody>
          <a:bodyPr/>
          <a:lstStyle>
            <a:lvl1pPr>
              <a:defRPr/>
            </a:lvl1pPr>
          </a:lstStyle>
          <a:p>
            <a:fld id="{276C6A59-D97A-40CC-8D04-C7788F30EB56}" type="slidenum">
              <a:rPr lang="ja-JP" altLang="en-US"/>
              <a:pPr/>
              <a:t>‹#›</a:t>
            </a:fld>
            <a:endParaRPr lang="en-US" altLang="ja-JP"/>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2_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315789" y="1322775"/>
            <a:ext cx="9183247" cy="1196877"/>
          </a:xfrm>
        </p:spPr>
        <p:txBody>
          <a:bodyPr/>
          <a:lstStyle>
            <a:lvl1pPr>
              <a:defRPr sz="2100"/>
            </a:lvl1pPr>
            <a:lvl2pPr>
              <a:defRPr sz="1800"/>
            </a:lvl2pPr>
            <a:lvl3pPr>
              <a:defRPr sz="1500"/>
            </a:lvl3pPr>
            <a:lvl4pPr>
              <a:defRPr sz="1300"/>
            </a:lvl4pPr>
            <a:lvl5pPr>
              <a:defRPr sz="1300"/>
            </a:lvl5pPr>
            <a:lvl6pPr>
              <a:defRPr sz="1300"/>
            </a:lvl6pPr>
            <a:lvl7pPr>
              <a:defRPr sz="1300"/>
            </a:lvl7pPr>
            <a:lvl8pPr>
              <a:defRPr sz="1300"/>
            </a:lvl8pPr>
            <a:lvl9pPr>
              <a:defRPr sz="13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315789" y="2733616"/>
            <a:ext cx="9182040" cy="3677511"/>
          </a:xfrm>
        </p:spPr>
        <p:txBody>
          <a:bodyPr/>
          <a:lstStyle>
            <a:lvl1pPr>
              <a:defRPr sz="2100"/>
            </a:lvl1pPr>
            <a:lvl2pPr>
              <a:defRPr sz="1800"/>
            </a:lvl2pPr>
            <a:lvl3pPr>
              <a:defRPr sz="1500"/>
            </a:lvl3pPr>
            <a:lvl4pPr>
              <a:defRPr sz="1300"/>
            </a:lvl4pPr>
            <a:lvl5pPr>
              <a:defRPr sz="1300"/>
            </a:lvl5pPr>
            <a:lvl6pPr>
              <a:defRPr sz="1300"/>
            </a:lvl6pPr>
            <a:lvl7pPr>
              <a:defRPr sz="1300"/>
            </a:lvl7pPr>
            <a:lvl8pPr>
              <a:defRPr sz="1300"/>
            </a:lvl8pPr>
            <a:lvl9pPr>
              <a:defRPr sz="13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Rectangle 5"/>
          <p:cNvSpPr>
            <a:spLocks noGrp="1" noChangeArrowheads="1"/>
          </p:cNvSpPr>
          <p:nvPr>
            <p:ph type="sldNum" sz="quarter" idx="10"/>
          </p:nvPr>
        </p:nvSpPr>
        <p:spPr>
          <a:ln/>
        </p:spPr>
        <p:txBody>
          <a:bodyPr/>
          <a:lstStyle>
            <a:lvl1pPr>
              <a:defRPr/>
            </a:lvl1pPr>
          </a:lstStyle>
          <a:p>
            <a:fld id="{276C6A59-D97A-40CC-8D04-C7788F30EB56}" type="slidenum">
              <a:rPr lang="ja-JP" altLang="en-US"/>
              <a:pPr/>
              <a:t>‹#›</a:t>
            </a:fld>
            <a:endParaRPr lang="en-US" altLang="ja-JP"/>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Rectangle 5"/>
          <p:cNvSpPr>
            <a:spLocks noGrp="1" noChangeArrowheads="1"/>
          </p:cNvSpPr>
          <p:nvPr>
            <p:ph type="sldNum" sz="quarter" idx="10"/>
          </p:nvPr>
        </p:nvSpPr>
        <p:spPr>
          <a:ln/>
        </p:spPr>
        <p:txBody>
          <a:bodyPr/>
          <a:lstStyle>
            <a:lvl1pPr>
              <a:defRPr/>
            </a:lvl1pPr>
          </a:lstStyle>
          <a:p>
            <a:fld id="{889EB0C9-E24B-463D-BB62-FF98DEA61778}" type="slidenum">
              <a:rPr lang="ja-JP" altLang="en-US"/>
              <a:pPr/>
              <a:t>‹#›</a:t>
            </a:fld>
            <a:endParaRPr lang="en-US" altLang="ja-JP"/>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5"/>
          <p:cNvSpPr>
            <a:spLocks noGrp="1" noChangeArrowheads="1"/>
          </p:cNvSpPr>
          <p:nvPr>
            <p:ph type="sldNum" sz="quarter" idx="10"/>
          </p:nvPr>
        </p:nvSpPr>
        <p:spPr>
          <a:ln/>
        </p:spPr>
        <p:txBody>
          <a:bodyPr/>
          <a:lstStyle>
            <a:lvl1pPr>
              <a:defRPr/>
            </a:lvl1pPr>
          </a:lstStyle>
          <a:p>
            <a:fld id="{93D94DB2-09C9-4810-9F23-4FAAE8E978D7}" type="slidenum">
              <a:rPr lang="ja-JP" altLang="en-US"/>
              <a:pPr/>
              <a:t>‹#›</a:t>
            </a:fld>
            <a:endParaRPr lang="en-US" altLang="ja-JP"/>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913871" name="Rectangle 15"/>
          <p:cNvSpPr>
            <a:spLocks noChangeArrowheads="1"/>
          </p:cNvSpPr>
          <p:nvPr/>
        </p:nvSpPr>
        <p:spPr bwMode="auto">
          <a:xfrm>
            <a:off x="0" y="1"/>
            <a:ext cx="9906000" cy="228599"/>
          </a:xfrm>
          <a:prstGeom prst="rect">
            <a:avLst/>
          </a:prstGeom>
          <a:solidFill>
            <a:schemeClr val="bg1"/>
          </a:solidFill>
          <a:ln>
            <a:solidFill>
              <a:schemeClr val="bg1"/>
            </a:solidFill>
            <a:headEnd type="none" w="sm" len="sm"/>
            <a:tailEnd type="none" w="sm" len="sm"/>
          </a:ln>
          <a:effectLst/>
        </p:spPr>
        <p:style>
          <a:lnRef idx="1">
            <a:schemeClr val="accent3"/>
          </a:lnRef>
          <a:fillRef idx="3">
            <a:schemeClr val="accent3"/>
          </a:fillRef>
          <a:effectRef idx="2">
            <a:schemeClr val="accent3"/>
          </a:effectRef>
          <a:fontRef idx="minor">
            <a:schemeClr val="lt1"/>
          </a:fontRef>
        </p:style>
        <p:txBody>
          <a:bodyPr wrap="none" lIns="67254" tIns="33627" rIns="67254" bIns="33627" anchor="ctr"/>
          <a:lstStyle/>
          <a:p>
            <a:pPr algn="r">
              <a:defRPr/>
            </a:pPr>
            <a:r>
              <a:rPr lang="ja-JP" altLang="en-US" sz="1200" b="1" i="0" dirty="0" smtClean="0">
                <a:latin typeface="メイリオ"/>
                <a:ea typeface="メイリオ"/>
                <a:cs typeface="メイリオ"/>
              </a:rPr>
              <a:t>オープンデータ流通推進コンソーシアム</a:t>
            </a:r>
            <a:endParaRPr lang="en-US" altLang="ja-JP" sz="1200" b="1" i="0" dirty="0">
              <a:latin typeface="メイリオ"/>
              <a:ea typeface="メイリオ"/>
              <a:cs typeface="メイリオ"/>
            </a:endParaRPr>
          </a:p>
        </p:txBody>
      </p:sp>
      <p:sp>
        <p:nvSpPr>
          <p:cNvPr id="1913859" name="Line 3"/>
          <p:cNvSpPr>
            <a:spLocks noChangeShapeType="1"/>
          </p:cNvSpPr>
          <p:nvPr/>
        </p:nvSpPr>
        <p:spPr bwMode="auto">
          <a:xfrm>
            <a:off x="0" y="6576804"/>
            <a:ext cx="9906000" cy="0"/>
          </a:xfrm>
          <a:prstGeom prst="line">
            <a:avLst/>
          </a:prstGeom>
          <a:noFill/>
          <a:ln w="12700" cap="sq" cmpd="sng" algn="ctr">
            <a:solidFill>
              <a:srgbClr val="404040"/>
            </a:solidFill>
            <a:prstDash val="solid"/>
            <a:round/>
            <a:headEnd type="none" w="sm" len="sm"/>
            <a:tailEnd type="none" w="sm" len="sm"/>
          </a:ln>
          <a:effectLst/>
        </p:spPr>
        <p:txBody>
          <a:bodyPr wrap="none" lIns="67254" tIns="33627" rIns="67254" bIns="33627" anchor="ctr"/>
          <a:lstStyle/>
          <a:p>
            <a:pPr>
              <a:defRPr/>
            </a:pPr>
            <a:endParaRPr lang="ja-JP" altLang="en-US"/>
          </a:p>
        </p:txBody>
      </p:sp>
      <p:sp>
        <p:nvSpPr>
          <p:cNvPr id="1028" name="Rectangle 4"/>
          <p:cNvSpPr>
            <a:spLocks noGrp="1" noChangeArrowheads="1"/>
          </p:cNvSpPr>
          <p:nvPr>
            <p:ph type="body" idx="1"/>
          </p:nvPr>
        </p:nvSpPr>
        <p:spPr bwMode="auto">
          <a:xfrm>
            <a:off x="351414" y="1143000"/>
            <a:ext cx="9146415" cy="5268127"/>
          </a:xfrm>
          <a:prstGeom prst="rect">
            <a:avLst/>
          </a:prstGeom>
          <a:noFill/>
          <a:ln w="9525">
            <a:noFill/>
            <a:miter lim="800000"/>
            <a:headEnd/>
            <a:tailEnd/>
          </a:ln>
        </p:spPr>
        <p:txBody>
          <a:bodyPr vert="horz" wrap="square" lIns="0" tIns="33622" rIns="0" bIns="33622" numCol="1" anchor="t" anchorCtr="0" compatLnSpc="1">
            <a:prstTxWarp prst="textNoShape">
              <a:avLst/>
            </a:prstTxWarp>
            <a:normAutofit/>
          </a:bodyPr>
          <a:lstStyle/>
          <a:p>
            <a:pPr lvl="0"/>
            <a:r>
              <a:rPr lang="ja-JP" altLang="en-US" dirty="0" smtClean="0"/>
              <a:t>マスタ テキストの書式設定</a:t>
            </a:r>
          </a:p>
          <a:p>
            <a:pPr lvl="1"/>
            <a:r>
              <a:rPr lang="ja-JP" altLang="en-US" dirty="0" smtClean="0"/>
              <a:t>第 </a:t>
            </a:r>
            <a:r>
              <a:rPr lang="en-US" altLang="ja-JP" dirty="0" smtClean="0"/>
              <a:t>2 </a:t>
            </a:r>
            <a:r>
              <a:rPr lang="ja-JP" altLang="en-US" dirty="0" smtClean="0"/>
              <a:t>レベル</a:t>
            </a:r>
          </a:p>
          <a:p>
            <a:pPr lvl="2"/>
            <a:r>
              <a:rPr lang="ja-JP" altLang="en-US" dirty="0" smtClean="0"/>
              <a:t>第 </a:t>
            </a:r>
            <a:r>
              <a:rPr lang="en-US" altLang="ja-JP" dirty="0" smtClean="0"/>
              <a:t>3 </a:t>
            </a:r>
            <a:r>
              <a:rPr lang="ja-JP" altLang="en-US" dirty="0" smtClean="0"/>
              <a:t>レベル</a:t>
            </a:r>
          </a:p>
          <a:p>
            <a:pPr lvl="3"/>
            <a:r>
              <a:rPr lang="ja-JP" altLang="en-US" dirty="0" smtClean="0"/>
              <a:t>第 </a:t>
            </a:r>
            <a:r>
              <a:rPr lang="en-US" altLang="ja-JP" dirty="0" smtClean="0"/>
              <a:t>4 </a:t>
            </a:r>
            <a:r>
              <a:rPr lang="ja-JP" altLang="en-US" dirty="0" smtClean="0"/>
              <a:t>レベル</a:t>
            </a:r>
          </a:p>
          <a:p>
            <a:pPr lvl="4"/>
            <a:r>
              <a:rPr lang="ja-JP" altLang="en-US" dirty="0" smtClean="0"/>
              <a:t>第 </a:t>
            </a:r>
            <a:r>
              <a:rPr lang="en-US" altLang="ja-JP" dirty="0" smtClean="0"/>
              <a:t>5 </a:t>
            </a:r>
            <a:r>
              <a:rPr lang="ja-JP" altLang="en-US" dirty="0" smtClean="0"/>
              <a:t>レベル</a:t>
            </a:r>
          </a:p>
        </p:txBody>
      </p:sp>
      <p:sp>
        <p:nvSpPr>
          <p:cNvPr id="1913861" name="Rectangle 5"/>
          <p:cNvSpPr>
            <a:spLocks noGrp="1" noChangeArrowheads="1"/>
          </p:cNvSpPr>
          <p:nvPr>
            <p:ph type="sldNum" sz="quarter" idx="4"/>
          </p:nvPr>
        </p:nvSpPr>
        <p:spPr bwMode="auto">
          <a:xfrm>
            <a:off x="9499036" y="6602804"/>
            <a:ext cx="406964" cy="255197"/>
          </a:xfrm>
          <a:prstGeom prst="rect">
            <a:avLst/>
          </a:prstGeom>
          <a:noFill/>
          <a:ln w="9525">
            <a:noFill/>
            <a:miter lim="800000"/>
            <a:headEnd/>
            <a:tailEnd/>
          </a:ln>
          <a:effectLst/>
        </p:spPr>
        <p:txBody>
          <a:bodyPr vert="horz" wrap="square" lIns="67245" tIns="33622" rIns="67245" bIns="33622" numCol="1" anchor="b" anchorCtr="0" compatLnSpc="1">
            <a:prstTxWarp prst="textNoShape">
              <a:avLst/>
            </a:prstTxWarp>
          </a:bodyPr>
          <a:lstStyle>
            <a:lvl1pPr algn="r">
              <a:defRPr kumimoji="1" sz="1100">
                <a:solidFill>
                  <a:srgbClr val="336699"/>
                </a:solidFill>
                <a:latin typeface="Arial" charset="0"/>
                <a:ea typeface="굴림" pitchFamily="34" charset="-127"/>
              </a:defRPr>
            </a:lvl1pPr>
          </a:lstStyle>
          <a:p>
            <a:fld id="{4AB2DD74-10E0-4AB2-B6D0-27B412D7252C}" type="slidenum">
              <a:rPr lang="ja-JP" altLang="en-US" smtClean="0"/>
              <a:pPr/>
              <a:t>‹#›</a:t>
            </a:fld>
            <a:endParaRPr lang="en-US" altLang="ja-JP"/>
          </a:p>
        </p:txBody>
      </p:sp>
      <p:sp>
        <p:nvSpPr>
          <p:cNvPr id="1030" name="Rectangle 6"/>
          <p:cNvSpPr>
            <a:spLocks noGrp="1" noChangeArrowheads="1"/>
          </p:cNvSpPr>
          <p:nvPr>
            <p:ph type="title"/>
          </p:nvPr>
        </p:nvSpPr>
        <p:spPr bwMode="auto">
          <a:xfrm>
            <a:off x="387642" y="304800"/>
            <a:ext cx="9134339" cy="581715"/>
          </a:xfrm>
          <a:prstGeom prst="rect">
            <a:avLst/>
          </a:prstGeom>
          <a:noFill/>
          <a:ln w="9525">
            <a:noFill/>
            <a:miter lim="800000"/>
            <a:headEnd/>
            <a:tailEnd/>
          </a:ln>
        </p:spPr>
        <p:txBody>
          <a:bodyPr vert="horz" wrap="square" lIns="0" tIns="0" rIns="0" bIns="0" numCol="1" anchor="ctr" anchorCtr="0" compatLnSpc="1">
            <a:prstTxWarp prst="textNoShape">
              <a:avLst/>
            </a:prstTxWarp>
            <a:normAutofit/>
          </a:bodyPr>
          <a:lstStyle/>
          <a:p>
            <a:pPr lvl="0"/>
            <a:r>
              <a:rPr lang="ja-JP" altLang="en-US" dirty="0" smtClean="0"/>
              <a:t>マスタ タイトルの書式設定</a:t>
            </a:r>
          </a:p>
        </p:txBody>
      </p:sp>
      <p:sp>
        <p:nvSpPr>
          <p:cNvPr id="1913873" name="Text Box 17"/>
          <p:cNvSpPr txBox="1">
            <a:spLocks noChangeArrowheads="1"/>
          </p:cNvSpPr>
          <p:nvPr userDrawn="1"/>
        </p:nvSpPr>
        <p:spPr bwMode="auto">
          <a:xfrm>
            <a:off x="252420" y="6638448"/>
            <a:ext cx="3967000" cy="221799"/>
          </a:xfrm>
          <a:prstGeom prst="rect">
            <a:avLst/>
          </a:prstGeom>
          <a:noFill/>
          <a:ln w="12700" cap="sq">
            <a:noFill/>
            <a:miter lim="800000"/>
            <a:headEnd type="none" w="sm" len="sm"/>
            <a:tailEnd type="none" w="sm" len="sm"/>
          </a:ln>
          <a:effectLst/>
        </p:spPr>
        <p:txBody>
          <a:bodyPr wrap="none" lIns="67254" tIns="33627" rIns="67254" bIns="33627">
            <a:spAutoFit/>
          </a:bodyPr>
          <a:lstStyle/>
          <a:p>
            <a:pPr>
              <a:defRPr/>
            </a:pPr>
            <a:r>
              <a:rPr lang="en-US" altLang="ja-JP" sz="1000" b="1" dirty="0" smtClean="0">
                <a:solidFill>
                  <a:srgbClr val="353535"/>
                </a:solidFill>
                <a:latin typeface="Arial" charset="0"/>
              </a:rPr>
              <a:t>© 2013 Open Data Promotion Consortium</a:t>
            </a:r>
            <a:r>
              <a:rPr lang="en-US" altLang="ja-JP" sz="1000" b="1" baseline="0" dirty="0" smtClean="0">
                <a:solidFill>
                  <a:srgbClr val="353535"/>
                </a:solidFill>
                <a:latin typeface="Arial" charset="0"/>
              </a:rPr>
              <a:t>.</a:t>
            </a:r>
            <a:r>
              <a:rPr lang="en-US" altLang="ja-JP" sz="1000" b="1" dirty="0" smtClean="0">
                <a:solidFill>
                  <a:srgbClr val="353535"/>
                </a:solidFill>
                <a:latin typeface="Arial" charset="0"/>
              </a:rPr>
              <a:t> </a:t>
            </a:r>
            <a:r>
              <a:rPr lang="en-US" altLang="ja-JP" sz="1000" b="1" dirty="0">
                <a:solidFill>
                  <a:srgbClr val="353535"/>
                </a:solidFill>
                <a:latin typeface="Arial" charset="0"/>
              </a:rPr>
              <a:t>All Rights Reserved.</a:t>
            </a:r>
          </a:p>
        </p:txBody>
      </p:sp>
      <p:sp>
        <p:nvSpPr>
          <p:cNvPr id="9" name="Line 3"/>
          <p:cNvSpPr>
            <a:spLocks noChangeShapeType="1"/>
          </p:cNvSpPr>
          <p:nvPr userDrawn="1"/>
        </p:nvSpPr>
        <p:spPr bwMode="auto">
          <a:xfrm>
            <a:off x="0" y="990600"/>
            <a:ext cx="9906000" cy="0"/>
          </a:xfrm>
          <a:prstGeom prst="line">
            <a:avLst/>
          </a:prstGeom>
          <a:noFill/>
          <a:ln w="12700" cap="sq" cmpd="sng" algn="ctr">
            <a:solidFill>
              <a:schemeClr val="bg2">
                <a:lumMod val="75000"/>
                <a:lumOff val="25000"/>
              </a:schemeClr>
            </a:solidFill>
            <a:prstDash val="solid"/>
            <a:round/>
            <a:headEnd type="none" w="sm" len="sm"/>
            <a:tailEnd type="none" w="sm" len="sm"/>
          </a:ln>
          <a:effectLst/>
        </p:spPr>
        <p:txBody>
          <a:bodyPr wrap="none" lIns="67254" tIns="33627" rIns="67254" bIns="33627" anchor="ctr"/>
          <a:lstStyle/>
          <a:p>
            <a:pPr>
              <a:defRPr/>
            </a:pPr>
            <a:endParaRPr lang="ja-JP" altLang="en-US"/>
          </a:p>
        </p:txBody>
      </p:sp>
    </p:spTree>
  </p:cSld>
  <p:clrMap bg1="dk2" tx1="lt1" bg2="dk1" tx2="lt2" accent1="accent1" accent2="accent2" accent3="accent3" accent4="accent4" accent5="accent5" accent6="accent6" hlink="hlink" folHlink="folHlink"/>
  <p:sldLayoutIdLst>
    <p:sldLayoutId id="2147483688" r:id="rId1"/>
    <p:sldLayoutId id="2147483672" r:id="rId2"/>
    <p:sldLayoutId id="2147483673" r:id="rId3"/>
    <p:sldLayoutId id="2147483702" r:id="rId4"/>
    <p:sldLayoutId id="2147483674" r:id="rId5"/>
    <p:sldLayoutId id="2147483689" r:id="rId6"/>
    <p:sldLayoutId id="2147483705" r:id="rId7"/>
    <p:sldLayoutId id="2147483676" r:id="rId8"/>
    <p:sldLayoutId id="2147483677" r:id="rId9"/>
    <p:sldLayoutId id="2147483684" r:id="rId10"/>
  </p:sldLayoutIdLst>
  <p:hf hdr="0" ftr="0" dt="0"/>
  <p:txStyles>
    <p:titleStyle>
      <a:lvl1pPr algn="l" defTabSz="972616" rtl="0" eaLnBrk="0" fontAlgn="base" hangingPunct="0">
        <a:spcBef>
          <a:spcPct val="0"/>
        </a:spcBef>
        <a:spcAft>
          <a:spcPct val="0"/>
        </a:spcAft>
        <a:defRPr kumimoji="1" sz="2600" baseline="0">
          <a:solidFill>
            <a:schemeClr val="bg2">
              <a:lumMod val="75000"/>
              <a:lumOff val="25000"/>
            </a:schemeClr>
          </a:solidFill>
          <a:latin typeface="ＤＦＧ華康ゴシック体W5" pitchFamily="50" charset="-128"/>
          <a:ea typeface="ＤＦＧ華康ゴシック体W5" pitchFamily="50" charset="-128"/>
          <a:cs typeface="+mj-cs"/>
        </a:defRPr>
      </a:lvl1pPr>
      <a:lvl2pPr algn="l" defTabSz="972616" rtl="0" eaLnBrk="0" fontAlgn="base" hangingPunct="0">
        <a:spcBef>
          <a:spcPct val="0"/>
        </a:spcBef>
        <a:spcAft>
          <a:spcPct val="0"/>
        </a:spcAft>
        <a:defRPr kumimoji="1" sz="3500">
          <a:solidFill>
            <a:schemeClr val="tx1"/>
          </a:solidFill>
          <a:latin typeface="Franklin Gothic Demi" pitchFamily="34" charset="0"/>
          <a:ea typeface="ＤＦＧ平成ゴシック体W7" pitchFamily="50" charset="-128"/>
        </a:defRPr>
      </a:lvl2pPr>
      <a:lvl3pPr algn="l" defTabSz="972616" rtl="0" eaLnBrk="0" fontAlgn="base" hangingPunct="0">
        <a:spcBef>
          <a:spcPct val="0"/>
        </a:spcBef>
        <a:spcAft>
          <a:spcPct val="0"/>
        </a:spcAft>
        <a:defRPr kumimoji="1" sz="3500">
          <a:solidFill>
            <a:schemeClr val="tx1"/>
          </a:solidFill>
          <a:latin typeface="Franklin Gothic Demi" pitchFamily="34" charset="0"/>
          <a:ea typeface="ＤＦＧ平成ゴシック体W7" pitchFamily="50" charset="-128"/>
        </a:defRPr>
      </a:lvl3pPr>
      <a:lvl4pPr algn="l" defTabSz="972616" rtl="0" eaLnBrk="0" fontAlgn="base" hangingPunct="0">
        <a:spcBef>
          <a:spcPct val="0"/>
        </a:spcBef>
        <a:spcAft>
          <a:spcPct val="0"/>
        </a:spcAft>
        <a:defRPr kumimoji="1" sz="3500">
          <a:solidFill>
            <a:schemeClr val="tx1"/>
          </a:solidFill>
          <a:latin typeface="Franklin Gothic Demi" pitchFamily="34" charset="0"/>
          <a:ea typeface="ＤＦＧ平成ゴシック体W7" pitchFamily="50" charset="-128"/>
        </a:defRPr>
      </a:lvl4pPr>
      <a:lvl5pPr algn="l" defTabSz="972616" rtl="0" eaLnBrk="0" fontAlgn="base" hangingPunct="0">
        <a:spcBef>
          <a:spcPct val="0"/>
        </a:spcBef>
        <a:spcAft>
          <a:spcPct val="0"/>
        </a:spcAft>
        <a:defRPr kumimoji="1" sz="3500">
          <a:solidFill>
            <a:schemeClr val="tx1"/>
          </a:solidFill>
          <a:latin typeface="Franklin Gothic Demi" pitchFamily="34" charset="0"/>
          <a:ea typeface="ＤＦＧ平成ゴシック体W7" pitchFamily="50" charset="-128"/>
        </a:defRPr>
      </a:lvl5pPr>
      <a:lvl6pPr marL="336271" algn="l" defTabSz="972616" rtl="0" fontAlgn="base">
        <a:spcBef>
          <a:spcPct val="0"/>
        </a:spcBef>
        <a:spcAft>
          <a:spcPct val="0"/>
        </a:spcAft>
        <a:defRPr kumimoji="1" sz="3500">
          <a:solidFill>
            <a:schemeClr val="tx1"/>
          </a:solidFill>
          <a:latin typeface="ＤＦＧ平成ゴシック体W7" pitchFamily="50" charset="-128"/>
          <a:ea typeface="ＤＦＧ平成ゴシック体W7" pitchFamily="50" charset="-128"/>
        </a:defRPr>
      </a:lvl6pPr>
      <a:lvl7pPr marL="672541" algn="l" defTabSz="972616" rtl="0" fontAlgn="base">
        <a:spcBef>
          <a:spcPct val="0"/>
        </a:spcBef>
        <a:spcAft>
          <a:spcPct val="0"/>
        </a:spcAft>
        <a:defRPr kumimoji="1" sz="3500">
          <a:solidFill>
            <a:schemeClr val="tx1"/>
          </a:solidFill>
          <a:latin typeface="ＤＦＧ平成ゴシック体W7" pitchFamily="50" charset="-128"/>
          <a:ea typeface="ＤＦＧ平成ゴシック体W7" pitchFamily="50" charset="-128"/>
        </a:defRPr>
      </a:lvl7pPr>
      <a:lvl8pPr marL="1008812" algn="l" defTabSz="972616" rtl="0" fontAlgn="base">
        <a:spcBef>
          <a:spcPct val="0"/>
        </a:spcBef>
        <a:spcAft>
          <a:spcPct val="0"/>
        </a:spcAft>
        <a:defRPr kumimoji="1" sz="3500">
          <a:solidFill>
            <a:schemeClr val="tx1"/>
          </a:solidFill>
          <a:latin typeface="ＤＦＧ平成ゴシック体W7" pitchFamily="50" charset="-128"/>
          <a:ea typeface="ＤＦＧ平成ゴシック体W7" pitchFamily="50" charset="-128"/>
        </a:defRPr>
      </a:lvl8pPr>
      <a:lvl9pPr marL="1345082" algn="l" defTabSz="972616" rtl="0" fontAlgn="base">
        <a:spcBef>
          <a:spcPct val="0"/>
        </a:spcBef>
        <a:spcAft>
          <a:spcPct val="0"/>
        </a:spcAft>
        <a:defRPr kumimoji="1" sz="3500">
          <a:solidFill>
            <a:schemeClr val="tx1"/>
          </a:solidFill>
          <a:latin typeface="ＤＦＧ平成ゴシック体W7" pitchFamily="50" charset="-128"/>
          <a:ea typeface="ＤＦＧ平成ゴシック体W7" pitchFamily="50" charset="-128"/>
        </a:defRPr>
      </a:lvl9pPr>
    </p:titleStyle>
    <p:bodyStyle>
      <a:lvl1pPr marL="326930" indent="-326930" algn="l" defTabSz="972616" rtl="0" eaLnBrk="0" fontAlgn="base" hangingPunct="0">
        <a:spcBef>
          <a:spcPct val="50000"/>
        </a:spcBef>
        <a:spcAft>
          <a:spcPct val="0"/>
        </a:spcAft>
        <a:buClr>
          <a:schemeClr val="accent2"/>
        </a:buClr>
        <a:buFont typeface="平成明朝" pitchFamily="17" charset="-128"/>
        <a:buChar char="■"/>
        <a:tabLst>
          <a:tab pos="775291" algn="l"/>
        </a:tabLst>
        <a:defRPr kumimoji="1" sz="2100" b="0" i="0" baseline="0">
          <a:solidFill>
            <a:srgbClr val="464646"/>
          </a:solidFill>
          <a:latin typeface="メイリオ" pitchFamily="50" charset="-128"/>
          <a:ea typeface="メイリオ" pitchFamily="50" charset="-128"/>
          <a:cs typeface="メイリオ" pitchFamily="50" charset="-128"/>
        </a:defRPr>
      </a:lvl1pPr>
      <a:lvl2pPr marL="533400" indent="-177800" algn="l" defTabSz="972616" rtl="0" eaLnBrk="0" fontAlgn="base" hangingPunct="0">
        <a:spcBef>
          <a:spcPct val="35000"/>
        </a:spcBef>
        <a:spcAft>
          <a:spcPct val="0"/>
        </a:spcAft>
        <a:buClr>
          <a:schemeClr val="bg1"/>
        </a:buClr>
        <a:buSzPct val="75000"/>
        <a:buFont typeface="ヒラギノ角ゴ ProN W3"/>
        <a:buChar char="▶"/>
        <a:tabLst>
          <a:tab pos="533400" algn="l"/>
        </a:tabLst>
        <a:defRPr kumimoji="1" sz="1800" baseline="0">
          <a:solidFill>
            <a:srgbClr val="464646"/>
          </a:solidFill>
          <a:latin typeface="メイリオ" pitchFamily="50" charset="-128"/>
          <a:ea typeface="メイリオ" pitchFamily="50" charset="-128"/>
          <a:cs typeface="メイリオ" pitchFamily="50" charset="-128"/>
        </a:defRPr>
      </a:lvl2pPr>
      <a:lvl3pPr marL="622300" indent="-88900" algn="l" defTabSz="972616" rtl="0" eaLnBrk="0" fontAlgn="base" hangingPunct="0">
        <a:spcBef>
          <a:spcPct val="20000"/>
        </a:spcBef>
        <a:spcAft>
          <a:spcPct val="0"/>
        </a:spcAft>
        <a:buClr>
          <a:schemeClr val="bg2"/>
        </a:buClr>
        <a:buFont typeface="Wingdings" charset="2"/>
        <a:buChar char=""/>
        <a:tabLst>
          <a:tab pos="622300" algn="l"/>
        </a:tabLst>
        <a:defRPr kumimoji="1" sz="1500" baseline="0">
          <a:solidFill>
            <a:srgbClr val="464646"/>
          </a:solidFill>
          <a:latin typeface="メイリオ" pitchFamily="50" charset="-128"/>
          <a:ea typeface="メイリオ" pitchFamily="50" charset="-128"/>
          <a:cs typeface="メイリオ" pitchFamily="50" charset="-128"/>
        </a:defRPr>
      </a:lvl3pPr>
      <a:lvl4pPr marL="923925" indent="-200025" algn="l" defTabSz="972616" rtl="0" eaLnBrk="0" fontAlgn="base" hangingPunct="0">
        <a:spcBef>
          <a:spcPct val="20000"/>
        </a:spcBef>
        <a:spcAft>
          <a:spcPct val="0"/>
        </a:spcAft>
        <a:buClr>
          <a:schemeClr val="accent3"/>
        </a:buClr>
        <a:buFont typeface="Wingdings" charset="2"/>
        <a:buChar char="u"/>
        <a:tabLst>
          <a:tab pos="924744" algn="l"/>
        </a:tabLst>
        <a:defRPr kumimoji="1" sz="1300" baseline="0">
          <a:solidFill>
            <a:srgbClr val="464646"/>
          </a:solidFill>
          <a:latin typeface="メイリオ" pitchFamily="50" charset="-128"/>
          <a:ea typeface="メイリオ" pitchFamily="50" charset="-128"/>
          <a:cs typeface="メイリオ" pitchFamily="50" charset="-128"/>
        </a:defRPr>
      </a:lvl4pPr>
      <a:lvl5pPr marL="990130" indent="0" algn="l" defTabSz="972616" rtl="0" eaLnBrk="0" fontAlgn="base" hangingPunct="0">
        <a:spcBef>
          <a:spcPct val="20000"/>
        </a:spcBef>
        <a:spcAft>
          <a:spcPct val="0"/>
        </a:spcAft>
        <a:buClr>
          <a:schemeClr val="tx1"/>
        </a:buClr>
        <a:tabLst>
          <a:tab pos="990130" algn="l"/>
        </a:tabLst>
        <a:defRPr kumimoji="1" sz="1200" baseline="0">
          <a:solidFill>
            <a:srgbClr val="464646"/>
          </a:solidFill>
          <a:latin typeface="メイリオ" pitchFamily="50" charset="-128"/>
          <a:ea typeface="メイリオ" pitchFamily="50" charset="-128"/>
          <a:cs typeface="メイリオ" pitchFamily="50" charset="-128"/>
        </a:defRPr>
      </a:lvl5pPr>
      <a:lvl6pPr marL="2322369" indent="-242862" algn="l" defTabSz="972616" rtl="0" fontAlgn="base">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6pPr>
      <a:lvl7pPr marL="2658640" indent="-242862" algn="l" defTabSz="972616" rtl="0" fontAlgn="base">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7pPr>
      <a:lvl8pPr marL="2994910" indent="-242862" algn="l" defTabSz="972616" rtl="0" fontAlgn="base">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8pPr>
      <a:lvl9pPr marL="3331181" indent="-242862" algn="l" defTabSz="972616" rtl="0" fontAlgn="base">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9pPr>
    </p:bodyStyle>
    <p:otherStyle>
      <a:defPPr>
        <a:defRPr lang="ja-JP"/>
      </a:defPPr>
      <a:lvl1pPr marL="0" algn="l" defTabSz="672541" rtl="0" eaLnBrk="1" latinLnBrk="0" hangingPunct="1">
        <a:defRPr kumimoji="1" sz="1300" kern="1200">
          <a:solidFill>
            <a:schemeClr val="tx1"/>
          </a:solidFill>
          <a:latin typeface="+mn-lt"/>
          <a:ea typeface="+mn-ea"/>
          <a:cs typeface="+mn-cs"/>
        </a:defRPr>
      </a:lvl1pPr>
      <a:lvl2pPr marL="336271" algn="l" defTabSz="672541" rtl="0" eaLnBrk="1" latinLnBrk="0" hangingPunct="1">
        <a:defRPr kumimoji="1" sz="1300" kern="1200">
          <a:solidFill>
            <a:schemeClr val="tx1"/>
          </a:solidFill>
          <a:latin typeface="+mn-lt"/>
          <a:ea typeface="+mn-ea"/>
          <a:cs typeface="+mn-cs"/>
        </a:defRPr>
      </a:lvl2pPr>
      <a:lvl3pPr marL="672541" algn="l" defTabSz="672541" rtl="0" eaLnBrk="1" latinLnBrk="0" hangingPunct="1">
        <a:defRPr kumimoji="1" sz="1300" kern="1200">
          <a:solidFill>
            <a:schemeClr val="tx1"/>
          </a:solidFill>
          <a:latin typeface="+mn-lt"/>
          <a:ea typeface="+mn-ea"/>
          <a:cs typeface="+mn-cs"/>
        </a:defRPr>
      </a:lvl3pPr>
      <a:lvl4pPr marL="1008812" algn="l" defTabSz="672541" rtl="0" eaLnBrk="1" latinLnBrk="0" hangingPunct="1">
        <a:defRPr kumimoji="1" sz="1300" kern="1200">
          <a:solidFill>
            <a:schemeClr val="tx1"/>
          </a:solidFill>
          <a:latin typeface="+mn-lt"/>
          <a:ea typeface="+mn-ea"/>
          <a:cs typeface="+mn-cs"/>
        </a:defRPr>
      </a:lvl4pPr>
      <a:lvl5pPr marL="1345082" algn="l" defTabSz="672541" rtl="0" eaLnBrk="1" latinLnBrk="0" hangingPunct="1">
        <a:defRPr kumimoji="1" sz="1300" kern="1200">
          <a:solidFill>
            <a:schemeClr val="tx1"/>
          </a:solidFill>
          <a:latin typeface="+mn-lt"/>
          <a:ea typeface="+mn-ea"/>
          <a:cs typeface="+mn-cs"/>
        </a:defRPr>
      </a:lvl5pPr>
      <a:lvl6pPr marL="1681353" algn="l" defTabSz="672541" rtl="0" eaLnBrk="1" latinLnBrk="0" hangingPunct="1">
        <a:defRPr kumimoji="1" sz="1300" kern="1200">
          <a:solidFill>
            <a:schemeClr val="tx1"/>
          </a:solidFill>
          <a:latin typeface="+mn-lt"/>
          <a:ea typeface="+mn-ea"/>
          <a:cs typeface="+mn-cs"/>
        </a:defRPr>
      </a:lvl6pPr>
      <a:lvl7pPr marL="2017624" algn="l" defTabSz="672541" rtl="0" eaLnBrk="1" latinLnBrk="0" hangingPunct="1">
        <a:defRPr kumimoji="1" sz="1300" kern="1200">
          <a:solidFill>
            <a:schemeClr val="tx1"/>
          </a:solidFill>
          <a:latin typeface="+mn-lt"/>
          <a:ea typeface="+mn-ea"/>
          <a:cs typeface="+mn-cs"/>
        </a:defRPr>
      </a:lvl7pPr>
      <a:lvl8pPr marL="2353894" algn="l" defTabSz="672541" rtl="0" eaLnBrk="1" latinLnBrk="0" hangingPunct="1">
        <a:defRPr kumimoji="1" sz="1300" kern="1200">
          <a:solidFill>
            <a:schemeClr val="tx1"/>
          </a:solidFill>
          <a:latin typeface="+mn-lt"/>
          <a:ea typeface="+mn-ea"/>
          <a:cs typeface="+mn-cs"/>
        </a:defRPr>
      </a:lvl8pPr>
      <a:lvl9pPr marL="2690165" algn="l" defTabSz="672541" rtl="0" eaLnBrk="1" latinLnBrk="0" hangingPunct="1">
        <a:defRPr kumimoji="1" sz="13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サブタイトル 1"/>
          <p:cNvSpPr>
            <a:spLocks noGrp="1"/>
          </p:cNvSpPr>
          <p:nvPr>
            <p:ph type="subTitle" sz="quarter" idx="1"/>
          </p:nvPr>
        </p:nvSpPr>
        <p:spPr>
          <a:xfrm>
            <a:off x="2989995" y="5134039"/>
            <a:ext cx="6419106" cy="683454"/>
          </a:xfrm>
        </p:spPr>
        <p:txBody>
          <a:bodyPr/>
          <a:lstStyle/>
          <a:p>
            <a:r>
              <a:rPr lang="en-US" altLang="ja-JP" sz="2000" smtClean="0">
                <a:latin typeface="ヒラギノ角ゴ ProN W6" pitchFamily="34" charset="-128"/>
                <a:ea typeface="ヒラギノ角ゴ ProN W6" pitchFamily="34" charset="-128"/>
              </a:rPr>
              <a:t>2013.06.03</a:t>
            </a:r>
            <a:r>
              <a:rPr lang="ja-JP" altLang="en-US" sz="2000" dirty="0" smtClean="0">
                <a:latin typeface="ヒラギノ角ゴ ProN W6" pitchFamily="34" charset="-128"/>
                <a:ea typeface="ヒラギノ角ゴ ProN W6" pitchFamily="34" charset="-128"/>
              </a:rPr>
              <a:t/>
            </a:r>
            <a:br>
              <a:rPr lang="ja-JP" altLang="en-US" sz="2000" dirty="0" smtClean="0">
                <a:latin typeface="ヒラギノ角ゴ ProN W6" pitchFamily="34" charset="-128"/>
                <a:ea typeface="ヒラギノ角ゴ ProN W6" pitchFamily="34" charset="-128"/>
              </a:rPr>
            </a:br>
            <a:r>
              <a:rPr lang="ja-JP" altLang="en-US" sz="2000" dirty="0" smtClean="0">
                <a:latin typeface="ヒラギノ角ゴ ProN W6" pitchFamily="34" charset="-128"/>
                <a:ea typeface="ヒラギノ角ゴ ProN W6" pitchFamily="34" charset="-128"/>
              </a:rPr>
              <a:t>オープンデータ流通推進コンソーシアム 事務局</a:t>
            </a:r>
            <a:endParaRPr lang="en-US" altLang="ja-JP" sz="2000" dirty="0" smtClean="0">
              <a:latin typeface="ヒラギノ角ゴ ProN W6" pitchFamily="34" charset="-128"/>
              <a:ea typeface="ヒラギノ角ゴ ProN W6" pitchFamily="34" charset="-128"/>
            </a:endParaRPr>
          </a:p>
        </p:txBody>
      </p:sp>
      <p:sp>
        <p:nvSpPr>
          <p:cNvPr id="3" name="タイトル 2"/>
          <p:cNvSpPr>
            <a:spLocks noGrp="1"/>
          </p:cNvSpPr>
          <p:nvPr>
            <p:ph type="ctrTitle" sz="quarter"/>
          </p:nvPr>
        </p:nvSpPr>
        <p:spPr>
          <a:xfrm>
            <a:off x="2971800" y="3003381"/>
            <a:ext cx="6427985" cy="929675"/>
          </a:xfrm>
        </p:spPr>
        <p:txBody>
          <a:bodyPr/>
          <a:lstStyle/>
          <a:p>
            <a:r>
              <a:rPr lang="ja-JP" altLang="en-US" sz="2400" dirty="0" smtClean="0">
                <a:latin typeface="メイリオ" pitchFamily="50" charset="-128"/>
                <a:ea typeface="メイリオ" pitchFamily="50" charset="-128"/>
                <a:cs typeface="メイリオ" pitchFamily="50" charset="-128"/>
              </a:rPr>
              <a:t>オープンデータ流通推進コンソーシアム</a:t>
            </a:r>
            <a:r>
              <a:rPr lang="en-US" altLang="ja-JP" dirty="0" smtClean="0">
                <a:latin typeface="メイリオ" pitchFamily="50" charset="-128"/>
                <a:ea typeface="メイリオ" pitchFamily="50" charset="-128"/>
                <a:cs typeface="メイリオ" pitchFamily="50" charset="-128"/>
              </a:rPr>
              <a:t/>
            </a:r>
            <a:br>
              <a:rPr lang="en-US" altLang="ja-JP" dirty="0" smtClean="0">
                <a:latin typeface="メイリオ" pitchFamily="50" charset="-128"/>
                <a:ea typeface="メイリオ" pitchFamily="50" charset="-128"/>
                <a:cs typeface="メイリオ" pitchFamily="50" charset="-128"/>
              </a:rPr>
            </a:br>
            <a:r>
              <a:rPr lang="ja-JP" altLang="en-US" dirty="0" smtClean="0">
                <a:latin typeface="メイリオ" pitchFamily="50" charset="-128"/>
                <a:ea typeface="メイリオ" pitchFamily="50" charset="-128"/>
                <a:cs typeface="メイリオ" pitchFamily="50" charset="-128"/>
              </a:rPr>
              <a:t>技術委員会検討報告（案）</a:t>
            </a:r>
            <a:endParaRPr lang="ja-JP" altLang="en-US" dirty="0">
              <a:latin typeface="メイリオ" pitchFamily="50" charset="-128"/>
              <a:ea typeface="メイリオ" pitchFamily="50" charset="-128"/>
              <a:cs typeface="メイリオ" pitchFamily="50" charset="-128"/>
            </a:endParaRPr>
          </a:p>
        </p:txBody>
      </p:sp>
      <p:pic>
        <p:nvPicPr>
          <p:cNvPr id="5" name="図 4"/>
          <p:cNvPicPr>
            <a:picLocks noChangeAspect="1"/>
          </p:cNvPicPr>
          <p:nvPr/>
        </p:nvPicPr>
        <p:blipFill>
          <a:blip r:embed="rId2" cstate="print"/>
          <a:stretch>
            <a:fillRect/>
          </a:stretch>
        </p:blipFill>
        <p:spPr>
          <a:xfrm>
            <a:off x="381000" y="1447800"/>
            <a:ext cx="2286000" cy="2097740"/>
          </a:xfrm>
          <a:prstGeom prst="rect">
            <a:avLst/>
          </a:prstGeom>
        </p:spPr>
      </p:pic>
      <p:sp>
        <p:nvSpPr>
          <p:cNvPr id="7" name="テキスト ボックス 6"/>
          <p:cNvSpPr txBox="1"/>
          <p:nvPr/>
        </p:nvSpPr>
        <p:spPr>
          <a:xfrm>
            <a:off x="3048000" y="1981200"/>
            <a:ext cx="6858000" cy="369332"/>
          </a:xfrm>
          <a:prstGeom prst="rect">
            <a:avLst/>
          </a:prstGeom>
          <a:solidFill>
            <a:schemeClr val="bg1"/>
          </a:solidFill>
          <a:ln>
            <a:solidFill>
              <a:srgbClr val="1F497D"/>
            </a:solidFill>
          </a:ln>
        </p:spPr>
        <p:txBody>
          <a:bodyPr wrap="square" rtlCol="0">
            <a:spAutoFit/>
          </a:bodyPr>
          <a:lstStyle/>
          <a:p>
            <a:pPr algn="l"/>
            <a:r>
              <a:rPr kumimoji="1" lang="ja-JP" altLang="en-US" dirty="0" smtClean="0">
                <a:latin typeface="ヒラギノ角ゴ ProN W6"/>
                <a:ea typeface="ヒラギノ角ゴ ProN W6"/>
                <a:cs typeface="ヒラギノ角ゴ ProN W6"/>
              </a:rPr>
              <a:t>第四回</a:t>
            </a:r>
            <a:r>
              <a:rPr kumimoji="1" lang="en-US" altLang="ja-JP" dirty="0" smtClean="0">
                <a:latin typeface="ヒラギノ角ゴ ProN W6"/>
                <a:ea typeface="ヒラギノ角ゴ ProN W6"/>
                <a:cs typeface="ヒラギノ角ゴ ProN W6"/>
              </a:rPr>
              <a:t> </a:t>
            </a:r>
            <a:r>
              <a:rPr kumimoji="1" lang="ja-JP" altLang="en-US" dirty="0" smtClean="0">
                <a:latin typeface="ヒラギノ角ゴ ProN W6"/>
                <a:ea typeface="ヒラギノ角ゴ ProN W6"/>
                <a:cs typeface="ヒラギノ角ゴ ProN W6"/>
              </a:rPr>
              <a:t>技術委員会資料</a:t>
            </a:r>
          </a:p>
        </p:txBody>
      </p:sp>
      <p:sp>
        <p:nvSpPr>
          <p:cNvPr id="6" name="Text Box 785"/>
          <p:cNvSpPr txBox="1">
            <a:spLocks noChangeArrowheads="1"/>
          </p:cNvSpPr>
          <p:nvPr/>
        </p:nvSpPr>
        <p:spPr bwMode="auto">
          <a:xfrm>
            <a:off x="8985448" y="195513"/>
            <a:ext cx="828675" cy="276999"/>
          </a:xfrm>
          <a:prstGeom prst="rect">
            <a:avLst/>
          </a:prstGeom>
          <a:noFill/>
          <a:ln w="9525">
            <a:solidFill>
              <a:schemeClr val="bg2"/>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defTabSz="957263" eaLnBrk="0" hangingPunct="0">
              <a:defRPr kumimoji="1" sz="1200">
                <a:solidFill>
                  <a:schemeClr val="tx1"/>
                </a:solidFill>
                <a:latin typeface="Arial" charset="0"/>
                <a:ea typeface="ＭＳ Ｐゴシック" pitchFamily="50" charset="-128"/>
              </a:defRPr>
            </a:lvl1pPr>
            <a:lvl2pPr marL="742950" indent="-285750" defTabSz="957263" eaLnBrk="0" hangingPunct="0">
              <a:defRPr kumimoji="1" sz="1200">
                <a:solidFill>
                  <a:schemeClr val="tx1"/>
                </a:solidFill>
                <a:latin typeface="Arial" charset="0"/>
                <a:ea typeface="ＭＳ Ｐゴシック" pitchFamily="50" charset="-128"/>
              </a:defRPr>
            </a:lvl2pPr>
            <a:lvl3pPr marL="1143000" indent="-228600" defTabSz="957263" eaLnBrk="0" hangingPunct="0">
              <a:defRPr kumimoji="1" sz="1200">
                <a:solidFill>
                  <a:schemeClr val="tx1"/>
                </a:solidFill>
                <a:latin typeface="Arial" charset="0"/>
                <a:ea typeface="ＭＳ Ｐゴシック" pitchFamily="50" charset="-128"/>
              </a:defRPr>
            </a:lvl3pPr>
            <a:lvl4pPr marL="1600200" indent="-228600" defTabSz="957263" eaLnBrk="0" hangingPunct="0">
              <a:defRPr kumimoji="1" sz="1200">
                <a:solidFill>
                  <a:schemeClr val="tx1"/>
                </a:solidFill>
                <a:latin typeface="Arial" charset="0"/>
                <a:ea typeface="ＭＳ Ｐゴシック" pitchFamily="50" charset="-128"/>
              </a:defRPr>
            </a:lvl4pPr>
            <a:lvl5pPr marL="2057400" indent="-228600" defTabSz="957263" eaLnBrk="0" hangingPunct="0">
              <a:defRPr kumimoji="1" sz="1200">
                <a:solidFill>
                  <a:schemeClr val="tx1"/>
                </a:solidFill>
                <a:latin typeface="Arial" charset="0"/>
                <a:ea typeface="ＭＳ Ｐゴシック" pitchFamily="50" charset="-128"/>
              </a:defRPr>
            </a:lvl5pPr>
            <a:lvl6pPr marL="2514600" indent="-228600" defTabSz="957263" eaLnBrk="0" fontAlgn="base" hangingPunct="0">
              <a:spcBef>
                <a:spcPct val="0"/>
              </a:spcBef>
              <a:spcAft>
                <a:spcPct val="0"/>
              </a:spcAft>
              <a:defRPr kumimoji="1" sz="1200">
                <a:solidFill>
                  <a:schemeClr val="tx1"/>
                </a:solidFill>
                <a:latin typeface="Arial" charset="0"/>
                <a:ea typeface="ＭＳ Ｐゴシック" pitchFamily="50" charset="-128"/>
              </a:defRPr>
            </a:lvl6pPr>
            <a:lvl7pPr marL="2971800" indent="-228600" defTabSz="957263" eaLnBrk="0" fontAlgn="base" hangingPunct="0">
              <a:spcBef>
                <a:spcPct val="0"/>
              </a:spcBef>
              <a:spcAft>
                <a:spcPct val="0"/>
              </a:spcAft>
              <a:defRPr kumimoji="1" sz="1200">
                <a:solidFill>
                  <a:schemeClr val="tx1"/>
                </a:solidFill>
                <a:latin typeface="Arial" charset="0"/>
                <a:ea typeface="ＭＳ Ｐゴシック" pitchFamily="50" charset="-128"/>
              </a:defRPr>
            </a:lvl7pPr>
            <a:lvl8pPr marL="3429000" indent="-228600" defTabSz="957263" eaLnBrk="0" fontAlgn="base" hangingPunct="0">
              <a:spcBef>
                <a:spcPct val="0"/>
              </a:spcBef>
              <a:spcAft>
                <a:spcPct val="0"/>
              </a:spcAft>
              <a:defRPr kumimoji="1" sz="1200">
                <a:solidFill>
                  <a:schemeClr val="tx1"/>
                </a:solidFill>
                <a:latin typeface="Arial" charset="0"/>
                <a:ea typeface="ＭＳ Ｐゴシック" pitchFamily="50" charset="-128"/>
              </a:defRPr>
            </a:lvl8pPr>
            <a:lvl9pPr marL="3886200" indent="-228600" defTabSz="957263" eaLnBrk="0" fontAlgn="base" hangingPunct="0">
              <a:spcBef>
                <a:spcPct val="0"/>
              </a:spcBef>
              <a:spcAft>
                <a:spcPct val="0"/>
              </a:spcAft>
              <a:defRPr kumimoji="1" sz="1200">
                <a:solidFill>
                  <a:schemeClr val="tx1"/>
                </a:solidFill>
                <a:latin typeface="Arial" charset="0"/>
                <a:ea typeface="ＭＳ Ｐゴシック" pitchFamily="50" charset="-128"/>
              </a:defRPr>
            </a:lvl9pPr>
          </a:lstStyle>
          <a:p>
            <a:pPr eaLnBrk="1" hangingPunct="1">
              <a:spcBef>
                <a:spcPct val="50000"/>
              </a:spcBef>
            </a:pPr>
            <a:r>
              <a:rPr lang="ja-JP" altLang="en-US" dirty="0" smtClean="0">
                <a:solidFill>
                  <a:schemeClr val="bg2"/>
                </a:solidFill>
              </a:rPr>
              <a:t>資料</a:t>
            </a:r>
            <a:r>
              <a:rPr lang="en-US" altLang="ja-JP" smtClean="0">
                <a:solidFill>
                  <a:schemeClr val="bg2"/>
                </a:solidFill>
              </a:rPr>
              <a:t>4-6</a:t>
            </a:r>
            <a:endParaRPr lang="en-US" altLang="ja-JP" dirty="0">
              <a:solidFill>
                <a:schemeClr val="bg2"/>
              </a:solidFill>
            </a:endParaRPr>
          </a:p>
        </p:txBody>
      </p:sp>
    </p:spTree>
    <p:extLst>
      <p:ext uri="{BB962C8B-B14F-4D97-AF65-F5344CB8AC3E}">
        <p14:creationId xmlns:p14="http://schemas.microsoft.com/office/powerpoint/2010/main" val="261696066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タイトル 8"/>
          <p:cNvSpPr>
            <a:spLocks noGrp="1"/>
          </p:cNvSpPr>
          <p:nvPr>
            <p:ph type="title"/>
          </p:nvPr>
        </p:nvSpPr>
        <p:spPr/>
        <p:txBody>
          <a:bodyPr>
            <a:normAutofit/>
          </a:bodyPr>
          <a:lstStyle/>
          <a:p>
            <a:r>
              <a:rPr lang="ja-JP" altLang="en-US" dirty="0" smtClean="0">
                <a:solidFill>
                  <a:schemeClr val="bg2"/>
                </a:solidFill>
                <a:cs typeface="メイリオ" pitchFamily="50" charset="-128"/>
              </a:rPr>
              <a:t>（参考）</a:t>
            </a:r>
            <a:r>
              <a:rPr lang="en-US" altLang="ja-JP" dirty="0" smtClean="0">
                <a:solidFill>
                  <a:schemeClr val="bg2"/>
                </a:solidFill>
                <a:cs typeface="メイリオ" pitchFamily="50" charset="-128"/>
              </a:rPr>
              <a:t> Five Star Open Data</a:t>
            </a:r>
            <a:endParaRPr lang="ja-JP" altLang="en-US" dirty="0">
              <a:cs typeface="メイリオ" pitchFamily="50" charset="-128"/>
            </a:endParaRPr>
          </a:p>
        </p:txBody>
      </p:sp>
      <p:sp>
        <p:nvSpPr>
          <p:cNvPr id="4" name="スライド番号プレースホルダ 3"/>
          <p:cNvSpPr>
            <a:spLocks noGrp="1"/>
          </p:cNvSpPr>
          <p:nvPr>
            <p:ph type="sldNum" sz="quarter" idx="10"/>
          </p:nvPr>
        </p:nvSpPr>
        <p:spPr/>
        <p:txBody>
          <a:bodyPr/>
          <a:lstStyle/>
          <a:p>
            <a:fld id="{19168A96-8FC6-49A7-AAFF-8891F4FD4FE2}" type="slidenum">
              <a:rPr lang="ja-JP" altLang="en-US" smtClean="0"/>
              <a:pPr/>
              <a:t>10</a:t>
            </a:fld>
            <a:endParaRPr lang="en-US" altLang="ja-JP"/>
          </a:p>
        </p:txBody>
      </p:sp>
      <p:sp>
        <p:nvSpPr>
          <p:cNvPr id="11" name="コンテンツ プレースホルダ 10"/>
          <p:cNvSpPr>
            <a:spLocks noGrp="1"/>
          </p:cNvSpPr>
          <p:nvPr>
            <p:ph sz="half" idx="1"/>
          </p:nvPr>
        </p:nvSpPr>
        <p:spPr/>
        <p:txBody>
          <a:bodyPr/>
          <a:lstStyle/>
          <a:p>
            <a:r>
              <a:rPr lang="en-US" altLang="ja-JP" dirty="0" smtClean="0"/>
              <a:t>Tim Berners-Lee</a:t>
            </a:r>
            <a:r>
              <a:rPr lang="ja-JP" altLang="en-US" dirty="0" smtClean="0"/>
              <a:t>氏がオープンデータに向けたデータ公開の段階を示したもの</a:t>
            </a:r>
          </a:p>
          <a:p>
            <a:pPr lvl="1"/>
            <a:r>
              <a:rPr lang="en-US" altLang="ja-JP" dirty="0" smtClean="0"/>
              <a:t>http://5stardata.info</a:t>
            </a:r>
            <a:endParaRPr lang="ja-JP" altLang="en-US" dirty="0"/>
          </a:p>
        </p:txBody>
      </p:sp>
      <p:pic>
        <p:nvPicPr>
          <p:cNvPr id="13" name="図 12"/>
          <p:cNvPicPr>
            <a:picLocks noChangeAspect="1"/>
          </p:cNvPicPr>
          <p:nvPr/>
        </p:nvPicPr>
        <p:blipFill>
          <a:blip r:embed="rId2"/>
          <a:stretch>
            <a:fillRect/>
          </a:stretch>
        </p:blipFill>
        <p:spPr>
          <a:xfrm>
            <a:off x="5867400" y="2590800"/>
            <a:ext cx="3505200" cy="3040495"/>
          </a:xfrm>
          <a:prstGeom prst="rect">
            <a:avLst/>
          </a:prstGeom>
          <a:ln>
            <a:noFill/>
          </a:ln>
          <a:effectLst>
            <a:outerShdw blurRad="190500" algn="tl" rotWithShape="0">
              <a:srgbClr val="000000">
                <a:alpha val="70000"/>
              </a:srgbClr>
            </a:outerShdw>
          </a:effectLst>
        </p:spPr>
      </p:pic>
      <p:graphicFrame>
        <p:nvGraphicFramePr>
          <p:cNvPr id="2" name="表 1"/>
          <p:cNvGraphicFramePr>
            <a:graphicFrameLocks noGrp="1"/>
          </p:cNvGraphicFramePr>
          <p:nvPr>
            <p:extLst>
              <p:ext uri="{D42A27DB-BD31-4B8C-83A1-F6EECF244321}">
                <p14:modId xmlns:p14="http://schemas.microsoft.com/office/powerpoint/2010/main" val="4210774109"/>
              </p:ext>
            </p:extLst>
          </p:nvPr>
        </p:nvGraphicFramePr>
        <p:xfrm>
          <a:off x="344488" y="2625147"/>
          <a:ext cx="5328591" cy="1828800"/>
        </p:xfrm>
        <a:graphic>
          <a:graphicData uri="http://schemas.openxmlformats.org/drawingml/2006/table">
            <a:tbl>
              <a:tblPr firstRow="1" bandRow="1">
                <a:tableStyleId>{5C22544A-7EE6-4342-B048-85BDC9FD1C3A}</a:tableStyleId>
              </a:tblPr>
              <a:tblGrid>
                <a:gridCol w="576063"/>
                <a:gridCol w="3024336"/>
                <a:gridCol w="1728192"/>
              </a:tblGrid>
              <a:tr h="174358">
                <a:tc>
                  <a:txBody>
                    <a:bodyPr/>
                    <a:lstStyle/>
                    <a:p>
                      <a:pPr algn="ctr"/>
                      <a:r>
                        <a:rPr kumimoji="1" lang="ja-JP" altLang="en-US" sz="1400" dirty="0" smtClean="0"/>
                        <a:t>段階</a:t>
                      </a:r>
                      <a:endParaRPr kumimoji="1" lang="ja-JP" altLang="en-US" sz="1400" dirty="0"/>
                    </a:p>
                  </a:txBody>
                  <a:tcPr marL="93393" marR="93393"/>
                </a:tc>
                <a:tc>
                  <a:txBody>
                    <a:bodyPr/>
                    <a:lstStyle/>
                    <a:p>
                      <a:pPr algn="ctr"/>
                      <a:r>
                        <a:rPr kumimoji="1" lang="ja-JP" altLang="en-US" sz="1400" dirty="0" smtClean="0"/>
                        <a:t>データの形式</a:t>
                      </a:r>
                      <a:endParaRPr kumimoji="1" lang="ja-JP" altLang="en-US" sz="1400" dirty="0"/>
                    </a:p>
                  </a:txBody>
                  <a:tcPr marL="93393" marR="93393"/>
                </a:tc>
                <a:tc>
                  <a:txBody>
                    <a:bodyPr/>
                    <a:lstStyle/>
                    <a:p>
                      <a:pPr algn="ctr"/>
                      <a:r>
                        <a:rPr kumimoji="1" lang="ja-JP" altLang="en-US" sz="1400" dirty="0" smtClean="0"/>
                        <a:t>ファイル形式例</a:t>
                      </a:r>
                      <a:endParaRPr kumimoji="1" lang="ja-JP" altLang="en-US" sz="1400" dirty="0"/>
                    </a:p>
                  </a:txBody>
                  <a:tcPr marL="93393" marR="93393"/>
                </a:tc>
              </a:tr>
              <a:tr h="174358">
                <a:tc>
                  <a:txBody>
                    <a:bodyPr/>
                    <a:lstStyle/>
                    <a:p>
                      <a:pPr algn="ctr"/>
                      <a:r>
                        <a:rPr kumimoji="1" lang="en-US" altLang="ja-JP" sz="1400" dirty="0" smtClean="0"/>
                        <a:t>1</a:t>
                      </a:r>
                      <a:endParaRPr kumimoji="1" lang="ja-JP" altLang="en-US" sz="1400" dirty="0"/>
                    </a:p>
                  </a:txBody>
                  <a:tcPr marL="93393" marR="93393"/>
                </a:tc>
                <a:tc>
                  <a:txBody>
                    <a:bodyPr/>
                    <a:lstStyle/>
                    <a:p>
                      <a:r>
                        <a:rPr kumimoji="1" lang="ja-JP" altLang="en-US" sz="1400" dirty="0" smtClean="0"/>
                        <a:t>オープンライセンスで公開（形式不問）</a:t>
                      </a:r>
                      <a:endParaRPr kumimoji="1" lang="ja-JP" altLang="en-US" sz="1400" dirty="0"/>
                    </a:p>
                  </a:txBody>
                  <a:tcPr marL="93393" marR="93393"/>
                </a:tc>
                <a:tc>
                  <a:txBody>
                    <a:bodyPr/>
                    <a:lstStyle/>
                    <a:p>
                      <a:r>
                        <a:rPr kumimoji="1" lang="en-US" altLang="ja-JP" sz="1400" dirty="0" smtClean="0"/>
                        <a:t>PDF, JPEG, …</a:t>
                      </a:r>
                      <a:endParaRPr kumimoji="1" lang="ja-JP" altLang="en-US" sz="1400" dirty="0"/>
                    </a:p>
                  </a:txBody>
                  <a:tcPr marL="93393" marR="93393"/>
                </a:tc>
              </a:tr>
              <a:tr h="174358">
                <a:tc>
                  <a:txBody>
                    <a:bodyPr/>
                    <a:lstStyle/>
                    <a:p>
                      <a:pPr algn="ctr"/>
                      <a:r>
                        <a:rPr kumimoji="1" lang="en-US" altLang="ja-JP" sz="1400" dirty="0" smtClean="0"/>
                        <a:t>2</a:t>
                      </a:r>
                      <a:endParaRPr kumimoji="1" lang="ja-JP" altLang="en-US" sz="1400" dirty="0"/>
                    </a:p>
                  </a:txBody>
                  <a:tcPr marL="93393" marR="93393"/>
                </a:tc>
                <a:tc>
                  <a:txBody>
                    <a:bodyPr/>
                    <a:lstStyle/>
                    <a:p>
                      <a:r>
                        <a:rPr kumimoji="1" lang="ja-JP" altLang="en-US" sz="1400" dirty="0" smtClean="0"/>
                        <a:t>コンピュータで編集可能な形式</a:t>
                      </a:r>
                      <a:endParaRPr kumimoji="1" lang="ja-JP" altLang="en-US" sz="1400" dirty="0"/>
                    </a:p>
                  </a:txBody>
                  <a:tcPr marL="93393" marR="93393"/>
                </a:tc>
                <a:tc>
                  <a:txBody>
                    <a:bodyPr/>
                    <a:lstStyle/>
                    <a:p>
                      <a:r>
                        <a:rPr kumimoji="1" lang="en-US" altLang="ja-JP" sz="1400" dirty="0" smtClean="0"/>
                        <a:t>DOC,</a:t>
                      </a:r>
                      <a:r>
                        <a:rPr kumimoji="1" lang="en-US" altLang="ja-JP" sz="1400" baseline="0" dirty="0" smtClean="0"/>
                        <a:t> XLS, …</a:t>
                      </a:r>
                      <a:endParaRPr kumimoji="1" lang="ja-JP" altLang="en-US" sz="1400" dirty="0"/>
                    </a:p>
                  </a:txBody>
                  <a:tcPr marL="93393" marR="93393"/>
                </a:tc>
              </a:tr>
              <a:tr h="174358">
                <a:tc>
                  <a:txBody>
                    <a:bodyPr/>
                    <a:lstStyle/>
                    <a:p>
                      <a:pPr algn="ctr"/>
                      <a:r>
                        <a:rPr kumimoji="1" lang="en-US" altLang="ja-JP" sz="1400" dirty="0" smtClean="0"/>
                        <a:t>3</a:t>
                      </a:r>
                      <a:endParaRPr kumimoji="1" lang="ja-JP" altLang="en-US" sz="1400" dirty="0"/>
                    </a:p>
                  </a:txBody>
                  <a:tcPr marL="93393" marR="93393"/>
                </a:tc>
                <a:tc>
                  <a:txBody>
                    <a:bodyPr/>
                    <a:lstStyle/>
                    <a:p>
                      <a:r>
                        <a:rPr kumimoji="1" lang="ja-JP" altLang="en-US" sz="1400" dirty="0" smtClean="0"/>
                        <a:t>オープンに利用できるフォーマット</a:t>
                      </a:r>
                      <a:endParaRPr kumimoji="1" lang="ja-JP" altLang="en-US" sz="1400" dirty="0"/>
                    </a:p>
                  </a:txBody>
                  <a:tcPr marL="93393" marR="93393"/>
                </a:tc>
                <a:tc>
                  <a:txBody>
                    <a:bodyPr/>
                    <a:lstStyle/>
                    <a:p>
                      <a:r>
                        <a:rPr kumimoji="1" lang="en-US" altLang="ja-JP" sz="1400" dirty="0" smtClean="0"/>
                        <a:t>TXT,</a:t>
                      </a:r>
                      <a:r>
                        <a:rPr kumimoji="1" lang="en-US" altLang="ja-JP" sz="1400" baseline="0" dirty="0" smtClean="0"/>
                        <a:t> CSV, XML, …</a:t>
                      </a:r>
                      <a:endParaRPr kumimoji="1" lang="ja-JP" altLang="en-US" sz="1400" dirty="0"/>
                    </a:p>
                  </a:txBody>
                  <a:tcPr marL="93393" marR="93393"/>
                </a:tc>
              </a:tr>
              <a:tr h="174358">
                <a:tc>
                  <a:txBody>
                    <a:bodyPr/>
                    <a:lstStyle/>
                    <a:p>
                      <a:pPr algn="ctr"/>
                      <a:r>
                        <a:rPr kumimoji="1" lang="en-US" altLang="ja-JP" sz="1400" dirty="0" smtClean="0"/>
                        <a:t>4</a:t>
                      </a:r>
                      <a:endParaRPr kumimoji="1" lang="ja-JP" altLang="en-US" sz="1400" dirty="0"/>
                    </a:p>
                  </a:txBody>
                  <a:tcPr marL="93393" marR="93393"/>
                </a:tc>
                <a:tc>
                  <a:txBody>
                    <a:bodyPr/>
                    <a:lstStyle/>
                    <a:p>
                      <a:r>
                        <a:rPr kumimoji="1" lang="en-US" altLang="ja-JP" sz="1400" dirty="0" smtClean="0"/>
                        <a:t>Web</a:t>
                      </a:r>
                      <a:r>
                        <a:rPr kumimoji="1" lang="ja-JP" altLang="en-US" sz="1400" dirty="0" smtClean="0"/>
                        <a:t>標準のフォーマット</a:t>
                      </a:r>
                      <a:endParaRPr kumimoji="1" lang="ja-JP" altLang="en-US" sz="1400" dirty="0"/>
                    </a:p>
                  </a:txBody>
                  <a:tcPr marL="93393" marR="93393"/>
                </a:tc>
                <a:tc>
                  <a:txBody>
                    <a:bodyPr/>
                    <a:lstStyle/>
                    <a:p>
                      <a:r>
                        <a:rPr kumimoji="1" lang="en-US" altLang="ja-JP" sz="1400" dirty="0" smtClean="0"/>
                        <a:t>RDF, XML,</a:t>
                      </a:r>
                      <a:r>
                        <a:rPr kumimoji="1" lang="en-US" altLang="ja-JP" sz="1400" baseline="0" dirty="0" smtClean="0"/>
                        <a:t> …</a:t>
                      </a:r>
                      <a:endParaRPr kumimoji="1" lang="ja-JP" altLang="en-US" sz="1400" dirty="0"/>
                    </a:p>
                  </a:txBody>
                  <a:tcPr marL="93393" marR="93393"/>
                </a:tc>
              </a:tr>
              <a:tr h="174358">
                <a:tc>
                  <a:txBody>
                    <a:bodyPr/>
                    <a:lstStyle/>
                    <a:p>
                      <a:pPr algn="ctr"/>
                      <a:r>
                        <a:rPr kumimoji="1" lang="en-US" altLang="ja-JP" sz="1400" dirty="0" smtClean="0"/>
                        <a:t>5</a:t>
                      </a:r>
                      <a:endParaRPr kumimoji="1" lang="ja-JP" altLang="en-US" sz="1400" dirty="0"/>
                    </a:p>
                  </a:txBody>
                  <a:tcPr marL="93393" marR="93393"/>
                </a:tc>
                <a:tc>
                  <a:txBody>
                    <a:bodyPr/>
                    <a:lstStyle/>
                    <a:p>
                      <a:r>
                        <a:rPr kumimoji="1" lang="ja-JP" altLang="en-US" sz="1400" dirty="0" smtClean="0"/>
                        <a:t>他のデータへのリンクを含む</a:t>
                      </a:r>
                      <a:endParaRPr kumimoji="1" lang="ja-JP" altLang="en-US" sz="1400" dirty="0"/>
                    </a:p>
                  </a:txBody>
                  <a:tcPr marL="93393" marR="93393"/>
                </a:tc>
                <a:tc>
                  <a:txBody>
                    <a:bodyPr/>
                    <a:lstStyle/>
                    <a:p>
                      <a:r>
                        <a:rPr kumimoji="1" lang="en-US" altLang="ja-JP" sz="1400" dirty="0" smtClean="0"/>
                        <a:t>RDF</a:t>
                      </a:r>
                      <a:r>
                        <a:rPr kumimoji="1" lang="en-US" altLang="ja-JP" sz="1400" baseline="0" dirty="0" smtClean="0"/>
                        <a:t> (linked data)</a:t>
                      </a:r>
                      <a:endParaRPr kumimoji="1" lang="ja-JP" altLang="en-US" sz="1400" dirty="0"/>
                    </a:p>
                  </a:txBody>
                  <a:tcPr marL="93393" marR="93393"/>
                </a:tc>
              </a:tr>
            </a:tbl>
          </a:graphicData>
        </a:graphic>
      </p:graphicFrame>
    </p:spTree>
    <p:extLst>
      <p:ext uri="{BB962C8B-B14F-4D97-AF65-F5344CB8AC3E}">
        <p14:creationId xmlns:p14="http://schemas.microsoft.com/office/powerpoint/2010/main" val="112312395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タイトル 5"/>
          <p:cNvSpPr>
            <a:spLocks noGrp="1"/>
          </p:cNvSpPr>
          <p:nvPr>
            <p:ph type="title"/>
          </p:nvPr>
        </p:nvSpPr>
        <p:spPr/>
        <p:txBody>
          <a:bodyPr/>
          <a:lstStyle/>
          <a:p>
            <a:r>
              <a:rPr lang="ja-JP" altLang="en-US" dirty="0">
                <a:solidFill>
                  <a:schemeClr val="bg2"/>
                </a:solidFill>
                <a:latin typeface="ＤＦＧ華康ゴシック体W5" pitchFamily="50" charset="-128"/>
                <a:cs typeface="メイリオ" pitchFamily="50" charset="-128"/>
              </a:rPr>
              <a:t>データ規格の例（</a:t>
            </a:r>
            <a:r>
              <a:rPr lang="ja-JP" altLang="en-US" dirty="0" smtClean="0">
                <a:solidFill>
                  <a:schemeClr val="bg2"/>
                </a:solidFill>
                <a:latin typeface="ＤＦＧ華康ゴシック体W5" pitchFamily="50" charset="-128"/>
                <a:cs typeface="メイリオ" pitchFamily="50" charset="-128"/>
              </a:rPr>
              <a:t>リアルタイムデータ）</a:t>
            </a:r>
            <a:endParaRPr kumimoji="1" lang="ja-JP" altLang="en-US" dirty="0"/>
          </a:p>
        </p:txBody>
      </p:sp>
      <p:graphicFrame>
        <p:nvGraphicFramePr>
          <p:cNvPr id="8" name="コンテンツ プレースホルダー 7"/>
          <p:cNvGraphicFramePr>
            <a:graphicFrameLocks noGrp="1"/>
          </p:cNvGraphicFramePr>
          <p:nvPr>
            <p:ph idx="1"/>
            <p:extLst>
              <p:ext uri="{D42A27DB-BD31-4B8C-83A1-F6EECF244321}">
                <p14:modId xmlns:p14="http://schemas.microsoft.com/office/powerpoint/2010/main" val="3026457570"/>
              </p:ext>
            </p:extLst>
          </p:nvPr>
        </p:nvGraphicFramePr>
        <p:xfrm>
          <a:off x="350838" y="1143000"/>
          <a:ext cx="9147174" cy="2026920"/>
        </p:xfrm>
        <a:graphic>
          <a:graphicData uri="http://schemas.openxmlformats.org/drawingml/2006/table">
            <a:tbl>
              <a:tblPr firstRow="1" bandRow="1">
                <a:tableStyleId>{5C22544A-7EE6-4342-B048-85BDC9FD1C3A}</a:tableStyleId>
              </a:tblPr>
              <a:tblGrid>
                <a:gridCol w="1505818"/>
                <a:gridCol w="1008112"/>
                <a:gridCol w="6633244"/>
              </a:tblGrid>
              <a:tr h="0">
                <a:tc>
                  <a:txBody>
                    <a:bodyPr/>
                    <a:lstStyle/>
                    <a:p>
                      <a:pPr algn="ctr"/>
                      <a:r>
                        <a:rPr kumimoji="1" lang="ja-JP" altLang="en-US" dirty="0" smtClean="0"/>
                        <a:t>種類</a:t>
                      </a:r>
                      <a:endParaRPr kumimoji="1" lang="ja-JP" altLang="en-US" dirty="0"/>
                    </a:p>
                  </a:txBody>
                  <a:tcPr/>
                </a:tc>
                <a:tc>
                  <a:txBody>
                    <a:bodyPr/>
                    <a:lstStyle/>
                    <a:p>
                      <a:pPr algn="ctr"/>
                      <a:r>
                        <a:rPr kumimoji="1" lang="ja-JP" altLang="en-US" dirty="0" smtClean="0"/>
                        <a:t>主な形式</a:t>
                      </a:r>
                      <a:endParaRPr kumimoji="1" lang="ja-JP" altLang="en-US" dirty="0"/>
                    </a:p>
                  </a:txBody>
                  <a:tcPr/>
                </a:tc>
                <a:tc>
                  <a:txBody>
                    <a:bodyPr/>
                    <a:lstStyle/>
                    <a:p>
                      <a:pPr algn="ctr"/>
                      <a:r>
                        <a:rPr kumimoji="1" lang="ja-JP" altLang="en-US" dirty="0" smtClean="0"/>
                        <a:t>標準規格等</a:t>
                      </a:r>
                      <a:endParaRPr kumimoji="1" lang="ja-JP" altLang="en-US" dirty="0"/>
                    </a:p>
                  </a:txBody>
                  <a:tcPr/>
                </a:tc>
              </a:tr>
              <a:tr h="121834">
                <a:tc>
                  <a:txBody>
                    <a:bodyPr/>
                    <a:lstStyle/>
                    <a:p>
                      <a:r>
                        <a:rPr kumimoji="1" lang="ja-JP" altLang="en-US" sz="1400" dirty="0" smtClean="0"/>
                        <a:t>バイナリデータ</a:t>
                      </a:r>
                      <a:endParaRPr kumimoji="1" lang="ja-JP" altLang="en-US" sz="1400" dirty="0"/>
                    </a:p>
                  </a:txBody>
                  <a:tcPr anchor="ctr"/>
                </a:tc>
                <a:tc>
                  <a:txBody>
                    <a:bodyPr/>
                    <a:lstStyle/>
                    <a:p>
                      <a:endParaRPr kumimoji="1" lang="ja-JP" altLang="en-US" sz="1400" dirty="0"/>
                    </a:p>
                  </a:txBody>
                  <a:tcPr/>
                </a:tc>
                <a:tc>
                  <a:txBody>
                    <a:bodyPr/>
                    <a:lstStyle/>
                    <a:p>
                      <a:r>
                        <a:rPr kumimoji="1" lang="en-US" altLang="ja-JP" sz="1400" baseline="0" dirty="0" smtClean="0"/>
                        <a:t>Base64 </a:t>
                      </a:r>
                      <a:r>
                        <a:rPr kumimoji="1" lang="en-US" altLang="ja-JP" sz="1200" baseline="0" dirty="0" smtClean="0"/>
                        <a:t>[RFC3548]</a:t>
                      </a:r>
                      <a:r>
                        <a:rPr kumimoji="1" lang="en-US" altLang="ja-JP" sz="1400" baseline="0" dirty="0" smtClean="0"/>
                        <a:t>, quoted-printable </a:t>
                      </a:r>
                      <a:r>
                        <a:rPr kumimoji="1" lang="en-US" altLang="ja-JP" sz="1200" baseline="0" dirty="0" smtClean="0"/>
                        <a:t>[RFC2045]</a:t>
                      </a:r>
                      <a:r>
                        <a:rPr kumimoji="1" lang="ja-JP" altLang="en-US" sz="1400" baseline="0" dirty="0" smtClean="0"/>
                        <a:t>等の規格によりテキスト化して伝送するケースが多い</a:t>
                      </a:r>
                      <a:endParaRPr kumimoji="1" lang="en-US" altLang="ja-JP" sz="1400" baseline="0" dirty="0" smtClean="0"/>
                    </a:p>
                  </a:txBody>
                  <a:tcPr/>
                </a:tc>
              </a:tr>
              <a:tr h="0">
                <a:tc>
                  <a:txBody>
                    <a:bodyPr/>
                    <a:lstStyle/>
                    <a:p>
                      <a:r>
                        <a:rPr kumimoji="1" lang="ja-JP" altLang="en-US" sz="1400" dirty="0" smtClean="0"/>
                        <a:t>文字データ</a:t>
                      </a:r>
                      <a:endParaRPr kumimoji="1" lang="ja-JP" altLang="en-US" sz="1400" dirty="0"/>
                    </a:p>
                  </a:txBody>
                  <a:tcPr anchor="ctr"/>
                </a:tc>
                <a:tc>
                  <a:txBody>
                    <a:bodyPr/>
                    <a:lstStyle/>
                    <a:p>
                      <a:r>
                        <a:rPr kumimoji="1" lang="en-US" altLang="ja-JP" sz="1400" dirty="0" smtClean="0"/>
                        <a:t>TXT</a:t>
                      </a:r>
                      <a:endParaRPr kumimoji="1" lang="ja-JP" altLang="en-US" sz="1400" dirty="0"/>
                    </a:p>
                  </a:txBody>
                  <a:tcPr/>
                </a:tc>
                <a:tc>
                  <a:txBody>
                    <a:bodyPr/>
                    <a:lstStyle/>
                    <a:p>
                      <a:r>
                        <a:rPr kumimoji="1" lang="ja-JP" altLang="en-US" sz="1400" baseline="0" dirty="0" smtClean="0"/>
                        <a:t>オープン</a:t>
                      </a:r>
                      <a:r>
                        <a:rPr kumimoji="1" lang="ja-JP" altLang="en-US" sz="1200" baseline="0" dirty="0" smtClean="0"/>
                        <a:t>（文字コードとして</a:t>
                      </a:r>
                      <a:r>
                        <a:rPr kumimoji="1" lang="en-US" altLang="ja-JP" sz="1200" baseline="0" dirty="0" smtClean="0"/>
                        <a:t>ISO/IEC 646, 8859</a:t>
                      </a:r>
                      <a:r>
                        <a:rPr kumimoji="1" lang="ja-JP" altLang="en-US" sz="1200" baseline="0" dirty="0" smtClean="0"/>
                        <a:t>等）</a:t>
                      </a:r>
                      <a:endParaRPr kumimoji="1" lang="en-US" altLang="ja-JP" sz="1400" baseline="0" dirty="0" smtClean="0"/>
                    </a:p>
                  </a:txBody>
                  <a:tcPr/>
                </a:tc>
              </a:tr>
              <a:tr h="0">
                <a:tc>
                  <a:txBody>
                    <a:bodyPr/>
                    <a:lstStyle/>
                    <a:p>
                      <a:r>
                        <a:rPr kumimoji="1" lang="ja-JP" altLang="en-US" sz="1400" dirty="0" smtClean="0"/>
                        <a:t>データ列</a:t>
                      </a:r>
                      <a:endParaRPr kumimoji="1" lang="ja-JP" altLang="en-US" sz="1400" dirty="0"/>
                    </a:p>
                  </a:txBody>
                  <a:tcPr anchor="ctr"/>
                </a:tc>
                <a:tc>
                  <a:txBody>
                    <a:bodyPr/>
                    <a:lstStyle/>
                    <a:p>
                      <a:r>
                        <a:rPr kumimoji="1" lang="en-US" altLang="ja-JP" sz="1400" dirty="0" smtClean="0"/>
                        <a:t>CSV</a:t>
                      </a:r>
                      <a:endParaRPr kumimoji="1" lang="ja-JP" altLang="en-US" sz="1400" dirty="0"/>
                    </a:p>
                  </a:txBody>
                  <a:tcPr/>
                </a:tc>
                <a:tc>
                  <a:txBody>
                    <a:bodyPr/>
                    <a:lstStyle/>
                    <a:p>
                      <a:r>
                        <a:rPr kumimoji="1" lang="en-US" altLang="ja-JP" sz="1400" baseline="0" dirty="0" smtClean="0"/>
                        <a:t>RFC 4180</a:t>
                      </a:r>
                    </a:p>
                  </a:txBody>
                  <a:tcPr/>
                </a:tc>
              </a:tr>
              <a:tr h="0">
                <a:tc rowSpan="2">
                  <a:txBody>
                    <a:bodyPr/>
                    <a:lstStyle/>
                    <a:p>
                      <a:r>
                        <a:rPr kumimoji="1" lang="ja-JP" altLang="en-US" sz="1400" dirty="0" smtClean="0"/>
                        <a:t>構造化データ</a:t>
                      </a:r>
                      <a:endParaRPr kumimoji="1" lang="ja-JP" altLang="en-US" sz="1400" dirty="0"/>
                    </a:p>
                  </a:txBody>
                  <a:tcPr anchor="ctr"/>
                </a:tc>
                <a:tc>
                  <a:txBody>
                    <a:bodyPr/>
                    <a:lstStyle/>
                    <a:p>
                      <a:r>
                        <a:rPr kumimoji="1" lang="en-US" altLang="ja-JP" sz="1400" dirty="0" smtClean="0"/>
                        <a:t>XML</a:t>
                      </a:r>
                      <a:endParaRPr kumimoji="1" lang="ja-JP" altLang="en-US" sz="1400" dirty="0"/>
                    </a:p>
                  </a:txBody>
                  <a:tcPr/>
                </a:tc>
                <a:tc>
                  <a:txBody>
                    <a:bodyPr/>
                    <a:lstStyle/>
                    <a:p>
                      <a:r>
                        <a:rPr kumimoji="1" lang="en-US" altLang="ja-JP" sz="1400" dirty="0" smtClean="0"/>
                        <a:t>W3C</a:t>
                      </a:r>
                      <a:r>
                        <a:rPr kumimoji="1" lang="ja-JP" altLang="en-US" sz="1400" dirty="0" smtClean="0"/>
                        <a:t>により制定</a:t>
                      </a:r>
                      <a:endParaRPr kumimoji="1" lang="ja-JP" altLang="en-US" sz="1400" dirty="0"/>
                    </a:p>
                  </a:txBody>
                  <a:tcPr/>
                </a:tc>
              </a:tr>
              <a:tr h="0">
                <a:tc vMerge="1">
                  <a:txBody>
                    <a:bodyPr/>
                    <a:lstStyle/>
                    <a:p>
                      <a:endParaRPr kumimoji="1" lang="ja-JP" altLang="en-US" sz="1400" dirty="0"/>
                    </a:p>
                  </a:txBody>
                  <a:tcPr/>
                </a:tc>
                <a:tc>
                  <a:txBody>
                    <a:bodyPr/>
                    <a:lstStyle/>
                    <a:p>
                      <a:r>
                        <a:rPr kumimoji="1" lang="en-US" altLang="ja-JP" sz="1400" dirty="0" smtClean="0"/>
                        <a:t>JSON</a:t>
                      </a:r>
                      <a:endParaRPr kumimoji="1" lang="ja-JP" altLang="en-US" sz="1400" dirty="0"/>
                    </a:p>
                  </a:txBody>
                  <a:tcPr/>
                </a:tc>
                <a:tc>
                  <a:txBody>
                    <a:bodyPr/>
                    <a:lstStyle/>
                    <a:p>
                      <a:r>
                        <a:rPr kumimoji="1" lang="en-US" altLang="ja-JP" sz="1400" dirty="0" smtClean="0"/>
                        <a:t>RFC 4627</a:t>
                      </a:r>
                      <a:endParaRPr kumimoji="1" lang="ja-JP" altLang="en-US" sz="1400" dirty="0"/>
                    </a:p>
                  </a:txBody>
                  <a:tcPr/>
                </a:tc>
              </a:tr>
            </a:tbl>
          </a:graphicData>
        </a:graphic>
      </p:graphicFrame>
      <p:sp>
        <p:nvSpPr>
          <p:cNvPr id="5" name="スライド番号プレースホルダー 4"/>
          <p:cNvSpPr>
            <a:spLocks noGrp="1"/>
          </p:cNvSpPr>
          <p:nvPr>
            <p:ph type="sldNum" sz="quarter" idx="10"/>
          </p:nvPr>
        </p:nvSpPr>
        <p:spPr/>
        <p:txBody>
          <a:bodyPr/>
          <a:lstStyle/>
          <a:p>
            <a:fld id="{276C6A59-D97A-40CC-8D04-C7788F30EB56}" type="slidenum">
              <a:rPr lang="ja-JP" altLang="en-US" smtClean="0"/>
              <a:pPr/>
              <a:t>11</a:t>
            </a:fld>
            <a:endParaRPr lang="en-US" altLang="ja-JP"/>
          </a:p>
        </p:txBody>
      </p:sp>
    </p:spTree>
    <p:extLst>
      <p:ext uri="{BB962C8B-B14F-4D97-AF65-F5344CB8AC3E}">
        <p14:creationId xmlns:p14="http://schemas.microsoft.com/office/powerpoint/2010/main" val="41499114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ja-JP" altLang="en-US" dirty="0" smtClean="0"/>
              <a:t>データ規格に関する適用指針</a:t>
            </a:r>
            <a:endParaRPr lang="ja-JP" altLang="en-US" dirty="0"/>
          </a:p>
        </p:txBody>
      </p:sp>
      <p:sp>
        <p:nvSpPr>
          <p:cNvPr id="3" name="コンテンツ プレースホルダ 2"/>
          <p:cNvSpPr>
            <a:spLocks noGrp="1"/>
          </p:cNvSpPr>
          <p:nvPr>
            <p:ph idx="1"/>
          </p:nvPr>
        </p:nvSpPr>
        <p:spPr>
          <a:xfrm>
            <a:off x="351414" y="1143000"/>
            <a:ext cx="9282106" cy="5382344"/>
          </a:xfrm>
        </p:spPr>
        <p:txBody>
          <a:bodyPr>
            <a:normAutofit/>
          </a:bodyPr>
          <a:lstStyle/>
          <a:p>
            <a:r>
              <a:rPr lang="ja-JP" altLang="en-US" dirty="0" smtClean="0"/>
              <a:t>以下のような観点から、最適なデータ規格を利用すべき。</a:t>
            </a:r>
          </a:p>
          <a:p>
            <a:pPr lvl="1"/>
            <a:r>
              <a:rPr lang="ja-JP" altLang="en-US" dirty="0" smtClean="0"/>
              <a:t>データの種類・性質・サイズ・利用目的・利用環境</a:t>
            </a:r>
          </a:p>
          <a:p>
            <a:pPr lvl="2"/>
            <a:r>
              <a:rPr lang="ja-JP" altLang="en-US" dirty="0" smtClean="0"/>
              <a:t>これらのターゲットから理想レベルのデータ規格と許容レベルのデータ規格を選択できる。</a:t>
            </a:r>
            <a:endParaRPr lang="en-US" altLang="ja-JP" dirty="0" smtClean="0"/>
          </a:p>
          <a:p>
            <a:pPr lvl="1"/>
            <a:r>
              <a:rPr lang="ja-JP" altLang="en-US" dirty="0"/>
              <a:t>プログラミングのしやすさ</a:t>
            </a:r>
          </a:p>
          <a:p>
            <a:pPr lvl="2"/>
            <a:r>
              <a:rPr lang="ja-JP" altLang="en-US" dirty="0"/>
              <a:t>データ処理の性能やデータ規格の複雑</a:t>
            </a:r>
            <a:r>
              <a:rPr lang="ja-JP" altLang="en-US" dirty="0" smtClean="0"/>
              <a:t>さ、データを扱うためのツール</a:t>
            </a:r>
            <a:r>
              <a:rPr lang="ja-JP" altLang="en-US" dirty="0"/>
              <a:t>が普及している</a:t>
            </a:r>
            <a:r>
              <a:rPr lang="ja-JP" altLang="en-US" dirty="0" smtClean="0"/>
              <a:t>かに依存する。</a:t>
            </a:r>
          </a:p>
          <a:p>
            <a:pPr lvl="1"/>
            <a:r>
              <a:rPr lang="ja-JP" altLang="en-US" dirty="0"/>
              <a:t>データ作成のしやすさ</a:t>
            </a:r>
          </a:p>
          <a:p>
            <a:pPr lvl="2"/>
            <a:r>
              <a:rPr lang="ja-JP" altLang="en-US" dirty="0"/>
              <a:t>人間がデータを編集するためのツールが普及しているか。（例</a:t>
            </a:r>
            <a:r>
              <a:rPr lang="en-US" altLang="ja-JP" dirty="0"/>
              <a:t>: </a:t>
            </a:r>
            <a:r>
              <a:rPr lang="ja-JP" altLang="en-US" dirty="0"/>
              <a:t>文章や表形式のデータ編集ツールは広く普及している）</a:t>
            </a:r>
          </a:p>
          <a:p>
            <a:pPr lvl="1"/>
            <a:r>
              <a:rPr lang="ja-JP" altLang="en-US" dirty="0" smtClean="0"/>
              <a:t>複数のデータ間の相互運用性</a:t>
            </a:r>
          </a:p>
          <a:p>
            <a:pPr lvl="2"/>
            <a:r>
              <a:rPr lang="ja-JP" altLang="en-US" dirty="0" smtClean="0"/>
              <a:t>世界的な動向</a:t>
            </a:r>
            <a:r>
              <a:rPr lang="ja-JP" altLang="en-US" dirty="0"/>
              <a:t>との</a:t>
            </a:r>
            <a:r>
              <a:rPr lang="ja-JP" altLang="en-US" dirty="0" smtClean="0"/>
              <a:t>一貫性・相互運用性があるか。</a:t>
            </a:r>
            <a:endParaRPr lang="ja-JP" altLang="en-US" dirty="0"/>
          </a:p>
          <a:p>
            <a:pPr lvl="3"/>
            <a:r>
              <a:rPr lang="ja-JP" altLang="en-US" dirty="0"/>
              <a:t>例</a:t>
            </a:r>
            <a:r>
              <a:rPr lang="en-US" altLang="ja-JP" dirty="0"/>
              <a:t>: NIEM</a:t>
            </a:r>
            <a:r>
              <a:rPr lang="ja-JP" altLang="en-US" dirty="0" err="1"/>
              <a:t>、</a:t>
            </a:r>
            <a:r>
              <a:rPr lang="en-US" altLang="ja-JP" dirty="0"/>
              <a:t>ISA</a:t>
            </a:r>
            <a:r>
              <a:rPr lang="ja-JP" altLang="en-US" dirty="0"/>
              <a:t>など、政府／公共データのオープン化の枠組みでのデータ</a:t>
            </a:r>
            <a:r>
              <a:rPr lang="ja-JP" altLang="en-US" dirty="0" smtClean="0"/>
              <a:t>規格の動向</a:t>
            </a:r>
          </a:p>
          <a:p>
            <a:pPr lvl="1"/>
            <a:r>
              <a:rPr lang="ja-JP" altLang="en-US" dirty="0"/>
              <a:t>データ規格</a:t>
            </a:r>
            <a:r>
              <a:rPr lang="ja-JP" altLang="en-US" dirty="0" smtClean="0"/>
              <a:t>の知的財産権</a:t>
            </a:r>
          </a:p>
          <a:p>
            <a:pPr lvl="2"/>
            <a:r>
              <a:rPr lang="ja-JP" altLang="en-US" dirty="0" smtClean="0"/>
              <a:t>データ規格に付与されている特許・ライセンス条項はあるか。</a:t>
            </a:r>
          </a:p>
          <a:p>
            <a:pPr lvl="3"/>
            <a:r>
              <a:rPr lang="ja-JP" altLang="en-US" dirty="0" smtClean="0"/>
              <a:t>画像を出力するツールが、データ</a:t>
            </a:r>
            <a:r>
              <a:rPr lang="ja-JP" altLang="en-US" dirty="0"/>
              <a:t>のヘッダ</a:t>
            </a:r>
            <a:r>
              <a:rPr lang="ja-JP" altLang="en-US" dirty="0" smtClean="0"/>
              <a:t>部分に著作権を明記させていたため、論文から画像を除かなければ公開できなかった、という事例もある。</a:t>
            </a:r>
            <a:endParaRPr lang="en-US" altLang="ja-JP" dirty="0" smtClean="0"/>
          </a:p>
          <a:p>
            <a:pPr lvl="1"/>
            <a:endParaRPr lang="ja-JP" altLang="en-US" dirty="0"/>
          </a:p>
        </p:txBody>
      </p:sp>
      <p:sp>
        <p:nvSpPr>
          <p:cNvPr id="4" name="スライド番号プレースホルダ 3"/>
          <p:cNvSpPr>
            <a:spLocks noGrp="1"/>
          </p:cNvSpPr>
          <p:nvPr>
            <p:ph type="sldNum" sz="quarter" idx="10"/>
          </p:nvPr>
        </p:nvSpPr>
        <p:spPr/>
        <p:txBody>
          <a:bodyPr/>
          <a:lstStyle/>
          <a:p>
            <a:fld id="{19168A96-8FC6-49A7-AAFF-8891F4FD4FE2}" type="slidenum">
              <a:rPr lang="ja-JP" altLang="en-US" smtClean="0"/>
              <a:pPr/>
              <a:t>12</a:t>
            </a:fld>
            <a:endParaRPr lang="en-US" altLang="ja-JP"/>
          </a:p>
        </p:txBody>
      </p:sp>
    </p:spTree>
    <p:extLst>
      <p:ext uri="{BB962C8B-B14F-4D97-AF65-F5344CB8AC3E}">
        <p14:creationId xmlns:p14="http://schemas.microsoft.com/office/powerpoint/2010/main" val="14607124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データ</a:t>
            </a:r>
            <a:r>
              <a:rPr lang="ja-JP" altLang="en-US" dirty="0" smtClean="0"/>
              <a:t>規格を適用する際の留意事項</a:t>
            </a:r>
            <a:endParaRPr lang="ja-JP" altLang="en-US" dirty="0"/>
          </a:p>
        </p:txBody>
      </p:sp>
      <p:sp>
        <p:nvSpPr>
          <p:cNvPr id="3" name="コンテンツ プレースホルダ 2"/>
          <p:cNvSpPr>
            <a:spLocks noGrp="1"/>
          </p:cNvSpPr>
          <p:nvPr>
            <p:ph idx="1"/>
          </p:nvPr>
        </p:nvSpPr>
        <p:spPr>
          <a:xfrm>
            <a:off x="351414" y="1143000"/>
            <a:ext cx="9146415" cy="5382344"/>
          </a:xfrm>
        </p:spPr>
        <p:txBody>
          <a:bodyPr>
            <a:normAutofit/>
          </a:bodyPr>
          <a:lstStyle/>
          <a:p>
            <a:pPr marL="492030" indent="-342900"/>
            <a:r>
              <a:rPr lang="ja-JP" altLang="en-US" dirty="0" smtClean="0"/>
              <a:t>上位層で整備すべき規定</a:t>
            </a:r>
            <a:endParaRPr lang="en-US" altLang="ja-JP" dirty="0"/>
          </a:p>
          <a:p>
            <a:pPr marL="698500" lvl="1" indent="-342900">
              <a:buFont typeface="+mj-lt"/>
              <a:buAutoNum type="arabicPeriod"/>
            </a:pPr>
            <a:r>
              <a:rPr lang="ja-JP" altLang="en-US" dirty="0" smtClean="0"/>
              <a:t>ボキャブラリ、コード（共通の使われる意味情報のコード化）</a:t>
            </a:r>
            <a:endParaRPr lang="en-US" altLang="ja-JP" dirty="0" smtClean="0"/>
          </a:p>
          <a:p>
            <a:pPr lvl="2"/>
            <a:r>
              <a:rPr lang="en-US" altLang="ja-JP" dirty="0" smtClean="0"/>
              <a:t>RDF</a:t>
            </a:r>
            <a:r>
              <a:rPr lang="ja-JP" altLang="en-US" dirty="0" smtClean="0"/>
              <a:t>でのボキャブラリ</a:t>
            </a:r>
            <a:endParaRPr lang="en-US" altLang="ja-JP" dirty="0" smtClean="0"/>
          </a:p>
          <a:p>
            <a:pPr lvl="2"/>
            <a:r>
              <a:rPr lang="en-US" altLang="ja-JP" dirty="0" smtClean="0"/>
              <a:t>RDF</a:t>
            </a:r>
            <a:r>
              <a:rPr lang="ja-JP" altLang="en-US" dirty="0" smtClean="0"/>
              <a:t>以外のデータ規格の場合でも、ボキャブラリに相当する規定は必要とされる。</a:t>
            </a:r>
            <a:endParaRPr lang="en-US" altLang="ja-JP" dirty="0" smtClean="0"/>
          </a:p>
          <a:p>
            <a:pPr marL="698500" lvl="1" indent="-342900">
              <a:buFont typeface="+mj-lt"/>
              <a:buAutoNum type="arabicPeriod"/>
            </a:pPr>
            <a:r>
              <a:rPr lang="en-US" altLang="ja-JP" dirty="0" smtClean="0"/>
              <a:t>ID</a:t>
            </a:r>
            <a:r>
              <a:rPr lang="ja-JP" altLang="en-US" dirty="0" smtClean="0"/>
              <a:t>・識別子（データから参照される個体（</a:t>
            </a:r>
            <a:r>
              <a:rPr lang="en-US" altLang="ja-JP" dirty="0" smtClean="0"/>
              <a:t>Entity/Object</a:t>
            </a:r>
            <a:r>
              <a:rPr lang="ja-JP" altLang="en-US" dirty="0" smtClean="0"/>
              <a:t>）の識別）</a:t>
            </a:r>
            <a:endParaRPr lang="en-US" altLang="ja-JP" dirty="0" smtClean="0"/>
          </a:p>
          <a:p>
            <a:pPr lvl="2"/>
            <a:r>
              <a:rPr lang="en-US" altLang="ja-JP" dirty="0" smtClean="0"/>
              <a:t>RDF</a:t>
            </a:r>
            <a:r>
              <a:rPr lang="ja-JP" altLang="en-US" dirty="0" smtClean="0"/>
              <a:t>の場合、</a:t>
            </a:r>
            <a:r>
              <a:rPr lang="en-US" altLang="ja-JP" dirty="0" smtClean="0"/>
              <a:t>URI</a:t>
            </a:r>
            <a:r>
              <a:rPr lang="ja-JP" altLang="en-US" dirty="0" smtClean="0"/>
              <a:t>形式という</a:t>
            </a:r>
            <a:r>
              <a:rPr lang="en-US" altLang="ja-JP" dirty="0" smtClean="0"/>
              <a:t>ID</a:t>
            </a:r>
            <a:r>
              <a:rPr lang="ja-JP" altLang="en-US" dirty="0" smtClean="0"/>
              <a:t>の文法は定められているが、オープンデータを作成する時に、具体的な</a:t>
            </a:r>
            <a:r>
              <a:rPr lang="en-US" altLang="ja-JP" dirty="0" smtClean="0"/>
              <a:t>ID</a:t>
            </a:r>
            <a:r>
              <a:rPr lang="ja-JP" altLang="en-US" dirty="0" smtClean="0"/>
              <a:t>に関しては、そのデータホルダが定める必要がある。</a:t>
            </a:r>
            <a:endParaRPr lang="en-US" altLang="ja-JP" dirty="0" smtClean="0"/>
          </a:p>
          <a:p>
            <a:pPr lvl="2"/>
            <a:r>
              <a:rPr lang="en-US" altLang="ja-JP" dirty="0" smtClean="0"/>
              <a:t>RDF</a:t>
            </a:r>
            <a:r>
              <a:rPr lang="ja-JP" altLang="en-US" dirty="0" smtClean="0"/>
              <a:t>以外のデータの場合は（例えば</a:t>
            </a:r>
            <a:r>
              <a:rPr lang="en-US" altLang="ja-JP" dirty="0" smtClean="0"/>
              <a:t>CSV</a:t>
            </a:r>
            <a:r>
              <a:rPr lang="ja-JP" altLang="en-US" dirty="0" smtClean="0"/>
              <a:t>）、</a:t>
            </a:r>
            <a:r>
              <a:rPr lang="en-US" altLang="ja-JP" dirty="0" smtClean="0"/>
              <a:t>ID</a:t>
            </a:r>
            <a:r>
              <a:rPr lang="ja-JP" altLang="en-US" dirty="0" smtClean="0"/>
              <a:t>やコードに関する規約はない。</a:t>
            </a:r>
            <a:endParaRPr lang="en-US" altLang="ja-JP" dirty="0" smtClean="0"/>
          </a:p>
          <a:p>
            <a:pPr marL="698500" lvl="1" indent="-342900">
              <a:buFont typeface="+mj-lt"/>
              <a:buAutoNum type="arabicPeriod"/>
            </a:pPr>
            <a:r>
              <a:rPr lang="ja-JP" altLang="en-US" dirty="0" smtClean="0"/>
              <a:t>データカタログ</a:t>
            </a:r>
            <a:endParaRPr lang="en-US" altLang="ja-JP" dirty="0" smtClean="0"/>
          </a:p>
          <a:p>
            <a:pPr lvl="2"/>
            <a:r>
              <a:rPr lang="ja-JP" altLang="en-US" dirty="0" smtClean="0"/>
              <a:t>データ自体の識別</a:t>
            </a:r>
          </a:p>
          <a:p>
            <a:pPr lvl="2"/>
            <a:r>
              <a:rPr lang="ja-JP" altLang="en-US" dirty="0"/>
              <a:t>データの</a:t>
            </a:r>
            <a:r>
              <a:rPr lang="ja-JP" altLang="en-US" dirty="0" smtClean="0"/>
              <a:t>メタデータ（データの由来・説明など）の記述方法</a:t>
            </a:r>
            <a:endParaRPr lang="ja-JP" altLang="en-US" dirty="0"/>
          </a:p>
        </p:txBody>
      </p:sp>
      <p:sp>
        <p:nvSpPr>
          <p:cNvPr id="4" name="スライド番号プレースホルダ 3"/>
          <p:cNvSpPr>
            <a:spLocks noGrp="1"/>
          </p:cNvSpPr>
          <p:nvPr>
            <p:ph type="sldNum" sz="quarter" idx="10"/>
          </p:nvPr>
        </p:nvSpPr>
        <p:spPr/>
        <p:txBody>
          <a:bodyPr/>
          <a:lstStyle/>
          <a:p>
            <a:fld id="{19168A96-8FC6-49A7-AAFF-8891F4FD4FE2}" type="slidenum">
              <a:rPr lang="ja-JP" altLang="en-US" smtClean="0"/>
              <a:pPr/>
              <a:t>13</a:t>
            </a:fld>
            <a:endParaRPr lang="en-US" altLang="ja-JP"/>
          </a:p>
        </p:txBody>
      </p:sp>
    </p:spTree>
    <p:extLst>
      <p:ext uri="{BB962C8B-B14F-4D97-AF65-F5344CB8AC3E}">
        <p14:creationId xmlns:p14="http://schemas.microsoft.com/office/powerpoint/2010/main" val="380415943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タイトル 4"/>
          <p:cNvSpPr>
            <a:spLocks noGrp="1"/>
          </p:cNvSpPr>
          <p:nvPr>
            <p:ph type="title"/>
          </p:nvPr>
        </p:nvSpPr>
        <p:spPr>
          <a:xfrm>
            <a:off x="2112708" y="2225443"/>
            <a:ext cx="7232780" cy="1913424"/>
          </a:xfrm>
        </p:spPr>
        <p:txBody>
          <a:bodyPr>
            <a:normAutofit/>
          </a:bodyPr>
          <a:lstStyle/>
          <a:p>
            <a:r>
              <a:rPr lang="en-US" altLang="ja-JP" dirty="0" smtClean="0"/>
              <a:t>ii) API</a:t>
            </a:r>
            <a:r>
              <a:rPr lang="ja-JP" altLang="en-US" dirty="0" smtClean="0"/>
              <a:t>規格</a:t>
            </a:r>
            <a:r>
              <a:rPr lang="en-US" altLang="ja-JP" dirty="0" smtClean="0"/>
              <a:t> </a:t>
            </a:r>
            <a:endParaRPr kumimoji="1" lang="ja-JP" altLang="en-US" dirty="0"/>
          </a:p>
        </p:txBody>
      </p:sp>
      <p:sp>
        <p:nvSpPr>
          <p:cNvPr id="6" name="テキスト プレースホルダー 5"/>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14</a:t>
            </a:fld>
            <a:endParaRPr lang="en-US" altLang="ja-JP"/>
          </a:p>
        </p:txBody>
      </p:sp>
    </p:spTree>
    <p:extLst>
      <p:ext uri="{BB962C8B-B14F-4D97-AF65-F5344CB8AC3E}">
        <p14:creationId xmlns:p14="http://schemas.microsoft.com/office/powerpoint/2010/main" val="401949870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API</a:t>
            </a:r>
            <a:r>
              <a:rPr kumimoji="1" lang="ja-JP" altLang="en-US" dirty="0" smtClean="0"/>
              <a:t>規格</a:t>
            </a:r>
            <a:endParaRPr kumimoji="1" lang="ja-JP" altLang="en-US" dirty="0"/>
          </a:p>
        </p:txBody>
      </p:sp>
      <p:graphicFrame>
        <p:nvGraphicFramePr>
          <p:cNvPr id="5" name="コンテンツ プレースホルダー 4"/>
          <p:cNvGraphicFramePr>
            <a:graphicFrameLocks noGrp="1"/>
          </p:cNvGraphicFramePr>
          <p:nvPr>
            <p:ph idx="1"/>
            <p:extLst>
              <p:ext uri="{D42A27DB-BD31-4B8C-83A1-F6EECF244321}">
                <p14:modId xmlns:p14="http://schemas.microsoft.com/office/powerpoint/2010/main" val="968129952"/>
              </p:ext>
            </p:extLst>
          </p:nvPr>
        </p:nvGraphicFramePr>
        <p:xfrm>
          <a:off x="350838" y="1143000"/>
          <a:ext cx="9282681" cy="5394960"/>
        </p:xfrm>
        <a:graphic>
          <a:graphicData uri="http://schemas.openxmlformats.org/drawingml/2006/table">
            <a:tbl>
              <a:tblPr firstRow="1" bandRow="1">
                <a:tableStyleId>{5C22544A-7EE6-4342-B048-85BDC9FD1C3A}</a:tableStyleId>
              </a:tblPr>
              <a:tblGrid>
                <a:gridCol w="2585938"/>
                <a:gridCol w="936104"/>
                <a:gridCol w="5760639"/>
              </a:tblGrid>
              <a:tr h="0">
                <a:tc>
                  <a:txBody>
                    <a:bodyPr/>
                    <a:lstStyle/>
                    <a:p>
                      <a:pPr algn="ctr"/>
                      <a:r>
                        <a:rPr kumimoji="1" lang="ja-JP" altLang="en-US" dirty="0" smtClean="0"/>
                        <a:t>規格名</a:t>
                      </a:r>
                      <a:endParaRPr kumimoji="1" lang="ja-JP" altLang="en-US" dirty="0"/>
                    </a:p>
                  </a:txBody>
                  <a:tcPr/>
                </a:tc>
                <a:tc>
                  <a:txBody>
                    <a:bodyPr/>
                    <a:lstStyle/>
                    <a:p>
                      <a:pPr algn="ctr"/>
                      <a:r>
                        <a:rPr kumimoji="1" lang="ja-JP" altLang="en-US" dirty="0" smtClean="0"/>
                        <a:t>標準規格</a:t>
                      </a:r>
                      <a:endParaRPr kumimoji="1" lang="ja-JP" altLang="en-US" dirty="0"/>
                    </a:p>
                  </a:txBody>
                  <a:tcPr/>
                </a:tc>
                <a:tc>
                  <a:txBody>
                    <a:bodyPr/>
                    <a:lstStyle/>
                    <a:p>
                      <a:pPr algn="ctr"/>
                      <a:r>
                        <a:rPr kumimoji="1" lang="ja-JP" altLang="en-US" dirty="0" smtClean="0"/>
                        <a:t>概要</a:t>
                      </a:r>
                      <a:endParaRPr kumimoji="1" lang="ja-JP" altLang="en-US" dirty="0"/>
                    </a:p>
                  </a:txBody>
                  <a:tcPr/>
                </a:tc>
              </a:tr>
              <a:tr h="0">
                <a:tc>
                  <a:txBody>
                    <a:bodyPr/>
                    <a:lstStyle/>
                    <a:p>
                      <a:r>
                        <a:rPr kumimoji="1" lang="en-US" altLang="ja-JP" dirty="0" smtClean="0"/>
                        <a:t>FTP (File Transfer Protocol)</a:t>
                      </a:r>
                      <a:endParaRPr kumimoji="1" lang="ja-JP" altLang="en-US" dirty="0"/>
                    </a:p>
                  </a:txBody>
                  <a:tcPr/>
                </a:tc>
                <a:tc>
                  <a:txBody>
                    <a:bodyPr/>
                    <a:lstStyle/>
                    <a:p>
                      <a:r>
                        <a:rPr kumimoji="1" lang="en-US" altLang="ja-JP" dirty="0" smtClean="0"/>
                        <a:t>RFC 959</a:t>
                      </a:r>
                      <a:endParaRPr kumimoji="1" lang="ja-JP" altLang="en-US" dirty="0"/>
                    </a:p>
                  </a:txBody>
                  <a:tcPr/>
                </a:tc>
                <a:tc>
                  <a:txBody>
                    <a:bodyPr/>
                    <a:lstStyle/>
                    <a:p>
                      <a:r>
                        <a:rPr kumimoji="1" lang="ja-JP" altLang="en-US" dirty="0" smtClean="0"/>
                        <a:t>端末とサーバの間でファイル（ドキュメントや画像・動画など）を転送するための、代表的なプロトコルである。</a:t>
                      </a:r>
                    </a:p>
                    <a:p>
                      <a:r>
                        <a:rPr kumimoji="1" lang="ja-JP" altLang="en-US" dirty="0" smtClean="0"/>
                        <a:t>「ファイルの</a:t>
                      </a:r>
                      <a:r>
                        <a:rPr kumimoji="1" lang="en-US" altLang="ja-JP" dirty="0" smtClean="0"/>
                        <a:t>2</a:t>
                      </a:r>
                      <a:r>
                        <a:rPr kumimoji="1" lang="ja-JP" altLang="en-US" dirty="0" smtClean="0"/>
                        <a:t>行目を取得する」というような要求を出せない。ファイルサイズが大きい場合、通信帯域と端末側のリソース（メモリやディスク容量）を圧迫する。</a:t>
                      </a:r>
                    </a:p>
                  </a:txBody>
                  <a:tcPr/>
                </a:tc>
              </a:tr>
              <a:tr h="0">
                <a:tc>
                  <a:txBody>
                    <a:bodyPr/>
                    <a:lstStyle/>
                    <a:p>
                      <a:r>
                        <a:rPr kumimoji="1" lang="en-US" altLang="ja-JP" dirty="0" smtClean="0"/>
                        <a:t>HTTP (</a:t>
                      </a:r>
                      <a:r>
                        <a:rPr kumimoji="1" lang="en-US" altLang="ja-JP" dirty="0" err="1" smtClean="0"/>
                        <a:t>HyperText</a:t>
                      </a:r>
                      <a:r>
                        <a:rPr kumimoji="1" lang="en-US" altLang="ja-JP" dirty="0" smtClean="0"/>
                        <a:t> Transfer</a:t>
                      </a:r>
                      <a:r>
                        <a:rPr kumimoji="1" lang="en-US" altLang="ja-JP" baseline="0" dirty="0" smtClean="0"/>
                        <a:t> Protocol) </a:t>
                      </a:r>
                      <a:endParaRPr kumimoji="1" lang="ja-JP" altLang="en-US" dirty="0"/>
                    </a:p>
                  </a:txBody>
                  <a:tcPr/>
                </a:tc>
                <a:tc>
                  <a:txBody>
                    <a:bodyPr/>
                    <a:lstStyle/>
                    <a:p>
                      <a:r>
                        <a:rPr kumimoji="1" lang="en-US" altLang="ja-JP" dirty="0" smtClean="0"/>
                        <a:t>RFC</a:t>
                      </a:r>
                      <a:r>
                        <a:rPr kumimoji="1" lang="en-US" altLang="ja-JP" baseline="0" dirty="0" smtClean="0"/>
                        <a:t> 2616</a:t>
                      </a:r>
                      <a:endParaRPr kumimoji="1" lang="ja-JP" altLang="en-US" dirty="0"/>
                    </a:p>
                  </a:txBody>
                  <a:tcPr/>
                </a:tc>
                <a:tc>
                  <a:txBody>
                    <a:bodyPr/>
                    <a:lstStyle/>
                    <a:p>
                      <a:r>
                        <a:rPr kumimoji="1" lang="en-US" altLang="ja-JP" dirty="0" smtClean="0"/>
                        <a:t>URL(</a:t>
                      </a:r>
                      <a:r>
                        <a:rPr kumimoji="1" lang="ja-JP" altLang="en-US" dirty="0" smtClean="0"/>
                        <a:t>指定したリソース（通常はファイル）の内容を取得する、代表的なプロトコルである。</a:t>
                      </a:r>
                    </a:p>
                    <a:p>
                      <a:pPr marL="0" marR="0" indent="0" algn="l" defTabSz="672541" rtl="0" eaLnBrk="1" fontAlgn="auto" latinLnBrk="0" hangingPunct="1">
                        <a:lnSpc>
                          <a:spcPct val="100000"/>
                        </a:lnSpc>
                        <a:spcBef>
                          <a:spcPts val="0"/>
                        </a:spcBef>
                        <a:spcAft>
                          <a:spcPts val="0"/>
                        </a:spcAft>
                        <a:buClrTx/>
                        <a:buSzTx/>
                        <a:buFontTx/>
                        <a:buNone/>
                        <a:tabLst/>
                        <a:defRPr/>
                      </a:pPr>
                      <a:r>
                        <a:rPr kumimoji="1" lang="ja-JP" altLang="en-US" dirty="0" smtClean="0"/>
                        <a:t>「ファイルの</a:t>
                      </a:r>
                      <a:r>
                        <a:rPr kumimoji="1" lang="en-US" altLang="ja-JP" dirty="0" smtClean="0"/>
                        <a:t>2</a:t>
                      </a:r>
                      <a:r>
                        <a:rPr kumimoji="1" lang="ja-JP" altLang="en-US" dirty="0" smtClean="0"/>
                        <a:t>行目を取得する」というような要求を出せない。ファイルサイズが大きい場合、通信帯域と端末側のリソース（メモリやディスク容量）を圧迫する。</a:t>
                      </a:r>
                    </a:p>
                  </a:txBody>
                  <a:tcPr/>
                </a:tc>
              </a:tr>
              <a:tr h="0">
                <a:tc>
                  <a:txBody>
                    <a:bodyPr/>
                    <a:lstStyle/>
                    <a:p>
                      <a:r>
                        <a:rPr kumimoji="1" lang="en-US" altLang="ja-JP" dirty="0" smtClean="0"/>
                        <a:t>CGI (Common Gateway Interface)</a:t>
                      </a:r>
                      <a:endParaRPr kumimoji="1" lang="ja-JP" altLang="en-US" dirty="0"/>
                    </a:p>
                  </a:txBody>
                  <a:tcPr/>
                </a:tc>
                <a:tc>
                  <a:txBody>
                    <a:bodyPr/>
                    <a:lstStyle/>
                    <a:p>
                      <a:r>
                        <a:rPr kumimoji="1" lang="en-US" altLang="ja-JP" dirty="0" smtClean="0"/>
                        <a:t>RFC 3875</a:t>
                      </a:r>
                      <a:endParaRPr kumimoji="1" lang="ja-JP" altLang="en-US" dirty="0"/>
                    </a:p>
                  </a:txBody>
                  <a:tcPr/>
                </a:tc>
                <a:tc>
                  <a:txBody>
                    <a:bodyPr/>
                    <a:lstStyle/>
                    <a:p>
                      <a:r>
                        <a:rPr kumimoji="1" lang="ja-JP" altLang="en-US" dirty="0" smtClean="0"/>
                        <a:t>ウェブサーバ上で任意のプログラムを動作させるための仕組みである。端末は、プログラムの位置とパラメータを指定した要求をサーバに送る。サーバは指定されたプログラムを実行し、その結果を端末に返す。</a:t>
                      </a:r>
                    </a:p>
                    <a:p>
                      <a:r>
                        <a:rPr kumimoji="1" lang="ja-JP" altLang="en-US" dirty="0" smtClean="0"/>
                        <a:t>パラメータの与え方も結果の受け取り方も、プログラムに依存する。</a:t>
                      </a:r>
                      <a:endParaRPr kumimoji="1" lang="ja-JP" altLang="en-US" dirty="0"/>
                    </a:p>
                  </a:txBody>
                  <a:tcPr/>
                </a:tc>
              </a:tr>
              <a:tr h="0">
                <a:tc>
                  <a:txBody>
                    <a:bodyPr/>
                    <a:lstStyle/>
                    <a:p>
                      <a:pPr marL="0" marR="0" lvl="1" indent="0" algn="l" defTabSz="672541" rtl="0" eaLnBrk="1" fontAlgn="auto" latinLnBrk="0" hangingPunct="1">
                        <a:lnSpc>
                          <a:spcPct val="100000"/>
                        </a:lnSpc>
                        <a:spcBef>
                          <a:spcPts val="0"/>
                        </a:spcBef>
                        <a:spcAft>
                          <a:spcPts val="0"/>
                        </a:spcAft>
                        <a:buClrTx/>
                        <a:buSzTx/>
                        <a:buFontTx/>
                        <a:buNone/>
                        <a:tabLst/>
                        <a:defRPr/>
                      </a:pPr>
                      <a:r>
                        <a:rPr kumimoji="1" lang="en-US" altLang="ja-JP" dirty="0" smtClean="0"/>
                        <a:t>REST</a:t>
                      </a:r>
                    </a:p>
                    <a:p>
                      <a:pPr marL="0" marR="0" lvl="1" indent="0" algn="l" defTabSz="672541" rtl="0" eaLnBrk="1" fontAlgn="auto" latinLnBrk="0" hangingPunct="1">
                        <a:lnSpc>
                          <a:spcPct val="100000"/>
                        </a:lnSpc>
                        <a:spcBef>
                          <a:spcPts val="0"/>
                        </a:spcBef>
                        <a:spcAft>
                          <a:spcPts val="0"/>
                        </a:spcAft>
                        <a:buClrTx/>
                        <a:buSzTx/>
                        <a:buFontTx/>
                        <a:buNone/>
                        <a:tabLst/>
                        <a:defRPr/>
                      </a:pPr>
                      <a:r>
                        <a:rPr kumimoji="1" lang="en-US" altLang="ja-JP" dirty="0" smtClean="0"/>
                        <a:t>(</a:t>
                      </a:r>
                      <a:r>
                        <a:rPr lang="en-US" altLang="ja-JP" dirty="0" smtClean="0"/>
                        <a:t>Representational State Transfer)</a:t>
                      </a:r>
                    </a:p>
                    <a:p>
                      <a:endParaRPr kumimoji="1" lang="ja-JP" altLang="en-US" dirty="0"/>
                    </a:p>
                  </a:txBody>
                  <a:tcPr/>
                </a:tc>
                <a:tc>
                  <a:txBody>
                    <a:bodyPr/>
                    <a:lstStyle/>
                    <a:p>
                      <a:endParaRPr kumimoji="1" lang="ja-JP" altLang="en-US" dirty="0"/>
                    </a:p>
                  </a:txBody>
                  <a:tcPr/>
                </a:tc>
                <a:tc>
                  <a:txBody>
                    <a:bodyPr/>
                    <a:lstStyle/>
                    <a:p>
                      <a:r>
                        <a:rPr kumimoji="1" lang="ja-JP" altLang="en-US" dirty="0" smtClean="0"/>
                        <a:t>対象とするリソースを</a:t>
                      </a:r>
                      <a:r>
                        <a:rPr kumimoji="1" lang="en-US" altLang="ja-JP" dirty="0" smtClean="0"/>
                        <a:t>URL</a:t>
                      </a:r>
                      <a:r>
                        <a:rPr kumimoji="1" lang="ja-JP" altLang="en-US" dirty="0" smtClean="0"/>
                        <a:t>で指定し、</a:t>
                      </a:r>
                      <a:r>
                        <a:rPr kumimoji="1" lang="en-US" altLang="ja-JP" dirty="0" smtClean="0"/>
                        <a:t>HTTP</a:t>
                      </a:r>
                      <a:r>
                        <a:rPr kumimoji="1" lang="ja-JP" altLang="en-US" dirty="0" smtClean="0"/>
                        <a:t>の</a:t>
                      </a:r>
                      <a:r>
                        <a:rPr kumimoji="1" lang="en-US" altLang="ja-JP" dirty="0" smtClean="0"/>
                        <a:t>4</a:t>
                      </a:r>
                      <a:r>
                        <a:rPr kumimoji="1" lang="ja-JP" altLang="en-US" dirty="0" err="1" smtClean="0"/>
                        <a:t>つの</a:t>
                      </a:r>
                      <a:r>
                        <a:rPr kumimoji="1" lang="ja-JP" altLang="en-US" dirty="0" smtClean="0"/>
                        <a:t>メソッド</a:t>
                      </a:r>
                      <a:r>
                        <a:rPr kumimoji="1" lang="en-US" altLang="ja-JP" dirty="0" smtClean="0"/>
                        <a:t>GET, POST, PUT, DELETE</a:t>
                      </a:r>
                      <a:r>
                        <a:rPr kumimoji="1" lang="ja-JP" altLang="en-US" dirty="0" smtClean="0"/>
                        <a:t>を取得・登録・更新・削除の各操作に対応させて</a:t>
                      </a:r>
                      <a:r>
                        <a:rPr kumimoji="1" lang="en-US" altLang="ja-JP" dirty="0" smtClean="0"/>
                        <a:t>web</a:t>
                      </a:r>
                      <a:r>
                        <a:rPr kumimoji="1" lang="ja-JP" altLang="en-US" dirty="0" smtClean="0"/>
                        <a:t>上のリソース（データ）を扱うスタイル。</a:t>
                      </a:r>
                    </a:p>
                    <a:p>
                      <a:r>
                        <a:rPr kumimoji="1" lang="ja-JP" altLang="en-US" dirty="0" smtClean="0"/>
                        <a:t>パラメータの与え方も結果の受け取り方も、提供されるサービスに依存する。</a:t>
                      </a:r>
                      <a:endParaRPr kumimoji="1" lang="ja-JP" altLang="en-US" dirty="0"/>
                    </a:p>
                  </a:txBody>
                  <a:tcPr/>
                </a:tc>
              </a:tr>
              <a:tr h="0">
                <a:tc>
                  <a:txBody>
                    <a:bodyPr/>
                    <a:lstStyle/>
                    <a:p>
                      <a:r>
                        <a:rPr kumimoji="1" lang="en-US" altLang="ja-JP" dirty="0" smtClean="0"/>
                        <a:t>SOAP</a:t>
                      </a:r>
                      <a:endParaRPr kumimoji="1" lang="ja-JP" altLang="en-US" dirty="0"/>
                    </a:p>
                  </a:txBody>
                  <a:tcPr/>
                </a:tc>
                <a:tc>
                  <a:txBody>
                    <a:bodyPr/>
                    <a:lstStyle/>
                    <a:p>
                      <a:r>
                        <a:rPr kumimoji="1" lang="en-US" altLang="ja-JP" dirty="0" smtClean="0"/>
                        <a:t>W3C</a:t>
                      </a:r>
                      <a:r>
                        <a:rPr kumimoji="1" lang="ja-JP" altLang="en-US" dirty="0" smtClean="0"/>
                        <a:t>により規定</a:t>
                      </a:r>
                      <a:endParaRPr kumimoji="1" lang="ja-JP" altLang="en-US" dirty="0"/>
                    </a:p>
                  </a:txBody>
                  <a:tcPr/>
                </a:tc>
                <a:tc>
                  <a:txBody>
                    <a:bodyPr/>
                    <a:lstStyle/>
                    <a:p>
                      <a:r>
                        <a:rPr kumimoji="1" lang="ja-JP" altLang="en-US" dirty="0" smtClean="0"/>
                        <a:t>ソフトウェア同士がメッセージ（オブジェクト）を交換するためのプロトコルである。</a:t>
                      </a:r>
                    </a:p>
                    <a:p>
                      <a:r>
                        <a:rPr kumimoji="1" lang="ja-JP" altLang="en-US" dirty="0" smtClean="0"/>
                        <a:t>交換するメッセージは</a:t>
                      </a:r>
                      <a:r>
                        <a:rPr kumimoji="1" lang="en-US" altLang="ja-JP" dirty="0" smtClean="0"/>
                        <a:t>XML</a:t>
                      </a:r>
                      <a:r>
                        <a:rPr kumimoji="1" lang="ja-JP" altLang="en-US" dirty="0" smtClean="0"/>
                        <a:t>に準拠している。従って、サーバへの要求もサーバからの応答も、</a:t>
                      </a:r>
                      <a:r>
                        <a:rPr kumimoji="1" lang="en-US" altLang="ja-JP" dirty="0" smtClean="0"/>
                        <a:t>XML</a:t>
                      </a:r>
                      <a:r>
                        <a:rPr kumimoji="1" lang="ja-JP" altLang="en-US" dirty="0" smtClean="0"/>
                        <a:t>メッセージである。</a:t>
                      </a:r>
                    </a:p>
                    <a:p>
                      <a:r>
                        <a:rPr kumimoji="1" lang="ja-JP" altLang="en-US" dirty="0" smtClean="0"/>
                        <a:t>汎用性を考慮してメッセージを抽象化しているため、交換するメッセージが複雑である。</a:t>
                      </a:r>
                      <a:endParaRPr kumimoji="1" lang="ja-JP" altLang="en-US" dirty="0"/>
                    </a:p>
                  </a:txBody>
                  <a:tcPr/>
                </a:tc>
              </a:tr>
              <a:tr h="0">
                <a:tc>
                  <a:txBody>
                    <a:bodyPr/>
                    <a:lstStyle/>
                    <a:p>
                      <a:r>
                        <a:rPr kumimoji="1" lang="en-US" altLang="ja-JP" dirty="0" smtClean="0"/>
                        <a:t>SPARQL (</a:t>
                      </a:r>
                      <a:r>
                        <a:rPr lang="en-US" altLang="ja-JP" dirty="0" smtClean="0"/>
                        <a:t>SPARQL Protocol and RDF Query Language</a:t>
                      </a:r>
                      <a:r>
                        <a:rPr kumimoji="1" lang="en-US" altLang="ja-JP" dirty="0" smtClean="0"/>
                        <a:t>)</a:t>
                      </a:r>
                      <a:endParaRPr kumimoji="1" lang="ja-JP" altLang="en-US" dirty="0"/>
                    </a:p>
                  </a:txBody>
                  <a:tcPr/>
                </a:tc>
                <a:tc>
                  <a:txBody>
                    <a:bodyPr/>
                    <a:lstStyle/>
                    <a:p>
                      <a:r>
                        <a:rPr kumimoji="1" lang="en-US" altLang="ja-JP" dirty="0" smtClean="0"/>
                        <a:t>W3C</a:t>
                      </a:r>
                      <a:r>
                        <a:rPr kumimoji="1" lang="ja-JP" altLang="en-US" dirty="0" smtClean="0"/>
                        <a:t>により規定</a:t>
                      </a:r>
                      <a:endParaRPr kumimoji="1" lang="ja-JP" altLang="en-US" dirty="0"/>
                    </a:p>
                  </a:txBody>
                  <a:tcPr/>
                </a:tc>
                <a:tc>
                  <a:txBody>
                    <a:bodyPr/>
                    <a:lstStyle/>
                    <a:p>
                      <a:r>
                        <a:rPr kumimoji="1" lang="en-US" altLang="ja-JP" dirty="0" smtClean="0"/>
                        <a:t>RDF</a:t>
                      </a:r>
                      <a:r>
                        <a:rPr kumimoji="1" lang="ja-JP" altLang="en-US" dirty="0" smtClean="0"/>
                        <a:t>モデルに基づくデータを対象とし、その検索・操作するクエリ言語である。</a:t>
                      </a:r>
                    </a:p>
                  </a:txBody>
                  <a:tcPr/>
                </a:tc>
              </a:tr>
            </a:tbl>
          </a:graphicData>
        </a:graphic>
      </p:graphicFrame>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15</a:t>
            </a:fld>
            <a:endParaRPr lang="en-US" altLang="ja-JP"/>
          </a:p>
        </p:txBody>
      </p:sp>
    </p:spTree>
    <p:extLst>
      <p:ext uri="{BB962C8B-B14F-4D97-AF65-F5344CB8AC3E}">
        <p14:creationId xmlns:p14="http://schemas.microsoft.com/office/powerpoint/2010/main" val="207352876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API</a:t>
            </a:r>
            <a:r>
              <a:rPr kumimoji="1" lang="ja-JP" altLang="en-US" dirty="0" smtClean="0"/>
              <a:t>規格に対する適用指針</a:t>
            </a:r>
            <a:endParaRPr kumimoji="1" lang="ja-JP" altLang="en-US" dirty="0"/>
          </a:p>
        </p:txBody>
      </p:sp>
      <p:sp>
        <p:nvSpPr>
          <p:cNvPr id="3" name="コンテンツ プレースホルダー 2"/>
          <p:cNvSpPr>
            <a:spLocks noGrp="1"/>
          </p:cNvSpPr>
          <p:nvPr>
            <p:ph idx="1"/>
          </p:nvPr>
        </p:nvSpPr>
        <p:spPr>
          <a:xfrm>
            <a:off x="351414" y="1143000"/>
            <a:ext cx="9426122" cy="5268127"/>
          </a:xfrm>
        </p:spPr>
        <p:txBody>
          <a:bodyPr>
            <a:normAutofit lnSpcReduction="10000"/>
          </a:bodyPr>
          <a:lstStyle/>
          <a:p>
            <a:r>
              <a:rPr lang="ja-JP" altLang="en-US" dirty="0" smtClean="0"/>
              <a:t>以下のような観点から、適切な</a:t>
            </a:r>
            <a:r>
              <a:rPr lang="en-US" altLang="ja-JP" dirty="0" smtClean="0"/>
              <a:t>API</a:t>
            </a:r>
            <a:r>
              <a:rPr lang="ja-JP" altLang="en-US" dirty="0" smtClean="0"/>
              <a:t>を選択すべき。</a:t>
            </a:r>
          </a:p>
          <a:p>
            <a:pPr lvl="1"/>
            <a:r>
              <a:rPr lang="en-US" altLang="ja-JP" dirty="0"/>
              <a:t>API</a:t>
            </a:r>
            <a:r>
              <a:rPr lang="ja-JP" altLang="en-US" dirty="0"/>
              <a:t>規格の特質、想定されるデータのターゲット</a:t>
            </a:r>
            <a:endParaRPr lang="ja-JP" altLang="en-US" dirty="0">
              <a:solidFill>
                <a:schemeClr val="bg2">
                  <a:lumMod val="75000"/>
                  <a:lumOff val="25000"/>
                </a:schemeClr>
              </a:solidFill>
            </a:endParaRPr>
          </a:p>
          <a:p>
            <a:pPr lvl="2"/>
            <a:r>
              <a:rPr lang="en-US" altLang="ja-JP" dirty="0"/>
              <a:t>FTP / HTTP GET</a:t>
            </a:r>
            <a:r>
              <a:rPr lang="ja-JP" altLang="en-US" dirty="0"/>
              <a:t>は、ファイル単位のデータ取得を対象としている。</a:t>
            </a:r>
          </a:p>
          <a:p>
            <a:pPr lvl="2"/>
            <a:r>
              <a:rPr lang="en-US" altLang="ja-JP" dirty="0"/>
              <a:t>CGI / REST / SOAP / SPARQL</a:t>
            </a:r>
            <a:r>
              <a:rPr lang="ja-JP" altLang="en-US" dirty="0"/>
              <a:t>は、データを直接取得することをターゲットとしている。</a:t>
            </a:r>
          </a:p>
          <a:p>
            <a:pPr lvl="2"/>
            <a:r>
              <a:rPr lang="en-US" altLang="ja-JP" dirty="0"/>
              <a:t>SPARQL</a:t>
            </a:r>
            <a:r>
              <a:rPr lang="ja-JP" altLang="en-US" dirty="0"/>
              <a:t>は、</a:t>
            </a:r>
            <a:r>
              <a:rPr lang="en-US" altLang="ja-JP" dirty="0"/>
              <a:t>RDF</a:t>
            </a:r>
            <a:r>
              <a:rPr lang="ja-JP" altLang="en-US" dirty="0"/>
              <a:t>モデルに基づくデータがターゲットである</a:t>
            </a:r>
            <a:r>
              <a:rPr lang="ja-JP" altLang="en-US" dirty="0" smtClean="0"/>
              <a:t>。</a:t>
            </a:r>
          </a:p>
          <a:p>
            <a:pPr lvl="1"/>
            <a:r>
              <a:rPr lang="ja-JP" altLang="en-US" dirty="0"/>
              <a:t>利用した際にネックとなる知財上の問題の有無</a:t>
            </a:r>
          </a:p>
          <a:p>
            <a:pPr lvl="2"/>
            <a:r>
              <a:rPr lang="en-US" altLang="ja-JP" dirty="0"/>
              <a:t>API</a:t>
            </a:r>
            <a:r>
              <a:rPr lang="ja-JP" altLang="en-US" dirty="0"/>
              <a:t>のライセンス条項・制限条項など。</a:t>
            </a:r>
            <a:endParaRPr lang="en-US" altLang="ja-JP" dirty="0"/>
          </a:p>
          <a:p>
            <a:pPr lvl="1"/>
            <a:r>
              <a:rPr lang="en-US" altLang="ja-JP" dirty="0"/>
              <a:t>API</a:t>
            </a:r>
            <a:r>
              <a:rPr lang="ja-JP" altLang="en-US" dirty="0"/>
              <a:t>規格の普及状況、ツール等の整備状況</a:t>
            </a:r>
          </a:p>
          <a:p>
            <a:pPr lvl="2"/>
            <a:r>
              <a:rPr lang="ja-JP" altLang="en-US" dirty="0"/>
              <a:t>今回例示した</a:t>
            </a:r>
            <a:r>
              <a:rPr lang="en-US" altLang="ja-JP" dirty="0"/>
              <a:t>FTP</a:t>
            </a:r>
            <a:r>
              <a:rPr lang="ja-JP" altLang="en-US" dirty="0" err="1"/>
              <a:t>、</a:t>
            </a:r>
            <a:r>
              <a:rPr lang="en-US" altLang="ja-JP" dirty="0"/>
              <a:t>HTTP GET</a:t>
            </a:r>
            <a:r>
              <a:rPr lang="ja-JP" altLang="en-US" dirty="0" err="1"/>
              <a:t>、</a:t>
            </a:r>
            <a:r>
              <a:rPr lang="en-US" altLang="ja-JP" dirty="0"/>
              <a:t>REST</a:t>
            </a:r>
            <a:r>
              <a:rPr lang="ja-JP" altLang="en-US" dirty="0" err="1"/>
              <a:t>、</a:t>
            </a:r>
            <a:r>
              <a:rPr lang="en-US" altLang="ja-JP" dirty="0"/>
              <a:t>SOAP</a:t>
            </a:r>
            <a:r>
              <a:rPr lang="ja-JP" altLang="en-US" dirty="0" err="1"/>
              <a:t>、</a:t>
            </a:r>
            <a:r>
              <a:rPr lang="en-US" altLang="ja-JP" dirty="0"/>
              <a:t>SPARQL</a:t>
            </a:r>
            <a:r>
              <a:rPr lang="ja-JP" altLang="en-US" dirty="0"/>
              <a:t>については、ツールが普及している。</a:t>
            </a:r>
            <a:endParaRPr lang="en-US" altLang="ja-JP" dirty="0"/>
          </a:p>
          <a:p>
            <a:pPr lvl="1"/>
            <a:r>
              <a:rPr lang="en-US" altLang="ja-JP" dirty="0"/>
              <a:t>API</a:t>
            </a:r>
            <a:r>
              <a:rPr lang="ja-JP" altLang="en-US" dirty="0"/>
              <a:t>規格の世界的動向との一貫性、相互運用性</a:t>
            </a:r>
          </a:p>
          <a:p>
            <a:pPr lvl="2"/>
            <a:r>
              <a:rPr lang="ja-JP" altLang="en-US" dirty="0"/>
              <a:t>今日では、</a:t>
            </a:r>
            <a:r>
              <a:rPr lang="en-US" altLang="ja-JP" dirty="0"/>
              <a:t>REST</a:t>
            </a:r>
            <a:r>
              <a:rPr lang="ja-JP" altLang="en-US" dirty="0"/>
              <a:t>ベースの</a:t>
            </a:r>
            <a:r>
              <a:rPr lang="en-US" altLang="ja-JP" dirty="0"/>
              <a:t>API</a:t>
            </a:r>
            <a:r>
              <a:rPr lang="ja-JP" altLang="en-US" dirty="0"/>
              <a:t>が広く使われている。</a:t>
            </a:r>
          </a:p>
          <a:p>
            <a:pPr lvl="3"/>
            <a:r>
              <a:rPr lang="ja-JP" altLang="en-US" dirty="0"/>
              <a:t>復興・復興支援制度データベース（経済産業省）</a:t>
            </a:r>
          </a:p>
          <a:p>
            <a:pPr lvl="3"/>
            <a:r>
              <a:rPr lang="en-US" altLang="ja-JP" dirty="0" err="1"/>
              <a:t>Socrata</a:t>
            </a:r>
            <a:r>
              <a:rPr lang="en-US" altLang="ja-JP" dirty="0"/>
              <a:t> Open Data API (SODA) </a:t>
            </a:r>
          </a:p>
          <a:p>
            <a:pPr lvl="3"/>
            <a:r>
              <a:rPr lang="en-US" altLang="ja-JP" dirty="0" err="1"/>
              <a:t>cosm</a:t>
            </a:r>
            <a:r>
              <a:rPr lang="en-US" altLang="ja-JP" dirty="0"/>
              <a:t> (</a:t>
            </a:r>
            <a:r>
              <a:rPr lang="ja-JP" altLang="en-US" dirty="0"/>
              <a:t>旧</a:t>
            </a:r>
            <a:r>
              <a:rPr lang="en-US" altLang="ja-JP" dirty="0" err="1"/>
              <a:t>pachube</a:t>
            </a:r>
            <a:r>
              <a:rPr lang="en-US" altLang="ja-JP" dirty="0"/>
              <a:t>)</a:t>
            </a:r>
            <a:endParaRPr lang="ja-JP" altLang="en-US" dirty="0"/>
          </a:p>
          <a:p>
            <a:pPr lvl="3"/>
            <a:r>
              <a:rPr lang="en-US" altLang="ja-JP" dirty="0"/>
              <a:t>Twitter </a:t>
            </a:r>
            <a:r>
              <a:rPr lang="en-US" altLang="ja-JP" dirty="0" smtClean="0"/>
              <a:t>API</a:t>
            </a:r>
            <a:endParaRPr lang="en-US" altLang="ja-JP" dirty="0"/>
          </a:p>
          <a:p>
            <a:r>
              <a:rPr lang="ja-JP" altLang="en-US" dirty="0" smtClean="0"/>
              <a:t>データ規格と同様、更に</a:t>
            </a:r>
            <a:r>
              <a:rPr lang="ja-JP" altLang="en-US" dirty="0"/>
              <a:t>上位層</a:t>
            </a:r>
            <a:r>
              <a:rPr lang="ja-JP" altLang="en-US" dirty="0" smtClean="0"/>
              <a:t>で整備すべき規定がある。</a:t>
            </a:r>
            <a:endParaRPr lang="ja-JP" altLang="en-US" dirty="0"/>
          </a:p>
          <a:p>
            <a:pPr lvl="1"/>
            <a:r>
              <a:rPr lang="ja-JP" altLang="en-US" dirty="0"/>
              <a:t>例</a:t>
            </a:r>
            <a:r>
              <a:rPr lang="en-US" altLang="ja-JP" dirty="0"/>
              <a:t>: </a:t>
            </a:r>
            <a:r>
              <a:rPr lang="ja-JP" altLang="en-US" dirty="0"/>
              <a:t>ボキャブラリ・意味コード・</a:t>
            </a:r>
            <a:r>
              <a:rPr lang="en-US" altLang="ja-JP" dirty="0"/>
              <a:t>ID</a:t>
            </a:r>
            <a:r>
              <a:rPr lang="ja-JP" altLang="en-US" dirty="0" smtClean="0"/>
              <a:t>など</a:t>
            </a:r>
            <a:endParaRPr lang="en-US" altLang="ja-JP" dirty="0"/>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16</a:t>
            </a:fld>
            <a:endParaRPr lang="en-US" altLang="ja-JP"/>
          </a:p>
        </p:txBody>
      </p:sp>
    </p:spTree>
    <p:extLst>
      <p:ext uri="{BB962C8B-B14F-4D97-AF65-F5344CB8AC3E}">
        <p14:creationId xmlns:p14="http://schemas.microsoft.com/office/powerpoint/2010/main" val="370824792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タイトル 4"/>
          <p:cNvSpPr>
            <a:spLocks noGrp="1"/>
          </p:cNvSpPr>
          <p:nvPr>
            <p:ph type="title"/>
          </p:nvPr>
        </p:nvSpPr>
        <p:spPr>
          <a:xfrm>
            <a:off x="2112708" y="2225443"/>
            <a:ext cx="7232780" cy="1913424"/>
          </a:xfrm>
        </p:spPr>
        <p:txBody>
          <a:bodyPr>
            <a:normAutofit/>
          </a:bodyPr>
          <a:lstStyle/>
          <a:p>
            <a:r>
              <a:rPr lang="en-US" altLang="ja-JP" dirty="0" smtClean="0"/>
              <a:t>iii) </a:t>
            </a:r>
            <a:r>
              <a:rPr lang="ja-JP" altLang="en-US" dirty="0" smtClean="0"/>
              <a:t>国際的動向</a:t>
            </a:r>
            <a:r>
              <a:rPr lang="en-US" altLang="ja-JP" dirty="0" smtClean="0"/>
              <a:t> </a:t>
            </a:r>
            <a:endParaRPr kumimoji="1" lang="ja-JP" altLang="en-US" dirty="0"/>
          </a:p>
        </p:txBody>
      </p:sp>
      <p:sp>
        <p:nvSpPr>
          <p:cNvPr id="6" name="テキスト プレースホルダー 5"/>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17</a:t>
            </a:fld>
            <a:endParaRPr lang="en-US" altLang="ja-JP"/>
          </a:p>
        </p:txBody>
      </p:sp>
    </p:spTree>
    <p:extLst>
      <p:ext uri="{BB962C8B-B14F-4D97-AF65-F5344CB8AC3E}">
        <p14:creationId xmlns:p14="http://schemas.microsoft.com/office/powerpoint/2010/main" val="401949870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国際的動向</a:t>
            </a:r>
            <a:endParaRPr kumimoji="1" lang="ja-JP" altLang="en-US" dirty="0"/>
          </a:p>
        </p:txBody>
      </p:sp>
      <p:sp>
        <p:nvSpPr>
          <p:cNvPr id="3" name="コンテンツ プレースホルダー 2"/>
          <p:cNvSpPr>
            <a:spLocks noGrp="1"/>
          </p:cNvSpPr>
          <p:nvPr>
            <p:ph idx="1"/>
          </p:nvPr>
        </p:nvSpPr>
        <p:spPr/>
        <p:txBody>
          <a:bodyPr/>
          <a:lstStyle/>
          <a:p>
            <a:r>
              <a:rPr lang="ja-JP" altLang="en-US" dirty="0" smtClean="0"/>
              <a:t>調査対象</a:t>
            </a:r>
            <a:r>
              <a:rPr lang="en-US" altLang="ja-JP" dirty="0" smtClean="0"/>
              <a:t>: </a:t>
            </a:r>
            <a:r>
              <a:rPr lang="ja-JP" altLang="en-US" dirty="0" smtClean="0"/>
              <a:t>公共</a:t>
            </a:r>
            <a:r>
              <a:rPr lang="ja-JP" altLang="en-US" dirty="0"/>
              <a:t>データ（</a:t>
            </a:r>
            <a:r>
              <a:rPr lang="en-US" altLang="ja-JP" dirty="0"/>
              <a:t>Public Sector Information : PSI</a:t>
            </a:r>
            <a:r>
              <a:rPr lang="ja-JP" altLang="en-US" dirty="0" smtClean="0"/>
              <a:t>）の扱いに関する事例</a:t>
            </a:r>
          </a:p>
          <a:p>
            <a:pPr marL="698500" lvl="1" indent="-342900">
              <a:buFont typeface="+mj-lt"/>
              <a:buAutoNum type="arabicPeriod"/>
            </a:pPr>
            <a:r>
              <a:rPr lang="en-US" altLang="ja-JP" dirty="0"/>
              <a:t>Engage, Getting on with Government 2.0, Report of the Government 2.0 Taskforce </a:t>
            </a:r>
          </a:p>
          <a:p>
            <a:pPr marL="698500" lvl="1" indent="-342900">
              <a:buFont typeface="+mj-lt"/>
              <a:buAutoNum type="arabicPeriod"/>
            </a:pPr>
            <a:r>
              <a:rPr lang="en-US" altLang="ja-JP" dirty="0"/>
              <a:t>Government Data and the Invisible Hand</a:t>
            </a:r>
          </a:p>
          <a:p>
            <a:pPr marL="698500" lvl="1" indent="-342900">
              <a:buFont typeface="+mj-lt"/>
              <a:buAutoNum type="arabicPeriod"/>
            </a:pPr>
            <a:r>
              <a:rPr lang="ja-JP" altLang="en-US" dirty="0"/>
              <a:t>ベストプラクティス／ガイドラインの事例</a:t>
            </a:r>
          </a:p>
          <a:p>
            <a:pPr marL="698500" lvl="1" indent="-342900">
              <a:buFont typeface="+mj-lt"/>
              <a:buAutoNum type="arabicPeriod"/>
            </a:pPr>
            <a:r>
              <a:rPr lang="ja-JP" altLang="en-US" dirty="0"/>
              <a:t>オープンデータフォーマット仕様を提案している</a:t>
            </a:r>
            <a:r>
              <a:rPr lang="ja-JP" altLang="en-US" dirty="0" smtClean="0"/>
              <a:t>団体</a:t>
            </a:r>
            <a:endParaRPr lang="en-US" altLang="ja-JP" dirty="0" smtClean="0"/>
          </a:p>
          <a:p>
            <a:pPr marL="698500" lvl="1" indent="-342900">
              <a:buFont typeface="+mj-lt"/>
              <a:buAutoNum type="arabicPeriod"/>
            </a:pPr>
            <a:r>
              <a:rPr lang="ja-JP" altLang="en-US" dirty="0" smtClean="0"/>
              <a:t>メタデータ記述</a:t>
            </a:r>
          </a:p>
          <a:p>
            <a:pPr marL="698500" lvl="1" indent="-342900">
              <a:buFont typeface="+mj-lt"/>
              <a:buAutoNum type="arabicPeriod"/>
            </a:pPr>
            <a:r>
              <a:rPr lang="ja-JP" altLang="en-US" dirty="0" smtClean="0"/>
              <a:t>データポータルの事例</a:t>
            </a:r>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18</a:t>
            </a:fld>
            <a:endParaRPr lang="en-US" altLang="ja-JP"/>
          </a:p>
        </p:txBody>
      </p:sp>
    </p:spTree>
    <p:extLst>
      <p:ext uri="{BB962C8B-B14F-4D97-AF65-F5344CB8AC3E}">
        <p14:creationId xmlns:p14="http://schemas.microsoft.com/office/powerpoint/2010/main" val="192031395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pPr marL="457200" indent="-457200"/>
            <a:r>
              <a:rPr lang="en-US" altLang="ja-JP" dirty="0" smtClean="0"/>
              <a:t>1. 	Engage</a:t>
            </a:r>
            <a:r>
              <a:rPr lang="en-US" altLang="ja-JP" dirty="0"/>
              <a:t>, Getting on with Government 2.0, Report of the Government 2.0 Taskforce</a:t>
            </a:r>
            <a:r>
              <a:rPr lang="en-US" altLang="ja-JP" baseline="30000" dirty="0"/>
              <a:t> (*2)</a:t>
            </a:r>
          </a:p>
        </p:txBody>
      </p:sp>
      <p:sp>
        <p:nvSpPr>
          <p:cNvPr id="3" name="コンテンツ プレースホルダー 2"/>
          <p:cNvSpPr>
            <a:spLocks noGrp="1"/>
          </p:cNvSpPr>
          <p:nvPr>
            <p:ph idx="1"/>
          </p:nvPr>
        </p:nvSpPr>
        <p:spPr>
          <a:xfrm>
            <a:off x="351414" y="1143001"/>
            <a:ext cx="9146415" cy="5022304"/>
          </a:xfrm>
        </p:spPr>
        <p:txBody>
          <a:bodyPr>
            <a:normAutofit/>
          </a:bodyPr>
          <a:lstStyle/>
          <a:p>
            <a:r>
              <a:rPr lang="ja-JP" altLang="en-US" dirty="0" smtClean="0"/>
              <a:t>オーストラリア</a:t>
            </a:r>
            <a:r>
              <a:rPr lang="ja-JP" altLang="en-US" dirty="0"/>
              <a:t>政府に</a:t>
            </a:r>
            <a:r>
              <a:rPr lang="en-US" altLang="ja-JP" dirty="0"/>
              <a:t>2009</a:t>
            </a:r>
            <a:r>
              <a:rPr lang="ja-JP" altLang="en-US" dirty="0"/>
              <a:t>年末に提出された委員会</a:t>
            </a:r>
            <a:r>
              <a:rPr lang="ja-JP" altLang="en-US" dirty="0" smtClean="0"/>
              <a:t>レポート。主な論点は以下の通り。</a:t>
            </a:r>
          </a:p>
          <a:p>
            <a:pPr lvl="1"/>
            <a:r>
              <a:rPr lang="ja-JP" altLang="en-US" dirty="0"/>
              <a:t>ライセンスの</a:t>
            </a:r>
            <a:r>
              <a:rPr lang="ja-JP" altLang="en-US" dirty="0" smtClean="0"/>
              <a:t>重要性</a:t>
            </a:r>
          </a:p>
          <a:p>
            <a:pPr lvl="2"/>
            <a:r>
              <a:rPr lang="ja-JP" altLang="en-US" dirty="0"/>
              <a:t>ライセンス</a:t>
            </a:r>
            <a:r>
              <a:rPr lang="ja-JP" altLang="en-US" dirty="0" smtClean="0"/>
              <a:t>も機械可読な標準として扱うことが重要である。</a:t>
            </a:r>
          </a:p>
          <a:p>
            <a:pPr lvl="1"/>
            <a:r>
              <a:rPr lang="ja-JP" altLang="en-US" dirty="0" smtClean="0"/>
              <a:t>メタデータの重要性</a:t>
            </a:r>
          </a:p>
          <a:p>
            <a:pPr lvl="2"/>
            <a:r>
              <a:rPr lang="ja-JP" altLang="en-US" dirty="0"/>
              <a:t>検索発見できないデータは</a:t>
            </a:r>
            <a:r>
              <a:rPr lang="en-US" altLang="ja-JP" dirty="0"/>
              <a:t>､</a:t>
            </a:r>
            <a:r>
              <a:rPr lang="ja-JP" altLang="en-US" dirty="0"/>
              <a:t>存在しないに</a:t>
            </a:r>
            <a:r>
              <a:rPr lang="ja-JP" altLang="en-US" dirty="0" smtClean="0"/>
              <a:t>等しい。</a:t>
            </a:r>
            <a:r>
              <a:rPr lang="en-US" altLang="ja-JP" dirty="0"/>
              <a:t>(If it </a:t>
            </a:r>
            <a:r>
              <a:rPr lang="en-US" altLang="ja-JP" dirty="0" smtClean="0"/>
              <a:t>can’t </a:t>
            </a:r>
            <a:r>
              <a:rPr lang="en-US" altLang="ja-JP" dirty="0"/>
              <a:t>be </a:t>
            </a:r>
            <a:r>
              <a:rPr lang="en-US" altLang="ja-JP" dirty="0" err="1"/>
              <a:t>spidered</a:t>
            </a:r>
            <a:r>
              <a:rPr lang="en-US" altLang="ja-JP" dirty="0"/>
              <a:t> or indexed, it </a:t>
            </a:r>
            <a:r>
              <a:rPr lang="en-US" altLang="ja-JP" dirty="0" smtClean="0"/>
              <a:t>doesn’t </a:t>
            </a:r>
            <a:r>
              <a:rPr lang="en-US" altLang="ja-JP" dirty="0"/>
              <a:t>exist.)</a:t>
            </a:r>
          </a:p>
          <a:p>
            <a:pPr lvl="2"/>
            <a:r>
              <a:rPr lang="ja-JP" altLang="en-US" dirty="0" smtClean="0"/>
              <a:t>オーストラリアでは、政府</a:t>
            </a:r>
            <a:r>
              <a:rPr lang="ja-JP" altLang="en-US" dirty="0"/>
              <a:t>情報の検索に使うシソーラスに使う目的</a:t>
            </a:r>
            <a:r>
              <a:rPr lang="ja-JP" altLang="en-US" dirty="0" smtClean="0"/>
              <a:t>で</a:t>
            </a:r>
            <a:r>
              <a:rPr lang="en-US" altLang="ja-JP" dirty="0" smtClean="0"/>
              <a:t>AGLS</a:t>
            </a:r>
            <a:r>
              <a:rPr lang="ja-JP" altLang="en-US" dirty="0" smtClean="0"/>
              <a:t>（</a:t>
            </a:r>
            <a:r>
              <a:rPr lang="en-US" altLang="ja-JP" dirty="0"/>
              <a:t> Australian Government Locator Service </a:t>
            </a:r>
            <a:r>
              <a:rPr lang="ja-JP" altLang="en-US" dirty="0" smtClean="0"/>
              <a:t>）メタデータを規定している。これは、</a:t>
            </a:r>
            <a:r>
              <a:rPr lang="en-US" altLang="ja-JP" dirty="0" smtClean="0"/>
              <a:t>Dublin Core</a:t>
            </a:r>
            <a:r>
              <a:rPr lang="ja-JP" altLang="en-US" dirty="0" smtClean="0"/>
              <a:t>を拡張したボキャブラリ規格である。</a:t>
            </a:r>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19</a:t>
            </a:fld>
            <a:endParaRPr lang="en-US" altLang="ja-JP"/>
          </a:p>
        </p:txBody>
      </p:sp>
      <p:sp>
        <p:nvSpPr>
          <p:cNvPr id="5" name="テキスト ボックス 4"/>
          <p:cNvSpPr txBox="1"/>
          <p:nvPr/>
        </p:nvSpPr>
        <p:spPr>
          <a:xfrm>
            <a:off x="4088904" y="6597352"/>
            <a:ext cx="5779146" cy="246221"/>
          </a:xfrm>
          <a:prstGeom prst="rect">
            <a:avLst/>
          </a:prstGeom>
          <a:noFill/>
        </p:spPr>
        <p:txBody>
          <a:bodyPr wrap="none" rtlCol="0">
            <a:spAutoFit/>
          </a:bodyPr>
          <a:lstStyle/>
          <a:p>
            <a:pPr algn="l"/>
            <a:r>
              <a:rPr kumimoji="1" lang="en-US" altLang="ja-JP" sz="1000" dirty="0" smtClean="0">
                <a:solidFill>
                  <a:schemeClr val="bg2"/>
                </a:solidFill>
                <a:latin typeface="+mj-lt"/>
                <a:ea typeface="ヒラギノ角ゴ ProN W6"/>
                <a:cs typeface="ヒラギノ角ゴ ProN W6"/>
              </a:rPr>
              <a:t>(*2</a:t>
            </a:r>
            <a:r>
              <a:rPr kumimoji="1" lang="en-US" altLang="ja-JP" sz="1000" dirty="0">
                <a:solidFill>
                  <a:schemeClr val="bg2"/>
                </a:solidFill>
                <a:latin typeface="+mj-lt"/>
                <a:ea typeface="ヒラギノ角ゴ ProN W6"/>
                <a:cs typeface="ヒラギノ角ゴ ProN W6"/>
              </a:rPr>
              <a:t>) </a:t>
            </a:r>
            <a:r>
              <a:rPr kumimoji="1" lang="en-US" altLang="ja-JP" sz="1000" dirty="0" smtClean="0">
                <a:solidFill>
                  <a:schemeClr val="bg2"/>
                </a:solidFill>
                <a:latin typeface="+mj-lt"/>
                <a:ea typeface="ヒラギノ角ゴ ProN W6"/>
                <a:cs typeface="ヒラギノ角ゴ ProN W6"/>
              </a:rPr>
              <a:t>http</a:t>
            </a:r>
            <a:r>
              <a:rPr kumimoji="1" lang="en-US" altLang="ja-JP" sz="1000" dirty="0">
                <a:solidFill>
                  <a:schemeClr val="bg2"/>
                </a:solidFill>
                <a:latin typeface="+mj-lt"/>
                <a:ea typeface="ヒラギノ角ゴ ProN W6"/>
                <a:cs typeface="ヒラギノ角ゴ ProN W6"/>
              </a:rPr>
              <a:t>://</a:t>
            </a:r>
            <a:r>
              <a:rPr kumimoji="1" lang="en-US" altLang="ja-JP" sz="1000" dirty="0" smtClean="0">
                <a:solidFill>
                  <a:schemeClr val="bg2"/>
                </a:solidFill>
                <a:latin typeface="+mj-lt"/>
                <a:ea typeface="ヒラギノ角ゴ ProN W6"/>
                <a:cs typeface="ヒラギノ角ゴ ProN W6"/>
              </a:rPr>
              <a:t>www.finance.gov.au/publications/gov20taskforcereport/doc/government20taskforcereport.pdf</a:t>
            </a:r>
            <a:endParaRPr kumimoji="1" lang="ja-JP" altLang="en-US" sz="1000" dirty="0" smtClean="0">
              <a:solidFill>
                <a:schemeClr val="bg2"/>
              </a:solidFill>
              <a:latin typeface="+mj-lt"/>
              <a:ea typeface="ヒラギノ角ゴ ProN W6"/>
              <a:cs typeface="ヒラギノ角ゴ ProN W6"/>
            </a:endParaRPr>
          </a:p>
        </p:txBody>
      </p:sp>
    </p:spTree>
    <p:extLst>
      <p:ext uri="{BB962C8B-B14F-4D97-AF65-F5344CB8AC3E}">
        <p14:creationId xmlns:p14="http://schemas.microsoft.com/office/powerpoint/2010/main" val="42543469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平成</a:t>
            </a:r>
            <a:r>
              <a:rPr kumimoji="1" lang="en-US" altLang="ja-JP" dirty="0" smtClean="0"/>
              <a:t>24</a:t>
            </a:r>
            <a:r>
              <a:rPr kumimoji="1" lang="ja-JP" altLang="en-US" dirty="0" smtClean="0"/>
              <a:t>年度成果概要</a:t>
            </a:r>
            <a:endParaRPr kumimoji="1" lang="ja-JP" altLang="en-US" dirty="0"/>
          </a:p>
        </p:txBody>
      </p:sp>
      <p:sp>
        <p:nvSpPr>
          <p:cNvPr id="3" name="コンテンツ プレースホルダー 2"/>
          <p:cNvSpPr>
            <a:spLocks noGrp="1"/>
          </p:cNvSpPr>
          <p:nvPr>
            <p:ph idx="1"/>
          </p:nvPr>
        </p:nvSpPr>
        <p:spPr/>
        <p:txBody>
          <a:bodyPr/>
          <a:lstStyle/>
          <a:p>
            <a:r>
              <a:rPr lang="en-US" altLang="ja-JP" dirty="0" smtClean="0"/>
              <a:t>Call for Comment</a:t>
            </a:r>
            <a:r>
              <a:rPr lang="ja-JP" altLang="en-US" dirty="0"/>
              <a:t>を</a:t>
            </a:r>
            <a:r>
              <a:rPr lang="ja-JP" altLang="en-US" dirty="0" smtClean="0"/>
              <a:t>求められる技術文書ができあがった。</a:t>
            </a:r>
          </a:p>
          <a:p>
            <a:pPr marL="698500" lvl="1" indent="-342900">
              <a:buFont typeface="+mj-lt"/>
              <a:buAutoNum type="arabicPeriod"/>
            </a:pPr>
            <a:r>
              <a:rPr lang="ja-JP" altLang="en-US" dirty="0"/>
              <a:t>オープンデータ化のためのデータ作成に関する技術ガイド</a:t>
            </a:r>
          </a:p>
          <a:p>
            <a:pPr marL="698500" lvl="1" indent="-342900">
              <a:buFont typeface="+mj-lt"/>
              <a:buAutoNum type="arabicPeriod"/>
            </a:pPr>
            <a:r>
              <a:rPr lang="ja-JP" altLang="en-US" dirty="0"/>
              <a:t>オープンデータ化のための</a:t>
            </a:r>
            <a:r>
              <a:rPr lang="en-US" altLang="ja-JP" dirty="0"/>
              <a:t>CSV</a:t>
            </a:r>
            <a:r>
              <a:rPr lang="ja-JP" altLang="en-US" dirty="0"/>
              <a:t>形式データ規格</a:t>
            </a:r>
          </a:p>
          <a:p>
            <a:pPr marL="698500" lvl="1" indent="-342900">
              <a:buFont typeface="+mj-lt"/>
              <a:buAutoNum type="arabicPeriod"/>
            </a:pPr>
            <a:r>
              <a:rPr lang="ja-JP" altLang="en-US" dirty="0" smtClean="0"/>
              <a:t>情報</a:t>
            </a:r>
            <a:r>
              <a:rPr lang="ja-JP" altLang="en-US" dirty="0"/>
              <a:t>流通連携基盤システム外部仕様書</a:t>
            </a:r>
            <a:r>
              <a:rPr lang="en-US" altLang="ja-JP" dirty="0"/>
              <a:t>(</a:t>
            </a:r>
            <a:r>
              <a:rPr lang="ja-JP" altLang="en-US" dirty="0"/>
              <a:t>平成</a:t>
            </a:r>
            <a:r>
              <a:rPr lang="en-US" altLang="ja-JP" dirty="0"/>
              <a:t>24</a:t>
            </a:r>
            <a:r>
              <a:rPr lang="ja-JP" altLang="en-US" dirty="0"/>
              <a:t>年度版</a:t>
            </a:r>
            <a:r>
              <a:rPr lang="en-US" altLang="ja-JP" dirty="0"/>
              <a:t>)</a:t>
            </a:r>
          </a:p>
          <a:p>
            <a:r>
              <a:rPr lang="ja-JP" altLang="en-US" dirty="0"/>
              <a:t>上記</a:t>
            </a:r>
            <a:r>
              <a:rPr lang="ja-JP" altLang="en-US" dirty="0" smtClean="0"/>
              <a:t>のうち</a:t>
            </a:r>
            <a:r>
              <a:rPr lang="en-US" altLang="ja-JP" dirty="0" smtClean="0"/>
              <a:t>1.</a:t>
            </a:r>
            <a:r>
              <a:rPr lang="ja-JP" altLang="en-US" dirty="0" smtClean="0"/>
              <a:t>と</a:t>
            </a:r>
            <a:r>
              <a:rPr lang="en-US" altLang="ja-JP" dirty="0" smtClean="0"/>
              <a:t>2.</a:t>
            </a:r>
            <a:r>
              <a:rPr lang="ja-JP" altLang="en-US" dirty="0" smtClean="0"/>
              <a:t>については、「電子行政オープンデータ実務者会議」にインプットした。</a:t>
            </a:r>
          </a:p>
          <a:p>
            <a:pPr lvl="1"/>
            <a:r>
              <a:rPr lang="ja-JP" altLang="en-US" dirty="0"/>
              <a:t>インプットした</a:t>
            </a:r>
            <a:r>
              <a:rPr lang="ja-JP" altLang="en-US" dirty="0" smtClean="0"/>
              <a:t>文書をもとにしたガイドラインが、</a:t>
            </a:r>
            <a:r>
              <a:rPr lang="ja-JP" altLang="en-US" dirty="0"/>
              <a:t>現在「数値（表）、文章、地理空間情報のデータ作成に当たっての留意事項（ガイドライン別添）</a:t>
            </a:r>
            <a:r>
              <a:rPr lang="ja-JP" altLang="en-US" dirty="0" smtClean="0"/>
              <a:t>」として公開され、パブリックコメント募集中である。</a:t>
            </a:r>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2</a:t>
            </a:fld>
            <a:endParaRPr lang="en-US" altLang="ja-JP"/>
          </a:p>
        </p:txBody>
      </p:sp>
    </p:spTree>
    <p:extLst>
      <p:ext uri="{BB962C8B-B14F-4D97-AF65-F5344CB8AC3E}">
        <p14:creationId xmlns:p14="http://schemas.microsoft.com/office/powerpoint/2010/main" val="181275021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pPr marL="457200" indent="-457200"/>
            <a:r>
              <a:rPr lang="en-US" altLang="ja-JP" dirty="0" smtClean="0"/>
              <a:t>2. </a:t>
            </a:r>
            <a:r>
              <a:rPr lang="en-US" altLang="ja-JP" dirty="0"/>
              <a:t>Government Data and the Invisible Hand</a:t>
            </a:r>
            <a:r>
              <a:rPr lang="en-US" altLang="ja-JP" baseline="30000" dirty="0"/>
              <a:t> (*3</a:t>
            </a:r>
            <a:r>
              <a:rPr lang="en-US" altLang="ja-JP" baseline="30000" dirty="0" smtClean="0"/>
              <a:t>)</a:t>
            </a:r>
            <a:endParaRPr lang="en-US" altLang="ja-JP" baseline="30000" dirty="0"/>
          </a:p>
        </p:txBody>
      </p:sp>
      <p:sp>
        <p:nvSpPr>
          <p:cNvPr id="3" name="コンテンツ プレースホルダー 2"/>
          <p:cNvSpPr>
            <a:spLocks noGrp="1"/>
          </p:cNvSpPr>
          <p:nvPr>
            <p:ph idx="1"/>
          </p:nvPr>
        </p:nvSpPr>
        <p:spPr>
          <a:xfrm>
            <a:off x="351414" y="1143001"/>
            <a:ext cx="9146415" cy="5022304"/>
          </a:xfrm>
        </p:spPr>
        <p:txBody>
          <a:bodyPr>
            <a:normAutofit/>
          </a:bodyPr>
          <a:lstStyle/>
          <a:p>
            <a:r>
              <a:rPr lang="en-US" altLang="ja-JP" dirty="0" smtClean="0"/>
              <a:t>Yale </a:t>
            </a:r>
            <a:r>
              <a:rPr lang="en-US" altLang="ja-JP" dirty="0"/>
              <a:t>Journal of Law and Technology (</a:t>
            </a:r>
            <a:r>
              <a:rPr lang="en-US" altLang="ja-JP" dirty="0" smtClean="0"/>
              <a:t>vol. </a:t>
            </a:r>
            <a:r>
              <a:rPr lang="en-US" altLang="ja-JP" dirty="0"/>
              <a:t>160,2009) </a:t>
            </a:r>
            <a:r>
              <a:rPr lang="ja-JP" altLang="en-US" dirty="0"/>
              <a:t>に掲載された</a:t>
            </a:r>
            <a:r>
              <a:rPr lang="ja-JP" altLang="en-US" dirty="0" smtClean="0"/>
              <a:t>論文。論点は以下の通り。</a:t>
            </a:r>
          </a:p>
          <a:p>
            <a:pPr lvl="1"/>
            <a:r>
              <a:rPr lang="en-US" altLang="ja-JP" dirty="0" smtClean="0"/>
              <a:t>Obama</a:t>
            </a:r>
            <a:r>
              <a:rPr lang="ja-JP" altLang="en-US" dirty="0"/>
              <a:t>大統領のもとで、政府が </a:t>
            </a:r>
            <a:r>
              <a:rPr lang="en-US" altLang="ja-JP" dirty="0"/>
              <a:t>Internet </a:t>
            </a:r>
            <a:r>
              <a:rPr lang="ja-JP" altLang="en-US" dirty="0"/>
              <a:t>を</a:t>
            </a:r>
            <a:r>
              <a:rPr lang="ja-JP" altLang="en-US" dirty="0" smtClean="0"/>
              <a:t>利用したアカウンタビリティ</a:t>
            </a:r>
            <a:r>
              <a:rPr lang="ja-JP" altLang="en-US" dirty="0"/>
              <a:t>のある政府をめざすとしても、政府がデータをきれいにみせるように自らウェブを運営するのではなく、再利用できるデータを公開すること、そしてそれを可能にする技術インフラに主眼をおく</a:t>
            </a:r>
            <a:r>
              <a:rPr lang="ja-JP" altLang="en-US" dirty="0" smtClean="0"/>
              <a:t>べき。</a:t>
            </a:r>
          </a:p>
          <a:p>
            <a:pPr lvl="1"/>
            <a:r>
              <a:rPr lang="ja-JP" altLang="en-US" dirty="0"/>
              <a:t>変化の速いウェブ技術においつくのを目的とはせず、簡単に使える信頼性の高い政府のもつデータを容易にだれもがアクセスできるインフラ整備することが</a:t>
            </a:r>
            <a:r>
              <a:rPr lang="ja-JP" altLang="en-US" dirty="0" smtClean="0"/>
              <a:t>重要である。</a:t>
            </a:r>
          </a:p>
          <a:p>
            <a:pPr lvl="1"/>
            <a:r>
              <a:rPr lang="ja-JP" altLang="en-US" dirty="0"/>
              <a:t>個々のエンドユーザの必要とするような表示、対話機能をもつウェブは政府ではなく民間が自発的につくるのがベストで</a:t>
            </a:r>
            <a:r>
              <a:rPr lang="ja-JP" altLang="en-US" dirty="0" smtClean="0"/>
              <a:t>ある。</a:t>
            </a:r>
          </a:p>
          <a:p>
            <a:endParaRPr kumimoji="1" lang="ja-JP" altLang="en-US" dirty="0"/>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20</a:t>
            </a:fld>
            <a:endParaRPr lang="en-US" altLang="ja-JP"/>
          </a:p>
        </p:txBody>
      </p:sp>
      <p:sp>
        <p:nvSpPr>
          <p:cNvPr id="5" name="テキスト ボックス 4"/>
          <p:cNvSpPr txBox="1"/>
          <p:nvPr/>
        </p:nvSpPr>
        <p:spPr>
          <a:xfrm>
            <a:off x="6087102" y="6597352"/>
            <a:ext cx="3690434" cy="246221"/>
          </a:xfrm>
          <a:prstGeom prst="rect">
            <a:avLst/>
          </a:prstGeom>
          <a:noFill/>
        </p:spPr>
        <p:txBody>
          <a:bodyPr wrap="none" rtlCol="0">
            <a:spAutoFit/>
          </a:bodyPr>
          <a:lstStyle/>
          <a:p>
            <a:pPr algn="l"/>
            <a:r>
              <a:rPr kumimoji="1" lang="en-US" altLang="ja-JP" sz="1000" dirty="0" smtClean="0">
                <a:solidFill>
                  <a:schemeClr val="bg2"/>
                </a:solidFill>
                <a:latin typeface="+mj-lt"/>
                <a:ea typeface="ヒラギノ角ゴ ProN W6"/>
                <a:cs typeface="ヒラギノ角ゴ ProN W6"/>
              </a:rPr>
              <a:t>(*</a:t>
            </a:r>
            <a:r>
              <a:rPr kumimoji="1" lang="en-US" altLang="ja-JP" sz="1000" dirty="0">
                <a:solidFill>
                  <a:schemeClr val="bg2"/>
                </a:solidFill>
                <a:latin typeface="+mj-lt"/>
                <a:ea typeface="ヒラギノ角ゴ ProN W6"/>
                <a:cs typeface="ヒラギノ角ゴ ProN W6"/>
              </a:rPr>
              <a:t>3) http://papers.ssrn.com/sol3/papers.cfm?abstract_id=1138083</a:t>
            </a:r>
            <a:endParaRPr kumimoji="1" lang="ja-JP" altLang="en-US" sz="1000" dirty="0" smtClean="0">
              <a:solidFill>
                <a:schemeClr val="bg2"/>
              </a:solidFill>
              <a:latin typeface="+mj-lt"/>
              <a:ea typeface="ヒラギノ角ゴ ProN W6"/>
              <a:cs typeface="ヒラギノ角ゴ ProN W6"/>
            </a:endParaRPr>
          </a:p>
        </p:txBody>
      </p:sp>
    </p:spTree>
    <p:extLst>
      <p:ext uri="{BB962C8B-B14F-4D97-AF65-F5344CB8AC3E}">
        <p14:creationId xmlns:p14="http://schemas.microsoft.com/office/powerpoint/2010/main" val="85735187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en-US" altLang="ja-JP" dirty="0" smtClean="0"/>
              <a:t>3. </a:t>
            </a:r>
            <a:r>
              <a:rPr lang="ja-JP" altLang="en-US" dirty="0" smtClean="0"/>
              <a:t>ベストプラクティス</a:t>
            </a:r>
            <a:r>
              <a:rPr lang="ja-JP" altLang="en-US" dirty="0"/>
              <a:t>／ガイドラインの</a:t>
            </a:r>
            <a:r>
              <a:rPr lang="ja-JP" altLang="en-US" dirty="0" smtClean="0"/>
              <a:t>事例</a:t>
            </a:r>
            <a:endParaRPr kumimoji="1" lang="ja-JP" altLang="en-US" dirty="0"/>
          </a:p>
        </p:txBody>
      </p:sp>
      <p:sp>
        <p:nvSpPr>
          <p:cNvPr id="3" name="コンテンツ プレースホルダー 2"/>
          <p:cNvSpPr>
            <a:spLocks noGrp="1"/>
          </p:cNvSpPr>
          <p:nvPr>
            <p:ph idx="1"/>
          </p:nvPr>
        </p:nvSpPr>
        <p:spPr>
          <a:xfrm>
            <a:off x="351414" y="1143001"/>
            <a:ext cx="9146415" cy="4878287"/>
          </a:xfrm>
        </p:spPr>
        <p:txBody>
          <a:bodyPr>
            <a:normAutofit fontScale="85000" lnSpcReduction="20000"/>
          </a:bodyPr>
          <a:lstStyle/>
          <a:p>
            <a:r>
              <a:rPr lang="ja-JP" altLang="en-US" dirty="0" smtClean="0"/>
              <a:t>アメリカでの事例</a:t>
            </a:r>
          </a:p>
          <a:p>
            <a:pPr lvl="1"/>
            <a:r>
              <a:rPr lang="en-US" altLang="ja-JP" dirty="0"/>
              <a:t>Requirements and Best Practices </a:t>
            </a:r>
            <a:r>
              <a:rPr lang="en-US" altLang="ja-JP" dirty="0" smtClean="0"/>
              <a:t>Checklist(*4)</a:t>
            </a:r>
            <a:endParaRPr lang="ja-JP" altLang="en-US" dirty="0" smtClean="0"/>
          </a:p>
          <a:p>
            <a:pPr lvl="2"/>
            <a:r>
              <a:rPr lang="ja-JP" altLang="en-US" dirty="0"/>
              <a:t>具体的な </a:t>
            </a:r>
            <a:r>
              <a:rPr lang="en-US" altLang="ja-JP" dirty="0"/>
              <a:t>Web </a:t>
            </a:r>
            <a:r>
              <a:rPr lang="ja-JP" altLang="en-US" dirty="0"/>
              <a:t>公開についての</a:t>
            </a:r>
            <a:r>
              <a:rPr lang="ja-JP" altLang="en-US" dirty="0" smtClean="0"/>
              <a:t>ベストプラクティスをまとめたチェックリスト。</a:t>
            </a:r>
          </a:p>
          <a:p>
            <a:pPr lvl="1"/>
            <a:r>
              <a:rPr lang="en-US" altLang="ja-JP" dirty="0"/>
              <a:t>Draft Concept of </a:t>
            </a:r>
            <a:r>
              <a:rPr lang="en-US" altLang="ja-JP" dirty="0" smtClean="0"/>
              <a:t>Operation(*5)</a:t>
            </a:r>
            <a:endParaRPr lang="ja-JP" altLang="en-US" dirty="0" smtClean="0"/>
          </a:p>
          <a:p>
            <a:pPr lvl="2"/>
            <a:r>
              <a:rPr lang="en-US" altLang="ja-JP" dirty="0" smtClean="0"/>
              <a:t>data.gov</a:t>
            </a:r>
            <a:r>
              <a:rPr lang="ja-JP" altLang="en-US" dirty="0" smtClean="0"/>
              <a:t>の運用に対する方針をまとめた文書。</a:t>
            </a:r>
          </a:p>
          <a:p>
            <a:r>
              <a:rPr lang="ja-JP" altLang="en-US" dirty="0" smtClean="0"/>
              <a:t>オーストラリアの事例</a:t>
            </a:r>
          </a:p>
          <a:p>
            <a:pPr lvl="1"/>
            <a:r>
              <a:rPr lang="en-US" altLang="ja-JP" dirty="0"/>
              <a:t>Enhancing the discoverability and accessibility of  government </a:t>
            </a:r>
            <a:r>
              <a:rPr lang="en-US" altLang="ja-JP" dirty="0" smtClean="0"/>
              <a:t>information(*6)</a:t>
            </a:r>
          </a:p>
          <a:p>
            <a:pPr lvl="2"/>
            <a:r>
              <a:rPr lang="en-US" altLang="ja-JP" dirty="0"/>
              <a:t>Accessibility </a:t>
            </a:r>
            <a:r>
              <a:rPr lang="ja-JP" altLang="en-US" dirty="0"/>
              <a:t>を向上することと</a:t>
            </a:r>
            <a:r>
              <a:rPr lang="ja-JP" altLang="en-US" dirty="0" smtClean="0"/>
              <a:t>、政府</a:t>
            </a:r>
            <a:r>
              <a:rPr lang="ja-JP" altLang="en-US" dirty="0"/>
              <a:t>全体で共通のメタデータをつかうなど、検索を容易にするなどに</a:t>
            </a:r>
            <a:r>
              <a:rPr lang="ja-JP" altLang="en-US" dirty="0" smtClean="0"/>
              <a:t>関する提言。</a:t>
            </a:r>
          </a:p>
          <a:p>
            <a:pPr lvl="1"/>
            <a:r>
              <a:rPr lang="en-US" altLang="ja-JP" dirty="0"/>
              <a:t>Early leadership in semantic </a:t>
            </a:r>
            <a:r>
              <a:rPr lang="en-US" altLang="ja-JP" dirty="0" smtClean="0"/>
              <a:t>web(*7)</a:t>
            </a:r>
            <a:endParaRPr lang="ja-JP" altLang="en-US" dirty="0" smtClean="0"/>
          </a:p>
          <a:p>
            <a:pPr lvl="2"/>
            <a:r>
              <a:rPr lang="ja-JP" altLang="en-US" dirty="0"/>
              <a:t>政府機関のウェブやデータセット</a:t>
            </a:r>
            <a:r>
              <a:rPr lang="ja-JP" altLang="en-US" dirty="0" smtClean="0"/>
              <a:t>に</a:t>
            </a:r>
            <a:r>
              <a:rPr lang="en-US" altLang="ja-JP" dirty="0" smtClean="0"/>
              <a:t>“sematic tag” </a:t>
            </a:r>
            <a:r>
              <a:rPr lang="ja-JP" altLang="en-US" dirty="0"/>
              <a:t>をつけるため</a:t>
            </a:r>
            <a:r>
              <a:rPr lang="ja-JP" altLang="en-US" dirty="0" smtClean="0"/>
              <a:t>のガイドライン。</a:t>
            </a:r>
          </a:p>
          <a:p>
            <a:pPr lvl="1"/>
            <a:r>
              <a:rPr lang="en-US" altLang="ja-JP" dirty="0"/>
              <a:t>Whole of government information publication </a:t>
            </a:r>
            <a:r>
              <a:rPr lang="en-US" altLang="ja-JP" dirty="0" smtClean="0"/>
              <a:t>scheme(*8)</a:t>
            </a:r>
          </a:p>
          <a:p>
            <a:pPr lvl="2"/>
            <a:r>
              <a:rPr lang="ja-JP" altLang="en-US" dirty="0"/>
              <a:t>政府による</a:t>
            </a:r>
            <a:r>
              <a:rPr lang="en-US" altLang="ja-JP" dirty="0"/>
              <a:t>PSI</a:t>
            </a:r>
            <a:r>
              <a:rPr lang="ja-JP" altLang="en-US" dirty="0"/>
              <a:t>公開にあたってのベストプラクティスの方針の議論</a:t>
            </a:r>
            <a:r>
              <a:rPr lang="ja-JP" altLang="en-US" dirty="0" smtClean="0"/>
              <a:t>。</a:t>
            </a:r>
            <a:endParaRPr lang="en-US" altLang="ja-JP" dirty="0" smtClean="0"/>
          </a:p>
          <a:p>
            <a:pPr lvl="2"/>
            <a:r>
              <a:rPr lang="ja-JP" altLang="en-US" dirty="0" smtClean="0"/>
              <a:t>集約</a:t>
            </a:r>
            <a:r>
              <a:rPr lang="ja-JP" altLang="en-US" dirty="0"/>
              <a:t>した検索サイトの</a:t>
            </a:r>
            <a:r>
              <a:rPr lang="ja-JP" altLang="en-US" dirty="0" smtClean="0"/>
              <a:t>必要性を言及している。これが元となり</a:t>
            </a:r>
            <a:r>
              <a:rPr lang="en-US" altLang="ja-JP" dirty="0" smtClean="0"/>
              <a:t>http</a:t>
            </a:r>
            <a:r>
              <a:rPr lang="en-US" altLang="ja-JP" dirty="0"/>
              <a:t>://</a:t>
            </a:r>
            <a:r>
              <a:rPr lang="en-US" altLang="ja-JP" dirty="0" smtClean="0"/>
              <a:t>www.data.gov.au/ </a:t>
            </a:r>
            <a:r>
              <a:rPr lang="ja-JP" altLang="en-US" dirty="0" err="1" smtClean="0"/>
              <a:t>が誕</a:t>
            </a:r>
            <a:r>
              <a:rPr lang="ja-JP" altLang="en-US" dirty="0" smtClean="0"/>
              <a:t>生したと考えられる。</a:t>
            </a:r>
          </a:p>
          <a:p>
            <a:r>
              <a:rPr kumimoji="1" lang="ja-JP" altLang="en-US" dirty="0" smtClean="0"/>
              <a:t>ニュージーランドの事例</a:t>
            </a:r>
          </a:p>
          <a:p>
            <a:pPr lvl="1"/>
            <a:r>
              <a:rPr lang="en-US" altLang="ja-JP" dirty="0" smtClean="0"/>
              <a:t>Government ICT Direction and Priorities(*9)</a:t>
            </a:r>
          </a:p>
          <a:p>
            <a:pPr lvl="2"/>
            <a:r>
              <a:rPr lang="ja-JP" altLang="en-US" dirty="0"/>
              <a:t>政府関連の </a:t>
            </a:r>
            <a:r>
              <a:rPr lang="en-US" altLang="ja-JP" dirty="0"/>
              <a:t>PSI </a:t>
            </a:r>
            <a:r>
              <a:rPr lang="ja-JP" altLang="en-US" dirty="0"/>
              <a:t>データについての情報をあつめるときに誰もが参照</a:t>
            </a:r>
            <a:r>
              <a:rPr lang="ja-JP" altLang="en-US" dirty="0" smtClean="0"/>
              <a:t>するページ。</a:t>
            </a:r>
            <a:r>
              <a:rPr lang="en-US" altLang="ja-JP" dirty="0" smtClean="0"/>
              <a:t>W3C</a:t>
            </a:r>
            <a:r>
              <a:rPr lang="ja-JP" altLang="en-US" dirty="0" smtClean="0"/>
              <a:t>の</a:t>
            </a:r>
            <a:r>
              <a:rPr lang="en-US" altLang="ja-JP" dirty="0" smtClean="0"/>
              <a:t>Open Data five-star Model</a:t>
            </a:r>
            <a:r>
              <a:rPr lang="ja-JP" altLang="en-US" dirty="0" smtClean="0"/>
              <a:t>が解説されており、</a:t>
            </a:r>
            <a:r>
              <a:rPr lang="en-US" altLang="ja-JP" dirty="0"/>
              <a:t>P</a:t>
            </a:r>
            <a:r>
              <a:rPr lang="en-US" altLang="ja-JP" dirty="0" smtClean="0"/>
              <a:t>SI</a:t>
            </a:r>
            <a:r>
              <a:rPr lang="ja-JP" altLang="en-US" dirty="0" smtClean="0"/>
              <a:t>はレベル</a:t>
            </a:r>
            <a:r>
              <a:rPr lang="en-US" altLang="ja-JP" dirty="0" smtClean="0"/>
              <a:t>3</a:t>
            </a:r>
            <a:r>
              <a:rPr lang="ja-JP" altLang="en-US" dirty="0" smtClean="0"/>
              <a:t>以上（</a:t>
            </a:r>
            <a:r>
              <a:rPr lang="en-US" altLang="ja-JP" dirty="0"/>
              <a:t>non-proprietary</a:t>
            </a:r>
            <a:r>
              <a:rPr lang="ja-JP" altLang="en-US" dirty="0"/>
              <a:t>で、マシン可読、ウェブ経由でアクセスできて、</a:t>
            </a:r>
            <a:r>
              <a:rPr lang="en-US" altLang="ja-JP" dirty="0"/>
              <a:t>NZGOAL </a:t>
            </a:r>
            <a:r>
              <a:rPr lang="ja-JP" altLang="en-US" dirty="0"/>
              <a:t>に応じてラインセンスされていること）であるべきと規定している</a:t>
            </a:r>
            <a:r>
              <a:rPr lang="ja-JP" altLang="en-US" dirty="0" smtClean="0"/>
              <a:t>。</a:t>
            </a:r>
            <a:endParaRPr lang="en-US" altLang="ja-JP" dirty="0" smtClean="0"/>
          </a:p>
          <a:p>
            <a:pPr lvl="2"/>
            <a:r>
              <a:rPr lang="ja-JP" altLang="en-US" dirty="0"/>
              <a:t>実際の</a:t>
            </a:r>
            <a:r>
              <a:rPr lang="en-US" altLang="ja-JP" dirty="0"/>
              <a:t>PSI </a:t>
            </a:r>
            <a:r>
              <a:rPr lang="ja-JP" altLang="en-US" dirty="0"/>
              <a:t>データ公開サイトの運用の際の</a:t>
            </a:r>
            <a:r>
              <a:rPr lang="ja-JP" altLang="en-US" dirty="0" smtClean="0"/>
              <a:t>チェックリスト</a:t>
            </a:r>
            <a:r>
              <a:rPr lang="en-US" altLang="ja-JP" dirty="0" smtClean="0"/>
              <a:t>(*10)</a:t>
            </a:r>
            <a:r>
              <a:rPr lang="ja-JP" altLang="en-US" dirty="0" smtClean="0"/>
              <a:t>も掲載されている。</a:t>
            </a:r>
            <a:endParaRPr kumimoji="1" lang="ja-JP" altLang="en-US" dirty="0"/>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21</a:t>
            </a:fld>
            <a:endParaRPr lang="en-US" altLang="ja-JP"/>
          </a:p>
        </p:txBody>
      </p:sp>
      <p:sp>
        <p:nvSpPr>
          <p:cNvPr id="5" name="テキスト ボックス 4"/>
          <p:cNvSpPr txBox="1"/>
          <p:nvPr/>
        </p:nvSpPr>
        <p:spPr>
          <a:xfrm>
            <a:off x="4736976" y="5877272"/>
            <a:ext cx="5230919" cy="707886"/>
          </a:xfrm>
          <a:prstGeom prst="rect">
            <a:avLst/>
          </a:prstGeom>
          <a:noFill/>
        </p:spPr>
        <p:txBody>
          <a:bodyPr wrap="none" rtlCol="0">
            <a:spAutoFit/>
          </a:bodyPr>
          <a:lstStyle/>
          <a:p>
            <a:pPr algn="l"/>
            <a:r>
              <a:rPr kumimoji="1" lang="en-US" altLang="ja-JP" sz="1000" dirty="0" smtClean="0">
                <a:solidFill>
                  <a:schemeClr val="bg2"/>
                </a:solidFill>
                <a:latin typeface="+mj-lt"/>
                <a:ea typeface="ヒラギノ角ゴ ProN W6"/>
                <a:cs typeface="ヒラギノ角ゴ ProN W6"/>
              </a:rPr>
              <a:t>(*7) </a:t>
            </a:r>
            <a:r>
              <a:rPr kumimoji="1" lang="en-US" altLang="ja-JP" sz="1000" dirty="0">
                <a:solidFill>
                  <a:schemeClr val="bg2"/>
                </a:solidFill>
                <a:latin typeface="+mj-lt"/>
                <a:ea typeface="ヒラギノ角ゴ ProN W6"/>
                <a:cs typeface="ヒラギノ角ゴ ProN W6"/>
              </a:rPr>
              <a:t>http://</a:t>
            </a:r>
            <a:r>
              <a:rPr kumimoji="1" lang="en-US" altLang="ja-JP" sz="1000" dirty="0" smtClean="0">
                <a:solidFill>
                  <a:schemeClr val="bg2"/>
                </a:solidFill>
                <a:latin typeface="+mj-lt"/>
                <a:ea typeface="ヒラギノ角ゴ ProN W6"/>
                <a:cs typeface="ヒラギノ角ゴ ProN W6"/>
              </a:rPr>
              <a:t>gov2.net.au/projects/project-5/</a:t>
            </a:r>
            <a:endParaRPr kumimoji="1" lang="ja-JP" altLang="en-US" sz="1000" dirty="0" smtClean="0">
              <a:solidFill>
                <a:schemeClr val="bg2"/>
              </a:solidFill>
              <a:latin typeface="+mj-lt"/>
              <a:ea typeface="ヒラギノ角ゴ ProN W6"/>
              <a:cs typeface="ヒラギノ角ゴ ProN W6"/>
            </a:endParaRPr>
          </a:p>
          <a:p>
            <a:pPr algn="l"/>
            <a:r>
              <a:rPr kumimoji="1" lang="en-US" altLang="ja-JP" sz="1000" dirty="0" smtClean="0">
                <a:solidFill>
                  <a:schemeClr val="bg2"/>
                </a:solidFill>
                <a:latin typeface="+mj-lt"/>
                <a:ea typeface="ヒラギノ角ゴ ProN W6"/>
                <a:cs typeface="ヒラギノ角ゴ ProN W6"/>
              </a:rPr>
              <a:t>(*8</a:t>
            </a:r>
            <a:r>
              <a:rPr kumimoji="1" lang="en-US" altLang="ja-JP" sz="1000" dirty="0">
                <a:solidFill>
                  <a:schemeClr val="bg2"/>
                </a:solidFill>
                <a:latin typeface="+mj-lt"/>
                <a:ea typeface="ヒラギノ角ゴ ProN W6"/>
                <a:cs typeface="ヒラギノ角ゴ ProN W6"/>
              </a:rPr>
              <a:t>) http://</a:t>
            </a:r>
            <a:r>
              <a:rPr kumimoji="1" lang="en-US" altLang="ja-JP" sz="1000" dirty="0" smtClean="0">
                <a:solidFill>
                  <a:schemeClr val="bg2"/>
                </a:solidFill>
                <a:latin typeface="+mj-lt"/>
                <a:ea typeface="ヒラギノ角ゴ ProN W6"/>
                <a:cs typeface="ヒラギノ角ゴ ProN W6"/>
              </a:rPr>
              <a:t>gov2.net.au/projects/project-7/</a:t>
            </a:r>
          </a:p>
          <a:p>
            <a:pPr algn="l"/>
            <a:r>
              <a:rPr kumimoji="1" lang="en-US" altLang="ja-JP" sz="1000" dirty="0" smtClean="0">
                <a:solidFill>
                  <a:schemeClr val="bg2"/>
                </a:solidFill>
                <a:latin typeface="+mj-lt"/>
                <a:ea typeface="ヒラギノ角ゴ ProN W6"/>
                <a:cs typeface="ヒラギノ角ゴ ProN W6"/>
              </a:rPr>
              <a:t>(*9) http://ict.govt.nz/</a:t>
            </a:r>
            <a:endParaRPr kumimoji="1" lang="ja-JP" altLang="en-US" sz="1000" dirty="0" smtClean="0">
              <a:solidFill>
                <a:schemeClr val="bg2"/>
              </a:solidFill>
              <a:latin typeface="+mj-lt"/>
              <a:ea typeface="ヒラギノ角ゴ ProN W6"/>
              <a:cs typeface="ヒラギノ角ゴ ProN W6"/>
            </a:endParaRPr>
          </a:p>
          <a:p>
            <a:pPr algn="l"/>
            <a:r>
              <a:rPr kumimoji="1" lang="en-US" altLang="ja-JP" sz="1000" dirty="0">
                <a:solidFill>
                  <a:schemeClr val="bg2"/>
                </a:solidFill>
                <a:latin typeface="+mj-lt"/>
                <a:ea typeface="ヒラギノ角ゴ ProN W6"/>
                <a:cs typeface="ヒラギノ角ゴ ProN W6"/>
              </a:rPr>
              <a:t>(*10) http://ict.govt.nz/programme/opening-government-data-and-information/toolkit-agencies</a:t>
            </a:r>
          </a:p>
        </p:txBody>
      </p:sp>
      <p:sp>
        <p:nvSpPr>
          <p:cNvPr id="6" name="テキスト ボックス 5"/>
          <p:cNvSpPr txBox="1"/>
          <p:nvPr/>
        </p:nvSpPr>
        <p:spPr>
          <a:xfrm>
            <a:off x="-56578" y="5971346"/>
            <a:ext cx="4937570" cy="553998"/>
          </a:xfrm>
          <a:prstGeom prst="rect">
            <a:avLst/>
          </a:prstGeom>
          <a:noFill/>
        </p:spPr>
        <p:txBody>
          <a:bodyPr wrap="none" rtlCol="0">
            <a:spAutoFit/>
          </a:bodyPr>
          <a:lstStyle/>
          <a:p>
            <a:pPr algn="l"/>
            <a:r>
              <a:rPr kumimoji="1" lang="en-US" altLang="ja-JP" sz="1000" dirty="0">
                <a:solidFill>
                  <a:schemeClr val="bg2"/>
                </a:solidFill>
                <a:latin typeface="+mj-lt"/>
                <a:ea typeface="ヒラギノ角ゴ ProN W6"/>
                <a:cs typeface="ヒラギノ角ゴ ProN W6"/>
              </a:rPr>
              <a:t>(*4) http://</a:t>
            </a:r>
            <a:r>
              <a:rPr kumimoji="1" lang="en-US" altLang="ja-JP" sz="1000" dirty="0" smtClean="0">
                <a:solidFill>
                  <a:schemeClr val="bg2"/>
                </a:solidFill>
                <a:latin typeface="+mj-lt"/>
                <a:ea typeface="ヒラギノ角ゴ ProN W6"/>
                <a:cs typeface="ヒラギノ角ゴ ProN W6"/>
              </a:rPr>
              <a:t>www.howto.gov/web-content/requirements-and-best-practices/checklists/long</a:t>
            </a:r>
          </a:p>
          <a:p>
            <a:pPr algn="l"/>
            <a:r>
              <a:rPr kumimoji="1" lang="en-US" altLang="ja-JP" sz="1000" dirty="0">
                <a:solidFill>
                  <a:schemeClr val="bg2"/>
                </a:solidFill>
                <a:latin typeface="+mj-lt"/>
                <a:ea typeface="ヒラギノ角ゴ ProN W6"/>
                <a:cs typeface="ヒラギノ角ゴ ProN W6"/>
              </a:rPr>
              <a:t>(*5) http://</a:t>
            </a:r>
            <a:r>
              <a:rPr kumimoji="1" lang="en-US" altLang="ja-JP" sz="1000" dirty="0" smtClean="0">
                <a:solidFill>
                  <a:schemeClr val="bg2"/>
                </a:solidFill>
                <a:latin typeface="+mj-lt"/>
                <a:ea typeface="ヒラギノ角ゴ ProN W6"/>
                <a:cs typeface="ヒラギノ角ゴ ProN W6"/>
              </a:rPr>
              <a:t>www.ideascale.com/userimages/sub-1/736312/ConOpsFinal.doc</a:t>
            </a:r>
          </a:p>
          <a:p>
            <a:pPr algn="l"/>
            <a:r>
              <a:rPr kumimoji="1" lang="en-US" altLang="ja-JP" sz="1000" dirty="0">
                <a:solidFill>
                  <a:schemeClr val="bg2"/>
                </a:solidFill>
                <a:latin typeface="+mj-lt"/>
                <a:ea typeface="ヒラギノ角ゴ ProN W6"/>
                <a:cs typeface="ヒラギノ角ゴ ProN W6"/>
              </a:rPr>
              <a:t>(*6) http://</a:t>
            </a:r>
            <a:r>
              <a:rPr kumimoji="1" lang="en-US" altLang="ja-JP" sz="1000" dirty="0" smtClean="0">
                <a:solidFill>
                  <a:schemeClr val="bg2"/>
                </a:solidFill>
                <a:latin typeface="+mj-lt"/>
                <a:ea typeface="ヒラギノ角ゴ ProN W6"/>
                <a:cs typeface="ヒラギノ角ゴ ProN W6"/>
              </a:rPr>
              <a:t>gov2.net.au/projects/project-1/</a:t>
            </a:r>
            <a:endParaRPr kumimoji="1" lang="en-US" altLang="ja-JP" sz="1000" dirty="0">
              <a:solidFill>
                <a:schemeClr val="bg2"/>
              </a:solidFill>
              <a:latin typeface="+mj-lt"/>
              <a:ea typeface="ヒラギノ角ゴ ProN W6"/>
              <a:cs typeface="ヒラギノ角ゴ ProN W6"/>
            </a:endParaRPr>
          </a:p>
        </p:txBody>
      </p:sp>
    </p:spTree>
    <p:extLst>
      <p:ext uri="{BB962C8B-B14F-4D97-AF65-F5344CB8AC3E}">
        <p14:creationId xmlns:p14="http://schemas.microsoft.com/office/powerpoint/2010/main" val="51810555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en-US" altLang="ja-JP" dirty="0" smtClean="0"/>
              <a:t>3. </a:t>
            </a:r>
            <a:r>
              <a:rPr lang="ja-JP" altLang="en-US" dirty="0" smtClean="0"/>
              <a:t>ベストプラクティス</a:t>
            </a:r>
            <a:r>
              <a:rPr lang="ja-JP" altLang="en-US" dirty="0"/>
              <a:t>／ガイドラインの</a:t>
            </a:r>
            <a:r>
              <a:rPr lang="ja-JP" altLang="en-US" dirty="0" smtClean="0"/>
              <a:t>事例</a:t>
            </a:r>
            <a:endParaRPr kumimoji="1" lang="ja-JP" altLang="en-US" dirty="0"/>
          </a:p>
        </p:txBody>
      </p:sp>
      <p:sp>
        <p:nvSpPr>
          <p:cNvPr id="3" name="コンテンツ プレースホルダー 2"/>
          <p:cNvSpPr>
            <a:spLocks noGrp="1"/>
          </p:cNvSpPr>
          <p:nvPr>
            <p:ph idx="1"/>
          </p:nvPr>
        </p:nvSpPr>
        <p:spPr>
          <a:xfrm>
            <a:off x="351414" y="1143001"/>
            <a:ext cx="9146415" cy="4878287"/>
          </a:xfrm>
        </p:spPr>
        <p:txBody>
          <a:bodyPr>
            <a:normAutofit fontScale="85000" lnSpcReduction="10000"/>
          </a:bodyPr>
          <a:lstStyle/>
          <a:p>
            <a:r>
              <a:rPr lang="ja-JP" altLang="en-US" dirty="0" smtClean="0"/>
              <a:t>イギリスでの事例</a:t>
            </a:r>
          </a:p>
          <a:p>
            <a:pPr lvl="1"/>
            <a:r>
              <a:rPr lang="en-US" altLang="ja-JP" dirty="0"/>
              <a:t>Public sector information Directive and </a:t>
            </a:r>
            <a:r>
              <a:rPr lang="en-US" altLang="ja-JP" dirty="0" smtClean="0"/>
              <a:t>Regulations</a:t>
            </a:r>
            <a:r>
              <a:rPr lang="en-US" altLang="ja-JP" baseline="30000" dirty="0" smtClean="0"/>
              <a:t>(*11)</a:t>
            </a:r>
            <a:endParaRPr lang="ja-JP" altLang="en-US" baseline="30000" dirty="0" smtClean="0"/>
          </a:p>
          <a:p>
            <a:pPr lvl="2"/>
            <a:r>
              <a:rPr lang="ja-JP" altLang="en-US" dirty="0" smtClean="0"/>
              <a:t>イギリスが</a:t>
            </a:r>
            <a:r>
              <a:rPr lang="en-US" altLang="ja-JP" dirty="0" smtClean="0"/>
              <a:t>PSI </a:t>
            </a:r>
            <a:r>
              <a:rPr lang="ja-JP" altLang="en-US" dirty="0" smtClean="0"/>
              <a:t>をオープンデータとして公開</a:t>
            </a:r>
            <a:r>
              <a:rPr lang="ja-JP" altLang="en-US" dirty="0"/>
              <a:t>する政策や</a:t>
            </a:r>
            <a:r>
              <a:rPr lang="ja-JP" altLang="en-US" dirty="0" smtClean="0"/>
              <a:t>、ベストプラクティスをまとめたサイト。</a:t>
            </a:r>
          </a:p>
          <a:p>
            <a:pPr lvl="2"/>
            <a:r>
              <a:rPr lang="ja-JP" altLang="en-US" dirty="0"/>
              <a:t>以下のよう</a:t>
            </a:r>
            <a:r>
              <a:rPr lang="ja-JP" altLang="en-US" dirty="0" smtClean="0"/>
              <a:t>なレポートが掲載されている。</a:t>
            </a:r>
          </a:p>
          <a:p>
            <a:pPr lvl="3"/>
            <a:r>
              <a:rPr lang="en-US" altLang="ja-JP" dirty="0"/>
              <a:t>United Kingdom Report on the Re-Use of Public Sector Information </a:t>
            </a:r>
            <a:r>
              <a:rPr lang="en-US" altLang="ja-JP" dirty="0" smtClean="0"/>
              <a:t>  2010</a:t>
            </a:r>
          </a:p>
          <a:p>
            <a:pPr lvl="3"/>
            <a:r>
              <a:rPr lang="en-US" altLang="ja-JP" dirty="0" smtClean="0"/>
              <a:t>Guide </a:t>
            </a:r>
            <a:r>
              <a:rPr lang="en-US" altLang="ja-JP" dirty="0"/>
              <a:t>to the Regulations and Best </a:t>
            </a:r>
            <a:r>
              <a:rPr lang="en-US" altLang="ja-JP" dirty="0" smtClean="0"/>
              <a:t>Practice</a:t>
            </a:r>
          </a:p>
          <a:p>
            <a:pPr lvl="3"/>
            <a:r>
              <a:rPr lang="en-US" altLang="ja-JP" dirty="0" smtClean="0"/>
              <a:t>United </a:t>
            </a:r>
            <a:r>
              <a:rPr lang="en-US" altLang="ja-JP" dirty="0"/>
              <a:t>Kingdom Report on the Re-Use of Public Sector Information    2009 </a:t>
            </a:r>
            <a:endParaRPr lang="en-US" altLang="ja-JP" dirty="0" smtClean="0"/>
          </a:p>
          <a:p>
            <a:pPr lvl="3"/>
            <a:r>
              <a:rPr lang="en-US" altLang="ja-JP" dirty="0" smtClean="0"/>
              <a:t>United </a:t>
            </a:r>
            <a:r>
              <a:rPr lang="en-US" altLang="ja-JP" dirty="0"/>
              <a:t>Kingdom Report on the Re-Use of Public Sector Information    2008     UK implementation of the EU Directive on the Re-use of Public    Sector Information - the first two years </a:t>
            </a:r>
            <a:endParaRPr lang="ja-JP" altLang="en-US" dirty="0" smtClean="0"/>
          </a:p>
          <a:p>
            <a:pPr lvl="1"/>
            <a:r>
              <a:rPr lang="ja-JP" altLang="en-US" dirty="0"/>
              <a:t>オープンテータ</a:t>
            </a:r>
            <a:r>
              <a:rPr lang="ja-JP" altLang="en-US" dirty="0" smtClean="0"/>
              <a:t>政策</a:t>
            </a:r>
            <a:r>
              <a:rPr lang="ja-JP" altLang="en-US" dirty="0"/>
              <a:t>が主流に</a:t>
            </a:r>
            <a:r>
              <a:rPr lang="ja-JP" altLang="en-US" dirty="0" smtClean="0"/>
              <a:t>なる前に</a:t>
            </a:r>
            <a:r>
              <a:rPr lang="ja-JP" altLang="en-US" dirty="0"/>
              <a:t>、特定の政府機関などに独占的にデータを利用、</a:t>
            </a:r>
            <a:r>
              <a:rPr lang="ja-JP" altLang="en-US" dirty="0" smtClean="0"/>
              <a:t>販売させる契約がなされた事例も紹介されている。</a:t>
            </a:r>
          </a:p>
          <a:p>
            <a:r>
              <a:rPr kumimoji="1" lang="en-US" altLang="ja-JP" dirty="0" smtClean="0"/>
              <a:t>IATI</a:t>
            </a:r>
            <a:r>
              <a:rPr kumimoji="1" lang="ja-JP" altLang="en-US" dirty="0" smtClean="0"/>
              <a:t>の事例</a:t>
            </a:r>
          </a:p>
          <a:p>
            <a:pPr lvl="1"/>
            <a:r>
              <a:rPr lang="en-US" altLang="ja-JP" dirty="0"/>
              <a:t>IATI: International Aid </a:t>
            </a:r>
            <a:r>
              <a:rPr lang="en-US" altLang="ja-JP" dirty="0" smtClean="0"/>
              <a:t>Transparency Initiative</a:t>
            </a:r>
            <a:r>
              <a:rPr lang="en-US" altLang="ja-JP" baseline="30000" dirty="0" smtClean="0"/>
              <a:t>(*12)</a:t>
            </a:r>
          </a:p>
          <a:p>
            <a:pPr lvl="2"/>
            <a:r>
              <a:rPr lang="ja-JP" altLang="en-US" dirty="0"/>
              <a:t>国外から経済支援をうけるような支援開発途上国が、その必要性を自ら評価し、実際に手に入りそうな経済支援を探すのを助け、さらに支援をする側の国の市民が、税金が有効に使われているかを助けるための</a:t>
            </a:r>
            <a:r>
              <a:rPr lang="en-US" altLang="ja-JP" dirty="0" smtClean="0"/>
              <a:t>NPO</a:t>
            </a:r>
            <a:r>
              <a:rPr lang="ja-JP" altLang="en-US" dirty="0" smtClean="0"/>
              <a:t>である。</a:t>
            </a:r>
          </a:p>
          <a:p>
            <a:pPr lvl="2"/>
            <a:r>
              <a:rPr lang="ja-JP" altLang="en-US" dirty="0"/>
              <a:t>その活動の中で、世界中の経済支援の資金</a:t>
            </a:r>
            <a:r>
              <a:rPr lang="ja-JP" altLang="en-US" dirty="0" smtClean="0"/>
              <a:t>の流れ（</a:t>
            </a:r>
            <a:r>
              <a:rPr lang="ja-JP" altLang="en-US" dirty="0"/>
              <a:t>目的、実際の使い道など）を比較できるように、共通のオープン データフォーマット形式</a:t>
            </a:r>
            <a:r>
              <a:rPr lang="ja-JP" altLang="en-US" dirty="0" smtClean="0"/>
              <a:t>を提案し</a:t>
            </a:r>
            <a:r>
              <a:rPr lang="ja-JP" altLang="en-US" dirty="0"/>
              <a:t>、利用を促している</a:t>
            </a:r>
            <a:r>
              <a:rPr lang="ja-JP" altLang="en-US" dirty="0" smtClean="0"/>
              <a:t>。</a:t>
            </a:r>
          </a:p>
          <a:p>
            <a:pPr lvl="3"/>
            <a:r>
              <a:rPr lang="ja-JP" altLang="en-US" dirty="0" smtClean="0"/>
              <a:t>世界中</a:t>
            </a:r>
            <a:r>
              <a:rPr lang="ja-JP" altLang="en-US" dirty="0"/>
              <a:t>の団体が標準形式で公開したデータは、</a:t>
            </a:r>
            <a:r>
              <a:rPr lang="en-US" altLang="ja-JP" dirty="0"/>
              <a:t>IATI </a:t>
            </a:r>
            <a:r>
              <a:rPr lang="ja-JP" altLang="en-US" dirty="0"/>
              <a:t>レジストリへリンクを登録することで公開、周知、共有ができる</a:t>
            </a:r>
            <a:r>
              <a:rPr lang="ja-JP" altLang="en-US" dirty="0" smtClean="0"/>
              <a:t>。</a:t>
            </a:r>
          </a:p>
          <a:p>
            <a:pPr lvl="3"/>
            <a:r>
              <a:rPr lang="en-US" altLang="ja-JP" dirty="0" smtClean="0"/>
              <a:t>IATI </a:t>
            </a:r>
            <a:r>
              <a:rPr lang="ja-JP" altLang="en-US" dirty="0"/>
              <a:t>レジストリはデータそのものもホストするが、リンクを収集することも主要</a:t>
            </a:r>
            <a:r>
              <a:rPr lang="ja-JP" altLang="en-US" dirty="0" smtClean="0"/>
              <a:t>な目的で</a:t>
            </a:r>
            <a:r>
              <a:rPr lang="ja-JP" altLang="en-US" dirty="0"/>
              <a:t>ある</a:t>
            </a:r>
            <a:r>
              <a:rPr lang="ja-JP" altLang="en-US" dirty="0" smtClean="0"/>
              <a:t>。</a:t>
            </a:r>
          </a:p>
          <a:p>
            <a:pPr lvl="2"/>
            <a:r>
              <a:rPr lang="ja-JP" altLang="en-US" dirty="0"/>
              <a:t>データ提供者への「入力補助、データの検証、データビューワー」の</a:t>
            </a:r>
            <a:r>
              <a:rPr lang="en-US" altLang="ja-JP" dirty="0"/>
              <a:t>3</a:t>
            </a:r>
            <a:r>
              <a:rPr lang="ja-JP" altLang="en-US" dirty="0"/>
              <a:t>点セットを提供することで、その利用促進を促して</a:t>
            </a:r>
            <a:r>
              <a:rPr lang="ja-JP" altLang="en-US" dirty="0" smtClean="0"/>
              <a:t>いる。</a:t>
            </a:r>
            <a:r>
              <a:rPr lang="ja-JP" altLang="en-US" dirty="0"/>
              <a:t>あるルール</a:t>
            </a:r>
            <a:r>
              <a:rPr lang="ja-JP" altLang="en-US" dirty="0" smtClean="0"/>
              <a:t>に従って</a:t>
            </a:r>
            <a:r>
              <a:rPr lang="en-US" altLang="ja-JP" dirty="0" smtClean="0"/>
              <a:t>CSV </a:t>
            </a:r>
            <a:r>
              <a:rPr lang="ja-JP" altLang="en-US" dirty="0"/>
              <a:t>データを</a:t>
            </a:r>
            <a:r>
              <a:rPr lang="ja-JP" altLang="en-US" dirty="0" smtClean="0"/>
              <a:t>用意すれば</a:t>
            </a:r>
            <a:r>
              <a:rPr lang="ja-JP" altLang="en-US" dirty="0"/>
              <a:t>、</a:t>
            </a:r>
            <a:r>
              <a:rPr lang="en-US" altLang="ja-JP" dirty="0"/>
              <a:t>CSV - XML </a:t>
            </a:r>
            <a:r>
              <a:rPr lang="ja-JP" altLang="en-US" dirty="0"/>
              <a:t>変換ツールにより、自動的に </a:t>
            </a:r>
            <a:r>
              <a:rPr lang="en-US" altLang="ja-JP" dirty="0"/>
              <a:t>IATI </a:t>
            </a:r>
            <a:r>
              <a:rPr lang="ja-JP" altLang="en-US" dirty="0"/>
              <a:t>標準の</a:t>
            </a:r>
            <a:r>
              <a:rPr lang="en-US" altLang="ja-JP" dirty="0"/>
              <a:t>XML </a:t>
            </a:r>
            <a:r>
              <a:rPr lang="ja-JP" altLang="en-US" dirty="0"/>
              <a:t>データが作成</a:t>
            </a:r>
            <a:r>
              <a:rPr lang="ja-JP" altLang="en-US" dirty="0" smtClean="0"/>
              <a:t>できる</a:t>
            </a:r>
            <a:r>
              <a:rPr lang="en-US" altLang="ja-JP" baseline="30000" dirty="0"/>
              <a:t>(*13)</a:t>
            </a:r>
            <a:r>
              <a:rPr lang="en-US" altLang="ja-JP" dirty="0"/>
              <a:t> </a:t>
            </a:r>
            <a:r>
              <a:rPr lang="ja-JP" altLang="en-US" dirty="0" err="1" smtClean="0"/>
              <a:t>。</a:t>
            </a:r>
            <a:endParaRPr lang="en-US" altLang="ja-JP" dirty="0" smtClean="0"/>
          </a:p>
          <a:p>
            <a:pPr lvl="3"/>
            <a:endParaRPr kumimoji="1" lang="ja-JP" altLang="en-US" dirty="0" smtClean="0"/>
          </a:p>
          <a:p>
            <a:pPr lvl="1"/>
            <a:endParaRPr kumimoji="1" lang="ja-JP" altLang="en-US" dirty="0" smtClean="0"/>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22</a:t>
            </a:fld>
            <a:endParaRPr lang="en-US" altLang="ja-JP"/>
          </a:p>
        </p:txBody>
      </p:sp>
      <p:sp>
        <p:nvSpPr>
          <p:cNvPr id="5" name="テキスト ボックス 4"/>
          <p:cNvSpPr txBox="1"/>
          <p:nvPr/>
        </p:nvSpPr>
        <p:spPr>
          <a:xfrm>
            <a:off x="3964472" y="6021288"/>
            <a:ext cx="5957080" cy="553998"/>
          </a:xfrm>
          <a:prstGeom prst="rect">
            <a:avLst/>
          </a:prstGeom>
          <a:noFill/>
        </p:spPr>
        <p:txBody>
          <a:bodyPr wrap="none" rtlCol="0">
            <a:spAutoFit/>
          </a:bodyPr>
          <a:lstStyle/>
          <a:p>
            <a:pPr algn="l"/>
            <a:r>
              <a:rPr kumimoji="1" lang="en-US" altLang="ja-JP" sz="1000" dirty="0" smtClean="0">
                <a:solidFill>
                  <a:schemeClr val="bg2"/>
                </a:solidFill>
                <a:latin typeface="+mj-lt"/>
                <a:ea typeface="ヒラギノ角ゴ ProN W6"/>
                <a:cs typeface="ヒラギノ角ゴ ProN W6"/>
              </a:rPr>
              <a:t>(*11</a:t>
            </a:r>
            <a:r>
              <a:rPr kumimoji="1" lang="en-US" altLang="ja-JP" sz="1000" dirty="0">
                <a:solidFill>
                  <a:schemeClr val="bg2"/>
                </a:solidFill>
                <a:latin typeface="+mj-lt"/>
                <a:ea typeface="ヒラギノ角ゴ ProN W6"/>
                <a:cs typeface="ヒラギノ角ゴ ProN W6"/>
              </a:rPr>
              <a:t>) http://</a:t>
            </a:r>
            <a:r>
              <a:rPr kumimoji="1" lang="en-US" altLang="ja-JP" sz="1000" dirty="0" smtClean="0">
                <a:solidFill>
                  <a:schemeClr val="bg2"/>
                </a:solidFill>
                <a:latin typeface="+mj-lt"/>
                <a:ea typeface="ヒラギノ角ゴ ProN W6"/>
                <a:cs typeface="ヒラギノ角ゴ ProN W6"/>
              </a:rPr>
              <a:t>www.nationalarchives.gov.uk/information-management/legislation/directive-and-regulations.htm</a:t>
            </a:r>
          </a:p>
          <a:p>
            <a:pPr algn="l"/>
            <a:r>
              <a:rPr kumimoji="1" lang="en-US" altLang="ja-JP" sz="1000" dirty="0" smtClean="0">
                <a:solidFill>
                  <a:schemeClr val="bg2"/>
                </a:solidFill>
                <a:latin typeface="+mj-lt"/>
                <a:ea typeface="ヒラギノ角ゴ ProN W6"/>
                <a:cs typeface="ヒラギノ角ゴ ProN W6"/>
              </a:rPr>
              <a:t>(*</a:t>
            </a:r>
            <a:r>
              <a:rPr kumimoji="1" lang="en-US" altLang="ja-JP" sz="1000" dirty="0">
                <a:solidFill>
                  <a:schemeClr val="bg2"/>
                </a:solidFill>
                <a:latin typeface="+mj-lt"/>
                <a:ea typeface="ヒラギノ角ゴ ProN W6"/>
                <a:cs typeface="ヒラギノ角ゴ ProN W6"/>
              </a:rPr>
              <a:t>12) http://</a:t>
            </a:r>
            <a:r>
              <a:rPr kumimoji="1" lang="en-US" altLang="ja-JP" sz="1000" dirty="0" smtClean="0">
                <a:solidFill>
                  <a:schemeClr val="bg2"/>
                </a:solidFill>
                <a:latin typeface="+mj-lt"/>
                <a:ea typeface="ヒラギノ角ゴ ProN W6"/>
                <a:cs typeface="ヒラギノ角ゴ ProN W6"/>
              </a:rPr>
              <a:t>www.aidtransparency.net/</a:t>
            </a:r>
          </a:p>
          <a:p>
            <a:pPr algn="l"/>
            <a:r>
              <a:rPr kumimoji="1" lang="en-US" altLang="ja-JP" sz="1000" dirty="0" smtClean="0">
                <a:solidFill>
                  <a:schemeClr val="bg2"/>
                </a:solidFill>
                <a:latin typeface="+mj-lt"/>
                <a:ea typeface="ヒラギノ角ゴ ProN W6"/>
                <a:cs typeface="ヒラギノ角ゴ ProN W6"/>
              </a:rPr>
              <a:t>(*</a:t>
            </a:r>
            <a:r>
              <a:rPr kumimoji="1" lang="en-US" altLang="ja-JP" sz="1000" dirty="0">
                <a:solidFill>
                  <a:schemeClr val="bg2"/>
                </a:solidFill>
                <a:latin typeface="+mj-lt"/>
                <a:ea typeface="ヒラギノ角ゴ ProN W6"/>
                <a:cs typeface="ヒラギノ角ゴ ProN W6"/>
              </a:rPr>
              <a:t>13) http://iatistandard.org/getting-started/tools-to-help/</a:t>
            </a:r>
          </a:p>
        </p:txBody>
      </p:sp>
    </p:spTree>
    <p:extLst>
      <p:ext uri="{BB962C8B-B14F-4D97-AF65-F5344CB8AC3E}">
        <p14:creationId xmlns:p14="http://schemas.microsoft.com/office/powerpoint/2010/main" val="255647379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en-US" altLang="ja-JP" dirty="0" smtClean="0"/>
              <a:t>3. </a:t>
            </a:r>
            <a:r>
              <a:rPr lang="ja-JP" altLang="en-US" dirty="0" smtClean="0"/>
              <a:t>ベストプラクティス</a:t>
            </a:r>
            <a:r>
              <a:rPr lang="ja-JP" altLang="en-US" dirty="0"/>
              <a:t>／ガイドラインの</a:t>
            </a:r>
            <a:r>
              <a:rPr lang="ja-JP" altLang="en-US" dirty="0" smtClean="0"/>
              <a:t>事例</a:t>
            </a:r>
            <a:endParaRPr kumimoji="1" lang="ja-JP" altLang="en-US" dirty="0"/>
          </a:p>
        </p:txBody>
      </p:sp>
      <p:sp>
        <p:nvSpPr>
          <p:cNvPr id="3" name="コンテンツ プレースホルダー 2"/>
          <p:cNvSpPr>
            <a:spLocks noGrp="1"/>
          </p:cNvSpPr>
          <p:nvPr>
            <p:ph idx="1"/>
          </p:nvPr>
        </p:nvSpPr>
        <p:spPr>
          <a:xfrm>
            <a:off x="351414" y="1143001"/>
            <a:ext cx="9210098" cy="4878287"/>
          </a:xfrm>
        </p:spPr>
        <p:txBody>
          <a:bodyPr>
            <a:normAutofit/>
          </a:bodyPr>
          <a:lstStyle/>
          <a:p>
            <a:r>
              <a:rPr lang="en-US" altLang="ja-JP" dirty="0" smtClean="0"/>
              <a:t>XBRL</a:t>
            </a:r>
            <a:r>
              <a:rPr lang="ja-JP" altLang="en-US" dirty="0"/>
              <a:t> （</a:t>
            </a:r>
            <a:r>
              <a:rPr lang="en-US" altLang="ja-JP" dirty="0" err="1"/>
              <a:t>eXtensible</a:t>
            </a:r>
            <a:r>
              <a:rPr lang="en-US" altLang="ja-JP" dirty="0"/>
              <a:t> Business Reporting Language</a:t>
            </a:r>
            <a:r>
              <a:rPr lang="ja-JP" altLang="en-US" dirty="0"/>
              <a:t>）</a:t>
            </a:r>
            <a:endParaRPr lang="ja-JP" altLang="en-US" dirty="0" smtClean="0"/>
          </a:p>
          <a:p>
            <a:pPr lvl="1"/>
            <a:r>
              <a:rPr lang="en-US" altLang="ja-JP" dirty="0" smtClean="0"/>
              <a:t>XBRL</a:t>
            </a:r>
            <a:r>
              <a:rPr lang="ja-JP" altLang="en-US" dirty="0" smtClean="0"/>
              <a:t>は、</a:t>
            </a:r>
            <a:r>
              <a:rPr lang="ja-JP" altLang="en-US" dirty="0"/>
              <a:t>財務諸表などのビジネスレポートを電子化して、ビジネスレポートの作成の効率化、比較・分析などの二次利用が行えることを目的として、</a:t>
            </a:r>
            <a:r>
              <a:rPr lang="en-US" altLang="ja-JP" dirty="0"/>
              <a:t>XML</a:t>
            </a:r>
            <a:r>
              <a:rPr lang="ja-JP" altLang="en-US" dirty="0"/>
              <a:t>の規格をベースに作られた</a:t>
            </a:r>
            <a:r>
              <a:rPr lang="ja-JP" altLang="en-US" dirty="0" smtClean="0"/>
              <a:t>言語である。</a:t>
            </a:r>
            <a:endParaRPr lang="en-US" altLang="ja-JP" dirty="0"/>
          </a:p>
          <a:p>
            <a:pPr lvl="1"/>
            <a:r>
              <a:rPr lang="ja-JP" altLang="en-US" dirty="0" smtClean="0"/>
              <a:t>これは、データ</a:t>
            </a:r>
            <a:r>
              <a:rPr lang="ja-JP" altLang="en-US" dirty="0"/>
              <a:t>の主なユーザである会計士の団体が提案のきっかけの活動</a:t>
            </a:r>
            <a:r>
              <a:rPr lang="ja-JP" altLang="en-US" dirty="0" smtClean="0"/>
              <a:t>を担い、</a:t>
            </a:r>
            <a:r>
              <a:rPr lang="ja-JP" altLang="en-US" dirty="0"/>
              <a:t>さらに</a:t>
            </a:r>
            <a:r>
              <a:rPr lang="ja-JP" altLang="en-US" dirty="0" smtClean="0"/>
              <a:t>それの利用を政府</a:t>
            </a:r>
            <a:r>
              <a:rPr lang="ja-JP" altLang="en-US" dirty="0"/>
              <a:t>機関</a:t>
            </a:r>
            <a:r>
              <a:rPr lang="ja-JP" altLang="en-US" dirty="0" smtClean="0"/>
              <a:t>が促したこと</a:t>
            </a:r>
            <a:r>
              <a:rPr lang="ja-JP" altLang="en-US" dirty="0"/>
              <a:t>から標準になると</a:t>
            </a:r>
            <a:r>
              <a:rPr lang="ja-JP" altLang="en-US" dirty="0" smtClean="0"/>
              <a:t>いう、標準化に対する成功事例である。</a:t>
            </a:r>
          </a:p>
          <a:p>
            <a:pPr lvl="2"/>
            <a:r>
              <a:rPr lang="en-US" altLang="ja-JP" dirty="0"/>
              <a:t>web </a:t>
            </a:r>
            <a:r>
              <a:rPr lang="ja-JP" altLang="en-US" dirty="0"/>
              <a:t>の初期の段階</a:t>
            </a:r>
            <a:r>
              <a:rPr lang="ja-JP" altLang="en-US" dirty="0" smtClean="0"/>
              <a:t>でアメリカの</a:t>
            </a:r>
            <a:r>
              <a:rPr lang="en-US" altLang="ja-JP" dirty="0" smtClean="0"/>
              <a:t>SEC </a:t>
            </a:r>
            <a:r>
              <a:rPr lang="en-US" altLang="ja-JP" dirty="0"/>
              <a:t>(Securities </a:t>
            </a:r>
            <a:r>
              <a:rPr lang="en-US" altLang="ja-JP" dirty="0" smtClean="0"/>
              <a:t>and Exchange </a:t>
            </a:r>
            <a:r>
              <a:rPr lang="en-US" altLang="ja-JP" dirty="0"/>
              <a:t>Commissions, www.sec.gov/ ) </a:t>
            </a:r>
            <a:r>
              <a:rPr lang="ja-JP" altLang="en-US" dirty="0" smtClean="0"/>
              <a:t>は、自ら</a:t>
            </a:r>
            <a:r>
              <a:rPr lang="ja-JP" altLang="en-US" dirty="0"/>
              <a:t>が監督する株式市場、証券会社のデータの</a:t>
            </a:r>
            <a:r>
              <a:rPr lang="en-US" altLang="ja-JP" dirty="0" smtClean="0"/>
              <a:t>WEB</a:t>
            </a:r>
            <a:r>
              <a:rPr lang="ja-JP" altLang="en-US" dirty="0" err="1" smtClean="0"/>
              <a:t>での</a:t>
            </a:r>
            <a:r>
              <a:rPr lang="ja-JP" altLang="en-US" dirty="0"/>
              <a:t>公表に躊躇した</a:t>
            </a:r>
            <a:r>
              <a:rPr lang="ja-JP" altLang="en-US" dirty="0" smtClean="0"/>
              <a:t>。</a:t>
            </a:r>
            <a:endParaRPr lang="en-US" altLang="ja-JP" dirty="0" smtClean="0"/>
          </a:p>
          <a:p>
            <a:pPr lvl="2"/>
            <a:r>
              <a:rPr lang="ja-JP" altLang="en-US" dirty="0" smtClean="0"/>
              <a:t>しかし </a:t>
            </a:r>
            <a:r>
              <a:rPr lang="ja-JP" altLang="en-US" dirty="0"/>
              <a:t>個人の努力で一部のデータが</a:t>
            </a:r>
            <a:r>
              <a:rPr lang="en-US" altLang="ja-JP" dirty="0"/>
              <a:t>Internet </a:t>
            </a:r>
            <a:r>
              <a:rPr lang="ja-JP" altLang="en-US" dirty="0" smtClean="0"/>
              <a:t>に流れる、</a:t>
            </a:r>
            <a:r>
              <a:rPr lang="ja-JP" altLang="en-US" dirty="0"/>
              <a:t>その</a:t>
            </a:r>
            <a:r>
              <a:rPr lang="ja-JP" altLang="en-US" dirty="0" smtClean="0"/>
              <a:t>情報源へのアクセス</a:t>
            </a:r>
            <a:r>
              <a:rPr lang="ja-JP" altLang="en-US" dirty="0"/>
              <a:t>が大量に殺到</a:t>
            </a:r>
            <a:r>
              <a:rPr lang="ja-JP" altLang="en-US" dirty="0" smtClean="0"/>
              <a:t>した。</a:t>
            </a:r>
          </a:p>
          <a:p>
            <a:pPr lvl="2"/>
            <a:r>
              <a:rPr lang="ja-JP" altLang="en-US" dirty="0" smtClean="0"/>
              <a:t>その</a:t>
            </a:r>
            <a:r>
              <a:rPr lang="ja-JP" altLang="en-US" dirty="0"/>
              <a:t>人気をみた結果</a:t>
            </a:r>
            <a:r>
              <a:rPr lang="en-US" altLang="ja-JP" dirty="0"/>
              <a:t>SEC </a:t>
            </a:r>
            <a:r>
              <a:rPr lang="ja-JP" altLang="en-US" dirty="0"/>
              <a:t>も公開に前向きになった</a:t>
            </a:r>
            <a:r>
              <a:rPr lang="ja-JP" altLang="en-US" dirty="0" smtClean="0"/>
              <a:t>。</a:t>
            </a:r>
          </a:p>
          <a:p>
            <a:pPr lvl="2"/>
            <a:r>
              <a:rPr kumimoji="1" lang="ja-JP" altLang="en-US" dirty="0"/>
              <a:t>この過程</a:t>
            </a:r>
            <a:r>
              <a:rPr kumimoji="1" lang="ja-JP" altLang="en-US" dirty="0" smtClean="0"/>
              <a:t>で、</a:t>
            </a:r>
            <a:r>
              <a:rPr lang="en-US" altLang="ja-JP" dirty="0"/>
              <a:t>XML</a:t>
            </a:r>
            <a:r>
              <a:rPr lang="ja-JP" altLang="en-US" dirty="0"/>
              <a:t>を財務データ向きにした表現</a:t>
            </a:r>
            <a:r>
              <a:rPr lang="ja-JP" altLang="en-US" dirty="0" smtClean="0"/>
              <a:t>を使って財務</a:t>
            </a:r>
            <a:r>
              <a:rPr lang="ja-JP" altLang="en-US" dirty="0"/>
              <a:t>情報</a:t>
            </a:r>
            <a:r>
              <a:rPr lang="ja-JP" altLang="en-US" dirty="0" smtClean="0"/>
              <a:t>を交換するアイデア</a:t>
            </a:r>
            <a:r>
              <a:rPr lang="ja-JP" altLang="en-US" dirty="0"/>
              <a:t>が民間</a:t>
            </a:r>
            <a:r>
              <a:rPr lang="ja-JP" altLang="en-US" dirty="0" smtClean="0"/>
              <a:t>から提案され、検討の末</a:t>
            </a:r>
            <a:r>
              <a:rPr lang="en-US" altLang="ja-JP" dirty="0" smtClean="0"/>
              <a:t>XBPL</a:t>
            </a:r>
            <a:r>
              <a:rPr lang="ja-JP" altLang="en-US" dirty="0" smtClean="0"/>
              <a:t>という標準規格になった。</a:t>
            </a:r>
            <a:endParaRPr kumimoji="1" lang="ja-JP" altLang="en-US" dirty="0" smtClean="0"/>
          </a:p>
          <a:p>
            <a:pPr lvl="1"/>
            <a:endParaRPr kumimoji="1" lang="ja-JP" altLang="en-US" dirty="0" smtClean="0"/>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23</a:t>
            </a:fld>
            <a:endParaRPr lang="en-US" altLang="ja-JP"/>
          </a:p>
        </p:txBody>
      </p:sp>
      <p:sp>
        <p:nvSpPr>
          <p:cNvPr id="5" name="テキスト ボックス 4"/>
          <p:cNvSpPr txBox="1"/>
          <p:nvPr/>
        </p:nvSpPr>
        <p:spPr>
          <a:xfrm>
            <a:off x="3964472" y="6021288"/>
            <a:ext cx="5957080" cy="553998"/>
          </a:xfrm>
          <a:prstGeom prst="rect">
            <a:avLst/>
          </a:prstGeom>
          <a:noFill/>
        </p:spPr>
        <p:txBody>
          <a:bodyPr wrap="none" rtlCol="0">
            <a:spAutoFit/>
          </a:bodyPr>
          <a:lstStyle/>
          <a:p>
            <a:pPr algn="l"/>
            <a:r>
              <a:rPr kumimoji="1" lang="en-US" altLang="ja-JP" sz="1000" dirty="0" smtClean="0">
                <a:solidFill>
                  <a:schemeClr val="bg2"/>
                </a:solidFill>
                <a:latin typeface="+mj-lt"/>
                <a:ea typeface="ヒラギノ角ゴ ProN W6"/>
                <a:cs typeface="ヒラギノ角ゴ ProN W6"/>
              </a:rPr>
              <a:t>(*11</a:t>
            </a:r>
            <a:r>
              <a:rPr kumimoji="1" lang="en-US" altLang="ja-JP" sz="1000" dirty="0">
                <a:solidFill>
                  <a:schemeClr val="bg2"/>
                </a:solidFill>
                <a:latin typeface="+mj-lt"/>
                <a:ea typeface="ヒラギノ角ゴ ProN W6"/>
                <a:cs typeface="ヒラギノ角ゴ ProN W6"/>
              </a:rPr>
              <a:t>) http://</a:t>
            </a:r>
            <a:r>
              <a:rPr kumimoji="1" lang="en-US" altLang="ja-JP" sz="1000" dirty="0" smtClean="0">
                <a:solidFill>
                  <a:schemeClr val="bg2"/>
                </a:solidFill>
                <a:latin typeface="+mj-lt"/>
                <a:ea typeface="ヒラギノ角ゴ ProN W6"/>
                <a:cs typeface="ヒラギノ角ゴ ProN W6"/>
              </a:rPr>
              <a:t>www.nationalarchives.gov.uk/information-management/legislation/directive-and-regulations.htm</a:t>
            </a:r>
          </a:p>
          <a:p>
            <a:pPr algn="l"/>
            <a:r>
              <a:rPr kumimoji="1" lang="en-US" altLang="ja-JP" sz="1000" dirty="0" smtClean="0">
                <a:solidFill>
                  <a:schemeClr val="bg2"/>
                </a:solidFill>
                <a:latin typeface="+mj-lt"/>
                <a:ea typeface="ヒラギノ角ゴ ProN W6"/>
                <a:cs typeface="ヒラギノ角ゴ ProN W6"/>
              </a:rPr>
              <a:t>(*</a:t>
            </a:r>
            <a:r>
              <a:rPr kumimoji="1" lang="en-US" altLang="ja-JP" sz="1000" dirty="0">
                <a:solidFill>
                  <a:schemeClr val="bg2"/>
                </a:solidFill>
                <a:latin typeface="+mj-lt"/>
                <a:ea typeface="ヒラギノ角ゴ ProN W6"/>
                <a:cs typeface="ヒラギノ角ゴ ProN W6"/>
              </a:rPr>
              <a:t>12) http://</a:t>
            </a:r>
            <a:r>
              <a:rPr kumimoji="1" lang="en-US" altLang="ja-JP" sz="1000" dirty="0" smtClean="0">
                <a:solidFill>
                  <a:schemeClr val="bg2"/>
                </a:solidFill>
                <a:latin typeface="+mj-lt"/>
                <a:ea typeface="ヒラギノ角ゴ ProN W6"/>
                <a:cs typeface="ヒラギノ角ゴ ProN W6"/>
              </a:rPr>
              <a:t>www.aidtransparency.net/</a:t>
            </a:r>
          </a:p>
          <a:p>
            <a:pPr algn="l"/>
            <a:r>
              <a:rPr kumimoji="1" lang="en-US" altLang="ja-JP" sz="1000" dirty="0" smtClean="0">
                <a:solidFill>
                  <a:schemeClr val="bg2"/>
                </a:solidFill>
                <a:latin typeface="+mj-lt"/>
                <a:ea typeface="ヒラギノ角ゴ ProN W6"/>
                <a:cs typeface="ヒラギノ角ゴ ProN W6"/>
              </a:rPr>
              <a:t>(*</a:t>
            </a:r>
            <a:r>
              <a:rPr kumimoji="1" lang="en-US" altLang="ja-JP" sz="1000" dirty="0">
                <a:solidFill>
                  <a:schemeClr val="bg2"/>
                </a:solidFill>
                <a:latin typeface="+mj-lt"/>
                <a:ea typeface="ヒラギノ角ゴ ProN W6"/>
                <a:cs typeface="ヒラギノ角ゴ ProN W6"/>
              </a:rPr>
              <a:t>13) http://iatistandard.org/getting-started/tools-to-help/</a:t>
            </a:r>
          </a:p>
        </p:txBody>
      </p:sp>
    </p:spTree>
    <p:extLst>
      <p:ext uri="{BB962C8B-B14F-4D97-AF65-F5344CB8AC3E}">
        <p14:creationId xmlns:p14="http://schemas.microsoft.com/office/powerpoint/2010/main" val="218407083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4.</a:t>
            </a:r>
            <a:r>
              <a:rPr lang="ja-JP" altLang="en-US" dirty="0"/>
              <a:t>オープンデータフォーマット仕様を提案している団体</a:t>
            </a:r>
            <a:endParaRPr kumimoji="1" lang="ja-JP" altLang="en-US" dirty="0"/>
          </a:p>
        </p:txBody>
      </p:sp>
      <p:sp>
        <p:nvSpPr>
          <p:cNvPr id="3" name="コンテンツ プレースホルダー 2"/>
          <p:cNvSpPr>
            <a:spLocks noGrp="1"/>
          </p:cNvSpPr>
          <p:nvPr>
            <p:ph idx="1"/>
          </p:nvPr>
        </p:nvSpPr>
        <p:spPr/>
        <p:txBody>
          <a:bodyPr>
            <a:normAutofit fontScale="85000" lnSpcReduction="10000"/>
          </a:bodyPr>
          <a:lstStyle/>
          <a:p>
            <a:r>
              <a:rPr lang="en-US" altLang="ja-JP" dirty="0" smtClean="0"/>
              <a:t>FGDC</a:t>
            </a:r>
            <a:r>
              <a:rPr lang="ja-JP" altLang="en-US" dirty="0" smtClean="0"/>
              <a:t>（</a:t>
            </a:r>
            <a:r>
              <a:rPr lang="en-US" altLang="ja-JP" dirty="0"/>
              <a:t>Federal Geographical </a:t>
            </a:r>
            <a:r>
              <a:rPr lang="en-US" altLang="ja-JP" dirty="0" smtClean="0"/>
              <a:t>Data</a:t>
            </a:r>
            <a:r>
              <a:rPr lang="ja-JP" altLang="en-US" dirty="0"/>
              <a:t> </a:t>
            </a:r>
            <a:r>
              <a:rPr lang="en-US" altLang="ja-JP" dirty="0" smtClean="0"/>
              <a:t>Committee</a:t>
            </a:r>
            <a:r>
              <a:rPr lang="ja-JP" altLang="en-US" dirty="0" smtClean="0"/>
              <a:t>）</a:t>
            </a:r>
            <a:endParaRPr lang="en-US" altLang="ja-JP" dirty="0" smtClean="0"/>
          </a:p>
          <a:p>
            <a:pPr lvl="1"/>
            <a:r>
              <a:rPr lang="ja-JP" altLang="en-US" dirty="0"/>
              <a:t>地理データを国家機関でのユーザ、一般市民に提供する地理情報のインフラ提供を行なうための調整を</a:t>
            </a:r>
            <a:r>
              <a:rPr lang="ja-JP" altLang="en-US" dirty="0" smtClean="0"/>
              <a:t>行う機関。</a:t>
            </a:r>
          </a:p>
          <a:p>
            <a:pPr lvl="2"/>
            <a:r>
              <a:rPr lang="en-US" altLang="ja-JP" dirty="0"/>
              <a:t>FGDC</a:t>
            </a:r>
            <a:r>
              <a:rPr lang="ja-JP" altLang="en-US" dirty="0" smtClean="0"/>
              <a:t>の活動は 、</a:t>
            </a:r>
            <a:r>
              <a:rPr lang="en-US" altLang="ja-JP" dirty="0" smtClean="0"/>
              <a:t>National </a:t>
            </a:r>
            <a:r>
              <a:rPr lang="en-US" altLang="ja-JP" dirty="0"/>
              <a:t>Spatial </a:t>
            </a:r>
            <a:r>
              <a:rPr lang="en-US" altLang="ja-JP" dirty="0" smtClean="0"/>
              <a:t>Data Infrastructure </a:t>
            </a:r>
            <a:r>
              <a:rPr lang="en-US" altLang="ja-JP" dirty="0"/>
              <a:t>(NSDI) </a:t>
            </a:r>
            <a:r>
              <a:rPr lang="ja-JP" altLang="en-US" dirty="0"/>
              <a:t>として知られている</a:t>
            </a:r>
            <a:r>
              <a:rPr lang="ja-JP" altLang="en-US" dirty="0" smtClean="0"/>
              <a:t>。</a:t>
            </a:r>
            <a:endParaRPr lang="en-US" altLang="ja-JP" dirty="0" smtClean="0"/>
          </a:p>
          <a:p>
            <a:pPr lvl="1"/>
            <a:r>
              <a:rPr lang="en-US" altLang="ja-JP" dirty="0"/>
              <a:t>FGDA </a:t>
            </a:r>
            <a:r>
              <a:rPr lang="ja-JP" altLang="en-US" dirty="0"/>
              <a:t>は</a:t>
            </a:r>
            <a:r>
              <a:rPr lang="en-US" altLang="ja-JP" dirty="0"/>
              <a:t>NSDI</a:t>
            </a:r>
            <a:r>
              <a:rPr lang="ja-JP" altLang="en-US" dirty="0"/>
              <a:t>向けに自分たち</a:t>
            </a:r>
            <a:r>
              <a:rPr lang="ja-JP" altLang="en-US" dirty="0" smtClean="0"/>
              <a:t>でアメリカ国内</a:t>
            </a:r>
            <a:r>
              <a:rPr lang="ja-JP" altLang="en-US" dirty="0"/>
              <a:t>の規格を提案制定すると同時に、</a:t>
            </a:r>
            <a:r>
              <a:rPr lang="en-US" altLang="ja-JP" dirty="0"/>
              <a:t>NSDI</a:t>
            </a:r>
            <a:r>
              <a:rPr lang="ja-JP" altLang="en-US" dirty="0"/>
              <a:t>において利用すべき外部で制定された規格（</a:t>
            </a:r>
            <a:r>
              <a:rPr lang="en-US" altLang="ja-JP" dirty="0"/>
              <a:t>de jure, de facto </a:t>
            </a:r>
            <a:r>
              <a:rPr lang="ja-JP" altLang="en-US" dirty="0"/>
              <a:t>の両方の標準）の推薦リストを作成している</a:t>
            </a:r>
            <a:r>
              <a:rPr lang="ja-JP" altLang="en-US" dirty="0" smtClean="0"/>
              <a:t>。</a:t>
            </a:r>
          </a:p>
          <a:p>
            <a:pPr lvl="2"/>
            <a:r>
              <a:rPr lang="zh-TW" altLang="en-US" dirty="0"/>
              <a:t>内部</a:t>
            </a:r>
            <a:r>
              <a:rPr lang="zh-TW" altLang="en-US" dirty="0" smtClean="0"/>
              <a:t>標準</a:t>
            </a:r>
            <a:r>
              <a:rPr lang="ja-JP" altLang="en-US" dirty="0" smtClean="0"/>
              <a:t>（</a:t>
            </a:r>
            <a:r>
              <a:rPr lang="en-US" altLang="ja-JP" dirty="0" smtClean="0"/>
              <a:t>27</a:t>
            </a:r>
            <a:r>
              <a:rPr lang="ja-JP" altLang="en-US" dirty="0" smtClean="0"/>
              <a:t>件）</a:t>
            </a:r>
            <a:r>
              <a:rPr lang="en-US" altLang="zh-TW" dirty="0" smtClean="0"/>
              <a:t>: http</a:t>
            </a:r>
            <a:r>
              <a:rPr lang="en-US" altLang="zh-TW" dirty="0"/>
              <a:t>://</a:t>
            </a:r>
            <a:r>
              <a:rPr lang="en-US" altLang="zh-TW" dirty="0" smtClean="0"/>
              <a:t>www.fgdc.gov/standards/projects/FGDC-standards-projects/fgdc-endorsed-standards</a:t>
            </a:r>
          </a:p>
          <a:p>
            <a:pPr lvl="2"/>
            <a:r>
              <a:rPr lang="zh-TW" altLang="en-US" dirty="0" smtClean="0"/>
              <a:t>外部標準</a:t>
            </a:r>
            <a:r>
              <a:rPr lang="ja-JP" altLang="en-US" dirty="0" smtClean="0"/>
              <a:t>（</a:t>
            </a:r>
            <a:r>
              <a:rPr lang="en-US" altLang="ja-JP" dirty="0" smtClean="0"/>
              <a:t>65</a:t>
            </a:r>
            <a:r>
              <a:rPr lang="ja-JP" altLang="en-US" dirty="0" smtClean="0"/>
              <a:t>件）</a:t>
            </a:r>
            <a:r>
              <a:rPr lang="en-US" altLang="zh-TW" dirty="0" smtClean="0"/>
              <a:t>: http</a:t>
            </a:r>
            <a:r>
              <a:rPr lang="en-US" altLang="zh-TW" dirty="0"/>
              <a:t>://</a:t>
            </a:r>
            <a:r>
              <a:rPr lang="en-US" altLang="zh-TW" dirty="0" smtClean="0"/>
              <a:t>www.fgdc.gov/standards/fgdc-endorsed-external-standards/index_html</a:t>
            </a:r>
          </a:p>
          <a:p>
            <a:pPr lvl="1"/>
            <a:r>
              <a:rPr lang="en-US" altLang="ja-JP" dirty="0" smtClean="0"/>
              <a:t>FGDA</a:t>
            </a:r>
            <a:r>
              <a:rPr lang="ja-JP" altLang="en-US" dirty="0" smtClean="0"/>
              <a:t>はさらに、地理データを扱える既存のソフトウェア製品の推奨リストを作成している。（割引値段の交渉済み）</a:t>
            </a:r>
          </a:p>
          <a:p>
            <a:r>
              <a:rPr lang="en-US" altLang="ja-JP" dirty="0" smtClean="0"/>
              <a:t>Big Data Initiative</a:t>
            </a:r>
          </a:p>
          <a:p>
            <a:pPr lvl="1"/>
            <a:r>
              <a:rPr lang="ja-JP" altLang="en-US" dirty="0" smtClean="0"/>
              <a:t>アメリカでは、ホワイトハウスが</a:t>
            </a:r>
            <a:r>
              <a:rPr lang="en-US" altLang="ja-JP" dirty="0"/>
              <a:t>2012</a:t>
            </a:r>
            <a:r>
              <a:rPr lang="ja-JP" altLang="en-US" dirty="0" smtClean="0"/>
              <a:t>年</a:t>
            </a:r>
            <a:r>
              <a:rPr lang="en-US" altLang="ja-JP" dirty="0" smtClean="0"/>
              <a:t>3</a:t>
            </a:r>
            <a:r>
              <a:rPr lang="ja-JP" altLang="en-US" dirty="0" smtClean="0"/>
              <a:t>月に、</a:t>
            </a:r>
            <a:r>
              <a:rPr lang="en-US" altLang="ja-JP" dirty="0" smtClean="0"/>
              <a:t>2</a:t>
            </a:r>
            <a:r>
              <a:rPr lang="ja-JP" altLang="en-US" dirty="0"/>
              <a:t>億ドルの予算をつけた </a:t>
            </a:r>
            <a:r>
              <a:rPr lang="en-US" altLang="ja-JP" dirty="0"/>
              <a:t>Big </a:t>
            </a:r>
            <a:r>
              <a:rPr lang="en-US" altLang="ja-JP" dirty="0" smtClean="0"/>
              <a:t>Data Initiative </a:t>
            </a:r>
            <a:r>
              <a:rPr lang="ja-JP" altLang="en-US" dirty="0"/>
              <a:t>という</a:t>
            </a:r>
            <a:r>
              <a:rPr lang="en-US" altLang="ja-JP" dirty="0"/>
              <a:t>R&amp;D </a:t>
            </a:r>
            <a:r>
              <a:rPr lang="ja-JP" altLang="en-US" dirty="0"/>
              <a:t>プロジェクトをアナウンスした</a:t>
            </a:r>
            <a:r>
              <a:rPr lang="ja-JP" altLang="en-US" dirty="0" smtClean="0"/>
              <a:t>。目的は以下の通り。</a:t>
            </a:r>
          </a:p>
          <a:p>
            <a:pPr lvl="2"/>
            <a:r>
              <a:rPr lang="en-US" altLang="ja-JP" dirty="0"/>
              <a:t>Advance state-of-the-art core technologies needed to collect, store,   preserve, manage, analyze, and share huge quantities of data</a:t>
            </a:r>
            <a:r>
              <a:rPr lang="en-US" altLang="ja-JP" dirty="0" smtClean="0"/>
              <a:t>.</a:t>
            </a:r>
            <a:endParaRPr lang="ja-JP" altLang="en-US" dirty="0" smtClean="0"/>
          </a:p>
          <a:p>
            <a:pPr lvl="2"/>
            <a:r>
              <a:rPr lang="en-US" altLang="ja-JP" dirty="0" smtClean="0"/>
              <a:t>Harness </a:t>
            </a:r>
            <a:r>
              <a:rPr lang="en-US" altLang="ja-JP" dirty="0"/>
              <a:t>these technologies to accelerate the pace of discovery in   science and engineering, strengthen our national security, and   transform teaching and learning; </a:t>
            </a:r>
            <a:endParaRPr lang="ja-JP" altLang="en-US" dirty="0" smtClean="0"/>
          </a:p>
          <a:p>
            <a:pPr lvl="2"/>
            <a:r>
              <a:rPr lang="en-US" altLang="ja-JP" dirty="0" smtClean="0"/>
              <a:t>and </a:t>
            </a:r>
            <a:r>
              <a:rPr lang="en-US" altLang="ja-JP" dirty="0"/>
              <a:t>Expand the workforce needed to develop and use Big Data </a:t>
            </a:r>
            <a:r>
              <a:rPr lang="en-US" altLang="ja-JP" dirty="0" smtClean="0"/>
              <a:t>technology</a:t>
            </a:r>
          </a:p>
          <a:p>
            <a:pPr lvl="1"/>
            <a:r>
              <a:rPr lang="ja-JP" altLang="en-US" dirty="0" smtClean="0"/>
              <a:t>第</a:t>
            </a:r>
            <a:r>
              <a:rPr lang="en-US" altLang="ja-JP" dirty="0" smtClean="0"/>
              <a:t>1</a:t>
            </a:r>
            <a:r>
              <a:rPr lang="ja-JP" altLang="en-US" dirty="0"/>
              <a:t>の目的から、</a:t>
            </a:r>
            <a:r>
              <a:rPr lang="ja-JP" altLang="en-US" dirty="0" smtClean="0"/>
              <a:t>ファイルフォーマットのより</a:t>
            </a:r>
            <a:r>
              <a:rPr lang="ja-JP" altLang="en-US" dirty="0"/>
              <a:t>厳密な定義、拡張、ポータビリティをあげていろいろなプラットフォームで動作するようにするなどの標準</a:t>
            </a:r>
            <a:r>
              <a:rPr lang="ja-JP" altLang="en-US" dirty="0" smtClean="0"/>
              <a:t>活動がなされると考えられる。</a:t>
            </a:r>
            <a:endParaRPr lang="ja-JP" altLang="en-US" dirty="0"/>
          </a:p>
          <a:p>
            <a:pPr lvl="1"/>
            <a:endParaRPr kumimoji="1" lang="ja-JP" altLang="en-US" dirty="0"/>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24</a:t>
            </a:fld>
            <a:endParaRPr lang="en-US" altLang="ja-JP"/>
          </a:p>
        </p:txBody>
      </p:sp>
    </p:spTree>
    <p:extLst>
      <p:ext uri="{BB962C8B-B14F-4D97-AF65-F5344CB8AC3E}">
        <p14:creationId xmlns:p14="http://schemas.microsoft.com/office/powerpoint/2010/main" val="143166162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a:t>5. </a:t>
            </a:r>
            <a:r>
              <a:rPr lang="ja-JP" altLang="en-US" dirty="0"/>
              <a:t>メタデータ記述用ボキャブラリ例</a:t>
            </a:r>
            <a:endParaRPr kumimoji="1" lang="ja-JP" altLang="en-US" dirty="0"/>
          </a:p>
        </p:txBody>
      </p:sp>
      <p:graphicFrame>
        <p:nvGraphicFramePr>
          <p:cNvPr id="5" name="コンテンツ プレースホルダー 4"/>
          <p:cNvGraphicFramePr>
            <a:graphicFrameLocks noGrp="1"/>
          </p:cNvGraphicFramePr>
          <p:nvPr>
            <p:ph idx="1"/>
            <p:extLst>
              <p:ext uri="{D42A27DB-BD31-4B8C-83A1-F6EECF244321}">
                <p14:modId xmlns:p14="http://schemas.microsoft.com/office/powerpoint/2010/main" val="520601634"/>
              </p:ext>
            </p:extLst>
          </p:nvPr>
        </p:nvGraphicFramePr>
        <p:xfrm>
          <a:off x="350838" y="1143000"/>
          <a:ext cx="9147176" cy="4914900"/>
        </p:xfrm>
        <a:graphic>
          <a:graphicData uri="http://schemas.openxmlformats.org/drawingml/2006/table">
            <a:tbl>
              <a:tblPr firstRow="1" bandRow="1">
                <a:tableStyleId>{5C22544A-7EE6-4342-B048-85BDC9FD1C3A}</a:tableStyleId>
              </a:tblPr>
              <a:tblGrid>
                <a:gridCol w="1505818"/>
                <a:gridCol w="3067770"/>
                <a:gridCol w="2286794"/>
                <a:gridCol w="2286794"/>
              </a:tblGrid>
              <a:tr h="119836">
                <a:tc>
                  <a:txBody>
                    <a:bodyPr/>
                    <a:lstStyle/>
                    <a:p>
                      <a:r>
                        <a:rPr kumimoji="1" lang="ja-JP" altLang="en-US" sz="1050" dirty="0" smtClean="0"/>
                        <a:t>名称</a:t>
                      </a:r>
                      <a:endParaRPr kumimoji="1" lang="ja-JP" altLang="en-US" sz="1050" dirty="0"/>
                    </a:p>
                  </a:txBody>
                  <a:tcPr/>
                </a:tc>
                <a:tc>
                  <a:txBody>
                    <a:bodyPr/>
                    <a:lstStyle/>
                    <a:p>
                      <a:r>
                        <a:rPr kumimoji="1" lang="ja-JP" altLang="en-US" sz="1050" dirty="0" smtClean="0"/>
                        <a:t>規定範囲</a:t>
                      </a:r>
                      <a:endParaRPr kumimoji="1" lang="ja-JP" altLang="en-US" sz="1050" dirty="0"/>
                    </a:p>
                  </a:txBody>
                  <a:tcPr/>
                </a:tc>
                <a:tc>
                  <a:txBody>
                    <a:bodyPr/>
                    <a:lstStyle/>
                    <a:p>
                      <a:r>
                        <a:rPr kumimoji="1" lang="ja-JP" altLang="en-US" sz="1050" dirty="0" smtClean="0"/>
                        <a:t>ネームスペース</a:t>
                      </a:r>
                      <a:endParaRPr kumimoji="1" lang="ja-JP" altLang="en-US" sz="1050" dirty="0"/>
                    </a:p>
                  </a:txBody>
                  <a:tcPr/>
                </a:tc>
                <a:tc>
                  <a:txBody>
                    <a:bodyPr/>
                    <a:lstStyle/>
                    <a:p>
                      <a:r>
                        <a:rPr kumimoji="1" lang="ja-JP" altLang="en-US" sz="1050" dirty="0" smtClean="0"/>
                        <a:t>規定例</a:t>
                      </a:r>
                      <a:endParaRPr kumimoji="1" lang="ja-JP" altLang="en-US" sz="1050" dirty="0"/>
                    </a:p>
                  </a:txBody>
                  <a:tcPr/>
                </a:tc>
              </a:tr>
              <a:tr h="132969">
                <a:tc>
                  <a:txBody>
                    <a:bodyPr/>
                    <a:lstStyle/>
                    <a:p>
                      <a:r>
                        <a:rPr kumimoji="1" lang="en-US" altLang="ja-JP" sz="1050" dirty="0" smtClean="0"/>
                        <a:t>RDF</a:t>
                      </a:r>
                      <a:r>
                        <a:rPr kumimoji="1" lang="ja-JP" altLang="en-US" sz="1050" dirty="0" smtClean="0"/>
                        <a:t>基本構造</a:t>
                      </a:r>
                      <a:endParaRPr kumimoji="1" lang="ja-JP" altLang="en-US" sz="1050" dirty="0"/>
                    </a:p>
                  </a:txBody>
                  <a:tcPr/>
                </a:tc>
                <a:tc>
                  <a:txBody>
                    <a:bodyPr/>
                    <a:lstStyle/>
                    <a:p>
                      <a:r>
                        <a:rPr kumimoji="1" lang="en-US" altLang="ja-JP" sz="1050" dirty="0" smtClean="0"/>
                        <a:t>RDF</a:t>
                      </a:r>
                      <a:r>
                        <a:rPr kumimoji="1" lang="ja-JP" altLang="en-US" sz="1050" dirty="0" smtClean="0"/>
                        <a:t>でデータ構造を表現するための基本的なボキャブラリ。</a:t>
                      </a:r>
                      <a:endParaRPr kumimoji="1" lang="ja-JP" altLang="en-US" sz="1050" dirty="0"/>
                    </a:p>
                  </a:txBody>
                  <a:tcPr/>
                </a:tc>
                <a:tc>
                  <a:txBody>
                    <a:bodyPr/>
                    <a:lstStyle/>
                    <a:p>
                      <a:r>
                        <a:rPr kumimoji="1" lang="en-US" altLang="ja-JP" sz="1050" dirty="0" smtClean="0"/>
                        <a:t>http://www.w3.org/1999/02/22-rdf-syntax-ns#</a:t>
                      </a:r>
                      <a:endParaRPr kumimoji="1" lang="ja-JP" altLang="en-US" sz="1050" dirty="0"/>
                    </a:p>
                  </a:txBody>
                  <a:tcPr/>
                </a:tc>
                <a:tc>
                  <a:txBody>
                    <a:bodyPr/>
                    <a:lstStyle/>
                    <a:p>
                      <a:r>
                        <a:rPr kumimoji="1" lang="en-US" altLang="ja-JP" sz="1050" dirty="0" err="1" smtClean="0"/>
                        <a:t>rdf:subject</a:t>
                      </a:r>
                      <a:r>
                        <a:rPr kumimoji="1" lang="en-US" altLang="ja-JP" sz="1050" dirty="0" smtClean="0"/>
                        <a:t>(</a:t>
                      </a:r>
                      <a:r>
                        <a:rPr kumimoji="1" lang="ja-JP" altLang="en-US" sz="1050" dirty="0" smtClean="0"/>
                        <a:t>主語</a:t>
                      </a:r>
                      <a:r>
                        <a:rPr kumimoji="1" lang="en-US" altLang="ja-JP" sz="1050" dirty="0" smtClean="0"/>
                        <a:t>), </a:t>
                      </a:r>
                      <a:r>
                        <a:rPr kumimoji="1" lang="en-US" altLang="ja-JP" sz="1050" dirty="0" err="1" smtClean="0"/>
                        <a:t>rdf:predicate</a:t>
                      </a:r>
                      <a:r>
                        <a:rPr kumimoji="1" lang="en-US" altLang="ja-JP" sz="1050" dirty="0" smtClean="0"/>
                        <a:t>(</a:t>
                      </a:r>
                      <a:r>
                        <a:rPr kumimoji="1" lang="ja-JP" altLang="en-US" sz="1050" dirty="0" smtClean="0"/>
                        <a:t>述語</a:t>
                      </a:r>
                      <a:r>
                        <a:rPr kumimoji="1" lang="en-US" altLang="ja-JP" sz="1050" dirty="0" smtClean="0"/>
                        <a:t>)</a:t>
                      </a:r>
                      <a:endParaRPr kumimoji="1" lang="ja-JP" altLang="en-US" sz="1050" dirty="0"/>
                    </a:p>
                  </a:txBody>
                  <a:tcPr/>
                </a:tc>
              </a:tr>
              <a:tr h="184679">
                <a:tc>
                  <a:txBody>
                    <a:bodyPr/>
                    <a:lstStyle/>
                    <a:p>
                      <a:r>
                        <a:rPr kumimoji="1" lang="en-US" altLang="ja-JP" sz="1050" dirty="0" smtClean="0"/>
                        <a:t>RDF</a:t>
                      </a:r>
                      <a:r>
                        <a:rPr kumimoji="1" lang="ja-JP" altLang="en-US" sz="1050" dirty="0" smtClean="0"/>
                        <a:t>スキーマ</a:t>
                      </a:r>
                      <a:endParaRPr kumimoji="1" lang="ja-JP" altLang="en-US" sz="1050" dirty="0"/>
                    </a:p>
                  </a:txBody>
                  <a:tcPr/>
                </a:tc>
                <a:tc>
                  <a:txBody>
                    <a:bodyPr/>
                    <a:lstStyle/>
                    <a:p>
                      <a:r>
                        <a:rPr kumimoji="1" lang="ja-JP" altLang="en-US" sz="1050" dirty="0" smtClean="0"/>
                        <a:t>ボキャブラリを定義するためのボキャブラリ。</a:t>
                      </a:r>
                      <a:endParaRPr kumimoji="1" lang="ja-JP" altLang="en-US" sz="1050" dirty="0"/>
                    </a:p>
                  </a:txBody>
                  <a:tcPr/>
                </a:tc>
                <a:tc>
                  <a:txBody>
                    <a:bodyPr/>
                    <a:lstStyle/>
                    <a:p>
                      <a:r>
                        <a:rPr kumimoji="1" lang="en-US" altLang="ja-JP" sz="1050" dirty="0" smtClean="0"/>
                        <a:t>http://www.w3.org/2000/01/rdf-schema#</a:t>
                      </a:r>
                    </a:p>
                  </a:txBody>
                  <a:tcPr/>
                </a:tc>
                <a:tc>
                  <a:txBody>
                    <a:bodyPr/>
                    <a:lstStyle/>
                    <a:p>
                      <a:r>
                        <a:rPr kumimoji="1" lang="en-US" altLang="ja-JP" sz="1050" dirty="0" err="1" smtClean="0"/>
                        <a:t>rdfs:subClassOf</a:t>
                      </a:r>
                      <a:r>
                        <a:rPr kumimoji="1" lang="en-US" altLang="ja-JP" sz="1050" dirty="0" smtClean="0"/>
                        <a:t>(</a:t>
                      </a:r>
                      <a:r>
                        <a:rPr kumimoji="1" lang="ja-JP" altLang="en-US" sz="1050" dirty="0" smtClean="0"/>
                        <a:t>サブクラス</a:t>
                      </a:r>
                      <a:r>
                        <a:rPr kumimoji="1" lang="en-US" altLang="ja-JP" sz="1050" dirty="0" smtClean="0"/>
                        <a:t>), </a:t>
                      </a:r>
                      <a:r>
                        <a:rPr kumimoji="1" lang="en-US" altLang="ja-JP" sz="1050" dirty="0" err="1" smtClean="0"/>
                        <a:t>rdf:range</a:t>
                      </a:r>
                      <a:r>
                        <a:rPr kumimoji="1" lang="en-US" altLang="ja-JP" sz="1050" dirty="0" smtClean="0"/>
                        <a:t>(</a:t>
                      </a:r>
                      <a:r>
                        <a:rPr kumimoji="1" lang="ja-JP" altLang="en-US" sz="1050" dirty="0" smtClean="0"/>
                        <a:t>値域</a:t>
                      </a:r>
                      <a:r>
                        <a:rPr kumimoji="1" lang="en-US" altLang="ja-JP" sz="1050" dirty="0" smtClean="0"/>
                        <a:t>), </a:t>
                      </a:r>
                      <a:r>
                        <a:rPr kumimoji="1" lang="en-US" altLang="ja-JP" sz="1050" dirty="0" err="1" smtClean="0"/>
                        <a:t>rdfs:subPropertyOf</a:t>
                      </a:r>
                      <a:r>
                        <a:rPr kumimoji="1" lang="en-US" altLang="ja-JP" sz="1050" dirty="0" smtClean="0"/>
                        <a:t>(</a:t>
                      </a:r>
                      <a:r>
                        <a:rPr kumimoji="1" lang="ja-JP" altLang="en-US" sz="1050" dirty="0" smtClean="0"/>
                        <a:t>サブプロパティ</a:t>
                      </a:r>
                      <a:r>
                        <a:rPr kumimoji="1" lang="en-US" altLang="ja-JP" sz="1050" dirty="0" smtClean="0"/>
                        <a:t>), </a:t>
                      </a:r>
                      <a:endParaRPr kumimoji="1" lang="ja-JP" altLang="en-US" sz="1050" dirty="0"/>
                    </a:p>
                  </a:txBody>
                  <a:tcPr/>
                </a:tc>
              </a:tr>
              <a:tr h="132969">
                <a:tc>
                  <a:txBody>
                    <a:bodyPr/>
                    <a:lstStyle/>
                    <a:p>
                      <a:r>
                        <a:rPr kumimoji="1" lang="en-US" altLang="ja-JP" sz="1050" dirty="0" smtClean="0"/>
                        <a:t>OWL</a:t>
                      </a:r>
                      <a:endParaRPr kumimoji="1" lang="ja-JP" altLang="en-US" sz="1050" dirty="0"/>
                    </a:p>
                  </a:txBody>
                  <a:tcPr/>
                </a:tc>
                <a:tc>
                  <a:txBody>
                    <a:bodyPr/>
                    <a:lstStyle/>
                    <a:p>
                      <a:r>
                        <a:rPr kumimoji="1" lang="ja-JP" altLang="en-US" sz="1050" dirty="0" smtClean="0"/>
                        <a:t>オントロジを記述するためのボキャブラリ。</a:t>
                      </a:r>
                      <a:endParaRPr kumimoji="1" lang="ja-JP" altLang="en-US" sz="1050" dirty="0"/>
                    </a:p>
                  </a:txBody>
                  <a:tcPr/>
                </a:tc>
                <a:tc>
                  <a:txBody>
                    <a:bodyPr/>
                    <a:lstStyle/>
                    <a:p>
                      <a:r>
                        <a:rPr kumimoji="1" lang="en-US" altLang="ja-JP" sz="1050" dirty="0" smtClean="0"/>
                        <a:t>http://www.w3.org/2002/07/owl#</a:t>
                      </a:r>
                      <a:endParaRPr kumimoji="1" lang="ja-JP" altLang="en-US" sz="1050" dirty="0"/>
                    </a:p>
                  </a:txBody>
                  <a:tcPr/>
                </a:tc>
                <a:tc>
                  <a:txBody>
                    <a:bodyPr/>
                    <a:lstStyle/>
                    <a:p>
                      <a:r>
                        <a:rPr kumimoji="1" lang="en-US" altLang="ja-JP" sz="1050" dirty="0" err="1" smtClean="0"/>
                        <a:t>owl:sameAs</a:t>
                      </a:r>
                      <a:r>
                        <a:rPr kumimoji="1" lang="en-US" altLang="ja-JP" sz="1050" dirty="0" smtClean="0"/>
                        <a:t>(</a:t>
                      </a:r>
                      <a:r>
                        <a:rPr kumimoji="1" lang="ja-JP" altLang="en-US" sz="1050" dirty="0" smtClean="0"/>
                        <a:t>同義</a:t>
                      </a:r>
                      <a:r>
                        <a:rPr kumimoji="1" lang="en-US" altLang="ja-JP" sz="1050" dirty="0" smtClean="0"/>
                        <a:t>), </a:t>
                      </a:r>
                      <a:r>
                        <a:rPr kumimoji="1" lang="en-US" altLang="ja-JP" sz="1050" dirty="0" err="1" smtClean="0"/>
                        <a:t>owl:inverseOf</a:t>
                      </a:r>
                      <a:r>
                        <a:rPr kumimoji="1" lang="en-US" altLang="ja-JP" sz="1050" dirty="0" smtClean="0"/>
                        <a:t>(</a:t>
                      </a:r>
                      <a:r>
                        <a:rPr kumimoji="1" lang="ja-JP" altLang="en-US" sz="1050" dirty="0" smtClean="0"/>
                        <a:t>反意</a:t>
                      </a:r>
                      <a:r>
                        <a:rPr kumimoji="1" lang="en-US" altLang="ja-JP" sz="1050" dirty="0" smtClean="0"/>
                        <a:t>)</a:t>
                      </a:r>
                      <a:endParaRPr kumimoji="1" lang="ja-JP" altLang="en-US" sz="1050" dirty="0"/>
                    </a:p>
                  </a:txBody>
                  <a:tcPr/>
                </a:tc>
              </a:tr>
              <a:tr h="236389">
                <a:tc>
                  <a:txBody>
                    <a:bodyPr/>
                    <a:lstStyle/>
                    <a:p>
                      <a:r>
                        <a:rPr kumimoji="1" lang="ja-JP" altLang="en-US" sz="1050" dirty="0" smtClean="0"/>
                        <a:t>ダブリンコア基本要素</a:t>
                      </a:r>
                      <a:endParaRPr kumimoji="1" lang="ja-JP" altLang="en-US" sz="1050" dirty="0"/>
                    </a:p>
                  </a:txBody>
                  <a:tcPr/>
                </a:tc>
                <a:tc>
                  <a:txBody>
                    <a:bodyPr/>
                    <a:lstStyle/>
                    <a:p>
                      <a:r>
                        <a:rPr kumimoji="1" lang="ja-JP" altLang="en-US" sz="1050" dirty="0" smtClean="0"/>
                        <a:t>書誌情報を記述するためのボキャブラリセットであるが、</a:t>
                      </a:r>
                      <a:r>
                        <a:rPr kumimoji="1" lang="en-US" altLang="ja-JP" sz="1050" dirty="0" smtClean="0"/>
                        <a:t>Web</a:t>
                      </a:r>
                      <a:r>
                        <a:rPr kumimoji="1" lang="ja-JP" altLang="en-US" sz="1050" dirty="0" smtClean="0"/>
                        <a:t>リソースの属性を記述するために広く用いられている。</a:t>
                      </a:r>
                      <a:r>
                        <a:rPr kumimoji="1" lang="en-US" altLang="ja-JP" sz="1050" dirty="0" smtClean="0"/>
                        <a:t>ISO</a:t>
                      </a:r>
                      <a:r>
                        <a:rPr kumimoji="1" lang="en-US" altLang="ja-JP" sz="1050" baseline="0" dirty="0" smtClean="0"/>
                        <a:t> 15836</a:t>
                      </a:r>
                      <a:r>
                        <a:rPr kumimoji="1" lang="ja-JP" altLang="en-US" sz="1050" baseline="0" dirty="0" err="1" smtClean="0"/>
                        <a:t>にて</a:t>
                      </a:r>
                      <a:r>
                        <a:rPr kumimoji="1" lang="ja-JP" altLang="en-US" sz="1050" baseline="0" dirty="0" smtClean="0"/>
                        <a:t>標準化。</a:t>
                      </a:r>
                      <a:endParaRPr kumimoji="1" lang="ja-JP" altLang="en-US" sz="1050" dirty="0" smtClean="0"/>
                    </a:p>
                  </a:txBody>
                  <a:tcPr/>
                </a:tc>
                <a:tc>
                  <a:txBody>
                    <a:bodyPr/>
                    <a:lstStyle/>
                    <a:p>
                      <a:r>
                        <a:rPr kumimoji="1" lang="en-US" altLang="ja-JP" sz="1050" dirty="0" smtClean="0"/>
                        <a:t>http://purl.org/dc/elements/1.1/</a:t>
                      </a:r>
                      <a:endParaRPr kumimoji="1" lang="ja-JP" altLang="en-US" sz="1050" dirty="0"/>
                    </a:p>
                  </a:txBody>
                  <a:tcPr/>
                </a:tc>
                <a:tc>
                  <a:txBody>
                    <a:bodyPr/>
                    <a:lstStyle/>
                    <a:p>
                      <a:r>
                        <a:rPr kumimoji="1" lang="en-US" altLang="ja-JP" sz="1050" dirty="0" err="1" smtClean="0"/>
                        <a:t>dc:title</a:t>
                      </a:r>
                      <a:r>
                        <a:rPr kumimoji="1" lang="en-US" altLang="ja-JP" sz="1050" dirty="0" smtClean="0"/>
                        <a:t>(</a:t>
                      </a:r>
                      <a:r>
                        <a:rPr kumimoji="1" lang="ja-JP" altLang="en-US" sz="1050" dirty="0" smtClean="0"/>
                        <a:t>名前</a:t>
                      </a:r>
                      <a:r>
                        <a:rPr kumimoji="1" lang="en-US" altLang="ja-JP" sz="1050" dirty="0" smtClean="0"/>
                        <a:t>), </a:t>
                      </a:r>
                      <a:r>
                        <a:rPr kumimoji="1" lang="en-US" altLang="ja-JP" sz="1050" dirty="0" err="1" smtClean="0"/>
                        <a:t>dc:description</a:t>
                      </a:r>
                      <a:r>
                        <a:rPr kumimoji="1" lang="en-US" altLang="ja-JP" sz="1050" dirty="0" smtClean="0"/>
                        <a:t>(</a:t>
                      </a:r>
                      <a:r>
                        <a:rPr kumimoji="1" lang="ja-JP" altLang="en-US" sz="1050" dirty="0" smtClean="0"/>
                        <a:t>説明文</a:t>
                      </a:r>
                      <a:r>
                        <a:rPr kumimoji="1" lang="en-US" altLang="ja-JP" sz="1050" dirty="0" smtClean="0"/>
                        <a:t>) ,</a:t>
                      </a:r>
                      <a:r>
                        <a:rPr kumimoji="1" lang="en-US" altLang="ja-JP" sz="1050" baseline="0" dirty="0" smtClean="0"/>
                        <a:t> </a:t>
                      </a:r>
                      <a:r>
                        <a:rPr kumimoji="1" lang="en-US" altLang="ja-JP" sz="1050" baseline="0" dirty="0" err="1" smtClean="0"/>
                        <a:t>dc:creator</a:t>
                      </a:r>
                      <a:r>
                        <a:rPr kumimoji="1" lang="en-US" altLang="ja-JP" sz="1050" baseline="0" dirty="0" smtClean="0"/>
                        <a:t>(</a:t>
                      </a:r>
                      <a:r>
                        <a:rPr kumimoji="1" lang="ja-JP" altLang="en-US" sz="1050" baseline="0" dirty="0" smtClean="0"/>
                        <a:t>作者</a:t>
                      </a:r>
                      <a:r>
                        <a:rPr kumimoji="1" lang="en-US" altLang="ja-JP" sz="1050" baseline="0" dirty="0" smtClean="0"/>
                        <a:t>), </a:t>
                      </a:r>
                      <a:r>
                        <a:rPr kumimoji="1" lang="en-US" altLang="ja-JP" sz="1050" baseline="0" dirty="0" err="1" smtClean="0"/>
                        <a:t>dc:format</a:t>
                      </a:r>
                      <a:r>
                        <a:rPr kumimoji="1" lang="en-US" altLang="ja-JP" sz="1050" baseline="0" dirty="0" smtClean="0"/>
                        <a:t>(</a:t>
                      </a:r>
                      <a:r>
                        <a:rPr kumimoji="1" lang="ja-JP" altLang="en-US" sz="1050" baseline="0" dirty="0" smtClean="0"/>
                        <a:t>メディアタイプ</a:t>
                      </a:r>
                      <a:r>
                        <a:rPr kumimoji="1" lang="en-US" altLang="ja-JP" sz="1050" baseline="0" dirty="0" smtClean="0"/>
                        <a:t>)</a:t>
                      </a:r>
                      <a:endParaRPr kumimoji="1" lang="ja-JP" altLang="en-US" sz="1050" dirty="0"/>
                    </a:p>
                  </a:txBody>
                  <a:tcPr/>
                </a:tc>
              </a:tr>
              <a:tr h="184679">
                <a:tc>
                  <a:txBody>
                    <a:bodyPr/>
                    <a:lstStyle/>
                    <a:p>
                      <a:r>
                        <a:rPr kumimoji="1" lang="en-US" altLang="ja-JP" sz="1050" dirty="0" smtClean="0"/>
                        <a:t>DCMI</a:t>
                      </a:r>
                      <a:r>
                        <a:rPr kumimoji="1" lang="ja-JP" altLang="en-US" sz="1050" dirty="0" smtClean="0"/>
                        <a:t>語彙</a:t>
                      </a:r>
                      <a:endParaRPr kumimoji="1" lang="ja-JP" altLang="en-US" sz="1050" dirty="0"/>
                    </a:p>
                  </a:txBody>
                  <a:tcPr/>
                </a:tc>
                <a:tc>
                  <a:txBody>
                    <a:bodyPr/>
                    <a:lstStyle/>
                    <a:p>
                      <a:r>
                        <a:rPr kumimoji="1" lang="ja-JP" altLang="en-US" sz="1050" dirty="0" smtClean="0"/>
                        <a:t>ダブリンコア基本要素を拡張し、その意味を細分化したボキャブラリ。</a:t>
                      </a:r>
                      <a:endParaRPr kumimoji="1" lang="ja-JP" altLang="en-US" sz="1050" dirty="0"/>
                    </a:p>
                  </a:txBody>
                  <a:tcPr/>
                </a:tc>
                <a:tc>
                  <a:txBody>
                    <a:bodyPr/>
                    <a:lstStyle/>
                    <a:p>
                      <a:r>
                        <a:rPr kumimoji="1" lang="en-US" altLang="ja-JP" sz="1050" dirty="0" smtClean="0"/>
                        <a:t>http://purl.org/dc/terms/</a:t>
                      </a:r>
                      <a:endParaRPr kumimoji="1" lang="ja-JP" altLang="en-US" sz="1050" dirty="0"/>
                    </a:p>
                  </a:txBody>
                  <a:tcPr/>
                </a:tc>
                <a:tc>
                  <a:txBody>
                    <a:bodyPr/>
                    <a:lstStyle/>
                    <a:p>
                      <a:r>
                        <a:rPr kumimoji="1" lang="en-US" altLang="ja-JP" sz="1050" dirty="0" err="1" smtClean="0"/>
                        <a:t>dcterms:alternative</a:t>
                      </a:r>
                      <a:r>
                        <a:rPr kumimoji="1" lang="en-US" altLang="ja-JP" sz="1050" dirty="0" smtClean="0"/>
                        <a:t>(</a:t>
                      </a:r>
                      <a:r>
                        <a:rPr kumimoji="1" lang="ja-JP" altLang="en-US" sz="1050" dirty="0" smtClean="0"/>
                        <a:t>代替タイトル</a:t>
                      </a:r>
                      <a:r>
                        <a:rPr kumimoji="1" lang="en-US" altLang="ja-JP" sz="1050" dirty="0" smtClean="0"/>
                        <a:t>), </a:t>
                      </a:r>
                      <a:r>
                        <a:rPr kumimoji="1" lang="en-US" altLang="ja-JP" sz="1050" dirty="0" err="1" smtClean="0"/>
                        <a:t>dcterms:audience</a:t>
                      </a:r>
                      <a:r>
                        <a:rPr kumimoji="1" lang="en-US" altLang="ja-JP" sz="1050" dirty="0" smtClean="0"/>
                        <a:t>(</a:t>
                      </a:r>
                      <a:r>
                        <a:rPr kumimoji="1" lang="ja-JP" altLang="en-US" sz="1050" dirty="0" smtClean="0"/>
                        <a:t>対象としている利用者</a:t>
                      </a:r>
                      <a:r>
                        <a:rPr kumimoji="1" lang="en-US" altLang="ja-JP" sz="1050" dirty="0" smtClean="0"/>
                        <a:t>)</a:t>
                      </a:r>
                      <a:endParaRPr kumimoji="1" lang="ja-JP" altLang="en-US" sz="1050" dirty="0"/>
                    </a:p>
                  </a:txBody>
                  <a:tcPr/>
                </a:tc>
              </a:tr>
              <a:tr h="132969">
                <a:tc>
                  <a:txBody>
                    <a:bodyPr/>
                    <a:lstStyle/>
                    <a:p>
                      <a:r>
                        <a:rPr kumimoji="1" lang="en-US" altLang="ja-JP" sz="1050" dirty="0" err="1" smtClean="0"/>
                        <a:t>FoaF</a:t>
                      </a:r>
                      <a:endParaRPr kumimoji="1" lang="ja-JP" altLang="en-US" sz="1050" dirty="0"/>
                    </a:p>
                  </a:txBody>
                  <a:tcPr/>
                </a:tc>
                <a:tc>
                  <a:txBody>
                    <a:bodyPr/>
                    <a:lstStyle/>
                    <a:p>
                      <a:r>
                        <a:rPr kumimoji="1" lang="ja-JP" altLang="en-US" sz="1050" dirty="0" smtClean="0"/>
                        <a:t>人や組織に関する情報を</a:t>
                      </a:r>
                      <a:r>
                        <a:rPr kumimoji="1" lang="en-US" altLang="ja-JP" sz="1050" dirty="0" smtClean="0"/>
                        <a:t>RDF</a:t>
                      </a:r>
                      <a:r>
                        <a:rPr kumimoji="1" lang="ja-JP" altLang="en-US" sz="1050" dirty="0" smtClean="0"/>
                        <a:t>で記述するためのボキャブラリ。</a:t>
                      </a:r>
                      <a:endParaRPr kumimoji="1" lang="ja-JP" altLang="en-US" sz="1050" dirty="0"/>
                    </a:p>
                  </a:txBody>
                  <a:tcPr/>
                </a:tc>
                <a:tc>
                  <a:txBody>
                    <a:bodyPr/>
                    <a:lstStyle/>
                    <a:p>
                      <a:r>
                        <a:rPr kumimoji="1" lang="en-US" altLang="ja-JP" sz="1050" dirty="0" smtClean="0"/>
                        <a:t>http://xmlns.com/foaf/0.1/</a:t>
                      </a:r>
                      <a:endParaRPr kumimoji="1" lang="ja-JP" altLang="en-US" sz="1050" dirty="0"/>
                    </a:p>
                  </a:txBody>
                  <a:tcPr/>
                </a:tc>
                <a:tc>
                  <a:txBody>
                    <a:bodyPr/>
                    <a:lstStyle/>
                    <a:p>
                      <a:r>
                        <a:rPr kumimoji="1" lang="en-US" altLang="ja-JP" sz="1050" dirty="0" err="1" smtClean="0"/>
                        <a:t>foaf:familyName</a:t>
                      </a:r>
                      <a:r>
                        <a:rPr kumimoji="1" lang="en-US" altLang="ja-JP" sz="1050" dirty="0" smtClean="0"/>
                        <a:t>(</a:t>
                      </a:r>
                      <a:r>
                        <a:rPr kumimoji="1" lang="ja-JP" altLang="en-US" sz="1050" dirty="0" smtClean="0"/>
                        <a:t>姓</a:t>
                      </a:r>
                      <a:r>
                        <a:rPr kumimoji="1" lang="en-US" altLang="ja-JP" sz="1050" dirty="0" smtClean="0"/>
                        <a:t>),</a:t>
                      </a:r>
                      <a:r>
                        <a:rPr kumimoji="1" lang="en-US" altLang="ja-JP" sz="1050" baseline="0" dirty="0" smtClean="0"/>
                        <a:t> </a:t>
                      </a:r>
                      <a:r>
                        <a:rPr kumimoji="1" lang="en-US" altLang="ja-JP" sz="1050" baseline="0" dirty="0" err="1" smtClean="0"/>
                        <a:t>foaf:givenName</a:t>
                      </a:r>
                      <a:r>
                        <a:rPr kumimoji="1" lang="en-US" altLang="ja-JP" sz="1050" baseline="0" dirty="0" smtClean="0"/>
                        <a:t>(</a:t>
                      </a:r>
                      <a:r>
                        <a:rPr kumimoji="1" lang="ja-JP" altLang="en-US" sz="1050" baseline="0" dirty="0" smtClean="0"/>
                        <a:t>名</a:t>
                      </a:r>
                      <a:r>
                        <a:rPr kumimoji="1" lang="en-US" altLang="ja-JP" sz="1050" baseline="0" dirty="0" smtClean="0"/>
                        <a:t>), </a:t>
                      </a:r>
                      <a:r>
                        <a:rPr kumimoji="1" lang="en-US" altLang="ja-JP" sz="1050" baseline="0" dirty="0" err="1" smtClean="0"/>
                        <a:t>foaf:age</a:t>
                      </a:r>
                      <a:r>
                        <a:rPr kumimoji="1" lang="en-US" altLang="ja-JP" sz="1050" baseline="0" dirty="0" smtClean="0"/>
                        <a:t>(</a:t>
                      </a:r>
                      <a:r>
                        <a:rPr kumimoji="1" lang="ja-JP" altLang="en-US" sz="1050" baseline="0" dirty="0" smtClean="0"/>
                        <a:t>年齢</a:t>
                      </a:r>
                      <a:r>
                        <a:rPr kumimoji="1" lang="en-US" altLang="ja-JP" sz="1050" baseline="0" dirty="0" smtClean="0"/>
                        <a:t>)</a:t>
                      </a:r>
                      <a:endParaRPr kumimoji="1" lang="ja-JP" altLang="en-US" sz="1050" dirty="0"/>
                    </a:p>
                  </a:txBody>
                  <a:tcPr/>
                </a:tc>
              </a:tr>
              <a:tr h="339809">
                <a:tc>
                  <a:txBody>
                    <a:bodyPr/>
                    <a:lstStyle/>
                    <a:p>
                      <a:r>
                        <a:rPr kumimoji="1" lang="en-US" altLang="ja-JP" sz="1050" dirty="0" smtClean="0"/>
                        <a:t>SKOS</a:t>
                      </a:r>
                      <a:endParaRPr kumimoji="1" lang="ja-JP" altLang="en-US" sz="1050" dirty="0"/>
                    </a:p>
                  </a:txBody>
                  <a:tcPr/>
                </a:tc>
                <a:tc>
                  <a:txBody>
                    <a:bodyPr/>
                    <a:lstStyle/>
                    <a:p>
                      <a:r>
                        <a:rPr kumimoji="1" lang="ja-JP" altLang="en-US" sz="1050" dirty="0" smtClean="0"/>
                        <a:t>シソーラス、分類体系、件名標目表、タクソノミー、フォークソノミー、およびその他の同種の統制語彙のような概念体系の基本構造や内容を表現するためのモデルを提供するボキャブラリ体系。</a:t>
                      </a:r>
                    </a:p>
                  </a:txBody>
                  <a:tcPr/>
                </a:tc>
                <a:tc>
                  <a:txBody>
                    <a:bodyPr/>
                    <a:lstStyle/>
                    <a:p>
                      <a:r>
                        <a:rPr kumimoji="1" lang="en-US" altLang="ja-JP" sz="1050" dirty="0" smtClean="0"/>
                        <a:t>http://www.w3.org/2008/05/skos-xl#</a:t>
                      </a:r>
                      <a:endParaRPr kumimoji="1" lang="ja-JP" altLang="en-US" sz="1050" dirty="0"/>
                    </a:p>
                  </a:txBody>
                  <a:tcPr/>
                </a:tc>
                <a:tc>
                  <a:txBody>
                    <a:bodyPr/>
                    <a:lstStyle/>
                    <a:p>
                      <a:r>
                        <a:rPr kumimoji="1" lang="en-US" altLang="ja-JP" sz="1050" dirty="0" err="1" smtClean="0"/>
                        <a:t>skos:definition</a:t>
                      </a:r>
                      <a:r>
                        <a:rPr kumimoji="1" lang="en-US" altLang="ja-JP" sz="1050" dirty="0" smtClean="0"/>
                        <a:t>(</a:t>
                      </a:r>
                      <a:r>
                        <a:rPr kumimoji="1" lang="ja-JP" altLang="en-US" sz="1050" dirty="0" smtClean="0"/>
                        <a:t>ボキャブラリの定義文</a:t>
                      </a:r>
                      <a:r>
                        <a:rPr kumimoji="1" lang="en-US" altLang="ja-JP" sz="1050" dirty="0" smtClean="0"/>
                        <a:t>), </a:t>
                      </a:r>
                      <a:r>
                        <a:rPr kumimoji="1" lang="en-US" altLang="ja-JP" sz="1050" dirty="0" err="1" smtClean="0"/>
                        <a:t>skos:broader</a:t>
                      </a:r>
                      <a:r>
                        <a:rPr kumimoji="1" lang="en-US" altLang="ja-JP" sz="1050" dirty="0" smtClean="0"/>
                        <a:t>(</a:t>
                      </a:r>
                      <a:r>
                        <a:rPr kumimoji="1" lang="ja-JP" altLang="en-US" sz="1050" dirty="0" smtClean="0"/>
                        <a:t>広義である</a:t>
                      </a:r>
                      <a:r>
                        <a:rPr kumimoji="1" lang="en-US" altLang="ja-JP" sz="1050" dirty="0" smtClean="0"/>
                        <a:t>), </a:t>
                      </a:r>
                      <a:r>
                        <a:rPr kumimoji="1" lang="en-US" altLang="ja-JP" sz="1050" dirty="0" err="1" smtClean="0"/>
                        <a:t>skos:note</a:t>
                      </a:r>
                      <a:r>
                        <a:rPr kumimoji="1" lang="en-US" altLang="ja-JP" sz="1050" dirty="0" smtClean="0"/>
                        <a:t>(</a:t>
                      </a:r>
                      <a:r>
                        <a:rPr kumimoji="1" lang="ja-JP" altLang="en-US" sz="1050" dirty="0" smtClean="0"/>
                        <a:t>ボキャブラリ定義に関するノート</a:t>
                      </a:r>
                      <a:r>
                        <a:rPr kumimoji="1" lang="en-US" altLang="ja-JP" sz="1050" dirty="0" smtClean="0"/>
                        <a:t>)</a:t>
                      </a:r>
                      <a:endParaRPr kumimoji="1" lang="ja-JP" altLang="en-US" sz="1050" dirty="0"/>
                    </a:p>
                  </a:txBody>
                  <a:tcPr/>
                </a:tc>
              </a:tr>
              <a:tr h="132969">
                <a:tc>
                  <a:txBody>
                    <a:bodyPr/>
                    <a:lstStyle/>
                    <a:p>
                      <a:r>
                        <a:rPr kumimoji="1" lang="en-US" altLang="ja-JP" sz="1050" dirty="0" smtClean="0"/>
                        <a:t>NIEM</a:t>
                      </a:r>
                      <a:endParaRPr kumimoji="1" lang="ja-JP" altLang="en-US" sz="1050" dirty="0"/>
                    </a:p>
                  </a:txBody>
                  <a:tcPr/>
                </a:tc>
                <a:tc>
                  <a:txBody>
                    <a:bodyPr/>
                    <a:lstStyle/>
                    <a:p>
                      <a:r>
                        <a:rPr kumimoji="1" lang="ja-JP" altLang="en-US" sz="1050" dirty="0" smtClean="0"/>
                        <a:t>政府内での情報交換を円滑にするためのボキャブラリ体系。</a:t>
                      </a:r>
                    </a:p>
                  </a:txBody>
                  <a:tcPr/>
                </a:tc>
                <a:tc>
                  <a:txBody>
                    <a:bodyPr/>
                    <a:lstStyle/>
                    <a:p>
                      <a:pPr marL="0" marR="0" indent="0" algn="l" defTabSz="672541" rtl="0" eaLnBrk="1" fontAlgn="auto" latinLnBrk="0" hangingPunct="1">
                        <a:lnSpc>
                          <a:spcPct val="100000"/>
                        </a:lnSpc>
                        <a:spcBef>
                          <a:spcPts val="0"/>
                        </a:spcBef>
                        <a:spcAft>
                          <a:spcPts val="0"/>
                        </a:spcAft>
                        <a:buClrTx/>
                        <a:buSzTx/>
                        <a:buFontTx/>
                        <a:buNone/>
                        <a:tabLst/>
                        <a:defRPr/>
                      </a:pPr>
                      <a:r>
                        <a:rPr kumimoji="1" lang="en-US" altLang="ja-JP" sz="1050" dirty="0" smtClean="0"/>
                        <a:t>http://niem.gov/niem/niem-core/2.0</a:t>
                      </a:r>
                      <a:r>
                        <a:rPr kumimoji="1" lang="ja-JP" altLang="en-US" sz="1050" dirty="0" smtClean="0"/>
                        <a:t>　など</a:t>
                      </a:r>
                      <a:endParaRPr kumimoji="1" lang="en-US" altLang="ja-JP" sz="1050" dirty="0" smtClean="0"/>
                    </a:p>
                  </a:txBody>
                  <a:tcPr/>
                </a:tc>
                <a:tc>
                  <a:txBody>
                    <a:bodyPr/>
                    <a:lstStyle/>
                    <a:p>
                      <a:r>
                        <a:rPr kumimoji="1" lang="en-US" altLang="ja-JP" sz="1050" dirty="0" err="1" smtClean="0"/>
                        <a:t>nc:Pereson</a:t>
                      </a:r>
                      <a:r>
                        <a:rPr kumimoji="1" lang="en-US" altLang="ja-JP" sz="1050" dirty="0" smtClean="0"/>
                        <a:t>(</a:t>
                      </a:r>
                      <a:r>
                        <a:rPr kumimoji="1" lang="ja-JP" altLang="en-US" sz="1050" dirty="0" smtClean="0"/>
                        <a:t>人</a:t>
                      </a:r>
                      <a:r>
                        <a:rPr kumimoji="1" lang="en-US" altLang="ja-JP" sz="1050" dirty="0" smtClean="0"/>
                        <a:t>),  </a:t>
                      </a:r>
                      <a:r>
                        <a:rPr kumimoji="1" lang="en-US" altLang="ja-JP" sz="1050" dirty="0" err="1" smtClean="0"/>
                        <a:t>nc:PersonBirthDate</a:t>
                      </a:r>
                      <a:r>
                        <a:rPr kumimoji="1" lang="en-US" altLang="ja-JP" sz="1050" dirty="0" smtClean="0"/>
                        <a:t>(</a:t>
                      </a:r>
                      <a:r>
                        <a:rPr kumimoji="1" lang="ja-JP" altLang="en-US" sz="1050" dirty="0" smtClean="0"/>
                        <a:t>出生日</a:t>
                      </a:r>
                      <a:r>
                        <a:rPr kumimoji="1" lang="en-US" altLang="ja-JP" sz="1050" dirty="0" smtClean="0"/>
                        <a:t>)</a:t>
                      </a:r>
                      <a:endParaRPr kumimoji="1" lang="ja-JP" altLang="en-US" sz="1050" dirty="0"/>
                    </a:p>
                  </a:txBody>
                  <a:tcPr/>
                </a:tc>
              </a:tr>
              <a:tr h="184679">
                <a:tc>
                  <a:txBody>
                    <a:bodyPr/>
                    <a:lstStyle/>
                    <a:p>
                      <a:r>
                        <a:rPr kumimoji="1" lang="en-US" altLang="ja-JP" sz="1050" dirty="0" smtClean="0"/>
                        <a:t>ISA</a:t>
                      </a:r>
                      <a:endParaRPr kumimoji="1" lang="ja-JP" altLang="en-US" sz="1050" dirty="0"/>
                    </a:p>
                  </a:txBody>
                  <a:tcPr/>
                </a:tc>
                <a:tc>
                  <a:txBody>
                    <a:bodyPr/>
                    <a:lstStyle/>
                    <a:p>
                      <a:r>
                        <a:rPr kumimoji="1" lang="en-US" altLang="ja-JP" sz="1050" dirty="0" smtClean="0"/>
                        <a:t>EU</a:t>
                      </a:r>
                      <a:r>
                        <a:rPr kumimoji="1" lang="ja-JP" altLang="en-US" sz="1050" dirty="0" smtClean="0"/>
                        <a:t>加盟国間で公共データの相互運用をはかるためのボキャブラリ</a:t>
                      </a:r>
                    </a:p>
                  </a:txBody>
                  <a:tcPr/>
                </a:tc>
                <a:tc>
                  <a:txBody>
                    <a:bodyPr/>
                    <a:lstStyle/>
                    <a:p>
                      <a:r>
                        <a:rPr kumimoji="1" lang="en-US" altLang="ja-JP" sz="1050" dirty="0" smtClean="0"/>
                        <a:t>http://w3.org/ns/person#, http://w3.org/ns/legal#, http://w3.org/ns/locn#</a:t>
                      </a:r>
                      <a:endParaRPr kumimoji="1" lang="ja-JP" altLang="en-US" sz="1050" dirty="0"/>
                    </a:p>
                  </a:txBody>
                  <a:tcPr/>
                </a:tc>
                <a:tc>
                  <a:txBody>
                    <a:bodyPr/>
                    <a:lstStyle/>
                    <a:p>
                      <a:r>
                        <a:rPr kumimoji="1" lang="en-US" altLang="ja-JP" sz="1050" dirty="0" err="1" smtClean="0"/>
                        <a:t>person:birthName</a:t>
                      </a:r>
                      <a:r>
                        <a:rPr kumimoji="1" lang="en-US" altLang="ja-JP" sz="1050" dirty="0" smtClean="0"/>
                        <a:t>(</a:t>
                      </a:r>
                      <a:r>
                        <a:rPr kumimoji="1" lang="ja-JP" altLang="en-US" sz="1050" dirty="0" smtClean="0"/>
                        <a:t>出生時の名称</a:t>
                      </a:r>
                      <a:r>
                        <a:rPr kumimoji="1" lang="en-US" altLang="ja-JP" sz="1050" dirty="0" smtClean="0"/>
                        <a:t>), </a:t>
                      </a:r>
                      <a:r>
                        <a:rPr kumimoji="1" lang="en-US" altLang="ja-JP" sz="1050" dirty="0" err="1" smtClean="0"/>
                        <a:t>person:placeOfBirth</a:t>
                      </a:r>
                      <a:r>
                        <a:rPr kumimoji="1" lang="en-US" altLang="ja-JP" sz="1050" dirty="0" smtClean="0"/>
                        <a:t>(</a:t>
                      </a:r>
                      <a:r>
                        <a:rPr kumimoji="1" lang="ja-JP" altLang="en-US" sz="1050" dirty="0" smtClean="0"/>
                        <a:t>出生地</a:t>
                      </a:r>
                      <a:r>
                        <a:rPr kumimoji="1" lang="en-US" altLang="ja-JP" sz="1050" dirty="0" smtClean="0"/>
                        <a:t>),</a:t>
                      </a:r>
                      <a:r>
                        <a:rPr kumimoji="1" lang="en-US" altLang="ja-JP" sz="1050" dirty="0" err="1" smtClean="0"/>
                        <a:t>legal:name</a:t>
                      </a:r>
                      <a:r>
                        <a:rPr kumimoji="1" lang="en-US" altLang="ja-JP" sz="1050" dirty="0" smtClean="0"/>
                        <a:t>(</a:t>
                      </a:r>
                      <a:r>
                        <a:rPr kumimoji="1" lang="ja-JP" altLang="en-US" sz="1050" dirty="0" smtClean="0"/>
                        <a:t>ビジネス上の氏名</a:t>
                      </a:r>
                      <a:r>
                        <a:rPr kumimoji="1" lang="en-US" altLang="ja-JP" sz="1050" dirty="0" smtClean="0"/>
                        <a:t>)</a:t>
                      </a:r>
                      <a:endParaRPr kumimoji="1" lang="ja-JP" altLang="en-US" sz="1050" dirty="0"/>
                    </a:p>
                  </a:txBody>
                  <a:tcPr/>
                </a:tc>
              </a:tr>
            </a:tbl>
          </a:graphicData>
        </a:graphic>
      </p:graphicFrame>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25</a:t>
            </a:fld>
            <a:endParaRPr lang="en-US" altLang="ja-JP"/>
          </a:p>
        </p:txBody>
      </p:sp>
    </p:spTree>
    <p:extLst>
      <p:ext uri="{BB962C8B-B14F-4D97-AF65-F5344CB8AC3E}">
        <p14:creationId xmlns:p14="http://schemas.microsoft.com/office/powerpoint/2010/main" val="167385518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a:t>6.</a:t>
            </a:r>
            <a:r>
              <a:rPr lang="ja-JP" altLang="en-US" dirty="0"/>
              <a:t>　データポータルに関する事例</a:t>
            </a:r>
            <a:endParaRPr kumimoji="1" lang="ja-JP" altLang="en-US" dirty="0"/>
          </a:p>
        </p:txBody>
      </p:sp>
      <p:sp>
        <p:nvSpPr>
          <p:cNvPr id="3" name="コンテンツ プレースホルダー 2"/>
          <p:cNvSpPr>
            <a:spLocks noGrp="1"/>
          </p:cNvSpPr>
          <p:nvPr>
            <p:ph idx="1"/>
          </p:nvPr>
        </p:nvSpPr>
        <p:spPr/>
        <p:txBody>
          <a:bodyPr>
            <a:normAutofit/>
          </a:bodyPr>
          <a:lstStyle/>
          <a:p>
            <a:r>
              <a:rPr kumimoji="1" lang="ja-JP" altLang="en-US" dirty="0" smtClean="0"/>
              <a:t>以下のデータポータルを調査し、公開されているデータのフォーマット、メタデータ記述例や利用上の課題を抽出した。</a:t>
            </a:r>
          </a:p>
          <a:p>
            <a:pPr lvl="1"/>
            <a:r>
              <a:rPr lang="ja-JP" altLang="en-US" dirty="0"/>
              <a:t>政府が公開</a:t>
            </a:r>
            <a:r>
              <a:rPr lang="ja-JP" altLang="en-US" dirty="0" smtClean="0"/>
              <a:t>するデータポータル</a:t>
            </a:r>
          </a:p>
          <a:p>
            <a:pPr marL="876300" lvl="2" indent="-342900">
              <a:buFont typeface="+mj-lt"/>
              <a:buAutoNum type="arabicPeriod"/>
            </a:pPr>
            <a:r>
              <a:rPr lang="ja-JP" altLang="en-US" dirty="0" smtClean="0"/>
              <a:t>アメリカ</a:t>
            </a:r>
            <a:r>
              <a:rPr lang="en-US" altLang="ja-JP" dirty="0" smtClean="0"/>
              <a:t>:	</a:t>
            </a:r>
            <a:r>
              <a:rPr lang="ja-JP" altLang="en-US" dirty="0" smtClean="0"/>
              <a:t>	</a:t>
            </a:r>
            <a:r>
              <a:rPr lang="en-US" altLang="ja-JP" dirty="0" smtClean="0"/>
              <a:t>www.data.gov</a:t>
            </a:r>
            <a:endParaRPr lang="ja-JP" altLang="en-US" dirty="0" smtClean="0"/>
          </a:p>
          <a:p>
            <a:pPr marL="876300" lvl="2" indent="-342900">
              <a:buFont typeface="+mj-lt"/>
              <a:buAutoNum type="arabicPeriod"/>
            </a:pPr>
            <a:r>
              <a:rPr lang="ja-JP" altLang="en-US" dirty="0" smtClean="0"/>
              <a:t>イギリス</a:t>
            </a:r>
            <a:r>
              <a:rPr lang="en-US" altLang="ja-JP" dirty="0" smtClean="0"/>
              <a:t>:	</a:t>
            </a:r>
            <a:r>
              <a:rPr lang="ja-JP" altLang="en-US" dirty="0" smtClean="0"/>
              <a:t>	</a:t>
            </a:r>
            <a:r>
              <a:rPr lang="en-US" altLang="ja-JP" dirty="0" smtClean="0"/>
              <a:t>www.data.gov.uk</a:t>
            </a:r>
          </a:p>
          <a:p>
            <a:pPr marL="876300" lvl="2" indent="-342900">
              <a:buFont typeface="+mj-lt"/>
              <a:buAutoNum type="arabicPeriod"/>
            </a:pPr>
            <a:r>
              <a:rPr lang="ja-JP" altLang="en-US" dirty="0" smtClean="0"/>
              <a:t>オーストラリア</a:t>
            </a:r>
            <a:r>
              <a:rPr lang="en-US" altLang="ja-JP" dirty="0" smtClean="0"/>
              <a:t>:	www.data.gov.au</a:t>
            </a:r>
          </a:p>
          <a:p>
            <a:pPr marL="876300" lvl="2" indent="-342900">
              <a:buFont typeface="+mj-lt"/>
              <a:buAutoNum type="arabicPeriod"/>
            </a:pPr>
            <a:r>
              <a:rPr lang="ja-JP" altLang="en-US" dirty="0"/>
              <a:t>ニュージーランド</a:t>
            </a:r>
            <a:r>
              <a:rPr lang="en-US" altLang="ja-JP" dirty="0" smtClean="0"/>
              <a:t>:</a:t>
            </a:r>
            <a:r>
              <a:rPr lang="ja-JP" altLang="en-US" dirty="0" smtClean="0"/>
              <a:t>	</a:t>
            </a:r>
            <a:r>
              <a:rPr lang="en-US" altLang="ja-JP" dirty="0" smtClean="0"/>
              <a:t>data.govt.nz</a:t>
            </a:r>
            <a:endParaRPr lang="ja-JP" altLang="en-US" dirty="0" smtClean="0"/>
          </a:p>
          <a:p>
            <a:pPr marL="876300" lvl="2" indent="-342900">
              <a:buFont typeface="+mj-lt"/>
              <a:buAutoNum type="arabicPeriod"/>
            </a:pPr>
            <a:r>
              <a:rPr lang="ja-JP" altLang="en-US" dirty="0" smtClean="0"/>
              <a:t>カナダ</a:t>
            </a:r>
            <a:r>
              <a:rPr lang="en-US" altLang="ja-JP" dirty="0" smtClean="0"/>
              <a:t>:</a:t>
            </a:r>
            <a:r>
              <a:rPr lang="ja-JP" altLang="en-US" dirty="0" smtClean="0"/>
              <a:t>	</a:t>
            </a:r>
            <a:r>
              <a:rPr lang="en-US" altLang="ja-JP" dirty="0"/>
              <a:t>	</a:t>
            </a:r>
            <a:r>
              <a:rPr lang="en-US" altLang="ja-JP" dirty="0" smtClean="0"/>
              <a:t>data.gc.ca</a:t>
            </a:r>
            <a:endParaRPr lang="ja-JP" altLang="en-US" dirty="0" smtClean="0"/>
          </a:p>
          <a:p>
            <a:pPr marL="876300" lvl="2" indent="-342900">
              <a:buFont typeface="+mj-lt"/>
              <a:buAutoNum type="arabicPeriod"/>
            </a:pPr>
            <a:r>
              <a:rPr lang="ja-JP" altLang="en-US" dirty="0" smtClean="0"/>
              <a:t>インド</a:t>
            </a:r>
            <a:r>
              <a:rPr lang="en-US" altLang="ja-JP" dirty="0" smtClean="0"/>
              <a:t>:</a:t>
            </a:r>
            <a:r>
              <a:rPr lang="en-US" altLang="ja-JP" dirty="0"/>
              <a:t>		</a:t>
            </a:r>
            <a:r>
              <a:rPr lang="en-US" altLang="ja-JP" dirty="0" smtClean="0"/>
              <a:t>data.gov.in</a:t>
            </a:r>
            <a:endParaRPr lang="ja-JP" altLang="en-US" dirty="0" smtClean="0"/>
          </a:p>
          <a:p>
            <a:pPr lvl="1"/>
            <a:r>
              <a:rPr lang="ja-JP" altLang="en-US" dirty="0" smtClean="0"/>
              <a:t>市</a:t>
            </a:r>
            <a:r>
              <a:rPr lang="ja-JP" altLang="en-US" dirty="0"/>
              <a:t>のレベルでコンテストを</a:t>
            </a:r>
            <a:r>
              <a:rPr lang="ja-JP" altLang="en-US" dirty="0" smtClean="0"/>
              <a:t>開きアプリケーション</a:t>
            </a:r>
            <a:r>
              <a:rPr lang="ja-JP" altLang="en-US" dirty="0"/>
              <a:t>を集めたこと</a:t>
            </a:r>
            <a:r>
              <a:rPr lang="ja-JP" altLang="en-US" dirty="0" smtClean="0"/>
              <a:t>で知られるデータポータル</a:t>
            </a:r>
          </a:p>
          <a:p>
            <a:pPr marL="876300" lvl="2" indent="-342900">
              <a:buFont typeface="+mj-lt"/>
              <a:buAutoNum type="arabicPeriod" startAt="7"/>
            </a:pPr>
            <a:r>
              <a:rPr lang="en-US" altLang="ja-JP" dirty="0"/>
              <a:t>Washington DC</a:t>
            </a:r>
            <a:r>
              <a:rPr lang="en-US" altLang="ja-JP" dirty="0" smtClean="0"/>
              <a:t>:</a:t>
            </a:r>
            <a:r>
              <a:rPr lang="ja-JP" altLang="en-US" dirty="0" smtClean="0"/>
              <a:t>	</a:t>
            </a:r>
            <a:r>
              <a:rPr lang="en-US" altLang="ja-JP" dirty="0" smtClean="0"/>
              <a:t>data.octo.dc.gov</a:t>
            </a:r>
            <a:r>
              <a:rPr lang="en-US" altLang="ja-JP" dirty="0"/>
              <a:t>/ </a:t>
            </a:r>
            <a:endParaRPr lang="ja-JP" altLang="en-US" dirty="0" smtClean="0"/>
          </a:p>
          <a:p>
            <a:pPr marL="876300" lvl="2" indent="-342900">
              <a:buFont typeface="+mj-lt"/>
              <a:buAutoNum type="arabicPeriod" startAt="7"/>
            </a:pPr>
            <a:r>
              <a:rPr lang="en-US" altLang="ja-JP" dirty="0" smtClean="0"/>
              <a:t>New </a:t>
            </a:r>
            <a:r>
              <a:rPr lang="en-US" altLang="ja-JP" dirty="0"/>
              <a:t>York </a:t>
            </a:r>
            <a:r>
              <a:rPr lang="en-US" altLang="ja-JP" dirty="0" smtClean="0"/>
              <a:t>City:</a:t>
            </a:r>
            <a:r>
              <a:rPr lang="ja-JP" altLang="en-US" dirty="0" smtClean="0"/>
              <a:t>	</a:t>
            </a:r>
            <a:r>
              <a:rPr lang="en-US" altLang="ja-JP" dirty="0" smtClean="0"/>
              <a:t>nyc.gov/data</a:t>
            </a:r>
            <a:endParaRPr kumimoji="1" lang="ja-JP" altLang="en-US" dirty="0"/>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26</a:t>
            </a:fld>
            <a:endParaRPr lang="en-US" altLang="ja-JP"/>
          </a:p>
        </p:txBody>
      </p:sp>
    </p:spTree>
    <p:extLst>
      <p:ext uri="{BB962C8B-B14F-4D97-AF65-F5344CB8AC3E}">
        <p14:creationId xmlns:p14="http://schemas.microsoft.com/office/powerpoint/2010/main" val="380007395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国際化動向調査のまとめ</a:t>
            </a:r>
            <a:endParaRPr kumimoji="1" lang="ja-JP" altLang="en-US" dirty="0"/>
          </a:p>
        </p:txBody>
      </p:sp>
      <p:sp>
        <p:nvSpPr>
          <p:cNvPr id="3" name="コンテンツ プレースホルダー 2"/>
          <p:cNvSpPr>
            <a:spLocks noGrp="1"/>
          </p:cNvSpPr>
          <p:nvPr>
            <p:ph idx="1"/>
          </p:nvPr>
        </p:nvSpPr>
        <p:spPr/>
        <p:txBody>
          <a:bodyPr/>
          <a:lstStyle/>
          <a:p>
            <a:r>
              <a:rPr lang="ja-JP" altLang="en-US" dirty="0" smtClean="0"/>
              <a:t>データを</a:t>
            </a:r>
            <a:r>
              <a:rPr kumimoji="1" lang="ja-JP" altLang="en-US" dirty="0" smtClean="0"/>
              <a:t>検索・発見・交換するために、メタデータ記述標準を定めている事例がある。</a:t>
            </a:r>
          </a:p>
          <a:p>
            <a:pPr lvl="1"/>
            <a:r>
              <a:rPr lang="en-US" altLang="ja-JP" dirty="0"/>
              <a:t>Australia </a:t>
            </a:r>
            <a:r>
              <a:rPr lang="en-US" altLang="ja-JP" dirty="0" smtClean="0"/>
              <a:t>AGLS</a:t>
            </a:r>
            <a:endParaRPr lang="ja-JP" altLang="en-US" dirty="0" smtClean="0"/>
          </a:p>
          <a:p>
            <a:pPr lvl="1"/>
            <a:r>
              <a:rPr lang="en-US" altLang="ja-JP" dirty="0" smtClean="0"/>
              <a:t>NIEM</a:t>
            </a:r>
            <a:endParaRPr lang="ja-JP" altLang="en-US" dirty="0" smtClean="0"/>
          </a:p>
          <a:p>
            <a:pPr lvl="1"/>
            <a:r>
              <a:rPr lang="en-US" altLang="ja-JP" dirty="0" smtClean="0"/>
              <a:t>ISA</a:t>
            </a:r>
            <a:r>
              <a:rPr lang="ja-JP" altLang="en-US" dirty="0" smtClean="0"/>
              <a:t>			など</a:t>
            </a:r>
          </a:p>
          <a:p>
            <a:r>
              <a:rPr lang="ja-JP" altLang="en-US" dirty="0" smtClean="0"/>
              <a:t>実際にデータを登録・提供する際に</a:t>
            </a:r>
            <a:r>
              <a:rPr lang="ja-JP" altLang="en-US" dirty="0"/>
              <a:t>は、データを容易にアクセスできるための具体的</a:t>
            </a:r>
            <a:r>
              <a:rPr lang="ja-JP" altLang="en-US" dirty="0" smtClean="0"/>
              <a:t>な指針</a:t>
            </a:r>
            <a:r>
              <a:rPr lang="ja-JP" altLang="en-US" dirty="0"/>
              <a:t>・ベストプラクティス</a:t>
            </a:r>
            <a:r>
              <a:rPr lang="ja-JP" altLang="en-US" dirty="0" smtClean="0"/>
              <a:t>が必要であるが、それは確立していない。</a:t>
            </a:r>
          </a:p>
          <a:p>
            <a:pPr lvl="1"/>
            <a:r>
              <a:rPr lang="ja-JP" altLang="en-US" dirty="0" smtClean="0"/>
              <a:t>データのカラム名</a:t>
            </a:r>
            <a:r>
              <a:rPr lang="ja-JP" altLang="en-US" dirty="0"/>
              <a:t>をわかり易いものに</a:t>
            </a:r>
            <a:r>
              <a:rPr lang="ja-JP" altLang="en-US" dirty="0" smtClean="0"/>
              <a:t>する</a:t>
            </a:r>
          </a:p>
          <a:p>
            <a:pPr lvl="1"/>
            <a:r>
              <a:rPr lang="ja-JP" altLang="en-US" dirty="0" smtClean="0"/>
              <a:t>具体的</a:t>
            </a:r>
            <a:r>
              <a:rPr lang="ja-JP" altLang="en-US" dirty="0"/>
              <a:t>な意味の厳密な説明</a:t>
            </a:r>
            <a:r>
              <a:rPr lang="ja-JP" altLang="en-US" dirty="0" smtClean="0"/>
              <a:t>をする		など</a:t>
            </a:r>
            <a:endParaRPr kumimoji="1" lang="ja-JP" altLang="en-US" dirty="0"/>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27</a:t>
            </a:fld>
            <a:endParaRPr lang="en-US" altLang="ja-JP"/>
          </a:p>
        </p:txBody>
      </p:sp>
    </p:spTree>
    <p:extLst>
      <p:ext uri="{BB962C8B-B14F-4D97-AF65-F5344CB8AC3E}">
        <p14:creationId xmlns:p14="http://schemas.microsoft.com/office/powerpoint/2010/main" val="154572292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タイトル 4"/>
          <p:cNvSpPr>
            <a:spLocks noGrp="1"/>
          </p:cNvSpPr>
          <p:nvPr>
            <p:ph type="title"/>
          </p:nvPr>
        </p:nvSpPr>
        <p:spPr>
          <a:xfrm>
            <a:off x="2112708" y="2225443"/>
            <a:ext cx="7232780" cy="1913424"/>
          </a:xfrm>
        </p:spPr>
        <p:txBody>
          <a:bodyPr>
            <a:normAutofit/>
          </a:bodyPr>
          <a:lstStyle/>
          <a:p>
            <a:r>
              <a:rPr kumimoji="1" lang="en-US" altLang="ja-JP" dirty="0" smtClean="0"/>
              <a:t>3.</a:t>
            </a:r>
            <a:r>
              <a:rPr kumimoji="1" lang="ja-JP" altLang="en-US" dirty="0" smtClean="0"/>
              <a:t> 技術ガイド・規格案</a:t>
            </a:r>
            <a:endParaRPr kumimoji="1" lang="ja-JP" altLang="en-US" dirty="0"/>
          </a:p>
        </p:txBody>
      </p:sp>
      <p:sp>
        <p:nvSpPr>
          <p:cNvPr id="6" name="テキスト プレースホルダー 5"/>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28</a:t>
            </a:fld>
            <a:endParaRPr lang="en-US" altLang="ja-JP"/>
          </a:p>
        </p:txBody>
      </p:sp>
    </p:spTree>
    <p:extLst>
      <p:ext uri="{BB962C8B-B14F-4D97-AF65-F5344CB8AC3E}">
        <p14:creationId xmlns:p14="http://schemas.microsoft.com/office/powerpoint/2010/main" val="366303669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タイトル 4"/>
          <p:cNvSpPr>
            <a:spLocks noGrp="1"/>
          </p:cNvSpPr>
          <p:nvPr>
            <p:ph type="title"/>
          </p:nvPr>
        </p:nvSpPr>
        <p:spPr/>
        <p:txBody>
          <a:bodyPr>
            <a:normAutofit/>
          </a:bodyPr>
          <a:lstStyle/>
          <a:p>
            <a:r>
              <a:rPr lang="ja-JP" altLang="en-US" dirty="0"/>
              <a:t>技術</a:t>
            </a:r>
            <a:r>
              <a:rPr lang="ja-JP" altLang="en-US" dirty="0" smtClean="0"/>
              <a:t>ガイド・規格に関する基本方針</a:t>
            </a:r>
            <a:endParaRPr kumimoji="1" lang="ja-JP" altLang="en-US" dirty="0"/>
          </a:p>
        </p:txBody>
      </p:sp>
      <p:sp>
        <p:nvSpPr>
          <p:cNvPr id="6" name="コンテンツ プレースホルダー 5"/>
          <p:cNvSpPr>
            <a:spLocks noGrp="1"/>
          </p:cNvSpPr>
          <p:nvPr>
            <p:ph idx="1"/>
          </p:nvPr>
        </p:nvSpPr>
        <p:spPr>
          <a:xfrm>
            <a:off x="351414" y="1143000"/>
            <a:ext cx="9282106" cy="5268127"/>
          </a:xfrm>
        </p:spPr>
        <p:txBody>
          <a:bodyPr>
            <a:normAutofit/>
          </a:bodyPr>
          <a:lstStyle/>
          <a:p>
            <a:r>
              <a:rPr kumimoji="1" lang="ja-JP" altLang="en-US" dirty="0" smtClean="0"/>
              <a:t>目的</a:t>
            </a:r>
          </a:p>
          <a:p>
            <a:pPr lvl="1"/>
            <a:r>
              <a:rPr lang="ja-JP" altLang="en-US" dirty="0" smtClean="0"/>
              <a:t>データをオープンデータとして公開する、またはそれらのデータを利用する人が、その方法を検討する際の参考・推奨文書として例示する。</a:t>
            </a:r>
            <a:endParaRPr lang="ja-JP" altLang="en-US" dirty="0"/>
          </a:p>
          <a:p>
            <a:r>
              <a:rPr kumimoji="1" lang="en-US" altLang="ja-JP" dirty="0" smtClean="0"/>
              <a:t>24</a:t>
            </a:r>
            <a:r>
              <a:rPr kumimoji="1" lang="ja-JP" altLang="en-US" dirty="0" smtClean="0"/>
              <a:t>年度の対象</a:t>
            </a:r>
          </a:p>
          <a:p>
            <a:pPr lvl="1"/>
            <a:r>
              <a:rPr lang="ja-JP" altLang="en-US" dirty="0"/>
              <a:t>実務的なデータのオープン化を目的とした規格・</a:t>
            </a:r>
            <a:r>
              <a:rPr lang="ja-JP" altLang="en-US" dirty="0" smtClean="0"/>
              <a:t>ガイド</a:t>
            </a:r>
          </a:p>
          <a:p>
            <a:pPr marL="787400" lvl="2" indent="-342900">
              <a:buFont typeface="+mj-lt"/>
              <a:buAutoNum type="arabicPeriod"/>
            </a:pPr>
            <a:r>
              <a:rPr lang="ja-JP" altLang="en-US" dirty="0"/>
              <a:t>オープンデータ化のためのデータ作成に関する技術ガイド</a:t>
            </a:r>
          </a:p>
          <a:p>
            <a:pPr marL="787400" lvl="2" indent="-342900">
              <a:buFont typeface="+mj-lt"/>
              <a:buAutoNum type="arabicPeriod"/>
            </a:pPr>
            <a:r>
              <a:rPr lang="ja-JP" altLang="en-US" dirty="0"/>
              <a:t>オープンデータ化のための</a:t>
            </a:r>
            <a:r>
              <a:rPr lang="en-US" altLang="ja-JP" dirty="0"/>
              <a:t>CSV</a:t>
            </a:r>
            <a:r>
              <a:rPr lang="ja-JP" altLang="en-US" dirty="0"/>
              <a:t>形式データ</a:t>
            </a:r>
            <a:r>
              <a:rPr lang="ja-JP" altLang="en-US" dirty="0" smtClean="0"/>
              <a:t>規格</a:t>
            </a:r>
          </a:p>
          <a:p>
            <a:pPr lvl="1"/>
            <a:r>
              <a:rPr lang="ja-JP" altLang="en-US" dirty="0"/>
              <a:t>メタデータやリアルタイムデータ等を流通させる</a:t>
            </a:r>
            <a:r>
              <a:rPr lang="ja-JP" altLang="en-US" dirty="0" smtClean="0"/>
              <a:t>規格</a:t>
            </a:r>
          </a:p>
          <a:p>
            <a:pPr marL="787400" lvl="2" indent="-342900">
              <a:buFont typeface="+mj-lt"/>
              <a:buAutoNum type="arabicPeriod" startAt="3"/>
            </a:pPr>
            <a:r>
              <a:rPr lang="ja-JP" altLang="en-US" dirty="0"/>
              <a:t>情報流通連携基盤システム外部仕様書</a:t>
            </a:r>
            <a:r>
              <a:rPr lang="en-US" altLang="ja-JP" dirty="0"/>
              <a:t>(</a:t>
            </a:r>
            <a:r>
              <a:rPr lang="ja-JP" altLang="en-US" dirty="0"/>
              <a:t>平成</a:t>
            </a:r>
            <a:r>
              <a:rPr lang="en-US" altLang="ja-JP" dirty="0"/>
              <a:t>24</a:t>
            </a:r>
            <a:r>
              <a:rPr lang="ja-JP" altLang="en-US" dirty="0"/>
              <a:t>年度版</a:t>
            </a:r>
            <a:r>
              <a:rPr lang="en-US" altLang="ja-JP" dirty="0" smtClean="0"/>
              <a:t>)</a:t>
            </a:r>
            <a:endParaRPr lang="ja-JP" altLang="en-US" dirty="0" smtClean="0"/>
          </a:p>
        </p:txBody>
      </p:sp>
      <p:sp>
        <p:nvSpPr>
          <p:cNvPr id="4" name="スライド番号プレースホルダー 3"/>
          <p:cNvSpPr>
            <a:spLocks noGrp="1"/>
          </p:cNvSpPr>
          <p:nvPr>
            <p:ph type="sldNum" sz="quarter" idx="10"/>
          </p:nvPr>
        </p:nvSpPr>
        <p:spPr/>
        <p:txBody>
          <a:bodyPr/>
          <a:lstStyle/>
          <a:p>
            <a:fld id="{32A7F7E3-2EA5-4E0E-99DF-9D27F789031C}" type="slidenum">
              <a:rPr lang="ja-JP" altLang="en-US" smtClean="0"/>
              <a:pPr/>
              <a:t>29</a:t>
            </a:fld>
            <a:endParaRPr lang="en-US" altLang="ja-JP"/>
          </a:p>
        </p:txBody>
      </p:sp>
    </p:spTree>
    <p:extLst>
      <p:ext uri="{BB962C8B-B14F-4D97-AF65-F5344CB8AC3E}">
        <p14:creationId xmlns:p14="http://schemas.microsoft.com/office/powerpoint/2010/main" val="31147612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目次</a:t>
            </a:r>
            <a:endParaRPr kumimoji="1" lang="ja-JP" altLang="en-US" dirty="0"/>
          </a:p>
        </p:txBody>
      </p:sp>
      <p:sp>
        <p:nvSpPr>
          <p:cNvPr id="3" name="コンテンツ プレースホルダー 2"/>
          <p:cNvSpPr>
            <a:spLocks noGrp="1"/>
          </p:cNvSpPr>
          <p:nvPr>
            <p:ph idx="1"/>
          </p:nvPr>
        </p:nvSpPr>
        <p:spPr/>
        <p:txBody>
          <a:bodyPr>
            <a:normAutofit/>
          </a:bodyPr>
          <a:lstStyle/>
          <a:p>
            <a:pPr marL="457200" indent="-457200">
              <a:buFont typeface="+mj-lt"/>
              <a:buAutoNum type="arabicPeriod"/>
            </a:pPr>
            <a:r>
              <a:rPr kumimoji="1" lang="ja-JP" altLang="en-US" dirty="0" smtClean="0"/>
              <a:t>検討の基本方針						</a:t>
            </a:r>
            <a:r>
              <a:rPr kumimoji="1" lang="en-US" altLang="ja-JP" dirty="0" smtClean="0"/>
              <a:t>	</a:t>
            </a:r>
            <a:r>
              <a:rPr kumimoji="1" lang="ja-JP" altLang="en-US" dirty="0" smtClean="0"/>
              <a:t>  </a:t>
            </a:r>
            <a:r>
              <a:rPr kumimoji="1" lang="en-US" altLang="ja-JP" dirty="0" smtClean="0"/>
              <a:t>4</a:t>
            </a:r>
            <a:endParaRPr kumimoji="1" lang="ja-JP" altLang="en-US" dirty="0" smtClean="0"/>
          </a:p>
          <a:p>
            <a:pPr marL="457200" indent="-457200">
              <a:buFont typeface="+mj-lt"/>
              <a:buAutoNum type="arabicPeriod"/>
            </a:pPr>
            <a:r>
              <a:rPr lang="ja-JP" altLang="en-US" dirty="0" smtClean="0"/>
              <a:t>技術</a:t>
            </a:r>
            <a:r>
              <a:rPr kumimoji="1" lang="ja-JP" altLang="en-US" dirty="0" smtClean="0"/>
              <a:t>調査							 </a:t>
            </a:r>
            <a:r>
              <a:rPr kumimoji="1" lang="en-US" altLang="ja-JP" dirty="0" smtClean="0"/>
              <a:t>	  6</a:t>
            </a:r>
            <a:endParaRPr kumimoji="1" lang="ja-JP" altLang="en-US" dirty="0" smtClean="0"/>
          </a:p>
          <a:p>
            <a:pPr marL="755650" lvl="1" indent="-400050">
              <a:buFont typeface="+mj-lt"/>
              <a:buAutoNum type="romanLcPeriod"/>
            </a:pPr>
            <a:r>
              <a:rPr lang="ja-JP" altLang="en-US" dirty="0"/>
              <a:t>データ</a:t>
            </a:r>
            <a:r>
              <a:rPr lang="ja-JP" altLang="en-US" dirty="0" smtClean="0"/>
              <a:t>規格							</a:t>
            </a:r>
            <a:r>
              <a:rPr lang="en-US" altLang="ja-JP" dirty="0" smtClean="0"/>
              <a:t>	 </a:t>
            </a:r>
            <a:r>
              <a:rPr lang="ja-JP" altLang="en-US" dirty="0" smtClean="0"/>
              <a:t> </a:t>
            </a:r>
            <a:r>
              <a:rPr lang="en-US" altLang="ja-JP" dirty="0" smtClean="0"/>
              <a:t>8</a:t>
            </a:r>
            <a:endParaRPr lang="ja-JP" altLang="en-US" dirty="0" smtClean="0"/>
          </a:p>
          <a:p>
            <a:pPr marL="755650" lvl="1" indent="-400050">
              <a:buFont typeface="+mj-lt"/>
              <a:buAutoNum type="romanLcPeriod"/>
            </a:pPr>
            <a:r>
              <a:rPr kumimoji="1" lang="en-US" altLang="ja-JP" dirty="0" smtClean="0"/>
              <a:t>API</a:t>
            </a:r>
            <a:r>
              <a:rPr kumimoji="1" lang="ja-JP" altLang="en-US" dirty="0" smtClean="0"/>
              <a:t>規格							</a:t>
            </a:r>
            <a:r>
              <a:rPr kumimoji="1" lang="en-US" altLang="ja-JP" dirty="0" smtClean="0"/>
              <a:t>	14</a:t>
            </a:r>
            <a:endParaRPr kumimoji="1" lang="ja-JP" altLang="en-US" dirty="0" smtClean="0"/>
          </a:p>
          <a:p>
            <a:pPr marL="755650" lvl="1" indent="-400050">
              <a:buFont typeface="+mj-lt"/>
              <a:buAutoNum type="romanLcPeriod"/>
            </a:pPr>
            <a:r>
              <a:rPr lang="ja-JP" altLang="en-US" dirty="0" smtClean="0"/>
              <a:t>国際的動向</a:t>
            </a:r>
            <a:r>
              <a:rPr lang="en-US" altLang="ja-JP" dirty="0" smtClean="0"/>
              <a:t>								17</a:t>
            </a:r>
            <a:endParaRPr kumimoji="1" lang="ja-JP" altLang="en-US" dirty="0" smtClean="0"/>
          </a:p>
          <a:p>
            <a:pPr marL="457200" indent="-457200">
              <a:buFont typeface="+mj-lt"/>
              <a:buAutoNum type="arabicPeriod"/>
            </a:pPr>
            <a:r>
              <a:rPr kumimoji="1" lang="ja-JP" altLang="en-US" dirty="0" smtClean="0"/>
              <a:t>技術ガイド・規格案</a:t>
            </a:r>
            <a:r>
              <a:rPr kumimoji="1" lang="en-US" altLang="ja-JP" dirty="0" smtClean="0"/>
              <a:t>							28</a:t>
            </a:r>
            <a:endParaRPr kumimoji="1" lang="ja-JP" altLang="en-US" dirty="0" smtClean="0"/>
          </a:p>
          <a:p>
            <a:pPr marL="755650" lvl="1" indent="-400050">
              <a:buFont typeface="+mj-lt"/>
              <a:buAutoNum type="romanLcPeriod"/>
            </a:pPr>
            <a:r>
              <a:rPr lang="ja-JP" altLang="en-US" dirty="0" smtClean="0"/>
              <a:t>オープンデータ化</a:t>
            </a:r>
            <a:r>
              <a:rPr lang="ja-JP" altLang="en-US" dirty="0"/>
              <a:t>のためのデータ作成に関する技術</a:t>
            </a:r>
            <a:r>
              <a:rPr lang="ja-JP" altLang="en-US" dirty="0" smtClean="0"/>
              <a:t>ガイド</a:t>
            </a:r>
            <a:r>
              <a:rPr lang="en-US" altLang="ja-JP" dirty="0" smtClean="0"/>
              <a:t>			30</a:t>
            </a:r>
            <a:endParaRPr lang="ja-JP" altLang="en-US" dirty="0"/>
          </a:p>
          <a:p>
            <a:pPr marL="755650" lvl="1" indent="-400050">
              <a:buFont typeface="+mj-lt"/>
              <a:buAutoNum type="romanLcPeriod"/>
            </a:pPr>
            <a:r>
              <a:rPr lang="ja-JP" altLang="en-US" dirty="0"/>
              <a:t>オープンデータ化のための</a:t>
            </a:r>
            <a:r>
              <a:rPr lang="en-US" altLang="ja-JP" dirty="0"/>
              <a:t>CSV</a:t>
            </a:r>
            <a:r>
              <a:rPr lang="ja-JP" altLang="en-US" dirty="0"/>
              <a:t>形式データ</a:t>
            </a:r>
            <a:r>
              <a:rPr lang="ja-JP" altLang="en-US" dirty="0" smtClean="0"/>
              <a:t>規格</a:t>
            </a:r>
            <a:r>
              <a:rPr lang="en-US" altLang="ja-JP" dirty="0" smtClean="0"/>
              <a:t>				36</a:t>
            </a:r>
            <a:endParaRPr lang="ja-JP" altLang="en-US" dirty="0"/>
          </a:p>
          <a:p>
            <a:pPr marL="755650" lvl="1" indent="-400050">
              <a:buFont typeface="+mj-lt"/>
              <a:buAutoNum type="romanLcPeriod"/>
            </a:pPr>
            <a:r>
              <a:rPr lang="ja-JP" altLang="en-US" dirty="0" smtClean="0"/>
              <a:t>情報</a:t>
            </a:r>
            <a:r>
              <a:rPr lang="ja-JP" altLang="en-US" dirty="0"/>
              <a:t>流通連携基盤システム外部仕様書</a:t>
            </a:r>
            <a:r>
              <a:rPr lang="en-US" altLang="ja-JP" dirty="0"/>
              <a:t>(</a:t>
            </a:r>
            <a:r>
              <a:rPr lang="ja-JP" altLang="en-US" dirty="0"/>
              <a:t>平成</a:t>
            </a:r>
            <a:r>
              <a:rPr lang="en-US" altLang="ja-JP" dirty="0"/>
              <a:t>24</a:t>
            </a:r>
            <a:r>
              <a:rPr lang="ja-JP" altLang="en-US" dirty="0"/>
              <a:t>年度版</a:t>
            </a:r>
            <a:r>
              <a:rPr lang="en-US" altLang="ja-JP" dirty="0" smtClean="0"/>
              <a:t>)			38</a:t>
            </a:r>
            <a:endParaRPr kumimoji="1" lang="ja-JP" altLang="en-US" dirty="0" smtClean="0"/>
          </a:p>
          <a:p>
            <a:pPr marL="457200" indent="-457200">
              <a:buFont typeface="+mj-lt"/>
              <a:buAutoNum type="arabicPeriod"/>
            </a:pPr>
            <a:r>
              <a:rPr kumimoji="1" lang="ja-JP" altLang="en-US" dirty="0" smtClean="0"/>
              <a:t>次年度の課題</a:t>
            </a:r>
            <a:r>
              <a:rPr kumimoji="1" lang="en-US" altLang="ja-JP" dirty="0" smtClean="0"/>
              <a:t>							47</a:t>
            </a:r>
            <a:endParaRPr kumimoji="1" lang="ja-JP" altLang="en-US" dirty="0" smtClean="0"/>
          </a:p>
          <a:p>
            <a:pPr lvl="1"/>
            <a:endParaRPr kumimoji="1" lang="ja-JP" altLang="en-US" dirty="0"/>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3</a:t>
            </a:fld>
            <a:endParaRPr lang="en-US" altLang="ja-JP"/>
          </a:p>
        </p:txBody>
      </p:sp>
    </p:spTree>
    <p:extLst>
      <p:ext uri="{BB962C8B-B14F-4D97-AF65-F5344CB8AC3E}">
        <p14:creationId xmlns:p14="http://schemas.microsoft.com/office/powerpoint/2010/main" val="396670017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タイトル 4"/>
          <p:cNvSpPr>
            <a:spLocks noGrp="1"/>
          </p:cNvSpPr>
          <p:nvPr>
            <p:ph type="title"/>
          </p:nvPr>
        </p:nvSpPr>
        <p:spPr>
          <a:xfrm>
            <a:off x="2112708" y="2225443"/>
            <a:ext cx="7232780" cy="1913424"/>
          </a:xfrm>
        </p:spPr>
        <p:txBody>
          <a:bodyPr>
            <a:normAutofit fontScale="90000"/>
          </a:bodyPr>
          <a:lstStyle/>
          <a:p>
            <a:r>
              <a:rPr lang="en-US" altLang="ja-JP" dirty="0" err="1" smtClean="0"/>
              <a:t>i</a:t>
            </a:r>
            <a:r>
              <a:rPr kumimoji="1" lang="en-US" altLang="ja-JP" dirty="0" smtClean="0"/>
              <a:t>) </a:t>
            </a:r>
            <a:r>
              <a:rPr lang="ja-JP" altLang="en-US" dirty="0" smtClean="0"/>
              <a:t>オープンデータ化</a:t>
            </a:r>
            <a:r>
              <a:rPr lang="ja-JP" altLang="en-US" dirty="0"/>
              <a:t>のため</a:t>
            </a:r>
            <a:r>
              <a:rPr lang="ja-JP" altLang="en-US" dirty="0" smtClean="0"/>
              <a:t>の</a:t>
            </a:r>
            <a:br>
              <a:rPr lang="ja-JP" altLang="en-US" dirty="0" smtClean="0"/>
            </a:br>
            <a:r>
              <a:rPr lang="ja-JP" altLang="en-US" dirty="0" smtClean="0"/>
              <a:t>データ</a:t>
            </a:r>
            <a:r>
              <a:rPr lang="ja-JP" altLang="en-US" dirty="0"/>
              <a:t>作成に関する技術ガイド</a:t>
            </a:r>
            <a:endParaRPr kumimoji="1" lang="ja-JP" altLang="en-US" dirty="0"/>
          </a:p>
        </p:txBody>
      </p:sp>
      <p:sp>
        <p:nvSpPr>
          <p:cNvPr id="6" name="テキスト プレースホルダー 5"/>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30</a:t>
            </a:fld>
            <a:endParaRPr lang="en-US" altLang="ja-JP"/>
          </a:p>
        </p:txBody>
      </p:sp>
    </p:spTree>
    <p:extLst>
      <p:ext uri="{BB962C8B-B14F-4D97-AF65-F5344CB8AC3E}">
        <p14:creationId xmlns:p14="http://schemas.microsoft.com/office/powerpoint/2010/main" val="223877527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タイトル 4"/>
          <p:cNvSpPr>
            <a:spLocks noGrp="1"/>
          </p:cNvSpPr>
          <p:nvPr>
            <p:ph type="title"/>
          </p:nvPr>
        </p:nvSpPr>
        <p:spPr/>
        <p:txBody>
          <a:bodyPr>
            <a:normAutofit/>
          </a:bodyPr>
          <a:lstStyle/>
          <a:p>
            <a:r>
              <a:rPr lang="ja-JP" altLang="en-US" dirty="0"/>
              <a:t>オープンデータ化のため</a:t>
            </a:r>
            <a:r>
              <a:rPr lang="ja-JP" altLang="en-US" dirty="0" smtClean="0"/>
              <a:t>のデータ</a:t>
            </a:r>
            <a:r>
              <a:rPr lang="ja-JP" altLang="en-US" dirty="0"/>
              <a:t>作成に関する技術ガイド</a:t>
            </a:r>
            <a:endParaRPr kumimoji="1" lang="ja-JP" altLang="en-US" dirty="0"/>
          </a:p>
        </p:txBody>
      </p:sp>
      <p:sp>
        <p:nvSpPr>
          <p:cNvPr id="6" name="コンテンツ プレースホルダー 5"/>
          <p:cNvSpPr>
            <a:spLocks noGrp="1"/>
          </p:cNvSpPr>
          <p:nvPr>
            <p:ph idx="1"/>
          </p:nvPr>
        </p:nvSpPr>
        <p:spPr/>
        <p:txBody>
          <a:bodyPr/>
          <a:lstStyle/>
          <a:p>
            <a:r>
              <a:rPr kumimoji="1" lang="ja-JP" altLang="en-US" dirty="0" smtClean="0"/>
              <a:t>目的</a:t>
            </a:r>
          </a:p>
          <a:p>
            <a:pPr lvl="1"/>
            <a:r>
              <a:rPr lang="ja-JP" altLang="en-US" dirty="0"/>
              <a:t>幅広いアプリケーションやサービスが有効に利活用するために、政府自治体、企業等、さまざまな組織が保持するデータをオープンデータ化するための技術的な要求事項、およびそれを実現するための手順を示す</a:t>
            </a:r>
            <a:r>
              <a:rPr lang="ja-JP" altLang="en-US" dirty="0" smtClean="0"/>
              <a:t>。</a:t>
            </a:r>
          </a:p>
          <a:p>
            <a:r>
              <a:rPr lang="ja-JP" altLang="en-US" dirty="0" smtClean="0"/>
              <a:t>対象</a:t>
            </a:r>
          </a:p>
          <a:p>
            <a:pPr lvl="1"/>
            <a:r>
              <a:rPr lang="ja-JP" altLang="en-US" dirty="0" smtClean="0"/>
              <a:t>公開</a:t>
            </a:r>
            <a:r>
              <a:rPr lang="ja-JP" altLang="en-US" dirty="0"/>
              <a:t>データ</a:t>
            </a:r>
            <a:r>
              <a:rPr lang="ja-JP" altLang="en-US" dirty="0" smtClean="0"/>
              <a:t>の形式に関するガイドである。</a:t>
            </a:r>
          </a:p>
          <a:p>
            <a:pPr lvl="2"/>
            <a:r>
              <a:rPr lang="ja-JP" altLang="en-US" dirty="0"/>
              <a:t>データを「どのような形式で」公開する</a:t>
            </a:r>
            <a:r>
              <a:rPr lang="ja-JP" altLang="en-US" dirty="0" smtClean="0"/>
              <a:t>か、指南するものである。</a:t>
            </a:r>
          </a:p>
          <a:p>
            <a:pPr lvl="1"/>
            <a:r>
              <a:rPr lang="ja-JP" altLang="en-US" dirty="0"/>
              <a:t>以下の</a:t>
            </a:r>
            <a:r>
              <a:rPr lang="ja-JP" altLang="en-US" dirty="0" smtClean="0"/>
              <a:t>データを対象とする。</a:t>
            </a:r>
          </a:p>
          <a:p>
            <a:pPr lvl="2"/>
            <a:r>
              <a:rPr lang="ja-JP" altLang="en-US" dirty="0"/>
              <a:t>表形式データ</a:t>
            </a:r>
          </a:p>
          <a:p>
            <a:pPr lvl="2"/>
            <a:r>
              <a:rPr lang="ja-JP" altLang="en-US" dirty="0">
                <a:solidFill>
                  <a:schemeClr val="bg2">
                    <a:lumMod val="75000"/>
                    <a:lumOff val="25000"/>
                  </a:schemeClr>
                </a:solidFill>
              </a:rPr>
              <a:t>文書形式データ</a:t>
            </a:r>
          </a:p>
          <a:p>
            <a:pPr lvl="2"/>
            <a:r>
              <a:rPr lang="ja-JP" altLang="en-US" dirty="0">
                <a:solidFill>
                  <a:schemeClr val="bg2">
                    <a:lumMod val="75000"/>
                    <a:lumOff val="25000"/>
                  </a:schemeClr>
                </a:solidFill>
              </a:rPr>
              <a:t>地理空間データ</a:t>
            </a:r>
          </a:p>
          <a:p>
            <a:pPr lvl="2"/>
            <a:r>
              <a:rPr lang="ja-JP" altLang="en-US" dirty="0" smtClean="0">
                <a:solidFill>
                  <a:schemeClr val="bg2">
                    <a:lumMod val="75000"/>
                    <a:lumOff val="25000"/>
                  </a:schemeClr>
                </a:solidFill>
              </a:rPr>
              <a:t>リアルタイムデータ</a:t>
            </a:r>
            <a:endParaRPr kumimoji="1" lang="ja-JP" altLang="en-US" dirty="0">
              <a:solidFill>
                <a:schemeClr val="bg2">
                  <a:lumMod val="75000"/>
                  <a:lumOff val="25000"/>
                </a:schemeClr>
              </a:solidFill>
            </a:endParaRPr>
          </a:p>
        </p:txBody>
      </p:sp>
      <p:sp>
        <p:nvSpPr>
          <p:cNvPr id="4" name="スライド番号プレースホルダー 3"/>
          <p:cNvSpPr>
            <a:spLocks noGrp="1"/>
          </p:cNvSpPr>
          <p:nvPr>
            <p:ph type="sldNum" sz="quarter" idx="10"/>
          </p:nvPr>
        </p:nvSpPr>
        <p:spPr/>
        <p:txBody>
          <a:bodyPr/>
          <a:lstStyle/>
          <a:p>
            <a:fld id="{32A7F7E3-2EA5-4E0E-99DF-9D27F789031C}" type="slidenum">
              <a:rPr lang="ja-JP" altLang="en-US" smtClean="0"/>
              <a:pPr/>
              <a:t>31</a:t>
            </a:fld>
            <a:endParaRPr lang="en-US" altLang="ja-JP"/>
          </a:p>
        </p:txBody>
      </p:sp>
    </p:spTree>
    <p:extLst>
      <p:ext uri="{BB962C8B-B14F-4D97-AF65-F5344CB8AC3E}">
        <p14:creationId xmlns:p14="http://schemas.microsoft.com/office/powerpoint/2010/main" val="261024081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技術ガイドのレベル設定</a:t>
            </a:r>
            <a:endParaRPr kumimoji="1" lang="ja-JP" altLang="en-US" dirty="0"/>
          </a:p>
        </p:txBody>
      </p:sp>
      <p:sp>
        <p:nvSpPr>
          <p:cNvPr id="3" name="コンテンツ プレースホルダー 2"/>
          <p:cNvSpPr>
            <a:spLocks noGrp="1"/>
          </p:cNvSpPr>
          <p:nvPr>
            <p:ph idx="1"/>
          </p:nvPr>
        </p:nvSpPr>
        <p:spPr>
          <a:xfrm>
            <a:off x="351414" y="1143000"/>
            <a:ext cx="9554586" cy="5268127"/>
          </a:xfrm>
        </p:spPr>
        <p:txBody>
          <a:bodyPr>
            <a:normAutofit lnSpcReduction="10000"/>
          </a:bodyPr>
          <a:lstStyle/>
          <a:p>
            <a:r>
              <a:rPr kumimoji="1" lang="ja-JP" altLang="en-US" dirty="0" smtClean="0"/>
              <a:t>レベル</a:t>
            </a:r>
            <a:r>
              <a:rPr kumimoji="1" lang="en-US" altLang="ja-JP" dirty="0" smtClean="0"/>
              <a:t>1</a:t>
            </a:r>
            <a:endParaRPr kumimoji="1" lang="ja-JP" altLang="en-US" dirty="0" smtClean="0"/>
          </a:p>
          <a:p>
            <a:pPr lvl="1"/>
            <a:r>
              <a:rPr lang="ja-JP" altLang="en-US" dirty="0"/>
              <a:t>レベル</a:t>
            </a:r>
            <a:r>
              <a:rPr lang="en-US" altLang="ja-JP" dirty="0"/>
              <a:t>1</a:t>
            </a:r>
            <a:r>
              <a:rPr lang="ja-JP" altLang="en-US" dirty="0"/>
              <a:t>は、オープンデータが満たすことを強く推奨する要件である</a:t>
            </a:r>
            <a:r>
              <a:rPr lang="ja-JP" altLang="en-US" dirty="0" smtClean="0"/>
              <a:t>。</a:t>
            </a:r>
          </a:p>
          <a:p>
            <a:pPr lvl="1"/>
            <a:r>
              <a:rPr lang="ja-JP" altLang="en-US" dirty="0" smtClean="0"/>
              <a:t>レベル</a:t>
            </a:r>
            <a:r>
              <a:rPr lang="ja-JP" altLang="en-US" dirty="0"/>
              <a:t>１の要件は、データ本体の中身を修正したり手を加えたりすることなく、かつ容易にそのデータを扱うプログラムが書けることを目的とする</a:t>
            </a:r>
            <a:r>
              <a:rPr lang="ja-JP" altLang="en-US" dirty="0" smtClean="0"/>
              <a:t>。</a:t>
            </a:r>
          </a:p>
          <a:p>
            <a:r>
              <a:rPr lang="ja-JP" altLang="en-US" dirty="0" smtClean="0"/>
              <a:t>レベル</a:t>
            </a:r>
            <a:r>
              <a:rPr lang="en-US" altLang="ja-JP" dirty="0" smtClean="0"/>
              <a:t>2</a:t>
            </a:r>
            <a:endParaRPr lang="ja-JP" altLang="en-US" dirty="0" smtClean="0"/>
          </a:p>
          <a:p>
            <a:pPr lvl="1"/>
            <a:r>
              <a:rPr lang="ja-JP" altLang="en-US" dirty="0"/>
              <a:t>レベル</a:t>
            </a:r>
            <a:r>
              <a:rPr lang="en-US" altLang="ja-JP" dirty="0"/>
              <a:t>2</a:t>
            </a:r>
            <a:r>
              <a:rPr lang="ja-JP" altLang="en-US" dirty="0"/>
              <a:t>は、オープンデータが満たすことを推奨する要件である</a:t>
            </a:r>
            <a:r>
              <a:rPr lang="ja-JP" altLang="en-US" dirty="0" smtClean="0"/>
              <a:t>。</a:t>
            </a:r>
          </a:p>
          <a:p>
            <a:pPr lvl="1"/>
            <a:r>
              <a:rPr lang="ja-JP" altLang="en-US" dirty="0" smtClean="0"/>
              <a:t>レベル</a:t>
            </a:r>
            <a:r>
              <a:rPr lang="en-US" altLang="ja-JP" dirty="0"/>
              <a:t>2</a:t>
            </a:r>
            <a:r>
              <a:rPr lang="ja-JP" altLang="en-US" dirty="0"/>
              <a:t>の要件は、データを取得した利用者が，そのデータの項目（タイトル）・値・単位、あるいは構造を正しく解釈した上で、データを扱うプログラムを書けることを目的とする</a:t>
            </a:r>
            <a:r>
              <a:rPr lang="ja-JP" altLang="en-US" dirty="0" smtClean="0"/>
              <a:t>。</a:t>
            </a:r>
          </a:p>
          <a:p>
            <a:r>
              <a:rPr lang="ja-JP" altLang="en-US" dirty="0" smtClean="0"/>
              <a:t>レベル</a:t>
            </a:r>
            <a:r>
              <a:rPr lang="en-US" altLang="ja-JP" dirty="0" smtClean="0"/>
              <a:t>3</a:t>
            </a:r>
            <a:endParaRPr lang="ja-JP" altLang="en-US" dirty="0" smtClean="0"/>
          </a:p>
          <a:p>
            <a:pPr lvl="1"/>
            <a:r>
              <a:rPr lang="ja-JP" altLang="en-US" dirty="0"/>
              <a:t>レベル</a:t>
            </a:r>
            <a:r>
              <a:rPr lang="en-US" altLang="ja-JP" dirty="0"/>
              <a:t>3</a:t>
            </a:r>
            <a:r>
              <a:rPr lang="ja-JP" altLang="en-US" dirty="0"/>
              <a:t>は、オープンデータ満たすと望ましい要件である。</a:t>
            </a:r>
          </a:p>
          <a:p>
            <a:pPr lvl="1"/>
            <a:r>
              <a:rPr lang="ja-JP" altLang="en-US" dirty="0"/>
              <a:t>レベル</a:t>
            </a:r>
            <a:r>
              <a:rPr lang="en-US" altLang="ja-JP" dirty="0"/>
              <a:t>3</a:t>
            </a:r>
            <a:r>
              <a:rPr lang="ja-JP" altLang="en-US" dirty="0"/>
              <a:t>の要件は、データ本体を修正したり手を加えたりすることなく、個別に作成された複数のデータを統合して利用（マッシュアップ）するプログラムが書けることを目的とする。</a:t>
            </a:r>
          </a:p>
          <a:p>
            <a:pPr lvl="1"/>
            <a:r>
              <a:rPr lang="ja-JP" altLang="en-US" dirty="0"/>
              <a:t>そのために、データセットが含む個々のデータ本体の型や、データセット全体の構成や構造が、フォーマルに定義されていることを、レベル</a:t>
            </a:r>
            <a:r>
              <a:rPr lang="en-US" altLang="ja-JP" dirty="0"/>
              <a:t>3</a:t>
            </a:r>
            <a:r>
              <a:rPr lang="ja-JP" altLang="en-US" dirty="0"/>
              <a:t>の要件と</a:t>
            </a:r>
            <a:r>
              <a:rPr lang="ja-JP" altLang="en-US" dirty="0" smtClean="0"/>
              <a:t>する。</a:t>
            </a:r>
            <a:endParaRPr lang="ja-JP" altLang="en-US" dirty="0"/>
          </a:p>
          <a:p>
            <a:pPr lvl="1"/>
            <a:endParaRPr lang="ja-JP" altLang="en-US" dirty="0"/>
          </a:p>
          <a:p>
            <a:pPr lvl="1"/>
            <a:endParaRPr kumimoji="1" lang="ja-JP" altLang="en-US" dirty="0"/>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32</a:t>
            </a:fld>
            <a:endParaRPr lang="en-US" altLang="ja-JP"/>
          </a:p>
        </p:txBody>
      </p:sp>
    </p:spTree>
    <p:extLst>
      <p:ext uri="{BB962C8B-B14F-4D97-AF65-F5344CB8AC3E}">
        <p14:creationId xmlns:p14="http://schemas.microsoft.com/office/powerpoint/2010/main" val="195574276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表形式データの技術ガイド</a:t>
            </a:r>
            <a:endParaRPr kumimoji="1" lang="ja-JP" altLang="en-US" dirty="0"/>
          </a:p>
        </p:txBody>
      </p:sp>
      <p:graphicFrame>
        <p:nvGraphicFramePr>
          <p:cNvPr id="5" name="コンテンツ プレースホルダー 4"/>
          <p:cNvGraphicFramePr>
            <a:graphicFrameLocks noGrp="1"/>
          </p:cNvGraphicFramePr>
          <p:nvPr>
            <p:ph idx="1"/>
            <p:extLst>
              <p:ext uri="{D42A27DB-BD31-4B8C-83A1-F6EECF244321}">
                <p14:modId xmlns:p14="http://schemas.microsoft.com/office/powerpoint/2010/main" val="4183753620"/>
              </p:ext>
            </p:extLst>
          </p:nvPr>
        </p:nvGraphicFramePr>
        <p:xfrm>
          <a:off x="407294" y="1557090"/>
          <a:ext cx="9354690" cy="4394854"/>
        </p:xfrm>
        <a:graphic>
          <a:graphicData uri="http://schemas.openxmlformats.org/drawingml/2006/table">
            <a:tbl>
              <a:tblPr firstCol="1" bandRow="1">
                <a:tableStyleId>{5C22544A-7EE6-4342-B048-85BDC9FD1C3A}</a:tableStyleId>
              </a:tblPr>
              <a:tblGrid>
                <a:gridCol w="1145778"/>
                <a:gridCol w="8208912"/>
              </a:tblGrid>
              <a:tr h="310534">
                <a:tc>
                  <a:txBody>
                    <a:bodyPr/>
                    <a:lstStyle/>
                    <a:p>
                      <a:pPr algn="ctr"/>
                      <a:r>
                        <a:rPr kumimoji="1" lang="ja-JP" altLang="en-US" sz="1400" dirty="0" smtClean="0">
                          <a:latin typeface="メイリオ" pitchFamily="50" charset="-128"/>
                          <a:ea typeface="メイリオ" pitchFamily="50" charset="-128"/>
                          <a:cs typeface="メイリオ" pitchFamily="50" charset="-128"/>
                        </a:rPr>
                        <a:t>ガイド</a:t>
                      </a:r>
                      <a:r>
                        <a:rPr kumimoji="1" lang="en-US" altLang="ja-JP" sz="1400" dirty="0" smtClean="0">
                          <a:latin typeface="メイリオ" pitchFamily="50" charset="-128"/>
                          <a:ea typeface="メイリオ" pitchFamily="50" charset="-128"/>
                          <a:cs typeface="メイリオ" pitchFamily="50" charset="-128"/>
                        </a:rPr>
                        <a:t>1</a:t>
                      </a:r>
                      <a:endParaRPr kumimoji="1" lang="ja-JP" altLang="en-US" sz="1400" dirty="0">
                        <a:latin typeface="メイリオ" pitchFamily="50" charset="-128"/>
                        <a:ea typeface="メイリオ" pitchFamily="50" charset="-128"/>
                        <a:cs typeface="メイリオ" pitchFamily="50" charset="-128"/>
                      </a:endParaRPr>
                    </a:p>
                  </a:txBody>
                  <a:tcPr anchor="ctr"/>
                </a:tc>
                <a:tc>
                  <a:txBody>
                    <a:bodyPr/>
                    <a:lstStyle/>
                    <a:p>
                      <a:r>
                        <a:rPr kumimoji="1" lang="en-US" altLang="ja-JP" sz="1400" dirty="0" smtClean="0">
                          <a:latin typeface="メイリオ" pitchFamily="50" charset="-128"/>
                          <a:ea typeface="メイリオ" pitchFamily="50" charset="-128"/>
                          <a:cs typeface="メイリオ" pitchFamily="50" charset="-128"/>
                        </a:rPr>
                        <a:t>1</a:t>
                      </a:r>
                      <a:r>
                        <a:rPr kumimoji="1" lang="ja-JP" altLang="en-US" sz="1400" dirty="0" err="1" smtClean="0">
                          <a:latin typeface="メイリオ" pitchFamily="50" charset="-128"/>
                          <a:ea typeface="メイリオ" pitchFamily="50" charset="-128"/>
                          <a:cs typeface="メイリオ" pitchFamily="50" charset="-128"/>
                        </a:rPr>
                        <a:t>つの</a:t>
                      </a:r>
                      <a:r>
                        <a:rPr kumimoji="1" lang="ja-JP" altLang="en-US" sz="1400" dirty="0" smtClean="0">
                          <a:latin typeface="メイリオ" pitchFamily="50" charset="-128"/>
                          <a:ea typeface="メイリオ" pitchFamily="50" charset="-128"/>
                          <a:cs typeface="メイリオ" pitchFamily="50" charset="-128"/>
                        </a:rPr>
                        <a:t>データシートには</a:t>
                      </a:r>
                      <a:r>
                        <a:rPr kumimoji="1" lang="en-US" altLang="ja-JP" sz="1400" dirty="0" smtClean="0">
                          <a:latin typeface="メイリオ" pitchFamily="50" charset="-128"/>
                          <a:ea typeface="メイリオ" pitchFamily="50" charset="-128"/>
                          <a:cs typeface="メイリオ" pitchFamily="50" charset="-128"/>
                        </a:rPr>
                        <a:t>､1</a:t>
                      </a:r>
                      <a:r>
                        <a:rPr kumimoji="1" lang="ja-JP" altLang="en-US" sz="1400" dirty="0" smtClean="0">
                          <a:latin typeface="メイリオ" pitchFamily="50" charset="-128"/>
                          <a:ea typeface="メイリオ" pitchFamily="50" charset="-128"/>
                          <a:cs typeface="メイリオ" pitchFamily="50" charset="-128"/>
                        </a:rPr>
                        <a:t>種類の表のみを含むべきである。</a:t>
                      </a:r>
                    </a:p>
                  </a:txBody>
                  <a:tcPr/>
                </a:tc>
              </a:tr>
              <a:tr h="0">
                <a:tc>
                  <a:txBody>
                    <a:bodyPr/>
                    <a:lstStyle/>
                    <a:p>
                      <a:pPr algn="ctr"/>
                      <a:r>
                        <a:rPr kumimoji="1" lang="ja-JP" altLang="en-US" sz="1400" dirty="0" smtClean="0">
                          <a:latin typeface="メイリオ" pitchFamily="50" charset="-128"/>
                          <a:ea typeface="メイリオ" pitchFamily="50" charset="-128"/>
                          <a:cs typeface="メイリオ" pitchFamily="50" charset="-128"/>
                        </a:rPr>
                        <a:t>ガイド</a:t>
                      </a:r>
                      <a:r>
                        <a:rPr kumimoji="1" lang="en-US" altLang="ja-JP" sz="1400" dirty="0" smtClean="0">
                          <a:latin typeface="メイリオ" pitchFamily="50" charset="-128"/>
                          <a:ea typeface="メイリオ" pitchFamily="50" charset="-128"/>
                          <a:cs typeface="メイリオ" pitchFamily="50" charset="-128"/>
                        </a:rPr>
                        <a:t>2</a:t>
                      </a:r>
                      <a:endParaRPr kumimoji="1" lang="ja-JP" altLang="en-US" sz="1400" dirty="0">
                        <a:latin typeface="メイリオ" pitchFamily="50" charset="-128"/>
                        <a:ea typeface="メイリオ" pitchFamily="50" charset="-128"/>
                        <a:cs typeface="メイリオ" pitchFamily="50" charset="-128"/>
                      </a:endParaRPr>
                    </a:p>
                  </a:txBody>
                  <a:tcPr anchor="ctr"/>
                </a:tc>
                <a:tc>
                  <a:txBody>
                    <a:bodyPr/>
                    <a:lstStyle/>
                    <a:p>
                      <a:r>
                        <a:rPr kumimoji="1" lang="ja-JP" altLang="en-US" sz="1400" dirty="0" smtClean="0">
                          <a:latin typeface="メイリオ" pitchFamily="50" charset="-128"/>
                          <a:ea typeface="メイリオ" pitchFamily="50" charset="-128"/>
                          <a:cs typeface="メイリオ" pitchFamily="50" charset="-128"/>
                        </a:rPr>
                        <a:t>セルに、整形のためのスペース・改行、位取りのカンマを含めるべきでない</a:t>
                      </a:r>
                      <a:r>
                        <a:rPr kumimoji="1" lang="en-US" altLang="ja-JP" sz="1400" dirty="0" smtClean="0">
                          <a:latin typeface="メイリオ" pitchFamily="50" charset="-128"/>
                          <a:ea typeface="メイリオ" pitchFamily="50" charset="-128"/>
                          <a:cs typeface="メイリオ" pitchFamily="50" charset="-128"/>
                        </a:rPr>
                        <a:t>｡</a:t>
                      </a:r>
                    </a:p>
                  </a:txBody>
                  <a:tcPr/>
                </a:tc>
              </a:tr>
              <a:tr h="0">
                <a:tc>
                  <a:txBody>
                    <a:bodyPr/>
                    <a:lstStyle/>
                    <a:p>
                      <a:pPr algn="ctr"/>
                      <a:r>
                        <a:rPr kumimoji="1" lang="ja-JP" altLang="en-US" sz="1400" dirty="0" smtClean="0">
                          <a:latin typeface="メイリオ" pitchFamily="50" charset="-128"/>
                          <a:ea typeface="メイリオ" pitchFamily="50" charset="-128"/>
                          <a:cs typeface="メイリオ" pitchFamily="50" charset="-128"/>
                        </a:rPr>
                        <a:t>ガイド</a:t>
                      </a:r>
                      <a:r>
                        <a:rPr kumimoji="1" lang="en-US" altLang="ja-JP" sz="1400" dirty="0" smtClean="0">
                          <a:latin typeface="メイリオ" pitchFamily="50" charset="-128"/>
                          <a:ea typeface="メイリオ" pitchFamily="50" charset="-128"/>
                          <a:cs typeface="メイリオ" pitchFamily="50" charset="-128"/>
                        </a:rPr>
                        <a:t>3</a:t>
                      </a:r>
                      <a:endParaRPr kumimoji="1" lang="ja-JP" altLang="en-US" sz="1400" dirty="0">
                        <a:latin typeface="メイリオ" pitchFamily="50" charset="-128"/>
                        <a:ea typeface="メイリオ" pitchFamily="50" charset="-128"/>
                        <a:cs typeface="メイリオ" pitchFamily="50" charset="-128"/>
                      </a:endParaRPr>
                    </a:p>
                  </a:txBody>
                  <a:tcPr anchor="ctr"/>
                </a:tc>
                <a:tc>
                  <a:txBody>
                    <a:bodyPr/>
                    <a:lstStyle/>
                    <a:p>
                      <a:r>
                        <a:rPr kumimoji="1" lang="ja-JP" altLang="en-US" sz="1400" dirty="0" smtClean="0">
                          <a:latin typeface="メイリオ" pitchFamily="50" charset="-128"/>
                          <a:ea typeface="メイリオ" pitchFamily="50" charset="-128"/>
                          <a:cs typeface="メイリオ" pitchFamily="50" charset="-128"/>
                        </a:rPr>
                        <a:t>年の値には、西暦表記を備えるべきである</a:t>
                      </a:r>
                      <a:r>
                        <a:rPr kumimoji="1" lang="en-US" altLang="ja-JP" sz="1400" dirty="0" smtClean="0">
                          <a:latin typeface="メイリオ" pitchFamily="50" charset="-128"/>
                          <a:ea typeface="メイリオ" pitchFamily="50" charset="-128"/>
                          <a:cs typeface="メイリオ" pitchFamily="50" charset="-128"/>
                        </a:rPr>
                        <a:t>｡</a:t>
                      </a:r>
                    </a:p>
                  </a:txBody>
                  <a:tcPr/>
                </a:tc>
              </a:tr>
              <a:tr h="0">
                <a:tc>
                  <a:txBody>
                    <a:bodyPr/>
                    <a:lstStyle/>
                    <a:p>
                      <a:pPr algn="ctr"/>
                      <a:r>
                        <a:rPr kumimoji="1" lang="ja-JP" altLang="en-US" sz="1400" dirty="0" smtClean="0">
                          <a:latin typeface="メイリオ" pitchFamily="50" charset="-128"/>
                          <a:ea typeface="メイリオ" pitchFamily="50" charset="-128"/>
                          <a:cs typeface="メイリオ" pitchFamily="50" charset="-128"/>
                        </a:rPr>
                        <a:t>ガイド</a:t>
                      </a:r>
                      <a:r>
                        <a:rPr kumimoji="1" lang="en-US" altLang="ja-JP" sz="1400" dirty="0" smtClean="0">
                          <a:latin typeface="メイリオ" pitchFamily="50" charset="-128"/>
                          <a:ea typeface="メイリオ" pitchFamily="50" charset="-128"/>
                          <a:cs typeface="メイリオ" pitchFamily="50" charset="-128"/>
                        </a:rPr>
                        <a:t>4</a:t>
                      </a:r>
                      <a:endParaRPr kumimoji="1" lang="ja-JP" altLang="en-US" sz="1400" dirty="0">
                        <a:latin typeface="メイリオ" pitchFamily="50" charset="-128"/>
                        <a:ea typeface="メイリオ" pitchFamily="50" charset="-128"/>
                        <a:cs typeface="メイリオ" pitchFamily="50" charset="-128"/>
                      </a:endParaRPr>
                    </a:p>
                  </a:txBody>
                  <a:tcPr anchor="ctr"/>
                </a:tc>
                <a:tc>
                  <a:txBody>
                    <a:bodyPr/>
                    <a:lstStyle/>
                    <a:p>
                      <a:r>
                        <a:rPr kumimoji="1" lang="ja-JP" altLang="en-US" sz="1400" dirty="0" smtClean="0">
                          <a:latin typeface="メイリオ" pitchFamily="50" charset="-128"/>
                          <a:ea typeface="メイリオ" pitchFamily="50" charset="-128"/>
                          <a:cs typeface="メイリオ" pitchFamily="50" charset="-128"/>
                        </a:rPr>
                        <a:t>数値やタイトル・単位以外の情報を、セルに含めるべきではない。</a:t>
                      </a:r>
                    </a:p>
                  </a:txBody>
                  <a:tcPr/>
                </a:tc>
              </a:tr>
              <a:tr h="0">
                <a:tc>
                  <a:txBody>
                    <a:bodyPr/>
                    <a:lstStyle/>
                    <a:p>
                      <a:pPr algn="ctr"/>
                      <a:r>
                        <a:rPr kumimoji="1" lang="ja-JP" altLang="en-US" sz="1400" dirty="0" smtClean="0">
                          <a:latin typeface="メイリオ" pitchFamily="50" charset="-128"/>
                          <a:ea typeface="メイリオ" pitchFamily="50" charset="-128"/>
                          <a:cs typeface="メイリオ" pitchFamily="50" charset="-128"/>
                        </a:rPr>
                        <a:t>ガイド</a:t>
                      </a:r>
                      <a:r>
                        <a:rPr kumimoji="1" lang="en-US" altLang="ja-JP" sz="1400" dirty="0" smtClean="0">
                          <a:latin typeface="メイリオ" pitchFamily="50" charset="-128"/>
                          <a:ea typeface="メイリオ" pitchFamily="50" charset="-128"/>
                          <a:cs typeface="メイリオ" pitchFamily="50" charset="-128"/>
                        </a:rPr>
                        <a:t>5</a:t>
                      </a:r>
                      <a:endParaRPr kumimoji="1" lang="ja-JP" altLang="en-US" sz="1400" dirty="0">
                        <a:latin typeface="メイリオ" pitchFamily="50" charset="-128"/>
                        <a:ea typeface="メイリオ" pitchFamily="50" charset="-128"/>
                        <a:cs typeface="メイリオ" pitchFamily="50" charset="-128"/>
                      </a:endParaRPr>
                    </a:p>
                  </a:txBody>
                  <a:tcPr anchor="ctr"/>
                </a:tc>
                <a:tc>
                  <a:txBody>
                    <a:bodyPr/>
                    <a:lstStyle/>
                    <a:p>
                      <a:r>
                        <a:rPr kumimoji="1" lang="ja-JP" altLang="en-US" sz="1400" dirty="0" smtClean="0">
                          <a:latin typeface="メイリオ" pitchFamily="50" charset="-128"/>
                          <a:ea typeface="メイリオ" pitchFamily="50" charset="-128"/>
                          <a:cs typeface="メイリオ" pitchFamily="50" charset="-128"/>
                        </a:rPr>
                        <a:t>すべてのセルが、他のセルと結合されているべきではない。</a:t>
                      </a:r>
                    </a:p>
                  </a:txBody>
                  <a:tcPr/>
                </a:tc>
              </a:tr>
              <a:tr h="0">
                <a:tc>
                  <a:txBody>
                    <a:bodyPr/>
                    <a:lstStyle/>
                    <a:p>
                      <a:pPr algn="ctr"/>
                      <a:r>
                        <a:rPr kumimoji="1" lang="ja-JP" altLang="en-US" sz="1400" dirty="0" smtClean="0">
                          <a:latin typeface="メイリオ" pitchFamily="50" charset="-128"/>
                          <a:ea typeface="メイリオ" pitchFamily="50" charset="-128"/>
                          <a:cs typeface="メイリオ" pitchFamily="50" charset="-128"/>
                        </a:rPr>
                        <a:t>ガイド</a:t>
                      </a:r>
                      <a:r>
                        <a:rPr kumimoji="1" lang="en-US" altLang="ja-JP" sz="1400" dirty="0" smtClean="0">
                          <a:latin typeface="メイリオ" pitchFamily="50" charset="-128"/>
                          <a:ea typeface="メイリオ" pitchFamily="50" charset="-128"/>
                          <a:cs typeface="メイリオ" pitchFamily="50" charset="-128"/>
                        </a:rPr>
                        <a:t>6</a:t>
                      </a:r>
                      <a:endParaRPr kumimoji="1" lang="ja-JP" altLang="en-US" sz="1400" dirty="0">
                        <a:latin typeface="メイリオ" pitchFamily="50" charset="-128"/>
                        <a:ea typeface="メイリオ" pitchFamily="50" charset="-128"/>
                        <a:cs typeface="メイリオ" pitchFamily="50" charset="-128"/>
                      </a:endParaRPr>
                    </a:p>
                  </a:txBody>
                  <a:tcPr anchor="ctr"/>
                </a:tc>
                <a:tc>
                  <a:txBody>
                    <a:bodyPr/>
                    <a:lstStyle/>
                    <a:p>
                      <a:r>
                        <a:rPr kumimoji="1" lang="ja-JP" altLang="en-US" sz="1400" dirty="0" smtClean="0">
                          <a:latin typeface="メイリオ" pitchFamily="50" charset="-128"/>
                          <a:ea typeface="メイリオ" pitchFamily="50" charset="-128"/>
                          <a:cs typeface="メイリオ" pitchFamily="50" charset="-128"/>
                        </a:rPr>
                        <a:t>値がない場合を除き、データセルが空白とすべきでない。</a:t>
                      </a:r>
                    </a:p>
                  </a:txBody>
                  <a:tcPr/>
                </a:tc>
              </a:tr>
              <a:tr h="0">
                <a:tc>
                  <a:txBody>
                    <a:bodyPr/>
                    <a:lstStyle/>
                    <a:p>
                      <a:pPr algn="ctr"/>
                      <a:r>
                        <a:rPr kumimoji="1" lang="ja-JP" altLang="en-US" sz="1400" dirty="0" smtClean="0">
                          <a:latin typeface="メイリオ" pitchFamily="50" charset="-128"/>
                          <a:ea typeface="メイリオ" pitchFamily="50" charset="-128"/>
                          <a:cs typeface="メイリオ" pitchFamily="50" charset="-128"/>
                        </a:rPr>
                        <a:t>ガイド</a:t>
                      </a:r>
                      <a:r>
                        <a:rPr kumimoji="1" lang="en-US" altLang="ja-JP" sz="1400" dirty="0" smtClean="0">
                          <a:latin typeface="メイリオ" pitchFamily="50" charset="-128"/>
                          <a:ea typeface="メイリオ" pitchFamily="50" charset="-128"/>
                          <a:cs typeface="メイリオ" pitchFamily="50" charset="-128"/>
                        </a:rPr>
                        <a:t>7</a:t>
                      </a:r>
                      <a:endParaRPr kumimoji="1" lang="ja-JP" altLang="en-US" sz="1400" dirty="0">
                        <a:latin typeface="メイリオ" pitchFamily="50" charset="-128"/>
                        <a:ea typeface="メイリオ" pitchFamily="50" charset="-128"/>
                        <a:cs typeface="メイリオ" pitchFamily="50" charset="-128"/>
                      </a:endParaRPr>
                    </a:p>
                  </a:txBody>
                  <a:tcPr anchor="ctr"/>
                </a:tc>
                <a:tc>
                  <a:txBody>
                    <a:bodyPr/>
                    <a:lstStyle/>
                    <a:p>
                      <a:r>
                        <a:rPr kumimoji="1" lang="ja-JP" altLang="en-US" sz="1400" dirty="0" smtClean="0">
                          <a:latin typeface="メイリオ" pitchFamily="50" charset="-128"/>
                          <a:ea typeface="メイリオ" pitchFamily="50" charset="-128"/>
                          <a:cs typeface="メイリオ" pitchFamily="50" charset="-128"/>
                        </a:rPr>
                        <a:t>データの内容を示すタイトルは、</a:t>
                      </a:r>
                      <a:r>
                        <a:rPr kumimoji="1" lang="en-US" altLang="ja-JP" sz="1400" dirty="0" smtClean="0">
                          <a:latin typeface="メイリオ" pitchFamily="50" charset="-128"/>
                          <a:ea typeface="メイリオ" pitchFamily="50" charset="-128"/>
                          <a:cs typeface="メイリオ" pitchFamily="50" charset="-128"/>
                        </a:rPr>
                        <a:t>1</a:t>
                      </a:r>
                      <a:r>
                        <a:rPr kumimoji="1" lang="ja-JP" altLang="en-US" sz="1400" dirty="0" smtClean="0">
                          <a:latin typeface="メイリオ" pitchFamily="50" charset="-128"/>
                          <a:ea typeface="メイリオ" pitchFamily="50" charset="-128"/>
                          <a:cs typeface="メイリオ" pitchFamily="50" charset="-128"/>
                        </a:rPr>
                        <a:t>行で構成されているべきである。</a:t>
                      </a:r>
                    </a:p>
                  </a:txBody>
                  <a:tcPr/>
                </a:tc>
              </a:tr>
              <a:tr h="0">
                <a:tc>
                  <a:txBody>
                    <a:bodyPr/>
                    <a:lstStyle/>
                    <a:p>
                      <a:pPr algn="ctr"/>
                      <a:r>
                        <a:rPr kumimoji="1" lang="ja-JP" altLang="en-US" sz="1400" dirty="0" smtClean="0">
                          <a:latin typeface="メイリオ" pitchFamily="50" charset="-128"/>
                          <a:ea typeface="メイリオ" pitchFamily="50" charset="-128"/>
                          <a:cs typeface="メイリオ" pitchFamily="50" charset="-128"/>
                        </a:rPr>
                        <a:t>ガイド</a:t>
                      </a:r>
                      <a:r>
                        <a:rPr kumimoji="1" lang="en-US" altLang="ja-JP" sz="1400" dirty="0" smtClean="0">
                          <a:latin typeface="メイリオ" pitchFamily="50" charset="-128"/>
                          <a:ea typeface="メイリオ" pitchFamily="50" charset="-128"/>
                          <a:cs typeface="メイリオ" pitchFamily="50" charset="-128"/>
                        </a:rPr>
                        <a:t>8</a:t>
                      </a:r>
                      <a:endParaRPr kumimoji="1" lang="ja-JP" altLang="en-US" sz="1400" dirty="0">
                        <a:latin typeface="メイリオ" pitchFamily="50" charset="-128"/>
                        <a:ea typeface="メイリオ" pitchFamily="50" charset="-128"/>
                        <a:cs typeface="メイリオ" pitchFamily="50" charset="-128"/>
                      </a:endParaRPr>
                    </a:p>
                  </a:txBody>
                  <a:tcPr anchor="ctr"/>
                </a:tc>
                <a:tc>
                  <a:txBody>
                    <a:bodyPr/>
                    <a:lstStyle/>
                    <a:p>
                      <a:r>
                        <a:rPr kumimoji="1" lang="ja-JP" altLang="en-US" sz="1400" dirty="0" smtClean="0">
                          <a:latin typeface="メイリオ" pitchFamily="50" charset="-128"/>
                          <a:ea typeface="メイリオ" pitchFamily="50" charset="-128"/>
                          <a:cs typeface="メイリオ" pitchFamily="50" charset="-128"/>
                        </a:rPr>
                        <a:t>データの単位が明記されているべきである。</a:t>
                      </a:r>
                    </a:p>
                  </a:txBody>
                  <a:tcPr/>
                </a:tc>
              </a:tr>
              <a:tr h="0">
                <a:tc>
                  <a:txBody>
                    <a:bodyPr/>
                    <a:lstStyle/>
                    <a:p>
                      <a:pPr algn="ctr"/>
                      <a:r>
                        <a:rPr kumimoji="1" lang="ja-JP" altLang="en-US" sz="1400" dirty="0" smtClean="0">
                          <a:latin typeface="メイリオ" pitchFamily="50" charset="-128"/>
                          <a:ea typeface="メイリオ" pitchFamily="50" charset="-128"/>
                          <a:cs typeface="メイリオ" pitchFamily="50" charset="-128"/>
                        </a:rPr>
                        <a:t>ガイド</a:t>
                      </a:r>
                      <a:r>
                        <a:rPr kumimoji="1" lang="en-US" altLang="ja-JP" sz="1400" dirty="0" smtClean="0">
                          <a:latin typeface="メイリオ" pitchFamily="50" charset="-128"/>
                          <a:ea typeface="メイリオ" pitchFamily="50" charset="-128"/>
                          <a:cs typeface="メイリオ" pitchFamily="50" charset="-128"/>
                        </a:rPr>
                        <a:t>9</a:t>
                      </a:r>
                      <a:endParaRPr kumimoji="1" lang="ja-JP" altLang="en-US" sz="1400" dirty="0">
                        <a:latin typeface="メイリオ" pitchFamily="50" charset="-128"/>
                        <a:ea typeface="メイリオ" pitchFamily="50" charset="-128"/>
                        <a:cs typeface="メイリオ" pitchFamily="50" charset="-128"/>
                      </a:endParaRPr>
                    </a:p>
                  </a:txBody>
                  <a:tcPr anchor="ctr"/>
                </a:tc>
                <a:tc>
                  <a:txBody>
                    <a:bodyPr/>
                    <a:lstStyle/>
                    <a:p>
                      <a:r>
                        <a:rPr kumimoji="1" lang="ja-JP" altLang="en-US" sz="1400" dirty="0" smtClean="0">
                          <a:latin typeface="メイリオ" pitchFamily="50" charset="-128"/>
                          <a:ea typeface="メイリオ" pitchFamily="50" charset="-128"/>
                          <a:cs typeface="メイリオ" pitchFamily="50" charset="-128"/>
                        </a:rPr>
                        <a:t>データセルの内容・単位・記数単位を示すタイトルが、それぞれ別の行に記載されているべきである。</a:t>
                      </a:r>
                    </a:p>
                  </a:txBody>
                  <a:tcPr/>
                </a:tc>
              </a:tr>
              <a:tr h="0">
                <a:tc>
                  <a:txBody>
                    <a:bodyPr/>
                    <a:lstStyle/>
                    <a:p>
                      <a:pPr algn="ctr"/>
                      <a:r>
                        <a:rPr kumimoji="1" lang="ja-JP" altLang="en-US" sz="1400" dirty="0" smtClean="0">
                          <a:latin typeface="メイリオ" pitchFamily="50" charset="-128"/>
                          <a:ea typeface="メイリオ" pitchFamily="50" charset="-128"/>
                          <a:cs typeface="メイリオ" pitchFamily="50" charset="-128"/>
                        </a:rPr>
                        <a:t>ガイド</a:t>
                      </a:r>
                      <a:r>
                        <a:rPr kumimoji="1" lang="en-US" altLang="ja-JP" sz="1400" dirty="0" smtClean="0">
                          <a:latin typeface="メイリオ" pitchFamily="50" charset="-128"/>
                          <a:ea typeface="メイリオ" pitchFamily="50" charset="-128"/>
                          <a:cs typeface="メイリオ" pitchFamily="50" charset="-128"/>
                        </a:rPr>
                        <a:t>10</a:t>
                      </a:r>
                      <a:endParaRPr kumimoji="1" lang="ja-JP" altLang="en-US" sz="1400" dirty="0">
                        <a:latin typeface="メイリオ" pitchFamily="50" charset="-128"/>
                        <a:ea typeface="メイリオ" pitchFamily="50" charset="-128"/>
                        <a:cs typeface="メイリオ" pitchFamily="50" charset="-128"/>
                      </a:endParaRPr>
                    </a:p>
                  </a:txBody>
                  <a:tcPr anchor="ctr"/>
                </a:tc>
                <a:tc>
                  <a:txBody>
                    <a:bodyPr/>
                    <a:lstStyle/>
                    <a:p>
                      <a:r>
                        <a:rPr kumimoji="1" lang="ja-JP" altLang="en-US" sz="1400" dirty="0" smtClean="0">
                          <a:latin typeface="メイリオ" pitchFamily="50" charset="-128"/>
                          <a:ea typeface="メイリオ" pitchFamily="50" charset="-128"/>
                          <a:cs typeface="メイリオ" pitchFamily="50" charset="-128"/>
                        </a:rPr>
                        <a:t>データセットは、オープンな標準データ形式で提供されるべきである。</a:t>
                      </a:r>
                      <a:endParaRPr kumimoji="1" lang="ja-JP" altLang="en-US" sz="1400" dirty="0" smtClean="0">
                        <a:solidFill>
                          <a:srgbClr val="FF0000"/>
                        </a:solidFill>
                        <a:latin typeface="メイリオ" pitchFamily="50" charset="-128"/>
                        <a:ea typeface="メイリオ" pitchFamily="50" charset="-128"/>
                        <a:cs typeface="メイリオ" pitchFamily="50" charset="-128"/>
                      </a:endParaRPr>
                    </a:p>
                  </a:txBody>
                  <a:tcPr/>
                </a:tc>
              </a:tr>
              <a:tr h="0">
                <a:tc>
                  <a:txBody>
                    <a:bodyPr/>
                    <a:lstStyle/>
                    <a:p>
                      <a:pPr algn="ctr"/>
                      <a:r>
                        <a:rPr kumimoji="1" lang="ja-JP" altLang="en-US" sz="1400" dirty="0" smtClean="0">
                          <a:latin typeface="メイリオ" pitchFamily="50" charset="-128"/>
                          <a:ea typeface="メイリオ" pitchFamily="50" charset="-128"/>
                          <a:cs typeface="メイリオ" pitchFamily="50" charset="-128"/>
                        </a:rPr>
                        <a:t>ガイド</a:t>
                      </a:r>
                      <a:r>
                        <a:rPr kumimoji="1" lang="en-US" altLang="ja-JP" sz="1400" dirty="0" smtClean="0">
                          <a:latin typeface="メイリオ" pitchFamily="50" charset="-128"/>
                          <a:ea typeface="メイリオ" pitchFamily="50" charset="-128"/>
                          <a:cs typeface="メイリオ" pitchFamily="50" charset="-128"/>
                        </a:rPr>
                        <a:t>11</a:t>
                      </a:r>
                      <a:endParaRPr kumimoji="1" lang="ja-JP" altLang="en-US" sz="1400" dirty="0">
                        <a:latin typeface="メイリオ" pitchFamily="50" charset="-128"/>
                        <a:ea typeface="メイリオ" pitchFamily="50" charset="-128"/>
                        <a:cs typeface="メイリオ" pitchFamily="50" charset="-128"/>
                      </a:endParaRPr>
                    </a:p>
                  </a:txBody>
                  <a:tcPr anchor="ctr"/>
                </a:tc>
                <a:tc>
                  <a:txBody>
                    <a:bodyPr/>
                    <a:lstStyle/>
                    <a:p>
                      <a:r>
                        <a:rPr kumimoji="1" lang="ja-JP" altLang="en-US" sz="1400" dirty="0" smtClean="0">
                          <a:latin typeface="メイリオ" pitchFamily="50" charset="-128"/>
                          <a:ea typeface="メイリオ" pitchFamily="50" charset="-128"/>
                          <a:cs typeface="メイリオ" pitchFamily="50" charset="-128"/>
                        </a:rPr>
                        <a:t>タイトルやデータ型は、一定の基準に従ったフォーマットで記述すべきである</a:t>
                      </a:r>
                      <a:r>
                        <a:rPr kumimoji="1" lang="en-US" altLang="ja-JP" sz="1400" dirty="0" smtClean="0">
                          <a:latin typeface="メイリオ" pitchFamily="50" charset="-128"/>
                          <a:ea typeface="メイリオ" pitchFamily="50" charset="-128"/>
                          <a:cs typeface="メイリオ" pitchFamily="50" charset="-128"/>
                        </a:rPr>
                        <a:t>｡</a:t>
                      </a:r>
                    </a:p>
                  </a:txBody>
                  <a:tcPr/>
                </a:tc>
              </a:tr>
              <a:tr h="0">
                <a:tc>
                  <a:txBody>
                    <a:bodyPr/>
                    <a:lstStyle/>
                    <a:p>
                      <a:pPr algn="ctr"/>
                      <a:r>
                        <a:rPr kumimoji="1" lang="ja-JP" altLang="en-US" sz="1400" dirty="0" smtClean="0">
                          <a:latin typeface="メイリオ" pitchFamily="50" charset="-128"/>
                          <a:ea typeface="メイリオ" pitchFamily="50" charset="-128"/>
                          <a:cs typeface="メイリオ" pitchFamily="50" charset="-128"/>
                        </a:rPr>
                        <a:t>ガイド</a:t>
                      </a:r>
                      <a:r>
                        <a:rPr kumimoji="1" lang="en-US" altLang="ja-JP" sz="1400" dirty="0" smtClean="0">
                          <a:latin typeface="メイリオ" pitchFamily="50" charset="-128"/>
                          <a:ea typeface="メイリオ" pitchFamily="50" charset="-128"/>
                          <a:cs typeface="メイリオ" pitchFamily="50" charset="-128"/>
                        </a:rPr>
                        <a:t>12</a:t>
                      </a:r>
                      <a:endParaRPr kumimoji="1" lang="ja-JP" altLang="en-US" sz="1400" dirty="0">
                        <a:latin typeface="メイリオ" pitchFamily="50" charset="-128"/>
                        <a:ea typeface="メイリオ" pitchFamily="50" charset="-128"/>
                        <a:cs typeface="メイリオ" pitchFamily="50" charset="-128"/>
                      </a:endParaRPr>
                    </a:p>
                  </a:txBody>
                  <a:tcPr anchor="ctr"/>
                </a:tc>
                <a:tc>
                  <a:txBody>
                    <a:bodyPr/>
                    <a:lstStyle/>
                    <a:p>
                      <a:r>
                        <a:rPr kumimoji="1" lang="ja-JP" altLang="en-US" sz="1400" dirty="0" smtClean="0">
                          <a:latin typeface="メイリオ" pitchFamily="50" charset="-128"/>
                          <a:ea typeface="メイリオ" pitchFamily="50" charset="-128"/>
                          <a:cs typeface="メイリオ" pitchFamily="50" charset="-128"/>
                        </a:rPr>
                        <a:t>データセットの属性や説明を表すメタデータを、</a:t>
                      </a:r>
                      <a:r>
                        <a:rPr kumimoji="1" lang="en-US" altLang="ja-JP" sz="1400" dirty="0" smtClean="0">
                          <a:latin typeface="メイリオ" pitchFamily="50" charset="-128"/>
                          <a:ea typeface="メイリオ" pitchFamily="50" charset="-128"/>
                          <a:cs typeface="メイリオ" pitchFamily="50" charset="-128"/>
                        </a:rPr>
                        <a:t>XML</a:t>
                      </a:r>
                      <a:r>
                        <a:rPr kumimoji="1" lang="ja-JP" altLang="en-US" sz="1400" dirty="0" smtClean="0">
                          <a:latin typeface="メイリオ" pitchFamily="50" charset="-128"/>
                          <a:ea typeface="メイリオ" pitchFamily="50" charset="-128"/>
                          <a:cs typeface="メイリオ" pitchFamily="50" charset="-128"/>
                        </a:rPr>
                        <a:t>や</a:t>
                      </a:r>
                      <a:r>
                        <a:rPr kumimoji="1" lang="en-US" altLang="ja-JP" sz="1400" dirty="0" smtClean="0">
                          <a:latin typeface="メイリオ" pitchFamily="50" charset="-128"/>
                          <a:ea typeface="メイリオ" pitchFamily="50" charset="-128"/>
                          <a:cs typeface="メイリオ" pitchFamily="50" charset="-128"/>
                        </a:rPr>
                        <a:t>RDF</a:t>
                      </a:r>
                      <a:r>
                        <a:rPr kumimoji="1" lang="ja-JP" altLang="en-US" sz="1400" dirty="0" smtClean="0">
                          <a:latin typeface="メイリオ" pitchFamily="50" charset="-128"/>
                          <a:ea typeface="メイリオ" pitchFamily="50" charset="-128"/>
                          <a:cs typeface="メイリオ" pitchFamily="50" charset="-128"/>
                        </a:rPr>
                        <a:t>の形式を使ってフォーマルに記述すべきである。</a:t>
                      </a:r>
                      <a:br>
                        <a:rPr kumimoji="1" lang="ja-JP" altLang="en-US" sz="1400" dirty="0" smtClean="0">
                          <a:latin typeface="メイリオ" pitchFamily="50" charset="-128"/>
                          <a:ea typeface="メイリオ" pitchFamily="50" charset="-128"/>
                          <a:cs typeface="メイリオ" pitchFamily="50" charset="-128"/>
                        </a:rPr>
                      </a:br>
                      <a:r>
                        <a:rPr kumimoji="1" lang="ja-JP" altLang="en-US" sz="1400" dirty="0" smtClean="0">
                          <a:latin typeface="メイリオ" pitchFamily="50" charset="-128"/>
                          <a:ea typeface="メイリオ" pitchFamily="50" charset="-128"/>
                          <a:cs typeface="メイリオ" pitchFamily="50" charset="-128"/>
                        </a:rPr>
                        <a:t>そのメタデータからデータセット本体へリンクし、たどれるようにすべきである。</a:t>
                      </a:r>
                    </a:p>
                  </a:txBody>
                  <a:tcPr/>
                </a:tc>
              </a:tr>
              <a:tr h="0">
                <a:tc>
                  <a:txBody>
                    <a:bodyPr/>
                    <a:lstStyle/>
                    <a:p>
                      <a:pPr algn="ctr"/>
                      <a:r>
                        <a:rPr kumimoji="1" lang="ja-JP" altLang="en-US" sz="1400" dirty="0" smtClean="0">
                          <a:latin typeface="メイリオ" pitchFamily="50" charset="-128"/>
                          <a:ea typeface="メイリオ" pitchFamily="50" charset="-128"/>
                          <a:cs typeface="メイリオ" pitchFamily="50" charset="-128"/>
                        </a:rPr>
                        <a:t>ガイド</a:t>
                      </a:r>
                      <a:r>
                        <a:rPr kumimoji="1" lang="en-US" altLang="ja-JP" sz="1400" dirty="0" smtClean="0">
                          <a:latin typeface="メイリオ" pitchFamily="50" charset="-128"/>
                          <a:ea typeface="メイリオ" pitchFamily="50" charset="-128"/>
                          <a:cs typeface="メイリオ" pitchFamily="50" charset="-128"/>
                        </a:rPr>
                        <a:t>13</a:t>
                      </a:r>
                      <a:endParaRPr kumimoji="1" lang="ja-JP" altLang="en-US" sz="1400" dirty="0">
                        <a:latin typeface="メイリオ" pitchFamily="50" charset="-128"/>
                        <a:ea typeface="メイリオ" pitchFamily="50" charset="-128"/>
                        <a:cs typeface="メイリオ" pitchFamily="50" charset="-128"/>
                      </a:endParaRPr>
                    </a:p>
                  </a:txBody>
                  <a:tcPr anchor="ctr"/>
                </a:tc>
                <a:tc>
                  <a:txBody>
                    <a:bodyPr/>
                    <a:lstStyle/>
                    <a:p>
                      <a:r>
                        <a:rPr kumimoji="1" lang="ja-JP" altLang="en-US" sz="1400" dirty="0" smtClean="0">
                          <a:latin typeface="メイリオ" pitchFamily="50" charset="-128"/>
                          <a:ea typeface="メイリオ" pitchFamily="50" charset="-128"/>
                          <a:cs typeface="メイリオ" pitchFamily="50" charset="-128"/>
                        </a:rPr>
                        <a:t>データセットに含まれるデータ本体を、</a:t>
                      </a:r>
                      <a:r>
                        <a:rPr kumimoji="1" lang="en-US" altLang="ja-JP" sz="1400" dirty="0" smtClean="0">
                          <a:latin typeface="メイリオ" pitchFamily="50" charset="-128"/>
                          <a:ea typeface="メイリオ" pitchFamily="50" charset="-128"/>
                          <a:cs typeface="メイリオ" pitchFamily="50" charset="-128"/>
                        </a:rPr>
                        <a:t>XML</a:t>
                      </a:r>
                      <a:r>
                        <a:rPr kumimoji="1" lang="ja-JP" altLang="en-US" sz="1400" dirty="0" smtClean="0">
                          <a:latin typeface="メイリオ" pitchFamily="50" charset="-128"/>
                          <a:ea typeface="メイリオ" pitchFamily="50" charset="-128"/>
                          <a:cs typeface="メイリオ" pitchFamily="50" charset="-128"/>
                        </a:rPr>
                        <a:t>や</a:t>
                      </a:r>
                      <a:r>
                        <a:rPr kumimoji="1" lang="en-US" altLang="ja-JP" sz="1400" dirty="0" smtClean="0">
                          <a:latin typeface="メイリオ" pitchFamily="50" charset="-128"/>
                          <a:ea typeface="メイリオ" pitchFamily="50" charset="-128"/>
                          <a:cs typeface="メイリオ" pitchFamily="50" charset="-128"/>
                        </a:rPr>
                        <a:t>RDF</a:t>
                      </a:r>
                      <a:r>
                        <a:rPr kumimoji="1" lang="ja-JP" altLang="en-US" sz="1400" dirty="0" smtClean="0">
                          <a:latin typeface="メイリオ" pitchFamily="50" charset="-128"/>
                          <a:ea typeface="メイリオ" pitchFamily="50" charset="-128"/>
                          <a:cs typeface="メイリオ" pitchFamily="50" charset="-128"/>
                        </a:rPr>
                        <a:t>の形式を使ってフォーマルに記述すべきである。</a:t>
                      </a:r>
                    </a:p>
                  </a:txBody>
                  <a:tcPr/>
                </a:tc>
              </a:tr>
            </a:tbl>
          </a:graphicData>
        </a:graphic>
      </p:graphicFrame>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33</a:t>
            </a:fld>
            <a:endParaRPr lang="en-US" altLang="ja-JP"/>
          </a:p>
        </p:txBody>
      </p:sp>
      <p:sp>
        <p:nvSpPr>
          <p:cNvPr id="6" name="正方形/長方形 5"/>
          <p:cNvSpPr/>
          <p:nvPr/>
        </p:nvSpPr>
        <p:spPr bwMode="auto">
          <a:xfrm>
            <a:off x="56456" y="1556792"/>
            <a:ext cx="344488" cy="3024336"/>
          </a:xfrm>
          <a:prstGeom prst="rect">
            <a:avLst/>
          </a:prstGeom>
          <a:solidFill>
            <a:schemeClr val="accent1"/>
          </a:solidFill>
          <a:ln w="12700" cap="sq" cmpd="sng" algn="ctr">
            <a:solidFill>
              <a:schemeClr val="tx1"/>
            </a:solidFill>
            <a:prstDash val="solid"/>
            <a:round/>
            <a:headEnd type="none" w="sm" len="sm"/>
            <a:tailEnd type="none" w="sm" len="sm"/>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1" hangingPunct="1">
              <a:lnSpc>
                <a:spcPct val="100000"/>
              </a:lnSpc>
              <a:spcBef>
                <a:spcPct val="0"/>
              </a:spcBef>
              <a:spcAft>
                <a:spcPct val="0"/>
              </a:spcAft>
              <a:buClrTx/>
              <a:buSzTx/>
              <a:buFontTx/>
              <a:buNone/>
              <a:tabLst/>
            </a:pPr>
            <a:r>
              <a:rPr kumimoji="0" lang="ja-JP" altLang="en-US" sz="2400" b="0" i="0" u="none" strike="noStrike" cap="none" normalizeH="0" baseline="0" dirty="0" smtClean="0">
                <a:ln>
                  <a:noFill/>
                </a:ln>
                <a:solidFill>
                  <a:schemeClr val="tx1"/>
                </a:solidFill>
                <a:effectLst/>
                <a:latin typeface="ＤＦＧ華康ゴシック体W5" pitchFamily="50" charset="-128"/>
                <a:ea typeface="ＤＦＧ華康ゴシック体W5" pitchFamily="50" charset="-128"/>
              </a:rPr>
              <a:t>レ</a:t>
            </a:r>
          </a:p>
          <a:p>
            <a:pPr marL="0" marR="0" indent="0" algn="ctr" defTabSz="914400" rtl="0" eaLnBrk="1" fontAlgn="base" latinLnBrk="1" hangingPunct="1">
              <a:lnSpc>
                <a:spcPct val="100000"/>
              </a:lnSpc>
              <a:spcBef>
                <a:spcPct val="0"/>
              </a:spcBef>
              <a:spcAft>
                <a:spcPct val="0"/>
              </a:spcAft>
              <a:buClrTx/>
              <a:buSzTx/>
              <a:buFontTx/>
              <a:buNone/>
              <a:tabLst/>
            </a:pPr>
            <a:r>
              <a:rPr kumimoji="0" lang="ja-JP" altLang="en-US" sz="2400" b="0" i="0" u="none" strike="noStrike" cap="none" normalizeH="0" baseline="0" dirty="0" err="1" smtClean="0">
                <a:ln>
                  <a:noFill/>
                </a:ln>
                <a:solidFill>
                  <a:schemeClr val="tx1"/>
                </a:solidFill>
                <a:effectLst/>
                <a:latin typeface="ＤＦＧ華康ゴシック体W5" pitchFamily="50" charset="-128"/>
                <a:ea typeface="ＤＦＧ華康ゴシック体W5" pitchFamily="50" charset="-128"/>
              </a:rPr>
              <a:t>ベ</a:t>
            </a:r>
            <a:endParaRPr kumimoji="0" lang="ja-JP" altLang="en-US" sz="2400" b="0" i="0" u="none" strike="noStrike" cap="none" normalizeH="0" baseline="0" dirty="0" smtClean="0">
              <a:ln>
                <a:noFill/>
              </a:ln>
              <a:solidFill>
                <a:schemeClr val="tx1"/>
              </a:solidFill>
              <a:effectLst/>
              <a:latin typeface="ＤＦＧ華康ゴシック体W5" pitchFamily="50" charset="-128"/>
              <a:ea typeface="ＤＦＧ華康ゴシック体W5" pitchFamily="50" charset="-128"/>
            </a:endParaRPr>
          </a:p>
          <a:p>
            <a:pPr marL="0" marR="0" indent="0" algn="ctr" defTabSz="914400" rtl="0" eaLnBrk="1" fontAlgn="base" latinLnBrk="1" hangingPunct="1">
              <a:lnSpc>
                <a:spcPct val="100000"/>
              </a:lnSpc>
              <a:spcBef>
                <a:spcPct val="0"/>
              </a:spcBef>
              <a:spcAft>
                <a:spcPct val="0"/>
              </a:spcAft>
              <a:buClrTx/>
              <a:buSzTx/>
              <a:buFontTx/>
              <a:buNone/>
              <a:tabLst/>
            </a:pPr>
            <a:r>
              <a:rPr kumimoji="0" lang="ja-JP" altLang="en-US" sz="2400" b="0" i="0" u="none" strike="noStrike" cap="none" normalizeH="0" baseline="0" dirty="0" smtClean="0">
                <a:ln>
                  <a:noFill/>
                </a:ln>
                <a:solidFill>
                  <a:schemeClr val="tx1"/>
                </a:solidFill>
                <a:effectLst/>
                <a:latin typeface="ＤＦＧ華康ゴシック体W5" pitchFamily="50" charset="-128"/>
                <a:ea typeface="ＤＦＧ華康ゴシック体W5" pitchFamily="50" charset="-128"/>
              </a:rPr>
              <a:t>ル</a:t>
            </a:r>
          </a:p>
          <a:p>
            <a:pPr marL="0" marR="0" indent="0" algn="ctr" defTabSz="914400" rtl="0" eaLnBrk="1" fontAlgn="base" latinLnBrk="1" hangingPunct="1">
              <a:lnSpc>
                <a:spcPct val="100000"/>
              </a:lnSpc>
              <a:spcBef>
                <a:spcPct val="0"/>
              </a:spcBef>
              <a:spcAft>
                <a:spcPct val="0"/>
              </a:spcAft>
              <a:buClrTx/>
              <a:buSzTx/>
              <a:buFontTx/>
              <a:buNone/>
              <a:tabLst/>
            </a:pPr>
            <a:r>
              <a:rPr kumimoji="0" lang="en-US" altLang="ja-JP" sz="2400" b="0" i="0" u="none" strike="noStrike" cap="none" normalizeH="0" baseline="0" dirty="0" smtClean="0">
                <a:ln>
                  <a:noFill/>
                </a:ln>
                <a:solidFill>
                  <a:schemeClr val="tx1"/>
                </a:solidFill>
                <a:effectLst/>
                <a:latin typeface="ＤＦＧ華康ゴシック体W5" pitchFamily="50" charset="-128"/>
                <a:ea typeface="ＤＦＧ華康ゴシック体W5" pitchFamily="50" charset="-128"/>
              </a:rPr>
              <a:t>1</a:t>
            </a:r>
            <a:endParaRPr kumimoji="0" lang="ja-JP" altLang="en-US" sz="2400" b="0" i="0" u="none" strike="noStrike" cap="none" normalizeH="0" baseline="0" dirty="0" smtClean="0">
              <a:ln>
                <a:noFill/>
              </a:ln>
              <a:solidFill>
                <a:schemeClr val="tx1"/>
              </a:solidFill>
              <a:effectLst/>
              <a:latin typeface="ＤＦＧ華康ゴシック体W5" pitchFamily="50" charset="-128"/>
              <a:ea typeface="ＤＦＧ華康ゴシック体W5" pitchFamily="50" charset="-128"/>
            </a:endParaRPr>
          </a:p>
        </p:txBody>
      </p:sp>
      <p:sp>
        <p:nvSpPr>
          <p:cNvPr id="10" name="正方形/長方形 9"/>
          <p:cNvSpPr/>
          <p:nvPr/>
        </p:nvSpPr>
        <p:spPr bwMode="auto">
          <a:xfrm>
            <a:off x="56456" y="4581128"/>
            <a:ext cx="344488" cy="360040"/>
          </a:xfrm>
          <a:prstGeom prst="rect">
            <a:avLst/>
          </a:prstGeom>
          <a:solidFill>
            <a:schemeClr val="accent1"/>
          </a:solidFill>
          <a:ln w="12700" cap="sq" cmpd="sng" algn="ctr">
            <a:solidFill>
              <a:schemeClr val="tx1"/>
            </a:solidFill>
            <a:prstDash val="solid"/>
            <a:round/>
            <a:headEnd type="none" w="sm" len="sm"/>
            <a:tailEnd type="none" w="sm" len="sm"/>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1" hangingPunct="1">
              <a:lnSpc>
                <a:spcPct val="100000"/>
              </a:lnSpc>
              <a:spcBef>
                <a:spcPct val="0"/>
              </a:spcBef>
              <a:spcAft>
                <a:spcPct val="0"/>
              </a:spcAft>
              <a:buClrTx/>
              <a:buSzTx/>
              <a:buFontTx/>
              <a:buNone/>
              <a:tabLst/>
            </a:pPr>
            <a:r>
              <a:rPr kumimoji="0" lang="en-US" altLang="ja-JP" sz="2400" b="0" i="0" u="none" strike="noStrike" cap="none" normalizeH="0" baseline="0" dirty="0" smtClean="0">
                <a:ln>
                  <a:noFill/>
                </a:ln>
                <a:solidFill>
                  <a:schemeClr val="tx1"/>
                </a:solidFill>
                <a:effectLst/>
                <a:latin typeface="ＤＦＧ華康ゴシック体W5" pitchFamily="50" charset="-128"/>
                <a:ea typeface="ＤＦＧ華康ゴシック体W5" pitchFamily="50" charset="-128"/>
              </a:rPr>
              <a:t>2</a:t>
            </a:r>
            <a:endParaRPr kumimoji="0" lang="ja-JP" altLang="en-US" sz="2400" b="0" i="0" u="none" strike="noStrike" cap="none" normalizeH="0" baseline="0" dirty="0" smtClean="0">
              <a:ln>
                <a:noFill/>
              </a:ln>
              <a:solidFill>
                <a:schemeClr val="tx1"/>
              </a:solidFill>
              <a:effectLst/>
              <a:latin typeface="ＤＦＧ華康ゴシック体W5" pitchFamily="50" charset="-128"/>
              <a:ea typeface="ＤＦＧ華康ゴシック体W5" pitchFamily="50" charset="-128"/>
            </a:endParaRPr>
          </a:p>
        </p:txBody>
      </p:sp>
      <p:sp>
        <p:nvSpPr>
          <p:cNvPr id="11" name="正方形/長方形 10"/>
          <p:cNvSpPr/>
          <p:nvPr/>
        </p:nvSpPr>
        <p:spPr bwMode="auto">
          <a:xfrm>
            <a:off x="56456" y="4941168"/>
            <a:ext cx="344488" cy="1008112"/>
          </a:xfrm>
          <a:prstGeom prst="rect">
            <a:avLst/>
          </a:prstGeom>
          <a:solidFill>
            <a:schemeClr val="accent1"/>
          </a:solidFill>
          <a:ln w="12700" cap="sq" cmpd="sng" algn="ctr">
            <a:solidFill>
              <a:schemeClr val="tx1"/>
            </a:solidFill>
            <a:prstDash val="solid"/>
            <a:round/>
            <a:headEnd type="none" w="sm" len="sm"/>
            <a:tailEnd type="none" w="sm" len="sm"/>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1" hangingPunct="1">
              <a:lnSpc>
                <a:spcPct val="100000"/>
              </a:lnSpc>
              <a:spcBef>
                <a:spcPct val="0"/>
              </a:spcBef>
              <a:spcAft>
                <a:spcPct val="0"/>
              </a:spcAft>
              <a:buClrTx/>
              <a:buSzTx/>
              <a:buFontTx/>
              <a:buNone/>
              <a:tabLst/>
            </a:pPr>
            <a:r>
              <a:rPr kumimoji="0" lang="en-US" altLang="ja-JP" sz="2400" b="0" i="0" u="none" strike="noStrike" cap="none" normalizeH="0" baseline="0" dirty="0" smtClean="0">
                <a:ln>
                  <a:noFill/>
                </a:ln>
                <a:solidFill>
                  <a:schemeClr val="tx1"/>
                </a:solidFill>
                <a:effectLst/>
                <a:latin typeface="ＤＦＧ華康ゴシック体W5" pitchFamily="50" charset="-128"/>
                <a:ea typeface="ＤＦＧ華康ゴシック体W5" pitchFamily="50" charset="-128"/>
              </a:rPr>
              <a:t>3</a:t>
            </a:r>
            <a:endParaRPr kumimoji="0" lang="ja-JP" altLang="en-US" sz="2400" b="0" i="0" u="none" strike="noStrike" cap="none" normalizeH="0" baseline="0" dirty="0" smtClean="0">
              <a:ln>
                <a:noFill/>
              </a:ln>
              <a:solidFill>
                <a:schemeClr val="tx1"/>
              </a:solidFill>
              <a:effectLst/>
              <a:latin typeface="ＤＦＧ華康ゴシック体W5" pitchFamily="50" charset="-128"/>
              <a:ea typeface="ＤＦＧ華康ゴシック体W5" pitchFamily="50" charset="-128"/>
            </a:endParaRPr>
          </a:p>
        </p:txBody>
      </p:sp>
    </p:spTree>
    <p:extLst>
      <p:ext uri="{BB962C8B-B14F-4D97-AF65-F5344CB8AC3E}">
        <p14:creationId xmlns:p14="http://schemas.microsoft.com/office/powerpoint/2010/main" val="382480777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四角形吹き出し 30"/>
          <p:cNvSpPr/>
          <p:nvPr/>
        </p:nvSpPr>
        <p:spPr bwMode="auto">
          <a:xfrm>
            <a:off x="488504" y="5301208"/>
            <a:ext cx="4384376" cy="1167865"/>
          </a:xfrm>
          <a:prstGeom prst="wedgeRectCallout">
            <a:avLst>
              <a:gd name="adj1" fmla="val 102663"/>
              <a:gd name="adj2" fmla="val -60073"/>
            </a:avLst>
          </a:prstGeom>
          <a:solidFill>
            <a:schemeClr val="tx1"/>
          </a:solidFill>
          <a:ln w="12700" cap="sq" cmpd="sng" algn="ctr">
            <a:solidFill>
              <a:srgbClr val="FF0000"/>
            </a:solidFill>
            <a:prstDash val="solid"/>
            <a:round/>
            <a:headEnd type="none" w="sm" len="sm"/>
            <a:tailEnd type="none" w="sm" len="sm"/>
          </a:ln>
          <a:effectLst/>
        </p:spPr>
        <p:txBody>
          <a:bodyPr vert="horz" wrap="none" lIns="91440" tIns="45720" rIns="91440" bIns="45720" numCol="1" rtlCol="0" anchor="ctr" anchorCtr="0" compatLnSpc="1">
            <a:prstTxWarp prst="textNoShape">
              <a:avLst/>
            </a:prstTxWarp>
          </a:bodyPr>
          <a:lstStyle/>
          <a:p>
            <a:pPr marL="0" marR="0" indent="0" algn="l" defTabSz="914400" rtl="0" eaLnBrk="1" fontAlgn="base" latinLnBrk="1" hangingPunct="1">
              <a:lnSpc>
                <a:spcPct val="100000"/>
              </a:lnSpc>
              <a:spcBef>
                <a:spcPct val="0"/>
              </a:spcBef>
              <a:spcAft>
                <a:spcPct val="0"/>
              </a:spcAft>
              <a:buClrTx/>
              <a:buSzTx/>
              <a:buFontTx/>
              <a:buNone/>
              <a:tabLst/>
            </a:pPr>
            <a:r>
              <a:rPr kumimoji="0" lang="ja-JP" altLang="en-US" sz="1200" b="0" i="0" u="none" strike="noStrike" cap="none" normalizeH="0" baseline="0" dirty="0" smtClean="0">
                <a:ln>
                  <a:noFill/>
                </a:ln>
                <a:solidFill>
                  <a:srgbClr val="FF0000"/>
                </a:solidFill>
                <a:effectLst/>
                <a:latin typeface="メイリオ" pitchFamily="50" charset="-128"/>
                <a:ea typeface="メイリオ" pitchFamily="50" charset="-128"/>
                <a:cs typeface="メイリオ" pitchFamily="50" charset="-128"/>
              </a:rPr>
              <a:t>ガイド</a:t>
            </a:r>
            <a:r>
              <a:rPr kumimoji="0" lang="en-US" altLang="ja-JP" sz="1200" b="0" i="0" u="none" strike="noStrike" cap="none" normalizeH="0" baseline="0" dirty="0" smtClean="0">
                <a:ln>
                  <a:noFill/>
                </a:ln>
                <a:solidFill>
                  <a:srgbClr val="FF0000"/>
                </a:solidFill>
                <a:effectLst/>
                <a:latin typeface="メイリオ" pitchFamily="50" charset="-128"/>
                <a:ea typeface="メイリオ" pitchFamily="50" charset="-128"/>
                <a:cs typeface="メイリオ" pitchFamily="50" charset="-128"/>
              </a:rPr>
              <a:t>1: 1</a:t>
            </a:r>
            <a:r>
              <a:rPr kumimoji="0" lang="ja-JP" altLang="en-US" sz="1200" b="0" i="0" u="none" strike="noStrike" cap="none" normalizeH="0" baseline="0" dirty="0" err="1" smtClean="0">
                <a:ln>
                  <a:noFill/>
                </a:ln>
                <a:solidFill>
                  <a:srgbClr val="FF0000"/>
                </a:solidFill>
                <a:effectLst/>
                <a:latin typeface="メイリオ" pitchFamily="50" charset="-128"/>
                <a:ea typeface="メイリオ" pitchFamily="50" charset="-128"/>
                <a:cs typeface="メイリオ" pitchFamily="50" charset="-128"/>
              </a:rPr>
              <a:t>つの</a:t>
            </a:r>
            <a:r>
              <a:rPr kumimoji="0" lang="ja-JP" altLang="en-US" sz="1200" b="0" i="0" u="none" strike="noStrike" cap="none" normalizeH="0" baseline="0" dirty="0" smtClean="0">
                <a:ln>
                  <a:noFill/>
                </a:ln>
                <a:solidFill>
                  <a:srgbClr val="FF0000"/>
                </a:solidFill>
                <a:effectLst/>
                <a:latin typeface="メイリオ" pitchFamily="50" charset="-128"/>
                <a:ea typeface="メイリオ" pitchFamily="50" charset="-128"/>
                <a:cs typeface="メイリオ" pitchFamily="50" charset="-128"/>
              </a:rPr>
              <a:t>データシートに</a:t>
            </a:r>
            <a:r>
              <a:rPr kumimoji="0" lang="en-US" altLang="ja-JP" sz="1200" b="0" i="0" u="none" strike="noStrike" cap="none" normalizeH="0" baseline="0" dirty="0" smtClean="0">
                <a:ln>
                  <a:noFill/>
                </a:ln>
                <a:solidFill>
                  <a:srgbClr val="FF0000"/>
                </a:solidFill>
                <a:effectLst/>
                <a:latin typeface="メイリオ" pitchFamily="50" charset="-128"/>
                <a:ea typeface="メイリオ" pitchFamily="50" charset="-128"/>
                <a:cs typeface="メイリオ" pitchFamily="50" charset="-128"/>
              </a:rPr>
              <a:t>1</a:t>
            </a:r>
            <a:r>
              <a:rPr kumimoji="0" lang="ja-JP" altLang="en-US" sz="1200" b="0" i="0" u="none" strike="noStrike" cap="none" normalizeH="0" baseline="0" dirty="0" smtClean="0">
                <a:ln>
                  <a:noFill/>
                </a:ln>
                <a:solidFill>
                  <a:srgbClr val="FF0000"/>
                </a:solidFill>
                <a:effectLst/>
                <a:latin typeface="メイリオ" pitchFamily="50" charset="-128"/>
                <a:ea typeface="メイリオ" pitchFamily="50" charset="-128"/>
                <a:cs typeface="メイリオ" pitchFamily="50" charset="-128"/>
              </a:rPr>
              <a:t>種類の表</a:t>
            </a:r>
          </a:p>
          <a:p>
            <a:pPr marL="0" marR="0" indent="0" algn="l" defTabSz="914400" rtl="0" eaLnBrk="1" fontAlgn="base" latinLnBrk="1" hangingPunct="1">
              <a:lnSpc>
                <a:spcPct val="100000"/>
              </a:lnSpc>
              <a:spcBef>
                <a:spcPct val="0"/>
              </a:spcBef>
              <a:spcAft>
                <a:spcPct val="0"/>
              </a:spcAft>
              <a:buClrTx/>
              <a:buSzTx/>
              <a:buFontTx/>
              <a:buNone/>
              <a:tabLst/>
            </a:pPr>
            <a:r>
              <a:rPr kumimoji="0" lang="ja-JP" altLang="en-US" sz="1200" b="0" i="0" u="none" strike="noStrike" cap="none" normalizeH="0" baseline="0" dirty="0" smtClean="0">
                <a:ln>
                  <a:noFill/>
                </a:ln>
                <a:solidFill>
                  <a:srgbClr val="FF0000"/>
                </a:solidFill>
                <a:effectLst/>
                <a:latin typeface="メイリオ" pitchFamily="50" charset="-128"/>
                <a:ea typeface="メイリオ" pitchFamily="50" charset="-128"/>
                <a:cs typeface="メイリオ" pitchFamily="50" charset="-128"/>
              </a:rPr>
              <a:t>ガイド</a:t>
            </a:r>
            <a:r>
              <a:rPr kumimoji="0" lang="en-US" altLang="ja-JP" sz="1200" b="0" i="0" u="none" strike="noStrike" cap="none" normalizeH="0" baseline="0" dirty="0" smtClean="0">
                <a:ln>
                  <a:noFill/>
                </a:ln>
                <a:solidFill>
                  <a:srgbClr val="FF0000"/>
                </a:solidFill>
                <a:effectLst/>
                <a:latin typeface="メイリオ" pitchFamily="50" charset="-128"/>
                <a:ea typeface="メイリオ" pitchFamily="50" charset="-128"/>
                <a:cs typeface="メイリオ" pitchFamily="50" charset="-128"/>
              </a:rPr>
              <a:t>2: </a:t>
            </a:r>
            <a:r>
              <a:rPr kumimoji="0" lang="ja-JP" altLang="en-US" sz="1200" b="0" i="0" u="none" strike="noStrike" cap="none" normalizeH="0" baseline="0" dirty="0" smtClean="0">
                <a:ln>
                  <a:noFill/>
                </a:ln>
                <a:solidFill>
                  <a:srgbClr val="FF0000"/>
                </a:solidFill>
                <a:effectLst/>
                <a:latin typeface="メイリオ" pitchFamily="50" charset="-128"/>
                <a:ea typeface="メイリオ" pitchFamily="50" charset="-128"/>
                <a:cs typeface="メイリオ" pitchFamily="50" charset="-128"/>
              </a:rPr>
              <a:t>セルに整形のための改行・空白・カンマを含めない</a:t>
            </a:r>
          </a:p>
          <a:p>
            <a:pPr algn="l"/>
            <a:r>
              <a:rPr lang="ja-JP" altLang="en-US" sz="1200" dirty="0">
                <a:solidFill>
                  <a:srgbClr val="FF0000"/>
                </a:solidFill>
                <a:latin typeface="メイリオ" pitchFamily="50" charset="-128"/>
                <a:ea typeface="メイリオ" pitchFamily="50" charset="-128"/>
                <a:cs typeface="メイリオ" pitchFamily="50" charset="-128"/>
              </a:rPr>
              <a:t>ガイド</a:t>
            </a:r>
            <a:r>
              <a:rPr lang="en-US" altLang="ja-JP" sz="1200" dirty="0" smtClean="0">
                <a:solidFill>
                  <a:srgbClr val="FF0000"/>
                </a:solidFill>
                <a:latin typeface="メイリオ" pitchFamily="50" charset="-128"/>
                <a:ea typeface="メイリオ" pitchFamily="50" charset="-128"/>
                <a:cs typeface="メイリオ" pitchFamily="50" charset="-128"/>
              </a:rPr>
              <a:t>4: </a:t>
            </a:r>
            <a:r>
              <a:rPr lang="ja-JP" altLang="en-US" sz="1200" dirty="0" smtClean="0">
                <a:solidFill>
                  <a:srgbClr val="FF0000"/>
                </a:solidFill>
                <a:latin typeface="メイリオ" pitchFamily="50" charset="-128"/>
                <a:ea typeface="メイリオ" pitchFamily="50" charset="-128"/>
                <a:cs typeface="メイリオ" pitchFamily="50" charset="-128"/>
              </a:rPr>
              <a:t>数値</a:t>
            </a:r>
            <a:r>
              <a:rPr lang="ja-JP" altLang="en-US" sz="1200" dirty="0">
                <a:solidFill>
                  <a:srgbClr val="FF0000"/>
                </a:solidFill>
                <a:latin typeface="メイリオ" pitchFamily="50" charset="-128"/>
                <a:ea typeface="メイリオ" pitchFamily="50" charset="-128"/>
                <a:cs typeface="メイリオ" pitchFamily="50" charset="-128"/>
              </a:rPr>
              <a:t>やタイトル・単位以外の情報を、セルに</a:t>
            </a:r>
            <a:r>
              <a:rPr lang="ja-JP" altLang="en-US" sz="1200" dirty="0" smtClean="0">
                <a:solidFill>
                  <a:srgbClr val="FF0000"/>
                </a:solidFill>
                <a:latin typeface="メイリオ" pitchFamily="50" charset="-128"/>
                <a:ea typeface="メイリオ" pitchFamily="50" charset="-128"/>
                <a:cs typeface="メイリオ" pitchFamily="50" charset="-128"/>
              </a:rPr>
              <a:t>含めない</a:t>
            </a:r>
          </a:p>
          <a:p>
            <a:pPr algn="l"/>
            <a:r>
              <a:rPr kumimoji="0" lang="ja-JP" altLang="en-US" sz="1200" b="0" i="0" u="none" strike="noStrike" cap="none" normalizeH="0" baseline="0" dirty="0">
                <a:ln>
                  <a:noFill/>
                </a:ln>
                <a:solidFill>
                  <a:srgbClr val="FF0000"/>
                </a:solidFill>
                <a:effectLst/>
                <a:latin typeface="メイリオ" pitchFamily="50" charset="-128"/>
                <a:ea typeface="メイリオ" pitchFamily="50" charset="-128"/>
                <a:cs typeface="メイリオ" pitchFamily="50" charset="-128"/>
              </a:rPr>
              <a:t>ガイド</a:t>
            </a:r>
            <a:r>
              <a:rPr kumimoji="0" lang="en-US" altLang="ja-JP" sz="1200" b="0" i="0" u="none" strike="noStrike" cap="none" normalizeH="0" baseline="0" dirty="0" smtClean="0">
                <a:ln>
                  <a:noFill/>
                </a:ln>
                <a:solidFill>
                  <a:srgbClr val="FF0000"/>
                </a:solidFill>
                <a:effectLst/>
                <a:latin typeface="メイリオ" pitchFamily="50" charset="-128"/>
                <a:ea typeface="メイリオ" pitchFamily="50" charset="-128"/>
                <a:cs typeface="メイリオ" pitchFamily="50" charset="-128"/>
              </a:rPr>
              <a:t>5: </a:t>
            </a:r>
            <a:r>
              <a:rPr kumimoji="0" lang="ja-JP" altLang="en-US" sz="1200" b="0" i="0" u="none" strike="noStrike" cap="none" normalizeH="0" baseline="0" dirty="0" smtClean="0">
                <a:ln>
                  <a:noFill/>
                </a:ln>
                <a:solidFill>
                  <a:srgbClr val="FF0000"/>
                </a:solidFill>
                <a:effectLst/>
                <a:latin typeface="メイリオ" pitchFamily="50" charset="-128"/>
                <a:ea typeface="メイリオ" pitchFamily="50" charset="-128"/>
                <a:cs typeface="メイリオ" pitchFamily="50" charset="-128"/>
              </a:rPr>
              <a:t>すべてのセルが、他のセルと結合されない</a:t>
            </a:r>
            <a:endParaRPr kumimoji="0" lang="en-US" altLang="ja-JP" sz="1200" b="0" i="0" u="none" strike="noStrike" cap="none" normalizeH="0" baseline="0" dirty="0" smtClean="0">
              <a:ln>
                <a:noFill/>
              </a:ln>
              <a:solidFill>
                <a:srgbClr val="FF0000"/>
              </a:solidFill>
              <a:effectLst/>
              <a:latin typeface="メイリオ" pitchFamily="50" charset="-128"/>
              <a:ea typeface="メイリオ" pitchFamily="50" charset="-128"/>
              <a:cs typeface="メイリオ" pitchFamily="50" charset="-128"/>
            </a:endParaRPr>
          </a:p>
          <a:p>
            <a:pPr algn="l"/>
            <a:r>
              <a:rPr lang="ja-JP" altLang="en-US" sz="1200" dirty="0">
                <a:solidFill>
                  <a:srgbClr val="FF0000"/>
                </a:solidFill>
                <a:latin typeface="メイリオ" pitchFamily="50" charset="-128"/>
                <a:ea typeface="メイリオ" pitchFamily="50" charset="-128"/>
                <a:cs typeface="メイリオ" pitchFamily="50" charset="-128"/>
              </a:rPr>
              <a:t>ガイド</a:t>
            </a:r>
            <a:r>
              <a:rPr lang="en-US" altLang="ja-JP" sz="1200" dirty="0" smtClean="0">
                <a:solidFill>
                  <a:srgbClr val="FF0000"/>
                </a:solidFill>
                <a:latin typeface="メイリオ" pitchFamily="50" charset="-128"/>
                <a:ea typeface="メイリオ" pitchFamily="50" charset="-128"/>
                <a:cs typeface="メイリオ" pitchFamily="50" charset="-128"/>
              </a:rPr>
              <a:t>6: </a:t>
            </a:r>
            <a:r>
              <a:rPr lang="ja-JP" altLang="en-US" sz="1200" dirty="0" smtClean="0">
                <a:solidFill>
                  <a:srgbClr val="FF0000"/>
                </a:solidFill>
                <a:latin typeface="メイリオ" pitchFamily="50" charset="-128"/>
                <a:ea typeface="メイリオ" pitchFamily="50" charset="-128"/>
                <a:cs typeface="メイリオ" pitchFamily="50" charset="-128"/>
              </a:rPr>
              <a:t>値がない場合を除き、データセルが空白でない</a:t>
            </a:r>
          </a:p>
          <a:p>
            <a:pPr algn="l"/>
            <a:r>
              <a:rPr lang="ja-JP" altLang="en-US" sz="1200" dirty="0">
                <a:solidFill>
                  <a:srgbClr val="FF0000"/>
                </a:solidFill>
                <a:latin typeface="メイリオ" pitchFamily="50" charset="-128"/>
                <a:ea typeface="メイリオ" pitchFamily="50" charset="-128"/>
                <a:cs typeface="メイリオ" pitchFamily="50" charset="-128"/>
              </a:rPr>
              <a:t>ガイド</a:t>
            </a:r>
            <a:r>
              <a:rPr lang="en-US" altLang="ja-JP" sz="1200" dirty="0" smtClean="0">
                <a:solidFill>
                  <a:srgbClr val="FF0000"/>
                </a:solidFill>
                <a:latin typeface="メイリオ" pitchFamily="50" charset="-128"/>
                <a:ea typeface="メイリオ" pitchFamily="50" charset="-128"/>
                <a:cs typeface="メイリオ" pitchFamily="50" charset="-128"/>
              </a:rPr>
              <a:t>10: </a:t>
            </a:r>
            <a:r>
              <a:rPr lang="ja-JP" altLang="en-US" sz="1200" dirty="0" smtClean="0">
                <a:solidFill>
                  <a:srgbClr val="FF0000"/>
                </a:solidFill>
                <a:latin typeface="メイリオ" pitchFamily="50" charset="-128"/>
                <a:ea typeface="メイリオ" pitchFamily="50" charset="-128"/>
                <a:cs typeface="メイリオ" pitchFamily="50" charset="-128"/>
              </a:rPr>
              <a:t>オープンな標準データ形式（</a:t>
            </a:r>
            <a:r>
              <a:rPr lang="en-US" altLang="ja-JP" sz="1200" dirty="0" smtClean="0">
                <a:solidFill>
                  <a:srgbClr val="FF0000"/>
                </a:solidFill>
                <a:latin typeface="メイリオ" pitchFamily="50" charset="-128"/>
                <a:ea typeface="メイリオ" pitchFamily="50" charset="-128"/>
                <a:cs typeface="メイリオ" pitchFamily="50" charset="-128"/>
              </a:rPr>
              <a:t>CSV</a:t>
            </a:r>
            <a:r>
              <a:rPr lang="ja-JP" altLang="en-US" sz="1200" dirty="0" smtClean="0">
                <a:solidFill>
                  <a:srgbClr val="FF0000"/>
                </a:solidFill>
                <a:latin typeface="メイリオ" pitchFamily="50" charset="-128"/>
                <a:ea typeface="メイリオ" pitchFamily="50" charset="-128"/>
                <a:cs typeface="メイリオ" pitchFamily="50" charset="-128"/>
              </a:rPr>
              <a:t>形式）で提供</a:t>
            </a:r>
          </a:p>
        </p:txBody>
      </p:sp>
      <p:sp>
        <p:nvSpPr>
          <p:cNvPr id="30" name="四角形吹き出し 29"/>
          <p:cNvSpPr/>
          <p:nvPr/>
        </p:nvSpPr>
        <p:spPr bwMode="auto">
          <a:xfrm>
            <a:off x="2792760" y="1073190"/>
            <a:ext cx="6296447" cy="699626"/>
          </a:xfrm>
          <a:prstGeom prst="wedgeRectCallout">
            <a:avLst>
              <a:gd name="adj1" fmla="val 25352"/>
              <a:gd name="adj2" fmla="val 94938"/>
            </a:avLst>
          </a:prstGeom>
          <a:solidFill>
            <a:schemeClr val="tx1"/>
          </a:solidFill>
          <a:ln w="12700" cap="sq" cmpd="sng" algn="ctr">
            <a:solidFill>
              <a:srgbClr val="FF0000"/>
            </a:solidFill>
            <a:prstDash val="solid"/>
            <a:round/>
            <a:headEnd type="none" w="sm" len="sm"/>
            <a:tailEnd type="none" w="sm" len="sm"/>
          </a:ln>
          <a:effectLst/>
        </p:spPr>
        <p:txBody>
          <a:bodyPr vert="horz" wrap="none" lIns="91440" tIns="45720" rIns="91440" bIns="45720" numCol="1" rtlCol="0" anchor="ctr" anchorCtr="0" compatLnSpc="1">
            <a:prstTxWarp prst="textNoShape">
              <a:avLst/>
            </a:prstTxWarp>
          </a:bodyPr>
          <a:lstStyle/>
          <a:p>
            <a:pPr marL="0" marR="0" indent="0" algn="l" defTabSz="914400" rtl="0" eaLnBrk="1" fontAlgn="base" latinLnBrk="1" hangingPunct="1">
              <a:lnSpc>
                <a:spcPct val="100000"/>
              </a:lnSpc>
              <a:spcBef>
                <a:spcPct val="0"/>
              </a:spcBef>
              <a:spcAft>
                <a:spcPct val="0"/>
              </a:spcAft>
              <a:buClrTx/>
              <a:buSzTx/>
              <a:buFontTx/>
              <a:buNone/>
              <a:tabLst/>
            </a:pPr>
            <a:r>
              <a:rPr kumimoji="0" lang="ja-JP" altLang="en-US" sz="1200" b="0" i="0" u="none" strike="noStrike" cap="none" normalizeH="0" baseline="0" dirty="0" smtClean="0">
                <a:ln>
                  <a:noFill/>
                </a:ln>
                <a:solidFill>
                  <a:srgbClr val="FF0000"/>
                </a:solidFill>
                <a:effectLst/>
                <a:latin typeface="メイリオ" pitchFamily="50" charset="-128"/>
                <a:ea typeface="メイリオ" pitchFamily="50" charset="-128"/>
                <a:cs typeface="メイリオ" pitchFamily="50" charset="-128"/>
              </a:rPr>
              <a:t>ガイド</a:t>
            </a:r>
            <a:r>
              <a:rPr kumimoji="0" lang="en-US" altLang="ja-JP" sz="1200" b="0" i="0" u="none" strike="noStrike" cap="none" normalizeH="0" baseline="0" dirty="0" smtClean="0">
                <a:ln>
                  <a:noFill/>
                </a:ln>
                <a:solidFill>
                  <a:srgbClr val="FF0000"/>
                </a:solidFill>
                <a:effectLst/>
                <a:latin typeface="メイリオ" pitchFamily="50" charset="-128"/>
                <a:ea typeface="メイリオ" pitchFamily="50" charset="-128"/>
                <a:cs typeface="メイリオ" pitchFamily="50" charset="-128"/>
              </a:rPr>
              <a:t>7: </a:t>
            </a:r>
            <a:r>
              <a:rPr kumimoji="0" lang="ja-JP" altLang="en-US" sz="1200" b="0" i="0" u="none" strike="noStrike" cap="none" normalizeH="0" baseline="0" dirty="0" smtClean="0">
                <a:ln>
                  <a:noFill/>
                </a:ln>
                <a:solidFill>
                  <a:srgbClr val="FF0000"/>
                </a:solidFill>
                <a:effectLst/>
                <a:latin typeface="メイリオ" pitchFamily="50" charset="-128"/>
                <a:ea typeface="メイリオ" pitchFamily="50" charset="-128"/>
                <a:cs typeface="メイリオ" pitchFamily="50" charset="-128"/>
              </a:rPr>
              <a:t>タイトルは</a:t>
            </a:r>
            <a:r>
              <a:rPr kumimoji="0" lang="en-US" altLang="ja-JP" sz="1200" b="0" i="0" u="none" strike="noStrike" cap="none" normalizeH="0" baseline="0" dirty="0" smtClean="0">
                <a:ln>
                  <a:noFill/>
                </a:ln>
                <a:solidFill>
                  <a:srgbClr val="FF0000"/>
                </a:solidFill>
                <a:effectLst/>
                <a:latin typeface="メイリオ" pitchFamily="50" charset="-128"/>
                <a:ea typeface="メイリオ" pitchFamily="50" charset="-128"/>
                <a:cs typeface="メイリオ" pitchFamily="50" charset="-128"/>
              </a:rPr>
              <a:t>1</a:t>
            </a:r>
            <a:r>
              <a:rPr lang="ja-JP" altLang="en-US" sz="1200" dirty="0" smtClean="0">
                <a:solidFill>
                  <a:srgbClr val="FF0000"/>
                </a:solidFill>
                <a:latin typeface="メイリオ" pitchFamily="50" charset="-128"/>
                <a:ea typeface="メイリオ" pitchFamily="50" charset="-128"/>
                <a:cs typeface="メイリオ" pitchFamily="50" charset="-128"/>
              </a:rPr>
              <a:t>行</a:t>
            </a:r>
          </a:p>
          <a:p>
            <a:pPr marL="0" marR="0" indent="0" algn="l" defTabSz="914400" rtl="0" eaLnBrk="1" fontAlgn="base" latinLnBrk="1" hangingPunct="1">
              <a:lnSpc>
                <a:spcPct val="100000"/>
              </a:lnSpc>
              <a:spcBef>
                <a:spcPct val="0"/>
              </a:spcBef>
              <a:spcAft>
                <a:spcPct val="0"/>
              </a:spcAft>
              <a:buClrTx/>
              <a:buSzTx/>
              <a:buFontTx/>
              <a:buNone/>
              <a:tabLst/>
            </a:pPr>
            <a:r>
              <a:rPr lang="ja-JP" altLang="en-US" sz="1200" dirty="0" smtClean="0">
                <a:solidFill>
                  <a:srgbClr val="FF0000"/>
                </a:solidFill>
                <a:latin typeface="メイリオ" pitchFamily="50" charset="-128"/>
                <a:ea typeface="メイリオ" pitchFamily="50" charset="-128"/>
                <a:cs typeface="メイリオ" pitchFamily="50" charset="-128"/>
              </a:rPr>
              <a:t>ガイド</a:t>
            </a:r>
            <a:r>
              <a:rPr lang="en-US" altLang="ja-JP" sz="1200" dirty="0" smtClean="0">
                <a:solidFill>
                  <a:srgbClr val="FF0000"/>
                </a:solidFill>
                <a:latin typeface="メイリオ" pitchFamily="50" charset="-128"/>
                <a:ea typeface="メイリオ" pitchFamily="50" charset="-128"/>
                <a:cs typeface="メイリオ" pitchFamily="50" charset="-128"/>
              </a:rPr>
              <a:t>8: </a:t>
            </a:r>
            <a:r>
              <a:rPr lang="ja-JP" altLang="en-US" sz="1200" dirty="0" smtClean="0">
                <a:solidFill>
                  <a:srgbClr val="FF0000"/>
                </a:solidFill>
                <a:latin typeface="メイリオ" pitchFamily="50" charset="-128"/>
                <a:ea typeface="メイリオ" pitchFamily="50" charset="-128"/>
                <a:cs typeface="メイリオ" pitchFamily="50" charset="-128"/>
              </a:rPr>
              <a:t>単位を明記</a:t>
            </a:r>
          </a:p>
          <a:p>
            <a:pPr algn="l"/>
            <a:r>
              <a:rPr lang="ja-JP" altLang="en-US" sz="1200" dirty="0">
                <a:solidFill>
                  <a:srgbClr val="FF0000"/>
                </a:solidFill>
                <a:latin typeface="メイリオ" pitchFamily="50" charset="-128"/>
                <a:ea typeface="メイリオ" pitchFamily="50" charset="-128"/>
                <a:cs typeface="メイリオ" pitchFamily="50" charset="-128"/>
              </a:rPr>
              <a:t>ガイド</a:t>
            </a:r>
            <a:r>
              <a:rPr lang="en-US" altLang="ja-JP" sz="1200" dirty="0">
                <a:solidFill>
                  <a:srgbClr val="FF0000"/>
                </a:solidFill>
                <a:latin typeface="メイリオ" pitchFamily="50" charset="-128"/>
                <a:ea typeface="メイリオ" pitchFamily="50" charset="-128"/>
                <a:cs typeface="メイリオ" pitchFamily="50" charset="-128"/>
              </a:rPr>
              <a:t>9: </a:t>
            </a:r>
            <a:r>
              <a:rPr lang="ja-JP" altLang="en-US" sz="1200" dirty="0">
                <a:solidFill>
                  <a:srgbClr val="FF0000"/>
                </a:solidFill>
                <a:latin typeface="メイリオ" pitchFamily="50" charset="-128"/>
                <a:ea typeface="メイリオ" pitchFamily="50" charset="-128"/>
                <a:cs typeface="メイリオ" pitchFamily="50" charset="-128"/>
              </a:rPr>
              <a:t>内容</a:t>
            </a:r>
            <a:r>
              <a:rPr lang="en-US" altLang="ja-JP" sz="1200" dirty="0">
                <a:solidFill>
                  <a:srgbClr val="FF0000"/>
                </a:solidFill>
                <a:latin typeface="メイリオ" pitchFamily="50" charset="-128"/>
                <a:ea typeface="メイリオ" pitchFamily="50" charset="-128"/>
                <a:cs typeface="メイリオ" pitchFamily="50" charset="-128"/>
              </a:rPr>
              <a:t>(1</a:t>
            </a:r>
            <a:r>
              <a:rPr lang="ja-JP" altLang="en-US" sz="1200" dirty="0">
                <a:solidFill>
                  <a:srgbClr val="FF0000"/>
                </a:solidFill>
                <a:latin typeface="メイリオ" pitchFamily="50" charset="-128"/>
                <a:ea typeface="メイリオ" pitchFamily="50" charset="-128"/>
                <a:cs typeface="メイリオ" pitchFamily="50" charset="-128"/>
              </a:rPr>
              <a:t>行目</a:t>
            </a:r>
            <a:r>
              <a:rPr lang="en-US" altLang="ja-JP" sz="1200" dirty="0">
                <a:solidFill>
                  <a:srgbClr val="FF0000"/>
                </a:solidFill>
                <a:latin typeface="メイリオ" pitchFamily="50" charset="-128"/>
                <a:ea typeface="メイリオ" pitchFamily="50" charset="-128"/>
                <a:cs typeface="メイリオ" pitchFamily="50" charset="-128"/>
              </a:rPr>
              <a:t>)</a:t>
            </a:r>
            <a:r>
              <a:rPr lang="ja-JP" altLang="en-US" sz="1200" dirty="0">
                <a:solidFill>
                  <a:srgbClr val="FF0000"/>
                </a:solidFill>
                <a:latin typeface="メイリオ" pitchFamily="50" charset="-128"/>
                <a:ea typeface="メイリオ" pitchFamily="50" charset="-128"/>
                <a:cs typeface="メイリオ" pitchFamily="50" charset="-128"/>
              </a:rPr>
              <a:t>・単位</a:t>
            </a:r>
            <a:r>
              <a:rPr lang="en-US" altLang="ja-JP" sz="1200" dirty="0">
                <a:solidFill>
                  <a:srgbClr val="FF0000"/>
                </a:solidFill>
                <a:latin typeface="メイリオ" pitchFamily="50" charset="-128"/>
                <a:ea typeface="メイリオ" pitchFamily="50" charset="-128"/>
                <a:cs typeface="メイリオ" pitchFamily="50" charset="-128"/>
              </a:rPr>
              <a:t>(2</a:t>
            </a:r>
            <a:r>
              <a:rPr lang="ja-JP" altLang="en-US" sz="1200" dirty="0">
                <a:solidFill>
                  <a:srgbClr val="FF0000"/>
                </a:solidFill>
                <a:latin typeface="メイリオ" pitchFamily="50" charset="-128"/>
                <a:ea typeface="メイリオ" pitchFamily="50" charset="-128"/>
                <a:cs typeface="メイリオ" pitchFamily="50" charset="-128"/>
              </a:rPr>
              <a:t>行目</a:t>
            </a:r>
            <a:r>
              <a:rPr lang="en-US" altLang="ja-JP" sz="1200" dirty="0">
                <a:solidFill>
                  <a:srgbClr val="FF0000"/>
                </a:solidFill>
                <a:latin typeface="メイリオ" pitchFamily="50" charset="-128"/>
                <a:ea typeface="メイリオ" pitchFamily="50" charset="-128"/>
                <a:cs typeface="メイリオ" pitchFamily="50" charset="-128"/>
              </a:rPr>
              <a:t>)</a:t>
            </a:r>
            <a:r>
              <a:rPr lang="ja-JP" altLang="en-US" sz="1200" dirty="0">
                <a:solidFill>
                  <a:srgbClr val="FF0000"/>
                </a:solidFill>
                <a:latin typeface="メイリオ" pitchFamily="50" charset="-128"/>
                <a:ea typeface="メイリオ" pitchFamily="50" charset="-128"/>
                <a:cs typeface="メイリオ" pitchFamily="50" charset="-128"/>
              </a:rPr>
              <a:t>・記数単位</a:t>
            </a:r>
            <a:r>
              <a:rPr lang="en-US" altLang="ja-JP" sz="1200" dirty="0">
                <a:solidFill>
                  <a:srgbClr val="FF0000"/>
                </a:solidFill>
                <a:latin typeface="メイリオ" pitchFamily="50" charset="-128"/>
                <a:ea typeface="メイリオ" pitchFamily="50" charset="-128"/>
                <a:cs typeface="メイリオ" pitchFamily="50" charset="-128"/>
              </a:rPr>
              <a:t>(3</a:t>
            </a:r>
            <a:r>
              <a:rPr lang="ja-JP" altLang="en-US" sz="1200" dirty="0">
                <a:solidFill>
                  <a:srgbClr val="FF0000"/>
                </a:solidFill>
                <a:latin typeface="メイリオ" pitchFamily="50" charset="-128"/>
                <a:ea typeface="メイリオ" pitchFamily="50" charset="-128"/>
                <a:cs typeface="メイリオ" pitchFamily="50" charset="-128"/>
              </a:rPr>
              <a:t>行目</a:t>
            </a:r>
            <a:r>
              <a:rPr lang="en-US" altLang="ja-JP" sz="1200" dirty="0">
                <a:solidFill>
                  <a:srgbClr val="FF0000"/>
                </a:solidFill>
                <a:latin typeface="メイリオ" pitchFamily="50" charset="-128"/>
                <a:ea typeface="メイリオ" pitchFamily="50" charset="-128"/>
                <a:cs typeface="メイリオ" pitchFamily="50" charset="-128"/>
              </a:rPr>
              <a:t>)</a:t>
            </a:r>
            <a:r>
              <a:rPr lang="ja-JP" altLang="en-US" sz="1200" dirty="0">
                <a:solidFill>
                  <a:srgbClr val="FF0000"/>
                </a:solidFill>
                <a:latin typeface="メイリオ" pitchFamily="50" charset="-128"/>
                <a:ea typeface="メイリオ" pitchFamily="50" charset="-128"/>
                <a:cs typeface="メイリオ" pitchFamily="50" charset="-128"/>
              </a:rPr>
              <a:t>を示すタイトルを別々の行に</a:t>
            </a:r>
            <a:r>
              <a:rPr lang="ja-JP" altLang="en-US" sz="1200" dirty="0" smtClean="0">
                <a:solidFill>
                  <a:srgbClr val="FF0000"/>
                </a:solidFill>
                <a:latin typeface="メイリオ" pitchFamily="50" charset="-128"/>
                <a:ea typeface="メイリオ" pitchFamily="50" charset="-128"/>
                <a:cs typeface="メイリオ" pitchFamily="50" charset="-128"/>
              </a:rPr>
              <a:t>記載</a:t>
            </a:r>
            <a:endParaRPr lang="ja-JP" altLang="en-US" sz="1200" dirty="0">
              <a:solidFill>
                <a:srgbClr val="FF0000"/>
              </a:solidFill>
              <a:latin typeface="メイリオ" pitchFamily="50" charset="-128"/>
              <a:ea typeface="メイリオ" pitchFamily="50" charset="-128"/>
              <a:cs typeface="メイリオ" pitchFamily="50" charset="-128"/>
            </a:endParaRPr>
          </a:p>
        </p:txBody>
      </p:sp>
      <p:sp>
        <p:nvSpPr>
          <p:cNvPr id="2" name="タイトル 1"/>
          <p:cNvSpPr>
            <a:spLocks noGrp="1"/>
          </p:cNvSpPr>
          <p:nvPr>
            <p:ph type="title"/>
          </p:nvPr>
        </p:nvSpPr>
        <p:spPr/>
        <p:txBody>
          <a:bodyPr/>
          <a:lstStyle/>
          <a:p>
            <a:r>
              <a:rPr lang="ja-JP" altLang="en-US" dirty="0" smtClean="0"/>
              <a:t>表</a:t>
            </a:r>
            <a:r>
              <a:rPr lang="ja-JP" altLang="en-US" dirty="0"/>
              <a:t>形式</a:t>
            </a:r>
            <a:r>
              <a:rPr lang="ja-JP" altLang="en-US" dirty="0" smtClean="0"/>
              <a:t>データ・レベル</a:t>
            </a:r>
            <a:r>
              <a:rPr lang="en-US" altLang="ja-JP" dirty="0" smtClean="0"/>
              <a:t>1</a:t>
            </a:r>
            <a:r>
              <a:rPr lang="ja-JP" altLang="en-US" dirty="0" smtClean="0"/>
              <a:t>を満たす形式</a:t>
            </a:r>
            <a:endParaRPr kumimoji="1" lang="ja-JP" altLang="en-US" dirty="0"/>
          </a:p>
        </p:txBody>
      </p:sp>
      <p:sp>
        <p:nvSpPr>
          <p:cNvPr id="5" name="コンテンツ プレースホルダー 4"/>
          <p:cNvSpPr>
            <a:spLocks noGrp="1"/>
          </p:cNvSpPr>
          <p:nvPr>
            <p:ph sz="half" idx="1"/>
          </p:nvPr>
        </p:nvSpPr>
        <p:spPr>
          <a:xfrm>
            <a:off x="351414" y="1394783"/>
            <a:ext cx="2441346" cy="3762409"/>
          </a:xfrm>
          <a:solidFill>
            <a:schemeClr val="tx1"/>
          </a:solidFill>
          <a:ln>
            <a:solidFill>
              <a:schemeClr val="bg1"/>
            </a:solidFill>
          </a:ln>
          <a:effectLst>
            <a:outerShdw blurRad="50800" dist="38100" dir="2700000" algn="tl" rotWithShape="0">
              <a:prstClr val="black">
                <a:alpha val="40000"/>
              </a:prstClr>
            </a:outerShdw>
          </a:effectLst>
        </p:spPr>
        <p:txBody>
          <a:bodyPr>
            <a:noAutofit/>
          </a:bodyPr>
          <a:lstStyle/>
          <a:p>
            <a:pPr marL="0" indent="0">
              <a:buNone/>
            </a:pPr>
            <a:r>
              <a:rPr lang="en-US" altLang="ja-JP" sz="1200" dirty="0">
                <a:latin typeface="メイリオ" pitchFamily="50" charset="-128"/>
                <a:ea typeface="メイリオ" pitchFamily="50" charset="-128"/>
                <a:cs typeface="メイリオ" pitchFamily="50" charset="-128"/>
              </a:rPr>
              <a:t>,2010</a:t>
            </a:r>
            <a:r>
              <a:rPr lang="ja-JP" altLang="en-US" sz="1200" dirty="0">
                <a:latin typeface="メイリオ" pitchFamily="50" charset="-128"/>
                <a:ea typeface="メイリオ" pitchFamily="50" charset="-128"/>
                <a:cs typeface="メイリオ" pitchFamily="50" charset="-128"/>
              </a:rPr>
              <a:t>年の人口</a:t>
            </a:r>
            <a:r>
              <a:rPr lang="en-US" altLang="ja-JP" sz="1200" dirty="0">
                <a:latin typeface="メイリオ" pitchFamily="50" charset="-128"/>
                <a:ea typeface="メイリオ" pitchFamily="50" charset="-128"/>
                <a:cs typeface="メイリオ" pitchFamily="50" charset="-128"/>
              </a:rPr>
              <a:t>,2012</a:t>
            </a:r>
            <a:r>
              <a:rPr lang="ja-JP" altLang="en-US" sz="1200" dirty="0">
                <a:latin typeface="メイリオ" pitchFamily="50" charset="-128"/>
                <a:ea typeface="メイリオ" pitchFamily="50" charset="-128"/>
                <a:cs typeface="メイリオ" pitchFamily="50" charset="-128"/>
              </a:rPr>
              <a:t>年の面積</a:t>
            </a:r>
          </a:p>
          <a:p>
            <a:pPr marL="0" indent="0">
              <a:buNone/>
            </a:pPr>
            <a:r>
              <a:rPr lang="ja-JP" altLang="en-US" sz="1200" dirty="0">
                <a:latin typeface="メイリオ" pitchFamily="50" charset="-128"/>
                <a:ea typeface="メイリオ" pitchFamily="50" charset="-128"/>
                <a:cs typeface="メイリオ" pitchFamily="50" charset="-128"/>
              </a:rPr>
              <a:t>単位</a:t>
            </a:r>
            <a:r>
              <a:rPr lang="en-US" altLang="ja-JP" sz="1200" dirty="0">
                <a:latin typeface="メイリオ" pitchFamily="50" charset="-128"/>
                <a:ea typeface="メイリオ" pitchFamily="50" charset="-128"/>
                <a:cs typeface="メイリオ" pitchFamily="50" charset="-128"/>
              </a:rPr>
              <a:t>,,km2</a:t>
            </a:r>
          </a:p>
          <a:p>
            <a:pPr marL="0" indent="0">
              <a:buNone/>
            </a:pPr>
            <a:r>
              <a:rPr lang="ja-JP" altLang="en-US" sz="1200" dirty="0">
                <a:latin typeface="メイリオ" pitchFamily="50" charset="-128"/>
                <a:ea typeface="メイリオ" pitchFamily="50" charset="-128"/>
                <a:cs typeface="メイリオ" pitchFamily="50" charset="-128"/>
              </a:rPr>
              <a:t>記数単位</a:t>
            </a:r>
            <a:r>
              <a:rPr lang="en-US" altLang="ja-JP" sz="1200" dirty="0">
                <a:latin typeface="メイリオ" pitchFamily="50" charset="-128"/>
                <a:ea typeface="メイリオ" pitchFamily="50" charset="-128"/>
                <a:cs typeface="メイリオ" pitchFamily="50" charset="-128"/>
              </a:rPr>
              <a:t>,1000,</a:t>
            </a:r>
          </a:p>
          <a:p>
            <a:pPr marL="0" indent="0">
              <a:buNone/>
            </a:pPr>
            <a:r>
              <a:rPr lang="ja-JP" altLang="en-US" sz="1200" dirty="0">
                <a:latin typeface="メイリオ" pitchFamily="50" charset="-128"/>
                <a:ea typeface="メイリオ" pitchFamily="50" charset="-128"/>
                <a:cs typeface="メイリオ" pitchFamily="50" charset="-128"/>
              </a:rPr>
              <a:t>北海道</a:t>
            </a:r>
            <a:r>
              <a:rPr lang="en-US" altLang="ja-JP" sz="1200" dirty="0">
                <a:latin typeface="メイリオ" pitchFamily="50" charset="-128"/>
                <a:ea typeface="メイリオ" pitchFamily="50" charset="-128"/>
                <a:cs typeface="メイリオ" pitchFamily="50" charset="-128"/>
              </a:rPr>
              <a:t>,5506,83457.06</a:t>
            </a:r>
          </a:p>
          <a:p>
            <a:pPr marL="0" indent="0">
              <a:buNone/>
            </a:pPr>
            <a:r>
              <a:rPr lang="ja-JP" altLang="en-US" sz="1200" dirty="0">
                <a:latin typeface="メイリオ" pitchFamily="50" charset="-128"/>
                <a:ea typeface="メイリオ" pitchFamily="50" charset="-128"/>
                <a:cs typeface="メイリオ" pitchFamily="50" charset="-128"/>
              </a:rPr>
              <a:t>青森</a:t>
            </a:r>
            <a:r>
              <a:rPr lang="en-US" altLang="ja-JP" sz="1200" dirty="0">
                <a:latin typeface="メイリオ" pitchFamily="50" charset="-128"/>
                <a:ea typeface="メイリオ" pitchFamily="50" charset="-128"/>
                <a:cs typeface="メイリオ" pitchFamily="50" charset="-128"/>
              </a:rPr>
              <a:t>,1373,9644.7</a:t>
            </a:r>
          </a:p>
          <a:p>
            <a:pPr marL="0" indent="0">
              <a:buNone/>
            </a:pPr>
            <a:r>
              <a:rPr lang="ja-JP" altLang="en-US" sz="1200" dirty="0">
                <a:latin typeface="メイリオ" pitchFamily="50" charset="-128"/>
                <a:ea typeface="メイリオ" pitchFamily="50" charset="-128"/>
                <a:cs typeface="メイリオ" pitchFamily="50" charset="-128"/>
              </a:rPr>
              <a:t>岩手</a:t>
            </a:r>
            <a:r>
              <a:rPr lang="en-US" altLang="ja-JP" sz="1200" dirty="0">
                <a:latin typeface="メイリオ" pitchFamily="50" charset="-128"/>
                <a:ea typeface="メイリオ" pitchFamily="50" charset="-128"/>
                <a:cs typeface="メイリオ" pitchFamily="50" charset="-128"/>
              </a:rPr>
              <a:t>,1330,15278.89</a:t>
            </a:r>
          </a:p>
          <a:p>
            <a:pPr marL="0" indent="0">
              <a:buNone/>
            </a:pPr>
            <a:r>
              <a:rPr lang="ja-JP" altLang="en-US" sz="1200" dirty="0">
                <a:latin typeface="メイリオ" pitchFamily="50" charset="-128"/>
                <a:ea typeface="メイリオ" pitchFamily="50" charset="-128"/>
                <a:cs typeface="メイリオ" pitchFamily="50" charset="-128"/>
              </a:rPr>
              <a:t>宮城</a:t>
            </a:r>
            <a:r>
              <a:rPr lang="en-US" altLang="ja-JP" sz="1200" dirty="0">
                <a:latin typeface="メイリオ" pitchFamily="50" charset="-128"/>
                <a:ea typeface="メイリオ" pitchFamily="50" charset="-128"/>
                <a:cs typeface="メイリオ" pitchFamily="50" charset="-128"/>
              </a:rPr>
              <a:t>,2348,6862.12</a:t>
            </a:r>
          </a:p>
          <a:p>
            <a:pPr marL="0" indent="0">
              <a:buNone/>
            </a:pPr>
            <a:r>
              <a:rPr lang="ja-JP" altLang="en-US" sz="1200" dirty="0">
                <a:latin typeface="メイリオ" pitchFamily="50" charset="-128"/>
                <a:ea typeface="メイリオ" pitchFamily="50" charset="-128"/>
                <a:cs typeface="メイリオ" pitchFamily="50" charset="-128"/>
              </a:rPr>
              <a:t>秋田</a:t>
            </a:r>
            <a:r>
              <a:rPr lang="en-US" altLang="ja-JP" sz="1200" dirty="0">
                <a:latin typeface="メイリオ" pitchFamily="50" charset="-128"/>
                <a:ea typeface="メイリオ" pitchFamily="50" charset="-128"/>
                <a:cs typeface="メイリオ" pitchFamily="50" charset="-128"/>
              </a:rPr>
              <a:t>,1086,11636.3</a:t>
            </a:r>
          </a:p>
          <a:p>
            <a:pPr marL="0" indent="0">
              <a:buNone/>
            </a:pPr>
            <a:r>
              <a:rPr lang="en-US" altLang="ja-JP" sz="1200" dirty="0" smtClean="0">
                <a:latin typeface="メイリオ" pitchFamily="50" charset="-128"/>
                <a:ea typeface="メイリオ" pitchFamily="50" charset="-128"/>
                <a:cs typeface="メイリオ" pitchFamily="50" charset="-128"/>
              </a:rPr>
              <a:t>…</a:t>
            </a:r>
          </a:p>
          <a:p>
            <a:pPr marL="0" indent="0">
              <a:buNone/>
            </a:pPr>
            <a:r>
              <a:rPr lang="ja-JP" altLang="en-US" sz="1200" dirty="0" smtClean="0">
                <a:latin typeface="メイリオ" pitchFamily="50" charset="-128"/>
                <a:ea typeface="メイリオ" pitchFamily="50" charset="-128"/>
                <a:cs typeface="メイリオ" pitchFamily="50" charset="-128"/>
              </a:rPr>
              <a:t>熊本</a:t>
            </a:r>
            <a:r>
              <a:rPr lang="en-US" altLang="ja-JP" sz="1200" dirty="0">
                <a:latin typeface="メイリオ" pitchFamily="50" charset="-128"/>
                <a:ea typeface="メイリオ" pitchFamily="50" charset="-128"/>
                <a:cs typeface="メイリオ" pitchFamily="50" charset="-128"/>
              </a:rPr>
              <a:t>,1817,7267.89</a:t>
            </a:r>
          </a:p>
          <a:p>
            <a:pPr marL="0" indent="0">
              <a:buNone/>
            </a:pPr>
            <a:r>
              <a:rPr lang="ja-JP" altLang="en-US" sz="1200" dirty="0">
                <a:latin typeface="メイリオ" pitchFamily="50" charset="-128"/>
                <a:ea typeface="メイリオ" pitchFamily="50" charset="-128"/>
                <a:cs typeface="メイリオ" pitchFamily="50" charset="-128"/>
              </a:rPr>
              <a:t>大分</a:t>
            </a:r>
            <a:r>
              <a:rPr lang="en-US" altLang="ja-JP" sz="1200" dirty="0">
                <a:latin typeface="メイリオ" pitchFamily="50" charset="-128"/>
                <a:ea typeface="メイリオ" pitchFamily="50" charset="-128"/>
                <a:cs typeface="メイリオ" pitchFamily="50" charset="-128"/>
              </a:rPr>
              <a:t>,1197,5099.58</a:t>
            </a:r>
          </a:p>
          <a:p>
            <a:pPr marL="0" indent="0">
              <a:buNone/>
            </a:pPr>
            <a:r>
              <a:rPr lang="ja-JP" altLang="en-US" sz="1200" dirty="0">
                <a:latin typeface="メイリオ" pitchFamily="50" charset="-128"/>
                <a:ea typeface="メイリオ" pitchFamily="50" charset="-128"/>
                <a:cs typeface="メイリオ" pitchFamily="50" charset="-128"/>
              </a:rPr>
              <a:t>宮崎</a:t>
            </a:r>
            <a:r>
              <a:rPr lang="en-US" altLang="ja-JP" sz="1200" dirty="0">
                <a:latin typeface="メイリオ" pitchFamily="50" charset="-128"/>
                <a:ea typeface="メイリオ" pitchFamily="50" charset="-128"/>
                <a:cs typeface="メイリオ" pitchFamily="50" charset="-128"/>
              </a:rPr>
              <a:t>,1135,6794.69</a:t>
            </a:r>
          </a:p>
          <a:p>
            <a:pPr marL="0" indent="0">
              <a:buNone/>
            </a:pPr>
            <a:r>
              <a:rPr lang="ja-JP" altLang="en-US" sz="1200" dirty="0">
                <a:latin typeface="メイリオ" pitchFamily="50" charset="-128"/>
                <a:ea typeface="メイリオ" pitchFamily="50" charset="-128"/>
                <a:cs typeface="メイリオ" pitchFamily="50" charset="-128"/>
              </a:rPr>
              <a:t>鹿児島</a:t>
            </a:r>
            <a:r>
              <a:rPr lang="en-US" altLang="ja-JP" sz="1200" dirty="0">
                <a:latin typeface="メイリオ" pitchFamily="50" charset="-128"/>
                <a:ea typeface="メイリオ" pitchFamily="50" charset="-128"/>
                <a:cs typeface="メイリオ" pitchFamily="50" charset="-128"/>
              </a:rPr>
              <a:t>,1706,9044.66</a:t>
            </a:r>
          </a:p>
          <a:p>
            <a:pPr marL="0" indent="0">
              <a:buNone/>
            </a:pPr>
            <a:r>
              <a:rPr lang="ja-JP" altLang="en-US" sz="1200" dirty="0">
                <a:latin typeface="メイリオ" pitchFamily="50" charset="-128"/>
                <a:ea typeface="メイリオ" pitchFamily="50" charset="-128"/>
                <a:cs typeface="メイリオ" pitchFamily="50" charset="-128"/>
              </a:rPr>
              <a:t>沖縄</a:t>
            </a:r>
            <a:r>
              <a:rPr lang="en-US" altLang="ja-JP" sz="1200" dirty="0">
                <a:latin typeface="メイリオ" pitchFamily="50" charset="-128"/>
                <a:ea typeface="メイリオ" pitchFamily="50" charset="-128"/>
                <a:cs typeface="メイリオ" pitchFamily="50" charset="-128"/>
              </a:rPr>
              <a:t>,</a:t>
            </a:r>
            <a:r>
              <a:rPr lang="en-US" altLang="ja-JP" sz="1200" dirty="0" smtClean="0">
                <a:latin typeface="メイリオ" pitchFamily="50" charset="-128"/>
                <a:ea typeface="メイリオ" pitchFamily="50" charset="-128"/>
                <a:cs typeface="メイリオ" pitchFamily="50" charset="-128"/>
              </a:rPr>
              <a:t>1393,2276.64</a:t>
            </a:r>
            <a:endParaRPr kumimoji="1" lang="ja-JP" altLang="en-US" sz="1200" dirty="0">
              <a:latin typeface="メイリオ" pitchFamily="50" charset="-128"/>
              <a:ea typeface="メイリオ" pitchFamily="50" charset="-128"/>
              <a:cs typeface="メイリオ" pitchFamily="50" charset="-128"/>
            </a:endParaRPr>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34</a:t>
            </a:fld>
            <a:endParaRPr lang="en-US" altLang="ja-JP"/>
          </a:p>
        </p:txBody>
      </p:sp>
      <p:sp>
        <p:nvSpPr>
          <p:cNvPr id="10" name="四角形吹き出し 9"/>
          <p:cNvSpPr/>
          <p:nvPr/>
        </p:nvSpPr>
        <p:spPr bwMode="auto">
          <a:xfrm>
            <a:off x="488504" y="5301208"/>
            <a:ext cx="4464496" cy="1167865"/>
          </a:xfrm>
          <a:prstGeom prst="wedgeRectCallout">
            <a:avLst>
              <a:gd name="adj1" fmla="val -36471"/>
              <a:gd name="adj2" fmla="val -65436"/>
            </a:avLst>
          </a:prstGeom>
          <a:solidFill>
            <a:schemeClr val="tx1"/>
          </a:solidFill>
          <a:ln w="12700" cap="sq" cmpd="sng" algn="ctr">
            <a:solidFill>
              <a:srgbClr val="FF0000"/>
            </a:solidFill>
            <a:prstDash val="solid"/>
            <a:round/>
            <a:headEnd type="none" w="sm" len="sm"/>
            <a:tailEnd type="none" w="sm" len="sm"/>
          </a:ln>
          <a:effectLst/>
        </p:spPr>
        <p:txBody>
          <a:bodyPr vert="horz" wrap="none" lIns="91440" tIns="45720" rIns="91440" bIns="45720" numCol="1" rtlCol="0" anchor="ctr" anchorCtr="0" compatLnSpc="1">
            <a:prstTxWarp prst="textNoShape">
              <a:avLst/>
            </a:prstTxWarp>
          </a:bodyPr>
          <a:lstStyle/>
          <a:p>
            <a:pPr marL="0" marR="0" indent="0" algn="l" defTabSz="914400" rtl="0" eaLnBrk="1" fontAlgn="base" latinLnBrk="1" hangingPunct="1">
              <a:lnSpc>
                <a:spcPct val="100000"/>
              </a:lnSpc>
              <a:spcBef>
                <a:spcPct val="0"/>
              </a:spcBef>
              <a:spcAft>
                <a:spcPct val="0"/>
              </a:spcAft>
              <a:buClrTx/>
              <a:buSzTx/>
              <a:buFontTx/>
              <a:buNone/>
              <a:tabLst/>
            </a:pPr>
            <a:r>
              <a:rPr kumimoji="0" lang="ja-JP" altLang="en-US" sz="1200" b="0" i="0" u="none" strike="noStrike" cap="none" normalizeH="0" baseline="0" dirty="0" smtClean="0">
                <a:ln>
                  <a:noFill/>
                </a:ln>
                <a:solidFill>
                  <a:srgbClr val="FF0000"/>
                </a:solidFill>
                <a:effectLst/>
                <a:latin typeface="メイリオ" pitchFamily="50" charset="-128"/>
                <a:ea typeface="メイリオ" pitchFamily="50" charset="-128"/>
                <a:cs typeface="メイリオ" pitchFamily="50" charset="-128"/>
              </a:rPr>
              <a:t>ガイド</a:t>
            </a:r>
            <a:r>
              <a:rPr kumimoji="0" lang="en-US" altLang="ja-JP" sz="1200" b="0" i="0" u="none" strike="noStrike" cap="none" normalizeH="0" baseline="0" dirty="0" smtClean="0">
                <a:ln>
                  <a:noFill/>
                </a:ln>
                <a:solidFill>
                  <a:srgbClr val="FF0000"/>
                </a:solidFill>
                <a:effectLst/>
                <a:latin typeface="メイリオ" pitchFamily="50" charset="-128"/>
                <a:ea typeface="メイリオ" pitchFamily="50" charset="-128"/>
                <a:cs typeface="メイリオ" pitchFamily="50" charset="-128"/>
              </a:rPr>
              <a:t>1: 1</a:t>
            </a:r>
            <a:r>
              <a:rPr kumimoji="0" lang="ja-JP" altLang="en-US" sz="1200" b="0" i="0" u="none" strike="noStrike" cap="none" normalizeH="0" baseline="0" dirty="0" err="1" smtClean="0">
                <a:ln>
                  <a:noFill/>
                </a:ln>
                <a:solidFill>
                  <a:srgbClr val="FF0000"/>
                </a:solidFill>
                <a:effectLst/>
                <a:latin typeface="メイリオ" pitchFamily="50" charset="-128"/>
                <a:ea typeface="メイリオ" pitchFamily="50" charset="-128"/>
                <a:cs typeface="メイリオ" pitchFamily="50" charset="-128"/>
              </a:rPr>
              <a:t>つの</a:t>
            </a:r>
            <a:r>
              <a:rPr kumimoji="0" lang="ja-JP" altLang="en-US" sz="1200" b="0" i="0" u="none" strike="noStrike" cap="none" normalizeH="0" baseline="0" dirty="0" smtClean="0">
                <a:ln>
                  <a:noFill/>
                </a:ln>
                <a:solidFill>
                  <a:srgbClr val="FF0000"/>
                </a:solidFill>
                <a:effectLst/>
                <a:latin typeface="メイリオ" pitchFamily="50" charset="-128"/>
                <a:ea typeface="メイリオ" pitchFamily="50" charset="-128"/>
                <a:cs typeface="メイリオ" pitchFamily="50" charset="-128"/>
              </a:rPr>
              <a:t>データシートに</a:t>
            </a:r>
            <a:r>
              <a:rPr kumimoji="0" lang="en-US" altLang="ja-JP" sz="1200" b="0" i="0" u="none" strike="noStrike" cap="none" normalizeH="0" baseline="0" dirty="0" smtClean="0">
                <a:ln>
                  <a:noFill/>
                </a:ln>
                <a:solidFill>
                  <a:srgbClr val="FF0000"/>
                </a:solidFill>
                <a:effectLst/>
                <a:latin typeface="メイリオ" pitchFamily="50" charset="-128"/>
                <a:ea typeface="メイリオ" pitchFamily="50" charset="-128"/>
                <a:cs typeface="メイリオ" pitchFamily="50" charset="-128"/>
              </a:rPr>
              <a:t>1</a:t>
            </a:r>
            <a:r>
              <a:rPr kumimoji="0" lang="ja-JP" altLang="en-US" sz="1200" b="0" i="0" u="none" strike="noStrike" cap="none" normalizeH="0" baseline="0" dirty="0" smtClean="0">
                <a:ln>
                  <a:noFill/>
                </a:ln>
                <a:solidFill>
                  <a:srgbClr val="FF0000"/>
                </a:solidFill>
                <a:effectLst/>
                <a:latin typeface="メイリオ" pitchFamily="50" charset="-128"/>
                <a:ea typeface="メイリオ" pitchFamily="50" charset="-128"/>
                <a:cs typeface="メイリオ" pitchFamily="50" charset="-128"/>
              </a:rPr>
              <a:t>種類の表</a:t>
            </a:r>
          </a:p>
          <a:p>
            <a:pPr marL="0" marR="0" indent="0" algn="l" defTabSz="914400" rtl="0" eaLnBrk="1" fontAlgn="base" latinLnBrk="1" hangingPunct="1">
              <a:lnSpc>
                <a:spcPct val="100000"/>
              </a:lnSpc>
              <a:spcBef>
                <a:spcPct val="0"/>
              </a:spcBef>
              <a:spcAft>
                <a:spcPct val="0"/>
              </a:spcAft>
              <a:buClrTx/>
              <a:buSzTx/>
              <a:buFontTx/>
              <a:buNone/>
              <a:tabLst/>
            </a:pPr>
            <a:r>
              <a:rPr kumimoji="0" lang="ja-JP" altLang="en-US" sz="1200" b="0" i="0" u="none" strike="noStrike" cap="none" normalizeH="0" baseline="0" dirty="0" smtClean="0">
                <a:ln>
                  <a:noFill/>
                </a:ln>
                <a:solidFill>
                  <a:srgbClr val="FF0000"/>
                </a:solidFill>
                <a:effectLst/>
                <a:latin typeface="メイリオ" pitchFamily="50" charset="-128"/>
                <a:ea typeface="メイリオ" pitchFamily="50" charset="-128"/>
                <a:cs typeface="メイリオ" pitchFamily="50" charset="-128"/>
              </a:rPr>
              <a:t>ガイド</a:t>
            </a:r>
            <a:r>
              <a:rPr kumimoji="0" lang="en-US" altLang="ja-JP" sz="1200" b="0" i="0" u="none" strike="noStrike" cap="none" normalizeH="0" baseline="0" dirty="0" smtClean="0">
                <a:ln>
                  <a:noFill/>
                </a:ln>
                <a:solidFill>
                  <a:srgbClr val="FF0000"/>
                </a:solidFill>
                <a:effectLst/>
                <a:latin typeface="メイリオ" pitchFamily="50" charset="-128"/>
                <a:ea typeface="メイリオ" pitchFamily="50" charset="-128"/>
                <a:cs typeface="メイリオ" pitchFamily="50" charset="-128"/>
              </a:rPr>
              <a:t>2: </a:t>
            </a:r>
            <a:r>
              <a:rPr kumimoji="0" lang="ja-JP" altLang="en-US" sz="1200" b="0" i="0" u="none" strike="noStrike" cap="none" normalizeH="0" baseline="0" dirty="0" smtClean="0">
                <a:ln>
                  <a:noFill/>
                </a:ln>
                <a:solidFill>
                  <a:srgbClr val="FF0000"/>
                </a:solidFill>
                <a:effectLst/>
                <a:latin typeface="メイリオ" pitchFamily="50" charset="-128"/>
                <a:ea typeface="メイリオ" pitchFamily="50" charset="-128"/>
                <a:cs typeface="メイリオ" pitchFamily="50" charset="-128"/>
              </a:rPr>
              <a:t>セルに整形のための改行・空白・カンマを含めない</a:t>
            </a:r>
          </a:p>
          <a:p>
            <a:pPr algn="l"/>
            <a:r>
              <a:rPr lang="ja-JP" altLang="en-US" sz="1200" dirty="0">
                <a:solidFill>
                  <a:srgbClr val="FF0000"/>
                </a:solidFill>
                <a:latin typeface="メイリオ" pitchFamily="50" charset="-128"/>
                <a:ea typeface="メイリオ" pitchFamily="50" charset="-128"/>
                <a:cs typeface="メイリオ" pitchFamily="50" charset="-128"/>
              </a:rPr>
              <a:t>ガイド</a:t>
            </a:r>
            <a:r>
              <a:rPr lang="en-US" altLang="ja-JP" sz="1200" dirty="0" smtClean="0">
                <a:solidFill>
                  <a:srgbClr val="FF0000"/>
                </a:solidFill>
                <a:latin typeface="メイリオ" pitchFamily="50" charset="-128"/>
                <a:ea typeface="メイリオ" pitchFamily="50" charset="-128"/>
                <a:cs typeface="メイリオ" pitchFamily="50" charset="-128"/>
              </a:rPr>
              <a:t>4: </a:t>
            </a:r>
            <a:r>
              <a:rPr lang="ja-JP" altLang="en-US" sz="1200" dirty="0" smtClean="0">
                <a:solidFill>
                  <a:srgbClr val="FF0000"/>
                </a:solidFill>
                <a:latin typeface="メイリオ" pitchFamily="50" charset="-128"/>
                <a:ea typeface="メイリオ" pitchFamily="50" charset="-128"/>
                <a:cs typeface="メイリオ" pitchFamily="50" charset="-128"/>
              </a:rPr>
              <a:t>数値</a:t>
            </a:r>
            <a:r>
              <a:rPr lang="ja-JP" altLang="en-US" sz="1200" dirty="0">
                <a:solidFill>
                  <a:srgbClr val="FF0000"/>
                </a:solidFill>
                <a:latin typeface="メイリオ" pitchFamily="50" charset="-128"/>
                <a:ea typeface="メイリオ" pitchFamily="50" charset="-128"/>
                <a:cs typeface="メイリオ" pitchFamily="50" charset="-128"/>
              </a:rPr>
              <a:t>やタイトル・単位以外の情報を、セルに</a:t>
            </a:r>
            <a:r>
              <a:rPr lang="ja-JP" altLang="en-US" sz="1200" dirty="0" smtClean="0">
                <a:solidFill>
                  <a:srgbClr val="FF0000"/>
                </a:solidFill>
                <a:latin typeface="メイリオ" pitchFamily="50" charset="-128"/>
                <a:ea typeface="メイリオ" pitchFamily="50" charset="-128"/>
                <a:cs typeface="メイリオ" pitchFamily="50" charset="-128"/>
              </a:rPr>
              <a:t>含めない</a:t>
            </a:r>
          </a:p>
          <a:p>
            <a:pPr algn="l"/>
            <a:r>
              <a:rPr kumimoji="0" lang="ja-JP" altLang="en-US" sz="1200" b="0" i="0" u="none" strike="noStrike" cap="none" normalizeH="0" baseline="0" dirty="0">
                <a:ln>
                  <a:noFill/>
                </a:ln>
                <a:solidFill>
                  <a:srgbClr val="FF0000"/>
                </a:solidFill>
                <a:effectLst/>
                <a:latin typeface="メイリオ" pitchFamily="50" charset="-128"/>
                <a:ea typeface="メイリオ" pitchFamily="50" charset="-128"/>
                <a:cs typeface="メイリオ" pitchFamily="50" charset="-128"/>
              </a:rPr>
              <a:t>ガイド</a:t>
            </a:r>
            <a:r>
              <a:rPr kumimoji="0" lang="en-US" altLang="ja-JP" sz="1200" b="0" i="0" u="none" strike="noStrike" cap="none" normalizeH="0" baseline="0" dirty="0" smtClean="0">
                <a:ln>
                  <a:noFill/>
                </a:ln>
                <a:solidFill>
                  <a:srgbClr val="FF0000"/>
                </a:solidFill>
                <a:effectLst/>
                <a:latin typeface="メイリオ" pitchFamily="50" charset="-128"/>
                <a:ea typeface="メイリオ" pitchFamily="50" charset="-128"/>
                <a:cs typeface="メイリオ" pitchFamily="50" charset="-128"/>
              </a:rPr>
              <a:t>5: </a:t>
            </a:r>
            <a:r>
              <a:rPr kumimoji="0" lang="ja-JP" altLang="en-US" sz="1200" b="0" i="0" u="none" strike="noStrike" cap="none" normalizeH="0" baseline="0" dirty="0" smtClean="0">
                <a:ln>
                  <a:noFill/>
                </a:ln>
                <a:solidFill>
                  <a:srgbClr val="FF0000"/>
                </a:solidFill>
                <a:effectLst/>
                <a:latin typeface="メイリオ" pitchFamily="50" charset="-128"/>
                <a:ea typeface="メイリオ" pitchFamily="50" charset="-128"/>
                <a:cs typeface="メイリオ" pitchFamily="50" charset="-128"/>
              </a:rPr>
              <a:t>すべてのセルが、他のセルと結合されない</a:t>
            </a:r>
            <a:endParaRPr kumimoji="0" lang="en-US" altLang="ja-JP" sz="1200" b="0" i="0" u="none" strike="noStrike" cap="none" normalizeH="0" baseline="0" dirty="0" smtClean="0">
              <a:ln>
                <a:noFill/>
              </a:ln>
              <a:solidFill>
                <a:srgbClr val="FF0000"/>
              </a:solidFill>
              <a:effectLst/>
              <a:latin typeface="メイリオ" pitchFamily="50" charset="-128"/>
              <a:ea typeface="メイリオ" pitchFamily="50" charset="-128"/>
              <a:cs typeface="メイリオ" pitchFamily="50" charset="-128"/>
            </a:endParaRPr>
          </a:p>
          <a:p>
            <a:pPr algn="l"/>
            <a:r>
              <a:rPr lang="ja-JP" altLang="en-US" sz="1200" dirty="0">
                <a:solidFill>
                  <a:srgbClr val="FF0000"/>
                </a:solidFill>
                <a:latin typeface="メイリオ" pitchFamily="50" charset="-128"/>
                <a:ea typeface="メイリオ" pitchFamily="50" charset="-128"/>
                <a:cs typeface="メイリオ" pitchFamily="50" charset="-128"/>
              </a:rPr>
              <a:t>ガイド</a:t>
            </a:r>
            <a:r>
              <a:rPr lang="en-US" altLang="ja-JP" sz="1200" dirty="0" smtClean="0">
                <a:solidFill>
                  <a:srgbClr val="FF0000"/>
                </a:solidFill>
                <a:latin typeface="メイリオ" pitchFamily="50" charset="-128"/>
                <a:ea typeface="メイリオ" pitchFamily="50" charset="-128"/>
                <a:cs typeface="メイリオ" pitchFamily="50" charset="-128"/>
              </a:rPr>
              <a:t>6: </a:t>
            </a:r>
            <a:r>
              <a:rPr lang="ja-JP" altLang="en-US" sz="1200" dirty="0" smtClean="0">
                <a:solidFill>
                  <a:srgbClr val="FF0000"/>
                </a:solidFill>
                <a:latin typeface="メイリオ" pitchFamily="50" charset="-128"/>
                <a:ea typeface="メイリオ" pitchFamily="50" charset="-128"/>
                <a:cs typeface="メイリオ" pitchFamily="50" charset="-128"/>
              </a:rPr>
              <a:t>値がない場合を除き、データセルが空白でない</a:t>
            </a:r>
          </a:p>
          <a:p>
            <a:pPr algn="l"/>
            <a:r>
              <a:rPr lang="ja-JP" altLang="en-US" sz="1200" dirty="0">
                <a:solidFill>
                  <a:srgbClr val="FF0000"/>
                </a:solidFill>
                <a:latin typeface="メイリオ" pitchFamily="50" charset="-128"/>
                <a:ea typeface="メイリオ" pitchFamily="50" charset="-128"/>
                <a:cs typeface="メイリオ" pitchFamily="50" charset="-128"/>
              </a:rPr>
              <a:t>ガイド</a:t>
            </a:r>
            <a:r>
              <a:rPr lang="en-US" altLang="ja-JP" sz="1200" dirty="0" smtClean="0">
                <a:solidFill>
                  <a:srgbClr val="FF0000"/>
                </a:solidFill>
                <a:latin typeface="メイリオ" pitchFamily="50" charset="-128"/>
                <a:ea typeface="メイリオ" pitchFamily="50" charset="-128"/>
                <a:cs typeface="メイリオ" pitchFamily="50" charset="-128"/>
              </a:rPr>
              <a:t>10: </a:t>
            </a:r>
            <a:r>
              <a:rPr lang="ja-JP" altLang="en-US" sz="1200" dirty="0" smtClean="0">
                <a:solidFill>
                  <a:srgbClr val="FF0000"/>
                </a:solidFill>
                <a:latin typeface="メイリオ" pitchFamily="50" charset="-128"/>
                <a:ea typeface="メイリオ" pitchFamily="50" charset="-128"/>
                <a:cs typeface="メイリオ" pitchFamily="50" charset="-128"/>
              </a:rPr>
              <a:t>オープンな標準データ形式（</a:t>
            </a:r>
            <a:r>
              <a:rPr lang="en-US" altLang="ja-JP" sz="1200" dirty="0" smtClean="0">
                <a:solidFill>
                  <a:srgbClr val="FF0000"/>
                </a:solidFill>
                <a:latin typeface="メイリオ" pitchFamily="50" charset="-128"/>
                <a:ea typeface="メイリオ" pitchFamily="50" charset="-128"/>
                <a:cs typeface="メイリオ" pitchFamily="50" charset="-128"/>
              </a:rPr>
              <a:t>CSV</a:t>
            </a:r>
            <a:r>
              <a:rPr lang="ja-JP" altLang="en-US" sz="1200" dirty="0" smtClean="0">
                <a:solidFill>
                  <a:srgbClr val="FF0000"/>
                </a:solidFill>
                <a:latin typeface="メイリオ" pitchFamily="50" charset="-128"/>
                <a:ea typeface="メイリオ" pitchFamily="50" charset="-128"/>
                <a:cs typeface="メイリオ" pitchFamily="50" charset="-128"/>
              </a:rPr>
              <a:t>形式）で提供</a:t>
            </a:r>
          </a:p>
        </p:txBody>
      </p:sp>
      <p:sp>
        <p:nvSpPr>
          <p:cNvPr id="25" name="正方形/長方形 24"/>
          <p:cNvSpPr/>
          <p:nvPr/>
        </p:nvSpPr>
        <p:spPr bwMode="auto">
          <a:xfrm>
            <a:off x="366364" y="1412776"/>
            <a:ext cx="2210372" cy="720080"/>
          </a:xfrm>
          <a:prstGeom prst="rect">
            <a:avLst/>
          </a:prstGeom>
          <a:noFill/>
          <a:ln w="12700" cap="sq" cmpd="sng" algn="ctr">
            <a:solidFill>
              <a:srgbClr val="FF0000"/>
            </a:solidFill>
            <a:prstDash val="solid"/>
            <a:round/>
            <a:headEnd type="none" w="sm" len="sm"/>
            <a:tailEnd type="none" w="sm" len="sm"/>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1"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ＤＦＧ華康ゴシック体W5" pitchFamily="50" charset="-128"/>
              <a:ea typeface="ＤＦＧ華康ゴシック体W5" pitchFamily="50" charset="-128"/>
            </a:endParaRPr>
          </a:p>
        </p:txBody>
      </p:sp>
      <p:sp>
        <p:nvSpPr>
          <p:cNvPr id="23" name="四角形吹き出し 22"/>
          <p:cNvSpPr/>
          <p:nvPr/>
        </p:nvSpPr>
        <p:spPr bwMode="auto">
          <a:xfrm>
            <a:off x="2792760" y="1073190"/>
            <a:ext cx="6296447" cy="699626"/>
          </a:xfrm>
          <a:prstGeom prst="wedgeRectCallout">
            <a:avLst>
              <a:gd name="adj1" fmla="val -55018"/>
              <a:gd name="adj2" fmla="val 41226"/>
            </a:avLst>
          </a:prstGeom>
          <a:solidFill>
            <a:schemeClr val="tx1"/>
          </a:solidFill>
          <a:ln w="12700" cap="sq" cmpd="sng" algn="ctr">
            <a:solidFill>
              <a:srgbClr val="FF0000"/>
            </a:solidFill>
            <a:prstDash val="solid"/>
            <a:round/>
            <a:headEnd type="none" w="sm" len="sm"/>
            <a:tailEnd type="none" w="sm" len="sm"/>
          </a:ln>
          <a:effectLst/>
        </p:spPr>
        <p:txBody>
          <a:bodyPr vert="horz" wrap="none" lIns="91440" tIns="45720" rIns="91440" bIns="45720" numCol="1" rtlCol="0" anchor="ctr" anchorCtr="0" compatLnSpc="1">
            <a:prstTxWarp prst="textNoShape">
              <a:avLst/>
            </a:prstTxWarp>
          </a:bodyPr>
          <a:lstStyle/>
          <a:p>
            <a:pPr marL="0" marR="0" indent="0" algn="l" defTabSz="914400" rtl="0" eaLnBrk="1" fontAlgn="base" latinLnBrk="1" hangingPunct="1">
              <a:lnSpc>
                <a:spcPct val="100000"/>
              </a:lnSpc>
              <a:spcBef>
                <a:spcPct val="0"/>
              </a:spcBef>
              <a:spcAft>
                <a:spcPct val="0"/>
              </a:spcAft>
              <a:buClrTx/>
              <a:buSzTx/>
              <a:buFontTx/>
              <a:buNone/>
              <a:tabLst/>
            </a:pPr>
            <a:r>
              <a:rPr kumimoji="0" lang="ja-JP" altLang="en-US" sz="1200" b="0" i="0" u="none" strike="noStrike" cap="none" normalizeH="0" baseline="0" dirty="0" smtClean="0">
                <a:ln>
                  <a:noFill/>
                </a:ln>
                <a:solidFill>
                  <a:srgbClr val="FF0000"/>
                </a:solidFill>
                <a:effectLst/>
                <a:latin typeface="メイリオ" pitchFamily="50" charset="-128"/>
                <a:ea typeface="メイリオ" pitchFamily="50" charset="-128"/>
                <a:cs typeface="メイリオ" pitchFamily="50" charset="-128"/>
              </a:rPr>
              <a:t>ガイド</a:t>
            </a:r>
            <a:r>
              <a:rPr kumimoji="0" lang="en-US" altLang="ja-JP" sz="1200" b="0" i="0" u="none" strike="noStrike" cap="none" normalizeH="0" baseline="0" dirty="0" smtClean="0">
                <a:ln>
                  <a:noFill/>
                </a:ln>
                <a:solidFill>
                  <a:srgbClr val="FF0000"/>
                </a:solidFill>
                <a:effectLst/>
                <a:latin typeface="メイリオ" pitchFamily="50" charset="-128"/>
                <a:ea typeface="メイリオ" pitchFamily="50" charset="-128"/>
                <a:cs typeface="メイリオ" pitchFamily="50" charset="-128"/>
              </a:rPr>
              <a:t>7: </a:t>
            </a:r>
            <a:r>
              <a:rPr kumimoji="0" lang="ja-JP" altLang="en-US" sz="1200" b="0" i="0" u="none" strike="noStrike" cap="none" normalizeH="0" baseline="0" dirty="0" smtClean="0">
                <a:ln>
                  <a:noFill/>
                </a:ln>
                <a:solidFill>
                  <a:srgbClr val="FF0000"/>
                </a:solidFill>
                <a:effectLst/>
                <a:latin typeface="メイリオ" pitchFamily="50" charset="-128"/>
                <a:ea typeface="メイリオ" pitchFamily="50" charset="-128"/>
                <a:cs typeface="メイリオ" pitchFamily="50" charset="-128"/>
              </a:rPr>
              <a:t>タイトルは</a:t>
            </a:r>
            <a:r>
              <a:rPr kumimoji="0" lang="en-US" altLang="ja-JP" sz="1200" b="0" i="0" u="none" strike="noStrike" cap="none" normalizeH="0" baseline="0" dirty="0" smtClean="0">
                <a:ln>
                  <a:noFill/>
                </a:ln>
                <a:solidFill>
                  <a:srgbClr val="FF0000"/>
                </a:solidFill>
                <a:effectLst/>
                <a:latin typeface="メイリオ" pitchFamily="50" charset="-128"/>
                <a:ea typeface="メイリオ" pitchFamily="50" charset="-128"/>
                <a:cs typeface="メイリオ" pitchFamily="50" charset="-128"/>
              </a:rPr>
              <a:t>1</a:t>
            </a:r>
            <a:r>
              <a:rPr lang="ja-JP" altLang="en-US" sz="1200" dirty="0" smtClean="0">
                <a:solidFill>
                  <a:srgbClr val="FF0000"/>
                </a:solidFill>
                <a:latin typeface="メイリオ" pitchFamily="50" charset="-128"/>
                <a:ea typeface="メイリオ" pitchFamily="50" charset="-128"/>
                <a:cs typeface="メイリオ" pitchFamily="50" charset="-128"/>
              </a:rPr>
              <a:t>行</a:t>
            </a:r>
          </a:p>
          <a:p>
            <a:pPr marL="0" marR="0" indent="0" algn="l" defTabSz="914400" rtl="0" eaLnBrk="1" fontAlgn="base" latinLnBrk="1" hangingPunct="1">
              <a:lnSpc>
                <a:spcPct val="100000"/>
              </a:lnSpc>
              <a:spcBef>
                <a:spcPct val="0"/>
              </a:spcBef>
              <a:spcAft>
                <a:spcPct val="0"/>
              </a:spcAft>
              <a:buClrTx/>
              <a:buSzTx/>
              <a:buFontTx/>
              <a:buNone/>
              <a:tabLst/>
            </a:pPr>
            <a:r>
              <a:rPr lang="ja-JP" altLang="en-US" sz="1200" dirty="0" smtClean="0">
                <a:solidFill>
                  <a:srgbClr val="FF0000"/>
                </a:solidFill>
                <a:latin typeface="メイリオ" pitchFamily="50" charset="-128"/>
                <a:ea typeface="メイリオ" pitchFamily="50" charset="-128"/>
                <a:cs typeface="メイリオ" pitchFamily="50" charset="-128"/>
              </a:rPr>
              <a:t>ガイド</a:t>
            </a:r>
            <a:r>
              <a:rPr lang="en-US" altLang="ja-JP" sz="1200" dirty="0" smtClean="0">
                <a:solidFill>
                  <a:srgbClr val="FF0000"/>
                </a:solidFill>
                <a:latin typeface="メイリオ" pitchFamily="50" charset="-128"/>
                <a:ea typeface="メイリオ" pitchFamily="50" charset="-128"/>
                <a:cs typeface="メイリオ" pitchFamily="50" charset="-128"/>
              </a:rPr>
              <a:t>8: </a:t>
            </a:r>
            <a:r>
              <a:rPr lang="ja-JP" altLang="en-US" sz="1200" dirty="0" smtClean="0">
                <a:solidFill>
                  <a:srgbClr val="FF0000"/>
                </a:solidFill>
                <a:latin typeface="メイリオ" pitchFamily="50" charset="-128"/>
                <a:ea typeface="メイリオ" pitchFamily="50" charset="-128"/>
                <a:cs typeface="メイリオ" pitchFamily="50" charset="-128"/>
              </a:rPr>
              <a:t>単位を明記</a:t>
            </a:r>
          </a:p>
          <a:p>
            <a:pPr algn="l"/>
            <a:r>
              <a:rPr lang="ja-JP" altLang="en-US" sz="1200" dirty="0">
                <a:solidFill>
                  <a:srgbClr val="FF0000"/>
                </a:solidFill>
                <a:latin typeface="メイリオ" pitchFamily="50" charset="-128"/>
                <a:ea typeface="メイリオ" pitchFamily="50" charset="-128"/>
                <a:cs typeface="メイリオ" pitchFamily="50" charset="-128"/>
              </a:rPr>
              <a:t>ガイド</a:t>
            </a:r>
            <a:r>
              <a:rPr lang="en-US" altLang="ja-JP" sz="1200" dirty="0">
                <a:solidFill>
                  <a:srgbClr val="FF0000"/>
                </a:solidFill>
                <a:latin typeface="メイリオ" pitchFamily="50" charset="-128"/>
                <a:ea typeface="メイリオ" pitchFamily="50" charset="-128"/>
                <a:cs typeface="メイリオ" pitchFamily="50" charset="-128"/>
              </a:rPr>
              <a:t>9: </a:t>
            </a:r>
            <a:r>
              <a:rPr lang="ja-JP" altLang="en-US" sz="1200" dirty="0">
                <a:solidFill>
                  <a:srgbClr val="FF0000"/>
                </a:solidFill>
                <a:latin typeface="メイリオ" pitchFamily="50" charset="-128"/>
                <a:ea typeface="メイリオ" pitchFamily="50" charset="-128"/>
                <a:cs typeface="メイリオ" pitchFamily="50" charset="-128"/>
              </a:rPr>
              <a:t>内容</a:t>
            </a:r>
            <a:r>
              <a:rPr lang="en-US" altLang="ja-JP" sz="1200" dirty="0">
                <a:solidFill>
                  <a:srgbClr val="FF0000"/>
                </a:solidFill>
                <a:latin typeface="メイリオ" pitchFamily="50" charset="-128"/>
                <a:ea typeface="メイリオ" pitchFamily="50" charset="-128"/>
                <a:cs typeface="メイリオ" pitchFamily="50" charset="-128"/>
              </a:rPr>
              <a:t>(1</a:t>
            </a:r>
            <a:r>
              <a:rPr lang="ja-JP" altLang="en-US" sz="1200" dirty="0">
                <a:solidFill>
                  <a:srgbClr val="FF0000"/>
                </a:solidFill>
                <a:latin typeface="メイリオ" pitchFamily="50" charset="-128"/>
                <a:ea typeface="メイリオ" pitchFamily="50" charset="-128"/>
                <a:cs typeface="メイリオ" pitchFamily="50" charset="-128"/>
              </a:rPr>
              <a:t>行目</a:t>
            </a:r>
            <a:r>
              <a:rPr lang="en-US" altLang="ja-JP" sz="1200" dirty="0">
                <a:solidFill>
                  <a:srgbClr val="FF0000"/>
                </a:solidFill>
                <a:latin typeface="メイリオ" pitchFamily="50" charset="-128"/>
                <a:ea typeface="メイリオ" pitchFamily="50" charset="-128"/>
                <a:cs typeface="メイリオ" pitchFamily="50" charset="-128"/>
              </a:rPr>
              <a:t>)</a:t>
            </a:r>
            <a:r>
              <a:rPr lang="ja-JP" altLang="en-US" sz="1200" dirty="0">
                <a:solidFill>
                  <a:srgbClr val="FF0000"/>
                </a:solidFill>
                <a:latin typeface="メイリオ" pitchFamily="50" charset="-128"/>
                <a:ea typeface="メイリオ" pitchFamily="50" charset="-128"/>
                <a:cs typeface="メイリオ" pitchFamily="50" charset="-128"/>
              </a:rPr>
              <a:t>・単位</a:t>
            </a:r>
            <a:r>
              <a:rPr lang="en-US" altLang="ja-JP" sz="1200" dirty="0">
                <a:solidFill>
                  <a:srgbClr val="FF0000"/>
                </a:solidFill>
                <a:latin typeface="メイリオ" pitchFamily="50" charset="-128"/>
                <a:ea typeface="メイリオ" pitchFamily="50" charset="-128"/>
                <a:cs typeface="メイリオ" pitchFamily="50" charset="-128"/>
              </a:rPr>
              <a:t>(2</a:t>
            </a:r>
            <a:r>
              <a:rPr lang="ja-JP" altLang="en-US" sz="1200" dirty="0">
                <a:solidFill>
                  <a:srgbClr val="FF0000"/>
                </a:solidFill>
                <a:latin typeface="メイリオ" pitchFamily="50" charset="-128"/>
                <a:ea typeface="メイリオ" pitchFamily="50" charset="-128"/>
                <a:cs typeface="メイリオ" pitchFamily="50" charset="-128"/>
              </a:rPr>
              <a:t>行目</a:t>
            </a:r>
            <a:r>
              <a:rPr lang="en-US" altLang="ja-JP" sz="1200" dirty="0">
                <a:solidFill>
                  <a:srgbClr val="FF0000"/>
                </a:solidFill>
                <a:latin typeface="メイリオ" pitchFamily="50" charset="-128"/>
                <a:ea typeface="メイリオ" pitchFamily="50" charset="-128"/>
                <a:cs typeface="メイリオ" pitchFamily="50" charset="-128"/>
              </a:rPr>
              <a:t>)</a:t>
            </a:r>
            <a:r>
              <a:rPr lang="ja-JP" altLang="en-US" sz="1200" dirty="0">
                <a:solidFill>
                  <a:srgbClr val="FF0000"/>
                </a:solidFill>
                <a:latin typeface="メイリオ" pitchFamily="50" charset="-128"/>
                <a:ea typeface="メイリオ" pitchFamily="50" charset="-128"/>
                <a:cs typeface="メイリオ" pitchFamily="50" charset="-128"/>
              </a:rPr>
              <a:t>・記数単位</a:t>
            </a:r>
            <a:r>
              <a:rPr lang="en-US" altLang="ja-JP" sz="1200" dirty="0">
                <a:solidFill>
                  <a:srgbClr val="FF0000"/>
                </a:solidFill>
                <a:latin typeface="メイリオ" pitchFamily="50" charset="-128"/>
                <a:ea typeface="メイリオ" pitchFamily="50" charset="-128"/>
                <a:cs typeface="メイリオ" pitchFamily="50" charset="-128"/>
              </a:rPr>
              <a:t>(3</a:t>
            </a:r>
            <a:r>
              <a:rPr lang="ja-JP" altLang="en-US" sz="1200" dirty="0">
                <a:solidFill>
                  <a:srgbClr val="FF0000"/>
                </a:solidFill>
                <a:latin typeface="メイリオ" pitchFamily="50" charset="-128"/>
                <a:ea typeface="メイリオ" pitchFamily="50" charset="-128"/>
                <a:cs typeface="メイリオ" pitchFamily="50" charset="-128"/>
              </a:rPr>
              <a:t>行目</a:t>
            </a:r>
            <a:r>
              <a:rPr lang="en-US" altLang="ja-JP" sz="1200" dirty="0">
                <a:solidFill>
                  <a:srgbClr val="FF0000"/>
                </a:solidFill>
                <a:latin typeface="メイリオ" pitchFamily="50" charset="-128"/>
                <a:ea typeface="メイリオ" pitchFamily="50" charset="-128"/>
                <a:cs typeface="メイリオ" pitchFamily="50" charset="-128"/>
              </a:rPr>
              <a:t>)</a:t>
            </a:r>
            <a:r>
              <a:rPr lang="ja-JP" altLang="en-US" sz="1200" dirty="0">
                <a:solidFill>
                  <a:srgbClr val="FF0000"/>
                </a:solidFill>
                <a:latin typeface="メイリオ" pitchFamily="50" charset="-128"/>
                <a:ea typeface="メイリオ" pitchFamily="50" charset="-128"/>
                <a:cs typeface="メイリオ" pitchFamily="50" charset="-128"/>
              </a:rPr>
              <a:t>を示すタイトルを別々の行に</a:t>
            </a:r>
            <a:r>
              <a:rPr lang="ja-JP" altLang="en-US" sz="1200" dirty="0" smtClean="0">
                <a:solidFill>
                  <a:srgbClr val="FF0000"/>
                </a:solidFill>
                <a:latin typeface="メイリオ" pitchFamily="50" charset="-128"/>
                <a:ea typeface="メイリオ" pitchFamily="50" charset="-128"/>
                <a:cs typeface="メイリオ" pitchFamily="50" charset="-128"/>
              </a:rPr>
              <a:t>記載</a:t>
            </a:r>
            <a:endParaRPr lang="ja-JP" altLang="en-US" sz="1200" dirty="0">
              <a:solidFill>
                <a:srgbClr val="FF0000"/>
              </a:solidFill>
              <a:latin typeface="メイリオ" pitchFamily="50" charset="-128"/>
              <a:ea typeface="メイリオ" pitchFamily="50" charset="-128"/>
              <a:cs typeface="メイリオ" pitchFamily="50" charset="-128"/>
            </a:endParaRPr>
          </a:p>
        </p:txBody>
      </p:sp>
      <p:sp>
        <p:nvSpPr>
          <p:cNvPr id="28" name="四角形吹き出し 27"/>
          <p:cNvSpPr/>
          <p:nvPr/>
        </p:nvSpPr>
        <p:spPr bwMode="auto">
          <a:xfrm>
            <a:off x="4304928" y="2825097"/>
            <a:ext cx="2646943" cy="307478"/>
          </a:xfrm>
          <a:prstGeom prst="wedgeRectCallout">
            <a:avLst>
              <a:gd name="adj1" fmla="val 56072"/>
              <a:gd name="adj2" fmla="val 79499"/>
            </a:avLst>
          </a:prstGeom>
          <a:solidFill>
            <a:schemeClr val="tx1"/>
          </a:solidFill>
          <a:ln w="12700" cap="sq" cmpd="sng" algn="ctr">
            <a:solidFill>
              <a:srgbClr val="FF0000"/>
            </a:solidFill>
            <a:prstDash val="solid"/>
            <a:round/>
            <a:headEnd type="none" w="sm" len="sm"/>
            <a:tailEnd type="none" w="sm" len="sm"/>
          </a:ln>
          <a:effectLst/>
        </p:spPr>
        <p:txBody>
          <a:bodyPr vert="horz" wrap="none" lIns="91440" tIns="45720" rIns="91440" bIns="45720" numCol="1" rtlCol="0" anchor="ctr" anchorCtr="0" compatLnSpc="1">
            <a:prstTxWarp prst="textNoShape">
              <a:avLst/>
            </a:prstTxWarp>
          </a:bodyPr>
          <a:lstStyle/>
          <a:p>
            <a:pPr marL="0" marR="0" indent="0" algn="l" defTabSz="914400" rtl="0" eaLnBrk="1" fontAlgn="base" latinLnBrk="1" hangingPunct="1">
              <a:lnSpc>
                <a:spcPct val="100000"/>
              </a:lnSpc>
              <a:spcBef>
                <a:spcPct val="0"/>
              </a:spcBef>
              <a:spcAft>
                <a:spcPct val="0"/>
              </a:spcAft>
              <a:buClrTx/>
              <a:buSzTx/>
              <a:buFontTx/>
              <a:buNone/>
              <a:tabLst/>
            </a:pPr>
            <a:r>
              <a:rPr kumimoji="0" lang="ja-JP" altLang="en-US" sz="1200" b="0" i="0" u="none" strike="noStrike" cap="none" normalizeH="0" baseline="0" dirty="0" smtClean="0">
                <a:ln>
                  <a:noFill/>
                </a:ln>
                <a:solidFill>
                  <a:srgbClr val="FF0000"/>
                </a:solidFill>
                <a:effectLst/>
                <a:latin typeface="メイリオ" pitchFamily="50" charset="-128"/>
                <a:ea typeface="メイリオ" pitchFamily="50" charset="-128"/>
                <a:cs typeface="メイリオ" pitchFamily="50" charset="-128"/>
              </a:rPr>
              <a:t>ガイド</a:t>
            </a:r>
            <a:r>
              <a:rPr kumimoji="0" lang="en-US" altLang="ja-JP" sz="1200" b="0" i="0" u="none" strike="noStrike" cap="none" normalizeH="0" baseline="0" dirty="0" smtClean="0">
                <a:ln>
                  <a:noFill/>
                </a:ln>
                <a:solidFill>
                  <a:srgbClr val="FF0000"/>
                </a:solidFill>
                <a:effectLst/>
                <a:latin typeface="メイリオ" pitchFamily="50" charset="-128"/>
                <a:ea typeface="メイリオ" pitchFamily="50" charset="-128"/>
                <a:cs typeface="メイリオ" pitchFamily="50" charset="-128"/>
              </a:rPr>
              <a:t>3: </a:t>
            </a:r>
            <a:r>
              <a:rPr kumimoji="0" lang="ja-JP" altLang="en-US" sz="1200" b="0" i="0" u="none" strike="noStrike" cap="none" normalizeH="0" baseline="0" dirty="0" smtClean="0">
                <a:ln>
                  <a:noFill/>
                </a:ln>
                <a:solidFill>
                  <a:srgbClr val="FF0000"/>
                </a:solidFill>
                <a:effectLst/>
                <a:latin typeface="メイリオ" pitchFamily="50" charset="-128"/>
                <a:ea typeface="メイリオ" pitchFamily="50" charset="-128"/>
                <a:cs typeface="メイリオ" pitchFamily="50" charset="-128"/>
              </a:rPr>
              <a:t>年の値に西暦表記を備える</a:t>
            </a:r>
            <a:endParaRPr lang="ja-JP" altLang="en-US" sz="1200" dirty="0" smtClean="0">
              <a:solidFill>
                <a:srgbClr val="FF0000"/>
              </a:solidFill>
              <a:latin typeface="メイリオ" pitchFamily="50" charset="-128"/>
              <a:ea typeface="メイリオ" pitchFamily="50" charset="-128"/>
              <a:cs typeface="メイリオ" pitchFamily="50" charset="-128"/>
            </a:endParaRPr>
          </a:p>
        </p:txBody>
      </p:sp>
      <p:sp>
        <p:nvSpPr>
          <p:cNvPr id="29" name="コンテンツ プレースホルダー 4"/>
          <p:cNvSpPr>
            <a:spLocks noGrp="1"/>
          </p:cNvSpPr>
          <p:nvPr>
            <p:ph sz="half" idx="1"/>
          </p:nvPr>
        </p:nvSpPr>
        <p:spPr>
          <a:xfrm>
            <a:off x="7185248" y="2114863"/>
            <a:ext cx="2441346" cy="3762409"/>
          </a:xfrm>
          <a:solidFill>
            <a:schemeClr val="tx1"/>
          </a:solidFill>
          <a:ln>
            <a:solidFill>
              <a:schemeClr val="bg1"/>
            </a:solidFill>
          </a:ln>
          <a:effectLst>
            <a:outerShdw blurRad="50800" dist="38100" dir="2700000" algn="tl" rotWithShape="0">
              <a:prstClr val="black">
                <a:alpha val="40000"/>
              </a:prstClr>
            </a:outerShdw>
          </a:effectLst>
        </p:spPr>
        <p:txBody>
          <a:bodyPr>
            <a:noAutofit/>
          </a:bodyPr>
          <a:lstStyle/>
          <a:p>
            <a:pPr marL="0" indent="0">
              <a:buNone/>
            </a:pPr>
            <a:r>
              <a:rPr lang="ja-JP" altLang="en-US" sz="1200" dirty="0" smtClean="0">
                <a:latin typeface="メイリオ" pitchFamily="50" charset="-128"/>
                <a:ea typeface="メイリオ" pitchFamily="50" charset="-128"/>
                <a:cs typeface="メイリオ" pitchFamily="50" charset="-128"/>
              </a:rPr>
              <a:t>年</a:t>
            </a:r>
            <a:r>
              <a:rPr lang="en-US" altLang="ja-JP" sz="1200" dirty="0" smtClean="0">
                <a:latin typeface="メイリオ" pitchFamily="50" charset="-128"/>
                <a:ea typeface="メイリオ" pitchFamily="50" charset="-128"/>
                <a:cs typeface="メイリオ" pitchFamily="50" charset="-128"/>
              </a:rPr>
              <a:t>,</a:t>
            </a:r>
            <a:r>
              <a:rPr lang="ja-JP" altLang="en-US" sz="1200" dirty="0" smtClean="0">
                <a:latin typeface="メイリオ" pitchFamily="50" charset="-128"/>
                <a:ea typeface="メイリオ" pitchFamily="50" charset="-128"/>
                <a:cs typeface="メイリオ" pitchFamily="50" charset="-128"/>
              </a:rPr>
              <a:t>年</a:t>
            </a:r>
            <a:r>
              <a:rPr lang="en-US" altLang="ja-JP" sz="1200" dirty="0" smtClean="0">
                <a:latin typeface="メイリオ" pitchFamily="50" charset="-128"/>
                <a:ea typeface="メイリオ" pitchFamily="50" charset="-128"/>
                <a:cs typeface="メイリオ" pitchFamily="50" charset="-128"/>
              </a:rPr>
              <a:t>(</a:t>
            </a:r>
            <a:r>
              <a:rPr lang="ja-JP" altLang="en-US" sz="1200" dirty="0" smtClean="0">
                <a:latin typeface="メイリオ" pitchFamily="50" charset="-128"/>
                <a:ea typeface="メイリオ" pitchFamily="50" charset="-128"/>
                <a:cs typeface="メイリオ" pitchFamily="50" charset="-128"/>
              </a:rPr>
              <a:t>和暦</a:t>
            </a:r>
            <a:r>
              <a:rPr lang="en-US" altLang="ja-JP" sz="1200" dirty="0" smtClean="0">
                <a:latin typeface="メイリオ" pitchFamily="50" charset="-128"/>
                <a:ea typeface="メイリオ" pitchFamily="50" charset="-128"/>
                <a:cs typeface="メイリオ" pitchFamily="50" charset="-128"/>
              </a:rPr>
              <a:t>),</a:t>
            </a:r>
            <a:r>
              <a:rPr lang="ja-JP" altLang="en-US" sz="1200" dirty="0" smtClean="0">
                <a:latin typeface="メイリオ" pitchFamily="50" charset="-128"/>
                <a:ea typeface="メイリオ" pitchFamily="50" charset="-128"/>
                <a:cs typeface="メイリオ" pitchFamily="50" charset="-128"/>
              </a:rPr>
              <a:t>東京都の人口</a:t>
            </a:r>
          </a:p>
          <a:p>
            <a:pPr marL="0" indent="0">
              <a:buNone/>
            </a:pPr>
            <a:r>
              <a:rPr lang="ja-JP" altLang="en-US" sz="1200" dirty="0" smtClean="0">
                <a:latin typeface="メイリオ" pitchFamily="50" charset="-128"/>
                <a:ea typeface="メイリオ" pitchFamily="50" charset="-128"/>
                <a:cs typeface="メイリオ" pitchFamily="50" charset="-128"/>
              </a:rPr>
              <a:t>記数</a:t>
            </a:r>
            <a:r>
              <a:rPr lang="ja-JP" altLang="en-US" sz="1200" dirty="0">
                <a:latin typeface="メイリオ" pitchFamily="50" charset="-128"/>
                <a:ea typeface="メイリオ" pitchFamily="50" charset="-128"/>
                <a:cs typeface="メイリオ" pitchFamily="50" charset="-128"/>
              </a:rPr>
              <a:t>単位</a:t>
            </a:r>
            <a:r>
              <a:rPr lang="en-US" altLang="ja-JP" sz="1200" dirty="0" smtClean="0">
                <a:latin typeface="メイリオ" pitchFamily="50" charset="-128"/>
                <a:ea typeface="メイリオ" pitchFamily="50" charset="-128"/>
                <a:cs typeface="メイリオ" pitchFamily="50" charset="-128"/>
              </a:rPr>
              <a:t>,,1000</a:t>
            </a:r>
            <a:endParaRPr lang="en-US" altLang="ja-JP" sz="1200" dirty="0">
              <a:latin typeface="メイリオ" pitchFamily="50" charset="-128"/>
              <a:ea typeface="メイリオ" pitchFamily="50" charset="-128"/>
              <a:cs typeface="メイリオ" pitchFamily="50" charset="-128"/>
            </a:endParaRPr>
          </a:p>
          <a:p>
            <a:pPr marL="0" indent="0">
              <a:buNone/>
            </a:pPr>
            <a:r>
              <a:rPr lang="en-US" altLang="ja-JP" sz="1200" dirty="0" smtClean="0">
                <a:latin typeface="メイリオ" pitchFamily="50" charset="-128"/>
                <a:ea typeface="メイリオ" pitchFamily="50" charset="-128"/>
                <a:cs typeface="メイリオ" pitchFamily="50" charset="-128"/>
              </a:rPr>
              <a:t>1920,</a:t>
            </a:r>
            <a:r>
              <a:rPr lang="ja-JP" altLang="en-US" sz="1200" dirty="0" smtClean="0">
                <a:latin typeface="メイリオ" pitchFamily="50" charset="-128"/>
                <a:ea typeface="メイリオ" pitchFamily="50" charset="-128"/>
                <a:cs typeface="メイリオ" pitchFamily="50" charset="-128"/>
              </a:rPr>
              <a:t>大正</a:t>
            </a:r>
            <a:r>
              <a:rPr lang="en-US" altLang="ja-JP" sz="1200" dirty="0" smtClean="0">
                <a:latin typeface="メイリオ" pitchFamily="50" charset="-128"/>
                <a:ea typeface="メイリオ" pitchFamily="50" charset="-128"/>
                <a:cs typeface="メイリオ" pitchFamily="50" charset="-128"/>
              </a:rPr>
              <a:t>9</a:t>
            </a:r>
            <a:r>
              <a:rPr lang="ja-JP" altLang="en-US" sz="1200" dirty="0" smtClean="0">
                <a:latin typeface="メイリオ" pitchFamily="50" charset="-128"/>
                <a:ea typeface="メイリオ" pitchFamily="50" charset="-128"/>
                <a:cs typeface="メイリオ" pitchFamily="50" charset="-128"/>
              </a:rPr>
              <a:t>年</a:t>
            </a:r>
            <a:r>
              <a:rPr lang="en-US" altLang="ja-JP" sz="1200" dirty="0" smtClean="0">
                <a:latin typeface="メイリオ" pitchFamily="50" charset="-128"/>
                <a:ea typeface="メイリオ" pitchFamily="50" charset="-128"/>
                <a:cs typeface="メイリオ" pitchFamily="50" charset="-128"/>
              </a:rPr>
              <a:t>,3699</a:t>
            </a:r>
          </a:p>
          <a:p>
            <a:pPr marL="0" indent="0">
              <a:buNone/>
            </a:pPr>
            <a:r>
              <a:rPr kumimoji="1" lang="en-US" altLang="ja-JP" sz="1200" dirty="0" smtClean="0">
                <a:latin typeface="メイリオ" pitchFamily="50" charset="-128"/>
                <a:ea typeface="メイリオ" pitchFamily="50" charset="-128"/>
                <a:cs typeface="メイリオ" pitchFamily="50" charset="-128"/>
              </a:rPr>
              <a:t>1925,</a:t>
            </a:r>
            <a:r>
              <a:rPr kumimoji="1" lang="ja-JP" altLang="en-US" sz="1200" dirty="0" smtClean="0">
                <a:latin typeface="メイリオ" pitchFamily="50" charset="-128"/>
                <a:ea typeface="メイリオ" pitchFamily="50" charset="-128"/>
                <a:cs typeface="メイリオ" pitchFamily="50" charset="-128"/>
              </a:rPr>
              <a:t>大正</a:t>
            </a:r>
            <a:r>
              <a:rPr kumimoji="1" lang="en-US" altLang="ja-JP" sz="1200" dirty="0" smtClean="0">
                <a:latin typeface="メイリオ" pitchFamily="50" charset="-128"/>
                <a:ea typeface="メイリオ" pitchFamily="50" charset="-128"/>
                <a:cs typeface="メイリオ" pitchFamily="50" charset="-128"/>
              </a:rPr>
              <a:t>14</a:t>
            </a:r>
            <a:r>
              <a:rPr kumimoji="1" lang="ja-JP" altLang="en-US" sz="1200" dirty="0" smtClean="0">
                <a:latin typeface="メイリオ" pitchFamily="50" charset="-128"/>
                <a:ea typeface="メイリオ" pitchFamily="50" charset="-128"/>
                <a:cs typeface="メイリオ" pitchFamily="50" charset="-128"/>
              </a:rPr>
              <a:t>年</a:t>
            </a:r>
            <a:r>
              <a:rPr kumimoji="1" lang="en-US" altLang="ja-JP" sz="1200" dirty="0" smtClean="0">
                <a:latin typeface="メイリオ" pitchFamily="50" charset="-128"/>
                <a:ea typeface="メイリオ" pitchFamily="50" charset="-128"/>
                <a:cs typeface="メイリオ" pitchFamily="50" charset="-128"/>
              </a:rPr>
              <a:t>,4485</a:t>
            </a:r>
          </a:p>
          <a:p>
            <a:pPr marL="0" indent="0">
              <a:buNone/>
            </a:pPr>
            <a:r>
              <a:rPr lang="en-US" altLang="ja-JP" sz="1200" dirty="0" smtClean="0">
                <a:latin typeface="メイリオ" pitchFamily="50" charset="-128"/>
                <a:ea typeface="メイリオ" pitchFamily="50" charset="-128"/>
                <a:cs typeface="メイリオ" pitchFamily="50" charset="-128"/>
              </a:rPr>
              <a:t>1930,</a:t>
            </a:r>
            <a:r>
              <a:rPr lang="ja-JP" altLang="en-US" sz="1200" dirty="0" smtClean="0">
                <a:latin typeface="メイリオ" pitchFamily="50" charset="-128"/>
                <a:ea typeface="メイリオ" pitchFamily="50" charset="-128"/>
                <a:cs typeface="メイリオ" pitchFamily="50" charset="-128"/>
              </a:rPr>
              <a:t>昭和</a:t>
            </a:r>
            <a:r>
              <a:rPr lang="en-US" altLang="ja-JP" sz="1200" dirty="0" smtClean="0">
                <a:latin typeface="メイリオ" pitchFamily="50" charset="-128"/>
                <a:ea typeface="メイリオ" pitchFamily="50" charset="-128"/>
                <a:cs typeface="メイリオ" pitchFamily="50" charset="-128"/>
              </a:rPr>
              <a:t>5</a:t>
            </a:r>
            <a:r>
              <a:rPr lang="ja-JP" altLang="en-US" sz="1200" dirty="0" smtClean="0">
                <a:latin typeface="メイリオ" pitchFamily="50" charset="-128"/>
                <a:ea typeface="メイリオ" pitchFamily="50" charset="-128"/>
                <a:cs typeface="メイリオ" pitchFamily="50" charset="-128"/>
              </a:rPr>
              <a:t>年</a:t>
            </a:r>
            <a:r>
              <a:rPr lang="en-US" altLang="ja-JP" sz="1200" dirty="0" smtClean="0">
                <a:latin typeface="メイリオ" pitchFamily="50" charset="-128"/>
                <a:ea typeface="メイリオ" pitchFamily="50" charset="-128"/>
                <a:cs typeface="メイリオ" pitchFamily="50" charset="-128"/>
              </a:rPr>
              <a:t>,5409</a:t>
            </a:r>
          </a:p>
          <a:p>
            <a:pPr marL="0" indent="0">
              <a:buNone/>
            </a:pPr>
            <a:r>
              <a:rPr kumimoji="1" lang="en-US" altLang="ja-JP" sz="1200" dirty="0" smtClean="0">
                <a:latin typeface="メイリオ" pitchFamily="50" charset="-128"/>
                <a:ea typeface="メイリオ" pitchFamily="50" charset="-128"/>
                <a:cs typeface="メイリオ" pitchFamily="50" charset="-128"/>
              </a:rPr>
              <a:t>1935,</a:t>
            </a:r>
            <a:r>
              <a:rPr kumimoji="1" lang="ja-JP" altLang="en-US" sz="1200" dirty="0" smtClean="0">
                <a:latin typeface="メイリオ" pitchFamily="50" charset="-128"/>
                <a:ea typeface="メイリオ" pitchFamily="50" charset="-128"/>
                <a:cs typeface="メイリオ" pitchFamily="50" charset="-128"/>
              </a:rPr>
              <a:t>昭和</a:t>
            </a:r>
            <a:r>
              <a:rPr kumimoji="1" lang="en-US" altLang="ja-JP" sz="1200" dirty="0" smtClean="0">
                <a:latin typeface="メイリオ" pitchFamily="50" charset="-128"/>
                <a:ea typeface="メイリオ" pitchFamily="50" charset="-128"/>
                <a:cs typeface="メイリオ" pitchFamily="50" charset="-128"/>
              </a:rPr>
              <a:t>10</a:t>
            </a:r>
            <a:r>
              <a:rPr kumimoji="1" lang="ja-JP" altLang="en-US" sz="1200" dirty="0" smtClean="0">
                <a:latin typeface="メイリオ" pitchFamily="50" charset="-128"/>
                <a:ea typeface="メイリオ" pitchFamily="50" charset="-128"/>
                <a:cs typeface="メイリオ" pitchFamily="50" charset="-128"/>
              </a:rPr>
              <a:t>年</a:t>
            </a:r>
            <a:r>
              <a:rPr kumimoji="1" lang="en-US" altLang="ja-JP" sz="1200" dirty="0" smtClean="0">
                <a:latin typeface="メイリオ" pitchFamily="50" charset="-128"/>
                <a:ea typeface="メイリオ" pitchFamily="50" charset="-128"/>
                <a:cs typeface="メイリオ" pitchFamily="50" charset="-128"/>
              </a:rPr>
              <a:t>,6370</a:t>
            </a:r>
          </a:p>
          <a:p>
            <a:pPr marL="0" indent="0">
              <a:buNone/>
            </a:pPr>
            <a:r>
              <a:rPr lang="en-US" altLang="ja-JP" sz="1200" dirty="0" smtClean="0">
                <a:latin typeface="メイリオ" pitchFamily="50" charset="-128"/>
                <a:ea typeface="メイリオ" pitchFamily="50" charset="-128"/>
                <a:cs typeface="メイリオ" pitchFamily="50" charset="-128"/>
              </a:rPr>
              <a:t>…</a:t>
            </a:r>
          </a:p>
          <a:p>
            <a:pPr marL="0" indent="0">
              <a:buNone/>
            </a:pPr>
            <a:r>
              <a:rPr lang="en-US" altLang="ja-JP" sz="1200" dirty="0" smtClean="0">
                <a:latin typeface="メイリオ" pitchFamily="50" charset="-128"/>
                <a:ea typeface="メイリオ" pitchFamily="50" charset="-128"/>
                <a:cs typeface="メイリオ" pitchFamily="50" charset="-128"/>
              </a:rPr>
              <a:t>1985,</a:t>
            </a:r>
            <a:r>
              <a:rPr lang="ja-JP" altLang="en-US" sz="1200" dirty="0" smtClean="0">
                <a:latin typeface="メイリオ" pitchFamily="50" charset="-128"/>
                <a:ea typeface="メイリオ" pitchFamily="50" charset="-128"/>
                <a:cs typeface="メイリオ" pitchFamily="50" charset="-128"/>
              </a:rPr>
              <a:t>昭和</a:t>
            </a:r>
            <a:r>
              <a:rPr lang="en-US" altLang="ja-JP" sz="1200" dirty="0" smtClean="0">
                <a:latin typeface="メイリオ" pitchFamily="50" charset="-128"/>
                <a:ea typeface="メイリオ" pitchFamily="50" charset="-128"/>
                <a:cs typeface="メイリオ" pitchFamily="50" charset="-128"/>
              </a:rPr>
              <a:t>60</a:t>
            </a:r>
            <a:r>
              <a:rPr lang="ja-JP" altLang="en-US" sz="1200" dirty="0" smtClean="0">
                <a:latin typeface="メイリオ" pitchFamily="50" charset="-128"/>
                <a:ea typeface="メイリオ" pitchFamily="50" charset="-128"/>
                <a:cs typeface="メイリオ" pitchFamily="50" charset="-128"/>
              </a:rPr>
              <a:t>年</a:t>
            </a:r>
            <a:r>
              <a:rPr lang="en-US" altLang="ja-JP" sz="1200" dirty="0" smtClean="0">
                <a:latin typeface="メイリオ" pitchFamily="50" charset="-128"/>
                <a:ea typeface="メイリオ" pitchFamily="50" charset="-128"/>
                <a:cs typeface="メイリオ" pitchFamily="50" charset="-128"/>
              </a:rPr>
              <a:t>,11829</a:t>
            </a:r>
          </a:p>
          <a:p>
            <a:pPr marL="0" indent="0">
              <a:buNone/>
            </a:pPr>
            <a:r>
              <a:rPr lang="en-US" altLang="ja-JP" sz="1200" dirty="0" smtClean="0">
                <a:latin typeface="メイリオ" pitchFamily="50" charset="-128"/>
                <a:ea typeface="メイリオ" pitchFamily="50" charset="-128"/>
                <a:cs typeface="メイリオ" pitchFamily="50" charset="-128"/>
              </a:rPr>
              <a:t>1990,</a:t>
            </a:r>
            <a:r>
              <a:rPr lang="ja-JP" altLang="en-US" sz="1200" dirty="0" smtClean="0">
                <a:latin typeface="メイリオ" pitchFamily="50" charset="-128"/>
                <a:ea typeface="メイリオ" pitchFamily="50" charset="-128"/>
                <a:cs typeface="メイリオ" pitchFamily="50" charset="-128"/>
              </a:rPr>
              <a:t>平成</a:t>
            </a:r>
            <a:r>
              <a:rPr lang="en-US" altLang="ja-JP" sz="1200" dirty="0" smtClean="0">
                <a:latin typeface="メイリオ" pitchFamily="50" charset="-128"/>
                <a:ea typeface="メイリオ" pitchFamily="50" charset="-128"/>
                <a:cs typeface="メイリオ" pitchFamily="50" charset="-128"/>
              </a:rPr>
              <a:t>2</a:t>
            </a:r>
            <a:r>
              <a:rPr lang="ja-JP" altLang="en-US" sz="1200" dirty="0" smtClean="0">
                <a:latin typeface="メイリオ" pitchFamily="50" charset="-128"/>
                <a:ea typeface="メイリオ" pitchFamily="50" charset="-128"/>
                <a:cs typeface="メイリオ" pitchFamily="50" charset="-128"/>
              </a:rPr>
              <a:t>年</a:t>
            </a:r>
            <a:r>
              <a:rPr lang="en-US" altLang="ja-JP" sz="1200" dirty="0" smtClean="0">
                <a:latin typeface="メイリオ" pitchFamily="50" charset="-128"/>
                <a:ea typeface="メイリオ" pitchFamily="50" charset="-128"/>
                <a:cs typeface="メイリオ" pitchFamily="50" charset="-128"/>
              </a:rPr>
              <a:t>,11856</a:t>
            </a:r>
          </a:p>
          <a:p>
            <a:pPr marL="0" indent="0">
              <a:buNone/>
            </a:pPr>
            <a:r>
              <a:rPr lang="en-US" altLang="ja-JP" sz="1200" dirty="0" smtClean="0">
                <a:latin typeface="メイリオ" pitchFamily="50" charset="-128"/>
                <a:ea typeface="メイリオ" pitchFamily="50" charset="-128"/>
                <a:cs typeface="メイリオ" pitchFamily="50" charset="-128"/>
              </a:rPr>
              <a:t>1995,</a:t>
            </a:r>
            <a:r>
              <a:rPr lang="ja-JP" altLang="en-US" sz="1200" dirty="0" smtClean="0">
                <a:latin typeface="メイリオ" pitchFamily="50" charset="-128"/>
                <a:ea typeface="メイリオ" pitchFamily="50" charset="-128"/>
                <a:cs typeface="メイリオ" pitchFamily="50" charset="-128"/>
              </a:rPr>
              <a:t>平成</a:t>
            </a:r>
            <a:r>
              <a:rPr lang="en-US" altLang="ja-JP" sz="1200" dirty="0" smtClean="0">
                <a:latin typeface="メイリオ" pitchFamily="50" charset="-128"/>
                <a:ea typeface="メイリオ" pitchFamily="50" charset="-128"/>
                <a:cs typeface="メイリオ" pitchFamily="50" charset="-128"/>
              </a:rPr>
              <a:t>7</a:t>
            </a:r>
            <a:r>
              <a:rPr lang="ja-JP" altLang="en-US" sz="1200" dirty="0" smtClean="0">
                <a:latin typeface="メイリオ" pitchFamily="50" charset="-128"/>
                <a:ea typeface="メイリオ" pitchFamily="50" charset="-128"/>
                <a:cs typeface="メイリオ" pitchFamily="50" charset="-128"/>
              </a:rPr>
              <a:t>年</a:t>
            </a:r>
            <a:r>
              <a:rPr lang="en-US" altLang="ja-JP" sz="1200" dirty="0" smtClean="0">
                <a:latin typeface="メイリオ" pitchFamily="50" charset="-128"/>
                <a:ea typeface="メイリオ" pitchFamily="50" charset="-128"/>
                <a:cs typeface="メイリオ" pitchFamily="50" charset="-128"/>
              </a:rPr>
              <a:t>,11774</a:t>
            </a:r>
          </a:p>
          <a:p>
            <a:pPr marL="0" indent="0">
              <a:buNone/>
            </a:pPr>
            <a:r>
              <a:rPr lang="en-US" altLang="ja-JP" sz="1200" dirty="0" smtClean="0">
                <a:latin typeface="メイリオ" pitchFamily="50" charset="-128"/>
                <a:ea typeface="メイリオ" pitchFamily="50" charset="-128"/>
                <a:cs typeface="メイリオ" pitchFamily="50" charset="-128"/>
              </a:rPr>
              <a:t>2000,</a:t>
            </a:r>
            <a:r>
              <a:rPr lang="ja-JP" altLang="en-US" sz="1200" dirty="0" smtClean="0">
                <a:latin typeface="メイリオ" pitchFamily="50" charset="-128"/>
                <a:ea typeface="メイリオ" pitchFamily="50" charset="-128"/>
                <a:cs typeface="メイリオ" pitchFamily="50" charset="-128"/>
              </a:rPr>
              <a:t>平成</a:t>
            </a:r>
            <a:r>
              <a:rPr lang="en-US" altLang="ja-JP" sz="1200" dirty="0" smtClean="0">
                <a:latin typeface="メイリオ" pitchFamily="50" charset="-128"/>
                <a:ea typeface="メイリオ" pitchFamily="50" charset="-128"/>
                <a:cs typeface="メイリオ" pitchFamily="50" charset="-128"/>
              </a:rPr>
              <a:t>12</a:t>
            </a:r>
            <a:r>
              <a:rPr lang="ja-JP" altLang="en-US" sz="1200" dirty="0" smtClean="0">
                <a:latin typeface="メイリオ" pitchFamily="50" charset="-128"/>
                <a:ea typeface="メイリオ" pitchFamily="50" charset="-128"/>
                <a:cs typeface="メイリオ" pitchFamily="50" charset="-128"/>
              </a:rPr>
              <a:t>年</a:t>
            </a:r>
            <a:r>
              <a:rPr lang="en-US" altLang="ja-JP" sz="1200" dirty="0" smtClean="0">
                <a:latin typeface="メイリオ" pitchFamily="50" charset="-128"/>
                <a:ea typeface="メイリオ" pitchFamily="50" charset="-128"/>
                <a:cs typeface="メイリオ" pitchFamily="50" charset="-128"/>
              </a:rPr>
              <a:t>,12064</a:t>
            </a:r>
          </a:p>
          <a:p>
            <a:pPr marL="0" indent="0">
              <a:buNone/>
            </a:pPr>
            <a:r>
              <a:rPr kumimoji="1" lang="en-US" altLang="ja-JP" sz="1200" dirty="0" smtClean="0">
                <a:latin typeface="メイリオ" pitchFamily="50" charset="-128"/>
                <a:ea typeface="メイリオ" pitchFamily="50" charset="-128"/>
                <a:cs typeface="メイリオ" pitchFamily="50" charset="-128"/>
              </a:rPr>
              <a:t>2005,</a:t>
            </a:r>
            <a:r>
              <a:rPr kumimoji="1" lang="ja-JP" altLang="en-US" sz="1200" dirty="0" smtClean="0">
                <a:latin typeface="メイリオ" pitchFamily="50" charset="-128"/>
                <a:ea typeface="メイリオ" pitchFamily="50" charset="-128"/>
                <a:cs typeface="メイリオ" pitchFamily="50" charset="-128"/>
              </a:rPr>
              <a:t>平成</a:t>
            </a:r>
            <a:r>
              <a:rPr kumimoji="1" lang="en-US" altLang="ja-JP" sz="1200" dirty="0" smtClean="0">
                <a:latin typeface="メイリオ" pitchFamily="50" charset="-128"/>
                <a:ea typeface="メイリオ" pitchFamily="50" charset="-128"/>
                <a:cs typeface="メイリオ" pitchFamily="50" charset="-128"/>
              </a:rPr>
              <a:t>17</a:t>
            </a:r>
            <a:r>
              <a:rPr kumimoji="1" lang="ja-JP" altLang="en-US" sz="1200" dirty="0" smtClean="0">
                <a:latin typeface="メイリオ" pitchFamily="50" charset="-128"/>
                <a:ea typeface="メイリオ" pitchFamily="50" charset="-128"/>
                <a:cs typeface="メイリオ" pitchFamily="50" charset="-128"/>
              </a:rPr>
              <a:t>年</a:t>
            </a:r>
            <a:r>
              <a:rPr kumimoji="1" lang="en-US" altLang="ja-JP" sz="1200" dirty="0" smtClean="0">
                <a:latin typeface="メイリオ" pitchFamily="50" charset="-128"/>
                <a:ea typeface="メイリオ" pitchFamily="50" charset="-128"/>
                <a:cs typeface="メイリオ" pitchFamily="50" charset="-128"/>
              </a:rPr>
              <a:t>,12576</a:t>
            </a:r>
            <a:endParaRPr kumimoji="1" lang="ja-JP" altLang="en-US" sz="1200" dirty="0">
              <a:latin typeface="メイリオ" pitchFamily="50" charset="-128"/>
              <a:ea typeface="メイリオ" pitchFamily="50" charset="-128"/>
              <a:cs typeface="メイリオ" pitchFamily="50" charset="-128"/>
            </a:endParaRPr>
          </a:p>
        </p:txBody>
      </p:sp>
      <p:sp>
        <p:nvSpPr>
          <p:cNvPr id="32" name="正方形/長方形 31"/>
          <p:cNvSpPr/>
          <p:nvPr/>
        </p:nvSpPr>
        <p:spPr bwMode="auto">
          <a:xfrm>
            <a:off x="7185248" y="2104440"/>
            <a:ext cx="1903959" cy="532472"/>
          </a:xfrm>
          <a:prstGeom prst="rect">
            <a:avLst/>
          </a:prstGeom>
          <a:noFill/>
          <a:ln w="12700" cap="sq" cmpd="sng" algn="ctr">
            <a:solidFill>
              <a:srgbClr val="FF0000"/>
            </a:solidFill>
            <a:prstDash val="solid"/>
            <a:round/>
            <a:headEnd type="none" w="sm" len="sm"/>
            <a:tailEnd type="none" w="sm" len="sm"/>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1"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ＤＦＧ華康ゴシック体W5" pitchFamily="50" charset="-128"/>
              <a:ea typeface="ＤＦＧ華康ゴシック体W5" pitchFamily="50" charset="-128"/>
            </a:endParaRPr>
          </a:p>
        </p:txBody>
      </p:sp>
      <p:sp>
        <p:nvSpPr>
          <p:cNvPr id="33" name="正方形/長方形 32"/>
          <p:cNvSpPr/>
          <p:nvPr/>
        </p:nvSpPr>
        <p:spPr bwMode="auto">
          <a:xfrm>
            <a:off x="7185249" y="2639066"/>
            <a:ext cx="360040" cy="2806157"/>
          </a:xfrm>
          <a:prstGeom prst="rect">
            <a:avLst/>
          </a:prstGeom>
          <a:noFill/>
          <a:ln w="12700" cap="sq" cmpd="sng" algn="ctr">
            <a:solidFill>
              <a:srgbClr val="FF0000"/>
            </a:solidFill>
            <a:prstDash val="solid"/>
            <a:round/>
            <a:headEnd type="none" w="sm" len="sm"/>
            <a:tailEnd type="none" w="sm" len="sm"/>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1"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ＤＦＧ華康ゴシック体W5" pitchFamily="50" charset="-128"/>
              <a:ea typeface="ＤＦＧ華康ゴシック体W5" pitchFamily="50" charset="-128"/>
            </a:endParaRPr>
          </a:p>
        </p:txBody>
      </p:sp>
      <p:cxnSp>
        <p:nvCxnSpPr>
          <p:cNvPr id="21" name="直線コネクタ 20"/>
          <p:cNvCxnSpPr/>
          <p:nvPr/>
        </p:nvCxnSpPr>
        <p:spPr bwMode="auto">
          <a:xfrm>
            <a:off x="6465168" y="1772816"/>
            <a:ext cx="1549929" cy="0"/>
          </a:xfrm>
          <a:prstGeom prst="line">
            <a:avLst/>
          </a:prstGeom>
          <a:solidFill>
            <a:schemeClr val="accent1"/>
          </a:solidFill>
          <a:ln w="12700" cap="sq" cmpd="sng" algn="ctr">
            <a:solidFill>
              <a:schemeClr val="tx1"/>
            </a:solidFill>
            <a:prstDash val="solid"/>
            <a:round/>
            <a:headEnd type="none" w="sm" len="sm"/>
            <a:tailEnd type="none" w="sm" len="sm"/>
          </a:ln>
          <a:effectLst/>
        </p:spPr>
      </p:cxnSp>
      <p:cxnSp>
        <p:nvCxnSpPr>
          <p:cNvPr id="36" name="直線コネクタ 35"/>
          <p:cNvCxnSpPr>
            <a:endCxn id="10" idx="3"/>
          </p:cNvCxnSpPr>
          <p:nvPr/>
        </p:nvCxnSpPr>
        <p:spPr bwMode="auto">
          <a:xfrm>
            <a:off x="4953000" y="5445224"/>
            <a:ext cx="0" cy="439917"/>
          </a:xfrm>
          <a:prstGeom prst="line">
            <a:avLst/>
          </a:prstGeom>
          <a:solidFill>
            <a:schemeClr val="accent1"/>
          </a:solidFill>
          <a:ln w="12700" cap="sq" cmpd="sng" algn="ctr">
            <a:solidFill>
              <a:schemeClr val="tx1"/>
            </a:solidFill>
            <a:prstDash val="solid"/>
            <a:round/>
            <a:headEnd type="none" w="sm" len="sm"/>
            <a:tailEnd type="none" w="sm" len="sm"/>
          </a:ln>
          <a:effectLst/>
        </p:spPr>
      </p:cxnSp>
      <p:sp>
        <p:nvSpPr>
          <p:cNvPr id="3" name="テキスト ボックス 2"/>
          <p:cNvSpPr txBox="1"/>
          <p:nvPr/>
        </p:nvSpPr>
        <p:spPr>
          <a:xfrm>
            <a:off x="2234594" y="4725144"/>
            <a:ext cx="558166" cy="369332"/>
          </a:xfrm>
          <a:prstGeom prst="rect">
            <a:avLst/>
          </a:prstGeom>
          <a:noFill/>
        </p:spPr>
        <p:txBody>
          <a:bodyPr wrap="none" rtlCol="0">
            <a:spAutoFit/>
          </a:bodyPr>
          <a:lstStyle/>
          <a:p>
            <a:pPr algn="l"/>
            <a:r>
              <a:rPr kumimoji="1" lang="ja-JP" altLang="en-US" dirty="0" smtClean="0">
                <a:solidFill>
                  <a:schemeClr val="bg2"/>
                </a:solidFill>
                <a:latin typeface="メイリオ" pitchFamily="50" charset="-128"/>
                <a:ea typeface="メイリオ" pitchFamily="50" charset="-128"/>
                <a:cs typeface="メイリオ" pitchFamily="50" charset="-128"/>
              </a:rPr>
              <a:t>例</a:t>
            </a:r>
            <a:r>
              <a:rPr kumimoji="1" lang="en-US" altLang="ja-JP" dirty="0" smtClean="0">
                <a:solidFill>
                  <a:schemeClr val="bg2"/>
                </a:solidFill>
                <a:latin typeface="メイリオ" pitchFamily="50" charset="-128"/>
                <a:ea typeface="メイリオ" pitchFamily="50" charset="-128"/>
                <a:cs typeface="メイリオ" pitchFamily="50" charset="-128"/>
              </a:rPr>
              <a:t>1</a:t>
            </a:r>
            <a:endParaRPr kumimoji="1" lang="ja-JP" altLang="en-US" dirty="0" smtClean="0">
              <a:solidFill>
                <a:schemeClr val="bg2"/>
              </a:solidFill>
              <a:latin typeface="メイリオ" pitchFamily="50" charset="-128"/>
              <a:ea typeface="メイリオ" pitchFamily="50" charset="-128"/>
              <a:cs typeface="メイリオ" pitchFamily="50" charset="-128"/>
            </a:endParaRPr>
          </a:p>
        </p:txBody>
      </p:sp>
      <p:sp>
        <p:nvSpPr>
          <p:cNvPr id="17" name="テキスト ボックス 16"/>
          <p:cNvSpPr txBox="1"/>
          <p:nvPr/>
        </p:nvSpPr>
        <p:spPr>
          <a:xfrm>
            <a:off x="9089207" y="5480516"/>
            <a:ext cx="558166" cy="369332"/>
          </a:xfrm>
          <a:prstGeom prst="rect">
            <a:avLst/>
          </a:prstGeom>
          <a:noFill/>
        </p:spPr>
        <p:txBody>
          <a:bodyPr wrap="none" rtlCol="0">
            <a:spAutoFit/>
          </a:bodyPr>
          <a:lstStyle/>
          <a:p>
            <a:pPr algn="l"/>
            <a:r>
              <a:rPr kumimoji="1" lang="ja-JP" altLang="en-US" dirty="0" smtClean="0">
                <a:solidFill>
                  <a:schemeClr val="bg2"/>
                </a:solidFill>
                <a:latin typeface="メイリオ" pitchFamily="50" charset="-128"/>
                <a:ea typeface="メイリオ" pitchFamily="50" charset="-128"/>
                <a:cs typeface="メイリオ" pitchFamily="50" charset="-128"/>
              </a:rPr>
              <a:t>例</a:t>
            </a:r>
            <a:r>
              <a:rPr kumimoji="1" lang="en-US" altLang="ja-JP" dirty="0" smtClean="0">
                <a:solidFill>
                  <a:schemeClr val="bg2"/>
                </a:solidFill>
                <a:latin typeface="メイリオ" pitchFamily="50" charset="-128"/>
                <a:ea typeface="メイリオ" pitchFamily="50" charset="-128"/>
                <a:cs typeface="メイリオ" pitchFamily="50" charset="-128"/>
              </a:rPr>
              <a:t>2</a:t>
            </a:r>
            <a:endParaRPr kumimoji="1" lang="ja-JP" altLang="en-US" dirty="0" smtClean="0">
              <a:solidFill>
                <a:schemeClr val="bg2"/>
              </a:solidFill>
              <a:latin typeface="メイリオ" pitchFamily="50" charset="-128"/>
              <a:ea typeface="メイリオ" pitchFamily="50" charset="-128"/>
              <a:cs typeface="メイリオ" pitchFamily="50" charset="-128"/>
            </a:endParaRPr>
          </a:p>
        </p:txBody>
      </p:sp>
    </p:spTree>
    <p:extLst>
      <p:ext uri="{BB962C8B-B14F-4D97-AF65-F5344CB8AC3E}">
        <p14:creationId xmlns:p14="http://schemas.microsoft.com/office/powerpoint/2010/main" val="42963863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タイトル 5"/>
          <p:cNvSpPr>
            <a:spLocks noGrp="1"/>
          </p:cNvSpPr>
          <p:nvPr>
            <p:ph type="title"/>
          </p:nvPr>
        </p:nvSpPr>
        <p:spPr/>
        <p:txBody>
          <a:bodyPr>
            <a:normAutofit/>
          </a:bodyPr>
          <a:lstStyle/>
          <a:p>
            <a:r>
              <a:rPr lang="ja-JP" altLang="en-US" dirty="0" smtClean="0"/>
              <a:t>参考／表</a:t>
            </a:r>
            <a:r>
              <a:rPr lang="ja-JP" altLang="en-US" dirty="0"/>
              <a:t>形式データ・レベル</a:t>
            </a:r>
            <a:r>
              <a:rPr lang="en-US" altLang="ja-JP" dirty="0"/>
              <a:t>1</a:t>
            </a:r>
            <a:r>
              <a:rPr lang="ja-JP" altLang="en-US" dirty="0"/>
              <a:t>を満たす</a:t>
            </a:r>
            <a:r>
              <a:rPr lang="ja-JP" altLang="en-US" dirty="0" smtClean="0"/>
              <a:t>形式（表計算ソフトで表示）</a:t>
            </a:r>
            <a:endParaRPr kumimoji="1" lang="ja-JP" altLang="en-US" dirty="0"/>
          </a:p>
        </p:txBody>
      </p:sp>
      <p:graphicFrame>
        <p:nvGraphicFramePr>
          <p:cNvPr id="9" name="コンテンツ プレースホルダー 8"/>
          <p:cNvGraphicFramePr>
            <a:graphicFrameLocks noGrp="1"/>
          </p:cNvGraphicFramePr>
          <p:nvPr>
            <p:ph sz="half" idx="1"/>
            <p:extLst>
              <p:ext uri="{D42A27DB-BD31-4B8C-83A1-F6EECF244321}">
                <p14:modId xmlns:p14="http://schemas.microsoft.com/office/powerpoint/2010/main" val="3407534794"/>
              </p:ext>
            </p:extLst>
          </p:nvPr>
        </p:nvGraphicFramePr>
        <p:xfrm>
          <a:off x="350838" y="1322388"/>
          <a:ext cx="4516437" cy="4358640"/>
        </p:xfrm>
        <a:graphic>
          <a:graphicData uri="http://schemas.openxmlformats.org/drawingml/2006/table">
            <a:tbl>
              <a:tblPr bandRow="1">
                <a:tableStyleId>{5C22544A-7EE6-4342-B048-85BDC9FD1C3A}</a:tableStyleId>
              </a:tblPr>
              <a:tblGrid>
                <a:gridCol w="1361802"/>
                <a:gridCol w="1584176"/>
                <a:gridCol w="1570459"/>
              </a:tblGrid>
              <a:tr h="184539">
                <a:tc>
                  <a:txBody>
                    <a:bodyPr/>
                    <a:lstStyle/>
                    <a:p>
                      <a:endParaRPr kumimoji="1" lang="ja-JP" altLang="en-US" sz="1400" dirty="0"/>
                    </a:p>
                  </a:txBody>
                  <a:tcPr/>
                </a:tc>
                <a:tc>
                  <a:txBody>
                    <a:bodyPr/>
                    <a:lstStyle/>
                    <a:p>
                      <a:r>
                        <a:rPr kumimoji="1" lang="en-US" altLang="ja-JP" dirty="0" smtClean="0"/>
                        <a:t>2010</a:t>
                      </a:r>
                      <a:r>
                        <a:rPr kumimoji="1" lang="ja-JP" altLang="en-US" dirty="0" smtClean="0"/>
                        <a:t>年の人口</a:t>
                      </a:r>
                      <a:endParaRPr kumimoji="1" lang="ja-JP" altLang="en-US" dirty="0"/>
                    </a:p>
                  </a:txBody>
                  <a:tcPr/>
                </a:tc>
                <a:tc>
                  <a:txBody>
                    <a:bodyPr/>
                    <a:lstStyle/>
                    <a:p>
                      <a:r>
                        <a:rPr kumimoji="1" lang="en-US" altLang="ja-JP" dirty="0" smtClean="0"/>
                        <a:t>2012</a:t>
                      </a:r>
                      <a:r>
                        <a:rPr kumimoji="1" lang="ja-JP" altLang="en-US" dirty="0" smtClean="0"/>
                        <a:t>年の面積</a:t>
                      </a:r>
                      <a:r>
                        <a:rPr kumimoji="1" lang="en-US" altLang="ja-JP" dirty="0" smtClean="0"/>
                        <a:t>1135</a:t>
                      </a:r>
                      <a:endParaRPr kumimoji="1" lang="ja-JP" altLang="en-US" dirty="0"/>
                    </a:p>
                  </a:txBody>
                  <a:tcPr/>
                </a:tc>
              </a:tr>
              <a:tr h="184539">
                <a:tc>
                  <a:txBody>
                    <a:bodyPr/>
                    <a:lstStyle/>
                    <a:p>
                      <a:r>
                        <a:rPr kumimoji="1" lang="ja-JP" altLang="en-US" dirty="0" smtClean="0"/>
                        <a:t>単位</a:t>
                      </a:r>
                      <a:endParaRPr kumimoji="1" lang="ja-JP" altLang="en-US" dirty="0"/>
                    </a:p>
                  </a:txBody>
                  <a:tcPr/>
                </a:tc>
                <a:tc>
                  <a:txBody>
                    <a:bodyPr/>
                    <a:lstStyle/>
                    <a:p>
                      <a:pPr algn="r"/>
                      <a:endParaRPr kumimoji="1" lang="ja-JP" altLang="en-US" dirty="0"/>
                    </a:p>
                  </a:txBody>
                  <a:tcPr/>
                </a:tc>
                <a:tc>
                  <a:txBody>
                    <a:bodyPr/>
                    <a:lstStyle/>
                    <a:p>
                      <a:pPr algn="l"/>
                      <a:r>
                        <a:rPr kumimoji="1" lang="en-US" altLang="ja-JP" dirty="0" smtClean="0"/>
                        <a:t>km2</a:t>
                      </a:r>
                      <a:endParaRPr kumimoji="1" lang="ja-JP" altLang="en-US" dirty="0" smtClean="0"/>
                    </a:p>
                  </a:txBody>
                  <a:tcPr/>
                </a:tc>
              </a:tr>
              <a:tr h="184539">
                <a:tc>
                  <a:txBody>
                    <a:bodyPr/>
                    <a:lstStyle/>
                    <a:p>
                      <a:r>
                        <a:rPr kumimoji="1" lang="ja-JP" altLang="en-US" dirty="0" smtClean="0"/>
                        <a:t>記数単位</a:t>
                      </a:r>
                      <a:endParaRPr kumimoji="1" lang="ja-JP" altLang="en-US" dirty="0"/>
                    </a:p>
                  </a:txBody>
                  <a:tcPr/>
                </a:tc>
                <a:tc>
                  <a:txBody>
                    <a:bodyPr/>
                    <a:lstStyle/>
                    <a:p>
                      <a:pPr algn="r"/>
                      <a:r>
                        <a:rPr kumimoji="1" lang="en-US" altLang="ja-JP" dirty="0" smtClean="0"/>
                        <a:t>1000</a:t>
                      </a:r>
                      <a:endParaRPr kumimoji="1" lang="ja-JP" altLang="en-US" dirty="0"/>
                    </a:p>
                  </a:txBody>
                  <a:tcPr/>
                </a:tc>
                <a:tc>
                  <a:txBody>
                    <a:bodyPr/>
                    <a:lstStyle/>
                    <a:p>
                      <a:pPr algn="r"/>
                      <a:endParaRPr kumimoji="1" lang="ja-JP" altLang="en-US" dirty="0"/>
                    </a:p>
                  </a:txBody>
                  <a:tcPr/>
                </a:tc>
              </a:tr>
              <a:tr h="184539">
                <a:tc>
                  <a:txBody>
                    <a:bodyPr/>
                    <a:lstStyle/>
                    <a:p>
                      <a:r>
                        <a:rPr kumimoji="1" lang="ja-JP" altLang="en-US" dirty="0" smtClean="0"/>
                        <a:t>北海道</a:t>
                      </a:r>
                      <a:endParaRPr kumimoji="1" lang="ja-JP" altLang="en-US" dirty="0"/>
                    </a:p>
                  </a:txBody>
                  <a:tcPr/>
                </a:tc>
                <a:tc>
                  <a:txBody>
                    <a:bodyPr/>
                    <a:lstStyle/>
                    <a:p>
                      <a:pPr algn="r"/>
                      <a:r>
                        <a:rPr kumimoji="1" lang="en-US" altLang="ja-JP" dirty="0" smtClean="0"/>
                        <a:t>5506</a:t>
                      </a:r>
                      <a:endParaRPr kumimoji="1" lang="ja-JP" altLang="en-US" dirty="0"/>
                    </a:p>
                  </a:txBody>
                  <a:tcPr/>
                </a:tc>
                <a:tc>
                  <a:txBody>
                    <a:bodyPr/>
                    <a:lstStyle/>
                    <a:p>
                      <a:pPr algn="r"/>
                      <a:r>
                        <a:rPr kumimoji="1" lang="en-US" altLang="ja-JP" dirty="0" smtClean="0"/>
                        <a:t>83457.06</a:t>
                      </a:r>
                      <a:endParaRPr kumimoji="1" lang="ja-JP" altLang="en-US" dirty="0"/>
                    </a:p>
                  </a:txBody>
                  <a:tcPr/>
                </a:tc>
              </a:tr>
              <a:tr h="184539">
                <a:tc>
                  <a:txBody>
                    <a:bodyPr/>
                    <a:lstStyle/>
                    <a:p>
                      <a:r>
                        <a:rPr kumimoji="1" lang="ja-JP" altLang="en-US" dirty="0" smtClean="0"/>
                        <a:t>青森</a:t>
                      </a:r>
                      <a:endParaRPr kumimoji="1" lang="ja-JP" altLang="en-US" dirty="0"/>
                    </a:p>
                  </a:txBody>
                  <a:tcPr/>
                </a:tc>
                <a:tc>
                  <a:txBody>
                    <a:bodyPr/>
                    <a:lstStyle/>
                    <a:p>
                      <a:pPr algn="r"/>
                      <a:r>
                        <a:rPr kumimoji="1" lang="en-US" altLang="ja-JP" dirty="0" smtClean="0"/>
                        <a:t>1373</a:t>
                      </a:r>
                      <a:endParaRPr kumimoji="1" lang="ja-JP" altLang="en-US" dirty="0"/>
                    </a:p>
                  </a:txBody>
                  <a:tcPr/>
                </a:tc>
                <a:tc>
                  <a:txBody>
                    <a:bodyPr/>
                    <a:lstStyle/>
                    <a:p>
                      <a:pPr algn="r"/>
                      <a:r>
                        <a:rPr kumimoji="1" lang="en-US" altLang="ja-JP" dirty="0" smtClean="0"/>
                        <a:t>9644.7</a:t>
                      </a:r>
                      <a:endParaRPr kumimoji="1" lang="ja-JP" altLang="en-US" dirty="0"/>
                    </a:p>
                  </a:txBody>
                  <a:tcPr/>
                </a:tc>
              </a:tr>
              <a:tr h="184539">
                <a:tc>
                  <a:txBody>
                    <a:bodyPr/>
                    <a:lstStyle/>
                    <a:p>
                      <a:r>
                        <a:rPr kumimoji="1" lang="ja-JP" altLang="en-US" dirty="0" smtClean="0"/>
                        <a:t>岩手</a:t>
                      </a:r>
                      <a:endParaRPr kumimoji="1" lang="ja-JP" altLang="en-US" dirty="0"/>
                    </a:p>
                  </a:txBody>
                  <a:tcPr/>
                </a:tc>
                <a:tc>
                  <a:txBody>
                    <a:bodyPr/>
                    <a:lstStyle/>
                    <a:p>
                      <a:pPr algn="r"/>
                      <a:r>
                        <a:rPr kumimoji="1" lang="en-US" altLang="ja-JP" dirty="0" smtClean="0"/>
                        <a:t>1330</a:t>
                      </a:r>
                      <a:endParaRPr kumimoji="1" lang="ja-JP" altLang="en-US" dirty="0"/>
                    </a:p>
                  </a:txBody>
                  <a:tcPr/>
                </a:tc>
                <a:tc>
                  <a:txBody>
                    <a:bodyPr/>
                    <a:lstStyle/>
                    <a:p>
                      <a:pPr algn="r"/>
                      <a:r>
                        <a:rPr kumimoji="1" lang="en-US" altLang="ja-JP" dirty="0" smtClean="0"/>
                        <a:t>15278.89</a:t>
                      </a:r>
                      <a:endParaRPr kumimoji="1" lang="ja-JP" altLang="en-US" dirty="0"/>
                    </a:p>
                  </a:txBody>
                  <a:tcPr/>
                </a:tc>
              </a:tr>
              <a:tr h="184539">
                <a:tc>
                  <a:txBody>
                    <a:bodyPr/>
                    <a:lstStyle/>
                    <a:p>
                      <a:r>
                        <a:rPr kumimoji="1" lang="ja-JP" altLang="en-US" dirty="0" smtClean="0"/>
                        <a:t>宮城</a:t>
                      </a:r>
                      <a:endParaRPr kumimoji="1" lang="ja-JP" altLang="en-US" dirty="0"/>
                    </a:p>
                  </a:txBody>
                  <a:tcPr/>
                </a:tc>
                <a:tc>
                  <a:txBody>
                    <a:bodyPr/>
                    <a:lstStyle/>
                    <a:p>
                      <a:pPr algn="r"/>
                      <a:r>
                        <a:rPr kumimoji="1" lang="en-US" altLang="ja-JP" dirty="0" smtClean="0"/>
                        <a:t>2348</a:t>
                      </a:r>
                      <a:endParaRPr kumimoji="1" lang="ja-JP" altLang="en-US" dirty="0"/>
                    </a:p>
                  </a:txBody>
                  <a:tcPr/>
                </a:tc>
                <a:tc>
                  <a:txBody>
                    <a:bodyPr/>
                    <a:lstStyle/>
                    <a:p>
                      <a:pPr algn="r"/>
                      <a:r>
                        <a:rPr kumimoji="1" lang="en-US" altLang="ja-JP" dirty="0" smtClean="0"/>
                        <a:t>6862.12</a:t>
                      </a:r>
                      <a:endParaRPr kumimoji="1" lang="ja-JP" altLang="en-US" dirty="0"/>
                    </a:p>
                  </a:txBody>
                  <a:tcPr/>
                </a:tc>
              </a:tr>
              <a:tr h="184539">
                <a:tc>
                  <a:txBody>
                    <a:bodyPr/>
                    <a:lstStyle/>
                    <a:p>
                      <a:r>
                        <a:rPr kumimoji="1" lang="ja-JP" altLang="en-US" dirty="0" smtClean="0"/>
                        <a:t>秋田</a:t>
                      </a:r>
                      <a:endParaRPr kumimoji="1" lang="ja-JP" altLang="en-US" dirty="0"/>
                    </a:p>
                  </a:txBody>
                  <a:tcPr/>
                </a:tc>
                <a:tc>
                  <a:txBody>
                    <a:bodyPr/>
                    <a:lstStyle/>
                    <a:p>
                      <a:pPr algn="r"/>
                      <a:r>
                        <a:rPr kumimoji="1" lang="en-US" altLang="ja-JP" dirty="0" smtClean="0"/>
                        <a:t>1086</a:t>
                      </a:r>
                      <a:endParaRPr kumimoji="1" lang="ja-JP" altLang="en-US" dirty="0"/>
                    </a:p>
                  </a:txBody>
                  <a:tcPr/>
                </a:tc>
                <a:tc>
                  <a:txBody>
                    <a:bodyPr/>
                    <a:lstStyle/>
                    <a:p>
                      <a:pPr algn="r"/>
                      <a:r>
                        <a:rPr kumimoji="1" lang="en-US" altLang="ja-JP" dirty="0" smtClean="0"/>
                        <a:t>11636.3</a:t>
                      </a:r>
                      <a:endParaRPr kumimoji="1" lang="ja-JP" altLang="en-US" dirty="0"/>
                    </a:p>
                  </a:txBody>
                  <a:tcPr/>
                </a:tc>
              </a:tr>
              <a:tr h="184539">
                <a:tc>
                  <a:txBody>
                    <a:bodyPr/>
                    <a:lstStyle/>
                    <a:p>
                      <a:endParaRPr kumimoji="1" lang="ja-JP" altLang="en-US" dirty="0"/>
                    </a:p>
                  </a:txBody>
                  <a:tcPr/>
                </a:tc>
                <a:tc>
                  <a:txBody>
                    <a:bodyPr/>
                    <a:lstStyle/>
                    <a:p>
                      <a:pPr algn="r"/>
                      <a:endParaRPr kumimoji="1" lang="ja-JP" altLang="en-US"/>
                    </a:p>
                  </a:txBody>
                  <a:tcPr/>
                </a:tc>
                <a:tc>
                  <a:txBody>
                    <a:bodyPr/>
                    <a:lstStyle/>
                    <a:p>
                      <a:pPr algn="r"/>
                      <a:endParaRPr kumimoji="1" lang="ja-JP" altLang="en-US"/>
                    </a:p>
                  </a:txBody>
                  <a:tcPr/>
                </a:tc>
              </a:tr>
              <a:tr h="184539">
                <a:tc>
                  <a:txBody>
                    <a:bodyPr/>
                    <a:lstStyle/>
                    <a:p>
                      <a:endParaRPr kumimoji="1" lang="ja-JP" altLang="en-US" dirty="0"/>
                    </a:p>
                  </a:txBody>
                  <a:tcPr/>
                </a:tc>
                <a:tc>
                  <a:txBody>
                    <a:bodyPr/>
                    <a:lstStyle/>
                    <a:p>
                      <a:pPr algn="r"/>
                      <a:endParaRPr kumimoji="1" lang="ja-JP" altLang="en-US"/>
                    </a:p>
                  </a:txBody>
                  <a:tcPr/>
                </a:tc>
                <a:tc>
                  <a:txBody>
                    <a:bodyPr/>
                    <a:lstStyle/>
                    <a:p>
                      <a:pPr algn="r"/>
                      <a:endParaRPr kumimoji="1" lang="ja-JP" altLang="en-US" dirty="0"/>
                    </a:p>
                  </a:txBody>
                  <a:tcPr/>
                </a:tc>
              </a:tr>
              <a:tr h="184539">
                <a:tc>
                  <a:txBody>
                    <a:bodyPr/>
                    <a:lstStyle/>
                    <a:p>
                      <a:r>
                        <a:rPr kumimoji="1" lang="ja-JP" altLang="en-US" dirty="0" smtClean="0"/>
                        <a:t>熊本</a:t>
                      </a:r>
                      <a:endParaRPr kumimoji="1" lang="ja-JP" altLang="en-US" dirty="0"/>
                    </a:p>
                  </a:txBody>
                  <a:tcPr/>
                </a:tc>
                <a:tc>
                  <a:txBody>
                    <a:bodyPr/>
                    <a:lstStyle/>
                    <a:p>
                      <a:pPr algn="r"/>
                      <a:r>
                        <a:rPr kumimoji="1" lang="en-US" altLang="ja-JP" dirty="0" smtClean="0"/>
                        <a:t>1817</a:t>
                      </a:r>
                      <a:endParaRPr kumimoji="1" lang="ja-JP" altLang="en-US" dirty="0"/>
                    </a:p>
                  </a:txBody>
                  <a:tcPr/>
                </a:tc>
                <a:tc>
                  <a:txBody>
                    <a:bodyPr/>
                    <a:lstStyle/>
                    <a:p>
                      <a:pPr algn="r"/>
                      <a:r>
                        <a:rPr kumimoji="1" lang="en-US" altLang="ja-JP" dirty="0" smtClean="0"/>
                        <a:t>7267.89</a:t>
                      </a:r>
                      <a:endParaRPr kumimoji="1" lang="ja-JP" altLang="en-US" dirty="0"/>
                    </a:p>
                  </a:txBody>
                  <a:tcPr/>
                </a:tc>
              </a:tr>
              <a:tr h="184539">
                <a:tc>
                  <a:txBody>
                    <a:bodyPr/>
                    <a:lstStyle/>
                    <a:p>
                      <a:r>
                        <a:rPr kumimoji="1" lang="ja-JP" altLang="en-US" dirty="0" smtClean="0"/>
                        <a:t>大分</a:t>
                      </a:r>
                      <a:endParaRPr kumimoji="1" lang="ja-JP" altLang="en-US" dirty="0"/>
                    </a:p>
                  </a:txBody>
                  <a:tcPr/>
                </a:tc>
                <a:tc>
                  <a:txBody>
                    <a:bodyPr/>
                    <a:lstStyle/>
                    <a:p>
                      <a:pPr algn="r"/>
                      <a:r>
                        <a:rPr kumimoji="1" lang="en-US" altLang="ja-JP" dirty="0" smtClean="0"/>
                        <a:t>1197</a:t>
                      </a:r>
                      <a:endParaRPr kumimoji="1" lang="ja-JP" altLang="en-US" dirty="0"/>
                    </a:p>
                  </a:txBody>
                  <a:tcPr/>
                </a:tc>
                <a:tc>
                  <a:txBody>
                    <a:bodyPr/>
                    <a:lstStyle/>
                    <a:p>
                      <a:pPr algn="r"/>
                      <a:r>
                        <a:rPr kumimoji="1" lang="en-US" altLang="ja-JP" dirty="0" smtClean="0"/>
                        <a:t>5099.58</a:t>
                      </a:r>
                      <a:endParaRPr kumimoji="1" lang="ja-JP" altLang="en-US" dirty="0"/>
                    </a:p>
                  </a:txBody>
                  <a:tcPr/>
                </a:tc>
              </a:tr>
              <a:tr h="184539">
                <a:tc>
                  <a:txBody>
                    <a:bodyPr/>
                    <a:lstStyle/>
                    <a:p>
                      <a:r>
                        <a:rPr kumimoji="1" lang="ja-JP" altLang="en-US" dirty="0" smtClean="0"/>
                        <a:t>宮崎</a:t>
                      </a:r>
                      <a:endParaRPr kumimoji="1" lang="ja-JP" altLang="en-US" dirty="0"/>
                    </a:p>
                  </a:txBody>
                  <a:tcPr/>
                </a:tc>
                <a:tc>
                  <a:txBody>
                    <a:bodyPr/>
                    <a:lstStyle/>
                    <a:p>
                      <a:pPr algn="r"/>
                      <a:r>
                        <a:rPr kumimoji="1" lang="en-US" altLang="ja-JP" dirty="0" smtClean="0"/>
                        <a:t>1135</a:t>
                      </a:r>
                      <a:endParaRPr kumimoji="1" lang="ja-JP" altLang="en-US" dirty="0"/>
                    </a:p>
                  </a:txBody>
                  <a:tcPr/>
                </a:tc>
                <a:tc>
                  <a:txBody>
                    <a:bodyPr/>
                    <a:lstStyle/>
                    <a:p>
                      <a:pPr algn="r"/>
                      <a:r>
                        <a:rPr kumimoji="1" lang="en-US" altLang="ja-JP" dirty="0" smtClean="0"/>
                        <a:t>6794.69</a:t>
                      </a:r>
                      <a:endParaRPr kumimoji="1" lang="ja-JP" altLang="en-US" dirty="0"/>
                    </a:p>
                  </a:txBody>
                  <a:tcPr/>
                </a:tc>
              </a:tr>
              <a:tr h="184539">
                <a:tc>
                  <a:txBody>
                    <a:bodyPr/>
                    <a:lstStyle/>
                    <a:p>
                      <a:r>
                        <a:rPr kumimoji="1" lang="ja-JP" altLang="en-US" dirty="0" smtClean="0"/>
                        <a:t>鹿児島</a:t>
                      </a:r>
                      <a:endParaRPr kumimoji="1" lang="ja-JP" altLang="en-US" dirty="0"/>
                    </a:p>
                  </a:txBody>
                  <a:tcPr/>
                </a:tc>
                <a:tc>
                  <a:txBody>
                    <a:bodyPr/>
                    <a:lstStyle/>
                    <a:p>
                      <a:pPr algn="r"/>
                      <a:r>
                        <a:rPr kumimoji="1" lang="en-US" altLang="ja-JP" dirty="0" smtClean="0"/>
                        <a:t>1706</a:t>
                      </a:r>
                      <a:endParaRPr kumimoji="1" lang="ja-JP" altLang="en-US" dirty="0"/>
                    </a:p>
                  </a:txBody>
                  <a:tcPr/>
                </a:tc>
                <a:tc>
                  <a:txBody>
                    <a:bodyPr/>
                    <a:lstStyle/>
                    <a:p>
                      <a:pPr algn="r"/>
                      <a:r>
                        <a:rPr kumimoji="1" lang="en-US" altLang="ja-JP" dirty="0" smtClean="0"/>
                        <a:t>9044.66</a:t>
                      </a:r>
                      <a:endParaRPr kumimoji="1" lang="ja-JP" altLang="en-US" dirty="0"/>
                    </a:p>
                  </a:txBody>
                  <a:tcPr/>
                </a:tc>
              </a:tr>
              <a:tr h="184539">
                <a:tc>
                  <a:txBody>
                    <a:bodyPr/>
                    <a:lstStyle/>
                    <a:p>
                      <a:r>
                        <a:rPr kumimoji="1" lang="ja-JP" altLang="en-US" dirty="0" smtClean="0"/>
                        <a:t>沖縄</a:t>
                      </a:r>
                      <a:endParaRPr kumimoji="1" lang="ja-JP" altLang="en-US" dirty="0"/>
                    </a:p>
                  </a:txBody>
                  <a:tcPr/>
                </a:tc>
                <a:tc>
                  <a:txBody>
                    <a:bodyPr/>
                    <a:lstStyle/>
                    <a:p>
                      <a:pPr algn="r"/>
                      <a:r>
                        <a:rPr kumimoji="1" lang="en-US" altLang="ja-JP" dirty="0" smtClean="0"/>
                        <a:t>1393</a:t>
                      </a:r>
                      <a:endParaRPr kumimoji="1" lang="ja-JP" altLang="en-US" dirty="0"/>
                    </a:p>
                  </a:txBody>
                  <a:tcPr/>
                </a:tc>
                <a:tc>
                  <a:txBody>
                    <a:bodyPr/>
                    <a:lstStyle/>
                    <a:p>
                      <a:pPr algn="r"/>
                      <a:r>
                        <a:rPr kumimoji="1" lang="en-US" altLang="ja-JP" dirty="0" smtClean="0"/>
                        <a:t>2276.64</a:t>
                      </a:r>
                      <a:endParaRPr kumimoji="1" lang="ja-JP" altLang="en-US" dirty="0"/>
                    </a:p>
                  </a:txBody>
                  <a:tcPr/>
                </a:tc>
              </a:tr>
            </a:tbl>
          </a:graphicData>
        </a:graphic>
      </p:graphicFrame>
      <p:graphicFrame>
        <p:nvGraphicFramePr>
          <p:cNvPr id="12" name="コンテンツ プレースホルダー 11"/>
          <p:cNvGraphicFramePr>
            <a:graphicFrameLocks noGrp="1"/>
          </p:cNvGraphicFramePr>
          <p:nvPr>
            <p:ph sz="half" idx="2"/>
            <p:extLst>
              <p:ext uri="{D42A27DB-BD31-4B8C-83A1-F6EECF244321}">
                <p14:modId xmlns:p14="http://schemas.microsoft.com/office/powerpoint/2010/main" val="820691911"/>
              </p:ext>
            </p:extLst>
          </p:nvPr>
        </p:nvGraphicFramePr>
        <p:xfrm>
          <a:off x="4983163" y="1322388"/>
          <a:ext cx="4514850" cy="3764280"/>
        </p:xfrm>
        <a:graphic>
          <a:graphicData uri="http://schemas.openxmlformats.org/drawingml/2006/table">
            <a:tbl>
              <a:tblPr bandRow="1">
                <a:tableStyleId>{5C22544A-7EE6-4342-B048-85BDC9FD1C3A}</a:tableStyleId>
              </a:tblPr>
              <a:tblGrid>
                <a:gridCol w="1504950"/>
                <a:gridCol w="1504950"/>
                <a:gridCol w="1504950"/>
              </a:tblGrid>
              <a:tr h="184203">
                <a:tc>
                  <a:txBody>
                    <a:bodyPr/>
                    <a:lstStyle/>
                    <a:p>
                      <a:r>
                        <a:rPr kumimoji="1" lang="ja-JP" altLang="en-US" dirty="0" smtClean="0">
                          <a:latin typeface="+mn-lt"/>
                        </a:rPr>
                        <a:t>年</a:t>
                      </a:r>
                      <a:endParaRPr kumimoji="1" lang="ja-JP" altLang="en-US" dirty="0">
                        <a:latin typeface="+mn-lt"/>
                      </a:endParaRPr>
                    </a:p>
                  </a:txBody>
                  <a:tcPr/>
                </a:tc>
                <a:tc>
                  <a:txBody>
                    <a:bodyPr/>
                    <a:lstStyle/>
                    <a:p>
                      <a:r>
                        <a:rPr kumimoji="1" lang="ja-JP" altLang="en-US" dirty="0" smtClean="0">
                          <a:latin typeface="+mn-lt"/>
                        </a:rPr>
                        <a:t>年（和暦）</a:t>
                      </a:r>
                      <a:endParaRPr kumimoji="1" lang="ja-JP" altLang="en-US" dirty="0">
                        <a:latin typeface="+mn-lt"/>
                      </a:endParaRPr>
                    </a:p>
                  </a:txBody>
                  <a:tcPr/>
                </a:tc>
                <a:tc>
                  <a:txBody>
                    <a:bodyPr/>
                    <a:lstStyle/>
                    <a:p>
                      <a:r>
                        <a:rPr kumimoji="1" lang="ja-JP" altLang="en-US" dirty="0" smtClean="0">
                          <a:latin typeface="+mn-lt"/>
                        </a:rPr>
                        <a:t>東京都の人口</a:t>
                      </a:r>
                      <a:endParaRPr kumimoji="1" lang="ja-JP" altLang="en-US" dirty="0">
                        <a:latin typeface="+mn-lt"/>
                      </a:endParaRPr>
                    </a:p>
                  </a:txBody>
                  <a:tcPr/>
                </a:tc>
              </a:tr>
              <a:tr h="184203">
                <a:tc>
                  <a:txBody>
                    <a:bodyPr/>
                    <a:lstStyle/>
                    <a:p>
                      <a:r>
                        <a:rPr kumimoji="1" lang="ja-JP" altLang="en-US" dirty="0" smtClean="0">
                          <a:latin typeface="+mn-lt"/>
                        </a:rPr>
                        <a:t>記数単位</a:t>
                      </a:r>
                      <a:endParaRPr kumimoji="1" lang="ja-JP" altLang="en-US" dirty="0">
                        <a:latin typeface="+mn-lt"/>
                      </a:endParaRPr>
                    </a:p>
                  </a:txBody>
                  <a:tcPr/>
                </a:tc>
                <a:tc>
                  <a:txBody>
                    <a:bodyPr/>
                    <a:lstStyle/>
                    <a:p>
                      <a:endParaRPr kumimoji="1" lang="ja-JP" altLang="en-US" dirty="0">
                        <a:latin typeface="+mn-lt"/>
                      </a:endParaRPr>
                    </a:p>
                  </a:txBody>
                  <a:tcPr/>
                </a:tc>
                <a:tc>
                  <a:txBody>
                    <a:bodyPr/>
                    <a:lstStyle/>
                    <a:p>
                      <a:pPr algn="r"/>
                      <a:r>
                        <a:rPr kumimoji="1" lang="en-US" altLang="ja-JP" dirty="0" smtClean="0">
                          <a:latin typeface="+mn-lt"/>
                        </a:rPr>
                        <a:t>1000</a:t>
                      </a:r>
                      <a:endParaRPr kumimoji="1" lang="ja-JP" altLang="en-US" dirty="0">
                        <a:latin typeface="+mn-lt"/>
                      </a:endParaRPr>
                    </a:p>
                  </a:txBody>
                  <a:tcPr/>
                </a:tc>
              </a:tr>
              <a:tr h="184203">
                <a:tc>
                  <a:txBody>
                    <a:bodyPr/>
                    <a:lstStyle/>
                    <a:p>
                      <a:pPr algn="r"/>
                      <a:r>
                        <a:rPr kumimoji="1" lang="en-US" altLang="ja-JP" dirty="0" smtClean="0">
                          <a:latin typeface="+mn-lt"/>
                        </a:rPr>
                        <a:t>1920</a:t>
                      </a:r>
                      <a:endParaRPr kumimoji="1" lang="ja-JP" altLang="en-US" dirty="0">
                        <a:latin typeface="+mn-lt"/>
                      </a:endParaRPr>
                    </a:p>
                  </a:txBody>
                  <a:tcPr/>
                </a:tc>
                <a:tc>
                  <a:txBody>
                    <a:bodyPr/>
                    <a:lstStyle/>
                    <a:p>
                      <a:r>
                        <a:rPr kumimoji="1" lang="ja-JP" altLang="en-US" dirty="0" smtClean="0">
                          <a:latin typeface="+mn-lt"/>
                        </a:rPr>
                        <a:t>大正</a:t>
                      </a:r>
                      <a:r>
                        <a:rPr kumimoji="1" lang="en-US" altLang="ja-JP" dirty="0" smtClean="0">
                          <a:latin typeface="+mn-lt"/>
                        </a:rPr>
                        <a:t>9</a:t>
                      </a:r>
                      <a:r>
                        <a:rPr kumimoji="1" lang="ja-JP" altLang="en-US" dirty="0" smtClean="0">
                          <a:latin typeface="+mn-lt"/>
                        </a:rPr>
                        <a:t>年</a:t>
                      </a:r>
                      <a:endParaRPr kumimoji="1" lang="ja-JP" altLang="en-US" dirty="0">
                        <a:latin typeface="+mn-lt"/>
                      </a:endParaRPr>
                    </a:p>
                  </a:txBody>
                  <a:tcPr/>
                </a:tc>
                <a:tc>
                  <a:txBody>
                    <a:bodyPr/>
                    <a:lstStyle/>
                    <a:p>
                      <a:pPr algn="r"/>
                      <a:r>
                        <a:rPr kumimoji="1" lang="en-US" altLang="ja-JP" dirty="0" smtClean="0">
                          <a:latin typeface="+mn-lt"/>
                        </a:rPr>
                        <a:t>3699</a:t>
                      </a:r>
                      <a:endParaRPr kumimoji="1" lang="ja-JP" altLang="en-US" dirty="0">
                        <a:latin typeface="+mn-lt"/>
                      </a:endParaRPr>
                    </a:p>
                  </a:txBody>
                  <a:tcPr/>
                </a:tc>
              </a:tr>
              <a:tr h="184203">
                <a:tc>
                  <a:txBody>
                    <a:bodyPr/>
                    <a:lstStyle/>
                    <a:p>
                      <a:pPr algn="r"/>
                      <a:r>
                        <a:rPr kumimoji="1" lang="en-US" altLang="ja-JP" dirty="0" smtClean="0">
                          <a:latin typeface="+mn-lt"/>
                        </a:rPr>
                        <a:t>1925</a:t>
                      </a:r>
                      <a:endParaRPr kumimoji="1" lang="ja-JP" altLang="en-US" dirty="0">
                        <a:latin typeface="+mn-lt"/>
                      </a:endParaRPr>
                    </a:p>
                  </a:txBody>
                  <a:tcPr/>
                </a:tc>
                <a:tc>
                  <a:txBody>
                    <a:bodyPr/>
                    <a:lstStyle/>
                    <a:p>
                      <a:r>
                        <a:rPr kumimoji="1" lang="ja-JP" altLang="en-US" dirty="0" smtClean="0">
                          <a:latin typeface="+mn-lt"/>
                        </a:rPr>
                        <a:t>大正</a:t>
                      </a:r>
                      <a:r>
                        <a:rPr kumimoji="1" lang="en-US" altLang="ja-JP" dirty="0" smtClean="0">
                          <a:latin typeface="+mn-lt"/>
                        </a:rPr>
                        <a:t>14</a:t>
                      </a:r>
                      <a:r>
                        <a:rPr kumimoji="1" lang="ja-JP" altLang="en-US" dirty="0" smtClean="0">
                          <a:latin typeface="+mn-lt"/>
                        </a:rPr>
                        <a:t>年</a:t>
                      </a:r>
                      <a:endParaRPr kumimoji="1" lang="ja-JP" altLang="en-US" dirty="0">
                        <a:latin typeface="+mn-lt"/>
                      </a:endParaRPr>
                    </a:p>
                  </a:txBody>
                  <a:tcPr/>
                </a:tc>
                <a:tc>
                  <a:txBody>
                    <a:bodyPr/>
                    <a:lstStyle/>
                    <a:p>
                      <a:pPr algn="r"/>
                      <a:r>
                        <a:rPr kumimoji="1" lang="en-US" altLang="ja-JP" dirty="0" smtClean="0">
                          <a:latin typeface="+mn-lt"/>
                        </a:rPr>
                        <a:t>4485</a:t>
                      </a:r>
                      <a:endParaRPr kumimoji="1" lang="ja-JP" altLang="en-US" dirty="0">
                        <a:latin typeface="+mn-lt"/>
                      </a:endParaRPr>
                    </a:p>
                  </a:txBody>
                  <a:tcPr/>
                </a:tc>
              </a:tr>
              <a:tr h="184203">
                <a:tc>
                  <a:txBody>
                    <a:bodyPr/>
                    <a:lstStyle/>
                    <a:p>
                      <a:pPr algn="r"/>
                      <a:r>
                        <a:rPr kumimoji="1" lang="en-US" altLang="ja-JP" dirty="0" smtClean="0">
                          <a:latin typeface="+mn-lt"/>
                        </a:rPr>
                        <a:t>1930</a:t>
                      </a:r>
                      <a:endParaRPr kumimoji="1" lang="ja-JP" altLang="en-US" dirty="0">
                        <a:latin typeface="+mn-lt"/>
                      </a:endParaRPr>
                    </a:p>
                  </a:txBody>
                  <a:tcPr/>
                </a:tc>
                <a:tc>
                  <a:txBody>
                    <a:bodyPr/>
                    <a:lstStyle/>
                    <a:p>
                      <a:r>
                        <a:rPr kumimoji="1" lang="ja-JP" altLang="en-US" dirty="0" smtClean="0">
                          <a:latin typeface="+mn-lt"/>
                        </a:rPr>
                        <a:t>昭和</a:t>
                      </a:r>
                      <a:r>
                        <a:rPr kumimoji="1" lang="en-US" altLang="ja-JP" dirty="0" smtClean="0">
                          <a:latin typeface="+mn-lt"/>
                        </a:rPr>
                        <a:t>5</a:t>
                      </a:r>
                      <a:r>
                        <a:rPr kumimoji="1" lang="ja-JP" altLang="en-US" dirty="0" smtClean="0">
                          <a:latin typeface="+mn-lt"/>
                        </a:rPr>
                        <a:t>年</a:t>
                      </a:r>
                      <a:endParaRPr kumimoji="1" lang="ja-JP" altLang="en-US" dirty="0">
                        <a:latin typeface="+mn-lt"/>
                      </a:endParaRPr>
                    </a:p>
                  </a:txBody>
                  <a:tcPr/>
                </a:tc>
                <a:tc>
                  <a:txBody>
                    <a:bodyPr/>
                    <a:lstStyle/>
                    <a:p>
                      <a:pPr algn="r"/>
                      <a:r>
                        <a:rPr kumimoji="1" lang="en-US" altLang="ja-JP" dirty="0" smtClean="0">
                          <a:latin typeface="+mn-lt"/>
                        </a:rPr>
                        <a:t>5409</a:t>
                      </a:r>
                      <a:endParaRPr kumimoji="1" lang="ja-JP" altLang="en-US" dirty="0">
                        <a:latin typeface="+mn-lt"/>
                      </a:endParaRPr>
                    </a:p>
                  </a:txBody>
                  <a:tcPr/>
                </a:tc>
              </a:tr>
              <a:tr h="184203">
                <a:tc>
                  <a:txBody>
                    <a:bodyPr/>
                    <a:lstStyle/>
                    <a:p>
                      <a:pPr algn="r"/>
                      <a:r>
                        <a:rPr kumimoji="1" lang="en-US" altLang="ja-JP" dirty="0" smtClean="0">
                          <a:latin typeface="+mn-lt"/>
                        </a:rPr>
                        <a:t>1935</a:t>
                      </a:r>
                      <a:endParaRPr kumimoji="1" lang="ja-JP" altLang="en-US" dirty="0">
                        <a:latin typeface="+mn-lt"/>
                      </a:endParaRPr>
                    </a:p>
                  </a:txBody>
                  <a:tcPr/>
                </a:tc>
                <a:tc>
                  <a:txBody>
                    <a:bodyPr/>
                    <a:lstStyle/>
                    <a:p>
                      <a:r>
                        <a:rPr kumimoji="1" lang="ja-JP" altLang="en-US" dirty="0" smtClean="0">
                          <a:latin typeface="+mn-lt"/>
                        </a:rPr>
                        <a:t>昭和</a:t>
                      </a:r>
                      <a:r>
                        <a:rPr kumimoji="1" lang="en-US" altLang="ja-JP" dirty="0" smtClean="0">
                          <a:latin typeface="+mn-lt"/>
                        </a:rPr>
                        <a:t>10</a:t>
                      </a:r>
                      <a:r>
                        <a:rPr kumimoji="1" lang="ja-JP" altLang="en-US" dirty="0" smtClean="0">
                          <a:latin typeface="+mn-lt"/>
                        </a:rPr>
                        <a:t>年</a:t>
                      </a:r>
                      <a:endParaRPr kumimoji="1" lang="ja-JP" altLang="en-US" dirty="0">
                        <a:latin typeface="+mn-lt"/>
                      </a:endParaRPr>
                    </a:p>
                  </a:txBody>
                  <a:tcPr/>
                </a:tc>
                <a:tc>
                  <a:txBody>
                    <a:bodyPr/>
                    <a:lstStyle/>
                    <a:p>
                      <a:pPr algn="r"/>
                      <a:r>
                        <a:rPr kumimoji="1" lang="en-US" altLang="ja-JP" dirty="0" smtClean="0">
                          <a:latin typeface="+mn-lt"/>
                        </a:rPr>
                        <a:t>6370</a:t>
                      </a:r>
                      <a:endParaRPr kumimoji="1" lang="ja-JP" altLang="en-US" dirty="0">
                        <a:latin typeface="+mn-lt"/>
                      </a:endParaRPr>
                    </a:p>
                  </a:txBody>
                  <a:tcPr/>
                </a:tc>
              </a:tr>
              <a:tr h="184203">
                <a:tc>
                  <a:txBody>
                    <a:bodyPr/>
                    <a:lstStyle/>
                    <a:p>
                      <a:pPr algn="r"/>
                      <a:endParaRPr kumimoji="1" lang="ja-JP" altLang="en-US" dirty="0">
                        <a:latin typeface="+mn-lt"/>
                      </a:endParaRPr>
                    </a:p>
                  </a:txBody>
                  <a:tcPr/>
                </a:tc>
                <a:tc>
                  <a:txBody>
                    <a:bodyPr/>
                    <a:lstStyle/>
                    <a:p>
                      <a:endParaRPr kumimoji="1" lang="ja-JP" altLang="en-US" dirty="0">
                        <a:latin typeface="+mn-lt"/>
                      </a:endParaRPr>
                    </a:p>
                  </a:txBody>
                  <a:tcPr/>
                </a:tc>
                <a:tc>
                  <a:txBody>
                    <a:bodyPr/>
                    <a:lstStyle/>
                    <a:p>
                      <a:pPr algn="r"/>
                      <a:endParaRPr kumimoji="1" lang="ja-JP" altLang="en-US" dirty="0">
                        <a:latin typeface="+mn-lt"/>
                      </a:endParaRPr>
                    </a:p>
                  </a:txBody>
                  <a:tcPr/>
                </a:tc>
              </a:tr>
              <a:tr h="184203">
                <a:tc>
                  <a:txBody>
                    <a:bodyPr/>
                    <a:lstStyle/>
                    <a:p>
                      <a:pPr algn="r"/>
                      <a:endParaRPr kumimoji="1" lang="ja-JP" altLang="en-US" dirty="0">
                        <a:latin typeface="+mn-lt"/>
                      </a:endParaRPr>
                    </a:p>
                  </a:txBody>
                  <a:tcPr/>
                </a:tc>
                <a:tc>
                  <a:txBody>
                    <a:bodyPr/>
                    <a:lstStyle/>
                    <a:p>
                      <a:endParaRPr kumimoji="1" lang="ja-JP" altLang="en-US" dirty="0">
                        <a:latin typeface="+mn-lt"/>
                      </a:endParaRPr>
                    </a:p>
                  </a:txBody>
                  <a:tcPr/>
                </a:tc>
                <a:tc>
                  <a:txBody>
                    <a:bodyPr/>
                    <a:lstStyle/>
                    <a:p>
                      <a:pPr algn="r"/>
                      <a:endParaRPr kumimoji="1" lang="ja-JP" altLang="en-US" dirty="0">
                        <a:latin typeface="+mn-lt"/>
                      </a:endParaRPr>
                    </a:p>
                  </a:txBody>
                  <a:tcPr/>
                </a:tc>
              </a:tr>
              <a:tr h="184203">
                <a:tc>
                  <a:txBody>
                    <a:bodyPr/>
                    <a:lstStyle/>
                    <a:p>
                      <a:pPr algn="r"/>
                      <a:r>
                        <a:rPr kumimoji="1" lang="en-US" altLang="ja-JP" dirty="0" smtClean="0">
                          <a:latin typeface="+mn-lt"/>
                        </a:rPr>
                        <a:t>1985</a:t>
                      </a:r>
                      <a:endParaRPr kumimoji="1" lang="ja-JP" altLang="en-US" dirty="0">
                        <a:latin typeface="+mn-lt"/>
                      </a:endParaRPr>
                    </a:p>
                  </a:txBody>
                  <a:tcPr/>
                </a:tc>
                <a:tc>
                  <a:txBody>
                    <a:bodyPr/>
                    <a:lstStyle/>
                    <a:p>
                      <a:r>
                        <a:rPr kumimoji="1" lang="ja-JP" altLang="en-US" dirty="0" smtClean="0">
                          <a:latin typeface="+mn-lt"/>
                        </a:rPr>
                        <a:t>昭和</a:t>
                      </a:r>
                      <a:r>
                        <a:rPr kumimoji="1" lang="en-US" altLang="ja-JP" dirty="0" smtClean="0">
                          <a:latin typeface="+mn-lt"/>
                        </a:rPr>
                        <a:t>60</a:t>
                      </a:r>
                      <a:r>
                        <a:rPr kumimoji="1" lang="ja-JP" altLang="en-US" dirty="0" smtClean="0">
                          <a:latin typeface="+mn-lt"/>
                        </a:rPr>
                        <a:t>年</a:t>
                      </a:r>
                      <a:endParaRPr kumimoji="1" lang="ja-JP" altLang="en-US" dirty="0">
                        <a:latin typeface="+mn-lt"/>
                      </a:endParaRPr>
                    </a:p>
                  </a:txBody>
                  <a:tcPr/>
                </a:tc>
                <a:tc>
                  <a:txBody>
                    <a:bodyPr/>
                    <a:lstStyle/>
                    <a:p>
                      <a:pPr algn="r"/>
                      <a:r>
                        <a:rPr kumimoji="1" lang="en-US" altLang="ja-JP" dirty="0" smtClean="0">
                          <a:latin typeface="+mn-lt"/>
                        </a:rPr>
                        <a:t>11829</a:t>
                      </a:r>
                      <a:endParaRPr kumimoji="1" lang="ja-JP" altLang="en-US" dirty="0">
                        <a:latin typeface="+mn-lt"/>
                      </a:endParaRPr>
                    </a:p>
                  </a:txBody>
                  <a:tcPr/>
                </a:tc>
              </a:tr>
              <a:tr h="184203">
                <a:tc>
                  <a:txBody>
                    <a:bodyPr/>
                    <a:lstStyle/>
                    <a:p>
                      <a:pPr algn="r"/>
                      <a:r>
                        <a:rPr kumimoji="1" lang="en-US" altLang="ja-JP" dirty="0" smtClean="0">
                          <a:latin typeface="+mn-lt"/>
                        </a:rPr>
                        <a:t>1990</a:t>
                      </a:r>
                      <a:endParaRPr kumimoji="1" lang="ja-JP" altLang="en-US" dirty="0">
                        <a:latin typeface="+mn-lt"/>
                      </a:endParaRPr>
                    </a:p>
                  </a:txBody>
                  <a:tcPr/>
                </a:tc>
                <a:tc>
                  <a:txBody>
                    <a:bodyPr/>
                    <a:lstStyle/>
                    <a:p>
                      <a:r>
                        <a:rPr kumimoji="1" lang="ja-JP" altLang="en-US" dirty="0" smtClean="0">
                          <a:latin typeface="+mn-lt"/>
                        </a:rPr>
                        <a:t>平成</a:t>
                      </a:r>
                      <a:r>
                        <a:rPr kumimoji="1" lang="en-US" altLang="ja-JP" dirty="0" smtClean="0">
                          <a:latin typeface="+mn-lt"/>
                        </a:rPr>
                        <a:t>2</a:t>
                      </a:r>
                      <a:r>
                        <a:rPr kumimoji="1" lang="ja-JP" altLang="en-US" dirty="0" smtClean="0">
                          <a:latin typeface="+mn-lt"/>
                        </a:rPr>
                        <a:t>年</a:t>
                      </a:r>
                      <a:endParaRPr kumimoji="1" lang="ja-JP" altLang="en-US" dirty="0">
                        <a:latin typeface="+mn-lt"/>
                      </a:endParaRPr>
                    </a:p>
                  </a:txBody>
                  <a:tcPr/>
                </a:tc>
                <a:tc>
                  <a:txBody>
                    <a:bodyPr/>
                    <a:lstStyle/>
                    <a:p>
                      <a:pPr algn="r"/>
                      <a:r>
                        <a:rPr kumimoji="1" lang="en-US" altLang="ja-JP" dirty="0" smtClean="0">
                          <a:latin typeface="+mn-lt"/>
                        </a:rPr>
                        <a:t>11856</a:t>
                      </a:r>
                      <a:endParaRPr kumimoji="1" lang="ja-JP" altLang="en-US" dirty="0">
                        <a:latin typeface="+mn-lt"/>
                      </a:endParaRPr>
                    </a:p>
                  </a:txBody>
                  <a:tcPr/>
                </a:tc>
              </a:tr>
              <a:tr h="184203">
                <a:tc>
                  <a:txBody>
                    <a:bodyPr/>
                    <a:lstStyle/>
                    <a:p>
                      <a:pPr algn="r"/>
                      <a:r>
                        <a:rPr kumimoji="1" lang="en-US" altLang="ja-JP" dirty="0" smtClean="0">
                          <a:latin typeface="+mn-lt"/>
                        </a:rPr>
                        <a:t>1995</a:t>
                      </a:r>
                      <a:endParaRPr kumimoji="1" lang="ja-JP" altLang="en-US" dirty="0">
                        <a:latin typeface="+mn-lt"/>
                      </a:endParaRPr>
                    </a:p>
                  </a:txBody>
                  <a:tcPr/>
                </a:tc>
                <a:tc>
                  <a:txBody>
                    <a:bodyPr/>
                    <a:lstStyle/>
                    <a:p>
                      <a:r>
                        <a:rPr kumimoji="1" lang="ja-JP" altLang="en-US" dirty="0" smtClean="0">
                          <a:latin typeface="+mn-lt"/>
                        </a:rPr>
                        <a:t>平成</a:t>
                      </a:r>
                      <a:r>
                        <a:rPr kumimoji="1" lang="en-US" altLang="ja-JP" dirty="0" smtClean="0">
                          <a:latin typeface="+mn-lt"/>
                        </a:rPr>
                        <a:t>7</a:t>
                      </a:r>
                      <a:r>
                        <a:rPr kumimoji="1" lang="ja-JP" altLang="en-US" dirty="0" smtClean="0">
                          <a:latin typeface="+mn-lt"/>
                        </a:rPr>
                        <a:t>年</a:t>
                      </a:r>
                      <a:endParaRPr kumimoji="1" lang="ja-JP" altLang="en-US" dirty="0">
                        <a:latin typeface="+mn-lt"/>
                      </a:endParaRPr>
                    </a:p>
                  </a:txBody>
                  <a:tcPr/>
                </a:tc>
                <a:tc>
                  <a:txBody>
                    <a:bodyPr/>
                    <a:lstStyle/>
                    <a:p>
                      <a:pPr algn="r"/>
                      <a:r>
                        <a:rPr kumimoji="1" lang="en-US" altLang="ja-JP" dirty="0" smtClean="0">
                          <a:latin typeface="+mn-lt"/>
                        </a:rPr>
                        <a:t>11774</a:t>
                      </a:r>
                      <a:endParaRPr kumimoji="1" lang="ja-JP" altLang="en-US" dirty="0">
                        <a:latin typeface="+mn-lt"/>
                      </a:endParaRPr>
                    </a:p>
                  </a:txBody>
                  <a:tcPr/>
                </a:tc>
              </a:tr>
              <a:tr h="184203">
                <a:tc>
                  <a:txBody>
                    <a:bodyPr/>
                    <a:lstStyle/>
                    <a:p>
                      <a:pPr algn="r"/>
                      <a:r>
                        <a:rPr kumimoji="1" lang="en-US" altLang="ja-JP" dirty="0" smtClean="0">
                          <a:latin typeface="+mn-lt"/>
                        </a:rPr>
                        <a:t>2000</a:t>
                      </a:r>
                      <a:endParaRPr kumimoji="1" lang="ja-JP" altLang="en-US" dirty="0">
                        <a:latin typeface="+mn-lt"/>
                      </a:endParaRPr>
                    </a:p>
                  </a:txBody>
                  <a:tcPr/>
                </a:tc>
                <a:tc>
                  <a:txBody>
                    <a:bodyPr/>
                    <a:lstStyle/>
                    <a:p>
                      <a:r>
                        <a:rPr kumimoji="1" lang="ja-JP" altLang="en-US" dirty="0" smtClean="0">
                          <a:latin typeface="+mn-lt"/>
                        </a:rPr>
                        <a:t>平成</a:t>
                      </a:r>
                      <a:r>
                        <a:rPr kumimoji="1" lang="en-US" altLang="ja-JP" dirty="0" smtClean="0">
                          <a:latin typeface="+mn-lt"/>
                        </a:rPr>
                        <a:t>102</a:t>
                      </a:r>
                      <a:r>
                        <a:rPr kumimoji="1" lang="ja-JP" altLang="en-US" dirty="0" smtClean="0">
                          <a:latin typeface="+mn-lt"/>
                        </a:rPr>
                        <a:t>年</a:t>
                      </a:r>
                      <a:endParaRPr kumimoji="1" lang="ja-JP" altLang="en-US" dirty="0">
                        <a:latin typeface="+mn-lt"/>
                      </a:endParaRPr>
                    </a:p>
                  </a:txBody>
                  <a:tcPr/>
                </a:tc>
                <a:tc>
                  <a:txBody>
                    <a:bodyPr/>
                    <a:lstStyle/>
                    <a:p>
                      <a:pPr algn="r"/>
                      <a:r>
                        <a:rPr kumimoji="1" lang="en-US" altLang="ja-JP" dirty="0" smtClean="0">
                          <a:latin typeface="+mn-lt"/>
                        </a:rPr>
                        <a:t>12064</a:t>
                      </a:r>
                      <a:endParaRPr kumimoji="1" lang="ja-JP" altLang="en-US" dirty="0">
                        <a:latin typeface="+mn-lt"/>
                      </a:endParaRPr>
                    </a:p>
                  </a:txBody>
                  <a:tcPr/>
                </a:tc>
              </a:tr>
              <a:tr h="184203">
                <a:tc>
                  <a:txBody>
                    <a:bodyPr/>
                    <a:lstStyle/>
                    <a:p>
                      <a:pPr algn="r"/>
                      <a:r>
                        <a:rPr kumimoji="1" lang="en-US" altLang="ja-JP" dirty="0" smtClean="0">
                          <a:latin typeface="+mn-lt"/>
                        </a:rPr>
                        <a:t>2005</a:t>
                      </a:r>
                      <a:endParaRPr kumimoji="1" lang="ja-JP" altLang="en-US" dirty="0">
                        <a:latin typeface="+mn-lt"/>
                      </a:endParaRPr>
                    </a:p>
                  </a:txBody>
                  <a:tcPr/>
                </a:tc>
                <a:tc>
                  <a:txBody>
                    <a:bodyPr/>
                    <a:lstStyle/>
                    <a:p>
                      <a:r>
                        <a:rPr kumimoji="1" lang="ja-JP" altLang="en-US" dirty="0" smtClean="0">
                          <a:latin typeface="+mn-lt"/>
                        </a:rPr>
                        <a:t>平成</a:t>
                      </a:r>
                      <a:r>
                        <a:rPr kumimoji="1" lang="en-US" altLang="ja-JP" dirty="0" smtClean="0">
                          <a:latin typeface="+mn-lt"/>
                        </a:rPr>
                        <a:t>17</a:t>
                      </a:r>
                      <a:r>
                        <a:rPr kumimoji="1" lang="ja-JP" altLang="en-US" dirty="0" smtClean="0">
                          <a:latin typeface="+mn-lt"/>
                        </a:rPr>
                        <a:t>年</a:t>
                      </a:r>
                      <a:endParaRPr kumimoji="1" lang="ja-JP" altLang="en-US" dirty="0">
                        <a:latin typeface="+mn-lt"/>
                      </a:endParaRPr>
                    </a:p>
                  </a:txBody>
                  <a:tcPr/>
                </a:tc>
                <a:tc>
                  <a:txBody>
                    <a:bodyPr/>
                    <a:lstStyle/>
                    <a:p>
                      <a:pPr algn="r"/>
                      <a:r>
                        <a:rPr kumimoji="1" lang="en-US" altLang="ja-JP" dirty="0" smtClean="0">
                          <a:latin typeface="+mn-lt"/>
                        </a:rPr>
                        <a:t>12576</a:t>
                      </a:r>
                      <a:endParaRPr kumimoji="1" lang="ja-JP" altLang="en-US" dirty="0">
                        <a:latin typeface="+mn-lt"/>
                      </a:endParaRPr>
                    </a:p>
                  </a:txBody>
                  <a:tcPr/>
                </a:tc>
              </a:tr>
            </a:tbl>
          </a:graphicData>
        </a:graphic>
      </p:graphicFrame>
      <p:sp>
        <p:nvSpPr>
          <p:cNvPr id="5" name="スライド番号プレースホルダー 4"/>
          <p:cNvSpPr>
            <a:spLocks noGrp="1"/>
          </p:cNvSpPr>
          <p:nvPr>
            <p:ph type="sldNum" sz="quarter" idx="10"/>
          </p:nvPr>
        </p:nvSpPr>
        <p:spPr/>
        <p:txBody>
          <a:bodyPr/>
          <a:lstStyle/>
          <a:p>
            <a:fld id="{276C6A59-D97A-40CC-8D04-C7788F30EB56}" type="slidenum">
              <a:rPr lang="ja-JP" altLang="en-US" smtClean="0"/>
              <a:pPr/>
              <a:t>35</a:t>
            </a:fld>
            <a:endParaRPr lang="en-US" altLang="ja-JP"/>
          </a:p>
        </p:txBody>
      </p:sp>
      <p:sp>
        <p:nvSpPr>
          <p:cNvPr id="10" name="大波 9"/>
          <p:cNvSpPr/>
          <p:nvPr/>
        </p:nvSpPr>
        <p:spPr bwMode="auto">
          <a:xfrm>
            <a:off x="272480" y="3717032"/>
            <a:ext cx="4680520" cy="360040"/>
          </a:xfrm>
          <a:prstGeom prst="wave">
            <a:avLst/>
          </a:prstGeom>
          <a:solidFill>
            <a:schemeClr val="tx1"/>
          </a:solidFill>
          <a:ln w="12700" cap="sq" cmpd="sng" algn="ctr">
            <a:solidFill>
              <a:schemeClr val="bg1"/>
            </a:solidFill>
            <a:prstDash val="solid"/>
            <a:round/>
            <a:headEnd type="none" w="sm" len="sm"/>
            <a:tailEnd type="none" w="sm" len="sm"/>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1"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ＤＦＧ華康ゴシック体W5" pitchFamily="50" charset="-128"/>
              <a:ea typeface="ＤＦＧ華康ゴシック体W5" pitchFamily="50" charset="-128"/>
            </a:endParaRPr>
          </a:p>
        </p:txBody>
      </p:sp>
      <p:sp>
        <p:nvSpPr>
          <p:cNvPr id="15" name="正方形/長方形 14"/>
          <p:cNvSpPr/>
          <p:nvPr/>
        </p:nvSpPr>
        <p:spPr bwMode="auto">
          <a:xfrm>
            <a:off x="4880992" y="3717032"/>
            <a:ext cx="96348" cy="360040"/>
          </a:xfrm>
          <a:prstGeom prst="rect">
            <a:avLst/>
          </a:prstGeom>
          <a:solidFill>
            <a:schemeClr val="tx1"/>
          </a:solidFill>
          <a:ln w="12700" cap="sq" cmpd="sng" algn="ctr">
            <a:solidFill>
              <a:schemeClr val="tx1"/>
            </a:solidFill>
            <a:prstDash val="solid"/>
            <a:round/>
            <a:headEnd type="none" w="sm" len="sm"/>
            <a:tailEnd type="none" w="sm" len="sm"/>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1"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ＤＦＧ華康ゴシック体W5" pitchFamily="50" charset="-128"/>
              <a:ea typeface="ＤＦＧ華康ゴシック体W5" pitchFamily="50" charset="-128"/>
            </a:endParaRPr>
          </a:p>
        </p:txBody>
      </p:sp>
      <p:sp>
        <p:nvSpPr>
          <p:cNvPr id="16" name="正方形/長方形 15"/>
          <p:cNvSpPr/>
          <p:nvPr/>
        </p:nvSpPr>
        <p:spPr bwMode="auto">
          <a:xfrm>
            <a:off x="248140" y="3717032"/>
            <a:ext cx="96348" cy="360040"/>
          </a:xfrm>
          <a:prstGeom prst="rect">
            <a:avLst/>
          </a:prstGeom>
          <a:solidFill>
            <a:schemeClr val="tx1"/>
          </a:solidFill>
          <a:ln w="12700" cap="sq" cmpd="sng" algn="ctr">
            <a:solidFill>
              <a:schemeClr val="tx1"/>
            </a:solidFill>
            <a:prstDash val="solid"/>
            <a:round/>
            <a:headEnd type="none" w="sm" len="sm"/>
            <a:tailEnd type="none" w="sm" len="sm"/>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1"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ＤＦＧ華康ゴシック体W5" pitchFamily="50" charset="-128"/>
              <a:ea typeface="ＤＦＧ華康ゴシック体W5" pitchFamily="50" charset="-128"/>
            </a:endParaRPr>
          </a:p>
        </p:txBody>
      </p:sp>
      <p:sp>
        <p:nvSpPr>
          <p:cNvPr id="17" name="大波 16"/>
          <p:cNvSpPr/>
          <p:nvPr/>
        </p:nvSpPr>
        <p:spPr bwMode="auto">
          <a:xfrm>
            <a:off x="4905332" y="3140968"/>
            <a:ext cx="4680520" cy="360040"/>
          </a:xfrm>
          <a:prstGeom prst="wave">
            <a:avLst/>
          </a:prstGeom>
          <a:solidFill>
            <a:schemeClr val="tx1"/>
          </a:solidFill>
          <a:ln w="12700" cap="sq" cmpd="sng" algn="ctr">
            <a:solidFill>
              <a:schemeClr val="bg1"/>
            </a:solidFill>
            <a:prstDash val="solid"/>
            <a:round/>
            <a:headEnd type="none" w="sm" len="sm"/>
            <a:tailEnd type="none" w="sm" len="sm"/>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1"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ＤＦＧ華康ゴシック体W5" pitchFamily="50" charset="-128"/>
              <a:ea typeface="ＤＦＧ華康ゴシック体W5" pitchFamily="50" charset="-128"/>
            </a:endParaRPr>
          </a:p>
        </p:txBody>
      </p:sp>
      <p:sp>
        <p:nvSpPr>
          <p:cNvPr id="18" name="正方形/長方形 17"/>
          <p:cNvSpPr/>
          <p:nvPr/>
        </p:nvSpPr>
        <p:spPr bwMode="auto">
          <a:xfrm>
            <a:off x="9513844" y="3140968"/>
            <a:ext cx="96348" cy="360040"/>
          </a:xfrm>
          <a:prstGeom prst="rect">
            <a:avLst/>
          </a:prstGeom>
          <a:solidFill>
            <a:schemeClr val="tx1"/>
          </a:solidFill>
          <a:ln w="12700" cap="sq" cmpd="sng" algn="ctr">
            <a:solidFill>
              <a:schemeClr val="tx1"/>
            </a:solidFill>
            <a:prstDash val="solid"/>
            <a:round/>
            <a:headEnd type="none" w="sm" len="sm"/>
            <a:tailEnd type="none" w="sm" len="sm"/>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1"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ＤＦＧ華康ゴシック体W5" pitchFamily="50" charset="-128"/>
              <a:ea typeface="ＤＦＧ華康ゴシック体W5" pitchFamily="50" charset="-128"/>
            </a:endParaRPr>
          </a:p>
        </p:txBody>
      </p:sp>
      <p:sp>
        <p:nvSpPr>
          <p:cNvPr id="19" name="正方形/長方形 18"/>
          <p:cNvSpPr/>
          <p:nvPr/>
        </p:nvSpPr>
        <p:spPr bwMode="auto">
          <a:xfrm>
            <a:off x="4880992" y="3140968"/>
            <a:ext cx="96348" cy="360040"/>
          </a:xfrm>
          <a:prstGeom prst="rect">
            <a:avLst/>
          </a:prstGeom>
          <a:solidFill>
            <a:schemeClr val="tx1"/>
          </a:solidFill>
          <a:ln w="12700" cap="sq" cmpd="sng" algn="ctr">
            <a:solidFill>
              <a:schemeClr val="tx1"/>
            </a:solidFill>
            <a:prstDash val="solid"/>
            <a:round/>
            <a:headEnd type="none" w="sm" len="sm"/>
            <a:tailEnd type="none" w="sm" len="sm"/>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1"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ＤＦＧ華康ゴシック体W5" pitchFamily="50" charset="-128"/>
              <a:ea typeface="ＤＦＧ華康ゴシック体W5" pitchFamily="50" charset="-128"/>
            </a:endParaRPr>
          </a:p>
        </p:txBody>
      </p:sp>
    </p:spTree>
    <p:extLst>
      <p:ext uri="{BB962C8B-B14F-4D97-AF65-F5344CB8AC3E}">
        <p14:creationId xmlns:p14="http://schemas.microsoft.com/office/powerpoint/2010/main" val="126239036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タイトル 4"/>
          <p:cNvSpPr>
            <a:spLocks noGrp="1"/>
          </p:cNvSpPr>
          <p:nvPr>
            <p:ph type="title"/>
          </p:nvPr>
        </p:nvSpPr>
        <p:spPr/>
        <p:txBody>
          <a:bodyPr/>
          <a:lstStyle/>
          <a:p>
            <a:r>
              <a:rPr lang="en-US" altLang="ja-JP" dirty="0" smtClean="0"/>
              <a:t>ii) </a:t>
            </a:r>
            <a:r>
              <a:rPr lang="ja-JP" altLang="en-US" dirty="0"/>
              <a:t>オープンデータ化のための</a:t>
            </a:r>
            <a:r>
              <a:rPr lang="en-US" altLang="ja-JP" dirty="0"/>
              <a:t>CSV</a:t>
            </a:r>
            <a:r>
              <a:rPr lang="ja-JP" altLang="en-US" dirty="0"/>
              <a:t>形式データ</a:t>
            </a:r>
            <a:r>
              <a:rPr lang="ja-JP" altLang="en-US" dirty="0" smtClean="0"/>
              <a:t>規格</a:t>
            </a:r>
            <a:endParaRPr kumimoji="1" lang="ja-JP" altLang="en-US" dirty="0">
              <a:solidFill>
                <a:schemeClr val="bg2"/>
              </a:solidFill>
            </a:endParaRPr>
          </a:p>
        </p:txBody>
      </p:sp>
      <p:sp>
        <p:nvSpPr>
          <p:cNvPr id="6" name="テキスト プレースホルダー 5"/>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36</a:t>
            </a:fld>
            <a:endParaRPr lang="en-US" altLang="ja-JP"/>
          </a:p>
        </p:txBody>
      </p:sp>
    </p:spTree>
    <p:extLst>
      <p:ext uri="{BB962C8B-B14F-4D97-AF65-F5344CB8AC3E}">
        <p14:creationId xmlns:p14="http://schemas.microsoft.com/office/powerpoint/2010/main" val="122516799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オープンデータ化</a:t>
            </a:r>
            <a:r>
              <a:rPr lang="ja-JP" altLang="en-US" dirty="0"/>
              <a:t>のための</a:t>
            </a:r>
            <a:r>
              <a:rPr lang="en-US" altLang="ja-JP" dirty="0"/>
              <a:t>CSV</a:t>
            </a:r>
            <a:r>
              <a:rPr lang="ja-JP" altLang="en-US" dirty="0"/>
              <a:t>形式データ</a:t>
            </a:r>
            <a:r>
              <a:rPr lang="ja-JP" altLang="en-US" dirty="0" smtClean="0"/>
              <a:t>規格</a:t>
            </a:r>
            <a:endParaRPr kumimoji="1" lang="ja-JP" altLang="en-US" dirty="0">
              <a:solidFill>
                <a:schemeClr val="bg2"/>
              </a:solidFill>
            </a:endParaRPr>
          </a:p>
        </p:txBody>
      </p:sp>
      <p:sp>
        <p:nvSpPr>
          <p:cNvPr id="3" name="コンテンツ プレースホルダー 2"/>
          <p:cNvSpPr>
            <a:spLocks noGrp="1"/>
          </p:cNvSpPr>
          <p:nvPr>
            <p:ph idx="1"/>
          </p:nvPr>
        </p:nvSpPr>
        <p:spPr>
          <a:xfrm>
            <a:off x="351414" y="1143001"/>
            <a:ext cx="9146415" cy="1863244"/>
          </a:xfrm>
        </p:spPr>
        <p:txBody>
          <a:bodyPr>
            <a:normAutofit fontScale="92500" lnSpcReduction="10000"/>
          </a:bodyPr>
          <a:lstStyle/>
          <a:p>
            <a:r>
              <a:rPr kumimoji="1" lang="ja-JP" altLang="en-US" dirty="0" smtClean="0"/>
              <a:t>表形式データのガイド</a:t>
            </a:r>
            <a:r>
              <a:rPr kumimoji="1" lang="en-US" altLang="ja-JP" dirty="0" smtClean="0"/>
              <a:t>11</a:t>
            </a:r>
            <a:r>
              <a:rPr lang="ja-JP" altLang="en-US" dirty="0" smtClean="0"/>
              <a:t>「</a:t>
            </a:r>
            <a:r>
              <a:rPr lang="ja-JP" altLang="en-US" dirty="0"/>
              <a:t>タイトルやデータ型は、一定の基準に従ったフォーマットで記述すべきである」を</a:t>
            </a:r>
            <a:r>
              <a:rPr kumimoji="1" lang="ja-JP" altLang="en-US" dirty="0" smtClean="0"/>
              <a:t>満たすための規格の</a:t>
            </a:r>
            <a:r>
              <a:rPr kumimoji="1" lang="en-US" altLang="ja-JP" dirty="0" smtClean="0"/>
              <a:t>1</a:t>
            </a:r>
            <a:r>
              <a:rPr kumimoji="1" lang="ja-JP" altLang="en-US" dirty="0" smtClean="0"/>
              <a:t>つ。</a:t>
            </a:r>
            <a:endParaRPr kumimoji="1" lang="en-US" altLang="ja-JP" dirty="0" smtClean="0"/>
          </a:p>
          <a:p>
            <a:pPr lvl="1"/>
            <a:r>
              <a:rPr lang="en-US" altLang="ja-JP" dirty="0" smtClean="0"/>
              <a:t>CSV</a:t>
            </a:r>
            <a:r>
              <a:rPr lang="ja-JP" altLang="en-US" dirty="0" smtClean="0"/>
              <a:t>データについて規定。他の</a:t>
            </a:r>
            <a:r>
              <a:rPr lang="ja-JP" altLang="en-US" dirty="0"/>
              <a:t>形式</a:t>
            </a:r>
            <a:r>
              <a:rPr lang="ja-JP" altLang="en-US" dirty="0" smtClean="0"/>
              <a:t>（</a:t>
            </a:r>
            <a:r>
              <a:rPr lang="en-US" altLang="ja-JP" dirty="0" smtClean="0"/>
              <a:t>TSV</a:t>
            </a:r>
            <a:r>
              <a:rPr lang="ja-JP" altLang="en-US" dirty="0" err="1" smtClean="0"/>
              <a:t>、</a:t>
            </a:r>
            <a:r>
              <a:rPr lang="en-US" altLang="ja-JP" dirty="0" smtClean="0"/>
              <a:t>Open </a:t>
            </a:r>
            <a:r>
              <a:rPr lang="en-US" altLang="ja-JP" dirty="0"/>
              <a:t>Document </a:t>
            </a:r>
            <a:r>
              <a:rPr lang="en-US" altLang="ja-JP" dirty="0" smtClean="0"/>
              <a:t>Format</a:t>
            </a:r>
            <a:r>
              <a:rPr lang="ja-JP" altLang="en-US" dirty="0" err="1" smtClean="0"/>
              <a:t>、</a:t>
            </a:r>
            <a:r>
              <a:rPr lang="en-US" altLang="ja-JP" dirty="0" smtClean="0"/>
              <a:t>XML</a:t>
            </a:r>
            <a:r>
              <a:rPr lang="ja-JP" altLang="en-US" dirty="0"/>
              <a:t>等）については、必要</a:t>
            </a:r>
            <a:r>
              <a:rPr lang="ja-JP" altLang="en-US" dirty="0" smtClean="0"/>
              <a:t>に応じて</a:t>
            </a:r>
            <a:r>
              <a:rPr lang="ja-JP" altLang="en-US" dirty="0"/>
              <a:t>、追って</a:t>
            </a:r>
            <a:r>
              <a:rPr lang="ja-JP" altLang="en-US" dirty="0" smtClean="0"/>
              <a:t>規定する。</a:t>
            </a:r>
            <a:endParaRPr kumimoji="1" lang="ja-JP" altLang="en-US" dirty="0" smtClean="0"/>
          </a:p>
          <a:p>
            <a:r>
              <a:rPr lang="ja-JP" altLang="en-US" dirty="0" smtClean="0"/>
              <a:t>表形式データのキャプション・タイトル・単位などの</a:t>
            </a:r>
            <a:r>
              <a:rPr lang="en-US" altLang="ja-JP" dirty="0" smtClean="0"/>
              <a:t/>
            </a:r>
            <a:br>
              <a:rPr lang="en-US" altLang="ja-JP" dirty="0" smtClean="0"/>
            </a:br>
            <a:r>
              <a:rPr lang="ja-JP" altLang="en-US" dirty="0" smtClean="0"/>
              <a:t>メタデータを、データセットの冒頭に記述する。</a:t>
            </a:r>
            <a:endParaRPr lang="en-US" altLang="ja-JP" dirty="0" smtClean="0"/>
          </a:p>
          <a:p>
            <a:pPr marL="0" indent="0">
              <a:buNone/>
            </a:pPr>
            <a:endParaRPr kumimoji="1" lang="ja-JP" altLang="en-US" dirty="0"/>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37</a:t>
            </a:fld>
            <a:endParaRPr lang="en-US" altLang="ja-JP"/>
          </a:p>
        </p:txBody>
      </p:sp>
      <p:graphicFrame>
        <p:nvGraphicFramePr>
          <p:cNvPr id="5" name="表 4"/>
          <p:cNvGraphicFramePr>
            <a:graphicFrameLocks noGrp="1"/>
          </p:cNvGraphicFramePr>
          <p:nvPr>
            <p:extLst>
              <p:ext uri="{D42A27DB-BD31-4B8C-83A1-F6EECF244321}">
                <p14:modId xmlns:p14="http://schemas.microsoft.com/office/powerpoint/2010/main" val="573118973"/>
              </p:ext>
            </p:extLst>
          </p:nvPr>
        </p:nvGraphicFramePr>
        <p:xfrm>
          <a:off x="128464" y="3712683"/>
          <a:ext cx="3960440" cy="2468880"/>
        </p:xfrm>
        <a:graphic>
          <a:graphicData uri="http://schemas.openxmlformats.org/drawingml/2006/table">
            <a:tbl>
              <a:tblPr firstRow="1" bandRow="1">
                <a:tableStyleId>{5C22544A-7EE6-4342-B048-85BDC9FD1C3A}</a:tableStyleId>
              </a:tblPr>
              <a:tblGrid>
                <a:gridCol w="1152128"/>
                <a:gridCol w="2808312"/>
              </a:tblGrid>
              <a:tr h="0">
                <a:tc>
                  <a:txBody>
                    <a:bodyPr/>
                    <a:lstStyle/>
                    <a:p>
                      <a:r>
                        <a:rPr kumimoji="1" lang="ja-JP" altLang="en-US" sz="1200" dirty="0" smtClean="0">
                          <a:latin typeface="ヒラギノ角ゴ ProN W6" pitchFamily="34" charset="-128"/>
                          <a:ea typeface="ヒラギノ角ゴ ProN W6" pitchFamily="34" charset="-128"/>
                        </a:rPr>
                        <a:t>ヘッダ名</a:t>
                      </a:r>
                      <a:endParaRPr kumimoji="1" lang="ja-JP" altLang="en-US" sz="1200" dirty="0">
                        <a:latin typeface="ヒラギノ角ゴ ProN W6" pitchFamily="34" charset="-128"/>
                        <a:ea typeface="ヒラギノ角ゴ ProN W6" pitchFamily="34" charset="-128"/>
                      </a:endParaRPr>
                    </a:p>
                  </a:txBody>
                  <a:tcPr/>
                </a:tc>
                <a:tc>
                  <a:txBody>
                    <a:bodyPr/>
                    <a:lstStyle/>
                    <a:p>
                      <a:r>
                        <a:rPr kumimoji="1" lang="ja-JP" altLang="en-US" sz="1200" dirty="0" smtClean="0">
                          <a:latin typeface="ヒラギノ角ゴ ProN W6" pitchFamily="34" charset="-128"/>
                          <a:ea typeface="ヒラギノ角ゴ ProN W6" pitchFamily="34" charset="-128"/>
                        </a:rPr>
                        <a:t>意味</a:t>
                      </a:r>
                      <a:endParaRPr kumimoji="1" lang="ja-JP" altLang="en-US" sz="1200" dirty="0">
                        <a:latin typeface="ヒラギノ角ゴ ProN W6" pitchFamily="34" charset="-128"/>
                        <a:ea typeface="ヒラギノ角ゴ ProN W6" pitchFamily="34" charset="-128"/>
                      </a:endParaRPr>
                    </a:p>
                  </a:txBody>
                  <a:tcPr/>
                </a:tc>
              </a:tr>
              <a:tr h="0">
                <a:tc>
                  <a:txBody>
                    <a:bodyPr/>
                    <a:lstStyle/>
                    <a:p>
                      <a:r>
                        <a:rPr kumimoji="1" lang="en-US" altLang="ja-JP" sz="1200" dirty="0" smtClean="0">
                          <a:latin typeface="Courier New" pitchFamily="49" charset="0"/>
                          <a:ea typeface="ヒラギノ角ゴ ProN W3" pitchFamily="34" charset="-128"/>
                          <a:cs typeface="Courier New" pitchFamily="49" charset="0"/>
                        </a:rPr>
                        <a:t>@Caption</a:t>
                      </a:r>
                      <a:endParaRPr kumimoji="1" lang="ja-JP" altLang="en-US" sz="1200" dirty="0">
                        <a:latin typeface="Courier New" pitchFamily="49" charset="0"/>
                        <a:ea typeface="ヒラギノ角ゴ ProN W3" pitchFamily="34" charset="-128"/>
                        <a:cs typeface="Courier New" pitchFamily="49" charset="0"/>
                      </a:endParaRPr>
                    </a:p>
                  </a:txBody>
                  <a:tcPr/>
                </a:tc>
                <a:tc>
                  <a:txBody>
                    <a:bodyPr/>
                    <a:lstStyle/>
                    <a:p>
                      <a:r>
                        <a:rPr kumimoji="1" lang="ja-JP" altLang="en-US" sz="1200" dirty="0" smtClean="0">
                          <a:latin typeface="ヒラギノ角ゴ ProN W3" pitchFamily="34" charset="-128"/>
                          <a:ea typeface="ヒラギノ角ゴ ProN W3" pitchFamily="34" charset="-128"/>
                        </a:rPr>
                        <a:t>データセットのキャプション</a:t>
                      </a:r>
                      <a:endParaRPr kumimoji="1" lang="ja-JP" altLang="en-US" sz="1200" dirty="0">
                        <a:latin typeface="ヒラギノ角ゴ ProN W3" pitchFamily="34" charset="-128"/>
                        <a:ea typeface="ヒラギノ角ゴ ProN W3" pitchFamily="34" charset="-128"/>
                      </a:endParaRPr>
                    </a:p>
                  </a:txBody>
                  <a:tcPr/>
                </a:tc>
              </a:tr>
              <a:tr h="0">
                <a:tc>
                  <a:txBody>
                    <a:bodyPr/>
                    <a:lstStyle/>
                    <a:p>
                      <a:r>
                        <a:rPr kumimoji="1" lang="en-US" altLang="ja-JP" sz="1200" dirty="0" smtClean="0">
                          <a:latin typeface="Courier New" pitchFamily="49" charset="0"/>
                          <a:ea typeface="ヒラギノ角ゴ ProN W3" pitchFamily="34" charset="-128"/>
                          <a:cs typeface="Courier New" pitchFamily="49" charset="0"/>
                        </a:rPr>
                        <a:t>@Creator</a:t>
                      </a:r>
                      <a:endParaRPr kumimoji="1" lang="ja-JP" altLang="en-US" sz="1200" dirty="0">
                        <a:latin typeface="Courier New" pitchFamily="49" charset="0"/>
                        <a:ea typeface="ヒラギノ角ゴ ProN W3" pitchFamily="34" charset="-128"/>
                        <a:cs typeface="Courier New" pitchFamily="49" charset="0"/>
                      </a:endParaRPr>
                    </a:p>
                  </a:txBody>
                  <a:tcPr/>
                </a:tc>
                <a:tc>
                  <a:txBody>
                    <a:bodyPr/>
                    <a:lstStyle/>
                    <a:p>
                      <a:r>
                        <a:rPr kumimoji="1" lang="ja-JP" altLang="en-US" sz="1200" dirty="0" smtClean="0">
                          <a:latin typeface="ヒラギノ角ゴ ProN W3" pitchFamily="34" charset="-128"/>
                          <a:ea typeface="ヒラギノ角ゴ ProN W3" pitchFamily="34" charset="-128"/>
                        </a:rPr>
                        <a:t>データセットの作成者</a:t>
                      </a:r>
                      <a:endParaRPr kumimoji="1" lang="ja-JP" altLang="en-US" sz="1200" dirty="0">
                        <a:latin typeface="ヒラギノ角ゴ ProN W3" pitchFamily="34" charset="-128"/>
                        <a:ea typeface="ヒラギノ角ゴ ProN W3" pitchFamily="34" charset="-128"/>
                      </a:endParaRPr>
                    </a:p>
                  </a:txBody>
                  <a:tcPr/>
                </a:tc>
              </a:tr>
              <a:tr h="0">
                <a:tc>
                  <a:txBody>
                    <a:bodyPr/>
                    <a:lstStyle/>
                    <a:p>
                      <a:r>
                        <a:rPr kumimoji="1" lang="en-US" altLang="ja-JP" sz="1200" dirty="0" smtClean="0">
                          <a:latin typeface="Courier New" pitchFamily="49" charset="0"/>
                          <a:ea typeface="ヒラギノ角ゴ ProN W3" pitchFamily="34" charset="-128"/>
                          <a:cs typeface="Courier New" pitchFamily="49" charset="0"/>
                        </a:rPr>
                        <a:t>@Date</a:t>
                      </a:r>
                      <a:endParaRPr kumimoji="1" lang="ja-JP" altLang="en-US" sz="1200" dirty="0">
                        <a:latin typeface="Courier New" pitchFamily="49" charset="0"/>
                        <a:ea typeface="ヒラギノ角ゴ ProN W3" pitchFamily="34" charset="-128"/>
                        <a:cs typeface="Courier New" pitchFamily="49" charset="0"/>
                      </a:endParaRPr>
                    </a:p>
                  </a:txBody>
                  <a:tcPr/>
                </a:tc>
                <a:tc>
                  <a:txBody>
                    <a:bodyPr/>
                    <a:lstStyle/>
                    <a:p>
                      <a:r>
                        <a:rPr kumimoji="1" lang="ja-JP" altLang="en-US" sz="1200" dirty="0" smtClean="0">
                          <a:latin typeface="ヒラギノ角ゴ ProN W3" pitchFamily="34" charset="-128"/>
                          <a:ea typeface="ヒラギノ角ゴ ProN W3" pitchFamily="34" charset="-128"/>
                        </a:rPr>
                        <a:t>データセットの公開日</a:t>
                      </a:r>
                      <a:endParaRPr kumimoji="1" lang="ja-JP" altLang="en-US" sz="1200" dirty="0">
                        <a:latin typeface="ヒラギノ角ゴ ProN W3" pitchFamily="34" charset="-128"/>
                        <a:ea typeface="ヒラギノ角ゴ ProN W3" pitchFamily="34" charset="-128"/>
                      </a:endParaRPr>
                    </a:p>
                  </a:txBody>
                  <a:tcPr/>
                </a:tc>
              </a:tr>
              <a:tr h="0">
                <a:tc>
                  <a:txBody>
                    <a:bodyPr/>
                    <a:lstStyle/>
                    <a:p>
                      <a:r>
                        <a:rPr kumimoji="1" lang="en-US" altLang="ja-JP" sz="1200" dirty="0" smtClean="0">
                          <a:latin typeface="Courier New" pitchFamily="49" charset="0"/>
                          <a:ea typeface="ヒラギノ角ゴ ProN W3" pitchFamily="34" charset="-128"/>
                          <a:cs typeface="Courier New" pitchFamily="49" charset="0"/>
                        </a:rPr>
                        <a:t>@Language</a:t>
                      </a:r>
                      <a:endParaRPr kumimoji="1" lang="ja-JP" altLang="en-US" sz="1200" dirty="0">
                        <a:latin typeface="Courier New" pitchFamily="49" charset="0"/>
                        <a:ea typeface="ヒラギノ角ゴ ProN W3" pitchFamily="34" charset="-128"/>
                        <a:cs typeface="Courier New" pitchFamily="49" charset="0"/>
                      </a:endParaRPr>
                    </a:p>
                  </a:txBody>
                  <a:tcPr/>
                </a:tc>
                <a:tc>
                  <a:txBody>
                    <a:bodyPr/>
                    <a:lstStyle/>
                    <a:p>
                      <a:r>
                        <a:rPr kumimoji="1" lang="ja-JP" altLang="en-US" sz="1200" dirty="0" smtClean="0">
                          <a:latin typeface="ヒラギノ角ゴ ProN W3" pitchFamily="34" charset="-128"/>
                          <a:ea typeface="ヒラギノ角ゴ ProN W3" pitchFamily="34" charset="-128"/>
                        </a:rPr>
                        <a:t>データセットの基本言語</a:t>
                      </a:r>
                      <a:endParaRPr kumimoji="1" lang="ja-JP" altLang="en-US" sz="1200" dirty="0">
                        <a:latin typeface="ヒラギノ角ゴ ProN W3" pitchFamily="34" charset="-128"/>
                        <a:ea typeface="ヒラギノ角ゴ ProN W3" pitchFamily="34" charset="-128"/>
                      </a:endParaRPr>
                    </a:p>
                  </a:txBody>
                  <a:tcPr/>
                </a:tc>
              </a:tr>
              <a:tr h="0">
                <a:tc>
                  <a:txBody>
                    <a:bodyPr/>
                    <a:lstStyle/>
                    <a:p>
                      <a:r>
                        <a:rPr kumimoji="1" lang="en-US" altLang="ja-JP" sz="1200" dirty="0" smtClean="0">
                          <a:latin typeface="Courier New" pitchFamily="49" charset="0"/>
                          <a:ea typeface="ヒラギノ角ゴ ProN W3" pitchFamily="34" charset="-128"/>
                          <a:cs typeface="Courier New" pitchFamily="49" charset="0"/>
                        </a:rPr>
                        <a:t>@@Title</a:t>
                      </a:r>
                      <a:endParaRPr kumimoji="1" lang="ja-JP" altLang="en-US" sz="1200" dirty="0">
                        <a:latin typeface="Courier New" pitchFamily="49" charset="0"/>
                        <a:ea typeface="ヒラギノ角ゴ ProN W3" pitchFamily="34" charset="-128"/>
                        <a:cs typeface="Courier New" pitchFamily="49" charset="0"/>
                      </a:endParaRPr>
                    </a:p>
                  </a:txBody>
                  <a:tcPr/>
                </a:tc>
                <a:tc>
                  <a:txBody>
                    <a:bodyPr/>
                    <a:lstStyle/>
                    <a:p>
                      <a:r>
                        <a:rPr kumimoji="1" lang="ja-JP" altLang="en-US" sz="1200" dirty="0" smtClean="0">
                          <a:latin typeface="ヒラギノ角ゴ ProN W3" pitchFamily="34" charset="-128"/>
                          <a:ea typeface="ヒラギノ角ゴ ProN W3" pitchFamily="34" charset="-128"/>
                        </a:rPr>
                        <a:t>タイトル</a:t>
                      </a:r>
                      <a:endParaRPr kumimoji="1" lang="ja-JP" altLang="en-US" sz="1200" dirty="0">
                        <a:latin typeface="ヒラギノ角ゴ ProN W3" pitchFamily="34" charset="-128"/>
                        <a:ea typeface="ヒラギノ角ゴ ProN W3" pitchFamily="34" charset="-128"/>
                      </a:endParaRPr>
                    </a:p>
                  </a:txBody>
                  <a:tcPr/>
                </a:tc>
              </a:tr>
              <a:tr h="0">
                <a:tc>
                  <a:txBody>
                    <a:bodyPr/>
                    <a:lstStyle/>
                    <a:p>
                      <a:r>
                        <a:rPr kumimoji="1" lang="en-US" altLang="ja-JP" sz="1200" dirty="0" smtClean="0">
                          <a:latin typeface="Courier New" pitchFamily="49" charset="0"/>
                          <a:ea typeface="ヒラギノ角ゴ ProN W3" pitchFamily="34" charset="-128"/>
                          <a:cs typeface="Courier New" pitchFamily="49" charset="0"/>
                        </a:rPr>
                        <a:t>@@Unit</a:t>
                      </a:r>
                      <a:endParaRPr kumimoji="1" lang="ja-JP" altLang="en-US" sz="1200" dirty="0">
                        <a:latin typeface="Courier New" pitchFamily="49" charset="0"/>
                        <a:ea typeface="ヒラギノ角ゴ ProN W3" pitchFamily="34" charset="-128"/>
                        <a:cs typeface="Courier New" pitchFamily="49" charset="0"/>
                      </a:endParaRPr>
                    </a:p>
                  </a:txBody>
                  <a:tcPr/>
                </a:tc>
                <a:tc>
                  <a:txBody>
                    <a:bodyPr/>
                    <a:lstStyle/>
                    <a:p>
                      <a:r>
                        <a:rPr kumimoji="1" lang="ja-JP" altLang="en-US" sz="1200" dirty="0" smtClean="0">
                          <a:latin typeface="ヒラギノ角ゴ ProN W3" pitchFamily="34" charset="-128"/>
                          <a:ea typeface="ヒラギノ角ゴ ProN W3" pitchFamily="34" charset="-128"/>
                        </a:rPr>
                        <a:t>カラムの単位（物理単位・貨幣単位）</a:t>
                      </a:r>
                      <a:endParaRPr kumimoji="1" lang="ja-JP" altLang="en-US" sz="1200" dirty="0">
                        <a:latin typeface="ヒラギノ角ゴ ProN W3" pitchFamily="34" charset="-128"/>
                        <a:ea typeface="ヒラギノ角ゴ ProN W3" pitchFamily="34" charset="-128"/>
                      </a:endParaRPr>
                    </a:p>
                  </a:txBody>
                  <a:tcPr/>
                </a:tc>
              </a:tr>
              <a:tr h="0">
                <a:tc>
                  <a:txBody>
                    <a:bodyPr/>
                    <a:lstStyle/>
                    <a:p>
                      <a:r>
                        <a:rPr kumimoji="1" lang="en-US" altLang="ja-JP" sz="1200" dirty="0" smtClean="0">
                          <a:latin typeface="Courier New" pitchFamily="49" charset="0"/>
                          <a:ea typeface="ヒラギノ角ゴ ProN W3" pitchFamily="34" charset="-128"/>
                          <a:cs typeface="Courier New" pitchFamily="49" charset="0"/>
                        </a:rPr>
                        <a:t>@@</a:t>
                      </a:r>
                      <a:r>
                        <a:rPr kumimoji="1" lang="en-US" altLang="ja-JP" sz="1200" dirty="0" err="1" smtClean="0">
                          <a:latin typeface="Courier New" pitchFamily="49" charset="0"/>
                          <a:ea typeface="ヒラギノ角ゴ ProN W3" pitchFamily="34" charset="-128"/>
                          <a:cs typeface="Courier New" pitchFamily="49" charset="0"/>
                        </a:rPr>
                        <a:t>Baseval</a:t>
                      </a:r>
                      <a:endParaRPr kumimoji="1" lang="ja-JP" altLang="en-US" sz="1200" dirty="0">
                        <a:latin typeface="Courier New" pitchFamily="49" charset="0"/>
                        <a:ea typeface="ヒラギノ角ゴ ProN W3" pitchFamily="34" charset="-128"/>
                        <a:cs typeface="Courier New" pitchFamily="49" charset="0"/>
                      </a:endParaRPr>
                    </a:p>
                  </a:txBody>
                  <a:tcPr/>
                </a:tc>
                <a:tc>
                  <a:txBody>
                    <a:bodyPr/>
                    <a:lstStyle/>
                    <a:p>
                      <a:r>
                        <a:rPr kumimoji="1" lang="ja-JP" altLang="en-US" sz="1200" dirty="0" smtClean="0">
                          <a:latin typeface="ヒラギノ角ゴ ProN W3" pitchFamily="34" charset="-128"/>
                          <a:ea typeface="ヒラギノ角ゴ ProN W3" pitchFamily="34" charset="-128"/>
                        </a:rPr>
                        <a:t>カラムの記数単位</a:t>
                      </a:r>
                      <a:endParaRPr kumimoji="1" lang="ja-JP" altLang="en-US" sz="1200" dirty="0">
                        <a:latin typeface="ヒラギノ角ゴ ProN W3" pitchFamily="34" charset="-128"/>
                        <a:ea typeface="ヒラギノ角ゴ ProN W3" pitchFamily="34" charset="-128"/>
                      </a:endParaRPr>
                    </a:p>
                  </a:txBody>
                  <a:tcPr/>
                </a:tc>
              </a:tr>
              <a:tr h="0">
                <a:tc>
                  <a:txBody>
                    <a:bodyPr/>
                    <a:lstStyle/>
                    <a:p>
                      <a:r>
                        <a:rPr kumimoji="1" lang="en-US" altLang="ja-JP" sz="1200" dirty="0" smtClean="0">
                          <a:latin typeface="Courier New" pitchFamily="49" charset="0"/>
                          <a:ea typeface="ヒラギノ角ゴ ProN W3" pitchFamily="34" charset="-128"/>
                          <a:cs typeface="Courier New" pitchFamily="49" charset="0"/>
                        </a:rPr>
                        <a:t>@@</a:t>
                      </a:r>
                      <a:r>
                        <a:rPr kumimoji="1" lang="en-US" altLang="ja-JP" sz="1200" dirty="0" err="1" smtClean="0">
                          <a:latin typeface="Courier New" pitchFamily="49" charset="0"/>
                          <a:ea typeface="ヒラギノ角ゴ ProN W3" pitchFamily="34" charset="-128"/>
                          <a:cs typeface="Courier New" pitchFamily="49" charset="0"/>
                        </a:rPr>
                        <a:t>Datatype</a:t>
                      </a:r>
                      <a:endParaRPr kumimoji="1" lang="ja-JP" altLang="en-US" sz="1200" dirty="0">
                        <a:latin typeface="Courier New" pitchFamily="49" charset="0"/>
                        <a:ea typeface="ヒラギノ角ゴ ProN W3" pitchFamily="34" charset="-128"/>
                        <a:cs typeface="Courier New" pitchFamily="49" charset="0"/>
                      </a:endParaRPr>
                    </a:p>
                  </a:txBody>
                  <a:tcPr/>
                </a:tc>
                <a:tc>
                  <a:txBody>
                    <a:bodyPr/>
                    <a:lstStyle/>
                    <a:p>
                      <a:r>
                        <a:rPr kumimoji="1" lang="ja-JP" altLang="en-US" sz="1200" dirty="0" smtClean="0">
                          <a:latin typeface="ヒラギノ角ゴ ProN W3" pitchFamily="34" charset="-128"/>
                          <a:ea typeface="ヒラギノ角ゴ ProN W3" pitchFamily="34" charset="-128"/>
                        </a:rPr>
                        <a:t>カラムのデータタイプ</a:t>
                      </a:r>
                      <a:endParaRPr kumimoji="1" lang="ja-JP" altLang="en-US" sz="1200" dirty="0">
                        <a:latin typeface="ヒラギノ角ゴ ProN W3" pitchFamily="34" charset="-128"/>
                        <a:ea typeface="ヒラギノ角ゴ ProN W3" pitchFamily="34" charset="-128"/>
                      </a:endParaRPr>
                    </a:p>
                  </a:txBody>
                  <a:tcPr/>
                </a:tc>
              </a:tr>
            </a:tbl>
          </a:graphicData>
        </a:graphic>
      </p:graphicFrame>
      <p:sp>
        <p:nvSpPr>
          <p:cNvPr id="6" name="テキスト ボックス 5"/>
          <p:cNvSpPr txBox="1"/>
          <p:nvPr/>
        </p:nvSpPr>
        <p:spPr>
          <a:xfrm>
            <a:off x="4304928" y="2905199"/>
            <a:ext cx="2260476" cy="3323987"/>
          </a:xfrm>
          <a:prstGeom prst="rect">
            <a:avLst/>
          </a:prstGeom>
          <a:solidFill>
            <a:schemeClr val="tx1"/>
          </a:solidFill>
          <a:ln>
            <a:solidFill>
              <a:schemeClr val="bg1"/>
            </a:solidFill>
          </a:ln>
          <a:effectLst>
            <a:outerShdw blurRad="50800" dist="38100" dir="2700000" algn="tl" rotWithShape="0">
              <a:prstClr val="black">
                <a:alpha val="40000"/>
              </a:prstClr>
            </a:outerShdw>
          </a:effectLst>
        </p:spPr>
        <p:txBody>
          <a:bodyPr wrap="square" rtlCol="0">
            <a:spAutoFit/>
          </a:bodyPr>
          <a:lstStyle/>
          <a:p>
            <a:pPr algn="l"/>
            <a:r>
              <a:rPr kumimoji="1" lang="en-US" altLang="zh-TW" sz="600" dirty="0">
                <a:solidFill>
                  <a:schemeClr val="bg2"/>
                </a:solidFill>
                <a:latin typeface="ヒラギノ角ゴ ProN W6"/>
                <a:ea typeface="ヒラギノ角ゴ ProN W6"/>
                <a:cs typeface="ヒラギノ角ゴ ProN W6"/>
              </a:rPr>
              <a:t>@Caption,</a:t>
            </a:r>
            <a:r>
              <a:rPr kumimoji="1" lang="ja-JP" altLang="en-US" sz="600" dirty="0">
                <a:solidFill>
                  <a:schemeClr val="bg2"/>
                </a:solidFill>
                <a:latin typeface="ヒラギノ角ゴ ProN W6"/>
                <a:ea typeface="ヒラギノ角ゴ ProN W6"/>
                <a:cs typeface="ヒラギノ角ゴ ProN W6"/>
              </a:rPr>
              <a:t>都道府県の人口と面積</a:t>
            </a:r>
            <a:r>
              <a:rPr kumimoji="1" lang="en-US" altLang="ja-JP" sz="600" dirty="0">
                <a:solidFill>
                  <a:schemeClr val="bg2"/>
                </a:solidFill>
                <a:latin typeface="ヒラギノ角ゴ ProN W6"/>
                <a:ea typeface="ヒラギノ角ゴ ProN W6"/>
                <a:cs typeface="ヒラギノ角ゴ ProN W6"/>
              </a:rPr>
              <a:t>,</a:t>
            </a:r>
          </a:p>
          <a:p>
            <a:pPr algn="l"/>
            <a:r>
              <a:rPr kumimoji="1" lang="en-US" altLang="ja-JP" sz="600" dirty="0">
                <a:solidFill>
                  <a:schemeClr val="bg2"/>
                </a:solidFill>
                <a:latin typeface="ヒラギノ角ゴ ProN W6"/>
                <a:ea typeface="ヒラギノ角ゴ ProN W6"/>
                <a:cs typeface="ヒラギノ角ゴ ProN W6"/>
              </a:rPr>
              <a:t>@</a:t>
            </a:r>
            <a:r>
              <a:rPr kumimoji="1" lang="en-US" altLang="zh-TW" sz="600" dirty="0">
                <a:solidFill>
                  <a:schemeClr val="bg2"/>
                </a:solidFill>
                <a:latin typeface="ヒラギノ角ゴ ProN W6"/>
                <a:ea typeface="ヒラギノ角ゴ ProN W6"/>
                <a:cs typeface="ヒラギノ角ゴ ProN W6"/>
              </a:rPr>
              <a:t>Creator,</a:t>
            </a:r>
            <a:r>
              <a:rPr kumimoji="1" lang="ja-JP" altLang="en-US" sz="600" dirty="0">
                <a:solidFill>
                  <a:schemeClr val="bg2"/>
                </a:solidFill>
                <a:latin typeface="ヒラギノ角ゴ ProN W6"/>
                <a:ea typeface="ヒラギノ角ゴ ProN W6"/>
                <a:cs typeface="ヒラギノ角ゴ ProN W6"/>
              </a:rPr>
              <a:t>オープンデータ流通推進コンソーシアム</a:t>
            </a:r>
            <a:r>
              <a:rPr kumimoji="1" lang="en-US" altLang="ja-JP" sz="600" dirty="0">
                <a:solidFill>
                  <a:schemeClr val="bg2"/>
                </a:solidFill>
                <a:latin typeface="ヒラギノ角ゴ ProN W6"/>
                <a:ea typeface="ヒラギノ角ゴ ProN W6"/>
                <a:cs typeface="ヒラギノ角ゴ ProN W6"/>
              </a:rPr>
              <a:t>,</a:t>
            </a:r>
          </a:p>
          <a:p>
            <a:pPr algn="l"/>
            <a:r>
              <a:rPr kumimoji="1" lang="en-US" altLang="ja-JP" sz="600" dirty="0">
                <a:solidFill>
                  <a:schemeClr val="bg2"/>
                </a:solidFill>
                <a:latin typeface="ヒラギノ角ゴ ProN W6"/>
                <a:ea typeface="ヒラギノ角ゴ ProN W6"/>
                <a:cs typeface="ヒラギノ角ゴ ProN W6"/>
              </a:rPr>
              <a:t>@</a:t>
            </a:r>
            <a:r>
              <a:rPr kumimoji="1" lang="en-US" altLang="zh-TW" sz="600" dirty="0">
                <a:solidFill>
                  <a:schemeClr val="bg2"/>
                </a:solidFill>
                <a:latin typeface="ヒラギノ角ゴ ProN W6"/>
                <a:ea typeface="ヒラギノ角ゴ ProN W6"/>
                <a:cs typeface="ヒラギノ角ゴ ProN W6"/>
              </a:rPr>
              <a:t>Date,2013-03-19,</a:t>
            </a:r>
          </a:p>
          <a:p>
            <a:pPr algn="l"/>
            <a:r>
              <a:rPr kumimoji="1" lang="en-US" altLang="zh-TW" sz="600" dirty="0">
                <a:solidFill>
                  <a:schemeClr val="bg2"/>
                </a:solidFill>
                <a:latin typeface="ヒラギノ角ゴ ProN W6"/>
                <a:ea typeface="ヒラギノ角ゴ ProN W6"/>
                <a:cs typeface="ヒラギノ角ゴ ProN W6"/>
              </a:rPr>
              <a:t>@</a:t>
            </a:r>
            <a:r>
              <a:rPr kumimoji="1" lang="en-US" altLang="zh-TW" sz="600" dirty="0" err="1">
                <a:solidFill>
                  <a:schemeClr val="bg2"/>
                </a:solidFill>
                <a:latin typeface="ヒラギノ角ゴ ProN W6"/>
                <a:ea typeface="ヒラギノ角ゴ ProN W6"/>
                <a:cs typeface="ヒラギノ角ゴ ProN W6"/>
              </a:rPr>
              <a:t>Language,ja</a:t>
            </a:r>
            <a:r>
              <a:rPr kumimoji="1" lang="en-US" altLang="zh-TW" sz="600" dirty="0">
                <a:solidFill>
                  <a:schemeClr val="bg2"/>
                </a:solidFill>
                <a:latin typeface="ヒラギノ角ゴ ProN W6"/>
                <a:ea typeface="ヒラギノ角ゴ ProN W6"/>
                <a:cs typeface="ヒラギノ角ゴ ProN W6"/>
              </a:rPr>
              <a:t>,</a:t>
            </a:r>
          </a:p>
          <a:p>
            <a:pPr algn="l"/>
            <a:r>
              <a:rPr kumimoji="1" lang="en-US" altLang="zh-TW" sz="600" dirty="0">
                <a:solidFill>
                  <a:schemeClr val="bg2"/>
                </a:solidFill>
                <a:latin typeface="ヒラギノ角ゴ ProN W6"/>
                <a:ea typeface="ヒラギノ角ゴ ProN W6"/>
                <a:cs typeface="ヒラギノ角ゴ ProN W6"/>
              </a:rPr>
              <a:t>@@</a:t>
            </a:r>
            <a:r>
              <a:rPr kumimoji="1" lang="en-US" altLang="zh-TW" sz="600" dirty="0" err="1">
                <a:solidFill>
                  <a:schemeClr val="bg2"/>
                </a:solidFill>
                <a:latin typeface="ヒラギノ角ゴ ProN W6"/>
                <a:ea typeface="ヒラギノ角ゴ ProN W6"/>
                <a:cs typeface="ヒラギノ角ゴ ProN W6"/>
              </a:rPr>
              <a:t>Title,ja</a:t>
            </a:r>
            <a:r>
              <a:rPr kumimoji="1" lang="en-US" altLang="zh-TW" sz="600" dirty="0">
                <a:solidFill>
                  <a:schemeClr val="bg2"/>
                </a:solidFill>
                <a:latin typeface="ヒラギノ角ゴ ProN W6"/>
                <a:ea typeface="ヒラギノ角ゴ ProN W6"/>
                <a:cs typeface="ヒラギノ角ゴ ProN W6"/>
              </a:rPr>
              <a:t>,</a:t>
            </a:r>
          </a:p>
          <a:p>
            <a:pPr algn="l"/>
            <a:r>
              <a:rPr kumimoji="1" lang="en-US" altLang="zh-TW" sz="600" dirty="0">
                <a:solidFill>
                  <a:schemeClr val="bg2"/>
                </a:solidFill>
                <a:latin typeface="ヒラギノ角ゴ ProN W6"/>
                <a:ea typeface="ヒラギノ角ゴ ProN W6"/>
                <a:cs typeface="ヒラギノ角ゴ ProN W6"/>
              </a:rPr>
              <a:t>,2010</a:t>
            </a:r>
            <a:r>
              <a:rPr kumimoji="1" lang="ja-JP" altLang="en-US" sz="600" dirty="0">
                <a:solidFill>
                  <a:schemeClr val="bg2"/>
                </a:solidFill>
                <a:latin typeface="ヒラギノ角ゴ ProN W6"/>
                <a:ea typeface="ヒラギノ角ゴ ProN W6"/>
                <a:cs typeface="ヒラギノ角ゴ ProN W6"/>
              </a:rPr>
              <a:t>年の人口</a:t>
            </a:r>
            <a:r>
              <a:rPr kumimoji="1" lang="en-US" altLang="ja-JP" sz="600" dirty="0">
                <a:solidFill>
                  <a:schemeClr val="bg2"/>
                </a:solidFill>
                <a:latin typeface="ヒラギノ角ゴ ProN W6"/>
                <a:ea typeface="ヒラギノ角ゴ ProN W6"/>
                <a:cs typeface="ヒラギノ角ゴ ProN W6"/>
              </a:rPr>
              <a:t>,2012</a:t>
            </a:r>
            <a:r>
              <a:rPr kumimoji="1" lang="ja-JP" altLang="en-US" sz="600" dirty="0">
                <a:solidFill>
                  <a:schemeClr val="bg2"/>
                </a:solidFill>
                <a:latin typeface="ヒラギノ角ゴ ProN W6"/>
                <a:ea typeface="ヒラギノ角ゴ ProN W6"/>
                <a:cs typeface="ヒラギノ角ゴ ProN W6"/>
              </a:rPr>
              <a:t>年の面積</a:t>
            </a:r>
          </a:p>
          <a:p>
            <a:pPr algn="l"/>
            <a:r>
              <a:rPr kumimoji="1" lang="en-US" altLang="ja-JP" sz="600" dirty="0">
                <a:solidFill>
                  <a:schemeClr val="bg2"/>
                </a:solidFill>
                <a:latin typeface="ヒラギノ角ゴ ProN W6"/>
                <a:ea typeface="ヒラギノ角ゴ ProN W6"/>
                <a:cs typeface="ヒラギノ角ゴ ProN W6"/>
              </a:rPr>
              <a:t>@@</a:t>
            </a:r>
            <a:r>
              <a:rPr kumimoji="1" lang="en-US" altLang="zh-TW" sz="600" dirty="0">
                <a:solidFill>
                  <a:schemeClr val="bg2"/>
                </a:solidFill>
                <a:latin typeface="ヒラギノ角ゴ ProN W6"/>
                <a:ea typeface="ヒラギノ角ゴ ProN W6"/>
                <a:cs typeface="ヒラギノ角ゴ ProN W6"/>
              </a:rPr>
              <a:t>Unit,,</a:t>
            </a:r>
          </a:p>
          <a:p>
            <a:pPr algn="l"/>
            <a:r>
              <a:rPr kumimoji="1" lang="en-US" altLang="zh-TW" sz="600" dirty="0">
                <a:solidFill>
                  <a:schemeClr val="bg2"/>
                </a:solidFill>
                <a:latin typeface="ヒラギノ角ゴ ProN W6"/>
                <a:ea typeface="ヒラギノ角ゴ ProN W6"/>
                <a:cs typeface="ヒラギノ角ゴ ProN W6"/>
              </a:rPr>
              <a:t>,,km2</a:t>
            </a:r>
          </a:p>
          <a:p>
            <a:pPr algn="l"/>
            <a:r>
              <a:rPr kumimoji="1" lang="en-US" altLang="zh-TW" sz="600" dirty="0">
                <a:solidFill>
                  <a:schemeClr val="bg2"/>
                </a:solidFill>
                <a:latin typeface="ヒラギノ角ゴ ProN W6"/>
                <a:ea typeface="ヒラギノ角ゴ ProN W6"/>
                <a:cs typeface="ヒラギノ角ゴ ProN W6"/>
              </a:rPr>
              <a:t>@@</a:t>
            </a:r>
            <a:r>
              <a:rPr kumimoji="1" lang="en-US" altLang="zh-TW" sz="600" dirty="0" err="1">
                <a:solidFill>
                  <a:schemeClr val="bg2"/>
                </a:solidFill>
                <a:latin typeface="ヒラギノ角ゴ ProN W6"/>
                <a:ea typeface="ヒラギノ角ゴ ProN W6"/>
                <a:cs typeface="ヒラギノ角ゴ ProN W6"/>
              </a:rPr>
              <a:t>Baseval</a:t>
            </a:r>
            <a:r>
              <a:rPr kumimoji="1" lang="en-US" altLang="zh-TW" sz="600" dirty="0">
                <a:solidFill>
                  <a:schemeClr val="bg2"/>
                </a:solidFill>
                <a:latin typeface="ヒラギノ角ゴ ProN W6"/>
                <a:ea typeface="ヒラギノ角ゴ ProN W6"/>
                <a:cs typeface="ヒラギノ角ゴ ProN W6"/>
              </a:rPr>
              <a:t>,,</a:t>
            </a:r>
          </a:p>
          <a:p>
            <a:pPr algn="l"/>
            <a:r>
              <a:rPr kumimoji="1" lang="en-US" altLang="zh-TW" sz="600" dirty="0">
                <a:solidFill>
                  <a:schemeClr val="bg2"/>
                </a:solidFill>
                <a:latin typeface="ヒラギノ角ゴ ProN W6"/>
                <a:ea typeface="ヒラギノ角ゴ ProN W6"/>
                <a:cs typeface="ヒラギノ角ゴ ProN W6"/>
              </a:rPr>
              <a:t>,1000,</a:t>
            </a:r>
          </a:p>
          <a:p>
            <a:pPr algn="l"/>
            <a:r>
              <a:rPr kumimoji="1" lang="en-US" altLang="zh-TW" sz="600" dirty="0">
                <a:solidFill>
                  <a:schemeClr val="bg2"/>
                </a:solidFill>
                <a:latin typeface="ヒラギノ角ゴ ProN W6"/>
                <a:ea typeface="ヒラギノ角ゴ ProN W6"/>
                <a:cs typeface="ヒラギノ角ゴ ProN W6"/>
              </a:rPr>
              <a:t>@@</a:t>
            </a:r>
            <a:r>
              <a:rPr kumimoji="1" lang="en-US" altLang="zh-TW" sz="600" dirty="0" err="1">
                <a:solidFill>
                  <a:schemeClr val="bg2"/>
                </a:solidFill>
                <a:latin typeface="ヒラギノ角ゴ ProN W6"/>
                <a:ea typeface="ヒラギノ角ゴ ProN W6"/>
                <a:cs typeface="ヒラギノ角ゴ ProN W6"/>
              </a:rPr>
              <a:t>Datatype</a:t>
            </a:r>
            <a:r>
              <a:rPr kumimoji="1" lang="en-US" altLang="zh-TW" sz="600" dirty="0">
                <a:solidFill>
                  <a:schemeClr val="bg2"/>
                </a:solidFill>
                <a:latin typeface="ヒラギノ角ゴ ProN W6"/>
                <a:ea typeface="ヒラギノ角ゴ ProN W6"/>
                <a:cs typeface="ヒラギノ角ゴ ProN W6"/>
              </a:rPr>
              <a:t>,,</a:t>
            </a:r>
          </a:p>
          <a:p>
            <a:pPr algn="l"/>
            <a:r>
              <a:rPr kumimoji="1" lang="en-US" altLang="zh-TW" sz="600" dirty="0">
                <a:solidFill>
                  <a:schemeClr val="bg2"/>
                </a:solidFill>
                <a:latin typeface="ヒラギノ角ゴ ProN W6"/>
                <a:ea typeface="ヒラギノ角ゴ ProN W6"/>
                <a:cs typeface="ヒラギノ角ゴ ProN W6"/>
              </a:rPr>
              <a:t>,</a:t>
            </a:r>
            <a:r>
              <a:rPr kumimoji="1" lang="en-US" altLang="zh-TW" sz="600" dirty="0" err="1">
                <a:solidFill>
                  <a:schemeClr val="bg2"/>
                </a:solidFill>
                <a:latin typeface="ヒラギノ角ゴ ProN W6"/>
                <a:ea typeface="ヒラギノ角ゴ ProN W6"/>
                <a:cs typeface="ヒラギノ角ゴ ProN W6"/>
              </a:rPr>
              <a:t>xsd:integer,xsd:double</a:t>
            </a:r>
            <a:endParaRPr kumimoji="1" lang="en-US" altLang="zh-TW" sz="600" dirty="0">
              <a:solidFill>
                <a:schemeClr val="bg2"/>
              </a:solidFill>
              <a:latin typeface="ヒラギノ角ゴ ProN W6"/>
              <a:ea typeface="ヒラギノ角ゴ ProN W6"/>
              <a:cs typeface="ヒラギノ角ゴ ProN W6"/>
            </a:endParaRPr>
          </a:p>
          <a:p>
            <a:pPr algn="l"/>
            <a:r>
              <a:rPr kumimoji="1" lang="ja-JP" altLang="en-US" sz="600" dirty="0">
                <a:solidFill>
                  <a:schemeClr val="bg2"/>
                </a:solidFill>
                <a:latin typeface="ヒラギノ角ゴ ProN W6"/>
                <a:ea typeface="ヒラギノ角ゴ ProN W6"/>
                <a:cs typeface="ヒラギノ角ゴ ProN W6"/>
              </a:rPr>
              <a:t>北海道</a:t>
            </a:r>
            <a:r>
              <a:rPr kumimoji="1" lang="en-US" altLang="ja-JP" sz="600" dirty="0">
                <a:solidFill>
                  <a:schemeClr val="bg2"/>
                </a:solidFill>
                <a:latin typeface="ヒラギノ角ゴ ProN W6"/>
                <a:ea typeface="ヒラギノ角ゴ ProN W6"/>
                <a:cs typeface="ヒラギノ角ゴ ProN W6"/>
              </a:rPr>
              <a:t>,5506,83457.06</a:t>
            </a:r>
          </a:p>
          <a:p>
            <a:pPr algn="l"/>
            <a:r>
              <a:rPr kumimoji="1" lang="ja-JP" altLang="en-US" sz="600" dirty="0">
                <a:solidFill>
                  <a:schemeClr val="bg2"/>
                </a:solidFill>
                <a:latin typeface="ヒラギノ角ゴ ProN W6"/>
                <a:ea typeface="ヒラギノ角ゴ ProN W6"/>
                <a:cs typeface="ヒラギノ角ゴ ProN W6"/>
              </a:rPr>
              <a:t>青森</a:t>
            </a:r>
            <a:r>
              <a:rPr kumimoji="1" lang="en-US" altLang="ja-JP" sz="600" dirty="0">
                <a:solidFill>
                  <a:schemeClr val="bg2"/>
                </a:solidFill>
                <a:latin typeface="ヒラギノ角ゴ ProN W6"/>
                <a:ea typeface="ヒラギノ角ゴ ProN W6"/>
                <a:cs typeface="ヒラギノ角ゴ ProN W6"/>
              </a:rPr>
              <a:t>,1373,9644.7</a:t>
            </a:r>
          </a:p>
          <a:p>
            <a:pPr algn="l"/>
            <a:r>
              <a:rPr kumimoji="1" lang="ja-JP" altLang="en-US" sz="600" dirty="0">
                <a:solidFill>
                  <a:schemeClr val="bg2"/>
                </a:solidFill>
                <a:latin typeface="ヒラギノ角ゴ ProN W6"/>
                <a:ea typeface="ヒラギノ角ゴ ProN W6"/>
                <a:cs typeface="ヒラギノ角ゴ ProN W6"/>
              </a:rPr>
              <a:t>岩手</a:t>
            </a:r>
            <a:r>
              <a:rPr kumimoji="1" lang="en-US" altLang="ja-JP" sz="600" dirty="0">
                <a:solidFill>
                  <a:schemeClr val="bg2"/>
                </a:solidFill>
                <a:latin typeface="ヒラギノ角ゴ ProN W6"/>
                <a:ea typeface="ヒラギノ角ゴ ProN W6"/>
                <a:cs typeface="ヒラギノ角ゴ ProN W6"/>
              </a:rPr>
              <a:t>,1330,15278.89</a:t>
            </a:r>
          </a:p>
          <a:p>
            <a:pPr algn="l"/>
            <a:r>
              <a:rPr kumimoji="1" lang="ja-JP" altLang="en-US" sz="600" dirty="0">
                <a:solidFill>
                  <a:schemeClr val="bg2"/>
                </a:solidFill>
                <a:latin typeface="ヒラギノ角ゴ ProN W6"/>
                <a:ea typeface="ヒラギノ角ゴ ProN W6"/>
                <a:cs typeface="ヒラギノ角ゴ ProN W6"/>
              </a:rPr>
              <a:t>宮城</a:t>
            </a:r>
            <a:r>
              <a:rPr kumimoji="1" lang="en-US" altLang="ja-JP" sz="600" dirty="0">
                <a:solidFill>
                  <a:schemeClr val="bg2"/>
                </a:solidFill>
                <a:latin typeface="ヒラギノ角ゴ ProN W6"/>
                <a:ea typeface="ヒラギノ角ゴ ProN W6"/>
                <a:cs typeface="ヒラギノ角ゴ ProN W6"/>
              </a:rPr>
              <a:t>,2348,6862.12</a:t>
            </a:r>
          </a:p>
          <a:p>
            <a:pPr algn="l"/>
            <a:r>
              <a:rPr kumimoji="1" lang="ja-JP" altLang="en-US" sz="600" dirty="0">
                <a:solidFill>
                  <a:schemeClr val="bg2"/>
                </a:solidFill>
                <a:latin typeface="ヒラギノ角ゴ ProN W6"/>
                <a:ea typeface="ヒラギノ角ゴ ProN W6"/>
                <a:cs typeface="ヒラギノ角ゴ ProN W6"/>
              </a:rPr>
              <a:t>秋田</a:t>
            </a:r>
            <a:r>
              <a:rPr kumimoji="1" lang="en-US" altLang="ja-JP" sz="600" dirty="0">
                <a:solidFill>
                  <a:schemeClr val="bg2"/>
                </a:solidFill>
                <a:latin typeface="ヒラギノ角ゴ ProN W6"/>
                <a:ea typeface="ヒラギノ角ゴ ProN W6"/>
                <a:cs typeface="ヒラギノ角ゴ ProN W6"/>
              </a:rPr>
              <a:t>,1086,11636.3</a:t>
            </a:r>
          </a:p>
          <a:p>
            <a:pPr algn="l"/>
            <a:r>
              <a:rPr kumimoji="1" lang="ja-JP" altLang="en-US" sz="600" dirty="0">
                <a:solidFill>
                  <a:schemeClr val="bg2"/>
                </a:solidFill>
                <a:latin typeface="ヒラギノ角ゴ ProN W6"/>
                <a:ea typeface="ヒラギノ角ゴ ProN W6"/>
                <a:cs typeface="ヒラギノ角ゴ ProN W6"/>
              </a:rPr>
              <a:t>山形</a:t>
            </a:r>
            <a:r>
              <a:rPr kumimoji="1" lang="en-US" altLang="ja-JP" sz="600" dirty="0">
                <a:solidFill>
                  <a:schemeClr val="bg2"/>
                </a:solidFill>
                <a:latin typeface="ヒラギノ角ゴ ProN W6"/>
                <a:ea typeface="ヒラギノ角ゴ ProN W6"/>
                <a:cs typeface="ヒラギノ角ゴ ProN W6"/>
              </a:rPr>
              <a:t>,1169,6652.11</a:t>
            </a:r>
          </a:p>
          <a:p>
            <a:pPr algn="l"/>
            <a:r>
              <a:rPr kumimoji="1" lang="ja-JP" altLang="en-US" sz="600" dirty="0">
                <a:solidFill>
                  <a:schemeClr val="bg2"/>
                </a:solidFill>
                <a:latin typeface="ヒラギノ角ゴ ProN W6"/>
                <a:ea typeface="ヒラギノ角ゴ ProN W6"/>
                <a:cs typeface="ヒラギノ角ゴ ProN W6"/>
              </a:rPr>
              <a:t>福島</a:t>
            </a:r>
            <a:r>
              <a:rPr kumimoji="1" lang="en-US" altLang="ja-JP" sz="600" dirty="0">
                <a:solidFill>
                  <a:schemeClr val="bg2"/>
                </a:solidFill>
                <a:latin typeface="ヒラギノ角ゴ ProN W6"/>
                <a:ea typeface="ヒラギノ角ゴ ProN W6"/>
                <a:cs typeface="ヒラギノ角ゴ ProN W6"/>
              </a:rPr>
              <a:t>,2029,13782.76</a:t>
            </a:r>
          </a:p>
          <a:p>
            <a:pPr algn="l"/>
            <a:r>
              <a:rPr kumimoji="1" lang="ja-JP" altLang="en-US" sz="600" dirty="0">
                <a:solidFill>
                  <a:schemeClr val="bg2"/>
                </a:solidFill>
                <a:latin typeface="ヒラギノ角ゴ ProN W6"/>
                <a:ea typeface="ヒラギノ角ゴ ProN W6"/>
                <a:cs typeface="ヒラギノ角ゴ ProN W6"/>
              </a:rPr>
              <a:t>茨城</a:t>
            </a:r>
            <a:r>
              <a:rPr kumimoji="1" lang="en-US" altLang="ja-JP" sz="600" dirty="0">
                <a:solidFill>
                  <a:schemeClr val="bg2"/>
                </a:solidFill>
                <a:latin typeface="ヒラギノ角ゴ ProN W6"/>
                <a:ea typeface="ヒラギノ角ゴ ProN W6"/>
                <a:cs typeface="ヒラギノ角ゴ ProN W6"/>
              </a:rPr>
              <a:t>,2970,6095.72</a:t>
            </a:r>
          </a:p>
          <a:p>
            <a:pPr algn="l"/>
            <a:r>
              <a:rPr kumimoji="1" lang="ja-JP" altLang="en-US" sz="600" dirty="0">
                <a:solidFill>
                  <a:schemeClr val="bg2"/>
                </a:solidFill>
                <a:latin typeface="ヒラギノ角ゴ ProN W6"/>
                <a:ea typeface="ヒラギノ角ゴ ProN W6"/>
                <a:cs typeface="ヒラギノ角ゴ ProN W6"/>
              </a:rPr>
              <a:t>栃木</a:t>
            </a:r>
            <a:r>
              <a:rPr kumimoji="1" lang="en-US" altLang="ja-JP" sz="600" dirty="0">
                <a:solidFill>
                  <a:schemeClr val="bg2"/>
                </a:solidFill>
                <a:latin typeface="ヒラギノ角ゴ ProN W6"/>
                <a:ea typeface="ヒラギノ角ゴ ProN W6"/>
                <a:cs typeface="ヒラギノ角ゴ ProN W6"/>
              </a:rPr>
              <a:t>,2008,6408.28</a:t>
            </a:r>
          </a:p>
          <a:p>
            <a:pPr algn="l"/>
            <a:r>
              <a:rPr kumimoji="1" lang="ja-JP" altLang="en-US" sz="600" dirty="0">
                <a:solidFill>
                  <a:schemeClr val="bg2"/>
                </a:solidFill>
                <a:latin typeface="ヒラギノ角ゴ ProN W6"/>
                <a:ea typeface="ヒラギノ角ゴ ProN W6"/>
                <a:cs typeface="ヒラギノ角ゴ ProN W6"/>
              </a:rPr>
              <a:t>群馬</a:t>
            </a:r>
            <a:r>
              <a:rPr kumimoji="1" lang="en-US" altLang="ja-JP" sz="600" dirty="0">
                <a:solidFill>
                  <a:schemeClr val="bg2"/>
                </a:solidFill>
                <a:latin typeface="ヒラギノ角ゴ ProN W6"/>
                <a:ea typeface="ヒラギノ角ゴ ProN W6"/>
                <a:cs typeface="ヒラギノ角ゴ ProN W6"/>
              </a:rPr>
              <a:t>,2008,6362.33</a:t>
            </a:r>
          </a:p>
          <a:p>
            <a:pPr algn="l"/>
            <a:r>
              <a:rPr kumimoji="1" lang="ja-JP" altLang="en-US" sz="600" dirty="0">
                <a:solidFill>
                  <a:schemeClr val="bg2"/>
                </a:solidFill>
                <a:latin typeface="ヒラギノ角ゴ ProN W6"/>
                <a:ea typeface="ヒラギノ角ゴ ProN W6"/>
                <a:cs typeface="ヒラギノ角ゴ ProN W6"/>
              </a:rPr>
              <a:t>埼玉</a:t>
            </a:r>
            <a:r>
              <a:rPr kumimoji="1" lang="en-US" altLang="ja-JP" sz="600" dirty="0">
                <a:solidFill>
                  <a:schemeClr val="bg2"/>
                </a:solidFill>
                <a:latin typeface="ヒラギノ角ゴ ProN W6"/>
                <a:ea typeface="ヒラギノ角ゴ ProN W6"/>
                <a:cs typeface="ヒラギノ角ゴ ProN W6"/>
              </a:rPr>
              <a:t>,7195,3767.92</a:t>
            </a:r>
          </a:p>
          <a:p>
            <a:pPr algn="l"/>
            <a:r>
              <a:rPr kumimoji="1" lang="ja-JP" altLang="en-US" sz="600" dirty="0">
                <a:solidFill>
                  <a:schemeClr val="bg2"/>
                </a:solidFill>
                <a:latin typeface="ヒラギノ角ゴ ProN W6"/>
                <a:ea typeface="ヒラギノ角ゴ ProN W6"/>
                <a:cs typeface="ヒラギノ角ゴ ProN W6"/>
              </a:rPr>
              <a:t>千葉</a:t>
            </a:r>
            <a:r>
              <a:rPr kumimoji="1" lang="en-US" altLang="ja-JP" sz="600" dirty="0">
                <a:solidFill>
                  <a:schemeClr val="bg2"/>
                </a:solidFill>
                <a:latin typeface="ヒラギノ角ゴ ProN W6"/>
                <a:ea typeface="ヒラギノ角ゴ ProN W6"/>
                <a:cs typeface="ヒラギノ角ゴ ProN W6"/>
              </a:rPr>
              <a:t>,6216,5081.93</a:t>
            </a:r>
          </a:p>
          <a:p>
            <a:pPr algn="l"/>
            <a:r>
              <a:rPr kumimoji="1" lang="ja-JP" altLang="en-US" sz="600" dirty="0">
                <a:solidFill>
                  <a:schemeClr val="bg2"/>
                </a:solidFill>
                <a:latin typeface="ヒラギノ角ゴ ProN W6"/>
                <a:ea typeface="ヒラギノ角ゴ ProN W6"/>
                <a:cs typeface="ヒラギノ角ゴ ProN W6"/>
              </a:rPr>
              <a:t>東京</a:t>
            </a:r>
            <a:r>
              <a:rPr kumimoji="1" lang="en-US" altLang="ja-JP" sz="600" dirty="0">
                <a:solidFill>
                  <a:schemeClr val="bg2"/>
                </a:solidFill>
                <a:latin typeface="ヒラギノ角ゴ ProN W6"/>
                <a:ea typeface="ヒラギノ角ゴ ProN W6"/>
                <a:cs typeface="ヒラギノ角ゴ ProN W6"/>
              </a:rPr>
              <a:t>,13159,2103.97</a:t>
            </a:r>
          </a:p>
          <a:p>
            <a:pPr algn="l"/>
            <a:r>
              <a:rPr kumimoji="1" lang="ja-JP" altLang="en-US" sz="600" dirty="0">
                <a:solidFill>
                  <a:schemeClr val="bg2"/>
                </a:solidFill>
                <a:latin typeface="ヒラギノ角ゴ ProN W6"/>
                <a:ea typeface="ヒラギノ角ゴ ProN W6"/>
                <a:cs typeface="ヒラギノ角ゴ ProN W6"/>
              </a:rPr>
              <a:t>神奈川</a:t>
            </a:r>
            <a:r>
              <a:rPr kumimoji="1" lang="en-US" altLang="ja-JP" sz="600" dirty="0">
                <a:solidFill>
                  <a:schemeClr val="bg2"/>
                </a:solidFill>
                <a:latin typeface="ヒラギノ角ゴ ProN W6"/>
                <a:ea typeface="ヒラギノ角ゴ ProN W6"/>
                <a:cs typeface="ヒラギノ角ゴ ProN W6"/>
              </a:rPr>
              <a:t>,9048,2415.86</a:t>
            </a:r>
          </a:p>
          <a:p>
            <a:pPr algn="l"/>
            <a:r>
              <a:rPr kumimoji="1" lang="en-US" altLang="ja-JP" sz="600" dirty="0">
                <a:solidFill>
                  <a:schemeClr val="bg2"/>
                </a:solidFill>
                <a:latin typeface="ヒラギノ角ゴ ProN W6"/>
                <a:ea typeface="ヒラギノ角ゴ ProN W6"/>
                <a:cs typeface="ヒラギノ角ゴ ProN W6"/>
              </a:rPr>
              <a:t>,,</a:t>
            </a:r>
          </a:p>
          <a:p>
            <a:pPr algn="l"/>
            <a:r>
              <a:rPr kumimoji="1" lang="ja-JP" altLang="en-US" sz="600" dirty="0">
                <a:solidFill>
                  <a:schemeClr val="bg2"/>
                </a:solidFill>
                <a:latin typeface="ヒラギノ角ゴ ProN W6"/>
                <a:ea typeface="ヒラギノ角ゴ ProN W6"/>
                <a:cs typeface="ヒラギノ角ゴ ProN W6"/>
              </a:rPr>
              <a:t>福岡</a:t>
            </a:r>
            <a:r>
              <a:rPr kumimoji="1" lang="en-US" altLang="ja-JP" sz="600" dirty="0">
                <a:solidFill>
                  <a:schemeClr val="bg2"/>
                </a:solidFill>
                <a:latin typeface="ヒラギノ角ゴ ProN W6"/>
                <a:ea typeface="ヒラギノ角ゴ ProN W6"/>
                <a:cs typeface="ヒラギノ角ゴ ProN W6"/>
              </a:rPr>
              <a:t>,5072,4847.2</a:t>
            </a:r>
          </a:p>
          <a:p>
            <a:pPr algn="l"/>
            <a:r>
              <a:rPr kumimoji="1" lang="ja-JP" altLang="en-US" sz="600" dirty="0">
                <a:solidFill>
                  <a:schemeClr val="bg2"/>
                </a:solidFill>
                <a:latin typeface="ヒラギノ角ゴ ProN W6"/>
                <a:ea typeface="ヒラギノ角ゴ ProN W6"/>
                <a:cs typeface="ヒラギノ角ゴ ProN W6"/>
              </a:rPr>
              <a:t>佐賀</a:t>
            </a:r>
            <a:r>
              <a:rPr kumimoji="1" lang="en-US" altLang="ja-JP" sz="600" dirty="0">
                <a:solidFill>
                  <a:schemeClr val="bg2"/>
                </a:solidFill>
                <a:latin typeface="ヒラギノ角ゴ ProN W6"/>
                <a:ea typeface="ヒラギノ角ゴ ProN W6"/>
                <a:cs typeface="ヒラギノ角ゴ ProN W6"/>
              </a:rPr>
              <a:t>,850,2439.65</a:t>
            </a:r>
          </a:p>
          <a:p>
            <a:pPr algn="l"/>
            <a:r>
              <a:rPr kumimoji="1" lang="ja-JP" altLang="en-US" sz="600" dirty="0">
                <a:solidFill>
                  <a:schemeClr val="bg2"/>
                </a:solidFill>
                <a:latin typeface="ヒラギノ角ゴ ProN W6"/>
                <a:ea typeface="ヒラギノ角ゴ ProN W6"/>
                <a:cs typeface="ヒラギノ角ゴ ProN W6"/>
              </a:rPr>
              <a:t>長崎</a:t>
            </a:r>
            <a:r>
              <a:rPr kumimoji="1" lang="en-US" altLang="ja-JP" sz="600" dirty="0">
                <a:solidFill>
                  <a:schemeClr val="bg2"/>
                </a:solidFill>
                <a:latin typeface="ヒラギノ角ゴ ProN W6"/>
                <a:ea typeface="ヒラギノ角ゴ ProN W6"/>
                <a:cs typeface="ヒラギノ角ゴ ProN W6"/>
              </a:rPr>
              <a:t>,1427,4105.75</a:t>
            </a:r>
          </a:p>
          <a:p>
            <a:pPr algn="l"/>
            <a:r>
              <a:rPr kumimoji="1" lang="ja-JP" altLang="en-US" sz="600" dirty="0">
                <a:solidFill>
                  <a:schemeClr val="bg2"/>
                </a:solidFill>
                <a:latin typeface="ヒラギノ角ゴ ProN W6"/>
                <a:ea typeface="ヒラギノ角ゴ ProN W6"/>
                <a:cs typeface="ヒラギノ角ゴ ProN W6"/>
              </a:rPr>
              <a:t>熊本</a:t>
            </a:r>
            <a:r>
              <a:rPr kumimoji="1" lang="en-US" altLang="ja-JP" sz="600" dirty="0">
                <a:solidFill>
                  <a:schemeClr val="bg2"/>
                </a:solidFill>
                <a:latin typeface="ヒラギノ角ゴ ProN W6"/>
                <a:ea typeface="ヒラギノ角ゴ ProN W6"/>
                <a:cs typeface="ヒラギノ角ゴ ProN W6"/>
              </a:rPr>
              <a:t>,1817,7267.89</a:t>
            </a:r>
          </a:p>
          <a:p>
            <a:pPr algn="l"/>
            <a:r>
              <a:rPr kumimoji="1" lang="ja-JP" altLang="en-US" sz="600" dirty="0">
                <a:solidFill>
                  <a:schemeClr val="bg2"/>
                </a:solidFill>
                <a:latin typeface="ヒラギノ角ゴ ProN W6"/>
                <a:ea typeface="ヒラギノ角ゴ ProN W6"/>
                <a:cs typeface="ヒラギノ角ゴ ProN W6"/>
              </a:rPr>
              <a:t>大分</a:t>
            </a:r>
            <a:r>
              <a:rPr kumimoji="1" lang="en-US" altLang="ja-JP" sz="600" dirty="0">
                <a:solidFill>
                  <a:schemeClr val="bg2"/>
                </a:solidFill>
                <a:latin typeface="ヒラギノ角ゴ ProN W6"/>
                <a:ea typeface="ヒラギノ角ゴ ProN W6"/>
                <a:cs typeface="ヒラギノ角ゴ ProN W6"/>
              </a:rPr>
              <a:t>,1197,5099.58</a:t>
            </a:r>
          </a:p>
          <a:p>
            <a:pPr algn="l"/>
            <a:r>
              <a:rPr kumimoji="1" lang="ja-JP" altLang="en-US" sz="600" dirty="0">
                <a:solidFill>
                  <a:schemeClr val="bg2"/>
                </a:solidFill>
                <a:latin typeface="ヒラギノ角ゴ ProN W6"/>
                <a:ea typeface="ヒラギノ角ゴ ProN W6"/>
                <a:cs typeface="ヒラギノ角ゴ ProN W6"/>
              </a:rPr>
              <a:t>宮崎</a:t>
            </a:r>
            <a:r>
              <a:rPr kumimoji="1" lang="en-US" altLang="ja-JP" sz="600" dirty="0">
                <a:solidFill>
                  <a:schemeClr val="bg2"/>
                </a:solidFill>
                <a:latin typeface="ヒラギノ角ゴ ProN W6"/>
                <a:ea typeface="ヒラギノ角ゴ ProN W6"/>
                <a:cs typeface="ヒラギノ角ゴ ProN W6"/>
              </a:rPr>
              <a:t>,1135,6794.69</a:t>
            </a:r>
          </a:p>
          <a:p>
            <a:pPr algn="l"/>
            <a:r>
              <a:rPr kumimoji="1" lang="ja-JP" altLang="en-US" sz="600" dirty="0">
                <a:solidFill>
                  <a:schemeClr val="bg2"/>
                </a:solidFill>
                <a:latin typeface="ヒラギノ角ゴ ProN W6"/>
                <a:ea typeface="ヒラギノ角ゴ ProN W6"/>
                <a:cs typeface="ヒラギノ角ゴ ProN W6"/>
              </a:rPr>
              <a:t>鹿児島</a:t>
            </a:r>
            <a:r>
              <a:rPr kumimoji="1" lang="en-US" altLang="ja-JP" sz="600" dirty="0">
                <a:solidFill>
                  <a:schemeClr val="bg2"/>
                </a:solidFill>
                <a:latin typeface="ヒラギノ角ゴ ProN W6"/>
                <a:ea typeface="ヒラギノ角ゴ ProN W6"/>
                <a:cs typeface="ヒラギノ角ゴ ProN W6"/>
              </a:rPr>
              <a:t>,1706,9044.66</a:t>
            </a:r>
          </a:p>
          <a:p>
            <a:pPr algn="l"/>
            <a:r>
              <a:rPr kumimoji="1" lang="ja-JP" altLang="en-US" sz="600" dirty="0">
                <a:solidFill>
                  <a:schemeClr val="bg2"/>
                </a:solidFill>
                <a:latin typeface="ヒラギノ角ゴ ProN W6"/>
                <a:ea typeface="ヒラギノ角ゴ ProN W6"/>
                <a:cs typeface="ヒラギノ角ゴ ProN W6"/>
              </a:rPr>
              <a:t>沖縄</a:t>
            </a:r>
            <a:r>
              <a:rPr kumimoji="1" lang="en-US" altLang="ja-JP" sz="600" dirty="0">
                <a:solidFill>
                  <a:schemeClr val="bg2"/>
                </a:solidFill>
                <a:latin typeface="ヒラギノ角ゴ ProN W6"/>
                <a:ea typeface="ヒラギノ角ゴ ProN W6"/>
                <a:cs typeface="ヒラギノ角ゴ ProN W6"/>
              </a:rPr>
              <a:t>,1393,2276.64</a:t>
            </a:r>
          </a:p>
        </p:txBody>
      </p:sp>
      <p:sp>
        <p:nvSpPr>
          <p:cNvPr id="7" name="テキスト ボックス 6"/>
          <p:cNvSpPr txBox="1"/>
          <p:nvPr/>
        </p:nvSpPr>
        <p:spPr>
          <a:xfrm>
            <a:off x="1304639" y="6228020"/>
            <a:ext cx="1800493" cy="369332"/>
          </a:xfrm>
          <a:prstGeom prst="rect">
            <a:avLst/>
          </a:prstGeom>
          <a:noFill/>
        </p:spPr>
        <p:txBody>
          <a:bodyPr wrap="none" rtlCol="0">
            <a:spAutoFit/>
          </a:bodyPr>
          <a:lstStyle/>
          <a:p>
            <a:pPr algn="l"/>
            <a:r>
              <a:rPr kumimoji="1" lang="ja-JP" altLang="en-US" dirty="0" smtClean="0">
                <a:solidFill>
                  <a:schemeClr val="bg2"/>
                </a:solidFill>
                <a:latin typeface="メイリオ" pitchFamily="50" charset="-128"/>
                <a:ea typeface="メイリオ" pitchFamily="50" charset="-128"/>
                <a:cs typeface="メイリオ" pitchFamily="50" charset="-128"/>
              </a:rPr>
              <a:t>付与するヘッダ</a:t>
            </a:r>
          </a:p>
        </p:txBody>
      </p:sp>
      <p:sp>
        <p:nvSpPr>
          <p:cNvPr id="8" name="テキスト ボックス 7"/>
          <p:cNvSpPr txBox="1"/>
          <p:nvPr/>
        </p:nvSpPr>
        <p:spPr>
          <a:xfrm>
            <a:off x="3999761" y="6264024"/>
            <a:ext cx="3185487" cy="369332"/>
          </a:xfrm>
          <a:prstGeom prst="rect">
            <a:avLst/>
          </a:prstGeom>
          <a:noFill/>
        </p:spPr>
        <p:txBody>
          <a:bodyPr wrap="none" rtlCol="0">
            <a:spAutoFit/>
          </a:bodyPr>
          <a:lstStyle/>
          <a:p>
            <a:pPr algn="l"/>
            <a:r>
              <a:rPr kumimoji="1" lang="ja-JP" altLang="en-US" dirty="0" smtClean="0">
                <a:solidFill>
                  <a:schemeClr val="bg2"/>
                </a:solidFill>
                <a:latin typeface="メイリオ" pitchFamily="50" charset="-128"/>
                <a:ea typeface="メイリオ" pitchFamily="50" charset="-128"/>
                <a:cs typeface="メイリオ" pitchFamily="50" charset="-128"/>
              </a:rPr>
              <a:t>本規格に基づくデータ記述例</a:t>
            </a:r>
          </a:p>
        </p:txBody>
      </p:sp>
      <p:sp>
        <p:nvSpPr>
          <p:cNvPr id="9" name="正方形/長方形 8"/>
          <p:cNvSpPr/>
          <p:nvPr/>
        </p:nvSpPr>
        <p:spPr bwMode="auto">
          <a:xfrm>
            <a:off x="4304928" y="2905200"/>
            <a:ext cx="2260476" cy="1152128"/>
          </a:xfrm>
          <a:prstGeom prst="rect">
            <a:avLst/>
          </a:prstGeom>
          <a:noFill/>
          <a:ln w="12700" cap="sq" cmpd="sng" algn="ctr">
            <a:solidFill>
              <a:srgbClr val="FF0000"/>
            </a:solidFill>
            <a:prstDash val="solid"/>
            <a:round/>
            <a:headEnd type="none" w="sm" len="sm"/>
            <a:tailEnd type="none" w="sm" len="sm"/>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1"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ＤＦＧ華康ゴシック体W5" pitchFamily="50" charset="-128"/>
              <a:ea typeface="ＤＦＧ華康ゴシック体W5" pitchFamily="50" charset="-128"/>
            </a:endParaRPr>
          </a:p>
        </p:txBody>
      </p:sp>
      <p:sp>
        <p:nvSpPr>
          <p:cNvPr id="10" name="正方形/長方形 9"/>
          <p:cNvSpPr/>
          <p:nvPr/>
        </p:nvSpPr>
        <p:spPr bwMode="auto">
          <a:xfrm>
            <a:off x="4304928" y="4057327"/>
            <a:ext cx="2260476" cy="2160240"/>
          </a:xfrm>
          <a:prstGeom prst="rect">
            <a:avLst/>
          </a:prstGeom>
          <a:noFill/>
          <a:ln w="12700" cap="sq" cmpd="sng" algn="ctr">
            <a:solidFill>
              <a:srgbClr val="FF0000"/>
            </a:solidFill>
            <a:prstDash val="solid"/>
            <a:round/>
            <a:headEnd type="none" w="sm" len="sm"/>
            <a:tailEnd type="none" w="sm" len="sm"/>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1"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ＤＦＧ華康ゴシック体W5" pitchFamily="50" charset="-128"/>
              <a:ea typeface="ＤＦＧ華康ゴシック体W5" pitchFamily="50" charset="-128"/>
            </a:endParaRPr>
          </a:p>
        </p:txBody>
      </p:sp>
      <p:sp>
        <p:nvSpPr>
          <p:cNvPr id="11" name="テキスト ボックス 10"/>
          <p:cNvSpPr txBox="1"/>
          <p:nvPr/>
        </p:nvSpPr>
        <p:spPr>
          <a:xfrm>
            <a:off x="5842129" y="3749551"/>
            <a:ext cx="723275" cy="307777"/>
          </a:xfrm>
          <a:prstGeom prst="rect">
            <a:avLst/>
          </a:prstGeom>
          <a:noFill/>
        </p:spPr>
        <p:txBody>
          <a:bodyPr wrap="none" rtlCol="0">
            <a:spAutoFit/>
          </a:bodyPr>
          <a:lstStyle/>
          <a:p>
            <a:pPr algn="r"/>
            <a:r>
              <a:rPr kumimoji="1" lang="ja-JP" altLang="en-US" sz="1400" dirty="0" smtClean="0">
                <a:solidFill>
                  <a:srgbClr val="FF0000"/>
                </a:solidFill>
                <a:latin typeface="ヒラギノ角ゴ ProN W6"/>
                <a:ea typeface="ヒラギノ角ゴ ProN W6"/>
                <a:cs typeface="ヒラギノ角ゴ ProN W6"/>
              </a:rPr>
              <a:t>ヘッダ</a:t>
            </a:r>
          </a:p>
        </p:txBody>
      </p:sp>
      <p:sp>
        <p:nvSpPr>
          <p:cNvPr id="12" name="テキスト ボックス 11"/>
          <p:cNvSpPr txBox="1"/>
          <p:nvPr/>
        </p:nvSpPr>
        <p:spPr>
          <a:xfrm>
            <a:off x="5483056" y="5890452"/>
            <a:ext cx="1082348" cy="307777"/>
          </a:xfrm>
          <a:prstGeom prst="rect">
            <a:avLst/>
          </a:prstGeom>
          <a:noFill/>
        </p:spPr>
        <p:txBody>
          <a:bodyPr wrap="none" rtlCol="0">
            <a:spAutoFit/>
          </a:bodyPr>
          <a:lstStyle/>
          <a:p>
            <a:pPr algn="r"/>
            <a:r>
              <a:rPr kumimoji="1" lang="ja-JP" altLang="en-US" sz="1400" dirty="0" smtClean="0">
                <a:solidFill>
                  <a:srgbClr val="FF0000"/>
                </a:solidFill>
                <a:latin typeface="ヒラギノ角ゴ ProN W6"/>
                <a:ea typeface="ヒラギノ角ゴ ProN W6"/>
                <a:cs typeface="ヒラギノ角ゴ ProN W6"/>
              </a:rPr>
              <a:t>データ本体</a:t>
            </a:r>
          </a:p>
        </p:txBody>
      </p:sp>
      <p:graphicFrame>
        <p:nvGraphicFramePr>
          <p:cNvPr id="15" name="コンテンツ プレースホルダー 8"/>
          <p:cNvGraphicFramePr>
            <a:graphicFrameLocks/>
          </p:cNvGraphicFramePr>
          <p:nvPr>
            <p:extLst>
              <p:ext uri="{D42A27DB-BD31-4B8C-83A1-F6EECF244321}">
                <p14:modId xmlns:p14="http://schemas.microsoft.com/office/powerpoint/2010/main" val="776126597"/>
              </p:ext>
            </p:extLst>
          </p:nvPr>
        </p:nvGraphicFramePr>
        <p:xfrm>
          <a:off x="6771894" y="2420888"/>
          <a:ext cx="3018709" cy="3749040"/>
        </p:xfrm>
        <a:graphic>
          <a:graphicData uri="http://schemas.openxmlformats.org/drawingml/2006/table">
            <a:tbl>
              <a:tblPr bandRow="1">
                <a:tableStyleId>{5C22544A-7EE6-4342-B048-85BDC9FD1C3A}</a:tableStyleId>
              </a:tblPr>
              <a:tblGrid>
                <a:gridCol w="773394"/>
                <a:gridCol w="1440160"/>
                <a:gridCol w="805155"/>
              </a:tblGrid>
              <a:tr h="0">
                <a:tc>
                  <a:txBody>
                    <a:bodyPr/>
                    <a:lstStyle/>
                    <a:p>
                      <a:r>
                        <a:rPr kumimoji="1" lang="en-US" altLang="ja-JP" sz="800" smtClean="0"/>
                        <a:t>@caption</a:t>
                      </a:r>
                      <a:endParaRPr kumimoji="1" lang="ja-JP" altLang="en-US" sz="800" dirty="0"/>
                    </a:p>
                  </a:txBody>
                  <a:tcPr/>
                </a:tc>
                <a:tc>
                  <a:txBody>
                    <a:bodyPr/>
                    <a:lstStyle/>
                    <a:p>
                      <a:r>
                        <a:rPr kumimoji="1" lang="ja-JP" altLang="en-US" sz="800" dirty="0" smtClean="0"/>
                        <a:t>都道府県の人口と面積</a:t>
                      </a:r>
                      <a:endParaRPr kumimoji="1" lang="ja-JP" altLang="en-US" sz="800" dirty="0"/>
                    </a:p>
                  </a:txBody>
                  <a:tcPr/>
                </a:tc>
                <a:tc>
                  <a:txBody>
                    <a:bodyPr/>
                    <a:lstStyle/>
                    <a:p>
                      <a:endParaRPr kumimoji="1" lang="ja-JP" altLang="en-US" sz="800" dirty="0"/>
                    </a:p>
                  </a:txBody>
                  <a:tcPr/>
                </a:tc>
              </a:tr>
              <a:tr h="0">
                <a:tc>
                  <a:txBody>
                    <a:bodyPr/>
                    <a:lstStyle/>
                    <a:p>
                      <a:r>
                        <a:rPr kumimoji="1" lang="en-US" altLang="ja-JP" sz="800" dirty="0" smtClean="0"/>
                        <a:t>@Creator</a:t>
                      </a:r>
                      <a:endParaRPr kumimoji="1" lang="ja-JP" altLang="en-US" sz="800" dirty="0"/>
                    </a:p>
                  </a:txBody>
                  <a:tcPr/>
                </a:tc>
                <a:tc>
                  <a:txBody>
                    <a:bodyPr/>
                    <a:lstStyle/>
                    <a:p>
                      <a:r>
                        <a:rPr kumimoji="1" lang="ja-JP" altLang="en-US" sz="800" dirty="0" smtClean="0"/>
                        <a:t>オープンデータ流通推進コンソーシアム</a:t>
                      </a:r>
                      <a:endParaRPr kumimoji="1" lang="ja-JP" altLang="en-US" sz="800" dirty="0"/>
                    </a:p>
                  </a:txBody>
                  <a:tcPr/>
                </a:tc>
                <a:tc>
                  <a:txBody>
                    <a:bodyPr/>
                    <a:lstStyle/>
                    <a:p>
                      <a:endParaRPr kumimoji="1" lang="ja-JP" altLang="en-US" sz="800" dirty="0"/>
                    </a:p>
                  </a:txBody>
                  <a:tcPr/>
                </a:tc>
              </a:tr>
              <a:tr h="0">
                <a:tc>
                  <a:txBody>
                    <a:bodyPr/>
                    <a:lstStyle/>
                    <a:p>
                      <a:r>
                        <a:rPr kumimoji="1" lang="en-US" altLang="ja-JP" sz="800" dirty="0" smtClean="0"/>
                        <a:t>@Date</a:t>
                      </a:r>
                      <a:endParaRPr kumimoji="1" lang="ja-JP" altLang="en-US" sz="800" dirty="0"/>
                    </a:p>
                  </a:txBody>
                  <a:tcPr/>
                </a:tc>
                <a:tc>
                  <a:txBody>
                    <a:bodyPr/>
                    <a:lstStyle/>
                    <a:p>
                      <a:r>
                        <a:rPr kumimoji="1" lang="en-US" altLang="ja-JP" sz="800" dirty="0" smtClean="0"/>
                        <a:t>2013-03-19</a:t>
                      </a:r>
                      <a:endParaRPr kumimoji="1" lang="ja-JP" altLang="en-US" sz="800" dirty="0"/>
                    </a:p>
                  </a:txBody>
                  <a:tcPr/>
                </a:tc>
                <a:tc>
                  <a:txBody>
                    <a:bodyPr/>
                    <a:lstStyle/>
                    <a:p>
                      <a:endParaRPr kumimoji="1" lang="ja-JP" altLang="en-US" sz="800" dirty="0"/>
                    </a:p>
                  </a:txBody>
                  <a:tcPr/>
                </a:tc>
              </a:tr>
              <a:tr h="0">
                <a:tc>
                  <a:txBody>
                    <a:bodyPr/>
                    <a:lstStyle/>
                    <a:p>
                      <a:r>
                        <a:rPr kumimoji="1" lang="en-US" altLang="ja-JP" sz="800" dirty="0" smtClean="0"/>
                        <a:t>@Language</a:t>
                      </a:r>
                      <a:endParaRPr kumimoji="1" lang="ja-JP" altLang="en-US" sz="800" dirty="0"/>
                    </a:p>
                  </a:txBody>
                  <a:tcPr/>
                </a:tc>
                <a:tc>
                  <a:txBody>
                    <a:bodyPr/>
                    <a:lstStyle/>
                    <a:p>
                      <a:r>
                        <a:rPr kumimoji="1" lang="en-US" altLang="ja-JP" sz="800" dirty="0" err="1" smtClean="0"/>
                        <a:t>ja</a:t>
                      </a:r>
                      <a:endParaRPr kumimoji="1" lang="ja-JP" altLang="en-US" sz="800" dirty="0"/>
                    </a:p>
                  </a:txBody>
                  <a:tcPr/>
                </a:tc>
                <a:tc>
                  <a:txBody>
                    <a:bodyPr/>
                    <a:lstStyle/>
                    <a:p>
                      <a:endParaRPr kumimoji="1" lang="ja-JP" altLang="en-US" sz="800" dirty="0"/>
                    </a:p>
                  </a:txBody>
                  <a:tcPr/>
                </a:tc>
              </a:tr>
              <a:tr h="0">
                <a:tc>
                  <a:txBody>
                    <a:bodyPr/>
                    <a:lstStyle/>
                    <a:p>
                      <a:r>
                        <a:rPr kumimoji="1" lang="en-US" altLang="ja-JP" sz="800" dirty="0" smtClean="0"/>
                        <a:t>@@Title</a:t>
                      </a:r>
                      <a:endParaRPr kumimoji="1" lang="ja-JP" altLang="en-US" sz="800" dirty="0"/>
                    </a:p>
                  </a:txBody>
                  <a:tcPr/>
                </a:tc>
                <a:tc>
                  <a:txBody>
                    <a:bodyPr/>
                    <a:lstStyle/>
                    <a:p>
                      <a:r>
                        <a:rPr kumimoji="1" lang="en-US" altLang="ja-JP" sz="800" dirty="0" err="1" smtClean="0"/>
                        <a:t>ja</a:t>
                      </a:r>
                      <a:endParaRPr kumimoji="1" lang="ja-JP" altLang="en-US" sz="800" dirty="0"/>
                    </a:p>
                  </a:txBody>
                  <a:tcPr/>
                </a:tc>
                <a:tc>
                  <a:txBody>
                    <a:bodyPr/>
                    <a:lstStyle/>
                    <a:p>
                      <a:endParaRPr kumimoji="1" lang="ja-JP" altLang="en-US" sz="800" dirty="0"/>
                    </a:p>
                  </a:txBody>
                  <a:tcPr/>
                </a:tc>
              </a:tr>
              <a:tr h="0">
                <a:tc>
                  <a:txBody>
                    <a:bodyPr/>
                    <a:lstStyle/>
                    <a:p>
                      <a:endParaRPr kumimoji="1" lang="ja-JP" altLang="en-US" sz="800" dirty="0"/>
                    </a:p>
                  </a:txBody>
                  <a:tcPr/>
                </a:tc>
                <a:tc>
                  <a:txBody>
                    <a:bodyPr/>
                    <a:lstStyle/>
                    <a:p>
                      <a:r>
                        <a:rPr kumimoji="1" lang="en-US" altLang="ja-JP" sz="800" dirty="0" smtClean="0"/>
                        <a:t>2010</a:t>
                      </a:r>
                      <a:r>
                        <a:rPr kumimoji="1" lang="ja-JP" altLang="en-US" sz="800" dirty="0" smtClean="0"/>
                        <a:t>年の人口</a:t>
                      </a:r>
                      <a:endParaRPr kumimoji="1" lang="ja-JP" altLang="en-US" sz="800" dirty="0"/>
                    </a:p>
                  </a:txBody>
                  <a:tcPr/>
                </a:tc>
                <a:tc>
                  <a:txBody>
                    <a:bodyPr/>
                    <a:lstStyle/>
                    <a:p>
                      <a:r>
                        <a:rPr kumimoji="1" lang="en-US" altLang="ja-JP" sz="800" dirty="0" smtClean="0"/>
                        <a:t>2012</a:t>
                      </a:r>
                      <a:r>
                        <a:rPr kumimoji="1" lang="ja-JP" altLang="en-US" sz="800" dirty="0" smtClean="0"/>
                        <a:t>年の面積</a:t>
                      </a:r>
                      <a:endParaRPr kumimoji="1" lang="ja-JP" altLang="en-US" sz="800" dirty="0"/>
                    </a:p>
                  </a:txBody>
                  <a:tcPr/>
                </a:tc>
              </a:tr>
              <a:tr h="0">
                <a:tc>
                  <a:txBody>
                    <a:bodyPr/>
                    <a:lstStyle/>
                    <a:p>
                      <a:r>
                        <a:rPr kumimoji="1" lang="en-US" altLang="ja-JP" sz="800" dirty="0" smtClean="0"/>
                        <a:t>@@Unit</a:t>
                      </a:r>
                      <a:endParaRPr kumimoji="1" lang="ja-JP" altLang="en-US" sz="800" dirty="0"/>
                    </a:p>
                  </a:txBody>
                  <a:tcPr/>
                </a:tc>
                <a:tc>
                  <a:txBody>
                    <a:bodyPr/>
                    <a:lstStyle/>
                    <a:p>
                      <a:endParaRPr kumimoji="1" lang="ja-JP" altLang="en-US" sz="800" dirty="0"/>
                    </a:p>
                  </a:txBody>
                  <a:tcPr/>
                </a:tc>
                <a:tc>
                  <a:txBody>
                    <a:bodyPr/>
                    <a:lstStyle/>
                    <a:p>
                      <a:endParaRPr kumimoji="1" lang="ja-JP" altLang="en-US" sz="800" dirty="0"/>
                    </a:p>
                  </a:txBody>
                  <a:tcPr/>
                </a:tc>
              </a:tr>
              <a:tr h="0">
                <a:tc>
                  <a:txBody>
                    <a:bodyPr/>
                    <a:lstStyle/>
                    <a:p>
                      <a:endParaRPr kumimoji="1" lang="ja-JP" altLang="en-US" sz="800" dirty="0"/>
                    </a:p>
                  </a:txBody>
                  <a:tcPr/>
                </a:tc>
                <a:tc>
                  <a:txBody>
                    <a:bodyPr/>
                    <a:lstStyle/>
                    <a:p>
                      <a:endParaRPr kumimoji="1" lang="ja-JP" altLang="en-US" sz="800" dirty="0"/>
                    </a:p>
                  </a:txBody>
                  <a:tcPr/>
                </a:tc>
                <a:tc>
                  <a:txBody>
                    <a:bodyPr/>
                    <a:lstStyle/>
                    <a:p>
                      <a:r>
                        <a:rPr kumimoji="1" lang="en-US" altLang="ja-JP" sz="800" dirty="0" smtClean="0"/>
                        <a:t>km2</a:t>
                      </a:r>
                      <a:endParaRPr kumimoji="1" lang="ja-JP" altLang="en-US" sz="800" dirty="0"/>
                    </a:p>
                  </a:txBody>
                  <a:tcPr/>
                </a:tc>
              </a:tr>
              <a:tr h="0">
                <a:tc>
                  <a:txBody>
                    <a:bodyPr/>
                    <a:lstStyle/>
                    <a:p>
                      <a:r>
                        <a:rPr kumimoji="1" lang="en-US" altLang="ja-JP" sz="800" dirty="0" smtClean="0"/>
                        <a:t>@</a:t>
                      </a:r>
                      <a:r>
                        <a:rPr kumimoji="1" lang="en-US" altLang="ja-JP" sz="800" dirty="0" err="1" smtClean="0"/>
                        <a:t>Baseval</a:t>
                      </a:r>
                      <a:endParaRPr kumimoji="1" lang="ja-JP" altLang="en-US" sz="800" dirty="0"/>
                    </a:p>
                  </a:txBody>
                  <a:tcPr/>
                </a:tc>
                <a:tc>
                  <a:txBody>
                    <a:bodyPr/>
                    <a:lstStyle/>
                    <a:p>
                      <a:pPr algn="r"/>
                      <a:endParaRPr kumimoji="1" lang="ja-JP" altLang="en-US" sz="800" dirty="0"/>
                    </a:p>
                  </a:txBody>
                  <a:tcPr/>
                </a:tc>
                <a:tc>
                  <a:txBody>
                    <a:bodyPr/>
                    <a:lstStyle/>
                    <a:p>
                      <a:pPr algn="r"/>
                      <a:endParaRPr kumimoji="1" lang="ja-JP" altLang="en-US" sz="800" dirty="0" smtClean="0"/>
                    </a:p>
                  </a:txBody>
                  <a:tcPr/>
                </a:tc>
              </a:tr>
              <a:tr h="0">
                <a:tc>
                  <a:txBody>
                    <a:bodyPr/>
                    <a:lstStyle/>
                    <a:p>
                      <a:endParaRPr kumimoji="1" lang="ja-JP" altLang="en-US" sz="800" dirty="0"/>
                    </a:p>
                  </a:txBody>
                  <a:tcPr/>
                </a:tc>
                <a:tc>
                  <a:txBody>
                    <a:bodyPr/>
                    <a:lstStyle/>
                    <a:p>
                      <a:pPr algn="r"/>
                      <a:r>
                        <a:rPr kumimoji="1" lang="en-US" altLang="ja-JP" sz="800" dirty="0" smtClean="0"/>
                        <a:t>1000</a:t>
                      </a:r>
                      <a:endParaRPr kumimoji="1" lang="ja-JP" altLang="en-US" sz="800" dirty="0"/>
                    </a:p>
                  </a:txBody>
                  <a:tcPr/>
                </a:tc>
                <a:tc>
                  <a:txBody>
                    <a:bodyPr/>
                    <a:lstStyle/>
                    <a:p>
                      <a:pPr algn="r"/>
                      <a:endParaRPr kumimoji="1" lang="ja-JP" altLang="en-US" sz="800" dirty="0"/>
                    </a:p>
                  </a:txBody>
                  <a:tcPr/>
                </a:tc>
              </a:tr>
              <a:tr h="0">
                <a:tc>
                  <a:txBody>
                    <a:bodyPr/>
                    <a:lstStyle/>
                    <a:p>
                      <a:r>
                        <a:rPr kumimoji="1" lang="en-US" altLang="ja-JP" sz="800" dirty="0" smtClean="0"/>
                        <a:t>@@</a:t>
                      </a:r>
                      <a:r>
                        <a:rPr kumimoji="1" lang="en-US" altLang="ja-JP" sz="800" dirty="0" err="1" smtClean="0"/>
                        <a:t>Datetype</a:t>
                      </a:r>
                      <a:endParaRPr kumimoji="1" lang="ja-JP" altLang="en-US" sz="800" dirty="0"/>
                    </a:p>
                  </a:txBody>
                  <a:tcPr/>
                </a:tc>
                <a:tc>
                  <a:txBody>
                    <a:bodyPr/>
                    <a:lstStyle/>
                    <a:p>
                      <a:pPr algn="r"/>
                      <a:endParaRPr kumimoji="1" lang="ja-JP" altLang="en-US" sz="800" dirty="0"/>
                    </a:p>
                  </a:txBody>
                  <a:tcPr/>
                </a:tc>
                <a:tc>
                  <a:txBody>
                    <a:bodyPr/>
                    <a:lstStyle/>
                    <a:p>
                      <a:pPr algn="r"/>
                      <a:endParaRPr kumimoji="1" lang="ja-JP" altLang="en-US" sz="800" dirty="0"/>
                    </a:p>
                  </a:txBody>
                  <a:tcPr/>
                </a:tc>
              </a:tr>
              <a:tr h="0">
                <a:tc>
                  <a:txBody>
                    <a:bodyPr/>
                    <a:lstStyle/>
                    <a:p>
                      <a:endParaRPr kumimoji="1" lang="ja-JP" altLang="en-US" sz="800" dirty="0"/>
                    </a:p>
                  </a:txBody>
                  <a:tcPr/>
                </a:tc>
                <a:tc>
                  <a:txBody>
                    <a:bodyPr/>
                    <a:lstStyle/>
                    <a:p>
                      <a:pPr algn="r"/>
                      <a:r>
                        <a:rPr kumimoji="1" lang="en-US" altLang="ja-JP" sz="800" dirty="0" err="1" smtClean="0"/>
                        <a:t>xsd:intege</a:t>
                      </a:r>
                      <a:endParaRPr kumimoji="1" lang="ja-JP" altLang="en-US" sz="800" dirty="0"/>
                    </a:p>
                  </a:txBody>
                  <a:tcPr/>
                </a:tc>
                <a:tc>
                  <a:txBody>
                    <a:bodyPr/>
                    <a:lstStyle/>
                    <a:p>
                      <a:pPr algn="r"/>
                      <a:r>
                        <a:rPr kumimoji="1" lang="en-US" altLang="ja-JP" sz="800" dirty="0" err="1" smtClean="0"/>
                        <a:t>xsd:double</a:t>
                      </a:r>
                      <a:endParaRPr kumimoji="1" lang="ja-JP" altLang="en-US" sz="800" dirty="0"/>
                    </a:p>
                  </a:txBody>
                  <a:tcPr/>
                </a:tc>
              </a:tr>
              <a:tr h="0">
                <a:tc>
                  <a:txBody>
                    <a:bodyPr/>
                    <a:lstStyle/>
                    <a:p>
                      <a:r>
                        <a:rPr kumimoji="1" lang="ja-JP" altLang="en-US" sz="800" dirty="0" smtClean="0"/>
                        <a:t>北海道</a:t>
                      </a:r>
                      <a:endParaRPr kumimoji="1" lang="ja-JP" altLang="en-US" sz="800" dirty="0"/>
                    </a:p>
                  </a:txBody>
                  <a:tcPr/>
                </a:tc>
                <a:tc>
                  <a:txBody>
                    <a:bodyPr/>
                    <a:lstStyle/>
                    <a:p>
                      <a:pPr algn="r"/>
                      <a:r>
                        <a:rPr kumimoji="1" lang="en-US" altLang="ja-JP" sz="800" dirty="0" smtClean="0"/>
                        <a:t>5506</a:t>
                      </a:r>
                      <a:endParaRPr kumimoji="1" lang="ja-JP" altLang="en-US" sz="800" dirty="0"/>
                    </a:p>
                  </a:txBody>
                  <a:tcPr/>
                </a:tc>
                <a:tc>
                  <a:txBody>
                    <a:bodyPr/>
                    <a:lstStyle/>
                    <a:p>
                      <a:pPr algn="r"/>
                      <a:r>
                        <a:rPr kumimoji="1" lang="en-US" altLang="ja-JP" sz="800" dirty="0" smtClean="0"/>
                        <a:t>83457.06</a:t>
                      </a:r>
                      <a:endParaRPr kumimoji="1" lang="ja-JP" altLang="en-US" sz="800" dirty="0"/>
                    </a:p>
                  </a:txBody>
                  <a:tcPr/>
                </a:tc>
              </a:tr>
              <a:tr h="0">
                <a:tc>
                  <a:txBody>
                    <a:bodyPr/>
                    <a:lstStyle/>
                    <a:p>
                      <a:r>
                        <a:rPr kumimoji="1" lang="ja-JP" altLang="en-US" sz="800" dirty="0" smtClean="0"/>
                        <a:t>青森</a:t>
                      </a:r>
                      <a:endParaRPr kumimoji="1" lang="ja-JP" altLang="en-US" sz="800" dirty="0"/>
                    </a:p>
                  </a:txBody>
                  <a:tcPr/>
                </a:tc>
                <a:tc>
                  <a:txBody>
                    <a:bodyPr/>
                    <a:lstStyle/>
                    <a:p>
                      <a:pPr algn="r"/>
                      <a:r>
                        <a:rPr kumimoji="1" lang="en-US" altLang="ja-JP" sz="800" dirty="0" smtClean="0"/>
                        <a:t>1373</a:t>
                      </a:r>
                      <a:endParaRPr kumimoji="1" lang="ja-JP" altLang="en-US" sz="800" dirty="0"/>
                    </a:p>
                  </a:txBody>
                  <a:tcPr/>
                </a:tc>
                <a:tc>
                  <a:txBody>
                    <a:bodyPr/>
                    <a:lstStyle/>
                    <a:p>
                      <a:pPr algn="r"/>
                      <a:r>
                        <a:rPr kumimoji="1" lang="en-US" altLang="ja-JP" sz="800" dirty="0" smtClean="0"/>
                        <a:t>9644.7</a:t>
                      </a:r>
                      <a:endParaRPr kumimoji="1" lang="ja-JP" altLang="en-US" sz="800" dirty="0"/>
                    </a:p>
                  </a:txBody>
                  <a:tcPr/>
                </a:tc>
              </a:tr>
              <a:tr h="0">
                <a:tc>
                  <a:txBody>
                    <a:bodyPr/>
                    <a:lstStyle/>
                    <a:p>
                      <a:endParaRPr kumimoji="1" lang="ja-JP" altLang="en-US" sz="800" dirty="0"/>
                    </a:p>
                  </a:txBody>
                  <a:tcPr/>
                </a:tc>
                <a:tc>
                  <a:txBody>
                    <a:bodyPr/>
                    <a:lstStyle/>
                    <a:p>
                      <a:pPr algn="r"/>
                      <a:endParaRPr kumimoji="1" lang="ja-JP" altLang="en-US" sz="800" dirty="0"/>
                    </a:p>
                  </a:txBody>
                  <a:tcPr/>
                </a:tc>
                <a:tc>
                  <a:txBody>
                    <a:bodyPr/>
                    <a:lstStyle/>
                    <a:p>
                      <a:pPr algn="r"/>
                      <a:endParaRPr kumimoji="1" lang="ja-JP" altLang="en-US" sz="800" dirty="0"/>
                    </a:p>
                  </a:txBody>
                  <a:tcPr/>
                </a:tc>
              </a:tr>
              <a:tr h="0">
                <a:tc>
                  <a:txBody>
                    <a:bodyPr/>
                    <a:lstStyle/>
                    <a:p>
                      <a:r>
                        <a:rPr kumimoji="1" lang="ja-JP" altLang="en-US" sz="800" dirty="0" smtClean="0"/>
                        <a:t>鹿児島</a:t>
                      </a:r>
                      <a:endParaRPr kumimoji="1" lang="ja-JP" altLang="en-US" sz="800" dirty="0"/>
                    </a:p>
                  </a:txBody>
                  <a:tcPr/>
                </a:tc>
                <a:tc>
                  <a:txBody>
                    <a:bodyPr/>
                    <a:lstStyle/>
                    <a:p>
                      <a:pPr algn="r"/>
                      <a:r>
                        <a:rPr kumimoji="1" lang="en-US" altLang="ja-JP" sz="800" dirty="0" smtClean="0"/>
                        <a:t>1706</a:t>
                      </a:r>
                      <a:endParaRPr kumimoji="1" lang="ja-JP" altLang="en-US" sz="800" dirty="0"/>
                    </a:p>
                  </a:txBody>
                  <a:tcPr/>
                </a:tc>
                <a:tc>
                  <a:txBody>
                    <a:bodyPr/>
                    <a:lstStyle/>
                    <a:p>
                      <a:pPr algn="r"/>
                      <a:r>
                        <a:rPr kumimoji="1" lang="en-US" altLang="ja-JP" sz="800" dirty="0" smtClean="0"/>
                        <a:t>9044.66</a:t>
                      </a:r>
                      <a:endParaRPr kumimoji="1" lang="ja-JP" altLang="en-US" sz="800" dirty="0"/>
                    </a:p>
                  </a:txBody>
                  <a:tcPr/>
                </a:tc>
              </a:tr>
              <a:tr h="0">
                <a:tc>
                  <a:txBody>
                    <a:bodyPr/>
                    <a:lstStyle/>
                    <a:p>
                      <a:r>
                        <a:rPr kumimoji="1" lang="ja-JP" altLang="en-US" sz="800" dirty="0" smtClean="0"/>
                        <a:t>沖縄</a:t>
                      </a:r>
                      <a:endParaRPr kumimoji="1" lang="ja-JP" altLang="en-US" sz="800" dirty="0"/>
                    </a:p>
                  </a:txBody>
                  <a:tcPr/>
                </a:tc>
                <a:tc>
                  <a:txBody>
                    <a:bodyPr/>
                    <a:lstStyle/>
                    <a:p>
                      <a:pPr algn="r"/>
                      <a:r>
                        <a:rPr kumimoji="1" lang="en-US" altLang="ja-JP" sz="800" dirty="0" smtClean="0"/>
                        <a:t>1393</a:t>
                      </a:r>
                      <a:endParaRPr kumimoji="1" lang="ja-JP" altLang="en-US" sz="800" dirty="0"/>
                    </a:p>
                  </a:txBody>
                  <a:tcPr/>
                </a:tc>
                <a:tc>
                  <a:txBody>
                    <a:bodyPr/>
                    <a:lstStyle/>
                    <a:p>
                      <a:pPr algn="r"/>
                      <a:r>
                        <a:rPr kumimoji="1" lang="en-US" altLang="ja-JP" sz="800" dirty="0" smtClean="0"/>
                        <a:t>2276.64</a:t>
                      </a:r>
                      <a:endParaRPr kumimoji="1" lang="ja-JP" altLang="en-US" sz="800" dirty="0"/>
                    </a:p>
                  </a:txBody>
                  <a:tcPr/>
                </a:tc>
              </a:tr>
            </a:tbl>
          </a:graphicData>
        </a:graphic>
      </p:graphicFrame>
      <p:sp>
        <p:nvSpPr>
          <p:cNvPr id="16" name="大波 15"/>
          <p:cNvSpPr/>
          <p:nvPr/>
        </p:nvSpPr>
        <p:spPr bwMode="auto">
          <a:xfrm>
            <a:off x="6777540" y="5517232"/>
            <a:ext cx="2988455" cy="180020"/>
          </a:xfrm>
          <a:prstGeom prst="wave">
            <a:avLst/>
          </a:prstGeom>
          <a:solidFill>
            <a:schemeClr val="tx1"/>
          </a:solidFill>
          <a:ln w="12700" cap="sq" cmpd="sng" algn="ctr">
            <a:solidFill>
              <a:schemeClr val="bg1"/>
            </a:solidFill>
            <a:prstDash val="solid"/>
            <a:round/>
            <a:headEnd type="none" w="sm" len="sm"/>
            <a:tailEnd type="none" w="sm" len="sm"/>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1"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ＤＦＧ華康ゴシック体W5" pitchFamily="50" charset="-128"/>
              <a:ea typeface="ＤＦＧ華康ゴシック体W5" pitchFamily="50" charset="-128"/>
            </a:endParaRPr>
          </a:p>
        </p:txBody>
      </p:sp>
      <p:sp>
        <p:nvSpPr>
          <p:cNvPr id="17" name="正方形/長方形 16"/>
          <p:cNvSpPr/>
          <p:nvPr/>
        </p:nvSpPr>
        <p:spPr bwMode="auto">
          <a:xfrm>
            <a:off x="9753196" y="5424363"/>
            <a:ext cx="96348" cy="360040"/>
          </a:xfrm>
          <a:prstGeom prst="rect">
            <a:avLst/>
          </a:prstGeom>
          <a:solidFill>
            <a:schemeClr val="tx1"/>
          </a:solidFill>
          <a:ln w="12700" cap="sq" cmpd="sng" algn="ctr">
            <a:solidFill>
              <a:schemeClr val="tx1"/>
            </a:solidFill>
            <a:prstDash val="solid"/>
            <a:round/>
            <a:headEnd type="none" w="sm" len="sm"/>
            <a:tailEnd type="none" w="sm" len="sm"/>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1"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ＤＦＧ華康ゴシック体W5" pitchFamily="50" charset="-128"/>
              <a:ea typeface="ＤＦＧ華康ゴシック体W5" pitchFamily="50" charset="-128"/>
            </a:endParaRPr>
          </a:p>
        </p:txBody>
      </p:sp>
      <p:sp>
        <p:nvSpPr>
          <p:cNvPr id="18" name="正方形/長方形 17"/>
          <p:cNvSpPr/>
          <p:nvPr/>
        </p:nvSpPr>
        <p:spPr bwMode="auto">
          <a:xfrm>
            <a:off x="6681192" y="5445224"/>
            <a:ext cx="96348" cy="360040"/>
          </a:xfrm>
          <a:prstGeom prst="rect">
            <a:avLst/>
          </a:prstGeom>
          <a:solidFill>
            <a:schemeClr val="tx1"/>
          </a:solidFill>
          <a:ln w="12700" cap="sq" cmpd="sng" algn="ctr">
            <a:solidFill>
              <a:schemeClr val="tx1"/>
            </a:solidFill>
            <a:prstDash val="solid"/>
            <a:round/>
            <a:headEnd type="none" w="sm" len="sm"/>
            <a:tailEnd type="none" w="sm" len="sm"/>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1"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ＤＦＧ華康ゴシック体W5" pitchFamily="50" charset="-128"/>
              <a:ea typeface="ＤＦＧ華康ゴシック体W5" pitchFamily="50" charset="-128"/>
            </a:endParaRPr>
          </a:p>
        </p:txBody>
      </p:sp>
      <p:sp>
        <p:nvSpPr>
          <p:cNvPr id="20" name="テキスト ボックス 19"/>
          <p:cNvSpPr txBox="1"/>
          <p:nvPr/>
        </p:nvSpPr>
        <p:spPr>
          <a:xfrm>
            <a:off x="7185248" y="6264024"/>
            <a:ext cx="2739853" cy="369332"/>
          </a:xfrm>
          <a:prstGeom prst="rect">
            <a:avLst/>
          </a:prstGeom>
          <a:noFill/>
        </p:spPr>
        <p:txBody>
          <a:bodyPr wrap="none" rtlCol="0">
            <a:spAutoFit/>
          </a:bodyPr>
          <a:lstStyle/>
          <a:p>
            <a:pPr algn="l"/>
            <a:r>
              <a:rPr kumimoji="1" lang="en-US" altLang="ja-JP" dirty="0" smtClean="0">
                <a:solidFill>
                  <a:schemeClr val="bg2"/>
                </a:solidFill>
                <a:latin typeface="メイリオ" pitchFamily="50" charset="-128"/>
                <a:ea typeface="メイリオ" pitchFamily="50" charset="-128"/>
                <a:cs typeface="メイリオ" pitchFamily="50" charset="-128"/>
                <a:sym typeface="Wingdings" pitchFamily="2" charset="2"/>
              </a:rPr>
              <a:t></a:t>
            </a:r>
            <a:r>
              <a:rPr kumimoji="1" lang="ja-JP" altLang="en-US" dirty="0" smtClean="0">
                <a:solidFill>
                  <a:schemeClr val="bg2"/>
                </a:solidFill>
                <a:latin typeface="メイリオ" pitchFamily="50" charset="-128"/>
                <a:ea typeface="メイリオ" pitchFamily="50" charset="-128"/>
                <a:cs typeface="メイリオ" pitchFamily="50" charset="-128"/>
                <a:sym typeface="Wingdings" pitchFamily="2" charset="2"/>
              </a:rPr>
              <a:t>を表形式ソフトで表示</a:t>
            </a:r>
            <a:endParaRPr kumimoji="1" lang="ja-JP" altLang="en-US" dirty="0" smtClean="0">
              <a:solidFill>
                <a:schemeClr val="bg2"/>
              </a:solidFill>
              <a:latin typeface="メイリオ" pitchFamily="50" charset="-128"/>
              <a:ea typeface="メイリオ" pitchFamily="50" charset="-128"/>
              <a:cs typeface="メイリオ" pitchFamily="50" charset="-128"/>
            </a:endParaRPr>
          </a:p>
        </p:txBody>
      </p:sp>
    </p:spTree>
    <p:extLst>
      <p:ext uri="{BB962C8B-B14F-4D97-AF65-F5344CB8AC3E}">
        <p14:creationId xmlns:p14="http://schemas.microsoft.com/office/powerpoint/2010/main" val="208332274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タイトル 4"/>
          <p:cNvSpPr>
            <a:spLocks noGrp="1"/>
          </p:cNvSpPr>
          <p:nvPr>
            <p:ph type="title"/>
          </p:nvPr>
        </p:nvSpPr>
        <p:spPr/>
        <p:txBody>
          <a:bodyPr>
            <a:normAutofit fontScale="90000"/>
          </a:bodyPr>
          <a:lstStyle/>
          <a:p>
            <a:r>
              <a:rPr lang="en-US" altLang="ja-JP" dirty="0" smtClean="0"/>
              <a:t>iii) </a:t>
            </a:r>
            <a:r>
              <a:rPr lang="ja-JP" altLang="en-US" dirty="0" smtClean="0"/>
              <a:t>情報</a:t>
            </a:r>
            <a:r>
              <a:rPr lang="ja-JP" altLang="en-US" dirty="0"/>
              <a:t>流通連携基盤システム外部</a:t>
            </a:r>
            <a:r>
              <a:rPr lang="ja-JP" altLang="en-US" dirty="0" smtClean="0"/>
              <a:t>仕様書</a:t>
            </a:r>
            <a:r>
              <a:rPr lang="en-US" altLang="ja-JP" dirty="0" smtClean="0"/>
              <a:t>(</a:t>
            </a:r>
            <a:r>
              <a:rPr lang="ja-JP" altLang="en-US" dirty="0" smtClean="0"/>
              <a:t>平成</a:t>
            </a:r>
            <a:r>
              <a:rPr lang="en-US" altLang="ja-JP" dirty="0"/>
              <a:t>24</a:t>
            </a:r>
            <a:r>
              <a:rPr lang="ja-JP" altLang="en-US" dirty="0" smtClean="0"/>
              <a:t>年度版</a:t>
            </a:r>
            <a:r>
              <a:rPr lang="en-US" altLang="ja-JP" dirty="0" smtClean="0"/>
              <a:t>)</a:t>
            </a:r>
            <a:endParaRPr kumimoji="1" lang="ja-JP" altLang="en-US" dirty="0">
              <a:solidFill>
                <a:schemeClr val="bg2"/>
              </a:solidFill>
            </a:endParaRPr>
          </a:p>
        </p:txBody>
      </p:sp>
      <p:sp>
        <p:nvSpPr>
          <p:cNvPr id="6" name="テキスト プレースホルダー 5"/>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38</a:t>
            </a:fld>
            <a:endParaRPr lang="en-US" altLang="ja-JP"/>
          </a:p>
        </p:txBody>
      </p:sp>
    </p:spTree>
    <p:extLst>
      <p:ext uri="{BB962C8B-B14F-4D97-AF65-F5344CB8AC3E}">
        <p14:creationId xmlns:p14="http://schemas.microsoft.com/office/powerpoint/2010/main" val="285716607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ja-JP" altLang="en-US" sz="2800" dirty="0" smtClean="0"/>
              <a:t>情報</a:t>
            </a:r>
            <a:r>
              <a:rPr lang="ja-JP" altLang="en-US" sz="2800" dirty="0"/>
              <a:t>流通連携基盤システム外部仕様書案（平成</a:t>
            </a:r>
            <a:r>
              <a:rPr lang="en-US" altLang="ja-JP" sz="2800" dirty="0"/>
              <a:t>24</a:t>
            </a:r>
            <a:r>
              <a:rPr lang="ja-JP" altLang="en-US" sz="2800" dirty="0"/>
              <a:t>年度版）</a:t>
            </a:r>
            <a:endParaRPr kumimoji="1" lang="ja-JP" altLang="en-US" dirty="0"/>
          </a:p>
        </p:txBody>
      </p:sp>
      <p:sp>
        <p:nvSpPr>
          <p:cNvPr id="3" name="コンテンツ プレースホルダー 2"/>
          <p:cNvSpPr>
            <a:spLocks noGrp="1"/>
          </p:cNvSpPr>
          <p:nvPr>
            <p:ph idx="1"/>
          </p:nvPr>
        </p:nvSpPr>
        <p:spPr>
          <a:xfrm>
            <a:off x="351414" y="1143000"/>
            <a:ext cx="9354114" cy="5382344"/>
          </a:xfrm>
        </p:spPr>
        <p:txBody>
          <a:bodyPr>
            <a:normAutofit fontScale="92500" lnSpcReduction="10000"/>
          </a:bodyPr>
          <a:lstStyle/>
          <a:p>
            <a:r>
              <a:rPr lang="ja-JP" altLang="en-US" dirty="0" smtClean="0"/>
              <a:t>本書の位置づけ</a:t>
            </a:r>
          </a:p>
          <a:p>
            <a:pPr lvl="1"/>
            <a:r>
              <a:rPr lang="ja-JP" altLang="en-US" dirty="0" smtClean="0"/>
              <a:t>公開された／公開されるデータ</a:t>
            </a:r>
            <a:r>
              <a:rPr lang="ja-JP" altLang="en-US" dirty="0"/>
              <a:t>を利用したシステム構築手法の</a:t>
            </a:r>
            <a:r>
              <a:rPr lang="en-US" altLang="ja-JP" dirty="0"/>
              <a:t>1</a:t>
            </a:r>
            <a:r>
              <a:rPr lang="ja-JP" altLang="en-US" dirty="0" smtClean="0"/>
              <a:t>つ。</a:t>
            </a:r>
          </a:p>
          <a:p>
            <a:pPr lvl="2"/>
            <a:r>
              <a:rPr lang="ja-JP" altLang="en-US" dirty="0" smtClean="0"/>
              <a:t>保持するデータを公開する</a:t>
            </a:r>
            <a:r>
              <a:rPr lang="ja-JP" altLang="en-US" dirty="0"/>
              <a:t>ときの手法・システムの例示</a:t>
            </a:r>
            <a:r>
              <a:rPr lang="ja-JP" altLang="en-US" dirty="0" smtClean="0"/>
              <a:t>。</a:t>
            </a:r>
          </a:p>
          <a:p>
            <a:pPr lvl="1"/>
            <a:r>
              <a:rPr lang="ja-JP" altLang="en-US" dirty="0" smtClean="0"/>
              <a:t>さまざま</a:t>
            </a:r>
            <a:r>
              <a:rPr lang="ja-JP" altLang="en-US" dirty="0"/>
              <a:t>な利用シーンを対象とする。</a:t>
            </a:r>
          </a:p>
          <a:p>
            <a:pPr lvl="2"/>
            <a:r>
              <a:rPr lang="ja-JP" altLang="en-US" dirty="0"/>
              <a:t>データの直接取得・リアルタイムデータの取得・操作など。</a:t>
            </a:r>
          </a:p>
          <a:p>
            <a:pPr lvl="2"/>
            <a:r>
              <a:rPr lang="ja-JP" altLang="en-US" dirty="0" smtClean="0"/>
              <a:t>識別子を読み取ることをトリガとしてデータを取得するような利用法も対象とする。</a:t>
            </a:r>
          </a:p>
          <a:p>
            <a:pPr lvl="2"/>
            <a:r>
              <a:rPr lang="ja-JP" altLang="en-US" dirty="0"/>
              <a:t>いわゆるオープンデータ（再配布可能なライセンスにより公開されるデータ）でない、条件付きで閲覧・改編・流用等の利用が許可されるデータも対象とする</a:t>
            </a:r>
            <a:r>
              <a:rPr lang="ja-JP" altLang="en-US" dirty="0" smtClean="0"/>
              <a:t>。</a:t>
            </a:r>
          </a:p>
          <a:p>
            <a:pPr lvl="1"/>
            <a:r>
              <a:rPr lang="ja-JP" altLang="en-US" dirty="0" smtClean="0"/>
              <a:t>仕様に記載された機能から、必要なものを選択して利用できる。</a:t>
            </a:r>
          </a:p>
          <a:p>
            <a:pPr lvl="2"/>
            <a:r>
              <a:rPr lang="ja-JP" altLang="en-US" dirty="0" smtClean="0"/>
              <a:t>全機能の提供を求めているものではない。</a:t>
            </a:r>
          </a:p>
          <a:p>
            <a:pPr lvl="2"/>
            <a:r>
              <a:rPr lang="ja-JP" altLang="en-US" dirty="0" smtClean="0"/>
              <a:t>平成</a:t>
            </a:r>
            <a:r>
              <a:rPr lang="en-US" altLang="ja-JP" dirty="0" smtClean="0"/>
              <a:t>24</a:t>
            </a:r>
            <a:r>
              <a:rPr lang="ja-JP" altLang="en-US" dirty="0" smtClean="0"/>
              <a:t>年度の情報流通連携基盤事業では、上記の方針でシステムが実装された。</a:t>
            </a:r>
          </a:p>
          <a:p>
            <a:r>
              <a:rPr lang="ja-JP" altLang="en-US" dirty="0"/>
              <a:t>規定</a:t>
            </a:r>
            <a:r>
              <a:rPr lang="ja-JP" altLang="en-US" dirty="0" smtClean="0"/>
              <a:t>範囲</a:t>
            </a:r>
          </a:p>
          <a:p>
            <a:pPr lvl="1"/>
            <a:r>
              <a:rPr lang="en-US" altLang="ja-JP" dirty="0" smtClean="0"/>
              <a:t>API</a:t>
            </a:r>
            <a:r>
              <a:rPr lang="ja-JP" altLang="en-US" dirty="0" smtClean="0"/>
              <a:t>規格</a:t>
            </a:r>
          </a:p>
          <a:p>
            <a:pPr lvl="2"/>
            <a:r>
              <a:rPr lang="en-US" altLang="ja-JP" dirty="0" smtClean="0"/>
              <a:t>SPARQL</a:t>
            </a:r>
            <a:r>
              <a:rPr lang="ja-JP" altLang="en-US" dirty="0" smtClean="0"/>
              <a:t>規格に基づく</a:t>
            </a:r>
            <a:r>
              <a:rPr lang="en-US" altLang="ja-JP" dirty="0" smtClean="0"/>
              <a:t>API</a:t>
            </a:r>
          </a:p>
          <a:p>
            <a:pPr lvl="2"/>
            <a:r>
              <a:rPr lang="en-US" altLang="ja-JP" dirty="0" smtClean="0"/>
              <a:t>REST</a:t>
            </a:r>
            <a:r>
              <a:rPr lang="ja-JP" altLang="en-US" dirty="0" smtClean="0"/>
              <a:t>ベースの</a:t>
            </a:r>
            <a:r>
              <a:rPr lang="en-US" altLang="ja-JP" dirty="0" smtClean="0"/>
              <a:t>API</a:t>
            </a:r>
            <a:endParaRPr lang="ja-JP" altLang="en-US" dirty="0" smtClean="0"/>
          </a:p>
          <a:p>
            <a:pPr lvl="1"/>
            <a:r>
              <a:rPr lang="ja-JP" altLang="en-US" dirty="0" smtClean="0"/>
              <a:t>データ規格</a:t>
            </a:r>
          </a:p>
          <a:p>
            <a:pPr lvl="2"/>
            <a:r>
              <a:rPr lang="ja-JP" altLang="en-US" dirty="0" smtClean="0"/>
              <a:t>データモデルは</a:t>
            </a:r>
            <a:r>
              <a:rPr lang="en-US" altLang="ja-JP" dirty="0" smtClean="0"/>
              <a:t>RDF</a:t>
            </a:r>
            <a:r>
              <a:rPr lang="ja-JP" altLang="en-US" dirty="0" smtClean="0"/>
              <a:t>に準拠する。</a:t>
            </a:r>
          </a:p>
          <a:p>
            <a:pPr lvl="2"/>
            <a:r>
              <a:rPr lang="ja-JP" altLang="en-US" dirty="0" smtClean="0"/>
              <a:t>ボキャブラリとして、平成</a:t>
            </a:r>
            <a:r>
              <a:rPr lang="en-US" altLang="ja-JP" dirty="0"/>
              <a:t>24</a:t>
            </a:r>
            <a:r>
              <a:rPr lang="ja-JP" altLang="en-US" dirty="0" smtClean="0"/>
              <a:t>年度実証で利用したものを例示する。</a:t>
            </a:r>
          </a:p>
          <a:p>
            <a:pPr lvl="3"/>
            <a:r>
              <a:rPr lang="ja-JP" altLang="en-US" dirty="0" smtClean="0"/>
              <a:t>既存のボキャブラリ＋実証において追加定義したボキャブラリ</a:t>
            </a:r>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39</a:t>
            </a:fld>
            <a:endParaRPr lang="en-US" altLang="ja-JP"/>
          </a:p>
        </p:txBody>
      </p:sp>
      <p:sp>
        <p:nvSpPr>
          <p:cNvPr id="5" name="テキスト ボックス 4"/>
          <p:cNvSpPr txBox="1"/>
          <p:nvPr/>
        </p:nvSpPr>
        <p:spPr>
          <a:xfrm>
            <a:off x="6487558" y="745312"/>
            <a:ext cx="3416320" cy="276999"/>
          </a:xfrm>
          <a:prstGeom prst="rect">
            <a:avLst/>
          </a:prstGeom>
          <a:noFill/>
        </p:spPr>
        <p:txBody>
          <a:bodyPr wrap="none" rtlCol="0">
            <a:spAutoFit/>
          </a:bodyPr>
          <a:lstStyle/>
          <a:p>
            <a:pPr algn="l"/>
            <a:r>
              <a:rPr kumimoji="1" lang="en-US" altLang="ja-JP" sz="1200" dirty="0" smtClean="0">
                <a:solidFill>
                  <a:schemeClr val="bg2"/>
                </a:solidFill>
                <a:latin typeface="メイリオ" pitchFamily="50" charset="-128"/>
                <a:ea typeface="メイリオ" pitchFamily="50" charset="-128"/>
                <a:cs typeface="メイリオ" pitchFamily="50" charset="-128"/>
              </a:rPr>
              <a:t>※</a:t>
            </a:r>
            <a:r>
              <a:rPr kumimoji="1" lang="ja-JP" altLang="en-US" sz="1200" dirty="0" smtClean="0">
                <a:solidFill>
                  <a:schemeClr val="bg2"/>
                </a:solidFill>
                <a:latin typeface="メイリオ" pitchFamily="50" charset="-128"/>
                <a:ea typeface="メイリオ" pitchFamily="50" charset="-128"/>
                <a:cs typeface="メイリオ" pitchFamily="50" charset="-128"/>
              </a:rPr>
              <a:t>以下本書の名称を「外部仕様書」と略する。</a:t>
            </a:r>
          </a:p>
        </p:txBody>
      </p:sp>
    </p:spTree>
    <p:extLst>
      <p:ext uri="{BB962C8B-B14F-4D97-AF65-F5344CB8AC3E}">
        <p14:creationId xmlns:p14="http://schemas.microsoft.com/office/powerpoint/2010/main" val="3902374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タイトル 4"/>
          <p:cNvSpPr>
            <a:spLocks noGrp="1"/>
          </p:cNvSpPr>
          <p:nvPr>
            <p:ph type="title"/>
          </p:nvPr>
        </p:nvSpPr>
        <p:spPr>
          <a:xfrm>
            <a:off x="2112708" y="2225443"/>
            <a:ext cx="7232780" cy="1913424"/>
          </a:xfrm>
        </p:spPr>
        <p:txBody>
          <a:bodyPr>
            <a:normAutofit/>
          </a:bodyPr>
          <a:lstStyle/>
          <a:p>
            <a:r>
              <a:rPr kumimoji="1" lang="en-US" altLang="ja-JP" dirty="0" smtClean="0"/>
              <a:t>1.</a:t>
            </a:r>
            <a:r>
              <a:rPr kumimoji="1" lang="ja-JP" altLang="en-US" dirty="0" smtClean="0"/>
              <a:t> 検討の基本方針</a:t>
            </a:r>
            <a:endParaRPr kumimoji="1" lang="ja-JP" altLang="en-US" dirty="0"/>
          </a:p>
        </p:txBody>
      </p:sp>
      <p:sp>
        <p:nvSpPr>
          <p:cNvPr id="6" name="テキスト プレースホルダー 5"/>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4</a:t>
            </a:fld>
            <a:endParaRPr lang="en-US" altLang="ja-JP"/>
          </a:p>
        </p:txBody>
      </p:sp>
    </p:spTree>
    <p:extLst>
      <p:ext uri="{BB962C8B-B14F-4D97-AF65-F5344CB8AC3E}">
        <p14:creationId xmlns:p14="http://schemas.microsoft.com/office/powerpoint/2010/main" val="4235770951"/>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外部仕様書のボキャブラリ規定（既存のボキャブラリ）</a:t>
            </a:r>
            <a:endParaRPr kumimoji="1" lang="ja-JP" altLang="en-US" dirty="0"/>
          </a:p>
        </p:txBody>
      </p:sp>
      <p:graphicFrame>
        <p:nvGraphicFramePr>
          <p:cNvPr id="5" name="コンテンツ プレースホルダー 4"/>
          <p:cNvGraphicFramePr>
            <a:graphicFrameLocks noGrp="1"/>
          </p:cNvGraphicFramePr>
          <p:nvPr>
            <p:ph idx="1"/>
            <p:extLst>
              <p:ext uri="{D42A27DB-BD31-4B8C-83A1-F6EECF244321}">
                <p14:modId xmlns:p14="http://schemas.microsoft.com/office/powerpoint/2010/main" val="3260723316"/>
              </p:ext>
            </p:extLst>
          </p:nvPr>
        </p:nvGraphicFramePr>
        <p:xfrm>
          <a:off x="350838" y="1124744"/>
          <a:ext cx="9147176" cy="4953000"/>
        </p:xfrm>
        <a:graphic>
          <a:graphicData uri="http://schemas.openxmlformats.org/drawingml/2006/table">
            <a:tbl>
              <a:tblPr firstRow="1" bandRow="1">
                <a:tableStyleId>{5C22544A-7EE6-4342-B048-85BDC9FD1C3A}</a:tableStyleId>
              </a:tblPr>
              <a:tblGrid>
                <a:gridCol w="1361802"/>
                <a:gridCol w="2736304"/>
                <a:gridCol w="2762276"/>
                <a:gridCol w="2286794"/>
              </a:tblGrid>
              <a:tr h="127789">
                <a:tc>
                  <a:txBody>
                    <a:bodyPr/>
                    <a:lstStyle/>
                    <a:p>
                      <a:pPr algn="ctr"/>
                      <a:r>
                        <a:rPr kumimoji="1" lang="ja-JP" altLang="en-US" dirty="0" smtClean="0">
                          <a:latin typeface="メイリオ" pitchFamily="50" charset="-128"/>
                          <a:ea typeface="メイリオ" pitchFamily="50" charset="-128"/>
                          <a:cs typeface="メイリオ" pitchFamily="50" charset="-128"/>
                        </a:rPr>
                        <a:t>名称</a:t>
                      </a:r>
                      <a:endParaRPr kumimoji="1" lang="ja-JP" altLang="en-US" dirty="0">
                        <a:latin typeface="メイリオ" pitchFamily="50" charset="-128"/>
                        <a:ea typeface="メイリオ" pitchFamily="50" charset="-128"/>
                        <a:cs typeface="メイリオ" pitchFamily="50" charset="-128"/>
                      </a:endParaRPr>
                    </a:p>
                  </a:txBody>
                  <a:tcPr/>
                </a:tc>
                <a:tc>
                  <a:txBody>
                    <a:bodyPr/>
                    <a:lstStyle/>
                    <a:p>
                      <a:pPr algn="ctr"/>
                      <a:r>
                        <a:rPr kumimoji="1" lang="ja-JP" altLang="en-US" dirty="0" smtClean="0">
                          <a:latin typeface="メイリオ" pitchFamily="50" charset="-128"/>
                          <a:ea typeface="メイリオ" pitchFamily="50" charset="-128"/>
                          <a:cs typeface="メイリオ" pitchFamily="50" charset="-128"/>
                        </a:rPr>
                        <a:t>規定範囲</a:t>
                      </a:r>
                      <a:endParaRPr kumimoji="1" lang="ja-JP" altLang="en-US" dirty="0">
                        <a:latin typeface="メイリオ" pitchFamily="50" charset="-128"/>
                        <a:ea typeface="メイリオ" pitchFamily="50" charset="-128"/>
                        <a:cs typeface="メイリオ" pitchFamily="50" charset="-128"/>
                      </a:endParaRPr>
                    </a:p>
                  </a:txBody>
                  <a:tcPr/>
                </a:tc>
                <a:tc>
                  <a:txBody>
                    <a:bodyPr/>
                    <a:lstStyle/>
                    <a:p>
                      <a:pPr algn="ctr"/>
                      <a:r>
                        <a:rPr kumimoji="1" lang="ja-JP" altLang="en-US" dirty="0" smtClean="0">
                          <a:latin typeface="メイリオ" pitchFamily="50" charset="-128"/>
                          <a:ea typeface="メイリオ" pitchFamily="50" charset="-128"/>
                          <a:cs typeface="メイリオ" pitchFamily="50" charset="-128"/>
                        </a:rPr>
                        <a:t>ネームスペース</a:t>
                      </a:r>
                      <a:endParaRPr kumimoji="1" lang="ja-JP" altLang="en-US" dirty="0">
                        <a:latin typeface="メイリオ" pitchFamily="50" charset="-128"/>
                        <a:ea typeface="メイリオ" pitchFamily="50" charset="-128"/>
                        <a:cs typeface="メイリオ" pitchFamily="50" charset="-128"/>
                      </a:endParaRPr>
                    </a:p>
                  </a:txBody>
                  <a:tcPr/>
                </a:tc>
                <a:tc>
                  <a:txBody>
                    <a:bodyPr/>
                    <a:lstStyle/>
                    <a:p>
                      <a:pPr algn="ctr"/>
                      <a:r>
                        <a:rPr kumimoji="1" lang="ja-JP" altLang="en-US" dirty="0" smtClean="0">
                          <a:latin typeface="メイリオ" pitchFamily="50" charset="-128"/>
                          <a:ea typeface="メイリオ" pitchFamily="50" charset="-128"/>
                          <a:cs typeface="メイリオ" pitchFamily="50" charset="-128"/>
                        </a:rPr>
                        <a:t>ボキャブラリ例</a:t>
                      </a:r>
                      <a:endParaRPr kumimoji="1" lang="ja-JP" altLang="en-US" dirty="0">
                        <a:latin typeface="メイリオ" pitchFamily="50" charset="-128"/>
                        <a:ea typeface="メイリオ" pitchFamily="50" charset="-128"/>
                        <a:cs typeface="メイリオ" pitchFamily="50" charset="-128"/>
                      </a:endParaRPr>
                    </a:p>
                  </a:txBody>
                  <a:tcPr/>
                </a:tc>
              </a:tr>
              <a:tr h="127789">
                <a:tc>
                  <a:txBody>
                    <a:bodyPr/>
                    <a:lstStyle/>
                    <a:p>
                      <a:r>
                        <a:rPr kumimoji="1" lang="en-US" altLang="ja-JP" sz="1050" dirty="0" smtClean="0"/>
                        <a:t>RDF</a:t>
                      </a:r>
                      <a:r>
                        <a:rPr kumimoji="1" lang="ja-JP" altLang="en-US" sz="1050" dirty="0" smtClean="0"/>
                        <a:t>基本構造</a:t>
                      </a:r>
                      <a:endParaRPr kumimoji="1" lang="ja-JP" altLang="en-US" sz="1050" dirty="0"/>
                    </a:p>
                  </a:txBody>
                  <a:tcPr marL="89681" marR="89681"/>
                </a:tc>
                <a:tc>
                  <a:txBody>
                    <a:bodyPr/>
                    <a:lstStyle/>
                    <a:p>
                      <a:r>
                        <a:rPr kumimoji="1" lang="en-US" altLang="ja-JP" sz="1050" dirty="0" smtClean="0"/>
                        <a:t>RDF</a:t>
                      </a:r>
                      <a:r>
                        <a:rPr kumimoji="1" lang="ja-JP" altLang="en-US" sz="1050" dirty="0" smtClean="0"/>
                        <a:t>でデータ構造を表現するための基本的なボキャブラリ。</a:t>
                      </a:r>
                      <a:endParaRPr kumimoji="1" lang="ja-JP" altLang="en-US" sz="1050" dirty="0"/>
                    </a:p>
                  </a:txBody>
                  <a:tcPr marL="89681" marR="89681"/>
                </a:tc>
                <a:tc>
                  <a:txBody>
                    <a:bodyPr/>
                    <a:lstStyle/>
                    <a:p>
                      <a:r>
                        <a:rPr kumimoji="1" lang="en-US" altLang="ja-JP" sz="1050" dirty="0" smtClean="0"/>
                        <a:t>http://www.w3.org/1999/02/22-rdf-syntax-ns#</a:t>
                      </a:r>
                      <a:endParaRPr kumimoji="1" lang="ja-JP" altLang="en-US" sz="1050" dirty="0"/>
                    </a:p>
                  </a:txBody>
                  <a:tcPr marL="89681" marR="89681"/>
                </a:tc>
                <a:tc>
                  <a:txBody>
                    <a:bodyPr/>
                    <a:lstStyle/>
                    <a:p>
                      <a:r>
                        <a:rPr kumimoji="1" lang="en-US" altLang="ja-JP" sz="1050" dirty="0" err="1" smtClean="0"/>
                        <a:t>rdf:subject</a:t>
                      </a:r>
                      <a:r>
                        <a:rPr kumimoji="1" lang="en-US" altLang="ja-JP" sz="1050" dirty="0" smtClean="0"/>
                        <a:t>(</a:t>
                      </a:r>
                      <a:r>
                        <a:rPr kumimoji="1" lang="ja-JP" altLang="en-US" sz="1050" dirty="0" smtClean="0"/>
                        <a:t>主語</a:t>
                      </a:r>
                      <a:r>
                        <a:rPr kumimoji="1" lang="en-US" altLang="ja-JP" sz="1050" dirty="0" smtClean="0"/>
                        <a:t>), </a:t>
                      </a:r>
                      <a:r>
                        <a:rPr kumimoji="1" lang="en-US" altLang="ja-JP" sz="1050" dirty="0" err="1" smtClean="0"/>
                        <a:t>rdf:predicate</a:t>
                      </a:r>
                      <a:r>
                        <a:rPr kumimoji="1" lang="en-US" altLang="ja-JP" sz="1050" dirty="0" smtClean="0"/>
                        <a:t>(</a:t>
                      </a:r>
                      <a:r>
                        <a:rPr kumimoji="1" lang="ja-JP" altLang="en-US" sz="1050" dirty="0" smtClean="0"/>
                        <a:t>述語</a:t>
                      </a:r>
                      <a:r>
                        <a:rPr kumimoji="1" lang="en-US" altLang="ja-JP" sz="1050" dirty="0" smtClean="0"/>
                        <a:t>)</a:t>
                      </a:r>
                      <a:endParaRPr kumimoji="1" lang="ja-JP" altLang="en-US" sz="1050" dirty="0"/>
                    </a:p>
                  </a:txBody>
                  <a:tcPr marL="89681" marR="89681"/>
                </a:tc>
              </a:tr>
              <a:tr h="127789">
                <a:tc>
                  <a:txBody>
                    <a:bodyPr/>
                    <a:lstStyle/>
                    <a:p>
                      <a:r>
                        <a:rPr kumimoji="1" lang="en-US" altLang="ja-JP" sz="1050" dirty="0" smtClean="0"/>
                        <a:t>RDF</a:t>
                      </a:r>
                      <a:r>
                        <a:rPr kumimoji="1" lang="ja-JP" altLang="en-US" sz="1050" dirty="0" smtClean="0"/>
                        <a:t>スキーマ</a:t>
                      </a:r>
                      <a:endParaRPr kumimoji="1" lang="ja-JP" altLang="en-US" sz="1050" dirty="0"/>
                    </a:p>
                  </a:txBody>
                  <a:tcPr marL="89681" marR="89681"/>
                </a:tc>
                <a:tc>
                  <a:txBody>
                    <a:bodyPr/>
                    <a:lstStyle/>
                    <a:p>
                      <a:r>
                        <a:rPr kumimoji="1" lang="ja-JP" altLang="en-US" sz="1050" dirty="0" smtClean="0"/>
                        <a:t>ボキャブラリを定義するためのボキャブラリ。</a:t>
                      </a:r>
                      <a:endParaRPr kumimoji="1" lang="ja-JP" altLang="en-US" sz="1050" dirty="0"/>
                    </a:p>
                  </a:txBody>
                  <a:tcPr marL="89681" marR="89681"/>
                </a:tc>
                <a:tc>
                  <a:txBody>
                    <a:bodyPr/>
                    <a:lstStyle/>
                    <a:p>
                      <a:r>
                        <a:rPr kumimoji="1" lang="en-US" altLang="ja-JP" sz="1050" dirty="0" smtClean="0"/>
                        <a:t>http://www.w3.org/2000/01/rdf-schema#</a:t>
                      </a:r>
                    </a:p>
                  </a:txBody>
                  <a:tcPr marL="89681" marR="89681"/>
                </a:tc>
                <a:tc>
                  <a:txBody>
                    <a:bodyPr/>
                    <a:lstStyle/>
                    <a:p>
                      <a:r>
                        <a:rPr kumimoji="1" lang="en-US" altLang="ja-JP" sz="1050" dirty="0" err="1" smtClean="0"/>
                        <a:t>rdfs:subClassOf</a:t>
                      </a:r>
                      <a:r>
                        <a:rPr kumimoji="1" lang="en-US" altLang="ja-JP" sz="1050" dirty="0" smtClean="0"/>
                        <a:t>(</a:t>
                      </a:r>
                      <a:r>
                        <a:rPr kumimoji="1" lang="ja-JP" altLang="en-US" sz="1050" dirty="0" smtClean="0"/>
                        <a:t>サブクラス</a:t>
                      </a:r>
                      <a:r>
                        <a:rPr kumimoji="1" lang="en-US" altLang="ja-JP" sz="1050" dirty="0" smtClean="0"/>
                        <a:t>), </a:t>
                      </a:r>
                      <a:r>
                        <a:rPr kumimoji="1" lang="en-US" altLang="ja-JP" sz="1050" dirty="0" err="1" smtClean="0"/>
                        <a:t>rdf:range</a:t>
                      </a:r>
                      <a:r>
                        <a:rPr kumimoji="1" lang="en-US" altLang="ja-JP" sz="1050" dirty="0" smtClean="0"/>
                        <a:t>(</a:t>
                      </a:r>
                      <a:r>
                        <a:rPr kumimoji="1" lang="ja-JP" altLang="en-US" sz="1050" dirty="0" smtClean="0"/>
                        <a:t>値域</a:t>
                      </a:r>
                      <a:r>
                        <a:rPr kumimoji="1" lang="en-US" altLang="ja-JP" sz="1050" dirty="0" smtClean="0"/>
                        <a:t>), </a:t>
                      </a:r>
                      <a:r>
                        <a:rPr kumimoji="1" lang="en-US" altLang="ja-JP" sz="1050" dirty="0" err="1" smtClean="0"/>
                        <a:t>rdfs:subPropertyOf</a:t>
                      </a:r>
                      <a:r>
                        <a:rPr kumimoji="1" lang="en-US" altLang="ja-JP" sz="1050" dirty="0" smtClean="0"/>
                        <a:t>(</a:t>
                      </a:r>
                      <a:r>
                        <a:rPr kumimoji="1" lang="ja-JP" altLang="en-US" sz="1050" dirty="0" smtClean="0"/>
                        <a:t>サブプロパティ</a:t>
                      </a:r>
                      <a:r>
                        <a:rPr kumimoji="1" lang="en-US" altLang="ja-JP" sz="1050" dirty="0" smtClean="0"/>
                        <a:t>), </a:t>
                      </a:r>
                      <a:endParaRPr kumimoji="1" lang="ja-JP" altLang="en-US" sz="1050" dirty="0"/>
                    </a:p>
                  </a:txBody>
                  <a:tcPr marL="89681" marR="89681"/>
                </a:tc>
              </a:tr>
              <a:tr h="127789">
                <a:tc>
                  <a:txBody>
                    <a:bodyPr/>
                    <a:lstStyle/>
                    <a:p>
                      <a:r>
                        <a:rPr kumimoji="1" lang="en-US" altLang="ja-JP" sz="1050" dirty="0" smtClean="0"/>
                        <a:t>OWL</a:t>
                      </a:r>
                      <a:endParaRPr kumimoji="1" lang="ja-JP" altLang="en-US" sz="1050" dirty="0"/>
                    </a:p>
                  </a:txBody>
                  <a:tcPr marL="89681" marR="89681"/>
                </a:tc>
                <a:tc>
                  <a:txBody>
                    <a:bodyPr/>
                    <a:lstStyle/>
                    <a:p>
                      <a:r>
                        <a:rPr kumimoji="1" lang="ja-JP" altLang="en-US" sz="1050" dirty="0" smtClean="0"/>
                        <a:t>オントロジを記述するためのボキャブラリ。</a:t>
                      </a:r>
                      <a:endParaRPr kumimoji="1" lang="ja-JP" altLang="en-US" sz="1050" dirty="0"/>
                    </a:p>
                  </a:txBody>
                  <a:tcPr marL="89681" marR="89681"/>
                </a:tc>
                <a:tc>
                  <a:txBody>
                    <a:bodyPr/>
                    <a:lstStyle/>
                    <a:p>
                      <a:r>
                        <a:rPr kumimoji="1" lang="en-US" altLang="ja-JP" sz="1050" dirty="0" smtClean="0"/>
                        <a:t>http://www.w3.org/2002/07/owl#</a:t>
                      </a:r>
                      <a:endParaRPr kumimoji="1" lang="ja-JP" altLang="en-US" sz="1050" dirty="0"/>
                    </a:p>
                  </a:txBody>
                  <a:tcPr marL="89681" marR="89681"/>
                </a:tc>
                <a:tc>
                  <a:txBody>
                    <a:bodyPr/>
                    <a:lstStyle/>
                    <a:p>
                      <a:r>
                        <a:rPr kumimoji="1" lang="en-US" altLang="ja-JP" sz="1050" dirty="0" err="1" smtClean="0"/>
                        <a:t>owl:sameAs</a:t>
                      </a:r>
                      <a:r>
                        <a:rPr kumimoji="1" lang="en-US" altLang="ja-JP" sz="1050" dirty="0" smtClean="0"/>
                        <a:t>(</a:t>
                      </a:r>
                      <a:r>
                        <a:rPr kumimoji="1" lang="ja-JP" altLang="en-US" sz="1050" dirty="0" smtClean="0"/>
                        <a:t>同義</a:t>
                      </a:r>
                      <a:r>
                        <a:rPr kumimoji="1" lang="en-US" altLang="ja-JP" sz="1050" dirty="0" smtClean="0"/>
                        <a:t>), </a:t>
                      </a:r>
                      <a:r>
                        <a:rPr kumimoji="1" lang="en-US" altLang="ja-JP" sz="1050" dirty="0" err="1" smtClean="0"/>
                        <a:t>owl:inverseOf</a:t>
                      </a:r>
                      <a:r>
                        <a:rPr kumimoji="1" lang="en-US" altLang="ja-JP" sz="1050" dirty="0" smtClean="0"/>
                        <a:t>(</a:t>
                      </a:r>
                      <a:r>
                        <a:rPr kumimoji="1" lang="ja-JP" altLang="en-US" sz="1050" dirty="0" smtClean="0"/>
                        <a:t>反意</a:t>
                      </a:r>
                      <a:r>
                        <a:rPr kumimoji="1" lang="en-US" altLang="ja-JP" sz="1050" dirty="0" smtClean="0"/>
                        <a:t>)</a:t>
                      </a:r>
                      <a:endParaRPr kumimoji="1" lang="ja-JP" altLang="en-US" sz="1050" dirty="0"/>
                    </a:p>
                  </a:txBody>
                  <a:tcPr marL="89681" marR="89681"/>
                </a:tc>
              </a:tr>
              <a:tr h="127789">
                <a:tc>
                  <a:txBody>
                    <a:bodyPr/>
                    <a:lstStyle/>
                    <a:p>
                      <a:r>
                        <a:rPr kumimoji="1" lang="ja-JP" altLang="en-US" sz="1050" dirty="0" smtClean="0"/>
                        <a:t>ダブリンコア基本要素</a:t>
                      </a:r>
                      <a:endParaRPr kumimoji="1" lang="ja-JP" altLang="en-US" sz="1050" dirty="0"/>
                    </a:p>
                  </a:txBody>
                  <a:tcPr marL="89681" marR="89681"/>
                </a:tc>
                <a:tc>
                  <a:txBody>
                    <a:bodyPr/>
                    <a:lstStyle/>
                    <a:p>
                      <a:r>
                        <a:rPr kumimoji="1" lang="ja-JP" altLang="en-US" sz="1050" dirty="0" smtClean="0"/>
                        <a:t>書誌情報を記述するためのボキャブラリセットであるが、</a:t>
                      </a:r>
                      <a:r>
                        <a:rPr kumimoji="1" lang="en-US" altLang="ja-JP" sz="1050" dirty="0" smtClean="0"/>
                        <a:t>Web</a:t>
                      </a:r>
                      <a:r>
                        <a:rPr kumimoji="1" lang="ja-JP" altLang="en-US" sz="1050" dirty="0" smtClean="0"/>
                        <a:t>リソースの属性を記述するために広く用いられている。</a:t>
                      </a:r>
                      <a:r>
                        <a:rPr kumimoji="1" lang="en-US" altLang="ja-JP" sz="1050" dirty="0" smtClean="0"/>
                        <a:t>ISO</a:t>
                      </a:r>
                      <a:r>
                        <a:rPr kumimoji="1" lang="en-US" altLang="ja-JP" sz="1050" baseline="0" dirty="0" smtClean="0"/>
                        <a:t> 15836</a:t>
                      </a:r>
                      <a:r>
                        <a:rPr kumimoji="1" lang="ja-JP" altLang="en-US" sz="1050" baseline="0" dirty="0" err="1" smtClean="0"/>
                        <a:t>にて</a:t>
                      </a:r>
                      <a:r>
                        <a:rPr kumimoji="1" lang="ja-JP" altLang="en-US" sz="1050" baseline="0" dirty="0" smtClean="0"/>
                        <a:t>標準化。</a:t>
                      </a:r>
                      <a:endParaRPr kumimoji="1" lang="ja-JP" altLang="en-US" sz="1050" dirty="0" smtClean="0"/>
                    </a:p>
                  </a:txBody>
                  <a:tcPr marL="89681" marR="89681"/>
                </a:tc>
                <a:tc>
                  <a:txBody>
                    <a:bodyPr/>
                    <a:lstStyle/>
                    <a:p>
                      <a:r>
                        <a:rPr kumimoji="1" lang="en-US" altLang="ja-JP" sz="1050" dirty="0" smtClean="0"/>
                        <a:t>http://purl.org/dc/elements/1.1/</a:t>
                      </a:r>
                      <a:endParaRPr kumimoji="1" lang="ja-JP" altLang="en-US" sz="1050" dirty="0"/>
                    </a:p>
                  </a:txBody>
                  <a:tcPr marL="89681" marR="89681"/>
                </a:tc>
                <a:tc>
                  <a:txBody>
                    <a:bodyPr/>
                    <a:lstStyle/>
                    <a:p>
                      <a:r>
                        <a:rPr kumimoji="1" lang="en-US" altLang="ja-JP" sz="1050" dirty="0" err="1" smtClean="0"/>
                        <a:t>dc:title</a:t>
                      </a:r>
                      <a:r>
                        <a:rPr kumimoji="1" lang="en-US" altLang="ja-JP" sz="1050" dirty="0" smtClean="0"/>
                        <a:t>(</a:t>
                      </a:r>
                      <a:r>
                        <a:rPr kumimoji="1" lang="ja-JP" altLang="en-US" sz="1050" dirty="0" smtClean="0"/>
                        <a:t>名前</a:t>
                      </a:r>
                      <a:r>
                        <a:rPr kumimoji="1" lang="en-US" altLang="ja-JP" sz="1050" dirty="0" smtClean="0"/>
                        <a:t>), </a:t>
                      </a:r>
                      <a:r>
                        <a:rPr kumimoji="1" lang="en-US" altLang="ja-JP" sz="1050" dirty="0" err="1" smtClean="0"/>
                        <a:t>dc:description</a:t>
                      </a:r>
                      <a:r>
                        <a:rPr kumimoji="1" lang="en-US" altLang="ja-JP" sz="1050" dirty="0" smtClean="0"/>
                        <a:t>(</a:t>
                      </a:r>
                      <a:r>
                        <a:rPr kumimoji="1" lang="ja-JP" altLang="en-US" sz="1050" dirty="0" smtClean="0"/>
                        <a:t>説明文</a:t>
                      </a:r>
                      <a:r>
                        <a:rPr kumimoji="1" lang="en-US" altLang="ja-JP" sz="1050" dirty="0" smtClean="0"/>
                        <a:t>) ,</a:t>
                      </a:r>
                      <a:r>
                        <a:rPr kumimoji="1" lang="en-US" altLang="ja-JP" sz="1050" baseline="0" dirty="0" smtClean="0"/>
                        <a:t> </a:t>
                      </a:r>
                      <a:r>
                        <a:rPr kumimoji="1" lang="en-US" altLang="ja-JP" sz="1050" baseline="0" dirty="0" err="1" smtClean="0"/>
                        <a:t>dc:creator</a:t>
                      </a:r>
                      <a:r>
                        <a:rPr kumimoji="1" lang="en-US" altLang="ja-JP" sz="1050" baseline="0" dirty="0" smtClean="0"/>
                        <a:t>(</a:t>
                      </a:r>
                      <a:r>
                        <a:rPr kumimoji="1" lang="ja-JP" altLang="en-US" sz="1050" baseline="0" dirty="0" smtClean="0"/>
                        <a:t>作者</a:t>
                      </a:r>
                      <a:r>
                        <a:rPr kumimoji="1" lang="en-US" altLang="ja-JP" sz="1050" baseline="0" dirty="0" smtClean="0"/>
                        <a:t>), </a:t>
                      </a:r>
                      <a:r>
                        <a:rPr kumimoji="1" lang="en-US" altLang="ja-JP" sz="1050" baseline="0" dirty="0" err="1" smtClean="0"/>
                        <a:t>dc:format</a:t>
                      </a:r>
                      <a:r>
                        <a:rPr kumimoji="1" lang="en-US" altLang="ja-JP" sz="1050" baseline="0" dirty="0" smtClean="0"/>
                        <a:t>(</a:t>
                      </a:r>
                      <a:r>
                        <a:rPr kumimoji="1" lang="ja-JP" altLang="en-US" sz="1050" baseline="0" dirty="0" smtClean="0"/>
                        <a:t>メディアタイプ</a:t>
                      </a:r>
                      <a:r>
                        <a:rPr kumimoji="1" lang="en-US" altLang="ja-JP" sz="1050" baseline="0" dirty="0" smtClean="0"/>
                        <a:t>)</a:t>
                      </a:r>
                      <a:endParaRPr kumimoji="1" lang="ja-JP" altLang="en-US" sz="1050" dirty="0"/>
                    </a:p>
                  </a:txBody>
                  <a:tcPr marL="89681" marR="89681"/>
                </a:tc>
              </a:tr>
              <a:tr h="127789">
                <a:tc>
                  <a:txBody>
                    <a:bodyPr/>
                    <a:lstStyle/>
                    <a:p>
                      <a:r>
                        <a:rPr kumimoji="1" lang="en-US" altLang="ja-JP" sz="1050" dirty="0" smtClean="0"/>
                        <a:t>DCMI</a:t>
                      </a:r>
                      <a:r>
                        <a:rPr kumimoji="1" lang="ja-JP" altLang="en-US" sz="1050" dirty="0" smtClean="0"/>
                        <a:t>語彙</a:t>
                      </a:r>
                      <a:endParaRPr kumimoji="1" lang="ja-JP" altLang="en-US" sz="1050" dirty="0"/>
                    </a:p>
                  </a:txBody>
                  <a:tcPr marL="89681" marR="89681"/>
                </a:tc>
                <a:tc>
                  <a:txBody>
                    <a:bodyPr/>
                    <a:lstStyle/>
                    <a:p>
                      <a:r>
                        <a:rPr kumimoji="1" lang="ja-JP" altLang="en-US" sz="1050" dirty="0" smtClean="0"/>
                        <a:t>ダブリンコア基本要素を拡張し、その意味を細分化したボキャブラリ。</a:t>
                      </a:r>
                      <a:endParaRPr kumimoji="1" lang="ja-JP" altLang="en-US" sz="1050" dirty="0"/>
                    </a:p>
                  </a:txBody>
                  <a:tcPr marL="89681" marR="89681"/>
                </a:tc>
                <a:tc>
                  <a:txBody>
                    <a:bodyPr/>
                    <a:lstStyle/>
                    <a:p>
                      <a:r>
                        <a:rPr kumimoji="1" lang="en-US" altLang="ja-JP" sz="1050" dirty="0" smtClean="0"/>
                        <a:t>http://purl.org/dc/terms/</a:t>
                      </a:r>
                      <a:endParaRPr kumimoji="1" lang="ja-JP" altLang="en-US" sz="1050" dirty="0"/>
                    </a:p>
                  </a:txBody>
                  <a:tcPr marL="89681" marR="89681"/>
                </a:tc>
                <a:tc>
                  <a:txBody>
                    <a:bodyPr/>
                    <a:lstStyle/>
                    <a:p>
                      <a:r>
                        <a:rPr kumimoji="1" lang="en-US" altLang="ja-JP" sz="1050" dirty="0" err="1" smtClean="0"/>
                        <a:t>dcterms:alternative</a:t>
                      </a:r>
                      <a:r>
                        <a:rPr kumimoji="1" lang="en-US" altLang="ja-JP" sz="1050" dirty="0" smtClean="0"/>
                        <a:t>(</a:t>
                      </a:r>
                      <a:r>
                        <a:rPr kumimoji="1" lang="ja-JP" altLang="en-US" sz="1050" dirty="0" smtClean="0"/>
                        <a:t>代替タイトル</a:t>
                      </a:r>
                      <a:r>
                        <a:rPr kumimoji="1" lang="en-US" altLang="ja-JP" sz="1050" dirty="0" smtClean="0"/>
                        <a:t>), </a:t>
                      </a:r>
                      <a:r>
                        <a:rPr kumimoji="1" lang="en-US" altLang="ja-JP" sz="1050" dirty="0" err="1" smtClean="0"/>
                        <a:t>dcterms:audience</a:t>
                      </a:r>
                      <a:r>
                        <a:rPr kumimoji="1" lang="en-US" altLang="ja-JP" sz="1050" dirty="0" smtClean="0"/>
                        <a:t>(</a:t>
                      </a:r>
                      <a:r>
                        <a:rPr kumimoji="1" lang="ja-JP" altLang="en-US" sz="1050" dirty="0" smtClean="0"/>
                        <a:t>対象としている利用者</a:t>
                      </a:r>
                      <a:r>
                        <a:rPr kumimoji="1" lang="en-US" altLang="ja-JP" sz="1050" dirty="0" smtClean="0"/>
                        <a:t>)</a:t>
                      </a:r>
                      <a:endParaRPr kumimoji="1" lang="ja-JP" altLang="en-US" sz="1050" dirty="0"/>
                    </a:p>
                  </a:txBody>
                  <a:tcPr marL="89681" marR="89681"/>
                </a:tc>
              </a:tr>
              <a:tr h="127789">
                <a:tc>
                  <a:txBody>
                    <a:bodyPr/>
                    <a:lstStyle/>
                    <a:p>
                      <a:r>
                        <a:rPr kumimoji="1" lang="en-US" altLang="ja-JP" sz="1050" dirty="0" err="1" smtClean="0"/>
                        <a:t>FoaF</a:t>
                      </a:r>
                      <a:endParaRPr kumimoji="1" lang="ja-JP" altLang="en-US" sz="1050" dirty="0"/>
                    </a:p>
                  </a:txBody>
                  <a:tcPr marL="89681" marR="89681"/>
                </a:tc>
                <a:tc>
                  <a:txBody>
                    <a:bodyPr/>
                    <a:lstStyle/>
                    <a:p>
                      <a:r>
                        <a:rPr kumimoji="1" lang="ja-JP" altLang="en-US" sz="1050" dirty="0" smtClean="0"/>
                        <a:t>人や組織に関する情報を</a:t>
                      </a:r>
                      <a:r>
                        <a:rPr kumimoji="1" lang="en-US" altLang="ja-JP" sz="1050" dirty="0" smtClean="0"/>
                        <a:t>RDF</a:t>
                      </a:r>
                      <a:r>
                        <a:rPr kumimoji="1" lang="ja-JP" altLang="en-US" sz="1050" dirty="0" smtClean="0"/>
                        <a:t>で記述するためのボキャブラリ。</a:t>
                      </a:r>
                      <a:endParaRPr kumimoji="1" lang="ja-JP" altLang="en-US" sz="1050" dirty="0"/>
                    </a:p>
                  </a:txBody>
                  <a:tcPr marL="89681" marR="89681"/>
                </a:tc>
                <a:tc>
                  <a:txBody>
                    <a:bodyPr/>
                    <a:lstStyle/>
                    <a:p>
                      <a:r>
                        <a:rPr kumimoji="1" lang="en-US" altLang="ja-JP" sz="1050" dirty="0" smtClean="0"/>
                        <a:t>http://xmlns.com/foaf/0.1/</a:t>
                      </a:r>
                      <a:endParaRPr kumimoji="1" lang="ja-JP" altLang="en-US" sz="1050" dirty="0"/>
                    </a:p>
                  </a:txBody>
                  <a:tcPr marL="89681" marR="89681"/>
                </a:tc>
                <a:tc>
                  <a:txBody>
                    <a:bodyPr/>
                    <a:lstStyle/>
                    <a:p>
                      <a:r>
                        <a:rPr kumimoji="1" lang="en-US" altLang="ja-JP" sz="1050" dirty="0" err="1" smtClean="0"/>
                        <a:t>foaf:familyName</a:t>
                      </a:r>
                      <a:r>
                        <a:rPr kumimoji="1" lang="en-US" altLang="ja-JP" sz="1050" dirty="0" smtClean="0"/>
                        <a:t>(</a:t>
                      </a:r>
                      <a:r>
                        <a:rPr kumimoji="1" lang="ja-JP" altLang="en-US" sz="1050" dirty="0" smtClean="0"/>
                        <a:t>姓</a:t>
                      </a:r>
                      <a:r>
                        <a:rPr kumimoji="1" lang="en-US" altLang="ja-JP" sz="1050" dirty="0" smtClean="0"/>
                        <a:t>),</a:t>
                      </a:r>
                      <a:r>
                        <a:rPr kumimoji="1" lang="en-US" altLang="ja-JP" sz="1050" baseline="0" dirty="0" smtClean="0"/>
                        <a:t> </a:t>
                      </a:r>
                      <a:r>
                        <a:rPr kumimoji="1" lang="en-US" altLang="ja-JP" sz="1050" baseline="0" dirty="0" err="1" smtClean="0"/>
                        <a:t>foaf:givenName</a:t>
                      </a:r>
                      <a:r>
                        <a:rPr kumimoji="1" lang="en-US" altLang="ja-JP" sz="1050" baseline="0" dirty="0" smtClean="0"/>
                        <a:t>(</a:t>
                      </a:r>
                      <a:r>
                        <a:rPr kumimoji="1" lang="ja-JP" altLang="en-US" sz="1050" baseline="0" dirty="0" smtClean="0"/>
                        <a:t>名</a:t>
                      </a:r>
                      <a:r>
                        <a:rPr kumimoji="1" lang="en-US" altLang="ja-JP" sz="1050" baseline="0" dirty="0" smtClean="0"/>
                        <a:t>), </a:t>
                      </a:r>
                      <a:r>
                        <a:rPr kumimoji="1" lang="en-US" altLang="ja-JP" sz="1050" baseline="0" dirty="0" err="1" smtClean="0"/>
                        <a:t>foaf:age</a:t>
                      </a:r>
                      <a:r>
                        <a:rPr kumimoji="1" lang="en-US" altLang="ja-JP" sz="1050" baseline="0" dirty="0" smtClean="0"/>
                        <a:t>(</a:t>
                      </a:r>
                      <a:r>
                        <a:rPr kumimoji="1" lang="ja-JP" altLang="en-US" sz="1050" baseline="0" dirty="0" smtClean="0"/>
                        <a:t>年齢</a:t>
                      </a:r>
                      <a:r>
                        <a:rPr kumimoji="1" lang="en-US" altLang="ja-JP" sz="1050" baseline="0" dirty="0" smtClean="0"/>
                        <a:t>)</a:t>
                      </a:r>
                      <a:endParaRPr kumimoji="1" lang="ja-JP" altLang="en-US" sz="1050" dirty="0"/>
                    </a:p>
                  </a:txBody>
                  <a:tcPr marL="89681" marR="89681"/>
                </a:tc>
              </a:tr>
              <a:tr h="127789">
                <a:tc>
                  <a:txBody>
                    <a:bodyPr/>
                    <a:lstStyle/>
                    <a:p>
                      <a:r>
                        <a:rPr kumimoji="1" lang="en-US" altLang="ja-JP" sz="1050" dirty="0" err="1" smtClean="0"/>
                        <a:t>geoSPARQL</a:t>
                      </a:r>
                      <a:endParaRPr kumimoji="1" lang="ja-JP" altLang="en-US" sz="1050" dirty="0"/>
                    </a:p>
                  </a:txBody>
                  <a:tcPr marL="89681" marR="89681"/>
                </a:tc>
                <a:tc>
                  <a:txBody>
                    <a:bodyPr/>
                    <a:lstStyle/>
                    <a:p>
                      <a:r>
                        <a:rPr kumimoji="1" lang="ja-JP" altLang="en-US" sz="1050" dirty="0" smtClean="0"/>
                        <a:t>位置や形状に関するボキャブラリや、空間演算を行うための関数ボキャブラリが定義されている。</a:t>
                      </a:r>
                    </a:p>
                  </a:txBody>
                  <a:tcPr marL="89681" marR="89681"/>
                </a:tc>
                <a:tc>
                  <a:txBody>
                    <a:bodyPr/>
                    <a:lstStyle/>
                    <a:p>
                      <a:pPr marL="0" marR="0" indent="0" algn="l" defTabSz="672541" rtl="0" eaLnBrk="1" fontAlgn="auto" latinLnBrk="0" hangingPunct="1">
                        <a:lnSpc>
                          <a:spcPct val="100000"/>
                        </a:lnSpc>
                        <a:spcBef>
                          <a:spcPts val="0"/>
                        </a:spcBef>
                        <a:spcAft>
                          <a:spcPts val="0"/>
                        </a:spcAft>
                        <a:buClrTx/>
                        <a:buSzTx/>
                        <a:buFontTx/>
                        <a:buNone/>
                        <a:tabLst/>
                        <a:defRPr/>
                      </a:pPr>
                      <a:r>
                        <a:rPr kumimoji="1" lang="en-US" altLang="ja-JP" sz="1050" dirty="0" smtClean="0"/>
                        <a:t>http://www.opengis.net/ont/geosparql#</a:t>
                      </a:r>
                      <a:endParaRPr kumimoji="1" lang="ja-JP" altLang="en-US" sz="1050" dirty="0" smtClean="0"/>
                    </a:p>
                    <a:p>
                      <a:r>
                        <a:rPr kumimoji="1" lang="en-US" altLang="ja-JP" sz="1050" dirty="0" smtClean="0"/>
                        <a:t>http://www.opengis.net/ont/sf#</a:t>
                      </a:r>
                      <a:r>
                        <a:rPr kumimoji="1" lang="ja-JP" altLang="en-US" sz="1050" dirty="0" smtClean="0"/>
                        <a:t> 　　など</a:t>
                      </a:r>
                      <a:endParaRPr kumimoji="1" lang="ja-JP" altLang="en-US" sz="1050" dirty="0"/>
                    </a:p>
                  </a:txBody>
                  <a:tcPr marL="89681" marR="89681"/>
                </a:tc>
                <a:tc>
                  <a:txBody>
                    <a:bodyPr/>
                    <a:lstStyle/>
                    <a:p>
                      <a:r>
                        <a:rPr kumimoji="1" lang="en-US" altLang="ja-JP" sz="1050" dirty="0" err="1" smtClean="0"/>
                        <a:t>geo:wktLiteral</a:t>
                      </a:r>
                      <a:r>
                        <a:rPr kumimoji="1" lang="en-US" altLang="ja-JP" sz="1050" dirty="0" smtClean="0"/>
                        <a:t>(Well-Known Text</a:t>
                      </a:r>
                      <a:r>
                        <a:rPr kumimoji="1" lang="ja-JP" altLang="en-US" sz="1050" dirty="0" smtClean="0"/>
                        <a:t>規格の地理情報</a:t>
                      </a:r>
                      <a:r>
                        <a:rPr kumimoji="1" lang="en-US" altLang="ja-JP" sz="1050" dirty="0" smtClean="0"/>
                        <a:t>), </a:t>
                      </a:r>
                      <a:r>
                        <a:rPr kumimoji="1" lang="en-US" altLang="ja-JP" sz="1050" dirty="0" err="1" smtClean="0"/>
                        <a:t>geo:gmlLiteral</a:t>
                      </a:r>
                      <a:r>
                        <a:rPr kumimoji="1" lang="en-US" altLang="ja-JP" sz="1050" dirty="0" smtClean="0"/>
                        <a:t>(GML</a:t>
                      </a:r>
                      <a:r>
                        <a:rPr kumimoji="1" lang="ja-JP" altLang="en-US" sz="1050" dirty="0" smtClean="0"/>
                        <a:t>規格の地理情報</a:t>
                      </a:r>
                      <a:r>
                        <a:rPr kumimoji="1" lang="en-US" altLang="ja-JP" sz="1050" dirty="0" smtClean="0"/>
                        <a:t>)</a:t>
                      </a:r>
                      <a:endParaRPr kumimoji="1" lang="ja-JP" altLang="en-US" sz="1050" dirty="0"/>
                    </a:p>
                  </a:txBody>
                  <a:tcPr marL="89681" marR="89681"/>
                </a:tc>
              </a:tr>
              <a:tr h="127789">
                <a:tc>
                  <a:txBody>
                    <a:bodyPr/>
                    <a:lstStyle/>
                    <a:p>
                      <a:r>
                        <a:rPr kumimoji="1" lang="en-US" altLang="ja-JP" sz="1050" dirty="0" smtClean="0"/>
                        <a:t>W3C Basic Geo</a:t>
                      </a:r>
                      <a:endParaRPr kumimoji="1" lang="ja-JP" altLang="en-US" sz="1050" dirty="0"/>
                    </a:p>
                  </a:txBody>
                  <a:tcPr marL="89681" marR="89681"/>
                </a:tc>
                <a:tc>
                  <a:txBody>
                    <a:bodyPr/>
                    <a:lstStyle/>
                    <a:p>
                      <a:r>
                        <a:rPr kumimoji="1" lang="en-US" altLang="ja-JP" sz="1050" dirty="0" smtClean="0"/>
                        <a:t>WGS84</a:t>
                      </a:r>
                      <a:r>
                        <a:rPr kumimoji="1" lang="ja-JP" altLang="en-US" sz="1050" dirty="0" smtClean="0"/>
                        <a:t>に基づく一点を表現するためのボキャブラリ。</a:t>
                      </a:r>
                    </a:p>
                  </a:txBody>
                  <a:tcPr marL="89681" marR="89681"/>
                </a:tc>
                <a:tc>
                  <a:txBody>
                    <a:bodyPr/>
                    <a:lstStyle/>
                    <a:p>
                      <a:r>
                        <a:rPr kumimoji="1" lang="en-US" altLang="ja-JP" sz="1050" dirty="0" smtClean="0"/>
                        <a:t>http://www.w3.org/2003/01/geo/wgs84_pos#</a:t>
                      </a:r>
                      <a:endParaRPr kumimoji="1" lang="ja-JP" altLang="en-US" sz="1050" dirty="0"/>
                    </a:p>
                  </a:txBody>
                  <a:tcPr marL="89681" marR="89681"/>
                </a:tc>
                <a:tc>
                  <a:txBody>
                    <a:bodyPr/>
                    <a:lstStyle/>
                    <a:p>
                      <a:r>
                        <a:rPr kumimoji="1" lang="en-US" altLang="ja-JP" sz="1050" dirty="0" smtClean="0"/>
                        <a:t>wgs84_pos:lat(</a:t>
                      </a:r>
                      <a:r>
                        <a:rPr kumimoji="1" lang="ja-JP" altLang="en-US" sz="1050" dirty="0" smtClean="0"/>
                        <a:t>緯度</a:t>
                      </a:r>
                      <a:r>
                        <a:rPr kumimoji="1" lang="en-US" altLang="ja-JP" sz="1050" dirty="0" smtClean="0"/>
                        <a:t>)</a:t>
                      </a:r>
                      <a:r>
                        <a:rPr kumimoji="1" lang="ja-JP" altLang="en-US" sz="1050" dirty="0" smtClean="0"/>
                        <a:t>・</a:t>
                      </a:r>
                      <a:r>
                        <a:rPr kumimoji="1" lang="en-US" altLang="ja-JP" sz="1050" dirty="0" smtClean="0"/>
                        <a:t>wgs84_pos:long(</a:t>
                      </a:r>
                      <a:r>
                        <a:rPr kumimoji="1" lang="ja-JP" altLang="en-US" sz="1050" dirty="0" smtClean="0"/>
                        <a:t>経度</a:t>
                      </a:r>
                      <a:r>
                        <a:rPr kumimoji="1" lang="en-US" altLang="ja-JP" sz="1050" dirty="0" smtClean="0"/>
                        <a:t>)</a:t>
                      </a:r>
                      <a:endParaRPr kumimoji="1" lang="ja-JP" altLang="en-US" sz="1050" dirty="0"/>
                    </a:p>
                  </a:txBody>
                  <a:tcPr marL="89681" marR="89681"/>
                </a:tc>
              </a:tr>
              <a:tr h="127789">
                <a:tc>
                  <a:txBody>
                    <a:bodyPr/>
                    <a:lstStyle/>
                    <a:p>
                      <a:r>
                        <a:rPr kumimoji="1" lang="en-US" altLang="ja-JP" sz="1050" dirty="0" smtClean="0"/>
                        <a:t>DCAT</a:t>
                      </a:r>
                      <a:endParaRPr kumimoji="1" lang="ja-JP" altLang="en-US" sz="1050" dirty="0"/>
                    </a:p>
                  </a:txBody>
                  <a:tcPr marL="89681" marR="89681"/>
                </a:tc>
                <a:tc>
                  <a:txBody>
                    <a:bodyPr/>
                    <a:lstStyle/>
                    <a:p>
                      <a:r>
                        <a:rPr kumimoji="1" lang="ja-JP" altLang="en-US" sz="1050" dirty="0" smtClean="0"/>
                        <a:t>データセットを記述するためのボキャブラリが定義されている。</a:t>
                      </a:r>
                    </a:p>
                  </a:txBody>
                  <a:tcPr marL="89681" marR="89681"/>
                </a:tc>
                <a:tc>
                  <a:txBody>
                    <a:bodyPr/>
                    <a:lstStyle/>
                    <a:p>
                      <a:r>
                        <a:rPr kumimoji="1" lang="en-US" altLang="ja-JP" sz="1050" dirty="0" smtClean="0"/>
                        <a:t>http://www.w3.org/ns/dcat#</a:t>
                      </a:r>
                      <a:endParaRPr kumimoji="1" lang="ja-JP" altLang="en-US" sz="1050" dirty="0"/>
                    </a:p>
                  </a:txBody>
                  <a:tcPr marL="89681" marR="89681"/>
                </a:tc>
                <a:tc>
                  <a:txBody>
                    <a:bodyPr/>
                    <a:lstStyle/>
                    <a:p>
                      <a:r>
                        <a:rPr kumimoji="1" lang="en-US" altLang="ja-JP" sz="1050" dirty="0" err="1" smtClean="0"/>
                        <a:t>dcat:theme</a:t>
                      </a:r>
                      <a:r>
                        <a:rPr kumimoji="1" lang="ja-JP" altLang="en-US" sz="1050" dirty="0" smtClean="0"/>
                        <a:t>（データセットのカテゴリ）</a:t>
                      </a:r>
                      <a:r>
                        <a:rPr kumimoji="1" lang="en-US" altLang="ja-JP" sz="1050" dirty="0" smtClean="0"/>
                        <a:t>, </a:t>
                      </a:r>
                      <a:r>
                        <a:rPr kumimoji="1" lang="en-US" altLang="ja-JP" sz="1050" dirty="0" err="1" smtClean="0"/>
                        <a:t>dcat:accessURL</a:t>
                      </a:r>
                      <a:r>
                        <a:rPr kumimoji="1" lang="ja-JP" altLang="en-US" sz="1050" dirty="0" smtClean="0"/>
                        <a:t>（データにアクセスするためのリンク先情報）</a:t>
                      </a:r>
                      <a:endParaRPr kumimoji="1" lang="ja-JP" altLang="en-US" sz="1050" dirty="0"/>
                    </a:p>
                  </a:txBody>
                  <a:tcPr marL="89681" marR="89681"/>
                </a:tc>
              </a:tr>
            </a:tbl>
          </a:graphicData>
        </a:graphic>
      </p:graphicFrame>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40</a:t>
            </a:fld>
            <a:endParaRPr lang="en-US" altLang="ja-JP"/>
          </a:p>
        </p:txBody>
      </p:sp>
    </p:spTree>
    <p:extLst>
      <p:ext uri="{BB962C8B-B14F-4D97-AF65-F5344CB8AC3E}">
        <p14:creationId xmlns:p14="http://schemas.microsoft.com/office/powerpoint/2010/main" val="17805370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ja-JP" altLang="en-US" dirty="0"/>
              <a:t>外部仕様書のボキャブラリ規定</a:t>
            </a:r>
            <a:r>
              <a:rPr lang="ja-JP" altLang="en-US" dirty="0" smtClean="0"/>
              <a:t>（各実証で利用したボキャブラリ</a:t>
            </a:r>
            <a:r>
              <a:rPr lang="ja-JP" altLang="en-US" dirty="0"/>
              <a:t>）</a:t>
            </a:r>
            <a:endParaRPr kumimoji="1" lang="ja-JP" altLang="en-US" dirty="0"/>
          </a:p>
        </p:txBody>
      </p:sp>
      <p:graphicFrame>
        <p:nvGraphicFramePr>
          <p:cNvPr id="5" name="コンテンツ プレースホルダー 4"/>
          <p:cNvGraphicFramePr>
            <a:graphicFrameLocks noGrp="1"/>
          </p:cNvGraphicFramePr>
          <p:nvPr>
            <p:ph idx="1"/>
            <p:extLst>
              <p:ext uri="{D42A27DB-BD31-4B8C-83A1-F6EECF244321}">
                <p14:modId xmlns:p14="http://schemas.microsoft.com/office/powerpoint/2010/main" val="1704672975"/>
              </p:ext>
            </p:extLst>
          </p:nvPr>
        </p:nvGraphicFramePr>
        <p:xfrm>
          <a:off x="350838" y="1124744"/>
          <a:ext cx="9354689" cy="3581400"/>
        </p:xfrm>
        <a:graphic>
          <a:graphicData uri="http://schemas.openxmlformats.org/drawingml/2006/table">
            <a:tbl>
              <a:tblPr firstRow="1" bandRow="1">
                <a:tableStyleId>{5C22544A-7EE6-4342-B048-85BDC9FD1C3A}</a:tableStyleId>
              </a:tblPr>
              <a:tblGrid>
                <a:gridCol w="1404166"/>
                <a:gridCol w="2375938"/>
                <a:gridCol w="2550250"/>
                <a:gridCol w="3024335"/>
              </a:tblGrid>
              <a:tr h="127789">
                <a:tc>
                  <a:txBody>
                    <a:bodyPr/>
                    <a:lstStyle/>
                    <a:p>
                      <a:pPr algn="ctr"/>
                      <a:r>
                        <a:rPr kumimoji="1" lang="ja-JP" altLang="en-US" dirty="0" smtClean="0">
                          <a:latin typeface="メイリオ" pitchFamily="50" charset="-128"/>
                          <a:ea typeface="メイリオ" pitchFamily="50" charset="-128"/>
                          <a:cs typeface="メイリオ" pitchFamily="50" charset="-128"/>
                        </a:rPr>
                        <a:t>名称</a:t>
                      </a:r>
                      <a:endParaRPr kumimoji="1" lang="ja-JP" altLang="en-US" dirty="0">
                        <a:latin typeface="メイリオ" pitchFamily="50" charset="-128"/>
                        <a:ea typeface="メイリオ" pitchFamily="50" charset="-128"/>
                        <a:cs typeface="メイリオ" pitchFamily="50" charset="-128"/>
                      </a:endParaRPr>
                    </a:p>
                  </a:txBody>
                  <a:tcPr/>
                </a:tc>
                <a:tc>
                  <a:txBody>
                    <a:bodyPr/>
                    <a:lstStyle/>
                    <a:p>
                      <a:pPr algn="ctr"/>
                      <a:r>
                        <a:rPr kumimoji="1" lang="ja-JP" altLang="en-US" dirty="0" smtClean="0">
                          <a:latin typeface="メイリオ" pitchFamily="50" charset="-128"/>
                          <a:ea typeface="メイリオ" pitchFamily="50" charset="-128"/>
                          <a:cs typeface="メイリオ" pitchFamily="50" charset="-128"/>
                        </a:rPr>
                        <a:t>規定範囲</a:t>
                      </a:r>
                      <a:endParaRPr kumimoji="1" lang="ja-JP" altLang="en-US" dirty="0">
                        <a:latin typeface="メイリオ" pitchFamily="50" charset="-128"/>
                        <a:ea typeface="メイリオ" pitchFamily="50" charset="-128"/>
                        <a:cs typeface="メイリオ" pitchFamily="50" charset="-128"/>
                      </a:endParaRPr>
                    </a:p>
                  </a:txBody>
                  <a:tcPr/>
                </a:tc>
                <a:tc>
                  <a:txBody>
                    <a:bodyPr/>
                    <a:lstStyle/>
                    <a:p>
                      <a:pPr algn="ctr"/>
                      <a:r>
                        <a:rPr kumimoji="1" lang="ja-JP" altLang="en-US" dirty="0" smtClean="0">
                          <a:latin typeface="メイリオ" pitchFamily="50" charset="-128"/>
                          <a:ea typeface="メイリオ" pitchFamily="50" charset="-128"/>
                          <a:cs typeface="メイリオ" pitchFamily="50" charset="-128"/>
                        </a:rPr>
                        <a:t>ネームスペース</a:t>
                      </a:r>
                      <a:endParaRPr kumimoji="1" lang="ja-JP" altLang="en-US" dirty="0">
                        <a:latin typeface="メイリオ" pitchFamily="50" charset="-128"/>
                        <a:ea typeface="メイリオ" pitchFamily="50" charset="-128"/>
                        <a:cs typeface="メイリオ" pitchFamily="50" charset="-128"/>
                      </a:endParaRPr>
                    </a:p>
                  </a:txBody>
                  <a:tcPr/>
                </a:tc>
                <a:tc>
                  <a:txBody>
                    <a:bodyPr/>
                    <a:lstStyle/>
                    <a:p>
                      <a:pPr algn="ctr"/>
                      <a:r>
                        <a:rPr kumimoji="1" lang="ja-JP" altLang="en-US" dirty="0" smtClean="0">
                          <a:latin typeface="メイリオ" pitchFamily="50" charset="-128"/>
                          <a:ea typeface="メイリオ" pitchFamily="50" charset="-128"/>
                          <a:cs typeface="メイリオ" pitchFamily="50" charset="-128"/>
                        </a:rPr>
                        <a:t>ボキャブラリ例</a:t>
                      </a:r>
                      <a:endParaRPr kumimoji="1" lang="ja-JP" altLang="en-US" dirty="0">
                        <a:latin typeface="メイリオ" pitchFamily="50" charset="-128"/>
                        <a:ea typeface="メイリオ" pitchFamily="50" charset="-128"/>
                        <a:cs typeface="メイリオ" pitchFamily="50" charset="-128"/>
                      </a:endParaRPr>
                    </a:p>
                  </a:txBody>
                  <a:tcPr/>
                </a:tc>
              </a:tr>
              <a:tr h="127789">
                <a:tc>
                  <a:txBody>
                    <a:bodyPr/>
                    <a:lstStyle/>
                    <a:p>
                      <a:r>
                        <a:rPr kumimoji="1" lang="ja-JP" altLang="en-US" sz="1050" dirty="0" smtClean="0"/>
                        <a:t>事物の基本クラス・物理量</a:t>
                      </a:r>
                      <a:endParaRPr kumimoji="1" lang="ja-JP" altLang="en-US" sz="1050" dirty="0"/>
                    </a:p>
                  </a:txBody>
                  <a:tcPr marL="89681" marR="89681"/>
                </a:tc>
                <a:tc>
                  <a:txBody>
                    <a:bodyPr/>
                    <a:lstStyle/>
                    <a:p>
                      <a:r>
                        <a:rPr kumimoji="1" lang="ja-JP" altLang="en-US" sz="1050" dirty="0" smtClean="0"/>
                        <a:t>事物の基本クラス・物理量を扱う基本的なボキャブラリ。</a:t>
                      </a:r>
                      <a:endParaRPr kumimoji="1" lang="ja-JP" altLang="en-US" sz="1050" dirty="0"/>
                    </a:p>
                  </a:txBody>
                  <a:tcPr marL="89681" marR="89681"/>
                </a:tc>
                <a:tc rowSpan="2">
                  <a:txBody>
                    <a:bodyPr/>
                    <a:lstStyle/>
                    <a:p>
                      <a:r>
                        <a:rPr kumimoji="1" lang="en-US" altLang="ja-JP" sz="1050" dirty="0" smtClean="0"/>
                        <a:t>http://uidcenter.org/ucr/vocab/uc#</a:t>
                      </a:r>
                    </a:p>
                  </a:txBody>
                  <a:tcPr marL="89681" marR="89681"/>
                </a:tc>
                <a:tc>
                  <a:txBody>
                    <a:bodyPr/>
                    <a:lstStyle/>
                    <a:p>
                      <a:r>
                        <a:rPr kumimoji="1" lang="en-US" altLang="ja-JP" sz="1050" dirty="0" err="1" smtClean="0"/>
                        <a:t>uc:Entity</a:t>
                      </a:r>
                      <a:r>
                        <a:rPr kumimoji="1" lang="en-US" altLang="ja-JP" sz="1050" dirty="0" smtClean="0"/>
                        <a:t>(</a:t>
                      </a:r>
                      <a:r>
                        <a:rPr kumimoji="1" lang="ja-JP" altLang="en-US" sz="1050" dirty="0" smtClean="0"/>
                        <a:t>エンティティクラス</a:t>
                      </a:r>
                      <a:r>
                        <a:rPr kumimoji="1" lang="en-US" altLang="ja-JP" sz="1050" dirty="0" smtClean="0"/>
                        <a:t>),</a:t>
                      </a:r>
                      <a:r>
                        <a:rPr kumimoji="1" lang="en-US" altLang="ja-JP" sz="1050" baseline="0" dirty="0" smtClean="0"/>
                        <a:t> </a:t>
                      </a:r>
                      <a:r>
                        <a:rPr kumimoji="1" lang="en-US" altLang="ja-JP" sz="1050" baseline="0" dirty="0" err="1" smtClean="0"/>
                        <a:t>uc:length</a:t>
                      </a:r>
                      <a:r>
                        <a:rPr kumimoji="1" lang="en-US" altLang="ja-JP" sz="1050" baseline="0" dirty="0" smtClean="0"/>
                        <a:t>(</a:t>
                      </a:r>
                      <a:r>
                        <a:rPr kumimoji="1" lang="ja-JP" altLang="en-US" sz="1050" baseline="0" dirty="0" smtClean="0"/>
                        <a:t>長さ</a:t>
                      </a:r>
                      <a:r>
                        <a:rPr kumimoji="1" lang="en-US" altLang="ja-JP" sz="1050" baseline="0" dirty="0" smtClean="0"/>
                        <a:t>), </a:t>
                      </a:r>
                      <a:r>
                        <a:rPr kumimoji="1" lang="en-US" altLang="ja-JP" sz="1050" baseline="0" dirty="0" err="1" smtClean="0"/>
                        <a:t>uc:issued</a:t>
                      </a:r>
                      <a:r>
                        <a:rPr kumimoji="1" lang="en-US" altLang="ja-JP" sz="1050" baseline="0" dirty="0" smtClean="0"/>
                        <a:t>(ucode</a:t>
                      </a:r>
                      <a:r>
                        <a:rPr kumimoji="1" lang="ja-JP" altLang="en-US" sz="1050" baseline="0" dirty="0" smtClean="0"/>
                        <a:t>発行日</a:t>
                      </a:r>
                      <a:r>
                        <a:rPr kumimoji="1" lang="en-US" altLang="ja-JP" sz="1050" baseline="0" dirty="0" smtClean="0"/>
                        <a:t>)</a:t>
                      </a:r>
                      <a:endParaRPr kumimoji="1" lang="ja-JP" altLang="en-US" sz="1050" dirty="0"/>
                    </a:p>
                  </a:txBody>
                  <a:tcPr marL="89681" marR="89681"/>
                </a:tc>
              </a:tr>
              <a:tr h="127789">
                <a:tc>
                  <a:txBody>
                    <a:bodyPr/>
                    <a:lstStyle/>
                    <a:p>
                      <a:r>
                        <a:rPr kumimoji="1" lang="ja-JP" altLang="en-US" sz="1050" dirty="0" smtClean="0"/>
                        <a:t>単位系</a:t>
                      </a:r>
                      <a:endParaRPr kumimoji="1" lang="ja-JP" altLang="en-US" sz="1050" dirty="0"/>
                    </a:p>
                  </a:txBody>
                  <a:tcPr marL="89681" marR="89681"/>
                </a:tc>
                <a:tc>
                  <a:txBody>
                    <a:bodyPr/>
                    <a:lstStyle/>
                    <a:p>
                      <a:r>
                        <a:rPr kumimoji="1" lang="ja-JP" altLang="en-US" sz="1050" dirty="0" smtClean="0"/>
                        <a:t>物理量・貨幣単位を記述するボキャブラリ。</a:t>
                      </a:r>
                    </a:p>
                  </a:txBody>
                  <a:tcPr marL="89681" marR="89681"/>
                </a:tc>
                <a:tc vMerge="1">
                  <a:txBody>
                    <a:bodyPr/>
                    <a:lstStyle/>
                    <a:p>
                      <a:endParaRPr kumimoji="1" lang="en-US" altLang="ja-JP" sz="1050" dirty="0" smtClean="0"/>
                    </a:p>
                  </a:txBody>
                  <a:tcPr marL="89681" marR="89681"/>
                </a:tc>
                <a:tc>
                  <a:txBody>
                    <a:bodyPr/>
                    <a:lstStyle/>
                    <a:p>
                      <a:r>
                        <a:rPr kumimoji="1" lang="en-US" altLang="ja-JP" sz="1050" dirty="0" err="1" smtClean="0"/>
                        <a:t>uc:Meter</a:t>
                      </a:r>
                      <a:r>
                        <a:rPr kumimoji="1" lang="en-US" altLang="ja-JP" sz="1050" dirty="0" smtClean="0"/>
                        <a:t>(</a:t>
                      </a:r>
                      <a:r>
                        <a:rPr kumimoji="1" lang="ja-JP" altLang="en-US" sz="1050" dirty="0" smtClean="0"/>
                        <a:t>メートル</a:t>
                      </a:r>
                      <a:r>
                        <a:rPr kumimoji="1" lang="en-US" altLang="ja-JP" sz="1050" dirty="0" smtClean="0"/>
                        <a:t>), </a:t>
                      </a:r>
                      <a:r>
                        <a:rPr kumimoji="1" lang="en-US" altLang="ja-JP" sz="1050" dirty="0" err="1" smtClean="0"/>
                        <a:t>uc:Seconds</a:t>
                      </a:r>
                      <a:r>
                        <a:rPr kumimoji="1" lang="en-US" altLang="ja-JP" sz="1050" dirty="0" smtClean="0"/>
                        <a:t>(</a:t>
                      </a:r>
                      <a:r>
                        <a:rPr kumimoji="1" lang="ja-JP" altLang="en-US" sz="1050" dirty="0" smtClean="0"/>
                        <a:t>秒</a:t>
                      </a:r>
                      <a:r>
                        <a:rPr kumimoji="1" lang="en-US" altLang="ja-JP" sz="1050" dirty="0" smtClean="0"/>
                        <a:t>)</a:t>
                      </a:r>
                      <a:endParaRPr kumimoji="1" lang="ja-JP" altLang="en-US" sz="1050" dirty="0"/>
                    </a:p>
                  </a:txBody>
                  <a:tcPr marL="89681" marR="89681"/>
                </a:tc>
              </a:tr>
              <a:tr h="127789">
                <a:tc>
                  <a:txBody>
                    <a:bodyPr/>
                    <a:lstStyle/>
                    <a:p>
                      <a:r>
                        <a:rPr kumimoji="1" lang="ja-JP" altLang="en-US" sz="1050" dirty="0" smtClean="0"/>
                        <a:t>地物</a:t>
                      </a:r>
                      <a:endParaRPr kumimoji="1" lang="ja-JP" altLang="en-US" sz="1050" dirty="0"/>
                    </a:p>
                  </a:txBody>
                  <a:tcPr marL="89681" marR="89681"/>
                </a:tc>
                <a:tc>
                  <a:txBody>
                    <a:bodyPr/>
                    <a:lstStyle/>
                    <a:p>
                      <a:r>
                        <a:rPr kumimoji="1" lang="ja-JP" altLang="en-US" sz="1050" dirty="0" smtClean="0"/>
                        <a:t>山・建物・移動体，行政界や関心地点など，場所に関するボキャブラリ。</a:t>
                      </a:r>
                      <a:endParaRPr kumimoji="1" lang="ja-JP" altLang="en-US" sz="1050" dirty="0"/>
                    </a:p>
                  </a:txBody>
                  <a:tcPr marL="89681" marR="89681"/>
                </a:tc>
                <a:tc>
                  <a:txBody>
                    <a:bodyPr/>
                    <a:lstStyle/>
                    <a:p>
                      <a:r>
                        <a:rPr kumimoji="1" lang="en-US" altLang="ja-JP" sz="1050" dirty="0" smtClean="0"/>
                        <a:t>http://uidcenter.org/ucr/vocab/ug#</a:t>
                      </a:r>
                    </a:p>
                  </a:txBody>
                  <a:tcPr marL="89681" marR="89681"/>
                </a:tc>
                <a:tc>
                  <a:txBody>
                    <a:bodyPr/>
                    <a:lstStyle/>
                    <a:p>
                      <a:r>
                        <a:rPr kumimoji="1" lang="en-US" altLang="ja-JP" sz="1050" dirty="0" err="1" smtClean="0"/>
                        <a:t>ug:Facility</a:t>
                      </a:r>
                      <a:r>
                        <a:rPr kumimoji="1" lang="en-US" altLang="ja-JP" sz="1050" dirty="0" smtClean="0"/>
                        <a:t>(</a:t>
                      </a:r>
                      <a:r>
                        <a:rPr kumimoji="1" lang="ja-JP" altLang="en-US" sz="1050" dirty="0" smtClean="0"/>
                        <a:t>施設</a:t>
                      </a:r>
                      <a:r>
                        <a:rPr kumimoji="1" lang="en-US" altLang="ja-JP" sz="1050" dirty="0" smtClean="0"/>
                        <a:t>), </a:t>
                      </a:r>
                      <a:r>
                        <a:rPr kumimoji="1" lang="en-US" altLang="ja-JP" sz="1050" dirty="0" err="1" smtClean="0"/>
                        <a:t>ug:Railway</a:t>
                      </a:r>
                      <a:r>
                        <a:rPr kumimoji="1" lang="en-US" altLang="ja-JP" sz="1050" dirty="0" smtClean="0"/>
                        <a:t>(</a:t>
                      </a:r>
                      <a:r>
                        <a:rPr kumimoji="1" lang="ja-JP" altLang="en-US" sz="1050" dirty="0" smtClean="0"/>
                        <a:t>鉄道</a:t>
                      </a:r>
                      <a:r>
                        <a:rPr kumimoji="1" lang="en-US" altLang="ja-JP" sz="1050" dirty="0" smtClean="0"/>
                        <a:t>),</a:t>
                      </a:r>
                      <a:r>
                        <a:rPr kumimoji="1" lang="en-US" altLang="ja-JP" sz="1050" baseline="0" dirty="0" smtClean="0"/>
                        <a:t> </a:t>
                      </a:r>
                      <a:r>
                        <a:rPr kumimoji="1" lang="en-US" altLang="ja-JP" sz="1050" baseline="0" dirty="0" err="1" smtClean="0"/>
                        <a:t>ug:floor</a:t>
                      </a:r>
                      <a:r>
                        <a:rPr kumimoji="1" lang="en-US" altLang="ja-JP" sz="1050" baseline="0" dirty="0" smtClean="0"/>
                        <a:t>(</a:t>
                      </a:r>
                      <a:r>
                        <a:rPr kumimoji="1" lang="ja-JP" altLang="en-US" sz="1050" baseline="0" dirty="0" smtClean="0"/>
                        <a:t>階層</a:t>
                      </a:r>
                      <a:r>
                        <a:rPr kumimoji="1" lang="en-US" altLang="ja-JP" sz="1050" baseline="0" dirty="0" smtClean="0"/>
                        <a:t>), </a:t>
                      </a:r>
                      <a:r>
                        <a:rPr kumimoji="1" lang="en-US" altLang="ja-JP" sz="1050" baseline="0" dirty="0" err="1" smtClean="0"/>
                        <a:t>ug:consistsOf</a:t>
                      </a:r>
                      <a:r>
                        <a:rPr kumimoji="1" lang="en-US" altLang="ja-JP" sz="1050" baseline="0" dirty="0" smtClean="0"/>
                        <a:t>(</a:t>
                      </a:r>
                      <a:r>
                        <a:rPr kumimoji="1" lang="ja-JP" altLang="en-US" sz="1050" baseline="0" dirty="0" smtClean="0"/>
                        <a:t>含んでいる</a:t>
                      </a:r>
                      <a:r>
                        <a:rPr kumimoji="1" lang="en-US" altLang="ja-JP" sz="1050" baseline="0" dirty="0" smtClean="0"/>
                        <a:t>)</a:t>
                      </a:r>
                      <a:endParaRPr kumimoji="1" lang="ja-JP" altLang="en-US" sz="1050" dirty="0"/>
                    </a:p>
                  </a:txBody>
                  <a:tcPr marL="89681" marR="89681"/>
                </a:tc>
              </a:tr>
              <a:tr h="127789">
                <a:tc>
                  <a:txBody>
                    <a:bodyPr/>
                    <a:lstStyle/>
                    <a:p>
                      <a:r>
                        <a:rPr kumimoji="1" lang="ja-JP" altLang="en-US" sz="1050" dirty="0" smtClean="0"/>
                        <a:t>地理情報サービス</a:t>
                      </a:r>
                      <a:endParaRPr kumimoji="1" lang="ja-JP" altLang="en-US" sz="1050" dirty="0"/>
                    </a:p>
                  </a:txBody>
                  <a:tcPr marL="89681" marR="89681"/>
                </a:tc>
                <a:tc>
                  <a:txBody>
                    <a:bodyPr/>
                    <a:lstStyle/>
                    <a:p>
                      <a:r>
                        <a:rPr kumimoji="1" lang="ja-JP" altLang="en-US" sz="1050" dirty="0" smtClean="0"/>
                        <a:t>地物や施設に関するサービス情報を記述するボキャブラリ。</a:t>
                      </a:r>
                      <a:endParaRPr kumimoji="1" lang="ja-JP" altLang="en-US" sz="1050" dirty="0"/>
                    </a:p>
                  </a:txBody>
                  <a:tcPr marL="89681" marR="89681"/>
                </a:tc>
                <a:tc>
                  <a:txBody>
                    <a:bodyPr/>
                    <a:lstStyle/>
                    <a:p>
                      <a:r>
                        <a:rPr kumimoji="1" lang="en-US" altLang="ja-JP" sz="1050" dirty="0" smtClean="0"/>
                        <a:t>http://uidcenter.org/ucr/vocab/ugsrv#</a:t>
                      </a:r>
                    </a:p>
                  </a:txBody>
                  <a:tcPr marL="89681" marR="89681"/>
                </a:tc>
                <a:tc>
                  <a:txBody>
                    <a:bodyPr/>
                    <a:lstStyle/>
                    <a:p>
                      <a:r>
                        <a:rPr kumimoji="1" lang="en-US" altLang="ja-JP" sz="1050" dirty="0" err="1" smtClean="0"/>
                        <a:t>ugsrv:keyword</a:t>
                      </a:r>
                      <a:r>
                        <a:rPr kumimoji="1" lang="en-US" altLang="ja-JP" sz="1050" dirty="0" smtClean="0"/>
                        <a:t>(</a:t>
                      </a:r>
                      <a:r>
                        <a:rPr kumimoji="1" lang="ja-JP" altLang="en-US" sz="1050" dirty="0" smtClean="0"/>
                        <a:t>キーワード</a:t>
                      </a:r>
                      <a:r>
                        <a:rPr kumimoji="1" lang="en-US" altLang="ja-JP" sz="1050" dirty="0" smtClean="0"/>
                        <a:t>), </a:t>
                      </a:r>
                      <a:r>
                        <a:rPr kumimoji="1" lang="en-US" altLang="ja-JP" sz="1050" dirty="0" err="1" smtClean="0"/>
                        <a:t>ugsrv:price</a:t>
                      </a:r>
                      <a:r>
                        <a:rPr kumimoji="1" lang="en-US" altLang="ja-JP" sz="1050" dirty="0" smtClean="0"/>
                        <a:t>(</a:t>
                      </a:r>
                      <a:r>
                        <a:rPr kumimoji="1" lang="ja-JP" altLang="en-US" sz="1050" dirty="0" smtClean="0"/>
                        <a:t>料金</a:t>
                      </a:r>
                      <a:r>
                        <a:rPr kumimoji="1" lang="en-US" altLang="ja-JP" sz="1050" dirty="0" smtClean="0"/>
                        <a:t>), </a:t>
                      </a:r>
                      <a:r>
                        <a:rPr kumimoji="1" lang="en-US" altLang="ja-JP" sz="1050" dirty="0" err="1" smtClean="0"/>
                        <a:t>ugsrv:lowerAge</a:t>
                      </a:r>
                      <a:r>
                        <a:rPr kumimoji="1" lang="en-US" altLang="ja-JP" sz="1050" dirty="0" smtClean="0"/>
                        <a:t>(</a:t>
                      </a:r>
                      <a:r>
                        <a:rPr kumimoji="1" lang="ja-JP" altLang="en-US" sz="1050" dirty="0" smtClean="0"/>
                        <a:t>利用可能な最低年齢</a:t>
                      </a:r>
                      <a:r>
                        <a:rPr kumimoji="1" lang="en-US" altLang="ja-JP" sz="1050" dirty="0" smtClean="0"/>
                        <a:t>)</a:t>
                      </a:r>
                      <a:endParaRPr kumimoji="1" lang="ja-JP" altLang="en-US" sz="1050" dirty="0"/>
                    </a:p>
                  </a:txBody>
                  <a:tcPr marL="89681" marR="89681"/>
                </a:tc>
              </a:tr>
              <a:tr h="127789">
                <a:tc>
                  <a:txBody>
                    <a:bodyPr/>
                    <a:lstStyle/>
                    <a:p>
                      <a:r>
                        <a:rPr kumimoji="1" lang="ja-JP" altLang="en-US" sz="1050" dirty="0" smtClean="0"/>
                        <a:t>地物アクセシビリティ</a:t>
                      </a:r>
                      <a:endParaRPr kumimoji="1" lang="ja-JP" altLang="en-US" sz="1050" dirty="0"/>
                    </a:p>
                  </a:txBody>
                  <a:tcPr marL="89681" marR="89681"/>
                </a:tc>
                <a:tc>
                  <a:txBody>
                    <a:bodyPr/>
                    <a:lstStyle/>
                    <a:p>
                      <a:r>
                        <a:rPr kumimoji="1" lang="ja-JP" altLang="en-US" sz="1050" dirty="0" smtClean="0"/>
                        <a:t>関心地点に関する通行可能性について記述するボキャブラリ。</a:t>
                      </a:r>
                      <a:endParaRPr kumimoji="1" lang="ja-JP" altLang="en-US" sz="1050" dirty="0"/>
                    </a:p>
                  </a:txBody>
                  <a:tcPr marL="89681" marR="89681"/>
                </a:tc>
                <a:tc>
                  <a:txBody>
                    <a:bodyPr/>
                    <a:lstStyle/>
                    <a:p>
                      <a:r>
                        <a:rPr kumimoji="1" lang="en-US" altLang="ja-JP" sz="1050" dirty="0" smtClean="0"/>
                        <a:t>http://uidcenter.org/ucr/vocab/spac#</a:t>
                      </a:r>
                    </a:p>
                  </a:txBody>
                  <a:tcPr marL="89681" marR="89681"/>
                </a:tc>
                <a:tc>
                  <a:txBody>
                    <a:bodyPr/>
                    <a:lstStyle/>
                    <a:p>
                      <a:r>
                        <a:rPr kumimoji="1" lang="en-US" altLang="ja-JP" sz="1050" dirty="0" err="1" smtClean="0"/>
                        <a:t>spac:Walker</a:t>
                      </a:r>
                      <a:r>
                        <a:rPr kumimoji="1" lang="en-US" altLang="ja-JP" sz="1050" dirty="0" smtClean="0"/>
                        <a:t>(</a:t>
                      </a:r>
                      <a:r>
                        <a:rPr kumimoji="1" lang="ja-JP" altLang="en-US" sz="1050" dirty="0" smtClean="0"/>
                        <a:t>歩行者</a:t>
                      </a:r>
                      <a:r>
                        <a:rPr kumimoji="1" lang="en-US" altLang="ja-JP" sz="1050" dirty="0" smtClean="0"/>
                        <a:t>), </a:t>
                      </a:r>
                      <a:r>
                        <a:rPr kumimoji="1" lang="en-US" altLang="ja-JP" sz="1050" dirty="0" err="1" smtClean="0"/>
                        <a:t>spac:Bamp</a:t>
                      </a:r>
                      <a:r>
                        <a:rPr kumimoji="1" lang="en-US" altLang="ja-JP" sz="1050" dirty="0" smtClean="0"/>
                        <a:t>(</a:t>
                      </a:r>
                      <a:r>
                        <a:rPr kumimoji="1" lang="ja-JP" altLang="en-US" sz="1050" dirty="0" smtClean="0"/>
                        <a:t>段差</a:t>
                      </a:r>
                      <a:r>
                        <a:rPr kumimoji="1" lang="en-US" altLang="ja-JP" sz="1050" dirty="0" smtClean="0"/>
                        <a:t>)</a:t>
                      </a:r>
                      <a:endParaRPr kumimoji="1" lang="ja-JP" altLang="en-US" sz="1050" dirty="0"/>
                    </a:p>
                  </a:txBody>
                  <a:tcPr marL="89681" marR="89681"/>
                </a:tc>
              </a:tr>
              <a:tr h="127789">
                <a:tc>
                  <a:txBody>
                    <a:bodyPr/>
                    <a:lstStyle/>
                    <a:p>
                      <a:r>
                        <a:rPr kumimoji="1" lang="ja-JP" altLang="en-US" sz="1050" dirty="0" smtClean="0"/>
                        <a:t>製品・物品</a:t>
                      </a:r>
                      <a:endParaRPr kumimoji="1" lang="ja-JP" altLang="en-US" sz="1050" dirty="0"/>
                    </a:p>
                  </a:txBody>
                  <a:tcPr marL="89681" marR="89681"/>
                </a:tc>
                <a:tc>
                  <a:txBody>
                    <a:bodyPr/>
                    <a:lstStyle/>
                    <a:p>
                      <a:r>
                        <a:rPr kumimoji="1" lang="ja-JP" altLang="en-US" sz="1050" dirty="0" smtClean="0"/>
                        <a:t>製品や物品に関する基本的な情報を記述するボキャブラリ。</a:t>
                      </a:r>
                    </a:p>
                  </a:txBody>
                  <a:tcPr marL="89681" marR="89681"/>
                </a:tc>
                <a:tc>
                  <a:txBody>
                    <a:bodyPr/>
                    <a:lstStyle/>
                    <a:p>
                      <a:r>
                        <a:rPr kumimoji="1" lang="en-US" altLang="ja-JP" sz="1050" dirty="0" smtClean="0"/>
                        <a:t>http://uidcenter.org/ucr/vocab/uobj#</a:t>
                      </a:r>
                    </a:p>
                  </a:txBody>
                  <a:tcPr marL="89681" marR="89681"/>
                </a:tc>
                <a:tc>
                  <a:txBody>
                    <a:bodyPr/>
                    <a:lstStyle/>
                    <a:p>
                      <a:r>
                        <a:rPr kumimoji="1" lang="en-US" altLang="ja-JP" sz="1050" dirty="0" err="1" smtClean="0"/>
                        <a:t>uobj:InsuatrialProduct</a:t>
                      </a:r>
                      <a:r>
                        <a:rPr kumimoji="1" lang="en-US" altLang="ja-JP" sz="1050" dirty="0" smtClean="0"/>
                        <a:t>(</a:t>
                      </a:r>
                      <a:r>
                        <a:rPr kumimoji="1" lang="ja-JP" altLang="en-US" sz="1050" dirty="0" smtClean="0"/>
                        <a:t>工業製品</a:t>
                      </a:r>
                      <a:r>
                        <a:rPr kumimoji="1" lang="en-US" altLang="ja-JP" sz="1050" dirty="0" smtClean="0"/>
                        <a:t>), </a:t>
                      </a:r>
                      <a:r>
                        <a:rPr kumimoji="1" lang="en-US" altLang="ja-JP" sz="1050" dirty="0" err="1" smtClean="0"/>
                        <a:t>uc:owner</a:t>
                      </a:r>
                      <a:r>
                        <a:rPr kumimoji="1" lang="en-US" altLang="ja-JP" sz="1050" dirty="0" smtClean="0"/>
                        <a:t>(</a:t>
                      </a:r>
                      <a:r>
                        <a:rPr kumimoji="1" lang="ja-JP" altLang="en-US" sz="1050" dirty="0" smtClean="0"/>
                        <a:t>管理者</a:t>
                      </a:r>
                      <a:r>
                        <a:rPr kumimoji="1" lang="en-US" altLang="ja-JP" sz="1050" dirty="0" smtClean="0"/>
                        <a:t>), </a:t>
                      </a:r>
                      <a:r>
                        <a:rPr kumimoji="1" lang="en-US" altLang="ja-JP" sz="1050" dirty="0" err="1" smtClean="0"/>
                        <a:t>uc:producer</a:t>
                      </a:r>
                      <a:r>
                        <a:rPr kumimoji="1" lang="en-US" altLang="ja-JP" sz="1050" dirty="0" smtClean="0"/>
                        <a:t>(</a:t>
                      </a:r>
                      <a:r>
                        <a:rPr kumimoji="1" lang="ja-JP" altLang="en-US" sz="1050" dirty="0" smtClean="0"/>
                        <a:t>生産者</a:t>
                      </a:r>
                      <a:r>
                        <a:rPr kumimoji="1" lang="en-US" altLang="ja-JP" sz="1050" dirty="0" smtClean="0"/>
                        <a:t>)</a:t>
                      </a:r>
                      <a:endParaRPr kumimoji="1" lang="ja-JP" altLang="en-US" sz="1050" dirty="0"/>
                    </a:p>
                  </a:txBody>
                  <a:tcPr marL="89681" marR="89681"/>
                </a:tc>
              </a:tr>
              <a:tr h="127789">
                <a:tc>
                  <a:txBody>
                    <a:bodyPr/>
                    <a:lstStyle/>
                    <a:p>
                      <a:r>
                        <a:rPr kumimoji="1" lang="ja-JP" altLang="en-US" sz="1050" dirty="0" smtClean="0"/>
                        <a:t>イベント</a:t>
                      </a:r>
                      <a:endParaRPr kumimoji="1" lang="ja-JP" altLang="en-US" sz="1050" dirty="0"/>
                    </a:p>
                  </a:txBody>
                  <a:tcPr marL="89681" marR="89681"/>
                </a:tc>
                <a:tc>
                  <a:txBody>
                    <a:bodyPr/>
                    <a:lstStyle/>
                    <a:p>
                      <a:r>
                        <a:rPr kumimoji="1" lang="ja-JP" altLang="en-US" sz="1050" dirty="0" smtClean="0"/>
                        <a:t>生成・流通等のイベントを記述するボキャブラリ。</a:t>
                      </a:r>
                      <a:endParaRPr kumimoji="1" lang="ja-JP" altLang="en-US" sz="1050" dirty="0"/>
                    </a:p>
                  </a:txBody>
                  <a:tcPr marL="89681" marR="89681"/>
                </a:tc>
                <a:tc>
                  <a:txBody>
                    <a:bodyPr/>
                    <a:lstStyle/>
                    <a:p>
                      <a:r>
                        <a:rPr kumimoji="1" lang="en-US" altLang="ja-JP" sz="1050" dirty="0" smtClean="0"/>
                        <a:t>http://uidcenter.org/ucr/vocab/ev#</a:t>
                      </a:r>
                    </a:p>
                  </a:txBody>
                  <a:tcPr marL="89681" marR="89681"/>
                </a:tc>
                <a:tc>
                  <a:txBody>
                    <a:bodyPr/>
                    <a:lstStyle/>
                    <a:p>
                      <a:r>
                        <a:rPr kumimoji="1" lang="en-US" altLang="ja-JP" sz="1050" dirty="0" err="1" smtClean="0"/>
                        <a:t>ev:IssuedEvent</a:t>
                      </a:r>
                      <a:r>
                        <a:rPr kumimoji="1" lang="en-US" altLang="ja-JP" sz="1050" dirty="0" smtClean="0"/>
                        <a:t>(</a:t>
                      </a:r>
                      <a:r>
                        <a:rPr kumimoji="1" lang="ja-JP" altLang="en-US" sz="1050" dirty="0" smtClean="0"/>
                        <a:t>発生</a:t>
                      </a:r>
                      <a:r>
                        <a:rPr kumimoji="1" lang="en-US" altLang="ja-JP" sz="1050" dirty="0" smtClean="0"/>
                        <a:t>), </a:t>
                      </a:r>
                      <a:r>
                        <a:rPr kumimoji="1" lang="en-US" altLang="ja-JP" sz="1050" dirty="0" err="1" smtClean="0"/>
                        <a:t>ev:DivisionEvent</a:t>
                      </a:r>
                      <a:r>
                        <a:rPr kumimoji="1" lang="en-US" altLang="ja-JP" sz="1050" dirty="0" smtClean="0"/>
                        <a:t>(</a:t>
                      </a:r>
                      <a:r>
                        <a:rPr kumimoji="1" lang="ja-JP" altLang="en-US" sz="1050" dirty="0" smtClean="0"/>
                        <a:t>分割</a:t>
                      </a:r>
                      <a:r>
                        <a:rPr kumimoji="1" lang="en-US" altLang="ja-JP" sz="1050" dirty="0" smtClean="0"/>
                        <a:t>), </a:t>
                      </a:r>
                      <a:r>
                        <a:rPr kumimoji="1" lang="en-US" altLang="ja-JP" sz="1050" dirty="0" err="1" smtClean="0"/>
                        <a:t>ev:target</a:t>
                      </a:r>
                      <a:r>
                        <a:rPr kumimoji="1" lang="en-US" altLang="ja-JP" sz="1050" dirty="0" smtClean="0"/>
                        <a:t>(</a:t>
                      </a:r>
                      <a:r>
                        <a:rPr kumimoji="1" lang="ja-JP" altLang="en-US" sz="1050" dirty="0" smtClean="0"/>
                        <a:t>対象物</a:t>
                      </a:r>
                      <a:r>
                        <a:rPr kumimoji="1" lang="en-US" altLang="ja-JP" sz="1050" dirty="0" smtClean="0"/>
                        <a:t>)</a:t>
                      </a:r>
                      <a:endParaRPr kumimoji="1" lang="ja-JP" altLang="en-US" sz="1050" dirty="0"/>
                    </a:p>
                  </a:txBody>
                  <a:tcPr marL="89681" marR="89681"/>
                </a:tc>
              </a:tr>
              <a:tr h="127789">
                <a:tc>
                  <a:txBody>
                    <a:bodyPr/>
                    <a:lstStyle/>
                    <a:p>
                      <a:r>
                        <a:rPr kumimoji="1" lang="ja-JP" altLang="en-US" sz="1050" dirty="0" smtClean="0"/>
                        <a:t>取引</a:t>
                      </a:r>
                      <a:endParaRPr kumimoji="1" lang="ja-JP" altLang="en-US" sz="1050" dirty="0"/>
                    </a:p>
                  </a:txBody>
                  <a:tcPr marL="89681" marR="89681"/>
                </a:tc>
                <a:tc>
                  <a:txBody>
                    <a:bodyPr/>
                    <a:lstStyle/>
                    <a:p>
                      <a:r>
                        <a:rPr kumimoji="1" lang="ja-JP" altLang="en-US" sz="1050" dirty="0" smtClean="0"/>
                        <a:t>取引に関するボキャブラリ</a:t>
                      </a:r>
                    </a:p>
                  </a:txBody>
                  <a:tcPr marL="89681" marR="89681"/>
                </a:tc>
                <a:tc>
                  <a:txBody>
                    <a:bodyPr/>
                    <a:lstStyle/>
                    <a:p>
                      <a:r>
                        <a:rPr kumimoji="1" lang="en-US" altLang="ja-JP" sz="1050" dirty="0" smtClean="0"/>
                        <a:t>http://uidcenter.org/ucr/vocab/trans#</a:t>
                      </a:r>
                    </a:p>
                  </a:txBody>
                  <a:tcPr marL="89681" marR="89681"/>
                </a:tc>
                <a:tc>
                  <a:txBody>
                    <a:bodyPr/>
                    <a:lstStyle/>
                    <a:p>
                      <a:r>
                        <a:rPr kumimoji="1" lang="en-US" altLang="ja-JP" sz="1050" dirty="0" err="1" smtClean="0"/>
                        <a:t>trans:Receipt</a:t>
                      </a:r>
                      <a:r>
                        <a:rPr kumimoji="1" lang="en-US" altLang="ja-JP" sz="1050" dirty="0" smtClean="0"/>
                        <a:t>(</a:t>
                      </a:r>
                      <a:r>
                        <a:rPr kumimoji="1" lang="ja-JP" altLang="en-US" sz="1050" dirty="0" smtClean="0"/>
                        <a:t>領収書</a:t>
                      </a:r>
                      <a:r>
                        <a:rPr kumimoji="1" lang="en-US" altLang="ja-JP" sz="1050" dirty="0" smtClean="0"/>
                        <a:t>), </a:t>
                      </a:r>
                      <a:r>
                        <a:rPr kumimoji="1" lang="en-US" altLang="ja-JP" sz="1050" dirty="0" err="1" smtClean="0"/>
                        <a:t>trans:creditor</a:t>
                      </a:r>
                      <a:r>
                        <a:rPr kumimoji="1" lang="en-US" altLang="ja-JP" sz="1050" dirty="0" smtClean="0"/>
                        <a:t>(</a:t>
                      </a:r>
                      <a:r>
                        <a:rPr kumimoji="1" lang="ja-JP" altLang="en-US" sz="1050" dirty="0" smtClean="0"/>
                        <a:t>販売者</a:t>
                      </a:r>
                      <a:r>
                        <a:rPr kumimoji="1" lang="en-US" altLang="ja-JP" sz="1050" dirty="0" smtClean="0"/>
                        <a:t>), </a:t>
                      </a:r>
                      <a:r>
                        <a:rPr kumimoji="1" lang="en-US" altLang="ja-JP" sz="1050" dirty="0" err="1" smtClean="0"/>
                        <a:t>trans:priceUnit</a:t>
                      </a:r>
                      <a:r>
                        <a:rPr kumimoji="1" lang="en-US" altLang="ja-JP" sz="1050" dirty="0" smtClean="0"/>
                        <a:t>(</a:t>
                      </a:r>
                      <a:r>
                        <a:rPr kumimoji="1" lang="ja-JP" altLang="en-US" sz="1050" dirty="0" smtClean="0"/>
                        <a:t>金額単位</a:t>
                      </a:r>
                      <a:r>
                        <a:rPr kumimoji="1" lang="en-US" altLang="ja-JP" sz="1050" dirty="0" smtClean="0"/>
                        <a:t>)</a:t>
                      </a:r>
                      <a:endParaRPr kumimoji="1" lang="ja-JP" altLang="en-US" sz="1050" dirty="0"/>
                    </a:p>
                  </a:txBody>
                  <a:tcPr marL="89681" marR="89681"/>
                </a:tc>
              </a:tr>
            </a:tbl>
          </a:graphicData>
        </a:graphic>
      </p:graphicFrame>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41</a:t>
            </a:fld>
            <a:endParaRPr lang="en-US" altLang="ja-JP"/>
          </a:p>
        </p:txBody>
      </p:sp>
    </p:spTree>
    <p:extLst>
      <p:ext uri="{BB962C8B-B14F-4D97-AF65-F5344CB8AC3E}">
        <p14:creationId xmlns:p14="http://schemas.microsoft.com/office/powerpoint/2010/main" val="273208669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外部</a:t>
            </a:r>
            <a:r>
              <a:rPr lang="ja-JP" altLang="en-US" dirty="0"/>
              <a:t>仕様書</a:t>
            </a:r>
            <a:r>
              <a:rPr lang="ja-JP" altLang="en-US" dirty="0" smtClean="0"/>
              <a:t>の</a:t>
            </a:r>
            <a:r>
              <a:rPr lang="en-US" altLang="ja-JP" dirty="0" smtClean="0"/>
              <a:t>API</a:t>
            </a:r>
            <a:r>
              <a:rPr lang="ja-JP" altLang="en-US" dirty="0" smtClean="0"/>
              <a:t>規格</a:t>
            </a:r>
            <a:endParaRPr kumimoji="1" lang="ja-JP" altLang="en-US" dirty="0"/>
          </a:p>
        </p:txBody>
      </p:sp>
      <p:sp>
        <p:nvSpPr>
          <p:cNvPr id="3" name="コンテンツ プレースホルダー 2"/>
          <p:cNvSpPr>
            <a:spLocks noGrp="1"/>
          </p:cNvSpPr>
          <p:nvPr>
            <p:ph sz="half" idx="1"/>
          </p:nvPr>
        </p:nvSpPr>
        <p:spPr/>
        <p:txBody>
          <a:bodyPr>
            <a:normAutofit fontScale="85000" lnSpcReduction="10000"/>
          </a:bodyPr>
          <a:lstStyle/>
          <a:p>
            <a:r>
              <a:rPr lang="en-US" altLang="ja-JP" dirty="0" smtClean="0"/>
              <a:t>REST</a:t>
            </a:r>
            <a:r>
              <a:rPr lang="ja-JP" altLang="en-US" dirty="0" smtClean="0"/>
              <a:t>ベースの</a:t>
            </a:r>
            <a:r>
              <a:rPr lang="en-US" altLang="ja-JP" dirty="0" smtClean="0"/>
              <a:t>API</a:t>
            </a:r>
            <a:r>
              <a:rPr lang="ja-JP" altLang="en-US" dirty="0" smtClean="0"/>
              <a:t>と</a:t>
            </a:r>
            <a:r>
              <a:rPr lang="en-US" altLang="ja-JP" dirty="0" smtClean="0"/>
              <a:t>SPARQL</a:t>
            </a:r>
            <a:r>
              <a:rPr lang="ja-JP" altLang="en-US" dirty="0" smtClean="0"/>
              <a:t>ベースの</a:t>
            </a:r>
            <a:r>
              <a:rPr lang="en-US" altLang="ja-JP" dirty="0" smtClean="0"/>
              <a:t>API</a:t>
            </a:r>
            <a:r>
              <a:rPr lang="ja-JP" altLang="en-US" dirty="0" err="1" smtClean="0"/>
              <a:t>を提</a:t>
            </a:r>
            <a:r>
              <a:rPr lang="ja-JP" altLang="en-US" dirty="0" smtClean="0"/>
              <a:t>供する。</a:t>
            </a:r>
          </a:p>
          <a:p>
            <a:pPr lvl="1"/>
            <a:r>
              <a:rPr lang="en-US" altLang="ja-JP" dirty="0" smtClean="0"/>
              <a:t>REST</a:t>
            </a:r>
            <a:r>
              <a:rPr lang="ja-JP" altLang="en-US" dirty="0" smtClean="0"/>
              <a:t>ベースの</a:t>
            </a:r>
            <a:r>
              <a:rPr lang="en-US" altLang="ja-JP" dirty="0" smtClean="0"/>
              <a:t>API</a:t>
            </a:r>
            <a:r>
              <a:rPr lang="ja-JP" altLang="en-US" dirty="0" smtClean="0"/>
              <a:t>でも、データ検索・取得コマンドのレスポンスに</a:t>
            </a:r>
            <a:r>
              <a:rPr lang="en-US" altLang="ja-JP" dirty="0" smtClean="0"/>
              <a:t>RDF/XML</a:t>
            </a:r>
            <a:r>
              <a:rPr lang="ja-JP" altLang="en-US" dirty="0" err="1" smtClean="0"/>
              <a:t>、</a:t>
            </a:r>
            <a:r>
              <a:rPr lang="en-US" altLang="ja-JP" dirty="0" smtClean="0"/>
              <a:t>RDF/JSON</a:t>
            </a:r>
            <a:r>
              <a:rPr lang="ja-JP" altLang="en-US" dirty="0" smtClean="0"/>
              <a:t>等を利用</a:t>
            </a:r>
            <a:r>
              <a:rPr lang="ja-JP" altLang="en-US" dirty="0"/>
              <a:t>して</a:t>
            </a:r>
            <a:r>
              <a:rPr lang="ja-JP" altLang="en-US" dirty="0" smtClean="0"/>
              <a:t>いる。これは、</a:t>
            </a:r>
            <a:r>
              <a:rPr lang="en-US" altLang="ja-JP" dirty="0" smtClean="0"/>
              <a:t>RDF</a:t>
            </a:r>
            <a:r>
              <a:rPr lang="ja-JP" altLang="en-US" dirty="0"/>
              <a:t>モデルに</a:t>
            </a:r>
            <a:r>
              <a:rPr lang="ja-JP" altLang="en-US" dirty="0" smtClean="0"/>
              <a:t>基づくデータとの互換性を保つためである。</a:t>
            </a:r>
          </a:p>
          <a:p>
            <a:pPr lvl="1"/>
            <a:r>
              <a:rPr lang="en-US" altLang="ja-JP" dirty="0" smtClean="0"/>
              <a:t>Streams API</a:t>
            </a:r>
            <a:r>
              <a:rPr lang="ja-JP" altLang="en-US" dirty="0" smtClean="0"/>
              <a:t>に対応することにより、リアルタイムデータの送受信にも対応している。</a:t>
            </a:r>
          </a:p>
          <a:p>
            <a:pPr lvl="1"/>
            <a:endParaRPr kumimoji="1" lang="ja-JP" altLang="en-US" dirty="0"/>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42</a:t>
            </a:fld>
            <a:endParaRPr lang="en-US" altLang="ja-JP"/>
          </a:p>
        </p:txBody>
      </p:sp>
      <p:graphicFrame>
        <p:nvGraphicFramePr>
          <p:cNvPr id="7" name="コンテンツ プレースホルダ 10"/>
          <p:cNvGraphicFramePr>
            <a:graphicFrameLocks/>
          </p:cNvGraphicFramePr>
          <p:nvPr>
            <p:extLst>
              <p:ext uri="{D42A27DB-BD31-4B8C-83A1-F6EECF244321}">
                <p14:modId xmlns:p14="http://schemas.microsoft.com/office/powerpoint/2010/main" val="2478051582"/>
              </p:ext>
            </p:extLst>
          </p:nvPr>
        </p:nvGraphicFramePr>
        <p:xfrm>
          <a:off x="908212" y="2481694"/>
          <a:ext cx="8581292" cy="4043650"/>
        </p:xfrm>
        <a:graphic>
          <a:graphicData uri="http://schemas.openxmlformats.org/drawingml/2006/table">
            <a:tbl>
              <a:tblPr firstRow="1" bandRow="1">
                <a:tableStyleId>{5C22544A-7EE6-4342-B048-85BDC9FD1C3A}</a:tableStyleId>
              </a:tblPr>
              <a:tblGrid>
                <a:gridCol w="214287"/>
                <a:gridCol w="2505135"/>
                <a:gridCol w="3200862"/>
                <a:gridCol w="2661008"/>
              </a:tblGrid>
              <a:tr h="138495">
                <a:tc gridSpan="2">
                  <a:txBody>
                    <a:bodyPr/>
                    <a:lstStyle/>
                    <a:p>
                      <a:r>
                        <a:rPr kumimoji="1" lang="ja-JP" altLang="en-US" sz="900" dirty="0" smtClean="0"/>
                        <a:t>機能名</a:t>
                      </a:r>
                      <a:endParaRPr kumimoji="1" lang="ja-JP" altLang="en-US" sz="900" dirty="0">
                        <a:latin typeface="メイリオ" pitchFamily="50" charset="-128"/>
                        <a:ea typeface="メイリオ" pitchFamily="50" charset="-128"/>
                        <a:cs typeface="メイリオ" pitchFamily="50" charset="-128"/>
                      </a:endParaRPr>
                    </a:p>
                  </a:txBody>
                  <a:tcPr marL="64207" marR="64207" marT="32095" marB="32095"/>
                </a:tc>
                <a:tc hMerge="1">
                  <a:txBody>
                    <a:bodyPr/>
                    <a:lstStyle/>
                    <a:p>
                      <a:endParaRPr kumimoji="1" lang="ja-JP" altLang="en-US"/>
                    </a:p>
                  </a:txBody>
                  <a:tcPr/>
                </a:tc>
                <a:tc>
                  <a:txBody>
                    <a:bodyPr/>
                    <a:lstStyle/>
                    <a:p>
                      <a:r>
                        <a:rPr kumimoji="1" lang="ja-JP" altLang="en-US" sz="900" dirty="0" smtClean="0"/>
                        <a:t>概要</a:t>
                      </a:r>
                      <a:endParaRPr kumimoji="1" lang="ja-JP" altLang="en-US" sz="900" dirty="0">
                        <a:latin typeface="メイリオ" pitchFamily="50" charset="-128"/>
                        <a:ea typeface="メイリオ" pitchFamily="50" charset="-128"/>
                        <a:cs typeface="メイリオ" pitchFamily="50" charset="-128"/>
                      </a:endParaRPr>
                    </a:p>
                  </a:txBody>
                  <a:tcPr marL="64207" marR="64207" marT="32095" marB="32095"/>
                </a:tc>
                <a:tc>
                  <a:txBody>
                    <a:bodyPr/>
                    <a:lstStyle/>
                    <a:p>
                      <a:r>
                        <a:rPr kumimoji="1" lang="ja-JP" altLang="en-US" sz="900" dirty="0" smtClean="0"/>
                        <a:t>提供する理由</a:t>
                      </a:r>
                      <a:endParaRPr kumimoji="1" lang="ja-JP" altLang="en-US" sz="900" dirty="0">
                        <a:latin typeface="メイリオ" pitchFamily="50" charset="-128"/>
                        <a:ea typeface="メイリオ" pitchFamily="50" charset="-128"/>
                        <a:cs typeface="メイリオ" pitchFamily="50" charset="-128"/>
                      </a:endParaRPr>
                    </a:p>
                  </a:txBody>
                  <a:tcPr marL="64207" marR="64207" marT="32095" marB="32095"/>
                </a:tc>
              </a:tr>
              <a:tr h="148977">
                <a:tc gridSpan="4">
                  <a:txBody>
                    <a:bodyPr/>
                    <a:lstStyle/>
                    <a:p>
                      <a:r>
                        <a:rPr kumimoji="1" lang="en-US" altLang="ja-JP" sz="1000" dirty="0" smtClean="0"/>
                        <a:t>SPARQL</a:t>
                      </a:r>
                      <a:r>
                        <a:rPr kumimoji="1" lang="ja-JP" altLang="en-US" sz="1000" dirty="0" smtClean="0"/>
                        <a:t>ベースの</a:t>
                      </a:r>
                      <a:r>
                        <a:rPr kumimoji="1" lang="en-US" altLang="ja-JP" sz="1000" dirty="0" smtClean="0"/>
                        <a:t>API</a:t>
                      </a:r>
                      <a:endParaRPr kumimoji="1" lang="ja-JP" altLang="en-US" sz="1000" dirty="0">
                        <a:latin typeface="メイリオ" pitchFamily="50" charset="-128"/>
                        <a:ea typeface="メイリオ" pitchFamily="50" charset="-128"/>
                        <a:cs typeface="メイリオ" pitchFamily="50" charset="-128"/>
                      </a:endParaRPr>
                    </a:p>
                  </a:txBody>
                  <a:tcPr marL="64207" marR="64207" marT="32095" marB="32095"/>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r>
              <a:tr h="148977">
                <a:tc>
                  <a:txBody>
                    <a:bodyPr/>
                    <a:lstStyle/>
                    <a:p>
                      <a:endParaRPr lang="ja-JP" altLang="en-US" sz="1400">
                        <a:latin typeface="メイリオ" pitchFamily="50" charset="-128"/>
                        <a:ea typeface="メイリオ" pitchFamily="50" charset="-128"/>
                        <a:cs typeface="メイリオ" pitchFamily="50" charset="-128"/>
                      </a:endParaRPr>
                    </a:p>
                  </a:txBody>
                  <a:tcPr marL="64207" marR="64207" marT="32095" marB="32095"/>
                </a:tc>
                <a:tc>
                  <a:txBody>
                    <a:bodyPr/>
                    <a:lstStyle/>
                    <a:p>
                      <a:r>
                        <a:rPr kumimoji="1" lang="en-US" altLang="ja-JP" sz="1000" dirty="0" smtClean="0"/>
                        <a:t>SPARQL-based</a:t>
                      </a:r>
                      <a:r>
                        <a:rPr kumimoji="1" lang="en-US" altLang="ja-JP" sz="1000" baseline="0" dirty="0" smtClean="0"/>
                        <a:t> Command</a:t>
                      </a:r>
                      <a:endParaRPr kumimoji="1" lang="ja-JP" altLang="en-US" sz="1000" dirty="0">
                        <a:latin typeface="メイリオ" pitchFamily="50" charset="-128"/>
                        <a:ea typeface="メイリオ" pitchFamily="50" charset="-128"/>
                        <a:cs typeface="メイリオ" pitchFamily="50" charset="-128"/>
                      </a:endParaRPr>
                    </a:p>
                  </a:txBody>
                  <a:tcPr marL="64207" marR="64207" marT="32095" marB="32095"/>
                </a:tc>
                <a:tc>
                  <a:txBody>
                    <a:bodyPr/>
                    <a:lstStyle/>
                    <a:p>
                      <a:r>
                        <a:rPr kumimoji="1" lang="en-US" altLang="ja-JP" sz="1000" dirty="0" smtClean="0"/>
                        <a:t>SPARQL 1.1</a:t>
                      </a:r>
                      <a:r>
                        <a:rPr kumimoji="1" lang="ja-JP" altLang="en-US" sz="1000" dirty="0" smtClean="0"/>
                        <a:t>準拠のデータ操作</a:t>
                      </a:r>
                      <a:r>
                        <a:rPr kumimoji="1" lang="en-US" altLang="ja-JP" sz="1000" dirty="0" smtClean="0"/>
                        <a:t>API</a:t>
                      </a:r>
                      <a:r>
                        <a:rPr kumimoji="1" lang="ja-JP" altLang="en-US" sz="1000" dirty="0" err="1" smtClean="0"/>
                        <a:t>を提</a:t>
                      </a:r>
                      <a:r>
                        <a:rPr kumimoji="1" lang="ja-JP" altLang="en-US" sz="1000" dirty="0" smtClean="0"/>
                        <a:t>供する。</a:t>
                      </a:r>
                      <a:endParaRPr kumimoji="1" lang="ja-JP" altLang="en-US" sz="1000" dirty="0">
                        <a:latin typeface="メイリオ" pitchFamily="50" charset="-128"/>
                        <a:ea typeface="メイリオ" pitchFamily="50" charset="-128"/>
                        <a:cs typeface="メイリオ" pitchFamily="50" charset="-128"/>
                      </a:endParaRPr>
                    </a:p>
                  </a:txBody>
                  <a:tcPr marL="64207" marR="64207" marT="32095" marB="32095"/>
                </a:tc>
                <a:tc>
                  <a:txBody>
                    <a:bodyPr/>
                    <a:lstStyle/>
                    <a:p>
                      <a:r>
                        <a:rPr kumimoji="1" lang="en-US" altLang="ja-JP" sz="1000" dirty="0" smtClean="0"/>
                        <a:t>RDF</a:t>
                      </a:r>
                      <a:r>
                        <a:rPr kumimoji="1" lang="ja-JP" altLang="en-US" sz="1000" dirty="0" smtClean="0"/>
                        <a:t>モデルに基づく</a:t>
                      </a:r>
                      <a:r>
                        <a:rPr kumimoji="1" lang="ja-JP" altLang="en-US" sz="1000" baseline="0" dirty="0" smtClean="0"/>
                        <a:t>データに対するアクセスを提供するため。（既存の技術）</a:t>
                      </a:r>
                      <a:endParaRPr kumimoji="1" lang="ja-JP" altLang="en-US" sz="1000" dirty="0">
                        <a:latin typeface="メイリオ" pitchFamily="50" charset="-128"/>
                        <a:ea typeface="メイリオ" pitchFamily="50" charset="-128"/>
                        <a:cs typeface="メイリオ" pitchFamily="50" charset="-128"/>
                      </a:endParaRPr>
                    </a:p>
                  </a:txBody>
                  <a:tcPr marL="64207" marR="64207" marT="32095" marB="32095"/>
                </a:tc>
              </a:tr>
              <a:tr h="148977">
                <a:tc gridSpan="4">
                  <a:txBody>
                    <a:bodyPr/>
                    <a:lstStyle/>
                    <a:p>
                      <a:r>
                        <a:rPr kumimoji="1" lang="en-US" altLang="ja-JP" sz="1000" dirty="0" smtClean="0"/>
                        <a:t>REST</a:t>
                      </a:r>
                      <a:r>
                        <a:rPr kumimoji="1" lang="ja-JP" altLang="en-US" sz="1000" dirty="0" smtClean="0"/>
                        <a:t>ベースの</a:t>
                      </a:r>
                      <a:r>
                        <a:rPr kumimoji="1" lang="en-US" altLang="ja-JP" sz="1000" dirty="0" smtClean="0"/>
                        <a:t>API</a:t>
                      </a:r>
                      <a:endParaRPr kumimoji="1" lang="ja-JP" altLang="en-US" sz="1000" dirty="0">
                        <a:latin typeface="メイリオ" pitchFamily="50" charset="-128"/>
                        <a:ea typeface="メイリオ" pitchFamily="50" charset="-128"/>
                        <a:cs typeface="メイリオ" pitchFamily="50" charset="-128"/>
                      </a:endParaRPr>
                    </a:p>
                  </a:txBody>
                  <a:tcPr marL="64207" marR="64207" marT="32095" marB="32095"/>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r>
              <a:tr h="358629">
                <a:tc rowSpan="7">
                  <a:txBody>
                    <a:bodyPr/>
                    <a:lstStyle/>
                    <a:p>
                      <a:endParaRPr kumimoji="1" lang="ja-JP" altLang="en-US" sz="1000" dirty="0">
                        <a:latin typeface="メイリオ" pitchFamily="50" charset="-128"/>
                        <a:ea typeface="メイリオ" pitchFamily="50" charset="-128"/>
                        <a:cs typeface="メイリオ" pitchFamily="50" charset="-128"/>
                      </a:endParaRPr>
                    </a:p>
                  </a:txBody>
                  <a:tcPr marL="64207" marR="64207" marT="32095" marB="32095"/>
                </a:tc>
                <a:tc>
                  <a:txBody>
                    <a:bodyPr/>
                    <a:lstStyle/>
                    <a:p>
                      <a:r>
                        <a:rPr kumimoji="1" lang="en-US" altLang="ja-JP" sz="1000" dirty="0" smtClean="0"/>
                        <a:t>Traceability/</a:t>
                      </a:r>
                      <a:r>
                        <a:rPr kumimoji="1" lang="en-US" altLang="ja-JP" sz="1000" dirty="0" err="1" smtClean="0"/>
                        <a:t>Realtime</a:t>
                      </a:r>
                      <a:r>
                        <a:rPr kumimoji="1" lang="en-US" altLang="ja-JP" sz="1000" dirty="0" smtClean="0"/>
                        <a:t> Data Management Command</a:t>
                      </a:r>
                      <a:endParaRPr kumimoji="1" lang="ja-JP" altLang="en-US" sz="1000" dirty="0">
                        <a:latin typeface="メイリオ" pitchFamily="50" charset="-128"/>
                        <a:ea typeface="メイリオ" pitchFamily="50" charset="-128"/>
                        <a:cs typeface="メイリオ" pitchFamily="50" charset="-128"/>
                      </a:endParaRPr>
                    </a:p>
                  </a:txBody>
                  <a:tcPr marL="64207" marR="64207" marT="32095" marB="32095"/>
                </a:tc>
                <a:tc>
                  <a:txBody>
                    <a:bodyPr/>
                    <a:lstStyle/>
                    <a:p>
                      <a:r>
                        <a:rPr kumimoji="1" lang="ja-JP" altLang="en-US" sz="1000" dirty="0" smtClean="0"/>
                        <a:t>トレースフォワード・トレースバックを含む、トレーサビリティに代表されるイベントを管理する機能</a:t>
                      </a:r>
                      <a:r>
                        <a:rPr kumimoji="1" lang="en-US" altLang="ja-JP" sz="1000" dirty="0" smtClean="0"/>
                        <a:t>｡</a:t>
                      </a:r>
                      <a:endParaRPr kumimoji="1" lang="ja-JP" altLang="en-US" sz="1000" dirty="0">
                        <a:latin typeface="メイリオ" pitchFamily="50" charset="-128"/>
                        <a:ea typeface="メイリオ" pitchFamily="50" charset="-128"/>
                        <a:cs typeface="メイリオ" pitchFamily="50" charset="-128"/>
                      </a:endParaRPr>
                    </a:p>
                  </a:txBody>
                  <a:tcPr marL="64207" marR="64207" marT="32095" marB="32095"/>
                </a:tc>
                <a:tc>
                  <a:txBody>
                    <a:bodyPr/>
                    <a:lstStyle/>
                    <a:p>
                      <a:r>
                        <a:rPr kumimoji="1" lang="ja-JP" altLang="en-US" sz="1000" dirty="0" smtClean="0"/>
                        <a:t>対象応用分野の</a:t>
                      </a:r>
                      <a:r>
                        <a:rPr kumimoji="1" lang="en-US" altLang="ja-JP" sz="1000" dirty="0" smtClean="0"/>
                        <a:t>1</a:t>
                      </a:r>
                      <a:r>
                        <a:rPr kumimoji="1" lang="ja-JP" altLang="en-US" sz="1000" dirty="0" err="1" smtClean="0"/>
                        <a:t>つで</a:t>
                      </a:r>
                      <a:r>
                        <a:rPr kumimoji="1" lang="ja-JP" altLang="en-US" sz="1000" dirty="0" smtClean="0"/>
                        <a:t>あるトレーサビリティで頻繁に発生する、トレーサビリティイベントを効率的に扱うため。</a:t>
                      </a:r>
                      <a:endParaRPr kumimoji="1" lang="ja-JP" altLang="en-US" sz="1000" dirty="0">
                        <a:latin typeface="メイリオ" pitchFamily="50" charset="-128"/>
                        <a:ea typeface="メイリオ" pitchFamily="50" charset="-128"/>
                        <a:cs typeface="メイリオ" pitchFamily="50" charset="-128"/>
                      </a:endParaRPr>
                    </a:p>
                  </a:txBody>
                  <a:tcPr marL="64207" marR="64207" marT="32095" marB="32095"/>
                </a:tc>
              </a:tr>
              <a:tr h="253803">
                <a:tc vMerge="1">
                  <a:txBody>
                    <a:bodyPr/>
                    <a:lstStyle/>
                    <a:p>
                      <a:endParaRPr kumimoji="1" lang="en-US" altLang="ja-JP" sz="1000" dirty="0" smtClean="0"/>
                    </a:p>
                  </a:txBody>
                  <a:tcPr marL="69558" marR="69558" marT="32095" marB="32095"/>
                </a:tc>
                <a:tc>
                  <a:txBody>
                    <a:bodyPr/>
                    <a:lstStyle/>
                    <a:p>
                      <a:r>
                        <a:rPr kumimoji="1" lang="en-US" altLang="ja-JP" sz="1000" dirty="0" smtClean="0"/>
                        <a:t>Geographical Data Management Command</a:t>
                      </a:r>
                      <a:endParaRPr kumimoji="1" lang="en-US" altLang="ja-JP" sz="1000" dirty="0" smtClean="0">
                        <a:latin typeface="メイリオ" pitchFamily="50" charset="-128"/>
                        <a:ea typeface="メイリオ" pitchFamily="50" charset="-128"/>
                        <a:cs typeface="メイリオ" pitchFamily="50" charset="-128"/>
                      </a:endParaRPr>
                    </a:p>
                  </a:txBody>
                  <a:tcPr marL="64207" marR="64207" marT="32095" marB="32095"/>
                </a:tc>
                <a:tc>
                  <a:txBody>
                    <a:bodyPr/>
                    <a:lstStyle/>
                    <a:p>
                      <a:r>
                        <a:rPr kumimoji="1" lang="en-US" altLang="ja-JP" sz="1000" dirty="0" smtClean="0"/>
                        <a:t>GIS</a:t>
                      </a:r>
                      <a:r>
                        <a:rPr kumimoji="1" lang="ja-JP" altLang="en-US" sz="1000" dirty="0" smtClean="0"/>
                        <a:t>等地理情報処理を必要とするデータ検索・取得・操作機能。</a:t>
                      </a:r>
                      <a:endParaRPr kumimoji="1" lang="ja-JP" altLang="en-US" sz="1000" dirty="0" smtClean="0">
                        <a:latin typeface="メイリオ" pitchFamily="50" charset="-128"/>
                        <a:ea typeface="メイリオ" pitchFamily="50" charset="-128"/>
                        <a:cs typeface="メイリオ" pitchFamily="50" charset="-128"/>
                      </a:endParaRPr>
                    </a:p>
                  </a:txBody>
                  <a:tcPr marL="64207" marR="64207" marT="32095" marB="32095"/>
                </a:tc>
                <a:tc>
                  <a:txBody>
                    <a:bodyPr/>
                    <a:lstStyle/>
                    <a:p>
                      <a:r>
                        <a:rPr kumimoji="1" lang="ja-JP" altLang="en-US" sz="1000" dirty="0" smtClean="0"/>
                        <a:t>実物や実環境を扱う上で、地理情報演算は重要であるが、演算が複雑であるため。</a:t>
                      </a:r>
                      <a:endParaRPr kumimoji="1" lang="ja-JP" altLang="en-US" sz="1000" dirty="0">
                        <a:latin typeface="メイリオ" pitchFamily="50" charset="-128"/>
                        <a:ea typeface="メイリオ" pitchFamily="50" charset="-128"/>
                        <a:cs typeface="メイリオ" pitchFamily="50" charset="-128"/>
                      </a:endParaRPr>
                    </a:p>
                  </a:txBody>
                  <a:tcPr marL="64207" marR="64207" marT="32095" marB="32095"/>
                </a:tc>
              </a:tr>
              <a:tr h="253803">
                <a:tc vMerge="1">
                  <a:txBody>
                    <a:bodyPr/>
                    <a:lstStyle/>
                    <a:p>
                      <a:endParaRPr kumimoji="1" lang="ja-JP" altLang="en-US" sz="1000" dirty="0"/>
                    </a:p>
                  </a:txBody>
                  <a:tcPr marL="69558" marR="69558" marT="32095" marB="32095"/>
                </a:tc>
                <a:tc>
                  <a:txBody>
                    <a:bodyPr/>
                    <a:lstStyle/>
                    <a:p>
                      <a:r>
                        <a:rPr kumimoji="1" lang="en-US" altLang="ja-JP" sz="1000" dirty="0" smtClean="0"/>
                        <a:t>Notification Management Command</a:t>
                      </a:r>
                      <a:endParaRPr kumimoji="1" lang="ja-JP" altLang="en-US" sz="1000" dirty="0">
                        <a:latin typeface="メイリオ" pitchFamily="50" charset="-128"/>
                        <a:ea typeface="メイリオ" pitchFamily="50" charset="-128"/>
                        <a:cs typeface="メイリオ" pitchFamily="50" charset="-128"/>
                      </a:endParaRPr>
                    </a:p>
                  </a:txBody>
                  <a:tcPr marL="64207" marR="64207" marT="32095" marB="32095"/>
                </a:tc>
                <a:tc>
                  <a:txBody>
                    <a:bodyPr/>
                    <a:lstStyle/>
                    <a:p>
                      <a:r>
                        <a:rPr kumimoji="1" lang="ja-JP" altLang="en-US" sz="1000" dirty="0" smtClean="0"/>
                        <a:t>データの登録・更新を</a:t>
                      </a:r>
                      <a:r>
                        <a:rPr kumimoji="1" lang="en-US" altLang="ja-JP" sz="1000" dirty="0" smtClean="0"/>
                        <a:t>Notification</a:t>
                      </a:r>
                      <a:r>
                        <a:rPr kumimoji="1" lang="ja-JP" altLang="en-US" sz="1000" dirty="0" smtClean="0"/>
                        <a:t>としてデータ利用者のシステムにコールバックする（</a:t>
                      </a:r>
                      <a:r>
                        <a:rPr kumimoji="1" lang="en-US" altLang="ja-JP" sz="1000" dirty="0" smtClean="0"/>
                        <a:t>Notification</a:t>
                      </a:r>
                      <a:r>
                        <a:rPr kumimoji="1" lang="ja-JP" altLang="en-US" sz="1000" dirty="0" smtClean="0"/>
                        <a:t>）仕組み。</a:t>
                      </a:r>
                      <a:endParaRPr kumimoji="1" lang="ja-JP" altLang="en-US" sz="1000" dirty="0">
                        <a:latin typeface="メイリオ" pitchFamily="50" charset="-128"/>
                        <a:ea typeface="メイリオ" pitchFamily="50" charset="-128"/>
                        <a:cs typeface="メイリオ" pitchFamily="50" charset="-128"/>
                      </a:endParaRPr>
                    </a:p>
                  </a:txBody>
                  <a:tcPr marL="64207" marR="64207" marT="32095" marB="32095"/>
                </a:tc>
                <a:tc>
                  <a:txBody>
                    <a:bodyPr/>
                    <a:lstStyle/>
                    <a:p>
                      <a:r>
                        <a:rPr kumimoji="1" lang="ja-JP" altLang="en-US" sz="1000" dirty="0" smtClean="0"/>
                        <a:t>センサ情報の共有を目指す</a:t>
                      </a:r>
                      <a:r>
                        <a:rPr kumimoji="1" lang="en-US" altLang="ja-JP" sz="1000" dirty="0" smtClean="0"/>
                        <a:t>coms</a:t>
                      </a:r>
                      <a:r>
                        <a:rPr kumimoji="1" lang="ja-JP" altLang="en-US" sz="1000" dirty="0" err="1" smtClean="0"/>
                        <a:t>にも</a:t>
                      </a:r>
                      <a:r>
                        <a:rPr kumimoji="1" lang="ja-JP" altLang="en-US" sz="1000" dirty="0" smtClean="0"/>
                        <a:t>同様の機能が提供されているため。</a:t>
                      </a:r>
                      <a:endParaRPr kumimoji="1" lang="ja-JP" altLang="en-US" sz="1000" dirty="0">
                        <a:latin typeface="メイリオ" pitchFamily="50" charset="-128"/>
                        <a:ea typeface="メイリオ" pitchFamily="50" charset="-128"/>
                        <a:cs typeface="メイリオ" pitchFamily="50" charset="-128"/>
                      </a:endParaRPr>
                    </a:p>
                  </a:txBody>
                  <a:tcPr marL="64207" marR="64207" marT="32095" marB="32095"/>
                </a:tc>
              </a:tr>
              <a:tr h="358629">
                <a:tc vMerge="1">
                  <a:txBody>
                    <a:bodyPr/>
                    <a:lstStyle/>
                    <a:p>
                      <a:endParaRPr kumimoji="1" lang="ja-JP" altLang="en-US" sz="1000" dirty="0"/>
                    </a:p>
                  </a:txBody>
                  <a:tcPr marL="69558" marR="69558" marT="32095" marB="32095"/>
                </a:tc>
                <a:tc>
                  <a:txBody>
                    <a:bodyPr/>
                    <a:lstStyle/>
                    <a:p>
                      <a:r>
                        <a:rPr kumimoji="1" lang="en-US" altLang="ja-JP" sz="1000" dirty="0" smtClean="0"/>
                        <a:t>Security Management Command</a:t>
                      </a:r>
                      <a:endParaRPr kumimoji="1" lang="ja-JP" altLang="en-US" sz="1000" dirty="0">
                        <a:latin typeface="メイリオ" pitchFamily="50" charset="-128"/>
                        <a:ea typeface="メイリオ" pitchFamily="50" charset="-128"/>
                        <a:cs typeface="メイリオ" pitchFamily="50" charset="-128"/>
                      </a:endParaRPr>
                    </a:p>
                  </a:txBody>
                  <a:tcPr marL="64207" marR="64207" marT="32095" marB="32095"/>
                </a:tc>
                <a:tc>
                  <a:txBody>
                    <a:bodyPr/>
                    <a:lstStyle/>
                    <a:p>
                      <a:r>
                        <a:rPr kumimoji="1" lang="ja-JP" altLang="en-US" sz="1000" dirty="0" smtClean="0"/>
                        <a:t>ユーザ・グループの管理と、データのアクセスルールに関する機能。</a:t>
                      </a:r>
                      <a:endParaRPr kumimoji="1" lang="ja-JP" altLang="en-US" sz="1000" dirty="0">
                        <a:latin typeface="メイリオ" pitchFamily="50" charset="-128"/>
                        <a:ea typeface="メイリオ" pitchFamily="50" charset="-128"/>
                        <a:cs typeface="メイリオ" pitchFamily="50" charset="-128"/>
                      </a:endParaRPr>
                    </a:p>
                  </a:txBody>
                  <a:tcPr marL="64207" marR="64207" marT="32095" marB="32095"/>
                </a:tc>
                <a:tc>
                  <a:txBody>
                    <a:bodyPr/>
                    <a:lstStyle/>
                    <a:p>
                      <a:r>
                        <a:rPr kumimoji="1" lang="ja-JP" altLang="en-US" sz="1000" dirty="0" smtClean="0"/>
                        <a:t>民間データでは課金処理を要するケースがあり、ユーザ管理は必要である。</a:t>
                      </a:r>
                      <a:r>
                        <a:rPr kumimoji="1" lang="en-US" altLang="ja-JP" sz="1000" dirty="0" smtClean="0"/>
                        <a:t>coms</a:t>
                      </a:r>
                      <a:r>
                        <a:rPr kumimoji="1" lang="ja-JP" altLang="en-US" sz="1000" dirty="0" smtClean="0"/>
                        <a:t>や</a:t>
                      </a:r>
                      <a:r>
                        <a:rPr kumimoji="1" lang="en-US" altLang="ja-JP" sz="1000" dirty="0" smtClean="0"/>
                        <a:t>SODA</a:t>
                      </a:r>
                      <a:r>
                        <a:rPr kumimoji="1" lang="ja-JP" altLang="en-US" sz="1000" dirty="0" err="1" smtClean="0"/>
                        <a:t>にも</a:t>
                      </a:r>
                      <a:r>
                        <a:rPr kumimoji="1" lang="ja-JP" altLang="en-US" sz="1000" dirty="0" smtClean="0"/>
                        <a:t>ユーザ管理機能が提供されている。</a:t>
                      </a:r>
                      <a:endParaRPr kumimoji="1" lang="ja-JP" altLang="en-US" sz="1000" dirty="0">
                        <a:latin typeface="メイリオ" pitchFamily="50" charset="-128"/>
                        <a:ea typeface="メイリオ" pitchFamily="50" charset="-128"/>
                        <a:cs typeface="メイリオ" pitchFamily="50" charset="-128"/>
                      </a:endParaRPr>
                    </a:p>
                  </a:txBody>
                  <a:tcPr marL="64207" marR="64207" marT="32095" marB="32095"/>
                </a:tc>
              </a:tr>
              <a:tr h="253803">
                <a:tc vMerge="1">
                  <a:txBody>
                    <a:bodyPr/>
                    <a:lstStyle/>
                    <a:p>
                      <a:endParaRPr kumimoji="1" lang="ja-JP" altLang="en-US" sz="1000" dirty="0"/>
                    </a:p>
                  </a:txBody>
                  <a:tcPr marL="69558" marR="69558" marT="32095" marB="32095"/>
                </a:tc>
                <a:tc>
                  <a:txBody>
                    <a:bodyPr/>
                    <a:lstStyle/>
                    <a:p>
                      <a:r>
                        <a:rPr kumimoji="1" lang="en-US" altLang="ja-JP" sz="1000" dirty="0" smtClean="0"/>
                        <a:t>Vocabulary Management Command</a:t>
                      </a:r>
                    </a:p>
                    <a:p>
                      <a:endParaRPr kumimoji="1" lang="ja-JP" altLang="en-US" sz="1000" dirty="0">
                        <a:latin typeface="メイリオ" pitchFamily="50" charset="-128"/>
                        <a:ea typeface="メイリオ" pitchFamily="50" charset="-128"/>
                        <a:cs typeface="メイリオ" pitchFamily="50" charset="-128"/>
                      </a:endParaRPr>
                    </a:p>
                  </a:txBody>
                  <a:tcPr marL="64207" marR="64207" marT="32095" marB="32095"/>
                </a:tc>
                <a:tc>
                  <a:txBody>
                    <a:bodyPr/>
                    <a:lstStyle/>
                    <a:p>
                      <a:r>
                        <a:rPr kumimoji="1" lang="ja-JP" altLang="en-US" sz="1000" dirty="0" smtClean="0"/>
                        <a:t>ボキャブラリ情報の登録・検索・取得に関する機能。</a:t>
                      </a:r>
                      <a:endParaRPr kumimoji="1" lang="ja-JP" altLang="en-US" sz="1000" dirty="0">
                        <a:latin typeface="メイリオ" pitchFamily="50" charset="-128"/>
                        <a:ea typeface="メイリオ" pitchFamily="50" charset="-128"/>
                        <a:cs typeface="メイリオ" pitchFamily="50" charset="-128"/>
                      </a:endParaRPr>
                    </a:p>
                  </a:txBody>
                  <a:tcPr marL="64207" marR="64207" marT="32095" marB="32095"/>
                </a:tc>
                <a:tc>
                  <a:txBody>
                    <a:bodyPr/>
                    <a:lstStyle/>
                    <a:p>
                      <a:r>
                        <a:rPr kumimoji="1" lang="en-US" altLang="ja-JP" sz="1000" dirty="0" smtClean="0"/>
                        <a:t>RDF Schema</a:t>
                      </a:r>
                      <a:r>
                        <a:rPr kumimoji="1" lang="ja-JP" altLang="en-US" sz="1000" dirty="0" smtClean="0"/>
                        <a:t>の知識がなくてもボキャブラリの情報を取得できるようにするため。</a:t>
                      </a:r>
                      <a:endParaRPr kumimoji="1" lang="ja-JP" altLang="en-US" sz="1000" dirty="0">
                        <a:latin typeface="メイリオ" pitchFamily="50" charset="-128"/>
                        <a:ea typeface="メイリオ" pitchFamily="50" charset="-128"/>
                        <a:cs typeface="メイリオ" pitchFamily="50" charset="-128"/>
                      </a:endParaRPr>
                    </a:p>
                  </a:txBody>
                  <a:tcPr marL="64207" marR="64207" marT="32095" marB="32095"/>
                </a:tc>
              </a:tr>
              <a:tr h="253803">
                <a:tc vMerge="1">
                  <a:txBody>
                    <a:bodyPr/>
                    <a:lstStyle/>
                    <a:p>
                      <a:endParaRPr kumimoji="1" lang="ja-JP" altLang="en-US" sz="1000" dirty="0"/>
                    </a:p>
                  </a:txBody>
                  <a:tcPr marL="69558" marR="69558" marT="32095" marB="32095"/>
                </a:tc>
                <a:tc>
                  <a:txBody>
                    <a:bodyPr/>
                    <a:lstStyle/>
                    <a:p>
                      <a:r>
                        <a:rPr kumimoji="1" lang="fr-FR" altLang="ja-JP" sz="1000" dirty="0" smtClean="0"/>
                        <a:t>Triple Management Command</a:t>
                      </a:r>
                      <a:endParaRPr kumimoji="1" lang="ja-JP" altLang="en-US" sz="1000" dirty="0">
                        <a:latin typeface="メイリオ" pitchFamily="50" charset="-128"/>
                        <a:ea typeface="メイリオ" pitchFamily="50" charset="-128"/>
                        <a:cs typeface="メイリオ" pitchFamily="50" charset="-128"/>
                      </a:endParaRPr>
                    </a:p>
                  </a:txBody>
                  <a:tcPr marL="64207" marR="64207" marT="32095" marB="32095"/>
                </a:tc>
                <a:tc>
                  <a:txBody>
                    <a:bodyPr/>
                    <a:lstStyle/>
                    <a:p>
                      <a:r>
                        <a:rPr kumimoji="1" lang="en-US" altLang="ja-JP" sz="1000" dirty="0" smtClean="0"/>
                        <a:t>RDF</a:t>
                      </a:r>
                      <a:r>
                        <a:rPr kumimoji="1" lang="ja-JP" altLang="en-US" sz="1000" dirty="0" smtClean="0"/>
                        <a:t>モデルの主語・述語・目的語からなる基本データの登録・検索・取得に関する機能。</a:t>
                      </a:r>
                      <a:endParaRPr kumimoji="1" lang="ja-JP" altLang="en-US" sz="1000" dirty="0">
                        <a:latin typeface="メイリオ" pitchFamily="50" charset="-128"/>
                        <a:ea typeface="メイリオ" pitchFamily="50" charset="-128"/>
                        <a:cs typeface="メイリオ" pitchFamily="50" charset="-128"/>
                      </a:endParaRPr>
                    </a:p>
                  </a:txBody>
                  <a:tcPr marL="64207" marR="64207" marT="32095" marB="32095"/>
                </a:tc>
                <a:tc>
                  <a:txBody>
                    <a:bodyPr/>
                    <a:lstStyle/>
                    <a:p>
                      <a:r>
                        <a:rPr kumimoji="1" lang="ja-JP" altLang="en-US" sz="1000" dirty="0" smtClean="0"/>
                        <a:t>モバイル環境や組み込み機器に対応するため、データの一部を登録・取得できる機能を提供する。</a:t>
                      </a:r>
                      <a:endParaRPr kumimoji="1" lang="ja-JP" altLang="en-US" sz="1000" dirty="0">
                        <a:latin typeface="メイリオ" pitchFamily="50" charset="-128"/>
                        <a:ea typeface="メイリオ" pitchFamily="50" charset="-128"/>
                        <a:cs typeface="メイリオ" pitchFamily="50" charset="-128"/>
                      </a:endParaRPr>
                    </a:p>
                  </a:txBody>
                  <a:tcPr marL="64207" marR="64207" marT="32095" marB="32095"/>
                </a:tc>
              </a:tr>
              <a:tr h="253803">
                <a:tc vMerge="1">
                  <a:txBody>
                    <a:bodyPr/>
                    <a:lstStyle/>
                    <a:p>
                      <a:endParaRPr kumimoji="1" lang="ja-JP" altLang="en-US" sz="1000" dirty="0"/>
                    </a:p>
                  </a:txBody>
                  <a:tcPr marL="69558" marR="69558" marT="32095" marB="32095"/>
                </a:tc>
                <a:tc>
                  <a:txBody>
                    <a:bodyPr/>
                    <a:lstStyle/>
                    <a:p>
                      <a:r>
                        <a:rPr kumimoji="1" lang="en-US" altLang="ja-JP" sz="1000" dirty="0" smtClean="0"/>
                        <a:t>Identification Resolution Command</a:t>
                      </a:r>
                      <a:endParaRPr kumimoji="1" lang="ja-JP" altLang="en-US" sz="1000" dirty="0">
                        <a:latin typeface="メイリオ" pitchFamily="50" charset="-128"/>
                        <a:ea typeface="メイリオ" pitchFamily="50" charset="-128"/>
                        <a:cs typeface="メイリオ" pitchFamily="50" charset="-128"/>
                      </a:endParaRPr>
                    </a:p>
                  </a:txBody>
                  <a:tcPr marL="64207" marR="64207" marT="32095" marB="32095"/>
                </a:tc>
                <a:tc>
                  <a:txBody>
                    <a:bodyPr/>
                    <a:lstStyle/>
                    <a:p>
                      <a:r>
                        <a:rPr kumimoji="1" lang="en-US" altLang="ja-JP" sz="1000" dirty="0" smtClean="0"/>
                        <a:t>ID</a:t>
                      </a:r>
                      <a:r>
                        <a:rPr kumimoji="1" lang="ja-JP" altLang="en-US" sz="1000" dirty="0" smtClean="0"/>
                        <a:t>をキーとしてデータを登録・検索する機能。</a:t>
                      </a:r>
                      <a:endParaRPr kumimoji="1" lang="ja-JP" altLang="en-US" sz="1000" dirty="0">
                        <a:latin typeface="メイリオ" pitchFamily="50" charset="-128"/>
                        <a:ea typeface="メイリオ" pitchFamily="50" charset="-128"/>
                        <a:cs typeface="メイリオ" pitchFamily="50" charset="-128"/>
                      </a:endParaRPr>
                    </a:p>
                  </a:txBody>
                  <a:tcPr marL="64207" marR="64207" marT="32095" marB="32095"/>
                </a:tc>
                <a:tc>
                  <a:txBody>
                    <a:bodyPr/>
                    <a:lstStyle/>
                    <a:p>
                      <a:r>
                        <a:rPr kumimoji="1" lang="ja-JP" altLang="en-US" sz="1000" dirty="0" smtClean="0"/>
                        <a:t>識別子を読み取ることをトリガとしてデータを取得する利用法に対応するため。</a:t>
                      </a:r>
                      <a:endParaRPr kumimoji="1" lang="ja-JP" altLang="en-US" sz="1000" dirty="0">
                        <a:latin typeface="メイリオ" pitchFamily="50" charset="-128"/>
                        <a:ea typeface="メイリオ" pitchFamily="50" charset="-128"/>
                        <a:cs typeface="メイリオ" pitchFamily="50" charset="-128"/>
                      </a:endParaRPr>
                    </a:p>
                  </a:txBody>
                  <a:tcPr marL="64207" marR="64207" marT="32095" marB="32095"/>
                </a:tc>
              </a:tr>
            </a:tbl>
          </a:graphicData>
        </a:graphic>
      </p:graphicFrame>
    </p:spTree>
    <p:extLst>
      <p:ext uri="{BB962C8B-B14F-4D97-AF65-F5344CB8AC3E}">
        <p14:creationId xmlns:p14="http://schemas.microsoft.com/office/powerpoint/2010/main" val="3425144344"/>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外部仕様書に関するケーススタディ</a:t>
            </a:r>
            <a:endParaRPr kumimoji="1" lang="ja-JP" altLang="en-US" dirty="0"/>
          </a:p>
        </p:txBody>
      </p:sp>
      <p:sp>
        <p:nvSpPr>
          <p:cNvPr id="3" name="コンテンツ プレースホルダー 2"/>
          <p:cNvSpPr>
            <a:spLocks noGrp="1"/>
          </p:cNvSpPr>
          <p:nvPr>
            <p:ph idx="1"/>
          </p:nvPr>
        </p:nvSpPr>
        <p:spPr>
          <a:xfrm>
            <a:off x="351414" y="1143000"/>
            <a:ext cx="9554586" cy="5268127"/>
          </a:xfrm>
        </p:spPr>
        <p:txBody>
          <a:bodyPr>
            <a:normAutofit fontScale="92500" lnSpcReduction="10000"/>
          </a:bodyPr>
          <a:lstStyle/>
          <a:p>
            <a:r>
              <a:rPr kumimoji="1" lang="ja-JP" altLang="en-US" dirty="0" smtClean="0"/>
              <a:t>背景</a:t>
            </a:r>
          </a:p>
          <a:p>
            <a:pPr lvl="1"/>
            <a:r>
              <a:rPr lang="ja-JP" altLang="en-US" dirty="0" smtClean="0"/>
              <a:t>東日本大震災における、情報の横連携（流通・共有）</a:t>
            </a:r>
            <a:r>
              <a:rPr lang="ja-JP" altLang="en-US" dirty="0"/>
              <a:t>の</a:t>
            </a:r>
            <a:r>
              <a:rPr lang="ja-JP" altLang="en-US" dirty="0" smtClean="0"/>
              <a:t>重要性が顕在化から、組織</a:t>
            </a:r>
            <a:r>
              <a:rPr lang="ja-JP" altLang="en-US" dirty="0"/>
              <a:t>や業界内で利用されているデータを社会でオープンに利用できる</a:t>
            </a:r>
            <a:r>
              <a:rPr lang="ja-JP" altLang="en-US" dirty="0" smtClean="0"/>
              <a:t>環境の整備が重視されている。</a:t>
            </a:r>
          </a:p>
          <a:p>
            <a:pPr lvl="2"/>
            <a:r>
              <a:rPr kumimoji="1" lang="ja-JP" altLang="en-US" dirty="0" smtClean="0"/>
              <a:t>これを実現する方法の</a:t>
            </a:r>
            <a:r>
              <a:rPr kumimoji="1" lang="en-US" altLang="ja-JP" dirty="0" smtClean="0"/>
              <a:t>1</a:t>
            </a:r>
            <a:r>
              <a:rPr kumimoji="1" lang="ja-JP" altLang="en-US" dirty="0" smtClean="0"/>
              <a:t>つとして、総務省では、情報流通連携基盤を整備している。</a:t>
            </a:r>
          </a:p>
          <a:p>
            <a:pPr lvl="3"/>
            <a:r>
              <a:rPr lang="ja-JP" altLang="en-US" dirty="0"/>
              <a:t>情報流通連携</a:t>
            </a:r>
            <a:r>
              <a:rPr lang="ja-JP" altLang="en-US" dirty="0" smtClean="0"/>
              <a:t>基盤＝主体</a:t>
            </a:r>
            <a:r>
              <a:rPr lang="ja-JP" altLang="en-US" dirty="0"/>
              <a:t>、分野・領域に閉じない情報流通・利活用のための共通基盤としての、情報・知識やサービスの連携・共有環境の整備のための汎用性ある技術・運用ルール等が整った</a:t>
            </a:r>
            <a:r>
              <a:rPr lang="ja-JP" altLang="en-US" dirty="0" smtClean="0"/>
              <a:t>環境。</a:t>
            </a:r>
          </a:p>
          <a:p>
            <a:pPr lvl="2"/>
            <a:r>
              <a:rPr kumimoji="1" lang="ja-JP" altLang="en-US" dirty="0"/>
              <a:t>平成</a:t>
            </a:r>
            <a:r>
              <a:rPr kumimoji="1" lang="en-US" altLang="ja-JP" dirty="0" smtClean="0"/>
              <a:t>24</a:t>
            </a:r>
            <a:r>
              <a:rPr kumimoji="1" lang="ja-JP" altLang="en-US" dirty="0" smtClean="0"/>
              <a:t>年度は、</a:t>
            </a:r>
            <a:r>
              <a:rPr lang="ja-JP" altLang="en-US" dirty="0"/>
              <a:t>情報流通連携</a:t>
            </a:r>
            <a:r>
              <a:rPr lang="ja-JP" altLang="en-US" dirty="0" smtClean="0"/>
              <a:t>基盤のシステム外部仕様書（ドラフト版・以下「外部仕様書」と呼ぶ）の設計を行った。</a:t>
            </a:r>
            <a:r>
              <a:rPr lang="ja-JP" altLang="en-US" dirty="0"/>
              <a:t>外部仕様書の規定</a:t>
            </a:r>
            <a:r>
              <a:rPr lang="ja-JP" altLang="en-US" dirty="0" smtClean="0"/>
              <a:t>範囲は以下の通り。</a:t>
            </a:r>
          </a:p>
          <a:p>
            <a:pPr lvl="3"/>
            <a:r>
              <a:rPr kumimoji="1" lang="ja-JP" altLang="en-US" dirty="0" smtClean="0"/>
              <a:t>データモデル（</a:t>
            </a:r>
            <a:r>
              <a:rPr kumimoji="1" lang="en-US" altLang="ja-JP" dirty="0" smtClean="0"/>
              <a:t>RDF</a:t>
            </a:r>
            <a:r>
              <a:rPr kumimoji="1" lang="ja-JP" altLang="en-US" dirty="0" smtClean="0"/>
              <a:t>に準拠）</a:t>
            </a:r>
            <a:endParaRPr kumimoji="1" lang="en-US" altLang="ja-JP" dirty="0" smtClean="0"/>
          </a:p>
          <a:p>
            <a:pPr lvl="3"/>
            <a:r>
              <a:rPr lang="ja-JP" altLang="en-US" dirty="0" smtClean="0"/>
              <a:t>ボキャブラリ（広く流通しているもの＋実証のために追加したもの）</a:t>
            </a:r>
          </a:p>
          <a:p>
            <a:pPr lvl="3"/>
            <a:r>
              <a:rPr kumimoji="1" lang="en-US" altLang="ja-JP" dirty="0" smtClean="0"/>
              <a:t>API</a:t>
            </a:r>
            <a:r>
              <a:rPr kumimoji="1" lang="ja-JP" altLang="en-US" dirty="0" smtClean="0"/>
              <a:t>（データ交換のための外部インタフェース。</a:t>
            </a:r>
            <a:r>
              <a:rPr kumimoji="1" lang="en-US" altLang="ja-JP" dirty="0" smtClean="0"/>
              <a:t>SPARQL</a:t>
            </a:r>
            <a:r>
              <a:rPr kumimoji="1" lang="ja-JP" altLang="en-US" dirty="0" smtClean="0"/>
              <a:t>ベース＋</a:t>
            </a:r>
            <a:r>
              <a:rPr kumimoji="1" lang="en-US" altLang="ja-JP" dirty="0" smtClean="0"/>
              <a:t>REST</a:t>
            </a:r>
            <a:r>
              <a:rPr kumimoji="1" lang="ja-JP" altLang="en-US" dirty="0" smtClean="0"/>
              <a:t>ベース）</a:t>
            </a:r>
          </a:p>
          <a:p>
            <a:r>
              <a:rPr kumimoji="1" lang="ja-JP" altLang="en-US" dirty="0" smtClean="0"/>
              <a:t>目的</a:t>
            </a:r>
          </a:p>
          <a:p>
            <a:pPr lvl="1"/>
            <a:r>
              <a:rPr lang="ja-JP" altLang="en-US" dirty="0" smtClean="0"/>
              <a:t>情報</a:t>
            </a:r>
            <a:r>
              <a:rPr lang="ja-JP" altLang="en-US" dirty="0"/>
              <a:t>流通連携</a:t>
            </a:r>
            <a:r>
              <a:rPr lang="ja-JP" altLang="en-US" dirty="0" smtClean="0"/>
              <a:t>基盤の適用可能性を検証</a:t>
            </a:r>
          </a:p>
          <a:p>
            <a:pPr lvl="1"/>
            <a:r>
              <a:rPr lang="ja-JP" altLang="en-US" dirty="0" smtClean="0"/>
              <a:t>データのオープン化に対するメリットの可視化</a:t>
            </a:r>
          </a:p>
          <a:p>
            <a:pPr lvl="1"/>
            <a:r>
              <a:rPr lang="ja-JP" altLang="en-US" dirty="0" smtClean="0"/>
              <a:t>外部仕様書に関する評価と課題の抽出</a:t>
            </a:r>
          </a:p>
          <a:p>
            <a:r>
              <a:rPr lang="ja-JP" altLang="en-US" dirty="0"/>
              <a:t>平成</a:t>
            </a:r>
            <a:r>
              <a:rPr lang="en-US" altLang="ja-JP" dirty="0"/>
              <a:t>24</a:t>
            </a:r>
            <a:r>
              <a:rPr lang="ja-JP" altLang="en-US" dirty="0" smtClean="0"/>
              <a:t>年度に実施した適用</a:t>
            </a:r>
            <a:r>
              <a:rPr lang="ja-JP" altLang="en-US" dirty="0"/>
              <a:t>可能性</a:t>
            </a:r>
            <a:r>
              <a:rPr lang="ja-JP" altLang="en-US" dirty="0" smtClean="0"/>
              <a:t>検証対象分野</a:t>
            </a:r>
          </a:p>
          <a:p>
            <a:pPr lvl="1"/>
            <a:r>
              <a:rPr lang="ja-JP" altLang="en-US" dirty="0" smtClean="0"/>
              <a:t>公共</a:t>
            </a:r>
            <a:r>
              <a:rPr lang="ja-JP" altLang="en-US" dirty="0"/>
              <a:t>交通／災害関連／ボーリング（地盤）／生鮮</a:t>
            </a:r>
            <a:r>
              <a:rPr lang="ja-JP" altLang="en-US" dirty="0" smtClean="0"/>
              <a:t>農産物トレーサビリティ／水産物トレーサビリティ</a:t>
            </a:r>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43</a:t>
            </a:fld>
            <a:endParaRPr lang="en-US" altLang="ja-JP"/>
          </a:p>
        </p:txBody>
      </p:sp>
    </p:spTree>
    <p:extLst>
      <p:ext uri="{BB962C8B-B14F-4D97-AF65-F5344CB8AC3E}">
        <p14:creationId xmlns:p14="http://schemas.microsoft.com/office/powerpoint/2010/main" val="2892324650"/>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ja-JP" altLang="en-US" dirty="0" smtClean="0"/>
              <a:t>各実証にて追加されたボキャブラリ</a:t>
            </a:r>
            <a:endParaRPr kumimoji="1" lang="ja-JP" altLang="en-US" dirty="0"/>
          </a:p>
        </p:txBody>
      </p:sp>
      <p:graphicFrame>
        <p:nvGraphicFramePr>
          <p:cNvPr id="5" name="コンテンツ プレースホルダー 4"/>
          <p:cNvGraphicFramePr>
            <a:graphicFrameLocks noGrp="1"/>
          </p:cNvGraphicFramePr>
          <p:nvPr>
            <p:ph idx="1"/>
            <p:extLst>
              <p:ext uri="{D42A27DB-BD31-4B8C-83A1-F6EECF244321}">
                <p14:modId xmlns:p14="http://schemas.microsoft.com/office/powerpoint/2010/main" val="2873727350"/>
              </p:ext>
            </p:extLst>
          </p:nvPr>
        </p:nvGraphicFramePr>
        <p:xfrm>
          <a:off x="350838" y="1124744"/>
          <a:ext cx="9354689" cy="2758440"/>
        </p:xfrm>
        <a:graphic>
          <a:graphicData uri="http://schemas.openxmlformats.org/drawingml/2006/table">
            <a:tbl>
              <a:tblPr firstRow="1" bandRow="1">
                <a:tableStyleId>{5C22544A-7EE6-4342-B048-85BDC9FD1C3A}</a:tableStyleId>
              </a:tblPr>
              <a:tblGrid>
                <a:gridCol w="1404166"/>
                <a:gridCol w="2375938"/>
                <a:gridCol w="2550250"/>
                <a:gridCol w="3024335"/>
              </a:tblGrid>
              <a:tr h="127789">
                <a:tc>
                  <a:txBody>
                    <a:bodyPr/>
                    <a:lstStyle/>
                    <a:p>
                      <a:pPr algn="ctr"/>
                      <a:r>
                        <a:rPr kumimoji="1" lang="ja-JP" altLang="en-US" dirty="0" smtClean="0">
                          <a:latin typeface="メイリオ" pitchFamily="50" charset="-128"/>
                          <a:ea typeface="メイリオ" pitchFamily="50" charset="-128"/>
                          <a:cs typeface="メイリオ" pitchFamily="50" charset="-128"/>
                        </a:rPr>
                        <a:t>名称</a:t>
                      </a:r>
                      <a:endParaRPr kumimoji="1" lang="ja-JP" altLang="en-US" dirty="0">
                        <a:latin typeface="メイリオ" pitchFamily="50" charset="-128"/>
                        <a:ea typeface="メイリオ" pitchFamily="50" charset="-128"/>
                        <a:cs typeface="メイリオ" pitchFamily="50" charset="-128"/>
                      </a:endParaRPr>
                    </a:p>
                  </a:txBody>
                  <a:tcPr/>
                </a:tc>
                <a:tc>
                  <a:txBody>
                    <a:bodyPr/>
                    <a:lstStyle/>
                    <a:p>
                      <a:pPr algn="ctr"/>
                      <a:r>
                        <a:rPr kumimoji="1" lang="ja-JP" altLang="en-US" dirty="0" smtClean="0">
                          <a:latin typeface="メイリオ" pitchFamily="50" charset="-128"/>
                          <a:ea typeface="メイリオ" pitchFamily="50" charset="-128"/>
                          <a:cs typeface="メイリオ" pitchFamily="50" charset="-128"/>
                        </a:rPr>
                        <a:t>規定範囲</a:t>
                      </a:r>
                      <a:endParaRPr kumimoji="1" lang="ja-JP" altLang="en-US" dirty="0">
                        <a:latin typeface="メイリオ" pitchFamily="50" charset="-128"/>
                        <a:ea typeface="メイリオ" pitchFamily="50" charset="-128"/>
                        <a:cs typeface="メイリオ" pitchFamily="50" charset="-128"/>
                      </a:endParaRPr>
                    </a:p>
                  </a:txBody>
                  <a:tcPr/>
                </a:tc>
                <a:tc>
                  <a:txBody>
                    <a:bodyPr/>
                    <a:lstStyle/>
                    <a:p>
                      <a:pPr algn="ctr"/>
                      <a:r>
                        <a:rPr kumimoji="1" lang="ja-JP" altLang="en-US" dirty="0" smtClean="0">
                          <a:latin typeface="メイリオ" pitchFamily="50" charset="-128"/>
                          <a:ea typeface="メイリオ" pitchFamily="50" charset="-128"/>
                          <a:cs typeface="メイリオ" pitchFamily="50" charset="-128"/>
                        </a:rPr>
                        <a:t>ネームスペース</a:t>
                      </a:r>
                      <a:endParaRPr kumimoji="1" lang="ja-JP" altLang="en-US" dirty="0">
                        <a:latin typeface="メイリオ" pitchFamily="50" charset="-128"/>
                        <a:ea typeface="メイリオ" pitchFamily="50" charset="-128"/>
                        <a:cs typeface="メイリオ" pitchFamily="50" charset="-128"/>
                      </a:endParaRPr>
                    </a:p>
                  </a:txBody>
                  <a:tcPr/>
                </a:tc>
                <a:tc>
                  <a:txBody>
                    <a:bodyPr/>
                    <a:lstStyle/>
                    <a:p>
                      <a:pPr algn="ctr"/>
                      <a:r>
                        <a:rPr kumimoji="1" lang="ja-JP" altLang="en-US" dirty="0" smtClean="0">
                          <a:latin typeface="メイリオ" pitchFamily="50" charset="-128"/>
                          <a:ea typeface="メイリオ" pitchFamily="50" charset="-128"/>
                          <a:cs typeface="メイリオ" pitchFamily="50" charset="-128"/>
                        </a:rPr>
                        <a:t>ボキャブラリ例</a:t>
                      </a:r>
                      <a:endParaRPr kumimoji="1" lang="ja-JP" altLang="en-US" dirty="0">
                        <a:latin typeface="メイリオ" pitchFamily="50" charset="-128"/>
                        <a:ea typeface="メイリオ" pitchFamily="50" charset="-128"/>
                        <a:cs typeface="メイリオ" pitchFamily="50" charset="-128"/>
                      </a:endParaRPr>
                    </a:p>
                  </a:txBody>
                  <a:tcPr/>
                </a:tc>
              </a:tr>
              <a:tr h="127789">
                <a:tc>
                  <a:txBody>
                    <a:bodyPr/>
                    <a:lstStyle/>
                    <a:p>
                      <a:r>
                        <a:rPr kumimoji="1" lang="ja-JP" altLang="en-US" sz="1050" dirty="0" smtClean="0"/>
                        <a:t>地盤</a:t>
                      </a:r>
                      <a:endParaRPr kumimoji="1" lang="ja-JP" altLang="en-US" sz="1050" dirty="0"/>
                    </a:p>
                  </a:txBody>
                  <a:tcPr marL="89681" marR="89681"/>
                </a:tc>
                <a:tc>
                  <a:txBody>
                    <a:bodyPr/>
                    <a:lstStyle/>
                    <a:p>
                      <a:r>
                        <a:rPr kumimoji="1" lang="ja-JP" altLang="en-US" sz="1050" dirty="0" smtClean="0"/>
                        <a:t>地盤情報の記述に関するボキャブラリ</a:t>
                      </a:r>
                    </a:p>
                  </a:txBody>
                  <a:tcPr marL="89681" marR="89681"/>
                </a:tc>
                <a:tc>
                  <a:txBody>
                    <a:bodyPr/>
                    <a:lstStyle/>
                    <a:p>
                      <a:r>
                        <a:rPr kumimoji="1" lang="en-US" altLang="ja-JP" sz="1050" dirty="0" smtClean="0"/>
                        <a:t>http://www.jibaninfo.jp/vocab/ucr/gs#</a:t>
                      </a:r>
                    </a:p>
                  </a:txBody>
                  <a:tcPr marL="89681" marR="89681"/>
                </a:tc>
                <a:tc>
                  <a:txBody>
                    <a:bodyPr/>
                    <a:lstStyle/>
                    <a:p>
                      <a:r>
                        <a:rPr kumimoji="1" lang="en-US" altLang="ja-JP" sz="1050" dirty="0" err="1" smtClean="0"/>
                        <a:t>gs:hasBoringData</a:t>
                      </a:r>
                      <a:r>
                        <a:rPr kumimoji="1" lang="ja-JP" altLang="en-US" sz="1050" dirty="0" smtClean="0"/>
                        <a:t>（ボーリングデータ）</a:t>
                      </a:r>
                      <a:r>
                        <a:rPr kumimoji="1" lang="en-US" altLang="ja-JP" sz="1050" dirty="0" smtClean="0"/>
                        <a:t>, </a:t>
                      </a:r>
                      <a:r>
                        <a:rPr kumimoji="1" lang="en-US" altLang="ja-JP" sz="1050" dirty="0" err="1" smtClean="0"/>
                        <a:t>gs:stratumName</a:t>
                      </a:r>
                      <a:r>
                        <a:rPr kumimoji="1" lang="ja-JP" altLang="en-US" sz="1050" dirty="0" smtClean="0"/>
                        <a:t>（地層・岩体名）</a:t>
                      </a:r>
                      <a:endParaRPr kumimoji="1" lang="ja-JP" altLang="en-US" sz="1050" dirty="0"/>
                    </a:p>
                  </a:txBody>
                  <a:tcPr marL="89681" marR="89681"/>
                </a:tc>
              </a:tr>
              <a:tr h="127789">
                <a:tc>
                  <a:txBody>
                    <a:bodyPr/>
                    <a:lstStyle/>
                    <a:p>
                      <a:r>
                        <a:rPr kumimoji="1" lang="ja-JP" altLang="en-US" sz="1050" dirty="0" smtClean="0"/>
                        <a:t>水産物トレーサビリティ</a:t>
                      </a:r>
                      <a:endParaRPr kumimoji="1" lang="ja-JP" altLang="en-US" sz="1050" dirty="0"/>
                    </a:p>
                  </a:txBody>
                  <a:tcPr marL="89681" marR="89681"/>
                </a:tc>
                <a:tc>
                  <a:txBody>
                    <a:bodyPr/>
                    <a:lstStyle/>
                    <a:p>
                      <a:pPr marL="0" marR="0" indent="0" algn="l" defTabSz="672541" rtl="0" eaLnBrk="1" fontAlgn="auto" latinLnBrk="0" hangingPunct="1">
                        <a:lnSpc>
                          <a:spcPct val="100000"/>
                        </a:lnSpc>
                        <a:spcBef>
                          <a:spcPts val="0"/>
                        </a:spcBef>
                        <a:spcAft>
                          <a:spcPts val="0"/>
                        </a:spcAft>
                        <a:buClrTx/>
                        <a:buSzTx/>
                        <a:buFontTx/>
                        <a:buNone/>
                        <a:tabLst/>
                        <a:defRPr/>
                      </a:pPr>
                      <a:r>
                        <a:rPr kumimoji="1" lang="ja-JP" altLang="en-US" sz="1050" dirty="0" smtClean="0"/>
                        <a:t>水産物トレーサビリティ実証で利用したボキャブラリ</a:t>
                      </a:r>
                    </a:p>
                  </a:txBody>
                  <a:tcPr marL="89681" marR="89681"/>
                </a:tc>
                <a:tc>
                  <a:txBody>
                    <a:bodyPr/>
                    <a:lstStyle/>
                    <a:p>
                      <a:r>
                        <a:rPr kumimoji="1" lang="en-US" altLang="ja-JP" sz="1050" dirty="0" smtClean="0"/>
                        <a:t>http://fishery.suisancloud.net/ns/fishery#</a:t>
                      </a:r>
                    </a:p>
                  </a:txBody>
                  <a:tcPr marL="89681" marR="89681"/>
                </a:tc>
                <a:tc>
                  <a:txBody>
                    <a:bodyPr/>
                    <a:lstStyle/>
                    <a:p>
                      <a:r>
                        <a:rPr kumimoji="1" lang="en-US" altLang="ja-JP" sz="1050" dirty="0" err="1" smtClean="0"/>
                        <a:t>fishery:BrandName</a:t>
                      </a:r>
                      <a:r>
                        <a:rPr kumimoji="1" lang="ja-JP" altLang="en-US" sz="1050" dirty="0" smtClean="0"/>
                        <a:t>（ブランド名）</a:t>
                      </a:r>
                      <a:r>
                        <a:rPr kumimoji="1" lang="en-US" altLang="ja-JP" sz="1050" dirty="0" smtClean="0"/>
                        <a:t>, </a:t>
                      </a:r>
                      <a:r>
                        <a:rPr kumimoji="1" lang="en-US" altLang="ja-JP" sz="1050" dirty="0" err="1" smtClean="0"/>
                        <a:t>fishery:qualityGrade</a:t>
                      </a:r>
                      <a:r>
                        <a:rPr kumimoji="1" lang="en-US" altLang="ja-JP" sz="1050" dirty="0" smtClean="0"/>
                        <a:t>(</a:t>
                      </a:r>
                      <a:r>
                        <a:rPr kumimoji="1" lang="ja-JP" altLang="en-US" sz="1050" dirty="0" smtClean="0"/>
                        <a:t>等級</a:t>
                      </a:r>
                      <a:r>
                        <a:rPr kumimoji="1" lang="en-US" altLang="ja-JP" sz="1050" dirty="0" smtClean="0"/>
                        <a:t>)</a:t>
                      </a:r>
                      <a:endParaRPr kumimoji="1" lang="ja-JP" altLang="en-US" sz="1050" dirty="0"/>
                    </a:p>
                  </a:txBody>
                  <a:tcPr marL="89681" marR="89681"/>
                </a:tc>
              </a:tr>
              <a:tr h="127789">
                <a:tc>
                  <a:txBody>
                    <a:bodyPr/>
                    <a:lstStyle/>
                    <a:p>
                      <a:r>
                        <a:rPr kumimoji="1" lang="ja-JP" altLang="en-US" sz="1050" dirty="0" smtClean="0"/>
                        <a:t>生鮮農産物トレーサビリティ</a:t>
                      </a:r>
                      <a:endParaRPr kumimoji="1" lang="ja-JP" altLang="en-US" sz="1050" dirty="0"/>
                    </a:p>
                  </a:txBody>
                  <a:tcPr marL="89681" marR="89681"/>
                </a:tc>
                <a:tc>
                  <a:txBody>
                    <a:bodyPr/>
                    <a:lstStyle/>
                    <a:p>
                      <a:pPr marL="0" marR="0" indent="0" algn="l" defTabSz="672541" rtl="0" eaLnBrk="1" fontAlgn="auto" latinLnBrk="0" hangingPunct="1">
                        <a:lnSpc>
                          <a:spcPct val="100000"/>
                        </a:lnSpc>
                        <a:spcBef>
                          <a:spcPts val="0"/>
                        </a:spcBef>
                        <a:spcAft>
                          <a:spcPts val="0"/>
                        </a:spcAft>
                        <a:buClrTx/>
                        <a:buSzTx/>
                        <a:buFontTx/>
                        <a:buNone/>
                        <a:tabLst/>
                        <a:defRPr/>
                      </a:pPr>
                      <a:r>
                        <a:rPr kumimoji="1" lang="ja-JP" altLang="en-US" sz="1050" dirty="0" smtClean="0"/>
                        <a:t>生鮮農産物トレーサビリティ実証で利用したボキャブラリ</a:t>
                      </a:r>
                    </a:p>
                  </a:txBody>
                  <a:tcPr marL="89681" marR="89681"/>
                </a:tc>
                <a:tc>
                  <a:txBody>
                    <a:bodyPr/>
                    <a:lstStyle/>
                    <a:p>
                      <a:r>
                        <a:rPr kumimoji="1" lang="en-US" altLang="ja-JP" sz="1050" dirty="0" smtClean="0"/>
                        <a:t>http://www.agri-info.jp/vocab/ag#</a:t>
                      </a:r>
                    </a:p>
                  </a:txBody>
                  <a:tcPr marL="89681" marR="89681"/>
                </a:tc>
                <a:tc>
                  <a:txBody>
                    <a:bodyPr/>
                    <a:lstStyle/>
                    <a:p>
                      <a:r>
                        <a:rPr kumimoji="1" lang="en-US" altLang="ja-JP" sz="1050" dirty="0" err="1" smtClean="0"/>
                        <a:t>ag:culticationArea</a:t>
                      </a:r>
                      <a:r>
                        <a:rPr kumimoji="1" lang="en-US" altLang="ja-JP" sz="1050" dirty="0" smtClean="0"/>
                        <a:t>(</a:t>
                      </a:r>
                      <a:r>
                        <a:rPr kumimoji="1" lang="ja-JP" altLang="en-US" sz="1050" dirty="0" smtClean="0"/>
                        <a:t>栽培面積</a:t>
                      </a:r>
                      <a:r>
                        <a:rPr kumimoji="1" lang="en-US" altLang="ja-JP" sz="1050" dirty="0" smtClean="0"/>
                        <a:t>), </a:t>
                      </a:r>
                      <a:r>
                        <a:rPr kumimoji="1" lang="en-US" altLang="ja-JP" sz="1050" dirty="0" err="1" smtClean="0"/>
                        <a:t>ag:fieldCount</a:t>
                      </a:r>
                      <a:r>
                        <a:rPr kumimoji="1" lang="en-US" altLang="ja-JP" sz="1050" dirty="0" smtClean="0"/>
                        <a:t>(</a:t>
                      </a:r>
                      <a:r>
                        <a:rPr kumimoji="1" lang="ja-JP" altLang="en-US" sz="1050" dirty="0" smtClean="0"/>
                        <a:t>圃場枚数</a:t>
                      </a:r>
                      <a:r>
                        <a:rPr kumimoji="1" lang="en-US" altLang="ja-JP" sz="1050" dirty="0" smtClean="0"/>
                        <a:t>)</a:t>
                      </a:r>
                    </a:p>
                  </a:txBody>
                  <a:tcPr marL="89681" marR="89681"/>
                </a:tc>
              </a:tr>
              <a:tr h="127789">
                <a:tc>
                  <a:txBody>
                    <a:bodyPr/>
                    <a:lstStyle/>
                    <a:p>
                      <a:r>
                        <a:rPr kumimoji="1" lang="ja-JP" altLang="en-US" sz="1050" dirty="0" smtClean="0"/>
                        <a:t>交通</a:t>
                      </a:r>
                      <a:endParaRPr kumimoji="1" lang="ja-JP" altLang="en-US" sz="1050" dirty="0"/>
                    </a:p>
                  </a:txBody>
                  <a:tcPr marL="89681" marR="89681"/>
                </a:tc>
                <a:tc>
                  <a:txBody>
                    <a:bodyPr/>
                    <a:lstStyle/>
                    <a:p>
                      <a:r>
                        <a:rPr kumimoji="1" lang="ja-JP" altLang="en-US" sz="1050" dirty="0" smtClean="0"/>
                        <a:t>公共交通実証で利用したボキャブラリ</a:t>
                      </a:r>
                    </a:p>
                  </a:txBody>
                  <a:tcPr marL="89681" marR="89681"/>
                </a:tc>
                <a:tc>
                  <a:txBody>
                    <a:bodyPr/>
                    <a:lstStyle/>
                    <a:p>
                      <a:r>
                        <a:rPr kumimoji="1" lang="en-US" altLang="ja-JP" sz="1050" dirty="0" smtClean="0"/>
                        <a:t>http://opendata.ubin.jp/vocab/puti#</a:t>
                      </a:r>
                    </a:p>
                  </a:txBody>
                  <a:tcPr marL="89681" marR="89681"/>
                </a:tc>
                <a:tc>
                  <a:txBody>
                    <a:bodyPr/>
                    <a:lstStyle/>
                    <a:p>
                      <a:r>
                        <a:rPr kumimoji="1" lang="en-US" altLang="ja-JP" sz="1050" dirty="0" err="1" smtClean="0"/>
                        <a:t>puti:StationMasterOffice</a:t>
                      </a:r>
                      <a:r>
                        <a:rPr kumimoji="1" lang="en-US" altLang="ja-JP" sz="1050" dirty="0" smtClean="0"/>
                        <a:t>(</a:t>
                      </a:r>
                      <a:r>
                        <a:rPr kumimoji="1" lang="ja-JP" altLang="en-US" sz="1050" dirty="0" smtClean="0"/>
                        <a:t>駅長室</a:t>
                      </a:r>
                      <a:r>
                        <a:rPr kumimoji="1" lang="en-US" altLang="ja-JP" sz="1050" dirty="0" smtClean="0"/>
                        <a:t>), </a:t>
                      </a:r>
                      <a:r>
                        <a:rPr kumimoji="1" lang="en-US" altLang="ja-JP" sz="1050" dirty="0" err="1" smtClean="0"/>
                        <a:t>puti:operator</a:t>
                      </a:r>
                      <a:r>
                        <a:rPr kumimoji="1" lang="en-US" altLang="ja-JP" sz="1050" dirty="0" smtClean="0"/>
                        <a:t>(</a:t>
                      </a:r>
                      <a:r>
                        <a:rPr kumimoji="1" lang="ja-JP" altLang="en-US" sz="1050" dirty="0" smtClean="0"/>
                        <a:t>路線の運営会社</a:t>
                      </a:r>
                      <a:r>
                        <a:rPr kumimoji="1" lang="en-US" altLang="ja-JP" sz="1050" dirty="0" smtClean="0"/>
                        <a:t>), </a:t>
                      </a:r>
                      <a:r>
                        <a:rPr kumimoji="1" lang="en-US" altLang="ja-JP" sz="1050" dirty="0" err="1" smtClean="0"/>
                        <a:t>puti:delay</a:t>
                      </a:r>
                      <a:r>
                        <a:rPr kumimoji="1" lang="en-US" altLang="ja-JP" sz="1050" dirty="0" smtClean="0"/>
                        <a:t>(</a:t>
                      </a:r>
                      <a:r>
                        <a:rPr kumimoji="1" lang="ja-JP" altLang="en-US" sz="1050" dirty="0" smtClean="0"/>
                        <a:t>遅延時間</a:t>
                      </a:r>
                      <a:r>
                        <a:rPr kumimoji="1" lang="en-US" altLang="ja-JP" sz="1050" dirty="0" smtClean="0"/>
                        <a:t>)</a:t>
                      </a:r>
                      <a:endParaRPr kumimoji="1" lang="ja-JP" altLang="en-US" sz="1050" dirty="0"/>
                    </a:p>
                  </a:txBody>
                  <a:tcPr marL="89681" marR="89681"/>
                </a:tc>
              </a:tr>
              <a:tr h="127789">
                <a:tc>
                  <a:txBody>
                    <a:bodyPr/>
                    <a:lstStyle/>
                    <a:p>
                      <a:r>
                        <a:rPr kumimoji="1" lang="ja-JP" altLang="en-US" sz="1050" dirty="0" smtClean="0"/>
                        <a:t>気象</a:t>
                      </a:r>
                      <a:endParaRPr kumimoji="1" lang="ja-JP" altLang="en-US" sz="1050" dirty="0"/>
                    </a:p>
                  </a:txBody>
                  <a:tcPr marL="89681" marR="89681"/>
                </a:tc>
                <a:tc>
                  <a:txBody>
                    <a:bodyPr/>
                    <a:lstStyle/>
                    <a:p>
                      <a:r>
                        <a:rPr kumimoji="1" lang="ja-JP" altLang="en-US" sz="1050" dirty="0" smtClean="0"/>
                        <a:t>気象情報に関するボキャブラリ</a:t>
                      </a:r>
                    </a:p>
                  </a:txBody>
                  <a:tcPr marL="89681" marR="89681"/>
                </a:tc>
                <a:tc>
                  <a:txBody>
                    <a:bodyPr/>
                    <a:lstStyle/>
                    <a:p>
                      <a:r>
                        <a:rPr kumimoji="1" lang="en-US" altLang="ja-JP" sz="1050" dirty="0" smtClean="0"/>
                        <a:t>http://opendatafordisasters.jp/jmaxml1/eb/ </a:t>
                      </a:r>
                      <a:r>
                        <a:rPr kumimoji="1" lang="ja-JP" altLang="en-US" sz="1050" dirty="0" smtClean="0"/>
                        <a:t>など</a:t>
                      </a:r>
                      <a:endParaRPr kumimoji="1" lang="en-US" altLang="ja-JP" sz="1050" dirty="0" smtClean="0"/>
                    </a:p>
                  </a:txBody>
                  <a:tcPr marL="89681" marR="89681"/>
                </a:tc>
                <a:tc>
                  <a:txBody>
                    <a:bodyPr/>
                    <a:lstStyle/>
                    <a:p>
                      <a:r>
                        <a:rPr kumimoji="1" lang="en-US" altLang="ja-JP" sz="1050" dirty="0" err="1" smtClean="0"/>
                        <a:t>jmr_eb:Pressure</a:t>
                      </a:r>
                      <a:r>
                        <a:rPr kumimoji="1" lang="en-US" altLang="ja-JP" sz="1050" dirty="0" smtClean="0"/>
                        <a:t>(</a:t>
                      </a:r>
                      <a:r>
                        <a:rPr kumimoji="1" lang="ja-JP" altLang="en-US" sz="1050" dirty="0" smtClean="0"/>
                        <a:t>気圧</a:t>
                      </a:r>
                      <a:r>
                        <a:rPr kumimoji="1" lang="en-US" altLang="ja-JP" sz="1050" dirty="0" smtClean="0"/>
                        <a:t>), </a:t>
                      </a:r>
                      <a:r>
                        <a:rPr kumimoji="1" lang="en-US" altLang="ja-JP" sz="1050" dirty="0" err="1" smtClean="0"/>
                        <a:t>jmr_eb:WindDirection</a:t>
                      </a:r>
                      <a:r>
                        <a:rPr kumimoji="1" lang="en-US" altLang="ja-JP" sz="1050" dirty="0" smtClean="0"/>
                        <a:t>(</a:t>
                      </a:r>
                      <a:r>
                        <a:rPr kumimoji="1" lang="ja-JP" altLang="en-US" sz="1050" dirty="0" smtClean="0"/>
                        <a:t>風向</a:t>
                      </a:r>
                      <a:r>
                        <a:rPr kumimoji="1" lang="en-US" altLang="ja-JP" sz="1050" dirty="0" smtClean="0"/>
                        <a:t>),</a:t>
                      </a:r>
                      <a:r>
                        <a:rPr kumimoji="1" lang="en-US" altLang="ja-JP" sz="1050" dirty="0" err="1" smtClean="0"/>
                        <a:t>jmr_eb:Precipitation</a:t>
                      </a:r>
                      <a:r>
                        <a:rPr kumimoji="1" lang="en-US" altLang="ja-JP" sz="1050" dirty="0" smtClean="0"/>
                        <a:t>(</a:t>
                      </a:r>
                      <a:r>
                        <a:rPr kumimoji="1" lang="ja-JP" altLang="en-US" sz="1050" dirty="0" smtClean="0"/>
                        <a:t>降水量</a:t>
                      </a:r>
                      <a:r>
                        <a:rPr kumimoji="1" lang="en-US" altLang="ja-JP" sz="1050" dirty="0" smtClean="0"/>
                        <a:t>)</a:t>
                      </a:r>
                      <a:endParaRPr kumimoji="1" lang="ja-JP" altLang="en-US" sz="1050" dirty="0"/>
                    </a:p>
                  </a:txBody>
                  <a:tcPr marL="89681" marR="89681"/>
                </a:tc>
              </a:tr>
              <a:tr h="127789">
                <a:tc>
                  <a:txBody>
                    <a:bodyPr/>
                    <a:lstStyle/>
                    <a:p>
                      <a:r>
                        <a:rPr kumimoji="1" lang="ja-JP" altLang="en-US" sz="1050" dirty="0" smtClean="0"/>
                        <a:t>防災</a:t>
                      </a:r>
                      <a:endParaRPr kumimoji="1" lang="ja-JP" altLang="en-US" sz="1050" dirty="0"/>
                    </a:p>
                  </a:txBody>
                  <a:tcPr marL="89681" marR="89681"/>
                </a:tc>
                <a:tc>
                  <a:txBody>
                    <a:bodyPr/>
                    <a:lstStyle/>
                    <a:p>
                      <a:r>
                        <a:rPr kumimoji="1" lang="ja-JP" altLang="en-US" sz="1050" dirty="0" smtClean="0"/>
                        <a:t>防災関係のボキャブラリ</a:t>
                      </a:r>
                    </a:p>
                  </a:txBody>
                  <a:tcPr marL="89681" marR="89681"/>
                </a:tc>
                <a:tc>
                  <a:txBody>
                    <a:bodyPr/>
                    <a:lstStyle/>
                    <a:p>
                      <a:r>
                        <a:rPr kumimoji="1" lang="en-US" altLang="ja-JP" sz="1050" dirty="0" smtClean="0"/>
                        <a:t>http://opendatafordisasters.jp/cao/caor/</a:t>
                      </a:r>
                      <a:br>
                        <a:rPr kumimoji="1" lang="en-US" altLang="ja-JP" sz="1050" dirty="0" smtClean="0"/>
                      </a:br>
                      <a:r>
                        <a:rPr kumimoji="1" lang="ja-JP" altLang="en-US" sz="1050" dirty="0" smtClean="0"/>
                        <a:t>など</a:t>
                      </a:r>
                      <a:endParaRPr kumimoji="1" lang="en-US" altLang="ja-JP" sz="1050" dirty="0" smtClean="0"/>
                    </a:p>
                  </a:txBody>
                  <a:tcPr marL="89681" marR="89681"/>
                </a:tc>
                <a:tc>
                  <a:txBody>
                    <a:bodyPr/>
                    <a:lstStyle/>
                    <a:p>
                      <a:r>
                        <a:rPr kumimoji="1" lang="en-US" altLang="ja-JP" sz="1050" dirty="0" err="1" smtClean="0"/>
                        <a:t>caor:gasServiceFailureHouse</a:t>
                      </a:r>
                      <a:r>
                        <a:rPr kumimoji="1" lang="en-US" altLang="ja-JP" sz="1050" dirty="0" smtClean="0"/>
                        <a:t>(</a:t>
                      </a:r>
                      <a:r>
                        <a:rPr kumimoji="1" lang="ja-JP" altLang="en-US" sz="1050" dirty="0" smtClean="0"/>
                        <a:t>ガス供給停止数</a:t>
                      </a:r>
                      <a:r>
                        <a:rPr kumimoji="1" lang="en-US" altLang="ja-JP" sz="1050" dirty="0" smtClean="0"/>
                        <a:t>), </a:t>
                      </a:r>
                      <a:r>
                        <a:rPr kumimoji="1" lang="en-US" altLang="ja-JP" sz="1050" dirty="0" err="1" smtClean="0"/>
                        <a:t>caor:waterSuspensionBuilding</a:t>
                      </a:r>
                      <a:r>
                        <a:rPr kumimoji="1" lang="en-US" altLang="ja-JP" sz="1050" dirty="0" smtClean="0"/>
                        <a:t> (</a:t>
                      </a:r>
                      <a:r>
                        <a:rPr kumimoji="1" lang="ja-JP" altLang="en-US" sz="1050" dirty="0" smtClean="0"/>
                        <a:t>断水世帯数</a:t>
                      </a:r>
                      <a:r>
                        <a:rPr kumimoji="1" lang="en-US" altLang="ja-JP" sz="1050" dirty="0" smtClean="0"/>
                        <a:t>)</a:t>
                      </a:r>
                      <a:endParaRPr kumimoji="1" lang="ja-JP" altLang="en-US" sz="1050" dirty="0"/>
                    </a:p>
                  </a:txBody>
                  <a:tcPr marL="89681" marR="89681"/>
                </a:tc>
              </a:tr>
            </a:tbl>
          </a:graphicData>
        </a:graphic>
      </p:graphicFrame>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44</a:t>
            </a:fld>
            <a:endParaRPr lang="en-US" altLang="ja-JP"/>
          </a:p>
        </p:txBody>
      </p:sp>
    </p:spTree>
    <p:extLst>
      <p:ext uri="{BB962C8B-B14F-4D97-AF65-F5344CB8AC3E}">
        <p14:creationId xmlns:p14="http://schemas.microsoft.com/office/powerpoint/2010/main" val="1272188970"/>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実証事業者から挙げられた、</a:t>
            </a:r>
            <a:r>
              <a:rPr kumimoji="1" lang="en-US" altLang="ja-JP" dirty="0" smtClean="0"/>
              <a:t>API</a:t>
            </a:r>
            <a:r>
              <a:rPr kumimoji="1" lang="ja-JP" altLang="en-US" dirty="0" smtClean="0"/>
              <a:t>やボキャブラリに対する課題</a:t>
            </a:r>
            <a:endParaRPr kumimoji="1" lang="ja-JP" altLang="en-US" dirty="0"/>
          </a:p>
        </p:txBody>
      </p:sp>
      <p:sp>
        <p:nvSpPr>
          <p:cNvPr id="3" name="コンテンツ プレースホルダー 2"/>
          <p:cNvSpPr>
            <a:spLocks noGrp="1"/>
          </p:cNvSpPr>
          <p:nvPr>
            <p:ph idx="1"/>
          </p:nvPr>
        </p:nvSpPr>
        <p:spPr>
          <a:xfrm>
            <a:off x="351414" y="1143000"/>
            <a:ext cx="9554586" cy="5454352"/>
          </a:xfrm>
        </p:spPr>
        <p:txBody>
          <a:bodyPr>
            <a:normAutofit fontScale="85000" lnSpcReduction="20000"/>
          </a:bodyPr>
          <a:lstStyle/>
          <a:p>
            <a:r>
              <a:rPr kumimoji="1" lang="ja-JP" altLang="en-US" dirty="0" smtClean="0"/>
              <a:t>全文検索に関する要求</a:t>
            </a:r>
          </a:p>
          <a:p>
            <a:pPr lvl="1"/>
            <a:r>
              <a:rPr lang="ja-JP" altLang="en-US" dirty="0" smtClean="0"/>
              <a:t>たとえば地盤情報</a:t>
            </a:r>
            <a:r>
              <a:rPr lang="ja-JP" altLang="en-US" dirty="0"/>
              <a:t>の事業</a:t>
            </a:r>
            <a:r>
              <a:rPr lang="ja-JP" altLang="en-US" dirty="0" smtClean="0"/>
              <a:t>では</a:t>
            </a:r>
            <a:r>
              <a:rPr lang="ja-JP" altLang="en-US" dirty="0"/>
              <a:t>、全文検索機能に対する要求が高かった</a:t>
            </a:r>
            <a:r>
              <a:rPr lang="ja-JP" altLang="en-US" dirty="0" smtClean="0"/>
              <a:t>。</a:t>
            </a:r>
          </a:p>
          <a:p>
            <a:pPr lvl="2"/>
            <a:r>
              <a:rPr lang="ja-JP" altLang="en-US" dirty="0" smtClean="0"/>
              <a:t>プロパティに関係なく値に「○○岩」を含むデータが欲しい、というようなクエリ。</a:t>
            </a:r>
          </a:p>
          <a:p>
            <a:r>
              <a:rPr kumimoji="1" lang="ja-JP" altLang="en-US" dirty="0" smtClean="0"/>
              <a:t>地理空間情報の扱い方に関する要求</a:t>
            </a:r>
          </a:p>
          <a:p>
            <a:pPr lvl="1"/>
            <a:r>
              <a:rPr lang="ja-JP" altLang="en-US" dirty="0"/>
              <a:t>交通</a:t>
            </a:r>
            <a:r>
              <a:rPr lang="ja-JP" altLang="en-US" dirty="0" smtClean="0"/>
              <a:t>実証の事業では、地理空間情報を</a:t>
            </a:r>
            <a:r>
              <a:rPr lang="en-US" altLang="ja-JP" dirty="0" smtClean="0"/>
              <a:t>GML</a:t>
            </a:r>
            <a:r>
              <a:rPr lang="ja-JP" altLang="en-US" dirty="0" smtClean="0"/>
              <a:t>や</a:t>
            </a:r>
            <a:r>
              <a:rPr lang="en-US" altLang="ja-JP" dirty="0" err="1" smtClean="0"/>
              <a:t>GeoJSON</a:t>
            </a:r>
            <a:r>
              <a:rPr lang="ja-JP" altLang="en-US" dirty="0" smtClean="0"/>
              <a:t>の形で得たいという要求があった。</a:t>
            </a:r>
          </a:p>
          <a:p>
            <a:pPr lvl="2"/>
            <a:r>
              <a:rPr kumimoji="1" lang="ja-JP" altLang="en-US" dirty="0" smtClean="0"/>
              <a:t>地理空間情報のフォーマットとして、</a:t>
            </a:r>
            <a:r>
              <a:rPr kumimoji="1" lang="en-US" altLang="ja-JP" dirty="0" smtClean="0"/>
              <a:t>GML</a:t>
            </a:r>
            <a:r>
              <a:rPr kumimoji="1" lang="ja-JP" altLang="en-US" dirty="0" smtClean="0"/>
              <a:t>・</a:t>
            </a:r>
            <a:r>
              <a:rPr kumimoji="1" lang="en-US" altLang="ja-JP" dirty="0" smtClean="0"/>
              <a:t>KML</a:t>
            </a:r>
            <a:r>
              <a:rPr kumimoji="1" lang="ja-JP" altLang="en-US" dirty="0" smtClean="0"/>
              <a:t>・</a:t>
            </a:r>
            <a:r>
              <a:rPr kumimoji="1" lang="en-US" altLang="ja-JP" dirty="0" smtClean="0"/>
              <a:t>Shape</a:t>
            </a:r>
            <a:r>
              <a:rPr lang="ja-JP" altLang="en-US" dirty="0" smtClean="0"/>
              <a:t>・</a:t>
            </a:r>
            <a:r>
              <a:rPr lang="en-US" altLang="ja-JP" dirty="0" err="1" smtClean="0"/>
              <a:t>GeoJSON</a:t>
            </a:r>
            <a:r>
              <a:rPr lang="ja-JP" altLang="en-US" dirty="0" smtClean="0"/>
              <a:t>などが広く使われている。</a:t>
            </a:r>
          </a:p>
          <a:p>
            <a:pPr lvl="1"/>
            <a:r>
              <a:rPr kumimoji="1" lang="ja-JP" altLang="en-US" dirty="0"/>
              <a:t>住所</a:t>
            </a:r>
            <a:r>
              <a:rPr kumimoji="1" lang="ja-JP" altLang="en-US" dirty="0" smtClean="0"/>
              <a:t>で検索したいという要求もあった。</a:t>
            </a:r>
          </a:p>
          <a:p>
            <a:r>
              <a:rPr kumimoji="1" lang="ja-JP" altLang="en-US" dirty="0" smtClean="0"/>
              <a:t>単位系（特に物理単位系）に関する問題</a:t>
            </a:r>
          </a:p>
          <a:p>
            <a:pPr lvl="1"/>
            <a:r>
              <a:rPr lang="ja-JP" altLang="en-US" dirty="0"/>
              <a:t>地盤</a:t>
            </a:r>
            <a:r>
              <a:rPr lang="ja-JP" altLang="en-US" dirty="0" smtClean="0"/>
              <a:t>情報の事業では、測定時期によって、値の単位系が違うという問題がある。</a:t>
            </a:r>
          </a:p>
          <a:p>
            <a:pPr lvl="2"/>
            <a:r>
              <a:rPr lang="ja-JP" altLang="en-US" dirty="0" smtClean="0"/>
              <a:t>単位系が途中で</a:t>
            </a:r>
            <a:r>
              <a:rPr lang="en-US" altLang="ja-JP" dirty="0" smtClean="0"/>
              <a:t>SI</a:t>
            </a:r>
            <a:r>
              <a:rPr lang="ja-JP" altLang="en-US" dirty="0" smtClean="0"/>
              <a:t>単位系に変わったことに起因する。たとえば</a:t>
            </a:r>
            <a:r>
              <a:rPr lang="en-US" altLang="ja-JP" dirty="0" smtClean="0"/>
              <a:t>[kg</a:t>
            </a:r>
            <a:r>
              <a:rPr lang="ja-JP" altLang="en-US" dirty="0" smtClean="0"/>
              <a:t>重</a:t>
            </a:r>
            <a:r>
              <a:rPr lang="en-US" altLang="ja-JP" dirty="0" smtClean="0"/>
              <a:t>]</a:t>
            </a:r>
            <a:r>
              <a:rPr lang="en-US" altLang="ja-JP" dirty="0" smtClean="0">
                <a:sym typeface="Wingdings" pitchFamily="2" charset="2"/>
              </a:rPr>
              <a:t>[N]</a:t>
            </a:r>
            <a:r>
              <a:rPr lang="ja-JP" altLang="en-US" dirty="0" smtClean="0">
                <a:sym typeface="Wingdings" pitchFamily="2" charset="2"/>
              </a:rPr>
              <a:t>など。</a:t>
            </a:r>
          </a:p>
          <a:p>
            <a:pPr lvl="3"/>
            <a:r>
              <a:rPr lang="ja-JP" altLang="en-US" dirty="0">
                <a:sym typeface="Wingdings" pitchFamily="2" charset="2"/>
              </a:rPr>
              <a:t>この</a:t>
            </a:r>
            <a:r>
              <a:rPr lang="ja-JP" altLang="en-US" dirty="0" smtClean="0">
                <a:sym typeface="Wingdings" pitchFamily="2" charset="2"/>
              </a:rPr>
              <a:t>ため、単純に値の大小で比較できない。</a:t>
            </a:r>
          </a:p>
          <a:p>
            <a:pPr lvl="2"/>
            <a:r>
              <a:rPr lang="ja-JP" altLang="en-US" dirty="0" smtClean="0">
                <a:sym typeface="Wingdings" pitchFamily="2" charset="2"/>
              </a:rPr>
              <a:t>今回は、データが基づいている規格書のバージョンをつけることで、値の単位解釈をした。</a:t>
            </a:r>
          </a:p>
          <a:p>
            <a:pPr lvl="1"/>
            <a:r>
              <a:rPr lang="ja-JP" altLang="en-US" dirty="0">
                <a:sym typeface="Wingdings" pitchFamily="2" charset="2"/>
              </a:rPr>
              <a:t>生鮮</a:t>
            </a:r>
            <a:r>
              <a:rPr lang="ja-JP" altLang="en-US" dirty="0" smtClean="0">
                <a:sym typeface="Wingdings" pitchFamily="2" charset="2"/>
              </a:rPr>
              <a:t>食料品の事業では、放射能値などの単位を新規に利用した。</a:t>
            </a:r>
            <a:endParaRPr lang="en-US" altLang="ja-JP" dirty="0" smtClean="0"/>
          </a:p>
          <a:p>
            <a:r>
              <a:rPr kumimoji="1" lang="en-US" altLang="ja-JP" dirty="0" smtClean="0"/>
              <a:t>SPARQL</a:t>
            </a:r>
            <a:r>
              <a:rPr kumimoji="1" lang="ja-JP" altLang="en-US" dirty="0" smtClean="0"/>
              <a:t>に関して</a:t>
            </a:r>
          </a:p>
          <a:p>
            <a:pPr lvl="1"/>
            <a:r>
              <a:rPr lang="ja-JP" altLang="en-US" dirty="0" smtClean="0"/>
              <a:t>クエリ、データ量、サーバの実装によっては実用的な応答時間が得られない場合がある。</a:t>
            </a:r>
          </a:p>
          <a:p>
            <a:pPr lvl="1"/>
            <a:r>
              <a:rPr kumimoji="1" lang="ja-JP" altLang="en-US" dirty="0" smtClean="0"/>
              <a:t>仕様だけではカバーしきれない。分散化</a:t>
            </a:r>
            <a:r>
              <a:rPr lang="ja-JP" altLang="en-US" dirty="0"/>
              <a:t>技術</a:t>
            </a:r>
            <a:r>
              <a:rPr lang="ja-JP" altLang="en-US" dirty="0" smtClean="0"/>
              <a:t>や</a:t>
            </a:r>
            <a:r>
              <a:rPr kumimoji="1" lang="ja-JP" altLang="en-US" dirty="0" smtClean="0"/>
              <a:t>クエリの利用制限ポリシ等を含めた検討が必要。</a:t>
            </a:r>
          </a:p>
          <a:p>
            <a:r>
              <a:rPr kumimoji="1" lang="ja-JP" altLang="en-US" dirty="0" smtClean="0"/>
              <a:t>その他</a:t>
            </a:r>
          </a:p>
          <a:p>
            <a:pPr lvl="1"/>
            <a:r>
              <a:rPr lang="ja-JP" altLang="en-US" dirty="0" smtClean="0"/>
              <a:t>交通実証の公募案件では、</a:t>
            </a:r>
            <a:r>
              <a:rPr lang="en-US" altLang="ja-JP" dirty="0" smtClean="0"/>
              <a:t>(API</a:t>
            </a:r>
            <a:r>
              <a:rPr lang="ja-JP" altLang="en-US" dirty="0" err="1" smtClean="0"/>
              <a:t>が提</a:t>
            </a:r>
            <a:r>
              <a:rPr lang="ja-JP" altLang="en-US" dirty="0" smtClean="0"/>
              <a:t>供する</a:t>
            </a:r>
            <a:r>
              <a:rPr lang="en-US" altLang="ja-JP" dirty="0" smtClean="0"/>
              <a:t>)RDF/JSON</a:t>
            </a:r>
            <a:r>
              <a:rPr lang="ja-JP" altLang="en-US" dirty="0" smtClean="0"/>
              <a:t>形式に慣れないという意見があった。</a:t>
            </a:r>
          </a:p>
          <a:p>
            <a:pPr lvl="1"/>
            <a:r>
              <a:rPr lang="ja-JP" altLang="en-US" dirty="0" smtClean="0"/>
              <a:t>外部仕様書の記述例をもっと充実させてほしい、という要望があった。</a:t>
            </a:r>
          </a:p>
          <a:p>
            <a:pPr lvl="2"/>
            <a:r>
              <a:rPr lang="ja-JP" altLang="en-US" dirty="0" smtClean="0"/>
              <a:t>ボキャブラリ</a:t>
            </a:r>
            <a:r>
              <a:rPr lang="ja-JP" altLang="en-US" dirty="0"/>
              <a:t>だけで</a:t>
            </a:r>
            <a:r>
              <a:rPr lang="ja-JP" altLang="en-US" dirty="0" smtClean="0"/>
              <a:t>なく、データの構造や問い合わせ方に関する解説</a:t>
            </a:r>
            <a:r>
              <a:rPr lang="en-US" altLang="ja-JP" dirty="0" smtClean="0"/>
              <a:t>(</a:t>
            </a:r>
            <a:r>
              <a:rPr lang="ja-JP" altLang="en-US" dirty="0"/>
              <a:t>ベストプラクティスの提示</a:t>
            </a:r>
            <a:r>
              <a:rPr lang="en-US" altLang="ja-JP" dirty="0" smtClean="0"/>
              <a:t>)</a:t>
            </a:r>
            <a:r>
              <a:rPr lang="ja-JP" altLang="en-US" dirty="0" smtClean="0"/>
              <a:t>も必要。</a:t>
            </a:r>
            <a:endParaRPr kumimoji="1" lang="ja-JP" altLang="en-US" dirty="0" smtClean="0"/>
          </a:p>
          <a:p>
            <a:pPr lvl="2"/>
            <a:r>
              <a:rPr kumimoji="1" lang="ja-JP" altLang="en-US" dirty="0" smtClean="0"/>
              <a:t>開発者サイトによる情報提供・意見交換などが必要。</a:t>
            </a:r>
            <a:endParaRPr kumimoji="1" lang="ja-JP" altLang="en-US" dirty="0"/>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45</a:t>
            </a:fld>
            <a:endParaRPr lang="en-US" altLang="ja-JP"/>
          </a:p>
        </p:txBody>
      </p:sp>
    </p:spTree>
    <p:extLst>
      <p:ext uri="{BB962C8B-B14F-4D97-AF65-F5344CB8AC3E}">
        <p14:creationId xmlns:p14="http://schemas.microsoft.com/office/powerpoint/2010/main" val="742548966"/>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kumimoji="1" lang="ja-JP" altLang="en-US" dirty="0" smtClean="0"/>
              <a:t>（参考）外部仕様書に基づくシステムを構築した</a:t>
            </a:r>
            <a:r>
              <a:rPr lang="ja-JP" altLang="en-US" dirty="0"/>
              <a:t>実証事業者</a:t>
            </a:r>
            <a:r>
              <a:rPr lang="ja-JP" altLang="en-US" dirty="0" smtClean="0"/>
              <a:t>からの意見</a:t>
            </a:r>
            <a:endParaRPr kumimoji="1" lang="ja-JP" altLang="en-US" dirty="0"/>
          </a:p>
        </p:txBody>
      </p:sp>
      <p:sp>
        <p:nvSpPr>
          <p:cNvPr id="3" name="コンテンツ プレースホルダー 2"/>
          <p:cNvSpPr>
            <a:spLocks noGrp="1"/>
          </p:cNvSpPr>
          <p:nvPr>
            <p:ph idx="1"/>
          </p:nvPr>
        </p:nvSpPr>
        <p:spPr/>
        <p:txBody>
          <a:bodyPr/>
          <a:lstStyle/>
          <a:p>
            <a:r>
              <a:rPr lang="en-US" altLang="ja-JP" dirty="0" smtClean="0"/>
              <a:t>SPARQL</a:t>
            </a:r>
            <a:r>
              <a:rPr lang="ja-JP" altLang="en-US" dirty="0" smtClean="0"/>
              <a:t>部分の</a:t>
            </a:r>
            <a:r>
              <a:rPr lang="en-US" altLang="ja-JP" dirty="0" smtClean="0"/>
              <a:t>API</a:t>
            </a:r>
            <a:r>
              <a:rPr lang="ja-JP" altLang="en-US" dirty="0" smtClean="0"/>
              <a:t>に関して</a:t>
            </a:r>
          </a:p>
          <a:p>
            <a:pPr lvl="1"/>
            <a:r>
              <a:rPr lang="en-US" altLang="ja-JP" dirty="0" smtClean="0"/>
              <a:t>RDF/SPARQL</a:t>
            </a:r>
            <a:r>
              <a:rPr lang="ja-JP" altLang="en-US" dirty="0" smtClean="0"/>
              <a:t>および</a:t>
            </a:r>
            <a:r>
              <a:rPr lang="en-US" altLang="ja-JP" dirty="0" smtClean="0"/>
              <a:t>linked data</a:t>
            </a:r>
            <a:r>
              <a:rPr lang="ja-JP" altLang="en-US" dirty="0" smtClean="0"/>
              <a:t>を使うという前提であれば有用である。</a:t>
            </a:r>
          </a:p>
          <a:p>
            <a:pPr lvl="2"/>
            <a:r>
              <a:rPr lang="en-US" altLang="ja-JP" dirty="0" smtClean="0"/>
              <a:t>RDF</a:t>
            </a:r>
            <a:r>
              <a:rPr lang="ja-JP" altLang="en-US" dirty="0" smtClean="0"/>
              <a:t>化しやすい（</a:t>
            </a:r>
            <a:r>
              <a:rPr lang="en-US" altLang="ja-JP" dirty="0" smtClean="0"/>
              <a:t>RDF</a:t>
            </a:r>
            <a:r>
              <a:rPr lang="ja-JP" altLang="en-US" dirty="0" smtClean="0"/>
              <a:t>化することによるメリットが大きい）データとそうでないデータがある。</a:t>
            </a:r>
          </a:p>
          <a:p>
            <a:pPr lvl="1"/>
            <a:r>
              <a:rPr lang="ja-JP" altLang="en-US" dirty="0"/>
              <a:t>クエリ、データ量、サーバの実装によっては実用的な応答時間が得られない場合がある</a:t>
            </a:r>
            <a:r>
              <a:rPr lang="ja-JP" altLang="en-US" dirty="0" smtClean="0"/>
              <a:t>。分散化</a:t>
            </a:r>
            <a:r>
              <a:rPr lang="ja-JP" altLang="en-US" dirty="0"/>
              <a:t>技術やクエリの利用制限ポリシ等を含めた検討が必要。</a:t>
            </a:r>
            <a:endParaRPr lang="en-US" altLang="ja-JP" dirty="0" smtClean="0"/>
          </a:p>
          <a:p>
            <a:r>
              <a:rPr lang="en-US" altLang="ja-JP" dirty="0" smtClean="0"/>
              <a:t>REST</a:t>
            </a:r>
            <a:r>
              <a:rPr lang="ja-JP" altLang="en-US" dirty="0" smtClean="0"/>
              <a:t>部分の</a:t>
            </a:r>
            <a:r>
              <a:rPr lang="en-US" altLang="ja-JP" dirty="0" smtClean="0"/>
              <a:t>API</a:t>
            </a:r>
            <a:r>
              <a:rPr lang="ja-JP" altLang="en-US" dirty="0" smtClean="0"/>
              <a:t>に関して</a:t>
            </a:r>
          </a:p>
          <a:p>
            <a:pPr lvl="1"/>
            <a:r>
              <a:rPr lang="ja-JP" altLang="en-US" dirty="0" smtClean="0"/>
              <a:t>国が規定する場合は、外部仕様書レベルの仕様が必要。</a:t>
            </a:r>
          </a:p>
          <a:p>
            <a:pPr lvl="1"/>
            <a:r>
              <a:rPr kumimoji="1" lang="ja-JP" altLang="en-US" dirty="0" smtClean="0"/>
              <a:t>民間が自由に作るという観点では、</a:t>
            </a:r>
            <a:r>
              <a:rPr kumimoji="1" lang="en-US" altLang="ja-JP" dirty="0" smtClean="0"/>
              <a:t>REST</a:t>
            </a:r>
            <a:r>
              <a:rPr kumimoji="1" lang="ja-JP" altLang="en-US" dirty="0" smtClean="0"/>
              <a:t>ベースの仕様まで規定する必要はない。</a:t>
            </a:r>
          </a:p>
          <a:p>
            <a:pPr lvl="1"/>
            <a:r>
              <a:rPr lang="ja-JP" altLang="en-US" dirty="0"/>
              <a:t>必須</a:t>
            </a:r>
            <a:r>
              <a:rPr lang="ja-JP" altLang="en-US" dirty="0" smtClean="0"/>
              <a:t>とオプションの少なくも</a:t>
            </a:r>
            <a:r>
              <a:rPr lang="en-US" altLang="ja-JP" dirty="0" smtClean="0"/>
              <a:t>2</a:t>
            </a:r>
            <a:r>
              <a:rPr lang="ja-JP" altLang="en-US" dirty="0" smtClean="0"/>
              <a:t>段階に分けた方がよい。</a:t>
            </a:r>
            <a:endParaRPr lang="en-US" altLang="ja-JP" dirty="0" smtClean="0"/>
          </a:p>
          <a:p>
            <a:r>
              <a:rPr kumimoji="1" lang="ja-JP" altLang="en-US" dirty="0" smtClean="0"/>
              <a:t>ボキャブラリに関して</a:t>
            </a:r>
          </a:p>
          <a:p>
            <a:pPr lvl="1"/>
            <a:r>
              <a:rPr lang="ja-JP" altLang="en-US" dirty="0" smtClean="0"/>
              <a:t>ボキャブラリはトップダウンに定義できない。</a:t>
            </a:r>
          </a:p>
          <a:p>
            <a:pPr lvl="1"/>
            <a:r>
              <a:rPr lang="ja-JP" altLang="en-US" dirty="0" smtClean="0"/>
              <a:t>いろいろ</a:t>
            </a:r>
            <a:r>
              <a:rPr lang="ja-JP" altLang="en-US" dirty="0"/>
              <a:t>なボキャブラリを</a:t>
            </a:r>
            <a:r>
              <a:rPr lang="ja-JP" altLang="en-US" dirty="0" smtClean="0"/>
              <a:t>公開することが必要。そのうち、使われる</a:t>
            </a:r>
            <a:r>
              <a:rPr lang="ja-JP" altLang="en-US" dirty="0"/>
              <a:t>ものが</a:t>
            </a:r>
            <a:r>
              <a:rPr lang="ja-JP" altLang="en-US" dirty="0" smtClean="0"/>
              <a:t>残る。</a:t>
            </a:r>
          </a:p>
          <a:p>
            <a:pPr lvl="1"/>
            <a:r>
              <a:rPr kumimoji="1" lang="ja-JP" altLang="en-US" dirty="0"/>
              <a:t>情報処理の範疇で</a:t>
            </a:r>
            <a:r>
              <a:rPr kumimoji="1" lang="ja-JP" altLang="en-US" dirty="0" smtClean="0"/>
              <a:t>ない分類もある。</a:t>
            </a:r>
            <a:r>
              <a:rPr kumimoji="1" lang="en-US" altLang="ja-JP" dirty="0" smtClean="0"/>
              <a:t>(</a:t>
            </a:r>
            <a:r>
              <a:rPr kumimoji="1" lang="ja-JP" altLang="en-US" dirty="0" smtClean="0"/>
              <a:t>自治体が定義した防災に関する分類など</a:t>
            </a:r>
            <a:r>
              <a:rPr kumimoji="1" lang="en-US" altLang="ja-JP" dirty="0" smtClean="0"/>
              <a:t>)</a:t>
            </a:r>
            <a:endParaRPr kumimoji="1" lang="ja-JP" altLang="en-US" dirty="0" smtClean="0"/>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46</a:t>
            </a:fld>
            <a:endParaRPr lang="en-US" altLang="ja-JP"/>
          </a:p>
        </p:txBody>
      </p:sp>
    </p:spTree>
    <p:extLst>
      <p:ext uri="{BB962C8B-B14F-4D97-AF65-F5344CB8AC3E}">
        <p14:creationId xmlns:p14="http://schemas.microsoft.com/office/powerpoint/2010/main" val="217500240"/>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タイトル 4"/>
          <p:cNvSpPr>
            <a:spLocks noGrp="1"/>
          </p:cNvSpPr>
          <p:nvPr>
            <p:ph type="title"/>
          </p:nvPr>
        </p:nvSpPr>
        <p:spPr/>
        <p:txBody>
          <a:bodyPr/>
          <a:lstStyle/>
          <a:p>
            <a:r>
              <a:rPr kumimoji="1" lang="en-US" altLang="ja-JP" dirty="0" smtClean="0"/>
              <a:t>4.</a:t>
            </a:r>
            <a:r>
              <a:rPr kumimoji="1" lang="ja-JP" altLang="en-US" dirty="0" smtClean="0"/>
              <a:t> 次年度の課題</a:t>
            </a:r>
            <a:endParaRPr kumimoji="1" lang="ja-JP" altLang="en-US" dirty="0"/>
          </a:p>
        </p:txBody>
      </p:sp>
      <p:sp>
        <p:nvSpPr>
          <p:cNvPr id="6" name="テキスト プレースホルダー 5"/>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47</a:t>
            </a:fld>
            <a:endParaRPr lang="en-US" altLang="ja-JP"/>
          </a:p>
        </p:txBody>
      </p:sp>
    </p:spTree>
    <p:extLst>
      <p:ext uri="{BB962C8B-B14F-4D97-AF65-F5344CB8AC3E}">
        <p14:creationId xmlns:p14="http://schemas.microsoft.com/office/powerpoint/2010/main" val="3950230658"/>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タイトル 4"/>
          <p:cNvSpPr>
            <a:spLocks noGrp="1"/>
          </p:cNvSpPr>
          <p:nvPr>
            <p:ph type="title"/>
          </p:nvPr>
        </p:nvSpPr>
        <p:spPr/>
        <p:txBody>
          <a:bodyPr/>
          <a:lstStyle/>
          <a:p>
            <a:r>
              <a:rPr kumimoji="1" lang="ja-JP" altLang="en-US" dirty="0" smtClean="0"/>
              <a:t>次年度の課題</a:t>
            </a:r>
            <a:endParaRPr kumimoji="1" lang="ja-JP" altLang="en-US" dirty="0"/>
          </a:p>
        </p:txBody>
      </p:sp>
      <p:sp>
        <p:nvSpPr>
          <p:cNvPr id="6" name="コンテンツ プレースホルダー 5"/>
          <p:cNvSpPr>
            <a:spLocks noGrp="1"/>
          </p:cNvSpPr>
          <p:nvPr>
            <p:ph idx="1"/>
          </p:nvPr>
        </p:nvSpPr>
        <p:spPr/>
        <p:txBody>
          <a:bodyPr>
            <a:normAutofit/>
          </a:bodyPr>
          <a:lstStyle/>
          <a:p>
            <a:r>
              <a:rPr lang="ja-JP" altLang="en-US" dirty="0" smtClean="0"/>
              <a:t>ガイド</a:t>
            </a:r>
            <a:r>
              <a:rPr lang="ja-JP" altLang="en-US" dirty="0"/>
              <a:t>・</a:t>
            </a:r>
            <a:r>
              <a:rPr lang="ja-JP" altLang="en-US" dirty="0" smtClean="0"/>
              <a:t>規格の</a:t>
            </a:r>
            <a:r>
              <a:rPr lang="ja-JP" altLang="en-US" dirty="0"/>
              <a:t>精査</a:t>
            </a:r>
          </a:p>
          <a:p>
            <a:pPr lvl="1"/>
            <a:r>
              <a:rPr lang="en-US" altLang="ja-JP" dirty="0"/>
              <a:t>Call for Comments</a:t>
            </a:r>
            <a:r>
              <a:rPr lang="ja-JP" altLang="en-US" dirty="0"/>
              <a:t>を実施し、得られたコメントを反映</a:t>
            </a:r>
          </a:p>
          <a:p>
            <a:pPr lvl="1"/>
            <a:r>
              <a:rPr lang="ja-JP" altLang="en-US" dirty="0"/>
              <a:t>技術ガイドの整理・</a:t>
            </a:r>
            <a:r>
              <a:rPr lang="ja-JP" altLang="en-US" dirty="0" smtClean="0"/>
              <a:t>拡充</a:t>
            </a:r>
            <a:endParaRPr lang="en-US" altLang="ja-JP" dirty="0" smtClean="0"/>
          </a:p>
          <a:p>
            <a:pPr lvl="1"/>
            <a:r>
              <a:rPr lang="ja-JP" altLang="en-US" dirty="0" smtClean="0"/>
              <a:t>ボキャブラリ</a:t>
            </a:r>
            <a:r>
              <a:rPr lang="ja-JP" altLang="en-US" dirty="0"/>
              <a:t>を共有（登録・参照）する仕組み</a:t>
            </a:r>
          </a:p>
          <a:p>
            <a:pPr lvl="1"/>
            <a:r>
              <a:rPr lang="ja-JP" altLang="en-US" dirty="0" smtClean="0"/>
              <a:t>外部仕様書のプロファイル化</a:t>
            </a:r>
          </a:p>
          <a:p>
            <a:r>
              <a:rPr lang="ja-JP" altLang="en-US" dirty="0" smtClean="0"/>
              <a:t>ガイド・規格</a:t>
            </a:r>
            <a:r>
              <a:rPr lang="ja-JP" altLang="en-US" dirty="0"/>
              <a:t>を普及させるための体制や周辺ツール整備</a:t>
            </a:r>
          </a:p>
          <a:p>
            <a:pPr lvl="1"/>
            <a:r>
              <a:rPr lang="ja-JP" altLang="en-US" dirty="0"/>
              <a:t>規格やサービスを維持・メンテナンスする組織</a:t>
            </a:r>
            <a:r>
              <a:rPr lang="ja-JP" altLang="en-US" dirty="0" smtClean="0"/>
              <a:t>体制</a:t>
            </a:r>
            <a:endParaRPr lang="ja-JP" altLang="en-US" dirty="0"/>
          </a:p>
        </p:txBody>
      </p:sp>
      <p:sp>
        <p:nvSpPr>
          <p:cNvPr id="4" name="スライド番号プレースホルダー 3"/>
          <p:cNvSpPr>
            <a:spLocks noGrp="1"/>
          </p:cNvSpPr>
          <p:nvPr>
            <p:ph type="sldNum" sz="quarter" idx="10"/>
          </p:nvPr>
        </p:nvSpPr>
        <p:spPr/>
        <p:txBody>
          <a:bodyPr/>
          <a:lstStyle/>
          <a:p>
            <a:fld id="{32A7F7E3-2EA5-4E0E-99DF-9D27F789031C}" type="slidenum">
              <a:rPr lang="ja-JP" altLang="en-US" smtClean="0"/>
              <a:pPr/>
              <a:t>48</a:t>
            </a:fld>
            <a:endParaRPr lang="en-US" altLang="ja-JP"/>
          </a:p>
        </p:txBody>
      </p:sp>
    </p:spTree>
    <p:extLst>
      <p:ext uri="{BB962C8B-B14F-4D97-AF65-F5344CB8AC3E}">
        <p14:creationId xmlns:p14="http://schemas.microsoft.com/office/powerpoint/2010/main" val="3288652258"/>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図 5"/>
          <p:cNvPicPr>
            <a:picLocks noChangeAspect="1"/>
          </p:cNvPicPr>
          <p:nvPr/>
        </p:nvPicPr>
        <p:blipFill>
          <a:blip r:embed="rId2" cstate="print"/>
          <a:stretch>
            <a:fillRect/>
          </a:stretch>
        </p:blipFill>
        <p:spPr>
          <a:xfrm>
            <a:off x="3810000" y="2743200"/>
            <a:ext cx="2286000" cy="2097740"/>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タイトル 4"/>
          <p:cNvSpPr>
            <a:spLocks noGrp="1"/>
          </p:cNvSpPr>
          <p:nvPr>
            <p:ph type="title"/>
          </p:nvPr>
        </p:nvSpPr>
        <p:spPr/>
        <p:txBody>
          <a:bodyPr/>
          <a:lstStyle/>
          <a:p>
            <a:r>
              <a:rPr lang="ja-JP" altLang="en-US" dirty="0" smtClean="0"/>
              <a:t>オープンデータ技術検討に関する基本方針</a:t>
            </a:r>
            <a:endParaRPr lang="ja-JP" altLang="en-US" dirty="0"/>
          </a:p>
        </p:txBody>
      </p:sp>
      <p:sp>
        <p:nvSpPr>
          <p:cNvPr id="6" name="コンテンツ プレースホルダ 5"/>
          <p:cNvSpPr>
            <a:spLocks noGrp="1"/>
          </p:cNvSpPr>
          <p:nvPr>
            <p:ph idx="1"/>
          </p:nvPr>
        </p:nvSpPr>
        <p:spPr/>
        <p:txBody>
          <a:bodyPr>
            <a:normAutofit fontScale="92500" lnSpcReduction="10000"/>
          </a:bodyPr>
          <a:lstStyle/>
          <a:p>
            <a:r>
              <a:rPr lang="ja-JP" altLang="en-US" dirty="0" smtClean="0"/>
              <a:t>適用範囲</a:t>
            </a:r>
            <a:endParaRPr lang="en-US" altLang="ja-JP" dirty="0" smtClean="0"/>
          </a:p>
          <a:p>
            <a:pPr lvl="1"/>
            <a:r>
              <a:rPr lang="ja-JP" altLang="en-US" dirty="0" smtClean="0"/>
              <a:t>公共機関（政府・自治体）のデータだけでなく、民間事業主体におけるオープンデータにも適用可能</a:t>
            </a:r>
            <a:endParaRPr lang="en-US" altLang="ja-JP" dirty="0" smtClean="0"/>
          </a:p>
          <a:p>
            <a:pPr lvl="1"/>
            <a:r>
              <a:rPr lang="ja-JP" altLang="en-US" dirty="0" smtClean="0"/>
              <a:t>静的／集約データだけでなく、リアルタイムデータにも適用可能</a:t>
            </a:r>
            <a:endParaRPr lang="en-US" altLang="ja-JP" dirty="0" smtClean="0"/>
          </a:p>
          <a:p>
            <a:pPr lvl="1"/>
            <a:r>
              <a:rPr lang="ja-JP" altLang="en-US" dirty="0" smtClean="0"/>
              <a:t>数値パラメータデータや小型ファイルデータから、巨大なビッグデータまで、多様な規模のデータに適用可能</a:t>
            </a:r>
          </a:p>
          <a:p>
            <a:pPr lvl="1"/>
            <a:r>
              <a:rPr lang="ja-JP" altLang="en-US" dirty="0" smtClean="0"/>
              <a:t>文書のようなデータにも適用可能</a:t>
            </a:r>
            <a:endParaRPr lang="en-US" altLang="ja-JP" dirty="0" smtClean="0"/>
          </a:p>
          <a:p>
            <a:pPr lvl="1"/>
            <a:endParaRPr lang="en-US" altLang="ja-JP" dirty="0" smtClean="0"/>
          </a:p>
          <a:p>
            <a:r>
              <a:rPr lang="ja-JP" altLang="en-US" dirty="0" smtClean="0"/>
              <a:t>目標</a:t>
            </a:r>
            <a:endParaRPr lang="en-US" altLang="ja-JP" dirty="0" smtClean="0"/>
          </a:p>
          <a:p>
            <a:pPr lvl="1"/>
            <a:r>
              <a:rPr lang="ja-JP" altLang="en-US" dirty="0" smtClean="0"/>
              <a:t>機械処理への適合性</a:t>
            </a:r>
            <a:endParaRPr lang="en-US" altLang="ja-JP" dirty="0" smtClean="0"/>
          </a:p>
          <a:p>
            <a:pPr lvl="2"/>
            <a:r>
              <a:rPr lang="ja-JP" altLang="en-US" dirty="0" smtClean="0"/>
              <a:t>情報の精度・正確性の向上、曖昧性除去の実現</a:t>
            </a:r>
            <a:endParaRPr lang="en-US" altLang="ja-JP" dirty="0" smtClean="0"/>
          </a:p>
          <a:p>
            <a:pPr lvl="2"/>
            <a:r>
              <a:rPr lang="ja-JP" altLang="en-US" dirty="0" smtClean="0"/>
              <a:t>高い処理性能・通信性能の実現</a:t>
            </a:r>
            <a:endParaRPr lang="en-US" altLang="ja-JP" dirty="0" smtClean="0"/>
          </a:p>
          <a:p>
            <a:pPr lvl="1"/>
            <a:r>
              <a:rPr lang="ja-JP" altLang="en-US" dirty="0" smtClean="0"/>
              <a:t>利用者の利便性向上</a:t>
            </a:r>
            <a:endParaRPr lang="en-US" altLang="ja-JP" dirty="0" smtClean="0"/>
          </a:p>
          <a:p>
            <a:pPr lvl="2"/>
            <a:r>
              <a:rPr lang="ja-JP" altLang="en-US" dirty="0" smtClean="0"/>
              <a:t>機械可読性の達成</a:t>
            </a:r>
            <a:endParaRPr lang="en-US" altLang="ja-JP" dirty="0" smtClean="0"/>
          </a:p>
          <a:p>
            <a:pPr lvl="2"/>
            <a:r>
              <a:rPr lang="ja-JP" altLang="en-US" dirty="0" smtClean="0"/>
              <a:t>プログラムが容易に書けることの実現</a:t>
            </a:r>
          </a:p>
          <a:p>
            <a:pPr lvl="1"/>
            <a:r>
              <a:rPr lang="ja-JP" altLang="en-US" dirty="0" smtClean="0"/>
              <a:t>提供者の利便性向上</a:t>
            </a:r>
            <a:endParaRPr lang="en-US" altLang="ja-JP" dirty="0" smtClean="0"/>
          </a:p>
          <a:p>
            <a:pPr lvl="2"/>
            <a:r>
              <a:rPr lang="ja-JP" altLang="en-US" dirty="0" smtClean="0"/>
              <a:t>データを出すことが容易に</a:t>
            </a:r>
            <a:endParaRPr lang="en-US" altLang="ja-JP" dirty="0" smtClean="0"/>
          </a:p>
          <a:p>
            <a:pPr lvl="1"/>
            <a:endParaRPr lang="en-US" altLang="ja-JP" dirty="0" smtClean="0"/>
          </a:p>
          <a:p>
            <a:pPr lvl="1"/>
            <a:endParaRPr lang="en-US" altLang="ja-JP" dirty="0" smtClean="0"/>
          </a:p>
          <a:p>
            <a:pPr lvl="2"/>
            <a:endParaRPr lang="en-US" altLang="ja-JP" dirty="0" smtClean="0"/>
          </a:p>
        </p:txBody>
      </p:sp>
      <p:sp>
        <p:nvSpPr>
          <p:cNvPr id="4" name="スライド番号プレースホルダ 3"/>
          <p:cNvSpPr>
            <a:spLocks noGrp="1"/>
          </p:cNvSpPr>
          <p:nvPr>
            <p:ph type="sldNum" sz="quarter" idx="10"/>
          </p:nvPr>
        </p:nvSpPr>
        <p:spPr/>
        <p:txBody>
          <a:bodyPr/>
          <a:lstStyle/>
          <a:p>
            <a:fld id="{32A7F7E3-2EA5-4E0E-99DF-9D27F789031C}" type="slidenum">
              <a:rPr lang="ja-JP" altLang="en-US" smtClean="0"/>
              <a:pPr/>
              <a:t>5</a:t>
            </a:fld>
            <a:endParaRPr lang="en-US" altLang="ja-JP"/>
          </a:p>
        </p:txBody>
      </p:sp>
    </p:spTree>
    <p:extLst>
      <p:ext uri="{BB962C8B-B14F-4D97-AF65-F5344CB8AC3E}">
        <p14:creationId xmlns:p14="http://schemas.microsoft.com/office/powerpoint/2010/main" val="188654629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タイトル 4"/>
          <p:cNvSpPr>
            <a:spLocks noGrp="1"/>
          </p:cNvSpPr>
          <p:nvPr>
            <p:ph type="title"/>
          </p:nvPr>
        </p:nvSpPr>
        <p:spPr>
          <a:xfrm>
            <a:off x="2112708" y="2225443"/>
            <a:ext cx="7232780" cy="1913424"/>
          </a:xfrm>
        </p:spPr>
        <p:txBody>
          <a:bodyPr>
            <a:normAutofit/>
          </a:bodyPr>
          <a:lstStyle/>
          <a:p>
            <a:r>
              <a:rPr kumimoji="1" lang="en-US" altLang="ja-JP" dirty="0" smtClean="0"/>
              <a:t>2.</a:t>
            </a:r>
            <a:r>
              <a:rPr lang="ja-JP" altLang="en-US" dirty="0" smtClean="0"/>
              <a:t>技術調査</a:t>
            </a:r>
            <a:endParaRPr kumimoji="1" lang="ja-JP" altLang="en-US" dirty="0"/>
          </a:p>
        </p:txBody>
      </p:sp>
      <p:sp>
        <p:nvSpPr>
          <p:cNvPr id="6" name="テキスト プレースホルダー 5"/>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6</a:t>
            </a:fld>
            <a:endParaRPr lang="en-US" altLang="ja-JP"/>
          </a:p>
        </p:txBody>
      </p:sp>
    </p:spTree>
    <p:extLst>
      <p:ext uri="{BB962C8B-B14F-4D97-AF65-F5344CB8AC3E}">
        <p14:creationId xmlns:p14="http://schemas.microsoft.com/office/powerpoint/2010/main" val="663942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技術的調査の概要</a:t>
            </a:r>
            <a:endParaRPr kumimoji="1" lang="ja-JP" altLang="en-US" dirty="0"/>
          </a:p>
        </p:txBody>
      </p:sp>
      <p:sp>
        <p:nvSpPr>
          <p:cNvPr id="3" name="コンテンツ プレースホルダー 2"/>
          <p:cNvSpPr>
            <a:spLocks noGrp="1"/>
          </p:cNvSpPr>
          <p:nvPr>
            <p:ph idx="1"/>
          </p:nvPr>
        </p:nvSpPr>
        <p:spPr/>
        <p:txBody>
          <a:bodyPr/>
          <a:lstStyle/>
          <a:p>
            <a:r>
              <a:rPr kumimoji="1" lang="ja-JP" altLang="en-US" dirty="0" smtClean="0"/>
              <a:t>目的</a:t>
            </a:r>
          </a:p>
          <a:p>
            <a:pPr lvl="1"/>
            <a:r>
              <a:rPr lang="ja-JP" altLang="en-US" dirty="0"/>
              <a:t>オープンデータへの適用が</a:t>
            </a:r>
            <a:r>
              <a:rPr lang="ja-JP" altLang="en-US" dirty="0" smtClean="0"/>
              <a:t>考えられる規格等を洗い出し、それらの適用指針や課題を抽出する。</a:t>
            </a:r>
          </a:p>
          <a:p>
            <a:r>
              <a:rPr kumimoji="1" lang="ja-JP" altLang="en-US" dirty="0" smtClean="0"/>
              <a:t>調査</a:t>
            </a:r>
            <a:r>
              <a:rPr lang="ja-JP" altLang="en-US" dirty="0" smtClean="0"/>
              <a:t>の対象</a:t>
            </a:r>
          </a:p>
          <a:p>
            <a:pPr lvl="1"/>
            <a:r>
              <a:rPr kumimoji="1" lang="ja-JP" altLang="en-US" dirty="0"/>
              <a:t>データ</a:t>
            </a:r>
            <a:r>
              <a:rPr kumimoji="1" lang="ja-JP" altLang="en-US" dirty="0" smtClean="0"/>
              <a:t>規格（ファイル形式規格）</a:t>
            </a:r>
            <a:endParaRPr kumimoji="1" lang="en-US" altLang="ja-JP" dirty="0" smtClean="0"/>
          </a:p>
          <a:p>
            <a:pPr lvl="1"/>
            <a:r>
              <a:rPr lang="en-US" altLang="ja-JP" dirty="0" smtClean="0"/>
              <a:t>API</a:t>
            </a:r>
            <a:r>
              <a:rPr lang="ja-JP" altLang="en-US" dirty="0" smtClean="0"/>
              <a:t>規格</a:t>
            </a:r>
          </a:p>
          <a:p>
            <a:pPr lvl="1"/>
            <a:r>
              <a:rPr kumimoji="1" lang="ja-JP" altLang="en-US" dirty="0"/>
              <a:t>国際的</a:t>
            </a:r>
            <a:r>
              <a:rPr kumimoji="1" lang="ja-JP" altLang="en-US" dirty="0" smtClean="0"/>
              <a:t>な動向</a:t>
            </a:r>
            <a:endParaRPr kumimoji="1" lang="ja-JP" altLang="en-US" dirty="0"/>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7</a:t>
            </a:fld>
            <a:endParaRPr lang="en-US" altLang="ja-JP"/>
          </a:p>
        </p:txBody>
      </p:sp>
    </p:spTree>
    <p:extLst>
      <p:ext uri="{BB962C8B-B14F-4D97-AF65-F5344CB8AC3E}">
        <p14:creationId xmlns:p14="http://schemas.microsoft.com/office/powerpoint/2010/main" val="7769046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タイトル 4"/>
          <p:cNvSpPr>
            <a:spLocks noGrp="1"/>
          </p:cNvSpPr>
          <p:nvPr>
            <p:ph type="title"/>
          </p:nvPr>
        </p:nvSpPr>
        <p:spPr>
          <a:xfrm>
            <a:off x="2112708" y="2225443"/>
            <a:ext cx="7232780" cy="1913424"/>
          </a:xfrm>
        </p:spPr>
        <p:txBody>
          <a:bodyPr>
            <a:normAutofit/>
          </a:bodyPr>
          <a:lstStyle/>
          <a:p>
            <a:r>
              <a:rPr lang="en-US" altLang="ja-JP" dirty="0" err="1" smtClean="0"/>
              <a:t>i</a:t>
            </a:r>
            <a:r>
              <a:rPr lang="en-US" altLang="ja-JP" dirty="0" smtClean="0"/>
              <a:t>) </a:t>
            </a:r>
            <a:r>
              <a:rPr lang="ja-JP" altLang="en-US" dirty="0" smtClean="0"/>
              <a:t>データ規格</a:t>
            </a:r>
            <a:r>
              <a:rPr lang="en-US" altLang="ja-JP" dirty="0" smtClean="0"/>
              <a:t> </a:t>
            </a:r>
            <a:endParaRPr kumimoji="1" lang="ja-JP" altLang="en-US" dirty="0"/>
          </a:p>
        </p:txBody>
      </p:sp>
      <p:sp>
        <p:nvSpPr>
          <p:cNvPr id="6" name="テキスト プレースホルダー 5"/>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8</a:t>
            </a:fld>
            <a:endParaRPr lang="en-US" altLang="ja-JP"/>
          </a:p>
        </p:txBody>
      </p:sp>
    </p:spTree>
    <p:extLst>
      <p:ext uri="{BB962C8B-B14F-4D97-AF65-F5344CB8AC3E}">
        <p14:creationId xmlns:p14="http://schemas.microsoft.com/office/powerpoint/2010/main" val="3478582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データ規格の</a:t>
            </a:r>
            <a:r>
              <a:rPr lang="ja-JP" altLang="en-US" dirty="0"/>
              <a:t>例（静的・集約データ）</a:t>
            </a:r>
            <a:endParaRPr kumimoji="1" lang="ja-JP" altLang="en-US" dirty="0"/>
          </a:p>
        </p:txBody>
      </p:sp>
      <p:graphicFrame>
        <p:nvGraphicFramePr>
          <p:cNvPr id="5" name="コンテンツ プレースホルダー 4"/>
          <p:cNvGraphicFramePr>
            <a:graphicFrameLocks noGrp="1"/>
          </p:cNvGraphicFramePr>
          <p:nvPr>
            <p:ph idx="1"/>
            <p:extLst>
              <p:ext uri="{D42A27DB-BD31-4B8C-83A1-F6EECF244321}">
                <p14:modId xmlns:p14="http://schemas.microsoft.com/office/powerpoint/2010/main" val="3753952800"/>
              </p:ext>
            </p:extLst>
          </p:nvPr>
        </p:nvGraphicFramePr>
        <p:xfrm>
          <a:off x="350838" y="1143000"/>
          <a:ext cx="9147174" cy="5227320"/>
        </p:xfrm>
        <a:graphic>
          <a:graphicData uri="http://schemas.openxmlformats.org/drawingml/2006/table">
            <a:tbl>
              <a:tblPr firstRow="1" bandRow="1">
                <a:tableStyleId>{5C22544A-7EE6-4342-B048-85BDC9FD1C3A}</a:tableStyleId>
              </a:tblPr>
              <a:tblGrid>
                <a:gridCol w="1721842"/>
                <a:gridCol w="3384376"/>
                <a:gridCol w="4040956"/>
              </a:tblGrid>
              <a:tr h="215063">
                <a:tc>
                  <a:txBody>
                    <a:bodyPr/>
                    <a:lstStyle/>
                    <a:p>
                      <a:pPr algn="ctr"/>
                      <a:r>
                        <a:rPr kumimoji="1" lang="ja-JP" altLang="en-US" dirty="0" smtClean="0"/>
                        <a:t>種類</a:t>
                      </a:r>
                      <a:endParaRPr kumimoji="1" lang="ja-JP" altLang="en-US" dirty="0"/>
                    </a:p>
                  </a:txBody>
                  <a:tcPr/>
                </a:tc>
                <a:tc>
                  <a:txBody>
                    <a:bodyPr/>
                    <a:lstStyle/>
                    <a:p>
                      <a:pPr algn="ctr"/>
                      <a:r>
                        <a:rPr kumimoji="1" lang="ja-JP" altLang="en-US" dirty="0" smtClean="0"/>
                        <a:t>主なファイル形式</a:t>
                      </a:r>
                      <a:endParaRPr kumimoji="1" lang="ja-JP" altLang="en-US" dirty="0"/>
                    </a:p>
                  </a:txBody>
                  <a:tcPr/>
                </a:tc>
                <a:tc>
                  <a:txBody>
                    <a:bodyPr/>
                    <a:lstStyle/>
                    <a:p>
                      <a:pPr algn="ctr"/>
                      <a:r>
                        <a:rPr kumimoji="1" lang="ja-JP" altLang="en-US" dirty="0" smtClean="0"/>
                        <a:t>標準規格等</a:t>
                      </a:r>
                      <a:endParaRPr kumimoji="1" lang="ja-JP" altLang="en-US" dirty="0"/>
                    </a:p>
                  </a:txBody>
                  <a:tcPr/>
                </a:tc>
              </a:tr>
              <a:tr h="215063">
                <a:tc>
                  <a:txBody>
                    <a:bodyPr/>
                    <a:lstStyle/>
                    <a:p>
                      <a:r>
                        <a:rPr kumimoji="1" lang="ja-JP" altLang="en-US" sz="1200" dirty="0" smtClean="0"/>
                        <a:t>文字</a:t>
                      </a:r>
                      <a:endParaRPr kumimoji="1" lang="ja-JP" altLang="en-US" sz="1200" dirty="0"/>
                    </a:p>
                  </a:txBody>
                  <a:tcPr marL="92711" marR="92711" anchor="ctr"/>
                </a:tc>
                <a:tc>
                  <a:txBody>
                    <a:bodyPr/>
                    <a:lstStyle/>
                    <a:p>
                      <a:r>
                        <a:rPr kumimoji="1" lang="ja-JP" altLang="en-US" sz="1200" smtClean="0"/>
                        <a:t>テキスト（</a:t>
                      </a:r>
                      <a:r>
                        <a:rPr kumimoji="1" lang="en-US" altLang="ja-JP" sz="1200" smtClean="0"/>
                        <a:t>.txt</a:t>
                      </a:r>
                      <a:r>
                        <a:rPr kumimoji="1" lang="ja-JP" altLang="en-US" sz="1200" smtClean="0"/>
                        <a:t>）</a:t>
                      </a:r>
                      <a:endParaRPr kumimoji="1" lang="ja-JP" altLang="en-US" sz="1200" dirty="0"/>
                    </a:p>
                  </a:txBody>
                  <a:tcPr marL="92711" marR="92711"/>
                </a:tc>
                <a:tc>
                  <a:txBody>
                    <a:bodyPr/>
                    <a:lstStyle/>
                    <a:p>
                      <a:r>
                        <a:rPr kumimoji="1" lang="ja-JP" altLang="en-US" sz="1200" baseline="0" smtClean="0"/>
                        <a:t>オープン</a:t>
                      </a:r>
                      <a:r>
                        <a:rPr kumimoji="1" lang="ja-JP" altLang="en-US" sz="800" baseline="0" smtClean="0"/>
                        <a:t>（文字コードとして</a:t>
                      </a:r>
                      <a:r>
                        <a:rPr kumimoji="1" lang="en-US" altLang="ja-JP" sz="800" baseline="0" smtClean="0"/>
                        <a:t>ISO/IEC 646, 8859</a:t>
                      </a:r>
                      <a:r>
                        <a:rPr kumimoji="1" lang="ja-JP" altLang="en-US" sz="800" baseline="0" smtClean="0"/>
                        <a:t>等）</a:t>
                      </a:r>
                      <a:endParaRPr kumimoji="1" lang="en-US" altLang="ja-JP" sz="1200" baseline="0" dirty="0" smtClean="0"/>
                    </a:p>
                  </a:txBody>
                  <a:tcPr marL="92711" marR="92711"/>
                </a:tc>
              </a:tr>
              <a:tr h="215063">
                <a:tc rowSpan="5">
                  <a:txBody>
                    <a:bodyPr/>
                    <a:lstStyle/>
                    <a:p>
                      <a:r>
                        <a:rPr kumimoji="1" lang="ja-JP" altLang="en-US" sz="1200" smtClean="0"/>
                        <a:t>ドキュメント</a:t>
                      </a:r>
                    </a:p>
                    <a:p>
                      <a:r>
                        <a:rPr kumimoji="1" lang="ja-JP" altLang="en-US" sz="1200" smtClean="0"/>
                        <a:t>表計算</a:t>
                      </a:r>
                      <a:r>
                        <a:rPr kumimoji="1" lang="en-US" altLang="ja-JP" sz="1200" smtClean="0"/>
                        <a:t/>
                      </a:r>
                      <a:br>
                        <a:rPr kumimoji="1" lang="en-US" altLang="ja-JP" sz="1200" smtClean="0"/>
                      </a:br>
                      <a:r>
                        <a:rPr kumimoji="1" lang="ja-JP" altLang="en-US" sz="1200" smtClean="0"/>
                        <a:t>プレゼンテーション</a:t>
                      </a:r>
                      <a:endParaRPr kumimoji="1" lang="ja-JP" altLang="en-US" sz="1200" dirty="0"/>
                    </a:p>
                  </a:txBody>
                  <a:tcPr marL="92711" marR="92711" anchor="ctr"/>
                </a:tc>
                <a:tc>
                  <a:txBody>
                    <a:bodyPr/>
                    <a:lstStyle/>
                    <a:p>
                      <a:r>
                        <a:rPr kumimoji="1" lang="en-US" altLang="ja-JP" sz="1200" smtClean="0"/>
                        <a:t>PDF</a:t>
                      </a:r>
                      <a:r>
                        <a:rPr kumimoji="1" lang="en-US" altLang="ja-JP" sz="1200" baseline="0" smtClean="0"/>
                        <a:t> (.pdf)</a:t>
                      </a:r>
                      <a:endParaRPr kumimoji="1" lang="ja-JP" altLang="en-US" sz="1200" dirty="0"/>
                    </a:p>
                  </a:txBody>
                  <a:tcPr marL="92711" marR="92711"/>
                </a:tc>
                <a:tc>
                  <a:txBody>
                    <a:bodyPr/>
                    <a:lstStyle/>
                    <a:p>
                      <a:r>
                        <a:rPr kumimoji="1" lang="ja-JP" altLang="en-US" sz="1200" smtClean="0"/>
                        <a:t>（</a:t>
                      </a:r>
                      <a:r>
                        <a:rPr kumimoji="1" lang="en-US" altLang="ja-JP" sz="1200" smtClean="0"/>
                        <a:t>Adobe</a:t>
                      </a:r>
                      <a:r>
                        <a:rPr kumimoji="1" lang="ja-JP" altLang="en-US" sz="1200" smtClean="0"/>
                        <a:t>社） </a:t>
                      </a:r>
                      <a:r>
                        <a:rPr kumimoji="1" lang="en-US" altLang="ja-JP" sz="1200" smtClean="0"/>
                        <a:t>ISO 32000-1</a:t>
                      </a:r>
                      <a:endParaRPr kumimoji="1" lang="ja-JP" altLang="en-US" sz="1200" dirty="0"/>
                    </a:p>
                  </a:txBody>
                  <a:tcPr marL="92711" marR="92711"/>
                </a:tc>
              </a:tr>
              <a:tr h="215063">
                <a:tc vMerge="1">
                  <a:txBody>
                    <a:bodyPr/>
                    <a:lstStyle/>
                    <a:p>
                      <a:endParaRPr kumimoji="1" lang="ja-JP" altLang="en-US"/>
                    </a:p>
                  </a:txBody>
                  <a:tcPr/>
                </a:tc>
                <a:tc>
                  <a:txBody>
                    <a:bodyPr/>
                    <a:lstStyle/>
                    <a:p>
                      <a:r>
                        <a:rPr kumimoji="1" lang="en-US" altLang="ja-JP" sz="1200" smtClean="0"/>
                        <a:t>Microsoft Office Binary(.doc, .xls, .ppt)</a:t>
                      </a:r>
                      <a:endParaRPr kumimoji="1" lang="ja-JP" altLang="en-US" sz="1200" dirty="0"/>
                    </a:p>
                  </a:txBody>
                  <a:tcPr marL="92711" marR="92711"/>
                </a:tc>
                <a:tc>
                  <a:txBody>
                    <a:bodyPr/>
                    <a:lstStyle/>
                    <a:p>
                      <a:r>
                        <a:rPr kumimoji="1" lang="ja-JP" altLang="en-US" sz="1200" smtClean="0"/>
                        <a:t>（マイクロソフト社独自）</a:t>
                      </a:r>
                      <a:endParaRPr kumimoji="1" lang="ja-JP" altLang="en-US" sz="1200" dirty="0"/>
                    </a:p>
                  </a:txBody>
                  <a:tcPr marL="92711" marR="92711"/>
                </a:tc>
              </a:tr>
              <a:tr h="215063">
                <a:tc vMerge="1">
                  <a:txBody>
                    <a:bodyPr/>
                    <a:lstStyle/>
                    <a:p>
                      <a:endParaRPr kumimoji="1" lang="ja-JP" altLang="en-US" sz="1400" dirty="0"/>
                    </a:p>
                  </a:txBody>
                  <a:tcPr anchor="ctr"/>
                </a:tc>
                <a:tc>
                  <a:txBody>
                    <a:bodyPr/>
                    <a:lstStyle/>
                    <a:p>
                      <a:r>
                        <a:rPr kumimoji="1" lang="en-US" altLang="ja-JP" sz="1200" smtClean="0"/>
                        <a:t>Office</a:t>
                      </a:r>
                      <a:r>
                        <a:rPr kumimoji="1" lang="en-US" altLang="ja-JP" sz="1200" baseline="0" smtClean="0"/>
                        <a:t> Open XML(.docs, </a:t>
                      </a:r>
                      <a:r>
                        <a:rPr kumimoji="1" lang="en-US" altLang="ja-JP" sz="1200" smtClean="0"/>
                        <a:t>.xlsx, .pptx)</a:t>
                      </a:r>
                      <a:endParaRPr kumimoji="1" lang="ja-JP" altLang="en-US" sz="1200" dirty="0"/>
                    </a:p>
                  </a:txBody>
                  <a:tcPr marL="92711" marR="92711"/>
                </a:tc>
                <a:tc>
                  <a:txBody>
                    <a:bodyPr/>
                    <a:lstStyle/>
                    <a:p>
                      <a:r>
                        <a:rPr kumimoji="1" lang="en-US" altLang="ja-JP" sz="1200" baseline="0" smtClean="0"/>
                        <a:t>ISO/IEC 29500</a:t>
                      </a:r>
                      <a:endParaRPr kumimoji="1" lang="ja-JP" altLang="en-US" sz="1200" dirty="0"/>
                    </a:p>
                  </a:txBody>
                  <a:tcPr marL="92711" marR="92711"/>
                </a:tc>
              </a:tr>
              <a:tr h="215063">
                <a:tc vMerge="1">
                  <a:txBody>
                    <a:bodyPr/>
                    <a:lstStyle/>
                    <a:p>
                      <a:endParaRPr kumimoji="1" lang="ja-JP" altLang="en-US" sz="1400" dirty="0"/>
                    </a:p>
                  </a:txBody>
                  <a:tcPr/>
                </a:tc>
                <a:tc>
                  <a:txBody>
                    <a:bodyPr/>
                    <a:lstStyle/>
                    <a:p>
                      <a:r>
                        <a:rPr kumimoji="1" lang="en-US" altLang="ja-JP" sz="1200" smtClean="0"/>
                        <a:t>OpenDocument(.odt, .ods, .odp)</a:t>
                      </a:r>
                      <a:endParaRPr kumimoji="1" lang="ja-JP" altLang="en-US" sz="1200" dirty="0"/>
                    </a:p>
                  </a:txBody>
                  <a:tcPr marL="92711" marR="92711"/>
                </a:tc>
                <a:tc>
                  <a:txBody>
                    <a:bodyPr/>
                    <a:lstStyle/>
                    <a:p>
                      <a:r>
                        <a:rPr kumimoji="1" lang="en-US" altLang="ja-JP" sz="1200" smtClean="0"/>
                        <a:t>ISO/IEC 26300</a:t>
                      </a:r>
                      <a:endParaRPr kumimoji="1" lang="ja-JP" altLang="en-US" sz="1200" dirty="0"/>
                    </a:p>
                  </a:txBody>
                  <a:tcPr marL="92711" marR="92711"/>
                </a:tc>
              </a:tr>
              <a:tr h="215063">
                <a:tc vMerge="1">
                  <a:txBody>
                    <a:bodyPr/>
                    <a:lstStyle/>
                    <a:p>
                      <a:endParaRPr kumimoji="1" lang="ja-JP" altLang="en-US" sz="1400" dirty="0"/>
                    </a:p>
                  </a:txBody>
                  <a:tcPr/>
                </a:tc>
                <a:tc>
                  <a:txBody>
                    <a:bodyPr/>
                    <a:lstStyle/>
                    <a:p>
                      <a:r>
                        <a:rPr kumimoji="1" lang="en-US" altLang="ja-JP" sz="1200" smtClean="0"/>
                        <a:t>CSV</a:t>
                      </a:r>
                      <a:r>
                        <a:rPr kumimoji="1" lang="en-US" altLang="ja-JP" sz="1200" baseline="0" smtClean="0"/>
                        <a:t> (.csv)</a:t>
                      </a:r>
                      <a:endParaRPr kumimoji="1" lang="ja-JP" altLang="en-US" sz="1200" dirty="0"/>
                    </a:p>
                  </a:txBody>
                  <a:tcPr marL="92711" marR="92711"/>
                </a:tc>
                <a:tc>
                  <a:txBody>
                    <a:bodyPr/>
                    <a:lstStyle/>
                    <a:p>
                      <a:r>
                        <a:rPr kumimoji="1" lang="en-US" altLang="ja-JP" sz="1200" smtClean="0"/>
                        <a:t>RFC</a:t>
                      </a:r>
                      <a:r>
                        <a:rPr kumimoji="1" lang="en-US" altLang="ja-JP" sz="1200" baseline="0" smtClean="0"/>
                        <a:t> 4180</a:t>
                      </a:r>
                      <a:endParaRPr kumimoji="1" lang="ja-JP" altLang="en-US" sz="1200" dirty="0"/>
                    </a:p>
                  </a:txBody>
                  <a:tcPr marL="92711" marR="92711"/>
                </a:tc>
              </a:tr>
              <a:tr h="215063">
                <a:tc>
                  <a:txBody>
                    <a:bodyPr/>
                    <a:lstStyle/>
                    <a:p>
                      <a:r>
                        <a:rPr kumimoji="1" lang="ja-JP" altLang="en-US" sz="1200" smtClean="0"/>
                        <a:t>電子書籍</a:t>
                      </a:r>
                      <a:endParaRPr kumimoji="1" lang="ja-JP" altLang="en-US" sz="1200" dirty="0"/>
                    </a:p>
                  </a:txBody>
                  <a:tcPr marL="92711" marR="92711" anchor="ctr"/>
                </a:tc>
                <a:tc>
                  <a:txBody>
                    <a:bodyPr/>
                    <a:lstStyle/>
                    <a:p>
                      <a:r>
                        <a:rPr kumimoji="1" lang="en-US" altLang="ja-JP" sz="1200" smtClean="0"/>
                        <a:t>EPU</a:t>
                      </a:r>
                      <a:r>
                        <a:rPr kumimoji="1" lang="en-US" altLang="ja-JP" sz="1200" baseline="0" smtClean="0"/>
                        <a:t>B (.epub)</a:t>
                      </a:r>
                      <a:endParaRPr kumimoji="1" lang="ja-JP" altLang="en-US" sz="1200" dirty="0"/>
                    </a:p>
                  </a:txBody>
                  <a:tcPr marL="92711" marR="92711"/>
                </a:tc>
                <a:tc>
                  <a:txBody>
                    <a:bodyPr/>
                    <a:lstStyle/>
                    <a:p>
                      <a:r>
                        <a:rPr kumimoji="1" lang="ja-JP" altLang="en-US" sz="1200" smtClean="0"/>
                        <a:t>国際電子出版フォーラムが規格化</a:t>
                      </a:r>
                      <a:endParaRPr kumimoji="1" lang="ja-JP" altLang="en-US" sz="1200" dirty="0"/>
                    </a:p>
                  </a:txBody>
                  <a:tcPr marL="92711" marR="92711"/>
                </a:tc>
              </a:tr>
              <a:tr h="215063">
                <a:tc rowSpan="4">
                  <a:txBody>
                    <a:bodyPr/>
                    <a:lstStyle/>
                    <a:p>
                      <a:r>
                        <a:rPr kumimoji="1" lang="ja-JP" altLang="en-US" sz="1200" smtClean="0"/>
                        <a:t>画像</a:t>
                      </a:r>
                      <a:endParaRPr kumimoji="1" lang="ja-JP" altLang="en-US" sz="1200" dirty="0"/>
                    </a:p>
                  </a:txBody>
                  <a:tcPr marL="92711" marR="92711" anchor="ctr"/>
                </a:tc>
                <a:tc>
                  <a:txBody>
                    <a:bodyPr/>
                    <a:lstStyle/>
                    <a:p>
                      <a:r>
                        <a:rPr kumimoji="1" lang="en-US" altLang="ja-JP" sz="1200" smtClean="0"/>
                        <a:t>JPEG (.jpg)</a:t>
                      </a:r>
                      <a:endParaRPr kumimoji="1" lang="ja-JP" altLang="en-US" sz="1200" dirty="0"/>
                    </a:p>
                  </a:txBody>
                  <a:tcPr marL="92711" marR="92711"/>
                </a:tc>
                <a:tc>
                  <a:txBody>
                    <a:bodyPr/>
                    <a:lstStyle/>
                    <a:p>
                      <a:r>
                        <a:rPr kumimoji="1" lang="en-US" altLang="ja-JP" sz="1200" smtClean="0"/>
                        <a:t>ISO/IEC</a:t>
                      </a:r>
                      <a:r>
                        <a:rPr kumimoji="1" lang="en-US" altLang="ja-JP" sz="1200" baseline="0" smtClean="0"/>
                        <a:t> 10198</a:t>
                      </a:r>
                      <a:endParaRPr kumimoji="1" lang="ja-JP" altLang="en-US" sz="1200" dirty="0"/>
                    </a:p>
                  </a:txBody>
                  <a:tcPr marL="92711" marR="92711"/>
                </a:tc>
              </a:tr>
              <a:tr h="215063">
                <a:tc vMerge="1">
                  <a:txBody>
                    <a:bodyPr/>
                    <a:lstStyle/>
                    <a:p>
                      <a:endParaRPr kumimoji="1" lang="ja-JP" altLang="en-US" sz="1400" dirty="0"/>
                    </a:p>
                  </a:txBody>
                  <a:tcPr/>
                </a:tc>
                <a:tc>
                  <a:txBody>
                    <a:bodyPr/>
                    <a:lstStyle/>
                    <a:p>
                      <a:r>
                        <a:rPr kumimoji="1" lang="en-US" altLang="ja-JP" sz="1200" smtClean="0"/>
                        <a:t>JPEG 2000 (.jpeg)</a:t>
                      </a:r>
                      <a:endParaRPr kumimoji="1" lang="ja-JP" altLang="en-US" sz="1200" dirty="0"/>
                    </a:p>
                  </a:txBody>
                  <a:tcPr marL="92711" marR="92711"/>
                </a:tc>
                <a:tc>
                  <a:txBody>
                    <a:bodyPr/>
                    <a:lstStyle/>
                    <a:p>
                      <a:r>
                        <a:rPr kumimoji="1" lang="en-US" altLang="ja-JP" sz="1200" smtClean="0"/>
                        <a:t>ISO/IEC 154444-1</a:t>
                      </a:r>
                      <a:endParaRPr kumimoji="1" lang="ja-JP" altLang="en-US" sz="1200" dirty="0"/>
                    </a:p>
                  </a:txBody>
                  <a:tcPr marL="92711" marR="92711"/>
                </a:tc>
              </a:tr>
              <a:tr h="215063">
                <a:tc vMerge="1">
                  <a:txBody>
                    <a:bodyPr/>
                    <a:lstStyle/>
                    <a:p>
                      <a:endParaRPr kumimoji="1" lang="ja-JP" altLang="en-US" sz="1400" dirty="0"/>
                    </a:p>
                  </a:txBody>
                  <a:tcPr/>
                </a:tc>
                <a:tc>
                  <a:txBody>
                    <a:bodyPr/>
                    <a:lstStyle/>
                    <a:p>
                      <a:r>
                        <a:rPr kumimoji="1" lang="en-US" altLang="ja-JP" sz="1200" smtClean="0"/>
                        <a:t>PNG (.png)</a:t>
                      </a:r>
                      <a:endParaRPr kumimoji="1" lang="ja-JP" altLang="en-US" sz="1200" dirty="0"/>
                    </a:p>
                  </a:txBody>
                  <a:tcPr marL="92711" marR="92711"/>
                </a:tc>
                <a:tc>
                  <a:txBody>
                    <a:bodyPr/>
                    <a:lstStyle/>
                    <a:p>
                      <a:r>
                        <a:rPr kumimoji="1" lang="en-US" altLang="ja-JP" sz="1200" smtClean="0"/>
                        <a:t>ISO/IEC 15948</a:t>
                      </a:r>
                      <a:endParaRPr kumimoji="1" lang="ja-JP" altLang="en-US" sz="1200" dirty="0"/>
                    </a:p>
                  </a:txBody>
                  <a:tcPr marL="92711" marR="92711"/>
                </a:tc>
              </a:tr>
              <a:tr h="215063">
                <a:tc vMerge="1">
                  <a:txBody>
                    <a:bodyPr/>
                    <a:lstStyle/>
                    <a:p>
                      <a:endParaRPr kumimoji="1" lang="ja-JP" altLang="en-US" sz="1200" dirty="0"/>
                    </a:p>
                  </a:txBody>
                  <a:tcPr anchor="ctr"/>
                </a:tc>
                <a:tc>
                  <a:txBody>
                    <a:bodyPr/>
                    <a:lstStyle/>
                    <a:p>
                      <a:r>
                        <a:rPr kumimoji="1" lang="en-US" altLang="ja-JP" sz="1200" smtClean="0"/>
                        <a:t>SVG (.svg)</a:t>
                      </a:r>
                      <a:endParaRPr kumimoji="1" lang="ja-JP" altLang="en-US" sz="1200" dirty="0"/>
                    </a:p>
                  </a:txBody>
                  <a:tcPr marL="92711" marR="92711"/>
                </a:tc>
                <a:tc>
                  <a:txBody>
                    <a:bodyPr/>
                    <a:lstStyle/>
                    <a:p>
                      <a:r>
                        <a:rPr kumimoji="1" lang="en-US" altLang="ja-JP" sz="1200" smtClean="0"/>
                        <a:t>W3C</a:t>
                      </a:r>
                      <a:r>
                        <a:rPr kumimoji="1" lang="ja-JP" altLang="en-US" sz="1200" smtClean="0"/>
                        <a:t>により制定</a:t>
                      </a:r>
                      <a:endParaRPr kumimoji="1" lang="ja-JP" altLang="en-US" sz="1200" dirty="0"/>
                    </a:p>
                  </a:txBody>
                  <a:tcPr marL="92711" marR="92711"/>
                </a:tc>
              </a:tr>
              <a:tr h="215063">
                <a:tc>
                  <a:txBody>
                    <a:bodyPr/>
                    <a:lstStyle/>
                    <a:p>
                      <a:r>
                        <a:rPr kumimoji="1" lang="ja-JP" altLang="en-US" sz="1200" smtClean="0"/>
                        <a:t>映像</a:t>
                      </a:r>
                      <a:endParaRPr kumimoji="1" lang="ja-JP" altLang="en-US" sz="1200" dirty="0"/>
                    </a:p>
                  </a:txBody>
                  <a:tcPr marL="92711" marR="92711" anchor="ctr"/>
                </a:tc>
                <a:tc>
                  <a:txBody>
                    <a:bodyPr/>
                    <a:lstStyle/>
                    <a:p>
                      <a:r>
                        <a:rPr kumimoji="1" lang="en-US" altLang="ja-JP" sz="1200" smtClean="0"/>
                        <a:t>MPEG-4 </a:t>
                      </a:r>
                      <a:r>
                        <a:rPr kumimoji="1" lang="en-US" altLang="ja-JP" sz="1200" baseline="0" smtClean="0"/>
                        <a:t>(.mp4)</a:t>
                      </a:r>
                      <a:endParaRPr kumimoji="1" lang="ja-JP" altLang="en-US" sz="1200" dirty="0"/>
                    </a:p>
                  </a:txBody>
                  <a:tcPr marL="92711" marR="92711"/>
                </a:tc>
                <a:tc>
                  <a:txBody>
                    <a:bodyPr/>
                    <a:lstStyle/>
                    <a:p>
                      <a:r>
                        <a:rPr kumimoji="1" lang="en-US" altLang="ja-JP" sz="1200" smtClean="0"/>
                        <a:t>ISO/IEC 14496-14</a:t>
                      </a:r>
                      <a:endParaRPr kumimoji="1" lang="ja-JP" altLang="en-US" sz="1200" dirty="0"/>
                    </a:p>
                  </a:txBody>
                  <a:tcPr marL="92711" marR="92711"/>
                </a:tc>
              </a:tr>
              <a:tr h="215063">
                <a:tc>
                  <a:txBody>
                    <a:bodyPr/>
                    <a:lstStyle/>
                    <a:p>
                      <a:r>
                        <a:rPr kumimoji="1" lang="ja-JP" altLang="en-US" sz="1200" smtClean="0"/>
                        <a:t>音声</a:t>
                      </a:r>
                      <a:endParaRPr kumimoji="1" lang="ja-JP" altLang="en-US" sz="1200" dirty="0"/>
                    </a:p>
                  </a:txBody>
                  <a:tcPr marL="92711" marR="92711" anchor="ctr"/>
                </a:tc>
                <a:tc>
                  <a:txBody>
                    <a:bodyPr/>
                    <a:lstStyle/>
                    <a:p>
                      <a:r>
                        <a:rPr kumimoji="1" lang="en-US" altLang="ja-JP" sz="1200" smtClean="0"/>
                        <a:t>MPEG Audio</a:t>
                      </a:r>
                      <a:r>
                        <a:rPr kumimoji="1" lang="en-US" altLang="ja-JP" sz="1200" baseline="0" smtClean="0"/>
                        <a:t> Layer-3 (.mp3)</a:t>
                      </a:r>
                      <a:endParaRPr kumimoji="1" lang="ja-JP" altLang="en-US" sz="1200" dirty="0"/>
                    </a:p>
                  </a:txBody>
                  <a:tcPr marL="92711" marR="92711"/>
                </a:tc>
                <a:tc>
                  <a:txBody>
                    <a:bodyPr/>
                    <a:lstStyle/>
                    <a:p>
                      <a:r>
                        <a:rPr kumimoji="1" lang="en-US" altLang="ja-JP" sz="1200" smtClean="0"/>
                        <a:t>ISO</a:t>
                      </a:r>
                      <a:r>
                        <a:rPr kumimoji="1" lang="en-US" altLang="ja-JP" sz="1200" baseline="0" smtClean="0"/>
                        <a:t> 11172-3</a:t>
                      </a:r>
                      <a:endParaRPr kumimoji="1" lang="ja-JP" altLang="en-US" sz="1200" dirty="0"/>
                    </a:p>
                  </a:txBody>
                  <a:tcPr marL="92711" marR="92711"/>
                </a:tc>
              </a:tr>
              <a:tr h="215063">
                <a:tc>
                  <a:txBody>
                    <a:bodyPr/>
                    <a:lstStyle/>
                    <a:p>
                      <a:r>
                        <a:rPr kumimoji="1" lang="ja-JP" altLang="en-US" sz="1200" smtClean="0"/>
                        <a:t>地図</a:t>
                      </a:r>
                      <a:endParaRPr kumimoji="1" lang="ja-JP" altLang="en-US" sz="1200" dirty="0"/>
                    </a:p>
                  </a:txBody>
                  <a:tcPr marL="92711" marR="92711" anchor="ctr"/>
                </a:tc>
                <a:tc>
                  <a:txBody>
                    <a:bodyPr/>
                    <a:lstStyle/>
                    <a:p>
                      <a:r>
                        <a:rPr kumimoji="1" lang="en-US" altLang="ja-JP" sz="1200" smtClean="0"/>
                        <a:t>GML</a:t>
                      </a:r>
                      <a:r>
                        <a:rPr kumimoji="1" lang="en-US" altLang="ja-JP" sz="1200" baseline="0" smtClean="0"/>
                        <a:t> (.gml)</a:t>
                      </a:r>
                      <a:endParaRPr kumimoji="1" lang="ja-JP" altLang="en-US" sz="1200" dirty="0"/>
                    </a:p>
                  </a:txBody>
                  <a:tcPr marL="92711" marR="92711"/>
                </a:tc>
                <a:tc>
                  <a:txBody>
                    <a:bodyPr/>
                    <a:lstStyle/>
                    <a:p>
                      <a:r>
                        <a:rPr kumimoji="1" lang="en-US" altLang="ja-JP" sz="1200" smtClean="0"/>
                        <a:t>ISO 19136</a:t>
                      </a:r>
                      <a:endParaRPr kumimoji="1" lang="ja-JP" altLang="en-US" sz="1200" dirty="0"/>
                    </a:p>
                  </a:txBody>
                  <a:tcPr marL="92711" marR="92711"/>
                </a:tc>
              </a:tr>
              <a:tr h="215063">
                <a:tc>
                  <a:txBody>
                    <a:bodyPr/>
                    <a:lstStyle/>
                    <a:p>
                      <a:r>
                        <a:rPr kumimoji="1" lang="ja-JP" altLang="en-US" sz="1200" smtClean="0"/>
                        <a:t>気象</a:t>
                      </a:r>
                      <a:endParaRPr kumimoji="1" lang="ja-JP" altLang="en-US" sz="1200" dirty="0"/>
                    </a:p>
                  </a:txBody>
                  <a:tcPr marL="92711" marR="92711" anchor="ctr"/>
                </a:tc>
                <a:tc>
                  <a:txBody>
                    <a:bodyPr/>
                    <a:lstStyle/>
                    <a:p>
                      <a:r>
                        <a:rPr kumimoji="1" lang="en-US" altLang="ja-JP" sz="1200" smtClean="0"/>
                        <a:t>GRIB2,  BUFR</a:t>
                      </a:r>
                      <a:endParaRPr kumimoji="1" lang="ja-JP" altLang="en-US" sz="1200" dirty="0"/>
                    </a:p>
                  </a:txBody>
                  <a:tcPr marL="92711" marR="92711"/>
                </a:tc>
                <a:tc>
                  <a:txBody>
                    <a:bodyPr/>
                    <a:lstStyle/>
                    <a:p>
                      <a:r>
                        <a:rPr kumimoji="1" lang="ja-JP" altLang="en-US" sz="1200" smtClean="0"/>
                        <a:t>国際気象通報式として規格化</a:t>
                      </a:r>
                      <a:endParaRPr kumimoji="1" lang="ja-JP" altLang="en-US" sz="1200" dirty="0"/>
                    </a:p>
                  </a:txBody>
                  <a:tcPr marL="92711" marR="92711"/>
                </a:tc>
              </a:tr>
              <a:tr h="215063">
                <a:tc>
                  <a:txBody>
                    <a:bodyPr/>
                    <a:lstStyle/>
                    <a:p>
                      <a:r>
                        <a:rPr kumimoji="1" lang="ja-JP" altLang="en-US" sz="1200" smtClean="0"/>
                        <a:t>書誌情報</a:t>
                      </a:r>
                      <a:endParaRPr kumimoji="1" lang="ja-JP" altLang="en-US" sz="1200" dirty="0"/>
                    </a:p>
                  </a:txBody>
                  <a:tcPr marL="92711" marR="92711" anchor="ctr"/>
                </a:tc>
                <a:tc>
                  <a:txBody>
                    <a:bodyPr/>
                    <a:lstStyle/>
                    <a:p>
                      <a:r>
                        <a:rPr kumimoji="1" lang="en-US" altLang="ja-JP" sz="1200" smtClean="0"/>
                        <a:t>MARC21</a:t>
                      </a:r>
                      <a:endParaRPr kumimoji="1" lang="ja-JP" altLang="en-US" sz="1200" dirty="0"/>
                    </a:p>
                  </a:txBody>
                  <a:tcPr marL="92711" marR="92711"/>
                </a:tc>
                <a:tc>
                  <a:txBody>
                    <a:bodyPr/>
                    <a:lstStyle/>
                    <a:p>
                      <a:r>
                        <a:rPr kumimoji="1" lang="ja-JP" altLang="en-US" sz="1200" smtClean="0"/>
                        <a:t>米国議会図書館が規定</a:t>
                      </a:r>
                      <a:endParaRPr kumimoji="1" lang="ja-JP" altLang="en-US" sz="1200" dirty="0"/>
                    </a:p>
                  </a:txBody>
                  <a:tcPr marL="92711" marR="92711"/>
                </a:tc>
              </a:tr>
              <a:tr h="215063">
                <a:tc rowSpan="2">
                  <a:txBody>
                    <a:bodyPr/>
                    <a:lstStyle/>
                    <a:p>
                      <a:r>
                        <a:rPr kumimoji="1" lang="ja-JP" altLang="en-US" sz="1200" smtClean="0"/>
                        <a:t>セマンティクスデータ</a:t>
                      </a:r>
                      <a:endParaRPr kumimoji="1" lang="ja-JP" altLang="en-US" sz="1200" dirty="0"/>
                    </a:p>
                  </a:txBody>
                  <a:tcPr marL="92711" marR="92711" anchor="ctr"/>
                </a:tc>
                <a:tc>
                  <a:txBody>
                    <a:bodyPr/>
                    <a:lstStyle/>
                    <a:p>
                      <a:r>
                        <a:rPr kumimoji="1" lang="en-US" altLang="ja-JP" sz="1200" smtClean="0"/>
                        <a:t>XML (.xml)</a:t>
                      </a:r>
                      <a:endParaRPr kumimoji="1" lang="ja-JP" altLang="en-US" sz="1200" dirty="0"/>
                    </a:p>
                  </a:txBody>
                  <a:tcPr marL="92711" marR="92711"/>
                </a:tc>
                <a:tc>
                  <a:txBody>
                    <a:bodyPr/>
                    <a:lstStyle/>
                    <a:p>
                      <a:r>
                        <a:rPr kumimoji="1" lang="en-US" altLang="ja-JP" sz="1200" smtClean="0"/>
                        <a:t>W3C</a:t>
                      </a:r>
                      <a:r>
                        <a:rPr kumimoji="1" lang="ja-JP" altLang="en-US" sz="1200" smtClean="0"/>
                        <a:t>により制定</a:t>
                      </a:r>
                      <a:endParaRPr kumimoji="1" lang="ja-JP" altLang="en-US" sz="1200" dirty="0"/>
                    </a:p>
                  </a:txBody>
                  <a:tcPr marL="92711" marR="92711"/>
                </a:tc>
              </a:tr>
              <a:tr h="215063">
                <a:tc vMerge="1">
                  <a:txBody>
                    <a:bodyPr/>
                    <a:lstStyle/>
                    <a:p>
                      <a:endParaRPr kumimoji="1" lang="ja-JP" altLang="en-US" sz="1400" dirty="0"/>
                    </a:p>
                  </a:txBody>
                  <a:tcPr/>
                </a:tc>
                <a:tc>
                  <a:txBody>
                    <a:bodyPr/>
                    <a:lstStyle/>
                    <a:p>
                      <a:r>
                        <a:rPr kumimoji="1" lang="en-US" altLang="ja-JP" sz="1200" smtClean="0"/>
                        <a:t>RDF (.rdf)</a:t>
                      </a:r>
                      <a:endParaRPr kumimoji="1" lang="ja-JP" altLang="en-US" sz="1200" dirty="0"/>
                    </a:p>
                  </a:txBody>
                  <a:tcPr marL="92711" marR="92711"/>
                </a:tc>
                <a:tc>
                  <a:txBody>
                    <a:bodyPr/>
                    <a:lstStyle/>
                    <a:p>
                      <a:r>
                        <a:rPr kumimoji="1" lang="en-US" altLang="ja-JP" sz="1200" dirty="0" smtClean="0"/>
                        <a:t>W3C</a:t>
                      </a:r>
                      <a:r>
                        <a:rPr kumimoji="1" lang="ja-JP" altLang="en-US" sz="1200" dirty="0" smtClean="0"/>
                        <a:t>により制定</a:t>
                      </a:r>
                      <a:endParaRPr kumimoji="1" lang="ja-JP" altLang="en-US" sz="1200" dirty="0"/>
                    </a:p>
                  </a:txBody>
                  <a:tcPr marL="92711" marR="92711"/>
                </a:tc>
              </a:tr>
            </a:tbl>
          </a:graphicData>
        </a:graphic>
      </p:graphicFrame>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9</a:t>
            </a:fld>
            <a:endParaRPr lang="en-US" altLang="ja-JP"/>
          </a:p>
        </p:txBody>
      </p:sp>
    </p:spTree>
    <p:extLst>
      <p:ext uri="{BB962C8B-B14F-4D97-AF65-F5344CB8AC3E}">
        <p14:creationId xmlns:p14="http://schemas.microsoft.com/office/powerpoint/2010/main" val="898439369"/>
      </p:ext>
    </p:extLst>
  </p:cSld>
  <p:clrMapOvr>
    <a:masterClrMapping/>
  </p:clrMapOvr>
</p:sld>
</file>

<file path=ppt/theme/theme1.xml><?xml version="1.0" encoding="utf-8"?>
<a:theme xmlns:a="http://schemas.openxmlformats.org/drawingml/2006/main" name="SUPERP">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ビジネス">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1" hangingPunct="1">
          <a:lnSpc>
            <a:spcPct val="100000"/>
          </a:lnSpc>
          <a:spcBef>
            <a:spcPct val="0"/>
          </a:spcBef>
          <a:spcAft>
            <a:spcPct val="0"/>
          </a:spcAft>
          <a:buClrTx/>
          <a:buSzTx/>
          <a:buFontTx/>
          <a:buNone/>
          <a:tabLst/>
          <a:defRPr kumimoji="0" lang="ko-KR" altLang="en-US" sz="2400" b="0" i="0" u="none" strike="noStrike" cap="none" normalizeH="0" baseline="0" smtClean="0">
            <a:ln>
              <a:noFill/>
            </a:ln>
            <a:solidFill>
              <a:schemeClr val="tx1"/>
            </a:solidFill>
            <a:effectLst/>
            <a:latin typeface="ＤＦＧ華康ゴシック体W5" pitchFamily="50" charset="-128"/>
            <a:ea typeface="ＤＦＧ華康ゴシック体W5" pitchFamily="50" charset="-128"/>
          </a:defRPr>
        </a:defPPr>
      </a:lstStyle>
    </a:spDef>
    <a:ln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1" hangingPunct="1">
          <a:lnSpc>
            <a:spcPct val="100000"/>
          </a:lnSpc>
          <a:spcBef>
            <a:spcPct val="0"/>
          </a:spcBef>
          <a:spcAft>
            <a:spcPct val="0"/>
          </a:spcAft>
          <a:buClrTx/>
          <a:buSzTx/>
          <a:buFontTx/>
          <a:buNone/>
          <a:tabLst/>
          <a:defRPr kumimoji="0" lang="ko-KR" altLang="en-US" sz="2400" b="0" i="0" u="none" strike="noStrike" cap="none" normalizeH="0" baseline="0" smtClean="0">
            <a:ln>
              <a:noFill/>
            </a:ln>
            <a:solidFill>
              <a:schemeClr val="tx1"/>
            </a:solidFill>
            <a:effectLst/>
            <a:latin typeface="ＤＦＧ華康ゴシック体W5" pitchFamily="50" charset="-128"/>
            <a:ea typeface="ＤＦＧ華康ゴシック体W5" pitchFamily="50" charset="-128"/>
          </a:defRPr>
        </a:defPPr>
      </a:lstStyle>
    </a:lnDef>
    <a:txDef>
      <a:spPr>
        <a:noFill/>
      </a:spPr>
      <a:bodyPr wrap="square" rtlCol="0">
        <a:spAutoFit/>
      </a:bodyPr>
      <a:lstStyle>
        <a:defPPr algn="l">
          <a:defRPr kumimoji="1" dirty="0" smtClean="0">
            <a:solidFill>
              <a:schemeClr val="bg2"/>
            </a:solidFill>
            <a:latin typeface="ヒラギノ角ゴ ProN W6"/>
            <a:ea typeface="ヒラギノ角ゴ ProN W6"/>
            <a:cs typeface="ヒラギノ角ゴ ProN W6"/>
          </a:defRPr>
        </a:defPPr>
      </a:lstStyle>
    </a:txDef>
  </a:objectDefaults>
  <a:extraClrSchemeLst>
    <a:extraClrScheme>
      <a:clrScheme name="SUPERP 1">
        <a:dk1>
          <a:srgbClr val="000000"/>
        </a:dk1>
        <a:lt1>
          <a:srgbClr val="FFFFFF"/>
        </a:lt1>
        <a:dk2>
          <a:srgbClr val="0066CC"/>
        </a:dk2>
        <a:lt2>
          <a:srgbClr val="CBCBCB"/>
        </a:lt2>
        <a:accent1>
          <a:srgbClr val="00CCFF"/>
        </a:accent1>
        <a:accent2>
          <a:srgbClr val="00FFCC"/>
        </a:accent2>
        <a:accent3>
          <a:srgbClr val="AAB8E2"/>
        </a:accent3>
        <a:accent4>
          <a:srgbClr val="DADADA"/>
        </a:accent4>
        <a:accent5>
          <a:srgbClr val="AAE2FF"/>
        </a:accent5>
        <a:accent6>
          <a:srgbClr val="00E7B9"/>
        </a:accent6>
        <a:hlink>
          <a:srgbClr val="FF3300"/>
        </a:hlink>
        <a:folHlink>
          <a:srgbClr val="FF7C80"/>
        </a:folHlink>
      </a:clrScheme>
      <a:clrMap bg1="dk2" tx1="lt1" bg2="dk1" tx2="lt2" accent1="accent1" accent2="accent2" accent3="accent3" accent4="accent4" accent5="accent5" accent6="accent6" hlink="hlink" folHlink="folHlink"/>
    </a:extraClrScheme>
    <a:extraClrScheme>
      <a:clrScheme name="SUPERP 2">
        <a:dk1>
          <a:srgbClr val="000000"/>
        </a:dk1>
        <a:lt1>
          <a:srgbClr val="FFFFFF"/>
        </a:lt1>
        <a:dk2>
          <a:srgbClr val="000000"/>
        </a:dk2>
        <a:lt2>
          <a:srgbClr val="868686"/>
        </a:lt2>
        <a:accent1>
          <a:srgbClr val="3366FF"/>
        </a:accent1>
        <a:accent2>
          <a:srgbClr val="009900"/>
        </a:accent2>
        <a:accent3>
          <a:srgbClr val="FFFFFF"/>
        </a:accent3>
        <a:accent4>
          <a:srgbClr val="000000"/>
        </a:accent4>
        <a:accent5>
          <a:srgbClr val="ADB8FF"/>
        </a:accent5>
        <a:accent6>
          <a:srgbClr val="008A00"/>
        </a:accent6>
        <a:hlink>
          <a:srgbClr val="FF0033"/>
        </a:hlink>
        <a:folHlink>
          <a:srgbClr val="CCCCCC"/>
        </a:folHlink>
      </a:clrScheme>
      <a:clrMap bg1="lt1" tx1="dk1" bg2="lt2" tx2="dk2" accent1="accent1" accent2="accent2" accent3="accent3" accent4="accent4" accent5="accent5" accent6="accent6" hlink="hlink" folHlink="folHlink"/>
    </a:extraClrScheme>
    <a:extraClrScheme>
      <a:clrScheme name="SUPERP 3">
        <a:dk1>
          <a:srgbClr val="000000"/>
        </a:dk1>
        <a:lt1>
          <a:srgbClr val="FFFFFF"/>
        </a:lt1>
        <a:dk2>
          <a:srgbClr val="000000"/>
        </a:dk2>
        <a:lt2>
          <a:srgbClr val="868686"/>
        </a:lt2>
        <a:accent1>
          <a:srgbClr val="EAEAEA"/>
        </a:accent1>
        <a:accent2>
          <a:srgbClr val="5F5F5F"/>
        </a:accent2>
        <a:accent3>
          <a:srgbClr val="FFFFFF"/>
        </a:accent3>
        <a:accent4>
          <a:srgbClr val="000000"/>
        </a:accent4>
        <a:accent5>
          <a:srgbClr val="F3F3F3"/>
        </a:accent5>
        <a:accent6>
          <a:srgbClr val="555555"/>
        </a:accent6>
        <a:hlink>
          <a:srgbClr val="969696"/>
        </a:hlink>
        <a:folHlink>
          <a:srgbClr val="CBCBCB"/>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7456</Words>
  <Application>Microsoft Office PowerPoint</Application>
  <PresentationFormat>A4 210 x 297 mm</PresentationFormat>
  <Paragraphs>908</Paragraphs>
  <Slides>49</Slides>
  <Notes>0</Notes>
  <HiddenSlides>0</HiddenSlides>
  <MMClips>0</MMClips>
  <ScaleCrop>false</ScaleCrop>
  <HeadingPairs>
    <vt:vector size="4" baseType="variant">
      <vt:variant>
        <vt:lpstr>テーマ</vt:lpstr>
      </vt:variant>
      <vt:variant>
        <vt:i4>1</vt:i4>
      </vt:variant>
      <vt:variant>
        <vt:lpstr>スライド タイトル</vt:lpstr>
      </vt:variant>
      <vt:variant>
        <vt:i4>49</vt:i4>
      </vt:variant>
    </vt:vector>
  </HeadingPairs>
  <TitlesOfParts>
    <vt:vector size="50" baseType="lpstr">
      <vt:lpstr>SUPERP</vt:lpstr>
      <vt:lpstr>オープンデータ流通推進コンソーシアム 技術委員会検討報告（案）</vt:lpstr>
      <vt:lpstr>平成24年度成果概要</vt:lpstr>
      <vt:lpstr>目次</vt:lpstr>
      <vt:lpstr>1. 検討の基本方針</vt:lpstr>
      <vt:lpstr>オープンデータ技術検討に関する基本方針</vt:lpstr>
      <vt:lpstr>2.技術調査</vt:lpstr>
      <vt:lpstr>技術的調査の概要</vt:lpstr>
      <vt:lpstr>i) データ規格 </vt:lpstr>
      <vt:lpstr>データ規格の例（静的・集約データ）</vt:lpstr>
      <vt:lpstr>（参考） Five Star Open Data</vt:lpstr>
      <vt:lpstr>データ規格の例（リアルタイムデータ）</vt:lpstr>
      <vt:lpstr>データ規格に関する適用指針</vt:lpstr>
      <vt:lpstr>データ規格を適用する際の留意事項</vt:lpstr>
      <vt:lpstr>ii) API規格 </vt:lpstr>
      <vt:lpstr>API規格</vt:lpstr>
      <vt:lpstr>API規格に対する適用指針</vt:lpstr>
      <vt:lpstr>iii) 国際的動向 </vt:lpstr>
      <vt:lpstr>国際的動向</vt:lpstr>
      <vt:lpstr>1.  Engage, Getting on with Government 2.0, Report of the Government 2.0 Taskforce (*2)</vt:lpstr>
      <vt:lpstr>2. Government Data and the Invisible Hand (*3)</vt:lpstr>
      <vt:lpstr>3. ベストプラクティス／ガイドラインの事例</vt:lpstr>
      <vt:lpstr>3. ベストプラクティス／ガイドラインの事例</vt:lpstr>
      <vt:lpstr>3. ベストプラクティス／ガイドラインの事例</vt:lpstr>
      <vt:lpstr>4.オープンデータフォーマット仕様を提案している団体</vt:lpstr>
      <vt:lpstr>5. メタデータ記述用ボキャブラリ例</vt:lpstr>
      <vt:lpstr>6.　データポータルに関する事例</vt:lpstr>
      <vt:lpstr>国際化動向調査のまとめ</vt:lpstr>
      <vt:lpstr>3. 技術ガイド・規格案</vt:lpstr>
      <vt:lpstr>技術ガイド・規格に関する基本方針</vt:lpstr>
      <vt:lpstr>i) オープンデータ化のための データ作成に関する技術ガイド</vt:lpstr>
      <vt:lpstr>オープンデータ化のためのデータ作成に関する技術ガイド</vt:lpstr>
      <vt:lpstr>技術ガイドのレベル設定</vt:lpstr>
      <vt:lpstr>表形式データの技術ガイド</vt:lpstr>
      <vt:lpstr>表形式データ・レベル1を満たす形式</vt:lpstr>
      <vt:lpstr>参考／表形式データ・レベル1を満たす形式（表計算ソフトで表示）</vt:lpstr>
      <vt:lpstr>ii) オープンデータ化のためのCSV形式データ規格</vt:lpstr>
      <vt:lpstr>オープンデータ化のためのCSV形式データ規格</vt:lpstr>
      <vt:lpstr>iii) 情報流通連携基盤システム外部仕様書(平成24年度版)</vt:lpstr>
      <vt:lpstr>情報流通連携基盤システム外部仕様書案（平成24年度版）</vt:lpstr>
      <vt:lpstr>外部仕様書のボキャブラリ規定（既存のボキャブラリ）</vt:lpstr>
      <vt:lpstr>外部仕様書のボキャブラリ規定（各実証で利用したボキャブラリ）</vt:lpstr>
      <vt:lpstr>外部仕様書のAPI規格</vt:lpstr>
      <vt:lpstr>外部仕様書に関するケーススタディ</vt:lpstr>
      <vt:lpstr>各実証にて追加されたボキャブラリ</vt:lpstr>
      <vt:lpstr>実証事業者から挙げられた、APIやボキャブラリに対する課題</vt:lpstr>
      <vt:lpstr>（参考）外部仕様書に基づくシステムを構築した実証事業者からの意見</vt:lpstr>
      <vt:lpstr>4. 次年度の課題</vt:lpstr>
      <vt:lpstr>次年度の課題</vt:lpstr>
      <vt:lpstr>PowerPoint プレゼンテーション</vt:lpstr>
    </vt:vector>
  </TitlesOfParts>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2013-01-10T00:12:03Z</dcterms:created>
  <dcterms:modified xsi:type="dcterms:W3CDTF">2013-05-31T12:06:40Z</dcterms:modified>
</cp:coreProperties>
</file>