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10"/>
  </p:notesMasterIdLst>
  <p:handoutMasterIdLst>
    <p:handoutMasterId r:id="rId11"/>
  </p:handoutMasterIdLst>
  <p:sldIdLst>
    <p:sldId id="257" r:id="rId2"/>
    <p:sldId id="307" r:id="rId3"/>
    <p:sldId id="312" r:id="rId4"/>
    <p:sldId id="313" r:id="rId5"/>
    <p:sldId id="314" r:id="rId6"/>
    <p:sldId id="306" r:id="rId7"/>
    <p:sldId id="311" r:id="rId8"/>
    <p:sldId id="264" r:id="rId9"/>
  </p:sldIdLst>
  <p:sldSz cx="9906000" cy="6858000" type="A4"/>
  <p:notesSz cx="6807200" cy="9945688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216469E-EC6C-40AC-A117-E342A30599F9}">
          <p14:sldIdLst>
            <p14:sldId id="257"/>
            <p14:sldId id="307"/>
            <p14:sldId id="312"/>
            <p14:sldId id="313"/>
            <p14:sldId id="314"/>
            <p14:sldId id="306"/>
            <p14:sldId id="311"/>
            <p14:sldId id="264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5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82" autoAdjust="0"/>
    <p:restoredTop sz="99486" autoAdjust="0"/>
  </p:normalViewPr>
  <p:slideViewPr>
    <p:cSldViewPr>
      <p:cViewPr varScale="1">
        <p:scale>
          <a:sx n="96" d="100"/>
          <a:sy n="96" d="100"/>
        </p:scale>
        <p:origin x="-642" y="-96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24" y="137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140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135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0261" y="9451499"/>
            <a:ext cx="2946945" cy="494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12" tIns="47758" rIns="95512" bIns="47758" numCol="1" anchor="b" anchorCtr="0" compatLnSpc="1">
            <a:prstTxWarp prst="textNoShape">
              <a:avLst/>
            </a:prstTxWarp>
          </a:bodyPr>
          <a:lstStyle>
            <a:lvl1pPr algn="r" defTabSz="955663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3"/>
            <a:ext cx="2946945" cy="49419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512" tIns="47758" rIns="95512" bIns="47758" numCol="1" anchor="ctr" anchorCtr="0" compatLnSpc="1">
            <a:prstTxWarp prst="textNoShape">
              <a:avLst/>
            </a:prstTxWarp>
          </a:bodyPr>
          <a:lstStyle>
            <a:lvl1pPr algn="l" defTabSz="95566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261" y="3"/>
            <a:ext cx="2946945" cy="49419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512" tIns="47758" rIns="95512" bIns="47758" numCol="1" anchor="ctr" anchorCtr="0" compatLnSpc="1">
            <a:prstTxWarp prst="textNoShape">
              <a:avLst/>
            </a:prstTxWarp>
          </a:bodyPr>
          <a:lstStyle>
            <a:lvl1pPr algn="r" defTabSz="95566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4538"/>
            <a:ext cx="5391150" cy="3733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745" y="4724210"/>
            <a:ext cx="4989714" cy="447710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512" tIns="47758" rIns="95512" bIns="477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51499"/>
            <a:ext cx="2946945" cy="49419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512" tIns="47758" rIns="95512" bIns="47758" numCol="1" anchor="b" anchorCtr="0" compatLnSpc="1">
            <a:prstTxWarp prst="textNoShape">
              <a:avLst/>
            </a:prstTxWarp>
          </a:bodyPr>
          <a:lstStyle>
            <a:lvl1pPr algn="l" defTabSz="95566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261" y="9451499"/>
            <a:ext cx="2946945" cy="49419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512" tIns="47758" rIns="95512" bIns="47758" numCol="1" anchor="b" anchorCtr="0" compatLnSpc="1">
            <a:prstTxWarp prst="textNoShape">
              <a:avLst/>
            </a:prstTxWarp>
          </a:bodyPr>
          <a:lstStyle>
            <a:lvl1pPr algn="r" defTabSz="95566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989995" y="5134039"/>
            <a:ext cx="6419106" cy="437233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4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サブタイトルの書式設定</a:t>
            </a:r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971800" y="3035389"/>
            <a:ext cx="6359403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タイトルの書式設定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0" cap="none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N W6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 W6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rgbClr val="1F497D"/>
          </a:solidFill>
          <a:ln w="38100" cap="sq" cmpd="sng" algn="ctr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95441" y="1021902"/>
            <a:ext cx="8307732" cy="2139643"/>
          </a:xfrm>
        </p:spPr>
        <p:txBody>
          <a:bodyPr/>
          <a:lstStyle>
            <a:lvl1pPr algn="ctr">
              <a:defRPr sz="4400" b="0" cap="none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N W6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95441" y="3589473"/>
            <a:ext cx="8307732" cy="2343585"/>
          </a:xfrm>
        </p:spPr>
        <p:txBody>
          <a:bodyPr anchor="ctr"/>
          <a:lstStyle>
            <a:lvl1pPr marL="0" indent="0" algn="ctr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 W6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6" name="Rectangle 15"/>
          <p:cNvSpPr>
            <a:spLocks noChangeArrowheads="1"/>
          </p:cNvSpPr>
          <p:nvPr userDrawn="1"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オープンデータ流通推進コンソーシアム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322775"/>
            <a:ext cx="9183247" cy="119687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2733616"/>
            <a:ext cx="9182040" cy="3677511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オープンデータ流通推進コンソーシアム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/>
        </p:nvSpPr>
        <p:spPr bwMode="auto">
          <a:xfrm>
            <a:off x="217155" y="6638448"/>
            <a:ext cx="4037531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>
              <a:defRPr/>
            </a:pP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© 2014 Open Data Promotion Consortium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702" r:id="rId4"/>
    <p:sldLayoutId id="2147483674" r:id="rId5"/>
    <p:sldLayoutId id="2147483689" r:id="rId6"/>
    <p:sldLayoutId id="2147483705" r:id="rId7"/>
    <p:sldLayoutId id="2147483676" r:id="rId8"/>
    <p:sldLayoutId id="2147483677" r:id="rId9"/>
    <p:sldLayoutId id="2147483684" r:id="rId10"/>
  </p:sldLayoutIdLst>
  <p:hf hdr="0" ftr="0" dt="0"/>
  <p:txStyles>
    <p:titleStyle>
      <a:lvl1pPr algn="l" defTabSz="972616" rtl="0" eaLnBrk="0" fontAlgn="base" hangingPunct="0">
        <a:spcBef>
          <a:spcPct val="0"/>
        </a:spcBef>
        <a:spcAft>
          <a:spcPct val="0"/>
        </a:spcAft>
        <a:defRPr kumimoji="1" sz="2600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  <a:lvl2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0" fontAlgn="base" hangingPunct="0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0" fontAlgn="base" hangingPunct="0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11" Type="http://schemas.openxmlformats.org/officeDocument/2006/relationships/oleObject" Target="../embeddings/oleObject2.bin"/><Relationship Id="rId5" Type="http://schemas.openxmlformats.org/officeDocument/2006/relationships/image" Target="../media/image5.png"/><Relationship Id="rId10" Type="http://schemas.openxmlformats.org/officeDocument/2006/relationships/image" Target="../media/image2.emf"/><Relationship Id="rId4" Type="http://schemas.openxmlformats.org/officeDocument/2006/relationships/image" Target="../media/image4.png"/><Relationship Id="rId9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3.bin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jpeg"/><Relationship Id="rId5" Type="http://schemas.openxmlformats.org/officeDocument/2006/relationships/image" Target="../media/image8.wmf"/><Relationship Id="rId4" Type="http://schemas.openxmlformats.org/officeDocument/2006/relationships/image" Target="../media/image2.emf"/><Relationship Id="rId9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sz="quarter" idx="1"/>
          </p:nvPr>
        </p:nvSpPr>
        <p:spPr>
          <a:xfrm>
            <a:off x="2989995" y="5134039"/>
            <a:ext cx="6419106" cy="683454"/>
          </a:xfrm>
        </p:spPr>
        <p:txBody>
          <a:bodyPr/>
          <a:lstStyle/>
          <a:p>
            <a:r>
              <a:rPr lang="en-US" altLang="ja-JP" sz="2000" dirty="0" smtClean="0"/>
              <a:t>2014.05.29</a:t>
            </a:r>
            <a:r>
              <a:rPr lang="ja-JP" altLang="en-US" sz="2000" dirty="0" smtClean="0"/>
              <a:t/>
            </a:r>
            <a:br>
              <a:rPr lang="ja-JP" altLang="en-US" sz="2000" dirty="0" smtClean="0"/>
            </a:br>
            <a:r>
              <a:rPr lang="ja-JP" altLang="en-US" sz="2000" dirty="0" smtClean="0"/>
              <a:t>オープンデータ流通推進コンソーシアム 事務局</a:t>
            </a:r>
            <a:endParaRPr lang="en-US" altLang="ja-JP" sz="2000" dirty="0" smtClean="0"/>
          </a:p>
        </p:txBody>
      </p:sp>
      <p:sp>
        <p:nvSpPr>
          <p:cNvPr id="3" name="タイトル 2"/>
          <p:cNvSpPr>
            <a:spLocks noGrp="1"/>
          </p:cNvSpPr>
          <p:nvPr>
            <p:ph type="ctrTitle" sz="quarter"/>
          </p:nvPr>
        </p:nvSpPr>
        <p:spPr>
          <a:xfrm>
            <a:off x="2971800" y="2870978"/>
            <a:ext cx="6427985" cy="1422118"/>
          </a:xfrm>
        </p:spPr>
        <p:txBody>
          <a:bodyPr/>
          <a:lstStyle/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オープンデータ流通推進コンソーシアム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情報流通連携基盤システム</a:t>
            </a:r>
            <a:b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外部仕様書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（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version 2.0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）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概要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1447800"/>
            <a:ext cx="2286000" cy="2097740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3048000" y="1981200"/>
            <a:ext cx="6858000" cy="369332"/>
          </a:xfrm>
          <a:prstGeom prst="rect">
            <a:avLst/>
          </a:prstGeom>
          <a:solidFill>
            <a:schemeClr val="bg1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dirty="0" smtClean="0">
                <a:latin typeface="ヒラギノ角ゴ ProN W6"/>
                <a:ea typeface="ヒラギノ角ゴ ProN W6"/>
                <a:cs typeface="ヒラギノ角ゴ ProN W6"/>
              </a:rPr>
              <a:t>平成</a:t>
            </a:r>
            <a:r>
              <a:rPr kumimoji="1" lang="en-US" altLang="ja-JP" dirty="0" smtClean="0">
                <a:latin typeface="ヒラギノ角ゴ ProN W6"/>
                <a:ea typeface="ヒラギノ角ゴ ProN W6"/>
                <a:cs typeface="ヒラギノ角ゴ ProN W6"/>
              </a:rPr>
              <a:t>25</a:t>
            </a:r>
            <a:r>
              <a:rPr kumimoji="1" lang="ja-JP" altLang="en-US" dirty="0" smtClean="0">
                <a:latin typeface="ヒラギノ角ゴ ProN W6"/>
                <a:ea typeface="ヒラギノ角ゴ ProN W6"/>
                <a:cs typeface="ヒラギノ角ゴ ProN W6"/>
              </a:rPr>
              <a:t>年度第</a:t>
            </a:r>
            <a:r>
              <a:rPr kumimoji="1" lang="en-US" altLang="ja-JP" dirty="0" smtClean="0">
                <a:latin typeface="ヒラギノ角ゴ ProN W6"/>
                <a:ea typeface="ヒラギノ角ゴ ProN W6"/>
                <a:cs typeface="ヒラギノ角ゴ ProN W6"/>
              </a:rPr>
              <a:t>4</a:t>
            </a:r>
            <a:r>
              <a:rPr kumimoji="1" lang="ja-JP" altLang="en-US" dirty="0" smtClean="0">
                <a:latin typeface="ヒラギノ角ゴ ProN W6"/>
                <a:ea typeface="ヒラギノ角ゴ ProN W6"/>
                <a:cs typeface="ヒラギノ角ゴ ProN W6"/>
              </a:rPr>
              <a:t>回技術委員会</a:t>
            </a:r>
          </a:p>
        </p:txBody>
      </p:sp>
      <p:sp>
        <p:nvSpPr>
          <p:cNvPr id="8" name="Text Box 785"/>
          <p:cNvSpPr txBox="1">
            <a:spLocks noChangeArrowheads="1"/>
          </p:cNvSpPr>
          <p:nvPr/>
        </p:nvSpPr>
        <p:spPr bwMode="auto">
          <a:xfrm>
            <a:off x="8755694" y="195513"/>
            <a:ext cx="1058430" cy="276999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dirty="0" smtClean="0">
                <a:solidFill>
                  <a:schemeClr val="bg2"/>
                </a:solidFill>
              </a:rPr>
              <a:t>資料</a:t>
            </a:r>
            <a:r>
              <a:rPr lang="en-US" altLang="ja-JP" smtClean="0">
                <a:solidFill>
                  <a:schemeClr val="bg2"/>
                </a:solidFill>
              </a:rPr>
              <a:t>4-5</a:t>
            </a:r>
            <a:endParaRPr lang="en-US" altLang="ja-JP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96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整備計画</a:t>
            </a:r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>
          <a:xfrm>
            <a:off x="351414" y="1143000"/>
            <a:ext cx="9426122" cy="5454352"/>
          </a:xfrm>
        </p:spPr>
        <p:txBody>
          <a:bodyPr>
            <a:normAutofit lnSpcReduction="10000"/>
          </a:bodyPr>
          <a:lstStyle/>
          <a:p>
            <a:r>
              <a:rPr lang="ja-JP" altLang="en-US" dirty="0"/>
              <a:t>情報流通連携</a:t>
            </a:r>
            <a:r>
              <a:rPr lang="ja-JP" altLang="en-US" dirty="0" smtClean="0"/>
              <a:t>基盤システム</a:t>
            </a:r>
            <a:r>
              <a:rPr kumimoji="1" lang="ja-JP" altLang="en-US" dirty="0" smtClean="0"/>
              <a:t>外部仕様書</a:t>
            </a:r>
          </a:p>
          <a:p>
            <a:pPr lvl="1"/>
            <a:r>
              <a:rPr lang="ja-JP" altLang="en-US" dirty="0" smtClean="0"/>
              <a:t>現状</a:t>
            </a:r>
          </a:p>
          <a:p>
            <a:pPr lvl="2"/>
            <a:r>
              <a:rPr kumimoji="1" lang="en-US" altLang="ja-JP" dirty="0" smtClean="0"/>
              <a:t>7</a:t>
            </a:r>
            <a:r>
              <a:rPr kumimoji="1" lang="ja-JP" altLang="en-US" dirty="0" err="1" smtClean="0"/>
              <a:t>つの</a:t>
            </a:r>
            <a:r>
              <a:rPr kumimoji="1" lang="ja-JP" altLang="en-US" dirty="0" smtClean="0"/>
              <a:t>実証実験に</a:t>
            </a:r>
            <a:r>
              <a:rPr lang="ja-JP" altLang="en-US" dirty="0"/>
              <a:t>おいて、外部</a:t>
            </a:r>
            <a:r>
              <a:rPr lang="ja-JP" altLang="en-US" dirty="0" smtClean="0"/>
              <a:t>仕様書の</a:t>
            </a:r>
            <a:r>
              <a:rPr lang="en-US" altLang="ja-JP" dirty="0" smtClean="0"/>
              <a:t>API</a:t>
            </a:r>
            <a:r>
              <a:rPr lang="ja-JP" altLang="en-US" dirty="0" smtClean="0"/>
              <a:t>に基づく基盤システムを構築し、アプリコンテストを実施</a:t>
            </a:r>
          </a:p>
          <a:p>
            <a:pPr lvl="2"/>
            <a:r>
              <a:rPr lang="en-US" altLang="ja-JP" dirty="0"/>
              <a:t>Security Management Command</a:t>
            </a:r>
            <a:r>
              <a:rPr lang="ja-JP" altLang="en-US" dirty="0"/>
              <a:t>部分を中心に仕様を修正、交通実証にて実装・実証</a:t>
            </a:r>
          </a:p>
          <a:p>
            <a:pPr lvl="2"/>
            <a:r>
              <a:rPr kumimoji="1" lang="en-US" altLang="ja-JP" dirty="0" smtClean="0"/>
              <a:t>Linked Data Platform</a:t>
            </a:r>
            <a:r>
              <a:rPr kumimoji="1" lang="ja-JP" altLang="en-US" dirty="0" smtClean="0"/>
              <a:t>との整合性をとるために、入出力パラメータの調整</a:t>
            </a:r>
          </a:p>
          <a:p>
            <a:pPr lvl="2"/>
            <a:r>
              <a:rPr lang="ja-JP" altLang="en-US" dirty="0"/>
              <a:t>実証からのフィードバックを得て仕様書を</a:t>
            </a:r>
            <a:r>
              <a:rPr lang="ja-JP" altLang="en-US" dirty="0" smtClean="0"/>
              <a:t>精査</a:t>
            </a:r>
            <a:endParaRPr kumimoji="1" lang="ja-JP" altLang="en-US" dirty="0" smtClean="0"/>
          </a:p>
          <a:p>
            <a:pPr lvl="1"/>
            <a:r>
              <a:rPr lang="ja-JP" altLang="en-US" dirty="0" smtClean="0"/>
              <a:t>今後の予定</a:t>
            </a:r>
          </a:p>
          <a:p>
            <a:pPr lvl="2"/>
            <a:r>
              <a:rPr kumimoji="1" lang="en-US" altLang="ja-JP" dirty="0" smtClean="0"/>
              <a:t>2014.03</a:t>
            </a:r>
            <a:r>
              <a:rPr kumimoji="1" lang="ja-JP" altLang="en-US" dirty="0" smtClean="0"/>
              <a:t>	</a:t>
            </a:r>
            <a:r>
              <a:rPr kumimoji="1" lang="en-US" altLang="ja-JP" dirty="0" smtClean="0"/>
              <a:t>ver</a:t>
            </a:r>
            <a:r>
              <a:rPr lang="en-US" altLang="ja-JP" dirty="0" smtClean="0"/>
              <a:t>sion </a:t>
            </a:r>
            <a:r>
              <a:rPr kumimoji="1" lang="en-US" altLang="ja-JP" dirty="0" smtClean="0"/>
              <a:t>2.0α</a:t>
            </a:r>
            <a:r>
              <a:rPr kumimoji="1" lang="ja-JP" altLang="en-US" dirty="0" smtClean="0"/>
              <a:t>版作成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2014.06</a:t>
            </a:r>
            <a:r>
              <a:rPr lang="ja-JP" altLang="en-US" dirty="0" smtClean="0"/>
              <a:t>	</a:t>
            </a:r>
            <a:r>
              <a:rPr lang="en-US" altLang="ja-JP" dirty="0" smtClean="0"/>
              <a:t>version 2.0</a:t>
            </a:r>
            <a:r>
              <a:rPr lang="ja-JP" altLang="en-US" dirty="0" smtClean="0"/>
              <a:t>公開・</a:t>
            </a:r>
            <a:r>
              <a:rPr lang="en-US" altLang="ja-JP" dirty="0" smtClean="0"/>
              <a:t>Call for Comment</a:t>
            </a:r>
            <a:r>
              <a:rPr lang="ja-JP" altLang="en-US" dirty="0" smtClean="0"/>
              <a:t>実施</a:t>
            </a:r>
            <a:endParaRPr kumimoji="1" lang="ja-JP" altLang="en-US" dirty="0" smtClean="0"/>
          </a:p>
          <a:p>
            <a:r>
              <a:rPr lang="ja-JP" altLang="en-US" dirty="0" smtClean="0"/>
              <a:t>情報</a:t>
            </a:r>
            <a:r>
              <a:rPr lang="ja-JP" altLang="en-US" dirty="0"/>
              <a:t>流通連携</a:t>
            </a:r>
            <a:r>
              <a:rPr lang="ja-JP" altLang="en-US" dirty="0" smtClean="0"/>
              <a:t>基盤の</a:t>
            </a:r>
            <a:r>
              <a:rPr kumimoji="1" lang="ja-JP" altLang="en-US" dirty="0" smtClean="0"/>
              <a:t>ボキャブラリ管理サービス</a:t>
            </a:r>
          </a:p>
          <a:p>
            <a:pPr lvl="1"/>
            <a:r>
              <a:rPr lang="ja-JP" altLang="en-US" dirty="0" smtClean="0"/>
              <a:t>提供する機能</a:t>
            </a:r>
          </a:p>
          <a:p>
            <a:pPr lvl="2"/>
            <a:r>
              <a:rPr lang="ja-JP" altLang="en-US" dirty="0"/>
              <a:t>（アカウント発</a:t>
            </a:r>
            <a:r>
              <a:rPr lang="ja-JP" altLang="en-US" dirty="0" smtClean="0"/>
              <a:t>行者に対する）ボキャブラリの登録</a:t>
            </a:r>
          </a:p>
          <a:p>
            <a:pPr lvl="2"/>
            <a:r>
              <a:rPr lang="ja-JP" altLang="en-US" dirty="0"/>
              <a:t>登録されて</a:t>
            </a:r>
            <a:r>
              <a:rPr lang="ja-JP" altLang="en-US" dirty="0" smtClean="0"/>
              <a:t>いるボキャブラリの登録・検索</a:t>
            </a:r>
          </a:p>
          <a:p>
            <a:pPr lvl="2"/>
            <a:r>
              <a:rPr lang="ja-JP" altLang="en-US" dirty="0"/>
              <a:t>外部</a:t>
            </a:r>
            <a:r>
              <a:rPr lang="ja-JP" altLang="en-US" dirty="0" smtClean="0"/>
              <a:t>仕様書に掲載されているボキャブラリや、実証で定義されたボキャブラリを掲載予定</a:t>
            </a:r>
          </a:p>
          <a:p>
            <a:pPr lvl="2"/>
            <a:r>
              <a:rPr lang="en-US" altLang="ja-JP" dirty="0" smtClean="0"/>
              <a:t>IMI</a:t>
            </a:r>
            <a:r>
              <a:rPr lang="ja-JP" altLang="en-US" dirty="0" smtClean="0"/>
              <a:t>のボキャブラリとも連携</a:t>
            </a:r>
          </a:p>
          <a:p>
            <a:pPr lvl="1"/>
            <a:r>
              <a:rPr lang="ja-JP" altLang="en-US" dirty="0"/>
              <a:t>今後の</a:t>
            </a:r>
            <a:r>
              <a:rPr lang="ja-JP" altLang="en-US" dirty="0" smtClean="0"/>
              <a:t>予定</a:t>
            </a:r>
          </a:p>
          <a:p>
            <a:pPr lvl="2"/>
            <a:r>
              <a:rPr lang="en-US" altLang="ja-JP" dirty="0" smtClean="0"/>
              <a:t>2014.03</a:t>
            </a:r>
            <a:r>
              <a:rPr lang="ja-JP" altLang="en-US" dirty="0" smtClean="0"/>
              <a:t>	</a:t>
            </a:r>
            <a:r>
              <a:rPr lang="en-US" altLang="ja-JP" dirty="0" smtClean="0"/>
              <a:t>α</a:t>
            </a:r>
            <a:r>
              <a:rPr lang="ja-JP" altLang="en-US" dirty="0" smtClean="0"/>
              <a:t>版構築</a:t>
            </a:r>
          </a:p>
          <a:p>
            <a:pPr lvl="2"/>
            <a:r>
              <a:rPr lang="en-US" altLang="ja-JP" dirty="0" smtClean="0"/>
              <a:t>2014.06</a:t>
            </a:r>
            <a:r>
              <a:rPr lang="ja-JP" altLang="en-US" dirty="0" smtClean="0"/>
              <a:t>	公開</a:t>
            </a:r>
          </a:p>
          <a:p>
            <a:pPr lvl="1"/>
            <a:endParaRPr lang="en-US" altLang="ja-JP" dirty="0" smtClean="0"/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7F7E3-2EA5-4E0E-99DF-9D27F789031C}" type="slidenum">
              <a:rPr lang="ja-JP" altLang="en-US" smtClean="0"/>
              <a:pPr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59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情報流通連携基盤</a:t>
            </a:r>
            <a:r>
              <a:rPr lang="ja-JP" altLang="en-US" dirty="0" smtClean="0"/>
              <a:t>システム外部</a:t>
            </a:r>
            <a:r>
              <a:rPr lang="ja-JP" altLang="en-US" dirty="0"/>
              <a:t>仕様書の位置づけ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0"/>
            <a:ext cx="9282106" cy="5268127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背景</a:t>
            </a:r>
          </a:p>
          <a:p>
            <a:pPr lvl="1"/>
            <a:r>
              <a:rPr lang="ja-JP" altLang="en-US" dirty="0" smtClean="0"/>
              <a:t>さまざまなデータを情報</a:t>
            </a:r>
            <a:r>
              <a:rPr lang="ja-JP" altLang="en-US" dirty="0"/>
              <a:t>通信ネットワークを経由して</a:t>
            </a:r>
            <a:r>
              <a:rPr lang="ja-JP" altLang="en-US" dirty="0" smtClean="0"/>
              <a:t>提供可能</a:t>
            </a:r>
          </a:p>
          <a:p>
            <a:pPr lvl="2"/>
            <a:r>
              <a:rPr lang="ja-JP" altLang="en-US" dirty="0" smtClean="0"/>
              <a:t>文書</a:t>
            </a:r>
            <a:r>
              <a:rPr lang="ja-JP" altLang="en-US" dirty="0"/>
              <a:t>や統計に関する</a:t>
            </a:r>
            <a:r>
              <a:rPr lang="ja-JP" altLang="en-US" dirty="0" smtClean="0"/>
              <a:t>データ</a:t>
            </a:r>
          </a:p>
          <a:p>
            <a:pPr lvl="2"/>
            <a:r>
              <a:rPr lang="ja-JP" altLang="en-US" dirty="0" smtClean="0"/>
              <a:t>センサ</a:t>
            </a:r>
            <a:r>
              <a:rPr lang="ja-JP" altLang="en-US" dirty="0"/>
              <a:t>によって計測された</a:t>
            </a:r>
            <a:r>
              <a:rPr lang="ja-JP" altLang="en-US" dirty="0" smtClean="0"/>
              <a:t>データ	など</a:t>
            </a:r>
          </a:p>
          <a:p>
            <a:pPr lvl="1"/>
            <a:r>
              <a:rPr lang="ja-JP" altLang="en-US" dirty="0" smtClean="0"/>
              <a:t>機械</a:t>
            </a:r>
            <a:r>
              <a:rPr lang="ja-JP" altLang="en-US" dirty="0"/>
              <a:t>判読に適したデータ</a:t>
            </a:r>
            <a:r>
              <a:rPr lang="ja-JP" altLang="en-US" dirty="0" smtClean="0"/>
              <a:t>形式＋二次</a:t>
            </a:r>
            <a:r>
              <a:rPr lang="ja-JP" altLang="en-US" dirty="0"/>
              <a:t>利用が可能な利用ルール（ライセンス）に</a:t>
            </a:r>
            <a:r>
              <a:rPr lang="ja-JP" altLang="en-US" dirty="0" smtClean="0"/>
              <a:t>より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公開</a:t>
            </a:r>
            <a:r>
              <a:rPr lang="ja-JP" altLang="en-US" dirty="0"/>
              <a:t>し、流通させようとする、オープンデータ化の</a:t>
            </a:r>
            <a:r>
              <a:rPr lang="ja-JP" altLang="en-US" dirty="0" smtClean="0"/>
              <a:t>動き</a:t>
            </a:r>
            <a:r>
              <a:rPr lang="ja-JP" altLang="en-US" dirty="0"/>
              <a:t>の広がり</a:t>
            </a:r>
          </a:p>
          <a:p>
            <a:pPr lvl="1"/>
            <a:r>
              <a:rPr lang="ja-JP" altLang="en-US" dirty="0"/>
              <a:t>対象とするデータは多岐にわたり、その流通方法も数多く存在する</a:t>
            </a:r>
          </a:p>
          <a:p>
            <a:pPr lvl="1"/>
            <a:endParaRPr lang="ja-JP" altLang="en-US" dirty="0" smtClean="0"/>
          </a:p>
          <a:p>
            <a:pPr lvl="1"/>
            <a:endParaRPr lang="ja-JP" altLang="en-US" dirty="0" smtClean="0"/>
          </a:p>
          <a:p>
            <a:r>
              <a:rPr lang="ja-JP" altLang="en-US" dirty="0" smtClean="0"/>
              <a:t>目的</a:t>
            </a:r>
            <a:endParaRPr lang="ja-JP" altLang="en-US" dirty="0"/>
          </a:p>
          <a:p>
            <a:pPr lvl="1"/>
            <a:r>
              <a:rPr lang="ja-JP" altLang="en-US" dirty="0" smtClean="0"/>
              <a:t>これら各種</a:t>
            </a:r>
            <a:r>
              <a:rPr lang="ja-JP" altLang="en-US" dirty="0"/>
              <a:t>のオープンデータを登録・利用するアプリケーションやサーバの構築方法を示すことにより、これらの構築を容易にする</a:t>
            </a:r>
            <a:r>
              <a:rPr lang="ja-JP" altLang="en-US" dirty="0" smtClean="0"/>
              <a:t>こと。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3</a:t>
            </a:fld>
            <a:endParaRPr lang="en-US" altLang="ja-JP"/>
          </a:p>
        </p:txBody>
      </p:sp>
      <p:sp>
        <p:nvSpPr>
          <p:cNvPr id="5" name="下矢印 4"/>
          <p:cNvSpPr/>
          <p:nvPr/>
        </p:nvSpPr>
        <p:spPr bwMode="auto">
          <a:xfrm>
            <a:off x="416496" y="3429000"/>
            <a:ext cx="792088" cy="792088"/>
          </a:xfrm>
          <a:prstGeom prst="downArrow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43132" y="5949280"/>
            <a:ext cx="59554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ja-JP" altLang="en-US" dirty="0" smtClean="0">
                <a:solidFill>
                  <a:schemeClr val="bg2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以下、「</a:t>
            </a:r>
            <a:r>
              <a:rPr lang="zh-TW" altLang="en-US" dirty="0" smtClean="0">
                <a:solidFill>
                  <a:schemeClr val="bg2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情報</a:t>
            </a:r>
            <a:r>
              <a:rPr lang="zh-TW" altLang="en-US" dirty="0">
                <a:solidFill>
                  <a:schemeClr val="bg2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流通連携</a:t>
            </a:r>
            <a:r>
              <a:rPr lang="zh-TW" altLang="en-US" dirty="0" smtClean="0">
                <a:solidFill>
                  <a:schemeClr val="bg2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基盤</a:t>
            </a:r>
            <a:r>
              <a:rPr lang="ja-JP" altLang="en-US" dirty="0" smtClean="0">
                <a:solidFill>
                  <a:schemeClr val="bg2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システム</a:t>
            </a:r>
            <a:r>
              <a:rPr lang="zh-TW" altLang="en-US" dirty="0" smtClean="0">
                <a:solidFill>
                  <a:schemeClr val="bg2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外部</a:t>
            </a:r>
            <a:r>
              <a:rPr lang="zh-TW" altLang="en-US" dirty="0">
                <a:solidFill>
                  <a:schemeClr val="bg2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仕様書</a:t>
            </a:r>
            <a:r>
              <a:rPr lang="zh-TW" altLang="en-US" dirty="0" smtClean="0">
                <a:solidFill>
                  <a:schemeClr val="bg2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</a:t>
            </a:r>
            <a:r>
              <a:rPr lang="ja-JP" altLang="en-US" dirty="0" smtClean="0">
                <a:solidFill>
                  <a:schemeClr val="bg2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を単に</a:t>
            </a:r>
            <a:br>
              <a:rPr lang="ja-JP" altLang="en-US" dirty="0" smtClean="0">
                <a:solidFill>
                  <a:schemeClr val="bg2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dirty="0" smtClean="0">
                <a:solidFill>
                  <a:schemeClr val="bg2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「外部仕様書」と呼ぶ。</a:t>
            </a:r>
            <a:endParaRPr kumimoji="1" lang="ja-JP" altLang="en-US" sz="1400" dirty="0" smtClean="0">
              <a:solidFill>
                <a:schemeClr val="bg2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0077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情報流通連携基盤の全体像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情報流通連携基盤とは</a:t>
            </a:r>
          </a:p>
          <a:p>
            <a:pPr lvl="1"/>
            <a:r>
              <a:rPr lang="ja-JP" altLang="en-US" dirty="0"/>
              <a:t>データを</a:t>
            </a:r>
            <a:r>
              <a:rPr lang="ja-JP" altLang="en-US" dirty="0" smtClean="0"/>
              <a:t>登録</a:t>
            </a:r>
            <a:r>
              <a:rPr lang="ja-JP" altLang="en-US" dirty="0"/>
              <a:t>・利用するアプリケーションの構築を流通・連携させるため</a:t>
            </a:r>
            <a:r>
              <a:rPr lang="ja-JP" altLang="en-US" dirty="0" smtClean="0"/>
              <a:t>の、汎用性</a:t>
            </a:r>
            <a:r>
              <a:rPr lang="ja-JP" altLang="en-US" dirty="0"/>
              <a:t>を持つ技術・運用</a:t>
            </a:r>
            <a:r>
              <a:rPr lang="ja-JP" altLang="en-US" dirty="0" smtClean="0"/>
              <a:t>ルール</a:t>
            </a:r>
            <a:r>
              <a:rPr lang="ja-JP" altLang="en-US" dirty="0"/>
              <a:t>が整った環境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0608F-B86E-B348-B2D5-58A4308397F8}" type="slidenum">
              <a:rPr lang="ja-JP" altLang="en-US" smtClean="0"/>
              <a:pPr/>
              <a:t>4</a:t>
            </a:fld>
            <a:endParaRPr lang="ja-JP" altLang="en-US"/>
          </a:p>
        </p:txBody>
      </p:sp>
      <p:cxnSp>
        <p:nvCxnSpPr>
          <p:cNvPr id="5" name="直線コネクタ 4"/>
          <p:cNvCxnSpPr>
            <a:stCxn id="31" idx="0"/>
            <a:endCxn id="24" idx="2"/>
          </p:cNvCxnSpPr>
          <p:nvPr/>
        </p:nvCxnSpPr>
        <p:spPr>
          <a:xfrm flipH="1" flipV="1">
            <a:off x="5556076" y="2954936"/>
            <a:ext cx="787738" cy="7737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>
            <a:stCxn id="31" idx="0"/>
            <a:endCxn id="25" idx="2"/>
          </p:cNvCxnSpPr>
          <p:nvPr/>
        </p:nvCxnSpPr>
        <p:spPr>
          <a:xfrm flipV="1">
            <a:off x="6343814" y="2954936"/>
            <a:ext cx="563441" cy="7737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FieldSerevr2_002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87847" y="5544163"/>
            <a:ext cx="577587" cy="6357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図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0415" y="5585090"/>
            <a:ext cx="559218" cy="648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図 4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7084" y="5639167"/>
            <a:ext cx="651516" cy="540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2281" y="5647054"/>
            <a:ext cx="508997" cy="554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テキスト ボックス 46"/>
          <p:cNvSpPr txBox="1">
            <a:spLocks noChangeArrowheads="1"/>
          </p:cNvSpPr>
          <p:nvPr/>
        </p:nvSpPr>
        <p:spPr bwMode="auto">
          <a:xfrm>
            <a:off x="3412358" y="6201360"/>
            <a:ext cx="321915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200">
                <a:solidFill>
                  <a:schemeClr val="bg2"/>
                </a:solidFill>
              </a:rPr>
              <a:t>センサ・メータ・</a:t>
            </a:r>
            <a:r>
              <a:rPr lang="en-US" altLang="ja-JP" sz="1200">
                <a:solidFill>
                  <a:schemeClr val="bg2"/>
                </a:solidFill>
              </a:rPr>
              <a:t>RFID</a:t>
            </a:r>
            <a:r>
              <a:rPr lang="ja-JP" altLang="en-US" sz="1200">
                <a:solidFill>
                  <a:schemeClr val="bg2"/>
                </a:solidFill>
              </a:rPr>
              <a:t>等から得られる環境データ</a:t>
            </a:r>
          </a:p>
        </p:txBody>
      </p:sp>
      <p:pic>
        <p:nvPicPr>
          <p:cNvPr id="12" name="Picture 3" descr="C:\Users\shindo\Pictures\materials\text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3185" y="5617762"/>
            <a:ext cx="614869" cy="519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テキスト ボックス 52"/>
          <p:cNvSpPr txBox="1">
            <a:spLocks noChangeArrowheads="1"/>
          </p:cNvSpPr>
          <p:nvPr/>
        </p:nvSpPr>
        <p:spPr bwMode="auto">
          <a:xfrm>
            <a:off x="6442958" y="6164501"/>
            <a:ext cx="8595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200" dirty="0" smtClean="0">
                <a:solidFill>
                  <a:schemeClr val="bg2"/>
                </a:solidFill>
              </a:rPr>
              <a:t>ファイル型</a:t>
            </a:r>
          </a:p>
          <a:p>
            <a:pPr eaLnBrk="1" hangingPunct="1"/>
            <a:r>
              <a:rPr lang="ja-JP" altLang="en-US" sz="1200" dirty="0" smtClean="0">
                <a:solidFill>
                  <a:schemeClr val="bg2"/>
                </a:solidFill>
              </a:rPr>
              <a:t>データ</a:t>
            </a:r>
            <a:endParaRPr lang="ja-JP" altLang="en-US" sz="1200" dirty="0">
              <a:solidFill>
                <a:schemeClr val="bg2"/>
              </a:solidFill>
            </a:endParaRPr>
          </a:p>
        </p:txBody>
      </p:sp>
      <p:cxnSp>
        <p:nvCxnSpPr>
          <p:cNvPr id="16" name="直線コネクタ 15"/>
          <p:cNvCxnSpPr>
            <a:endCxn id="30" idx="2"/>
          </p:cNvCxnSpPr>
          <p:nvPr/>
        </p:nvCxnSpPr>
        <p:spPr>
          <a:xfrm flipV="1">
            <a:off x="3376488" y="4506035"/>
            <a:ext cx="1132900" cy="1133133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>
            <a:stCxn id="8" idx="0"/>
            <a:endCxn id="30" idx="2"/>
          </p:cNvCxnSpPr>
          <p:nvPr/>
        </p:nvCxnSpPr>
        <p:spPr>
          <a:xfrm flipV="1">
            <a:off x="4180025" y="4506034"/>
            <a:ext cx="329364" cy="107905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>
            <a:stCxn id="9" idx="0"/>
          </p:cNvCxnSpPr>
          <p:nvPr/>
        </p:nvCxnSpPr>
        <p:spPr>
          <a:xfrm flipV="1">
            <a:off x="4942842" y="4506035"/>
            <a:ext cx="1339680" cy="1133133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>
            <a:stCxn id="10" idx="0"/>
            <a:endCxn id="30" idx="2"/>
          </p:cNvCxnSpPr>
          <p:nvPr/>
        </p:nvCxnSpPr>
        <p:spPr>
          <a:xfrm flipH="1" flipV="1">
            <a:off x="4509388" y="4506035"/>
            <a:ext cx="1297391" cy="114101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>
            <a:stCxn id="12" idx="0"/>
            <a:endCxn id="30" idx="2"/>
          </p:cNvCxnSpPr>
          <p:nvPr/>
        </p:nvCxnSpPr>
        <p:spPr>
          <a:xfrm flipH="1" flipV="1">
            <a:off x="4509388" y="4506035"/>
            <a:ext cx="2231231" cy="1111727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>
            <a:stCxn id="22" idx="0"/>
          </p:cNvCxnSpPr>
          <p:nvPr/>
        </p:nvCxnSpPr>
        <p:spPr>
          <a:xfrm flipH="1" flipV="1">
            <a:off x="6282523" y="4454931"/>
            <a:ext cx="1776329" cy="17464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57"/>
          <p:cNvSpPr txBox="1">
            <a:spLocks noChangeArrowheads="1"/>
          </p:cNvSpPr>
          <p:nvPr/>
        </p:nvSpPr>
        <p:spPr bwMode="auto">
          <a:xfrm>
            <a:off x="7601836" y="6201360"/>
            <a:ext cx="91403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1200" dirty="0" smtClean="0">
                <a:solidFill>
                  <a:schemeClr val="bg2"/>
                </a:solidFill>
              </a:rPr>
              <a:t>SNS</a:t>
            </a:r>
            <a:r>
              <a:rPr lang="ja-JP" altLang="en-US" sz="1200" dirty="0" smtClean="0">
                <a:solidFill>
                  <a:schemeClr val="bg2"/>
                </a:solidFill>
              </a:rPr>
              <a:t>データ</a:t>
            </a:r>
            <a:endParaRPr lang="ja-JP" altLang="en-US" sz="1200" dirty="0">
              <a:solidFill>
                <a:schemeClr val="bg2"/>
              </a:solidFill>
            </a:endParaRPr>
          </a:p>
        </p:txBody>
      </p:sp>
      <p:pic>
        <p:nvPicPr>
          <p:cNvPr id="23" name="Picture 2" descr="C:\Users\shindo\Pictures\materials\PicturesFromWeb\t_kiki01_smartphone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798" y="2178424"/>
            <a:ext cx="559235" cy="77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C:\Users\shindo\Pictures\materials\PicturesFromWeb\t_kiki01_smartphone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458" y="2178424"/>
            <a:ext cx="559235" cy="77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C:\Users\shindo\Pictures\materials\PicturesFromWeb\t_kiki01_smartphone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7637" y="2178424"/>
            <a:ext cx="559235" cy="77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/>
          <p:cNvSpPr txBox="1"/>
          <p:nvPr/>
        </p:nvSpPr>
        <p:spPr>
          <a:xfrm>
            <a:off x="1344377" y="2542499"/>
            <a:ext cx="18261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dirty="0" smtClean="0">
                <a:solidFill>
                  <a:schemeClr val="bg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アプリ</a:t>
            </a:r>
            <a:r>
              <a:rPr lang="ja-JP" altLang="en-US" sz="1600" dirty="0">
                <a:solidFill>
                  <a:schemeClr val="bg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ケーション</a:t>
            </a:r>
            <a:endParaRPr kumimoji="1" lang="ja-JP" altLang="en-US" sz="1600" dirty="0" smtClean="0">
              <a:solidFill>
                <a:schemeClr val="bg2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841255" y="5730963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 smtClean="0">
                <a:solidFill>
                  <a:schemeClr val="bg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情報源</a:t>
            </a:r>
          </a:p>
        </p:txBody>
      </p:sp>
      <p:cxnSp>
        <p:nvCxnSpPr>
          <p:cNvPr id="28" name="直線コネクタ 27"/>
          <p:cNvCxnSpPr>
            <a:stCxn id="30" idx="0"/>
            <a:endCxn id="23" idx="2"/>
          </p:cNvCxnSpPr>
          <p:nvPr/>
        </p:nvCxnSpPr>
        <p:spPr>
          <a:xfrm flipH="1" flipV="1">
            <a:off x="4427416" y="2954936"/>
            <a:ext cx="81973" cy="7737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円柱 28"/>
          <p:cNvSpPr/>
          <p:nvPr/>
        </p:nvSpPr>
        <p:spPr>
          <a:xfrm rot="5400000">
            <a:off x="4949326" y="1204146"/>
            <a:ext cx="1226485" cy="5479501"/>
          </a:xfrm>
          <a:prstGeom prst="can">
            <a:avLst>
              <a:gd name="adj" fmla="val 66336"/>
            </a:avLst>
          </a:prstGeom>
          <a:solidFill>
            <a:srgbClr val="FFFF66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t" anchorCtr="0"/>
          <a:lstStyle/>
          <a:p>
            <a:pPr algn="ctr">
              <a:defRPr/>
            </a:pPr>
            <a:r>
              <a:rPr lang="ja-JP" altLang="en-US" sz="2000" dirty="0">
                <a:solidFill>
                  <a:schemeClr val="bg2"/>
                </a:solidFill>
              </a:rPr>
              <a:t>情報流通連携基盤</a:t>
            </a:r>
          </a:p>
        </p:txBody>
      </p:sp>
      <p:graphicFrame>
        <p:nvGraphicFramePr>
          <p:cNvPr id="30" name="オブジェクト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3849680"/>
              </p:ext>
            </p:extLst>
          </p:nvPr>
        </p:nvGraphicFramePr>
        <p:xfrm>
          <a:off x="4142911" y="3728656"/>
          <a:ext cx="732956" cy="7773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Visio" r:id="rId9" imgW="741578" imgH="947623" progId="Visio.Drawing.11">
                  <p:embed/>
                </p:oleObj>
              </mc:Choice>
              <mc:Fallback>
                <p:oleObj name="Visio" r:id="rId9" imgW="741578" imgH="947623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2911" y="3728656"/>
                        <a:ext cx="732956" cy="7773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オブジェクト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1294575"/>
              </p:ext>
            </p:extLst>
          </p:nvPr>
        </p:nvGraphicFramePr>
        <p:xfrm>
          <a:off x="5978014" y="3728656"/>
          <a:ext cx="731599" cy="7773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Visio" r:id="rId11" imgW="741578" imgH="947623" progId="Visio.Drawing.11">
                  <p:embed/>
                </p:oleObj>
              </mc:Choice>
              <mc:Fallback>
                <p:oleObj name="Visio" r:id="rId11" imgW="741578" imgH="947623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8014" y="3728656"/>
                        <a:ext cx="731599" cy="7773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直線コネクタ 31"/>
          <p:cNvCxnSpPr/>
          <p:nvPr/>
        </p:nvCxnSpPr>
        <p:spPr bwMode="auto">
          <a:xfrm>
            <a:off x="3488265" y="3091518"/>
            <a:ext cx="3882435" cy="0"/>
          </a:xfrm>
          <a:prstGeom prst="line">
            <a:avLst/>
          </a:prstGeom>
          <a:solidFill>
            <a:schemeClr val="accent1"/>
          </a:solidFill>
          <a:ln w="57150" cap="sq" cmpd="sng" algn="ctr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33" name="テキスト ボックス 32"/>
          <p:cNvSpPr txBox="1"/>
          <p:nvPr/>
        </p:nvSpPr>
        <p:spPr>
          <a:xfrm>
            <a:off x="7370700" y="2987502"/>
            <a:ext cx="5565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16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API</a:t>
            </a:r>
            <a:endParaRPr kumimoji="1" lang="ja-JP" altLang="en-US" sz="160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cxnSp>
        <p:nvCxnSpPr>
          <p:cNvPr id="34" name="直線コネクタ 33"/>
          <p:cNvCxnSpPr/>
          <p:nvPr/>
        </p:nvCxnSpPr>
        <p:spPr bwMode="auto">
          <a:xfrm>
            <a:off x="3586462" y="4784705"/>
            <a:ext cx="3882435" cy="0"/>
          </a:xfrm>
          <a:prstGeom prst="line">
            <a:avLst/>
          </a:prstGeom>
          <a:solidFill>
            <a:schemeClr val="accent1"/>
          </a:solidFill>
          <a:ln w="57150" cap="sq" cmpd="sng" algn="ctr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35" name="テキスト ボックス 34"/>
          <p:cNvSpPr txBox="1"/>
          <p:nvPr/>
        </p:nvSpPr>
        <p:spPr>
          <a:xfrm>
            <a:off x="7468896" y="4680688"/>
            <a:ext cx="5565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16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API</a:t>
            </a:r>
            <a:endParaRPr kumimoji="1" lang="ja-JP" altLang="en-US" sz="160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</p:spTree>
    <p:extLst>
      <p:ext uri="{BB962C8B-B14F-4D97-AF65-F5344CB8AC3E}">
        <p14:creationId xmlns:p14="http://schemas.microsoft.com/office/powerpoint/2010/main" val="137684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外部仕様書の規定方針・特徴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0"/>
            <a:ext cx="4852315" cy="5454352"/>
          </a:xfrm>
        </p:spPr>
        <p:txBody>
          <a:bodyPr>
            <a:normAutofit fontScale="85000" lnSpcReduction="20000"/>
          </a:bodyPr>
          <a:lstStyle/>
          <a:p>
            <a:r>
              <a:rPr kumimoji="1" lang="ja-JP" altLang="en-US" dirty="0" smtClean="0"/>
              <a:t>外部仕様書が</a:t>
            </a:r>
            <a:r>
              <a:rPr kumimoji="1" lang="ja-JP" altLang="en-US" u="sng" dirty="0" smtClean="0"/>
              <a:t>規定する</a:t>
            </a:r>
            <a:r>
              <a:rPr kumimoji="1" lang="ja-JP" altLang="en-US" dirty="0" smtClean="0"/>
              <a:t>もの</a:t>
            </a:r>
          </a:p>
          <a:p>
            <a:pPr lvl="1"/>
            <a:r>
              <a:rPr lang="ja-JP" altLang="en-US" dirty="0"/>
              <a:t>データ</a:t>
            </a:r>
            <a:r>
              <a:rPr lang="ja-JP" altLang="en-US" dirty="0" smtClean="0"/>
              <a:t>規格</a:t>
            </a:r>
          </a:p>
          <a:p>
            <a:pPr lvl="1"/>
            <a:r>
              <a:rPr kumimoji="1" lang="en-US" altLang="ja-JP" dirty="0" smtClean="0"/>
              <a:t>API</a:t>
            </a:r>
            <a:r>
              <a:rPr kumimoji="1" lang="ja-JP" altLang="en-US" dirty="0" smtClean="0"/>
              <a:t>規格</a:t>
            </a:r>
          </a:p>
          <a:p>
            <a:r>
              <a:rPr lang="ja-JP" altLang="en-US" dirty="0"/>
              <a:t>外部</a:t>
            </a:r>
            <a:r>
              <a:rPr lang="ja-JP" altLang="en-US" dirty="0" smtClean="0"/>
              <a:t>仕様書が</a:t>
            </a:r>
            <a:r>
              <a:rPr lang="ja-JP" altLang="en-US" u="sng" dirty="0" smtClean="0"/>
              <a:t>規定しない</a:t>
            </a:r>
            <a:r>
              <a:rPr lang="ja-JP" altLang="en-US" dirty="0" smtClean="0"/>
              <a:t>もの</a:t>
            </a:r>
          </a:p>
          <a:p>
            <a:pPr lvl="1"/>
            <a:r>
              <a:rPr kumimoji="1" lang="ja-JP" altLang="en-US" dirty="0" smtClean="0"/>
              <a:t>データベースの実装方法</a:t>
            </a:r>
          </a:p>
          <a:p>
            <a:pPr lvl="1"/>
            <a:r>
              <a:rPr lang="ja-JP" altLang="en-US" dirty="0" smtClean="0"/>
              <a:t>システムの実装方法</a:t>
            </a:r>
          </a:p>
          <a:p>
            <a:r>
              <a:rPr lang="ja-JP" altLang="en-US" dirty="0" smtClean="0"/>
              <a:t>既存の規格との互換性を考慮</a:t>
            </a:r>
          </a:p>
          <a:p>
            <a:pPr lvl="1"/>
            <a:r>
              <a:rPr lang="ja-JP" altLang="en-US" dirty="0" smtClean="0"/>
              <a:t>外部仕様書が参照している既存の規格が、</a:t>
            </a:r>
            <a:r>
              <a:rPr lang="en-US" altLang="ja-JP" dirty="0" smtClean="0"/>
              <a:t>2014</a:t>
            </a:r>
            <a:r>
              <a:rPr lang="ja-JP" altLang="en-US" dirty="0" smtClean="0"/>
              <a:t>年</a:t>
            </a:r>
            <a:r>
              <a:rPr lang="en-US" altLang="ja-JP" dirty="0" smtClean="0"/>
              <a:t>5</a:t>
            </a:r>
            <a:r>
              <a:rPr lang="ja-JP" altLang="en-US" dirty="0" smtClean="0"/>
              <a:t>月時点でのものであることを明記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（外部仕様書</a:t>
            </a:r>
            <a:r>
              <a:rPr lang="en-US" altLang="ja-JP" dirty="0" smtClean="0"/>
              <a:t>1.4</a:t>
            </a:r>
            <a:r>
              <a:rPr lang="ja-JP" altLang="en-US" dirty="0" smtClean="0"/>
              <a:t>節）</a:t>
            </a:r>
          </a:p>
          <a:p>
            <a:r>
              <a:rPr lang="ja-JP" altLang="en-US" dirty="0" smtClean="0"/>
              <a:t>規格の選択利用・拡張の許容</a:t>
            </a:r>
            <a:br>
              <a:rPr lang="ja-JP" altLang="en-US" dirty="0" smtClean="0"/>
            </a:br>
            <a:r>
              <a:rPr lang="ja-JP" altLang="en-US" dirty="0"/>
              <a:t>（外部仕様書</a:t>
            </a:r>
            <a:r>
              <a:rPr lang="en-US" altLang="ja-JP" dirty="0"/>
              <a:t>1.4.4</a:t>
            </a:r>
            <a:r>
              <a:rPr lang="ja-JP" altLang="en-US" dirty="0"/>
              <a:t>節）</a:t>
            </a:r>
            <a:endParaRPr lang="ja-JP" altLang="en-US" dirty="0" smtClean="0"/>
          </a:p>
          <a:p>
            <a:pPr lvl="1"/>
            <a:r>
              <a:rPr kumimoji="1" lang="ja-JP" altLang="en-US" dirty="0"/>
              <a:t>外部</a:t>
            </a:r>
            <a:r>
              <a:rPr kumimoji="1" lang="ja-JP" altLang="en-US" dirty="0" smtClean="0"/>
              <a:t>仕様書に記載された機能のうち必要なものを選択して、アプリケーションやサーバを実装してよい。</a:t>
            </a:r>
          </a:p>
          <a:p>
            <a:pPr lvl="1"/>
            <a:r>
              <a:rPr lang="ja-JP" altLang="en-US" dirty="0" smtClean="0"/>
              <a:t>ユーザビリティの確保や性能向上のため、独自の拡張を行ってもよい。</a:t>
            </a:r>
          </a:p>
          <a:p>
            <a:pPr lvl="1"/>
            <a:r>
              <a:rPr kumimoji="1" lang="ja-JP" altLang="en-US" dirty="0" smtClean="0"/>
              <a:t>ただし、下記を開発者に提示すべき。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準拠</a:t>
            </a:r>
            <a:r>
              <a:rPr lang="ja-JP" altLang="en-US" dirty="0"/>
              <a:t>して</a:t>
            </a:r>
            <a:r>
              <a:rPr lang="ja-JP" altLang="en-US" dirty="0" smtClean="0"/>
              <a:t>いる外部仕様書のバージョン</a:t>
            </a:r>
          </a:p>
          <a:p>
            <a:pPr lvl="2"/>
            <a:r>
              <a:rPr lang="ja-JP" altLang="en-US" dirty="0" smtClean="0"/>
              <a:t>提供している機能</a:t>
            </a:r>
          </a:p>
          <a:p>
            <a:pPr lvl="2"/>
            <a:r>
              <a:rPr lang="ja-JP" altLang="en-US" dirty="0" smtClean="0"/>
              <a:t>制限を加えた機能</a:t>
            </a:r>
          </a:p>
          <a:p>
            <a:pPr lvl="2"/>
            <a:r>
              <a:rPr kumimoji="1" lang="ja-JP" altLang="en-US" dirty="0" smtClean="0"/>
              <a:t>拡張した機能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0608F-B86E-B348-B2D5-58A4308397F8}" type="slidenum">
              <a:rPr lang="ja-JP" altLang="en-US" smtClean="0"/>
              <a:pPr/>
              <a:t>5</a:t>
            </a:fld>
            <a:endParaRPr lang="ja-JP" altLang="en-US"/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2384333"/>
              </p:ext>
            </p:extLst>
          </p:nvPr>
        </p:nvGraphicFramePr>
        <p:xfrm>
          <a:off x="5412939" y="2716681"/>
          <a:ext cx="585644" cy="7716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Visio" r:id="rId3" imgW="741578" imgH="947623" progId="Visio.Drawing.11">
                  <p:embed/>
                </p:oleObj>
              </mc:Choice>
              <mc:Fallback>
                <p:oleObj name="Visio" r:id="rId3" imgW="741578" imgH="947623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2939" y="2716681"/>
                        <a:ext cx="585644" cy="7716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円柱 5"/>
          <p:cNvSpPr/>
          <p:nvPr/>
        </p:nvSpPr>
        <p:spPr>
          <a:xfrm>
            <a:off x="5954067" y="3325388"/>
            <a:ext cx="491934" cy="45653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DB</a:t>
            </a:r>
            <a:endParaRPr kumimoji="1" lang="ja-JP" altLang="en-US" sz="1400" dirty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7" name="カギ線コネクタ 6"/>
          <p:cNvCxnSpPr>
            <a:stCxn id="6" idx="1"/>
            <a:endCxn id="5" idx="3"/>
          </p:cNvCxnSpPr>
          <p:nvPr/>
        </p:nvCxnSpPr>
        <p:spPr>
          <a:xfrm rot="16200000" flipV="1">
            <a:off x="5987862" y="3113217"/>
            <a:ext cx="222892" cy="201450"/>
          </a:xfrm>
          <a:prstGeom prst="bentConnector2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 bwMode="auto">
          <a:xfrm>
            <a:off x="5216166" y="2564504"/>
            <a:ext cx="1551064" cy="0"/>
          </a:xfrm>
          <a:prstGeom prst="line">
            <a:avLst/>
          </a:prstGeom>
          <a:solidFill>
            <a:schemeClr val="accent1"/>
          </a:solidFill>
          <a:ln w="57150" cap="sq" cmpd="sng" algn="ctr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9" name="テキスト ボックス 8"/>
          <p:cNvSpPr txBox="1"/>
          <p:nvPr/>
        </p:nvSpPr>
        <p:spPr>
          <a:xfrm>
            <a:off x="6241579" y="2264805"/>
            <a:ext cx="4860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14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API</a:t>
            </a:r>
            <a:endParaRPr kumimoji="1" lang="ja-JP" altLang="en-US" sz="1400" dirty="0" smtClean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0" name="Picture 2" descr="C:\Users\shindo\Pictures\materials\PicturesFromWeb\t_kiki01_smartphone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342" y="1631024"/>
            <a:ext cx="446838" cy="770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直線矢印コネクタ 10"/>
          <p:cNvCxnSpPr/>
          <p:nvPr/>
        </p:nvCxnSpPr>
        <p:spPr>
          <a:xfrm>
            <a:off x="5705761" y="2401793"/>
            <a:ext cx="0" cy="314888"/>
          </a:xfrm>
          <a:prstGeom prst="straightConnector1">
            <a:avLst/>
          </a:prstGeom>
          <a:ln>
            <a:solidFill>
              <a:schemeClr val="bg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 bwMode="auto">
          <a:xfrm>
            <a:off x="5235862" y="4270552"/>
            <a:ext cx="1531368" cy="0"/>
          </a:xfrm>
          <a:prstGeom prst="line">
            <a:avLst/>
          </a:prstGeom>
          <a:solidFill>
            <a:schemeClr val="accent1"/>
          </a:solidFill>
          <a:ln w="57150" cap="sq" cmpd="sng" algn="ctr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3" name="テキスト ボックス 12"/>
          <p:cNvSpPr txBox="1"/>
          <p:nvPr/>
        </p:nvSpPr>
        <p:spPr>
          <a:xfrm>
            <a:off x="6302510" y="3957978"/>
            <a:ext cx="4860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14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API</a:t>
            </a:r>
            <a:endParaRPr kumimoji="1" lang="ja-JP" altLang="en-US" sz="1400" dirty="0" smtClean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4" name="Picture 2" descr="FieldSerevr2_002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06430" y="5186787"/>
            <a:ext cx="461501" cy="6310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図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5687" y="5227411"/>
            <a:ext cx="446824" cy="644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6" name="直線矢印コネクタ 15"/>
          <p:cNvCxnSpPr>
            <a:stCxn id="5" idx="2"/>
            <a:endCxn id="14" idx="0"/>
          </p:cNvCxnSpPr>
          <p:nvPr/>
        </p:nvCxnSpPr>
        <p:spPr>
          <a:xfrm flipH="1">
            <a:off x="5437181" y="3488313"/>
            <a:ext cx="268580" cy="1698475"/>
          </a:xfrm>
          <a:prstGeom prst="straightConnector1">
            <a:avLst/>
          </a:prstGeom>
          <a:ln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>
            <a:stCxn id="5" idx="2"/>
            <a:endCxn id="15" idx="0"/>
          </p:cNvCxnSpPr>
          <p:nvPr/>
        </p:nvCxnSpPr>
        <p:spPr>
          <a:xfrm>
            <a:off x="5705761" y="3488312"/>
            <a:ext cx="373337" cy="1739100"/>
          </a:xfrm>
          <a:prstGeom prst="straightConnector1">
            <a:avLst/>
          </a:prstGeom>
          <a:ln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5979181" y="2716681"/>
            <a:ext cx="131318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00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情報流通連携</a:t>
            </a:r>
            <a:r>
              <a:rPr lang="ja-JP" altLang="en-US" sz="11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基盤</a:t>
            </a:r>
          </a:p>
          <a:p>
            <a:r>
              <a:rPr kumimoji="1" lang="ja-JP" altLang="en-US" sz="1100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システム</a:t>
            </a:r>
          </a:p>
        </p:txBody>
      </p:sp>
      <p:graphicFrame>
        <p:nvGraphicFramePr>
          <p:cNvPr id="19" name="オブジェクト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3911455"/>
              </p:ext>
            </p:extLst>
          </p:nvPr>
        </p:nvGraphicFramePr>
        <p:xfrm>
          <a:off x="7918003" y="3812225"/>
          <a:ext cx="585644" cy="7716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Visio" r:id="rId8" imgW="741578" imgH="947623" progId="Visio.Drawing.11">
                  <p:embed/>
                </p:oleObj>
              </mc:Choice>
              <mc:Fallback>
                <p:oleObj name="Visio" r:id="rId8" imgW="741578" imgH="947623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8003" y="3812225"/>
                        <a:ext cx="585644" cy="7716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オブジェクト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8757858"/>
              </p:ext>
            </p:extLst>
          </p:nvPr>
        </p:nvGraphicFramePr>
        <p:xfrm>
          <a:off x="7918003" y="2838524"/>
          <a:ext cx="585644" cy="7716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Visio" r:id="rId9" imgW="741578" imgH="947623" progId="Visio.Drawing.11">
                  <p:embed/>
                </p:oleObj>
              </mc:Choice>
              <mc:Fallback>
                <p:oleObj name="Visio" r:id="rId9" imgW="741578" imgH="947623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8003" y="2838524"/>
                        <a:ext cx="585644" cy="7716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円柱 20"/>
          <p:cNvSpPr/>
          <p:nvPr/>
        </p:nvSpPr>
        <p:spPr>
          <a:xfrm>
            <a:off x="8563738" y="4475567"/>
            <a:ext cx="491934" cy="45653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DB</a:t>
            </a:r>
            <a:endParaRPr kumimoji="1" lang="ja-JP" altLang="en-US" sz="1400" dirty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22" name="カギ線コネクタ 21"/>
          <p:cNvCxnSpPr>
            <a:stCxn id="21" idx="1"/>
            <a:endCxn id="19" idx="3"/>
          </p:cNvCxnSpPr>
          <p:nvPr/>
        </p:nvCxnSpPr>
        <p:spPr>
          <a:xfrm rot="16200000" flipV="1">
            <a:off x="8517912" y="4183775"/>
            <a:ext cx="277528" cy="306057"/>
          </a:xfrm>
          <a:prstGeom prst="bentConnector2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" descr="FieldSerevr2_002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733094" y="5186787"/>
            <a:ext cx="461501" cy="6310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図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351" y="5227411"/>
            <a:ext cx="446824" cy="644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2" descr="C:\Users\shindo\Pictures\materials\PicturesFromWeb\t_kiki01_smartphone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7406" y="1631024"/>
            <a:ext cx="446838" cy="770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/>
          <p:cNvSpPr txBox="1"/>
          <p:nvPr/>
        </p:nvSpPr>
        <p:spPr>
          <a:xfrm>
            <a:off x="8511368" y="2711919"/>
            <a:ext cx="131318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00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情報流通連携</a:t>
            </a:r>
            <a:r>
              <a:rPr lang="ja-JP" altLang="en-US" sz="11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基盤</a:t>
            </a:r>
          </a:p>
          <a:p>
            <a:r>
              <a:rPr kumimoji="1" lang="ja-JP" altLang="en-US" sz="1100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システム</a:t>
            </a:r>
          </a:p>
        </p:txBody>
      </p:sp>
      <p:cxnSp>
        <p:nvCxnSpPr>
          <p:cNvPr id="27" name="直線矢印コネクタ 26"/>
          <p:cNvCxnSpPr/>
          <p:nvPr/>
        </p:nvCxnSpPr>
        <p:spPr>
          <a:xfrm>
            <a:off x="8210825" y="2401794"/>
            <a:ext cx="0" cy="436731"/>
          </a:xfrm>
          <a:prstGeom prst="straightConnector1">
            <a:avLst/>
          </a:prstGeom>
          <a:ln>
            <a:solidFill>
              <a:schemeClr val="bg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>
            <a:stCxn id="20" idx="2"/>
            <a:endCxn id="19" idx="0"/>
          </p:cNvCxnSpPr>
          <p:nvPr/>
        </p:nvCxnSpPr>
        <p:spPr>
          <a:xfrm>
            <a:off x="8210825" y="3610154"/>
            <a:ext cx="0" cy="202070"/>
          </a:xfrm>
          <a:prstGeom prst="straightConnector1">
            <a:avLst/>
          </a:prstGeom>
          <a:ln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>
            <a:stCxn id="19" idx="2"/>
            <a:endCxn id="23" idx="0"/>
          </p:cNvCxnSpPr>
          <p:nvPr/>
        </p:nvCxnSpPr>
        <p:spPr>
          <a:xfrm flipH="1">
            <a:off x="7963845" y="4583855"/>
            <a:ext cx="246982" cy="602932"/>
          </a:xfrm>
          <a:prstGeom prst="straightConnector1">
            <a:avLst/>
          </a:prstGeom>
          <a:ln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>
            <a:stCxn id="19" idx="2"/>
            <a:endCxn id="24" idx="0"/>
          </p:cNvCxnSpPr>
          <p:nvPr/>
        </p:nvCxnSpPr>
        <p:spPr>
          <a:xfrm>
            <a:off x="8210825" y="4583855"/>
            <a:ext cx="394937" cy="643556"/>
          </a:xfrm>
          <a:prstGeom prst="straightConnector1">
            <a:avLst/>
          </a:prstGeom>
          <a:ln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8520443" y="3796218"/>
            <a:ext cx="131318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（既存の）</a:t>
            </a:r>
          </a:p>
          <a:p>
            <a:r>
              <a:rPr kumimoji="1" lang="ja-JP" altLang="en-US" sz="11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データ管理サーバ</a:t>
            </a:r>
            <a:endParaRPr kumimoji="1" lang="ja-JP" altLang="en-US" sz="1100" dirty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203729" y="5896305"/>
            <a:ext cx="13131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センサ等の情報源</a:t>
            </a:r>
            <a:endParaRPr kumimoji="1" lang="ja-JP" altLang="en-US" sz="1100" dirty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263903" y="1414212"/>
            <a:ext cx="13131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アプリケーション</a:t>
            </a:r>
            <a:endParaRPr kumimoji="1" lang="ja-JP" altLang="en-US" sz="1100" dirty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7797552" y="1413163"/>
            <a:ext cx="13131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アプリケーション</a:t>
            </a:r>
            <a:endParaRPr kumimoji="1" lang="ja-JP" altLang="en-US" sz="1100" dirty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35" name="直線コネクタ 34"/>
          <p:cNvCxnSpPr/>
          <p:nvPr/>
        </p:nvCxnSpPr>
        <p:spPr bwMode="auto">
          <a:xfrm>
            <a:off x="7459280" y="2554991"/>
            <a:ext cx="1551064" cy="0"/>
          </a:xfrm>
          <a:prstGeom prst="line">
            <a:avLst/>
          </a:prstGeom>
          <a:solidFill>
            <a:schemeClr val="accent1"/>
          </a:solidFill>
          <a:ln w="57150" cap="sq" cmpd="sng" algn="ctr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36" name="テキスト ボックス 35"/>
          <p:cNvSpPr txBox="1"/>
          <p:nvPr/>
        </p:nvSpPr>
        <p:spPr>
          <a:xfrm>
            <a:off x="8565908" y="2264805"/>
            <a:ext cx="4860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14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API</a:t>
            </a:r>
            <a:endParaRPr kumimoji="1" lang="ja-JP" altLang="en-US" sz="1400" dirty="0" smtClean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772316" y="5846424"/>
            <a:ext cx="13131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センサ等の情報源</a:t>
            </a:r>
            <a:endParaRPr kumimoji="1" lang="ja-JP" altLang="en-US" sz="1100" dirty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0941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外部</a:t>
            </a:r>
            <a:r>
              <a:rPr lang="ja-JP" altLang="en-US" dirty="0"/>
              <a:t>仕様書</a:t>
            </a:r>
            <a:r>
              <a:rPr lang="ja-JP" altLang="en-US" dirty="0" smtClean="0"/>
              <a:t>の</a:t>
            </a:r>
            <a:r>
              <a:rPr lang="en-US" altLang="ja-JP" dirty="0" smtClean="0"/>
              <a:t>API</a:t>
            </a:r>
            <a:r>
              <a:rPr lang="ja-JP" altLang="en-US" dirty="0" smtClean="0"/>
              <a:t>規格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ja-JP" dirty="0" smtClean="0"/>
              <a:t>REST</a:t>
            </a:r>
            <a:r>
              <a:rPr lang="ja-JP" altLang="en-US" dirty="0" smtClean="0"/>
              <a:t>ベースの</a:t>
            </a:r>
            <a:r>
              <a:rPr lang="en-US" altLang="ja-JP" dirty="0" smtClean="0"/>
              <a:t>API</a:t>
            </a:r>
            <a:r>
              <a:rPr lang="ja-JP" altLang="en-US" dirty="0" smtClean="0"/>
              <a:t>と</a:t>
            </a:r>
            <a:r>
              <a:rPr lang="en-US" altLang="ja-JP" dirty="0" smtClean="0"/>
              <a:t>SPARQL</a:t>
            </a:r>
            <a:r>
              <a:rPr lang="ja-JP" altLang="en-US" dirty="0" smtClean="0"/>
              <a:t>ベースの</a:t>
            </a:r>
            <a:r>
              <a:rPr lang="en-US" altLang="ja-JP" dirty="0" smtClean="0"/>
              <a:t>API</a:t>
            </a:r>
            <a:r>
              <a:rPr lang="ja-JP" altLang="en-US" dirty="0" err="1" smtClean="0"/>
              <a:t>を提</a:t>
            </a:r>
            <a:r>
              <a:rPr lang="ja-JP" altLang="en-US" dirty="0" smtClean="0"/>
              <a:t>供する。</a:t>
            </a:r>
          </a:p>
          <a:p>
            <a:pPr lvl="1"/>
            <a:r>
              <a:rPr lang="en-US" altLang="ja-JP" dirty="0" smtClean="0"/>
              <a:t>REST</a:t>
            </a:r>
            <a:r>
              <a:rPr lang="ja-JP" altLang="en-US" dirty="0" smtClean="0"/>
              <a:t>ベースの</a:t>
            </a:r>
            <a:r>
              <a:rPr lang="en-US" altLang="ja-JP" dirty="0" smtClean="0"/>
              <a:t>API</a:t>
            </a:r>
            <a:r>
              <a:rPr lang="ja-JP" altLang="en-US" dirty="0" smtClean="0"/>
              <a:t>でも、データ検索・取得コマンドのレスポンスに</a:t>
            </a:r>
            <a:r>
              <a:rPr lang="en-US" altLang="ja-JP" dirty="0" smtClean="0"/>
              <a:t>RDF/XML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RDF/JSON</a:t>
            </a:r>
            <a:r>
              <a:rPr lang="ja-JP" altLang="en-US" dirty="0" smtClean="0"/>
              <a:t>等を利用</a:t>
            </a:r>
            <a:r>
              <a:rPr lang="ja-JP" altLang="en-US" dirty="0"/>
              <a:t>して</a:t>
            </a:r>
            <a:r>
              <a:rPr lang="ja-JP" altLang="en-US" dirty="0" smtClean="0"/>
              <a:t>いる。これは、</a:t>
            </a:r>
            <a:r>
              <a:rPr lang="en-US" altLang="ja-JP" dirty="0" smtClean="0"/>
              <a:t>RDF</a:t>
            </a:r>
            <a:r>
              <a:rPr lang="ja-JP" altLang="en-US" dirty="0"/>
              <a:t>モデルに</a:t>
            </a:r>
            <a:r>
              <a:rPr lang="ja-JP" altLang="en-US" dirty="0" smtClean="0"/>
              <a:t>基づくデータとの互換性を保つためである。</a:t>
            </a:r>
          </a:p>
          <a:p>
            <a:pPr lvl="1"/>
            <a:r>
              <a:rPr lang="en-US" altLang="ja-JP" dirty="0" smtClean="0"/>
              <a:t>Streams API</a:t>
            </a:r>
            <a:r>
              <a:rPr lang="ja-JP" altLang="en-US" dirty="0" smtClean="0"/>
              <a:t>に対応することにより、リアルタイムデータの送受信にも対応している。</a:t>
            </a:r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6</a:t>
            </a:fld>
            <a:endParaRPr lang="en-US" altLang="ja-JP"/>
          </a:p>
        </p:txBody>
      </p:sp>
      <p:graphicFrame>
        <p:nvGraphicFramePr>
          <p:cNvPr id="7" name="コンテンツ プレースホルダ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5269662"/>
              </p:ext>
            </p:extLst>
          </p:nvPr>
        </p:nvGraphicFramePr>
        <p:xfrm>
          <a:off x="908212" y="2481694"/>
          <a:ext cx="8581292" cy="35761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87"/>
                <a:gridCol w="2505135"/>
                <a:gridCol w="5861870"/>
              </a:tblGrid>
              <a:tr h="138495">
                <a:tc gridSpan="2">
                  <a:txBody>
                    <a:bodyPr/>
                    <a:lstStyle/>
                    <a:p>
                      <a:r>
                        <a:rPr kumimoji="1" lang="ja-JP" altLang="en-US" sz="1100" dirty="0" smtClean="0"/>
                        <a:t>機能名</a:t>
                      </a:r>
                      <a:endParaRPr kumimoji="1" lang="ja-JP" altLang="en-US" sz="11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/>
                        <a:t>概要</a:t>
                      </a:r>
                      <a:endParaRPr kumimoji="1" lang="ja-JP" altLang="en-US" sz="11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</a:tr>
              <a:tr h="148977">
                <a:tc gridSpan="3"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SPARQL</a:t>
                      </a:r>
                      <a:r>
                        <a:rPr kumimoji="1" lang="ja-JP" altLang="en-US" sz="1200" dirty="0" smtClean="0"/>
                        <a:t>ベースの</a:t>
                      </a:r>
                      <a:r>
                        <a:rPr kumimoji="1" lang="en-US" altLang="ja-JP" sz="1200" dirty="0" smtClean="0"/>
                        <a:t>API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48977">
                <a:tc>
                  <a:txBody>
                    <a:bodyPr/>
                    <a:lstStyle/>
                    <a:p>
                      <a:endParaRPr lang="ja-JP" altLang="en-US" sz="20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SPARQL-based</a:t>
                      </a:r>
                      <a:r>
                        <a:rPr kumimoji="1" lang="en-US" altLang="ja-JP" sz="1200" baseline="0" dirty="0" smtClean="0"/>
                        <a:t> Command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SPARQL 1.1</a:t>
                      </a:r>
                      <a:r>
                        <a:rPr kumimoji="1" lang="ja-JP" altLang="en-US" sz="1200" dirty="0" smtClean="0"/>
                        <a:t>準拠のデータ操作</a:t>
                      </a:r>
                      <a:r>
                        <a:rPr kumimoji="1" lang="en-US" altLang="ja-JP" sz="1200" dirty="0" smtClean="0"/>
                        <a:t>API</a:t>
                      </a:r>
                      <a:r>
                        <a:rPr kumimoji="1" lang="ja-JP" altLang="en-US" sz="1200" dirty="0" err="1" smtClean="0"/>
                        <a:t>を提</a:t>
                      </a:r>
                      <a:r>
                        <a:rPr kumimoji="1" lang="ja-JP" altLang="en-US" sz="1200" dirty="0" smtClean="0"/>
                        <a:t>供する。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</a:tr>
              <a:tr h="148977">
                <a:tc gridSpan="3"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REST</a:t>
                      </a:r>
                      <a:r>
                        <a:rPr kumimoji="1" lang="ja-JP" altLang="en-US" sz="1200" dirty="0" smtClean="0"/>
                        <a:t>ベースの</a:t>
                      </a:r>
                      <a:r>
                        <a:rPr kumimoji="1" lang="en-US" altLang="ja-JP" sz="1200" dirty="0" smtClean="0"/>
                        <a:t>API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58629">
                <a:tc rowSpan="7"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Traceability/</a:t>
                      </a:r>
                      <a:r>
                        <a:rPr kumimoji="1" lang="en-US" altLang="ja-JP" sz="1200" dirty="0" err="1" smtClean="0"/>
                        <a:t>Realtime</a:t>
                      </a:r>
                      <a:r>
                        <a:rPr kumimoji="1" lang="en-US" altLang="ja-JP" sz="1200" dirty="0" smtClean="0"/>
                        <a:t> Data Management Command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トレースフォワード・トレースバックを含む、トレーサビリティに代表されるイベントを管理する機能</a:t>
                      </a:r>
                      <a:r>
                        <a:rPr kumimoji="1" lang="en-US" altLang="ja-JP" sz="1200" dirty="0" smtClean="0"/>
                        <a:t>｡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</a:tr>
              <a:tr h="253803">
                <a:tc vMerge="1">
                  <a:txBody>
                    <a:bodyPr/>
                    <a:lstStyle/>
                    <a:p>
                      <a:endParaRPr kumimoji="1" lang="en-US" altLang="ja-JP" sz="1000" dirty="0" smtClean="0"/>
                    </a:p>
                  </a:txBody>
                  <a:tcPr marL="69558" marR="69558" marT="32095" marB="32095"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Geographical Data Management Command</a:t>
                      </a:r>
                      <a:endParaRPr kumimoji="1" lang="en-US" altLang="ja-JP" sz="1200" dirty="0" smtClean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GIS</a:t>
                      </a:r>
                      <a:r>
                        <a:rPr kumimoji="1" lang="ja-JP" altLang="en-US" sz="1200" dirty="0" smtClean="0"/>
                        <a:t>等地理情報処理を必要とするデータ検索・取得・操作機能。</a:t>
                      </a:r>
                      <a:endParaRPr kumimoji="1" lang="ja-JP" altLang="en-US" sz="1200" dirty="0" smtClean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</a:tr>
              <a:tr h="253803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marL="69558" marR="69558" marT="32095" marB="32095"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Notification Management Command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データの登録・更新をトリガとしてデータ利用者のシステムにコールバックする（</a:t>
                      </a:r>
                      <a:r>
                        <a:rPr kumimoji="1" lang="en-US" altLang="ja-JP" sz="1200" dirty="0" smtClean="0"/>
                        <a:t>Notification</a:t>
                      </a:r>
                      <a:r>
                        <a:rPr kumimoji="1" lang="ja-JP" altLang="en-US" sz="1200" dirty="0" smtClean="0"/>
                        <a:t>）仕組み。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</a:tr>
              <a:tr h="25380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+mn-lt"/>
                          <a:ea typeface="メイリオ" pitchFamily="50" charset="-128"/>
                          <a:cs typeface="メイリオ" pitchFamily="50" charset="-128"/>
                        </a:rPr>
                        <a:t>Security</a:t>
                      </a:r>
                      <a:r>
                        <a:rPr kumimoji="1" lang="en-US" altLang="ja-JP" sz="1200" baseline="0" dirty="0" smtClean="0">
                          <a:latin typeface="+mn-lt"/>
                          <a:ea typeface="メイリオ" pitchFamily="50" charset="-128"/>
                          <a:cs typeface="メイリオ" pitchFamily="50" charset="-128"/>
                        </a:rPr>
                        <a:t> Management Command</a:t>
                      </a:r>
                      <a:endParaRPr kumimoji="1" lang="ja-JP" altLang="en-US" sz="1200" dirty="0">
                        <a:latin typeface="+mn-lt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itchFamily="50" charset="-128"/>
                        </a:rPr>
                        <a:t>ユーザの管理と、データのアクセスルールに関する機能。</a:t>
                      </a:r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</a:tr>
              <a:tr h="253803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marL="69558" marR="69558" marT="32095" marB="32095"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Vocabulary Management Command</a:t>
                      </a:r>
                    </a:p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ボキャブラリ情報の登録・検索・取得に関する機能。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</a:tr>
              <a:tr h="253803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marL="69558" marR="69558" marT="32095" marB="32095"/>
                </a:tc>
                <a:tc>
                  <a:txBody>
                    <a:bodyPr/>
                    <a:lstStyle/>
                    <a:p>
                      <a:r>
                        <a:rPr kumimoji="1" lang="fr-FR" altLang="ja-JP" sz="1200" dirty="0" smtClean="0"/>
                        <a:t>Triple Management Command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RDF</a:t>
                      </a:r>
                      <a:r>
                        <a:rPr kumimoji="1" lang="ja-JP" altLang="en-US" sz="1200" dirty="0" smtClean="0"/>
                        <a:t>モデルの主語・述語・目的語からなる基本データの登録・検索・取得に関する機能。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</a:tr>
              <a:tr h="253803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marL="69558" marR="69558" marT="32095" marB="32095"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Identification Resolution Command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ID</a:t>
                      </a:r>
                      <a:r>
                        <a:rPr kumimoji="1" lang="ja-JP" altLang="en-US" sz="1200" dirty="0" smtClean="0"/>
                        <a:t>をキーとしてデータを登録・検索する機能。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96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外部仕様書（</a:t>
            </a:r>
            <a:r>
              <a:rPr kumimoji="1" lang="en-US" altLang="ja-JP" dirty="0" smtClean="0"/>
              <a:t>version 2.0</a:t>
            </a:r>
            <a:r>
              <a:rPr kumimoji="1" lang="ja-JP" altLang="en-US" dirty="0" smtClean="0"/>
              <a:t>）の</a:t>
            </a:r>
            <a:r>
              <a:rPr kumimoji="1" lang="ja-JP" altLang="en-US" dirty="0" smtClean="0"/>
              <a:t>改訂箇所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API</a:t>
            </a:r>
            <a:r>
              <a:rPr kumimoji="1" lang="ja-JP" altLang="en-US" dirty="0" smtClean="0"/>
              <a:t>規格</a:t>
            </a:r>
          </a:p>
          <a:p>
            <a:pPr lvl="1"/>
            <a:r>
              <a:rPr lang="en-US" altLang="ja-JP" dirty="0"/>
              <a:t>Security Management Command</a:t>
            </a:r>
            <a:r>
              <a:rPr lang="ja-JP" altLang="en-US" dirty="0"/>
              <a:t>の改訂（</a:t>
            </a:r>
            <a:r>
              <a:rPr lang="ja-JP" altLang="en-US" dirty="0" smtClean="0"/>
              <a:t>第２回／外部仕様書</a:t>
            </a:r>
            <a:r>
              <a:rPr lang="en-US" altLang="ja-JP" dirty="0" smtClean="0"/>
              <a:t>3.4</a:t>
            </a:r>
            <a:r>
              <a:rPr lang="ja-JP" altLang="en-US" dirty="0" smtClean="0"/>
              <a:t>節）</a:t>
            </a:r>
            <a:endParaRPr lang="ja-JP" altLang="en-US" dirty="0"/>
          </a:p>
          <a:p>
            <a:pPr lvl="2"/>
            <a:r>
              <a:rPr lang="ja-JP" altLang="en-US" dirty="0"/>
              <a:t>公共交通実証において本</a:t>
            </a:r>
            <a:r>
              <a:rPr lang="en-US" altLang="ja-JP" dirty="0"/>
              <a:t>API</a:t>
            </a:r>
            <a:r>
              <a:rPr lang="ja-JP" altLang="en-US" dirty="0"/>
              <a:t>を実装し、提供しているデータセットとユーザ（データ閲覧者）ごとにアクセス権を設定した運用を</a:t>
            </a:r>
            <a:r>
              <a:rPr lang="ja-JP" altLang="en-US" dirty="0" smtClean="0"/>
              <a:t>実証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Linked Data Platform</a:t>
            </a:r>
            <a:r>
              <a:rPr lang="en-US" altLang="ja-JP" baseline="30000" dirty="0" smtClean="0"/>
              <a:t>(*1)</a:t>
            </a:r>
            <a:r>
              <a:rPr lang="ja-JP" altLang="en-US" dirty="0"/>
              <a:t>と</a:t>
            </a:r>
            <a:r>
              <a:rPr lang="ja-JP" altLang="en-US" dirty="0" smtClean="0"/>
              <a:t>の整合性を取るための改訂（第３回／外部仕様書</a:t>
            </a:r>
            <a:r>
              <a:rPr lang="en-US" altLang="ja-JP" dirty="0" smtClean="0"/>
              <a:t>3</a:t>
            </a:r>
            <a:r>
              <a:rPr lang="ja-JP" altLang="en-US" dirty="0" smtClean="0"/>
              <a:t>章）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RDF</a:t>
            </a:r>
            <a:r>
              <a:rPr lang="ja-JP" altLang="en-US" dirty="0" smtClean="0"/>
              <a:t>データを入出力する</a:t>
            </a:r>
            <a:r>
              <a:rPr lang="en-US" altLang="ja-JP" dirty="0" smtClean="0"/>
              <a:t>API</a:t>
            </a:r>
            <a:r>
              <a:rPr lang="ja-JP" altLang="en-US" dirty="0" smtClean="0"/>
              <a:t>を中心に、パラメータを調整</a:t>
            </a:r>
          </a:p>
          <a:p>
            <a:pPr lvl="3"/>
            <a:r>
              <a:rPr lang="en-US" altLang="ja-JP" dirty="0" smtClean="0"/>
              <a:t>Turtle</a:t>
            </a:r>
            <a:r>
              <a:rPr lang="ja-JP" altLang="en-US" dirty="0" err="1" smtClean="0"/>
              <a:t>への</a:t>
            </a:r>
            <a:r>
              <a:rPr lang="ja-JP" altLang="en-US" dirty="0" smtClean="0"/>
              <a:t>対応</a:t>
            </a:r>
          </a:p>
          <a:p>
            <a:pPr lvl="3"/>
            <a:r>
              <a:rPr lang="en-US" altLang="ja-JP" dirty="0" smtClean="0"/>
              <a:t>RDF</a:t>
            </a:r>
            <a:r>
              <a:rPr lang="ja-JP" altLang="en-US" dirty="0" smtClean="0"/>
              <a:t>データ形式を、</a:t>
            </a:r>
            <a:r>
              <a:rPr lang="en-US" altLang="ja-JP" dirty="0" smtClean="0"/>
              <a:t>HTTP</a:t>
            </a:r>
            <a:r>
              <a:rPr lang="ja-JP" altLang="en-US" dirty="0" smtClean="0"/>
              <a:t>ヘッダの</a:t>
            </a:r>
            <a:r>
              <a:rPr lang="en-US" altLang="ja-JP" dirty="0" smtClean="0"/>
              <a:t>Accept/Content-Type</a:t>
            </a:r>
            <a:r>
              <a:rPr lang="ja-JP" altLang="en-US" dirty="0" smtClean="0"/>
              <a:t>を利用して指定</a:t>
            </a:r>
          </a:p>
          <a:p>
            <a:pPr lvl="3"/>
            <a:r>
              <a:rPr lang="ja-JP" altLang="en-US" dirty="0" smtClean="0"/>
              <a:t>検索</a:t>
            </a:r>
            <a:r>
              <a:rPr lang="en-US" altLang="ja-JP" dirty="0" smtClean="0"/>
              <a:t>API</a:t>
            </a:r>
            <a:r>
              <a:rPr lang="ja-JP" altLang="en-US" dirty="0" smtClean="0"/>
              <a:t>のレスポンスをページングする方法を、</a:t>
            </a:r>
            <a:r>
              <a:rPr lang="en-US" altLang="ja-JP" dirty="0" smtClean="0"/>
              <a:t>Linked Data Platform Paging</a:t>
            </a:r>
            <a:r>
              <a:rPr lang="en-US" altLang="ja-JP" baseline="30000" dirty="0"/>
              <a:t> </a:t>
            </a:r>
            <a:r>
              <a:rPr lang="en-US" altLang="ja-JP" baseline="30000" dirty="0" smtClean="0"/>
              <a:t>(*2)</a:t>
            </a:r>
            <a:r>
              <a:rPr lang="ja-JP" altLang="en-US" dirty="0" smtClean="0"/>
              <a:t>の規約に準拠して規定</a:t>
            </a:r>
            <a:endParaRPr lang="en-US" altLang="ja-JP" dirty="0" smtClean="0"/>
          </a:p>
          <a:p>
            <a:r>
              <a:rPr lang="ja-JP" altLang="en-US" dirty="0" smtClean="0"/>
              <a:t>ボキャブラリ</a:t>
            </a:r>
          </a:p>
          <a:p>
            <a:pPr lvl="1"/>
            <a:r>
              <a:rPr lang="ja-JP" altLang="en-US" dirty="0" smtClean="0"/>
              <a:t>仕様書のメンテナンス負荷の問題から、ボキャブラリの規定範囲を変更</a:t>
            </a:r>
            <a:br>
              <a:rPr lang="ja-JP" altLang="en-US" dirty="0" smtClean="0"/>
            </a:br>
            <a:r>
              <a:rPr lang="ja-JP" altLang="en-US" dirty="0" smtClean="0"/>
              <a:t>（第２回～第３回／外部仕様書</a:t>
            </a:r>
            <a:r>
              <a:rPr lang="en-US" altLang="ja-JP" dirty="0" smtClean="0"/>
              <a:t>4.3</a:t>
            </a:r>
            <a:r>
              <a:rPr lang="ja-JP" altLang="en-US" dirty="0" smtClean="0"/>
              <a:t>節）</a:t>
            </a:r>
          </a:p>
          <a:p>
            <a:pPr lvl="2"/>
            <a:r>
              <a:rPr lang="ja-JP" altLang="en-US" dirty="0" smtClean="0"/>
              <a:t>（平成</a:t>
            </a:r>
            <a:r>
              <a:rPr lang="en-US" altLang="ja-JP" dirty="0" smtClean="0"/>
              <a:t>24</a:t>
            </a:r>
            <a:r>
              <a:rPr lang="ja-JP" altLang="en-US" dirty="0" smtClean="0"/>
              <a:t>年度）個々のボキャブラリを規定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endParaRPr lang="ja-JP" altLang="en-US" dirty="0" smtClean="0"/>
          </a:p>
          <a:p>
            <a:pPr lvl="2"/>
            <a:r>
              <a:rPr lang="ja-JP" altLang="en-US" dirty="0" smtClean="0"/>
              <a:t>（平成</a:t>
            </a:r>
            <a:r>
              <a:rPr lang="en-US" altLang="ja-JP" dirty="0" smtClean="0"/>
              <a:t>25</a:t>
            </a:r>
            <a:r>
              <a:rPr lang="ja-JP" altLang="en-US" dirty="0" smtClean="0"/>
              <a:t>年度）</a:t>
            </a:r>
            <a:endParaRPr lang="en-US" altLang="ja-JP" dirty="0" smtClean="0"/>
          </a:p>
          <a:p>
            <a:pPr lvl="3"/>
            <a:r>
              <a:rPr lang="ja-JP" altLang="en-US" dirty="0" smtClean="0"/>
              <a:t>ボキャブラリを規定するために必要なメタデータ項目を、</a:t>
            </a:r>
            <a:r>
              <a:rPr lang="en-US" altLang="ja-JP" dirty="0" smtClean="0"/>
              <a:t>DCMI</a:t>
            </a:r>
            <a:r>
              <a:rPr lang="ja-JP" altLang="en-US" dirty="0" smtClean="0"/>
              <a:t>ボキャブラリを</a:t>
            </a:r>
            <a:r>
              <a:rPr lang="ja-JP" altLang="en-US" dirty="0"/>
              <a:t>ベース</a:t>
            </a:r>
            <a:r>
              <a:rPr lang="ja-JP" altLang="en-US" dirty="0" smtClean="0"/>
              <a:t>に規定</a:t>
            </a:r>
            <a:endParaRPr lang="en-US" altLang="ja-JP" dirty="0" smtClean="0"/>
          </a:p>
          <a:p>
            <a:pPr lvl="3"/>
            <a:r>
              <a:rPr lang="ja-JP" altLang="en-US" dirty="0" smtClean="0"/>
              <a:t>仕様書に記載しているボキャブラリは、その定義例とする。</a:t>
            </a:r>
          </a:p>
          <a:p>
            <a:pPr lvl="2"/>
            <a:endParaRPr lang="ja-JP" altLang="en-US" dirty="0" smtClean="0"/>
          </a:p>
          <a:p>
            <a:pPr lvl="1"/>
            <a:endParaRPr kumimoji="1" lang="ja-JP" altLang="en-US" dirty="0" smtClean="0"/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7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525427" y="6100513"/>
            <a:ext cx="4377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12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(*1</a:t>
            </a:r>
            <a:r>
              <a:rPr kumimoji="1" lang="en-US" altLang="ja-JP" sz="1200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 http://www.w3.org/TR/ldp</a:t>
            </a:r>
            <a:r>
              <a:rPr kumimoji="1" lang="en-US" altLang="ja-JP" sz="12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/</a:t>
            </a:r>
          </a:p>
          <a:p>
            <a:pPr algn="l"/>
            <a:r>
              <a:rPr kumimoji="1" lang="en-US" altLang="ja-JP" sz="1200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(*2) http://</a:t>
            </a:r>
            <a:r>
              <a:rPr kumimoji="1" lang="en-US" altLang="ja-JP" sz="12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www.w3.org/2012/ldp/hg/ldp-paging.html</a:t>
            </a:r>
            <a:endParaRPr kumimoji="1" lang="ja-JP" altLang="en-US" sz="1200" dirty="0" smtClean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下矢印 5"/>
          <p:cNvSpPr/>
          <p:nvPr/>
        </p:nvSpPr>
        <p:spPr bwMode="auto">
          <a:xfrm>
            <a:off x="1496616" y="5085184"/>
            <a:ext cx="396044" cy="288032"/>
          </a:xfrm>
          <a:prstGeom prst="downArrow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217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0" y="2743200"/>
            <a:ext cx="2286000" cy="20977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PER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non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691</Words>
  <Application>Microsoft Office PowerPoint</Application>
  <PresentationFormat>A4 210 x 297 mm</PresentationFormat>
  <Paragraphs>127</Paragraphs>
  <Slides>8</Slides>
  <Notes>0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0" baseType="lpstr">
      <vt:lpstr>SUPERP</vt:lpstr>
      <vt:lpstr>Visio</vt:lpstr>
      <vt:lpstr>オープンデータ流通推進コンソーシアム 情報流通連携基盤システム 外部仕様書（version 2.0）概要</vt:lpstr>
      <vt:lpstr>整備計画</vt:lpstr>
      <vt:lpstr>情報流通連携基盤システム外部仕様書の位置づけ</vt:lpstr>
      <vt:lpstr>情報流通連携基盤の全体像</vt:lpstr>
      <vt:lpstr>外部仕様書の規定方針・特徴</vt:lpstr>
      <vt:lpstr>外部仕様書のAPI規格</vt:lpstr>
      <vt:lpstr>外部仕様書（version 2.0）の改訂箇所</vt:lpstr>
      <vt:lpstr>PowerPoint プレゼンテーション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2013-01-10T00:12:03Z</dcterms:created>
  <dcterms:modified xsi:type="dcterms:W3CDTF">2014-05-27T12:16:33Z</dcterms:modified>
</cp:coreProperties>
</file>