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26"/>
  </p:notesMasterIdLst>
  <p:handoutMasterIdLst>
    <p:handoutMasterId r:id="rId27"/>
  </p:handoutMasterIdLst>
  <p:sldIdLst>
    <p:sldId id="257" r:id="rId2"/>
    <p:sldId id="259" r:id="rId3"/>
    <p:sldId id="265" r:id="rId4"/>
    <p:sldId id="275" r:id="rId5"/>
    <p:sldId id="266" r:id="rId6"/>
    <p:sldId id="272" r:id="rId7"/>
    <p:sldId id="276" r:id="rId8"/>
    <p:sldId id="267" r:id="rId9"/>
    <p:sldId id="273" r:id="rId10"/>
    <p:sldId id="270" r:id="rId11"/>
    <p:sldId id="274" r:id="rId12"/>
    <p:sldId id="277" r:id="rId13"/>
    <p:sldId id="269" r:id="rId14"/>
    <p:sldId id="278" r:id="rId15"/>
    <p:sldId id="279" r:id="rId16"/>
    <p:sldId id="280" r:id="rId17"/>
    <p:sldId id="281" r:id="rId18"/>
    <p:sldId id="286" r:id="rId19"/>
    <p:sldId id="287" r:id="rId20"/>
    <p:sldId id="288" r:id="rId21"/>
    <p:sldId id="289" r:id="rId22"/>
    <p:sldId id="282" r:id="rId23"/>
    <p:sldId id="283" r:id="rId24"/>
    <p:sldId id="264" r:id="rId25"/>
  </p:sldIdLst>
  <p:sldSz cx="9906000" cy="6858000" type="A4"/>
  <p:notesSz cx="7099300" cy="102346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336699"/>
    <a:srgbClr val="E2D9B6"/>
    <a:srgbClr val="EAEAEA"/>
    <a:srgbClr val="FFFFFF"/>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82" autoAdjust="0"/>
    <p:restoredTop sz="99566" autoAdjust="0"/>
  </p:normalViewPr>
  <p:slideViewPr>
    <p:cSldViewPr>
      <p:cViewPr varScale="1">
        <p:scale>
          <a:sx n="76" d="100"/>
          <a:sy n="76" d="100"/>
        </p:scale>
        <p:origin x="-360" y="-96"/>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4"/>
        <p:guide pos="223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4025907" y="9726067"/>
            <a:ext cx="3073400" cy="508553"/>
          </a:xfrm>
          <a:prstGeom prst="rect">
            <a:avLst/>
          </a:prstGeom>
          <a:noFill/>
          <a:ln w="9525">
            <a:noFill/>
            <a:miter lim="800000"/>
            <a:headEnd/>
            <a:tailEnd/>
          </a:ln>
          <a:effectLst/>
        </p:spPr>
        <p:txBody>
          <a:bodyPr vert="horz" wrap="square" lIns="98446" tIns="49226" rIns="98446" bIns="49226" numCol="1" anchor="b" anchorCtr="0" compatLnSpc="1">
            <a:prstTxWarp prst="textNoShape">
              <a:avLst/>
            </a:prstTxWarp>
          </a:bodyPr>
          <a:lstStyle>
            <a:lvl1pPr algn="r" defTabSz="985023">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3" y="4"/>
            <a:ext cx="3073400" cy="508553"/>
          </a:xfrm>
          <a:prstGeom prst="rect">
            <a:avLst/>
          </a:prstGeom>
          <a:noFill/>
          <a:ln w="12700" cap="sq">
            <a:noFill/>
            <a:miter lim="800000"/>
            <a:headEnd type="none" w="sm" len="sm"/>
            <a:tailEnd type="none" w="sm" len="sm"/>
          </a:ln>
          <a:effectLst/>
        </p:spPr>
        <p:txBody>
          <a:bodyPr vert="horz" wrap="none" lIns="98446" tIns="49226" rIns="98446" bIns="49226" numCol="1" anchor="ctr" anchorCtr="0" compatLnSpc="1">
            <a:prstTxWarp prst="textNoShape">
              <a:avLst/>
            </a:prstTxWarp>
          </a:bodyPr>
          <a:lstStyle>
            <a:lvl1pPr algn="l" defTabSz="985023">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4025907" y="4"/>
            <a:ext cx="3073400" cy="508553"/>
          </a:xfrm>
          <a:prstGeom prst="rect">
            <a:avLst/>
          </a:prstGeom>
          <a:noFill/>
          <a:ln w="12700" cap="sq">
            <a:noFill/>
            <a:miter lim="800000"/>
            <a:headEnd type="none" w="sm" len="sm"/>
            <a:tailEnd type="none" w="sm" len="sm"/>
          </a:ln>
          <a:effectLst/>
        </p:spPr>
        <p:txBody>
          <a:bodyPr vert="horz" wrap="none" lIns="98446" tIns="49226" rIns="98446" bIns="49226" numCol="1" anchor="ctr" anchorCtr="0" compatLnSpc="1">
            <a:prstTxWarp prst="textNoShape">
              <a:avLst/>
            </a:prstTxWarp>
          </a:bodyPr>
          <a:lstStyle>
            <a:lvl1pPr algn="r" defTabSz="985023">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74700" y="766763"/>
            <a:ext cx="5549900" cy="38417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47739" y="4861448"/>
            <a:ext cx="5203825" cy="4607166"/>
          </a:xfrm>
          <a:prstGeom prst="rect">
            <a:avLst/>
          </a:prstGeom>
          <a:noFill/>
          <a:ln w="12700" cap="sq">
            <a:noFill/>
            <a:miter lim="800000"/>
            <a:headEnd type="none" w="sm" len="sm"/>
            <a:tailEnd type="none" w="sm" len="sm"/>
          </a:ln>
          <a:effectLst/>
        </p:spPr>
        <p:txBody>
          <a:bodyPr vert="horz" wrap="none" lIns="98446" tIns="49226" rIns="98446" bIns="49226"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3" y="9726067"/>
            <a:ext cx="3073400" cy="508553"/>
          </a:xfrm>
          <a:prstGeom prst="rect">
            <a:avLst/>
          </a:prstGeom>
          <a:noFill/>
          <a:ln w="12700" cap="sq">
            <a:noFill/>
            <a:miter lim="800000"/>
            <a:headEnd type="none" w="sm" len="sm"/>
            <a:tailEnd type="none" w="sm" len="sm"/>
          </a:ln>
          <a:effectLst/>
        </p:spPr>
        <p:txBody>
          <a:bodyPr vert="horz" wrap="none" lIns="98446" tIns="49226" rIns="98446" bIns="49226" numCol="1" anchor="b" anchorCtr="0" compatLnSpc="1">
            <a:prstTxWarp prst="textNoShape">
              <a:avLst/>
            </a:prstTxWarp>
          </a:bodyPr>
          <a:lstStyle>
            <a:lvl1pPr algn="l" defTabSz="985023">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4025907" y="9726067"/>
            <a:ext cx="3073400" cy="508553"/>
          </a:xfrm>
          <a:prstGeom prst="rect">
            <a:avLst/>
          </a:prstGeom>
          <a:noFill/>
          <a:ln w="12700" cap="sq">
            <a:noFill/>
            <a:miter lim="800000"/>
            <a:headEnd type="none" w="sm" len="sm"/>
            <a:tailEnd type="none" w="sm" len="sm"/>
          </a:ln>
          <a:effectLst/>
        </p:spPr>
        <p:txBody>
          <a:bodyPr vert="horz" wrap="none" lIns="98446" tIns="49226" rIns="98446" bIns="49226" numCol="1" anchor="b" anchorCtr="0" compatLnSpc="1">
            <a:prstTxWarp prst="textNoShape">
              <a:avLst/>
            </a:prstTxWarp>
          </a:bodyPr>
          <a:lstStyle>
            <a:lvl1pPr algn="r" defTabSz="985023">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989995" y="5134039"/>
            <a:ext cx="6419106" cy="437233"/>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400">
                <a:solidFill>
                  <a:schemeClr val="bg2">
                    <a:lumMod val="50000"/>
                    <a:lumOff val="50000"/>
                  </a:schemeClr>
                </a:solidFill>
                <a:latin typeface="ヒラギノ角ゴ Pro W6"/>
                <a:ea typeface="ヒラギノ角ゴ Pro W6"/>
              </a:defRPr>
            </a:lvl1pPr>
          </a:lstStyle>
          <a:p>
            <a:r>
              <a:rPr lang="ja-JP" altLang="en-US" dirty="0"/>
              <a:t>マスタ</a:t>
            </a:r>
            <a:r>
              <a:rPr lang="en-US" altLang="ja-JP" dirty="0"/>
              <a:t> </a:t>
            </a:r>
            <a:r>
              <a:rPr lang="ja-JP" altLang="en-US" dirty="0"/>
              <a:t>サブタイトルの書式設定</a:t>
            </a:r>
          </a:p>
        </p:txBody>
      </p:sp>
      <p:sp>
        <p:nvSpPr>
          <p:cNvPr id="1914885" name="Rectangle 5"/>
          <p:cNvSpPr>
            <a:spLocks noGrp="1" noChangeArrowheads="1"/>
          </p:cNvSpPr>
          <p:nvPr>
            <p:ph type="ctrTitle" sz="quarter"/>
          </p:nvPr>
        </p:nvSpPr>
        <p:spPr>
          <a:xfrm>
            <a:off x="2971800" y="3035389"/>
            <a:ext cx="6359403"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dirty="0"/>
              <a:t>マスタ</a:t>
            </a:r>
            <a:r>
              <a:rPr lang="en-US" altLang="ja-JP" dirty="0"/>
              <a:t> </a:t>
            </a:r>
            <a:r>
              <a:rPr lang="ja-JP" altLang="en-US" dirty="0"/>
              <a:t>タイトルの書式設定</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chemeClr val="bg2">
                    <a:lumMod val="75000"/>
                    <a:lumOff val="25000"/>
                  </a:schemeClr>
                </a:solidFill>
                <a:latin typeface="Franklin Gothic Demi" pitchFamily="34" charset="0"/>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0" cap="none">
                <a:solidFill>
                  <a:schemeClr val="bg2">
                    <a:lumMod val="75000"/>
                    <a:lumOff val="25000"/>
                  </a:schemeClr>
                </a:solidFill>
                <a:latin typeface="Franklin Gothic Demi" pitchFamily="34" charset="0"/>
                <a:ea typeface="ヒラギノ角ゴ ProN W6"/>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Franklin Gothic Demi" pitchFamily="34" charset="0"/>
                <a:ea typeface="ヒラギノ角ゴ Pro W6"/>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dirty="0" smtClean="0"/>
              <a:t>マスタ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rgbClr val="1F497D"/>
          </a:solidFill>
          <a:ln w="38100" cap="sq" cmpd="sng" algn="ctr">
            <a:solidFill>
              <a:srgbClr val="1F497D"/>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_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95441" y="1021902"/>
            <a:ext cx="8307732" cy="2139643"/>
          </a:xfrm>
        </p:spPr>
        <p:txBody>
          <a:bodyPr/>
          <a:lstStyle>
            <a:lvl1pPr algn="ctr">
              <a:defRPr sz="4400" b="0" cap="none">
                <a:solidFill>
                  <a:schemeClr val="bg2">
                    <a:lumMod val="75000"/>
                    <a:lumOff val="25000"/>
                  </a:schemeClr>
                </a:solidFill>
                <a:latin typeface="Franklin Gothic Demi" pitchFamily="34" charset="0"/>
                <a:ea typeface="ヒラギノ角ゴ ProN W6"/>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895441" y="3589473"/>
            <a:ext cx="8307732" cy="2343585"/>
          </a:xfrm>
        </p:spPr>
        <p:txBody>
          <a:bodyPr anchor="ctr"/>
          <a:lstStyle>
            <a:lvl1pPr marL="0" indent="0" algn="ctr">
              <a:buNone/>
              <a:defRPr sz="2600">
                <a:solidFill>
                  <a:schemeClr val="bg2">
                    <a:lumMod val="75000"/>
                    <a:lumOff val="25000"/>
                  </a:schemeClr>
                </a:solidFill>
                <a:latin typeface="Franklin Gothic Demi" pitchFamily="34" charset="0"/>
                <a:ea typeface="ヒラギノ角ゴ Pro W6"/>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dirty="0" smtClean="0"/>
              <a:t>マスタ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Rectangle 15"/>
          <p:cNvSpPr>
            <a:spLocks noChangeArrowheads="1"/>
          </p:cNvSpPr>
          <p:nvPr userDrawn="1"/>
        </p:nvSpPr>
        <p:spPr bwMode="auto">
          <a:xfrm>
            <a:off x="0" y="1"/>
            <a:ext cx="9906000" cy="228599"/>
          </a:xfrm>
          <a:prstGeom prst="rect">
            <a:avLst/>
          </a:prstGeom>
          <a:solidFill>
            <a:schemeClr val="bg1"/>
          </a:solidFill>
          <a:ln>
            <a:solidFill>
              <a:schemeClr val="bg1"/>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オープンデータ流通推進コンソーシアム</a:t>
            </a:r>
            <a:endParaRPr lang="en-US" altLang="ja-JP" sz="1200" b="1" i="0" dirty="0">
              <a:latin typeface="メイリオ"/>
              <a:ea typeface="メイリオ"/>
              <a:cs typeface="メイリオ"/>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15789" y="1322775"/>
            <a:ext cx="9183247" cy="1196877"/>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2733616"/>
            <a:ext cx="9182040" cy="3677511"/>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bg1"/>
          </a:solidFill>
          <a:ln>
            <a:solidFill>
              <a:schemeClr val="bg1"/>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オープンデータ流通推進コンソーシアム</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3967000"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defRPr/>
            </a:pPr>
            <a:r>
              <a:rPr lang="en-US" altLang="ja-JP" sz="1000" b="1" dirty="0" smtClean="0">
                <a:solidFill>
                  <a:srgbClr val="353535"/>
                </a:solidFill>
                <a:latin typeface="Arial" charset="0"/>
              </a:rPr>
              <a:t>© 2013 Open Data Promotion Consortium</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702" r:id="rId4"/>
    <p:sldLayoutId id="2147483674" r:id="rId5"/>
    <p:sldLayoutId id="2147483689" r:id="rId6"/>
    <p:sldLayoutId id="2147483705" r:id="rId7"/>
    <p:sldLayoutId id="2147483676" r:id="rId8"/>
    <p:sldLayoutId id="2147483677" r:id="rId9"/>
    <p:sldLayoutId id="2147483684" r:id="rId10"/>
  </p:sldLayoutIdLst>
  <p:hf hdr="0" ftr="0" dt="0"/>
  <p:txStyles>
    <p:titleStyle>
      <a:lvl1pPr algn="l" defTabSz="972616" rtl="0" eaLnBrk="0" fontAlgn="base" hangingPunct="0">
        <a:spcBef>
          <a:spcPct val="0"/>
        </a:spcBef>
        <a:spcAft>
          <a:spcPct val="0"/>
        </a:spcAft>
        <a:defRPr kumimoji="1" sz="2600" baseline="0">
          <a:solidFill>
            <a:schemeClr val="bg2">
              <a:lumMod val="75000"/>
              <a:lumOff val="25000"/>
            </a:schemeClr>
          </a:solidFill>
          <a:latin typeface="Arial" pitchFamily="34" charset="0"/>
          <a:ea typeface="ヒラギノ角ゴ ProN W6"/>
          <a:cs typeface="+mj-cs"/>
        </a:defRPr>
      </a:lvl1pPr>
      <a:lvl2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0" fontAlgn="base" hangingPunct="0">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Calibri" pitchFamily="34" charset="0"/>
          <a:ea typeface="ヒラギノ角ゴ ProN W3" pitchFamily="34" charset="-128"/>
          <a:cs typeface="ヒラギノ角ゴ Pro W6"/>
        </a:defRPr>
      </a:lvl1pPr>
      <a:lvl2pPr marL="533400" indent="-177800" algn="l" defTabSz="972616" rtl="0" eaLnBrk="0" fontAlgn="base" hangingPunct="0">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Calibri" pitchFamily="34" charset="0"/>
          <a:ea typeface="ヒラギノ角ゴ ProN W3" pitchFamily="34" charset="-128"/>
        </a:defRPr>
      </a:lvl2pPr>
      <a:lvl3pPr marL="622300" indent="-88900" algn="l" defTabSz="972616" rtl="0" eaLnBrk="0" fontAlgn="base" hangingPunct="0">
        <a:spcBef>
          <a:spcPct val="20000"/>
        </a:spcBef>
        <a:spcAft>
          <a:spcPct val="0"/>
        </a:spcAft>
        <a:buClr>
          <a:schemeClr val="bg2"/>
        </a:buClr>
        <a:buFont typeface="Wingdings" charset="2"/>
        <a:buChar char=""/>
        <a:tabLst>
          <a:tab pos="622300" algn="l"/>
        </a:tabLst>
        <a:defRPr kumimoji="1" sz="1500" baseline="0">
          <a:solidFill>
            <a:srgbClr val="464646"/>
          </a:solidFill>
          <a:latin typeface="Calibri" pitchFamily="34" charset="0"/>
          <a:ea typeface="ヒラギノ角ゴ ProN W3" pitchFamily="34" charset="-128"/>
        </a:defRPr>
      </a:lvl3pPr>
      <a:lvl4pPr marL="923925" indent="-200025" algn="l" defTabSz="972616" rtl="0" eaLnBrk="0" fontAlgn="base" hangingPunct="0">
        <a:spcBef>
          <a:spcPct val="20000"/>
        </a:spcBef>
        <a:spcAft>
          <a:spcPct val="0"/>
        </a:spcAft>
        <a:buClr>
          <a:schemeClr val="accent3"/>
        </a:buClr>
        <a:buFont typeface="Wingdings" charset="2"/>
        <a:buChar char="u"/>
        <a:tabLst>
          <a:tab pos="924744" algn="l"/>
        </a:tabLst>
        <a:defRPr kumimoji="1" sz="1300" baseline="0">
          <a:solidFill>
            <a:srgbClr val="464646"/>
          </a:solidFill>
          <a:latin typeface="Calibri" pitchFamily="34" charset="0"/>
          <a:ea typeface="ヒラギノ角ゴ ProN W3" pitchFamily="34" charset="-128"/>
        </a:defRPr>
      </a:lvl4pPr>
      <a:lvl5pPr marL="990130" indent="0" algn="l" defTabSz="972616" rtl="0" eaLnBrk="0" fontAlgn="base" hangingPunct="0">
        <a:spcBef>
          <a:spcPct val="20000"/>
        </a:spcBef>
        <a:spcAft>
          <a:spcPct val="0"/>
        </a:spcAft>
        <a:buClr>
          <a:schemeClr val="tx1"/>
        </a:buClr>
        <a:tabLst>
          <a:tab pos="990130" algn="l"/>
        </a:tabLst>
        <a:defRPr kumimoji="1" sz="1200" baseline="0">
          <a:solidFill>
            <a:srgbClr val="464646"/>
          </a:solidFill>
          <a:latin typeface="Calibri" pitchFamily="34" charset="0"/>
          <a:ea typeface="ヒラギノ角ゴ ProN W3" pitchFamily="34" charset="-128"/>
        </a:defRPr>
      </a:lvl5pPr>
      <a:lvl6pPr marL="2322369"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989995" y="5134039"/>
            <a:ext cx="6419106" cy="683454"/>
          </a:xfrm>
        </p:spPr>
        <p:txBody>
          <a:bodyPr/>
          <a:lstStyle/>
          <a:p>
            <a:r>
              <a:rPr lang="en-US" altLang="ja-JP" sz="2000" dirty="0" smtClean="0">
                <a:latin typeface="ヒラギノ角ゴ ProN W6" pitchFamily="34" charset="-128"/>
                <a:ea typeface="ヒラギノ角ゴ ProN W6" pitchFamily="34" charset="-128"/>
              </a:rPr>
              <a:t>2013.2.26</a:t>
            </a:r>
            <a:r>
              <a:rPr lang="ja-JP" altLang="en-US" sz="2000" dirty="0" smtClean="0">
                <a:latin typeface="ヒラギノ角ゴ ProN W6" pitchFamily="34" charset="-128"/>
                <a:ea typeface="ヒラギノ角ゴ ProN W6" pitchFamily="34" charset="-128"/>
              </a:rPr>
              <a:t/>
            </a:r>
            <a:br>
              <a:rPr lang="ja-JP" altLang="en-US" sz="2000" dirty="0" smtClean="0">
                <a:latin typeface="ヒラギノ角ゴ ProN W6" pitchFamily="34" charset="-128"/>
                <a:ea typeface="ヒラギノ角ゴ ProN W6" pitchFamily="34" charset="-128"/>
              </a:rPr>
            </a:br>
            <a:r>
              <a:rPr lang="ja-JP" altLang="en-US" sz="2000" dirty="0" smtClean="0">
                <a:latin typeface="ヒラギノ角ゴ ProN W6" pitchFamily="34" charset="-128"/>
                <a:ea typeface="ヒラギノ角ゴ ProN W6" pitchFamily="34" charset="-128"/>
              </a:rPr>
              <a:t>オープンデータ流通推進コンソーシアム 事務局</a:t>
            </a:r>
            <a:endParaRPr lang="en-US" altLang="ja-JP" sz="2000" dirty="0" smtClean="0">
              <a:latin typeface="ヒラギノ角ゴ ProN W6" pitchFamily="34" charset="-128"/>
              <a:ea typeface="ヒラギノ角ゴ ProN W6" pitchFamily="34" charset="-128"/>
            </a:endParaRPr>
          </a:p>
        </p:txBody>
      </p:sp>
      <p:sp>
        <p:nvSpPr>
          <p:cNvPr id="3" name="タイトル 2"/>
          <p:cNvSpPr>
            <a:spLocks noGrp="1"/>
          </p:cNvSpPr>
          <p:nvPr>
            <p:ph type="ctrTitle" sz="quarter"/>
          </p:nvPr>
        </p:nvSpPr>
        <p:spPr>
          <a:xfrm>
            <a:off x="2971800" y="2542946"/>
            <a:ext cx="6359403" cy="1052786"/>
          </a:xfrm>
        </p:spPr>
        <p:txBody>
          <a:bodyPr/>
          <a:lstStyle/>
          <a:p>
            <a:r>
              <a:rPr lang="ja-JP" altLang="en-US" sz="2400" dirty="0" smtClean="0"/>
              <a:t>オープンデータ流通推進コンソーシアム</a:t>
            </a:r>
            <a:r>
              <a:rPr lang="en-US" altLang="ja-JP" dirty="0" smtClean="0"/>
              <a:t/>
            </a:r>
            <a:br>
              <a:rPr lang="en-US" altLang="ja-JP" dirty="0" smtClean="0"/>
            </a:br>
            <a:r>
              <a:rPr lang="ja-JP" altLang="en-US" sz="4000" dirty="0" smtClean="0"/>
              <a:t>国際標準動向調査結果</a:t>
            </a:r>
            <a:endParaRPr lang="ja-JP" altLang="en-US" dirty="0"/>
          </a:p>
        </p:txBody>
      </p:sp>
      <p:pic>
        <p:nvPicPr>
          <p:cNvPr id="5" name="図 4"/>
          <p:cNvPicPr>
            <a:picLocks noChangeAspect="1"/>
          </p:cNvPicPr>
          <p:nvPr/>
        </p:nvPicPr>
        <p:blipFill>
          <a:blip r:embed="rId2"/>
          <a:stretch>
            <a:fillRect/>
          </a:stretch>
        </p:blipFill>
        <p:spPr>
          <a:xfrm>
            <a:off x="381000" y="1447800"/>
            <a:ext cx="2286000" cy="2097740"/>
          </a:xfrm>
          <a:prstGeom prst="rect">
            <a:avLst/>
          </a:prstGeom>
        </p:spPr>
      </p:pic>
      <p:sp>
        <p:nvSpPr>
          <p:cNvPr id="7" name="テキスト ボックス 6"/>
          <p:cNvSpPr txBox="1"/>
          <p:nvPr/>
        </p:nvSpPr>
        <p:spPr>
          <a:xfrm>
            <a:off x="3048000" y="1981200"/>
            <a:ext cx="6858000" cy="369332"/>
          </a:xfrm>
          <a:prstGeom prst="rect">
            <a:avLst/>
          </a:prstGeom>
          <a:solidFill>
            <a:schemeClr val="bg1"/>
          </a:solidFill>
          <a:ln>
            <a:solidFill>
              <a:srgbClr val="1F497D"/>
            </a:solidFill>
          </a:ln>
        </p:spPr>
        <p:txBody>
          <a:bodyPr wrap="square" rtlCol="0">
            <a:spAutoFit/>
          </a:bodyPr>
          <a:lstStyle/>
          <a:p>
            <a:pPr algn="l"/>
            <a:r>
              <a:rPr kumimoji="1" lang="ja-JP" altLang="en-US" dirty="0" smtClean="0">
                <a:latin typeface="ヒラギノ角ゴ ProN W6"/>
                <a:ea typeface="ヒラギノ角ゴ ProN W6"/>
                <a:cs typeface="ヒラギノ角ゴ ProN W6"/>
              </a:rPr>
              <a:t>第三回</a:t>
            </a:r>
            <a:r>
              <a:rPr kumimoji="1" lang="en-US" altLang="ja-JP" dirty="0" smtClean="0">
                <a:latin typeface="ヒラギノ角ゴ ProN W6"/>
                <a:ea typeface="ヒラギノ角ゴ ProN W6"/>
                <a:cs typeface="ヒラギノ角ゴ ProN W6"/>
              </a:rPr>
              <a:t> </a:t>
            </a:r>
            <a:r>
              <a:rPr kumimoji="1" lang="ja-JP" altLang="en-US" dirty="0" smtClean="0">
                <a:latin typeface="ヒラギノ角ゴ ProN W6"/>
                <a:ea typeface="ヒラギノ角ゴ ProN W6"/>
                <a:cs typeface="ヒラギノ角ゴ ProN W6"/>
              </a:rPr>
              <a:t>技術委員会資料</a:t>
            </a:r>
          </a:p>
        </p:txBody>
      </p:sp>
      <p:sp>
        <p:nvSpPr>
          <p:cNvPr id="6" name="Text Box 785"/>
          <p:cNvSpPr txBox="1">
            <a:spLocks noChangeArrowheads="1"/>
          </p:cNvSpPr>
          <p:nvPr/>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r>
              <a:rPr lang="ja-JP" altLang="en-US" dirty="0" smtClean="0">
                <a:solidFill>
                  <a:schemeClr val="bg2"/>
                </a:solidFill>
              </a:rPr>
              <a:t>資料</a:t>
            </a:r>
            <a:r>
              <a:rPr lang="en-US" altLang="ja-JP" dirty="0" smtClean="0">
                <a:solidFill>
                  <a:schemeClr val="bg2"/>
                </a:solidFill>
              </a:rPr>
              <a:t>3-8</a:t>
            </a:r>
            <a:endParaRPr lang="en-US" altLang="ja-JP" dirty="0">
              <a:solidFill>
                <a:schemeClr val="bg2"/>
              </a:solidFill>
            </a:endParaRPr>
          </a:p>
        </p:txBody>
      </p:sp>
    </p:spTree>
    <p:extLst>
      <p:ext uri="{BB962C8B-B14F-4D97-AF65-F5344CB8AC3E}">
        <p14:creationId xmlns:p14="http://schemas.microsoft.com/office/powerpoint/2010/main" val="2616960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3. </a:t>
            </a:r>
            <a:r>
              <a:rPr lang="ja-JP" altLang="en-US" dirty="0" smtClean="0"/>
              <a:t>ベストプラクティス</a:t>
            </a:r>
            <a:r>
              <a:rPr lang="ja-JP" altLang="en-US" dirty="0"/>
              <a:t>／ガイドラインの</a:t>
            </a:r>
            <a:r>
              <a:rPr lang="ja-JP" altLang="en-US" dirty="0" smtClean="0"/>
              <a:t>事例</a:t>
            </a:r>
            <a:endParaRPr kumimoji="1" lang="ja-JP" altLang="en-US" dirty="0"/>
          </a:p>
        </p:txBody>
      </p:sp>
      <p:sp>
        <p:nvSpPr>
          <p:cNvPr id="3" name="コンテンツ プレースホルダー 2"/>
          <p:cNvSpPr>
            <a:spLocks noGrp="1"/>
          </p:cNvSpPr>
          <p:nvPr>
            <p:ph idx="1"/>
          </p:nvPr>
        </p:nvSpPr>
        <p:spPr>
          <a:xfrm>
            <a:off x="351414" y="1143001"/>
            <a:ext cx="9146415" cy="4878287"/>
          </a:xfrm>
        </p:spPr>
        <p:txBody>
          <a:bodyPr>
            <a:normAutofit fontScale="85000" lnSpcReduction="20000"/>
          </a:bodyPr>
          <a:lstStyle/>
          <a:p>
            <a:r>
              <a:rPr lang="ja-JP" altLang="en-US" dirty="0" smtClean="0"/>
              <a:t>アメリカでの事例</a:t>
            </a:r>
          </a:p>
          <a:p>
            <a:pPr lvl="1"/>
            <a:r>
              <a:rPr lang="en-US" altLang="ja-JP" dirty="0"/>
              <a:t>Requirements and Best Practices </a:t>
            </a:r>
            <a:r>
              <a:rPr lang="en-US" altLang="ja-JP" dirty="0" smtClean="0"/>
              <a:t>Checklist(*4)</a:t>
            </a:r>
            <a:endParaRPr lang="ja-JP" altLang="en-US" dirty="0" smtClean="0"/>
          </a:p>
          <a:p>
            <a:pPr lvl="2"/>
            <a:r>
              <a:rPr lang="ja-JP" altLang="en-US" dirty="0"/>
              <a:t>具体的な </a:t>
            </a:r>
            <a:r>
              <a:rPr lang="en-US" altLang="ja-JP" dirty="0"/>
              <a:t>Web </a:t>
            </a:r>
            <a:r>
              <a:rPr lang="ja-JP" altLang="en-US" dirty="0"/>
              <a:t>公開についての</a:t>
            </a:r>
            <a:r>
              <a:rPr lang="ja-JP" altLang="en-US" dirty="0" smtClean="0"/>
              <a:t>ベストプラクティスをまとめたチェックリスト。</a:t>
            </a:r>
          </a:p>
          <a:p>
            <a:pPr lvl="1"/>
            <a:r>
              <a:rPr lang="en-US" altLang="ja-JP" dirty="0"/>
              <a:t>Draft Concept of </a:t>
            </a:r>
            <a:r>
              <a:rPr lang="en-US" altLang="ja-JP" dirty="0" smtClean="0"/>
              <a:t>Operation(*5)</a:t>
            </a:r>
            <a:endParaRPr lang="ja-JP" altLang="en-US" dirty="0" smtClean="0"/>
          </a:p>
          <a:p>
            <a:pPr lvl="2"/>
            <a:r>
              <a:rPr lang="en-US" altLang="ja-JP" dirty="0" smtClean="0"/>
              <a:t>data.gov</a:t>
            </a:r>
            <a:r>
              <a:rPr lang="ja-JP" altLang="en-US" dirty="0" smtClean="0"/>
              <a:t>の運用に対する方針をまとめた文書。</a:t>
            </a:r>
          </a:p>
          <a:p>
            <a:r>
              <a:rPr lang="ja-JP" altLang="en-US" dirty="0" smtClean="0"/>
              <a:t>オーストラリアの事例</a:t>
            </a:r>
          </a:p>
          <a:p>
            <a:pPr lvl="1"/>
            <a:r>
              <a:rPr lang="en-US" altLang="ja-JP" dirty="0"/>
              <a:t>Enhancing the discoverability and accessibility of  government </a:t>
            </a:r>
            <a:r>
              <a:rPr lang="en-US" altLang="ja-JP" dirty="0" smtClean="0"/>
              <a:t>information(*6)</a:t>
            </a:r>
          </a:p>
          <a:p>
            <a:pPr lvl="2"/>
            <a:r>
              <a:rPr lang="en-US" altLang="ja-JP" dirty="0"/>
              <a:t>Accessibility </a:t>
            </a:r>
            <a:r>
              <a:rPr lang="ja-JP" altLang="en-US" dirty="0"/>
              <a:t>を向上することと</a:t>
            </a:r>
            <a:r>
              <a:rPr lang="ja-JP" altLang="en-US" dirty="0" smtClean="0"/>
              <a:t>、政府</a:t>
            </a:r>
            <a:r>
              <a:rPr lang="ja-JP" altLang="en-US" dirty="0"/>
              <a:t>全体で共通のメタデータをつかうなど、検索を容易にするなどに</a:t>
            </a:r>
            <a:r>
              <a:rPr lang="ja-JP" altLang="en-US" dirty="0" smtClean="0"/>
              <a:t>関する提言。</a:t>
            </a:r>
          </a:p>
          <a:p>
            <a:pPr lvl="1"/>
            <a:r>
              <a:rPr lang="en-US" altLang="ja-JP" dirty="0"/>
              <a:t>Early leadership in semantic </a:t>
            </a:r>
            <a:r>
              <a:rPr lang="en-US" altLang="ja-JP" dirty="0" smtClean="0"/>
              <a:t>web(*7)</a:t>
            </a:r>
            <a:endParaRPr lang="ja-JP" altLang="en-US" dirty="0" smtClean="0"/>
          </a:p>
          <a:p>
            <a:pPr lvl="2"/>
            <a:r>
              <a:rPr lang="ja-JP" altLang="en-US" dirty="0"/>
              <a:t>政府機関のウェブやデータセット</a:t>
            </a:r>
            <a:r>
              <a:rPr lang="ja-JP" altLang="en-US" dirty="0" smtClean="0"/>
              <a:t>に</a:t>
            </a:r>
            <a:r>
              <a:rPr lang="en-US" altLang="ja-JP" dirty="0" smtClean="0"/>
              <a:t>“sematic tag” </a:t>
            </a:r>
            <a:r>
              <a:rPr lang="ja-JP" altLang="en-US" dirty="0"/>
              <a:t>をつけるため</a:t>
            </a:r>
            <a:r>
              <a:rPr lang="ja-JP" altLang="en-US" dirty="0" smtClean="0"/>
              <a:t>のガイドライン。</a:t>
            </a:r>
          </a:p>
          <a:p>
            <a:pPr lvl="1"/>
            <a:r>
              <a:rPr lang="en-US" altLang="ja-JP" dirty="0"/>
              <a:t>Whole of government information publication </a:t>
            </a:r>
            <a:r>
              <a:rPr lang="en-US" altLang="ja-JP" dirty="0" smtClean="0"/>
              <a:t>scheme(*8)</a:t>
            </a:r>
          </a:p>
          <a:p>
            <a:pPr lvl="2"/>
            <a:r>
              <a:rPr lang="ja-JP" altLang="en-US" dirty="0"/>
              <a:t>政府による</a:t>
            </a:r>
            <a:r>
              <a:rPr lang="en-US" altLang="ja-JP" dirty="0"/>
              <a:t>PSI</a:t>
            </a:r>
            <a:r>
              <a:rPr lang="ja-JP" altLang="en-US" dirty="0"/>
              <a:t>公開にあたってのベストプラクティスの方針の議論</a:t>
            </a:r>
            <a:r>
              <a:rPr lang="ja-JP" altLang="en-US" dirty="0" smtClean="0"/>
              <a:t>。</a:t>
            </a:r>
            <a:endParaRPr lang="en-US" altLang="ja-JP" dirty="0" smtClean="0"/>
          </a:p>
          <a:p>
            <a:pPr lvl="2"/>
            <a:r>
              <a:rPr lang="ja-JP" altLang="en-US" dirty="0" smtClean="0"/>
              <a:t>集約</a:t>
            </a:r>
            <a:r>
              <a:rPr lang="ja-JP" altLang="en-US" dirty="0"/>
              <a:t>した検索サイトの</a:t>
            </a:r>
            <a:r>
              <a:rPr lang="ja-JP" altLang="en-US" dirty="0" smtClean="0"/>
              <a:t>必要性を言及している。これが元となり</a:t>
            </a:r>
            <a:r>
              <a:rPr lang="en-US" altLang="ja-JP" dirty="0" smtClean="0"/>
              <a:t>http</a:t>
            </a:r>
            <a:r>
              <a:rPr lang="en-US" altLang="ja-JP" dirty="0"/>
              <a:t>://</a:t>
            </a:r>
            <a:r>
              <a:rPr lang="en-US" altLang="ja-JP" dirty="0" smtClean="0"/>
              <a:t>www.data.gov.au/ </a:t>
            </a:r>
            <a:r>
              <a:rPr lang="ja-JP" altLang="en-US" dirty="0" err="1" smtClean="0"/>
              <a:t>が誕</a:t>
            </a:r>
            <a:r>
              <a:rPr lang="ja-JP" altLang="en-US" dirty="0" smtClean="0"/>
              <a:t>生したと考えられる。</a:t>
            </a:r>
          </a:p>
          <a:p>
            <a:r>
              <a:rPr kumimoji="1" lang="ja-JP" altLang="en-US" dirty="0" smtClean="0"/>
              <a:t>ニュージーランドの事例</a:t>
            </a:r>
          </a:p>
          <a:p>
            <a:pPr lvl="1"/>
            <a:r>
              <a:rPr lang="en-US" altLang="ja-JP" dirty="0" smtClean="0"/>
              <a:t>Government ICT Direction and Priorities(*9)</a:t>
            </a:r>
          </a:p>
          <a:p>
            <a:pPr lvl="2"/>
            <a:r>
              <a:rPr lang="ja-JP" altLang="en-US" dirty="0"/>
              <a:t>政府関連の </a:t>
            </a:r>
            <a:r>
              <a:rPr lang="en-US" altLang="ja-JP" dirty="0"/>
              <a:t>PSI </a:t>
            </a:r>
            <a:r>
              <a:rPr lang="ja-JP" altLang="en-US" dirty="0"/>
              <a:t>データについての情報をあつめるときに誰もが参照</a:t>
            </a:r>
            <a:r>
              <a:rPr lang="ja-JP" altLang="en-US" dirty="0" smtClean="0"/>
              <a:t>するページ。</a:t>
            </a:r>
            <a:r>
              <a:rPr lang="en-US" altLang="ja-JP" dirty="0" smtClean="0"/>
              <a:t>W3C</a:t>
            </a:r>
            <a:r>
              <a:rPr lang="ja-JP" altLang="en-US" dirty="0" smtClean="0"/>
              <a:t>の</a:t>
            </a:r>
            <a:r>
              <a:rPr lang="en-US" altLang="ja-JP" dirty="0" smtClean="0"/>
              <a:t>Open Data five-star Model</a:t>
            </a:r>
            <a:r>
              <a:rPr lang="ja-JP" altLang="en-US" dirty="0" smtClean="0"/>
              <a:t>が解説されており、</a:t>
            </a:r>
            <a:r>
              <a:rPr lang="en-US" altLang="ja-JP" dirty="0"/>
              <a:t>P</a:t>
            </a:r>
            <a:r>
              <a:rPr lang="en-US" altLang="ja-JP" dirty="0" smtClean="0"/>
              <a:t>SI</a:t>
            </a:r>
            <a:r>
              <a:rPr lang="ja-JP" altLang="en-US" dirty="0" smtClean="0"/>
              <a:t>はレベル</a:t>
            </a:r>
            <a:r>
              <a:rPr lang="en-US" altLang="ja-JP" dirty="0" smtClean="0"/>
              <a:t>3</a:t>
            </a:r>
            <a:r>
              <a:rPr lang="ja-JP" altLang="en-US" dirty="0" smtClean="0"/>
              <a:t>以上（</a:t>
            </a:r>
            <a:r>
              <a:rPr lang="en-US" altLang="ja-JP" dirty="0"/>
              <a:t>non-proprietary</a:t>
            </a:r>
            <a:r>
              <a:rPr lang="ja-JP" altLang="en-US" dirty="0"/>
              <a:t>で、マシン可読、ウェブ経由でアクセスできて、</a:t>
            </a:r>
            <a:r>
              <a:rPr lang="en-US" altLang="ja-JP" dirty="0"/>
              <a:t>NZGOAL </a:t>
            </a:r>
            <a:r>
              <a:rPr lang="ja-JP" altLang="en-US" dirty="0"/>
              <a:t>に応じてラインセンスされていること）であるべきと規定している</a:t>
            </a:r>
            <a:r>
              <a:rPr lang="ja-JP" altLang="en-US" dirty="0" smtClean="0"/>
              <a:t>。</a:t>
            </a:r>
            <a:endParaRPr lang="en-US" altLang="ja-JP" dirty="0" smtClean="0"/>
          </a:p>
          <a:p>
            <a:pPr lvl="2"/>
            <a:r>
              <a:rPr lang="ja-JP" altLang="en-US" dirty="0"/>
              <a:t>実際の</a:t>
            </a:r>
            <a:r>
              <a:rPr lang="en-US" altLang="ja-JP" dirty="0"/>
              <a:t>PSI </a:t>
            </a:r>
            <a:r>
              <a:rPr lang="ja-JP" altLang="en-US" dirty="0"/>
              <a:t>データ公開サイトの運用の際の</a:t>
            </a:r>
            <a:r>
              <a:rPr lang="ja-JP" altLang="en-US" dirty="0" smtClean="0"/>
              <a:t>チェックリスト</a:t>
            </a:r>
            <a:r>
              <a:rPr lang="en-US" altLang="ja-JP" dirty="0" smtClean="0"/>
              <a:t>(*10)</a:t>
            </a:r>
            <a:r>
              <a:rPr lang="ja-JP" altLang="en-US" dirty="0" smtClean="0"/>
              <a:t>も掲載されている。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
        <p:nvSpPr>
          <p:cNvPr id="5" name="テキスト ボックス 4"/>
          <p:cNvSpPr txBox="1"/>
          <p:nvPr/>
        </p:nvSpPr>
        <p:spPr>
          <a:xfrm>
            <a:off x="4736976" y="5877272"/>
            <a:ext cx="5230919" cy="707886"/>
          </a:xfrm>
          <a:prstGeom prst="rect">
            <a:avLst/>
          </a:prstGeom>
          <a:noFill/>
        </p:spPr>
        <p:txBody>
          <a:bodyPr wrap="none" rtlCol="0">
            <a:spAutoFit/>
          </a:bodyPr>
          <a:lstStyle/>
          <a:p>
            <a:pPr algn="l"/>
            <a:r>
              <a:rPr kumimoji="1" lang="en-US" altLang="ja-JP" sz="1000" dirty="0" smtClean="0">
                <a:solidFill>
                  <a:schemeClr val="bg2"/>
                </a:solidFill>
                <a:latin typeface="+mj-lt"/>
                <a:ea typeface="ヒラギノ角ゴ ProN W6"/>
                <a:cs typeface="ヒラギノ角ゴ ProN W6"/>
              </a:rPr>
              <a:t>(*7) </a:t>
            </a:r>
            <a:r>
              <a:rPr kumimoji="1" lang="en-US" altLang="ja-JP" sz="1000" dirty="0">
                <a:solidFill>
                  <a:schemeClr val="bg2"/>
                </a:solidFill>
                <a:latin typeface="+mj-lt"/>
                <a:ea typeface="ヒラギノ角ゴ ProN W6"/>
                <a:cs typeface="ヒラギノ角ゴ ProN W6"/>
              </a:rPr>
              <a:t>http://</a:t>
            </a:r>
            <a:r>
              <a:rPr kumimoji="1" lang="en-US" altLang="ja-JP" sz="1000" dirty="0" smtClean="0">
                <a:solidFill>
                  <a:schemeClr val="bg2"/>
                </a:solidFill>
                <a:latin typeface="+mj-lt"/>
                <a:ea typeface="ヒラギノ角ゴ ProN W6"/>
                <a:cs typeface="ヒラギノ角ゴ ProN W6"/>
              </a:rPr>
              <a:t>gov2.net.au/projects/project-5/</a:t>
            </a:r>
            <a:endParaRPr kumimoji="1" lang="ja-JP" altLang="en-US" sz="1000" dirty="0" smtClean="0">
              <a:solidFill>
                <a:schemeClr val="bg2"/>
              </a:solidFill>
              <a:latin typeface="+mj-lt"/>
              <a:ea typeface="ヒラギノ角ゴ ProN W6"/>
              <a:cs typeface="ヒラギノ角ゴ ProN W6"/>
            </a:endParaRPr>
          </a:p>
          <a:p>
            <a:pPr algn="l"/>
            <a:r>
              <a:rPr kumimoji="1" lang="en-US" altLang="ja-JP" sz="1000" dirty="0" smtClean="0">
                <a:solidFill>
                  <a:schemeClr val="bg2"/>
                </a:solidFill>
                <a:latin typeface="+mj-lt"/>
                <a:ea typeface="ヒラギノ角ゴ ProN W6"/>
                <a:cs typeface="ヒラギノ角ゴ ProN W6"/>
              </a:rPr>
              <a:t>(*8</a:t>
            </a:r>
            <a:r>
              <a:rPr kumimoji="1" lang="en-US" altLang="ja-JP" sz="1000" dirty="0">
                <a:solidFill>
                  <a:schemeClr val="bg2"/>
                </a:solidFill>
                <a:latin typeface="+mj-lt"/>
                <a:ea typeface="ヒラギノ角ゴ ProN W6"/>
                <a:cs typeface="ヒラギノ角ゴ ProN W6"/>
              </a:rPr>
              <a:t>) http://</a:t>
            </a:r>
            <a:r>
              <a:rPr kumimoji="1" lang="en-US" altLang="ja-JP" sz="1000" dirty="0" smtClean="0">
                <a:solidFill>
                  <a:schemeClr val="bg2"/>
                </a:solidFill>
                <a:latin typeface="+mj-lt"/>
                <a:ea typeface="ヒラギノ角ゴ ProN W6"/>
                <a:cs typeface="ヒラギノ角ゴ ProN W6"/>
              </a:rPr>
              <a:t>gov2.net.au/projects/project-7/</a:t>
            </a:r>
          </a:p>
          <a:p>
            <a:pPr algn="l"/>
            <a:r>
              <a:rPr kumimoji="1" lang="en-US" altLang="ja-JP" sz="1000" dirty="0" smtClean="0">
                <a:solidFill>
                  <a:schemeClr val="bg2"/>
                </a:solidFill>
                <a:latin typeface="+mj-lt"/>
                <a:ea typeface="ヒラギノ角ゴ ProN W6"/>
                <a:cs typeface="ヒラギノ角ゴ ProN W6"/>
              </a:rPr>
              <a:t>(*9) http://ict.govt.nz/</a:t>
            </a:r>
            <a:endParaRPr kumimoji="1" lang="ja-JP" altLang="en-US" sz="1000" dirty="0" smtClean="0">
              <a:solidFill>
                <a:schemeClr val="bg2"/>
              </a:solidFill>
              <a:latin typeface="+mj-lt"/>
              <a:ea typeface="ヒラギノ角ゴ ProN W6"/>
              <a:cs typeface="ヒラギノ角ゴ ProN W6"/>
            </a:endParaRPr>
          </a:p>
          <a:p>
            <a:pPr algn="l"/>
            <a:r>
              <a:rPr kumimoji="1" lang="en-US" altLang="ja-JP" sz="1000" dirty="0">
                <a:solidFill>
                  <a:schemeClr val="bg2"/>
                </a:solidFill>
                <a:latin typeface="+mj-lt"/>
                <a:ea typeface="ヒラギノ角ゴ ProN W6"/>
                <a:cs typeface="ヒラギノ角ゴ ProN W6"/>
              </a:rPr>
              <a:t>(*10) http://ict.govt.nz/programme/opening-government-data-and-information/toolkit-agencies</a:t>
            </a:r>
          </a:p>
        </p:txBody>
      </p:sp>
      <p:sp>
        <p:nvSpPr>
          <p:cNvPr id="6" name="テキスト ボックス 5"/>
          <p:cNvSpPr txBox="1"/>
          <p:nvPr/>
        </p:nvSpPr>
        <p:spPr>
          <a:xfrm>
            <a:off x="-56578" y="5971346"/>
            <a:ext cx="4937570" cy="553998"/>
          </a:xfrm>
          <a:prstGeom prst="rect">
            <a:avLst/>
          </a:prstGeom>
          <a:noFill/>
        </p:spPr>
        <p:txBody>
          <a:bodyPr wrap="none" rtlCol="0">
            <a:spAutoFit/>
          </a:bodyPr>
          <a:lstStyle/>
          <a:p>
            <a:pPr algn="l"/>
            <a:r>
              <a:rPr kumimoji="1" lang="en-US" altLang="ja-JP" sz="1000" dirty="0">
                <a:solidFill>
                  <a:schemeClr val="bg2"/>
                </a:solidFill>
                <a:latin typeface="+mj-lt"/>
                <a:ea typeface="ヒラギノ角ゴ ProN W6"/>
                <a:cs typeface="ヒラギノ角ゴ ProN W6"/>
              </a:rPr>
              <a:t>(*4) http://</a:t>
            </a:r>
            <a:r>
              <a:rPr kumimoji="1" lang="en-US" altLang="ja-JP" sz="1000" dirty="0" smtClean="0">
                <a:solidFill>
                  <a:schemeClr val="bg2"/>
                </a:solidFill>
                <a:latin typeface="+mj-lt"/>
                <a:ea typeface="ヒラギノ角ゴ ProN W6"/>
                <a:cs typeface="ヒラギノ角ゴ ProN W6"/>
              </a:rPr>
              <a:t>www.howto.gov/web-content/requirements-and-best-practices/checklists/long</a:t>
            </a:r>
          </a:p>
          <a:p>
            <a:pPr algn="l"/>
            <a:r>
              <a:rPr kumimoji="1" lang="en-US" altLang="ja-JP" sz="1000" dirty="0">
                <a:solidFill>
                  <a:schemeClr val="bg2"/>
                </a:solidFill>
                <a:latin typeface="+mj-lt"/>
                <a:ea typeface="ヒラギノ角ゴ ProN W6"/>
                <a:cs typeface="ヒラギノ角ゴ ProN W6"/>
              </a:rPr>
              <a:t>(*5) http://</a:t>
            </a:r>
            <a:r>
              <a:rPr kumimoji="1" lang="en-US" altLang="ja-JP" sz="1000" dirty="0" smtClean="0">
                <a:solidFill>
                  <a:schemeClr val="bg2"/>
                </a:solidFill>
                <a:latin typeface="+mj-lt"/>
                <a:ea typeface="ヒラギノ角ゴ ProN W6"/>
                <a:cs typeface="ヒラギノ角ゴ ProN W6"/>
              </a:rPr>
              <a:t>www.ideascale.com/userimages/sub-1/736312/ConOpsFinal.doc</a:t>
            </a:r>
          </a:p>
          <a:p>
            <a:pPr algn="l"/>
            <a:r>
              <a:rPr kumimoji="1" lang="en-US" altLang="ja-JP" sz="1000" dirty="0">
                <a:solidFill>
                  <a:schemeClr val="bg2"/>
                </a:solidFill>
                <a:latin typeface="+mj-lt"/>
                <a:ea typeface="ヒラギノ角ゴ ProN W6"/>
                <a:cs typeface="ヒラギノ角ゴ ProN W6"/>
              </a:rPr>
              <a:t>(*6) http://</a:t>
            </a:r>
            <a:r>
              <a:rPr kumimoji="1" lang="en-US" altLang="ja-JP" sz="1000" dirty="0" smtClean="0">
                <a:solidFill>
                  <a:schemeClr val="bg2"/>
                </a:solidFill>
                <a:latin typeface="+mj-lt"/>
                <a:ea typeface="ヒラギノ角ゴ ProN W6"/>
                <a:cs typeface="ヒラギノ角ゴ ProN W6"/>
              </a:rPr>
              <a:t>gov2.net.au/projects/project-1/</a:t>
            </a:r>
            <a:endParaRPr kumimoji="1" lang="en-US" altLang="ja-JP" sz="1000" dirty="0">
              <a:solidFill>
                <a:schemeClr val="bg2"/>
              </a:solidFill>
              <a:latin typeface="+mj-lt"/>
              <a:ea typeface="ヒラギノ角ゴ ProN W6"/>
              <a:cs typeface="ヒラギノ角ゴ ProN W6"/>
            </a:endParaRPr>
          </a:p>
        </p:txBody>
      </p:sp>
    </p:spTree>
    <p:extLst>
      <p:ext uri="{BB962C8B-B14F-4D97-AF65-F5344CB8AC3E}">
        <p14:creationId xmlns:p14="http://schemas.microsoft.com/office/powerpoint/2010/main" val="2102919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3. </a:t>
            </a:r>
            <a:r>
              <a:rPr lang="ja-JP" altLang="en-US" dirty="0" smtClean="0"/>
              <a:t>ベストプラクティス</a:t>
            </a:r>
            <a:r>
              <a:rPr lang="ja-JP" altLang="en-US" dirty="0"/>
              <a:t>／ガイドラインの</a:t>
            </a:r>
            <a:r>
              <a:rPr lang="ja-JP" altLang="en-US" dirty="0" smtClean="0"/>
              <a:t>事例</a:t>
            </a:r>
            <a:endParaRPr kumimoji="1" lang="ja-JP" altLang="en-US" dirty="0"/>
          </a:p>
        </p:txBody>
      </p:sp>
      <p:sp>
        <p:nvSpPr>
          <p:cNvPr id="3" name="コンテンツ プレースホルダー 2"/>
          <p:cNvSpPr>
            <a:spLocks noGrp="1"/>
          </p:cNvSpPr>
          <p:nvPr>
            <p:ph idx="1"/>
          </p:nvPr>
        </p:nvSpPr>
        <p:spPr>
          <a:xfrm>
            <a:off x="351414" y="1143001"/>
            <a:ext cx="9146415" cy="4878287"/>
          </a:xfrm>
        </p:spPr>
        <p:txBody>
          <a:bodyPr>
            <a:normAutofit fontScale="85000" lnSpcReduction="10000"/>
          </a:bodyPr>
          <a:lstStyle/>
          <a:p>
            <a:r>
              <a:rPr lang="ja-JP" altLang="en-US" dirty="0" smtClean="0"/>
              <a:t>イギリスでの事例</a:t>
            </a:r>
          </a:p>
          <a:p>
            <a:pPr lvl="1"/>
            <a:r>
              <a:rPr lang="en-US" altLang="ja-JP" dirty="0"/>
              <a:t>Public sector information Directive and </a:t>
            </a:r>
            <a:r>
              <a:rPr lang="en-US" altLang="ja-JP" dirty="0" smtClean="0"/>
              <a:t>Regulations</a:t>
            </a:r>
            <a:r>
              <a:rPr lang="en-US" altLang="ja-JP" baseline="30000" dirty="0" smtClean="0"/>
              <a:t>(*11)</a:t>
            </a:r>
            <a:endParaRPr lang="ja-JP" altLang="en-US" baseline="30000" dirty="0" smtClean="0"/>
          </a:p>
          <a:p>
            <a:pPr lvl="2"/>
            <a:r>
              <a:rPr lang="ja-JP" altLang="en-US" dirty="0" smtClean="0"/>
              <a:t>イギリスが</a:t>
            </a:r>
            <a:r>
              <a:rPr lang="en-US" altLang="ja-JP" dirty="0" smtClean="0"/>
              <a:t>PSI </a:t>
            </a:r>
            <a:r>
              <a:rPr lang="ja-JP" altLang="en-US" dirty="0" smtClean="0"/>
              <a:t>をオープンデータとして公開</a:t>
            </a:r>
            <a:r>
              <a:rPr lang="ja-JP" altLang="en-US" dirty="0"/>
              <a:t>する政策や</a:t>
            </a:r>
            <a:r>
              <a:rPr lang="ja-JP" altLang="en-US" dirty="0" smtClean="0"/>
              <a:t>、ベストプラクティスをまとめたサイト。</a:t>
            </a:r>
          </a:p>
          <a:p>
            <a:pPr lvl="2"/>
            <a:r>
              <a:rPr lang="ja-JP" altLang="en-US" dirty="0"/>
              <a:t>以下のよう</a:t>
            </a:r>
            <a:r>
              <a:rPr lang="ja-JP" altLang="en-US" dirty="0" smtClean="0"/>
              <a:t>なレポートが掲載されている。</a:t>
            </a:r>
          </a:p>
          <a:p>
            <a:pPr lvl="3"/>
            <a:r>
              <a:rPr lang="en-US" altLang="ja-JP" dirty="0"/>
              <a:t>United Kingdom Report on the Re-Use of Public Sector Information </a:t>
            </a:r>
            <a:r>
              <a:rPr lang="en-US" altLang="ja-JP" dirty="0" smtClean="0"/>
              <a:t>  2010</a:t>
            </a:r>
          </a:p>
          <a:p>
            <a:pPr lvl="3"/>
            <a:r>
              <a:rPr lang="en-US" altLang="ja-JP" dirty="0" smtClean="0"/>
              <a:t>Guide </a:t>
            </a:r>
            <a:r>
              <a:rPr lang="en-US" altLang="ja-JP" dirty="0"/>
              <a:t>to the Regulations and Best </a:t>
            </a:r>
            <a:r>
              <a:rPr lang="en-US" altLang="ja-JP" dirty="0" smtClean="0"/>
              <a:t>Practice</a:t>
            </a:r>
          </a:p>
          <a:p>
            <a:pPr lvl="3"/>
            <a:r>
              <a:rPr lang="en-US" altLang="ja-JP" dirty="0" smtClean="0"/>
              <a:t>United </a:t>
            </a:r>
            <a:r>
              <a:rPr lang="en-US" altLang="ja-JP" dirty="0"/>
              <a:t>Kingdom Report on the Re-Use of Public Sector Information    2009 </a:t>
            </a:r>
            <a:endParaRPr lang="en-US" altLang="ja-JP" dirty="0" smtClean="0"/>
          </a:p>
          <a:p>
            <a:pPr lvl="3"/>
            <a:r>
              <a:rPr lang="en-US" altLang="ja-JP" dirty="0" smtClean="0"/>
              <a:t>United </a:t>
            </a:r>
            <a:r>
              <a:rPr lang="en-US" altLang="ja-JP" dirty="0"/>
              <a:t>Kingdom Report on the Re-Use of Public Sector Information    2008     UK implementation of the EU Directive on the Re-use of Public    Sector Information - the first two years </a:t>
            </a:r>
            <a:endParaRPr lang="ja-JP" altLang="en-US" dirty="0" smtClean="0"/>
          </a:p>
          <a:p>
            <a:pPr lvl="1"/>
            <a:r>
              <a:rPr lang="ja-JP" altLang="en-US" dirty="0"/>
              <a:t>オープンテータ</a:t>
            </a:r>
            <a:r>
              <a:rPr lang="ja-JP" altLang="en-US" dirty="0" smtClean="0"/>
              <a:t>政策</a:t>
            </a:r>
            <a:r>
              <a:rPr lang="ja-JP" altLang="en-US" dirty="0"/>
              <a:t>が主流に</a:t>
            </a:r>
            <a:r>
              <a:rPr lang="ja-JP" altLang="en-US" dirty="0" smtClean="0"/>
              <a:t>なる前に</a:t>
            </a:r>
            <a:r>
              <a:rPr lang="ja-JP" altLang="en-US" dirty="0"/>
              <a:t>、特定の政府機関などに独占的にデータを利用、</a:t>
            </a:r>
            <a:r>
              <a:rPr lang="ja-JP" altLang="en-US" dirty="0" smtClean="0"/>
              <a:t>販売させる契約がなされた事例も紹介されている。</a:t>
            </a:r>
          </a:p>
          <a:p>
            <a:r>
              <a:rPr kumimoji="1" lang="en-US" altLang="ja-JP" dirty="0" smtClean="0"/>
              <a:t>IATI</a:t>
            </a:r>
            <a:r>
              <a:rPr kumimoji="1" lang="ja-JP" altLang="en-US" dirty="0" smtClean="0"/>
              <a:t>の事例</a:t>
            </a:r>
          </a:p>
          <a:p>
            <a:pPr lvl="1"/>
            <a:r>
              <a:rPr lang="en-US" altLang="ja-JP" dirty="0"/>
              <a:t>IATI: International Aid </a:t>
            </a:r>
            <a:r>
              <a:rPr lang="en-US" altLang="ja-JP" dirty="0" smtClean="0"/>
              <a:t>Transparency Initiative</a:t>
            </a:r>
            <a:r>
              <a:rPr lang="en-US" altLang="ja-JP" baseline="30000" dirty="0" smtClean="0"/>
              <a:t>(*12)</a:t>
            </a:r>
          </a:p>
          <a:p>
            <a:pPr lvl="2"/>
            <a:r>
              <a:rPr lang="ja-JP" altLang="en-US" dirty="0"/>
              <a:t>国外から経済支援をうけるような支援開発途上国が、その必要性を自ら評価し、実際に手に入りそうな経済支援を探すのを助け、さらに支援をする側の国の市民が、税金が有効に使われているかを助けるための</a:t>
            </a:r>
            <a:r>
              <a:rPr lang="en-US" altLang="ja-JP" dirty="0" smtClean="0"/>
              <a:t>NPO</a:t>
            </a:r>
            <a:r>
              <a:rPr lang="ja-JP" altLang="en-US" dirty="0" smtClean="0"/>
              <a:t>である。</a:t>
            </a:r>
          </a:p>
          <a:p>
            <a:pPr lvl="2"/>
            <a:r>
              <a:rPr lang="ja-JP" altLang="en-US" dirty="0"/>
              <a:t>その活動の中で、世界中の経済支援の資金</a:t>
            </a:r>
            <a:r>
              <a:rPr lang="ja-JP" altLang="en-US" dirty="0" smtClean="0"/>
              <a:t>の流れ（</a:t>
            </a:r>
            <a:r>
              <a:rPr lang="ja-JP" altLang="en-US" dirty="0"/>
              <a:t>目的、実際の使い道など）を比較できるように、共通のオープン データフォーマット形式</a:t>
            </a:r>
            <a:r>
              <a:rPr lang="ja-JP" altLang="en-US" dirty="0" smtClean="0"/>
              <a:t>を提案し</a:t>
            </a:r>
            <a:r>
              <a:rPr lang="ja-JP" altLang="en-US" dirty="0"/>
              <a:t>、利用を促している</a:t>
            </a:r>
            <a:r>
              <a:rPr lang="ja-JP" altLang="en-US" dirty="0" smtClean="0"/>
              <a:t>。</a:t>
            </a:r>
          </a:p>
          <a:p>
            <a:pPr lvl="3"/>
            <a:r>
              <a:rPr lang="ja-JP" altLang="en-US" dirty="0" smtClean="0"/>
              <a:t>世界中</a:t>
            </a:r>
            <a:r>
              <a:rPr lang="ja-JP" altLang="en-US" dirty="0"/>
              <a:t>の団体が標準形式で公開したデータは、</a:t>
            </a:r>
            <a:r>
              <a:rPr lang="en-US" altLang="ja-JP" dirty="0"/>
              <a:t>IATI </a:t>
            </a:r>
            <a:r>
              <a:rPr lang="ja-JP" altLang="en-US" dirty="0"/>
              <a:t>レジストリへリンクを登録することで公開、周知、共有ができる</a:t>
            </a:r>
            <a:r>
              <a:rPr lang="ja-JP" altLang="en-US" dirty="0" smtClean="0"/>
              <a:t>。</a:t>
            </a:r>
          </a:p>
          <a:p>
            <a:pPr lvl="3"/>
            <a:r>
              <a:rPr lang="en-US" altLang="ja-JP" dirty="0" smtClean="0"/>
              <a:t>IATI </a:t>
            </a:r>
            <a:r>
              <a:rPr lang="ja-JP" altLang="en-US" dirty="0"/>
              <a:t>レジストリはデータそのものもホストするが、リンクを収集することも主要</a:t>
            </a:r>
            <a:r>
              <a:rPr lang="ja-JP" altLang="en-US" dirty="0" smtClean="0"/>
              <a:t>な目的で</a:t>
            </a:r>
            <a:r>
              <a:rPr lang="ja-JP" altLang="en-US" dirty="0"/>
              <a:t>ある</a:t>
            </a:r>
            <a:r>
              <a:rPr lang="ja-JP" altLang="en-US" dirty="0" smtClean="0"/>
              <a:t>。</a:t>
            </a:r>
          </a:p>
          <a:p>
            <a:pPr lvl="2"/>
            <a:r>
              <a:rPr lang="ja-JP" altLang="en-US" dirty="0"/>
              <a:t>データ提供者への「入力補助、データの検証、データビューワー」の</a:t>
            </a:r>
            <a:r>
              <a:rPr lang="en-US" altLang="ja-JP" dirty="0"/>
              <a:t>3</a:t>
            </a:r>
            <a:r>
              <a:rPr lang="ja-JP" altLang="en-US" dirty="0"/>
              <a:t>点セットを提供することで、その利用促進を促して</a:t>
            </a:r>
            <a:r>
              <a:rPr lang="ja-JP" altLang="en-US" dirty="0" smtClean="0"/>
              <a:t>いる。</a:t>
            </a:r>
            <a:r>
              <a:rPr lang="ja-JP" altLang="en-US" dirty="0"/>
              <a:t>あるルール</a:t>
            </a:r>
            <a:r>
              <a:rPr lang="ja-JP" altLang="en-US" dirty="0" smtClean="0"/>
              <a:t>に従って</a:t>
            </a:r>
            <a:r>
              <a:rPr lang="en-US" altLang="ja-JP" dirty="0" smtClean="0"/>
              <a:t>CSV </a:t>
            </a:r>
            <a:r>
              <a:rPr lang="ja-JP" altLang="en-US" dirty="0"/>
              <a:t>データを</a:t>
            </a:r>
            <a:r>
              <a:rPr lang="ja-JP" altLang="en-US" dirty="0" smtClean="0"/>
              <a:t>用意すれば</a:t>
            </a:r>
            <a:r>
              <a:rPr lang="ja-JP" altLang="en-US" dirty="0"/>
              <a:t>、</a:t>
            </a:r>
            <a:r>
              <a:rPr lang="en-US" altLang="ja-JP" dirty="0"/>
              <a:t>CSV - XML </a:t>
            </a:r>
            <a:r>
              <a:rPr lang="ja-JP" altLang="en-US" dirty="0"/>
              <a:t>変換ツールにより、自動的に </a:t>
            </a:r>
            <a:r>
              <a:rPr lang="en-US" altLang="ja-JP" dirty="0"/>
              <a:t>IATI </a:t>
            </a:r>
            <a:r>
              <a:rPr lang="ja-JP" altLang="en-US" dirty="0"/>
              <a:t>標準の</a:t>
            </a:r>
            <a:r>
              <a:rPr lang="en-US" altLang="ja-JP" dirty="0"/>
              <a:t>XML </a:t>
            </a:r>
            <a:r>
              <a:rPr lang="ja-JP" altLang="en-US" dirty="0"/>
              <a:t>データが作成</a:t>
            </a:r>
            <a:r>
              <a:rPr lang="ja-JP" altLang="en-US" dirty="0" smtClean="0"/>
              <a:t>できる</a:t>
            </a:r>
            <a:r>
              <a:rPr lang="en-US" altLang="ja-JP" baseline="30000" dirty="0"/>
              <a:t>(*13)</a:t>
            </a:r>
            <a:r>
              <a:rPr lang="en-US" altLang="ja-JP" dirty="0"/>
              <a:t> </a:t>
            </a:r>
            <a:r>
              <a:rPr lang="ja-JP" altLang="en-US" dirty="0" err="1" smtClean="0"/>
              <a:t>。</a:t>
            </a:r>
            <a:endParaRPr lang="en-US" altLang="ja-JP" dirty="0" smtClean="0"/>
          </a:p>
          <a:p>
            <a:pPr lvl="3"/>
            <a:endParaRPr kumimoji="1" lang="ja-JP" altLang="en-US" dirty="0" smtClean="0"/>
          </a:p>
          <a:p>
            <a:pPr lvl="1"/>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11</a:t>
            </a:fld>
            <a:endParaRPr lang="en-US" altLang="ja-JP"/>
          </a:p>
        </p:txBody>
      </p:sp>
      <p:sp>
        <p:nvSpPr>
          <p:cNvPr id="5" name="テキスト ボックス 4"/>
          <p:cNvSpPr txBox="1"/>
          <p:nvPr/>
        </p:nvSpPr>
        <p:spPr>
          <a:xfrm>
            <a:off x="3964472" y="6021288"/>
            <a:ext cx="5957080" cy="553998"/>
          </a:xfrm>
          <a:prstGeom prst="rect">
            <a:avLst/>
          </a:prstGeom>
          <a:noFill/>
        </p:spPr>
        <p:txBody>
          <a:bodyPr wrap="none" rtlCol="0">
            <a:spAutoFit/>
          </a:bodyPr>
          <a:lstStyle/>
          <a:p>
            <a:pPr algn="l"/>
            <a:r>
              <a:rPr kumimoji="1" lang="en-US" altLang="ja-JP" sz="1000" dirty="0" smtClean="0">
                <a:solidFill>
                  <a:schemeClr val="bg2"/>
                </a:solidFill>
                <a:latin typeface="+mj-lt"/>
                <a:ea typeface="ヒラギノ角ゴ ProN W6"/>
                <a:cs typeface="ヒラギノ角ゴ ProN W6"/>
              </a:rPr>
              <a:t>(*11</a:t>
            </a:r>
            <a:r>
              <a:rPr kumimoji="1" lang="en-US" altLang="ja-JP" sz="1000" dirty="0">
                <a:solidFill>
                  <a:schemeClr val="bg2"/>
                </a:solidFill>
                <a:latin typeface="+mj-lt"/>
                <a:ea typeface="ヒラギノ角ゴ ProN W6"/>
                <a:cs typeface="ヒラギノ角ゴ ProN W6"/>
              </a:rPr>
              <a:t>) http://</a:t>
            </a:r>
            <a:r>
              <a:rPr kumimoji="1" lang="en-US" altLang="ja-JP" sz="1000" dirty="0" smtClean="0">
                <a:solidFill>
                  <a:schemeClr val="bg2"/>
                </a:solidFill>
                <a:latin typeface="+mj-lt"/>
                <a:ea typeface="ヒラギノ角ゴ ProN W6"/>
                <a:cs typeface="ヒラギノ角ゴ ProN W6"/>
              </a:rPr>
              <a:t>www.nationalarchives.gov.uk/information-management/legislation/directive-and-regulations.htm</a:t>
            </a:r>
          </a:p>
          <a:p>
            <a:pPr algn="l"/>
            <a:r>
              <a:rPr kumimoji="1" lang="en-US" altLang="ja-JP" sz="1000" dirty="0" smtClean="0">
                <a:solidFill>
                  <a:schemeClr val="bg2"/>
                </a:solidFill>
                <a:latin typeface="+mj-lt"/>
                <a:ea typeface="ヒラギノ角ゴ ProN W6"/>
                <a:cs typeface="ヒラギノ角ゴ ProN W6"/>
              </a:rPr>
              <a:t>(*</a:t>
            </a:r>
            <a:r>
              <a:rPr kumimoji="1" lang="en-US" altLang="ja-JP" sz="1000" dirty="0">
                <a:solidFill>
                  <a:schemeClr val="bg2"/>
                </a:solidFill>
                <a:latin typeface="+mj-lt"/>
                <a:ea typeface="ヒラギノ角ゴ ProN W6"/>
                <a:cs typeface="ヒラギノ角ゴ ProN W6"/>
              </a:rPr>
              <a:t>12) http://</a:t>
            </a:r>
            <a:r>
              <a:rPr kumimoji="1" lang="en-US" altLang="ja-JP" sz="1000" dirty="0" smtClean="0">
                <a:solidFill>
                  <a:schemeClr val="bg2"/>
                </a:solidFill>
                <a:latin typeface="+mj-lt"/>
                <a:ea typeface="ヒラギノ角ゴ ProN W6"/>
                <a:cs typeface="ヒラギノ角ゴ ProN W6"/>
              </a:rPr>
              <a:t>www.aidtransparency.net/</a:t>
            </a:r>
          </a:p>
          <a:p>
            <a:pPr algn="l"/>
            <a:r>
              <a:rPr kumimoji="1" lang="en-US" altLang="ja-JP" sz="1000" dirty="0" smtClean="0">
                <a:solidFill>
                  <a:schemeClr val="bg2"/>
                </a:solidFill>
                <a:latin typeface="+mj-lt"/>
                <a:ea typeface="ヒラギノ角ゴ ProN W6"/>
                <a:cs typeface="ヒラギノ角ゴ ProN W6"/>
              </a:rPr>
              <a:t>(*</a:t>
            </a:r>
            <a:r>
              <a:rPr kumimoji="1" lang="en-US" altLang="ja-JP" sz="1000" dirty="0">
                <a:solidFill>
                  <a:schemeClr val="bg2"/>
                </a:solidFill>
                <a:latin typeface="+mj-lt"/>
                <a:ea typeface="ヒラギノ角ゴ ProN W6"/>
                <a:cs typeface="ヒラギノ角ゴ ProN W6"/>
              </a:rPr>
              <a:t>13) http://iatistandard.org/getting-started/tools-to-help/</a:t>
            </a:r>
          </a:p>
        </p:txBody>
      </p:sp>
    </p:spTree>
    <p:extLst>
      <p:ext uri="{BB962C8B-B14F-4D97-AF65-F5344CB8AC3E}">
        <p14:creationId xmlns:p14="http://schemas.microsoft.com/office/powerpoint/2010/main" val="1493961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3. </a:t>
            </a:r>
            <a:r>
              <a:rPr lang="ja-JP" altLang="en-US" dirty="0" smtClean="0"/>
              <a:t>ベストプラクティス</a:t>
            </a:r>
            <a:r>
              <a:rPr lang="ja-JP" altLang="en-US" dirty="0"/>
              <a:t>／ガイドラインの</a:t>
            </a:r>
            <a:r>
              <a:rPr lang="ja-JP" altLang="en-US" dirty="0" smtClean="0"/>
              <a:t>事例</a:t>
            </a:r>
            <a:endParaRPr kumimoji="1" lang="ja-JP" altLang="en-US" dirty="0"/>
          </a:p>
        </p:txBody>
      </p:sp>
      <p:sp>
        <p:nvSpPr>
          <p:cNvPr id="3" name="コンテンツ プレースホルダー 2"/>
          <p:cNvSpPr>
            <a:spLocks noGrp="1"/>
          </p:cNvSpPr>
          <p:nvPr>
            <p:ph idx="1"/>
          </p:nvPr>
        </p:nvSpPr>
        <p:spPr>
          <a:xfrm>
            <a:off x="351414" y="1143001"/>
            <a:ext cx="9282106" cy="4878287"/>
          </a:xfrm>
        </p:spPr>
        <p:txBody>
          <a:bodyPr>
            <a:normAutofit/>
          </a:bodyPr>
          <a:lstStyle/>
          <a:p>
            <a:r>
              <a:rPr lang="en-US" altLang="ja-JP" dirty="0" smtClean="0"/>
              <a:t>XBRL</a:t>
            </a:r>
            <a:r>
              <a:rPr lang="ja-JP" altLang="en-US" dirty="0"/>
              <a:t> （</a:t>
            </a:r>
            <a:r>
              <a:rPr lang="en-US" altLang="ja-JP" dirty="0" err="1"/>
              <a:t>eXtensible</a:t>
            </a:r>
            <a:r>
              <a:rPr lang="en-US" altLang="ja-JP" dirty="0"/>
              <a:t> Business Reporting Language</a:t>
            </a:r>
            <a:r>
              <a:rPr lang="ja-JP" altLang="en-US" dirty="0"/>
              <a:t>）</a:t>
            </a:r>
            <a:endParaRPr lang="ja-JP" altLang="en-US" dirty="0" smtClean="0"/>
          </a:p>
          <a:p>
            <a:pPr lvl="1"/>
            <a:r>
              <a:rPr lang="en-US" altLang="ja-JP" dirty="0" smtClean="0"/>
              <a:t>XBRL</a:t>
            </a:r>
            <a:r>
              <a:rPr lang="ja-JP" altLang="en-US" dirty="0" smtClean="0"/>
              <a:t>は、</a:t>
            </a:r>
            <a:r>
              <a:rPr lang="ja-JP" altLang="en-US" dirty="0"/>
              <a:t>財務諸表などのビジネスレポートを電子化して、ビジネスレポートの作成の効率化、比較・分析などの二次利用が行えることを目的として、</a:t>
            </a:r>
            <a:r>
              <a:rPr lang="en-US" altLang="ja-JP" dirty="0"/>
              <a:t>XML</a:t>
            </a:r>
            <a:r>
              <a:rPr lang="ja-JP" altLang="en-US" dirty="0"/>
              <a:t>の規格をベースに作られた</a:t>
            </a:r>
            <a:r>
              <a:rPr lang="ja-JP" altLang="en-US" dirty="0" smtClean="0"/>
              <a:t>言語である。</a:t>
            </a:r>
            <a:endParaRPr lang="en-US" altLang="ja-JP" dirty="0"/>
          </a:p>
          <a:p>
            <a:pPr lvl="1"/>
            <a:r>
              <a:rPr lang="ja-JP" altLang="en-US" dirty="0" smtClean="0"/>
              <a:t>これは、データ</a:t>
            </a:r>
            <a:r>
              <a:rPr lang="ja-JP" altLang="en-US" dirty="0"/>
              <a:t>の主なユーザである会計士の団体が提案のきっかけの活動</a:t>
            </a:r>
            <a:r>
              <a:rPr lang="ja-JP" altLang="en-US" dirty="0" smtClean="0"/>
              <a:t>を担い、</a:t>
            </a:r>
            <a:r>
              <a:rPr lang="ja-JP" altLang="en-US" dirty="0"/>
              <a:t>さらに</a:t>
            </a:r>
            <a:r>
              <a:rPr lang="ja-JP" altLang="en-US" dirty="0" smtClean="0"/>
              <a:t>それの利用を政府</a:t>
            </a:r>
            <a:r>
              <a:rPr lang="ja-JP" altLang="en-US" dirty="0"/>
              <a:t>機関</a:t>
            </a:r>
            <a:r>
              <a:rPr lang="ja-JP" altLang="en-US" dirty="0" smtClean="0"/>
              <a:t>が促したこと</a:t>
            </a:r>
            <a:r>
              <a:rPr lang="ja-JP" altLang="en-US" dirty="0"/>
              <a:t>から標準になると</a:t>
            </a:r>
            <a:r>
              <a:rPr lang="ja-JP" altLang="en-US" dirty="0" smtClean="0"/>
              <a:t>いう、標準化に対する成功事例である。</a:t>
            </a:r>
          </a:p>
          <a:p>
            <a:pPr lvl="2"/>
            <a:r>
              <a:rPr lang="en-US" altLang="ja-JP" dirty="0"/>
              <a:t>web </a:t>
            </a:r>
            <a:r>
              <a:rPr lang="ja-JP" altLang="en-US" dirty="0"/>
              <a:t>の初期の段階</a:t>
            </a:r>
            <a:r>
              <a:rPr lang="ja-JP" altLang="en-US" dirty="0" smtClean="0"/>
              <a:t>でアメリカの</a:t>
            </a:r>
            <a:r>
              <a:rPr lang="en-US" altLang="ja-JP" dirty="0" smtClean="0"/>
              <a:t>SEC </a:t>
            </a:r>
            <a:r>
              <a:rPr lang="en-US" altLang="ja-JP" dirty="0"/>
              <a:t>(Securities </a:t>
            </a:r>
            <a:r>
              <a:rPr lang="en-US" altLang="ja-JP" dirty="0" smtClean="0"/>
              <a:t>and Exchange </a:t>
            </a:r>
            <a:r>
              <a:rPr lang="en-US" altLang="ja-JP" dirty="0"/>
              <a:t>Commissions, www.sec.gov/ ) </a:t>
            </a:r>
            <a:r>
              <a:rPr lang="ja-JP" altLang="en-US" dirty="0" smtClean="0"/>
              <a:t>は、自ら</a:t>
            </a:r>
            <a:r>
              <a:rPr lang="ja-JP" altLang="en-US" dirty="0"/>
              <a:t>が監督する株式市場、証券会社のデータの</a:t>
            </a:r>
            <a:r>
              <a:rPr lang="en-US" altLang="ja-JP" dirty="0" smtClean="0"/>
              <a:t>WEB</a:t>
            </a:r>
            <a:r>
              <a:rPr lang="ja-JP" altLang="en-US" dirty="0" err="1" smtClean="0"/>
              <a:t>での</a:t>
            </a:r>
            <a:r>
              <a:rPr lang="ja-JP" altLang="en-US" dirty="0"/>
              <a:t>公表に躊躇した</a:t>
            </a:r>
            <a:r>
              <a:rPr lang="ja-JP" altLang="en-US" dirty="0" smtClean="0"/>
              <a:t>。</a:t>
            </a:r>
            <a:endParaRPr lang="en-US" altLang="ja-JP" dirty="0" smtClean="0"/>
          </a:p>
          <a:p>
            <a:pPr lvl="2"/>
            <a:r>
              <a:rPr lang="ja-JP" altLang="en-US" dirty="0" smtClean="0"/>
              <a:t>しかし </a:t>
            </a:r>
            <a:r>
              <a:rPr lang="ja-JP" altLang="en-US" dirty="0"/>
              <a:t>個人の努力で一部のデータが</a:t>
            </a:r>
            <a:r>
              <a:rPr lang="en-US" altLang="ja-JP" dirty="0"/>
              <a:t>Internet </a:t>
            </a:r>
            <a:r>
              <a:rPr lang="ja-JP" altLang="en-US" dirty="0" smtClean="0"/>
              <a:t>に流れる、</a:t>
            </a:r>
            <a:r>
              <a:rPr lang="ja-JP" altLang="en-US" dirty="0"/>
              <a:t>その</a:t>
            </a:r>
            <a:r>
              <a:rPr lang="ja-JP" altLang="en-US" dirty="0" smtClean="0"/>
              <a:t>情報源へのアクセス</a:t>
            </a:r>
            <a:r>
              <a:rPr lang="ja-JP" altLang="en-US" dirty="0"/>
              <a:t>が大量に殺到</a:t>
            </a:r>
            <a:r>
              <a:rPr lang="ja-JP" altLang="en-US" dirty="0" smtClean="0"/>
              <a:t>した。</a:t>
            </a:r>
          </a:p>
          <a:p>
            <a:pPr lvl="2"/>
            <a:r>
              <a:rPr lang="ja-JP" altLang="en-US" dirty="0" smtClean="0"/>
              <a:t>その</a:t>
            </a:r>
            <a:r>
              <a:rPr lang="ja-JP" altLang="en-US" dirty="0"/>
              <a:t>人気をみた結果</a:t>
            </a:r>
            <a:r>
              <a:rPr lang="en-US" altLang="ja-JP" dirty="0"/>
              <a:t>SEC </a:t>
            </a:r>
            <a:r>
              <a:rPr lang="ja-JP" altLang="en-US" dirty="0"/>
              <a:t>も公開に前向きになった</a:t>
            </a:r>
            <a:r>
              <a:rPr lang="ja-JP" altLang="en-US" dirty="0" smtClean="0"/>
              <a:t>。</a:t>
            </a:r>
          </a:p>
          <a:p>
            <a:pPr lvl="2"/>
            <a:r>
              <a:rPr kumimoji="1" lang="ja-JP" altLang="en-US" dirty="0"/>
              <a:t>この過程</a:t>
            </a:r>
            <a:r>
              <a:rPr kumimoji="1" lang="ja-JP" altLang="en-US" dirty="0" smtClean="0"/>
              <a:t>で、</a:t>
            </a:r>
            <a:r>
              <a:rPr lang="en-US" altLang="ja-JP" dirty="0"/>
              <a:t>XML</a:t>
            </a:r>
            <a:r>
              <a:rPr lang="ja-JP" altLang="en-US" dirty="0"/>
              <a:t>を財務データ向きにした表現</a:t>
            </a:r>
            <a:r>
              <a:rPr lang="ja-JP" altLang="en-US" dirty="0" smtClean="0"/>
              <a:t>を使って財務</a:t>
            </a:r>
            <a:r>
              <a:rPr lang="ja-JP" altLang="en-US" dirty="0"/>
              <a:t>情報</a:t>
            </a:r>
            <a:r>
              <a:rPr lang="ja-JP" altLang="en-US" dirty="0" smtClean="0"/>
              <a:t>を交換するアイデア</a:t>
            </a:r>
            <a:r>
              <a:rPr lang="ja-JP" altLang="en-US" dirty="0"/>
              <a:t>が民間</a:t>
            </a:r>
            <a:r>
              <a:rPr lang="ja-JP" altLang="en-US" dirty="0" smtClean="0"/>
              <a:t>から提案され、検討の末</a:t>
            </a:r>
            <a:r>
              <a:rPr lang="en-US" altLang="ja-JP" dirty="0" smtClean="0"/>
              <a:t>XBPL</a:t>
            </a:r>
            <a:r>
              <a:rPr lang="ja-JP" altLang="en-US" dirty="0" smtClean="0"/>
              <a:t>という標準規格になった。</a:t>
            </a:r>
            <a:endParaRPr kumimoji="1" lang="ja-JP" altLang="en-US" dirty="0" smtClean="0"/>
          </a:p>
          <a:p>
            <a:pPr lvl="1"/>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12</a:t>
            </a:fld>
            <a:endParaRPr lang="en-US" altLang="ja-JP"/>
          </a:p>
        </p:txBody>
      </p:sp>
      <p:sp>
        <p:nvSpPr>
          <p:cNvPr id="5" name="テキスト ボックス 4"/>
          <p:cNvSpPr txBox="1"/>
          <p:nvPr/>
        </p:nvSpPr>
        <p:spPr>
          <a:xfrm>
            <a:off x="3964472" y="6021288"/>
            <a:ext cx="5957080" cy="553998"/>
          </a:xfrm>
          <a:prstGeom prst="rect">
            <a:avLst/>
          </a:prstGeom>
          <a:noFill/>
        </p:spPr>
        <p:txBody>
          <a:bodyPr wrap="none" rtlCol="0">
            <a:spAutoFit/>
          </a:bodyPr>
          <a:lstStyle/>
          <a:p>
            <a:pPr algn="l"/>
            <a:r>
              <a:rPr kumimoji="1" lang="en-US" altLang="ja-JP" sz="1000" dirty="0" smtClean="0">
                <a:solidFill>
                  <a:schemeClr val="bg2"/>
                </a:solidFill>
                <a:latin typeface="+mj-lt"/>
                <a:ea typeface="ヒラギノ角ゴ ProN W6"/>
                <a:cs typeface="ヒラギノ角ゴ ProN W6"/>
              </a:rPr>
              <a:t>(*11</a:t>
            </a:r>
            <a:r>
              <a:rPr kumimoji="1" lang="en-US" altLang="ja-JP" sz="1000" dirty="0">
                <a:solidFill>
                  <a:schemeClr val="bg2"/>
                </a:solidFill>
                <a:latin typeface="+mj-lt"/>
                <a:ea typeface="ヒラギノ角ゴ ProN W6"/>
                <a:cs typeface="ヒラギノ角ゴ ProN W6"/>
              </a:rPr>
              <a:t>) http://</a:t>
            </a:r>
            <a:r>
              <a:rPr kumimoji="1" lang="en-US" altLang="ja-JP" sz="1000" dirty="0" smtClean="0">
                <a:solidFill>
                  <a:schemeClr val="bg2"/>
                </a:solidFill>
                <a:latin typeface="+mj-lt"/>
                <a:ea typeface="ヒラギノ角ゴ ProN W6"/>
                <a:cs typeface="ヒラギノ角ゴ ProN W6"/>
              </a:rPr>
              <a:t>www.nationalarchives.gov.uk/information-management/legislation/directive-and-regulations.htm</a:t>
            </a:r>
          </a:p>
          <a:p>
            <a:pPr algn="l"/>
            <a:r>
              <a:rPr kumimoji="1" lang="en-US" altLang="ja-JP" sz="1000" dirty="0" smtClean="0">
                <a:solidFill>
                  <a:schemeClr val="bg2"/>
                </a:solidFill>
                <a:latin typeface="+mj-lt"/>
                <a:ea typeface="ヒラギノ角ゴ ProN W6"/>
                <a:cs typeface="ヒラギノ角ゴ ProN W6"/>
              </a:rPr>
              <a:t>(*</a:t>
            </a:r>
            <a:r>
              <a:rPr kumimoji="1" lang="en-US" altLang="ja-JP" sz="1000" dirty="0">
                <a:solidFill>
                  <a:schemeClr val="bg2"/>
                </a:solidFill>
                <a:latin typeface="+mj-lt"/>
                <a:ea typeface="ヒラギノ角ゴ ProN W6"/>
                <a:cs typeface="ヒラギノ角ゴ ProN W6"/>
              </a:rPr>
              <a:t>12) http://</a:t>
            </a:r>
            <a:r>
              <a:rPr kumimoji="1" lang="en-US" altLang="ja-JP" sz="1000" dirty="0" smtClean="0">
                <a:solidFill>
                  <a:schemeClr val="bg2"/>
                </a:solidFill>
                <a:latin typeface="+mj-lt"/>
                <a:ea typeface="ヒラギノ角ゴ ProN W6"/>
                <a:cs typeface="ヒラギノ角ゴ ProN W6"/>
              </a:rPr>
              <a:t>www.aidtransparency.net/</a:t>
            </a:r>
          </a:p>
          <a:p>
            <a:pPr algn="l"/>
            <a:r>
              <a:rPr kumimoji="1" lang="en-US" altLang="ja-JP" sz="1000" dirty="0" smtClean="0">
                <a:solidFill>
                  <a:schemeClr val="bg2"/>
                </a:solidFill>
                <a:latin typeface="+mj-lt"/>
                <a:ea typeface="ヒラギノ角ゴ ProN W6"/>
                <a:cs typeface="ヒラギノ角ゴ ProN W6"/>
              </a:rPr>
              <a:t>(*</a:t>
            </a:r>
            <a:r>
              <a:rPr kumimoji="1" lang="en-US" altLang="ja-JP" sz="1000" dirty="0">
                <a:solidFill>
                  <a:schemeClr val="bg2"/>
                </a:solidFill>
                <a:latin typeface="+mj-lt"/>
                <a:ea typeface="ヒラギノ角ゴ ProN W6"/>
                <a:cs typeface="ヒラギノ角ゴ ProN W6"/>
              </a:rPr>
              <a:t>13) http://iatistandard.org/getting-started/tools-to-help/</a:t>
            </a:r>
          </a:p>
        </p:txBody>
      </p:sp>
    </p:spTree>
    <p:extLst>
      <p:ext uri="{BB962C8B-B14F-4D97-AF65-F5344CB8AC3E}">
        <p14:creationId xmlns:p14="http://schemas.microsoft.com/office/powerpoint/2010/main" val="2052508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4.</a:t>
            </a:r>
            <a:r>
              <a:rPr lang="ja-JP" altLang="en-US" dirty="0"/>
              <a:t>オープンデータフォーマット仕様を提案している団体</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lang="en-US" altLang="ja-JP" dirty="0" smtClean="0"/>
              <a:t>FGDC</a:t>
            </a:r>
            <a:r>
              <a:rPr lang="ja-JP" altLang="en-US" dirty="0" smtClean="0"/>
              <a:t>（</a:t>
            </a:r>
            <a:r>
              <a:rPr lang="en-US" altLang="ja-JP" dirty="0"/>
              <a:t>Federal Geographical </a:t>
            </a:r>
            <a:r>
              <a:rPr lang="en-US" altLang="ja-JP" dirty="0" smtClean="0"/>
              <a:t>Data</a:t>
            </a:r>
            <a:r>
              <a:rPr lang="ja-JP" altLang="en-US" dirty="0"/>
              <a:t> </a:t>
            </a:r>
            <a:r>
              <a:rPr lang="en-US" altLang="ja-JP" dirty="0" smtClean="0"/>
              <a:t>Committee</a:t>
            </a:r>
            <a:r>
              <a:rPr lang="ja-JP" altLang="en-US" dirty="0" smtClean="0"/>
              <a:t>）</a:t>
            </a:r>
            <a:endParaRPr lang="en-US" altLang="ja-JP" dirty="0" smtClean="0"/>
          </a:p>
          <a:p>
            <a:pPr lvl="1"/>
            <a:r>
              <a:rPr lang="ja-JP" altLang="en-US" dirty="0"/>
              <a:t>地理データを国家機関でのユーザ、一般市民に提供する地理情報のインフラ提供を行なうための調整を</a:t>
            </a:r>
            <a:r>
              <a:rPr lang="ja-JP" altLang="en-US" dirty="0" smtClean="0"/>
              <a:t>行う機関。</a:t>
            </a:r>
          </a:p>
          <a:p>
            <a:pPr lvl="2"/>
            <a:r>
              <a:rPr lang="en-US" altLang="ja-JP" dirty="0"/>
              <a:t>FGDC</a:t>
            </a:r>
            <a:r>
              <a:rPr lang="ja-JP" altLang="en-US" dirty="0" smtClean="0"/>
              <a:t>の活動は 、</a:t>
            </a:r>
            <a:r>
              <a:rPr lang="en-US" altLang="ja-JP" dirty="0" smtClean="0"/>
              <a:t>National </a:t>
            </a:r>
            <a:r>
              <a:rPr lang="en-US" altLang="ja-JP" dirty="0"/>
              <a:t>Spatial </a:t>
            </a:r>
            <a:r>
              <a:rPr lang="en-US" altLang="ja-JP" dirty="0" smtClean="0"/>
              <a:t>Data Infrastructure </a:t>
            </a:r>
            <a:r>
              <a:rPr lang="en-US" altLang="ja-JP" dirty="0"/>
              <a:t>(NSDI) </a:t>
            </a:r>
            <a:r>
              <a:rPr lang="ja-JP" altLang="en-US" dirty="0"/>
              <a:t>として知られている</a:t>
            </a:r>
            <a:r>
              <a:rPr lang="ja-JP" altLang="en-US" dirty="0" smtClean="0"/>
              <a:t>。</a:t>
            </a:r>
            <a:endParaRPr lang="en-US" altLang="ja-JP" dirty="0" smtClean="0"/>
          </a:p>
          <a:p>
            <a:pPr lvl="1"/>
            <a:r>
              <a:rPr lang="en-US" altLang="ja-JP" dirty="0"/>
              <a:t>FGDA </a:t>
            </a:r>
            <a:r>
              <a:rPr lang="ja-JP" altLang="en-US" dirty="0"/>
              <a:t>は</a:t>
            </a:r>
            <a:r>
              <a:rPr lang="en-US" altLang="ja-JP" dirty="0"/>
              <a:t>NSDI</a:t>
            </a:r>
            <a:r>
              <a:rPr lang="ja-JP" altLang="en-US" dirty="0"/>
              <a:t>向けに自分たち</a:t>
            </a:r>
            <a:r>
              <a:rPr lang="ja-JP" altLang="en-US" dirty="0" smtClean="0"/>
              <a:t>でアメリカ国内</a:t>
            </a:r>
            <a:r>
              <a:rPr lang="ja-JP" altLang="en-US" dirty="0"/>
              <a:t>の規格を提案制定すると同時に、</a:t>
            </a:r>
            <a:r>
              <a:rPr lang="en-US" altLang="ja-JP" dirty="0"/>
              <a:t>NSDI</a:t>
            </a:r>
            <a:r>
              <a:rPr lang="ja-JP" altLang="en-US" dirty="0"/>
              <a:t>において利用すべき外部で制定された規格（</a:t>
            </a:r>
            <a:r>
              <a:rPr lang="en-US" altLang="ja-JP" dirty="0"/>
              <a:t>de jure, de facto </a:t>
            </a:r>
            <a:r>
              <a:rPr lang="ja-JP" altLang="en-US" dirty="0"/>
              <a:t>の両方の標準）の推薦リストを作成している</a:t>
            </a:r>
            <a:r>
              <a:rPr lang="ja-JP" altLang="en-US" dirty="0" smtClean="0"/>
              <a:t>。</a:t>
            </a:r>
          </a:p>
          <a:p>
            <a:pPr lvl="2"/>
            <a:r>
              <a:rPr lang="zh-TW" altLang="en-US" dirty="0"/>
              <a:t>内部</a:t>
            </a:r>
            <a:r>
              <a:rPr lang="zh-TW" altLang="en-US" dirty="0" smtClean="0"/>
              <a:t>標準</a:t>
            </a:r>
            <a:r>
              <a:rPr lang="ja-JP" altLang="en-US" dirty="0" smtClean="0"/>
              <a:t>（</a:t>
            </a:r>
            <a:r>
              <a:rPr lang="en-US" altLang="ja-JP" dirty="0" smtClean="0"/>
              <a:t>27</a:t>
            </a:r>
            <a:r>
              <a:rPr lang="ja-JP" altLang="en-US" dirty="0" smtClean="0"/>
              <a:t>件）</a:t>
            </a:r>
            <a:r>
              <a:rPr lang="en-US" altLang="zh-TW" dirty="0" smtClean="0"/>
              <a:t>: http</a:t>
            </a:r>
            <a:r>
              <a:rPr lang="en-US" altLang="zh-TW" dirty="0"/>
              <a:t>://</a:t>
            </a:r>
            <a:r>
              <a:rPr lang="en-US" altLang="zh-TW" dirty="0" smtClean="0"/>
              <a:t>www.fgdc.gov/standards/projects/FGDC-standards-projects/fgdc-endorsed-standards</a:t>
            </a:r>
          </a:p>
          <a:p>
            <a:pPr lvl="2"/>
            <a:r>
              <a:rPr lang="zh-TW" altLang="en-US" dirty="0" smtClean="0"/>
              <a:t>外部標準</a:t>
            </a:r>
            <a:r>
              <a:rPr lang="ja-JP" altLang="en-US" dirty="0" smtClean="0"/>
              <a:t>（</a:t>
            </a:r>
            <a:r>
              <a:rPr lang="en-US" altLang="ja-JP" dirty="0" smtClean="0"/>
              <a:t>65</a:t>
            </a:r>
            <a:r>
              <a:rPr lang="ja-JP" altLang="en-US" dirty="0" smtClean="0"/>
              <a:t>件）</a:t>
            </a:r>
            <a:r>
              <a:rPr lang="en-US" altLang="zh-TW" dirty="0" smtClean="0"/>
              <a:t>: http</a:t>
            </a:r>
            <a:r>
              <a:rPr lang="en-US" altLang="zh-TW" dirty="0"/>
              <a:t>://</a:t>
            </a:r>
            <a:r>
              <a:rPr lang="en-US" altLang="zh-TW" dirty="0" smtClean="0"/>
              <a:t>www.fgdc.gov/standards/fgdc-endorsed-external-standards/index_html</a:t>
            </a:r>
          </a:p>
          <a:p>
            <a:pPr lvl="1"/>
            <a:r>
              <a:rPr lang="en-US" altLang="ja-JP" dirty="0" smtClean="0"/>
              <a:t>FGDA</a:t>
            </a:r>
            <a:r>
              <a:rPr lang="ja-JP" altLang="en-US" dirty="0" smtClean="0"/>
              <a:t>はさらに、地理データを扱える既存のソフトウェア製品の推奨リストを作成している。（割引値段の交渉済み）</a:t>
            </a:r>
          </a:p>
          <a:p>
            <a:r>
              <a:rPr lang="en-US" altLang="ja-JP" dirty="0" smtClean="0"/>
              <a:t>Big Data Initiative</a:t>
            </a:r>
          </a:p>
          <a:p>
            <a:pPr lvl="1"/>
            <a:r>
              <a:rPr lang="ja-JP" altLang="en-US" dirty="0" smtClean="0"/>
              <a:t>アメリカでは、ホワイトハウスが</a:t>
            </a:r>
            <a:r>
              <a:rPr lang="en-US" altLang="ja-JP" dirty="0"/>
              <a:t>2012</a:t>
            </a:r>
            <a:r>
              <a:rPr lang="ja-JP" altLang="en-US" dirty="0" smtClean="0"/>
              <a:t>年</a:t>
            </a:r>
            <a:r>
              <a:rPr lang="en-US" altLang="ja-JP" dirty="0" smtClean="0"/>
              <a:t>3</a:t>
            </a:r>
            <a:r>
              <a:rPr lang="ja-JP" altLang="en-US" dirty="0" smtClean="0"/>
              <a:t>月に、</a:t>
            </a:r>
            <a:r>
              <a:rPr lang="en-US" altLang="ja-JP" dirty="0" smtClean="0"/>
              <a:t>2</a:t>
            </a:r>
            <a:r>
              <a:rPr lang="ja-JP" altLang="en-US" dirty="0"/>
              <a:t>億ドルの予算をつけた </a:t>
            </a:r>
            <a:r>
              <a:rPr lang="en-US" altLang="ja-JP" dirty="0"/>
              <a:t>Big </a:t>
            </a:r>
            <a:r>
              <a:rPr lang="en-US" altLang="ja-JP" dirty="0" smtClean="0"/>
              <a:t>Data Initiative </a:t>
            </a:r>
            <a:r>
              <a:rPr lang="ja-JP" altLang="en-US" dirty="0"/>
              <a:t>という</a:t>
            </a:r>
            <a:r>
              <a:rPr lang="en-US" altLang="ja-JP" dirty="0"/>
              <a:t>R&amp;D </a:t>
            </a:r>
            <a:r>
              <a:rPr lang="ja-JP" altLang="en-US" dirty="0"/>
              <a:t>プロジェクトをアナウンスした</a:t>
            </a:r>
            <a:r>
              <a:rPr lang="ja-JP" altLang="en-US" dirty="0" smtClean="0"/>
              <a:t>。目的は以下の通り。</a:t>
            </a:r>
          </a:p>
          <a:p>
            <a:pPr lvl="2"/>
            <a:r>
              <a:rPr lang="en-US" altLang="ja-JP" dirty="0"/>
              <a:t>Advance state-of-the-art core technologies needed to collect, store,   preserve, manage, analyze, and share huge quantities of data</a:t>
            </a:r>
            <a:r>
              <a:rPr lang="en-US" altLang="ja-JP" dirty="0" smtClean="0"/>
              <a:t>.</a:t>
            </a:r>
            <a:endParaRPr lang="ja-JP" altLang="en-US" dirty="0" smtClean="0"/>
          </a:p>
          <a:p>
            <a:pPr lvl="2"/>
            <a:r>
              <a:rPr lang="en-US" altLang="ja-JP" dirty="0" smtClean="0"/>
              <a:t>Harness </a:t>
            </a:r>
            <a:r>
              <a:rPr lang="en-US" altLang="ja-JP" dirty="0"/>
              <a:t>these technologies to accelerate the pace of discovery in   science and engineering, strengthen our national security, and   transform teaching and learning; </a:t>
            </a:r>
            <a:endParaRPr lang="ja-JP" altLang="en-US" dirty="0" smtClean="0"/>
          </a:p>
          <a:p>
            <a:pPr lvl="2"/>
            <a:r>
              <a:rPr lang="en-US" altLang="ja-JP" dirty="0" smtClean="0"/>
              <a:t>and </a:t>
            </a:r>
            <a:r>
              <a:rPr lang="en-US" altLang="ja-JP" dirty="0"/>
              <a:t>Expand the workforce needed to develop and use Big Data </a:t>
            </a:r>
            <a:r>
              <a:rPr lang="en-US" altLang="ja-JP" dirty="0" smtClean="0"/>
              <a:t>technology</a:t>
            </a:r>
          </a:p>
          <a:p>
            <a:pPr lvl="1"/>
            <a:r>
              <a:rPr lang="ja-JP" altLang="en-US" dirty="0" smtClean="0"/>
              <a:t>第</a:t>
            </a:r>
            <a:r>
              <a:rPr lang="en-US" altLang="ja-JP" dirty="0" smtClean="0"/>
              <a:t>1</a:t>
            </a:r>
            <a:r>
              <a:rPr lang="ja-JP" altLang="en-US" dirty="0"/>
              <a:t>の目的から、</a:t>
            </a:r>
            <a:r>
              <a:rPr lang="ja-JP" altLang="en-US" dirty="0" smtClean="0"/>
              <a:t>ファイルフォーマットのより</a:t>
            </a:r>
            <a:r>
              <a:rPr lang="ja-JP" altLang="en-US" dirty="0"/>
              <a:t>厳密な定義、拡張、ポータビリティをあげていろいろなプラットフォームで動作するようにするなどの標準</a:t>
            </a:r>
            <a:r>
              <a:rPr lang="ja-JP" altLang="en-US" dirty="0" smtClean="0"/>
              <a:t>活動がなされると考えられる。</a:t>
            </a:r>
            <a:endParaRPr lang="ja-JP" altLang="en-US" dirty="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13</a:t>
            </a:fld>
            <a:endParaRPr lang="en-US" altLang="ja-JP"/>
          </a:p>
        </p:txBody>
      </p:sp>
    </p:spTree>
    <p:extLst>
      <p:ext uri="{BB962C8B-B14F-4D97-AF65-F5344CB8AC3E}">
        <p14:creationId xmlns:p14="http://schemas.microsoft.com/office/powerpoint/2010/main" val="1949623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a:t>
            </a:r>
            <a:r>
              <a:rPr kumimoji="1" lang="ja-JP" altLang="en-US" dirty="0" smtClean="0"/>
              <a:t> メタデータ記述</a:t>
            </a:r>
            <a:endParaRPr kumimoji="1" lang="ja-JP" altLang="en-US" dirty="0"/>
          </a:p>
        </p:txBody>
      </p:sp>
      <p:sp>
        <p:nvSpPr>
          <p:cNvPr id="3" name="コンテンツ プレースホルダー 2"/>
          <p:cNvSpPr>
            <a:spLocks noGrp="1"/>
          </p:cNvSpPr>
          <p:nvPr>
            <p:ph idx="1"/>
          </p:nvPr>
        </p:nvSpPr>
        <p:spPr/>
        <p:txBody>
          <a:bodyPr/>
          <a:lstStyle/>
          <a:p>
            <a:r>
              <a:rPr lang="en-US" altLang="ja-JP" dirty="0"/>
              <a:t>Australia </a:t>
            </a:r>
            <a:r>
              <a:rPr lang="en-US" altLang="ja-JP" dirty="0" smtClean="0"/>
              <a:t>AGLS</a:t>
            </a:r>
            <a:endParaRPr lang="ja-JP" altLang="en-US" dirty="0" smtClean="0"/>
          </a:p>
          <a:p>
            <a:pPr lvl="1"/>
            <a:r>
              <a:rPr lang="ja-JP" altLang="en-US" dirty="0"/>
              <a:t>政府情報の検索に使うシソーラスに使う目的</a:t>
            </a:r>
            <a:r>
              <a:rPr lang="ja-JP" altLang="en-US" dirty="0" smtClean="0"/>
              <a:t>で</a:t>
            </a:r>
            <a:r>
              <a:rPr lang="ja-JP" altLang="en-US" dirty="0"/>
              <a:t>規定</a:t>
            </a:r>
            <a:r>
              <a:rPr lang="ja-JP" altLang="en-US" dirty="0" smtClean="0"/>
              <a:t>されたメタデータ。</a:t>
            </a:r>
          </a:p>
          <a:p>
            <a:pPr lvl="1"/>
            <a:r>
              <a:rPr lang="en-US" altLang="ja-JP" dirty="0" smtClean="0"/>
              <a:t>Dublin </a:t>
            </a:r>
            <a:r>
              <a:rPr lang="en-US" altLang="ja-JP" dirty="0"/>
              <a:t>Core</a:t>
            </a:r>
            <a:r>
              <a:rPr lang="ja-JP" altLang="en-US" dirty="0"/>
              <a:t>を拡張したボキャブラリ規格である</a:t>
            </a:r>
            <a:r>
              <a:rPr lang="ja-JP" altLang="en-US" dirty="0" smtClean="0"/>
              <a:t>。</a:t>
            </a:r>
          </a:p>
          <a:p>
            <a:r>
              <a:rPr kumimoji="1" lang="ja-JP" altLang="en-US" dirty="0" smtClean="0"/>
              <a:t>米国</a:t>
            </a:r>
            <a:r>
              <a:rPr kumimoji="1" lang="en-US" altLang="ja-JP" dirty="0" smtClean="0"/>
              <a:t>NIEM</a:t>
            </a:r>
          </a:p>
          <a:p>
            <a:pPr lvl="1"/>
            <a:r>
              <a:rPr lang="ja-JP" altLang="en-US" dirty="0"/>
              <a:t>米国政府が後援する</a:t>
            </a:r>
            <a:r>
              <a:rPr lang="ja-JP" altLang="en-US" dirty="0" smtClean="0"/>
              <a:t>、 </a:t>
            </a:r>
            <a:r>
              <a:rPr lang="ja-JP" altLang="en-US" dirty="0"/>
              <a:t>公共および民間部門の組織間での情報共有を促進するための</a:t>
            </a:r>
            <a:r>
              <a:rPr lang="ja-JP" altLang="en-US" dirty="0" smtClean="0"/>
              <a:t>イニシアチブ。</a:t>
            </a:r>
          </a:p>
          <a:p>
            <a:pPr lvl="1"/>
            <a:r>
              <a:rPr lang="ja-JP" altLang="en-US" dirty="0" smtClean="0"/>
              <a:t>もともと</a:t>
            </a:r>
            <a:r>
              <a:rPr lang="ja-JP" altLang="en-US" dirty="0"/>
              <a:t>は司法関係のデータ交換記述</a:t>
            </a:r>
            <a:r>
              <a:rPr lang="ja-JP" altLang="en-US" dirty="0" smtClean="0"/>
              <a:t>フォーマットであった</a:t>
            </a:r>
            <a:r>
              <a:rPr lang="ja-JP" altLang="en-US" dirty="0"/>
              <a:t>が、他の分野 </a:t>
            </a:r>
            <a:r>
              <a:rPr lang="ja-JP" altLang="en-US" dirty="0" smtClean="0"/>
              <a:t>（ドメイン）に</a:t>
            </a:r>
            <a:r>
              <a:rPr lang="ja-JP" altLang="en-US" dirty="0"/>
              <a:t>も拡大され続けて</a:t>
            </a:r>
            <a:r>
              <a:rPr lang="ja-JP" altLang="en-US" dirty="0" smtClean="0"/>
              <a:t>いる。</a:t>
            </a:r>
            <a:endParaRPr kumimoji="1" lang="en-US" altLang="ja-JP" dirty="0" smtClean="0"/>
          </a:p>
          <a:p>
            <a:r>
              <a:rPr lang="en-US" altLang="ja-JP" dirty="0" smtClean="0"/>
              <a:t>EU ISA</a:t>
            </a:r>
          </a:p>
          <a:p>
            <a:pPr lvl="1"/>
            <a:r>
              <a:rPr lang="en-US" altLang="ja-JP" dirty="0" smtClean="0"/>
              <a:t>EU</a:t>
            </a:r>
            <a:r>
              <a:rPr lang="ja-JP" altLang="en-US" dirty="0" smtClean="0"/>
              <a:t>政府間</a:t>
            </a:r>
            <a:r>
              <a:rPr lang="ja-JP" altLang="en-US" dirty="0"/>
              <a:t>のデータ交換のための技術</a:t>
            </a:r>
            <a:r>
              <a:rPr lang="ja-JP" altLang="en-US" dirty="0" smtClean="0"/>
              <a:t>仕様。</a:t>
            </a:r>
          </a:p>
          <a:p>
            <a:pPr lvl="1"/>
            <a:r>
              <a:rPr lang="en-US" altLang="ja-JP" dirty="0" smtClean="0"/>
              <a:t>W3C</a:t>
            </a:r>
            <a:r>
              <a:rPr lang="ja-JP" altLang="en-US" dirty="0" smtClean="0"/>
              <a:t>や</a:t>
            </a:r>
            <a:r>
              <a:rPr lang="en-US" altLang="ja-JP" dirty="0" err="1" smtClean="0"/>
              <a:t>foaf</a:t>
            </a:r>
            <a:r>
              <a:rPr lang="ja-JP" altLang="en-US" dirty="0" smtClean="0"/>
              <a:t>のボキャブラリをベースに定義されて</a:t>
            </a:r>
            <a:r>
              <a:rPr lang="ja-JP" altLang="en-US" smtClean="0"/>
              <a:t>いる</a:t>
            </a:r>
            <a:r>
              <a:rPr lang="ja-JP" altLang="en-US" smtClean="0"/>
              <a:t>。</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14</a:t>
            </a:fld>
            <a:endParaRPr lang="en-US" altLang="ja-JP"/>
          </a:p>
        </p:txBody>
      </p:sp>
    </p:spTree>
    <p:extLst>
      <p:ext uri="{BB962C8B-B14F-4D97-AF65-F5344CB8AC3E}">
        <p14:creationId xmlns:p14="http://schemas.microsoft.com/office/powerpoint/2010/main" val="1607616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en-US" altLang="ja-JP" dirty="0" smtClean="0"/>
              <a:t>3.	</a:t>
            </a:r>
            <a:r>
              <a:rPr kumimoji="1" lang="ja-JP" altLang="en-US" dirty="0" smtClean="0"/>
              <a:t>データポータルの調査</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15</a:t>
            </a:fld>
            <a:endParaRPr lang="en-US" altLang="ja-JP"/>
          </a:p>
        </p:txBody>
      </p:sp>
    </p:spTree>
    <p:extLst>
      <p:ext uri="{BB962C8B-B14F-4D97-AF65-F5344CB8AC3E}">
        <p14:creationId xmlns:p14="http://schemas.microsoft.com/office/powerpoint/2010/main" val="4196913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a:t>
            </a:r>
            <a:r>
              <a:rPr kumimoji="1" lang="en-US" altLang="ja-JP" dirty="0" smtClean="0"/>
              <a:t>3.</a:t>
            </a:r>
            <a:r>
              <a:rPr lang="ja-JP" altLang="en-US" dirty="0"/>
              <a:t>データポータルの調査</a:t>
            </a:r>
            <a:r>
              <a:rPr lang="ja-JP" altLang="en-US" dirty="0" smtClean="0"/>
              <a:t>」の構成</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smtClean="0"/>
              <a:t>すでに公開・運用されている公共データのポータルを調査する。</a:t>
            </a:r>
          </a:p>
          <a:p>
            <a:r>
              <a:rPr lang="ja-JP" altLang="en-US" dirty="0" smtClean="0"/>
              <a:t>調査の目的</a:t>
            </a:r>
          </a:p>
          <a:p>
            <a:pPr lvl="1"/>
            <a:r>
              <a:rPr lang="ja-JP" altLang="en-US" dirty="0"/>
              <a:t>利用されている標準</a:t>
            </a:r>
            <a:r>
              <a:rPr lang="ja-JP" altLang="en-US" dirty="0" smtClean="0"/>
              <a:t>データフォーマット</a:t>
            </a:r>
          </a:p>
          <a:p>
            <a:pPr lvl="1"/>
            <a:r>
              <a:rPr lang="ja-JP" altLang="en-US" dirty="0" smtClean="0"/>
              <a:t>利用</a:t>
            </a:r>
            <a:r>
              <a:rPr lang="ja-JP" altLang="en-US" dirty="0"/>
              <a:t>されている標準</a:t>
            </a:r>
            <a:r>
              <a:rPr lang="ja-JP" altLang="en-US" dirty="0" smtClean="0"/>
              <a:t>を規定している団体</a:t>
            </a:r>
          </a:p>
          <a:p>
            <a:pPr lvl="1"/>
            <a:r>
              <a:rPr lang="ja-JP" altLang="en-US" dirty="0" smtClean="0"/>
              <a:t>メタデータ記述</a:t>
            </a:r>
            <a:r>
              <a:rPr lang="ja-JP" altLang="en-US" dirty="0"/>
              <a:t>の</a:t>
            </a:r>
            <a:r>
              <a:rPr lang="ja-JP" altLang="en-US" dirty="0" smtClean="0"/>
              <a:t>例</a:t>
            </a:r>
          </a:p>
          <a:p>
            <a:r>
              <a:rPr kumimoji="1" lang="ja-JP" altLang="en-US" dirty="0"/>
              <a:t>調査の</a:t>
            </a:r>
            <a:r>
              <a:rPr kumimoji="1" lang="ja-JP" altLang="en-US" dirty="0" smtClean="0"/>
              <a:t>対象</a:t>
            </a:r>
          </a:p>
          <a:p>
            <a:pPr lvl="1"/>
            <a:r>
              <a:rPr lang="ja-JP" altLang="en-US" dirty="0"/>
              <a:t>政府が公開</a:t>
            </a:r>
            <a:r>
              <a:rPr lang="ja-JP" altLang="en-US" dirty="0" smtClean="0"/>
              <a:t>するデータポータル</a:t>
            </a:r>
          </a:p>
          <a:p>
            <a:pPr marL="876300" lvl="2" indent="-342900">
              <a:buFont typeface="+mj-lt"/>
              <a:buAutoNum type="arabicPeriod"/>
            </a:pPr>
            <a:r>
              <a:rPr lang="ja-JP" altLang="en-US" dirty="0" smtClean="0"/>
              <a:t>アメリカ</a:t>
            </a:r>
            <a:r>
              <a:rPr lang="en-US" altLang="ja-JP" dirty="0" smtClean="0"/>
              <a:t>:	</a:t>
            </a:r>
            <a:r>
              <a:rPr lang="ja-JP" altLang="en-US" dirty="0" smtClean="0"/>
              <a:t>	</a:t>
            </a:r>
            <a:r>
              <a:rPr lang="en-US" altLang="ja-JP" dirty="0" smtClean="0"/>
              <a:t>www.data.gov</a:t>
            </a:r>
            <a:endParaRPr lang="ja-JP" altLang="en-US" dirty="0" smtClean="0"/>
          </a:p>
          <a:p>
            <a:pPr marL="876300" lvl="2" indent="-342900">
              <a:buFont typeface="+mj-lt"/>
              <a:buAutoNum type="arabicPeriod"/>
            </a:pPr>
            <a:r>
              <a:rPr lang="ja-JP" altLang="en-US" dirty="0" smtClean="0"/>
              <a:t>イギリス</a:t>
            </a:r>
            <a:r>
              <a:rPr lang="en-US" altLang="ja-JP" dirty="0" smtClean="0"/>
              <a:t>:	</a:t>
            </a:r>
            <a:r>
              <a:rPr lang="ja-JP" altLang="en-US" dirty="0" smtClean="0"/>
              <a:t>	</a:t>
            </a:r>
            <a:r>
              <a:rPr lang="en-US" altLang="ja-JP" dirty="0" smtClean="0"/>
              <a:t>www.data.gov.uk</a:t>
            </a:r>
          </a:p>
          <a:p>
            <a:pPr marL="876300" lvl="2" indent="-342900">
              <a:buFont typeface="+mj-lt"/>
              <a:buAutoNum type="arabicPeriod"/>
            </a:pPr>
            <a:r>
              <a:rPr lang="ja-JP" altLang="en-US" dirty="0" smtClean="0"/>
              <a:t>オーストラリア</a:t>
            </a:r>
            <a:r>
              <a:rPr lang="en-US" altLang="ja-JP" dirty="0" smtClean="0"/>
              <a:t>:	www.data.gov.au</a:t>
            </a:r>
          </a:p>
          <a:p>
            <a:pPr marL="876300" lvl="2" indent="-342900">
              <a:buFont typeface="+mj-lt"/>
              <a:buAutoNum type="arabicPeriod"/>
            </a:pPr>
            <a:r>
              <a:rPr lang="ja-JP" altLang="en-US" dirty="0"/>
              <a:t>ニュージーランド</a:t>
            </a:r>
            <a:r>
              <a:rPr lang="en-US" altLang="ja-JP" dirty="0" smtClean="0"/>
              <a:t>:</a:t>
            </a:r>
            <a:r>
              <a:rPr lang="ja-JP" altLang="en-US" dirty="0" smtClean="0"/>
              <a:t>	</a:t>
            </a:r>
            <a:r>
              <a:rPr lang="en-US" altLang="ja-JP" dirty="0" smtClean="0"/>
              <a:t>data.govt.nz</a:t>
            </a:r>
            <a:endParaRPr lang="ja-JP" altLang="en-US" dirty="0" smtClean="0"/>
          </a:p>
          <a:p>
            <a:pPr marL="876300" lvl="2" indent="-342900">
              <a:buFont typeface="+mj-lt"/>
              <a:buAutoNum type="arabicPeriod"/>
            </a:pPr>
            <a:r>
              <a:rPr lang="ja-JP" altLang="en-US" dirty="0" smtClean="0"/>
              <a:t>カナダ</a:t>
            </a:r>
            <a:r>
              <a:rPr lang="en-US" altLang="ja-JP" dirty="0" smtClean="0"/>
              <a:t>:</a:t>
            </a:r>
            <a:r>
              <a:rPr lang="ja-JP" altLang="en-US" dirty="0" smtClean="0"/>
              <a:t>	</a:t>
            </a:r>
            <a:r>
              <a:rPr lang="en-US" altLang="ja-JP" dirty="0"/>
              <a:t>	</a:t>
            </a:r>
            <a:r>
              <a:rPr lang="en-US" altLang="ja-JP" dirty="0" smtClean="0"/>
              <a:t>data.gc.ca</a:t>
            </a:r>
            <a:endParaRPr lang="ja-JP" altLang="en-US" dirty="0" smtClean="0"/>
          </a:p>
          <a:p>
            <a:pPr marL="876300" lvl="2" indent="-342900">
              <a:buFont typeface="+mj-lt"/>
              <a:buAutoNum type="arabicPeriod"/>
            </a:pPr>
            <a:r>
              <a:rPr lang="ja-JP" altLang="en-US" dirty="0" smtClean="0"/>
              <a:t>インド</a:t>
            </a:r>
            <a:r>
              <a:rPr lang="en-US" altLang="ja-JP" dirty="0" smtClean="0"/>
              <a:t>:</a:t>
            </a:r>
            <a:r>
              <a:rPr lang="en-US" altLang="ja-JP" dirty="0"/>
              <a:t>		</a:t>
            </a:r>
            <a:r>
              <a:rPr lang="en-US" altLang="ja-JP" dirty="0" smtClean="0"/>
              <a:t>data.gov.in</a:t>
            </a:r>
            <a:endParaRPr lang="ja-JP" altLang="en-US" dirty="0" smtClean="0"/>
          </a:p>
          <a:p>
            <a:pPr lvl="1"/>
            <a:r>
              <a:rPr lang="ja-JP" altLang="en-US" dirty="0" smtClean="0"/>
              <a:t>市</a:t>
            </a:r>
            <a:r>
              <a:rPr lang="ja-JP" altLang="en-US" dirty="0"/>
              <a:t>のレベルでコンテストを</a:t>
            </a:r>
            <a:r>
              <a:rPr lang="ja-JP" altLang="en-US" dirty="0" smtClean="0"/>
              <a:t>開きアプリケーション</a:t>
            </a:r>
            <a:r>
              <a:rPr lang="ja-JP" altLang="en-US" dirty="0"/>
              <a:t>を集めたこと</a:t>
            </a:r>
            <a:r>
              <a:rPr lang="ja-JP" altLang="en-US" dirty="0" smtClean="0"/>
              <a:t>で知られるデータポータル</a:t>
            </a:r>
          </a:p>
          <a:p>
            <a:pPr marL="876300" lvl="2" indent="-342900">
              <a:buFont typeface="+mj-lt"/>
              <a:buAutoNum type="arabicPeriod" startAt="7"/>
            </a:pPr>
            <a:r>
              <a:rPr lang="en-US" altLang="ja-JP" dirty="0"/>
              <a:t>Washington DC</a:t>
            </a:r>
            <a:r>
              <a:rPr lang="en-US" altLang="ja-JP" dirty="0" smtClean="0"/>
              <a:t>:</a:t>
            </a:r>
            <a:r>
              <a:rPr lang="ja-JP" altLang="en-US" dirty="0" smtClean="0"/>
              <a:t>	</a:t>
            </a:r>
            <a:r>
              <a:rPr lang="en-US" altLang="ja-JP" dirty="0" smtClean="0"/>
              <a:t>data.octo.dc.gov</a:t>
            </a:r>
            <a:r>
              <a:rPr lang="en-US" altLang="ja-JP" dirty="0"/>
              <a:t>/ </a:t>
            </a:r>
            <a:endParaRPr lang="ja-JP" altLang="en-US" dirty="0" smtClean="0"/>
          </a:p>
          <a:p>
            <a:pPr marL="876300" lvl="2" indent="-342900">
              <a:buFont typeface="+mj-lt"/>
              <a:buAutoNum type="arabicPeriod" startAt="7"/>
            </a:pPr>
            <a:r>
              <a:rPr lang="en-US" altLang="ja-JP" dirty="0" smtClean="0"/>
              <a:t>New </a:t>
            </a:r>
            <a:r>
              <a:rPr lang="en-US" altLang="ja-JP" dirty="0"/>
              <a:t>York </a:t>
            </a:r>
            <a:r>
              <a:rPr lang="en-US" altLang="ja-JP" dirty="0" smtClean="0"/>
              <a:t>City:</a:t>
            </a:r>
            <a:r>
              <a:rPr lang="ja-JP" altLang="en-US" dirty="0" smtClean="0"/>
              <a:t>	</a:t>
            </a:r>
            <a:r>
              <a:rPr lang="en-US" altLang="ja-JP" dirty="0" smtClean="0"/>
              <a:t>nyc.gov/data</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16</a:t>
            </a:fld>
            <a:endParaRPr lang="en-US" altLang="ja-JP"/>
          </a:p>
        </p:txBody>
      </p:sp>
    </p:spTree>
    <p:extLst>
      <p:ext uri="{BB962C8B-B14F-4D97-AF65-F5344CB8AC3E}">
        <p14:creationId xmlns:p14="http://schemas.microsoft.com/office/powerpoint/2010/main" val="3642548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a:t>
            </a:r>
            <a:r>
              <a:rPr lang="ja-JP" altLang="en-US" dirty="0"/>
              <a:t> </a:t>
            </a:r>
            <a:r>
              <a:rPr lang="en-US" altLang="ja-JP" dirty="0" smtClean="0"/>
              <a:t>data.gov</a:t>
            </a:r>
            <a:endParaRPr kumimoji="1" lang="ja-JP" altLang="en-US" dirty="0"/>
          </a:p>
        </p:txBody>
      </p:sp>
      <p:sp>
        <p:nvSpPr>
          <p:cNvPr id="3" name="コンテンツ プレースホルダー 2"/>
          <p:cNvSpPr>
            <a:spLocks noGrp="1"/>
          </p:cNvSpPr>
          <p:nvPr>
            <p:ph idx="1"/>
          </p:nvPr>
        </p:nvSpPr>
        <p:spPr>
          <a:xfrm>
            <a:off x="351414" y="1143001"/>
            <a:ext cx="9354114" cy="4590256"/>
          </a:xfrm>
        </p:spPr>
        <p:txBody>
          <a:bodyPr>
            <a:normAutofit fontScale="92500" lnSpcReduction="10000"/>
          </a:bodyPr>
          <a:lstStyle/>
          <a:p>
            <a:r>
              <a:rPr kumimoji="1" lang="ja-JP" altLang="en-US" dirty="0" smtClean="0"/>
              <a:t>データセット</a:t>
            </a:r>
            <a:r>
              <a:rPr kumimoji="1" lang="en-US" altLang="ja-JP" dirty="0" smtClean="0"/>
              <a:t>: 38</a:t>
            </a:r>
            <a:r>
              <a:rPr kumimoji="1" lang="ja-JP" altLang="en-US" dirty="0" smtClean="0"/>
              <a:t>万件</a:t>
            </a:r>
          </a:p>
          <a:p>
            <a:pPr lvl="1"/>
            <a:r>
              <a:rPr lang="ja-JP" altLang="en-US" dirty="0"/>
              <a:t>ほとんど</a:t>
            </a:r>
            <a:r>
              <a:rPr lang="ja-JP" altLang="en-US" dirty="0" smtClean="0"/>
              <a:t>は地理空間情報であり、それは外部のサイトから取得するようになっている。</a:t>
            </a:r>
          </a:p>
          <a:p>
            <a:r>
              <a:rPr lang="ja-JP" altLang="en-US" dirty="0" smtClean="0"/>
              <a:t>特徴</a:t>
            </a:r>
          </a:p>
          <a:p>
            <a:pPr lvl="1"/>
            <a:r>
              <a:rPr lang="ja-JP" altLang="en-US" dirty="0" smtClean="0"/>
              <a:t>提供</a:t>
            </a:r>
            <a:r>
              <a:rPr lang="ja-JP" altLang="en-US" dirty="0"/>
              <a:t>しているデータの一覧表</a:t>
            </a:r>
            <a:r>
              <a:rPr lang="ja-JP" altLang="en-US" dirty="0" smtClean="0"/>
              <a:t>を</a:t>
            </a:r>
            <a:r>
              <a:rPr lang="en-US" altLang="ja-JP" dirty="0" smtClean="0"/>
              <a:t>CSV</a:t>
            </a:r>
            <a:r>
              <a:rPr lang="ja-JP" altLang="en-US" dirty="0" smtClean="0"/>
              <a:t>／</a:t>
            </a:r>
            <a:r>
              <a:rPr lang="en-US" altLang="ja-JP" dirty="0" smtClean="0"/>
              <a:t>XLS</a:t>
            </a:r>
            <a:r>
              <a:rPr lang="ja-JP" altLang="en-US" dirty="0" smtClean="0"/>
              <a:t>／</a:t>
            </a:r>
            <a:r>
              <a:rPr lang="en-US" altLang="ja-JP" dirty="0" smtClean="0"/>
              <a:t>XML</a:t>
            </a:r>
            <a:r>
              <a:rPr lang="ja-JP" altLang="en-US" dirty="0"/>
              <a:t>等の</a:t>
            </a:r>
            <a:r>
              <a:rPr lang="ja-JP" altLang="en-US" dirty="0" smtClean="0"/>
              <a:t>各種</a:t>
            </a:r>
            <a:r>
              <a:rPr lang="ja-JP" altLang="en-US" dirty="0"/>
              <a:t>データ形式でダウンロード</a:t>
            </a:r>
            <a:r>
              <a:rPr lang="ja-JP" altLang="en-US" dirty="0" smtClean="0"/>
              <a:t>できる。</a:t>
            </a:r>
          </a:p>
          <a:p>
            <a:pPr lvl="1"/>
            <a:r>
              <a:rPr lang="ja-JP" altLang="en-US" dirty="0" smtClean="0"/>
              <a:t>表形式データは、その</a:t>
            </a:r>
            <a:r>
              <a:rPr lang="en-US" altLang="ja-JP" dirty="0" smtClean="0"/>
              <a:t>1</a:t>
            </a:r>
            <a:r>
              <a:rPr lang="ja-JP" altLang="en-US" dirty="0" smtClean="0"/>
              <a:t>行目がタイトル、残りがデータセルと解釈される。</a:t>
            </a:r>
          </a:p>
          <a:p>
            <a:pPr lvl="2"/>
            <a:r>
              <a:rPr lang="ja-JP" altLang="en-US" dirty="0" smtClean="0"/>
              <a:t>タイトルに関する規約はなく、このためタイトルの意味が分からないというユーザの不満もある。</a:t>
            </a:r>
          </a:p>
          <a:p>
            <a:pPr lvl="1"/>
            <a:r>
              <a:rPr lang="ja-JP" altLang="en-US" dirty="0"/>
              <a:t>現在</a:t>
            </a:r>
            <a:r>
              <a:rPr lang="ja-JP" altLang="en-US" dirty="0" smtClean="0"/>
              <a:t>は、</a:t>
            </a:r>
            <a:r>
              <a:rPr lang="en-US" altLang="ja-JP" dirty="0" err="1" smtClean="0"/>
              <a:t>Socrata</a:t>
            </a:r>
            <a:r>
              <a:rPr lang="ja-JP" altLang="en-US" dirty="0" smtClean="0"/>
              <a:t>社のソフトウェアを利用して作成されている。</a:t>
            </a:r>
          </a:p>
          <a:p>
            <a:pPr lvl="2"/>
            <a:r>
              <a:rPr lang="ja-JP" altLang="en-US" dirty="0"/>
              <a:t>将来</a:t>
            </a:r>
            <a:r>
              <a:rPr lang="ja-JP" altLang="en-US" dirty="0" smtClean="0"/>
              <a:t>は、</a:t>
            </a:r>
            <a:r>
              <a:rPr lang="en-US" altLang="ja-JP" dirty="0" smtClean="0"/>
              <a:t>Open Government Platform</a:t>
            </a:r>
            <a:r>
              <a:rPr lang="ja-JP" altLang="en-US" dirty="0" smtClean="0"/>
              <a:t>（</a:t>
            </a:r>
            <a:r>
              <a:rPr lang="en-US" altLang="ja-JP" dirty="0" smtClean="0"/>
              <a:t>OGPL: Drupal + CPAN</a:t>
            </a:r>
            <a:r>
              <a:rPr lang="ja-JP" altLang="en-US" dirty="0" smtClean="0"/>
              <a:t>）に移行する方針であることを、</a:t>
            </a:r>
            <a:r>
              <a:rPr lang="en-US" altLang="ja-JP" dirty="0" smtClean="0"/>
              <a:t>2013</a:t>
            </a:r>
            <a:r>
              <a:rPr lang="ja-JP" altLang="en-US" dirty="0" smtClean="0"/>
              <a:t>年</a:t>
            </a:r>
            <a:r>
              <a:rPr lang="en-US" altLang="ja-JP" dirty="0" smtClean="0"/>
              <a:t>1</a:t>
            </a:r>
            <a:r>
              <a:rPr lang="ja-JP" altLang="en-US" dirty="0" smtClean="0"/>
              <a:t>月に表明</a:t>
            </a:r>
            <a:r>
              <a:rPr lang="ja-JP" altLang="en-US" dirty="0"/>
              <a:t>。</a:t>
            </a:r>
            <a:endParaRPr lang="en-US" altLang="ja-JP" dirty="0" smtClean="0"/>
          </a:p>
          <a:p>
            <a:r>
              <a:rPr lang="en-US" altLang="ja-JP" dirty="0"/>
              <a:t>data.gov</a:t>
            </a:r>
            <a:r>
              <a:rPr lang="ja-JP" altLang="en-US" dirty="0"/>
              <a:t>内のデータが準拠する標準規格</a:t>
            </a:r>
          </a:p>
          <a:p>
            <a:pPr lvl="1"/>
            <a:r>
              <a:rPr lang="ja-JP" altLang="en-US" dirty="0"/>
              <a:t>地理空間情報関連の標準規格は、</a:t>
            </a:r>
            <a:r>
              <a:rPr lang="en-US" altLang="ja-JP" dirty="0"/>
              <a:t>OGC</a:t>
            </a:r>
            <a:r>
              <a:rPr lang="ja-JP" altLang="en-US" dirty="0"/>
              <a:t>（</a:t>
            </a:r>
            <a:r>
              <a:rPr lang="en-US" altLang="ja-JP" dirty="0"/>
              <a:t>Open </a:t>
            </a:r>
            <a:r>
              <a:rPr lang="en-US" altLang="ja-JP" dirty="0" smtClean="0"/>
              <a:t>Geospatial</a:t>
            </a:r>
            <a:br>
              <a:rPr lang="en-US" altLang="ja-JP" dirty="0" smtClean="0"/>
            </a:br>
            <a:r>
              <a:rPr lang="en-US" altLang="ja-JP" dirty="0" smtClean="0"/>
              <a:t>Consortium</a:t>
            </a:r>
            <a:r>
              <a:rPr lang="ja-JP" altLang="en-US" dirty="0"/>
              <a:t>）が定めたものが圧倒的に多い。</a:t>
            </a:r>
          </a:p>
          <a:p>
            <a:pPr lvl="2"/>
            <a:r>
              <a:rPr lang="ja-JP" altLang="en-US" dirty="0"/>
              <a:t>その標準規格の多くは、</a:t>
            </a:r>
            <a:r>
              <a:rPr lang="en-US" altLang="ja-JP" dirty="0"/>
              <a:t>ISO</a:t>
            </a:r>
            <a:r>
              <a:rPr lang="ja-JP" altLang="en-US" dirty="0"/>
              <a:t>標準としても採択されている。</a:t>
            </a:r>
          </a:p>
          <a:p>
            <a:pPr lvl="1"/>
            <a:r>
              <a:rPr lang="en-US" altLang="ja-JP" dirty="0"/>
              <a:t>ISO/IEC</a:t>
            </a:r>
            <a:r>
              <a:rPr lang="ja-JP" altLang="en-US" dirty="0"/>
              <a:t>や</a:t>
            </a:r>
            <a:r>
              <a:rPr lang="en-US" altLang="ja-JP" dirty="0"/>
              <a:t>ITU-T</a:t>
            </a:r>
            <a:r>
              <a:rPr lang="ja-JP" altLang="en-US" dirty="0" err="1"/>
              <a:t>が関</a:t>
            </a:r>
            <a:r>
              <a:rPr lang="ja-JP" altLang="en-US" dirty="0"/>
              <a:t>与する標準もあるが、これらは</a:t>
            </a:r>
            <a:r>
              <a:rPr lang="en-US" altLang="ja-JP" dirty="0"/>
              <a:t>JPEG</a:t>
            </a:r>
            <a:r>
              <a:rPr lang="ja-JP" altLang="en-US" dirty="0" smtClean="0"/>
              <a:t>や</a:t>
            </a:r>
            <a:r>
              <a:rPr lang="en-US" altLang="ja-JP" dirty="0" smtClean="0"/>
              <a:t/>
            </a:r>
            <a:br>
              <a:rPr lang="en-US" altLang="ja-JP" dirty="0" smtClean="0"/>
            </a:br>
            <a:r>
              <a:rPr lang="en-US" altLang="ja-JP" dirty="0" smtClean="0"/>
              <a:t>MPEG</a:t>
            </a:r>
            <a:r>
              <a:rPr lang="ja-JP" altLang="en-US" dirty="0"/>
              <a:t>など画像データの圧縮基準である。</a:t>
            </a:r>
          </a:p>
          <a:p>
            <a:pPr lvl="2"/>
            <a:endParaRPr lang="ja-JP" altLang="en-US" dirty="0" smtClean="0"/>
          </a:p>
          <a:p>
            <a:pPr lvl="1"/>
            <a:endParaRPr lang="ja-JP" altLang="en-US" dirty="0" smtClean="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17</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889569771"/>
              </p:ext>
            </p:extLst>
          </p:nvPr>
        </p:nvGraphicFramePr>
        <p:xfrm>
          <a:off x="6753200" y="4064848"/>
          <a:ext cx="3096344" cy="2316480"/>
        </p:xfrm>
        <a:graphic>
          <a:graphicData uri="http://schemas.openxmlformats.org/drawingml/2006/table">
            <a:tbl>
              <a:tblPr firstRow="1" bandRow="1">
                <a:tableStyleId>{5C22544A-7EE6-4342-B048-85BDC9FD1C3A}</a:tableStyleId>
              </a:tblPr>
              <a:tblGrid>
                <a:gridCol w="1548172"/>
                <a:gridCol w="1548172"/>
              </a:tblGrid>
              <a:tr h="0">
                <a:tc>
                  <a:txBody>
                    <a:bodyPr/>
                    <a:lstStyle/>
                    <a:p>
                      <a:pPr algn="ctr"/>
                      <a:r>
                        <a:rPr kumimoji="1" lang="ja-JP" altLang="en-US" dirty="0" smtClean="0"/>
                        <a:t>標準化団体</a:t>
                      </a:r>
                      <a:endParaRPr kumimoji="1" lang="ja-JP" altLang="en-US" dirty="0"/>
                    </a:p>
                  </a:txBody>
                  <a:tcPr/>
                </a:tc>
                <a:tc>
                  <a:txBody>
                    <a:bodyPr/>
                    <a:lstStyle/>
                    <a:p>
                      <a:pPr algn="ctr"/>
                      <a:r>
                        <a:rPr kumimoji="1" lang="ja-JP" altLang="en-US" dirty="0" smtClean="0"/>
                        <a:t>標準規格数</a:t>
                      </a:r>
                      <a:endParaRPr kumimoji="1" lang="ja-JP" altLang="en-US" dirty="0"/>
                    </a:p>
                  </a:txBody>
                  <a:tcPr/>
                </a:tc>
              </a:tr>
              <a:tr h="0">
                <a:tc>
                  <a:txBody>
                    <a:bodyPr/>
                    <a:lstStyle/>
                    <a:p>
                      <a:r>
                        <a:rPr kumimoji="1" lang="en-US" altLang="ja-JP" dirty="0" smtClean="0"/>
                        <a:t>OGC</a:t>
                      </a:r>
                      <a:endParaRPr kumimoji="1" lang="ja-JP" altLang="en-US" dirty="0"/>
                    </a:p>
                  </a:txBody>
                  <a:tcPr/>
                </a:tc>
                <a:tc>
                  <a:txBody>
                    <a:bodyPr/>
                    <a:lstStyle/>
                    <a:p>
                      <a:pPr algn="r"/>
                      <a:r>
                        <a:rPr kumimoji="1" lang="en-US" altLang="ja-JP" dirty="0" smtClean="0"/>
                        <a:t>21</a:t>
                      </a:r>
                      <a:endParaRPr kumimoji="1" lang="ja-JP" altLang="en-US" dirty="0"/>
                    </a:p>
                  </a:txBody>
                  <a:tcPr/>
                </a:tc>
              </a:tr>
              <a:tr h="0">
                <a:tc>
                  <a:txBody>
                    <a:bodyPr/>
                    <a:lstStyle/>
                    <a:p>
                      <a:r>
                        <a:rPr kumimoji="1" lang="en-US" altLang="ja-JP" dirty="0" smtClean="0"/>
                        <a:t>INCITS/ISO</a:t>
                      </a:r>
                      <a:endParaRPr kumimoji="1" lang="ja-JP" altLang="en-US" dirty="0"/>
                    </a:p>
                  </a:txBody>
                  <a:tcPr/>
                </a:tc>
                <a:tc>
                  <a:txBody>
                    <a:bodyPr/>
                    <a:lstStyle/>
                    <a:p>
                      <a:pPr algn="r"/>
                      <a:r>
                        <a:rPr kumimoji="1" lang="en-US" altLang="ja-JP" dirty="0" smtClean="0"/>
                        <a:t>16</a:t>
                      </a:r>
                      <a:endParaRPr kumimoji="1" lang="ja-JP" altLang="en-US" dirty="0"/>
                    </a:p>
                  </a:txBody>
                  <a:tcPr/>
                </a:tc>
              </a:tr>
              <a:tr h="0">
                <a:tc>
                  <a:txBody>
                    <a:bodyPr/>
                    <a:lstStyle/>
                    <a:p>
                      <a:r>
                        <a:rPr kumimoji="1" lang="en-US" altLang="ja-JP" dirty="0" smtClean="0"/>
                        <a:t>INCITS</a:t>
                      </a:r>
                      <a:endParaRPr kumimoji="1" lang="ja-JP" altLang="en-US" dirty="0"/>
                    </a:p>
                  </a:txBody>
                  <a:tcPr/>
                </a:tc>
                <a:tc>
                  <a:txBody>
                    <a:bodyPr/>
                    <a:lstStyle/>
                    <a:p>
                      <a:pPr algn="r"/>
                      <a:r>
                        <a:rPr kumimoji="1" lang="en-US" altLang="ja-JP" dirty="0" smtClean="0"/>
                        <a:t>7</a:t>
                      </a:r>
                      <a:endParaRPr kumimoji="1" lang="ja-JP" altLang="en-US" dirty="0"/>
                    </a:p>
                  </a:txBody>
                  <a:tcPr/>
                </a:tc>
              </a:tr>
              <a:tr h="0">
                <a:tc>
                  <a:txBody>
                    <a:bodyPr/>
                    <a:lstStyle/>
                    <a:p>
                      <a:r>
                        <a:rPr kumimoji="1" lang="en-US" altLang="ja-JP" dirty="0" smtClean="0"/>
                        <a:t>ISO/TS</a:t>
                      </a:r>
                      <a:endParaRPr kumimoji="1" lang="ja-JP" altLang="en-US" dirty="0"/>
                    </a:p>
                  </a:txBody>
                  <a:tcPr/>
                </a:tc>
                <a:tc>
                  <a:txBody>
                    <a:bodyPr/>
                    <a:lstStyle/>
                    <a:p>
                      <a:pPr algn="r"/>
                      <a:r>
                        <a:rPr kumimoji="1" lang="en-US" altLang="ja-JP" dirty="0" smtClean="0"/>
                        <a:t>4</a:t>
                      </a:r>
                      <a:endParaRPr kumimoji="1" lang="ja-JP" altLang="en-US" dirty="0"/>
                    </a:p>
                  </a:txBody>
                  <a:tcPr/>
                </a:tc>
              </a:tr>
              <a:tr h="0">
                <a:tc>
                  <a:txBody>
                    <a:bodyPr/>
                    <a:lstStyle/>
                    <a:p>
                      <a:r>
                        <a:rPr kumimoji="1" lang="en-US" altLang="ja-JP" dirty="0" smtClean="0"/>
                        <a:t>ISO</a:t>
                      </a:r>
                      <a:endParaRPr kumimoji="1" lang="ja-JP" altLang="en-US" dirty="0"/>
                    </a:p>
                  </a:txBody>
                  <a:tcPr/>
                </a:tc>
                <a:tc>
                  <a:txBody>
                    <a:bodyPr/>
                    <a:lstStyle/>
                    <a:p>
                      <a:pPr algn="r"/>
                      <a:r>
                        <a:rPr kumimoji="1" lang="en-US" altLang="ja-JP" dirty="0" smtClean="0"/>
                        <a:t>7</a:t>
                      </a:r>
                      <a:endParaRPr kumimoji="1" lang="ja-JP" altLang="en-US" dirty="0"/>
                    </a:p>
                  </a:txBody>
                  <a:tcPr/>
                </a:tc>
              </a:tr>
              <a:tr h="0">
                <a:tc>
                  <a:txBody>
                    <a:bodyPr/>
                    <a:lstStyle/>
                    <a:p>
                      <a:r>
                        <a:rPr kumimoji="1" lang="en-US" altLang="ja-JP" dirty="0" smtClean="0"/>
                        <a:t>ISO/IEC</a:t>
                      </a:r>
                      <a:r>
                        <a:rPr kumimoji="1" lang="en-US" altLang="ja-JP" baseline="0" dirty="0" smtClean="0"/>
                        <a:t> ITU-T</a:t>
                      </a:r>
                      <a:endParaRPr kumimoji="1" lang="ja-JP" altLang="en-US" dirty="0"/>
                    </a:p>
                  </a:txBody>
                  <a:tcPr/>
                </a:tc>
                <a:tc>
                  <a:txBody>
                    <a:bodyPr/>
                    <a:lstStyle/>
                    <a:p>
                      <a:pPr algn="r"/>
                      <a:r>
                        <a:rPr kumimoji="1" lang="en-US" altLang="ja-JP" dirty="0" smtClean="0"/>
                        <a:t>2</a:t>
                      </a:r>
                      <a:endParaRPr kumimoji="1" lang="ja-JP" altLang="en-US" dirty="0"/>
                    </a:p>
                  </a:txBody>
                  <a:tcPr/>
                </a:tc>
              </a:tr>
              <a:tr h="0">
                <a:tc>
                  <a:txBody>
                    <a:bodyPr/>
                    <a:lstStyle/>
                    <a:p>
                      <a:r>
                        <a:rPr kumimoji="1" lang="en-US" altLang="ja-JP" dirty="0" smtClean="0"/>
                        <a:t>ISO/IEC</a:t>
                      </a:r>
                      <a:endParaRPr kumimoji="1" lang="ja-JP" altLang="en-US" dirty="0"/>
                    </a:p>
                  </a:txBody>
                  <a:tcPr/>
                </a:tc>
                <a:tc>
                  <a:txBody>
                    <a:bodyPr/>
                    <a:lstStyle/>
                    <a:p>
                      <a:pPr algn="r"/>
                      <a:r>
                        <a:rPr kumimoji="1" lang="en-US" altLang="ja-JP" dirty="0" smtClean="0"/>
                        <a:t>2</a:t>
                      </a:r>
                      <a:endParaRPr kumimoji="1" lang="ja-JP" altLang="en-US" dirty="0"/>
                    </a:p>
                  </a:txBody>
                  <a:tcPr/>
                </a:tc>
              </a:tr>
            </a:tbl>
          </a:graphicData>
        </a:graphic>
      </p:graphicFrame>
    </p:spTree>
    <p:extLst>
      <p:ext uri="{BB962C8B-B14F-4D97-AF65-F5344CB8AC3E}">
        <p14:creationId xmlns:p14="http://schemas.microsoft.com/office/powerpoint/2010/main" val="1646435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a:t>
            </a:r>
            <a:r>
              <a:rPr lang="ja-JP" altLang="en-US" dirty="0"/>
              <a:t> </a:t>
            </a:r>
            <a:r>
              <a:rPr lang="en-US" altLang="ja-JP" dirty="0" smtClean="0"/>
              <a:t>data.gov.uk</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データセット数</a:t>
            </a:r>
            <a:r>
              <a:rPr kumimoji="1" lang="en-US" altLang="ja-JP" dirty="0" smtClean="0"/>
              <a:t>: 9,024</a:t>
            </a:r>
          </a:p>
          <a:p>
            <a:pPr lvl="1"/>
            <a:r>
              <a:rPr lang="en-US" altLang="ja-JP" dirty="0" smtClean="0"/>
              <a:t>CKAN</a:t>
            </a:r>
            <a:r>
              <a:rPr lang="ja-JP" altLang="en-US" dirty="0" smtClean="0"/>
              <a:t>システムを利用している。</a:t>
            </a:r>
          </a:p>
          <a:p>
            <a:pPr lvl="1"/>
            <a:r>
              <a:rPr kumimoji="1" lang="ja-JP" altLang="en-US" dirty="0" smtClean="0"/>
              <a:t>オープンな標準規格に基づかないデータ、機械可読でないデータ</a:t>
            </a:r>
            <a:r>
              <a:rPr lang="ja-JP" altLang="en-US" dirty="0" smtClean="0"/>
              <a:t>も</a:t>
            </a:r>
            <a:r>
              <a:rPr kumimoji="1" lang="ja-JP" altLang="en-US" dirty="0" smtClean="0"/>
              <a:t>多く登録されている。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18</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336854944"/>
              </p:ext>
            </p:extLst>
          </p:nvPr>
        </p:nvGraphicFramePr>
        <p:xfrm>
          <a:off x="1856656" y="3068960"/>
          <a:ext cx="6264696" cy="3185160"/>
        </p:xfrm>
        <a:graphic>
          <a:graphicData uri="http://schemas.openxmlformats.org/drawingml/2006/table">
            <a:tbl>
              <a:tblPr firstRow="1" bandRow="1">
                <a:tableStyleId>{5C22544A-7EE6-4342-B048-85BDC9FD1C3A}</a:tableStyleId>
              </a:tblPr>
              <a:tblGrid>
                <a:gridCol w="1440160"/>
                <a:gridCol w="1419206"/>
                <a:gridCol w="1702665"/>
                <a:gridCol w="1702665"/>
              </a:tblGrid>
              <a:tr h="249992">
                <a:tc gridSpan="2">
                  <a:txBody>
                    <a:bodyPr/>
                    <a:lstStyle/>
                    <a:p>
                      <a:pPr algn="ctr"/>
                      <a:r>
                        <a:rPr kumimoji="1" lang="ja-JP" altLang="en-US" dirty="0" smtClean="0"/>
                        <a:t>オープンで機械可読なフォーマット</a:t>
                      </a:r>
                      <a:endParaRPr kumimoji="1" lang="ja-JP" altLang="en-US" dirty="0"/>
                    </a:p>
                  </a:txBody>
                  <a:tcPr/>
                </a:tc>
                <a:tc hMerge="1">
                  <a:txBody>
                    <a:bodyPr/>
                    <a:lstStyle/>
                    <a:p>
                      <a:pPr algn="ctr"/>
                      <a:endParaRPr kumimoji="1" lang="ja-JP" altLang="en-US" dirty="0"/>
                    </a:p>
                  </a:txBody>
                  <a:tcPr/>
                </a:tc>
                <a:tc gridSpan="2">
                  <a:txBody>
                    <a:bodyPr/>
                    <a:lstStyle/>
                    <a:p>
                      <a:pPr algn="ctr"/>
                      <a:r>
                        <a:rPr kumimoji="1" lang="ja-JP" altLang="en-US" dirty="0" smtClean="0"/>
                        <a:t>オープンでない／機械可読でないフォーマット</a:t>
                      </a:r>
                      <a:endParaRPr kumimoji="1" lang="ja-JP" altLang="en-US" dirty="0"/>
                    </a:p>
                  </a:txBody>
                  <a:tcPr/>
                </a:tc>
                <a:tc hMerge="1">
                  <a:txBody>
                    <a:bodyPr/>
                    <a:lstStyle/>
                    <a:p>
                      <a:pPr algn="ctr"/>
                      <a:endParaRPr kumimoji="1" lang="ja-JP" altLang="en-US" dirty="0"/>
                    </a:p>
                  </a:txBody>
                  <a:tcPr/>
                </a:tc>
              </a:tr>
              <a:tr h="249992">
                <a:tc>
                  <a:txBody>
                    <a:bodyPr/>
                    <a:lstStyle/>
                    <a:p>
                      <a:pPr algn="ctr"/>
                      <a:r>
                        <a:rPr kumimoji="1" lang="ja-JP" altLang="en-US" b="1" dirty="0" smtClean="0">
                          <a:solidFill>
                            <a:schemeClr val="tx1"/>
                          </a:solidFill>
                        </a:rPr>
                        <a:t>データ形式</a:t>
                      </a:r>
                      <a:endParaRPr kumimoji="1" lang="ja-JP" altLang="en-US" b="1" dirty="0">
                        <a:solidFill>
                          <a:schemeClr val="tx1"/>
                        </a:solidFill>
                      </a:endParaRPr>
                    </a:p>
                  </a:txBody>
                  <a:tcPr>
                    <a:solidFill>
                      <a:schemeClr val="bg1">
                        <a:lumMod val="60000"/>
                        <a:lumOff val="40000"/>
                      </a:schemeClr>
                    </a:solidFill>
                  </a:tcPr>
                </a:tc>
                <a:tc>
                  <a:txBody>
                    <a:bodyPr/>
                    <a:lstStyle/>
                    <a:p>
                      <a:pPr algn="ctr"/>
                      <a:r>
                        <a:rPr kumimoji="1" lang="ja-JP" altLang="en-US" b="1" dirty="0" smtClean="0">
                          <a:solidFill>
                            <a:schemeClr val="tx1"/>
                          </a:solidFill>
                        </a:rPr>
                        <a:t>登録件数</a:t>
                      </a:r>
                      <a:endParaRPr kumimoji="1" lang="ja-JP" altLang="en-US" b="1" dirty="0">
                        <a:solidFill>
                          <a:schemeClr val="tx1"/>
                        </a:solidFill>
                      </a:endParaRPr>
                    </a:p>
                  </a:txBody>
                  <a:tcPr>
                    <a:solidFill>
                      <a:schemeClr val="bg1">
                        <a:lumMod val="60000"/>
                        <a:lumOff val="40000"/>
                      </a:schemeClr>
                    </a:solidFill>
                  </a:tcPr>
                </a:tc>
                <a:tc>
                  <a:txBody>
                    <a:bodyPr/>
                    <a:lstStyle/>
                    <a:p>
                      <a:pPr algn="ctr"/>
                      <a:r>
                        <a:rPr kumimoji="1" lang="ja-JP" altLang="en-US" b="1" dirty="0" smtClean="0">
                          <a:solidFill>
                            <a:schemeClr val="tx1"/>
                          </a:solidFill>
                        </a:rPr>
                        <a:t>データ形式</a:t>
                      </a:r>
                      <a:endParaRPr kumimoji="1" lang="ja-JP" altLang="en-US" b="1" dirty="0">
                        <a:solidFill>
                          <a:schemeClr val="tx1"/>
                        </a:solidFill>
                      </a:endParaRPr>
                    </a:p>
                  </a:txBody>
                  <a:tcPr>
                    <a:solidFill>
                      <a:schemeClr val="bg1">
                        <a:lumMod val="60000"/>
                        <a:lumOff val="40000"/>
                      </a:schemeClr>
                    </a:solidFill>
                  </a:tcPr>
                </a:tc>
                <a:tc>
                  <a:txBody>
                    <a:bodyPr/>
                    <a:lstStyle/>
                    <a:p>
                      <a:pPr algn="ctr"/>
                      <a:r>
                        <a:rPr kumimoji="1" lang="ja-JP" altLang="en-US" b="1" dirty="0" smtClean="0">
                          <a:solidFill>
                            <a:schemeClr val="tx1"/>
                          </a:solidFill>
                        </a:rPr>
                        <a:t>登録件数</a:t>
                      </a:r>
                      <a:endParaRPr kumimoji="1" lang="ja-JP" altLang="en-US" b="1" dirty="0">
                        <a:solidFill>
                          <a:schemeClr val="tx1"/>
                        </a:solidFill>
                      </a:endParaRPr>
                    </a:p>
                  </a:txBody>
                  <a:tcPr>
                    <a:solidFill>
                      <a:schemeClr val="bg1">
                        <a:lumMod val="60000"/>
                        <a:lumOff val="40000"/>
                      </a:schemeClr>
                    </a:solidFill>
                  </a:tcPr>
                </a:tc>
              </a:tr>
              <a:tr h="148433">
                <a:tc>
                  <a:txBody>
                    <a:bodyPr/>
                    <a:lstStyle/>
                    <a:p>
                      <a:r>
                        <a:rPr kumimoji="1" lang="en-US" altLang="ja-JP" dirty="0" smtClean="0"/>
                        <a:t>CSV</a:t>
                      </a:r>
                      <a:endParaRPr kumimoji="1" lang="ja-JP" altLang="en-US" dirty="0"/>
                    </a:p>
                  </a:txBody>
                  <a:tcPr/>
                </a:tc>
                <a:tc>
                  <a:txBody>
                    <a:bodyPr/>
                    <a:lstStyle/>
                    <a:p>
                      <a:pPr algn="r"/>
                      <a:r>
                        <a:rPr kumimoji="1" lang="en-US" altLang="ja-JP" dirty="0" smtClean="0"/>
                        <a:t>2,346</a:t>
                      </a:r>
                      <a:endParaRPr kumimoji="1" lang="ja-JP" altLang="en-US" dirty="0"/>
                    </a:p>
                  </a:txBody>
                  <a:tcPr/>
                </a:tc>
                <a:tc>
                  <a:txBody>
                    <a:bodyPr/>
                    <a:lstStyle/>
                    <a:p>
                      <a:r>
                        <a:rPr kumimoji="1" lang="en-US" altLang="ja-JP" dirty="0" smtClean="0"/>
                        <a:t>XLS</a:t>
                      </a:r>
                      <a:endParaRPr kumimoji="1" lang="ja-JP" altLang="en-US" dirty="0"/>
                    </a:p>
                  </a:txBody>
                  <a:tcPr/>
                </a:tc>
                <a:tc>
                  <a:txBody>
                    <a:bodyPr/>
                    <a:lstStyle/>
                    <a:p>
                      <a:pPr algn="r"/>
                      <a:r>
                        <a:rPr kumimoji="1" lang="en-US" altLang="ja-JP" dirty="0" smtClean="0"/>
                        <a:t>1,595</a:t>
                      </a:r>
                      <a:endParaRPr kumimoji="1" lang="ja-JP" altLang="en-US" dirty="0"/>
                    </a:p>
                  </a:txBody>
                  <a:tcPr/>
                </a:tc>
              </a:tr>
              <a:tr h="148433">
                <a:tc>
                  <a:txBody>
                    <a:bodyPr/>
                    <a:lstStyle/>
                    <a:p>
                      <a:r>
                        <a:rPr kumimoji="1" lang="en-US" altLang="ja-JP" dirty="0" smtClean="0"/>
                        <a:t>HTML</a:t>
                      </a:r>
                      <a:endParaRPr kumimoji="1" lang="ja-JP" altLang="en-US" dirty="0"/>
                    </a:p>
                  </a:txBody>
                  <a:tcPr/>
                </a:tc>
                <a:tc>
                  <a:txBody>
                    <a:bodyPr/>
                    <a:lstStyle/>
                    <a:p>
                      <a:pPr algn="r"/>
                      <a:r>
                        <a:rPr kumimoji="1" lang="en-US" altLang="ja-JP" dirty="0" smtClean="0"/>
                        <a:t>415</a:t>
                      </a:r>
                      <a:endParaRPr kumimoji="1" lang="ja-JP" altLang="en-US" dirty="0"/>
                    </a:p>
                  </a:txBody>
                  <a:tcPr/>
                </a:tc>
                <a:tc>
                  <a:txBody>
                    <a:bodyPr/>
                    <a:lstStyle/>
                    <a:p>
                      <a:r>
                        <a:rPr kumimoji="1" lang="en-US" altLang="ja-JP" dirty="0" smtClean="0"/>
                        <a:t>PDF</a:t>
                      </a:r>
                      <a:endParaRPr kumimoji="1" lang="ja-JP" altLang="en-US" dirty="0"/>
                    </a:p>
                  </a:txBody>
                  <a:tcPr/>
                </a:tc>
                <a:tc>
                  <a:txBody>
                    <a:bodyPr/>
                    <a:lstStyle/>
                    <a:p>
                      <a:pPr algn="r"/>
                      <a:r>
                        <a:rPr kumimoji="1" lang="en-US" altLang="ja-JP" dirty="0" smtClean="0"/>
                        <a:t>562</a:t>
                      </a:r>
                      <a:endParaRPr kumimoji="1" lang="ja-JP" altLang="en-US" dirty="0"/>
                    </a:p>
                  </a:txBody>
                  <a:tcPr/>
                </a:tc>
              </a:tr>
              <a:tr h="148433">
                <a:tc>
                  <a:txBody>
                    <a:bodyPr/>
                    <a:lstStyle/>
                    <a:p>
                      <a:r>
                        <a:rPr kumimoji="1" lang="en-US" altLang="ja-JP" dirty="0" smtClean="0"/>
                        <a:t>RDF</a:t>
                      </a:r>
                      <a:endParaRPr kumimoji="1" lang="ja-JP" altLang="en-US" dirty="0"/>
                    </a:p>
                  </a:txBody>
                  <a:tcPr/>
                </a:tc>
                <a:tc>
                  <a:txBody>
                    <a:bodyPr/>
                    <a:lstStyle/>
                    <a:p>
                      <a:pPr algn="r"/>
                      <a:r>
                        <a:rPr kumimoji="1" lang="en-US" altLang="ja-JP" dirty="0" smtClean="0"/>
                        <a:t>191</a:t>
                      </a:r>
                      <a:endParaRPr kumimoji="1" lang="ja-JP" altLang="en-US" dirty="0"/>
                    </a:p>
                  </a:txBody>
                  <a:tcPr/>
                </a:tc>
                <a:tc>
                  <a:txBody>
                    <a:bodyPr/>
                    <a:lstStyle/>
                    <a:p>
                      <a:r>
                        <a:rPr kumimoji="1" lang="en-US" altLang="ja-JP" dirty="0" smtClean="0"/>
                        <a:t>DOC</a:t>
                      </a:r>
                      <a:endParaRPr kumimoji="1" lang="ja-JP" altLang="en-US" dirty="0"/>
                    </a:p>
                  </a:txBody>
                  <a:tcPr/>
                </a:tc>
                <a:tc>
                  <a:txBody>
                    <a:bodyPr/>
                    <a:lstStyle/>
                    <a:p>
                      <a:pPr algn="r"/>
                      <a:r>
                        <a:rPr kumimoji="1" lang="en-US" altLang="ja-JP" dirty="0" smtClean="0"/>
                        <a:t>57</a:t>
                      </a:r>
                      <a:endParaRPr kumimoji="1" lang="ja-JP" altLang="en-US" dirty="0"/>
                    </a:p>
                  </a:txBody>
                  <a:tcPr/>
                </a:tc>
              </a:tr>
              <a:tr h="148433">
                <a:tc>
                  <a:txBody>
                    <a:bodyPr/>
                    <a:lstStyle/>
                    <a:p>
                      <a:r>
                        <a:rPr kumimoji="1" lang="en-US" altLang="ja-JP" dirty="0" smtClean="0"/>
                        <a:t>XML</a:t>
                      </a:r>
                      <a:endParaRPr kumimoji="1" lang="ja-JP" altLang="en-US" dirty="0"/>
                    </a:p>
                  </a:txBody>
                  <a:tcPr/>
                </a:tc>
                <a:tc>
                  <a:txBody>
                    <a:bodyPr/>
                    <a:lstStyle/>
                    <a:p>
                      <a:pPr algn="r"/>
                      <a:r>
                        <a:rPr kumimoji="1" lang="en-US" altLang="ja-JP" dirty="0" smtClean="0"/>
                        <a:t>183</a:t>
                      </a:r>
                      <a:endParaRPr kumimoji="1" lang="ja-JP" altLang="en-US" dirty="0"/>
                    </a:p>
                  </a:txBody>
                  <a:tcPr/>
                </a:tc>
                <a:tc>
                  <a:txBody>
                    <a:bodyPr/>
                    <a:lstStyle/>
                    <a:p>
                      <a:r>
                        <a:rPr kumimoji="1" lang="en-US" altLang="ja-JP" dirty="0" smtClean="0"/>
                        <a:t>PPT</a:t>
                      </a:r>
                      <a:endParaRPr kumimoji="1" lang="ja-JP" altLang="en-US" dirty="0"/>
                    </a:p>
                  </a:txBody>
                  <a:tcPr/>
                </a:tc>
                <a:tc>
                  <a:txBody>
                    <a:bodyPr/>
                    <a:lstStyle/>
                    <a:p>
                      <a:pPr algn="r"/>
                      <a:r>
                        <a:rPr kumimoji="1" lang="en-US" altLang="ja-JP" dirty="0" smtClean="0"/>
                        <a:t>41</a:t>
                      </a:r>
                      <a:endParaRPr kumimoji="1" lang="ja-JP" altLang="en-US" dirty="0"/>
                    </a:p>
                  </a:txBody>
                  <a:tcPr/>
                </a:tc>
              </a:tr>
              <a:tr h="148433">
                <a:tc>
                  <a:txBody>
                    <a:bodyPr/>
                    <a:lstStyle/>
                    <a:p>
                      <a:r>
                        <a:rPr kumimoji="1" lang="en-US" altLang="ja-JP" dirty="0" smtClean="0"/>
                        <a:t>JSON</a:t>
                      </a:r>
                      <a:endParaRPr kumimoji="1" lang="ja-JP" altLang="en-US" dirty="0"/>
                    </a:p>
                  </a:txBody>
                  <a:tcPr/>
                </a:tc>
                <a:tc>
                  <a:txBody>
                    <a:bodyPr/>
                    <a:lstStyle/>
                    <a:p>
                      <a:pPr algn="r"/>
                      <a:r>
                        <a:rPr kumimoji="1" lang="en-US" altLang="ja-JP" dirty="0" smtClean="0"/>
                        <a:t>21</a:t>
                      </a:r>
                      <a:endParaRPr kumimoji="1" lang="ja-JP" altLang="en-US" dirty="0"/>
                    </a:p>
                  </a:txBody>
                  <a:tcPr/>
                </a:tc>
                <a:tc>
                  <a:txBody>
                    <a:bodyPr/>
                    <a:lstStyle/>
                    <a:p>
                      <a:r>
                        <a:rPr kumimoji="1" lang="en-US" altLang="ja-JP" dirty="0" smtClean="0"/>
                        <a:t>Zip</a:t>
                      </a:r>
                      <a:endParaRPr kumimoji="1" lang="ja-JP" altLang="en-US" dirty="0"/>
                    </a:p>
                  </a:txBody>
                  <a:tcPr/>
                </a:tc>
                <a:tc>
                  <a:txBody>
                    <a:bodyPr/>
                    <a:lstStyle/>
                    <a:p>
                      <a:pPr algn="r"/>
                      <a:r>
                        <a:rPr kumimoji="1" lang="en-US" altLang="ja-JP" dirty="0" smtClean="0"/>
                        <a:t>51</a:t>
                      </a:r>
                      <a:endParaRPr kumimoji="1" lang="ja-JP" altLang="en-US" dirty="0"/>
                    </a:p>
                  </a:txBody>
                  <a:tcPr/>
                </a:tc>
              </a:tr>
              <a:tr h="148433">
                <a:tc>
                  <a:txBody>
                    <a:bodyPr/>
                    <a:lstStyle/>
                    <a:p>
                      <a:r>
                        <a:rPr kumimoji="1" lang="en-US" altLang="ja-JP" dirty="0" smtClean="0"/>
                        <a:t>TXT</a:t>
                      </a:r>
                      <a:endParaRPr kumimoji="1" lang="ja-JP" altLang="en-US" dirty="0"/>
                    </a:p>
                  </a:txBody>
                  <a:tcPr/>
                </a:tc>
                <a:tc>
                  <a:txBody>
                    <a:bodyPr/>
                    <a:lstStyle/>
                    <a:p>
                      <a:pPr algn="r"/>
                      <a:r>
                        <a:rPr kumimoji="1" lang="en-US" altLang="ja-JP" dirty="0" smtClean="0"/>
                        <a:t>14</a:t>
                      </a:r>
                      <a:endParaRPr kumimoji="1" lang="ja-JP" altLang="en-US" dirty="0"/>
                    </a:p>
                  </a:txBody>
                  <a:tcPr/>
                </a:tc>
                <a:tc>
                  <a:txBody>
                    <a:bodyPr/>
                    <a:lstStyle/>
                    <a:p>
                      <a:r>
                        <a:rPr kumimoji="1" lang="en-US" altLang="ja-JP" dirty="0" smtClean="0"/>
                        <a:t>CSV + ZIP</a:t>
                      </a:r>
                      <a:endParaRPr kumimoji="1" lang="ja-JP" altLang="en-US" dirty="0"/>
                    </a:p>
                  </a:txBody>
                  <a:tcPr/>
                </a:tc>
                <a:tc>
                  <a:txBody>
                    <a:bodyPr/>
                    <a:lstStyle/>
                    <a:p>
                      <a:pPr algn="r"/>
                      <a:r>
                        <a:rPr kumimoji="1" lang="en-US" altLang="ja-JP" dirty="0" smtClean="0"/>
                        <a:t>26</a:t>
                      </a:r>
                      <a:endParaRPr kumimoji="1" lang="ja-JP" altLang="en-US" dirty="0"/>
                    </a:p>
                  </a:txBody>
                  <a:tcPr/>
                </a:tc>
              </a:tr>
              <a:tr h="148433">
                <a:tc>
                  <a:txBody>
                    <a:bodyPr/>
                    <a:lstStyle/>
                    <a:p>
                      <a:r>
                        <a:rPr kumimoji="1" lang="en-US" altLang="ja-JP" dirty="0" err="1" smtClean="0"/>
                        <a:t>RDFa</a:t>
                      </a:r>
                      <a:endParaRPr kumimoji="1" lang="ja-JP" altLang="en-US" dirty="0"/>
                    </a:p>
                  </a:txBody>
                  <a:tcPr/>
                </a:tc>
                <a:tc>
                  <a:txBody>
                    <a:bodyPr/>
                    <a:lstStyle/>
                    <a:p>
                      <a:pPr algn="r"/>
                      <a:r>
                        <a:rPr kumimoji="1" lang="en-US" altLang="ja-JP" dirty="0" smtClean="0"/>
                        <a:t>14</a:t>
                      </a:r>
                      <a:endParaRPr kumimoji="1" lang="ja-JP" altLang="en-US" dirty="0"/>
                    </a:p>
                  </a:txBody>
                  <a:tcPr/>
                </a:tc>
                <a:tc>
                  <a:txBody>
                    <a:bodyPr/>
                    <a:lstStyle/>
                    <a:p>
                      <a:pPr algn="l"/>
                      <a:r>
                        <a:rPr kumimoji="1" lang="en-US" altLang="ja-JP" dirty="0" smtClean="0"/>
                        <a:t>…</a:t>
                      </a:r>
                      <a:endParaRPr kumimoji="1" lang="ja-JP" altLang="en-US" dirty="0"/>
                    </a:p>
                  </a:txBody>
                  <a:tcPr/>
                </a:tc>
                <a:tc>
                  <a:txBody>
                    <a:bodyPr/>
                    <a:lstStyle/>
                    <a:p>
                      <a:pPr algn="r"/>
                      <a:endParaRPr kumimoji="1" lang="ja-JP" altLang="en-US" dirty="0"/>
                    </a:p>
                  </a:txBody>
                  <a:tcPr/>
                </a:tc>
              </a:tr>
              <a:tr h="148433">
                <a:tc>
                  <a:txBody>
                    <a:bodyPr/>
                    <a:lstStyle/>
                    <a:p>
                      <a:r>
                        <a:rPr kumimoji="1" lang="en-US" altLang="ja-JP" dirty="0" smtClean="0"/>
                        <a:t>KML</a:t>
                      </a:r>
                      <a:endParaRPr kumimoji="1" lang="ja-JP" altLang="en-US" dirty="0"/>
                    </a:p>
                  </a:txBody>
                  <a:tcPr/>
                </a:tc>
                <a:tc>
                  <a:txBody>
                    <a:bodyPr/>
                    <a:lstStyle/>
                    <a:p>
                      <a:pPr algn="r"/>
                      <a:r>
                        <a:rPr kumimoji="1" lang="en-US" altLang="ja-JP" dirty="0" smtClean="0"/>
                        <a:t>13</a:t>
                      </a:r>
                      <a:endParaRPr kumimoji="1" lang="ja-JP" altLang="en-US" dirty="0"/>
                    </a:p>
                  </a:txBody>
                  <a:tcPr/>
                </a:tc>
                <a:tc>
                  <a:txBody>
                    <a:bodyPr/>
                    <a:lstStyle/>
                    <a:p>
                      <a:pPr algn="l"/>
                      <a:endParaRPr kumimoji="1" lang="ja-JP" altLang="en-US" dirty="0"/>
                    </a:p>
                  </a:txBody>
                  <a:tcPr/>
                </a:tc>
                <a:tc>
                  <a:txBody>
                    <a:bodyPr/>
                    <a:lstStyle/>
                    <a:p>
                      <a:pPr algn="r"/>
                      <a:endParaRPr kumimoji="1" lang="ja-JP" altLang="en-US" dirty="0"/>
                    </a:p>
                  </a:txBody>
                  <a:tcPr/>
                </a:tc>
              </a:tr>
              <a:tr h="148433">
                <a:tc>
                  <a:txBody>
                    <a:bodyPr/>
                    <a:lstStyle/>
                    <a:p>
                      <a:r>
                        <a:rPr kumimoji="1" lang="en-US" altLang="ja-JP" dirty="0" smtClean="0"/>
                        <a:t>…</a:t>
                      </a:r>
                      <a:endParaRPr kumimoji="1" lang="ja-JP" altLang="en-US" dirty="0"/>
                    </a:p>
                  </a:txBody>
                  <a:tcPr/>
                </a:tc>
                <a:tc>
                  <a:txBody>
                    <a:bodyPr/>
                    <a:lstStyle/>
                    <a:p>
                      <a:pPr algn="r"/>
                      <a:endParaRPr kumimoji="1" lang="ja-JP" altLang="en-US" dirty="0"/>
                    </a:p>
                  </a:txBody>
                  <a:tcPr/>
                </a:tc>
                <a:tc>
                  <a:txBody>
                    <a:bodyPr/>
                    <a:lstStyle/>
                    <a:p>
                      <a:pPr algn="l"/>
                      <a:endParaRPr kumimoji="1" lang="ja-JP" altLang="en-US" dirty="0"/>
                    </a:p>
                  </a:txBody>
                  <a:tcPr/>
                </a:tc>
                <a:tc>
                  <a:txBody>
                    <a:bodyPr/>
                    <a:lstStyle/>
                    <a:p>
                      <a:pPr algn="r"/>
                      <a:endParaRPr kumimoji="1" lang="ja-JP" altLang="en-US" dirty="0"/>
                    </a:p>
                  </a:txBody>
                  <a:tcPr/>
                </a:tc>
              </a:tr>
            </a:tbl>
          </a:graphicData>
        </a:graphic>
      </p:graphicFrame>
    </p:spTree>
    <p:extLst>
      <p:ext uri="{BB962C8B-B14F-4D97-AF65-F5344CB8AC3E}">
        <p14:creationId xmlns:p14="http://schemas.microsoft.com/office/powerpoint/2010/main" val="388431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 data.gov.au</a:t>
            </a:r>
            <a:endParaRPr kumimoji="1" lang="ja-JP" altLang="en-US" dirty="0"/>
          </a:p>
        </p:txBody>
      </p:sp>
      <p:sp>
        <p:nvSpPr>
          <p:cNvPr id="3" name="コンテンツ プレースホルダー 2"/>
          <p:cNvSpPr>
            <a:spLocks noGrp="1"/>
          </p:cNvSpPr>
          <p:nvPr>
            <p:ph idx="1"/>
          </p:nvPr>
        </p:nvSpPr>
        <p:spPr/>
        <p:txBody>
          <a:bodyPr>
            <a:normAutofit fontScale="70000" lnSpcReduction="20000"/>
          </a:bodyPr>
          <a:lstStyle/>
          <a:p>
            <a:r>
              <a:rPr kumimoji="1" lang="ja-JP" altLang="en-US" dirty="0" smtClean="0"/>
              <a:t>データセット数</a:t>
            </a:r>
            <a:r>
              <a:rPr kumimoji="1" lang="en-US" altLang="ja-JP" dirty="0" smtClean="0"/>
              <a:t>: 1,126</a:t>
            </a:r>
          </a:p>
          <a:p>
            <a:pPr lvl="1"/>
            <a:r>
              <a:rPr lang="ja-JP" altLang="en-US" dirty="0" smtClean="0"/>
              <a:t>人口あたりのデータセット数に換算すると、アメリカやイギリスと比べて遜色がない</a:t>
            </a:r>
          </a:p>
          <a:p>
            <a:r>
              <a:rPr lang="ja-JP" altLang="en-US" dirty="0" smtClean="0"/>
              <a:t>特徴</a:t>
            </a:r>
          </a:p>
          <a:p>
            <a:pPr lvl="1"/>
            <a:r>
              <a:rPr lang="en-US" altLang="ja-JP" dirty="0" smtClean="0"/>
              <a:t>PSI </a:t>
            </a:r>
            <a:r>
              <a:rPr lang="ja-JP" altLang="en-US" dirty="0"/>
              <a:t>を公開する際のガイドラインがトップレベルからリンクされている</a:t>
            </a:r>
            <a:r>
              <a:rPr lang="ja-JP" altLang="en-US" dirty="0" smtClean="0"/>
              <a:t>。</a:t>
            </a:r>
          </a:p>
          <a:p>
            <a:pPr lvl="1"/>
            <a:r>
              <a:rPr lang="ja-JP" altLang="en-US" dirty="0"/>
              <a:t>内容に関するユーザのフィードバックポストの最近の抜粋が最初のページ</a:t>
            </a:r>
            <a:r>
              <a:rPr lang="ja-JP" altLang="en-US" dirty="0" smtClean="0"/>
              <a:t>にある。</a:t>
            </a:r>
            <a:endParaRPr lang="en-US" altLang="ja-JP" dirty="0" smtClean="0"/>
          </a:p>
          <a:p>
            <a:pPr lvl="1"/>
            <a:r>
              <a:rPr lang="ja-JP" altLang="en-US" dirty="0"/>
              <a:t>利用して</a:t>
            </a:r>
            <a:r>
              <a:rPr lang="ja-JP" altLang="en-US" dirty="0" smtClean="0"/>
              <a:t>いるデータフォーマット</a:t>
            </a:r>
          </a:p>
          <a:p>
            <a:pPr lvl="2"/>
            <a:r>
              <a:rPr lang="en-US" altLang="ja-JP" dirty="0" smtClean="0"/>
              <a:t>CSV/XLS</a:t>
            </a:r>
            <a:r>
              <a:rPr lang="ja-JP" altLang="en-US" dirty="0" smtClean="0"/>
              <a:t>／</a:t>
            </a:r>
            <a:r>
              <a:rPr lang="en-US" altLang="ja-JP" dirty="0" smtClean="0"/>
              <a:t>TXT</a:t>
            </a:r>
            <a:r>
              <a:rPr lang="ja-JP" altLang="en-US" dirty="0" smtClean="0"/>
              <a:t>／</a:t>
            </a:r>
            <a:r>
              <a:rPr lang="en-US" altLang="ja-JP" dirty="0" smtClean="0"/>
              <a:t>XML</a:t>
            </a:r>
            <a:r>
              <a:rPr lang="ja-JP" altLang="en-US" dirty="0" smtClean="0"/>
              <a:t>／</a:t>
            </a:r>
            <a:r>
              <a:rPr lang="en-US" altLang="ja-JP" dirty="0" smtClean="0"/>
              <a:t>RDF</a:t>
            </a:r>
            <a:r>
              <a:rPr lang="ja-JP" altLang="en-US" dirty="0" smtClean="0"/>
              <a:t>／</a:t>
            </a:r>
            <a:r>
              <a:rPr lang="en-US" altLang="ja-JP" dirty="0" smtClean="0"/>
              <a:t>KML/KMZ</a:t>
            </a:r>
            <a:r>
              <a:rPr lang="ja-JP" altLang="en-US" dirty="0" smtClean="0"/>
              <a:t>／</a:t>
            </a:r>
            <a:r>
              <a:rPr lang="en-US" altLang="ja-JP" dirty="0" err="1" smtClean="0"/>
              <a:t>Shapefile</a:t>
            </a:r>
            <a:r>
              <a:rPr lang="ja-JP" altLang="en-US" dirty="0" smtClean="0"/>
              <a:t>／</a:t>
            </a:r>
            <a:r>
              <a:rPr lang="en-US" altLang="ja-JP" dirty="0" smtClean="0"/>
              <a:t>Catalog</a:t>
            </a:r>
            <a:endParaRPr lang="ja-JP" altLang="en-US" dirty="0" smtClean="0"/>
          </a:p>
          <a:p>
            <a:r>
              <a:rPr lang="en-US" altLang="ja-JP" dirty="0"/>
              <a:t>PSI </a:t>
            </a:r>
            <a:r>
              <a:rPr lang="ja-JP" altLang="en-US" dirty="0"/>
              <a:t>を公開する際の</a:t>
            </a:r>
            <a:r>
              <a:rPr lang="ja-JP" altLang="en-US" dirty="0" smtClean="0"/>
              <a:t>ガイドライン</a:t>
            </a:r>
            <a:r>
              <a:rPr lang="en-US" altLang="ja-JP" dirty="0" smtClean="0"/>
              <a:t>: </a:t>
            </a:r>
            <a:r>
              <a:rPr lang="ja-JP" altLang="en-US" dirty="0" smtClean="0"/>
              <a:t>データを</a:t>
            </a:r>
            <a:r>
              <a:rPr kumimoji="1" lang="ja-JP" altLang="en-US" dirty="0" smtClean="0"/>
              <a:t>公開する際に</a:t>
            </a:r>
            <a:r>
              <a:rPr lang="ja-JP" altLang="en-US" dirty="0" smtClean="0"/>
              <a:t>、下記に留意すべきと記されている。</a:t>
            </a:r>
          </a:p>
          <a:p>
            <a:pPr lvl="1"/>
            <a:r>
              <a:rPr kumimoji="1" lang="en-US" altLang="ja-JP" dirty="0" smtClean="0"/>
              <a:t>Accessibility</a:t>
            </a:r>
          </a:p>
          <a:p>
            <a:pPr lvl="2"/>
            <a:r>
              <a:rPr kumimoji="1" lang="ja-JP" altLang="en-US" dirty="0" smtClean="0"/>
              <a:t>機械可読であるべき。</a:t>
            </a:r>
          </a:p>
          <a:p>
            <a:pPr lvl="1"/>
            <a:r>
              <a:rPr lang="en-US" altLang="ja-JP" dirty="0" smtClean="0"/>
              <a:t>Non-discrimination</a:t>
            </a:r>
          </a:p>
          <a:p>
            <a:pPr lvl="2"/>
            <a:r>
              <a:rPr lang="ja-JP" altLang="en-US" dirty="0" smtClean="0"/>
              <a:t>いつでも誰でも、登録</a:t>
            </a:r>
            <a:r>
              <a:rPr lang="ja-JP" altLang="en-US" dirty="0"/>
              <a:t>とか、個人情報の入力を必要</a:t>
            </a:r>
            <a:r>
              <a:rPr lang="ja-JP" altLang="en-US" dirty="0" smtClean="0"/>
              <a:t>せず、</a:t>
            </a:r>
            <a:r>
              <a:rPr lang="ja-JP" altLang="en-US" dirty="0"/>
              <a:t>何の制限もなくアクセス</a:t>
            </a:r>
            <a:r>
              <a:rPr lang="ja-JP" altLang="en-US" dirty="0" smtClean="0"/>
              <a:t>できるべき。</a:t>
            </a:r>
          </a:p>
          <a:p>
            <a:pPr lvl="1"/>
            <a:r>
              <a:rPr kumimoji="1" lang="en-US" altLang="ja-JP" dirty="0" smtClean="0"/>
              <a:t>Open Standards</a:t>
            </a:r>
          </a:p>
          <a:p>
            <a:pPr lvl="2"/>
            <a:r>
              <a:rPr kumimoji="1" lang="en-US" altLang="ja-JP" dirty="0" smtClean="0"/>
              <a:t>proprietary</a:t>
            </a:r>
            <a:r>
              <a:rPr lang="ja-JP" altLang="en-US" dirty="0"/>
              <a:t>なソフトウェアに依存するデータフォーマットを避けるべき</a:t>
            </a:r>
            <a:r>
              <a:rPr lang="ja-JP" altLang="en-US" dirty="0" smtClean="0"/>
              <a:t>。</a:t>
            </a:r>
          </a:p>
          <a:p>
            <a:pPr lvl="3"/>
            <a:r>
              <a:rPr lang="en-US" altLang="ja-JP" dirty="0"/>
              <a:t>proprietary </a:t>
            </a:r>
            <a:r>
              <a:rPr lang="ja-JP" altLang="en-US" dirty="0"/>
              <a:t>データ形式とそれを置き換えることができるフォーマットの</a:t>
            </a:r>
            <a:r>
              <a:rPr lang="ja-JP" altLang="en-US" dirty="0" smtClean="0"/>
              <a:t>具体例も示されている。例</a:t>
            </a:r>
            <a:r>
              <a:rPr lang="en-US" altLang="ja-JP" dirty="0" smtClean="0"/>
              <a:t>: Access</a:t>
            </a:r>
            <a:r>
              <a:rPr lang="ja-JP" altLang="en-US" dirty="0" smtClean="0"/>
              <a:t>データベース</a:t>
            </a:r>
            <a:r>
              <a:rPr lang="en-US" altLang="ja-JP" dirty="0" smtClean="0">
                <a:sym typeface="Wingdings" pitchFamily="2" charset="2"/>
              </a:rPr>
              <a:t>XML, CSV, RDF</a:t>
            </a:r>
            <a:endParaRPr lang="en-US" altLang="ja-JP" dirty="0" smtClean="0"/>
          </a:p>
          <a:p>
            <a:pPr lvl="2"/>
            <a:r>
              <a:rPr lang="ja-JP" altLang="en-US" dirty="0" smtClean="0"/>
              <a:t>選択</a:t>
            </a:r>
            <a:r>
              <a:rPr lang="ja-JP" altLang="en-US" dirty="0"/>
              <a:t>する機会があれば、つねにプラットフォームに依存しない</a:t>
            </a:r>
            <a:r>
              <a:rPr lang="ja-JP" altLang="en-US" dirty="0" smtClean="0"/>
              <a:t>、機械可読なデータ</a:t>
            </a:r>
            <a:r>
              <a:rPr lang="ja-JP" altLang="en-US" dirty="0"/>
              <a:t>標準を選択す</a:t>
            </a:r>
            <a:r>
              <a:rPr lang="ja-JP" altLang="en-US" dirty="0" smtClean="0"/>
              <a:t>べき。</a:t>
            </a:r>
          </a:p>
          <a:p>
            <a:pPr lvl="2"/>
            <a:r>
              <a:rPr lang="en-US" altLang="ja-JP" dirty="0" smtClean="0"/>
              <a:t>Open Standards</a:t>
            </a:r>
            <a:r>
              <a:rPr lang="ja-JP" altLang="en-US" dirty="0" smtClean="0"/>
              <a:t>に関する具体的な事例も紹介されている。</a:t>
            </a:r>
            <a:endParaRPr lang="en-US" altLang="ja-JP" dirty="0" smtClean="0"/>
          </a:p>
          <a:p>
            <a:pPr lvl="3"/>
            <a:r>
              <a:rPr lang="ja-JP" altLang="en-US" dirty="0" smtClean="0"/>
              <a:t>人</a:t>
            </a:r>
            <a:r>
              <a:rPr lang="ja-JP" altLang="en-US" dirty="0"/>
              <a:t>が使う文書 （具体例： </a:t>
            </a:r>
            <a:r>
              <a:rPr lang="en-US" altLang="ja-JP" dirty="0"/>
              <a:t>Microsoft Word, RTF and PDF </a:t>
            </a:r>
            <a:r>
              <a:rPr lang="en-US" altLang="ja-JP" dirty="0" smtClean="0"/>
              <a:t>files</a:t>
            </a:r>
            <a:r>
              <a:rPr lang="ja-JP" altLang="en-US" dirty="0" smtClean="0"/>
              <a:t>）</a:t>
            </a:r>
            <a:r>
              <a:rPr lang="en-US" altLang="ja-JP" dirty="0" smtClean="0"/>
              <a:t> </a:t>
            </a:r>
            <a:r>
              <a:rPr lang="ja-JP" altLang="en-US" dirty="0" smtClean="0"/>
              <a:t>は、ダウンロード</a:t>
            </a:r>
            <a:r>
              <a:rPr lang="ja-JP" altLang="en-US" dirty="0"/>
              <a:t>して利用するデータには</a:t>
            </a:r>
            <a:r>
              <a:rPr lang="ja-JP" altLang="en-US" dirty="0" smtClean="0"/>
              <a:t>向かない。</a:t>
            </a:r>
          </a:p>
          <a:p>
            <a:pPr lvl="3"/>
            <a:r>
              <a:rPr lang="ja-JP" altLang="en-US" dirty="0" smtClean="0"/>
              <a:t>大きな</a:t>
            </a:r>
            <a:r>
              <a:rPr lang="ja-JP" altLang="en-US" dirty="0"/>
              <a:t>データセット</a:t>
            </a:r>
            <a:r>
              <a:rPr lang="ja-JP" altLang="en-US" dirty="0" smtClean="0"/>
              <a:t>は、ダウンロード</a:t>
            </a:r>
            <a:r>
              <a:rPr lang="ja-JP" altLang="en-US" dirty="0"/>
              <a:t>時間を短縮するために圧縮するべき（例   </a:t>
            </a:r>
            <a:r>
              <a:rPr lang="en-US" altLang="ja-JP" dirty="0"/>
              <a:t>zip </a:t>
            </a:r>
            <a:r>
              <a:rPr lang="ja-JP" altLang="en-US" dirty="0"/>
              <a:t>形式）</a:t>
            </a:r>
            <a:r>
              <a:rPr lang="ja-JP" altLang="en-US" dirty="0" smtClean="0"/>
              <a:t>。</a:t>
            </a:r>
          </a:p>
          <a:p>
            <a:pPr lvl="3"/>
            <a:r>
              <a:rPr lang="ja-JP" altLang="en-US" dirty="0" smtClean="0"/>
              <a:t>可能</a:t>
            </a:r>
            <a:r>
              <a:rPr lang="ja-JP" altLang="en-US" dirty="0"/>
              <a:t>なところではリンクを使ったり、</a:t>
            </a:r>
            <a:r>
              <a:rPr lang="en-US" altLang="ja-JP" dirty="0"/>
              <a:t>API</a:t>
            </a:r>
            <a:r>
              <a:rPr lang="ja-JP" altLang="en-US" dirty="0"/>
              <a:t>を公開することでアクセスがより容易 </a:t>
            </a:r>
            <a:r>
              <a:rPr lang="ja-JP" altLang="en-US" dirty="0" smtClean="0"/>
              <a:t>に</a:t>
            </a:r>
            <a:r>
              <a:rPr lang="ja-JP" altLang="en-US" dirty="0"/>
              <a:t>なる</a:t>
            </a:r>
            <a:r>
              <a:rPr lang="ja-JP" altLang="en-US" dirty="0" smtClean="0"/>
              <a:t>。</a:t>
            </a:r>
          </a:p>
          <a:p>
            <a:pPr lvl="1"/>
            <a:r>
              <a:rPr kumimoji="1" lang="en-US" altLang="ja-JP" dirty="0" smtClean="0"/>
              <a:t>Metadata Standards and Documentation</a:t>
            </a:r>
          </a:p>
          <a:p>
            <a:pPr lvl="2"/>
            <a:r>
              <a:rPr lang="ja-JP" altLang="en-US" dirty="0"/>
              <a:t>データセットの特徴づけをメタデータを利用して記述する</a:t>
            </a:r>
            <a:r>
              <a:rPr lang="ja-JP" altLang="en-US" dirty="0" smtClean="0"/>
              <a:t>こと。</a:t>
            </a:r>
          </a:p>
          <a:p>
            <a:pPr lvl="2"/>
            <a:r>
              <a:rPr kumimoji="1" lang="ja-JP" altLang="en-US" dirty="0" smtClean="0"/>
              <a:t>具体的なメタデータの記述例</a:t>
            </a:r>
            <a:r>
              <a:rPr kumimoji="1" lang="en-US" altLang="ja-JP" dirty="0" smtClean="0"/>
              <a:t>:</a:t>
            </a:r>
          </a:p>
          <a:p>
            <a:pPr lvl="3"/>
            <a:r>
              <a:rPr lang="en-US" altLang="ja-JP" dirty="0" smtClean="0"/>
              <a:t>Title</a:t>
            </a:r>
            <a:r>
              <a:rPr lang="ja-JP" altLang="en-US" dirty="0" smtClean="0"/>
              <a:t>／</a:t>
            </a:r>
            <a:r>
              <a:rPr lang="en-US" altLang="ja-JP" dirty="0" smtClean="0"/>
              <a:t>Description </a:t>
            </a:r>
            <a:r>
              <a:rPr lang="en-US" altLang="ja-JP" dirty="0"/>
              <a:t>/ </a:t>
            </a:r>
            <a:r>
              <a:rPr lang="en-US" altLang="ja-JP" dirty="0" smtClean="0"/>
              <a:t>Abstract</a:t>
            </a:r>
            <a:r>
              <a:rPr lang="ja-JP" altLang="en-US" dirty="0" smtClean="0"/>
              <a:t>／</a:t>
            </a:r>
            <a:r>
              <a:rPr lang="en-US" altLang="ja-JP" dirty="0" smtClean="0"/>
              <a:t>Date Published</a:t>
            </a:r>
            <a:r>
              <a:rPr lang="ja-JP" altLang="en-US" dirty="0" smtClean="0"/>
              <a:t>／</a:t>
            </a:r>
            <a:r>
              <a:rPr lang="en-US" altLang="ja-JP" dirty="0" smtClean="0"/>
              <a:t>Authoring Agency</a:t>
            </a:r>
            <a:r>
              <a:rPr lang="ja-JP" altLang="en-US" dirty="0" smtClean="0"/>
              <a:t>／</a:t>
            </a:r>
            <a:r>
              <a:rPr lang="en-US" altLang="ja-JP" dirty="0" smtClean="0"/>
              <a:t>Subject </a:t>
            </a:r>
            <a:r>
              <a:rPr lang="en-US" altLang="ja-JP" dirty="0"/>
              <a:t>/ </a:t>
            </a:r>
            <a:r>
              <a:rPr lang="en-US" altLang="ja-JP" dirty="0" smtClean="0"/>
              <a:t>category</a:t>
            </a:r>
            <a:r>
              <a:rPr lang="ja-JP" altLang="en-US" dirty="0" smtClean="0"/>
              <a:t>／</a:t>
            </a:r>
            <a:r>
              <a:rPr lang="en-US" altLang="ja-JP" dirty="0" err="1" smtClean="0"/>
              <a:t>Licence</a:t>
            </a:r>
            <a:r>
              <a:rPr lang="ja-JP" altLang="en-US" dirty="0" smtClean="0"/>
              <a:t>／</a:t>
            </a:r>
            <a:r>
              <a:rPr lang="en-US" altLang="ja-JP" dirty="0" smtClean="0"/>
              <a:t>Temporal Coverage</a:t>
            </a:r>
            <a:r>
              <a:rPr lang="ja-JP" altLang="en-US" dirty="0" smtClean="0"/>
              <a:t>（いつ</a:t>
            </a:r>
            <a:r>
              <a:rPr lang="ja-JP" altLang="en-US" dirty="0"/>
              <a:t>の</a:t>
            </a:r>
            <a:r>
              <a:rPr lang="ja-JP" altLang="en-US" dirty="0" smtClean="0"/>
              <a:t>データか）／    </a:t>
            </a:r>
            <a:r>
              <a:rPr lang="en-US" altLang="ja-JP" dirty="0"/>
              <a:t>Spatial </a:t>
            </a:r>
            <a:r>
              <a:rPr lang="en-US" altLang="ja-JP" dirty="0" smtClean="0"/>
              <a:t>Coverage</a:t>
            </a:r>
            <a:r>
              <a:rPr lang="ja-JP" altLang="en-US" dirty="0" smtClean="0"/>
              <a:t>（どの</a:t>
            </a:r>
            <a:r>
              <a:rPr lang="ja-JP" altLang="en-US" dirty="0"/>
              <a:t>地域の</a:t>
            </a:r>
            <a:r>
              <a:rPr lang="ja-JP" altLang="en-US" dirty="0" smtClean="0"/>
              <a:t>データか）</a:t>
            </a:r>
            <a:endParaRPr lang="en-US" altLang="ja-JP" dirty="0" smtClean="0"/>
          </a:p>
          <a:p>
            <a:pPr lvl="2"/>
            <a:r>
              <a:rPr kumimoji="1" lang="ja-JP" altLang="en-US" dirty="0" smtClean="0"/>
              <a:t>データセットの利用価値を上げるメタデータの例</a:t>
            </a:r>
            <a:r>
              <a:rPr kumimoji="1" lang="en-US" altLang="ja-JP" dirty="0" smtClean="0"/>
              <a:t>:</a:t>
            </a:r>
          </a:p>
          <a:p>
            <a:pPr lvl="3"/>
            <a:r>
              <a:rPr lang="en-US" altLang="ja-JP" dirty="0"/>
              <a:t>Low-level keywords / </a:t>
            </a:r>
            <a:r>
              <a:rPr lang="en-US" altLang="ja-JP" dirty="0" smtClean="0"/>
              <a:t>tags</a:t>
            </a:r>
            <a:r>
              <a:rPr lang="ja-JP" altLang="en-US" dirty="0" smtClean="0"/>
              <a:t>／</a:t>
            </a:r>
            <a:r>
              <a:rPr lang="en-US" altLang="ja-JP" dirty="0" smtClean="0"/>
              <a:t>Granularity</a:t>
            </a:r>
            <a:r>
              <a:rPr lang="ja-JP" altLang="en-US" dirty="0" smtClean="0"/>
              <a:t>／</a:t>
            </a:r>
            <a:r>
              <a:rPr lang="en-US" altLang="ja-JP" dirty="0" smtClean="0"/>
              <a:t>Update frequency</a:t>
            </a:r>
            <a:r>
              <a:rPr lang="ja-JP" altLang="en-US" dirty="0" smtClean="0"/>
              <a:t>／</a:t>
            </a:r>
            <a:r>
              <a:rPr lang="en-US" altLang="ja-JP" dirty="0" smtClean="0"/>
              <a:t>Date </a:t>
            </a:r>
            <a:r>
              <a:rPr lang="en-US" altLang="ja-JP" dirty="0"/>
              <a:t>of last </a:t>
            </a:r>
            <a:r>
              <a:rPr lang="en-US" altLang="ja-JP" dirty="0" smtClean="0"/>
              <a:t>update</a:t>
            </a:r>
            <a:r>
              <a:rPr lang="ja-JP" altLang="en-US" dirty="0" smtClean="0"/>
              <a:t>／</a:t>
            </a:r>
            <a:r>
              <a:rPr lang="en-US" altLang="ja-JP" dirty="0" smtClean="0"/>
              <a:t>Agency program</a:t>
            </a:r>
            <a:r>
              <a:rPr lang="ja-JP" altLang="en-US" dirty="0" smtClean="0"/>
              <a:t>／</a:t>
            </a:r>
            <a:r>
              <a:rPr lang="en-US" altLang="ja-JP" dirty="0" smtClean="0"/>
              <a:t>Agency jurisdiction</a:t>
            </a:r>
            <a:r>
              <a:rPr lang="ja-JP" altLang="en-US" dirty="0" smtClean="0"/>
              <a:t>／</a:t>
            </a:r>
            <a:r>
              <a:rPr lang="en-US" altLang="ja-JP" dirty="0" smtClean="0"/>
              <a:t>Collection </a:t>
            </a:r>
            <a:r>
              <a:rPr lang="en-US" altLang="ja-JP" dirty="0"/>
              <a:t>mode</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19</a:t>
            </a:fld>
            <a:endParaRPr lang="en-US" altLang="ja-JP"/>
          </a:p>
        </p:txBody>
      </p:sp>
    </p:spTree>
    <p:extLst>
      <p:ext uri="{BB962C8B-B14F-4D97-AF65-F5344CB8AC3E}">
        <p14:creationId xmlns:p14="http://schemas.microsoft.com/office/powerpoint/2010/main" val="341219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技術委員会の論点（再掲）</a:t>
            </a:r>
            <a:endParaRPr lang="ja-JP" altLang="en-US" dirty="0"/>
          </a:p>
        </p:txBody>
      </p:sp>
      <p:sp>
        <p:nvSpPr>
          <p:cNvPr id="3" name="コンテンツ プレースホルダー 2"/>
          <p:cNvSpPr>
            <a:spLocks noGrp="1"/>
          </p:cNvSpPr>
          <p:nvPr>
            <p:ph idx="1"/>
          </p:nvPr>
        </p:nvSpPr>
        <p:spPr>
          <a:xfrm>
            <a:off x="2058114" y="1143000"/>
            <a:ext cx="7863437" cy="5454352"/>
          </a:xfrm>
        </p:spPr>
        <p:txBody>
          <a:bodyPr>
            <a:noAutofit/>
          </a:bodyPr>
          <a:lstStyle/>
          <a:p>
            <a:pPr marL="457200" indent="-457200">
              <a:buFont typeface="+mj-lt"/>
              <a:buAutoNum type="arabicPeriod"/>
            </a:pPr>
            <a:r>
              <a:rPr lang="ja-JP" altLang="en-US" sz="1200" dirty="0" smtClean="0"/>
              <a:t>本委員会が扱うオープンデータの全体像</a:t>
            </a:r>
          </a:p>
          <a:p>
            <a:pPr marL="698500" lvl="1" indent="-342900"/>
            <a:r>
              <a:rPr lang="ja-JP" altLang="en-US" sz="1050" dirty="0" smtClean="0"/>
              <a:t>扱うデータの全体像</a:t>
            </a:r>
            <a:endParaRPr lang="en-US" altLang="ja-JP" sz="1050" dirty="0" smtClean="0"/>
          </a:p>
          <a:p>
            <a:pPr marL="698500" lvl="1" indent="-342900"/>
            <a:r>
              <a:rPr lang="ja-JP" altLang="en-US" sz="1050" dirty="0" smtClean="0"/>
              <a:t>データ規格の概要</a:t>
            </a:r>
          </a:p>
          <a:p>
            <a:pPr marL="698500" lvl="1" indent="-342900"/>
            <a:r>
              <a:rPr lang="en-US" altLang="ja-JP" sz="1050" dirty="0" smtClean="0"/>
              <a:t>API</a:t>
            </a:r>
            <a:r>
              <a:rPr lang="ja-JP" altLang="en-US" sz="1050" dirty="0" smtClean="0"/>
              <a:t>規格の概要</a:t>
            </a:r>
          </a:p>
          <a:p>
            <a:pPr marL="457200" indent="-457200">
              <a:buFont typeface="+mj-lt"/>
              <a:buAutoNum type="arabicPeriod"/>
            </a:pPr>
            <a:r>
              <a:rPr lang="ja-JP" altLang="en-US" sz="1200" dirty="0" smtClean="0"/>
              <a:t>オープンデータのデータ規格</a:t>
            </a:r>
          </a:p>
          <a:p>
            <a:pPr marL="457200" indent="-457200">
              <a:buFont typeface="+mj-lt"/>
              <a:buAutoNum type="arabicPeriod"/>
            </a:pPr>
            <a:r>
              <a:rPr lang="ja-JP" altLang="en-US" sz="1200" dirty="0" smtClean="0"/>
              <a:t>オープンデータアクセスの</a:t>
            </a:r>
            <a:r>
              <a:rPr lang="en-US" altLang="ja-JP" sz="1200" dirty="0" smtClean="0"/>
              <a:t>API</a:t>
            </a:r>
            <a:r>
              <a:rPr lang="ja-JP" altLang="en-US" sz="1200" dirty="0" smtClean="0"/>
              <a:t>規格</a:t>
            </a:r>
          </a:p>
          <a:p>
            <a:pPr marL="457200" indent="-457200">
              <a:buFont typeface="+mj-lt"/>
              <a:buAutoNum type="arabicPeriod"/>
            </a:pPr>
            <a:r>
              <a:rPr lang="ja-JP" altLang="en-US" sz="1200" dirty="0" smtClean="0"/>
              <a:t>データ規格・</a:t>
            </a:r>
            <a:r>
              <a:rPr lang="en-US" altLang="ja-JP" sz="1200" dirty="0" smtClean="0"/>
              <a:t>API</a:t>
            </a:r>
            <a:r>
              <a:rPr lang="ja-JP" altLang="en-US" sz="1200" dirty="0" smtClean="0"/>
              <a:t>規格のありかた（技術ガイド）</a:t>
            </a:r>
            <a:endParaRPr lang="ja-JP" altLang="en-US" sz="1200" dirty="0"/>
          </a:p>
          <a:p>
            <a:pPr marL="698500" lvl="1" indent="-342900"/>
            <a:r>
              <a:rPr lang="ja-JP" altLang="en-US" sz="1050" dirty="0"/>
              <a:t>公共／産業界が保有する具体的なデータを事例とした</a:t>
            </a:r>
            <a:r>
              <a:rPr lang="ja-JP" altLang="en-US" sz="1050" dirty="0" smtClean="0"/>
              <a:t>、</a:t>
            </a:r>
            <a:br>
              <a:rPr lang="ja-JP" altLang="en-US" sz="1050" dirty="0" smtClean="0"/>
            </a:br>
            <a:r>
              <a:rPr lang="ja-JP" altLang="en-US" sz="1050" dirty="0" smtClean="0"/>
              <a:t>オープンデータ化を実施するため</a:t>
            </a:r>
            <a:r>
              <a:rPr lang="ja-JP" altLang="en-US" sz="1050" dirty="0"/>
              <a:t>の技術ガイド</a:t>
            </a:r>
          </a:p>
          <a:p>
            <a:pPr marL="457200" indent="-457200">
              <a:buFont typeface="+mj-lt"/>
              <a:buAutoNum type="arabicPeriod"/>
            </a:pPr>
            <a:r>
              <a:rPr lang="ja-JP" altLang="en-US" sz="1200" dirty="0" smtClean="0"/>
              <a:t>コンソーシアム規格</a:t>
            </a:r>
          </a:p>
          <a:p>
            <a:pPr lvl="1"/>
            <a:r>
              <a:rPr lang="ja-JP" altLang="en-US" sz="1050" dirty="0"/>
              <a:t>情報流通連携</a:t>
            </a:r>
            <a:r>
              <a:rPr lang="ja-JP" altLang="en-US" sz="1050" dirty="0" smtClean="0"/>
              <a:t>基盤</a:t>
            </a:r>
            <a:r>
              <a:rPr lang="ja-JP" altLang="en-US" sz="1050" dirty="0"/>
              <a:t>システム</a:t>
            </a:r>
            <a:r>
              <a:rPr lang="ja-JP" altLang="en-US" sz="1050" dirty="0" smtClean="0"/>
              <a:t>外部仕様書案（平成</a:t>
            </a:r>
            <a:r>
              <a:rPr lang="en-US" altLang="ja-JP" sz="1050" dirty="0" smtClean="0"/>
              <a:t>24</a:t>
            </a:r>
            <a:r>
              <a:rPr lang="ja-JP" altLang="en-US" sz="1050" dirty="0" smtClean="0"/>
              <a:t>年度版）</a:t>
            </a:r>
          </a:p>
          <a:p>
            <a:pPr lvl="1"/>
            <a:r>
              <a:rPr lang="ja-JP" altLang="en-US" sz="1050" dirty="0" smtClean="0"/>
              <a:t>オープンデータ化のための</a:t>
            </a:r>
            <a:r>
              <a:rPr lang="en-US" altLang="ja-JP" sz="1050" dirty="0" smtClean="0"/>
              <a:t>CSV</a:t>
            </a:r>
            <a:r>
              <a:rPr lang="ja-JP" altLang="en-US" sz="1050" dirty="0" smtClean="0"/>
              <a:t>形式データ規格案</a:t>
            </a:r>
            <a:r>
              <a:rPr lang="ja-JP" altLang="en-US" sz="1050" dirty="0"/>
              <a:t>（平成</a:t>
            </a:r>
            <a:r>
              <a:rPr lang="en-US" altLang="ja-JP" sz="1050" dirty="0"/>
              <a:t>24</a:t>
            </a:r>
            <a:r>
              <a:rPr lang="ja-JP" altLang="en-US" sz="1050" dirty="0"/>
              <a:t>年度版）</a:t>
            </a:r>
            <a:endParaRPr lang="ja-JP" altLang="en-US" sz="1050" dirty="0" smtClean="0"/>
          </a:p>
          <a:p>
            <a:pPr marL="457200" indent="-457200">
              <a:buFont typeface="+mj-lt"/>
              <a:buAutoNum type="arabicPeriod"/>
            </a:pPr>
            <a:r>
              <a:rPr lang="ja-JP" altLang="en-US" sz="1200" dirty="0" smtClean="0"/>
              <a:t>ケーススタディ</a:t>
            </a:r>
          </a:p>
          <a:p>
            <a:pPr marL="698500" lvl="1" indent="-342900"/>
            <a:r>
              <a:rPr lang="ja-JP" altLang="en-US" sz="1050" dirty="0" smtClean="0"/>
              <a:t>各実証実験からの評価（利用した技術・外部仕様書に追加した項目）</a:t>
            </a:r>
          </a:p>
          <a:p>
            <a:pPr marL="457200" indent="-457200">
              <a:buFont typeface="+mj-lt"/>
              <a:buAutoNum type="arabicPeriod"/>
            </a:pPr>
            <a:r>
              <a:rPr lang="ja-JP" altLang="en-US" sz="1200" dirty="0" smtClean="0"/>
              <a:t>国際標準化</a:t>
            </a:r>
          </a:p>
          <a:p>
            <a:pPr marL="698500" lvl="1" indent="-342900"/>
            <a:r>
              <a:rPr lang="ja-JP" altLang="en-US" sz="1050" dirty="0" smtClean="0"/>
              <a:t>標準化の範囲と手順</a:t>
            </a:r>
          </a:p>
          <a:p>
            <a:pPr marL="457200" indent="-457200">
              <a:buFont typeface="+mj-lt"/>
              <a:buAutoNum type="arabicPeriod"/>
            </a:pPr>
            <a:r>
              <a:rPr lang="ja-JP" altLang="en-US" sz="1200" dirty="0" smtClean="0"/>
              <a:t>次年度以降の課題</a:t>
            </a:r>
          </a:p>
          <a:p>
            <a:pPr marL="698500" lvl="1" indent="-342900"/>
            <a:r>
              <a:rPr lang="ja-JP" altLang="en-US" sz="1050" dirty="0" smtClean="0"/>
              <a:t>規格やサービスの維持・メンテナンスする組織のありかた</a:t>
            </a:r>
          </a:p>
          <a:p>
            <a:pPr marL="698500" lvl="1" indent="-342900"/>
            <a:r>
              <a:rPr lang="ja-JP" altLang="en-US" sz="1050" dirty="0" smtClean="0"/>
              <a:t>データ利用者・アプリケーション開発者向けツール（ライブラリやルーチンなど）、マニュアル等の整備</a:t>
            </a:r>
          </a:p>
          <a:p>
            <a:pPr marL="698500" lvl="1" indent="-342900"/>
            <a:r>
              <a:rPr lang="ja-JP" altLang="en-US" sz="1050" dirty="0" smtClean="0"/>
              <a:t>データホルダ向けツール（データ編集・変換ソフトウェアなど）、マニュアル等の整備</a:t>
            </a:r>
            <a:endParaRPr lang="en-US" altLang="ja-JP" sz="1050" dirty="0" smtClean="0"/>
          </a:p>
          <a:p>
            <a:pPr marL="698500" lvl="1" indent="-342900"/>
            <a:r>
              <a:rPr lang="ja-JP" altLang="en-US" sz="1050" dirty="0" smtClean="0"/>
              <a:t>オープンデータライセンスをシステム</a:t>
            </a:r>
            <a:r>
              <a:rPr lang="ja-JP" altLang="en-US" sz="1050" dirty="0"/>
              <a:t>が扱う（機械可読にする）手法</a:t>
            </a:r>
            <a:endParaRPr lang="ja-JP" altLang="en-US" sz="1050" dirty="0" smtClean="0"/>
          </a:p>
          <a:p>
            <a:pPr marL="698500" lvl="1" indent="-342900"/>
            <a:r>
              <a:rPr lang="ja-JP" altLang="en-US" sz="1050" dirty="0" smtClean="0"/>
              <a:t>ヘルプデスク					</a:t>
            </a:r>
            <a:r>
              <a:rPr lang="ja-JP" altLang="en-US" sz="1050" dirty="0"/>
              <a:t>な</a:t>
            </a:r>
            <a:r>
              <a:rPr lang="ja-JP" altLang="en-US" sz="1050" dirty="0" smtClean="0"/>
              <a:t>ど</a:t>
            </a:r>
          </a:p>
          <a:p>
            <a:pPr lvl="1"/>
            <a:endParaRPr lang="ja-JP" altLang="en-US" sz="105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6" name="右中かっこ 5"/>
          <p:cNvSpPr/>
          <p:nvPr/>
        </p:nvSpPr>
        <p:spPr bwMode="auto">
          <a:xfrm>
            <a:off x="7606163" y="2590800"/>
            <a:ext cx="457428" cy="1447800"/>
          </a:xfrm>
          <a:prstGeom prst="rightBrace">
            <a:avLst>
              <a:gd name="adj1" fmla="val 33320"/>
              <a:gd name="adj2" fmla="val 50000"/>
            </a:avLst>
          </a:prstGeom>
          <a:noFill/>
          <a:ln w="1905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7" name="テキスト ボックス 6"/>
          <p:cNvSpPr txBox="1"/>
          <p:nvPr/>
        </p:nvSpPr>
        <p:spPr>
          <a:xfrm>
            <a:off x="8215763" y="2971800"/>
            <a:ext cx="1633781" cy="738664"/>
          </a:xfrm>
          <a:prstGeom prst="rect">
            <a:avLst/>
          </a:prstGeom>
          <a:noFill/>
        </p:spPr>
        <p:txBody>
          <a:bodyPr wrap="none" rtlCol="0">
            <a:spAutoFit/>
          </a:bodyPr>
          <a:lstStyle/>
          <a:p>
            <a:pPr algn="l"/>
            <a:r>
              <a:rPr kumimoji="1" lang="ja-JP" altLang="en-US" sz="1400" dirty="0" smtClean="0">
                <a:solidFill>
                  <a:schemeClr val="bg2"/>
                </a:solidFill>
                <a:latin typeface="ヒラギノ角ゴ ProN W6"/>
                <a:ea typeface="ヒラギノ角ゴ ProN W6"/>
                <a:cs typeface="ヒラギノ角ゴ ProN W6"/>
              </a:rPr>
              <a:t>電子行政オープン</a:t>
            </a:r>
            <a:endParaRPr kumimoji="1" lang="en-US" altLang="ja-JP" sz="1400" dirty="0" smtClean="0">
              <a:solidFill>
                <a:schemeClr val="bg2"/>
              </a:solidFill>
              <a:latin typeface="ヒラギノ角ゴ ProN W6"/>
              <a:ea typeface="ヒラギノ角ゴ ProN W6"/>
              <a:cs typeface="ヒラギノ角ゴ ProN W6"/>
            </a:endParaRPr>
          </a:p>
          <a:p>
            <a:pPr algn="l"/>
            <a:r>
              <a:rPr kumimoji="1" lang="ja-JP" altLang="en-US" sz="1400" dirty="0" smtClean="0">
                <a:solidFill>
                  <a:schemeClr val="bg2"/>
                </a:solidFill>
                <a:latin typeface="ヒラギノ角ゴ ProN W6"/>
                <a:ea typeface="ヒラギノ角ゴ ProN W6"/>
                <a:cs typeface="ヒラギノ角ゴ ProN W6"/>
              </a:rPr>
              <a:t>データ実務者会議</a:t>
            </a:r>
            <a:r>
              <a:rPr kumimoji="1" lang="en-US" altLang="ja-JP" sz="1400" dirty="0" smtClean="0">
                <a:solidFill>
                  <a:schemeClr val="bg2"/>
                </a:solidFill>
                <a:latin typeface="ヒラギノ角ゴ ProN W6"/>
                <a:ea typeface="ヒラギノ角ゴ ProN W6"/>
                <a:cs typeface="ヒラギノ角ゴ ProN W6"/>
              </a:rPr>
              <a:t/>
            </a:r>
            <a:br>
              <a:rPr kumimoji="1" lang="en-US" altLang="ja-JP" sz="1400" dirty="0" smtClean="0">
                <a:solidFill>
                  <a:schemeClr val="bg2"/>
                </a:solidFill>
                <a:latin typeface="ヒラギノ角ゴ ProN W6"/>
                <a:ea typeface="ヒラギノ角ゴ ProN W6"/>
                <a:cs typeface="ヒラギノ角ゴ ProN W6"/>
              </a:rPr>
            </a:br>
            <a:r>
              <a:rPr kumimoji="1" lang="ja-JP" altLang="en-US" sz="1400" dirty="0" smtClean="0">
                <a:solidFill>
                  <a:schemeClr val="bg2"/>
                </a:solidFill>
                <a:latin typeface="ヒラギノ角ゴ ProN W6"/>
                <a:ea typeface="ヒラギノ角ゴ ProN W6"/>
                <a:cs typeface="ヒラギノ角ゴ ProN W6"/>
              </a:rPr>
              <a:t>へのインプット</a:t>
            </a:r>
          </a:p>
        </p:txBody>
      </p:sp>
      <p:sp>
        <p:nvSpPr>
          <p:cNvPr id="10" name="テキスト ボックス 9"/>
          <p:cNvSpPr txBox="1"/>
          <p:nvPr/>
        </p:nvSpPr>
        <p:spPr>
          <a:xfrm>
            <a:off x="-15552" y="1177007"/>
            <a:ext cx="633507" cy="307777"/>
          </a:xfrm>
          <a:prstGeom prst="rect">
            <a:avLst/>
          </a:prstGeom>
          <a:noFill/>
        </p:spPr>
        <p:txBody>
          <a:bodyPr wrap="none" rtlCol="0">
            <a:spAutoFit/>
          </a:bodyPr>
          <a:lstStyle/>
          <a:p>
            <a:pPr algn="l"/>
            <a:r>
              <a:rPr kumimoji="1" lang="ja-JP" altLang="en-US" sz="1400" dirty="0" smtClean="0">
                <a:solidFill>
                  <a:schemeClr val="bg2"/>
                </a:solidFill>
                <a:latin typeface="ヒラギノ角ゴ ProN W6"/>
                <a:ea typeface="ヒラギノ角ゴ ProN W6"/>
                <a:cs typeface="ヒラギノ角ゴ ProN W6"/>
              </a:rPr>
              <a:t>第</a:t>
            </a:r>
            <a:r>
              <a:rPr kumimoji="1" lang="en-US" altLang="ja-JP" sz="1400" dirty="0" smtClean="0">
                <a:solidFill>
                  <a:schemeClr val="bg2"/>
                </a:solidFill>
                <a:latin typeface="ヒラギノ角ゴ ProN W6"/>
                <a:ea typeface="ヒラギノ角ゴ ProN W6"/>
                <a:cs typeface="ヒラギノ角ゴ ProN W6"/>
              </a:rPr>
              <a:t>2</a:t>
            </a:r>
            <a:r>
              <a:rPr kumimoji="1" lang="ja-JP" altLang="en-US" sz="1400" dirty="0" smtClean="0">
                <a:solidFill>
                  <a:schemeClr val="bg2"/>
                </a:solidFill>
                <a:latin typeface="ヒラギノ角ゴ ProN W6"/>
                <a:ea typeface="ヒラギノ角ゴ ProN W6"/>
                <a:cs typeface="ヒラギノ角ゴ ProN W6"/>
              </a:rPr>
              <a:t>回</a:t>
            </a:r>
          </a:p>
        </p:txBody>
      </p:sp>
      <p:sp>
        <p:nvSpPr>
          <p:cNvPr id="13" name="テキスト ボックス 12"/>
          <p:cNvSpPr txBox="1"/>
          <p:nvPr/>
        </p:nvSpPr>
        <p:spPr>
          <a:xfrm>
            <a:off x="704528" y="1177007"/>
            <a:ext cx="633507" cy="307777"/>
          </a:xfrm>
          <a:prstGeom prst="rect">
            <a:avLst/>
          </a:prstGeom>
          <a:noFill/>
        </p:spPr>
        <p:txBody>
          <a:bodyPr wrap="none" rtlCol="0">
            <a:spAutoFit/>
          </a:bodyPr>
          <a:lstStyle/>
          <a:p>
            <a:pPr algn="l"/>
            <a:r>
              <a:rPr kumimoji="1" lang="ja-JP" altLang="en-US" sz="1400" dirty="0" smtClean="0">
                <a:solidFill>
                  <a:schemeClr val="bg2"/>
                </a:solidFill>
                <a:latin typeface="ヒラギノ角ゴ ProN W6"/>
                <a:ea typeface="ヒラギノ角ゴ ProN W6"/>
                <a:cs typeface="ヒラギノ角ゴ ProN W6"/>
              </a:rPr>
              <a:t>第</a:t>
            </a:r>
            <a:r>
              <a:rPr kumimoji="1" lang="en-US" altLang="ja-JP" sz="1400" dirty="0">
                <a:solidFill>
                  <a:schemeClr val="bg2"/>
                </a:solidFill>
                <a:latin typeface="ヒラギノ角ゴ ProN W6"/>
                <a:ea typeface="ヒラギノ角ゴ ProN W6"/>
                <a:cs typeface="ヒラギノ角ゴ ProN W6"/>
              </a:rPr>
              <a:t>3</a:t>
            </a:r>
            <a:r>
              <a:rPr kumimoji="1" lang="ja-JP" altLang="en-US" sz="1400" dirty="0" smtClean="0">
                <a:solidFill>
                  <a:schemeClr val="bg2"/>
                </a:solidFill>
                <a:latin typeface="ヒラギノ角ゴ ProN W6"/>
                <a:ea typeface="ヒラギノ角ゴ ProN W6"/>
                <a:cs typeface="ヒラギノ角ゴ ProN W6"/>
              </a:rPr>
              <a:t>回</a:t>
            </a:r>
          </a:p>
        </p:txBody>
      </p:sp>
      <p:sp>
        <p:nvSpPr>
          <p:cNvPr id="14" name="テキスト ボックス 13"/>
          <p:cNvSpPr txBox="1"/>
          <p:nvPr/>
        </p:nvSpPr>
        <p:spPr>
          <a:xfrm>
            <a:off x="1424608" y="1177007"/>
            <a:ext cx="633507" cy="307777"/>
          </a:xfrm>
          <a:prstGeom prst="rect">
            <a:avLst/>
          </a:prstGeom>
          <a:noFill/>
        </p:spPr>
        <p:txBody>
          <a:bodyPr wrap="none" rtlCol="0">
            <a:spAutoFit/>
          </a:bodyPr>
          <a:lstStyle/>
          <a:p>
            <a:pPr algn="l"/>
            <a:r>
              <a:rPr kumimoji="1" lang="ja-JP" altLang="en-US" sz="1400" dirty="0" smtClean="0">
                <a:solidFill>
                  <a:schemeClr val="bg2"/>
                </a:solidFill>
                <a:latin typeface="ヒラギノ角ゴ ProN W6"/>
                <a:ea typeface="ヒラギノ角ゴ ProN W6"/>
                <a:cs typeface="ヒラギノ角ゴ ProN W6"/>
              </a:rPr>
              <a:t>第</a:t>
            </a:r>
            <a:r>
              <a:rPr kumimoji="1" lang="en-US" altLang="ja-JP" sz="1400" dirty="0" smtClean="0">
                <a:solidFill>
                  <a:schemeClr val="bg2"/>
                </a:solidFill>
                <a:latin typeface="ヒラギノ角ゴ ProN W6"/>
                <a:ea typeface="ヒラギノ角ゴ ProN W6"/>
                <a:cs typeface="ヒラギノ角ゴ ProN W6"/>
              </a:rPr>
              <a:t>4</a:t>
            </a:r>
            <a:r>
              <a:rPr kumimoji="1" lang="ja-JP" altLang="en-US" sz="1400" dirty="0" smtClean="0">
                <a:solidFill>
                  <a:schemeClr val="bg2"/>
                </a:solidFill>
                <a:latin typeface="ヒラギノ角ゴ ProN W6"/>
                <a:ea typeface="ヒラギノ角ゴ ProN W6"/>
                <a:cs typeface="ヒラギノ角ゴ ProN W6"/>
              </a:rPr>
              <a:t>回</a:t>
            </a:r>
          </a:p>
        </p:txBody>
      </p:sp>
      <p:sp>
        <p:nvSpPr>
          <p:cNvPr id="25" name="テキスト ボックス 24"/>
          <p:cNvSpPr txBox="1"/>
          <p:nvPr/>
        </p:nvSpPr>
        <p:spPr>
          <a:xfrm>
            <a:off x="560512" y="980728"/>
            <a:ext cx="1441420" cy="307777"/>
          </a:xfrm>
          <a:prstGeom prst="rect">
            <a:avLst/>
          </a:prstGeom>
          <a:noFill/>
        </p:spPr>
        <p:txBody>
          <a:bodyPr wrap="none" rtlCol="0">
            <a:spAutoFit/>
          </a:bodyPr>
          <a:lstStyle/>
          <a:p>
            <a:pPr algn="l"/>
            <a:r>
              <a:rPr kumimoji="1" lang="ja-JP" altLang="en-US" sz="1400" dirty="0" smtClean="0">
                <a:solidFill>
                  <a:schemeClr val="bg2"/>
                </a:solidFill>
                <a:latin typeface="ヒラギノ角ゴ ProN W6"/>
                <a:ea typeface="ヒラギノ角ゴ ProN W6"/>
                <a:cs typeface="ヒラギノ角ゴ ProN W6"/>
              </a:rPr>
              <a:t>検討範囲（案）</a:t>
            </a:r>
          </a:p>
        </p:txBody>
      </p:sp>
      <p:sp>
        <p:nvSpPr>
          <p:cNvPr id="26" name="上下矢印 25"/>
          <p:cNvSpPr/>
          <p:nvPr/>
        </p:nvSpPr>
        <p:spPr bwMode="auto">
          <a:xfrm>
            <a:off x="157185" y="1484784"/>
            <a:ext cx="259311" cy="2376264"/>
          </a:xfrm>
          <a:prstGeom prst="upDown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7" name="上下矢印 26"/>
          <p:cNvSpPr/>
          <p:nvPr/>
        </p:nvSpPr>
        <p:spPr bwMode="auto">
          <a:xfrm>
            <a:off x="877265" y="2708920"/>
            <a:ext cx="259311" cy="1440160"/>
          </a:xfrm>
          <a:prstGeom prst="upDown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8" name="上下矢印 27"/>
          <p:cNvSpPr/>
          <p:nvPr/>
        </p:nvSpPr>
        <p:spPr bwMode="auto">
          <a:xfrm>
            <a:off x="877265" y="4433292"/>
            <a:ext cx="259311" cy="471872"/>
          </a:xfrm>
          <a:prstGeom prst="upDown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30" name="上下矢印 29"/>
          <p:cNvSpPr/>
          <p:nvPr/>
        </p:nvSpPr>
        <p:spPr bwMode="auto">
          <a:xfrm>
            <a:off x="1597345" y="1484784"/>
            <a:ext cx="259311" cy="1368152"/>
          </a:xfrm>
          <a:prstGeom prst="upDownArrow">
            <a:avLst/>
          </a:prstGeom>
          <a:solidFill>
            <a:schemeClr val="bg1">
              <a:lumMod val="40000"/>
              <a:lumOff val="60000"/>
            </a:schemeClr>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31" name="上下矢印 30"/>
          <p:cNvSpPr/>
          <p:nvPr/>
        </p:nvSpPr>
        <p:spPr bwMode="auto">
          <a:xfrm>
            <a:off x="1597345" y="5013176"/>
            <a:ext cx="259311" cy="1512168"/>
          </a:xfrm>
          <a:prstGeom prst="upDownArrow">
            <a:avLst/>
          </a:prstGeom>
          <a:solidFill>
            <a:schemeClr val="bg1">
              <a:lumMod val="40000"/>
              <a:lumOff val="60000"/>
            </a:schemeClr>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9" name="上下矢印 28"/>
          <p:cNvSpPr/>
          <p:nvPr/>
        </p:nvSpPr>
        <p:spPr bwMode="auto">
          <a:xfrm>
            <a:off x="1597345" y="2708920"/>
            <a:ext cx="259311" cy="2448272"/>
          </a:xfrm>
          <a:prstGeom prst="upDown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5" name="正方形/長方形 4"/>
          <p:cNvSpPr/>
          <p:nvPr/>
        </p:nvSpPr>
        <p:spPr bwMode="auto">
          <a:xfrm>
            <a:off x="1856656" y="4433292"/>
            <a:ext cx="4464496" cy="471872"/>
          </a:xfrm>
          <a:prstGeom prst="rect">
            <a:avLst/>
          </a:prstGeom>
          <a:noFill/>
          <a:ln w="28575"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8" name="テキスト ボックス 17"/>
          <p:cNvSpPr txBox="1"/>
          <p:nvPr/>
        </p:nvSpPr>
        <p:spPr>
          <a:xfrm>
            <a:off x="6675895" y="4156293"/>
            <a:ext cx="1370888" cy="276999"/>
          </a:xfrm>
          <a:prstGeom prst="rect">
            <a:avLst/>
          </a:prstGeom>
          <a:noFill/>
        </p:spPr>
        <p:txBody>
          <a:bodyPr wrap="none" rtlCol="0">
            <a:spAutoFit/>
          </a:bodyPr>
          <a:lstStyle/>
          <a:p>
            <a:pPr algn="l"/>
            <a:r>
              <a:rPr kumimoji="1" lang="ja-JP" altLang="en-US" sz="1200" dirty="0" smtClean="0">
                <a:solidFill>
                  <a:srgbClr val="FF0000"/>
                </a:solidFill>
                <a:latin typeface="ヒラギノ角ゴ ProN W6"/>
                <a:ea typeface="ヒラギノ角ゴ ProN W6"/>
                <a:cs typeface="ヒラギノ角ゴ ProN W6"/>
              </a:rPr>
              <a:t>本資料が扱う範囲</a:t>
            </a:r>
          </a:p>
        </p:txBody>
      </p:sp>
      <p:cxnSp>
        <p:nvCxnSpPr>
          <p:cNvPr id="19" name="曲線コネクタ 18"/>
          <p:cNvCxnSpPr>
            <a:stCxn id="18" idx="2"/>
            <a:endCxn id="5" idx="3"/>
          </p:cNvCxnSpPr>
          <p:nvPr/>
        </p:nvCxnSpPr>
        <p:spPr bwMode="auto">
          <a:xfrm rot="5400000">
            <a:off x="6723278" y="4031167"/>
            <a:ext cx="235936" cy="1040187"/>
          </a:xfrm>
          <a:prstGeom prst="curvedConnector2">
            <a:avLst/>
          </a:prstGeom>
          <a:solidFill>
            <a:schemeClr val="accent1"/>
          </a:solidFill>
          <a:ln w="28575" cap="sq" cmpd="sng" algn="ctr">
            <a:solidFill>
              <a:srgbClr val="FF0000"/>
            </a:solidFill>
            <a:prstDash val="solid"/>
            <a:round/>
            <a:headEnd type="none" w="med" len="med"/>
            <a:tailEnd type="arrow" w="med" len="med"/>
          </a:ln>
          <a:effectLst/>
        </p:spPr>
      </p:cxnSp>
    </p:spTree>
    <p:extLst>
      <p:ext uri="{BB962C8B-B14F-4D97-AF65-F5344CB8AC3E}">
        <p14:creationId xmlns:p14="http://schemas.microsoft.com/office/powerpoint/2010/main" val="4649881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4. data.govt.nz</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データセット</a:t>
            </a:r>
            <a:r>
              <a:rPr lang="ja-JP" altLang="en-US" dirty="0" smtClean="0"/>
              <a:t>数</a:t>
            </a:r>
            <a:r>
              <a:rPr lang="en-US" altLang="ja-JP" dirty="0" smtClean="0"/>
              <a:t>: 2,274</a:t>
            </a:r>
          </a:p>
          <a:p>
            <a:r>
              <a:rPr kumimoji="1" lang="ja-JP" altLang="en-US" dirty="0" smtClean="0"/>
              <a:t>特徴</a:t>
            </a:r>
          </a:p>
          <a:p>
            <a:pPr lvl="1"/>
            <a:r>
              <a:rPr lang="ja-JP" altLang="en-US" dirty="0"/>
              <a:t>他の政府機関が保持</a:t>
            </a:r>
            <a:r>
              <a:rPr lang="ja-JP" altLang="en-US" dirty="0" smtClean="0"/>
              <a:t>するデータを参照するポータルとしての機能のみを提供し、自らはデータをホスティングしない。</a:t>
            </a:r>
          </a:p>
          <a:p>
            <a:pPr lvl="1"/>
            <a:r>
              <a:rPr kumimoji="1" lang="ja-JP" altLang="en-US" dirty="0" smtClean="0"/>
              <a:t>データ公開の方針として、「機械可読</a:t>
            </a:r>
            <a:r>
              <a:rPr lang="ja-JP" altLang="en-US" dirty="0"/>
              <a:t>な、しっかりしたフォーマットかつオープンなデータセットを中心とするが、</a:t>
            </a:r>
            <a:r>
              <a:rPr lang="en-US" altLang="ja-JP" dirty="0" smtClean="0"/>
              <a:t>web</a:t>
            </a:r>
            <a:r>
              <a:rPr lang="ja-JP" altLang="en-US" dirty="0" smtClean="0"/>
              <a:t>ページの</a:t>
            </a:r>
            <a:r>
              <a:rPr lang="ja-JP" altLang="en-US" dirty="0"/>
              <a:t>よう</a:t>
            </a:r>
            <a:r>
              <a:rPr lang="ja-JP" altLang="en-US" dirty="0" smtClean="0"/>
              <a:t>なデータ</a:t>
            </a:r>
            <a:r>
              <a:rPr lang="ja-JP" altLang="en-US" dirty="0"/>
              <a:t>も役立つことが</a:t>
            </a:r>
            <a:r>
              <a:rPr lang="ja-JP" altLang="en-US" dirty="0" smtClean="0"/>
              <a:t>ある」と表明している。</a:t>
            </a:r>
          </a:p>
          <a:p>
            <a:pPr lvl="2"/>
            <a:r>
              <a:rPr lang="ja-JP" altLang="en-US" dirty="0" smtClean="0"/>
              <a:t>実際、データセットの約</a:t>
            </a:r>
            <a:r>
              <a:rPr lang="en-US" altLang="ja-JP" dirty="0" smtClean="0"/>
              <a:t>50%</a:t>
            </a:r>
            <a:r>
              <a:rPr lang="ja-JP" altLang="en-US" dirty="0" smtClean="0"/>
              <a:t>である</a:t>
            </a:r>
            <a:r>
              <a:rPr lang="en-US" altLang="ja-JP" dirty="0" smtClean="0"/>
              <a:t>1,226</a:t>
            </a:r>
            <a:r>
              <a:rPr lang="ja-JP" altLang="en-US" dirty="0" smtClean="0"/>
              <a:t>件は、</a:t>
            </a:r>
            <a:r>
              <a:rPr lang="en-US" altLang="ja-JP" dirty="0" smtClean="0"/>
              <a:t>CSV</a:t>
            </a:r>
            <a:r>
              <a:rPr lang="ja-JP" altLang="en-US" dirty="0" smtClean="0"/>
              <a:t>形式のデータである。</a:t>
            </a:r>
          </a:p>
          <a:p>
            <a:pPr lvl="1"/>
            <a:r>
              <a:rPr kumimoji="1" lang="en-US" altLang="ja-JP" dirty="0" smtClean="0"/>
              <a:t>2</a:t>
            </a:r>
            <a:r>
              <a:rPr kumimoji="1" lang="ja-JP" altLang="en-US" dirty="0" smtClean="0"/>
              <a:t>次利用に関しては関連機関に問い合わせよ、という表記が多く見られる。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20</a:t>
            </a:fld>
            <a:endParaRPr lang="en-US" altLang="ja-JP"/>
          </a:p>
        </p:txBody>
      </p:sp>
    </p:spTree>
    <p:extLst>
      <p:ext uri="{BB962C8B-B14F-4D97-AF65-F5344CB8AC3E}">
        <p14:creationId xmlns:p14="http://schemas.microsoft.com/office/powerpoint/2010/main" val="12873067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その他</a:t>
            </a:r>
            <a:r>
              <a:rPr kumimoji="1" lang="ja-JP" altLang="en-US" dirty="0" smtClean="0"/>
              <a:t>のポータル調査結果</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pPr marL="457200" indent="-457200">
              <a:buFont typeface="+mj-lt"/>
              <a:buAutoNum type="arabicPeriod" startAt="5"/>
            </a:pPr>
            <a:r>
              <a:rPr kumimoji="1" lang="ja-JP" altLang="en-US" dirty="0" smtClean="0"/>
              <a:t>カナダ</a:t>
            </a:r>
            <a:r>
              <a:rPr kumimoji="1" lang="en-US" altLang="ja-JP" dirty="0" smtClean="0"/>
              <a:t>: data.gc.ca</a:t>
            </a:r>
          </a:p>
          <a:p>
            <a:pPr lvl="1"/>
            <a:r>
              <a:rPr kumimoji="1" lang="ja-JP" altLang="en-US" dirty="0" smtClean="0"/>
              <a:t>ダウンロード可能なデータのフォーマット</a:t>
            </a:r>
          </a:p>
          <a:p>
            <a:pPr lvl="2"/>
            <a:r>
              <a:rPr lang="en-US" altLang="ja-JP" dirty="0" smtClean="0"/>
              <a:t>CSV/Text</a:t>
            </a:r>
            <a:r>
              <a:rPr lang="ja-JP" altLang="en-US" dirty="0" smtClean="0"/>
              <a:t>／</a:t>
            </a:r>
            <a:r>
              <a:rPr lang="en-US" altLang="ja-JP" dirty="0" smtClean="0"/>
              <a:t>KML/KMZ</a:t>
            </a:r>
            <a:r>
              <a:rPr lang="ja-JP" altLang="en-US" dirty="0" smtClean="0"/>
              <a:t>／</a:t>
            </a:r>
            <a:r>
              <a:rPr lang="en-US" altLang="ja-JP" dirty="0" smtClean="0"/>
              <a:t>RDF</a:t>
            </a:r>
            <a:r>
              <a:rPr lang="ja-JP" altLang="en-US" dirty="0" smtClean="0"/>
              <a:t>／</a:t>
            </a:r>
            <a:r>
              <a:rPr lang="en-US" altLang="ja-JP" dirty="0" smtClean="0"/>
              <a:t>RSS/</a:t>
            </a:r>
            <a:r>
              <a:rPr lang="en-US" altLang="ja-JP" dirty="0" err="1" smtClean="0"/>
              <a:t>GeoRSS</a:t>
            </a:r>
            <a:r>
              <a:rPr lang="ja-JP" altLang="en-US" dirty="0" smtClean="0"/>
              <a:t>／</a:t>
            </a:r>
            <a:r>
              <a:rPr lang="en-US" altLang="ja-JP" dirty="0" err="1" smtClean="0"/>
              <a:t>Shapefile</a:t>
            </a:r>
            <a:r>
              <a:rPr lang="ja-JP" altLang="en-US" dirty="0" smtClean="0"/>
              <a:t>／</a:t>
            </a:r>
            <a:r>
              <a:rPr lang="en-US" altLang="ja-JP" dirty="0" smtClean="0"/>
              <a:t>XML</a:t>
            </a:r>
            <a:endParaRPr lang="ja-JP" altLang="en-US" dirty="0" smtClean="0"/>
          </a:p>
          <a:p>
            <a:pPr lvl="1"/>
            <a:r>
              <a:rPr kumimoji="1" lang="en-US" altLang="ja-JP" dirty="0" smtClean="0"/>
              <a:t>2013</a:t>
            </a:r>
            <a:r>
              <a:rPr kumimoji="1" lang="ja-JP" altLang="en-US" dirty="0" smtClean="0"/>
              <a:t>年に、オープンソース</a:t>
            </a:r>
            <a:r>
              <a:rPr lang="ja-JP" altLang="en-US" dirty="0" smtClean="0"/>
              <a:t>の</a:t>
            </a:r>
            <a:r>
              <a:rPr lang="en-US" altLang="ja-JP" dirty="0" smtClean="0"/>
              <a:t>Open </a:t>
            </a:r>
            <a:r>
              <a:rPr lang="en-US" altLang="ja-JP" dirty="0"/>
              <a:t>Government </a:t>
            </a:r>
            <a:r>
              <a:rPr lang="en-US" altLang="ja-JP" dirty="0" smtClean="0"/>
              <a:t>Platform </a:t>
            </a:r>
            <a:r>
              <a:rPr lang="en-US" altLang="ja-JP" dirty="0"/>
              <a:t>(OGPL) </a:t>
            </a:r>
            <a:r>
              <a:rPr lang="ja-JP" altLang="en-US" dirty="0"/>
              <a:t>に</a:t>
            </a:r>
            <a:r>
              <a:rPr lang="ja-JP" altLang="en-US" dirty="0" smtClean="0"/>
              <a:t>移行</a:t>
            </a:r>
            <a:endParaRPr lang="en-US" altLang="ja-JP" dirty="0" smtClean="0"/>
          </a:p>
          <a:p>
            <a:pPr marL="457200" indent="-457200">
              <a:buFont typeface="+mj-lt"/>
              <a:buAutoNum type="arabicPeriod" startAt="5"/>
            </a:pPr>
            <a:r>
              <a:rPr kumimoji="1" lang="ja-JP" altLang="en-US" dirty="0" smtClean="0"/>
              <a:t>インド</a:t>
            </a:r>
            <a:r>
              <a:rPr kumimoji="1" lang="en-US" altLang="ja-JP" dirty="0" smtClean="0"/>
              <a:t>: data.gov.in</a:t>
            </a:r>
          </a:p>
          <a:p>
            <a:pPr lvl="1"/>
            <a:r>
              <a:rPr lang="ja-JP" altLang="en-US" dirty="0"/>
              <a:t>オープンソースの</a:t>
            </a:r>
            <a:r>
              <a:rPr lang="en-US" altLang="ja-JP" dirty="0"/>
              <a:t>Open Government Platform (OGPL</a:t>
            </a:r>
            <a:r>
              <a:rPr lang="en-US" altLang="ja-JP" dirty="0" smtClean="0"/>
              <a:t>)</a:t>
            </a:r>
            <a:r>
              <a:rPr lang="ja-JP" altLang="en-US" dirty="0" smtClean="0"/>
              <a:t>を利用して構築されている</a:t>
            </a:r>
          </a:p>
          <a:p>
            <a:pPr marL="457200" indent="-457200">
              <a:buFont typeface="+mj-lt"/>
              <a:buAutoNum type="arabicPeriod" startAt="5"/>
            </a:pPr>
            <a:r>
              <a:rPr kumimoji="1" lang="ja-JP" altLang="en-US" dirty="0" smtClean="0"/>
              <a:t>ワシントン</a:t>
            </a:r>
            <a:r>
              <a:rPr kumimoji="1" lang="en-US" altLang="ja-JP" dirty="0" smtClean="0"/>
              <a:t>DC: data.octo.dc.gov</a:t>
            </a:r>
          </a:p>
          <a:p>
            <a:pPr lvl="1"/>
            <a:r>
              <a:rPr lang="ja-JP" altLang="en-US" dirty="0"/>
              <a:t>ダウンロード可能なデータのフォーマット</a:t>
            </a:r>
          </a:p>
          <a:p>
            <a:pPr lvl="2"/>
            <a:r>
              <a:rPr lang="en-US" altLang="ja-JP" dirty="0"/>
              <a:t>Text/CSV</a:t>
            </a:r>
            <a:r>
              <a:rPr lang="ja-JP" altLang="en-US" dirty="0"/>
              <a:t>／</a:t>
            </a:r>
            <a:r>
              <a:rPr lang="en-US" altLang="ja-JP" dirty="0"/>
              <a:t>Atom feed</a:t>
            </a:r>
            <a:r>
              <a:rPr lang="ja-JP" altLang="en-US" dirty="0"/>
              <a:t>／</a:t>
            </a:r>
            <a:r>
              <a:rPr lang="en-US" altLang="ja-JP" dirty="0"/>
              <a:t>XML</a:t>
            </a:r>
            <a:r>
              <a:rPr lang="ja-JP" altLang="en-US" dirty="0"/>
              <a:t>／</a:t>
            </a:r>
            <a:r>
              <a:rPr lang="en-US" altLang="ja-JP" dirty="0" err="1"/>
              <a:t>Shapefile</a:t>
            </a:r>
            <a:r>
              <a:rPr lang="ja-JP" altLang="en-US" dirty="0"/>
              <a:t>／</a:t>
            </a:r>
            <a:r>
              <a:rPr lang="en-US" altLang="ja-JP" dirty="0" smtClean="0"/>
              <a:t>KML</a:t>
            </a:r>
            <a:endParaRPr kumimoji="1" lang="en-US" altLang="ja-JP" dirty="0" smtClean="0"/>
          </a:p>
          <a:p>
            <a:pPr marL="457200" indent="-457200">
              <a:buFont typeface="+mj-lt"/>
              <a:buAutoNum type="arabicPeriod" startAt="5"/>
            </a:pPr>
            <a:r>
              <a:rPr kumimoji="1" lang="ja-JP" altLang="en-US" dirty="0" smtClean="0"/>
              <a:t>ニューヨーク市</a:t>
            </a:r>
            <a:r>
              <a:rPr kumimoji="1" lang="en-US" altLang="ja-JP" dirty="0" smtClean="0"/>
              <a:t>: nyc.gov</a:t>
            </a:r>
          </a:p>
          <a:p>
            <a:pPr lvl="1"/>
            <a:r>
              <a:rPr lang="en-US" altLang="ja-JP" dirty="0" smtClean="0"/>
              <a:t>data.gov</a:t>
            </a:r>
            <a:r>
              <a:rPr lang="ja-JP" altLang="en-US" dirty="0" smtClean="0"/>
              <a:t>と同じ</a:t>
            </a:r>
            <a:r>
              <a:rPr lang="en-US" altLang="ja-JP" dirty="0" err="1" smtClean="0"/>
              <a:t>Socrata</a:t>
            </a:r>
            <a:r>
              <a:rPr lang="ja-JP" altLang="en-US" dirty="0" smtClean="0"/>
              <a:t>社のソフトウェアを利用しているが、データセットカタログのフォーマットは</a:t>
            </a:r>
            <a:r>
              <a:rPr lang="en-US" altLang="ja-JP" dirty="0" smtClean="0"/>
              <a:t>data.gov</a:t>
            </a:r>
            <a:r>
              <a:rPr lang="ja-JP" altLang="en-US" dirty="0" smtClean="0"/>
              <a:t>とは異なっている。</a:t>
            </a:r>
          </a:p>
          <a:p>
            <a:pPr lvl="2"/>
            <a:r>
              <a:rPr lang="ja-JP" altLang="en-US" dirty="0" smtClean="0"/>
              <a:t>アメリカ政府全体での、検索用</a:t>
            </a:r>
            <a:r>
              <a:rPr lang="ja-JP" altLang="en-US" dirty="0"/>
              <a:t>のメタデータ記述の</a:t>
            </a:r>
            <a:r>
              <a:rPr lang="ja-JP" altLang="en-US" dirty="0" smtClean="0"/>
              <a:t>統一がすすんでいないか、またはそれ</a:t>
            </a:r>
            <a:r>
              <a:rPr lang="ja-JP" altLang="en-US" dirty="0"/>
              <a:t>を具体的なデータフォーマットに埋め込むルールのベストプラクティスが</a:t>
            </a:r>
            <a:r>
              <a:rPr lang="ja-JP" altLang="en-US" dirty="0" smtClean="0"/>
              <a:t>ないか。</a:t>
            </a:r>
          </a:p>
          <a:p>
            <a:pPr lvl="2"/>
            <a:r>
              <a:rPr lang="ja-JP" altLang="en-US" dirty="0" smtClean="0"/>
              <a:t>メタデータ記述に限らず、</a:t>
            </a:r>
            <a:r>
              <a:rPr lang="en-US" altLang="ja-JP" dirty="0" smtClean="0"/>
              <a:t>CSV</a:t>
            </a:r>
            <a:r>
              <a:rPr lang="ja-JP" altLang="en-US" dirty="0" err="1"/>
              <a:t>のような</a:t>
            </a:r>
            <a:r>
              <a:rPr lang="ja-JP" altLang="en-US" dirty="0"/>
              <a:t>データ</a:t>
            </a:r>
            <a:r>
              <a:rPr lang="ja-JP" altLang="en-US" dirty="0" smtClean="0"/>
              <a:t>記述においても、タイトルの説明を丁寧</a:t>
            </a:r>
            <a:r>
              <a:rPr lang="ja-JP" altLang="en-US" dirty="0"/>
              <a:t>に</a:t>
            </a:r>
            <a:r>
              <a:rPr lang="ja-JP" altLang="en-US" dirty="0" smtClean="0"/>
              <a:t>行う</a:t>
            </a:r>
            <a:r>
              <a:rPr lang="ja-JP" altLang="en-US" dirty="0"/>
              <a:t>などのベストプラクティスを提示するだけでも、</a:t>
            </a:r>
            <a:r>
              <a:rPr lang="en-US" altLang="ja-JP" dirty="0"/>
              <a:t>PSI </a:t>
            </a:r>
            <a:r>
              <a:rPr lang="ja-JP" altLang="en-US" dirty="0"/>
              <a:t>のオープンデータポータルを将来作成して運用するにあたって、ユーザの利益になることは</a:t>
            </a:r>
            <a:r>
              <a:rPr lang="ja-JP" altLang="en-US" dirty="0" smtClean="0"/>
              <a:t>間違いない。</a:t>
            </a:r>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21</a:t>
            </a:fld>
            <a:endParaRPr lang="en-US" altLang="ja-JP"/>
          </a:p>
        </p:txBody>
      </p:sp>
    </p:spTree>
    <p:extLst>
      <p:ext uri="{BB962C8B-B14F-4D97-AF65-F5344CB8AC3E}">
        <p14:creationId xmlns:p14="http://schemas.microsoft.com/office/powerpoint/2010/main" val="420096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en-US" altLang="ja-JP" dirty="0" smtClean="0"/>
              <a:t>4.	</a:t>
            </a:r>
            <a:r>
              <a:rPr kumimoji="1" lang="ja-JP" altLang="en-US" dirty="0" smtClean="0"/>
              <a:t>まとめ</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22</a:t>
            </a:fld>
            <a:endParaRPr lang="en-US" altLang="ja-JP"/>
          </a:p>
        </p:txBody>
      </p:sp>
    </p:spTree>
    <p:extLst>
      <p:ext uri="{BB962C8B-B14F-4D97-AF65-F5344CB8AC3E}">
        <p14:creationId xmlns:p14="http://schemas.microsoft.com/office/powerpoint/2010/main" val="2065466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4.</a:t>
            </a:r>
            <a:r>
              <a:rPr kumimoji="1" lang="ja-JP" altLang="en-US" dirty="0" smtClean="0"/>
              <a:t> まとめ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現状分析の結果</a:t>
            </a:r>
          </a:p>
          <a:p>
            <a:pPr lvl="1"/>
            <a:r>
              <a:rPr lang="ja-JP" altLang="en-US" dirty="0" smtClean="0"/>
              <a:t>データを</a:t>
            </a:r>
            <a:r>
              <a:rPr kumimoji="1" lang="ja-JP" altLang="en-US" dirty="0" smtClean="0"/>
              <a:t>検索・発見するためのメタデータ記述の標準は進んでいる。</a:t>
            </a:r>
          </a:p>
          <a:p>
            <a:pPr lvl="1"/>
            <a:r>
              <a:rPr lang="ja-JP" altLang="en-US" dirty="0" smtClean="0"/>
              <a:t>しかし、データそのもののメタデータ基準は進んでいない。</a:t>
            </a:r>
          </a:p>
          <a:p>
            <a:pPr lvl="1"/>
            <a:r>
              <a:rPr lang="ja-JP" altLang="en-US" dirty="0" smtClean="0"/>
              <a:t>データのカラム名</a:t>
            </a:r>
            <a:r>
              <a:rPr lang="ja-JP" altLang="en-US" dirty="0"/>
              <a:t>をわかり易いものにする、具体的な意味の厳密な説明</a:t>
            </a:r>
            <a:r>
              <a:rPr lang="ja-JP" altLang="en-US" dirty="0" smtClean="0"/>
              <a:t>をする、等により、データを容易</a:t>
            </a:r>
            <a:r>
              <a:rPr lang="ja-JP" altLang="en-US" dirty="0"/>
              <a:t>にアクセス</a:t>
            </a:r>
            <a:r>
              <a:rPr lang="ja-JP" altLang="en-US" dirty="0" smtClean="0"/>
              <a:t>できるための具体的</a:t>
            </a:r>
            <a:r>
              <a:rPr lang="ja-JP" altLang="en-US" dirty="0"/>
              <a:t>な指針、ベストプラクティスがないのが、現状の大きな</a:t>
            </a:r>
            <a:r>
              <a:rPr lang="ja-JP" altLang="en-US" dirty="0" smtClean="0"/>
              <a:t>問題である。</a:t>
            </a:r>
          </a:p>
          <a:p>
            <a:r>
              <a:rPr kumimoji="1" lang="ja-JP" altLang="en-US" dirty="0"/>
              <a:t>当面</a:t>
            </a:r>
            <a:r>
              <a:rPr kumimoji="1" lang="ja-JP" altLang="en-US" dirty="0" smtClean="0"/>
              <a:t>目指す標準の範囲</a:t>
            </a:r>
          </a:p>
          <a:p>
            <a:pPr lvl="1"/>
            <a:r>
              <a:rPr lang="en-US" altLang="ja-JP" dirty="0"/>
              <a:t>PSI</a:t>
            </a:r>
            <a:r>
              <a:rPr lang="ja-JP" altLang="en-US" dirty="0"/>
              <a:t>公開のワークフローの</a:t>
            </a:r>
            <a:r>
              <a:rPr lang="ja-JP" altLang="en-US" dirty="0" smtClean="0"/>
              <a:t>中で、データを準備する部分に対するベストプラクティスを、標準として提案する。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23</a:t>
            </a:fld>
            <a:endParaRPr lang="en-US" altLang="ja-JP"/>
          </a:p>
        </p:txBody>
      </p:sp>
    </p:spTree>
    <p:extLst>
      <p:ext uri="{BB962C8B-B14F-4D97-AF65-F5344CB8AC3E}">
        <p14:creationId xmlns:p14="http://schemas.microsoft.com/office/powerpoint/2010/main" val="23569460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2"/>
          <a:stretch>
            <a:fillRect/>
          </a:stretch>
        </p:blipFill>
        <p:spPr>
          <a:xfrm>
            <a:off x="3810000" y="2743200"/>
            <a:ext cx="2286000" cy="209774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概要</a:t>
            </a:r>
            <a:endParaRPr kumimoji="1" lang="ja-JP" altLang="en-US" dirty="0"/>
          </a:p>
        </p:txBody>
      </p:sp>
      <p:sp>
        <p:nvSpPr>
          <p:cNvPr id="3" name="コンテンツ プレースホルダー 2"/>
          <p:cNvSpPr>
            <a:spLocks noGrp="1"/>
          </p:cNvSpPr>
          <p:nvPr>
            <p:ph idx="1"/>
          </p:nvPr>
        </p:nvSpPr>
        <p:spPr>
          <a:xfrm>
            <a:off x="351414" y="1143000"/>
            <a:ext cx="9282106" cy="5268127"/>
          </a:xfrm>
        </p:spPr>
        <p:txBody>
          <a:bodyPr>
            <a:normAutofit fontScale="85000" lnSpcReduction="10000"/>
          </a:bodyPr>
          <a:lstStyle/>
          <a:p>
            <a:r>
              <a:rPr lang="ja-JP" altLang="en-US" dirty="0" smtClean="0"/>
              <a:t>目的</a:t>
            </a:r>
          </a:p>
          <a:p>
            <a:pPr lvl="1"/>
            <a:r>
              <a:rPr lang="ja-JP" altLang="en-US" dirty="0" smtClean="0"/>
              <a:t>本コンソーシアムで提案するガイドや規格案を</a:t>
            </a:r>
            <a:r>
              <a:rPr lang="en-US" altLang="ja-JP" dirty="0" smtClean="0"/>
              <a:t>､</a:t>
            </a:r>
            <a:r>
              <a:rPr lang="ja-JP" altLang="en-US" dirty="0" smtClean="0"/>
              <a:t>広い範囲で利用してもらうための手法を考察する。</a:t>
            </a:r>
          </a:p>
          <a:p>
            <a:pPr lvl="2"/>
            <a:r>
              <a:rPr lang="ja-JP" altLang="en-US" dirty="0"/>
              <a:t>特</a:t>
            </a:r>
            <a:r>
              <a:rPr lang="ja-JP" altLang="en-US" dirty="0" smtClean="0"/>
              <a:t>に</a:t>
            </a:r>
            <a:r>
              <a:rPr lang="en-US" altLang="ja-JP" dirty="0" smtClean="0"/>
              <a:t>､</a:t>
            </a:r>
            <a:r>
              <a:rPr lang="ja-JP" altLang="en-US" dirty="0"/>
              <a:t>標準化により採用を促す場合に、どのような標準活動に提案</a:t>
            </a:r>
            <a:r>
              <a:rPr lang="ja-JP" altLang="en-US" dirty="0" smtClean="0"/>
              <a:t>したらよいか、</a:t>
            </a:r>
            <a:r>
              <a:rPr lang="ja-JP" altLang="en-US" dirty="0"/>
              <a:t>現状</a:t>
            </a:r>
            <a:r>
              <a:rPr lang="ja-JP" altLang="en-US" dirty="0" smtClean="0"/>
              <a:t>のオープンデータプロジェクト</a:t>
            </a:r>
            <a:r>
              <a:rPr lang="ja-JP" altLang="en-US" dirty="0"/>
              <a:t>の動向、実際に使われているデータフォーマット、関係する標準団体をサーベイした結果をもとに論ずる</a:t>
            </a:r>
            <a:r>
              <a:rPr lang="ja-JP" altLang="en-US" dirty="0" smtClean="0"/>
              <a:t>。</a:t>
            </a:r>
          </a:p>
          <a:p>
            <a:r>
              <a:rPr lang="ja-JP" altLang="en-US" dirty="0" smtClean="0"/>
              <a:t>主な用語定義</a:t>
            </a:r>
          </a:p>
          <a:p>
            <a:pPr lvl="1"/>
            <a:r>
              <a:rPr lang="ja-JP" altLang="en-US" dirty="0"/>
              <a:t>公共機関</a:t>
            </a:r>
          </a:p>
          <a:p>
            <a:pPr lvl="2"/>
            <a:r>
              <a:rPr lang="ja-JP" altLang="en-US" dirty="0"/>
              <a:t>公共的なサービスを提供する機関をいい、行政機関だけではなく報道機関・交通機関・ライフライン・医療機関などを含む。</a:t>
            </a:r>
          </a:p>
          <a:p>
            <a:pPr lvl="1"/>
            <a:r>
              <a:rPr lang="ja-JP" altLang="en-US" dirty="0"/>
              <a:t>公共データ（</a:t>
            </a:r>
            <a:r>
              <a:rPr lang="en-US" altLang="ja-JP" dirty="0"/>
              <a:t>Public Sector Information : PSI</a:t>
            </a:r>
            <a:r>
              <a:rPr lang="ja-JP" altLang="en-US" dirty="0"/>
              <a:t>）</a:t>
            </a:r>
            <a:endParaRPr lang="en-US" altLang="ja-JP" dirty="0"/>
          </a:p>
          <a:p>
            <a:pPr lvl="2"/>
            <a:r>
              <a:rPr lang="ja-JP" altLang="en-US" dirty="0"/>
              <a:t>公共機関が保持</a:t>
            </a:r>
            <a:r>
              <a:rPr lang="ja-JP" altLang="en-US" dirty="0" smtClean="0"/>
              <a:t>する、または公共サービスに資する公開</a:t>
            </a:r>
            <a:r>
              <a:rPr lang="ja-JP" altLang="en-US" dirty="0"/>
              <a:t>可能なデータ。</a:t>
            </a:r>
            <a:endParaRPr lang="en-US" altLang="ja-JP" dirty="0"/>
          </a:p>
          <a:p>
            <a:pPr lvl="2"/>
            <a:r>
              <a:rPr lang="en-US" altLang="ja-JP" dirty="0"/>
              <a:t>OECD</a:t>
            </a:r>
            <a:r>
              <a:rPr lang="ja-JP" altLang="en-US" dirty="0"/>
              <a:t>による</a:t>
            </a:r>
            <a:r>
              <a:rPr lang="en-US" altLang="ja-JP" dirty="0"/>
              <a:t>PSI</a:t>
            </a:r>
            <a:r>
              <a:rPr lang="ja-JP" altLang="en-US" dirty="0"/>
              <a:t>の定義は</a:t>
            </a:r>
            <a:r>
              <a:rPr lang="en-US" altLang="ja-JP" dirty="0"/>
              <a:t>､</a:t>
            </a:r>
            <a:r>
              <a:rPr lang="ja-JP" altLang="en-US" dirty="0"/>
              <a:t>以下の通り</a:t>
            </a:r>
            <a:r>
              <a:rPr lang="en-US" altLang="ja-JP" baseline="30000" dirty="0"/>
              <a:t>(*1)</a:t>
            </a:r>
            <a:r>
              <a:rPr lang="ja-JP" altLang="en-US" dirty="0" err="1"/>
              <a:t>。</a:t>
            </a:r>
            <a:r>
              <a:rPr lang="ja-JP" altLang="en-US" dirty="0"/>
              <a:t/>
            </a:r>
            <a:br>
              <a:rPr lang="ja-JP" altLang="en-US" dirty="0"/>
            </a:br>
            <a:r>
              <a:rPr lang="en-US" altLang="ja-JP" dirty="0"/>
              <a:t>Information, including information products and services, generated, created, collected, processed, preserved, maintained, disseminated, or funded by or for the government or public institution.</a:t>
            </a:r>
            <a:endParaRPr lang="ja-JP" altLang="en-US" dirty="0"/>
          </a:p>
          <a:p>
            <a:r>
              <a:rPr lang="ja-JP" altLang="en-US" dirty="0" smtClean="0"/>
              <a:t>構成</a:t>
            </a:r>
          </a:p>
          <a:p>
            <a:pPr marL="698500" lvl="1" indent="-342900">
              <a:buFont typeface="+mj-lt"/>
              <a:buAutoNum type="arabicPeriod"/>
            </a:pPr>
            <a:r>
              <a:rPr lang="ja-JP" altLang="en-US" dirty="0"/>
              <a:t>オープンデータと標準化に関する</a:t>
            </a:r>
            <a:r>
              <a:rPr lang="ja-JP" altLang="en-US" dirty="0" smtClean="0"/>
              <a:t>概説</a:t>
            </a:r>
          </a:p>
          <a:p>
            <a:pPr marL="698500" lvl="1" indent="-342900">
              <a:buFont typeface="+mj-lt"/>
              <a:buAutoNum type="arabicPeriod"/>
            </a:pPr>
            <a:r>
              <a:rPr lang="en-US" altLang="ja-JP" dirty="0" smtClean="0"/>
              <a:t>P</a:t>
            </a:r>
            <a:r>
              <a:rPr kumimoji="1" lang="en-US" altLang="ja-JP" dirty="0" smtClean="0"/>
              <a:t>SI</a:t>
            </a:r>
            <a:r>
              <a:rPr kumimoji="1" lang="ja-JP" altLang="en-US" dirty="0" smtClean="0"/>
              <a:t>に関する事例調査</a:t>
            </a:r>
            <a:endParaRPr kumimoji="1" lang="en-US" altLang="ja-JP" dirty="0" smtClean="0"/>
          </a:p>
          <a:p>
            <a:pPr marL="698500" lvl="1" indent="-342900">
              <a:buFont typeface="+mj-lt"/>
              <a:buAutoNum type="arabicPeriod"/>
            </a:pPr>
            <a:r>
              <a:rPr lang="ja-JP" altLang="en-US" dirty="0" smtClean="0"/>
              <a:t>データポータルの実態</a:t>
            </a:r>
          </a:p>
          <a:p>
            <a:pPr marL="698500" lvl="1" indent="-342900">
              <a:buFont typeface="+mj-lt"/>
              <a:buAutoNum type="arabicPeriod"/>
            </a:pPr>
            <a:r>
              <a:rPr lang="ja-JP" altLang="en-US" dirty="0" smtClean="0"/>
              <a:t>まとめ</a:t>
            </a:r>
          </a:p>
          <a:p>
            <a:pPr lvl="1"/>
            <a:r>
              <a:rPr kumimoji="1" lang="ja-JP" altLang="en-US" dirty="0" smtClean="0"/>
              <a:t>付録</a:t>
            </a:r>
            <a:endParaRPr lang="ja-JP" altLang="en-US" dirty="0" smtClean="0"/>
          </a:p>
          <a:p>
            <a:pPr lvl="2"/>
            <a:r>
              <a:rPr kumimoji="1" lang="ja-JP" altLang="en-US" dirty="0"/>
              <a:t>調査に使用</a:t>
            </a:r>
            <a:r>
              <a:rPr kumimoji="1" lang="ja-JP" altLang="en-US" dirty="0" smtClean="0"/>
              <a:t>した標準や</a:t>
            </a:r>
            <a:r>
              <a:rPr kumimoji="1" lang="en-US" altLang="ja-JP" dirty="0" smtClean="0"/>
              <a:t>PSI</a:t>
            </a:r>
            <a:r>
              <a:rPr kumimoji="1" lang="ja-JP" altLang="en-US" dirty="0" smtClean="0"/>
              <a:t>の一覧</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5" name="テキスト ボックス 4"/>
          <p:cNvSpPr txBox="1"/>
          <p:nvPr/>
        </p:nvSpPr>
        <p:spPr>
          <a:xfrm>
            <a:off x="3904036" y="6021288"/>
            <a:ext cx="6001964" cy="553998"/>
          </a:xfrm>
          <a:prstGeom prst="rect">
            <a:avLst/>
          </a:prstGeom>
          <a:noFill/>
        </p:spPr>
        <p:txBody>
          <a:bodyPr wrap="none" rtlCol="0">
            <a:spAutoFit/>
          </a:bodyPr>
          <a:lstStyle/>
          <a:p>
            <a:pPr algn="l"/>
            <a:r>
              <a:rPr kumimoji="1" lang="en-US" altLang="ja-JP" sz="1000" dirty="0" smtClean="0">
                <a:solidFill>
                  <a:schemeClr val="bg2"/>
                </a:solidFill>
                <a:latin typeface="+mj-lt"/>
                <a:ea typeface="ヒラギノ角ゴ ProN W6"/>
                <a:cs typeface="ヒラギノ角ゴ ProN W6"/>
              </a:rPr>
              <a:t>(*1) Organization </a:t>
            </a:r>
            <a:r>
              <a:rPr kumimoji="1" lang="en-US" altLang="ja-JP" sz="1000" dirty="0">
                <a:solidFill>
                  <a:schemeClr val="bg2"/>
                </a:solidFill>
                <a:latin typeface="+mj-lt"/>
                <a:ea typeface="ヒラギノ角ゴ ProN W6"/>
                <a:cs typeface="ヒラギノ角ゴ ProN W6"/>
              </a:rPr>
              <a:t>of Economic Co-operation and Development (OECD) Council, April 2008</a:t>
            </a:r>
            <a:r>
              <a:rPr kumimoji="1" lang="en-US" altLang="ja-JP" sz="1000" dirty="0" smtClean="0">
                <a:solidFill>
                  <a:schemeClr val="bg2"/>
                </a:solidFill>
                <a:latin typeface="+mj-lt"/>
                <a:ea typeface="ヒラギノ角ゴ ProN W6"/>
                <a:cs typeface="ヒラギノ角ゴ ProN W6"/>
              </a:rPr>
              <a:t>,</a:t>
            </a:r>
          </a:p>
          <a:p>
            <a:pPr algn="l"/>
            <a:r>
              <a:rPr kumimoji="1" lang="en-US" altLang="ja-JP" sz="1000" dirty="0" smtClean="0">
                <a:solidFill>
                  <a:schemeClr val="bg2"/>
                </a:solidFill>
                <a:latin typeface="+mj-lt"/>
                <a:ea typeface="ヒラギノ角ゴ ProN W6"/>
                <a:cs typeface="ヒラギノ角ゴ ProN W6"/>
              </a:rPr>
              <a:t>Recommendation </a:t>
            </a:r>
            <a:r>
              <a:rPr kumimoji="1" lang="en-US" altLang="ja-JP" sz="1000" dirty="0">
                <a:solidFill>
                  <a:schemeClr val="bg2"/>
                </a:solidFill>
                <a:latin typeface="+mj-lt"/>
                <a:ea typeface="ヒラギノ角ゴ ProN W6"/>
                <a:cs typeface="ヒラギノ角ゴ ProN W6"/>
              </a:rPr>
              <a:t>of the OECD Council for enhanced access and more effective use of public </a:t>
            </a:r>
            <a:r>
              <a:rPr kumimoji="1" lang="en-US" altLang="ja-JP" sz="1000" dirty="0" smtClean="0">
                <a:solidFill>
                  <a:schemeClr val="bg2"/>
                </a:solidFill>
                <a:latin typeface="+mj-lt"/>
                <a:ea typeface="ヒラギノ角ゴ ProN W6"/>
                <a:cs typeface="ヒラギノ角ゴ ProN W6"/>
              </a:rPr>
              <a:t>sector information,</a:t>
            </a:r>
          </a:p>
          <a:p>
            <a:pPr algn="l"/>
            <a:r>
              <a:rPr kumimoji="1" lang="en-US" altLang="ja-JP" sz="1000" dirty="0" smtClean="0">
                <a:solidFill>
                  <a:schemeClr val="bg2"/>
                </a:solidFill>
                <a:latin typeface="+mj-lt"/>
                <a:ea typeface="ヒラギノ角ゴ ProN W6"/>
                <a:cs typeface="ヒラギノ角ゴ ProN W6"/>
              </a:rPr>
              <a:t> </a:t>
            </a:r>
            <a:r>
              <a:rPr kumimoji="1" lang="en-US" altLang="ja-JP" sz="1000" dirty="0">
                <a:solidFill>
                  <a:schemeClr val="bg2"/>
                </a:solidFill>
                <a:latin typeface="+mj-lt"/>
                <a:ea typeface="ヒラギノ角ゴ ProN W6"/>
                <a:cs typeface="ヒラギノ角ゴ ProN W6"/>
              </a:rPr>
              <a:t>http://www.oecd.org/dataoecd/0/27/40826024.pdf, p. 4</a:t>
            </a:r>
            <a:endParaRPr kumimoji="1" lang="ja-JP" altLang="en-US" sz="1000" dirty="0" smtClean="0">
              <a:solidFill>
                <a:schemeClr val="bg2"/>
              </a:solidFill>
              <a:latin typeface="+mj-lt"/>
              <a:ea typeface="ヒラギノ角ゴ ProN W6"/>
              <a:cs typeface="ヒラギノ角ゴ ProN W6"/>
            </a:endParaRPr>
          </a:p>
        </p:txBody>
      </p:sp>
    </p:spTree>
    <p:extLst>
      <p:ext uri="{BB962C8B-B14F-4D97-AF65-F5344CB8AC3E}">
        <p14:creationId xmlns:p14="http://schemas.microsoft.com/office/powerpoint/2010/main" val="4008448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fontScale="90000"/>
          </a:bodyPr>
          <a:lstStyle/>
          <a:p>
            <a:r>
              <a:rPr lang="en-US" altLang="ja-JP" dirty="0" smtClean="0"/>
              <a:t>1.	</a:t>
            </a:r>
            <a:r>
              <a:rPr lang="ja-JP" altLang="en-US" dirty="0" smtClean="0"/>
              <a:t>オープンデータ</a:t>
            </a:r>
            <a:r>
              <a:rPr lang="ja-JP" altLang="en-US" dirty="0"/>
              <a:t>と標準化</a:t>
            </a:r>
            <a:r>
              <a:rPr lang="ja-JP" altLang="en-US" dirty="0" smtClean="0"/>
              <a:t>に</a:t>
            </a:r>
            <a:r>
              <a:rPr lang="en-US" altLang="ja-JP" dirty="0" smtClean="0"/>
              <a:t>	</a:t>
            </a:r>
            <a:r>
              <a:rPr lang="ja-JP" altLang="en-US" dirty="0" smtClean="0"/>
              <a:t>関する</a:t>
            </a:r>
            <a:r>
              <a:rPr lang="ja-JP" altLang="en-US" dirty="0"/>
              <a:t>概説</a:t>
            </a:r>
            <a:br>
              <a:rPr lang="ja-JP" altLang="en-US" dirty="0"/>
            </a:b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1995595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a:t>
            </a:r>
            <a:r>
              <a:rPr lang="ja-JP" altLang="en-US" dirty="0"/>
              <a:t>オープンデータと標準化に関する概説</a:t>
            </a:r>
            <a:endParaRPr kumimoji="1" lang="ja-JP" altLang="en-US" dirty="0"/>
          </a:p>
        </p:txBody>
      </p:sp>
      <p:sp>
        <p:nvSpPr>
          <p:cNvPr id="3" name="コンテンツ プレースホルダー 2"/>
          <p:cNvSpPr>
            <a:spLocks noGrp="1"/>
          </p:cNvSpPr>
          <p:nvPr>
            <p:ph idx="1"/>
          </p:nvPr>
        </p:nvSpPr>
        <p:spPr>
          <a:xfrm>
            <a:off x="351414" y="1143001"/>
            <a:ext cx="9426122" cy="5155286"/>
          </a:xfrm>
        </p:spPr>
        <p:txBody>
          <a:bodyPr>
            <a:normAutofit fontScale="85000" lnSpcReduction="20000"/>
          </a:bodyPr>
          <a:lstStyle/>
          <a:p>
            <a:r>
              <a:rPr lang="ja-JP" altLang="en-US" dirty="0" smtClean="0"/>
              <a:t>標準化の方法</a:t>
            </a:r>
          </a:p>
          <a:p>
            <a:pPr marL="698500" lvl="1" indent="-342900">
              <a:buFont typeface="+mj-lt"/>
              <a:buAutoNum type="alphaLcPeriod"/>
            </a:pPr>
            <a:r>
              <a:rPr lang="en-US" altLang="ja-JP" dirty="0" smtClean="0"/>
              <a:t>de jure</a:t>
            </a:r>
            <a:r>
              <a:rPr lang="ja-JP" altLang="en-US" dirty="0" smtClean="0"/>
              <a:t>の国際標準化団体</a:t>
            </a:r>
            <a:r>
              <a:rPr lang="ja-JP" altLang="en-US" dirty="0"/>
              <a:t>に提案して標準規格とする</a:t>
            </a:r>
            <a:r>
              <a:rPr lang="ja-JP" altLang="en-US" dirty="0" smtClean="0"/>
              <a:t>。</a:t>
            </a:r>
            <a:endParaRPr lang="ja-JP" altLang="en-US" dirty="0"/>
          </a:p>
          <a:p>
            <a:pPr marL="698500" lvl="1" indent="-342900">
              <a:buFont typeface="+mj-lt"/>
              <a:buAutoNum type="alphaLcPeriod"/>
            </a:pPr>
            <a:r>
              <a:rPr lang="en-US" altLang="ja-JP" dirty="0" smtClean="0"/>
              <a:t>de facto</a:t>
            </a:r>
            <a:r>
              <a:rPr lang="ja-JP" altLang="en-US" dirty="0" smtClean="0"/>
              <a:t>の</a:t>
            </a:r>
            <a:r>
              <a:rPr lang="ja-JP" altLang="en-US" dirty="0"/>
              <a:t>標準にするために任意団体をつくって、そこで</a:t>
            </a:r>
            <a:r>
              <a:rPr lang="ja-JP" altLang="en-US" dirty="0" smtClean="0"/>
              <a:t>規格し、広める</a:t>
            </a:r>
            <a:r>
              <a:rPr lang="ja-JP" altLang="en-US" dirty="0"/>
              <a:t>努力をする</a:t>
            </a:r>
            <a:r>
              <a:rPr lang="ja-JP" altLang="en-US" dirty="0" smtClean="0"/>
              <a:t>。</a:t>
            </a:r>
          </a:p>
          <a:p>
            <a:pPr lvl="1"/>
            <a:r>
              <a:rPr lang="en-US" altLang="ja-JP" dirty="0" smtClean="0"/>
              <a:t>de facto</a:t>
            </a:r>
            <a:r>
              <a:rPr lang="ja-JP" altLang="en-US" dirty="0" smtClean="0"/>
              <a:t>だが</a:t>
            </a:r>
            <a:r>
              <a:rPr lang="ja-JP" altLang="en-US" dirty="0"/>
              <a:t>、広く認知されており、</a:t>
            </a:r>
            <a:r>
              <a:rPr lang="en-US" altLang="ja-JP" dirty="0" smtClean="0"/>
              <a:t>de jure</a:t>
            </a:r>
            <a:r>
              <a:rPr lang="ja-JP" altLang="en-US" dirty="0" smtClean="0"/>
              <a:t>に</a:t>
            </a:r>
            <a:r>
              <a:rPr lang="ja-JP" altLang="en-US" dirty="0"/>
              <a:t>劣らず</a:t>
            </a:r>
            <a:r>
              <a:rPr lang="ja-JP" altLang="en-US" dirty="0" smtClean="0"/>
              <a:t>広く認知</a:t>
            </a:r>
            <a:r>
              <a:rPr lang="ja-JP" altLang="en-US" dirty="0"/>
              <a:t>され影響力の</a:t>
            </a:r>
            <a:r>
              <a:rPr lang="ja-JP" altLang="en-US" dirty="0" smtClean="0"/>
              <a:t>ある規格</a:t>
            </a:r>
            <a:r>
              <a:rPr lang="ja-JP" altLang="en-US" dirty="0"/>
              <a:t>設定</a:t>
            </a:r>
            <a:r>
              <a:rPr lang="ja-JP" altLang="en-US" dirty="0" smtClean="0"/>
              <a:t>団体もある。</a:t>
            </a:r>
            <a:endParaRPr lang="ja-JP" altLang="en-US" dirty="0"/>
          </a:p>
          <a:p>
            <a:r>
              <a:rPr lang="ja-JP" altLang="en-US" dirty="0" smtClean="0"/>
              <a:t>標準</a:t>
            </a:r>
            <a:r>
              <a:rPr lang="ja-JP" altLang="en-US" dirty="0"/>
              <a:t>案を提案するメリット</a:t>
            </a:r>
            <a:endParaRPr kumimoji="1" lang="ja-JP" altLang="en-US" dirty="0" smtClean="0"/>
          </a:p>
          <a:p>
            <a:pPr lvl="1"/>
            <a:r>
              <a:rPr lang="ja-JP" altLang="en-US" dirty="0"/>
              <a:t>標準化団体</a:t>
            </a:r>
            <a:r>
              <a:rPr lang="ja-JP" altLang="en-US" dirty="0" smtClean="0"/>
              <a:t>のトラックや標準化</a:t>
            </a:r>
            <a:r>
              <a:rPr lang="ja-JP" altLang="en-US" dirty="0"/>
              <a:t>団体が運営するラウンドテーブルに</a:t>
            </a:r>
            <a:r>
              <a:rPr lang="ja-JP" altLang="en-US" dirty="0" smtClean="0"/>
              <a:t>載せることにより、提案仕様を広く共通して利用するものにできる。</a:t>
            </a:r>
          </a:p>
          <a:p>
            <a:pPr lvl="1"/>
            <a:r>
              <a:rPr lang="ja-JP" altLang="en-US" dirty="0" smtClean="0"/>
              <a:t>透明でアカウンタビリティのある手法で標準化された規格であるといえる。</a:t>
            </a:r>
          </a:p>
          <a:p>
            <a:pPr lvl="2"/>
            <a:r>
              <a:rPr lang="ja-JP" altLang="en-US" dirty="0"/>
              <a:t>標準化団体に</a:t>
            </a:r>
            <a:r>
              <a:rPr lang="ja-JP" altLang="en-US" dirty="0" smtClean="0"/>
              <a:t>提出せず、自分</a:t>
            </a:r>
            <a:r>
              <a:rPr lang="ja-JP" altLang="en-US" dirty="0"/>
              <a:t>たち</a:t>
            </a:r>
            <a:r>
              <a:rPr lang="ja-JP" altLang="en-US" dirty="0" smtClean="0"/>
              <a:t>で団体を作り</a:t>
            </a:r>
            <a:r>
              <a:rPr lang="en-US" altLang="ja-JP" dirty="0" smtClean="0"/>
              <a:t>de facto</a:t>
            </a:r>
            <a:r>
              <a:rPr lang="ja-JP" altLang="en-US" dirty="0" smtClean="0"/>
              <a:t>標準になるように努力する方法もある。</a:t>
            </a:r>
            <a:r>
              <a:rPr lang="en-US" altLang="ja-JP" dirty="0" smtClean="0"/>
              <a:t/>
            </a:r>
            <a:br>
              <a:rPr lang="en-US" altLang="ja-JP" dirty="0" smtClean="0"/>
            </a:br>
            <a:r>
              <a:rPr lang="ja-JP" altLang="en-US" dirty="0" smtClean="0"/>
              <a:t>この場合も、利用者の安心を得るには、透明</a:t>
            </a:r>
            <a:r>
              <a:rPr lang="ja-JP" altLang="en-US" dirty="0"/>
              <a:t>で</a:t>
            </a:r>
            <a:r>
              <a:rPr lang="ja-JP" altLang="en-US" dirty="0" smtClean="0"/>
              <a:t>アカウンタビリティの</a:t>
            </a:r>
            <a:r>
              <a:rPr lang="ja-JP" altLang="en-US" dirty="0"/>
              <a:t>ある手法</a:t>
            </a:r>
            <a:r>
              <a:rPr lang="ja-JP" altLang="en-US" dirty="0" smtClean="0"/>
              <a:t>で、誰</a:t>
            </a:r>
            <a:r>
              <a:rPr lang="ja-JP" altLang="en-US" dirty="0"/>
              <a:t>もが自由に使える</a:t>
            </a:r>
            <a:r>
              <a:rPr lang="ja-JP" altLang="en-US" dirty="0" smtClean="0"/>
              <a:t>規格を制定し、</a:t>
            </a:r>
            <a:r>
              <a:rPr lang="ja-JP" altLang="en-US" dirty="0"/>
              <a:t>将来改変される場合</a:t>
            </a:r>
            <a:r>
              <a:rPr lang="ja-JP" altLang="en-US" dirty="0" smtClean="0"/>
              <a:t>も同じ手続き</a:t>
            </a:r>
            <a:r>
              <a:rPr lang="ja-JP" altLang="en-US" dirty="0"/>
              <a:t>をとることをその</a:t>
            </a:r>
            <a:r>
              <a:rPr lang="ja-JP" altLang="en-US" dirty="0" smtClean="0"/>
              <a:t>団体が保証することが必要である。</a:t>
            </a:r>
          </a:p>
          <a:p>
            <a:r>
              <a:rPr kumimoji="1" lang="ja-JP" altLang="en-US" dirty="0" smtClean="0"/>
              <a:t>標準案を提案するデメリット</a:t>
            </a:r>
          </a:p>
          <a:p>
            <a:pPr lvl="1"/>
            <a:r>
              <a:rPr lang="ja-JP" altLang="en-US" dirty="0"/>
              <a:t>規格を自由</a:t>
            </a:r>
            <a:r>
              <a:rPr lang="ja-JP" altLang="en-US" dirty="0" smtClean="0"/>
              <a:t>に改変</a:t>
            </a:r>
            <a:r>
              <a:rPr lang="ja-JP" altLang="en-US" dirty="0"/>
              <a:t>できない</a:t>
            </a:r>
            <a:r>
              <a:rPr lang="ja-JP" altLang="en-US" dirty="0" smtClean="0"/>
              <a:t>。</a:t>
            </a:r>
          </a:p>
          <a:p>
            <a:pPr lvl="1"/>
            <a:r>
              <a:rPr lang="ja-JP" altLang="en-US" dirty="0" smtClean="0"/>
              <a:t>決定に時間がかかる。</a:t>
            </a:r>
            <a:endParaRPr lang="en-US" altLang="ja-JP" dirty="0" smtClean="0"/>
          </a:p>
          <a:p>
            <a:r>
              <a:rPr kumimoji="1" lang="ja-JP" altLang="en-US" dirty="0"/>
              <a:t>規格</a:t>
            </a:r>
            <a:r>
              <a:rPr kumimoji="1" lang="ja-JP" altLang="en-US" dirty="0" smtClean="0"/>
              <a:t>仕様書に関する一般的な考え方</a:t>
            </a:r>
          </a:p>
          <a:p>
            <a:pPr lvl="1"/>
            <a:r>
              <a:rPr lang="ja-JP" altLang="en-US" dirty="0" smtClean="0"/>
              <a:t>標準化する／しないに関わらず</a:t>
            </a:r>
            <a:r>
              <a:rPr lang="en-US" altLang="ja-JP" dirty="0" smtClean="0"/>
              <a:t>､</a:t>
            </a:r>
            <a:r>
              <a:rPr lang="ja-JP" altLang="en-US" dirty="0" smtClean="0"/>
              <a:t>規格文書自身とその技術が自由に無料で入手可能でないと</a:t>
            </a:r>
            <a:r>
              <a:rPr lang="en-US" altLang="ja-JP" dirty="0" smtClean="0"/>
              <a:t>､</a:t>
            </a:r>
            <a:r>
              <a:rPr lang="ja-JP" altLang="en-US" dirty="0" smtClean="0"/>
              <a:t>普及は進まない。</a:t>
            </a:r>
          </a:p>
          <a:p>
            <a:r>
              <a:rPr kumimoji="1" lang="ja-JP" altLang="en-US" dirty="0" smtClean="0"/>
              <a:t>標準化提案先の選定方針</a:t>
            </a:r>
          </a:p>
          <a:p>
            <a:pPr lvl="1"/>
            <a:r>
              <a:rPr lang="en-US" altLang="ja-JP" dirty="0" smtClean="0"/>
              <a:t>PSI</a:t>
            </a:r>
            <a:r>
              <a:rPr lang="ja-JP" altLang="en-US" dirty="0" smtClean="0"/>
              <a:t>を公開／利用している主要な団体を調査し</a:t>
            </a:r>
            <a:r>
              <a:rPr lang="en-US" altLang="ja-JP" dirty="0" smtClean="0"/>
              <a:t>､</a:t>
            </a:r>
            <a:r>
              <a:rPr lang="ja-JP" altLang="en-US" dirty="0" smtClean="0"/>
              <a:t>そこで使われているデータや規格</a:t>
            </a:r>
            <a:r>
              <a:rPr lang="en-US" altLang="ja-JP" dirty="0" smtClean="0"/>
              <a:t>､</a:t>
            </a:r>
            <a:r>
              <a:rPr lang="ja-JP" altLang="en-US" dirty="0" smtClean="0"/>
              <a:t>それを交付している標準化団体を調査する。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Tree>
    <p:extLst>
      <p:ext uri="{BB962C8B-B14F-4D97-AF65-F5344CB8AC3E}">
        <p14:creationId xmlns:p14="http://schemas.microsoft.com/office/powerpoint/2010/main" val="3138715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en-US" altLang="ja-JP" dirty="0" smtClean="0"/>
              <a:t>2.	PSI</a:t>
            </a:r>
            <a:r>
              <a:rPr kumimoji="1" lang="ja-JP" altLang="en-US" dirty="0" smtClean="0"/>
              <a:t>に関する事例調査</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Tree>
    <p:extLst>
      <p:ext uri="{BB962C8B-B14F-4D97-AF65-F5344CB8AC3E}">
        <p14:creationId xmlns:p14="http://schemas.microsoft.com/office/powerpoint/2010/main" val="1096100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a:t>
            </a:r>
            <a:r>
              <a:rPr lang="en-US" altLang="ja-JP" dirty="0"/>
              <a:t>2</a:t>
            </a:r>
            <a:r>
              <a:rPr lang="en-US" altLang="ja-JP" dirty="0" smtClean="0"/>
              <a:t>. </a:t>
            </a:r>
            <a:r>
              <a:rPr lang="en-US" altLang="ja-JP" dirty="0"/>
              <a:t>PSI</a:t>
            </a:r>
            <a:r>
              <a:rPr lang="ja-JP" altLang="en-US" dirty="0"/>
              <a:t>に</a:t>
            </a:r>
            <a:r>
              <a:rPr lang="ja-JP" altLang="en-US" dirty="0" smtClean="0"/>
              <a:t>関する事例調査</a:t>
            </a:r>
            <a:r>
              <a:rPr kumimoji="1" lang="ja-JP" altLang="en-US" dirty="0" smtClean="0"/>
              <a:t>」の構成</a:t>
            </a:r>
            <a:endParaRPr kumimoji="1" lang="ja-JP" altLang="en-US" dirty="0"/>
          </a:p>
        </p:txBody>
      </p:sp>
      <p:sp>
        <p:nvSpPr>
          <p:cNvPr id="6" name="コンテンツ プレースホルダー 5"/>
          <p:cNvSpPr>
            <a:spLocks noGrp="1"/>
          </p:cNvSpPr>
          <p:nvPr>
            <p:ph idx="1"/>
          </p:nvPr>
        </p:nvSpPr>
        <p:spPr/>
        <p:txBody>
          <a:bodyPr/>
          <a:lstStyle/>
          <a:p>
            <a:r>
              <a:rPr kumimoji="1" lang="ja-JP" altLang="en-US" dirty="0" smtClean="0"/>
              <a:t>以下の</a:t>
            </a:r>
            <a:r>
              <a:rPr kumimoji="1" lang="en-US" altLang="ja-JP" dirty="0" smtClean="0"/>
              <a:t>5</a:t>
            </a:r>
            <a:r>
              <a:rPr kumimoji="1" lang="ja-JP" altLang="en-US" dirty="0" err="1" smtClean="0"/>
              <a:t>つの</a:t>
            </a:r>
            <a:r>
              <a:rPr kumimoji="1" lang="ja-JP" altLang="en-US" dirty="0" smtClean="0"/>
              <a:t>文献・事例を調査する。</a:t>
            </a:r>
          </a:p>
          <a:p>
            <a:pPr marL="698500" lvl="1" indent="-342900">
              <a:buFont typeface="+mj-lt"/>
              <a:buAutoNum type="arabicPeriod"/>
            </a:pPr>
            <a:r>
              <a:rPr lang="en-US" altLang="ja-JP" dirty="0"/>
              <a:t>Engage, Getting on with Government 2.0, Report of the Government 2.0 Taskforce </a:t>
            </a:r>
            <a:endParaRPr lang="ja-JP" altLang="en-US" dirty="0" smtClean="0"/>
          </a:p>
          <a:p>
            <a:pPr marL="698500" lvl="1" indent="-342900">
              <a:buFont typeface="+mj-lt"/>
              <a:buAutoNum type="arabicPeriod"/>
            </a:pPr>
            <a:r>
              <a:rPr lang="en-US" altLang="ja-JP" dirty="0"/>
              <a:t>Government Data and the Invisible </a:t>
            </a:r>
            <a:r>
              <a:rPr lang="en-US" altLang="ja-JP" dirty="0" smtClean="0"/>
              <a:t>Hand</a:t>
            </a:r>
            <a:endParaRPr lang="ja-JP" altLang="en-US" dirty="0" smtClean="0"/>
          </a:p>
          <a:p>
            <a:pPr marL="698500" lvl="1" indent="-342900">
              <a:buFont typeface="+mj-lt"/>
              <a:buAutoNum type="arabicPeriod"/>
            </a:pPr>
            <a:r>
              <a:rPr lang="ja-JP" altLang="en-US" dirty="0"/>
              <a:t>ベストプラクティス／ガイドラインの</a:t>
            </a:r>
            <a:r>
              <a:rPr lang="ja-JP" altLang="en-US" dirty="0" smtClean="0"/>
              <a:t>事例</a:t>
            </a:r>
            <a:endParaRPr lang="en-US" altLang="ja-JP" dirty="0" smtClean="0"/>
          </a:p>
          <a:p>
            <a:pPr marL="698500" lvl="1" indent="-342900">
              <a:buFont typeface="+mj-lt"/>
              <a:buAutoNum type="arabicPeriod"/>
            </a:pPr>
            <a:r>
              <a:rPr lang="ja-JP" altLang="en-US" dirty="0"/>
              <a:t>オープンデータフォーマット仕様を提案している</a:t>
            </a:r>
            <a:r>
              <a:rPr lang="ja-JP" altLang="en-US" dirty="0" smtClean="0"/>
              <a:t>団体</a:t>
            </a:r>
            <a:endParaRPr lang="en-US" altLang="ja-JP" dirty="0"/>
          </a:p>
          <a:p>
            <a:pPr marL="698500" lvl="1" indent="-342900">
              <a:buFont typeface="+mj-lt"/>
              <a:buAutoNum type="arabicPeriod"/>
            </a:pPr>
            <a:r>
              <a:rPr lang="ja-JP" altLang="en-US" dirty="0"/>
              <a:t>メタデータ</a:t>
            </a:r>
            <a:r>
              <a:rPr lang="ja-JP" altLang="en-US" dirty="0" smtClean="0"/>
              <a:t>記述の事例</a:t>
            </a:r>
          </a:p>
          <a:p>
            <a:pPr marL="698500" lvl="1" indent="-342900">
              <a:buFont typeface="+mj-lt"/>
              <a:buAutoNum type="arabicPeriod"/>
            </a:pPr>
            <a:endParaRPr lang="en-US" altLang="ja-JP" dirty="0" smtClean="0"/>
          </a:p>
          <a:p>
            <a:pPr marL="698500" lvl="1" indent="-342900">
              <a:buFont typeface="+mj-lt"/>
              <a:buAutoNum type="arabicPeriod"/>
            </a:pPr>
            <a:endParaRPr kumimoji="1" lang="ja-JP" altLang="en-US" b="1" dirty="0"/>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7</a:t>
            </a:fld>
            <a:endParaRPr lang="en-US" altLang="ja-JP"/>
          </a:p>
        </p:txBody>
      </p:sp>
    </p:spTree>
    <p:extLst>
      <p:ext uri="{BB962C8B-B14F-4D97-AF65-F5344CB8AC3E}">
        <p14:creationId xmlns:p14="http://schemas.microsoft.com/office/powerpoint/2010/main" val="2856295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pPr marL="457200" indent="-457200"/>
            <a:r>
              <a:rPr lang="en-US" altLang="ja-JP" dirty="0" smtClean="0"/>
              <a:t>1. 	Engage</a:t>
            </a:r>
            <a:r>
              <a:rPr lang="en-US" altLang="ja-JP" dirty="0"/>
              <a:t>, Getting on with Government 2.0, Report of the Government 2.0 Taskforce</a:t>
            </a:r>
            <a:r>
              <a:rPr lang="en-US" altLang="ja-JP" baseline="30000" dirty="0"/>
              <a:t> (*2)</a:t>
            </a:r>
          </a:p>
        </p:txBody>
      </p:sp>
      <p:sp>
        <p:nvSpPr>
          <p:cNvPr id="3" name="コンテンツ プレースホルダー 2"/>
          <p:cNvSpPr>
            <a:spLocks noGrp="1"/>
          </p:cNvSpPr>
          <p:nvPr>
            <p:ph idx="1"/>
          </p:nvPr>
        </p:nvSpPr>
        <p:spPr>
          <a:xfrm>
            <a:off x="351414" y="1143001"/>
            <a:ext cx="9146415" cy="5022304"/>
          </a:xfrm>
        </p:spPr>
        <p:txBody>
          <a:bodyPr>
            <a:normAutofit/>
          </a:bodyPr>
          <a:lstStyle/>
          <a:p>
            <a:r>
              <a:rPr lang="ja-JP" altLang="en-US" dirty="0" smtClean="0"/>
              <a:t>オーストラリア</a:t>
            </a:r>
            <a:r>
              <a:rPr lang="ja-JP" altLang="en-US" dirty="0"/>
              <a:t>政府に</a:t>
            </a:r>
            <a:r>
              <a:rPr lang="en-US" altLang="ja-JP" dirty="0"/>
              <a:t>2009</a:t>
            </a:r>
            <a:r>
              <a:rPr lang="ja-JP" altLang="en-US" dirty="0"/>
              <a:t>年末に提出された委員会</a:t>
            </a:r>
            <a:r>
              <a:rPr lang="ja-JP" altLang="en-US" dirty="0" smtClean="0"/>
              <a:t>レポート。主な論点は以下の通り。</a:t>
            </a:r>
          </a:p>
          <a:p>
            <a:pPr lvl="1"/>
            <a:r>
              <a:rPr lang="ja-JP" altLang="en-US" dirty="0"/>
              <a:t>ライセンスの</a:t>
            </a:r>
            <a:r>
              <a:rPr lang="ja-JP" altLang="en-US" dirty="0" smtClean="0"/>
              <a:t>重要性</a:t>
            </a:r>
          </a:p>
          <a:p>
            <a:pPr lvl="2"/>
            <a:r>
              <a:rPr lang="ja-JP" altLang="en-US" dirty="0"/>
              <a:t>ライセンス</a:t>
            </a:r>
            <a:r>
              <a:rPr lang="ja-JP" altLang="en-US" dirty="0" smtClean="0"/>
              <a:t>も機械可読な標準として扱うことが重要である。</a:t>
            </a:r>
          </a:p>
          <a:p>
            <a:pPr lvl="1"/>
            <a:r>
              <a:rPr lang="ja-JP" altLang="en-US" dirty="0" smtClean="0"/>
              <a:t>メタデータの重要性</a:t>
            </a:r>
          </a:p>
          <a:p>
            <a:pPr lvl="2"/>
            <a:r>
              <a:rPr lang="ja-JP" altLang="en-US" dirty="0"/>
              <a:t>検索発見できないデータは</a:t>
            </a:r>
            <a:r>
              <a:rPr lang="en-US" altLang="ja-JP" dirty="0"/>
              <a:t>､</a:t>
            </a:r>
            <a:r>
              <a:rPr lang="ja-JP" altLang="en-US" dirty="0"/>
              <a:t>存在しないに</a:t>
            </a:r>
            <a:r>
              <a:rPr lang="ja-JP" altLang="en-US" dirty="0" smtClean="0"/>
              <a:t>等しい。</a:t>
            </a:r>
            <a:r>
              <a:rPr lang="en-US" altLang="ja-JP" dirty="0"/>
              <a:t>(If it </a:t>
            </a:r>
            <a:r>
              <a:rPr lang="en-US" altLang="ja-JP" dirty="0" smtClean="0"/>
              <a:t>can’t </a:t>
            </a:r>
            <a:r>
              <a:rPr lang="en-US" altLang="ja-JP" dirty="0"/>
              <a:t>be </a:t>
            </a:r>
            <a:r>
              <a:rPr lang="en-US" altLang="ja-JP" dirty="0" err="1"/>
              <a:t>spidered</a:t>
            </a:r>
            <a:r>
              <a:rPr lang="en-US" altLang="ja-JP" dirty="0"/>
              <a:t> or indexed, it </a:t>
            </a:r>
            <a:r>
              <a:rPr lang="en-US" altLang="ja-JP" dirty="0" smtClean="0"/>
              <a:t>doesn’t </a:t>
            </a:r>
            <a:r>
              <a:rPr lang="en-US" altLang="ja-JP" dirty="0"/>
              <a:t>exist.)</a:t>
            </a:r>
          </a:p>
          <a:p>
            <a:pPr lvl="2"/>
            <a:r>
              <a:rPr lang="ja-JP" altLang="en-US" dirty="0" smtClean="0"/>
              <a:t>オーストラリアでは、政府</a:t>
            </a:r>
            <a:r>
              <a:rPr lang="ja-JP" altLang="en-US" dirty="0"/>
              <a:t>情報の検索に使うシソーラスに使う目的</a:t>
            </a:r>
            <a:r>
              <a:rPr lang="ja-JP" altLang="en-US" dirty="0" smtClean="0"/>
              <a:t>で</a:t>
            </a:r>
            <a:r>
              <a:rPr lang="en-US" altLang="ja-JP" dirty="0" smtClean="0"/>
              <a:t>AGLS</a:t>
            </a:r>
            <a:r>
              <a:rPr lang="ja-JP" altLang="en-US" dirty="0" smtClean="0"/>
              <a:t>（</a:t>
            </a:r>
            <a:r>
              <a:rPr lang="en-US" altLang="ja-JP" dirty="0"/>
              <a:t> Australian Government Locator Service </a:t>
            </a:r>
            <a:r>
              <a:rPr lang="ja-JP" altLang="en-US" dirty="0" smtClean="0"/>
              <a:t>）メタデータを規定している。これは、</a:t>
            </a:r>
            <a:r>
              <a:rPr lang="en-US" altLang="ja-JP" dirty="0" smtClean="0"/>
              <a:t>Dublin Core</a:t>
            </a:r>
            <a:r>
              <a:rPr lang="ja-JP" altLang="en-US" dirty="0" smtClean="0"/>
              <a:t>を拡張したボキャブラリ規格である。</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
        <p:nvSpPr>
          <p:cNvPr id="5" name="テキスト ボックス 4"/>
          <p:cNvSpPr txBox="1"/>
          <p:nvPr/>
        </p:nvSpPr>
        <p:spPr>
          <a:xfrm>
            <a:off x="4088904" y="6597352"/>
            <a:ext cx="5779146" cy="246221"/>
          </a:xfrm>
          <a:prstGeom prst="rect">
            <a:avLst/>
          </a:prstGeom>
          <a:noFill/>
        </p:spPr>
        <p:txBody>
          <a:bodyPr wrap="none" rtlCol="0">
            <a:spAutoFit/>
          </a:bodyPr>
          <a:lstStyle/>
          <a:p>
            <a:pPr algn="l"/>
            <a:r>
              <a:rPr kumimoji="1" lang="en-US" altLang="ja-JP" sz="1000" dirty="0" smtClean="0">
                <a:solidFill>
                  <a:schemeClr val="bg2"/>
                </a:solidFill>
                <a:latin typeface="+mj-lt"/>
                <a:ea typeface="ヒラギノ角ゴ ProN W6"/>
                <a:cs typeface="ヒラギノ角ゴ ProN W6"/>
              </a:rPr>
              <a:t>(*2</a:t>
            </a:r>
            <a:r>
              <a:rPr kumimoji="1" lang="en-US" altLang="ja-JP" sz="1000" dirty="0">
                <a:solidFill>
                  <a:schemeClr val="bg2"/>
                </a:solidFill>
                <a:latin typeface="+mj-lt"/>
                <a:ea typeface="ヒラギノ角ゴ ProN W6"/>
                <a:cs typeface="ヒラギノ角ゴ ProN W6"/>
              </a:rPr>
              <a:t>) </a:t>
            </a:r>
            <a:r>
              <a:rPr kumimoji="1" lang="en-US" altLang="ja-JP" sz="1000" dirty="0" smtClean="0">
                <a:solidFill>
                  <a:schemeClr val="bg2"/>
                </a:solidFill>
                <a:latin typeface="+mj-lt"/>
                <a:ea typeface="ヒラギノ角ゴ ProN W6"/>
                <a:cs typeface="ヒラギノ角ゴ ProN W6"/>
              </a:rPr>
              <a:t>http</a:t>
            </a:r>
            <a:r>
              <a:rPr kumimoji="1" lang="en-US" altLang="ja-JP" sz="1000" dirty="0">
                <a:solidFill>
                  <a:schemeClr val="bg2"/>
                </a:solidFill>
                <a:latin typeface="+mj-lt"/>
                <a:ea typeface="ヒラギノ角ゴ ProN W6"/>
                <a:cs typeface="ヒラギノ角ゴ ProN W6"/>
              </a:rPr>
              <a:t>://</a:t>
            </a:r>
            <a:r>
              <a:rPr kumimoji="1" lang="en-US" altLang="ja-JP" sz="1000" dirty="0" smtClean="0">
                <a:solidFill>
                  <a:schemeClr val="bg2"/>
                </a:solidFill>
                <a:latin typeface="+mj-lt"/>
                <a:ea typeface="ヒラギノ角ゴ ProN W6"/>
                <a:cs typeface="ヒラギノ角ゴ ProN W6"/>
              </a:rPr>
              <a:t>www.finance.gov.au/publications/gov20taskforcereport/doc/government20taskforcereport.pdf</a:t>
            </a:r>
            <a:endParaRPr kumimoji="1" lang="ja-JP" altLang="en-US" sz="1000" dirty="0" smtClean="0">
              <a:solidFill>
                <a:schemeClr val="bg2"/>
              </a:solidFill>
              <a:latin typeface="+mj-lt"/>
              <a:ea typeface="ヒラギノ角ゴ ProN W6"/>
              <a:cs typeface="ヒラギノ角ゴ ProN W6"/>
            </a:endParaRPr>
          </a:p>
        </p:txBody>
      </p:sp>
    </p:spTree>
    <p:extLst>
      <p:ext uri="{BB962C8B-B14F-4D97-AF65-F5344CB8AC3E}">
        <p14:creationId xmlns:p14="http://schemas.microsoft.com/office/powerpoint/2010/main" val="3963121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marL="457200" indent="-457200"/>
            <a:r>
              <a:rPr lang="en-US" altLang="ja-JP" dirty="0" smtClean="0"/>
              <a:t>2. </a:t>
            </a:r>
            <a:r>
              <a:rPr lang="en-US" altLang="ja-JP" dirty="0"/>
              <a:t>Government Data and the Invisible Hand</a:t>
            </a:r>
            <a:r>
              <a:rPr lang="en-US" altLang="ja-JP" baseline="30000" dirty="0"/>
              <a:t> (*3</a:t>
            </a:r>
            <a:r>
              <a:rPr lang="en-US" altLang="ja-JP" baseline="30000" dirty="0" smtClean="0"/>
              <a:t>)</a:t>
            </a:r>
            <a:endParaRPr lang="en-US" altLang="ja-JP" baseline="30000" dirty="0"/>
          </a:p>
        </p:txBody>
      </p:sp>
      <p:sp>
        <p:nvSpPr>
          <p:cNvPr id="3" name="コンテンツ プレースホルダー 2"/>
          <p:cNvSpPr>
            <a:spLocks noGrp="1"/>
          </p:cNvSpPr>
          <p:nvPr>
            <p:ph idx="1"/>
          </p:nvPr>
        </p:nvSpPr>
        <p:spPr>
          <a:xfrm>
            <a:off x="351414" y="1143001"/>
            <a:ext cx="9146415" cy="5022304"/>
          </a:xfrm>
        </p:spPr>
        <p:txBody>
          <a:bodyPr>
            <a:normAutofit/>
          </a:bodyPr>
          <a:lstStyle/>
          <a:p>
            <a:r>
              <a:rPr lang="en-US" altLang="ja-JP" dirty="0" smtClean="0"/>
              <a:t>Yale </a:t>
            </a:r>
            <a:r>
              <a:rPr lang="en-US" altLang="ja-JP" dirty="0"/>
              <a:t>Journal of Law and Technology (</a:t>
            </a:r>
            <a:r>
              <a:rPr lang="en-US" altLang="ja-JP" dirty="0" smtClean="0"/>
              <a:t>vol. </a:t>
            </a:r>
            <a:r>
              <a:rPr lang="en-US" altLang="ja-JP" dirty="0"/>
              <a:t>160,2009) </a:t>
            </a:r>
            <a:r>
              <a:rPr lang="ja-JP" altLang="en-US" dirty="0"/>
              <a:t>に掲載された</a:t>
            </a:r>
            <a:r>
              <a:rPr lang="ja-JP" altLang="en-US" dirty="0" smtClean="0"/>
              <a:t>論文。論点は以下の通り。</a:t>
            </a:r>
          </a:p>
          <a:p>
            <a:pPr lvl="1"/>
            <a:r>
              <a:rPr lang="en-US" altLang="ja-JP" dirty="0" smtClean="0"/>
              <a:t>Obama</a:t>
            </a:r>
            <a:r>
              <a:rPr lang="ja-JP" altLang="en-US" dirty="0"/>
              <a:t>大統領のもとで、政府が </a:t>
            </a:r>
            <a:r>
              <a:rPr lang="en-US" altLang="ja-JP" dirty="0"/>
              <a:t>Internet </a:t>
            </a:r>
            <a:r>
              <a:rPr lang="ja-JP" altLang="en-US" dirty="0"/>
              <a:t>を</a:t>
            </a:r>
            <a:r>
              <a:rPr lang="ja-JP" altLang="en-US" dirty="0" smtClean="0"/>
              <a:t>利用したアカウンタビリティ</a:t>
            </a:r>
            <a:r>
              <a:rPr lang="ja-JP" altLang="en-US" dirty="0"/>
              <a:t>のある政府をめざすとしても、政府がデータをきれいにみせるように自らウェブを運営するのではなく、再利用できるデータを公開すること、そしてそれを可能にする技術インフラに主眼をおく</a:t>
            </a:r>
            <a:r>
              <a:rPr lang="ja-JP" altLang="en-US" dirty="0" smtClean="0"/>
              <a:t>べき。</a:t>
            </a:r>
          </a:p>
          <a:p>
            <a:pPr lvl="1"/>
            <a:r>
              <a:rPr lang="ja-JP" altLang="en-US" dirty="0"/>
              <a:t>変化の速いウェブ技術においつくのを目的とはせず、簡単に使える信頼性の高い政府のもつデータを容易にだれもがアクセスできるインフラ整備することが</a:t>
            </a:r>
            <a:r>
              <a:rPr lang="ja-JP" altLang="en-US" dirty="0" smtClean="0"/>
              <a:t>重要である。</a:t>
            </a:r>
          </a:p>
          <a:p>
            <a:pPr lvl="1"/>
            <a:r>
              <a:rPr lang="ja-JP" altLang="en-US" dirty="0"/>
              <a:t>個々のエンドユーザの必要とするような表示、対話機能をもつウェブは政府ではなく民間が自発的につくるのがベストで</a:t>
            </a:r>
            <a:r>
              <a:rPr lang="ja-JP" altLang="en-US" dirty="0" smtClean="0"/>
              <a:t>ある。</a:t>
            </a:r>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
        <p:nvSpPr>
          <p:cNvPr id="5" name="テキスト ボックス 4"/>
          <p:cNvSpPr txBox="1"/>
          <p:nvPr/>
        </p:nvSpPr>
        <p:spPr>
          <a:xfrm>
            <a:off x="6087102" y="6597352"/>
            <a:ext cx="3690434" cy="246221"/>
          </a:xfrm>
          <a:prstGeom prst="rect">
            <a:avLst/>
          </a:prstGeom>
          <a:noFill/>
        </p:spPr>
        <p:txBody>
          <a:bodyPr wrap="none" rtlCol="0">
            <a:spAutoFit/>
          </a:bodyPr>
          <a:lstStyle/>
          <a:p>
            <a:pPr algn="l"/>
            <a:r>
              <a:rPr kumimoji="1" lang="en-US" altLang="ja-JP" sz="1000" dirty="0" smtClean="0">
                <a:solidFill>
                  <a:schemeClr val="bg2"/>
                </a:solidFill>
                <a:latin typeface="+mj-lt"/>
                <a:ea typeface="ヒラギノ角ゴ ProN W6"/>
                <a:cs typeface="ヒラギノ角ゴ ProN W6"/>
              </a:rPr>
              <a:t>(*</a:t>
            </a:r>
            <a:r>
              <a:rPr kumimoji="1" lang="en-US" altLang="ja-JP" sz="1000" dirty="0">
                <a:solidFill>
                  <a:schemeClr val="bg2"/>
                </a:solidFill>
                <a:latin typeface="+mj-lt"/>
                <a:ea typeface="ヒラギノ角ゴ ProN W6"/>
                <a:cs typeface="ヒラギノ角ゴ ProN W6"/>
              </a:rPr>
              <a:t>3) http://papers.ssrn.com/sol3/papers.cfm?abstract_id=1138083</a:t>
            </a:r>
            <a:endParaRPr kumimoji="1" lang="ja-JP" altLang="en-US" sz="1000" dirty="0" smtClean="0">
              <a:solidFill>
                <a:schemeClr val="bg2"/>
              </a:solidFill>
              <a:latin typeface="+mj-lt"/>
              <a:ea typeface="ヒラギノ角ゴ ProN W6"/>
              <a:cs typeface="ヒラギノ角ゴ ProN W6"/>
            </a:endParaRPr>
          </a:p>
        </p:txBody>
      </p:sp>
    </p:spTree>
    <p:extLst>
      <p:ext uri="{BB962C8B-B14F-4D97-AF65-F5344CB8AC3E}">
        <p14:creationId xmlns:p14="http://schemas.microsoft.com/office/powerpoint/2010/main" val="1126640310"/>
      </p:ext>
    </p:extLst>
  </p:cSld>
  <p:clrMapOvr>
    <a:masterClrMapping/>
  </p:clrMapOvr>
</p:sld>
</file>

<file path=ppt/theme/theme1.xml><?xml version="1.0" encoding="utf-8"?>
<a:theme xmlns:a="http://schemas.openxmlformats.org/drawingml/2006/main" name="SUPER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3218</Words>
  <Application>Microsoft Office PowerPoint</Application>
  <PresentationFormat>A4 210 x 297 mm</PresentationFormat>
  <Paragraphs>338</Paragraphs>
  <Slides>24</Slides>
  <Notes>0</Notes>
  <HiddenSlides>0</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SUPERP</vt:lpstr>
      <vt:lpstr>オープンデータ流通推進コンソーシアム 国際標準動向調査結果</vt:lpstr>
      <vt:lpstr>技術委員会の論点（再掲）</vt:lpstr>
      <vt:lpstr>概要</vt:lpstr>
      <vt:lpstr>1. オープンデータと標準化に 関する概説 </vt:lpstr>
      <vt:lpstr>1.オープンデータと標準化に関する概説</vt:lpstr>
      <vt:lpstr>2. PSIに関する事例調査</vt:lpstr>
      <vt:lpstr>「2. PSIに関する事例調査」の構成</vt:lpstr>
      <vt:lpstr>1.  Engage, Getting on with Government 2.0, Report of the Government 2.0 Taskforce (*2)</vt:lpstr>
      <vt:lpstr>2. Government Data and the Invisible Hand (*3)</vt:lpstr>
      <vt:lpstr>3. ベストプラクティス／ガイドラインの事例</vt:lpstr>
      <vt:lpstr>3. ベストプラクティス／ガイドラインの事例</vt:lpstr>
      <vt:lpstr>3. ベストプラクティス／ガイドラインの事例</vt:lpstr>
      <vt:lpstr>4.オープンデータフォーマット仕様を提案している団体</vt:lpstr>
      <vt:lpstr>5. メタデータ記述</vt:lpstr>
      <vt:lpstr>3. データポータルの調査</vt:lpstr>
      <vt:lpstr>「3.データポータルの調査」の構成</vt:lpstr>
      <vt:lpstr>1. data.gov</vt:lpstr>
      <vt:lpstr>2. data.gov.uk</vt:lpstr>
      <vt:lpstr>3. data.gov.au</vt:lpstr>
      <vt:lpstr>4. data.govt.nz</vt:lpstr>
      <vt:lpstr>その他のポータル調査結果</vt:lpstr>
      <vt:lpstr>4. まとめ</vt:lpstr>
      <vt:lpstr>4. まとめ</vt:lpstr>
      <vt:lpstr>PowerPoint プレゼンテーション</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2013-01-10T00:12:03Z</dcterms:created>
  <dcterms:modified xsi:type="dcterms:W3CDTF">2013-03-05T04:00:35Z</dcterms:modified>
</cp:coreProperties>
</file>