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5"/>
  </p:notesMasterIdLst>
  <p:handoutMasterIdLst>
    <p:handoutMasterId r:id="rId16"/>
  </p:handoutMasterIdLst>
  <p:sldIdLst>
    <p:sldId id="257" r:id="rId2"/>
    <p:sldId id="307" r:id="rId3"/>
    <p:sldId id="294" r:id="rId4"/>
    <p:sldId id="304" r:id="rId5"/>
    <p:sldId id="306" r:id="rId6"/>
    <p:sldId id="297" r:id="rId7"/>
    <p:sldId id="299" r:id="rId8"/>
    <p:sldId id="303" r:id="rId9"/>
    <p:sldId id="310" r:id="rId10"/>
    <p:sldId id="298" r:id="rId11"/>
    <p:sldId id="308" r:id="rId12"/>
    <p:sldId id="309" r:id="rId13"/>
    <p:sldId id="264" r:id="rId14"/>
  </p:sldIdLst>
  <p:sldSz cx="9906000" cy="6858000" type="A4"/>
  <p:notesSz cx="6807200" cy="994568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216469E-EC6C-40AC-A117-E342A30599F9}">
          <p14:sldIdLst>
            <p14:sldId id="257"/>
            <p14:sldId id="307"/>
            <p14:sldId id="294"/>
            <p14:sldId id="304"/>
            <p14:sldId id="306"/>
            <p14:sldId id="297"/>
            <p14:sldId id="299"/>
            <p14:sldId id="303"/>
            <p14:sldId id="310"/>
            <p14:sldId id="298"/>
            <p14:sldId id="308"/>
            <p14:sldId id="309"/>
            <p14:sldId id="26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5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2" autoAdjust="0"/>
    <p:restoredTop sz="99486" autoAdjust="0"/>
  </p:normalViewPr>
  <p:slideViewPr>
    <p:cSldViewPr>
      <p:cViewPr varScale="1">
        <p:scale>
          <a:sx n="79" d="100"/>
          <a:sy n="79" d="100"/>
        </p:scale>
        <p:origin x="-738" y="-90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24" y="137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35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1" y="9451499"/>
            <a:ext cx="2946945" cy="494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12" tIns="47758" rIns="95512" bIns="47758" numCol="1" anchor="b" anchorCtr="0" compatLnSpc="1">
            <a:prstTxWarp prst="textNoShape">
              <a:avLst/>
            </a:prstTxWarp>
          </a:bodyPr>
          <a:lstStyle>
            <a:lvl1pPr algn="r" defTabSz="955663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3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ctr" anchorCtr="0" compatLnSpc="1">
            <a:prstTxWarp prst="textNoShape">
              <a:avLst/>
            </a:prstTxWarp>
          </a:bodyPr>
          <a:lstStyle>
            <a:lvl1pPr algn="l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1" y="3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ctr" anchorCtr="0" compatLnSpc="1">
            <a:prstTxWarp prst="textNoShape">
              <a:avLst/>
            </a:prstTxWarp>
          </a:bodyPr>
          <a:lstStyle>
            <a:lvl1pPr algn="r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9115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4210"/>
            <a:ext cx="4989714" cy="447710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51499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b" anchorCtr="0" compatLnSpc="1">
            <a:prstTxWarp prst="textNoShape">
              <a:avLst/>
            </a:prstTxWarp>
          </a:bodyPr>
          <a:lstStyle>
            <a:lvl1pPr algn="l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1" y="9451499"/>
            <a:ext cx="2946945" cy="49419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512" tIns="47758" rIns="95512" bIns="47758" numCol="1" anchor="b" anchorCtr="0" compatLnSpc="1">
            <a:prstTxWarp prst="textNoShape">
              <a:avLst/>
            </a:prstTxWarp>
          </a:bodyPr>
          <a:lstStyle>
            <a:lvl1pPr algn="r" defTabSz="95566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17155" y="6638448"/>
            <a:ext cx="403753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2014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dirty="0" smtClean="0"/>
              <a:t>2014.04.15</a:t>
            </a:r>
            <a:r>
              <a:rPr lang="ja-JP" altLang="en-US" sz="2000" dirty="0" smtClean="0"/>
              <a:t/>
            </a:r>
            <a:br>
              <a:rPr lang="ja-JP" altLang="en-US" sz="2000" dirty="0" smtClean="0"/>
            </a:br>
            <a:r>
              <a:rPr lang="ja-JP" altLang="en-US" sz="2000" dirty="0" smtClean="0"/>
              <a:t>オープンデータ流通推進コンソーシアム 事務局</a:t>
            </a:r>
            <a:endParaRPr lang="en-US" altLang="ja-JP" sz="2000" dirty="0" smtClean="0"/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2870978"/>
            <a:ext cx="6427985" cy="1422118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オープンデータ流通推進コンソーシアム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情報流通連携基盤外部仕様書の</a:t>
            </a:r>
            <a:b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改訂案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25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年度第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3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回技術委員会</a:t>
            </a:r>
          </a:p>
        </p:txBody>
      </p:sp>
      <p:sp>
        <p:nvSpPr>
          <p:cNvPr id="8" name="Text Box 785"/>
          <p:cNvSpPr txBox="1">
            <a:spLocks noChangeArrowheads="1"/>
          </p:cNvSpPr>
          <p:nvPr/>
        </p:nvSpPr>
        <p:spPr bwMode="auto">
          <a:xfrm>
            <a:off x="8755694" y="195513"/>
            <a:ext cx="1058430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smtClean="0">
                <a:solidFill>
                  <a:schemeClr val="bg2"/>
                </a:solidFill>
              </a:rPr>
              <a:t>3-5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ボキャブラリ定義の例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341784"/>
          </a:xfrm>
        </p:spPr>
        <p:txBody>
          <a:bodyPr>
            <a:normAutofit lnSpcReduction="10000"/>
          </a:bodyPr>
          <a:lstStyle/>
          <a:p>
            <a:r>
              <a:rPr kumimoji="1" lang="en-US" altLang="ja-JP" sz="2000" dirty="0" smtClean="0"/>
              <a:t>DCMI </a:t>
            </a:r>
            <a:r>
              <a:rPr kumimoji="1" lang="en-US" altLang="ja-JP" sz="2000" dirty="0" err="1" smtClean="0"/>
              <a:t>MetaData</a:t>
            </a:r>
            <a:r>
              <a:rPr kumimoji="1" lang="en-US" altLang="ja-JP" sz="2000" dirty="0" smtClean="0"/>
              <a:t> Terms</a:t>
            </a:r>
            <a:r>
              <a:rPr lang="ja-JP" altLang="en-US" sz="2000" dirty="0" smtClean="0"/>
              <a:t>の定義例</a:t>
            </a:r>
            <a:endParaRPr kumimoji="1" lang="ja-JP" altLang="en-US" sz="2000" dirty="0"/>
          </a:p>
        </p:txBody>
      </p:sp>
      <p:graphicFrame>
        <p:nvGraphicFramePr>
          <p:cNvPr id="9" name="コンテンツ プレースホルダー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32072343"/>
              </p:ext>
            </p:extLst>
          </p:nvPr>
        </p:nvGraphicFramePr>
        <p:xfrm>
          <a:off x="315912" y="1484313"/>
          <a:ext cx="9317607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2952"/>
                <a:gridCol w="2664296"/>
                <a:gridCol w="3240359"/>
              </a:tblGrid>
              <a:tr h="2039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項目</a:t>
                      </a:r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例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名称（</a:t>
                      </a:r>
                      <a:r>
                        <a:rPr kumimoji="1" lang="en-US" altLang="ja-JP" dirty="0" smtClean="0"/>
                        <a:t>Name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medium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LicenseDocument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人間可読用のラベル（</a:t>
                      </a:r>
                      <a:r>
                        <a:rPr kumimoji="1" lang="en-US" altLang="ja-JP" dirty="0" smtClean="0"/>
                        <a:t>Label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Medium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License</a:t>
                      </a:r>
                      <a:r>
                        <a:rPr kumimoji="1" lang="en-US" altLang="ja-JP" baseline="0" dirty="0" smtClean="0"/>
                        <a:t> Document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URI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http://purl.org/dc/terms/medium</a:t>
                      </a:r>
                    </a:p>
                    <a:p>
                      <a:r>
                        <a:rPr kumimoji="1" lang="en-US" altLang="ja-JP" dirty="0" smtClean="0"/>
                        <a:t>(</a:t>
                      </a:r>
                      <a:r>
                        <a:rPr kumimoji="1" lang="en-US" altLang="ja-JP" dirty="0" err="1" smtClean="0"/>
                        <a:t>dct:medium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http://purl.org/dc/terms/LicenseDocument</a:t>
                      </a:r>
                    </a:p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(</a:t>
                      </a:r>
                      <a:r>
                        <a:rPr kumimoji="1" lang="en-US" altLang="ja-JP" dirty="0" err="1" smtClean="0"/>
                        <a:t>dct:LicenseDocument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286737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定義（</a:t>
                      </a:r>
                      <a:r>
                        <a:rPr kumimoji="1" lang="en-US" altLang="ja-JP" dirty="0" smtClean="0"/>
                        <a:t>Definition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The material or physical carrier of the resource.</a:t>
                      </a:r>
                      <a:endParaRPr kumimoji="1" lang="ja-JP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 legal document giving official permission to do something with a Resource.</a:t>
                      </a:r>
                      <a:endParaRPr kumimoji="1" lang="ja-JP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タイプ（</a:t>
                      </a:r>
                      <a:r>
                        <a:rPr kumimoji="1" lang="en-US" altLang="ja-JP" dirty="0" smtClean="0"/>
                        <a:t>Type</a:t>
                      </a:r>
                      <a:r>
                        <a:rPr kumimoji="1" lang="en-US" altLang="ja-JP" baseline="0" dirty="0" smtClean="0"/>
                        <a:t> of Term</a:t>
                      </a:r>
                      <a:r>
                        <a:rPr kumimoji="1" lang="ja-JP" altLang="en-US" baseline="0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Property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Class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補足説明（</a:t>
                      </a:r>
                      <a:r>
                        <a:rPr kumimoji="1" lang="en-US" altLang="ja-JP" dirty="0" smtClean="0"/>
                        <a:t>Comment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参照（</a:t>
                      </a:r>
                      <a:r>
                        <a:rPr kumimoji="1" lang="en-US" altLang="ja-JP" dirty="0" smtClean="0"/>
                        <a:t>See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286737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定義やコメントの中で参照されている</a:t>
                      </a:r>
                      <a:r>
                        <a:rPr kumimoji="1" lang="en-US" altLang="ja-JP" dirty="0" smtClean="0"/>
                        <a:t>Resource</a:t>
                      </a:r>
                      <a:r>
                        <a:rPr kumimoji="1" lang="ja-JP" altLang="en-US" dirty="0" smtClean="0"/>
                        <a:t>（</a:t>
                      </a:r>
                      <a:r>
                        <a:rPr kumimoji="1" lang="en-US" altLang="ja-JP" dirty="0" smtClean="0"/>
                        <a:t>References</a:t>
                      </a:r>
                      <a:r>
                        <a:rPr kumimoji="1" lang="ja-JP" altLang="en-US" dirty="0" smtClean="0"/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203902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Sub property</a:t>
                      </a:r>
                      <a:r>
                        <a:rPr kumimoji="1" lang="ja-JP" altLang="en-US" dirty="0" smtClean="0"/>
                        <a:t>となる </a:t>
                      </a:r>
                      <a:r>
                        <a:rPr kumimoji="1" lang="en-US" altLang="ja-JP" dirty="0" smtClean="0"/>
                        <a:t>property</a:t>
                      </a:r>
                      <a:r>
                        <a:rPr kumimoji="1" lang="ja-JP" altLang="en-US" dirty="0" smtClean="0"/>
                        <a:t>（</a:t>
                      </a:r>
                      <a:r>
                        <a:rPr kumimoji="1" lang="en-US" altLang="ja-JP" dirty="0" smtClean="0"/>
                        <a:t>Refines)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dc:format</a:t>
                      </a:r>
                      <a:r>
                        <a:rPr kumimoji="1" lang="en-US" altLang="ja-JP" dirty="0" smtClean="0"/>
                        <a:t>,  </a:t>
                      </a:r>
                      <a:r>
                        <a:rPr kumimoji="1" lang="en-US" altLang="ja-JP" dirty="0" err="1" smtClean="0"/>
                        <a:t>dct:format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概念的にスーパークラス（</a:t>
                      </a:r>
                      <a:r>
                        <a:rPr kumimoji="1" lang="en-US" altLang="ja-JP" dirty="0" smtClean="0"/>
                        <a:t>Broader Than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概念的にサブクラス（</a:t>
                      </a:r>
                      <a:r>
                        <a:rPr kumimoji="1" lang="en-US" altLang="ja-JP" dirty="0" smtClean="0"/>
                        <a:t>Narrower</a:t>
                      </a:r>
                      <a:r>
                        <a:rPr kumimoji="1" lang="en-US" altLang="ja-JP" baseline="0" dirty="0" smtClean="0"/>
                        <a:t> Than</a:t>
                      </a:r>
                      <a:r>
                        <a:rPr kumimoji="1" lang="ja-JP" altLang="en-US" baseline="0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dct:RightsStatement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定義域（</a:t>
                      </a:r>
                      <a:r>
                        <a:rPr kumimoji="1" lang="en-US" altLang="ja-JP" dirty="0" smtClean="0"/>
                        <a:t>Has  Domain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dct:PhysicalResource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155051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値域（</a:t>
                      </a:r>
                      <a:r>
                        <a:rPr kumimoji="1" lang="en-US" altLang="ja-JP" dirty="0" smtClean="0"/>
                        <a:t>Has Range</a:t>
                      </a:r>
                      <a:r>
                        <a:rPr kumimoji="1" lang="ja-JP" altLang="en-US" dirty="0" smtClean="0"/>
                        <a:t>）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dct:PhysicalMedium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515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ボキャブラリ定義の例</a:t>
            </a:r>
            <a:endParaRPr kumimoji="1" lang="ja-JP" altLang="en-US" dirty="0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ボキャブラリ管理システムでの表記例</a:t>
            </a:r>
          </a:p>
          <a:p>
            <a:endParaRPr lang="ja-JP" altLang="en-US" dirty="0"/>
          </a:p>
          <a:p>
            <a:endParaRPr kumimoji="1" lang="ja-JP" altLang="en-US" dirty="0" smtClean="0"/>
          </a:p>
          <a:p>
            <a:endParaRPr lang="ja-JP" altLang="en-US" dirty="0"/>
          </a:p>
          <a:p>
            <a:endParaRPr kumimoji="1" lang="ja-JP" altLang="en-US" dirty="0" smtClean="0"/>
          </a:p>
          <a:p>
            <a:pPr lvl="1"/>
            <a:endParaRPr lang="ja-JP" altLang="en-US" dirty="0" smtClean="0"/>
          </a:p>
          <a:p>
            <a:pPr lvl="1"/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52962-3989-4FF4-990D-68B87D3CA273}" type="slidenum">
              <a:rPr lang="ja-JP" altLang="en-US" smtClean="0"/>
              <a:pPr/>
              <a:t>11</a:t>
            </a:fld>
            <a:endParaRPr lang="en-US" altLang="ja-JP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552" y="1652613"/>
            <a:ext cx="4270774" cy="3144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048" y="1652614"/>
            <a:ext cx="4248472" cy="31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8639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ボキャブラリ定義</a:t>
            </a:r>
            <a:r>
              <a:rPr lang="ja-JP" altLang="en-US" dirty="0" smtClean="0"/>
              <a:t>の例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外部仕様書での</a:t>
            </a:r>
            <a:r>
              <a:rPr lang="ja-JP" altLang="en-US" dirty="0" smtClean="0"/>
              <a:t>表記例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12</a:t>
            </a:fld>
            <a:endParaRPr lang="en-US" altLang="ja-JP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336" y="1484784"/>
            <a:ext cx="68865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2401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整備計画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351414" y="1143000"/>
            <a:ext cx="9426122" cy="5454352"/>
          </a:xfrm>
        </p:spPr>
        <p:txBody>
          <a:bodyPr>
            <a:normAutofit lnSpcReduction="10000"/>
          </a:bodyPr>
          <a:lstStyle/>
          <a:p>
            <a:r>
              <a:rPr lang="ja-JP" altLang="en-US" dirty="0"/>
              <a:t>情報流通連携基盤</a:t>
            </a:r>
            <a:r>
              <a:rPr kumimoji="1" lang="ja-JP" altLang="en-US" dirty="0" smtClean="0"/>
              <a:t>外部仕様書</a:t>
            </a:r>
          </a:p>
          <a:p>
            <a:pPr lvl="1"/>
            <a:r>
              <a:rPr lang="ja-JP" altLang="en-US" dirty="0" smtClean="0"/>
              <a:t>現状</a:t>
            </a:r>
          </a:p>
          <a:p>
            <a:pPr lvl="2"/>
            <a:r>
              <a:rPr kumimoji="1" lang="en-US" altLang="ja-JP" dirty="0" smtClean="0"/>
              <a:t>7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実証実験に</a:t>
            </a:r>
            <a:r>
              <a:rPr lang="ja-JP" altLang="en-US" dirty="0"/>
              <a:t>おいて、外部</a:t>
            </a:r>
            <a:r>
              <a:rPr lang="ja-JP" altLang="en-US" dirty="0" smtClean="0"/>
              <a:t>仕様書の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に基づく基盤システムを構築し、アプリコンテストを実施</a:t>
            </a:r>
          </a:p>
          <a:p>
            <a:pPr lvl="2"/>
            <a:r>
              <a:rPr lang="en-US" altLang="ja-JP" dirty="0"/>
              <a:t>Security Management Command</a:t>
            </a:r>
            <a:r>
              <a:rPr lang="ja-JP" altLang="en-US" dirty="0"/>
              <a:t>部分を中心に仕様を修正、交通実証にて実装・実証</a:t>
            </a:r>
          </a:p>
          <a:p>
            <a:pPr lvl="2"/>
            <a:r>
              <a:rPr kumimoji="1" lang="en-US" altLang="ja-JP" dirty="0" smtClean="0"/>
              <a:t>Linked Data Platform</a:t>
            </a:r>
            <a:r>
              <a:rPr kumimoji="1" lang="ja-JP" altLang="en-US" dirty="0" smtClean="0"/>
              <a:t>との整合性をとるために、入出力パラメータの調整</a:t>
            </a:r>
          </a:p>
          <a:p>
            <a:pPr lvl="2"/>
            <a:r>
              <a:rPr lang="ja-JP" altLang="en-US" dirty="0"/>
              <a:t>実証からのフィードバックを得て仕様書を</a:t>
            </a:r>
            <a:r>
              <a:rPr lang="ja-JP" altLang="en-US" dirty="0" smtClean="0"/>
              <a:t>精査</a:t>
            </a:r>
            <a:endParaRPr kumimoji="1" lang="ja-JP" altLang="en-US" dirty="0" smtClean="0"/>
          </a:p>
          <a:p>
            <a:pPr lvl="1"/>
            <a:r>
              <a:rPr lang="ja-JP" altLang="en-US" dirty="0" smtClean="0"/>
              <a:t>今後の予定</a:t>
            </a:r>
          </a:p>
          <a:p>
            <a:pPr lvl="2"/>
            <a:r>
              <a:rPr kumimoji="1" lang="en-US" altLang="ja-JP" dirty="0" smtClean="0"/>
              <a:t>2014.03</a:t>
            </a:r>
            <a:r>
              <a:rPr kumimoji="1" lang="ja-JP" altLang="en-US" dirty="0" smtClean="0"/>
              <a:t>	</a:t>
            </a:r>
            <a:r>
              <a:rPr kumimoji="1" lang="en-US" altLang="ja-JP" dirty="0" smtClean="0"/>
              <a:t>ver</a:t>
            </a:r>
            <a:r>
              <a:rPr lang="en-US" altLang="ja-JP" dirty="0" smtClean="0"/>
              <a:t>sion </a:t>
            </a:r>
            <a:r>
              <a:rPr kumimoji="1" lang="en-US" altLang="ja-JP" dirty="0" smtClean="0"/>
              <a:t>2.0α</a:t>
            </a:r>
            <a:r>
              <a:rPr kumimoji="1" lang="ja-JP" altLang="en-US" dirty="0" smtClean="0"/>
              <a:t>版作成</a:t>
            </a:r>
          </a:p>
          <a:p>
            <a:pPr lvl="2"/>
            <a:r>
              <a:rPr lang="en-US" altLang="ja-JP" dirty="0" smtClean="0"/>
              <a:t>2014.06</a:t>
            </a:r>
            <a:r>
              <a:rPr lang="ja-JP" altLang="en-US" dirty="0" smtClean="0"/>
              <a:t>	</a:t>
            </a:r>
            <a:r>
              <a:rPr lang="en-US" altLang="ja-JP" dirty="0" smtClean="0"/>
              <a:t>version 2.0</a:t>
            </a:r>
            <a:r>
              <a:rPr lang="ja-JP" altLang="en-US" dirty="0" smtClean="0"/>
              <a:t>公開・</a:t>
            </a:r>
            <a:r>
              <a:rPr lang="en-US" altLang="ja-JP" dirty="0" smtClean="0"/>
              <a:t>Call for Comment</a:t>
            </a:r>
            <a:r>
              <a:rPr lang="ja-JP" altLang="en-US" dirty="0" smtClean="0"/>
              <a:t>実施</a:t>
            </a:r>
            <a:endParaRPr kumimoji="1" lang="ja-JP" altLang="en-US" dirty="0" smtClean="0"/>
          </a:p>
          <a:p>
            <a:r>
              <a:rPr lang="ja-JP" altLang="en-US" dirty="0" smtClean="0"/>
              <a:t>情報</a:t>
            </a:r>
            <a:r>
              <a:rPr lang="ja-JP" altLang="en-US" dirty="0"/>
              <a:t>流通連携</a:t>
            </a:r>
            <a:r>
              <a:rPr lang="ja-JP" altLang="en-US" dirty="0" smtClean="0"/>
              <a:t>基盤の</a:t>
            </a:r>
            <a:r>
              <a:rPr kumimoji="1" lang="ja-JP" altLang="en-US" dirty="0" smtClean="0"/>
              <a:t>ボキャブラリ管理サービス</a:t>
            </a:r>
          </a:p>
          <a:p>
            <a:pPr lvl="1"/>
            <a:r>
              <a:rPr lang="ja-JP" altLang="en-US" dirty="0" smtClean="0"/>
              <a:t>提供する機能</a:t>
            </a:r>
          </a:p>
          <a:p>
            <a:pPr lvl="2"/>
            <a:r>
              <a:rPr lang="ja-JP" altLang="en-US" dirty="0"/>
              <a:t>（アカウント発</a:t>
            </a:r>
            <a:r>
              <a:rPr lang="ja-JP" altLang="en-US" dirty="0" smtClean="0"/>
              <a:t>行者に対する）ボキャブラリセットの登録</a:t>
            </a:r>
          </a:p>
          <a:p>
            <a:pPr lvl="2"/>
            <a:r>
              <a:rPr lang="ja-JP" altLang="en-US" dirty="0"/>
              <a:t>登録されて</a:t>
            </a:r>
            <a:r>
              <a:rPr lang="ja-JP" altLang="en-US" dirty="0" smtClean="0"/>
              <a:t>いるボキャブラリの登録・検索</a:t>
            </a:r>
          </a:p>
          <a:p>
            <a:pPr lvl="2"/>
            <a:r>
              <a:rPr lang="ja-JP" altLang="en-US" dirty="0"/>
              <a:t>外部</a:t>
            </a:r>
            <a:r>
              <a:rPr lang="ja-JP" altLang="en-US" dirty="0" smtClean="0"/>
              <a:t>仕様書に掲載されているボキャブラリや、実証で定義されたボキャブラリを掲載予定</a:t>
            </a:r>
          </a:p>
          <a:p>
            <a:pPr lvl="2"/>
            <a:r>
              <a:rPr lang="en-US" altLang="ja-JP" dirty="0" smtClean="0"/>
              <a:t>IMI</a:t>
            </a:r>
            <a:r>
              <a:rPr lang="ja-JP" altLang="en-US" dirty="0" smtClean="0"/>
              <a:t>のボキャブラリとも連携</a:t>
            </a:r>
          </a:p>
          <a:p>
            <a:pPr lvl="1"/>
            <a:r>
              <a:rPr lang="ja-JP" altLang="en-US" dirty="0"/>
              <a:t>今後の</a:t>
            </a:r>
            <a:r>
              <a:rPr lang="ja-JP" altLang="en-US" dirty="0" smtClean="0"/>
              <a:t>予定</a:t>
            </a:r>
          </a:p>
          <a:p>
            <a:pPr lvl="2"/>
            <a:r>
              <a:rPr lang="en-US" altLang="ja-JP" dirty="0" smtClean="0"/>
              <a:t>2014.03</a:t>
            </a:r>
            <a:r>
              <a:rPr lang="ja-JP" altLang="en-US" dirty="0" smtClean="0"/>
              <a:t>	</a:t>
            </a:r>
            <a:r>
              <a:rPr lang="en-US" altLang="ja-JP" dirty="0" smtClean="0"/>
              <a:t>α</a:t>
            </a:r>
            <a:r>
              <a:rPr lang="ja-JP" altLang="en-US" dirty="0" smtClean="0"/>
              <a:t>版構築</a:t>
            </a:r>
          </a:p>
          <a:p>
            <a:pPr lvl="2"/>
            <a:r>
              <a:rPr lang="en-US" altLang="ja-JP" dirty="0" smtClean="0"/>
              <a:t>2014.06</a:t>
            </a:r>
            <a:r>
              <a:rPr lang="ja-JP" altLang="en-US" dirty="0" smtClean="0"/>
              <a:t>	公開</a:t>
            </a:r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7F7E3-2EA5-4E0E-99DF-9D27F789031C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595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前回資料からの更新差分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kumimoji="1" lang="en-US" altLang="ja-JP" dirty="0" smtClean="0"/>
              <a:t>API</a:t>
            </a:r>
            <a:endParaRPr kumimoji="1" lang="ja-JP" altLang="en-US" dirty="0" smtClean="0"/>
          </a:p>
          <a:p>
            <a:pPr lvl="1"/>
            <a:r>
              <a:rPr lang="en-US" altLang="ja-JP" dirty="0" smtClean="0"/>
              <a:t>Linked Data Platform</a:t>
            </a:r>
            <a:r>
              <a:rPr lang="ja-JP" altLang="en-US" dirty="0" smtClean="0"/>
              <a:t>との整合性をとるために一部改訂</a:t>
            </a:r>
          </a:p>
          <a:p>
            <a:pPr lvl="2"/>
            <a:r>
              <a:rPr kumimoji="1" lang="ja-JP" altLang="en-US" dirty="0" smtClean="0"/>
              <a:t>前回は、</a:t>
            </a:r>
            <a:r>
              <a:rPr lang="en-US" altLang="ja-JP" dirty="0" smtClean="0"/>
              <a:t>Security Management Command</a:t>
            </a:r>
            <a:r>
              <a:rPr lang="ja-JP" altLang="en-US" dirty="0" smtClean="0"/>
              <a:t>部分について先行して検討した結果を報告した。</a:t>
            </a:r>
          </a:p>
          <a:p>
            <a:pPr lvl="2"/>
            <a:r>
              <a:rPr lang="ja-JP" altLang="en-US" dirty="0"/>
              <a:t>今回</a:t>
            </a:r>
            <a:r>
              <a:rPr lang="ja-JP" altLang="en-US" dirty="0" smtClean="0"/>
              <a:t>は、すべての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に関して精査し、入出力パラメータの調整を行った。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対応するフォーマットに</a:t>
            </a:r>
            <a:r>
              <a:rPr kumimoji="1" lang="en-US" altLang="ja-JP" dirty="0" smtClean="0"/>
              <a:t>Turtle</a:t>
            </a:r>
            <a:r>
              <a:rPr kumimoji="1" lang="ja-JP" altLang="en-US" dirty="0" smtClean="0"/>
              <a:t>を追加</a:t>
            </a:r>
          </a:p>
          <a:p>
            <a:pPr lvl="3"/>
            <a:r>
              <a:rPr kumimoji="1" lang="ja-JP" altLang="en-US" dirty="0" smtClean="0"/>
              <a:t>登録・参照・検索系コマンドにおいて、</a:t>
            </a:r>
            <a:r>
              <a:rPr kumimoji="1" lang="en-US" altLang="ja-JP" dirty="0" smtClean="0"/>
              <a:t>RDF</a:t>
            </a:r>
            <a:r>
              <a:rPr kumimoji="1" lang="ja-JP" altLang="en-US" dirty="0" smtClean="0"/>
              <a:t>データを入出力するパラメータを修正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 dirty="0" smtClean="0"/>
              <a:t>ボキャブラリ</a:t>
            </a:r>
          </a:p>
          <a:p>
            <a:pPr lvl="1"/>
            <a:r>
              <a:rPr kumimoji="1" lang="en-US" altLang="ja-JP" dirty="0" smtClean="0"/>
              <a:t>DCMI Metadata Terms</a:t>
            </a:r>
            <a:r>
              <a:rPr kumimoji="1" lang="ja-JP" altLang="en-US" dirty="0" smtClean="0"/>
              <a:t>に基づき、ボキャブラリ定義に必要なメタデータを指定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238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API</a:t>
            </a:r>
            <a:r>
              <a:rPr kumimoji="1" lang="ja-JP" altLang="en-US" dirty="0" smtClean="0"/>
              <a:t>精査案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9535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外部</a:t>
            </a:r>
            <a:r>
              <a:rPr lang="ja-JP" altLang="en-US" dirty="0"/>
              <a:t>仕様書</a:t>
            </a:r>
            <a:r>
              <a:rPr lang="ja-JP" altLang="en-US" dirty="0" smtClean="0"/>
              <a:t>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規格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altLang="ja-JP" dirty="0" smtClean="0"/>
              <a:t>REST</a:t>
            </a:r>
            <a:r>
              <a:rPr lang="ja-JP" altLang="en-US" dirty="0" smtClean="0"/>
              <a:t>ベースの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と</a:t>
            </a:r>
            <a:r>
              <a:rPr lang="en-US" altLang="ja-JP" dirty="0" smtClean="0"/>
              <a:t>SPARQL</a:t>
            </a:r>
            <a:r>
              <a:rPr lang="ja-JP" altLang="en-US" dirty="0" smtClean="0"/>
              <a:t>ベースの</a:t>
            </a:r>
            <a:r>
              <a:rPr lang="en-US" altLang="ja-JP" dirty="0" smtClean="0"/>
              <a:t>API</a:t>
            </a:r>
            <a:r>
              <a:rPr lang="ja-JP" altLang="en-US" dirty="0" err="1" smtClean="0"/>
              <a:t>を提</a:t>
            </a:r>
            <a:r>
              <a:rPr lang="ja-JP" altLang="en-US" dirty="0" smtClean="0"/>
              <a:t>供する。</a:t>
            </a:r>
          </a:p>
          <a:p>
            <a:pPr lvl="1"/>
            <a:r>
              <a:rPr lang="en-US" altLang="ja-JP" dirty="0" smtClean="0"/>
              <a:t>REST</a:t>
            </a:r>
            <a:r>
              <a:rPr lang="ja-JP" altLang="en-US" dirty="0" smtClean="0"/>
              <a:t>ベースの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でも、データ検索・取得コマンドのレスポンスに</a:t>
            </a:r>
            <a:r>
              <a:rPr lang="en-US" altLang="ja-JP" dirty="0" smtClean="0"/>
              <a:t>RDF/XML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RDF/JSON</a:t>
            </a:r>
            <a:r>
              <a:rPr lang="ja-JP" altLang="en-US" dirty="0" smtClean="0"/>
              <a:t>等を利用</a:t>
            </a:r>
            <a:r>
              <a:rPr lang="ja-JP" altLang="en-US" dirty="0"/>
              <a:t>して</a:t>
            </a:r>
            <a:r>
              <a:rPr lang="ja-JP" altLang="en-US" dirty="0" smtClean="0"/>
              <a:t>いる。これは、</a:t>
            </a:r>
            <a:r>
              <a:rPr lang="en-US" altLang="ja-JP" dirty="0" smtClean="0"/>
              <a:t>RDF</a:t>
            </a:r>
            <a:r>
              <a:rPr lang="ja-JP" altLang="en-US" dirty="0"/>
              <a:t>モデルに</a:t>
            </a:r>
            <a:r>
              <a:rPr lang="ja-JP" altLang="en-US" dirty="0" smtClean="0"/>
              <a:t>基づくデータとの互換性を保つためである。</a:t>
            </a:r>
          </a:p>
          <a:p>
            <a:pPr lvl="1"/>
            <a:r>
              <a:rPr lang="en-US" altLang="ja-JP" dirty="0" smtClean="0"/>
              <a:t>Streams API</a:t>
            </a:r>
            <a:r>
              <a:rPr lang="ja-JP" altLang="en-US" dirty="0" smtClean="0"/>
              <a:t>に対応することにより、リアルタイムデータの送受信にも対応している。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graphicFrame>
        <p:nvGraphicFramePr>
          <p:cNvPr id="7" name="コンテンツ プレースホルダ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5269662"/>
              </p:ext>
            </p:extLst>
          </p:nvPr>
        </p:nvGraphicFramePr>
        <p:xfrm>
          <a:off x="908212" y="2481694"/>
          <a:ext cx="8581292" cy="3576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87"/>
                <a:gridCol w="2505135"/>
                <a:gridCol w="5861870"/>
              </a:tblGrid>
              <a:tr h="138495">
                <a:tc gridSpan="2"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機能名</a:t>
                      </a:r>
                      <a:endParaRPr kumimoji="1" lang="ja-JP" altLang="en-US" sz="11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 smtClean="0"/>
                        <a:t>概要</a:t>
                      </a:r>
                      <a:endParaRPr kumimoji="1" lang="ja-JP" altLang="en-US" sz="11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148977">
                <a:tc gridSpan="3"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SPARQL</a:t>
                      </a:r>
                      <a:r>
                        <a:rPr kumimoji="1" lang="ja-JP" altLang="en-US" sz="1200" dirty="0" smtClean="0"/>
                        <a:t>ベースの</a:t>
                      </a:r>
                      <a:r>
                        <a:rPr kumimoji="1" lang="en-US" altLang="ja-JP" sz="1200" dirty="0" smtClean="0"/>
                        <a:t>API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48977">
                <a:tc>
                  <a:txBody>
                    <a:bodyPr/>
                    <a:lstStyle/>
                    <a:p>
                      <a:endParaRPr lang="ja-JP" altLang="en-US" sz="20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SPARQL-based</a:t>
                      </a:r>
                      <a:r>
                        <a:rPr kumimoji="1" lang="en-US" altLang="ja-JP" sz="1200" baseline="0" dirty="0" smtClean="0"/>
                        <a:t>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SPARQL 1.1</a:t>
                      </a:r>
                      <a:r>
                        <a:rPr kumimoji="1" lang="ja-JP" altLang="en-US" sz="1200" dirty="0" smtClean="0"/>
                        <a:t>準拠のデータ操作</a:t>
                      </a:r>
                      <a:r>
                        <a:rPr kumimoji="1" lang="en-US" altLang="ja-JP" sz="1200" dirty="0" smtClean="0"/>
                        <a:t>API</a:t>
                      </a:r>
                      <a:r>
                        <a:rPr kumimoji="1" lang="ja-JP" altLang="en-US" sz="1200" dirty="0" err="1" smtClean="0"/>
                        <a:t>を提</a:t>
                      </a:r>
                      <a:r>
                        <a:rPr kumimoji="1" lang="ja-JP" altLang="en-US" sz="1200" dirty="0" smtClean="0"/>
                        <a:t>供する。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148977">
                <a:tc gridSpan="3"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REST</a:t>
                      </a:r>
                      <a:r>
                        <a:rPr kumimoji="1" lang="ja-JP" altLang="en-US" sz="1200" dirty="0" smtClean="0"/>
                        <a:t>ベースの</a:t>
                      </a:r>
                      <a:r>
                        <a:rPr kumimoji="1" lang="en-US" altLang="ja-JP" sz="1200" dirty="0" smtClean="0"/>
                        <a:t>API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58629">
                <a:tc rowSpan="7"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Traceability/</a:t>
                      </a:r>
                      <a:r>
                        <a:rPr kumimoji="1" lang="en-US" altLang="ja-JP" sz="1200" dirty="0" err="1" smtClean="0"/>
                        <a:t>Realtime</a:t>
                      </a:r>
                      <a:r>
                        <a:rPr kumimoji="1" lang="en-US" altLang="ja-JP" sz="1200" dirty="0" smtClean="0"/>
                        <a:t> Data Management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トレースフォワード・トレースバックを含む、トレーサビリティに代表されるイベントを管理する機能</a:t>
                      </a:r>
                      <a:r>
                        <a:rPr kumimoji="1" lang="en-US" altLang="ja-JP" sz="1200" dirty="0" smtClean="0"/>
                        <a:t>｡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en-US" altLang="ja-JP" sz="1000" dirty="0" smtClean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Geographical Data Management Command</a:t>
                      </a:r>
                      <a:endParaRPr kumimoji="1" lang="en-US" altLang="ja-JP" sz="12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GIS</a:t>
                      </a:r>
                      <a:r>
                        <a:rPr kumimoji="1" lang="ja-JP" altLang="en-US" sz="1200" dirty="0" smtClean="0"/>
                        <a:t>等地理情報処理を必要とするデータ検索・取得・操作機能。</a:t>
                      </a:r>
                      <a:endParaRPr kumimoji="1" lang="ja-JP" altLang="en-US" sz="12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Notification Management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データの登録・更新をトリガとしてデータ利用者のシステムにコールバックする（</a:t>
                      </a:r>
                      <a:r>
                        <a:rPr kumimoji="1" lang="en-US" altLang="ja-JP" sz="1200" dirty="0" smtClean="0"/>
                        <a:t>Notification</a:t>
                      </a:r>
                      <a:r>
                        <a:rPr kumimoji="1" lang="ja-JP" altLang="en-US" sz="1200" dirty="0" smtClean="0"/>
                        <a:t>）仕組み。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Security</a:t>
                      </a:r>
                      <a:r>
                        <a:rPr kumimoji="1" lang="en-US" altLang="ja-JP" sz="1200" baseline="0" dirty="0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 Management Command</a:t>
                      </a:r>
                      <a:endParaRPr kumimoji="1" lang="ja-JP" altLang="en-US" sz="1200" dirty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メイリオ" pitchFamily="50" charset="-128"/>
                        </a:rPr>
                        <a:t>ユーザの管理と、データのアクセスルールに関する機能。</a:t>
                      </a:r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Vocabulary Management Command</a:t>
                      </a:r>
                    </a:p>
                    <a:p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ボキャブラリ情報の登録・検索・取得に関する機能。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fr-FR" altLang="ja-JP" sz="1200" dirty="0" smtClean="0"/>
                        <a:t>Triple Management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RDF</a:t>
                      </a:r>
                      <a:r>
                        <a:rPr kumimoji="1" lang="ja-JP" altLang="en-US" sz="1200" dirty="0" smtClean="0"/>
                        <a:t>モデルの主語・述語・目的語からなる基本データの登録・検索・取得に関する機能。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  <a:tr h="253803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marL="69558" marR="69558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Identification Resolution Command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ID</a:t>
                      </a:r>
                      <a:r>
                        <a:rPr kumimoji="1" lang="ja-JP" altLang="en-US" sz="1200" dirty="0" smtClean="0"/>
                        <a:t>をキーとしてデータを登録・検索する機能。</a:t>
                      </a:r>
                      <a:endParaRPr kumimoji="1" lang="ja-JP" altLang="en-US" sz="1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4207" marR="64207" marT="32095" marB="3209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65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Linked Data Platform</a:t>
            </a:r>
            <a:r>
              <a:rPr lang="en-US" altLang="ja-JP" baseline="30000" dirty="0"/>
              <a:t>(*1)</a:t>
            </a:r>
            <a:r>
              <a:rPr lang="ja-JP" altLang="en-US" dirty="0"/>
              <a:t>との整合性を取る</a:t>
            </a:r>
            <a:r>
              <a:rPr lang="ja-JP" altLang="en-US" dirty="0" smtClean="0"/>
              <a:t>ための調整事項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0472" y="1143000"/>
            <a:ext cx="9505056" cy="5268127"/>
          </a:xfrm>
        </p:spPr>
        <p:txBody>
          <a:bodyPr/>
          <a:lstStyle/>
          <a:p>
            <a:r>
              <a:rPr kumimoji="1" lang="ja-JP" altLang="en-US" dirty="0" smtClean="0"/>
              <a:t>対応する</a:t>
            </a:r>
            <a:r>
              <a:rPr kumimoji="1" lang="en-US" altLang="ja-JP" dirty="0" smtClean="0"/>
              <a:t>RDF</a:t>
            </a:r>
            <a:r>
              <a:rPr kumimoji="1" lang="ja-JP" altLang="en-US" dirty="0" smtClean="0"/>
              <a:t>の表現フォーマットに</a:t>
            </a:r>
            <a:r>
              <a:rPr kumimoji="1" lang="en-US" altLang="ja-JP" dirty="0" smtClean="0"/>
              <a:t>Turtle</a:t>
            </a:r>
            <a:r>
              <a:rPr kumimoji="1" lang="ja-JP" altLang="en-US" dirty="0" smtClean="0"/>
              <a:t>を追加</a:t>
            </a:r>
          </a:p>
          <a:p>
            <a:r>
              <a:rPr lang="en-US" altLang="ja-JP" dirty="0" smtClean="0"/>
              <a:t>RDF</a:t>
            </a:r>
            <a:r>
              <a:rPr lang="ja-JP" altLang="en-US" dirty="0" smtClean="0"/>
              <a:t>データを入出力するコマンドのパラメータ形式を変更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RDF</a:t>
            </a:r>
            <a:r>
              <a:rPr kumimoji="1" lang="ja-JP" altLang="en-US" dirty="0" smtClean="0"/>
              <a:t>データのみを直接パラメータとして与える</a:t>
            </a:r>
          </a:p>
          <a:p>
            <a:pPr lvl="1"/>
            <a:endParaRPr lang="ja-JP" altLang="en-US" dirty="0"/>
          </a:p>
          <a:p>
            <a:pPr lvl="1"/>
            <a:endParaRPr kumimoji="1" lang="ja-JP" altLang="en-US" dirty="0" smtClean="0"/>
          </a:p>
          <a:p>
            <a:pPr lvl="1"/>
            <a:endParaRPr lang="ja-JP" altLang="en-US" dirty="0"/>
          </a:p>
          <a:p>
            <a:r>
              <a:rPr kumimoji="1" lang="ja-JP" altLang="en-US" dirty="0" smtClean="0"/>
              <a:t>検索</a:t>
            </a:r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のレスポンスにおいて、結果の続きを得る手法を改訂</a:t>
            </a:r>
          </a:p>
          <a:p>
            <a:pPr lvl="1"/>
            <a:r>
              <a:rPr kumimoji="1" lang="ja-JP" altLang="en-US" dirty="0" smtClean="0"/>
              <a:t>（改訂前）レスポンスパラメータの中に続きがあるか否かを示すフラグを格納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（</a:t>
            </a:r>
            <a:r>
              <a:rPr lang="ja-JP" altLang="en-US" dirty="0" smtClean="0"/>
              <a:t>改訂後）</a:t>
            </a:r>
            <a:r>
              <a:rPr lang="en-US" altLang="ja-JP" dirty="0" smtClean="0"/>
              <a:t>H</a:t>
            </a:r>
            <a:r>
              <a:rPr kumimoji="1" lang="en-US" altLang="ja-JP" dirty="0" smtClean="0"/>
              <a:t>TTP</a:t>
            </a:r>
            <a:r>
              <a:rPr kumimoji="1" lang="ja-JP" altLang="en-US" dirty="0" smtClean="0"/>
              <a:t>レスポンスヘッダ内</a:t>
            </a:r>
            <a:r>
              <a:rPr kumimoji="1" lang="en-US" altLang="ja-JP" dirty="0" smtClean="0"/>
              <a:t>”Link:”</a:t>
            </a:r>
            <a:r>
              <a:rPr kumimoji="1" lang="ja-JP" altLang="en-US" dirty="0" smtClean="0"/>
              <a:t>ヘッダに次の結果を得るための</a:t>
            </a:r>
            <a:r>
              <a:rPr kumimoji="1" lang="en-US" altLang="ja-JP" dirty="0" smtClean="0"/>
              <a:t>URL</a:t>
            </a:r>
            <a:r>
              <a:rPr kumimoji="1" lang="ja-JP" altLang="en-US" dirty="0" smtClean="0"/>
              <a:t>を格納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 bwMode="auto">
          <a:xfrm>
            <a:off x="1064568" y="2348880"/>
            <a:ext cx="3600400" cy="1224136"/>
          </a:xfrm>
          <a:prstGeom prst="rect">
            <a:avLst/>
          </a:prstGeom>
          <a:solidFill>
            <a:schemeClr val="tx1"/>
          </a:solidFill>
          <a:ln w="1270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{ “</a:t>
            </a:r>
            <a:r>
              <a:rPr kumimoji="0" lang="en-US" altLang="ja-JP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rdf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”: 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</a:p>
          <a:p>
            <a:pPr algn="l"/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“@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context”: {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dc”: “http://purl.org/dc/elements/1.1/” },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“@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id”: “urn:ucode:_0000…0001”,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</a:t>
            </a:r>
            <a:r>
              <a:rPr lang="en-US" altLang="ja-JP" sz="1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dc:title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”: “Open Data Promotion Consortium” } 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5745088" y="2348880"/>
            <a:ext cx="3600400" cy="1224136"/>
          </a:xfrm>
          <a:prstGeom prst="rect">
            <a:avLst/>
          </a:prstGeom>
          <a:solidFill>
            <a:schemeClr val="tx1"/>
          </a:solidFill>
          <a:ln w="1270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“@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context”: {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dc”: “http://purl.org/dc/elements/1.1/” },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“@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id”: “urn:ucode:_0000…0001”,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</a:t>
            </a:r>
            <a:r>
              <a:rPr lang="en-US" altLang="ja-JP" sz="1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dc:title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”: “Open Data Promotion Consortium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ja-JP" altLang="en-US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en-US" altLang="ja-JP" sz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右矢印 7"/>
          <p:cNvSpPr/>
          <p:nvPr/>
        </p:nvSpPr>
        <p:spPr bwMode="auto">
          <a:xfrm>
            <a:off x="4736976" y="2708920"/>
            <a:ext cx="864096" cy="504056"/>
          </a:xfrm>
          <a:prstGeom prst="right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234726" y="6320353"/>
            <a:ext cx="26868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(*1</a:t>
            </a:r>
            <a:r>
              <a:rPr kumimoji="1" lang="en-US" altLang="ja-JP" sz="12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 http://www.w3.org/TR/ldp/</a:t>
            </a:r>
            <a:endParaRPr kumimoji="1" lang="ja-JP" altLang="en-US" sz="1200" dirty="0" smtClean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 bwMode="auto">
          <a:xfrm>
            <a:off x="1064568" y="4725144"/>
            <a:ext cx="3600400" cy="1728193"/>
          </a:xfrm>
          <a:prstGeom prst="rect">
            <a:avLst/>
          </a:prstGeom>
          <a:solidFill>
            <a:schemeClr val="tx1"/>
          </a:solidFill>
          <a:ln w="1270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HTTP/1.1</a:t>
            </a:r>
            <a:r>
              <a:rPr kumimoji="0" lang="en-US" altLang="ja-JP" sz="1200" b="0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200 OK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{ “</a:t>
            </a:r>
            <a:r>
              <a:rPr kumimoji="0" lang="en-US" altLang="ja-JP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rdf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”: </a:t>
            </a: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</a:p>
          <a:p>
            <a:pPr algn="l"/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“@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context”: {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dc”: “http://purl.org/dc/elements/1.1/” },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“@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id”: “urn:ucode:_0000…0001”,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</a:t>
            </a:r>
            <a:r>
              <a:rPr lang="en-US" altLang="ja-JP" sz="1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dc:title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”: “Open Data Promotion Consortium”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}, </a:t>
            </a:r>
            <a:endParaRPr lang="en-US" altLang="ja-JP" sz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“remains”: true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5745088" y="4725144"/>
            <a:ext cx="3600400" cy="1552999"/>
          </a:xfrm>
          <a:prstGeom prst="rect">
            <a:avLst/>
          </a:prstGeom>
          <a:solidFill>
            <a:schemeClr val="tx1"/>
          </a:solidFill>
          <a:ln w="1270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HTTP/1.1</a:t>
            </a:r>
            <a:r>
              <a:rPr kumimoji="0" lang="en-US" altLang="ja-JP" sz="1200" b="0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200 OK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Link:</a:t>
            </a:r>
            <a:r>
              <a:rPr lang="en-US" altLang="ja-JP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&lt;http://example.org/</a:t>
            </a:r>
            <a:r>
              <a:rPr lang="en-US" altLang="ja-JP" sz="1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api</a:t>
            </a:r>
            <a:r>
              <a:rPr lang="en-US" altLang="ja-JP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/v1/...&gt;</a:t>
            </a:r>
            <a:r>
              <a:rPr lang="ja-JP" altLang="en-US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  <a:r>
              <a:rPr lang="en-US" altLang="ja-JP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ja-JP" sz="1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</a:t>
            </a:r>
            <a:r>
              <a:rPr lang="en-US" altLang="ja-JP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=‘next’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1200" dirty="0" smtClean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</a:p>
          <a:p>
            <a:pPr marL="0" marR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“@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context”: {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dc”: “http://purl.org/dc/elements/1.1/” },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“@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id”: “urn:ucode:_0000…0001”, </a:t>
            </a:r>
          </a:p>
          <a:p>
            <a:pPr algn="l"/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“</a:t>
            </a:r>
            <a:r>
              <a:rPr lang="en-US" altLang="ja-JP" sz="12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dc:title</a:t>
            </a:r>
            <a:r>
              <a:rPr lang="en-US" altLang="ja-JP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”: “Open Data Promotion Consortium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ja-JP" altLang="en-US" sz="12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  <a:endParaRPr lang="en-US" altLang="ja-JP" sz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右矢印 11"/>
          <p:cNvSpPr/>
          <p:nvPr/>
        </p:nvSpPr>
        <p:spPr bwMode="auto">
          <a:xfrm>
            <a:off x="4736976" y="5085185"/>
            <a:ext cx="864096" cy="504056"/>
          </a:xfrm>
          <a:prstGeom prst="right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2937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 </a:t>
            </a:r>
            <a:r>
              <a:rPr kumimoji="1" lang="ja-JP" altLang="en-US" dirty="0" smtClean="0"/>
              <a:t>ボキャブラリ精査案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1365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外部仕様書に記載するボキャブラリの位置づけ</a:t>
            </a:r>
            <a:br>
              <a:rPr kumimoji="1" lang="ja-JP" altLang="en-US" dirty="0" smtClean="0"/>
            </a:br>
            <a:r>
              <a:rPr kumimoji="1" lang="ja-JP" altLang="en-US" dirty="0" smtClean="0"/>
              <a:t>（前回委員会にて方向性を確認）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282106" cy="5268127"/>
          </a:xfrm>
        </p:spPr>
        <p:txBody>
          <a:bodyPr/>
          <a:lstStyle/>
          <a:p>
            <a:r>
              <a:rPr kumimoji="1" lang="ja-JP" altLang="en-US" dirty="0" smtClean="0"/>
              <a:t>昨年度の仕様書でのボキャブラリの扱い</a:t>
            </a:r>
          </a:p>
          <a:p>
            <a:pPr lvl="1"/>
            <a:r>
              <a:rPr kumimoji="1" lang="ja-JP" altLang="en-US" dirty="0" smtClean="0"/>
              <a:t>個々のボキャブラリを定義している。</a:t>
            </a:r>
          </a:p>
          <a:p>
            <a:pPr lvl="1"/>
            <a:r>
              <a:rPr lang="ja-JP" altLang="en-US" dirty="0" smtClean="0"/>
              <a:t>この方式の問題点</a:t>
            </a:r>
            <a:endParaRPr lang="ja-JP" altLang="en-US" dirty="0"/>
          </a:p>
          <a:p>
            <a:pPr marL="876300" lvl="2" indent="-342900">
              <a:buFont typeface="+mj-lt"/>
              <a:buAutoNum type="arabicPeriod"/>
            </a:pPr>
            <a:r>
              <a:rPr lang="ja-JP" altLang="en-US" dirty="0" smtClean="0"/>
              <a:t>個々の定義に</a:t>
            </a:r>
            <a:r>
              <a:rPr lang="en-US" altLang="ja-JP" dirty="0" smtClean="0"/>
              <a:t>authority</a:t>
            </a:r>
            <a:r>
              <a:rPr lang="ja-JP" altLang="en-US" dirty="0" smtClean="0"/>
              <a:t>を与えることは難しい。</a:t>
            </a:r>
          </a:p>
          <a:p>
            <a:pPr marL="876300" lvl="2" indent="-342900">
              <a:buFont typeface="+mj-lt"/>
              <a:buAutoNum type="arabicPeriod"/>
            </a:pPr>
            <a:r>
              <a:rPr kumimoji="1" lang="ja-JP" altLang="en-US" dirty="0"/>
              <a:t>ボキャブラリの更新頻度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API</a:t>
            </a:r>
            <a:r>
              <a:rPr kumimoji="1" lang="ja-JP" altLang="en-US" dirty="0" smtClean="0"/>
              <a:t>規格に比べて高いため（数ヶ月～随時更新のペース）、仕様書の維持コストが高くなる。</a:t>
            </a:r>
          </a:p>
          <a:p>
            <a:endParaRPr kumimoji="1" lang="ja-JP" altLang="en-US" dirty="0" smtClean="0"/>
          </a:p>
          <a:p>
            <a:endParaRPr kumimoji="1" lang="ja-JP" altLang="en-US" dirty="0" smtClean="0"/>
          </a:p>
          <a:p>
            <a:r>
              <a:rPr lang="ja-JP" altLang="en-US" dirty="0" smtClean="0"/>
              <a:t>今年度の仕様書でのボキャブラリの扱い</a:t>
            </a:r>
          </a:p>
          <a:p>
            <a:pPr lvl="1"/>
            <a:r>
              <a:rPr kumimoji="1" lang="ja-JP" altLang="en-US" dirty="0" smtClean="0"/>
              <a:t>ボキャブラリを公開するときに、それを構成するタームに付与すべき必要なメタデータを規定する。</a:t>
            </a:r>
          </a:p>
          <a:p>
            <a:pPr lvl="2"/>
            <a:r>
              <a:rPr lang="ja-JP" altLang="en-US" dirty="0" smtClean="0"/>
              <a:t>一般に用途が共通である複数のタームをひとまとまりにして定義・公開する。</a:t>
            </a:r>
          </a:p>
          <a:p>
            <a:pPr lvl="3"/>
            <a:r>
              <a:rPr lang="ja-JP" altLang="en-US" dirty="0" smtClean="0"/>
              <a:t>例</a:t>
            </a:r>
            <a:r>
              <a:rPr lang="en-US" altLang="ja-JP" dirty="0" smtClean="0"/>
              <a:t>: Dublin Core </a:t>
            </a:r>
            <a:r>
              <a:rPr lang="ja-JP" altLang="en-US" dirty="0" smtClean="0"/>
              <a:t>（</a:t>
            </a:r>
            <a:r>
              <a:rPr lang="en-US" altLang="ja-JP" dirty="0" smtClean="0"/>
              <a:t>15</a:t>
            </a:r>
            <a:r>
              <a:rPr lang="ja-JP" altLang="en-US" dirty="0" smtClean="0"/>
              <a:t>種類のタームを</a:t>
            </a:r>
            <a:r>
              <a:rPr lang="en-US" altLang="ja-JP" dirty="0" smtClean="0"/>
              <a:t>1</a:t>
            </a:r>
            <a:r>
              <a:rPr lang="ja-JP" altLang="en-US" dirty="0" smtClean="0"/>
              <a:t>セットにしている）</a:t>
            </a:r>
          </a:p>
          <a:p>
            <a:pPr lvl="1"/>
            <a:r>
              <a:rPr lang="ja-JP" altLang="en-US" dirty="0" smtClean="0"/>
              <a:t>外部仕様書に掲載する個々のボキャブラリは、その例とする。</a:t>
            </a:r>
          </a:p>
          <a:p>
            <a:pPr lvl="2"/>
            <a:r>
              <a:rPr lang="ja-JP" altLang="en-US" dirty="0" smtClean="0"/>
              <a:t>ボキャブラリの定義は、「ボキャブラリ管理システム」に掲載する。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8</a:t>
            </a:fld>
            <a:endParaRPr lang="en-US" altLang="ja-JP"/>
          </a:p>
        </p:txBody>
      </p:sp>
      <p:sp>
        <p:nvSpPr>
          <p:cNvPr id="5" name="下矢印 4"/>
          <p:cNvSpPr/>
          <p:nvPr/>
        </p:nvSpPr>
        <p:spPr bwMode="auto">
          <a:xfrm>
            <a:off x="1424608" y="3140968"/>
            <a:ext cx="720080" cy="864096"/>
          </a:xfrm>
          <a:prstGeom prst="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4097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ボキャブラリに付与することを推奨するメタデータ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400" dirty="0"/>
              <a:t>DCMI </a:t>
            </a:r>
            <a:r>
              <a:rPr lang="en-US" altLang="ja-JP" sz="2400" dirty="0" err="1"/>
              <a:t>MetaData</a:t>
            </a:r>
            <a:r>
              <a:rPr lang="en-US" altLang="ja-JP" sz="2400" dirty="0"/>
              <a:t> Terms</a:t>
            </a:r>
            <a:r>
              <a:rPr lang="en-US" altLang="ja-JP" sz="2400" baseline="30000" dirty="0"/>
              <a:t>(*2)</a:t>
            </a:r>
            <a:r>
              <a:rPr lang="ja-JP" altLang="en-US" sz="2400" dirty="0"/>
              <a:t>に基づき、下記メタデータを定義することを推奨する</a:t>
            </a:r>
            <a:r>
              <a:rPr lang="ja-JP" altLang="en-US" sz="2400" dirty="0" smtClean="0"/>
              <a:t>。</a:t>
            </a:r>
            <a:endParaRPr lang="en-US" altLang="ja-JP" sz="2400" dirty="0" smtClean="0"/>
          </a:p>
          <a:p>
            <a:pPr lvl="1"/>
            <a:r>
              <a:rPr lang="ja-JP" altLang="en-US" dirty="0" smtClean="0"/>
              <a:t>推奨項目</a:t>
            </a:r>
          </a:p>
          <a:p>
            <a:pPr lvl="2"/>
            <a:r>
              <a:rPr lang="ja-JP" altLang="en-US" dirty="0" smtClean="0"/>
              <a:t>名称（</a:t>
            </a:r>
            <a:r>
              <a:rPr lang="en-US" altLang="ja-JP" dirty="0" smtClean="0"/>
              <a:t>Name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lang="ja-JP" altLang="en-US" dirty="0"/>
              <a:t>人間可読用のラベル</a:t>
            </a:r>
            <a:r>
              <a:rPr lang="ja-JP" altLang="en-US" dirty="0" smtClean="0"/>
              <a:t>（</a:t>
            </a:r>
            <a:r>
              <a:rPr lang="en-US" altLang="ja-JP" dirty="0" smtClean="0"/>
              <a:t>Label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URI</a:t>
            </a:r>
          </a:p>
          <a:p>
            <a:pPr lvl="2"/>
            <a:r>
              <a:rPr lang="ja-JP" altLang="en-US" dirty="0" smtClean="0"/>
              <a:t>定義（</a:t>
            </a:r>
            <a:r>
              <a:rPr lang="en-US" altLang="ja-JP" dirty="0" smtClean="0"/>
              <a:t>Definition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タイプ（</a:t>
            </a:r>
            <a:r>
              <a:rPr lang="en-US" altLang="ja-JP" dirty="0" smtClean="0"/>
              <a:t>Type of Term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参考項目</a:t>
            </a:r>
          </a:p>
          <a:p>
            <a:pPr lvl="2"/>
            <a:r>
              <a:rPr lang="ja-JP" altLang="en-US" dirty="0"/>
              <a:t>補足</a:t>
            </a:r>
            <a:r>
              <a:rPr lang="ja-JP" altLang="en-US" dirty="0" smtClean="0"/>
              <a:t>説明（</a:t>
            </a:r>
            <a:r>
              <a:rPr lang="en-US" altLang="ja-JP" dirty="0" smtClean="0"/>
              <a:t>Comment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参照（</a:t>
            </a:r>
            <a:r>
              <a:rPr lang="en-US" altLang="ja-JP" dirty="0" smtClean="0"/>
              <a:t>See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lvl="2"/>
            <a:r>
              <a:rPr lang="ja-JP" altLang="en-US" dirty="0"/>
              <a:t>定義やコメントの中で参照されている</a:t>
            </a:r>
            <a:r>
              <a:rPr lang="en-US" altLang="ja-JP" dirty="0"/>
              <a:t>Resource</a:t>
            </a:r>
            <a:r>
              <a:rPr lang="ja-JP" altLang="en-US" dirty="0"/>
              <a:t>（</a:t>
            </a:r>
            <a:r>
              <a:rPr lang="en-US" altLang="ja-JP" dirty="0"/>
              <a:t>References</a:t>
            </a:r>
            <a:r>
              <a:rPr lang="ja-JP" altLang="en-US" dirty="0"/>
              <a:t>）</a:t>
            </a:r>
          </a:p>
          <a:p>
            <a:pPr lvl="2"/>
            <a:r>
              <a:rPr lang="en-US" altLang="ja-JP" dirty="0"/>
              <a:t>Sub property</a:t>
            </a:r>
            <a:r>
              <a:rPr lang="ja-JP" altLang="en-US" dirty="0"/>
              <a:t>となる </a:t>
            </a:r>
            <a:r>
              <a:rPr lang="en-US" altLang="ja-JP" dirty="0"/>
              <a:t>property</a:t>
            </a:r>
            <a:r>
              <a:rPr lang="ja-JP" altLang="en-US" dirty="0"/>
              <a:t>（</a:t>
            </a:r>
            <a:r>
              <a:rPr lang="en-US" altLang="ja-JP" dirty="0"/>
              <a:t>Refines)</a:t>
            </a:r>
          </a:p>
          <a:p>
            <a:pPr lvl="2"/>
            <a:r>
              <a:rPr lang="ja-JP" altLang="en-US" dirty="0"/>
              <a:t>概念的にスーパークラス（</a:t>
            </a:r>
            <a:r>
              <a:rPr lang="en-US" altLang="ja-JP" dirty="0"/>
              <a:t>Broader Than</a:t>
            </a:r>
            <a:r>
              <a:rPr lang="ja-JP" altLang="en-US" dirty="0"/>
              <a:t>）</a:t>
            </a:r>
          </a:p>
          <a:p>
            <a:pPr lvl="2"/>
            <a:r>
              <a:rPr lang="ja-JP" altLang="en-US" dirty="0"/>
              <a:t>概念的にサブクラス（</a:t>
            </a:r>
            <a:r>
              <a:rPr lang="en-US" altLang="ja-JP" dirty="0"/>
              <a:t>Narrower Than</a:t>
            </a:r>
            <a:r>
              <a:rPr lang="ja-JP" altLang="en-US" dirty="0"/>
              <a:t>）</a:t>
            </a:r>
          </a:p>
          <a:p>
            <a:pPr lvl="2"/>
            <a:r>
              <a:rPr lang="ja-JP" altLang="en-US" dirty="0"/>
              <a:t>定義域（</a:t>
            </a:r>
            <a:r>
              <a:rPr lang="en-US" altLang="ja-JP" dirty="0"/>
              <a:t>Has  Domain</a:t>
            </a:r>
            <a:r>
              <a:rPr lang="ja-JP" altLang="en-US" dirty="0"/>
              <a:t>）</a:t>
            </a:r>
          </a:p>
          <a:p>
            <a:pPr lvl="2"/>
            <a:r>
              <a:rPr lang="ja-JP" altLang="en-US" dirty="0"/>
              <a:t>値域（</a:t>
            </a:r>
            <a:r>
              <a:rPr lang="en-US" altLang="ja-JP" dirty="0"/>
              <a:t>Has Range</a:t>
            </a:r>
            <a:r>
              <a:rPr lang="ja-JP" altLang="en-US" dirty="0" smtClean="0"/>
              <a:t>）</a:t>
            </a:r>
            <a:r>
              <a:rPr lang="en-US" altLang="ja-JP" dirty="0" smtClean="0"/>
              <a:t>						</a:t>
            </a:r>
            <a:r>
              <a:rPr lang="ja-JP" altLang="en-US" dirty="0" smtClean="0"/>
              <a:t>など</a:t>
            </a:r>
          </a:p>
          <a:p>
            <a:pPr lvl="1"/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9</a:t>
            </a:fld>
            <a:endParaRPr lang="en-US" altLang="ja-JP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64968" y="6320353"/>
            <a:ext cx="50481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(*2) </a:t>
            </a:r>
            <a:r>
              <a:rPr kumimoji="1" lang="en-US" altLang="ja-JP" sz="12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http://dublincore.org/documents/2012/06/14/dcmi-terms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</a:t>
            </a:r>
            <a:endParaRPr kumimoji="1" lang="ja-JP" altLang="en-US" sz="1200" dirty="0" smtClean="0">
              <a:solidFill>
                <a:schemeClr val="bg2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2057787"/>
      </p:ext>
    </p:extLst>
  </p:cSld>
  <p:clrMapOvr>
    <a:masterClrMapping/>
  </p:clrMapOvr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1113</Words>
  <Application>Microsoft Office PowerPoint</Application>
  <PresentationFormat>A4 210 x 297 mm</PresentationFormat>
  <Paragraphs>181</Paragraphs>
  <Slides>13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4" baseType="lpstr">
      <vt:lpstr>SUPERP</vt:lpstr>
      <vt:lpstr>オープンデータ流通推進コンソーシアム 情報流通連携基盤外部仕様書の 改訂案</vt:lpstr>
      <vt:lpstr>整備計画</vt:lpstr>
      <vt:lpstr>前回資料からの更新差分</vt:lpstr>
      <vt:lpstr>1. API精査案</vt:lpstr>
      <vt:lpstr>外部仕様書のAPI規格</vt:lpstr>
      <vt:lpstr>Linked Data Platform(*1)との整合性を取るための調整事項</vt:lpstr>
      <vt:lpstr>2. ボキャブラリ精査案</vt:lpstr>
      <vt:lpstr>外部仕様書に記載するボキャブラリの位置づけ （前回委員会にて方向性を確認）</vt:lpstr>
      <vt:lpstr>ボキャブラリに付与することを推奨するメタデータ</vt:lpstr>
      <vt:lpstr>ボキャブラリ定義の例</vt:lpstr>
      <vt:lpstr>ボキャブラリ定義の例</vt:lpstr>
      <vt:lpstr>ボキャブラリ定義の例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2014-04-14T07:43:08Z</dcterms:modified>
</cp:coreProperties>
</file>