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53" r:id="rId1"/>
  </p:sldMasterIdLst>
  <p:notesMasterIdLst>
    <p:notesMasterId r:id="rId30"/>
  </p:notesMasterIdLst>
  <p:handoutMasterIdLst>
    <p:handoutMasterId r:id="rId31"/>
  </p:handoutMasterIdLst>
  <p:sldIdLst>
    <p:sldId id="257" r:id="rId2"/>
    <p:sldId id="285" r:id="rId3"/>
    <p:sldId id="265" r:id="rId4"/>
    <p:sldId id="266" r:id="rId5"/>
    <p:sldId id="268" r:id="rId6"/>
    <p:sldId id="269" r:id="rId7"/>
    <p:sldId id="267" r:id="rId8"/>
    <p:sldId id="278" r:id="rId9"/>
    <p:sldId id="270" r:id="rId10"/>
    <p:sldId id="279" r:id="rId11"/>
    <p:sldId id="280" r:id="rId12"/>
    <p:sldId id="281" r:id="rId13"/>
    <p:sldId id="272" r:id="rId14"/>
    <p:sldId id="273" r:id="rId15"/>
    <p:sldId id="274" r:id="rId16"/>
    <p:sldId id="276" r:id="rId17"/>
    <p:sldId id="288" r:id="rId18"/>
    <p:sldId id="289" r:id="rId19"/>
    <p:sldId id="290" r:id="rId20"/>
    <p:sldId id="292" r:id="rId21"/>
    <p:sldId id="293" r:id="rId22"/>
    <p:sldId id="282" r:id="rId23"/>
    <p:sldId id="275" r:id="rId24"/>
    <p:sldId id="277" r:id="rId25"/>
    <p:sldId id="283" r:id="rId26"/>
    <p:sldId id="291" r:id="rId27"/>
    <p:sldId id="284" r:id="rId28"/>
    <p:sldId id="264" r:id="rId29"/>
  </p:sldIdLst>
  <p:sldSz cx="9906000" cy="6858000" type="A4"/>
  <p:notesSz cx="6807200" cy="9945688"/>
  <p:defaultTextStyle>
    <a:defPPr>
      <a:defRPr lang="ko-KR"/>
    </a:defPPr>
    <a:lvl1pPr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1pPr>
    <a:lvl2pPr marL="33627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2pPr>
    <a:lvl3pPr marL="67254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3pPr>
    <a:lvl4pPr marL="100881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4pPr>
    <a:lvl5pPr marL="134508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5pPr>
    <a:lvl6pPr marL="1681353"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6pPr>
    <a:lvl7pPr marL="201762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7pPr>
    <a:lvl8pPr marL="235389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8pPr>
    <a:lvl9pPr marL="2690165"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9pPr>
  </p:defaultTextStyle>
  <p:extLst>
    <p:ext uri="{521415D9-36F7-43E2-AB2F-B90AF26B5E84}">
      <p14:sectionLst xmlns:p14="http://schemas.microsoft.com/office/powerpoint/2010/main">
        <p14:section name="既定のセクション" id="{A216469E-EC6C-40AC-A117-E342A30599F9}">
          <p14:sldIdLst>
            <p14:sldId id="257"/>
            <p14:sldId id="285"/>
            <p14:sldId id="265"/>
            <p14:sldId id="266"/>
            <p14:sldId id="268"/>
            <p14:sldId id="269"/>
            <p14:sldId id="267"/>
            <p14:sldId id="278"/>
            <p14:sldId id="270"/>
            <p14:sldId id="279"/>
            <p14:sldId id="280"/>
            <p14:sldId id="281"/>
            <p14:sldId id="272"/>
            <p14:sldId id="273"/>
            <p14:sldId id="274"/>
            <p14:sldId id="276"/>
            <p14:sldId id="288"/>
            <p14:sldId id="289"/>
            <p14:sldId id="290"/>
            <p14:sldId id="292"/>
            <p14:sldId id="293"/>
            <p14:sldId id="282"/>
            <p14:sldId id="275"/>
            <p14:sldId id="277"/>
            <p14:sldId id="283"/>
            <p14:sldId id="291"/>
            <p14:sldId id="284"/>
            <p14:sldId id="264"/>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FFFFFF"/>
    <a:srgbClr val="336699"/>
    <a:srgbClr val="E2D9B6"/>
    <a:srgbClr val="EAEAEA"/>
    <a:srgbClr val="003366"/>
    <a:srgbClr val="FF9933"/>
    <a:srgbClr val="DDDDDD"/>
    <a:srgbClr val="66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7292A2E-F333-43FB-9621-5CBBE7FDCDCB}" styleName="淡色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淡色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5C22544A-7EE6-4342-B048-85BDC9FD1C3A}" styleName="中間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073A0DAA-6AF3-43AB-8588-CEC1D06C72B9}" styleName="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202B0CA-FC54-4496-8BCA-5EF66A818D29}" styleName="濃色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7E9639D4-E3E2-4D34-9284-5A2195B3D0D7}" styleName="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012ECD-51FC-41F1-AA8D-1B2483CD663E}" styleName="淡色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淡色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93D81CF-94F2-401A-BA57-92F5A7B2D0C5}" styleName="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中間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淡色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5BE263C-DBD7-4A20-BB59-AAB30ACAA65A}" styleName="中間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E25E649-3F16-4E02-A733-19D2CDBF48F0}" styleName="中間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682" autoAdjust="0"/>
    <p:restoredTop sz="99486" autoAdjust="0"/>
  </p:normalViewPr>
  <p:slideViewPr>
    <p:cSldViewPr>
      <p:cViewPr varScale="1">
        <p:scale>
          <a:sx n="76" d="100"/>
          <a:sy n="76" d="100"/>
        </p:scale>
        <p:origin x="-336" y="-96"/>
      </p:cViewPr>
      <p:guideLst>
        <p:guide orient="horz" pos="4180"/>
        <p:guide pos="5984"/>
      </p:guideLst>
    </p:cSldViewPr>
  </p:slideViewPr>
  <p:outlineViewPr>
    <p:cViewPr>
      <p:scale>
        <a:sx n="33" d="100"/>
        <a:sy n="33" d="100"/>
      </p:scale>
      <p:origin x="24" y="13734"/>
    </p:cViewPr>
  </p:outlineViewPr>
  <p:notesTextViewPr>
    <p:cViewPr>
      <p:scale>
        <a:sx n="100" d="100"/>
        <a:sy n="100" d="100"/>
      </p:scale>
      <p:origin x="0" y="0"/>
    </p:cViewPr>
  </p:notesTextViewPr>
  <p:sorterViewPr>
    <p:cViewPr>
      <p:scale>
        <a:sx n="200" d="100"/>
        <a:sy n="200" d="100"/>
      </p:scale>
      <p:origin x="0" y="61400"/>
    </p:cViewPr>
  </p:sorterViewPr>
  <p:notesViewPr>
    <p:cSldViewPr>
      <p:cViewPr varScale="1">
        <p:scale>
          <a:sx n="91" d="100"/>
          <a:sy n="91" d="100"/>
        </p:scale>
        <p:origin x="-2772" y="-102"/>
      </p:cViewPr>
      <p:guideLst>
        <p:guide orient="horz" pos="3135"/>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21" name="Rectangle 5"/>
          <p:cNvSpPr>
            <a:spLocks noGrp="1" noChangeArrowheads="1"/>
          </p:cNvSpPr>
          <p:nvPr>
            <p:ph type="sldNum" sz="quarter" idx="3"/>
          </p:nvPr>
        </p:nvSpPr>
        <p:spPr bwMode="auto">
          <a:xfrm>
            <a:off x="3860260" y="9451499"/>
            <a:ext cx="2946945" cy="494196"/>
          </a:xfrm>
          <a:prstGeom prst="rect">
            <a:avLst/>
          </a:prstGeom>
          <a:noFill/>
          <a:ln w="9525">
            <a:noFill/>
            <a:miter lim="800000"/>
            <a:headEnd/>
            <a:tailEnd/>
          </a:ln>
          <a:effectLst/>
        </p:spPr>
        <p:txBody>
          <a:bodyPr vert="horz" wrap="square" lIns="95522" tIns="47763" rIns="95522" bIns="47763" numCol="1" anchor="b" anchorCtr="0" compatLnSpc="1">
            <a:prstTxWarp prst="textNoShape">
              <a:avLst/>
            </a:prstTxWarp>
          </a:bodyPr>
          <a:lstStyle>
            <a:lvl1pPr algn="r" defTabSz="955760">
              <a:defRPr kumimoji="1" sz="1100" smtClean="0">
                <a:latin typeface="ＭＳ Ｐゴシック" pitchFamily="50" charset="-128"/>
                <a:ea typeface="ＭＳ Ｐゴシック" pitchFamily="50" charset="-128"/>
              </a:defRPr>
            </a:lvl1pPr>
          </a:lstStyle>
          <a:p>
            <a:pPr>
              <a:defRPr/>
            </a:pPr>
            <a:fld id="{434E4037-DC3D-481B-8B35-431345498003}" type="slidenum">
              <a:rPr lang="en-US" altLang="ko-KR"/>
              <a:pPr>
                <a:defRPr/>
              </a:pPr>
              <a:t>‹#›</a:t>
            </a:fld>
            <a:endParaRPr lang="en-US" altLang="ko-KR"/>
          </a:p>
        </p:txBody>
      </p:sp>
    </p:spTree>
    <p:extLst>
      <p:ext uri="{BB962C8B-B14F-4D97-AF65-F5344CB8AC3E}">
        <p14:creationId xmlns:p14="http://schemas.microsoft.com/office/powerpoint/2010/main" val="273569616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2" y="3"/>
            <a:ext cx="2946945" cy="494196"/>
          </a:xfrm>
          <a:prstGeom prst="rect">
            <a:avLst/>
          </a:prstGeom>
          <a:noFill/>
          <a:ln w="12700" cap="sq">
            <a:noFill/>
            <a:miter lim="800000"/>
            <a:headEnd type="none" w="sm" len="sm"/>
            <a:tailEnd type="none" w="sm" len="sm"/>
          </a:ln>
          <a:effectLst/>
        </p:spPr>
        <p:txBody>
          <a:bodyPr vert="horz" wrap="none" lIns="95522" tIns="47763" rIns="95522" bIns="47763" numCol="1" anchor="ctr" anchorCtr="0" compatLnSpc="1">
            <a:prstTxWarp prst="textNoShape">
              <a:avLst/>
            </a:prstTxWarp>
          </a:bodyPr>
          <a:lstStyle>
            <a:lvl1pPr algn="l" defTabSz="955760">
              <a:defRPr kumimoji="1" sz="1100" smtClean="0">
                <a:latin typeface="ＭＳ Ｐ明朝" pitchFamily="18" charset="-128"/>
                <a:ea typeface="ＭＳ Ｐ明朝" pitchFamily="18" charset="-128"/>
              </a:defRPr>
            </a:lvl1pPr>
          </a:lstStyle>
          <a:p>
            <a:pPr>
              <a:defRPr/>
            </a:pPr>
            <a:endParaRPr lang="ja-JP" altLang="en-US"/>
          </a:p>
        </p:txBody>
      </p:sp>
      <p:sp>
        <p:nvSpPr>
          <p:cNvPr id="58371" name="Rectangle 3"/>
          <p:cNvSpPr>
            <a:spLocks noGrp="1" noChangeArrowheads="1"/>
          </p:cNvSpPr>
          <p:nvPr>
            <p:ph type="dt" idx="1"/>
          </p:nvPr>
        </p:nvSpPr>
        <p:spPr bwMode="auto">
          <a:xfrm>
            <a:off x="3860260" y="3"/>
            <a:ext cx="2946945" cy="494196"/>
          </a:xfrm>
          <a:prstGeom prst="rect">
            <a:avLst/>
          </a:prstGeom>
          <a:noFill/>
          <a:ln w="12700" cap="sq">
            <a:noFill/>
            <a:miter lim="800000"/>
            <a:headEnd type="none" w="sm" len="sm"/>
            <a:tailEnd type="none" w="sm" len="sm"/>
          </a:ln>
          <a:effectLst/>
        </p:spPr>
        <p:txBody>
          <a:bodyPr vert="horz" wrap="none" lIns="95522" tIns="47763" rIns="95522" bIns="47763" numCol="1" anchor="ctr" anchorCtr="0" compatLnSpc="1">
            <a:prstTxWarp prst="textNoShape">
              <a:avLst/>
            </a:prstTxWarp>
          </a:bodyPr>
          <a:lstStyle>
            <a:lvl1pPr algn="r" defTabSz="955760">
              <a:defRPr kumimoji="1" sz="1100" smtClean="0">
                <a:latin typeface="ＭＳ Ｐ明朝" pitchFamily="18" charset="-128"/>
                <a:ea typeface="ＭＳ Ｐ明朝" pitchFamily="18" charset="-128"/>
              </a:defRPr>
            </a:lvl1pPr>
          </a:lstStyle>
          <a:p>
            <a:pPr>
              <a:defRPr/>
            </a:pPr>
            <a:endParaRPr lang="en-US" altLang="ja-JP"/>
          </a:p>
        </p:txBody>
      </p:sp>
      <p:sp>
        <p:nvSpPr>
          <p:cNvPr id="87044" name="Rectangle 4"/>
          <p:cNvSpPr>
            <a:spLocks noGrp="1" noRot="1" noChangeAspect="1" noChangeArrowheads="1" noTextEdit="1"/>
          </p:cNvSpPr>
          <p:nvPr>
            <p:ph type="sldImg" idx="2"/>
          </p:nvPr>
        </p:nvSpPr>
        <p:spPr bwMode="auto">
          <a:xfrm>
            <a:off x="708025" y="744538"/>
            <a:ext cx="5391150" cy="3733800"/>
          </a:xfrm>
          <a:prstGeom prst="rect">
            <a:avLst/>
          </a:prstGeom>
          <a:noFill/>
          <a:ln w="9525">
            <a:solidFill>
              <a:srgbClr val="000000"/>
            </a:solidFill>
            <a:miter lim="800000"/>
            <a:headEnd/>
            <a:tailEnd/>
          </a:ln>
        </p:spPr>
      </p:sp>
      <p:sp>
        <p:nvSpPr>
          <p:cNvPr id="58373" name="Rectangle 5"/>
          <p:cNvSpPr>
            <a:spLocks noGrp="1" noChangeArrowheads="1"/>
          </p:cNvSpPr>
          <p:nvPr>
            <p:ph type="body" sz="quarter" idx="3"/>
          </p:nvPr>
        </p:nvSpPr>
        <p:spPr bwMode="auto">
          <a:xfrm>
            <a:off x="908745" y="4724209"/>
            <a:ext cx="4989714" cy="4477105"/>
          </a:xfrm>
          <a:prstGeom prst="rect">
            <a:avLst/>
          </a:prstGeom>
          <a:noFill/>
          <a:ln w="12700" cap="sq">
            <a:noFill/>
            <a:miter lim="800000"/>
            <a:headEnd type="none" w="sm" len="sm"/>
            <a:tailEnd type="none" w="sm" len="sm"/>
          </a:ln>
          <a:effectLst/>
        </p:spPr>
        <p:txBody>
          <a:bodyPr vert="horz" wrap="none" lIns="95522" tIns="47763" rIns="95522" bIns="47763" numCol="1" anchor="ctr" anchorCtr="0" compatLnSpc="1">
            <a:prstTxWarp prst="textNoShape">
              <a:avLst/>
            </a:prstTxWarp>
          </a:bodyPr>
          <a:lstStyle/>
          <a:p>
            <a:pPr lvl="0"/>
            <a:r>
              <a:rPr lang="ja-JP" altLang="en-US" noProof="0" smtClean="0"/>
              <a:t>マスター テキストの書式設定</a:t>
            </a:r>
          </a:p>
          <a:p>
            <a:pPr lvl="1"/>
            <a:r>
              <a:rPr lang="ja-JP" altLang="en-US" noProof="0" smtClean="0"/>
              <a:t>第 2 レベル</a:t>
            </a:r>
          </a:p>
          <a:p>
            <a:pPr lvl="2"/>
            <a:r>
              <a:rPr lang="ja-JP" altLang="en-US" noProof="0" smtClean="0"/>
              <a:t>第 3 レベル</a:t>
            </a:r>
          </a:p>
          <a:p>
            <a:pPr lvl="3"/>
            <a:r>
              <a:rPr lang="ja-JP" altLang="en-US" noProof="0" smtClean="0"/>
              <a:t>第 4 レベル</a:t>
            </a:r>
          </a:p>
          <a:p>
            <a:pPr lvl="4"/>
            <a:r>
              <a:rPr lang="ja-JP" altLang="en-US" noProof="0" smtClean="0"/>
              <a:t>第 5 レベル</a:t>
            </a:r>
          </a:p>
        </p:txBody>
      </p:sp>
      <p:sp>
        <p:nvSpPr>
          <p:cNvPr id="58374" name="Rectangle 6"/>
          <p:cNvSpPr>
            <a:spLocks noGrp="1" noChangeArrowheads="1"/>
          </p:cNvSpPr>
          <p:nvPr>
            <p:ph type="ftr" sz="quarter" idx="4"/>
          </p:nvPr>
        </p:nvSpPr>
        <p:spPr bwMode="auto">
          <a:xfrm>
            <a:off x="2" y="9451499"/>
            <a:ext cx="2946945" cy="494196"/>
          </a:xfrm>
          <a:prstGeom prst="rect">
            <a:avLst/>
          </a:prstGeom>
          <a:noFill/>
          <a:ln w="12700" cap="sq">
            <a:noFill/>
            <a:miter lim="800000"/>
            <a:headEnd type="none" w="sm" len="sm"/>
            <a:tailEnd type="none" w="sm" len="sm"/>
          </a:ln>
          <a:effectLst/>
        </p:spPr>
        <p:txBody>
          <a:bodyPr vert="horz" wrap="none" lIns="95522" tIns="47763" rIns="95522" bIns="47763" numCol="1" anchor="b" anchorCtr="0" compatLnSpc="1">
            <a:prstTxWarp prst="textNoShape">
              <a:avLst/>
            </a:prstTxWarp>
          </a:bodyPr>
          <a:lstStyle>
            <a:lvl1pPr algn="l" defTabSz="955760">
              <a:defRPr kumimoji="1" sz="1100" smtClean="0">
                <a:latin typeface="ＭＳ Ｐ明朝" pitchFamily="18" charset="-128"/>
                <a:ea typeface="ＭＳ Ｐ明朝" pitchFamily="18" charset="-128"/>
              </a:defRPr>
            </a:lvl1pPr>
          </a:lstStyle>
          <a:p>
            <a:pPr>
              <a:defRPr/>
            </a:pPr>
            <a:endParaRPr lang="ja-JP" altLang="en-US"/>
          </a:p>
        </p:txBody>
      </p:sp>
      <p:sp>
        <p:nvSpPr>
          <p:cNvPr id="58375" name="Rectangle 7"/>
          <p:cNvSpPr>
            <a:spLocks noGrp="1" noChangeArrowheads="1"/>
          </p:cNvSpPr>
          <p:nvPr>
            <p:ph type="sldNum" sz="quarter" idx="5"/>
          </p:nvPr>
        </p:nvSpPr>
        <p:spPr bwMode="auto">
          <a:xfrm>
            <a:off x="3860260" y="9451499"/>
            <a:ext cx="2946945" cy="494196"/>
          </a:xfrm>
          <a:prstGeom prst="rect">
            <a:avLst/>
          </a:prstGeom>
          <a:noFill/>
          <a:ln w="12700" cap="sq">
            <a:noFill/>
            <a:miter lim="800000"/>
            <a:headEnd type="none" w="sm" len="sm"/>
            <a:tailEnd type="none" w="sm" len="sm"/>
          </a:ln>
          <a:effectLst/>
        </p:spPr>
        <p:txBody>
          <a:bodyPr vert="horz" wrap="none" lIns="95522" tIns="47763" rIns="95522" bIns="47763" numCol="1" anchor="b" anchorCtr="0" compatLnSpc="1">
            <a:prstTxWarp prst="textNoShape">
              <a:avLst/>
            </a:prstTxWarp>
          </a:bodyPr>
          <a:lstStyle>
            <a:lvl1pPr algn="r" defTabSz="955760">
              <a:defRPr kumimoji="1" sz="1100" smtClean="0">
                <a:latin typeface="ＭＳ Ｐ明朝" pitchFamily="18" charset="-128"/>
                <a:ea typeface="ＭＳ Ｐ明朝" pitchFamily="18" charset="-128"/>
              </a:defRPr>
            </a:lvl1pPr>
          </a:lstStyle>
          <a:p>
            <a:pPr>
              <a:defRPr/>
            </a:pPr>
            <a:fld id="{7743D88F-1C60-4A18-8316-3E48C6765859}" type="slidenum">
              <a:rPr lang="en-US" altLang="ja-JP"/>
              <a:pPr>
                <a:defRPr/>
              </a:pPr>
              <a:t>‹#›</a:t>
            </a:fld>
            <a:endParaRPr lang="en-US" altLang="ja-JP"/>
          </a:p>
        </p:txBody>
      </p:sp>
    </p:spTree>
    <p:extLst>
      <p:ext uri="{BB962C8B-B14F-4D97-AF65-F5344CB8AC3E}">
        <p14:creationId xmlns:p14="http://schemas.microsoft.com/office/powerpoint/2010/main" val="442609636"/>
      </p:ext>
    </p:extLst>
  </p:cSld>
  <p:clrMap bg1="lt1" tx1="dk1" bg2="lt2" tx2="dk2" accent1="accent1" accent2="accent2" accent3="accent3" accent4="accent4" accent5="accent5" accent6="accent6" hlink="hlink" folHlink="folHlink"/>
  <p:hf hdr="0" ftr="0" dt="0"/>
  <p:notesStyle>
    <a:lvl1pPr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1pPr>
    <a:lvl2pPr marL="33627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2pPr>
    <a:lvl3pPr marL="67254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3pPr>
    <a:lvl4pPr marL="100881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4pPr>
    <a:lvl5pPr marL="134508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5pPr>
    <a:lvl6pPr marL="1681353" algn="l" defTabSz="672541" rtl="0" eaLnBrk="1" latinLnBrk="0" hangingPunct="1">
      <a:defRPr kumimoji="1" sz="900" kern="1200">
        <a:solidFill>
          <a:schemeClr val="tx1"/>
        </a:solidFill>
        <a:latin typeface="+mn-lt"/>
        <a:ea typeface="+mn-ea"/>
        <a:cs typeface="+mn-cs"/>
      </a:defRPr>
    </a:lvl6pPr>
    <a:lvl7pPr marL="2017624" algn="l" defTabSz="672541" rtl="0" eaLnBrk="1" latinLnBrk="0" hangingPunct="1">
      <a:defRPr kumimoji="1" sz="900" kern="1200">
        <a:solidFill>
          <a:schemeClr val="tx1"/>
        </a:solidFill>
        <a:latin typeface="+mn-lt"/>
        <a:ea typeface="+mn-ea"/>
        <a:cs typeface="+mn-cs"/>
      </a:defRPr>
    </a:lvl7pPr>
    <a:lvl8pPr marL="2353894" algn="l" defTabSz="672541" rtl="0" eaLnBrk="1" latinLnBrk="0" hangingPunct="1">
      <a:defRPr kumimoji="1" sz="900" kern="1200">
        <a:solidFill>
          <a:schemeClr val="tx1"/>
        </a:solidFill>
        <a:latin typeface="+mn-lt"/>
        <a:ea typeface="+mn-ea"/>
        <a:cs typeface="+mn-cs"/>
      </a:defRPr>
    </a:lvl8pPr>
    <a:lvl9pPr marL="2690165" algn="l" defTabSz="672541" rtl="0" eaLnBrk="1" latinLnBrk="0" hangingPunct="1">
      <a:defRPr kumimoji="1" sz="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1914886" name="Rectangle 6"/>
          <p:cNvSpPr>
            <a:spLocks noGrp="1" noChangeArrowheads="1"/>
          </p:cNvSpPr>
          <p:nvPr>
            <p:ph type="subTitle" sz="quarter" idx="1"/>
          </p:nvPr>
        </p:nvSpPr>
        <p:spPr>
          <a:xfrm>
            <a:off x="2989995" y="5134039"/>
            <a:ext cx="6419106" cy="437233"/>
          </a:xfrm>
          <a:ln w="12700" cap="sq">
            <a:headEnd type="none" w="sm" len="sm"/>
            <a:tailEnd type="none" w="sm" len="sm"/>
          </a:ln>
        </p:spPr>
        <p:txBody>
          <a:bodyPr wrap="square" lIns="67245" rIns="67245" anchorCtr="0">
            <a:spAutoFit/>
          </a:bodyPr>
          <a:lstStyle>
            <a:lvl1pPr marL="0" indent="0" algn="l">
              <a:lnSpc>
                <a:spcPct val="100000"/>
              </a:lnSpc>
              <a:spcBef>
                <a:spcPct val="0"/>
              </a:spcBef>
              <a:buFont typeface="平成明朝" pitchFamily="17" charset="-128"/>
              <a:buNone/>
              <a:defRPr sz="2400">
                <a:solidFill>
                  <a:schemeClr val="bg2">
                    <a:lumMod val="50000"/>
                    <a:lumOff val="50000"/>
                  </a:schemeClr>
                </a:solidFill>
                <a:latin typeface="メイリオ" panose="020B0604030504040204" pitchFamily="50" charset="-128"/>
                <a:ea typeface="メイリオ" panose="020B0604030504040204" pitchFamily="50" charset="-128"/>
                <a:cs typeface="メイリオ" panose="020B0604030504040204" pitchFamily="50" charset="-128"/>
              </a:defRPr>
            </a:lvl1pPr>
          </a:lstStyle>
          <a:p>
            <a:r>
              <a:rPr lang="ja-JP" altLang="en-US" dirty="0"/>
              <a:t>マスタ</a:t>
            </a:r>
            <a:r>
              <a:rPr lang="en-US" altLang="ja-JP" dirty="0"/>
              <a:t> </a:t>
            </a:r>
            <a:r>
              <a:rPr lang="ja-JP" altLang="en-US" dirty="0"/>
              <a:t>サブタイトルの書式設定</a:t>
            </a:r>
          </a:p>
        </p:txBody>
      </p:sp>
      <p:sp>
        <p:nvSpPr>
          <p:cNvPr id="1914885" name="Rectangle 5"/>
          <p:cNvSpPr>
            <a:spLocks noGrp="1" noChangeArrowheads="1"/>
          </p:cNvSpPr>
          <p:nvPr>
            <p:ph type="ctrTitle" sz="quarter"/>
          </p:nvPr>
        </p:nvSpPr>
        <p:spPr>
          <a:xfrm>
            <a:off x="2971800" y="3035389"/>
            <a:ext cx="6359403" cy="560343"/>
          </a:xfrm>
          <a:ln w="12700" cap="sq">
            <a:headEnd type="none" w="sm" len="sm"/>
            <a:tailEnd type="none" w="sm" len="sm"/>
          </a:ln>
        </p:spPr>
        <p:txBody>
          <a:bodyPr wrap="square" lIns="67245" tIns="33622" rIns="67245" bIns="33622" anchor="b">
            <a:spAutoFit/>
          </a:bodyPr>
          <a:lstStyle>
            <a:lvl1pPr algn="l">
              <a:defRPr sz="3200" b="1" i="0">
                <a:solidFill>
                  <a:srgbClr val="404040"/>
                </a:solidFill>
                <a:latin typeface="メイリオ"/>
                <a:ea typeface="メイリオ"/>
                <a:cs typeface="メイリオ"/>
              </a:defRPr>
            </a:lvl1pPr>
          </a:lstStyle>
          <a:p>
            <a:r>
              <a:rPr lang="ja-JP" altLang="en-US" dirty="0"/>
              <a:t>マスタ</a:t>
            </a:r>
            <a:r>
              <a:rPr lang="en-US" altLang="ja-JP" dirty="0"/>
              <a:t> </a:t>
            </a:r>
            <a:r>
              <a:rPr lang="ja-JP" altLang="en-US" dirty="0"/>
              <a:t>タイトルの書式設定</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AndTwoObj" preserve="1">
  <p:cSld name="タイトル、コンテンツ、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4697" y="169366"/>
            <a:ext cx="9134339" cy="585081"/>
          </a:xfrm>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351414" y="1272626"/>
            <a:ext cx="4515242" cy="5138501"/>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982586" y="1272626"/>
            <a:ext cx="4515243" cy="2457263"/>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982586" y="3930482"/>
            <a:ext cx="4515243" cy="248064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5"/>
          <p:cNvSpPr>
            <a:spLocks noGrp="1" noChangeArrowheads="1"/>
          </p:cNvSpPr>
          <p:nvPr>
            <p:ph type="sldNum" sz="quarter" idx="10"/>
          </p:nvPr>
        </p:nvSpPr>
        <p:spPr>
          <a:ln/>
        </p:spPr>
        <p:txBody>
          <a:bodyPr/>
          <a:lstStyle>
            <a:lvl1pPr>
              <a:defRPr/>
            </a:lvl1pPr>
          </a:lstStyle>
          <a:p>
            <a:fld id="{A6652962-3989-4FF4-990D-68B87D3CA273}" type="slidenum">
              <a:rPr lang="ja-JP" altLang="en-US"/>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baseline="0">
                <a:solidFill>
                  <a:schemeClr val="bg2">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defRPr>
            </a:lvl1pPr>
          </a:lstStyle>
          <a:p>
            <a:r>
              <a:rPr lang="ja-JP" altLang="en-US" dirty="0" smtClean="0"/>
              <a:t>マスタ タイトルの書式設定</a:t>
            </a:r>
            <a:endParaRPr lang="ja-JP" altLang="en-US" dirty="0"/>
          </a:p>
        </p:txBody>
      </p:sp>
      <p:sp>
        <p:nvSpPr>
          <p:cNvPr id="3" name="コンテンツ プレースホルダ 2"/>
          <p:cNvSpPr>
            <a:spLocks noGrp="1"/>
          </p:cNvSpPr>
          <p:nvPr>
            <p:ph idx="1"/>
          </p:nvPr>
        </p:nvSpPr>
        <p:spPr/>
        <p:txBody>
          <a:bodyPr anchor="t" anchorCtr="0"/>
          <a:lstStyle>
            <a:lvl1pPr>
              <a:defRPr sz="2100"/>
            </a:lvl1pPr>
            <a:lvl2pPr>
              <a:defRPr sz="1800"/>
            </a:lvl2pPr>
            <a:lvl3pPr>
              <a:defRPr sz="1500"/>
            </a:lvl3pPr>
            <a:lvl4pPr>
              <a:defRPr sz="1300"/>
            </a:lvl4pPr>
            <a:lvl5pPr>
              <a:defRPr sz="1200"/>
            </a:lvl5p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
        <p:nvSpPr>
          <p:cNvPr id="4" name="Rectangle 5"/>
          <p:cNvSpPr>
            <a:spLocks noGrp="1" noChangeArrowheads="1"/>
          </p:cNvSpPr>
          <p:nvPr>
            <p:ph type="sldNum" sz="quarter" idx="10"/>
          </p:nvPr>
        </p:nvSpPr>
        <p:spPr>
          <a:ln/>
        </p:spPr>
        <p:txBody>
          <a:bodyPr/>
          <a:lstStyle>
            <a:lvl1pPr>
              <a:defRPr/>
            </a:lvl1pPr>
          </a:lstStyle>
          <a:p>
            <a:fld id="{19168A96-8FC6-49A7-AAFF-8891F4FD4FE2}" type="slidenum">
              <a:rPr lang="ja-JP" altLang="en-US"/>
              <a:pPr/>
              <a: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2112708" y="2225443"/>
            <a:ext cx="7090465" cy="1913424"/>
          </a:xfrm>
        </p:spPr>
        <p:txBody>
          <a:bodyPr/>
          <a:lstStyle>
            <a:lvl1pPr algn="l">
              <a:defRPr sz="4400" b="0" cap="none">
                <a:solidFill>
                  <a:schemeClr val="bg2">
                    <a:lumMod val="75000"/>
                    <a:lumOff val="25000"/>
                  </a:schemeClr>
                </a:solidFill>
                <a:latin typeface="Franklin Gothic Demi" pitchFamily="34" charset="0"/>
                <a:ea typeface="ヒラギノ角ゴ ProN W6"/>
              </a:defRPr>
            </a:lvl1pPr>
          </a:lstStyle>
          <a:p>
            <a:r>
              <a:rPr lang="ja-JP" altLang="en-US" dirty="0" smtClean="0"/>
              <a:t>マスタ タイトルの書式設定</a:t>
            </a:r>
            <a:endParaRPr lang="ja-JP" altLang="en-US" dirty="0"/>
          </a:p>
        </p:txBody>
      </p:sp>
      <p:sp>
        <p:nvSpPr>
          <p:cNvPr id="3" name="テキスト プレースホルダ 2"/>
          <p:cNvSpPr>
            <a:spLocks noGrp="1"/>
          </p:cNvSpPr>
          <p:nvPr>
            <p:ph type="body" idx="1"/>
          </p:nvPr>
        </p:nvSpPr>
        <p:spPr>
          <a:xfrm>
            <a:off x="2112708" y="4431965"/>
            <a:ext cx="7090465" cy="1501093"/>
          </a:xfrm>
        </p:spPr>
        <p:txBody>
          <a:bodyPr/>
          <a:lstStyle>
            <a:lvl1pPr marL="0" indent="0" algn="l">
              <a:buNone/>
              <a:defRPr sz="2600">
                <a:solidFill>
                  <a:schemeClr val="bg2">
                    <a:lumMod val="75000"/>
                    <a:lumOff val="25000"/>
                  </a:schemeClr>
                </a:solidFill>
                <a:latin typeface="Franklin Gothic Demi" pitchFamily="34" charset="0"/>
                <a:ea typeface="ヒラギノ角ゴ Pro W6"/>
              </a:defRPr>
            </a:lvl1pPr>
            <a:lvl2pPr marL="336271" indent="0">
              <a:buNone/>
              <a:defRPr sz="1300"/>
            </a:lvl2pPr>
            <a:lvl3pPr marL="672541" indent="0">
              <a:buNone/>
              <a:defRPr sz="1200"/>
            </a:lvl3pPr>
            <a:lvl4pPr marL="1008812" indent="0">
              <a:buNone/>
              <a:defRPr sz="1000"/>
            </a:lvl4pPr>
            <a:lvl5pPr marL="1345082" indent="0">
              <a:buNone/>
              <a:defRPr sz="1000"/>
            </a:lvl5pPr>
            <a:lvl6pPr marL="1681353" indent="0">
              <a:buNone/>
              <a:defRPr sz="1000"/>
            </a:lvl6pPr>
            <a:lvl7pPr marL="2017624" indent="0">
              <a:buNone/>
              <a:defRPr sz="1000"/>
            </a:lvl7pPr>
            <a:lvl8pPr marL="2353894" indent="0">
              <a:buNone/>
              <a:defRPr sz="1000"/>
            </a:lvl8pPr>
            <a:lvl9pPr marL="2690165" indent="0">
              <a:buNone/>
              <a:defRPr sz="1000"/>
            </a:lvl9pPr>
          </a:lstStyle>
          <a:p>
            <a:pPr lvl="0"/>
            <a:r>
              <a:rPr lang="ja-JP" altLang="en-US" dirty="0" smtClean="0"/>
              <a:t>マスタ テキストの書式設定</a:t>
            </a:r>
          </a:p>
        </p:txBody>
      </p:sp>
      <p:sp>
        <p:nvSpPr>
          <p:cNvPr id="4" name="Rectangle 5"/>
          <p:cNvSpPr>
            <a:spLocks noGrp="1" noChangeArrowheads="1"/>
          </p:cNvSpPr>
          <p:nvPr>
            <p:ph type="sldNum" sz="quarter" idx="10"/>
          </p:nvPr>
        </p:nvSpPr>
        <p:spPr>
          <a:ln/>
        </p:spPr>
        <p:txBody>
          <a:bodyPr/>
          <a:lstStyle>
            <a:lvl1pPr>
              <a:defRPr/>
            </a:lvl1pPr>
          </a:lstStyle>
          <a:p>
            <a:fld id="{32A7F7E3-2EA5-4E0E-99DF-9D27F789031C}" type="slidenum">
              <a:rPr lang="ja-JP" altLang="en-US"/>
              <a:pPr/>
              <a:t>‹#›</a:t>
            </a:fld>
            <a:endParaRPr lang="en-US" altLang="ja-JP"/>
          </a:p>
        </p:txBody>
      </p:sp>
      <p:sp>
        <p:nvSpPr>
          <p:cNvPr id="5" name="正方形/長方形 4"/>
          <p:cNvSpPr/>
          <p:nvPr userDrawn="1"/>
        </p:nvSpPr>
        <p:spPr bwMode="auto">
          <a:xfrm>
            <a:off x="0" y="0"/>
            <a:ext cx="9906000" cy="1128884"/>
          </a:xfrm>
          <a:prstGeom prst="rect">
            <a:avLst/>
          </a:prstGeom>
          <a:solidFill>
            <a:srgbClr val="FFFFFF"/>
          </a:solidFill>
          <a:ln w="38100" cap="sq" cmpd="sng" algn="ctr">
            <a:solidFill>
              <a:schemeClr val="tx1"/>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1" name="正方形/長方形 10"/>
          <p:cNvSpPr/>
          <p:nvPr userDrawn="1"/>
        </p:nvSpPr>
        <p:spPr bwMode="auto">
          <a:xfrm>
            <a:off x="1752600" y="2198705"/>
            <a:ext cx="154210" cy="3744895"/>
          </a:xfrm>
          <a:prstGeom prst="rect">
            <a:avLst/>
          </a:prstGeom>
          <a:solidFill>
            <a:srgbClr val="1F497D"/>
          </a:solidFill>
          <a:ln w="38100" cap="sq" cmpd="sng" algn="ctr">
            <a:solidFill>
              <a:srgbClr val="1F497D"/>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1_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95441" y="1021902"/>
            <a:ext cx="8307732" cy="2139643"/>
          </a:xfrm>
        </p:spPr>
        <p:txBody>
          <a:bodyPr/>
          <a:lstStyle>
            <a:lvl1pPr algn="ctr">
              <a:defRPr sz="4400" b="0" cap="none">
                <a:solidFill>
                  <a:schemeClr val="bg2">
                    <a:lumMod val="75000"/>
                    <a:lumOff val="25000"/>
                  </a:schemeClr>
                </a:solidFill>
                <a:latin typeface="Franklin Gothic Demi" pitchFamily="34" charset="0"/>
                <a:ea typeface="ヒラギノ角ゴ ProN W6"/>
              </a:defRPr>
            </a:lvl1pPr>
          </a:lstStyle>
          <a:p>
            <a:r>
              <a:rPr lang="ja-JP" altLang="en-US" dirty="0" smtClean="0"/>
              <a:t>マスタ タイトルの書式設定</a:t>
            </a:r>
            <a:endParaRPr lang="ja-JP" altLang="en-US" dirty="0"/>
          </a:p>
        </p:txBody>
      </p:sp>
      <p:sp>
        <p:nvSpPr>
          <p:cNvPr id="3" name="テキスト プレースホルダ 2"/>
          <p:cNvSpPr>
            <a:spLocks noGrp="1"/>
          </p:cNvSpPr>
          <p:nvPr>
            <p:ph type="body" idx="1"/>
          </p:nvPr>
        </p:nvSpPr>
        <p:spPr>
          <a:xfrm>
            <a:off x="895441" y="3589473"/>
            <a:ext cx="8307732" cy="2343585"/>
          </a:xfrm>
        </p:spPr>
        <p:txBody>
          <a:bodyPr anchor="ctr"/>
          <a:lstStyle>
            <a:lvl1pPr marL="0" indent="0" algn="ctr">
              <a:buNone/>
              <a:defRPr sz="2600">
                <a:solidFill>
                  <a:schemeClr val="bg2">
                    <a:lumMod val="75000"/>
                    <a:lumOff val="25000"/>
                  </a:schemeClr>
                </a:solidFill>
                <a:latin typeface="Franklin Gothic Demi" pitchFamily="34" charset="0"/>
                <a:ea typeface="ヒラギノ角ゴ Pro W6"/>
              </a:defRPr>
            </a:lvl1pPr>
            <a:lvl2pPr marL="336271" indent="0">
              <a:buNone/>
              <a:defRPr sz="1300"/>
            </a:lvl2pPr>
            <a:lvl3pPr marL="672541" indent="0">
              <a:buNone/>
              <a:defRPr sz="1200"/>
            </a:lvl3pPr>
            <a:lvl4pPr marL="1008812" indent="0">
              <a:buNone/>
              <a:defRPr sz="1000"/>
            </a:lvl4pPr>
            <a:lvl5pPr marL="1345082" indent="0">
              <a:buNone/>
              <a:defRPr sz="1000"/>
            </a:lvl5pPr>
            <a:lvl6pPr marL="1681353" indent="0">
              <a:buNone/>
              <a:defRPr sz="1000"/>
            </a:lvl6pPr>
            <a:lvl7pPr marL="2017624" indent="0">
              <a:buNone/>
              <a:defRPr sz="1000"/>
            </a:lvl7pPr>
            <a:lvl8pPr marL="2353894" indent="0">
              <a:buNone/>
              <a:defRPr sz="1000"/>
            </a:lvl8pPr>
            <a:lvl9pPr marL="2690165" indent="0">
              <a:buNone/>
              <a:defRPr sz="1000"/>
            </a:lvl9pPr>
          </a:lstStyle>
          <a:p>
            <a:pPr lvl="0"/>
            <a:r>
              <a:rPr lang="ja-JP" altLang="en-US" dirty="0" smtClean="0"/>
              <a:t>マスタ テキストの書式設定</a:t>
            </a:r>
          </a:p>
        </p:txBody>
      </p:sp>
      <p:sp>
        <p:nvSpPr>
          <p:cNvPr id="4" name="Rectangle 5"/>
          <p:cNvSpPr>
            <a:spLocks noGrp="1" noChangeArrowheads="1"/>
          </p:cNvSpPr>
          <p:nvPr>
            <p:ph type="sldNum" sz="quarter" idx="10"/>
          </p:nvPr>
        </p:nvSpPr>
        <p:spPr>
          <a:ln/>
        </p:spPr>
        <p:txBody>
          <a:bodyPr/>
          <a:lstStyle>
            <a:lvl1pPr>
              <a:defRPr/>
            </a:lvl1pPr>
          </a:lstStyle>
          <a:p>
            <a:fld id="{32A7F7E3-2EA5-4E0E-99DF-9D27F789031C}" type="slidenum">
              <a:rPr lang="ja-JP" altLang="en-US"/>
              <a:pPr/>
              <a:t>‹#›</a:t>
            </a:fld>
            <a:endParaRPr lang="en-US" altLang="ja-JP"/>
          </a:p>
        </p:txBody>
      </p:sp>
      <p:sp>
        <p:nvSpPr>
          <p:cNvPr id="5" name="正方形/長方形 4"/>
          <p:cNvSpPr/>
          <p:nvPr userDrawn="1"/>
        </p:nvSpPr>
        <p:spPr bwMode="auto">
          <a:xfrm>
            <a:off x="0" y="0"/>
            <a:ext cx="9906000" cy="1128884"/>
          </a:xfrm>
          <a:prstGeom prst="rect">
            <a:avLst/>
          </a:prstGeom>
          <a:solidFill>
            <a:srgbClr val="FFFFFF"/>
          </a:solidFill>
          <a:ln w="38100" cap="sq" cmpd="sng" algn="ctr">
            <a:solidFill>
              <a:schemeClr val="tx1"/>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6" name="Rectangle 15"/>
          <p:cNvSpPr>
            <a:spLocks noChangeArrowheads="1"/>
          </p:cNvSpPr>
          <p:nvPr userDrawn="1"/>
        </p:nvSpPr>
        <p:spPr bwMode="auto">
          <a:xfrm>
            <a:off x="0" y="1"/>
            <a:ext cx="9906000" cy="228599"/>
          </a:xfrm>
          <a:prstGeom prst="rect">
            <a:avLst/>
          </a:prstGeom>
          <a:solidFill>
            <a:schemeClr val="bg1"/>
          </a:solidFill>
          <a:ln>
            <a:solidFill>
              <a:schemeClr val="bg1"/>
            </a:solidFill>
            <a:headEnd type="none" w="sm" len="sm"/>
            <a:tailEnd type="none" w="sm" len="sm"/>
          </a:ln>
          <a:effectLst/>
        </p:spPr>
        <p:style>
          <a:lnRef idx="1">
            <a:schemeClr val="accent3"/>
          </a:lnRef>
          <a:fillRef idx="3">
            <a:schemeClr val="accent3"/>
          </a:fillRef>
          <a:effectRef idx="2">
            <a:schemeClr val="accent3"/>
          </a:effectRef>
          <a:fontRef idx="minor">
            <a:schemeClr val="lt1"/>
          </a:fontRef>
        </p:style>
        <p:txBody>
          <a:bodyPr wrap="none" lIns="67254" tIns="33627" rIns="67254" bIns="33627" anchor="ctr"/>
          <a:lstStyle/>
          <a:p>
            <a:pPr algn="r">
              <a:defRPr/>
            </a:pPr>
            <a:r>
              <a:rPr lang="ja-JP" altLang="en-US" sz="1200" b="1" i="0" dirty="0" smtClean="0">
                <a:latin typeface="メイリオ"/>
                <a:ea typeface="メイリオ"/>
                <a:cs typeface="メイリオ"/>
              </a:rPr>
              <a:t>オープンデータ流通推進コンソーシアム</a:t>
            </a:r>
            <a:endParaRPr lang="en-US" altLang="ja-JP" sz="1200" b="1" i="0" dirty="0">
              <a:latin typeface="メイリオ"/>
              <a:ea typeface="メイリオ"/>
              <a:cs typeface="メイリオ"/>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351414" y="1322775"/>
            <a:ext cx="4515242"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982586" y="1322775"/>
            <a:ext cx="4515243"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1_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315789" y="1143000"/>
            <a:ext cx="9183247" cy="2514600"/>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315789" y="3810001"/>
            <a:ext cx="9182040" cy="2601128"/>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2_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315789" y="1322775"/>
            <a:ext cx="9183247" cy="1196877"/>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315789" y="2733616"/>
            <a:ext cx="9182040" cy="3677511"/>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5"/>
          <p:cNvSpPr>
            <a:spLocks noGrp="1" noChangeArrowheads="1"/>
          </p:cNvSpPr>
          <p:nvPr>
            <p:ph type="sldNum" sz="quarter" idx="10"/>
          </p:nvPr>
        </p:nvSpPr>
        <p:spPr>
          <a:ln/>
        </p:spPr>
        <p:txBody>
          <a:bodyPr/>
          <a:lstStyle>
            <a:lvl1pPr>
              <a:defRPr/>
            </a:lvl1pPr>
          </a:lstStyle>
          <a:p>
            <a:fld id="{889EB0C9-E24B-463D-BB62-FF98DEA61778}" type="slidenum">
              <a:rPr lang="ja-JP" altLang="en-US"/>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5"/>
          <p:cNvSpPr>
            <a:spLocks noGrp="1" noChangeArrowheads="1"/>
          </p:cNvSpPr>
          <p:nvPr>
            <p:ph type="sldNum" sz="quarter" idx="10"/>
          </p:nvPr>
        </p:nvSpPr>
        <p:spPr>
          <a:ln/>
        </p:spPr>
        <p:txBody>
          <a:bodyPr/>
          <a:lstStyle>
            <a:lvl1pPr>
              <a:defRPr/>
            </a:lvl1pPr>
          </a:lstStyle>
          <a:p>
            <a:fld id="{93D94DB2-09C9-4810-9F23-4FAAE8E978D7}" type="slidenum">
              <a:rPr lang="ja-JP" altLang="en-US"/>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913871" name="Rectangle 15"/>
          <p:cNvSpPr>
            <a:spLocks noChangeArrowheads="1"/>
          </p:cNvSpPr>
          <p:nvPr/>
        </p:nvSpPr>
        <p:spPr bwMode="auto">
          <a:xfrm>
            <a:off x="0" y="1"/>
            <a:ext cx="9906000" cy="228599"/>
          </a:xfrm>
          <a:prstGeom prst="rect">
            <a:avLst/>
          </a:prstGeom>
          <a:solidFill>
            <a:schemeClr val="bg1"/>
          </a:solidFill>
          <a:ln>
            <a:solidFill>
              <a:schemeClr val="bg1"/>
            </a:solidFill>
            <a:headEnd type="none" w="sm" len="sm"/>
            <a:tailEnd type="none" w="sm" len="sm"/>
          </a:ln>
          <a:effectLst/>
        </p:spPr>
        <p:style>
          <a:lnRef idx="1">
            <a:schemeClr val="accent3"/>
          </a:lnRef>
          <a:fillRef idx="3">
            <a:schemeClr val="accent3"/>
          </a:fillRef>
          <a:effectRef idx="2">
            <a:schemeClr val="accent3"/>
          </a:effectRef>
          <a:fontRef idx="minor">
            <a:schemeClr val="lt1"/>
          </a:fontRef>
        </p:style>
        <p:txBody>
          <a:bodyPr wrap="none" lIns="67254" tIns="33627" rIns="67254" bIns="33627" anchor="ctr"/>
          <a:lstStyle/>
          <a:p>
            <a:pPr algn="r">
              <a:defRPr/>
            </a:pPr>
            <a:r>
              <a:rPr lang="ja-JP" altLang="en-US" sz="1200" b="1" i="0" dirty="0" smtClean="0">
                <a:latin typeface="メイリオ"/>
                <a:ea typeface="メイリオ"/>
                <a:cs typeface="メイリオ"/>
              </a:rPr>
              <a:t>オープンデータ流通推進コンソーシアム</a:t>
            </a:r>
            <a:endParaRPr lang="en-US" altLang="ja-JP" sz="1200" b="1" i="0" dirty="0">
              <a:latin typeface="メイリオ"/>
              <a:ea typeface="メイリオ"/>
              <a:cs typeface="メイリオ"/>
            </a:endParaRPr>
          </a:p>
        </p:txBody>
      </p:sp>
      <p:sp>
        <p:nvSpPr>
          <p:cNvPr id="1913859" name="Line 3"/>
          <p:cNvSpPr>
            <a:spLocks noChangeShapeType="1"/>
          </p:cNvSpPr>
          <p:nvPr/>
        </p:nvSpPr>
        <p:spPr bwMode="auto">
          <a:xfrm>
            <a:off x="0" y="6576804"/>
            <a:ext cx="9906000" cy="0"/>
          </a:xfrm>
          <a:prstGeom prst="line">
            <a:avLst/>
          </a:prstGeom>
          <a:noFill/>
          <a:ln w="12700" cap="sq" cmpd="sng" algn="ctr">
            <a:solidFill>
              <a:srgbClr val="404040"/>
            </a:solidFill>
            <a:prstDash val="solid"/>
            <a:round/>
            <a:headEnd type="none" w="sm" len="sm"/>
            <a:tailEnd type="none" w="sm" len="sm"/>
          </a:ln>
          <a:effectLst/>
        </p:spPr>
        <p:txBody>
          <a:bodyPr wrap="none" lIns="67254" tIns="33627" rIns="67254" bIns="33627" anchor="ctr"/>
          <a:lstStyle/>
          <a:p>
            <a:pPr>
              <a:defRPr/>
            </a:pPr>
            <a:endParaRPr lang="ja-JP" altLang="en-US"/>
          </a:p>
        </p:txBody>
      </p:sp>
      <p:sp>
        <p:nvSpPr>
          <p:cNvPr id="1028" name="Rectangle 4"/>
          <p:cNvSpPr>
            <a:spLocks noGrp="1" noChangeArrowheads="1"/>
          </p:cNvSpPr>
          <p:nvPr>
            <p:ph type="body" idx="1"/>
          </p:nvPr>
        </p:nvSpPr>
        <p:spPr bwMode="auto">
          <a:xfrm>
            <a:off x="351414" y="1143000"/>
            <a:ext cx="9146415" cy="5268127"/>
          </a:xfrm>
          <a:prstGeom prst="rect">
            <a:avLst/>
          </a:prstGeom>
          <a:noFill/>
          <a:ln w="9525">
            <a:noFill/>
            <a:miter lim="800000"/>
            <a:headEnd/>
            <a:tailEnd/>
          </a:ln>
        </p:spPr>
        <p:txBody>
          <a:bodyPr vert="horz" wrap="square" lIns="0" tIns="33622" rIns="0" bIns="33622" numCol="1" anchor="t" anchorCtr="0" compatLnSpc="1">
            <a:prstTxWarp prst="textNoShape">
              <a:avLst/>
            </a:prstTxWarp>
            <a:normAutofit/>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1913861" name="Rectangle 5"/>
          <p:cNvSpPr>
            <a:spLocks noGrp="1" noChangeArrowheads="1"/>
          </p:cNvSpPr>
          <p:nvPr>
            <p:ph type="sldNum" sz="quarter" idx="4"/>
          </p:nvPr>
        </p:nvSpPr>
        <p:spPr bwMode="auto">
          <a:xfrm>
            <a:off x="9499036" y="6602804"/>
            <a:ext cx="406964" cy="255197"/>
          </a:xfrm>
          <a:prstGeom prst="rect">
            <a:avLst/>
          </a:prstGeom>
          <a:noFill/>
          <a:ln w="9525">
            <a:noFill/>
            <a:miter lim="800000"/>
            <a:headEnd/>
            <a:tailEnd/>
          </a:ln>
          <a:effectLst/>
        </p:spPr>
        <p:txBody>
          <a:bodyPr vert="horz" wrap="square" lIns="67245" tIns="33622" rIns="67245" bIns="33622" numCol="1" anchor="b" anchorCtr="0" compatLnSpc="1">
            <a:prstTxWarp prst="textNoShape">
              <a:avLst/>
            </a:prstTxWarp>
          </a:bodyPr>
          <a:lstStyle>
            <a:lvl1pPr algn="r">
              <a:defRPr kumimoji="1" sz="1100">
                <a:solidFill>
                  <a:srgbClr val="336699"/>
                </a:solidFill>
                <a:latin typeface="Arial" charset="0"/>
                <a:ea typeface="굴림" pitchFamily="34" charset="-127"/>
              </a:defRPr>
            </a:lvl1pPr>
          </a:lstStyle>
          <a:p>
            <a:fld id="{4AB2DD74-10E0-4AB2-B6D0-27B412D7252C}" type="slidenum">
              <a:rPr lang="ja-JP" altLang="en-US" smtClean="0"/>
              <a:pPr/>
              <a:t>‹#›</a:t>
            </a:fld>
            <a:endParaRPr lang="en-US" altLang="ja-JP"/>
          </a:p>
        </p:txBody>
      </p:sp>
      <p:sp>
        <p:nvSpPr>
          <p:cNvPr id="1030" name="Rectangle 6"/>
          <p:cNvSpPr>
            <a:spLocks noGrp="1" noChangeArrowheads="1"/>
          </p:cNvSpPr>
          <p:nvPr>
            <p:ph type="title"/>
          </p:nvPr>
        </p:nvSpPr>
        <p:spPr bwMode="auto">
          <a:xfrm>
            <a:off x="387642" y="304800"/>
            <a:ext cx="9134339" cy="581715"/>
          </a:xfrm>
          <a:prstGeom prst="rect">
            <a:avLst/>
          </a:prstGeom>
          <a:noFill/>
          <a:ln w="9525">
            <a:noFill/>
            <a:miter lim="800000"/>
            <a:headEnd/>
            <a:tailEnd/>
          </a:ln>
        </p:spPr>
        <p:txBody>
          <a:bodyPr vert="horz" wrap="square" lIns="0" tIns="0" rIns="0" bIns="0" numCol="1" anchor="ctr" anchorCtr="0" compatLnSpc="1">
            <a:prstTxWarp prst="textNoShape">
              <a:avLst/>
            </a:prstTxWarp>
            <a:normAutofit/>
          </a:bodyPr>
          <a:lstStyle/>
          <a:p>
            <a:pPr lvl="0"/>
            <a:r>
              <a:rPr lang="ja-JP" altLang="en-US" dirty="0" smtClean="0"/>
              <a:t>マスタ タイトルの書式設定</a:t>
            </a:r>
          </a:p>
        </p:txBody>
      </p:sp>
      <p:sp>
        <p:nvSpPr>
          <p:cNvPr id="1913873" name="Text Box 17"/>
          <p:cNvSpPr txBox="1">
            <a:spLocks noChangeArrowheads="1"/>
          </p:cNvSpPr>
          <p:nvPr/>
        </p:nvSpPr>
        <p:spPr bwMode="auto">
          <a:xfrm>
            <a:off x="217155" y="6638448"/>
            <a:ext cx="4037531" cy="221799"/>
          </a:xfrm>
          <a:prstGeom prst="rect">
            <a:avLst/>
          </a:prstGeom>
          <a:noFill/>
          <a:ln w="12700" cap="sq">
            <a:noFill/>
            <a:miter lim="800000"/>
            <a:headEnd type="none" w="sm" len="sm"/>
            <a:tailEnd type="none" w="sm" len="sm"/>
          </a:ln>
          <a:effectLst/>
        </p:spPr>
        <p:txBody>
          <a:bodyPr wrap="none" lIns="67254" tIns="33627" rIns="67254" bIns="33627">
            <a:spAutoFit/>
          </a:bodyPr>
          <a:lstStyle/>
          <a:p>
            <a:pPr>
              <a:defRPr/>
            </a:pPr>
            <a:r>
              <a:rPr lang="en-US" altLang="ja-JP" sz="1000" b="1" dirty="0" smtClean="0">
                <a:solidFill>
                  <a:srgbClr val="353535"/>
                </a:solidFill>
                <a:latin typeface="Arial" charset="0"/>
              </a:rPr>
              <a:t>© 2014 Open Data Promotion Consortium</a:t>
            </a:r>
            <a:r>
              <a:rPr lang="en-US" altLang="ja-JP" sz="1000" b="1" baseline="0" dirty="0" smtClean="0">
                <a:solidFill>
                  <a:srgbClr val="353535"/>
                </a:solidFill>
                <a:latin typeface="Arial" charset="0"/>
              </a:rPr>
              <a:t>.</a:t>
            </a:r>
            <a:r>
              <a:rPr lang="en-US" altLang="ja-JP" sz="1000" b="1" dirty="0" smtClean="0">
                <a:solidFill>
                  <a:srgbClr val="353535"/>
                </a:solidFill>
                <a:latin typeface="Arial" charset="0"/>
              </a:rPr>
              <a:t> </a:t>
            </a:r>
            <a:r>
              <a:rPr lang="en-US" altLang="ja-JP" sz="1000" b="1" dirty="0">
                <a:solidFill>
                  <a:srgbClr val="353535"/>
                </a:solidFill>
                <a:latin typeface="Arial" charset="0"/>
              </a:rPr>
              <a:t>All Rights Reserved.</a:t>
            </a:r>
          </a:p>
        </p:txBody>
      </p:sp>
      <p:sp>
        <p:nvSpPr>
          <p:cNvPr id="9" name="Line 3"/>
          <p:cNvSpPr>
            <a:spLocks noChangeShapeType="1"/>
          </p:cNvSpPr>
          <p:nvPr/>
        </p:nvSpPr>
        <p:spPr bwMode="auto">
          <a:xfrm>
            <a:off x="0" y="990600"/>
            <a:ext cx="9906000" cy="0"/>
          </a:xfrm>
          <a:prstGeom prst="line">
            <a:avLst/>
          </a:prstGeom>
          <a:noFill/>
          <a:ln w="12700" cap="sq" cmpd="sng" algn="ctr">
            <a:solidFill>
              <a:schemeClr val="bg2">
                <a:lumMod val="75000"/>
                <a:lumOff val="25000"/>
              </a:schemeClr>
            </a:solidFill>
            <a:prstDash val="solid"/>
            <a:round/>
            <a:headEnd type="none" w="sm" len="sm"/>
            <a:tailEnd type="none" w="sm" len="sm"/>
          </a:ln>
          <a:effectLst/>
        </p:spPr>
        <p:txBody>
          <a:bodyPr wrap="none" lIns="67254" tIns="33627" rIns="67254" bIns="33627" anchor="ctr"/>
          <a:lstStyle/>
          <a:p>
            <a:pPr>
              <a:defRPr/>
            </a:pPr>
            <a:endParaRPr lang="ja-JP" altLang="en-US"/>
          </a:p>
        </p:txBody>
      </p:sp>
    </p:spTree>
  </p:cSld>
  <p:clrMap bg1="dk2" tx1="lt1" bg2="dk1" tx2="lt2" accent1="accent1" accent2="accent2" accent3="accent3" accent4="accent4" accent5="accent5" accent6="accent6" hlink="hlink" folHlink="folHlink"/>
  <p:sldLayoutIdLst>
    <p:sldLayoutId id="2147483688" r:id="rId1"/>
    <p:sldLayoutId id="2147483672" r:id="rId2"/>
    <p:sldLayoutId id="2147483673" r:id="rId3"/>
    <p:sldLayoutId id="2147483702" r:id="rId4"/>
    <p:sldLayoutId id="2147483674" r:id="rId5"/>
    <p:sldLayoutId id="2147483689" r:id="rId6"/>
    <p:sldLayoutId id="2147483705" r:id="rId7"/>
    <p:sldLayoutId id="2147483676" r:id="rId8"/>
    <p:sldLayoutId id="2147483677" r:id="rId9"/>
    <p:sldLayoutId id="2147483684" r:id="rId10"/>
  </p:sldLayoutIdLst>
  <p:hf hdr="0" ftr="0" dt="0"/>
  <p:txStyles>
    <p:titleStyle>
      <a:lvl1pPr algn="l" defTabSz="972616" rtl="0" eaLnBrk="0" fontAlgn="base" hangingPunct="0">
        <a:spcBef>
          <a:spcPct val="0"/>
        </a:spcBef>
        <a:spcAft>
          <a:spcPct val="0"/>
        </a:spcAft>
        <a:defRPr kumimoji="1" sz="2600" baseline="0">
          <a:solidFill>
            <a:schemeClr val="bg2">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defRPr>
      </a:lvl1pPr>
      <a:lvl2pPr algn="l" defTabSz="972616" rtl="0" eaLnBrk="0" fontAlgn="base" hangingPunct="0">
        <a:spcBef>
          <a:spcPct val="0"/>
        </a:spcBef>
        <a:spcAft>
          <a:spcPct val="0"/>
        </a:spcAft>
        <a:defRPr kumimoji="1" sz="3500">
          <a:solidFill>
            <a:schemeClr val="tx1"/>
          </a:solidFill>
          <a:latin typeface="Franklin Gothic Demi" pitchFamily="34" charset="0"/>
          <a:ea typeface="ＤＦＧ平成ゴシック体W7" pitchFamily="50" charset="-128"/>
        </a:defRPr>
      </a:lvl2pPr>
      <a:lvl3pPr algn="l" defTabSz="972616" rtl="0" eaLnBrk="0" fontAlgn="base" hangingPunct="0">
        <a:spcBef>
          <a:spcPct val="0"/>
        </a:spcBef>
        <a:spcAft>
          <a:spcPct val="0"/>
        </a:spcAft>
        <a:defRPr kumimoji="1" sz="3500">
          <a:solidFill>
            <a:schemeClr val="tx1"/>
          </a:solidFill>
          <a:latin typeface="Franklin Gothic Demi" pitchFamily="34" charset="0"/>
          <a:ea typeface="ＤＦＧ平成ゴシック体W7" pitchFamily="50" charset="-128"/>
        </a:defRPr>
      </a:lvl3pPr>
      <a:lvl4pPr algn="l" defTabSz="972616" rtl="0" eaLnBrk="0" fontAlgn="base" hangingPunct="0">
        <a:spcBef>
          <a:spcPct val="0"/>
        </a:spcBef>
        <a:spcAft>
          <a:spcPct val="0"/>
        </a:spcAft>
        <a:defRPr kumimoji="1" sz="3500">
          <a:solidFill>
            <a:schemeClr val="tx1"/>
          </a:solidFill>
          <a:latin typeface="Franklin Gothic Demi" pitchFamily="34" charset="0"/>
          <a:ea typeface="ＤＦＧ平成ゴシック体W7" pitchFamily="50" charset="-128"/>
        </a:defRPr>
      </a:lvl4pPr>
      <a:lvl5pPr algn="l" defTabSz="972616" rtl="0" eaLnBrk="0" fontAlgn="base" hangingPunct="0">
        <a:spcBef>
          <a:spcPct val="0"/>
        </a:spcBef>
        <a:spcAft>
          <a:spcPct val="0"/>
        </a:spcAft>
        <a:defRPr kumimoji="1" sz="3500">
          <a:solidFill>
            <a:schemeClr val="tx1"/>
          </a:solidFill>
          <a:latin typeface="Franklin Gothic Demi" pitchFamily="34" charset="0"/>
          <a:ea typeface="ＤＦＧ平成ゴシック体W7" pitchFamily="50" charset="-128"/>
        </a:defRPr>
      </a:lvl5pPr>
      <a:lvl6pPr marL="336271" algn="l" defTabSz="972616" rtl="0" fontAlgn="base">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fontAlgn="base">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fontAlgn="base">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fontAlgn="base">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p:titleStyle>
    <p:bodyStyle>
      <a:lvl1pPr marL="326930" indent="-326930" algn="l" defTabSz="972616" rtl="0" eaLnBrk="1" fontAlgn="base" hangingPunct="1">
        <a:spcBef>
          <a:spcPct val="50000"/>
        </a:spcBef>
        <a:spcAft>
          <a:spcPct val="0"/>
        </a:spcAft>
        <a:buClr>
          <a:schemeClr val="accent2"/>
        </a:buClr>
        <a:buFont typeface="平成明朝" pitchFamily="17" charset="-128"/>
        <a:buChar char="■"/>
        <a:tabLst>
          <a:tab pos="775291" algn="l"/>
        </a:tabLst>
        <a:defRPr kumimoji="1" sz="2100" b="0" i="0" baseline="0">
          <a:solidFill>
            <a:srgbClr val="464646"/>
          </a:solidFill>
          <a:latin typeface="メイリオ" pitchFamily="50" charset="-128"/>
          <a:ea typeface="メイリオ" pitchFamily="50" charset="-128"/>
          <a:cs typeface="メイリオ" pitchFamily="50" charset="-128"/>
        </a:defRPr>
      </a:lvl1pPr>
      <a:lvl2pPr marL="533400" indent="-177800" algn="l" defTabSz="972616" rtl="0" eaLnBrk="0" fontAlgn="base" hangingPunct="0">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0" fontAlgn="base" hangingPunct="0">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0" fontAlgn="base" hangingPunct="0">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0" fontAlgn="base" hangingPunct="0">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fontAlgn="base">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fontAlgn="base">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fontAlgn="base">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fontAlgn="base">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p:bodyStyle>
    <p:otherStyle>
      <a:defPPr>
        <a:defRPr lang="ja-JP"/>
      </a:defPPr>
      <a:lvl1pPr marL="0" algn="l" defTabSz="672541" rtl="0" eaLnBrk="1" latinLnBrk="0" hangingPunct="1">
        <a:defRPr kumimoji="1" sz="1300" kern="1200">
          <a:solidFill>
            <a:schemeClr val="tx1"/>
          </a:solidFill>
          <a:latin typeface="+mn-lt"/>
          <a:ea typeface="+mn-ea"/>
          <a:cs typeface="+mn-cs"/>
        </a:defRPr>
      </a:lvl1pPr>
      <a:lvl2pPr marL="336271" algn="l" defTabSz="672541" rtl="0" eaLnBrk="1" latinLnBrk="0" hangingPunct="1">
        <a:defRPr kumimoji="1" sz="1300" kern="1200">
          <a:solidFill>
            <a:schemeClr val="tx1"/>
          </a:solidFill>
          <a:latin typeface="+mn-lt"/>
          <a:ea typeface="+mn-ea"/>
          <a:cs typeface="+mn-cs"/>
        </a:defRPr>
      </a:lvl2pPr>
      <a:lvl3pPr marL="672541" algn="l" defTabSz="672541" rtl="0" eaLnBrk="1" latinLnBrk="0" hangingPunct="1">
        <a:defRPr kumimoji="1" sz="1300" kern="1200">
          <a:solidFill>
            <a:schemeClr val="tx1"/>
          </a:solidFill>
          <a:latin typeface="+mn-lt"/>
          <a:ea typeface="+mn-ea"/>
          <a:cs typeface="+mn-cs"/>
        </a:defRPr>
      </a:lvl3pPr>
      <a:lvl4pPr marL="1008812" algn="l" defTabSz="672541" rtl="0" eaLnBrk="1" latinLnBrk="0" hangingPunct="1">
        <a:defRPr kumimoji="1" sz="1300" kern="1200">
          <a:solidFill>
            <a:schemeClr val="tx1"/>
          </a:solidFill>
          <a:latin typeface="+mn-lt"/>
          <a:ea typeface="+mn-ea"/>
          <a:cs typeface="+mn-cs"/>
        </a:defRPr>
      </a:lvl4pPr>
      <a:lvl5pPr marL="1345082" algn="l" defTabSz="672541" rtl="0" eaLnBrk="1" latinLnBrk="0" hangingPunct="1">
        <a:defRPr kumimoji="1" sz="1300" kern="1200">
          <a:solidFill>
            <a:schemeClr val="tx1"/>
          </a:solidFill>
          <a:latin typeface="+mn-lt"/>
          <a:ea typeface="+mn-ea"/>
          <a:cs typeface="+mn-cs"/>
        </a:defRPr>
      </a:lvl5pPr>
      <a:lvl6pPr marL="1681353" algn="l" defTabSz="672541" rtl="0" eaLnBrk="1" latinLnBrk="0" hangingPunct="1">
        <a:defRPr kumimoji="1" sz="1300" kern="1200">
          <a:solidFill>
            <a:schemeClr val="tx1"/>
          </a:solidFill>
          <a:latin typeface="+mn-lt"/>
          <a:ea typeface="+mn-ea"/>
          <a:cs typeface="+mn-cs"/>
        </a:defRPr>
      </a:lvl6pPr>
      <a:lvl7pPr marL="2017624" algn="l" defTabSz="672541" rtl="0" eaLnBrk="1" latinLnBrk="0" hangingPunct="1">
        <a:defRPr kumimoji="1" sz="1300" kern="1200">
          <a:solidFill>
            <a:schemeClr val="tx1"/>
          </a:solidFill>
          <a:latin typeface="+mn-lt"/>
          <a:ea typeface="+mn-ea"/>
          <a:cs typeface="+mn-cs"/>
        </a:defRPr>
      </a:lvl7pPr>
      <a:lvl8pPr marL="2353894" algn="l" defTabSz="672541" rtl="0" eaLnBrk="1" latinLnBrk="0" hangingPunct="1">
        <a:defRPr kumimoji="1" sz="1300" kern="1200">
          <a:solidFill>
            <a:schemeClr val="tx1"/>
          </a:solidFill>
          <a:latin typeface="+mn-lt"/>
          <a:ea typeface="+mn-ea"/>
          <a:cs typeface="+mn-cs"/>
        </a:defRPr>
      </a:lvl8pPr>
      <a:lvl9pPr marL="2690165" algn="l" defTabSz="672541" rtl="0" eaLnBrk="1" latinLnBrk="0" hangingPunct="1">
        <a:defRPr kumimoji="1"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サブタイトル 1"/>
          <p:cNvSpPr>
            <a:spLocks noGrp="1"/>
          </p:cNvSpPr>
          <p:nvPr>
            <p:ph type="subTitle" sz="quarter" idx="1"/>
          </p:nvPr>
        </p:nvSpPr>
        <p:spPr>
          <a:xfrm>
            <a:off x="2989995" y="5134039"/>
            <a:ext cx="6419106" cy="683454"/>
          </a:xfrm>
        </p:spPr>
        <p:txBody>
          <a:bodyPr/>
          <a:lstStyle/>
          <a:p>
            <a:r>
              <a:rPr lang="en-US" altLang="ja-JP" sz="2000" smtClean="0">
                <a:latin typeface="ヒラギノ角ゴ ProN W6" pitchFamily="34" charset="-128"/>
                <a:ea typeface="ヒラギノ角ゴ ProN W6" pitchFamily="34" charset="-128"/>
              </a:rPr>
              <a:t>2014.02.14</a:t>
            </a:r>
            <a:r>
              <a:rPr lang="ja-JP" altLang="en-US" sz="2000" dirty="0" smtClean="0">
                <a:latin typeface="ヒラギノ角ゴ ProN W6" pitchFamily="34" charset="-128"/>
                <a:ea typeface="ヒラギノ角ゴ ProN W6" pitchFamily="34" charset="-128"/>
              </a:rPr>
              <a:t/>
            </a:r>
            <a:br>
              <a:rPr lang="ja-JP" altLang="en-US" sz="2000" dirty="0" smtClean="0">
                <a:latin typeface="ヒラギノ角ゴ ProN W6" pitchFamily="34" charset="-128"/>
                <a:ea typeface="ヒラギノ角ゴ ProN W6" pitchFamily="34" charset="-128"/>
              </a:rPr>
            </a:br>
            <a:r>
              <a:rPr lang="ja-JP" altLang="en-US" sz="2000" dirty="0" smtClean="0">
                <a:latin typeface="ヒラギノ角ゴ ProN W6" pitchFamily="34" charset="-128"/>
                <a:ea typeface="ヒラギノ角ゴ ProN W6" pitchFamily="34" charset="-128"/>
              </a:rPr>
              <a:t>オープンデータ流通推進コンソーシアム 事務局</a:t>
            </a:r>
            <a:endParaRPr lang="en-US" altLang="ja-JP" sz="2000" dirty="0" smtClean="0">
              <a:latin typeface="ヒラギノ角ゴ ProN W6" pitchFamily="34" charset="-128"/>
              <a:ea typeface="ヒラギノ角ゴ ProN W6" pitchFamily="34" charset="-128"/>
            </a:endParaRPr>
          </a:p>
        </p:txBody>
      </p:sp>
      <p:sp>
        <p:nvSpPr>
          <p:cNvPr id="3" name="タイトル 2"/>
          <p:cNvSpPr>
            <a:spLocks noGrp="1"/>
          </p:cNvSpPr>
          <p:nvPr>
            <p:ph type="ctrTitle" sz="quarter"/>
          </p:nvPr>
        </p:nvSpPr>
        <p:spPr>
          <a:xfrm>
            <a:off x="2971800" y="2870978"/>
            <a:ext cx="6427985" cy="1422118"/>
          </a:xfrm>
        </p:spPr>
        <p:txBody>
          <a:bodyPr/>
          <a:lstStyle/>
          <a:p>
            <a:r>
              <a:rPr lang="ja-JP" altLang="en-US" sz="2400" dirty="0" smtClean="0">
                <a:latin typeface="メイリオ" pitchFamily="50" charset="-128"/>
                <a:ea typeface="メイリオ" pitchFamily="50" charset="-128"/>
                <a:cs typeface="メイリオ" pitchFamily="50" charset="-128"/>
              </a:rPr>
              <a:t>オープンデータ流通推進コンソーシアム</a:t>
            </a:r>
            <a:r>
              <a:rPr lang="en-US" altLang="ja-JP" dirty="0" smtClean="0">
                <a:latin typeface="メイリオ" pitchFamily="50" charset="-128"/>
                <a:ea typeface="メイリオ" pitchFamily="50" charset="-128"/>
                <a:cs typeface="メイリオ" pitchFamily="50" charset="-128"/>
              </a:rPr>
              <a:t/>
            </a:r>
            <a:br>
              <a:rPr lang="en-US" altLang="ja-JP" dirty="0" smtClean="0">
                <a:latin typeface="メイリオ" pitchFamily="50" charset="-128"/>
                <a:ea typeface="メイリオ" pitchFamily="50" charset="-128"/>
                <a:cs typeface="メイリオ" pitchFamily="50" charset="-128"/>
              </a:rPr>
            </a:br>
            <a:r>
              <a:rPr lang="ja-JP" altLang="en-US" dirty="0" smtClean="0">
                <a:latin typeface="メイリオ" pitchFamily="50" charset="-128"/>
                <a:ea typeface="メイリオ" pitchFamily="50" charset="-128"/>
                <a:cs typeface="メイリオ" pitchFamily="50" charset="-128"/>
              </a:rPr>
              <a:t>情報流通連携基盤外部仕様書の</a:t>
            </a:r>
            <a:br>
              <a:rPr lang="ja-JP" altLang="en-US" dirty="0" smtClean="0">
                <a:latin typeface="メイリオ" pitchFamily="50" charset="-128"/>
                <a:ea typeface="メイリオ" pitchFamily="50" charset="-128"/>
                <a:cs typeface="メイリオ" pitchFamily="50" charset="-128"/>
              </a:rPr>
            </a:br>
            <a:r>
              <a:rPr lang="ja-JP" altLang="en-US" dirty="0" smtClean="0">
                <a:latin typeface="メイリオ" pitchFamily="50" charset="-128"/>
                <a:ea typeface="メイリオ" pitchFamily="50" charset="-128"/>
                <a:cs typeface="メイリオ" pitchFamily="50" charset="-128"/>
              </a:rPr>
              <a:t>改訂案</a:t>
            </a:r>
            <a:endParaRPr lang="ja-JP" altLang="en-US" dirty="0">
              <a:latin typeface="メイリオ" pitchFamily="50" charset="-128"/>
              <a:ea typeface="メイリオ" pitchFamily="50" charset="-128"/>
              <a:cs typeface="メイリオ" pitchFamily="50" charset="-128"/>
            </a:endParaRPr>
          </a:p>
        </p:txBody>
      </p:sp>
      <p:pic>
        <p:nvPicPr>
          <p:cNvPr id="5" name="図 4"/>
          <p:cNvPicPr>
            <a:picLocks noChangeAspect="1"/>
          </p:cNvPicPr>
          <p:nvPr/>
        </p:nvPicPr>
        <p:blipFill>
          <a:blip r:embed="rId2" cstate="print"/>
          <a:stretch>
            <a:fillRect/>
          </a:stretch>
        </p:blipFill>
        <p:spPr>
          <a:xfrm>
            <a:off x="381000" y="1447800"/>
            <a:ext cx="2286000" cy="2097740"/>
          </a:xfrm>
          <a:prstGeom prst="rect">
            <a:avLst/>
          </a:prstGeom>
        </p:spPr>
      </p:pic>
      <p:sp>
        <p:nvSpPr>
          <p:cNvPr id="7" name="テキスト ボックス 6"/>
          <p:cNvSpPr txBox="1"/>
          <p:nvPr/>
        </p:nvSpPr>
        <p:spPr>
          <a:xfrm>
            <a:off x="3048000" y="1981200"/>
            <a:ext cx="6858000" cy="369332"/>
          </a:xfrm>
          <a:prstGeom prst="rect">
            <a:avLst/>
          </a:prstGeom>
          <a:solidFill>
            <a:schemeClr val="bg1"/>
          </a:solidFill>
          <a:ln>
            <a:solidFill>
              <a:srgbClr val="1F497D"/>
            </a:solidFill>
          </a:ln>
        </p:spPr>
        <p:txBody>
          <a:bodyPr wrap="square" rtlCol="0">
            <a:spAutoFit/>
          </a:bodyPr>
          <a:lstStyle/>
          <a:p>
            <a:pPr algn="l"/>
            <a:r>
              <a:rPr kumimoji="1" lang="ja-JP" altLang="en-US" dirty="0" smtClean="0">
                <a:latin typeface="ヒラギノ角ゴ ProN W6"/>
                <a:ea typeface="ヒラギノ角ゴ ProN W6"/>
                <a:cs typeface="ヒラギノ角ゴ ProN W6"/>
              </a:rPr>
              <a:t>平成</a:t>
            </a:r>
            <a:r>
              <a:rPr kumimoji="1" lang="en-US" altLang="ja-JP" dirty="0" smtClean="0">
                <a:latin typeface="ヒラギノ角ゴ ProN W6"/>
                <a:ea typeface="ヒラギノ角ゴ ProN W6"/>
                <a:cs typeface="ヒラギノ角ゴ ProN W6"/>
              </a:rPr>
              <a:t>25</a:t>
            </a:r>
            <a:r>
              <a:rPr kumimoji="1" lang="ja-JP" altLang="en-US" dirty="0">
                <a:latin typeface="ヒラギノ角ゴ ProN W6"/>
                <a:ea typeface="ヒラギノ角ゴ ProN W6"/>
                <a:cs typeface="ヒラギノ角ゴ ProN W6"/>
              </a:rPr>
              <a:t>年度</a:t>
            </a:r>
            <a:r>
              <a:rPr kumimoji="1" lang="ja-JP" altLang="en-US" dirty="0" smtClean="0">
                <a:latin typeface="ヒラギノ角ゴ ProN W6"/>
                <a:ea typeface="ヒラギノ角ゴ ProN W6"/>
                <a:cs typeface="ヒラギノ角ゴ ProN W6"/>
              </a:rPr>
              <a:t>技術委員会</a:t>
            </a:r>
          </a:p>
        </p:txBody>
      </p:sp>
      <p:sp>
        <p:nvSpPr>
          <p:cNvPr id="8" name="Text Box 785"/>
          <p:cNvSpPr txBox="1">
            <a:spLocks noChangeArrowheads="1"/>
          </p:cNvSpPr>
          <p:nvPr/>
        </p:nvSpPr>
        <p:spPr bwMode="auto">
          <a:xfrm>
            <a:off x="8755694" y="195513"/>
            <a:ext cx="1058430" cy="276999"/>
          </a:xfrm>
          <a:prstGeom prst="rect">
            <a:avLst/>
          </a:prstGeom>
          <a:noFill/>
          <a:ln w="9525">
            <a:solidFill>
              <a:schemeClr val="bg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957263" eaLnBrk="0" hangingPunct="0">
              <a:defRPr kumimoji="1" sz="1200">
                <a:solidFill>
                  <a:schemeClr val="tx1"/>
                </a:solidFill>
                <a:latin typeface="Arial" charset="0"/>
                <a:ea typeface="ＭＳ Ｐゴシック" pitchFamily="50" charset="-128"/>
              </a:defRPr>
            </a:lvl1pPr>
            <a:lvl2pPr marL="742950" indent="-285750" defTabSz="957263" eaLnBrk="0" hangingPunct="0">
              <a:defRPr kumimoji="1" sz="1200">
                <a:solidFill>
                  <a:schemeClr val="tx1"/>
                </a:solidFill>
                <a:latin typeface="Arial" charset="0"/>
                <a:ea typeface="ＭＳ Ｐゴシック" pitchFamily="50" charset="-128"/>
              </a:defRPr>
            </a:lvl2pPr>
            <a:lvl3pPr marL="1143000" indent="-228600" defTabSz="957263" eaLnBrk="0" hangingPunct="0">
              <a:defRPr kumimoji="1" sz="1200">
                <a:solidFill>
                  <a:schemeClr val="tx1"/>
                </a:solidFill>
                <a:latin typeface="Arial" charset="0"/>
                <a:ea typeface="ＭＳ Ｐゴシック" pitchFamily="50" charset="-128"/>
              </a:defRPr>
            </a:lvl3pPr>
            <a:lvl4pPr marL="1600200" indent="-228600" defTabSz="957263" eaLnBrk="0" hangingPunct="0">
              <a:defRPr kumimoji="1" sz="1200">
                <a:solidFill>
                  <a:schemeClr val="tx1"/>
                </a:solidFill>
                <a:latin typeface="Arial" charset="0"/>
                <a:ea typeface="ＭＳ Ｐゴシック" pitchFamily="50" charset="-128"/>
              </a:defRPr>
            </a:lvl4pPr>
            <a:lvl5pPr marL="2057400" indent="-228600" defTabSz="957263" eaLnBrk="0" hangingPunct="0">
              <a:defRPr kumimoji="1" sz="1200">
                <a:solidFill>
                  <a:schemeClr val="tx1"/>
                </a:solidFill>
                <a:latin typeface="Arial" charset="0"/>
                <a:ea typeface="ＭＳ Ｐゴシック" pitchFamily="50" charset="-128"/>
              </a:defRPr>
            </a:lvl5pPr>
            <a:lvl6pPr marL="25146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6pPr>
            <a:lvl7pPr marL="29718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7pPr>
            <a:lvl8pPr marL="34290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8pPr>
            <a:lvl9pPr marL="38862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9pPr>
          </a:lstStyle>
          <a:p>
            <a:pPr eaLnBrk="1" hangingPunct="1">
              <a:spcBef>
                <a:spcPct val="50000"/>
              </a:spcBef>
            </a:pPr>
            <a:r>
              <a:rPr lang="ja-JP" altLang="en-US" dirty="0" smtClean="0">
                <a:solidFill>
                  <a:schemeClr val="bg2"/>
                </a:solidFill>
              </a:rPr>
              <a:t>資料</a:t>
            </a:r>
            <a:r>
              <a:rPr lang="en-US" altLang="ja-JP" dirty="0" smtClean="0">
                <a:solidFill>
                  <a:schemeClr val="bg2"/>
                </a:solidFill>
              </a:rPr>
              <a:t>2-6</a:t>
            </a:r>
            <a:endParaRPr lang="en-US" altLang="ja-JP" dirty="0">
              <a:solidFill>
                <a:schemeClr val="bg2"/>
              </a:solidFill>
            </a:endParaRPr>
          </a:p>
        </p:txBody>
      </p:sp>
    </p:spTree>
    <p:extLst>
      <p:ext uri="{BB962C8B-B14F-4D97-AF65-F5344CB8AC3E}">
        <p14:creationId xmlns:p14="http://schemas.microsoft.com/office/powerpoint/2010/main" val="26169606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RDF</a:t>
            </a:r>
            <a:r>
              <a:rPr kumimoji="1" lang="ja-JP" altLang="en-US" dirty="0" smtClean="0"/>
              <a:t>に関するアクセス制御検討の現状</a:t>
            </a:r>
            <a:endParaRPr kumimoji="1" lang="ja-JP" altLang="en-US" dirty="0"/>
          </a:p>
        </p:txBody>
      </p:sp>
      <p:sp>
        <p:nvSpPr>
          <p:cNvPr id="3" name="コンテンツ プレースホルダー 2"/>
          <p:cNvSpPr>
            <a:spLocks noGrp="1"/>
          </p:cNvSpPr>
          <p:nvPr>
            <p:ph idx="1"/>
          </p:nvPr>
        </p:nvSpPr>
        <p:spPr>
          <a:xfrm>
            <a:off x="351414" y="1143000"/>
            <a:ext cx="9146415" cy="5371311"/>
          </a:xfrm>
        </p:spPr>
        <p:txBody>
          <a:bodyPr>
            <a:normAutofit/>
          </a:bodyPr>
          <a:lstStyle/>
          <a:p>
            <a:r>
              <a:rPr lang="ja-JP" altLang="en-US" dirty="0"/>
              <a:t>現時点で</a:t>
            </a:r>
            <a:r>
              <a:rPr lang="ja-JP" altLang="en-US" dirty="0" smtClean="0"/>
              <a:t>は、</a:t>
            </a:r>
            <a:r>
              <a:rPr lang="en-US" altLang="ja-JP" dirty="0" smtClean="0"/>
              <a:t>W3C</a:t>
            </a:r>
            <a:r>
              <a:rPr lang="ja-JP" altLang="en-US" dirty="0" smtClean="0"/>
              <a:t>のワーキンググループ等でアクセス制御の検討がなされているが、標準化には至っていない。</a:t>
            </a:r>
          </a:p>
          <a:p>
            <a:pPr lvl="1"/>
            <a:r>
              <a:rPr lang="en-US" altLang="ja-JP" dirty="0" smtClean="0"/>
              <a:t>Shi3ld </a:t>
            </a:r>
            <a:r>
              <a:rPr lang="en-US" altLang="ja-JP" dirty="0"/>
              <a:t>(Context-Aware Authorization for Graph Stores</a:t>
            </a:r>
            <a:r>
              <a:rPr lang="en-US" altLang="ja-JP" dirty="0" smtClean="0"/>
              <a:t>)</a:t>
            </a:r>
            <a:r>
              <a:rPr lang="en-US" altLang="ja-JP" baseline="30000" dirty="0" smtClean="0"/>
              <a:t> (*2)</a:t>
            </a:r>
            <a:endParaRPr lang="ja-JP" altLang="en-US" baseline="30000" dirty="0" smtClean="0"/>
          </a:p>
          <a:p>
            <a:pPr lvl="2"/>
            <a:r>
              <a:rPr lang="ja-JP" altLang="en-US" dirty="0"/>
              <a:t>グラフの各要素レベル</a:t>
            </a:r>
            <a:r>
              <a:rPr lang="ja-JP" altLang="en-US" dirty="0" smtClean="0"/>
              <a:t>で、かつクエリ形式のレベルまでのアクセス制御を記述できる。</a:t>
            </a:r>
          </a:p>
          <a:p>
            <a:pPr lvl="3"/>
            <a:r>
              <a:rPr kumimoji="1" lang="ja-JP" altLang="en-US" dirty="0" smtClean="0"/>
              <a:t>たとえば「</a:t>
            </a:r>
            <a:r>
              <a:rPr lang="en-US" altLang="ja-JP" dirty="0" smtClean="0"/>
              <a:t>POI</a:t>
            </a:r>
            <a:r>
              <a:rPr lang="ja-JP" altLang="en-US" dirty="0"/>
              <a:t>の</a:t>
            </a:r>
            <a:r>
              <a:rPr lang="en-US" altLang="ja-JP" dirty="0"/>
              <a:t>500m</a:t>
            </a:r>
            <a:r>
              <a:rPr lang="ja-JP" altLang="en-US" dirty="0"/>
              <a:t>以内から発行された</a:t>
            </a:r>
            <a:r>
              <a:rPr lang="ja-JP" altLang="en-US" dirty="0" smtClean="0"/>
              <a:t>クエリに限り検索できる」という記述は以下の通り。</a:t>
            </a:r>
            <a:endParaRPr lang="ja-JP" altLang="en-US" dirty="0"/>
          </a:p>
          <a:p>
            <a:pPr lvl="2"/>
            <a:endParaRPr kumimoji="1" lang="ja-JP" altLang="en-US" dirty="0" smtClean="0"/>
          </a:p>
          <a:p>
            <a:pPr lvl="2"/>
            <a:endParaRPr lang="ja-JP" altLang="en-US" dirty="0"/>
          </a:p>
          <a:p>
            <a:pPr lvl="2"/>
            <a:endParaRPr kumimoji="1" lang="ja-JP" altLang="en-US" dirty="0" smtClean="0"/>
          </a:p>
          <a:p>
            <a:pPr lvl="2"/>
            <a:endParaRPr lang="ja-JP" altLang="en-US" dirty="0"/>
          </a:p>
          <a:p>
            <a:pPr lvl="2"/>
            <a:endParaRPr kumimoji="1" lang="ja-JP" altLang="en-US" dirty="0" smtClean="0"/>
          </a:p>
          <a:p>
            <a:pPr lvl="2"/>
            <a:endParaRPr lang="ja-JP" altLang="en-US" dirty="0"/>
          </a:p>
          <a:p>
            <a:pPr lvl="2"/>
            <a:endParaRPr kumimoji="1" lang="ja-JP" altLang="en-US" dirty="0" smtClean="0"/>
          </a:p>
          <a:p>
            <a:pPr lvl="2"/>
            <a:endParaRPr lang="ja-JP" altLang="en-US" dirty="0"/>
          </a:p>
          <a:p>
            <a:pPr lvl="2"/>
            <a:endParaRPr kumimoji="1" lang="en-US" altLang="ja-JP" dirty="0" smtClean="0"/>
          </a:p>
          <a:p>
            <a:pPr lvl="2"/>
            <a:endParaRPr lang="en-US" altLang="ja-JP" dirty="0"/>
          </a:p>
          <a:p>
            <a:pPr lvl="2"/>
            <a:r>
              <a:rPr kumimoji="1" lang="ja-JP" altLang="en-US" dirty="0" smtClean="0"/>
              <a:t>問題点</a:t>
            </a:r>
          </a:p>
          <a:p>
            <a:pPr lvl="3"/>
            <a:r>
              <a:rPr kumimoji="1" lang="ja-JP" altLang="en-US" dirty="0" smtClean="0"/>
              <a:t>アクセス制御の記述が複雑すぎる。</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10</a:t>
            </a:fld>
            <a:endParaRPr lang="en-US" altLang="ja-JP"/>
          </a:p>
        </p:txBody>
      </p:sp>
      <p:sp>
        <p:nvSpPr>
          <p:cNvPr id="5" name="テキスト ボックス 4"/>
          <p:cNvSpPr txBox="1"/>
          <p:nvPr/>
        </p:nvSpPr>
        <p:spPr>
          <a:xfrm>
            <a:off x="6070241" y="6237312"/>
            <a:ext cx="3544496" cy="276999"/>
          </a:xfrm>
          <a:prstGeom prst="rect">
            <a:avLst/>
          </a:prstGeom>
          <a:noFill/>
        </p:spPr>
        <p:txBody>
          <a:bodyPr wrap="none" rtlCol="0">
            <a:spAutoFit/>
          </a:bodyPr>
          <a:lstStyle/>
          <a:p>
            <a:pPr algn="l"/>
            <a:r>
              <a:rPr kumimoji="1" lang="en-US" altLang="ja-JP" sz="12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2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2) http://wimmics.inria.fr/projects/shi3ld/</a:t>
            </a:r>
            <a:endParaRPr kumimoji="1" lang="ja-JP" altLang="en-US" sz="12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3" name="円/楕円 12"/>
          <p:cNvSpPr/>
          <p:nvPr/>
        </p:nvSpPr>
        <p:spPr bwMode="auto">
          <a:xfrm>
            <a:off x="560512" y="2708920"/>
            <a:ext cx="720080" cy="297061"/>
          </a:xfrm>
          <a:prstGeom prst="ellipse">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1200" b="0" i="0" u="none" strike="noStrike" cap="none" normalizeH="0" baseline="0" dirty="0" smtClean="0">
              <a:ln>
                <a:noFill/>
              </a:ln>
              <a:solidFill>
                <a:schemeClr val="bg2"/>
              </a:solidFill>
              <a:effectLst/>
              <a:latin typeface="+mn-lt"/>
              <a:ea typeface="ＤＦＧ華康ゴシック体W5" pitchFamily="50" charset="-128"/>
            </a:endParaRPr>
          </a:p>
        </p:txBody>
      </p:sp>
      <p:sp>
        <p:nvSpPr>
          <p:cNvPr id="17" name="円/楕円 16"/>
          <p:cNvSpPr/>
          <p:nvPr/>
        </p:nvSpPr>
        <p:spPr bwMode="auto">
          <a:xfrm>
            <a:off x="2792760" y="3068960"/>
            <a:ext cx="720080" cy="297061"/>
          </a:xfrm>
          <a:prstGeom prst="ellipse">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sz="1200" b="0" i="0" u="none" strike="noStrike" cap="none" normalizeH="0" baseline="0" dirty="0" smtClean="0">
                <a:ln>
                  <a:noFill/>
                </a:ln>
                <a:solidFill>
                  <a:schemeClr val="bg2"/>
                </a:solidFill>
                <a:effectLst/>
                <a:latin typeface="+mn-lt"/>
                <a:ea typeface="ＤＦＧ華康ゴシック体W5" pitchFamily="50" charset="-128"/>
              </a:rPr>
              <a:t>Data#1</a:t>
            </a:r>
            <a:endParaRPr kumimoji="0" lang="ja-JP" altLang="en-US" sz="1200" b="0" i="0" u="none" strike="noStrike" cap="none" normalizeH="0" baseline="0" dirty="0" smtClean="0">
              <a:ln>
                <a:noFill/>
              </a:ln>
              <a:solidFill>
                <a:schemeClr val="bg2"/>
              </a:solidFill>
              <a:effectLst/>
              <a:latin typeface="+mn-lt"/>
              <a:ea typeface="ＤＦＧ華康ゴシック体W5" pitchFamily="50" charset="-128"/>
            </a:endParaRPr>
          </a:p>
        </p:txBody>
      </p:sp>
      <p:cxnSp>
        <p:nvCxnSpPr>
          <p:cNvPr id="18" name="カギ線コネクタ 17"/>
          <p:cNvCxnSpPr>
            <a:stCxn id="13" idx="4"/>
            <a:endCxn id="17" idx="2"/>
          </p:cNvCxnSpPr>
          <p:nvPr/>
        </p:nvCxnSpPr>
        <p:spPr bwMode="auto">
          <a:xfrm rot="16200000" flipH="1">
            <a:off x="1750901" y="2175632"/>
            <a:ext cx="211510" cy="1872208"/>
          </a:xfrm>
          <a:prstGeom prst="bentConnector2">
            <a:avLst/>
          </a:prstGeom>
          <a:solidFill>
            <a:schemeClr val="accent1"/>
          </a:solidFill>
          <a:ln w="12700" cap="sq" cmpd="sng" algn="ctr">
            <a:solidFill>
              <a:schemeClr val="bg2"/>
            </a:solidFill>
            <a:prstDash val="solid"/>
            <a:round/>
            <a:headEnd type="none" w="sm" len="sm"/>
            <a:tailEnd type="arrow"/>
          </a:ln>
          <a:effectLst/>
        </p:spPr>
      </p:cxnSp>
      <p:sp>
        <p:nvSpPr>
          <p:cNvPr id="20" name="円/楕円 19"/>
          <p:cNvSpPr/>
          <p:nvPr/>
        </p:nvSpPr>
        <p:spPr bwMode="auto">
          <a:xfrm>
            <a:off x="2792760" y="3501008"/>
            <a:ext cx="720080" cy="297061"/>
          </a:xfrm>
          <a:prstGeom prst="ellipse">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1200" b="0" i="0" u="none" strike="noStrike" cap="none" normalizeH="0" baseline="0" dirty="0" smtClean="0">
              <a:ln>
                <a:noFill/>
              </a:ln>
              <a:solidFill>
                <a:schemeClr val="bg2"/>
              </a:solidFill>
              <a:effectLst/>
              <a:latin typeface="+mn-lt"/>
              <a:ea typeface="ＤＦＧ華康ゴシック体W5" pitchFamily="50" charset="-128"/>
            </a:endParaRPr>
          </a:p>
        </p:txBody>
      </p:sp>
      <p:sp>
        <p:nvSpPr>
          <p:cNvPr id="21" name="円/楕円 20"/>
          <p:cNvSpPr/>
          <p:nvPr/>
        </p:nvSpPr>
        <p:spPr bwMode="auto">
          <a:xfrm>
            <a:off x="2792760" y="4398851"/>
            <a:ext cx="720080" cy="297061"/>
          </a:xfrm>
          <a:prstGeom prst="ellipse">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sz="1200" b="0" i="0" u="none" strike="noStrike" cap="none" normalizeH="0" baseline="0" dirty="0" smtClean="0">
                <a:ln>
                  <a:noFill/>
                </a:ln>
                <a:solidFill>
                  <a:schemeClr val="bg2"/>
                </a:solidFill>
                <a:effectLst/>
                <a:latin typeface="+mn-lt"/>
                <a:ea typeface="ＤＦＧ華康ゴシック体W5" pitchFamily="50" charset="-128"/>
              </a:rPr>
              <a:t>ACS#1</a:t>
            </a:r>
            <a:endParaRPr kumimoji="0" lang="ja-JP" altLang="en-US" sz="1200" b="0" i="0" u="none" strike="noStrike" cap="none" normalizeH="0" baseline="0" dirty="0" smtClean="0">
              <a:ln>
                <a:noFill/>
              </a:ln>
              <a:solidFill>
                <a:schemeClr val="bg2"/>
              </a:solidFill>
              <a:effectLst/>
              <a:latin typeface="+mn-lt"/>
              <a:ea typeface="ＤＦＧ華康ゴシック体W5" pitchFamily="50" charset="-128"/>
            </a:endParaRPr>
          </a:p>
        </p:txBody>
      </p:sp>
      <p:cxnSp>
        <p:nvCxnSpPr>
          <p:cNvPr id="22" name="カギ線コネクタ 21"/>
          <p:cNvCxnSpPr>
            <a:stCxn id="13" idx="4"/>
            <a:endCxn id="20" idx="2"/>
          </p:cNvCxnSpPr>
          <p:nvPr/>
        </p:nvCxnSpPr>
        <p:spPr bwMode="auto">
          <a:xfrm rot="16200000" flipH="1">
            <a:off x="1534877" y="2391656"/>
            <a:ext cx="643558" cy="1872208"/>
          </a:xfrm>
          <a:prstGeom prst="bentConnector2">
            <a:avLst/>
          </a:prstGeom>
          <a:solidFill>
            <a:schemeClr val="accent1"/>
          </a:solidFill>
          <a:ln w="12700" cap="sq" cmpd="sng" algn="ctr">
            <a:solidFill>
              <a:schemeClr val="bg2"/>
            </a:solidFill>
            <a:prstDash val="solid"/>
            <a:round/>
            <a:headEnd type="none" w="sm" len="sm"/>
            <a:tailEnd type="arrow"/>
          </a:ln>
          <a:effectLst/>
        </p:spPr>
      </p:cxnSp>
      <p:cxnSp>
        <p:nvCxnSpPr>
          <p:cNvPr id="23" name="カギ線コネクタ 22"/>
          <p:cNvCxnSpPr>
            <a:stCxn id="13" idx="4"/>
            <a:endCxn id="21" idx="2"/>
          </p:cNvCxnSpPr>
          <p:nvPr/>
        </p:nvCxnSpPr>
        <p:spPr bwMode="auto">
          <a:xfrm rot="16200000" flipH="1">
            <a:off x="1085956" y="2840577"/>
            <a:ext cx="1541401" cy="1872208"/>
          </a:xfrm>
          <a:prstGeom prst="bentConnector2">
            <a:avLst/>
          </a:prstGeom>
          <a:solidFill>
            <a:schemeClr val="accent1"/>
          </a:solidFill>
          <a:ln w="12700" cap="sq" cmpd="sng" algn="ctr">
            <a:solidFill>
              <a:schemeClr val="bg2"/>
            </a:solidFill>
            <a:prstDash val="solid"/>
            <a:round/>
            <a:headEnd type="none" w="sm" len="sm"/>
            <a:tailEnd type="arrow"/>
          </a:ln>
          <a:effectLst/>
        </p:spPr>
      </p:cxnSp>
      <p:sp>
        <p:nvSpPr>
          <p:cNvPr id="24" name="テキスト ボックス 23"/>
          <p:cNvSpPr txBox="1"/>
          <p:nvPr/>
        </p:nvSpPr>
        <p:spPr>
          <a:xfrm>
            <a:off x="920552" y="3007985"/>
            <a:ext cx="1091133" cy="276999"/>
          </a:xfrm>
          <a:prstGeom prst="rect">
            <a:avLst/>
          </a:prstGeom>
          <a:noFill/>
        </p:spPr>
        <p:txBody>
          <a:bodyPr wrap="none" rtlCol="0">
            <a:spAutoFit/>
          </a:bodyPr>
          <a:lstStyle/>
          <a:p>
            <a:pPr algn="l"/>
            <a:r>
              <a:rPr kumimoji="1" lang="en-US" altLang="ja-JP" sz="1200" dirty="0" smtClean="0">
                <a:solidFill>
                  <a:schemeClr val="bg2"/>
                </a:solidFill>
                <a:latin typeface="+mn-lt"/>
                <a:ea typeface="メイリオ" panose="020B0604030504040204" pitchFamily="50" charset="-128"/>
                <a:cs typeface="メイリオ" panose="020B0604030504040204" pitchFamily="50" charset="-128"/>
              </a:rPr>
              <a:t>s4ac:appliesTo</a:t>
            </a:r>
            <a:endParaRPr kumimoji="1" lang="ja-JP" altLang="en-US" sz="1200" dirty="0" smtClean="0">
              <a:solidFill>
                <a:schemeClr val="bg2"/>
              </a:solidFill>
              <a:latin typeface="+mn-lt"/>
              <a:ea typeface="メイリオ" panose="020B0604030504040204" pitchFamily="50" charset="-128"/>
              <a:cs typeface="メイリオ" panose="020B0604030504040204" pitchFamily="50" charset="-128"/>
            </a:endParaRPr>
          </a:p>
        </p:txBody>
      </p:sp>
      <p:sp>
        <p:nvSpPr>
          <p:cNvPr id="25" name="テキスト ボックス 24"/>
          <p:cNvSpPr txBox="1"/>
          <p:nvPr/>
        </p:nvSpPr>
        <p:spPr>
          <a:xfrm>
            <a:off x="920552" y="4232121"/>
            <a:ext cx="1945533" cy="276999"/>
          </a:xfrm>
          <a:prstGeom prst="rect">
            <a:avLst/>
          </a:prstGeom>
          <a:noFill/>
        </p:spPr>
        <p:txBody>
          <a:bodyPr wrap="none" rtlCol="0">
            <a:spAutoFit/>
          </a:bodyPr>
          <a:lstStyle/>
          <a:p>
            <a:pPr algn="l"/>
            <a:r>
              <a:rPr kumimoji="1" lang="en-US" altLang="ja-JP" sz="1200" dirty="0" smtClean="0">
                <a:solidFill>
                  <a:schemeClr val="bg2"/>
                </a:solidFill>
                <a:latin typeface="+mn-lt"/>
                <a:ea typeface="メイリオ" panose="020B0604030504040204" pitchFamily="50" charset="-128"/>
                <a:cs typeface="メイリオ" panose="020B0604030504040204" pitchFamily="50" charset="-128"/>
              </a:rPr>
              <a:t>s4ac:hasAccessConditionSet</a:t>
            </a:r>
            <a:endParaRPr kumimoji="1" lang="ja-JP" altLang="en-US" sz="1200" dirty="0" smtClean="0">
              <a:solidFill>
                <a:schemeClr val="bg2"/>
              </a:solidFill>
              <a:latin typeface="+mn-lt"/>
              <a:ea typeface="メイリオ" panose="020B0604030504040204" pitchFamily="50" charset="-128"/>
              <a:cs typeface="メイリオ" panose="020B0604030504040204" pitchFamily="50" charset="-128"/>
            </a:endParaRPr>
          </a:p>
        </p:txBody>
      </p:sp>
      <p:sp>
        <p:nvSpPr>
          <p:cNvPr id="26" name="テキスト ボックス 25"/>
          <p:cNvSpPr txBox="1"/>
          <p:nvPr/>
        </p:nvSpPr>
        <p:spPr>
          <a:xfrm>
            <a:off x="920552" y="3356992"/>
            <a:ext cx="1672574" cy="276999"/>
          </a:xfrm>
          <a:prstGeom prst="rect">
            <a:avLst/>
          </a:prstGeom>
          <a:noFill/>
        </p:spPr>
        <p:txBody>
          <a:bodyPr wrap="none" rtlCol="0">
            <a:spAutoFit/>
          </a:bodyPr>
          <a:lstStyle/>
          <a:p>
            <a:pPr algn="l"/>
            <a:r>
              <a:rPr kumimoji="1" lang="en-US" altLang="ja-JP" sz="1200" dirty="0" smtClean="0">
                <a:solidFill>
                  <a:schemeClr val="bg2"/>
                </a:solidFill>
                <a:latin typeface="+mn-lt"/>
                <a:ea typeface="メイリオ" panose="020B0604030504040204" pitchFamily="50" charset="-128"/>
                <a:cs typeface="メイリオ" panose="020B0604030504040204" pitchFamily="50" charset="-128"/>
              </a:rPr>
              <a:t>s4ac:hasAccessPrivilege</a:t>
            </a:r>
            <a:endParaRPr kumimoji="1" lang="ja-JP" altLang="en-US" sz="1200" dirty="0" smtClean="0">
              <a:solidFill>
                <a:schemeClr val="bg2"/>
              </a:solidFill>
              <a:latin typeface="+mn-lt"/>
              <a:ea typeface="メイリオ" panose="020B0604030504040204" pitchFamily="50" charset="-128"/>
              <a:cs typeface="メイリオ" panose="020B0604030504040204" pitchFamily="50" charset="-128"/>
            </a:endParaRPr>
          </a:p>
        </p:txBody>
      </p:sp>
      <p:sp>
        <p:nvSpPr>
          <p:cNvPr id="27" name="円/楕円 26"/>
          <p:cNvSpPr/>
          <p:nvPr/>
        </p:nvSpPr>
        <p:spPr bwMode="auto">
          <a:xfrm>
            <a:off x="3872880" y="3852019"/>
            <a:ext cx="864096" cy="297061"/>
          </a:xfrm>
          <a:prstGeom prst="ellipse">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sz="1200" b="0" i="0" u="none" strike="noStrike" cap="none" normalizeH="0" baseline="0" dirty="0" smtClean="0">
                <a:ln>
                  <a:noFill/>
                </a:ln>
                <a:solidFill>
                  <a:schemeClr val="bg2"/>
                </a:solidFill>
                <a:effectLst/>
                <a:latin typeface="+mn-lt"/>
                <a:ea typeface="ＤＦＧ華康ゴシック体W5" pitchFamily="50" charset="-128"/>
              </a:rPr>
              <a:t>s4ac:Read</a:t>
            </a:r>
            <a:endParaRPr kumimoji="0" lang="ja-JP" altLang="en-US" sz="1200" b="0" i="0" u="none" strike="noStrike" cap="none" normalizeH="0" baseline="0" dirty="0" smtClean="0">
              <a:ln>
                <a:noFill/>
              </a:ln>
              <a:solidFill>
                <a:schemeClr val="bg2"/>
              </a:solidFill>
              <a:effectLst/>
              <a:latin typeface="+mn-lt"/>
              <a:ea typeface="ＤＦＧ華康ゴシック体W5" pitchFamily="50" charset="-128"/>
            </a:endParaRPr>
          </a:p>
        </p:txBody>
      </p:sp>
      <p:cxnSp>
        <p:nvCxnSpPr>
          <p:cNvPr id="28" name="カギ線コネクタ 27"/>
          <p:cNvCxnSpPr>
            <a:stCxn id="20" idx="4"/>
            <a:endCxn id="27" idx="2"/>
          </p:cNvCxnSpPr>
          <p:nvPr/>
        </p:nvCxnSpPr>
        <p:spPr bwMode="auto">
          <a:xfrm rot="16200000" flipH="1">
            <a:off x="3411600" y="3539269"/>
            <a:ext cx="202481" cy="720080"/>
          </a:xfrm>
          <a:prstGeom prst="bentConnector2">
            <a:avLst/>
          </a:prstGeom>
          <a:solidFill>
            <a:schemeClr val="accent1"/>
          </a:solidFill>
          <a:ln w="12700" cap="sq" cmpd="sng" algn="ctr">
            <a:solidFill>
              <a:schemeClr val="bg2"/>
            </a:solidFill>
            <a:prstDash val="solid"/>
            <a:round/>
            <a:headEnd type="none" w="sm" len="sm"/>
            <a:tailEnd type="arrow"/>
          </a:ln>
          <a:effectLst/>
        </p:spPr>
      </p:cxnSp>
      <p:cxnSp>
        <p:nvCxnSpPr>
          <p:cNvPr id="29" name="カギ線コネクタ 28"/>
          <p:cNvCxnSpPr>
            <a:stCxn id="36" idx="6"/>
            <a:endCxn id="30" idx="1"/>
          </p:cNvCxnSpPr>
          <p:nvPr/>
        </p:nvCxnSpPr>
        <p:spPr bwMode="auto">
          <a:xfrm>
            <a:off x="5817096" y="5087442"/>
            <a:ext cx="1345954" cy="12700"/>
          </a:xfrm>
          <a:prstGeom prst="bentConnector3">
            <a:avLst>
              <a:gd name="adj1" fmla="val 50000"/>
            </a:avLst>
          </a:prstGeom>
          <a:solidFill>
            <a:schemeClr val="accent1"/>
          </a:solidFill>
          <a:ln w="12700" cap="sq" cmpd="sng" algn="ctr">
            <a:solidFill>
              <a:schemeClr val="bg2"/>
            </a:solidFill>
            <a:prstDash val="solid"/>
            <a:round/>
            <a:headEnd type="none" w="sm" len="sm"/>
            <a:tailEnd type="arrow"/>
          </a:ln>
          <a:effectLst/>
        </p:spPr>
      </p:cxnSp>
      <p:sp>
        <p:nvSpPr>
          <p:cNvPr id="30" name="角丸四角形 29"/>
          <p:cNvSpPr/>
          <p:nvPr/>
        </p:nvSpPr>
        <p:spPr bwMode="auto">
          <a:xfrm>
            <a:off x="7163050" y="4153595"/>
            <a:ext cx="2614486" cy="1867693"/>
          </a:xfrm>
          <a:prstGeom prst="roundRect">
            <a:avLst>
              <a:gd name="adj" fmla="val 6980"/>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algn="l"/>
            <a:r>
              <a:rPr lang="en-US" altLang="ja-JP" sz="1400" dirty="0">
                <a:solidFill>
                  <a:schemeClr val="bg2"/>
                </a:solidFill>
                <a:latin typeface="+mn-lt"/>
              </a:rPr>
              <a:t>ASK {?context</a:t>
            </a:r>
          </a:p>
          <a:p>
            <a:pPr algn="l"/>
            <a:r>
              <a:rPr lang="en-US" altLang="ja-JP" sz="1400" dirty="0" smtClean="0">
                <a:solidFill>
                  <a:schemeClr val="bg2"/>
                </a:solidFill>
                <a:latin typeface="+mn-lt"/>
              </a:rPr>
              <a:t>    </a:t>
            </a:r>
            <a:r>
              <a:rPr lang="en-US" altLang="ja-JP" sz="1400" dirty="0">
                <a:solidFill>
                  <a:schemeClr val="bg2"/>
                </a:solidFill>
                <a:latin typeface="+mn-lt"/>
              </a:rPr>
              <a:t>a </a:t>
            </a:r>
            <a:r>
              <a:rPr lang="en-US" altLang="ja-JP" sz="1400" dirty="0" err="1">
                <a:solidFill>
                  <a:schemeClr val="bg2"/>
                </a:solidFill>
                <a:latin typeface="+mn-lt"/>
              </a:rPr>
              <a:t>prissma:Context</a:t>
            </a:r>
            <a:r>
              <a:rPr lang="en-US" altLang="ja-JP" sz="1400" dirty="0">
                <a:solidFill>
                  <a:schemeClr val="bg2"/>
                </a:solidFill>
                <a:latin typeface="+mn-lt"/>
              </a:rPr>
              <a:t>; </a:t>
            </a:r>
          </a:p>
          <a:p>
            <a:pPr algn="l"/>
            <a:r>
              <a:rPr lang="en-US" altLang="ja-JP" sz="1400" dirty="0" smtClean="0">
                <a:solidFill>
                  <a:schemeClr val="bg2"/>
                </a:solidFill>
                <a:latin typeface="+mn-lt"/>
              </a:rPr>
              <a:t>     </a:t>
            </a:r>
            <a:r>
              <a:rPr lang="en-US" altLang="ja-JP" sz="1400" dirty="0" err="1" smtClean="0">
                <a:solidFill>
                  <a:schemeClr val="bg2"/>
                </a:solidFill>
                <a:latin typeface="+mn-lt"/>
              </a:rPr>
              <a:t>prissma:environment</a:t>
            </a:r>
            <a:r>
              <a:rPr lang="en-US" altLang="ja-JP" sz="1400" dirty="0" smtClean="0">
                <a:solidFill>
                  <a:schemeClr val="bg2"/>
                </a:solidFill>
                <a:latin typeface="+mn-lt"/>
              </a:rPr>
              <a:t> </a:t>
            </a:r>
            <a:r>
              <a:rPr lang="en-US" altLang="ja-JP" sz="1400" dirty="0">
                <a:solidFill>
                  <a:schemeClr val="bg2"/>
                </a:solidFill>
                <a:latin typeface="+mn-lt"/>
              </a:rPr>
              <a:t>?</a:t>
            </a:r>
            <a:r>
              <a:rPr lang="en-US" altLang="ja-JP" sz="1400" dirty="0" err="1">
                <a:solidFill>
                  <a:schemeClr val="bg2"/>
                </a:solidFill>
                <a:latin typeface="+mn-lt"/>
              </a:rPr>
              <a:t>env</a:t>
            </a:r>
            <a:r>
              <a:rPr lang="en-US" altLang="ja-JP" sz="1400" dirty="0">
                <a:solidFill>
                  <a:schemeClr val="bg2"/>
                </a:solidFill>
                <a:latin typeface="+mn-lt"/>
              </a:rPr>
              <a:t>.</a:t>
            </a:r>
          </a:p>
          <a:p>
            <a:pPr algn="l"/>
            <a:r>
              <a:rPr lang="en-US" altLang="ja-JP" sz="1400" dirty="0" smtClean="0">
                <a:solidFill>
                  <a:schemeClr val="bg2"/>
                </a:solidFill>
                <a:latin typeface="+mn-lt"/>
              </a:rPr>
              <a:t>  </a:t>
            </a:r>
            <a:r>
              <a:rPr lang="en-US" altLang="ja-JP" sz="1400" dirty="0">
                <a:solidFill>
                  <a:schemeClr val="bg2"/>
                </a:solidFill>
                <a:latin typeface="+mn-lt"/>
              </a:rPr>
              <a:t>?</a:t>
            </a:r>
            <a:r>
              <a:rPr lang="en-US" altLang="ja-JP" sz="1400" dirty="0" err="1">
                <a:solidFill>
                  <a:schemeClr val="bg2"/>
                </a:solidFill>
                <a:latin typeface="+mn-lt"/>
              </a:rPr>
              <a:t>env</a:t>
            </a:r>
            <a:r>
              <a:rPr lang="en-US" altLang="ja-JP" sz="1400" dirty="0">
                <a:solidFill>
                  <a:schemeClr val="bg2"/>
                </a:solidFill>
                <a:latin typeface="+mn-lt"/>
              </a:rPr>
              <a:t> </a:t>
            </a:r>
            <a:r>
              <a:rPr lang="en-US" altLang="ja-JP" sz="1400" dirty="0" err="1">
                <a:solidFill>
                  <a:schemeClr val="bg2"/>
                </a:solidFill>
                <a:latin typeface="+mn-lt"/>
              </a:rPr>
              <a:t>prissma:currentPOI</a:t>
            </a:r>
            <a:r>
              <a:rPr lang="en-US" altLang="ja-JP" sz="1400" dirty="0">
                <a:solidFill>
                  <a:schemeClr val="bg2"/>
                </a:solidFill>
                <a:latin typeface="+mn-lt"/>
              </a:rPr>
              <a:t> ?poi.  </a:t>
            </a:r>
          </a:p>
          <a:p>
            <a:pPr algn="l"/>
            <a:r>
              <a:rPr lang="en-US" altLang="ja-JP" sz="1400" dirty="0" smtClean="0">
                <a:solidFill>
                  <a:schemeClr val="bg2"/>
                </a:solidFill>
                <a:latin typeface="+mn-lt"/>
              </a:rPr>
              <a:t>  </a:t>
            </a:r>
            <a:r>
              <a:rPr lang="en-US" altLang="ja-JP" sz="1400" dirty="0">
                <a:solidFill>
                  <a:schemeClr val="bg2"/>
                </a:solidFill>
                <a:latin typeface="+mn-lt"/>
              </a:rPr>
              <a:t>?poi </a:t>
            </a:r>
            <a:r>
              <a:rPr lang="en-US" altLang="ja-JP" sz="1400" dirty="0" err="1">
                <a:solidFill>
                  <a:schemeClr val="bg2"/>
                </a:solidFill>
                <a:latin typeface="+mn-lt"/>
              </a:rPr>
              <a:t>prissma:radius</a:t>
            </a:r>
            <a:r>
              <a:rPr lang="en-US" altLang="ja-JP" sz="1400" dirty="0">
                <a:solidFill>
                  <a:schemeClr val="bg2"/>
                </a:solidFill>
                <a:latin typeface="+mn-lt"/>
              </a:rPr>
              <a:t> "500";</a:t>
            </a:r>
          </a:p>
          <a:p>
            <a:pPr algn="l"/>
            <a:r>
              <a:rPr lang="en-US" altLang="ja-JP" sz="1400" dirty="0" smtClean="0">
                <a:solidFill>
                  <a:schemeClr val="bg2"/>
                </a:solidFill>
                <a:latin typeface="+mn-lt"/>
              </a:rPr>
              <a:t>            </a:t>
            </a:r>
            <a:r>
              <a:rPr lang="en-US" altLang="ja-JP" sz="1400" dirty="0" err="1">
                <a:solidFill>
                  <a:schemeClr val="bg2"/>
                </a:solidFill>
                <a:latin typeface="+mn-lt"/>
              </a:rPr>
              <a:t>foaf:based_near</a:t>
            </a:r>
            <a:r>
              <a:rPr lang="en-US" altLang="ja-JP" sz="1400" dirty="0">
                <a:solidFill>
                  <a:schemeClr val="bg2"/>
                </a:solidFill>
                <a:latin typeface="+mn-lt"/>
              </a:rPr>
              <a:t> ?p. </a:t>
            </a:r>
          </a:p>
          <a:p>
            <a:pPr algn="l"/>
            <a:r>
              <a:rPr lang="en-US" altLang="ja-JP" sz="1400" dirty="0" smtClean="0">
                <a:solidFill>
                  <a:schemeClr val="bg2"/>
                </a:solidFill>
                <a:latin typeface="+mn-lt"/>
              </a:rPr>
              <a:t>  </a:t>
            </a:r>
            <a:r>
              <a:rPr lang="en-US" altLang="ja-JP" sz="1400" dirty="0">
                <a:solidFill>
                  <a:schemeClr val="bg2"/>
                </a:solidFill>
                <a:latin typeface="+mn-lt"/>
              </a:rPr>
              <a:t>?p </a:t>
            </a:r>
            <a:r>
              <a:rPr lang="en-US" altLang="ja-JP" sz="1400" dirty="0" err="1">
                <a:solidFill>
                  <a:schemeClr val="bg2"/>
                </a:solidFill>
                <a:latin typeface="+mn-lt"/>
              </a:rPr>
              <a:t>geo:lat</a:t>
            </a:r>
            <a:r>
              <a:rPr lang="en-US" altLang="ja-JP" sz="1400" dirty="0">
                <a:solidFill>
                  <a:schemeClr val="bg2"/>
                </a:solidFill>
                <a:latin typeface="+mn-lt"/>
              </a:rPr>
              <a:t> "43.615811";</a:t>
            </a:r>
          </a:p>
          <a:p>
            <a:pPr algn="l"/>
            <a:r>
              <a:rPr lang="en-US" altLang="ja-JP" sz="1400" dirty="0" smtClean="0">
                <a:solidFill>
                  <a:schemeClr val="bg2"/>
                </a:solidFill>
                <a:latin typeface="+mn-lt"/>
              </a:rPr>
              <a:t>        </a:t>
            </a:r>
            <a:r>
              <a:rPr lang="en-US" altLang="ja-JP" sz="1400" dirty="0" err="1" smtClean="0">
                <a:solidFill>
                  <a:schemeClr val="bg2"/>
                </a:solidFill>
                <a:latin typeface="+mn-lt"/>
              </a:rPr>
              <a:t>geo:long</a:t>
            </a:r>
            <a:r>
              <a:rPr lang="en-US" altLang="ja-JP" sz="1400" dirty="0" smtClean="0">
                <a:solidFill>
                  <a:schemeClr val="bg2"/>
                </a:solidFill>
                <a:latin typeface="+mn-lt"/>
              </a:rPr>
              <a:t> </a:t>
            </a:r>
            <a:r>
              <a:rPr lang="en-US" altLang="ja-JP" sz="1400" dirty="0">
                <a:solidFill>
                  <a:schemeClr val="bg2"/>
                </a:solidFill>
                <a:latin typeface="+mn-lt"/>
              </a:rPr>
              <a:t>"7.068532".}</a:t>
            </a:r>
            <a:endParaRPr kumimoji="0" lang="ja-JP" altLang="en-US" sz="1400" b="0" i="0" u="none" strike="noStrike" cap="none" normalizeH="0" baseline="0" dirty="0" smtClean="0">
              <a:ln>
                <a:noFill/>
              </a:ln>
              <a:solidFill>
                <a:schemeClr val="bg2"/>
              </a:solidFill>
              <a:effectLst/>
              <a:latin typeface="+mn-lt"/>
              <a:ea typeface="ＤＦＧ華康ゴシック体W5" pitchFamily="50" charset="-128"/>
            </a:endParaRPr>
          </a:p>
        </p:txBody>
      </p:sp>
      <p:sp>
        <p:nvSpPr>
          <p:cNvPr id="34" name="テキスト ボックス 33"/>
          <p:cNvSpPr txBox="1"/>
          <p:nvPr/>
        </p:nvSpPr>
        <p:spPr>
          <a:xfrm>
            <a:off x="5812804" y="4800411"/>
            <a:ext cx="1375698" cy="276999"/>
          </a:xfrm>
          <a:prstGeom prst="rect">
            <a:avLst/>
          </a:prstGeom>
          <a:noFill/>
        </p:spPr>
        <p:txBody>
          <a:bodyPr wrap="none" rtlCol="0">
            <a:spAutoFit/>
          </a:bodyPr>
          <a:lstStyle/>
          <a:p>
            <a:pPr algn="l"/>
            <a:r>
              <a:rPr kumimoji="1" lang="en-US" altLang="ja-JP" sz="1200" dirty="0" smtClean="0">
                <a:solidFill>
                  <a:schemeClr val="bg2"/>
                </a:solidFill>
                <a:latin typeface="+mn-lt"/>
                <a:ea typeface="メイリオ" panose="020B0604030504040204" pitchFamily="50" charset="-128"/>
                <a:cs typeface="メイリオ" panose="020B0604030504040204" pitchFamily="50" charset="-128"/>
              </a:rPr>
              <a:t>s4ac:hasQueryAsk</a:t>
            </a:r>
            <a:endParaRPr kumimoji="1" lang="ja-JP" altLang="en-US" sz="1200" dirty="0" smtClean="0">
              <a:solidFill>
                <a:schemeClr val="bg2"/>
              </a:solidFill>
              <a:latin typeface="+mn-lt"/>
              <a:ea typeface="メイリオ" panose="020B0604030504040204" pitchFamily="50" charset="-128"/>
              <a:cs typeface="メイリオ" panose="020B0604030504040204" pitchFamily="50" charset="-128"/>
            </a:endParaRPr>
          </a:p>
        </p:txBody>
      </p:sp>
      <p:sp>
        <p:nvSpPr>
          <p:cNvPr id="36" name="円/楕円 35"/>
          <p:cNvSpPr/>
          <p:nvPr/>
        </p:nvSpPr>
        <p:spPr bwMode="auto">
          <a:xfrm>
            <a:off x="5097016" y="4938911"/>
            <a:ext cx="720080" cy="297061"/>
          </a:xfrm>
          <a:prstGeom prst="ellipse">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sz="1200" b="0" i="0" u="none" strike="noStrike" cap="none" normalizeH="0" baseline="0" dirty="0" smtClean="0">
                <a:ln>
                  <a:noFill/>
                </a:ln>
                <a:solidFill>
                  <a:schemeClr val="bg2"/>
                </a:solidFill>
                <a:effectLst/>
                <a:latin typeface="+mn-lt"/>
                <a:ea typeface="ＤＦＧ華康ゴシック体W5" pitchFamily="50" charset="-128"/>
              </a:rPr>
              <a:t>AC#1</a:t>
            </a:r>
            <a:endParaRPr kumimoji="0" lang="ja-JP" altLang="en-US" sz="1200" b="0" i="0" u="none" strike="noStrike" cap="none" normalizeH="0" baseline="0" dirty="0" smtClean="0">
              <a:ln>
                <a:noFill/>
              </a:ln>
              <a:solidFill>
                <a:schemeClr val="bg2"/>
              </a:solidFill>
              <a:effectLst/>
              <a:latin typeface="+mn-lt"/>
              <a:ea typeface="ＤＦＧ華康ゴシック体W5" pitchFamily="50" charset="-128"/>
            </a:endParaRPr>
          </a:p>
        </p:txBody>
      </p:sp>
      <p:cxnSp>
        <p:nvCxnSpPr>
          <p:cNvPr id="42" name="カギ線コネクタ 41"/>
          <p:cNvCxnSpPr>
            <a:stCxn id="21" idx="4"/>
            <a:endCxn id="36" idx="2"/>
          </p:cNvCxnSpPr>
          <p:nvPr/>
        </p:nvCxnSpPr>
        <p:spPr bwMode="auto">
          <a:xfrm rot="16200000" flipH="1">
            <a:off x="3929143" y="3919569"/>
            <a:ext cx="391530" cy="1944216"/>
          </a:xfrm>
          <a:prstGeom prst="bentConnector2">
            <a:avLst/>
          </a:prstGeom>
          <a:solidFill>
            <a:schemeClr val="accent1"/>
          </a:solidFill>
          <a:ln w="12700" cap="sq" cmpd="sng" algn="ctr">
            <a:solidFill>
              <a:schemeClr val="bg2"/>
            </a:solidFill>
            <a:prstDash val="solid"/>
            <a:round/>
            <a:headEnd type="none" w="sm" len="sm"/>
            <a:tailEnd type="arrow"/>
          </a:ln>
          <a:effectLst/>
        </p:spPr>
      </p:cxnSp>
      <p:sp>
        <p:nvSpPr>
          <p:cNvPr id="45" name="テキスト ボックス 44"/>
          <p:cNvSpPr txBox="1"/>
          <p:nvPr/>
        </p:nvSpPr>
        <p:spPr>
          <a:xfrm>
            <a:off x="3296816" y="4823143"/>
            <a:ext cx="1797480" cy="276999"/>
          </a:xfrm>
          <a:prstGeom prst="rect">
            <a:avLst/>
          </a:prstGeom>
          <a:noFill/>
        </p:spPr>
        <p:txBody>
          <a:bodyPr wrap="none" rtlCol="0">
            <a:spAutoFit/>
          </a:bodyPr>
          <a:lstStyle/>
          <a:p>
            <a:pPr algn="l"/>
            <a:r>
              <a:rPr kumimoji="1" lang="en-US" altLang="ja-JP" sz="1200" dirty="0" smtClean="0">
                <a:solidFill>
                  <a:schemeClr val="bg2"/>
                </a:solidFill>
                <a:latin typeface="+mn-lt"/>
                <a:ea typeface="メイリオ" panose="020B0604030504040204" pitchFamily="50" charset="-128"/>
                <a:cs typeface="メイリオ" panose="020B0604030504040204" pitchFamily="50" charset="-128"/>
              </a:rPr>
              <a:t>s4ac:hasAccessCondition</a:t>
            </a:r>
            <a:endParaRPr kumimoji="1" lang="ja-JP" altLang="en-US" sz="1200" dirty="0" smtClean="0">
              <a:solidFill>
                <a:schemeClr val="bg2"/>
              </a:solidFill>
              <a:latin typeface="+mn-lt"/>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4564928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85048" y="3677684"/>
            <a:ext cx="4464496" cy="24156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コンテンツ プレースホルダー 2"/>
          <p:cNvSpPr>
            <a:spLocks noGrp="1"/>
          </p:cNvSpPr>
          <p:nvPr>
            <p:ph idx="1"/>
          </p:nvPr>
        </p:nvSpPr>
        <p:spPr/>
        <p:txBody>
          <a:bodyPr>
            <a:normAutofit/>
          </a:bodyPr>
          <a:lstStyle/>
          <a:p>
            <a:r>
              <a:rPr kumimoji="1" lang="ja-JP" altLang="en-US" dirty="0" smtClean="0"/>
              <a:t>昨年度仕様からの変更点</a:t>
            </a:r>
          </a:p>
          <a:p>
            <a:pPr marL="698500" lvl="1" indent="-342900">
              <a:buFont typeface="+mj-lt"/>
              <a:buAutoNum type="arabicPeriod"/>
            </a:pPr>
            <a:r>
              <a:rPr kumimoji="1" lang="ja-JP" altLang="en-US" dirty="0" smtClean="0"/>
              <a:t>データの集合を示す「データセット」単位でのアクセス制御</a:t>
            </a:r>
          </a:p>
          <a:p>
            <a:pPr lvl="2"/>
            <a:r>
              <a:rPr lang="ja-JP" altLang="en-US" dirty="0" smtClean="0"/>
              <a:t>昨年度の仕様は、アクセス制御の記述単位がデータのみであった。</a:t>
            </a:r>
          </a:p>
          <a:p>
            <a:pPr marL="698500" lvl="1" indent="-342900">
              <a:buFont typeface="+mj-lt"/>
              <a:buAutoNum type="arabicPeriod"/>
            </a:pPr>
            <a:r>
              <a:rPr lang="ja-JP" altLang="en-US" dirty="0" smtClean="0"/>
              <a:t>アクセス制御の仕組みを明確化・簡素化</a:t>
            </a:r>
          </a:p>
          <a:p>
            <a:pPr marL="698500" lvl="1" indent="-342900">
              <a:buFont typeface="+mj-lt"/>
              <a:buAutoNum type="arabicPeriod"/>
            </a:pPr>
            <a:r>
              <a:rPr lang="ja-JP" altLang="en-US" dirty="0" smtClean="0"/>
              <a:t>広く使われている認可の仕組みである</a:t>
            </a:r>
            <a:r>
              <a:rPr lang="en-US" altLang="ja-JP" dirty="0" smtClean="0"/>
              <a:t>OAuth2.0</a:t>
            </a:r>
            <a:r>
              <a:rPr lang="ja-JP" altLang="en-US" dirty="0" smtClean="0"/>
              <a:t>との整合性を確保</a:t>
            </a:r>
          </a:p>
          <a:p>
            <a:r>
              <a:rPr lang="ja-JP" altLang="en-US" dirty="0"/>
              <a:t>改訂版仕様の</a:t>
            </a:r>
            <a:r>
              <a:rPr lang="ja-JP" altLang="en-US" dirty="0" smtClean="0"/>
              <a:t>特徴</a:t>
            </a:r>
            <a:r>
              <a:rPr lang="en-US" altLang="ja-JP" dirty="0" smtClean="0"/>
              <a:t>: </a:t>
            </a:r>
            <a:r>
              <a:rPr lang="ja-JP" altLang="en-US" dirty="0" smtClean="0"/>
              <a:t>ロールベース</a:t>
            </a:r>
            <a:r>
              <a:rPr lang="ja-JP" altLang="en-US" dirty="0"/>
              <a:t>でのアクセス制御</a:t>
            </a:r>
          </a:p>
          <a:p>
            <a:pPr lvl="1"/>
            <a:r>
              <a:rPr lang="ja-JP" altLang="en-US" dirty="0"/>
              <a:t>ユーザは</a:t>
            </a:r>
            <a:r>
              <a:rPr lang="en-US" altLang="ja-JP" dirty="0"/>
              <a:t>OAuth2</a:t>
            </a:r>
            <a:r>
              <a:rPr lang="en-US" altLang="ja-JP" baseline="30000" dirty="0"/>
              <a:t>(*3)</a:t>
            </a:r>
            <a:r>
              <a:rPr lang="ja-JP" altLang="en-US" dirty="0"/>
              <a:t>の仕組みで発行</a:t>
            </a:r>
            <a:r>
              <a:rPr lang="ja-JP" altLang="en-US" dirty="0" smtClean="0"/>
              <a:t>される</a:t>
            </a:r>
            <a:br>
              <a:rPr lang="ja-JP" altLang="en-US" dirty="0" smtClean="0"/>
            </a:br>
            <a:r>
              <a:rPr lang="en-US" altLang="ja-JP" dirty="0" smtClean="0"/>
              <a:t>Consumer </a:t>
            </a:r>
            <a:r>
              <a:rPr lang="en-US" altLang="ja-JP" dirty="0"/>
              <a:t>Key</a:t>
            </a:r>
            <a:r>
              <a:rPr lang="ja-JP" altLang="en-US" dirty="0"/>
              <a:t>によって識別</a:t>
            </a:r>
          </a:p>
          <a:p>
            <a:pPr lvl="1"/>
            <a:r>
              <a:rPr lang="ja-JP" altLang="en-US" dirty="0"/>
              <a:t>ロールは、それぞれの</a:t>
            </a:r>
            <a:r>
              <a:rPr lang="en-US" altLang="ja-JP" dirty="0"/>
              <a:t>Key</a:t>
            </a:r>
            <a:r>
              <a:rPr lang="ja-JP" altLang="en-US" dirty="0"/>
              <a:t>がデータセット</a:t>
            </a:r>
            <a:r>
              <a:rPr lang="ja-JP" altLang="en-US" dirty="0" smtClean="0"/>
              <a:t>に</a:t>
            </a:r>
            <a:r>
              <a:rPr lang="en-US" altLang="ja-JP" dirty="0" smtClean="0"/>
              <a:t/>
            </a:r>
            <a:br>
              <a:rPr lang="en-US" altLang="ja-JP" dirty="0" smtClean="0"/>
            </a:br>
            <a:r>
              <a:rPr lang="ja-JP" altLang="en-US" dirty="0" smtClean="0"/>
              <a:t>対して</a:t>
            </a:r>
            <a:r>
              <a:rPr lang="en-US" altLang="ja-JP" dirty="0" smtClean="0"/>
              <a:t>Create</a:t>
            </a:r>
            <a:r>
              <a:rPr lang="ja-JP" altLang="en-US" dirty="0" err="1"/>
              <a:t>、</a:t>
            </a:r>
            <a:r>
              <a:rPr lang="en-US" altLang="ja-JP" dirty="0"/>
              <a:t>Read</a:t>
            </a:r>
            <a:r>
              <a:rPr lang="ja-JP" altLang="en-US" dirty="0" err="1"/>
              <a:t>、</a:t>
            </a:r>
            <a:r>
              <a:rPr lang="en-US" altLang="ja-JP" dirty="0"/>
              <a:t>Update</a:t>
            </a:r>
            <a:r>
              <a:rPr lang="ja-JP" altLang="en-US" dirty="0" err="1"/>
              <a:t>、</a:t>
            </a:r>
            <a:r>
              <a:rPr lang="en-US" altLang="ja-JP" dirty="0" smtClean="0"/>
              <a:t>Delete</a:t>
            </a:r>
            <a:br>
              <a:rPr lang="en-US" altLang="ja-JP" dirty="0" smtClean="0"/>
            </a:br>
            <a:r>
              <a:rPr lang="ja-JP" altLang="en-US" dirty="0" smtClean="0"/>
              <a:t>（</a:t>
            </a:r>
            <a:r>
              <a:rPr lang="en-US" altLang="ja-JP" dirty="0"/>
              <a:t>CRUD</a:t>
            </a:r>
            <a:r>
              <a:rPr lang="ja-JP" altLang="en-US" dirty="0"/>
              <a:t>）</a:t>
            </a:r>
            <a:r>
              <a:rPr lang="ja-JP" altLang="en-US" dirty="0" smtClean="0"/>
              <a:t>の各操作</a:t>
            </a:r>
            <a:r>
              <a:rPr lang="ja-JP" altLang="en-US" dirty="0"/>
              <a:t>の可否を</a:t>
            </a:r>
            <a:r>
              <a:rPr lang="ja-JP" altLang="en-US" dirty="0" smtClean="0"/>
              <a:t>記述</a:t>
            </a:r>
            <a:endParaRPr lang="en-US" altLang="ja-JP" dirty="0" smtClean="0"/>
          </a:p>
          <a:p>
            <a:pPr lvl="1"/>
            <a:r>
              <a:rPr lang="ja-JP" altLang="en-US" dirty="0" smtClean="0"/>
              <a:t>記述を単純化</a:t>
            </a:r>
          </a:p>
          <a:p>
            <a:pPr lvl="2"/>
            <a:r>
              <a:rPr lang="en-US" altLang="ja-JP" dirty="0" smtClean="0"/>
              <a:t>1</a:t>
            </a:r>
            <a:r>
              <a:rPr lang="ja-JP" altLang="en-US" dirty="0" err="1" smtClean="0"/>
              <a:t>つの</a:t>
            </a:r>
            <a:r>
              <a:rPr lang="ja-JP" altLang="en-US" dirty="0" smtClean="0"/>
              <a:t>ロールには、</a:t>
            </a:r>
            <a:r>
              <a:rPr lang="en-US" altLang="ja-JP" dirty="0" smtClean="0"/>
              <a:t>1</a:t>
            </a:r>
            <a:r>
              <a:rPr lang="ja-JP" altLang="en-US" dirty="0" smtClean="0"/>
              <a:t>ユーザ・</a:t>
            </a:r>
            <a:r>
              <a:rPr lang="en-US" altLang="ja-JP" dirty="0" smtClean="0"/>
              <a:t>1</a:t>
            </a:r>
            <a:r>
              <a:rPr lang="ja-JP" altLang="en-US" dirty="0"/>
              <a:t>データセット</a:t>
            </a:r>
            <a:r>
              <a:rPr lang="ja-JP" altLang="en-US" dirty="0" smtClean="0"/>
              <a:t>に</a:t>
            </a:r>
            <a:br>
              <a:rPr lang="ja-JP" altLang="en-US" dirty="0" smtClean="0"/>
            </a:br>
            <a:r>
              <a:rPr lang="ja-JP" altLang="en-US" dirty="0" smtClean="0"/>
              <a:t>対する</a:t>
            </a:r>
            <a:r>
              <a:rPr lang="ja-JP" altLang="en-US" dirty="0"/>
              <a:t>アクセス制御を記述</a:t>
            </a:r>
          </a:p>
        </p:txBody>
      </p:sp>
      <p:sp>
        <p:nvSpPr>
          <p:cNvPr id="6" name="テキスト ボックス 5"/>
          <p:cNvSpPr txBox="1"/>
          <p:nvPr/>
        </p:nvSpPr>
        <p:spPr>
          <a:xfrm>
            <a:off x="5385048" y="6165304"/>
            <a:ext cx="4506747" cy="461665"/>
          </a:xfrm>
          <a:prstGeom prst="rect">
            <a:avLst/>
          </a:prstGeom>
          <a:noFill/>
        </p:spPr>
        <p:txBody>
          <a:bodyPr wrap="none" rtlCol="0">
            <a:spAutoFit/>
          </a:bodyPr>
          <a:lstStyle/>
          <a:p>
            <a:pPr algn="r"/>
            <a:r>
              <a:rPr kumimoji="1" lang="en-US" altLang="ja-JP" sz="12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(*3</a:t>
            </a:r>
            <a:r>
              <a:rPr kumimoji="1" lang="en-US" altLang="ja-JP" sz="12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 The </a:t>
            </a:r>
            <a:r>
              <a:rPr kumimoji="1" lang="en-US" altLang="ja-JP" sz="1200" dirty="0" err="1">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OAuth</a:t>
            </a:r>
            <a:r>
              <a:rPr kumimoji="1" lang="en-US" altLang="ja-JP" sz="12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 2.0 Authorization </a:t>
            </a:r>
            <a:r>
              <a:rPr kumimoji="1" lang="en-US" altLang="ja-JP" sz="12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Framework,  </a:t>
            </a:r>
            <a:r>
              <a:rPr kumimoji="1" lang="en-US" altLang="ja-JP" sz="12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RFC6749.</a:t>
            </a:r>
            <a:br>
              <a:rPr kumimoji="1" lang="en-US" altLang="ja-JP" sz="12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br>
            <a:r>
              <a:rPr kumimoji="1" lang="en-US" altLang="ja-JP" sz="12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http://tools.ietf.org/html/rfc6749</a:t>
            </a:r>
            <a:endParaRPr kumimoji="1" lang="ja-JP" altLang="en-US" sz="12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タイトル 1"/>
          <p:cNvSpPr>
            <a:spLocks noGrp="1"/>
          </p:cNvSpPr>
          <p:nvPr>
            <p:ph type="title"/>
          </p:nvPr>
        </p:nvSpPr>
        <p:spPr/>
        <p:txBody>
          <a:bodyPr/>
          <a:lstStyle/>
          <a:p>
            <a:r>
              <a:rPr lang="ja-JP" altLang="en-US" dirty="0"/>
              <a:t>外部仕様書</a:t>
            </a:r>
            <a:r>
              <a:rPr lang="ja-JP" altLang="en-US" dirty="0" smtClean="0"/>
              <a:t>に</a:t>
            </a:r>
            <a:r>
              <a:rPr lang="ja-JP" altLang="en-US" dirty="0"/>
              <a:t>おけるアクセス制御の実現案</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11</a:t>
            </a:fld>
            <a:endParaRPr lang="en-US" altLang="ja-JP"/>
          </a:p>
        </p:txBody>
      </p:sp>
    </p:spTree>
    <p:extLst>
      <p:ext uri="{BB962C8B-B14F-4D97-AF65-F5344CB8AC3E}">
        <p14:creationId xmlns:p14="http://schemas.microsoft.com/office/powerpoint/2010/main" val="22708273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アクセス制御の評価方法</a:t>
            </a:r>
            <a:endParaRPr kumimoji="1" lang="ja-JP" altLang="en-US" dirty="0"/>
          </a:p>
        </p:txBody>
      </p:sp>
      <p:sp>
        <p:nvSpPr>
          <p:cNvPr id="3" name="コンテンツ プレースホルダー 2"/>
          <p:cNvSpPr>
            <a:spLocks noGrp="1"/>
          </p:cNvSpPr>
          <p:nvPr>
            <p:ph idx="1"/>
          </p:nvPr>
        </p:nvSpPr>
        <p:spPr/>
        <p:txBody>
          <a:bodyPr>
            <a:normAutofit fontScale="92500" lnSpcReduction="20000"/>
          </a:bodyPr>
          <a:lstStyle/>
          <a:p>
            <a:r>
              <a:rPr lang="ja-JP" altLang="en-US" dirty="0"/>
              <a:t>ロール記述の基本方針</a:t>
            </a:r>
          </a:p>
          <a:p>
            <a:pPr lvl="1"/>
            <a:r>
              <a:rPr lang="en-US" altLang="ja-JP" dirty="0" smtClean="0"/>
              <a:t>1</a:t>
            </a:r>
            <a:r>
              <a:rPr lang="ja-JP" altLang="en-US" dirty="0" err="1" smtClean="0"/>
              <a:t>つの</a:t>
            </a:r>
            <a:r>
              <a:rPr lang="ja-JP" altLang="en-US" dirty="0" smtClean="0"/>
              <a:t>ロールには、</a:t>
            </a:r>
            <a:r>
              <a:rPr lang="en-US" altLang="ja-JP" dirty="0"/>
              <a:t>1</a:t>
            </a:r>
            <a:r>
              <a:rPr lang="ja-JP" altLang="en-US" dirty="0"/>
              <a:t>ユーザ、</a:t>
            </a:r>
            <a:r>
              <a:rPr lang="en-US" altLang="ja-JP" dirty="0"/>
              <a:t>1</a:t>
            </a:r>
            <a:r>
              <a:rPr lang="ja-JP" altLang="en-US" dirty="0"/>
              <a:t>データセット</a:t>
            </a:r>
            <a:r>
              <a:rPr lang="ja-JP" altLang="en-US" dirty="0" smtClean="0"/>
              <a:t>に対する</a:t>
            </a:r>
            <a:r>
              <a:rPr lang="ja-JP" altLang="en-US" dirty="0"/>
              <a:t>アクセス制御を記述</a:t>
            </a:r>
          </a:p>
          <a:p>
            <a:pPr lvl="2"/>
            <a:r>
              <a:rPr lang="ja-JP" altLang="en-US" dirty="0"/>
              <a:t>ユーザを指定しない場合は全ユーザが対象</a:t>
            </a:r>
          </a:p>
          <a:p>
            <a:pPr lvl="2"/>
            <a:r>
              <a:rPr lang="ja-JP" altLang="en-US" dirty="0"/>
              <a:t>データセットを市内場合は全データセットが対象</a:t>
            </a:r>
          </a:p>
          <a:p>
            <a:pPr lvl="1"/>
            <a:r>
              <a:rPr lang="ja-JP" altLang="en-US" dirty="0"/>
              <a:t>ロールに記述されていない処理は</a:t>
            </a:r>
            <a:r>
              <a:rPr lang="ja-JP" altLang="en-US" dirty="0" smtClean="0"/>
              <a:t>不許可</a:t>
            </a:r>
          </a:p>
          <a:p>
            <a:r>
              <a:rPr kumimoji="1" lang="ja-JP" altLang="en-US" dirty="0"/>
              <a:t>ロール評価</a:t>
            </a:r>
            <a:r>
              <a:rPr kumimoji="1" lang="ja-JP" altLang="en-US" dirty="0" smtClean="0"/>
              <a:t>の優先度</a:t>
            </a:r>
          </a:p>
          <a:p>
            <a:pPr marL="698500" lvl="1" indent="-342900">
              <a:buFont typeface="+mj-lt"/>
              <a:buAutoNum type="arabicPeriod"/>
            </a:pPr>
            <a:r>
              <a:rPr lang="ja-JP" altLang="en-US" dirty="0"/>
              <a:t>ユーザ・データセット</a:t>
            </a:r>
            <a:r>
              <a:rPr lang="ja-JP" altLang="en-US" dirty="0" smtClean="0"/>
              <a:t>の両方が指定されないロール		低</a:t>
            </a:r>
          </a:p>
          <a:p>
            <a:pPr marL="698500" lvl="1" indent="-342900">
              <a:buFont typeface="+mj-lt"/>
              <a:buAutoNum type="arabicPeriod"/>
            </a:pPr>
            <a:r>
              <a:rPr kumimoji="1" lang="ja-JP" altLang="en-US" dirty="0" smtClean="0"/>
              <a:t>データセットのみが指定されたロール</a:t>
            </a:r>
          </a:p>
          <a:p>
            <a:pPr marL="698500" lvl="1" indent="-342900">
              <a:buFont typeface="+mj-lt"/>
              <a:buAutoNum type="arabicPeriod"/>
            </a:pPr>
            <a:r>
              <a:rPr lang="ja-JP" altLang="en-US" dirty="0" smtClean="0"/>
              <a:t>ユーザのみが指定されたロール</a:t>
            </a:r>
          </a:p>
          <a:p>
            <a:pPr marL="698500" lvl="1" indent="-342900">
              <a:buFont typeface="+mj-lt"/>
              <a:buAutoNum type="arabicPeriod"/>
            </a:pPr>
            <a:r>
              <a:rPr lang="ja-JP" altLang="en-US" dirty="0"/>
              <a:t>ユーザ・データセットの両方が指定</a:t>
            </a:r>
            <a:r>
              <a:rPr lang="ja-JP" altLang="en-US" dirty="0" smtClean="0"/>
              <a:t>されたロール		高</a:t>
            </a:r>
          </a:p>
          <a:p>
            <a:pPr lvl="1"/>
            <a:r>
              <a:rPr kumimoji="1" lang="ja-JP" altLang="en-US" dirty="0" smtClean="0"/>
              <a:t>優先度をこのように設定する理由</a:t>
            </a:r>
          </a:p>
          <a:p>
            <a:pPr lvl="2"/>
            <a:r>
              <a:rPr lang="ja-JP" altLang="en-US" dirty="0" smtClean="0"/>
              <a:t>指定の細かいルールほど、ユーザ並びにデータを特定しているため、優先度を高くする。</a:t>
            </a:r>
          </a:p>
          <a:p>
            <a:pPr lvl="2"/>
            <a:r>
              <a:rPr lang="ja-JP" altLang="en-US" dirty="0" smtClean="0"/>
              <a:t>アクセス</a:t>
            </a:r>
            <a:r>
              <a:rPr lang="ja-JP" altLang="en-US" dirty="0"/>
              <a:t>制御</a:t>
            </a:r>
            <a:r>
              <a:rPr lang="ja-JP" altLang="en-US" dirty="0" smtClean="0"/>
              <a:t>はユーザに対するものであるから、データセットのみが指定されたロールよりも、ユーザのみ</a:t>
            </a:r>
            <a:r>
              <a:rPr lang="ja-JP" altLang="en-US" dirty="0"/>
              <a:t>が</a:t>
            </a:r>
            <a:r>
              <a:rPr lang="ja-JP" altLang="en-US" dirty="0" smtClean="0"/>
              <a:t>指定されたロールを優先する。</a:t>
            </a:r>
            <a:endParaRPr lang="en-US" altLang="ja-JP" dirty="0" smtClean="0"/>
          </a:p>
          <a:p>
            <a:r>
              <a:rPr kumimoji="1" lang="ja-JP" altLang="en-US" dirty="0" smtClean="0"/>
              <a:t>矛盾する記述への対応</a:t>
            </a:r>
          </a:p>
          <a:p>
            <a:pPr lvl="1"/>
            <a:r>
              <a:rPr kumimoji="1" lang="ja-JP" altLang="en-US" dirty="0" smtClean="0"/>
              <a:t>例えば「すべてのデータに対する閲覧を許可」という</a:t>
            </a:r>
            <a:r>
              <a:rPr lang="ja-JP" altLang="en-US" dirty="0"/>
              <a:t>ロールと「すべてのデータに対する閲覧</a:t>
            </a:r>
            <a:r>
              <a:rPr lang="ja-JP" altLang="en-US" dirty="0" smtClean="0"/>
              <a:t>を禁止」というロールは矛盾する。</a:t>
            </a:r>
          </a:p>
          <a:p>
            <a:pPr lvl="1"/>
            <a:r>
              <a:rPr kumimoji="1" lang="ja-JP" altLang="en-US" dirty="0" smtClean="0"/>
              <a:t>ロールの登録時に検証し、矛盾するロールが含まれてる場合は登録を拒否することにより、この問題を回避する。</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12</a:t>
            </a:fld>
            <a:endParaRPr lang="en-US" altLang="ja-JP"/>
          </a:p>
        </p:txBody>
      </p:sp>
      <p:sp>
        <p:nvSpPr>
          <p:cNvPr id="5" name="下矢印 4"/>
          <p:cNvSpPr/>
          <p:nvPr/>
        </p:nvSpPr>
        <p:spPr bwMode="auto">
          <a:xfrm>
            <a:off x="7041232" y="3140968"/>
            <a:ext cx="432048" cy="648072"/>
          </a:xfrm>
          <a:prstGeom prst="downArrow">
            <a:avLst/>
          </a:prstGeom>
          <a:solidFill>
            <a:schemeClr val="accent1"/>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Tree>
    <p:extLst>
      <p:ext uri="{BB962C8B-B14F-4D97-AF65-F5344CB8AC3E}">
        <p14:creationId xmlns:p14="http://schemas.microsoft.com/office/powerpoint/2010/main" val="30755313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アクセス制御を記述するためのボキャブラリ案</a:t>
            </a:r>
            <a:endParaRPr kumimoji="1" lang="ja-JP" altLang="en-US" dirty="0"/>
          </a:p>
        </p:txBody>
      </p:sp>
      <p:sp>
        <p:nvSpPr>
          <p:cNvPr id="5" name="コンテンツ プレースホルダー 4"/>
          <p:cNvSpPr>
            <a:spLocks noGrp="1"/>
          </p:cNvSpPr>
          <p:nvPr>
            <p:ph idx="1"/>
          </p:nvPr>
        </p:nvSpPr>
        <p:spPr/>
        <p:txBody>
          <a:bodyPr>
            <a:normAutofit/>
          </a:bodyPr>
          <a:lstStyle/>
          <a:p>
            <a:r>
              <a:rPr kumimoji="1" lang="ja-JP" altLang="en-US" sz="2000" dirty="0" smtClean="0"/>
              <a:t>ネームスペース</a:t>
            </a:r>
          </a:p>
          <a:p>
            <a:pPr lvl="1"/>
            <a:r>
              <a:rPr lang="en-US" altLang="ja-JP" sz="1600" dirty="0" smtClean="0"/>
              <a:t>http://uidcenter.org/ucr/vocab/oddp-acl#</a:t>
            </a:r>
            <a:r>
              <a:rPr lang="ja-JP" altLang="en-US" sz="1600" dirty="0"/>
              <a:t> </a:t>
            </a:r>
            <a:r>
              <a:rPr lang="ja-JP" altLang="en-US" sz="1600" dirty="0" smtClean="0"/>
              <a:t> （本書では</a:t>
            </a:r>
            <a:r>
              <a:rPr lang="en-US" altLang="ja-JP" sz="1600" dirty="0" err="1" smtClean="0"/>
              <a:t>odacl</a:t>
            </a:r>
            <a:r>
              <a:rPr lang="en-US" altLang="ja-JP" sz="1600" dirty="0" smtClean="0"/>
              <a:t>:</a:t>
            </a:r>
            <a:r>
              <a:rPr lang="ja-JP" altLang="en-US" sz="1600" dirty="0" err="1" smtClean="0"/>
              <a:t>を接頭辞と</a:t>
            </a:r>
            <a:r>
              <a:rPr lang="ja-JP" altLang="en-US" sz="1600" dirty="0" smtClean="0"/>
              <a:t>する）</a:t>
            </a:r>
            <a:endParaRPr lang="ja-JP" altLang="en-US" sz="1600" dirty="0"/>
          </a:p>
          <a:p>
            <a:r>
              <a:rPr kumimoji="1" lang="ja-JP" altLang="en-US" sz="2000" dirty="0" smtClean="0"/>
              <a:t>クラス</a:t>
            </a:r>
          </a:p>
          <a:p>
            <a:pPr lvl="1"/>
            <a:endParaRPr kumimoji="1" lang="en-US" altLang="ja-JP" sz="1700" dirty="0" smtClean="0"/>
          </a:p>
          <a:p>
            <a:pPr lvl="1"/>
            <a:endParaRPr lang="en-US" altLang="ja-JP" sz="1600" dirty="0" smtClean="0"/>
          </a:p>
          <a:p>
            <a:pPr lvl="1"/>
            <a:endParaRPr lang="en-US" altLang="ja-JP" sz="1600" dirty="0"/>
          </a:p>
          <a:p>
            <a:r>
              <a:rPr lang="ja-JP" altLang="en-US" sz="2000" dirty="0" smtClean="0"/>
              <a:t>プロパティ</a:t>
            </a:r>
            <a:endParaRPr kumimoji="1" lang="ja-JP" altLang="en-US" sz="2000"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13</a:t>
            </a:fld>
            <a:endParaRPr lang="en-US" altLang="ja-JP"/>
          </a:p>
        </p:txBody>
      </p:sp>
      <p:graphicFrame>
        <p:nvGraphicFramePr>
          <p:cNvPr id="8" name="表 7"/>
          <p:cNvGraphicFramePr>
            <a:graphicFrameLocks noGrp="1"/>
          </p:cNvGraphicFramePr>
          <p:nvPr>
            <p:extLst>
              <p:ext uri="{D42A27DB-BD31-4B8C-83A1-F6EECF244321}">
                <p14:modId xmlns:p14="http://schemas.microsoft.com/office/powerpoint/2010/main" val="1373056445"/>
              </p:ext>
            </p:extLst>
          </p:nvPr>
        </p:nvGraphicFramePr>
        <p:xfrm>
          <a:off x="632520" y="2248664"/>
          <a:ext cx="9073008" cy="1036320"/>
        </p:xfrm>
        <a:graphic>
          <a:graphicData uri="http://schemas.openxmlformats.org/drawingml/2006/table">
            <a:tbl>
              <a:tblPr firstRow="1" bandRow="1">
                <a:tableStyleId>{5C22544A-7EE6-4342-B048-85BDC9FD1C3A}</a:tableStyleId>
              </a:tblPr>
              <a:tblGrid>
                <a:gridCol w="3024336"/>
                <a:gridCol w="3024336"/>
                <a:gridCol w="3024336"/>
              </a:tblGrid>
              <a:tr h="252028">
                <a:tc>
                  <a:txBody>
                    <a:bodyPr/>
                    <a:lstStyle/>
                    <a:p>
                      <a:r>
                        <a:rPr kumimoji="1" lang="ja-JP" altLang="en-US" sz="1100" dirty="0" smtClean="0"/>
                        <a:t>ボキャブラリ名</a:t>
                      </a:r>
                      <a:endParaRPr kumimoji="1" lang="ja-JP" altLang="en-US" sz="1100" dirty="0"/>
                    </a:p>
                  </a:txBody>
                  <a:tcPr/>
                </a:tc>
                <a:tc>
                  <a:txBody>
                    <a:bodyPr/>
                    <a:lstStyle/>
                    <a:p>
                      <a:r>
                        <a:rPr kumimoji="1" lang="en-US" altLang="ja-JP" sz="1100" dirty="0" err="1" smtClean="0"/>
                        <a:t>rdfs:subClassOf</a:t>
                      </a:r>
                      <a:r>
                        <a:rPr kumimoji="1" lang="ja-JP" altLang="en-US" sz="1100" dirty="0" smtClean="0"/>
                        <a:t>（親クラス）</a:t>
                      </a:r>
                      <a:endParaRPr kumimoji="1" lang="ja-JP" altLang="en-US" sz="1100" dirty="0"/>
                    </a:p>
                  </a:txBody>
                  <a:tcPr/>
                </a:tc>
                <a:tc>
                  <a:txBody>
                    <a:bodyPr/>
                    <a:lstStyle/>
                    <a:p>
                      <a:r>
                        <a:rPr kumimoji="1" lang="ja-JP" altLang="en-US" sz="1100" dirty="0" smtClean="0"/>
                        <a:t>意味</a:t>
                      </a:r>
                      <a:endParaRPr kumimoji="1" lang="ja-JP" altLang="en-US" sz="1100" dirty="0"/>
                    </a:p>
                  </a:txBody>
                  <a:tcPr/>
                </a:tc>
              </a:tr>
              <a:tr h="252028">
                <a:tc>
                  <a:txBody>
                    <a:bodyPr/>
                    <a:lstStyle/>
                    <a:p>
                      <a:r>
                        <a:rPr kumimoji="1" lang="en-US" altLang="ja-JP" sz="1100" dirty="0" err="1" smtClean="0"/>
                        <a:t>odcal:ACLObject</a:t>
                      </a:r>
                      <a:endParaRPr kumimoji="1" lang="ja-JP" altLang="en-US" sz="1100" dirty="0"/>
                    </a:p>
                  </a:txBody>
                  <a:tcPr/>
                </a:tc>
                <a:tc>
                  <a:txBody>
                    <a:bodyPr/>
                    <a:lstStyle/>
                    <a:p>
                      <a:r>
                        <a:rPr kumimoji="1" lang="en-US" altLang="ja-JP" sz="1100" dirty="0" err="1" smtClean="0"/>
                        <a:t>rdfs:Class</a:t>
                      </a:r>
                      <a:endParaRPr kumimoji="1" lang="ja-JP" altLang="en-US" sz="1100" dirty="0"/>
                    </a:p>
                  </a:txBody>
                  <a:tcPr/>
                </a:tc>
                <a:tc>
                  <a:txBody>
                    <a:bodyPr/>
                    <a:lstStyle/>
                    <a:p>
                      <a:r>
                        <a:rPr kumimoji="1" lang="ja-JP" altLang="en-US" sz="1100" dirty="0" smtClean="0"/>
                        <a:t>アクセス制御用データのクラス</a:t>
                      </a:r>
                      <a:endParaRPr kumimoji="1" lang="ja-JP" altLang="en-US" sz="1100" dirty="0"/>
                    </a:p>
                  </a:txBody>
                  <a:tcPr/>
                </a:tc>
              </a:tr>
              <a:tr h="252028">
                <a:tc>
                  <a:txBody>
                    <a:bodyPr/>
                    <a:lstStyle/>
                    <a:p>
                      <a:r>
                        <a:rPr kumimoji="1" lang="en-US" altLang="ja-JP" sz="1100" dirty="0" err="1" smtClean="0"/>
                        <a:t>odacl:RightsStatement</a:t>
                      </a:r>
                      <a:endParaRPr kumimoji="1" lang="ja-JP" altLang="en-US" sz="1100" dirty="0"/>
                    </a:p>
                  </a:txBody>
                  <a:tcPr/>
                </a:tc>
                <a:tc>
                  <a:txBody>
                    <a:bodyPr/>
                    <a:lstStyle/>
                    <a:p>
                      <a:r>
                        <a:rPr kumimoji="1" lang="en-US" altLang="ja-JP" sz="1100" dirty="0" err="1" smtClean="0"/>
                        <a:t>dcterms:RightsStatement</a:t>
                      </a:r>
                      <a:r>
                        <a:rPr kumimoji="1" lang="en-US" altLang="ja-JP" sz="1100" dirty="0" smtClean="0"/>
                        <a:t>, </a:t>
                      </a:r>
                      <a:r>
                        <a:rPr kumimoji="1" lang="en-US" altLang="ja-JP" sz="1100" dirty="0" err="1" smtClean="0"/>
                        <a:t>odacl:ACLObject</a:t>
                      </a:r>
                      <a:endParaRPr kumimoji="1" lang="ja-JP" altLang="en-US" sz="1100" dirty="0"/>
                    </a:p>
                  </a:txBody>
                  <a:tcPr/>
                </a:tc>
                <a:tc>
                  <a:txBody>
                    <a:bodyPr/>
                    <a:lstStyle/>
                    <a:p>
                      <a:r>
                        <a:rPr kumimoji="1" lang="ja-JP" altLang="en-US" sz="1100" dirty="0" smtClean="0"/>
                        <a:t>ロール</a:t>
                      </a:r>
                      <a:endParaRPr kumimoji="1" lang="ja-JP" altLang="en-US" sz="1100" dirty="0"/>
                    </a:p>
                  </a:txBody>
                  <a:tcPr/>
                </a:tc>
              </a:tr>
              <a:tr h="252028">
                <a:tc>
                  <a:txBody>
                    <a:bodyPr/>
                    <a:lstStyle/>
                    <a:p>
                      <a:r>
                        <a:rPr kumimoji="1" lang="en-US" altLang="ja-JP" sz="1100" dirty="0" err="1" smtClean="0"/>
                        <a:t>odacl:Dataset</a:t>
                      </a:r>
                      <a:endParaRPr kumimoji="1" lang="ja-JP" altLang="en-US" sz="1100" dirty="0"/>
                    </a:p>
                  </a:txBody>
                  <a:tcPr/>
                </a:tc>
                <a:tc>
                  <a:txBody>
                    <a:bodyPr/>
                    <a:lstStyle/>
                    <a:p>
                      <a:r>
                        <a:rPr kumimoji="1" lang="en-US" altLang="ja-JP" sz="1100" dirty="0" err="1" smtClean="0"/>
                        <a:t>dcat:Dataset</a:t>
                      </a:r>
                      <a:r>
                        <a:rPr kumimoji="1" lang="en-US" altLang="ja-JP" sz="1100" dirty="0" smtClean="0"/>
                        <a:t>, </a:t>
                      </a:r>
                      <a:r>
                        <a:rPr kumimoji="1" lang="en-US" altLang="ja-JP" sz="1100" dirty="0" err="1" smtClean="0"/>
                        <a:t>odacl:ACLObject</a:t>
                      </a:r>
                      <a:endParaRPr kumimoji="1" lang="ja-JP" altLang="en-US" sz="1100" dirty="0"/>
                    </a:p>
                  </a:txBody>
                  <a:tcPr/>
                </a:tc>
                <a:tc>
                  <a:txBody>
                    <a:bodyPr/>
                    <a:lstStyle/>
                    <a:p>
                      <a:r>
                        <a:rPr kumimoji="1" lang="ja-JP" altLang="en-US" sz="1100" dirty="0" smtClean="0"/>
                        <a:t>データセット</a:t>
                      </a:r>
                      <a:endParaRPr kumimoji="1" lang="ja-JP" altLang="en-US" sz="1100" dirty="0"/>
                    </a:p>
                  </a:txBody>
                  <a:tcPr/>
                </a:tc>
              </a:tr>
            </a:tbl>
          </a:graphicData>
        </a:graphic>
      </p:graphicFrame>
      <p:graphicFrame>
        <p:nvGraphicFramePr>
          <p:cNvPr id="9" name="表 8"/>
          <p:cNvGraphicFramePr>
            <a:graphicFrameLocks noGrp="1"/>
          </p:cNvGraphicFramePr>
          <p:nvPr>
            <p:extLst>
              <p:ext uri="{D42A27DB-BD31-4B8C-83A1-F6EECF244321}">
                <p14:modId xmlns:p14="http://schemas.microsoft.com/office/powerpoint/2010/main" val="4202679286"/>
              </p:ext>
            </p:extLst>
          </p:nvPr>
        </p:nvGraphicFramePr>
        <p:xfrm>
          <a:off x="632520" y="3671272"/>
          <a:ext cx="9073009" cy="2926080"/>
        </p:xfrm>
        <a:graphic>
          <a:graphicData uri="http://schemas.openxmlformats.org/drawingml/2006/table">
            <a:tbl>
              <a:tblPr firstRow="1" bandRow="1">
                <a:tableStyleId>{5C22544A-7EE6-4342-B048-85BDC9FD1C3A}</a:tableStyleId>
              </a:tblPr>
              <a:tblGrid>
                <a:gridCol w="1800200"/>
                <a:gridCol w="1440160"/>
                <a:gridCol w="1584176"/>
                <a:gridCol w="1008112"/>
                <a:gridCol w="3240361"/>
              </a:tblGrid>
              <a:tr h="256835">
                <a:tc>
                  <a:txBody>
                    <a:bodyPr/>
                    <a:lstStyle/>
                    <a:p>
                      <a:pPr algn="ctr"/>
                      <a:r>
                        <a:rPr kumimoji="1" lang="ja-JP" altLang="en-US" sz="1050" dirty="0" smtClean="0"/>
                        <a:t>ボキャブラリ名</a:t>
                      </a:r>
                      <a:endParaRPr kumimoji="1" lang="ja-JP" altLang="en-US" sz="1050" dirty="0"/>
                    </a:p>
                  </a:txBody>
                  <a:tcPr/>
                </a:tc>
                <a:tc>
                  <a:txBody>
                    <a:bodyPr/>
                    <a:lstStyle/>
                    <a:p>
                      <a:pPr algn="ctr"/>
                      <a:r>
                        <a:rPr kumimoji="1" lang="en-US" altLang="ja-JP" sz="1050" dirty="0" err="1" smtClean="0"/>
                        <a:t>rdfs:subPropertyOf</a:t>
                      </a:r>
                      <a:r>
                        <a:rPr kumimoji="1" lang="en-US" altLang="ja-JP" sz="1050" dirty="0" smtClean="0"/>
                        <a:t/>
                      </a:r>
                      <a:br>
                        <a:rPr kumimoji="1" lang="en-US" altLang="ja-JP" sz="1050" dirty="0" smtClean="0"/>
                      </a:br>
                      <a:r>
                        <a:rPr kumimoji="1" lang="ja-JP" altLang="en-US" sz="1050" dirty="0" smtClean="0"/>
                        <a:t>（親プロパティ）</a:t>
                      </a:r>
                      <a:endParaRPr kumimoji="1" lang="ja-JP" altLang="en-US" sz="1050" dirty="0"/>
                    </a:p>
                  </a:txBody>
                  <a:tcPr/>
                </a:tc>
                <a:tc>
                  <a:txBody>
                    <a:bodyPr/>
                    <a:lstStyle/>
                    <a:p>
                      <a:pPr algn="ctr"/>
                      <a:r>
                        <a:rPr kumimoji="1" lang="en-US" altLang="ja-JP" sz="1050" dirty="0" err="1" smtClean="0"/>
                        <a:t>rdfs:domain</a:t>
                      </a:r>
                      <a:r>
                        <a:rPr kumimoji="1" lang="en-US" altLang="ja-JP" sz="1050" dirty="0" smtClean="0"/>
                        <a:t/>
                      </a:r>
                      <a:br>
                        <a:rPr kumimoji="1" lang="en-US" altLang="ja-JP" sz="1050" dirty="0" smtClean="0"/>
                      </a:br>
                      <a:r>
                        <a:rPr kumimoji="1" lang="ja-JP" altLang="en-US" sz="1050" dirty="0" smtClean="0"/>
                        <a:t>（定義域）</a:t>
                      </a:r>
                      <a:endParaRPr kumimoji="1" lang="ja-JP" altLang="en-US" sz="1050" dirty="0"/>
                    </a:p>
                  </a:txBody>
                  <a:tcPr/>
                </a:tc>
                <a:tc>
                  <a:txBody>
                    <a:bodyPr/>
                    <a:lstStyle/>
                    <a:p>
                      <a:pPr algn="ctr"/>
                      <a:r>
                        <a:rPr kumimoji="1" lang="en-US" altLang="ja-JP" sz="1050" dirty="0" err="1" smtClean="0"/>
                        <a:t>rdfs:range</a:t>
                      </a:r>
                      <a:r>
                        <a:rPr kumimoji="1" lang="ja-JP" altLang="en-US" sz="1050" dirty="0" smtClean="0"/>
                        <a:t/>
                      </a:r>
                      <a:br>
                        <a:rPr kumimoji="1" lang="ja-JP" altLang="en-US" sz="1050" dirty="0" smtClean="0"/>
                      </a:br>
                      <a:r>
                        <a:rPr kumimoji="1" lang="ja-JP" altLang="en-US" sz="1050" dirty="0" smtClean="0"/>
                        <a:t>（値域）</a:t>
                      </a:r>
                      <a:endParaRPr kumimoji="1" lang="ja-JP" altLang="en-US" sz="1050" dirty="0"/>
                    </a:p>
                  </a:txBody>
                  <a:tcPr/>
                </a:tc>
                <a:tc>
                  <a:txBody>
                    <a:bodyPr/>
                    <a:lstStyle/>
                    <a:p>
                      <a:pPr algn="ctr"/>
                      <a:r>
                        <a:rPr kumimoji="1" lang="ja-JP" altLang="en-US" sz="1050" dirty="0" smtClean="0"/>
                        <a:t>意味</a:t>
                      </a:r>
                      <a:endParaRPr kumimoji="1" lang="ja-JP" altLang="en-US" sz="1050" dirty="0"/>
                    </a:p>
                  </a:txBody>
                  <a:tcPr/>
                </a:tc>
              </a:tr>
              <a:tr h="228169">
                <a:tc>
                  <a:txBody>
                    <a:bodyPr/>
                    <a:lstStyle/>
                    <a:p>
                      <a:r>
                        <a:rPr kumimoji="1" lang="en-US" altLang="ja-JP" sz="1050" dirty="0" err="1" smtClean="0"/>
                        <a:t>odacl:accessTarget</a:t>
                      </a:r>
                      <a:endParaRPr kumimoji="1" lang="ja-JP" altLang="en-US" sz="1050" dirty="0"/>
                    </a:p>
                  </a:txBody>
                  <a:tcPr/>
                </a:tc>
                <a:tc>
                  <a:txBody>
                    <a:bodyPr/>
                    <a:lstStyle/>
                    <a:p>
                      <a:endParaRPr kumimoji="1" lang="ja-JP" altLang="en-US" sz="1050" dirty="0"/>
                    </a:p>
                  </a:txBody>
                  <a:tcPr/>
                </a:tc>
                <a:tc>
                  <a:txBody>
                    <a:bodyPr/>
                    <a:lstStyle/>
                    <a:p>
                      <a:r>
                        <a:rPr kumimoji="1" lang="en-US" altLang="ja-JP" sz="1050" dirty="0" err="1" smtClean="0"/>
                        <a:t>odacl:RightsStatement</a:t>
                      </a:r>
                      <a:endParaRPr kumimoji="1" lang="ja-JP" altLang="en-US" sz="1050" dirty="0"/>
                    </a:p>
                  </a:txBody>
                  <a:tcPr/>
                </a:tc>
                <a:tc>
                  <a:txBody>
                    <a:bodyPr/>
                    <a:lstStyle/>
                    <a:p>
                      <a:r>
                        <a:rPr kumimoji="1" lang="en-US" altLang="ja-JP" sz="1050" dirty="0" err="1" smtClean="0"/>
                        <a:t>odcal:Dataset</a:t>
                      </a:r>
                      <a:endParaRPr kumimoji="1" lang="en-US" altLang="ja-JP" sz="1050" dirty="0" smtClean="0"/>
                    </a:p>
                  </a:txBody>
                  <a:tcPr/>
                </a:tc>
                <a:tc>
                  <a:txBody>
                    <a:bodyPr/>
                    <a:lstStyle/>
                    <a:p>
                      <a:r>
                        <a:rPr kumimoji="1" lang="ja-JP" altLang="en-US" sz="1050" dirty="0" smtClean="0"/>
                        <a:t>ロールが対象とするデータセットの</a:t>
                      </a:r>
                      <a:r>
                        <a:rPr kumimoji="1" lang="en-US" altLang="ja-JP" sz="1050" dirty="0" smtClean="0"/>
                        <a:t>URI</a:t>
                      </a:r>
                      <a:endParaRPr kumimoji="1" lang="ja-JP" altLang="en-US" sz="1050" dirty="0"/>
                    </a:p>
                  </a:txBody>
                  <a:tcPr/>
                </a:tc>
              </a:tr>
              <a:tr h="178083">
                <a:tc>
                  <a:txBody>
                    <a:bodyPr/>
                    <a:lstStyle/>
                    <a:p>
                      <a:r>
                        <a:rPr kumimoji="1" lang="en-US" altLang="ja-JP" sz="1050" dirty="0" err="1" smtClean="0"/>
                        <a:t>odacl:memberOf</a:t>
                      </a:r>
                      <a:endParaRPr kumimoji="1" lang="ja-JP" altLang="en-US" sz="1050" dirty="0"/>
                    </a:p>
                  </a:txBody>
                  <a:tcPr/>
                </a:tc>
                <a:tc>
                  <a:txBody>
                    <a:bodyPr/>
                    <a:lstStyle/>
                    <a:p>
                      <a:endParaRPr kumimoji="1" lang="ja-JP" altLang="en-US" sz="1050" dirty="0"/>
                    </a:p>
                  </a:txBody>
                  <a:tcPr/>
                </a:tc>
                <a:tc>
                  <a:txBody>
                    <a:bodyPr/>
                    <a:lstStyle/>
                    <a:p>
                      <a:r>
                        <a:rPr kumimoji="1" lang="en-US" altLang="ja-JP" sz="1050" dirty="0" err="1" smtClean="0"/>
                        <a:t>rdf:Class</a:t>
                      </a:r>
                      <a:endParaRPr kumimoji="1" lang="ja-JP" altLang="en-US" sz="1050" dirty="0"/>
                    </a:p>
                  </a:txBody>
                  <a:tcPr/>
                </a:tc>
                <a:tc>
                  <a:txBody>
                    <a:bodyPr/>
                    <a:lstStyle/>
                    <a:p>
                      <a:r>
                        <a:rPr kumimoji="1" lang="en-US" altLang="ja-JP" sz="1050" dirty="0" err="1" smtClean="0"/>
                        <a:t>odacl:Dataset</a:t>
                      </a:r>
                      <a:endParaRPr kumimoji="1" lang="ja-JP" altLang="en-US" sz="1050" dirty="0"/>
                    </a:p>
                  </a:txBody>
                  <a:tcPr/>
                </a:tc>
                <a:tc>
                  <a:txBody>
                    <a:bodyPr/>
                    <a:lstStyle/>
                    <a:p>
                      <a:r>
                        <a:rPr kumimoji="1" lang="ja-JP" altLang="en-US" sz="1050" dirty="0" smtClean="0"/>
                        <a:t>（アクセス制御対象の）データセットに属している</a:t>
                      </a:r>
                      <a:endParaRPr kumimoji="1" lang="ja-JP" altLang="en-US" sz="1050" dirty="0"/>
                    </a:p>
                  </a:txBody>
                  <a:tcPr/>
                </a:tc>
              </a:tr>
              <a:tr h="155936">
                <a:tc>
                  <a:txBody>
                    <a:bodyPr/>
                    <a:lstStyle/>
                    <a:p>
                      <a:r>
                        <a:rPr kumimoji="1" lang="en-US" altLang="ja-JP" sz="1050" dirty="0" err="1" smtClean="0"/>
                        <a:t>odacl:consumerKey</a:t>
                      </a:r>
                      <a:endParaRPr kumimoji="1" lang="ja-JP" altLang="en-US" sz="1050" dirty="0"/>
                    </a:p>
                  </a:txBody>
                  <a:tcPr/>
                </a:tc>
                <a:tc>
                  <a:txBody>
                    <a:bodyPr/>
                    <a:lstStyle/>
                    <a:p>
                      <a:endParaRPr kumimoji="1" lang="ja-JP" altLang="en-US" sz="1050" dirty="0"/>
                    </a:p>
                  </a:txBody>
                  <a:tcPr/>
                </a:tc>
                <a:tc>
                  <a:txBody>
                    <a:bodyPr/>
                    <a:lstStyle/>
                    <a:p>
                      <a:r>
                        <a:rPr kumimoji="1" lang="en-US" altLang="ja-JP" sz="1050" dirty="0" err="1" smtClean="0"/>
                        <a:t>odacl:RightsStatement</a:t>
                      </a:r>
                      <a:endParaRPr kumimoji="1" lang="ja-JP" altLang="en-US" sz="1050" dirty="0"/>
                    </a:p>
                  </a:txBody>
                  <a:tcPr/>
                </a:tc>
                <a:tc>
                  <a:txBody>
                    <a:bodyPr/>
                    <a:lstStyle/>
                    <a:p>
                      <a:r>
                        <a:rPr kumimoji="1" lang="en-US" altLang="ja-JP" sz="1050" dirty="0" err="1" smtClean="0"/>
                        <a:t>xsd:String</a:t>
                      </a:r>
                      <a:endParaRPr kumimoji="1" lang="ja-JP" altLang="en-US" sz="1050" dirty="0"/>
                    </a:p>
                  </a:txBody>
                  <a:tcPr/>
                </a:tc>
                <a:tc>
                  <a:txBody>
                    <a:bodyPr/>
                    <a:lstStyle/>
                    <a:p>
                      <a:r>
                        <a:rPr kumimoji="1" lang="en-US" altLang="ja-JP" sz="1050" dirty="0" smtClean="0"/>
                        <a:t>OAuth2</a:t>
                      </a:r>
                      <a:r>
                        <a:rPr kumimoji="1" lang="ja-JP" altLang="en-US" sz="1050" dirty="0" smtClean="0"/>
                        <a:t>の</a:t>
                      </a:r>
                      <a:r>
                        <a:rPr kumimoji="1" lang="en-US" altLang="ja-JP" sz="1050" dirty="0" smtClean="0"/>
                        <a:t>Consumer Key</a:t>
                      </a:r>
                      <a:endParaRPr kumimoji="1" lang="ja-JP" altLang="en-US" sz="1050" dirty="0"/>
                    </a:p>
                  </a:txBody>
                  <a:tcPr/>
                </a:tc>
              </a:tr>
              <a:tr h="155936">
                <a:tc>
                  <a:txBody>
                    <a:bodyPr/>
                    <a:lstStyle/>
                    <a:p>
                      <a:r>
                        <a:rPr kumimoji="1" lang="en-US" altLang="ja-JP" sz="1050" dirty="0" err="1" smtClean="0"/>
                        <a:t>odacl:hasCreatePermission</a:t>
                      </a:r>
                      <a:endParaRPr kumimoji="1" lang="ja-JP" altLang="en-US" sz="1050" dirty="0"/>
                    </a:p>
                  </a:txBody>
                  <a:tcPr/>
                </a:tc>
                <a:tc>
                  <a:txBody>
                    <a:bodyPr/>
                    <a:lstStyle/>
                    <a:p>
                      <a:endParaRPr kumimoji="1" lang="ja-JP" altLang="en-US" sz="1050" dirty="0"/>
                    </a:p>
                  </a:txBody>
                  <a:tcPr/>
                </a:tc>
                <a:tc>
                  <a:txBody>
                    <a:bodyPr/>
                    <a:lstStyle/>
                    <a:p>
                      <a:r>
                        <a:rPr kumimoji="1" lang="en-US" altLang="ja-JP" sz="1050" dirty="0" err="1" smtClean="0"/>
                        <a:t>odacl:RightsStatement</a:t>
                      </a:r>
                      <a:endParaRPr kumimoji="1" lang="ja-JP" altLang="en-US" sz="1050" dirty="0"/>
                    </a:p>
                  </a:txBody>
                  <a:tcPr/>
                </a:tc>
                <a:tc>
                  <a:txBody>
                    <a:bodyPr/>
                    <a:lstStyle/>
                    <a:p>
                      <a:r>
                        <a:rPr kumimoji="1" lang="en-US" altLang="ja-JP" sz="1050" dirty="0" err="1" smtClean="0"/>
                        <a:t>xsd:boolean</a:t>
                      </a:r>
                      <a:endParaRPr kumimoji="1" lang="ja-JP" altLang="en-US" sz="1050" dirty="0"/>
                    </a:p>
                  </a:txBody>
                  <a:tcPr/>
                </a:tc>
                <a:tc>
                  <a:txBody>
                    <a:bodyPr/>
                    <a:lstStyle/>
                    <a:p>
                      <a:r>
                        <a:rPr kumimoji="1" lang="ja-JP" altLang="en-US" sz="1050" dirty="0" smtClean="0"/>
                        <a:t>データセットに対する作成権限の有無</a:t>
                      </a:r>
                      <a:endParaRPr kumimoji="1" lang="ja-JP" altLang="en-US" sz="1050" dirty="0"/>
                    </a:p>
                  </a:txBody>
                  <a:tcPr/>
                </a:tc>
              </a:tr>
              <a:tr h="155936">
                <a:tc>
                  <a:txBody>
                    <a:bodyPr/>
                    <a:lstStyle/>
                    <a:p>
                      <a:pPr marL="0" marR="0" indent="0" algn="l" defTabSz="672541" rtl="0" eaLnBrk="1" fontAlgn="auto" latinLnBrk="0" hangingPunct="1">
                        <a:lnSpc>
                          <a:spcPct val="100000"/>
                        </a:lnSpc>
                        <a:spcBef>
                          <a:spcPts val="0"/>
                        </a:spcBef>
                        <a:spcAft>
                          <a:spcPts val="0"/>
                        </a:spcAft>
                        <a:buClrTx/>
                        <a:buSzTx/>
                        <a:buFontTx/>
                        <a:buNone/>
                        <a:tabLst/>
                        <a:defRPr/>
                      </a:pPr>
                      <a:r>
                        <a:rPr kumimoji="1" lang="en-US" altLang="ja-JP" sz="1050" dirty="0" err="1" smtClean="0"/>
                        <a:t>odacl:hasReadPermission</a:t>
                      </a:r>
                      <a:endParaRPr kumimoji="1" lang="ja-JP" altLang="en-US" sz="1050" dirty="0" smtClean="0"/>
                    </a:p>
                  </a:txBody>
                  <a:tcPr/>
                </a:tc>
                <a:tc>
                  <a:txBody>
                    <a:bodyPr/>
                    <a:lstStyle/>
                    <a:p>
                      <a:endParaRPr kumimoji="1" lang="ja-JP" altLang="en-US" sz="1050" dirty="0"/>
                    </a:p>
                  </a:txBody>
                  <a:tcPr/>
                </a:tc>
                <a:tc>
                  <a:txBody>
                    <a:bodyPr/>
                    <a:lstStyle/>
                    <a:p>
                      <a:r>
                        <a:rPr kumimoji="1" lang="en-US" altLang="ja-JP" sz="1050" dirty="0" err="1" smtClean="0"/>
                        <a:t>odacl:RightsStatement</a:t>
                      </a:r>
                      <a:endParaRPr kumimoji="1" lang="ja-JP" altLang="en-US" sz="1050" dirty="0"/>
                    </a:p>
                  </a:txBody>
                  <a:tcPr/>
                </a:tc>
                <a:tc>
                  <a:txBody>
                    <a:bodyPr/>
                    <a:lstStyle/>
                    <a:p>
                      <a:r>
                        <a:rPr kumimoji="1" lang="en-US" altLang="ja-JP" sz="1050" smtClean="0"/>
                        <a:t>xsd:boolean</a:t>
                      </a:r>
                      <a:endParaRPr kumimoji="1" lang="ja-JP" altLang="en-US" sz="1050" dirty="0"/>
                    </a:p>
                  </a:txBody>
                  <a:tcPr/>
                </a:tc>
                <a:tc>
                  <a:txBody>
                    <a:bodyPr/>
                    <a:lstStyle/>
                    <a:p>
                      <a:r>
                        <a:rPr kumimoji="1" lang="ja-JP" altLang="en-US" sz="1050" dirty="0" smtClean="0"/>
                        <a:t>データセットに対する閲覧権限の有無</a:t>
                      </a:r>
                      <a:endParaRPr kumimoji="1" lang="ja-JP" altLang="en-US" sz="1050" dirty="0"/>
                    </a:p>
                  </a:txBody>
                  <a:tcPr/>
                </a:tc>
              </a:tr>
              <a:tr h="155936">
                <a:tc>
                  <a:txBody>
                    <a:bodyPr/>
                    <a:lstStyle/>
                    <a:p>
                      <a:pPr marL="0" marR="0" indent="0" algn="l" defTabSz="672541" rtl="0" eaLnBrk="1" fontAlgn="auto" latinLnBrk="0" hangingPunct="1">
                        <a:lnSpc>
                          <a:spcPct val="100000"/>
                        </a:lnSpc>
                        <a:spcBef>
                          <a:spcPts val="0"/>
                        </a:spcBef>
                        <a:spcAft>
                          <a:spcPts val="0"/>
                        </a:spcAft>
                        <a:buClrTx/>
                        <a:buSzTx/>
                        <a:buFontTx/>
                        <a:buNone/>
                        <a:tabLst/>
                        <a:defRPr/>
                      </a:pPr>
                      <a:r>
                        <a:rPr kumimoji="1" lang="en-US" altLang="ja-JP" sz="1050" dirty="0" err="1" smtClean="0"/>
                        <a:t>odacl:hasUpdatePermission</a:t>
                      </a:r>
                      <a:endParaRPr kumimoji="1" lang="ja-JP" altLang="en-US" sz="1050" dirty="0"/>
                    </a:p>
                  </a:txBody>
                  <a:tcPr/>
                </a:tc>
                <a:tc>
                  <a:txBody>
                    <a:bodyPr/>
                    <a:lstStyle/>
                    <a:p>
                      <a:endParaRPr kumimoji="1" lang="ja-JP" altLang="en-US" sz="1050" dirty="0"/>
                    </a:p>
                  </a:txBody>
                  <a:tcPr/>
                </a:tc>
                <a:tc>
                  <a:txBody>
                    <a:bodyPr/>
                    <a:lstStyle/>
                    <a:p>
                      <a:r>
                        <a:rPr kumimoji="1" lang="en-US" altLang="ja-JP" sz="1050" dirty="0" err="1" smtClean="0"/>
                        <a:t>odacl:RightsStatement</a:t>
                      </a:r>
                      <a:endParaRPr kumimoji="1" lang="ja-JP" altLang="en-US" sz="1050" dirty="0"/>
                    </a:p>
                  </a:txBody>
                  <a:tcPr/>
                </a:tc>
                <a:tc>
                  <a:txBody>
                    <a:bodyPr/>
                    <a:lstStyle/>
                    <a:p>
                      <a:r>
                        <a:rPr kumimoji="1" lang="en-US" altLang="ja-JP" sz="1050" smtClean="0"/>
                        <a:t>xsd:boolean</a:t>
                      </a:r>
                      <a:endParaRPr kumimoji="1" lang="ja-JP" altLang="en-US" sz="1050" dirty="0"/>
                    </a:p>
                  </a:txBody>
                  <a:tcPr/>
                </a:tc>
                <a:tc>
                  <a:txBody>
                    <a:bodyPr/>
                    <a:lstStyle/>
                    <a:p>
                      <a:r>
                        <a:rPr kumimoji="1" lang="ja-JP" altLang="en-US" sz="1050" dirty="0" smtClean="0"/>
                        <a:t>データセットに対する更新権限の有無</a:t>
                      </a:r>
                      <a:endParaRPr kumimoji="1" lang="ja-JP" altLang="en-US" sz="1050" dirty="0"/>
                    </a:p>
                  </a:txBody>
                  <a:tcPr/>
                </a:tc>
              </a:tr>
              <a:tr h="155936">
                <a:tc>
                  <a:txBody>
                    <a:bodyPr/>
                    <a:lstStyle/>
                    <a:p>
                      <a:pPr marL="0" marR="0" indent="0" algn="l" defTabSz="672541" rtl="0" eaLnBrk="1" fontAlgn="auto" latinLnBrk="0" hangingPunct="1">
                        <a:lnSpc>
                          <a:spcPct val="100000"/>
                        </a:lnSpc>
                        <a:spcBef>
                          <a:spcPts val="0"/>
                        </a:spcBef>
                        <a:spcAft>
                          <a:spcPts val="0"/>
                        </a:spcAft>
                        <a:buClrTx/>
                        <a:buSzTx/>
                        <a:buFontTx/>
                        <a:buNone/>
                        <a:tabLst/>
                        <a:defRPr/>
                      </a:pPr>
                      <a:r>
                        <a:rPr kumimoji="1" lang="en-US" altLang="ja-JP" sz="1050" dirty="0" err="1" smtClean="0"/>
                        <a:t>odacl:hasDeletePermission</a:t>
                      </a:r>
                      <a:endParaRPr kumimoji="1" lang="ja-JP" altLang="en-US" sz="1050" dirty="0"/>
                    </a:p>
                  </a:txBody>
                  <a:tcPr/>
                </a:tc>
                <a:tc>
                  <a:txBody>
                    <a:bodyPr/>
                    <a:lstStyle/>
                    <a:p>
                      <a:endParaRPr kumimoji="1" lang="ja-JP" altLang="en-US" sz="1050" dirty="0"/>
                    </a:p>
                  </a:txBody>
                  <a:tcPr/>
                </a:tc>
                <a:tc>
                  <a:txBody>
                    <a:bodyPr/>
                    <a:lstStyle/>
                    <a:p>
                      <a:r>
                        <a:rPr kumimoji="1" lang="en-US" altLang="ja-JP" sz="1050" dirty="0" err="1" smtClean="0"/>
                        <a:t>odacl:RightsStatement</a:t>
                      </a:r>
                      <a:endParaRPr kumimoji="1" lang="ja-JP" altLang="en-US" sz="1050" dirty="0"/>
                    </a:p>
                  </a:txBody>
                  <a:tcPr/>
                </a:tc>
                <a:tc>
                  <a:txBody>
                    <a:bodyPr/>
                    <a:lstStyle/>
                    <a:p>
                      <a:r>
                        <a:rPr kumimoji="1" lang="en-US" altLang="ja-JP" sz="1050" dirty="0" err="1" smtClean="0"/>
                        <a:t>xsd:boolean</a:t>
                      </a:r>
                      <a:endParaRPr kumimoji="1" lang="ja-JP" altLang="en-US" sz="1050" dirty="0"/>
                    </a:p>
                  </a:txBody>
                  <a:tcPr/>
                </a:tc>
                <a:tc>
                  <a:txBody>
                    <a:bodyPr/>
                    <a:lstStyle/>
                    <a:p>
                      <a:r>
                        <a:rPr kumimoji="1" lang="ja-JP" altLang="en-US" sz="1050" dirty="0" smtClean="0"/>
                        <a:t>データセットに対する削除権限の有無</a:t>
                      </a:r>
                      <a:endParaRPr kumimoji="1" lang="ja-JP" altLang="en-US" sz="1050" dirty="0"/>
                    </a:p>
                  </a:txBody>
                  <a:tcPr/>
                </a:tc>
              </a:tr>
              <a:tr h="155936">
                <a:tc>
                  <a:txBody>
                    <a:bodyPr/>
                    <a:lstStyle/>
                    <a:p>
                      <a:pPr marL="0" marR="0" indent="0" algn="l" defTabSz="672541" rtl="0" eaLnBrk="1" fontAlgn="auto" latinLnBrk="0" hangingPunct="1">
                        <a:lnSpc>
                          <a:spcPct val="100000"/>
                        </a:lnSpc>
                        <a:spcBef>
                          <a:spcPts val="0"/>
                        </a:spcBef>
                        <a:spcAft>
                          <a:spcPts val="0"/>
                        </a:spcAft>
                        <a:buClrTx/>
                        <a:buSzTx/>
                        <a:buFontTx/>
                        <a:buNone/>
                        <a:tabLst/>
                        <a:defRPr/>
                      </a:pPr>
                      <a:r>
                        <a:rPr kumimoji="1" lang="en-US" altLang="ja-JP" sz="1050" dirty="0" err="1" smtClean="0"/>
                        <a:t>odacl:terms</a:t>
                      </a:r>
                      <a:endParaRPr kumimoji="1" lang="ja-JP" altLang="en-US" sz="1050" dirty="0"/>
                    </a:p>
                  </a:txBody>
                  <a:tcPr/>
                </a:tc>
                <a:tc>
                  <a:txBody>
                    <a:bodyPr/>
                    <a:lstStyle/>
                    <a:p>
                      <a:endParaRPr kumimoji="1" lang="ja-JP" altLang="en-US" sz="1050" dirty="0"/>
                    </a:p>
                  </a:txBody>
                  <a:tcPr/>
                </a:tc>
                <a:tc>
                  <a:txBody>
                    <a:bodyPr/>
                    <a:lstStyle/>
                    <a:p>
                      <a:r>
                        <a:rPr kumimoji="1" lang="en-US" altLang="ja-JP" sz="1050" dirty="0" err="1" smtClean="0"/>
                        <a:t>odacl:Dataset</a:t>
                      </a:r>
                      <a:endParaRPr kumimoji="1" lang="ja-JP" altLang="en-US" sz="1050" dirty="0"/>
                    </a:p>
                  </a:txBody>
                  <a:tcPr/>
                </a:tc>
                <a:tc>
                  <a:txBody>
                    <a:bodyPr/>
                    <a:lstStyle/>
                    <a:p>
                      <a:r>
                        <a:rPr kumimoji="1" lang="en-US" altLang="ja-JP" sz="1050" dirty="0" err="1" smtClean="0"/>
                        <a:t>xsd:String</a:t>
                      </a:r>
                      <a:endParaRPr kumimoji="1" lang="ja-JP" altLang="en-US" sz="1050" dirty="0"/>
                    </a:p>
                  </a:txBody>
                  <a:tcPr/>
                </a:tc>
                <a:tc>
                  <a:txBody>
                    <a:bodyPr/>
                    <a:lstStyle/>
                    <a:p>
                      <a:r>
                        <a:rPr kumimoji="1" lang="ja-JP" altLang="en-US" sz="1050" dirty="0" smtClean="0"/>
                        <a:t>データセットの利用規約</a:t>
                      </a:r>
                      <a:endParaRPr kumimoji="1" lang="ja-JP" altLang="en-US" sz="1050" dirty="0"/>
                    </a:p>
                  </a:txBody>
                  <a:tcPr/>
                </a:tc>
              </a:tr>
              <a:tr h="155936">
                <a:tc>
                  <a:txBody>
                    <a:bodyPr/>
                    <a:lstStyle/>
                    <a:p>
                      <a:pPr marL="0" marR="0" indent="0" algn="l" defTabSz="672541" rtl="0" eaLnBrk="1" fontAlgn="auto" latinLnBrk="0" hangingPunct="1">
                        <a:lnSpc>
                          <a:spcPct val="100000"/>
                        </a:lnSpc>
                        <a:spcBef>
                          <a:spcPts val="0"/>
                        </a:spcBef>
                        <a:spcAft>
                          <a:spcPts val="0"/>
                        </a:spcAft>
                        <a:buClrTx/>
                        <a:buSzTx/>
                        <a:buFontTx/>
                        <a:buNone/>
                        <a:tabLst/>
                        <a:defRPr/>
                      </a:pPr>
                      <a:r>
                        <a:rPr kumimoji="1" lang="en-US" altLang="ja-JP" sz="1050" dirty="0" err="1" smtClean="0"/>
                        <a:t>odacl:condition</a:t>
                      </a:r>
                      <a:endParaRPr kumimoji="1" lang="ja-JP" altLang="en-US" sz="1050" dirty="0"/>
                    </a:p>
                  </a:txBody>
                  <a:tcPr/>
                </a:tc>
                <a:tc>
                  <a:txBody>
                    <a:bodyPr/>
                    <a:lstStyle/>
                    <a:p>
                      <a:endParaRPr kumimoji="1" lang="ja-JP" altLang="en-US" sz="1050" dirty="0"/>
                    </a:p>
                  </a:txBody>
                  <a:tcPr/>
                </a:tc>
                <a:tc>
                  <a:txBody>
                    <a:bodyPr/>
                    <a:lstStyle/>
                    <a:p>
                      <a:r>
                        <a:rPr kumimoji="1" lang="en-US" altLang="ja-JP" sz="1050" dirty="0" err="1" smtClean="0"/>
                        <a:t>odacl:Dataset</a:t>
                      </a:r>
                      <a:endParaRPr kumimoji="1" lang="ja-JP" altLang="en-US" sz="1050" dirty="0"/>
                    </a:p>
                  </a:txBody>
                  <a:tcPr/>
                </a:tc>
                <a:tc>
                  <a:txBody>
                    <a:bodyPr/>
                    <a:lstStyle/>
                    <a:p>
                      <a:r>
                        <a:rPr kumimoji="1" lang="en-US" altLang="ja-JP" sz="1050" dirty="0" err="1" smtClean="0"/>
                        <a:t>xsd:String</a:t>
                      </a:r>
                      <a:endParaRPr kumimoji="1" lang="ja-JP" altLang="en-US" sz="1050" dirty="0"/>
                    </a:p>
                  </a:txBody>
                  <a:tcPr/>
                </a:tc>
                <a:tc>
                  <a:txBody>
                    <a:bodyPr/>
                    <a:lstStyle/>
                    <a:p>
                      <a:r>
                        <a:rPr kumimoji="1" lang="ja-JP" altLang="en-US" sz="1050" dirty="0" smtClean="0"/>
                        <a:t>データセットの利用規約</a:t>
                      </a:r>
                      <a:endParaRPr kumimoji="1" lang="ja-JP" altLang="en-US" sz="1050" dirty="0"/>
                    </a:p>
                  </a:txBody>
                  <a:tcPr/>
                </a:tc>
              </a:tr>
              <a:tr h="155936">
                <a:tc>
                  <a:txBody>
                    <a:bodyPr/>
                    <a:lstStyle/>
                    <a:p>
                      <a:pPr marL="0" marR="0" indent="0" algn="l" defTabSz="672541" rtl="0" eaLnBrk="1" fontAlgn="auto" latinLnBrk="0" hangingPunct="1">
                        <a:lnSpc>
                          <a:spcPct val="100000"/>
                        </a:lnSpc>
                        <a:spcBef>
                          <a:spcPts val="0"/>
                        </a:spcBef>
                        <a:spcAft>
                          <a:spcPts val="0"/>
                        </a:spcAft>
                        <a:buClrTx/>
                        <a:buSzTx/>
                        <a:buFontTx/>
                        <a:buNone/>
                        <a:tabLst/>
                        <a:defRPr/>
                      </a:pPr>
                      <a:r>
                        <a:rPr kumimoji="1" lang="en-US" altLang="ja-JP" sz="1050" dirty="0" err="1" smtClean="0"/>
                        <a:t>odacl:isActive</a:t>
                      </a:r>
                      <a:endParaRPr kumimoji="1" lang="ja-JP" altLang="en-US" sz="1050" dirty="0"/>
                    </a:p>
                  </a:txBody>
                  <a:tcPr/>
                </a:tc>
                <a:tc>
                  <a:txBody>
                    <a:bodyPr/>
                    <a:lstStyle/>
                    <a:p>
                      <a:r>
                        <a:rPr kumimoji="1" lang="en-US" altLang="ja-JP" sz="1050" dirty="0" err="1" smtClean="0"/>
                        <a:t>uc:isValid</a:t>
                      </a:r>
                      <a:endParaRPr kumimoji="1" lang="ja-JP" altLang="en-US" sz="1050" dirty="0"/>
                    </a:p>
                  </a:txBody>
                  <a:tcPr/>
                </a:tc>
                <a:tc>
                  <a:txBody>
                    <a:bodyPr/>
                    <a:lstStyle/>
                    <a:p>
                      <a:r>
                        <a:rPr kumimoji="1" lang="en-US" altLang="ja-JP" sz="1050" dirty="0" err="1" smtClean="0"/>
                        <a:t>odacl:ACLObject</a:t>
                      </a:r>
                      <a:endParaRPr kumimoji="1" lang="ja-JP" altLang="en-US" sz="1050" dirty="0"/>
                    </a:p>
                  </a:txBody>
                  <a:tcPr/>
                </a:tc>
                <a:tc>
                  <a:txBody>
                    <a:bodyPr/>
                    <a:lstStyle/>
                    <a:p>
                      <a:r>
                        <a:rPr kumimoji="1" lang="en-US" altLang="ja-JP" sz="1050" dirty="0" err="1" smtClean="0"/>
                        <a:t>xsd:boolean</a:t>
                      </a:r>
                      <a:endParaRPr kumimoji="1" lang="ja-JP" altLang="en-US" sz="1050" dirty="0"/>
                    </a:p>
                  </a:txBody>
                  <a:tcPr/>
                </a:tc>
                <a:tc>
                  <a:txBody>
                    <a:bodyPr/>
                    <a:lstStyle/>
                    <a:p>
                      <a:r>
                        <a:rPr kumimoji="1" lang="ja-JP" altLang="en-US" sz="1050" dirty="0" smtClean="0"/>
                        <a:t>データセット・ルールの有効性</a:t>
                      </a:r>
                      <a:endParaRPr kumimoji="1" lang="ja-JP" altLang="en-US" sz="1050" dirty="0"/>
                    </a:p>
                  </a:txBody>
                  <a:tcPr/>
                </a:tc>
              </a:tr>
            </a:tbl>
          </a:graphicData>
        </a:graphic>
      </p:graphicFrame>
    </p:spTree>
    <p:extLst>
      <p:ext uri="{BB962C8B-B14F-4D97-AF65-F5344CB8AC3E}">
        <p14:creationId xmlns:p14="http://schemas.microsoft.com/office/powerpoint/2010/main" val="31551361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直線コネクタ 7"/>
          <p:cNvCxnSpPr>
            <a:endCxn id="10" idx="0"/>
          </p:cNvCxnSpPr>
          <p:nvPr/>
        </p:nvCxnSpPr>
        <p:spPr bwMode="auto">
          <a:xfrm flipV="1">
            <a:off x="1945414" y="2586549"/>
            <a:ext cx="0" cy="3938795"/>
          </a:xfrm>
          <a:prstGeom prst="line">
            <a:avLst/>
          </a:prstGeom>
          <a:solidFill>
            <a:schemeClr val="accent1"/>
          </a:solidFill>
          <a:ln w="38100" cap="sq" cmpd="sng" algn="ctr">
            <a:solidFill>
              <a:schemeClr val="accent6"/>
            </a:solidFill>
            <a:prstDash val="solid"/>
            <a:round/>
            <a:headEnd type="none" w="sm" len="sm"/>
            <a:tailEnd type="none" w="sm" len="sm"/>
          </a:ln>
          <a:effectLst/>
        </p:spPr>
      </p:cxnSp>
      <p:sp>
        <p:nvSpPr>
          <p:cNvPr id="2" name="タイトル 1"/>
          <p:cNvSpPr>
            <a:spLocks noGrp="1"/>
          </p:cNvSpPr>
          <p:nvPr>
            <p:ph type="title"/>
          </p:nvPr>
        </p:nvSpPr>
        <p:spPr/>
        <p:txBody>
          <a:bodyPr/>
          <a:lstStyle/>
          <a:p>
            <a:r>
              <a:rPr kumimoji="1" lang="ja-JP" altLang="en-US" dirty="0" smtClean="0"/>
              <a:t>アクセス制御の記述例</a:t>
            </a:r>
            <a:endParaRPr kumimoji="1" lang="ja-JP" altLang="en-US" dirty="0"/>
          </a:p>
        </p:txBody>
      </p:sp>
      <p:sp>
        <p:nvSpPr>
          <p:cNvPr id="20" name="コンテンツ プレースホルダー 19"/>
          <p:cNvSpPr>
            <a:spLocks noGrp="1"/>
          </p:cNvSpPr>
          <p:nvPr>
            <p:ph idx="1"/>
          </p:nvPr>
        </p:nvSpPr>
        <p:spPr>
          <a:xfrm>
            <a:off x="351414" y="1143000"/>
            <a:ext cx="9146415" cy="1604151"/>
          </a:xfrm>
        </p:spPr>
        <p:txBody>
          <a:bodyPr>
            <a:normAutofit fontScale="92500" lnSpcReduction="20000"/>
          </a:bodyPr>
          <a:lstStyle/>
          <a:p>
            <a:r>
              <a:rPr kumimoji="1" lang="ja-JP" altLang="en-US" dirty="0" smtClean="0"/>
              <a:t>以下のようなアクセス制御記述があるとき</a:t>
            </a:r>
            <a:endParaRPr kumimoji="1" lang="en-US" altLang="ja-JP" dirty="0" smtClean="0"/>
          </a:p>
          <a:p>
            <a:pPr lvl="1"/>
            <a:r>
              <a:rPr lang="ja-JP" altLang="en-US" dirty="0"/>
              <a:t>すべて</a:t>
            </a:r>
            <a:r>
              <a:rPr lang="ja-JP" altLang="en-US" dirty="0" smtClean="0"/>
              <a:t>のユーザは</a:t>
            </a:r>
            <a:r>
              <a:rPr lang="en-US" altLang="ja-JP" dirty="0" smtClean="0"/>
              <a:t>Data#1, Data#2, Data#3</a:t>
            </a:r>
            <a:r>
              <a:rPr lang="ja-JP" altLang="en-US" dirty="0" smtClean="0"/>
              <a:t>を閲覧できる。</a:t>
            </a:r>
          </a:p>
          <a:p>
            <a:pPr lvl="1"/>
            <a:r>
              <a:rPr lang="en-US" altLang="ja-JP" dirty="0" err="1" smtClean="0"/>
              <a:t>ConsumerKey</a:t>
            </a:r>
            <a:r>
              <a:rPr lang="en-US" altLang="ja-JP" dirty="0" smtClean="0"/>
              <a:t>=Key1</a:t>
            </a:r>
            <a:r>
              <a:rPr lang="ja-JP" altLang="en-US" dirty="0" smtClean="0"/>
              <a:t>をもつユーザは、</a:t>
            </a:r>
            <a:r>
              <a:rPr lang="en-US" altLang="ja-JP" dirty="0" smtClean="0"/>
              <a:t>Data#1, Data#2</a:t>
            </a:r>
            <a:r>
              <a:rPr lang="ja-JP" altLang="en-US" dirty="0" smtClean="0"/>
              <a:t>の更新・削除ができる。</a:t>
            </a:r>
          </a:p>
          <a:p>
            <a:pPr lvl="1"/>
            <a:r>
              <a:rPr lang="en-US" altLang="ja-JP" dirty="0" err="1" smtClean="0"/>
              <a:t>ConsumerKey</a:t>
            </a:r>
            <a:r>
              <a:rPr lang="en-US" altLang="ja-JP" dirty="0" smtClean="0"/>
              <a:t>=Key2</a:t>
            </a:r>
            <a:r>
              <a:rPr lang="ja-JP" altLang="en-US" dirty="0" smtClean="0"/>
              <a:t>を</a:t>
            </a:r>
            <a:r>
              <a:rPr lang="ja-JP" altLang="en-US" dirty="0"/>
              <a:t>もつユーザは、</a:t>
            </a:r>
            <a:r>
              <a:rPr lang="en-US" altLang="ja-JP" dirty="0" smtClean="0"/>
              <a:t>Data#1, Data#2, Data#3</a:t>
            </a:r>
            <a:r>
              <a:rPr lang="ja-JP" altLang="en-US" dirty="0" smtClean="0"/>
              <a:t>の更新が</a:t>
            </a:r>
            <a:r>
              <a:rPr lang="ja-JP" altLang="en-US" dirty="0"/>
              <a:t>できる</a:t>
            </a:r>
            <a:r>
              <a:rPr lang="ja-JP" altLang="en-US" dirty="0" smtClean="0"/>
              <a:t>。</a:t>
            </a:r>
          </a:p>
          <a:p>
            <a:pPr lvl="1"/>
            <a:r>
              <a:rPr lang="ja-JP" altLang="en-US" dirty="0" smtClean="0"/>
              <a:t>上記以外のアクセスは許されない。</a:t>
            </a:r>
          </a:p>
          <a:p>
            <a:pPr lvl="1"/>
            <a:endParaRPr kumimoji="1" lang="ja-JP" altLang="en-US" dirty="0" smtClean="0"/>
          </a:p>
          <a:p>
            <a:pPr lvl="1"/>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14</a:t>
            </a:fld>
            <a:endParaRPr lang="en-US" altLang="ja-JP"/>
          </a:p>
        </p:txBody>
      </p:sp>
      <p:sp>
        <p:nvSpPr>
          <p:cNvPr id="5" name="円/楕円 4"/>
          <p:cNvSpPr/>
          <p:nvPr/>
        </p:nvSpPr>
        <p:spPr bwMode="auto">
          <a:xfrm>
            <a:off x="5032047" y="3059931"/>
            <a:ext cx="1169453" cy="454787"/>
          </a:xfrm>
          <a:prstGeom prst="ellipse">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sz="1400" b="0" i="0" u="none" strike="noStrike" cap="none" normalizeH="0" baseline="0" dirty="0" smtClean="0">
                <a:ln>
                  <a:noFill/>
                </a:ln>
                <a:solidFill>
                  <a:schemeClr val="bg2"/>
                </a:solidFill>
                <a:effectLst/>
                <a:latin typeface="+mn-lt"/>
                <a:ea typeface="ＤＦＧ華康ゴシック体W5" pitchFamily="50" charset="-128"/>
              </a:rPr>
              <a:t>Role#2</a:t>
            </a:r>
            <a:endParaRPr kumimoji="0" lang="ja-JP" altLang="en-US" sz="1400" b="0" i="0" u="none" strike="noStrike" cap="none" normalizeH="0" baseline="0" dirty="0" smtClean="0">
              <a:ln>
                <a:noFill/>
              </a:ln>
              <a:solidFill>
                <a:schemeClr val="bg2"/>
              </a:solidFill>
              <a:effectLst/>
              <a:latin typeface="+mn-lt"/>
              <a:ea typeface="ＤＦＧ華康ゴシック体W5" pitchFamily="50" charset="-128"/>
            </a:endParaRPr>
          </a:p>
        </p:txBody>
      </p:sp>
      <p:sp>
        <p:nvSpPr>
          <p:cNvPr id="6" name="円/楕円 5"/>
          <p:cNvSpPr/>
          <p:nvPr/>
        </p:nvSpPr>
        <p:spPr bwMode="auto">
          <a:xfrm>
            <a:off x="2517635" y="3059931"/>
            <a:ext cx="1169453" cy="454787"/>
          </a:xfrm>
          <a:prstGeom prst="ellipse">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sz="1400" b="0" i="0" u="none" strike="noStrike" cap="none" normalizeH="0" baseline="0" dirty="0" smtClean="0">
                <a:ln>
                  <a:noFill/>
                </a:ln>
                <a:solidFill>
                  <a:schemeClr val="bg2"/>
                </a:solidFill>
                <a:effectLst/>
                <a:latin typeface="+mn-lt"/>
                <a:ea typeface="ＤＦＧ華康ゴシック体W5" pitchFamily="50" charset="-128"/>
              </a:rPr>
              <a:t>Dataset#1</a:t>
            </a:r>
            <a:endParaRPr kumimoji="0" lang="ja-JP" altLang="en-US" sz="1400" b="0" i="0" u="none" strike="noStrike" cap="none" normalizeH="0" baseline="0" dirty="0" smtClean="0">
              <a:ln>
                <a:noFill/>
              </a:ln>
              <a:solidFill>
                <a:schemeClr val="bg2"/>
              </a:solidFill>
              <a:effectLst/>
              <a:latin typeface="+mn-lt"/>
              <a:ea typeface="ＤＦＧ華康ゴシック体W5" pitchFamily="50" charset="-128"/>
            </a:endParaRPr>
          </a:p>
        </p:txBody>
      </p:sp>
      <p:sp>
        <p:nvSpPr>
          <p:cNvPr id="7" name="円/楕円 6"/>
          <p:cNvSpPr/>
          <p:nvPr/>
        </p:nvSpPr>
        <p:spPr bwMode="auto">
          <a:xfrm>
            <a:off x="128464" y="2636848"/>
            <a:ext cx="1169453" cy="454787"/>
          </a:xfrm>
          <a:prstGeom prst="ellipse">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sz="1400" b="0" i="0" u="none" strike="noStrike" cap="none" normalizeH="0" baseline="0" dirty="0" smtClean="0">
                <a:ln>
                  <a:noFill/>
                </a:ln>
                <a:solidFill>
                  <a:schemeClr val="bg2"/>
                </a:solidFill>
                <a:effectLst/>
                <a:latin typeface="+mn-lt"/>
                <a:ea typeface="ＤＦＧ華康ゴシック体W5" pitchFamily="50" charset="-128"/>
              </a:rPr>
              <a:t>Data#1</a:t>
            </a:r>
            <a:endParaRPr kumimoji="0" lang="ja-JP" altLang="en-US" sz="1400" b="0" i="0" u="none" strike="noStrike" cap="none" normalizeH="0" baseline="0" dirty="0" smtClean="0">
              <a:ln>
                <a:noFill/>
              </a:ln>
              <a:solidFill>
                <a:schemeClr val="bg2"/>
              </a:solidFill>
              <a:effectLst/>
              <a:latin typeface="+mn-lt"/>
              <a:ea typeface="ＤＦＧ華康ゴシック体W5" pitchFamily="50" charset="-128"/>
            </a:endParaRPr>
          </a:p>
        </p:txBody>
      </p:sp>
      <p:sp>
        <p:nvSpPr>
          <p:cNvPr id="10" name="テキスト ボックス 9"/>
          <p:cNvSpPr txBox="1"/>
          <p:nvPr/>
        </p:nvSpPr>
        <p:spPr>
          <a:xfrm>
            <a:off x="1322487" y="2586549"/>
            <a:ext cx="1245854" cy="276999"/>
          </a:xfrm>
          <a:prstGeom prst="rect">
            <a:avLst/>
          </a:prstGeom>
          <a:noFill/>
        </p:spPr>
        <p:txBody>
          <a:bodyPr wrap="none" rtlCol="0">
            <a:spAutoFit/>
          </a:bodyPr>
          <a:lstStyle/>
          <a:p>
            <a:pPr algn="l"/>
            <a:r>
              <a:rPr kumimoji="1" lang="en-US" altLang="ja-JP" sz="1200" dirty="0" err="1" smtClean="0">
                <a:solidFill>
                  <a:schemeClr val="bg2"/>
                </a:solidFill>
                <a:latin typeface="+mn-lt"/>
                <a:ea typeface="メイリオ" panose="020B0604030504040204" pitchFamily="50" charset="-128"/>
                <a:cs typeface="メイリオ" panose="020B0604030504040204" pitchFamily="50" charset="-128"/>
              </a:rPr>
              <a:t>odacl:memberOf</a:t>
            </a:r>
            <a:endParaRPr kumimoji="1" lang="ja-JP" altLang="en-US" sz="1200" dirty="0" smtClean="0">
              <a:solidFill>
                <a:schemeClr val="bg2"/>
              </a:solidFill>
              <a:latin typeface="+mn-lt"/>
              <a:ea typeface="メイリオ" panose="020B0604030504040204" pitchFamily="50" charset="-128"/>
              <a:cs typeface="メイリオ" panose="020B0604030504040204" pitchFamily="50" charset="-128"/>
            </a:endParaRPr>
          </a:p>
        </p:txBody>
      </p:sp>
      <p:cxnSp>
        <p:nvCxnSpPr>
          <p:cNvPr id="11" name="直線矢印コネクタ 10"/>
          <p:cNvCxnSpPr>
            <a:stCxn id="5" idx="2"/>
            <a:endCxn id="6" idx="6"/>
          </p:cNvCxnSpPr>
          <p:nvPr/>
        </p:nvCxnSpPr>
        <p:spPr bwMode="auto">
          <a:xfrm flipH="1">
            <a:off x="3687088" y="3287325"/>
            <a:ext cx="1344959" cy="0"/>
          </a:xfrm>
          <a:prstGeom prst="straightConnector1">
            <a:avLst/>
          </a:prstGeom>
          <a:solidFill>
            <a:schemeClr val="accent1"/>
          </a:solidFill>
          <a:ln w="12700" cap="sq" cmpd="sng" algn="ctr">
            <a:solidFill>
              <a:schemeClr val="bg2"/>
            </a:solidFill>
            <a:prstDash val="solid"/>
            <a:round/>
            <a:headEnd type="none" w="sm" len="sm"/>
            <a:tailEnd type="arrow"/>
          </a:ln>
          <a:effectLst/>
        </p:spPr>
      </p:cxnSp>
      <p:sp>
        <p:nvSpPr>
          <p:cNvPr id="14" name="テキスト ボックス 13"/>
          <p:cNvSpPr txBox="1"/>
          <p:nvPr/>
        </p:nvSpPr>
        <p:spPr>
          <a:xfrm>
            <a:off x="3773951" y="3002887"/>
            <a:ext cx="1352999" cy="276999"/>
          </a:xfrm>
          <a:prstGeom prst="rect">
            <a:avLst/>
          </a:prstGeom>
          <a:noFill/>
        </p:spPr>
        <p:txBody>
          <a:bodyPr wrap="none" rtlCol="0">
            <a:spAutoFit/>
          </a:bodyPr>
          <a:lstStyle/>
          <a:p>
            <a:pPr algn="l"/>
            <a:r>
              <a:rPr kumimoji="1" lang="en-US" altLang="ja-JP" sz="1200" dirty="0" err="1" smtClean="0">
                <a:solidFill>
                  <a:schemeClr val="bg2"/>
                </a:solidFill>
                <a:latin typeface="+mn-lt"/>
                <a:ea typeface="メイリオ" panose="020B0604030504040204" pitchFamily="50" charset="-128"/>
                <a:cs typeface="メイリオ" panose="020B0604030504040204" pitchFamily="50" charset="-128"/>
              </a:rPr>
              <a:t>odacl:accessTarget</a:t>
            </a:r>
            <a:endParaRPr kumimoji="1" lang="ja-JP" altLang="en-US" sz="1200" dirty="0" smtClean="0">
              <a:solidFill>
                <a:schemeClr val="bg2"/>
              </a:solidFill>
              <a:latin typeface="+mn-lt"/>
              <a:ea typeface="メイリオ" panose="020B0604030504040204" pitchFamily="50" charset="-128"/>
              <a:cs typeface="メイリオ" panose="020B0604030504040204" pitchFamily="50" charset="-128"/>
            </a:endParaRPr>
          </a:p>
        </p:txBody>
      </p:sp>
      <p:sp>
        <p:nvSpPr>
          <p:cNvPr id="15" name="角丸四角形 14"/>
          <p:cNvSpPr/>
          <p:nvPr/>
        </p:nvSpPr>
        <p:spPr bwMode="auto">
          <a:xfrm>
            <a:off x="8074249" y="3626997"/>
            <a:ext cx="1559271" cy="236224"/>
          </a:xfrm>
          <a:prstGeom prst="roundRect">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sz="1400" b="0" i="0" u="none" strike="noStrike" cap="none" normalizeH="0" baseline="0" dirty="0" smtClean="0">
                <a:ln>
                  <a:noFill/>
                </a:ln>
                <a:solidFill>
                  <a:schemeClr val="bg2"/>
                </a:solidFill>
                <a:effectLst/>
                <a:latin typeface="+mn-lt"/>
                <a:ea typeface="ＤＦＧ華康ゴシック体W5" pitchFamily="50" charset="-128"/>
              </a:rPr>
              <a:t>Key1</a:t>
            </a:r>
            <a:endParaRPr kumimoji="0" lang="ja-JP" altLang="en-US" sz="1400" b="0" i="0" u="none" strike="noStrike" cap="none" normalizeH="0" baseline="0" dirty="0" smtClean="0">
              <a:ln>
                <a:noFill/>
              </a:ln>
              <a:solidFill>
                <a:schemeClr val="bg2"/>
              </a:solidFill>
              <a:effectLst/>
              <a:latin typeface="+mn-lt"/>
              <a:ea typeface="ＤＦＧ華康ゴシック体W5" pitchFamily="50" charset="-128"/>
            </a:endParaRPr>
          </a:p>
        </p:txBody>
      </p:sp>
      <p:cxnSp>
        <p:nvCxnSpPr>
          <p:cNvPr id="17" name="カギ線コネクタ 16"/>
          <p:cNvCxnSpPr>
            <a:stCxn id="5" idx="4"/>
            <a:endCxn id="15" idx="1"/>
          </p:cNvCxnSpPr>
          <p:nvPr/>
        </p:nvCxnSpPr>
        <p:spPr bwMode="auto">
          <a:xfrm rot="16200000" flipH="1">
            <a:off x="6730316" y="2401175"/>
            <a:ext cx="230391" cy="2457475"/>
          </a:xfrm>
          <a:prstGeom prst="bentConnector2">
            <a:avLst/>
          </a:prstGeom>
          <a:solidFill>
            <a:schemeClr val="accent1"/>
          </a:solidFill>
          <a:ln w="12700" cap="sq" cmpd="sng" algn="ctr">
            <a:solidFill>
              <a:schemeClr val="bg2"/>
            </a:solidFill>
            <a:prstDash val="solid"/>
            <a:round/>
            <a:headEnd type="none" w="sm" len="sm"/>
            <a:tailEnd type="arrow"/>
          </a:ln>
          <a:effectLst/>
        </p:spPr>
      </p:cxnSp>
      <p:sp>
        <p:nvSpPr>
          <p:cNvPr id="19" name="テキスト ボックス 18"/>
          <p:cNvSpPr txBox="1"/>
          <p:nvPr/>
        </p:nvSpPr>
        <p:spPr>
          <a:xfrm>
            <a:off x="6086187" y="3491066"/>
            <a:ext cx="1405962" cy="276999"/>
          </a:xfrm>
          <a:prstGeom prst="rect">
            <a:avLst/>
          </a:prstGeom>
          <a:noFill/>
        </p:spPr>
        <p:txBody>
          <a:bodyPr wrap="none" rtlCol="0">
            <a:spAutoFit/>
          </a:bodyPr>
          <a:lstStyle/>
          <a:p>
            <a:pPr algn="l"/>
            <a:r>
              <a:rPr kumimoji="1" lang="en-US" altLang="ja-JP" sz="1200" dirty="0" err="1" smtClean="0">
                <a:solidFill>
                  <a:schemeClr val="bg2"/>
                </a:solidFill>
                <a:latin typeface="+mn-lt"/>
                <a:ea typeface="メイリオ" panose="020B0604030504040204" pitchFamily="50" charset="-128"/>
                <a:cs typeface="メイリオ" panose="020B0604030504040204" pitchFamily="50" charset="-128"/>
              </a:rPr>
              <a:t>odacl:consumerKey</a:t>
            </a:r>
            <a:endParaRPr kumimoji="1" lang="ja-JP" altLang="en-US" sz="1200" dirty="0" smtClean="0">
              <a:solidFill>
                <a:schemeClr val="bg2"/>
              </a:solidFill>
              <a:latin typeface="+mn-lt"/>
              <a:ea typeface="メイリオ" panose="020B0604030504040204" pitchFamily="50" charset="-128"/>
              <a:cs typeface="メイリオ" panose="020B0604030504040204" pitchFamily="50" charset="-128"/>
            </a:endParaRPr>
          </a:p>
        </p:txBody>
      </p:sp>
      <p:sp>
        <p:nvSpPr>
          <p:cNvPr id="21" name="角丸四角形 20"/>
          <p:cNvSpPr/>
          <p:nvPr/>
        </p:nvSpPr>
        <p:spPr bwMode="auto">
          <a:xfrm>
            <a:off x="8074249" y="3928191"/>
            <a:ext cx="1559271" cy="236224"/>
          </a:xfrm>
          <a:prstGeom prst="roundRect">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sz="1400" b="0" i="0" u="none" strike="noStrike" cap="none" normalizeH="0" baseline="0" dirty="0" smtClean="0">
                <a:ln>
                  <a:noFill/>
                </a:ln>
                <a:solidFill>
                  <a:schemeClr val="bg2"/>
                </a:solidFill>
                <a:effectLst/>
                <a:latin typeface="+mn-lt"/>
                <a:ea typeface="ＤＦＧ華康ゴシック体W5" pitchFamily="50" charset="-128"/>
              </a:rPr>
              <a:t>true</a:t>
            </a:r>
            <a:endParaRPr kumimoji="0" lang="ja-JP" altLang="en-US" sz="1400" b="0" i="0" u="none" strike="noStrike" cap="none" normalizeH="0" baseline="0" dirty="0" smtClean="0">
              <a:ln>
                <a:noFill/>
              </a:ln>
              <a:solidFill>
                <a:schemeClr val="bg2"/>
              </a:solidFill>
              <a:effectLst/>
              <a:latin typeface="+mn-lt"/>
              <a:ea typeface="ＤＦＧ華康ゴシック体W5" pitchFamily="50" charset="-128"/>
            </a:endParaRPr>
          </a:p>
        </p:txBody>
      </p:sp>
      <p:sp>
        <p:nvSpPr>
          <p:cNvPr id="22" name="円/楕円 21"/>
          <p:cNvSpPr/>
          <p:nvPr/>
        </p:nvSpPr>
        <p:spPr bwMode="auto">
          <a:xfrm>
            <a:off x="5032047" y="2562197"/>
            <a:ext cx="1169453" cy="454787"/>
          </a:xfrm>
          <a:prstGeom prst="ellipse">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sz="1400" b="0" i="0" u="none" strike="noStrike" cap="none" normalizeH="0" baseline="0" dirty="0" smtClean="0">
                <a:ln>
                  <a:noFill/>
                </a:ln>
                <a:solidFill>
                  <a:schemeClr val="bg2"/>
                </a:solidFill>
                <a:effectLst/>
                <a:latin typeface="+mn-lt"/>
                <a:ea typeface="ＤＦＧ華康ゴシック体W5" pitchFamily="50" charset="-128"/>
              </a:rPr>
              <a:t>Role#1</a:t>
            </a:r>
            <a:endParaRPr kumimoji="0" lang="ja-JP" altLang="en-US" sz="1400" b="0" i="0" u="none" strike="noStrike" cap="none" normalizeH="0" baseline="0" dirty="0" smtClean="0">
              <a:ln>
                <a:noFill/>
              </a:ln>
              <a:solidFill>
                <a:schemeClr val="bg2"/>
              </a:solidFill>
              <a:effectLst/>
              <a:latin typeface="+mn-lt"/>
              <a:ea typeface="ＤＦＧ華康ゴシック体W5" pitchFamily="50" charset="-128"/>
            </a:endParaRPr>
          </a:p>
        </p:txBody>
      </p:sp>
      <p:sp>
        <p:nvSpPr>
          <p:cNvPr id="23" name="角丸四角形 22"/>
          <p:cNvSpPr/>
          <p:nvPr/>
        </p:nvSpPr>
        <p:spPr bwMode="auto">
          <a:xfrm>
            <a:off x="8074249" y="2688720"/>
            <a:ext cx="1559271" cy="236224"/>
          </a:xfrm>
          <a:prstGeom prst="roundRect">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sz="1400" b="0" i="0" u="none" strike="noStrike" cap="none" normalizeH="0" baseline="0" dirty="0" smtClean="0">
                <a:ln>
                  <a:noFill/>
                </a:ln>
                <a:solidFill>
                  <a:schemeClr val="bg2"/>
                </a:solidFill>
                <a:effectLst/>
                <a:latin typeface="+mn-lt"/>
                <a:ea typeface="ＤＦＧ華康ゴシック体W5" pitchFamily="50" charset="-128"/>
              </a:rPr>
              <a:t>true</a:t>
            </a:r>
            <a:endParaRPr kumimoji="0" lang="ja-JP" altLang="en-US" sz="1400" b="0" i="0" u="none" strike="noStrike" cap="none" normalizeH="0" baseline="0" dirty="0" smtClean="0">
              <a:ln>
                <a:noFill/>
              </a:ln>
              <a:solidFill>
                <a:schemeClr val="bg2"/>
              </a:solidFill>
              <a:effectLst/>
              <a:latin typeface="+mn-lt"/>
              <a:ea typeface="ＤＦＧ華康ゴシック体W5" pitchFamily="50" charset="-128"/>
            </a:endParaRPr>
          </a:p>
        </p:txBody>
      </p:sp>
      <p:cxnSp>
        <p:nvCxnSpPr>
          <p:cNvPr id="24" name="カギ線コネクタ 23"/>
          <p:cNvCxnSpPr>
            <a:stCxn id="22" idx="6"/>
            <a:endCxn id="23" idx="1"/>
          </p:cNvCxnSpPr>
          <p:nvPr/>
        </p:nvCxnSpPr>
        <p:spPr bwMode="auto">
          <a:xfrm>
            <a:off x="6201500" y="2789591"/>
            <a:ext cx="1872749" cy="17241"/>
          </a:xfrm>
          <a:prstGeom prst="bentConnector3">
            <a:avLst>
              <a:gd name="adj1" fmla="val 50000"/>
            </a:avLst>
          </a:prstGeom>
          <a:solidFill>
            <a:schemeClr val="accent1"/>
          </a:solidFill>
          <a:ln w="12700" cap="sq" cmpd="sng" algn="ctr">
            <a:solidFill>
              <a:schemeClr val="bg2"/>
            </a:solidFill>
            <a:prstDash val="solid"/>
            <a:round/>
            <a:headEnd type="none" w="sm" len="sm"/>
            <a:tailEnd type="arrow"/>
          </a:ln>
          <a:effectLst/>
        </p:spPr>
      </p:cxnSp>
      <p:cxnSp>
        <p:nvCxnSpPr>
          <p:cNvPr id="27" name="カギ線コネクタ 26"/>
          <p:cNvCxnSpPr>
            <a:stCxn id="5" idx="4"/>
            <a:endCxn id="21" idx="1"/>
          </p:cNvCxnSpPr>
          <p:nvPr/>
        </p:nvCxnSpPr>
        <p:spPr bwMode="auto">
          <a:xfrm rot="16200000" flipH="1">
            <a:off x="6579719" y="2551772"/>
            <a:ext cx="531585" cy="2457475"/>
          </a:xfrm>
          <a:prstGeom prst="bentConnector2">
            <a:avLst/>
          </a:prstGeom>
          <a:solidFill>
            <a:schemeClr val="accent1"/>
          </a:solidFill>
          <a:ln w="12700" cap="sq" cmpd="sng" algn="ctr">
            <a:solidFill>
              <a:schemeClr val="bg2"/>
            </a:solidFill>
            <a:prstDash val="solid"/>
            <a:round/>
            <a:headEnd type="none" w="sm" len="sm"/>
            <a:tailEnd type="arrow"/>
          </a:ln>
          <a:effectLst/>
        </p:spPr>
      </p:cxnSp>
      <p:cxnSp>
        <p:nvCxnSpPr>
          <p:cNvPr id="30" name="カギ線コネクタ 29"/>
          <p:cNvCxnSpPr>
            <a:stCxn id="7" idx="6"/>
            <a:endCxn id="6" idx="1"/>
          </p:cNvCxnSpPr>
          <p:nvPr/>
        </p:nvCxnSpPr>
        <p:spPr bwMode="auto">
          <a:xfrm>
            <a:off x="1297917" y="2864242"/>
            <a:ext cx="1390980" cy="262291"/>
          </a:xfrm>
          <a:prstGeom prst="bentConnector2">
            <a:avLst/>
          </a:prstGeom>
          <a:solidFill>
            <a:schemeClr val="accent1"/>
          </a:solidFill>
          <a:ln w="12700" cap="sq" cmpd="sng" algn="ctr">
            <a:solidFill>
              <a:schemeClr val="bg2"/>
            </a:solidFill>
            <a:prstDash val="solid"/>
            <a:round/>
            <a:headEnd type="none" w="sm" len="sm"/>
            <a:tailEnd type="arrow"/>
          </a:ln>
          <a:effectLst/>
        </p:spPr>
      </p:cxnSp>
      <p:sp>
        <p:nvSpPr>
          <p:cNvPr id="34" name="円/楕円 33"/>
          <p:cNvSpPr/>
          <p:nvPr/>
        </p:nvSpPr>
        <p:spPr bwMode="auto">
          <a:xfrm>
            <a:off x="128464" y="3522071"/>
            <a:ext cx="1169453" cy="454787"/>
          </a:xfrm>
          <a:prstGeom prst="ellipse">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sz="1400" b="0" i="0" u="none" strike="noStrike" cap="none" normalizeH="0" baseline="0" dirty="0" smtClean="0">
                <a:ln>
                  <a:noFill/>
                </a:ln>
                <a:solidFill>
                  <a:schemeClr val="bg2"/>
                </a:solidFill>
                <a:effectLst/>
                <a:latin typeface="+mn-lt"/>
                <a:ea typeface="ＤＦＧ華康ゴシック体W5" pitchFamily="50" charset="-128"/>
              </a:rPr>
              <a:t>Data#2</a:t>
            </a:r>
            <a:endParaRPr kumimoji="0" lang="ja-JP" altLang="en-US" sz="1400" b="0" i="0" u="none" strike="noStrike" cap="none" normalizeH="0" baseline="0" dirty="0" smtClean="0">
              <a:ln>
                <a:noFill/>
              </a:ln>
              <a:solidFill>
                <a:schemeClr val="bg2"/>
              </a:solidFill>
              <a:effectLst/>
              <a:latin typeface="+mn-lt"/>
              <a:ea typeface="ＤＦＧ華康ゴシック体W5" pitchFamily="50" charset="-128"/>
            </a:endParaRPr>
          </a:p>
        </p:txBody>
      </p:sp>
      <p:sp>
        <p:nvSpPr>
          <p:cNvPr id="35" name="テキスト ボックス 34"/>
          <p:cNvSpPr txBox="1"/>
          <p:nvPr/>
        </p:nvSpPr>
        <p:spPr>
          <a:xfrm>
            <a:off x="1322487" y="3471771"/>
            <a:ext cx="1245854" cy="276999"/>
          </a:xfrm>
          <a:prstGeom prst="rect">
            <a:avLst/>
          </a:prstGeom>
          <a:noFill/>
        </p:spPr>
        <p:txBody>
          <a:bodyPr wrap="none" rtlCol="0">
            <a:spAutoFit/>
          </a:bodyPr>
          <a:lstStyle/>
          <a:p>
            <a:pPr algn="l"/>
            <a:r>
              <a:rPr kumimoji="1" lang="en-US" altLang="ja-JP" sz="1200" dirty="0" err="1" smtClean="0">
                <a:solidFill>
                  <a:schemeClr val="bg2"/>
                </a:solidFill>
                <a:latin typeface="+mn-lt"/>
                <a:ea typeface="メイリオ" panose="020B0604030504040204" pitchFamily="50" charset="-128"/>
                <a:cs typeface="メイリオ" panose="020B0604030504040204" pitchFamily="50" charset="-128"/>
              </a:rPr>
              <a:t>odacl:memberOf</a:t>
            </a:r>
            <a:endParaRPr kumimoji="1" lang="ja-JP" altLang="en-US" sz="1200" dirty="0" smtClean="0">
              <a:solidFill>
                <a:schemeClr val="bg2"/>
              </a:solidFill>
              <a:latin typeface="+mn-lt"/>
              <a:ea typeface="メイリオ" panose="020B0604030504040204" pitchFamily="50" charset="-128"/>
              <a:cs typeface="メイリオ" panose="020B0604030504040204" pitchFamily="50" charset="-128"/>
            </a:endParaRPr>
          </a:p>
        </p:txBody>
      </p:sp>
      <p:cxnSp>
        <p:nvCxnSpPr>
          <p:cNvPr id="36" name="カギ線コネクタ 35"/>
          <p:cNvCxnSpPr>
            <a:stCxn id="34" idx="6"/>
            <a:endCxn id="6" idx="3"/>
          </p:cNvCxnSpPr>
          <p:nvPr/>
        </p:nvCxnSpPr>
        <p:spPr bwMode="auto">
          <a:xfrm flipV="1">
            <a:off x="1297917" y="3448116"/>
            <a:ext cx="1390980" cy="301349"/>
          </a:xfrm>
          <a:prstGeom prst="bentConnector2">
            <a:avLst/>
          </a:prstGeom>
          <a:solidFill>
            <a:schemeClr val="accent1"/>
          </a:solidFill>
          <a:ln w="12700" cap="sq" cmpd="sng" algn="ctr">
            <a:solidFill>
              <a:schemeClr val="bg2"/>
            </a:solidFill>
            <a:prstDash val="solid"/>
            <a:round/>
            <a:headEnd type="none" w="sm" len="sm"/>
            <a:tailEnd type="arrow"/>
          </a:ln>
          <a:effectLst/>
        </p:spPr>
      </p:cxnSp>
      <p:sp>
        <p:nvSpPr>
          <p:cNvPr id="39" name="円/楕円 38"/>
          <p:cNvSpPr/>
          <p:nvPr/>
        </p:nvSpPr>
        <p:spPr bwMode="auto">
          <a:xfrm>
            <a:off x="128464" y="5485830"/>
            <a:ext cx="1169453" cy="454787"/>
          </a:xfrm>
          <a:prstGeom prst="ellipse">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lang="en-US" altLang="ja-JP" sz="1400" dirty="0" smtClean="0">
                <a:solidFill>
                  <a:schemeClr val="bg2"/>
                </a:solidFill>
                <a:latin typeface="+mn-lt"/>
              </a:rPr>
              <a:t>Data#3</a:t>
            </a:r>
            <a:endParaRPr kumimoji="0" lang="ja-JP" altLang="en-US" sz="1400" b="0" i="0" u="none" strike="noStrike" cap="none" normalizeH="0" baseline="0" dirty="0" smtClean="0">
              <a:ln>
                <a:noFill/>
              </a:ln>
              <a:solidFill>
                <a:schemeClr val="bg2"/>
              </a:solidFill>
              <a:effectLst/>
              <a:latin typeface="+mn-lt"/>
            </a:endParaRPr>
          </a:p>
        </p:txBody>
      </p:sp>
      <p:cxnSp>
        <p:nvCxnSpPr>
          <p:cNvPr id="40" name="カギ線コネクタ 39"/>
          <p:cNvCxnSpPr>
            <a:stCxn id="39" idx="6"/>
            <a:endCxn id="43" idx="2"/>
          </p:cNvCxnSpPr>
          <p:nvPr/>
        </p:nvCxnSpPr>
        <p:spPr bwMode="auto">
          <a:xfrm>
            <a:off x="1297917" y="5713224"/>
            <a:ext cx="1232799" cy="12700"/>
          </a:xfrm>
          <a:prstGeom prst="bentConnector3">
            <a:avLst>
              <a:gd name="adj1" fmla="val 50000"/>
            </a:avLst>
          </a:prstGeom>
          <a:solidFill>
            <a:schemeClr val="accent1"/>
          </a:solidFill>
          <a:ln w="12700" cap="sq" cmpd="sng" algn="ctr">
            <a:solidFill>
              <a:schemeClr val="bg2"/>
            </a:solidFill>
            <a:prstDash val="solid"/>
            <a:round/>
            <a:headEnd type="none" w="sm" len="sm"/>
            <a:tailEnd type="arrow"/>
          </a:ln>
          <a:effectLst/>
        </p:spPr>
      </p:cxnSp>
      <p:sp>
        <p:nvSpPr>
          <p:cNvPr id="43" name="円/楕円 42"/>
          <p:cNvSpPr/>
          <p:nvPr/>
        </p:nvSpPr>
        <p:spPr bwMode="auto">
          <a:xfrm>
            <a:off x="2530716" y="5485830"/>
            <a:ext cx="1169453" cy="454787"/>
          </a:xfrm>
          <a:prstGeom prst="ellipse">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lang="en-US" altLang="ja-JP" sz="1400" dirty="0" smtClean="0">
                <a:solidFill>
                  <a:schemeClr val="bg2"/>
                </a:solidFill>
                <a:latin typeface="+mn-lt"/>
              </a:rPr>
              <a:t>Dataset#2</a:t>
            </a:r>
            <a:endParaRPr kumimoji="0" lang="ja-JP" altLang="en-US" sz="1400" b="0" i="0" u="none" strike="noStrike" cap="none" normalizeH="0" baseline="0" dirty="0" smtClean="0">
              <a:ln>
                <a:noFill/>
              </a:ln>
              <a:solidFill>
                <a:schemeClr val="bg2"/>
              </a:solidFill>
              <a:effectLst/>
              <a:latin typeface="+mn-lt"/>
            </a:endParaRPr>
          </a:p>
        </p:txBody>
      </p:sp>
      <p:sp>
        <p:nvSpPr>
          <p:cNvPr id="46" name="円/楕円 45"/>
          <p:cNvSpPr/>
          <p:nvPr/>
        </p:nvSpPr>
        <p:spPr bwMode="auto">
          <a:xfrm>
            <a:off x="5032047" y="4511286"/>
            <a:ext cx="1169453" cy="454787"/>
          </a:xfrm>
          <a:prstGeom prst="ellipse">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sz="1400" b="0" i="0" u="none" strike="noStrike" cap="none" normalizeH="0" baseline="0" dirty="0" smtClean="0">
                <a:ln>
                  <a:noFill/>
                </a:ln>
                <a:solidFill>
                  <a:schemeClr val="bg2"/>
                </a:solidFill>
                <a:effectLst/>
                <a:latin typeface="+mn-lt"/>
                <a:ea typeface="ＤＦＧ華康ゴシック体W5" pitchFamily="50" charset="-128"/>
              </a:rPr>
              <a:t>Role#3</a:t>
            </a:r>
            <a:endParaRPr kumimoji="0" lang="ja-JP" altLang="en-US" sz="1400" b="0" i="0" u="none" strike="noStrike" cap="none" normalizeH="0" baseline="0" dirty="0" smtClean="0">
              <a:ln>
                <a:noFill/>
              </a:ln>
              <a:solidFill>
                <a:schemeClr val="bg2"/>
              </a:solidFill>
              <a:effectLst/>
              <a:latin typeface="+mn-lt"/>
              <a:ea typeface="ＤＦＧ華康ゴシック体W5" pitchFamily="50" charset="-128"/>
            </a:endParaRPr>
          </a:p>
        </p:txBody>
      </p:sp>
      <p:sp>
        <p:nvSpPr>
          <p:cNvPr id="47" name="テキスト ボックス 46"/>
          <p:cNvSpPr txBox="1"/>
          <p:nvPr/>
        </p:nvSpPr>
        <p:spPr>
          <a:xfrm>
            <a:off x="6077374" y="3796620"/>
            <a:ext cx="1924053" cy="276999"/>
          </a:xfrm>
          <a:prstGeom prst="rect">
            <a:avLst/>
          </a:prstGeom>
          <a:noFill/>
        </p:spPr>
        <p:txBody>
          <a:bodyPr wrap="none" rtlCol="0">
            <a:spAutoFit/>
          </a:bodyPr>
          <a:lstStyle/>
          <a:p>
            <a:pPr algn="l"/>
            <a:r>
              <a:rPr kumimoji="1" lang="en-US" altLang="ja-JP" sz="1200" dirty="0" err="1" smtClean="0">
                <a:solidFill>
                  <a:schemeClr val="bg2"/>
                </a:solidFill>
                <a:latin typeface="+mn-lt"/>
                <a:ea typeface="メイリオ" panose="020B0604030504040204" pitchFamily="50" charset="-128"/>
                <a:cs typeface="メイリオ" panose="020B0604030504040204" pitchFamily="50" charset="-128"/>
              </a:rPr>
              <a:t>odacl:hasUpdatepermission</a:t>
            </a:r>
            <a:endParaRPr kumimoji="1" lang="ja-JP" altLang="en-US" sz="1200" dirty="0" smtClean="0">
              <a:solidFill>
                <a:schemeClr val="bg2"/>
              </a:solidFill>
              <a:latin typeface="+mn-lt"/>
              <a:ea typeface="メイリオ" panose="020B0604030504040204" pitchFamily="50" charset="-128"/>
              <a:cs typeface="メイリオ" panose="020B0604030504040204" pitchFamily="50" charset="-128"/>
            </a:endParaRPr>
          </a:p>
        </p:txBody>
      </p:sp>
      <p:sp>
        <p:nvSpPr>
          <p:cNvPr id="50" name="テキスト ボックス 49"/>
          <p:cNvSpPr txBox="1"/>
          <p:nvPr/>
        </p:nvSpPr>
        <p:spPr>
          <a:xfrm>
            <a:off x="6104045" y="2497227"/>
            <a:ext cx="1776961" cy="276999"/>
          </a:xfrm>
          <a:prstGeom prst="rect">
            <a:avLst/>
          </a:prstGeom>
          <a:noFill/>
        </p:spPr>
        <p:txBody>
          <a:bodyPr wrap="none" rtlCol="0">
            <a:spAutoFit/>
          </a:bodyPr>
          <a:lstStyle/>
          <a:p>
            <a:pPr algn="l"/>
            <a:r>
              <a:rPr kumimoji="1" lang="en-US" altLang="ja-JP" sz="1200" dirty="0" err="1" smtClean="0">
                <a:solidFill>
                  <a:schemeClr val="bg2"/>
                </a:solidFill>
                <a:latin typeface="+mn-lt"/>
                <a:ea typeface="メイリオ" panose="020B0604030504040204" pitchFamily="50" charset="-128"/>
                <a:cs typeface="メイリオ" panose="020B0604030504040204" pitchFamily="50" charset="-128"/>
              </a:rPr>
              <a:t>odacl:hasReadpermission</a:t>
            </a:r>
            <a:endParaRPr kumimoji="1" lang="ja-JP" altLang="en-US" sz="1200" dirty="0" smtClean="0">
              <a:solidFill>
                <a:schemeClr val="bg2"/>
              </a:solidFill>
              <a:latin typeface="+mn-lt"/>
              <a:ea typeface="メイリオ" panose="020B0604030504040204" pitchFamily="50" charset="-128"/>
              <a:cs typeface="メイリオ" panose="020B0604030504040204" pitchFamily="50" charset="-128"/>
            </a:endParaRPr>
          </a:p>
        </p:txBody>
      </p:sp>
      <p:sp>
        <p:nvSpPr>
          <p:cNvPr id="51" name="角丸四角形 50"/>
          <p:cNvSpPr/>
          <p:nvPr/>
        </p:nvSpPr>
        <p:spPr bwMode="auto">
          <a:xfrm>
            <a:off x="8074249" y="5013382"/>
            <a:ext cx="1559271" cy="236224"/>
          </a:xfrm>
          <a:prstGeom prst="roundRect">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sz="1400" b="0" i="0" u="none" strike="noStrike" cap="none" normalizeH="0" baseline="0" dirty="0" smtClean="0">
                <a:ln>
                  <a:noFill/>
                </a:ln>
                <a:solidFill>
                  <a:schemeClr val="bg2"/>
                </a:solidFill>
                <a:effectLst/>
                <a:latin typeface="+mn-lt"/>
                <a:ea typeface="ＤＦＧ華康ゴシック体W5" pitchFamily="50" charset="-128"/>
              </a:rPr>
              <a:t>Key2</a:t>
            </a:r>
            <a:endParaRPr kumimoji="0" lang="ja-JP" altLang="en-US" sz="1400" b="0" i="0" u="none" strike="noStrike" cap="none" normalizeH="0" baseline="0" dirty="0" smtClean="0">
              <a:ln>
                <a:noFill/>
              </a:ln>
              <a:solidFill>
                <a:schemeClr val="bg2"/>
              </a:solidFill>
              <a:effectLst/>
              <a:latin typeface="+mn-lt"/>
              <a:ea typeface="ＤＦＧ華康ゴシック体W5" pitchFamily="50" charset="-128"/>
            </a:endParaRPr>
          </a:p>
        </p:txBody>
      </p:sp>
      <p:sp>
        <p:nvSpPr>
          <p:cNvPr id="52" name="角丸四角形 51"/>
          <p:cNvSpPr/>
          <p:nvPr/>
        </p:nvSpPr>
        <p:spPr bwMode="auto">
          <a:xfrm>
            <a:off x="8074249" y="5314575"/>
            <a:ext cx="1559271" cy="236224"/>
          </a:xfrm>
          <a:prstGeom prst="roundRect">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sz="1400" b="0" i="0" u="none" strike="noStrike" cap="none" normalizeH="0" baseline="0" dirty="0" smtClean="0">
                <a:ln>
                  <a:noFill/>
                </a:ln>
                <a:solidFill>
                  <a:schemeClr val="bg2"/>
                </a:solidFill>
                <a:effectLst/>
                <a:latin typeface="+mn-lt"/>
                <a:ea typeface="ＤＦＧ華康ゴシック体W5" pitchFamily="50" charset="-128"/>
              </a:rPr>
              <a:t>true</a:t>
            </a:r>
            <a:endParaRPr kumimoji="0" lang="ja-JP" altLang="en-US" sz="1400" b="0" i="0" u="none" strike="noStrike" cap="none" normalizeH="0" baseline="0" dirty="0" smtClean="0">
              <a:ln>
                <a:noFill/>
              </a:ln>
              <a:solidFill>
                <a:schemeClr val="bg2"/>
              </a:solidFill>
              <a:effectLst/>
              <a:latin typeface="+mn-lt"/>
              <a:ea typeface="ＤＦＧ華康ゴシック体W5" pitchFamily="50" charset="-128"/>
            </a:endParaRPr>
          </a:p>
        </p:txBody>
      </p:sp>
      <p:sp>
        <p:nvSpPr>
          <p:cNvPr id="53" name="角丸四角形 52"/>
          <p:cNvSpPr/>
          <p:nvPr/>
        </p:nvSpPr>
        <p:spPr bwMode="auto">
          <a:xfrm>
            <a:off x="8074249" y="4251407"/>
            <a:ext cx="1559271" cy="236224"/>
          </a:xfrm>
          <a:prstGeom prst="roundRect">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sz="1400" b="0" i="0" u="none" strike="noStrike" cap="none" normalizeH="0" baseline="0" dirty="0" smtClean="0">
                <a:ln>
                  <a:noFill/>
                </a:ln>
                <a:solidFill>
                  <a:schemeClr val="bg2"/>
                </a:solidFill>
                <a:effectLst/>
                <a:latin typeface="+mn-lt"/>
                <a:ea typeface="ＤＦＧ華康ゴシック体W5" pitchFamily="50" charset="-128"/>
              </a:rPr>
              <a:t>true</a:t>
            </a:r>
            <a:endParaRPr kumimoji="0" lang="ja-JP" altLang="en-US" sz="1400" b="0" i="0" u="none" strike="noStrike" cap="none" normalizeH="0" baseline="0" dirty="0" smtClean="0">
              <a:ln>
                <a:noFill/>
              </a:ln>
              <a:solidFill>
                <a:schemeClr val="bg2"/>
              </a:solidFill>
              <a:effectLst/>
              <a:latin typeface="+mn-lt"/>
              <a:ea typeface="ＤＦＧ華康ゴシック体W5" pitchFamily="50" charset="-128"/>
            </a:endParaRPr>
          </a:p>
        </p:txBody>
      </p:sp>
      <p:cxnSp>
        <p:nvCxnSpPr>
          <p:cNvPr id="54" name="カギ線コネクタ 53"/>
          <p:cNvCxnSpPr>
            <a:stCxn id="5" idx="4"/>
            <a:endCxn id="53" idx="1"/>
          </p:cNvCxnSpPr>
          <p:nvPr/>
        </p:nvCxnSpPr>
        <p:spPr bwMode="auto">
          <a:xfrm rot="16200000" flipH="1">
            <a:off x="6418111" y="2713380"/>
            <a:ext cx="854801" cy="2457475"/>
          </a:xfrm>
          <a:prstGeom prst="bentConnector2">
            <a:avLst/>
          </a:prstGeom>
          <a:solidFill>
            <a:schemeClr val="accent1"/>
          </a:solidFill>
          <a:ln w="12700" cap="sq" cmpd="sng" algn="ctr">
            <a:solidFill>
              <a:schemeClr val="bg2"/>
            </a:solidFill>
            <a:prstDash val="solid"/>
            <a:round/>
            <a:headEnd type="none" w="sm" len="sm"/>
            <a:tailEnd type="arrow"/>
          </a:ln>
          <a:effectLst/>
        </p:spPr>
      </p:cxnSp>
      <p:sp>
        <p:nvSpPr>
          <p:cNvPr id="57" name="テキスト ボックス 56"/>
          <p:cNvSpPr txBox="1"/>
          <p:nvPr/>
        </p:nvSpPr>
        <p:spPr>
          <a:xfrm>
            <a:off x="6095682" y="4103653"/>
            <a:ext cx="1874937" cy="276999"/>
          </a:xfrm>
          <a:prstGeom prst="rect">
            <a:avLst/>
          </a:prstGeom>
          <a:noFill/>
        </p:spPr>
        <p:txBody>
          <a:bodyPr wrap="none" rtlCol="0">
            <a:spAutoFit/>
          </a:bodyPr>
          <a:lstStyle/>
          <a:p>
            <a:pPr algn="l"/>
            <a:r>
              <a:rPr kumimoji="1" lang="en-US" altLang="ja-JP" sz="1200" dirty="0" err="1" smtClean="0">
                <a:solidFill>
                  <a:schemeClr val="bg2"/>
                </a:solidFill>
                <a:latin typeface="+mn-lt"/>
                <a:ea typeface="メイリオ" panose="020B0604030504040204" pitchFamily="50" charset="-128"/>
                <a:cs typeface="メイリオ" panose="020B0604030504040204" pitchFamily="50" charset="-128"/>
              </a:rPr>
              <a:t>odacl:hasDeletepermission</a:t>
            </a:r>
            <a:endParaRPr kumimoji="1" lang="ja-JP" altLang="en-US" sz="1200" dirty="0" smtClean="0">
              <a:solidFill>
                <a:schemeClr val="bg2"/>
              </a:solidFill>
              <a:latin typeface="+mn-lt"/>
              <a:ea typeface="メイリオ" panose="020B0604030504040204" pitchFamily="50" charset="-128"/>
              <a:cs typeface="メイリオ" panose="020B0604030504040204" pitchFamily="50" charset="-128"/>
            </a:endParaRPr>
          </a:p>
        </p:txBody>
      </p:sp>
      <p:cxnSp>
        <p:nvCxnSpPr>
          <p:cNvPr id="58" name="カギ線コネクタ 57"/>
          <p:cNvCxnSpPr>
            <a:stCxn id="46" idx="4"/>
            <a:endCxn id="52" idx="1"/>
          </p:cNvCxnSpPr>
          <p:nvPr/>
        </p:nvCxnSpPr>
        <p:spPr bwMode="auto">
          <a:xfrm rot="16200000" flipH="1">
            <a:off x="6612204" y="3970642"/>
            <a:ext cx="466614" cy="2457475"/>
          </a:xfrm>
          <a:prstGeom prst="bentConnector2">
            <a:avLst/>
          </a:prstGeom>
          <a:solidFill>
            <a:schemeClr val="accent1"/>
          </a:solidFill>
          <a:ln w="12700" cap="sq" cmpd="sng" algn="ctr">
            <a:solidFill>
              <a:schemeClr val="bg2"/>
            </a:solidFill>
            <a:prstDash val="solid"/>
            <a:round/>
            <a:headEnd type="none" w="sm" len="sm"/>
            <a:tailEnd type="arrow"/>
          </a:ln>
          <a:effectLst/>
        </p:spPr>
      </p:cxnSp>
      <p:cxnSp>
        <p:nvCxnSpPr>
          <p:cNvPr id="61" name="カギ線コネクタ 60"/>
          <p:cNvCxnSpPr>
            <a:stCxn id="46" idx="4"/>
            <a:endCxn id="51" idx="1"/>
          </p:cNvCxnSpPr>
          <p:nvPr/>
        </p:nvCxnSpPr>
        <p:spPr bwMode="auto">
          <a:xfrm rot="16200000" flipH="1">
            <a:off x="6762801" y="3820045"/>
            <a:ext cx="165421" cy="2457475"/>
          </a:xfrm>
          <a:prstGeom prst="bentConnector2">
            <a:avLst/>
          </a:prstGeom>
          <a:solidFill>
            <a:schemeClr val="accent1"/>
          </a:solidFill>
          <a:ln w="12700" cap="sq" cmpd="sng" algn="ctr">
            <a:solidFill>
              <a:schemeClr val="bg2"/>
            </a:solidFill>
            <a:prstDash val="solid"/>
            <a:round/>
            <a:headEnd type="none" w="sm" len="sm"/>
            <a:tailEnd type="arrow"/>
          </a:ln>
          <a:effectLst/>
        </p:spPr>
      </p:cxnSp>
      <p:sp>
        <p:nvSpPr>
          <p:cNvPr id="64" name="テキスト ボックス 63"/>
          <p:cNvSpPr txBox="1"/>
          <p:nvPr/>
        </p:nvSpPr>
        <p:spPr>
          <a:xfrm>
            <a:off x="6104494" y="4902583"/>
            <a:ext cx="1405962" cy="276999"/>
          </a:xfrm>
          <a:prstGeom prst="rect">
            <a:avLst/>
          </a:prstGeom>
          <a:noFill/>
        </p:spPr>
        <p:txBody>
          <a:bodyPr wrap="none" rtlCol="0">
            <a:spAutoFit/>
          </a:bodyPr>
          <a:lstStyle/>
          <a:p>
            <a:pPr algn="l"/>
            <a:r>
              <a:rPr kumimoji="1" lang="en-US" altLang="ja-JP" sz="1200" dirty="0" err="1" smtClean="0">
                <a:solidFill>
                  <a:schemeClr val="bg2"/>
                </a:solidFill>
                <a:latin typeface="+mn-lt"/>
                <a:ea typeface="メイリオ" panose="020B0604030504040204" pitchFamily="50" charset="-128"/>
                <a:cs typeface="メイリオ" panose="020B0604030504040204" pitchFamily="50" charset="-128"/>
              </a:rPr>
              <a:t>odacl:consumerKey</a:t>
            </a:r>
            <a:endParaRPr kumimoji="1" lang="ja-JP" altLang="en-US" sz="1200" dirty="0" smtClean="0">
              <a:solidFill>
                <a:schemeClr val="bg2"/>
              </a:solidFill>
              <a:latin typeface="+mn-lt"/>
              <a:ea typeface="メイリオ" panose="020B0604030504040204" pitchFamily="50" charset="-128"/>
              <a:cs typeface="メイリオ" panose="020B0604030504040204" pitchFamily="50" charset="-128"/>
            </a:endParaRPr>
          </a:p>
        </p:txBody>
      </p:sp>
      <p:sp>
        <p:nvSpPr>
          <p:cNvPr id="65" name="テキスト ボックス 64"/>
          <p:cNvSpPr txBox="1"/>
          <p:nvPr/>
        </p:nvSpPr>
        <p:spPr>
          <a:xfrm>
            <a:off x="6095682" y="5208136"/>
            <a:ext cx="1924053" cy="276999"/>
          </a:xfrm>
          <a:prstGeom prst="rect">
            <a:avLst/>
          </a:prstGeom>
          <a:noFill/>
        </p:spPr>
        <p:txBody>
          <a:bodyPr wrap="none" rtlCol="0">
            <a:spAutoFit/>
          </a:bodyPr>
          <a:lstStyle/>
          <a:p>
            <a:pPr algn="l"/>
            <a:r>
              <a:rPr kumimoji="1" lang="en-US" altLang="ja-JP" sz="1200" dirty="0" err="1" smtClean="0">
                <a:solidFill>
                  <a:schemeClr val="bg2"/>
                </a:solidFill>
                <a:latin typeface="+mn-lt"/>
                <a:ea typeface="メイリオ" panose="020B0604030504040204" pitchFamily="50" charset="-128"/>
                <a:cs typeface="メイリオ" panose="020B0604030504040204" pitchFamily="50" charset="-128"/>
              </a:rPr>
              <a:t>odacl:hasUpdatepermission</a:t>
            </a:r>
            <a:endParaRPr kumimoji="1" lang="ja-JP" altLang="en-US" sz="1200" dirty="0" smtClean="0">
              <a:solidFill>
                <a:schemeClr val="bg2"/>
              </a:solidFill>
              <a:latin typeface="+mn-lt"/>
              <a:ea typeface="メイリオ" panose="020B0604030504040204" pitchFamily="50" charset="-128"/>
              <a:cs typeface="メイリオ" panose="020B0604030504040204" pitchFamily="50" charset="-128"/>
            </a:endParaRPr>
          </a:p>
        </p:txBody>
      </p:sp>
      <p:cxnSp>
        <p:nvCxnSpPr>
          <p:cNvPr id="69" name="カギ線コネクタ 68"/>
          <p:cNvCxnSpPr>
            <a:stCxn id="46" idx="1"/>
            <a:endCxn id="6" idx="5"/>
          </p:cNvCxnSpPr>
          <p:nvPr/>
        </p:nvCxnSpPr>
        <p:spPr bwMode="auto">
          <a:xfrm rot="16200000" flipV="1">
            <a:off x="3794682" y="3169260"/>
            <a:ext cx="1129772" cy="1687483"/>
          </a:xfrm>
          <a:prstGeom prst="bentConnector3">
            <a:avLst>
              <a:gd name="adj1" fmla="val 50000"/>
            </a:avLst>
          </a:prstGeom>
          <a:solidFill>
            <a:schemeClr val="accent1"/>
          </a:solidFill>
          <a:ln w="12700" cap="sq" cmpd="sng" algn="ctr">
            <a:solidFill>
              <a:schemeClr val="bg2"/>
            </a:solidFill>
            <a:prstDash val="solid"/>
            <a:round/>
            <a:headEnd type="none" w="sm" len="sm"/>
            <a:tailEnd type="arrow"/>
          </a:ln>
          <a:effectLst/>
        </p:spPr>
      </p:cxnSp>
      <p:sp>
        <p:nvSpPr>
          <p:cNvPr id="72" name="テキスト ボックス 71"/>
          <p:cNvSpPr txBox="1"/>
          <p:nvPr/>
        </p:nvSpPr>
        <p:spPr>
          <a:xfrm>
            <a:off x="3765139" y="3731650"/>
            <a:ext cx="1352999" cy="276999"/>
          </a:xfrm>
          <a:prstGeom prst="rect">
            <a:avLst/>
          </a:prstGeom>
          <a:noFill/>
        </p:spPr>
        <p:txBody>
          <a:bodyPr wrap="none" rtlCol="0">
            <a:spAutoFit/>
          </a:bodyPr>
          <a:lstStyle/>
          <a:p>
            <a:pPr algn="l"/>
            <a:r>
              <a:rPr kumimoji="1" lang="en-US" altLang="ja-JP" sz="1200" dirty="0" err="1" smtClean="0">
                <a:solidFill>
                  <a:schemeClr val="bg2"/>
                </a:solidFill>
                <a:latin typeface="+mn-lt"/>
                <a:ea typeface="メイリオ" panose="020B0604030504040204" pitchFamily="50" charset="-128"/>
                <a:cs typeface="メイリオ" panose="020B0604030504040204" pitchFamily="50" charset="-128"/>
              </a:rPr>
              <a:t>odacl:accessTarget</a:t>
            </a:r>
            <a:endParaRPr kumimoji="1" lang="ja-JP" altLang="en-US" sz="1200" dirty="0" smtClean="0">
              <a:solidFill>
                <a:schemeClr val="bg2"/>
              </a:solidFill>
              <a:latin typeface="+mn-lt"/>
              <a:ea typeface="メイリオ" panose="020B0604030504040204" pitchFamily="50" charset="-128"/>
              <a:cs typeface="メイリオ" panose="020B0604030504040204" pitchFamily="50" charset="-128"/>
            </a:endParaRPr>
          </a:p>
        </p:txBody>
      </p:sp>
      <p:sp>
        <p:nvSpPr>
          <p:cNvPr id="73" name="円/楕円 72"/>
          <p:cNvSpPr/>
          <p:nvPr/>
        </p:nvSpPr>
        <p:spPr bwMode="auto">
          <a:xfrm>
            <a:off x="5032047" y="5485830"/>
            <a:ext cx="1169453" cy="454787"/>
          </a:xfrm>
          <a:prstGeom prst="ellipse">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sz="1400" b="0" i="0" u="none" strike="noStrike" cap="none" normalizeH="0" baseline="0" dirty="0" smtClean="0">
                <a:ln>
                  <a:noFill/>
                </a:ln>
                <a:solidFill>
                  <a:schemeClr val="bg2"/>
                </a:solidFill>
                <a:effectLst/>
                <a:latin typeface="+mn-lt"/>
                <a:ea typeface="ＤＦＧ華康ゴシック体W5" pitchFamily="50" charset="-128"/>
              </a:rPr>
              <a:t>Role#4</a:t>
            </a:r>
            <a:endParaRPr kumimoji="0" lang="ja-JP" altLang="en-US" sz="1400" b="0" i="0" u="none" strike="noStrike" cap="none" normalizeH="0" baseline="0" dirty="0" smtClean="0">
              <a:ln>
                <a:noFill/>
              </a:ln>
              <a:solidFill>
                <a:schemeClr val="bg2"/>
              </a:solidFill>
              <a:effectLst/>
              <a:latin typeface="+mn-lt"/>
              <a:ea typeface="ＤＦＧ華康ゴシック体W5" pitchFamily="50" charset="-128"/>
            </a:endParaRPr>
          </a:p>
        </p:txBody>
      </p:sp>
      <p:sp>
        <p:nvSpPr>
          <p:cNvPr id="74" name="角丸四角形 73"/>
          <p:cNvSpPr/>
          <p:nvPr/>
        </p:nvSpPr>
        <p:spPr bwMode="auto">
          <a:xfrm>
            <a:off x="8074249" y="5987926"/>
            <a:ext cx="1559271" cy="236224"/>
          </a:xfrm>
          <a:prstGeom prst="roundRect">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sz="1400" b="0" i="0" u="none" strike="noStrike" cap="none" normalizeH="0" baseline="0" dirty="0" smtClean="0">
                <a:ln>
                  <a:noFill/>
                </a:ln>
                <a:solidFill>
                  <a:schemeClr val="bg2"/>
                </a:solidFill>
                <a:effectLst/>
                <a:latin typeface="+mn-lt"/>
                <a:ea typeface="ＤＦＧ華康ゴシック体W5" pitchFamily="50" charset="-128"/>
              </a:rPr>
              <a:t>Key2</a:t>
            </a:r>
            <a:endParaRPr kumimoji="0" lang="ja-JP" altLang="en-US" sz="1400" b="0" i="0" u="none" strike="noStrike" cap="none" normalizeH="0" baseline="0" dirty="0" smtClean="0">
              <a:ln>
                <a:noFill/>
              </a:ln>
              <a:solidFill>
                <a:schemeClr val="bg2"/>
              </a:solidFill>
              <a:effectLst/>
              <a:latin typeface="+mn-lt"/>
              <a:ea typeface="ＤＦＧ華康ゴシック体W5" pitchFamily="50" charset="-128"/>
            </a:endParaRPr>
          </a:p>
        </p:txBody>
      </p:sp>
      <p:sp>
        <p:nvSpPr>
          <p:cNvPr id="75" name="角丸四角形 74"/>
          <p:cNvSpPr/>
          <p:nvPr/>
        </p:nvSpPr>
        <p:spPr bwMode="auto">
          <a:xfrm>
            <a:off x="8074249" y="6289120"/>
            <a:ext cx="1559271" cy="236224"/>
          </a:xfrm>
          <a:prstGeom prst="roundRect">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sz="1400" b="0" i="0" u="none" strike="noStrike" cap="none" normalizeH="0" baseline="0" dirty="0" smtClean="0">
                <a:ln>
                  <a:noFill/>
                </a:ln>
                <a:solidFill>
                  <a:schemeClr val="bg2"/>
                </a:solidFill>
                <a:effectLst/>
                <a:latin typeface="+mn-lt"/>
                <a:ea typeface="ＤＦＧ華康ゴシック体W5" pitchFamily="50" charset="-128"/>
              </a:rPr>
              <a:t>true</a:t>
            </a:r>
            <a:endParaRPr kumimoji="0" lang="ja-JP" altLang="en-US" sz="1400" b="0" i="0" u="none" strike="noStrike" cap="none" normalizeH="0" baseline="0" dirty="0" smtClean="0">
              <a:ln>
                <a:noFill/>
              </a:ln>
              <a:solidFill>
                <a:schemeClr val="bg2"/>
              </a:solidFill>
              <a:effectLst/>
              <a:latin typeface="+mn-lt"/>
              <a:ea typeface="ＤＦＧ華康ゴシック体W5" pitchFamily="50" charset="-128"/>
            </a:endParaRPr>
          </a:p>
        </p:txBody>
      </p:sp>
      <p:cxnSp>
        <p:nvCxnSpPr>
          <p:cNvPr id="76" name="カギ線コネクタ 75"/>
          <p:cNvCxnSpPr>
            <a:stCxn id="73" idx="4"/>
            <a:endCxn id="75" idx="1"/>
          </p:cNvCxnSpPr>
          <p:nvPr/>
        </p:nvCxnSpPr>
        <p:spPr bwMode="auto">
          <a:xfrm rot="16200000" flipH="1">
            <a:off x="6612204" y="4945186"/>
            <a:ext cx="466615" cy="2457475"/>
          </a:xfrm>
          <a:prstGeom prst="bentConnector2">
            <a:avLst/>
          </a:prstGeom>
          <a:solidFill>
            <a:schemeClr val="accent1"/>
          </a:solidFill>
          <a:ln w="12700" cap="sq" cmpd="sng" algn="ctr">
            <a:solidFill>
              <a:schemeClr val="bg2"/>
            </a:solidFill>
            <a:prstDash val="solid"/>
            <a:round/>
            <a:headEnd type="none" w="sm" len="sm"/>
            <a:tailEnd type="arrow"/>
          </a:ln>
          <a:effectLst/>
        </p:spPr>
      </p:cxnSp>
      <p:cxnSp>
        <p:nvCxnSpPr>
          <p:cNvPr id="77" name="カギ線コネクタ 76"/>
          <p:cNvCxnSpPr>
            <a:stCxn id="73" idx="4"/>
            <a:endCxn id="74" idx="1"/>
          </p:cNvCxnSpPr>
          <p:nvPr/>
        </p:nvCxnSpPr>
        <p:spPr bwMode="auto">
          <a:xfrm rot="16200000" flipH="1">
            <a:off x="6762801" y="4794589"/>
            <a:ext cx="165421" cy="2457475"/>
          </a:xfrm>
          <a:prstGeom prst="bentConnector2">
            <a:avLst/>
          </a:prstGeom>
          <a:solidFill>
            <a:schemeClr val="accent1"/>
          </a:solidFill>
          <a:ln w="12700" cap="sq" cmpd="sng" algn="ctr">
            <a:solidFill>
              <a:schemeClr val="bg2"/>
            </a:solidFill>
            <a:prstDash val="solid"/>
            <a:round/>
            <a:headEnd type="none" w="sm" len="sm"/>
            <a:tailEnd type="arrow"/>
          </a:ln>
          <a:effectLst/>
        </p:spPr>
      </p:cxnSp>
      <p:sp>
        <p:nvSpPr>
          <p:cNvPr id="78" name="テキスト ボックス 77"/>
          <p:cNvSpPr txBox="1"/>
          <p:nvPr/>
        </p:nvSpPr>
        <p:spPr>
          <a:xfrm>
            <a:off x="6169464" y="5877127"/>
            <a:ext cx="1405962" cy="276999"/>
          </a:xfrm>
          <a:prstGeom prst="rect">
            <a:avLst/>
          </a:prstGeom>
          <a:noFill/>
        </p:spPr>
        <p:txBody>
          <a:bodyPr wrap="none" rtlCol="0">
            <a:spAutoFit/>
          </a:bodyPr>
          <a:lstStyle/>
          <a:p>
            <a:pPr algn="l"/>
            <a:r>
              <a:rPr kumimoji="1" lang="en-US" altLang="ja-JP" sz="1200" dirty="0" err="1" smtClean="0">
                <a:solidFill>
                  <a:schemeClr val="bg2"/>
                </a:solidFill>
                <a:latin typeface="+mn-lt"/>
                <a:ea typeface="メイリオ" panose="020B0604030504040204" pitchFamily="50" charset="-128"/>
                <a:cs typeface="メイリオ" panose="020B0604030504040204" pitchFamily="50" charset="-128"/>
              </a:rPr>
              <a:t>odacl:consumerKey</a:t>
            </a:r>
            <a:endParaRPr kumimoji="1" lang="ja-JP" altLang="en-US" sz="1200" dirty="0" smtClean="0">
              <a:solidFill>
                <a:schemeClr val="bg2"/>
              </a:solidFill>
              <a:latin typeface="+mn-lt"/>
              <a:ea typeface="メイリオ" panose="020B0604030504040204" pitchFamily="50" charset="-128"/>
              <a:cs typeface="メイリオ" panose="020B0604030504040204" pitchFamily="50" charset="-128"/>
            </a:endParaRPr>
          </a:p>
        </p:txBody>
      </p:sp>
      <p:sp>
        <p:nvSpPr>
          <p:cNvPr id="79" name="テキスト ボックス 78"/>
          <p:cNvSpPr txBox="1"/>
          <p:nvPr/>
        </p:nvSpPr>
        <p:spPr>
          <a:xfrm>
            <a:off x="6160652" y="6182681"/>
            <a:ext cx="1924053" cy="276999"/>
          </a:xfrm>
          <a:prstGeom prst="rect">
            <a:avLst/>
          </a:prstGeom>
          <a:noFill/>
        </p:spPr>
        <p:txBody>
          <a:bodyPr wrap="none" rtlCol="0">
            <a:spAutoFit/>
          </a:bodyPr>
          <a:lstStyle/>
          <a:p>
            <a:pPr algn="l"/>
            <a:r>
              <a:rPr kumimoji="1" lang="en-US" altLang="ja-JP" sz="1200" dirty="0" err="1" smtClean="0">
                <a:solidFill>
                  <a:schemeClr val="bg2"/>
                </a:solidFill>
                <a:latin typeface="+mn-lt"/>
                <a:ea typeface="メイリオ" panose="020B0604030504040204" pitchFamily="50" charset="-128"/>
                <a:cs typeface="メイリオ" panose="020B0604030504040204" pitchFamily="50" charset="-128"/>
              </a:rPr>
              <a:t>odacl:hasUpdatepermission</a:t>
            </a:r>
            <a:endParaRPr kumimoji="1" lang="ja-JP" altLang="en-US" sz="1200" dirty="0" smtClean="0">
              <a:solidFill>
                <a:schemeClr val="bg2"/>
              </a:solidFill>
              <a:latin typeface="+mn-lt"/>
              <a:ea typeface="メイリオ" panose="020B0604030504040204" pitchFamily="50" charset="-128"/>
              <a:cs typeface="メイリオ" panose="020B0604030504040204" pitchFamily="50" charset="-128"/>
            </a:endParaRPr>
          </a:p>
        </p:txBody>
      </p:sp>
      <p:cxnSp>
        <p:nvCxnSpPr>
          <p:cNvPr id="83" name="カギ線コネクタ 82"/>
          <p:cNvCxnSpPr>
            <a:stCxn id="73" idx="2"/>
            <a:endCxn id="43" idx="6"/>
          </p:cNvCxnSpPr>
          <p:nvPr/>
        </p:nvCxnSpPr>
        <p:spPr bwMode="auto">
          <a:xfrm rot="10800000">
            <a:off x="3700169" y="5713224"/>
            <a:ext cx="1331878" cy="12700"/>
          </a:xfrm>
          <a:prstGeom prst="bentConnector3">
            <a:avLst>
              <a:gd name="adj1" fmla="val 50000"/>
            </a:avLst>
          </a:prstGeom>
          <a:solidFill>
            <a:schemeClr val="accent1"/>
          </a:solidFill>
          <a:ln w="12700" cap="sq" cmpd="sng" algn="ctr">
            <a:solidFill>
              <a:schemeClr val="bg2"/>
            </a:solidFill>
            <a:prstDash val="solid"/>
            <a:round/>
            <a:headEnd type="none" w="sm" len="sm"/>
            <a:tailEnd type="arrow"/>
          </a:ln>
          <a:effectLst/>
        </p:spPr>
      </p:cxnSp>
      <p:sp>
        <p:nvSpPr>
          <p:cNvPr id="87" name="テキスト ボックス 86"/>
          <p:cNvSpPr txBox="1"/>
          <p:nvPr/>
        </p:nvSpPr>
        <p:spPr>
          <a:xfrm>
            <a:off x="3800872" y="5445224"/>
            <a:ext cx="1352999" cy="276999"/>
          </a:xfrm>
          <a:prstGeom prst="rect">
            <a:avLst/>
          </a:prstGeom>
          <a:noFill/>
        </p:spPr>
        <p:txBody>
          <a:bodyPr wrap="none" rtlCol="0">
            <a:spAutoFit/>
          </a:bodyPr>
          <a:lstStyle/>
          <a:p>
            <a:pPr algn="l"/>
            <a:r>
              <a:rPr kumimoji="1" lang="en-US" altLang="ja-JP" sz="1200" dirty="0" err="1" smtClean="0">
                <a:solidFill>
                  <a:schemeClr val="bg2"/>
                </a:solidFill>
                <a:latin typeface="+mn-lt"/>
                <a:ea typeface="メイリオ" panose="020B0604030504040204" pitchFamily="50" charset="-128"/>
                <a:cs typeface="メイリオ" panose="020B0604030504040204" pitchFamily="50" charset="-128"/>
              </a:rPr>
              <a:t>odacl:accessTarget</a:t>
            </a:r>
            <a:endParaRPr kumimoji="1" lang="ja-JP" altLang="en-US" sz="1200" dirty="0" smtClean="0">
              <a:solidFill>
                <a:schemeClr val="bg2"/>
              </a:solidFill>
              <a:latin typeface="+mn-lt"/>
              <a:ea typeface="メイリオ" panose="020B0604030504040204" pitchFamily="50" charset="-128"/>
              <a:cs typeface="メイリオ" panose="020B0604030504040204" pitchFamily="50" charset="-128"/>
            </a:endParaRPr>
          </a:p>
        </p:txBody>
      </p:sp>
      <p:sp>
        <p:nvSpPr>
          <p:cNvPr id="88" name="テキスト ボックス 87"/>
          <p:cNvSpPr txBox="1"/>
          <p:nvPr/>
        </p:nvSpPr>
        <p:spPr>
          <a:xfrm>
            <a:off x="1280592" y="5445224"/>
            <a:ext cx="1245854" cy="276999"/>
          </a:xfrm>
          <a:prstGeom prst="rect">
            <a:avLst/>
          </a:prstGeom>
          <a:noFill/>
        </p:spPr>
        <p:txBody>
          <a:bodyPr wrap="none" rtlCol="0">
            <a:spAutoFit/>
          </a:bodyPr>
          <a:lstStyle/>
          <a:p>
            <a:pPr algn="l"/>
            <a:r>
              <a:rPr kumimoji="1" lang="en-US" altLang="ja-JP" sz="1200" dirty="0" err="1" smtClean="0">
                <a:solidFill>
                  <a:schemeClr val="bg2"/>
                </a:solidFill>
                <a:latin typeface="+mn-lt"/>
                <a:ea typeface="メイリオ" panose="020B0604030504040204" pitchFamily="50" charset="-128"/>
                <a:cs typeface="メイリオ" panose="020B0604030504040204" pitchFamily="50" charset="-128"/>
              </a:rPr>
              <a:t>odacl:memberOf</a:t>
            </a:r>
            <a:endParaRPr kumimoji="1" lang="ja-JP" altLang="en-US" sz="1200" dirty="0" smtClean="0">
              <a:solidFill>
                <a:schemeClr val="bg2"/>
              </a:solidFill>
              <a:latin typeface="+mn-lt"/>
              <a:ea typeface="メイリオ" panose="020B0604030504040204" pitchFamily="50" charset="-128"/>
              <a:cs typeface="メイリオ" panose="020B0604030504040204" pitchFamily="50" charset="-128"/>
            </a:endParaRPr>
          </a:p>
        </p:txBody>
      </p:sp>
      <p:sp>
        <p:nvSpPr>
          <p:cNvPr id="9" name="右矢印 8"/>
          <p:cNvSpPr/>
          <p:nvPr/>
        </p:nvSpPr>
        <p:spPr bwMode="auto">
          <a:xfrm>
            <a:off x="1945412" y="6106037"/>
            <a:ext cx="1570414" cy="362672"/>
          </a:xfrm>
          <a:prstGeom prst="rightArrow">
            <a:avLst/>
          </a:prstGeom>
          <a:solidFill>
            <a:schemeClr val="accent6">
              <a:lumMod val="60000"/>
              <a:lumOff val="40000"/>
            </a:schemeClr>
          </a:solidFill>
          <a:ln w="12700" cap="sq" cmpd="sng" algn="ctr">
            <a:solidFill>
              <a:schemeClr val="accent6"/>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ja-JP" altLang="en-US" sz="1200" b="0" i="0" u="none" strike="noStrike" cap="none" normalizeH="0" baseline="0" dirty="0" smtClean="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rPr>
              <a:t>アクセス制御の記述</a:t>
            </a:r>
          </a:p>
        </p:txBody>
      </p:sp>
      <p:sp>
        <p:nvSpPr>
          <p:cNvPr id="56" name="右矢印 55"/>
          <p:cNvSpPr/>
          <p:nvPr/>
        </p:nvSpPr>
        <p:spPr bwMode="auto">
          <a:xfrm flipH="1">
            <a:off x="713190" y="6070862"/>
            <a:ext cx="1231944" cy="419914"/>
          </a:xfrm>
          <a:prstGeom prst="rightArrow">
            <a:avLst/>
          </a:prstGeom>
          <a:solidFill>
            <a:schemeClr val="accent6">
              <a:lumMod val="60000"/>
              <a:lumOff val="40000"/>
            </a:schemeClr>
          </a:solidFill>
          <a:ln w="12700" cap="sq" cmpd="sng" algn="ctr">
            <a:solidFill>
              <a:schemeClr val="accent6"/>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ja-JP" altLang="en-US" sz="1200" b="0" i="0" u="none" strike="noStrike" cap="none" normalizeH="0" baseline="0" dirty="0" smtClean="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rPr>
              <a:t>データの記述</a:t>
            </a:r>
          </a:p>
        </p:txBody>
      </p:sp>
    </p:spTree>
    <p:extLst>
      <p:ext uri="{BB962C8B-B14F-4D97-AF65-F5344CB8AC3E}">
        <p14:creationId xmlns:p14="http://schemas.microsoft.com/office/powerpoint/2010/main" val="26395706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Security Management Command</a:t>
            </a:r>
            <a:r>
              <a:rPr kumimoji="1" lang="ja-JP" altLang="en-US" dirty="0" smtClean="0"/>
              <a:t>の</a:t>
            </a:r>
            <a:r>
              <a:rPr lang="en-US" altLang="ja-JP" dirty="0" smtClean="0"/>
              <a:t>API</a:t>
            </a:r>
            <a:r>
              <a:rPr lang="ja-JP" altLang="en-US" dirty="0" smtClean="0"/>
              <a:t>案</a:t>
            </a:r>
            <a:endParaRPr kumimoji="1" lang="ja-JP" altLang="en-US" dirty="0"/>
          </a:p>
        </p:txBody>
      </p:sp>
      <p:graphicFrame>
        <p:nvGraphicFramePr>
          <p:cNvPr id="5" name="コンテンツ プレースホルダー 4"/>
          <p:cNvGraphicFramePr>
            <a:graphicFrameLocks noGrp="1"/>
          </p:cNvGraphicFramePr>
          <p:nvPr>
            <p:ph sz="half" idx="1"/>
            <p:extLst>
              <p:ext uri="{D42A27DB-BD31-4B8C-83A1-F6EECF244321}">
                <p14:modId xmlns:p14="http://schemas.microsoft.com/office/powerpoint/2010/main" val="3878708234"/>
              </p:ext>
            </p:extLst>
          </p:nvPr>
        </p:nvGraphicFramePr>
        <p:xfrm>
          <a:off x="315913" y="1143000"/>
          <a:ext cx="9183687" cy="2026920"/>
        </p:xfrm>
        <a:graphic>
          <a:graphicData uri="http://schemas.openxmlformats.org/drawingml/2006/table">
            <a:tbl>
              <a:tblPr firstRow="1" bandRow="1">
                <a:tableStyleId>{5C22544A-7EE6-4342-B048-85BDC9FD1C3A}</a:tableStyleId>
              </a:tblPr>
              <a:tblGrid>
                <a:gridCol w="3061229"/>
                <a:gridCol w="3061229"/>
                <a:gridCol w="3061229"/>
              </a:tblGrid>
              <a:tr h="213416">
                <a:tc>
                  <a:txBody>
                    <a:bodyPr/>
                    <a:lstStyle/>
                    <a:p>
                      <a:r>
                        <a:rPr kumimoji="1" lang="en-US" altLang="ja-JP" dirty="0" smtClean="0"/>
                        <a:t>URL</a:t>
                      </a:r>
                      <a:r>
                        <a:rPr kumimoji="1" lang="ja-JP" altLang="en-US" dirty="0" smtClean="0"/>
                        <a:t>パス</a:t>
                      </a:r>
                      <a:endParaRPr kumimoji="1" lang="ja-JP" altLang="en-US" dirty="0"/>
                    </a:p>
                  </a:txBody>
                  <a:tcPr marL="91805" marR="91805"/>
                </a:tc>
                <a:tc>
                  <a:txBody>
                    <a:bodyPr/>
                    <a:lstStyle/>
                    <a:p>
                      <a:r>
                        <a:rPr kumimoji="1" lang="en-US" altLang="ja-JP" dirty="0" smtClean="0"/>
                        <a:t>HTTP</a:t>
                      </a:r>
                      <a:r>
                        <a:rPr kumimoji="1" lang="ja-JP" altLang="en-US" dirty="0" smtClean="0"/>
                        <a:t>メソッド</a:t>
                      </a:r>
                      <a:endParaRPr kumimoji="1" lang="ja-JP" altLang="en-US" dirty="0"/>
                    </a:p>
                  </a:txBody>
                  <a:tcPr marL="91805" marR="91805"/>
                </a:tc>
                <a:tc>
                  <a:txBody>
                    <a:bodyPr/>
                    <a:lstStyle/>
                    <a:p>
                      <a:r>
                        <a:rPr kumimoji="1" lang="ja-JP" altLang="en-US" dirty="0" smtClean="0"/>
                        <a:t>意味</a:t>
                      </a:r>
                      <a:endParaRPr kumimoji="1" lang="ja-JP" altLang="en-US" dirty="0"/>
                    </a:p>
                  </a:txBody>
                  <a:tcPr marL="91805" marR="91805"/>
                </a:tc>
              </a:tr>
              <a:tr h="213416">
                <a:tc>
                  <a:txBody>
                    <a:bodyPr/>
                    <a:lstStyle/>
                    <a:p>
                      <a:r>
                        <a:rPr kumimoji="1" lang="en-US" altLang="ja-JP" dirty="0" smtClean="0"/>
                        <a:t>/</a:t>
                      </a:r>
                      <a:r>
                        <a:rPr kumimoji="1" lang="en-US" altLang="ja-JP" dirty="0" err="1" smtClean="0"/>
                        <a:t>api</a:t>
                      </a:r>
                      <a:r>
                        <a:rPr kumimoji="1" lang="en-US" altLang="ja-JP" dirty="0" smtClean="0"/>
                        <a:t>/v2/roles</a:t>
                      </a:r>
                      <a:endParaRPr kumimoji="1" lang="ja-JP" altLang="en-US" dirty="0"/>
                    </a:p>
                  </a:txBody>
                  <a:tcPr marL="91805" marR="91805"/>
                </a:tc>
                <a:tc>
                  <a:txBody>
                    <a:bodyPr/>
                    <a:lstStyle/>
                    <a:p>
                      <a:r>
                        <a:rPr kumimoji="1" lang="en-US" altLang="ja-JP" dirty="0" smtClean="0"/>
                        <a:t>GET</a:t>
                      </a:r>
                      <a:endParaRPr kumimoji="1" lang="ja-JP" altLang="en-US" dirty="0"/>
                    </a:p>
                  </a:txBody>
                  <a:tcPr marL="91805" marR="91805"/>
                </a:tc>
                <a:tc>
                  <a:txBody>
                    <a:bodyPr/>
                    <a:lstStyle/>
                    <a:p>
                      <a:r>
                        <a:rPr kumimoji="1" lang="ja-JP" altLang="en-US" dirty="0" smtClean="0"/>
                        <a:t>ロールを検索する</a:t>
                      </a:r>
                      <a:endParaRPr kumimoji="1" lang="ja-JP" altLang="en-US" dirty="0"/>
                    </a:p>
                  </a:txBody>
                  <a:tcPr marL="91805" marR="91805"/>
                </a:tc>
              </a:tr>
              <a:tr h="213416">
                <a:tc>
                  <a:txBody>
                    <a:bodyPr/>
                    <a:lstStyle/>
                    <a:p>
                      <a:r>
                        <a:rPr kumimoji="1" lang="en-US" altLang="ja-JP" dirty="0" smtClean="0"/>
                        <a:t>/</a:t>
                      </a:r>
                      <a:r>
                        <a:rPr kumimoji="1" lang="en-US" altLang="ja-JP" dirty="0" err="1" smtClean="0"/>
                        <a:t>api</a:t>
                      </a:r>
                      <a:r>
                        <a:rPr kumimoji="1" lang="en-US" altLang="ja-JP" dirty="0" smtClean="0"/>
                        <a:t>/v2/roles</a:t>
                      </a:r>
                      <a:endParaRPr kumimoji="1" lang="ja-JP" altLang="en-US" dirty="0"/>
                    </a:p>
                  </a:txBody>
                  <a:tcPr marL="91805" marR="91805"/>
                </a:tc>
                <a:tc>
                  <a:txBody>
                    <a:bodyPr/>
                    <a:lstStyle/>
                    <a:p>
                      <a:r>
                        <a:rPr kumimoji="1" lang="en-US" altLang="ja-JP" dirty="0" smtClean="0"/>
                        <a:t>POST</a:t>
                      </a:r>
                      <a:endParaRPr kumimoji="1" lang="ja-JP" altLang="en-US" dirty="0"/>
                    </a:p>
                  </a:txBody>
                  <a:tcPr marL="91805" marR="91805"/>
                </a:tc>
                <a:tc>
                  <a:txBody>
                    <a:bodyPr/>
                    <a:lstStyle/>
                    <a:p>
                      <a:r>
                        <a:rPr kumimoji="1" lang="ja-JP" altLang="en-US" dirty="0" smtClean="0"/>
                        <a:t>ロールを新規登録する</a:t>
                      </a:r>
                      <a:endParaRPr kumimoji="1" lang="ja-JP" altLang="en-US" dirty="0"/>
                    </a:p>
                  </a:txBody>
                  <a:tcPr marL="91805" marR="91805"/>
                </a:tc>
              </a:tr>
              <a:tr h="213416">
                <a:tc>
                  <a:txBody>
                    <a:bodyPr/>
                    <a:lstStyle/>
                    <a:p>
                      <a:r>
                        <a:rPr kumimoji="1" lang="en-US" altLang="ja-JP" dirty="0" smtClean="0"/>
                        <a:t>/</a:t>
                      </a:r>
                      <a:r>
                        <a:rPr kumimoji="1" lang="en-US" altLang="ja-JP" dirty="0" err="1" smtClean="0"/>
                        <a:t>api</a:t>
                      </a:r>
                      <a:r>
                        <a:rPr kumimoji="1" lang="en-US" altLang="ja-JP" dirty="0" smtClean="0"/>
                        <a:t>/v2/roles/&lt;target&gt;</a:t>
                      </a:r>
                      <a:endParaRPr kumimoji="1" lang="ja-JP" altLang="en-US" dirty="0"/>
                    </a:p>
                  </a:txBody>
                  <a:tcPr marL="91805" marR="91805"/>
                </a:tc>
                <a:tc>
                  <a:txBody>
                    <a:bodyPr/>
                    <a:lstStyle/>
                    <a:p>
                      <a:r>
                        <a:rPr kumimoji="1" lang="en-US" altLang="ja-JP" dirty="0" smtClean="0"/>
                        <a:t>GET</a:t>
                      </a:r>
                      <a:endParaRPr kumimoji="1" lang="ja-JP" altLang="en-US" dirty="0"/>
                    </a:p>
                  </a:txBody>
                  <a:tcPr marL="91805" marR="91805"/>
                </a:tc>
                <a:tc>
                  <a:txBody>
                    <a:bodyPr/>
                    <a:lstStyle/>
                    <a:p>
                      <a:r>
                        <a:rPr kumimoji="1" lang="ja-JP" altLang="en-US" dirty="0" smtClean="0"/>
                        <a:t>ロールを閲覧する</a:t>
                      </a:r>
                      <a:endParaRPr kumimoji="1" lang="ja-JP" altLang="en-US" dirty="0"/>
                    </a:p>
                  </a:txBody>
                  <a:tcPr marL="91805" marR="91805"/>
                </a:tc>
              </a:tr>
              <a:tr h="213416">
                <a:tc>
                  <a:txBody>
                    <a:bodyPr/>
                    <a:lstStyle/>
                    <a:p>
                      <a:r>
                        <a:rPr kumimoji="1" lang="en-US" altLang="ja-JP" dirty="0" smtClean="0"/>
                        <a:t>/</a:t>
                      </a:r>
                      <a:r>
                        <a:rPr kumimoji="1" lang="en-US" altLang="ja-JP" dirty="0" err="1" smtClean="0"/>
                        <a:t>api</a:t>
                      </a:r>
                      <a:r>
                        <a:rPr kumimoji="1" lang="en-US" altLang="ja-JP" dirty="0" smtClean="0"/>
                        <a:t>/v2/roles/&lt;target&gt;</a:t>
                      </a:r>
                      <a:endParaRPr kumimoji="1" lang="ja-JP" altLang="en-US" dirty="0"/>
                    </a:p>
                  </a:txBody>
                  <a:tcPr marL="91805" marR="91805"/>
                </a:tc>
                <a:tc>
                  <a:txBody>
                    <a:bodyPr/>
                    <a:lstStyle/>
                    <a:p>
                      <a:r>
                        <a:rPr kumimoji="1" lang="en-US" altLang="ja-JP" dirty="0" smtClean="0"/>
                        <a:t>PUT</a:t>
                      </a:r>
                      <a:endParaRPr kumimoji="1" lang="ja-JP" altLang="en-US" dirty="0"/>
                    </a:p>
                  </a:txBody>
                  <a:tcPr marL="91805" marR="91805"/>
                </a:tc>
                <a:tc>
                  <a:txBody>
                    <a:bodyPr/>
                    <a:lstStyle/>
                    <a:p>
                      <a:r>
                        <a:rPr kumimoji="1" lang="ja-JP" altLang="en-US" dirty="0" smtClean="0"/>
                        <a:t>ロールを更新する</a:t>
                      </a:r>
                      <a:endParaRPr kumimoji="1" lang="ja-JP" altLang="en-US" dirty="0"/>
                    </a:p>
                  </a:txBody>
                  <a:tcPr marL="91805" marR="91805"/>
                </a:tc>
              </a:tr>
              <a:tr h="213416">
                <a:tc>
                  <a:txBody>
                    <a:bodyPr/>
                    <a:lstStyle/>
                    <a:p>
                      <a:r>
                        <a:rPr kumimoji="1" lang="en-US" altLang="ja-JP" dirty="0" smtClean="0"/>
                        <a:t>/</a:t>
                      </a:r>
                      <a:r>
                        <a:rPr kumimoji="1" lang="en-US" altLang="ja-JP" dirty="0" err="1" smtClean="0"/>
                        <a:t>api</a:t>
                      </a:r>
                      <a:r>
                        <a:rPr kumimoji="1" lang="en-US" altLang="ja-JP" dirty="0" smtClean="0"/>
                        <a:t>/v2/roles/&lt;target&gt;</a:t>
                      </a:r>
                      <a:endParaRPr kumimoji="1" lang="ja-JP" altLang="en-US" dirty="0"/>
                    </a:p>
                  </a:txBody>
                  <a:tcPr marL="91805" marR="91805"/>
                </a:tc>
                <a:tc>
                  <a:txBody>
                    <a:bodyPr/>
                    <a:lstStyle/>
                    <a:p>
                      <a:r>
                        <a:rPr kumimoji="1" lang="en-US" altLang="ja-JP" dirty="0" smtClean="0"/>
                        <a:t>DELETE</a:t>
                      </a:r>
                      <a:endParaRPr kumimoji="1" lang="ja-JP" altLang="en-US" dirty="0"/>
                    </a:p>
                  </a:txBody>
                  <a:tcPr marL="91805" marR="91805"/>
                </a:tc>
                <a:tc>
                  <a:txBody>
                    <a:bodyPr/>
                    <a:lstStyle/>
                    <a:p>
                      <a:r>
                        <a:rPr kumimoji="1" lang="ja-JP" altLang="en-US" dirty="0" smtClean="0"/>
                        <a:t>ロールを削除する</a:t>
                      </a:r>
                      <a:endParaRPr kumimoji="1" lang="ja-JP" altLang="en-US" dirty="0"/>
                    </a:p>
                  </a:txBody>
                  <a:tcPr marL="91805" marR="91805"/>
                </a:tc>
              </a:tr>
              <a:tr h="213416">
                <a:tc>
                  <a:txBody>
                    <a:bodyPr/>
                    <a:lstStyle/>
                    <a:p>
                      <a:r>
                        <a:rPr kumimoji="1" lang="en-US" altLang="ja-JP" dirty="0" smtClean="0"/>
                        <a:t>/</a:t>
                      </a:r>
                      <a:r>
                        <a:rPr kumimoji="1" lang="en-US" altLang="ja-JP" dirty="0" err="1" smtClean="0"/>
                        <a:t>api</a:t>
                      </a:r>
                      <a:r>
                        <a:rPr kumimoji="1" lang="en-US" altLang="ja-JP" dirty="0" smtClean="0"/>
                        <a:t>/v2/datasets</a:t>
                      </a:r>
                      <a:endParaRPr kumimoji="1" lang="ja-JP" altLang="en-US" dirty="0"/>
                    </a:p>
                  </a:txBody>
                  <a:tcPr marL="91805" marR="91805"/>
                </a:tc>
                <a:tc>
                  <a:txBody>
                    <a:bodyPr/>
                    <a:lstStyle/>
                    <a:p>
                      <a:r>
                        <a:rPr kumimoji="1" lang="en-US" altLang="ja-JP" dirty="0" smtClean="0"/>
                        <a:t>GET</a:t>
                      </a:r>
                      <a:endParaRPr kumimoji="1" lang="ja-JP" altLang="en-US" dirty="0"/>
                    </a:p>
                  </a:txBody>
                  <a:tcPr marL="91805" marR="91805"/>
                </a:tc>
                <a:tc>
                  <a:txBody>
                    <a:bodyPr/>
                    <a:lstStyle/>
                    <a:p>
                      <a:r>
                        <a:rPr kumimoji="1" lang="ja-JP" altLang="en-US" dirty="0" smtClean="0"/>
                        <a:t>データセットを検索する</a:t>
                      </a:r>
                      <a:endParaRPr kumimoji="1" lang="ja-JP" altLang="en-US" dirty="0"/>
                    </a:p>
                  </a:txBody>
                  <a:tcPr marL="91805" marR="91805"/>
                </a:tc>
              </a:tr>
            </a:tbl>
          </a:graphicData>
        </a:graphic>
      </p:graphicFrame>
      <p:sp>
        <p:nvSpPr>
          <p:cNvPr id="3" name="コンテンツ プレースホルダー 2"/>
          <p:cNvSpPr>
            <a:spLocks noGrp="1"/>
          </p:cNvSpPr>
          <p:nvPr>
            <p:ph sz="half" idx="2"/>
          </p:nvPr>
        </p:nvSpPr>
        <p:spPr>
          <a:xfrm>
            <a:off x="315789" y="3212976"/>
            <a:ext cx="9182040" cy="3198153"/>
          </a:xfrm>
        </p:spPr>
        <p:txBody>
          <a:bodyPr>
            <a:normAutofit fontScale="92500" lnSpcReduction="10000"/>
          </a:bodyPr>
          <a:lstStyle/>
          <a:p>
            <a:r>
              <a:rPr kumimoji="1" lang="en-US" altLang="ja-JP" dirty="0" smtClean="0"/>
              <a:t>Linked Data Platform</a:t>
            </a:r>
            <a:r>
              <a:rPr kumimoji="1" lang="en-US" altLang="ja-JP" baseline="30000" dirty="0" smtClean="0"/>
              <a:t>(*4)</a:t>
            </a:r>
            <a:r>
              <a:rPr kumimoji="1" lang="ja-JP" altLang="en-US" dirty="0" smtClean="0"/>
              <a:t>との関係</a:t>
            </a:r>
          </a:p>
          <a:p>
            <a:pPr lvl="1" eaLnBrk="1" hangingPunct="1"/>
            <a:r>
              <a:rPr kumimoji="1" lang="en-US" altLang="ja-JP" dirty="0" smtClean="0"/>
              <a:t>Linked Data Platform</a:t>
            </a:r>
            <a:r>
              <a:rPr kumimoji="1" lang="ja-JP" altLang="en-US" dirty="0" smtClean="0"/>
              <a:t>には、アクセスコントロールやセキュリティ管理に関する規定はない。</a:t>
            </a:r>
          </a:p>
          <a:p>
            <a:pPr lvl="1" eaLnBrk="1" hangingPunct="1"/>
            <a:r>
              <a:rPr lang="ja-JP" altLang="en-US" dirty="0" smtClean="0"/>
              <a:t>入出力</a:t>
            </a:r>
            <a:r>
              <a:rPr lang="ja-JP" altLang="en-US" dirty="0" smtClean="0"/>
              <a:t>形式に関する</a:t>
            </a:r>
            <a:r>
              <a:rPr lang="ja-JP" altLang="en-US" dirty="0" smtClean="0"/>
              <a:t>規定部分に若干の調整が必要。</a:t>
            </a:r>
            <a:endParaRPr lang="ja-JP" altLang="en-US" dirty="0" smtClean="0"/>
          </a:p>
          <a:p>
            <a:pPr lvl="2" eaLnBrk="1" hangingPunct="1"/>
            <a:r>
              <a:rPr lang="en-US" altLang="ja-JP" dirty="0" smtClean="0"/>
              <a:t>Linked Data Platform</a:t>
            </a:r>
            <a:r>
              <a:rPr lang="ja-JP" altLang="en-US" dirty="0" smtClean="0"/>
              <a:t>は</a:t>
            </a:r>
            <a:r>
              <a:rPr lang="en-US" altLang="ja-JP" dirty="0" smtClean="0"/>
              <a:t>RDF</a:t>
            </a:r>
            <a:r>
              <a:rPr lang="ja-JP" altLang="en-US" dirty="0" smtClean="0"/>
              <a:t>データの入出力フォーマットとして</a:t>
            </a:r>
            <a:r>
              <a:rPr lang="en-US" altLang="ja-JP" dirty="0" smtClean="0"/>
              <a:t>Turtle</a:t>
            </a:r>
            <a:r>
              <a:rPr lang="en-US" altLang="ja-JP" baseline="30000" dirty="0" smtClean="0"/>
              <a:t>(*5)</a:t>
            </a:r>
            <a:r>
              <a:rPr lang="ja-JP" altLang="en-US" dirty="0" smtClean="0"/>
              <a:t>形式をデフォルトとしているが、上記</a:t>
            </a:r>
            <a:r>
              <a:rPr lang="en-US" altLang="ja-JP" dirty="0" smtClean="0"/>
              <a:t>API</a:t>
            </a:r>
            <a:r>
              <a:rPr lang="ja-JP" altLang="en-US" dirty="0"/>
              <a:t>案で</a:t>
            </a:r>
            <a:r>
              <a:rPr lang="ja-JP" altLang="en-US" dirty="0" smtClean="0"/>
              <a:t>は</a:t>
            </a:r>
            <a:r>
              <a:rPr lang="en-US" altLang="ja-JP" dirty="0" smtClean="0"/>
              <a:t>JSON-LD</a:t>
            </a:r>
            <a:r>
              <a:rPr lang="en-US" altLang="ja-JP" baseline="30000" dirty="0" smtClean="0"/>
              <a:t>(*6)</a:t>
            </a:r>
            <a:r>
              <a:rPr lang="ja-JP" altLang="en-US" dirty="0" smtClean="0"/>
              <a:t>をデフォルトとしている。</a:t>
            </a:r>
          </a:p>
          <a:p>
            <a:pPr lvl="2" eaLnBrk="1" hangingPunct="1"/>
            <a:r>
              <a:rPr kumimoji="1" lang="ja-JP" altLang="en-US" dirty="0" smtClean="0"/>
              <a:t>本</a:t>
            </a:r>
            <a:r>
              <a:rPr kumimoji="1" lang="en-US" altLang="ja-JP" dirty="0" smtClean="0"/>
              <a:t>API</a:t>
            </a:r>
            <a:r>
              <a:rPr kumimoji="1" lang="ja-JP" altLang="en-US" dirty="0" smtClean="0"/>
              <a:t>が</a:t>
            </a:r>
            <a:r>
              <a:rPr lang="en-US" altLang="ja-JP" dirty="0"/>
              <a:t>JSON-LD</a:t>
            </a:r>
            <a:r>
              <a:rPr lang="ja-JP" altLang="en-US" dirty="0"/>
              <a:t>をデフォルトとして</a:t>
            </a:r>
            <a:r>
              <a:rPr lang="ja-JP" altLang="en-US" dirty="0" smtClean="0"/>
              <a:t>いるのは、昨年度の交通実証での知見による。</a:t>
            </a:r>
          </a:p>
          <a:p>
            <a:pPr lvl="3" eaLnBrk="1" hangingPunct="1"/>
            <a:r>
              <a:rPr lang="en-US" altLang="ja-JP" dirty="0" smtClean="0"/>
              <a:t>RDF</a:t>
            </a:r>
            <a:r>
              <a:rPr lang="ja-JP" altLang="en-US" dirty="0" smtClean="0"/>
              <a:t>に詳しくない開発者でも、</a:t>
            </a:r>
            <a:r>
              <a:rPr lang="en-US" altLang="ja-JP" dirty="0" smtClean="0"/>
              <a:t>JSON</a:t>
            </a:r>
            <a:r>
              <a:rPr lang="ja-JP" altLang="en-US" dirty="0" smtClean="0"/>
              <a:t>形式での入出力機能をサポートすることにより開発期間の短縮に成功した。</a:t>
            </a:r>
            <a:endParaRPr kumimoji="1" lang="ja-JP" altLang="en-US" dirty="0" smtClean="0"/>
          </a:p>
          <a:p>
            <a:r>
              <a:rPr kumimoji="1" lang="ja-JP" altLang="en-US" dirty="0" smtClean="0"/>
              <a:t>本</a:t>
            </a:r>
            <a:r>
              <a:rPr kumimoji="1" lang="en-US" altLang="ja-JP" dirty="0" smtClean="0"/>
              <a:t>API</a:t>
            </a:r>
            <a:r>
              <a:rPr kumimoji="1" lang="ja-JP" altLang="en-US" dirty="0" smtClean="0"/>
              <a:t>の整備に関する進捗</a:t>
            </a:r>
          </a:p>
          <a:p>
            <a:pPr lvl="1" eaLnBrk="1" hangingPunct="1"/>
            <a:r>
              <a:rPr lang="ja-JP" altLang="en-US" dirty="0" smtClean="0"/>
              <a:t>公共交通実証において本</a:t>
            </a:r>
            <a:r>
              <a:rPr lang="en-US" altLang="ja-JP" dirty="0" smtClean="0"/>
              <a:t>API</a:t>
            </a:r>
            <a:r>
              <a:rPr lang="ja-JP" altLang="en-US" dirty="0" smtClean="0"/>
              <a:t>を実装し、提供しているデータセットとユーザ（データ閲覧者）ごとにアクセス権を設定した運用を実証中である。</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15</a:t>
            </a:fld>
            <a:endParaRPr lang="en-US" altLang="ja-JP"/>
          </a:p>
        </p:txBody>
      </p:sp>
      <p:sp>
        <p:nvSpPr>
          <p:cNvPr id="7" name="テキスト ボックス 6"/>
          <p:cNvSpPr txBox="1"/>
          <p:nvPr/>
        </p:nvSpPr>
        <p:spPr>
          <a:xfrm>
            <a:off x="6138596" y="5949280"/>
            <a:ext cx="3926972" cy="646331"/>
          </a:xfrm>
          <a:prstGeom prst="rect">
            <a:avLst/>
          </a:prstGeom>
          <a:noFill/>
        </p:spPr>
        <p:txBody>
          <a:bodyPr wrap="none" rtlCol="0">
            <a:spAutoFit/>
          </a:bodyPr>
          <a:lstStyle/>
          <a:p>
            <a:pPr algn="l"/>
            <a:r>
              <a:rPr kumimoji="1" lang="en-US" altLang="ja-JP" sz="12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(*4</a:t>
            </a:r>
            <a:r>
              <a:rPr kumimoji="1" lang="en-US" altLang="ja-JP" sz="12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 http://www.w3.org/TR/ldp</a:t>
            </a:r>
            <a:r>
              <a:rPr kumimoji="1" lang="en-US" altLang="ja-JP" sz="12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a:t>
            </a:r>
          </a:p>
          <a:p>
            <a:pPr algn="l"/>
            <a:r>
              <a:rPr kumimoji="1" lang="en-US" altLang="ja-JP" sz="12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(*5) http://www.w3.org/TeamSubmission/turtle</a:t>
            </a:r>
            <a:r>
              <a:rPr kumimoji="1" lang="en-US" altLang="ja-JP" sz="12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a:t>
            </a:r>
          </a:p>
          <a:p>
            <a:pPr algn="l"/>
            <a:r>
              <a:rPr kumimoji="1" lang="en-US" altLang="ja-JP" sz="12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(*6) http://www.w3.org/TR/json-ld/</a:t>
            </a:r>
            <a:endParaRPr kumimoji="1" lang="ja-JP" altLang="en-US" sz="12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42285673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kumimoji="1" lang="en-US" altLang="ja-JP" dirty="0" smtClean="0"/>
              <a:t>2. </a:t>
            </a:r>
            <a:r>
              <a:rPr kumimoji="1" lang="ja-JP" altLang="en-US" dirty="0" smtClean="0"/>
              <a:t>ボキャブラリ精査案</a:t>
            </a:r>
            <a:endParaRPr kumimoji="1" lang="ja-JP" altLang="en-US" dirty="0"/>
          </a:p>
        </p:txBody>
      </p:sp>
      <p:sp>
        <p:nvSpPr>
          <p:cNvPr id="6" name="テキスト プレースホルダー 5"/>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16</a:t>
            </a:fld>
            <a:endParaRPr lang="en-US" altLang="ja-JP"/>
          </a:p>
        </p:txBody>
      </p:sp>
    </p:spTree>
    <p:extLst>
      <p:ext uri="{BB962C8B-B14F-4D97-AF65-F5344CB8AC3E}">
        <p14:creationId xmlns:p14="http://schemas.microsoft.com/office/powerpoint/2010/main" val="42473481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a:t>外部</a:t>
            </a:r>
            <a:r>
              <a:rPr lang="ja-JP" altLang="en-US" dirty="0" smtClean="0"/>
              <a:t>仕様書に掲載している、広く用いられているボキャブラリ</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435789546"/>
              </p:ext>
            </p:extLst>
          </p:nvPr>
        </p:nvGraphicFramePr>
        <p:xfrm>
          <a:off x="350838" y="1143000"/>
          <a:ext cx="9147176" cy="4953000"/>
        </p:xfrm>
        <a:graphic>
          <a:graphicData uri="http://schemas.openxmlformats.org/drawingml/2006/table">
            <a:tbl>
              <a:tblPr firstRow="1" bandRow="1">
                <a:tableStyleId>{5C22544A-7EE6-4342-B048-85BDC9FD1C3A}</a:tableStyleId>
              </a:tblPr>
              <a:tblGrid>
                <a:gridCol w="1433810"/>
                <a:gridCol w="2664296"/>
                <a:gridCol w="2762276"/>
                <a:gridCol w="2286794"/>
              </a:tblGrid>
              <a:tr h="127789">
                <a:tc>
                  <a:txBody>
                    <a:bodyPr/>
                    <a:lstStyle/>
                    <a:p>
                      <a:pPr algn="ctr"/>
                      <a:r>
                        <a:rPr kumimoji="1" lang="ja-JP" altLang="en-US" dirty="0" smtClean="0">
                          <a:latin typeface="メイリオ" pitchFamily="50" charset="-128"/>
                          <a:ea typeface="メイリオ" pitchFamily="50" charset="-128"/>
                          <a:cs typeface="メイリオ" pitchFamily="50" charset="-128"/>
                        </a:rPr>
                        <a:t>名称</a:t>
                      </a:r>
                      <a:endParaRPr kumimoji="1" lang="ja-JP" altLang="en-US" dirty="0">
                        <a:latin typeface="メイリオ" pitchFamily="50" charset="-128"/>
                        <a:ea typeface="メイリオ" pitchFamily="50" charset="-128"/>
                        <a:cs typeface="メイリオ" pitchFamily="50" charset="-128"/>
                      </a:endParaRPr>
                    </a:p>
                  </a:txBody>
                  <a:tcPr/>
                </a:tc>
                <a:tc>
                  <a:txBody>
                    <a:bodyPr/>
                    <a:lstStyle/>
                    <a:p>
                      <a:pPr algn="ctr"/>
                      <a:r>
                        <a:rPr kumimoji="1" lang="ja-JP" altLang="en-US" dirty="0" smtClean="0">
                          <a:latin typeface="メイリオ" pitchFamily="50" charset="-128"/>
                          <a:ea typeface="メイリオ" pitchFamily="50" charset="-128"/>
                          <a:cs typeface="メイリオ" pitchFamily="50" charset="-128"/>
                        </a:rPr>
                        <a:t>規定範囲</a:t>
                      </a:r>
                      <a:endParaRPr kumimoji="1" lang="ja-JP" altLang="en-US" dirty="0">
                        <a:latin typeface="メイリオ" pitchFamily="50" charset="-128"/>
                        <a:ea typeface="メイリオ" pitchFamily="50" charset="-128"/>
                        <a:cs typeface="メイリオ" pitchFamily="50" charset="-128"/>
                      </a:endParaRPr>
                    </a:p>
                  </a:txBody>
                  <a:tcPr/>
                </a:tc>
                <a:tc>
                  <a:txBody>
                    <a:bodyPr/>
                    <a:lstStyle/>
                    <a:p>
                      <a:pPr algn="ctr"/>
                      <a:r>
                        <a:rPr kumimoji="1" lang="ja-JP" altLang="en-US" dirty="0" smtClean="0">
                          <a:latin typeface="メイリオ" pitchFamily="50" charset="-128"/>
                          <a:ea typeface="メイリオ" pitchFamily="50" charset="-128"/>
                          <a:cs typeface="メイリオ" pitchFamily="50" charset="-128"/>
                        </a:rPr>
                        <a:t>ネームスペース</a:t>
                      </a:r>
                      <a:endParaRPr kumimoji="1" lang="ja-JP" altLang="en-US" dirty="0">
                        <a:latin typeface="メイリオ" pitchFamily="50" charset="-128"/>
                        <a:ea typeface="メイリオ" pitchFamily="50" charset="-128"/>
                        <a:cs typeface="メイリオ" pitchFamily="50" charset="-128"/>
                      </a:endParaRPr>
                    </a:p>
                  </a:txBody>
                  <a:tcPr/>
                </a:tc>
                <a:tc>
                  <a:txBody>
                    <a:bodyPr/>
                    <a:lstStyle/>
                    <a:p>
                      <a:pPr algn="ctr"/>
                      <a:r>
                        <a:rPr kumimoji="1" lang="ja-JP" altLang="en-US" dirty="0" smtClean="0">
                          <a:latin typeface="メイリオ" pitchFamily="50" charset="-128"/>
                          <a:ea typeface="メイリオ" pitchFamily="50" charset="-128"/>
                          <a:cs typeface="メイリオ" pitchFamily="50" charset="-128"/>
                        </a:rPr>
                        <a:t>ボキャブラリ例</a:t>
                      </a:r>
                      <a:endParaRPr kumimoji="1" lang="ja-JP" altLang="en-US" dirty="0">
                        <a:latin typeface="メイリオ" pitchFamily="50" charset="-128"/>
                        <a:ea typeface="メイリオ" pitchFamily="50" charset="-128"/>
                        <a:cs typeface="メイリオ" pitchFamily="50" charset="-128"/>
                      </a:endParaRPr>
                    </a:p>
                  </a:txBody>
                  <a:tcPr/>
                </a:tc>
              </a:tr>
              <a:tr h="127789">
                <a:tc>
                  <a:txBody>
                    <a:bodyPr/>
                    <a:lstStyle/>
                    <a:p>
                      <a:r>
                        <a:rPr kumimoji="1" lang="en-US" altLang="ja-JP" sz="1050" dirty="0" smtClean="0"/>
                        <a:t>RDF</a:t>
                      </a:r>
                      <a:r>
                        <a:rPr kumimoji="1" lang="ja-JP" altLang="en-US" sz="1050" dirty="0" smtClean="0"/>
                        <a:t>基本構造</a:t>
                      </a:r>
                      <a:endParaRPr kumimoji="1" lang="ja-JP" altLang="en-US" sz="1050" dirty="0"/>
                    </a:p>
                  </a:txBody>
                  <a:tcPr marL="89681" marR="89681"/>
                </a:tc>
                <a:tc>
                  <a:txBody>
                    <a:bodyPr/>
                    <a:lstStyle/>
                    <a:p>
                      <a:r>
                        <a:rPr kumimoji="1" lang="en-US" altLang="ja-JP" sz="1050" dirty="0" smtClean="0"/>
                        <a:t>RDF</a:t>
                      </a:r>
                      <a:r>
                        <a:rPr kumimoji="1" lang="ja-JP" altLang="en-US" sz="1050" dirty="0" smtClean="0"/>
                        <a:t>でデータ構造を表現するための基本的なボキャブラリ。</a:t>
                      </a:r>
                      <a:endParaRPr kumimoji="1" lang="ja-JP" altLang="en-US" sz="1050" dirty="0"/>
                    </a:p>
                  </a:txBody>
                  <a:tcPr marL="89681" marR="89681"/>
                </a:tc>
                <a:tc>
                  <a:txBody>
                    <a:bodyPr/>
                    <a:lstStyle/>
                    <a:p>
                      <a:r>
                        <a:rPr kumimoji="1" lang="en-US" altLang="ja-JP" sz="1050" dirty="0" smtClean="0"/>
                        <a:t>http://www.w3.org/1999/02/22-rdf-syntax-ns#</a:t>
                      </a:r>
                      <a:endParaRPr kumimoji="1" lang="ja-JP" altLang="en-US" sz="1050" dirty="0"/>
                    </a:p>
                  </a:txBody>
                  <a:tcPr marL="89681" marR="89681"/>
                </a:tc>
                <a:tc>
                  <a:txBody>
                    <a:bodyPr/>
                    <a:lstStyle/>
                    <a:p>
                      <a:r>
                        <a:rPr kumimoji="1" lang="en-US" altLang="ja-JP" sz="1050" dirty="0" err="1" smtClean="0"/>
                        <a:t>rdf:subject</a:t>
                      </a:r>
                      <a:r>
                        <a:rPr kumimoji="1" lang="en-US" altLang="ja-JP" sz="1050" dirty="0" smtClean="0"/>
                        <a:t>(</a:t>
                      </a:r>
                      <a:r>
                        <a:rPr kumimoji="1" lang="ja-JP" altLang="en-US" sz="1050" dirty="0" smtClean="0"/>
                        <a:t>主語</a:t>
                      </a:r>
                      <a:r>
                        <a:rPr kumimoji="1" lang="en-US" altLang="ja-JP" sz="1050" dirty="0" smtClean="0"/>
                        <a:t>), </a:t>
                      </a:r>
                      <a:r>
                        <a:rPr kumimoji="1" lang="en-US" altLang="ja-JP" sz="1050" dirty="0" err="1" smtClean="0"/>
                        <a:t>rdf:predicate</a:t>
                      </a:r>
                      <a:r>
                        <a:rPr kumimoji="1" lang="en-US" altLang="ja-JP" sz="1050" dirty="0" smtClean="0"/>
                        <a:t>(</a:t>
                      </a:r>
                      <a:r>
                        <a:rPr kumimoji="1" lang="ja-JP" altLang="en-US" sz="1050" dirty="0" smtClean="0"/>
                        <a:t>述語</a:t>
                      </a:r>
                      <a:r>
                        <a:rPr kumimoji="1" lang="en-US" altLang="ja-JP" sz="1050" dirty="0" smtClean="0"/>
                        <a:t>)</a:t>
                      </a:r>
                      <a:endParaRPr kumimoji="1" lang="ja-JP" altLang="en-US" sz="1050" dirty="0"/>
                    </a:p>
                  </a:txBody>
                  <a:tcPr marL="89681" marR="89681"/>
                </a:tc>
              </a:tr>
              <a:tr h="127789">
                <a:tc>
                  <a:txBody>
                    <a:bodyPr/>
                    <a:lstStyle/>
                    <a:p>
                      <a:r>
                        <a:rPr kumimoji="1" lang="en-US" altLang="ja-JP" sz="1050" dirty="0" smtClean="0"/>
                        <a:t>RDF</a:t>
                      </a:r>
                      <a:r>
                        <a:rPr kumimoji="1" lang="ja-JP" altLang="en-US" sz="1050" dirty="0" smtClean="0"/>
                        <a:t>スキーマ</a:t>
                      </a:r>
                      <a:endParaRPr kumimoji="1" lang="ja-JP" altLang="en-US" sz="1050" dirty="0"/>
                    </a:p>
                  </a:txBody>
                  <a:tcPr marL="89681" marR="89681"/>
                </a:tc>
                <a:tc>
                  <a:txBody>
                    <a:bodyPr/>
                    <a:lstStyle/>
                    <a:p>
                      <a:r>
                        <a:rPr kumimoji="1" lang="ja-JP" altLang="en-US" sz="1050" dirty="0" smtClean="0"/>
                        <a:t>ボキャブラリを定義するためのボキャブラリ。</a:t>
                      </a:r>
                      <a:endParaRPr kumimoji="1" lang="ja-JP" altLang="en-US" sz="1050" dirty="0"/>
                    </a:p>
                  </a:txBody>
                  <a:tcPr marL="89681" marR="89681"/>
                </a:tc>
                <a:tc>
                  <a:txBody>
                    <a:bodyPr/>
                    <a:lstStyle/>
                    <a:p>
                      <a:r>
                        <a:rPr kumimoji="1" lang="en-US" altLang="ja-JP" sz="1050" dirty="0" smtClean="0"/>
                        <a:t>http://www.w3.org/2000/01/rdf-schema#</a:t>
                      </a:r>
                    </a:p>
                  </a:txBody>
                  <a:tcPr marL="89681" marR="89681"/>
                </a:tc>
                <a:tc>
                  <a:txBody>
                    <a:bodyPr/>
                    <a:lstStyle/>
                    <a:p>
                      <a:r>
                        <a:rPr kumimoji="1" lang="en-US" altLang="ja-JP" sz="1050" dirty="0" err="1" smtClean="0"/>
                        <a:t>rdfs:subClassOf</a:t>
                      </a:r>
                      <a:r>
                        <a:rPr kumimoji="1" lang="en-US" altLang="ja-JP" sz="1050" dirty="0" smtClean="0"/>
                        <a:t>(</a:t>
                      </a:r>
                      <a:r>
                        <a:rPr kumimoji="1" lang="ja-JP" altLang="en-US" sz="1050" dirty="0" smtClean="0"/>
                        <a:t>サブクラス</a:t>
                      </a:r>
                      <a:r>
                        <a:rPr kumimoji="1" lang="en-US" altLang="ja-JP" sz="1050" dirty="0" smtClean="0"/>
                        <a:t>), </a:t>
                      </a:r>
                      <a:r>
                        <a:rPr kumimoji="1" lang="en-US" altLang="ja-JP" sz="1050" dirty="0" err="1" smtClean="0"/>
                        <a:t>rdf:range</a:t>
                      </a:r>
                      <a:r>
                        <a:rPr kumimoji="1" lang="en-US" altLang="ja-JP" sz="1050" dirty="0" smtClean="0"/>
                        <a:t>(</a:t>
                      </a:r>
                      <a:r>
                        <a:rPr kumimoji="1" lang="ja-JP" altLang="en-US" sz="1050" dirty="0" smtClean="0"/>
                        <a:t>値域</a:t>
                      </a:r>
                      <a:r>
                        <a:rPr kumimoji="1" lang="en-US" altLang="ja-JP" sz="1050" dirty="0" smtClean="0"/>
                        <a:t>), </a:t>
                      </a:r>
                      <a:r>
                        <a:rPr kumimoji="1" lang="en-US" altLang="ja-JP" sz="1050" dirty="0" err="1" smtClean="0"/>
                        <a:t>rdfs:subPropertyOf</a:t>
                      </a:r>
                      <a:r>
                        <a:rPr kumimoji="1" lang="en-US" altLang="ja-JP" sz="1050" dirty="0" smtClean="0"/>
                        <a:t>(</a:t>
                      </a:r>
                      <a:r>
                        <a:rPr kumimoji="1" lang="ja-JP" altLang="en-US" sz="1050" dirty="0" smtClean="0"/>
                        <a:t>サブプロパティ</a:t>
                      </a:r>
                      <a:r>
                        <a:rPr kumimoji="1" lang="en-US" altLang="ja-JP" sz="1050" dirty="0" smtClean="0"/>
                        <a:t>), </a:t>
                      </a:r>
                      <a:endParaRPr kumimoji="1" lang="ja-JP" altLang="en-US" sz="1050" dirty="0"/>
                    </a:p>
                  </a:txBody>
                  <a:tcPr marL="89681" marR="89681"/>
                </a:tc>
              </a:tr>
              <a:tr h="127789">
                <a:tc>
                  <a:txBody>
                    <a:bodyPr/>
                    <a:lstStyle/>
                    <a:p>
                      <a:r>
                        <a:rPr kumimoji="1" lang="en-US" altLang="ja-JP" sz="1050" dirty="0" smtClean="0"/>
                        <a:t>OWL</a:t>
                      </a:r>
                      <a:endParaRPr kumimoji="1" lang="ja-JP" altLang="en-US" sz="1050" dirty="0"/>
                    </a:p>
                  </a:txBody>
                  <a:tcPr marL="89681" marR="89681"/>
                </a:tc>
                <a:tc>
                  <a:txBody>
                    <a:bodyPr/>
                    <a:lstStyle/>
                    <a:p>
                      <a:r>
                        <a:rPr kumimoji="1" lang="ja-JP" altLang="en-US" sz="1050" dirty="0" smtClean="0"/>
                        <a:t>オントロジを記述するためのボキャブラリ。</a:t>
                      </a:r>
                      <a:endParaRPr kumimoji="1" lang="ja-JP" altLang="en-US" sz="1050" dirty="0"/>
                    </a:p>
                  </a:txBody>
                  <a:tcPr marL="89681" marR="89681"/>
                </a:tc>
                <a:tc>
                  <a:txBody>
                    <a:bodyPr/>
                    <a:lstStyle/>
                    <a:p>
                      <a:r>
                        <a:rPr kumimoji="1" lang="en-US" altLang="ja-JP" sz="1050" dirty="0" smtClean="0"/>
                        <a:t>http://www.w3.org/2002/07/owl#</a:t>
                      </a:r>
                      <a:endParaRPr kumimoji="1" lang="ja-JP" altLang="en-US" sz="1050" dirty="0"/>
                    </a:p>
                  </a:txBody>
                  <a:tcPr marL="89681" marR="89681"/>
                </a:tc>
                <a:tc>
                  <a:txBody>
                    <a:bodyPr/>
                    <a:lstStyle/>
                    <a:p>
                      <a:r>
                        <a:rPr kumimoji="1" lang="en-US" altLang="ja-JP" sz="1050" dirty="0" err="1" smtClean="0"/>
                        <a:t>owl:sameAs</a:t>
                      </a:r>
                      <a:r>
                        <a:rPr kumimoji="1" lang="en-US" altLang="ja-JP" sz="1050" dirty="0" smtClean="0"/>
                        <a:t>(</a:t>
                      </a:r>
                      <a:r>
                        <a:rPr kumimoji="1" lang="ja-JP" altLang="en-US" sz="1050" dirty="0" smtClean="0"/>
                        <a:t>同義</a:t>
                      </a:r>
                      <a:r>
                        <a:rPr kumimoji="1" lang="en-US" altLang="ja-JP" sz="1050" dirty="0" smtClean="0"/>
                        <a:t>), </a:t>
                      </a:r>
                      <a:r>
                        <a:rPr kumimoji="1" lang="en-US" altLang="ja-JP" sz="1050" dirty="0" err="1" smtClean="0"/>
                        <a:t>owl:inverseOf</a:t>
                      </a:r>
                      <a:r>
                        <a:rPr kumimoji="1" lang="en-US" altLang="ja-JP" sz="1050" dirty="0" smtClean="0"/>
                        <a:t>(</a:t>
                      </a:r>
                      <a:r>
                        <a:rPr kumimoji="1" lang="ja-JP" altLang="en-US" sz="1050" dirty="0" smtClean="0"/>
                        <a:t>反意</a:t>
                      </a:r>
                      <a:r>
                        <a:rPr kumimoji="1" lang="en-US" altLang="ja-JP" sz="1050" dirty="0" smtClean="0"/>
                        <a:t>)</a:t>
                      </a:r>
                      <a:endParaRPr kumimoji="1" lang="ja-JP" altLang="en-US" sz="1050" dirty="0"/>
                    </a:p>
                  </a:txBody>
                  <a:tcPr marL="89681" marR="89681"/>
                </a:tc>
              </a:tr>
              <a:tr h="127789">
                <a:tc>
                  <a:txBody>
                    <a:bodyPr/>
                    <a:lstStyle/>
                    <a:p>
                      <a:r>
                        <a:rPr kumimoji="1" lang="ja-JP" altLang="en-US" sz="1050" dirty="0" smtClean="0"/>
                        <a:t>ダブリンコア基本要素</a:t>
                      </a:r>
                      <a:endParaRPr kumimoji="1" lang="ja-JP" altLang="en-US" sz="1050" dirty="0"/>
                    </a:p>
                  </a:txBody>
                  <a:tcPr marL="89681" marR="89681"/>
                </a:tc>
                <a:tc>
                  <a:txBody>
                    <a:bodyPr/>
                    <a:lstStyle/>
                    <a:p>
                      <a:r>
                        <a:rPr kumimoji="1" lang="ja-JP" altLang="en-US" sz="1050" dirty="0" smtClean="0"/>
                        <a:t>書誌情報を記述するためのボキャブラリセットであるが、</a:t>
                      </a:r>
                      <a:r>
                        <a:rPr kumimoji="1" lang="en-US" altLang="ja-JP" sz="1050" dirty="0" smtClean="0"/>
                        <a:t>Web</a:t>
                      </a:r>
                      <a:r>
                        <a:rPr kumimoji="1" lang="ja-JP" altLang="en-US" sz="1050" dirty="0" smtClean="0"/>
                        <a:t>リソースの属性を記述するために広く用いられている。</a:t>
                      </a:r>
                      <a:r>
                        <a:rPr kumimoji="1" lang="en-US" altLang="ja-JP" sz="1050" dirty="0" smtClean="0"/>
                        <a:t>ISO</a:t>
                      </a:r>
                      <a:r>
                        <a:rPr kumimoji="1" lang="en-US" altLang="ja-JP" sz="1050" baseline="0" dirty="0" smtClean="0"/>
                        <a:t> 15836</a:t>
                      </a:r>
                      <a:r>
                        <a:rPr kumimoji="1" lang="ja-JP" altLang="en-US" sz="1050" baseline="0" dirty="0" err="1" smtClean="0"/>
                        <a:t>にて</a:t>
                      </a:r>
                      <a:r>
                        <a:rPr kumimoji="1" lang="ja-JP" altLang="en-US" sz="1050" baseline="0" dirty="0" smtClean="0"/>
                        <a:t>標準化。</a:t>
                      </a:r>
                      <a:endParaRPr kumimoji="1" lang="ja-JP" altLang="en-US" sz="1050" dirty="0" smtClean="0"/>
                    </a:p>
                  </a:txBody>
                  <a:tcPr marL="89681" marR="89681"/>
                </a:tc>
                <a:tc>
                  <a:txBody>
                    <a:bodyPr/>
                    <a:lstStyle/>
                    <a:p>
                      <a:r>
                        <a:rPr kumimoji="1" lang="en-US" altLang="ja-JP" sz="1050" dirty="0" smtClean="0"/>
                        <a:t>http://purl.org/dc/elements/1.1/</a:t>
                      </a:r>
                      <a:endParaRPr kumimoji="1" lang="ja-JP" altLang="en-US" sz="1050" dirty="0"/>
                    </a:p>
                  </a:txBody>
                  <a:tcPr marL="89681" marR="89681"/>
                </a:tc>
                <a:tc>
                  <a:txBody>
                    <a:bodyPr/>
                    <a:lstStyle/>
                    <a:p>
                      <a:r>
                        <a:rPr kumimoji="1" lang="en-US" altLang="ja-JP" sz="1050" dirty="0" err="1" smtClean="0"/>
                        <a:t>dc:title</a:t>
                      </a:r>
                      <a:r>
                        <a:rPr kumimoji="1" lang="en-US" altLang="ja-JP" sz="1050" dirty="0" smtClean="0"/>
                        <a:t>(</a:t>
                      </a:r>
                      <a:r>
                        <a:rPr kumimoji="1" lang="ja-JP" altLang="en-US" sz="1050" dirty="0" smtClean="0"/>
                        <a:t>名前</a:t>
                      </a:r>
                      <a:r>
                        <a:rPr kumimoji="1" lang="en-US" altLang="ja-JP" sz="1050" dirty="0" smtClean="0"/>
                        <a:t>), </a:t>
                      </a:r>
                      <a:r>
                        <a:rPr kumimoji="1" lang="en-US" altLang="ja-JP" sz="1050" dirty="0" err="1" smtClean="0"/>
                        <a:t>dc:description</a:t>
                      </a:r>
                      <a:r>
                        <a:rPr kumimoji="1" lang="en-US" altLang="ja-JP" sz="1050" dirty="0" smtClean="0"/>
                        <a:t>(</a:t>
                      </a:r>
                      <a:r>
                        <a:rPr kumimoji="1" lang="ja-JP" altLang="en-US" sz="1050" dirty="0" smtClean="0"/>
                        <a:t>説明文</a:t>
                      </a:r>
                      <a:r>
                        <a:rPr kumimoji="1" lang="en-US" altLang="ja-JP" sz="1050" dirty="0" smtClean="0"/>
                        <a:t>) ,</a:t>
                      </a:r>
                      <a:r>
                        <a:rPr kumimoji="1" lang="en-US" altLang="ja-JP" sz="1050" baseline="0" dirty="0" smtClean="0"/>
                        <a:t> </a:t>
                      </a:r>
                      <a:r>
                        <a:rPr kumimoji="1" lang="en-US" altLang="ja-JP" sz="1050" baseline="0" dirty="0" err="1" smtClean="0"/>
                        <a:t>dc:creator</a:t>
                      </a:r>
                      <a:r>
                        <a:rPr kumimoji="1" lang="en-US" altLang="ja-JP" sz="1050" baseline="0" dirty="0" smtClean="0"/>
                        <a:t>(</a:t>
                      </a:r>
                      <a:r>
                        <a:rPr kumimoji="1" lang="ja-JP" altLang="en-US" sz="1050" baseline="0" dirty="0" smtClean="0"/>
                        <a:t>作者</a:t>
                      </a:r>
                      <a:r>
                        <a:rPr kumimoji="1" lang="en-US" altLang="ja-JP" sz="1050" baseline="0" dirty="0" smtClean="0"/>
                        <a:t>), </a:t>
                      </a:r>
                      <a:r>
                        <a:rPr kumimoji="1" lang="en-US" altLang="ja-JP" sz="1050" baseline="0" dirty="0" err="1" smtClean="0"/>
                        <a:t>dc:format</a:t>
                      </a:r>
                      <a:r>
                        <a:rPr kumimoji="1" lang="en-US" altLang="ja-JP" sz="1050" baseline="0" dirty="0" smtClean="0"/>
                        <a:t>(</a:t>
                      </a:r>
                      <a:r>
                        <a:rPr kumimoji="1" lang="ja-JP" altLang="en-US" sz="1050" baseline="0" dirty="0" smtClean="0"/>
                        <a:t>メディアタイプ</a:t>
                      </a:r>
                      <a:r>
                        <a:rPr kumimoji="1" lang="en-US" altLang="ja-JP" sz="1050" baseline="0" dirty="0" smtClean="0"/>
                        <a:t>)</a:t>
                      </a:r>
                      <a:endParaRPr kumimoji="1" lang="ja-JP" altLang="en-US" sz="1050" dirty="0"/>
                    </a:p>
                  </a:txBody>
                  <a:tcPr marL="89681" marR="89681"/>
                </a:tc>
              </a:tr>
              <a:tr h="127789">
                <a:tc>
                  <a:txBody>
                    <a:bodyPr/>
                    <a:lstStyle/>
                    <a:p>
                      <a:r>
                        <a:rPr kumimoji="1" lang="en-US" altLang="ja-JP" sz="1050" dirty="0" smtClean="0"/>
                        <a:t>DCMI</a:t>
                      </a:r>
                      <a:r>
                        <a:rPr kumimoji="1" lang="ja-JP" altLang="en-US" sz="1050" dirty="0" smtClean="0"/>
                        <a:t>語彙</a:t>
                      </a:r>
                      <a:endParaRPr kumimoji="1" lang="ja-JP" altLang="en-US" sz="1050" dirty="0"/>
                    </a:p>
                  </a:txBody>
                  <a:tcPr marL="89681" marR="89681"/>
                </a:tc>
                <a:tc>
                  <a:txBody>
                    <a:bodyPr/>
                    <a:lstStyle/>
                    <a:p>
                      <a:r>
                        <a:rPr kumimoji="1" lang="ja-JP" altLang="en-US" sz="1050" dirty="0" smtClean="0"/>
                        <a:t>ダブリンコア基本要素を拡張し、その意味を細分化したボキャブラリ。</a:t>
                      </a:r>
                      <a:endParaRPr kumimoji="1" lang="ja-JP" altLang="en-US" sz="1050" dirty="0"/>
                    </a:p>
                  </a:txBody>
                  <a:tcPr marL="89681" marR="89681"/>
                </a:tc>
                <a:tc>
                  <a:txBody>
                    <a:bodyPr/>
                    <a:lstStyle/>
                    <a:p>
                      <a:r>
                        <a:rPr kumimoji="1" lang="en-US" altLang="ja-JP" sz="1050" dirty="0" smtClean="0"/>
                        <a:t>http://purl.org/dc/terms/</a:t>
                      </a:r>
                      <a:endParaRPr kumimoji="1" lang="ja-JP" altLang="en-US" sz="1050" dirty="0"/>
                    </a:p>
                  </a:txBody>
                  <a:tcPr marL="89681" marR="89681"/>
                </a:tc>
                <a:tc>
                  <a:txBody>
                    <a:bodyPr/>
                    <a:lstStyle/>
                    <a:p>
                      <a:r>
                        <a:rPr kumimoji="1" lang="en-US" altLang="ja-JP" sz="1050" dirty="0" err="1" smtClean="0"/>
                        <a:t>dcterms:alternative</a:t>
                      </a:r>
                      <a:r>
                        <a:rPr kumimoji="1" lang="en-US" altLang="ja-JP" sz="1050" dirty="0" smtClean="0"/>
                        <a:t>(</a:t>
                      </a:r>
                      <a:r>
                        <a:rPr kumimoji="1" lang="ja-JP" altLang="en-US" sz="1050" dirty="0" smtClean="0"/>
                        <a:t>代替タイトル</a:t>
                      </a:r>
                      <a:r>
                        <a:rPr kumimoji="1" lang="en-US" altLang="ja-JP" sz="1050" dirty="0" smtClean="0"/>
                        <a:t>), </a:t>
                      </a:r>
                      <a:r>
                        <a:rPr kumimoji="1" lang="en-US" altLang="ja-JP" sz="1050" dirty="0" err="1" smtClean="0"/>
                        <a:t>dcterms:audience</a:t>
                      </a:r>
                      <a:r>
                        <a:rPr kumimoji="1" lang="en-US" altLang="ja-JP" sz="1050" dirty="0" smtClean="0"/>
                        <a:t>(</a:t>
                      </a:r>
                      <a:r>
                        <a:rPr kumimoji="1" lang="ja-JP" altLang="en-US" sz="1050" dirty="0" smtClean="0"/>
                        <a:t>対象としている利用者</a:t>
                      </a:r>
                      <a:r>
                        <a:rPr kumimoji="1" lang="en-US" altLang="ja-JP" sz="1050" dirty="0" smtClean="0"/>
                        <a:t>)</a:t>
                      </a:r>
                      <a:endParaRPr kumimoji="1" lang="ja-JP" altLang="en-US" sz="1050" dirty="0"/>
                    </a:p>
                  </a:txBody>
                  <a:tcPr marL="89681" marR="89681"/>
                </a:tc>
              </a:tr>
              <a:tr h="127789">
                <a:tc>
                  <a:txBody>
                    <a:bodyPr/>
                    <a:lstStyle/>
                    <a:p>
                      <a:r>
                        <a:rPr kumimoji="1" lang="en-US" altLang="ja-JP" sz="1050" dirty="0" err="1" smtClean="0"/>
                        <a:t>FoaF</a:t>
                      </a:r>
                      <a:endParaRPr kumimoji="1" lang="ja-JP" altLang="en-US" sz="1050" dirty="0"/>
                    </a:p>
                  </a:txBody>
                  <a:tcPr marL="89681" marR="89681"/>
                </a:tc>
                <a:tc>
                  <a:txBody>
                    <a:bodyPr/>
                    <a:lstStyle/>
                    <a:p>
                      <a:r>
                        <a:rPr kumimoji="1" lang="ja-JP" altLang="en-US" sz="1050" dirty="0" smtClean="0"/>
                        <a:t>人や組織に関する情報を</a:t>
                      </a:r>
                      <a:r>
                        <a:rPr kumimoji="1" lang="en-US" altLang="ja-JP" sz="1050" dirty="0" smtClean="0"/>
                        <a:t>RDF</a:t>
                      </a:r>
                      <a:r>
                        <a:rPr kumimoji="1" lang="ja-JP" altLang="en-US" sz="1050" dirty="0" smtClean="0"/>
                        <a:t>で記述するためのボキャブラリ。</a:t>
                      </a:r>
                      <a:endParaRPr kumimoji="1" lang="ja-JP" altLang="en-US" sz="1050" dirty="0"/>
                    </a:p>
                  </a:txBody>
                  <a:tcPr marL="89681" marR="89681"/>
                </a:tc>
                <a:tc>
                  <a:txBody>
                    <a:bodyPr/>
                    <a:lstStyle/>
                    <a:p>
                      <a:r>
                        <a:rPr kumimoji="1" lang="en-US" altLang="ja-JP" sz="1050" dirty="0" smtClean="0"/>
                        <a:t>http://xmlns.com/foaf/0.1/</a:t>
                      </a:r>
                      <a:endParaRPr kumimoji="1" lang="ja-JP" altLang="en-US" sz="1050" dirty="0"/>
                    </a:p>
                  </a:txBody>
                  <a:tcPr marL="89681" marR="89681"/>
                </a:tc>
                <a:tc>
                  <a:txBody>
                    <a:bodyPr/>
                    <a:lstStyle/>
                    <a:p>
                      <a:r>
                        <a:rPr kumimoji="1" lang="en-US" altLang="ja-JP" sz="1050" dirty="0" err="1" smtClean="0"/>
                        <a:t>foaf:familyName</a:t>
                      </a:r>
                      <a:r>
                        <a:rPr kumimoji="1" lang="en-US" altLang="ja-JP" sz="1050" dirty="0" smtClean="0"/>
                        <a:t>(</a:t>
                      </a:r>
                      <a:r>
                        <a:rPr kumimoji="1" lang="ja-JP" altLang="en-US" sz="1050" dirty="0" smtClean="0"/>
                        <a:t>姓</a:t>
                      </a:r>
                      <a:r>
                        <a:rPr kumimoji="1" lang="en-US" altLang="ja-JP" sz="1050" dirty="0" smtClean="0"/>
                        <a:t>),</a:t>
                      </a:r>
                      <a:r>
                        <a:rPr kumimoji="1" lang="en-US" altLang="ja-JP" sz="1050" baseline="0" dirty="0" smtClean="0"/>
                        <a:t> </a:t>
                      </a:r>
                      <a:r>
                        <a:rPr kumimoji="1" lang="en-US" altLang="ja-JP" sz="1050" baseline="0" dirty="0" err="1" smtClean="0"/>
                        <a:t>foaf:givenName</a:t>
                      </a:r>
                      <a:r>
                        <a:rPr kumimoji="1" lang="en-US" altLang="ja-JP" sz="1050" baseline="0" dirty="0" smtClean="0"/>
                        <a:t>(</a:t>
                      </a:r>
                      <a:r>
                        <a:rPr kumimoji="1" lang="ja-JP" altLang="en-US" sz="1050" baseline="0" dirty="0" smtClean="0"/>
                        <a:t>名</a:t>
                      </a:r>
                      <a:r>
                        <a:rPr kumimoji="1" lang="en-US" altLang="ja-JP" sz="1050" baseline="0" dirty="0" smtClean="0"/>
                        <a:t>), </a:t>
                      </a:r>
                      <a:r>
                        <a:rPr kumimoji="1" lang="en-US" altLang="ja-JP" sz="1050" baseline="0" dirty="0" err="1" smtClean="0"/>
                        <a:t>foaf:age</a:t>
                      </a:r>
                      <a:r>
                        <a:rPr kumimoji="1" lang="en-US" altLang="ja-JP" sz="1050" baseline="0" dirty="0" smtClean="0"/>
                        <a:t>(</a:t>
                      </a:r>
                      <a:r>
                        <a:rPr kumimoji="1" lang="ja-JP" altLang="en-US" sz="1050" baseline="0" dirty="0" smtClean="0"/>
                        <a:t>年齢</a:t>
                      </a:r>
                      <a:r>
                        <a:rPr kumimoji="1" lang="en-US" altLang="ja-JP" sz="1050" baseline="0" dirty="0" smtClean="0"/>
                        <a:t>)</a:t>
                      </a:r>
                      <a:endParaRPr kumimoji="1" lang="ja-JP" altLang="en-US" sz="1050" dirty="0"/>
                    </a:p>
                  </a:txBody>
                  <a:tcPr marL="89681" marR="89681"/>
                </a:tc>
              </a:tr>
              <a:tr h="127789">
                <a:tc>
                  <a:txBody>
                    <a:bodyPr/>
                    <a:lstStyle/>
                    <a:p>
                      <a:r>
                        <a:rPr kumimoji="1" lang="en-US" altLang="ja-JP" sz="1050" dirty="0" err="1" smtClean="0"/>
                        <a:t>geoSPARQL</a:t>
                      </a:r>
                      <a:endParaRPr kumimoji="1" lang="ja-JP" altLang="en-US" sz="1050" dirty="0"/>
                    </a:p>
                  </a:txBody>
                  <a:tcPr marL="89681" marR="89681"/>
                </a:tc>
                <a:tc>
                  <a:txBody>
                    <a:bodyPr/>
                    <a:lstStyle/>
                    <a:p>
                      <a:r>
                        <a:rPr kumimoji="1" lang="ja-JP" altLang="en-US" sz="1050" dirty="0" smtClean="0"/>
                        <a:t>位置や形状に関するボキャブラリや、空間演算を行うための関数ボキャブラリが定義されている。</a:t>
                      </a:r>
                    </a:p>
                  </a:txBody>
                  <a:tcPr marL="89681" marR="89681"/>
                </a:tc>
                <a:tc>
                  <a:txBody>
                    <a:bodyPr/>
                    <a:lstStyle/>
                    <a:p>
                      <a:pPr marL="0" marR="0" indent="0" algn="l" defTabSz="672541" rtl="0" eaLnBrk="1" fontAlgn="auto" latinLnBrk="0" hangingPunct="1">
                        <a:lnSpc>
                          <a:spcPct val="100000"/>
                        </a:lnSpc>
                        <a:spcBef>
                          <a:spcPts val="0"/>
                        </a:spcBef>
                        <a:spcAft>
                          <a:spcPts val="0"/>
                        </a:spcAft>
                        <a:buClrTx/>
                        <a:buSzTx/>
                        <a:buFontTx/>
                        <a:buNone/>
                        <a:tabLst/>
                        <a:defRPr/>
                      </a:pPr>
                      <a:r>
                        <a:rPr kumimoji="1" lang="en-US" altLang="ja-JP" sz="1050" dirty="0" smtClean="0"/>
                        <a:t>http://www.opengis.net/ont/geosparql#</a:t>
                      </a:r>
                      <a:endParaRPr kumimoji="1" lang="ja-JP" altLang="en-US" sz="1050" dirty="0" smtClean="0"/>
                    </a:p>
                    <a:p>
                      <a:r>
                        <a:rPr kumimoji="1" lang="en-US" altLang="ja-JP" sz="1050" dirty="0" smtClean="0"/>
                        <a:t>http://www.opengis.net/ont/sf#</a:t>
                      </a:r>
                      <a:r>
                        <a:rPr kumimoji="1" lang="ja-JP" altLang="en-US" sz="1050" dirty="0" smtClean="0"/>
                        <a:t> 　　など</a:t>
                      </a:r>
                      <a:endParaRPr kumimoji="1" lang="ja-JP" altLang="en-US" sz="1050" dirty="0"/>
                    </a:p>
                  </a:txBody>
                  <a:tcPr marL="89681" marR="89681"/>
                </a:tc>
                <a:tc>
                  <a:txBody>
                    <a:bodyPr/>
                    <a:lstStyle/>
                    <a:p>
                      <a:r>
                        <a:rPr kumimoji="1" lang="en-US" altLang="ja-JP" sz="1050" dirty="0" err="1" smtClean="0"/>
                        <a:t>geo:wktLiteral</a:t>
                      </a:r>
                      <a:r>
                        <a:rPr kumimoji="1" lang="en-US" altLang="ja-JP" sz="1050" dirty="0" smtClean="0"/>
                        <a:t>(Well-Known Text</a:t>
                      </a:r>
                      <a:r>
                        <a:rPr kumimoji="1" lang="ja-JP" altLang="en-US" sz="1050" dirty="0" smtClean="0"/>
                        <a:t>規格の地理情報</a:t>
                      </a:r>
                      <a:r>
                        <a:rPr kumimoji="1" lang="en-US" altLang="ja-JP" sz="1050" dirty="0" smtClean="0"/>
                        <a:t>), </a:t>
                      </a:r>
                      <a:r>
                        <a:rPr kumimoji="1" lang="en-US" altLang="ja-JP" sz="1050" dirty="0" err="1" smtClean="0"/>
                        <a:t>geo:gmlLiteral</a:t>
                      </a:r>
                      <a:r>
                        <a:rPr kumimoji="1" lang="en-US" altLang="ja-JP" sz="1050" dirty="0" smtClean="0"/>
                        <a:t>(GML</a:t>
                      </a:r>
                      <a:r>
                        <a:rPr kumimoji="1" lang="ja-JP" altLang="en-US" sz="1050" dirty="0" smtClean="0"/>
                        <a:t>規格の地理情報</a:t>
                      </a:r>
                      <a:r>
                        <a:rPr kumimoji="1" lang="en-US" altLang="ja-JP" sz="1050" dirty="0" smtClean="0"/>
                        <a:t>)</a:t>
                      </a:r>
                      <a:endParaRPr kumimoji="1" lang="ja-JP" altLang="en-US" sz="1050" dirty="0"/>
                    </a:p>
                  </a:txBody>
                  <a:tcPr marL="89681" marR="89681"/>
                </a:tc>
              </a:tr>
              <a:tr h="127789">
                <a:tc>
                  <a:txBody>
                    <a:bodyPr/>
                    <a:lstStyle/>
                    <a:p>
                      <a:r>
                        <a:rPr kumimoji="1" lang="en-US" altLang="ja-JP" sz="1050" dirty="0" smtClean="0"/>
                        <a:t>W3C Basic Geo</a:t>
                      </a:r>
                      <a:endParaRPr kumimoji="1" lang="ja-JP" altLang="en-US" sz="1050" dirty="0"/>
                    </a:p>
                  </a:txBody>
                  <a:tcPr marL="89681" marR="89681"/>
                </a:tc>
                <a:tc>
                  <a:txBody>
                    <a:bodyPr/>
                    <a:lstStyle/>
                    <a:p>
                      <a:r>
                        <a:rPr kumimoji="1" lang="en-US" altLang="ja-JP" sz="1050" dirty="0" smtClean="0"/>
                        <a:t>WGS84</a:t>
                      </a:r>
                      <a:r>
                        <a:rPr kumimoji="1" lang="ja-JP" altLang="en-US" sz="1050" dirty="0" smtClean="0"/>
                        <a:t>に基づく一点を表現するためのボキャブラリ。</a:t>
                      </a:r>
                    </a:p>
                  </a:txBody>
                  <a:tcPr marL="89681" marR="89681"/>
                </a:tc>
                <a:tc>
                  <a:txBody>
                    <a:bodyPr/>
                    <a:lstStyle/>
                    <a:p>
                      <a:r>
                        <a:rPr kumimoji="1" lang="en-US" altLang="ja-JP" sz="1050" dirty="0" smtClean="0"/>
                        <a:t>http://www.w3.org/2003/01/geo/wgs84_pos#</a:t>
                      </a:r>
                      <a:endParaRPr kumimoji="1" lang="ja-JP" altLang="en-US" sz="1050" dirty="0"/>
                    </a:p>
                  </a:txBody>
                  <a:tcPr marL="89681" marR="89681"/>
                </a:tc>
                <a:tc>
                  <a:txBody>
                    <a:bodyPr/>
                    <a:lstStyle/>
                    <a:p>
                      <a:r>
                        <a:rPr kumimoji="1" lang="en-US" altLang="ja-JP" sz="1050" dirty="0" smtClean="0"/>
                        <a:t>wgs84_pos:lat(</a:t>
                      </a:r>
                      <a:r>
                        <a:rPr kumimoji="1" lang="ja-JP" altLang="en-US" sz="1050" dirty="0" smtClean="0"/>
                        <a:t>緯度</a:t>
                      </a:r>
                      <a:r>
                        <a:rPr kumimoji="1" lang="en-US" altLang="ja-JP" sz="1050" dirty="0" smtClean="0"/>
                        <a:t>)</a:t>
                      </a:r>
                      <a:r>
                        <a:rPr kumimoji="1" lang="ja-JP" altLang="en-US" sz="1050" dirty="0" smtClean="0"/>
                        <a:t>・</a:t>
                      </a:r>
                      <a:r>
                        <a:rPr kumimoji="1" lang="en-US" altLang="ja-JP" sz="1050" dirty="0" smtClean="0"/>
                        <a:t>wgs84_pos:long(</a:t>
                      </a:r>
                      <a:r>
                        <a:rPr kumimoji="1" lang="ja-JP" altLang="en-US" sz="1050" dirty="0" smtClean="0"/>
                        <a:t>経度</a:t>
                      </a:r>
                      <a:r>
                        <a:rPr kumimoji="1" lang="en-US" altLang="ja-JP" sz="1050" dirty="0" smtClean="0"/>
                        <a:t>)</a:t>
                      </a:r>
                      <a:endParaRPr kumimoji="1" lang="ja-JP" altLang="en-US" sz="1050" dirty="0"/>
                    </a:p>
                  </a:txBody>
                  <a:tcPr marL="89681" marR="89681"/>
                </a:tc>
              </a:tr>
              <a:tr h="127789">
                <a:tc>
                  <a:txBody>
                    <a:bodyPr/>
                    <a:lstStyle/>
                    <a:p>
                      <a:r>
                        <a:rPr kumimoji="1" lang="en-US" altLang="ja-JP" sz="1050" dirty="0" smtClean="0"/>
                        <a:t>DCAT</a:t>
                      </a:r>
                      <a:endParaRPr kumimoji="1" lang="ja-JP" altLang="en-US" sz="1050" dirty="0"/>
                    </a:p>
                  </a:txBody>
                  <a:tcPr marL="89681" marR="89681"/>
                </a:tc>
                <a:tc>
                  <a:txBody>
                    <a:bodyPr/>
                    <a:lstStyle/>
                    <a:p>
                      <a:r>
                        <a:rPr kumimoji="1" lang="ja-JP" altLang="en-US" sz="1050" dirty="0" smtClean="0"/>
                        <a:t>データセットを記述するためのボキャブラリが定義されている。</a:t>
                      </a:r>
                    </a:p>
                  </a:txBody>
                  <a:tcPr marL="89681" marR="89681"/>
                </a:tc>
                <a:tc>
                  <a:txBody>
                    <a:bodyPr/>
                    <a:lstStyle/>
                    <a:p>
                      <a:r>
                        <a:rPr kumimoji="1" lang="en-US" altLang="ja-JP" sz="1050" dirty="0" smtClean="0"/>
                        <a:t>http://www.w3.org/ns/dcat#</a:t>
                      </a:r>
                      <a:endParaRPr kumimoji="1" lang="ja-JP" altLang="en-US" sz="1050" dirty="0"/>
                    </a:p>
                  </a:txBody>
                  <a:tcPr marL="89681" marR="89681"/>
                </a:tc>
                <a:tc>
                  <a:txBody>
                    <a:bodyPr/>
                    <a:lstStyle/>
                    <a:p>
                      <a:r>
                        <a:rPr kumimoji="1" lang="en-US" altLang="ja-JP" sz="1050" dirty="0" err="1" smtClean="0"/>
                        <a:t>dcat:theme</a:t>
                      </a:r>
                      <a:r>
                        <a:rPr kumimoji="1" lang="ja-JP" altLang="en-US" sz="1050" dirty="0" smtClean="0"/>
                        <a:t>（データセットのカテゴリ）</a:t>
                      </a:r>
                      <a:r>
                        <a:rPr kumimoji="1" lang="en-US" altLang="ja-JP" sz="1050" dirty="0" smtClean="0"/>
                        <a:t>, </a:t>
                      </a:r>
                      <a:r>
                        <a:rPr kumimoji="1" lang="en-US" altLang="ja-JP" sz="1050" dirty="0" err="1" smtClean="0"/>
                        <a:t>dcat:accessURL</a:t>
                      </a:r>
                      <a:r>
                        <a:rPr kumimoji="1" lang="ja-JP" altLang="en-US" sz="1050" dirty="0" smtClean="0"/>
                        <a:t>（データにアクセスするためのリンク先情報）</a:t>
                      </a:r>
                      <a:endParaRPr kumimoji="1" lang="ja-JP" altLang="en-US" sz="1050" dirty="0"/>
                    </a:p>
                  </a:txBody>
                  <a:tcPr marL="89681" marR="89681"/>
                </a:tc>
              </a:tr>
            </a:tbl>
          </a:graphicData>
        </a:graphic>
      </p:graphicFrame>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17</a:t>
            </a:fld>
            <a:endParaRPr lang="en-US" altLang="ja-JP"/>
          </a:p>
        </p:txBody>
      </p:sp>
    </p:spTree>
    <p:extLst>
      <p:ext uri="{BB962C8B-B14F-4D97-AF65-F5344CB8AC3E}">
        <p14:creationId xmlns:p14="http://schemas.microsoft.com/office/powerpoint/2010/main" val="18899305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t>平成</a:t>
            </a:r>
            <a:r>
              <a:rPr lang="en-US" altLang="ja-JP" dirty="0" smtClean="0"/>
              <a:t>24</a:t>
            </a:r>
            <a:r>
              <a:rPr lang="ja-JP" altLang="en-US" dirty="0" smtClean="0"/>
              <a:t>年度版外部仕様書で追加したボキャブラリ</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1603670099"/>
              </p:ext>
            </p:extLst>
          </p:nvPr>
        </p:nvGraphicFramePr>
        <p:xfrm>
          <a:off x="350838" y="1124744"/>
          <a:ext cx="9354689" cy="3581400"/>
        </p:xfrm>
        <a:graphic>
          <a:graphicData uri="http://schemas.openxmlformats.org/drawingml/2006/table">
            <a:tbl>
              <a:tblPr firstRow="1" bandRow="1">
                <a:tableStyleId>{5C22544A-7EE6-4342-B048-85BDC9FD1C3A}</a:tableStyleId>
              </a:tblPr>
              <a:tblGrid>
                <a:gridCol w="1404166"/>
                <a:gridCol w="2375938"/>
                <a:gridCol w="2550250"/>
                <a:gridCol w="3024335"/>
              </a:tblGrid>
              <a:tr h="127789">
                <a:tc>
                  <a:txBody>
                    <a:bodyPr/>
                    <a:lstStyle/>
                    <a:p>
                      <a:pPr algn="ctr"/>
                      <a:r>
                        <a:rPr kumimoji="1" lang="ja-JP" altLang="en-US" dirty="0" smtClean="0">
                          <a:latin typeface="メイリオ" pitchFamily="50" charset="-128"/>
                          <a:ea typeface="メイリオ" pitchFamily="50" charset="-128"/>
                          <a:cs typeface="メイリオ" pitchFamily="50" charset="-128"/>
                        </a:rPr>
                        <a:t>名称</a:t>
                      </a:r>
                      <a:endParaRPr kumimoji="1" lang="ja-JP" altLang="en-US" dirty="0">
                        <a:latin typeface="メイリオ" pitchFamily="50" charset="-128"/>
                        <a:ea typeface="メイリオ" pitchFamily="50" charset="-128"/>
                        <a:cs typeface="メイリオ" pitchFamily="50" charset="-128"/>
                      </a:endParaRPr>
                    </a:p>
                  </a:txBody>
                  <a:tcPr/>
                </a:tc>
                <a:tc>
                  <a:txBody>
                    <a:bodyPr/>
                    <a:lstStyle/>
                    <a:p>
                      <a:pPr algn="ctr"/>
                      <a:r>
                        <a:rPr kumimoji="1" lang="ja-JP" altLang="en-US" dirty="0" smtClean="0">
                          <a:latin typeface="メイリオ" pitchFamily="50" charset="-128"/>
                          <a:ea typeface="メイリオ" pitchFamily="50" charset="-128"/>
                          <a:cs typeface="メイリオ" pitchFamily="50" charset="-128"/>
                        </a:rPr>
                        <a:t>規定範囲</a:t>
                      </a:r>
                      <a:endParaRPr kumimoji="1" lang="ja-JP" altLang="en-US" dirty="0">
                        <a:latin typeface="メイリオ" pitchFamily="50" charset="-128"/>
                        <a:ea typeface="メイリオ" pitchFamily="50" charset="-128"/>
                        <a:cs typeface="メイリオ" pitchFamily="50" charset="-128"/>
                      </a:endParaRPr>
                    </a:p>
                  </a:txBody>
                  <a:tcPr/>
                </a:tc>
                <a:tc>
                  <a:txBody>
                    <a:bodyPr/>
                    <a:lstStyle/>
                    <a:p>
                      <a:pPr algn="ctr"/>
                      <a:r>
                        <a:rPr kumimoji="1" lang="ja-JP" altLang="en-US" dirty="0" smtClean="0">
                          <a:latin typeface="メイリオ" pitchFamily="50" charset="-128"/>
                          <a:ea typeface="メイリオ" pitchFamily="50" charset="-128"/>
                          <a:cs typeface="メイリオ" pitchFamily="50" charset="-128"/>
                        </a:rPr>
                        <a:t>ネームスペース</a:t>
                      </a:r>
                      <a:endParaRPr kumimoji="1" lang="ja-JP" altLang="en-US" dirty="0">
                        <a:latin typeface="メイリオ" pitchFamily="50" charset="-128"/>
                        <a:ea typeface="メイリオ" pitchFamily="50" charset="-128"/>
                        <a:cs typeface="メイリオ" pitchFamily="50" charset="-128"/>
                      </a:endParaRPr>
                    </a:p>
                  </a:txBody>
                  <a:tcPr/>
                </a:tc>
                <a:tc>
                  <a:txBody>
                    <a:bodyPr/>
                    <a:lstStyle/>
                    <a:p>
                      <a:pPr algn="ctr"/>
                      <a:r>
                        <a:rPr kumimoji="1" lang="ja-JP" altLang="en-US" dirty="0" smtClean="0">
                          <a:latin typeface="メイリオ" pitchFamily="50" charset="-128"/>
                          <a:ea typeface="メイリオ" pitchFamily="50" charset="-128"/>
                          <a:cs typeface="メイリオ" pitchFamily="50" charset="-128"/>
                        </a:rPr>
                        <a:t>ボキャブラリ例</a:t>
                      </a:r>
                      <a:endParaRPr kumimoji="1" lang="ja-JP" altLang="en-US" dirty="0">
                        <a:latin typeface="メイリオ" pitchFamily="50" charset="-128"/>
                        <a:ea typeface="メイリオ" pitchFamily="50" charset="-128"/>
                        <a:cs typeface="メイリオ" pitchFamily="50" charset="-128"/>
                      </a:endParaRPr>
                    </a:p>
                  </a:txBody>
                  <a:tcPr/>
                </a:tc>
              </a:tr>
              <a:tr h="127789">
                <a:tc>
                  <a:txBody>
                    <a:bodyPr/>
                    <a:lstStyle/>
                    <a:p>
                      <a:r>
                        <a:rPr kumimoji="1" lang="ja-JP" altLang="en-US" sz="1050" dirty="0" smtClean="0"/>
                        <a:t>事物の基本クラス・物理量</a:t>
                      </a:r>
                      <a:endParaRPr kumimoji="1" lang="ja-JP" altLang="en-US" sz="1050" dirty="0"/>
                    </a:p>
                  </a:txBody>
                  <a:tcPr marL="89681" marR="89681"/>
                </a:tc>
                <a:tc>
                  <a:txBody>
                    <a:bodyPr/>
                    <a:lstStyle/>
                    <a:p>
                      <a:r>
                        <a:rPr kumimoji="1" lang="ja-JP" altLang="en-US" sz="1050" dirty="0" smtClean="0"/>
                        <a:t>事物の基本クラス・物理量を扱う基本的なボキャブラリ。</a:t>
                      </a:r>
                      <a:endParaRPr kumimoji="1" lang="ja-JP" altLang="en-US" sz="1050" dirty="0"/>
                    </a:p>
                  </a:txBody>
                  <a:tcPr marL="89681" marR="89681"/>
                </a:tc>
                <a:tc rowSpan="2">
                  <a:txBody>
                    <a:bodyPr/>
                    <a:lstStyle/>
                    <a:p>
                      <a:r>
                        <a:rPr kumimoji="1" lang="en-US" altLang="ja-JP" sz="1050" dirty="0" smtClean="0"/>
                        <a:t>http://uidcenter.org/ucr/vocab/uc#</a:t>
                      </a:r>
                    </a:p>
                  </a:txBody>
                  <a:tcPr marL="89681" marR="89681"/>
                </a:tc>
                <a:tc>
                  <a:txBody>
                    <a:bodyPr/>
                    <a:lstStyle/>
                    <a:p>
                      <a:r>
                        <a:rPr kumimoji="1" lang="en-US" altLang="ja-JP" sz="1050" dirty="0" err="1" smtClean="0"/>
                        <a:t>uc:Entity</a:t>
                      </a:r>
                      <a:r>
                        <a:rPr kumimoji="1" lang="en-US" altLang="ja-JP" sz="1050" dirty="0" smtClean="0"/>
                        <a:t>(</a:t>
                      </a:r>
                      <a:r>
                        <a:rPr kumimoji="1" lang="ja-JP" altLang="en-US" sz="1050" dirty="0" smtClean="0"/>
                        <a:t>エンティティクラス</a:t>
                      </a:r>
                      <a:r>
                        <a:rPr kumimoji="1" lang="en-US" altLang="ja-JP" sz="1050" dirty="0" smtClean="0"/>
                        <a:t>),</a:t>
                      </a:r>
                      <a:r>
                        <a:rPr kumimoji="1" lang="en-US" altLang="ja-JP" sz="1050" baseline="0" dirty="0" smtClean="0"/>
                        <a:t> </a:t>
                      </a:r>
                      <a:r>
                        <a:rPr kumimoji="1" lang="en-US" altLang="ja-JP" sz="1050" baseline="0" dirty="0" err="1" smtClean="0"/>
                        <a:t>uc:length</a:t>
                      </a:r>
                      <a:r>
                        <a:rPr kumimoji="1" lang="en-US" altLang="ja-JP" sz="1050" baseline="0" dirty="0" smtClean="0"/>
                        <a:t>(</a:t>
                      </a:r>
                      <a:r>
                        <a:rPr kumimoji="1" lang="ja-JP" altLang="en-US" sz="1050" baseline="0" dirty="0" smtClean="0"/>
                        <a:t>長さ</a:t>
                      </a:r>
                      <a:r>
                        <a:rPr kumimoji="1" lang="en-US" altLang="ja-JP" sz="1050" baseline="0" dirty="0" smtClean="0"/>
                        <a:t>), </a:t>
                      </a:r>
                      <a:r>
                        <a:rPr kumimoji="1" lang="en-US" altLang="ja-JP" sz="1050" baseline="0" dirty="0" err="1" smtClean="0"/>
                        <a:t>uc:issued</a:t>
                      </a:r>
                      <a:r>
                        <a:rPr kumimoji="1" lang="en-US" altLang="ja-JP" sz="1050" baseline="0" dirty="0" smtClean="0"/>
                        <a:t>(ucode</a:t>
                      </a:r>
                      <a:r>
                        <a:rPr kumimoji="1" lang="ja-JP" altLang="en-US" sz="1050" baseline="0" dirty="0" smtClean="0"/>
                        <a:t>発行日</a:t>
                      </a:r>
                      <a:r>
                        <a:rPr kumimoji="1" lang="en-US" altLang="ja-JP" sz="1050" baseline="0" dirty="0" smtClean="0"/>
                        <a:t>)</a:t>
                      </a:r>
                      <a:endParaRPr kumimoji="1" lang="ja-JP" altLang="en-US" sz="1050" dirty="0"/>
                    </a:p>
                  </a:txBody>
                  <a:tcPr marL="89681" marR="89681"/>
                </a:tc>
              </a:tr>
              <a:tr h="127789">
                <a:tc>
                  <a:txBody>
                    <a:bodyPr/>
                    <a:lstStyle/>
                    <a:p>
                      <a:r>
                        <a:rPr kumimoji="1" lang="ja-JP" altLang="en-US" sz="1050" dirty="0" smtClean="0"/>
                        <a:t>単位系</a:t>
                      </a:r>
                      <a:endParaRPr kumimoji="1" lang="ja-JP" altLang="en-US" sz="1050" dirty="0"/>
                    </a:p>
                  </a:txBody>
                  <a:tcPr marL="89681" marR="89681"/>
                </a:tc>
                <a:tc>
                  <a:txBody>
                    <a:bodyPr/>
                    <a:lstStyle/>
                    <a:p>
                      <a:r>
                        <a:rPr kumimoji="1" lang="ja-JP" altLang="en-US" sz="1050" dirty="0" smtClean="0"/>
                        <a:t>物理量・貨幣単位を記述するボキャブラリ。</a:t>
                      </a:r>
                    </a:p>
                  </a:txBody>
                  <a:tcPr marL="89681" marR="89681"/>
                </a:tc>
                <a:tc vMerge="1">
                  <a:txBody>
                    <a:bodyPr/>
                    <a:lstStyle/>
                    <a:p>
                      <a:endParaRPr kumimoji="1" lang="en-US" altLang="ja-JP" sz="1050" dirty="0" smtClean="0"/>
                    </a:p>
                  </a:txBody>
                  <a:tcPr marL="89681" marR="89681"/>
                </a:tc>
                <a:tc>
                  <a:txBody>
                    <a:bodyPr/>
                    <a:lstStyle/>
                    <a:p>
                      <a:r>
                        <a:rPr kumimoji="1" lang="en-US" altLang="ja-JP" sz="1050" dirty="0" err="1" smtClean="0"/>
                        <a:t>uc:Meter</a:t>
                      </a:r>
                      <a:r>
                        <a:rPr kumimoji="1" lang="en-US" altLang="ja-JP" sz="1050" dirty="0" smtClean="0"/>
                        <a:t>(</a:t>
                      </a:r>
                      <a:r>
                        <a:rPr kumimoji="1" lang="ja-JP" altLang="en-US" sz="1050" dirty="0" smtClean="0"/>
                        <a:t>メートル</a:t>
                      </a:r>
                      <a:r>
                        <a:rPr kumimoji="1" lang="en-US" altLang="ja-JP" sz="1050" dirty="0" smtClean="0"/>
                        <a:t>), </a:t>
                      </a:r>
                      <a:r>
                        <a:rPr kumimoji="1" lang="en-US" altLang="ja-JP" sz="1050" dirty="0" err="1" smtClean="0"/>
                        <a:t>uc:Seconds</a:t>
                      </a:r>
                      <a:r>
                        <a:rPr kumimoji="1" lang="en-US" altLang="ja-JP" sz="1050" dirty="0" smtClean="0"/>
                        <a:t>(</a:t>
                      </a:r>
                      <a:r>
                        <a:rPr kumimoji="1" lang="ja-JP" altLang="en-US" sz="1050" dirty="0" smtClean="0"/>
                        <a:t>秒</a:t>
                      </a:r>
                      <a:r>
                        <a:rPr kumimoji="1" lang="en-US" altLang="ja-JP" sz="1050" dirty="0" smtClean="0"/>
                        <a:t>)</a:t>
                      </a:r>
                      <a:endParaRPr kumimoji="1" lang="ja-JP" altLang="en-US" sz="1050" dirty="0"/>
                    </a:p>
                  </a:txBody>
                  <a:tcPr marL="89681" marR="89681"/>
                </a:tc>
              </a:tr>
              <a:tr h="127789">
                <a:tc>
                  <a:txBody>
                    <a:bodyPr/>
                    <a:lstStyle/>
                    <a:p>
                      <a:r>
                        <a:rPr kumimoji="1" lang="ja-JP" altLang="en-US" sz="1050" dirty="0" smtClean="0"/>
                        <a:t>地物</a:t>
                      </a:r>
                      <a:endParaRPr kumimoji="1" lang="ja-JP" altLang="en-US" sz="1050" dirty="0"/>
                    </a:p>
                  </a:txBody>
                  <a:tcPr marL="89681" marR="89681"/>
                </a:tc>
                <a:tc>
                  <a:txBody>
                    <a:bodyPr/>
                    <a:lstStyle/>
                    <a:p>
                      <a:r>
                        <a:rPr kumimoji="1" lang="ja-JP" altLang="en-US" sz="1050" dirty="0" smtClean="0"/>
                        <a:t>山・建物・移動体，行政界や関心地点など，場所に関するボキャブラリ。</a:t>
                      </a:r>
                      <a:endParaRPr kumimoji="1" lang="ja-JP" altLang="en-US" sz="1050" dirty="0"/>
                    </a:p>
                  </a:txBody>
                  <a:tcPr marL="89681" marR="89681"/>
                </a:tc>
                <a:tc>
                  <a:txBody>
                    <a:bodyPr/>
                    <a:lstStyle/>
                    <a:p>
                      <a:r>
                        <a:rPr kumimoji="1" lang="en-US" altLang="ja-JP" sz="1050" dirty="0" smtClean="0"/>
                        <a:t>http://uidcenter.org/ucr/vocab/ug#</a:t>
                      </a:r>
                    </a:p>
                  </a:txBody>
                  <a:tcPr marL="89681" marR="89681"/>
                </a:tc>
                <a:tc>
                  <a:txBody>
                    <a:bodyPr/>
                    <a:lstStyle/>
                    <a:p>
                      <a:r>
                        <a:rPr kumimoji="1" lang="en-US" altLang="ja-JP" sz="1050" dirty="0" err="1" smtClean="0"/>
                        <a:t>ug:Facility</a:t>
                      </a:r>
                      <a:r>
                        <a:rPr kumimoji="1" lang="en-US" altLang="ja-JP" sz="1050" dirty="0" smtClean="0"/>
                        <a:t>(</a:t>
                      </a:r>
                      <a:r>
                        <a:rPr kumimoji="1" lang="ja-JP" altLang="en-US" sz="1050" dirty="0" smtClean="0"/>
                        <a:t>施設</a:t>
                      </a:r>
                      <a:r>
                        <a:rPr kumimoji="1" lang="en-US" altLang="ja-JP" sz="1050" dirty="0" smtClean="0"/>
                        <a:t>), </a:t>
                      </a:r>
                      <a:r>
                        <a:rPr kumimoji="1" lang="en-US" altLang="ja-JP" sz="1050" dirty="0" err="1" smtClean="0"/>
                        <a:t>ug:Railway</a:t>
                      </a:r>
                      <a:r>
                        <a:rPr kumimoji="1" lang="en-US" altLang="ja-JP" sz="1050" dirty="0" smtClean="0"/>
                        <a:t>(</a:t>
                      </a:r>
                      <a:r>
                        <a:rPr kumimoji="1" lang="ja-JP" altLang="en-US" sz="1050" dirty="0" smtClean="0"/>
                        <a:t>鉄道</a:t>
                      </a:r>
                      <a:r>
                        <a:rPr kumimoji="1" lang="en-US" altLang="ja-JP" sz="1050" dirty="0" smtClean="0"/>
                        <a:t>),</a:t>
                      </a:r>
                      <a:r>
                        <a:rPr kumimoji="1" lang="en-US" altLang="ja-JP" sz="1050" baseline="0" dirty="0" smtClean="0"/>
                        <a:t> </a:t>
                      </a:r>
                      <a:r>
                        <a:rPr kumimoji="1" lang="en-US" altLang="ja-JP" sz="1050" baseline="0" dirty="0" err="1" smtClean="0"/>
                        <a:t>ug:floor</a:t>
                      </a:r>
                      <a:r>
                        <a:rPr kumimoji="1" lang="en-US" altLang="ja-JP" sz="1050" baseline="0" dirty="0" smtClean="0"/>
                        <a:t>(</a:t>
                      </a:r>
                      <a:r>
                        <a:rPr kumimoji="1" lang="ja-JP" altLang="en-US" sz="1050" baseline="0" dirty="0" smtClean="0"/>
                        <a:t>階層</a:t>
                      </a:r>
                      <a:r>
                        <a:rPr kumimoji="1" lang="en-US" altLang="ja-JP" sz="1050" baseline="0" dirty="0" smtClean="0"/>
                        <a:t>), </a:t>
                      </a:r>
                      <a:r>
                        <a:rPr kumimoji="1" lang="en-US" altLang="ja-JP" sz="1050" baseline="0" dirty="0" err="1" smtClean="0"/>
                        <a:t>ug:consistsOf</a:t>
                      </a:r>
                      <a:r>
                        <a:rPr kumimoji="1" lang="en-US" altLang="ja-JP" sz="1050" baseline="0" dirty="0" smtClean="0"/>
                        <a:t>(</a:t>
                      </a:r>
                      <a:r>
                        <a:rPr kumimoji="1" lang="ja-JP" altLang="en-US" sz="1050" baseline="0" dirty="0" smtClean="0"/>
                        <a:t>含んでいる</a:t>
                      </a:r>
                      <a:r>
                        <a:rPr kumimoji="1" lang="en-US" altLang="ja-JP" sz="1050" baseline="0" dirty="0" smtClean="0"/>
                        <a:t>)</a:t>
                      </a:r>
                      <a:endParaRPr kumimoji="1" lang="ja-JP" altLang="en-US" sz="1050" dirty="0"/>
                    </a:p>
                  </a:txBody>
                  <a:tcPr marL="89681" marR="89681"/>
                </a:tc>
              </a:tr>
              <a:tr h="127789">
                <a:tc>
                  <a:txBody>
                    <a:bodyPr/>
                    <a:lstStyle/>
                    <a:p>
                      <a:r>
                        <a:rPr kumimoji="1" lang="ja-JP" altLang="en-US" sz="1050" dirty="0" smtClean="0"/>
                        <a:t>地理情報サービス</a:t>
                      </a:r>
                      <a:endParaRPr kumimoji="1" lang="ja-JP" altLang="en-US" sz="1050" dirty="0"/>
                    </a:p>
                  </a:txBody>
                  <a:tcPr marL="89681" marR="89681"/>
                </a:tc>
                <a:tc>
                  <a:txBody>
                    <a:bodyPr/>
                    <a:lstStyle/>
                    <a:p>
                      <a:r>
                        <a:rPr kumimoji="1" lang="ja-JP" altLang="en-US" sz="1050" dirty="0" smtClean="0"/>
                        <a:t>地物や施設に関するサービス情報を記述するボキャブラリ。</a:t>
                      </a:r>
                      <a:endParaRPr kumimoji="1" lang="ja-JP" altLang="en-US" sz="1050" dirty="0"/>
                    </a:p>
                  </a:txBody>
                  <a:tcPr marL="89681" marR="89681"/>
                </a:tc>
                <a:tc>
                  <a:txBody>
                    <a:bodyPr/>
                    <a:lstStyle/>
                    <a:p>
                      <a:r>
                        <a:rPr kumimoji="1" lang="en-US" altLang="ja-JP" sz="1050" dirty="0" smtClean="0"/>
                        <a:t>http://uidcenter.org/ucr/vocab/ugsrv#</a:t>
                      </a:r>
                    </a:p>
                  </a:txBody>
                  <a:tcPr marL="89681" marR="89681"/>
                </a:tc>
                <a:tc>
                  <a:txBody>
                    <a:bodyPr/>
                    <a:lstStyle/>
                    <a:p>
                      <a:r>
                        <a:rPr kumimoji="1" lang="en-US" altLang="ja-JP" sz="1050" dirty="0" err="1" smtClean="0"/>
                        <a:t>ugsrv:keyword</a:t>
                      </a:r>
                      <a:r>
                        <a:rPr kumimoji="1" lang="en-US" altLang="ja-JP" sz="1050" dirty="0" smtClean="0"/>
                        <a:t>(</a:t>
                      </a:r>
                      <a:r>
                        <a:rPr kumimoji="1" lang="ja-JP" altLang="en-US" sz="1050" dirty="0" smtClean="0"/>
                        <a:t>キーワード</a:t>
                      </a:r>
                      <a:r>
                        <a:rPr kumimoji="1" lang="en-US" altLang="ja-JP" sz="1050" dirty="0" smtClean="0"/>
                        <a:t>), </a:t>
                      </a:r>
                      <a:r>
                        <a:rPr kumimoji="1" lang="en-US" altLang="ja-JP" sz="1050" dirty="0" err="1" smtClean="0"/>
                        <a:t>ugsrv:price</a:t>
                      </a:r>
                      <a:r>
                        <a:rPr kumimoji="1" lang="en-US" altLang="ja-JP" sz="1050" dirty="0" smtClean="0"/>
                        <a:t>(</a:t>
                      </a:r>
                      <a:r>
                        <a:rPr kumimoji="1" lang="ja-JP" altLang="en-US" sz="1050" dirty="0" smtClean="0"/>
                        <a:t>料金</a:t>
                      </a:r>
                      <a:r>
                        <a:rPr kumimoji="1" lang="en-US" altLang="ja-JP" sz="1050" dirty="0" smtClean="0"/>
                        <a:t>), </a:t>
                      </a:r>
                      <a:r>
                        <a:rPr kumimoji="1" lang="en-US" altLang="ja-JP" sz="1050" dirty="0" err="1" smtClean="0"/>
                        <a:t>ugsrv:lowerAge</a:t>
                      </a:r>
                      <a:r>
                        <a:rPr kumimoji="1" lang="en-US" altLang="ja-JP" sz="1050" dirty="0" smtClean="0"/>
                        <a:t>(</a:t>
                      </a:r>
                      <a:r>
                        <a:rPr kumimoji="1" lang="ja-JP" altLang="en-US" sz="1050" dirty="0" smtClean="0"/>
                        <a:t>利用可能な最低年齢</a:t>
                      </a:r>
                      <a:r>
                        <a:rPr kumimoji="1" lang="en-US" altLang="ja-JP" sz="1050" dirty="0" smtClean="0"/>
                        <a:t>)</a:t>
                      </a:r>
                      <a:endParaRPr kumimoji="1" lang="ja-JP" altLang="en-US" sz="1050" dirty="0"/>
                    </a:p>
                  </a:txBody>
                  <a:tcPr marL="89681" marR="89681"/>
                </a:tc>
              </a:tr>
              <a:tr h="127789">
                <a:tc>
                  <a:txBody>
                    <a:bodyPr/>
                    <a:lstStyle/>
                    <a:p>
                      <a:r>
                        <a:rPr kumimoji="1" lang="ja-JP" altLang="en-US" sz="1050" dirty="0" smtClean="0"/>
                        <a:t>地物アクセシビリティ</a:t>
                      </a:r>
                      <a:endParaRPr kumimoji="1" lang="ja-JP" altLang="en-US" sz="1050" dirty="0"/>
                    </a:p>
                  </a:txBody>
                  <a:tcPr marL="89681" marR="89681"/>
                </a:tc>
                <a:tc>
                  <a:txBody>
                    <a:bodyPr/>
                    <a:lstStyle/>
                    <a:p>
                      <a:r>
                        <a:rPr kumimoji="1" lang="ja-JP" altLang="en-US" sz="1050" dirty="0" smtClean="0"/>
                        <a:t>関心地点に関する通行可能性について記述するボキャブラリ。</a:t>
                      </a:r>
                      <a:endParaRPr kumimoji="1" lang="ja-JP" altLang="en-US" sz="1050" dirty="0"/>
                    </a:p>
                  </a:txBody>
                  <a:tcPr marL="89681" marR="89681"/>
                </a:tc>
                <a:tc>
                  <a:txBody>
                    <a:bodyPr/>
                    <a:lstStyle/>
                    <a:p>
                      <a:r>
                        <a:rPr kumimoji="1" lang="en-US" altLang="ja-JP" sz="1050" dirty="0" smtClean="0"/>
                        <a:t>http://uidcenter.org/ucr/vocab/spac#</a:t>
                      </a:r>
                    </a:p>
                  </a:txBody>
                  <a:tcPr marL="89681" marR="89681"/>
                </a:tc>
                <a:tc>
                  <a:txBody>
                    <a:bodyPr/>
                    <a:lstStyle/>
                    <a:p>
                      <a:r>
                        <a:rPr kumimoji="1" lang="en-US" altLang="ja-JP" sz="1050" dirty="0" err="1" smtClean="0"/>
                        <a:t>spac:Walker</a:t>
                      </a:r>
                      <a:r>
                        <a:rPr kumimoji="1" lang="en-US" altLang="ja-JP" sz="1050" dirty="0" smtClean="0"/>
                        <a:t>(</a:t>
                      </a:r>
                      <a:r>
                        <a:rPr kumimoji="1" lang="ja-JP" altLang="en-US" sz="1050" dirty="0" smtClean="0"/>
                        <a:t>歩行者</a:t>
                      </a:r>
                      <a:r>
                        <a:rPr kumimoji="1" lang="en-US" altLang="ja-JP" sz="1050" dirty="0" smtClean="0"/>
                        <a:t>), </a:t>
                      </a:r>
                      <a:r>
                        <a:rPr kumimoji="1" lang="en-US" altLang="ja-JP" sz="1050" dirty="0" err="1" smtClean="0"/>
                        <a:t>spac:Bamp</a:t>
                      </a:r>
                      <a:r>
                        <a:rPr kumimoji="1" lang="en-US" altLang="ja-JP" sz="1050" dirty="0" smtClean="0"/>
                        <a:t>(</a:t>
                      </a:r>
                      <a:r>
                        <a:rPr kumimoji="1" lang="ja-JP" altLang="en-US" sz="1050" dirty="0" smtClean="0"/>
                        <a:t>段差</a:t>
                      </a:r>
                      <a:r>
                        <a:rPr kumimoji="1" lang="en-US" altLang="ja-JP" sz="1050" dirty="0" smtClean="0"/>
                        <a:t>)</a:t>
                      </a:r>
                      <a:endParaRPr kumimoji="1" lang="ja-JP" altLang="en-US" sz="1050" dirty="0"/>
                    </a:p>
                  </a:txBody>
                  <a:tcPr marL="89681" marR="89681"/>
                </a:tc>
              </a:tr>
              <a:tr h="127789">
                <a:tc>
                  <a:txBody>
                    <a:bodyPr/>
                    <a:lstStyle/>
                    <a:p>
                      <a:r>
                        <a:rPr kumimoji="1" lang="ja-JP" altLang="en-US" sz="1050" dirty="0" smtClean="0"/>
                        <a:t>製品・物品</a:t>
                      </a:r>
                      <a:endParaRPr kumimoji="1" lang="ja-JP" altLang="en-US" sz="1050" dirty="0"/>
                    </a:p>
                  </a:txBody>
                  <a:tcPr marL="89681" marR="89681"/>
                </a:tc>
                <a:tc>
                  <a:txBody>
                    <a:bodyPr/>
                    <a:lstStyle/>
                    <a:p>
                      <a:r>
                        <a:rPr kumimoji="1" lang="ja-JP" altLang="en-US" sz="1050" dirty="0" smtClean="0"/>
                        <a:t>製品や物品に関する基本的な情報を記述するボキャブラリ。</a:t>
                      </a:r>
                    </a:p>
                  </a:txBody>
                  <a:tcPr marL="89681" marR="89681"/>
                </a:tc>
                <a:tc>
                  <a:txBody>
                    <a:bodyPr/>
                    <a:lstStyle/>
                    <a:p>
                      <a:r>
                        <a:rPr kumimoji="1" lang="en-US" altLang="ja-JP" sz="1050" dirty="0" smtClean="0"/>
                        <a:t>http://uidcenter.org/ucr/vocab/uobj#</a:t>
                      </a:r>
                    </a:p>
                  </a:txBody>
                  <a:tcPr marL="89681" marR="89681"/>
                </a:tc>
                <a:tc>
                  <a:txBody>
                    <a:bodyPr/>
                    <a:lstStyle/>
                    <a:p>
                      <a:r>
                        <a:rPr kumimoji="1" lang="en-US" altLang="ja-JP" sz="1050" dirty="0" err="1" smtClean="0"/>
                        <a:t>uobj:InsuatrialProduct</a:t>
                      </a:r>
                      <a:r>
                        <a:rPr kumimoji="1" lang="en-US" altLang="ja-JP" sz="1050" dirty="0" smtClean="0"/>
                        <a:t>(</a:t>
                      </a:r>
                      <a:r>
                        <a:rPr kumimoji="1" lang="ja-JP" altLang="en-US" sz="1050" dirty="0" smtClean="0"/>
                        <a:t>工業製品</a:t>
                      </a:r>
                      <a:r>
                        <a:rPr kumimoji="1" lang="en-US" altLang="ja-JP" sz="1050" dirty="0" smtClean="0"/>
                        <a:t>), </a:t>
                      </a:r>
                      <a:r>
                        <a:rPr kumimoji="1" lang="en-US" altLang="ja-JP" sz="1050" dirty="0" err="1" smtClean="0"/>
                        <a:t>uc:owner</a:t>
                      </a:r>
                      <a:r>
                        <a:rPr kumimoji="1" lang="en-US" altLang="ja-JP" sz="1050" dirty="0" smtClean="0"/>
                        <a:t>(</a:t>
                      </a:r>
                      <a:r>
                        <a:rPr kumimoji="1" lang="ja-JP" altLang="en-US" sz="1050" dirty="0" smtClean="0"/>
                        <a:t>管理者</a:t>
                      </a:r>
                      <a:r>
                        <a:rPr kumimoji="1" lang="en-US" altLang="ja-JP" sz="1050" dirty="0" smtClean="0"/>
                        <a:t>), </a:t>
                      </a:r>
                      <a:r>
                        <a:rPr kumimoji="1" lang="en-US" altLang="ja-JP" sz="1050" dirty="0" err="1" smtClean="0"/>
                        <a:t>uc:producer</a:t>
                      </a:r>
                      <a:r>
                        <a:rPr kumimoji="1" lang="en-US" altLang="ja-JP" sz="1050" dirty="0" smtClean="0"/>
                        <a:t>(</a:t>
                      </a:r>
                      <a:r>
                        <a:rPr kumimoji="1" lang="ja-JP" altLang="en-US" sz="1050" dirty="0" smtClean="0"/>
                        <a:t>生産者</a:t>
                      </a:r>
                      <a:r>
                        <a:rPr kumimoji="1" lang="en-US" altLang="ja-JP" sz="1050" dirty="0" smtClean="0"/>
                        <a:t>)</a:t>
                      </a:r>
                      <a:endParaRPr kumimoji="1" lang="ja-JP" altLang="en-US" sz="1050" dirty="0"/>
                    </a:p>
                  </a:txBody>
                  <a:tcPr marL="89681" marR="89681"/>
                </a:tc>
              </a:tr>
              <a:tr h="127789">
                <a:tc>
                  <a:txBody>
                    <a:bodyPr/>
                    <a:lstStyle/>
                    <a:p>
                      <a:r>
                        <a:rPr kumimoji="1" lang="ja-JP" altLang="en-US" sz="1050" dirty="0" smtClean="0"/>
                        <a:t>イベント</a:t>
                      </a:r>
                      <a:endParaRPr kumimoji="1" lang="ja-JP" altLang="en-US" sz="1050" dirty="0"/>
                    </a:p>
                  </a:txBody>
                  <a:tcPr marL="89681" marR="89681"/>
                </a:tc>
                <a:tc>
                  <a:txBody>
                    <a:bodyPr/>
                    <a:lstStyle/>
                    <a:p>
                      <a:r>
                        <a:rPr kumimoji="1" lang="ja-JP" altLang="en-US" sz="1050" dirty="0" smtClean="0"/>
                        <a:t>生成・流通等のイベントを記述するボキャブラリ。</a:t>
                      </a:r>
                      <a:endParaRPr kumimoji="1" lang="ja-JP" altLang="en-US" sz="1050" dirty="0"/>
                    </a:p>
                  </a:txBody>
                  <a:tcPr marL="89681" marR="89681"/>
                </a:tc>
                <a:tc>
                  <a:txBody>
                    <a:bodyPr/>
                    <a:lstStyle/>
                    <a:p>
                      <a:r>
                        <a:rPr kumimoji="1" lang="en-US" altLang="ja-JP" sz="1050" dirty="0" smtClean="0"/>
                        <a:t>http://uidcenter.org/ucr/vocab/ev#</a:t>
                      </a:r>
                    </a:p>
                  </a:txBody>
                  <a:tcPr marL="89681" marR="89681"/>
                </a:tc>
                <a:tc>
                  <a:txBody>
                    <a:bodyPr/>
                    <a:lstStyle/>
                    <a:p>
                      <a:r>
                        <a:rPr kumimoji="1" lang="en-US" altLang="ja-JP" sz="1050" dirty="0" err="1" smtClean="0"/>
                        <a:t>ev:IssuedEvent</a:t>
                      </a:r>
                      <a:r>
                        <a:rPr kumimoji="1" lang="en-US" altLang="ja-JP" sz="1050" dirty="0" smtClean="0"/>
                        <a:t>(</a:t>
                      </a:r>
                      <a:r>
                        <a:rPr kumimoji="1" lang="ja-JP" altLang="en-US" sz="1050" dirty="0" smtClean="0"/>
                        <a:t>発生</a:t>
                      </a:r>
                      <a:r>
                        <a:rPr kumimoji="1" lang="en-US" altLang="ja-JP" sz="1050" dirty="0" smtClean="0"/>
                        <a:t>), </a:t>
                      </a:r>
                      <a:r>
                        <a:rPr kumimoji="1" lang="en-US" altLang="ja-JP" sz="1050" dirty="0" err="1" smtClean="0"/>
                        <a:t>ev:DivisionEvent</a:t>
                      </a:r>
                      <a:r>
                        <a:rPr kumimoji="1" lang="en-US" altLang="ja-JP" sz="1050" dirty="0" smtClean="0"/>
                        <a:t>(</a:t>
                      </a:r>
                      <a:r>
                        <a:rPr kumimoji="1" lang="ja-JP" altLang="en-US" sz="1050" dirty="0" smtClean="0"/>
                        <a:t>分割</a:t>
                      </a:r>
                      <a:r>
                        <a:rPr kumimoji="1" lang="en-US" altLang="ja-JP" sz="1050" dirty="0" smtClean="0"/>
                        <a:t>), </a:t>
                      </a:r>
                      <a:r>
                        <a:rPr kumimoji="1" lang="en-US" altLang="ja-JP" sz="1050" dirty="0" err="1" smtClean="0"/>
                        <a:t>ev:target</a:t>
                      </a:r>
                      <a:r>
                        <a:rPr kumimoji="1" lang="en-US" altLang="ja-JP" sz="1050" dirty="0" smtClean="0"/>
                        <a:t>(</a:t>
                      </a:r>
                      <a:r>
                        <a:rPr kumimoji="1" lang="ja-JP" altLang="en-US" sz="1050" dirty="0" smtClean="0"/>
                        <a:t>対象物</a:t>
                      </a:r>
                      <a:r>
                        <a:rPr kumimoji="1" lang="en-US" altLang="ja-JP" sz="1050" dirty="0" smtClean="0"/>
                        <a:t>)</a:t>
                      </a:r>
                      <a:endParaRPr kumimoji="1" lang="ja-JP" altLang="en-US" sz="1050" dirty="0"/>
                    </a:p>
                  </a:txBody>
                  <a:tcPr marL="89681" marR="89681"/>
                </a:tc>
              </a:tr>
              <a:tr h="127789">
                <a:tc>
                  <a:txBody>
                    <a:bodyPr/>
                    <a:lstStyle/>
                    <a:p>
                      <a:r>
                        <a:rPr kumimoji="1" lang="ja-JP" altLang="en-US" sz="1050" dirty="0" smtClean="0"/>
                        <a:t>取引</a:t>
                      </a:r>
                      <a:endParaRPr kumimoji="1" lang="ja-JP" altLang="en-US" sz="1050" dirty="0"/>
                    </a:p>
                  </a:txBody>
                  <a:tcPr marL="89681" marR="89681"/>
                </a:tc>
                <a:tc>
                  <a:txBody>
                    <a:bodyPr/>
                    <a:lstStyle/>
                    <a:p>
                      <a:r>
                        <a:rPr kumimoji="1" lang="ja-JP" altLang="en-US" sz="1050" dirty="0" smtClean="0"/>
                        <a:t>取引に関するボキャブラリ</a:t>
                      </a:r>
                    </a:p>
                  </a:txBody>
                  <a:tcPr marL="89681" marR="89681"/>
                </a:tc>
                <a:tc>
                  <a:txBody>
                    <a:bodyPr/>
                    <a:lstStyle/>
                    <a:p>
                      <a:r>
                        <a:rPr kumimoji="1" lang="en-US" altLang="ja-JP" sz="1050" dirty="0" smtClean="0"/>
                        <a:t>http://uidcenter.org/ucr/vocab/trans#</a:t>
                      </a:r>
                    </a:p>
                  </a:txBody>
                  <a:tcPr marL="89681" marR="89681"/>
                </a:tc>
                <a:tc>
                  <a:txBody>
                    <a:bodyPr/>
                    <a:lstStyle/>
                    <a:p>
                      <a:r>
                        <a:rPr kumimoji="1" lang="en-US" altLang="ja-JP" sz="1050" dirty="0" err="1" smtClean="0"/>
                        <a:t>trans:Receipt</a:t>
                      </a:r>
                      <a:r>
                        <a:rPr kumimoji="1" lang="en-US" altLang="ja-JP" sz="1050" dirty="0" smtClean="0"/>
                        <a:t>(</a:t>
                      </a:r>
                      <a:r>
                        <a:rPr kumimoji="1" lang="ja-JP" altLang="en-US" sz="1050" dirty="0" smtClean="0"/>
                        <a:t>領収書</a:t>
                      </a:r>
                      <a:r>
                        <a:rPr kumimoji="1" lang="en-US" altLang="ja-JP" sz="1050" dirty="0" smtClean="0"/>
                        <a:t>), </a:t>
                      </a:r>
                      <a:r>
                        <a:rPr kumimoji="1" lang="en-US" altLang="ja-JP" sz="1050" dirty="0" err="1" smtClean="0"/>
                        <a:t>trans:creditor</a:t>
                      </a:r>
                      <a:r>
                        <a:rPr kumimoji="1" lang="en-US" altLang="ja-JP" sz="1050" dirty="0" smtClean="0"/>
                        <a:t>(</a:t>
                      </a:r>
                      <a:r>
                        <a:rPr kumimoji="1" lang="ja-JP" altLang="en-US" sz="1050" dirty="0" smtClean="0"/>
                        <a:t>販売者</a:t>
                      </a:r>
                      <a:r>
                        <a:rPr kumimoji="1" lang="en-US" altLang="ja-JP" sz="1050" dirty="0" smtClean="0"/>
                        <a:t>), </a:t>
                      </a:r>
                      <a:r>
                        <a:rPr kumimoji="1" lang="en-US" altLang="ja-JP" sz="1050" dirty="0" err="1" smtClean="0"/>
                        <a:t>trans:priceUnit</a:t>
                      </a:r>
                      <a:r>
                        <a:rPr kumimoji="1" lang="en-US" altLang="ja-JP" sz="1050" dirty="0" smtClean="0"/>
                        <a:t>(</a:t>
                      </a:r>
                      <a:r>
                        <a:rPr kumimoji="1" lang="ja-JP" altLang="en-US" sz="1050" dirty="0" smtClean="0"/>
                        <a:t>金額単位</a:t>
                      </a:r>
                      <a:r>
                        <a:rPr kumimoji="1" lang="en-US" altLang="ja-JP" sz="1050" dirty="0" smtClean="0"/>
                        <a:t>)</a:t>
                      </a:r>
                      <a:endParaRPr kumimoji="1" lang="ja-JP" altLang="en-US" sz="1050" dirty="0"/>
                    </a:p>
                  </a:txBody>
                  <a:tcPr marL="89681" marR="89681"/>
                </a:tc>
              </a:tr>
            </a:tbl>
          </a:graphicData>
        </a:graphic>
      </p:graphicFrame>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18</a:t>
            </a:fld>
            <a:endParaRPr lang="en-US" altLang="ja-JP"/>
          </a:p>
        </p:txBody>
      </p:sp>
    </p:spTree>
    <p:extLst>
      <p:ext uri="{BB962C8B-B14F-4D97-AF65-F5344CB8AC3E}">
        <p14:creationId xmlns:p14="http://schemas.microsoft.com/office/powerpoint/2010/main" val="9950487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normAutofit/>
          </a:bodyPr>
          <a:lstStyle/>
          <a:p>
            <a:r>
              <a:rPr kumimoji="1" lang="ja-JP" altLang="en-US" dirty="0" smtClean="0"/>
              <a:t>ボキャブラリ精査の基本方針</a:t>
            </a:r>
            <a:endParaRPr kumimoji="1" lang="ja-JP" altLang="en-US" dirty="0"/>
          </a:p>
        </p:txBody>
      </p:sp>
      <p:sp>
        <p:nvSpPr>
          <p:cNvPr id="6" name="コンテンツ プレースホルダー 5"/>
          <p:cNvSpPr>
            <a:spLocks noGrp="1"/>
          </p:cNvSpPr>
          <p:nvPr>
            <p:ph idx="1"/>
          </p:nvPr>
        </p:nvSpPr>
        <p:spPr>
          <a:xfrm>
            <a:off x="351414" y="1143001"/>
            <a:ext cx="9146415" cy="4374232"/>
          </a:xfrm>
        </p:spPr>
        <p:txBody>
          <a:bodyPr>
            <a:normAutofit/>
          </a:bodyPr>
          <a:lstStyle/>
          <a:p>
            <a:r>
              <a:rPr lang="ja-JP" altLang="en-US" dirty="0"/>
              <a:t>ニーズのある</a:t>
            </a:r>
            <a:r>
              <a:rPr lang="ja-JP" altLang="en-US" dirty="0" smtClean="0"/>
              <a:t>ボキャブラリから、順次精査する。</a:t>
            </a:r>
          </a:p>
          <a:p>
            <a:pPr marL="698500" lvl="1" indent="-342900">
              <a:buFont typeface="+mj-lt"/>
              <a:buAutoNum type="arabicPeriod"/>
            </a:pPr>
            <a:r>
              <a:rPr lang="ja-JP" altLang="en-US" dirty="0"/>
              <a:t>総務省が実施する実証において、外部仕様書に掲載されているボキャブラリに対する要望があったもの。</a:t>
            </a:r>
          </a:p>
          <a:p>
            <a:pPr marL="698500" lvl="1" indent="-342900">
              <a:buFont typeface="+mj-lt"/>
              <a:buAutoNum type="arabicPeriod"/>
            </a:pPr>
            <a:r>
              <a:rPr lang="ja-JP" altLang="en-US" dirty="0"/>
              <a:t>総務省が実施する実証に</a:t>
            </a:r>
            <a:r>
              <a:rPr lang="ja-JP" altLang="en-US" dirty="0" smtClean="0"/>
              <a:t>おいて追加で定義すべきボキャブラリのうち、</a:t>
            </a:r>
            <a:r>
              <a:rPr lang="ja-JP" altLang="en-US" dirty="0"/>
              <a:t>分野によらず利用できる見込みのあるもの</a:t>
            </a:r>
            <a:r>
              <a:rPr lang="ja-JP" altLang="en-US" dirty="0" smtClean="0"/>
              <a:t>。</a:t>
            </a:r>
          </a:p>
          <a:p>
            <a:r>
              <a:rPr lang="ja-JP" altLang="en-US" dirty="0" smtClean="0"/>
              <a:t>情報流通連携基盤ボキャブラリの管理システムの準備</a:t>
            </a:r>
          </a:p>
          <a:p>
            <a:pPr lvl="1"/>
            <a:r>
              <a:rPr lang="ja-JP" altLang="en-US" dirty="0"/>
              <a:t>「開発者向け</a:t>
            </a:r>
            <a:r>
              <a:rPr lang="ja-JP" altLang="en-US" dirty="0" smtClean="0"/>
              <a:t>ツール」の一環</a:t>
            </a:r>
          </a:p>
          <a:p>
            <a:pPr lvl="1"/>
            <a:r>
              <a:rPr lang="ja-JP" altLang="en-US" dirty="0" smtClean="0"/>
              <a:t>網羅性・完全性の高いボキャブラリ設計は理想である。一方でニーズのあるボキャブラリを先行して追加するアドホックな運用が必要な場面もある。</a:t>
            </a:r>
            <a:br>
              <a:rPr lang="ja-JP" altLang="en-US" dirty="0" smtClean="0"/>
            </a:br>
            <a:r>
              <a:rPr lang="en-US" altLang="ja-JP" dirty="0" smtClean="0">
                <a:sym typeface="Wingdings" panose="05000000000000000000" pitchFamily="2" charset="2"/>
              </a:rPr>
              <a:t> </a:t>
            </a:r>
            <a:r>
              <a:rPr lang="ja-JP" altLang="en-US" dirty="0" smtClean="0">
                <a:sym typeface="Wingdings" panose="05000000000000000000" pitchFamily="2" charset="2"/>
              </a:rPr>
              <a:t>ボキャブラリが動的に精査・追加されるケースがありえる</a:t>
            </a:r>
          </a:p>
          <a:p>
            <a:pPr marL="533400" lvl="2" indent="0">
              <a:buNone/>
            </a:pPr>
            <a:endParaRPr lang="ja-JP" altLang="en-US" dirty="0" smtClean="0"/>
          </a:p>
          <a:p>
            <a:pPr lvl="1"/>
            <a:endParaRPr lang="ja-JP" altLang="en-US" dirty="0"/>
          </a:p>
        </p:txBody>
      </p:sp>
      <p:sp>
        <p:nvSpPr>
          <p:cNvPr id="4" name="スライド番号プレースホルダー 3"/>
          <p:cNvSpPr>
            <a:spLocks noGrp="1"/>
          </p:cNvSpPr>
          <p:nvPr>
            <p:ph type="sldNum" sz="quarter" idx="10"/>
          </p:nvPr>
        </p:nvSpPr>
        <p:spPr/>
        <p:txBody>
          <a:bodyPr/>
          <a:lstStyle/>
          <a:p>
            <a:fld id="{32A7F7E3-2EA5-4E0E-99DF-9D27F789031C}" type="slidenum">
              <a:rPr lang="ja-JP" altLang="en-US" smtClean="0"/>
              <a:pPr/>
              <a:t>19</a:t>
            </a:fld>
            <a:endParaRPr lang="en-US" altLang="ja-JP"/>
          </a:p>
        </p:txBody>
      </p:sp>
      <p:sp>
        <p:nvSpPr>
          <p:cNvPr id="7" name="角丸四角形 6"/>
          <p:cNvSpPr/>
          <p:nvPr/>
        </p:nvSpPr>
        <p:spPr bwMode="auto">
          <a:xfrm>
            <a:off x="488504" y="5013176"/>
            <a:ext cx="6264696" cy="1440160"/>
          </a:xfrm>
          <a:prstGeom prst="roundRect">
            <a:avLst/>
          </a:prstGeom>
          <a:solidFill>
            <a:schemeClr val="tx1"/>
          </a:solidFill>
          <a:ln w="12700" cap="sq" cmpd="sng" algn="ctr">
            <a:solidFill>
              <a:schemeClr val="bg1"/>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8" name="テキスト ボックス 7"/>
          <p:cNvSpPr txBox="1"/>
          <p:nvPr/>
        </p:nvSpPr>
        <p:spPr>
          <a:xfrm>
            <a:off x="1717184" y="4849415"/>
            <a:ext cx="3595856" cy="307777"/>
          </a:xfrm>
          <a:prstGeom prst="rect">
            <a:avLst/>
          </a:prstGeom>
          <a:solidFill>
            <a:schemeClr val="tx1"/>
          </a:solidFill>
        </p:spPr>
        <p:txBody>
          <a:bodyPr wrap="none" rtlCol="0">
            <a:spAutoFit/>
          </a:bodyPr>
          <a:lstStyle/>
          <a:p>
            <a:pPr algn="l"/>
            <a:r>
              <a:rPr kumimoji="1" lang="ja-JP" altLang="en-US" sz="14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情報流連携基盤ボキャブラリ管理システム</a:t>
            </a:r>
          </a:p>
        </p:txBody>
      </p:sp>
      <p:sp>
        <p:nvSpPr>
          <p:cNvPr id="10" name="角丸四角形 9"/>
          <p:cNvSpPr/>
          <p:nvPr/>
        </p:nvSpPr>
        <p:spPr bwMode="auto">
          <a:xfrm>
            <a:off x="640904" y="5157192"/>
            <a:ext cx="5896272" cy="360040"/>
          </a:xfrm>
          <a:prstGeom prst="roundRect">
            <a:avLst/>
          </a:prstGeom>
          <a:solidFill>
            <a:schemeClr val="tx1"/>
          </a:solidFill>
          <a:ln w="12700" cap="sq" cmpd="sng" algn="ctr">
            <a:solidFill>
              <a:schemeClr val="bg1"/>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1" name="角丸四角形 10"/>
          <p:cNvSpPr/>
          <p:nvPr/>
        </p:nvSpPr>
        <p:spPr bwMode="auto">
          <a:xfrm>
            <a:off x="640904" y="5589240"/>
            <a:ext cx="5896272" cy="360040"/>
          </a:xfrm>
          <a:prstGeom prst="roundRect">
            <a:avLst/>
          </a:prstGeom>
          <a:solidFill>
            <a:schemeClr val="tx1"/>
          </a:solidFill>
          <a:ln w="12700" cap="sq" cmpd="sng" algn="ctr">
            <a:solidFill>
              <a:schemeClr val="bg1"/>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2" name="角丸四角形 11"/>
          <p:cNvSpPr/>
          <p:nvPr/>
        </p:nvSpPr>
        <p:spPr bwMode="auto">
          <a:xfrm>
            <a:off x="632520" y="6021288"/>
            <a:ext cx="5896272" cy="360040"/>
          </a:xfrm>
          <a:prstGeom prst="roundRect">
            <a:avLst/>
          </a:prstGeom>
          <a:solidFill>
            <a:schemeClr val="tx1"/>
          </a:solidFill>
          <a:ln w="12700" cap="sq" cmpd="sng" algn="ctr">
            <a:solidFill>
              <a:schemeClr val="bg1"/>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3" name="下矢印 12"/>
          <p:cNvSpPr/>
          <p:nvPr/>
        </p:nvSpPr>
        <p:spPr bwMode="auto">
          <a:xfrm>
            <a:off x="3800872" y="4528865"/>
            <a:ext cx="576064" cy="340295"/>
          </a:xfrm>
          <a:prstGeom prst="downArrow">
            <a:avLst/>
          </a:prstGeom>
          <a:solidFill>
            <a:schemeClr val="accent1"/>
          </a:solidFill>
          <a:ln w="12700" cap="sq" cmpd="sng" algn="ctr">
            <a:solidFill>
              <a:schemeClr val="tx1"/>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4" name="角丸四角形 13"/>
          <p:cNvSpPr/>
          <p:nvPr/>
        </p:nvSpPr>
        <p:spPr bwMode="auto">
          <a:xfrm>
            <a:off x="776536" y="5193196"/>
            <a:ext cx="504056" cy="307777"/>
          </a:xfrm>
          <a:prstGeom prst="roundRect">
            <a:avLst/>
          </a:prstGeom>
          <a:solidFill>
            <a:schemeClr val="accent1"/>
          </a:solidFill>
          <a:ln w="12700" cap="sq" cmpd="sng" algn="ctr">
            <a:solidFill>
              <a:schemeClr val="tx1"/>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dc</a:t>
            </a:r>
            <a:endParaRPr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5" name="角丸四角形 14"/>
          <p:cNvSpPr/>
          <p:nvPr/>
        </p:nvSpPr>
        <p:spPr bwMode="auto">
          <a:xfrm>
            <a:off x="1352600" y="5206262"/>
            <a:ext cx="648072" cy="281645"/>
          </a:xfrm>
          <a:prstGeom prst="roundRect">
            <a:avLst/>
          </a:prstGeom>
          <a:solidFill>
            <a:schemeClr val="accent1"/>
          </a:solidFill>
          <a:ln w="12700" cap="sq" cmpd="sng" algn="ctr">
            <a:solidFill>
              <a:schemeClr val="tx1"/>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r>
              <a:rPr lang="en-US" altLang="ja-JP" sz="1600" dirty="0" err="1" smtClean="0">
                <a:latin typeface="メイリオ" panose="020B0604030504040204" pitchFamily="50" charset="-128"/>
                <a:ea typeface="メイリオ" panose="020B0604030504040204" pitchFamily="50" charset="-128"/>
                <a:cs typeface="メイリオ" panose="020B0604030504040204" pitchFamily="50" charset="-128"/>
              </a:rPr>
              <a:t>FoaF</a:t>
            </a:r>
            <a:endParaRPr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 name="角丸四角形 15"/>
          <p:cNvSpPr/>
          <p:nvPr/>
        </p:nvSpPr>
        <p:spPr bwMode="auto">
          <a:xfrm>
            <a:off x="2072680" y="5206262"/>
            <a:ext cx="648072" cy="281645"/>
          </a:xfrm>
          <a:prstGeom prst="roundRect">
            <a:avLst/>
          </a:prstGeom>
          <a:solidFill>
            <a:schemeClr val="accent1"/>
          </a:solidFill>
          <a:ln w="12700" cap="sq" cmpd="sng" algn="ctr">
            <a:solidFill>
              <a:schemeClr val="tx1"/>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r>
              <a:rPr lang="en-US" altLang="ja-JP" sz="1600" dirty="0" err="1" smtClean="0">
                <a:latin typeface="メイリオ" panose="020B0604030504040204" pitchFamily="50" charset="-128"/>
                <a:ea typeface="メイリオ" panose="020B0604030504040204" pitchFamily="50" charset="-128"/>
                <a:cs typeface="メイリオ" panose="020B0604030504040204" pitchFamily="50" charset="-128"/>
              </a:rPr>
              <a:t>dcat</a:t>
            </a:r>
            <a:endParaRPr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7" name="テキスト ボックス 16"/>
          <p:cNvSpPr txBox="1"/>
          <p:nvPr/>
        </p:nvSpPr>
        <p:spPr>
          <a:xfrm>
            <a:off x="2756520" y="5193196"/>
            <a:ext cx="425116" cy="369332"/>
          </a:xfrm>
          <a:prstGeom prst="rect">
            <a:avLst/>
          </a:prstGeom>
          <a:noFill/>
        </p:spPr>
        <p:txBody>
          <a:bodyPr wrap="none" rtlCol="0">
            <a:spAutoFit/>
          </a:bodyPr>
          <a:lstStyle/>
          <a:p>
            <a:pPr algn="l"/>
            <a:r>
              <a:rPr kumimoji="1" lang="en-US" altLang="ja-JP"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8" name="テキスト ボックス 17"/>
          <p:cNvSpPr txBox="1"/>
          <p:nvPr/>
        </p:nvSpPr>
        <p:spPr>
          <a:xfrm>
            <a:off x="3800872" y="5195399"/>
            <a:ext cx="2698175" cy="307777"/>
          </a:xfrm>
          <a:prstGeom prst="rect">
            <a:avLst/>
          </a:prstGeom>
          <a:noFill/>
        </p:spPr>
        <p:txBody>
          <a:bodyPr wrap="none" rtlCol="0">
            <a:spAutoFit/>
          </a:bodyPr>
          <a:lstStyle/>
          <a:p>
            <a:pPr algn="l"/>
            <a:r>
              <a:rPr kumimoji="1" lang="ja-JP" altLang="en-US" sz="14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広く使われているボキャブラリ</a:t>
            </a:r>
          </a:p>
        </p:txBody>
      </p:sp>
      <p:sp>
        <p:nvSpPr>
          <p:cNvPr id="19" name="テキスト ボックス 18"/>
          <p:cNvSpPr txBox="1"/>
          <p:nvPr/>
        </p:nvSpPr>
        <p:spPr>
          <a:xfrm>
            <a:off x="3800872" y="5641503"/>
            <a:ext cx="2698175" cy="307777"/>
          </a:xfrm>
          <a:prstGeom prst="rect">
            <a:avLst/>
          </a:prstGeom>
          <a:noFill/>
        </p:spPr>
        <p:txBody>
          <a:bodyPr wrap="none" rtlCol="0">
            <a:spAutoFit/>
          </a:bodyPr>
          <a:lstStyle/>
          <a:p>
            <a:pPr algn="l"/>
            <a:r>
              <a:rPr kumimoji="1" lang="ja-JP" altLang="en-US" sz="14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共通に利用できるボキャブラリ</a:t>
            </a:r>
          </a:p>
        </p:txBody>
      </p:sp>
      <p:sp>
        <p:nvSpPr>
          <p:cNvPr id="20" name="テキスト ボックス 19"/>
          <p:cNvSpPr txBox="1"/>
          <p:nvPr/>
        </p:nvSpPr>
        <p:spPr>
          <a:xfrm>
            <a:off x="3656856" y="6073551"/>
            <a:ext cx="2877711" cy="307777"/>
          </a:xfrm>
          <a:prstGeom prst="rect">
            <a:avLst/>
          </a:prstGeom>
          <a:noFill/>
        </p:spPr>
        <p:txBody>
          <a:bodyPr wrap="none" rtlCol="0">
            <a:spAutoFit/>
          </a:bodyPr>
          <a:lstStyle/>
          <a:p>
            <a:pPr algn="l"/>
            <a:r>
              <a:rPr kumimoji="1" lang="ja-JP" altLang="en-US" sz="14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実証用・応用依存のボキャブラリ</a:t>
            </a:r>
          </a:p>
        </p:txBody>
      </p:sp>
      <p:sp>
        <p:nvSpPr>
          <p:cNvPr id="21" name="角丸四角形 20"/>
          <p:cNvSpPr/>
          <p:nvPr/>
        </p:nvSpPr>
        <p:spPr bwMode="auto">
          <a:xfrm>
            <a:off x="776536" y="5641503"/>
            <a:ext cx="504056" cy="307777"/>
          </a:xfrm>
          <a:prstGeom prst="roundRect">
            <a:avLst/>
          </a:prstGeom>
          <a:solidFill>
            <a:schemeClr val="accent1"/>
          </a:solidFill>
          <a:ln w="12700" cap="sq" cmpd="sng" algn="ctr">
            <a:solidFill>
              <a:schemeClr val="tx1"/>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地物</a:t>
            </a:r>
            <a:endParaRPr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2" name="角丸四角形 21"/>
          <p:cNvSpPr/>
          <p:nvPr/>
        </p:nvSpPr>
        <p:spPr bwMode="auto">
          <a:xfrm>
            <a:off x="1352600" y="5654569"/>
            <a:ext cx="864096" cy="281645"/>
          </a:xfrm>
          <a:prstGeom prst="roundRect">
            <a:avLst/>
          </a:prstGeom>
          <a:solidFill>
            <a:schemeClr val="accent1"/>
          </a:solidFill>
          <a:ln w="12700" cap="sq" cmpd="sng" algn="ctr">
            <a:solidFill>
              <a:schemeClr val="tx1"/>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イベント</a:t>
            </a:r>
            <a:endParaRPr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3" name="角丸四角形 22"/>
          <p:cNvSpPr/>
          <p:nvPr/>
        </p:nvSpPr>
        <p:spPr bwMode="auto">
          <a:xfrm>
            <a:off x="722530" y="6073551"/>
            <a:ext cx="954106" cy="307777"/>
          </a:xfrm>
          <a:prstGeom prst="roundRect">
            <a:avLst/>
          </a:prstGeom>
          <a:solidFill>
            <a:schemeClr val="accent1"/>
          </a:solidFill>
          <a:ln w="12700" cap="sq" cmpd="sng" algn="ctr">
            <a:solidFill>
              <a:schemeClr val="tx1"/>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自治体</a:t>
            </a:r>
            <a:endParaRPr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4" name="角丸四角形 23"/>
          <p:cNvSpPr/>
          <p:nvPr/>
        </p:nvSpPr>
        <p:spPr bwMode="auto">
          <a:xfrm>
            <a:off x="1784648" y="6086617"/>
            <a:ext cx="971872" cy="281645"/>
          </a:xfrm>
          <a:prstGeom prst="roundRect">
            <a:avLst/>
          </a:prstGeom>
          <a:solidFill>
            <a:schemeClr val="accent1"/>
          </a:solidFill>
          <a:ln w="12700" cap="sq" cmpd="sng" algn="ctr">
            <a:solidFill>
              <a:schemeClr val="tx1"/>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公共交通</a:t>
            </a:r>
            <a:endParaRPr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6" name="テキスト ボックス 25"/>
          <p:cNvSpPr txBox="1"/>
          <p:nvPr/>
        </p:nvSpPr>
        <p:spPr>
          <a:xfrm>
            <a:off x="2216696" y="5579948"/>
            <a:ext cx="425116" cy="369332"/>
          </a:xfrm>
          <a:prstGeom prst="rect">
            <a:avLst/>
          </a:prstGeom>
          <a:noFill/>
        </p:spPr>
        <p:txBody>
          <a:bodyPr wrap="none" rtlCol="0">
            <a:spAutoFit/>
          </a:bodyPr>
          <a:lstStyle/>
          <a:p>
            <a:pPr algn="l"/>
            <a:r>
              <a:rPr kumimoji="1" lang="en-US" altLang="ja-JP"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7" name="テキスト ボックス 26"/>
          <p:cNvSpPr txBox="1"/>
          <p:nvPr/>
        </p:nvSpPr>
        <p:spPr>
          <a:xfrm>
            <a:off x="2864768" y="6011996"/>
            <a:ext cx="425116" cy="369332"/>
          </a:xfrm>
          <a:prstGeom prst="rect">
            <a:avLst/>
          </a:prstGeom>
          <a:noFill/>
        </p:spPr>
        <p:txBody>
          <a:bodyPr wrap="none" rtlCol="0">
            <a:spAutoFit/>
          </a:bodyPr>
          <a:lstStyle/>
          <a:p>
            <a:pPr algn="l"/>
            <a:r>
              <a:rPr kumimoji="1" lang="en-US" altLang="ja-JP"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8" name="角丸四角形 27"/>
          <p:cNvSpPr/>
          <p:nvPr/>
        </p:nvSpPr>
        <p:spPr bwMode="auto">
          <a:xfrm>
            <a:off x="7977335" y="5013176"/>
            <a:ext cx="1478289" cy="1440160"/>
          </a:xfrm>
          <a:prstGeom prst="roundRect">
            <a:avLst/>
          </a:prstGeom>
          <a:solidFill>
            <a:schemeClr val="tx1"/>
          </a:solidFill>
          <a:ln w="12700" cap="sq" cmpd="sng" algn="ctr">
            <a:solidFill>
              <a:schemeClr val="bg1"/>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sz="1600" b="0" i="0" u="none" strike="noStrike" cap="none" normalizeH="0" baseline="0" dirty="0" smtClean="0">
                <a:ln>
                  <a:noFill/>
                </a:ln>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IMI</a:t>
            </a:r>
            <a:endParaRPr kumimoji="0" lang="ja-JP" altLang="en-US" sz="1600" b="0" i="0" u="none" strike="noStrike" cap="none" normalizeH="0" baseline="0" dirty="0" smtClean="0">
              <a:ln>
                <a:noFill/>
              </a:ln>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marL="0" marR="0" indent="0" algn="ctr" defTabSz="914400" rtl="0" eaLnBrk="1" fontAlgn="base" latinLnBrk="1" hangingPunct="1">
              <a:lnSpc>
                <a:spcPct val="100000"/>
              </a:lnSpc>
              <a:spcBef>
                <a:spcPct val="0"/>
              </a:spcBef>
              <a:spcAft>
                <a:spcPct val="0"/>
              </a:spcAft>
              <a:buClrTx/>
              <a:buSzTx/>
              <a:buFontTx/>
              <a:buNone/>
              <a:tabLst/>
            </a:pPr>
            <a:r>
              <a:rPr kumimoji="0" lang="ja-JP" altLang="en-US" sz="1600" b="0" i="0" u="none" strike="noStrike" cap="none" normalizeH="0" baseline="0" dirty="0" smtClean="0">
                <a:ln>
                  <a:noFill/>
                </a:ln>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ボキャブラリ</a:t>
            </a:r>
          </a:p>
        </p:txBody>
      </p:sp>
      <p:sp>
        <p:nvSpPr>
          <p:cNvPr id="29" name="左右矢印 28"/>
          <p:cNvSpPr/>
          <p:nvPr/>
        </p:nvSpPr>
        <p:spPr bwMode="auto">
          <a:xfrm>
            <a:off x="6897216" y="5451903"/>
            <a:ext cx="936104" cy="569385"/>
          </a:xfrm>
          <a:prstGeom prst="leftRightArrow">
            <a:avLst/>
          </a:prstGeom>
          <a:solidFill>
            <a:schemeClr val="accent1"/>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ja-JP" altLang="en-US" sz="16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連携</a:t>
            </a:r>
          </a:p>
        </p:txBody>
      </p:sp>
    </p:spTree>
    <p:extLst>
      <p:ext uri="{BB962C8B-B14F-4D97-AF65-F5344CB8AC3E}">
        <p14:creationId xmlns:p14="http://schemas.microsoft.com/office/powerpoint/2010/main" val="32482097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kumimoji="1" lang="ja-JP" altLang="en-US" dirty="0" smtClean="0"/>
              <a:t>整備計画</a:t>
            </a:r>
            <a:endParaRPr kumimoji="1" lang="ja-JP" altLang="en-US" dirty="0"/>
          </a:p>
        </p:txBody>
      </p:sp>
      <p:sp>
        <p:nvSpPr>
          <p:cNvPr id="6" name="コンテンツ プレースホルダー 5"/>
          <p:cNvSpPr>
            <a:spLocks noGrp="1"/>
          </p:cNvSpPr>
          <p:nvPr>
            <p:ph idx="1"/>
          </p:nvPr>
        </p:nvSpPr>
        <p:spPr>
          <a:xfrm>
            <a:off x="351414" y="1143000"/>
            <a:ext cx="9210098" cy="5454352"/>
          </a:xfrm>
        </p:spPr>
        <p:txBody>
          <a:bodyPr>
            <a:normAutofit fontScale="77500" lnSpcReduction="20000"/>
          </a:bodyPr>
          <a:lstStyle/>
          <a:p>
            <a:r>
              <a:rPr lang="ja-JP" altLang="en-US" dirty="0"/>
              <a:t>情報流通連携基盤</a:t>
            </a:r>
            <a:r>
              <a:rPr kumimoji="1" lang="ja-JP" altLang="en-US" dirty="0" smtClean="0"/>
              <a:t>外部仕様書／</a:t>
            </a:r>
            <a:r>
              <a:rPr kumimoji="1" lang="en-US" altLang="ja-JP" dirty="0" smtClean="0"/>
              <a:t>API</a:t>
            </a:r>
            <a:r>
              <a:rPr kumimoji="1" lang="ja-JP" altLang="en-US" dirty="0" smtClean="0"/>
              <a:t>部分</a:t>
            </a:r>
          </a:p>
          <a:p>
            <a:pPr lvl="1"/>
            <a:r>
              <a:rPr lang="ja-JP" altLang="en-US" dirty="0" smtClean="0"/>
              <a:t>現状</a:t>
            </a:r>
          </a:p>
          <a:p>
            <a:pPr lvl="2"/>
            <a:r>
              <a:rPr kumimoji="1" lang="en-US" altLang="ja-JP" dirty="0" smtClean="0"/>
              <a:t>7</a:t>
            </a:r>
            <a:r>
              <a:rPr kumimoji="1" lang="ja-JP" altLang="en-US" dirty="0" err="1" smtClean="0"/>
              <a:t>つの</a:t>
            </a:r>
            <a:r>
              <a:rPr kumimoji="1" lang="ja-JP" altLang="en-US" dirty="0" smtClean="0"/>
              <a:t>実証実験に</a:t>
            </a:r>
            <a:r>
              <a:rPr lang="ja-JP" altLang="en-US" dirty="0"/>
              <a:t>おいて、外部</a:t>
            </a:r>
            <a:r>
              <a:rPr lang="ja-JP" altLang="en-US" dirty="0" smtClean="0"/>
              <a:t>仕様書の</a:t>
            </a:r>
            <a:r>
              <a:rPr lang="en-US" altLang="ja-JP" dirty="0" smtClean="0"/>
              <a:t>API</a:t>
            </a:r>
            <a:r>
              <a:rPr lang="ja-JP" altLang="en-US" dirty="0" smtClean="0"/>
              <a:t>に基づく基盤システムを構築し、アプリコンテストを実施中</a:t>
            </a:r>
            <a:endParaRPr kumimoji="1" lang="ja-JP" altLang="en-US" dirty="0" smtClean="0"/>
          </a:p>
          <a:p>
            <a:pPr lvl="2"/>
            <a:r>
              <a:rPr kumimoji="1" lang="en-US" altLang="ja-JP" dirty="0" smtClean="0"/>
              <a:t>Security </a:t>
            </a:r>
            <a:r>
              <a:rPr kumimoji="1" lang="en-US" altLang="ja-JP" dirty="0" smtClean="0"/>
              <a:t>Management Command</a:t>
            </a:r>
            <a:r>
              <a:rPr kumimoji="1" lang="ja-JP" altLang="en-US" dirty="0" smtClean="0"/>
              <a:t>部分を中心に精査</a:t>
            </a:r>
            <a:r>
              <a:rPr lang="ja-JP" altLang="en-US" dirty="0" smtClean="0"/>
              <a:t>、交通実証にて実装・実証中</a:t>
            </a:r>
            <a:endParaRPr kumimoji="1" lang="ja-JP" altLang="en-US" dirty="0" smtClean="0"/>
          </a:p>
          <a:p>
            <a:pPr lvl="1"/>
            <a:r>
              <a:rPr lang="ja-JP" altLang="en-US" dirty="0" smtClean="0"/>
              <a:t>今後の予定</a:t>
            </a:r>
          </a:p>
          <a:p>
            <a:pPr lvl="2"/>
            <a:r>
              <a:rPr kumimoji="1" lang="en-US" altLang="ja-JP" dirty="0" smtClean="0"/>
              <a:t>2014.02	</a:t>
            </a:r>
            <a:r>
              <a:rPr kumimoji="1" lang="ja-JP" altLang="en-US" dirty="0" smtClean="0"/>
              <a:t>実証事業者からのフィードバック</a:t>
            </a:r>
          </a:p>
          <a:p>
            <a:pPr lvl="2"/>
            <a:r>
              <a:rPr kumimoji="1" lang="en-US" altLang="ja-JP" dirty="0" smtClean="0"/>
              <a:t>2014.03</a:t>
            </a:r>
            <a:r>
              <a:rPr kumimoji="1" lang="ja-JP" altLang="en-US" dirty="0" smtClean="0"/>
              <a:t>	</a:t>
            </a:r>
            <a:r>
              <a:rPr kumimoji="1" lang="en-US" altLang="ja-JP" dirty="0" smtClean="0"/>
              <a:t>ver</a:t>
            </a:r>
            <a:r>
              <a:rPr lang="en-US" altLang="ja-JP" dirty="0" smtClean="0"/>
              <a:t>sion </a:t>
            </a:r>
            <a:r>
              <a:rPr kumimoji="1" lang="en-US" altLang="ja-JP" dirty="0" smtClean="0"/>
              <a:t>2.0α</a:t>
            </a:r>
            <a:r>
              <a:rPr kumimoji="1" lang="ja-JP" altLang="en-US" dirty="0" smtClean="0"/>
              <a:t>版作成</a:t>
            </a:r>
          </a:p>
          <a:p>
            <a:pPr lvl="2"/>
            <a:r>
              <a:rPr lang="en-US" altLang="ja-JP" dirty="0" smtClean="0"/>
              <a:t>2014.06</a:t>
            </a:r>
            <a:r>
              <a:rPr lang="ja-JP" altLang="en-US" dirty="0" smtClean="0"/>
              <a:t>	</a:t>
            </a:r>
            <a:r>
              <a:rPr lang="en-US" altLang="ja-JP" dirty="0" smtClean="0"/>
              <a:t>version 2.0</a:t>
            </a:r>
            <a:r>
              <a:rPr lang="ja-JP" altLang="en-US" dirty="0" smtClean="0"/>
              <a:t>公開</a:t>
            </a:r>
            <a:endParaRPr kumimoji="1" lang="ja-JP" altLang="en-US" dirty="0" smtClean="0"/>
          </a:p>
          <a:p>
            <a:r>
              <a:rPr lang="ja-JP" altLang="en-US" dirty="0"/>
              <a:t>情報流通連携基盤</a:t>
            </a:r>
            <a:r>
              <a:rPr lang="ja-JP" altLang="en-US" dirty="0" smtClean="0"/>
              <a:t>外部仕様書／ボキャブラリ部分</a:t>
            </a:r>
            <a:endParaRPr lang="ja-JP" altLang="en-US" dirty="0"/>
          </a:p>
          <a:p>
            <a:pPr lvl="1"/>
            <a:r>
              <a:rPr lang="ja-JP" altLang="en-US" dirty="0" smtClean="0"/>
              <a:t>現状</a:t>
            </a:r>
          </a:p>
          <a:p>
            <a:pPr lvl="2"/>
            <a:r>
              <a:rPr lang="en-US" altLang="ja-JP" dirty="0"/>
              <a:t>7</a:t>
            </a:r>
            <a:r>
              <a:rPr lang="ja-JP" altLang="en-US" dirty="0" err="1"/>
              <a:t>つの</a:t>
            </a:r>
            <a:r>
              <a:rPr lang="ja-JP" altLang="en-US" dirty="0"/>
              <a:t>実証実験において、外部</a:t>
            </a:r>
            <a:r>
              <a:rPr lang="ja-JP" altLang="en-US" dirty="0" smtClean="0"/>
              <a:t>仕様書に記載されたボキャブラリをベースとしてデータを記述し、アプリコンテスト</a:t>
            </a:r>
            <a:r>
              <a:rPr lang="ja-JP" altLang="en-US" dirty="0"/>
              <a:t>を実施中</a:t>
            </a:r>
          </a:p>
          <a:p>
            <a:pPr lvl="2"/>
            <a:r>
              <a:rPr lang="ja-JP" altLang="en-US" dirty="0" smtClean="0"/>
              <a:t>規定</a:t>
            </a:r>
            <a:r>
              <a:rPr lang="ja-JP" altLang="en-US" dirty="0" smtClean="0"/>
              <a:t>範囲の修正と、実証</a:t>
            </a:r>
            <a:r>
              <a:rPr lang="ja-JP" altLang="en-US" dirty="0"/>
              <a:t>実験等でニーズのある</a:t>
            </a:r>
            <a:r>
              <a:rPr lang="ja-JP" altLang="en-US" dirty="0" smtClean="0"/>
              <a:t>ボキャブラリの精査中</a:t>
            </a:r>
          </a:p>
          <a:p>
            <a:pPr lvl="1"/>
            <a:r>
              <a:rPr lang="ja-JP" altLang="en-US" dirty="0"/>
              <a:t>今後の</a:t>
            </a:r>
            <a:r>
              <a:rPr lang="ja-JP" altLang="en-US" dirty="0" smtClean="0"/>
              <a:t>予定</a:t>
            </a:r>
          </a:p>
          <a:p>
            <a:pPr lvl="2"/>
            <a:r>
              <a:rPr lang="en-US" altLang="ja-JP" dirty="0" smtClean="0"/>
              <a:t>API</a:t>
            </a:r>
            <a:r>
              <a:rPr lang="ja-JP" altLang="en-US" dirty="0" smtClean="0"/>
              <a:t>部分と同じ</a:t>
            </a:r>
            <a:endParaRPr lang="ja-JP" altLang="en-US" dirty="0"/>
          </a:p>
          <a:p>
            <a:r>
              <a:rPr lang="ja-JP" altLang="en-US" dirty="0"/>
              <a:t>情報流通連携</a:t>
            </a:r>
            <a:r>
              <a:rPr lang="ja-JP" altLang="en-US" dirty="0" smtClean="0"/>
              <a:t>基盤の</a:t>
            </a:r>
            <a:r>
              <a:rPr kumimoji="1" lang="ja-JP" altLang="en-US" dirty="0" smtClean="0"/>
              <a:t>ボキャブラリ管理サービス</a:t>
            </a:r>
          </a:p>
          <a:p>
            <a:pPr lvl="1"/>
            <a:r>
              <a:rPr lang="ja-JP" altLang="en-US" dirty="0" smtClean="0"/>
              <a:t>提供する機能</a:t>
            </a:r>
          </a:p>
          <a:p>
            <a:pPr lvl="2"/>
            <a:r>
              <a:rPr lang="ja-JP" altLang="en-US" dirty="0"/>
              <a:t>（アカウント発</a:t>
            </a:r>
            <a:r>
              <a:rPr lang="ja-JP" altLang="en-US" dirty="0" smtClean="0"/>
              <a:t>行者に対する）ボキャブラリセットの登録</a:t>
            </a:r>
          </a:p>
          <a:p>
            <a:pPr lvl="2"/>
            <a:r>
              <a:rPr lang="ja-JP" altLang="en-US" dirty="0"/>
              <a:t>登録されて</a:t>
            </a:r>
            <a:r>
              <a:rPr lang="ja-JP" altLang="en-US" dirty="0" smtClean="0"/>
              <a:t>いるボキャブラリの登録・検索</a:t>
            </a:r>
          </a:p>
          <a:p>
            <a:pPr lvl="2"/>
            <a:r>
              <a:rPr lang="ja-JP" altLang="en-US" dirty="0"/>
              <a:t>外部</a:t>
            </a:r>
            <a:r>
              <a:rPr lang="ja-JP" altLang="en-US" dirty="0" smtClean="0"/>
              <a:t>仕様書に掲載されているボキャブラリや、実証で定義されたボキャブラリを掲載予定</a:t>
            </a:r>
          </a:p>
          <a:p>
            <a:pPr lvl="2"/>
            <a:r>
              <a:rPr lang="en-US" altLang="ja-JP" dirty="0" smtClean="0"/>
              <a:t>IMI</a:t>
            </a:r>
            <a:r>
              <a:rPr lang="ja-JP" altLang="en-US" dirty="0" smtClean="0"/>
              <a:t>のボキャブラリとも連携</a:t>
            </a:r>
          </a:p>
          <a:p>
            <a:pPr lvl="1"/>
            <a:r>
              <a:rPr lang="ja-JP" altLang="en-US" dirty="0"/>
              <a:t>今後の</a:t>
            </a:r>
            <a:r>
              <a:rPr lang="ja-JP" altLang="en-US" dirty="0" smtClean="0"/>
              <a:t>予定</a:t>
            </a:r>
          </a:p>
          <a:p>
            <a:pPr lvl="2"/>
            <a:r>
              <a:rPr lang="en-US" altLang="ja-JP" dirty="0" smtClean="0"/>
              <a:t>2014.03</a:t>
            </a:r>
            <a:r>
              <a:rPr lang="ja-JP" altLang="en-US" dirty="0" smtClean="0"/>
              <a:t>	</a:t>
            </a:r>
            <a:r>
              <a:rPr lang="en-US" altLang="ja-JP" dirty="0" smtClean="0"/>
              <a:t>α</a:t>
            </a:r>
            <a:r>
              <a:rPr lang="ja-JP" altLang="en-US" dirty="0" smtClean="0"/>
              <a:t>版構築</a:t>
            </a:r>
          </a:p>
          <a:p>
            <a:pPr lvl="2"/>
            <a:r>
              <a:rPr lang="en-US" altLang="ja-JP" dirty="0" smtClean="0"/>
              <a:t>2014.06</a:t>
            </a:r>
            <a:r>
              <a:rPr lang="ja-JP" altLang="en-US" dirty="0" smtClean="0"/>
              <a:t>	公開</a:t>
            </a:r>
          </a:p>
          <a:p>
            <a:pPr lvl="1"/>
            <a:endParaRPr lang="en-US" altLang="ja-JP" dirty="0" smtClean="0"/>
          </a:p>
          <a:p>
            <a:pPr lvl="1"/>
            <a:endParaRPr kumimoji="1" lang="ja-JP" altLang="en-US" dirty="0"/>
          </a:p>
        </p:txBody>
      </p:sp>
      <p:sp>
        <p:nvSpPr>
          <p:cNvPr id="4" name="スライド番号プレースホルダー 3"/>
          <p:cNvSpPr>
            <a:spLocks noGrp="1"/>
          </p:cNvSpPr>
          <p:nvPr>
            <p:ph type="sldNum" sz="quarter" idx="10"/>
          </p:nvPr>
        </p:nvSpPr>
        <p:spPr/>
        <p:txBody>
          <a:bodyPr/>
          <a:lstStyle/>
          <a:p>
            <a:fld id="{32A7F7E3-2EA5-4E0E-99DF-9D27F789031C}" type="slidenum">
              <a:rPr lang="ja-JP" altLang="en-US" smtClean="0"/>
              <a:pPr/>
              <a:t>2</a:t>
            </a:fld>
            <a:endParaRPr lang="en-US" altLang="ja-JP"/>
          </a:p>
        </p:txBody>
      </p:sp>
    </p:spTree>
    <p:extLst>
      <p:ext uri="{BB962C8B-B14F-4D97-AF65-F5344CB8AC3E}">
        <p14:creationId xmlns:p14="http://schemas.microsoft.com/office/powerpoint/2010/main" val="20514637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外部仕様書に記載するボキャブラリに関する規定</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現行</a:t>
            </a:r>
          </a:p>
          <a:p>
            <a:pPr lvl="1"/>
            <a:r>
              <a:rPr kumimoji="1" lang="ja-JP" altLang="en-US" dirty="0" smtClean="0"/>
              <a:t>個々のボキャブラリを定義している。</a:t>
            </a:r>
          </a:p>
          <a:p>
            <a:pPr lvl="1"/>
            <a:r>
              <a:rPr lang="ja-JP" altLang="en-US" dirty="0" smtClean="0"/>
              <a:t>問題点</a:t>
            </a:r>
            <a:endParaRPr lang="ja-JP" altLang="en-US" dirty="0"/>
          </a:p>
          <a:p>
            <a:pPr marL="876300" lvl="2" indent="-342900">
              <a:buFont typeface="+mj-lt"/>
              <a:buAutoNum type="arabicPeriod"/>
            </a:pPr>
            <a:r>
              <a:rPr lang="ja-JP" altLang="en-US" dirty="0" smtClean="0"/>
              <a:t>個々の定義に</a:t>
            </a:r>
            <a:r>
              <a:rPr lang="en-US" altLang="ja-JP" dirty="0" smtClean="0"/>
              <a:t>authority</a:t>
            </a:r>
            <a:r>
              <a:rPr lang="ja-JP" altLang="en-US" dirty="0" smtClean="0"/>
              <a:t>を与えることは難しい。</a:t>
            </a:r>
          </a:p>
          <a:p>
            <a:pPr marL="876300" lvl="2" indent="-342900">
              <a:buFont typeface="+mj-lt"/>
              <a:buAutoNum type="arabicPeriod"/>
            </a:pPr>
            <a:r>
              <a:rPr kumimoji="1" lang="ja-JP" altLang="en-US" dirty="0"/>
              <a:t>ボキャブラリの更新頻度</a:t>
            </a:r>
            <a:r>
              <a:rPr kumimoji="1" lang="ja-JP" altLang="en-US" dirty="0" smtClean="0"/>
              <a:t>は</a:t>
            </a:r>
            <a:r>
              <a:rPr kumimoji="1" lang="en-US" altLang="ja-JP" dirty="0" smtClean="0"/>
              <a:t>API</a:t>
            </a:r>
            <a:r>
              <a:rPr kumimoji="1" lang="ja-JP" altLang="en-US" dirty="0" smtClean="0"/>
              <a:t>規格に比べて高いため（数ヶ月～随時更新のペース）、仕様書の維持コストが高くなる。</a:t>
            </a:r>
          </a:p>
          <a:p>
            <a:endParaRPr kumimoji="1" lang="ja-JP" altLang="en-US" dirty="0" smtClean="0"/>
          </a:p>
          <a:p>
            <a:endParaRPr kumimoji="1" lang="ja-JP" altLang="en-US" dirty="0" smtClean="0"/>
          </a:p>
          <a:p>
            <a:r>
              <a:rPr lang="ja-JP" altLang="en-US" dirty="0"/>
              <a:t>改訂</a:t>
            </a:r>
            <a:r>
              <a:rPr lang="ja-JP" altLang="en-US" dirty="0" smtClean="0"/>
              <a:t>案</a:t>
            </a:r>
          </a:p>
          <a:p>
            <a:pPr lvl="1"/>
            <a:r>
              <a:rPr kumimoji="1" lang="ja-JP" altLang="en-US" dirty="0" smtClean="0"/>
              <a:t>ボキャブラリを定義・公開するときに必要なメタデータを規定する。</a:t>
            </a:r>
          </a:p>
          <a:p>
            <a:pPr lvl="2"/>
            <a:r>
              <a:rPr lang="ja-JP" altLang="en-US" dirty="0" smtClean="0"/>
              <a:t>一般に用途が共通である複数のボキャブラリをひとまとまりにして定義・公開する。</a:t>
            </a:r>
          </a:p>
          <a:p>
            <a:pPr lvl="3"/>
            <a:r>
              <a:rPr lang="ja-JP" altLang="en-US" dirty="0" smtClean="0"/>
              <a:t>例</a:t>
            </a:r>
            <a:r>
              <a:rPr lang="en-US" altLang="ja-JP" dirty="0" smtClean="0"/>
              <a:t>: Dublin Core </a:t>
            </a:r>
            <a:r>
              <a:rPr lang="ja-JP" altLang="en-US" dirty="0" smtClean="0"/>
              <a:t>（</a:t>
            </a:r>
            <a:r>
              <a:rPr lang="en-US" altLang="ja-JP" dirty="0" smtClean="0"/>
              <a:t>15</a:t>
            </a:r>
            <a:r>
              <a:rPr lang="ja-JP" altLang="en-US" dirty="0" smtClean="0"/>
              <a:t>種類のボキャブラリを</a:t>
            </a:r>
            <a:r>
              <a:rPr lang="en-US" altLang="ja-JP" dirty="0" smtClean="0"/>
              <a:t>1</a:t>
            </a:r>
            <a:r>
              <a:rPr lang="ja-JP" altLang="en-US" dirty="0" smtClean="0"/>
              <a:t>セットにしている）</a:t>
            </a:r>
          </a:p>
          <a:p>
            <a:pPr lvl="2"/>
            <a:r>
              <a:rPr kumimoji="1" lang="ja-JP" altLang="en-US" dirty="0"/>
              <a:t>これ</a:t>
            </a:r>
            <a:r>
              <a:rPr kumimoji="1" lang="ja-JP" altLang="en-US" dirty="0" smtClean="0"/>
              <a:t>を「ボキャブラリセット」と呼び、これに必要な</a:t>
            </a:r>
            <a:r>
              <a:rPr lang="ja-JP" altLang="en-US" dirty="0" smtClean="0"/>
              <a:t>メタデータも規定</a:t>
            </a:r>
            <a:r>
              <a:rPr lang="ja-JP" altLang="en-US" dirty="0"/>
              <a:t>する</a:t>
            </a:r>
            <a:r>
              <a:rPr lang="ja-JP" altLang="en-US" dirty="0" smtClean="0"/>
              <a:t>。</a:t>
            </a:r>
            <a:endParaRPr kumimoji="1" lang="ja-JP" altLang="en-US" dirty="0" smtClean="0"/>
          </a:p>
          <a:p>
            <a:pPr lvl="1"/>
            <a:r>
              <a:rPr lang="ja-JP" altLang="en-US" dirty="0"/>
              <a:t>個々</a:t>
            </a:r>
            <a:r>
              <a:rPr lang="ja-JP" altLang="en-US" dirty="0" smtClean="0"/>
              <a:t>のボキャブラリは、その定義例とする。</a:t>
            </a:r>
          </a:p>
          <a:p>
            <a:pPr lvl="2"/>
            <a:r>
              <a:rPr lang="ja-JP" altLang="en-US" dirty="0" smtClean="0"/>
              <a:t>詳細は、「情報</a:t>
            </a:r>
            <a:r>
              <a:rPr lang="ja-JP" altLang="en-US" dirty="0"/>
              <a:t>流通連携基盤ボキャブラリの管理</a:t>
            </a:r>
            <a:r>
              <a:rPr lang="ja-JP" altLang="en-US" dirty="0" smtClean="0"/>
              <a:t>システム」に掲載する。</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20</a:t>
            </a:fld>
            <a:endParaRPr lang="en-US" altLang="ja-JP"/>
          </a:p>
        </p:txBody>
      </p:sp>
      <p:sp>
        <p:nvSpPr>
          <p:cNvPr id="5" name="下矢印 4"/>
          <p:cNvSpPr/>
          <p:nvPr/>
        </p:nvSpPr>
        <p:spPr bwMode="auto">
          <a:xfrm>
            <a:off x="1424608" y="3140968"/>
            <a:ext cx="720080" cy="864096"/>
          </a:xfrm>
          <a:prstGeom prst="downArrow">
            <a:avLst/>
          </a:prstGeom>
          <a:solidFill>
            <a:schemeClr val="accent1"/>
          </a:solidFill>
          <a:ln w="12700" cap="sq" cmpd="sng" algn="ctr">
            <a:solidFill>
              <a:schemeClr val="tx1"/>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Tree>
    <p:extLst>
      <p:ext uri="{BB962C8B-B14F-4D97-AF65-F5344CB8AC3E}">
        <p14:creationId xmlns:p14="http://schemas.microsoft.com/office/powerpoint/2010/main" val="36514159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ボキャブラリを定義・公開するときに必要な</a:t>
            </a:r>
            <a:r>
              <a:rPr lang="ja-JP" altLang="en-US" dirty="0" smtClean="0"/>
              <a:t>メタデータ</a:t>
            </a:r>
            <a:r>
              <a:rPr lang="ja-JP" altLang="en-US" dirty="0"/>
              <a:t>案</a:t>
            </a:r>
            <a:endParaRPr kumimoji="1" lang="ja-JP" altLang="en-US" dirty="0"/>
          </a:p>
        </p:txBody>
      </p:sp>
      <p:sp>
        <p:nvSpPr>
          <p:cNvPr id="3" name="コンテンツ プレースホルダー 2"/>
          <p:cNvSpPr>
            <a:spLocks noGrp="1"/>
          </p:cNvSpPr>
          <p:nvPr>
            <p:ph sz="half" idx="1"/>
          </p:nvPr>
        </p:nvSpPr>
        <p:spPr/>
        <p:txBody>
          <a:bodyPr>
            <a:normAutofit/>
          </a:bodyPr>
          <a:lstStyle/>
          <a:p>
            <a:r>
              <a:rPr kumimoji="1" lang="ja-JP" altLang="en-US" dirty="0" smtClean="0"/>
              <a:t>必須項目</a:t>
            </a:r>
          </a:p>
          <a:p>
            <a:pPr lvl="1"/>
            <a:r>
              <a:rPr lang="ja-JP" altLang="en-US" dirty="0" smtClean="0"/>
              <a:t>ボキャブラリセット</a:t>
            </a:r>
          </a:p>
          <a:p>
            <a:pPr lvl="2"/>
            <a:r>
              <a:rPr lang="ja-JP" altLang="en-US" dirty="0" smtClean="0"/>
              <a:t>名称</a:t>
            </a:r>
            <a:endParaRPr lang="en-US" altLang="ja-JP" dirty="0" smtClean="0"/>
          </a:p>
          <a:p>
            <a:pPr lvl="2"/>
            <a:r>
              <a:rPr lang="ja-JP" altLang="en-US" dirty="0" smtClean="0"/>
              <a:t>名前空間</a:t>
            </a:r>
            <a:endParaRPr lang="en-US" altLang="ja-JP" dirty="0" smtClean="0"/>
          </a:p>
          <a:p>
            <a:pPr lvl="1"/>
            <a:r>
              <a:rPr lang="ja-JP" altLang="en-US" dirty="0" smtClean="0"/>
              <a:t>ボキャブラリ</a:t>
            </a:r>
          </a:p>
          <a:p>
            <a:pPr lvl="2"/>
            <a:r>
              <a:rPr lang="ja-JP" altLang="en-US" dirty="0" smtClean="0"/>
              <a:t>名称（</a:t>
            </a:r>
            <a:r>
              <a:rPr lang="en-US" altLang="ja-JP" dirty="0" err="1" smtClean="0"/>
              <a:t>QName</a:t>
            </a:r>
            <a:r>
              <a:rPr lang="ja-JP" altLang="en-US" dirty="0" smtClean="0"/>
              <a:t>）</a:t>
            </a:r>
            <a:endParaRPr lang="en-US" altLang="ja-JP" dirty="0" smtClean="0"/>
          </a:p>
          <a:p>
            <a:pPr lvl="2"/>
            <a:r>
              <a:rPr lang="ja-JP" altLang="en-US" dirty="0" smtClean="0"/>
              <a:t>表示名（</a:t>
            </a:r>
            <a:r>
              <a:rPr lang="en-US" altLang="ja-JP" dirty="0" smtClean="0"/>
              <a:t>Label</a:t>
            </a:r>
            <a:r>
              <a:rPr lang="ja-JP" altLang="en-US" dirty="0" smtClean="0"/>
              <a:t>）</a:t>
            </a:r>
            <a:endParaRPr lang="en-US" altLang="ja-JP" dirty="0" smtClean="0"/>
          </a:p>
          <a:p>
            <a:pPr lvl="2"/>
            <a:r>
              <a:rPr lang="en-US" altLang="ja-JP" dirty="0" smtClean="0"/>
              <a:t>URI</a:t>
            </a:r>
          </a:p>
          <a:p>
            <a:pPr lvl="2"/>
            <a:r>
              <a:rPr lang="ja-JP" altLang="en-US" dirty="0" smtClean="0"/>
              <a:t>定義（</a:t>
            </a:r>
            <a:r>
              <a:rPr lang="en-US" altLang="ja-JP" dirty="0" smtClean="0"/>
              <a:t>Definition</a:t>
            </a:r>
            <a:r>
              <a:rPr lang="ja-JP" altLang="en-US" dirty="0" smtClean="0"/>
              <a:t>）</a:t>
            </a:r>
            <a:endParaRPr lang="en-US" altLang="ja-JP" dirty="0" smtClean="0"/>
          </a:p>
          <a:p>
            <a:pPr lvl="2"/>
            <a:r>
              <a:rPr lang="ja-JP" altLang="en-US" dirty="0" smtClean="0"/>
              <a:t>タイプ（</a:t>
            </a:r>
            <a:r>
              <a:rPr lang="en-US" altLang="ja-JP" dirty="0" smtClean="0"/>
              <a:t>Type of Term</a:t>
            </a:r>
            <a:r>
              <a:rPr lang="ja-JP" altLang="en-US" dirty="0" smtClean="0"/>
              <a:t>）</a:t>
            </a:r>
            <a:endParaRPr lang="en-US" altLang="ja-JP" dirty="0" smtClean="0"/>
          </a:p>
          <a:p>
            <a:pPr lvl="3"/>
            <a:r>
              <a:rPr lang="ja-JP" altLang="en-US" dirty="0"/>
              <a:t>クラス</a:t>
            </a:r>
            <a:r>
              <a:rPr lang="ja-JP" altLang="en-US" dirty="0" smtClean="0"/>
              <a:t>かプロパティか</a:t>
            </a:r>
            <a:endParaRPr lang="ja-JP" altLang="en-US" dirty="0"/>
          </a:p>
          <a:p>
            <a:pPr lvl="1"/>
            <a:endParaRPr kumimoji="1" lang="ja-JP" altLang="en-US" dirty="0"/>
          </a:p>
        </p:txBody>
      </p:sp>
      <p:sp>
        <p:nvSpPr>
          <p:cNvPr id="5" name="コンテンツ プレースホルダー 4"/>
          <p:cNvSpPr>
            <a:spLocks noGrp="1"/>
          </p:cNvSpPr>
          <p:nvPr>
            <p:ph sz="half" idx="2"/>
          </p:nvPr>
        </p:nvSpPr>
        <p:spPr/>
        <p:txBody>
          <a:bodyPr>
            <a:normAutofit/>
          </a:bodyPr>
          <a:lstStyle/>
          <a:p>
            <a:r>
              <a:rPr lang="ja-JP" altLang="en-US" dirty="0" smtClean="0"/>
              <a:t>推奨項目</a:t>
            </a:r>
            <a:endParaRPr lang="en-US" altLang="ja-JP" dirty="0"/>
          </a:p>
          <a:p>
            <a:pPr lvl="1"/>
            <a:r>
              <a:rPr lang="ja-JP" altLang="en-US" dirty="0" smtClean="0"/>
              <a:t>ボキャブラリセット</a:t>
            </a:r>
          </a:p>
          <a:p>
            <a:pPr lvl="2"/>
            <a:r>
              <a:rPr lang="ja-JP" altLang="en-US" dirty="0" smtClean="0"/>
              <a:t>作成者</a:t>
            </a:r>
          </a:p>
          <a:p>
            <a:pPr lvl="2"/>
            <a:r>
              <a:rPr lang="ja-JP" altLang="en-US" dirty="0"/>
              <a:t>最終更新</a:t>
            </a:r>
            <a:r>
              <a:rPr lang="ja-JP" altLang="en-US" dirty="0" smtClean="0"/>
              <a:t>日</a:t>
            </a:r>
          </a:p>
          <a:p>
            <a:pPr lvl="2"/>
            <a:r>
              <a:rPr lang="ja-JP" altLang="en-US" dirty="0" smtClean="0"/>
              <a:t>ボキャブラリセットの説明</a:t>
            </a:r>
            <a:endParaRPr lang="ja-JP" altLang="en-US" dirty="0"/>
          </a:p>
          <a:p>
            <a:pPr lvl="1"/>
            <a:r>
              <a:rPr lang="ja-JP" altLang="en-US" dirty="0" smtClean="0"/>
              <a:t>ボキャブラリ</a:t>
            </a:r>
            <a:endParaRPr lang="ja-JP" altLang="en-US" dirty="0"/>
          </a:p>
          <a:p>
            <a:pPr lvl="2"/>
            <a:r>
              <a:rPr lang="ja-JP" altLang="en-US" dirty="0" smtClean="0"/>
              <a:t>補足説明（</a:t>
            </a:r>
            <a:r>
              <a:rPr lang="en-US" altLang="ja-JP" dirty="0" smtClean="0"/>
              <a:t>Comment</a:t>
            </a:r>
            <a:r>
              <a:rPr lang="ja-JP" altLang="en-US" dirty="0" smtClean="0"/>
              <a:t>）</a:t>
            </a:r>
          </a:p>
          <a:p>
            <a:pPr lvl="2"/>
            <a:r>
              <a:rPr lang="ja-JP" altLang="en-US" dirty="0" smtClean="0"/>
              <a:t>参照（</a:t>
            </a:r>
            <a:r>
              <a:rPr lang="en-US" altLang="ja-JP" dirty="0" smtClean="0"/>
              <a:t>See</a:t>
            </a:r>
            <a:r>
              <a:rPr lang="ja-JP" altLang="en-US" dirty="0" smtClean="0"/>
              <a:t>）</a:t>
            </a:r>
          </a:p>
          <a:p>
            <a:pPr lvl="2"/>
            <a:r>
              <a:rPr lang="en-US" altLang="ja-JP" dirty="0" smtClean="0"/>
              <a:t>Resource</a:t>
            </a:r>
            <a:r>
              <a:rPr lang="ja-JP" altLang="en-US" dirty="0" err="1" smtClean="0"/>
              <a:t>へ</a:t>
            </a:r>
            <a:r>
              <a:rPr lang="ja-JP" altLang="en-US" dirty="0" err="1"/>
              <a:t>の</a:t>
            </a:r>
            <a:r>
              <a:rPr lang="ja-JP" altLang="en-US" dirty="0" smtClean="0"/>
              <a:t>リファレンス（</a:t>
            </a:r>
            <a:r>
              <a:rPr lang="en-US" altLang="ja-JP" dirty="0" smtClean="0"/>
              <a:t>References</a:t>
            </a:r>
            <a:r>
              <a:rPr lang="ja-JP" altLang="en-US" dirty="0" smtClean="0"/>
              <a:t>）</a:t>
            </a:r>
          </a:p>
          <a:p>
            <a:pPr lvl="2"/>
            <a:r>
              <a:rPr lang="en-US" altLang="ja-JP" dirty="0" smtClean="0"/>
              <a:t>Sub property</a:t>
            </a:r>
            <a:r>
              <a:rPr lang="ja-JP" altLang="en-US" dirty="0" smtClean="0"/>
              <a:t>と</a:t>
            </a:r>
            <a:r>
              <a:rPr lang="ja-JP" altLang="en-US" dirty="0"/>
              <a:t>なる </a:t>
            </a:r>
            <a:r>
              <a:rPr lang="en-US" altLang="ja-JP" dirty="0" smtClean="0"/>
              <a:t>property</a:t>
            </a:r>
            <a:r>
              <a:rPr lang="ja-JP" altLang="en-US" dirty="0" smtClean="0"/>
              <a:t>（</a:t>
            </a:r>
            <a:r>
              <a:rPr lang="en-US" altLang="ja-JP" dirty="0" smtClean="0"/>
              <a:t>Refines)</a:t>
            </a:r>
            <a:endParaRPr lang="ja-JP" altLang="en-US" dirty="0" smtClean="0"/>
          </a:p>
          <a:p>
            <a:pPr lvl="2"/>
            <a:r>
              <a:rPr lang="ja-JP" altLang="en-US" dirty="0"/>
              <a:t>概念的に</a:t>
            </a:r>
            <a:r>
              <a:rPr lang="ja-JP" altLang="en-US" dirty="0" smtClean="0"/>
              <a:t>スーパークラス（</a:t>
            </a:r>
            <a:r>
              <a:rPr lang="en-US" altLang="ja-JP" dirty="0" smtClean="0"/>
              <a:t>Broader Than)</a:t>
            </a:r>
            <a:endParaRPr lang="ja-JP" altLang="en-US" dirty="0" smtClean="0"/>
          </a:p>
          <a:p>
            <a:pPr lvl="2"/>
            <a:r>
              <a:rPr lang="ja-JP" altLang="en-US" dirty="0"/>
              <a:t>概念的に</a:t>
            </a:r>
            <a:r>
              <a:rPr lang="ja-JP" altLang="en-US" dirty="0" smtClean="0"/>
              <a:t>サブクラス（</a:t>
            </a:r>
            <a:r>
              <a:rPr lang="en-US" altLang="ja-JP" dirty="0" smtClean="0"/>
              <a:t>Narrower Than</a:t>
            </a:r>
            <a:r>
              <a:rPr lang="ja-JP" altLang="en-US" dirty="0" smtClean="0"/>
              <a:t>）</a:t>
            </a:r>
            <a:br>
              <a:rPr lang="ja-JP" altLang="en-US" dirty="0" smtClean="0"/>
            </a:br>
            <a:r>
              <a:rPr lang="ja-JP" altLang="en-US" dirty="0" smtClean="0"/>
              <a:t>など</a:t>
            </a:r>
            <a:endParaRPr lang="ja-JP" altLang="en-US" dirty="0"/>
          </a:p>
          <a:p>
            <a:pPr lvl="2"/>
            <a:endParaRPr lang="en-US" altLang="ja-JP" dirty="0"/>
          </a:p>
          <a:p>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21</a:t>
            </a:fld>
            <a:endParaRPr lang="en-US" altLang="ja-JP"/>
          </a:p>
        </p:txBody>
      </p:sp>
    </p:spTree>
    <p:extLst>
      <p:ext uri="{BB962C8B-B14F-4D97-AF65-F5344CB8AC3E}">
        <p14:creationId xmlns:p14="http://schemas.microsoft.com/office/powerpoint/2010/main" val="2018801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kumimoji="1" lang="ja-JP" altLang="en-US" dirty="0" smtClean="0"/>
              <a:t>（参考）ボキャブラリ精査の進捗</a:t>
            </a:r>
            <a:endParaRPr kumimoji="1" lang="ja-JP" altLang="en-US" dirty="0"/>
          </a:p>
        </p:txBody>
      </p:sp>
      <p:sp>
        <p:nvSpPr>
          <p:cNvPr id="6" name="コンテンツ プレースホルダー 5"/>
          <p:cNvSpPr>
            <a:spLocks noGrp="1"/>
          </p:cNvSpPr>
          <p:nvPr>
            <p:ph idx="1"/>
          </p:nvPr>
        </p:nvSpPr>
        <p:spPr/>
        <p:txBody>
          <a:bodyPr/>
          <a:lstStyle/>
          <a:p>
            <a:r>
              <a:rPr lang="ja-JP" altLang="en-US" dirty="0" smtClean="0"/>
              <a:t>今回精査中のボキャブラリ</a:t>
            </a:r>
          </a:p>
          <a:p>
            <a:pPr lvl="1"/>
            <a:r>
              <a:rPr lang="ja-JP" altLang="en-US" dirty="0"/>
              <a:t>地物</a:t>
            </a:r>
            <a:r>
              <a:rPr lang="ja-JP" altLang="en-US" dirty="0" smtClean="0"/>
              <a:t>属性ボキャブラリ</a:t>
            </a:r>
          </a:p>
          <a:p>
            <a:pPr lvl="2"/>
            <a:r>
              <a:rPr lang="ja-JP" altLang="en-US" dirty="0"/>
              <a:t>交通</a:t>
            </a:r>
            <a:r>
              <a:rPr lang="ja-JP" altLang="en-US" dirty="0" smtClean="0"/>
              <a:t>実証・観光実証等で共通に利用されているが、ボキャブラリの階層化を用いた検索を利用する要望があったため、外部仕様書に掲載されていたボキャブラリを精査している。</a:t>
            </a:r>
          </a:p>
          <a:p>
            <a:pPr lvl="1"/>
            <a:r>
              <a:rPr lang="ja-JP" altLang="en-US" dirty="0" smtClean="0"/>
              <a:t>医薬品関連ボキャブラリ</a:t>
            </a:r>
          </a:p>
          <a:p>
            <a:pPr lvl="2"/>
            <a:r>
              <a:rPr lang="ja-JP" altLang="en-US" dirty="0" smtClean="0"/>
              <a:t>花粉実証において、花粉症患者に処方した医薬品を記述する必要性が生じた。</a:t>
            </a:r>
          </a:p>
          <a:p>
            <a:pPr lvl="2"/>
            <a:r>
              <a:rPr lang="ja-JP" altLang="en-US" dirty="0"/>
              <a:t>医</a:t>
            </a:r>
            <a:r>
              <a:rPr lang="ja-JP" altLang="en-US" dirty="0" smtClean="0"/>
              <a:t>薬品の種類については、本実証に限らず利用できる可能性がある。</a:t>
            </a:r>
          </a:p>
          <a:p>
            <a:pPr lvl="1"/>
            <a:endParaRPr lang="ja-JP" altLang="en-US" dirty="0"/>
          </a:p>
        </p:txBody>
      </p:sp>
      <p:sp>
        <p:nvSpPr>
          <p:cNvPr id="4" name="スライド番号プレースホルダー 3"/>
          <p:cNvSpPr>
            <a:spLocks noGrp="1"/>
          </p:cNvSpPr>
          <p:nvPr>
            <p:ph type="sldNum" sz="quarter" idx="10"/>
          </p:nvPr>
        </p:nvSpPr>
        <p:spPr/>
        <p:txBody>
          <a:bodyPr/>
          <a:lstStyle/>
          <a:p>
            <a:fld id="{32A7F7E3-2EA5-4E0E-99DF-9D27F789031C}" type="slidenum">
              <a:rPr lang="ja-JP" altLang="en-US" smtClean="0"/>
              <a:pPr/>
              <a:t>22</a:t>
            </a:fld>
            <a:endParaRPr lang="en-US" altLang="ja-JP"/>
          </a:p>
        </p:txBody>
      </p:sp>
    </p:spTree>
    <p:extLst>
      <p:ext uri="{BB962C8B-B14F-4D97-AF65-F5344CB8AC3E}">
        <p14:creationId xmlns:p14="http://schemas.microsoft.com/office/powerpoint/2010/main" val="8144106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（参考）地物</a:t>
            </a:r>
            <a:r>
              <a:rPr kumimoji="1" lang="ja-JP" altLang="en-US" dirty="0" smtClean="0"/>
              <a:t>属性語彙</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精査の概要</a:t>
            </a:r>
          </a:p>
          <a:p>
            <a:pPr lvl="1"/>
            <a:r>
              <a:rPr kumimoji="1" lang="ja-JP" altLang="en-US" dirty="0" smtClean="0"/>
              <a:t>交通実証と観光実証において、場所・地物に関するボキャブラリを検討するにあたり、外部仕様書に定義されている地物関連のボキャブラリ</a:t>
            </a:r>
            <a:r>
              <a:rPr lang="ja-JP" altLang="en-US" dirty="0" smtClean="0"/>
              <a:t>を精査している</a:t>
            </a:r>
            <a:r>
              <a:rPr kumimoji="1" lang="ja-JP" altLang="en-US" dirty="0" smtClean="0"/>
              <a:t>。</a:t>
            </a:r>
          </a:p>
          <a:p>
            <a:pPr lvl="2"/>
            <a:r>
              <a:rPr lang="ja-JP" altLang="en-US" dirty="0"/>
              <a:t>階層化の実施に</a:t>
            </a:r>
            <a:r>
              <a:rPr lang="ja-JP" altLang="en-US" dirty="0" smtClean="0"/>
              <a:t>より、たとえば「施設（</a:t>
            </a:r>
            <a:r>
              <a:rPr lang="en-US" altLang="ja-JP" dirty="0" err="1" smtClean="0"/>
              <a:t>ug:Facility</a:t>
            </a:r>
            <a:r>
              <a:rPr lang="ja-JP" altLang="en-US" dirty="0" smtClean="0"/>
              <a:t>）」というクラスに属する地物を検索すると、関連する「金融施設」「医療施設」「鉄道」「道路」等の地物が得られるようなクエリ／レスポンスが可能になる。</a:t>
            </a:r>
            <a:endParaRPr kumimoji="1" lang="ja-JP" altLang="en-US" dirty="0" smtClean="0"/>
          </a:p>
          <a:p>
            <a:pPr lvl="1"/>
            <a:r>
              <a:rPr lang="ja-JP" altLang="en-US" dirty="0" smtClean="0"/>
              <a:t>地物を目的語とする述語</a:t>
            </a:r>
            <a:r>
              <a:rPr lang="en-US" altLang="ja-JP" dirty="0" err="1" smtClean="0"/>
              <a:t>ug:locatedAt</a:t>
            </a:r>
            <a:r>
              <a:rPr lang="ja-JP" altLang="en-US" dirty="0" smtClean="0"/>
              <a:t>を追加し、「～にある」という事象を記述できるようにした。</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23</a:t>
            </a:fld>
            <a:endParaRPr lang="en-US" altLang="ja-JP"/>
          </a:p>
        </p:txBody>
      </p:sp>
      <p:sp>
        <p:nvSpPr>
          <p:cNvPr id="5" name="円/楕円 4"/>
          <p:cNvSpPr/>
          <p:nvPr/>
        </p:nvSpPr>
        <p:spPr bwMode="auto">
          <a:xfrm>
            <a:off x="4088904" y="3345623"/>
            <a:ext cx="1169453" cy="454787"/>
          </a:xfrm>
          <a:prstGeom prst="ellipse">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sz="1200" b="0" i="0" u="none" strike="noStrike" cap="none" normalizeH="0" baseline="0" dirty="0" err="1" smtClean="0">
                <a:ln>
                  <a:noFill/>
                </a:ln>
                <a:solidFill>
                  <a:schemeClr val="bg2"/>
                </a:solidFill>
                <a:effectLst/>
                <a:latin typeface="+mn-lt"/>
                <a:ea typeface="メイリオ" panose="020B0604030504040204" pitchFamily="50" charset="-128"/>
              </a:rPr>
              <a:t>ug:Feature</a:t>
            </a:r>
            <a:endParaRPr kumimoji="0" lang="en-US" altLang="ja-JP" sz="1200" b="0" i="0" u="none" strike="noStrike" cap="none" normalizeH="0" baseline="0" dirty="0" smtClean="0">
              <a:ln>
                <a:noFill/>
              </a:ln>
              <a:solidFill>
                <a:schemeClr val="bg2"/>
              </a:solidFill>
              <a:effectLst/>
              <a:latin typeface="+mn-lt"/>
              <a:ea typeface="メイリオ" panose="020B0604030504040204" pitchFamily="50" charset="-128"/>
            </a:endParaRPr>
          </a:p>
          <a:p>
            <a:pPr marL="0" marR="0" indent="0" algn="ctr" defTabSz="914400" rtl="0" eaLnBrk="1" fontAlgn="base" latinLnBrk="1" hangingPunct="1">
              <a:lnSpc>
                <a:spcPct val="100000"/>
              </a:lnSpc>
              <a:spcBef>
                <a:spcPct val="0"/>
              </a:spcBef>
              <a:spcAft>
                <a:spcPct val="0"/>
              </a:spcAft>
              <a:buClrTx/>
              <a:buSzTx/>
              <a:buFontTx/>
              <a:buNone/>
              <a:tabLst/>
            </a:pPr>
            <a:r>
              <a:rPr lang="en-US" altLang="ja-JP" sz="1200" dirty="0" smtClean="0">
                <a:solidFill>
                  <a:schemeClr val="bg2"/>
                </a:solidFill>
                <a:latin typeface="+mn-lt"/>
                <a:ea typeface="メイリオ" panose="020B0604030504040204" pitchFamily="50" charset="-128"/>
              </a:rPr>
              <a:t>(</a:t>
            </a:r>
            <a:r>
              <a:rPr lang="ja-JP" altLang="en-US" sz="1200" dirty="0" smtClean="0">
                <a:solidFill>
                  <a:schemeClr val="bg2"/>
                </a:solidFill>
                <a:latin typeface="+mn-lt"/>
                <a:ea typeface="メイリオ" panose="020B0604030504040204" pitchFamily="50" charset="-128"/>
              </a:rPr>
              <a:t>地物</a:t>
            </a:r>
            <a:r>
              <a:rPr lang="en-US" altLang="ja-JP" sz="1200" dirty="0">
                <a:solidFill>
                  <a:schemeClr val="bg2"/>
                </a:solidFill>
                <a:latin typeface="+mn-lt"/>
                <a:ea typeface="メイリオ" panose="020B0604030504040204" pitchFamily="50" charset="-128"/>
              </a:rPr>
              <a:t>)</a:t>
            </a:r>
            <a:endParaRPr kumimoji="0" lang="ja-JP" altLang="en-US" sz="1200" b="0" i="0" u="none" strike="noStrike" cap="none" normalizeH="0" baseline="0" dirty="0" smtClean="0">
              <a:ln>
                <a:noFill/>
              </a:ln>
              <a:solidFill>
                <a:schemeClr val="bg2"/>
              </a:solidFill>
              <a:effectLst/>
              <a:latin typeface="+mn-lt"/>
              <a:ea typeface="メイリオ" panose="020B0604030504040204" pitchFamily="50" charset="-128"/>
            </a:endParaRPr>
          </a:p>
        </p:txBody>
      </p:sp>
      <p:sp>
        <p:nvSpPr>
          <p:cNvPr id="6" name="円/楕円 5"/>
          <p:cNvSpPr/>
          <p:nvPr/>
        </p:nvSpPr>
        <p:spPr bwMode="auto">
          <a:xfrm>
            <a:off x="5889104" y="3345623"/>
            <a:ext cx="1368152" cy="454787"/>
          </a:xfrm>
          <a:prstGeom prst="ellipse">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sz="1200" b="0" i="0" u="none" strike="noStrike" cap="none" normalizeH="0" baseline="0" dirty="0" err="1" smtClean="0">
                <a:ln>
                  <a:noFill/>
                </a:ln>
                <a:solidFill>
                  <a:schemeClr val="bg2"/>
                </a:solidFill>
                <a:effectLst/>
                <a:latin typeface="+mn-lt"/>
                <a:ea typeface="メイリオ" panose="020B0604030504040204" pitchFamily="50" charset="-128"/>
              </a:rPr>
              <a:t>uc:</a:t>
            </a:r>
            <a:r>
              <a:rPr lang="en-US" altLang="ja-JP" sz="1200" dirty="0" err="1" smtClean="0">
                <a:solidFill>
                  <a:schemeClr val="bg2"/>
                </a:solidFill>
                <a:latin typeface="+mn-lt"/>
                <a:ea typeface="メイリオ" panose="020B0604030504040204" pitchFamily="50" charset="-128"/>
              </a:rPr>
              <a:t>SpaitialThings</a:t>
            </a:r>
            <a:endParaRPr kumimoji="0" lang="en-US" altLang="ja-JP" sz="1200" b="0" i="0" u="none" strike="noStrike" cap="none" normalizeH="0" baseline="0" dirty="0" smtClean="0">
              <a:ln>
                <a:noFill/>
              </a:ln>
              <a:solidFill>
                <a:schemeClr val="bg2"/>
              </a:solidFill>
              <a:effectLst/>
              <a:latin typeface="+mn-lt"/>
              <a:ea typeface="メイリオ" panose="020B0604030504040204" pitchFamily="50" charset="-128"/>
            </a:endParaRPr>
          </a:p>
          <a:p>
            <a:pPr marL="0" marR="0" indent="0" algn="ctr" defTabSz="914400" rtl="0" eaLnBrk="1" fontAlgn="base" latinLnBrk="1" hangingPunct="1">
              <a:lnSpc>
                <a:spcPct val="100000"/>
              </a:lnSpc>
              <a:spcBef>
                <a:spcPct val="0"/>
              </a:spcBef>
              <a:spcAft>
                <a:spcPct val="0"/>
              </a:spcAft>
              <a:buClrTx/>
              <a:buSzTx/>
              <a:buFontTx/>
              <a:buNone/>
              <a:tabLst/>
            </a:pPr>
            <a:r>
              <a:rPr lang="en-US" altLang="ja-JP" sz="1200" dirty="0" smtClean="0">
                <a:solidFill>
                  <a:schemeClr val="bg2"/>
                </a:solidFill>
                <a:latin typeface="+mn-lt"/>
                <a:ea typeface="メイリオ" panose="020B0604030504040204" pitchFamily="50" charset="-128"/>
              </a:rPr>
              <a:t>(</a:t>
            </a:r>
            <a:r>
              <a:rPr lang="ja-JP" altLang="en-US" sz="1200" dirty="0" smtClean="0">
                <a:solidFill>
                  <a:schemeClr val="bg2"/>
                </a:solidFill>
                <a:latin typeface="+mn-lt"/>
                <a:ea typeface="メイリオ" panose="020B0604030504040204" pitchFamily="50" charset="-128"/>
              </a:rPr>
              <a:t>場所</a:t>
            </a:r>
            <a:r>
              <a:rPr lang="en-US" altLang="ja-JP" sz="1200" dirty="0" smtClean="0">
                <a:solidFill>
                  <a:schemeClr val="bg2"/>
                </a:solidFill>
                <a:latin typeface="+mn-lt"/>
                <a:ea typeface="メイリオ" panose="020B0604030504040204" pitchFamily="50" charset="-128"/>
              </a:rPr>
              <a:t>)</a:t>
            </a:r>
            <a:endParaRPr kumimoji="0" lang="ja-JP" altLang="en-US" sz="1200" b="0" i="0" u="none" strike="noStrike" cap="none" normalizeH="0" baseline="0" dirty="0" smtClean="0">
              <a:ln>
                <a:noFill/>
              </a:ln>
              <a:solidFill>
                <a:schemeClr val="bg2"/>
              </a:solidFill>
              <a:effectLst/>
              <a:latin typeface="+mn-lt"/>
              <a:ea typeface="メイリオ" panose="020B0604030504040204" pitchFamily="50" charset="-128"/>
            </a:endParaRPr>
          </a:p>
        </p:txBody>
      </p:sp>
      <p:sp>
        <p:nvSpPr>
          <p:cNvPr id="7" name="円/楕円 6"/>
          <p:cNvSpPr/>
          <p:nvPr/>
        </p:nvSpPr>
        <p:spPr bwMode="auto">
          <a:xfrm>
            <a:off x="7977336" y="3345623"/>
            <a:ext cx="1656184" cy="454787"/>
          </a:xfrm>
          <a:prstGeom prst="ellipse">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sz="1200" b="0" i="0" u="none" strike="noStrike" cap="none" normalizeH="0" baseline="0" dirty="0" smtClean="0">
                <a:ln>
                  <a:noFill/>
                </a:ln>
                <a:solidFill>
                  <a:schemeClr val="bg2"/>
                </a:solidFill>
                <a:effectLst/>
                <a:latin typeface="+mn-lt"/>
                <a:ea typeface="メイリオ" panose="020B0604030504040204" pitchFamily="50" charset="-128"/>
              </a:rPr>
              <a:t>w3cgeo:</a:t>
            </a:r>
            <a:r>
              <a:rPr lang="en-US" altLang="ja-JP" sz="1200" dirty="0" smtClean="0">
                <a:solidFill>
                  <a:schemeClr val="bg2"/>
                </a:solidFill>
                <a:latin typeface="+mn-lt"/>
                <a:ea typeface="メイリオ" panose="020B0604030504040204" pitchFamily="50" charset="-128"/>
              </a:rPr>
              <a:t>SpaitialThings</a:t>
            </a:r>
            <a:endParaRPr kumimoji="0" lang="en-US" altLang="ja-JP" sz="1200" b="0" i="0" u="none" strike="noStrike" cap="none" normalizeH="0" baseline="0" dirty="0" smtClean="0">
              <a:ln>
                <a:noFill/>
              </a:ln>
              <a:solidFill>
                <a:schemeClr val="bg2"/>
              </a:solidFill>
              <a:effectLst/>
              <a:latin typeface="+mn-lt"/>
              <a:ea typeface="メイリオ" panose="020B0604030504040204" pitchFamily="50" charset="-128"/>
            </a:endParaRPr>
          </a:p>
          <a:p>
            <a:pPr marL="0" marR="0" indent="0" algn="ctr" defTabSz="914400" rtl="0" eaLnBrk="1" fontAlgn="base" latinLnBrk="1" hangingPunct="1">
              <a:lnSpc>
                <a:spcPct val="100000"/>
              </a:lnSpc>
              <a:spcBef>
                <a:spcPct val="0"/>
              </a:spcBef>
              <a:spcAft>
                <a:spcPct val="0"/>
              </a:spcAft>
              <a:buClrTx/>
              <a:buSzTx/>
              <a:buFontTx/>
              <a:buNone/>
              <a:tabLst/>
            </a:pPr>
            <a:r>
              <a:rPr lang="en-US" altLang="ja-JP" sz="1200" dirty="0" smtClean="0">
                <a:solidFill>
                  <a:schemeClr val="bg2"/>
                </a:solidFill>
                <a:latin typeface="+mn-lt"/>
                <a:ea typeface="メイリオ" panose="020B0604030504040204" pitchFamily="50" charset="-128"/>
              </a:rPr>
              <a:t>(</a:t>
            </a:r>
            <a:r>
              <a:rPr lang="ja-JP" altLang="en-US" sz="1200" dirty="0" smtClean="0">
                <a:solidFill>
                  <a:schemeClr val="bg2"/>
                </a:solidFill>
                <a:latin typeface="+mn-lt"/>
                <a:ea typeface="メイリオ" panose="020B0604030504040204" pitchFamily="50" charset="-128"/>
              </a:rPr>
              <a:t>場所</a:t>
            </a:r>
            <a:r>
              <a:rPr lang="en-US" altLang="ja-JP" sz="1200" dirty="0" smtClean="0">
                <a:solidFill>
                  <a:schemeClr val="bg2"/>
                </a:solidFill>
                <a:latin typeface="+mn-lt"/>
                <a:ea typeface="メイリオ" panose="020B0604030504040204" pitchFamily="50" charset="-128"/>
              </a:rPr>
              <a:t>)</a:t>
            </a:r>
            <a:endParaRPr kumimoji="0" lang="ja-JP" altLang="en-US" sz="1200" b="0" i="0" u="none" strike="noStrike" cap="none" normalizeH="0" baseline="0" dirty="0" smtClean="0">
              <a:ln>
                <a:noFill/>
              </a:ln>
              <a:solidFill>
                <a:schemeClr val="bg2"/>
              </a:solidFill>
              <a:effectLst/>
              <a:latin typeface="+mn-lt"/>
              <a:ea typeface="メイリオ" panose="020B0604030504040204" pitchFamily="50" charset="-128"/>
            </a:endParaRPr>
          </a:p>
        </p:txBody>
      </p:sp>
      <p:cxnSp>
        <p:nvCxnSpPr>
          <p:cNvPr id="8" name="直線矢印コネクタ 7"/>
          <p:cNvCxnSpPr>
            <a:stCxn id="5" idx="6"/>
            <a:endCxn id="6" idx="2"/>
          </p:cNvCxnSpPr>
          <p:nvPr/>
        </p:nvCxnSpPr>
        <p:spPr bwMode="auto">
          <a:xfrm>
            <a:off x="5258357" y="3573017"/>
            <a:ext cx="630747" cy="0"/>
          </a:xfrm>
          <a:prstGeom prst="straightConnector1">
            <a:avLst/>
          </a:prstGeom>
          <a:solidFill>
            <a:schemeClr val="accent1"/>
          </a:solidFill>
          <a:ln w="12700" cap="sq" cmpd="sng" algn="ctr">
            <a:solidFill>
              <a:schemeClr val="bg2"/>
            </a:solidFill>
            <a:prstDash val="solid"/>
            <a:round/>
            <a:headEnd type="none" w="sm" len="sm"/>
            <a:tailEnd type="arrow"/>
          </a:ln>
          <a:effectLst/>
        </p:spPr>
      </p:cxnSp>
      <p:cxnSp>
        <p:nvCxnSpPr>
          <p:cNvPr id="9" name="直線矢印コネクタ 8"/>
          <p:cNvCxnSpPr>
            <a:stCxn id="6" idx="6"/>
            <a:endCxn id="7" idx="2"/>
          </p:cNvCxnSpPr>
          <p:nvPr/>
        </p:nvCxnSpPr>
        <p:spPr bwMode="auto">
          <a:xfrm>
            <a:off x="7257256" y="3573017"/>
            <a:ext cx="720080" cy="0"/>
          </a:xfrm>
          <a:prstGeom prst="straightConnector1">
            <a:avLst/>
          </a:prstGeom>
          <a:solidFill>
            <a:schemeClr val="accent1"/>
          </a:solidFill>
          <a:ln w="12700" cap="sq" cmpd="sng" algn="ctr">
            <a:solidFill>
              <a:schemeClr val="bg2"/>
            </a:solidFill>
            <a:prstDash val="solid"/>
            <a:round/>
            <a:headEnd type="none" w="sm" len="sm"/>
            <a:tailEnd type="arrow"/>
          </a:ln>
          <a:effectLst/>
        </p:spPr>
      </p:cxnSp>
      <p:sp>
        <p:nvSpPr>
          <p:cNvPr id="10" name="円/楕円 9"/>
          <p:cNvSpPr/>
          <p:nvPr/>
        </p:nvSpPr>
        <p:spPr bwMode="auto">
          <a:xfrm>
            <a:off x="200472" y="4213322"/>
            <a:ext cx="1169453" cy="454787"/>
          </a:xfrm>
          <a:prstGeom prst="ellipse">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sz="1200" b="0" i="0" u="none" strike="noStrike" cap="none" normalizeH="0" baseline="0" dirty="0" err="1" smtClean="0">
                <a:ln>
                  <a:noFill/>
                </a:ln>
                <a:solidFill>
                  <a:schemeClr val="bg2"/>
                </a:solidFill>
                <a:effectLst/>
                <a:latin typeface="+mn-lt"/>
                <a:ea typeface="メイリオ" panose="020B0604030504040204" pitchFamily="50" charset="-128"/>
              </a:rPr>
              <a:t>ug:Region</a:t>
            </a:r>
            <a:endParaRPr kumimoji="0" lang="en-US" altLang="ja-JP" sz="1200" b="0" i="0" u="none" strike="noStrike" cap="none" normalizeH="0" baseline="0" dirty="0" smtClean="0">
              <a:ln>
                <a:noFill/>
              </a:ln>
              <a:solidFill>
                <a:schemeClr val="bg2"/>
              </a:solidFill>
              <a:effectLst/>
              <a:latin typeface="+mn-lt"/>
              <a:ea typeface="メイリオ" panose="020B0604030504040204" pitchFamily="50" charset="-128"/>
            </a:endParaRPr>
          </a:p>
          <a:p>
            <a:pPr marL="0" marR="0" indent="0" algn="ctr" defTabSz="914400" rtl="0" eaLnBrk="1" fontAlgn="base" latinLnBrk="1" hangingPunct="1">
              <a:lnSpc>
                <a:spcPct val="100000"/>
              </a:lnSpc>
              <a:spcBef>
                <a:spcPct val="0"/>
              </a:spcBef>
              <a:spcAft>
                <a:spcPct val="0"/>
              </a:spcAft>
              <a:buClrTx/>
              <a:buSzTx/>
              <a:buFontTx/>
              <a:buNone/>
              <a:tabLst/>
            </a:pPr>
            <a:r>
              <a:rPr lang="en-US" altLang="ja-JP" sz="1200" dirty="0" smtClean="0">
                <a:solidFill>
                  <a:schemeClr val="bg2"/>
                </a:solidFill>
                <a:latin typeface="+mn-lt"/>
                <a:ea typeface="メイリオ" panose="020B0604030504040204" pitchFamily="50" charset="-128"/>
              </a:rPr>
              <a:t>(</a:t>
            </a:r>
            <a:r>
              <a:rPr lang="ja-JP" altLang="en-US" sz="1200" dirty="0" smtClean="0">
                <a:solidFill>
                  <a:schemeClr val="bg2"/>
                </a:solidFill>
                <a:latin typeface="+mn-lt"/>
                <a:ea typeface="メイリオ" panose="020B0604030504040204" pitchFamily="50" charset="-128"/>
              </a:rPr>
              <a:t>空間的領域</a:t>
            </a:r>
            <a:r>
              <a:rPr lang="en-US" altLang="ja-JP" sz="1200" dirty="0" smtClean="0">
                <a:solidFill>
                  <a:schemeClr val="bg2"/>
                </a:solidFill>
                <a:latin typeface="+mn-lt"/>
                <a:ea typeface="メイリオ" panose="020B0604030504040204" pitchFamily="50" charset="-128"/>
              </a:rPr>
              <a:t>)</a:t>
            </a:r>
            <a:endParaRPr kumimoji="0" lang="ja-JP" altLang="en-US" sz="1200" b="0" i="0" u="none" strike="noStrike" cap="none" normalizeH="0" baseline="0" dirty="0" smtClean="0">
              <a:ln>
                <a:noFill/>
              </a:ln>
              <a:solidFill>
                <a:schemeClr val="bg2"/>
              </a:solidFill>
              <a:effectLst/>
              <a:latin typeface="+mn-lt"/>
              <a:ea typeface="メイリオ" panose="020B0604030504040204" pitchFamily="50" charset="-128"/>
            </a:endParaRPr>
          </a:p>
        </p:txBody>
      </p:sp>
      <p:sp>
        <p:nvSpPr>
          <p:cNvPr id="11" name="円/楕円 10"/>
          <p:cNvSpPr/>
          <p:nvPr/>
        </p:nvSpPr>
        <p:spPr bwMode="auto">
          <a:xfrm>
            <a:off x="210622" y="5134453"/>
            <a:ext cx="1169453" cy="454787"/>
          </a:xfrm>
          <a:prstGeom prst="ellipse">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sz="1200" b="0" i="0" u="none" strike="noStrike" cap="none" normalizeH="0" baseline="0" dirty="0" err="1" smtClean="0">
                <a:ln>
                  <a:noFill/>
                </a:ln>
                <a:solidFill>
                  <a:schemeClr val="bg2"/>
                </a:solidFill>
                <a:effectLst/>
                <a:latin typeface="+mn-lt"/>
                <a:ea typeface="メイリオ" panose="020B0604030504040204" pitchFamily="50" charset="-128"/>
              </a:rPr>
              <a:t>ug:Point</a:t>
            </a:r>
            <a:endParaRPr kumimoji="0" lang="en-US" altLang="ja-JP" sz="1200" b="0" i="0" u="none" strike="noStrike" cap="none" normalizeH="0" baseline="0" dirty="0" smtClean="0">
              <a:ln>
                <a:noFill/>
              </a:ln>
              <a:solidFill>
                <a:schemeClr val="bg2"/>
              </a:solidFill>
              <a:effectLst/>
              <a:latin typeface="+mn-lt"/>
              <a:ea typeface="メイリオ" panose="020B0604030504040204" pitchFamily="50" charset="-128"/>
            </a:endParaRPr>
          </a:p>
          <a:p>
            <a:pPr marL="0" marR="0" indent="0" algn="ctr" defTabSz="914400" rtl="0" eaLnBrk="1" fontAlgn="base" latinLnBrk="1" hangingPunct="1">
              <a:lnSpc>
                <a:spcPct val="100000"/>
              </a:lnSpc>
              <a:spcBef>
                <a:spcPct val="0"/>
              </a:spcBef>
              <a:spcAft>
                <a:spcPct val="0"/>
              </a:spcAft>
              <a:buClrTx/>
              <a:buSzTx/>
              <a:buFontTx/>
              <a:buNone/>
              <a:tabLst/>
            </a:pPr>
            <a:r>
              <a:rPr lang="en-US" altLang="ja-JP" sz="1200" dirty="0" smtClean="0">
                <a:solidFill>
                  <a:schemeClr val="bg2"/>
                </a:solidFill>
                <a:latin typeface="+mn-lt"/>
                <a:ea typeface="メイリオ" panose="020B0604030504040204" pitchFamily="50" charset="-128"/>
              </a:rPr>
              <a:t>(</a:t>
            </a:r>
            <a:r>
              <a:rPr lang="ja-JP" altLang="en-US" sz="1200" dirty="0" smtClean="0">
                <a:solidFill>
                  <a:schemeClr val="bg2"/>
                </a:solidFill>
                <a:latin typeface="+mn-lt"/>
                <a:ea typeface="メイリオ" panose="020B0604030504040204" pitchFamily="50" charset="-128"/>
              </a:rPr>
              <a:t>地点</a:t>
            </a:r>
            <a:r>
              <a:rPr lang="en-US" altLang="ja-JP" sz="1200" dirty="0" smtClean="0">
                <a:solidFill>
                  <a:schemeClr val="bg2"/>
                </a:solidFill>
                <a:latin typeface="+mn-lt"/>
                <a:ea typeface="メイリオ" panose="020B0604030504040204" pitchFamily="50" charset="-128"/>
              </a:rPr>
              <a:t>)</a:t>
            </a:r>
            <a:endParaRPr kumimoji="0" lang="ja-JP" altLang="en-US" sz="1200" b="0" i="0" u="none" strike="noStrike" cap="none" normalizeH="0" baseline="0" dirty="0" smtClean="0">
              <a:ln>
                <a:noFill/>
              </a:ln>
              <a:solidFill>
                <a:schemeClr val="bg2"/>
              </a:solidFill>
              <a:effectLst/>
              <a:latin typeface="+mn-lt"/>
              <a:ea typeface="メイリオ" panose="020B0604030504040204" pitchFamily="50" charset="-128"/>
            </a:endParaRPr>
          </a:p>
        </p:txBody>
      </p:sp>
      <p:sp>
        <p:nvSpPr>
          <p:cNvPr id="12" name="円/楕円 11"/>
          <p:cNvSpPr/>
          <p:nvPr/>
        </p:nvSpPr>
        <p:spPr bwMode="auto">
          <a:xfrm>
            <a:off x="4088904" y="4213322"/>
            <a:ext cx="1169453" cy="454787"/>
          </a:xfrm>
          <a:prstGeom prst="ellipse">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sz="1200" b="0" i="0" u="none" strike="noStrike" cap="none" normalizeH="0" baseline="0" dirty="0" err="1" smtClean="0">
                <a:ln>
                  <a:noFill/>
                </a:ln>
                <a:solidFill>
                  <a:schemeClr val="bg2"/>
                </a:solidFill>
                <a:effectLst/>
                <a:latin typeface="+mn-lt"/>
                <a:ea typeface="メイリオ" panose="020B0604030504040204" pitchFamily="50" charset="-128"/>
              </a:rPr>
              <a:t>ug:Facility</a:t>
            </a:r>
            <a:endParaRPr kumimoji="0" lang="en-US" altLang="ja-JP" sz="1200" b="0" i="0" u="none" strike="noStrike" cap="none" normalizeH="0" baseline="0" dirty="0" smtClean="0">
              <a:ln>
                <a:noFill/>
              </a:ln>
              <a:solidFill>
                <a:schemeClr val="bg2"/>
              </a:solidFill>
              <a:effectLst/>
              <a:latin typeface="+mn-lt"/>
              <a:ea typeface="メイリオ" panose="020B0604030504040204" pitchFamily="50" charset="-128"/>
            </a:endParaRPr>
          </a:p>
          <a:p>
            <a:pPr marL="0" marR="0" indent="0" algn="ctr" defTabSz="914400" rtl="0" eaLnBrk="1" fontAlgn="base" latinLnBrk="1" hangingPunct="1">
              <a:lnSpc>
                <a:spcPct val="100000"/>
              </a:lnSpc>
              <a:spcBef>
                <a:spcPct val="0"/>
              </a:spcBef>
              <a:spcAft>
                <a:spcPct val="0"/>
              </a:spcAft>
              <a:buClrTx/>
              <a:buSzTx/>
              <a:buFontTx/>
              <a:buNone/>
              <a:tabLst/>
            </a:pPr>
            <a:r>
              <a:rPr lang="en-US" altLang="ja-JP" sz="1200" dirty="0" smtClean="0">
                <a:solidFill>
                  <a:schemeClr val="bg2"/>
                </a:solidFill>
                <a:latin typeface="+mn-lt"/>
                <a:ea typeface="メイリオ" panose="020B0604030504040204" pitchFamily="50" charset="-128"/>
              </a:rPr>
              <a:t>(</a:t>
            </a:r>
            <a:r>
              <a:rPr lang="ja-JP" altLang="en-US" sz="1200" dirty="0" smtClean="0">
                <a:solidFill>
                  <a:schemeClr val="bg2"/>
                </a:solidFill>
                <a:latin typeface="+mn-lt"/>
                <a:ea typeface="メイリオ" panose="020B0604030504040204" pitchFamily="50" charset="-128"/>
              </a:rPr>
              <a:t>施設</a:t>
            </a:r>
            <a:r>
              <a:rPr lang="en-US" altLang="ja-JP" sz="1200" dirty="0" smtClean="0">
                <a:solidFill>
                  <a:schemeClr val="bg2"/>
                </a:solidFill>
                <a:latin typeface="+mn-lt"/>
                <a:ea typeface="メイリオ" panose="020B0604030504040204" pitchFamily="50" charset="-128"/>
              </a:rPr>
              <a:t>)</a:t>
            </a:r>
            <a:endParaRPr kumimoji="0" lang="ja-JP" altLang="en-US" sz="1200" b="0" i="0" u="none" strike="noStrike" cap="none" normalizeH="0" baseline="0" dirty="0" smtClean="0">
              <a:ln>
                <a:noFill/>
              </a:ln>
              <a:solidFill>
                <a:schemeClr val="bg2"/>
              </a:solidFill>
              <a:effectLst/>
              <a:latin typeface="+mn-lt"/>
              <a:ea typeface="メイリオ" panose="020B0604030504040204" pitchFamily="50" charset="-128"/>
            </a:endParaRPr>
          </a:p>
        </p:txBody>
      </p:sp>
      <p:cxnSp>
        <p:nvCxnSpPr>
          <p:cNvPr id="13" name="カギ線コネクタ 12"/>
          <p:cNvCxnSpPr>
            <a:stCxn id="12" idx="0"/>
            <a:endCxn id="5" idx="4"/>
          </p:cNvCxnSpPr>
          <p:nvPr/>
        </p:nvCxnSpPr>
        <p:spPr bwMode="auto">
          <a:xfrm rot="5400000" flipH="1" flipV="1">
            <a:off x="4467175" y="4006866"/>
            <a:ext cx="412912" cy="12700"/>
          </a:xfrm>
          <a:prstGeom prst="bentConnector3">
            <a:avLst>
              <a:gd name="adj1" fmla="val 50000"/>
            </a:avLst>
          </a:prstGeom>
          <a:solidFill>
            <a:schemeClr val="accent1"/>
          </a:solidFill>
          <a:ln w="12700" cap="sq" cmpd="sng" algn="ctr">
            <a:solidFill>
              <a:schemeClr val="bg2"/>
            </a:solidFill>
            <a:prstDash val="solid"/>
            <a:round/>
            <a:headEnd type="none" w="sm" len="sm"/>
            <a:tailEnd type="arrow"/>
          </a:ln>
          <a:effectLst/>
        </p:spPr>
      </p:cxnSp>
      <p:cxnSp>
        <p:nvCxnSpPr>
          <p:cNvPr id="14" name="カギ線コネクタ 13"/>
          <p:cNvCxnSpPr>
            <a:stCxn id="10" idx="0"/>
            <a:endCxn id="5" idx="4"/>
          </p:cNvCxnSpPr>
          <p:nvPr/>
        </p:nvCxnSpPr>
        <p:spPr bwMode="auto">
          <a:xfrm rot="5400000" flipH="1" flipV="1">
            <a:off x="2522959" y="2062650"/>
            <a:ext cx="412912" cy="3888432"/>
          </a:xfrm>
          <a:prstGeom prst="bentConnector3">
            <a:avLst>
              <a:gd name="adj1" fmla="val 50000"/>
            </a:avLst>
          </a:prstGeom>
          <a:solidFill>
            <a:schemeClr val="accent1"/>
          </a:solidFill>
          <a:ln w="12700" cap="sq" cmpd="sng" algn="ctr">
            <a:solidFill>
              <a:schemeClr val="bg2"/>
            </a:solidFill>
            <a:prstDash val="solid"/>
            <a:round/>
            <a:headEnd type="none" w="sm" len="sm"/>
            <a:tailEnd type="arrow"/>
          </a:ln>
          <a:effectLst/>
        </p:spPr>
      </p:cxnSp>
      <p:cxnSp>
        <p:nvCxnSpPr>
          <p:cNvPr id="15" name="カギ線コネクタ 14"/>
          <p:cNvCxnSpPr>
            <a:stCxn id="11" idx="0"/>
            <a:endCxn id="10" idx="4"/>
          </p:cNvCxnSpPr>
          <p:nvPr/>
        </p:nvCxnSpPr>
        <p:spPr bwMode="auto">
          <a:xfrm rot="16200000" flipV="1">
            <a:off x="557102" y="4896206"/>
            <a:ext cx="466344" cy="10150"/>
          </a:xfrm>
          <a:prstGeom prst="bentConnector3">
            <a:avLst>
              <a:gd name="adj1" fmla="val 50000"/>
            </a:avLst>
          </a:prstGeom>
          <a:solidFill>
            <a:schemeClr val="accent1"/>
          </a:solidFill>
          <a:ln w="12700" cap="sq" cmpd="sng" algn="ctr">
            <a:solidFill>
              <a:schemeClr val="bg2"/>
            </a:solidFill>
            <a:prstDash val="solid"/>
            <a:round/>
            <a:headEnd type="none" w="sm" len="sm"/>
            <a:tailEnd type="arrow"/>
          </a:ln>
          <a:effectLst/>
        </p:spPr>
      </p:cxnSp>
      <p:sp>
        <p:nvSpPr>
          <p:cNvPr id="16" name="円/楕円 15"/>
          <p:cNvSpPr/>
          <p:nvPr/>
        </p:nvSpPr>
        <p:spPr bwMode="auto">
          <a:xfrm>
            <a:off x="1551299" y="4213322"/>
            <a:ext cx="1169453" cy="454787"/>
          </a:xfrm>
          <a:prstGeom prst="ellipse">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sz="1200" b="0" i="0" u="none" strike="noStrike" cap="none" normalizeH="0" baseline="0" dirty="0" err="1" smtClean="0">
                <a:ln>
                  <a:noFill/>
                </a:ln>
                <a:solidFill>
                  <a:schemeClr val="bg2"/>
                </a:solidFill>
                <a:effectLst/>
                <a:latin typeface="+mn-lt"/>
                <a:ea typeface="メイリオ" panose="020B0604030504040204" pitchFamily="50" charset="-128"/>
              </a:rPr>
              <a:t>ug:Poi</a:t>
            </a:r>
            <a:endParaRPr kumimoji="0" lang="en-US" altLang="ja-JP" sz="1200" b="0" i="0" u="none" strike="noStrike" cap="none" normalizeH="0" baseline="0" dirty="0" smtClean="0">
              <a:ln>
                <a:noFill/>
              </a:ln>
              <a:solidFill>
                <a:schemeClr val="bg2"/>
              </a:solidFill>
              <a:effectLst/>
              <a:latin typeface="+mn-lt"/>
              <a:ea typeface="メイリオ" panose="020B0604030504040204" pitchFamily="50" charset="-128"/>
            </a:endParaRPr>
          </a:p>
          <a:p>
            <a:pPr marL="0" marR="0" indent="0" algn="ctr" defTabSz="914400" rtl="0" eaLnBrk="1" fontAlgn="base" latinLnBrk="1" hangingPunct="1">
              <a:lnSpc>
                <a:spcPct val="100000"/>
              </a:lnSpc>
              <a:spcBef>
                <a:spcPct val="0"/>
              </a:spcBef>
              <a:spcAft>
                <a:spcPct val="0"/>
              </a:spcAft>
              <a:buClrTx/>
              <a:buSzTx/>
              <a:buFontTx/>
              <a:buNone/>
              <a:tabLst/>
            </a:pPr>
            <a:r>
              <a:rPr lang="en-US" altLang="ja-JP" sz="1200" dirty="0" smtClean="0">
                <a:solidFill>
                  <a:schemeClr val="bg2"/>
                </a:solidFill>
                <a:latin typeface="+mn-lt"/>
                <a:ea typeface="メイリオ" panose="020B0604030504040204" pitchFamily="50" charset="-128"/>
              </a:rPr>
              <a:t>(</a:t>
            </a:r>
            <a:r>
              <a:rPr lang="ja-JP" altLang="en-US" sz="1200" dirty="0" smtClean="0">
                <a:solidFill>
                  <a:schemeClr val="bg2"/>
                </a:solidFill>
                <a:latin typeface="+mn-lt"/>
                <a:ea typeface="メイリオ" panose="020B0604030504040204" pitchFamily="50" charset="-128"/>
              </a:rPr>
              <a:t>関心地点</a:t>
            </a:r>
            <a:r>
              <a:rPr lang="en-US" altLang="ja-JP" sz="1200" dirty="0" smtClean="0">
                <a:solidFill>
                  <a:schemeClr val="bg2"/>
                </a:solidFill>
                <a:latin typeface="+mn-lt"/>
                <a:ea typeface="メイリオ" panose="020B0604030504040204" pitchFamily="50" charset="-128"/>
              </a:rPr>
              <a:t>)</a:t>
            </a:r>
            <a:endParaRPr kumimoji="0" lang="ja-JP" altLang="en-US" sz="1200" b="0" i="0" u="none" strike="noStrike" cap="none" normalizeH="0" baseline="0" dirty="0" smtClean="0">
              <a:ln>
                <a:noFill/>
              </a:ln>
              <a:solidFill>
                <a:schemeClr val="bg2"/>
              </a:solidFill>
              <a:effectLst/>
              <a:latin typeface="+mn-lt"/>
              <a:ea typeface="メイリオ" panose="020B0604030504040204" pitchFamily="50" charset="-128"/>
            </a:endParaRPr>
          </a:p>
        </p:txBody>
      </p:sp>
      <p:cxnSp>
        <p:nvCxnSpPr>
          <p:cNvPr id="17" name="カギ線コネクタ 16"/>
          <p:cNvCxnSpPr>
            <a:stCxn id="16" idx="0"/>
            <a:endCxn id="5" idx="4"/>
          </p:cNvCxnSpPr>
          <p:nvPr/>
        </p:nvCxnSpPr>
        <p:spPr bwMode="auto">
          <a:xfrm rot="5400000" flipH="1" flipV="1">
            <a:off x="3198372" y="2738064"/>
            <a:ext cx="412912" cy="2537605"/>
          </a:xfrm>
          <a:prstGeom prst="bentConnector3">
            <a:avLst>
              <a:gd name="adj1" fmla="val 50000"/>
            </a:avLst>
          </a:prstGeom>
          <a:solidFill>
            <a:schemeClr val="accent1"/>
          </a:solidFill>
          <a:ln w="12700" cap="sq" cmpd="sng" algn="ctr">
            <a:solidFill>
              <a:schemeClr val="bg2"/>
            </a:solidFill>
            <a:prstDash val="solid"/>
            <a:round/>
            <a:headEnd type="none" w="sm" len="sm"/>
            <a:tailEnd type="arrow"/>
          </a:ln>
          <a:effectLst/>
        </p:spPr>
      </p:cxnSp>
      <p:sp>
        <p:nvSpPr>
          <p:cNvPr id="18" name="円/楕円 17"/>
          <p:cNvSpPr/>
          <p:nvPr/>
        </p:nvSpPr>
        <p:spPr bwMode="auto">
          <a:xfrm>
            <a:off x="1568624" y="5134453"/>
            <a:ext cx="1169453" cy="454787"/>
          </a:xfrm>
          <a:prstGeom prst="ellipse">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sz="1200" b="0" i="0" u="none" strike="noStrike" cap="none" normalizeH="0" baseline="0" dirty="0" err="1" smtClean="0">
                <a:ln>
                  <a:noFill/>
                </a:ln>
                <a:solidFill>
                  <a:schemeClr val="bg2"/>
                </a:solidFill>
                <a:effectLst/>
                <a:latin typeface="+mn-lt"/>
                <a:ea typeface="メイリオ" panose="020B0604030504040204" pitchFamily="50" charset="-128"/>
              </a:rPr>
              <a:t>ug:PublicOffice</a:t>
            </a:r>
            <a:endParaRPr kumimoji="0" lang="en-US" altLang="ja-JP" sz="1200" b="0" i="0" u="none" strike="noStrike" cap="none" normalizeH="0" baseline="0" dirty="0" smtClean="0">
              <a:ln>
                <a:noFill/>
              </a:ln>
              <a:solidFill>
                <a:schemeClr val="bg2"/>
              </a:solidFill>
              <a:effectLst/>
              <a:latin typeface="+mn-lt"/>
              <a:ea typeface="メイリオ" panose="020B0604030504040204" pitchFamily="50" charset="-128"/>
            </a:endParaRPr>
          </a:p>
          <a:p>
            <a:pPr marL="0" marR="0" indent="0" algn="ctr" defTabSz="914400" rtl="0" eaLnBrk="1" fontAlgn="base" latinLnBrk="1" hangingPunct="1">
              <a:lnSpc>
                <a:spcPct val="100000"/>
              </a:lnSpc>
              <a:spcBef>
                <a:spcPct val="0"/>
              </a:spcBef>
              <a:spcAft>
                <a:spcPct val="0"/>
              </a:spcAft>
              <a:buClrTx/>
              <a:buSzTx/>
              <a:buFontTx/>
              <a:buNone/>
              <a:tabLst/>
            </a:pPr>
            <a:r>
              <a:rPr lang="en-US" altLang="ja-JP" sz="1200" dirty="0" smtClean="0">
                <a:solidFill>
                  <a:schemeClr val="bg2"/>
                </a:solidFill>
                <a:latin typeface="+mn-lt"/>
                <a:ea typeface="メイリオ" panose="020B0604030504040204" pitchFamily="50" charset="-128"/>
              </a:rPr>
              <a:t>(</a:t>
            </a:r>
            <a:r>
              <a:rPr lang="ja-JP" altLang="en-US" sz="1200" dirty="0" smtClean="0">
                <a:solidFill>
                  <a:schemeClr val="bg2"/>
                </a:solidFill>
                <a:latin typeface="+mn-lt"/>
                <a:ea typeface="メイリオ" panose="020B0604030504040204" pitchFamily="50" charset="-128"/>
              </a:rPr>
              <a:t>公共施設</a:t>
            </a:r>
            <a:r>
              <a:rPr lang="en-US" altLang="ja-JP" sz="1200" dirty="0" smtClean="0">
                <a:solidFill>
                  <a:schemeClr val="bg2"/>
                </a:solidFill>
                <a:latin typeface="+mn-lt"/>
                <a:ea typeface="メイリオ" panose="020B0604030504040204" pitchFamily="50" charset="-128"/>
              </a:rPr>
              <a:t>)</a:t>
            </a:r>
            <a:endParaRPr kumimoji="0" lang="ja-JP" altLang="en-US" sz="1200" b="0" i="0" u="none" strike="noStrike" cap="none" normalizeH="0" baseline="0" dirty="0" smtClean="0">
              <a:ln>
                <a:noFill/>
              </a:ln>
              <a:solidFill>
                <a:schemeClr val="bg2"/>
              </a:solidFill>
              <a:effectLst/>
              <a:latin typeface="+mn-lt"/>
              <a:ea typeface="メイリオ" panose="020B0604030504040204" pitchFamily="50" charset="-128"/>
            </a:endParaRPr>
          </a:p>
        </p:txBody>
      </p:sp>
      <p:sp>
        <p:nvSpPr>
          <p:cNvPr id="19" name="円/楕円 18"/>
          <p:cNvSpPr/>
          <p:nvPr/>
        </p:nvSpPr>
        <p:spPr bwMode="auto">
          <a:xfrm>
            <a:off x="128464" y="5926541"/>
            <a:ext cx="1601501" cy="454787"/>
          </a:xfrm>
          <a:prstGeom prst="ellipse">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sz="1200" b="0" i="0" u="none" strike="noStrike" cap="none" normalizeH="0" baseline="0" dirty="0" err="1" smtClean="0">
                <a:ln>
                  <a:noFill/>
                </a:ln>
                <a:solidFill>
                  <a:schemeClr val="bg2"/>
                </a:solidFill>
                <a:effectLst/>
                <a:latin typeface="+mn-lt"/>
                <a:ea typeface="メイリオ" panose="020B0604030504040204" pitchFamily="50" charset="-128"/>
              </a:rPr>
              <a:t>ug:GovermentOffice</a:t>
            </a:r>
            <a:endParaRPr kumimoji="0" lang="en-US" altLang="ja-JP" sz="1200" b="0" i="0" u="none" strike="noStrike" cap="none" normalizeH="0" baseline="0" dirty="0" smtClean="0">
              <a:ln>
                <a:noFill/>
              </a:ln>
              <a:solidFill>
                <a:schemeClr val="bg2"/>
              </a:solidFill>
              <a:effectLst/>
              <a:latin typeface="+mn-lt"/>
              <a:ea typeface="メイリオ" panose="020B0604030504040204" pitchFamily="50" charset="-128"/>
            </a:endParaRPr>
          </a:p>
          <a:p>
            <a:pPr marL="0" marR="0" indent="0" algn="ctr" defTabSz="914400" rtl="0" eaLnBrk="1" fontAlgn="base" latinLnBrk="1" hangingPunct="1">
              <a:lnSpc>
                <a:spcPct val="100000"/>
              </a:lnSpc>
              <a:spcBef>
                <a:spcPct val="0"/>
              </a:spcBef>
              <a:spcAft>
                <a:spcPct val="0"/>
              </a:spcAft>
              <a:buClrTx/>
              <a:buSzTx/>
              <a:buFontTx/>
              <a:buNone/>
              <a:tabLst/>
            </a:pPr>
            <a:r>
              <a:rPr lang="en-US" altLang="ja-JP" sz="1200" dirty="0" smtClean="0">
                <a:solidFill>
                  <a:schemeClr val="bg2"/>
                </a:solidFill>
                <a:latin typeface="+mn-lt"/>
                <a:ea typeface="メイリオ" panose="020B0604030504040204" pitchFamily="50" charset="-128"/>
              </a:rPr>
              <a:t>(</a:t>
            </a:r>
            <a:r>
              <a:rPr lang="ja-JP" altLang="en-US" sz="1200" smtClean="0">
                <a:solidFill>
                  <a:schemeClr val="bg2"/>
                </a:solidFill>
                <a:latin typeface="+mn-lt"/>
                <a:ea typeface="メイリオ" panose="020B0604030504040204" pitchFamily="50" charset="-128"/>
              </a:rPr>
              <a:t>役所・庁舎</a:t>
            </a:r>
            <a:r>
              <a:rPr lang="en-US" altLang="ja-JP" sz="1200" smtClean="0">
                <a:solidFill>
                  <a:schemeClr val="bg2"/>
                </a:solidFill>
                <a:latin typeface="+mn-lt"/>
                <a:ea typeface="メイリオ" panose="020B0604030504040204" pitchFamily="50" charset="-128"/>
              </a:rPr>
              <a:t>)</a:t>
            </a:r>
            <a:endParaRPr kumimoji="0" lang="ja-JP" altLang="en-US" sz="1200" b="0" i="0" u="none" strike="noStrike" cap="none" normalizeH="0" baseline="0" dirty="0" smtClean="0">
              <a:ln>
                <a:noFill/>
              </a:ln>
              <a:solidFill>
                <a:schemeClr val="bg2"/>
              </a:solidFill>
              <a:effectLst/>
              <a:latin typeface="+mn-lt"/>
              <a:ea typeface="メイリオ" panose="020B0604030504040204" pitchFamily="50" charset="-128"/>
            </a:endParaRPr>
          </a:p>
        </p:txBody>
      </p:sp>
      <p:sp>
        <p:nvSpPr>
          <p:cNvPr id="20" name="円/楕円 19"/>
          <p:cNvSpPr/>
          <p:nvPr/>
        </p:nvSpPr>
        <p:spPr bwMode="auto">
          <a:xfrm>
            <a:off x="1767323" y="5926541"/>
            <a:ext cx="1601501" cy="454787"/>
          </a:xfrm>
          <a:prstGeom prst="ellipse">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sz="1200" b="0" i="0" u="none" strike="noStrike" cap="none" normalizeH="0" baseline="0" dirty="0" err="1" smtClean="0">
                <a:ln>
                  <a:noFill/>
                </a:ln>
                <a:solidFill>
                  <a:schemeClr val="bg2"/>
                </a:solidFill>
                <a:effectLst/>
                <a:latin typeface="+mn-lt"/>
                <a:ea typeface="メイリオ" panose="020B0604030504040204" pitchFamily="50" charset="-128"/>
              </a:rPr>
              <a:t>ug:PoliceStation</a:t>
            </a:r>
            <a:endParaRPr kumimoji="0" lang="en-US" altLang="ja-JP" sz="1200" b="0" i="0" u="none" strike="noStrike" cap="none" normalizeH="0" baseline="0" dirty="0" smtClean="0">
              <a:ln>
                <a:noFill/>
              </a:ln>
              <a:solidFill>
                <a:schemeClr val="bg2"/>
              </a:solidFill>
              <a:effectLst/>
              <a:latin typeface="+mn-lt"/>
              <a:ea typeface="メイリオ" panose="020B0604030504040204" pitchFamily="50" charset="-128"/>
            </a:endParaRPr>
          </a:p>
          <a:p>
            <a:pPr marL="0" marR="0" indent="0" algn="ctr" defTabSz="914400" rtl="0" eaLnBrk="1" fontAlgn="base" latinLnBrk="1" hangingPunct="1">
              <a:lnSpc>
                <a:spcPct val="100000"/>
              </a:lnSpc>
              <a:spcBef>
                <a:spcPct val="0"/>
              </a:spcBef>
              <a:spcAft>
                <a:spcPct val="0"/>
              </a:spcAft>
              <a:buClrTx/>
              <a:buSzTx/>
              <a:buFontTx/>
              <a:buNone/>
              <a:tabLst/>
            </a:pPr>
            <a:r>
              <a:rPr lang="en-US" altLang="ja-JP" sz="1200" dirty="0" smtClean="0">
                <a:solidFill>
                  <a:schemeClr val="bg2"/>
                </a:solidFill>
                <a:latin typeface="+mn-lt"/>
                <a:ea typeface="メイリオ" panose="020B0604030504040204" pitchFamily="50" charset="-128"/>
              </a:rPr>
              <a:t>(</a:t>
            </a:r>
            <a:r>
              <a:rPr lang="ja-JP" altLang="en-US" sz="1200" dirty="0" smtClean="0">
                <a:solidFill>
                  <a:schemeClr val="bg2"/>
                </a:solidFill>
                <a:latin typeface="+mn-lt"/>
                <a:ea typeface="メイリオ" panose="020B0604030504040204" pitchFamily="50" charset="-128"/>
              </a:rPr>
              <a:t>警察</a:t>
            </a:r>
            <a:r>
              <a:rPr lang="en-US" altLang="ja-JP" sz="1200" dirty="0" smtClean="0">
                <a:solidFill>
                  <a:schemeClr val="bg2"/>
                </a:solidFill>
                <a:latin typeface="+mn-lt"/>
                <a:ea typeface="メイリオ" panose="020B0604030504040204" pitchFamily="50" charset="-128"/>
              </a:rPr>
              <a:t>)</a:t>
            </a:r>
            <a:endParaRPr kumimoji="0" lang="ja-JP" altLang="en-US" sz="1200" b="0" i="0" u="none" strike="noStrike" cap="none" normalizeH="0" baseline="0" dirty="0" smtClean="0">
              <a:ln>
                <a:noFill/>
              </a:ln>
              <a:solidFill>
                <a:schemeClr val="bg2"/>
              </a:solidFill>
              <a:effectLst/>
              <a:latin typeface="+mn-lt"/>
              <a:ea typeface="メイリオ" panose="020B0604030504040204" pitchFamily="50" charset="-128"/>
            </a:endParaRPr>
          </a:p>
        </p:txBody>
      </p:sp>
      <p:cxnSp>
        <p:nvCxnSpPr>
          <p:cNvPr id="21" name="カギ線コネクタ 20"/>
          <p:cNvCxnSpPr>
            <a:stCxn id="18" idx="0"/>
            <a:endCxn id="12" idx="4"/>
          </p:cNvCxnSpPr>
          <p:nvPr/>
        </p:nvCxnSpPr>
        <p:spPr bwMode="auto">
          <a:xfrm rot="5400000" flipH="1" flipV="1">
            <a:off x="3180319" y="3641141"/>
            <a:ext cx="466344" cy="2520280"/>
          </a:xfrm>
          <a:prstGeom prst="bentConnector3">
            <a:avLst>
              <a:gd name="adj1" fmla="val 50000"/>
            </a:avLst>
          </a:prstGeom>
          <a:solidFill>
            <a:schemeClr val="accent1"/>
          </a:solidFill>
          <a:ln w="12700" cap="sq" cmpd="sng" algn="ctr">
            <a:solidFill>
              <a:schemeClr val="bg2"/>
            </a:solidFill>
            <a:prstDash val="solid"/>
            <a:round/>
            <a:headEnd type="none" w="sm" len="sm"/>
            <a:tailEnd type="arrow"/>
          </a:ln>
          <a:effectLst/>
        </p:spPr>
      </p:cxnSp>
      <p:cxnSp>
        <p:nvCxnSpPr>
          <p:cNvPr id="22" name="カギ線コネクタ 21"/>
          <p:cNvCxnSpPr>
            <a:stCxn id="19" idx="0"/>
            <a:endCxn id="18" idx="4"/>
          </p:cNvCxnSpPr>
          <p:nvPr/>
        </p:nvCxnSpPr>
        <p:spPr bwMode="auto">
          <a:xfrm rot="5400000" flipH="1" flipV="1">
            <a:off x="1372633" y="5145823"/>
            <a:ext cx="337301" cy="1224136"/>
          </a:xfrm>
          <a:prstGeom prst="bentConnector3">
            <a:avLst>
              <a:gd name="adj1" fmla="val 50000"/>
            </a:avLst>
          </a:prstGeom>
          <a:solidFill>
            <a:schemeClr val="accent1"/>
          </a:solidFill>
          <a:ln w="12700" cap="sq" cmpd="sng" algn="ctr">
            <a:solidFill>
              <a:schemeClr val="bg2"/>
            </a:solidFill>
            <a:prstDash val="solid"/>
            <a:round/>
            <a:headEnd type="none" w="sm" len="sm"/>
            <a:tailEnd type="arrow"/>
          </a:ln>
          <a:effectLst/>
        </p:spPr>
      </p:cxnSp>
      <p:cxnSp>
        <p:nvCxnSpPr>
          <p:cNvPr id="23" name="カギ線コネクタ 22"/>
          <p:cNvCxnSpPr>
            <a:stCxn id="20" idx="0"/>
            <a:endCxn id="18" idx="4"/>
          </p:cNvCxnSpPr>
          <p:nvPr/>
        </p:nvCxnSpPr>
        <p:spPr bwMode="auto">
          <a:xfrm rot="16200000" flipV="1">
            <a:off x="2192063" y="5550529"/>
            <a:ext cx="337301" cy="414723"/>
          </a:xfrm>
          <a:prstGeom prst="bentConnector3">
            <a:avLst>
              <a:gd name="adj1" fmla="val 50000"/>
            </a:avLst>
          </a:prstGeom>
          <a:solidFill>
            <a:schemeClr val="accent1"/>
          </a:solidFill>
          <a:ln w="12700" cap="sq" cmpd="sng" algn="ctr">
            <a:solidFill>
              <a:schemeClr val="bg2"/>
            </a:solidFill>
            <a:prstDash val="solid"/>
            <a:round/>
            <a:headEnd type="none" w="sm" len="sm"/>
            <a:tailEnd type="arrow"/>
          </a:ln>
          <a:effectLst/>
        </p:spPr>
      </p:cxnSp>
      <p:sp>
        <p:nvSpPr>
          <p:cNvPr id="24" name="円/楕円 23"/>
          <p:cNvSpPr/>
          <p:nvPr/>
        </p:nvSpPr>
        <p:spPr bwMode="auto">
          <a:xfrm>
            <a:off x="6348493" y="4213322"/>
            <a:ext cx="1169453" cy="454787"/>
          </a:xfrm>
          <a:prstGeom prst="ellipse">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sz="1200" b="0" i="0" u="none" strike="noStrike" cap="none" normalizeH="0" baseline="0" dirty="0" err="1" smtClean="0">
                <a:ln>
                  <a:noFill/>
                </a:ln>
                <a:solidFill>
                  <a:schemeClr val="bg2"/>
                </a:solidFill>
                <a:effectLst/>
                <a:latin typeface="+mn-lt"/>
                <a:ea typeface="メイリオ" panose="020B0604030504040204" pitchFamily="50" charset="-128"/>
              </a:rPr>
              <a:t>ug:Transportation</a:t>
            </a:r>
            <a:endParaRPr kumimoji="0" lang="en-US" altLang="ja-JP" sz="1200" b="0" i="0" u="none" strike="noStrike" cap="none" normalizeH="0" baseline="0" dirty="0" smtClean="0">
              <a:ln>
                <a:noFill/>
              </a:ln>
              <a:solidFill>
                <a:schemeClr val="bg2"/>
              </a:solidFill>
              <a:effectLst/>
              <a:latin typeface="+mn-lt"/>
              <a:ea typeface="メイリオ" panose="020B0604030504040204" pitchFamily="50" charset="-128"/>
            </a:endParaRPr>
          </a:p>
          <a:p>
            <a:pPr marL="0" marR="0" indent="0" algn="ctr" defTabSz="914400" rtl="0" eaLnBrk="1" fontAlgn="base" latinLnBrk="1" hangingPunct="1">
              <a:lnSpc>
                <a:spcPct val="100000"/>
              </a:lnSpc>
              <a:spcBef>
                <a:spcPct val="0"/>
              </a:spcBef>
              <a:spcAft>
                <a:spcPct val="0"/>
              </a:spcAft>
              <a:buClrTx/>
              <a:buSzTx/>
              <a:buFontTx/>
              <a:buNone/>
              <a:tabLst/>
            </a:pPr>
            <a:r>
              <a:rPr lang="en-US" altLang="ja-JP" sz="1200" dirty="0" smtClean="0">
                <a:solidFill>
                  <a:schemeClr val="bg2"/>
                </a:solidFill>
                <a:latin typeface="+mn-lt"/>
                <a:ea typeface="メイリオ" panose="020B0604030504040204" pitchFamily="50" charset="-128"/>
              </a:rPr>
              <a:t>(</a:t>
            </a:r>
            <a:r>
              <a:rPr lang="ja-JP" altLang="en-US" sz="1200" dirty="0" smtClean="0">
                <a:solidFill>
                  <a:schemeClr val="bg2"/>
                </a:solidFill>
                <a:latin typeface="+mn-lt"/>
                <a:ea typeface="メイリオ" panose="020B0604030504040204" pitchFamily="50" charset="-128"/>
              </a:rPr>
              <a:t>乗り物</a:t>
            </a:r>
            <a:r>
              <a:rPr lang="en-US" altLang="ja-JP" sz="1200" dirty="0" smtClean="0">
                <a:solidFill>
                  <a:schemeClr val="bg2"/>
                </a:solidFill>
                <a:latin typeface="+mn-lt"/>
                <a:ea typeface="メイリオ" panose="020B0604030504040204" pitchFamily="50" charset="-128"/>
              </a:rPr>
              <a:t>)</a:t>
            </a:r>
            <a:endParaRPr kumimoji="0" lang="ja-JP" altLang="en-US" sz="1200" b="0" i="0" u="none" strike="noStrike" cap="none" normalizeH="0" baseline="0" dirty="0" smtClean="0">
              <a:ln>
                <a:noFill/>
              </a:ln>
              <a:solidFill>
                <a:schemeClr val="bg2"/>
              </a:solidFill>
              <a:effectLst/>
              <a:latin typeface="+mn-lt"/>
              <a:ea typeface="メイリオ" panose="020B0604030504040204" pitchFamily="50" charset="-128"/>
            </a:endParaRPr>
          </a:p>
        </p:txBody>
      </p:sp>
      <p:cxnSp>
        <p:nvCxnSpPr>
          <p:cNvPr id="25" name="カギ線コネクタ 24"/>
          <p:cNvCxnSpPr>
            <a:stCxn id="24" idx="0"/>
            <a:endCxn id="5" idx="4"/>
          </p:cNvCxnSpPr>
          <p:nvPr/>
        </p:nvCxnSpPr>
        <p:spPr bwMode="auto">
          <a:xfrm rot="16200000" flipV="1">
            <a:off x="5596970" y="2877071"/>
            <a:ext cx="412912" cy="2259589"/>
          </a:xfrm>
          <a:prstGeom prst="bentConnector3">
            <a:avLst>
              <a:gd name="adj1" fmla="val 50000"/>
            </a:avLst>
          </a:prstGeom>
          <a:solidFill>
            <a:schemeClr val="accent1"/>
          </a:solidFill>
          <a:ln w="12700" cap="sq" cmpd="sng" algn="ctr">
            <a:solidFill>
              <a:schemeClr val="bg2"/>
            </a:solidFill>
            <a:prstDash val="solid"/>
            <a:round/>
            <a:headEnd type="none" w="sm" len="sm"/>
            <a:tailEnd type="arrow"/>
          </a:ln>
          <a:effectLst/>
        </p:spPr>
      </p:cxnSp>
      <p:sp>
        <p:nvSpPr>
          <p:cNvPr id="26" name="円/楕円 25"/>
          <p:cNvSpPr/>
          <p:nvPr/>
        </p:nvSpPr>
        <p:spPr bwMode="auto">
          <a:xfrm>
            <a:off x="2864768" y="5157192"/>
            <a:ext cx="1169453" cy="454787"/>
          </a:xfrm>
          <a:prstGeom prst="ellipse">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sz="1200" b="0" i="0" u="none" strike="noStrike" cap="none" normalizeH="0" baseline="0" dirty="0" err="1" smtClean="0">
                <a:ln>
                  <a:noFill/>
                </a:ln>
                <a:solidFill>
                  <a:schemeClr val="bg2"/>
                </a:solidFill>
                <a:effectLst/>
                <a:latin typeface="+mn-lt"/>
                <a:ea typeface="メイリオ" panose="020B0604030504040204" pitchFamily="50" charset="-128"/>
              </a:rPr>
              <a:t>ug:Banking</a:t>
            </a:r>
            <a:endParaRPr kumimoji="0" lang="en-US" altLang="ja-JP" sz="1200" b="0" i="0" u="none" strike="noStrike" cap="none" normalizeH="0" baseline="0" dirty="0" smtClean="0">
              <a:ln>
                <a:noFill/>
              </a:ln>
              <a:solidFill>
                <a:schemeClr val="bg2"/>
              </a:solidFill>
              <a:effectLst/>
              <a:latin typeface="+mn-lt"/>
              <a:ea typeface="メイリオ" panose="020B0604030504040204" pitchFamily="50" charset="-128"/>
            </a:endParaRPr>
          </a:p>
          <a:p>
            <a:pPr marL="0" marR="0" indent="0" algn="ctr" defTabSz="914400" rtl="0" eaLnBrk="1" fontAlgn="base" latinLnBrk="1" hangingPunct="1">
              <a:lnSpc>
                <a:spcPct val="100000"/>
              </a:lnSpc>
              <a:spcBef>
                <a:spcPct val="0"/>
              </a:spcBef>
              <a:spcAft>
                <a:spcPct val="0"/>
              </a:spcAft>
              <a:buClrTx/>
              <a:buSzTx/>
              <a:buFontTx/>
              <a:buNone/>
              <a:tabLst/>
            </a:pPr>
            <a:r>
              <a:rPr lang="en-US" altLang="ja-JP" sz="1200" dirty="0" smtClean="0">
                <a:solidFill>
                  <a:schemeClr val="bg2"/>
                </a:solidFill>
                <a:latin typeface="+mn-lt"/>
                <a:ea typeface="メイリオ" panose="020B0604030504040204" pitchFamily="50" charset="-128"/>
              </a:rPr>
              <a:t>(</a:t>
            </a:r>
            <a:r>
              <a:rPr lang="ja-JP" altLang="en-US" sz="1200" dirty="0">
                <a:solidFill>
                  <a:schemeClr val="bg2"/>
                </a:solidFill>
                <a:latin typeface="+mn-lt"/>
                <a:ea typeface="メイリオ" panose="020B0604030504040204" pitchFamily="50" charset="-128"/>
              </a:rPr>
              <a:t>金融</a:t>
            </a:r>
            <a:r>
              <a:rPr lang="ja-JP" altLang="en-US" sz="1200" dirty="0" smtClean="0">
                <a:solidFill>
                  <a:schemeClr val="bg2"/>
                </a:solidFill>
                <a:latin typeface="+mn-lt"/>
                <a:ea typeface="メイリオ" panose="020B0604030504040204" pitchFamily="50" charset="-128"/>
              </a:rPr>
              <a:t>施設</a:t>
            </a:r>
            <a:r>
              <a:rPr lang="en-US" altLang="ja-JP" sz="1200" dirty="0" smtClean="0">
                <a:solidFill>
                  <a:schemeClr val="bg2"/>
                </a:solidFill>
                <a:latin typeface="+mn-lt"/>
                <a:ea typeface="メイリオ" panose="020B0604030504040204" pitchFamily="50" charset="-128"/>
              </a:rPr>
              <a:t>)</a:t>
            </a:r>
            <a:endParaRPr kumimoji="0" lang="ja-JP" altLang="en-US" sz="1200" b="0" i="0" u="none" strike="noStrike" cap="none" normalizeH="0" baseline="0" dirty="0" smtClean="0">
              <a:ln>
                <a:noFill/>
              </a:ln>
              <a:solidFill>
                <a:schemeClr val="bg2"/>
              </a:solidFill>
              <a:effectLst/>
              <a:latin typeface="+mn-lt"/>
              <a:ea typeface="メイリオ" panose="020B0604030504040204" pitchFamily="50" charset="-128"/>
            </a:endParaRPr>
          </a:p>
        </p:txBody>
      </p:sp>
      <p:sp>
        <p:nvSpPr>
          <p:cNvPr id="27" name="円/楕円 26"/>
          <p:cNvSpPr/>
          <p:nvPr/>
        </p:nvSpPr>
        <p:spPr bwMode="auto">
          <a:xfrm>
            <a:off x="3423507" y="5926541"/>
            <a:ext cx="1601501" cy="454787"/>
          </a:xfrm>
          <a:prstGeom prst="ellipse">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sz="1200" b="0" i="0" u="none" strike="noStrike" cap="none" normalizeH="0" baseline="0" dirty="0" err="1" smtClean="0">
                <a:ln>
                  <a:noFill/>
                </a:ln>
                <a:solidFill>
                  <a:schemeClr val="bg2"/>
                </a:solidFill>
                <a:effectLst/>
                <a:latin typeface="+mn-lt"/>
                <a:ea typeface="メイリオ" panose="020B0604030504040204" pitchFamily="50" charset="-128"/>
              </a:rPr>
              <a:t>ug:FireStation</a:t>
            </a:r>
            <a:endParaRPr kumimoji="0" lang="en-US" altLang="ja-JP" sz="1200" b="0" i="0" u="none" strike="noStrike" cap="none" normalizeH="0" baseline="0" dirty="0" smtClean="0">
              <a:ln>
                <a:noFill/>
              </a:ln>
              <a:solidFill>
                <a:schemeClr val="bg2"/>
              </a:solidFill>
              <a:effectLst/>
              <a:latin typeface="+mn-lt"/>
              <a:ea typeface="メイリオ" panose="020B0604030504040204" pitchFamily="50" charset="-128"/>
            </a:endParaRPr>
          </a:p>
          <a:p>
            <a:pPr marL="0" marR="0" indent="0" algn="ctr" defTabSz="914400" rtl="0" eaLnBrk="1" fontAlgn="base" latinLnBrk="1" hangingPunct="1">
              <a:lnSpc>
                <a:spcPct val="100000"/>
              </a:lnSpc>
              <a:spcBef>
                <a:spcPct val="0"/>
              </a:spcBef>
              <a:spcAft>
                <a:spcPct val="0"/>
              </a:spcAft>
              <a:buClrTx/>
              <a:buSzTx/>
              <a:buFontTx/>
              <a:buNone/>
              <a:tabLst/>
            </a:pPr>
            <a:r>
              <a:rPr lang="en-US" altLang="ja-JP" sz="1200" dirty="0" smtClean="0">
                <a:solidFill>
                  <a:schemeClr val="bg2"/>
                </a:solidFill>
                <a:latin typeface="+mn-lt"/>
                <a:ea typeface="メイリオ" panose="020B0604030504040204" pitchFamily="50" charset="-128"/>
              </a:rPr>
              <a:t>(</a:t>
            </a:r>
            <a:r>
              <a:rPr lang="ja-JP" altLang="en-US" sz="1200" dirty="0" smtClean="0">
                <a:solidFill>
                  <a:schemeClr val="bg2"/>
                </a:solidFill>
                <a:latin typeface="+mn-lt"/>
                <a:ea typeface="メイリオ" panose="020B0604030504040204" pitchFamily="50" charset="-128"/>
              </a:rPr>
              <a:t>消防</a:t>
            </a:r>
            <a:r>
              <a:rPr lang="en-US" altLang="ja-JP" sz="1200" dirty="0" smtClean="0">
                <a:solidFill>
                  <a:schemeClr val="bg2"/>
                </a:solidFill>
                <a:latin typeface="+mn-lt"/>
                <a:ea typeface="メイリオ" panose="020B0604030504040204" pitchFamily="50" charset="-128"/>
              </a:rPr>
              <a:t>)</a:t>
            </a:r>
            <a:endParaRPr kumimoji="0" lang="ja-JP" altLang="en-US" sz="1200" b="0" i="0" u="none" strike="noStrike" cap="none" normalizeH="0" baseline="0" dirty="0" smtClean="0">
              <a:ln>
                <a:noFill/>
              </a:ln>
              <a:solidFill>
                <a:schemeClr val="bg2"/>
              </a:solidFill>
              <a:effectLst/>
              <a:latin typeface="+mn-lt"/>
              <a:ea typeface="メイリオ" panose="020B0604030504040204" pitchFamily="50" charset="-128"/>
            </a:endParaRPr>
          </a:p>
        </p:txBody>
      </p:sp>
      <p:cxnSp>
        <p:nvCxnSpPr>
          <p:cNvPr id="28" name="カギ線コネクタ 27"/>
          <p:cNvCxnSpPr>
            <a:stCxn id="27" idx="0"/>
            <a:endCxn id="18" idx="4"/>
          </p:cNvCxnSpPr>
          <p:nvPr/>
        </p:nvCxnSpPr>
        <p:spPr bwMode="auto">
          <a:xfrm rot="16200000" flipV="1">
            <a:off x="3020155" y="4722437"/>
            <a:ext cx="337301" cy="2070907"/>
          </a:xfrm>
          <a:prstGeom prst="bentConnector3">
            <a:avLst>
              <a:gd name="adj1" fmla="val 50000"/>
            </a:avLst>
          </a:prstGeom>
          <a:solidFill>
            <a:schemeClr val="accent1"/>
          </a:solidFill>
          <a:ln w="12700" cap="sq" cmpd="sng" algn="ctr">
            <a:solidFill>
              <a:schemeClr val="bg2"/>
            </a:solidFill>
            <a:prstDash val="solid"/>
            <a:round/>
            <a:headEnd type="none" w="sm" len="sm"/>
            <a:tailEnd type="arrow"/>
          </a:ln>
          <a:effectLst/>
        </p:spPr>
      </p:cxnSp>
      <p:sp>
        <p:nvSpPr>
          <p:cNvPr id="29" name="円/楕円 28"/>
          <p:cNvSpPr/>
          <p:nvPr/>
        </p:nvSpPr>
        <p:spPr bwMode="auto">
          <a:xfrm>
            <a:off x="4160912" y="5157192"/>
            <a:ext cx="1169453" cy="454787"/>
          </a:xfrm>
          <a:prstGeom prst="ellipse">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sz="1200" b="0" i="0" u="none" strike="noStrike" cap="none" normalizeH="0" baseline="0" dirty="0" err="1" smtClean="0">
                <a:ln>
                  <a:noFill/>
                </a:ln>
                <a:solidFill>
                  <a:schemeClr val="bg2"/>
                </a:solidFill>
                <a:effectLst/>
                <a:latin typeface="+mn-lt"/>
                <a:ea typeface="メイリオ" panose="020B0604030504040204" pitchFamily="50" charset="-128"/>
              </a:rPr>
              <a:t>ug:Hospital</a:t>
            </a:r>
            <a:endParaRPr kumimoji="0" lang="en-US" altLang="ja-JP" sz="1200" b="0" i="0" u="none" strike="noStrike" cap="none" normalizeH="0" baseline="0" dirty="0" smtClean="0">
              <a:ln>
                <a:noFill/>
              </a:ln>
              <a:solidFill>
                <a:schemeClr val="bg2"/>
              </a:solidFill>
              <a:effectLst/>
              <a:latin typeface="+mn-lt"/>
              <a:ea typeface="メイリオ" panose="020B0604030504040204" pitchFamily="50" charset="-128"/>
            </a:endParaRPr>
          </a:p>
          <a:p>
            <a:pPr marL="0" marR="0" indent="0" algn="ctr" defTabSz="914400" rtl="0" eaLnBrk="1" fontAlgn="base" latinLnBrk="1" hangingPunct="1">
              <a:lnSpc>
                <a:spcPct val="100000"/>
              </a:lnSpc>
              <a:spcBef>
                <a:spcPct val="0"/>
              </a:spcBef>
              <a:spcAft>
                <a:spcPct val="0"/>
              </a:spcAft>
              <a:buClrTx/>
              <a:buSzTx/>
              <a:buFontTx/>
              <a:buNone/>
              <a:tabLst/>
            </a:pPr>
            <a:r>
              <a:rPr lang="en-US" altLang="ja-JP" sz="1200" dirty="0" smtClean="0">
                <a:solidFill>
                  <a:schemeClr val="bg2"/>
                </a:solidFill>
                <a:latin typeface="+mn-lt"/>
                <a:ea typeface="メイリオ" panose="020B0604030504040204" pitchFamily="50" charset="-128"/>
              </a:rPr>
              <a:t>(</a:t>
            </a:r>
            <a:r>
              <a:rPr lang="ja-JP" altLang="en-US" sz="1200" dirty="0" smtClean="0">
                <a:solidFill>
                  <a:schemeClr val="bg2"/>
                </a:solidFill>
                <a:latin typeface="+mn-lt"/>
                <a:ea typeface="メイリオ" panose="020B0604030504040204" pitchFamily="50" charset="-128"/>
              </a:rPr>
              <a:t>医療施設</a:t>
            </a:r>
            <a:r>
              <a:rPr lang="en-US" altLang="ja-JP" sz="1200" dirty="0" smtClean="0">
                <a:solidFill>
                  <a:schemeClr val="bg2"/>
                </a:solidFill>
                <a:latin typeface="+mn-lt"/>
                <a:ea typeface="メイリオ" panose="020B0604030504040204" pitchFamily="50" charset="-128"/>
              </a:rPr>
              <a:t>)</a:t>
            </a:r>
            <a:endParaRPr kumimoji="0" lang="ja-JP" altLang="en-US" sz="1200" b="0" i="0" u="none" strike="noStrike" cap="none" normalizeH="0" baseline="0" dirty="0" smtClean="0">
              <a:ln>
                <a:noFill/>
              </a:ln>
              <a:solidFill>
                <a:schemeClr val="bg2"/>
              </a:solidFill>
              <a:effectLst/>
              <a:latin typeface="+mn-lt"/>
              <a:ea typeface="メイリオ" panose="020B0604030504040204" pitchFamily="50" charset="-128"/>
            </a:endParaRPr>
          </a:p>
        </p:txBody>
      </p:sp>
      <p:sp>
        <p:nvSpPr>
          <p:cNvPr id="30" name="円/楕円 29"/>
          <p:cNvSpPr/>
          <p:nvPr/>
        </p:nvSpPr>
        <p:spPr bwMode="auto">
          <a:xfrm>
            <a:off x="5457056" y="5157192"/>
            <a:ext cx="1169453" cy="454787"/>
          </a:xfrm>
          <a:prstGeom prst="ellipse">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sz="1200" b="0" i="0" u="none" strike="noStrike" cap="none" normalizeH="0" baseline="0" dirty="0" err="1" smtClean="0">
                <a:ln>
                  <a:noFill/>
                </a:ln>
                <a:solidFill>
                  <a:schemeClr val="bg2"/>
                </a:solidFill>
                <a:effectLst/>
                <a:latin typeface="+mn-lt"/>
                <a:ea typeface="メイリオ" panose="020B0604030504040204" pitchFamily="50" charset="-128"/>
              </a:rPr>
              <a:t>ug:Railway</a:t>
            </a:r>
            <a:endParaRPr kumimoji="0" lang="en-US" altLang="ja-JP" sz="1200" b="0" i="0" u="none" strike="noStrike" cap="none" normalizeH="0" baseline="0" dirty="0" smtClean="0">
              <a:ln>
                <a:noFill/>
              </a:ln>
              <a:solidFill>
                <a:schemeClr val="bg2"/>
              </a:solidFill>
              <a:effectLst/>
              <a:latin typeface="+mn-lt"/>
              <a:ea typeface="メイリオ" panose="020B0604030504040204" pitchFamily="50" charset="-128"/>
            </a:endParaRPr>
          </a:p>
          <a:p>
            <a:pPr marL="0" marR="0" indent="0" algn="ctr" defTabSz="914400" rtl="0" eaLnBrk="1" fontAlgn="base" latinLnBrk="1" hangingPunct="1">
              <a:lnSpc>
                <a:spcPct val="100000"/>
              </a:lnSpc>
              <a:spcBef>
                <a:spcPct val="0"/>
              </a:spcBef>
              <a:spcAft>
                <a:spcPct val="0"/>
              </a:spcAft>
              <a:buClrTx/>
              <a:buSzTx/>
              <a:buFontTx/>
              <a:buNone/>
              <a:tabLst/>
            </a:pPr>
            <a:r>
              <a:rPr lang="en-US" altLang="ja-JP" sz="1200" dirty="0" smtClean="0">
                <a:solidFill>
                  <a:schemeClr val="bg2"/>
                </a:solidFill>
                <a:latin typeface="+mn-lt"/>
                <a:ea typeface="メイリオ" panose="020B0604030504040204" pitchFamily="50" charset="-128"/>
              </a:rPr>
              <a:t>(</a:t>
            </a:r>
            <a:r>
              <a:rPr lang="ja-JP" altLang="en-US" sz="1200" dirty="0" smtClean="0">
                <a:solidFill>
                  <a:schemeClr val="bg2"/>
                </a:solidFill>
                <a:latin typeface="+mn-lt"/>
                <a:ea typeface="メイリオ" panose="020B0604030504040204" pitchFamily="50" charset="-128"/>
              </a:rPr>
              <a:t>鉄道</a:t>
            </a:r>
            <a:r>
              <a:rPr lang="en-US" altLang="ja-JP" sz="1200" dirty="0" smtClean="0">
                <a:solidFill>
                  <a:schemeClr val="bg2"/>
                </a:solidFill>
                <a:latin typeface="+mn-lt"/>
                <a:ea typeface="メイリオ" panose="020B0604030504040204" pitchFamily="50" charset="-128"/>
              </a:rPr>
              <a:t>)</a:t>
            </a:r>
            <a:endParaRPr kumimoji="0" lang="ja-JP" altLang="en-US" sz="1200" b="0" i="0" u="none" strike="noStrike" cap="none" normalizeH="0" baseline="0" dirty="0" smtClean="0">
              <a:ln>
                <a:noFill/>
              </a:ln>
              <a:solidFill>
                <a:schemeClr val="bg2"/>
              </a:solidFill>
              <a:effectLst/>
              <a:latin typeface="+mn-lt"/>
              <a:ea typeface="メイリオ" panose="020B0604030504040204" pitchFamily="50" charset="-128"/>
            </a:endParaRPr>
          </a:p>
        </p:txBody>
      </p:sp>
      <p:sp>
        <p:nvSpPr>
          <p:cNvPr id="31" name="円/楕円 30"/>
          <p:cNvSpPr/>
          <p:nvPr/>
        </p:nvSpPr>
        <p:spPr bwMode="auto">
          <a:xfrm>
            <a:off x="6681192" y="5157192"/>
            <a:ext cx="1169453" cy="454787"/>
          </a:xfrm>
          <a:prstGeom prst="ellipse">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sz="1200" b="0" i="0" u="none" strike="noStrike" cap="none" normalizeH="0" baseline="0" dirty="0" err="1" smtClean="0">
                <a:ln>
                  <a:noFill/>
                </a:ln>
                <a:solidFill>
                  <a:schemeClr val="bg2"/>
                </a:solidFill>
                <a:effectLst/>
                <a:latin typeface="+mn-lt"/>
                <a:ea typeface="メイリオ" panose="020B0604030504040204" pitchFamily="50" charset="-128"/>
              </a:rPr>
              <a:t>ug:Road</a:t>
            </a:r>
            <a:endParaRPr kumimoji="0" lang="en-US" altLang="ja-JP" sz="1200" b="0" i="0" u="none" strike="noStrike" cap="none" normalizeH="0" baseline="0" dirty="0" smtClean="0">
              <a:ln>
                <a:noFill/>
              </a:ln>
              <a:solidFill>
                <a:schemeClr val="bg2"/>
              </a:solidFill>
              <a:effectLst/>
              <a:latin typeface="+mn-lt"/>
              <a:ea typeface="メイリオ" panose="020B0604030504040204" pitchFamily="50" charset="-128"/>
            </a:endParaRPr>
          </a:p>
          <a:p>
            <a:pPr marL="0" marR="0" indent="0" algn="ctr" defTabSz="914400" rtl="0" eaLnBrk="1" fontAlgn="base" latinLnBrk="1" hangingPunct="1">
              <a:lnSpc>
                <a:spcPct val="100000"/>
              </a:lnSpc>
              <a:spcBef>
                <a:spcPct val="0"/>
              </a:spcBef>
              <a:spcAft>
                <a:spcPct val="0"/>
              </a:spcAft>
              <a:buClrTx/>
              <a:buSzTx/>
              <a:buFontTx/>
              <a:buNone/>
              <a:tabLst/>
            </a:pPr>
            <a:r>
              <a:rPr lang="en-US" altLang="ja-JP" sz="1200" dirty="0" smtClean="0">
                <a:solidFill>
                  <a:schemeClr val="bg2"/>
                </a:solidFill>
                <a:latin typeface="+mn-lt"/>
                <a:ea typeface="メイリオ" panose="020B0604030504040204" pitchFamily="50" charset="-128"/>
              </a:rPr>
              <a:t>(</a:t>
            </a:r>
            <a:r>
              <a:rPr lang="ja-JP" altLang="en-US" sz="1200" dirty="0" smtClean="0">
                <a:solidFill>
                  <a:schemeClr val="bg2"/>
                </a:solidFill>
                <a:latin typeface="+mn-lt"/>
                <a:ea typeface="メイリオ" panose="020B0604030504040204" pitchFamily="50" charset="-128"/>
              </a:rPr>
              <a:t>道路</a:t>
            </a:r>
            <a:r>
              <a:rPr lang="en-US" altLang="ja-JP" sz="1200" dirty="0" smtClean="0">
                <a:solidFill>
                  <a:schemeClr val="bg2"/>
                </a:solidFill>
                <a:latin typeface="+mn-lt"/>
                <a:ea typeface="メイリオ" panose="020B0604030504040204" pitchFamily="50" charset="-128"/>
              </a:rPr>
              <a:t>)</a:t>
            </a:r>
            <a:endParaRPr kumimoji="0" lang="ja-JP" altLang="en-US" sz="1200" b="0" i="0" u="none" strike="noStrike" cap="none" normalizeH="0" baseline="0" dirty="0" smtClean="0">
              <a:ln>
                <a:noFill/>
              </a:ln>
              <a:solidFill>
                <a:schemeClr val="bg2"/>
              </a:solidFill>
              <a:effectLst/>
              <a:latin typeface="+mn-lt"/>
              <a:ea typeface="メイリオ" panose="020B0604030504040204" pitchFamily="50" charset="-128"/>
            </a:endParaRPr>
          </a:p>
        </p:txBody>
      </p:sp>
      <p:cxnSp>
        <p:nvCxnSpPr>
          <p:cNvPr id="32" name="カギ線コネクタ 31"/>
          <p:cNvCxnSpPr>
            <a:stCxn id="26" idx="0"/>
            <a:endCxn id="12" idx="4"/>
          </p:cNvCxnSpPr>
          <p:nvPr/>
        </p:nvCxnSpPr>
        <p:spPr bwMode="auto">
          <a:xfrm rot="5400000" flipH="1" flipV="1">
            <a:off x="3817022" y="4300583"/>
            <a:ext cx="489083" cy="1224136"/>
          </a:xfrm>
          <a:prstGeom prst="bentConnector3">
            <a:avLst>
              <a:gd name="adj1" fmla="val 50000"/>
            </a:avLst>
          </a:prstGeom>
          <a:solidFill>
            <a:schemeClr val="accent1"/>
          </a:solidFill>
          <a:ln w="12700" cap="sq" cmpd="sng" algn="ctr">
            <a:solidFill>
              <a:schemeClr val="bg2"/>
            </a:solidFill>
            <a:prstDash val="solid"/>
            <a:round/>
            <a:headEnd type="none" w="sm" len="sm"/>
            <a:tailEnd type="arrow"/>
          </a:ln>
          <a:effectLst/>
        </p:spPr>
      </p:cxnSp>
      <p:cxnSp>
        <p:nvCxnSpPr>
          <p:cNvPr id="33" name="カギ線コネクタ 32"/>
          <p:cNvCxnSpPr>
            <a:stCxn id="29" idx="0"/>
            <a:endCxn id="12" idx="4"/>
          </p:cNvCxnSpPr>
          <p:nvPr/>
        </p:nvCxnSpPr>
        <p:spPr bwMode="auto">
          <a:xfrm rot="16200000" flipV="1">
            <a:off x="4465094" y="4876647"/>
            <a:ext cx="489083" cy="72008"/>
          </a:xfrm>
          <a:prstGeom prst="bentConnector3">
            <a:avLst>
              <a:gd name="adj1" fmla="val 50000"/>
            </a:avLst>
          </a:prstGeom>
          <a:solidFill>
            <a:schemeClr val="accent1"/>
          </a:solidFill>
          <a:ln w="12700" cap="sq" cmpd="sng" algn="ctr">
            <a:solidFill>
              <a:schemeClr val="bg2"/>
            </a:solidFill>
            <a:prstDash val="solid"/>
            <a:round/>
            <a:headEnd type="none" w="sm" len="sm"/>
            <a:tailEnd type="arrow"/>
          </a:ln>
          <a:effectLst/>
        </p:spPr>
      </p:cxnSp>
      <p:cxnSp>
        <p:nvCxnSpPr>
          <p:cNvPr id="34" name="カギ線コネクタ 33"/>
          <p:cNvCxnSpPr>
            <a:stCxn id="30" idx="0"/>
            <a:endCxn id="12" idx="4"/>
          </p:cNvCxnSpPr>
          <p:nvPr/>
        </p:nvCxnSpPr>
        <p:spPr bwMode="auto">
          <a:xfrm rot="16200000" flipV="1">
            <a:off x="5113166" y="4228575"/>
            <a:ext cx="489083" cy="1368152"/>
          </a:xfrm>
          <a:prstGeom prst="bentConnector3">
            <a:avLst>
              <a:gd name="adj1" fmla="val 50000"/>
            </a:avLst>
          </a:prstGeom>
          <a:solidFill>
            <a:schemeClr val="accent1"/>
          </a:solidFill>
          <a:ln w="12700" cap="sq" cmpd="sng" algn="ctr">
            <a:solidFill>
              <a:schemeClr val="bg2"/>
            </a:solidFill>
            <a:prstDash val="solid"/>
            <a:round/>
            <a:headEnd type="none" w="sm" len="sm"/>
            <a:tailEnd type="arrow"/>
          </a:ln>
          <a:effectLst/>
        </p:spPr>
      </p:cxnSp>
      <p:sp>
        <p:nvSpPr>
          <p:cNvPr id="35" name="円/楕円 34"/>
          <p:cNvSpPr/>
          <p:nvPr/>
        </p:nvSpPr>
        <p:spPr bwMode="auto">
          <a:xfrm>
            <a:off x="7888003" y="5157192"/>
            <a:ext cx="1169453" cy="454787"/>
          </a:xfrm>
          <a:prstGeom prst="ellipse">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sz="1200" b="0" i="0" u="none" strike="noStrike" cap="none" normalizeH="0" baseline="0" dirty="0" err="1" smtClean="0">
                <a:ln>
                  <a:noFill/>
                </a:ln>
                <a:solidFill>
                  <a:schemeClr val="bg2"/>
                </a:solidFill>
                <a:effectLst/>
                <a:latin typeface="+mn-lt"/>
                <a:ea typeface="メイリオ" panose="020B0604030504040204" pitchFamily="50" charset="-128"/>
              </a:rPr>
              <a:t>ug:Commerce</a:t>
            </a:r>
            <a:endParaRPr kumimoji="0" lang="en-US" altLang="ja-JP" sz="1200" b="0" i="0" u="none" strike="noStrike" cap="none" normalizeH="0" baseline="0" dirty="0" smtClean="0">
              <a:ln>
                <a:noFill/>
              </a:ln>
              <a:solidFill>
                <a:schemeClr val="bg2"/>
              </a:solidFill>
              <a:effectLst/>
              <a:latin typeface="+mn-lt"/>
              <a:ea typeface="メイリオ" panose="020B0604030504040204" pitchFamily="50" charset="-128"/>
            </a:endParaRPr>
          </a:p>
          <a:p>
            <a:pPr marL="0" marR="0" indent="0" algn="ctr" defTabSz="914400" rtl="0" eaLnBrk="1" fontAlgn="base" latinLnBrk="1" hangingPunct="1">
              <a:lnSpc>
                <a:spcPct val="100000"/>
              </a:lnSpc>
              <a:spcBef>
                <a:spcPct val="0"/>
              </a:spcBef>
              <a:spcAft>
                <a:spcPct val="0"/>
              </a:spcAft>
              <a:buClrTx/>
              <a:buSzTx/>
              <a:buFontTx/>
              <a:buNone/>
              <a:tabLst/>
            </a:pPr>
            <a:r>
              <a:rPr lang="en-US" altLang="ja-JP" sz="1200" dirty="0" smtClean="0">
                <a:solidFill>
                  <a:schemeClr val="bg2"/>
                </a:solidFill>
                <a:latin typeface="+mn-lt"/>
                <a:ea typeface="メイリオ" panose="020B0604030504040204" pitchFamily="50" charset="-128"/>
              </a:rPr>
              <a:t>(</a:t>
            </a:r>
            <a:r>
              <a:rPr lang="ja-JP" altLang="en-US" sz="1200" dirty="0" smtClean="0">
                <a:solidFill>
                  <a:schemeClr val="bg2"/>
                </a:solidFill>
                <a:latin typeface="+mn-lt"/>
                <a:ea typeface="メイリオ" panose="020B0604030504040204" pitchFamily="50" charset="-128"/>
              </a:rPr>
              <a:t>商業施設</a:t>
            </a:r>
            <a:r>
              <a:rPr lang="en-US" altLang="ja-JP" sz="1200" dirty="0" smtClean="0">
                <a:solidFill>
                  <a:schemeClr val="bg2"/>
                </a:solidFill>
                <a:latin typeface="+mn-lt"/>
                <a:ea typeface="メイリオ" panose="020B0604030504040204" pitchFamily="50" charset="-128"/>
              </a:rPr>
              <a:t>)</a:t>
            </a:r>
            <a:endParaRPr kumimoji="0" lang="ja-JP" altLang="en-US" sz="1200" b="0" i="0" u="none" strike="noStrike" cap="none" normalizeH="0" baseline="0" dirty="0" smtClean="0">
              <a:ln>
                <a:noFill/>
              </a:ln>
              <a:solidFill>
                <a:schemeClr val="bg2"/>
              </a:solidFill>
              <a:effectLst/>
              <a:latin typeface="+mn-lt"/>
              <a:ea typeface="メイリオ" panose="020B0604030504040204" pitchFamily="50" charset="-128"/>
            </a:endParaRPr>
          </a:p>
        </p:txBody>
      </p:sp>
      <p:cxnSp>
        <p:nvCxnSpPr>
          <p:cNvPr id="36" name="カギ線コネクタ 35"/>
          <p:cNvCxnSpPr>
            <a:stCxn id="31" idx="0"/>
            <a:endCxn id="12" idx="4"/>
          </p:cNvCxnSpPr>
          <p:nvPr/>
        </p:nvCxnSpPr>
        <p:spPr bwMode="auto">
          <a:xfrm rot="16200000" flipV="1">
            <a:off x="5725234" y="3616507"/>
            <a:ext cx="489083" cy="2592288"/>
          </a:xfrm>
          <a:prstGeom prst="bentConnector3">
            <a:avLst>
              <a:gd name="adj1" fmla="val 50000"/>
            </a:avLst>
          </a:prstGeom>
          <a:solidFill>
            <a:schemeClr val="accent1"/>
          </a:solidFill>
          <a:ln w="12700" cap="sq" cmpd="sng" algn="ctr">
            <a:solidFill>
              <a:schemeClr val="bg2"/>
            </a:solidFill>
            <a:prstDash val="solid"/>
            <a:round/>
            <a:headEnd type="none" w="sm" len="sm"/>
            <a:tailEnd type="arrow"/>
          </a:ln>
          <a:effectLst/>
        </p:spPr>
      </p:cxnSp>
      <p:cxnSp>
        <p:nvCxnSpPr>
          <p:cNvPr id="37" name="カギ線コネクタ 36"/>
          <p:cNvCxnSpPr>
            <a:stCxn id="35" idx="0"/>
            <a:endCxn id="12" idx="4"/>
          </p:cNvCxnSpPr>
          <p:nvPr/>
        </p:nvCxnSpPr>
        <p:spPr bwMode="auto">
          <a:xfrm rot="16200000" flipV="1">
            <a:off x="6328640" y="3013101"/>
            <a:ext cx="489083" cy="3799099"/>
          </a:xfrm>
          <a:prstGeom prst="bentConnector3">
            <a:avLst>
              <a:gd name="adj1" fmla="val 50000"/>
            </a:avLst>
          </a:prstGeom>
          <a:solidFill>
            <a:schemeClr val="accent1"/>
          </a:solidFill>
          <a:ln w="12700" cap="sq" cmpd="sng" algn="ctr">
            <a:solidFill>
              <a:schemeClr val="bg2"/>
            </a:solidFill>
            <a:prstDash val="solid"/>
            <a:round/>
            <a:headEnd type="none" w="sm" len="sm"/>
            <a:tailEnd type="arrow"/>
          </a:ln>
          <a:effectLst/>
        </p:spPr>
      </p:cxnSp>
      <p:sp>
        <p:nvSpPr>
          <p:cNvPr id="38" name="円/楕円 37"/>
          <p:cNvSpPr/>
          <p:nvPr/>
        </p:nvSpPr>
        <p:spPr bwMode="auto">
          <a:xfrm>
            <a:off x="6825208" y="5865903"/>
            <a:ext cx="1169453" cy="454787"/>
          </a:xfrm>
          <a:prstGeom prst="ellipse">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sz="1200" b="0" i="0" u="none" strike="noStrike" cap="none" normalizeH="0" baseline="0" dirty="0" err="1" smtClean="0">
                <a:ln>
                  <a:noFill/>
                </a:ln>
                <a:solidFill>
                  <a:schemeClr val="bg2"/>
                </a:solidFill>
                <a:effectLst/>
                <a:latin typeface="+mn-lt"/>
                <a:ea typeface="メイリオ" panose="020B0604030504040204" pitchFamily="50" charset="-128"/>
              </a:rPr>
              <a:t>ug:Shop</a:t>
            </a:r>
            <a:endParaRPr kumimoji="0" lang="en-US" altLang="ja-JP" sz="1200" b="0" i="0" u="none" strike="noStrike" cap="none" normalizeH="0" baseline="0" dirty="0" smtClean="0">
              <a:ln>
                <a:noFill/>
              </a:ln>
              <a:solidFill>
                <a:schemeClr val="bg2"/>
              </a:solidFill>
              <a:effectLst/>
              <a:latin typeface="+mn-lt"/>
              <a:ea typeface="メイリオ" panose="020B0604030504040204" pitchFamily="50" charset="-128"/>
            </a:endParaRPr>
          </a:p>
          <a:p>
            <a:pPr marL="0" marR="0" indent="0" algn="ctr" defTabSz="914400" rtl="0" eaLnBrk="1" fontAlgn="base" latinLnBrk="1" hangingPunct="1">
              <a:lnSpc>
                <a:spcPct val="100000"/>
              </a:lnSpc>
              <a:spcBef>
                <a:spcPct val="0"/>
              </a:spcBef>
              <a:spcAft>
                <a:spcPct val="0"/>
              </a:spcAft>
              <a:buClrTx/>
              <a:buSzTx/>
              <a:buFontTx/>
              <a:buNone/>
              <a:tabLst/>
            </a:pPr>
            <a:r>
              <a:rPr lang="en-US" altLang="ja-JP" sz="1200" dirty="0" smtClean="0">
                <a:solidFill>
                  <a:schemeClr val="bg2"/>
                </a:solidFill>
                <a:latin typeface="+mn-lt"/>
                <a:ea typeface="メイリオ" panose="020B0604030504040204" pitchFamily="50" charset="-128"/>
              </a:rPr>
              <a:t>(</a:t>
            </a:r>
            <a:r>
              <a:rPr lang="ja-JP" altLang="en-US" sz="1200" dirty="0" smtClean="0">
                <a:solidFill>
                  <a:schemeClr val="bg2"/>
                </a:solidFill>
                <a:latin typeface="+mn-lt"/>
                <a:ea typeface="メイリオ" panose="020B0604030504040204" pitchFamily="50" charset="-128"/>
              </a:rPr>
              <a:t>小売店舗</a:t>
            </a:r>
            <a:r>
              <a:rPr lang="en-US" altLang="ja-JP" sz="1200" dirty="0" smtClean="0">
                <a:solidFill>
                  <a:schemeClr val="bg2"/>
                </a:solidFill>
                <a:latin typeface="+mn-lt"/>
                <a:ea typeface="メイリオ" panose="020B0604030504040204" pitchFamily="50" charset="-128"/>
              </a:rPr>
              <a:t>)</a:t>
            </a:r>
            <a:endParaRPr kumimoji="0" lang="ja-JP" altLang="en-US" sz="1200" b="0" i="0" u="none" strike="noStrike" cap="none" normalizeH="0" baseline="0" dirty="0" smtClean="0">
              <a:ln>
                <a:noFill/>
              </a:ln>
              <a:solidFill>
                <a:schemeClr val="bg2"/>
              </a:solidFill>
              <a:effectLst/>
              <a:latin typeface="+mn-lt"/>
              <a:ea typeface="メイリオ" panose="020B0604030504040204" pitchFamily="50" charset="-128"/>
            </a:endParaRPr>
          </a:p>
        </p:txBody>
      </p:sp>
      <p:sp>
        <p:nvSpPr>
          <p:cNvPr id="39" name="円/楕円 38"/>
          <p:cNvSpPr/>
          <p:nvPr/>
        </p:nvSpPr>
        <p:spPr bwMode="auto">
          <a:xfrm>
            <a:off x="8104027" y="5865903"/>
            <a:ext cx="1169453" cy="454787"/>
          </a:xfrm>
          <a:prstGeom prst="ellipse">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sz="1200" b="0" i="0" u="none" strike="noStrike" cap="none" normalizeH="0" baseline="0" dirty="0" err="1" smtClean="0">
                <a:ln>
                  <a:noFill/>
                </a:ln>
                <a:solidFill>
                  <a:schemeClr val="bg2"/>
                </a:solidFill>
                <a:effectLst/>
                <a:latin typeface="+mn-lt"/>
                <a:ea typeface="メイリオ" panose="020B0604030504040204" pitchFamily="50" charset="-128"/>
              </a:rPr>
              <a:t>ug:Restaurant</a:t>
            </a:r>
            <a:endParaRPr kumimoji="0" lang="en-US" altLang="ja-JP" sz="1200" b="0" i="0" u="none" strike="noStrike" cap="none" normalizeH="0" baseline="0" dirty="0" smtClean="0">
              <a:ln>
                <a:noFill/>
              </a:ln>
              <a:solidFill>
                <a:schemeClr val="bg2"/>
              </a:solidFill>
              <a:effectLst/>
              <a:latin typeface="+mn-lt"/>
              <a:ea typeface="メイリオ" panose="020B0604030504040204" pitchFamily="50" charset="-128"/>
            </a:endParaRPr>
          </a:p>
          <a:p>
            <a:pPr marL="0" marR="0" indent="0" algn="ctr" defTabSz="914400" rtl="0" eaLnBrk="1" fontAlgn="base" latinLnBrk="1" hangingPunct="1">
              <a:lnSpc>
                <a:spcPct val="100000"/>
              </a:lnSpc>
              <a:spcBef>
                <a:spcPct val="0"/>
              </a:spcBef>
              <a:spcAft>
                <a:spcPct val="0"/>
              </a:spcAft>
              <a:buClrTx/>
              <a:buSzTx/>
              <a:buFontTx/>
              <a:buNone/>
              <a:tabLst/>
            </a:pPr>
            <a:r>
              <a:rPr lang="en-US" altLang="ja-JP" sz="1200" dirty="0" smtClean="0">
                <a:solidFill>
                  <a:schemeClr val="bg2"/>
                </a:solidFill>
                <a:latin typeface="+mn-lt"/>
                <a:ea typeface="メイリオ" panose="020B0604030504040204" pitchFamily="50" charset="-128"/>
              </a:rPr>
              <a:t>(</a:t>
            </a:r>
            <a:r>
              <a:rPr lang="ja-JP" altLang="en-US" sz="1200" dirty="0" smtClean="0">
                <a:solidFill>
                  <a:schemeClr val="bg2"/>
                </a:solidFill>
                <a:latin typeface="+mn-lt"/>
                <a:ea typeface="メイリオ" panose="020B0604030504040204" pitchFamily="50" charset="-128"/>
              </a:rPr>
              <a:t>飲食店</a:t>
            </a:r>
            <a:r>
              <a:rPr lang="en-US" altLang="ja-JP" sz="1200" dirty="0" smtClean="0">
                <a:solidFill>
                  <a:schemeClr val="bg2"/>
                </a:solidFill>
                <a:latin typeface="+mn-lt"/>
                <a:ea typeface="メイリオ" panose="020B0604030504040204" pitchFamily="50" charset="-128"/>
              </a:rPr>
              <a:t>)</a:t>
            </a:r>
            <a:endParaRPr kumimoji="0" lang="ja-JP" altLang="en-US" sz="1200" b="0" i="0" u="none" strike="noStrike" cap="none" normalizeH="0" baseline="0" dirty="0" smtClean="0">
              <a:ln>
                <a:noFill/>
              </a:ln>
              <a:solidFill>
                <a:schemeClr val="bg2"/>
              </a:solidFill>
              <a:effectLst/>
              <a:latin typeface="+mn-lt"/>
              <a:ea typeface="メイリオ" panose="020B0604030504040204" pitchFamily="50" charset="-128"/>
            </a:endParaRPr>
          </a:p>
        </p:txBody>
      </p:sp>
      <p:cxnSp>
        <p:nvCxnSpPr>
          <p:cNvPr id="40" name="カギ線コネクタ 39"/>
          <p:cNvCxnSpPr>
            <a:stCxn id="39" idx="0"/>
            <a:endCxn id="35" idx="4"/>
          </p:cNvCxnSpPr>
          <p:nvPr/>
        </p:nvCxnSpPr>
        <p:spPr bwMode="auto">
          <a:xfrm rot="16200000" flipV="1">
            <a:off x="8453780" y="5630929"/>
            <a:ext cx="253924" cy="216024"/>
          </a:xfrm>
          <a:prstGeom prst="bentConnector3">
            <a:avLst>
              <a:gd name="adj1" fmla="val 50000"/>
            </a:avLst>
          </a:prstGeom>
          <a:solidFill>
            <a:schemeClr val="accent1"/>
          </a:solidFill>
          <a:ln w="12700" cap="sq" cmpd="sng" algn="ctr">
            <a:solidFill>
              <a:schemeClr val="bg2"/>
            </a:solidFill>
            <a:prstDash val="solid"/>
            <a:round/>
            <a:headEnd type="none" w="sm" len="sm"/>
            <a:tailEnd type="arrow"/>
          </a:ln>
          <a:effectLst/>
        </p:spPr>
      </p:cxnSp>
      <p:cxnSp>
        <p:nvCxnSpPr>
          <p:cNvPr id="41" name="カギ線コネクタ 40"/>
          <p:cNvCxnSpPr>
            <a:stCxn id="38" idx="0"/>
            <a:endCxn id="35" idx="4"/>
          </p:cNvCxnSpPr>
          <p:nvPr/>
        </p:nvCxnSpPr>
        <p:spPr bwMode="auto">
          <a:xfrm rot="5400000" flipH="1" flipV="1">
            <a:off x="7814370" y="5207544"/>
            <a:ext cx="253924" cy="1062795"/>
          </a:xfrm>
          <a:prstGeom prst="bentConnector3">
            <a:avLst>
              <a:gd name="adj1" fmla="val 50000"/>
            </a:avLst>
          </a:prstGeom>
          <a:solidFill>
            <a:schemeClr val="accent1"/>
          </a:solidFill>
          <a:ln w="12700" cap="sq" cmpd="sng" algn="ctr">
            <a:solidFill>
              <a:schemeClr val="bg2"/>
            </a:solidFill>
            <a:prstDash val="solid"/>
            <a:round/>
            <a:headEnd type="none" w="sm" len="sm"/>
            <a:tailEnd type="arrow"/>
          </a:ln>
          <a:effectLst/>
        </p:spPr>
      </p:cxnSp>
      <p:sp>
        <p:nvSpPr>
          <p:cNvPr id="42" name="テキスト ボックス 41"/>
          <p:cNvSpPr txBox="1"/>
          <p:nvPr/>
        </p:nvSpPr>
        <p:spPr>
          <a:xfrm>
            <a:off x="7120772" y="3302761"/>
            <a:ext cx="939103" cy="276999"/>
          </a:xfrm>
          <a:prstGeom prst="rect">
            <a:avLst/>
          </a:prstGeom>
          <a:noFill/>
        </p:spPr>
        <p:txBody>
          <a:bodyPr wrap="none" rtlCol="0">
            <a:spAutoFit/>
          </a:bodyPr>
          <a:lstStyle/>
          <a:p>
            <a:pPr algn="l"/>
            <a:r>
              <a:rPr kumimoji="1" lang="en-US" altLang="ja-JP" sz="1200" dirty="0" err="1" smtClean="0">
                <a:solidFill>
                  <a:schemeClr val="bg2"/>
                </a:solidFill>
                <a:latin typeface="+mn-lt"/>
                <a:ea typeface="メイリオ" panose="020B0604030504040204" pitchFamily="50" charset="-128"/>
                <a:cs typeface="メイリオ" panose="020B0604030504040204" pitchFamily="50" charset="-128"/>
              </a:rPr>
              <a:t>owl:sameAs</a:t>
            </a:r>
            <a:endParaRPr kumimoji="1" lang="ja-JP" altLang="en-US" sz="1200" dirty="0" smtClean="0">
              <a:solidFill>
                <a:schemeClr val="bg2"/>
              </a:solidFill>
              <a:latin typeface="+mn-lt"/>
              <a:ea typeface="メイリオ" panose="020B0604030504040204" pitchFamily="50" charset="-128"/>
              <a:cs typeface="メイリオ" panose="020B0604030504040204" pitchFamily="50" charset="-128"/>
            </a:endParaRPr>
          </a:p>
        </p:txBody>
      </p:sp>
      <p:sp>
        <p:nvSpPr>
          <p:cNvPr id="43" name="テキスト ボックス 42"/>
          <p:cNvSpPr txBox="1"/>
          <p:nvPr/>
        </p:nvSpPr>
        <p:spPr>
          <a:xfrm>
            <a:off x="5165600" y="6320353"/>
            <a:ext cx="4740400" cy="276999"/>
          </a:xfrm>
          <a:prstGeom prst="rect">
            <a:avLst/>
          </a:prstGeom>
          <a:noFill/>
        </p:spPr>
        <p:txBody>
          <a:bodyPr wrap="none" rtlCol="0">
            <a:spAutoFit/>
          </a:bodyPr>
          <a:lstStyle/>
          <a:p>
            <a:pPr algn="l"/>
            <a:r>
              <a:rPr kumimoji="1" lang="en-US" altLang="ja-JP" sz="12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プロパティ名を表記していない箇所は、すべて</a:t>
            </a:r>
            <a:r>
              <a:rPr kumimoji="1" lang="en-US" altLang="ja-JP" sz="1200" dirty="0" err="1"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rdfs:subClassOf</a:t>
            </a:r>
            <a:endParaRPr kumimoji="1" lang="ja-JP" altLang="en-US" sz="12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4" name="テキスト ボックス 43"/>
          <p:cNvSpPr txBox="1"/>
          <p:nvPr/>
        </p:nvSpPr>
        <p:spPr>
          <a:xfrm>
            <a:off x="9208404" y="5157192"/>
            <a:ext cx="425116" cy="369332"/>
          </a:xfrm>
          <a:prstGeom prst="rect">
            <a:avLst/>
          </a:prstGeom>
          <a:noFill/>
        </p:spPr>
        <p:txBody>
          <a:bodyPr wrap="none" rtlCol="0">
            <a:spAutoFit/>
          </a:bodyPr>
          <a:lstStyle/>
          <a:p>
            <a:pPr algn="l"/>
            <a:r>
              <a:rPr kumimoji="1" lang="en-US" altLang="ja-JP"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45" name="カギ線コネクタ 44"/>
          <p:cNvCxnSpPr>
            <a:stCxn id="44" idx="0"/>
            <a:endCxn id="12" idx="4"/>
          </p:cNvCxnSpPr>
          <p:nvPr/>
        </p:nvCxnSpPr>
        <p:spPr bwMode="auto">
          <a:xfrm rot="16200000" flipV="1">
            <a:off x="6802756" y="2538985"/>
            <a:ext cx="489083" cy="4747331"/>
          </a:xfrm>
          <a:prstGeom prst="bentConnector3">
            <a:avLst>
              <a:gd name="adj1" fmla="val 50000"/>
            </a:avLst>
          </a:prstGeom>
          <a:solidFill>
            <a:schemeClr val="accent1"/>
          </a:solidFill>
          <a:ln w="12700" cap="sq" cmpd="sng" algn="ctr">
            <a:solidFill>
              <a:schemeClr val="bg2"/>
            </a:solidFill>
            <a:prstDash val="solid"/>
            <a:round/>
            <a:headEnd type="none" w="sm" len="sm"/>
            <a:tailEnd type="arrow"/>
          </a:ln>
          <a:effectLst/>
        </p:spPr>
      </p:cxnSp>
      <p:sp>
        <p:nvSpPr>
          <p:cNvPr id="48" name="テキスト ボックス 47"/>
          <p:cNvSpPr txBox="1"/>
          <p:nvPr/>
        </p:nvSpPr>
        <p:spPr>
          <a:xfrm>
            <a:off x="9345488" y="5867980"/>
            <a:ext cx="425116" cy="369332"/>
          </a:xfrm>
          <a:prstGeom prst="rect">
            <a:avLst/>
          </a:prstGeom>
          <a:noFill/>
        </p:spPr>
        <p:txBody>
          <a:bodyPr wrap="none" rtlCol="0">
            <a:spAutoFit/>
          </a:bodyPr>
          <a:lstStyle/>
          <a:p>
            <a:pPr algn="l"/>
            <a:r>
              <a:rPr kumimoji="1" lang="en-US" altLang="ja-JP"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49" name="カギ線コネクタ 48"/>
          <p:cNvCxnSpPr>
            <a:stCxn id="48" idx="0"/>
            <a:endCxn id="35" idx="4"/>
          </p:cNvCxnSpPr>
          <p:nvPr/>
        </p:nvCxnSpPr>
        <p:spPr bwMode="auto">
          <a:xfrm rot="16200000" flipV="1">
            <a:off x="8887388" y="5197322"/>
            <a:ext cx="256001" cy="1085316"/>
          </a:xfrm>
          <a:prstGeom prst="bentConnector3">
            <a:avLst>
              <a:gd name="adj1" fmla="val 50000"/>
            </a:avLst>
          </a:prstGeom>
          <a:solidFill>
            <a:schemeClr val="accent1"/>
          </a:solidFill>
          <a:ln w="12700" cap="sq" cmpd="sng" algn="ctr">
            <a:solidFill>
              <a:schemeClr val="bg2"/>
            </a:solidFill>
            <a:prstDash val="solid"/>
            <a:round/>
            <a:headEnd type="none" w="sm" len="sm"/>
            <a:tailEnd type="arrow"/>
          </a:ln>
          <a:effectLst/>
        </p:spPr>
      </p:cxnSp>
      <p:sp>
        <p:nvSpPr>
          <p:cNvPr id="52" name="テキスト ボックス 51"/>
          <p:cNvSpPr txBox="1"/>
          <p:nvPr/>
        </p:nvSpPr>
        <p:spPr>
          <a:xfrm>
            <a:off x="5097016" y="5949280"/>
            <a:ext cx="425116" cy="369332"/>
          </a:xfrm>
          <a:prstGeom prst="rect">
            <a:avLst/>
          </a:prstGeom>
          <a:noFill/>
        </p:spPr>
        <p:txBody>
          <a:bodyPr wrap="none" rtlCol="0">
            <a:spAutoFit/>
          </a:bodyPr>
          <a:lstStyle/>
          <a:p>
            <a:pPr algn="l"/>
            <a:r>
              <a:rPr kumimoji="1" lang="en-US" altLang="ja-JP"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53" name="カギ線コネクタ 52"/>
          <p:cNvCxnSpPr>
            <a:stCxn id="52" idx="0"/>
            <a:endCxn id="18" idx="4"/>
          </p:cNvCxnSpPr>
          <p:nvPr/>
        </p:nvCxnSpPr>
        <p:spPr bwMode="auto">
          <a:xfrm rot="16200000" flipV="1">
            <a:off x="3551443" y="4191148"/>
            <a:ext cx="360040" cy="3156223"/>
          </a:xfrm>
          <a:prstGeom prst="bentConnector3">
            <a:avLst>
              <a:gd name="adj1" fmla="val 50000"/>
            </a:avLst>
          </a:prstGeom>
          <a:solidFill>
            <a:schemeClr val="accent1"/>
          </a:solidFill>
          <a:ln w="12700" cap="sq" cmpd="sng" algn="ctr">
            <a:solidFill>
              <a:schemeClr val="bg2"/>
            </a:solidFill>
            <a:prstDash val="solid"/>
            <a:round/>
            <a:headEnd type="none" w="sm" len="sm"/>
            <a:tailEnd type="arrow"/>
          </a:ln>
          <a:effectLst/>
        </p:spPr>
      </p:cxnSp>
      <p:sp>
        <p:nvSpPr>
          <p:cNvPr id="50" name="テキスト ボックス 49"/>
          <p:cNvSpPr txBox="1"/>
          <p:nvPr/>
        </p:nvSpPr>
        <p:spPr>
          <a:xfrm>
            <a:off x="8049344" y="4213322"/>
            <a:ext cx="425116" cy="369332"/>
          </a:xfrm>
          <a:prstGeom prst="rect">
            <a:avLst/>
          </a:prstGeom>
          <a:noFill/>
        </p:spPr>
        <p:txBody>
          <a:bodyPr wrap="none" rtlCol="0">
            <a:spAutoFit/>
          </a:bodyPr>
          <a:lstStyle/>
          <a:p>
            <a:pPr algn="l"/>
            <a:r>
              <a:rPr kumimoji="1" lang="en-US" altLang="ja-JP"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51" name="カギ線コネクタ 50"/>
          <p:cNvCxnSpPr>
            <a:stCxn id="50" idx="0"/>
            <a:endCxn id="5" idx="4"/>
          </p:cNvCxnSpPr>
          <p:nvPr/>
        </p:nvCxnSpPr>
        <p:spPr bwMode="auto">
          <a:xfrm rot="16200000" flipV="1">
            <a:off x="6261311" y="2212730"/>
            <a:ext cx="412912" cy="3588271"/>
          </a:xfrm>
          <a:prstGeom prst="bentConnector3">
            <a:avLst>
              <a:gd name="adj1" fmla="val 50000"/>
            </a:avLst>
          </a:prstGeom>
          <a:solidFill>
            <a:schemeClr val="accent1"/>
          </a:solidFill>
          <a:ln w="12700" cap="sq" cmpd="sng" algn="ctr">
            <a:solidFill>
              <a:schemeClr val="bg2"/>
            </a:solidFill>
            <a:prstDash val="solid"/>
            <a:round/>
            <a:headEnd type="none" w="sm" len="sm"/>
            <a:tailEnd type="arrow"/>
          </a:ln>
          <a:effectLst/>
        </p:spPr>
      </p:cxnSp>
    </p:spTree>
    <p:extLst>
      <p:ext uri="{BB962C8B-B14F-4D97-AF65-F5344CB8AC3E}">
        <p14:creationId xmlns:p14="http://schemas.microsoft.com/office/powerpoint/2010/main" val="1082531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（参考）医</a:t>
            </a:r>
            <a:r>
              <a:rPr kumimoji="1" lang="ja-JP" altLang="en-US" dirty="0" smtClean="0"/>
              <a:t>薬品関連語彙</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概要</a:t>
            </a:r>
            <a:endParaRPr kumimoji="1" lang="ja-JP" altLang="en-US" dirty="0" smtClean="0"/>
          </a:p>
          <a:p>
            <a:pPr lvl="1"/>
            <a:r>
              <a:rPr lang="ja-JP" altLang="en-US" dirty="0" smtClean="0"/>
              <a:t>「花粉実証」において、花粉症患者が投与されている医薬品の種別を記述したいという要望があった。</a:t>
            </a:r>
          </a:p>
          <a:p>
            <a:pPr lvl="1"/>
            <a:r>
              <a:rPr lang="ja-JP" altLang="en-US" dirty="0" smtClean="0"/>
              <a:t>このため、医薬品関連ボキャブラリとして、以下の分類に基づき、医薬品の種別クラスを定義した。</a:t>
            </a:r>
          </a:p>
          <a:p>
            <a:pPr lvl="2"/>
            <a:r>
              <a:rPr kumimoji="1" lang="ja-JP" altLang="en-US" dirty="0" smtClean="0"/>
              <a:t>薬事法第</a:t>
            </a:r>
            <a:r>
              <a:rPr kumimoji="1" lang="en-US" altLang="ja-JP" dirty="0" smtClean="0"/>
              <a:t>49</a:t>
            </a:r>
            <a:r>
              <a:rPr lang="ja-JP" altLang="en-US" dirty="0" smtClean="0"/>
              <a:t>条</a:t>
            </a:r>
            <a:r>
              <a:rPr kumimoji="1" lang="ja-JP" altLang="en-US" dirty="0" smtClean="0"/>
              <a:t>による、処方箋医薬品と一般用医薬品</a:t>
            </a:r>
            <a:r>
              <a:rPr kumimoji="1" lang="en-US" altLang="ja-JP" dirty="0" smtClean="0"/>
              <a:t>[OTC]</a:t>
            </a:r>
            <a:r>
              <a:rPr kumimoji="1" lang="ja-JP" altLang="en-US" dirty="0" smtClean="0"/>
              <a:t>）</a:t>
            </a:r>
            <a:endParaRPr kumimoji="1" lang="en-US" altLang="ja-JP" dirty="0" smtClean="0"/>
          </a:p>
          <a:p>
            <a:pPr lvl="2"/>
            <a:r>
              <a:rPr kumimoji="1" lang="ja-JP" altLang="en-US" dirty="0" smtClean="0"/>
              <a:t>日本薬局方第</a:t>
            </a:r>
            <a:r>
              <a:rPr kumimoji="1" lang="en-US" altLang="ja-JP" dirty="0" smtClean="0"/>
              <a:t>16</a:t>
            </a:r>
            <a:r>
              <a:rPr kumimoji="1" lang="ja-JP" altLang="en-US" dirty="0" smtClean="0"/>
              <a:t>改正</a:t>
            </a:r>
            <a:r>
              <a:rPr kumimoji="1" lang="en-US" altLang="ja-JP" baseline="30000" dirty="0" smtClean="0"/>
              <a:t>(*</a:t>
            </a:r>
            <a:r>
              <a:rPr kumimoji="1" lang="ja-JP" altLang="en-US" baseline="30000" dirty="0" smtClean="0"/>
              <a:t>７</a:t>
            </a:r>
            <a:r>
              <a:rPr kumimoji="1" lang="en-US" altLang="ja-JP" baseline="30000" dirty="0" smtClean="0"/>
              <a:t>)</a:t>
            </a:r>
            <a:r>
              <a:rPr kumimoji="1" lang="ja-JP" altLang="en-US" dirty="0" smtClean="0"/>
              <a:t>にある「製剤各条」に基づく分類</a:t>
            </a:r>
          </a:p>
          <a:p>
            <a:pPr lvl="3"/>
            <a:r>
              <a:rPr lang="ja-JP" altLang="en-US" dirty="0"/>
              <a:t>経口投与する</a:t>
            </a:r>
            <a:r>
              <a:rPr lang="ja-JP" altLang="en-US" dirty="0" smtClean="0"/>
              <a:t>製剤、</a:t>
            </a:r>
            <a:r>
              <a:rPr lang="ja-JP" altLang="en-US" dirty="0"/>
              <a:t>口腔内に適用する</a:t>
            </a:r>
            <a:r>
              <a:rPr lang="ja-JP" altLang="en-US" dirty="0" smtClean="0"/>
              <a:t>製剤など大分類</a:t>
            </a:r>
            <a:r>
              <a:rPr lang="en-US" altLang="ja-JP" dirty="0" smtClean="0"/>
              <a:t>11</a:t>
            </a:r>
            <a:r>
              <a:rPr lang="ja-JP" altLang="en-US" dirty="0" err="1" smtClean="0"/>
              <a:t>、</a:t>
            </a:r>
            <a:r>
              <a:rPr lang="ja-JP" altLang="en-US" dirty="0" smtClean="0"/>
              <a:t>小分類</a:t>
            </a:r>
            <a:r>
              <a:rPr lang="en-US" altLang="ja-JP" dirty="0" smtClean="0"/>
              <a:t>73</a:t>
            </a:r>
          </a:p>
          <a:p>
            <a:pPr lvl="2"/>
            <a:r>
              <a:rPr kumimoji="1" lang="en-US" altLang="ja-JP" dirty="0" err="1" smtClean="0"/>
              <a:t>wikipedia</a:t>
            </a:r>
            <a:r>
              <a:rPr kumimoji="1" lang="ja-JP" altLang="en-US" dirty="0" smtClean="0"/>
              <a:t>等に掲載されている、一般的に知られている分類</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24</a:t>
            </a:fld>
            <a:endParaRPr lang="en-US" altLang="ja-JP"/>
          </a:p>
        </p:txBody>
      </p:sp>
      <p:sp>
        <p:nvSpPr>
          <p:cNvPr id="5" name="正方形/長方形 4"/>
          <p:cNvSpPr/>
          <p:nvPr/>
        </p:nvSpPr>
        <p:spPr>
          <a:xfrm>
            <a:off x="4953000" y="6247184"/>
            <a:ext cx="4953000" cy="307777"/>
          </a:xfrm>
          <a:prstGeom prst="rect">
            <a:avLst/>
          </a:prstGeom>
        </p:spPr>
        <p:txBody>
          <a:bodyPr>
            <a:spAutoFit/>
          </a:bodyPr>
          <a:lstStyle/>
          <a:p>
            <a:r>
              <a:rPr lang="en-US" altLang="ja-JP" sz="1400" dirty="0" smtClean="0">
                <a:solidFill>
                  <a:schemeClr val="bg2"/>
                </a:solidFill>
                <a:latin typeface="+mn-lt"/>
              </a:rPr>
              <a:t>(*</a:t>
            </a:r>
            <a:r>
              <a:rPr lang="ja-JP" altLang="en-US" sz="1400" dirty="0" smtClean="0">
                <a:solidFill>
                  <a:schemeClr val="bg2"/>
                </a:solidFill>
                <a:latin typeface="+mn-lt"/>
              </a:rPr>
              <a:t>７</a:t>
            </a:r>
            <a:r>
              <a:rPr lang="en-US" altLang="ja-JP" sz="1400" dirty="0" smtClean="0">
                <a:solidFill>
                  <a:schemeClr val="bg2"/>
                </a:solidFill>
                <a:latin typeface="+mn-lt"/>
              </a:rPr>
              <a:t>) http</a:t>
            </a:r>
            <a:r>
              <a:rPr lang="en-US" altLang="ja-JP" sz="1400" dirty="0">
                <a:solidFill>
                  <a:schemeClr val="bg2"/>
                </a:solidFill>
                <a:latin typeface="+mn-lt"/>
              </a:rPr>
              <a:t>://jpdb.nihs.go.jp/jp16/YAKKYOKUHOU16.pdf</a:t>
            </a:r>
            <a:endParaRPr lang="ja-JP" altLang="en-US" sz="1400" dirty="0">
              <a:solidFill>
                <a:schemeClr val="bg2"/>
              </a:solidFill>
              <a:latin typeface="+mn-lt"/>
            </a:endParaRPr>
          </a:p>
        </p:txBody>
      </p:sp>
    </p:spTree>
    <p:extLst>
      <p:ext uri="{BB962C8B-B14F-4D97-AF65-F5344CB8AC3E}">
        <p14:creationId xmlns:p14="http://schemas.microsoft.com/office/powerpoint/2010/main" val="17996023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0"/>
          </p:nvPr>
        </p:nvSpPr>
        <p:spPr/>
        <p:txBody>
          <a:bodyPr/>
          <a:lstStyle/>
          <a:p>
            <a:fld id="{93D94DB2-09C9-4810-9F23-4FAAE8E978D7}" type="slidenum">
              <a:rPr lang="ja-JP" altLang="en-US" smtClean="0"/>
              <a:pPr/>
              <a:t>25</a:t>
            </a:fld>
            <a:endParaRPr lang="en-US" altLang="ja-JP"/>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7384"/>
            <a:ext cx="9915525" cy="63531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テキスト ボックス 2"/>
          <p:cNvSpPr txBox="1"/>
          <p:nvPr/>
        </p:nvSpPr>
        <p:spPr>
          <a:xfrm>
            <a:off x="1324724" y="-27384"/>
            <a:ext cx="1107996" cy="369332"/>
          </a:xfrm>
          <a:prstGeom prst="rect">
            <a:avLst/>
          </a:prstGeom>
          <a:solidFill>
            <a:schemeClr val="tx1"/>
          </a:solidFill>
        </p:spPr>
        <p:txBody>
          <a:bodyPr wrap="none" rtlCol="0" anchor="ctr" anchorCtr="0">
            <a:spAutoFit/>
          </a:bodyPr>
          <a:lstStyle/>
          <a:p>
            <a:pPr algn="l"/>
            <a:r>
              <a:rPr kumimoji="1" lang="ja-JP" altLang="en-US"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（参考）</a:t>
            </a:r>
          </a:p>
        </p:txBody>
      </p:sp>
      <p:sp>
        <p:nvSpPr>
          <p:cNvPr id="4" name="テキスト ボックス 3"/>
          <p:cNvSpPr txBox="1"/>
          <p:nvPr/>
        </p:nvSpPr>
        <p:spPr>
          <a:xfrm>
            <a:off x="3940905" y="6325791"/>
            <a:ext cx="5965095" cy="276999"/>
          </a:xfrm>
          <a:prstGeom prst="rect">
            <a:avLst/>
          </a:prstGeom>
          <a:noFill/>
        </p:spPr>
        <p:txBody>
          <a:bodyPr wrap="none" rtlCol="0">
            <a:spAutoFit/>
          </a:bodyPr>
          <a:lstStyle/>
          <a:p>
            <a:pPr algn="l"/>
            <a:r>
              <a:rPr kumimoji="1" lang="ja-JP" altLang="en-US" sz="12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オープンデータ流通推進コンソーシアム技術委員会・平成</a:t>
            </a:r>
            <a:r>
              <a:rPr kumimoji="1" lang="en-US" altLang="ja-JP" sz="12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25</a:t>
            </a:r>
            <a:r>
              <a:rPr kumimoji="1" lang="ja-JP" altLang="en-US" sz="12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年第</a:t>
            </a:r>
            <a:r>
              <a:rPr kumimoji="1" lang="en-US" altLang="ja-JP" sz="12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1</a:t>
            </a:r>
            <a:r>
              <a:rPr kumimoji="1" lang="ja-JP" altLang="en-US" sz="12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回資料</a:t>
            </a:r>
            <a:r>
              <a:rPr kumimoji="1" lang="en-US" altLang="ja-JP" sz="12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1-5</a:t>
            </a:r>
            <a:r>
              <a:rPr kumimoji="1" lang="ja-JP" altLang="en-US" sz="12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による</a:t>
            </a:r>
          </a:p>
        </p:txBody>
      </p:sp>
    </p:spTree>
    <p:extLst>
      <p:ext uri="{BB962C8B-B14F-4D97-AF65-F5344CB8AC3E}">
        <p14:creationId xmlns:p14="http://schemas.microsoft.com/office/powerpoint/2010/main" val="39201236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52" y="-27384"/>
            <a:ext cx="9944100" cy="6724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スライド番号プレースホルダー 1"/>
          <p:cNvSpPr>
            <a:spLocks noGrp="1"/>
          </p:cNvSpPr>
          <p:nvPr>
            <p:ph type="sldNum" sz="quarter" idx="10"/>
          </p:nvPr>
        </p:nvSpPr>
        <p:spPr/>
        <p:txBody>
          <a:bodyPr/>
          <a:lstStyle/>
          <a:p>
            <a:fld id="{93D94DB2-09C9-4810-9F23-4FAAE8E978D7}" type="slidenum">
              <a:rPr lang="ja-JP" altLang="en-US" smtClean="0"/>
              <a:pPr/>
              <a:t>26</a:t>
            </a:fld>
            <a:endParaRPr lang="en-US" altLang="ja-JP"/>
          </a:p>
        </p:txBody>
      </p:sp>
      <p:sp>
        <p:nvSpPr>
          <p:cNvPr id="4" name="テキスト ボックス 3"/>
          <p:cNvSpPr txBox="1"/>
          <p:nvPr/>
        </p:nvSpPr>
        <p:spPr>
          <a:xfrm>
            <a:off x="1064568" y="-27384"/>
            <a:ext cx="1107996" cy="369332"/>
          </a:xfrm>
          <a:prstGeom prst="rect">
            <a:avLst/>
          </a:prstGeom>
          <a:solidFill>
            <a:schemeClr val="tx1"/>
          </a:solidFill>
        </p:spPr>
        <p:txBody>
          <a:bodyPr wrap="none" rtlCol="0" anchor="ctr" anchorCtr="0">
            <a:spAutoFit/>
          </a:bodyPr>
          <a:lstStyle/>
          <a:p>
            <a:pPr algn="l"/>
            <a:r>
              <a:rPr kumimoji="1" lang="ja-JP" altLang="en-US"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（参考）</a:t>
            </a:r>
          </a:p>
        </p:txBody>
      </p:sp>
    </p:spTree>
    <p:extLst>
      <p:ext uri="{BB962C8B-B14F-4D97-AF65-F5344CB8AC3E}">
        <p14:creationId xmlns:p14="http://schemas.microsoft.com/office/powerpoint/2010/main" val="301385916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905999" cy="67369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スライド番号プレースホルダー 1"/>
          <p:cNvSpPr>
            <a:spLocks noGrp="1"/>
          </p:cNvSpPr>
          <p:nvPr>
            <p:ph type="sldNum" sz="quarter" idx="10"/>
          </p:nvPr>
        </p:nvSpPr>
        <p:spPr/>
        <p:txBody>
          <a:bodyPr/>
          <a:lstStyle/>
          <a:p>
            <a:fld id="{93D94DB2-09C9-4810-9F23-4FAAE8E978D7}" type="slidenum">
              <a:rPr lang="ja-JP" altLang="en-US" smtClean="0"/>
              <a:pPr/>
              <a:t>27</a:t>
            </a:fld>
            <a:endParaRPr lang="en-US" altLang="ja-JP"/>
          </a:p>
        </p:txBody>
      </p:sp>
      <p:sp>
        <p:nvSpPr>
          <p:cNvPr id="4" name="テキスト ボックス 3"/>
          <p:cNvSpPr txBox="1"/>
          <p:nvPr/>
        </p:nvSpPr>
        <p:spPr>
          <a:xfrm>
            <a:off x="676652" y="35332"/>
            <a:ext cx="1107996" cy="369332"/>
          </a:xfrm>
          <a:prstGeom prst="rect">
            <a:avLst/>
          </a:prstGeom>
          <a:solidFill>
            <a:schemeClr val="tx1"/>
          </a:solidFill>
        </p:spPr>
        <p:txBody>
          <a:bodyPr wrap="none" rtlCol="0" anchor="ctr" anchorCtr="0">
            <a:spAutoFit/>
          </a:bodyPr>
          <a:lstStyle/>
          <a:p>
            <a:pPr algn="l"/>
            <a:r>
              <a:rPr kumimoji="1" lang="ja-JP" altLang="en-US"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（参考）</a:t>
            </a:r>
          </a:p>
        </p:txBody>
      </p:sp>
      <p:sp>
        <p:nvSpPr>
          <p:cNvPr id="3" name="正方形/長方形 2"/>
          <p:cNvSpPr/>
          <p:nvPr/>
        </p:nvSpPr>
        <p:spPr bwMode="auto">
          <a:xfrm>
            <a:off x="0" y="6680393"/>
            <a:ext cx="4160912" cy="177607"/>
          </a:xfrm>
          <a:prstGeom prst="rect">
            <a:avLst/>
          </a:prstGeom>
          <a:solidFill>
            <a:schemeClr val="tx1"/>
          </a:solidFill>
          <a:ln w="12700" cap="sq" cmpd="sng" algn="ctr">
            <a:no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5" name="テキスト ボックス 4"/>
          <p:cNvSpPr txBox="1"/>
          <p:nvPr/>
        </p:nvSpPr>
        <p:spPr>
          <a:xfrm>
            <a:off x="3940905" y="6680393"/>
            <a:ext cx="5965095" cy="276999"/>
          </a:xfrm>
          <a:prstGeom prst="rect">
            <a:avLst/>
          </a:prstGeom>
          <a:noFill/>
        </p:spPr>
        <p:txBody>
          <a:bodyPr wrap="none" rtlCol="0">
            <a:spAutoFit/>
          </a:bodyPr>
          <a:lstStyle/>
          <a:p>
            <a:pPr algn="l"/>
            <a:r>
              <a:rPr kumimoji="1" lang="ja-JP" altLang="en-US" sz="12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オープンデータ流通推進コンソーシアム技術委員会・平成</a:t>
            </a:r>
            <a:r>
              <a:rPr kumimoji="1" lang="en-US" altLang="ja-JP" sz="12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25</a:t>
            </a:r>
            <a:r>
              <a:rPr kumimoji="1" lang="ja-JP" altLang="en-US" sz="12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年第</a:t>
            </a:r>
            <a:r>
              <a:rPr kumimoji="1" lang="en-US" altLang="ja-JP" sz="12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1</a:t>
            </a:r>
            <a:r>
              <a:rPr kumimoji="1" lang="ja-JP" altLang="en-US" sz="12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回資料</a:t>
            </a:r>
            <a:r>
              <a:rPr kumimoji="1" lang="en-US" altLang="ja-JP" sz="12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1-5</a:t>
            </a:r>
            <a:r>
              <a:rPr kumimoji="1" lang="ja-JP" altLang="en-US" sz="12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による</a:t>
            </a:r>
          </a:p>
        </p:txBody>
      </p:sp>
    </p:spTree>
    <p:extLst>
      <p:ext uri="{BB962C8B-B14F-4D97-AF65-F5344CB8AC3E}">
        <p14:creationId xmlns:p14="http://schemas.microsoft.com/office/powerpoint/2010/main" val="13300213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p:cNvPicPr>
            <a:picLocks noChangeAspect="1"/>
          </p:cNvPicPr>
          <p:nvPr/>
        </p:nvPicPr>
        <p:blipFill>
          <a:blip r:embed="rId2" cstate="print"/>
          <a:stretch>
            <a:fillRect/>
          </a:stretch>
        </p:blipFill>
        <p:spPr>
          <a:xfrm>
            <a:off x="3810000" y="2743200"/>
            <a:ext cx="2286000" cy="209774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Agenda</a:t>
            </a:r>
            <a:endParaRPr kumimoji="1" lang="ja-JP" altLang="en-US" dirty="0"/>
          </a:p>
        </p:txBody>
      </p:sp>
      <p:sp>
        <p:nvSpPr>
          <p:cNvPr id="3" name="コンテンツ プレースホルダー 2"/>
          <p:cNvSpPr>
            <a:spLocks noGrp="1"/>
          </p:cNvSpPr>
          <p:nvPr>
            <p:ph idx="1"/>
          </p:nvPr>
        </p:nvSpPr>
        <p:spPr/>
        <p:txBody>
          <a:bodyPr/>
          <a:lstStyle/>
          <a:p>
            <a:pPr marL="457200" indent="-457200">
              <a:buFont typeface="+mj-lt"/>
              <a:buAutoNum type="arabicPeriod"/>
            </a:pPr>
            <a:r>
              <a:rPr kumimoji="1" lang="en-US" altLang="ja-JP" dirty="0" smtClean="0"/>
              <a:t>Security Management Command</a:t>
            </a:r>
            <a:r>
              <a:rPr kumimoji="1" lang="ja-JP" altLang="en-US" dirty="0" smtClean="0"/>
              <a:t>の改訂案</a:t>
            </a:r>
          </a:p>
          <a:p>
            <a:pPr marL="457200" indent="-457200">
              <a:buFont typeface="+mj-lt"/>
              <a:buAutoNum type="arabicPeriod"/>
            </a:pPr>
            <a:r>
              <a:rPr lang="ja-JP" altLang="en-US" dirty="0" smtClean="0"/>
              <a:t>ボキャブラリ精査案</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3</a:t>
            </a:fld>
            <a:endParaRPr lang="en-US" altLang="ja-JP"/>
          </a:p>
        </p:txBody>
      </p:sp>
    </p:spTree>
    <p:extLst>
      <p:ext uri="{BB962C8B-B14F-4D97-AF65-F5344CB8AC3E}">
        <p14:creationId xmlns:p14="http://schemas.microsoft.com/office/powerpoint/2010/main" val="17536756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normAutofit/>
          </a:bodyPr>
          <a:lstStyle/>
          <a:p>
            <a:r>
              <a:rPr kumimoji="1" lang="en-US" altLang="ja-JP" dirty="0" smtClean="0"/>
              <a:t>1. Security Management Command</a:t>
            </a:r>
            <a:r>
              <a:rPr kumimoji="1" lang="ja-JP" altLang="en-US" dirty="0" smtClean="0"/>
              <a:t>の改訂</a:t>
            </a:r>
            <a:r>
              <a:rPr lang="ja-JP" altLang="en-US" dirty="0"/>
              <a:t>案</a:t>
            </a:r>
            <a:endParaRPr kumimoji="1" lang="ja-JP" altLang="en-US" dirty="0"/>
          </a:p>
        </p:txBody>
      </p:sp>
      <p:sp>
        <p:nvSpPr>
          <p:cNvPr id="6" name="テキスト プレースホルダー 5"/>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4</a:t>
            </a:fld>
            <a:endParaRPr lang="en-US" altLang="ja-JP"/>
          </a:p>
        </p:txBody>
      </p:sp>
    </p:spTree>
    <p:extLst>
      <p:ext uri="{BB962C8B-B14F-4D97-AF65-F5344CB8AC3E}">
        <p14:creationId xmlns:p14="http://schemas.microsoft.com/office/powerpoint/2010/main" val="8277615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zh-TW" altLang="en-US" dirty="0"/>
              <a:t>「情報流通連携基盤外部仕様書</a:t>
            </a:r>
            <a:r>
              <a:rPr lang="zh-TW" altLang="en-US" dirty="0" smtClean="0"/>
              <a:t>」</a:t>
            </a:r>
            <a:r>
              <a:rPr lang="ja-JP" altLang="en-US" dirty="0" smtClean="0"/>
              <a:t>の位置づけ</a:t>
            </a:r>
            <a:endParaRPr kumimoji="1" lang="ja-JP" altLang="en-US" dirty="0"/>
          </a:p>
        </p:txBody>
      </p:sp>
      <p:sp>
        <p:nvSpPr>
          <p:cNvPr id="3" name="コンテンツ プレースホルダー 2"/>
          <p:cNvSpPr>
            <a:spLocks noGrp="1"/>
          </p:cNvSpPr>
          <p:nvPr>
            <p:ph idx="1"/>
          </p:nvPr>
        </p:nvSpPr>
        <p:spPr>
          <a:xfrm>
            <a:off x="351414" y="1143000"/>
            <a:ext cx="9282106" cy="5268127"/>
          </a:xfrm>
        </p:spPr>
        <p:txBody>
          <a:bodyPr>
            <a:normAutofit/>
          </a:bodyPr>
          <a:lstStyle/>
          <a:p>
            <a:r>
              <a:rPr lang="ja-JP" altLang="en-US" dirty="0" smtClean="0"/>
              <a:t>背景・目的</a:t>
            </a:r>
          </a:p>
          <a:p>
            <a:pPr lvl="1"/>
            <a:r>
              <a:rPr lang="ja-JP" altLang="en-US" dirty="0" smtClean="0"/>
              <a:t>さまざまなデータを情報</a:t>
            </a:r>
            <a:r>
              <a:rPr lang="ja-JP" altLang="en-US" dirty="0"/>
              <a:t>通信ネットワークを経由して</a:t>
            </a:r>
            <a:r>
              <a:rPr lang="ja-JP" altLang="en-US" dirty="0" smtClean="0"/>
              <a:t>提供可能</a:t>
            </a:r>
          </a:p>
          <a:p>
            <a:pPr lvl="2"/>
            <a:r>
              <a:rPr lang="ja-JP" altLang="en-US" dirty="0" smtClean="0"/>
              <a:t>文書</a:t>
            </a:r>
            <a:r>
              <a:rPr lang="ja-JP" altLang="en-US" dirty="0"/>
              <a:t>や統計に関する</a:t>
            </a:r>
            <a:r>
              <a:rPr lang="ja-JP" altLang="en-US" dirty="0" smtClean="0"/>
              <a:t>データ</a:t>
            </a:r>
          </a:p>
          <a:p>
            <a:pPr lvl="2"/>
            <a:r>
              <a:rPr lang="ja-JP" altLang="en-US" dirty="0" smtClean="0"/>
              <a:t>センサ</a:t>
            </a:r>
            <a:r>
              <a:rPr lang="ja-JP" altLang="en-US" dirty="0"/>
              <a:t>によって計測された</a:t>
            </a:r>
            <a:r>
              <a:rPr lang="ja-JP" altLang="en-US" dirty="0" smtClean="0"/>
              <a:t>データ	など</a:t>
            </a:r>
          </a:p>
          <a:p>
            <a:pPr lvl="1"/>
            <a:r>
              <a:rPr lang="ja-JP" altLang="en-US" dirty="0" smtClean="0"/>
              <a:t>機械</a:t>
            </a:r>
            <a:r>
              <a:rPr lang="ja-JP" altLang="en-US" dirty="0"/>
              <a:t>判読に適したデータ</a:t>
            </a:r>
            <a:r>
              <a:rPr lang="ja-JP" altLang="en-US" dirty="0" smtClean="0"/>
              <a:t>形式＋二次</a:t>
            </a:r>
            <a:r>
              <a:rPr lang="ja-JP" altLang="en-US" dirty="0"/>
              <a:t>利用が可能な利用ルール（ライセンス）に</a:t>
            </a:r>
            <a:r>
              <a:rPr lang="ja-JP" altLang="en-US" dirty="0" smtClean="0"/>
              <a:t>より</a:t>
            </a:r>
            <a:r>
              <a:rPr lang="en-US" altLang="ja-JP" dirty="0" smtClean="0"/>
              <a:t/>
            </a:r>
            <a:br>
              <a:rPr lang="en-US" altLang="ja-JP" dirty="0" smtClean="0"/>
            </a:br>
            <a:r>
              <a:rPr lang="ja-JP" altLang="en-US" dirty="0" smtClean="0"/>
              <a:t>公開</a:t>
            </a:r>
            <a:r>
              <a:rPr lang="ja-JP" altLang="en-US" dirty="0"/>
              <a:t>し、流通させようとする、オープンデータ化の</a:t>
            </a:r>
            <a:r>
              <a:rPr lang="ja-JP" altLang="en-US" dirty="0" smtClean="0"/>
              <a:t>動き</a:t>
            </a:r>
            <a:r>
              <a:rPr lang="ja-JP" altLang="en-US" dirty="0"/>
              <a:t>の</a:t>
            </a:r>
            <a:r>
              <a:rPr lang="ja-JP" altLang="en-US" dirty="0" smtClean="0"/>
              <a:t>広がり</a:t>
            </a:r>
          </a:p>
          <a:p>
            <a:pPr lvl="1"/>
            <a:endParaRPr lang="ja-JP" altLang="en-US" dirty="0"/>
          </a:p>
          <a:p>
            <a:pPr lvl="1"/>
            <a:r>
              <a:rPr lang="ja-JP" altLang="en-US" dirty="0" smtClean="0"/>
              <a:t>これら各種</a:t>
            </a:r>
            <a:r>
              <a:rPr lang="ja-JP" altLang="en-US" dirty="0"/>
              <a:t>のオープンデータを登録・利用するアプリケーションやサーバの構築方法を示すことにより、これらの構築を容易にする</a:t>
            </a:r>
            <a:r>
              <a:rPr lang="ja-JP" altLang="en-US" dirty="0" smtClean="0"/>
              <a:t>ことが本書の目的</a:t>
            </a:r>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5</a:t>
            </a:fld>
            <a:endParaRPr lang="en-US" altLang="ja-JP"/>
          </a:p>
        </p:txBody>
      </p:sp>
      <p:sp>
        <p:nvSpPr>
          <p:cNvPr id="5" name="下矢印 4"/>
          <p:cNvSpPr/>
          <p:nvPr/>
        </p:nvSpPr>
        <p:spPr bwMode="auto">
          <a:xfrm>
            <a:off x="4664968" y="2996952"/>
            <a:ext cx="792088" cy="504056"/>
          </a:xfrm>
          <a:prstGeom prst="downArrow">
            <a:avLst/>
          </a:prstGeom>
          <a:solidFill>
            <a:schemeClr val="accent1"/>
          </a:solidFill>
          <a:ln w="12700" cap="sq" cmpd="sng" algn="ctr">
            <a:solidFill>
              <a:schemeClr val="tx1"/>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6" name="テキスト ボックス 5"/>
          <p:cNvSpPr txBox="1"/>
          <p:nvPr/>
        </p:nvSpPr>
        <p:spPr>
          <a:xfrm>
            <a:off x="4155708" y="1032991"/>
            <a:ext cx="5750292" cy="307777"/>
          </a:xfrm>
          <a:prstGeom prst="rect">
            <a:avLst/>
          </a:prstGeom>
          <a:noFill/>
        </p:spPr>
        <p:txBody>
          <a:bodyPr wrap="none" rtlCol="0">
            <a:spAutoFit/>
          </a:bodyPr>
          <a:lstStyle/>
          <a:p>
            <a:pPr algn="l"/>
            <a:r>
              <a:rPr kumimoji="1" lang="ja-JP" altLang="en-US" sz="14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以下</a:t>
            </a:r>
            <a:r>
              <a:rPr kumimoji="1" lang="zh-TW" altLang="en-US" sz="14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「情報流通連携基盤外部仕様書</a:t>
            </a:r>
            <a:r>
              <a:rPr kumimoji="1" lang="zh-TW" altLang="en-US" sz="14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4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を「外部仕様書」と略記する。</a:t>
            </a:r>
          </a:p>
        </p:txBody>
      </p:sp>
    </p:spTree>
    <p:extLst>
      <p:ext uri="{BB962C8B-B14F-4D97-AF65-F5344CB8AC3E}">
        <p14:creationId xmlns:p14="http://schemas.microsoft.com/office/powerpoint/2010/main" val="34161703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外部</a:t>
            </a:r>
            <a:r>
              <a:rPr lang="ja-JP" altLang="en-US" dirty="0"/>
              <a:t>仕様書</a:t>
            </a:r>
            <a:r>
              <a:rPr lang="ja-JP" altLang="en-US" dirty="0" smtClean="0"/>
              <a:t>の</a:t>
            </a:r>
            <a:r>
              <a:rPr lang="en-US" altLang="ja-JP" dirty="0" smtClean="0"/>
              <a:t>API</a:t>
            </a:r>
            <a:r>
              <a:rPr lang="ja-JP" altLang="en-US" dirty="0" smtClean="0"/>
              <a:t>規格</a:t>
            </a:r>
            <a:endParaRPr kumimoji="1" lang="ja-JP" altLang="en-US" dirty="0"/>
          </a:p>
        </p:txBody>
      </p:sp>
      <p:sp>
        <p:nvSpPr>
          <p:cNvPr id="3" name="コンテンツ プレースホルダー 2"/>
          <p:cNvSpPr>
            <a:spLocks noGrp="1"/>
          </p:cNvSpPr>
          <p:nvPr>
            <p:ph sz="half" idx="1"/>
          </p:nvPr>
        </p:nvSpPr>
        <p:spPr/>
        <p:txBody>
          <a:bodyPr>
            <a:normAutofit fontScale="85000" lnSpcReduction="10000"/>
          </a:bodyPr>
          <a:lstStyle/>
          <a:p>
            <a:r>
              <a:rPr lang="en-US" altLang="ja-JP" dirty="0" smtClean="0"/>
              <a:t>REST</a:t>
            </a:r>
            <a:r>
              <a:rPr lang="ja-JP" altLang="en-US" dirty="0" smtClean="0"/>
              <a:t>ベースの</a:t>
            </a:r>
            <a:r>
              <a:rPr lang="en-US" altLang="ja-JP" dirty="0" smtClean="0"/>
              <a:t>API</a:t>
            </a:r>
            <a:r>
              <a:rPr lang="ja-JP" altLang="en-US" dirty="0" smtClean="0"/>
              <a:t>と</a:t>
            </a:r>
            <a:r>
              <a:rPr lang="en-US" altLang="ja-JP" dirty="0" smtClean="0"/>
              <a:t>SPARQL</a:t>
            </a:r>
            <a:r>
              <a:rPr lang="ja-JP" altLang="en-US" dirty="0" smtClean="0"/>
              <a:t>ベースの</a:t>
            </a:r>
            <a:r>
              <a:rPr lang="en-US" altLang="ja-JP" dirty="0" smtClean="0"/>
              <a:t>API</a:t>
            </a:r>
            <a:r>
              <a:rPr lang="ja-JP" altLang="en-US" dirty="0" err="1" smtClean="0"/>
              <a:t>を提</a:t>
            </a:r>
            <a:r>
              <a:rPr lang="ja-JP" altLang="en-US" dirty="0" smtClean="0"/>
              <a:t>供する。</a:t>
            </a:r>
          </a:p>
          <a:p>
            <a:pPr lvl="1"/>
            <a:r>
              <a:rPr lang="en-US" altLang="ja-JP" dirty="0" smtClean="0"/>
              <a:t>REST</a:t>
            </a:r>
            <a:r>
              <a:rPr lang="ja-JP" altLang="en-US" dirty="0" smtClean="0"/>
              <a:t>ベースの</a:t>
            </a:r>
            <a:r>
              <a:rPr lang="en-US" altLang="ja-JP" dirty="0" smtClean="0"/>
              <a:t>API</a:t>
            </a:r>
            <a:r>
              <a:rPr lang="ja-JP" altLang="en-US" dirty="0" smtClean="0"/>
              <a:t>でも、データ検索・取得コマンドのレスポンスに</a:t>
            </a:r>
            <a:r>
              <a:rPr lang="en-US" altLang="ja-JP" dirty="0" smtClean="0"/>
              <a:t>RDF/XML</a:t>
            </a:r>
            <a:r>
              <a:rPr lang="ja-JP" altLang="en-US" dirty="0" err="1" smtClean="0"/>
              <a:t>、</a:t>
            </a:r>
            <a:r>
              <a:rPr lang="en-US" altLang="ja-JP" dirty="0" smtClean="0"/>
              <a:t>RDF/JSON</a:t>
            </a:r>
            <a:r>
              <a:rPr lang="ja-JP" altLang="en-US" dirty="0" smtClean="0"/>
              <a:t>等を利用</a:t>
            </a:r>
            <a:r>
              <a:rPr lang="ja-JP" altLang="en-US" dirty="0"/>
              <a:t>して</a:t>
            </a:r>
            <a:r>
              <a:rPr lang="ja-JP" altLang="en-US" dirty="0" smtClean="0"/>
              <a:t>いる。これは、</a:t>
            </a:r>
            <a:r>
              <a:rPr lang="en-US" altLang="ja-JP" dirty="0" smtClean="0"/>
              <a:t>RDF</a:t>
            </a:r>
            <a:r>
              <a:rPr lang="ja-JP" altLang="en-US" dirty="0"/>
              <a:t>モデルに</a:t>
            </a:r>
            <a:r>
              <a:rPr lang="ja-JP" altLang="en-US" dirty="0" smtClean="0"/>
              <a:t>基づくデータとの互換性を保つためである。</a:t>
            </a:r>
          </a:p>
          <a:p>
            <a:pPr lvl="1"/>
            <a:r>
              <a:rPr lang="en-US" altLang="ja-JP" dirty="0" smtClean="0"/>
              <a:t>Streams API</a:t>
            </a:r>
            <a:r>
              <a:rPr lang="ja-JP" altLang="en-US" dirty="0" smtClean="0"/>
              <a:t>に対応することにより、リアルタイムデータの送受信にも対応している。</a:t>
            </a:r>
          </a:p>
          <a:p>
            <a:pPr lvl="1"/>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6</a:t>
            </a:fld>
            <a:endParaRPr lang="en-US" altLang="ja-JP"/>
          </a:p>
        </p:txBody>
      </p:sp>
      <p:graphicFrame>
        <p:nvGraphicFramePr>
          <p:cNvPr id="7" name="コンテンツ プレースホルダ 10"/>
          <p:cNvGraphicFramePr>
            <a:graphicFrameLocks/>
          </p:cNvGraphicFramePr>
          <p:nvPr>
            <p:extLst>
              <p:ext uri="{D42A27DB-BD31-4B8C-83A1-F6EECF244321}">
                <p14:modId xmlns:p14="http://schemas.microsoft.com/office/powerpoint/2010/main" val="2334963513"/>
              </p:ext>
            </p:extLst>
          </p:nvPr>
        </p:nvGraphicFramePr>
        <p:xfrm>
          <a:off x="908212" y="2481694"/>
          <a:ext cx="8581292" cy="3680995"/>
        </p:xfrm>
        <a:graphic>
          <a:graphicData uri="http://schemas.openxmlformats.org/drawingml/2006/table">
            <a:tbl>
              <a:tblPr firstRow="1" bandRow="1">
                <a:tableStyleId>{5C22544A-7EE6-4342-B048-85BDC9FD1C3A}</a:tableStyleId>
              </a:tblPr>
              <a:tblGrid>
                <a:gridCol w="214287"/>
                <a:gridCol w="2505135"/>
                <a:gridCol w="5861870"/>
              </a:tblGrid>
              <a:tr h="138495">
                <a:tc gridSpan="2">
                  <a:txBody>
                    <a:bodyPr/>
                    <a:lstStyle/>
                    <a:p>
                      <a:r>
                        <a:rPr kumimoji="1" lang="ja-JP" altLang="en-US" sz="1100" dirty="0" smtClean="0"/>
                        <a:t>機能名</a:t>
                      </a:r>
                      <a:endParaRPr kumimoji="1" lang="ja-JP" altLang="en-US" sz="1100" dirty="0">
                        <a:latin typeface="メイリオ" pitchFamily="50" charset="-128"/>
                        <a:ea typeface="メイリオ" pitchFamily="50" charset="-128"/>
                        <a:cs typeface="メイリオ" pitchFamily="50" charset="-128"/>
                      </a:endParaRPr>
                    </a:p>
                  </a:txBody>
                  <a:tcPr marL="64207" marR="64207" marT="32095" marB="32095"/>
                </a:tc>
                <a:tc hMerge="1">
                  <a:txBody>
                    <a:bodyPr/>
                    <a:lstStyle/>
                    <a:p>
                      <a:endParaRPr kumimoji="1" lang="ja-JP" altLang="en-US"/>
                    </a:p>
                  </a:txBody>
                  <a:tcPr/>
                </a:tc>
                <a:tc>
                  <a:txBody>
                    <a:bodyPr/>
                    <a:lstStyle/>
                    <a:p>
                      <a:r>
                        <a:rPr kumimoji="1" lang="ja-JP" altLang="en-US" sz="1100" dirty="0" smtClean="0"/>
                        <a:t>概要</a:t>
                      </a:r>
                      <a:endParaRPr kumimoji="1" lang="ja-JP" altLang="en-US" sz="1100" dirty="0">
                        <a:latin typeface="メイリオ" pitchFamily="50" charset="-128"/>
                        <a:ea typeface="メイリオ" pitchFamily="50" charset="-128"/>
                        <a:cs typeface="メイリオ" pitchFamily="50" charset="-128"/>
                      </a:endParaRPr>
                    </a:p>
                  </a:txBody>
                  <a:tcPr marL="64207" marR="64207" marT="32095" marB="32095"/>
                </a:tc>
              </a:tr>
              <a:tr h="148977">
                <a:tc gridSpan="3">
                  <a:txBody>
                    <a:bodyPr/>
                    <a:lstStyle/>
                    <a:p>
                      <a:r>
                        <a:rPr kumimoji="1" lang="en-US" altLang="ja-JP" sz="1200" dirty="0" smtClean="0"/>
                        <a:t>SPARQL</a:t>
                      </a:r>
                      <a:r>
                        <a:rPr kumimoji="1" lang="ja-JP" altLang="en-US" sz="1200" dirty="0" smtClean="0"/>
                        <a:t>ベースの</a:t>
                      </a:r>
                      <a:r>
                        <a:rPr kumimoji="1" lang="en-US" altLang="ja-JP" sz="1200" dirty="0" smtClean="0"/>
                        <a:t>API</a:t>
                      </a:r>
                      <a:endParaRPr kumimoji="1" lang="ja-JP" altLang="en-US" sz="1200" dirty="0">
                        <a:latin typeface="メイリオ" pitchFamily="50" charset="-128"/>
                        <a:ea typeface="メイリオ" pitchFamily="50" charset="-128"/>
                        <a:cs typeface="メイリオ" pitchFamily="50" charset="-128"/>
                      </a:endParaRPr>
                    </a:p>
                  </a:txBody>
                  <a:tcPr marL="64207" marR="64207" marT="32095" marB="32095"/>
                </a:tc>
                <a:tc hMerge="1">
                  <a:txBody>
                    <a:bodyPr/>
                    <a:lstStyle/>
                    <a:p>
                      <a:endParaRPr kumimoji="1" lang="ja-JP" altLang="en-US"/>
                    </a:p>
                  </a:txBody>
                  <a:tcPr/>
                </a:tc>
                <a:tc hMerge="1">
                  <a:txBody>
                    <a:bodyPr/>
                    <a:lstStyle/>
                    <a:p>
                      <a:endParaRPr kumimoji="1" lang="ja-JP" altLang="en-US"/>
                    </a:p>
                  </a:txBody>
                  <a:tcPr/>
                </a:tc>
              </a:tr>
              <a:tr h="148977">
                <a:tc>
                  <a:txBody>
                    <a:bodyPr/>
                    <a:lstStyle/>
                    <a:p>
                      <a:endParaRPr lang="ja-JP" altLang="en-US" sz="2000">
                        <a:latin typeface="メイリオ" pitchFamily="50" charset="-128"/>
                        <a:ea typeface="メイリオ" pitchFamily="50" charset="-128"/>
                        <a:cs typeface="メイリオ" pitchFamily="50" charset="-128"/>
                      </a:endParaRPr>
                    </a:p>
                  </a:txBody>
                  <a:tcPr marL="64207" marR="64207" marT="32095" marB="32095"/>
                </a:tc>
                <a:tc>
                  <a:txBody>
                    <a:bodyPr/>
                    <a:lstStyle/>
                    <a:p>
                      <a:r>
                        <a:rPr kumimoji="1" lang="en-US" altLang="ja-JP" sz="1200" dirty="0" smtClean="0"/>
                        <a:t>SPARQL-based</a:t>
                      </a:r>
                      <a:r>
                        <a:rPr kumimoji="1" lang="en-US" altLang="ja-JP" sz="1200" baseline="0" dirty="0" smtClean="0"/>
                        <a:t> Command</a:t>
                      </a:r>
                      <a:endParaRPr kumimoji="1" lang="ja-JP" altLang="en-US" sz="1200" dirty="0">
                        <a:latin typeface="メイリオ" pitchFamily="50" charset="-128"/>
                        <a:ea typeface="メイリオ" pitchFamily="50" charset="-128"/>
                        <a:cs typeface="メイリオ" pitchFamily="50" charset="-128"/>
                      </a:endParaRPr>
                    </a:p>
                  </a:txBody>
                  <a:tcPr marL="64207" marR="64207" marT="32095" marB="32095"/>
                </a:tc>
                <a:tc>
                  <a:txBody>
                    <a:bodyPr/>
                    <a:lstStyle/>
                    <a:p>
                      <a:r>
                        <a:rPr kumimoji="1" lang="en-US" altLang="ja-JP" sz="1200" dirty="0" smtClean="0"/>
                        <a:t>SPARQL 1.1</a:t>
                      </a:r>
                      <a:r>
                        <a:rPr kumimoji="1" lang="ja-JP" altLang="en-US" sz="1200" dirty="0" smtClean="0"/>
                        <a:t>準拠のデータ操作</a:t>
                      </a:r>
                      <a:r>
                        <a:rPr kumimoji="1" lang="en-US" altLang="ja-JP" sz="1200" dirty="0" smtClean="0"/>
                        <a:t>API</a:t>
                      </a:r>
                      <a:r>
                        <a:rPr kumimoji="1" lang="ja-JP" altLang="en-US" sz="1200" dirty="0" err="1" smtClean="0"/>
                        <a:t>を提</a:t>
                      </a:r>
                      <a:r>
                        <a:rPr kumimoji="1" lang="ja-JP" altLang="en-US" sz="1200" dirty="0" smtClean="0"/>
                        <a:t>供する。</a:t>
                      </a:r>
                      <a:endParaRPr kumimoji="1" lang="ja-JP" altLang="en-US" sz="1200" dirty="0">
                        <a:latin typeface="メイリオ" pitchFamily="50" charset="-128"/>
                        <a:ea typeface="メイリオ" pitchFamily="50" charset="-128"/>
                        <a:cs typeface="メイリオ" pitchFamily="50" charset="-128"/>
                      </a:endParaRPr>
                    </a:p>
                  </a:txBody>
                  <a:tcPr marL="64207" marR="64207" marT="32095" marB="32095"/>
                </a:tc>
              </a:tr>
              <a:tr h="148977">
                <a:tc gridSpan="3">
                  <a:txBody>
                    <a:bodyPr/>
                    <a:lstStyle/>
                    <a:p>
                      <a:r>
                        <a:rPr kumimoji="1" lang="en-US" altLang="ja-JP" sz="1200" dirty="0" smtClean="0"/>
                        <a:t>REST</a:t>
                      </a:r>
                      <a:r>
                        <a:rPr kumimoji="1" lang="ja-JP" altLang="en-US" sz="1200" dirty="0" smtClean="0"/>
                        <a:t>ベースの</a:t>
                      </a:r>
                      <a:r>
                        <a:rPr kumimoji="1" lang="en-US" altLang="ja-JP" sz="1200" dirty="0" smtClean="0"/>
                        <a:t>API</a:t>
                      </a:r>
                      <a:endParaRPr kumimoji="1" lang="ja-JP" altLang="en-US" sz="1200" dirty="0">
                        <a:latin typeface="メイリオ" pitchFamily="50" charset="-128"/>
                        <a:ea typeface="メイリオ" pitchFamily="50" charset="-128"/>
                        <a:cs typeface="メイリオ" pitchFamily="50" charset="-128"/>
                      </a:endParaRPr>
                    </a:p>
                  </a:txBody>
                  <a:tcPr marL="64207" marR="64207" marT="32095" marB="32095"/>
                </a:tc>
                <a:tc hMerge="1">
                  <a:txBody>
                    <a:bodyPr/>
                    <a:lstStyle/>
                    <a:p>
                      <a:endParaRPr kumimoji="1" lang="ja-JP" altLang="en-US"/>
                    </a:p>
                  </a:txBody>
                  <a:tcPr/>
                </a:tc>
                <a:tc hMerge="1">
                  <a:txBody>
                    <a:bodyPr/>
                    <a:lstStyle/>
                    <a:p>
                      <a:endParaRPr kumimoji="1" lang="ja-JP" altLang="en-US"/>
                    </a:p>
                  </a:txBody>
                  <a:tcPr/>
                </a:tc>
              </a:tr>
              <a:tr h="358629">
                <a:tc rowSpan="7">
                  <a:txBody>
                    <a:bodyPr/>
                    <a:lstStyle/>
                    <a:p>
                      <a:endParaRPr kumimoji="1" lang="ja-JP" altLang="en-US" sz="1200" dirty="0">
                        <a:latin typeface="メイリオ" pitchFamily="50" charset="-128"/>
                        <a:ea typeface="メイリオ" pitchFamily="50" charset="-128"/>
                        <a:cs typeface="メイリオ" pitchFamily="50" charset="-128"/>
                      </a:endParaRPr>
                    </a:p>
                  </a:txBody>
                  <a:tcPr marL="64207" marR="64207" marT="32095" marB="32095"/>
                </a:tc>
                <a:tc>
                  <a:txBody>
                    <a:bodyPr/>
                    <a:lstStyle/>
                    <a:p>
                      <a:r>
                        <a:rPr kumimoji="1" lang="en-US" altLang="ja-JP" sz="1200" dirty="0" smtClean="0"/>
                        <a:t>Traceability/</a:t>
                      </a:r>
                      <a:r>
                        <a:rPr kumimoji="1" lang="en-US" altLang="ja-JP" sz="1200" dirty="0" err="1" smtClean="0"/>
                        <a:t>Realtime</a:t>
                      </a:r>
                      <a:r>
                        <a:rPr kumimoji="1" lang="en-US" altLang="ja-JP" sz="1200" dirty="0" smtClean="0"/>
                        <a:t> Data Management Command</a:t>
                      </a:r>
                      <a:endParaRPr kumimoji="1" lang="ja-JP" altLang="en-US" sz="1200" dirty="0">
                        <a:latin typeface="メイリオ" pitchFamily="50" charset="-128"/>
                        <a:ea typeface="メイリオ" pitchFamily="50" charset="-128"/>
                        <a:cs typeface="メイリオ" pitchFamily="50" charset="-128"/>
                      </a:endParaRPr>
                    </a:p>
                  </a:txBody>
                  <a:tcPr marL="64207" marR="64207" marT="32095" marB="32095"/>
                </a:tc>
                <a:tc>
                  <a:txBody>
                    <a:bodyPr/>
                    <a:lstStyle/>
                    <a:p>
                      <a:r>
                        <a:rPr kumimoji="1" lang="ja-JP" altLang="en-US" sz="1200" dirty="0" smtClean="0"/>
                        <a:t>トレースフォワード・トレースバックを含む、トレーサビリティに代表されるイベントを管理する機能</a:t>
                      </a:r>
                      <a:r>
                        <a:rPr kumimoji="1" lang="en-US" altLang="ja-JP" sz="1200" dirty="0" smtClean="0"/>
                        <a:t>｡</a:t>
                      </a:r>
                      <a:endParaRPr kumimoji="1" lang="ja-JP" altLang="en-US" sz="1200" dirty="0">
                        <a:latin typeface="メイリオ" pitchFamily="50" charset="-128"/>
                        <a:ea typeface="メイリオ" pitchFamily="50" charset="-128"/>
                        <a:cs typeface="メイリオ" pitchFamily="50" charset="-128"/>
                      </a:endParaRPr>
                    </a:p>
                  </a:txBody>
                  <a:tcPr marL="64207" marR="64207" marT="32095" marB="32095"/>
                </a:tc>
              </a:tr>
              <a:tr h="253803">
                <a:tc vMerge="1">
                  <a:txBody>
                    <a:bodyPr/>
                    <a:lstStyle/>
                    <a:p>
                      <a:endParaRPr kumimoji="1" lang="en-US" altLang="ja-JP" sz="1000" dirty="0" smtClean="0"/>
                    </a:p>
                  </a:txBody>
                  <a:tcPr marL="69558" marR="69558" marT="32095" marB="32095"/>
                </a:tc>
                <a:tc>
                  <a:txBody>
                    <a:bodyPr/>
                    <a:lstStyle/>
                    <a:p>
                      <a:r>
                        <a:rPr kumimoji="1" lang="en-US" altLang="ja-JP" sz="1200" dirty="0" smtClean="0"/>
                        <a:t>Geographical Data Management Command</a:t>
                      </a:r>
                      <a:endParaRPr kumimoji="1" lang="en-US" altLang="ja-JP" sz="1200" dirty="0" smtClean="0">
                        <a:latin typeface="メイリオ" pitchFamily="50" charset="-128"/>
                        <a:ea typeface="メイリオ" pitchFamily="50" charset="-128"/>
                        <a:cs typeface="メイリオ" pitchFamily="50" charset="-128"/>
                      </a:endParaRPr>
                    </a:p>
                  </a:txBody>
                  <a:tcPr marL="64207" marR="64207" marT="32095" marB="32095"/>
                </a:tc>
                <a:tc>
                  <a:txBody>
                    <a:bodyPr/>
                    <a:lstStyle/>
                    <a:p>
                      <a:r>
                        <a:rPr kumimoji="1" lang="en-US" altLang="ja-JP" sz="1200" dirty="0" smtClean="0"/>
                        <a:t>GIS</a:t>
                      </a:r>
                      <a:r>
                        <a:rPr kumimoji="1" lang="ja-JP" altLang="en-US" sz="1200" dirty="0" smtClean="0"/>
                        <a:t>等地理情報処理を必要とするデータ検索・取得・操作機能。</a:t>
                      </a:r>
                      <a:endParaRPr kumimoji="1" lang="ja-JP" altLang="en-US" sz="1200" dirty="0" smtClean="0">
                        <a:latin typeface="メイリオ" pitchFamily="50" charset="-128"/>
                        <a:ea typeface="メイリオ" pitchFamily="50" charset="-128"/>
                        <a:cs typeface="メイリオ" pitchFamily="50" charset="-128"/>
                      </a:endParaRPr>
                    </a:p>
                  </a:txBody>
                  <a:tcPr marL="64207" marR="64207" marT="32095" marB="32095"/>
                </a:tc>
              </a:tr>
              <a:tr h="253803">
                <a:tc vMerge="1">
                  <a:txBody>
                    <a:bodyPr/>
                    <a:lstStyle/>
                    <a:p>
                      <a:endParaRPr kumimoji="1" lang="ja-JP" altLang="en-US" sz="1000" dirty="0"/>
                    </a:p>
                  </a:txBody>
                  <a:tcPr marL="69558" marR="69558" marT="32095" marB="32095"/>
                </a:tc>
                <a:tc>
                  <a:txBody>
                    <a:bodyPr/>
                    <a:lstStyle/>
                    <a:p>
                      <a:r>
                        <a:rPr kumimoji="1" lang="en-US" altLang="ja-JP" sz="1200" dirty="0" smtClean="0"/>
                        <a:t>Notification Management Command</a:t>
                      </a:r>
                      <a:endParaRPr kumimoji="1" lang="ja-JP" altLang="en-US" sz="1200" dirty="0">
                        <a:latin typeface="メイリオ" pitchFamily="50" charset="-128"/>
                        <a:ea typeface="メイリオ" pitchFamily="50" charset="-128"/>
                        <a:cs typeface="メイリオ" pitchFamily="50" charset="-128"/>
                      </a:endParaRPr>
                    </a:p>
                  </a:txBody>
                  <a:tcPr marL="64207" marR="64207" marT="32095" marB="32095"/>
                </a:tc>
                <a:tc>
                  <a:txBody>
                    <a:bodyPr/>
                    <a:lstStyle/>
                    <a:p>
                      <a:r>
                        <a:rPr kumimoji="1" lang="ja-JP" altLang="en-US" sz="1200" dirty="0" smtClean="0"/>
                        <a:t>データの登録・更新をトリガとしてデータ利用者のシステムにコールバックする（</a:t>
                      </a:r>
                      <a:r>
                        <a:rPr kumimoji="1" lang="en-US" altLang="ja-JP" sz="1200" dirty="0" smtClean="0"/>
                        <a:t>Notification</a:t>
                      </a:r>
                      <a:r>
                        <a:rPr kumimoji="1" lang="ja-JP" altLang="en-US" sz="1200" dirty="0" smtClean="0"/>
                        <a:t>）仕組み。</a:t>
                      </a:r>
                      <a:endParaRPr kumimoji="1" lang="ja-JP" altLang="en-US" sz="1200" dirty="0">
                        <a:latin typeface="メイリオ" pitchFamily="50" charset="-128"/>
                        <a:ea typeface="メイリオ" pitchFamily="50" charset="-128"/>
                        <a:cs typeface="メイリオ" pitchFamily="50" charset="-128"/>
                      </a:endParaRPr>
                    </a:p>
                  </a:txBody>
                  <a:tcPr marL="64207" marR="64207" marT="32095" marB="32095"/>
                </a:tc>
              </a:tr>
              <a:tr h="358629">
                <a:tc vMerge="1">
                  <a:txBody>
                    <a:bodyPr/>
                    <a:lstStyle/>
                    <a:p>
                      <a:endParaRPr kumimoji="1" lang="ja-JP" altLang="en-US" sz="1000" dirty="0"/>
                    </a:p>
                  </a:txBody>
                  <a:tcPr marL="69558" marR="69558" marT="32095" marB="32095"/>
                </a:tc>
                <a:tc>
                  <a:txBody>
                    <a:bodyPr/>
                    <a:lstStyle/>
                    <a:p>
                      <a:r>
                        <a:rPr kumimoji="1" lang="en-US" altLang="ja-JP" sz="1200" dirty="0" smtClean="0">
                          <a:solidFill>
                            <a:srgbClr val="FF0000"/>
                          </a:solidFill>
                        </a:rPr>
                        <a:t>Security Management Command</a:t>
                      </a:r>
                      <a:endParaRPr kumimoji="1" lang="ja-JP" altLang="en-US" sz="1200" dirty="0">
                        <a:solidFill>
                          <a:srgbClr val="FF0000"/>
                        </a:solidFill>
                        <a:latin typeface="メイリオ" pitchFamily="50" charset="-128"/>
                        <a:ea typeface="メイリオ" pitchFamily="50" charset="-128"/>
                        <a:cs typeface="メイリオ" pitchFamily="50" charset="-128"/>
                      </a:endParaRPr>
                    </a:p>
                  </a:txBody>
                  <a:tcPr marL="64207" marR="64207" marT="32095" marB="32095">
                    <a:solidFill>
                      <a:schemeClr val="accent2">
                        <a:lumMod val="20000"/>
                        <a:lumOff val="80000"/>
                      </a:schemeClr>
                    </a:solidFill>
                  </a:tcPr>
                </a:tc>
                <a:tc>
                  <a:txBody>
                    <a:bodyPr/>
                    <a:lstStyle/>
                    <a:p>
                      <a:r>
                        <a:rPr kumimoji="1" lang="ja-JP" altLang="en-US" sz="1200" dirty="0" smtClean="0">
                          <a:solidFill>
                            <a:srgbClr val="FF0000"/>
                          </a:solidFill>
                        </a:rPr>
                        <a:t>ユーザ・グループの管理と、データのアクセスルールに関する機能。</a:t>
                      </a:r>
                      <a:endParaRPr kumimoji="1" lang="ja-JP" altLang="en-US" sz="1200" dirty="0">
                        <a:solidFill>
                          <a:srgbClr val="FF0000"/>
                        </a:solidFill>
                        <a:latin typeface="メイリオ" pitchFamily="50" charset="-128"/>
                        <a:ea typeface="メイリオ" pitchFamily="50" charset="-128"/>
                        <a:cs typeface="メイリオ" pitchFamily="50" charset="-128"/>
                      </a:endParaRPr>
                    </a:p>
                  </a:txBody>
                  <a:tcPr marL="64207" marR="64207" marT="32095" marB="32095">
                    <a:solidFill>
                      <a:schemeClr val="accent2">
                        <a:lumMod val="20000"/>
                        <a:lumOff val="80000"/>
                      </a:schemeClr>
                    </a:solidFill>
                  </a:tcPr>
                </a:tc>
              </a:tr>
              <a:tr h="253803">
                <a:tc vMerge="1">
                  <a:txBody>
                    <a:bodyPr/>
                    <a:lstStyle/>
                    <a:p>
                      <a:endParaRPr kumimoji="1" lang="ja-JP" altLang="en-US" sz="1000" dirty="0"/>
                    </a:p>
                  </a:txBody>
                  <a:tcPr marL="69558" marR="69558" marT="32095" marB="32095"/>
                </a:tc>
                <a:tc>
                  <a:txBody>
                    <a:bodyPr/>
                    <a:lstStyle/>
                    <a:p>
                      <a:r>
                        <a:rPr kumimoji="1" lang="en-US" altLang="ja-JP" sz="1200" dirty="0" smtClean="0"/>
                        <a:t>Vocabulary Management Command</a:t>
                      </a:r>
                    </a:p>
                    <a:p>
                      <a:endParaRPr kumimoji="1" lang="ja-JP" altLang="en-US" sz="1200" dirty="0">
                        <a:latin typeface="メイリオ" pitchFamily="50" charset="-128"/>
                        <a:ea typeface="メイリオ" pitchFamily="50" charset="-128"/>
                        <a:cs typeface="メイリオ" pitchFamily="50" charset="-128"/>
                      </a:endParaRPr>
                    </a:p>
                  </a:txBody>
                  <a:tcPr marL="64207" marR="64207" marT="32095" marB="32095"/>
                </a:tc>
                <a:tc>
                  <a:txBody>
                    <a:bodyPr/>
                    <a:lstStyle/>
                    <a:p>
                      <a:r>
                        <a:rPr kumimoji="1" lang="ja-JP" altLang="en-US" sz="1200" dirty="0" smtClean="0"/>
                        <a:t>ボキャブラリ情報の登録・検索・取得に関する機能。</a:t>
                      </a:r>
                      <a:endParaRPr kumimoji="1" lang="ja-JP" altLang="en-US" sz="1200" dirty="0">
                        <a:latin typeface="メイリオ" pitchFamily="50" charset="-128"/>
                        <a:ea typeface="メイリオ" pitchFamily="50" charset="-128"/>
                        <a:cs typeface="メイリオ" pitchFamily="50" charset="-128"/>
                      </a:endParaRPr>
                    </a:p>
                  </a:txBody>
                  <a:tcPr marL="64207" marR="64207" marT="32095" marB="32095"/>
                </a:tc>
              </a:tr>
              <a:tr h="253803">
                <a:tc vMerge="1">
                  <a:txBody>
                    <a:bodyPr/>
                    <a:lstStyle/>
                    <a:p>
                      <a:endParaRPr kumimoji="1" lang="ja-JP" altLang="en-US" sz="1000" dirty="0"/>
                    </a:p>
                  </a:txBody>
                  <a:tcPr marL="69558" marR="69558" marT="32095" marB="32095"/>
                </a:tc>
                <a:tc>
                  <a:txBody>
                    <a:bodyPr/>
                    <a:lstStyle/>
                    <a:p>
                      <a:r>
                        <a:rPr kumimoji="1" lang="fr-FR" altLang="ja-JP" sz="1200" dirty="0" smtClean="0"/>
                        <a:t>Triple Management Command</a:t>
                      </a:r>
                      <a:endParaRPr kumimoji="1" lang="ja-JP" altLang="en-US" sz="1200" dirty="0">
                        <a:latin typeface="メイリオ" pitchFamily="50" charset="-128"/>
                        <a:ea typeface="メイリオ" pitchFamily="50" charset="-128"/>
                        <a:cs typeface="メイリオ" pitchFamily="50" charset="-128"/>
                      </a:endParaRPr>
                    </a:p>
                  </a:txBody>
                  <a:tcPr marL="64207" marR="64207" marT="32095" marB="32095"/>
                </a:tc>
                <a:tc>
                  <a:txBody>
                    <a:bodyPr/>
                    <a:lstStyle/>
                    <a:p>
                      <a:r>
                        <a:rPr kumimoji="1" lang="en-US" altLang="ja-JP" sz="1200" dirty="0" smtClean="0"/>
                        <a:t>RDF</a:t>
                      </a:r>
                      <a:r>
                        <a:rPr kumimoji="1" lang="ja-JP" altLang="en-US" sz="1200" dirty="0" smtClean="0"/>
                        <a:t>モデルの主語・述語・目的語からなる基本データの登録・検索・取得に関する機能。</a:t>
                      </a:r>
                      <a:endParaRPr kumimoji="1" lang="ja-JP" altLang="en-US" sz="1200" dirty="0">
                        <a:latin typeface="メイリオ" pitchFamily="50" charset="-128"/>
                        <a:ea typeface="メイリオ" pitchFamily="50" charset="-128"/>
                        <a:cs typeface="メイリオ" pitchFamily="50" charset="-128"/>
                      </a:endParaRPr>
                    </a:p>
                  </a:txBody>
                  <a:tcPr marL="64207" marR="64207" marT="32095" marB="32095"/>
                </a:tc>
              </a:tr>
              <a:tr h="253803">
                <a:tc vMerge="1">
                  <a:txBody>
                    <a:bodyPr/>
                    <a:lstStyle/>
                    <a:p>
                      <a:endParaRPr kumimoji="1" lang="ja-JP" altLang="en-US" sz="1000" dirty="0"/>
                    </a:p>
                  </a:txBody>
                  <a:tcPr marL="69558" marR="69558" marT="32095" marB="32095"/>
                </a:tc>
                <a:tc>
                  <a:txBody>
                    <a:bodyPr/>
                    <a:lstStyle/>
                    <a:p>
                      <a:r>
                        <a:rPr kumimoji="1" lang="en-US" altLang="ja-JP" sz="1200" dirty="0" smtClean="0"/>
                        <a:t>Identification Resolution Command</a:t>
                      </a:r>
                      <a:endParaRPr kumimoji="1" lang="ja-JP" altLang="en-US" sz="1200" dirty="0">
                        <a:latin typeface="メイリオ" pitchFamily="50" charset="-128"/>
                        <a:ea typeface="メイリオ" pitchFamily="50" charset="-128"/>
                        <a:cs typeface="メイリオ" pitchFamily="50" charset="-128"/>
                      </a:endParaRPr>
                    </a:p>
                  </a:txBody>
                  <a:tcPr marL="64207" marR="64207" marT="32095" marB="32095"/>
                </a:tc>
                <a:tc>
                  <a:txBody>
                    <a:bodyPr/>
                    <a:lstStyle/>
                    <a:p>
                      <a:r>
                        <a:rPr kumimoji="1" lang="en-US" altLang="ja-JP" sz="1200" dirty="0" smtClean="0"/>
                        <a:t>ID</a:t>
                      </a:r>
                      <a:r>
                        <a:rPr kumimoji="1" lang="ja-JP" altLang="en-US" sz="1200" dirty="0" smtClean="0"/>
                        <a:t>をキーとしてデータを登録・検索する機能。</a:t>
                      </a:r>
                      <a:endParaRPr kumimoji="1" lang="ja-JP" altLang="en-US" sz="1200" dirty="0">
                        <a:latin typeface="メイリオ" pitchFamily="50" charset="-128"/>
                        <a:ea typeface="メイリオ" pitchFamily="50" charset="-128"/>
                        <a:cs typeface="メイリオ" pitchFamily="50" charset="-128"/>
                      </a:endParaRPr>
                    </a:p>
                  </a:txBody>
                  <a:tcPr marL="64207" marR="64207" marT="32095" marB="32095"/>
                </a:tc>
              </a:tr>
            </a:tbl>
          </a:graphicData>
        </a:graphic>
      </p:graphicFrame>
    </p:spTree>
    <p:extLst>
      <p:ext uri="{BB962C8B-B14F-4D97-AF65-F5344CB8AC3E}">
        <p14:creationId xmlns:p14="http://schemas.microsoft.com/office/powerpoint/2010/main" val="36015246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normAutofit fontScale="90000"/>
          </a:bodyPr>
          <a:lstStyle/>
          <a:p>
            <a:r>
              <a:rPr lang="ja-JP" altLang="en-US" smtClean="0"/>
              <a:t>外部仕様書に</a:t>
            </a:r>
            <a:r>
              <a:rPr lang="en-US" altLang="ja-JP" smtClean="0"/>
              <a:t>Security Management Command</a:t>
            </a:r>
            <a:r>
              <a:rPr lang="ja-JP" altLang="en-US" smtClean="0"/>
              <a:t>が必要である理由</a:t>
            </a:r>
            <a:endParaRPr lang="ja-JP" altLang="en-US" dirty="0"/>
          </a:p>
        </p:txBody>
      </p:sp>
      <p:sp>
        <p:nvSpPr>
          <p:cNvPr id="6" name="コンテンツ プレースホルダー 5"/>
          <p:cNvSpPr>
            <a:spLocks noGrp="1"/>
          </p:cNvSpPr>
          <p:nvPr>
            <p:ph idx="1"/>
          </p:nvPr>
        </p:nvSpPr>
        <p:spPr/>
        <p:txBody>
          <a:bodyPr/>
          <a:lstStyle/>
          <a:p>
            <a:r>
              <a:rPr lang="ja-JP" altLang="en-US" dirty="0" smtClean="0"/>
              <a:t>オープンデータであっても、作成・閲覧・更新・削除（</a:t>
            </a:r>
            <a:r>
              <a:rPr lang="en-US" altLang="ja-JP" dirty="0" smtClean="0"/>
              <a:t>CRUD</a:t>
            </a:r>
            <a:r>
              <a:rPr lang="ja-JP" altLang="en-US" dirty="0" smtClean="0"/>
              <a:t>）の全てが許可されているとは限らないから。</a:t>
            </a:r>
          </a:p>
          <a:p>
            <a:pPr lvl="1"/>
            <a:r>
              <a:rPr lang="ja-JP" altLang="en-US" dirty="0" smtClean="0"/>
              <a:t>対象ユーザを限定すべき作成・更新・削除の各操作を、</a:t>
            </a:r>
            <a:r>
              <a:rPr lang="en-US" altLang="ja-JP" dirty="0" smtClean="0"/>
              <a:t>API</a:t>
            </a:r>
            <a:r>
              <a:rPr lang="ja-JP" altLang="en-US" dirty="0" smtClean="0"/>
              <a:t>経由で行う可能性がある。</a:t>
            </a:r>
          </a:p>
          <a:p>
            <a:pPr lvl="2"/>
            <a:r>
              <a:rPr lang="ja-JP" altLang="en-US" dirty="0" smtClean="0"/>
              <a:t>特にリアルタイムデータについては、</a:t>
            </a:r>
            <a:r>
              <a:rPr lang="en-US" altLang="ja-JP" dirty="0" smtClean="0"/>
              <a:t>API</a:t>
            </a:r>
            <a:r>
              <a:rPr lang="ja-JP" altLang="en-US" dirty="0" smtClean="0"/>
              <a:t>経由で更新する要求がある。</a:t>
            </a:r>
          </a:p>
          <a:p>
            <a:pPr lvl="1"/>
            <a:r>
              <a:rPr lang="ja-JP" altLang="en-US" dirty="0" smtClean="0"/>
              <a:t>閲覧においても、データの所在を示すが非公開にするケースがある。</a:t>
            </a:r>
          </a:p>
          <a:p>
            <a:pPr lvl="2"/>
            <a:r>
              <a:rPr lang="ja-JP" altLang="en-US" dirty="0" smtClean="0"/>
              <a:t>公開前の確認段階にあるデータや、現時点ではオープンデータ化されていないデータなど。</a:t>
            </a:r>
          </a:p>
          <a:p>
            <a:pPr lvl="2"/>
            <a:r>
              <a:rPr lang="en-US" altLang="ja-JP" dirty="0" smtClean="0"/>
              <a:t>data.gov</a:t>
            </a:r>
            <a:r>
              <a:rPr lang="ja-JP" altLang="en-US" dirty="0" smtClean="0"/>
              <a:t>などにも、非公開のデータがある。</a:t>
            </a:r>
          </a:p>
          <a:p>
            <a:pPr lvl="2"/>
            <a:r>
              <a:rPr lang="ja-JP" altLang="en-US" dirty="0" smtClean="0"/>
              <a:t>データカタログサイトを提供するソフトウェアである</a:t>
            </a:r>
            <a:r>
              <a:rPr lang="en-US" altLang="ja-JP" dirty="0" smtClean="0"/>
              <a:t>CKAN</a:t>
            </a:r>
            <a:r>
              <a:rPr lang="ja-JP" altLang="en-US" dirty="0" smtClean="0"/>
              <a:t>には、組織の</a:t>
            </a:r>
            <a:r>
              <a:rPr lang="en-US" altLang="ja-JP" dirty="0" smtClean="0"/>
              <a:t>admin</a:t>
            </a:r>
            <a:r>
              <a:rPr lang="ja-JP" altLang="en-US" dirty="0" smtClean="0"/>
              <a:t>が、データセットを公開にするか否かを設定できるようになっている。これは、上記のような要望に応えるためであろう。</a:t>
            </a:r>
          </a:p>
          <a:p>
            <a:pPr lvl="2"/>
            <a:endParaRPr lang="ja-JP" altLang="en-US" dirty="0"/>
          </a:p>
        </p:txBody>
      </p:sp>
      <p:sp>
        <p:nvSpPr>
          <p:cNvPr id="4" name="スライド番号プレースホルダー 3"/>
          <p:cNvSpPr>
            <a:spLocks noGrp="1"/>
          </p:cNvSpPr>
          <p:nvPr>
            <p:ph type="sldNum" sz="quarter" idx="10"/>
          </p:nvPr>
        </p:nvSpPr>
        <p:spPr/>
        <p:txBody>
          <a:bodyPr/>
          <a:lstStyle/>
          <a:p>
            <a:fld id="{32A7F7E3-2EA5-4E0E-99DF-9D27F789031C}" type="slidenum">
              <a:rPr lang="ja-JP" altLang="en-US" smtClean="0"/>
              <a:pPr/>
              <a:t>7</a:t>
            </a:fld>
            <a:endParaRPr lang="en-US" altLang="ja-JP"/>
          </a:p>
        </p:txBody>
      </p:sp>
    </p:spTree>
    <p:extLst>
      <p:ext uri="{BB962C8B-B14F-4D97-AF65-F5344CB8AC3E}">
        <p14:creationId xmlns:p14="http://schemas.microsoft.com/office/powerpoint/2010/main" val="27211604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Security Management Command</a:t>
            </a:r>
            <a:r>
              <a:rPr kumimoji="1" lang="ja-JP" altLang="en-US" dirty="0" err="1" smtClean="0"/>
              <a:t>への</a:t>
            </a:r>
            <a:r>
              <a:rPr kumimoji="1" lang="ja-JP" altLang="en-US" dirty="0" smtClean="0"/>
              <a:t>要求</a:t>
            </a:r>
            <a:endParaRPr kumimoji="1" lang="ja-JP" altLang="en-US" dirty="0"/>
          </a:p>
        </p:txBody>
      </p:sp>
      <p:sp>
        <p:nvSpPr>
          <p:cNvPr id="3" name="コンテンツ プレースホルダー 2"/>
          <p:cNvSpPr>
            <a:spLocks noGrp="1"/>
          </p:cNvSpPr>
          <p:nvPr>
            <p:ph idx="1"/>
          </p:nvPr>
        </p:nvSpPr>
        <p:spPr/>
        <p:txBody>
          <a:bodyPr>
            <a:normAutofit lnSpcReduction="10000"/>
          </a:bodyPr>
          <a:lstStyle/>
          <a:p>
            <a:pPr marL="457200" indent="-457200">
              <a:buFont typeface="+mj-lt"/>
              <a:buAutoNum type="arabicPeriod"/>
            </a:pPr>
            <a:r>
              <a:rPr lang="ja-JP" altLang="en-US" dirty="0" smtClean="0"/>
              <a:t>アクセス制限を課す</a:t>
            </a:r>
            <a:r>
              <a:rPr kumimoji="1" lang="ja-JP" altLang="en-US" dirty="0" smtClean="0"/>
              <a:t>データとそうでないデータの同一視</a:t>
            </a:r>
          </a:p>
          <a:p>
            <a:pPr lvl="1"/>
            <a:r>
              <a:rPr kumimoji="1" lang="ja-JP" altLang="en-US" dirty="0" smtClean="0"/>
              <a:t>運用に伴って、当初設定していたアクセス制限が解除されるケースが考えられる。</a:t>
            </a:r>
            <a:br>
              <a:rPr kumimoji="1" lang="ja-JP" altLang="en-US" dirty="0" smtClean="0"/>
            </a:br>
            <a:r>
              <a:rPr kumimoji="1" lang="ja-JP" altLang="en-US" dirty="0" smtClean="0"/>
              <a:t>その際に、設定を変更するだけで移行できるようにすることが望ましい。</a:t>
            </a:r>
          </a:p>
          <a:p>
            <a:pPr marL="457200" indent="-457200">
              <a:buFont typeface="+mj-lt"/>
              <a:buAutoNum type="arabicPeriod"/>
            </a:pPr>
            <a:r>
              <a:rPr kumimoji="1" lang="ja-JP" altLang="en-US" dirty="0" smtClean="0"/>
              <a:t>機能の簡素化</a:t>
            </a:r>
          </a:p>
          <a:p>
            <a:pPr lvl="1"/>
            <a:r>
              <a:rPr kumimoji="1" lang="ja-JP" altLang="en-US" dirty="0" smtClean="0"/>
              <a:t>実装を容易にするために、機能を簡素化した方がよい。</a:t>
            </a:r>
          </a:p>
          <a:p>
            <a:pPr lvl="2"/>
            <a:r>
              <a:rPr lang="ja-JP" altLang="en-US" dirty="0"/>
              <a:t>昨今</a:t>
            </a:r>
            <a:r>
              <a:rPr lang="ja-JP" altLang="en-US" dirty="0" smtClean="0"/>
              <a:t>のマシンスペックを見ると、ルールを複雑化して記述量を減らすよりも、量は多くてもルールを単純化した方が実装しやすい。</a:t>
            </a:r>
            <a:endParaRPr kumimoji="1" lang="ja-JP" altLang="en-US" dirty="0" smtClean="0"/>
          </a:p>
          <a:p>
            <a:pPr lvl="1"/>
            <a:r>
              <a:rPr lang="ja-JP" altLang="en-US" dirty="0"/>
              <a:t>アクセス制</a:t>
            </a:r>
            <a:r>
              <a:rPr lang="ja-JP" altLang="en-US" dirty="0" smtClean="0"/>
              <a:t>御対象の粒度</a:t>
            </a:r>
            <a:r>
              <a:rPr kumimoji="1" lang="ja-JP" altLang="en-US" dirty="0" smtClean="0"/>
              <a:t>は、同種のデータの集合程度で</a:t>
            </a:r>
            <a:r>
              <a:rPr lang="ja-JP" altLang="en-US" dirty="0" smtClean="0"/>
              <a:t>よい</a:t>
            </a:r>
            <a:r>
              <a:rPr kumimoji="1" lang="ja-JP" altLang="en-US" dirty="0" smtClean="0"/>
              <a:t>。</a:t>
            </a:r>
          </a:p>
          <a:p>
            <a:pPr lvl="2"/>
            <a:r>
              <a:rPr lang="ja-JP" altLang="en-US" dirty="0"/>
              <a:t>データの提供者</a:t>
            </a:r>
            <a:r>
              <a:rPr lang="ja-JP" altLang="en-US" dirty="0" smtClean="0"/>
              <a:t>は、基本的に、同じアクセス制御記述に準拠するべき、ある粒度のデータの組を提供する。</a:t>
            </a:r>
          </a:p>
          <a:p>
            <a:pPr lvl="2"/>
            <a:r>
              <a:rPr lang="ja-JP" altLang="en-US" dirty="0" smtClean="0"/>
              <a:t>個々のデータ、あるいは個々の属性に対するアクセス制御が必要なシーンは非常に少ない。</a:t>
            </a:r>
          </a:p>
          <a:p>
            <a:pPr marL="457200" indent="-457200">
              <a:buFont typeface="+mj-lt"/>
              <a:buAutoNum type="arabicPeriod"/>
            </a:pPr>
            <a:r>
              <a:rPr kumimoji="1" lang="en-US" altLang="ja-JP" dirty="0" smtClean="0"/>
              <a:t>2</a:t>
            </a:r>
            <a:r>
              <a:rPr kumimoji="1" lang="ja-JP" altLang="en-US" dirty="0" smtClean="0"/>
              <a:t>種類のアクセス制御の記述形式に対応</a:t>
            </a:r>
          </a:p>
          <a:p>
            <a:pPr lvl="1"/>
            <a:r>
              <a:rPr lang="ja-JP" altLang="en-US" dirty="0"/>
              <a:t>ホワイトリスト</a:t>
            </a:r>
            <a:r>
              <a:rPr lang="ja-JP" altLang="en-US" dirty="0" smtClean="0"/>
              <a:t>形式</a:t>
            </a:r>
          </a:p>
          <a:p>
            <a:pPr lvl="2"/>
            <a:r>
              <a:rPr lang="ja-JP" altLang="en-US" dirty="0" smtClean="0"/>
              <a:t>アクセスを許可するユーザと操作を記載する。記載されているユーザのみ、アクセスできる。</a:t>
            </a:r>
          </a:p>
          <a:p>
            <a:pPr lvl="1"/>
            <a:r>
              <a:rPr kumimoji="1" lang="ja-JP" altLang="en-US" dirty="0" smtClean="0"/>
              <a:t>ブラックリスト形式</a:t>
            </a:r>
          </a:p>
          <a:p>
            <a:pPr lvl="2"/>
            <a:r>
              <a:rPr lang="ja-JP" altLang="en-US" dirty="0"/>
              <a:t>アクセス</a:t>
            </a:r>
            <a:r>
              <a:rPr lang="ja-JP" altLang="en-US" dirty="0" smtClean="0"/>
              <a:t>を禁止する</a:t>
            </a:r>
            <a:r>
              <a:rPr lang="ja-JP" altLang="en-US" dirty="0"/>
              <a:t>ユーザと操作</a:t>
            </a:r>
            <a:r>
              <a:rPr lang="ja-JP" altLang="en-US" dirty="0" smtClean="0"/>
              <a:t>を</a:t>
            </a:r>
            <a:r>
              <a:rPr lang="ja-JP" altLang="en-US" dirty="0"/>
              <a:t>記載する。記載されて</a:t>
            </a:r>
            <a:r>
              <a:rPr lang="ja-JP" altLang="en-US" dirty="0" smtClean="0"/>
              <a:t>いるユーザのみ、アクセス</a:t>
            </a:r>
            <a:r>
              <a:rPr lang="ja-JP" altLang="en-US" dirty="0"/>
              <a:t>できない</a:t>
            </a:r>
            <a:r>
              <a:rPr lang="ja-JP" altLang="en-US" dirty="0" smtClean="0"/>
              <a:t>。</a:t>
            </a:r>
            <a:endParaRPr kumimoji="1" lang="ja-JP" altLang="en-US" dirty="0" smtClean="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8</a:t>
            </a:fld>
            <a:endParaRPr lang="en-US" altLang="ja-JP"/>
          </a:p>
        </p:txBody>
      </p:sp>
    </p:spTree>
    <p:extLst>
      <p:ext uri="{BB962C8B-B14F-4D97-AF65-F5344CB8AC3E}">
        <p14:creationId xmlns:p14="http://schemas.microsoft.com/office/powerpoint/2010/main" val="41200146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RDF</a:t>
            </a:r>
            <a:r>
              <a:rPr kumimoji="1" lang="ja-JP" altLang="en-US" dirty="0" smtClean="0"/>
              <a:t>に関するアクセス制御検討の現状</a:t>
            </a:r>
            <a:endParaRPr kumimoji="1" lang="ja-JP" altLang="en-US" dirty="0"/>
          </a:p>
        </p:txBody>
      </p:sp>
      <p:sp>
        <p:nvSpPr>
          <p:cNvPr id="3" name="コンテンツ プレースホルダー 2"/>
          <p:cNvSpPr>
            <a:spLocks noGrp="1"/>
          </p:cNvSpPr>
          <p:nvPr>
            <p:ph idx="1"/>
          </p:nvPr>
        </p:nvSpPr>
        <p:spPr/>
        <p:txBody>
          <a:bodyPr/>
          <a:lstStyle/>
          <a:p>
            <a:r>
              <a:rPr lang="ja-JP" altLang="en-US" dirty="0"/>
              <a:t>現時点で</a:t>
            </a:r>
            <a:r>
              <a:rPr lang="ja-JP" altLang="en-US" dirty="0" smtClean="0"/>
              <a:t>は、</a:t>
            </a:r>
            <a:r>
              <a:rPr lang="en-US" altLang="ja-JP" dirty="0" smtClean="0"/>
              <a:t>W3C</a:t>
            </a:r>
            <a:r>
              <a:rPr lang="ja-JP" altLang="en-US" dirty="0" smtClean="0"/>
              <a:t>のワーキンググループ等でアクセス制御の検討がなされているが、標準化には至っていない。</a:t>
            </a:r>
          </a:p>
          <a:p>
            <a:pPr lvl="1"/>
            <a:r>
              <a:rPr kumimoji="1" lang="en-US" altLang="ja-JP" dirty="0" smtClean="0"/>
              <a:t>W3C Web Access Control </a:t>
            </a:r>
            <a:r>
              <a:rPr kumimoji="1" lang="en-US" altLang="ja-JP" baseline="30000" dirty="0" smtClean="0"/>
              <a:t>(*1)</a:t>
            </a:r>
          </a:p>
          <a:p>
            <a:pPr lvl="2"/>
            <a:r>
              <a:rPr lang="en-US" altLang="ja-JP" dirty="0"/>
              <a:t>RDF</a:t>
            </a:r>
            <a:r>
              <a:rPr lang="ja-JP" altLang="en-US" dirty="0"/>
              <a:t>ファイルへのアクセスコントロールを</a:t>
            </a:r>
            <a:r>
              <a:rPr lang="ja-JP" altLang="en-US" dirty="0" smtClean="0"/>
              <a:t>記述するためのボキャブラリを規定。</a:t>
            </a:r>
          </a:p>
          <a:p>
            <a:pPr lvl="2"/>
            <a:r>
              <a:rPr lang="ja-JP" altLang="en-US" dirty="0" smtClean="0"/>
              <a:t>アクセスコントロール記述を分散できる。</a:t>
            </a:r>
            <a:endParaRPr lang="en-US" altLang="ja-JP" dirty="0" smtClean="0"/>
          </a:p>
          <a:p>
            <a:pPr lvl="2"/>
            <a:r>
              <a:rPr lang="ja-JP" altLang="en-US" dirty="0" smtClean="0"/>
              <a:t>記述例</a:t>
            </a:r>
          </a:p>
          <a:p>
            <a:pPr lvl="3"/>
            <a:r>
              <a:rPr lang="en-US" altLang="ja-JP" dirty="0" smtClean="0"/>
              <a:t>Group#1</a:t>
            </a:r>
            <a:r>
              <a:rPr lang="ja-JP" altLang="en-US" dirty="0" smtClean="0"/>
              <a:t>に属する人は、</a:t>
            </a:r>
            <a:r>
              <a:rPr lang="en-US" altLang="ja-JP" dirty="0" smtClean="0"/>
              <a:t>Data#1</a:t>
            </a:r>
            <a:r>
              <a:rPr lang="ja-JP" altLang="en-US" dirty="0" smtClean="0"/>
              <a:t>を閲覧できる。</a:t>
            </a:r>
            <a:r>
              <a:rPr lang="en-US" altLang="ja-JP" dirty="0"/>
              <a:t> </a:t>
            </a:r>
            <a:r>
              <a:rPr lang="en-US" altLang="ja-JP" dirty="0" smtClean="0"/>
              <a:t>Group#2</a:t>
            </a:r>
            <a:r>
              <a:rPr lang="ja-JP" altLang="en-US" dirty="0" smtClean="0"/>
              <a:t>に</a:t>
            </a:r>
            <a:r>
              <a:rPr lang="ja-JP" altLang="en-US" dirty="0"/>
              <a:t>属する人は、</a:t>
            </a:r>
            <a:r>
              <a:rPr lang="en-US" altLang="ja-JP" dirty="0"/>
              <a:t>Data#1</a:t>
            </a:r>
            <a:r>
              <a:rPr lang="ja-JP" altLang="en-US" dirty="0"/>
              <a:t>を</a:t>
            </a:r>
            <a:r>
              <a:rPr lang="ja-JP" altLang="en-US" dirty="0" smtClean="0"/>
              <a:t>閲覧・更新できる</a:t>
            </a:r>
            <a:r>
              <a:rPr lang="ja-JP" altLang="en-US" dirty="0"/>
              <a:t>。</a:t>
            </a:r>
            <a:endParaRPr lang="ja-JP" altLang="en-US" dirty="0" smtClean="0"/>
          </a:p>
          <a:p>
            <a:pPr lvl="2"/>
            <a:endParaRPr lang="ja-JP" altLang="en-US" dirty="0"/>
          </a:p>
          <a:p>
            <a:pPr lvl="2"/>
            <a:endParaRPr lang="ja-JP" altLang="en-US" dirty="0" smtClean="0"/>
          </a:p>
          <a:p>
            <a:pPr lvl="2"/>
            <a:endParaRPr lang="ja-JP" altLang="en-US" dirty="0" smtClean="0"/>
          </a:p>
          <a:p>
            <a:pPr lvl="2"/>
            <a:endParaRPr lang="ja-JP" altLang="en-US" dirty="0" smtClean="0"/>
          </a:p>
          <a:p>
            <a:pPr lvl="2"/>
            <a:endParaRPr lang="ja-JP" altLang="en-US" dirty="0"/>
          </a:p>
          <a:p>
            <a:pPr lvl="2"/>
            <a:endParaRPr lang="en-US" altLang="ja-JP" dirty="0" smtClean="0"/>
          </a:p>
          <a:p>
            <a:pPr lvl="2"/>
            <a:endParaRPr lang="en-US" altLang="ja-JP" dirty="0" smtClean="0"/>
          </a:p>
          <a:p>
            <a:pPr lvl="2"/>
            <a:r>
              <a:rPr lang="ja-JP" altLang="en-US" dirty="0" smtClean="0"/>
              <a:t>問題点</a:t>
            </a:r>
          </a:p>
          <a:p>
            <a:pPr lvl="3"/>
            <a:r>
              <a:rPr lang="ja-JP" altLang="en-US" dirty="0" smtClean="0"/>
              <a:t>ホワイトリストは記述できるが、ブラックリストは記述できない。（アクセスを禁止する記述ができない）</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9</a:t>
            </a:fld>
            <a:endParaRPr lang="en-US" altLang="ja-JP"/>
          </a:p>
        </p:txBody>
      </p:sp>
      <p:sp>
        <p:nvSpPr>
          <p:cNvPr id="5" name="テキスト ボックス 4"/>
          <p:cNvSpPr txBox="1"/>
          <p:nvPr/>
        </p:nvSpPr>
        <p:spPr>
          <a:xfrm>
            <a:off x="6070241" y="6320353"/>
            <a:ext cx="3851311" cy="276999"/>
          </a:xfrm>
          <a:prstGeom prst="rect">
            <a:avLst/>
          </a:prstGeom>
          <a:noFill/>
        </p:spPr>
        <p:txBody>
          <a:bodyPr wrap="none" rtlCol="0">
            <a:spAutoFit/>
          </a:bodyPr>
          <a:lstStyle/>
          <a:p>
            <a:pPr algn="l"/>
            <a:r>
              <a:rPr kumimoji="1" lang="en-US" altLang="ja-JP" sz="12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(*1) http://www.w3.org/wiki/WebAccessControl</a:t>
            </a:r>
            <a:endParaRPr kumimoji="1" lang="ja-JP" altLang="en-US" sz="12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円/楕円 5"/>
          <p:cNvSpPr/>
          <p:nvPr/>
        </p:nvSpPr>
        <p:spPr bwMode="auto">
          <a:xfrm>
            <a:off x="1424608" y="3275955"/>
            <a:ext cx="720080" cy="297061"/>
          </a:xfrm>
          <a:prstGeom prst="ellipse">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1200" b="0" i="0" u="none" strike="noStrike" cap="none" normalizeH="0" baseline="0" dirty="0" smtClean="0">
              <a:ln>
                <a:noFill/>
              </a:ln>
              <a:solidFill>
                <a:schemeClr val="bg2"/>
              </a:solidFill>
              <a:effectLst/>
              <a:latin typeface="+mn-lt"/>
              <a:ea typeface="ＤＦＧ華康ゴシック体W5" pitchFamily="50" charset="-128"/>
            </a:endParaRPr>
          </a:p>
        </p:txBody>
      </p:sp>
      <p:sp>
        <p:nvSpPr>
          <p:cNvPr id="7" name="円/楕円 6"/>
          <p:cNvSpPr/>
          <p:nvPr/>
        </p:nvSpPr>
        <p:spPr bwMode="auto">
          <a:xfrm>
            <a:off x="3080792" y="3635995"/>
            <a:ext cx="720080" cy="297061"/>
          </a:xfrm>
          <a:prstGeom prst="ellipse">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sz="1200" b="0" i="0" u="none" strike="noStrike" cap="none" normalizeH="0" baseline="0" dirty="0" smtClean="0">
                <a:ln>
                  <a:noFill/>
                </a:ln>
                <a:solidFill>
                  <a:schemeClr val="bg2"/>
                </a:solidFill>
                <a:effectLst/>
                <a:latin typeface="+mn-lt"/>
                <a:ea typeface="ＤＦＧ華康ゴシック体W5" pitchFamily="50" charset="-128"/>
              </a:rPr>
              <a:t>#Data1</a:t>
            </a:r>
            <a:endParaRPr kumimoji="0" lang="ja-JP" altLang="en-US" sz="1200" b="0" i="0" u="none" strike="noStrike" cap="none" normalizeH="0" baseline="0" dirty="0" smtClean="0">
              <a:ln>
                <a:noFill/>
              </a:ln>
              <a:solidFill>
                <a:schemeClr val="bg2"/>
              </a:solidFill>
              <a:effectLst/>
              <a:latin typeface="+mn-lt"/>
              <a:ea typeface="ＤＦＧ華康ゴシック体W5" pitchFamily="50" charset="-128"/>
            </a:endParaRPr>
          </a:p>
        </p:txBody>
      </p:sp>
      <p:cxnSp>
        <p:nvCxnSpPr>
          <p:cNvPr id="8" name="カギ線コネクタ 7"/>
          <p:cNvCxnSpPr>
            <a:stCxn id="6" idx="4"/>
            <a:endCxn id="7" idx="2"/>
          </p:cNvCxnSpPr>
          <p:nvPr/>
        </p:nvCxnSpPr>
        <p:spPr bwMode="auto">
          <a:xfrm rot="16200000" flipH="1">
            <a:off x="2326965" y="3030699"/>
            <a:ext cx="211510" cy="1296144"/>
          </a:xfrm>
          <a:prstGeom prst="bentConnector2">
            <a:avLst/>
          </a:prstGeom>
          <a:solidFill>
            <a:schemeClr val="accent1"/>
          </a:solidFill>
          <a:ln w="12700" cap="sq" cmpd="sng" algn="ctr">
            <a:solidFill>
              <a:schemeClr val="bg2"/>
            </a:solidFill>
            <a:prstDash val="solid"/>
            <a:round/>
            <a:headEnd type="none" w="sm" len="sm"/>
            <a:tailEnd type="arrow"/>
          </a:ln>
          <a:effectLst/>
        </p:spPr>
      </p:cxnSp>
      <p:sp>
        <p:nvSpPr>
          <p:cNvPr id="14" name="円/楕円 13"/>
          <p:cNvSpPr/>
          <p:nvPr/>
        </p:nvSpPr>
        <p:spPr bwMode="auto">
          <a:xfrm>
            <a:off x="3080792" y="4068043"/>
            <a:ext cx="720080" cy="297061"/>
          </a:xfrm>
          <a:prstGeom prst="ellipse">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sz="1200" b="0" i="0" u="none" strike="noStrike" cap="none" normalizeH="0" baseline="0" dirty="0" smtClean="0">
                <a:ln>
                  <a:noFill/>
                </a:ln>
                <a:solidFill>
                  <a:schemeClr val="bg2"/>
                </a:solidFill>
                <a:effectLst/>
                <a:latin typeface="+mn-lt"/>
                <a:ea typeface="ＤＦＧ華康ゴシック体W5" pitchFamily="50" charset="-128"/>
              </a:rPr>
              <a:t>Group#1</a:t>
            </a:r>
            <a:endParaRPr kumimoji="0" lang="ja-JP" altLang="en-US" sz="1200" b="0" i="0" u="none" strike="noStrike" cap="none" normalizeH="0" baseline="0" dirty="0" smtClean="0">
              <a:ln>
                <a:noFill/>
              </a:ln>
              <a:solidFill>
                <a:schemeClr val="bg2"/>
              </a:solidFill>
              <a:effectLst/>
              <a:latin typeface="+mn-lt"/>
              <a:ea typeface="ＤＦＧ華康ゴシック体W5" pitchFamily="50" charset="-128"/>
            </a:endParaRPr>
          </a:p>
        </p:txBody>
      </p:sp>
      <p:sp>
        <p:nvSpPr>
          <p:cNvPr id="15" name="円/楕円 14"/>
          <p:cNvSpPr/>
          <p:nvPr/>
        </p:nvSpPr>
        <p:spPr bwMode="auto">
          <a:xfrm>
            <a:off x="3080792" y="4428083"/>
            <a:ext cx="720080" cy="297061"/>
          </a:xfrm>
          <a:prstGeom prst="ellipse">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sz="1200" b="0" i="0" u="none" strike="noStrike" cap="none" normalizeH="0" baseline="0" dirty="0" err="1" smtClean="0">
                <a:ln>
                  <a:noFill/>
                </a:ln>
                <a:solidFill>
                  <a:schemeClr val="bg2"/>
                </a:solidFill>
                <a:effectLst/>
                <a:latin typeface="+mn-lt"/>
                <a:ea typeface="ＤＦＧ華康ゴシック体W5" pitchFamily="50" charset="-128"/>
              </a:rPr>
              <a:t>acl:Read</a:t>
            </a:r>
            <a:endParaRPr kumimoji="0" lang="ja-JP" altLang="en-US" sz="1200" b="0" i="0" u="none" strike="noStrike" cap="none" normalizeH="0" baseline="0" dirty="0" smtClean="0">
              <a:ln>
                <a:noFill/>
              </a:ln>
              <a:solidFill>
                <a:schemeClr val="bg2"/>
              </a:solidFill>
              <a:effectLst/>
              <a:latin typeface="+mn-lt"/>
              <a:ea typeface="ＤＦＧ華康ゴシック体W5" pitchFamily="50" charset="-128"/>
            </a:endParaRPr>
          </a:p>
        </p:txBody>
      </p:sp>
      <p:cxnSp>
        <p:nvCxnSpPr>
          <p:cNvPr id="16" name="カギ線コネクタ 15"/>
          <p:cNvCxnSpPr>
            <a:stCxn id="6" idx="4"/>
            <a:endCxn id="14" idx="2"/>
          </p:cNvCxnSpPr>
          <p:nvPr/>
        </p:nvCxnSpPr>
        <p:spPr bwMode="auto">
          <a:xfrm rot="16200000" flipH="1">
            <a:off x="2110941" y="3246723"/>
            <a:ext cx="643558" cy="1296144"/>
          </a:xfrm>
          <a:prstGeom prst="bentConnector2">
            <a:avLst/>
          </a:prstGeom>
          <a:solidFill>
            <a:schemeClr val="accent1"/>
          </a:solidFill>
          <a:ln w="12700" cap="sq" cmpd="sng" algn="ctr">
            <a:solidFill>
              <a:schemeClr val="bg2"/>
            </a:solidFill>
            <a:prstDash val="solid"/>
            <a:round/>
            <a:headEnd type="none" w="sm" len="sm"/>
            <a:tailEnd type="arrow"/>
          </a:ln>
          <a:effectLst/>
        </p:spPr>
      </p:cxnSp>
      <p:cxnSp>
        <p:nvCxnSpPr>
          <p:cNvPr id="19" name="カギ線コネクタ 18"/>
          <p:cNvCxnSpPr>
            <a:stCxn id="6" idx="4"/>
            <a:endCxn id="15" idx="2"/>
          </p:cNvCxnSpPr>
          <p:nvPr/>
        </p:nvCxnSpPr>
        <p:spPr bwMode="auto">
          <a:xfrm rot="16200000" flipH="1">
            <a:off x="1930921" y="3426743"/>
            <a:ext cx="1003598" cy="1296144"/>
          </a:xfrm>
          <a:prstGeom prst="bentConnector2">
            <a:avLst/>
          </a:prstGeom>
          <a:solidFill>
            <a:schemeClr val="accent1"/>
          </a:solidFill>
          <a:ln w="12700" cap="sq" cmpd="sng" algn="ctr">
            <a:solidFill>
              <a:schemeClr val="bg2"/>
            </a:solidFill>
            <a:prstDash val="solid"/>
            <a:round/>
            <a:headEnd type="none" w="sm" len="sm"/>
            <a:tailEnd type="arrow"/>
          </a:ln>
          <a:effectLst/>
        </p:spPr>
      </p:cxnSp>
      <p:sp>
        <p:nvSpPr>
          <p:cNvPr id="22" name="円/楕円 21"/>
          <p:cNvSpPr/>
          <p:nvPr/>
        </p:nvSpPr>
        <p:spPr bwMode="auto">
          <a:xfrm>
            <a:off x="4520952" y="3275955"/>
            <a:ext cx="720080" cy="297061"/>
          </a:xfrm>
          <a:prstGeom prst="ellipse">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1200" b="0" i="0" u="none" strike="noStrike" cap="none" normalizeH="0" baseline="0" dirty="0" smtClean="0">
              <a:ln>
                <a:noFill/>
              </a:ln>
              <a:solidFill>
                <a:schemeClr val="bg2"/>
              </a:solidFill>
              <a:effectLst/>
              <a:latin typeface="+mn-lt"/>
              <a:ea typeface="ＤＦＧ華康ゴシック体W5" pitchFamily="50" charset="-128"/>
            </a:endParaRPr>
          </a:p>
        </p:txBody>
      </p:sp>
      <p:sp>
        <p:nvSpPr>
          <p:cNvPr id="23" name="円/楕円 22"/>
          <p:cNvSpPr/>
          <p:nvPr/>
        </p:nvSpPr>
        <p:spPr bwMode="auto">
          <a:xfrm>
            <a:off x="6177136" y="3635995"/>
            <a:ext cx="720080" cy="297061"/>
          </a:xfrm>
          <a:prstGeom prst="ellipse">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sz="1200" b="0" i="0" u="none" strike="noStrike" cap="none" normalizeH="0" baseline="0" dirty="0" smtClean="0">
                <a:ln>
                  <a:noFill/>
                </a:ln>
                <a:solidFill>
                  <a:schemeClr val="bg2"/>
                </a:solidFill>
                <a:effectLst/>
                <a:latin typeface="+mn-lt"/>
                <a:ea typeface="ＤＦＧ華康ゴシック体W5" pitchFamily="50" charset="-128"/>
              </a:rPr>
              <a:t>#Data1</a:t>
            </a:r>
            <a:endParaRPr kumimoji="0" lang="ja-JP" altLang="en-US" sz="1200" b="0" i="0" u="none" strike="noStrike" cap="none" normalizeH="0" baseline="0" dirty="0" smtClean="0">
              <a:ln>
                <a:noFill/>
              </a:ln>
              <a:solidFill>
                <a:schemeClr val="bg2"/>
              </a:solidFill>
              <a:effectLst/>
              <a:latin typeface="+mn-lt"/>
              <a:ea typeface="ＤＦＧ華康ゴシック体W5" pitchFamily="50" charset="-128"/>
            </a:endParaRPr>
          </a:p>
        </p:txBody>
      </p:sp>
      <p:cxnSp>
        <p:nvCxnSpPr>
          <p:cNvPr id="24" name="カギ線コネクタ 23"/>
          <p:cNvCxnSpPr>
            <a:stCxn id="22" idx="4"/>
            <a:endCxn id="23" idx="2"/>
          </p:cNvCxnSpPr>
          <p:nvPr/>
        </p:nvCxnSpPr>
        <p:spPr bwMode="auto">
          <a:xfrm rot="16200000" flipH="1">
            <a:off x="5423309" y="3030699"/>
            <a:ext cx="211510" cy="1296144"/>
          </a:xfrm>
          <a:prstGeom prst="bentConnector2">
            <a:avLst/>
          </a:prstGeom>
          <a:solidFill>
            <a:schemeClr val="accent1"/>
          </a:solidFill>
          <a:ln w="12700" cap="sq" cmpd="sng" algn="ctr">
            <a:solidFill>
              <a:schemeClr val="bg2"/>
            </a:solidFill>
            <a:prstDash val="solid"/>
            <a:round/>
            <a:headEnd type="none" w="sm" len="sm"/>
            <a:tailEnd type="arrow"/>
          </a:ln>
          <a:effectLst/>
        </p:spPr>
      </p:cxnSp>
      <p:sp>
        <p:nvSpPr>
          <p:cNvPr id="25" name="円/楕円 24"/>
          <p:cNvSpPr/>
          <p:nvPr/>
        </p:nvSpPr>
        <p:spPr bwMode="auto">
          <a:xfrm>
            <a:off x="6177136" y="4068043"/>
            <a:ext cx="720080" cy="297061"/>
          </a:xfrm>
          <a:prstGeom prst="ellipse">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sz="1200" b="0" i="0" u="none" strike="noStrike" cap="none" normalizeH="0" baseline="0" dirty="0" smtClean="0">
                <a:ln>
                  <a:noFill/>
                </a:ln>
                <a:solidFill>
                  <a:schemeClr val="bg2"/>
                </a:solidFill>
                <a:effectLst/>
                <a:latin typeface="+mn-lt"/>
                <a:ea typeface="ＤＦＧ華康ゴシック体W5" pitchFamily="50" charset="-128"/>
              </a:rPr>
              <a:t>Group#2</a:t>
            </a:r>
            <a:endParaRPr kumimoji="0" lang="ja-JP" altLang="en-US" sz="1200" b="0" i="0" u="none" strike="noStrike" cap="none" normalizeH="0" baseline="0" dirty="0" smtClean="0">
              <a:ln>
                <a:noFill/>
              </a:ln>
              <a:solidFill>
                <a:schemeClr val="bg2"/>
              </a:solidFill>
              <a:effectLst/>
              <a:latin typeface="+mn-lt"/>
              <a:ea typeface="ＤＦＧ華康ゴシック体W5" pitchFamily="50" charset="-128"/>
            </a:endParaRPr>
          </a:p>
        </p:txBody>
      </p:sp>
      <p:sp>
        <p:nvSpPr>
          <p:cNvPr id="26" name="円/楕円 25"/>
          <p:cNvSpPr/>
          <p:nvPr/>
        </p:nvSpPr>
        <p:spPr bwMode="auto">
          <a:xfrm>
            <a:off x="6177136" y="4428083"/>
            <a:ext cx="720080" cy="297061"/>
          </a:xfrm>
          <a:prstGeom prst="ellipse">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sz="1200" b="0" i="0" u="none" strike="noStrike" cap="none" normalizeH="0" baseline="0" dirty="0" err="1" smtClean="0">
                <a:ln>
                  <a:noFill/>
                </a:ln>
                <a:solidFill>
                  <a:schemeClr val="bg2"/>
                </a:solidFill>
                <a:effectLst/>
                <a:latin typeface="+mn-lt"/>
                <a:ea typeface="ＤＦＧ華康ゴシック体W5" pitchFamily="50" charset="-128"/>
              </a:rPr>
              <a:t>acl:Read</a:t>
            </a:r>
            <a:endParaRPr kumimoji="0" lang="ja-JP" altLang="en-US" sz="1200" b="0" i="0" u="none" strike="noStrike" cap="none" normalizeH="0" baseline="0" dirty="0" smtClean="0">
              <a:ln>
                <a:noFill/>
              </a:ln>
              <a:solidFill>
                <a:schemeClr val="bg2"/>
              </a:solidFill>
              <a:effectLst/>
              <a:latin typeface="+mn-lt"/>
              <a:ea typeface="ＤＦＧ華康ゴシック体W5" pitchFamily="50" charset="-128"/>
            </a:endParaRPr>
          </a:p>
        </p:txBody>
      </p:sp>
      <p:cxnSp>
        <p:nvCxnSpPr>
          <p:cNvPr id="27" name="カギ線コネクタ 26"/>
          <p:cNvCxnSpPr>
            <a:stCxn id="22" idx="4"/>
            <a:endCxn id="25" idx="2"/>
          </p:cNvCxnSpPr>
          <p:nvPr/>
        </p:nvCxnSpPr>
        <p:spPr bwMode="auto">
          <a:xfrm rot="16200000" flipH="1">
            <a:off x="5207285" y="3246723"/>
            <a:ext cx="643558" cy="1296144"/>
          </a:xfrm>
          <a:prstGeom prst="bentConnector2">
            <a:avLst/>
          </a:prstGeom>
          <a:solidFill>
            <a:schemeClr val="accent1"/>
          </a:solidFill>
          <a:ln w="12700" cap="sq" cmpd="sng" algn="ctr">
            <a:solidFill>
              <a:schemeClr val="bg2"/>
            </a:solidFill>
            <a:prstDash val="solid"/>
            <a:round/>
            <a:headEnd type="none" w="sm" len="sm"/>
            <a:tailEnd type="arrow"/>
          </a:ln>
          <a:effectLst/>
        </p:spPr>
      </p:cxnSp>
      <p:cxnSp>
        <p:nvCxnSpPr>
          <p:cNvPr id="28" name="カギ線コネクタ 27"/>
          <p:cNvCxnSpPr>
            <a:stCxn id="22" idx="4"/>
            <a:endCxn id="26" idx="2"/>
          </p:cNvCxnSpPr>
          <p:nvPr/>
        </p:nvCxnSpPr>
        <p:spPr bwMode="auto">
          <a:xfrm rot="16200000" flipH="1">
            <a:off x="5027265" y="3426743"/>
            <a:ext cx="1003598" cy="1296144"/>
          </a:xfrm>
          <a:prstGeom prst="bentConnector2">
            <a:avLst/>
          </a:prstGeom>
          <a:solidFill>
            <a:schemeClr val="accent1"/>
          </a:solidFill>
          <a:ln w="12700" cap="sq" cmpd="sng" algn="ctr">
            <a:solidFill>
              <a:schemeClr val="bg2"/>
            </a:solidFill>
            <a:prstDash val="solid"/>
            <a:round/>
            <a:headEnd type="none" w="sm" len="sm"/>
            <a:tailEnd type="arrow"/>
          </a:ln>
          <a:effectLst/>
        </p:spPr>
      </p:cxnSp>
      <p:sp>
        <p:nvSpPr>
          <p:cNvPr id="29" name="円/楕円 28"/>
          <p:cNvSpPr/>
          <p:nvPr/>
        </p:nvSpPr>
        <p:spPr bwMode="auto">
          <a:xfrm>
            <a:off x="6177136" y="4788123"/>
            <a:ext cx="720080" cy="297061"/>
          </a:xfrm>
          <a:prstGeom prst="ellipse">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sz="1200" b="0" i="0" u="none" strike="noStrike" cap="none" normalizeH="0" baseline="0" dirty="0" err="1" smtClean="0">
                <a:ln>
                  <a:noFill/>
                </a:ln>
                <a:solidFill>
                  <a:schemeClr val="bg2"/>
                </a:solidFill>
                <a:effectLst/>
                <a:latin typeface="+mn-lt"/>
                <a:ea typeface="ＤＦＧ華康ゴシック体W5" pitchFamily="50" charset="-128"/>
              </a:rPr>
              <a:t>adl:Write</a:t>
            </a:r>
            <a:endParaRPr kumimoji="0" lang="ja-JP" altLang="en-US" sz="1200" b="0" i="0" u="none" strike="noStrike" cap="none" normalizeH="0" baseline="0" dirty="0" smtClean="0">
              <a:ln>
                <a:noFill/>
              </a:ln>
              <a:solidFill>
                <a:schemeClr val="bg2"/>
              </a:solidFill>
              <a:effectLst/>
              <a:latin typeface="+mn-lt"/>
              <a:ea typeface="ＤＦＧ華康ゴシック体W5" pitchFamily="50" charset="-128"/>
            </a:endParaRPr>
          </a:p>
        </p:txBody>
      </p:sp>
      <p:cxnSp>
        <p:nvCxnSpPr>
          <p:cNvPr id="30" name="カギ線コネクタ 29"/>
          <p:cNvCxnSpPr>
            <a:stCxn id="22" idx="4"/>
            <a:endCxn id="29" idx="2"/>
          </p:cNvCxnSpPr>
          <p:nvPr/>
        </p:nvCxnSpPr>
        <p:spPr bwMode="auto">
          <a:xfrm rot="16200000" flipH="1">
            <a:off x="4847245" y="3606763"/>
            <a:ext cx="1363638" cy="1296144"/>
          </a:xfrm>
          <a:prstGeom prst="bentConnector2">
            <a:avLst/>
          </a:prstGeom>
          <a:solidFill>
            <a:schemeClr val="accent1"/>
          </a:solidFill>
          <a:ln w="12700" cap="sq" cmpd="sng" algn="ctr">
            <a:solidFill>
              <a:schemeClr val="bg2"/>
            </a:solidFill>
            <a:prstDash val="solid"/>
            <a:round/>
            <a:headEnd type="none" w="sm" len="sm"/>
            <a:tailEnd type="arrow"/>
          </a:ln>
          <a:effectLst/>
        </p:spPr>
      </p:cxnSp>
      <p:sp>
        <p:nvSpPr>
          <p:cNvPr id="39" name="テキスト ボックス 38"/>
          <p:cNvSpPr txBox="1"/>
          <p:nvPr/>
        </p:nvSpPr>
        <p:spPr>
          <a:xfrm>
            <a:off x="1784648" y="3501008"/>
            <a:ext cx="948465" cy="276999"/>
          </a:xfrm>
          <a:prstGeom prst="rect">
            <a:avLst/>
          </a:prstGeom>
          <a:noFill/>
        </p:spPr>
        <p:txBody>
          <a:bodyPr wrap="none" rtlCol="0">
            <a:spAutoFit/>
          </a:bodyPr>
          <a:lstStyle/>
          <a:p>
            <a:pPr algn="l"/>
            <a:r>
              <a:rPr kumimoji="1" lang="en-US" altLang="ja-JP" sz="1200" dirty="0" err="1" smtClean="0">
                <a:solidFill>
                  <a:schemeClr val="bg2"/>
                </a:solidFill>
                <a:latin typeface="+mn-lt"/>
                <a:ea typeface="メイリオ" panose="020B0604030504040204" pitchFamily="50" charset="-128"/>
                <a:cs typeface="メイリオ" panose="020B0604030504040204" pitchFamily="50" charset="-128"/>
              </a:rPr>
              <a:t>acl:accessTo</a:t>
            </a:r>
            <a:endParaRPr kumimoji="1" lang="ja-JP" altLang="en-US" sz="1200" dirty="0" smtClean="0">
              <a:solidFill>
                <a:schemeClr val="bg2"/>
              </a:solidFill>
              <a:latin typeface="+mn-lt"/>
              <a:ea typeface="メイリオ" panose="020B0604030504040204" pitchFamily="50" charset="-128"/>
              <a:cs typeface="メイリオ" panose="020B0604030504040204" pitchFamily="50" charset="-128"/>
            </a:endParaRPr>
          </a:p>
        </p:txBody>
      </p:sp>
      <p:sp>
        <p:nvSpPr>
          <p:cNvPr id="40" name="テキスト ボックス 39"/>
          <p:cNvSpPr txBox="1"/>
          <p:nvPr/>
        </p:nvSpPr>
        <p:spPr>
          <a:xfrm>
            <a:off x="1784648" y="4304129"/>
            <a:ext cx="763351" cy="276999"/>
          </a:xfrm>
          <a:prstGeom prst="rect">
            <a:avLst/>
          </a:prstGeom>
          <a:noFill/>
        </p:spPr>
        <p:txBody>
          <a:bodyPr wrap="none" rtlCol="0">
            <a:spAutoFit/>
          </a:bodyPr>
          <a:lstStyle/>
          <a:p>
            <a:pPr algn="l"/>
            <a:r>
              <a:rPr kumimoji="1" lang="en-US" altLang="ja-JP" sz="1200" dirty="0" err="1" smtClean="0">
                <a:solidFill>
                  <a:schemeClr val="bg2"/>
                </a:solidFill>
                <a:latin typeface="+mn-lt"/>
                <a:ea typeface="メイリオ" panose="020B0604030504040204" pitchFamily="50" charset="-128"/>
                <a:cs typeface="メイリオ" panose="020B0604030504040204" pitchFamily="50" charset="-128"/>
              </a:rPr>
              <a:t>acl:mode</a:t>
            </a:r>
            <a:endParaRPr kumimoji="1" lang="ja-JP" altLang="en-US" sz="1200" dirty="0" smtClean="0">
              <a:solidFill>
                <a:schemeClr val="bg2"/>
              </a:solidFill>
              <a:latin typeface="+mn-lt"/>
              <a:ea typeface="メイリオ" panose="020B0604030504040204" pitchFamily="50" charset="-128"/>
              <a:cs typeface="メイリオ" panose="020B0604030504040204" pitchFamily="50" charset="-128"/>
            </a:endParaRPr>
          </a:p>
        </p:txBody>
      </p:sp>
      <p:sp>
        <p:nvSpPr>
          <p:cNvPr id="41" name="テキスト ボックス 40"/>
          <p:cNvSpPr txBox="1"/>
          <p:nvPr/>
        </p:nvSpPr>
        <p:spPr>
          <a:xfrm>
            <a:off x="1784648" y="3933056"/>
            <a:ext cx="1065228" cy="276999"/>
          </a:xfrm>
          <a:prstGeom prst="rect">
            <a:avLst/>
          </a:prstGeom>
          <a:noFill/>
        </p:spPr>
        <p:txBody>
          <a:bodyPr wrap="none" rtlCol="0">
            <a:spAutoFit/>
          </a:bodyPr>
          <a:lstStyle/>
          <a:p>
            <a:pPr algn="l"/>
            <a:r>
              <a:rPr kumimoji="1" lang="en-US" altLang="ja-JP" sz="1200" dirty="0" err="1" smtClean="0">
                <a:solidFill>
                  <a:schemeClr val="bg2"/>
                </a:solidFill>
                <a:latin typeface="+mn-lt"/>
                <a:ea typeface="メイリオ" panose="020B0604030504040204" pitchFamily="50" charset="-128"/>
                <a:cs typeface="メイリオ" panose="020B0604030504040204" pitchFamily="50" charset="-128"/>
              </a:rPr>
              <a:t>acl:agentClass</a:t>
            </a:r>
            <a:endParaRPr kumimoji="1" lang="ja-JP" altLang="en-US" sz="1200" dirty="0" smtClean="0">
              <a:solidFill>
                <a:schemeClr val="bg2"/>
              </a:solidFill>
              <a:latin typeface="+mn-lt"/>
              <a:ea typeface="メイリオ" panose="020B0604030504040204" pitchFamily="50" charset="-128"/>
              <a:cs typeface="メイリオ" panose="020B0604030504040204" pitchFamily="50" charset="-128"/>
            </a:endParaRPr>
          </a:p>
        </p:txBody>
      </p:sp>
      <p:sp>
        <p:nvSpPr>
          <p:cNvPr id="42" name="テキスト ボックス 41"/>
          <p:cNvSpPr txBox="1"/>
          <p:nvPr/>
        </p:nvSpPr>
        <p:spPr>
          <a:xfrm>
            <a:off x="4880992" y="3573016"/>
            <a:ext cx="948465" cy="276999"/>
          </a:xfrm>
          <a:prstGeom prst="rect">
            <a:avLst/>
          </a:prstGeom>
          <a:noFill/>
        </p:spPr>
        <p:txBody>
          <a:bodyPr wrap="none" rtlCol="0">
            <a:spAutoFit/>
          </a:bodyPr>
          <a:lstStyle/>
          <a:p>
            <a:pPr algn="l"/>
            <a:r>
              <a:rPr kumimoji="1" lang="en-US" altLang="ja-JP" sz="1200" dirty="0" err="1" smtClean="0">
                <a:solidFill>
                  <a:schemeClr val="bg2"/>
                </a:solidFill>
                <a:latin typeface="+mn-lt"/>
                <a:ea typeface="メイリオ" panose="020B0604030504040204" pitchFamily="50" charset="-128"/>
                <a:cs typeface="メイリオ" panose="020B0604030504040204" pitchFamily="50" charset="-128"/>
              </a:rPr>
              <a:t>acl:accessTo</a:t>
            </a:r>
            <a:endParaRPr kumimoji="1" lang="ja-JP" altLang="en-US" sz="1200" dirty="0" smtClean="0">
              <a:solidFill>
                <a:schemeClr val="bg2"/>
              </a:solidFill>
              <a:latin typeface="+mn-lt"/>
              <a:ea typeface="メイリオ" panose="020B0604030504040204" pitchFamily="50" charset="-128"/>
              <a:cs typeface="メイリオ" panose="020B0604030504040204" pitchFamily="50" charset="-128"/>
            </a:endParaRPr>
          </a:p>
        </p:txBody>
      </p:sp>
      <p:sp>
        <p:nvSpPr>
          <p:cNvPr id="43" name="テキスト ボックス 42"/>
          <p:cNvSpPr txBox="1"/>
          <p:nvPr/>
        </p:nvSpPr>
        <p:spPr>
          <a:xfrm>
            <a:off x="4880992" y="4376137"/>
            <a:ext cx="763351" cy="276999"/>
          </a:xfrm>
          <a:prstGeom prst="rect">
            <a:avLst/>
          </a:prstGeom>
          <a:noFill/>
        </p:spPr>
        <p:txBody>
          <a:bodyPr wrap="none" rtlCol="0">
            <a:spAutoFit/>
          </a:bodyPr>
          <a:lstStyle/>
          <a:p>
            <a:pPr algn="l"/>
            <a:r>
              <a:rPr kumimoji="1" lang="en-US" altLang="ja-JP" sz="1200" dirty="0" err="1" smtClean="0">
                <a:solidFill>
                  <a:schemeClr val="bg2"/>
                </a:solidFill>
                <a:latin typeface="+mn-lt"/>
                <a:ea typeface="メイリオ" panose="020B0604030504040204" pitchFamily="50" charset="-128"/>
                <a:cs typeface="メイリオ" panose="020B0604030504040204" pitchFamily="50" charset="-128"/>
              </a:rPr>
              <a:t>acl:mode</a:t>
            </a:r>
            <a:endParaRPr kumimoji="1" lang="ja-JP" altLang="en-US" sz="1200" dirty="0" smtClean="0">
              <a:solidFill>
                <a:schemeClr val="bg2"/>
              </a:solidFill>
              <a:latin typeface="+mn-lt"/>
              <a:ea typeface="メイリオ" panose="020B0604030504040204" pitchFamily="50" charset="-128"/>
              <a:cs typeface="メイリオ" panose="020B0604030504040204" pitchFamily="50" charset="-128"/>
            </a:endParaRPr>
          </a:p>
        </p:txBody>
      </p:sp>
      <p:sp>
        <p:nvSpPr>
          <p:cNvPr id="44" name="テキスト ボックス 43"/>
          <p:cNvSpPr txBox="1"/>
          <p:nvPr/>
        </p:nvSpPr>
        <p:spPr>
          <a:xfrm>
            <a:off x="4880992" y="4005064"/>
            <a:ext cx="1065228" cy="276999"/>
          </a:xfrm>
          <a:prstGeom prst="rect">
            <a:avLst/>
          </a:prstGeom>
          <a:noFill/>
        </p:spPr>
        <p:txBody>
          <a:bodyPr wrap="none" rtlCol="0">
            <a:spAutoFit/>
          </a:bodyPr>
          <a:lstStyle/>
          <a:p>
            <a:pPr algn="l"/>
            <a:r>
              <a:rPr kumimoji="1" lang="en-US" altLang="ja-JP" sz="1200" dirty="0" err="1" smtClean="0">
                <a:solidFill>
                  <a:schemeClr val="bg2"/>
                </a:solidFill>
                <a:latin typeface="+mn-lt"/>
                <a:ea typeface="メイリオ" panose="020B0604030504040204" pitchFamily="50" charset="-128"/>
                <a:cs typeface="メイリオ" panose="020B0604030504040204" pitchFamily="50" charset="-128"/>
              </a:rPr>
              <a:t>acl:agentClass</a:t>
            </a:r>
            <a:endParaRPr kumimoji="1" lang="ja-JP" altLang="en-US" sz="1200" dirty="0" smtClean="0">
              <a:solidFill>
                <a:schemeClr val="bg2"/>
              </a:solidFill>
              <a:latin typeface="+mn-lt"/>
              <a:ea typeface="メイリオ" panose="020B0604030504040204" pitchFamily="50" charset="-128"/>
              <a:cs typeface="メイリオ" panose="020B0604030504040204" pitchFamily="50" charset="-128"/>
            </a:endParaRPr>
          </a:p>
        </p:txBody>
      </p:sp>
      <p:sp>
        <p:nvSpPr>
          <p:cNvPr id="45" name="テキスト ボックス 44"/>
          <p:cNvSpPr txBox="1"/>
          <p:nvPr/>
        </p:nvSpPr>
        <p:spPr>
          <a:xfrm>
            <a:off x="4880992" y="4653136"/>
            <a:ext cx="763351" cy="276999"/>
          </a:xfrm>
          <a:prstGeom prst="rect">
            <a:avLst/>
          </a:prstGeom>
          <a:noFill/>
        </p:spPr>
        <p:txBody>
          <a:bodyPr wrap="none" rtlCol="0">
            <a:spAutoFit/>
          </a:bodyPr>
          <a:lstStyle/>
          <a:p>
            <a:pPr algn="l"/>
            <a:r>
              <a:rPr kumimoji="1" lang="en-US" altLang="ja-JP" sz="1200" dirty="0" err="1" smtClean="0">
                <a:solidFill>
                  <a:schemeClr val="bg2"/>
                </a:solidFill>
                <a:latin typeface="+mn-lt"/>
                <a:ea typeface="メイリオ" panose="020B0604030504040204" pitchFamily="50" charset="-128"/>
                <a:cs typeface="メイリオ" panose="020B0604030504040204" pitchFamily="50" charset="-128"/>
              </a:rPr>
              <a:t>acl:mode</a:t>
            </a:r>
            <a:endParaRPr kumimoji="1" lang="ja-JP" altLang="en-US" sz="1200" dirty="0" smtClean="0">
              <a:solidFill>
                <a:schemeClr val="bg2"/>
              </a:solidFill>
              <a:latin typeface="+mn-lt"/>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3859947730"/>
      </p:ext>
    </p:extLst>
  </p:cSld>
  <p:clrMapOvr>
    <a:masterClrMapping/>
  </p:clrMapOvr>
</p:sld>
</file>

<file path=ppt/theme/theme1.xml><?xml version="1.0" encoding="utf-8"?>
<a:theme xmlns:a="http://schemas.openxmlformats.org/drawingml/2006/main" name="SUPERP">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ビジネス">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lnDef>
    <a:txDef>
      <a:spPr>
        <a:noFill/>
      </a:spPr>
      <a:bodyPr wrap="none" rtlCol="0">
        <a:spAutoFit/>
      </a:bodyPr>
      <a:lstStyle>
        <a:defPPr algn="l">
          <a:defRPr kumimoji="1"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defRPr>
        </a:defPPr>
      </a:lstStyle>
    </a:txDef>
  </a:objectDefaults>
  <a:extraClrSchemeLst>
    <a:extraClrScheme>
      <a:clrScheme name="SUPERP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clrMap bg1="dk2" tx1="lt1" bg2="dk1" tx2="lt2" accent1="accent1" accent2="accent2" accent3="accent3" accent4="accent4" accent5="accent5" accent6="accent6" hlink="hlink" folHlink="folHlink"/>
    </a:extraClrScheme>
    <a:extraClrScheme>
      <a:clrScheme name="SUPERP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SUPERP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2990</Words>
  <Application>Microsoft Office PowerPoint</Application>
  <PresentationFormat>A4 210 x 297 mm</PresentationFormat>
  <Paragraphs>558</Paragraphs>
  <Slides>28</Slides>
  <Notes>0</Notes>
  <HiddenSlides>0</HiddenSlides>
  <MMClips>0</MMClips>
  <ScaleCrop>false</ScaleCrop>
  <HeadingPairs>
    <vt:vector size="4" baseType="variant">
      <vt:variant>
        <vt:lpstr>テーマ</vt:lpstr>
      </vt:variant>
      <vt:variant>
        <vt:i4>1</vt:i4>
      </vt:variant>
      <vt:variant>
        <vt:lpstr>スライド タイトル</vt:lpstr>
      </vt:variant>
      <vt:variant>
        <vt:i4>28</vt:i4>
      </vt:variant>
    </vt:vector>
  </HeadingPairs>
  <TitlesOfParts>
    <vt:vector size="29" baseType="lpstr">
      <vt:lpstr>SUPERP</vt:lpstr>
      <vt:lpstr>オープンデータ流通推進コンソーシアム 情報流通連携基盤外部仕様書の 改訂案</vt:lpstr>
      <vt:lpstr>整備計画</vt:lpstr>
      <vt:lpstr>Agenda</vt:lpstr>
      <vt:lpstr>1. Security Management Commandの改訂案</vt:lpstr>
      <vt:lpstr>「情報流通連携基盤外部仕様書」の位置づけ</vt:lpstr>
      <vt:lpstr>外部仕様書のAPI規格</vt:lpstr>
      <vt:lpstr>外部仕様書にSecurity Management Commandが必要である理由</vt:lpstr>
      <vt:lpstr>Security Management Commandへの要求</vt:lpstr>
      <vt:lpstr>RDFに関するアクセス制御検討の現状</vt:lpstr>
      <vt:lpstr>RDFに関するアクセス制御検討の現状</vt:lpstr>
      <vt:lpstr>外部仕様書におけるアクセス制御の実現案</vt:lpstr>
      <vt:lpstr>アクセス制御の評価方法</vt:lpstr>
      <vt:lpstr>アクセス制御を記述するためのボキャブラリ案</vt:lpstr>
      <vt:lpstr>アクセス制御の記述例</vt:lpstr>
      <vt:lpstr>Security Management CommandのAPI案</vt:lpstr>
      <vt:lpstr>2. ボキャブラリ精査案</vt:lpstr>
      <vt:lpstr>外部仕様書に掲載している、広く用いられているボキャブラリ</vt:lpstr>
      <vt:lpstr>平成24年度版外部仕様書で追加したボキャブラリ</vt:lpstr>
      <vt:lpstr>ボキャブラリ精査の基本方針</vt:lpstr>
      <vt:lpstr>外部仕様書に記載するボキャブラリに関する規定</vt:lpstr>
      <vt:lpstr>ボキャブラリを定義・公開するときに必要なメタデータ案</vt:lpstr>
      <vt:lpstr>（参考）ボキャブラリ精査の進捗</vt:lpstr>
      <vt:lpstr>（参考）地物属性語彙</vt:lpstr>
      <vt:lpstr>（参考）医薬品関連語彙</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2013-01-10T00:12:03Z</dcterms:created>
  <dcterms:modified xsi:type="dcterms:W3CDTF">2014-02-12T15:55:26Z</dcterms:modified>
</cp:coreProperties>
</file>