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6"/>
  </p:notesMasterIdLst>
  <p:handoutMasterIdLst>
    <p:handoutMasterId r:id="rId7"/>
  </p:handoutMasterIdLst>
  <p:sldIdLst>
    <p:sldId id="257" r:id="rId2"/>
    <p:sldId id="282" r:id="rId3"/>
    <p:sldId id="283" r:id="rId4"/>
    <p:sldId id="264" r:id="rId5"/>
  </p:sldIdLst>
  <p:sldSz cx="9906000" cy="6858000" type="A4"/>
  <p:notesSz cx="6799263" cy="9931400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216469E-EC6C-40AC-A117-E342A30599F9}">
          <p14:sldIdLst>
            <p14:sldId id="257"/>
            <p14:sldId id="282"/>
            <p14:sldId id="28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2" autoAdjust="0"/>
    <p:restoredTop sz="99486" autoAdjust="0"/>
  </p:normalViewPr>
  <p:slideViewPr>
    <p:cSldViewPr>
      <p:cViewPr varScale="1">
        <p:scale>
          <a:sx n="76" d="100"/>
          <a:sy n="76" d="100"/>
        </p:scale>
        <p:origin x="-336" y="-96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24" y="137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30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760" y="9437922"/>
            <a:ext cx="2943509" cy="49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9" tIns="47696" rIns="95389" bIns="47696" numCol="1" anchor="b" anchorCtr="0" compatLnSpc="1">
            <a:prstTxWarp prst="textNoShape">
              <a:avLst/>
            </a:prstTxWarp>
          </a:bodyPr>
          <a:lstStyle>
            <a:lvl1pPr algn="r" defTabSz="954423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9" tIns="47696" rIns="95389" bIns="47696" numCol="1" anchor="ctr" anchorCtr="0" compatLnSpc="1">
            <a:prstTxWarp prst="textNoShape">
              <a:avLst/>
            </a:prstTxWarp>
          </a:bodyPr>
          <a:lstStyle>
            <a:lvl1pPr algn="l" defTabSz="95442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760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9" tIns="47696" rIns="95389" bIns="47696" numCol="1" anchor="ctr" anchorCtr="0" compatLnSpc="1">
            <a:prstTxWarp prst="textNoShape">
              <a:avLst/>
            </a:prstTxWarp>
          </a:bodyPr>
          <a:lstStyle>
            <a:lvl1pPr algn="r" defTabSz="95442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6438" y="742950"/>
            <a:ext cx="5386387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85" y="4717423"/>
            <a:ext cx="4983896" cy="447067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9" tIns="47696" rIns="95389" bIns="476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7922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9" tIns="47696" rIns="95389" bIns="47696" numCol="1" anchor="b" anchorCtr="0" compatLnSpc="1">
            <a:prstTxWarp prst="textNoShape">
              <a:avLst/>
            </a:prstTxWarp>
          </a:bodyPr>
          <a:lstStyle>
            <a:lvl1pPr algn="l" defTabSz="95442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760" y="9437922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9" tIns="47696" rIns="95389" bIns="47696" numCol="1" anchor="b" anchorCtr="0" compatLnSpc="1">
            <a:prstTxWarp prst="textNoShape">
              <a:avLst/>
            </a:prstTxWarp>
          </a:bodyPr>
          <a:lstStyle>
            <a:lvl1pPr algn="r" defTabSz="95442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 userDrawn="1"/>
        </p:nvSpPr>
        <p:spPr bwMode="auto">
          <a:xfrm>
            <a:off x="252420" y="6638448"/>
            <a:ext cx="3967000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2014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smtClean="0">
                <a:latin typeface="ヒラギノ角ゴ ProN W6" pitchFamily="34" charset="-128"/>
                <a:ea typeface="ヒラギノ角ゴ ProN W6" pitchFamily="34" charset="-128"/>
              </a:rPr>
              <a:t>2014.02.14</a:t>
            </a: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/>
            </a:r>
            <a:b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</a:b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>オープンデータ流通推進コンソーシアム 事務局</a:t>
            </a:r>
            <a:endParaRPr lang="en-US" altLang="ja-JP" sz="2000" dirty="0" smtClean="0">
              <a:latin typeface="ヒラギノ角ゴ ProN W6" pitchFamily="34" charset="-128"/>
              <a:ea typeface="ヒラギノ角ゴ ProN W6" pitchFamily="34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3363421"/>
            <a:ext cx="6427985" cy="929675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オープンデータ流通推進コンソーシアム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第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回技術委員会 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Agenda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25</a:t>
            </a:r>
            <a:r>
              <a:rPr kumimoji="1" lang="ja-JP" altLang="en-US" dirty="0">
                <a:latin typeface="ヒラギノ角ゴ ProN W6"/>
                <a:ea typeface="ヒラギノ角ゴ ProN W6"/>
                <a:cs typeface="ヒラギノ角ゴ ProN W6"/>
              </a:rPr>
              <a:t>年度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技術委員会</a:t>
            </a:r>
          </a:p>
        </p:txBody>
      </p:sp>
      <p:sp>
        <p:nvSpPr>
          <p:cNvPr id="8" name="Text Box 785"/>
          <p:cNvSpPr txBox="1">
            <a:spLocks noChangeArrowheads="1"/>
          </p:cNvSpPr>
          <p:nvPr/>
        </p:nvSpPr>
        <p:spPr bwMode="auto">
          <a:xfrm>
            <a:off x="8755694" y="195513"/>
            <a:ext cx="1058430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dirty="0" smtClean="0">
                <a:solidFill>
                  <a:schemeClr val="bg2"/>
                </a:solidFill>
              </a:rPr>
              <a:t>2-2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本年度のミッション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規格等の精査</a:t>
            </a:r>
          </a:p>
          <a:p>
            <a:pPr lvl="1"/>
            <a:r>
              <a:rPr lang="ja-JP" altLang="en-US" dirty="0"/>
              <a:t>外部仕様書の</a:t>
            </a:r>
            <a:r>
              <a:rPr lang="ja-JP" altLang="en-US" dirty="0" smtClean="0"/>
              <a:t>精査</a:t>
            </a:r>
          </a:p>
          <a:p>
            <a:pPr lvl="1"/>
            <a:r>
              <a:rPr lang="ja-JP" altLang="en-US" dirty="0" smtClean="0"/>
              <a:t>技術</a:t>
            </a:r>
            <a:r>
              <a:rPr lang="ja-JP" altLang="en-US" dirty="0"/>
              <a:t>ガイドの整理・</a:t>
            </a:r>
            <a:r>
              <a:rPr lang="ja-JP" altLang="en-US" dirty="0" smtClean="0"/>
              <a:t>拡充</a:t>
            </a:r>
            <a:endParaRPr lang="ja-JP" altLang="en-US" dirty="0"/>
          </a:p>
          <a:p>
            <a:r>
              <a:rPr lang="ja-JP" altLang="en-US" dirty="0"/>
              <a:t>普及のための周辺ツール整備</a:t>
            </a:r>
          </a:p>
          <a:p>
            <a:pPr lvl="1"/>
            <a:r>
              <a:rPr lang="ja-JP" altLang="en-US" dirty="0"/>
              <a:t>開発者向けツール・マニュアル</a:t>
            </a:r>
            <a:r>
              <a:rPr lang="ja-JP" altLang="en-US" dirty="0" smtClean="0"/>
              <a:t>等</a:t>
            </a:r>
            <a:endParaRPr lang="ja-JP" altLang="en-US" dirty="0"/>
          </a:p>
          <a:p>
            <a:r>
              <a:rPr lang="ja-JP" altLang="en-US" dirty="0"/>
              <a:t>各種実証事業との連携</a:t>
            </a:r>
          </a:p>
          <a:p>
            <a:pPr lvl="1"/>
            <a:r>
              <a:rPr lang="ja-JP" altLang="en-US" dirty="0"/>
              <a:t>ボキャブラリや</a:t>
            </a:r>
            <a:r>
              <a:rPr lang="en-US" altLang="ja-JP" dirty="0"/>
              <a:t>API</a:t>
            </a:r>
            <a:r>
              <a:rPr lang="ja-JP" altLang="en-US" dirty="0"/>
              <a:t>整備に関する精査・技術的なアドバイス</a:t>
            </a:r>
          </a:p>
          <a:p>
            <a:r>
              <a:rPr lang="ja-JP" altLang="en-US" dirty="0"/>
              <a:t>標準化活動</a:t>
            </a:r>
          </a:p>
          <a:p>
            <a:pPr lvl="1"/>
            <a:r>
              <a:rPr lang="ja-JP" altLang="en-US" dirty="0"/>
              <a:t>ベストプラクティスの整備・</a:t>
            </a:r>
            <a:r>
              <a:rPr lang="ja-JP" altLang="en-US" dirty="0" smtClean="0"/>
              <a:t>提案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7F7E3-2EA5-4E0E-99DF-9D27F789031C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4410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第</a:t>
            </a:r>
            <a:r>
              <a:rPr lang="en-US" altLang="ja-JP" dirty="0"/>
              <a:t>1</a:t>
            </a:r>
            <a:r>
              <a:rPr lang="ja-JP" altLang="en-US" dirty="0" smtClean="0"/>
              <a:t>回技術委員会で頂いたご意見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アプリケーションコンテストについて</a:t>
            </a:r>
          </a:p>
          <a:p>
            <a:pPr lvl="1"/>
            <a:r>
              <a:rPr lang="ja-JP" altLang="en-US" dirty="0"/>
              <a:t>技術</a:t>
            </a:r>
            <a:r>
              <a:rPr lang="ja-JP" altLang="en-US" dirty="0" smtClean="0"/>
              <a:t>委員会賞を作れないか</a:t>
            </a:r>
            <a:br>
              <a:rPr lang="ja-JP" altLang="en-US" dirty="0" smtClean="0"/>
            </a:br>
            <a:r>
              <a:rPr lang="ja-JP" altLang="en-US" dirty="0" smtClean="0"/>
              <a:t> </a:t>
            </a:r>
            <a:r>
              <a:rPr lang="en-US" altLang="ja-JP" dirty="0" smtClean="0">
                <a:sym typeface="Wingdings" panose="05000000000000000000" pitchFamily="2" charset="2"/>
              </a:rPr>
              <a:t> </a:t>
            </a:r>
            <a:r>
              <a:rPr lang="ja-JP" altLang="en-US" dirty="0" smtClean="0">
                <a:sym typeface="Wingdings" panose="05000000000000000000" pitchFamily="2" charset="2"/>
              </a:rPr>
              <a:t>事務局より</a:t>
            </a:r>
            <a:r>
              <a:rPr lang="en-US" altLang="ja-JP" dirty="0" smtClean="0">
                <a:sym typeface="Wingdings" panose="05000000000000000000" pitchFamily="2" charset="2"/>
              </a:rPr>
              <a:t>2</a:t>
            </a:r>
            <a:r>
              <a:rPr lang="ja-JP" altLang="en-US" dirty="0" smtClean="0">
                <a:sym typeface="Wingdings" panose="05000000000000000000" pitchFamily="2" charset="2"/>
              </a:rPr>
              <a:t>月</a:t>
            </a:r>
            <a:r>
              <a:rPr lang="en-US" altLang="ja-JP" dirty="0" smtClean="0">
                <a:sym typeface="Wingdings" panose="05000000000000000000" pitchFamily="2" charset="2"/>
              </a:rPr>
              <a:t>3</a:t>
            </a:r>
            <a:r>
              <a:rPr lang="ja-JP" altLang="en-US" dirty="0" smtClean="0">
                <a:sym typeface="Wingdings" panose="05000000000000000000" pitchFamily="2" charset="2"/>
              </a:rPr>
              <a:t>日にご案内</a:t>
            </a:r>
          </a:p>
          <a:p>
            <a:r>
              <a:rPr kumimoji="1" lang="ja-JP" altLang="en-US" dirty="0">
                <a:sym typeface="Wingdings" panose="05000000000000000000" pitchFamily="2" charset="2"/>
              </a:rPr>
              <a:t>技術</a:t>
            </a:r>
            <a:r>
              <a:rPr kumimoji="1" lang="ja-JP" altLang="en-US" dirty="0" smtClean="0">
                <a:sym typeface="Wingdings" panose="05000000000000000000" pitchFamily="2" charset="2"/>
              </a:rPr>
              <a:t>ガイド</a:t>
            </a:r>
            <a:r>
              <a:rPr kumimoji="1" lang="ja-JP" altLang="en-US" dirty="0">
                <a:sym typeface="Wingdings" panose="05000000000000000000" pitchFamily="2" charset="2"/>
              </a:rPr>
              <a:t>に</a:t>
            </a:r>
            <a:r>
              <a:rPr kumimoji="1" lang="ja-JP" altLang="en-US" dirty="0" smtClean="0">
                <a:sym typeface="Wingdings" panose="05000000000000000000" pitchFamily="2" charset="2"/>
              </a:rPr>
              <a:t>ついて</a:t>
            </a:r>
          </a:p>
          <a:p>
            <a:pPr lvl="1"/>
            <a:r>
              <a:rPr lang="ja-JP" altLang="en-US" dirty="0"/>
              <a:t>敷居を</a:t>
            </a:r>
            <a:r>
              <a:rPr lang="ja-JP" altLang="en-US" dirty="0" smtClean="0"/>
              <a:t>下げた、わかりやすい導入が必要</a:t>
            </a:r>
            <a:br>
              <a:rPr lang="ja-JP" altLang="en-US" dirty="0" smtClean="0"/>
            </a:br>
            <a:r>
              <a:rPr lang="ja-JP" altLang="en-US" dirty="0" smtClean="0"/>
              <a:t> </a:t>
            </a:r>
            <a:r>
              <a:rPr lang="en-US" altLang="ja-JP" dirty="0" smtClean="0">
                <a:sym typeface="Wingdings" panose="05000000000000000000" pitchFamily="2" charset="2"/>
              </a:rPr>
              <a:t> </a:t>
            </a:r>
            <a:r>
              <a:rPr lang="ja-JP" altLang="en-US" dirty="0" smtClean="0">
                <a:sym typeface="Wingdings" panose="05000000000000000000" pitchFamily="2" charset="2"/>
              </a:rPr>
              <a:t>資料</a:t>
            </a:r>
            <a:r>
              <a:rPr lang="en-US" altLang="ja-JP" dirty="0" smtClean="0">
                <a:sym typeface="Wingdings" panose="05000000000000000000" pitchFamily="2" charset="2"/>
              </a:rPr>
              <a:t>2-5</a:t>
            </a:r>
            <a:r>
              <a:rPr lang="ja-JP" altLang="en-US" dirty="0" smtClean="0">
                <a:sym typeface="Wingdings" panose="05000000000000000000" pitchFamily="2" charset="2"/>
              </a:rPr>
              <a:t>の</a:t>
            </a:r>
            <a:r>
              <a:rPr lang="ja-JP" altLang="en-US" dirty="0" smtClean="0">
                <a:sym typeface="Wingdings" panose="05000000000000000000" pitchFamily="2" charset="2"/>
              </a:rPr>
              <a:t>素案に反映</a:t>
            </a:r>
          </a:p>
          <a:p>
            <a:r>
              <a:rPr kumimoji="1" lang="ja-JP" altLang="en-US" dirty="0" smtClean="0">
                <a:sym typeface="Wingdings" panose="05000000000000000000" pitchFamily="2" charset="2"/>
              </a:rPr>
              <a:t>情報流通連携基盤外部仕様書について</a:t>
            </a:r>
          </a:p>
          <a:p>
            <a:pPr lvl="1"/>
            <a:r>
              <a:rPr lang="ja-JP" altLang="en-US" dirty="0" smtClean="0">
                <a:sym typeface="Wingdings" panose="05000000000000000000" pitchFamily="2" charset="2"/>
              </a:rPr>
              <a:t>ボキャブラリの整備ポリシをどうするか</a:t>
            </a:r>
            <a:br>
              <a:rPr lang="ja-JP" altLang="en-US" dirty="0" smtClean="0">
                <a:sym typeface="Wingdings" panose="05000000000000000000" pitchFamily="2" charset="2"/>
              </a:rPr>
            </a:br>
            <a:r>
              <a:rPr lang="en-US" altLang="ja-JP" dirty="0" smtClean="0">
                <a:sym typeface="Wingdings" panose="05000000000000000000" pitchFamily="2" charset="2"/>
              </a:rPr>
              <a:t> </a:t>
            </a:r>
            <a:r>
              <a:rPr lang="ja-JP" altLang="en-US" dirty="0" smtClean="0">
                <a:sym typeface="Wingdings" panose="05000000000000000000" pitchFamily="2" charset="2"/>
              </a:rPr>
              <a:t>資料</a:t>
            </a:r>
            <a:r>
              <a:rPr lang="en-US" altLang="ja-JP" dirty="0" smtClean="0">
                <a:sym typeface="Wingdings" panose="05000000000000000000" pitchFamily="2" charset="2"/>
              </a:rPr>
              <a:t>2-6</a:t>
            </a:r>
            <a:r>
              <a:rPr lang="ja-JP" altLang="en-US" dirty="0" err="1" smtClean="0">
                <a:sym typeface="Wingdings" panose="05000000000000000000" pitchFamily="2" charset="2"/>
              </a:rPr>
              <a:t>にて</a:t>
            </a:r>
            <a:r>
              <a:rPr lang="ja-JP" altLang="en-US" dirty="0" smtClean="0">
                <a:sym typeface="Wingdings" panose="05000000000000000000" pitchFamily="2" charset="2"/>
              </a:rPr>
              <a:t>説明</a:t>
            </a:r>
            <a:endParaRPr kumimoji="1" lang="ja-JP" altLang="en-US" dirty="0" smtClean="0">
              <a:sym typeface="Wingdings" panose="05000000000000000000" pitchFamily="2" charset="2"/>
            </a:endParaRPr>
          </a:p>
          <a:p>
            <a:r>
              <a:rPr kumimoji="1" lang="ja-JP" altLang="en-US" dirty="0" smtClean="0">
                <a:sym typeface="Wingdings" panose="05000000000000000000" pitchFamily="2" charset="2"/>
              </a:rPr>
              <a:t>その他</a:t>
            </a:r>
          </a:p>
          <a:p>
            <a:pPr lvl="1"/>
            <a:r>
              <a:rPr lang="ja-JP" altLang="en-US" dirty="0" smtClean="0"/>
              <a:t>コンソーシアムによるオープンデータ宣言を出してはどうか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>
                <a:sym typeface="Wingdings" panose="05000000000000000000" pitchFamily="2" charset="2"/>
              </a:rPr>
              <a:t> 12</a:t>
            </a:r>
            <a:r>
              <a:rPr lang="ja-JP" altLang="en-US" dirty="0" smtClean="0">
                <a:sym typeface="Wingdings" panose="05000000000000000000" pitchFamily="2" charset="2"/>
              </a:rPr>
              <a:t>月</a:t>
            </a:r>
            <a:r>
              <a:rPr lang="en-US" altLang="ja-JP" dirty="0" smtClean="0">
                <a:sym typeface="Wingdings" panose="05000000000000000000" pitchFamily="2" charset="2"/>
              </a:rPr>
              <a:t>10</a:t>
            </a:r>
            <a:r>
              <a:rPr lang="ja-JP" altLang="en-US" dirty="0" smtClean="0">
                <a:sym typeface="Wingdings" panose="05000000000000000000" pitchFamily="2" charset="2"/>
              </a:rPr>
              <a:t>日に実施されたシンポジウムにて、越塚主査より提案</a:t>
            </a:r>
          </a:p>
          <a:p>
            <a:pPr lvl="1"/>
            <a:r>
              <a:rPr kumimoji="1" lang="ja-JP" altLang="en-US" dirty="0" smtClean="0">
                <a:sym typeface="Wingdings" panose="05000000000000000000" pitchFamily="2" charset="2"/>
              </a:rPr>
              <a:t>オープンデータの評価指標が必要ではないか</a:t>
            </a:r>
            <a:br>
              <a:rPr kumimoji="1" lang="ja-JP" altLang="en-US" dirty="0" smtClean="0">
                <a:sym typeface="Wingdings" panose="05000000000000000000" pitchFamily="2" charset="2"/>
              </a:rPr>
            </a:br>
            <a:r>
              <a:rPr kumimoji="1" lang="ja-JP" altLang="en-US" dirty="0" smtClean="0">
                <a:sym typeface="Wingdings" panose="05000000000000000000" pitchFamily="2" charset="2"/>
              </a:rPr>
              <a:t> </a:t>
            </a:r>
            <a:r>
              <a:rPr kumimoji="1" lang="en-US" altLang="ja-JP" dirty="0" smtClean="0">
                <a:sym typeface="Wingdings" panose="05000000000000000000" pitchFamily="2" charset="2"/>
              </a:rPr>
              <a:t> </a:t>
            </a:r>
            <a:r>
              <a:rPr kumimoji="1" lang="ja-JP" altLang="en-US" dirty="0" smtClean="0">
                <a:sym typeface="Wingdings" panose="05000000000000000000" pitchFamily="2" charset="2"/>
              </a:rPr>
              <a:t>資料</a:t>
            </a:r>
            <a:r>
              <a:rPr kumimoji="1" lang="en-US" altLang="ja-JP" smtClean="0">
                <a:sym typeface="Wingdings" panose="05000000000000000000" pitchFamily="2" charset="2"/>
              </a:rPr>
              <a:t>2-7</a:t>
            </a:r>
            <a:r>
              <a:rPr kumimoji="1" lang="ja-JP" altLang="en-US" smtClean="0">
                <a:sym typeface="Wingdings" panose="05000000000000000000" pitchFamily="2" charset="2"/>
              </a:rPr>
              <a:t>にて</a:t>
            </a:r>
            <a:r>
              <a:rPr kumimoji="1" lang="ja-JP" altLang="en-US" dirty="0" smtClean="0">
                <a:sym typeface="Wingdings" panose="05000000000000000000" pitchFamily="2" charset="2"/>
              </a:rPr>
              <a:t>素案作成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9446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83</Words>
  <Application>Microsoft Office PowerPoint</Application>
  <PresentationFormat>A4 210 x 297 mm</PresentationFormat>
  <Paragraphs>26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SUPERP</vt:lpstr>
      <vt:lpstr>オープンデータ流通推進コンソーシアム 第2回技術委員会 Agenda</vt:lpstr>
      <vt:lpstr>本年度のミッション</vt:lpstr>
      <vt:lpstr>第1回技術委員会で頂いたご意見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2014-02-13T08:54:02Z</dcterms:modified>
</cp:coreProperties>
</file>