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60" r:id="rId1"/>
  </p:sldMasterIdLst>
  <p:notesMasterIdLst>
    <p:notesMasterId r:id="rId5"/>
  </p:notesMasterIdLst>
  <p:sldIdLst>
    <p:sldId id="416" r:id="rId2"/>
    <p:sldId id="506" r:id="rId3"/>
    <p:sldId id="505" r:id="rId4"/>
  </p:sldIdLst>
  <p:sldSz cx="9144000" cy="6858000" type="screen4x3"/>
  <p:notesSz cx="6807200" cy="99393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Windows ユーザー" initials="井上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FFFFCC"/>
    <a:srgbClr val="FFFF66"/>
    <a:srgbClr val="FFFF00"/>
    <a:srgbClr val="CC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912C8C85-51F0-491E-9774-3900AFEF0FD7}" styleName="淡色スタイル 2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301B821-A1FF-4177-AEE7-76D212191A09}" styleName="中間スタイル 1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E8B1032C-EA38-4F05-BA0D-38AFFFC7BED3}" styleName="淡色スタイル 3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319" autoAdjust="0"/>
    <p:restoredTop sz="92639" autoAdjust="0"/>
  </p:normalViewPr>
  <p:slideViewPr>
    <p:cSldViewPr snapToGrid="0">
      <p:cViewPr varScale="1">
        <p:scale>
          <a:sx n="96" d="100"/>
          <a:sy n="96" d="100"/>
        </p:scale>
        <p:origin x="-96" y="-4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575" cy="496888"/>
          </a:xfrm>
          <a:prstGeom prst="rect">
            <a:avLst/>
          </a:prstGeom>
        </p:spPr>
        <p:txBody>
          <a:bodyPr vert="horz" lIns="91433" tIns="45716" rIns="91433" bIns="45716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9" y="0"/>
            <a:ext cx="2949575" cy="496888"/>
          </a:xfrm>
          <a:prstGeom prst="rect">
            <a:avLst/>
          </a:prstGeom>
        </p:spPr>
        <p:txBody>
          <a:bodyPr vert="horz" lIns="91433" tIns="45716" rIns="91433" bIns="45716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6E374AD1-7524-4A65-A188-6976E3A41289}" type="datetimeFigureOut">
              <a:rPr lang="ja-JP" altLang="en-US"/>
              <a:pPr>
                <a:defRPr/>
              </a:pPr>
              <a:t>2014/5/27</a:t>
            </a:fld>
            <a:endParaRPr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68875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3" tIns="45716" rIns="91433" bIns="45716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5125" cy="4471988"/>
          </a:xfrm>
          <a:prstGeom prst="rect">
            <a:avLst/>
          </a:prstGeom>
        </p:spPr>
        <p:txBody>
          <a:bodyPr vert="horz" lIns="91433" tIns="45716" rIns="91433" bIns="45716" rtlCol="0"/>
          <a:lstStyle/>
          <a:p>
            <a:pPr lvl="0"/>
            <a:r>
              <a:rPr lang="ja-JP" altLang="en-US" noProof="0" smtClean="0"/>
              <a:t>マスター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  <a:endParaRPr lang="ja-JP" altLang="en-US" noProof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864"/>
            <a:ext cx="2949575" cy="496887"/>
          </a:xfrm>
          <a:prstGeom prst="rect">
            <a:avLst/>
          </a:prstGeom>
        </p:spPr>
        <p:txBody>
          <a:bodyPr vert="horz" lIns="91433" tIns="45716" rIns="91433" bIns="45716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9" y="9440864"/>
            <a:ext cx="2949575" cy="496887"/>
          </a:xfrm>
          <a:prstGeom prst="rect">
            <a:avLst/>
          </a:prstGeom>
        </p:spPr>
        <p:txBody>
          <a:bodyPr vert="horz" lIns="91433" tIns="45716" rIns="91433" bIns="45716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7A0B6AAA-1AEB-4CEA-ACE1-3B89FD51BB7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99837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17"/>
          <p:cNvSpPr/>
          <p:nvPr userDrawn="1"/>
        </p:nvSpPr>
        <p:spPr>
          <a:xfrm>
            <a:off x="904875" y="1919288"/>
            <a:ext cx="7875588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5" name="正方形/長方形 19"/>
          <p:cNvSpPr/>
          <p:nvPr userDrawn="1"/>
        </p:nvSpPr>
        <p:spPr>
          <a:xfrm>
            <a:off x="904875" y="1919288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grpSp>
        <p:nvGrpSpPr>
          <p:cNvPr id="6" name="グループ化 23"/>
          <p:cNvGrpSpPr>
            <a:grpSpLocks/>
          </p:cNvGrpSpPr>
          <p:nvPr userDrawn="1"/>
        </p:nvGrpSpPr>
        <p:grpSpPr bwMode="auto">
          <a:xfrm>
            <a:off x="179388" y="6597650"/>
            <a:ext cx="8890000" cy="0"/>
            <a:chOff x="179512" y="6525344"/>
            <a:chExt cx="8890035" cy="0"/>
          </a:xfrm>
        </p:grpSpPr>
        <p:cxnSp>
          <p:nvCxnSpPr>
            <p:cNvPr id="7" name="直線コネクタ 24"/>
            <p:cNvCxnSpPr/>
            <p:nvPr/>
          </p:nvCxnSpPr>
          <p:spPr>
            <a:xfrm>
              <a:off x="179512" y="6525344"/>
              <a:ext cx="8208994" cy="0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直線コネクタ 25"/>
            <p:cNvCxnSpPr/>
            <p:nvPr/>
          </p:nvCxnSpPr>
          <p:spPr>
            <a:xfrm>
              <a:off x="8475820" y="6525344"/>
              <a:ext cx="152401" cy="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直線コネクタ 26"/>
            <p:cNvCxnSpPr/>
            <p:nvPr/>
          </p:nvCxnSpPr>
          <p:spPr>
            <a:xfrm>
              <a:off x="8704421" y="6525344"/>
              <a:ext cx="152401" cy="0"/>
            </a:xfrm>
            <a:prstGeom prst="line">
              <a:avLst/>
            </a:prstGeom>
            <a:ln w="57150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直線コネクタ 29"/>
            <p:cNvCxnSpPr/>
            <p:nvPr/>
          </p:nvCxnSpPr>
          <p:spPr>
            <a:xfrm>
              <a:off x="8917146" y="6525344"/>
              <a:ext cx="152401" cy="0"/>
            </a:xfrm>
            <a:prstGeom prst="line">
              <a:avLst/>
            </a:prstGeom>
            <a:ln w="5715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1" name="Picture 15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395288" y="5013325"/>
            <a:ext cx="3240087" cy="140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タイトル 7"/>
          <p:cNvSpPr>
            <a:spLocks noGrp="1"/>
          </p:cNvSpPr>
          <p:nvPr>
            <p:ph type="ctrTitle"/>
          </p:nvPr>
        </p:nvSpPr>
        <p:spPr>
          <a:xfrm>
            <a:off x="1219200" y="2157214"/>
            <a:ext cx="6858000" cy="990600"/>
          </a:xfrm>
        </p:spPr>
        <p:txBody>
          <a:bodyPr anchor="t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ja-JP" altLang="en-US" dirty="0" smtClean="0"/>
              <a:t>マスター タイトルの書式設定</a:t>
            </a:r>
            <a:endParaRPr lang="en-US" dirty="0"/>
          </a:p>
        </p:txBody>
      </p:sp>
      <p:sp>
        <p:nvSpPr>
          <p:cNvPr id="31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644008" y="4267200"/>
            <a:ext cx="3528392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ja-JP" altLang="en-US" dirty="0" smtClean="0"/>
              <a:t>マスタ テキストの書式設定</a:t>
            </a:r>
          </a:p>
        </p:txBody>
      </p:sp>
      <p:sp>
        <p:nvSpPr>
          <p:cNvPr id="12" name="スライド番号プレースホルダー 28"/>
          <p:cNvSpPr>
            <a:spLocks noGrp="1"/>
          </p:cNvSpPr>
          <p:nvPr>
            <p:ph type="sldNum" sz="quarter" idx="10"/>
          </p:nvPr>
        </p:nvSpPr>
        <p:spPr>
          <a:xfrm>
            <a:off x="4000500" y="6597650"/>
            <a:ext cx="1219200" cy="182563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AEF7767C-FE26-420F-98BF-A3A5CFA0D0A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日付プレースホルダー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2F4C15-C034-4314-9112-D299D62351D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線コネクタ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5" name="二等辺三角形 7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6" name="直線コネクタ 8"/>
          <p:cNvSpPr>
            <a:spLocks noChangeShapeType="1"/>
          </p:cNvSpPr>
          <p:nvPr/>
        </p:nvSpPr>
        <p:spPr bwMode="auto">
          <a:xfrm rot="5400000">
            <a:off x="3630612" y="3201988"/>
            <a:ext cx="585152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7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8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CE4FFE-2657-47F4-863B-D1CC317C878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グループ化 6"/>
          <p:cNvGrpSpPr>
            <a:grpSpLocks/>
          </p:cNvGrpSpPr>
          <p:nvPr userDrawn="1"/>
        </p:nvGrpSpPr>
        <p:grpSpPr bwMode="auto">
          <a:xfrm>
            <a:off x="179388" y="6597650"/>
            <a:ext cx="8890000" cy="0"/>
            <a:chOff x="179512" y="6525344"/>
            <a:chExt cx="8890035" cy="0"/>
          </a:xfrm>
        </p:grpSpPr>
        <p:cxnSp>
          <p:nvCxnSpPr>
            <p:cNvPr id="5" name="直線コネクタ 8"/>
            <p:cNvCxnSpPr/>
            <p:nvPr/>
          </p:nvCxnSpPr>
          <p:spPr>
            <a:xfrm>
              <a:off x="179512" y="6525344"/>
              <a:ext cx="8208994" cy="0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直線コネクタ 9"/>
            <p:cNvCxnSpPr/>
            <p:nvPr/>
          </p:nvCxnSpPr>
          <p:spPr>
            <a:xfrm>
              <a:off x="8475820" y="6525344"/>
              <a:ext cx="152401" cy="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直線コネクタ 10"/>
            <p:cNvCxnSpPr/>
            <p:nvPr/>
          </p:nvCxnSpPr>
          <p:spPr>
            <a:xfrm>
              <a:off x="8704421" y="6525344"/>
              <a:ext cx="152401" cy="0"/>
            </a:xfrm>
            <a:prstGeom prst="line">
              <a:avLst/>
            </a:prstGeom>
            <a:ln w="57150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直線コネクタ 11"/>
            <p:cNvCxnSpPr/>
            <p:nvPr/>
          </p:nvCxnSpPr>
          <p:spPr>
            <a:xfrm>
              <a:off x="8917146" y="6525344"/>
              <a:ext cx="152401" cy="0"/>
            </a:xfrm>
            <a:prstGeom prst="line">
              <a:avLst/>
            </a:prstGeom>
            <a:ln w="5715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0" name="Picture 3" descr="\\spb-fs\プロジェクト\9210359 津國剛PL\オープンデータコンソーシアム\ロゴ\OPEN DATA\OPEN DATA\OP YOKE.jp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6309673"/>
            <a:ext cx="1222612" cy="5759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6" name="直線コネクタ 19"/>
          <p:cNvCxnSpPr/>
          <p:nvPr userDrawn="1"/>
        </p:nvCxnSpPr>
        <p:spPr>
          <a:xfrm>
            <a:off x="496888" y="680709"/>
            <a:ext cx="8207375" cy="0"/>
          </a:xfrm>
          <a:prstGeom prst="line">
            <a:avLst/>
          </a:prstGeom>
          <a:ln w="53975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12877"/>
            <a:ext cx="8229600" cy="654943"/>
          </a:xfrm>
        </p:spPr>
        <p:txBody>
          <a:bodyPr/>
          <a:lstStyle/>
          <a:p>
            <a:r>
              <a:rPr lang="ja-JP" altLang="en-US" dirty="0" smtClean="0"/>
              <a:t>マスター タイトルの書式設定</a:t>
            </a:r>
            <a:endParaRPr lang="en-US" dirty="0"/>
          </a:p>
        </p:txBody>
      </p:sp>
      <p:sp>
        <p:nvSpPr>
          <p:cNvPr id="17" name="スライド番号プレースホルダー 5"/>
          <p:cNvSpPr>
            <a:spLocks noGrp="1"/>
          </p:cNvSpPr>
          <p:nvPr>
            <p:ph type="sldNum" sz="quarter" idx="10"/>
          </p:nvPr>
        </p:nvSpPr>
        <p:spPr>
          <a:xfrm>
            <a:off x="3598863" y="6591300"/>
            <a:ext cx="1981200" cy="366713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5C489480-8482-4FE0-A015-CFEEA03935A6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6"/>
          <p:cNvSpPr/>
          <p:nvPr/>
        </p:nvSpPr>
        <p:spPr>
          <a:xfrm>
            <a:off x="914400" y="2819400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5" name="正方形/長方形 7"/>
          <p:cNvSpPr/>
          <p:nvPr/>
        </p:nvSpPr>
        <p:spPr>
          <a:xfrm>
            <a:off x="914400" y="2819400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/>
          <a:lstStyle>
            <a:lvl1pPr algn="r">
              <a:buNone/>
              <a:defRPr sz="3200" b="0" cap="none" baseline="0"/>
            </a:lvl1pPr>
          </a:lstStyle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8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1069975" y="6354763"/>
            <a:ext cx="1520825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D614E3-EC9C-401D-B25E-0181BD4EC2F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9" name="コンテンツ プレースホルダー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11" name="コンテンツ プレースホルダー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5" name="日付プレースホルダー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BE04EA-D976-49BB-88BC-11887A034D4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11" name="コンテンツ プレースホルダー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13" name="コンテンツ プレースホルダー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7" name="日付プレースホルダー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8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FDB0EC-3C6C-499F-B7FC-40D34E01860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3"/>
          <p:cNvGrpSpPr>
            <a:grpSpLocks/>
          </p:cNvGrpSpPr>
          <p:nvPr userDrawn="1"/>
        </p:nvGrpSpPr>
        <p:grpSpPr bwMode="auto">
          <a:xfrm>
            <a:off x="179388" y="6597650"/>
            <a:ext cx="8890000" cy="0"/>
            <a:chOff x="179512" y="6525344"/>
            <a:chExt cx="8890035" cy="0"/>
          </a:xfrm>
        </p:grpSpPr>
        <p:cxnSp>
          <p:nvCxnSpPr>
            <p:cNvPr id="4" name="直線コネクタ 24"/>
            <p:cNvCxnSpPr/>
            <p:nvPr/>
          </p:nvCxnSpPr>
          <p:spPr>
            <a:xfrm>
              <a:off x="179512" y="6525344"/>
              <a:ext cx="8208994" cy="0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直線コネクタ 25"/>
            <p:cNvCxnSpPr/>
            <p:nvPr/>
          </p:nvCxnSpPr>
          <p:spPr>
            <a:xfrm>
              <a:off x="8475820" y="6525344"/>
              <a:ext cx="152401" cy="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直線コネクタ 26"/>
            <p:cNvCxnSpPr/>
            <p:nvPr/>
          </p:nvCxnSpPr>
          <p:spPr>
            <a:xfrm>
              <a:off x="8704421" y="6525344"/>
              <a:ext cx="152401" cy="0"/>
            </a:xfrm>
            <a:prstGeom prst="line">
              <a:avLst/>
            </a:prstGeom>
            <a:ln w="57150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直線コネクタ 29"/>
            <p:cNvCxnSpPr/>
            <p:nvPr/>
          </p:nvCxnSpPr>
          <p:spPr>
            <a:xfrm>
              <a:off x="8917146" y="6525344"/>
              <a:ext cx="152401" cy="0"/>
            </a:xfrm>
            <a:prstGeom prst="line">
              <a:avLst/>
            </a:prstGeom>
            <a:ln w="5715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8" name="Picture 3" descr="\\spb-fs\プロジェクト\9210359 津國剛PL\オープンデータコンソーシアム\ロゴ\OPEN DATA\OPEN DATA\OP YOKE.jp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812088" y="6237288"/>
            <a:ext cx="1317625" cy="620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9" name="グループ化 6"/>
          <p:cNvGrpSpPr>
            <a:grpSpLocks/>
          </p:cNvGrpSpPr>
          <p:nvPr userDrawn="1"/>
        </p:nvGrpSpPr>
        <p:grpSpPr bwMode="auto">
          <a:xfrm>
            <a:off x="519347" y="3429000"/>
            <a:ext cx="8184915" cy="166955"/>
            <a:chOff x="179512" y="6525344"/>
            <a:chExt cx="8890035" cy="0"/>
          </a:xfrm>
        </p:grpSpPr>
        <p:cxnSp>
          <p:nvCxnSpPr>
            <p:cNvPr id="10" name="直線コネクタ 8"/>
            <p:cNvCxnSpPr/>
            <p:nvPr/>
          </p:nvCxnSpPr>
          <p:spPr>
            <a:xfrm>
              <a:off x="179512" y="6525344"/>
              <a:ext cx="8208821" cy="0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コネクタ 9"/>
            <p:cNvCxnSpPr/>
            <p:nvPr/>
          </p:nvCxnSpPr>
          <p:spPr>
            <a:xfrm>
              <a:off x="8475863" y="6525344"/>
              <a:ext cx="152227" cy="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コネクタ 10"/>
            <p:cNvCxnSpPr/>
            <p:nvPr/>
          </p:nvCxnSpPr>
          <p:spPr>
            <a:xfrm>
              <a:off x="8704203" y="6525344"/>
              <a:ext cx="152227" cy="0"/>
            </a:xfrm>
            <a:prstGeom prst="line">
              <a:avLst/>
            </a:prstGeom>
            <a:ln w="57150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線コネクタ 11"/>
            <p:cNvCxnSpPr/>
            <p:nvPr/>
          </p:nvCxnSpPr>
          <p:spPr>
            <a:xfrm>
              <a:off x="8917320" y="6525344"/>
              <a:ext cx="152227" cy="0"/>
            </a:xfrm>
            <a:prstGeom prst="line">
              <a:avLst/>
            </a:prstGeom>
            <a:ln w="5715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55576" y="2492896"/>
            <a:ext cx="7488832" cy="914400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14" name="スライド番号プレースホルダー 4"/>
          <p:cNvSpPr>
            <a:spLocks noGrp="1"/>
          </p:cNvSpPr>
          <p:nvPr>
            <p:ph type="sldNum" sz="quarter" idx="10"/>
          </p:nvPr>
        </p:nvSpPr>
        <p:spPr>
          <a:xfrm>
            <a:off x="4173538" y="6592888"/>
            <a:ext cx="758825" cy="365125"/>
          </a:xfrm>
        </p:spPr>
        <p:txBody>
          <a:bodyPr/>
          <a:lstStyle>
            <a:lvl1pPr algn="ctr">
              <a:defRPr smtClean="0"/>
            </a:lvl1pPr>
          </a:lstStyle>
          <a:p>
            <a:pPr>
              <a:defRPr/>
            </a:pPr>
            <a:fld id="{F52FA9F6-98CE-4D8B-9188-4B04B5C3FA6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線コネクタ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3" name="二等辺三角形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4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7F02BF-A27D-4507-89DC-5BA8A0B9164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直線コネクタ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6" name="直線コネクタ 9"/>
          <p:cNvSpPr>
            <a:spLocks noChangeShapeType="1"/>
          </p:cNvSpPr>
          <p:nvPr/>
        </p:nvSpPr>
        <p:spPr bwMode="auto">
          <a:xfrm rot="5400000">
            <a:off x="3160712" y="3324226"/>
            <a:ext cx="603567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 dirty="0">
              <a:latin typeface="+mn-lt"/>
              <a:ea typeface="+mn-ea"/>
            </a:endParaRPr>
          </a:p>
        </p:txBody>
      </p:sp>
      <p:sp>
        <p:nvSpPr>
          <p:cNvPr id="7" name="二等辺三角形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12" name="コンテンツ プレースホルダー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8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0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266B34-2950-452F-9FB9-AB9EE4D1A11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直線コネクタ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6" name="二等辺三角形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7" name="正方形/長方形 9"/>
          <p:cNvSpPr/>
          <p:nvPr/>
        </p:nvSpPr>
        <p:spPr>
          <a:xfrm>
            <a:off x="457200" y="500063"/>
            <a:ext cx="182563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pPr lvl="0"/>
            <a:r>
              <a:rPr lang="ja-JP" altLang="en-US" noProof="0" smtClean="0"/>
              <a:t>アイコンをクリックして図を追加</a:t>
            </a:r>
            <a:endParaRPr lang="en-US" noProof="0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8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0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4B22B5-564E-49AF-94E1-EBCE52A8446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2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マスター タイトルの書式設定</a:t>
            </a:r>
            <a:endParaRPr lang="en-US" smtClean="0"/>
          </a:p>
        </p:txBody>
      </p:sp>
      <p:sp>
        <p:nvSpPr>
          <p:cNvPr id="1027" name="テキスト プレースホルダー 1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1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マスター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en-US" dirty="0" smtClean="0"/>
          </a:p>
        </p:txBody>
      </p:sp>
      <p:sp>
        <p:nvSpPr>
          <p:cNvPr id="14" name="日付プレースホルダー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1" sz="140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3"/>
          </p:nvPr>
        </p:nvSpPr>
        <p:spPr>
          <a:xfrm>
            <a:off x="2898775" y="6356350"/>
            <a:ext cx="3505200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1" sz="140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23" name="スライド番号プレースホルダー 22"/>
          <p:cNvSpPr>
            <a:spLocks noGrp="1"/>
          </p:cNvSpPr>
          <p:nvPr>
            <p:ph type="sldNum" sz="quarter" idx="4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1" sz="140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BB1E81A8-7DC8-4718-AAD2-CE30D12D26F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  <p:sp>
        <p:nvSpPr>
          <p:cNvPr id="28" name="直線コネクタ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29" name="直線コネクタ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1" r:id="rId4"/>
    <p:sldLayoutId id="2147483670" r:id="rId5"/>
    <p:sldLayoutId id="2147483675" r:id="rId6"/>
    <p:sldLayoutId id="2147483676" r:id="rId7"/>
    <p:sldLayoutId id="2147483677" r:id="rId8"/>
    <p:sldLayoutId id="2147483678" r:id="rId9"/>
    <p:sldLayoutId id="2147483669" r:id="rId10"/>
    <p:sldLayoutId id="214748367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Bookman Old Style" pitchFamily="18" charset="0"/>
          <a:ea typeface="HG明朝E" pitchFamily="17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Bookman Old Style" pitchFamily="18" charset="0"/>
          <a:ea typeface="HG明朝E" pitchFamily="17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Bookman Old Style" pitchFamily="18" charset="0"/>
          <a:ea typeface="HG明朝E" pitchFamily="17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Bookman Old Style" pitchFamily="18" charset="0"/>
          <a:ea typeface="HG明朝E" pitchFamily="17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Bookman Old Style" pitchFamily="18" charset="0"/>
          <a:ea typeface="HG明朝E" pitchFamily="17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Bookman Old Style" pitchFamily="18" charset="0"/>
          <a:ea typeface="HG明朝E" pitchFamily="17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Bookman Old Style" pitchFamily="18" charset="0"/>
          <a:ea typeface="HG明朝E" pitchFamily="17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Bookman Old Style" pitchFamily="18" charset="0"/>
          <a:ea typeface="HG明朝E" pitchFamily="17" charset="-128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pitchFamily="18" charset="2"/>
        <a:buChar char="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pitchFamily="18" charset="2"/>
        <a:buChar char="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pitchFamily="18" charset="2"/>
        <a:buChar char="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400"/>
        </a:spcBef>
        <a:spcAft>
          <a:spcPct val="0"/>
        </a:spcAft>
        <a:buClr>
          <a:srgbClr val="8BA2B4"/>
        </a:buClr>
        <a:buSzPct val="70000"/>
        <a:buFont typeface="Wingdings" pitchFamily="2" charset="2"/>
        <a:buChar char=""/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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1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1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1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1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テキスト プレースホルダー 3"/>
          <p:cNvSpPr>
            <a:spLocks noGrp="1"/>
          </p:cNvSpPr>
          <p:nvPr>
            <p:ph type="body" idx="1"/>
          </p:nvPr>
        </p:nvSpPr>
        <p:spPr>
          <a:xfrm>
            <a:off x="3004458" y="3851564"/>
            <a:ext cx="5760692" cy="1143000"/>
          </a:xfrm>
        </p:spPr>
        <p:txBody>
          <a:bodyPr/>
          <a:lstStyle/>
          <a:p>
            <a:pPr eaLnBrk="1" hangingPunct="1"/>
            <a:endParaRPr lang="en-US" altLang="ja-JP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pPr eaLnBrk="1" hangingPunct="1"/>
            <a:r>
              <a:rPr lang="ja-JP" altLang="en-US" dirty="0" smtClean="0">
                <a:solidFill>
                  <a:schemeClr val="tx1"/>
                </a:solidFill>
                <a:latin typeface="+mj-ea"/>
                <a:ea typeface="+mj-ea"/>
              </a:rPr>
              <a:t>オープンデータ流通推進コンソーシアム</a:t>
            </a:r>
            <a:endParaRPr lang="en-US" altLang="ja-JP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pPr eaLnBrk="1" hangingPunct="1"/>
            <a:r>
              <a:rPr lang="ja-JP" altLang="en-US" dirty="0">
                <a:solidFill>
                  <a:schemeClr val="tx1"/>
                </a:solidFill>
                <a:latin typeface="+mj-ea"/>
                <a:ea typeface="+mj-ea"/>
              </a:rPr>
              <a:t>事務局</a:t>
            </a:r>
            <a:endParaRPr lang="en-US" altLang="ja-JP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5" name="タイトル 1"/>
          <p:cNvSpPr txBox="1">
            <a:spLocks/>
          </p:cNvSpPr>
          <p:nvPr/>
        </p:nvSpPr>
        <p:spPr bwMode="auto">
          <a:xfrm>
            <a:off x="2945206" y="1828800"/>
            <a:ext cx="5437932" cy="1398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>
            <a:lvl1pPr algn="r" rtl="0" fontAlgn="base">
              <a:spcBef>
                <a:spcPct val="0"/>
              </a:spcBef>
              <a:spcAft>
                <a:spcPct val="0"/>
              </a:spcAft>
              <a:defRPr kumimoji="1"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2"/>
                </a:solidFill>
                <a:latin typeface="Bookman Old Style" pitchFamily="18" charset="0"/>
                <a:ea typeface="HG明朝E" pitchFamily="17" charset="-128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2"/>
                </a:solidFill>
                <a:latin typeface="Bookman Old Style" pitchFamily="18" charset="0"/>
                <a:ea typeface="HG明朝E" pitchFamily="17" charset="-128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2"/>
                </a:solidFill>
                <a:latin typeface="Bookman Old Style" pitchFamily="18" charset="0"/>
                <a:ea typeface="HG明朝E" pitchFamily="17" charset="-128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2"/>
                </a:solidFill>
                <a:latin typeface="Bookman Old Style" pitchFamily="18" charset="0"/>
                <a:ea typeface="HG明朝E" pitchFamily="17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2"/>
                </a:solidFill>
                <a:latin typeface="Bookman Old Style" pitchFamily="18" charset="0"/>
                <a:ea typeface="HG明朝E" pitchFamily="17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2"/>
                </a:solidFill>
                <a:latin typeface="Bookman Old Style" pitchFamily="18" charset="0"/>
                <a:ea typeface="HG明朝E" pitchFamily="17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2"/>
                </a:solidFill>
                <a:latin typeface="Bookman Old Style" pitchFamily="18" charset="0"/>
                <a:ea typeface="HG明朝E" pitchFamily="17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2"/>
                </a:solidFill>
                <a:latin typeface="Bookman Old Style" pitchFamily="18" charset="0"/>
                <a:ea typeface="HG明朝E" pitchFamily="17" charset="-128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ja-JP" altLang="en-US" sz="2800" dirty="0" smtClean="0">
                <a:latin typeface="+mj-ea"/>
              </a:rPr>
              <a:t>データガバナンス委員会</a:t>
            </a:r>
            <a:endParaRPr lang="en-US" altLang="ja-JP" sz="2800" dirty="0" smtClean="0">
              <a:latin typeface="+mj-ea"/>
            </a:endParaRPr>
          </a:p>
          <a:p>
            <a:pPr fontAlgn="auto">
              <a:spcAft>
                <a:spcPts val="0"/>
              </a:spcAft>
              <a:defRPr/>
            </a:pPr>
            <a:r>
              <a:rPr lang="ja-JP" altLang="en-US" sz="2800" dirty="0" smtClean="0">
                <a:latin typeface="+mj-ea"/>
              </a:rPr>
              <a:t>来年度の検討事項（案）</a:t>
            </a:r>
            <a:endParaRPr lang="ja-JP" altLang="en-US" sz="2800" dirty="0">
              <a:latin typeface="+mj-ea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7931426" y="3667"/>
            <a:ext cx="1212573" cy="40099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資料</a:t>
            </a:r>
            <a:r>
              <a:rPr lang="en-US" altLang="ja-JP" dirty="0" smtClean="0">
                <a:solidFill>
                  <a:schemeClr val="tx1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5</a:t>
            </a:r>
            <a:r>
              <a:rPr kumimoji="1" lang="en-US" altLang="ja-JP" dirty="0" smtClean="0">
                <a:solidFill>
                  <a:schemeClr val="tx1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-4</a:t>
            </a:r>
            <a:endParaRPr kumimoji="1" lang="en-US" altLang="ja-JP" dirty="0" smtClean="0">
              <a:solidFill>
                <a:schemeClr val="tx1"/>
              </a:solidFill>
              <a:latin typeface="HGP明朝E" panose="02020900000000000000" pitchFamily="18" charset="-128"/>
              <a:ea typeface="HGP明朝E" panose="02020900000000000000" pitchFamily="18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z="2000" dirty="0">
                <a:latin typeface="+mj-ea"/>
              </a:rPr>
              <a:t>来年度の検討事項（案</a:t>
            </a:r>
            <a:r>
              <a:rPr lang="ja-JP" altLang="en-US" sz="2000" dirty="0" smtClean="0">
                <a:latin typeface="+mj-ea"/>
              </a:rPr>
              <a:t>）①</a:t>
            </a:r>
            <a:endParaRPr kumimoji="1" lang="ja-JP" altLang="en-US" sz="2000" dirty="0">
              <a:latin typeface="+mj-ea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>
          <a:xfrm>
            <a:off x="3598863" y="6601933"/>
            <a:ext cx="1981200" cy="366713"/>
          </a:xfrm>
        </p:spPr>
        <p:txBody>
          <a:bodyPr/>
          <a:lstStyle/>
          <a:p>
            <a:pPr>
              <a:defRPr/>
            </a:pPr>
            <a:fld id="{5C489480-8482-4FE0-A015-CFEEA03935A6}" type="slidenum">
              <a:rPr lang="ja-JP" altLang="en-US" smtClean="0"/>
              <a:pPr>
                <a:defRPr/>
              </a:pPr>
              <a:t>1</a:t>
            </a:fld>
            <a:endParaRPr lang="ja-JP" altLang="en-US" dirty="0"/>
          </a:p>
        </p:txBody>
      </p:sp>
      <p:sp>
        <p:nvSpPr>
          <p:cNvPr id="11" name="コンテンツ プレースホルダー 2"/>
          <p:cNvSpPr txBox="1">
            <a:spLocks/>
          </p:cNvSpPr>
          <p:nvPr/>
        </p:nvSpPr>
        <p:spPr>
          <a:xfrm>
            <a:off x="457200" y="1444752"/>
            <a:ext cx="8229600" cy="4864568"/>
          </a:xfrm>
          <a:prstGeom prst="rect">
            <a:avLst/>
          </a:prstGeom>
        </p:spPr>
        <p:txBody>
          <a:bodyPr/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3" pitchFamily="18" charset="2"/>
              <a:buChar char="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7688" indent="-27305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chemeClr val="accent2"/>
              </a:buClr>
              <a:buSzPct val="76000"/>
              <a:buFont typeface="Wingdings 3" pitchFamily="18" charset="2"/>
              <a:buChar char=""/>
              <a:defRPr kumimoji="1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325" indent="-22860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BCBCBC"/>
              </a:buClr>
              <a:buSzPct val="76000"/>
              <a:buFont typeface="Wingdings 3" pitchFamily="18" charset="2"/>
              <a:buChar char="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6963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BA2B4"/>
              </a:buClr>
              <a:buSzPct val="70000"/>
              <a:buFont typeface="Wingdings" pitchFamily="2" charset="2"/>
              <a:buChar char=""/>
              <a:defRPr kumimoj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"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1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1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1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1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31787" indent="-342900"/>
            <a:r>
              <a:rPr lang="en-US" altLang="ja-JP" sz="1800" dirty="0" smtClean="0"/>
              <a:t>CC</a:t>
            </a:r>
            <a:r>
              <a:rPr lang="ja-JP" altLang="en-US" sz="1800" dirty="0" smtClean="0"/>
              <a:t>に関する不明点の検討、</a:t>
            </a:r>
            <a:r>
              <a:rPr lang="en-US" altLang="ja-JP" sz="1800" dirty="0" smtClean="0"/>
              <a:t>CC</a:t>
            </a:r>
            <a:r>
              <a:rPr lang="ja-JP" altLang="en-US" sz="1800" dirty="0" smtClean="0"/>
              <a:t>との連携の強化</a:t>
            </a:r>
          </a:p>
          <a:p>
            <a:pPr marL="698501" lvl="1" indent="-342900"/>
            <a:r>
              <a:rPr lang="en-US" altLang="ja-JP" sz="1800" dirty="0" smtClean="0"/>
              <a:t>CC</a:t>
            </a:r>
            <a:r>
              <a:rPr lang="ja-JP" altLang="en-US" sz="1800" dirty="0" smtClean="0"/>
              <a:t>に対して公式見解を求める作業</a:t>
            </a:r>
          </a:p>
          <a:p>
            <a:pPr marL="331787" indent="-342900"/>
            <a:r>
              <a:rPr lang="ja-JP" altLang="en-US" sz="1800" dirty="0" smtClean="0"/>
              <a:t>政府標準利用規約の見直しに向けた検討</a:t>
            </a:r>
          </a:p>
          <a:p>
            <a:pPr marL="698501" lvl="1" indent="-342900"/>
            <a:r>
              <a:rPr lang="ja-JP" altLang="en-US" sz="1800" dirty="0" smtClean="0"/>
              <a:t>政府標準利用規約で公開されているデータや、別ルールで公開されているデータの整理</a:t>
            </a:r>
          </a:p>
          <a:p>
            <a:pPr marL="698501" lvl="1" indent="-342900"/>
            <a:r>
              <a:rPr lang="ja-JP" altLang="en-US" sz="1800" dirty="0" smtClean="0"/>
              <a:t>公開時の不安とされていた利用が起きているか、海外での「公序良俗」に関わる禁止規定の扱いなどの整理</a:t>
            </a:r>
          </a:p>
          <a:p>
            <a:pPr marL="698501" lvl="1" indent="-342900"/>
            <a:r>
              <a:rPr lang="ja-JP" altLang="en-US" sz="1800" dirty="0" smtClean="0"/>
              <a:t>データ公開者はその後の利用について責任を負わない、ということについての啓発活動（利活用・普及委員会と合同）</a:t>
            </a:r>
            <a:endParaRPr lang="en-US" altLang="ja-JP" sz="1800" dirty="0" smtClean="0"/>
          </a:p>
          <a:p>
            <a:endParaRPr lang="en-US" altLang="ja-JP" sz="1800" dirty="0" smtClean="0"/>
          </a:p>
          <a:p>
            <a:endParaRPr lang="en-US" altLang="ja-JP" sz="1800" dirty="0"/>
          </a:p>
          <a:p>
            <a:r>
              <a:rPr lang="ja-JP" altLang="en-US" sz="1800" dirty="0"/>
              <a:t>民間企業からの要望のとりまとめ</a:t>
            </a:r>
          </a:p>
          <a:p>
            <a:r>
              <a:rPr lang="ja-JP" altLang="en-US" sz="1800" dirty="0"/>
              <a:t>匿名化処理による利用についての</a:t>
            </a:r>
            <a:r>
              <a:rPr lang="ja-JP" altLang="en-US" sz="1800" dirty="0" smtClean="0"/>
              <a:t>検討</a:t>
            </a:r>
            <a:endParaRPr lang="en-US" altLang="ja-JP" sz="1800" dirty="0" smtClean="0"/>
          </a:p>
          <a:p>
            <a:pPr marL="274638" lvl="1" indent="0">
              <a:buNone/>
            </a:pPr>
            <a:r>
              <a:rPr lang="en-US" altLang="ja-JP" sz="1500" dirty="0" smtClean="0"/>
              <a:t>※</a:t>
            </a:r>
            <a:r>
              <a:rPr lang="ja-JP" altLang="en-US" sz="1500" dirty="0"/>
              <a:t>高度情報通信ネットワーク社会推進戦略</a:t>
            </a:r>
            <a:r>
              <a:rPr lang="ja-JP" altLang="en-US" sz="1500" dirty="0" smtClean="0"/>
              <a:t>本部パーソナルデータ</a:t>
            </a:r>
            <a:r>
              <a:rPr lang="ja-JP" altLang="en-US" sz="1500" dirty="0"/>
              <a:t>に関する</a:t>
            </a:r>
            <a:r>
              <a:rPr lang="ja-JP" altLang="en-US" sz="1500" dirty="0" smtClean="0"/>
              <a:t>検討会における検討を</a:t>
            </a:r>
            <a:endParaRPr lang="en-US" altLang="ja-JP" sz="1500" dirty="0" smtClean="0"/>
          </a:p>
          <a:p>
            <a:pPr marL="274638" lvl="1" indent="0">
              <a:spcBef>
                <a:spcPts val="0"/>
              </a:spcBef>
              <a:buNone/>
            </a:pPr>
            <a:r>
              <a:rPr lang="ja-JP" altLang="en-US" sz="1500" dirty="0"/>
              <a:t>　 </a:t>
            </a:r>
            <a:r>
              <a:rPr lang="ja-JP" altLang="en-US" sz="1500" dirty="0" smtClean="0"/>
              <a:t>踏まえて実施する</a:t>
            </a:r>
            <a:endParaRPr lang="en-US" altLang="ja-JP" sz="1500" dirty="0" smtClean="0"/>
          </a:p>
        </p:txBody>
      </p:sp>
      <p:sp>
        <p:nvSpPr>
          <p:cNvPr id="14" name="角丸四角形 13"/>
          <p:cNvSpPr/>
          <p:nvPr/>
        </p:nvSpPr>
        <p:spPr>
          <a:xfrm>
            <a:off x="458400" y="1003568"/>
            <a:ext cx="4896544" cy="36004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dirty="0"/>
              <a:t>ガイドのブラッシュアップと周辺作業</a:t>
            </a:r>
          </a:p>
        </p:txBody>
      </p:sp>
      <p:sp>
        <p:nvSpPr>
          <p:cNvPr id="7" name="角丸四角形 6"/>
          <p:cNvSpPr/>
          <p:nvPr/>
        </p:nvSpPr>
        <p:spPr>
          <a:xfrm>
            <a:off x="458400" y="4618840"/>
            <a:ext cx="4896544" cy="36004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dirty="0"/>
              <a:t>パーソナルデータの利用についての検討</a:t>
            </a:r>
          </a:p>
        </p:txBody>
      </p:sp>
    </p:spTree>
    <p:extLst>
      <p:ext uri="{BB962C8B-B14F-4D97-AF65-F5344CB8AC3E}">
        <p14:creationId xmlns:p14="http://schemas.microsoft.com/office/powerpoint/2010/main" val="3122138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z="2000" dirty="0" smtClean="0">
                <a:latin typeface="+mj-ea"/>
              </a:rPr>
              <a:t>来年度の検討事項（案）②</a:t>
            </a:r>
            <a:endParaRPr kumimoji="1" lang="ja-JP" altLang="en-US" sz="2000" dirty="0">
              <a:latin typeface="+mj-ea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>
          <a:xfrm>
            <a:off x="3598863" y="6601933"/>
            <a:ext cx="1981200" cy="366713"/>
          </a:xfrm>
        </p:spPr>
        <p:txBody>
          <a:bodyPr/>
          <a:lstStyle/>
          <a:p>
            <a:pPr>
              <a:defRPr/>
            </a:pPr>
            <a:fld id="{5C489480-8482-4FE0-A015-CFEEA03935A6}" type="slidenum">
              <a:rPr lang="ja-JP" altLang="en-US" smtClean="0"/>
              <a:pPr>
                <a:defRPr/>
              </a:pPr>
              <a:t>2</a:t>
            </a:fld>
            <a:endParaRPr lang="ja-JP" altLang="en-US" dirty="0"/>
          </a:p>
        </p:txBody>
      </p:sp>
      <p:sp>
        <p:nvSpPr>
          <p:cNvPr id="6" name="コンテンツ プレースホルダー 2"/>
          <p:cNvSpPr txBox="1">
            <a:spLocks/>
          </p:cNvSpPr>
          <p:nvPr/>
        </p:nvSpPr>
        <p:spPr>
          <a:xfrm>
            <a:off x="457200" y="1340768"/>
            <a:ext cx="8229600" cy="5256584"/>
          </a:xfrm>
          <a:prstGeom prst="rect">
            <a:avLst/>
          </a:prstGeom>
        </p:spPr>
        <p:txBody>
          <a:bodyPr>
            <a:noAutofit/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3" pitchFamily="18" charset="2"/>
              <a:buChar char="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7688" indent="-27305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chemeClr val="accent2"/>
              </a:buClr>
              <a:buSzPct val="76000"/>
              <a:buFont typeface="Wingdings 3" pitchFamily="18" charset="2"/>
              <a:buChar char=""/>
              <a:defRPr kumimoji="1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325" indent="-22860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BCBCBC"/>
              </a:buClr>
              <a:buSzPct val="76000"/>
              <a:buFont typeface="Wingdings 3" pitchFamily="18" charset="2"/>
              <a:buChar char="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6963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BA2B4"/>
              </a:buClr>
              <a:buSzPct val="70000"/>
              <a:buFont typeface="Wingdings" pitchFamily="2" charset="2"/>
              <a:buChar char=""/>
              <a:defRPr kumimoj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"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1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1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1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1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31787" indent="-342900"/>
            <a:r>
              <a:rPr lang="ja-JP" altLang="en-US" sz="1800" dirty="0" smtClean="0"/>
              <a:t>情報公開法との関係の整理、地域独自の課題の検討</a:t>
            </a:r>
            <a:endParaRPr lang="en-US" altLang="ja-JP" sz="1800" dirty="0" smtClean="0"/>
          </a:p>
          <a:p>
            <a:pPr marL="331787" indent="-342900"/>
            <a:r>
              <a:rPr lang="ja-JP" altLang="en-US" sz="1800" dirty="0" smtClean="0"/>
              <a:t>（自治体に限らず国も係る部分）オープンデータと、情報公開法・公文書管理法との関係性の整理。情報公開法の開示要件と、オープンデータの利用要件等の整理</a:t>
            </a:r>
            <a:endParaRPr lang="en-US" altLang="ja-JP" sz="1800" dirty="0" smtClean="0"/>
          </a:p>
          <a:p>
            <a:pPr marL="606425" lvl="1" indent="-342900"/>
            <a:endParaRPr lang="en-US" altLang="ja-JP" sz="1800" dirty="0" smtClean="0"/>
          </a:p>
          <a:p>
            <a:pPr marL="606425" lvl="1" indent="-342900"/>
            <a:endParaRPr lang="ja-JP" altLang="en-US" sz="1800" dirty="0" smtClean="0"/>
          </a:p>
          <a:p>
            <a:pPr marL="331787" indent="-342900"/>
            <a:r>
              <a:rPr lang="ja-JP" altLang="en-US" sz="1800" dirty="0" smtClean="0"/>
              <a:t>独立</a:t>
            </a:r>
            <a:r>
              <a:rPr lang="ja-JP" altLang="en-US" sz="1800" dirty="0"/>
              <a:t>行政法人</a:t>
            </a:r>
            <a:r>
              <a:rPr lang="ja-JP" altLang="en-US" sz="1800" dirty="0" smtClean="0"/>
              <a:t>の保有データなど、現在、利用者に費用負担を求めている公共データについて、今後もそれを認めるか</a:t>
            </a:r>
          </a:p>
          <a:p>
            <a:pPr marL="331787" indent="-342900"/>
            <a:r>
              <a:rPr lang="ja-JP" altLang="en-US" sz="1800" dirty="0" smtClean="0"/>
              <a:t>民間と連携して整備し、権利を分担しているようなモデル（地図など）に対する許容をどうするか（オープンにし難いものができてしまう）</a:t>
            </a:r>
          </a:p>
          <a:p>
            <a:pPr marL="331787" indent="-342900"/>
            <a:r>
              <a:rPr lang="ja-JP" altLang="en-US" sz="1800" dirty="0" smtClean="0"/>
              <a:t>財政法上の権利放棄についての検討</a:t>
            </a:r>
            <a:endParaRPr lang="en-US" altLang="ja-JP" sz="1800" dirty="0" smtClean="0"/>
          </a:p>
          <a:p>
            <a:pPr marL="606425" lvl="1" indent="-342900"/>
            <a:endParaRPr lang="en-US" altLang="ja-JP" sz="1800" dirty="0" smtClean="0"/>
          </a:p>
          <a:p>
            <a:pPr marL="606425" lvl="1" indent="-342900"/>
            <a:endParaRPr lang="en-US" altLang="ja-JP" sz="1800" dirty="0" smtClean="0"/>
          </a:p>
          <a:p>
            <a:pPr marL="331787" indent="-342900"/>
            <a:r>
              <a:rPr lang="ja-JP" altLang="en-US" sz="1800" dirty="0" smtClean="0"/>
              <a:t>データ</a:t>
            </a:r>
            <a:r>
              <a:rPr lang="ja-JP" altLang="en-US" sz="1800" dirty="0"/>
              <a:t>の信頼性／保証についての考え方整理</a:t>
            </a:r>
          </a:p>
          <a:p>
            <a:pPr marL="331787" indent="-342900"/>
            <a:r>
              <a:rPr lang="ja-JP" altLang="en-US" sz="1800" dirty="0"/>
              <a:t>データ提供者の責任についての考え方整理</a:t>
            </a:r>
          </a:p>
        </p:txBody>
      </p:sp>
      <p:sp>
        <p:nvSpPr>
          <p:cNvPr id="10" name="角丸四角形 9"/>
          <p:cNvSpPr/>
          <p:nvPr/>
        </p:nvSpPr>
        <p:spPr>
          <a:xfrm>
            <a:off x="467544" y="908720"/>
            <a:ext cx="4896544" cy="36004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dirty="0"/>
              <a:t>自治体におけるデータ公開時の課題検討</a:t>
            </a:r>
          </a:p>
        </p:txBody>
      </p:sp>
      <p:sp>
        <p:nvSpPr>
          <p:cNvPr id="11" name="角丸四角形 10"/>
          <p:cNvSpPr/>
          <p:nvPr/>
        </p:nvSpPr>
        <p:spPr>
          <a:xfrm>
            <a:off x="467544" y="2852936"/>
            <a:ext cx="4896544" cy="36004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/>
              <a:t>対価性についての検討</a:t>
            </a:r>
          </a:p>
        </p:txBody>
      </p:sp>
      <p:sp>
        <p:nvSpPr>
          <p:cNvPr id="12" name="角丸四角形 11"/>
          <p:cNvSpPr/>
          <p:nvPr/>
        </p:nvSpPr>
        <p:spPr>
          <a:xfrm>
            <a:off x="476688" y="5167480"/>
            <a:ext cx="4896544" cy="36004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dirty="0" smtClean="0"/>
              <a:t>データの信頼性と責任の範囲</a:t>
            </a:r>
            <a:endParaRPr lang="ja-JP" altLang="en-US" dirty="0"/>
          </a:p>
        </p:txBody>
      </p:sp>
      <p:sp>
        <p:nvSpPr>
          <p:cNvPr id="3" name="正方形/長方形 2"/>
          <p:cNvSpPr/>
          <p:nvPr/>
        </p:nvSpPr>
        <p:spPr>
          <a:xfrm>
            <a:off x="2752344" y="6233083"/>
            <a:ext cx="629107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altLang="ja-JP" sz="1600" dirty="0"/>
              <a:t>※</a:t>
            </a:r>
            <a:r>
              <a:rPr lang="ja-JP" altLang="en-US" sz="1600" dirty="0"/>
              <a:t>実施に当たって</a:t>
            </a:r>
            <a:r>
              <a:rPr lang="ja-JP" altLang="en-US" sz="1600" dirty="0" smtClean="0"/>
              <a:t>は各項目の優先度</a:t>
            </a:r>
            <a:r>
              <a:rPr lang="ja-JP" altLang="en-US" sz="1600" dirty="0"/>
              <a:t>を考えて取捨選択する</a:t>
            </a:r>
          </a:p>
        </p:txBody>
      </p:sp>
    </p:spTree>
    <p:extLst>
      <p:ext uri="{BB962C8B-B14F-4D97-AF65-F5344CB8AC3E}">
        <p14:creationId xmlns:p14="http://schemas.microsoft.com/office/powerpoint/2010/main" val="4093571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アース">
  <a:themeElements>
    <a:clrScheme name="アーバン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アース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アース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アーバン">
    <a:dk1>
      <a:sysClr val="windowText" lastClr="000000"/>
    </a:dk1>
    <a:lt1>
      <a:sysClr val="window" lastClr="FFFFFF"/>
    </a:lt1>
    <a:dk2>
      <a:srgbClr val="424456"/>
    </a:dk2>
    <a:lt2>
      <a:srgbClr val="DEDEDE"/>
    </a:lt2>
    <a:accent1>
      <a:srgbClr val="53548A"/>
    </a:accent1>
    <a:accent2>
      <a:srgbClr val="438086"/>
    </a:accent2>
    <a:accent3>
      <a:srgbClr val="A04DA3"/>
    </a:accent3>
    <a:accent4>
      <a:srgbClr val="C4652D"/>
    </a:accent4>
    <a:accent5>
      <a:srgbClr val="8B5D3D"/>
    </a:accent5>
    <a:accent6>
      <a:srgbClr val="5C92B5"/>
    </a:accent6>
    <a:hlink>
      <a:srgbClr val="67AFBD"/>
    </a:hlink>
    <a:folHlink>
      <a:srgbClr val="C2A874"/>
    </a:folHlink>
  </a:clrScheme>
</a:themeOverride>
</file>

<file path=ppt/theme/themeOverride2.xml><?xml version="1.0" encoding="utf-8"?>
<a:themeOverride xmlns:a="http://schemas.openxmlformats.org/drawingml/2006/main">
  <a:clrScheme name="アーバン">
    <a:dk1>
      <a:sysClr val="windowText" lastClr="000000"/>
    </a:dk1>
    <a:lt1>
      <a:sysClr val="window" lastClr="FFFFFF"/>
    </a:lt1>
    <a:dk2>
      <a:srgbClr val="424456"/>
    </a:dk2>
    <a:lt2>
      <a:srgbClr val="DEDEDE"/>
    </a:lt2>
    <a:accent1>
      <a:srgbClr val="53548A"/>
    </a:accent1>
    <a:accent2>
      <a:srgbClr val="438086"/>
    </a:accent2>
    <a:accent3>
      <a:srgbClr val="A04DA3"/>
    </a:accent3>
    <a:accent4>
      <a:srgbClr val="C4652D"/>
    </a:accent4>
    <a:accent5>
      <a:srgbClr val="8B5D3D"/>
    </a:accent5>
    <a:accent6>
      <a:srgbClr val="5C92B5"/>
    </a:accent6>
    <a:hlink>
      <a:srgbClr val="67AFBD"/>
    </a:hlink>
    <a:folHlink>
      <a:srgbClr val="C2A874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15658</TotalTime>
  <Words>363</Words>
  <Application>Microsoft Office PowerPoint</Application>
  <PresentationFormat>画面に合わせる (4:3)</PresentationFormat>
  <Paragraphs>39</Paragraphs>
  <Slides>3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4" baseType="lpstr">
      <vt:lpstr>アース</vt:lpstr>
      <vt:lpstr>PowerPoint プレゼンテーション</vt:lpstr>
      <vt:lpstr>来年度の検討事項（案）①</vt:lpstr>
      <vt:lpstr>来年度の検討事項（案）②</vt:lpstr>
    </vt:vector>
  </TitlesOfParts>
  <Company>SPU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データガバナンス</dc:title>
  <dc:creator>OpenData</dc:creator>
  <cp:lastModifiedBy>MRI</cp:lastModifiedBy>
  <cp:revision>619</cp:revision>
  <cp:lastPrinted>2014-05-27T02:32:16Z</cp:lastPrinted>
  <dcterms:created xsi:type="dcterms:W3CDTF">2012-11-30T13:43:40Z</dcterms:created>
  <dcterms:modified xsi:type="dcterms:W3CDTF">2014-05-27T02:46:28Z</dcterms:modified>
</cp:coreProperties>
</file>