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93"/>
  </p:notesMasterIdLst>
  <p:handoutMasterIdLst>
    <p:handoutMasterId r:id="rId94"/>
  </p:handoutMasterIdLst>
  <p:sldIdLst>
    <p:sldId id="257" r:id="rId2"/>
    <p:sldId id="338" r:id="rId3"/>
    <p:sldId id="265" r:id="rId4"/>
    <p:sldId id="266" r:id="rId5"/>
    <p:sldId id="267" r:id="rId6"/>
    <p:sldId id="274" r:id="rId7"/>
    <p:sldId id="268" r:id="rId8"/>
    <p:sldId id="271" r:id="rId9"/>
    <p:sldId id="275" r:id="rId10"/>
    <p:sldId id="280" r:id="rId11"/>
    <p:sldId id="277" r:id="rId12"/>
    <p:sldId id="279" r:id="rId13"/>
    <p:sldId id="379" r:id="rId14"/>
    <p:sldId id="351" r:id="rId15"/>
    <p:sldId id="347" r:id="rId16"/>
    <p:sldId id="375" r:id="rId17"/>
    <p:sldId id="377" r:id="rId18"/>
    <p:sldId id="336" r:id="rId19"/>
    <p:sldId id="350" r:id="rId20"/>
    <p:sldId id="352" r:id="rId21"/>
    <p:sldId id="353" r:id="rId22"/>
    <p:sldId id="354" r:id="rId23"/>
    <p:sldId id="355" r:id="rId24"/>
    <p:sldId id="356" r:id="rId25"/>
    <p:sldId id="299" r:id="rId26"/>
    <p:sldId id="272" r:id="rId27"/>
    <p:sldId id="335" r:id="rId28"/>
    <p:sldId id="378" r:id="rId29"/>
    <p:sldId id="380" r:id="rId30"/>
    <p:sldId id="301" r:id="rId31"/>
    <p:sldId id="302" r:id="rId32"/>
    <p:sldId id="300" r:id="rId33"/>
    <p:sldId id="304" r:id="rId34"/>
    <p:sldId id="305" r:id="rId35"/>
    <p:sldId id="339" r:id="rId36"/>
    <p:sldId id="306" r:id="rId37"/>
    <p:sldId id="382" r:id="rId38"/>
    <p:sldId id="307" r:id="rId39"/>
    <p:sldId id="308" r:id="rId40"/>
    <p:sldId id="303" r:id="rId41"/>
    <p:sldId id="340" r:id="rId42"/>
    <p:sldId id="309" r:id="rId43"/>
    <p:sldId id="341" r:id="rId44"/>
    <p:sldId id="342" r:id="rId45"/>
    <p:sldId id="310" r:id="rId46"/>
    <p:sldId id="343" r:id="rId47"/>
    <p:sldId id="344" r:id="rId48"/>
    <p:sldId id="311" r:id="rId49"/>
    <p:sldId id="345" r:id="rId50"/>
    <p:sldId id="312" r:id="rId51"/>
    <p:sldId id="313" r:id="rId52"/>
    <p:sldId id="346" r:id="rId53"/>
    <p:sldId id="269" r:id="rId54"/>
    <p:sldId id="273" r:id="rId55"/>
    <p:sldId id="314" r:id="rId56"/>
    <p:sldId id="317" r:id="rId57"/>
    <p:sldId id="318" r:id="rId58"/>
    <p:sldId id="376" r:id="rId59"/>
    <p:sldId id="320" r:id="rId60"/>
    <p:sldId id="321" r:id="rId61"/>
    <p:sldId id="323" r:id="rId62"/>
    <p:sldId id="326" r:id="rId63"/>
    <p:sldId id="315" r:id="rId64"/>
    <p:sldId id="327" r:id="rId65"/>
    <p:sldId id="325" r:id="rId66"/>
    <p:sldId id="328" r:id="rId67"/>
    <p:sldId id="316" r:id="rId68"/>
    <p:sldId id="349" r:id="rId69"/>
    <p:sldId id="324" r:id="rId70"/>
    <p:sldId id="329" r:id="rId71"/>
    <p:sldId id="348" r:id="rId72"/>
    <p:sldId id="330"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264" r:id="rId92"/>
  </p:sldIdLst>
  <p:sldSz cx="9906000" cy="6858000" type="A4"/>
  <p:notesSz cx="6807200" cy="994568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521415D9-36F7-43E2-AB2F-B90AF26B5E84}">
      <p14:sectionLst xmlns:p14="http://schemas.microsoft.com/office/powerpoint/2010/main">
        <p14:section name="既定のセクション" id="{A216469E-EC6C-40AC-A117-E342A30599F9}">
          <p14:sldIdLst>
            <p14:sldId id="257"/>
            <p14:sldId id="338"/>
            <p14:sldId id="265"/>
            <p14:sldId id="266"/>
            <p14:sldId id="267"/>
            <p14:sldId id="274"/>
            <p14:sldId id="268"/>
            <p14:sldId id="271"/>
            <p14:sldId id="275"/>
            <p14:sldId id="280"/>
            <p14:sldId id="277"/>
            <p14:sldId id="279"/>
            <p14:sldId id="379"/>
            <p14:sldId id="351"/>
            <p14:sldId id="347"/>
            <p14:sldId id="375"/>
            <p14:sldId id="377"/>
            <p14:sldId id="336"/>
            <p14:sldId id="350"/>
            <p14:sldId id="352"/>
            <p14:sldId id="353"/>
            <p14:sldId id="354"/>
            <p14:sldId id="355"/>
            <p14:sldId id="356"/>
            <p14:sldId id="299"/>
            <p14:sldId id="272"/>
            <p14:sldId id="335"/>
            <p14:sldId id="378"/>
            <p14:sldId id="380"/>
            <p14:sldId id="301"/>
            <p14:sldId id="302"/>
            <p14:sldId id="300"/>
            <p14:sldId id="304"/>
            <p14:sldId id="305"/>
            <p14:sldId id="339"/>
            <p14:sldId id="306"/>
            <p14:sldId id="382"/>
            <p14:sldId id="307"/>
            <p14:sldId id="308"/>
            <p14:sldId id="303"/>
            <p14:sldId id="340"/>
            <p14:sldId id="309"/>
            <p14:sldId id="341"/>
            <p14:sldId id="342"/>
            <p14:sldId id="310"/>
            <p14:sldId id="343"/>
            <p14:sldId id="344"/>
            <p14:sldId id="311"/>
            <p14:sldId id="345"/>
            <p14:sldId id="312"/>
            <p14:sldId id="313"/>
            <p14:sldId id="346"/>
            <p14:sldId id="269"/>
            <p14:sldId id="273"/>
            <p14:sldId id="314"/>
            <p14:sldId id="317"/>
            <p14:sldId id="318"/>
            <p14:sldId id="376"/>
            <p14:sldId id="320"/>
            <p14:sldId id="321"/>
            <p14:sldId id="323"/>
            <p14:sldId id="326"/>
            <p14:sldId id="315"/>
            <p14:sldId id="327"/>
            <p14:sldId id="325"/>
            <p14:sldId id="328"/>
            <p14:sldId id="316"/>
            <p14:sldId id="349"/>
            <p14:sldId id="324"/>
            <p14:sldId id="329"/>
            <p14:sldId id="348"/>
            <p14:sldId id="330"/>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9566" autoAdjust="0"/>
  </p:normalViewPr>
  <p:slideViewPr>
    <p:cSldViewPr>
      <p:cViewPr>
        <p:scale>
          <a:sx n="101" d="100"/>
          <a:sy n="101" d="100"/>
        </p:scale>
        <p:origin x="-168" y="-438"/>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59" y="9451499"/>
            <a:ext cx="2946946" cy="494196"/>
          </a:xfrm>
          <a:prstGeom prst="rect">
            <a:avLst/>
          </a:prstGeom>
          <a:noFill/>
          <a:ln w="9525">
            <a:noFill/>
            <a:miter lim="800000"/>
            <a:headEnd/>
            <a:tailEnd/>
          </a:ln>
          <a:effectLst/>
        </p:spPr>
        <p:txBody>
          <a:bodyPr vert="horz" wrap="square" lIns="95531" tIns="47768" rIns="95531" bIns="47768" numCol="1" anchor="b" anchorCtr="0" compatLnSpc="1">
            <a:prstTxWarp prst="textNoShape">
              <a:avLst/>
            </a:prstTxWarp>
          </a:bodyPr>
          <a:lstStyle>
            <a:lvl1pPr algn="r" defTabSz="955855">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dirty="0"/>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lvl1pPr algn="l" defTabSz="955855">
              <a:defRPr kumimoji="1" sz="1100" smtClean="0">
                <a:latin typeface="ＭＳ Ｐ明朝" pitchFamily="18" charset="-128"/>
                <a:ea typeface="ＭＳ Ｐ明朝" pitchFamily="18" charset="-128"/>
              </a:defRPr>
            </a:lvl1pPr>
          </a:lstStyle>
          <a:p>
            <a:pPr>
              <a:defRPr/>
            </a:pPr>
            <a:endParaRPr lang="ja-JP" altLang="en-US" dirty="0"/>
          </a:p>
        </p:txBody>
      </p:sp>
      <p:sp>
        <p:nvSpPr>
          <p:cNvPr id="58371" name="Rectangle 3"/>
          <p:cNvSpPr>
            <a:spLocks noGrp="1" noChangeArrowheads="1"/>
          </p:cNvSpPr>
          <p:nvPr>
            <p:ph type="dt" idx="1"/>
          </p:nvPr>
        </p:nvSpPr>
        <p:spPr bwMode="auto">
          <a:xfrm>
            <a:off x="3860259" y="3"/>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lvl1pPr algn="r" defTabSz="955855">
              <a:defRPr kumimoji="1" sz="1100" smtClean="0">
                <a:latin typeface="ＭＳ Ｐ明朝" pitchFamily="18" charset="-128"/>
                <a:ea typeface="ＭＳ Ｐ明朝" pitchFamily="18" charset="-128"/>
              </a:defRPr>
            </a:lvl1pPr>
          </a:lstStyle>
          <a:p>
            <a:pPr>
              <a:defRPr/>
            </a:pPr>
            <a:endParaRPr lang="en-US" altLang="ja-JP" dirty="0"/>
          </a:p>
        </p:txBody>
      </p:sp>
      <p:sp>
        <p:nvSpPr>
          <p:cNvPr id="87044" name="Rectangle 4"/>
          <p:cNvSpPr>
            <a:spLocks noGrp="1" noRot="1" noChangeAspect="1" noChangeArrowheads="1" noTextEdit="1"/>
          </p:cNvSpPr>
          <p:nvPr>
            <p:ph type="sldImg" idx="2"/>
          </p:nvPr>
        </p:nvSpPr>
        <p:spPr bwMode="auto">
          <a:xfrm>
            <a:off x="708025" y="744538"/>
            <a:ext cx="539115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4209"/>
            <a:ext cx="4989714" cy="4477104"/>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51499"/>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b" anchorCtr="0" compatLnSpc="1">
            <a:prstTxWarp prst="textNoShape">
              <a:avLst/>
            </a:prstTxWarp>
          </a:bodyPr>
          <a:lstStyle>
            <a:lvl1pPr algn="l" defTabSz="955855">
              <a:defRPr kumimoji="1" sz="1100" smtClean="0">
                <a:latin typeface="ＭＳ Ｐ明朝" pitchFamily="18" charset="-128"/>
                <a:ea typeface="ＭＳ Ｐ明朝" pitchFamily="18" charset="-128"/>
              </a:defRPr>
            </a:lvl1pPr>
          </a:lstStyle>
          <a:p>
            <a:pPr>
              <a:defRPr/>
            </a:pPr>
            <a:endParaRPr lang="ja-JP" altLang="en-US" dirty="0"/>
          </a:p>
        </p:txBody>
      </p:sp>
      <p:sp>
        <p:nvSpPr>
          <p:cNvPr id="58375" name="Rectangle 7"/>
          <p:cNvSpPr>
            <a:spLocks noGrp="1" noChangeArrowheads="1"/>
          </p:cNvSpPr>
          <p:nvPr>
            <p:ph type="sldNum" sz="quarter" idx="5"/>
          </p:nvPr>
        </p:nvSpPr>
        <p:spPr bwMode="auto">
          <a:xfrm>
            <a:off x="3860259" y="9451499"/>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b" anchorCtr="0" compatLnSpc="1">
            <a:prstTxWarp prst="textNoShape">
              <a:avLst/>
            </a:prstTxWarp>
          </a:bodyPr>
          <a:lstStyle>
            <a:lvl1pPr algn="r" defTabSz="955855">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dirty="0"/>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dirty="0"/>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dirty="0"/>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28375" y="6638448"/>
            <a:ext cx="401509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2014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dirty="0"/>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smtClean="0">
                <a:latin typeface="ヒラギノ角ゴ ProN W6" pitchFamily="34" charset="-128"/>
                <a:ea typeface="ヒラギノ角ゴ ProN W6" pitchFamily="34" charset="-128"/>
              </a:rPr>
              <a:t>2014.02.14</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870978"/>
            <a:ext cx="6427985"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a:latin typeface="メイリオ" pitchFamily="50" charset="-128"/>
                <a:ea typeface="メイリオ" pitchFamily="50" charset="-128"/>
                <a:cs typeface="メイリオ" pitchFamily="50" charset="-128"/>
              </a:rPr>
              <a:t>オープンデータ化のための技術</a:t>
            </a:r>
            <a:r>
              <a:rPr lang="ja-JP" altLang="en-US" dirty="0" smtClean="0">
                <a:latin typeface="メイリオ" pitchFamily="50" charset="-128"/>
                <a:ea typeface="メイリオ" pitchFamily="50" charset="-128"/>
                <a:cs typeface="メイリオ" pitchFamily="50" charset="-128"/>
              </a:rPr>
              <a:t>ガイド骨子案</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平成</a:t>
            </a:r>
            <a:r>
              <a:rPr kumimoji="1" lang="en-US" altLang="ja-JP" dirty="0" smtClean="0">
                <a:latin typeface="ヒラギノ角ゴ ProN W6"/>
                <a:ea typeface="ヒラギノ角ゴ ProN W6"/>
                <a:cs typeface="ヒラギノ角ゴ ProN W6"/>
              </a:rPr>
              <a:t>25</a:t>
            </a:r>
            <a:r>
              <a:rPr kumimoji="1" lang="ja-JP" altLang="en-US" dirty="0">
                <a:latin typeface="ヒラギノ角ゴ ProN W6"/>
                <a:ea typeface="ヒラギノ角ゴ ProN W6"/>
                <a:cs typeface="ヒラギノ角ゴ ProN W6"/>
              </a:rPr>
              <a:t>年度</a:t>
            </a:r>
            <a:r>
              <a:rPr kumimoji="1" lang="ja-JP" altLang="en-US" dirty="0" smtClean="0">
                <a:latin typeface="ヒラギノ角ゴ ProN W6"/>
                <a:ea typeface="ヒラギノ角ゴ ProN W6"/>
                <a:cs typeface="ヒラギノ角ゴ ProN W6"/>
              </a:rPr>
              <a:t>技術委員会</a:t>
            </a:r>
          </a:p>
        </p:txBody>
      </p:sp>
      <p:sp>
        <p:nvSpPr>
          <p:cNvPr id="6" name="Text Box 785"/>
          <p:cNvSpPr txBox="1">
            <a:spLocks noChangeArrowheads="1"/>
          </p:cNvSpPr>
          <p:nvPr/>
        </p:nvSpPr>
        <p:spPr bwMode="auto">
          <a:xfrm>
            <a:off x="8400736" y="36162"/>
            <a:ext cx="1476748" cy="36933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sz="1800" dirty="0">
                <a:solidFill>
                  <a:schemeClr val="bg2"/>
                </a:solidFill>
              </a:rPr>
              <a:t>参考</a:t>
            </a:r>
            <a:r>
              <a:rPr lang="ja-JP" altLang="en-US" sz="1800" dirty="0" smtClean="0">
                <a:solidFill>
                  <a:schemeClr val="bg2"/>
                </a:solidFill>
              </a:rPr>
              <a:t>資料</a:t>
            </a:r>
            <a:r>
              <a:rPr lang="en-US" altLang="ja-JP" sz="1800" dirty="0" smtClean="0">
                <a:solidFill>
                  <a:schemeClr val="bg2"/>
                </a:solidFill>
                <a:latin typeface="ＭＳ Ｐゴシック" pitchFamily="50" charset="-128"/>
              </a:rPr>
              <a:t>3-4</a:t>
            </a:r>
            <a:endParaRPr lang="en-US" altLang="ja-JP" sz="1800" dirty="0">
              <a:solidFill>
                <a:schemeClr val="bg2"/>
              </a:solidFill>
              <a:latin typeface="ＭＳ Ｐゴシック" pitchFamily="50" charset="-128"/>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国際的なオープンデータの流れ</a:t>
            </a:r>
            <a:endParaRPr kumimoji="1" lang="ja-JP" altLang="en-US" dirty="0"/>
          </a:p>
        </p:txBody>
      </p:sp>
      <p:sp>
        <p:nvSpPr>
          <p:cNvPr id="3" name="コンテンツ プレースホルダー 2"/>
          <p:cNvSpPr>
            <a:spLocks noGrp="1"/>
          </p:cNvSpPr>
          <p:nvPr>
            <p:ph idx="1"/>
          </p:nvPr>
        </p:nvSpPr>
        <p:spPr>
          <a:xfrm>
            <a:off x="351414" y="1143000"/>
            <a:ext cx="9293627" cy="5268127"/>
          </a:xfrm>
        </p:spPr>
        <p:txBody>
          <a:bodyPr/>
          <a:lstStyle/>
          <a:p>
            <a:r>
              <a:rPr lang="en-US" altLang="ja-JP" dirty="0"/>
              <a:t>G8 summit</a:t>
            </a:r>
            <a:r>
              <a:rPr lang="ja-JP" altLang="en-US" dirty="0" smtClean="0"/>
              <a:t>において「オープンデータ憲章」が合意された。</a:t>
            </a:r>
            <a:r>
              <a:rPr lang="en-US" altLang="ja-JP" sz="1800" dirty="0" smtClean="0"/>
              <a:t>(</a:t>
            </a:r>
            <a:r>
              <a:rPr lang="en-US" altLang="ja-JP" sz="1800" dirty="0"/>
              <a:t>2013.06.18)</a:t>
            </a:r>
            <a:endParaRPr lang="ja-JP" altLang="en-US" sz="2400" dirty="0" smtClean="0"/>
          </a:p>
          <a:p>
            <a:pPr lvl="1"/>
            <a:r>
              <a:rPr lang="ja-JP" altLang="en-US" dirty="0" smtClean="0"/>
              <a:t>その中で、</a:t>
            </a:r>
            <a:r>
              <a:rPr lang="en-US" altLang="ja-JP" dirty="0" smtClean="0"/>
              <a:t>5</a:t>
            </a:r>
            <a:r>
              <a:rPr lang="ja-JP" altLang="en-US" dirty="0" smtClean="0"/>
              <a:t>つの「オープンデータ原則」を宣言している</a:t>
            </a:r>
            <a:endParaRPr lang="ja-JP" altLang="en-US" dirty="0"/>
          </a:p>
          <a:p>
            <a:pPr marL="787400" lvl="2" indent="-342900">
              <a:buFont typeface="+mj-lt"/>
              <a:buAutoNum type="arabicPeriod"/>
            </a:pPr>
            <a:r>
              <a:rPr lang="en-US" altLang="ja-JP" dirty="0"/>
              <a:t>Open Data by Default</a:t>
            </a:r>
            <a:endParaRPr lang="ja-JP" altLang="en-US" dirty="0"/>
          </a:p>
          <a:p>
            <a:pPr lvl="3"/>
            <a:r>
              <a:rPr lang="ja-JP" altLang="en-US" dirty="0"/>
              <a:t>オープンデータを原則とする</a:t>
            </a:r>
          </a:p>
          <a:p>
            <a:pPr marL="787400" lvl="2" indent="-342900">
              <a:buFont typeface="+mj-lt"/>
              <a:buAutoNum type="arabicPeriod"/>
            </a:pPr>
            <a:r>
              <a:rPr lang="en-US" altLang="ja-JP" dirty="0"/>
              <a:t>Quality and Quantity</a:t>
            </a:r>
            <a:endParaRPr lang="ja-JP" altLang="en-US" dirty="0"/>
          </a:p>
          <a:p>
            <a:pPr lvl="3"/>
            <a:r>
              <a:rPr lang="ja-JP" altLang="en-US" dirty="0"/>
              <a:t>質的／量的に充分なデータを提供する</a:t>
            </a:r>
            <a:endParaRPr lang="en-US" altLang="ja-JP" dirty="0"/>
          </a:p>
          <a:p>
            <a:pPr marL="787400" lvl="2" indent="-342900">
              <a:buFont typeface="+mj-lt"/>
              <a:buAutoNum type="arabicPeriod"/>
            </a:pPr>
            <a:r>
              <a:rPr lang="en-US" altLang="ja-JP" dirty="0"/>
              <a:t>Usable by All</a:t>
            </a:r>
            <a:endParaRPr lang="ja-JP" altLang="en-US" dirty="0"/>
          </a:p>
          <a:p>
            <a:pPr lvl="3"/>
            <a:r>
              <a:rPr lang="ja-JP" altLang="en-US" dirty="0"/>
              <a:t>すべての人々が利用できる</a:t>
            </a:r>
            <a:endParaRPr lang="en-US" altLang="ja-JP" dirty="0"/>
          </a:p>
          <a:p>
            <a:pPr marL="787400" lvl="2" indent="-342900">
              <a:buFont typeface="+mj-lt"/>
              <a:buAutoNum type="arabicPeriod"/>
            </a:pPr>
            <a:r>
              <a:rPr lang="en-US" altLang="ja-JP" dirty="0"/>
              <a:t>Releasing Data for Improved Governance</a:t>
            </a:r>
            <a:endParaRPr lang="ja-JP" altLang="en-US" dirty="0"/>
          </a:p>
          <a:p>
            <a:pPr lvl="3"/>
            <a:r>
              <a:rPr lang="ja-JP" altLang="en-US" dirty="0"/>
              <a:t>ガバナンス改善のため、データを公開する</a:t>
            </a:r>
            <a:endParaRPr lang="en-US" altLang="ja-JP" dirty="0"/>
          </a:p>
          <a:p>
            <a:pPr marL="787400" lvl="2" indent="-342900">
              <a:buFont typeface="+mj-lt"/>
              <a:buAutoNum type="arabicPeriod"/>
            </a:pPr>
            <a:r>
              <a:rPr lang="en-US" altLang="ja-JP" dirty="0"/>
              <a:t>Releasing Data for Innovation</a:t>
            </a:r>
            <a:endParaRPr lang="ja-JP" altLang="en-US" dirty="0"/>
          </a:p>
          <a:p>
            <a:pPr lvl="3"/>
            <a:r>
              <a:rPr lang="ja-JP" altLang="en-US" dirty="0"/>
              <a:t>イノベーションのため、データを公開</a:t>
            </a:r>
            <a:r>
              <a:rPr lang="ja-JP" altLang="en-US" dirty="0" smtClean="0"/>
              <a:t>する</a:t>
            </a:r>
          </a:p>
          <a:p>
            <a:r>
              <a:rPr lang="ja-JP" altLang="en-US" dirty="0" smtClean="0"/>
              <a:t>データを公開するための利用しやすいライセンスが整備されつつある。</a:t>
            </a:r>
          </a:p>
          <a:p>
            <a:pPr lvl="1"/>
            <a:r>
              <a:rPr lang="en-US" altLang="ja-JP" dirty="0" smtClean="0"/>
              <a:t>Creative Commons</a:t>
            </a:r>
            <a:r>
              <a:rPr lang="ja-JP" altLang="en-US" dirty="0" smtClean="0"/>
              <a:t>など。</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Tree>
    <p:extLst>
      <p:ext uri="{BB962C8B-B14F-4D97-AF65-F5344CB8AC3E}">
        <p14:creationId xmlns:p14="http://schemas.microsoft.com/office/powerpoint/2010/main" val="2741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オープンデータ化によるメリット</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
        <p:nvSpPr>
          <p:cNvPr id="6" name="コンテンツ プレースホルダー 5"/>
          <p:cNvSpPr>
            <a:spLocks noGrp="1"/>
          </p:cNvSpPr>
          <p:nvPr>
            <p:ph idx="1"/>
          </p:nvPr>
        </p:nvSpPr>
        <p:spPr/>
        <p:txBody>
          <a:bodyPr>
            <a:normAutofit fontScale="92500"/>
          </a:bodyPr>
          <a:lstStyle/>
          <a:p>
            <a:pPr marL="457200" indent="-457200">
              <a:buFont typeface="+mj-lt"/>
              <a:buAutoNum type="arabicPeriod"/>
            </a:pPr>
            <a:r>
              <a:rPr lang="ja-JP" altLang="en-US" dirty="0"/>
              <a:t>透明性・信頼性の向上 </a:t>
            </a:r>
          </a:p>
          <a:p>
            <a:pPr lvl="1"/>
            <a:r>
              <a:rPr lang="ja-JP" altLang="en-US" dirty="0"/>
              <a:t>公共データが二次利用可能な形で提供されることにより、国民が自ら又</a:t>
            </a:r>
            <a:r>
              <a:rPr lang="ja-JP" altLang="en-US" dirty="0" smtClean="0"/>
              <a:t>は民間</a:t>
            </a:r>
            <a:r>
              <a:rPr lang="ja-JP" altLang="en-US" dirty="0"/>
              <a:t>のサービスを通じて、政府の政策等に関して十分な分析、判断を行う</a:t>
            </a:r>
            <a:r>
              <a:rPr lang="ja-JP" altLang="en-US" dirty="0" smtClean="0"/>
              <a:t>こと</a:t>
            </a:r>
            <a:r>
              <a:rPr lang="ja-JP" altLang="en-US" dirty="0"/>
              <a:t>が可能になる。それにより、行政の透明性が高まり、行政への国民から</a:t>
            </a:r>
            <a:r>
              <a:rPr lang="ja-JP" altLang="en-US" dirty="0" smtClean="0"/>
              <a:t>の信頼</a:t>
            </a:r>
            <a:r>
              <a:rPr lang="ja-JP" altLang="en-US" dirty="0"/>
              <a:t>を高めることができる。 </a:t>
            </a:r>
          </a:p>
          <a:p>
            <a:pPr marL="457200" indent="-457200">
              <a:buFont typeface="+mj-lt"/>
              <a:buAutoNum type="arabicPeriod"/>
            </a:pPr>
            <a:r>
              <a:rPr lang="ja-JP" altLang="en-US" dirty="0" smtClean="0"/>
              <a:t>国民</a:t>
            </a:r>
            <a:r>
              <a:rPr lang="ja-JP" altLang="en-US" dirty="0"/>
              <a:t>参加・官民協働の推進 </a:t>
            </a:r>
          </a:p>
          <a:p>
            <a:pPr lvl="1"/>
            <a:r>
              <a:rPr lang="ja-JP" altLang="en-US" dirty="0"/>
              <a:t>広範な主体による公共データの活用が進展し、官民の情報共有が</a:t>
            </a:r>
            <a:r>
              <a:rPr lang="ja-JP" altLang="en-US" dirty="0" smtClean="0"/>
              <a:t>図られること</a:t>
            </a:r>
            <a:r>
              <a:rPr lang="ja-JP" altLang="en-US" dirty="0"/>
              <a:t>により、官民の協働による公共サービスの提供、さらには行政が提供</a:t>
            </a:r>
            <a:r>
              <a:rPr lang="ja-JP" altLang="en-US" dirty="0" smtClean="0"/>
              <a:t>した</a:t>
            </a:r>
            <a:r>
              <a:rPr lang="ja-JP" altLang="en-US" dirty="0"/>
              <a:t>情報による民間サービスの創出が促進される。これにより、創意工夫を</a:t>
            </a:r>
            <a:r>
              <a:rPr lang="ja-JP" altLang="en-US" dirty="0" smtClean="0"/>
              <a:t>活かした</a:t>
            </a:r>
            <a:r>
              <a:rPr lang="ja-JP" altLang="en-US" dirty="0"/>
              <a:t>多様な公共サービスが迅速かつ効率的に提供され、厳しい財政状況</a:t>
            </a:r>
            <a:r>
              <a:rPr lang="ja-JP" altLang="en-US" dirty="0" smtClean="0"/>
              <a:t>、諸活動</a:t>
            </a:r>
            <a:r>
              <a:rPr lang="ja-JP" altLang="en-US" dirty="0"/>
              <a:t>におけるニーズや価値観の多様化、情報通信技術の高度化等我が国</a:t>
            </a:r>
            <a:r>
              <a:rPr lang="ja-JP" altLang="en-US" dirty="0" smtClean="0"/>
              <a:t>を取り巻く</a:t>
            </a:r>
            <a:r>
              <a:rPr lang="ja-JP" altLang="en-US" dirty="0"/>
              <a:t>諸状況にも適切に対応することができる</a:t>
            </a:r>
            <a:r>
              <a:rPr lang="ja-JP" altLang="en-US" dirty="0" smtClean="0"/>
              <a:t>。 </a:t>
            </a:r>
            <a:endParaRPr lang="ja-JP" altLang="en-US" dirty="0"/>
          </a:p>
          <a:p>
            <a:pPr marL="457200" indent="-457200">
              <a:buFont typeface="+mj-lt"/>
              <a:buAutoNum type="arabicPeriod"/>
            </a:pPr>
            <a:r>
              <a:rPr lang="ja-JP" altLang="en-US" dirty="0" smtClean="0"/>
              <a:t>経済</a:t>
            </a:r>
            <a:r>
              <a:rPr lang="ja-JP" altLang="en-US" dirty="0"/>
              <a:t>の活性化・行政の効率化 </a:t>
            </a:r>
          </a:p>
          <a:p>
            <a:pPr lvl="1"/>
            <a:r>
              <a:rPr lang="ja-JP" altLang="en-US" dirty="0"/>
              <a:t>公共データを二次利用可能な形で提供することにより、市場における編集、加工、分析等の各段階を通じて、様々な新ビジネスの創出や企業活動の</a:t>
            </a:r>
            <a:r>
              <a:rPr lang="ja-JP" altLang="en-US" dirty="0" smtClean="0"/>
              <a:t>効率化</a:t>
            </a:r>
            <a:r>
              <a:rPr lang="ja-JP" altLang="en-US" dirty="0"/>
              <a:t>等が促され、我が国全体の経済活性化が図られる。 </a:t>
            </a:r>
          </a:p>
          <a:p>
            <a:pPr lvl="1"/>
            <a:r>
              <a:rPr lang="ja-JP" altLang="en-US" dirty="0"/>
              <a:t>また、国や地方公共団体においても、政策決定等において公共データを</a:t>
            </a:r>
            <a:r>
              <a:rPr lang="ja-JP" altLang="en-US" dirty="0" smtClean="0"/>
              <a:t>用いて</a:t>
            </a:r>
            <a:r>
              <a:rPr lang="ja-JP" altLang="en-US" dirty="0"/>
              <a:t>分析等を行うことで、業務の効率化、高度化が図られる。</a:t>
            </a:r>
            <a:endParaRPr kumimoji="1" lang="ja-JP" altLang="en-US" dirty="0"/>
          </a:p>
        </p:txBody>
      </p:sp>
      <p:sp>
        <p:nvSpPr>
          <p:cNvPr id="3" name="テキスト ボックス 2"/>
          <p:cNvSpPr txBox="1"/>
          <p:nvPr/>
        </p:nvSpPr>
        <p:spPr>
          <a:xfrm>
            <a:off x="3581355" y="6093296"/>
            <a:ext cx="6340197" cy="461665"/>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高度情報通信ネットワーク社会推進戦略</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本部決定「</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電子行政オープンデータ戦略</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」による</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http://www.kantei.go.jp/jp/singi/it2/pdf/120704_siryou2.pdf</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581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12708" y="2225443"/>
            <a:ext cx="7304788" cy="1913424"/>
          </a:xfrm>
        </p:spPr>
        <p:txBody>
          <a:bodyPr>
            <a:normAutofit/>
          </a:bodyPr>
          <a:lstStyle/>
          <a:p>
            <a:r>
              <a:rPr kumimoji="1" lang="en-US" altLang="ja-JP" dirty="0" smtClean="0"/>
              <a:t>3. Getting Started:</a:t>
            </a:r>
            <a:br>
              <a:rPr kumimoji="1" lang="en-US" altLang="ja-JP" dirty="0" smtClean="0"/>
            </a:br>
            <a:r>
              <a:rPr kumimoji="1" lang="ja-JP" altLang="en-US" dirty="0" smtClean="0"/>
              <a:t>データをオープン化する手法</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Tree>
    <p:extLst>
      <p:ext uri="{BB962C8B-B14F-4D97-AF65-F5344CB8AC3E}">
        <p14:creationId xmlns:p14="http://schemas.microsoft.com/office/powerpoint/2010/main" val="17689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データを公開する際に明らかにすべき項目</a:t>
            </a:r>
            <a:endParaRPr kumimoji="1" lang="ja-JP" altLang="en-US" dirty="0"/>
          </a:p>
        </p:txBody>
      </p:sp>
      <p:sp>
        <p:nvSpPr>
          <p:cNvPr id="6" name="コンテンツ プレースホルダー 5"/>
          <p:cNvSpPr>
            <a:spLocks noGrp="1"/>
          </p:cNvSpPr>
          <p:nvPr>
            <p:ph idx="1"/>
          </p:nvPr>
        </p:nvSpPr>
        <p:spPr/>
        <p:txBody>
          <a:bodyPr>
            <a:normAutofit/>
          </a:bodyPr>
          <a:lstStyle/>
          <a:p>
            <a:pPr marL="492030" indent="-342900">
              <a:buFont typeface="+mj-lt"/>
              <a:buAutoNum type="arabicPeriod"/>
            </a:pPr>
            <a:r>
              <a:rPr lang="ja-JP" altLang="en-US" dirty="0" smtClean="0"/>
              <a:t>メタデータ</a:t>
            </a:r>
            <a:r>
              <a:rPr lang="en-US" altLang="ja-JP" dirty="0"/>
              <a:t>: </a:t>
            </a:r>
            <a:r>
              <a:rPr lang="ja-JP" altLang="en-US" dirty="0" smtClean="0"/>
              <a:t>どんなデータか？</a:t>
            </a:r>
            <a:endParaRPr lang="ja-JP" altLang="en-US" dirty="0"/>
          </a:p>
          <a:p>
            <a:pPr lvl="1"/>
            <a:r>
              <a:rPr lang="ja-JP" altLang="en-US" dirty="0" smtClean="0"/>
              <a:t>メタデータとは、</a:t>
            </a:r>
            <a:r>
              <a:rPr lang="ja-JP" altLang="en-US" dirty="0"/>
              <a:t>データに関する</a:t>
            </a:r>
            <a:r>
              <a:rPr lang="ja-JP" altLang="en-US" dirty="0" smtClean="0"/>
              <a:t>情報をいう。</a:t>
            </a:r>
          </a:p>
          <a:p>
            <a:pPr lvl="1"/>
            <a:r>
              <a:rPr lang="ja-JP" altLang="en-US" dirty="0" smtClean="0"/>
              <a:t>たとえば</a:t>
            </a:r>
            <a:r>
              <a:rPr lang="ja-JP" altLang="en-US" dirty="0"/>
              <a:t>「政府データカタログサイト試行版」（</a:t>
            </a:r>
            <a:r>
              <a:rPr lang="en-US" altLang="ja-JP" dirty="0"/>
              <a:t>DATA.GO.JP</a:t>
            </a:r>
            <a:r>
              <a:rPr lang="ja-JP" altLang="en-US" dirty="0"/>
              <a:t>）では、以下のよう</a:t>
            </a:r>
            <a:r>
              <a:rPr lang="ja-JP" altLang="en-US" dirty="0" smtClean="0"/>
              <a:t>なメタデータが</a:t>
            </a:r>
            <a:r>
              <a:rPr lang="ja-JP" altLang="en-US" dirty="0"/>
              <a:t>掲載されている。</a:t>
            </a:r>
          </a:p>
          <a:p>
            <a:pPr lvl="2"/>
            <a:r>
              <a:rPr lang="ja-JP" altLang="en-US" dirty="0"/>
              <a:t>タイトル／組織名／公表者（部局）／作成者／更新頻度／タグ／リリース日／</a:t>
            </a:r>
            <a:r>
              <a:rPr lang="en-US" altLang="ja-JP" dirty="0"/>
              <a:t>URL</a:t>
            </a:r>
            <a:r>
              <a:rPr lang="ja-JP" altLang="en-US" dirty="0"/>
              <a:t>／ファイルサイズ／最終更新日／使用言語／補足</a:t>
            </a:r>
          </a:p>
          <a:p>
            <a:pPr marL="492030" indent="-342900">
              <a:buFont typeface="+mj-lt"/>
              <a:buAutoNum type="arabicPeriod"/>
            </a:pPr>
            <a:r>
              <a:rPr lang="ja-JP" altLang="en-US" dirty="0"/>
              <a:t>アクセス方法</a:t>
            </a:r>
            <a:r>
              <a:rPr lang="en-US" altLang="ja-JP" dirty="0" smtClean="0"/>
              <a:t>: </a:t>
            </a:r>
            <a:r>
              <a:rPr lang="ja-JP" altLang="en-US" dirty="0" smtClean="0"/>
              <a:t>その</a:t>
            </a:r>
            <a:r>
              <a:rPr lang="ja-JP" altLang="en-US" dirty="0"/>
              <a:t>データはどのようにして取得できるか？</a:t>
            </a:r>
            <a:endParaRPr lang="en-US" altLang="ja-JP" dirty="0"/>
          </a:p>
          <a:p>
            <a:pPr lvl="1"/>
            <a:r>
              <a:rPr lang="en-US" altLang="ja-JP" dirty="0"/>
              <a:t>Web</a:t>
            </a:r>
            <a:r>
              <a:rPr lang="ja-JP" altLang="en-US" dirty="0"/>
              <a:t>上のアドレス（</a:t>
            </a:r>
            <a:r>
              <a:rPr lang="en-US" altLang="ja-JP" dirty="0"/>
              <a:t>URL</a:t>
            </a:r>
            <a:r>
              <a:rPr lang="ja-JP" altLang="en-US" dirty="0"/>
              <a:t>）や</a:t>
            </a:r>
            <a:r>
              <a:rPr lang="en-US" altLang="ja-JP" dirty="0"/>
              <a:t>API</a:t>
            </a:r>
            <a:r>
              <a:rPr lang="ja-JP" altLang="en-US" dirty="0"/>
              <a:t>を明記する。</a:t>
            </a:r>
          </a:p>
          <a:p>
            <a:pPr lvl="1"/>
            <a:r>
              <a:rPr lang="ja-JP" altLang="en-US" dirty="0"/>
              <a:t>複数の形式でデータを取得できることが望ましい</a:t>
            </a:r>
            <a:r>
              <a:rPr lang="ja-JP" altLang="en-US" dirty="0" smtClean="0"/>
              <a:t>。</a:t>
            </a:r>
          </a:p>
          <a:p>
            <a:pPr lvl="2"/>
            <a:r>
              <a:rPr lang="ja-JP" altLang="en-US" dirty="0" smtClean="0"/>
              <a:t>理由</a:t>
            </a:r>
            <a:r>
              <a:rPr lang="en-US" altLang="ja-JP" dirty="0" smtClean="0"/>
              <a:t>: </a:t>
            </a:r>
            <a:r>
              <a:rPr lang="ja-JP" altLang="en-US" dirty="0" smtClean="0"/>
              <a:t>用途</a:t>
            </a:r>
            <a:r>
              <a:rPr lang="ja-JP" altLang="en-US" dirty="0"/>
              <a:t>に</a:t>
            </a:r>
            <a:r>
              <a:rPr lang="ja-JP" altLang="en-US" dirty="0" smtClean="0"/>
              <a:t>よって、最適なデータ形式が異なる場合があるため。</a:t>
            </a:r>
            <a:r>
              <a:rPr lang="en-US" altLang="ja-JP" dirty="0" smtClean="0"/>
              <a:t/>
            </a:r>
            <a:br>
              <a:rPr lang="en-US" altLang="ja-JP" dirty="0" smtClean="0"/>
            </a:br>
            <a:r>
              <a:rPr lang="en-US" altLang="ja-JP" dirty="0" smtClean="0"/>
              <a:t>(</a:t>
            </a:r>
            <a:r>
              <a:rPr lang="ja-JP" altLang="en-US" dirty="0" smtClean="0"/>
              <a:t>例） 機械可読な表形式データと人間可読な表形式データは、必ずしも一致しない。</a:t>
            </a:r>
            <a:endParaRPr lang="en-US" altLang="ja-JP" dirty="0"/>
          </a:p>
          <a:p>
            <a:pPr marL="492030" indent="-342900">
              <a:buFont typeface="+mj-lt"/>
              <a:buAutoNum type="arabicPeriod"/>
            </a:pPr>
            <a:r>
              <a:rPr lang="ja-JP" altLang="en-US" dirty="0"/>
              <a:t>ライセンス</a:t>
            </a:r>
            <a:r>
              <a:rPr lang="en-US" altLang="ja-JP" dirty="0"/>
              <a:t>:</a:t>
            </a:r>
            <a:r>
              <a:rPr lang="ja-JP" altLang="en-US" dirty="0"/>
              <a:t>そのデータはどのような条件で取得・利用できるか？</a:t>
            </a:r>
            <a:endParaRPr lang="en-US" altLang="ja-JP" dirty="0"/>
          </a:p>
          <a:p>
            <a:pPr lvl="1"/>
            <a:r>
              <a:rPr lang="ja-JP" altLang="en-US" dirty="0" smtClean="0"/>
              <a:t>二次利用できるか？／商用利用できるか？／利用の際にデータ提供者に通知が必要か？など</a:t>
            </a:r>
            <a:endParaRPr lang="en-US" altLang="ja-JP" dirty="0" smtClean="0"/>
          </a:p>
          <a:p>
            <a:pPr lvl="1"/>
            <a:r>
              <a:rPr lang="ja-JP" altLang="en-US" dirty="0" smtClean="0"/>
              <a:t>詳しく</a:t>
            </a:r>
            <a:r>
              <a:rPr lang="ja-JP" altLang="en-US" dirty="0"/>
              <a:t>は「行政職員向けの利用ルール案の解説・</a:t>
            </a:r>
            <a:r>
              <a:rPr lang="en-US" altLang="ja-JP" dirty="0"/>
              <a:t>FAQ</a:t>
            </a:r>
            <a:r>
              <a:rPr lang="ja-JP" altLang="en-US" dirty="0"/>
              <a:t>」を参照のこと</a:t>
            </a:r>
          </a:p>
          <a:p>
            <a:pPr lvl="3"/>
            <a:endParaRPr lang="ja-JP" altLang="en-US" dirty="0"/>
          </a:p>
          <a:p>
            <a:pPr marL="698500" lvl="1" indent="-342900">
              <a:buFont typeface="+mj-lt"/>
              <a:buAutoNum type="arabicPeriod"/>
            </a:pP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13</a:t>
            </a:fld>
            <a:endParaRPr lang="en-US" altLang="ja-JP" dirty="0"/>
          </a:p>
        </p:txBody>
      </p:sp>
    </p:spTree>
    <p:extLst>
      <p:ext uri="{BB962C8B-B14F-4D97-AF65-F5344CB8AC3E}">
        <p14:creationId xmlns:p14="http://schemas.microsoft.com/office/powerpoint/2010/main" val="330101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「データ」と「</a:t>
            </a:r>
            <a:r>
              <a:rPr lang="ja-JP" altLang="en-US" dirty="0" smtClean="0"/>
              <a:t>データカタログ」</a:t>
            </a:r>
            <a:endParaRPr kumimoji="1" lang="ja-JP" altLang="en-US" dirty="0"/>
          </a:p>
        </p:txBody>
      </p:sp>
      <p:sp>
        <p:nvSpPr>
          <p:cNvPr id="6" name="コンテンツ プレースホルダー 5"/>
          <p:cNvSpPr>
            <a:spLocks noGrp="1"/>
          </p:cNvSpPr>
          <p:nvPr>
            <p:ph idx="1"/>
          </p:nvPr>
        </p:nvSpPr>
        <p:spPr>
          <a:xfrm>
            <a:off x="351414" y="1143000"/>
            <a:ext cx="9146415" cy="3006080"/>
          </a:xfrm>
        </p:spPr>
        <p:txBody>
          <a:bodyPr>
            <a:normAutofit fontScale="92500" lnSpcReduction="10000"/>
          </a:bodyPr>
          <a:lstStyle/>
          <a:p>
            <a:r>
              <a:rPr kumimoji="1" lang="ja-JP" altLang="en-US" dirty="0" smtClean="0"/>
              <a:t>「データ」とは</a:t>
            </a:r>
          </a:p>
          <a:p>
            <a:pPr lvl="1"/>
            <a:r>
              <a:rPr lang="ja-JP" altLang="en-US" dirty="0"/>
              <a:t>公開</a:t>
            </a:r>
            <a:r>
              <a:rPr lang="ja-JP" altLang="en-US" dirty="0" smtClean="0"/>
              <a:t>する情報そのもの。</a:t>
            </a:r>
          </a:p>
          <a:p>
            <a:pPr lvl="1"/>
            <a:r>
              <a:rPr kumimoji="1" lang="ja-JP" altLang="en-US" dirty="0"/>
              <a:t>表</a:t>
            </a:r>
            <a:r>
              <a:rPr kumimoji="1" lang="ja-JP" altLang="en-US" dirty="0" smtClean="0"/>
              <a:t>形式のデータや文書データ、地理情報データ（地図データ）、リアルタイムデータなどがある。</a:t>
            </a:r>
          </a:p>
          <a:p>
            <a:r>
              <a:rPr lang="ja-JP" altLang="en-US" dirty="0" smtClean="0"/>
              <a:t>「データカタログ」とは</a:t>
            </a:r>
          </a:p>
          <a:p>
            <a:pPr lvl="1"/>
            <a:r>
              <a:rPr kumimoji="1" lang="ja-JP" altLang="en-US" dirty="0"/>
              <a:t>データ</a:t>
            </a:r>
            <a:r>
              <a:rPr kumimoji="1" lang="ja-JP" altLang="en-US" dirty="0" smtClean="0"/>
              <a:t>の所在、種類</a:t>
            </a:r>
            <a:r>
              <a:rPr lang="ja-JP" altLang="en-US" dirty="0" smtClean="0"/>
              <a:t>、名称など、公開しているデータに関する情報（これをメタデータという）をまとめたもの。</a:t>
            </a:r>
            <a:r>
              <a:rPr kumimoji="1" lang="ja-JP" altLang="en-US" dirty="0" smtClean="0"/>
              <a:t>いわば、データの目録・索引である。</a:t>
            </a:r>
          </a:p>
          <a:p>
            <a:pPr lvl="1"/>
            <a:r>
              <a:rPr kumimoji="1" lang="ja-JP" altLang="en-US" dirty="0" smtClean="0"/>
              <a:t>公開するデータが増加してくるにつれて、それらのデータを検索</a:t>
            </a:r>
            <a:r>
              <a:rPr lang="ja-JP" altLang="en-US" dirty="0" smtClean="0"/>
              <a:t>・一覧する要求が高まる。</a:t>
            </a:r>
            <a:br>
              <a:rPr lang="ja-JP" altLang="en-US" dirty="0" smtClean="0"/>
            </a:br>
            <a:r>
              <a:rPr lang="en-US" altLang="ja-JP" dirty="0" smtClean="0">
                <a:sym typeface="Wingdings" panose="05000000000000000000" pitchFamily="2" charset="2"/>
              </a:rPr>
              <a:t> </a:t>
            </a:r>
            <a:r>
              <a:rPr lang="ja-JP" altLang="en-US" dirty="0" smtClean="0"/>
              <a:t>データカタログの必要</a:t>
            </a:r>
            <a:r>
              <a:rPr lang="ja-JP" altLang="en-US" dirty="0"/>
              <a:t>性</a:t>
            </a:r>
            <a:r>
              <a:rPr lang="ja-JP" altLang="en-US" dirty="0" smtClean="0"/>
              <a:t>が高まる。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14</a:t>
            </a:fld>
            <a:endParaRPr lang="en-US" altLang="ja-JP" dirty="0"/>
          </a:p>
        </p:txBody>
      </p:sp>
      <p:sp>
        <p:nvSpPr>
          <p:cNvPr id="7" name="フローチャート : 書類 6"/>
          <p:cNvSpPr/>
          <p:nvPr/>
        </p:nvSpPr>
        <p:spPr bwMode="auto">
          <a:xfrm>
            <a:off x="1929670" y="4149080"/>
            <a:ext cx="2952328" cy="2160240"/>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02560414"/>
              </p:ext>
            </p:extLst>
          </p:nvPr>
        </p:nvGraphicFramePr>
        <p:xfrm>
          <a:off x="2145694" y="4293096"/>
          <a:ext cx="2592288" cy="1158240"/>
        </p:xfrm>
        <a:graphic>
          <a:graphicData uri="http://schemas.openxmlformats.org/drawingml/2006/table">
            <a:tbl>
              <a:tblPr firstRow="1" bandRow="1">
                <a:tableStyleId>{5C22544A-7EE6-4342-B048-85BDC9FD1C3A}</a:tableStyleId>
              </a:tblPr>
              <a:tblGrid>
                <a:gridCol w="792088"/>
                <a:gridCol w="792088"/>
                <a:gridCol w="1008112"/>
              </a:tblGrid>
              <a:tr h="198022">
                <a:tc>
                  <a:txBody>
                    <a:bodyPr/>
                    <a:lstStyle/>
                    <a:p>
                      <a:r>
                        <a:rPr kumimoji="1" lang="ja-JP" altLang="en-US" dirty="0" smtClean="0"/>
                        <a:t>名称</a:t>
                      </a:r>
                      <a:endParaRPr kumimoji="1" lang="ja-JP" altLang="en-US" dirty="0"/>
                    </a:p>
                  </a:txBody>
                  <a:tcPr/>
                </a:tc>
                <a:tc>
                  <a:txBody>
                    <a:bodyPr/>
                    <a:lstStyle/>
                    <a:p>
                      <a:r>
                        <a:rPr kumimoji="1" lang="ja-JP" altLang="en-US" dirty="0" smtClean="0"/>
                        <a:t>作成者</a:t>
                      </a:r>
                      <a:endParaRPr kumimoji="1" lang="ja-JP" altLang="en-US" dirty="0"/>
                    </a:p>
                  </a:txBody>
                  <a:tcPr/>
                </a:tc>
                <a:tc>
                  <a:txBody>
                    <a:bodyPr/>
                    <a:lstStyle/>
                    <a:p>
                      <a:r>
                        <a:rPr kumimoji="1" lang="ja-JP" altLang="en-US" dirty="0" smtClean="0"/>
                        <a:t>取得先</a:t>
                      </a:r>
                      <a:endParaRPr kumimoji="1" lang="ja-JP" altLang="en-US" dirty="0"/>
                    </a:p>
                  </a:txBody>
                  <a:tcPr/>
                </a:tc>
              </a:tr>
              <a:tr h="198022">
                <a:tc>
                  <a:txBody>
                    <a:bodyPr/>
                    <a:lstStyle/>
                    <a:p>
                      <a:r>
                        <a:rPr kumimoji="1" lang="ja-JP" altLang="en-US" dirty="0" smtClean="0"/>
                        <a:t>データ</a:t>
                      </a:r>
                      <a:r>
                        <a:rPr kumimoji="1" lang="en-US" altLang="ja-JP" dirty="0" smtClean="0"/>
                        <a:t>A</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r h="198022">
                <a:tc>
                  <a:txBody>
                    <a:bodyPr/>
                    <a:lstStyle/>
                    <a:p>
                      <a:r>
                        <a:rPr kumimoji="1" lang="ja-JP" altLang="en-US" dirty="0" smtClean="0"/>
                        <a:t>データ</a:t>
                      </a:r>
                      <a:r>
                        <a:rPr kumimoji="1" lang="en-US" altLang="ja-JP" dirty="0" smtClean="0"/>
                        <a:t>B</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r h="198022">
                <a:tc>
                  <a:txBody>
                    <a:bodyPr/>
                    <a:lstStyle/>
                    <a:p>
                      <a:r>
                        <a:rPr kumimoji="1" lang="ja-JP" altLang="en-US" dirty="0" smtClean="0"/>
                        <a:t>データ</a:t>
                      </a:r>
                      <a:r>
                        <a:rPr kumimoji="1" lang="en-US" altLang="ja-JP" dirty="0" smtClean="0"/>
                        <a:t>C</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bl>
          </a:graphicData>
        </a:graphic>
      </p:graphicFrame>
      <p:sp>
        <p:nvSpPr>
          <p:cNvPr id="10" name="テキスト ボックス 9"/>
          <p:cNvSpPr txBox="1"/>
          <p:nvPr/>
        </p:nvSpPr>
        <p:spPr>
          <a:xfrm>
            <a:off x="2505587" y="5521838"/>
            <a:ext cx="1800493"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p>
        </p:txBody>
      </p:sp>
      <p:sp>
        <p:nvSpPr>
          <p:cNvPr id="13" name="フローチャート : 書類 12"/>
          <p:cNvSpPr/>
          <p:nvPr/>
        </p:nvSpPr>
        <p:spPr bwMode="auto">
          <a:xfrm>
            <a:off x="6034126" y="4077072"/>
            <a:ext cx="2952328" cy="1728192"/>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a:t>
            </a:r>
            <a:r>
              <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市に関するオープンデータの経緯を報告するものである。</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en-US" altLang="ja-JP" sz="1400" b="0" i="0" u="none" strike="noStrike" cap="none" normalizeH="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 書類 10"/>
          <p:cNvSpPr/>
          <p:nvPr/>
        </p:nvSpPr>
        <p:spPr bwMode="auto">
          <a:xfrm>
            <a:off x="6538182" y="4437112"/>
            <a:ext cx="2952328" cy="2088232"/>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27024138"/>
              </p:ext>
            </p:extLst>
          </p:nvPr>
        </p:nvGraphicFramePr>
        <p:xfrm>
          <a:off x="6718202" y="4581128"/>
          <a:ext cx="2592288" cy="1158240"/>
        </p:xfrm>
        <a:graphic>
          <a:graphicData uri="http://schemas.openxmlformats.org/drawingml/2006/table">
            <a:tbl>
              <a:tblPr firstRow="1" bandRow="1">
                <a:tableStyleId>{5C22544A-7EE6-4342-B048-85BDC9FD1C3A}</a:tableStyleId>
              </a:tblPr>
              <a:tblGrid>
                <a:gridCol w="684076"/>
                <a:gridCol w="900100"/>
                <a:gridCol w="1008112"/>
              </a:tblGrid>
              <a:tr h="162018">
                <a:tc>
                  <a:txBody>
                    <a:bodyPr/>
                    <a:lstStyle/>
                    <a:p>
                      <a:r>
                        <a:rPr kumimoji="1" lang="ja-JP" altLang="en-US" dirty="0" smtClean="0"/>
                        <a:t>地域名</a:t>
                      </a:r>
                      <a:endParaRPr kumimoji="1" lang="ja-JP" altLang="en-US" dirty="0"/>
                    </a:p>
                  </a:txBody>
                  <a:tcPr/>
                </a:tc>
                <a:tc>
                  <a:txBody>
                    <a:bodyPr/>
                    <a:lstStyle/>
                    <a:p>
                      <a:r>
                        <a:rPr kumimoji="1" lang="ja-JP" altLang="en-US" dirty="0" smtClean="0"/>
                        <a:t>人口</a:t>
                      </a:r>
                      <a:r>
                        <a:rPr kumimoji="1" lang="en-US" altLang="ja-JP" dirty="0" smtClean="0"/>
                        <a:t>[</a:t>
                      </a:r>
                      <a:r>
                        <a:rPr kumimoji="1" lang="ja-JP" altLang="en-US" dirty="0" smtClean="0"/>
                        <a:t>人</a:t>
                      </a:r>
                      <a:r>
                        <a:rPr kumimoji="1" lang="en-US" altLang="ja-JP" dirty="0" smtClean="0"/>
                        <a:t>]</a:t>
                      </a:r>
                      <a:endParaRPr kumimoji="1" lang="ja-JP" altLang="en-US" dirty="0"/>
                    </a:p>
                  </a:txBody>
                  <a:tcPr/>
                </a:tc>
                <a:tc>
                  <a:txBody>
                    <a:bodyPr/>
                    <a:lstStyle/>
                    <a:p>
                      <a:r>
                        <a:rPr kumimoji="1" lang="ja-JP" altLang="en-US" dirty="0" smtClean="0"/>
                        <a:t>面積</a:t>
                      </a:r>
                      <a:r>
                        <a:rPr kumimoji="1" lang="en-US" altLang="ja-JP" dirty="0" smtClean="0"/>
                        <a:t>[km</a:t>
                      </a:r>
                      <a:r>
                        <a:rPr kumimoji="1" lang="en-US" altLang="ja-JP" baseline="30000" dirty="0" smtClean="0"/>
                        <a:t>2</a:t>
                      </a:r>
                      <a:r>
                        <a:rPr kumimoji="1" lang="en-US" altLang="ja-JP" dirty="0" smtClean="0"/>
                        <a:t>]</a:t>
                      </a:r>
                      <a:endParaRPr kumimoji="1" lang="ja-JP" altLang="en-US" dirty="0"/>
                    </a:p>
                  </a:txBody>
                  <a:tcPr/>
                </a:tc>
              </a:tr>
              <a:tr h="162018">
                <a:tc>
                  <a:txBody>
                    <a:bodyPr/>
                    <a:lstStyle/>
                    <a:p>
                      <a:r>
                        <a:rPr kumimoji="1" lang="en-US" altLang="ja-JP" dirty="0" smtClean="0"/>
                        <a:t>X</a:t>
                      </a:r>
                      <a:r>
                        <a:rPr kumimoji="1" lang="ja-JP" altLang="en-US" dirty="0" smtClean="0"/>
                        <a:t>市</a:t>
                      </a:r>
                      <a:endParaRPr kumimoji="1" lang="ja-JP" altLang="en-US" dirty="0"/>
                    </a:p>
                  </a:txBody>
                  <a:tcPr/>
                </a:tc>
                <a:tc>
                  <a:txBody>
                    <a:bodyPr/>
                    <a:lstStyle/>
                    <a:p>
                      <a:pPr algn="r"/>
                      <a:r>
                        <a:rPr kumimoji="1" lang="en-US" altLang="ja-JP" dirty="0" smtClean="0"/>
                        <a:t>1,234,000</a:t>
                      </a:r>
                      <a:endParaRPr kumimoji="1" lang="ja-JP" altLang="en-US" dirty="0"/>
                    </a:p>
                  </a:txBody>
                  <a:tcPr/>
                </a:tc>
                <a:tc>
                  <a:txBody>
                    <a:bodyPr/>
                    <a:lstStyle/>
                    <a:p>
                      <a:pPr algn="r"/>
                      <a:r>
                        <a:rPr kumimoji="1" lang="en-US" altLang="ja-JP" dirty="0" smtClean="0"/>
                        <a:t>3,456.00</a:t>
                      </a:r>
                      <a:endParaRPr kumimoji="1" lang="ja-JP" altLang="en-US" dirty="0"/>
                    </a:p>
                  </a:txBody>
                  <a:tcPr/>
                </a:tc>
              </a:tr>
              <a:tr h="162018">
                <a:tc>
                  <a:txBody>
                    <a:bodyPr/>
                    <a:lstStyle/>
                    <a:p>
                      <a:r>
                        <a:rPr kumimoji="1" lang="en-US" altLang="ja-JP" dirty="0" smtClean="0"/>
                        <a:t>Y</a:t>
                      </a:r>
                      <a:r>
                        <a:rPr kumimoji="1" lang="ja-JP" altLang="en-US" dirty="0" smtClean="0"/>
                        <a:t>市</a:t>
                      </a:r>
                      <a:endParaRPr kumimoji="1" lang="ja-JP" altLang="en-US" dirty="0"/>
                    </a:p>
                  </a:txBody>
                  <a:tcPr/>
                </a:tc>
                <a:tc>
                  <a:txBody>
                    <a:bodyPr/>
                    <a:lstStyle/>
                    <a:p>
                      <a:pPr algn="r"/>
                      <a:r>
                        <a:rPr kumimoji="1" lang="en-US" altLang="ja-JP" baseline="0" dirty="0" smtClean="0"/>
                        <a:t>   789,000</a:t>
                      </a:r>
                      <a:endParaRPr kumimoji="1" lang="ja-JP" altLang="en-US" dirty="0"/>
                    </a:p>
                  </a:txBody>
                  <a:tcPr/>
                </a:tc>
                <a:tc>
                  <a:txBody>
                    <a:bodyPr/>
                    <a:lstStyle/>
                    <a:p>
                      <a:pPr algn="r"/>
                      <a:r>
                        <a:rPr kumimoji="1" lang="en-US" altLang="ja-JP" dirty="0" smtClean="0"/>
                        <a:t>1,357.00</a:t>
                      </a:r>
                      <a:endParaRPr kumimoji="1" lang="ja-JP" altLang="en-US" dirty="0"/>
                    </a:p>
                  </a:txBody>
                  <a:tcPr/>
                </a:tc>
              </a:tr>
              <a:tr h="162018">
                <a:tc>
                  <a:txBody>
                    <a:bodyPr/>
                    <a:lstStyle/>
                    <a:p>
                      <a:r>
                        <a:rPr kumimoji="1" lang="en-US" altLang="ja-JP" dirty="0" smtClean="0"/>
                        <a:t>Z</a:t>
                      </a:r>
                      <a:r>
                        <a:rPr kumimoji="1" lang="ja-JP" altLang="en-US" dirty="0" smtClean="0"/>
                        <a:t>市</a:t>
                      </a:r>
                      <a:endParaRPr kumimoji="1" lang="ja-JP" altLang="en-US" dirty="0"/>
                    </a:p>
                  </a:txBody>
                  <a:tcPr/>
                </a:tc>
                <a:tc>
                  <a:txBody>
                    <a:bodyPr/>
                    <a:lstStyle/>
                    <a:p>
                      <a:pPr algn="r"/>
                      <a:r>
                        <a:rPr kumimoji="1" lang="en-US" altLang="ja-JP" dirty="0" smtClean="0"/>
                        <a:t>555,000</a:t>
                      </a:r>
                      <a:endParaRPr kumimoji="1" lang="ja-JP" altLang="en-US" dirty="0"/>
                    </a:p>
                  </a:txBody>
                  <a:tcPr/>
                </a:tc>
                <a:tc>
                  <a:txBody>
                    <a:bodyPr/>
                    <a:lstStyle/>
                    <a:p>
                      <a:pPr algn="r"/>
                      <a:r>
                        <a:rPr kumimoji="1" lang="en-US" altLang="ja-JP" dirty="0" smtClean="0"/>
                        <a:t>2,345.00</a:t>
                      </a:r>
                      <a:endParaRPr kumimoji="1" lang="ja-JP" altLang="en-US" dirty="0"/>
                    </a:p>
                  </a:txBody>
                  <a:tcPr/>
                </a:tc>
              </a:tr>
            </a:tbl>
          </a:graphicData>
        </a:graphic>
      </p:graphicFrame>
      <p:cxnSp>
        <p:nvCxnSpPr>
          <p:cNvPr id="15" name="カギ線コネクタ 14"/>
          <p:cNvCxnSpPr/>
          <p:nvPr/>
        </p:nvCxnSpPr>
        <p:spPr bwMode="auto">
          <a:xfrm flipV="1">
            <a:off x="4737982" y="4437112"/>
            <a:ext cx="1296144" cy="288032"/>
          </a:xfrm>
          <a:prstGeom prst="bentConnector3">
            <a:avLst/>
          </a:prstGeom>
          <a:solidFill>
            <a:schemeClr val="accent1"/>
          </a:solidFill>
          <a:ln w="12700" cap="sq" cmpd="sng" algn="ctr">
            <a:solidFill>
              <a:schemeClr val="bg1"/>
            </a:solidFill>
            <a:prstDash val="solid"/>
            <a:round/>
            <a:headEnd type="none" w="sm" len="sm"/>
            <a:tailEnd type="arrow"/>
          </a:ln>
          <a:effectLst/>
        </p:spPr>
      </p:cxnSp>
      <p:cxnSp>
        <p:nvCxnSpPr>
          <p:cNvPr id="16" name="カギ線コネクタ 15"/>
          <p:cNvCxnSpPr/>
          <p:nvPr/>
        </p:nvCxnSpPr>
        <p:spPr bwMode="auto">
          <a:xfrm>
            <a:off x="4737982" y="5013176"/>
            <a:ext cx="1800200" cy="936104"/>
          </a:xfrm>
          <a:prstGeom prst="bentConnector3">
            <a:avLst/>
          </a:prstGeom>
          <a:solidFill>
            <a:schemeClr val="accent1"/>
          </a:solidFill>
          <a:ln w="12700" cap="sq" cmpd="sng" algn="ctr">
            <a:solidFill>
              <a:schemeClr val="bg1"/>
            </a:solidFill>
            <a:prstDash val="solid"/>
            <a:round/>
            <a:headEnd type="none" w="sm" len="sm"/>
            <a:tailEnd type="arrow"/>
          </a:ln>
          <a:effectLst/>
        </p:spPr>
      </p:cxnSp>
      <p:sp>
        <p:nvSpPr>
          <p:cNvPr id="19" name="テキスト ボックス 18"/>
          <p:cNvSpPr txBox="1"/>
          <p:nvPr/>
        </p:nvSpPr>
        <p:spPr>
          <a:xfrm>
            <a:off x="6537889" y="3789040"/>
            <a:ext cx="2650084"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20" name="テキスト ボックス 19"/>
          <p:cNvSpPr txBox="1"/>
          <p:nvPr/>
        </p:nvSpPr>
        <p:spPr>
          <a:xfrm>
            <a:off x="6754206" y="5795972"/>
            <a:ext cx="2879314"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（表形式データ）</a:t>
            </a:r>
          </a:p>
        </p:txBody>
      </p:sp>
    </p:spTree>
    <p:extLst>
      <p:ext uri="{BB962C8B-B14F-4D97-AF65-F5344CB8AC3E}">
        <p14:creationId xmlns:p14="http://schemas.microsoft.com/office/powerpoint/2010/main" val="228362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オープンデータ化の技術的レベル</a:t>
            </a:r>
            <a:endParaRPr kumimoji="1" lang="ja-JP" altLang="en-US" dirty="0"/>
          </a:p>
        </p:txBody>
      </p:sp>
      <p:graphicFrame>
        <p:nvGraphicFramePr>
          <p:cNvPr id="10" name="コンテンツ プレースホルダー 9"/>
          <p:cNvGraphicFramePr>
            <a:graphicFrameLocks noGrp="1"/>
          </p:cNvGraphicFramePr>
          <p:nvPr>
            <p:ph sz="half" idx="1"/>
            <p:extLst>
              <p:ext uri="{D42A27DB-BD31-4B8C-83A1-F6EECF244321}">
                <p14:modId xmlns:p14="http://schemas.microsoft.com/office/powerpoint/2010/main" val="2823641296"/>
              </p:ext>
            </p:extLst>
          </p:nvPr>
        </p:nvGraphicFramePr>
        <p:xfrm>
          <a:off x="315913" y="1143001"/>
          <a:ext cx="9183689" cy="2166910"/>
        </p:xfrm>
        <a:graphic>
          <a:graphicData uri="http://schemas.openxmlformats.org/drawingml/2006/table">
            <a:tbl>
              <a:tblPr firstRow="1" firstCol="1" bandRow="1">
                <a:tableStyleId>{5C22544A-7EE6-4342-B048-85BDC9FD1C3A}</a:tableStyleId>
              </a:tblPr>
              <a:tblGrid>
                <a:gridCol w="918683"/>
                <a:gridCol w="1774188"/>
                <a:gridCol w="2088232"/>
                <a:gridCol w="2160240"/>
                <a:gridCol w="2242346"/>
              </a:tblGrid>
              <a:tr h="307630">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24555">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や画像ファイルを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機械可読なデータを作成し、</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 XLS,</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DOC</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機械可読性の高いデータを作成し、公開する。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章参照）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等の技術を導入したデータを作成し、公開する。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642128">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データのカタログ（目録）</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存在しない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カタログを表形式データ（</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など）として作成し、公開する。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データカタログシステムを導入する。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SPARQL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を利用したメタデータ検索機能を提供する。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07630">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＋情報流通連携基盤など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9" name="コンテンツ プレースホルダー 8"/>
          <p:cNvSpPr>
            <a:spLocks noGrp="1"/>
          </p:cNvSpPr>
          <p:nvPr>
            <p:ph sz="half" idx="2"/>
          </p:nvPr>
        </p:nvSpPr>
        <p:spPr>
          <a:xfrm>
            <a:off x="315789" y="3573017"/>
            <a:ext cx="9182040" cy="2838112"/>
          </a:xfrm>
        </p:spPr>
        <p:txBody>
          <a:bodyPr>
            <a:normAutofit fontScale="92500" lnSpcReduction="10000"/>
          </a:bodyPr>
          <a:lstStyle/>
          <a:p>
            <a:r>
              <a:rPr kumimoji="1" lang="en-US" altLang="ja-JP" dirty="0" smtClean="0"/>
              <a:t>Level 1</a:t>
            </a:r>
            <a:r>
              <a:rPr kumimoji="1" lang="ja-JP" altLang="en-US" dirty="0" smtClean="0"/>
              <a:t>に移行するメリット</a:t>
            </a:r>
          </a:p>
          <a:p>
            <a:pPr lvl="1"/>
            <a:r>
              <a:rPr lang="ja-JP" altLang="en-US" dirty="0" smtClean="0"/>
              <a:t>利用者は、画像解析等の処理をすることなく、直接データを取得できる。</a:t>
            </a:r>
          </a:p>
          <a:p>
            <a:pPr lvl="1"/>
            <a:r>
              <a:rPr lang="ja-JP" altLang="en-US" dirty="0"/>
              <a:t>データ</a:t>
            </a:r>
            <a:r>
              <a:rPr lang="ja-JP" altLang="en-US" dirty="0" smtClean="0"/>
              <a:t>のありかを電子的に入手できる。</a:t>
            </a:r>
          </a:p>
          <a:p>
            <a:r>
              <a:rPr lang="en-US" altLang="ja-JP" dirty="0" smtClean="0"/>
              <a:t>Level 2</a:t>
            </a:r>
            <a:r>
              <a:rPr lang="ja-JP" altLang="en-US" dirty="0"/>
              <a:t>に移行</a:t>
            </a:r>
            <a:r>
              <a:rPr lang="ja-JP" altLang="en-US" dirty="0" smtClean="0"/>
              <a:t>するメリット</a:t>
            </a:r>
            <a:endParaRPr lang="ja-JP" altLang="en-US" dirty="0"/>
          </a:p>
          <a:p>
            <a:pPr lvl="1"/>
            <a:r>
              <a:rPr lang="ja-JP" altLang="en-US" dirty="0" smtClean="0"/>
              <a:t>利用者のデータ利活用の効率が向上する。（データの再利用性や検索性の向上）</a:t>
            </a:r>
            <a:endParaRPr lang="en-US" altLang="ja-JP" dirty="0" smtClean="0"/>
          </a:p>
          <a:p>
            <a:r>
              <a:rPr kumimoji="1" lang="en-US" altLang="ja-JP" dirty="0" smtClean="0"/>
              <a:t>Level 3</a:t>
            </a:r>
            <a:r>
              <a:rPr kumimoji="1" lang="ja-JP" altLang="en-US" dirty="0" smtClean="0"/>
              <a:t>に移行するメリット</a:t>
            </a:r>
          </a:p>
          <a:p>
            <a:pPr lvl="1"/>
            <a:r>
              <a:rPr kumimoji="1" lang="ja-JP" altLang="en-US" dirty="0" smtClean="0"/>
              <a:t>他のデータとのマッシュアップや他のデータとの横断検索などが可能になる。</a:t>
            </a:r>
            <a:br>
              <a:rPr kumimoji="1" lang="ja-JP" altLang="en-US" dirty="0" smtClean="0"/>
            </a:br>
            <a:r>
              <a:rPr kumimoji="1" lang="en-US" altLang="ja-JP" dirty="0" smtClean="0">
                <a:sym typeface="Wingdings" panose="05000000000000000000" pitchFamily="2" charset="2"/>
              </a:rPr>
              <a:t> </a:t>
            </a:r>
            <a:r>
              <a:rPr kumimoji="1" lang="ja-JP" altLang="en-US" dirty="0" smtClean="0"/>
              <a:t>利用者によるデータ利用の幅を広げられる。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dirty="0"/>
          </a:p>
        </p:txBody>
      </p:sp>
    </p:spTree>
    <p:extLst>
      <p:ext uri="{BB962C8B-B14F-4D97-AF65-F5344CB8AC3E}">
        <p14:creationId xmlns:p14="http://schemas.microsoft.com/office/powerpoint/2010/main" val="52103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オープンデータにとっての識別子（</a:t>
            </a:r>
            <a:r>
              <a:rPr kumimoji="1" lang="en-US" altLang="ja-JP" dirty="0" smtClean="0"/>
              <a:t>ID</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識別子（</a:t>
            </a:r>
            <a:r>
              <a:rPr lang="en-US" altLang="ja-JP" dirty="0" smtClean="0"/>
              <a:t>ID</a:t>
            </a:r>
            <a:r>
              <a:rPr lang="ja-JP" altLang="en-US" dirty="0" smtClean="0"/>
              <a:t>）とは？</a:t>
            </a:r>
            <a:endParaRPr lang="en-US" altLang="ja-JP" dirty="0" smtClean="0"/>
          </a:p>
          <a:p>
            <a:pPr lvl="1"/>
            <a:r>
              <a:rPr lang="ja-JP" altLang="en-US" dirty="0"/>
              <a:t>一意に識別するためにデータやデータが対象とする実物や組織・場所等に付与する番号を、識別子（</a:t>
            </a:r>
            <a:r>
              <a:rPr lang="en-US" altLang="ja-JP" dirty="0"/>
              <a:t>ID</a:t>
            </a:r>
            <a:r>
              <a:rPr lang="ja-JP" altLang="en-US" dirty="0"/>
              <a:t>）という。</a:t>
            </a:r>
          </a:p>
          <a:p>
            <a:r>
              <a:rPr lang="ja-JP" altLang="en-US" dirty="0" smtClean="0"/>
              <a:t>オープンデータにとっての識別子とは？</a:t>
            </a:r>
            <a:endParaRPr lang="en-US" altLang="ja-JP" dirty="0" smtClean="0"/>
          </a:p>
          <a:p>
            <a:pPr lvl="1"/>
            <a:r>
              <a:rPr lang="ja-JP" altLang="en-US" dirty="0" smtClean="0"/>
              <a:t>識別子は、グローバルにユニークであるべきである。</a:t>
            </a:r>
          </a:p>
          <a:p>
            <a:pPr lvl="2"/>
            <a:r>
              <a:rPr lang="ja-JP" altLang="en-US" dirty="0" smtClean="0"/>
              <a:t>たとえば社員番号は、その社内ではユニークであるが、社外では唯一性を保証できない。</a:t>
            </a:r>
          </a:p>
          <a:p>
            <a:pPr lvl="1"/>
            <a:r>
              <a:rPr lang="ja-JP" altLang="en-US" dirty="0" smtClean="0"/>
              <a:t>既</a:t>
            </a:r>
            <a:r>
              <a:rPr lang="ja-JP" altLang="en-US" dirty="0"/>
              <a:t>に確立して</a:t>
            </a:r>
            <a:r>
              <a:rPr lang="ja-JP" altLang="en-US" dirty="0" smtClean="0"/>
              <a:t>いる、グローバルな識別子体系を利用することが望ましい。</a:t>
            </a:r>
          </a:p>
          <a:p>
            <a:pPr lvl="2"/>
            <a:r>
              <a:rPr lang="en-US" altLang="ja-JP" dirty="0" smtClean="0"/>
              <a:t>ucode</a:t>
            </a:r>
            <a:r>
              <a:rPr lang="ja-JP" altLang="en-US" dirty="0" smtClean="0"/>
              <a:t>・</a:t>
            </a:r>
            <a:r>
              <a:rPr lang="en-US" altLang="ja-JP" dirty="0" err="1" smtClean="0"/>
              <a:t>DoI</a:t>
            </a:r>
            <a:r>
              <a:rPr lang="ja-JP" altLang="en-US" dirty="0" smtClean="0"/>
              <a:t>（</a:t>
            </a:r>
            <a:r>
              <a:rPr lang="en-US" altLang="ja-JP" dirty="0" smtClean="0"/>
              <a:t>Digital Object Identifiers</a:t>
            </a:r>
            <a:r>
              <a:rPr lang="ja-JP" altLang="en-US" dirty="0" smtClean="0"/>
              <a:t>）・企業コード（</a:t>
            </a:r>
            <a:r>
              <a:rPr lang="en-US" altLang="ja-JP" dirty="0" smtClean="0"/>
              <a:t>ISO 6523</a:t>
            </a:r>
            <a:r>
              <a:rPr lang="ja-JP" altLang="en-US" dirty="0" smtClean="0"/>
              <a:t>）・地方自治体コードなど。</a:t>
            </a:r>
          </a:p>
          <a:p>
            <a:pPr lvl="2"/>
            <a:r>
              <a:rPr lang="ja-JP" altLang="en-US" dirty="0" smtClean="0"/>
              <a:t>広く使われている識別子の一覧を</a:t>
            </a:r>
            <a:r>
              <a:rPr lang="ja-JP" altLang="en-US" dirty="0"/>
              <a:t>付録の</a:t>
            </a:r>
            <a:r>
              <a:rPr lang="en-US" altLang="ja-JP" dirty="0"/>
              <a:t>ii</a:t>
            </a:r>
            <a:r>
              <a:rPr lang="en-US" altLang="ja-JP" dirty="0" smtClean="0"/>
              <a:t>.</a:t>
            </a:r>
            <a:r>
              <a:rPr lang="ja-JP" altLang="en-US" dirty="0" smtClean="0"/>
              <a:t>に掲載する。</a:t>
            </a:r>
          </a:p>
          <a:p>
            <a:pPr lvl="1"/>
            <a:r>
              <a:rPr lang="en-US" altLang="ja-JP" dirty="0" smtClean="0"/>
              <a:t>URI</a:t>
            </a:r>
            <a:r>
              <a:rPr lang="ja-JP" altLang="en-US" dirty="0" smtClean="0"/>
              <a:t>（</a:t>
            </a:r>
            <a:r>
              <a:rPr lang="en-US" altLang="ja-JP" dirty="0" smtClean="0"/>
              <a:t>Uniform Resource Identifier</a:t>
            </a:r>
            <a:r>
              <a:rPr lang="ja-JP" altLang="en-US" dirty="0" smtClean="0"/>
              <a:t>）として表現できる体系が望ましい。</a:t>
            </a:r>
          </a:p>
          <a:p>
            <a:pPr lvl="2"/>
            <a:r>
              <a:rPr lang="en-US" altLang="ja-JP" dirty="0" smtClean="0"/>
              <a:t>Web</a:t>
            </a:r>
            <a:r>
              <a:rPr lang="ja-JP" altLang="en-US" dirty="0" smtClean="0"/>
              <a:t>にアクセスするときに利用する</a:t>
            </a:r>
            <a:r>
              <a:rPr lang="en-US" altLang="ja-JP" dirty="0" smtClean="0"/>
              <a:t>URL</a:t>
            </a:r>
            <a:r>
              <a:rPr lang="ja-JP" altLang="en-US" dirty="0" smtClean="0"/>
              <a:t>（</a:t>
            </a:r>
            <a:r>
              <a:rPr lang="en-US" altLang="ja-JP" dirty="0"/>
              <a:t>Uniform Resource Locator</a:t>
            </a:r>
            <a:r>
              <a:rPr lang="ja-JP" altLang="en-US" dirty="0" smtClean="0"/>
              <a:t>）は、</a:t>
            </a:r>
            <a:r>
              <a:rPr lang="en-US" altLang="ja-JP" dirty="0" smtClean="0"/>
              <a:t>URI</a:t>
            </a:r>
            <a:r>
              <a:rPr lang="ja-JP" altLang="en-US" dirty="0" smtClean="0"/>
              <a:t>の一部である。</a:t>
            </a:r>
          </a:p>
          <a:p>
            <a:pPr marL="698500" lvl="1" indent="-342900">
              <a:buFont typeface="+mj-lt"/>
              <a:buAutoNum type="arabicPeriod"/>
            </a:pPr>
            <a:endParaRPr lang="ja-JP" altLang="en-US" dirty="0" smtClean="0"/>
          </a:p>
          <a:p>
            <a:pPr marL="698500" lvl="1" indent="-342900">
              <a:buFont typeface="+mj-lt"/>
              <a:buAutoNum type="arabicPeriod"/>
            </a:pP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dirty="0"/>
          </a:p>
        </p:txBody>
      </p:sp>
    </p:spTree>
    <p:extLst>
      <p:ext uri="{BB962C8B-B14F-4D97-AF65-F5344CB8AC3E}">
        <p14:creationId xmlns:p14="http://schemas.microsoft.com/office/powerpoint/2010/main" val="281002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適切な識別子体系がない場合の対処法</a:t>
            </a:r>
            <a:endParaRPr kumimoji="1" lang="ja-JP" altLang="en-US" dirty="0"/>
          </a:p>
        </p:txBody>
      </p:sp>
      <p:sp>
        <p:nvSpPr>
          <p:cNvPr id="3" name="コンテンツ プレースホルダー 2"/>
          <p:cNvSpPr>
            <a:spLocks noGrp="1"/>
          </p:cNvSpPr>
          <p:nvPr>
            <p:ph idx="1"/>
          </p:nvPr>
        </p:nvSpPr>
        <p:spPr/>
        <p:txBody>
          <a:bodyPr/>
          <a:lstStyle/>
          <a:p>
            <a:pPr marL="492030" indent="-342900">
              <a:buFont typeface="+mj-lt"/>
              <a:buAutoNum type="arabicPeriod"/>
            </a:pPr>
            <a:r>
              <a:rPr lang="ja-JP" altLang="en-US" dirty="0" smtClean="0"/>
              <a:t>対象</a:t>
            </a:r>
            <a:r>
              <a:rPr lang="ja-JP" altLang="en-US" dirty="0"/>
              <a:t>とする実物や組織・場所に番号が付与されていない</a:t>
            </a:r>
            <a:r>
              <a:rPr lang="ja-JP" altLang="en-US" dirty="0" smtClean="0"/>
              <a:t>場合</a:t>
            </a:r>
          </a:p>
          <a:p>
            <a:pPr marL="698500" lvl="1" indent="-342900"/>
            <a:r>
              <a:rPr lang="ja-JP" altLang="en-US" dirty="0" smtClean="0"/>
              <a:t>対象の</a:t>
            </a:r>
            <a:r>
              <a:rPr lang="ja-JP" altLang="en-US" dirty="0"/>
              <a:t>実物や組織・</a:t>
            </a:r>
            <a:r>
              <a:rPr lang="ja-JP" altLang="en-US" dirty="0" smtClean="0"/>
              <a:t>場所に番号</a:t>
            </a:r>
            <a:r>
              <a:rPr lang="ja-JP" altLang="en-US" dirty="0"/>
              <a:t>を付与する。</a:t>
            </a:r>
          </a:p>
          <a:p>
            <a:pPr marL="492030" indent="-342900">
              <a:buFont typeface="+mj-lt"/>
              <a:buAutoNum type="arabicPeriod"/>
            </a:pPr>
            <a:r>
              <a:rPr lang="ja-JP" altLang="en-US" dirty="0"/>
              <a:t>付与した番号をグローバル化する。</a:t>
            </a:r>
          </a:p>
          <a:p>
            <a:pPr lvl="1"/>
            <a:r>
              <a:rPr lang="en-US" altLang="ja-JP" dirty="0"/>
              <a:t>ucode</a:t>
            </a:r>
            <a:r>
              <a:rPr lang="ja-JP" altLang="en-US" dirty="0"/>
              <a:t>や</a:t>
            </a:r>
            <a:r>
              <a:rPr lang="en-US" altLang="ja-JP" dirty="0" err="1"/>
              <a:t>DoI</a:t>
            </a:r>
            <a:r>
              <a:rPr lang="ja-JP" altLang="en-US" dirty="0"/>
              <a:t>など、グローバルな体系に基づく識別子を取得し、その</a:t>
            </a:r>
            <a:r>
              <a:rPr lang="ja-JP" altLang="en-US" dirty="0" smtClean="0"/>
              <a:t>体系に基づき識別子を管理</a:t>
            </a:r>
            <a:r>
              <a:rPr lang="ja-JP" altLang="en-US" dirty="0"/>
              <a:t>する</a:t>
            </a:r>
            <a:r>
              <a:rPr lang="ja-JP" altLang="en-US" dirty="0" smtClean="0"/>
              <a:t>。</a:t>
            </a:r>
          </a:p>
          <a:p>
            <a:pPr lvl="1"/>
            <a:endParaRPr lang="ja-JP" altLang="en-US" dirty="0"/>
          </a:p>
          <a:p>
            <a:pPr lvl="1"/>
            <a:endParaRPr lang="ja-JP" altLang="en-US" dirty="0" smtClean="0"/>
          </a:p>
          <a:p>
            <a:pPr lvl="1"/>
            <a:endParaRPr lang="ja-JP" altLang="en-US" dirty="0"/>
          </a:p>
          <a:p>
            <a:pPr lvl="1"/>
            <a:endParaRPr lang="ja-JP" altLang="en-US" dirty="0" smtClean="0"/>
          </a:p>
          <a:p>
            <a:pPr lvl="1"/>
            <a:r>
              <a:rPr lang="ja-JP" altLang="en-US" dirty="0" smtClean="0"/>
              <a:t>付与</a:t>
            </a:r>
            <a:r>
              <a:rPr lang="ja-JP" altLang="en-US" dirty="0"/>
              <a:t>した番号に</a:t>
            </a:r>
            <a:r>
              <a:rPr lang="ja-JP" altLang="en-US" dirty="0" smtClean="0"/>
              <a:t>組織が決める</a:t>
            </a:r>
            <a:r>
              <a:rPr lang="en-US" altLang="ja-JP" dirty="0" smtClean="0"/>
              <a:t>URL</a:t>
            </a:r>
            <a:r>
              <a:rPr lang="ja-JP" altLang="en-US" dirty="0"/>
              <a:t>を付与してグローバル化することもできる</a:t>
            </a:r>
            <a:r>
              <a:rPr lang="ja-JP" altLang="en-US" dirty="0" smtClean="0"/>
              <a:t>。</a:t>
            </a:r>
          </a:p>
          <a:p>
            <a:pPr lvl="2"/>
            <a:r>
              <a:rPr lang="ja-JP" altLang="en-US" dirty="0" smtClean="0"/>
              <a:t>ただし、組織の統廃合等によりドメイン名が変わると、識別子も変わってしまう。</a:t>
            </a:r>
            <a:endParaRPr lang="ja-JP" altLang="en-US" dirty="0"/>
          </a:p>
          <a:p>
            <a:endParaRPr kumimoji="1" lang="ja-JP" altLang="en-US" dirty="0" smtClean="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dirty="0"/>
          </a:p>
        </p:txBody>
      </p:sp>
      <p:sp>
        <p:nvSpPr>
          <p:cNvPr id="5" name="角丸四角形 4"/>
          <p:cNvSpPr/>
          <p:nvPr/>
        </p:nvSpPr>
        <p:spPr bwMode="auto">
          <a:xfrm>
            <a:off x="1064568" y="3051256"/>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bwMode="auto">
          <a:xfrm>
            <a:off x="4304928" y="3051256"/>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urn:ucode:_00001C00000000000001000000012345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a:stCxn id="5" idx="3"/>
            <a:endCxn id="6" idx="1"/>
          </p:cNvCxnSpPr>
          <p:nvPr/>
        </p:nvCxnSpPr>
        <p:spPr bwMode="auto">
          <a:xfrm>
            <a:off x="1964668" y="3267280"/>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1" name="角丸四角形 10"/>
          <p:cNvSpPr/>
          <p:nvPr/>
        </p:nvSpPr>
        <p:spPr bwMode="auto">
          <a:xfrm>
            <a:off x="1064568" y="3861048"/>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bwMode="auto">
          <a:xfrm>
            <a:off x="4304928" y="3861048"/>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r>
              <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dx.doi.org/10.1021/xxx12345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p:cNvCxnSpPr>
            <a:stCxn id="11" idx="3"/>
            <a:endCxn id="12" idx="1"/>
          </p:cNvCxnSpPr>
          <p:nvPr/>
        </p:nvCxnSpPr>
        <p:spPr bwMode="auto">
          <a:xfrm>
            <a:off x="1964668" y="4077072"/>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4" name="左中かっこ 13"/>
          <p:cNvSpPr/>
          <p:nvPr/>
        </p:nvSpPr>
        <p:spPr bwMode="auto">
          <a:xfrm rot="5400000">
            <a:off x="6015118" y="1322766"/>
            <a:ext cx="180020" cy="33123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左中かっこ 14"/>
          <p:cNvSpPr/>
          <p:nvPr/>
        </p:nvSpPr>
        <p:spPr bwMode="auto">
          <a:xfrm rot="5400000">
            <a:off x="8391382" y="2258870"/>
            <a:ext cx="180020" cy="1440160"/>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テキスト ボックス 15"/>
          <p:cNvSpPr txBox="1"/>
          <p:nvPr/>
        </p:nvSpPr>
        <p:spPr>
          <a:xfrm>
            <a:off x="2576736" y="2955905"/>
            <a:ext cx="886781"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ucode</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p>
        </p:txBody>
      </p:sp>
      <p:sp>
        <p:nvSpPr>
          <p:cNvPr id="18" name="テキスト ボックス 17"/>
          <p:cNvSpPr txBox="1"/>
          <p:nvPr/>
        </p:nvSpPr>
        <p:spPr>
          <a:xfrm>
            <a:off x="2690433" y="3789040"/>
            <a:ext cx="678391" cy="307777"/>
          </a:xfrm>
          <a:prstGeom prst="rect">
            <a:avLst/>
          </a:prstGeom>
          <a:noFill/>
        </p:spPr>
        <p:txBody>
          <a:bodyPr wrap="none" rtlCol="0">
            <a:spAutoFit/>
          </a:bodyPr>
          <a:lstStyle/>
          <a:p>
            <a:pPr algn="l"/>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p>
        </p:txBody>
      </p:sp>
      <p:sp>
        <p:nvSpPr>
          <p:cNvPr id="19" name="テキスト ボックス 18"/>
          <p:cNvSpPr txBox="1"/>
          <p:nvPr/>
        </p:nvSpPr>
        <p:spPr>
          <a:xfrm>
            <a:off x="5025008" y="2750731"/>
            <a:ext cx="2097049" cy="246221"/>
          </a:xfrm>
          <a:prstGeom prst="rect">
            <a:avLst/>
          </a:prstGeom>
          <a:noFill/>
        </p:spPr>
        <p:txBody>
          <a:bodyPr wrap="none" rtlCol="0">
            <a:spAutoFit/>
          </a:bodyPr>
          <a:lstStyle/>
          <a:p>
            <a:pPr algn="l"/>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ucode</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管理組織から付与（固定）</a:t>
            </a:r>
          </a:p>
        </p:txBody>
      </p:sp>
      <p:sp>
        <p:nvSpPr>
          <p:cNvPr id="20" name="テキスト ボックス 19"/>
          <p:cNvSpPr txBox="1"/>
          <p:nvPr/>
        </p:nvSpPr>
        <p:spPr>
          <a:xfrm>
            <a:off x="7888458" y="2750731"/>
            <a:ext cx="1249060"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左中かっこ 20"/>
          <p:cNvSpPr/>
          <p:nvPr/>
        </p:nvSpPr>
        <p:spPr bwMode="auto">
          <a:xfrm rot="5400000">
            <a:off x="6195138" y="2541095"/>
            <a:ext cx="180020" cy="2376263"/>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左中かっこ 21"/>
          <p:cNvSpPr/>
          <p:nvPr/>
        </p:nvSpPr>
        <p:spPr bwMode="auto">
          <a:xfrm rot="5400000">
            <a:off x="8088599" y="3444098"/>
            <a:ext cx="221831" cy="6120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3" name="テキスト ボックス 22"/>
          <p:cNvSpPr txBox="1"/>
          <p:nvPr/>
        </p:nvSpPr>
        <p:spPr>
          <a:xfrm>
            <a:off x="5309288" y="3501008"/>
            <a:ext cx="1947969" cy="246221"/>
          </a:xfrm>
          <a:prstGeom prst="rect">
            <a:avLst/>
          </a:prstGeom>
          <a:noFill/>
        </p:spPr>
        <p:txBody>
          <a:bodyPr wrap="none" rtlCol="0">
            <a:spAutoFit/>
          </a:bodyPr>
          <a:lstStyle/>
          <a:p>
            <a:pPr algn="l"/>
            <a:r>
              <a:rPr kumimoji="1" lang="en-US" altLang="ja-JP" sz="10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管理組織から付与（固定）</a:t>
            </a:r>
          </a:p>
        </p:txBody>
      </p:sp>
      <p:sp>
        <p:nvSpPr>
          <p:cNvPr id="24" name="テキスト ボックス 23"/>
          <p:cNvSpPr txBox="1"/>
          <p:nvPr/>
        </p:nvSpPr>
        <p:spPr>
          <a:xfrm>
            <a:off x="7844425" y="3501008"/>
            <a:ext cx="71686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1064568" y="5517232"/>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304928" y="5517232"/>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r>
              <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://exapmle.org/xxx/12345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矢印コネクタ 26"/>
          <p:cNvCxnSpPr>
            <a:stCxn id="25" idx="3"/>
            <a:endCxn id="26" idx="1"/>
          </p:cNvCxnSpPr>
          <p:nvPr/>
        </p:nvCxnSpPr>
        <p:spPr bwMode="auto">
          <a:xfrm>
            <a:off x="1964668" y="5733256"/>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28" name="テキスト ボックス 27"/>
          <p:cNvSpPr txBox="1"/>
          <p:nvPr/>
        </p:nvSpPr>
        <p:spPr>
          <a:xfrm>
            <a:off x="2690433" y="5445224"/>
            <a:ext cx="716863"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p>
        </p:txBody>
      </p:sp>
      <p:sp>
        <p:nvSpPr>
          <p:cNvPr id="29" name="左中かっこ 28"/>
          <p:cNvSpPr/>
          <p:nvPr/>
        </p:nvSpPr>
        <p:spPr bwMode="auto">
          <a:xfrm rot="5400000">
            <a:off x="6531912" y="4822086"/>
            <a:ext cx="180020" cy="1126651"/>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0" name="左中かっこ 29"/>
          <p:cNvSpPr/>
          <p:nvPr/>
        </p:nvSpPr>
        <p:spPr bwMode="auto">
          <a:xfrm rot="5400000">
            <a:off x="7812414" y="5100282"/>
            <a:ext cx="221831" cy="6120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1" name="テキスト ボックス 30"/>
          <p:cNvSpPr txBox="1"/>
          <p:nvPr/>
        </p:nvSpPr>
        <p:spPr>
          <a:xfrm>
            <a:off x="6033120" y="5157192"/>
            <a:ext cx="1210588" cy="246221"/>
          </a:xfrm>
          <a:prstGeom prst="rect">
            <a:avLst/>
          </a:prstGeom>
          <a:noFill/>
        </p:spPr>
        <p:txBody>
          <a:bodyPr wrap="none" rtlCol="0">
            <a:spAutoFit/>
          </a:bodyPr>
          <a:lstStyle/>
          <a:p>
            <a:pPr algn="l"/>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組織のドメイン名</a:t>
            </a:r>
          </a:p>
        </p:txBody>
      </p:sp>
      <p:sp>
        <p:nvSpPr>
          <p:cNvPr id="32" name="テキスト ボックス 31"/>
          <p:cNvSpPr txBox="1"/>
          <p:nvPr/>
        </p:nvSpPr>
        <p:spPr>
          <a:xfrm>
            <a:off x="7568238" y="5157192"/>
            <a:ext cx="71686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左中かっこ 32"/>
          <p:cNvSpPr/>
          <p:nvPr/>
        </p:nvSpPr>
        <p:spPr bwMode="auto">
          <a:xfrm rot="5400000">
            <a:off x="7572466" y="3540033"/>
            <a:ext cx="221830" cy="420199"/>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4" name="テキスト ボックス 33"/>
          <p:cNvSpPr txBox="1"/>
          <p:nvPr/>
        </p:nvSpPr>
        <p:spPr>
          <a:xfrm>
            <a:off x="7388712" y="3501008"/>
            <a:ext cx="588624" cy="246221"/>
          </a:xfrm>
          <a:prstGeom prst="rect">
            <a:avLst/>
          </a:prstGeom>
          <a:noFill/>
        </p:spPr>
        <p:txBody>
          <a:bodyPr wrap="none" rtlCol="0">
            <a:spAutoFit/>
          </a:bodyPr>
          <a:lstStyle/>
          <a:p>
            <a:r>
              <a:rPr kumimoji="1"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左中かっこ 34"/>
          <p:cNvSpPr/>
          <p:nvPr/>
        </p:nvSpPr>
        <p:spPr bwMode="auto">
          <a:xfrm rot="5400000">
            <a:off x="7287218" y="5193434"/>
            <a:ext cx="221829" cy="425767"/>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6" name="テキスト ボックス 35"/>
          <p:cNvSpPr txBox="1"/>
          <p:nvPr/>
        </p:nvSpPr>
        <p:spPr>
          <a:xfrm>
            <a:off x="7113240" y="5157192"/>
            <a:ext cx="58862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0085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bwMode="auto">
          <a:xfrm>
            <a:off x="416496" y="2420887"/>
            <a:ext cx="921702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p:txBody>
          <a:bodyPr/>
          <a:lstStyle/>
          <a:p>
            <a:r>
              <a:rPr kumimoji="1" lang="ja-JP" altLang="en-US" dirty="0" smtClean="0"/>
              <a:t>オープンデータ化の手順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dirty="0"/>
          </a:p>
        </p:txBody>
      </p:sp>
      <p:sp>
        <p:nvSpPr>
          <p:cNvPr id="5" name="角丸四角形 4"/>
          <p:cNvSpPr/>
          <p:nvPr/>
        </p:nvSpPr>
        <p:spPr bwMode="auto">
          <a:xfrm>
            <a:off x="206224" y="220486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cxnSp>
        <p:nvCxnSpPr>
          <p:cNvPr id="20" name="直線矢印コネクタ 19"/>
          <p:cNvCxnSpPr>
            <a:stCxn id="5" idx="2"/>
            <a:endCxn id="5" idx="2"/>
          </p:cNvCxnSpPr>
          <p:nvPr/>
        </p:nvCxnSpPr>
        <p:spPr bwMode="auto">
          <a:xfrm>
            <a:off x="1031440" y="2636912"/>
            <a:ext cx="0"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38" name="角丸四角形 37"/>
          <p:cNvSpPr/>
          <p:nvPr/>
        </p:nvSpPr>
        <p:spPr bwMode="auto">
          <a:xfrm>
            <a:off x="704528" y="2708920"/>
            <a:ext cx="8712968" cy="648072"/>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8083604" y="2564904"/>
            <a:ext cx="1261884" cy="307777"/>
          </a:xfrm>
          <a:prstGeom prst="rect">
            <a:avLst/>
          </a:prstGeom>
          <a:solidFill>
            <a:schemeClr val="tx1"/>
          </a:solid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情報の棚卸し</a:t>
            </a:r>
          </a:p>
        </p:txBody>
      </p:sp>
      <p:sp>
        <p:nvSpPr>
          <p:cNvPr id="42" name="角丸四角形 41"/>
          <p:cNvSpPr/>
          <p:nvPr/>
        </p:nvSpPr>
        <p:spPr bwMode="auto">
          <a:xfrm>
            <a:off x="2558735" y="2852936"/>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データ形式</a:t>
            </a:r>
          </a:p>
        </p:txBody>
      </p:sp>
      <p:sp>
        <p:nvSpPr>
          <p:cNvPr id="33" name="角丸四角形 32"/>
          <p:cNvSpPr/>
          <p:nvPr/>
        </p:nvSpPr>
        <p:spPr bwMode="auto">
          <a:xfrm>
            <a:off x="416496" y="1196753"/>
            <a:ext cx="9217024" cy="864095"/>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sp>
        <p:nvSpPr>
          <p:cNvPr id="35" name="角丸四角形 34"/>
          <p:cNvSpPr/>
          <p:nvPr/>
        </p:nvSpPr>
        <p:spPr bwMode="auto">
          <a:xfrm>
            <a:off x="200472" y="1052736"/>
            <a:ext cx="4391228"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オープンデータ化推進組織の設立</a:t>
            </a:r>
          </a:p>
        </p:txBody>
      </p:sp>
      <p:cxnSp>
        <p:nvCxnSpPr>
          <p:cNvPr id="36" name="直線矢印コネクタ 35"/>
          <p:cNvCxnSpPr>
            <a:stCxn id="33" idx="2"/>
            <a:endCxn id="34" idx="0"/>
          </p:cNvCxnSpPr>
          <p:nvPr/>
        </p:nvCxnSpPr>
        <p:spPr bwMode="auto">
          <a:xfrm>
            <a:off x="5025008" y="2060848"/>
            <a:ext cx="0" cy="360039"/>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25" name="角丸四角形 24"/>
          <p:cNvSpPr/>
          <p:nvPr/>
        </p:nvSpPr>
        <p:spPr bwMode="auto">
          <a:xfrm>
            <a:off x="4304929" y="2852936"/>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管理体制</a:t>
            </a:r>
          </a:p>
        </p:txBody>
      </p:sp>
      <p:sp>
        <p:nvSpPr>
          <p:cNvPr id="26" name="角丸四角形 25"/>
          <p:cNvSpPr/>
          <p:nvPr/>
        </p:nvSpPr>
        <p:spPr bwMode="auto">
          <a:xfrm>
            <a:off x="5957667" y="2852936"/>
            <a:ext cx="1803645"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権利・法律関連</a:t>
            </a:r>
          </a:p>
        </p:txBody>
      </p:sp>
      <p:sp>
        <p:nvSpPr>
          <p:cNvPr id="28" name="角丸四角形 27"/>
          <p:cNvSpPr/>
          <p:nvPr/>
        </p:nvSpPr>
        <p:spPr bwMode="auto">
          <a:xfrm>
            <a:off x="416496" y="3789039"/>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オープンデータ化の対象・手法を明確にし、マイルストーンと計画を立案する。</a:t>
            </a:r>
          </a:p>
        </p:txBody>
      </p:sp>
      <p:sp>
        <p:nvSpPr>
          <p:cNvPr id="29" name="角丸四角形 28"/>
          <p:cNvSpPr/>
          <p:nvPr/>
        </p:nvSpPr>
        <p:spPr bwMode="auto">
          <a:xfrm>
            <a:off x="200472" y="364502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30" name="角丸四角形 29"/>
          <p:cNvSpPr/>
          <p:nvPr/>
        </p:nvSpPr>
        <p:spPr bwMode="auto">
          <a:xfrm>
            <a:off x="5314300" y="3789039"/>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計画に基づき、オープンデータ化の作業を行う。</a:t>
            </a:r>
          </a:p>
        </p:txBody>
      </p:sp>
      <p:sp>
        <p:nvSpPr>
          <p:cNvPr id="31" name="角丸四角形 30"/>
          <p:cNvSpPr/>
          <p:nvPr/>
        </p:nvSpPr>
        <p:spPr bwMode="auto">
          <a:xfrm>
            <a:off x="5098276" y="364502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32" name="角丸四角形 31"/>
          <p:cNvSpPr/>
          <p:nvPr/>
        </p:nvSpPr>
        <p:spPr bwMode="auto">
          <a:xfrm>
            <a:off x="5313040"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管理のマイルストーンに基づき、ある程度の情報が登録された段階で公開し、システムの運用を開始する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bwMode="auto">
          <a:xfrm>
            <a:off x="5097016" y="5229200"/>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44" name="角丸四角形 43"/>
          <p:cNvSpPr/>
          <p:nvPr/>
        </p:nvSpPr>
        <p:spPr bwMode="auto">
          <a:xfrm>
            <a:off x="416496"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や作業担当者からの</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フィードバックを元に、改善点を洗い出す。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bwMode="auto">
          <a:xfrm>
            <a:off x="128464" y="5229200"/>
            <a:ext cx="226762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48" name="直線矢印コネクタ 47"/>
          <p:cNvCxnSpPr>
            <a:endCxn id="28" idx="0"/>
          </p:cNvCxnSpPr>
          <p:nvPr/>
        </p:nvCxnSpPr>
        <p:spPr bwMode="auto">
          <a:xfrm>
            <a:off x="2504098" y="3501008"/>
            <a:ext cx="0" cy="288031"/>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49" name="直線矢印コネクタ 48"/>
          <p:cNvCxnSpPr>
            <a:stCxn id="28" idx="3"/>
            <a:endCxn id="30" idx="1"/>
          </p:cNvCxnSpPr>
          <p:nvPr/>
        </p:nvCxnSpPr>
        <p:spPr bwMode="auto">
          <a:xfrm>
            <a:off x="4591700" y="4329100"/>
            <a:ext cx="72260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0" name="直線矢印コネクタ 49"/>
          <p:cNvCxnSpPr>
            <a:stCxn id="30" idx="2"/>
            <a:endCxn id="32" idx="0"/>
          </p:cNvCxnSpPr>
          <p:nvPr/>
        </p:nvCxnSpPr>
        <p:spPr bwMode="auto">
          <a:xfrm flipH="1">
            <a:off x="7400642" y="4869160"/>
            <a:ext cx="1260"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1" name="直線矢印コネクタ 50"/>
          <p:cNvCxnSpPr>
            <a:stCxn id="32" idx="1"/>
            <a:endCxn id="44" idx="3"/>
          </p:cNvCxnSpPr>
          <p:nvPr/>
        </p:nvCxnSpPr>
        <p:spPr bwMode="auto">
          <a:xfrm flipH="1">
            <a:off x="4591700" y="5913276"/>
            <a:ext cx="72134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2" name="直線矢印コネクタ 51"/>
          <p:cNvCxnSpPr>
            <a:stCxn id="44" idx="0"/>
            <a:endCxn id="28" idx="2"/>
          </p:cNvCxnSpPr>
          <p:nvPr/>
        </p:nvCxnSpPr>
        <p:spPr bwMode="auto">
          <a:xfrm flipV="1">
            <a:off x="2504098" y="4869160"/>
            <a:ext cx="0"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spTree>
    <p:extLst>
      <p:ext uri="{BB962C8B-B14F-4D97-AF65-F5344CB8AC3E}">
        <p14:creationId xmlns:p14="http://schemas.microsoft.com/office/powerpoint/2010/main" val="32393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1</a:t>
            </a:r>
            <a:r>
              <a:rPr lang="en-US" altLang="ja-JP" dirty="0"/>
              <a:t>. </a:t>
            </a:r>
            <a:r>
              <a:rPr lang="ja-JP" altLang="en-US" dirty="0"/>
              <a:t>オープンデータ化推進組織の</a:t>
            </a:r>
            <a:r>
              <a:rPr lang="ja-JP" altLang="en-US" dirty="0" smtClean="0"/>
              <a:t>設立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なぜ「オープンデータ化推進組織」が必要か？</a:t>
            </a:r>
          </a:p>
          <a:p>
            <a:pPr lvl="1"/>
            <a:r>
              <a:rPr lang="ja-JP" altLang="en-US" dirty="0"/>
              <a:t>オープンデータ化は、組織を横断する取組になる</a:t>
            </a:r>
            <a:r>
              <a:rPr lang="ja-JP" altLang="en-US" dirty="0" smtClean="0"/>
              <a:t>。</a:t>
            </a:r>
          </a:p>
          <a:p>
            <a:pPr lvl="1"/>
            <a:r>
              <a:rPr lang="ja-JP" altLang="en-US" dirty="0" smtClean="0"/>
              <a:t>オープンデータ化を進めて行くにあたり、データを保持している各組織との連携・調整が必要になる。</a:t>
            </a:r>
            <a:endParaRPr lang="ja-JP" altLang="en-US" dirty="0"/>
          </a:p>
          <a:p>
            <a:pPr lvl="1"/>
            <a:r>
              <a:rPr lang="ja-JP" altLang="en-US" dirty="0" smtClean="0"/>
              <a:t>このため、各組織から独立した、オープンデータ化の推進を目的とした組織を立ち上げることが望ましい。</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dirty="0"/>
          </a:p>
        </p:txBody>
      </p:sp>
    </p:spTree>
    <p:extLst>
      <p:ext uri="{BB962C8B-B14F-4D97-AF65-F5344CB8AC3E}">
        <p14:creationId xmlns:p14="http://schemas.microsoft.com/office/powerpoint/2010/main" val="283175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「オープンデータ化のための技術ガイド」の作成目的・作成方針</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作成目的</a:t>
            </a:r>
          </a:p>
          <a:p>
            <a:pPr lvl="1"/>
            <a:r>
              <a:rPr lang="ja-JP" altLang="en-US" dirty="0" smtClean="0"/>
              <a:t>これからオープンデータ化に</a:t>
            </a:r>
            <a:r>
              <a:rPr lang="ja-JP" altLang="en-US" dirty="0"/>
              <a:t>取り組もうと</a:t>
            </a:r>
            <a:r>
              <a:rPr lang="ja-JP" altLang="en-US" dirty="0" smtClean="0"/>
              <a:t>する公的機関や民間組織の職員が、保管しているデータをオープンデータ化する</a:t>
            </a:r>
            <a:r>
              <a:rPr lang="ja-JP" altLang="en-US" dirty="0"/>
              <a:t>ため</a:t>
            </a:r>
            <a:r>
              <a:rPr lang="ja-JP" altLang="en-US" dirty="0" smtClean="0"/>
              <a:t>に必要な技術的事項の解説を行う。</a:t>
            </a:r>
          </a:p>
          <a:p>
            <a:pPr lvl="2"/>
            <a:r>
              <a:rPr lang="ja-JP" altLang="en-US" dirty="0" smtClean="0"/>
              <a:t>オープンデータ化を始めるための手引き</a:t>
            </a:r>
          </a:p>
          <a:p>
            <a:pPr lvl="2"/>
            <a:r>
              <a:rPr lang="ja-JP" altLang="en-US" dirty="0" smtClean="0"/>
              <a:t>保管しているデータをオープンデータとして整備するための手引き</a:t>
            </a:r>
            <a:endParaRPr lang="ja-JP" altLang="en-US" dirty="0"/>
          </a:p>
          <a:p>
            <a:r>
              <a:rPr lang="ja-JP" altLang="en-US" dirty="0" smtClean="0"/>
              <a:t>作成方針</a:t>
            </a:r>
          </a:p>
          <a:p>
            <a:pPr lvl="1"/>
            <a:r>
              <a:rPr kumimoji="1" lang="ja-JP" altLang="en-US" dirty="0" smtClean="0"/>
              <a:t>以下の資料をベースとし、</a:t>
            </a:r>
            <a:r>
              <a:rPr lang="ja-JP" altLang="en-US" dirty="0"/>
              <a:t>関連する規格との整合性を考慮</a:t>
            </a:r>
            <a:r>
              <a:rPr lang="ja-JP" altLang="en-US" dirty="0" smtClean="0"/>
              <a:t>した改訂を加える</a:t>
            </a:r>
            <a:r>
              <a:rPr kumimoji="1" lang="ja-JP" altLang="en-US" dirty="0" smtClean="0"/>
              <a:t>。</a:t>
            </a:r>
          </a:p>
          <a:p>
            <a:pPr lvl="2"/>
            <a:r>
              <a:rPr lang="ja-JP" altLang="en-US" dirty="0"/>
              <a:t>二次利用の促進のための府省のデータ公開に関する基本的考え方（ガイドライン</a:t>
            </a:r>
            <a:r>
              <a:rPr lang="ja-JP" altLang="en-US" dirty="0" smtClean="0"/>
              <a:t>）</a:t>
            </a:r>
            <a:r>
              <a:rPr lang="en-US" altLang="ja-JP" baseline="30000" dirty="0" smtClean="0"/>
              <a:t>(*1)</a:t>
            </a:r>
            <a:endParaRPr lang="ja-JP" altLang="en-US" baseline="30000" dirty="0" smtClean="0"/>
          </a:p>
          <a:p>
            <a:pPr lvl="2"/>
            <a:r>
              <a:rPr lang="ja-JP" altLang="en-US" dirty="0"/>
              <a:t>二次利用の促進のための府省のデータ公開に関する基本的考え方（ガイドライン</a:t>
            </a:r>
            <a:r>
              <a:rPr lang="ja-JP" altLang="en-US" dirty="0" smtClean="0"/>
              <a:t>）別添</a:t>
            </a:r>
            <a:r>
              <a:rPr lang="en-US" altLang="ja-JP" baseline="30000" dirty="0" smtClean="0"/>
              <a:t>(*1)</a:t>
            </a:r>
            <a:endParaRPr kumimoji="1" lang="ja-JP" altLang="en-US" baseline="30000" dirty="0"/>
          </a:p>
          <a:p>
            <a:pPr lvl="2"/>
            <a:r>
              <a:rPr lang="ja-JP" altLang="en-US" dirty="0"/>
              <a:t>オープンデータ化のためのデータ作成に関する技術</a:t>
            </a:r>
            <a:r>
              <a:rPr lang="ja-JP" altLang="en-US" dirty="0" smtClean="0"/>
              <a:t>ガイド</a:t>
            </a:r>
            <a:r>
              <a:rPr lang="en-US" altLang="ja-JP" baseline="30000" dirty="0" smtClean="0"/>
              <a:t>(*2)</a:t>
            </a:r>
          </a:p>
          <a:p>
            <a:pPr lvl="1"/>
            <a:r>
              <a:rPr lang="ja-JP" altLang="en-US" dirty="0" smtClean="0"/>
              <a:t>オープンデータ化を始めるための手引きを追加する。</a:t>
            </a:r>
          </a:p>
          <a:p>
            <a:r>
              <a:rPr kumimoji="1" lang="ja-JP" altLang="en-US" dirty="0" smtClean="0"/>
              <a:t>備考</a:t>
            </a:r>
          </a:p>
          <a:p>
            <a:pPr lvl="1"/>
            <a:r>
              <a:rPr lang="ja-JP" altLang="en-US" dirty="0"/>
              <a:t>本資料はガイドの骨子案で</a:t>
            </a:r>
            <a:r>
              <a:rPr lang="ja-JP" altLang="en-US" dirty="0" smtClean="0"/>
              <a:t>ある。最終的</a:t>
            </a:r>
            <a:r>
              <a:rPr lang="ja-JP" altLang="en-US" dirty="0"/>
              <a:t>には文章化したドキュメントを作成する。</a:t>
            </a:r>
          </a:p>
          <a:p>
            <a:pPr lvl="1"/>
            <a:r>
              <a:rPr lang="ja-JP" altLang="en-US" dirty="0" smtClean="0"/>
              <a:t>最終的</a:t>
            </a:r>
            <a:r>
              <a:rPr lang="ja-JP" altLang="en-US" dirty="0"/>
              <a:t>には、データガバナンス委員会で別途検討して</a:t>
            </a:r>
            <a:r>
              <a:rPr lang="ja-JP" altLang="en-US" dirty="0" smtClean="0"/>
              <a:t>いる</a:t>
            </a:r>
            <a:r>
              <a:rPr lang="ja-JP" altLang="en-US" dirty="0"/>
              <a:t>「行政職員向けの利用ルール案の解説・</a:t>
            </a:r>
            <a:r>
              <a:rPr lang="en-US" altLang="ja-JP" dirty="0"/>
              <a:t>FAQ</a:t>
            </a:r>
            <a:r>
              <a:rPr lang="ja-JP" altLang="en-US" dirty="0" smtClean="0"/>
              <a:t>」と統合</a:t>
            </a:r>
            <a:r>
              <a:rPr lang="ja-JP" altLang="en-US" dirty="0"/>
              <a:t>する</a:t>
            </a:r>
            <a:r>
              <a:rPr lang="ja-JP" altLang="en-US" dirty="0" smtClean="0"/>
              <a:t>。</a:t>
            </a:r>
          </a:p>
          <a:p>
            <a:pPr lvl="1"/>
            <a:r>
              <a:rPr lang="ja-JP" altLang="en-US" dirty="0"/>
              <a:t>必要な事項</a:t>
            </a:r>
            <a:r>
              <a:rPr lang="ja-JP" altLang="en-US" dirty="0" smtClean="0"/>
              <a:t>については、「</a:t>
            </a:r>
            <a:r>
              <a:rPr lang="ja-JP" altLang="en-US" dirty="0"/>
              <a:t>二次利用の促進のための府省のデータ公開に関する基本的考え方（ガイドライン） </a:t>
            </a:r>
            <a:r>
              <a:rPr lang="ja-JP" altLang="en-US" dirty="0" smtClean="0"/>
              <a:t>」の改訂を提案する。</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dirty="0"/>
          </a:p>
        </p:txBody>
      </p:sp>
      <p:sp>
        <p:nvSpPr>
          <p:cNvPr id="5" name="テキスト ボックス 4"/>
          <p:cNvSpPr txBox="1"/>
          <p:nvPr/>
        </p:nvSpPr>
        <p:spPr>
          <a:xfrm>
            <a:off x="3702031" y="6165304"/>
            <a:ext cx="6363537"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電子行政オープンデータ実務者会議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http://www.kantei.go.jp/jp/singi/it2/densi</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 技術委員会資料</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3-3, 3-4</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2703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現状把握（情報の棚卸し）</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「情報の棚卸し」とは？</a:t>
            </a:r>
            <a:endParaRPr kumimoji="1" lang="en-US" altLang="ja-JP" dirty="0" smtClean="0"/>
          </a:p>
          <a:p>
            <a:pPr lvl="1"/>
            <a:r>
              <a:rPr lang="ja-JP" altLang="en-US" dirty="0"/>
              <a:t>組織が管理している資料を、以下の観点で</a:t>
            </a:r>
            <a:r>
              <a:rPr lang="ja-JP" altLang="en-US" dirty="0" smtClean="0"/>
              <a:t>まとめる。</a:t>
            </a:r>
            <a:endParaRPr lang="ja-JP" altLang="en-US" dirty="0"/>
          </a:p>
          <a:p>
            <a:pPr lvl="2"/>
            <a:r>
              <a:rPr lang="ja-JP" altLang="en-US" dirty="0"/>
              <a:t>担当している部署</a:t>
            </a:r>
          </a:p>
          <a:p>
            <a:pPr lvl="2"/>
            <a:r>
              <a:rPr lang="ja-JP" altLang="en-US" dirty="0"/>
              <a:t>資料の種類（予算・各種報告・統計・広報など）</a:t>
            </a:r>
          </a:p>
          <a:p>
            <a:pPr lvl="2"/>
            <a:r>
              <a:rPr lang="ja-JP" altLang="en-US" dirty="0"/>
              <a:t>分量</a:t>
            </a:r>
          </a:p>
          <a:p>
            <a:r>
              <a:rPr kumimoji="1" lang="ja-JP" altLang="en-US" dirty="0" smtClean="0"/>
              <a:t>棚卸しの着目点（実施すべき項目）</a:t>
            </a:r>
          </a:p>
          <a:p>
            <a:pPr marL="698500" lvl="1" indent="-342900">
              <a:buFont typeface="+mj-lt"/>
              <a:buAutoNum type="arabicPeriod"/>
            </a:pPr>
            <a:r>
              <a:rPr lang="ja-JP" altLang="en-US" dirty="0"/>
              <a:t>データの</a:t>
            </a:r>
            <a:r>
              <a:rPr lang="ja-JP" altLang="en-US" dirty="0" smtClean="0"/>
              <a:t>形式</a:t>
            </a:r>
          </a:p>
          <a:p>
            <a:pPr lvl="2"/>
            <a:r>
              <a:rPr lang="ja-JP" altLang="en-US" dirty="0" smtClean="0"/>
              <a:t>それぞれ</a:t>
            </a:r>
            <a:r>
              <a:rPr lang="ja-JP" altLang="en-US" dirty="0"/>
              <a:t>の資料の形式を確認する。</a:t>
            </a:r>
          </a:p>
          <a:p>
            <a:pPr lvl="3"/>
            <a:r>
              <a:rPr lang="ja-JP" altLang="en-US" dirty="0"/>
              <a:t>紙（同一情報の電子データがあるか要確認</a:t>
            </a:r>
            <a:r>
              <a:rPr lang="ja-JP" altLang="en-US" dirty="0" smtClean="0"/>
              <a:t>） </a:t>
            </a:r>
            <a:r>
              <a:rPr lang="en-US" altLang="ja-JP" dirty="0" smtClean="0">
                <a:sym typeface="Wingdings" panose="05000000000000000000" pitchFamily="2" charset="2"/>
              </a:rPr>
              <a:t> </a:t>
            </a:r>
            <a:r>
              <a:rPr lang="ja-JP" altLang="en-US" dirty="0" smtClean="0">
                <a:sym typeface="Wingdings" panose="05000000000000000000" pitchFamily="2" charset="2"/>
              </a:rPr>
              <a:t>ない場合は、公開するにはスキャンする必要あり</a:t>
            </a:r>
            <a:endParaRPr lang="ja-JP" altLang="en-US" dirty="0"/>
          </a:p>
          <a:p>
            <a:pPr lvl="3"/>
            <a:r>
              <a:rPr lang="ja-JP" altLang="en-US" dirty="0"/>
              <a:t>画像（写真・紙をスキャンした画像）</a:t>
            </a:r>
          </a:p>
          <a:p>
            <a:pPr lvl="3"/>
            <a:r>
              <a:rPr lang="ja-JP" altLang="en-US" dirty="0"/>
              <a:t>電子データ（ファイル</a:t>
            </a:r>
            <a:r>
              <a:rPr lang="ja-JP" altLang="en-US" dirty="0" smtClean="0"/>
              <a:t>形式・</a:t>
            </a:r>
            <a:r>
              <a:rPr lang="ja-JP" altLang="en-US" dirty="0" smtClean="0">
                <a:sym typeface="Wingdings" panose="05000000000000000000" pitchFamily="2" charset="2"/>
              </a:rPr>
              <a:t>レベルを含む）</a:t>
            </a:r>
            <a:endParaRPr lang="ja-JP" altLang="en-US" dirty="0" smtClean="0"/>
          </a:p>
          <a:p>
            <a:pPr marL="698500" lvl="1" indent="-342900">
              <a:buFont typeface="+mj-lt"/>
              <a:buAutoNum type="arabicPeriod"/>
            </a:pPr>
            <a:r>
              <a:rPr kumimoji="1" lang="ja-JP" altLang="en-US" dirty="0"/>
              <a:t>データの</a:t>
            </a:r>
            <a:r>
              <a:rPr kumimoji="1" lang="ja-JP" altLang="en-US" dirty="0" smtClean="0"/>
              <a:t>管理者</a:t>
            </a:r>
          </a:p>
          <a:p>
            <a:pPr lvl="2"/>
            <a:r>
              <a:rPr lang="ja-JP" altLang="en-US" dirty="0" smtClean="0"/>
              <a:t>データを管理する各部署</a:t>
            </a:r>
            <a:r>
              <a:rPr lang="ja-JP" altLang="en-US" dirty="0"/>
              <a:t>の情報管理体制を確認する。（設定されているか／統一されているか</a:t>
            </a:r>
            <a:r>
              <a:rPr lang="ja-JP" altLang="en-US" dirty="0" smtClean="0"/>
              <a:t>）</a:t>
            </a:r>
            <a:endParaRPr kumimoji="1" lang="ja-JP" altLang="en-US" dirty="0" smtClean="0"/>
          </a:p>
          <a:p>
            <a:pPr marL="698500" lvl="1" indent="-342900">
              <a:buFont typeface="+mj-lt"/>
              <a:buAutoNum type="arabicPeriod"/>
            </a:pPr>
            <a:r>
              <a:rPr lang="ja-JP" altLang="en-US" dirty="0" smtClean="0"/>
              <a:t>データの更新頻度</a:t>
            </a:r>
            <a:endParaRPr lang="en-US" altLang="ja-JP" dirty="0" smtClean="0"/>
          </a:p>
          <a:p>
            <a:pPr lvl="2"/>
            <a:r>
              <a:rPr lang="ja-JP" altLang="en-US" dirty="0" smtClean="0"/>
              <a:t>データがどのくらいの頻度で更新されるのか確認する。</a:t>
            </a:r>
          </a:p>
          <a:p>
            <a:pPr lvl="2"/>
            <a:r>
              <a:rPr lang="ja-JP" altLang="en-US" dirty="0" smtClean="0"/>
              <a:t>年に</a:t>
            </a:r>
            <a:r>
              <a:rPr lang="en-US" altLang="ja-JP" dirty="0" smtClean="0"/>
              <a:t>1</a:t>
            </a:r>
            <a:r>
              <a:rPr lang="ja-JP" altLang="en-US" dirty="0" smtClean="0"/>
              <a:t>回更新／月に</a:t>
            </a:r>
            <a:r>
              <a:rPr lang="en-US" altLang="ja-JP" dirty="0" smtClean="0"/>
              <a:t>1</a:t>
            </a:r>
            <a:r>
              <a:rPr lang="ja-JP" altLang="en-US" dirty="0" smtClean="0"/>
              <a:t>回更新／適宜更新など</a:t>
            </a:r>
          </a:p>
          <a:p>
            <a:pPr marL="698500" lvl="1" indent="-342900">
              <a:buFont typeface="+mj-lt"/>
              <a:buAutoNum type="arabicPeriod"/>
            </a:pPr>
            <a:r>
              <a:rPr lang="ja-JP" altLang="en-US" dirty="0" smtClean="0"/>
              <a:t>データの権利関係</a:t>
            </a:r>
          </a:p>
          <a:p>
            <a:pPr lvl="2"/>
            <a:r>
              <a:rPr lang="ja-JP" altLang="en-US" dirty="0"/>
              <a:t>それぞれの資料について下記を確認する。</a:t>
            </a:r>
          </a:p>
          <a:p>
            <a:pPr lvl="3"/>
            <a:r>
              <a:rPr lang="ja-JP" altLang="en-US" dirty="0"/>
              <a:t>他者が著作権等の権利を有する素材</a:t>
            </a:r>
          </a:p>
          <a:p>
            <a:pPr lvl="3"/>
            <a:r>
              <a:rPr lang="ja-JP" altLang="en-US" dirty="0"/>
              <a:t>法律やプライバシの観点での課題</a:t>
            </a:r>
          </a:p>
          <a:p>
            <a:pPr lvl="2"/>
            <a:r>
              <a:rPr lang="ja-JP" altLang="en-US" dirty="0" smtClean="0"/>
              <a:t>詳細</a:t>
            </a:r>
            <a:r>
              <a:rPr lang="ja-JP" altLang="en-US" dirty="0"/>
              <a:t>は</a:t>
            </a:r>
            <a:r>
              <a:rPr lang="ja-JP" altLang="en-US" dirty="0" smtClean="0"/>
              <a:t>「行政職員向けの利用ルール案の解説・</a:t>
            </a:r>
            <a:r>
              <a:rPr lang="en-US" altLang="ja-JP" dirty="0" smtClean="0"/>
              <a:t>FAQ</a:t>
            </a:r>
            <a:r>
              <a:rPr lang="ja-JP" altLang="en-US" dirty="0" smtClean="0"/>
              <a:t>」参照のこと。</a:t>
            </a:r>
            <a:endParaRPr lang="ja-JP" altLang="en-US" dirty="0"/>
          </a:p>
          <a:p>
            <a:pPr lvl="2"/>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dirty="0"/>
          </a:p>
        </p:txBody>
      </p:sp>
    </p:spTree>
    <p:extLst>
      <p:ext uri="{BB962C8B-B14F-4D97-AF65-F5344CB8AC3E}">
        <p14:creationId xmlns:p14="http://schemas.microsoft.com/office/powerpoint/2010/main" val="277749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 </a:t>
            </a:r>
            <a:r>
              <a:rPr kumimoji="1" lang="ja-JP" altLang="en-US" dirty="0" smtClean="0"/>
              <a:t>計画立案</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実施すべき項目</a:t>
            </a:r>
          </a:p>
          <a:p>
            <a:pPr lvl="1"/>
            <a:r>
              <a:rPr lang="ja-JP" altLang="en-US" dirty="0"/>
              <a:t>現状</a:t>
            </a:r>
            <a:r>
              <a:rPr lang="ja-JP" altLang="en-US" dirty="0" smtClean="0"/>
              <a:t>把握（またはフィードバック）に基づき、オープンデータ化</a:t>
            </a:r>
            <a:r>
              <a:rPr lang="ja-JP" altLang="en-US" dirty="0"/>
              <a:t>の作業対象・手法を明確</a:t>
            </a:r>
            <a:r>
              <a:rPr lang="ja-JP" altLang="en-US" dirty="0" smtClean="0"/>
              <a:t>にする。</a:t>
            </a:r>
          </a:p>
          <a:p>
            <a:pPr lvl="1"/>
            <a:r>
              <a:rPr lang="ja-JP" altLang="en-US" dirty="0" smtClean="0"/>
              <a:t>マイルストーンを作成し、計画</a:t>
            </a:r>
            <a:r>
              <a:rPr lang="ja-JP" altLang="en-US" dirty="0"/>
              <a:t>を立案する</a:t>
            </a:r>
            <a:r>
              <a:rPr lang="ja-JP" altLang="en-US" dirty="0" smtClean="0"/>
              <a:t>。</a:t>
            </a:r>
            <a:endParaRPr lang="en-US" altLang="ja-JP" dirty="0" smtClean="0"/>
          </a:p>
          <a:p>
            <a:pPr lvl="1"/>
            <a:r>
              <a:rPr lang="ja-JP" altLang="en-US" dirty="0"/>
              <a:t>大きな組織である</a:t>
            </a:r>
            <a:r>
              <a:rPr lang="ja-JP" altLang="en-US" dirty="0" smtClean="0"/>
              <a:t>ほど、計画立案が重要である。</a:t>
            </a:r>
          </a:p>
          <a:p>
            <a:r>
              <a:rPr lang="ja-JP" altLang="en-US" dirty="0" smtClean="0"/>
              <a:t>計画立案時の留意事項</a:t>
            </a:r>
          </a:p>
          <a:p>
            <a:pPr marL="698500" lvl="1" indent="-342900">
              <a:buFont typeface="+mj-lt"/>
              <a:buAutoNum type="arabicPeriod"/>
            </a:pPr>
            <a:r>
              <a:rPr lang="ja-JP" altLang="en-US" dirty="0" smtClean="0"/>
              <a:t>データ形式・システムの準備計画</a:t>
            </a:r>
          </a:p>
          <a:p>
            <a:pPr lvl="2"/>
            <a:r>
              <a:rPr lang="en-US" altLang="ja-JP" dirty="0" smtClean="0"/>
              <a:t>p.15</a:t>
            </a:r>
            <a:r>
              <a:rPr lang="ja-JP" altLang="en-US" dirty="0" smtClean="0"/>
              <a:t>の表を参考に、どのレベルの「データ」と「データカタログ」を準備するか、方針を策定する。</a:t>
            </a:r>
          </a:p>
          <a:p>
            <a:pPr lvl="2"/>
            <a:r>
              <a:rPr lang="ja-JP" altLang="en-US" dirty="0"/>
              <a:t>必要</a:t>
            </a:r>
            <a:r>
              <a:rPr lang="ja-JP" altLang="en-US" dirty="0" smtClean="0"/>
              <a:t>なツールを揃える。（調達にかけるなど）</a:t>
            </a:r>
            <a:endParaRPr lang="en-US" altLang="ja-JP" dirty="0" smtClean="0"/>
          </a:p>
          <a:p>
            <a:pPr marL="698500" lvl="1" indent="-342900">
              <a:buFont typeface="+mj-lt"/>
              <a:buAutoNum type="arabicPeriod"/>
            </a:pPr>
            <a:r>
              <a:rPr lang="ja-JP" altLang="en-US" dirty="0" smtClean="0"/>
              <a:t>運用ルールの策定</a:t>
            </a:r>
          </a:p>
          <a:p>
            <a:pPr lvl="2"/>
            <a:r>
              <a:rPr lang="ja-JP" altLang="en-US" dirty="0" smtClean="0"/>
              <a:t>データを管理している組織からのデータの入手手順・頻度を明確にする。</a:t>
            </a:r>
          </a:p>
          <a:p>
            <a:pPr lvl="2"/>
            <a:r>
              <a:rPr lang="ja-JP" altLang="en-US" dirty="0"/>
              <a:t>適宜更新される場合</a:t>
            </a:r>
            <a:r>
              <a:rPr lang="ja-JP" altLang="en-US" dirty="0" smtClean="0"/>
              <a:t>は、更新手法をルール化しておく必要がある。</a:t>
            </a:r>
          </a:p>
          <a:p>
            <a:pPr marL="698500" lvl="1" indent="-342900">
              <a:buFont typeface="+mj-lt"/>
              <a:buAutoNum type="arabicPeriod"/>
            </a:pPr>
            <a:r>
              <a:rPr lang="ja-JP" altLang="en-US" dirty="0"/>
              <a:t>権利</a:t>
            </a:r>
            <a:r>
              <a:rPr lang="ja-JP" altLang="en-US" dirty="0" smtClean="0"/>
              <a:t>関係の要検討項目を洗い出し</a:t>
            </a:r>
          </a:p>
          <a:p>
            <a:pPr lvl="2"/>
            <a:r>
              <a:rPr lang="ja-JP" altLang="en-US" dirty="0" smtClean="0"/>
              <a:t>対象のデータをオープンデータとして公開する際に、解決すべき権利関係の問題を洗い出す。</a:t>
            </a:r>
          </a:p>
          <a:p>
            <a:pPr lvl="2"/>
            <a:r>
              <a:rPr lang="ja-JP" altLang="en-US" dirty="0"/>
              <a:t>問題がある場合</a:t>
            </a:r>
            <a:r>
              <a:rPr lang="ja-JP" altLang="en-US" dirty="0" smtClean="0"/>
              <a:t>は、それを解決するための計画を立案する。（権利者に確認するなど）</a:t>
            </a:r>
          </a:p>
          <a:p>
            <a:pPr marL="698500" lvl="1" indent="-342900">
              <a:buFont typeface="+mj-lt"/>
              <a:buAutoNum type="arabicPeriod"/>
            </a:pPr>
            <a:r>
              <a:rPr lang="ja-JP" altLang="en-US" dirty="0" smtClean="0"/>
              <a:t>スモール・スタートの原則</a:t>
            </a:r>
          </a:p>
          <a:p>
            <a:pPr lvl="2"/>
            <a:r>
              <a:rPr lang="ja-JP" altLang="en-US" dirty="0"/>
              <a:t>作業は段階的に行い、完了したものから順次公開</a:t>
            </a:r>
            <a:r>
              <a:rPr lang="ja-JP" altLang="en-US" dirty="0" smtClean="0"/>
              <a:t>できるように、マイルストーンを設定する。</a:t>
            </a:r>
          </a:p>
          <a:p>
            <a:pPr lvl="2"/>
            <a:r>
              <a:rPr lang="ja-JP" altLang="en-US" dirty="0" smtClean="0"/>
              <a:t>年度ごとに目標</a:t>
            </a:r>
            <a:r>
              <a:rPr lang="ja-JP" altLang="en-US" dirty="0"/>
              <a:t>・計画を立てることが望ましい</a:t>
            </a:r>
            <a:r>
              <a:rPr lang="ja-JP" altLang="en-US" dirty="0" smtClean="0"/>
              <a:t>。</a:t>
            </a:r>
          </a:p>
          <a:p>
            <a:pPr lvl="2"/>
            <a:r>
              <a:rPr lang="ja-JP" altLang="en-US" dirty="0"/>
              <a:t>「電子行政オープンデータ戦略」においても、「取組可能な公共</a:t>
            </a:r>
            <a:r>
              <a:rPr lang="ja-JP" altLang="en-US" dirty="0" smtClean="0"/>
              <a:t>データから速やかに</a:t>
            </a:r>
            <a:r>
              <a:rPr lang="ja-JP" altLang="en-US" dirty="0"/>
              <a:t>公開等の具体的な取組に着手し、成果を確実に蓄積していく」という、いわゆるスモール・スタートの考え方が基本原則とされている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dirty="0"/>
          </a:p>
        </p:txBody>
      </p:sp>
    </p:spTree>
    <p:extLst>
      <p:ext uri="{BB962C8B-B14F-4D97-AF65-F5344CB8AC3E}">
        <p14:creationId xmlns:p14="http://schemas.microsoft.com/office/powerpoint/2010/main" val="241460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a:t>
            </a:r>
            <a:r>
              <a:rPr kumimoji="1" lang="ja-JP" altLang="en-US" dirty="0" smtClean="0"/>
              <a:t>公開作業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実施すべき項目</a:t>
            </a:r>
          </a:p>
          <a:p>
            <a:pPr lvl="1"/>
            <a:r>
              <a:rPr lang="ja-JP" altLang="en-US" dirty="0"/>
              <a:t>立案</a:t>
            </a:r>
            <a:r>
              <a:rPr lang="ja-JP" altLang="en-US" dirty="0" smtClean="0"/>
              <a:t>した計画に基づき、オープンデータ化の作業を実施する。</a:t>
            </a:r>
          </a:p>
          <a:p>
            <a:pPr lvl="1"/>
            <a:r>
              <a:rPr kumimoji="1" lang="ja-JP" altLang="en-US" dirty="0" smtClean="0"/>
              <a:t>データカタログシステムを利用する場合は、定められた運用ルールに基づき、対象のデータをデータカタログシステムに登録する。</a:t>
            </a:r>
          </a:p>
          <a:p>
            <a:pPr lvl="1"/>
            <a:r>
              <a:rPr lang="ja-JP" altLang="en-US" dirty="0" smtClean="0"/>
              <a:t>データを公開する際には、そのライセンスを明確にすること。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spTree>
    <p:extLst>
      <p:ext uri="{BB962C8B-B14F-4D97-AF65-F5344CB8AC3E}">
        <p14:creationId xmlns:p14="http://schemas.microsoft.com/office/powerpoint/2010/main" val="216896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a:t>
            </a:r>
            <a:r>
              <a:rPr kumimoji="1" lang="ja-JP" altLang="en-US" dirty="0" smtClean="0"/>
              <a:t>公開・運用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実施すべき項目</a:t>
            </a:r>
          </a:p>
          <a:p>
            <a:pPr lvl="1"/>
            <a:r>
              <a:rPr lang="ja-JP" altLang="en-US" dirty="0"/>
              <a:t>マイルストーンに基づき、ある程度の情報が登録された段階で公開し</a:t>
            </a:r>
            <a:r>
              <a:rPr lang="ja-JP" altLang="en-US" dirty="0" smtClean="0"/>
              <a:t>、オープンデータの提供を</a:t>
            </a:r>
            <a:r>
              <a:rPr lang="ja-JP" altLang="en-US" dirty="0"/>
              <a:t>開始する。</a:t>
            </a:r>
          </a:p>
          <a:p>
            <a:pPr lvl="1"/>
            <a:r>
              <a:rPr lang="ja-JP" altLang="en-US" dirty="0"/>
              <a:t>運用中は、利用者からの</a:t>
            </a:r>
            <a:r>
              <a:rPr lang="ja-JP" altLang="en-US" dirty="0" smtClean="0"/>
              <a:t>フィードバックが得られるように、アンケートページや問い合わせ窓口を用意することが望ましい。</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dirty="0"/>
          </a:p>
        </p:txBody>
      </p:sp>
    </p:spTree>
    <p:extLst>
      <p:ext uri="{BB962C8B-B14F-4D97-AF65-F5344CB8AC3E}">
        <p14:creationId xmlns:p14="http://schemas.microsoft.com/office/powerpoint/2010/main" val="41970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 </a:t>
            </a:r>
            <a:r>
              <a:rPr kumimoji="1" lang="ja-JP" altLang="en-US" dirty="0" smtClean="0"/>
              <a:t>改善点の洗い出し</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lstStyle/>
          <a:p>
            <a:r>
              <a:rPr kumimoji="1" lang="ja-JP" altLang="en-US" dirty="0" smtClean="0"/>
              <a:t>実施すべき項目</a:t>
            </a:r>
          </a:p>
          <a:p>
            <a:pPr lvl="1"/>
            <a:r>
              <a:rPr lang="ja-JP" altLang="en-US" dirty="0"/>
              <a:t>一定の</a:t>
            </a:r>
            <a:r>
              <a:rPr lang="ja-JP" altLang="en-US" dirty="0" smtClean="0"/>
              <a:t>期間ごとに、利用者から得られたフィードバックや、運用上の問題を整理し、要改善点を洗い出す。</a:t>
            </a:r>
          </a:p>
          <a:p>
            <a:pPr lvl="1"/>
            <a:r>
              <a:rPr lang="ja-JP" altLang="en-US" dirty="0" smtClean="0"/>
              <a:t>新規のデータを公開するタイミングで、改善点の洗い出しすることが望ましい。</a:t>
            </a:r>
          </a:p>
          <a:p>
            <a:pPr lvl="1"/>
            <a:r>
              <a:rPr lang="ja-JP" altLang="en-US" dirty="0" smtClean="0"/>
              <a:t>得られた要改善点を解決するための計画を立案する。</a:t>
            </a:r>
          </a:p>
          <a:p>
            <a:pPr lvl="1"/>
            <a:r>
              <a:rPr lang="ja-JP" altLang="en-US" dirty="0"/>
              <a:t>公開して</a:t>
            </a:r>
            <a:r>
              <a:rPr lang="ja-JP" altLang="en-US" dirty="0" smtClean="0"/>
              <a:t>いるデータのレベルを上げる</a:t>
            </a:r>
          </a:p>
          <a:p>
            <a:pPr lvl="1"/>
            <a:endParaRPr lang="ja-JP" altLang="en-US" dirty="0">
              <a:sym typeface="Wingdings" panose="05000000000000000000" pitchFamily="2" charset="2"/>
            </a:endParaRPr>
          </a:p>
          <a:p>
            <a:pPr marL="355600" lvl="1" indent="0">
              <a:buNone/>
            </a:pPr>
            <a:endParaRPr lang="ja-JP" altLang="en-US" dirty="0" smtClean="0">
              <a:sym typeface="Wingdings" panose="05000000000000000000" pitchFamily="2" charset="2"/>
            </a:endParaRPr>
          </a:p>
          <a:p>
            <a:pPr marL="149130" indent="0">
              <a:buNone/>
            </a:pPr>
            <a:r>
              <a:rPr lang="en-US" altLang="ja-JP" dirty="0" smtClean="0">
                <a:sym typeface="Wingdings" panose="05000000000000000000" pitchFamily="2" charset="2"/>
              </a:rPr>
              <a:t>3. </a:t>
            </a:r>
            <a:r>
              <a:rPr lang="ja-JP" altLang="en-US" dirty="0" smtClean="0">
                <a:sym typeface="Wingdings" panose="05000000000000000000" pitchFamily="2" charset="2"/>
              </a:rPr>
              <a:t>計画立案に戻る</a:t>
            </a:r>
            <a:endParaRPr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sp>
        <p:nvSpPr>
          <p:cNvPr id="6" name="下矢印 5"/>
          <p:cNvSpPr/>
          <p:nvPr/>
        </p:nvSpPr>
        <p:spPr bwMode="auto">
          <a:xfrm>
            <a:off x="1064568" y="3284984"/>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4438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a:t>
            </a:r>
            <a:r>
              <a:rPr lang="ja-JP" altLang="en-US" dirty="0" smtClean="0"/>
              <a:t>オープンデータ化</a:t>
            </a:r>
            <a:r>
              <a:rPr lang="ja-JP" altLang="en-US" dirty="0"/>
              <a:t>のための技術的</a:t>
            </a:r>
            <a:r>
              <a:rPr lang="ja-JP" altLang="en-US" dirty="0" smtClean="0"/>
              <a:t>指針</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25</a:t>
            </a:fld>
            <a:endParaRPr lang="en-US" altLang="ja-JP" dirty="0"/>
          </a:p>
        </p:txBody>
      </p:sp>
    </p:spTree>
    <p:extLst>
      <p:ext uri="{BB962C8B-B14F-4D97-AF65-F5344CB8AC3E}">
        <p14:creationId xmlns:p14="http://schemas.microsoft.com/office/powerpoint/2010/main" val="328529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指針の</a:t>
            </a:r>
            <a:r>
              <a:rPr lang="ja-JP" altLang="en-US" dirty="0" smtClean="0"/>
              <a:t>概要</a:t>
            </a:r>
            <a:endParaRPr kumimoji="1" lang="ja-JP" altLang="en-US" dirty="0"/>
          </a:p>
        </p:txBody>
      </p:sp>
      <p:sp>
        <p:nvSpPr>
          <p:cNvPr id="6" name="コンテンツ プレースホルダー 5"/>
          <p:cNvSpPr>
            <a:spLocks noGrp="1"/>
          </p:cNvSpPr>
          <p:nvPr>
            <p:ph idx="1"/>
          </p:nvPr>
        </p:nvSpPr>
        <p:spPr>
          <a:xfrm>
            <a:off x="351414" y="1143000"/>
            <a:ext cx="9354114" cy="5268127"/>
          </a:xfrm>
        </p:spPr>
        <p:txBody>
          <a:bodyPr>
            <a:normAutofit/>
          </a:bodyPr>
          <a:lstStyle/>
          <a:p>
            <a:r>
              <a:rPr kumimoji="1" lang="ja-JP" altLang="en-US" dirty="0" smtClean="0"/>
              <a:t>目的</a:t>
            </a:r>
          </a:p>
          <a:p>
            <a:pPr lvl="1"/>
            <a:r>
              <a:rPr kumimoji="1" lang="ja-JP" altLang="en-US" dirty="0" smtClean="0"/>
              <a:t>機械可読性の高いオープンデータを</a:t>
            </a:r>
            <a:r>
              <a:rPr lang="ja-JP" altLang="en-US" dirty="0"/>
              <a:t>作成</a:t>
            </a:r>
            <a:r>
              <a:rPr kumimoji="1" lang="ja-JP" altLang="en-US" dirty="0" smtClean="0"/>
              <a:t>するための、技術的な指針を示す。</a:t>
            </a:r>
          </a:p>
          <a:p>
            <a:pPr lvl="2"/>
            <a:r>
              <a:rPr lang="ja-JP" altLang="en-US" dirty="0" smtClean="0"/>
              <a:t>まず、機械可読性の高いファイル形式を示す。</a:t>
            </a:r>
          </a:p>
          <a:p>
            <a:pPr lvl="2"/>
            <a:r>
              <a:rPr lang="ja-JP" altLang="en-US" dirty="0" smtClean="0"/>
              <a:t>続いて、それらのファイル形式を利用して、機械可読性の高いデータを作成するための指針を記す。</a:t>
            </a:r>
          </a:p>
          <a:p>
            <a:pPr lvl="2"/>
            <a:r>
              <a:rPr kumimoji="1" lang="ja-JP" altLang="en-US" dirty="0" smtClean="0"/>
              <a:t>また、表形式データや文書データのプロパティを適切に設定することにより、データの作成者や作成日時などのメタデータ</a:t>
            </a:r>
            <a:r>
              <a:rPr lang="ja-JP" altLang="en-US" dirty="0" smtClean="0"/>
              <a:t>を埋め込むことができる。これは、必要なデータを検索する時に有用であるだけでなく、データカタログ等の管理システムにオープンデータを登録する手間の軽減にもなる。このための方法について解説する。</a:t>
            </a:r>
            <a:endParaRPr kumimoji="1" lang="ja-JP" altLang="en-US" dirty="0" smtClean="0"/>
          </a:p>
          <a:p>
            <a:r>
              <a:rPr kumimoji="1" lang="ja-JP" altLang="en-US" dirty="0" smtClean="0"/>
              <a:t>対象とするデータ</a:t>
            </a:r>
          </a:p>
          <a:p>
            <a:pPr lvl="1"/>
            <a:r>
              <a:rPr lang="ja-JP" altLang="en-US" dirty="0"/>
              <a:t>表形式</a:t>
            </a:r>
            <a:r>
              <a:rPr lang="ja-JP" altLang="en-US" dirty="0" smtClean="0"/>
              <a:t>データ</a:t>
            </a:r>
          </a:p>
          <a:p>
            <a:pPr lvl="1"/>
            <a:r>
              <a:rPr kumimoji="1" lang="ja-JP" altLang="en-US" dirty="0"/>
              <a:t>文書</a:t>
            </a:r>
            <a:r>
              <a:rPr kumimoji="1" lang="ja-JP" altLang="en-US" dirty="0" smtClean="0"/>
              <a:t>データ</a:t>
            </a:r>
          </a:p>
          <a:p>
            <a:pPr lvl="1"/>
            <a:r>
              <a:rPr lang="ja-JP" altLang="en-US" dirty="0"/>
              <a:t>地理情報データ</a:t>
            </a:r>
            <a:endParaRPr lang="ja-JP" altLang="en-US" dirty="0" smtClean="0"/>
          </a:p>
          <a:p>
            <a:pPr lvl="1"/>
            <a:r>
              <a:rPr kumimoji="1" lang="ja-JP" altLang="en-US" dirty="0" smtClean="0"/>
              <a:t>リアルタイムデータ</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26</a:t>
            </a:fld>
            <a:endParaRPr lang="en-US" altLang="ja-JP" dirty="0"/>
          </a:p>
        </p:txBody>
      </p:sp>
    </p:spTree>
    <p:extLst>
      <p:ext uri="{BB962C8B-B14F-4D97-AF65-F5344CB8AC3E}">
        <p14:creationId xmlns:p14="http://schemas.microsoft.com/office/powerpoint/2010/main" val="358240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指針の</a:t>
            </a:r>
            <a:r>
              <a:rPr lang="ja-JP" altLang="en-US" dirty="0" smtClean="0"/>
              <a:t>概要</a:t>
            </a:r>
            <a:endParaRPr kumimoji="1" lang="ja-JP" altLang="en-US" dirty="0"/>
          </a:p>
        </p:txBody>
      </p:sp>
      <p:sp>
        <p:nvSpPr>
          <p:cNvPr id="6" name="コンテンツ プレースホルダー 5"/>
          <p:cNvSpPr>
            <a:spLocks noGrp="1"/>
          </p:cNvSpPr>
          <p:nvPr>
            <p:ph idx="1"/>
          </p:nvPr>
        </p:nvSpPr>
        <p:spPr/>
        <p:txBody>
          <a:bodyPr>
            <a:normAutofit fontScale="92500" lnSpcReduction="10000"/>
          </a:bodyPr>
          <a:lstStyle/>
          <a:p>
            <a:r>
              <a:rPr kumimoji="1" lang="ja-JP" altLang="en-US" dirty="0" smtClean="0"/>
              <a:t>指針のレベル</a:t>
            </a:r>
            <a:r>
              <a:rPr kumimoji="1" lang="en-US" altLang="ja-JP" dirty="0" smtClean="0"/>
              <a:t>: </a:t>
            </a:r>
            <a:r>
              <a:rPr kumimoji="1" lang="ja-JP" altLang="en-US" dirty="0" smtClean="0"/>
              <a:t>満たすべき指針の重要度にあわせて</a:t>
            </a:r>
            <a:r>
              <a:rPr kumimoji="1" lang="en-US" altLang="ja-JP" dirty="0" smtClean="0"/>
              <a:t>2</a:t>
            </a:r>
            <a:r>
              <a:rPr kumimoji="1" lang="ja-JP" altLang="en-US" dirty="0" err="1" smtClean="0"/>
              <a:t>つの</a:t>
            </a:r>
            <a:r>
              <a:rPr kumimoji="1" lang="ja-JP" altLang="en-US" dirty="0" smtClean="0"/>
              <a:t>レベルを設ける。</a:t>
            </a:r>
          </a:p>
          <a:p>
            <a:pPr lvl="1"/>
            <a:r>
              <a:rPr lang="ja-JP" altLang="en-US" dirty="0"/>
              <a:t>レベル</a:t>
            </a:r>
            <a:r>
              <a:rPr lang="en-US" altLang="ja-JP" dirty="0" smtClean="0"/>
              <a:t>1</a:t>
            </a:r>
            <a:endParaRPr lang="ja-JP" altLang="en-US" dirty="0" smtClean="0"/>
          </a:p>
          <a:p>
            <a:pPr lvl="2"/>
            <a:r>
              <a:rPr lang="ja-JP" altLang="en-US" dirty="0" smtClean="0"/>
              <a:t>レベル</a:t>
            </a:r>
            <a:r>
              <a:rPr lang="en-US" altLang="ja-JP" dirty="0" smtClean="0"/>
              <a:t>1</a:t>
            </a:r>
            <a:r>
              <a:rPr lang="ja-JP" altLang="en-US" dirty="0" smtClean="0"/>
              <a:t>は</a:t>
            </a:r>
            <a:r>
              <a:rPr lang="ja-JP" altLang="en-US" dirty="0"/>
              <a:t>、オープンデータが満たすことを強く推奨</a:t>
            </a:r>
            <a:r>
              <a:rPr lang="ja-JP" altLang="en-US" dirty="0" smtClean="0"/>
              <a:t>する指針であり、以下を満たすことを目的とする。</a:t>
            </a:r>
            <a:endParaRPr lang="ja-JP" altLang="en-US" dirty="0"/>
          </a:p>
          <a:p>
            <a:pPr lvl="3"/>
            <a:r>
              <a:rPr lang="ja-JP" altLang="en-US" dirty="0" smtClean="0"/>
              <a:t>データ形式に関する標準的な規格がある場合は、それに矛盾しないこと。</a:t>
            </a:r>
          </a:p>
          <a:p>
            <a:pPr lvl="3"/>
            <a:r>
              <a:rPr lang="ja-JP" altLang="en-US" dirty="0" smtClean="0"/>
              <a:t>データを取得した利用者が、データ本体の中身を修正したり手を加えたりすることなく、そのデータの本質的内容を正しく解釈できるプログラム</a:t>
            </a:r>
            <a:r>
              <a:rPr lang="ja-JP" altLang="en-US" dirty="0"/>
              <a:t>が書ける</a:t>
            </a:r>
            <a:r>
              <a:rPr lang="ja-JP" altLang="en-US" dirty="0" smtClean="0"/>
              <a:t>こと。</a:t>
            </a:r>
            <a:endParaRPr lang="ja-JP" altLang="en-US" dirty="0"/>
          </a:p>
          <a:p>
            <a:pPr lvl="1"/>
            <a:r>
              <a:rPr lang="ja-JP" altLang="en-US" dirty="0"/>
              <a:t>レベル</a:t>
            </a:r>
            <a:r>
              <a:rPr lang="en-US" altLang="ja-JP" dirty="0"/>
              <a:t>2</a:t>
            </a:r>
          </a:p>
          <a:p>
            <a:pPr lvl="2"/>
            <a:r>
              <a:rPr lang="ja-JP" altLang="en-US" dirty="0"/>
              <a:t>レベル</a:t>
            </a:r>
            <a:r>
              <a:rPr lang="en-US" altLang="ja-JP" dirty="0"/>
              <a:t>2</a:t>
            </a:r>
            <a:r>
              <a:rPr lang="ja-JP" altLang="en-US" dirty="0"/>
              <a:t>は、オープンデータが満たすことを推奨</a:t>
            </a:r>
            <a:r>
              <a:rPr lang="ja-JP" altLang="en-US" dirty="0" smtClean="0"/>
              <a:t>する</a:t>
            </a:r>
            <a:r>
              <a:rPr lang="ja-JP" altLang="en-US" dirty="0"/>
              <a:t>指針</a:t>
            </a:r>
            <a:r>
              <a:rPr lang="ja-JP" altLang="en-US" dirty="0" smtClean="0"/>
              <a:t>であり、以下を満たすことを目的とする。</a:t>
            </a:r>
            <a:endParaRPr lang="ja-JP" altLang="en-US" dirty="0"/>
          </a:p>
          <a:p>
            <a:pPr lvl="3"/>
            <a:r>
              <a:rPr lang="ja-JP" altLang="en-US" dirty="0" smtClean="0"/>
              <a:t>データを</a:t>
            </a:r>
            <a:r>
              <a:rPr lang="ja-JP" altLang="en-US" dirty="0"/>
              <a:t>取得した利用者</a:t>
            </a:r>
            <a:r>
              <a:rPr lang="ja-JP" altLang="en-US" dirty="0" smtClean="0"/>
              <a:t>が、その</a:t>
            </a:r>
            <a:r>
              <a:rPr lang="ja-JP" altLang="en-US" dirty="0"/>
              <a:t>データの</a:t>
            </a:r>
            <a:r>
              <a:rPr lang="ja-JP" altLang="en-US" dirty="0" smtClean="0"/>
              <a:t>項目や構造</a:t>
            </a:r>
            <a:r>
              <a:rPr lang="ja-JP" altLang="en-US" dirty="0"/>
              <a:t>を正しく解釈</a:t>
            </a:r>
            <a:r>
              <a:rPr lang="ja-JP" altLang="en-US" dirty="0" smtClean="0"/>
              <a:t>し、</a:t>
            </a:r>
            <a:r>
              <a:rPr lang="ja-JP" altLang="en-US" dirty="0"/>
              <a:t>データを扱うプログラムを書ける</a:t>
            </a:r>
            <a:r>
              <a:rPr lang="ja-JP" altLang="en-US" dirty="0" smtClean="0"/>
              <a:t>こと。</a:t>
            </a:r>
            <a:endParaRPr lang="ja-JP" altLang="en-US" dirty="0"/>
          </a:p>
          <a:p>
            <a:r>
              <a:rPr lang="ja-JP" altLang="en-US" dirty="0" smtClean="0"/>
              <a:t>構成</a:t>
            </a:r>
          </a:p>
          <a:p>
            <a:pPr marL="755650" lvl="1" indent="-400050">
              <a:buFont typeface="+mj-lt"/>
              <a:buAutoNum type="romanLcPeriod"/>
            </a:pPr>
            <a:r>
              <a:rPr kumimoji="1" lang="ja-JP" altLang="en-US" dirty="0" smtClean="0"/>
              <a:t>データの公開方法に関する指針						</a:t>
            </a:r>
            <a:r>
              <a:rPr kumimoji="1" lang="en-US" altLang="ja-JP" dirty="0" smtClean="0"/>
              <a:t>28</a:t>
            </a:r>
          </a:p>
          <a:p>
            <a:pPr marL="755650" lvl="1" indent="-400050">
              <a:buFont typeface="+mj-lt"/>
              <a:buAutoNum type="romanLcPeriod"/>
            </a:pPr>
            <a:r>
              <a:rPr kumimoji="1" lang="ja-JP" altLang="en-US" dirty="0" smtClean="0"/>
              <a:t>ファイル形式に関する指針</a:t>
            </a:r>
            <a:r>
              <a:rPr kumimoji="1" lang="en-US" altLang="ja-JP" dirty="0" smtClean="0"/>
              <a:t>						30</a:t>
            </a:r>
            <a:endParaRPr kumimoji="1" lang="ja-JP" altLang="en-US" dirty="0" smtClean="0"/>
          </a:p>
          <a:p>
            <a:pPr marL="755650" lvl="1" indent="-400050">
              <a:buFont typeface="+mj-lt"/>
              <a:buAutoNum type="romanLcPeriod"/>
            </a:pPr>
            <a:r>
              <a:rPr lang="ja-JP" altLang="en-US" dirty="0"/>
              <a:t>表形式</a:t>
            </a:r>
            <a:r>
              <a:rPr lang="ja-JP" altLang="en-US" dirty="0" smtClean="0"/>
              <a:t>データ</a:t>
            </a:r>
            <a:r>
              <a:rPr lang="ja-JP" altLang="en-US" dirty="0"/>
              <a:t>に関する</a:t>
            </a:r>
            <a:r>
              <a:rPr lang="ja-JP" altLang="en-US" dirty="0" smtClean="0"/>
              <a:t>指針</a:t>
            </a:r>
            <a:r>
              <a:rPr lang="en-US" altLang="ja-JP" dirty="0" smtClean="0"/>
              <a:t>						31</a:t>
            </a:r>
            <a:endParaRPr lang="ja-JP" altLang="en-US" dirty="0"/>
          </a:p>
          <a:p>
            <a:pPr marL="755650" lvl="1" indent="-400050">
              <a:buFont typeface="+mj-lt"/>
              <a:buAutoNum type="romanLcPeriod"/>
            </a:pPr>
            <a:r>
              <a:rPr lang="ja-JP" altLang="en-US" dirty="0"/>
              <a:t>文書</a:t>
            </a:r>
            <a:r>
              <a:rPr lang="ja-JP" altLang="en-US" dirty="0" smtClean="0"/>
              <a:t>データ</a:t>
            </a:r>
            <a:r>
              <a:rPr lang="ja-JP" altLang="en-US" dirty="0"/>
              <a:t>に関する</a:t>
            </a:r>
            <a:r>
              <a:rPr lang="ja-JP" altLang="en-US" dirty="0" smtClean="0"/>
              <a:t>指針</a:t>
            </a:r>
            <a:r>
              <a:rPr lang="en-US" altLang="ja-JP" dirty="0" smtClean="0"/>
              <a:t>						42</a:t>
            </a:r>
            <a:endParaRPr lang="ja-JP" altLang="en-US" dirty="0"/>
          </a:p>
          <a:p>
            <a:pPr marL="755650" lvl="1" indent="-400050">
              <a:buFont typeface="+mj-lt"/>
              <a:buAutoNum type="romanLcPeriod"/>
            </a:pPr>
            <a:r>
              <a:rPr lang="ja-JP" altLang="en-US" dirty="0" smtClean="0"/>
              <a:t>地理情報データ</a:t>
            </a:r>
            <a:r>
              <a:rPr lang="ja-JP" altLang="en-US" dirty="0"/>
              <a:t>に関する</a:t>
            </a:r>
            <a:r>
              <a:rPr lang="ja-JP" altLang="en-US" dirty="0" smtClean="0"/>
              <a:t>指針</a:t>
            </a:r>
            <a:r>
              <a:rPr lang="en-US" altLang="ja-JP" dirty="0" smtClean="0"/>
              <a:t>						45</a:t>
            </a:r>
            <a:endParaRPr lang="ja-JP" altLang="en-US" dirty="0"/>
          </a:p>
          <a:p>
            <a:pPr marL="755650" lvl="1" indent="-400050">
              <a:buFont typeface="+mj-lt"/>
              <a:buAutoNum type="romanLcPeriod"/>
            </a:pPr>
            <a:r>
              <a:rPr lang="ja-JP" altLang="en-US" dirty="0" smtClean="0"/>
              <a:t>リアルタイムデータ</a:t>
            </a:r>
            <a:r>
              <a:rPr lang="ja-JP" altLang="en-US" dirty="0"/>
              <a:t>に関する</a:t>
            </a:r>
            <a:r>
              <a:rPr lang="ja-JP" altLang="en-US" dirty="0" smtClean="0"/>
              <a:t>指針</a:t>
            </a:r>
            <a:r>
              <a:rPr lang="en-US" altLang="ja-JP" dirty="0" smtClean="0"/>
              <a:t>				</a:t>
            </a:r>
            <a:r>
              <a:rPr lang="ja-JP" altLang="en-US" dirty="0" smtClean="0"/>
              <a:t>	</a:t>
            </a:r>
            <a:r>
              <a:rPr lang="en-US" altLang="ja-JP" dirty="0" smtClean="0"/>
              <a:t>48</a:t>
            </a:r>
            <a:endParaRPr lang="ja-JP" altLang="en-US" dirty="0" smtClean="0"/>
          </a:p>
          <a:p>
            <a:pPr marL="755650" lvl="1" indent="-400050">
              <a:buFont typeface="+mj-lt"/>
              <a:buAutoNum type="romanLcPeriod"/>
            </a:pPr>
            <a:r>
              <a:rPr kumimoji="1" lang="ja-JP" altLang="en-US" dirty="0" smtClean="0"/>
              <a:t>メタデータの付与手法</a:t>
            </a:r>
            <a:r>
              <a:rPr kumimoji="1" lang="en-US" altLang="ja-JP" dirty="0" smtClean="0"/>
              <a:t>							50</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27</a:t>
            </a:fld>
            <a:endParaRPr lang="en-US" altLang="ja-JP" dirty="0"/>
          </a:p>
        </p:txBody>
      </p:sp>
    </p:spTree>
    <p:extLst>
      <p:ext uri="{BB962C8B-B14F-4D97-AF65-F5344CB8AC3E}">
        <p14:creationId xmlns:p14="http://schemas.microsoft.com/office/powerpoint/2010/main" val="3859053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err="1" smtClean="0"/>
              <a:t>i</a:t>
            </a:r>
            <a:r>
              <a:rPr kumimoji="1" lang="en-US" altLang="ja-JP" dirty="0" smtClean="0"/>
              <a:t>. </a:t>
            </a:r>
            <a:r>
              <a:rPr kumimoji="1" lang="ja-JP" altLang="en-US" dirty="0" smtClean="0"/>
              <a:t>データの公開方法に関する指針</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データを公開する際には、以下の</a:t>
            </a:r>
            <a:r>
              <a:rPr kumimoji="1" lang="en-US" altLang="ja-JP" dirty="0" smtClean="0"/>
              <a:t>3</a:t>
            </a:r>
            <a:r>
              <a:rPr kumimoji="1" lang="ja-JP" altLang="en-US" dirty="0" smtClean="0"/>
              <a:t>項目を明記すべきである。</a:t>
            </a:r>
          </a:p>
          <a:p>
            <a:pPr marL="698500" lvl="1" indent="-342900">
              <a:buFont typeface="+mj-lt"/>
              <a:buAutoNum type="arabicPeriod"/>
            </a:pPr>
            <a:r>
              <a:rPr lang="ja-JP" altLang="en-US" dirty="0"/>
              <a:t>メタデータ</a:t>
            </a:r>
            <a:r>
              <a:rPr lang="en-US" altLang="ja-JP" dirty="0"/>
              <a:t>: </a:t>
            </a:r>
            <a:r>
              <a:rPr lang="ja-JP" altLang="en-US" dirty="0"/>
              <a:t>そのデータは何か？</a:t>
            </a:r>
          </a:p>
          <a:p>
            <a:pPr lvl="2"/>
            <a:r>
              <a:rPr lang="ja-JP" altLang="en-US" dirty="0"/>
              <a:t>たとえば「政府データカタログサイト試行版」（</a:t>
            </a:r>
            <a:r>
              <a:rPr lang="en-US" altLang="ja-JP" dirty="0"/>
              <a:t>DATA.GO.JP</a:t>
            </a:r>
            <a:r>
              <a:rPr lang="ja-JP" altLang="en-US" dirty="0"/>
              <a:t>）では、以下のよう</a:t>
            </a:r>
            <a:r>
              <a:rPr lang="ja-JP" altLang="en-US" dirty="0" smtClean="0"/>
              <a:t>なメタデータが</a:t>
            </a:r>
            <a:r>
              <a:rPr lang="ja-JP" altLang="en-US" dirty="0"/>
              <a:t>掲載されている。</a:t>
            </a:r>
          </a:p>
          <a:p>
            <a:pPr lvl="3"/>
            <a:r>
              <a:rPr lang="ja-JP" altLang="en-US" dirty="0"/>
              <a:t>タイトル／組織名／公表者（部局）／作成者／更新頻度／タグ／リリース日／</a:t>
            </a:r>
            <a:r>
              <a:rPr lang="en-US" altLang="ja-JP" dirty="0"/>
              <a:t>URL</a:t>
            </a:r>
            <a:r>
              <a:rPr lang="ja-JP" altLang="en-US" dirty="0"/>
              <a:t>／ファイルサイズ／最終更新日／使用言語／補足</a:t>
            </a:r>
          </a:p>
          <a:p>
            <a:pPr marL="698500" lvl="1" indent="-342900">
              <a:buFont typeface="+mj-lt"/>
              <a:buAutoNum type="arabicPeriod"/>
            </a:pPr>
            <a:r>
              <a:rPr lang="ja-JP" altLang="en-US" dirty="0" smtClean="0"/>
              <a:t>アクセス方法</a:t>
            </a:r>
            <a:r>
              <a:rPr lang="en-US" altLang="ja-JP" dirty="0" smtClean="0"/>
              <a:t>:</a:t>
            </a:r>
            <a:r>
              <a:rPr lang="ja-JP" altLang="en-US" dirty="0"/>
              <a:t>そのデータは</a:t>
            </a:r>
            <a:r>
              <a:rPr kumimoji="1" lang="ja-JP" altLang="en-US" dirty="0" smtClean="0"/>
              <a:t>どのようにして取得できるか？</a:t>
            </a:r>
            <a:endParaRPr kumimoji="1" lang="en-US" altLang="ja-JP" dirty="0" smtClean="0"/>
          </a:p>
          <a:p>
            <a:pPr lvl="2"/>
            <a:r>
              <a:rPr lang="en-US" altLang="ja-JP" dirty="0" smtClean="0"/>
              <a:t>Web</a:t>
            </a:r>
            <a:r>
              <a:rPr lang="ja-JP" altLang="en-US" dirty="0" smtClean="0"/>
              <a:t>上のアドレス（</a:t>
            </a:r>
            <a:r>
              <a:rPr lang="en-US" altLang="ja-JP" dirty="0" smtClean="0"/>
              <a:t>URL</a:t>
            </a:r>
            <a:r>
              <a:rPr lang="ja-JP" altLang="en-US" dirty="0" smtClean="0"/>
              <a:t>）や</a:t>
            </a:r>
            <a:r>
              <a:rPr lang="en-US" altLang="ja-JP" dirty="0" smtClean="0"/>
              <a:t>API</a:t>
            </a:r>
            <a:r>
              <a:rPr lang="ja-JP" altLang="en-US" dirty="0" smtClean="0"/>
              <a:t>を明記する。</a:t>
            </a:r>
          </a:p>
          <a:p>
            <a:pPr lvl="2"/>
            <a:r>
              <a:rPr lang="ja-JP" altLang="en-US" dirty="0"/>
              <a:t>複数の形式でデータを取得できることが望ましい。</a:t>
            </a:r>
          </a:p>
          <a:p>
            <a:pPr lvl="3"/>
            <a:r>
              <a:rPr lang="ja-JP" altLang="en-US" dirty="0"/>
              <a:t>理由</a:t>
            </a:r>
            <a:r>
              <a:rPr lang="en-US" altLang="ja-JP" dirty="0"/>
              <a:t>: </a:t>
            </a:r>
            <a:r>
              <a:rPr lang="ja-JP" altLang="en-US" dirty="0"/>
              <a:t>用途によって、最適なデータ形式が異なる場合があるため。</a:t>
            </a:r>
            <a:r>
              <a:rPr lang="en-US" altLang="ja-JP" dirty="0"/>
              <a:t/>
            </a:r>
            <a:br>
              <a:rPr lang="en-US" altLang="ja-JP" dirty="0"/>
            </a:br>
            <a:r>
              <a:rPr lang="en-US" altLang="ja-JP" dirty="0"/>
              <a:t>(</a:t>
            </a:r>
            <a:r>
              <a:rPr lang="ja-JP" altLang="en-US" dirty="0"/>
              <a:t>例） 機械可読な表形式データと人間可読な表形式データは、必ずしも一致しない</a:t>
            </a:r>
            <a:r>
              <a:rPr lang="ja-JP" altLang="en-US" dirty="0" smtClean="0"/>
              <a:t>。</a:t>
            </a:r>
            <a:r>
              <a:rPr lang="en-US" altLang="ja-JP" dirty="0" smtClean="0">
                <a:sym typeface="Wingdings" panose="05000000000000000000" pitchFamily="2" charset="2"/>
              </a:rPr>
              <a:t> </a:t>
            </a:r>
            <a:r>
              <a:rPr lang="ja-JP" altLang="en-US" dirty="0" smtClean="0">
                <a:sym typeface="Wingdings" panose="05000000000000000000" pitchFamily="2" charset="2"/>
              </a:rPr>
              <a:t>後述</a:t>
            </a:r>
            <a:endParaRPr lang="en-US" altLang="ja-JP" dirty="0"/>
          </a:p>
          <a:p>
            <a:pPr marL="698500" lvl="1" indent="-342900">
              <a:buFont typeface="+mj-lt"/>
              <a:buAutoNum type="arabicPeriod"/>
            </a:pPr>
            <a:r>
              <a:rPr lang="ja-JP" altLang="en-US" dirty="0" smtClean="0"/>
              <a:t>ライセンス</a:t>
            </a:r>
            <a:r>
              <a:rPr lang="en-US" altLang="ja-JP" dirty="0" smtClean="0"/>
              <a:t>:</a:t>
            </a:r>
            <a:r>
              <a:rPr lang="ja-JP" altLang="en-US" dirty="0"/>
              <a:t>そのデータは</a:t>
            </a:r>
            <a:r>
              <a:rPr lang="ja-JP" altLang="en-US" dirty="0" smtClean="0"/>
              <a:t>どの</a:t>
            </a:r>
            <a:r>
              <a:rPr lang="ja-JP" altLang="en-US" dirty="0"/>
              <a:t>よう</a:t>
            </a:r>
            <a:r>
              <a:rPr lang="ja-JP" altLang="en-US" dirty="0" smtClean="0"/>
              <a:t>な条件で取得・利用できるか？</a:t>
            </a:r>
            <a:endParaRPr lang="en-US" altLang="ja-JP" dirty="0" smtClean="0"/>
          </a:p>
          <a:p>
            <a:pPr lvl="2"/>
            <a:r>
              <a:rPr lang="ja-JP" altLang="en-US" dirty="0"/>
              <a:t>詳しく</a:t>
            </a:r>
            <a:r>
              <a:rPr lang="ja-JP" altLang="en-US" dirty="0" smtClean="0"/>
              <a:t>は「</a:t>
            </a:r>
            <a:r>
              <a:rPr lang="ja-JP" altLang="en-US" dirty="0"/>
              <a:t>行政職員向けの利用ルール案の解説・</a:t>
            </a:r>
            <a:r>
              <a:rPr lang="en-US" altLang="ja-JP" dirty="0" smtClean="0"/>
              <a:t>FAQ</a:t>
            </a:r>
            <a:r>
              <a:rPr lang="ja-JP" altLang="en-US" dirty="0" smtClean="0"/>
              <a:t>」を参照のこと</a:t>
            </a:r>
          </a:p>
          <a:p>
            <a:pPr lvl="3"/>
            <a:endParaRPr lang="ja-JP" altLang="en-US" dirty="0" smtClean="0"/>
          </a:p>
          <a:p>
            <a:pPr marL="698500" lvl="1" indent="-3429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28</a:t>
            </a:fld>
            <a:endParaRPr lang="en-US" altLang="ja-JP" dirty="0"/>
          </a:p>
        </p:txBody>
      </p:sp>
    </p:spTree>
    <p:extLst>
      <p:ext uri="{BB962C8B-B14F-4D97-AF65-F5344CB8AC3E}">
        <p14:creationId xmlns:p14="http://schemas.microsoft.com/office/powerpoint/2010/main" val="3377357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err="1"/>
              <a:t>i</a:t>
            </a:r>
            <a:r>
              <a:rPr lang="en-US" altLang="ja-JP" dirty="0"/>
              <a:t>. </a:t>
            </a:r>
            <a:r>
              <a:rPr lang="ja-JP" altLang="en-US" dirty="0"/>
              <a:t>データの公開方法に関する指針</a:t>
            </a:r>
            <a:endParaRPr kumimoji="1" lang="ja-JP" altLang="en-US" dirty="0"/>
          </a:p>
        </p:txBody>
      </p:sp>
      <p:sp>
        <p:nvSpPr>
          <p:cNvPr id="8" name="コンテンツ プレースホルダー 7"/>
          <p:cNvSpPr>
            <a:spLocks noGrp="1"/>
          </p:cNvSpPr>
          <p:nvPr>
            <p:ph idx="1"/>
          </p:nvPr>
        </p:nvSpPr>
        <p:spPr/>
        <p:txBody>
          <a:bodyPr>
            <a:normAutofit/>
          </a:bodyPr>
          <a:lstStyle/>
          <a:p>
            <a:r>
              <a:rPr lang="ja-JP" altLang="en-US" dirty="0" smtClean="0"/>
              <a:t>機械可読性の高いデータを公開するうえでの留意点</a:t>
            </a:r>
          </a:p>
          <a:p>
            <a:pPr lvl="1"/>
            <a:r>
              <a:rPr kumimoji="1" lang="ja-JP" altLang="en-US" dirty="0" smtClean="0"/>
              <a:t>機械可読な形式と人間可読な形式が、必ずしも一致するとは限らない。</a:t>
            </a:r>
          </a:p>
          <a:p>
            <a:pPr lvl="2"/>
            <a:r>
              <a:rPr lang="ja-JP" altLang="en-US" dirty="0"/>
              <a:t>本ガイドで</a:t>
            </a:r>
            <a:r>
              <a:rPr lang="ja-JP" altLang="en-US" dirty="0" smtClean="0"/>
              <a:t>は、機械可読性の高い形式を示す。</a:t>
            </a:r>
            <a:br>
              <a:rPr lang="ja-JP" altLang="en-US" dirty="0" smtClean="0"/>
            </a:br>
            <a:r>
              <a:rPr lang="ja-JP" altLang="en-US" dirty="0" smtClean="0"/>
              <a:t>しかしその形式は、必ずしも人間に読みやすい形式であるとは限らない。</a:t>
            </a:r>
          </a:p>
          <a:p>
            <a:pPr lvl="2"/>
            <a:endParaRPr kumimoji="1" lang="ja-JP" altLang="en-US" dirty="0" smtClean="0"/>
          </a:p>
          <a:p>
            <a:pPr lvl="2"/>
            <a:endParaRPr kumimoji="1" lang="ja-JP" altLang="en-US" dirty="0" smtClean="0"/>
          </a:p>
          <a:p>
            <a:pPr lvl="2"/>
            <a:endParaRPr kumimoji="1" lang="ja-JP" altLang="en-US" dirty="0"/>
          </a:p>
          <a:p>
            <a:pPr lvl="1"/>
            <a:r>
              <a:rPr lang="ja-JP" altLang="en-US" dirty="0" smtClean="0"/>
              <a:t>必要であれば、</a:t>
            </a:r>
            <a:r>
              <a:rPr lang="ja-JP" altLang="en-US" dirty="0"/>
              <a:t>機械可読な形式と人間可読な</a:t>
            </a:r>
            <a:r>
              <a:rPr lang="ja-JP" altLang="en-US" dirty="0" smtClean="0"/>
              <a:t>形式の</a:t>
            </a:r>
            <a:r>
              <a:rPr lang="en-US" altLang="ja-JP" dirty="0" smtClean="0"/>
              <a:t>2</a:t>
            </a:r>
            <a:r>
              <a:rPr lang="ja-JP" altLang="en-US" dirty="0" smtClean="0"/>
              <a:t>種類のファイルを用意して公開することも、方法としてありえる。</a:t>
            </a:r>
          </a:p>
          <a:p>
            <a:pPr lvl="2"/>
            <a:r>
              <a:rPr lang="ja-JP" altLang="en-US" dirty="0" smtClean="0"/>
              <a:t>「</a:t>
            </a:r>
            <a:r>
              <a:rPr lang="ja-JP" altLang="en-US" dirty="0"/>
              <a:t>二次利用の促進のための府省のデータ公開に関する基本的考え方（ガイドライン）</a:t>
            </a:r>
            <a:r>
              <a:rPr lang="ja-JP" altLang="en-US" dirty="0" smtClean="0"/>
              <a:t>」にも、以下のように記載されている。</a:t>
            </a:r>
          </a:p>
          <a:p>
            <a:pPr lvl="3"/>
            <a:r>
              <a:rPr lang="ja-JP" altLang="en-US" dirty="0" smtClean="0"/>
              <a:t>本ガイドライン</a:t>
            </a:r>
            <a:r>
              <a:rPr lang="ja-JP" altLang="en-US" dirty="0"/>
              <a:t>策定後、各府省が新たに作成し、インターネットを通じて公開</a:t>
            </a:r>
            <a:r>
              <a:rPr lang="ja-JP" altLang="en-US" dirty="0" smtClean="0"/>
              <a:t>する</a:t>
            </a:r>
            <a:r>
              <a:rPr lang="ja-JP" altLang="en-US" dirty="0"/>
              <a:t>数値（表）、文章、地理空間情報については、人間が読む、印刷することを</a:t>
            </a:r>
            <a:r>
              <a:rPr lang="ja-JP" altLang="en-US" dirty="0" smtClean="0"/>
              <a:t>念頭に</a:t>
            </a:r>
            <a:r>
              <a:rPr lang="ja-JP" altLang="en-US" dirty="0"/>
              <a:t>置いた従来のデータ形式（代表的なものと</a:t>
            </a:r>
            <a:r>
              <a:rPr lang="ja-JP" altLang="en-US" dirty="0" smtClean="0"/>
              <a:t>して</a:t>
            </a:r>
            <a:r>
              <a:rPr lang="en-US" altLang="ja-JP" dirty="0" smtClean="0"/>
              <a:t>pdf</a:t>
            </a:r>
            <a:r>
              <a:rPr lang="ja-JP" altLang="en-US" dirty="0"/>
              <a:t>）のほか、別添の留意事項</a:t>
            </a:r>
            <a:r>
              <a:rPr lang="ja-JP" altLang="en-US" dirty="0" smtClean="0"/>
              <a:t>に示す</a:t>
            </a:r>
            <a:r>
              <a:rPr lang="ja-JP" altLang="en-US" dirty="0"/>
              <a:t>事項を踏まえて作成した（構造が整った）データを、機械判読に適した、</a:t>
            </a:r>
            <a:r>
              <a:rPr lang="ja-JP" altLang="en-US" dirty="0" smtClean="0"/>
              <a:t>特定の</a:t>
            </a:r>
            <a:r>
              <a:rPr lang="ja-JP" altLang="en-US" dirty="0"/>
              <a:t>アプリケーションに依存しないデータ形式でも公開することに努めるものと</a:t>
            </a:r>
            <a:r>
              <a:rPr lang="ja-JP" altLang="en-US" dirty="0" smtClean="0"/>
              <a:t>する</a:t>
            </a:r>
            <a:r>
              <a:rPr lang="ja-JP" altLang="en-US" dirty="0"/>
              <a:t>。 </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29</a:t>
            </a:fld>
            <a:endParaRPr lang="en-US" altLang="ja-JP" dirty="0"/>
          </a:p>
        </p:txBody>
      </p:sp>
      <p:sp>
        <p:nvSpPr>
          <p:cNvPr id="7" name="下矢印 6"/>
          <p:cNvSpPr/>
          <p:nvPr/>
        </p:nvSpPr>
        <p:spPr bwMode="auto">
          <a:xfrm>
            <a:off x="4376936" y="2420888"/>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79910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はじめに								  </a:t>
            </a:r>
            <a:r>
              <a:rPr kumimoji="1" lang="en-US" altLang="ja-JP" dirty="0" smtClean="0"/>
              <a:t>4</a:t>
            </a:r>
            <a:endParaRPr kumimoji="1" lang="ja-JP" altLang="en-US" dirty="0" smtClean="0"/>
          </a:p>
          <a:p>
            <a:pPr marL="457200" indent="-457200">
              <a:buFont typeface="+mj-lt"/>
              <a:buAutoNum type="arabicPeriod"/>
            </a:pPr>
            <a:r>
              <a:rPr lang="ja-JP" altLang="en-US" dirty="0"/>
              <a:t>オープンデータ化の背景と</a:t>
            </a:r>
            <a:r>
              <a:rPr lang="ja-JP" altLang="en-US" dirty="0" smtClean="0"/>
              <a:t>意義</a:t>
            </a:r>
            <a:r>
              <a:rPr lang="en-US" altLang="ja-JP" dirty="0" smtClean="0"/>
              <a:t>					  6</a:t>
            </a:r>
            <a:endParaRPr lang="ja-JP" altLang="en-US" dirty="0"/>
          </a:p>
          <a:p>
            <a:pPr marL="457200" indent="-457200">
              <a:buFont typeface="+mj-lt"/>
              <a:buAutoNum type="arabicPeriod"/>
            </a:pPr>
            <a:r>
              <a:rPr lang="en-US" altLang="ja-JP" dirty="0"/>
              <a:t>Getting </a:t>
            </a:r>
            <a:r>
              <a:rPr lang="en-US" altLang="ja-JP" dirty="0" smtClean="0"/>
              <a:t>Started: </a:t>
            </a:r>
            <a:r>
              <a:rPr lang="ja-JP" altLang="en-US" dirty="0" smtClean="0"/>
              <a:t>データをオープン化する手法</a:t>
            </a:r>
            <a:r>
              <a:rPr lang="en-US" altLang="ja-JP" dirty="0" smtClean="0"/>
              <a:t>			12</a:t>
            </a:r>
            <a:endParaRPr lang="ja-JP" altLang="en-US" dirty="0" smtClean="0"/>
          </a:p>
          <a:p>
            <a:pPr marL="457200" indent="-457200">
              <a:buFont typeface="+mj-lt"/>
              <a:buAutoNum type="arabicPeriod"/>
            </a:pPr>
            <a:r>
              <a:rPr lang="ja-JP" altLang="en-US" dirty="0"/>
              <a:t>オープンデータ化のための技術的</a:t>
            </a:r>
            <a:r>
              <a:rPr lang="ja-JP" altLang="en-US" dirty="0" smtClean="0"/>
              <a:t>指針</a:t>
            </a:r>
            <a:r>
              <a:rPr lang="en-US" altLang="ja-JP" dirty="0" smtClean="0"/>
              <a:t>				25</a:t>
            </a:r>
            <a:endParaRPr lang="ja-JP" altLang="en-US" dirty="0"/>
          </a:p>
          <a:p>
            <a:pPr marL="0" indent="0">
              <a:buNone/>
            </a:pPr>
            <a:r>
              <a:rPr lang="ja-JP" altLang="en-US" dirty="0" smtClean="0"/>
              <a:t>付録	オープンデータ</a:t>
            </a:r>
            <a:r>
              <a:rPr lang="ja-JP" altLang="en-US" dirty="0"/>
              <a:t>に関する技術・</a:t>
            </a:r>
            <a:r>
              <a:rPr lang="ja-JP" altLang="en-US" dirty="0" smtClean="0"/>
              <a:t>規格				</a:t>
            </a:r>
            <a:r>
              <a:rPr lang="en-US" altLang="ja-JP" dirty="0" smtClean="0"/>
              <a:t>53</a:t>
            </a:r>
            <a:endParaRPr lang="ja-JP" altLang="en-US" dirty="0"/>
          </a:p>
        </p:txBody>
      </p:sp>
    </p:spTree>
    <p:extLst>
      <p:ext uri="{BB962C8B-B14F-4D97-AF65-F5344CB8AC3E}">
        <p14:creationId xmlns:p14="http://schemas.microsoft.com/office/powerpoint/2010/main" val="254407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 </a:t>
            </a:r>
            <a:r>
              <a:rPr kumimoji="1" lang="ja-JP" altLang="en-US" dirty="0" smtClean="0"/>
              <a:t>ファイル形式に関する指針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
        <p:nvSpPr>
          <p:cNvPr id="7" name="コンテンツ プレースホルダー 6"/>
          <p:cNvSpPr>
            <a:spLocks noGrp="1"/>
          </p:cNvSpPr>
          <p:nvPr>
            <p:ph sz="half" idx="1"/>
          </p:nvPr>
        </p:nvSpPr>
        <p:spPr>
          <a:xfrm>
            <a:off x="315789" y="1142999"/>
            <a:ext cx="9183247" cy="1838195"/>
          </a:xfrm>
        </p:spPr>
        <p:txBody>
          <a:bodyPr/>
          <a:lstStyle/>
          <a:p>
            <a:r>
              <a:rPr kumimoji="1" lang="ja-JP" altLang="en-US" dirty="0" smtClean="0"/>
              <a:t>基本方針</a:t>
            </a:r>
            <a:endParaRPr kumimoji="1" lang="en-US" altLang="ja-JP" dirty="0" smtClean="0"/>
          </a:p>
          <a:p>
            <a:pPr lvl="1"/>
            <a:r>
              <a:rPr kumimoji="1" lang="ja-JP" altLang="en-US" dirty="0" smtClean="0"/>
              <a:t>機械可読性、オープン性の高い形式を利用することが望ましい。</a:t>
            </a:r>
            <a:endParaRPr kumimoji="1" lang="en-US" altLang="ja-JP" dirty="0" smtClean="0"/>
          </a:p>
          <a:p>
            <a:pPr lvl="1"/>
            <a:r>
              <a:rPr lang="ja-JP" altLang="en-US" dirty="0" smtClean="0"/>
              <a:t>代表的なファイル形式を、</a:t>
            </a:r>
            <a:r>
              <a:rPr lang="en-US" altLang="ja-JP" dirty="0" smtClean="0"/>
              <a:t>5</a:t>
            </a:r>
            <a:r>
              <a:rPr lang="ja-JP" altLang="en-US" dirty="0" smtClean="0"/>
              <a:t>★ </a:t>
            </a:r>
            <a:r>
              <a:rPr lang="en-US" altLang="ja-JP" dirty="0" smtClean="0"/>
              <a:t>open data</a:t>
            </a:r>
            <a:r>
              <a:rPr lang="ja-JP" altLang="en-US" dirty="0" smtClean="0"/>
              <a:t>の指標に基づいてまとめると、下記のようになる。</a:t>
            </a:r>
            <a:endParaRPr kumimoji="1" lang="ja-JP" altLang="en-US" dirty="0" smtClean="0"/>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74297209"/>
              </p:ext>
            </p:extLst>
          </p:nvPr>
        </p:nvGraphicFramePr>
        <p:xfrm>
          <a:off x="315913" y="3121222"/>
          <a:ext cx="9182100" cy="3017520"/>
        </p:xfrm>
        <a:graphic>
          <a:graphicData uri="http://schemas.openxmlformats.org/drawingml/2006/table">
            <a:tbl>
              <a:tblPr firstRow="1" firstCol="1" bandRow="1">
                <a:tableStyleId>{5C22544A-7EE6-4342-B048-85BDC9FD1C3A}</a:tableStyleId>
              </a:tblPr>
              <a:tblGrid>
                <a:gridCol w="1900783"/>
                <a:gridCol w="2592288"/>
                <a:gridCol w="2393504"/>
                <a:gridCol w="2295525"/>
              </a:tblGrid>
              <a:tr h="239288">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表形式データ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Excel</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CSV</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 Open XML)</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JSON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RDF/XML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RDF/JSON, JSON-LD</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Notation3</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Turtle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文書形式データ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PDF (Acrobat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doc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Word</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HTML</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XML</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Open XML)</a:t>
                      </a:r>
                    </a:p>
                    <a:p>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RDFa</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地理空間データ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shape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リアルタイムデータ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（ファイルの形で交換しない）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1" name="正方形/長方形 10"/>
          <p:cNvSpPr/>
          <p:nvPr/>
        </p:nvSpPr>
        <p:spPr bwMode="auto">
          <a:xfrm>
            <a:off x="4808984" y="3121223"/>
            <a:ext cx="4680520" cy="273630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 name="テキスト ボックス 2"/>
          <p:cNvSpPr txBox="1"/>
          <p:nvPr/>
        </p:nvSpPr>
        <p:spPr>
          <a:xfrm>
            <a:off x="3307241" y="6217567"/>
            <a:ext cx="6614311"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プレインテキスト</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(TXT)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も非独占の</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文書形式であるが、構造化されていない。</a:t>
            </a:r>
          </a:p>
        </p:txBody>
      </p:sp>
      <p:sp>
        <p:nvSpPr>
          <p:cNvPr id="5" name="角丸四角形吹き出し 4"/>
          <p:cNvSpPr/>
          <p:nvPr/>
        </p:nvSpPr>
        <p:spPr bwMode="auto">
          <a:xfrm>
            <a:off x="6614396" y="2420888"/>
            <a:ext cx="2371052" cy="432048"/>
          </a:xfrm>
          <a:prstGeom prst="wedgeRoundRectCallout">
            <a:avLst>
              <a:gd name="adj1" fmla="val -20833"/>
              <a:gd name="adj2" fmla="val 105988"/>
              <a:gd name="adj3" fmla="val 16667"/>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81957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smtClean="0"/>
              <a:t>iii. </a:t>
            </a:r>
            <a:r>
              <a:rPr lang="ja-JP" altLang="en-US" dirty="0" smtClean="0"/>
              <a:t>機械可読</a:t>
            </a:r>
            <a:r>
              <a:rPr lang="ja-JP" altLang="en-US" dirty="0"/>
              <a:t>な表形式データに関する</a:t>
            </a:r>
            <a:r>
              <a:rPr lang="ja-JP" altLang="en-US" dirty="0" smtClean="0"/>
              <a:t>指針</a:t>
            </a:r>
            <a:endParaRPr kumimoji="1" lang="ja-JP" altLang="en-US" dirty="0"/>
          </a:p>
        </p:txBody>
      </p:sp>
      <p:sp>
        <p:nvSpPr>
          <p:cNvPr id="8" name="コンテンツ プレースホルダー 7"/>
          <p:cNvSpPr>
            <a:spLocks noGrp="1"/>
          </p:cNvSpPr>
          <p:nvPr>
            <p:ph sz="half" idx="1"/>
          </p:nvPr>
        </p:nvSpPr>
        <p:spPr>
          <a:xfrm>
            <a:off x="315789" y="1142999"/>
            <a:ext cx="9389739" cy="2233737"/>
          </a:xfrm>
        </p:spPr>
        <p:txBody>
          <a:bodyPr>
            <a:normAutofit/>
          </a:bodyPr>
          <a:lstStyle/>
          <a:p>
            <a:r>
              <a:rPr lang="ja-JP" altLang="en-US" dirty="0" smtClean="0"/>
              <a:t>用語定義</a:t>
            </a:r>
          </a:p>
          <a:p>
            <a:pPr lvl="1"/>
            <a:r>
              <a:rPr lang="ja-JP" altLang="en-US" dirty="0" smtClean="0"/>
              <a:t>表</a:t>
            </a:r>
            <a:r>
              <a:rPr lang="ja-JP" altLang="en-US" dirty="0"/>
              <a:t>形式データの代表的なフォーマットである</a:t>
            </a:r>
            <a:r>
              <a:rPr lang="en-US" altLang="ja-JP" dirty="0"/>
              <a:t>CSV</a:t>
            </a:r>
            <a:r>
              <a:rPr lang="ja-JP" altLang="en-US" dirty="0"/>
              <a:t>について定めた</a:t>
            </a:r>
            <a:r>
              <a:rPr kumimoji="1" lang="en-US" altLang="ja-JP" dirty="0" smtClean="0"/>
              <a:t>RFC4180</a:t>
            </a:r>
            <a:r>
              <a:rPr kumimoji="1" lang="en-US" altLang="ja-JP" baseline="30000" dirty="0" smtClean="0"/>
              <a:t>(*)</a:t>
            </a:r>
            <a:r>
              <a:rPr lang="ja-JP" altLang="en-US" dirty="0" smtClean="0"/>
              <a:t>の記述に合わせて、以下のように定義する。</a:t>
            </a:r>
          </a:p>
          <a:p>
            <a:pPr lvl="2"/>
            <a:r>
              <a:rPr lang="ja-JP" altLang="en-US" dirty="0" smtClean="0"/>
              <a:t>フィールド（</a:t>
            </a:r>
            <a:r>
              <a:rPr lang="en-US" altLang="ja-JP" dirty="0" smtClean="0"/>
              <a:t>field</a:t>
            </a:r>
            <a:r>
              <a:rPr lang="ja-JP" altLang="en-US" dirty="0" smtClean="0"/>
              <a:t>）</a:t>
            </a:r>
            <a:r>
              <a:rPr lang="en-US" altLang="ja-JP" dirty="0" smtClean="0"/>
              <a:t>: </a:t>
            </a:r>
            <a:r>
              <a:rPr lang="ja-JP" altLang="en-US" dirty="0" smtClean="0"/>
              <a:t>表の</a:t>
            </a:r>
            <a:r>
              <a:rPr lang="en-US" altLang="ja-JP" dirty="0" smtClean="0"/>
              <a:t>1</a:t>
            </a:r>
            <a:r>
              <a:rPr lang="ja-JP" altLang="en-US" dirty="0" smtClean="0"/>
              <a:t>行</a:t>
            </a:r>
            <a:r>
              <a:rPr lang="en-US" altLang="ja-JP" dirty="0" smtClean="0"/>
              <a:t>1</a:t>
            </a:r>
            <a:r>
              <a:rPr lang="ja-JP" altLang="en-US" dirty="0" smtClean="0"/>
              <a:t>列からなる要素。表計算ソフトの「セル」に相当。</a:t>
            </a:r>
          </a:p>
          <a:p>
            <a:pPr lvl="2"/>
            <a:r>
              <a:rPr lang="ja-JP" altLang="en-US" dirty="0" smtClean="0"/>
              <a:t>レコード（</a:t>
            </a:r>
            <a:r>
              <a:rPr lang="en-US" altLang="ja-JP" dirty="0" smtClean="0"/>
              <a:t>record</a:t>
            </a:r>
            <a:r>
              <a:rPr lang="ja-JP" altLang="en-US" dirty="0" smtClean="0"/>
              <a:t>）</a:t>
            </a:r>
            <a:r>
              <a:rPr lang="en-US" altLang="ja-JP" dirty="0" smtClean="0"/>
              <a:t>: </a:t>
            </a:r>
            <a:r>
              <a:rPr lang="ja-JP" altLang="en-US" dirty="0" smtClean="0"/>
              <a:t>表</a:t>
            </a:r>
            <a:r>
              <a:rPr lang="ja-JP" altLang="en-US" dirty="0"/>
              <a:t>の</a:t>
            </a:r>
            <a:r>
              <a:rPr lang="en-US" altLang="ja-JP" dirty="0"/>
              <a:t>1</a:t>
            </a:r>
            <a:r>
              <a:rPr lang="ja-JP" altLang="en-US" dirty="0" smtClean="0"/>
              <a:t>行から</a:t>
            </a:r>
            <a:r>
              <a:rPr lang="ja-JP" altLang="en-US" dirty="0"/>
              <a:t>なる要素</a:t>
            </a:r>
            <a:r>
              <a:rPr lang="ja-JP" altLang="en-US" dirty="0" smtClean="0"/>
              <a:t>。</a:t>
            </a:r>
            <a:r>
              <a:rPr lang="en-US" altLang="ja-JP" dirty="0" smtClean="0"/>
              <a:t>1</a:t>
            </a:r>
            <a:r>
              <a:rPr lang="ja-JP" altLang="en-US" dirty="0" smtClean="0"/>
              <a:t>個以上のフィールドからなる。</a:t>
            </a:r>
            <a:endParaRPr lang="en-US" altLang="ja-JP" dirty="0" smtClean="0"/>
          </a:p>
          <a:p>
            <a:pPr lvl="2"/>
            <a:r>
              <a:rPr lang="ja-JP" altLang="en-US" dirty="0" smtClean="0"/>
              <a:t>ヘッダ（</a:t>
            </a:r>
            <a:r>
              <a:rPr lang="en-US" altLang="ja-JP" dirty="0" smtClean="0"/>
              <a:t>header</a:t>
            </a:r>
            <a:r>
              <a:rPr lang="ja-JP" altLang="en-US" dirty="0" smtClean="0"/>
              <a:t>）</a:t>
            </a:r>
            <a:r>
              <a:rPr lang="en-US" altLang="ja-JP" dirty="0" smtClean="0"/>
              <a:t>: </a:t>
            </a:r>
            <a:r>
              <a:rPr lang="ja-JP" altLang="en-US" dirty="0" smtClean="0"/>
              <a:t>表の各列の名前を保持する行。</a:t>
            </a:r>
            <a:r>
              <a:rPr lang="en-US" altLang="ja-JP" dirty="0"/>
              <a:t> 1</a:t>
            </a:r>
            <a:r>
              <a:rPr lang="ja-JP" altLang="en-US" dirty="0"/>
              <a:t>個以上のフィールドからなる。</a:t>
            </a:r>
            <a:endParaRPr lang="ja-JP" altLang="en-US" dirty="0" smtClean="0"/>
          </a:p>
          <a:p>
            <a:pPr lvl="2"/>
            <a:r>
              <a:rPr lang="ja-JP" altLang="en-US" dirty="0" smtClean="0"/>
              <a:t>ファイル（</a:t>
            </a:r>
            <a:r>
              <a:rPr lang="en-US" altLang="ja-JP" dirty="0" smtClean="0"/>
              <a:t>file</a:t>
            </a:r>
            <a:r>
              <a:rPr lang="ja-JP" altLang="en-US" dirty="0" smtClean="0"/>
              <a:t>）</a:t>
            </a:r>
            <a:r>
              <a:rPr lang="en-US" altLang="ja-JP" dirty="0" smtClean="0"/>
              <a:t>: </a:t>
            </a:r>
            <a:r>
              <a:rPr lang="ja-JP" altLang="en-US" dirty="0" smtClean="0"/>
              <a:t>表全体を指す。レコードとヘッダからなる。</a:t>
            </a:r>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407657221"/>
              </p:ext>
            </p:extLst>
          </p:nvPr>
        </p:nvGraphicFramePr>
        <p:xfrm>
          <a:off x="315913" y="3591024"/>
          <a:ext cx="9182100" cy="1854200"/>
        </p:xfrm>
        <a:graphic>
          <a:graphicData uri="http://schemas.openxmlformats.org/drawingml/2006/table">
            <a:tbl>
              <a:tblPr firstRow="1" bandRow="1">
                <a:tableStyleId>{5C22544A-7EE6-4342-B048-85BDC9FD1C3A}</a:tableStyleId>
              </a:tblPr>
              <a:tblGrid>
                <a:gridCol w="1836420"/>
                <a:gridCol w="1836420"/>
                <a:gridCol w="1836420"/>
                <a:gridCol w="1836420"/>
                <a:gridCol w="1836420"/>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31</a:t>
            </a:fld>
            <a:endParaRPr lang="en-US" altLang="ja-JP" dirty="0"/>
          </a:p>
        </p:txBody>
      </p:sp>
      <p:sp>
        <p:nvSpPr>
          <p:cNvPr id="11" name="正方形/長方形 10"/>
          <p:cNvSpPr/>
          <p:nvPr/>
        </p:nvSpPr>
        <p:spPr bwMode="auto">
          <a:xfrm>
            <a:off x="272480" y="3573016"/>
            <a:ext cx="9217024" cy="1872208"/>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2288704" y="5806753"/>
            <a:ext cx="902811" cy="307777"/>
          </a:xfrm>
          <a:prstGeom prst="rect">
            <a:avLst/>
          </a:prstGeom>
          <a:noFill/>
        </p:spPr>
        <p:txBody>
          <a:bodyPr wrap="none" rtlCol="0">
            <a:spAutoFit/>
          </a:bodyPr>
          <a:lstStyle/>
          <a:p>
            <a:pPr algn="l"/>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14" name="曲線コネクタ 13"/>
          <p:cNvCxnSpPr>
            <a:stCxn id="12" idx="3"/>
            <a:endCxn id="11" idx="2"/>
          </p:cNvCxnSpPr>
          <p:nvPr/>
        </p:nvCxnSpPr>
        <p:spPr bwMode="auto">
          <a:xfrm flipV="1">
            <a:off x="3191515" y="5445224"/>
            <a:ext cx="1689477" cy="515418"/>
          </a:xfrm>
          <a:prstGeom prst="curvedConnector2">
            <a:avLst/>
          </a:prstGeom>
          <a:solidFill>
            <a:schemeClr val="accent1"/>
          </a:solidFill>
          <a:ln w="28575" cap="sq" cmpd="sng" algn="ctr">
            <a:solidFill>
              <a:srgbClr val="FF0000"/>
            </a:solidFill>
            <a:prstDash val="solid"/>
            <a:round/>
            <a:headEnd type="none" w="sm" len="sm"/>
            <a:tailEnd type="arrow" w="sm" len="sm"/>
          </a:ln>
          <a:effectLst/>
        </p:spPr>
      </p:cxnSp>
      <p:sp>
        <p:nvSpPr>
          <p:cNvPr id="16" name="正方形/長方形 15"/>
          <p:cNvSpPr/>
          <p:nvPr/>
        </p:nvSpPr>
        <p:spPr bwMode="auto">
          <a:xfrm>
            <a:off x="344488" y="4318398"/>
            <a:ext cx="9073008" cy="406746"/>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17" name="曲線コネクタ 16"/>
          <p:cNvCxnSpPr>
            <a:stCxn id="19" idx="0"/>
            <a:endCxn id="16" idx="2"/>
          </p:cNvCxnSpPr>
          <p:nvPr/>
        </p:nvCxnSpPr>
        <p:spPr bwMode="auto">
          <a:xfrm rot="16200000" flipV="1">
            <a:off x="4674647" y="4931489"/>
            <a:ext cx="1080120" cy="667430"/>
          </a:xfrm>
          <a:prstGeom prst="curvedConnector3">
            <a:avLst>
              <a:gd name="adj1" fmla="val 50000"/>
            </a:avLst>
          </a:prstGeom>
          <a:solidFill>
            <a:schemeClr val="accent1"/>
          </a:solidFill>
          <a:ln w="28575" cap="sq" cmpd="sng" algn="ctr">
            <a:solidFill>
              <a:schemeClr val="accent6">
                <a:lumMod val="50000"/>
              </a:schemeClr>
            </a:solidFill>
            <a:prstDash val="solid"/>
            <a:round/>
            <a:headEnd type="none" w="sm" len="sm"/>
            <a:tailEnd type="arrow" w="sm" len="sm"/>
          </a:ln>
          <a:effectLst/>
        </p:spPr>
      </p:cxnSp>
      <p:sp>
        <p:nvSpPr>
          <p:cNvPr id="19" name="テキスト ボックス 18"/>
          <p:cNvSpPr txBox="1"/>
          <p:nvPr/>
        </p:nvSpPr>
        <p:spPr>
          <a:xfrm>
            <a:off x="5097016" y="5805264"/>
            <a:ext cx="902811"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レコード</a:t>
            </a:r>
          </a:p>
        </p:txBody>
      </p:sp>
      <p:sp>
        <p:nvSpPr>
          <p:cNvPr id="23" name="正方形/長方形 22"/>
          <p:cNvSpPr/>
          <p:nvPr/>
        </p:nvSpPr>
        <p:spPr bwMode="auto">
          <a:xfrm>
            <a:off x="344488" y="3645024"/>
            <a:ext cx="9073008" cy="288032"/>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7" name="正方形/長方形 26"/>
          <p:cNvSpPr/>
          <p:nvPr/>
        </p:nvSpPr>
        <p:spPr bwMode="auto">
          <a:xfrm>
            <a:off x="5817096" y="5085184"/>
            <a:ext cx="1800200" cy="259431"/>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8" name="テキスト ボックス 27"/>
          <p:cNvSpPr txBox="1"/>
          <p:nvPr/>
        </p:nvSpPr>
        <p:spPr>
          <a:xfrm>
            <a:off x="7545288" y="3068960"/>
            <a:ext cx="723275"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ヘッダ</a:t>
            </a:r>
          </a:p>
        </p:txBody>
      </p:sp>
      <p:sp>
        <p:nvSpPr>
          <p:cNvPr id="29" name="テキスト ボックス 28"/>
          <p:cNvSpPr txBox="1"/>
          <p:nvPr/>
        </p:nvSpPr>
        <p:spPr>
          <a:xfrm>
            <a:off x="7183650" y="5872332"/>
            <a:ext cx="1082348"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フィールド</a:t>
            </a:r>
          </a:p>
        </p:txBody>
      </p:sp>
      <p:cxnSp>
        <p:nvCxnSpPr>
          <p:cNvPr id="30" name="曲線コネクタ 29"/>
          <p:cNvCxnSpPr>
            <a:stCxn id="29" idx="1"/>
            <a:endCxn id="27" idx="2"/>
          </p:cNvCxnSpPr>
          <p:nvPr/>
        </p:nvCxnSpPr>
        <p:spPr bwMode="auto">
          <a:xfrm rot="10800000">
            <a:off x="6717196" y="5344615"/>
            <a:ext cx="466454" cy="681606"/>
          </a:xfrm>
          <a:prstGeom prst="curvedConnector2">
            <a:avLst/>
          </a:prstGeom>
          <a:solidFill>
            <a:schemeClr val="accent1"/>
          </a:solidFill>
          <a:ln w="28575" cap="sq" cmpd="sng" algn="ctr">
            <a:solidFill>
              <a:schemeClr val="accent6">
                <a:lumMod val="50000"/>
              </a:schemeClr>
            </a:solidFill>
            <a:prstDash val="solid"/>
            <a:round/>
            <a:headEnd type="none" w="sm" len="sm"/>
            <a:tailEnd type="arrow" w="sm" len="sm"/>
          </a:ln>
          <a:effectLst/>
        </p:spPr>
      </p:cxnSp>
      <p:cxnSp>
        <p:nvCxnSpPr>
          <p:cNvPr id="33" name="曲線コネクタ 32"/>
          <p:cNvCxnSpPr>
            <a:stCxn id="28" idx="1"/>
            <a:endCxn id="23" idx="0"/>
          </p:cNvCxnSpPr>
          <p:nvPr/>
        </p:nvCxnSpPr>
        <p:spPr bwMode="auto">
          <a:xfrm rot="10800000" flipV="1">
            <a:off x="4880992" y="3222848"/>
            <a:ext cx="2664296" cy="422175"/>
          </a:xfrm>
          <a:prstGeom prst="curvedConnector2">
            <a:avLst/>
          </a:prstGeom>
          <a:solidFill>
            <a:schemeClr val="accent1"/>
          </a:solidFill>
          <a:ln w="28575" cap="sq" cmpd="sng" algn="ctr">
            <a:solidFill>
              <a:schemeClr val="accent6">
                <a:lumMod val="50000"/>
              </a:schemeClr>
            </a:solidFill>
            <a:prstDash val="solid"/>
            <a:round/>
            <a:headEnd type="none" w="sm" len="sm"/>
            <a:tailEnd type="arrow" w="sm" len="sm"/>
          </a:ln>
          <a:effectLst/>
        </p:spPr>
      </p:cxnSp>
      <p:sp>
        <p:nvSpPr>
          <p:cNvPr id="38" name="テキスト ボックス 37"/>
          <p:cNvSpPr txBox="1"/>
          <p:nvPr/>
        </p:nvSpPr>
        <p:spPr>
          <a:xfrm>
            <a:off x="3008784" y="6135687"/>
            <a:ext cx="6916317"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Common Format and MIME Type for Comma-Separated Values (CSV)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Files. RFC4180.</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http://www.ietf.org/rfc/rfc4180.txt</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403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 </a:t>
            </a:r>
            <a:r>
              <a:rPr kumimoji="1" lang="ja-JP" altLang="en-US" dirty="0" smtClean="0"/>
              <a:t>機械可読な表形式データに関する指針</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レベル</a:t>
            </a:r>
            <a:r>
              <a:rPr lang="en-US" altLang="ja-JP" dirty="0" smtClean="0"/>
              <a:t>1</a:t>
            </a:r>
            <a:endParaRPr lang="ja-JP" altLang="en-US" u="sng" dirty="0" smtClean="0"/>
          </a:p>
          <a:p>
            <a:pPr marL="663670" lvl="1" indent="-457200">
              <a:buFont typeface="+mj-lt"/>
              <a:buAutoNum type="arabicPeriod"/>
            </a:pPr>
            <a:r>
              <a:rPr lang="en-US" altLang="ja-JP" dirty="0" smtClean="0"/>
              <a:t>1</a:t>
            </a:r>
            <a:r>
              <a:rPr lang="ja-JP" altLang="en-US" dirty="0" err="1" smtClean="0"/>
              <a:t>つの</a:t>
            </a:r>
            <a:r>
              <a:rPr lang="ja-JP" altLang="en-US" dirty="0" smtClean="0"/>
              <a:t>ファイルは</a:t>
            </a:r>
            <a:r>
              <a:rPr lang="en-US" altLang="ja-JP" dirty="0" smtClean="0"/>
              <a:t>､1</a:t>
            </a:r>
            <a:r>
              <a:rPr lang="ja-JP" altLang="en-US" dirty="0" smtClean="0"/>
              <a:t>種類の表から構成されるべきである。</a:t>
            </a:r>
          </a:p>
          <a:p>
            <a:pPr marL="663670" lvl="1" indent="-457200">
              <a:buFont typeface="+mj-lt"/>
              <a:buAutoNum type="arabicPeriod"/>
            </a:pPr>
            <a:r>
              <a:rPr lang="ja-JP" altLang="en-US" dirty="0" smtClean="0"/>
              <a:t>ヘッダは</a:t>
            </a:r>
            <a:r>
              <a:rPr lang="ja-JP" altLang="en-US" dirty="0"/>
              <a:t>、</a:t>
            </a:r>
            <a:r>
              <a:rPr lang="en-US" altLang="ja-JP" dirty="0"/>
              <a:t>1</a:t>
            </a:r>
            <a:r>
              <a:rPr lang="ja-JP" altLang="en-US" dirty="0"/>
              <a:t>行で構成</a:t>
            </a:r>
            <a:r>
              <a:rPr lang="ja-JP" altLang="en-US" dirty="0" smtClean="0"/>
              <a:t>される</a:t>
            </a:r>
            <a:r>
              <a:rPr lang="ja-JP" altLang="en-US" dirty="0"/>
              <a:t>べきである</a:t>
            </a:r>
            <a:r>
              <a:rPr lang="ja-JP" altLang="en-US" dirty="0" smtClean="0"/>
              <a:t>。</a:t>
            </a:r>
          </a:p>
          <a:p>
            <a:r>
              <a:rPr lang="ja-JP" altLang="en-US" dirty="0" smtClean="0"/>
              <a:t>レベル</a:t>
            </a:r>
            <a:r>
              <a:rPr lang="en-US" altLang="ja-JP" dirty="0" smtClean="0"/>
              <a:t>2</a:t>
            </a:r>
            <a:endParaRPr lang="ja-JP" altLang="en-US" dirty="0" smtClean="0"/>
          </a:p>
          <a:p>
            <a:pPr marL="663670" lvl="1" indent="-457200">
              <a:buFont typeface="+mj-lt"/>
              <a:buAutoNum type="arabicPeriod" startAt="3"/>
            </a:pPr>
            <a:r>
              <a:rPr lang="ja-JP" altLang="en-US" dirty="0" smtClean="0"/>
              <a:t>データでない情報を、レコードに含めないことが望ましい。</a:t>
            </a:r>
          </a:p>
          <a:p>
            <a:pPr marL="663670" lvl="1" indent="-457200">
              <a:buFont typeface="+mj-lt"/>
              <a:buAutoNum type="arabicPeriod" startAt="3"/>
            </a:pPr>
            <a:r>
              <a:rPr lang="ja-JP" altLang="en-US" dirty="0" smtClean="0"/>
              <a:t>全てのフィールドは、他のフィールドと結合されないことが望ましい。</a:t>
            </a:r>
          </a:p>
          <a:p>
            <a:pPr marL="663670" lvl="1" indent="-457200">
              <a:buFont typeface="+mj-lt"/>
              <a:buAutoNum type="arabicPeriod" startAt="3"/>
            </a:pPr>
            <a:r>
              <a:rPr lang="ja-JP" altLang="en-US" dirty="0" smtClean="0"/>
              <a:t>値がない場合を除き、フィールドを空白にしない（省略しない）ことが望ましい。</a:t>
            </a:r>
            <a:endParaRPr lang="en-US" altLang="ja-JP" dirty="0" smtClean="0"/>
          </a:p>
          <a:p>
            <a:pPr marL="663670" lvl="1" indent="-457200">
              <a:buFont typeface="+mj-lt"/>
              <a:buAutoNum type="arabicPeriod" startAt="3"/>
            </a:pPr>
            <a:r>
              <a:rPr lang="ja-JP" altLang="en-US" dirty="0"/>
              <a:t>年の値には、西暦表記を備えることが望ましい</a:t>
            </a:r>
            <a:r>
              <a:rPr lang="ja-JP" altLang="en-US" dirty="0" smtClean="0"/>
              <a:t>。</a:t>
            </a:r>
          </a:p>
          <a:p>
            <a:pPr marL="663670" lvl="1" indent="-457200">
              <a:buFont typeface="+mj-lt"/>
              <a:buAutoNum type="arabicPeriod" startAt="3"/>
            </a:pPr>
            <a:r>
              <a:rPr lang="ja-JP" altLang="en-US" dirty="0" smtClean="0"/>
              <a:t>フィールドの単位と記数</a:t>
            </a:r>
            <a:r>
              <a:rPr lang="ja-JP" altLang="en-US" dirty="0"/>
              <a:t>単位</a:t>
            </a:r>
            <a:r>
              <a:rPr lang="ja-JP" altLang="en-US" dirty="0" smtClean="0"/>
              <a:t>（フィールド値</a:t>
            </a:r>
            <a:r>
              <a:rPr lang="ja-JP" altLang="en-US" dirty="0"/>
              <a:t>の桁を示す数。たとえば、単位が「百万円」である場合、記数単位は「</a:t>
            </a:r>
            <a:r>
              <a:rPr lang="en-US" altLang="ja-JP" dirty="0"/>
              <a:t>1,000,000</a:t>
            </a:r>
            <a:r>
              <a:rPr lang="ja-JP" altLang="en-US" dirty="0"/>
              <a:t>」で</a:t>
            </a:r>
            <a:r>
              <a:rPr lang="ja-JP" altLang="en-US" dirty="0" smtClean="0"/>
              <a:t>ある）が明記されることが望ましい。</a:t>
            </a:r>
          </a:p>
          <a:p>
            <a:pPr marL="663670" lvl="1" indent="-457200">
              <a:buFont typeface="+mj-lt"/>
              <a:buAutoNum type="arabicPeriod" startAt="3"/>
            </a:pPr>
            <a:r>
              <a:rPr lang="ja-JP" altLang="en-US" dirty="0" smtClean="0"/>
              <a:t>国際的に広く利用されている文字コードを利用することが望ましい。</a:t>
            </a:r>
          </a:p>
          <a:p>
            <a:pPr marL="663670" lvl="1" indent="-457200">
              <a:buFont typeface="+mj-lt"/>
              <a:buAutoNum type="arabicPeriod" startAt="3"/>
            </a:pPr>
            <a:r>
              <a:rPr lang="ja-JP" altLang="en-US" dirty="0" smtClean="0"/>
              <a:t>ファイルの属性や説明を表すメタデータが、フォーマルに記述されていることが望ましい。また、</a:t>
            </a:r>
            <a:r>
              <a:rPr lang="ja-JP" altLang="en-US" dirty="0"/>
              <a:t>そのメタデータからデータセット本体へリンクし、たどれるように</a:t>
            </a:r>
            <a:r>
              <a:rPr lang="ja-JP" altLang="en-US" dirty="0" smtClean="0"/>
              <a:t>することが望ましい。</a:t>
            </a:r>
            <a:endParaRPr lang="en-US" altLang="ja-JP" dirty="0" smtClean="0"/>
          </a:p>
          <a:p>
            <a:pPr marL="663670" lvl="1" indent="-457200">
              <a:buFont typeface="+mj-lt"/>
              <a:buAutoNum type="arabicPeriod" startAt="3"/>
            </a:pPr>
            <a:r>
              <a:rPr lang="ja-JP" altLang="en-US" dirty="0" smtClean="0"/>
              <a:t>データ本体を、</a:t>
            </a:r>
            <a:r>
              <a:rPr lang="en-US" altLang="ja-JP" dirty="0"/>
              <a:t>XML</a:t>
            </a:r>
            <a:r>
              <a:rPr lang="ja-JP" altLang="en-US" dirty="0"/>
              <a:t>や</a:t>
            </a:r>
            <a:r>
              <a:rPr lang="en-US" altLang="ja-JP" dirty="0"/>
              <a:t>RDF</a:t>
            </a:r>
            <a:r>
              <a:rPr lang="ja-JP" altLang="en-US" dirty="0"/>
              <a:t>の形式を使ってフォーマルに</a:t>
            </a:r>
            <a:r>
              <a:rPr lang="ja-JP" altLang="en-US" dirty="0" smtClean="0"/>
              <a:t>記述することが望ましい。</a:t>
            </a:r>
            <a:endParaRPr lang="ja-JP" altLang="en-US" dirty="0"/>
          </a:p>
          <a:p>
            <a:pPr marL="457200" indent="-457200">
              <a:buFont typeface="+mj-lt"/>
              <a:buAutoNum type="arabicPeriod"/>
            </a:pPr>
            <a:endParaRPr lang="ja-JP" altLang="en-US" dirty="0" smtClean="0"/>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dirty="0"/>
          </a:p>
        </p:txBody>
      </p:sp>
      <p:sp>
        <p:nvSpPr>
          <p:cNvPr id="5" name="右中かっこ 4"/>
          <p:cNvSpPr/>
          <p:nvPr/>
        </p:nvSpPr>
        <p:spPr bwMode="auto">
          <a:xfrm>
            <a:off x="6825208" y="1484784"/>
            <a:ext cx="288032" cy="720080"/>
          </a:xfrm>
          <a:prstGeom prst="rightBrace">
            <a:avLst/>
          </a:prstGeom>
          <a:noFill/>
          <a:ln w="12700" cap="sq" cmpd="sng" algn="ctr">
            <a:solidFill>
              <a:schemeClr val="bg2">
                <a:lumMod val="75000"/>
                <a:lumOff val="25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7186890" y="1628800"/>
            <a:ext cx="2518638"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これを満たさないファイルは</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RFC4180</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に準拠しない</a:t>
            </a:r>
          </a:p>
        </p:txBody>
      </p:sp>
    </p:spTree>
    <p:extLst>
      <p:ext uri="{BB962C8B-B14F-4D97-AF65-F5344CB8AC3E}">
        <p14:creationId xmlns:p14="http://schemas.microsoft.com/office/powerpoint/2010/main" val="198311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6" name="コンテンツ プレースホルダー 5"/>
          <p:cNvSpPr>
            <a:spLocks noGrp="1"/>
          </p:cNvSpPr>
          <p:nvPr>
            <p:ph sz="half" idx="1"/>
          </p:nvPr>
        </p:nvSpPr>
        <p:spPr>
          <a:xfrm>
            <a:off x="315789" y="1143000"/>
            <a:ext cx="9183247" cy="989856"/>
          </a:xfrm>
        </p:spPr>
        <p:txBody>
          <a:bodyPr>
            <a:normAutofit fontScale="77500" lnSpcReduction="20000"/>
          </a:bodyPr>
          <a:lstStyle/>
          <a:p>
            <a:pPr marL="457200" indent="-457200">
              <a:buFont typeface="+mj-lt"/>
              <a:buAutoNum type="arabicPeriod"/>
            </a:pPr>
            <a:endParaRPr lang="ja-JP" altLang="en-US" dirty="0" smtClean="0"/>
          </a:p>
          <a:p>
            <a:pPr marL="457200" indent="-457200">
              <a:buFont typeface="+mj-lt"/>
              <a:buAutoNum type="arabicPeriod"/>
            </a:pPr>
            <a:r>
              <a:rPr lang="en-US" altLang="ja-JP" dirty="0" smtClean="0"/>
              <a:t>1</a:t>
            </a:r>
            <a:r>
              <a:rPr lang="ja-JP" altLang="en-US" dirty="0" err="1"/>
              <a:t>つの</a:t>
            </a:r>
            <a:r>
              <a:rPr lang="ja-JP" altLang="en-US" dirty="0"/>
              <a:t>ファイルは</a:t>
            </a:r>
            <a:r>
              <a:rPr lang="en-US" altLang="ja-JP" dirty="0"/>
              <a:t>､1</a:t>
            </a:r>
            <a:r>
              <a:rPr lang="ja-JP" altLang="en-US" dirty="0"/>
              <a:t>種類の表から構成されるべきである。</a:t>
            </a:r>
          </a:p>
          <a:p>
            <a:pPr marL="457200" indent="-457200">
              <a:buFont typeface="+mj-lt"/>
              <a:buAutoNum type="arabicPeriod"/>
            </a:pPr>
            <a:r>
              <a:rPr lang="ja-JP" altLang="en-US" dirty="0"/>
              <a:t>ヘッダは、</a:t>
            </a:r>
            <a:r>
              <a:rPr lang="en-US" altLang="ja-JP" dirty="0"/>
              <a:t>1</a:t>
            </a:r>
            <a:r>
              <a:rPr lang="ja-JP" altLang="en-US" dirty="0"/>
              <a:t>行で構成されるべきである。</a:t>
            </a:r>
            <a:endParaRPr kumimoji="1" lang="ja-JP" altLang="en-US" dirty="0"/>
          </a:p>
        </p:txBody>
      </p:sp>
      <p:sp>
        <p:nvSpPr>
          <p:cNvPr id="7" name="コンテンツ プレースホルダー 6"/>
          <p:cNvSpPr>
            <a:spLocks noGrp="1"/>
          </p:cNvSpPr>
          <p:nvPr>
            <p:ph sz="half" idx="2"/>
          </p:nvPr>
        </p:nvSpPr>
        <p:spPr>
          <a:xfrm>
            <a:off x="315789" y="2564904"/>
            <a:ext cx="9182040" cy="3960440"/>
          </a:xfrm>
        </p:spPr>
        <p:txBody>
          <a:bodyPr>
            <a:normAutofit fontScale="77500" lnSpcReduction="20000"/>
          </a:bodyPr>
          <a:lstStyle/>
          <a:p>
            <a:r>
              <a:rPr kumimoji="1" lang="en-US" altLang="ja-JP" dirty="0" smtClean="0"/>
              <a:t>RFC4180</a:t>
            </a:r>
            <a:r>
              <a:rPr kumimoji="1" lang="ja-JP" altLang="en-US" dirty="0" smtClean="0"/>
              <a:t>に</a:t>
            </a:r>
            <a:r>
              <a:rPr lang="ja-JP" altLang="en-US" dirty="0" smtClean="0"/>
              <a:t>、以下のような規定がある。</a:t>
            </a:r>
          </a:p>
          <a:p>
            <a:pPr marL="698500" lvl="1" indent="-342900">
              <a:buFont typeface="+mj-lt"/>
              <a:buAutoNum type="arabicPeriod" startAt="3"/>
            </a:pPr>
            <a:r>
              <a:rPr lang="en-US" altLang="ja-JP" dirty="0"/>
              <a:t>There maybe an optional header line appearing as the first </a:t>
            </a:r>
            <a:r>
              <a:rPr lang="en-US" altLang="ja-JP" dirty="0" smtClean="0"/>
              <a:t>line of </a:t>
            </a:r>
            <a:r>
              <a:rPr lang="en-US" altLang="ja-JP" dirty="0"/>
              <a:t>the file with the same format as normal record lines.  </a:t>
            </a:r>
            <a:r>
              <a:rPr lang="en-US" altLang="ja-JP" dirty="0" smtClean="0"/>
              <a:t>This header </a:t>
            </a:r>
            <a:r>
              <a:rPr lang="en-US" altLang="ja-JP" dirty="0"/>
              <a:t>will contain names corresponding to the fields in the </a:t>
            </a:r>
            <a:r>
              <a:rPr lang="en-US" altLang="ja-JP" dirty="0" smtClean="0"/>
              <a:t>file </a:t>
            </a:r>
            <a:r>
              <a:rPr lang="en-US" altLang="ja-JP" dirty="0"/>
              <a:t>and should contain the same number of fields as the records </a:t>
            </a:r>
            <a:r>
              <a:rPr lang="en-US" altLang="ja-JP" dirty="0" smtClean="0"/>
              <a:t>in the </a:t>
            </a:r>
            <a:r>
              <a:rPr lang="en-US" altLang="ja-JP" dirty="0"/>
              <a:t>rest of the </a:t>
            </a:r>
            <a:r>
              <a:rPr lang="en-US" altLang="ja-JP" dirty="0" smtClean="0"/>
              <a:t>file.</a:t>
            </a:r>
            <a:endParaRPr lang="ja-JP" altLang="en-US" dirty="0" smtClean="0"/>
          </a:p>
          <a:p>
            <a:pPr lvl="2"/>
            <a:r>
              <a:rPr lang="ja-JP" altLang="en-US" dirty="0"/>
              <a:t>ファイルの先頭に、各フィールドの名称を示す、</a:t>
            </a:r>
            <a:r>
              <a:rPr lang="en-US" altLang="ja-JP" dirty="0"/>
              <a:t>1</a:t>
            </a:r>
            <a:r>
              <a:rPr lang="ja-JP" altLang="en-US" dirty="0"/>
              <a:t>行からなるヘッダを置いてもよい。ただし、ヘッダのフィールド数は、他のレコードのフィールド数と一致しているべきである。</a:t>
            </a:r>
            <a:endParaRPr lang="en-US" altLang="ja-JP" dirty="0" smtClean="0"/>
          </a:p>
          <a:p>
            <a:pPr marL="698500" lvl="1" indent="-342900">
              <a:buFont typeface="+mj-lt"/>
              <a:buAutoNum type="arabicPeriod" startAt="3"/>
            </a:pPr>
            <a:r>
              <a:rPr lang="en-US" altLang="ja-JP" dirty="0"/>
              <a:t>Within the header and each record, there may be one or </a:t>
            </a:r>
            <a:r>
              <a:rPr lang="en-US" altLang="ja-JP" dirty="0" smtClean="0"/>
              <a:t>more fields</a:t>
            </a:r>
            <a:r>
              <a:rPr lang="en-US" altLang="ja-JP" dirty="0"/>
              <a:t>, separated by commas.  Each line should contain the </a:t>
            </a:r>
            <a:r>
              <a:rPr lang="en-US" altLang="ja-JP" dirty="0" smtClean="0"/>
              <a:t>same number </a:t>
            </a:r>
            <a:r>
              <a:rPr lang="en-US" altLang="ja-JP" dirty="0"/>
              <a:t>of fields throughout the file</a:t>
            </a:r>
            <a:r>
              <a:rPr lang="en-US" altLang="ja-JP" dirty="0" smtClean="0"/>
              <a:t>.</a:t>
            </a:r>
            <a:endParaRPr lang="ja-JP" altLang="en-US" dirty="0" smtClean="0"/>
          </a:p>
          <a:p>
            <a:pPr lvl="2"/>
            <a:r>
              <a:rPr lang="en-US" altLang="ja-JP" dirty="0" smtClean="0"/>
              <a:t> </a:t>
            </a:r>
            <a:r>
              <a:rPr lang="ja-JP" altLang="en-US" dirty="0" smtClean="0"/>
              <a:t>ヘッダ</a:t>
            </a:r>
            <a:r>
              <a:rPr lang="ja-JP" altLang="en-US" dirty="0"/>
              <a:t>と各レコードは、コンマで区切られた</a:t>
            </a:r>
            <a:r>
              <a:rPr lang="en-US" altLang="ja-JP" dirty="0"/>
              <a:t>1</a:t>
            </a:r>
            <a:r>
              <a:rPr lang="ja-JP" altLang="en-US" dirty="0"/>
              <a:t>以上のフィールドを含む。フィールド数は、ファイルを通して一致しているべきである</a:t>
            </a:r>
            <a:r>
              <a:rPr lang="ja-JP" altLang="en-US" dirty="0" smtClean="0"/>
              <a:t>。</a:t>
            </a:r>
            <a:endParaRPr lang="en-US" altLang="ja-JP" dirty="0" smtClean="0"/>
          </a:p>
          <a:p>
            <a:r>
              <a:rPr kumimoji="1" lang="ja-JP" altLang="en-US" dirty="0" smtClean="0"/>
              <a:t>つまり</a:t>
            </a:r>
            <a:r>
              <a:rPr kumimoji="1" lang="en-US" altLang="ja-JP" dirty="0" smtClean="0"/>
              <a:t>…</a:t>
            </a:r>
          </a:p>
          <a:p>
            <a:pPr lvl="1"/>
            <a:r>
              <a:rPr kumimoji="1" lang="ja-JP" altLang="en-US" dirty="0" smtClean="0"/>
              <a:t>指針</a:t>
            </a:r>
            <a:r>
              <a:rPr kumimoji="1" lang="en-US" altLang="ja-JP" dirty="0" smtClean="0"/>
              <a:t>2</a:t>
            </a:r>
            <a:r>
              <a:rPr kumimoji="1" lang="ja-JP" altLang="en-US" dirty="0" smtClean="0"/>
              <a:t>は、</a:t>
            </a:r>
            <a:r>
              <a:rPr kumimoji="1" lang="en-US" altLang="ja-JP" dirty="0" smtClean="0"/>
              <a:t>RFC4180</a:t>
            </a:r>
            <a:r>
              <a:rPr kumimoji="1" lang="ja-JP" altLang="en-US" dirty="0" smtClean="0"/>
              <a:t>の規定</a:t>
            </a:r>
            <a:r>
              <a:rPr kumimoji="1" lang="en-US" altLang="ja-JP" dirty="0" smtClean="0"/>
              <a:t>3</a:t>
            </a:r>
            <a:r>
              <a:rPr kumimoji="1" lang="ja-JP" altLang="en-US" dirty="0" smtClean="0"/>
              <a:t>「ヘッダが</a:t>
            </a:r>
            <a:r>
              <a:rPr kumimoji="1" lang="en-US" altLang="ja-JP" dirty="0" smtClean="0"/>
              <a:t>1</a:t>
            </a:r>
            <a:r>
              <a:rPr kumimoji="1" lang="ja-JP" altLang="en-US" dirty="0" smtClean="0"/>
              <a:t>行か</a:t>
            </a:r>
            <a:r>
              <a:rPr lang="ja-JP" altLang="en-US" dirty="0"/>
              <a:t>ら</a:t>
            </a:r>
            <a:r>
              <a:rPr lang="ja-JP" altLang="en-US" dirty="0" smtClean="0"/>
              <a:t>なるべき」そのものである。</a:t>
            </a:r>
            <a:endParaRPr kumimoji="1" lang="en-US" altLang="ja-JP" dirty="0" smtClean="0"/>
          </a:p>
          <a:p>
            <a:pPr lvl="1"/>
            <a:r>
              <a:rPr lang="ja-JP" altLang="en-US" dirty="0" smtClean="0"/>
              <a:t>上記と、規定</a:t>
            </a:r>
            <a:r>
              <a:rPr lang="en-US" altLang="ja-JP" dirty="0" smtClean="0"/>
              <a:t>4</a:t>
            </a:r>
            <a:r>
              <a:rPr lang="ja-JP" altLang="en-US" dirty="0" smtClean="0"/>
              <a:t>にある「</a:t>
            </a:r>
            <a:r>
              <a:rPr lang="ja-JP" altLang="en-US" dirty="0"/>
              <a:t>ヘッダと各レコードは、コンマで区切られた</a:t>
            </a:r>
            <a:r>
              <a:rPr lang="en-US" altLang="ja-JP" dirty="0"/>
              <a:t>1</a:t>
            </a:r>
            <a:r>
              <a:rPr lang="ja-JP" altLang="en-US" dirty="0"/>
              <a:t>以上のフィールドを含む</a:t>
            </a:r>
            <a:r>
              <a:rPr lang="ja-JP" altLang="en-US" dirty="0" smtClean="0"/>
              <a:t>」「</a:t>
            </a:r>
            <a:r>
              <a:rPr lang="ja-JP" altLang="en-US" dirty="0"/>
              <a:t>フィールド数は、ファイルを通して一致している</a:t>
            </a:r>
            <a:r>
              <a:rPr lang="ja-JP" altLang="en-US" dirty="0" smtClean="0"/>
              <a:t>べき」という条件から、</a:t>
            </a:r>
            <a:r>
              <a:rPr lang="en-US" altLang="ja-JP" dirty="0" smtClean="0"/>
              <a:t>1</a:t>
            </a:r>
            <a:r>
              <a:rPr lang="ja-JP" altLang="en-US" dirty="0" smtClean="0"/>
              <a:t>ファイルに複数の表を置くことはできない。これが、指針</a:t>
            </a:r>
            <a:r>
              <a:rPr lang="en-US" altLang="ja-JP" dirty="0" smtClean="0"/>
              <a:t>1</a:t>
            </a:r>
            <a:r>
              <a:rPr lang="ja-JP" altLang="en-US" dirty="0" smtClean="0"/>
              <a:t>の理由である。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33</a:t>
            </a:fld>
            <a:endParaRPr lang="en-US" altLang="ja-JP" dirty="0"/>
          </a:p>
        </p:txBody>
      </p:sp>
      <p:sp>
        <p:nvSpPr>
          <p:cNvPr id="9" name="角丸四角形 8"/>
          <p:cNvSpPr/>
          <p:nvPr/>
        </p:nvSpPr>
        <p:spPr bwMode="auto">
          <a:xfrm>
            <a:off x="56456" y="213285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46523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533816" cy="1562622"/>
          </a:xfrm>
        </p:spPr>
        <p:txBody>
          <a:bodyPr>
            <a:normAutofit fontScale="77500" lnSpcReduction="20000"/>
          </a:bodyPr>
          <a:lstStyle/>
          <a:p>
            <a:pPr marL="457200" indent="-457200">
              <a:buFont typeface="+mj-lt"/>
              <a:buAutoNum type="arabicPeriod" startAt="3"/>
            </a:pPr>
            <a:endParaRPr lang="ja-JP" altLang="en-US" dirty="0" smtClean="0"/>
          </a:p>
          <a:p>
            <a:pPr marL="457200" indent="-457200">
              <a:buFont typeface="+mj-lt"/>
              <a:buAutoNum type="arabicPeriod" startAt="3"/>
            </a:pPr>
            <a:r>
              <a:rPr lang="ja-JP" altLang="en-US" dirty="0" smtClean="0"/>
              <a:t>データ</a:t>
            </a:r>
            <a:r>
              <a:rPr lang="ja-JP" altLang="en-US" dirty="0"/>
              <a:t>でない情報を、レコードに含めないことが望ましい。</a:t>
            </a:r>
          </a:p>
          <a:p>
            <a:pPr marL="457200" indent="-457200">
              <a:buFont typeface="+mj-lt"/>
              <a:buAutoNum type="arabicPeriod" startAt="3"/>
            </a:pPr>
            <a:r>
              <a:rPr lang="ja-JP" altLang="en-US" dirty="0"/>
              <a:t>全てのフィールドは、他のフィールドと結合されないことが望ましい。</a:t>
            </a:r>
          </a:p>
          <a:p>
            <a:pPr marL="457200" indent="-457200">
              <a:buFont typeface="+mj-lt"/>
              <a:buAutoNum type="arabicPeriod" startAt="3"/>
            </a:pPr>
            <a:r>
              <a:rPr lang="ja-JP" altLang="en-US" dirty="0"/>
              <a:t>値がない場合を除き、フィールドを空白にしない（省略しない）ことが望ましい</a:t>
            </a:r>
            <a:r>
              <a:rPr lang="ja-JP" altLang="en-US" dirty="0" smtClean="0"/>
              <a:t>。</a:t>
            </a:r>
            <a:endParaRPr lang="en-US" altLang="ja-JP" dirty="0" smtClean="0"/>
          </a:p>
          <a:p>
            <a:pPr marL="457200" indent="-457200">
              <a:buFont typeface="+mj-lt"/>
              <a:buAutoNum type="arabicPeriod" startAt="3"/>
            </a:pPr>
            <a:r>
              <a:rPr lang="ja-JP" altLang="en-US" dirty="0"/>
              <a:t>年の値には、西暦表記を備えることが望ましい</a:t>
            </a:r>
            <a:r>
              <a:rPr lang="ja-JP" altLang="en-US" dirty="0" smtClean="0"/>
              <a:t>。</a:t>
            </a:r>
          </a:p>
          <a:p>
            <a:pPr marL="457200" indent="-457200">
              <a:buFont typeface="+mj-lt"/>
              <a:buAutoNum type="arabicPeriod" startAt="3"/>
            </a:pP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34</a:t>
            </a:fld>
            <a:endParaRPr lang="en-US" altLang="ja-JP" dirty="0"/>
          </a:p>
        </p:txBody>
      </p:sp>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97784655"/>
              </p:ext>
            </p:extLst>
          </p:nvPr>
        </p:nvGraphicFramePr>
        <p:xfrm>
          <a:off x="315914" y="3429000"/>
          <a:ext cx="9317604" cy="1854200"/>
        </p:xfrm>
        <a:graphic>
          <a:graphicData uri="http://schemas.openxmlformats.org/drawingml/2006/table">
            <a:tbl>
              <a:tblPr firstRow="1" bandRow="1">
                <a:tableStyleId>{5C22544A-7EE6-4342-B048-85BDC9FD1C3A}</a:tableStyleId>
              </a:tblPr>
              <a:tblGrid>
                <a:gridCol w="1552934"/>
                <a:gridCol w="1552934"/>
                <a:gridCol w="1552934"/>
                <a:gridCol w="1552934"/>
                <a:gridCol w="1552934"/>
                <a:gridCol w="1552934"/>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rowSpan="4">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0" name="角丸四角形 9"/>
          <p:cNvSpPr/>
          <p:nvPr/>
        </p:nvSpPr>
        <p:spPr bwMode="auto">
          <a:xfrm>
            <a:off x="344488" y="3840088"/>
            <a:ext cx="1512168" cy="144016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角丸四角形 11"/>
          <p:cNvSpPr/>
          <p:nvPr/>
        </p:nvSpPr>
        <p:spPr bwMode="auto">
          <a:xfrm>
            <a:off x="6465168" y="3768080"/>
            <a:ext cx="1584176" cy="432048"/>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テキスト ボックス 12"/>
          <p:cNvSpPr txBox="1"/>
          <p:nvPr/>
        </p:nvSpPr>
        <p:spPr>
          <a:xfrm>
            <a:off x="2360712" y="2705622"/>
            <a:ext cx="7488893" cy="651370"/>
          </a:xfrm>
          <a:prstGeom prst="rect">
            <a:avLst/>
          </a:prstGeom>
          <a:noFill/>
        </p:spPr>
        <p:txBody>
          <a:bodyPr wrap="square" rtlCol="0">
            <a:normAutofit fontScale="92500" lnSpcReduction="10000"/>
          </a:bodyPr>
          <a:lstStyle/>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このフィールドには、「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」という数値と「</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」という注釈が含まれている。ここで、注釈へのリンクである</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と、自然言語で書かれた注釈文は機械が解読できない。従って、機械可読性の観点からは、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を除き、数値「</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」のみを記載することが望ましい。</a:t>
            </a:r>
          </a:p>
        </p:txBody>
      </p:sp>
      <p:cxnSp>
        <p:nvCxnSpPr>
          <p:cNvPr id="15" name="曲線コネクタ 14"/>
          <p:cNvCxnSpPr>
            <a:stCxn id="13" idx="2"/>
            <a:endCxn id="12" idx="0"/>
          </p:cNvCxnSpPr>
          <p:nvPr/>
        </p:nvCxnSpPr>
        <p:spPr bwMode="auto">
          <a:xfrm rot="16200000" flipH="1">
            <a:off x="6475663" y="2986487"/>
            <a:ext cx="411088" cy="1152097"/>
          </a:xfrm>
          <a:prstGeom prst="curvedConnector3">
            <a:avLst/>
          </a:prstGeom>
          <a:solidFill>
            <a:schemeClr val="accent1"/>
          </a:solidFill>
          <a:ln w="28575" cap="sq" cmpd="sng" algn="ctr">
            <a:solidFill>
              <a:srgbClr val="FF0000"/>
            </a:solidFill>
            <a:prstDash val="solid"/>
            <a:round/>
            <a:headEnd type="none" w="sm" len="sm"/>
            <a:tailEnd type="arrow"/>
          </a:ln>
          <a:effectLst/>
        </p:spPr>
      </p:cxnSp>
      <p:sp>
        <p:nvSpPr>
          <p:cNvPr id="18" name="テキスト ボックス 17"/>
          <p:cNvSpPr txBox="1"/>
          <p:nvPr/>
        </p:nvSpPr>
        <p:spPr>
          <a:xfrm>
            <a:off x="1856656" y="5445224"/>
            <a:ext cx="7704856" cy="1152127"/>
          </a:xfrm>
          <a:prstGeom prst="rect">
            <a:avLst/>
          </a:prstGeom>
          <a:noFill/>
        </p:spPr>
        <p:txBody>
          <a:bodyPr wrap="square" rtlCol="0">
            <a:normAutofit fontScale="92500"/>
          </a:bodyPr>
          <a:lstStyle/>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これは第</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レコードから第</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レコードまでの値がすべて「</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」であることを示している。人間が見ればわかるが、機械は「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」という値がないフィールドが、前のレコードと同じ値であることを理解できない。むしろ、すべてのフィールドに同じ値を記した方が可読性が高くなる。</a:t>
            </a:r>
          </a:p>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年が経過するごとに、年の値が単調増加する方が、機械は処理しやすい。和暦に比べて西暦の方が、この特徴を有しているため、西暦の記載を推奨する。和暦を併記してもよい。</a:t>
            </a:r>
          </a:p>
        </p:txBody>
      </p:sp>
      <p:cxnSp>
        <p:nvCxnSpPr>
          <p:cNvPr id="19" name="曲線コネクタ 18"/>
          <p:cNvCxnSpPr>
            <a:stCxn id="18" idx="1"/>
            <a:endCxn id="10" idx="2"/>
          </p:cNvCxnSpPr>
          <p:nvPr/>
        </p:nvCxnSpPr>
        <p:spPr bwMode="auto">
          <a:xfrm rot="10800000">
            <a:off x="1100572" y="5280248"/>
            <a:ext cx="756084" cy="741040"/>
          </a:xfrm>
          <a:prstGeom prst="curvedConnector2">
            <a:avLst/>
          </a:prstGeom>
          <a:solidFill>
            <a:schemeClr val="accent1"/>
          </a:solidFill>
          <a:ln w="28575" cap="sq" cmpd="sng" algn="ctr">
            <a:solidFill>
              <a:srgbClr val="FF0000"/>
            </a:solidFill>
            <a:prstDash val="solid"/>
            <a:round/>
            <a:headEnd type="none" w="sm" len="sm"/>
            <a:tailEnd type="arrow"/>
          </a:ln>
          <a:effectLst/>
        </p:spPr>
      </p:cxnSp>
      <p:sp>
        <p:nvSpPr>
          <p:cNvPr id="14" name="角丸四角形 13"/>
          <p:cNvSpPr/>
          <p:nvPr/>
        </p:nvSpPr>
        <p:spPr bwMode="auto">
          <a:xfrm>
            <a:off x="56456" y="292507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
        <p:nvSpPr>
          <p:cNvPr id="4" name="テキスト ボックス 3"/>
          <p:cNvSpPr txBox="1"/>
          <p:nvPr/>
        </p:nvSpPr>
        <p:spPr>
          <a:xfrm>
            <a:off x="7720786" y="3224009"/>
            <a:ext cx="2185214"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指針を満たした形式は次頁</a:t>
            </a:r>
          </a:p>
        </p:txBody>
      </p:sp>
    </p:spTree>
    <p:extLst>
      <p:ext uri="{BB962C8B-B14F-4D97-AF65-F5344CB8AC3E}">
        <p14:creationId xmlns:p14="http://schemas.microsoft.com/office/powerpoint/2010/main" val="352621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533816" cy="1562622"/>
          </a:xfrm>
        </p:spPr>
        <p:txBody>
          <a:bodyPr>
            <a:normAutofit fontScale="77500" lnSpcReduction="20000"/>
          </a:bodyPr>
          <a:lstStyle/>
          <a:p>
            <a:pPr marL="457200" indent="-457200">
              <a:buFont typeface="+mj-lt"/>
              <a:buAutoNum type="arabicPeriod" startAt="3"/>
            </a:pPr>
            <a:endParaRPr lang="ja-JP" altLang="en-US" dirty="0" smtClean="0"/>
          </a:p>
          <a:p>
            <a:pPr marL="457200" indent="-457200">
              <a:buFont typeface="+mj-lt"/>
              <a:buAutoNum type="arabicPeriod" startAt="3"/>
            </a:pPr>
            <a:r>
              <a:rPr lang="ja-JP" altLang="en-US" dirty="0" smtClean="0"/>
              <a:t>データ</a:t>
            </a:r>
            <a:r>
              <a:rPr lang="ja-JP" altLang="en-US" dirty="0"/>
              <a:t>でない情報を、レコードに含めないことが望ましい。</a:t>
            </a:r>
          </a:p>
          <a:p>
            <a:pPr marL="457200" indent="-457200">
              <a:buFont typeface="+mj-lt"/>
              <a:buAutoNum type="arabicPeriod" startAt="3"/>
            </a:pPr>
            <a:r>
              <a:rPr lang="ja-JP" altLang="en-US" dirty="0"/>
              <a:t>全てのフィールドは、他のフィールドと結合されないことが望ましい。</a:t>
            </a:r>
          </a:p>
          <a:p>
            <a:pPr marL="457200" indent="-457200">
              <a:buFont typeface="+mj-lt"/>
              <a:buAutoNum type="arabicPeriod" startAt="3"/>
            </a:pPr>
            <a:r>
              <a:rPr lang="ja-JP" altLang="en-US" dirty="0"/>
              <a:t>値がない場合を除き、フィールドを空白にしない（省略しない）ことが望ましい</a:t>
            </a:r>
            <a:r>
              <a:rPr lang="ja-JP" altLang="en-US" dirty="0" smtClean="0"/>
              <a:t>。</a:t>
            </a:r>
            <a:endParaRPr lang="en-US" altLang="ja-JP" dirty="0" smtClean="0"/>
          </a:p>
          <a:p>
            <a:pPr marL="457200" indent="-457200">
              <a:buFont typeface="+mj-lt"/>
              <a:buAutoNum type="arabicPeriod" startAt="3"/>
            </a:pPr>
            <a:r>
              <a:rPr lang="ja-JP" altLang="en-US" dirty="0"/>
              <a:t>年の値には、西暦表記を備えることが望ましい</a:t>
            </a:r>
            <a:r>
              <a:rPr lang="ja-JP" altLang="en-US" dirty="0" smtClean="0"/>
              <a:t>。</a:t>
            </a:r>
          </a:p>
          <a:p>
            <a:pPr marL="457200" indent="-457200">
              <a:buFont typeface="+mj-lt"/>
              <a:buAutoNum type="arabicPeriod" startAt="3"/>
            </a:pP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35</a:t>
            </a:fld>
            <a:endParaRPr lang="en-US" altLang="ja-JP" dirty="0"/>
          </a:p>
        </p:txBody>
      </p:sp>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715673851"/>
              </p:ext>
            </p:extLst>
          </p:nvPr>
        </p:nvGraphicFramePr>
        <p:xfrm>
          <a:off x="315914" y="3429000"/>
          <a:ext cx="9317604" cy="1854200"/>
        </p:xfrm>
        <a:graphic>
          <a:graphicData uri="http://schemas.openxmlformats.org/drawingml/2006/table">
            <a:tbl>
              <a:tblPr firstRow="1" bandRow="1">
                <a:tableStyleId>{5C22544A-7EE6-4342-B048-85BDC9FD1C3A}</a:tableStyleId>
              </a:tblPr>
              <a:tblGrid>
                <a:gridCol w="1552934"/>
                <a:gridCol w="1552934"/>
                <a:gridCol w="1552934"/>
                <a:gridCol w="1552934"/>
                <a:gridCol w="1552934"/>
                <a:gridCol w="1552934"/>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4" name="角丸四角形 13"/>
          <p:cNvSpPr/>
          <p:nvPr/>
        </p:nvSpPr>
        <p:spPr bwMode="auto">
          <a:xfrm>
            <a:off x="56456" y="292507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
        <p:nvSpPr>
          <p:cNvPr id="17" name="テキスト ボックス 16"/>
          <p:cNvSpPr txBox="1"/>
          <p:nvPr/>
        </p:nvSpPr>
        <p:spPr>
          <a:xfrm>
            <a:off x="1568624" y="2946430"/>
            <a:ext cx="2903359" cy="338554"/>
          </a:xfrm>
          <a:prstGeom prst="rect">
            <a:avLst/>
          </a:prstGeom>
          <a:noFill/>
        </p:spPr>
        <p:txBody>
          <a:bodyPr wrap="none" rtlCol="0">
            <a:spAutoFit/>
          </a:bodyPr>
          <a:lstStyle/>
          <a:p>
            <a:pPr algn="l"/>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を満たした形式）</a:t>
            </a:r>
          </a:p>
        </p:txBody>
      </p:sp>
    </p:spTree>
    <p:extLst>
      <p:ext uri="{BB962C8B-B14F-4D97-AF65-F5344CB8AC3E}">
        <p14:creationId xmlns:p14="http://schemas.microsoft.com/office/powerpoint/2010/main" val="3039585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183247" cy="1565920"/>
          </a:xfrm>
        </p:spPr>
        <p:txBody>
          <a:bodyPr>
            <a:normAutofit fontScale="85000" lnSpcReduction="20000"/>
          </a:bodyPr>
          <a:lstStyle/>
          <a:p>
            <a:pPr marL="457200" indent="-457200">
              <a:buFont typeface="+mj-lt"/>
              <a:buAutoNum type="arabicPeriod" startAt="7"/>
            </a:pPr>
            <a:endParaRPr lang="ja-JP" altLang="en-US" dirty="0" smtClean="0"/>
          </a:p>
          <a:p>
            <a:pPr marL="457200" indent="-457200">
              <a:buFont typeface="+mj-lt"/>
              <a:buAutoNum type="arabicPeriod" startAt="7"/>
            </a:pPr>
            <a:r>
              <a:rPr lang="ja-JP" altLang="en-US" dirty="0" smtClean="0"/>
              <a:t>フィールド</a:t>
            </a:r>
            <a:r>
              <a:rPr lang="ja-JP" altLang="en-US" dirty="0"/>
              <a:t>の単位と記数単位（フィールド値の桁を示す数。たとえば、単位が「百万円」である場合、記数単位は「</a:t>
            </a:r>
            <a:r>
              <a:rPr lang="en-US" altLang="ja-JP" dirty="0"/>
              <a:t>1,000,000</a:t>
            </a:r>
            <a:r>
              <a:rPr lang="ja-JP" altLang="en-US" dirty="0"/>
              <a:t>」である）が明記されることが望ましい。</a:t>
            </a:r>
          </a:p>
          <a:p>
            <a:pPr marL="457200" indent="-457200">
              <a:buFont typeface="+mj-lt"/>
              <a:buAutoNum type="arabicPeriod" startAt="7"/>
            </a:pPr>
            <a:r>
              <a:rPr lang="ja-JP" altLang="en-US" dirty="0" smtClean="0"/>
              <a:t>利用している文字コードを明記することが望ましい。また、国際的</a:t>
            </a:r>
            <a:r>
              <a:rPr lang="ja-JP" altLang="en-US" dirty="0"/>
              <a:t>に広く利用されている文字コードを利用することが望ましい。</a:t>
            </a:r>
          </a:p>
        </p:txBody>
      </p:sp>
      <p:sp>
        <p:nvSpPr>
          <p:cNvPr id="4" name="コンテンツ プレースホルダー 3"/>
          <p:cNvSpPr>
            <a:spLocks noGrp="1"/>
          </p:cNvSpPr>
          <p:nvPr>
            <p:ph sz="half" idx="2"/>
          </p:nvPr>
        </p:nvSpPr>
        <p:spPr>
          <a:xfrm>
            <a:off x="315788" y="2967151"/>
            <a:ext cx="9389740" cy="3558193"/>
          </a:xfrm>
        </p:spPr>
        <p:txBody>
          <a:bodyPr>
            <a:normAutofit fontScale="85000" lnSpcReduction="20000"/>
          </a:bodyPr>
          <a:lstStyle/>
          <a:p>
            <a:r>
              <a:rPr kumimoji="1" lang="ja-JP" altLang="en-US" dirty="0" smtClean="0"/>
              <a:t>指針</a:t>
            </a:r>
            <a:r>
              <a:rPr kumimoji="1" lang="en-US" altLang="ja-JP" dirty="0" smtClean="0"/>
              <a:t>7</a:t>
            </a:r>
            <a:r>
              <a:rPr kumimoji="1" lang="ja-JP" altLang="en-US" dirty="0" smtClean="0"/>
              <a:t>について</a:t>
            </a:r>
          </a:p>
          <a:p>
            <a:pPr lvl="1"/>
            <a:r>
              <a:rPr kumimoji="1" lang="ja-JP" altLang="en-US" dirty="0" smtClean="0"/>
              <a:t>単位や記数単位は、機械がデータを解読・解析する際に必要である。また、表のタイトル、作成者なども機械が認識できれば処理しやすい。</a:t>
            </a:r>
          </a:p>
          <a:p>
            <a:pPr lvl="1"/>
            <a:r>
              <a:rPr lang="ja-JP" altLang="en-US" dirty="0" smtClean="0"/>
              <a:t>しかし</a:t>
            </a:r>
            <a:r>
              <a:rPr kumimoji="1" lang="ja-JP" altLang="en-US" dirty="0" smtClean="0"/>
              <a:t>、指針</a:t>
            </a:r>
            <a:r>
              <a:rPr kumimoji="1" lang="en-US" altLang="ja-JP" dirty="0" smtClean="0"/>
              <a:t>2</a:t>
            </a:r>
            <a:r>
              <a:rPr kumimoji="1" lang="ja-JP" altLang="en-US" dirty="0" err="1" smtClean="0"/>
              <a:t>、</a:t>
            </a:r>
            <a:r>
              <a:rPr lang="ja-JP" altLang="en-US" dirty="0" smtClean="0"/>
              <a:t>指針</a:t>
            </a:r>
            <a:r>
              <a:rPr lang="en-US" altLang="ja-JP" dirty="0" smtClean="0"/>
              <a:t>3</a:t>
            </a:r>
            <a:r>
              <a:rPr kumimoji="1" lang="ja-JP" altLang="en-US" dirty="0" smtClean="0"/>
              <a:t>によりこれらをファイル中に記載することはできない。</a:t>
            </a:r>
          </a:p>
          <a:p>
            <a:pPr marL="355600" lvl="1" indent="0">
              <a:buNone/>
            </a:pPr>
            <a:r>
              <a:rPr lang="en-US" altLang="ja-JP" dirty="0" smtClean="0">
                <a:sym typeface="Wingdings" panose="05000000000000000000" pitchFamily="2" charset="2"/>
              </a:rPr>
              <a:t> </a:t>
            </a:r>
            <a:r>
              <a:rPr kumimoji="1" lang="ja-JP" altLang="en-US" dirty="0" smtClean="0"/>
              <a:t>後述する</a:t>
            </a:r>
            <a:r>
              <a:rPr kumimoji="1" lang="en-US" altLang="ja-JP" dirty="0" smtClean="0"/>
              <a:t>simple data format</a:t>
            </a:r>
            <a:r>
              <a:rPr kumimoji="1" lang="ja-JP" altLang="en-US" dirty="0" smtClean="0"/>
              <a:t>を利用することにより、指針</a:t>
            </a:r>
            <a:r>
              <a:rPr kumimoji="1" lang="en-US" altLang="ja-JP" dirty="0" smtClean="0"/>
              <a:t>7</a:t>
            </a:r>
            <a:r>
              <a:rPr kumimoji="1" lang="ja-JP" altLang="en-US" dirty="0" smtClean="0"/>
              <a:t>を満たすことができる。</a:t>
            </a:r>
          </a:p>
          <a:p>
            <a:r>
              <a:rPr lang="ja-JP" altLang="en-US" dirty="0" smtClean="0"/>
              <a:t>指針</a:t>
            </a:r>
            <a:r>
              <a:rPr lang="en-US" altLang="ja-JP" dirty="0" smtClean="0"/>
              <a:t>8</a:t>
            </a:r>
            <a:r>
              <a:rPr lang="ja-JP" altLang="en-US" dirty="0" smtClean="0"/>
              <a:t>について</a:t>
            </a:r>
            <a:endParaRPr lang="en-US" altLang="ja-JP" dirty="0" smtClean="0"/>
          </a:p>
          <a:p>
            <a:pPr lvl="1"/>
            <a:r>
              <a:rPr lang="ja-JP" altLang="en-US" dirty="0" smtClean="0"/>
              <a:t>日本語を記述する文字コードには、</a:t>
            </a:r>
            <a:r>
              <a:rPr lang="en-US" altLang="ja-JP" dirty="0" smtClean="0"/>
              <a:t>JIS</a:t>
            </a:r>
            <a:r>
              <a:rPr lang="ja-JP" altLang="en-US" dirty="0" smtClean="0"/>
              <a:t>（</a:t>
            </a:r>
            <a:r>
              <a:rPr lang="en-US" altLang="ja-JP" dirty="0" smtClean="0"/>
              <a:t>ISO-2022-JP</a:t>
            </a:r>
            <a:r>
              <a:rPr lang="ja-JP" altLang="en-US" dirty="0" smtClean="0"/>
              <a:t>）、</a:t>
            </a:r>
            <a:r>
              <a:rPr lang="en-US" altLang="ja-JP" dirty="0" smtClean="0"/>
              <a:t>Shift-JIS</a:t>
            </a:r>
            <a:r>
              <a:rPr lang="ja-JP" altLang="en-US" dirty="0" err="1" smtClean="0"/>
              <a:t>、</a:t>
            </a:r>
            <a:r>
              <a:rPr lang="en-US" altLang="ja-JP" dirty="0" smtClean="0"/>
              <a:t>EUC</a:t>
            </a:r>
            <a:r>
              <a:rPr lang="ja-JP" altLang="en-US" dirty="0" err="1" smtClean="0"/>
              <a:t>、</a:t>
            </a:r>
            <a:r>
              <a:rPr lang="en-US" altLang="ja-JP" dirty="0" smtClean="0"/>
              <a:t>UTF-8</a:t>
            </a:r>
            <a:r>
              <a:rPr lang="ja-JP" altLang="en-US" dirty="0" smtClean="0"/>
              <a:t>など、複数ある。このため、記述されている文字コードが明記されていなければ、機械が読み取ることは難しい。</a:t>
            </a:r>
          </a:p>
          <a:p>
            <a:pPr lvl="1"/>
            <a:r>
              <a:rPr lang="ja-JP" altLang="en-US" dirty="0" smtClean="0"/>
              <a:t>さらに、データの国際的な展開や他の規格との整合を</a:t>
            </a:r>
            <a:r>
              <a:rPr lang="ja-JP" altLang="en-US" dirty="0"/>
              <a:t>考慮する</a:t>
            </a:r>
            <a:r>
              <a:rPr lang="ja-JP" altLang="en-US" dirty="0" smtClean="0"/>
              <a:t>と、</a:t>
            </a:r>
            <a:r>
              <a:rPr lang="en-US" altLang="ja-JP" dirty="0" smtClean="0"/>
              <a:t>UTF-8</a:t>
            </a:r>
            <a:r>
              <a:rPr lang="ja-JP" altLang="en-US" dirty="0" smtClean="0"/>
              <a:t>を利用して記載することが望ましい。</a:t>
            </a:r>
          </a:p>
          <a:p>
            <a:pPr lvl="1"/>
            <a:r>
              <a:rPr lang="ja-JP" altLang="en-US" dirty="0" smtClean="0"/>
              <a:t>現在広く利用されている</a:t>
            </a:r>
            <a:r>
              <a:rPr lang="en-US" altLang="ja-JP" dirty="0" smtClean="0"/>
              <a:t>Microsoft Excel</a:t>
            </a:r>
            <a:r>
              <a:rPr lang="ja-JP" altLang="en-US" dirty="0" smtClean="0"/>
              <a:t>の日本語版は、</a:t>
            </a:r>
            <a:r>
              <a:rPr lang="en-US" altLang="ja-JP" dirty="0" smtClean="0"/>
              <a:t>Shift-JIS</a:t>
            </a:r>
            <a:r>
              <a:rPr lang="ja-JP" altLang="en-US" dirty="0" smtClean="0"/>
              <a:t>で</a:t>
            </a:r>
            <a:r>
              <a:rPr lang="en-US" altLang="ja-JP" dirty="0" smtClean="0"/>
              <a:t>CSV</a:t>
            </a:r>
            <a:r>
              <a:rPr lang="ja-JP" altLang="en-US" dirty="0" smtClean="0"/>
              <a:t>形式のデータを出力する。これを</a:t>
            </a:r>
            <a:r>
              <a:rPr lang="en-US" altLang="ja-JP" dirty="0" smtClean="0"/>
              <a:t>UTF-8</a:t>
            </a:r>
            <a:r>
              <a:rPr lang="ja-JP" altLang="en-US" dirty="0" smtClean="0"/>
              <a:t>に変換する代表的な方法を示す。</a:t>
            </a:r>
          </a:p>
          <a:p>
            <a:pPr marL="787400" lvl="2" indent="-342900">
              <a:buFont typeface="+mj-lt"/>
              <a:buAutoNum type="arabicPeriod"/>
            </a:pPr>
            <a:r>
              <a:rPr lang="ja-JP" altLang="en-US" dirty="0" smtClean="0"/>
              <a:t>メモ帳で</a:t>
            </a:r>
            <a:r>
              <a:rPr lang="en-US" altLang="ja-JP" dirty="0" smtClean="0"/>
              <a:t>CSV</a:t>
            </a:r>
            <a:r>
              <a:rPr lang="ja-JP" altLang="en-US" dirty="0" smtClean="0"/>
              <a:t>データを開き，</a:t>
            </a:r>
            <a:r>
              <a:rPr lang="en-US" altLang="ja-JP" dirty="0" smtClean="0"/>
              <a:t>UTF-8</a:t>
            </a:r>
            <a:r>
              <a:rPr lang="ja-JP" altLang="en-US" dirty="0" smtClean="0"/>
              <a:t>形式で保存する。</a:t>
            </a:r>
          </a:p>
          <a:p>
            <a:pPr marL="787400" lvl="2" indent="-342900">
              <a:buFont typeface="+mj-lt"/>
              <a:buAutoNum type="arabicPeriod"/>
            </a:pPr>
            <a:r>
              <a:rPr lang="en-US" altLang="ja-JP" dirty="0" smtClean="0"/>
              <a:t>Openoffice.org</a:t>
            </a:r>
            <a:r>
              <a:rPr lang="ja-JP" altLang="en-US" dirty="0" smtClean="0"/>
              <a:t>で</a:t>
            </a:r>
            <a:r>
              <a:rPr lang="en-US" altLang="ja-JP" dirty="0"/>
              <a:t>CSV</a:t>
            </a:r>
            <a:r>
              <a:rPr lang="ja-JP" altLang="en-US" dirty="0"/>
              <a:t>データを開き，</a:t>
            </a:r>
            <a:r>
              <a:rPr lang="en-US" altLang="ja-JP" dirty="0"/>
              <a:t>UTF-8</a:t>
            </a:r>
            <a:r>
              <a:rPr lang="ja-JP" altLang="en-US" dirty="0"/>
              <a:t>形式で保存する。</a:t>
            </a:r>
          </a:p>
          <a:p>
            <a:pPr marL="787400" lvl="2" indent="-342900">
              <a:buFont typeface="+mj-lt"/>
              <a:buAutoNum type="arabicPeriod"/>
            </a:pPr>
            <a:r>
              <a:rPr lang="ja-JP" altLang="en-US" dirty="0"/>
              <a:t>コマンドライン</a:t>
            </a:r>
            <a:r>
              <a:rPr lang="ja-JP" altLang="en-US" dirty="0" smtClean="0"/>
              <a:t>のツールを利用する（</a:t>
            </a:r>
            <a:r>
              <a:rPr lang="en-US" altLang="ja-JP" dirty="0" err="1" smtClean="0"/>
              <a:t>nkf</a:t>
            </a:r>
            <a:r>
              <a:rPr lang="ja-JP" altLang="en-US" dirty="0" smtClean="0"/>
              <a:t>など）。</a:t>
            </a:r>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36</a:t>
            </a:fld>
            <a:endParaRPr lang="en-US" altLang="ja-JP" dirty="0"/>
          </a:p>
        </p:txBody>
      </p:sp>
      <p:sp>
        <p:nvSpPr>
          <p:cNvPr id="7" name="角丸四角形 6"/>
          <p:cNvSpPr/>
          <p:nvPr/>
        </p:nvSpPr>
        <p:spPr bwMode="auto">
          <a:xfrm>
            <a:off x="56456" y="2564904"/>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877486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183247" cy="1853952"/>
          </a:xfrm>
        </p:spPr>
        <p:txBody>
          <a:bodyPr>
            <a:normAutofit fontScale="92500" lnSpcReduction="20000"/>
          </a:bodyPr>
          <a:lstStyle/>
          <a:p>
            <a:pPr marL="457200" indent="-457200">
              <a:buFont typeface="+mj-lt"/>
              <a:buAutoNum type="arabicPeriod" startAt="7"/>
            </a:pPr>
            <a:endParaRPr lang="ja-JP" altLang="en-US" dirty="0" smtClean="0"/>
          </a:p>
          <a:p>
            <a:pPr marL="457200" indent="-457200">
              <a:buFont typeface="+mj-lt"/>
              <a:buAutoNum type="arabicPeriod" startAt="9"/>
            </a:pPr>
            <a:r>
              <a:rPr lang="ja-JP" altLang="en-US" dirty="0" smtClean="0"/>
              <a:t>ファイル</a:t>
            </a:r>
            <a:r>
              <a:rPr lang="ja-JP" altLang="en-US" dirty="0"/>
              <a:t>の属性や説明を表すメタデータが、フォーマルに記述されていることが望ましい。また、そのメタデータからデータセット本体へリンクし、たどれるようにすることが望ましい。</a:t>
            </a:r>
          </a:p>
          <a:p>
            <a:pPr marL="457200" indent="-457200">
              <a:buFont typeface="+mj-lt"/>
              <a:buAutoNum type="arabicPeriod" startAt="9"/>
            </a:pPr>
            <a:r>
              <a:rPr lang="ja-JP" altLang="en-US" dirty="0"/>
              <a:t>データ本体を、</a:t>
            </a:r>
            <a:r>
              <a:rPr lang="en-US" altLang="ja-JP" dirty="0"/>
              <a:t>XML</a:t>
            </a:r>
            <a:r>
              <a:rPr lang="ja-JP" altLang="en-US" dirty="0"/>
              <a:t>や</a:t>
            </a:r>
            <a:r>
              <a:rPr lang="en-US" altLang="ja-JP" dirty="0"/>
              <a:t>RDF</a:t>
            </a:r>
            <a:r>
              <a:rPr lang="ja-JP" altLang="en-US" dirty="0"/>
              <a:t>の形式を使ってフォーマルに記述することが望ましい</a:t>
            </a:r>
            <a:r>
              <a:rPr lang="ja-JP" altLang="en-US" dirty="0" smtClean="0"/>
              <a:t>。</a:t>
            </a:r>
            <a:endParaRPr lang="ja-JP" altLang="en-US" dirty="0"/>
          </a:p>
        </p:txBody>
      </p:sp>
      <p:sp>
        <p:nvSpPr>
          <p:cNvPr id="4" name="コンテンツ プレースホルダー 3"/>
          <p:cNvSpPr>
            <a:spLocks noGrp="1"/>
          </p:cNvSpPr>
          <p:nvPr>
            <p:ph sz="half" idx="2"/>
          </p:nvPr>
        </p:nvSpPr>
        <p:spPr>
          <a:xfrm>
            <a:off x="315789" y="3356992"/>
            <a:ext cx="9182040" cy="3054137"/>
          </a:xfrm>
        </p:spPr>
        <p:txBody>
          <a:bodyPr>
            <a:normAutofit fontScale="92500" lnSpcReduction="20000"/>
          </a:bodyPr>
          <a:lstStyle/>
          <a:p>
            <a:r>
              <a:rPr lang="ja-JP" altLang="en-US" dirty="0" smtClean="0"/>
              <a:t>指針</a:t>
            </a:r>
            <a:r>
              <a:rPr lang="en-US" altLang="ja-JP" dirty="0" smtClean="0"/>
              <a:t>9</a:t>
            </a:r>
            <a:r>
              <a:rPr lang="ja-JP" altLang="en-US" dirty="0" smtClean="0"/>
              <a:t>について</a:t>
            </a:r>
          </a:p>
          <a:p>
            <a:pPr lvl="1"/>
            <a:r>
              <a:rPr lang="ja-JP" altLang="en-US" dirty="0"/>
              <a:t>後述</a:t>
            </a:r>
            <a:r>
              <a:rPr lang="ja-JP" altLang="en-US" dirty="0" smtClean="0"/>
              <a:t>する</a:t>
            </a:r>
            <a:r>
              <a:rPr lang="en-US" altLang="ja-JP" dirty="0" smtClean="0"/>
              <a:t>simple data format</a:t>
            </a:r>
            <a:r>
              <a:rPr lang="ja-JP" altLang="en-US" dirty="0" smtClean="0"/>
              <a:t>を利用するか、データカタログ</a:t>
            </a:r>
            <a:r>
              <a:rPr lang="ja-JP" altLang="en-US" dirty="0"/>
              <a:t>システム</a:t>
            </a:r>
            <a:r>
              <a:rPr lang="ja-JP" altLang="en-US" dirty="0" smtClean="0"/>
              <a:t>を利用することにより、指針</a:t>
            </a:r>
            <a:r>
              <a:rPr lang="en-US" altLang="ja-JP" dirty="0" smtClean="0"/>
              <a:t>9</a:t>
            </a:r>
            <a:r>
              <a:rPr lang="ja-JP" altLang="en-US" dirty="0" smtClean="0"/>
              <a:t>を</a:t>
            </a:r>
            <a:r>
              <a:rPr lang="ja-JP" altLang="en-US" dirty="0"/>
              <a:t>満たすことができる</a:t>
            </a:r>
            <a:r>
              <a:rPr lang="ja-JP" altLang="en-US" dirty="0" smtClean="0"/>
              <a:t>。</a:t>
            </a:r>
            <a:endParaRPr lang="en-US" altLang="ja-JP" dirty="0" smtClean="0"/>
          </a:p>
          <a:p>
            <a:r>
              <a:rPr lang="ja-JP" altLang="en-US" dirty="0" smtClean="0"/>
              <a:t>指針</a:t>
            </a:r>
            <a:r>
              <a:rPr lang="en-US" altLang="ja-JP" dirty="0" smtClean="0"/>
              <a:t>10</a:t>
            </a:r>
            <a:r>
              <a:rPr lang="ja-JP" altLang="en-US" dirty="0" smtClean="0"/>
              <a:t>について</a:t>
            </a:r>
          </a:p>
          <a:p>
            <a:pPr lvl="1"/>
            <a:r>
              <a:rPr lang="ja-JP" altLang="en-US" dirty="0"/>
              <a:t>データ本体を、</a:t>
            </a:r>
            <a:r>
              <a:rPr lang="en-US" altLang="ja-JP" dirty="0"/>
              <a:t>XML</a:t>
            </a:r>
            <a:r>
              <a:rPr lang="ja-JP" altLang="en-US" dirty="0"/>
              <a:t>や</a:t>
            </a:r>
            <a:r>
              <a:rPr lang="en-US" altLang="ja-JP" dirty="0" smtClean="0"/>
              <a:t>RDF</a:t>
            </a:r>
            <a:r>
              <a:rPr lang="ja-JP" altLang="en-US" dirty="0" smtClean="0"/>
              <a:t>などセマンティクスを記述できる形式を利用してフォーマル</a:t>
            </a:r>
            <a:r>
              <a:rPr lang="ja-JP" altLang="en-US" dirty="0"/>
              <a:t>に</a:t>
            </a:r>
            <a:r>
              <a:rPr lang="ja-JP" altLang="en-US" dirty="0" smtClean="0"/>
              <a:t>記述することにより、各フィールドの意味を含めてデータを記述でき、機械可読性がさらに高まる。</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37</a:t>
            </a:fld>
            <a:endParaRPr lang="en-US" altLang="ja-JP" dirty="0"/>
          </a:p>
        </p:txBody>
      </p:sp>
      <p:sp>
        <p:nvSpPr>
          <p:cNvPr id="7" name="角丸四角形 6"/>
          <p:cNvSpPr/>
          <p:nvPr/>
        </p:nvSpPr>
        <p:spPr bwMode="auto">
          <a:xfrm>
            <a:off x="56456" y="28529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334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anose="020B0604030504040204" pitchFamily="50" charset="-128"/>
              </a:rPr>
              <a:t>（参考）</a:t>
            </a:r>
            <a:r>
              <a:rPr lang="en-US" altLang="ja-JP" dirty="0" smtClean="0">
                <a:latin typeface="メイリオ" panose="020B0604030504040204" pitchFamily="50" charset="-128"/>
              </a:rPr>
              <a:t>Simple Data Format</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351414" y="1143000"/>
            <a:ext cx="9146415" cy="5421253"/>
          </a:xfrm>
        </p:spPr>
        <p:txBody>
          <a:bodyPr>
            <a:normAutofit fontScale="85000" lnSpcReduction="20000"/>
          </a:bodyPr>
          <a:lstStyle/>
          <a:p>
            <a:r>
              <a:rPr kumimoji="1" lang="en-US" altLang="ja-JP" dirty="0" smtClean="0"/>
              <a:t>Simple Data Format</a:t>
            </a:r>
            <a:r>
              <a:rPr kumimoji="1" lang="en-US" altLang="ja-JP" baseline="30000" dirty="0" smtClean="0"/>
              <a:t>(*1)</a:t>
            </a:r>
            <a:r>
              <a:rPr kumimoji="1" lang="ja-JP" altLang="en-US" dirty="0" smtClean="0"/>
              <a:t>の概要</a:t>
            </a:r>
          </a:p>
          <a:p>
            <a:pPr lvl="1"/>
            <a:r>
              <a:rPr lang="en-US" altLang="ja-JP" dirty="0" smtClean="0"/>
              <a:t>Data Packages</a:t>
            </a:r>
            <a:r>
              <a:rPr lang="en-US" altLang="ja-JP" baseline="30000" dirty="0" smtClean="0"/>
              <a:t>(*2)</a:t>
            </a:r>
            <a:r>
              <a:rPr lang="ja-JP" altLang="en-US" dirty="0" smtClean="0"/>
              <a:t>や</a:t>
            </a:r>
            <a:r>
              <a:rPr lang="en-US" altLang="ja-JP" dirty="0" smtClean="0"/>
              <a:t>JSON Table Schema</a:t>
            </a:r>
            <a:r>
              <a:rPr lang="en-US" altLang="ja-JP" baseline="30000" dirty="0" smtClean="0"/>
              <a:t>(*3)</a:t>
            </a:r>
            <a:r>
              <a:rPr lang="ja-JP" altLang="en-US" dirty="0" smtClean="0"/>
              <a:t>等の規格を参照し、以下のようなフィールドを利用して、</a:t>
            </a:r>
            <a:r>
              <a:rPr lang="en-US" altLang="ja-JP" dirty="0" smtClean="0"/>
              <a:t>CSV</a:t>
            </a:r>
            <a:r>
              <a:rPr lang="ja-JP" altLang="en-US" dirty="0" smtClean="0"/>
              <a:t>形式データの</a:t>
            </a:r>
            <a:r>
              <a:rPr lang="ja-JP" altLang="en-US" dirty="0"/>
              <a:t>（メタデータ）</a:t>
            </a:r>
            <a:r>
              <a:rPr lang="ja-JP" altLang="en-US" dirty="0" smtClean="0"/>
              <a:t>定義を、</a:t>
            </a:r>
            <a:r>
              <a:rPr lang="en-US" altLang="ja-JP" dirty="0" smtClean="0"/>
              <a:t>CSV</a:t>
            </a:r>
            <a:r>
              <a:rPr lang="ja-JP" altLang="en-US" dirty="0" smtClean="0"/>
              <a:t>形式データの</a:t>
            </a:r>
            <a:r>
              <a:rPr lang="ja-JP" altLang="en-US" u="sng" dirty="0" smtClean="0"/>
              <a:t>ファイル外で</a:t>
            </a:r>
            <a:r>
              <a:rPr lang="en-US" altLang="ja-JP" dirty="0" smtClean="0"/>
              <a:t>JSON</a:t>
            </a:r>
            <a:r>
              <a:rPr lang="ja-JP" altLang="en-US" dirty="0"/>
              <a:t>形式で</a:t>
            </a:r>
            <a:r>
              <a:rPr lang="ja-JP" altLang="en-US" dirty="0" smtClean="0"/>
              <a:t>行う。</a:t>
            </a:r>
          </a:p>
          <a:p>
            <a:pPr lvl="2"/>
            <a:r>
              <a:rPr kumimoji="1" lang="en-US" altLang="ja-JP" dirty="0" smtClean="0"/>
              <a:t>name</a:t>
            </a:r>
            <a:r>
              <a:rPr kumimoji="1" lang="ja-JP" altLang="en-US" dirty="0" smtClean="0"/>
              <a:t>（データ名）</a:t>
            </a:r>
          </a:p>
          <a:p>
            <a:pPr lvl="2"/>
            <a:r>
              <a:rPr lang="en-US" altLang="ja-JP" dirty="0" smtClean="0"/>
              <a:t>l</a:t>
            </a:r>
            <a:r>
              <a:rPr kumimoji="1" lang="en-US" altLang="ja-JP" dirty="0" smtClean="0"/>
              <a:t>icenses</a:t>
            </a:r>
            <a:r>
              <a:rPr kumimoji="1" lang="ja-JP" altLang="en-US" dirty="0" smtClean="0"/>
              <a:t>（ライセンス）</a:t>
            </a:r>
          </a:p>
          <a:p>
            <a:pPr lvl="2"/>
            <a:r>
              <a:rPr kumimoji="1" lang="en-US" altLang="ja-JP" dirty="0" err="1" smtClean="0"/>
              <a:t>datapackages_version</a:t>
            </a:r>
            <a:r>
              <a:rPr lang="ja-JP" altLang="en-US" dirty="0" smtClean="0"/>
              <a:t>（バージョン）</a:t>
            </a:r>
          </a:p>
          <a:p>
            <a:pPr lvl="2"/>
            <a:r>
              <a:rPr lang="en-US" altLang="ja-JP" dirty="0" smtClean="0"/>
              <a:t>resources</a:t>
            </a:r>
            <a:r>
              <a:rPr lang="ja-JP" altLang="en-US" dirty="0" smtClean="0"/>
              <a:t>（</a:t>
            </a:r>
            <a:r>
              <a:rPr lang="en-US" altLang="ja-JP" dirty="0" smtClean="0"/>
              <a:t>CSV</a:t>
            </a:r>
            <a:r>
              <a:rPr lang="ja-JP" altLang="en-US" dirty="0" smtClean="0"/>
              <a:t>ファイルの定義）</a:t>
            </a:r>
          </a:p>
          <a:p>
            <a:pPr lvl="3"/>
            <a:r>
              <a:rPr lang="en-US" altLang="ja-JP" dirty="0" err="1" smtClean="0"/>
              <a:t>url</a:t>
            </a:r>
            <a:r>
              <a:rPr lang="ja-JP" altLang="en-US" dirty="0" smtClean="0"/>
              <a:t>（データの</a:t>
            </a:r>
            <a:r>
              <a:rPr lang="en-US" altLang="ja-JP" dirty="0" smtClean="0"/>
              <a:t>URL</a:t>
            </a:r>
            <a:r>
              <a:rPr lang="ja-JP" altLang="en-US" dirty="0" smtClean="0"/>
              <a:t>）</a:t>
            </a:r>
          </a:p>
          <a:p>
            <a:pPr lvl="3"/>
            <a:r>
              <a:rPr lang="en-US" altLang="ja-JP" dirty="0" smtClean="0"/>
              <a:t>path</a:t>
            </a:r>
            <a:r>
              <a:rPr lang="ja-JP" altLang="en-US" dirty="0" smtClean="0"/>
              <a:t>（データのパス）</a:t>
            </a:r>
          </a:p>
          <a:p>
            <a:pPr lvl="3"/>
            <a:r>
              <a:rPr lang="en-US" altLang="ja-JP" dirty="0" smtClean="0"/>
              <a:t>schema</a:t>
            </a:r>
            <a:r>
              <a:rPr lang="ja-JP" altLang="en-US" dirty="0" smtClean="0"/>
              <a:t>（</a:t>
            </a:r>
            <a:r>
              <a:rPr lang="en-US" altLang="ja-JP" dirty="0" err="1" smtClean="0"/>
              <a:t>url</a:t>
            </a:r>
            <a:r>
              <a:rPr lang="ja-JP" altLang="en-US" dirty="0" smtClean="0"/>
              <a:t>または</a:t>
            </a:r>
            <a:r>
              <a:rPr lang="en-US" altLang="ja-JP" dirty="0" smtClean="0"/>
              <a:t>path</a:t>
            </a:r>
            <a:r>
              <a:rPr lang="ja-JP" altLang="en-US" dirty="0" smtClean="0"/>
              <a:t>が示す</a:t>
            </a:r>
            <a:r>
              <a:rPr lang="en-US" altLang="ja-JP" dirty="0" smtClean="0"/>
              <a:t>CSV</a:t>
            </a:r>
            <a:r>
              <a:rPr lang="ja-JP" altLang="en-US" dirty="0" smtClean="0"/>
              <a:t>データの定義）</a:t>
            </a:r>
          </a:p>
          <a:p>
            <a:pPr lvl="4"/>
            <a:r>
              <a:rPr lang="en-US" altLang="ja-JP" dirty="0" smtClean="0"/>
              <a:t>fields</a:t>
            </a:r>
            <a:r>
              <a:rPr lang="ja-JP" altLang="en-US" dirty="0" smtClean="0"/>
              <a:t>（</a:t>
            </a:r>
            <a:r>
              <a:rPr lang="en-US" altLang="ja-JP" dirty="0" smtClean="0"/>
              <a:t>CSV</a:t>
            </a:r>
            <a:r>
              <a:rPr lang="ja-JP" altLang="en-US" dirty="0" smtClean="0"/>
              <a:t>データのカラム定義）</a:t>
            </a:r>
            <a:endParaRPr lang="en-US" altLang="ja-JP" dirty="0" smtClean="0"/>
          </a:p>
          <a:p>
            <a:pPr lvl="4"/>
            <a:r>
              <a:rPr lang="en-US" altLang="ja-JP" dirty="0" smtClean="0"/>
              <a:t>name</a:t>
            </a:r>
            <a:r>
              <a:rPr lang="ja-JP" altLang="en-US" dirty="0" smtClean="0"/>
              <a:t>（カラム名）</a:t>
            </a:r>
          </a:p>
          <a:p>
            <a:pPr lvl="4"/>
            <a:r>
              <a:rPr lang="en-US" altLang="ja-JP" dirty="0" smtClean="0"/>
              <a:t>type</a:t>
            </a:r>
            <a:r>
              <a:rPr lang="ja-JP" altLang="en-US" dirty="0" smtClean="0"/>
              <a:t>（データ型／</a:t>
            </a:r>
            <a:r>
              <a:rPr lang="en-US" altLang="ja-JP" dirty="0" smtClean="0"/>
              <a:t>string, number, integer, date, time, </a:t>
            </a:r>
            <a:r>
              <a:rPr lang="en-US" altLang="ja-JP" dirty="0" err="1" smtClean="0"/>
              <a:t>datetime</a:t>
            </a:r>
            <a:r>
              <a:rPr lang="en-US" altLang="ja-JP" dirty="0" smtClean="0"/>
              <a:t>, </a:t>
            </a:r>
            <a:r>
              <a:rPr lang="en-US" altLang="ja-JP" dirty="0" err="1" smtClean="0"/>
              <a:t>boolean</a:t>
            </a:r>
            <a:r>
              <a:rPr lang="en-US" altLang="ja-JP" dirty="0" smtClean="0"/>
              <a:t>, binary, object, </a:t>
            </a:r>
            <a:r>
              <a:rPr lang="en-US" altLang="ja-JP" dirty="0" err="1" smtClean="0"/>
              <a:t>geopoint</a:t>
            </a:r>
            <a:r>
              <a:rPr lang="en-US" altLang="ja-JP" dirty="0" smtClean="0"/>
              <a:t>, </a:t>
            </a:r>
            <a:r>
              <a:rPr lang="en-US" altLang="ja-JP" dirty="0" err="1" smtClean="0"/>
              <a:t>geojson</a:t>
            </a:r>
            <a:r>
              <a:rPr lang="en-US" altLang="ja-JP" dirty="0" smtClean="0"/>
              <a:t>, array, any</a:t>
            </a:r>
            <a:r>
              <a:rPr lang="ja-JP" altLang="en-US" dirty="0" smtClean="0"/>
              <a:t>）</a:t>
            </a:r>
          </a:p>
          <a:p>
            <a:pPr lvl="4"/>
            <a:r>
              <a:rPr lang="en-US" altLang="ja-JP" dirty="0" smtClean="0"/>
              <a:t>description</a:t>
            </a:r>
            <a:r>
              <a:rPr lang="ja-JP" altLang="en-US" dirty="0" smtClean="0"/>
              <a:t>（カラムの説明）</a:t>
            </a:r>
            <a:endParaRPr lang="en-US" altLang="ja-JP" dirty="0" smtClean="0"/>
          </a:p>
          <a:p>
            <a:pPr lvl="1"/>
            <a:r>
              <a:rPr lang="ja-JP" altLang="en-US" dirty="0"/>
              <a:t>フィールド名にボキャブラリを割り当てれば、</a:t>
            </a:r>
            <a:r>
              <a:rPr lang="en-US" altLang="ja-JP" dirty="0"/>
              <a:t>RDF</a:t>
            </a:r>
            <a:r>
              <a:rPr lang="ja-JP" altLang="en-US" dirty="0"/>
              <a:t>に</a:t>
            </a:r>
            <a:r>
              <a:rPr lang="ja-JP" altLang="en-US" dirty="0" smtClean="0"/>
              <a:t>よるメタデータ表記も可能である。</a:t>
            </a:r>
            <a:endParaRPr lang="en-US" altLang="ja-JP" dirty="0" smtClean="0"/>
          </a:p>
          <a:p>
            <a:pPr lvl="1"/>
            <a:r>
              <a:rPr lang="en-US" altLang="ja-JP" dirty="0" smtClean="0"/>
              <a:t>Simple Data Format</a:t>
            </a:r>
            <a:r>
              <a:rPr lang="ja-JP" altLang="en-US" dirty="0" smtClean="0"/>
              <a:t>における文字コード規定</a:t>
            </a:r>
          </a:p>
          <a:p>
            <a:pPr lvl="2"/>
            <a:r>
              <a:rPr lang="en-US" altLang="ja-JP" dirty="0" smtClean="0"/>
              <a:t>Simple Data Format</a:t>
            </a:r>
            <a:r>
              <a:rPr lang="ja-JP" altLang="en-US" dirty="0" smtClean="0"/>
              <a:t>に基づく情報は、</a:t>
            </a:r>
            <a:r>
              <a:rPr lang="en-US" altLang="ja-JP" dirty="0" smtClean="0"/>
              <a:t>UTF-8</a:t>
            </a:r>
            <a:r>
              <a:rPr lang="ja-JP" altLang="en-US" dirty="0" smtClean="0"/>
              <a:t>で記述されるべきである。</a:t>
            </a:r>
          </a:p>
          <a:p>
            <a:pPr lvl="2"/>
            <a:r>
              <a:rPr lang="en-US" altLang="ja-JP" dirty="0" smtClean="0"/>
              <a:t>Simple Data Format</a:t>
            </a:r>
            <a:r>
              <a:rPr lang="ja-JP" altLang="en-US" dirty="0" smtClean="0"/>
              <a:t>が参照する</a:t>
            </a:r>
            <a:r>
              <a:rPr lang="en-US" altLang="ja-JP" dirty="0" smtClean="0"/>
              <a:t>CSV</a:t>
            </a:r>
            <a:r>
              <a:rPr lang="ja-JP" altLang="en-US" dirty="0" smtClean="0"/>
              <a:t>データも、</a:t>
            </a:r>
            <a:r>
              <a:rPr lang="en-US" altLang="ja-JP" dirty="0" smtClean="0"/>
              <a:t>UTF-8</a:t>
            </a:r>
            <a:r>
              <a:rPr lang="ja-JP" altLang="en-US" dirty="0" smtClean="0"/>
              <a:t>で記述されるべきである。</a:t>
            </a:r>
          </a:p>
          <a:p>
            <a:r>
              <a:rPr lang="en-US" altLang="ja-JP" dirty="0" smtClean="0"/>
              <a:t>Simple Data Format</a:t>
            </a:r>
            <a:r>
              <a:rPr lang="ja-JP" altLang="en-US" dirty="0" smtClean="0"/>
              <a:t>を採用する理由</a:t>
            </a:r>
          </a:p>
          <a:p>
            <a:pPr lvl="1"/>
            <a:r>
              <a:rPr lang="ja-JP" altLang="en-US" dirty="0" smtClean="0"/>
              <a:t>指針</a:t>
            </a:r>
            <a:r>
              <a:rPr lang="en-US" altLang="ja-JP" dirty="0" smtClean="0"/>
              <a:t>7</a:t>
            </a:r>
            <a:r>
              <a:rPr lang="ja-JP" altLang="en-US" dirty="0" smtClean="0"/>
              <a:t>が求める単位や記数単位を</a:t>
            </a:r>
            <a:r>
              <a:rPr lang="en-US" altLang="ja-JP" dirty="0" smtClean="0"/>
              <a:t>CSV</a:t>
            </a:r>
            <a:r>
              <a:rPr lang="ja-JP" altLang="en-US" dirty="0" smtClean="0"/>
              <a:t>ファイル内に記述すると、指針</a:t>
            </a:r>
            <a:r>
              <a:rPr lang="en-US" altLang="ja-JP" dirty="0" smtClean="0"/>
              <a:t>2</a:t>
            </a:r>
            <a:r>
              <a:rPr lang="ja-JP" altLang="en-US" dirty="0" err="1" smtClean="0"/>
              <a:t>、</a:t>
            </a:r>
            <a:r>
              <a:rPr lang="ja-JP" altLang="en-US" dirty="0" smtClean="0"/>
              <a:t>指針</a:t>
            </a:r>
            <a:r>
              <a:rPr lang="en-US" altLang="ja-JP" dirty="0" smtClean="0"/>
              <a:t>3</a:t>
            </a:r>
            <a:r>
              <a:rPr lang="ja-JP" altLang="en-US" dirty="0" smtClean="0"/>
              <a:t>に反する。このため、単位や記数単位に関する定義を、</a:t>
            </a:r>
            <a:r>
              <a:rPr lang="ja-JP" altLang="en-US" u="sng" dirty="0" smtClean="0"/>
              <a:t>ファイル外で行う</a:t>
            </a:r>
            <a:r>
              <a:rPr lang="ja-JP" altLang="en-US" dirty="0" smtClean="0"/>
              <a:t>必要がある。</a:t>
            </a:r>
          </a:p>
          <a:p>
            <a:pPr lvl="1"/>
            <a:r>
              <a:rPr lang="en-US" altLang="ja-JP" dirty="0" smtClean="0"/>
              <a:t>W3C</a:t>
            </a:r>
            <a:r>
              <a:rPr lang="ja-JP" altLang="en-US" dirty="0" smtClean="0"/>
              <a:t>の</a:t>
            </a:r>
            <a:r>
              <a:rPr lang="en-US" altLang="ja-JP" dirty="0" smtClean="0"/>
              <a:t>CSV </a:t>
            </a:r>
            <a:r>
              <a:rPr lang="en-US" altLang="ja-JP" dirty="0"/>
              <a:t>on the Web Working Group </a:t>
            </a:r>
            <a:r>
              <a:rPr lang="en-US" altLang="ja-JP" dirty="0" smtClean="0"/>
              <a:t>Charter</a:t>
            </a:r>
            <a:r>
              <a:rPr lang="en-US" altLang="ja-JP" baseline="30000" dirty="0" smtClean="0"/>
              <a:t>(*4)</a:t>
            </a:r>
            <a:r>
              <a:rPr lang="ja-JP" altLang="en-US" dirty="0"/>
              <a:t>において</a:t>
            </a:r>
            <a:r>
              <a:rPr lang="ja-JP" altLang="en-US" dirty="0" smtClean="0"/>
              <a:t>、</a:t>
            </a:r>
            <a:r>
              <a:rPr lang="en-US" altLang="ja-JP" dirty="0" smtClean="0"/>
              <a:t>RFC 4180</a:t>
            </a:r>
            <a:r>
              <a:rPr lang="ja-JP" altLang="en-US" dirty="0" smtClean="0"/>
              <a:t>の新しいバージョンの規格が検討されている。ここでも、</a:t>
            </a:r>
            <a:r>
              <a:rPr lang="en-US" altLang="ja-JP" dirty="0" smtClean="0"/>
              <a:t>Simple Data Format</a:t>
            </a:r>
            <a:r>
              <a:rPr lang="ja-JP" altLang="en-US" dirty="0" smtClean="0"/>
              <a:t>が検討対象に挙がっている。</a:t>
            </a:r>
          </a:p>
          <a:p>
            <a:pPr lvl="1"/>
            <a:r>
              <a:rPr lang="ja-JP" altLang="en-US" dirty="0" smtClean="0"/>
              <a:t>このことから、ファイル外で単位や記数単位を記述する仕様として、</a:t>
            </a:r>
            <a:br>
              <a:rPr lang="ja-JP" altLang="en-US" dirty="0" smtClean="0"/>
            </a:br>
            <a:r>
              <a:rPr lang="ja-JP" altLang="en-US" dirty="0" smtClean="0"/>
              <a:t>本書では</a:t>
            </a:r>
            <a:r>
              <a:rPr lang="en-US" altLang="ja-JP" dirty="0" smtClean="0"/>
              <a:t>Simple Data Format</a:t>
            </a:r>
            <a:r>
              <a:rPr lang="ja-JP" altLang="en-US" dirty="0" smtClean="0"/>
              <a:t>を採用する。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38</a:t>
            </a:fld>
            <a:endParaRPr lang="en-US" altLang="ja-JP"/>
          </a:p>
        </p:txBody>
      </p:sp>
      <p:sp>
        <p:nvSpPr>
          <p:cNvPr id="5" name="テキスト ボックス 4"/>
          <p:cNvSpPr txBox="1"/>
          <p:nvPr/>
        </p:nvSpPr>
        <p:spPr>
          <a:xfrm>
            <a:off x="6984530" y="5877272"/>
            <a:ext cx="2937022" cy="738664"/>
          </a:xfrm>
          <a:prstGeom prst="rect">
            <a:avLst/>
          </a:prstGeom>
          <a:noFill/>
        </p:spPr>
        <p:txBody>
          <a:bodyPr wrap="none" rtlCol="0">
            <a:spAutoFit/>
          </a:bodyPr>
          <a:lstStyle/>
          <a:p>
            <a:pPr algn="l"/>
            <a:r>
              <a:rPr kumimoji="1" lang="en-US" altLang="ja-JP" sz="1050" dirty="0" smtClean="0">
                <a:solidFill>
                  <a:schemeClr val="bg2"/>
                </a:solidFill>
                <a:latin typeface="+mn-lt"/>
                <a:ea typeface="ヒラギノ角ゴ ProN W6"/>
                <a:cs typeface="ヒラギノ角ゴ ProN W6"/>
              </a:rPr>
              <a:t>(*1) </a:t>
            </a:r>
            <a:r>
              <a:rPr kumimoji="1" lang="en-US" altLang="ja-JP" sz="1050" dirty="0">
                <a:solidFill>
                  <a:schemeClr val="bg2"/>
                </a:solidFill>
                <a:latin typeface="+mn-lt"/>
                <a:ea typeface="ヒラギノ角ゴ ProN W6"/>
                <a:cs typeface="ヒラギノ角ゴ ProN W6"/>
              </a:rPr>
              <a:t>http://dataprotocols.org/simple-data-format</a:t>
            </a:r>
            <a:r>
              <a:rPr kumimoji="1" lang="en-US" altLang="ja-JP" sz="1050" dirty="0" smtClean="0">
                <a:solidFill>
                  <a:schemeClr val="bg2"/>
                </a:solidFill>
                <a:latin typeface="+mn-lt"/>
                <a:ea typeface="ヒラギノ角ゴ ProN W6"/>
                <a:cs typeface="ヒラギノ角ゴ ProN W6"/>
              </a:rPr>
              <a:t>/</a:t>
            </a:r>
          </a:p>
          <a:p>
            <a:pPr algn="l"/>
            <a:r>
              <a:rPr kumimoji="1" lang="en-US" altLang="ja-JP" sz="1050" dirty="0" smtClean="0">
                <a:solidFill>
                  <a:schemeClr val="bg2"/>
                </a:solidFill>
                <a:latin typeface="+mn-lt"/>
                <a:ea typeface="ヒラギノ角ゴ ProN W6"/>
                <a:cs typeface="ヒラギノ角ゴ ProN W6"/>
              </a:rPr>
              <a:t>(*2) </a:t>
            </a:r>
            <a:r>
              <a:rPr kumimoji="1" lang="en-US" altLang="ja-JP" sz="1050" dirty="0">
                <a:solidFill>
                  <a:schemeClr val="bg2"/>
                </a:solidFill>
                <a:latin typeface="+mn-lt"/>
                <a:ea typeface="ヒラギノ角ゴ ProN W6"/>
                <a:cs typeface="ヒラギノ角ゴ ProN W6"/>
              </a:rPr>
              <a:t>http://dataprotocols.org/data-packages</a:t>
            </a:r>
            <a:r>
              <a:rPr kumimoji="1" lang="en-US" altLang="ja-JP" sz="1050" dirty="0" smtClean="0">
                <a:solidFill>
                  <a:schemeClr val="bg2"/>
                </a:solidFill>
                <a:latin typeface="+mn-lt"/>
                <a:ea typeface="ヒラギノ角ゴ ProN W6"/>
                <a:cs typeface="ヒラギノ角ゴ ProN W6"/>
              </a:rPr>
              <a:t>/</a:t>
            </a:r>
          </a:p>
          <a:p>
            <a:pPr algn="l"/>
            <a:r>
              <a:rPr kumimoji="1" lang="en-US" altLang="ja-JP" sz="1050" dirty="0" smtClean="0">
                <a:solidFill>
                  <a:schemeClr val="bg2"/>
                </a:solidFill>
                <a:latin typeface="+mn-lt"/>
                <a:ea typeface="ヒラギノ角ゴ ProN W6"/>
                <a:cs typeface="ヒラギノ角ゴ ProN W6"/>
              </a:rPr>
              <a:t>(*3) </a:t>
            </a:r>
            <a:r>
              <a:rPr kumimoji="1" lang="en-US" altLang="ja-JP" sz="1050" dirty="0">
                <a:solidFill>
                  <a:schemeClr val="bg2"/>
                </a:solidFill>
                <a:latin typeface="+mn-lt"/>
                <a:ea typeface="ヒラギノ角ゴ ProN W6"/>
                <a:cs typeface="ヒラギノ角ゴ ProN W6"/>
              </a:rPr>
              <a:t>http://dataprotocols.org/json-table-schema</a:t>
            </a:r>
            <a:r>
              <a:rPr kumimoji="1" lang="en-US" altLang="ja-JP" sz="1050" dirty="0" smtClean="0">
                <a:solidFill>
                  <a:schemeClr val="bg2"/>
                </a:solidFill>
                <a:latin typeface="+mn-lt"/>
                <a:ea typeface="ヒラギノ角ゴ ProN W6"/>
                <a:cs typeface="ヒラギノ角ゴ ProN W6"/>
              </a:rPr>
              <a:t>/</a:t>
            </a:r>
            <a:endParaRPr kumimoji="1" lang="ja-JP" altLang="en-US" sz="1050" dirty="0" smtClean="0">
              <a:solidFill>
                <a:schemeClr val="bg2"/>
              </a:solidFill>
              <a:latin typeface="+mn-lt"/>
              <a:ea typeface="ヒラギノ角ゴ ProN W6"/>
              <a:cs typeface="ヒラギノ角ゴ ProN W6"/>
            </a:endParaRPr>
          </a:p>
          <a:p>
            <a:pPr algn="l"/>
            <a:r>
              <a:rPr kumimoji="1" lang="en-US" altLang="ja-JP" sz="1050" dirty="0">
                <a:solidFill>
                  <a:schemeClr val="bg2"/>
                </a:solidFill>
                <a:latin typeface="+mn-lt"/>
                <a:ea typeface="ヒラギノ角ゴ ProN W6"/>
                <a:cs typeface="ヒラギノ角ゴ ProN W6"/>
              </a:rPr>
              <a:t>(*4) http://</a:t>
            </a:r>
            <a:r>
              <a:rPr kumimoji="1" lang="en-US" altLang="ja-JP" sz="1050" dirty="0" smtClean="0">
                <a:solidFill>
                  <a:schemeClr val="bg2"/>
                </a:solidFill>
                <a:latin typeface="+mn-lt"/>
                <a:ea typeface="ヒラギノ角ゴ ProN W6"/>
                <a:cs typeface="ヒラギノ角ゴ ProN W6"/>
              </a:rPr>
              <a:t>www.w3.org/2013/05/lcsv-charter/</a:t>
            </a:r>
            <a:endParaRPr kumimoji="1" lang="ja-JP" altLang="en-US" sz="105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109846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rPr>
              <a:t>（参考</a:t>
            </a:r>
            <a:r>
              <a:rPr lang="ja-JP" altLang="en-US" dirty="0" smtClean="0">
                <a:latin typeface="メイリオ" panose="020B0604030504040204" pitchFamily="50" charset="-128"/>
              </a:rPr>
              <a:t>）</a:t>
            </a:r>
            <a:r>
              <a:rPr lang="en-US" altLang="ja-JP" dirty="0" smtClean="0">
                <a:latin typeface="メイリオ" panose="020B0604030504040204" pitchFamily="50" charset="-128"/>
              </a:rPr>
              <a:t>Simple </a:t>
            </a:r>
            <a:r>
              <a:rPr lang="en-US" altLang="ja-JP" dirty="0">
                <a:latin typeface="メイリオ" panose="020B0604030504040204" pitchFamily="50" charset="-128"/>
              </a:rPr>
              <a:t>Data </a:t>
            </a:r>
            <a:r>
              <a:rPr lang="en-US" altLang="ja-JP" dirty="0" smtClean="0">
                <a:latin typeface="メイリオ" panose="020B0604030504040204" pitchFamily="50" charset="-128"/>
              </a:rPr>
              <a:t>Format</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p:txBody>
          <a:bodyPr/>
          <a:lstStyle/>
          <a:p>
            <a:r>
              <a:rPr lang="en-US" altLang="ja-JP" dirty="0"/>
              <a:t>Simple Data </a:t>
            </a:r>
            <a:r>
              <a:rPr lang="en-US" altLang="ja-JP" dirty="0" smtClean="0"/>
              <a:t>Format</a:t>
            </a:r>
            <a:r>
              <a:rPr lang="ja-JP" altLang="en-US" dirty="0" smtClean="0"/>
              <a:t>による</a:t>
            </a:r>
            <a:r>
              <a:rPr lang="en-US" altLang="ja-JP" dirty="0" smtClean="0"/>
              <a:t>p.31</a:t>
            </a:r>
            <a:r>
              <a:rPr lang="ja-JP" altLang="en-US" dirty="0" smtClean="0"/>
              <a:t>の表定義記述例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39</a:t>
            </a:fld>
            <a:endParaRPr lang="en-US" altLang="ja-JP"/>
          </a:p>
        </p:txBody>
      </p:sp>
      <p:sp>
        <p:nvSpPr>
          <p:cNvPr id="5" name="テキスト ボックス 4"/>
          <p:cNvSpPr txBox="1"/>
          <p:nvPr/>
        </p:nvSpPr>
        <p:spPr>
          <a:xfrm>
            <a:off x="920551" y="1484784"/>
            <a:ext cx="6552729" cy="4893647"/>
          </a:xfrm>
          <a:prstGeom prst="rect">
            <a:avLst/>
          </a:prstGeom>
          <a:noFill/>
          <a:ln>
            <a:solidFill>
              <a:schemeClr val="bg1"/>
            </a:solidFill>
          </a:ln>
        </p:spPr>
        <p:txBody>
          <a:bodyPr wrap="square" rtlCol="0">
            <a:spAutoFit/>
          </a:bodyPr>
          <a:lstStyle/>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各地域の気温</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resources":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"path": "data.csv",</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"schema":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"fields":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“integer"</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"integer"</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number“,</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"unit":</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deg_c</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テキスト ボックス 9"/>
          <p:cNvSpPr txBox="1"/>
          <p:nvPr/>
        </p:nvSpPr>
        <p:spPr>
          <a:xfrm>
            <a:off x="3335772" y="1673024"/>
            <a:ext cx="2305696" cy="276999"/>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データセット名 </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“my-dataset”</a:t>
            </a:r>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中かっこ 10"/>
          <p:cNvSpPr/>
          <p:nvPr/>
        </p:nvSpPr>
        <p:spPr bwMode="auto">
          <a:xfrm>
            <a:off x="3047740" y="1700808"/>
            <a:ext cx="72008" cy="138499"/>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右中かっこ 11"/>
          <p:cNvSpPr/>
          <p:nvPr/>
        </p:nvSpPr>
        <p:spPr bwMode="auto">
          <a:xfrm>
            <a:off x="3047740" y="2132856"/>
            <a:ext cx="72008" cy="282515"/>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テキスト ボックス 12"/>
          <p:cNvSpPr txBox="1"/>
          <p:nvPr/>
        </p:nvSpPr>
        <p:spPr>
          <a:xfrm>
            <a:off x="3298024" y="2215897"/>
            <a:ext cx="2845779" cy="276999"/>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データファイルのパス情報</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“data.csv”</a:t>
            </a:r>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中かっこ 13"/>
          <p:cNvSpPr/>
          <p:nvPr/>
        </p:nvSpPr>
        <p:spPr bwMode="auto">
          <a:xfrm>
            <a:off x="3047740" y="2636912"/>
            <a:ext cx="45719" cy="2664296"/>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3320671" y="3277433"/>
            <a:ext cx="4196983" cy="1015663"/>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カラム定義</a:t>
            </a:r>
            <a:b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「年」という名前の整数情報。</a:t>
            </a:r>
          </a:p>
          <a:p>
            <a:pPr algn="l"/>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という名前</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の整数情報。</a:t>
            </a:r>
          </a:p>
          <a:p>
            <a:pPr algn="l"/>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という名前の数値</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情報。単位は「℃」</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880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1. </a:t>
            </a:r>
            <a:r>
              <a:rPr kumimoji="1" lang="ja-JP" altLang="en-US" dirty="0" smtClean="0"/>
              <a:t>はじめに</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dirty="0"/>
          </a:p>
        </p:txBody>
      </p:sp>
    </p:spTree>
    <p:extLst>
      <p:ext uri="{BB962C8B-B14F-4D97-AF65-F5344CB8AC3E}">
        <p14:creationId xmlns:p14="http://schemas.microsoft.com/office/powerpoint/2010/main" val="1097953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40</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10641136"/>
              </p:ext>
            </p:extLst>
          </p:nvPr>
        </p:nvGraphicFramePr>
        <p:xfrm>
          <a:off x="200472" y="1143000"/>
          <a:ext cx="9505056" cy="3065202"/>
        </p:xfrm>
        <a:graphic>
          <a:graphicData uri="http://schemas.openxmlformats.org/drawingml/2006/table">
            <a:tbl>
              <a:tblPr firstRow="1" bandRow="1">
                <a:tableStyleId>{5C22544A-7EE6-4342-B048-85BDC9FD1C3A}</a:tableStyleId>
              </a:tblPr>
              <a:tblGrid>
                <a:gridCol w="7663395"/>
                <a:gridCol w="1841661"/>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表形式データにおけるデータの構造の留意事項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1. 1 </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データセットには、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テーブルのみを含める。（複数個のテーブルを含めない）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データセルに、整形や位取りのための文字（スペース、改行、カンマ等）を含めない。 </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年の値には、西暦表記とし、和暦を併記する。</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6</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数値等のデータの値やタイトル、単位以外の情報を、セルに含めない。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すべてのセルは、他のセルと結合しない。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値が存在しない場合を除き、データセルを空白にしない。（データ値を省略しない）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5</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7. </a:t>
                      </a:r>
                      <a:r>
                        <a:rPr kumimoji="1" lang="ja-JP" altLang="en-US" sz="1400" dirty="0" smtClean="0">
                          <a:latin typeface="メイリオ" pitchFamily="50" charset="-128"/>
                          <a:ea typeface="メイリオ" pitchFamily="50" charset="-128"/>
                          <a:cs typeface="メイリオ" pitchFamily="50" charset="-128"/>
                        </a:rPr>
                        <a:t>データセルの内容を示すタイトルは、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行で構成する。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8. </a:t>
                      </a:r>
                      <a:r>
                        <a:rPr kumimoji="1" lang="ja-JP" altLang="en-US" sz="1400" dirty="0" smtClean="0">
                          <a:latin typeface="メイリオ" pitchFamily="50" charset="-128"/>
                          <a:ea typeface="メイリオ" pitchFamily="50" charset="-128"/>
                          <a:cs typeface="メイリオ" pitchFamily="50" charset="-128"/>
                        </a:rPr>
                        <a:t>データの単位を明記する。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7</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391383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a:t>
            </a:r>
            <a:r>
              <a:rPr lang="ja-JP" altLang="en-US" dirty="0"/>
              <a:t>）昨年度技術</a:t>
            </a:r>
            <a:r>
              <a:rPr lang="ja-JP" altLang="en-US" dirty="0" smtClean="0"/>
              <a:t>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41</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619523332"/>
              </p:ext>
            </p:extLst>
          </p:nvPr>
        </p:nvGraphicFramePr>
        <p:xfrm>
          <a:off x="200472" y="1143000"/>
          <a:ext cx="9505056" cy="5345468"/>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昨年度指針</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1. 1</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データシートには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種類の表のみを含むべきである。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セルに、整形のためのスペース・改行、位取りのカンマを含めるべきでない</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年の値には、西暦表記を備えるべきである</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6</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数値やタイトル・単位以外の情報を、セルに含めるべきではない。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すべてのセルが、他のセルと結合されているべきではない。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値がない場合を除き、データセルが空白とすべきでない。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5</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7. </a:t>
                      </a:r>
                      <a:r>
                        <a:rPr kumimoji="1" lang="ja-JP" altLang="en-US" sz="1400" dirty="0" smtClean="0">
                          <a:latin typeface="メイリオ" pitchFamily="50" charset="-128"/>
                          <a:ea typeface="メイリオ" pitchFamily="50" charset="-128"/>
                          <a:cs typeface="メイリオ" pitchFamily="50" charset="-128"/>
                        </a:rPr>
                        <a:t>データの内容を示すタイトルは、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行で構成されているべきである。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8. </a:t>
                      </a:r>
                      <a:r>
                        <a:rPr kumimoji="1" lang="ja-JP" altLang="en-US" sz="1400" dirty="0" smtClean="0">
                          <a:latin typeface="メイリオ" pitchFamily="50" charset="-128"/>
                          <a:ea typeface="メイリオ" pitchFamily="50" charset="-128"/>
                          <a:cs typeface="メイリオ" pitchFamily="50" charset="-128"/>
                        </a:rPr>
                        <a:t>データの単位が明記されているべきである。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7</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9. </a:t>
                      </a:r>
                      <a:r>
                        <a:rPr kumimoji="1" lang="ja-JP" altLang="en-US" sz="1400" dirty="0" smtClean="0">
                          <a:latin typeface="メイリオ" pitchFamily="50" charset="-128"/>
                          <a:ea typeface="メイリオ" pitchFamily="50" charset="-128"/>
                          <a:cs typeface="メイリオ" pitchFamily="50" charset="-128"/>
                        </a:rPr>
                        <a:t>データセルの内容・単位・記数単位を示すタイトルが、それぞれ別の行に記載されているべきである。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en-US" altLang="ja-JP" sz="1400" dirty="0" smtClean="0">
                          <a:latin typeface="メイリオ" pitchFamily="50" charset="-128"/>
                          <a:ea typeface="メイリオ" pitchFamily="50" charset="-128"/>
                          <a:cs typeface="メイリオ" pitchFamily="50" charset="-128"/>
                        </a:rPr>
                        <a:t>Simple Data Format</a:t>
                      </a:r>
                      <a:r>
                        <a:rPr kumimoji="1" lang="ja-JP" altLang="en-US" sz="1400" dirty="0" smtClean="0">
                          <a:latin typeface="メイリオ" pitchFamily="50" charset="-128"/>
                          <a:ea typeface="メイリオ" pitchFamily="50" charset="-128"/>
                          <a:cs typeface="メイリオ" pitchFamily="50" charset="-128"/>
                        </a:rPr>
                        <a:t>を適用</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10. </a:t>
                      </a:r>
                      <a:r>
                        <a:rPr kumimoji="1" lang="ja-JP" altLang="en-US" sz="1400" dirty="0" smtClean="0">
                          <a:latin typeface="メイリオ" pitchFamily="50" charset="-128"/>
                          <a:ea typeface="メイリオ" pitchFamily="50" charset="-128"/>
                          <a:cs typeface="メイリオ" pitchFamily="50" charset="-128"/>
                        </a:rPr>
                        <a:t>データセットは、オープンな標準データ形式で提供されるべきである。</a:t>
                      </a:r>
                      <a:endParaRPr kumimoji="1" lang="ja-JP" altLang="en-US" sz="1400" dirty="0" smtClean="0">
                        <a:solidFill>
                          <a:srgbClr val="FF0000"/>
                        </a:solidFill>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11. </a:t>
                      </a:r>
                      <a:r>
                        <a:rPr kumimoji="1" lang="ja-JP" altLang="en-US" sz="1400" dirty="0" smtClean="0">
                          <a:latin typeface="メイリオ" pitchFamily="50" charset="-128"/>
                          <a:ea typeface="メイリオ" pitchFamily="50" charset="-128"/>
                          <a:cs typeface="メイリオ" pitchFamily="50" charset="-128"/>
                        </a:rPr>
                        <a:t>タイトルやデータ型は、一定の基準に従ったフォーマットで記述すべきである</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9</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12. </a:t>
                      </a:r>
                      <a:r>
                        <a:rPr kumimoji="1" lang="ja-JP" altLang="en-US" sz="1400" dirty="0" smtClean="0">
                          <a:latin typeface="メイリオ" pitchFamily="50" charset="-128"/>
                          <a:ea typeface="メイリオ" pitchFamily="50" charset="-128"/>
                          <a:cs typeface="メイリオ" pitchFamily="50" charset="-128"/>
                        </a:rPr>
                        <a:t>データセットの属性や説明を表すメタデータを、</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の形式を使ってフォーマルに記述すべきである。</a:t>
                      </a:r>
                      <a:br>
                        <a:rPr kumimoji="1" lang="ja-JP" altLang="en-US" sz="1400" dirty="0" smtClean="0">
                          <a:latin typeface="メイリオ" pitchFamily="50" charset="-128"/>
                          <a:ea typeface="メイリオ" pitchFamily="50" charset="-128"/>
                          <a:cs typeface="メイリオ" pitchFamily="50" charset="-128"/>
                        </a:rPr>
                      </a:br>
                      <a:r>
                        <a:rPr kumimoji="1" lang="ja-JP" altLang="en-US" sz="1400" dirty="0" smtClean="0">
                          <a:latin typeface="メイリオ" pitchFamily="50" charset="-128"/>
                          <a:ea typeface="メイリオ" pitchFamily="50" charset="-128"/>
                          <a:cs typeface="メイリオ" pitchFamily="50" charset="-128"/>
                        </a:rPr>
                        <a:t>そのメタデータからデータセット本体へリンクし、たどれるようにすべきである。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9</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13. </a:t>
                      </a:r>
                      <a:r>
                        <a:rPr kumimoji="1" lang="ja-JP" altLang="en-US" sz="1400" dirty="0" smtClean="0">
                          <a:latin typeface="メイリオ" pitchFamily="50" charset="-128"/>
                          <a:ea typeface="メイリオ" pitchFamily="50" charset="-128"/>
                          <a:cs typeface="メイリオ" pitchFamily="50" charset="-128"/>
                        </a:rPr>
                        <a:t>データセットに含まれるデータ本体を、</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の形式を使ってフォーマルに記述すべきである。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10</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85131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iv. </a:t>
            </a:r>
            <a:r>
              <a:rPr lang="ja-JP" altLang="en-US" dirty="0" smtClean="0"/>
              <a:t>機械可読な文書形式</a:t>
            </a:r>
            <a:r>
              <a:rPr lang="ja-JP" altLang="en-US" dirty="0"/>
              <a:t>データに関する</a:t>
            </a:r>
            <a:r>
              <a:rPr lang="ja-JP" altLang="en-US" dirty="0" smtClean="0"/>
              <a:t>指針</a:t>
            </a:r>
            <a:endParaRPr kumimoji="1" lang="ja-JP" altLang="en-US" dirty="0"/>
          </a:p>
        </p:txBody>
      </p:sp>
      <p:sp>
        <p:nvSpPr>
          <p:cNvPr id="3" name="コンテンツ プレースホルダー 2"/>
          <p:cNvSpPr>
            <a:spLocks noGrp="1"/>
          </p:cNvSpPr>
          <p:nvPr>
            <p:ph sz="half" idx="1"/>
          </p:nvPr>
        </p:nvSpPr>
        <p:spPr>
          <a:xfrm>
            <a:off x="315789" y="1143000"/>
            <a:ext cx="9183247" cy="2286000"/>
          </a:xfrm>
        </p:spPr>
        <p:txBody>
          <a:bodyPr>
            <a:normAutofit fontScale="625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lvl="1"/>
            <a:r>
              <a:rPr lang="ja-JP" altLang="en-US" dirty="0" smtClean="0"/>
              <a:t>なし</a:t>
            </a:r>
          </a:p>
          <a:p>
            <a:r>
              <a:rPr lang="ja-JP" altLang="en-US" dirty="0" smtClean="0"/>
              <a:t>レベル</a:t>
            </a:r>
            <a:r>
              <a:rPr lang="en-US" altLang="ja-JP" dirty="0" smtClean="0"/>
              <a:t>2</a:t>
            </a:r>
          </a:p>
          <a:p>
            <a:pPr marL="698500" lvl="1" indent="-342900">
              <a:buFont typeface="+mj-lt"/>
              <a:buAutoNum type="arabicPeriod"/>
            </a:pPr>
            <a:r>
              <a:rPr lang="ja-JP" altLang="en-US" dirty="0" smtClean="0"/>
              <a:t>文章</a:t>
            </a:r>
            <a:r>
              <a:rPr lang="ja-JP" altLang="en-US" dirty="0"/>
              <a:t>に存在する部・章・節・図表などの構造</a:t>
            </a:r>
            <a:r>
              <a:rPr lang="ja-JP" altLang="en-US" dirty="0" smtClean="0"/>
              <a:t>が、機械可読なフォーマットで</a:t>
            </a:r>
            <a:r>
              <a:rPr lang="ja-JP" altLang="en-US" dirty="0"/>
              <a:t>記述されて</a:t>
            </a:r>
            <a:r>
              <a:rPr lang="ja-JP" altLang="en-US" dirty="0" smtClean="0"/>
              <a:t>いることが望ましい。</a:t>
            </a:r>
            <a:endParaRPr lang="en-US" altLang="ja-JP" dirty="0" smtClean="0"/>
          </a:p>
          <a:p>
            <a:pPr marL="698500" lvl="1" indent="-342900">
              <a:buFont typeface="+mj-lt"/>
              <a:buAutoNum type="arabicPeriod"/>
            </a:pPr>
            <a:r>
              <a:rPr lang="ja-JP" altLang="en-US" dirty="0"/>
              <a:t>文章内に、整形のための符号や文字（空白、改行等）を</a:t>
            </a:r>
            <a:r>
              <a:rPr lang="ja-JP" altLang="en-US" dirty="0" smtClean="0"/>
              <a:t>含めないことが望ましい。</a:t>
            </a:r>
          </a:p>
          <a:p>
            <a:pPr marL="698500" lvl="1" indent="-342900">
              <a:buFont typeface="+mj-lt"/>
              <a:buAutoNum type="arabicPeriod"/>
            </a:pPr>
            <a:r>
              <a:rPr lang="ja-JP" altLang="en-US" dirty="0" smtClean="0"/>
              <a:t>文書形式データが表形式データを含む場合，レベル</a:t>
            </a:r>
            <a:r>
              <a:rPr lang="en-US" altLang="ja-JP" dirty="0" smtClean="0"/>
              <a:t>1</a:t>
            </a:r>
            <a:r>
              <a:rPr lang="ja-JP" altLang="en-US" dirty="0" smtClean="0"/>
              <a:t>以上の表形式データが添付されていることが望ましい。</a:t>
            </a:r>
            <a:endParaRPr lang="ja-JP" altLang="en-US" dirty="0" smtClean="0">
              <a:sym typeface="Wingdings" pitchFamily="2" charset="2"/>
            </a:endParaRPr>
          </a:p>
          <a:p>
            <a:pPr marL="698500" lvl="1" indent="-342900">
              <a:buFont typeface="+mj-lt"/>
              <a:buAutoNum type="arabicPeriod"/>
            </a:pPr>
            <a:r>
              <a:rPr lang="ja-JP" altLang="en-US" dirty="0" smtClean="0"/>
              <a:t>文章に対する、利用者</a:t>
            </a:r>
            <a:r>
              <a:rPr lang="ja-JP" altLang="en-US" dirty="0"/>
              <a:t>が理解できるような</a:t>
            </a:r>
            <a:r>
              <a:rPr lang="ja-JP" altLang="en-US" dirty="0" smtClean="0"/>
              <a:t>説明が、メタデータ</a:t>
            </a:r>
            <a:r>
              <a:rPr lang="ja-JP" altLang="en-US" dirty="0"/>
              <a:t>として記述</a:t>
            </a:r>
            <a:r>
              <a:rPr lang="ja-JP" altLang="en-US" dirty="0" smtClean="0"/>
              <a:t>され</a:t>
            </a:r>
            <a:r>
              <a:rPr lang="ja-JP" altLang="en-US" dirty="0"/>
              <a:t>、当該文書にリンクされて</a:t>
            </a:r>
            <a:r>
              <a:rPr lang="ja-JP" altLang="en-US" dirty="0" smtClean="0"/>
              <a:t>いることが望ましい</a:t>
            </a:r>
            <a:r>
              <a:rPr kumimoji="1" lang="ja-JP" altLang="en-US" dirty="0" smtClean="0"/>
              <a:t>。</a:t>
            </a:r>
          </a:p>
        </p:txBody>
      </p:sp>
      <p:sp>
        <p:nvSpPr>
          <p:cNvPr id="5" name="コンテンツ プレースホルダー 4"/>
          <p:cNvSpPr>
            <a:spLocks noGrp="1"/>
          </p:cNvSpPr>
          <p:nvPr>
            <p:ph sz="half" idx="2"/>
          </p:nvPr>
        </p:nvSpPr>
        <p:spPr>
          <a:xfrm>
            <a:off x="315789" y="3573015"/>
            <a:ext cx="5978385" cy="2838113"/>
          </a:xfrm>
        </p:spPr>
        <p:txBody>
          <a:bodyPr>
            <a:normAutofit fontScale="62500" lnSpcReduction="20000"/>
          </a:bodyPr>
          <a:lstStyle/>
          <a:p>
            <a:r>
              <a:rPr lang="ja-JP" altLang="en-US" dirty="0" smtClean="0"/>
              <a:t>指針</a:t>
            </a:r>
            <a:r>
              <a:rPr lang="en-US" altLang="ja-JP" dirty="0" smtClean="0"/>
              <a:t>1</a:t>
            </a:r>
            <a:r>
              <a:rPr lang="ja-JP" altLang="en-US" dirty="0" smtClean="0"/>
              <a:t>を満たすには</a:t>
            </a:r>
            <a:r>
              <a:rPr lang="en-US" altLang="ja-JP" dirty="0" smtClean="0"/>
              <a:t>…</a:t>
            </a:r>
            <a:endParaRPr kumimoji="1" lang="ja-JP" altLang="en-US" dirty="0" smtClean="0"/>
          </a:p>
          <a:p>
            <a:pPr lvl="1"/>
            <a:r>
              <a:rPr lang="ja-JP" altLang="en-US" dirty="0" smtClean="0"/>
              <a:t>文書編集ソフトを利用する場合、文章</a:t>
            </a:r>
            <a:r>
              <a:rPr lang="ja-JP" altLang="en-US" dirty="0"/>
              <a:t>に</a:t>
            </a:r>
            <a:r>
              <a:rPr lang="ja-JP" altLang="en-US" dirty="0" smtClean="0"/>
              <a:t>存在する</a:t>
            </a:r>
            <a:r>
              <a:rPr lang="ja-JP" altLang="en-US" dirty="0"/>
              <a:t>部・章・節・図表などの</a:t>
            </a:r>
            <a:r>
              <a:rPr lang="ja-JP" altLang="en-US" dirty="0" smtClean="0"/>
              <a:t>構造を、フォントや文字飾りで表現するのでなく、編集ソフトが提供するスタイル機能（見出しなど）を利用して表現する。</a:t>
            </a:r>
          </a:p>
          <a:p>
            <a:pPr lvl="1"/>
            <a:r>
              <a:rPr lang="en-US" altLang="ja-JP" dirty="0" smtClean="0"/>
              <a:t>HTML</a:t>
            </a:r>
            <a:r>
              <a:rPr lang="ja-JP" altLang="en-US" dirty="0" smtClean="0"/>
              <a:t>で表記する場合は、スタイル表記だけでなく、</a:t>
            </a:r>
            <a:r>
              <a:rPr lang="en-US" altLang="ja-JP" dirty="0" smtClean="0"/>
              <a:t>&lt;div&gt;</a:t>
            </a:r>
            <a:r>
              <a:rPr lang="ja-JP" altLang="en-US" dirty="0" smtClean="0"/>
              <a:t>や</a:t>
            </a:r>
            <a:r>
              <a:rPr lang="en-US" altLang="ja-JP" dirty="0" smtClean="0"/>
              <a:t>&lt;h3&gt;</a:t>
            </a:r>
            <a:r>
              <a:rPr lang="ja-JP" altLang="en-US" dirty="0" smtClean="0"/>
              <a:t>等のタグを利用した構造を示す。</a:t>
            </a:r>
          </a:p>
          <a:p>
            <a:r>
              <a:rPr lang="ja-JP" altLang="en-US" dirty="0" smtClean="0"/>
              <a:t>指針</a:t>
            </a:r>
            <a:r>
              <a:rPr lang="en-US" altLang="ja-JP" dirty="0" smtClean="0"/>
              <a:t>2</a:t>
            </a:r>
            <a:r>
              <a:rPr lang="ja-JP" altLang="en-US" dirty="0" smtClean="0"/>
              <a:t>を</a:t>
            </a:r>
            <a:r>
              <a:rPr lang="ja-JP" altLang="en-US" dirty="0"/>
              <a:t>満たすには</a:t>
            </a:r>
            <a:r>
              <a:rPr lang="en-US" altLang="ja-JP" dirty="0"/>
              <a:t>…</a:t>
            </a:r>
            <a:endParaRPr lang="ja-JP" altLang="en-US" dirty="0"/>
          </a:p>
          <a:p>
            <a:pPr lvl="1"/>
            <a:r>
              <a:rPr lang="ja-JP" altLang="en-US" dirty="0" smtClean="0"/>
              <a:t>文章に含まれる余分な空白を除去する。</a:t>
            </a:r>
          </a:p>
          <a:p>
            <a:r>
              <a:rPr lang="ja-JP" altLang="en-US" dirty="0" smtClean="0"/>
              <a:t>指針</a:t>
            </a:r>
            <a:r>
              <a:rPr lang="en-US" altLang="ja-JP" dirty="0" smtClean="0"/>
              <a:t>3</a:t>
            </a:r>
            <a:r>
              <a:rPr lang="ja-JP" altLang="en-US" dirty="0" smtClean="0"/>
              <a:t>を</a:t>
            </a:r>
            <a:r>
              <a:rPr lang="ja-JP" altLang="en-US" dirty="0"/>
              <a:t>満たすには</a:t>
            </a:r>
            <a:r>
              <a:rPr lang="en-US" altLang="ja-JP" dirty="0" smtClean="0"/>
              <a:t>…</a:t>
            </a:r>
            <a:endParaRPr lang="ja-JP" altLang="en-US" dirty="0" smtClean="0"/>
          </a:p>
          <a:p>
            <a:pPr lvl="1"/>
            <a:r>
              <a:rPr lang="ja-JP" altLang="en-US" dirty="0" smtClean="0"/>
              <a:t>文章が図表を含む場合は、指針レベル</a:t>
            </a:r>
            <a:r>
              <a:rPr lang="en-US" altLang="ja-JP" dirty="0" smtClean="0"/>
              <a:t>1</a:t>
            </a:r>
            <a:r>
              <a:rPr lang="ja-JP" altLang="en-US" dirty="0" smtClean="0"/>
              <a:t>以上の表形式データのファイルをリンク先として文章中など示す。</a:t>
            </a:r>
            <a:endParaRPr kumimoji="1" lang="ja-JP" altLang="en-US" dirty="0" smtClean="0"/>
          </a:p>
          <a:p>
            <a:r>
              <a:rPr lang="ja-JP" altLang="en-US" dirty="0" smtClean="0"/>
              <a:t>指針</a:t>
            </a:r>
            <a:r>
              <a:rPr lang="en-US" altLang="ja-JP" dirty="0" smtClean="0"/>
              <a:t>43</a:t>
            </a:r>
            <a:r>
              <a:rPr lang="ja-JP" altLang="en-US" dirty="0"/>
              <a:t>を満たすには</a:t>
            </a:r>
            <a:r>
              <a:rPr lang="en-US" altLang="ja-JP" dirty="0"/>
              <a:t>…</a:t>
            </a:r>
            <a:endParaRPr lang="ja-JP" altLang="en-US" dirty="0" smtClean="0"/>
          </a:p>
          <a:p>
            <a:pPr lvl="1"/>
            <a:r>
              <a:rPr kumimoji="1" lang="ja-JP" altLang="en-US" dirty="0" smtClean="0"/>
              <a:t>データカタログシステムを利用する。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42</a:t>
            </a:fld>
            <a:endParaRPr lang="en-US" altLang="ja-JP"/>
          </a:p>
        </p:txBody>
      </p:sp>
      <p:sp>
        <p:nvSpPr>
          <p:cNvPr id="6" name="テキスト ボックス 5"/>
          <p:cNvSpPr txBox="1"/>
          <p:nvPr/>
        </p:nvSpPr>
        <p:spPr>
          <a:xfrm>
            <a:off x="6249144" y="3240811"/>
            <a:ext cx="3528392" cy="3231654"/>
          </a:xfrm>
          <a:prstGeom prst="rect">
            <a:avLst/>
          </a:prstGeom>
          <a:noFill/>
          <a:ln>
            <a:solidFill>
              <a:schemeClr val="bg1"/>
            </a:solidFill>
          </a:ln>
        </p:spPr>
        <p:txBody>
          <a:bodyPr wrap="square" rtlCol="0">
            <a:spAutoFit/>
          </a:bodyPr>
          <a:lstStyle/>
          <a:p>
            <a:pPr marL="342900" indent="-342900" algn="l">
              <a:buAutoNum type="arabicPeriod"/>
            </a:pP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はじめに</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本書は</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オープンデータ化</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を実施するうえで必要となる技術・規格や、それらの利用方法について解説する</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オープンデータとは</a:t>
            </a:r>
          </a:p>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OpenDefinition.org</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によると、オープンデータ</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とは、誰でも自由に利用・再利用・再配布できるデータである</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は、オープンデータを提供している各国のサイトを記したものである。</a:t>
            </a:r>
          </a:p>
          <a:p>
            <a:pPr algn="l"/>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47478829"/>
              </p:ext>
            </p:extLst>
          </p:nvPr>
        </p:nvGraphicFramePr>
        <p:xfrm>
          <a:off x="6619552" y="5209951"/>
          <a:ext cx="2149872" cy="1005840"/>
        </p:xfrm>
        <a:graphic>
          <a:graphicData uri="http://schemas.openxmlformats.org/drawingml/2006/table">
            <a:tbl>
              <a:tblPr firstRow="1" bandRow="1">
                <a:tableStyleId>{5C22544A-7EE6-4342-B048-85BDC9FD1C3A}</a:tableStyleId>
              </a:tblPr>
              <a:tblGrid>
                <a:gridCol w="502940"/>
                <a:gridCol w="1646932"/>
              </a:tblGrid>
              <a:tr h="162018">
                <a:tc>
                  <a:txBody>
                    <a:bodyPr/>
                    <a:lstStyle/>
                    <a:p>
                      <a:r>
                        <a:rPr kumimoji="1" lang="ja-JP" altLang="en-US" sz="1050" dirty="0" smtClean="0"/>
                        <a:t>国名</a:t>
                      </a:r>
                      <a:endParaRPr kumimoji="1" lang="ja-JP" altLang="en-US" sz="1050" dirty="0"/>
                    </a:p>
                  </a:txBody>
                  <a:tcPr anchor="ctr"/>
                </a:tc>
                <a:tc>
                  <a:txBody>
                    <a:bodyPr/>
                    <a:lstStyle/>
                    <a:p>
                      <a:r>
                        <a:rPr kumimoji="1" lang="ja-JP" altLang="en-US" sz="1050" dirty="0" smtClean="0"/>
                        <a:t>カタログサイト</a:t>
                      </a:r>
                      <a:endParaRPr kumimoji="1" lang="ja-JP" altLang="en-US" sz="1050" dirty="0"/>
                    </a:p>
                  </a:txBody>
                  <a:tcPr anchor="ctr"/>
                </a:tc>
              </a:tr>
              <a:tr h="162018">
                <a:tc>
                  <a:txBody>
                    <a:bodyPr/>
                    <a:lstStyle/>
                    <a:p>
                      <a:r>
                        <a:rPr kumimoji="1" lang="ja-JP" altLang="en-US" sz="1050" dirty="0" smtClean="0"/>
                        <a:t>米国</a:t>
                      </a:r>
                      <a:endParaRPr kumimoji="1" lang="ja-JP" altLang="en-US" sz="1050" dirty="0"/>
                    </a:p>
                  </a:txBody>
                  <a:tcPr anchor="ctr"/>
                </a:tc>
                <a:tc>
                  <a:txBody>
                    <a:bodyPr/>
                    <a:lstStyle/>
                    <a:p>
                      <a:r>
                        <a:rPr kumimoji="1" lang="en-US" altLang="ja-JP" sz="1050" dirty="0" smtClean="0"/>
                        <a:t>http://data.gov/</a:t>
                      </a:r>
                      <a:endParaRPr kumimoji="1" lang="ja-JP" altLang="en-US" sz="1050" dirty="0"/>
                    </a:p>
                  </a:txBody>
                  <a:tcPr anchor="ctr"/>
                </a:tc>
              </a:tr>
              <a:tr h="162018">
                <a:tc>
                  <a:txBody>
                    <a:bodyPr/>
                    <a:lstStyle/>
                    <a:p>
                      <a:r>
                        <a:rPr kumimoji="1" lang="ja-JP" altLang="en-US" sz="1050" dirty="0" smtClean="0"/>
                        <a:t>英国</a:t>
                      </a:r>
                      <a:endParaRPr kumimoji="1" lang="ja-JP" altLang="en-US" sz="1050" dirty="0"/>
                    </a:p>
                  </a:txBody>
                  <a:tcPr anchor="ctr"/>
                </a:tc>
                <a:tc>
                  <a:txBody>
                    <a:bodyPr/>
                    <a:lstStyle/>
                    <a:p>
                      <a:r>
                        <a:rPr kumimoji="1" lang="en-US" altLang="ja-JP" sz="1050" dirty="0" smtClean="0"/>
                        <a:t>http://data.go.uk/</a:t>
                      </a:r>
                    </a:p>
                  </a:txBody>
                  <a:tcPr anchor="ctr"/>
                </a:tc>
              </a:tr>
              <a:tr h="162018">
                <a:tc>
                  <a:txBody>
                    <a:bodyPr/>
                    <a:lstStyle/>
                    <a:p>
                      <a:r>
                        <a:rPr kumimoji="1" lang="ja-JP" altLang="en-US" sz="1050" dirty="0" smtClean="0"/>
                        <a:t>日本</a:t>
                      </a:r>
                      <a:endParaRPr kumimoji="1" lang="ja-JP" altLang="en-US" sz="1050" dirty="0"/>
                    </a:p>
                  </a:txBody>
                  <a:tcPr anchor="ctr"/>
                </a:tc>
                <a:tc>
                  <a:txBody>
                    <a:bodyPr/>
                    <a:lstStyle/>
                    <a:p>
                      <a:r>
                        <a:rPr kumimoji="1" lang="en-US" altLang="ja-JP" sz="1050" dirty="0" smtClean="0"/>
                        <a:t>http://data.go.jp/</a:t>
                      </a:r>
                      <a:endParaRPr kumimoji="1" lang="ja-JP" altLang="en-US" sz="1050" dirty="0"/>
                    </a:p>
                  </a:txBody>
                  <a:tcPr anchor="ctr"/>
                </a:tc>
              </a:tr>
            </a:tbl>
          </a:graphicData>
        </a:graphic>
      </p:graphicFrame>
      <p:sp>
        <p:nvSpPr>
          <p:cNvPr id="9" name="テキスト ボックス 8"/>
          <p:cNvSpPr txBox="1"/>
          <p:nvPr/>
        </p:nvSpPr>
        <p:spPr>
          <a:xfrm>
            <a:off x="6870238" y="4991655"/>
            <a:ext cx="2286203" cy="246221"/>
          </a:xfrm>
          <a:prstGeom prst="rect">
            <a:avLst/>
          </a:prstGeom>
          <a:noFill/>
        </p:spPr>
        <p:txBody>
          <a:bodyPr wrap="none" rtlCol="0">
            <a:spAutoFit/>
          </a:bodyPr>
          <a:lstStyle/>
          <a:p>
            <a:pPr algn="l"/>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国内外のデータカタログサイト</a:t>
            </a:r>
          </a:p>
        </p:txBody>
      </p:sp>
      <p:sp>
        <p:nvSpPr>
          <p:cNvPr id="18" name="角丸四角形吹き出し 17"/>
          <p:cNvSpPr/>
          <p:nvPr/>
        </p:nvSpPr>
        <p:spPr bwMode="auto">
          <a:xfrm>
            <a:off x="5529064" y="3367198"/>
            <a:ext cx="590364" cy="252608"/>
          </a:xfrm>
          <a:prstGeom prst="wedgeRoundRectCallout">
            <a:avLst>
              <a:gd name="adj1" fmla="val 70402"/>
              <a:gd name="adj2" fmla="val -46591"/>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20" name="角丸四角形吹き出し 19"/>
          <p:cNvSpPr/>
          <p:nvPr/>
        </p:nvSpPr>
        <p:spPr bwMode="auto">
          <a:xfrm>
            <a:off x="9115164" y="3176392"/>
            <a:ext cx="590364" cy="252608"/>
          </a:xfrm>
          <a:prstGeom prst="wedgeRoundRectCallout">
            <a:avLst>
              <a:gd name="adj1" fmla="val -50538"/>
              <a:gd name="adj2" fmla="val 82335"/>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本文</a:t>
            </a:r>
          </a:p>
        </p:txBody>
      </p:sp>
      <p:sp>
        <p:nvSpPr>
          <p:cNvPr id="21" name="角丸四角形吹き出し 20"/>
          <p:cNvSpPr/>
          <p:nvPr/>
        </p:nvSpPr>
        <p:spPr bwMode="auto">
          <a:xfrm>
            <a:off x="8179060" y="3839527"/>
            <a:ext cx="590364" cy="252608"/>
          </a:xfrm>
          <a:prstGeom prst="wedgeRoundRectCallout">
            <a:avLst>
              <a:gd name="adj1" fmla="val -97216"/>
              <a:gd name="adj2" fmla="val 27789"/>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節</a:t>
            </a:r>
          </a:p>
        </p:txBody>
      </p:sp>
      <p:sp>
        <p:nvSpPr>
          <p:cNvPr id="22" name="角丸四角形吹き出し 21"/>
          <p:cNvSpPr/>
          <p:nvPr/>
        </p:nvSpPr>
        <p:spPr bwMode="auto">
          <a:xfrm>
            <a:off x="8831741" y="5237876"/>
            <a:ext cx="649400" cy="252608"/>
          </a:xfrm>
          <a:prstGeom prst="wedgeRoundRectCallout">
            <a:avLst>
              <a:gd name="adj1" fmla="val -97216"/>
              <a:gd name="adj2" fmla="val 27789"/>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図表</a:t>
            </a:r>
          </a:p>
        </p:txBody>
      </p:sp>
      <p:sp>
        <p:nvSpPr>
          <p:cNvPr id="23" name="テキスト ボックス 22"/>
          <p:cNvSpPr txBox="1"/>
          <p:nvPr/>
        </p:nvSpPr>
        <p:spPr>
          <a:xfrm>
            <a:off x="6676984" y="6215791"/>
            <a:ext cx="2154757" cy="215444"/>
          </a:xfrm>
          <a:prstGeom prst="rect">
            <a:avLst/>
          </a:prstGeom>
          <a:noFill/>
        </p:spPr>
        <p:txBody>
          <a:bodyPr wrap="none" rtlCol="0">
            <a:spAutoFit/>
          </a:bodyPr>
          <a:lstStyle/>
          <a:p>
            <a:pPr algn="l"/>
            <a:r>
              <a:rPr kumimoji="1" lang="en-US" altLang="ja-JP" sz="8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http://example.org/…/.csv</a:t>
            </a:r>
            <a:r>
              <a:rPr kumimoji="1" lang="ja-JP" altLang="en-US" sz="8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にデータあり</a:t>
            </a:r>
          </a:p>
        </p:txBody>
      </p:sp>
      <p:sp>
        <p:nvSpPr>
          <p:cNvPr id="24" name="角丸四角形吹き出し 23"/>
          <p:cNvSpPr/>
          <p:nvPr/>
        </p:nvSpPr>
        <p:spPr bwMode="auto">
          <a:xfrm>
            <a:off x="8769424" y="5805264"/>
            <a:ext cx="945795" cy="396624"/>
          </a:xfrm>
          <a:prstGeom prst="wedgeRoundRectCallout">
            <a:avLst>
              <a:gd name="adj1" fmla="val -97216"/>
              <a:gd name="adj2" fmla="val 56213"/>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表</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形式データ</a:t>
            </a:r>
          </a:p>
          <a:p>
            <a:pPr marL="0" marR="0" indent="0" algn="ctr" defTabSz="914400" rtl="0" eaLnBrk="1" fontAlgn="base" latinLnBrk="1" hangingPunct="1">
              <a:lnSpc>
                <a:spcPct val="100000"/>
              </a:lnSpc>
              <a:spcBef>
                <a:spcPct val="0"/>
              </a:spcBef>
              <a:spcAft>
                <a:spcPct val="0"/>
              </a:spcAft>
              <a:buClrTx/>
              <a:buSzTx/>
              <a:buFontTx/>
              <a:buNone/>
              <a:tabLst/>
            </a:pPr>
            <a:r>
              <a:rPr lang="ja-JP" altLang="en-US" sz="1050"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リンク</a:t>
            </a:r>
            <a:endPar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15552" y="2996952"/>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98072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4683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43</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98756726"/>
              </p:ext>
            </p:extLst>
          </p:nvPr>
        </p:nvGraphicFramePr>
        <p:xfrm>
          <a:off x="200472" y="1143000"/>
          <a:ext cx="9505056" cy="2882322"/>
        </p:xfrm>
        <a:graphic>
          <a:graphicData uri="http://schemas.openxmlformats.org/drawingml/2006/table">
            <a:tbl>
              <a:tblPr firstRow="1" bandRow="1">
                <a:tableStyleId>{5C22544A-7EE6-4342-B048-85BDC9FD1C3A}</a:tableStyleId>
              </a:tblPr>
              <a:tblGrid>
                <a:gridCol w="7920880"/>
                <a:gridCol w="1584176"/>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文書形式データにおけるデータの構造の留意事項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文章に存在する部、章、節、図表等の構造が、コンピュータが明快に認識できる形で記述する。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文章内に、整形のための符号や文字（空白、改行等）を含めない。</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文書データにおけるデータ形式の留意事項</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文書データは、オープンな標準データ形式で提供する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ファイル形式の指針</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文書形式データが図表を含む場合、それらを構成する表形式データが添付されているべきである。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公開前におけるファイル内容、プロパティには十分注意して公開する。</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968598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44</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93644095"/>
              </p:ext>
            </p:extLst>
          </p:nvPr>
        </p:nvGraphicFramePr>
        <p:xfrm>
          <a:off x="200472" y="1143000"/>
          <a:ext cx="9505056" cy="2992774"/>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文章に存在する部・章・節・図表などの構造が、明快に分かる形で記述されるべきである。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文章内に、整形のための空白・改行などを含めない。</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オープンに利用できるデータフォーマットで公開する。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文書形式データが図表を含む場合，それらを構成するレベル</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以上の表形式データが添付されている。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図表やグラフとそのキャプションが結びつくように、文書形式データが構成されている</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文章の構造を利用者が理解できるような説明がメタデータとして記述され、文書にリンクされている。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45731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メイリオ" panose="020B0604030504040204" pitchFamily="50" charset="-128"/>
              </a:rPr>
              <a:t>v. </a:t>
            </a:r>
            <a:r>
              <a:rPr lang="ja-JP" altLang="en-US" dirty="0">
                <a:latin typeface="メイリオ" panose="020B0604030504040204" pitchFamily="50" charset="-128"/>
              </a:rPr>
              <a:t>機械可読</a:t>
            </a:r>
            <a:r>
              <a:rPr lang="ja-JP" altLang="en-US" dirty="0" smtClean="0">
                <a:latin typeface="メイリオ" panose="020B0604030504040204" pitchFamily="50" charset="-128"/>
              </a:rPr>
              <a:t>な地理情報データ</a:t>
            </a:r>
            <a:r>
              <a:rPr lang="ja-JP" altLang="en-US" dirty="0">
                <a:latin typeface="メイリオ" panose="020B0604030504040204" pitchFamily="50" charset="-128"/>
              </a:rPr>
              <a:t>に関する指針</a:t>
            </a:r>
            <a:endParaRPr kumimoji="1" lang="ja-JP" altLang="en-US" dirty="0">
              <a:latin typeface="メイリオ" panose="020B0604030504040204" pitchFamily="50" charset="-128"/>
            </a:endParaRPr>
          </a:p>
        </p:txBody>
      </p:sp>
      <p:sp>
        <p:nvSpPr>
          <p:cNvPr id="3" name="コンテンツ プレースホルダー 2"/>
          <p:cNvSpPr>
            <a:spLocks noGrp="1"/>
          </p:cNvSpPr>
          <p:nvPr>
            <p:ph sz="half" idx="1"/>
          </p:nvPr>
        </p:nvSpPr>
        <p:spPr>
          <a:xfrm>
            <a:off x="315789" y="1143001"/>
            <a:ext cx="9183247" cy="2142118"/>
          </a:xfrm>
        </p:spPr>
        <p:txBody>
          <a:bodyPr>
            <a:normAutofit fontScale="850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marL="698500" lvl="1" indent="-342900">
              <a:buFont typeface="+mj-lt"/>
              <a:buAutoNum type="arabicPeriod"/>
            </a:pPr>
            <a:r>
              <a:rPr lang="ja-JP" altLang="en-US" dirty="0" smtClean="0"/>
              <a:t>測地系が明記されるべきである。</a:t>
            </a:r>
          </a:p>
          <a:p>
            <a:pPr lvl="2"/>
            <a:r>
              <a:rPr lang="ja-JP" altLang="en-US" dirty="0" smtClean="0"/>
              <a:t>屋外であれば、世界測地系を利用することが望ましい。</a:t>
            </a:r>
          </a:p>
          <a:p>
            <a:pPr lvl="2"/>
            <a:r>
              <a:rPr lang="ja-JP" altLang="en-US" dirty="0" smtClean="0"/>
              <a:t>屋内であれば、座標系と縮尺を示すべきである。</a:t>
            </a:r>
          </a:p>
          <a:p>
            <a:r>
              <a:rPr lang="ja-JP" altLang="en-US" dirty="0" smtClean="0"/>
              <a:t>レベル</a:t>
            </a:r>
            <a:r>
              <a:rPr lang="en-US" altLang="ja-JP" dirty="0" smtClean="0"/>
              <a:t>2</a:t>
            </a:r>
          </a:p>
          <a:p>
            <a:pPr marL="698500" lvl="1" indent="-342900">
              <a:buFont typeface="+mj-lt"/>
              <a:buAutoNum type="arabicPeriod" startAt="2"/>
            </a:pPr>
            <a:r>
              <a:rPr lang="ja-JP" altLang="en-US" dirty="0"/>
              <a:t>地理</a:t>
            </a:r>
            <a:r>
              <a:rPr lang="ja-JP" altLang="en-US" dirty="0" smtClean="0"/>
              <a:t>情報に</a:t>
            </a:r>
            <a:r>
              <a:rPr lang="ja-JP" altLang="en-US" dirty="0"/>
              <a:t>対する、利用者が理解できるような説明が、メタデータとして記述</a:t>
            </a:r>
            <a:r>
              <a:rPr lang="ja-JP" altLang="en-US" dirty="0" smtClean="0"/>
              <a:t>され、当該地理情報に</a:t>
            </a:r>
            <a:r>
              <a:rPr lang="ja-JP" altLang="en-US" dirty="0"/>
              <a:t>リンクされていることが望ましい。</a:t>
            </a:r>
            <a:endParaRPr lang="en-US" altLang="ja-JP" dirty="0" smtClean="0"/>
          </a:p>
        </p:txBody>
      </p:sp>
      <p:sp>
        <p:nvSpPr>
          <p:cNvPr id="6" name="コンテンツ プレースホルダー 5"/>
          <p:cNvSpPr>
            <a:spLocks noGrp="1"/>
          </p:cNvSpPr>
          <p:nvPr>
            <p:ph sz="half" idx="2"/>
          </p:nvPr>
        </p:nvSpPr>
        <p:spPr/>
        <p:txBody>
          <a:bodyPr>
            <a:normAutofit fontScale="85000" lnSpcReduction="20000"/>
          </a:bodyPr>
          <a:lstStyle/>
          <a:p>
            <a:r>
              <a:rPr kumimoji="1" lang="ja-JP" altLang="en-US" dirty="0" smtClean="0"/>
              <a:t>指針</a:t>
            </a:r>
            <a:r>
              <a:rPr kumimoji="1" lang="en-US" altLang="ja-JP" dirty="0" smtClean="0"/>
              <a:t>1</a:t>
            </a:r>
            <a:r>
              <a:rPr kumimoji="1" lang="ja-JP" altLang="en-US" dirty="0" smtClean="0"/>
              <a:t>を満たすには</a:t>
            </a:r>
            <a:r>
              <a:rPr kumimoji="1" lang="en-US" altLang="ja-JP" dirty="0" smtClean="0"/>
              <a:t>…</a:t>
            </a:r>
          </a:p>
          <a:p>
            <a:pPr lvl="1"/>
            <a:r>
              <a:rPr lang="ja-JP" altLang="en-US" dirty="0"/>
              <a:t>地理</a:t>
            </a:r>
            <a:r>
              <a:rPr lang="ja-JP" altLang="en-US" dirty="0" smtClean="0"/>
              <a:t>情報を表記するための測地系は、複数存在し、それぞれ値が違う。</a:t>
            </a:r>
            <a:br>
              <a:rPr lang="ja-JP" altLang="en-US" dirty="0" smtClean="0"/>
            </a:br>
            <a:r>
              <a:rPr lang="ja-JP" altLang="en-US" dirty="0" smtClean="0"/>
              <a:t>たとえば、</a:t>
            </a:r>
            <a:r>
              <a:rPr lang="zh-TW" altLang="en-US" dirty="0"/>
              <a:t>国際地球基準座標</a:t>
            </a:r>
            <a:r>
              <a:rPr lang="zh-TW" altLang="en-US" dirty="0" smtClean="0"/>
              <a:t>系</a:t>
            </a:r>
            <a:r>
              <a:rPr lang="ja-JP" altLang="en-US" dirty="0" smtClean="0"/>
              <a:t>（</a:t>
            </a:r>
            <a:r>
              <a:rPr lang="en-US" altLang="ja-JP" dirty="0" smtClean="0"/>
              <a:t>ITRF</a:t>
            </a:r>
            <a:r>
              <a:rPr lang="ja-JP" altLang="en-US" dirty="0" smtClean="0"/>
              <a:t>）による緯度・経度と日本測地系による緯度・経度では、東京付近の地表面において</a:t>
            </a:r>
            <a:r>
              <a:rPr lang="en-US" altLang="ja-JP" dirty="0" smtClean="0"/>
              <a:t>400m</a:t>
            </a:r>
            <a:r>
              <a:rPr lang="ja-JP" altLang="en-US" dirty="0" smtClean="0"/>
              <a:t>程度ずれる。</a:t>
            </a:r>
            <a:br>
              <a:rPr lang="ja-JP" altLang="en-US" dirty="0" smtClean="0"/>
            </a:br>
            <a:r>
              <a:rPr lang="ja-JP" altLang="en-US" dirty="0" smtClean="0"/>
              <a:t>従って、地理情報が準拠している測地系が明記されていなければ、位置を特定できない。</a:t>
            </a:r>
          </a:p>
          <a:p>
            <a:pPr lvl="1"/>
            <a:r>
              <a:rPr lang="ja-JP" altLang="en-US" dirty="0" smtClean="0"/>
              <a:t>地理情報システム（</a:t>
            </a:r>
            <a:r>
              <a:rPr lang="en-US" altLang="ja-JP" dirty="0" smtClean="0"/>
              <a:t>GIS</a:t>
            </a:r>
            <a:r>
              <a:rPr lang="ja-JP" altLang="en-US" dirty="0" smtClean="0"/>
              <a:t>システム）を利用することにより、</a:t>
            </a:r>
            <a:r>
              <a:rPr lang="ja-JP" altLang="en-US" dirty="0"/>
              <a:t>地理情報</a:t>
            </a:r>
            <a:r>
              <a:rPr lang="ja-JP" altLang="en-US" dirty="0" smtClean="0"/>
              <a:t>データを簡単に編集でき、また出力されるデータには測地系が明記されることが多い。</a:t>
            </a:r>
          </a:p>
          <a:p>
            <a:r>
              <a:rPr lang="ja-JP" altLang="en-US" dirty="0" smtClean="0"/>
              <a:t>指針</a:t>
            </a:r>
            <a:r>
              <a:rPr lang="en-US" altLang="ja-JP" dirty="0" smtClean="0"/>
              <a:t>2</a:t>
            </a:r>
            <a:r>
              <a:rPr lang="ja-JP" altLang="en-US" dirty="0" smtClean="0"/>
              <a:t>を満たすには</a:t>
            </a:r>
            <a:r>
              <a:rPr lang="en-US" altLang="ja-JP" dirty="0" smtClean="0"/>
              <a:t>…</a:t>
            </a:r>
          </a:p>
          <a:p>
            <a:pPr lvl="1"/>
            <a:r>
              <a:rPr lang="ja-JP" altLang="en-US" dirty="0"/>
              <a:t>データカタログシステムを利用する。</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45</a:t>
            </a:fld>
            <a:endParaRPr lang="en-US" altLang="ja-JP"/>
          </a:p>
        </p:txBody>
      </p:sp>
      <p:sp>
        <p:nvSpPr>
          <p:cNvPr id="7" name="角丸四角形 6"/>
          <p:cNvSpPr/>
          <p:nvPr/>
        </p:nvSpPr>
        <p:spPr bwMode="auto">
          <a:xfrm>
            <a:off x="56456" y="328511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68724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46</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44711869"/>
              </p:ext>
            </p:extLst>
          </p:nvPr>
        </p:nvGraphicFramePr>
        <p:xfrm>
          <a:off x="200472" y="1143000"/>
          <a:ext cx="9505056" cy="2602268"/>
        </p:xfrm>
        <a:graphic>
          <a:graphicData uri="http://schemas.openxmlformats.org/drawingml/2006/table">
            <a:tbl>
              <a:tblPr firstRow="1" bandRow="1">
                <a:tableStyleId>{5C22544A-7EE6-4342-B048-85BDC9FD1C3A}</a:tableStyleId>
              </a:tblPr>
              <a:tblGrid>
                <a:gridCol w="7920880"/>
                <a:gridCol w="1584176"/>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地理空間情報におけるデータの構造の留意事項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地理空間情報のうち、位置情報に関するデータを付与する場合は、緯度経度座標を付与する。付与する際、準拠している座標参照系（世界測地系等）を明記する。文章に存在する部、章、節、図表等の構造が、コンピュータが明快に認識できる形で記述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文書データにおけるデータ形式の留意事項</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データの提供に当たっては、機械判読が可能なベクタ形式に依るものとする。ベクタ形式のデータの作成にあたっては、最新の </a:t>
                      </a:r>
                      <a:r>
                        <a:rPr kumimoji="1" lang="en-US" altLang="ja-JP" sz="1400" dirty="0" smtClean="0">
                          <a:latin typeface="メイリオ" pitchFamily="50" charset="-128"/>
                          <a:ea typeface="メイリオ" pitchFamily="50" charset="-128"/>
                          <a:cs typeface="メイリオ" pitchFamily="50" charset="-128"/>
                        </a:rPr>
                        <a:t>ISO </a:t>
                      </a:r>
                      <a:r>
                        <a:rPr kumimoji="1" lang="ja-JP" altLang="en-US" sz="1400" dirty="0" smtClean="0">
                          <a:latin typeface="メイリオ" pitchFamily="50" charset="-128"/>
                          <a:ea typeface="メイリオ" pitchFamily="50" charset="-128"/>
                          <a:cs typeface="メイリオ" pitchFamily="50" charset="-128"/>
                        </a:rPr>
                        <a:t>規格及び </a:t>
                      </a:r>
                      <a:r>
                        <a:rPr kumimoji="1" lang="en-US" altLang="ja-JP" sz="1400" dirty="0" smtClean="0">
                          <a:latin typeface="メイリオ" pitchFamily="50" charset="-128"/>
                          <a:ea typeface="メイリオ" pitchFamily="50" charset="-128"/>
                          <a:cs typeface="メイリオ" pitchFamily="50" charset="-128"/>
                        </a:rPr>
                        <a:t>JIS </a:t>
                      </a:r>
                      <a:r>
                        <a:rPr kumimoji="1" lang="ja-JP" altLang="en-US" sz="1400" dirty="0" smtClean="0">
                          <a:latin typeface="メイリオ" pitchFamily="50" charset="-128"/>
                          <a:ea typeface="メイリオ" pitchFamily="50" charset="-128"/>
                          <a:cs typeface="メイリオ" pitchFamily="50" charset="-128"/>
                        </a:rPr>
                        <a:t>規格に基づいた地理空間情報標準プロファイル（</a:t>
                      </a:r>
                      <a:r>
                        <a:rPr kumimoji="1" lang="en-US" altLang="ja-JP" sz="1400" dirty="0" smtClean="0">
                          <a:latin typeface="メイリオ" pitchFamily="50" charset="-128"/>
                          <a:ea typeface="メイリオ" pitchFamily="50" charset="-128"/>
                          <a:cs typeface="メイリオ" pitchFamily="50" charset="-128"/>
                        </a:rPr>
                        <a:t>JPGIS</a:t>
                      </a:r>
                      <a:r>
                        <a:rPr kumimoji="1" lang="ja-JP" altLang="en-US" sz="1400" dirty="0" smtClean="0">
                          <a:latin typeface="メイリオ" pitchFamily="50" charset="-128"/>
                          <a:ea typeface="メイリオ" pitchFamily="50" charset="-128"/>
                          <a:cs typeface="メイリオ" pitchFamily="50" charset="-128"/>
                        </a:rPr>
                        <a:t>）、地理空間情報のメタデータの共通仕様を規定する日本版メタデータプロファイル（</a:t>
                      </a:r>
                      <a:r>
                        <a:rPr kumimoji="1" lang="en-US" altLang="ja-JP" sz="1400" dirty="0" smtClean="0">
                          <a:latin typeface="メイリオ" pitchFamily="50" charset="-128"/>
                          <a:ea typeface="メイリオ" pitchFamily="50" charset="-128"/>
                          <a:cs typeface="メイリオ" pitchFamily="50" charset="-128"/>
                        </a:rPr>
                        <a:t>JMP</a:t>
                      </a:r>
                      <a:r>
                        <a:rPr kumimoji="1" lang="ja-JP" altLang="en-US" sz="1400" dirty="0" smtClean="0">
                          <a:latin typeface="メイリオ" pitchFamily="50" charset="-128"/>
                          <a:ea typeface="メイリオ" pitchFamily="50" charset="-128"/>
                          <a:cs typeface="メイリオ" pitchFamily="50" charset="-128"/>
                        </a:rPr>
                        <a:t>）を用いる。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ファイル形式の指針</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3640116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47</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29154329"/>
              </p:ext>
            </p:extLst>
          </p:nvPr>
        </p:nvGraphicFramePr>
        <p:xfrm>
          <a:off x="200472" y="1143000"/>
          <a:ext cx="9505056" cy="1657388"/>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測地系が明記されている。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広く利用されているフォーマットで記述されている。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a:t>
                      </a:r>
                      <a:r>
                        <a:rPr kumimoji="1" lang="ja-JP" altLang="en-US" sz="1400" dirty="0" smtClean="0">
                          <a:latin typeface="メイリオ" pitchFamily="50" charset="-128"/>
                          <a:ea typeface="メイリオ" pitchFamily="50" charset="-128"/>
                          <a:cs typeface="メイリオ" pitchFamily="50" charset="-128"/>
                        </a:rPr>
                        <a:t>データに対する利用者が理解できる説明が、</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によりメタデータ記述されており、かつその説明がデータをリンクしている。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16437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vi</a:t>
            </a:r>
            <a:r>
              <a:rPr lang="en-US" altLang="ja-JP" dirty="0" smtClean="0">
                <a:latin typeface="メイリオ" panose="020B0604030504040204" pitchFamily="50" charset="-128"/>
              </a:rPr>
              <a:t>. </a:t>
            </a:r>
            <a:r>
              <a:rPr lang="ja-JP" altLang="en-US" dirty="0" smtClean="0">
                <a:latin typeface="メイリオ" panose="020B0604030504040204" pitchFamily="50" charset="-128"/>
              </a:rPr>
              <a:t>リアルタイムデータに関する</a:t>
            </a:r>
            <a:r>
              <a:rPr lang="ja-JP" altLang="en-US" dirty="0">
                <a:latin typeface="メイリオ" panose="020B0604030504040204" pitchFamily="50" charset="-128"/>
              </a:rPr>
              <a:t>指針</a:t>
            </a:r>
            <a:endParaRPr kumimoji="1" lang="ja-JP" altLang="en-US" dirty="0">
              <a:latin typeface="メイリオ" panose="020B0604030504040204" pitchFamily="50" charset="-128"/>
            </a:endParaRPr>
          </a:p>
        </p:txBody>
      </p:sp>
      <p:sp>
        <p:nvSpPr>
          <p:cNvPr id="3" name="コンテンツ プレースホルダー 2"/>
          <p:cNvSpPr>
            <a:spLocks noGrp="1"/>
          </p:cNvSpPr>
          <p:nvPr>
            <p:ph sz="half" idx="1"/>
          </p:nvPr>
        </p:nvSpPr>
        <p:spPr>
          <a:xfrm>
            <a:off x="315789" y="1143000"/>
            <a:ext cx="9389739" cy="1709936"/>
          </a:xfrm>
        </p:spPr>
        <p:txBody>
          <a:bodyPr>
            <a:normAutofit fontScale="700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marL="698500" lvl="1" indent="-342900">
              <a:buFont typeface="+mj-lt"/>
              <a:buAutoNum type="arabicPeriod"/>
            </a:pPr>
            <a:r>
              <a:rPr lang="ja-JP" altLang="en-US" dirty="0" smtClean="0"/>
              <a:t>データの取得仕様を明記するべきである。</a:t>
            </a:r>
          </a:p>
          <a:p>
            <a:pPr marL="698500" lvl="1" indent="-342900">
              <a:buFont typeface="+mj-lt"/>
              <a:buAutoNum type="arabicPeriod"/>
            </a:pPr>
            <a:r>
              <a:rPr lang="ja-JP" altLang="en-US" dirty="0"/>
              <a:t>表形式</a:t>
            </a:r>
            <a:r>
              <a:rPr lang="ja-JP" altLang="en-US" dirty="0" smtClean="0"/>
              <a:t>データや地理情報データをファイル形式で取得させる場合は、それぞれのレベル</a:t>
            </a:r>
            <a:r>
              <a:rPr lang="en-US" altLang="ja-JP" dirty="0" smtClean="0"/>
              <a:t>1</a:t>
            </a:r>
            <a:r>
              <a:rPr lang="ja-JP" altLang="en-US" dirty="0" smtClean="0"/>
              <a:t>の指針を満たすべきである。</a:t>
            </a:r>
          </a:p>
          <a:p>
            <a:r>
              <a:rPr lang="ja-JP" altLang="en-US" dirty="0" smtClean="0"/>
              <a:t>レベル</a:t>
            </a:r>
            <a:r>
              <a:rPr lang="en-US" altLang="ja-JP" dirty="0" smtClean="0"/>
              <a:t>2</a:t>
            </a:r>
          </a:p>
          <a:p>
            <a:pPr marL="698500" lvl="1" indent="-342900">
              <a:buFont typeface="+mj-lt"/>
              <a:buAutoNum type="arabicPeriod" startAt="3"/>
            </a:pPr>
            <a:r>
              <a:rPr lang="ja-JP" altLang="en-US" dirty="0"/>
              <a:t>リアルタイムデータの最新値・差分を取得する手法が提供されて</a:t>
            </a:r>
            <a:r>
              <a:rPr lang="ja-JP" altLang="en-US" dirty="0" smtClean="0"/>
              <a:t>いることが望ましい。</a:t>
            </a:r>
            <a:endParaRPr lang="en-US" altLang="ja-JP" dirty="0" smtClean="0"/>
          </a:p>
        </p:txBody>
      </p:sp>
      <p:sp>
        <p:nvSpPr>
          <p:cNvPr id="6" name="コンテンツ プレースホルダー 5"/>
          <p:cNvSpPr>
            <a:spLocks noGrp="1"/>
          </p:cNvSpPr>
          <p:nvPr>
            <p:ph sz="half" idx="2"/>
          </p:nvPr>
        </p:nvSpPr>
        <p:spPr>
          <a:xfrm>
            <a:off x="315789" y="3285118"/>
            <a:ext cx="9245724" cy="3126011"/>
          </a:xfrm>
        </p:spPr>
        <p:txBody>
          <a:bodyPr>
            <a:normAutofit fontScale="70000" lnSpcReduction="20000"/>
          </a:bodyPr>
          <a:lstStyle/>
          <a:p>
            <a:r>
              <a:rPr kumimoji="1" lang="ja-JP" altLang="en-US" dirty="0" smtClean="0"/>
              <a:t>指針</a:t>
            </a:r>
            <a:r>
              <a:rPr kumimoji="1" lang="en-US" altLang="ja-JP" dirty="0" smtClean="0"/>
              <a:t>1,2</a:t>
            </a:r>
            <a:r>
              <a:rPr kumimoji="1" lang="ja-JP" altLang="en-US" dirty="0" smtClean="0"/>
              <a:t>について</a:t>
            </a:r>
            <a:endParaRPr kumimoji="1" lang="en-US" altLang="ja-JP" dirty="0" smtClean="0"/>
          </a:p>
          <a:p>
            <a:pPr lvl="1"/>
            <a:r>
              <a:rPr lang="ja-JP" altLang="en-US" dirty="0" smtClean="0"/>
              <a:t>リアルタイムデータの性質や要求されるリアルタイム性は、データを取得する機器や提供するシステムに依存する。ただし、それらデータを</a:t>
            </a:r>
            <a:r>
              <a:rPr lang="ja-JP" altLang="en-US" dirty="0"/>
              <a:t>機械</a:t>
            </a:r>
            <a:r>
              <a:rPr lang="ja-JP" altLang="en-US" dirty="0" smtClean="0"/>
              <a:t>が取得</a:t>
            </a:r>
            <a:r>
              <a:rPr lang="ja-JP" altLang="en-US" dirty="0"/>
              <a:t>し、</a:t>
            </a:r>
            <a:r>
              <a:rPr lang="ja-JP" altLang="en-US" dirty="0" smtClean="0"/>
              <a:t>解釈するためには、データの取得方法やデータの表記仕様が明確になっている必要がある。</a:t>
            </a:r>
          </a:p>
          <a:p>
            <a:pPr lvl="1"/>
            <a:r>
              <a:rPr lang="ja-JP" altLang="en-US" dirty="0" smtClean="0"/>
              <a:t>リアルタイムデータは明らかに機械が取得・解釈するものである。従って、それが</a:t>
            </a:r>
            <a:r>
              <a:rPr lang="ja-JP" altLang="en-US" dirty="0"/>
              <a:t>表形式データや地理情報データをファイル形式</a:t>
            </a:r>
            <a:r>
              <a:rPr lang="ja-JP" altLang="en-US" dirty="0" smtClean="0"/>
              <a:t>であるならば、少なくともそれぞれ</a:t>
            </a:r>
            <a:r>
              <a:rPr lang="ja-JP" altLang="en-US" dirty="0"/>
              <a:t>のレベル</a:t>
            </a:r>
            <a:r>
              <a:rPr lang="en-US" altLang="ja-JP" dirty="0" smtClean="0"/>
              <a:t>1</a:t>
            </a:r>
            <a:r>
              <a:rPr lang="ja-JP" altLang="en-US" dirty="0" smtClean="0"/>
              <a:t>指針</a:t>
            </a:r>
            <a:r>
              <a:rPr lang="ja-JP" altLang="en-US" dirty="0"/>
              <a:t>を満たすべきである</a:t>
            </a:r>
            <a:r>
              <a:rPr lang="ja-JP" altLang="en-US" dirty="0" smtClean="0"/>
              <a:t>。</a:t>
            </a:r>
          </a:p>
          <a:p>
            <a:r>
              <a:rPr lang="ja-JP" altLang="en-US" dirty="0" smtClean="0"/>
              <a:t>指針</a:t>
            </a:r>
            <a:r>
              <a:rPr lang="en-US" altLang="ja-JP" dirty="0" smtClean="0"/>
              <a:t>3</a:t>
            </a:r>
            <a:r>
              <a:rPr lang="ja-JP" altLang="en-US" dirty="0" smtClean="0"/>
              <a:t>を満たすには</a:t>
            </a:r>
            <a:r>
              <a:rPr lang="en-US" altLang="ja-JP" dirty="0" smtClean="0"/>
              <a:t>…</a:t>
            </a:r>
            <a:endParaRPr lang="ja-JP" altLang="en-US" dirty="0" smtClean="0"/>
          </a:p>
          <a:p>
            <a:pPr lvl="1"/>
            <a:r>
              <a:rPr lang="en-US" altLang="ja-JP" dirty="0" smtClean="0"/>
              <a:t>Streams API</a:t>
            </a:r>
            <a:r>
              <a:rPr lang="ja-JP" altLang="en-US" dirty="0" smtClean="0"/>
              <a:t>を利用する。</a:t>
            </a:r>
          </a:p>
          <a:p>
            <a:pPr lvl="1"/>
            <a:r>
              <a:rPr lang="ja-JP" altLang="en-US" dirty="0" smtClean="0"/>
              <a:t>「情報</a:t>
            </a:r>
            <a:r>
              <a:rPr lang="ja-JP" altLang="en-US" dirty="0"/>
              <a:t>流通連携基盤システム外部仕様書」に</a:t>
            </a:r>
            <a:r>
              <a:rPr lang="ja-JP" altLang="en-US" dirty="0" smtClean="0"/>
              <a:t>よりデータを提供する。</a:t>
            </a:r>
          </a:p>
          <a:p>
            <a:pPr lvl="1"/>
            <a:r>
              <a:rPr lang="ja-JP" altLang="en-US" dirty="0" smtClean="0"/>
              <a:t>リアルタイムで</a:t>
            </a:r>
            <a:r>
              <a:rPr lang="en-US" altLang="ja-JP" dirty="0"/>
              <a:t>R</a:t>
            </a:r>
            <a:r>
              <a:rPr lang="en-US" altLang="ja-JP" dirty="0" smtClean="0"/>
              <a:t>DF</a:t>
            </a:r>
            <a:r>
              <a:rPr lang="ja-JP" altLang="en-US" dirty="0" smtClean="0"/>
              <a:t>データを提供する。</a:t>
            </a:r>
            <a:endParaRPr lang="en-US" altLang="ja-JP" dirty="0"/>
          </a:p>
          <a:p>
            <a:pPr marL="355600" lvl="1" indent="0">
              <a:buNone/>
            </a:pPr>
            <a:r>
              <a:rPr lang="en-US" altLang="ja-JP" dirty="0" smtClean="0"/>
              <a:t>…</a:t>
            </a:r>
            <a:r>
              <a:rPr lang="ja-JP" altLang="en-US" dirty="0" smtClean="0"/>
              <a:t>などの方法がある。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48</a:t>
            </a:fld>
            <a:endParaRPr lang="en-US" altLang="ja-JP"/>
          </a:p>
        </p:txBody>
      </p:sp>
      <p:sp>
        <p:nvSpPr>
          <p:cNvPr id="7" name="角丸四角形 6"/>
          <p:cNvSpPr/>
          <p:nvPr/>
        </p:nvSpPr>
        <p:spPr bwMode="auto">
          <a:xfrm>
            <a:off x="56456" y="28529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3101800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49</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13094899"/>
              </p:ext>
            </p:extLst>
          </p:nvPr>
        </p:nvGraphicFramePr>
        <p:xfrm>
          <a:off x="200472" y="1143000"/>
          <a:ext cx="9505056" cy="1865014"/>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表形式データ・地理空間データのレベル</a:t>
                      </a:r>
                      <a:r>
                        <a:rPr kumimoji="1" lang="en-US" altLang="ja-JP" sz="1400" dirty="0" smtClean="0">
                          <a:latin typeface="メイリオ" pitchFamily="50" charset="-128"/>
                          <a:ea typeface="メイリオ" pitchFamily="50" charset="-128"/>
                          <a:cs typeface="メイリオ" pitchFamily="50" charset="-128"/>
                        </a:rPr>
                        <a:t>2</a:t>
                      </a:r>
                      <a:r>
                        <a:rPr kumimoji="1" lang="ja-JP" altLang="en-US" sz="1400" dirty="0" smtClean="0">
                          <a:latin typeface="メイリオ" pitchFamily="50" charset="-128"/>
                          <a:ea typeface="メイリオ" pitchFamily="50" charset="-128"/>
                          <a:cs typeface="メイリオ" pitchFamily="50" charset="-128"/>
                        </a:rPr>
                        <a:t>以上に準拠した形式のデータを、ファイルとして取得できる</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2</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a:t>
                      </a:r>
                      <a:r>
                        <a:rPr kumimoji="1" lang="ja-JP" altLang="en-US" sz="1400" dirty="0" smtClean="0">
                          <a:latin typeface="メイリオ" pitchFamily="50" charset="-128"/>
                          <a:ea typeface="メイリオ" pitchFamily="50" charset="-128"/>
                          <a:cs typeface="メイリオ" pitchFamily="50" charset="-128"/>
                        </a:rPr>
                        <a:t>リアルタイムデータの最新値・差分を取得する手法が提供されている。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a:t>
                      </a:r>
                      <a:r>
                        <a:rPr kumimoji="1" lang="ja-JP" altLang="en-US" sz="1400" dirty="0" smtClean="0">
                          <a:latin typeface="メイリオ" pitchFamily="50" charset="-128"/>
                          <a:ea typeface="メイリオ" pitchFamily="50" charset="-128"/>
                          <a:cs typeface="メイリオ" pitchFamily="50" charset="-128"/>
                        </a:rPr>
                        <a:t>リアルタイムデータの最新値や差分を取得するための、メタデータ記述に対応したデータ取得規約が提供されている。またはメタデータ記述されたリアルタイムデータを取得する手法が提供されている。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36469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本書の背景と目的</a:t>
            </a:r>
            <a:endParaRPr kumimoji="1" lang="ja-JP" altLang="en-US" dirty="0"/>
          </a:p>
        </p:txBody>
      </p:sp>
      <p:sp>
        <p:nvSpPr>
          <p:cNvPr id="6" name="コンテンツ プレースホルダー 5"/>
          <p:cNvSpPr>
            <a:spLocks noGrp="1"/>
          </p:cNvSpPr>
          <p:nvPr>
            <p:ph idx="1"/>
          </p:nvPr>
        </p:nvSpPr>
        <p:spPr>
          <a:xfrm>
            <a:off x="351414" y="1143000"/>
            <a:ext cx="9282106" cy="5268127"/>
          </a:xfrm>
        </p:spPr>
        <p:txBody>
          <a:bodyPr>
            <a:normAutofit fontScale="92500" lnSpcReduction="20000"/>
          </a:bodyPr>
          <a:lstStyle/>
          <a:p>
            <a:r>
              <a:rPr lang="ja-JP" altLang="en-US" dirty="0" smtClean="0"/>
              <a:t>背景</a:t>
            </a:r>
            <a:r>
              <a:rPr lang="en-US" altLang="ja-JP" dirty="0" smtClean="0"/>
              <a:t>: </a:t>
            </a:r>
            <a:r>
              <a:rPr lang="ja-JP" altLang="en-US" dirty="0" smtClean="0"/>
              <a:t>オープンデータ化への関心の高まり</a:t>
            </a:r>
            <a:endParaRPr lang="ja-JP" altLang="en-US" dirty="0"/>
          </a:p>
          <a:p>
            <a:pPr lvl="1"/>
            <a:r>
              <a:rPr lang="ja-JP" altLang="en-US" dirty="0" smtClean="0"/>
              <a:t>オープンデータに関する政策</a:t>
            </a:r>
          </a:p>
          <a:p>
            <a:pPr lvl="2"/>
            <a:r>
              <a:rPr lang="ja-JP" altLang="en-US" dirty="0"/>
              <a:t>電子行政オープンデータ戦略（</a:t>
            </a:r>
            <a:r>
              <a:rPr lang="en-US" altLang="ja-JP" dirty="0"/>
              <a:t>2012.07 IT</a:t>
            </a:r>
            <a:r>
              <a:rPr lang="ja-JP" altLang="en-US" dirty="0"/>
              <a:t>総合戦略本部決定）</a:t>
            </a:r>
          </a:p>
          <a:p>
            <a:pPr lvl="2"/>
            <a:r>
              <a:rPr lang="en-US" altLang="ja-JP" dirty="0"/>
              <a:t>G8</a:t>
            </a:r>
            <a:r>
              <a:rPr lang="ja-JP" altLang="en-US" dirty="0"/>
              <a:t>サミットでの「オープンデータ憲章」合意（</a:t>
            </a:r>
            <a:r>
              <a:rPr lang="en-US" altLang="ja-JP" dirty="0"/>
              <a:t>2013.06</a:t>
            </a:r>
            <a:r>
              <a:rPr lang="ja-JP" altLang="en-US" dirty="0"/>
              <a:t>）</a:t>
            </a:r>
          </a:p>
          <a:p>
            <a:pPr lvl="2"/>
            <a:r>
              <a:rPr lang="ja-JP" altLang="en-US" dirty="0"/>
              <a:t>「世界最先端ＩＴ国家創造」宣言（</a:t>
            </a:r>
            <a:r>
              <a:rPr lang="en-US" altLang="ja-JP" dirty="0"/>
              <a:t>2013.06 </a:t>
            </a:r>
            <a:r>
              <a:rPr lang="ja-JP" altLang="en-US" dirty="0"/>
              <a:t>閣議決定）</a:t>
            </a:r>
          </a:p>
          <a:p>
            <a:pPr lvl="2"/>
            <a:r>
              <a:rPr lang="ja-JP" altLang="en-US" dirty="0"/>
              <a:t>「日本再興戦略」（</a:t>
            </a:r>
            <a:r>
              <a:rPr lang="en-US" altLang="ja-JP" dirty="0"/>
              <a:t>2013.06 </a:t>
            </a:r>
            <a:r>
              <a:rPr lang="ja-JP" altLang="en-US" dirty="0"/>
              <a:t>閣議決定）</a:t>
            </a:r>
          </a:p>
          <a:p>
            <a:pPr lvl="2"/>
            <a:r>
              <a:rPr lang="ja-JP" altLang="en-US" dirty="0"/>
              <a:t>日本のオープンデータ憲章アクションプラン（</a:t>
            </a:r>
            <a:r>
              <a:rPr lang="en-US" altLang="ja-JP" dirty="0"/>
              <a:t>2013.10 </a:t>
            </a:r>
            <a:r>
              <a:rPr lang="ja-JP" altLang="en-US" dirty="0"/>
              <a:t>各府省情報化統括責任者（</a:t>
            </a:r>
            <a:r>
              <a:rPr lang="en-US" altLang="ja-JP" dirty="0"/>
              <a:t>CIO</a:t>
            </a:r>
            <a:r>
              <a:rPr lang="ja-JP" altLang="en-US" dirty="0"/>
              <a:t>）連絡会議決定）</a:t>
            </a:r>
          </a:p>
          <a:p>
            <a:pPr lvl="1"/>
            <a:r>
              <a:rPr lang="ja-JP" altLang="en-US" dirty="0" smtClean="0"/>
              <a:t>オープンデータへの取組</a:t>
            </a:r>
          </a:p>
          <a:p>
            <a:pPr lvl="2"/>
            <a:r>
              <a:rPr lang="ja-JP" altLang="en-US" dirty="0" smtClean="0"/>
              <a:t>政府オープンデータポータルサイト（内閣官房）</a:t>
            </a:r>
          </a:p>
          <a:p>
            <a:pPr lvl="2"/>
            <a:r>
              <a:rPr lang="en-US" altLang="ja-JP" dirty="0" smtClean="0"/>
              <a:t>Open </a:t>
            </a:r>
            <a:r>
              <a:rPr lang="en-US" altLang="ja-JP" dirty="0"/>
              <a:t>Data METI</a:t>
            </a:r>
            <a:r>
              <a:rPr lang="ja-JP" altLang="en-US" dirty="0"/>
              <a:t>（経済産業省）</a:t>
            </a:r>
          </a:p>
          <a:p>
            <a:pPr lvl="2"/>
            <a:r>
              <a:rPr lang="ja-JP" altLang="en-US" dirty="0"/>
              <a:t>情報通信白書のオープンデータ化（総務省）</a:t>
            </a:r>
          </a:p>
          <a:p>
            <a:pPr lvl="2"/>
            <a:r>
              <a:rPr lang="ja-JP" altLang="en-US" dirty="0"/>
              <a:t>自治体によるオープンデータ化への取組（鯖江市・横浜市・</a:t>
            </a:r>
            <a:r>
              <a:rPr lang="ja-JP" altLang="en-US" dirty="0" smtClean="0"/>
              <a:t>流山市・静岡県など</a:t>
            </a:r>
            <a:r>
              <a:rPr lang="ja-JP" altLang="en-US" dirty="0"/>
              <a:t>）</a:t>
            </a:r>
          </a:p>
          <a:p>
            <a:r>
              <a:rPr lang="ja-JP" altLang="en-US" dirty="0" smtClean="0"/>
              <a:t>オープンデータの</a:t>
            </a:r>
            <a:r>
              <a:rPr lang="en-US" altLang="ja-JP" dirty="0" smtClean="0"/>
              <a:t>2</a:t>
            </a:r>
            <a:r>
              <a:rPr lang="ja-JP" altLang="en-US" dirty="0" err="1" smtClean="0"/>
              <a:t>つの</a:t>
            </a:r>
            <a:r>
              <a:rPr lang="ja-JP" altLang="en-US" dirty="0" smtClean="0"/>
              <a:t>側面</a:t>
            </a:r>
          </a:p>
          <a:p>
            <a:pPr lvl="1"/>
            <a:r>
              <a:rPr lang="ja-JP" altLang="en-US" dirty="0" smtClean="0"/>
              <a:t>ガバナンスの側面から</a:t>
            </a:r>
            <a:r>
              <a:rPr lang="en-US" altLang="ja-JP" dirty="0" smtClean="0"/>
              <a:t>: </a:t>
            </a:r>
            <a:r>
              <a:rPr lang="ja-JP" altLang="en-US" dirty="0" smtClean="0"/>
              <a:t>	オープンデータライセンス</a:t>
            </a:r>
          </a:p>
          <a:p>
            <a:pPr lvl="1"/>
            <a:r>
              <a:rPr lang="ja-JP" altLang="en-US" dirty="0" smtClean="0"/>
              <a:t>技術面から</a:t>
            </a:r>
            <a:r>
              <a:rPr lang="en-US" altLang="ja-JP" dirty="0" smtClean="0"/>
              <a:t>:</a:t>
            </a:r>
            <a:r>
              <a:rPr lang="ja-JP" altLang="en-US" dirty="0" smtClean="0"/>
              <a:t>		ファイル形式やデータ作成・管理手法</a:t>
            </a:r>
            <a:endParaRPr lang="en-US" altLang="ja-JP" dirty="0"/>
          </a:p>
          <a:p>
            <a:r>
              <a:rPr lang="ja-JP" altLang="en-US" dirty="0" smtClean="0"/>
              <a:t>本書の目的</a:t>
            </a:r>
            <a:r>
              <a:rPr lang="en-US" altLang="ja-JP" dirty="0" smtClean="0"/>
              <a:t>: </a:t>
            </a:r>
            <a:r>
              <a:rPr lang="ja-JP" altLang="en-US" dirty="0" smtClean="0"/>
              <a:t>オープンデータ化の実施に必要な技術の解説</a:t>
            </a:r>
            <a:endParaRPr lang="ja-JP" altLang="en-US" dirty="0"/>
          </a:p>
          <a:p>
            <a:pPr lvl="1"/>
            <a:r>
              <a:rPr lang="ja-JP" altLang="en-US" dirty="0" smtClean="0"/>
              <a:t>オープンデータ化</a:t>
            </a:r>
            <a:r>
              <a:rPr lang="ja-JP" altLang="en-US" dirty="0"/>
              <a:t>を実施するうえ</a:t>
            </a:r>
            <a:r>
              <a:rPr lang="ja-JP" altLang="en-US" dirty="0" smtClean="0"/>
              <a:t>で必要となる技術・規格や、それらの利用方法について解説する。</a:t>
            </a:r>
          </a:p>
          <a:p>
            <a:pPr lvl="1"/>
            <a:r>
              <a:rPr lang="ja-JP" altLang="en-US" dirty="0"/>
              <a:t>ライセンスについて</a:t>
            </a:r>
            <a:r>
              <a:rPr lang="ja-JP" altLang="en-US" dirty="0" smtClean="0"/>
              <a:t>は</a:t>
            </a:r>
            <a:r>
              <a:rPr lang="ja-JP" altLang="en-US" dirty="0"/>
              <a:t>別冊</a:t>
            </a:r>
            <a:r>
              <a:rPr lang="ja-JP" altLang="en-US" dirty="0" smtClean="0"/>
              <a:t>「行政職員向けの利用ルール案の解説・</a:t>
            </a:r>
            <a:r>
              <a:rPr lang="en-US" altLang="ja-JP" dirty="0" smtClean="0"/>
              <a:t>FAQ</a:t>
            </a:r>
            <a:r>
              <a:rPr lang="ja-JP" altLang="en-US" dirty="0" smtClean="0"/>
              <a:t>」にて解説する。</a:t>
            </a:r>
            <a:endParaRPr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a:t>
            </a:fld>
            <a:endParaRPr lang="en-US" altLang="ja-JP"/>
          </a:p>
        </p:txBody>
      </p:sp>
    </p:spTree>
    <p:extLst>
      <p:ext uri="{BB962C8B-B14F-4D97-AF65-F5344CB8AC3E}">
        <p14:creationId xmlns:p14="http://schemas.microsoft.com/office/powerpoint/2010/main" val="337340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vii. </a:t>
            </a:r>
            <a:r>
              <a:rPr lang="ja-JP" altLang="en-US" dirty="0" smtClean="0"/>
              <a:t>メタデータの付与方法</a:t>
            </a:r>
            <a:endParaRPr kumimoji="1" lang="ja-JP" altLang="en-US" dirty="0"/>
          </a:p>
        </p:txBody>
      </p:sp>
      <p:sp>
        <p:nvSpPr>
          <p:cNvPr id="6" name="コンテンツ プレースホルダー 5"/>
          <p:cNvSpPr>
            <a:spLocks noGrp="1"/>
          </p:cNvSpPr>
          <p:nvPr>
            <p:ph idx="1"/>
          </p:nvPr>
        </p:nvSpPr>
        <p:spPr/>
        <p:txBody>
          <a:bodyPr>
            <a:normAutofit fontScale="92500" lnSpcReduction="20000"/>
          </a:bodyPr>
          <a:lstStyle/>
          <a:p>
            <a:r>
              <a:rPr kumimoji="1" lang="ja-JP" altLang="en-US" dirty="0" smtClean="0"/>
              <a:t>データの登録ポリシとメタデータ付与方法</a:t>
            </a:r>
          </a:p>
          <a:p>
            <a:pPr lvl="1"/>
            <a:r>
              <a:rPr lang="ja-JP" altLang="en-US" dirty="0" smtClean="0"/>
              <a:t>集中登録方式</a:t>
            </a:r>
          </a:p>
          <a:p>
            <a:pPr lvl="2"/>
            <a:r>
              <a:rPr lang="ja-JP" altLang="en-US" dirty="0"/>
              <a:t>システム</a:t>
            </a:r>
            <a:r>
              <a:rPr lang="ja-JP" altLang="en-US" dirty="0" smtClean="0"/>
              <a:t>管理者や、オープンデータ化を行う</a:t>
            </a:r>
            <a:r>
              <a:rPr lang="ja-JP" altLang="en-US" dirty="0"/>
              <a:t>独立</a:t>
            </a:r>
            <a:r>
              <a:rPr lang="ja-JP" altLang="en-US" dirty="0" smtClean="0"/>
              <a:t>した組織が、各組織・部局からデータを集めて、公開する方式。</a:t>
            </a:r>
          </a:p>
          <a:p>
            <a:pPr lvl="2"/>
            <a:r>
              <a:rPr lang="ja-JP" altLang="en-US" dirty="0"/>
              <a:t>この方式の場合</a:t>
            </a:r>
            <a:r>
              <a:rPr lang="ja-JP" altLang="en-US" dirty="0" smtClean="0"/>
              <a:t>は、データを集める際にメタデータを一緒に集める</a:t>
            </a:r>
          </a:p>
          <a:p>
            <a:pPr lvl="1"/>
            <a:r>
              <a:rPr lang="ja-JP" altLang="en-US" dirty="0"/>
              <a:t>分散</a:t>
            </a:r>
            <a:r>
              <a:rPr lang="ja-JP" altLang="en-US" dirty="0" smtClean="0"/>
              <a:t>登録方式</a:t>
            </a:r>
          </a:p>
          <a:p>
            <a:pPr lvl="2"/>
            <a:r>
              <a:rPr lang="ja-JP" altLang="en-US" dirty="0" smtClean="0"/>
              <a:t>各</a:t>
            </a:r>
            <a:r>
              <a:rPr lang="ja-JP" altLang="en-US" dirty="0"/>
              <a:t>組織・</a:t>
            </a:r>
            <a:r>
              <a:rPr lang="ja-JP" altLang="en-US" dirty="0" smtClean="0"/>
              <a:t>部局が自ら（何らかのシステムを利用して）直接データを公開する方式。</a:t>
            </a:r>
          </a:p>
          <a:p>
            <a:pPr lvl="2"/>
            <a:r>
              <a:rPr lang="ja-JP" altLang="en-US" dirty="0" smtClean="0"/>
              <a:t>この</a:t>
            </a:r>
            <a:r>
              <a:rPr lang="ja-JP" altLang="en-US" dirty="0"/>
              <a:t>場合</a:t>
            </a:r>
            <a:r>
              <a:rPr lang="ja-JP" altLang="en-US" dirty="0" smtClean="0"/>
              <a:t>は 、担当の組織・部局が何らかの方法でメタデータを登録することが求められる。</a:t>
            </a:r>
            <a:endParaRPr lang="ja-JP" altLang="en-US" dirty="0"/>
          </a:p>
          <a:p>
            <a:r>
              <a:rPr kumimoji="1" lang="ja-JP" altLang="en-US" dirty="0" smtClean="0"/>
              <a:t>ファイルにメタデータを登録する手法</a:t>
            </a:r>
          </a:p>
          <a:p>
            <a:pPr lvl="1"/>
            <a:r>
              <a:rPr kumimoji="1" lang="ja-JP" altLang="en-US" dirty="0" smtClean="0"/>
              <a:t>表形式データや文書形式データを編集するソフトウェアによっては、これらにメタデータを付与する方法を提供しているものがある。</a:t>
            </a:r>
          </a:p>
          <a:p>
            <a:pPr lvl="1"/>
            <a:r>
              <a:rPr lang="ja-JP" altLang="en-US" dirty="0"/>
              <a:t>これらを利用すれば、ファイルの作成者や作成日時等のメタデータを、ファイル作成時に格納できる。</a:t>
            </a:r>
            <a:endParaRPr kumimoji="1" lang="ja-JP" altLang="en-US" dirty="0" smtClean="0"/>
          </a:p>
          <a:p>
            <a:pPr lvl="1"/>
            <a:r>
              <a:rPr lang="ja-JP" altLang="en-US" dirty="0" smtClean="0"/>
              <a:t>例（次頁にて解説）</a:t>
            </a:r>
          </a:p>
          <a:p>
            <a:pPr lvl="2"/>
            <a:r>
              <a:rPr lang="en-US" altLang="ja-JP" dirty="0" smtClean="0"/>
              <a:t>Microsoft </a:t>
            </a:r>
            <a:r>
              <a:rPr lang="en-US" altLang="ja-JP" dirty="0"/>
              <a:t>Office</a:t>
            </a:r>
            <a:r>
              <a:rPr lang="ja-JP" altLang="en-US" dirty="0"/>
              <a:t>や</a:t>
            </a:r>
            <a:r>
              <a:rPr lang="en-US" altLang="ja-JP" dirty="0" err="1"/>
              <a:t>OpenOffice</a:t>
            </a:r>
            <a:r>
              <a:rPr lang="ja-JP" altLang="en-US" dirty="0" err="1"/>
              <a:t>、</a:t>
            </a:r>
            <a:r>
              <a:rPr lang="en-US" altLang="ja-JP" dirty="0"/>
              <a:t>Acrobat</a:t>
            </a:r>
            <a:r>
              <a:rPr lang="ja-JP" altLang="en-US" dirty="0"/>
              <a:t>等のソフトウェアには、ファイルの「プロパティ」を編集する機能がある。</a:t>
            </a:r>
          </a:p>
          <a:p>
            <a:pPr lvl="2"/>
            <a:r>
              <a:rPr lang="ja-JP" altLang="en-US" dirty="0"/>
              <a:t>これを利用して登録したメタデータを、</a:t>
            </a:r>
            <a:r>
              <a:rPr lang="en-US" altLang="ja-JP" dirty="0"/>
              <a:t>Apache </a:t>
            </a:r>
            <a:r>
              <a:rPr lang="en-US" altLang="ja-JP" dirty="0" err="1"/>
              <a:t>Tika</a:t>
            </a:r>
            <a:r>
              <a:rPr lang="en-US" altLang="ja-JP" baseline="30000" dirty="0"/>
              <a:t>(*)</a:t>
            </a:r>
            <a:r>
              <a:rPr lang="ja-JP" altLang="en-US" dirty="0"/>
              <a:t> （無償）等のソフトウェアを利用して機械が取得できる</a:t>
            </a:r>
            <a:r>
              <a:rPr lang="ja-JP" altLang="en-US" dirty="0" smtClean="0"/>
              <a:t>。</a:t>
            </a:r>
            <a:endParaRPr kumimoji="1" lang="ja-JP" altLang="en-US" dirty="0" smtClean="0"/>
          </a:p>
          <a:p>
            <a:r>
              <a:rPr kumimoji="1" lang="ja-JP" altLang="en-US" dirty="0" smtClean="0"/>
              <a:t>分散登録方式の際の留意点</a:t>
            </a:r>
          </a:p>
          <a:p>
            <a:pPr lvl="1"/>
            <a:r>
              <a:rPr lang="ja-JP" altLang="en-US" dirty="0" smtClean="0"/>
              <a:t>登録コスト軽減のため</a:t>
            </a:r>
            <a:r>
              <a:rPr lang="ja-JP" altLang="en-US" dirty="0"/>
              <a:t>には、上記のような方法で取得したメタデータを自動的</a:t>
            </a:r>
            <a:r>
              <a:rPr lang="ja-JP" altLang="en-US" dirty="0" smtClean="0"/>
              <a:t>にデータカタログに追加する手法の検討が</a:t>
            </a:r>
            <a:r>
              <a:rPr lang="ja-JP" altLang="en-US" dirty="0"/>
              <a:t>必要。</a:t>
            </a:r>
          </a:p>
          <a:p>
            <a:pPr marL="0" indent="0">
              <a:buNone/>
            </a:pPr>
            <a:endParaRPr lang="en-US" altLang="ja-JP" dirty="0" smtClean="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50</a:t>
            </a:fld>
            <a:endParaRPr lang="en-US" altLang="ja-JP" dirty="0"/>
          </a:p>
        </p:txBody>
      </p:sp>
      <p:sp>
        <p:nvSpPr>
          <p:cNvPr id="9" name="テキスト ボックス 8"/>
          <p:cNvSpPr txBox="1"/>
          <p:nvPr/>
        </p:nvSpPr>
        <p:spPr>
          <a:xfrm>
            <a:off x="8006977" y="6320353"/>
            <a:ext cx="1834541" cy="276999"/>
          </a:xfrm>
          <a:prstGeom prst="rect">
            <a:avLst/>
          </a:prstGeom>
          <a:noFill/>
        </p:spPr>
        <p:txBody>
          <a:bodyPr wrap="none" rtlCol="0">
            <a:spAutoFit/>
          </a:bodyPr>
          <a:lstStyle/>
          <a:p>
            <a:pPr algn="r"/>
            <a:r>
              <a:rPr kumimoji="1" lang="en-US" altLang="ja-JP" sz="1200" dirty="0" smtClean="0">
                <a:solidFill>
                  <a:schemeClr val="bg2"/>
                </a:solidFill>
                <a:latin typeface="+mn-lt"/>
                <a:ea typeface="ヒラギノ角ゴ ProN W6"/>
                <a:cs typeface="ヒラギノ角ゴ ProN W6"/>
              </a:rPr>
              <a:t>(*) http://tika.apache.org/</a:t>
            </a:r>
            <a:endParaRPr kumimoji="1" lang="ja-JP" altLang="en-US" sz="120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286179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メタデータの付与例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51</a:t>
            </a:fld>
            <a:endParaRPr lang="en-US" altLang="ja-JP"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052736"/>
            <a:ext cx="3281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1679635"/>
            <a:ext cx="3800872" cy="21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481835" y="1095127"/>
            <a:ext cx="1876219"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 Office 4</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Writer</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文書プロパティ画面</a:t>
            </a:r>
          </a:p>
        </p:txBody>
      </p:sp>
      <p:sp>
        <p:nvSpPr>
          <p:cNvPr id="8" name="下矢印 7"/>
          <p:cNvSpPr/>
          <p:nvPr/>
        </p:nvSpPr>
        <p:spPr bwMode="auto">
          <a:xfrm>
            <a:off x="3368824" y="3861048"/>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1640632" y="3789040"/>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0" name="テキスト ボックス 9"/>
          <p:cNvSpPr txBox="1"/>
          <p:nvPr/>
        </p:nvSpPr>
        <p:spPr>
          <a:xfrm>
            <a:off x="2504728" y="4509120"/>
            <a:ext cx="4932184" cy="1815882"/>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dc:creator</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dc:title</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オープンデータ技術ガイド</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dcterms:created":"</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 </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dcterms:modified":"</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95" y="1317331"/>
            <a:ext cx="2423245" cy="247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055420" y="1063769"/>
            <a:ext cx="329006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Microsoft Word 2010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の文書プロパティ画面</a:t>
            </a:r>
          </a:p>
        </p:txBody>
      </p:sp>
      <p:sp>
        <p:nvSpPr>
          <p:cNvPr id="13" name="下矢印 12"/>
          <p:cNvSpPr/>
          <p:nvPr/>
        </p:nvSpPr>
        <p:spPr bwMode="auto">
          <a:xfrm>
            <a:off x="6609184" y="3861048"/>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149435" y="3789040"/>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1" name="テキスト ボックス 10"/>
          <p:cNvSpPr txBox="1"/>
          <p:nvPr/>
        </p:nvSpPr>
        <p:spPr>
          <a:xfrm>
            <a:off x="1722512" y="4941168"/>
            <a:ext cx="797013"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作成者</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68624" y="5157192"/>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タイトル</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568624" y="5384249"/>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作成日時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1260847" y="5589240"/>
            <a:ext cx="1258678" cy="276999"/>
          </a:xfrm>
          <a:prstGeom prst="rect">
            <a:avLst/>
          </a:prstGeom>
          <a:noFill/>
        </p:spPr>
        <p:txBody>
          <a:bodyPr wrap="none" rtlCol="0">
            <a:spAutoFit/>
          </a:bodyPr>
          <a:lstStyle/>
          <a:p>
            <a:pPr algn="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最終更新</a:t>
            </a: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55857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
            </a:r>
            <a:r>
              <a:rPr kumimoji="1" lang="ja-JP" altLang="en-US" dirty="0" smtClean="0"/>
              <a:t>参考</a:t>
            </a:r>
            <a:r>
              <a:rPr kumimoji="1" lang="en-US" altLang="ja-JP" dirty="0" smtClean="0"/>
              <a:t>) DATA.GO.JP</a:t>
            </a:r>
            <a:r>
              <a:rPr kumimoji="1" lang="ja-JP" altLang="en-US" dirty="0" smtClean="0"/>
              <a:t>で運用されている</a:t>
            </a:r>
            <a:r>
              <a:rPr kumimoji="1" lang="en-US" altLang="ja-JP" dirty="0" smtClean="0"/>
              <a:t>CKAN</a:t>
            </a:r>
            <a:r>
              <a:rPr kumimoji="1" lang="ja-JP" altLang="en-US" dirty="0" smtClean="0"/>
              <a:t>のメタデータについて</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CKAN</a:t>
            </a:r>
            <a:r>
              <a:rPr kumimoji="1" lang="ja-JP" altLang="en-US" dirty="0" err="1" smtClean="0"/>
              <a:t>に登</a:t>
            </a:r>
            <a:r>
              <a:rPr kumimoji="1" lang="ja-JP" altLang="en-US" dirty="0" smtClean="0"/>
              <a:t>録されたメタデータは、国際標準化されたボキャブラリに沿って記述されている。</a:t>
            </a:r>
          </a:p>
          <a:p>
            <a:pPr lvl="1"/>
            <a:r>
              <a:rPr lang="ja-JP" altLang="en-US" dirty="0"/>
              <a:t>「</a:t>
            </a:r>
            <a:r>
              <a:rPr lang="en-US" altLang="ja-JP" dirty="0"/>
              <a:t>http://www.soumu.go.jp/main_content/000224888.pdf</a:t>
            </a:r>
            <a:r>
              <a:rPr lang="ja-JP" altLang="en-US" dirty="0"/>
              <a:t>」に掲載されている、「総務省」が作成した「総務省所管予算の概要」という</a:t>
            </a:r>
            <a:r>
              <a:rPr lang="en-US" altLang="ja-JP" dirty="0"/>
              <a:t>PDF</a:t>
            </a:r>
            <a:r>
              <a:rPr lang="ja-JP" altLang="en-US" dirty="0"/>
              <a:t>資料に関する、データカタログサイトに格納されているメタデータは、以下のとおり（下記は、説明のために一部のメタデータを割愛している）</a:t>
            </a:r>
            <a:r>
              <a:rPr lang="ja-JP" altLang="en-US" dirty="0" smtClean="0"/>
              <a:t>。</a:t>
            </a:r>
          </a:p>
          <a:p>
            <a:pPr lvl="1"/>
            <a:endParaRPr lang="ja-JP" altLang="en-US" dirty="0"/>
          </a:p>
          <a:p>
            <a:pPr lvl="1"/>
            <a:endParaRPr lang="ja-JP" altLang="en-US" dirty="0" smtClean="0"/>
          </a:p>
          <a:p>
            <a:pPr lvl="1"/>
            <a:endParaRPr lang="ja-JP" altLang="en-US" dirty="0"/>
          </a:p>
          <a:p>
            <a:pPr lvl="1"/>
            <a:endParaRPr lang="ja-JP" altLang="en-US" dirty="0" smtClean="0"/>
          </a:p>
          <a:p>
            <a:pPr lvl="1"/>
            <a:endParaRPr lang="ja-JP" altLang="en-US" dirty="0"/>
          </a:p>
          <a:p>
            <a:pPr lvl="1"/>
            <a:endParaRPr lang="ja-JP" altLang="en-US" dirty="0" smtClean="0"/>
          </a:p>
          <a:p>
            <a:pPr lvl="1"/>
            <a:endParaRPr lang="ja-JP" altLang="en-US" dirty="0"/>
          </a:p>
          <a:p>
            <a:r>
              <a:rPr lang="ja-JP" altLang="en-US" dirty="0" smtClean="0"/>
              <a:t>メタデータの値についてはブレがあるので、一定の基準が必要。</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52</a:t>
            </a:fld>
            <a:endParaRPr lang="en-US" altLang="ja-JP" dirty="0"/>
          </a:p>
        </p:txBody>
      </p:sp>
      <p:sp>
        <p:nvSpPr>
          <p:cNvPr id="5" name="円/楕円 4"/>
          <p:cNvSpPr/>
          <p:nvPr/>
        </p:nvSpPr>
        <p:spPr>
          <a:xfrm>
            <a:off x="88708" y="3074883"/>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800" dirty="0" smtClean="0">
                <a:solidFill>
                  <a:schemeClr val="bg2"/>
                </a:solidFill>
                <a:latin typeface="+mn-ea"/>
              </a:rPr>
              <a:t>http://www.data.go.jp/data/dataset/soumu_05_ds_131126_00000001</a:t>
            </a:r>
            <a:endParaRPr lang="ja-JP" altLang="en-US" sz="800" dirty="0">
              <a:solidFill>
                <a:schemeClr val="bg2"/>
              </a:solidFill>
              <a:latin typeface="+mn-ea"/>
            </a:endParaRPr>
          </a:p>
        </p:txBody>
      </p:sp>
      <p:sp>
        <p:nvSpPr>
          <p:cNvPr id="6" name="円/楕円 5"/>
          <p:cNvSpPr/>
          <p:nvPr/>
        </p:nvSpPr>
        <p:spPr>
          <a:xfrm>
            <a:off x="3944888" y="3074883"/>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200" dirty="0">
              <a:solidFill>
                <a:schemeClr val="bg2"/>
              </a:solidFill>
              <a:latin typeface="+mn-ea"/>
            </a:endParaRPr>
          </a:p>
        </p:txBody>
      </p:sp>
      <p:sp>
        <p:nvSpPr>
          <p:cNvPr id="7" name="円/楕円 6"/>
          <p:cNvSpPr/>
          <p:nvPr/>
        </p:nvSpPr>
        <p:spPr>
          <a:xfrm>
            <a:off x="7329264" y="3068890"/>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400" dirty="0">
              <a:solidFill>
                <a:schemeClr val="bg2"/>
              </a:solidFill>
              <a:latin typeface="+mn-ea"/>
            </a:endParaRPr>
          </a:p>
        </p:txBody>
      </p:sp>
      <p:cxnSp>
        <p:nvCxnSpPr>
          <p:cNvPr id="8" name="直線矢印コネクタ 7"/>
          <p:cNvCxnSpPr>
            <a:stCxn id="5" idx="6"/>
            <a:endCxn id="6" idx="2"/>
          </p:cNvCxnSpPr>
          <p:nvPr/>
        </p:nvCxnSpPr>
        <p:spPr>
          <a:xfrm>
            <a:off x="1816900" y="3290461"/>
            <a:ext cx="2127988"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6" idx="6"/>
            <a:endCxn id="7" idx="2"/>
          </p:cNvCxnSpPr>
          <p:nvPr/>
        </p:nvCxnSpPr>
        <p:spPr>
          <a:xfrm flipV="1">
            <a:off x="5673080" y="3284468"/>
            <a:ext cx="1656184" cy="5993"/>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888908" y="2941807"/>
            <a:ext cx="1258678" cy="400110"/>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dcat:distribution</a:t>
            </a:r>
            <a:endParaRPr lang="en-US" altLang="ja-JP" sz="1200" dirty="0">
              <a:solidFill>
                <a:schemeClr val="bg2"/>
              </a:solidFill>
              <a:latin typeface="+mn-ea"/>
            </a:endParaRPr>
          </a:p>
          <a:p>
            <a:pPr algn="ctr"/>
            <a:r>
              <a:rPr lang="ja-JP" altLang="en-US" sz="800" dirty="0">
                <a:solidFill>
                  <a:schemeClr val="bg2"/>
                </a:solidFill>
                <a:latin typeface="+mn-ea"/>
              </a:rPr>
              <a:t>（参照先情報）</a:t>
            </a:r>
          </a:p>
        </p:txBody>
      </p:sp>
      <p:cxnSp>
        <p:nvCxnSpPr>
          <p:cNvPr id="11" name="カギ線コネクタ 10"/>
          <p:cNvCxnSpPr>
            <a:stCxn id="6" idx="4"/>
            <a:endCxn id="39" idx="2"/>
          </p:cNvCxnSpPr>
          <p:nvPr/>
        </p:nvCxnSpPr>
        <p:spPr>
          <a:xfrm rot="16200000" flipH="1">
            <a:off x="4778977" y="3536045"/>
            <a:ext cx="1167547" cy="1107533"/>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769941" y="4325051"/>
            <a:ext cx="1223378" cy="400093"/>
          </a:xfrm>
          <a:prstGeom prst="rect">
            <a:avLst/>
          </a:prstGeom>
          <a:noFill/>
          <a:ln w="28575">
            <a:noFill/>
          </a:ln>
        </p:spPr>
        <p:txBody>
          <a:bodyPr wrap="none" lIns="91423" tIns="45712" rIns="91423" bIns="45712" rtlCol="0">
            <a:spAutoFit/>
          </a:bodyPr>
          <a:lstStyle/>
          <a:p>
            <a:r>
              <a:rPr lang="en-US" altLang="ja-JP" sz="1200" dirty="0" err="1">
                <a:solidFill>
                  <a:schemeClr val="bg2"/>
                </a:solidFill>
                <a:latin typeface="+mn-ea"/>
              </a:rPr>
              <a:t>dcat:accessURL</a:t>
            </a:r>
            <a:endParaRPr lang="en-US" altLang="ja-JP" sz="1200" dirty="0">
              <a:solidFill>
                <a:schemeClr val="bg2"/>
              </a:solidFill>
              <a:latin typeface="+mn-ea"/>
            </a:endParaRPr>
          </a:p>
          <a:p>
            <a:pPr algn="ctr"/>
            <a:r>
              <a:rPr lang="ja-JP" altLang="en-US" sz="800" dirty="0">
                <a:solidFill>
                  <a:schemeClr val="bg2"/>
                </a:solidFill>
                <a:latin typeface="+mn-ea"/>
              </a:rPr>
              <a:t>（参照先</a:t>
            </a:r>
            <a:r>
              <a:rPr lang="en-US" altLang="ja-JP" sz="800" dirty="0">
                <a:solidFill>
                  <a:schemeClr val="bg2"/>
                </a:solidFill>
                <a:latin typeface="+mn-ea"/>
              </a:rPr>
              <a:t>URL</a:t>
            </a:r>
            <a:r>
              <a:rPr lang="ja-JP" altLang="en-US" sz="800" dirty="0">
                <a:solidFill>
                  <a:schemeClr val="bg2"/>
                </a:solidFill>
                <a:latin typeface="+mn-ea"/>
              </a:rPr>
              <a:t>）</a:t>
            </a:r>
          </a:p>
        </p:txBody>
      </p:sp>
      <p:sp>
        <p:nvSpPr>
          <p:cNvPr id="13" name="正方形/長方形 12"/>
          <p:cNvSpPr/>
          <p:nvPr/>
        </p:nvSpPr>
        <p:spPr>
          <a:xfrm>
            <a:off x="2532855" y="4080732"/>
            <a:ext cx="2124329" cy="34843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予算</a:t>
            </a:r>
            <a:r>
              <a:rPr lang="en-US" altLang="ja-JP" sz="1200" dirty="0">
                <a:solidFill>
                  <a:schemeClr val="bg2"/>
                </a:solidFill>
                <a:latin typeface="+mn-ea"/>
              </a:rPr>
              <a:t>_</a:t>
            </a:r>
            <a:r>
              <a:rPr lang="ja-JP" altLang="en-US" sz="1200" dirty="0">
                <a:solidFill>
                  <a:schemeClr val="bg2"/>
                </a:solidFill>
                <a:latin typeface="+mn-ea"/>
              </a:rPr>
              <a:t>平成</a:t>
            </a:r>
            <a:r>
              <a:rPr lang="en-US" altLang="ja-JP" sz="1200" dirty="0">
                <a:solidFill>
                  <a:schemeClr val="bg2"/>
                </a:solidFill>
                <a:latin typeface="+mn-ea"/>
              </a:rPr>
              <a:t>25</a:t>
            </a:r>
            <a:r>
              <a:rPr lang="ja-JP" altLang="en-US" sz="1200" dirty="0">
                <a:solidFill>
                  <a:schemeClr val="bg2"/>
                </a:solidFill>
                <a:latin typeface="+mn-ea"/>
              </a:rPr>
              <a:t>年度</a:t>
            </a:r>
          </a:p>
        </p:txBody>
      </p:sp>
      <p:sp>
        <p:nvSpPr>
          <p:cNvPr id="14" name="テキスト ボックス 13"/>
          <p:cNvSpPr txBox="1"/>
          <p:nvPr/>
        </p:nvSpPr>
        <p:spPr>
          <a:xfrm>
            <a:off x="1062757" y="3906494"/>
            <a:ext cx="865907"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dcat:title</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データセット名</a:t>
            </a:r>
            <a:r>
              <a:rPr lang="en-US" altLang="ja-JP" sz="800" dirty="0">
                <a:solidFill>
                  <a:schemeClr val="bg2"/>
                </a:solidFill>
                <a:latin typeface="+mn-ea"/>
              </a:rPr>
              <a:t>)</a:t>
            </a:r>
            <a:endParaRPr lang="ja-JP" altLang="en-US" sz="800" dirty="0">
              <a:solidFill>
                <a:schemeClr val="bg2"/>
              </a:solidFill>
              <a:latin typeface="+mn-ea"/>
            </a:endParaRPr>
          </a:p>
        </p:txBody>
      </p:sp>
      <p:cxnSp>
        <p:nvCxnSpPr>
          <p:cNvPr id="15" name="カギ線コネクタ 14"/>
          <p:cNvCxnSpPr>
            <a:stCxn id="5" idx="4"/>
            <a:endCxn id="13" idx="1"/>
          </p:cNvCxnSpPr>
          <p:nvPr/>
        </p:nvCxnSpPr>
        <p:spPr>
          <a:xfrm rot="16200000" flipH="1">
            <a:off x="1368374" y="3090468"/>
            <a:ext cx="748910" cy="1580051"/>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7" idx="3"/>
          </p:cNvCxnSpPr>
          <p:nvPr/>
        </p:nvCxnSpPr>
        <p:spPr>
          <a:xfrm rot="16200000" flipH="1">
            <a:off x="7575583" y="3443674"/>
            <a:ext cx="832186" cy="818648"/>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545288" y="3894593"/>
            <a:ext cx="872319"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rdf:value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フォーマット名）</a:t>
            </a:r>
          </a:p>
        </p:txBody>
      </p:sp>
      <p:sp>
        <p:nvSpPr>
          <p:cNvPr id="18" name="正方形/長方形 17"/>
          <p:cNvSpPr/>
          <p:nvPr/>
        </p:nvSpPr>
        <p:spPr>
          <a:xfrm>
            <a:off x="5941431" y="5027429"/>
            <a:ext cx="3801270" cy="304001"/>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総務省所管予算の概要</a:t>
            </a:r>
          </a:p>
        </p:txBody>
      </p:sp>
      <p:cxnSp>
        <p:nvCxnSpPr>
          <p:cNvPr id="19" name="カギ線コネクタ 18"/>
          <p:cNvCxnSpPr>
            <a:stCxn id="6" idx="4"/>
            <a:endCxn id="18" idx="1"/>
          </p:cNvCxnSpPr>
          <p:nvPr/>
        </p:nvCxnSpPr>
        <p:spPr>
          <a:xfrm rot="16200000" flipH="1">
            <a:off x="4538512" y="3776510"/>
            <a:ext cx="1673391" cy="1132447"/>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89177" y="4857541"/>
            <a:ext cx="864305"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dcat:title</a:t>
            </a:r>
            <a:endParaRPr lang="ja-JP" altLang="en-US" sz="1200" dirty="0">
              <a:solidFill>
                <a:schemeClr val="bg2"/>
              </a:solidFill>
              <a:latin typeface="+mn-ea"/>
            </a:endParaRPr>
          </a:p>
          <a:p>
            <a:pPr algn="ctr"/>
            <a:r>
              <a:rPr lang="en-US" altLang="ja-JP" sz="800" dirty="0" smtClean="0">
                <a:solidFill>
                  <a:schemeClr val="bg2"/>
                </a:solidFill>
                <a:latin typeface="+mn-ea"/>
              </a:rPr>
              <a:t>(</a:t>
            </a:r>
            <a:r>
              <a:rPr lang="ja-JP" altLang="en-US" sz="800" dirty="0" smtClean="0">
                <a:solidFill>
                  <a:schemeClr val="bg2"/>
                </a:solidFill>
                <a:latin typeface="+mn-ea"/>
              </a:rPr>
              <a:t>参照先情報名</a:t>
            </a:r>
            <a:r>
              <a:rPr lang="en-US" altLang="ja-JP" sz="800" dirty="0" smtClean="0">
                <a:solidFill>
                  <a:schemeClr val="bg2"/>
                </a:solidFill>
                <a:latin typeface="+mn-ea"/>
              </a:rPr>
              <a:t>)</a:t>
            </a:r>
            <a:endParaRPr lang="ja-JP" altLang="en-US" sz="800" dirty="0">
              <a:solidFill>
                <a:schemeClr val="bg2"/>
              </a:solidFill>
              <a:latin typeface="+mn-ea"/>
            </a:endParaRPr>
          </a:p>
        </p:txBody>
      </p:sp>
      <p:cxnSp>
        <p:nvCxnSpPr>
          <p:cNvPr id="21" name="カギ線コネクタ 20"/>
          <p:cNvCxnSpPr>
            <a:stCxn id="7" idx="3"/>
          </p:cNvCxnSpPr>
          <p:nvPr/>
        </p:nvCxnSpPr>
        <p:spPr>
          <a:xfrm rot="16200000" flipH="1">
            <a:off x="7812055" y="3207202"/>
            <a:ext cx="359243" cy="818648"/>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590217" y="3427991"/>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23" name="円/楕円 22"/>
          <p:cNvSpPr/>
          <p:nvPr/>
        </p:nvSpPr>
        <p:spPr>
          <a:xfrm>
            <a:off x="2542415" y="3582976"/>
            <a:ext cx="1604384"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400" dirty="0" err="1" smtClean="0">
                <a:solidFill>
                  <a:schemeClr val="bg2"/>
                </a:solidFill>
                <a:latin typeface="+mn-ea"/>
              </a:rPr>
              <a:t>dcat:Dataset</a:t>
            </a:r>
            <a:endParaRPr lang="en-US" altLang="ja-JP" sz="1600" dirty="0" smtClean="0">
              <a:solidFill>
                <a:schemeClr val="bg2"/>
              </a:solidFill>
              <a:latin typeface="+mn-ea"/>
            </a:endParaRPr>
          </a:p>
          <a:p>
            <a:pPr algn="ctr"/>
            <a:r>
              <a:rPr lang="ja-JP" altLang="en-US" sz="1200" dirty="0" smtClean="0">
                <a:solidFill>
                  <a:schemeClr val="bg2"/>
                </a:solidFill>
                <a:latin typeface="+mn-ea"/>
              </a:rPr>
              <a:t>（データセット）</a:t>
            </a:r>
            <a:endParaRPr lang="ja-JP" altLang="en-US" sz="1400" dirty="0">
              <a:solidFill>
                <a:schemeClr val="bg2"/>
              </a:solidFill>
              <a:latin typeface="+mn-ea"/>
            </a:endParaRPr>
          </a:p>
        </p:txBody>
      </p:sp>
      <p:cxnSp>
        <p:nvCxnSpPr>
          <p:cNvPr id="24" name="カギ線コネクタ 23"/>
          <p:cNvCxnSpPr>
            <a:endCxn id="23" idx="2"/>
          </p:cNvCxnSpPr>
          <p:nvPr/>
        </p:nvCxnSpPr>
        <p:spPr>
          <a:xfrm rot="16200000" flipH="1">
            <a:off x="1628247" y="2884385"/>
            <a:ext cx="238725" cy="1589611"/>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136576" y="3431289"/>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26" name="正方形/長方形 25"/>
          <p:cNvSpPr/>
          <p:nvPr/>
        </p:nvSpPr>
        <p:spPr>
          <a:xfrm>
            <a:off x="2512368" y="4551991"/>
            <a:ext cx="2124329" cy="34843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smtClean="0">
                <a:solidFill>
                  <a:schemeClr val="bg2"/>
                </a:solidFill>
                <a:latin typeface="+mn-ea"/>
              </a:rPr>
              <a:t>財政</a:t>
            </a:r>
            <a:endParaRPr lang="ja-JP" altLang="en-US" sz="1200" dirty="0">
              <a:solidFill>
                <a:schemeClr val="bg2"/>
              </a:solidFill>
              <a:latin typeface="+mn-ea"/>
            </a:endParaRPr>
          </a:p>
        </p:txBody>
      </p:sp>
      <p:cxnSp>
        <p:nvCxnSpPr>
          <p:cNvPr id="27" name="カギ線コネクタ 26"/>
          <p:cNvCxnSpPr>
            <a:stCxn id="5" idx="4"/>
            <a:endCxn id="26" idx="1"/>
          </p:cNvCxnSpPr>
          <p:nvPr/>
        </p:nvCxnSpPr>
        <p:spPr>
          <a:xfrm rot="16200000" flipH="1">
            <a:off x="1122502" y="3336341"/>
            <a:ext cx="1220169" cy="1559564"/>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46599" y="4350178"/>
            <a:ext cx="954073" cy="400093"/>
          </a:xfrm>
          <a:prstGeom prst="rect">
            <a:avLst/>
          </a:prstGeom>
          <a:noFill/>
          <a:ln w="28575">
            <a:noFill/>
          </a:ln>
        </p:spPr>
        <p:txBody>
          <a:bodyPr wrap="none" lIns="91423" tIns="45712" rIns="91423" bIns="45712" rtlCol="0">
            <a:spAutoFit/>
          </a:bodyPr>
          <a:lstStyle/>
          <a:p>
            <a:pPr algn="ctr"/>
            <a:r>
              <a:rPr lang="en-US" altLang="ja-JP" sz="1200" dirty="0" err="1" smtClean="0">
                <a:solidFill>
                  <a:schemeClr val="bg2"/>
                </a:solidFill>
                <a:latin typeface="+mn-ea"/>
              </a:rPr>
              <a:t>dct:keyword</a:t>
            </a:r>
            <a:endParaRPr lang="ja-JP" altLang="en-US" sz="1200" dirty="0">
              <a:solidFill>
                <a:schemeClr val="bg2"/>
              </a:solidFill>
              <a:latin typeface="+mn-ea"/>
            </a:endParaRPr>
          </a:p>
          <a:p>
            <a:pPr algn="ctr"/>
            <a:r>
              <a:rPr lang="en-US" altLang="ja-JP" sz="800" dirty="0" smtClean="0">
                <a:solidFill>
                  <a:schemeClr val="bg2"/>
                </a:solidFill>
                <a:latin typeface="+mn-ea"/>
              </a:rPr>
              <a:t>(</a:t>
            </a:r>
            <a:r>
              <a:rPr lang="ja-JP" altLang="en-US" sz="800" dirty="0" smtClean="0">
                <a:solidFill>
                  <a:schemeClr val="bg2"/>
                </a:solidFill>
                <a:latin typeface="+mn-ea"/>
              </a:rPr>
              <a:t>キーワード・タグ</a:t>
            </a:r>
            <a:r>
              <a:rPr lang="en-US" altLang="ja-JP" sz="800" dirty="0" smtClean="0">
                <a:solidFill>
                  <a:schemeClr val="bg2"/>
                </a:solidFill>
                <a:latin typeface="+mn-ea"/>
              </a:rPr>
              <a:t>)</a:t>
            </a:r>
            <a:endParaRPr lang="ja-JP" altLang="en-US" sz="800" dirty="0">
              <a:solidFill>
                <a:schemeClr val="bg2"/>
              </a:solidFill>
              <a:latin typeface="+mn-ea"/>
            </a:endParaRPr>
          </a:p>
        </p:txBody>
      </p:sp>
      <p:sp>
        <p:nvSpPr>
          <p:cNvPr id="29" name="円/楕円 28"/>
          <p:cNvSpPr/>
          <p:nvPr/>
        </p:nvSpPr>
        <p:spPr>
          <a:xfrm>
            <a:off x="5457056" y="3615930"/>
            <a:ext cx="2062827"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100" dirty="0" err="1" smtClean="0">
                <a:solidFill>
                  <a:schemeClr val="bg2"/>
                </a:solidFill>
                <a:latin typeface="+mn-ea"/>
              </a:rPr>
              <a:t>dcat:Distribution</a:t>
            </a:r>
            <a:r>
              <a:rPr lang="en-US" altLang="ja-JP" sz="1100" dirty="0" smtClean="0">
                <a:solidFill>
                  <a:schemeClr val="bg2"/>
                </a:solidFill>
                <a:latin typeface="+mn-ea"/>
              </a:rPr>
              <a:t/>
            </a:r>
            <a:br>
              <a:rPr lang="en-US" altLang="ja-JP" sz="1100" dirty="0" smtClean="0">
                <a:solidFill>
                  <a:schemeClr val="bg2"/>
                </a:solidFill>
                <a:latin typeface="+mn-ea"/>
              </a:rPr>
            </a:br>
            <a:r>
              <a:rPr lang="en-US" altLang="ja-JP" sz="1000" dirty="0" smtClean="0">
                <a:solidFill>
                  <a:schemeClr val="bg2"/>
                </a:solidFill>
                <a:latin typeface="+mn-ea"/>
              </a:rPr>
              <a:t>(</a:t>
            </a:r>
            <a:r>
              <a:rPr lang="ja-JP" altLang="en-US" sz="1000" dirty="0" smtClean="0">
                <a:solidFill>
                  <a:schemeClr val="bg2"/>
                </a:solidFill>
                <a:latin typeface="+mn-ea"/>
              </a:rPr>
              <a:t>リソース・参照先情報</a:t>
            </a:r>
            <a:r>
              <a:rPr lang="en-US" altLang="ja-JP" sz="1000" dirty="0" smtClean="0">
                <a:solidFill>
                  <a:schemeClr val="bg2"/>
                </a:solidFill>
                <a:latin typeface="+mn-ea"/>
              </a:rPr>
              <a:t>)</a:t>
            </a:r>
            <a:endParaRPr lang="ja-JP" altLang="en-US" sz="1000" dirty="0">
              <a:solidFill>
                <a:schemeClr val="bg2"/>
              </a:solidFill>
              <a:latin typeface="+mn-ea"/>
            </a:endParaRPr>
          </a:p>
        </p:txBody>
      </p:sp>
      <p:cxnSp>
        <p:nvCxnSpPr>
          <p:cNvPr id="30" name="カギ線コネクタ 29"/>
          <p:cNvCxnSpPr>
            <a:stCxn id="6" idx="4"/>
            <a:endCxn id="29" idx="2"/>
          </p:cNvCxnSpPr>
          <p:nvPr/>
        </p:nvCxnSpPr>
        <p:spPr>
          <a:xfrm rot="16200000" flipH="1">
            <a:off x="4970286" y="3344737"/>
            <a:ext cx="325469" cy="648072"/>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808984" y="3476999"/>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32" name="円/楕円 31"/>
          <p:cNvSpPr/>
          <p:nvPr/>
        </p:nvSpPr>
        <p:spPr>
          <a:xfrm>
            <a:off x="2532856" y="4950917"/>
            <a:ext cx="1484040" cy="320844"/>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400" dirty="0">
              <a:solidFill>
                <a:schemeClr val="bg2"/>
              </a:solidFill>
              <a:latin typeface="+mn-ea"/>
            </a:endParaRPr>
          </a:p>
        </p:txBody>
      </p:sp>
      <p:sp>
        <p:nvSpPr>
          <p:cNvPr id="33" name="テキスト ボックス 32"/>
          <p:cNvSpPr txBox="1"/>
          <p:nvPr/>
        </p:nvSpPr>
        <p:spPr>
          <a:xfrm>
            <a:off x="1136576" y="4752667"/>
            <a:ext cx="891555"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dct:creator</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作成者</a:t>
            </a:r>
            <a:r>
              <a:rPr lang="en-US" altLang="ja-JP" sz="800" dirty="0">
                <a:solidFill>
                  <a:schemeClr val="bg2"/>
                </a:solidFill>
                <a:latin typeface="+mn-ea"/>
              </a:rPr>
              <a:t>)</a:t>
            </a:r>
            <a:endParaRPr lang="ja-JP" altLang="en-US" sz="800" dirty="0">
              <a:solidFill>
                <a:schemeClr val="bg2"/>
              </a:solidFill>
              <a:latin typeface="+mn-ea"/>
            </a:endParaRPr>
          </a:p>
        </p:txBody>
      </p:sp>
      <p:sp>
        <p:nvSpPr>
          <p:cNvPr id="34" name="正方形/長方形 33"/>
          <p:cNvSpPr/>
          <p:nvPr/>
        </p:nvSpPr>
        <p:spPr>
          <a:xfrm>
            <a:off x="3920141" y="5377270"/>
            <a:ext cx="1018990" cy="32084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総務省</a:t>
            </a:r>
          </a:p>
        </p:txBody>
      </p:sp>
      <p:cxnSp>
        <p:nvCxnSpPr>
          <p:cNvPr id="35" name="カギ線コネクタ 34"/>
          <p:cNvCxnSpPr/>
          <p:nvPr/>
        </p:nvCxnSpPr>
        <p:spPr>
          <a:xfrm rot="16200000" flipH="1">
            <a:off x="3487070" y="5027465"/>
            <a:ext cx="185002" cy="670014"/>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183319" y="5405171"/>
            <a:ext cx="80339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foaf:name</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作成者名</a:t>
            </a:r>
            <a:r>
              <a:rPr lang="en-US" altLang="ja-JP" sz="800" dirty="0">
                <a:solidFill>
                  <a:schemeClr val="bg2"/>
                </a:solidFill>
                <a:latin typeface="+mn-ea"/>
              </a:rPr>
              <a:t>)</a:t>
            </a:r>
            <a:endParaRPr lang="ja-JP" altLang="en-US" sz="800" dirty="0">
              <a:solidFill>
                <a:schemeClr val="bg2"/>
              </a:solidFill>
              <a:latin typeface="+mn-ea"/>
            </a:endParaRPr>
          </a:p>
        </p:txBody>
      </p:sp>
      <p:cxnSp>
        <p:nvCxnSpPr>
          <p:cNvPr id="37" name="直線矢印コネクタ 36"/>
          <p:cNvCxnSpPr>
            <a:endCxn id="32" idx="2"/>
          </p:cNvCxnSpPr>
          <p:nvPr/>
        </p:nvCxnSpPr>
        <p:spPr>
          <a:xfrm>
            <a:off x="952804" y="5111339"/>
            <a:ext cx="1580052" cy="0"/>
          </a:xfrm>
          <a:prstGeom prst="straightConnector1">
            <a:avLst/>
          </a:prstGeom>
          <a:ln w="28575">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952803" y="4726208"/>
            <a:ext cx="1" cy="38513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5916517" y="4458008"/>
            <a:ext cx="3933027"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050" dirty="0">
                <a:solidFill>
                  <a:schemeClr val="bg2"/>
                </a:solidFill>
                <a:latin typeface="+mn-ea"/>
              </a:rPr>
              <a:t>http://www.soumu.go.jp/main_content</a:t>
            </a:r>
            <a:r>
              <a:rPr lang="en-US" altLang="ja-JP" sz="1050" dirty="0" smtClean="0">
                <a:solidFill>
                  <a:schemeClr val="bg2"/>
                </a:solidFill>
                <a:latin typeface="+mn-ea"/>
              </a:rPr>
              <a:t>/</a:t>
            </a:r>
            <a:r>
              <a:rPr lang="ja-JP" altLang="en-US" sz="1050" dirty="0" smtClean="0">
                <a:solidFill>
                  <a:schemeClr val="bg2"/>
                </a:solidFill>
                <a:latin typeface="+mn-ea"/>
              </a:rPr>
              <a:t/>
            </a:r>
            <a:br>
              <a:rPr lang="ja-JP" altLang="en-US" sz="1050" dirty="0" smtClean="0">
                <a:solidFill>
                  <a:schemeClr val="bg2"/>
                </a:solidFill>
                <a:latin typeface="+mn-ea"/>
              </a:rPr>
            </a:br>
            <a:r>
              <a:rPr lang="en-US" altLang="ja-JP" sz="1050" dirty="0" smtClean="0">
                <a:solidFill>
                  <a:schemeClr val="bg2"/>
                </a:solidFill>
                <a:latin typeface="+mn-ea"/>
              </a:rPr>
              <a:t>000224888.pdf</a:t>
            </a:r>
            <a:endParaRPr lang="ja-JP" altLang="en-US" sz="900" dirty="0">
              <a:solidFill>
                <a:schemeClr val="bg2"/>
              </a:solidFill>
              <a:latin typeface="+mn-ea"/>
            </a:endParaRPr>
          </a:p>
        </p:txBody>
      </p:sp>
      <p:sp>
        <p:nvSpPr>
          <p:cNvPr id="40" name="正方形/長方形 39"/>
          <p:cNvSpPr/>
          <p:nvPr/>
        </p:nvSpPr>
        <p:spPr>
          <a:xfrm>
            <a:off x="8401000" y="4117090"/>
            <a:ext cx="1327636" cy="304001"/>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200" dirty="0">
                <a:solidFill>
                  <a:schemeClr val="bg2"/>
                </a:solidFill>
                <a:latin typeface="+mn-ea"/>
              </a:rPr>
              <a:t>PDF</a:t>
            </a:r>
            <a:endParaRPr lang="ja-JP" altLang="en-US" sz="1200" dirty="0">
              <a:solidFill>
                <a:schemeClr val="bg2"/>
              </a:solidFill>
              <a:latin typeface="+mn-ea"/>
            </a:endParaRPr>
          </a:p>
        </p:txBody>
      </p:sp>
      <p:sp>
        <p:nvSpPr>
          <p:cNvPr id="41" name="円/楕円 40"/>
          <p:cNvSpPr/>
          <p:nvPr/>
        </p:nvSpPr>
        <p:spPr>
          <a:xfrm>
            <a:off x="8401000" y="3580570"/>
            <a:ext cx="1448544"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100" dirty="0" err="1" smtClean="0">
                <a:solidFill>
                  <a:schemeClr val="bg2"/>
                </a:solidFill>
                <a:latin typeface="+mn-ea"/>
              </a:rPr>
              <a:t>dct:IMT</a:t>
            </a:r>
            <a:r>
              <a:rPr lang="ja-JP" altLang="en-US" sz="1100" dirty="0" smtClean="0">
                <a:solidFill>
                  <a:schemeClr val="bg2"/>
                </a:solidFill>
                <a:latin typeface="+mn-ea"/>
              </a:rPr>
              <a:t/>
            </a:r>
            <a:br>
              <a:rPr lang="ja-JP" altLang="en-US" sz="1100" dirty="0" smtClean="0">
                <a:solidFill>
                  <a:schemeClr val="bg2"/>
                </a:solidFill>
                <a:latin typeface="+mn-ea"/>
              </a:rPr>
            </a:br>
            <a:r>
              <a:rPr lang="en-US" altLang="ja-JP" sz="1000" dirty="0" smtClean="0">
                <a:solidFill>
                  <a:schemeClr val="bg2"/>
                </a:solidFill>
                <a:latin typeface="+mn-ea"/>
              </a:rPr>
              <a:t>(</a:t>
            </a:r>
            <a:r>
              <a:rPr lang="ja-JP" altLang="en-US" sz="1000" dirty="0" smtClean="0">
                <a:solidFill>
                  <a:schemeClr val="bg2"/>
                </a:solidFill>
                <a:latin typeface="+mn-ea"/>
              </a:rPr>
              <a:t>ﾌｧｲﾙﾌｫｰﾏｯﾄ</a:t>
            </a:r>
            <a:r>
              <a:rPr lang="en-US" altLang="ja-JP" sz="1000" dirty="0" smtClean="0">
                <a:solidFill>
                  <a:schemeClr val="bg2"/>
                </a:solidFill>
                <a:latin typeface="+mn-ea"/>
              </a:rPr>
              <a:t>)</a:t>
            </a:r>
            <a:endParaRPr lang="ja-JP" altLang="en-US" sz="1000" dirty="0">
              <a:solidFill>
                <a:schemeClr val="bg2"/>
              </a:solidFill>
              <a:latin typeface="+mn-ea"/>
            </a:endParaRPr>
          </a:p>
        </p:txBody>
      </p:sp>
    </p:spTree>
    <p:extLst>
      <p:ext uri="{BB962C8B-B14F-4D97-AF65-F5344CB8AC3E}">
        <p14:creationId xmlns:p14="http://schemas.microsoft.com/office/powerpoint/2010/main" val="146102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（付録）</a:t>
            </a:r>
            <a:r>
              <a:rPr lang="ja-JP" altLang="en-US" dirty="0" smtClean="0"/>
              <a:t>オープンデータ</a:t>
            </a:r>
            <a:r>
              <a:rPr lang="ja-JP" altLang="en-US" dirty="0"/>
              <a:t>に関する</a:t>
            </a:r>
            <a:r>
              <a:rPr lang="ja-JP" altLang="en-US" dirty="0" smtClean="0"/>
              <a:t>技術・規格</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53</a:t>
            </a:fld>
            <a:endParaRPr lang="en-US" altLang="ja-JP" dirty="0"/>
          </a:p>
        </p:txBody>
      </p:sp>
    </p:spTree>
    <p:extLst>
      <p:ext uri="{BB962C8B-B14F-4D97-AF65-F5344CB8AC3E}">
        <p14:creationId xmlns:p14="http://schemas.microsoft.com/office/powerpoint/2010/main" val="28699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概要</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本章の目的</a:t>
            </a:r>
          </a:p>
          <a:p>
            <a:pPr lvl="1"/>
            <a:r>
              <a:rPr lang="ja-JP" altLang="en-US" dirty="0" smtClean="0"/>
              <a:t>オープンデータを作成・編集・閲覧するうえで、参考になる規約やツール群を解説する。</a:t>
            </a:r>
            <a:endParaRPr lang="ja-JP" altLang="en-US" dirty="0"/>
          </a:p>
          <a:p>
            <a:r>
              <a:rPr kumimoji="1" lang="ja-JP" altLang="en-US" dirty="0" smtClean="0"/>
              <a:t>構成</a:t>
            </a:r>
          </a:p>
          <a:p>
            <a:pPr marL="663670" lvl="1" indent="-457200">
              <a:buFont typeface="+mj-lt"/>
              <a:buAutoNum type="romanLcPeriod"/>
            </a:pPr>
            <a:r>
              <a:rPr kumimoji="1" lang="ja-JP" altLang="en-US" dirty="0" smtClean="0"/>
              <a:t>ファイル形式・データフォーマットに関する規格				</a:t>
            </a:r>
            <a:r>
              <a:rPr kumimoji="1" lang="en-US" altLang="ja-JP" dirty="0" smtClean="0"/>
              <a:t>55</a:t>
            </a:r>
            <a:endParaRPr kumimoji="1" lang="ja-JP" altLang="en-US" dirty="0" smtClean="0"/>
          </a:p>
          <a:p>
            <a:pPr marL="752570" lvl="2" indent="-457200"/>
            <a:r>
              <a:rPr lang="ja-JP" altLang="en-US" dirty="0"/>
              <a:t>表形式・文書形式・地理</a:t>
            </a:r>
            <a:r>
              <a:rPr lang="ja-JP" altLang="en-US" dirty="0" smtClean="0"/>
              <a:t>情報に関する国際的</a:t>
            </a:r>
            <a:r>
              <a:rPr lang="ja-JP" altLang="en-US" dirty="0"/>
              <a:t>に広く利用されているファイル形式</a:t>
            </a:r>
            <a:r>
              <a:rPr lang="ja-JP" altLang="en-US" dirty="0" smtClean="0"/>
              <a:t>や</a:t>
            </a:r>
            <a:br>
              <a:rPr lang="ja-JP" altLang="en-US" dirty="0" smtClean="0"/>
            </a:br>
            <a:r>
              <a:rPr lang="ja-JP" altLang="en-US" dirty="0" smtClean="0"/>
              <a:t>データフォーマットを列記する。</a:t>
            </a:r>
          </a:p>
          <a:p>
            <a:pPr marL="752570" lvl="2" indent="-457200"/>
            <a:r>
              <a:rPr lang="ja-JP" altLang="en-US" dirty="0" smtClean="0"/>
              <a:t>データ</a:t>
            </a:r>
            <a:r>
              <a:rPr lang="ja-JP" altLang="en-US" dirty="0"/>
              <a:t>の取得プロトコル</a:t>
            </a:r>
            <a:r>
              <a:rPr lang="ja-JP" altLang="en-US" dirty="0" smtClean="0"/>
              <a:t>や</a:t>
            </a:r>
            <a:r>
              <a:rPr lang="en-US" altLang="ja-JP" dirty="0" smtClean="0"/>
              <a:t>API</a:t>
            </a:r>
            <a:r>
              <a:rPr lang="ja-JP" altLang="en-US" dirty="0" smtClean="0"/>
              <a:t>についても列記する。</a:t>
            </a:r>
            <a:endParaRPr kumimoji="1" lang="ja-JP" altLang="en-US" dirty="0" smtClean="0"/>
          </a:p>
          <a:p>
            <a:pPr marL="663670" lvl="1" indent="-457200">
              <a:buFont typeface="+mj-lt"/>
              <a:buAutoNum type="romanLcPeriod"/>
            </a:pPr>
            <a:r>
              <a:rPr lang="ja-JP" altLang="en-US" dirty="0" smtClean="0"/>
              <a:t>識別子に関する規格</a:t>
            </a:r>
            <a:r>
              <a:rPr lang="en-US" altLang="ja-JP" dirty="0" smtClean="0"/>
              <a:t>							63</a:t>
            </a:r>
            <a:endParaRPr lang="ja-JP" altLang="en-US" dirty="0"/>
          </a:p>
          <a:p>
            <a:pPr marL="752570" lvl="2" indent="-457200"/>
            <a:r>
              <a:rPr lang="ja-JP" altLang="en-US" dirty="0" smtClean="0"/>
              <a:t>オープンデータが増加するにしたがって、それを識別する仕組みが重要になる。</a:t>
            </a:r>
          </a:p>
          <a:p>
            <a:pPr marL="752570" lvl="2" indent="-457200"/>
            <a:r>
              <a:rPr lang="ja-JP" altLang="en-US" dirty="0" smtClean="0"/>
              <a:t>国際的</a:t>
            </a:r>
            <a:r>
              <a:rPr lang="ja-JP" altLang="en-US" dirty="0"/>
              <a:t>に広く利用されて</a:t>
            </a:r>
            <a:r>
              <a:rPr lang="ja-JP" altLang="en-US" dirty="0" smtClean="0"/>
              <a:t>いる識別子のうち、</a:t>
            </a:r>
            <a:r>
              <a:rPr lang="en-US" altLang="ja-JP" dirty="0" smtClean="0"/>
              <a:t>URI</a:t>
            </a:r>
            <a:r>
              <a:rPr lang="ja-JP" altLang="en-US" dirty="0" smtClean="0"/>
              <a:t>化できる規格を列記する。</a:t>
            </a:r>
          </a:p>
          <a:p>
            <a:pPr marL="663670" lvl="1" indent="-457200">
              <a:buFont typeface="+mj-lt"/>
              <a:buAutoNum type="romanLcPeriod"/>
            </a:pPr>
            <a:r>
              <a:rPr lang="ja-JP" altLang="en-US" dirty="0" smtClean="0"/>
              <a:t>オープンデータ化に有用なツール</a:t>
            </a:r>
            <a:r>
              <a:rPr lang="en-US" altLang="ja-JP" dirty="0" smtClean="0"/>
              <a:t>					67</a:t>
            </a:r>
            <a:endParaRPr lang="ja-JP" altLang="en-US" dirty="0" smtClean="0"/>
          </a:p>
          <a:p>
            <a:pPr marL="752570" lvl="2" indent="-457200"/>
            <a:r>
              <a:rPr lang="ja-JP" altLang="en-US" dirty="0" smtClean="0"/>
              <a:t>オープンデータを扱う上で有用なツールについて、主要な機能と取得先を示す。</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54</a:t>
            </a:fld>
            <a:endParaRPr lang="en-US" altLang="ja-JP" dirty="0"/>
          </a:p>
        </p:txBody>
      </p:sp>
    </p:spTree>
    <p:extLst>
      <p:ext uri="{BB962C8B-B14F-4D97-AF65-F5344CB8AC3E}">
        <p14:creationId xmlns:p14="http://schemas.microsoft.com/office/powerpoint/2010/main" val="358240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err="1" smtClean="0"/>
              <a:t>i</a:t>
            </a:r>
            <a:r>
              <a:rPr kumimoji="1" lang="en-US" altLang="ja-JP" dirty="0" smtClean="0"/>
              <a:t>. </a:t>
            </a:r>
            <a:r>
              <a:rPr lang="ja-JP" altLang="en-US" dirty="0" smtClean="0"/>
              <a:t>ファイル</a:t>
            </a:r>
            <a:r>
              <a:rPr lang="ja-JP" altLang="en-US" dirty="0"/>
              <a:t>形式・データフォーマットに関する規格</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55</a:t>
            </a:fld>
            <a:endParaRPr lang="en-US" altLang="ja-JP" dirty="0"/>
          </a:p>
        </p:txBody>
      </p:sp>
    </p:spTree>
    <p:extLst>
      <p:ext uri="{BB962C8B-B14F-4D97-AF65-F5344CB8AC3E}">
        <p14:creationId xmlns:p14="http://schemas.microsoft.com/office/powerpoint/2010/main" val="1884485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表形式データに関する規格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033173124"/>
              </p:ext>
            </p:extLst>
          </p:nvPr>
        </p:nvGraphicFramePr>
        <p:xfrm>
          <a:off x="350838" y="1143000"/>
          <a:ext cx="9147176" cy="4566920"/>
        </p:xfrm>
        <a:graphic>
          <a:graphicData uri="http://schemas.openxmlformats.org/drawingml/2006/table">
            <a:tbl>
              <a:tblPr firstRow="1" bandRow="1">
                <a:tableStyleId>{5C22544A-7EE6-4342-B048-85BDC9FD1C3A}</a:tableStyleId>
              </a:tblPr>
              <a:tblGrid>
                <a:gridCol w="1639822"/>
                <a:gridCol w="1195590"/>
                <a:gridCol w="1135986"/>
                <a:gridCol w="3727108"/>
                <a:gridCol w="144867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Office Binary (.</a:t>
                      </a:r>
                      <a:r>
                        <a:rPr kumimoji="1" lang="en-US" altLang="ja-JP" baseline="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2003</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までの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ファイル形式。</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Open Specification Promise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の下で仕様が公開された。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Office Open XML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29500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以降の標準のファイルフォーマットである。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構造化情報標準促進協会（</a:t>
                      </a:r>
                      <a:r>
                        <a:rPr kumimoji="1" lang="en-US" altLang="zh-TW" dirty="0" smtClean="0">
                          <a:latin typeface="メイリオ" panose="020B0604030504040204" pitchFamily="50" charset="-128"/>
                          <a:ea typeface="メイリオ" panose="020B0604030504040204" pitchFamily="50" charset="-128"/>
                          <a:cs typeface="メイリオ" panose="020B0604030504040204" pitchFamily="50" charset="-128"/>
                        </a:rPr>
                        <a:t>OASIS</a:t>
                      </a:r>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26300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Commna</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-Separated</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Values) (.csv)</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4180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いくつかのフィールド（項目）をカンマ「</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」で区切ったテキストデータおよびテキストファイル。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長らく公式な仕様が存在しなかったが、</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4180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として規格化された。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56</a:t>
            </a:fld>
            <a:endParaRPr lang="en-US" altLang="ja-JP" dirty="0"/>
          </a:p>
        </p:txBody>
      </p:sp>
      <p:sp>
        <p:nvSpPr>
          <p:cNvPr id="6" name="テキスト ボックス 5"/>
          <p:cNvSpPr txBox="1"/>
          <p:nvPr/>
        </p:nvSpPr>
        <p:spPr>
          <a:xfrm>
            <a:off x="5064248" y="6320353"/>
            <a:ext cx="4777270" cy="276999"/>
          </a:xfrm>
          <a:prstGeom prst="rect">
            <a:avLst/>
          </a:prstGeom>
          <a:noFill/>
        </p:spPr>
        <p:txBody>
          <a:bodyPr wrap="none" rtlCol="0">
            <a:spAutoFit/>
          </a:bodyPr>
          <a:lstStyle/>
          <a:p>
            <a:pPr algn="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現バージョンでは、加工はできるがこの形式で保存できない。</a:t>
            </a:r>
          </a:p>
        </p:txBody>
      </p:sp>
    </p:spTree>
    <p:extLst>
      <p:ext uri="{BB962C8B-B14F-4D97-AF65-F5344CB8AC3E}">
        <p14:creationId xmlns:p14="http://schemas.microsoft.com/office/powerpoint/2010/main" val="208193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706956416"/>
              </p:ext>
            </p:extLst>
          </p:nvPr>
        </p:nvGraphicFramePr>
        <p:xfrm>
          <a:off x="350838" y="1143000"/>
          <a:ext cx="9147177" cy="3906520"/>
        </p:xfrm>
        <a:graphic>
          <a:graphicData uri="http://schemas.openxmlformats.org/drawingml/2006/table">
            <a:tbl>
              <a:tblPr firstRow="1" bandRow="1">
                <a:tableStyleId>{5C22544A-7EE6-4342-B048-85BDC9FD1C3A}</a:tableStyleId>
              </a:tblPr>
              <a:tblGrid>
                <a:gridCol w="1639822"/>
                <a:gridCol w="1092319"/>
                <a:gridCol w="1239258"/>
                <a:gridCol w="3655099"/>
                <a:gridCol w="1520679"/>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marL="0" marR="0" indent="0" algn="ctr" defTabSz="672541"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Office Binary (.doc)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2003</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までの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ファイル形式。</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Open Specification Promise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の下で仕様が公開された。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Rich</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Text Format (.rtf)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プレインテキストに装飾やレイアウトのための制御用の文字列を付加した形式である。</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フォントの指定や、文字の色・大きさや太文字などの装飾指定、画像の表示や中央揃え・箇条書き、表などの簡易レイアウトを行える特徴がある。</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Portable Document Format</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(.pdf)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Adobe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Systems</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32000-1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アドビシステムズが開発および提唱する、電子文書に関するフォーマット。</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特定の環境に左右されずに全ての環境でほぼ同様の状態で文章や画像等を閲覧できる特性を持っている。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Acrobat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57</a:t>
            </a:fld>
            <a:endParaRPr lang="en-US" altLang="ja-JP" dirty="0"/>
          </a:p>
        </p:txBody>
      </p:sp>
    </p:spTree>
    <p:extLst>
      <p:ext uri="{BB962C8B-B14F-4D97-AF65-F5344CB8AC3E}">
        <p14:creationId xmlns:p14="http://schemas.microsoft.com/office/powerpoint/2010/main" val="2534526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171112050"/>
              </p:ext>
            </p:extLst>
          </p:nvPr>
        </p:nvGraphicFramePr>
        <p:xfrm>
          <a:off x="350838" y="1143000"/>
          <a:ext cx="9147410" cy="5080000"/>
        </p:xfrm>
        <a:graphic>
          <a:graphicData uri="http://schemas.openxmlformats.org/drawingml/2006/table">
            <a:tbl>
              <a:tblPr firstRow="1" bandRow="1">
                <a:tableStyleId>{5C22544A-7EE6-4342-B048-85BDC9FD1C3A}</a:tableStyleId>
              </a:tblPr>
              <a:tblGrid>
                <a:gridCol w="1639864"/>
                <a:gridCol w="1298819"/>
                <a:gridCol w="1032817"/>
                <a:gridCol w="3582990"/>
                <a:gridCol w="159292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gridSpan="5">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Office Open XML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29500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以降の標準のファイルフォーマットである。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構造化情報標準促進協会（</a:t>
                      </a:r>
                      <a:r>
                        <a:rPr kumimoji="1" lang="en-US" altLang="zh-TW" dirty="0" smtClean="0">
                          <a:latin typeface="メイリオ" panose="020B0604030504040204" pitchFamily="50" charset="-128"/>
                          <a:ea typeface="メイリオ" panose="020B0604030504040204" pitchFamily="50" charset="-128"/>
                          <a:cs typeface="メイリオ" panose="020B0604030504040204" pitchFamily="50" charset="-128"/>
                        </a:rPr>
                        <a:t>OASIS</a:t>
                      </a:r>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26300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15445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ウェブ上の文書を記述するためのマークアップ言語の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つ。ハイパーテキストを利用して、相互間の文書や図表等を参照できる。</a:t>
                      </a: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 (Extensible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個別の目的に応じたマークアップ言語群を創るために汎用的に使うことができる仕様。</a:t>
                      </a:r>
                    </a:p>
                  </a:txBody>
                  <a:tcPr marL="86686" marR="86686" anchor="ctr"/>
                </a:tc>
                <a:tc>
                  <a:txBody>
                    <a:bodyPr/>
                    <a:lstStyle/>
                    <a:p>
                      <a:endParaRPr kumimoji="1" lang="ja-JP" altLang="en-US"/>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XHMTL (Extensible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の文法で定義し直したマークアップ言語。</a:t>
                      </a:r>
                    </a:p>
                  </a:txBody>
                  <a:tcPr marL="86686" marR="86686" anchor="ctr"/>
                </a:tc>
                <a:tc>
                  <a:txBody>
                    <a:bodyPr/>
                    <a:lstStyle/>
                    <a:p>
                      <a:endParaRPr kumimoji="1" lang="ja-JP" altLang="en-US" dirty="0"/>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58</a:t>
            </a:fld>
            <a:endParaRPr lang="en-US" altLang="ja-JP" dirty="0"/>
          </a:p>
        </p:txBody>
      </p:sp>
    </p:spTree>
    <p:extLst>
      <p:ext uri="{BB962C8B-B14F-4D97-AF65-F5344CB8AC3E}">
        <p14:creationId xmlns:p14="http://schemas.microsoft.com/office/powerpoint/2010/main" val="3195908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287038589"/>
              </p:ext>
            </p:extLst>
          </p:nvPr>
        </p:nvGraphicFramePr>
        <p:xfrm>
          <a:off x="350838" y="1143000"/>
          <a:ext cx="9147410" cy="1742440"/>
        </p:xfrm>
        <a:graphic>
          <a:graphicData uri="http://schemas.openxmlformats.org/drawingml/2006/table">
            <a:tbl>
              <a:tblPr firstRow="1" bandRow="1">
                <a:tableStyleId>{5C22544A-7EE6-4342-B048-85BDC9FD1C3A}</a:tableStyleId>
              </a:tblPr>
              <a:tblGrid>
                <a:gridCol w="1639864"/>
                <a:gridCol w="1298819"/>
                <a:gridCol w="1032817"/>
                <a:gridCol w="3582990"/>
                <a:gridCol w="159292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marL="86686" marR="86686"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RDFa</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(Resource Description Framework in Attributes)</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メタデータを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で書かれた構造化文書に埋め込む仕様。</a:t>
                      </a:r>
                    </a:p>
                  </a:txBody>
                  <a:tcPr marL="86686" marR="86686" anchor="ctr"/>
                </a:tc>
                <a:tc>
                  <a:txBody>
                    <a:bodyPr/>
                    <a:lstStyle/>
                    <a:p>
                      <a:endParaRPr kumimoji="1" lang="ja-JP" altLang="en-US"/>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59</a:t>
            </a:fld>
            <a:endParaRPr lang="en-US" altLang="ja-JP" dirty="0"/>
          </a:p>
        </p:txBody>
      </p:sp>
    </p:spTree>
    <p:extLst>
      <p:ext uri="{BB962C8B-B14F-4D97-AF65-F5344CB8AC3E}">
        <p14:creationId xmlns:p14="http://schemas.microsoft.com/office/powerpoint/2010/main" val="398109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本書の構成</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lang="ja-JP" altLang="en-US" dirty="0" smtClean="0"/>
              <a:t>はじめに</a:t>
            </a:r>
          </a:p>
          <a:p>
            <a:pPr lvl="1"/>
            <a:r>
              <a:rPr lang="ja-JP" altLang="en-US" dirty="0" smtClean="0"/>
              <a:t>本書の位置づけ・目的・構成を示す。</a:t>
            </a:r>
          </a:p>
          <a:p>
            <a:pPr marL="457200" indent="-457200">
              <a:buFont typeface="+mj-lt"/>
              <a:buAutoNum type="arabicPeriod"/>
            </a:pPr>
            <a:r>
              <a:rPr lang="ja-JP" altLang="en-US" dirty="0" smtClean="0"/>
              <a:t>オープンデータ化の背景と意義</a:t>
            </a:r>
            <a:endParaRPr lang="ja-JP" altLang="en-US" dirty="0"/>
          </a:p>
          <a:p>
            <a:pPr lvl="1"/>
            <a:r>
              <a:rPr lang="ja-JP" altLang="en-US" dirty="0" smtClean="0"/>
              <a:t>オープンデータに関する背景と意義を解説する。</a:t>
            </a:r>
            <a:endParaRPr lang="ja-JP" altLang="en-US" dirty="0"/>
          </a:p>
          <a:p>
            <a:pPr marL="457200" indent="-457200">
              <a:buFont typeface="+mj-lt"/>
              <a:buAutoNum type="arabicPeriod"/>
            </a:pPr>
            <a:r>
              <a:rPr lang="en-US" altLang="ja-JP" dirty="0" smtClean="0"/>
              <a:t>Getting Start: </a:t>
            </a:r>
            <a:r>
              <a:rPr lang="ja-JP" altLang="en-US" dirty="0" smtClean="0"/>
              <a:t>データをオープン化手法</a:t>
            </a:r>
          </a:p>
          <a:p>
            <a:pPr lvl="1"/>
            <a:r>
              <a:rPr lang="ja-JP" altLang="en-US" dirty="0" smtClean="0"/>
              <a:t>データをオープン化に関する手順を解説する。</a:t>
            </a:r>
          </a:p>
          <a:p>
            <a:pPr marL="457200" indent="-457200">
              <a:buFont typeface="+mj-lt"/>
              <a:buAutoNum type="arabicPeriod"/>
            </a:pPr>
            <a:r>
              <a:rPr lang="ja-JP" altLang="en-US" dirty="0"/>
              <a:t>オープンデータ化のための技術的指針</a:t>
            </a:r>
          </a:p>
          <a:p>
            <a:pPr lvl="1"/>
            <a:r>
              <a:rPr lang="ja-JP" altLang="en-US" dirty="0"/>
              <a:t>表形式／文書／地理データ／リアルタイムデータのそれぞれの形式ごとに、オープンデータ化を行う上での留意事項や推奨事項を解説する。</a:t>
            </a:r>
          </a:p>
          <a:p>
            <a:pPr lvl="1"/>
            <a:r>
              <a:rPr lang="ja-JP" altLang="en-US" dirty="0"/>
              <a:t>オープンデータを利用しやすくするためのメタデータの記述手法や留意事項、推奨事項を解説する。</a:t>
            </a:r>
          </a:p>
          <a:p>
            <a:pPr marL="457200" indent="-457200">
              <a:buFont typeface="+mj-lt"/>
              <a:buAutoNum type="arabicPeriod"/>
            </a:pPr>
            <a:r>
              <a:rPr lang="ja-JP" altLang="en-US" dirty="0" smtClean="0"/>
              <a:t>オープンデータ</a:t>
            </a:r>
            <a:r>
              <a:rPr lang="ja-JP" altLang="en-US" dirty="0"/>
              <a:t>に関する</a:t>
            </a:r>
            <a:r>
              <a:rPr lang="ja-JP" altLang="en-US" dirty="0" smtClean="0"/>
              <a:t>技術・規格</a:t>
            </a:r>
            <a:endParaRPr lang="ja-JP" altLang="en-US" dirty="0"/>
          </a:p>
          <a:p>
            <a:pPr lvl="1"/>
            <a:r>
              <a:rPr lang="ja-JP" altLang="en-US" dirty="0"/>
              <a:t>オープンデータ化</a:t>
            </a:r>
            <a:r>
              <a:rPr lang="ja-JP" altLang="en-US" dirty="0" smtClean="0"/>
              <a:t>にあたって参考</a:t>
            </a:r>
            <a:r>
              <a:rPr lang="ja-JP" altLang="en-US" dirty="0"/>
              <a:t>になる技術や規格</a:t>
            </a:r>
            <a:r>
              <a:rPr lang="ja-JP" altLang="en-US" dirty="0" smtClean="0"/>
              <a:t>を解説</a:t>
            </a:r>
            <a:r>
              <a:rPr lang="ja-JP" altLang="en-US" dirty="0"/>
              <a:t>する</a:t>
            </a:r>
            <a:r>
              <a:rPr lang="ja-JP" altLang="en-US" dirty="0" smtClean="0"/>
              <a:t>。</a:t>
            </a:r>
          </a:p>
          <a:p>
            <a:pPr lvl="1"/>
            <a:endParaRPr lang="ja-JP" altLang="en-US" dirty="0"/>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1816623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地理情報データに関する規格</a:t>
            </a:r>
            <a:endParaRPr kumimoji="1" lang="ja-JP" altLang="en-US" dirty="0"/>
          </a:p>
        </p:txBody>
      </p:sp>
      <p:graphicFrame>
        <p:nvGraphicFramePr>
          <p:cNvPr id="8" name="コンテンツ プレースホルダー 7"/>
          <p:cNvGraphicFramePr>
            <a:graphicFrameLocks noGrp="1"/>
          </p:cNvGraphicFramePr>
          <p:nvPr>
            <p:ph sz="half" idx="1"/>
            <p:extLst>
              <p:ext uri="{D42A27DB-BD31-4B8C-83A1-F6EECF244321}">
                <p14:modId xmlns:p14="http://schemas.microsoft.com/office/powerpoint/2010/main" val="393561809"/>
              </p:ext>
            </p:extLst>
          </p:nvPr>
        </p:nvGraphicFramePr>
        <p:xfrm>
          <a:off x="315913" y="1143000"/>
          <a:ext cx="9183924" cy="3764280"/>
        </p:xfrm>
        <a:graphic>
          <a:graphicData uri="http://schemas.openxmlformats.org/drawingml/2006/table">
            <a:tbl>
              <a:tblPr firstRow="1" bandRow="1">
                <a:tableStyleId>{5C22544A-7EE6-4342-B048-85BDC9FD1C3A}</a:tableStyleId>
              </a:tblPr>
              <a:tblGrid>
                <a:gridCol w="2295981"/>
                <a:gridCol w="1746187"/>
                <a:gridCol w="1518348"/>
                <a:gridCol w="3623408"/>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r>
              <a:tr h="370840">
                <a:tc gridSpan="4">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shapefile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ESRI</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endParaRPr kumimoji="1" lang="ja-JP" altLang="en-US"/>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他の地理情報システム</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(GIS)</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間でのデータの相互運用におけるオープン標準として用いられるファイル形式である。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r>
              <a:tr h="370840">
                <a:tc gridSpan="4">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GML (Geography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 Geospatial Consortium (OGC)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 19136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地理的特徴を表現する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ベースのマークアップ言語。平成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月から国土地理院が提供している基盤地図情報は、この形式で提供されている。</a:t>
                      </a:r>
                    </a:p>
                  </a:txBody>
                  <a:tcPr marL="87032" marR="87032"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KML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 Geospatial Consortium (OGC)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endParaRPr kumimoji="1" lang="ja-JP" altLang="en-US"/>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アプリケーション・プログラムにおける三次元地理空間情報の表示を管理するために開発された、</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ベースのマークアップ言語。座標の前提となる測地基準系の定義をサポートしていない。</a:t>
                      </a:r>
                    </a:p>
                  </a:txBody>
                  <a:tcPr marL="87032" marR="87032" anchor="ctr"/>
                </a:tc>
              </a:tr>
            </a:tbl>
          </a:graphicData>
        </a:graphic>
      </p:graphicFrame>
      <p:sp>
        <p:nvSpPr>
          <p:cNvPr id="2" name="コンテンツ プレースホルダー 1"/>
          <p:cNvSpPr>
            <a:spLocks noGrp="1"/>
          </p:cNvSpPr>
          <p:nvPr>
            <p:ph sz="half" idx="2"/>
          </p:nvPr>
        </p:nvSpPr>
        <p:spPr>
          <a:xfrm>
            <a:off x="315789" y="4941167"/>
            <a:ext cx="9182040" cy="1469961"/>
          </a:xfrm>
        </p:spPr>
        <p:txBody>
          <a:bodyPr/>
          <a:lstStyle/>
          <a:p>
            <a:r>
              <a:rPr kumimoji="1" lang="ja-JP" altLang="en-US" dirty="0" smtClean="0"/>
              <a:t>これらの規格を扱えるツールについては、</a:t>
            </a:r>
            <a:r>
              <a:rPr kumimoji="1" lang="en-US" altLang="ja-JP" dirty="0" smtClean="0"/>
              <a:t>p.65</a:t>
            </a:r>
            <a:r>
              <a:rPr kumimoji="1" lang="ja-JP" altLang="en-US" dirty="0" smtClean="0"/>
              <a:t>に列記する。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60</a:t>
            </a:fld>
            <a:endParaRPr lang="en-US" altLang="ja-JP" dirty="0"/>
          </a:p>
        </p:txBody>
      </p:sp>
    </p:spTree>
    <p:extLst>
      <p:ext uri="{BB962C8B-B14F-4D97-AF65-F5344CB8AC3E}">
        <p14:creationId xmlns:p14="http://schemas.microsoft.com/office/powerpoint/2010/main" val="1246123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データ</a:t>
            </a:r>
            <a:r>
              <a:rPr lang="ja-JP" altLang="en-US" dirty="0" smtClean="0"/>
              <a:t>の伝送プロトコル・形式</a:t>
            </a:r>
            <a:r>
              <a:rPr kumimoji="1" lang="ja-JP" altLang="en-US" dirty="0" smtClean="0"/>
              <a:t>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428308834"/>
              </p:ext>
            </p:extLst>
          </p:nvPr>
        </p:nvGraphicFramePr>
        <p:xfrm>
          <a:off x="350838" y="1143000"/>
          <a:ext cx="9147411" cy="4485640"/>
        </p:xfrm>
        <a:graphic>
          <a:graphicData uri="http://schemas.openxmlformats.org/drawingml/2006/table">
            <a:tbl>
              <a:tblPr firstRow="1" bandRow="1">
                <a:tableStyleId>{5C22544A-7EE6-4342-B048-85BDC9FD1C3A}</a:tableStyleId>
              </a:tblPr>
              <a:tblGrid>
                <a:gridCol w="2286853"/>
                <a:gridCol w="1739245"/>
                <a:gridCol w="1512311"/>
                <a:gridCol w="3609002"/>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FTP (File Transfer</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Protocol)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959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端末とサーバの間でファイル（ドキュメントや画像・動画など）を転送するための、代表的なプロトコル。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HTTP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Transfer Protocol)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2616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ブラウザと</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サーバの間で</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などのコンテンツの送受信に用いられる通信プロトコルである。</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REST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対象とするリソースを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で指定し、</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HTTP</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メソッド</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GET, POST, PUT, DELETE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を取得・登録・更新・削除の各操作に対応させて</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上のリソース（データ）を扱うスタイル。</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SOAP</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ソフトウェア同士がメッセージ（オブジェクト）を交換するためのプロトコルである。交換メッセージは</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に準拠している。</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SPARQL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モデルに基づくデータを検索・操作するクエリ言語。</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JSON (JavaScript Object Notation)</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4627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JavaScript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におけるオブジェクトの表記法をベースとした軽量なデータ記述言語</a:t>
                      </a:r>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61</a:t>
            </a:fld>
            <a:endParaRPr lang="en-US" altLang="ja-JP" dirty="0"/>
          </a:p>
        </p:txBody>
      </p:sp>
    </p:spTree>
    <p:extLst>
      <p:ext uri="{BB962C8B-B14F-4D97-AF65-F5344CB8AC3E}">
        <p14:creationId xmlns:p14="http://schemas.microsoft.com/office/powerpoint/2010/main" val="2159161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リアルタイムデータの伝送に関する規格</a:t>
            </a:r>
            <a:endParaRPr kumimoji="1" lang="ja-JP" altLang="en-US" dirty="0"/>
          </a:p>
        </p:txBody>
      </p:sp>
      <p:sp>
        <p:nvSpPr>
          <p:cNvPr id="3" name="コンテンツ プレースホルダー 2"/>
          <p:cNvSpPr>
            <a:spLocks noGrp="1"/>
          </p:cNvSpPr>
          <p:nvPr>
            <p:ph idx="1"/>
          </p:nvPr>
        </p:nvSpPr>
        <p:spPr/>
        <p:txBody>
          <a:bodyPr/>
          <a:lstStyle/>
          <a:p>
            <a:r>
              <a:rPr lang="en-US" altLang="ja-JP" dirty="0"/>
              <a:t>Streams API</a:t>
            </a:r>
            <a:r>
              <a:rPr lang="en-US" altLang="ja-JP" baseline="30000" dirty="0" smtClean="0"/>
              <a:t>(*)</a:t>
            </a:r>
            <a:endParaRPr lang="ja-JP" altLang="en-US" baseline="30000" dirty="0"/>
          </a:p>
          <a:p>
            <a:pPr lvl="1"/>
            <a:r>
              <a:rPr lang="ja-JP" altLang="en-US" dirty="0"/>
              <a:t>サーバ・クライアント間での</a:t>
            </a:r>
            <a:r>
              <a:rPr lang="en-US" altLang="ja-JP" dirty="0"/>
              <a:t>HTTP</a:t>
            </a:r>
            <a:r>
              <a:rPr lang="ja-JP" altLang="en-US" dirty="0"/>
              <a:t>コネクションを継続し、値が更新されるごとにその結果を返す仕組み</a:t>
            </a:r>
            <a:r>
              <a:rPr lang="ja-JP" altLang="en-US" dirty="0" smtClean="0"/>
              <a:t>。</a:t>
            </a:r>
          </a:p>
          <a:p>
            <a:pPr lvl="1"/>
            <a:r>
              <a:rPr lang="en-US" altLang="ja-JP" dirty="0" smtClean="0"/>
              <a:t>World Wide Web Consortium (W3C) </a:t>
            </a:r>
            <a:r>
              <a:rPr lang="ja-JP" altLang="en-US" dirty="0" smtClean="0"/>
              <a:t>が規格化している。</a:t>
            </a:r>
            <a:endParaRPr lang="ja-JP" altLang="en-US" dirty="0"/>
          </a:p>
          <a:p>
            <a:pPr lvl="1"/>
            <a:r>
              <a:rPr lang="en-US" altLang="ja-JP" dirty="0" smtClean="0"/>
              <a:t>Twitter</a:t>
            </a:r>
            <a:r>
              <a:rPr lang="ja-JP" altLang="en-US" dirty="0" smtClean="0"/>
              <a:t>など</a:t>
            </a:r>
            <a:r>
              <a:rPr lang="ja-JP" altLang="en-US" dirty="0"/>
              <a:t>で利用されている。</a:t>
            </a:r>
          </a:p>
          <a:p>
            <a:r>
              <a:rPr lang="en-US" altLang="ja-JP" dirty="0"/>
              <a:t> GTFS</a:t>
            </a:r>
            <a:r>
              <a:rPr lang="ja-JP" altLang="en-US" dirty="0"/>
              <a:t>（</a:t>
            </a:r>
            <a:r>
              <a:rPr lang="en-US" altLang="ja-JP" dirty="0"/>
              <a:t>General Transit Feed Spec</a:t>
            </a:r>
            <a:r>
              <a:rPr lang="ja-JP" altLang="en-US" dirty="0"/>
              <a:t>）</a:t>
            </a:r>
            <a:r>
              <a:rPr lang="en-US" altLang="ja-JP" dirty="0" err="1"/>
              <a:t>Realtime</a:t>
            </a:r>
            <a:endParaRPr lang="ja-JP" altLang="en-US" dirty="0"/>
          </a:p>
          <a:p>
            <a:pPr lvl="1"/>
            <a:r>
              <a:rPr lang="en-US" altLang="ja-JP" dirty="0"/>
              <a:t>GTFS</a:t>
            </a:r>
            <a:r>
              <a:rPr lang="ja-JP" altLang="en-US" dirty="0"/>
              <a:t>は、公共交通機関の時刻表とその地理的情報に使用される共通形式</a:t>
            </a:r>
            <a:r>
              <a:rPr lang="ja-JP" altLang="en-US" dirty="0" smtClean="0"/>
              <a:t>。</a:t>
            </a:r>
          </a:p>
          <a:p>
            <a:pPr lvl="1"/>
            <a:r>
              <a:rPr lang="en-US" altLang="ja-JP" dirty="0" smtClean="0"/>
              <a:t>GTFS </a:t>
            </a:r>
            <a:r>
              <a:rPr lang="en-US" altLang="ja-JP" dirty="0" err="1"/>
              <a:t>Realtime</a:t>
            </a:r>
            <a:r>
              <a:rPr lang="ja-JP" altLang="en-US" dirty="0"/>
              <a:t>は、公共交通機関が運行車両に関するリアルタイムの最新情報をアプリケーション デベロッパーに提供できるようにするためのフィードの仕様</a:t>
            </a:r>
            <a:r>
              <a:rPr lang="ja-JP" altLang="en-US" dirty="0" smtClean="0"/>
              <a:t>。</a:t>
            </a:r>
          </a:p>
          <a:p>
            <a:pPr lvl="1"/>
            <a:r>
              <a:rPr lang="en-US" altLang="ja-JP" dirty="0"/>
              <a:t>Google</a:t>
            </a:r>
            <a:r>
              <a:rPr lang="ja-JP" altLang="en-US" dirty="0"/>
              <a:t>社が規格化している</a:t>
            </a:r>
            <a:r>
              <a:rPr lang="ja-JP" altLang="en-US" dirty="0" smtClean="0"/>
              <a:t>。</a:t>
            </a:r>
          </a:p>
          <a:p>
            <a:r>
              <a:rPr lang="ja-JP" altLang="en-US" dirty="0"/>
              <a:t>情報流通連携</a:t>
            </a:r>
            <a:r>
              <a:rPr lang="ja-JP" altLang="en-US" dirty="0" smtClean="0"/>
              <a:t>基盤・外部仕様書</a:t>
            </a:r>
          </a:p>
          <a:p>
            <a:pPr lvl="1"/>
            <a:r>
              <a:rPr lang="en-US" altLang="ja-JP" dirty="0" smtClean="0"/>
              <a:t>Streams API</a:t>
            </a:r>
            <a:r>
              <a:rPr lang="ja-JP" altLang="en-US" dirty="0" smtClean="0"/>
              <a:t>を利用してリアルタイムデータの伝送ができる規格になっている。</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62</a:t>
            </a:fld>
            <a:endParaRPr lang="en-US" altLang="ja-JP" dirty="0"/>
          </a:p>
        </p:txBody>
      </p:sp>
      <p:sp>
        <p:nvSpPr>
          <p:cNvPr id="5" name="テキスト ボックス 4"/>
          <p:cNvSpPr txBox="1"/>
          <p:nvPr/>
        </p:nvSpPr>
        <p:spPr>
          <a:xfrm>
            <a:off x="4953000" y="6320353"/>
            <a:ext cx="4888518" cy="276999"/>
          </a:xfrm>
          <a:prstGeom prst="rect">
            <a:avLst/>
          </a:prstGeom>
          <a:noFill/>
        </p:spPr>
        <p:txBody>
          <a:bodyPr wrap="none" rtlCol="0">
            <a:spAutoFit/>
          </a:bodyPr>
          <a:lstStyle/>
          <a:p>
            <a:pPr algn="l"/>
            <a:r>
              <a:rPr kumimoji="1" lang="en-US" altLang="ja-JP" sz="1200" dirty="0" smtClean="0">
                <a:solidFill>
                  <a:schemeClr val="bg2"/>
                </a:solidFill>
                <a:latin typeface="+mn-lt"/>
                <a:ea typeface="ヒラギノ角ゴ ProN W6"/>
                <a:cs typeface="ヒラギノ角ゴ ProN W6"/>
              </a:rPr>
              <a:t>(*) </a:t>
            </a:r>
            <a:r>
              <a:rPr kumimoji="1" lang="en-US" altLang="ja-JP" sz="1200" dirty="0" err="1">
                <a:solidFill>
                  <a:schemeClr val="bg2"/>
                </a:solidFill>
                <a:latin typeface="+mn-lt"/>
                <a:ea typeface="ヒラギノ角ゴ ProN W6"/>
                <a:cs typeface="ヒラギノ角ゴ ProN W6"/>
              </a:rPr>
              <a:t>Feras</a:t>
            </a:r>
            <a:r>
              <a:rPr kumimoji="1" lang="en-US" altLang="ja-JP" sz="1200" dirty="0">
                <a:solidFill>
                  <a:schemeClr val="bg2"/>
                </a:solidFill>
                <a:latin typeface="+mn-lt"/>
                <a:ea typeface="ヒラギノ角ゴ ProN W6"/>
                <a:cs typeface="ヒラギノ角ゴ ProN W6"/>
              </a:rPr>
              <a:t> </a:t>
            </a:r>
            <a:r>
              <a:rPr kumimoji="1" lang="en-US" altLang="ja-JP" sz="1200" dirty="0" smtClean="0">
                <a:solidFill>
                  <a:schemeClr val="bg2"/>
                </a:solidFill>
                <a:latin typeface="+mn-lt"/>
                <a:ea typeface="ヒラギノ角ゴ ProN W6"/>
                <a:cs typeface="ヒラギノ角ゴ ProN W6"/>
              </a:rPr>
              <a:t>Moussa. Streams API. 2013. http://www.w3.org/TR/streams-api/</a:t>
            </a:r>
            <a:endParaRPr kumimoji="1" lang="ja-JP" altLang="en-US" sz="120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3282321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smtClean="0"/>
              <a:t>ii. </a:t>
            </a:r>
            <a:r>
              <a:rPr lang="ja-JP" altLang="en-US" dirty="0" smtClean="0"/>
              <a:t>識別子</a:t>
            </a:r>
            <a:r>
              <a:rPr lang="ja-JP" altLang="en-US" dirty="0"/>
              <a:t>に関する規格</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63</a:t>
            </a:fld>
            <a:endParaRPr lang="en-US" altLang="ja-JP" dirty="0"/>
          </a:p>
        </p:txBody>
      </p:sp>
    </p:spTree>
    <p:extLst>
      <p:ext uri="{BB962C8B-B14F-4D97-AF65-F5344CB8AC3E}">
        <p14:creationId xmlns:p14="http://schemas.microsoft.com/office/powerpoint/2010/main" val="413726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96047351"/>
              </p:ext>
            </p:extLst>
          </p:nvPr>
        </p:nvGraphicFramePr>
        <p:xfrm>
          <a:off x="350838" y="1143000"/>
          <a:ext cx="9147177" cy="5273040"/>
        </p:xfrm>
        <a:graphic>
          <a:graphicData uri="http://schemas.openxmlformats.org/drawingml/2006/table">
            <a:tbl>
              <a:tblPr firstRow="1" bandRow="1">
                <a:tableStyleId>{5C22544A-7EE6-4342-B048-85BDC9FD1C3A}</a:tableStyleId>
              </a:tblPr>
              <a:tblGrid>
                <a:gridCol w="713730"/>
                <a:gridCol w="1318976"/>
                <a:gridCol w="1016353"/>
                <a:gridCol w="1049047"/>
                <a:gridCol w="2664296"/>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汎用</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ucode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[ITU-T H.642.1]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urn:ucode:_0123456789ABCDEF0123456789ABCDEF</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ユビキタス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センター</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モノ・場所・概念などあらゆるものに付与できる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の再利用を禁じているため、唯一性は永続的に保証される。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128bit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物流</a:t>
                      </a: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EPC SGTIN (Serialized Global Trade Item Number</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urn:epc:id:sgtin:4512345.167890.2</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urn:epc:tag:sgtin-96:2.4512345.167890.2</a:t>
                      </a: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GS1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商品を識別するコード。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ビットコードである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SGTIN-96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では、ヘッダ（</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ビット）、流通形態を表すフィルタ（</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ビット）、パーティション（</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ビット）、企業コード（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ビット）、アイテムコード（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ビット）、シリアル番号（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ビット）と続く。企業コードとアイテムコードは合計</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ビットである。</a:t>
                      </a: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96bit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電子データ</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fr-FR"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 (Digital Object Idnetifiers)  [ISO 26234]</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http://dx.doi.org/10.1021/jo0349227</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国際</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財団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(The International DOI Foundation)</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インターネット上のドキュメントに恒久的に与えられる識別子。サーバの移転によるリンク切れを回避するため、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ディレクトリを経由させている。学術論文の分野で広く使われており、学術雑誌や論文誌の記事に付与されている。書籍のタイトルだけでなく、任意のページや図表、</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曲ごとに付与することもできる。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100" dirty="0"/>
                    </a:p>
                  </a:txBody>
                  <a:tcP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UUID (Universally Unique </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IDentifier</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[ISO/IEC 11578]</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urn:uuid:f81d4fae-7dec-11d0-a765-00a0c91e6bf6</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なし（乱数）</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分散システムにおいて、どこかが統制を取らなくても一意に識別できることを目的としたコード</a:t>
                      </a:r>
                      <a:r>
                        <a:rPr kumimoji="1" lang="ja-JP" altLang="en-US" sz="1050" baseline="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現在よく利用されているのは、乱数に基づく</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version 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である。ブログ等のコンテンツ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として使われることが多い。</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128bit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64</a:t>
            </a:fld>
            <a:endParaRPr lang="en-US" altLang="ja-JP" dirty="0"/>
          </a:p>
        </p:txBody>
      </p:sp>
    </p:spTree>
    <p:extLst>
      <p:ext uri="{BB962C8B-B14F-4D97-AF65-F5344CB8AC3E}">
        <p14:creationId xmlns:p14="http://schemas.microsoft.com/office/powerpoint/2010/main" val="1802428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68640879"/>
              </p:ext>
            </p:extLst>
          </p:nvPr>
        </p:nvGraphicFramePr>
        <p:xfrm>
          <a:off x="350838" y="1143000"/>
          <a:ext cx="9147177" cy="4312920"/>
        </p:xfrm>
        <a:graphic>
          <a:graphicData uri="http://schemas.openxmlformats.org/drawingml/2006/table">
            <a:tbl>
              <a:tblPr firstRow="1" bandRow="1">
                <a:tableStyleId>{5C22544A-7EE6-4342-B048-85BDC9FD1C3A}</a:tableStyleId>
              </a:tblPr>
              <a:tblGrid>
                <a:gridCol w="713730"/>
                <a:gridCol w="1318976"/>
                <a:gridCol w="1016353"/>
                <a:gridCol w="1016353"/>
                <a:gridCol w="2696990"/>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ゅ</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3">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企業・組織</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企業コード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 6523]</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urn:oid:1.3.170.201233049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が定めた</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 (International Code</a:t>
                      </a: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 Designator)</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組織</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を識</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別するコードの付与方法を</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ISO/IEC JTC1 SC32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）が定めたもので、複数の企業コードや組織コードを包含することの出来るマルチコード。先頭の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を識</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別する。それ以降の表記は、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が決定する。現在、</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ほどの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が登</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帝国データバンクコード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urn:oid:1.3.170.201233049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帝国データバンク</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つ。帝国データバンクによる、企業信用調査の対象を識別するための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企業による電子証明書の取得などでも利用されている。約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175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万件登録されている。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組織コード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urn:oid:1.3.147.123456</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zh-TW"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一般財団法人日本情報経済社会推進協会</a:t>
                      </a:r>
                      <a:r>
                        <a:rPr kumimoji="1" lang="en-US" altLang="zh-TW" sz="1050" dirty="0" smtClean="0">
                          <a:latin typeface="メイリオ" panose="020B0604030504040204" pitchFamily="50" charset="-128"/>
                          <a:ea typeface="メイリオ" panose="020B0604030504040204" pitchFamily="50" charset="-128"/>
                          <a:cs typeface="メイリオ" panose="020B0604030504040204" pitchFamily="50" charset="-128"/>
                        </a:rPr>
                        <a:t>(JIPDEC)</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EDI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AIDC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メディアによる企業間の情報共有・情報連携システムにおいて、情報の送り手あるいは受け取り手となる企業を一意に識別するための企業コード。約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25,000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件登録されている。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0-9</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A-Z</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自治体</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都道府県・市区町村コード（統計に用いる標準地域コード）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http://statdb.nstac.go.jp/lod/sac/13101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総務省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都道府県及び市町村の区域を示す統計情報の表章及び当該情報の相互利用のための基準であり、統計審議会の答申を踏まえ、昭和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1970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月）に定められたもの。</a:t>
                      </a: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65</a:t>
            </a:fld>
            <a:endParaRPr lang="en-US" altLang="ja-JP" dirty="0"/>
          </a:p>
        </p:txBody>
      </p:sp>
      <p:sp>
        <p:nvSpPr>
          <p:cNvPr id="6" name="テキスト ボックス 5"/>
          <p:cNvSpPr txBox="1"/>
          <p:nvPr/>
        </p:nvSpPr>
        <p:spPr>
          <a:xfrm>
            <a:off x="6001811" y="6165812"/>
            <a:ext cx="3847733" cy="415498"/>
          </a:xfrm>
          <a:prstGeom prst="rect">
            <a:avLst/>
          </a:prstGeom>
          <a:noFill/>
        </p:spPr>
        <p:txBody>
          <a:bodyPr wrap="square" rtlCol="0">
            <a:spAutoFit/>
          </a:bodyPr>
          <a:lstStyle/>
          <a:p>
            <a:pPr algn="l"/>
            <a:r>
              <a:rPr kumimoji="1" lang="en-US" altLang="ja-JP" sz="1050" dirty="0" smtClean="0">
                <a:solidFill>
                  <a:schemeClr val="bg2"/>
                </a:solidFill>
                <a:latin typeface="+mn-lt"/>
                <a:ea typeface="ヒラギノ角ゴ ProN W6"/>
                <a:cs typeface="ヒラギノ角ゴ ProN W6"/>
              </a:rPr>
              <a:t>(*) </a:t>
            </a:r>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コード自体は自治体の統廃合により変化することがあるが、その変化を追跡する仕組みが提供されている。</a:t>
            </a:r>
          </a:p>
        </p:txBody>
      </p:sp>
    </p:spTree>
    <p:extLst>
      <p:ext uri="{BB962C8B-B14F-4D97-AF65-F5344CB8AC3E}">
        <p14:creationId xmlns:p14="http://schemas.microsoft.com/office/powerpoint/2010/main" val="1801637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005799048"/>
              </p:ext>
            </p:extLst>
          </p:nvPr>
        </p:nvGraphicFramePr>
        <p:xfrm>
          <a:off x="350838" y="1143000"/>
          <a:ext cx="9147177" cy="3581400"/>
        </p:xfrm>
        <a:graphic>
          <a:graphicData uri="http://schemas.openxmlformats.org/drawingml/2006/table">
            <a:tbl>
              <a:tblPr firstRow="1" bandRow="1">
                <a:tableStyleId>{5C22544A-7EE6-4342-B048-85BDC9FD1C3A}</a:tableStyleId>
              </a:tblPr>
              <a:tblGrid>
                <a:gridCol w="713730"/>
                <a:gridCol w="1318976"/>
                <a:gridCol w="1016353"/>
                <a:gridCol w="1016353"/>
                <a:gridCol w="2696990"/>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書籍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 [ISO 2108]</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urn:isbn:4-13-060800-2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国際本部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International ISBN </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Agancy</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国内では日本図書コード管理センター</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書籍を識別するための番号体系。</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X-AAAA-BBBB-C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という形の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）と、その先頭に</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978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を補った</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は言語圏、</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は出版社番号、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は書名番号、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はチェックディジットである。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 A, B</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の桁数は規模により変わる。</a:t>
                      </a:r>
                    </a:p>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JAN/EAN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コードと統合されている（書籍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JAN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桁または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ISSN [ISO</a:t>
                      </a: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 3279]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urn:issn:1560-1560</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ISSN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ネットワーク／国内では国会図書館</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学術雑誌など，逐次刊行物を識別する番号体系．</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桁の数字からなり，通常</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桁に分けて表記される．上位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桁が国ごとに割り当てられ，その次の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桁が追い番で付与される．最後の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文字はチェック用であり，モジュラス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で計算される．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http://&lt;username&gt;.openid.ne.jp/</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財団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Foundation)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シングル・サイン・オン（複数のサイトに同じ</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・パスワードでログインする）のためのユーザ識別子。</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可変長</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66</a:t>
            </a:fld>
            <a:endParaRPr lang="en-US" altLang="ja-JP" dirty="0"/>
          </a:p>
        </p:txBody>
      </p:sp>
    </p:spTree>
    <p:extLst>
      <p:ext uri="{BB962C8B-B14F-4D97-AF65-F5344CB8AC3E}">
        <p14:creationId xmlns:p14="http://schemas.microsoft.com/office/powerpoint/2010/main" val="4256564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smtClean="0"/>
              <a:t>iii. </a:t>
            </a:r>
            <a:r>
              <a:rPr lang="ja-JP" altLang="en-US" dirty="0" smtClean="0"/>
              <a:t>オープンデータ化</a:t>
            </a:r>
            <a:r>
              <a:rPr lang="ja-JP" altLang="en-US" dirty="0"/>
              <a:t>に有用なツール</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67</a:t>
            </a:fld>
            <a:endParaRPr lang="en-US" altLang="ja-JP" dirty="0"/>
          </a:p>
        </p:txBody>
      </p:sp>
    </p:spTree>
    <p:extLst>
      <p:ext uri="{BB962C8B-B14F-4D97-AF65-F5344CB8AC3E}">
        <p14:creationId xmlns:p14="http://schemas.microsoft.com/office/powerpoint/2010/main" val="413726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Web</a:t>
            </a:r>
            <a:r>
              <a:rPr kumimoji="1" lang="ja-JP" altLang="en-US" dirty="0" smtClean="0"/>
              <a:t>サーバ</a:t>
            </a:r>
            <a:endParaRPr kumimoji="1" lang="ja-JP" altLang="en-US" dirty="0"/>
          </a:p>
        </p:txBody>
      </p:sp>
      <p:sp>
        <p:nvSpPr>
          <p:cNvPr id="9" name="コンテンツ プレースホルダー 8"/>
          <p:cNvSpPr>
            <a:spLocks noGrp="1"/>
          </p:cNvSpPr>
          <p:nvPr>
            <p:ph idx="1"/>
          </p:nvPr>
        </p:nvSpPr>
        <p:spPr/>
        <p:txBody>
          <a:bodyPr/>
          <a:lstStyle/>
          <a:p>
            <a:r>
              <a:rPr kumimoji="1" lang="ja-JP" altLang="en-US" dirty="0" smtClean="0"/>
              <a:t>概要</a:t>
            </a:r>
          </a:p>
          <a:p>
            <a:pPr lvl="1"/>
            <a:r>
              <a:rPr lang="en-US" altLang="ja-JP" dirty="0" smtClean="0"/>
              <a:t>PC</a:t>
            </a:r>
            <a:r>
              <a:rPr lang="ja-JP" altLang="en-US" dirty="0" smtClean="0"/>
              <a:t>やスマートフォンに搭載されているブラウザに対して、</a:t>
            </a:r>
            <a:r>
              <a:rPr lang="en-US" altLang="ja-JP" dirty="0" smtClean="0"/>
              <a:t>HTTP</a:t>
            </a:r>
            <a:r>
              <a:rPr lang="ja-JP" altLang="en-US" dirty="0" smtClean="0"/>
              <a:t>というプロトコルに則って情報を提供するサービス、およびそれを提供するコンピュータをいう。</a:t>
            </a:r>
          </a:p>
          <a:p>
            <a:r>
              <a:rPr kumimoji="1" lang="ja-JP" altLang="en-US" dirty="0" smtClean="0"/>
              <a:t>代表的なツールとその入手先</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dirty="0" smtClean="0"/>
              <a:t>補足</a:t>
            </a:r>
          </a:p>
          <a:p>
            <a:pPr lvl="1"/>
            <a:r>
              <a:rPr kumimoji="1" lang="ja-JP" altLang="en-US" dirty="0" smtClean="0"/>
              <a:t>レンタルサーバサービスのほとんどで、</a:t>
            </a:r>
            <a:r>
              <a:rPr kumimoji="1" lang="en-US" altLang="ja-JP" dirty="0" smtClean="0"/>
              <a:t>Web</a:t>
            </a:r>
            <a:r>
              <a:rPr kumimoji="1" lang="ja-JP" altLang="en-US" dirty="0" smtClean="0"/>
              <a:t>サーバの機能を提供している。</a:t>
            </a:r>
          </a:p>
          <a:p>
            <a:endParaRPr lang="ja-JP" altLang="en-US" dirty="0"/>
          </a:p>
          <a:p>
            <a:endParaRPr kumimoji="1" lang="ja-JP" altLang="en-US" dirty="0" smtClean="0"/>
          </a:p>
          <a:p>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68</a:t>
            </a:fld>
            <a:endParaRPr lang="en-US" altLang="ja-JP" dirty="0"/>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3973704708"/>
              </p:ext>
            </p:extLst>
          </p:nvPr>
        </p:nvGraphicFramePr>
        <p:xfrm>
          <a:off x="315913" y="2708920"/>
          <a:ext cx="9182100" cy="1833880"/>
        </p:xfrm>
        <a:graphic>
          <a:graphicData uri="http://schemas.openxmlformats.org/drawingml/2006/table">
            <a:tbl>
              <a:tblPr firstRow="1" bandRow="1">
                <a:tableStyleId>{5C22544A-7EE6-4342-B048-85BDC9FD1C3A}</a:tableStyleId>
              </a:tblPr>
              <a:tblGrid>
                <a:gridCol w="1900783"/>
                <a:gridCol w="3240360"/>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HTTP Server</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http://www.apache.org/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fr-FR"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Microsoft Internet Information Services (IIS)</a:t>
                      </a: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Microsoft Corporation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http://www.microsoft.com/ja-jp/server-cloud/windows-server/</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2181907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CKAN</a:t>
            </a:r>
            <a:endParaRPr kumimoji="1" lang="ja-JP" altLang="en-US" dirty="0"/>
          </a:p>
        </p:txBody>
      </p:sp>
      <p:sp>
        <p:nvSpPr>
          <p:cNvPr id="8" name="コンテンツ プレースホルダー 7"/>
          <p:cNvSpPr>
            <a:spLocks noGrp="1"/>
          </p:cNvSpPr>
          <p:nvPr>
            <p:ph sz="half" idx="1"/>
          </p:nvPr>
        </p:nvSpPr>
        <p:spPr/>
        <p:txBody>
          <a:bodyPr/>
          <a:lstStyle/>
          <a:p>
            <a:r>
              <a:rPr kumimoji="1" lang="ja-JP" altLang="en-US" dirty="0" smtClean="0"/>
              <a:t>概要</a:t>
            </a:r>
            <a:endParaRPr kumimoji="1" lang="en-US" altLang="ja-JP" dirty="0" smtClean="0"/>
          </a:p>
          <a:p>
            <a:pPr lvl="1"/>
            <a:r>
              <a:rPr lang="ja-JP" altLang="en-US" dirty="0" smtClean="0"/>
              <a:t>データの登録・管理を行い、ポータルサイトとして公開するサービスを提供するソフトウェア</a:t>
            </a:r>
          </a:p>
          <a:p>
            <a:r>
              <a:rPr kumimoji="1" lang="ja-JP" altLang="en-US" dirty="0" smtClean="0"/>
              <a:t>ツールの入手先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848343158"/>
              </p:ext>
            </p:extLst>
          </p:nvPr>
        </p:nvGraphicFramePr>
        <p:xfrm>
          <a:off x="315913" y="2708920"/>
          <a:ext cx="9182100" cy="741680"/>
        </p:xfrm>
        <a:graphic>
          <a:graphicData uri="http://schemas.openxmlformats.org/drawingml/2006/table">
            <a:tbl>
              <a:tblPr firstRow="1" bandRow="1">
                <a:tableStyleId>{5C22544A-7EE6-4342-B048-85BDC9FD1C3A}</a:tableStyleId>
              </a:tblPr>
              <a:tblGrid>
                <a:gridCol w="1900783"/>
                <a:gridCol w="3240360"/>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The Open</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Knowledge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http://www.ckan.org/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69</a:t>
            </a:fld>
            <a:endParaRPr lang="en-US" altLang="ja-JP" dirty="0"/>
          </a:p>
        </p:txBody>
      </p:sp>
    </p:spTree>
    <p:extLst>
      <p:ext uri="{BB962C8B-B14F-4D97-AF65-F5344CB8AC3E}">
        <p14:creationId xmlns:p14="http://schemas.microsoft.com/office/powerpoint/2010/main" val="6502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2.</a:t>
            </a:r>
            <a:r>
              <a:rPr lang="ja-JP" altLang="en-US" dirty="0"/>
              <a:t>オープンデータ化の背景と意義</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306085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GIS</a:t>
            </a:r>
            <a:r>
              <a:rPr kumimoji="1" lang="ja-JP" altLang="en-US" dirty="0" smtClean="0"/>
              <a:t>システム</a:t>
            </a:r>
            <a:endParaRPr kumimoji="1" lang="ja-JP" altLang="en-US" dirty="0"/>
          </a:p>
        </p:txBody>
      </p:sp>
      <p:sp>
        <p:nvSpPr>
          <p:cNvPr id="8" name="コンテンツ プレースホルダー 7"/>
          <p:cNvSpPr>
            <a:spLocks noGrp="1"/>
          </p:cNvSpPr>
          <p:nvPr>
            <p:ph sz="half" idx="1"/>
          </p:nvPr>
        </p:nvSpPr>
        <p:spPr/>
        <p:txBody>
          <a:bodyPr/>
          <a:lstStyle/>
          <a:p>
            <a:r>
              <a:rPr kumimoji="1" lang="ja-JP" altLang="en-US" dirty="0" smtClean="0"/>
              <a:t>概要</a:t>
            </a:r>
            <a:endParaRPr kumimoji="1" lang="en-US" altLang="ja-JP" dirty="0" smtClean="0"/>
          </a:p>
          <a:p>
            <a:pPr lvl="1"/>
            <a:r>
              <a:rPr lang="ja-JP" altLang="en-US" dirty="0" smtClean="0"/>
              <a:t>地理情報形式データの</a:t>
            </a:r>
            <a:r>
              <a:rPr lang="ja-JP" altLang="en-US" dirty="0"/>
              <a:t>作成・</a:t>
            </a:r>
            <a:r>
              <a:rPr lang="ja-JP" altLang="en-US" dirty="0" smtClean="0"/>
              <a:t>編集を行うソフトウェア</a:t>
            </a:r>
          </a:p>
          <a:p>
            <a:r>
              <a:rPr kumimoji="1" lang="ja-JP" altLang="en-US" dirty="0"/>
              <a:t>代表的</a:t>
            </a:r>
            <a:r>
              <a:rPr kumimoji="1" lang="ja-JP" altLang="en-US" dirty="0" smtClean="0"/>
              <a:t>なツールとその入手先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712924510"/>
              </p:ext>
            </p:extLst>
          </p:nvPr>
        </p:nvGraphicFramePr>
        <p:xfrm>
          <a:off x="315913" y="2708920"/>
          <a:ext cx="9182100" cy="1854200"/>
        </p:xfrm>
        <a:graphic>
          <a:graphicData uri="http://schemas.openxmlformats.org/drawingml/2006/table">
            <a:tbl>
              <a:tblPr firstRow="1" bandRow="1">
                <a:tableStyleId>{5C22544A-7EE6-4342-B048-85BDC9FD1C3A}</a:tableStyleId>
              </a:tblPr>
              <a:tblGrid>
                <a:gridCol w="2044799"/>
                <a:gridCol w="3096344"/>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QGIS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QGIS Development Team</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http://qgis.org/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Google Earth</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Google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http://www.google.co.jp/earth/</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GRASS 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GRASAS Development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Team</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http://grass.osgeo.org/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ArcGIS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ESRI</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http://www.esrij.com/products/</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arcgis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70</a:t>
            </a:fld>
            <a:endParaRPr lang="en-US" altLang="ja-JP" dirty="0"/>
          </a:p>
        </p:txBody>
      </p:sp>
    </p:spTree>
    <p:extLst>
      <p:ext uri="{BB962C8B-B14F-4D97-AF65-F5344CB8AC3E}">
        <p14:creationId xmlns:p14="http://schemas.microsoft.com/office/powerpoint/2010/main" val="2225882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情報流通連携基盤</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概要</a:t>
            </a:r>
          </a:p>
          <a:p>
            <a:pPr lvl="1"/>
            <a:r>
              <a:rPr lang="ja-JP" altLang="en-US" dirty="0" smtClean="0"/>
              <a:t>オープンデータ</a:t>
            </a:r>
            <a:r>
              <a:rPr lang="ja-JP" altLang="en-US" dirty="0"/>
              <a:t>を</a:t>
            </a:r>
            <a:r>
              <a:rPr lang="ja-JP" altLang="en-US" dirty="0" smtClean="0"/>
              <a:t>登録</a:t>
            </a:r>
            <a:r>
              <a:rPr lang="ja-JP" altLang="en-US" dirty="0"/>
              <a:t>・利用するアプリケーションの構築を流通・連携させるための，汎用性を持つ技術・運用</a:t>
            </a:r>
            <a:r>
              <a:rPr lang="ja-JP" altLang="en-US" dirty="0" smtClean="0"/>
              <a:t>ルール</a:t>
            </a:r>
            <a:r>
              <a:rPr lang="ja-JP" altLang="en-US" dirty="0"/>
              <a:t>が整った</a:t>
            </a:r>
            <a:r>
              <a:rPr lang="ja-JP" altLang="en-US" dirty="0" smtClean="0"/>
              <a:t>環境。</a:t>
            </a:r>
          </a:p>
          <a:p>
            <a:r>
              <a:rPr kumimoji="1" lang="ja-JP" altLang="en-US" dirty="0" smtClean="0"/>
              <a:t>外部仕様</a:t>
            </a:r>
            <a:r>
              <a:rPr lang="ja-JP" altLang="en-US" dirty="0" smtClean="0"/>
              <a:t>の取得先</a:t>
            </a:r>
            <a:endParaRPr kumimoji="1" lang="ja-JP" altLang="en-US" dirty="0" smtClean="0"/>
          </a:p>
          <a:p>
            <a:pPr lvl="1"/>
            <a:r>
              <a:rPr lang="ja-JP" altLang="en-US" dirty="0" smtClean="0"/>
              <a:t>オープンデータ</a:t>
            </a:r>
            <a:r>
              <a:rPr lang="ja-JP" altLang="en-US" dirty="0"/>
              <a:t>を登録・利用するアプリケーションやサーバの構築方法を示すことにより、これらの構築を容易に</a:t>
            </a:r>
            <a:r>
              <a:rPr lang="ja-JP" altLang="en-US" dirty="0" smtClean="0"/>
              <a:t>するための規格として「情報流通連携基盤・外部仕様書」が公開されている。</a:t>
            </a:r>
          </a:p>
          <a:p>
            <a:pPr lvl="2"/>
            <a:r>
              <a:rPr kumimoji="1" lang="en-US" altLang="ja-JP" dirty="0" smtClean="0"/>
              <a:t>http://www.opendata.gr.jp/cfc/</a:t>
            </a:r>
          </a:p>
          <a:p>
            <a:pPr lvl="2"/>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71</a:t>
            </a:fld>
            <a:endParaRPr lang="en-US" altLang="ja-JP" dirty="0"/>
          </a:p>
        </p:txBody>
      </p:sp>
    </p:spTree>
    <p:extLst>
      <p:ext uri="{BB962C8B-B14F-4D97-AF65-F5344CB8AC3E}">
        <p14:creationId xmlns:p14="http://schemas.microsoft.com/office/powerpoint/2010/main" val="3413857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RDF</a:t>
            </a:r>
            <a:r>
              <a:rPr lang="ja-JP" altLang="en-US" dirty="0" smtClean="0"/>
              <a:t>レポジトリ</a:t>
            </a:r>
            <a:endParaRPr kumimoji="1" lang="ja-JP" altLang="en-US" dirty="0"/>
          </a:p>
        </p:txBody>
      </p:sp>
      <p:sp>
        <p:nvSpPr>
          <p:cNvPr id="8" name="コンテンツ プレースホルダー 7"/>
          <p:cNvSpPr>
            <a:spLocks noGrp="1"/>
          </p:cNvSpPr>
          <p:nvPr>
            <p:ph sz="half" idx="1"/>
          </p:nvPr>
        </p:nvSpPr>
        <p:spPr>
          <a:xfrm>
            <a:off x="315789" y="1143000"/>
            <a:ext cx="9183247" cy="1421904"/>
          </a:xfrm>
        </p:spPr>
        <p:txBody>
          <a:bodyPr/>
          <a:lstStyle/>
          <a:p>
            <a:r>
              <a:rPr kumimoji="1" lang="ja-JP" altLang="en-US" dirty="0" smtClean="0"/>
              <a:t>概要</a:t>
            </a:r>
            <a:endParaRPr kumimoji="1" lang="en-US" altLang="ja-JP" dirty="0" smtClean="0"/>
          </a:p>
          <a:p>
            <a:pPr lvl="1"/>
            <a:r>
              <a:rPr lang="en-US" altLang="ja-JP" dirty="0" smtClean="0"/>
              <a:t>RDF</a:t>
            </a:r>
            <a:r>
              <a:rPr lang="ja-JP" altLang="en-US" dirty="0" smtClean="0"/>
              <a:t>データを格納し、</a:t>
            </a:r>
            <a:r>
              <a:rPr lang="en-US" altLang="ja-JP" dirty="0" smtClean="0"/>
              <a:t>SPARQL</a:t>
            </a:r>
            <a:r>
              <a:rPr lang="ja-JP" altLang="en-US" dirty="0" smtClean="0"/>
              <a:t>による検索を受け付けるデータベースシステム</a:t>
            </a:r>
          </a:p>
          <a:p>
            <a:r>
              <a:rPr kumimoji="1" lang="ja-JP" altLang="en-US" dirty="0"/>
              <a:t>代表的</a:t>
            </a:r>
            <a:r>
              <a:rPr kumimoji="1" lang="ja-JP" altLang="en-US" dirty="0" smtClean="0"/>
              <a:t>なツールとその入手先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87368201"/>
              </p:ext>
            </p:extLst>
          </p:nvPr>
        </p:nvGraphicFramePr>
        <p:xfrm>
          <a:off x="315913" y="2708920"/>
          <a:ext cx="9182100" cy="2519680"/>
        </p:xfrm>
        <a:graphic>
          <a:graphicData uri="http://schemas.openxmlformats.org/drawingml/2006/table">
            <a:tbl>
              <a:tblPr firstRow="1" bandRow="1">
                <a:tableStyleId>{5C22544A-7EE6-4342-B048-85BDC9FD1C3A}</a:tableStyleId>
              </a:tblPr>
              <a:tblGrid>
                <a:gridCol w="2116807"/>
                <a:gridCol w="1944216"/>
                <a:gridCol w="512107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AllegroGraph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Franz </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http://www.franz.com/</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allegrograph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Jena</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http://jena.apache.org/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Neo4j</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Neo</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Technology</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http://www.neo4j.org/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Sesame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Aduna</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http://www.openrdf.org/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Virtuoso 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OpenLink</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Software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http://virtuoso.openlinksw.com/dataspace/doc/dav/wiki/Main/VOSRDF</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72</a:t>
            </a:fld>
            <a:endParaRPr lang="en-US" altLang="ja-JP" dirty="0"/>
          </a:p>
        </p:txBody>
      </p:sp>
    </p:spTree>
    <p:extLst>
      <p:ext uri="{BB962C8B-B14F-4D97-AF65-F5344CB8AC3E}">
        <p14:creationId xmlns:p14="http://schemas.microsoft.com/office/powerpoint/2010/main" val="2358233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補足</a:t>
            </a:r>
            <a:r>
              <a:rPr lang="en-US" altLang="ja-JP" dirty="0" smtClean="0"/>
              <a:t>] CKAN </a:t>
            </a:r>
            <a:r>
              <a:rPr lang="en-US" altLang="ja-JP" dirty="0"/>
              <a:t>(Comprehensive Knowledge Archive </a:t>
            </a:r>
            <a:r>
              <a:rPr lang="en-US" altLang="ja-JP" dirty="0" smtClean="0"/>
              <a:t>Network)</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概要</a:t>
            </a:r>
          </a:p>
          <a:p>
            <a:pPr lvl="1"/>
            <a:r>
              <a:rPr kumimoji="1" lang="en-US" altLang="ja-JP" dirty="0" smtClean="0"/>
              <a:t>web</a:t>
            </a:r>
            <a:r>
              <a:rPr lang="ja-JP" altLang="en-US" dirty="0"/>
              <a:t>ベース</a:t>
            </a:r>
            <a:r>
              <a:rPr lang="ja-JP" altLang="en-US" dirty="0" smtClean="0"/>
              <a:t>のデータ管理・配信システム</a:t>
            </a:r>
            <a:endParaRPr kumimoji="1" lang="ja-JP" altLang="en-US" dirty="0" smtClean="0"/>
          </a:p>
          <a:p>
            <a:pPr lvl="1"/>
            <a:r>
              <a:rPr kumimoji="1" lang="en-US" altLang="ja-JP" dirty="0" smtClean="0"/>
              <a:t>Open Knowledge Foundation</a:t>
            </a:r>
            <a:r>
              <a:rPr kumimoji="1" lang="ja-JP" altLang="en-US" dirty="0" smtClean="0"/>
              <a:t>が提供（無償）</a:t>
            </a:r>
          </a:p>
          <a:p>
            <a:r>
              <a:rPr kumimoji="1" lang="ja-JP" altLang="en-US" dirty="0" smtClean="0"/>
              <a:t>利用事例</a:t>
            </a:r>
          </a:p>
          <a:p>
            <a:pPr lvl="1"/>
            <a:r>
              <a:rPr lang="ja-JP" altLang="en-US" dirty="0" smtClean="0"/>
              <a:t>オープンデータを配信する多くの政府系組織で利用されている</a:t>
            </a:r>
          </a:p>
          <a:p>
            <a:pPr lvl="2"/>
            <a:r>
              <a:rPr kumimoji="1" lang="en-US" altLang="ja-JP" dirty="0" smtClean="0"/>
              <a:t>data.gov (</a:t>
            </a:r>
            <a:r>
              <a:rPr kumimoji="1" lang="ja-JP" altLang="en-US" dirty="0" smtClean="0"/>
              <a:t>米国</a:t>
            </a:r>
            <a:r>
              <a:rPr kumimoji="1" lang="en-US" altLang="ja-JP" dirty="0" smtClean="0"/>
              <a:t>) / data.go.uk (</a:t>
            </a:r>
            <a:r>
              <a:rPr kumimoji="1" lang="ja-JP" altLang="en-US" dirty="0" smtClean="0"/>
              <a:t>英国</a:t>
            </a:r>
            <a:r>
              <a:rPr kumimoji="1" lang="en-US" altLang="ja-JP" dirty="0" smtClean="0"/>
              <a:t>) / </a:t>
            </a:r>
            <a:r>
              <a:rPr lang="en-US" altLang="ja-JP" dirty="0" smtClean="0"/>
              <a:t>publicdata.eu (EU) / </a:t>
            </a:r>
            <a:r>
              <a:rPr kumimoji="1" lang="en-US" altLang="ja-JP" dirty="0" smtClean="0"/>
              <a:t>data.gov.au (</a:t>
            </a:r>
            <a:r>
              <a:rPr kumimoji="1" lang="ja-JP" altLang="en-US" dirty="0" smtClean="0"/>
              <a:t>オーストラリア</a:t>
            </a:r>
            <a:r>
              <a:rPr kumimoji="1" lang="en-US" altLang="ja-JP" dirty="0" smtClean="0"/>
              <a:t>)</a:t>
            </a:r>
            <a:endParaRPr kumimoji="1" lang="ja-JP" altLang="en-US" dirty="0" smtClean="0"/>
          </a:p>
          <a:p>
            <a:pPr lvl="2"/>
            <a:r>
              <a:rPr lang="en-US" altLang="ja-JP" dirty="0" smtClean="0"/>
              <a:t>data.go.jp (</a:t>
            </a:r>
            <a:r>
              <a:rPr lang="ja-JP" altLang="en-US" dirty="0" smtClean="0"/>
              <a:t>政府オープンデータポータルサイト</a:t>
            </a:r>
            <a:r>
              <a:rPr lang="en-US" altLang="ja-JP" dirty="0" smtClean="0"/>
              <a:t>) / datameti.go.jp (Open DATA METI) </a:t>
            </a:r>
            <a:r>
              <a:rPr lang="ja-JP" altLang="en-US" dirty="0" smtClean="0"/>
              <a:t>	</a:t>
            </a:r>
            <a:endParaRPr lang="en-US" altLang="ja-JP" dirty="0" smtClean="0"/>
          </a:p>
          <a:p>
            <a:pPr marL="533400" lvl="2" indent="0" algn="r">
              <a:buNone/>
            </a:pPr>
            <a:r>
              <a:rPr lang="ja-JP" altLang="en-US" dirty="0" smtClean="0"/>
              <a:t>など</a:t>
            </a:r>
          </a:p>
          <a:p>
            <a:r>
              <a:rPr kumimoji="1" lang="ja-JP" altLang="en-US" dirty="0" smtClean="0"/>
              <a:t>入手先・インストール方法</a:t>
            </a:r>
          </a:p>
          <a:p>
            <a:pPr lvl="1"/>
            <a:r>
              <a:rPr lang="ja-JP" altLang="en-US" dirty="0" smtClean="0"/>
              <a:t>公式サイト </a:t>
            </a:r>
            <a:r>
              <a:rPr lang="en-US" altLang="ja-JP" dirty="0" smtClean="0"/>
              <a:t>http://ckan.org/</a:t>
            </a:r>
            <a:endParaRPr lang="ja-JP" altLang="en-US" dirty="0" smtClean="0"/>
          </a:p>
          <a:p>
            <a:pPr lvl="1"/>
            <a:r>
              <a:rPr lang="ja-JP" altLang="en-US" dirty="0" smtClean="0"/>
              <a:t>下記サイトに、公式のインストール・設定方法がまとめられている</a:t>
            </a:r>
          </a:p>
          <a:p>
            <a:pPr lvl="2"/>
            <a:r>
              <a:rPr lang="en-US" altLang="ja-JP" dirty="0"/>
              <a:t>http://</a:t>
            </a:r>
            <a:r>
              <a:rPr lang="en-US" altLang="ja-JP" dirty="0" smtClean="0"/>
              <a:t>docs.ckan.org/en/latest/</a:t>
            </a:r>
            <a:endParaRPr lang="ja-JP" altLang="en-US" dirty="0" smtClean="0"/>
          </a:p>
          <a:p>
            <a:pPr lvl="1"/>
            <a:r>
              <a:rPr kumimoji="1" lang="ja-JP" altLang="en-US" dirty="0" smtClean="0"/>
              <a:t>下記サイトで、環境ごとのインストール方法が紹介されている</a:t>
            </a:r>
          </a:p>
          <a:p>
            <a:pPr lvl="2"/>
            <a:r>
              <a:rPr lang="en-US" altLang="ja-JP" dirty="0"/>
              <a:t>https://</a:t>
            </a:r>
            <a:r>
              <a:rPr lang="en-US" altLang="ja-JP" dirty="0" smtClean="0"/>
              <a:t>github.com/okfn/ckan/wiki/How-to-Install-CKAN</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73</a:t>
            </a:fld>
            <a:endParaRPr lang="en-US" altLang="ja-JP"/>
          </a:p>
        </p:txBody>
      </p:sp>
      <p:sp>
        <p:nvSpPr>
          <p:cNvPr id="5" name="テキスト ボックス 4"/>
          <p:cNvSpPr txBox="1"/>
          <p:nvPr/>
        </p:nvSpPr>
        <p:spPr>
          <a:xfrm>
            <a:off x="6332586" y="6228020"/>
            <a:ext cx="3573414" cy="369332"/>
          </a:xfrm>
          <a:prstGeom prst="rect">
            <a:avLst/>
          </a:prstGeom>
          <a:noFill/>
        </p:spPr>
        <p:txBody>
          <a:bodyPr wrap="none" rtlCol="0">
            <a:spAutoFit/>
          </a:bodyPr>
          <a:lstStyle/>
          <a:p>
            <a:pPr algn="l"/>
            <a:r>
              <a:rPr kumimoji="1" lang="en-US" altLang="ja-JP"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以下</a:t>
            </a:r>
            <a:r>
              <a:rPr kumimoji="1" lang="en-US" altLang="ja-JP"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CKAN 2.0</a:t>
            </a:r>
            <a:r>
              <a:rPr kumimoji="1" lang="ja-JP" altLang="en-US"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をベースに解説</a:t>
            </a:r>
          </a:p>
        </p:txBody>
      </p:sp>
    </p:spTree>
    <p:extLst>
      <p:ext uri="{BB962C8B-B14F-4D97-AF65-F5344CB8AC3E}">
        <p14:creationId xmlns:p14="http://schemas.microsoft.com/office/powerpoint/2010/main" val="3182791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初期画面</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202" y="1143000"/>
            <a:ext cx="6794447" cy="5268913"/>
          </a:xfrm>
        </p:spPr>
      </p:pic>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74</a:t>
            </a:fld>
            <a:endParaRPr lang="en-US" altLang="ja-JP"/>
          </a:p>
        </p:txBody>
      </p:sp>
    </p:spTree>
    <p:extLst>
      <p:ext uri="{BB962C8B-B14F-4D97-AF65-F5344CB8AC3E}">
        <p14:creationId xmlns:p14="http://schemas.microsoft.com/office/powerpoint/2010/main" val="1594063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で使われている用語の解説</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ユーザ</a:t>
            </a:r>
          </a:p>
          <a:p>
            <a:pPr lvl="1"/>
            <a:r>
              <a:rPr lang="en-US" altLang="ja-JP" dirty="0" smtClean="0"/>
              <a:t>CKAN</a:t>
            </a:r>
            <a:r>
              <a:rPr lang="ja-JP" altLang="en-US" dirty="0" smtClean="0"/>
              <a:t>にデータを登録する主体。</a:t>
            </a:r>
            <a:endParaRPr lang="ja-JP" altLang="en-US" dirty="0"/>
          </a:p>
          <a:p>
            <a:r>
              <a:rPr kumimoji="1" lang="ja-JP" altLang="en-US" dirty="0" smtClean="0"/>
              <a:t>データセット</a:t>
            </a:r>
          </a:p>
          <a:p>
            <a:pPr lvl="1"/>
            <a:r>
              <a:rPr lang="ja-JP" altLang="en-US" dirty="0" smtClean="0"/>
              <a:t>複数のデータをまとめたもの。</a:t>
            </a:r>
          </a:p>
          <a:p>
            <a:pPr lvl="1"/>
            <a:r>
              <a:rPr lang="ja-JP" altLang="en-US" dirty="0"/>
              <a:t>たとえば</a:t>
            </a:r>
            <a:r>
              <a:rPr lang="ja-JP" altLang="en-US" dirty="0" smtClean="0"/>
              <a:t>「○○年統計データ」「</a:t>
            </a:r>
            <a:r>
              <a:rPr lang="en-US" altLang="ja-JP" dirty="0" smtClean="0"/>
              <a:t>××</a:t>
            </a:r>
            <a:r>
              <a:rPr lang="ja-JP" altLang="en-US" dirty="0" smtClean="0"/>
              <a:t>地区温度データ」など。</a:t>
            </a:r>
          </a:p>
          <a:p>
            <a:r>
              <a:rPr kumimoji="1" lang="ja-JP" altLang="en-US" dirty="0" smtClean="0"/>
              <a:t>組織</a:t>
            </a:r>
          </a:p>
          <a:p>
            <a:pPr lvl="1"/>
            <a:r>
              <a:rPr kumimoji="1" lang="ja-JP" altLang="en-US" dirty="0" smtClean="0"/>
              <a:t>データの公開・管理（アクセス制御）を行う主体。</a:t>
            </a:r>
          </a:p>
          <a:p>
            <a:pPr lvl="1"/>
            <a:r>
              <a:rPr lang="ja-JP" altLang="en-US" dirty="0"/>
              <a:t>たとえば</a:t>
            </a:r>
            <a:r>
              <a:rPr lang="ja-JP" altLang="en-US" dirty="0" smtClean="0"/>
              <a:t>「○○省」「○○課」「○○局」など。</a:t>
            </a:r>
          </a:p>
          <a:p>
            <a:pPr lvl="1"/>
            <a:r>
              <a:rPr kumimoji="1" lang="ja-JP" altLang="en-US" dirty="0" smtClean="0"/>
              <a:t>組織単位でデータセットを管理できる。</a:t>
            </a:r>
          </a:p>
          <a:p>
            <a:pPr lvl="1"/>
            <a:r>
              <a:rPr lang="ja-JP" altLang="en-US" dirty="0"/>
              <a:t>組織</a:t>
            </a:r>
            <a:r>
              <a:rPr lang="ja-JP" altLang="en-US" dirty="0" smtClean="0"/>
              <a:t>に追加したユーザに、データセットの追加・編集権限や閲覧権限を与えられる。</a:t>
            </a:r>
          </a:p>
          <a:p>
            <a:r>
              <a:rPr kumimoji="1" lang="ja-JP" altLang="en-US" dirty="0" smtClean="0"/>
              <a:t>グループ</a:t>
            </a:r>
          </a:p>
          <a:p>
            <a:pPr lvl="1"/>
            <a:r>
              <a:rPr lang="ja-JP" altLang="en-US" dirty="0" smtClean="0"/>
              <a:t>データセットをコミュニティやトピック単位でまとめたもの。</a:t>
            </a:r>
          </a:p>
          <a:p>
            <a:r>
              <a:rPr lang="ja-JP" altLang="en-US" dirty="0" smtClean="0"/>
              <a:t>タグ</a:t>
            </a:r>
          </a:p>
          <a:p>
            <a:pPr lvl="1"/>
            <a:r>
              <a:rPr kumimoji="1" lang="ja-JP" altLang="en-US" dirty="0" smtClean="0"/>
              <a:t>データの特徴を説明したもの。</a:t>
            </a:r>
          </a:p>
          <a:p>
            <a:pPr lvl="1"/>
            <a:r>
              <a:rPr kumimoji="1" lang="ja-JP" altLang="en-US" dirty="0" smtClean="0"/>
              <a:t>たとえば「財政」「測量」「交通」など。</a:t>
            </a:r>
          </a:p>
          <a:p>
            <a:pPr lvl="1"/>
            <a:r>
              <a:rPr lang="ja-JP" altLang="en-US" dirty="0" smtClean="0"/>
              <a:t>データを検索するためのキーになる。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75</a:t>
            </a:fld>
            <a:endParaRPr lang="en-US" altLang="ja-JP"/>
          </a:p>
        </p:txBody>
      </p:sp>
    </p:spTree>
    <p:extLst>
      <p:ext uri="{BB962C8B-B14F-4D97-AF65-F5344CB8AC3E}">
        <p14:creationId xmlns:p14="http://schemas.microsoft.com/office/powerpoint/2010/main" val="286087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lang="ja-JP" altLang="en-US" dirty="0" smtClean="0"/>
              <a:t>の運用</a:t>
            </a:r>
            <a:r>
              <a:rPr kumimoji="1" lang="ja-JP" altLang="en-US" dirty="0" smtClean="0"/>
              <a:t>前に検討・準備すべき事項</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457200" indent="-457200">
              <a:buFont typeface="+mj-lt"/>
              <a:buAutoNum type="arabicPeriod"/>
            </a:pPr>
            <a:r>
              <a:rPr kumimoji="1" lang="ja-JP" altLang="en-US" dirty="0" smtClean="0"/>
              <a:t>公開するオープンデータの洗い出し</a:t>
            </a:r>
          </a:p>
          <a:p>
            <a:pPr lvl="1"/>
            <a:r>
              <a:rPr lang="ja-JP" altLang="en-US" dirty="0" smtClean="0"/>
              <a:t>公開対象のオープンデータをリストアップする。第</a:t>
            </a:r>
            <a:r>
              <a:rPr lang="en-US" altLang="ja-JP" dirty="0" smtClean="0"/>
              <a:t>2</a:t>
            </a:r>
            <a:r>
              <a:rPr lang="ja-JP" altLang="en-US" dirty="0" smtClean="0"/>
              <a:t>章末の手順フローを参照のこと。</a:t>
            </a:r>
          </a:p>
          <a:p>
            <a:pPr marL="457200" indent="-457200">
              <a:buFont typeface="+mj-lt"/>
              <a:buAutoNum type="arabicPeriod"/>
            </a:pPr>
            <a:r>
              <a:rPr kumimoji="1" lang="ja-JP" altLang="en-US" dirty="0" smtClean="0"/>
              <a:t>オープンデータを管理するポリシ</a:t>
            </a:r>
            <a:r>
              <a:rPr kumimoji="1" lang="ja-JP" altLang="en-US" dirty="0"/>
              <a:t>の</a:t>
            </a:r>
            <a:r>
              <a:rPr kumimoji="1" lang="ja-JP" altLang="en-US" dirty="0" smtClean="0"/>
              <a:t>策定</a:t>
            </a:r>
          </a:p>
          <a:p>
            <a:pPr lvl="1"/>
            <a:r>
              <a:rPr lang="ja-JP" altLang="en-US" dirty="0" smtClean="0"/>
              <a:t>データセット・組織の決め方</a:t>
            </a:r>
          </a:p>
          <a:p>
            <a:pPr lvl="2"/>
            <a:r>
              <a:rPr lang="ja-JP" altLang="en-US" dirty="0" smtClean="0"/>
              <a:t>データセットと組織の関係</a:t>
            </a:r>
          </a:p>
          <a:p>
            <a:pPr lvl="3"/>
            <a:r>
              <a:rPr lang="ja-JP" altLang="en-US" dirty="0" smtClean="0"/>
              <a:t>公開・非公開の制御はデータセットごとになされる。</a:t>
            </a:r>
          </a:p>
          <a:p>
            <a:pPr lvl="3"/>
            <a:r>
              <a:rPr lang="ja-JP" altLang="en-US" dirty="0" smtClean="0"/>
              <a:t>非公開のデータセットは、データセットが属する組織に所属するユーザのみが閲覧できる。</a:t>
            </a:r>
          </a:p>
          <a:p>
            <a:pPr lvl="2"/>
            <a:r>
              <a:rPr lang="ja-JP" altLang="en-US" dirty="0" smtClean="0"/>
              <a:t>上記を参考に組織とデータセットをリストアップする。</a:t>
            </a:r>
          </a:p>
          <a:p>
            <a:pPr lvl="2"/>
            <a:r>
              <a:rPr lang="ja-JP" altLang="en-US" dirty="0" smtClean="0"/>
              <a:t>公開対象のオープンデータを、データセットごとにまとめる。</a:t>
            </a:r>
          </a:p>
          <a:p>
            <a:pPr lvl="1"/>
            <a:r>
              <a:rPr kumimoji="1" lang="ja-JP" altLang="en-US" dirty="0" smtClean="0"/>
              <a:t>グループ・タグの決め方</a:t>
            </a:r>
          </a:p>
          <a:p>
            <a:pPr lvl="2"/>
            <a:r>
              <a:rPr lang="ja-JP" altLang="en-US" dirty="0"/>
              <a:t>グループやタグ</a:t>
            </a:r>
            <a:r>
              <a:rPr lang="ja-JP" altLang="en-US" dirty="0" smtClean="0"/>
              <a:t>は、利便性を向上させるための項目である。</a:t>
            </a:r>
          </a:p>
          <a:p>
            <a:pPr lvl="2"/>
            <a:r>
              <a:rPr lang="ja-JP" altLang="en-US" dirty="0" smtClean="0"/>
              <a:t>グループやタグとして何を設定するか、各オープンデータを、どのグループやタグに所属させるかを決定する。</a:t>
            </a:r>
            <a:endParaRPr kumimoji="1" lang="ja-JP" altLang="en-US" dirty="0" smtClean="0"/>
          </a:p>
          <a:p>
            <a:pPr lvl="1"/>
            <a:r>
              <a:rPr kumimoji="1" lang="ja-JP" altLang="en-US" dirty="0" smtClean="0"/>
              <a:t>データ提供ライセンスの選定</a:t>
            </a:r>
          </a:p>
          <a:p>
            <a:pPr lvl="2"/>
            <a:r>
              <a:rPr lang="ja-JP" altLang="en-US" dirty="0" smtClean="0"/>
              <a:t>それぞれのオープンデータに対して適用すべきライセンスを選定する。</a:t>
            </a:r>
          </a:p>
          <a:p>
            <a:pPr lvl="3"/>
            <a:r>
              <a:rPr lang="ja-JP" altLang="en-US" dirty="0"/>
              <a:t>詳細</a:t>
            </a:r>
            <a:r>
              <a:rPr lang="ja-JP" altLang="en-US" dirty="0" smtClean="0"/>
              <a:t>は「行政職員向けの利用ルール案の解説・</a:t>
            </a:r>
            <a:r>
              <a:rPr lang="en-US" altLang="ja-JP" dirty="0" smtClean="0"/>
              <a:t>FAQ</a:t>
            </a:r>
            <a:r>
              <a:rPr lang="ja-JP" altLang="en-US" dirty="0" smtClean="0"/>
              <a:t>」を参照されたい。</a:t>
            </a:r>
          </a:p>
          <a:p>
            <a:pPr lvl="1"/>
            <a:r>
              <a:rPr lang="ja-JP" altLang="en-US" dirty="0" smtClean="0"/>
              <a:t>データの登録・管理規則の策定</a:t>
            </a:r>
            <a:endParaRPr lang="ja-JP" altLang="en-US" dirty="0"/>
          </a:p>
          <a:p>
            <a:pPr lvl="2"/>
            <a:r>
              <a:rPr lang="en-US" altLang="ja-JP" dirty="0"/>
              <a:t>CKAN</a:t>
            </a:r>
            <a:r>
              <a:rPr lang="ja-JP" altLang="en-US" dirty="0"/>
              <a:t>にアクセスしてデータを登録する</a:t>
            </a:r>
            <a:r>
              <a:rPr lang="ja-JP" altLang="en-US" dirty="0" smtClean="0"/>
              <a:t>担当者とその手順を明確</a:t>
            </a:r>
            <a:r>
              <a:rPr lang="ja-JP" altLang="en-US" dirty="0"/>
              <a:t>にし</a:t>
            </a:r>
            <a:r>
              <a:rPr lang="ja-JP" altLang="en-US" dirty="0" smtClean="0"/>
              <a:t>、規則として明文化する。</a:t>
            </a:r>
          </a:p>
          <a:p>
            <a:pPr lvl="3"/>
            <a:r>
              <a:rPr lang="ja-JP" altLang="en-US" dirty="0"/>
              <a:t>アカウント</a:t>
            </a:r>
            <a:r>
              <a:rPr lang="ja-JP" altLang="en-US" dirty="0" smtClean="0"/>
              <a:t>の発行申請手順や、データの登録承認手続きなど。</a:t>
            </a:r>
          </a:p>
          <a:p>
            <a:pPr lvl="3"/>
            <a:r>
              <a:rPr lang="ja-JP" altLang="en-US" dirty="0"/>
              <a:t>組織ごと</a:t>
            </a:r>
            <a:r>
              <a:rPr lang="ja-JP" altLang="en-US" dirty="0" smtClean="0"/>
              <a:t>に、管理者ユーザを定める。</a:t>
            </a:r>
            <a:endParaRPr lang="ja-JP" altLang="en-US" dirty="0"/>
          </a:p>
          <a:p>
            <a:pPr lvl="1"/>
            <a:r>
              <a:rPr lang="en-US" altLang="ja-JP" dirty="0" smtClean="0"/>
              <a:t>CKAN</a:t>
            </a:r>
            <a:r>
              <a:rPr lang="ja-JP" altLang="en-US" dirty="0" smtClean="0"/>
              <a:t>システムに関する留意点</a:t>
            </a:r>
            <a:endParaRPr lang="ja-JP" altLang="en-US" dirty="0"/>
          </a:p>
          <a:p>
            <a:pPr lvl="2"/>
            <a:r>
              <a:rPr lang="en-US" altLang="ja-JP" dirty="0"/>
              <a:t>CKAN 2.0</a:t>
            </a:r>
            <a:r>
              <a:rPr lang="ja-JP" altLang="en-US" dirty="0"/>
              <a:t>の初期状態では、誰</a:t>
            </a:r>
            <a:r>
              <a:rPr lang="ja-JP" altLang="en-US" dirty="0" smtClean="0"/>
              <a:t>でもデータを登録するためのユーザ登録ができる</a:t>
            </a:r>
            <a:r>
              <a:rPr lang="ja-JP" altLang="en-US" dirty="0"/>
              <a:t>。</a:t>
            </a:r>
          </a:p>
          <a:p>
            <a:pPr lvl="2"/>
            <a:r>
              <a:rPr lang="ja-JP" altLang="en-US" dirty="0"/>
              <a:t>一方、</a:t>
            </a:r>
            <a:r>
              <a:rPr lang="en-US" altLang="ja-JP" dirty="0"/>
              <a:t>data.gov</a:t>
            </a:r>
            <a:r>
              <a:rPr lang="ja-JP" altLang="en-US" dirty="0"/>
              <a:t>や</a:t>
            </a:r>
            <a:r>
              <a:rPr lang="en-US" altLang="ja-JP" dirty="0"/>
              <a:t>data.go.uk</a:t>
            </a:r>
            <a:r>
              <a:rPr lang="ja-JP" altLang="en-US" dirty="0" err="1"/>
              <a:t>、</a:t>
            </a:r>
            <a:r>
              <a:rPr lang="en-US" altLang="ja-JP" dirty="0"/>
              <a:t>data.go.jp</a:t>
            </a:r>
            <a:r>
              <a:rPr lang="ja-JP" altLang="en-US" dirty="0"/>
              <a:t>等では</a:t>
            </a:r>
            <a:r>
              <a:rPr lang="en-US" altLang="ja-JP" dirty="0"/>
              <a:t>web</a:t>
            </a:r>
            <a:r>
              <a:rPr lang="ja-JP" altLang="en-US" dirty="0"/>
              <a:t>ページからユーザ登録できないようにしている。</a:t>
            </a:r>
          </a:p>
          <a:p>
            <a:pPr lvl="2"/>
            <a:r>
              <a:rPr lang="ja-JP" altLang="en-US" dirty="0"/>
              <a:t>このように</a:t>
            </a:r>
            <a:r>
              <a:rPr lang="ja-JP" altLang="en-US" dirty="0" smtClean="0"/>
              <a:t>、</a:t>
            </a:r>
            <a:r>
              <a:rPr lang="en-US" altLang="ja-JP" dirty="0" smtClean="0"/>
              <a:t>web</a:t>
            </a:r>
            <a:r>
              <a:rPr lang="ja-JP" altLang="en-US" dirty="0"/>
              <a:t>ページからユーザ登録できないようにするためには、</a:t>
            </a:r>
            <a:r>
              <a:rPr lang="ja-JP" altLang="en-US" u="sng" dirty="0"/>
              <a:t>システムのソースコードを書き換える必要がある</a:t>
            </a:r>
            <a:r>
              <a:rPr lang="ja-JP" altLang="en-US" dirty="0"/>
              <a:t>。</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76</a:t>
            </a:fld>
            <a:endParaRPr lang="en-US" altLang="ja-JP" dirty="0"/>
          </a:p>
        </p:txBody>
      </p:sp>
    </p:spTree>
    <p:extLst>
      <p:ext uri="{BB962C8B-B14F-4D97-AF65-F5344CB8AC3E}">
        <p14:creationId xmlns:p14="http://schemas.microsoft.com/office/powerpoint/2010/main" val="2219295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CKAN</a:t>
            </a:r>
            <a:r>
              <a:rPr lang="ja-JP" altLang="en-US" dirty="0"/>
              <a:t>の運用前に検討・準備すべき事項</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457200" indent="-457200">
              <a:buFont typeface="+mj-lt"/>
              <a:buAutoNum type="arabicPeriod" startAt="3"/>
            </a:pPr>
            <a:r>
              <a:rPr kumimoji="1" lang="ja-JP" altLang="en-US" dirty="0" smtClean="0"/>
              <a:t>（必要であれば）要求仕様の策定</a:t>
            </a:r>
          </a:p>
          <a:p>
            <a:pPr lvl="1"/>
            <a:r>
              <a:rPr lang="en-US" altLang="ja-JP" dirty="0"/>
              <a:t>CKAN</a:t>
            </a:r>
            <a:r>
              <a:rPr lang="ja-JP" altLang="en-US" dirty="0"/>
              <a:t>システムのインストールには、サーバシステムの知識が必要である。</a:t>
            </a:r>
          </a:p>
          <a:p>
            <a:pPr lvl="1"/>
            <a:r>
              <a:rPr lang="ja-JP" altLang="en-US" dirty="0"/>
              <a:t>コンソール操作や、システムのコード変更を要する設定もある。</a:t>
            </a:r>
          </a:p>
          <a:p>
            <a:pPr lvl="1"/>
            <a:r>
              <a:rPr lang="ja-JP" altLang="en-US" dirty="0"/>
              <a:t>これらの作業を外部委託するならば、少なくとも以下の項目を記した要求仕様を準備する。</a:t>
            </a:r>
          </a:p>
          <a:p>
            <a:pPr lvl="2"/>
            <a:r>
              <a:rPr lang="ja-JP" altLang="en-US" dirty="0"/>
              <a:t>対象とするオープンデータのリスト。</a:t>
            </a:r>
          </a:p>
          <a:p>
            <a:pPr lvl="2"/>
            <a:r>
              <a:rPr lang="ja-JP" altLang="en-US" dirty="0"/>
              <a:t>登録するデータセット・組織とそれらに所属させるオープンデータ・ユーザ。</a:t>
            </a:r>
          </a:p>
          <a:p>
            <a:pPr lvl="2"/>
            <a:r>
              <a:rPr lang="ja-JP" altLang="en-US" dirty="0"/>
              <a:t>グループ・タグの設定。</a:t>
            </a:r>
          </a:p>
          <a:p>
            <a:pPr lvl="2"/>
            <a:r>
              <a:rPr lang="en-US" altLang="ja-JP" dirty="0"/>
              <a:t>web</a:t>
            </a:r>
            <a:r>
              <a:rPr lang="ja-JP" altLang="en-US" dirty="0"/>
              <a:t>ページからユーザ登録できないようにするためには、その指示。</a:t>
            </a:r>
          </a:p>
          <a:p>
            <a:pPr lvl="1"/>
            <a:r>
              <a:rPr lang="ja-JP" altLang="en-US" dirty="0"/>
              <a:t>要求仕様に、運用マニュアルの作成を含めておいた方がよい。</a:t>
            </a:r>
          </a:p>
          <a:p>
            <a:pPr marL="457200" indent="-457200">
              <a:buFont typeface="+mj-lt"/>
              <a:buAutoNum type="arabicPeriod" startAt="3"/>
            </a:pPr>
            <a:r>
              <a:rPr kumimoji="1" lang="ja-JP" altLang="en-US" dirty="0" smtClean="0"/>
              <a:t>データの整備計画</a:t>
            </a:r>
          </a:p>
          <a:p>
            <a:pPr lvl="1"/>
            <a:r>
              <a:rPr kumimoji="1" lang="ja-JP" altLang="en-US" dirty="0" smtClean="0"/>
              <a:t>本書第</a:t>
            </a:r>
            <a:r>
              <a:rPr kumimoji="1" lang="en-US" altLang="ja-JP" dirty="0" smtClean="0"/>
              <a:t>4</a:t>
            </a:r>
            <a:r>
              <a:rPr kumimoji="1" lang="ja-JP" altLang="en-US" dirty="0" smtClean="0"/>
              <a:t>章「</a:t>
            </a:r>
            <a:r>
              <a:rPr lang="ja-JP" altLang="en-US" dirty="0"/>
              <a:t>オープンデータ化のための技術的指針</a:t>
            </a:r>
            <a:r>
              <a:rPr kumimoji="1" lang="ja-JP" altLang="en-US" dirty="0" smtClean="0"/>
              <a:t>」に基づき、リストアップしたデータを、機械可読性の高いデータに変換するための計画を立て、それに基づき実施する。</a:t>
            </a:r>
          </a:p>
          <a:p>
            <a:pPr lvl="2"/>
            <a:r>
              <a:rPr lang="ja-JP" altLang="en-US" dirty="0" smtClean="0"/>
              <a:t>データは、</a:t>
            </a:r>
            <a:r>
              <a:rPr lang="ja-JP" altLang="en-US" dirty="0"/>
              <a:t>たとえ機械可読性が低くてもオープンなライセンス</a:t>
            </a:r>
            <a:r>
              <a:rPr lang="ja-JP" altLang="en-US" dirty="0" smtClean="0"/>
              <a:t>でなくても、公開されることが望ましい。</a:t>
            </a:r>
          </a:p>
          <a:p>
            <a:pPr lvl="3"/>
            <a:r>
              <a:rPr lang="ja-JP" altLang="en-US" dirty="0"/>
              <a:t>「電子行政オープンデータ戦略」においても、「取組可能な公共</a:t>
            </a:r>
            <a:r>
              <a:rPr lang="ja-JP" altLang="en-US" dirty="0" smtClean="0"/>
              <a:t>データから速やかに</a:t>
            </a:r>
            <a:r>
              <a:rPr lang="ja-JP" altLang="en-US" dirty="0"/>
              <a:t>公開等の具体的な取組に着手し、成果を確実に蓄積していく」という、いわゆるスモール・スタートの考え方が基本原則とされている。</a:t>
            </a:r>
            <a:endParaRPr lang="ja-JP" altLang="en-US" dirty="0" smtClean="0"/>
          </a:p>
          <a:p>
            <a:pPr lvl="2"/>
            <a:r>
              <a:rPr lang="ja-JP" altLang="en-US" dirty="0" smtClean="0"/>
              <a:t>機械可読</a:t>
            </a:r>
            <a:r>
              <a:rPr lang="ja-JP" altLang="en-US" dirty="0"/>
              <a:t>性の高い</a:t>
            </a:r>
            <a:r>
              <a:rPr lang="ja-JP" altLang="en-US" dirty="0" smtClean="0"/>
              <a:t>データやオープンなライセンスが整備でき次第、追加・更新すればよい。</a:t>
            </a:r>
          </a:p>
          <a:p>
            <a:pPr lvl="2"/>
            <a:r>
              <a:rPr kumimoji="1" lang="ja-JP" altLang="en-US" dirty="0"/>
              <a:t>計画</a:t>
            </a:r>
            <a:r>
              <a:rPr kumimoji="1" lang="ja-JP" altLang="en-US" dirty="0" smtClean="0"/>
              <a:t>は年度などある程度の期間ごとに、実施状況と比較して見直す。</a:t>
            </a:r>
          </a:p>
          <a:p>
            <a:pPr marL="457200" indent="-457200">
              <a:buFont typeface="+mj-lt"/>
              <a:buAutoNum type="arabicPeriod" startAt="3"/>
            </a:pPr>
            <a:endParaRPr kumimoji="1" lang="ja-JP" altLang="en-US" dirty="0" smtClean="0"/>
          </a:p>
          <a:p>
            <a:pPr marL="457200" indent="-457200">
              <a:buFont typeface="+mj-lt"/>
              <a:buAutoNum type="arabicPeriod"/>
            </a:pP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77</a:t>
            </a:fld>
            <a:endParaRPr lang="en-US" altLang="ja-JP" dirty="0"/>
          </a:p>
        </p:txBody>
      </p:sp>
    </p:spTree>
    <p:extLst>
      <p:ext uri="{BB962C8B-B14F-4D97-AF65-F5344CB8AC3E}">
        <p14:creationId xmlns:p14="http://schemas.microsoft.com/office/powerpoint/2010/main" val="3262818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にデータを登録してみよう</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CKAN</a:t>
            </a:r>
            <a:r>
              <a:rPr kumimoji="1" lang="ja-JP" altLang="en-US" dirty="0" smtClean="0"/>
              <a:t>にデータを登録するまでの流れ</a:t>
            </a:r>
          </a:p>
          <a:p>
            <a:pPr marL="663670" lvl="1" indent="-457200">
              <a:buFont typeface="+mj-lt"/>
              <a:buAutoNum type="arabicPeriod"/>
            </a:pPr>
            <a:r>
              <a:rPr kumimoji="1" lang="ja-JP" altLang="en-US" dirty="0" smtClean="0"/>
              <a:t>アカウントを登録する</a:t>
            </a:r>
            <a:endParaRPr kumimoji="1" lang="en-US" altLang="ja-JP" dirty="0" smtClean="0"/>
          </a:p>
          <a:p>
            <a:pPr marL="663670" lvl="1" indent="-457200">
              <a:buFont typeface="+mj-lt"/>
              <a:buAutoNum type="arabicPeriod"/>
            </a:pPr>
            <a:r>
              <a:rPr lang="ja-JP" altLang="en-US" dirty="0" smtClean="0"/>
              <a:t>データセットを作成する</a:t>
            </a:r>
          </a:p>
          <a:p>
            <a:pPr marL="663670" lvl="1" indent="-457200">
              <a:buFont typeface="+mj-lt"/>
              <a:buAutoNum type="arabicPeriod"/>
            </a:pPr>
            <a:r>
              <a:rPr kumimoji="1" lang="ja-JP" altLang="en-US" dirty="0" smtClean="0"/>
              <a:t>作成したデータセットにデータを登録する</a:t>
            </a:r>
          </a:p>
          <a:p>
            <a:pPr lvl="2"/>
            <a:r>
              <a:rPr lang="ja-JP" altLang="en-US" dirty="0" smtClean="0"/>
              <a:t>最初のデータは、データセットを作成する時に登録できる。</a:t>
            </a: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78</a:t>
            </a:fld>
            <a:endParaRPr lang="en-US" altLang="ja-JP"/>
          </a:p>
        </p:txBody>
      </p:sp>
    </p:spTree>
    <p:extLst>
      <p:ext uri="{BB962C8B-B14F-4D97-AF65-F5344CB8AC3E}">
        <p14:creationId xmlns:p14="http://schemas.microsoft.com/office/powerpoint/2010/main" val="2055566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Step 1. </a:t>
            </a:r>
            <a:r>
              <a:rPr kumimoji="1" lang="ja-JP" altLang="en-US" dirty="0" smtClean="0"/>
              <a:t>アカウント登録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lstStyle/>
          <a:p>
            <a:pPr marL="457200" indent="-457200">
              <a:buFont typeface="+mj-lt"/>
              <a:buAutoNum type="arabicPeriod"/>
            </a:pPr>
            <a:r>
              <a:rPr kumimoji="1" lang="ja-JP" altLang="en-US" dirty="0" smtClean="0"/>
              <a:t>初期画面の右上にある「登録」をクリックする。</a:t>
            </a:r>
          </a:p>
          <a:p>
            <a:pPr marL="457200" indent="-457200">
              <a:buFont typeface="+mj-lt"/>
              <a:buAutoNum type="arabicPeriod"/>
            </a:pPr>
            <a:r>
              <a:rPr lang="ja-JP" altLang="en-US" dirty="0" smtClean="0"/>
              <a:t>ユーザ名・メールアドレス・パスワードなど、必要事項を入力する。</a:t>
            </a:r>
          </a:p>
          <a:p>
            <a:pPr marL="457200" indent="-457200">
              <a:buFont typeface="+mj-lt"/>
              <a:buAutoNum type="arabicPeriod"/>
            </a:pPr>
            <a:r>
              <a:rPr lang="ja-JP" altLang="en-US" dirty="0" smtClean="0"/>
              <a:t>「アカウントの作成」ボタンを押す。</a:t>
            </a:r>
          </a:p>
          <a:p>
            <a:r>
              <a:rPr lang="ja-JP" altLang="en-US" dirty="0"/>
              <a:t>登録</a:t>
            </a:r>
            <a:r>
              <a:rPr lang="ja-JP" altLang="en-US" dirty="0" smtClean="0"/>
              <a:t>が完了すると、ログインされた状態になる。</a:t>
            </a:r>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79</a:t>
            </a:fld>
            <a:endParaRPr lang="en-US" altLang="ja-JP"/>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92" y="1166441"/>
            <a:ext cx="4918412" cy="319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165675"/>
            <a:ext cx="4464496" cy="31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4136348" y="1131876"/>
            <a:ext cx="288032" cy="14617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角丸四角形 7"/>
          <p:cNvSpPr/>
          <p:nvPr/>
        </p:nvSpPr>
        <p:spPr bwMode="auto">
          <a:xfrm>
            <a:off x="8625408" y="3355912"/>
            <a:ext cx="792088" cy="2171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3872880"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6321152" y="2132856"/>
            <a:ext cx="1872208" cy="109049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5913668" y="219557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361940" y="313167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bwMode="auto">
          <a:xfrm>
            <a:off x="4520952" y="2380238"/>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09166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オープンデータとは？</a:t>
            </a:r>
            <a:endParaRPr kumimoji="1" lang="ja-JP" altLang="en-US" dirty="0"/>
          </a:p>
        </p:txBody>
      </p:sp>
      <p:sp>
        <p:nvSpPr>
          <p:cNvPr id="6" name="コンテンツ プレースホルダー 5"/>
          <p:cNvSpPr>
            <a:spLocks noGrp="1"/>
          </p:cNvSpPr>
          <p:nvPr>
            <p:ph idx="1"/>
          </p:nvPr>
        </p:nvSpPr>
        <p:spPr/>
        <p:txBody>
          <a:bodyPr>
            <a:normAutofit fontScale="85000" lnSpcReduction="10000"/>
          </a:bodyPr>
          <a:lstStyle/>
          <a:p>
            <a:r>
              <a:rPr kumimoji="1" lang="en-US" altLang="ja-JP" dirty="0" smtClean="0"/>
              <a:t>OpenDefinition.org </a:t>
            </a:r>
            <a:r>
              <a:rPr kumimoji="1" lang="ja-JP" altLang="en-US" dirty="0" smtClean="0"/>
              <a:t>による定義</a:t>
            </a:r>
          </a:p>
          <a:p>
            <a:pPr lvl="1"/>
            <a:r>
              <a:rPr lang="en-US" altLang="ja-JP" dirty="0"/>
              <a:t>Open data is data that can be freely used, reused and redistributed by </a:t>
            </a:r>
            <a:r>
              <a:rPr lang="en-US" altLang="ja-JP" dirty="0" smtClean="0"/>
              <a:t>anyone.</a:t>
            </a:r>
            <a:endParaRPr lang="ja-JP" altLang="en-US" dirty="0" smtClean="0"/>
          </a:p>
          <a:p>
            <a:pPr lvl="2"/>
            <a:r>
              <a:rPr lang="ja-JP" altLang="en-US" dirty="0"/>
              <a:t>オープンデータとは、誰でも自由に</a:t>
            </a:r>
            <a:r>
              <a:rPr lang="ja-JP" altLang="en-US" dirty="0" smtClean="0"/>
              <a:t>利用・再利用・再配布できるデータである。</a:t>
            </a:r>
          </a:p>
          <a:p>
            <a:r>
              <a:rPr lang="en-US" altLang="ja-JP" dirty="0">
                <a:sym typeface="Wingdings" panose="05000000000000000000" pitchFamily="2" charset="2"/>
              </a:rPr>
              <a:t>5★Open Data</a:t>
            </a:r>
            <a:r>
              <a:rPr lang="ja-JP" altLang="en-US" dirty="0">
                <a:sym typeface="Wingdings" panose="05000000000000000000" pitchFamily="2" charset="2"/>
              </a:rPr>
              <a:t>による指標</a:t>
            </a:r>
          </a:p>
          <a:p>
            <a:pPr marL="663670" lvl="1" indent="-457200">
              <a:buFont typeface="+mj-lt"/>
              <a:buAutoNum type="arabicPeriod"/>
            </a:pPr>
            <a:r>
              <a:rPr lang="ja-JP" altLang="en-US" dirty="0">
                <a:sym typeface="Wingdings" panose="05000000000000000000" pitchFamily="2" charset="2"/>
              </a:rPr>
              <a:t>オープンなライセンスで提供されて</a:t>
            </a:r>
            <a:r>
              <a:rPr lang="ja-JP" altLang="en-US" dirty="0" smtClean="0">
                <a:sym typeface="Wingdings" panose="05000000000000000000" pitchFamily="2" charset="2"/>
              </a:rPr>
              <a:t>いる</a:t>
            </a:r>
            <a:r>
              <a:rPr lang="en-US" altLang="ja-JP" dirty="0" smtClean="0">
                <a:sym typeface="Wingdings" panose="05000000000000000000" pitchFamily="2" charset="2"/>
              </a:rPr>
              <a:t/>
            </a:r>
            <a:br>
              <a:rPr lang="en-US" altLang="ja-JP" dirty="0" smtClean="0">
                <a:sym typeface="Wingdings" panose="05000000000000000000" pitchFamily="2" charset="2"/>
              </a:rPr>
            </a:br>
            <a:r>
              <a:rPr lang="ja-JP" altLang="en-US" dirty="0" smtClean="0">
                <a:sym typeface="Wingdings" panose="05000000000000000000" pitchFamily="2" charset="2"/>
              </a:rPr>
              <a:t>（データ形式は問わない／画像</a:t>
            </a:r>
            <a:r>
              <a:rPr lang="ja-JP" altLang="en-US" dirty="0">
                <a:sym typeface="Wingdings" panose="05000000000000000000" pitchFamily="2" charset="2"/>
              </a:rPr>
              <a:t>や</a:t>
            </a:r>
            <a:r>
              <a:rPr lang="en-US" altLang="ja-JP" dirty="0">
                <a:sym typeface="Wingdings" panose="05000000000000000000" pitchFamily="2" charset="2"/>
              </a:rPr>
              <a:t>PDF</a:t>
            </a:r>
            <a:r>
              <a:rPr lang="ja-JP" altLang="en-US" dirty="0">
                <a:sym typeface="Wingdings" panose="05000000000000000000" pitchFamily="2" charset="2"/>
              </a:rPr>
              <a:t>などのデータでも可）</a:t>
            </a:r>
          </a:p>
          <a:p>
            <a:pPr marL="663670" lvl="1" indent="-457200">
              <a:buFont typeface="+mj-lt"/>
              <a:buAutoNum type="arabicPeriod"/>
            </a:pPr>
            <a:r>
              <a:rPr lang="ja-JP" altLang="en-US" dirty="0">
                <a:sym typeface="Wingdings" panose="05000000000000000000" pitchFamily="2" charset="2"/>
              </a:rPr>
              <a:t>構造化されたデータとして公開されている（</a:t>
            </a:r>
            <a:r>
              <a:rPr lang="en-US" altLang="ja-JP" dirty="0">
                <a:sym typeface="Wingdings" panose="05000000000000000000" pitchFamily="2" charset="2"/>
              </a:rPr>
              <a:t>Excel</a:t>
            </a:r>
            <a:r>
              <a:rPr lang="ja-JP" altLang="en-US" dirty="0">
                <a:sym typeface="Wingdings" panose="05000000000000000000" pitchFamily="2" charset="2"/>
              </a:rPr>
              <a:t>や</a:t>
            </a:r>
            <a:r>
              <a:rPr lang="en-US" altLang="ja-JP" dirty="0">
                <a:sym typeface="Wingdings" panose="05000000000000000000" pitchFamily="2" charset="2"/>
              </a:rPr>
              <a:t>Word</a:t>
            </a:r>
            <a:r>
              <a:rPr lang="ja-JP" altLang="en-US" dirty="0">
                <a:sym typeface="Wingdings" panose="05000000000000000000" pitchFamily="2" charset="2"/>
              </a:rPr>
              <a:t>などのデータ）</a:t>
            </a:r>
          </a:p>
          <a:p>
            <a:pPr marL="663670" lvl="1" indent="-457200">
              <a:buFont typeface="+mj-lt"/>
              <a:buAutoNum type="arabicPeriod"/>
            </a:pPr>
            <a:r>
              <a:rPr lang="ja-JP" altLang="en-US" dirty="0">
                <a:sym typeface="Wingdings" panose="05000000000000000000" pitchFamily="2" charset="2"/>
              </a:rPr>
              <a:t>非独占の（標準化された）形式で公開されている（</a:t>
            </a:r>
            <a:r>
              <a:rPr lang="en-US" altLang="ja-JP" dirty="0">
                <a:sym typeface="Wingdings" panose="05000000000000000000" pitchFamily="2" charset="2"/>
              </a:rPr>
              <a:t>CSV</a:t>
            </a:r>
            <a:r>
              <a:rPr lang="ja-JP" altLang="en-US" dirty="0">
                <a:sym typeface="Wingdings" panose="05000000000000000000" pitchFamily="2" charset="2"/>
              </a:rPr>
              <a:t>などのデータ）</a:t>
            </a:r>
          </a:p>
          <a:p>
            <a:pPr marL="663670" lvl="1" indent="-457200">
              <a:buFont typeface="+mj-lt"/>
              <a:buAutoNum type="arabicPeriod"/>
            </a:pPr>
            <a:r>
              <a:rPr lang="ja-JP" altLang="en-US" dirty="0">
                <a:sym typeface="Wingdings" panose="05000000000000000000" pitchFamily="2" charset="2"/>
              </a:rPr>
              <a:t>物事の識別に</a:t>
            </a:r>
            <a:r>
              <a:rPr lang="en-US" altLang="ja-JP" dirty="0">
                <a:sym typeface="Wingdings" panose="05000000000000000000" pitchFamily="2" charset="2"/>
              </a:rPr>
              <a:t>URI</a:t>
            </a:r>
            <a:r>
              <a:rPr lang="ja-JP" altLang="en-US" dirty="0">
                <a:sym typeface="Wingdings" panose="05000000000000000000" pitchFamily="2" charset="2"/>
              </a:rPr>
              <a:t>を利用している（他のデータから参照できる）</a:t>
            </a:r>
          </a:p>
          <a:p>
            <a:pPr marL="663670" lvl="1" indent="-457200">
              <a:buFont typeface="+mj-lt"/>
              <a:buAutoNum type="arabicPeriod"/>
            </a:pPr>
            <a:r>
              <a:rPr lang="ja-JP" altLang="en-US" dirty="0">
                <a:sym typeface="Wingdings" panose="05000000000000000000" pitchFamily="2" charset="2"/>
              </a:rPr>
              <a:t>他のデータにリンクしている（</a:t>
            </a:r>
            <a:r>
              <a:rPr lang="en-US" altLang="ja-JP" dirty="0">
                <a:sym typeface="Wingdings" panose="05000000000000000000" pitchFamily="2" charset="2"/>
              </a:rPr>
              <a:t>Linked Open Data</a:t>
            </a:r>
            <a:r>
              <a:rPr lang="ja-JP" altLang="en-US" dirty="0">
                <a:sym typeface="Wingdings" panose="05000000000000000000" pitchFamily="2" charset="2"/>
              </a:rPr>
              <a:t>）</a:t>
            </a:r>
            <a:endParaRPr lang="ja-JP" altLang="en-US" dirty="0" smtClean="0">
              <a:sym typeface="Wingdings" panose="05000000000000000000" pitchFamily="2" charset="2"/>
            </a:endParaRPr>
          </a:p>
          <a:p>
            <a:r>
              <a:rPr lang="ja-JP" altLang="en-US" dirty="0">
                <a:sym typeface="Wingdings" panose="05000000000000000000" pitchFamily="2" charset="2"/>
              </a:rPr>
              <a:t>「電子行政オープンデータ推進のためのロードマップ</a:t>
            </a:r>
            <a:r>
              <a:rPr lang="ja-JP" altLang="en-US" dirty="0" smtClean="0">
                <a:sym typeface="Wingdings" panose="05000000000000000000" pitchFamily="2" charset="2"/>
              </a:rPr>
              <a:t>」</a:t>
            </a:r>
            <a:r>
              <a:rPr lang="en-US" altLang="ja-JP" dirty="0" smtClean="0">
                <a:sym typeface="Wingdings" panose="05000000000000000000" pitchFamily="2" charset="2"/>
              </a:rPr>
              <a:t>(*)</a:t>
            </a:r>
            <a:r>
              <a:rPr lang="ja-JP" altLang="en-US" dirty="0" smtClean="0">
                <a:sym typeface="Wingdings" panose="05000000000000000000" pitchFamily="2" charset="2"/>
              </a:rPr>
              <a:t>（</a:t>
            </a:r>
            <a:r>
              <a:rPr lang="en-US" altLang="ja-JP" dirty="0">
                <a:sym typeface="Wingdings" panose="05000000000000000000" pitchFamily="2" charset="2"/>
              </a:rPr>
              <a:t>2013</a:t>
            </a:r>
            <a:r>
              <a:rPr lang="ja-JP" altLang="en-US" dirty="0">
                <a:sym typeface="Wingdings" panose="05000000000000000000" pitchFamily="2" charset="2"/>
              </a:rPr>
              <a:t>年</a:t>
            </a:r>
            <a:r>
              <a:rPr lang="en-US" altLang="ja-JP" dirty="0">
                <a:sym typeface="Wingdings" panose="05000000000000000000" pitchFamily="2" charset="2"/>
              </a:rPr>
              <a:t>6</a:t>
            </a:r>
            <a:r>
              <a:rPr lang="ja-JP" altLang="en-US" dirty="0">
                <a:sym typeface="Wingdings" panose="05000000000000000000" pitchFamily="2" charset="2"/>
              </a:rPr>
              <a:t>月 </a:t>
            </a:r>
            <a:r>
              <a:rPr lang="en-US" altLang="ja-JP" dirty="0">
                <a:sym typeface="Wingdings" panose="05000000000000000000" pitchFamily="2" charset="2"/>
              </a:rPr>
              <a:t>IT</a:t>
            </a:r>
            <a:r>
              <a:rPr lang="ja-JP" altLang="en-US" dirty="0">
                <a:sym typeface="Wingdings" panose="05000000000000000000" pitchFamily="2" charset="2"/>
              </a:rPr>
              <a:t>総合戦略本部決定</a:t>
            </a:r>
            <a:r>
              <a:rPr lang="ja-JP" altLang="en-US" dirty="0" smtClean="0">
                <a:sym typeface="Wingdings" panose="05000000000000000000" pitchFamily="2" charset="2"/>
              </a:rPr>
              <a:t>）による定義</a:t>
            </a:r>
          </a:p>
          <a:p>
            <a:pPr lvl="1"/>
            <a:r>
              <a:rPr lang="ja-JP" altLang="en-US" u="sng" dirty="0">
                <a:sym typeface="Wingdings" panose="05000000000000000000" pitchFamily="2" charset="2"/>
              </a:rPr>
              <a:t>機械判読に</a:t>
            </a:r>
            <a:r>
              <a:rPr lang="ja-JP" altLang="en-US" u="sng" dirty="0" smtClean="0">
                <a:sym typeface="Wingdings" panose="05000000000000000000" pitchFamily="2" charset="2"/>
              </a:rPr>
              <a:t>適した形式</a:t>
            </a:r>
            <a:r>
              <a:rPr lang="ja-JP" altLang="en-US" u="sng" dirty="0">
                <a:sym typeface="Wingdings" panose="05000000000000000000" pitchFamily="2" charset="2"/>
              </a:rPr>
              <a:t>のデータ</a:t>
            </a:r>
            <a:r>
              <a:rPr lang="ja-JP" altLang="en-US" dirty="0" smtClean="0">
                <a:sym typeface="Wingdings" panose="05000000000000000000" pitchFamily="2" charset="2"/>
              </a:rPr>
              <a:t>を</a:t>
            </a:r>
          </a:p>
          <a:p>
            <a:pPr lvl="1"/>
            <a:r>
              <a:rPr lang="ja-JP" altLang="en-US" u="sng" dirty="0" smtClean="0">
                <a:sym typeface="Wingdings" panose="05000000000000000000" pitchFamily="2" charset="2"/>
              </a:rPr>
              <a:t>営利</a:t>
            </a:r>
            <a:r>
              <a:rPr lang="ja-JP" altLang="en-US" u="sng" dirty="0">
                <a:sym typeface="Wingdings" panose="05000000000000000000" pitchFamily="2" charset="2"/>
              </a:rPr>
              <a:t>目的も含めた二次利用が可能な利用ルールで</a:t>
            </a:r>
            <a:r>
              <a:rPr lang="ja-JP" altLang="en-US" u="sng" dirty="0" smtClean="0">
                <a:sym typeface="Wingdings" panose="05000000000000000000" pitchFamily="2" charset="2"/>
              </a:rPr>
              <a:t>公開された</a:t>
            </a:r>
            <a:r>
              <a:rPr lang="ja-JP" altLang="en-US" dirty="0">
                <a:sym typeface="Wingdings" panose="05000000000000000000" pitchFamily="2" charset="2"/>
              </a:rPr>
              <a:t>もの</a:t>
            </a:r>
            <a:endParaRPr lang="ja-JP" altLang="en-US" dirty="0" smtClean="0">
              <a:sym typeface="Wingdings" panose="05000000000000000000" pitchFamily="2" charset="2"/>
            </a:endParaRPr>
          </a:p>
          <a:p>
            <a:r>
              <a:rPr lang="ja-JP" altLang="en-US" i="1" dirty="0">
                <a:sym typeface="Wingdings" panose="05000000000000000000" pitchFamily="2" charset="2"/>
              </a:rPr>
              <a:t>本書で</a:t>
            </a:r>
            <a:r>
              <a:rPr lang="ja-JP" altLang="en-US" i="1" dirty="0" smtClean="0">
                <a:sym typeface="Wingdings" panose="05000000000000000000" pitchFamily="2" charset="2"/>
              </a:rPr>
              <a:t>は</a:t>
            </a:r>
            <a:r>
              <a:rPr lang="ja-JP" altLang="en-US" dirty="0" smtClean="0">
                <a:sym typeface="Wingdings" panose="05000000000000000000" pitchFamily="2" charset="2"/>
              </a:rPr>
              <a:t>「</a:t>
            </a:r>
            <a:r>
              <a:rPr lang="ja-JP" altLang="en-US" dirty="0">
                <a:sym typeface="Wingdings" panose="05000000000000000000" pitchFamily="2" charset="2"/>
              </a:rPr>
              <a:t>電子行政オープンデータ推進のためのロードマップ</a:t>
            </a:r>
            <a:r>
              <a:rPr lang="ja-JP" altLang="en-US" dirty="0" smtClean="0">
                <a:sym typeface="Wingdings" panose="05000000000000000000" pitchFamily="2" charset="2"/>
              </a:rPr>
              <a:t>」による定義を採用する。つまり</a:t>
            </a:r>
          </a:p>
          <a:p>
            <a:pPr marL="698500" lvl="1" indent="-342900">
              <a:buFont typeface="+mj-lt"/>
              <a:buAutoNum type="arabicPeriod"/>
            </a:pPr>
            <a:r>
              <a:rPr lang="ja-JP" altLang="en-US" dirty="0">
                <a:sym typeface="Wingdings" panose="05000000000000000000" pitchFamily="2" charset="2"/>
              </a:rPr>
              <a:t>オープンなライセンス</a:t>
            </a:r>
            <a:r>
              <a:rPr lang="ja-JP" altLang="en-US" dirty="0" smtClean="0">
                <a:sym typeface="Wingdings" panose="05000000000000000000" pitchFamily="2" charset="2"/>
              </a:rPr>
              <a:t>で提供されている</a:t>
            </a:r>
          </a:p>
          <a:p>
            <a:pPr marL="698500" lvl="1" indent="-342900">
              <a:buFont typeface="+mj-lt"/>
              <a:buAutoNum type="arabicPeriod"/>
            </a:pPr>
            <a:r>
              <a:rPr lang="ja-JP" altLang="en-US" dirty="0" smtClean="0">
                <a:sym typeface="Wingdings" panose="05000000000000000000" pitchFamily="2" charset="2"/>
              </a:rPr>
              <a:t>機械可読に適した形式のデータ</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8</a:t>
            </a:fld>
            <a:endParaRPr lang="en-US" altLang="ja-JP"/>
          </a:p>
        </p:txBody>
      </p:sp>
      <p:sp>
        <p:nvSpPr>
          <p:cNvPr id="3" name="テキスト ボックス 2"/>
          <p:cNvSpPr txBox="1"/>
          <p:nvPr/>
        </p:nvSpPr>
        <p:spPr>
          <a:xfrm>
            <a:off x="-375592" y="3717032"/>
            <a:ext cx="184731" cy="369332"/>
          </a:xfrm>
          <a:prstGeom prst="rect">
            <a:avLst/>
          </a:prstGeom>
          <a:noFill/>
        </p:spPr>
        <p:txBody>
          <a:bodyPr wrap="none" rtlCol="0">
            <a:spAutoFit/>
          </a:bodyPr>
          <a:lstStyle/>
          <a:p>
            <a:pPr algn="l"/>
            <a:endPar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下矢印 6"/>
          <p:cNvSpPr/>
          <p:nvPr/>
        </p:nvSpPr>
        <p:spPr bwMode="auto">
          <a:xfrm>
            <a:off x="7438414" y="2708920"/>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8" name="直線コネクタ 7"/>
          <p:cNvCxnSpPr/>
          <p:nvPr/>
        </p:nvCxnSpPr>
        <p:spPr bwMode="auto">
          <a:xfrm flipV="1">
            <a:off x="7153966" y="2708920"/>
            <a:ext cx="1424608" cy="9028"/>
          </a:xfrm>
          <a:prstGeom prst="line">
            <a:avLst/>
          </a:prstGeom>
          <a:solidFill>
            <a:schemeClr val="accent1"/>
          </a:solidFill>
          <a:ln w="12700" cap="sq" cmpd="sng" algn="ctr">
            <a:solidFill>
              <a:schemeClr val="bg1"/>
            </a:solidFill>
            <a:prstDash val="solid"/>
            <a:round/>
            <a:headEnd type="none" w="sm" len="sm"/>
            <a:tailEnd type="none" w="sm" len="sm"/>
          </a:ln>
          <a:effectLst/>
        </p:spPr>
      </p:cxnSp>
      <p:sp>
        <p:nvSpPr>
          <p:cNvPr id="9" name="テキスト ボックス 8"/>
          <p:cNvSpPr txBox="1"/>
          <p:nvPr/>
        </p:nvSpPr>
        <p:spPr>
          <a:xfrm>
            <a:off x="7041232" y="3466512"/>
            <a:ext cx="1620957"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機械可読な</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883424" y="6320353"/>
            <a:ext cx="603812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総合戦略本部</a:t>
            </a:r>
            <a:r>
              <a:rPr kumimoji="1" lang="zh-TW"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決定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http://www.kantei.go.jp/jp/singi/it2/densi/</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1689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Step 2. </a:t>
            </a:r>
            <a:r>
              <a:rPr lang="ja-JP" altLang="en-US" dirty="0"/>
              <a:t>データセットの作成</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a:bodyPr>
          <a:lstStyle/>
          <a:p>
            <a:pPr marL="457200" indent="-457200">
              <a:buFont typeface="+mj-lt"/>
              <a:buAutoNum type="arabicPeriod"/>
            </a:pPr>
            <a:r>
              <a:rPr kumimoji="1" lang="ja-JP" altLang="en-US" dirty="0" smtClean="0"/>
              <a:t>初期画面（ログイン後の画面）の上にある「データセット」をクリックする。</a:t>
            </a:r>
          </a:p>
          <a:p>
            <a:pPr marL="457200" indent="-457200">
              <a:buFont typeface="+mj-lt"/>
              <a:buAutoNum type="arabicPeriod"/>
            </a:pPr>
            <a:r>
              <a:rPr lang="ja-JP" altLang="en-US" dirty="0" smtClean="0"/>
              <a:t>「データセットを追加」ボタンを押す。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80</a:t>
            </a:fld>
            <a:endParaRPr lang="en-US" altLang="ja-JP"/>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1179944"/>
            <a:ext cx="4488561" cy="31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2192132" y="1268760"/>
            <a:ext cx="456612"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1928664"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166" y="1167371"/>
            <a:ext cx="4480179"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bwMode="auto">
          <a:xfrm>
            <a:off x="8451582" y="1474412"/>
            <a:ext cx="93610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8121352" y="14754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Tree>
    <p:extLst>
      <p:ext uri="{BB962C8B-B14F-4D97-AF65-F5344CB8AC3E}">
        <p14:creationId xmlns:p14="http://schemas.microsoft.com/office/powerpoint/2010/main" val="1599609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317" y="1184134"/>
            <a:ext cx="4480179"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167370"/>
            <a:ext cx="4455033" cy="323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Step 2. </a:t>
            </a:r>
            <a:r>
              <a:rPr lang="ja-JP" altLang="en-US" dirty="0"/>
              <a:t>データセットの作成</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fontScale="77500" lnSpcReduction="20000"/>
          </a:bodyPr>
          <a:lstStyle/>
          <a:p>
            <a:pPr marL="457200" indent="-457200">
              <a:buFont typeface="+mj-lt"/>
              <a:buAutoNum type="arabicPeriod" startAt="3"/>
            </a:pPr>
            <a:r>
              <a:rPr kumimoji="1" lang="ja-JP" altLang="en-US" dirty="0" smtClean="0"/>
              <a:t>タイトル欄の下にある「編集」ボタンを押す。</a:t>
            </a:r>
          </a:p>
          <a:p>
            <a:pPr marL="457200" indent="-457200">
              <a:buFont typeface="+mj-lt"/>
              <a:buAutoNum type="arabicPeriod" startAt="3"/>
            </a:pPr>
            <a:r>
              <a:rPr lang="ja-JP" altLang="en-US" dirty="0" smtClean="0"/>
              <a:t>タイトル・データの説明・タグ・ライセンスを入力する。</a:t>
            </a:r>
          </a:p>
          <a:p>
            <a:pPr lvl="1"/>
            <a:r>
              <a:rPr lang="en-US" altLang="ja-JP" dirty="0" smtClean="0"/>
              <a:t>URL</a:t>
            </a:r>
            <a:r>
              <a:rPr lang="ja-JP" altLang="en-US" dirty="0" smtClean="0"/>
              <a:t>のみ必須</a:t>
            </a:r>
          </a:p>
          <a:p>
            <a:pPr lvl="1"/>
            <a:r>
              <a:rPr lang="ja-JP" altLang="en-US" dirty="0" smtClean="0"/>
              <a:t>タイトル</a:t>
            </a:r>
            <a:r>
              <a:rPr lang="ja-JP" altLang="en-US" dirty="0"/>
              <a:t>が英数字のみの場合は、</a:t>
            </a:r>
            <a:r>
              <a:rPr lang="en-US" altLang="ja-JP" dirty="0"/>
              <a:t>3.</a:t>
            </a:r>
            <a:r>
              <a:rPr lang="ja-JP" altLang="en-US" dirty="0"/>
              <a:t>の処理は</a:t>
            </a:r>
            <a:r>
              <a:rPr lang="ja-JP" altLang="en-US" dirty="0" smtClean="0"/>
              <a:t>不要</a:t>
            </a:r>
            <a:endParaRPr lang="ja-JP" altLang="en-US" dirty="0"/>
          </a:p>
          <a:p>
            <a:pPr lvl="1"/>
            <a:r>
              <a:rPr lang="ja-JP" altLang="en-US" dirty="0"/>
              <a:t>「編集」ボタンを押して現れる</a:t>
            </a:r>
            <a:r>
              <a:rPr lang="en-US" altLang="ja-JP" dirty="0"/>
              <a:t>URL</a:t>
            </a:r>
            <a:r>
              <a:rPr lang="ja-JP" altLang="en-US" dirty="0"/>
              <a:t>欄には、タイトルとほぼ同じ意味の英数字を</a:t>
            </a:r>
            <a:r>
              <a:rPr lang="ja-JP" altLang="en-US" dirty="0" smtClean="0"/>
              <a:t>入力</a:t>
            </a:r>
          </a:p>
          <a:p>
            <a:pPr lvl="1"/>
            <a:r>
              <a:rPr lang="ja-JP" altLang="en-US" dirty="0"/>
              <a:t>ライセンス</a:t>
            </a:r>
            <a:r>
              <a:rPr lang="ja-JP" altLang="en-US" dirty="0" smtClean="0"/>
              <a:t>は、</a:t>
            </a:r>
            <a:r>
              <a:rPr lang="ja-JP" altLang="en-US" u="sng" dirty="0" smtClean="0"/>
              <a:t>オープンなライセンスを選択する</a:t>
            </a:r>
            <a:r>
              <a:rPr lang="ja-JP" altLang="en-US" dirty="0" smtClean="0"/>
              <a:t>ことを強く推奨する。</a:t>
            </a:r>
            <a:endParaRPr lang="ja-JP" altLang="en-US" dirty="0"/>
          </a:p>
          <a:p>
            <a:pPr marL="457200" indent="-457200">
              <a:buFont typeface="+mj-lt"/>
              <a:buAutoNum type="arabicPeriod" startAt="3"/>
            </a:pPr>
            <a:r>
              <a:rPr lang="ja-JP" altLang="en-US" dirty="0" smtClean="0"/>
              <a:t>「</a:t>
            </a:r>
            <a:r>
              <a:rPr lang="en-US" altLang="ja-JP" dirty="0" smtClean="0"/>
              <a:t>Next: </a:t>
            </a:r>
            <a:r>
              <a:rPr lang="ja-JP" altLang="en-US" dirty="0" smtClean="0"/>
              <a:t>データの追加」ボタンを押す。</a:t>
            </a:r>
          </a:p>
          <a:p>
            <a:pPr marL="457200" indent="-457200">
              <a:buFont typeface="+mj-lt"/>
              <a:buAutoNum type="arabicPeriod" startAt="3"/>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81</a:t>
            </a:fld>
            <a:endParaRPr lang="en-US" altLang="ja-JP"/>
          </a:p>
        </p:txBody>
      </p:sp>
      <p:sp>
        <p:nvSpPr>
          <p:cNvPr id="5" name="角丸四角形 4"/>
          <p:cNvSpPr/>
          <p:nvPr/>
        </p:nvSpPr>
        <p:spPr bwMode="auto">
          <a:xfrm>
            <a:off x="6296588" y="1988840"/>
            <a:ext cx="2760868" cy="165618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2889332" y="198884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337376" y="3706660"/>
            <a:ext cx="792088"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
        <p:nvSpPr>
          <p:cNvPr id="22" name="角丸四角形 21"/>
          <p:cNvSpPr/>
          <p:nvPr/>
        </p:nvSpPr>
        <p:spPr bwMode="auto">
          <a:xfrm>
            <a:off x="3157036" y="2162080"/>
            <a:ext cx="357922" cy="18680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049344" y="385175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5551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1" y="1213874"/>
            <a:ext cx="4505325"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9" y="1167369"/>
            <a:ext cx="4471797"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Step </a:t>
            </a:r>
            <a:r>
              <a:rPr lang="en-US" altLang="ja-JP" dirty="0" smtClean="0"/>
              <a:t>3. </a:t>
            </a:r>
            <a:r>
              <a:rPr lang="ja-JP" altLang="en-US" dirty="0" smtClean="0"/>
              <a:t>データの登録</a:t>
            </a:r>
            <a:endParaRPr kumimoji="1" lang="ja-JP" altLang="en-US" dirty="0"/>
          </a:p>
        </p:txBody>
      </p:sp>
      <p:sp>
        <p:nvSpPr>
          <p:cNvPr id="6" name="コンテンツ プレースホルダー 5"/>
          <p:cNvSpPr>
            <a:spLocks noGrp="1"/>
          </p:cNvSpPr>
          <p:nvPr>
            <p:ph idx="1"/>
          </p:nvPr>
        </p:nvSpPr>
        <p:spPr>
          <a:xfrm>
            <a:off x="351414" y="4509120"/>
            <a:ext cx="9146415" cy="2088232"/>
          </a:xfrm>
        </p:spPr>
        <p:txBody>
          <a:bodyPr>
            <a:normAutofit fontScale="62500" lnSpcReduction="20000"/>
          </a:bodyPr>
          <a:lstStyle/>
          <a:p>
            <a:pPr marL="457200" indent="-457200">
              <a:buFont typeface="+mj-lt"/>
              <a:buAutoNum type="arabicPeriod" startAt="6"/>
            </a:pPr>
            <a:r>
              <a:rPr kumimoji="1" lang="ja-JP" altLang="en-US" dirty="0" smtClean="0"/>
              <a:t>登録するデータと、それを説明する情報を登録する。</a:t>
            </a:r>
            <a:endParaRPr kumimoji="1" lang="en-US" altLang="ja-JP" dirty="0" smtClean="0"/>
          </a:p>
          <a:p>
            <a:pPr lvl="1"/>
            <a:r>
              <a:rPr lang="ja-JP" altLang="en-US" dirty="0" smtClean="0"/>
              <a:t>リソースのみ必須</a:t>
            </a:r>
          </a:p>
          <a:p>
            <a:pPr lvl="1"/>
            <a:r>
              <a:rPr lang="ja-JP" altLang="en-US" dirty="0" smtClean="0"/>
              <a:t>データは「ファイルへのリンク」「</a:t>
            </a:r>
            <a:r>
              <a:rPr lang="en-US" altLang="ja-JP" dirty="0" smtClean="0"/>
              <a:t>API</a:t>
            </a:r>
            <a:r>
              <a:rPr lang="ja-JP" altLang="en-US" dirty="0" err="1" smtClean="0"/>
              <a:t>への</a:t>
            </a:r>
            <a:r>
              <a:rPr lang="ja-JP" altLang="en-US" dirty="0" smtClean="0"/>
              <a:t>リンク」「ファイルのアップロード」から選択</a:t>
            </a:r>
          </a:p>
          <a:p>
            <a:pPr lvl="1"/>
            <a:r>
              <a:rPr kumimoji="1" lang="ja-JP" altLang="en-US" dirty="0" smtClean="0"/>
              <a:t>「ファイルのアップロード」をするには、サーバに</a:t>
            </a:r>
            <a:r>
              <a:rPr kumimoji="1" lang="en-US" altLang="ja-JP" dirty="0" err="1" smtClean="0"/>
              <a:t>datastore</a:t>
            </a:r>
            <a:r>
              <a:rPr kumimoji="1" lang="ja-JP" altLang="en-US" dirty="0" smtClean="0"/>
              <a:t>の設定が必要</a:t>
            </a:r>
          </a:p>
          <a:p>
            <a:pPr marL="457200" indent="-457200">
              <a:buFont typeface="+mj-lt"/>
              <a:buAutoNum type="arabicPeriod" startAt="6"/>
            </a:pPr>
            <a:r>
              <a:rPr lang="ja-JP" altLang="en-US" dirty="0" smtClean="0"/>
              <a:t>「</a:t>
            </a:r>
            <a:r>
              <a:rPr lang="en-US" altLang="ja-JP" dirty="0" smtClean="0"/>
              <a:t>Next: </a:t>
            </a:r>
            <a:r>
              <a:rPr lang="ja-JP" altLang="en-US" dirty="0" smtClean="0"/>
              <a:t>追加情報」ボタンを押す。</a:t>
            </a:r>
          </a:p>
          <a:p>
            <a:pPr lvl="1"/>
            <a:r>
              <a:rPr lang="ja-JP" altLang="en-US" dirty="0"/>
              <a:t>ここ</a:t>
            </a:r>
            <a:r>
              <a:rPr lang="ja-JP" altLang="en-US" dirty="0" smtClean="0"/>
              <a:t>で「保存して別を追加」ボタンを押すと、再度</a:t>
            </a:r>
            <a:r>
              <a:rPr lang="en-US" altLang="ja-JP" dirty="0" smtClean="0"/>
              <a:t>6</a:t>
            </a:r>
            <a:r>
              <a:rPr lang="ja-JP" altLang="en-US" dirty="0" smtClean="0"/>
              <a:t>の入力画面が表示される。同じデータの別フォーマットファイルなどを追加できる。</a:t>
            </a:r>
            <a:endParaRPr lang="en-US" altLang="ja-JP" dirty="0" smtClean="0"/>
          </a:p>
          <a:p>
            <a:pPr marL="457200" indent="-457200">
              <a:buFont typeface="+mj-lt"/>
              <a:buAutoNum type="arabicPeriod" startAt="6"/>
            </a:pPr>
            <a:r>
              <a:rPr lang="ja-JP" altLang="en-US" dirty="0"/>
              <a:t>必要</a:t>
            </a:r>
            <a:r>
              <a:rPr lang="ja-JP" altLang="en-US" dirty="0" smtClean="0"/>
              <a:t>な追加情報を入力</a:t>
            </a:r>
          </a:p>
          <a:p>
            <a:pPr lvl="1"/>
            <a:r>
              <a:rPr lang="ja-JP" altLang="en-US" dirty="0"/>
              <a:t>データの作成者やその</a:t>
            </a:r>
            <a:r>
              <a:rPr lang="en-US" altLang="ja-JP" dirty="0"/>
              <a:t>email</a:t>
            </a:r>
            <a:r>
              <a:rPr lang="ja-JP" altLang="en-US" dirty="0" err="1"/>
              <a:t>、</a:t>
            </a:r>
            <a:r>
              <a:rPr lang="ja-JP" altLang="en-US" dirty="0"/>
              <a:t>メンテナ、所属するグループなどを</a:t>
            </a:r>
            <a:r>
              <a:rPr lang="ja-JP" altLang="en-US" dirty="0" smtClean="0"/>
              <a:t>入力可能</a:t>
            </a:r>
          </a:p>
          <a:p>
            <a:pPr marL="457200" indent="-457200">
              <a:buFont typeface="+mj-lt"/>
              <a:buAutoNum type="arabicPeriod" startAt="6"/>
            </a:pPr>
            <a:r>
              <a:rPr lang="ja-JP" altLang="en-US" dirty="0" smtClean="0"/>
              <a:t>「完了」ボタンを押す</a:t>
            </a:r>
          </a:p>
          <a:p>
            <a:pPr marL="457200" indent="-457200">
              <a:buFont typeface="+mj-lt"/>
              <a:buAutoNum type="arabicPeriod" startAt="6"/>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82</a:t>
            </a:fld>
            <a:endParaRPr lang="en-US" altLang="ja-JP"/>
          </a:p>
        </p:txBody>
      </p:sp>
      <p:sp>
        <p:nvSpPr>
          <p:cNvPr id="5" name="角丸四角形 4"/>
          <p:cNvSpPr/>
          <p:nvPr/>
        </p:nvSpPr>
        <p:spPr bwMode="auto">
          <a:xfrm>
            <a:off x="6236862" y="1988840"/>
            <a:ext cx="2820594" cy="198594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1424608"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697416" y="4036422"/>
            <a:ext cx="432048" cy="25667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角丸四角形 21"/>
          <p:cNvSpPr/>
          <p:nvPr/>
        </p:nvSpPr>
        <p:spPr bwMode="auto">
          <a:xfrm>
            <a:off x="1700358" y="1988840"/>
            <a:ext cx="2820594" cy="165618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433948" y="42117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7" name="角丸四角形 16"/>
          <p:cNvSpPr/>
          <p:nvPr/>
        </p:nvSpPr>
        <p:spPr bwMode="auto">
          <a:xfrm>
            <a:off x="3224808" y="3645024"/>
            <a:ext cx="129614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8" name="テキスト ボックス 17"/>
          <p:cNvSpPr txBox="1"/>
          <p:nvPr/>
        </p:nvSpPr>
        <p:spPr>
          <a:xfrm>
            <a:off x="2936776" y="379012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3210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データ登録の結果</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83</a:t>
            </a:fld>
            <a:endParaRPr lang="en-US" altLang="ja-JP"/>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0" y="1052736"/>
            <a:ext cx="7495381" cy="541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520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79944"/>
            <a:ext cx="4530471" cy="316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組織の登録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a:bodyPr>
          <a:lstStyle/>
          <a:p>
            <a:pPr marL="457200" indent="-457200">
              <a:buFont typeface="+mj-lt"/>
              <a:buAutoNum type="arabicPeriod"/>
            </a:pPr>
            <a:r>
              <a:rPr kumimoji="1" lang="ja-JP" altLang="en-US" dirty="0" smtClean="0"/>
              <a:t>初期画面（ログイン後の画面）の上にある「組織」をクリックする。</a:t>
            </a:r>
          </a:p>
          <a:p>
            <a:pPr marL="457200" indent="-457200">
              <a:buFont typeface="+mj-lt"/>
              <a:buAutoNum type="arabicPeriod"/>
            </a:pPr>
            <a:r>
              <a:rPr lang="ja-JP" altLang="en-US" dirty="0" smtClean="0"/>
              <a:t>「組織を追加」ボタンを押す。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84</a:t>
            </a:fld>
            <a:endParaRPr lang="en-US" altLang="ja-JP"/>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5" y="1179944"/>
            <a:ext cx="4488561" cy="31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2624180" y="1268760"/>
            <a:ext cx="31259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2216696"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451582" y="1474412"/>
            <a:ext cx="93610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8121352" y="14754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Tree>
    <p:extLst>
      <p:ext uri="{BB962C8B-B14F-4D97-AF65-F5344CB8AC3E}">
        <p14:creationId xmlns:p14="http://schemas.microsoft.com/office/powerpoint/2010/main" val="775142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26447"/>
            <a:ext cx="4471797" cy="318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213874"/>
            <a:ext cx="4455033"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組織の登録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fontScale="85000" lnSpcReduction="20000"/>
          </a:bodyPr>
          <a:lstStyle/>
          <a:p>
            <a:pPr marL="457200" indent="-457200">
              <a:buFont typeface="+mj-lt"/>
              <a:buAutoNum type="arabicPeriod" startAt="3"/>
            </a:pPr>
            <a:r>
              <a:rPr kumimoji="1" lang="ja-JP" altLang="en-US" dirty="0" smtClean="0"/>
              <a:t>タイトル欄の下にある「編集」ボタンを押す。</a:t>
            </a:r>
          </a:p>
          <a:p>
            <a:pPr marL="457200" indent="-457200">
              <a:buFont typeface="+mj-lt"/>
              <a:buAutoNum type="arabicPeriod" startAt="3"/>
            </a:pPr>
            <a:r>
              <a:rPr lang="ja-JP" altLang="en-US" dirty="0" smtClean="0"/>
              <a:t>タイトル・</a:t>
            </a:r>
            <a:r>
              <a:rPr lang="en-US" altLang="ja-JP" dirty="0" smtClean="0"/>
              <a:t>URL</a:t>
            </a:r>
            <a:r>
              <a:rPr lang="ja-JP" altLang="en-US" dirty="0" smtClean="0"/>
              <a:t>・説明・画像</a:t>
            </a:r>
            <a:r>
              <a:rPr lang="en-US" altLang="ja-JP" dirty="0" smtClean="0"/>
              <a:t>URL</a:t>
            </a:r>
            <a:r>
              <a:rPr lang="ja-JP" altLang="en-US" dirty="0" smtClean="0"/>
              <a:t>を入力する。</a:t>
            </a:r>
          </a:p>
          <a:p>
            <a:pPr lvl="1"/>
            <a:r>
              <a:rPr lang="en-US" altLang="ja-JP" dirty="0" smtClean="0"/>
              <a:t>URL</a:t>
            </a:r>
            <a:r>
              <a:rPr lang="ja-JP" altLang="en-US" dirty="0" smtClean="0"/>
              <a:t>のみ必須</a:t>
            </a:r>
          </a:p>
          <a:p>
            <a:pPr lvl="1"/>
            <a:r>
              <a:rPr lang="ja-JP" altLang="en-US" dirty="0" smtClean="0"/>
              <a:t>タイトル</a:t>
            </a:r>
            <a:r>
              <a:rPr lang="ja-JP" altLang="en-US" dirty="0"/>
              <a:t>が英数字のみの場合は、</a:t>
            </a:r>
            <a:r>
              <a:rPr lang="en-US" altLang="ja-JP" dirty="0"/>
              <a:t>3.</a:t>
            </a:r>
            <a:r>
              <a:rPr lang="ja-JP" altLang="en-US" dirty="0"/>
              <a:t>の処理は</a:t>
            </a:r>
            <a:r>
              <a:rPr lang="ja-JP" altLang="en-US" dirty="0" smtClean="0"/>
              <a:t>不要</a:t>
            </a:r>
            <a:endParaRPr lang="ja-JP" altLang="en-US" dirty="0"/>
          </a:p>
          <a:p>
            <a:pPr lvl="1"/>
            <a:r>
              <a:rPr lang="en-US" altLang="ja-JP" dirty="0" smtClean="0"/>
              <a:t>URL</a:t>
            </a:r>
            <a:r>
              <a:rPr lang="ja-JP" altLang="en-US" dirty="0"/>
              <a:t>欄には、タイトルとほぼ同じ意味の英数字を</a:t>
            </a:r>
            <a:r>
              <a:rPr lang="ja-JP" altLang="en-US" dirty="0" smtClean="0"/>
              <a:t>入力</a:t>
            </a:r>
            <a:endParaRPr lang="ja-JP" altLang="en-US" dirty="0"/>
          </a:p>
          <a:p>
            <a:pPr marL="457200" indent="-457200">
              <a:buFont typeface="+mj-lt"/>
              <a:buAutoNum type="arabicPeriod" startAt="3"/>
            </a:pPr>
            <a:r>
              <a:rPr lang="ja-JP" altLang="en-US" dirty="0" smtClean="0"/>
              <a:t>「組織の作成」ボタンを押す。</a:t>
            </a:r>
          </a:p>
          <a:p>
            <a:pPr marL="457200" indent="-457200">
              <a:buFont typeface="+mj-lt"/>
              <a:buAutoNum type="arabicPeriod" startAt="3"/>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85</a:t>
            </a:fld>
            <a:endParaRPr lang="en-US" altLang="ja-JP"/>
          </a:p>
        </p:txBody>
      </p:sp>
      <p:sp>
        <p:nvSpPr>
          <p:cNvPr id="5" name="角丸四角形 4"/>
          <p:cNvSpPr/>
          <p:nvPr/>
        </p:nvSpPr>
        <p:spPr bwMode="auto">
          <a:xfrm>
            <a:off x="6296588" y="2267580"/>
            <a:ext cx="2760868" cy="137744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3175246" y="226758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337376" y="3706660"/>
            <a:ext cx="792088"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角丸四角形 21"/>
          <p:cNvSpPr/>
          <p:nvPr/>
        </p:nvSpPr>
        <p:spPr bwMode="auto">
          <a:xfrm>
            <a:off x="3442950" y="2440820"/>
            <a:ext cx="357922" cy="18680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049344" y="385175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747197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組織の登録結果</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a:bodyPr>
          <a:lstStyle/>
          <a:p>
            <a:r>
              <a:rPr kumimoji="1" lang="ja-JP" altLang="en-US" dirty="0" smtClean="0"/>
              <a:t>このページにある「データセットの追加」ボタンを押すと、この組織に属するデータセットを追加できる。</a:t>
            </a:r>
          </a:p>
          <a:p>
            <a:r>
              <a:rPr lang="ja-JP" altLang="en-US" dirty="0"/>
              <a:t>データセット</a:t>
            </a:r>
            <a:r>
              <a:rPr lang="ja-JP" altLang="en-US" dirty="0" smtClean="0"/>
              <a:t>の追加手順は、前述の</a:t>
            </a:r>
            <a:r>
              <a:rPr lang="en-US" altLang="ja-JP" dirty="0" smtClean="0"/>
              <a:t>Step 2</a:t>
            </a:r>
            <a:r>
              <a:rPr lang="ja-JP" altLang="en-US" dirty="0" smtClean="0"/>
              <a:t>～</a:t>
            </a:r>
            <a:r>
              <a:rPr lang="en-US" altLang="ja-JP" dirty="0" smtClean="0"/>
              <a:t>Step 3</a:t>
            </a:r>
            <a:r>
              <a:rPr lang="ja-JP" altLang="en-US" dirty="0" smtClean="0"/>
              <a:t>と同じ。</a:t>
            </a:r>
            <a:endParaRPr lang="en-US" altLang="ja-JP" dirty="0" smtClean="0"/>
          </a:p>
          <a:p>
            <a:pPr lvl="1"/>
            <a:r>
              <a:rPr kumimoji="1" lang="ja-JP" altLang="en-US" dirty="0" smtClean="0"/>
              <a:t>データセットを追加する際に、所属する組織を指定できるようになっている。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86</a:t>
            </a:fld>
            <a:endParaRPr lang="en-US" altLang="ja-JP"/>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196752"/>
            <a:ext cx="4446651"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206546"/>
            <a:ext cx="4513707"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bwMode="auto">
          <a:xfrm>
            <a:off x="6321152" y="3645024"/>
            <a:ext cx="158417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2792760" y="1772816"/>
            <a:ext cx="792088"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229789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a:t>
            </a:r>
            <a:r>
              <a:rPr lang="ja-JP" altLang="en-US" dirty="0"/>
              <a:t>へ</a:t>
            </a:r>
            <a:r>
              <a:rPr kumimoji="1" lang="ja-JP" altLang="en-US" dirty="0" smtClean="0"/>
              <a:t>のメンバ追加</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lnSpcReduction="10000"/>
          </a:bodyPr>
          <a:lstStyle/>
          <a:p>
            <a:r>
              <a:rPr kumimoji="1" lang="ja-JP" altLang="en-US" dirty="0" smtClean="0"/>
              <a:t>組織を作成したユーザが、組織の管理者になる。追加手順は以下の通り。</a:t>
            </a:r>
          </a:p>
          <a:p>
            <a:pPr marL="457200" indent="-457200">
              <a:buFont typeface="+mj-lt"/>
              <a:buAutoNum type="arabicPeriod"/>
            </a:pPr>
            <a:r>
              <a:rPr kumimoji="1" lang="ja-JP" altLang="en-US" dirty="0" smtClean="0"/>
              <a:t>組織ページにある「管理者」ボタンを押す。</a:t>
            </a:r>
          </a:p>
          <a:p>
            <a:pPr marL="457200" indent="-457200">
              <a:buFont typeface="+mj-lt"/>
              <a:buAutoNum type="arabicPeriod"/>
            </a:pPr>
            <a:r>
              <a:rPr lang="ja-JP" altLang="en-US" dirty="0" smtClean="0"/>
              <a:t>「メンバ」タブを押す。</a:t>
            </a:r>
          </a:p>
          <a:p>
            <a:pPr marL="457200" indent="-457200">
              <a:buFont typeface="+mj-lt"/>
              <a:buAutoNum type="arabicPeriod"/>
            </a:pPr>
            <a:r>
              <a:rPr kumimoji="1" lang="ja-JP" altLang="en-US" dirty="0" smtClean="0"/>
              <a:t>「メンバの追加」ボタンを押す。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87</a:t>
            </a:fld>
            <a:endParaRPr lang="en-US" altLang="ja-JP"/>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196752"/>
            <a:ext cx="4446651"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bwMode="auto">
          <a:xfrm>
            <a:off x="6321152" y="3645024"/>
            <a:ext cx="158417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3548844" y="1772816"/>
            <a:ext cx="396044"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196752"/>
            <a:ext cx="4530471"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bwMode="auto">
          <a:xfrm>
            <a:off x="6609184" y="1772816"/>
            <a:ext cx="50405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角丸四角形 11"/>
          <p:cNvSpPr/>
          <p:nvPr/>
        </p:nvSpPr>
        <p:spPr bwMode="auto">
          <a:xfrm>
            <a:off x="8553400" y="2520509"/>
            <a:ext cx="648072"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右矢印 12"/>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右矢印 13"/>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
        <p:nvSpPr>
          <p:cNvPr id="15" name="テキスト ボックス 14"/>
          <p:cNvSpPr txBox="1"/>
          <p:nvPr/>
        </p:nvSpPr>
        <p:spPr>
          <a:xfrm>
            <a:off x="6300520" y="15567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292532" y="158815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8265368" y="2335843"/>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08521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682" y="1196751"/>
            <a:ext cx="4471797"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69" y="1196752"/>
            <a:ext cx="4463415"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a:t>
            </a:r>
            <a:r>
              <a:rPr lang="ja-JP" altLang="en-US" dirty="0"/>
              <a:t>へ</a:t>
            </a:r>
            <a:r>
              <a:rPr kumimoji="1" lang="ja-JP" altLang="en-US" dirty="0" smtClean="0"/>
              <a:t>のメンバ追加</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fontScale="92500" lnSpcReduction="20000"/>
          </a:bodyPr>
          <a:lstStyle/>
          <a:p>
            <a:pPr marL="457200" indent="-457200">
              <a:buFont typeface="+mj-lt"/>
              <a:buAutoNum type="arabicPeriod" startAt="4"/>
            </a:pPr>
            <a:r>
              <a:rPr kumimoji="1" lang="ja-JP" altLang="en-US" dirty="0" smtClean="0"/>
              <a:t>ユーザの入力欄をクリックしてユーザ名を入力</a:t>
            </a:r>
          </a:p>
          <a:p>
            <a:pPr lvl="1"/>
            <a:r>
              <a:rPr lang="ja-JP" altLang="en-US" dirty="0"/>
              <a:t>途中</a:t>
            </a:r>
            <a:r>
              <a:rPr lang="ja-JP" altLang="en-US" dirty="0" smtClean="0"/>
              <a:t>まで入力すると、候補が表示されるので、そこから選択できる。</a:t>
            </a:r>
            <a:endParaRPr kumimoji="1" lang="ja-JP" altLang="en-US" dirty="0" smtClean="0"/>
          </a:p>
          <a:p>
            <a:pPr marL="457200" indent="-457200">
              <a:buFont typeface="+mj-lt"/>
              <a:buAutoNum type="arabicPeriod" startAt="4"/>
            </a:pPr>
            <a:r>
              <a:rPr lang="ja-JP" altLang="en-US" dirty="0" smtClean="0"/>
              <a:t>このユーザに与えるロールを選択する。</a:t>
            </a:r>
          </a:p>
          <a:p>
            <a:pPr lvl="1"/>
            <a:r>
              <a:rPr lang="ja-JP" altLang="en-US" dirty="0" smtClean="0"/>
              <a:t>ロールは「管理者」「編集者」「メンバ」の</a:t>
            </a:r>
            <a:r>
              <a:rPr lang="en-US" altLang="ja-JP" dirty="0" smtClean="0"/>
              <a:t>3</a:t>
            </a:r>
            <a:r>
              <a:rPr lang="ja-JP" altLang="en-US" dirty="0" smtClean="0"/>
              <a:t>種類。画面左側に説明あり。</a:t>
            </a:r>
          </a:p>
          <a:p>
            <a:pPr marL="457200" indent="-457200">
              <a:buFont typeface="+mj-lt"/>
              <a:buAutoNum type="arabicPeriod" startAt="4"/>
            </a:pPr>
            <a:r>
              <a:rPr kumimoji="1" lang="ja-JP" altLang="en-US" dirty="0" smtClean="0"/>
              <a:t>「追加」ボタンを押す。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88</a:t>
            </a:fld>
            <a:endParaRPr lang="en-US" altLang="ja-JP"/>
          </a:p>
        </p:txBody>
      </p:sp>
      <p:sp>
        <p:nvSpPr>
          <p:cNvPr id="8" name="角丸四角形 7"/>
          <p:cNvSpPr/>
          <p:nvPr/>
        </p:nvSpPr>
        <p:spPr bwMode="auto">
          <a:xfrm>
            <a:off x="6537176" y="2492895"/>
            <a:ext cx="1440160" cy="315645"/>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1928664" y="2290432"/>
            <a:ext cx="1728192" cy="706519"/>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角丸四角形 10"/>
          <p:cNvSpPr/>
          <p:nvPr/>
        </p:nvSpPr>
        <p:spPr bwMode="auto">
          <a:xfrm>
            <a:off x="8841432" y="2780928"/>
            <a:ext cx="360040" cy="297238"/>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右矢印 12"/>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1593188" y="2204864"/>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201700" y="24115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8493674" y="25900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30586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7" y="1201041"/>
            <a:ext cx="4471797" cy="314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smtClean="0"/>
              <a:t>CKAN</a:t>
            </a:r>
            <a:r>
              <a:rPr kumimoji="1" lang="ja-JP" altLang="en-US" dirty="0" smtClean="0"/>
              <a:t>の組織機能を利用したアクセス制御</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fontScale="92500"/>
          </a:bodyPr>
          <a:lstStyle/>
          <a:p>
            <a:r>
              <a:rPr kumimoji="1" lang="ja-JP" altLang="en-US" dirty="0" smtClean="0"/>
              <a:t>データセットの登録・編集画面に「公開・非公開」の選択肢がある。</a:t>
            </a:r>
          </a:p>
          <a:p>
            <a:pPr lvl="1"/>
            <a:r>
              <a:rPr lang="ja-JP" altLang="en-US" dirty="0" smtClean="0"/>
              <a:t>パブリック（公開）またはプライベート（非公開）を選択できる。</a:t>
            </a:r>
            <a:endParaRPr lang="en-US" altLang="ja-JP" dirty="0" smtClean="0"/>
          </a:p>
          <a:p>
            <a:r>
              <a:rPr kumimoji="1" lang="ja-JP" altLang="en-US" dirty="0" smtClean="0"/>
              <a:t>プライベート（非公開）のデータセットは、組織内ユーザのみ閲覧できる。</a:t>
            </a:r>
          </a:p>
          <a:p>
            <a:pPr lvl="1"/>
            <a:r>
              <a:rPr lang="ja-JP" altLang="en-US" dirty="0" smtClean="0"/>
              <a:t>この機能は、データの公開前準備等の用途で利用できる。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89</a:t>
            </a:fld>
            <a:endParaRPr lang="en-US" altLang="ja-JP" dirty="0"/>
          </a:p>
        </p:txBody>
      </p:sp>
      <p:sp>
        <p:nvSpPr>
          <p:cNvPr id="9" name="角丸四角形 8"/>
          <p:cNvSpPr/>
          <p:nvPr/>
        </p:nvSpPr>
        <p:spPr bwMode="auto">
          <a:xfrm>
            <a:off x="1593188" y="3640133"/>
            <a:ext cx="1631620" cy="22091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919" y="1188865"/>
            <a:ext cx="3043238" cy="210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772" y="2299654"/>
            <a:ext cx="3048953" cy="204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8049344" y="1484784"/>
            <a:ext cx="1438214"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組織内ユーザ</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026954" y="3707160"/>
            <a:ext cx="1438214"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組織外ユーザ</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097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72480" y="4825275"/>
            <a:ext cx="4752528" cy="968955"/>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endParaRPr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endPar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G8</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のオープンデータ憲章に基づくアクションプラン</a:t>
            </a:r>
          </a:p>
          <a:p>
            <a:pPr marL="171450" indent="-171450" algn="l">
              <a:buFont typeface="Arial" panose="020B0604020202020204" pitchFamily="34" charset="0"/>
              <a:buChar char="•"/>
            </a:pP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年に国のオープンデータポータルサイトを開設し、</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年度中に本格稼働を開始することを宣言</a:t>
            </a:r>
          </a:p>
        </p:txBody>
      </p:sp>
      <p:sp>
        <p:nvSpPr>
          <p:cNvPr id="28" name="テキスト ボックス 27"/>
          <p:cNvSpPr txBox="1"/>
          <p:nvPr/>
        </p:nvSpPr>
        <p:spPr>
          <a:xfrm>
            <a:off x="56456" y="4797152"/>
            <a:ext cx="4245073" cy="461665"/>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「日本のオープンデータ憲章アクションプラン」</a:t>
            </a:r>
            <a:b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zh-TW"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各府省</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情報化統括責任者（</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）連絡会議決定</a:t>
            </a:r>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bwMode="auto">
          <a:xfrm>
            <a:off x="272480" y="4108927"/>
            <a:ext cx="4752528" cy="688225"/>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年度中にデータカタログを整備すること、平成</a:t>
            </a:r>
            <a:r>
              <a:rPr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年度末</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、他の先進国と同水準の</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公開と利用</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を実現することを宣言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6456" y="3983278"/>
            <a:ext cx="4896544" cy="276999"/>
          </a:xfrm>
          <a:prstGeom prst="rect">
            <a:avLst/>
          </a:prstGeom>
          <a:solidFill>
            <a:srgbClr val="FFFFFF"/>
          </a:solidFill>
        </p:spPr>
        <p:txBody>
          <a:bodyPr wrap="squar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「電子行政オープンデータ推進のためのロードマップ」</a:t>
            </a:r>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5457056" y="3127776"/>
            <a:ext cx="4176464" cy="430475"/>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次世代統計システム</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API</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を公開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241032" y="2996952"/>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総務省</a:t>
            </a:r>
          </a:p>
        </p:txBody>
      </p:sp>
      <p:sp>
        <p:nvSpPr>
          <p:cNvPr id="2" name="タイトル 1"/>
          <p:cNvSpPr>
            <a:spLocks noGrp="1"/>
          </p:cNvSpPr>
          <p:nvPr>
            <p:ph type="title"/>
          </p:nvPr>
        </p:nvSpPr>
        <p:spPr/>
        <p:txBody>
          <a:bodyPr/>
          <a:lstStyle/>
          <a:p>
            <a:r>
              <a:rPr kumimoji="1" lang="ja-JP" altLang="en-US" dirty="0" smtClean="0"/>
              <a:t>政府における最近のオープンデータ化の流れ</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9" name="角丸四角形 8"/>
          <p:cNvSpPr/>
          <p:nvPr/>
        </p:nvSpPr>
        <p:spPr bwMode="auto">
          <a:xfrm>
            <a:off x="272480" y="1104336"/>
            <a:ext cx="4752528" cy="595809"/>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オープンデータ戦略の意義・目的と方向性を明確にする</a:t>
            </a:r>
          </a:p>
          <a:p>
            <a:pPr marL="171450" indent="-171450" algn="l">
              <a:buFont typeface="Arial" panose="020B0604020202020204" pitchFamily="34" charset="0"/>
              <a:buChar char="•"/>
            </a:pP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政府が率先</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してデータを公開することを宣言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9615" y="980728"/>
            <a:ext cx="4769254"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2012.07</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「電子行政オープンデータ戦略」</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総合戦略本部決定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aseline="30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bwMode="auto">
          <a:xfrm>
            <a:off x="5457056" y="1248352"/>
            <a:ext cx="4176464" cy="433880"/>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データポータルサイト「</a:t>
            </a:r>
            <a:r>
              <a:rPr kumimoji="0" lang="en-US" altLang="ja-JP"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Ope</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 Data METI</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を公開</a:t>
            </a:r>
          </a:p>
        </p:txBody>
      </p:sp>
      <p:sp>
        <p:nvSpPr>
          <p:cNvPr id="14" name="テキスト ボックス 13"/>
          <p:cNvSpPr txBox="1"/>
          <p:nvPr/>
        </p:nvSpPr>
        <p:spPr>
          <a:xfrm>
            <a:off x="5241032" y="1124744"/>
            <a:ext cx="1638590"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経済産業省</a:t>
            </a:r>
          </a:p>
        </p:txBody>
      </p:sp>
      <p:sp>
        <p:nvSpPr>
          <p:cNvPr id="15" name="角丸四角形 14"/>
          <p:cNvSpPr/>
          <p:nvPr/>
        </p:nvSpPr>
        <p:spPr bwMode="auto">
          <a:xfrm>
            <a:off x="5457056" y="2464602"/>
            <a:ext cx="4176464" cy="531290"/>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気象庁防災情報</a:t>
            </a:r>
            <a:r>
              <a:rPr kumimoji="0" lang="en-US" altLang="ja-JP"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XML</a:t>
            </a:r>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フォーマットを公開、配信を開始</a:t>
            </a:r>
            <a:r>
              <a:rPr kumimoji="0" lang="en-US" altLang="ja-JP" sz="1000" b="0" i="0" u="none" strike="noStrike" cap="none" normalizeH="0" baseline="3000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(*8)</a:t>
            </a:r>
          </a:p>
          <a:p>
            <a:pPr algn="l"/>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気象観測データの</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ダウンロードサービスを開始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(*9)</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241032" y="2276872"/>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2013.05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気象庁</a:t>
            </a:r>
          </a:p>
        </p:txBody>
      </p:sp>
      <p:sp>
        <p:nvSpPr>
          <p:cNvPr id="17" name="角丸四角形 16"/>
          <p:cNvSpPr/>
          <p:nvPr/>
        </p:nvSpPr>
        <p:spPr bwMode="auto">
          <a:xfrm>
            <a:off x="5457056" y="1888539"/>
            <a:ext cx="4176464" cy="401526"/>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情報通信白書をオープンデータ形式で公開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241032" y="1700808"/>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2013.04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総務省</a:t>
            </a:r>
          </a:p>
        </p:txBody>
      </p:sp>
      <p:sp>
        <p:nvSpPr>
          <p:cNvPr id="21" name="角丸四角形 20"/>
          <p:cNvSpPr/>
          <p:nvPr/>
        </p:nvSpPr>
        <p:spPr bwMode="auto">
          <a:xfrm>
            <a:off x="272480" y="3417966"/>
            <a:ext cx="4752528" cy="515089"/>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「ビッグデータやオープンデータの利活用が世界最高水準で実現するよう</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積極的</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進める」ことを宣言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6456" y="3212976"/>
            <a:ext cx="2916183"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「日本再興戦略」閣議決定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(*3)</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5457056" y="5452423"/>
            <a:ext cx="4176464" cy="413816"/>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政府のデータカタログサイト試行版「</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DATA.GO.JP</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を立ち上げ</a:t>
            </a:r>
          </a:p>
        </p:txBody>
      </p:sp>
      <p:sp>
        <p:nvSpPr>
          <p:cNvPr id="26" name="テキスト ボックス 25"/>
          <p:cNvSpPr txBox="1"/>
          <p:nvPr/>
        </p:nvSpPr>
        <p:spPr>
          <a:xfrm>
            <a:off x="5241032" y="5301208"/>
            <a:ext cx="1484702"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2013.12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内閣官房</a:t>
            </a:r>
          </a:p>
        </p:txBody>
      </p:sp>
      <p:sp>
        <p:nvSpPr>
          <p:cNvPr id="29" name="テキスト ボックス 28"/>
          <p:cNvSpPr txBox="1"/>
          <p:nvPr/>
        </p:nvSpPr>
        <p:spPr>
          <a:xfrm>
            <a:off x="-15552" y="5966410"/>
            <a:ext cx="3480440" cy="630942"/>
          </a:xfrm>
          <a:prstGeom prst="rect">
            <a:avLst/>
          </a:prstGeom>
          <a:noFill/>
        </p:spPr>
        <p:txBody>
          <a:bodyPr wrap="none" rtlCol="0">
            <a:spAutoFit/>
          </a:bodyPr>
          <a:lstStyle/>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www.kantei.go.jp/jp/singi/it2/denshigyousei.html</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www.kantei.go.jp/jp/singi/it2/kettei/pdf/20130614/siryou1.pdf</a:t>
            </a:r>
          </a:p>
          <a:p>
            <a:pPr algn="l"/>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www.kantei.go.jp/jp/singi/keizaisaisei/pdf/saikou_jpn.pdf</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 http</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www.kantei.go.jp/jp/singi/it2/kettei/pdf/20130614/siryou3.pdf</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http://www.kantei.go.jp/jp/singi/it2/cio/dai53/plan_jp.pdf</a:t>
            </a:r>
            <a:endParaRPr kumimoji="1" lang="ja-JP" altLang="en-US"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296816" y="5877272"/>
            <a:ext cx="3754554" cy="738664"/>
          </a:xfrm>
          <a:prstGeom prst="rect">
            <a:avLst/>
          </a:prstGeom>
          <a:noFill/>
        </p:spPr>
        <p:txBody>
          <a:bodyPr wrap="none" rtlCol="0">
            <a:spAutoFit/>
          </a:bodyPr>
          <a:lstStyle/>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 http://datameti.go.jp/</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(*7) </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www.soumu.go.jp/menu_news/s-news/01tsushin02_02000053.html</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 http://xml.kishou.go.jp/</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9) http://www.data.jma.go.jp/gmd/risk/obsdl/</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http://statdb.nstac.go.jp/system-info/api/</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 http://data.go.jp/</a:t>
            </a:r>
            <a:endParaRPr kumimoji="1" lang="ja-JP" altLang="en-US"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bwMode="auto">
          <a:xfrm>
            <a:off x="272480" y="2445005"/>
            <a:ext cx="4752528" cy="695963"/>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目指すべき社会・姿」の中に「公共データの民間</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開放（</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の推進」が盛り込まれる</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6456" y="2348880"/>
            <a:ext cx="3845925"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「世界最先端</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国家創造宣言」閣議決定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(*2)</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2117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の管理ページ</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lstStyle/>
          <a:p>
            <a:r>
              <a:rPr lang="ja-JP" altLang="en-US" dirty="0" smtClean="0"/>
              <a:t>ポータルサイトの管理を行うページで、管理者のみが利用できる。</a:t>
            </a:r>
          </a:p>
          <a:p>
            <a:pPr lvl="1"/>
            <a:r>
              <a:rPr kumimoji="1" lang="ja-JP" altLang="en-US" dirty="0" smtClean="0"/>
              <a:t>管理者の設定は、サーバ上で</a:t>
            </a:r>
            <a:r>
              <a:rPr kumimoji="1" lang="ja-JP" altLang="en-US" u="sng" dirty="0" smtClean="0"/>
              <a:t>コンソールからコマンドを発行する必要がある</a:t>
            </a:r>
            <a:r>
              <a:rPr kumimoji="1" lang="ja-JP" altLang="en-US" dirty="0" smtClean="0"/>
              <a:t>。</a:t>
            </a:r>
          </a:p>
          <a:p>
            <a:pPr lvl="1"/>
            <a:r>
              <a:rPr lang="ja-JP" altLang="en-US" dirty="0"/>
              <a:t>管理者</a:t>
            </a:r>
            <a:r>
              <a:rPr lang="ja-JP" altLang="en-US" dirty="0" smtClean="0"/>
              <a:t>は、ポータル内全ユーザ・データセット・データを閲覧・編集・削除できる。</a:t>
            </a:r>
            <a:endParaRPr kumimoji="1" lang="ja-JP" altLang="en-US" dirty="0" smtClean="0"/>
          </a:p>
          <a:p>
            <a:r>
              <a:rPr lang="en-US" altLang="ja-JP" dirty="0" smtClean="0"/>
              <a:t>web</a:t>
            </a:r>
            <a:r>
              <a:rPr lang="ja-JP" altLang="en-US" dirty="0" smtClean="0"/>
              <a:t>ページから利用できる機能</a:t>
            </a:r>
          </a:p>
          <a:p>
            <a:pPr lvl="1"/>
            <a:r>
              <a:rPr kumimoji="1" lang="ja-JP" altLang="en-US" dirty="0"/>
              <a:t>サイト</a:t>
            </a:r>
            <a:r>
              <a:rPr kumimoji="1" lang="ja-JP" altLang="en-US" dirty="0" smtClean="0"/>
              <a:t>の見栄え（</a:t>
            </a:r>
            <a:r>
              <a:rPr kumimoji="1" lang="en-US" altLang="ja-JP" dirty="0" smtClean="0"/>
              <a:t>Look &amp; Feel</a:t>
            </a:r>
            <a:r>
              <a:rPr kumimoji="1" lang="ja-JP" altLang="en-US" dirty="0" smtClean="0"/>
              <a:t>）の変更</a:t>
            </a:r>
          </a:p>
          <a:p>
            <a:pPr lvl="1"/>
            <a:r>
              <a:rPr lang="ja-JP" altLang="en-US" dirty="0" smtClean="0"/>
              <a:t>データセットが所属する</a:t>
            </a:r>
            <a:r>
              <a:rPr lang="ja-JP" altLang="en-US" dirty="0"/>
              <a:t>組織</a:t>
            </a:r>
            <a:r>
              <a:rPr lang="ja-JP" altLang="en-US" dirty="0" smtClean="0"/>
              <a:t>の変更</a:t>
            </a:r>
          </a:p>
          <a:p>
            <a:pPr lvl="1"/>
            <a:r>
              <a:rPr kumimoji="1" lang="ja-JP" altLang="en-US" dirty="0" smtClean="0"/>
              <a:t>データセットの削除</a:t>
            </a:r>
          </a:p>
          <a:p>
            <a:pPr lvl="1"/>
            <a:r>
              <a:rPr lang="ja-JP" altLang="en-US" dirty="0" smtClean="0"/>
              <a:t>ユーザ管理</a:t>
            </a: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90</a:t>
            </a:fld>
            <a:endParaRPr lang="en-US"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64" y="4290248"/>
            <a:ext cx="3008783" cy="18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487" y="4258582"/>
            <a:ext cx="3007128" cy="183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574" y="4240043"/>
            <a:ext cx="3121417" cy="185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24969" y="6093294"/>
            <a:ext cx="1415772" cy="276999"/>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見栄</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えの変更画面</a:t>
            </a:r>
          </a:p>
        </p:txBody>
      </p:sp>
      <p:sp>
        <p:nvSpPr>
          <p:cNvPr id="9" name="テキスト ボックス 8"/>
          <p:cNvSpPr txBox="1"/>
          <p:nvPr/>
        </p:nvSpPr>
        <p:spPr>
          <a:xfrm>
            <a:off x="3699556" y="6057803"/>
            <a:ext cx="2492990" cy="461665"/>
          </a:xfrm>
          <a:prstGeom prst="rect">
            <a:avLst/>
          </a:prstGeom>
          <a:noFill/>
        </p:spPr>
        <p:txBody>
          <a:bodyPr wrap="none" rtlCol="0">
            <a:spAutoFit/>
          </a:bodyPr>
          <a:lstStyle/>
          <a:p>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データセットの編集画面</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（ここで所属組織を変更できる）</a:t>
            </a:r>
          </a:p>
        </p:txBody>
      </p:sp>
      <p:sp>
        <p:nvSpPr>
          <p:cNvPr id="10" name="テキスト ボックス 9"/>
          <p:cNvSpPr txBox="1"/>
          <p:nvPr/>
        </p:nvSpPr>
        <p:spPr>
          <a:xfrm>
            <a:off x="7642341" y="6104329"/>
            <a:ext cx="1261885" cy="276999"/>
          </a:xfrm>
          <a:prstGeom prst="rect">
            <a:avLst/>
          </a:prstGeom>
          <a:noFill/>
        </p:spPr>
        <p:txBody>
          <a:bodyPr wrap="none" rtlCol="0">
            <a:spAutoFit/>
          </a:bodyPr>
          <a:lstStyle/>
          <a:p>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ユーザ管理画面</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4232920" y="5877272"/>
            <a:ext cx="1368152" cy="180531"/>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659405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12677</Words>
  <Application>Microsoft Office PowerPoint</Application>
  <PresentationFormat>A4 210 x 297 mm</PresentationFormat>
  <Paragraphs>1568</Paragraphs>
  <Slides>91</Slides>
  <Notes>0</Notes>
  <HiddenSlides>0</HiddenSlides>
  <MMClips>0</MMClips>
  <ScaleCrop>false</ScaleCrop>
  <HeadingPairs>
    <vt:vector size="4" baseType="variant">
      <vt:variant>
        <vt:lpstr>テーマ</vt:lpstr>
      </vt:variant>
      <vt:variant>
        <vt:i4>1</vt:i4>
      </vt:variant>
      <vt:variant>
        <vt:lpstr>スライド タイトル</vt:lpstr>
      </vt:variant>
      <vt:variant>
        <vt:i4>91</vt:i4>
      </vt:variant>
    </vt:vector>
  </HeadingPairs>
  <TitlesOfParts>
    <vt:vector size="92" baseType="lpstr">
      <vt:lpstr>SUPERP</vt:lpstr>
      <vt:lpstr>オープンデータ流通推進コンソーシアム オープンデータ化のための技術ガイド骨子案</vt:lpstr>
      <vt:lpstr>「オープンデータ化のための技術ガイド」の作成目的・作成方針</vt:lpstr>
      <vt:lpstr>目次</vt:lpstr>
      <vt:lpstr>1. はじめに</vt:lpstr>
      <vt:lpstr>本書の背景と目的</vt:lpstr>
      <vt:lpstr>本書の構成</vt:lpstr>
      <vt:lpstr>2.オープンデータ化の背景と意義</vt:lpstr>
      <vt:lpstr>オープンデータとは？</vt:lpstr>
      <vt:lpstr>政府における最近のオープンデータ化の流れ</vt:lpstr>
      <vt:lpstr>国際的なオープンデータの流れ</vt:lpstr>
      <vt:lpstr>オープンデータ化によるメリット</vt:lpstr>
      <vt:lpstr>3. Getting Started: データをオープン化する手法</vt:lpstr>
      <vt:lpstr>データを公開する際に明らかにすべき項目</vt:lpstr>
      <vt:lpstr>「データ」と「データカタログ」</vt:lpstr>
      <vt:lpstr>オープンデータ化の技術的レベル</vt:lpstr>
      <vt:lpstr>オープンデータにとっての識別子（ID）</vt:lpstr>
      <vt:lpstr>適切な識別子体系がない場合の対処法</vt:lpstr>
      <vt:lpstr>オープンデータ化の手順</vt:lpstr>
      <vt:lpstr>1. オープンデータ化推進組織の設立</vt:lpstr>
      <vt:lpstr>2. 現状把握（情報の棚卸し）</vt:lpstr>
      <vt:lpstr>3. 計画立案</vt:lpstr>
      <vt:lpstr>4. 公開作業</vt:lpstr>
      <vt:lpstr>5. 公開・運用</vt:lpstr>
      <vt:lpstr>6. 改善点の洗い出し</vt:lpstr>
      <vt:lpstr>4. オープンデータ化のための技術的指針</vt:lpstr>
      <vt:lpstr>指針の概要</vt:lpstr>
      <vt:lpstr>指針の概要</vt:lpstr>
      <vt:lpstr>i. データの公開方法に関する指針</vt:lpstr>
      <vt:lpstr>i. データの公開方法に関する指針</vt:lpstr>
      <vt:lpstr>ii. ファイル形式に関する指針</vt:lpstr>
      <vt:lpstr>iii. 機械可読な表形式データに関する指針</vt:lpstr>
      <vt:lpstr>iii. 機械可読な表形式データに関する指針</vt:lpstr>
      <vt:lpstr>iii. 機械可読な表形式データに関する指針／解説</vt:lpstr>
      <vt:lpstr>iii. 機械可読な表形式データに関する指針／解説</vt:lpstr>
      <vt:lpstr>iii. 機械可読な表形式データに関する指針／解説</vt:lpstr>
      <vt:lpstr>iii. 機械可読な表形式データに関する指針／解説</vt:lpstr>
      <vt:lpstr>iii. 機械可読な表形式データに関する指針／解説</vt:lpstr>
      <vt:lpstr>（参考）Simple Data Format</vt:lpstr>
      <vt:lpstr>（参考）Simple Data Format</vt:lpstr>
      <vt:lpstr>（補足）「二次利用の促進のための府省のデータ公開に関する基本的考え方（ガイドライン）」の別添との比較</vt:lpstr>
      <vt:lpstr>（補足）昨年度技術委員会で作成したガイドとの差分</vt:lpstr>
      <vt:lpstr>iv. 機械可読な文書形式データに関する指針</vt:lpstr>
      <vt:lpstr>（補足）「二次利用の促進のための府省のデータ公開に関する基本的考え方（ガイドライン）」の別添との比較</vt:lpstr>
      <vt:lpstr>（補足）昨年度技術委員会で作成したガイドとの差分</vt:lpstr>
      <vt:lpstr>v. 機械可読な地理情報データに関する指針</vt:lpstr>
      <vt:lpstr>（補足）「二次利用の促進のための府省のデータ公開に関する基本的考え方（ガイドライン）」の別添との比較</vt:lpstr>
      <vt:lpstr>（補足）昨年度技術委員会で作成したガイドとの差分</vt:lpstr>
      <vt:lpstr>vi. リアルタイムデータに関する指針</vt:lpstr>
      <vt:lpstr>（補足）昨年度技術委員会で作成したガイドとの差分</vt:lpstr>
      <vt:lpstr>vii. メタデータの付与方法</vt:lpstr>
      <vt:lpstr>メタデータの付与例</vt:lpstr>
      <vt:lpstr>(参考) DATA.GO.JPで運用されているCKANのメタデータについて</vt:lpstr>
      <vt:lpstr>（付録）オープンデータに関する技術・規格</vt:lpstr>
      <vt:lpstr>概要</vt:lpstr>
      <vt:lpstr>PowerPoint プレゼンテーション</vt:lpstr>
      <vt:lpstr>表形式データに関する規格</vt:lpstr>
      <vt:lpstr>文書形式データに関する規格</vt:lpstr>
      <vt:lpstr>文書形式データに関する規格</vt:lpstr>
      <vt:lpstr>文書形式データに関する規格</vt:lpstr>
      <vt:lpstr>地理情報データに関する規格</vt:lpstr>
      <vt:lpstr>データの伝送プロトコル・形式に関する規格</vt:lpstr>
      <vt:lpstr>リアルタイムデータの伝送に関する規格</vt:lpstr>
      <vt:lpstr>PowerPoint プレゼンテーション</vt:lpstr>
      <vt:lpstr>識別子に関する規格</vt:lpstr>
      <vt:lpstr>識別子に関する規格</vt:lpstr>
      <vt:lpstr>識別子に関する規格</vt:lpstr>
      <vt:lpstr>PowerPoint プレゼンテーション</vt:lpstr>
      <vt:lpstr>Webサーバ</vt:lpstr>
      <vt:lpstr>CKAN</vt:lpstr>
      <vt:lpstr>GISシステム</vt:lpstr>
      <vt:lpstr>情報流通連携基盤</vt:lpstr>
      <vt:lpstr>RDFレポジトリ</vt:lpstr>
      <vt:lpstr>[補足] CKAN (Comprehensive Knowledge Archive Network)</vt:lpstr>
      <vt:lpstr>初期画面</vt:lpstr>
      <vt:lpstr>CKANで使われている用語の解説</vt:lpstr>
      <vt:lpstr>CKANの運用前に検討・準備すべき事項</vt:lpstr>
      <vt:lpstr>CKANの運用前に検討・準備すべき事項</vt:lpstr>
      <vt:lpstr>CKANにデータを登録してみよう</vt:lpstr>
      <vt:lpstr>Step 1. アカウント登録</vt:lpstr>
      <vt:lpstr>Step 2. データセットの作成</vt:lpstr>
      <vt:lpstr>Step 2. データセットの作成</vt:lpstr>
      <vt:lpstr>Step 3. データの登録</vt:lpstr>
      <vt:lpstr>データ登録の結果</vt:lpstr>
      <vt:lpstr>組織の登録</vt:lpstr>
      <vt:lpstr>組織の登録</vt:lpstr>
      <vt:lpstr>組織の登録結果</vt:lpstr>
      <vt:lpstr>組織へのメンバ追加</vt:lpstr>
      <vt:lpstr>組織へのメンバ追加</vt:lpstr>
      <vt:lpstr>CKANの組織機能を利用したアクセス制御</vt:lpstr>
      <vt:lpstr>CKANの管理ページ</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2014-03-18T01:53:19Z</dcterms:modified>
</cp:coreProperties>
</file>