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3"/>
  </p:notesMasterIdLst>
  <p:sldIdLst>
    <p:sldId id="416" r:id="rId2"/>
    <p:sldId id="496" r:id="rId3"/>
    <p:sldId id="560" r:id="rId4"/>
    <p:sldId id="556" r:id="rId5"/>
    <p:sldId id="557" r:id="rId6"/>
    <p:sldId id="558" r:id="rId7"/>
    <p:sldId id="545" r:id="rId8"/>
    <p:sldId id="559" r:id="rId9"/>
    <p:sldId id="561" r:id="rId10"/>
    <p:sldId id="512" r:id="rId11"/>
    <p:sldId id="517" r:id="rId12"/>
    <p:sldId id="518" r:id="rId13"/>
    <p:sldId id="562" r:id="rId14"/>
    <p:sldId id="546" r:id="rId15"/>
    <p:sldId id="547" r:id="rId16"/>
    <p:sldId id="549" r:id="rId17"/>
    <p:sldId id="563" r:id="rId18"/>
    <p:sldId id="534" r:id="rId19"/>
    <p:sldId id="567" r:id="rId20"/>
    <p:sldId id="524" r:id="rId21"/>
    <p:sldId id="525" r:id="rId22"/>
    <p:sldId id="526" r:id="rId23"/>
    <p:sldId id="527" r:id="rId24"/>
    <p:sldId id="528" r:id="rId25"/>
    <p:sldId id="529" r:id="rId26"/>
    <p:sldId id="551" r:id="rId27"/>
    <p:sldId id="554" r:id="rId28"/>
    <p:sldId id="552" r:id="rId29"/>
    <p:sldId id="553" r:id="rId30"/>
    <p:sldId id="564" r:id="rId31"/>
    <p:sldId id="531" r:id="rId32"/>
    <p:sldId id="565" r:id="rId33"/>
    <p:sldId id="532" r:id="rId34"/>
    <p:sldId id="566" r:id="rId35"/>
    <p:sldId id="555" r:id="rId36"/>
    <p:sldId id="535" r:id="rId37"/>
    <p:sldId id="536" r:id="rId38"/>
    <p:sldId id="537" r:id="rId39"/>
    <p:sldId id="538" r:id="rId40"/>
    <p:sldId id="539" r:id="rId41"/>
    <p:sldId id="540" r:id="rId4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ユーザー" initials="井上"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261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1" autoAdjust="0"/>
    <p:restoredTop sz="92639" autoAdjust="0"/>
  </p:normalViewPr>
  <p:slideViewPr>
    <p:cSldViewPr snapToGrid="0">
      <p:cViewPr>
        <p:scale>
          <a:sx n="100" d="100"/>
          <a:sy n="100" d="100"/>
        </p:scale>
        <p:origin x="-65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6E374AD1-7524-4A65-A188-6976E3A41289}" type="datetimeFigureOut">
              <a:rPr lang="ja-JP" altLang="en-US"/>
              <a:pPr>
                <a:defRPr/>
              </a:pPr>
              <a:t>2014/3/18</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7A0B6AAA-1AEB-4CEA-ACE1-3B89FD51BB75}" type="slidenum">
              <a:rPr lang="ja-JP" altLang="en-US"/>
              <a:pPr>
                <a:defRPr/>
              </a:pPr>
              <a:t>‹#›</a:t>
            </a:fld>
            <a:endParaRPr lang="ja-JP" altLang="en-US"/>
          </a:p>
        </p:txBody>
      </p:sp>
    </p:spTree>
    <p:extLst>
      <p:ext uri="{BB962C8B-B14F-4D97-AF65-F5344CB8AC3E}">
        <p14:creationId xmlns:p14="http://schemas.microsoft.com/office/powerpoint/2010/main" val="339983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EF7767C-FE26-420F-98BF-A3A5CFA0D0A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D32F4C15-C034-4314-9112-D299D62351D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9CE4FFE-2657-47F4-863B-D1CC317C878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0" y="6309673"/>
            <a:ext cx="1222612" cy="575953"/>
          </a:xfrm>
          <a:prstGeom prst="rect">
            <a:avLst/>
          </a:prstGeom>
          <a:noFill/>
          <a:ln w="9525">
            <a:noFill/>
            <a:miter lim="800000"/>
            <a:headEnd/>
            <a:tailEnd/>
          </a:ln>
        </p:spPr>
      </p:pic>
      <p:cxnSp>
        <p:nvCxnSpPr>
          <p:cNvPr id="16" name="直線コネクタ 19"/>
          <p:cNvCxnSpPr/>
          <p:nvPr userDrawn="1"/>
        </p:nvCxnSpPr>
        <p:spPr>
          <a:xfrm>
            <a:off x="496888" y="680709"/>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654943"/>
          </a:xfrm>
        </p:spPr>
        <p:txBody>
          <a:bodyPr/>
          <a:lstStyle/>
          <a:p>
            <a:r>
              <a:rPr lang="ja-JP" altLang="en-US" dirty="0" smtClean="0"/>
              <a:t>マスター タイトルの書式設定</a:t>
            </a:r>
            <a:endParaRPr lang="en-US" dirty="0"/>
          </a:p>
        </p:txBody>
      </p:sp>
      <p:sp>
        <p:nvSpPr>
          <p:cNvPr id="17"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5C489480-8482-4FE0-A015-CFEEA03935A6}"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59D614E3-EC9C-401D-B25E-0181BD4EC2F5}"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D6BE04EA-D976-49BB-88BC-11887A034D4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23FDB0EC-3C6C-499F-B7FC-40D34E01860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347" y="3429000"/>
            <a:ext cx="8184915" cy="166955"/>
            <a:chOff x="179512" y="6525344"/>
            <a:chExt cx="8890035" cy="0"/>
          </a:xfrm>
        </p:grpSpPr>
        <p:cxnSp>
          <p:nvCxnSpPr>
            <p:cNvPr id="10" name="直線コネクタ 8"/>
            <p:cNvCxnSpPr/>
            <p:nvPr/>
          </p:nvCxnSpPr>
          <p:spPr>
            <a:xfrm>
              <a:off x="179512" y="6525344"/>
              <a:ext cx="820882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5863" y="6525344"/>
              <a:ext cx="15222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203" y="6525344"/>
              <a:ext cx="15222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320" y="6525344"/>
              <a:ext cx="15222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smtClean="0"/>
            </a:lvl1pPr>
          </a:lstStyle>
          <a:p>
            <a:pPr>
              <a:defRPr/>
            </a:pPr>
            <a:fld id="{F52FA9F6-98CE-4D8B-9188-4B04B5C3FA61}"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777F02BF-A27D-4507-89DC-5BA8A0B9164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38266B34-2950-452F-9FB9-AB9EE4D1A11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234B22B5-564E-49AF-94E1-EBCE52A8446D}"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BB1E81A8-7DC8-4718-AAD2-CE30D12D26F6}"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77" r:id="rId8"/>
    <p:sldLayoutId id="2147483678" r:id="rId9"/>
    <p:sldLayoutId id="2147483669" r:id="rId10"/>
    <p:sldLayoutId id="21474836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pendatahandbook.org/ja/what-is-open-data/index.html" TargetMode="External"/><Relationship Id="rId2" Type="http://schemas.openxmlformats.org/officeDocument/2006/relationships/hyperlink" Target="http://5stardata.info/j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antei.go.jp/jp/singi/it2/densi/rwg/dai4/gijisidai.html" TargetMode="External"/><Relationship Id="rId2" Type="http://schemas.openxmlformats.org/officeDocument/2006/relationships/hyperlink" Target="http://www.kantei.go.jp/jp/singi/it2/cio/dai52/kihon.pdf" TargetMode="External"/><Relationship Id="rId1" Type="http://schemas.openxmlformats.org/officeDocument/2006/relationships/slideLayout" Target="../slideLayouts/slideLayout2.xml"/><Relationship Id="rId5" Type="http://schemas.openxmlformats.org/officeDocument/2006/relationships/hyperlink" Target="http://sciencecommons.jp/cc0/about" TargetMode="External"/><Relationship Id="rId4" Type="http://schemas.openxmlformats.org/officeDocument/2006/relationships/hyperlink" Target="http://creativecommons.org/licenses/by/2.1/j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プレースホルダー 3"/>
          <p:cNvSpPr>
            <a:spLocks noGrp="1"/>
          </p:cNvSpPr>
          <p:nvPr>
            <p:ph type="body" idx="1"/>
          </p:nvPr>
        </p:nvSpPr>
        <p:spPr>
          <a:xfrm>
            <a:off x="3004458" y="3877941"/>
            <a:ext cx="5760692" cy="1143000"/>
          </a:xfrm>
        </p:spPr>
        <p:txBody>
          <a:bodyPr/>
          <a:lstStyle/>
          <a:p>
            <a:pPr eaLnBrk="1" hangingPunct="1"/>
            <a:r>
              <a:rPr lang="en-US" altLang="ja-JP" dirty="0" smtClean="0">
                <a:solidFill>
                  <a:schemeClr val="tx1"/>
                </a:solidFill>
                <a:latin typeface="+mj-ea"/>
                <a:ea typeface="+mj-ea"/>
              </a:rPr>
              <a:t>2014.3.14</a:t>
            </a:r>
          </a:p>
          <a:p>
            <a:pPr eaLnBrk="1" hangingPunct="1"/>
            <a:endParaRPr lang="en-US" altLang="ja-JP" dirty="0" smtClean="0">
              <a:solidFill>
                <a:schemeClr val="tx1"/>
              </a:solidFill>
              <a:latin typeface="+mj-ea"/>
              <a:ea typeface="+mj-ea"/>
            </a:endParaRPr>
          </a:p>
          <a:p>
            <a:pPr eaLnBrk="1" hangingPunct="1"/>
            <a:r>
              <a:rPr lang="ja-JP" altLang="en-US" sz="1800" dirty="0" smtClean="0">
                <a:solidFill>
                  <a:schemeClr val="tx1"/>
                </a:solidFill>
                <a:latin typeface="+mj-ea"/>
                <a:ea typeface="+mj-ea"/>
              </a:rPr>
              <a:t>オープンデータ流通推進コンソーシアム事務局</a:t>
            </a:r>
            <a:endParaRPr lang="en-US" altLang="ja-JP" sz="1800" dirty="0">
              <a:solidFill>
                <a:schemeClr val="tx1"/>
              </a:solidFill>
              <a:latin typeface="+mj-ea"/>
              <a:ea typeface="+mj-ea"/>
            </a:endParaRPr>
          </a:p>
        </p:txBody>
      </p:sp>
      <p:sp>
        <p:nvSpPr>
          <p:cNvPr id="5" name="タイトル 1"/>
          <p:cNvSpPr txBox="1">
            <a:spLocks/>
          </p:cNvSpPr>
          <p:nvPr/>
        </p:nvSpPr>
        <p:spPr bwMode="auto">
          <a:xfrm>
            <a:off x="991631" y="1828800"/>
            <a:ext cx="7838044" cy="139821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r>
              <a:rPr lang="ja-JP" altLang="en-US" sz="2800" dirty="0" smtClean="0">
                <a:latin typeface="+mj-ea"/>
              </a:rPr>
              <a:t>オープンデータ化ガイド（</a:t>
            </a:r>
            <a:r>
              <a:rPr lang="ja-JP" altLang="en-US" sz="2800" dirty="0">
                <a:latin typeface="+mj-ea"/>
              </a:rPr>
              <a:t>利用ルール編</a:t>
            </a:r>
            <a:r>
              <a:rPr lang="ja-JP" altLang="en-US" sz="2800" dirty="0" smtClean="0">
                <a:latin typeface="+mj-ea"/>
              </a:rPr>
              <a:t>）</a:t>
            </a:r>
            <a:endParaRPr lang="en-US" altLang="ja-JP" sz="2800" dirty="0" smtClean="0">
              <a:latin typeface="+mj-ea"/>
            </a:endParaRPr>
          </a:p>
          <a:p>
            <a:pPr fontAlgn="auto">
              <a:spcAft>
                <a:spcPts val="0"/>
              </a:spcAft>
              <a:defRPr/>
            </a:pPr>
            <a:r>
              <a:rPr lang="ja-JP" altLang="en-US" sz="2800" dirty="0" smtClean="0">
                <a:latin typeface="+mj-ea"/>
              </a:rPr>
              <a:t>（骨子案）</a:t>
            </a:r>
            <a:endParaRPr lang="en-US" altLang="ja-JP" sz="2800" dirty="0" smtClean="0">
              <a:latin typeface="+mj-ea"/>
            </a:endParaRPr>
          </a:p>
        </p:txBody>
      </p:sp>
      <p:sp>
        <p:nvSpPr>
          <p:cNvPr id="2" name="テキスト ボックス 1"/>
          <p:cNvSpPr txBox="1"/>
          <p:nvPr/>
        </p:nvSpPr>
        <p:spPr>
          <a:xfrm>
            <a:off x="8020049" y="0"/>
            <a:ext cx="1123951" cy="369332"/>
          </a:xfrm>
          <a:prstGeom prst="rect">
            <a:avLst/>
          </a:prstGeom>
          <a:noFill/>
          <a:ln>
            <a:solidFill>
              <a:schemeClr val="tx1"/>
            </a:solidFill>
          </a:ln>
        </p:spPr>
        <p:txBody>
          <a:bodyPr wrap="square" rtlCol="0">
            <a:spAutoFit/>
          </a:bodyPr>
          <a:lstStyle/>
          <a:p>
            <a:pPr algn="ctr"/>
            <a:r>
              <a:rPr kumimoji="1" lang="ja-JP" altLang="en-US" dirty="0" smtClean="0">
                <a:latin typeface="+mn-ea"/>
                <a:ea typeface="+mn-ea"/>
              </a:rPr>
              <a:t>資料</a:t>
            </a:r>
            <a:r>
              <a:rPr lang="en-US" altLang="ja-JP" dirty="0" smtClean="0">
                <a:latin typeface="+mn-ea"/>
                <a:cs typeface="Arial Unicode MS" pitchFamily="50" charset="-128"/>
              </a:rPr>
              <a:t>3-2</a:t>
            </a:r>
            <a:endParaRPr lang="en-US" altLang="ja-JP" dirty="0">
              <a:latin typeface="+mn-ea"/>
              <a:cs typeface="Arial Unicode MS" pitchFamily="50" charset="-128"/>
            </a:endParaRPr>
          </a:p>
        </p:txBody>
      </p:sp>
      <p:sp>
        <p:nvSpPr>
          <p:cNvPr id="6" name="正方形/長方形 5"/>
          <p:cNvSpPr/>
          <p:nvPr/>
        </p:nvSpPr>
        <p:spPr>
          <a:xfrm>
            <a:off x="4082978" y="5785822"/>
            <a:ext cx="4867592" cy="500137"/>
          </a:xfrm>
          <a:prstGeom prst="rect">
            <a:avLst/>
          </a:prstGeom>
        </p:spPr>
        <p:txBody>
          <a:bodyPr wrap="square">
            <a:spAutoFit/>
          </a:bodyPr>
          <a:lstStyle/>
          <a:p>
            <a:pPr>
              <a:spcBef>
                <a:spcPts val="300"/>
              </a:spcBef>
            </a:pP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　本ガイドは、技術委員会で検討されている技術ガイドと統合する予定。</a:t>
            </a:r>
            <a:endParaRPr lang="en-US" altLang="ja-JP" sz="1200" dirty="0" smtClean="0">
              <a:latin typeface="HGP明朝E" panose="02020900000000000000" pitchFamily="18" charset="-128"/>
              <a:ea typeface="HGP明朝E" panose="02020900000000000000" pitchFamily="18" charset="-128"/>
            </a:endParaRPr>
          </a:p>
          <a:p>
            <a:pPr>
              <a:spcBef>
                <a:spcPts val="300"/>
              </a:spcBef>
            </a:pPr>
            <a:r>
              <a:rPr lang="ja-JP" altLang="en-US" sz="1200" dirty="0">
                <a:latin typeface="HGP明朝E" panose="02020900000000000000" pitchFamily="18" charset="-128"/>
                <a:ea typeface="HGP明朝E" panose="02020900000000000000" pitchFamily="18" charset="-128"/>
              </a:rPr>
              <a:t>　</a:t>
            </a:r>
            <a:r>
              <a:rPr lang="ja-JP" altLang="en-US" sz="1200" dirty="0" smtClean="0">
                <a:latin typeface="HGP明朝E" panose="02020900000000000000" pitchFamily="18" charset="-128"/>
                <a:ea typeface="HGP明朝E" panose="02020900000000000000" pitchFamily="18" charset="-128"/>
              </a:rPr>
              <a:t>　　また、本資料は</a:t>
            </a:r>
            <a:r>
              <a:rPr lang="ja-JP" altLang="en-US" sz="1200" dirty="0">
                <a:latin typeface="HGP明朝E" panose="02020900000000000000" pitchFamily="18" charset="-128"/>
                <a:ea typeface="HGP明朝E" panose="02020900000000000000" pitchFamily="18" charset="-128"/>
              </a:rPr>
              <a:t>骨子案</a:t>
            </a:r>
            <a:r>
              <a:rPr lang="ja-JP" altLang="en-US" sz="1200" dirty="0" smtClean="0">
                <a:latin typeface="HGP明朝E" panose="02020900000000000000" pitchFamily="18" charset="-128"/>
                <a:ea typeface="HGP明朝E" panose="02020900000000000000" pitchFamily="18" charset="-128"/>
              </a:rPr>
              <a:t>であって、最終的には文章化する予定。</a:t>
            </a:r>
            <a:endParaRPr lang="en-US" altLang="ja-JP" sz="1200" dirty="0">
              <a:latin typeface="HGP明朝E" panose="02020900000000000000" pitchFamily="18" charset="-128"/>
              <a:ea typeface="HGP明朝E" panose="02020900000000000000"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9</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800" dirty="0" smtClean="0"/>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（１）オープンデータ化の課題</a:t>
            </a:r>
            <a:endParaRPr lang="ja-JP" altLang="en-US" sz="2000" dirty="0">
              <a:latin typeface="+mj-ea"/>
            </a:endParaRPr>
          </a:p>
        </p:txBody>
      </p:sp>
      <p:graphicFrame>
        <p:nvGraphicFramePr>
          <p:cNvPr id="6" name="Group 2"/>
          <p:cNvGraphicFramePr>
            <a:graphicFrameLocks noGrp="1"/>
          </p:cNvGraphicFramePr>
          <p:nvPr>
            <p:extLst>
              <p:ext uri="{D42A27DB-BD31-4B8C-83A1-F6EECF244321}">
                <p14:modId xmlns:p14="http://schemas.microsoft.com/office/powerpoint/2010/main" val="746574333"/>
              </p:ext>
            </p:extLst>
          </p:nvPr>
        </p:nvGraphicFramePr>
        <p:xfrm>
          <a:off x="1143000" y="1604133"/>
          <a:ext cx="7228115" cy="4733636"/>
        </p:xfrm>
        <a:graphic>
          <a:graphicData uri="http://schemas.openxmlformats.org/drawingml/2006/table">
            <a:tbl>
              <a:tblPr/>
              <a:tblGrid>
                <a:gridCol w="1144636"/>
                <a:gridCol w="843157"/>
                <a:gridCol w="783107"/>
                <a:gridCol w="602956"/>
                <a:gridCol w="3854259"/>
              </a:tblGrid>
              <a:tr h="220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a:t>
                      </a:r>
                      <a:r>
                        <a:rPr kumimoji="1" lang="en-US" altLang="ja-JP"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a:t>
                      </a:r>
                      <a:r>
                        <a:rPr kumimoji="1" lang="ja-JP" altLang="en-US"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非公開</a:t>
                      </a:r>
                    </a:p>
                  </a:txBody>
                  <a:tcPr marL="70590" marR="70590" marT="35291" marB="35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主な課題（例）</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6547">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公開されていない</a:t>
                      </a:r>
                    </a:p>
                  </a:txBody>
                  <a:tcPr marL="70590" marR="70590" marT="35291" marB="35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法律等で非公開と規定（プライバシー、安全など）。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6547">
                <a:tc vMerge="1">
                  <a:txBody>
                    <a:bodyPr/>
                    <a:lstStyle/>
                    <a:p>
                      <a:endParaRPr kumimoji="1" lang="ja-JP" alt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法律上は公開可だが実際には公開されていない（公開のための手間、コストなど）。情報公開請求すれば公開される。</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6547">
                <a:tc vMerge="1">
                  <a:txBody>
                    <a:bodyPr/>
                    <a:lstStyle/>
                    <a:p>
                      <a:endParaRPr kumimoji="1" lang="ja-JP" alt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法律上グレー（明確な公開ルールがない）。</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6547">
                <a:tc rowSpan="1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公開されている</a:t>
                      </a:r>
                    </a:p>
                  </a:txBody>
                  <a:tcPr marL="70590" marR="70590" marT="35291" marB="35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入手しづらい</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紙</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紙で配布（現地にいかないと入手できない、郵送依頼が必要</a:t>
                      </a:r>
                      <a:r>
                        <a:rPr kumimoji="1" lang="en-US" altLang="ja-JP"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a:t>
                      </a: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冊子等の形で販売（購入が必要）。</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14">
                <a:tc vMerge="1">
                  <a:txBody>
                    <a:bodyPr/>
                    <a:lstStyle/>
                    <a:p>
                      <a:endParaRPr kumimoji="1" lang="ja-JP" altLang="en-US"/>
                    </a:p>
                  </a:txBody>
                  <a:tcPr/>
                </a:tc>
                <a:tc vMerge="1">
                  <a:txBody>
                    <a:bodyPr/>
                    <a:lstStyle/>
                    <a:p>
                      <a:endParaRPr kumimoji="1" lang="ja-JP" altLang="en-US"/>
                    </a:p>
                  </a:txBody>
                  <a:tcPr/>
                </a:tc>
                <a:tc rowSpan="3"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電子化</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ウェブで公開されているが所在がわかりにくい。（ウェブの深い階層にある、検索にひっかからない、直感的でない、役所により異なるなど）。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入手申込みをすると電子媒体で送られてくる（手間、時間）。</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有償（コスト）。</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rowSpan="1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入手した後、使いにくい</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単体で使う場合</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紙</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電子化が必要。</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pdf</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テキスト等の読み取りに苦労する場合が多い。</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rowSpan="5"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複数のデータを組み合わせて使う場合</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データ形式がばらばら。</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表などの様式がばらばら。</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用語の定義や使い方がばらばら、または明記されていない。</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数値の単位、表記方法がばらばら。</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調査方法や調査時期などがばらばら。</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rowSpan="4"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ライセンス（利用規約等）</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ライセンスが厳しい（商用利用不可、改変不可など）。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ライセンスが明示されていない。</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ライセンスを入手しにくい（個々の著作権者への確認が必要など）。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54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ライセンスを入手できない（個々の著作権者が不明など）。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198">
                <a:tc vMerge="1">
                  <a:txBody>
                    <a:bodyPr/>
                    <a:lstStyle/>
                    <a:p>
                      <a:endParaRPr kumimoji="1" lang="ja-JP" altLang="en-US"/>
                    </a:p>
                  </a:txBody>
                  <a:tcPr/>
                </a:tc>
                <a:tc vMerge="1">
                  <a:txBody>
                    <a:bodyPr/>
                    <a:lstStyle/>
                    <a:p>
                      <a:endParaRPr kumimoji="1" lang="ja-JP" altLang="en-US"/>
                    </a:p>
                  </a:txBody>
                  <a:tcPr/>
                </a:tc>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機械で自動的に読み込む場合</a:t>
                      </a:r>
                    </a:p>
                  </a:txBody>
                  <a:tcPr marL="70590" marR="70590" marT="35291" marB="35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機械で読み取れない、読み取りにくい（</a:t>
                      </a:r>
                      <a:r>
                        <a:rPr kumimoji="1" lang="en-US" altLang="ja-JP"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pdf</a:t>
                      </a:r>
                      <a:r>
                        <a:rPr kumimoji="1" lang="ja-JP" altLang="en-US" sz="9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など）。</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198">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データの置き場所がコロコロ変わる。</a:t>
                      </a:r>
                    </a:p>
                  </a:txBody>
                  <a:tcPr marL="70590" marR="70590" marT="35291" marB="35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コンテンツ プレースホルダー 1"/>
          <p:cNvSpPr txBox="1">
            <a:spLocks/>
          </p:cNvSpPr>
          <p:nvPr/>
        </p:nvSpPr>
        <p:spPr>
          <a:xfrm>
            <a:off x="512853" y="847725"/>
            <a:ext cx="8277580" cy="375557"/>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　・オープンデータ化する上で考えられる主な課題は下表のとおりである。</a:t>
            </a:r>
            <a:endParaRPr lang="en-US" altLang="ja-JP" sz="1200" dirty="0" smtClean="0">
              <a:latin typeface="HGP明朝E" panose="02020900000000000000" pitchFamily="18" charset="-128"/>
              <a:ea typeface="HGP明朝E" panose="02020900000000000000" pitchFamily="18" charset="-128"/>
            </a:endParaRPr>
          </a:p>
        </p:txBody>
      </p:sp>
      <p:sp>
        <p:nvSpPr>
          <p:cNvPr id="9" name="コンテンツ プレースホルダー 1"/>
          <p:cNvSpPr txBox="1">
            <a:spLocks/>
          </p:cNvSpPr>
          <p:nvPr/>
        </p:nvSpPr>
        <p:spPr>
          <a:xfrm>
            <a:off x="1132114" y="1328055"/>
            <a:ext cx="7259411"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オープンデータ推進の課題（例）</a:t>
            </a:r>
            <a:endParaRPr lang="en-US" altLang="ja-JP" sz="1200" dirty="0" smtClean="0">
              <a:latin typeface="HGP明朝E" panose="02020900000000000000" pitchFamily="18" charset="-128"/>
              <a:ea typeface="HGP明朝E" panose="02020900000000000000" pitchFamily="18" charset="-128"/>
            </a:endParaRPr>
          </a:p>
        </p:txBody>
      </p:sp>
      <p:sp>
        <p:nvSpPr>
          <p:cNvPr id="10" name="コンテンツ プレースホルダー 1"/>
          <p:cNvSpPr txBox="1">
            <a:spLocks/>
          </p:cNvSpPr>
          <p:nvPr/>
        </p:nvSpPr>
        <p:spPr>
          <a:xfrm>
            <a:off x="3253154" y="6295436"/>
            <a:ext cx="5138371"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r">
              <a:spcBef>
                <a:spcPts val="300"/>
              </a:spcBef>
              <a:buNone/>
            </a:pP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出典</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　データガバナンス委員会事務局作成</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501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10</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800" dirty="0" smtClean="0"/>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（２）課題への対応</a:t>
            </a:r>
            <a:endParaRPr lang="ja-JP" altLang="en-US" sz="2000" dirty="0">
              <a:latin typeface="+mj-ea"/>
            </a:endParaRPr>
          </a:p>
        </p:txBody>
      </p:sp>
      <p:sp>
        <p:nvSpPr>
          <p:cNvPr id="9" name="コンテンツ プレースホルダー 1"/>
          <p:cNvSpPr txBox="1">
            <a:spLocks/>
          </p:cNvSpPr>
          <p:nvPr/>
        </p:nvSpPr>
        <p:spPr>
          <a:xfrm>
            <a:off x="1697048" y="1743074"/>
            <a:ext cx="6361102" cy="330875"/>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オープンデータを推進するために必要なこと</a:t>
            </a:r>
            <a:endParaRPr lang="en-US" altLang="ja-JP" sz="1200" dirty="0" smtClean="0">
              <a:latin typeface="HGP明朝E" panose="02020900000000000000" pitchFamily="18" charset="-128"/>
              <a:ea typeface="HGP明朝E" panose="02020900000000000000" pitchFamily="18" charset="-128"/>
            </a:endParaRPr>
          </a:p>
        </p:txBody>
      </p:sp>
      <p:sp>
        <p:nvSpPr>
          <p:cNvPr id="10" name="コンテンツ プレースホルダー 1"/>
          <p:cNvSpPr txBox="1">
            <a:spLocks/>
          </p:cNvSpPr>
          <p:nvPr/>
        </p:nvSpPr>
        <p:spPr>
          <a:xfrm>
            <a:off x="1697049" y="6318182"/>
            <a:ext cx="6408726"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r">
              <a:spcBef>
                <a:spcPts val="300"/>
              </a:spcBef>
              <a:buNone/>
            </a:pP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出典</a:t>
            </a:r>
            <a:r>
              <a:rPr lang="en-US" altLang="ja-JP" sz="1200" dirty="0" smtClean="0">
                <a:latin typeface="HGP明朝E" panose="02020900000000000000" pitchFamily="18" charset="-128"/>
                <a:ea typeface="HGP明朝E" panose="02020900000000000000" pitchFamily="18" charset="-128"/>
              </a:rPr>
              <a:t>】</a:t>
            </a:r>
            <a:r>
              <a:rPr lang="ja-JP" altLang="en-US" sz="1200" dirty="0" smtClean="0">
                <a:solidFill>
                  <a:srgbClr val="FF0000"/>
                </a:solidFill>
                <a:latin typeface="HGP明朝E" panose="02020900000000000000" pitchFamily="18" charset="-128"/>
                <a:ea typeface="HGP明朝E" panose="02020900000000000000" pitchFamily="18" charset="-128"/>
              </a:rPr>
              <a:t>　</a:t>
            </a:r>
            <a:r>
              <a:rPr lang="ja-JP" altLang="en-US" sz="1200" dirty="0" smtClean="0">
                <a:latin typeface="HGP明朝E" panose="02020900000000000000" pitchFamily="18" charset="-128"/>
                <a:ea typeface="HGP明朝E" panose="02020900000000000000" pitchFamily="18" charset="-128"/>
              </a:rPr>
              <a:t>データガバナンス委員会事務局作成</a:t>
            </a:r>
            <a:endParaRPr lang="en-US" altLang="ja-JP" sz="1200" dirty="0" smtClean="0">
              <a:latin typeface="HGP明朝E" panose="02020900000000000000" pitchFamily="18" charset="-128"/>
              <a:ea typeface="HGP明朝E" panose="02020900000000000000" pitchFamily="18" charset="-128"/>
            </a:endParaRPr>
          </a:p>
        </p:txBody>
      </p:sp>
      <p:sp>
        <p:nvSpPr>
          <p:cNvPr id="16" name="正方形/長方形 15"/>
          <p:cNvSpPr/>
          <p:nvPr/>
        </p:nvSpPr>
        <p:spPr>
          <a:xfrm>
            <a:off x="566055" y="828965"/>
            <a:ext cx="8148178" cy="869469"/>
          </a:xfrm>
          <a:prstGeom prst="rect">
            <a:avLst/>
          </a:prstGeom>
        </p:spPr>
        <p:txBody>
          <a:bodyPr wrap="square">
            <a:spAutoFit/>
          </a:bodyPr>
          <a:lstStyle/>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前ページ</a:t>
            </a:r>
            <a:r>
              <a:rPr lang="ja-JP" altLang="en-US" sz="1200" dirty="0">
                <a:latin typeface="HGP明朝E" panose="02020900000000000000" pitchFamily="18" charset="-128"/>
                <a:ea typeface="HGP明朝E" panose="02020900000000000000" pitchFamily="18" charset="-128"/>
              </a:rPr>
              <a:t>の課題をもとに、オープンデータ化のために必要なこと</a:t>
            </a:r>
            <a:r>
              <a:rPr lang="ja-JP" altLang="en-US" sz="1200" dirty="0" smtClean="0">
                <a:latin typeface="HGP明朝E" panose="02020900000000000000" pitchFamily="18" charset="-128"/>
                <a:ea typeface="HGP明朝E" panose="02020900000000000000" pitchFamily="18" charset="-128"/>
              </a:rPr>
              <a:t>を整理すると、</a:t>
            </a:r>
            <a:r>
              <a:rPr lang="ja-JP" altLang="en-US" sz="1200" dirty="0">
                <a:latin typeface="HGP明朝E" panose="02020900000000000000" pitchFamily="18" charset="-128"/>
                <a:ea typeface="HGP明朝E" panose="02020900000000000000" pitchFamily="18" charset="-128"/>
              </a:rPr>
              <a:t>大きく</a:t>
            </a:r>
            <a:r>
              <a:rPr lang="ja-JP" altLang="en-US" sz="1200" dirty="0" smtClean="0">
                <a:latin typeface="HGP明朝E" panose="02020900000000000000" pitchFamily="18" charset="-128"/>
                <a:ea typeface="HGP明朝E" panose="02020900000000000000" pitchFamily="18" charset="-128"/>
              </a:rPr>
              <a:t>下表ように分けられる</a:t>
            </a:r>
            <a:r>
              <a:rPr lang="ja-JP" altLang="en-US" sz="1200" dirty="0">
                <a:latin typeface="HGP明朝E" panose="02020900000000000000" pitchFamily="18" charset="-128"/>
                <a:ea typeface="HGP明朝E" panose="02020900000000000000" pitchFamily="18" charset="-128"/>
              </a:rPr>
              <a:t>。</a:t>
            </a:r>
          </a:p>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本ガイドでは</a:t>
            </a:r>
            <a:r>
              <a:rPr lang="ja-JP" altLang="en-US" sz="1200" dirty="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「オープンデータ</a:t>
            </a:r>
            <a:r>
              <a:rPr lang="ja-JP" altLang="en-US" sz="1200" dirty="0">
                <a:latin typeface="HGP明朝E" panose="02020900000000000000" pitchFamily="18" charset="-128"/>
                <a:ea typeface="HGP明朝E" panose="02020900000000000000" pitchFamily="18" charset="-128"/>
              </a:rPr>
              <a:t>に対応したライセンスの付与」に焦点をあてて</a:t>
            </a:r>
            <a:r>
              <a:rPr lang="ja-JP" altLang="en-US" sz="1200" dirty="0" smtClean="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国の</a:t>
            </a:r>
            <a:r>
              <a:rPr lang="ja-JP" altLang="en-US" sz="1200" dirty="0" smtClean="0">
                <a:latin typeface="HGP明朝E" panose="02020900000000000000" pitchFamily="18" charset="-128"/>
                <a:ea typeface="HGP明朝E" panose="02020900000000000000" pitchFamily="18" charset="-128"/>
              </a:rPr>
              <a:t>各府省、独立</a:t>
            </a:r>
            <a:r>
              <a:rPr lang="ja-JP" altLang="en-US" sz="1200" dirty="0">
                <a:latin typeface="HGP明朝E" panose="02020900000000000000" pitchFamily="18" charset="-128"/>
                <a:ea typeface="HGP明朝E" panose="02020900000000000000" pitchFamily="18" charset="-128"/>
              </a:rPr>
              <a:t>行政法人、自治体等の職員が、自身の保有する公共データをオープンデータ化するあたり参考となるよう</a:t>
            </a:r>
            <a:r>
              <a:rPr lang="ja-JP" altLang="en-US" sz="1200" dirty="0" smtClean="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複数のライセンスの解説と比較等、必要な利用ルール面の知識や</a:t>
            </a:r>
            <a:r>
              <a:rPr lang="ja-JP" altLang="en-US" sz="1200" dirty="0" smtClean="0">
                <a:latin typeface="HGP明朝E" panose="02020900000000000000" pitchFamily="18" charset="-128"/>
                <a:ea typeface="HGP明朝E" panose="02020900000000000000" pitchFamily="18" charset="-128"/>
              </a:rPr>
              <a:t>情報について整理する。</a:t>
            </a:r>
            <a:endParaRPr lang="en-US" altLang="ja-JP" sz="1200" dirty="0" smtClean="0">
              <a:latin typeface="HGP明朝E" panose="02020900000000000000" pitchFamily="18" charset="-128"/>
              <a:ea typeface="HGP明朝E" panose="02020900000000000000" pitchFamily="18" charset="-128"/>
            </a:endParaRPr>
          </a:p>
        </p:txBody>
      </p:sp>
      <p:graphicFrame>
        <p:nvGraphicFramePr>
          <p:cNvPr id="11" name="Group 2"/>
          <p:cNvGraphicFramePr>
            <a:graphicFrameLocks noGrp="1"/>
          </p:cNvGraphicFramePr>
          <p:nvPr>
            <p:extLst>
              <p:ext uri="{D42A27DB-BD31-4B8C-83A1-F6EECF244321}">
                <p14:modId xmlns:p14="http://schemas.microsoft.com/office/powerpoint/2010/main" val="1029505449"/>
              </p:ext>
            </p:extLst>
          </p:nvPr>
        </p:nvGraphicFramePr>
        <p:xfrm>
          <a:off x="1390650" y="2073750"/>
          <a:ext cx="6496050" cy="4254409"/>
        </p:xfrm>
        <a:graphic>
          <a:graphicData uri="http://schemas.openxmlformats.org/drawingml/2006/table">
            <a:tbl>
              <a:tblPr/>
              <a:tblGrid>
                <a:gridCol w="1028707"/>
                <a:gridCol w="757762"/>
                <a:gridCol w="703794"/>
                <a:gridCol w="541888"/>
                <a:gridCol w="3463899"/>
              </a:tblGrid>
              <a:tr h="2003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a:t>
                      </a:r>
                      <a:r>
                        <a:rPr kumimoji="1" lang="en-US" altLang="ja-JP"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a:t>
                      </a: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非公開</a:t>
                      </a:r>
                    </a:p>
                  </a:txBody>
                  <a:tcPr marL="63441" marR="63441" marT="31716" marB="31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主な課題（例）</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6702">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公開されていない</a:t>
                      </a:r>
                    </a:p>
                  </a:txBody>
                  <a:tcPr marL="63441" marR="63441" marT="31716" marB="31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法律等で非公開と規定（プライバシー、安全など）。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6702">
                <a:tc vMerge="1">
                  <a:txBody>
                    <a:bodyPr/>
                    <a:lstStyle/>
                    <a:p>
                      <a:endParaRPr kumimoji="1" lang="ja-JP" alt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法律上は公開可だが実際には公開されていない（公開のための手間、コストなど）。情報公開請求すれば公開される。</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6702">
                <a:tc vMerge="1">
                  <a:txBody>
                    <a:bodyPr/>
                    <a:lstStyle/>
                    <a:p>
                      <a:endParaRPr kumimoji="1" lang="ja-JP" alt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法律上グレー（明確な公開ルールがない）。</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6702">
                <a:tc rowSpan="1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公開されている</a:t>
                      </a:r>
                    </a:p>
                  </a:txBody>
                  <a:tcPr marL="63441" marR="63441" marT="31716" marB="31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入手しづらい</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紙</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紙で配布（現地にいかないと入手できない、郵送依頼が必要</a:t>
                      </a:r>
                      <a:r>
                        <a:rPr kumimoji="1" lang="en-US" altLang="ja-JP"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a:t>
                      </a: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冊子等の形で販売（購入が必要）。</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971">
                <a:tc vMerge="1">
                  <a:txBody>
                    <a:bodyPr/>
                    <a:lstStyle/>
                    <a:p>
                      <a:endParaRPr kumimoji="1" lang="ja-JP" altLang="en-US"/>
                    </a:p>
                  </a:txBody>
                  <a:tcPr/>
                </a:tc>
                <a:tc vMerge="1">
                  <a:txBody>
                    <a:bodyPr/>
                    <a:lstStyle/>
                    <a:p>
                      <a:endParaRPr kumimoji="1" lang="ja-JP" altLang="en-US"/>
                    </a:p>
                  </a:txBody>
                  <a:tcPr/>
                </a:tc>
                <a:tc rowSpan="3"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電子化</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ウェブで公開されているが所在がわかりにくい。（ウェブの深い階層にある、検索にひっかからない、直感的でない、役所により異なるなど）。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入手申込みをすると電子媒体で送られてくる（手間、時間）。</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有償（コスト）。</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rowSpan="1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入手した後、使いにくい</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単体で使う場合</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紙</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電子化が必要。</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pdf</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テキスト等の読み取りに苦労する場合が多い。</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rowSpan="5"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複数のデータを組み合わせて使う場合</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データ形式がばらばら。</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表などの様式がばらばら。</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用語の定義や使い方がばらばら、または明記されていない。</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数値の単位、表記方法がばらばら。</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調査方法や調査時期などがばらばら。</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rowSpan="4"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ライセンス（利用規約等）</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ライセンスが厳しい（商用利用不可、改変不可など）。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ライセンスが明示されていない。</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ライセンスを入手しにくい（個々の著作権者への確認が必要など）。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02">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ライセンスを入手できない（個々の著作権者が不明など）。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605">
                <a:tc vMerge="1">
                  <a:txBody>
                    <a:bodyPr/>
                    <a:lstStyle/>
                    <a:p>
                      <a:endParaRPr kumimoji="1" lang="ja-JP" altLang="en-US"/>
                    </a:p>
                  </a:txBody>
                  <a:tcPr/>
                </a:tc>
                <a:tc vMerge="1">
                  <a:txBody>
                    <a:bodyPr/>
                    <a:lstStyle/>
                    <a:p>
                      <a:endParaRPr kumimoji="1" lang="ja-JP" altLang="en-US"/>
                    </a:p>
                  </a:txBody>
                  <a:tcPr/>
                </a:tc>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機械で自動的に読み込む場合</a:t>
                      </a:r>
                    </a:p>
                  </a:txBody>
                  <a:tcPr marL="63441" marR="63441" marT="31716" marB="31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機械で読み取れない、読み取りにくい（</a:t>
                      </a:r>
                      <a:r>
                        <a:rPr kumimoji="1" lang="en-US" altLang="ja-JP"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pdf</a:t>
                      </a:r>
                      <a:r>
                        <a:rPr kumimoji="1" lang="ja-JP" altLang="en-US" sz="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など）。</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605">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データの置き場所がコロコロ変わる。</a:t>
                      </a:r>
                    </a:p>
                  </a:txBody>
                  <a:tcPr marL="63441" marR="63441" marT="31716" marB="31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角丸四角形 1"/>
          <p:cNvSpPr/>
          <p:nvPr/>
        </p:nvSpPr>
        <p:spPr>
          <a:xfrm>
            <a:off x="2466974" y="2333624"/>
            <a:ext cx="5391151" cy="466725"/>
          </a:xfrm>
          <a:prstGeom prst="roundRect">
            <a:avLst>
              <a:gd name="adj" fmla="val 442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公開範囲・公開ルールに関する社会的コンセンサスの形成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角丸四角形 11"/>
          <p:cNvSpPr/>
          <p:nvPr/>
        </p:nvSpPr>
        <p:spPr>
          <a:xfrm>
            <a:off x="4448175" y="2847973"/>
            <a:ext cx="3409950" cy="1362076"/>
          </a:xfrm>
          <a:prstGeom prst="roundRect">
            <a:avLst>
              <a:gd name="adj" fmla="val 4779"/>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利用者が入手・活用しやすい方法での提供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4448175" y="4295774"/>
            <a:ext cx="3409950" cy="861417"/>
          </a:xfrm>
          <a:prstGeom prst="roundRect">
            <a:avLst>
              <a:gd name="adj" fmla="val 6440"/>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HGP創英角ｺﾞｼｯｸUB" panose="020B0900000000000000" pitchFamily="50" charset="-128"/>
                <a:ea typeface="HGP創英角ｺﾞｼｯｸUB" panose="020B0900000000000000" pitchFamily="50" charset="-128"/>
              </a:rPr>
              <a:t>語彙やデータ形式などの標準化</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7" name="角丸四角形 16"/>
          <p:cNvSpPr/>
          <p:nvPr/>
        </p:nvSpPr>
        <p:spPr>
          <a:xfrm>
            <a:off x="4448175" y="5229224"/>
            <a:ext cx="3409950" cy="676275"/>
          </a:xfrm>
          <a:prstGeom prst="roundRect">
            <a:avLst>
              <a:gd name="adj" fmla="val 399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オープンデータに対応したライセンスの付与</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4448175" y="5968331"/>
            <a:ext cx="3409950" cy="326132"/>
          </a:xfrm>
          <a:prstGeom prst="roundRect">
            <a:avLst>
              <a:gd name="adj" fmla="val 8975"/>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機械</a:t>
            </a:r>
            <a:r>
              <a:rPr lang="ja-JP" altLang="en-US" sz="1400" dirty="0" smtClean="0">
                <a:latin typeface="HGP創英角ｺﾞｼｯｸUB" panose="020B0900000000000000" pitchFamily="50" charset="-128"/>
                <a:ea typeface="HGP創英角ｺﾞｼｯｸUB" panose="020B0900000000000000" pitchFamily="50" charset="-128"/>
              </a:rPr>
              <a:t>判読</a:t>
            </a:r>
            <a:r>
              <a:rPr lang="ja-JP" altLang="en-US" sz="1400" dirty="0">
                <a:latin typeface="HGP創英角ｺﾞｼｯｸUB" panose="020B0900000000000000" pitchFamily="50" charset="-128"/>
                <a:ea typeface="HGP創英角ｺﾞｼｯｸUB" panose="020B0900000000000000" pitchFamily="50" charset="-128"/>
              </a:rPr>
              <a:t>可能</a:t>
            </a:r>
            <a:r>
              <a:rPr lang="ja-JP" altLang="en-US" sz="1400" dirty="0" smtClean="0">
                <a:latin typeface="HGP創英角ｺﾞｼｯｸUB" panose="020B0900000000000000" pitchFamily="50" charset="-128"/>
                <a:ea typeface="HGP創英角ｺﾞｼｯｸUB" panose="020B0900000000000000" pitchFamily="50" charset="-128"/>
              </a:rPr>
              <a:t>な形での提供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791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11</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800" dirty="0" smtClean="0"/>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（参考）行政機関ホームページの現在の利用規約例</a:t>
            </a:r>
            <a:endParaRPr lang="ja-JP" altLang="en-US" sz="2000" dirty="0">
              <a:latin typeface="+mj-ea"/>
            </a:endParaRPr>
          </a:p>
        </p:txBody>
      </p:sp>
      <p:sp>
        <p:nvSpPr>
          <p:cNvPr id="2" name="正方形/長方形 1"/>
          <p:cNvSpPr/>
          <p:nvPr/>
        </p:nvSpPr>
        <p:spPr>
          <a:xfrm>
            <a:off x="564056" y="795278"/>
            <a:ext cx="8022771" cy="461665"/>
          </a:xfrm>
          <a:prstGeom prst="rect">
            <a:avLst/>
          </a:prstGeom>
        </p:spPr>
        <p:txBody>
          <a:bodyPr wrap="square">
            <a:spAutoFit/>
          </a:bodyPr>
          <a:lstStyle/>
          <a:p>
            <a:pPr marL="85725" indent="-85725">
              <a:spcBef>
                <a:spcPts val="300"/>
              </a:spcBef>
              <a:buNone/>
            </a:pP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2014</a:t>
            </a:r>
            <a:r>
              <a:rPr lang="ja-JP" altLang="en-US" sz="1200" dirty="0" smtClean="0">
                <a:latin typeface="HGP明朝E" panose="02020900000000000000" pitchFamily="18" charset="-128"/>
                <a:ea typeface="HGP明朝E" panose="02020900000000000000" pitchFamily="18" charset="-128"/>
              </a:rPr>
              <a:t>年３月現在、各府省や自治体などが公開しているホームページでは、利用規約において、自由な二次利用や商用利用を禁止している場合が多い。</a:t>
            </a:r>
            <a:endParaRPr lang="en-US" altLang="ja-JP" sz="1200" dirty="0" smtClean="0">
              <a:latin typeface="HGP明朝E" panose="02020900000000000000" pitchFamily="18" charset="-128"/>
              <a:ea typeface="HGP明朝E" panose="02020900000000000000" pitchFamily="18"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4" y="1912493"/>
            <a:ext cx="3545236" cy="414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コンテンツ プレースホルダー 1"/>
          <p:cNvSpPr txBox="1">
            <a:spLocks/>
          </p:cNvSpPr>
          <p:nvPr/>
        </p:nvSpPr>
        <p:spPr>
          <a:xfrm>
            <a:off x="251520" y="6030813"/>
            <a:ext cx="4344959"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000" dirty="0" smtClean="0">
                <a:latin typeface="HGP明朝E" panose="02020900000000000000" pitchFamily="18" charset="-128"/>
                <a:ea typeface="HGP明朝E" panose="02020900000000000000" pitchFamily="18" charset="-128"/>
              </a:rPr>
              <a:t>図　ホームページ利用規約の例（内閣官房）</a:t>
            </a:r>
            <a:endParaRPr lang="en-US" altLang="ja-JP" sz="1000" dirty="0" smtClean="0">
              <a:latin typeface="HGP明朝E" panose="02020900000000000000" pitchFamily="18" charset="-128"/>
              <a:ea typeface="HGP明朝E" panose="02020900000000000000" pitchFamily="18" charset="-128"/>
            </a:endParaRPr>
          </a:p>
          <a:p>
            <a:pPr marL="0" indent="0" algn="ctr">
              <a:spcBef>
                <a:spcPts val="300"/>
              </a:spcBef>
              <a:buNone/>
            </a:pPr>
            <a:r>
              <a:rPr lang="en-US" altLang="ja-JP" sz="1000" dirty="0">
                <a:latin typeface="HGP明朝E" panose="02020900000000000000" pitchFamily="18" charset="-128"/>
                <a:ea typeface="HGP明朝E" panose="02020900000000000000" pitchFamily="18" charset="-128"/>
              </a:rPr>
              <a:t>http://www.city.urayasu.chiba.jp/dd.aspx?itemid=30568</a:t>
            </a:r>
            <a:endParaRPr lang="en-US" altLang="ja-JP" sz="1000" dirty="0" smtClean="0">
              <a:latin typeface="HGP明朝E" panose="02020900000000000000" pitchFamily="18" charset="-128"/>
              <a:ea typeface="HGP明朝E" panose="02020900000000000000" pitchFamily="18" charset="-12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75" y="2000251"/>
            <a:ext cx="4194554" cy="408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1"/>
          <p:cNvSpPr txBox="1">
            <a:spLocks/>
          </p:cNvSpPr>
          <p:nvPr/>
        </p:nvSpPr>
        <p:spPr>
          <a:xfrm>
            <a:off x="4605764" y="6030813"/>
            <a:ext cx="4344959"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000" dirty="0" smtClean="0">
                <a:latin typeface="HGP明朝E" panose="02020900000000000000" pitchFamily="18" charset="-128"/>
                <a:ea typeface="HGP明朝E" panose="02020900000000000000" pitchFamily="18" charset="-128"/>
              </a:rPr>
              <a:t>図　ホームページ利用規約の例（総務省）</a:t>
            </a:r>
            <a:endParaRPr lang="en-US" altLang="ja-JP" sz="1000" dirty="0" smtClean="0">
              <a:latin typeface="HGP明朝E" panose="02020900000000000000" pitchFamily="18" charset="-128"/>
              <a:ea typeface="HGP明朝E" panose="02020900000000000000" pitchFamily="18" charset="-128"/>
            </a:endParaRPr>
          </a:p>
          <a:p>
            <a:pPr marL="0" indent="0" algn="ctr">
              <a:spcBef>
                <a:spcPts val="300"/>
              </a:spcBef>
              <a:buNone/>
            </a:pPr>
            <a:r>
              <a:rPr lang="en-US" altLang="ja-JP" sz="1000" dirty="0">
                <a:latin typeface="HGP明朝E" panose="02020900000000000000" pitchFamily="18" charset="-128"/>
                <a:ea typeface="HGP明朝E" panose="02020900000000000000" pitchFamily="18" charset="-128"/>
              </a:rPr>
              <a:t>http://www.soumu.go.jp/menu_kyotsuu/policy/tyosaku.html</a:t>
            </a:r>
            <a:endParaRPr lang="en-US" altLang="ja-JP" sz="1000" dirty="0" smtClean="0">
              <a:latin typeface="HGP明朝E" panose="02020900000000000000" pitchFamily="18" charset="-128"/>
              <a:ea typeface="HGP明朝E" panose="02020900000000000000" pitchFamily="18" charset="-128"/>
            </a:endParaRPr>
          </a:p>
        </p:txBody>
      </p:sp>
      <p:sp>
        <p:nvSpPr>
          <p:cNvPr id="3" name="テキスト ボックス 2"/>
          <p:cNvSpPr txBox="1"/>
          <p:nvPr/>
        </p:nvSpPr>
        <p:spPr>
          <a:xfrm>
            <a:off x="840109" y="1450828"/>
            <a:ext cx="7887004" cy="461665"/>
          </a:xfrm>
          <a:prstGeom prst="rect">
            <a:avLst/>
          </a:prstGeom>
          <a:noFill/>
        </p:spPr>
        <p:txBody>
          <a:bodyPr wrap="square" rtlCol="0">
            <a:spAutoFit/>
          </a:bodyPr>
          <a:lstStyle/>
          <a:p>
            <a:pPr algn="ctr"/>
            <a:r>
              <a:rPr kumimoji="1" lang="ja-JP" altLang="en-US" sz="1200" dirty="0" smtClean="0">
                <a:latin typeface="HGP明朝E" panose="02020900000000000000" pitchFamily="18" charset="-128"/>
                <a:ea typeface="HGP明朝E" panose="02020900000000000000" pitchFamily="18" charset="-128"/>
              </a:rPr>
              <a:t>（参考）行政機関におけるホームページの利用規約例</a:t>
            </a:r>
            <a:endParaRPr kumimoji="1" lang="en-US" altLang="ja-JP" sz="1200" dirty="0" smtClean="0">
              <a:latin typeface="HGP明朝E" panose="02020900000000000000" pitchFamily="18" charset="-128"/>
              <a:ea typeface="HGP明朝E" panose="02020900000000000000" pitchFamily="18" charset="-128"/>
            </a:endParaRPr>
          </a:p>
          <a:p>
            <a:pPr algn="ctr"/>
            <a:r>
              <a:rPr kumimoji="1" lang="ja-JP" altLang="en-US" sz="1200" dirty="0" smtClean="0">
                <a:latin typeface="HGP明朝E" panose="02020900000000000000" pitchFamily="18" charset="-128"/>
                <a:ea typeface="HGP明朝E" panose="02020900000000000000" pitchFamily="18" charset="-128"/>
              </a:rPr>
              <a:t>　</a:t>
            </a:r>
            <a:r>
              <a:rPr kumimoji="1" lang="ja-JP" altLang="en-US" sz="1100" dirty="0" smtClean="0">
                <a:latin typeface="ＭＳ Ｐ明朝" panose="02020600040205080304" pitchFamily="18" charset="-128"/>
                <a:ea typeface="ＭＳ Ｐ明朝" panose="02020600040205080304" pitchFamily="18" charset="-128"/>
              </a:rPr>
              <a:t>（他府省等のホームページも同様に利用に制約がある場合が多い）</a:t>
            </a:r>
            <a:endParaRPr kumimoji="1" lang="ja-JP" altLang="en-US" sz="1100" dirty="0">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4572000" y="4275957"/>
            <a:ext cx="3390900" cy="167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104900" y="4491981"/>
            <a:ext cx="3107059" cy="256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667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759774" cy="914400"/>
          </a:xfrm>
        </p:spPr>
        <p:txBody>
          <a:bodyPr/>
          <a:lstStyle/>
          <a:p>
            <a:pPr marL="714375" indent="-714375"/>
            <a:r>
              <a:rPr lang="ja-JP" altLang="en-US" sz="2800" dirty="0"/>
              <a:t>３．データガバナンス委員会に</a:t>
            </a:r>
            <a:r>
              <a:rPr lang="ja-JP" altLang="en-US" sz="2800" dirty="0" smtClean="0"/>
              <a:t>おける</a:t>
            </a:r>
            <a:r>
              <a:rPr lang="en-US" altLang="ja-JP" sz="2800" dirty="0" smtClean="0"/>
              <a:t/>
            </a:r>
            <a:br>
              <a:rPr lang="en-US" altLang="ja-JP" sz="2800" dirty="0" smtClean="0"/>
            </a:br>
            <a:r>
              <a:rPr lang="ja-JP" altLang="en-US" sz="2800" dirty="0" smtClean="0"/>
              <a:t>オープンデータ</a:t>
            </a:r>
            <a:r>
              <a:rPr lang="ja-JP" altLang="en-US" sz="2800" dirty="0"/>
              <a:t>対応ライセンスの検討経緯</a:t>
            </a:r>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12</a:t>
            </a:fld>
            <a:endParaRPr lang="ja-JP" altLang="en-US"/>
          </a:p>
        </p:txBody>
      </p:sp>
    </p:spTree>
    <p:extLst>
      <p:ext uri="{BB962C8B-B14F-4D97-AF65-F5344CB8AC3E}">
        <p14:creationId xmlns:p14="http://schemas.microsoft.com/office/powerpoint/2010/main" val="10373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13</a:t>
            </a:fld>
            <a:endParaRPr lang="ja-JP" altLang="en-US" dirty="0"/>
          </a:p>
        </p:txBody>
      </p:sp>
      <p:sp>
        <p:nvSpPr>
          <p:cNvPr id="13" name="コンテンツ プレースホルダー 1"/>
          <p:cNvSpPr txBox="1">
            <a:spLocks/>
          </p:cNvSpPr>
          <p:nvPr/>
        </p:nvSpPr>
        <p:spPr>
          <a:xfrm>
            <a:off x="361951" y="770166"/>
            <a:ext cx="4124324" cy="5763984"/>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85725" indent="-85725" eaLnBrk="1" hangingPunct="1">
              <a:spcBef>
                <a:spcPts val="300"/>
              </a:spcBef>
              <a:buNone/>
            </a:pPr>
            <a:r>
              <a:rPr lang="ja-JP" altLang="en-US" sz="1200" dirty="0" smtClean="0">
                <a:latin typeface="HGP明朝E" panose="02020900000000000000" pitchFamily="18" charset="-128"/>
                <a:ea typeface="HGP明朝E" panose="02020900000000000000" pitchFamily="18" charset="-128"/>
              </a:rPr>
              <a:t>・「電子行政オープンデータ戦略」（</a:t>
            </a:r>
            <a:r>
              <a:rPr lang="en-US" altLang="ja-JP" sz="1200" dirty="0" smtClean="0">
                <a:latin typeface="HGP明朝E" panose="02020900000000000000" pitchFamily="18" charset="-128"/>
                <a:ea typeface="HGP明朝E" panose="02020900000000000000" pitchFamily="18" charset="-128"/>
              </a:rPr>
              <a:t>2012</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7</a:t>
            </a:r>
            <a:r>
              <a:rPr lang="ja-JP" altLang="en-US" sz="1200" dirty="0" smtClean="0">
                <a:latin typeface="HGP明朝E" panose="02020900000000000000" pitchFamily="18" charset="-128"/>
                <a:ea typeface="HGP明朝E" panose="02020900000000000000" pitchFamily="18" charset="-128"/>
              </a:rPr>
              <a:t>月</a:t>
            </a:r>
            <a:r>
              <a:rPr lang="en-US" altLang="ja-JP" sz="1200" dirty="0" smtClean="0">
                <a:latin typeface="HGP明朝E" panose="02020900000000000000" pitchFamily="18" charset="-128"/>
                <a:ea typeface="HGP明朝E" panose="02020900000000000000" pitchFamily="18" charset="-128"/>
              </a:rPr>
              <a:t>4</a:t>
            </a:r>
            <a:r>
              <a:rPr lang="ja-JP" altLang="en-US" sz="1200" dirty="0" smtClean="0">
                <a:latin typeface="HGP明朝E" panose="02020900000000000000" pitchFamily="18" charset="-128"/>
                <a:ea typeface="HGP明朝E" panose="02020900000000000000" pitchFamily="18" charset="-128"/>
              </a:rPr>
              <a:t>日 高度</a:t>
            </a:r>
            <a:r>
              <a:rPr lang="ja-JP" altLang="en-US" sz="1200" dirty="0">
                <a:latin typeface="HGP明朝E" panose="02020900000000000000" pitchFamily="18" charset="-128"/>
                <a:ea typeface="HGP明朝E" panose="02020900000000000000" pitchFamily="18" charset="-128"/>
              </a:rPr>
              <a:t>情報通信ネットワーク社会推進</a:t>
            </a:r>
            <a:r>
              <a:rPr lang="ja-JP" altLang="en-US" sz="1200" dirty="0" smtClean="0">
                <a:latin typeface="HGP明朝E" panose="02020900000000000000" pitchFamily="18" charset="-128"/>
                <a:ea typeface="HGP明朝E" panose="02020900000000000000" pitchFamily="18" charset="-128"/>
              </a:rPr>
              <a:t>戦略本部決定）では、公共データ活用促進のための基本原則のひとつとして「</a:t>
            </a:r>
            <a:r>
              <a:rPr lang="ja-JP" altLang="en-US" sz="1200" dirty="0">
                <a:latin typeface="HGP明朝E" panose="02020900000000000000" pitchFamily="18" charset="-128"/>
                <a:ea typeface="HGP明朝E" panose="02020900000000000000" pitchFamily="18" charset="-128"/>
              </a:rPr>
              <a:t>営利目的、非営利目的を問わず活用を促進する</a:t>
            </a:r>
            <a:r>
              <a:rPr lang="ja-JP" altLang="en-US" sz="1200" dirty="0" smtClean="0">
                <a:latin typeface="HGP明朝E" panose="02020900000000000000" pitchFamily="18" charset="-128"/>
                <a:ea typeface="HGP明朝E" panose="02020900000000000000" pitchFamily="18" charset="-128"/>
              </a:rPr>
              <a:t>こと」を掲げている。</a:t>
            </a:r>
            <a:endParaRPr lang="en-US" altLang="ja-JP" sz="1200" dirty="0" smtClean="0">
              <a:latin typeface="HGP明朝E" panose="02020900000000000000" pitchFamily="18" charset="-128"/>
              <a:ea typeface="HGP明朝E" panose="02020900000000000000" pitchFamily="18" charset="-128"/>
            </a:endParaRPr>
          </a:p>
          <a:p>
            <a:pPr marL="85725" indent="-85725" eaLnBrk="1" hangingPunct="1">
              <a:spcBef>
                <a:spcPts val="300"/>
              </a:spcBef>
              <a:buNone/>
            </a:pPr>
            <a:r>
              <a:rPr lang="ja-JP" altLang="en-US" sz="1200" dirty="0">
                <a:latin typeface="HGP明朝E" panose="02020900000000000000" pitchFamily="18" charset="-128"/>
                <a:ea typeface="HGP明朝E" panose="02020900000000000000" pitchFamily="18" charset="-128"/>
              </a:rPr>
              <a:t>・また</a:t>
            </a:r>
            <a:r>
              <a:rPr lang="ja-JP" altLang="en-US" sz="1200" dirty="0" smtClean="0">
                <a:latin typeface="HGP明朝E" panose="02020900000000000000" pitchFamily="18" charset="-128"/>
                <a:ea typeface="HGP明朝E" panose="02020900000000000000" pitchFamily="18" charset="-128"/>
              </a:rPr>
              <a:t>、「二次</a:t>
            </a:r>
            <a:r>
              <a:rPr lang="ja-JP" altLang="en-US" sz="1200" dirty="0">
                <a:latin typeface="HGP明朝E" panose="02020900000000000000" pitchFamily="18" charset="-128"/>
                <a:ea typeface="HGP明朝E" panose="02020900000000000000" pitchFamily="18" charset="-128"/>
              </a:rPr>
              <a:t>利用の促進のための府省のデータ公開に関する基本的考え方（ガイドライン</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2013</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6</a:t>
            </a:r>
            <a:r>
              <a:rPr lang="ja-JP" altLang="en-US" sz="1200" dirty="0" smtClean="0">
                <a:latin typeface="HGP明朝E" panose="02020900000000000000" pitchFamily="18" charset="-128"/>
                <a:ea typeface="HGP明朝E" panose="02020900000000000000" pitchFamily="18" charset="-128"/>
              </a:rPr>
              <a:t>月</a:t>
            </a:r>
            <a:r>
              <a:rPr lang="en-US" altLang="ja-JP" sz="1200" dirty="0" smtClean="0">
                <a:latin typeface="HGP明朝E" panose="02020900000000000000" pitchFamily="18" charset="-128"/>
                <a:ea typeface="HGP明朝E" panose="02020900000000000000" pitchFamily="18" charset="-128"/>
              </a:rPr>
              <a:t>25</a:t>
            </a:r>
            <a:r>
              <a:rPr lang="ja-JP" altLang="en-US" sz="1200" dirty="0" smtClean="0">
                <a:latin typeface="HGP明朝E" panose="02020900000000000000" pitchFamily="18" charset="-128"/>
                <a:ea typeface="HGP明朝E" panose="02020900000000000000" pitchFamily="18" charset="-128"/>
              </a:rPr>
              <a:t>日 </a:t>
            </a:r>
            <a:r>
              <a:rPr lang="zh-TW" altLang="en-US" sz="1200" dirty="0" smtClean="0">
                <a:latin typeface="HGP明朝E" panose="02020900000000000000" pitchFamily="18" charset="-128"/>
                <a:ea typeface="HGP明朝E" panose="02020900000000000000" pitchFamily="18" charset="-128"/>
              </a:rPr>
              <a:t>各府省</a:t>
            </a:r>
            <a:r>
              <a:rPr lang="zh-TW" altLang="en-US" sz="1200" dirty="0">
                <a:latin typeface="HGP明朝E" panose="02020900000000000000" pitchFamily="18" charset="-128"/>
                <a:ea typeface="HGP明朝E" panose="02020900000000000000" pitchFamily="18" charset="-128"/>
              </a:rPr>
              <a:t>情報化統括責任者（ＣＩＯ）連絡会議</a:t>
            </a:r>
            <a:r>
              <a:rPr lang="zh-TW" altLang="en-US" sz="1200" dirty="0" smtClean="0">
                <a:latin typeface="HGP明朝E" panose="02020900000000000000" pitchFamily="18" charset="-128"/>
                <a:ea typeface="HGP明朝E" panose="02020900000000000000" pitchFamily="18" charset="-128"/>
              </a:rPr>
              <a:t>決定</a:t>
            </a:r>
            <a:r>
              <a:rPr lang="ja-JP" altLang="en-US" sz="1200" dirty="0" smtClean="0">
                <a:latin typeface="HGP明朝E" panose="02020900000000000000" pitchFamily="18" charset="-128"/>
                <a:ea typeface="HGP明朝E" panose="02020900000000000000" pitchFamily="18" charset="-128"/>
              </a:rPr>
              <a:t>）では</a:t>
            </a:r>
            <a:r>
              <a:rPr lang="ja-JP" altLang="en-US" sz="1200" dirty="0">
                <a:latin typeface="HGP明朝E" panose="02020900000000000000" pitchFamily="18" charset="-128"/>
                <a:ea typeface="HGP明朝E" panose="02020900000000000000" pitchFamily="18" charset="-128"/>
              </a:rPr>
              <a:t>、二次利用を促進する利用ルールの</a:t>
            </a:r>
            <a:r>
              <a:rPr lang="ja-JP" altLang="en-US" sz="1200" dirty="0" smtClean="0">
                <a:latin typeface="HGP明朝E" panose="02020900000000000000" pitchFamily="18" charset="-128"/>
                <a:ea typeface="HGP明朝E" panose="02020900000000000000" pitchFamily="18" charset="-128"/>
              </a:rPr>
              <a:t>在り方について公表している（</a:t>
            </a:r>
            <a:r>
              <a:rPr lang="en-US" altLang="ja-JP" sz="1200" dirty="0" smtClean="0">
                <a:latin typeface="HGP明朝E" panose="02020900000000000000" pitchFamily="18" charset="-128"/>
                <a:ea typeface="HGP明朝E" panose="02020900000000000000" pitchFamily="18" charset="-128"/>
              </a:rPr>
              <a:t>p.14</a:t>
            </a:r>
            <a:r>
              <a:rPr lang="ja-JP" altLang="en-US" sz="1200" dirty="0" smtClean="0">
                <a:latin typeface="HGP明朝E" panose="02020900000000000000" pitchFamily="18" charset="-128"/>
                <a:ea typeface="HGP明朝E" panose="02020900000000000000" pitchFamily="18" charset="-128"/>
              </a:rPr>
              <a:t>参照）。</a:t>
            </a:r>
            <a:endParaRPr lang="en-US" altLang="ja-JP" sz="1200" dirty="0" smtClean="0">
              <a:latin typeface="HGP明朝E" panose="02020900000000000000" pitchFamily="18" charset="-128"/>
              <a:ea typeface="HGP明朝E" panose="02020900000000000000" pitchFamily="18" charset="-128"/>
            </a:endParaRPr>
          </a:p>
          <a:p>
            <a:pPr marL="85725" indent="-85725" eaLnBrk="1" hangingPunct="1">
              <a:spcBef>
                <a:spcPts val="300"/>
              </a:spcBef>
              <a:buNone/>
            </a:pPr>
            <a:endParaRPr lang="en-US" altLang="ja-JP" sz="1200" dirty="0" smtClean="0">
              <a:latin typeface="HGP明朝E" panose="02020900000000000000" pitchFamily="18" charset="-128"/>
              <a:ea typeface="HGP明朝E" panose="02020900000000000000" pitchFamily="18" charset="-128"/>
            </a:endParaRPr>
          </a:p>
          <a:p>
            <a:pPr marL="85725" indent="-85725" eaLnBrk="1" hangingPunct="1">
              <a:spcBef>
                <a:spcPts val="300"/>
              </a:spcBef>
              <a:buNone/>
            </a:pPr>
            <a:r>
              <a:rPr lang="ja-JP" altLang="en-US" sz="1200" dirty="0">
                <a:latin typeface="HGP明朝E" panose="02020900000000000000" pitchFamily="18" charset="-128"/>
                <a:ea typeface="HGP明朝E" panose="02020900000000000000" pitchFamily="18" charset="-128"/>
              </a:rPr>
              <a:t>・一方、オープンデータ流通推進コンソーシアムのデータガバナンス委員会では、</a:t>
            </a:r>
            <a:r>
              <a:rPr lang="en-US" altLang="ja-JP" sz="1200" dirty="0">
                <a:latin typeface="HGP明朝E" panose="02020900000000000000" pitchFamily="18" charset="-128"/>
                <a:ea typeface="HGP明朝E" panose="02020900000000000000" pitchFamily="18" charset="-128"/>
              </a:rPr>
              <a:t>2012</a:t>
            </a:r>
            <a:r>
              <a:rPr lang="ja-JP" altLang="en-US" sz="1200" dirty="0">
                <a:latin typeface="HGP明朝E" panose="02020900000000000000" pitchFamily="18" charset="-128"/>
                <a:ea typeface="HGP明朝E" panose="02020900000000000000" pitchFamily="18" charset="-128"/>
              </a:rPr>
              <a:t>年度に、総務省の情報通信白書等を対象としてケーススタディを行い、オープンデータ対応のライセンスを作成したほか、</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年度には、「電子行政オープンデータ推進のためのロードマップ」（</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6</a:t>
            </a:r>
            <a:r>
              <a:rPr lang="ja-JP" altLang="en-US" sz="1200" dirty="0">
                <a:latin typeface="HGP明朝E" panose="02020900000000000000" pitchFamily="18" charset="-128"/>
                <a:ea typeface="HGP明朝E" panose="02020900000000000000" pitchFamily="18" charset="-128"/>
              </a:rPr>
              <a:t>月</a:t>
            </a:r>
            <a:r>
              <a:rPr lang="en-US" altLang="ja-JP" sz="1200" dirty="0">
                <a:latin typeface="HGP明朝E" panose="02020900000000000000" pitchFamily="18" charset="-128"/>
                <a:ea typeface="HGP明朝E" panose="02020900000000000000" pitchFamily="18" charset="-128"/>
              </a:rPr>
              <a:t>14</a:t>
            </a:r>
            <a:r>
              <a:rPr lang="ja-JP" altLang="en-US" sz="1200" dirty="0">
                <a:latin typeface="HGP明朝E" panose="02020900000000000000" pitchFamily="18" charset="-128"/>
                <a:ea typeface="HGP明朝E" panose="02020900000000000000" pitchFamily="18" charset="-128"/>
              </a:rPr>
              <a:t>日 </a:t>
            </a:r>
            <a:r>
              <a:rPr lang="en-US" altLang="ja-JP" sz="1200" dirty="0">
                <a:latin typeface="HGP明朝E" panose="02020900000000000000" pitchFamily="18" charset="-128"/>
                <a:ea typeface="HGP明朝E" panose="02020900000000000000" pitchFamily="18" charset="-128"/>
              </a:rPr>
              <a:t>IT</a:t>
            </a:r>
            <a:r>
              <a:rPr lang="ja-JP" altLang="en-US" sz="1200" dirty="0">
                <a:latin typeface="HGP明朝E" panose="02020900000000000000" pitchFamily="18" charset="-128"/>
                <a:ea typeface="HGP明朝E" panose="02020900000000000000" pitchFamily="18" charset="-128"/>
              </a:rPr>
              <a:t>総合戦略本部決定）で、</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年度下期までの検討課題の１つとされている「各府省ホームページにおける利用ルールの見直し（二次利用を認めるのを原則とし、制限のあるコンテンツは個別に表示）」について</a:t>
            </a:r>
            <a:r>
              <a:rPr lang="ja-JP" altLang="en-US" sz="1200" dirty="0" smtClean="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rPr>
              <a:t> 2013</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11</a:t>
            </a:r>
            <a:r>
              <a:rPr lang="ja-JP" altLang="en-US" sz="1200" dirty="0" smtClean="0">
                <a:latin typeface="HGP明朝E" panose="02020900000000000000" pitchFamily="18" charset="-128"/>
                <a:ea typeface="HGP明朝E" panose="02020900000000000000" pitchFamily="18" charset="-128"/>
              </a:rPr>
              <a:t>月に内閣</a:t>
            </a:r>
            <a:r>
              <a:rPr lang="ja-JP" altLang="en-US" sz="1200" dirty="0">
                <a:latin typeface="HGP明朝E" panose="02020900000000000000" pitchFamily="18" charset="-128"/>
                <a:ea typeface="HGP明朝E" panose="02020900000000000000" pitchFamily="18" charset="-128"/>
              </a:rPr>
              <a:t>官房</a:t>
            </a:r>
            <a:r>
              <a:rPr lang="en-US" altLang="ja-JP" sz="1200" dirty="0">
                <a:latin typeface="HGP明朝E" panose="02020900000000000000" pitchFamily="18" charset="-128"/>
                <a:ea typeface="HGP明朝E" panose="02020900000000000000" pitchFamily="18" charset="-128"/>
              </a:rPr>
              <a:t>IT</a:t>
            </a:r>
            <a:r>
              <a:rPr lang="ja-JP" altLang="en-US" sz="1200" dirty="0">
                <a:latin typeface="HGP明朝E" panose="02020900000000000000" pitchFamily="18" charset="-128"/>
                <a:ea typeface="HGP明朝E" panose="02020900000000000000" pitchFamily="18" charset="-128"/>
              </a:rPr>
              <a:t>総合戦略室からの</a:t>
            </a:r>
            <a:r>
              <a:rPr lang="ja-JP" altLang="en-US" sz="1200" dirty="0" smtClean="0">
                <a:latin typeface="HGP明朝E" panose="02020900000000000000" pitchFamily="18" charset="-128"/>
                <a:ea typeface="HGP明朝E" panose="02020900000000000000" pitchFamily="18" charset="-128"/>
              </a:rPr>
              <a:t>依頼を</a:t>
            </a:r>
            <a:r>
              <a:rPr lang="ja-JP" altLang="en-US" sz="1200" dirty="0">
                <a:latin typeface="HGP明朝E" panose="02020900000000000000" pitchFamily="18" charset="-128"/>
                <a:ea typeface="HGP明朝E" panose="02020900000000000000" pitchFamily="18" charset="-128"/>
              </a:rPr>
              <a:t>受け、ガイドラインの考え方に基づいて「各府省ホームページの利用ルール見直しひな形（素案）」（以下「利用ルールひな形」という。）を検討した</a:t>
            </a:r>
            <a:r>
              <a:rPr lang="ja-JP" altLang="en-US" sz="1200" dirty="0" smtClean="0">
                <a:latin typeface="HGP明朝E" panose="02020900000000000000" pitchFamily="18" charset="-128"/>
                <a:ea typeface="HGP明朝E" panose="02020900000000000000" pitchFamily="18" charset="-128"/>
              </a:rPr>
              <a:t>。その結果は、電子</a:t>
            </a:r>
            <a:r>
              <a:rPr lang="ja-JP" altLang="en-US" sz="1200" dirty="0">
                <a:latin typeface="HGP明朝E" panose="02020900000000000000" pitchFamily="18" charset="-128"/>
                <a:ea typeface="HGP明朝E" panose="02020900000000000000" pitchFamily="18" charset="-128"/>
              </a:rPr>
              <a:t>行政オープンデータ実務者会議（</a:t>
            </a:r>
            <a:r>
              <a:rPr lang="en-US" altLang="ja-JP" sz="1200" dirty="0">
                <a:latin typeface="HGP明朝E" panose="02020900000000000000" pitchFamily="18" charset="-128"/>
                <a:ea typeface="HGP明朝E" panose="02020900000000000000" pitchFamily="18" charset="-128"/>
              </a:rPr>
              <a:t>2014</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1</a:t>
            </a:r>
            <a:r>
              <a:rPr lang="ja-JP" altLang="en-US" sz="1200" dirty="0">
                <a:latin typeface="HGP明朝E" panose="02020900000000000000" pitchFamily="18" charset="-128"/>
                <a:ea typeface="HGP明朝E" panose="02020900000000000000" pitchFamily="18" charset="-128"/>
              </a:rPr>
              <a:t>月</a:t>
            </a:r>
            <a:r>
              <a:rPr lang="en-US" altLang="ja-JP" sz="1200" dirty="0">
                <a:latin typeface="HGP明朝E" panose="02020900000000000000" pitchFamily="18" charset="-128"/>
                <a:ea typeface="HGP明朝E" panose="02020900000000000000" pitchFamily="18" charset="-128"/>
              </a:rPr>
              <a:t>17</a:t>
            </a:r>
            <a:r>
              <a:rPr lang="ja-JP" altLang="en-US" sz="1200" dirty="0">
                <a:latin typeface="HGP明朝E" panose="02020900000000000000" pitchFamily="18" charset="-128"/>
                <a:ea typeface="HGP明朝E" panose="02020900000000000000" pitchFamily="18" charset="-128"/>
              </a:rPr>
              <a:t>日 ルール・普及</a:t>
            </a:r>
            <a:r>
              <a:rPr lang="en-US" altLang="ja-JP" sz="1200" dirty="0">
                <a:latin typeface="HGP明朝E" panose="02020900000000000000" pitchFamily="18" charset="-128"/>
                <a:ea typeface="HGP明朝E" panose="02020900000000000000" pitchFamily="18" charset="-128"/>
              </a:rPr>
              <a:t>WG</a:t>
            </a:r>
            <a:r>
              <a:rPr lang="ja-JP" altLang="en-US" sz="1200" dirty="0">
                <a:latin typeface="HGP明朝E" panose="02020900000000000000" pitchFamily="18" charset="-128"/>
                <a:ea typeface="HGP明朝E" panose="02020900000000000000" pitchFamily="18" charset="-128"/>
              </a:rPr>
              <a:t>）に提言</a:t>
            </a:r>
            <a:r>
              <a:rPr lang="ja-JP" altLang="en-US" sz="1200" dirty="0" smtClean="0">
                <a:latin typeface="HGP明朝E" panose="02020900000000000000" pitchFamily="18" charset="-128"/>
                <a:ea typeface="HGP明朝E" panose="02020900000000000000" pitchFamily="18" charset="-128"/>
              </a:rPr>
              <a:t>し、現在、電子</a:t>
            </a:r>
            <a:r>
              <a:rPr lang="ja-JP" altLang="en-US" sz="1200" dirty="0">
                <a:latin typeface="HGP明朝E" panose="02020900000000000000" pitchFamily="18" charset="-128"/>
                <a:ea typeface="HGP明朝E" panose="02020900000000000000" pitchFamily="18" charset="-128"/>
              </a:rPr>
              <a:t>行政オープンデータ実務者会議では、この提言をもとに、議論を行い、「標準利用規約</a:t>
            </a:r>
            <a:r>
              <a:rPr lang="ja-JP" altLang="en-US" sz="1200" dirty="0" smtClean="0">
                <a:latin typeface="HGP明朝E" panose="02020900000000000000" pitchFamily="18" charset="-128"/>
                <a:ea typeface="HGP明朝E" panose="02020900000000000000" pitchFamily="18" charset="-128"/>
              </a:rPr>
              <a:t>」について検討されているところである。</a:t>
            </a:r>
            <a:endParaRPr lang="en-US" altLang="ja-JP" sz="1200" dirty="0">
              <a:latin typeface="HGP明朝E" panose="02020900000000000000" pitchFamily="18" charset="-128"/>
              <a:ea typeface="HGP明朝E" panose="02020900000000000000" pitchFamily="18" charset="-128"/>
            </a:endParaRPr>
          </a:p>
          <a:p>
            <a:pPr marL="85725" indent="-85725" eaLnBrk="1" hangingPunct="1">
              <a:spcBef>
                <a:spcPts val="300"/>
              </a:spcBef>
              <a:buNone/>
            </a:pPr>
            <a:r>
              <a:rPr lang="ja-JP" altLang="en-US" sz="1200" dirty="0">
                <a:latin typeface="HGP明朝E" panose="02020900000000000000" pitchFamily="18" charset="-128"/>
                <a:ea typeface="HGP明朝E" panose="02020900000000000000" pitchFamily="18" charset="-128"/>
              </a:rPr>
              <a:t>・次節では、ひな形検討の際に、候補または検討対象となった、「</a:t>
            </a:r>
            <a:r>
              <a:rPr lang="en-US" altLang="ja-JP" sz="1200" dirty="0">
                <a:latin typeface="HGP明朝E" panose="02020900000000000000" pitchFamily="18" charset="-128"/>
                <a:ea typeface="HGP明朝E" panose="02020900000000000000" pitchFamily="18" charset="-128"/>
              </a:rPr>
              <a:t>CC-BY</a:t>
            </a:r>
            <a:r>
              <a:rPr lang="ja-JP" altLang="en-US" sz="1200" dirty="0">
                <a:latin typeface="HGP明朝E" panose="02020900000000000000" pitchFamily="18" charset="-128"/>
                <a:ea typeface="HGP明朝E" panose="02020900000000000000" pitchFamily="18" charset="-128"/>
              </a:rPr>
              <a:t>」「パブリックドメインおよび</a:t>
            </a:r>
            <a:r>
              <a:rPr lang="en-US" altLang="ja-JP" sz="1200" dirty="0">
                <a:latin typeface="HGP明朝E" panose="02020900000000000000" pitchFamily="18" charset="-128"/>
                <a:ea typeface="HGP明朝E" panose="02020900000000000000" pitchFamily="18" charset="-128"/>
              </a:rPr>
              <a:t>CC0</a:t>
            </a:r>
            <a:r>
              <a:rPr lang="ja-JP" altLang="en-US" sz="1200" dirty="0">
                <a:latin typeface="HGP明朝E" panose="02020900000000000000" pitchFamily="18" charset="-128"/>
                <a:ea typeface="HGP明朝E" panose="02020900000000000000" pitchFamily="18" charset="-128"/>
              </a:rPr>
              <a:t>」と、検討中の「標準利用規約案」の３つについて、各々の解説と比較</a:t>
            </a:r>
            <a:r>
              <a:rPr lang="ja-JP" altLang="en-US" sz="1200" dirty="0" smtClean="0">
                <a:latin typeface="HGP明朝E" panose="02020900000000000000" pitchFamily="18" charset="-128"/>
                <a:ea typeface="HGP明朝E" panose="02020900000000000000" pitchFamily="18" charset="-128"/>
              </a:rPr>
              <a:t>を行なう。</a:t>
            </a:r>
            <a:endParaRPr lang="en-US" altLang="ja-JP" sz="1200" dirty="0" smtClean="0">
              <a:latin typeface="HGP明朝E" panose="02020900000000000000" pitchFamily="18" charset="-128"/>
              <a:ea typeface="HGP明朝E" panose="02020900000000000000" pitchFamily="18" charset="-128"/>
            </a:endParaRPr>
          </a:p>
          <a:p>
            <a:pPr marL="85725" indent="-85725" eaLnBrk="1" hangingPunct="1">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1700" dirty="0" smtClean="0">
                <a:latin typeface="+mj-ea"/>
              </a:rPr>
              <a:t>データガバナンス</a:t>
            </a:r>
            <a:r>
              <a:rPr lang="ja-JP" altLang="en-US" sz="1700" dirty="0">
                <a:latin typeface="+mj-ea"/>
              </a:rPr>
              <a:t>委員会におけるオープンデータ対応ライセンスの検討経緯</a:t>
            </a:r>
          </a:p>
        </p:txBody>
      </p:sp>
      <p:sp>
        <p:nvSpPr>
          <p:cNvPr id="8" name="コンテンツ プレースホルダー 1"/>
          <p:cNvSpPr txBox="1">
            <a:spLocks/>
          </p:cNvSpPr>
          <p:nvPr/>
        </p:nvSpPr>
        <p:spPr>
          <a:xfrm>
            <a:off x="381000" y="1664570"/>
            <a:ext cx="8477249" cy="102148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85725" indent="-85725">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25" y="1175692"/>
            <a:ext cx="4164448" cy="5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381625" y="866775"/>
            <a:ext cx="2884123" cy="261610"/>
          </a:xfrm>
          <a:prstGeom prst="rect">
            <a:avLst/>
          </a:prstGeom>
          <a:noFill/>
        </p:spPr>
        <p:txBody>
          <a:bodyPr wrap="none" rtlCol="0">
            <a:spAutoFit/>
          </a:bodyPr>
          <a:lstStyle/>
          <a:p>
            <a:r>
              <a:rPr kumimoji="1" lang="ja-JP" altLang="en-US" sz="1100" dirty="0" smtClean="0">
                <a:latin typeface="HGP明朝E" panose="02020900000000000000" pitchFamily="18" charset="-128"/>
                <a:ea typeface="HGP明朝E" panose="02020900000000000000" pitchFamily="18" charset="-128"/>
              </a:rPr>
              <a:t>図　オープンデータ対応ライセンスの検討経緯</a:t>
            </a:r>
            <a:endParaRPr kumimoji="1"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17621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14</a:t>
            </a:fld>
            <a:endParaRPr lang="ja-JP" altLang="en-US" dirty="0"/>
          </a:p>
        </p:txBody>
      </p:sp>
      <p:sp>
        <p:nvSpPr>
          <p:cNvPr id="13" name="コンテンツ プレースホルダー 1"/>
          <p:cNvSpPr txBox="1">
            <a:spLocks/>
          </p:cNvSpPr>
          <p:nvPr/>
        </p:nvSpPr>
        <p:spPr>
          <a:xfrm>
            <a:off x="542926" y="836841"/>
            <a:ext cx="8296274" cy="334734"/>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85725" indent="-85725">
              <a:spcBef>
                <a:spcPts val="300"/>
              </a:spcBef>
              <a:buNone/>
            </a:pPr>
            <a:r>
              <a:rPr lang="ja-JP" altLang="en-US" sz="1200" dirty="0" smtClean="0">
                <a:latin typeface="HGP明朝E" panose="02020900000000000000" pitchFamily="18" charset="-128"/>
                <a:ea typeface="HGP明朝E" panose="02020900000000000000" pitchFamily="18" charset="-128"/>
              </a:rPr>
              <a:t>・二次</a:t>
            </a:r>
            <a:r>
              <a:rPr lang="ja-JP" altLang="en-US" sz="1200" dirty="0">
                <a:latin typeface="HGP明朝E" panose="02020900000000000000" pitchFamily="18" charset="-128"/>
                <a:ea typeface="HGP明朝E" panose="02020900000000000000" pitchFamily="18" charset="-128"/>
              </a:rPr>
              <a:t>利用を促進する利用ルールの</a:t>
            </a:r>
            <a:r>
              <a:rPr lang="ja-JP" altLang="en-US" sz="1200" dirty="0" smtClean="0">
                <a:latin typeface="HGP明朝E" panose="02020900000000000000" pitchFamily="18" charset="-128"/>
                <a:ea typeface="HGP明朝E" panose="02020900000000000000" pitchFamily="18" charset="-128"/>
              </a:rPr>
              <a:t>在り方</a:t>
            </a: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1800" dirty="0">
                <a:latin typeface="+mj-ea"/>
              </a:rPr>
              <a:t>参考：各府省がインターネットを通じて公開するデータの利用ルールの</a:t>
            </a:r>
            <a:r>
              <a:rPr lang="ja-JP" altLang="en-US" sz="1800" dirty="0" smtClean="0">
                <a:latin typeface="+mj-ea"/>
              </a:rPr>
              <a:t>在り方</a:t>
            </a:r>
            <a:endParaRPr lang="ja-JP" altLang="en-US" sz="1800" dirty="0">
              <a:latin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3836940121"/>
              </p:ext>
            </p:extLst>
          </p:nvPr>
        </p:nvGraphicFramePr>
        <p:xfrm>
          <a:off x="591120" y="1190625"/>
          <a:ext cx="8248079" cy="4410075"/>
        </p:xfrm>
        <a:graphic>
          <a:graphicData uri="http://schemas.openxmlformats.org/drawingml/2006/table">
            <a:tbl>
              <a:tblPr firstRow="1" bandRow="1">
                <a:tableStyleId>{5C22544A-7EE6-4342-B048-85BDC9FD1C3A}</a:tableStyleId>
              </a:tblPr>
              <a:tblGrid>
                <a:gridCol w="8248079"/>
              </a:tblGrid>
              <a:tr h="4410075">
                <a:tc>
                  <a:txBody>
                    <a:bodyPr/>
                    <a:lstStyle/>
                    <a:p>
                      <a:pPr marL="85725" indent="-85725"/>
                      <a:r>
                        <a:rPr kumimoji="1" lang="ja-JP" altLang="en-US" sz="1200" b="0" u="none" dirty="0" smtClean="0">
                          <a:solidFill>
                            <a:schemeClr val="tx1"/>
                          </a:solidFill>
                          <a:latin typeface="ＭＳ Ｐ明朝" panose="02020600040205080304" pitchFamily="18" charset="-128"/>
                          <a:ea typeface="ＭＳ Ｐ明朝" panose="02020600040205080304" pitchFamily="18" charset="-128"/>
                        </a:rPr>
                        <a:t>・著作物でないデータについては、著作権の保護対象外である（著作権を理由とした二次利用の制限はできない）ことを明確にする。</a:t>
                      </a:r>
                      <a:endParaRPr kumimoji="1" lang="en-US" altLang="ja-JP" sz="1200" b="0" u="none" dirty="0" smtClean="0">
                        <a:solidFill>
                          <a:schemeClr val="tx1"/>
                        </a:solidFill>
                        <a:latin typeface="ＭＳ Ｐ明朝" panose="02020600040205080304" pitchFamily="18" charset="-128"/>
                        <a:ea typeface="ＭＳ Ｐ明朝" panose="02020600040205080304" pitchFamily="18" charset="-128"/>
                      </a:endParaRPr>
                    </a:p>
                    <a:p>
                      <a:pPr marL="85725" indent="-85725"/>
                      <a:endParaRPr kumimoji="1" lang="ja-JP" altLang="en-US" sz="1200" b="0" u="none" dirty="0" smtClean="0">
                        <a:solidFill>
                          <a:schemeClr val="tx1"/>
                        </a:solidFill>
                        <a:latin typeface="ＭＳ Ｐ明朝" panose="02020600040205080304" pitchFamily="18" charset="-128"/>
                        <a:ea typeface="ＭＳ Ｐ明朝" panose="02020600040205080304" pitchFamily="18" charset="-128"/>
                      </a:endParaRPr>
                    </a:p>
                    <a:p>
                      <a:pPr marL="85725" indent="-85725"/>
                      <a:r>
                        <a:rPr kumimoji="1" lang="ja-JP" altLang="en-US" sz="1200" b="0" u="none" dirty="0" smtClean="0">
                          <a:solidFill>
                            <a:schemeClr val="tx1"/>
                          </a:solidFill>
                          <a:latin typeface="ＭＳ Ｐ明朝" panose="02020600040205080304" pitchFamily="18" charset="-128"/>
                          <a:ea typeface="ＭＳ Ｐ明朝" panose="02020600040205080304" pitchFamily="18" charset="-128"/>
                        </a:rPr>
                        <a:t>・国が著作権者である著作物については、国において、どのような利用条件で公開するかを決定できることから、広く二次利用を認める（著作権以外の具体的かつ合理的な根拠に基づき二次利用を制限する場合を除き、制約なく二次利用を認める）形で、あらかじめ著作物の利用に係る考えを表示する。当該表示については、できるだけ分かりやすく統一的なものとする。</a:t>
                      </a:r>
                      <a:endParaRPr kumimoji="1" lang="en-US" altLang="ja-JP" sz="1200" b="0" u="none" dirty="0" smtClean="0">
                        <a:solidFill>
                          <a:schemeClr val="tx1"/>
                        </a:solidFill>
                        <a:latin typeface="ＭＳ Ｐ明朝" panose="02020600040205080304" pitchFamily="18" charset="-128"/>
                        <a:ea typeface="ＭＳ Ｐ明朝" panose="02020600040205080304" pitchFamily="18" charset="-128"/>
                      </a:endParaRPr>
                    </a:p>
                    <a:p>
                      <a:pPr marL="85725" indent="-85725"/>
                      <a:endParaRPr kumimoji="1" lang="ja-JP" altLang="en-US" sz="1200" b="0" u="none" dirty="0" smtClean="0">
                        <a:solidFill>
                          <a:schemeClr val="tx1"/>
                        </a:solidFill>
                        <a:latin typeface="ＭＳ Ｐ明朝" panose="02020600040205080304" pitchFamily="18" charset="-128"/>
                        <a:ea typeface="ＭＳ Ｐ明朝" panose="02020600040205080304" pitchFamily="18" charset="-128"/>
                      </a:endParaRPr>
                    </a:p>
                    <a:p>
                      <a:pPr marL="85725" indent="-85725"/>
                      <a:r>
                        <a:rPr kumimoji="1" lang="ja-JP" altLang="en-US" sz="1200" b="0" u="none" dirty="0" smtClean="0">
                          <a:solidFill>
                            <a:schemeClr val="tx1"/>
                          </a:solidFill>
                          <a:latin typeface="ＭＳ Ｐ明朝" panose="02020600040205080304" pitchFamily="18" charset="-128"/>
                          <a:ea typeface="ＭＳ Ｐ明朝" panose="02020600040205080304" pitchFamily="18" charset="-128"/>
                        </a:rPr>
                        <a:t>・著作権を根拠に公開データの一部について二次利用の制限を行う場合には、例えば、二次利用の制限をする部分の著作物について第三者が著作権者であること、既に作成・保有している著作物について著作権者が明確でないこと等、二次利用を制限する理由とともに、二次利用を制限する部分を明確に表示する。</a:t>
                      </a:r>
                      <a:endParaRPr kumimoji="1" lang="en-US" altLang="ja-JP" sz="1200" b="0" u="none" dirty="0" smtClean="0">
                        <a:solidFill>
                          <a:schemeClr val="tx1"/>
                        </a:solidFill>
                        <a:latin typeface="ＭＳ Ｐ明朝" panose="02020600040205080304" pitchFamily="18" charset="-128"/>
                        <a:ea typeface="ＭＳ Ｐ明朝" panose="02020600040205080304" pitchFamily="18" charset="-128"/>
                      </a:endParaRPr>
                    </a:p>
                    <a:p>
                      <a:pPr marL="85725" indent="-85725"/>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p>
                      <a:pPr marL="85725" indent="-85725"/>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本ガイドライン策定後、各府省が新たに作成・入手するデータについては、各府省がインターネットを通じて公開した場合に当該データの二次利用を認めることができるよう、事前に関係者との間で合意をとるよう努める。このため、本ガイドライン策定後の委託・請負契約の検討・締結等に当たっては、それを念頭に置いた対応（例えば、委託調査の契約の内容を、成果物である報告書を府省がインターネットを通じて公開する場合、当該公開データの二次利用を認めることの支障とならないようなものとする等）が求められる。</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marL="85725" indent="-85725"/>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p>
                      <a:pPr marL="85725" indent="-85725"/>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個別法の規定等、著作権以外の具体的かつ合理的な根拠に基づき公開データの二次利用を制限する場合は、制限の範囲を必要最小限に限定し、その内容及び根拠を明確に表示する。当該表示については、できるだけ分かりやすく統一的なものとする。</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marL="85725" indent="-85725"/>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p>
                      <a:pPr marL="85725" indent="-85725"/>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・各府省がインターネットを通じて公開しているデータを第三者が二次利用し、当該二次利用されたデータを利用した者に損害が生じた場合も、各府省は責任を負わない旨を明確にする。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コンテンツ プレースホルダー 1"/>
          <p:cNvSpPr txBox="1">
            <a:spLocks/>
          </p:cNvSpPr>
          <p:nvPr/>
        </p:nvSpPr>
        <p:spPr>
          <a:xfrm>
            <a:off x="2699238" y="6046265"/>
            <a:ext cx="6149485"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出典</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「二次</a:t>
            </a:r>
            <a:r>
              <a:rPr lang="ja-JP" altLang="en-US" sz="1200" dirty="0">
                <a:latin typeface="HGP明朝E" panose="02020900000000000000" pitchFamily="18" charset="-128"/>
                <a:ea typeface="HGP明朝E" panose="02020900000000000000" pitchFamily="18" charset="-128"/>
              </a:rPr>
              <a:t>利用の促進のための府省のデータ公開に関する基本的考え方（ガイドライン</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200" dirty="0">
                <a:latin typeface="HGP明朝E" panose="02020900000000000000" pitchFamily="18" charset="-128"/>
                <a:ea typeface="HGP明朝E" panose="02020900000000000000" pitchFamily="18" charset="-128"/>
              </a:rPr>
              <a:t>　</a:t>
            </a:r>
            <a:r>
              <a:rPr lang="ja-JP" altLang="en-US" sz="1200" dirty="0" smtClean="0">
                <a:latin typeface="HGP明朝E" panose="02020900000000000000" pitchFamily="18" charset="-128"/>
                <a:ea typeface="HGP明朝E" panose="02020900000000000000" pitchFamily="18" charset="-128"/>
              </a:rPr>
              <a:t>　　　 </a:t>
            </a:r>
            <a:r>
              <a:rPr lang="ja-JP" altLang="en-US" sz="1200" dirty="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6</a:t>
            </a:r>
            <a:r>
              <a:rPr lang="ja-JP" altLang="en-US" sz="1200" dirty="0">
                <a:latin typeface="HGP明朝E" panose="02020900000000000000" pitchFamily="18" charset="-128"/>
                <a:ea typeface="HGP明朝E" panose="02020900000000000000" pitchFamily="18" charset="-128"/>
              </a:rPr>
              <a:t>月</a:t>
            </a:r>
            <a:r>
              <a:rPr lang="en-US" altLang="ja-JP" sz="1200" dirty="0">
                <a:latin typeface="HGP明朝E" panose="02020900000000000000" pitchFamily="18" charset="-128"/>
                <a:ea typeface="HGP明朝E" panose="02020900000000000000" pitchFamily="18" charset="-128"/>
              </a:rPr>
              <a:t>25</a:t>
            </a:r>
            <a:r>
              <a:rPr lang="ja-JP" altLang="en-US" sz="1200" dirty="0">
                <a:latin typeface="HGP明朝E" panose="02020900000000000000" pitchFamily="18" charset="-128"/>
                <a:ea typeface="HGP明朝E" panose="02020900000000000000" pitchFamily="18" charset="-128"/>
              </a:rPr>
              <a:t>日 </a:t>
            </a:r>
            <a:r>
              <a:rPr lang="zh-TW" altLang="en-US" sz="1200" dirty="0">
                <a:latin typeface="HGP明朝E" panose="02020900000000000000" pitchFamily="18" charset="-128"/>
                <a:ea typeface="HGP明朝E" panose="02020900000000000000" pitchFamily="18" charset="-128"/>
              </a:rPr>
              <a:t>各府省情報化統括責任者（ＣＩＯ）連絡会議決定</a:t>
            </a:r>
            <a:r>
              <a:rPr lang="ja-JP" altLang="en-US" sz="1200" dirty="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527240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15</a:t>
            </a:fld>
            <a:endParaRPr lang="ja-JP" altLang="en-US" dirty="0"/>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参考：電子行政オープンデータ推進のためのロードマップ（行程表）</a:t>
            </a:r>
            <a:endParaRPr kumimoji="1" lang="ja-JP" altLang="en-US" sz="2000" dirty="0">
              <a:latin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 y="712711"/>
            <a:ext cx="7803215" cy="569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a:spLocks noChangeArrowheads="1"/>
          </p:cNvSpPr>
          <p:nvPr/>
        </p:nvSpPr>
        <p:spPr bwMode="auto">
          <a:xfrm>
            <a:off x="861646" y="6340517"/>
            <a:ext cx="7471921"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電子</a:t>
            </a:r>
            <a:r>
              <a:rPr lang="ja-JP" altLang="en-US" sz="1000" dirty="0">
                <a:latin typeface="HGP明朝E" panose="02020900000000000000" pitchFamily="18" charset="-128"/>
                <a:ea typeface="HGP明朝E" panose="02020900000000000000" pitchFamily="18" charset="-128"/>
              </a:rPr>
              <a:t>行政オープンデータ推進のための</a:t>
            </a:r>
            <a:r>
              <a:rPr lang="ja-JP" altLang="en-US" sz="1000" dirty="0" smtClean="0">
                <a:latin typeface="HGP明朝E" panose="02020900000000000000" pitchFamily="18" charset="-128"/>
                <a:ea typeface="HGP明朝E" panose="02020900000000000000" pitchFamily="18" charset="-128"/>
              </a:rPr>
              <a:t>ロードマップ（工程表）（</a:t>
            </a:r>
            <a:r>
              <a:rPr lang="en-US" altLang="ja-JP" sz="1000" dirty="0">
                <a:latin typeface="HGP明朝E" panose="02020900000000000000" pitchFamily="18" charset="-128"/>
                <a:ea typeface="HGP明朝E" panose="02020900000000000000" pitchFamily="18" charset="-128"/>
              </a:rPr>
              <a:t>2013</a:t>
            </a:r>
            <a:r>
              <a:rPr lang="ja-JP" altLang="en-US" sz="1000" dirty="0">
                <a:latin typeface="HGP明朝E" panose="02020900000000000000" pitchFamily="18" charset="-128"/>
                <a:ea typeface="HGP明朝E" panose="02020900000000000000" pitchFamily="18" charset="-128"/>
              </a:rPr>
              <a:t>年</a:t>
            </a:r>
            <a:r>
              <a:rPr lang="en-US" altLang="ja-JP" sz="1000" dirty="0">
                <a:latin typeface="HGP明朝E" panose="02020900000000000000" pitchFamily="18" charset="-128"/>
                <a:ea typeface="HGP明朝E" panose="02020900000000000000" pitchFamily="18" charset="-128"/>
              </a:rPr>
              <a:t>6</a:t>
            </a:r>
            <a:r>
              <a:rPr lang="ja-JP" altLang="en-US" sz="1000" dirty="0" smtClean="0">
                <a:latin typeface="HGP明朝E" panose="02020900000000000000" pitchFamily="18" charset="-128"/>
                <a:ea typeface="HGP明朝E" panose="02020900000000000000" pitchFamily="18" charset="-128"/>
              </a:rPr>
              <a:t>月</a:t>
            </a:r>
            <a:r>
              <a:rPr lang="en-US" altLang="ja-JP" sz="1000" dirty="0" smtClean="0">
                <a:latin typeface="HGP明朝E" panose="02020900000000000000" pitchFamily="18" charset="-128"/>
                <a:ea typeface="HGP明朝E" panose="02020900000000000000" pitchFamily="18" charset="-128"/>
              </a:rPr>
              <a:t>14</a:t>
            </a:r>
            <a:r>
              <a:rPr lang="ja-JP" altLang="en-US" sz="1000" dirty="0" smtClean="0">
                <a:latin typeface="HGP明朝E" panose="02020900000000000000" pitchFamily="18" charset="-128"/>
                <a:ea typeface="HGP明朝E" panose="02020900000000000000" pitchFamily="18" charset="-128"/>
              </a:rPr>
              <a:t>日 高度</a:t>
            </a:r>
            <a:r>
              <a:rPr lang="ja-JP" altLang="en-US" sz="1000" dirty="0">
                <a:latin typeface="HGP明朝E" panose="02020900000000000000" pitchFamily="18" charset="-128"/>
                <a:ea typeface="HGP明朝E" panose="02020900000000000000" pitchFamily="18" charset="-128"/>
              </a:rPr>
              <a:t>情報通信ネットワーク社会推進戦略本部</a:t>
            </a:r>
            <a:r>
              <a:rPr lang="ja-JP" altLang="en-US" sz="1000" dirty="0" smtClean="0">
                <a:latin typeface="HGP明朝E" panose="02020900000000000000" pitchFamily="18" charset="-128"/>
                <a:ea typeface="HGP明朝E" panose="02020900000000000000" pitchFamily="18" charset="-128"/>
              </a:rPr>
              <a:t>決定）</a:t>
            </a:r>
            <a:endParaRPr lang="en-US" altLang="ja-JP" sz="1000" dirty="0">
              <a:latin typeface="HGP明朝E" panose="02020900000000000000" pitchFamily="18" charset="-128"/>
              <a:ea typeface="HGP明朝E" panose="02020900000000000000" pitchFamily="18" charset="-128"/>
            </a:endParaRPr>
          </a:p>
        </p:txBody>
      </p:sp>
      <p:sp>
        <p:nvSpPr>
          <p:cNvPr id="2" name="正方形/長方形 1"/>
          <p:cNvSpPr/>
          <p:nvPr/>
        </p:nvSpPr>
        <p:spPr>
          <a:xfrm>
            <a:off x="580292" y="1503485"/>
            <a:ext cx="7675685" cy="465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0994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759774" cy="914400"/>
          </a:xfrm>
        </p:spPr>
        <p:txBody>
          <a:bodyPr/>
          <a:lstStyle/>
          <a:p>
            <a:pPr marL="714375" indent="-714375"/>
            <a:r>
              <a:rPr lang="ja-JP" altLang="en-US" sz="2800" dirty="0"/>
              <a:t>４．主なライセンスの種類と概要</a:t>
            </a:r>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16</a:t>
            </a:fld>
            <a:endParaRPr lang="ja-JP" altLang="en-US"/>
          </a:p>
        </p:txBody>
      </p:sp>
    </p:spTree>
    <p:extLst>
      <p:ext uri="{BB962C8B-B14F-4D97-AF65-F5344CB8AC3E}">
        <p14:creationId xmlns:p14="http://schemas.microsoft.com/office/powerpoint/2010/main" val="79858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17</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（１）概要</a:t>
            </a:r>
            <a:endParaRPr lang="ja-JP" altLang="en-US" sz="2000" dirty="0">
              <a:latin typeface="+mj-ea"/>
            </a:endParaRPr>
          </a:p>
        </p:txBody>
      </p:sp>
      <p:sp>
        <p:nvSpPr>
          <p:cNvPr id="2" name="正方形/長方形 1"/>
          <p:cNvSpPr/>
          <p:nvPr/>
        </p:nvSpPr>
        <p:spPr>
          <a:xfrm>
            <a:off x="566055" y="828965"/>
            <a:ext cx="8148178" cy="1054135"/>
          </a:xfrm>
          <a:prstGeom prst="rect">
            <a:avLst/>
          </a:prstGeom>
        </p:spPr>
        <p:txBody>
          <a:bodyPr wrap="square">
            <a:spAutoFit/>
          </a:bodyPr>
          <a:lstStyle/>
          <a:p>
            <a:pPr marL="85725" indent="-85725">
              <a:spcBef>
                <a:spcPts val="300"/>
              </a:spcBef>
            </a:pPr>
            <a:r>
              <a:rPr lang="ja-JP" altLang="en-US" sz="1200" dirty="0" smtClean="0">
                <a:latin typeface="HGP明朝E" panose="02020900000000000000" pitchFamily="18" charset="-128"/>
                <a:ea typeface="HGP明朝E" panose="02020900000000000000" pitchFamily="18" charset="-128"/>
              </a:rPr>
              <a:t>・データガバナンス委員会において各府省ホームページの利用ルール見直しひな形（素案）を検討する際、</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とパブリックドメインおよび</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についても検討した。このうち、</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については、２０１３年１２月２０日に公開されたデータカタログサイト試行版「</a:t>
            </a:r>
            <a:r>
              <a:rPr lang="en-US" altLang="ja-JP" sz="1200" dirty="0" smtClean="0">
                <a:latin typeface="HGP明朝E" panose="02020900000000000000" pitchFamily="18" charset="-128"/>
                <a:ea typeface="HGP明朝E" panose="02020900000000000000" pitchFamily="18" charset="-128"/>
              </a:rPr>
              <a:t>DATA.GO.JP</a:t>
            </a:r>
            <a:r>
              <a:rPr lang="ja-JP" altLang="en-US" sz="1200" dirty="0" smtClean="0">
                <a:latin typeface="HGP明朝E" panose="02020900000000000000" pitchFamily="18" charset="-128"/>
                <a:ea typeface="HGP明朝E" panose="02020900000000000000" pitchFamily="18" charset="-128"/>
              </a:rPr>
              <a:t>」掲載のデータ及びメタデータのライセンスとして選択可能になっている。</a:t>
            </a:r>
            <a:r>
              <a:rPr lang="ja-JP" altLang="en-US" sz="1200" dirty="0">
                <a:latin typeface="HGP明朝E" panose="02020900000000000000" pitchFamily="18" charset="-128"/>
                <a:ea typeface="HGP明朝E" panose="02020900000000000000" pitchFamily="18" charset="-128"/>
              </a:rPr>
              <a:t>また</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については、経済産業省が運営している</a:t>
            </a:r>
            <a:r>
              <a:rPr lang="en-US" altLang="ja-JP" sz="1200" dirty="0" err="1" smtClean="0">
                <a:latin typeface="HGP明朝E" panose="02020900000000000000" pitchFamily="18" charset="-128"/>
                <a:ea typeface="HGP明朝E" panose="02020900000000000000" pitchFamily="18" charset="-128"/>
              </a:rPr>
              <a:t>OpenData</a:t>
            </a:r>
            <a:r>
              <a:rPr lang="en-US" altLang="ja-JP" sz="1200" dirty="0" smtClean="0">
                <a:latin typeface="HGP明朝E" panose="02020900000000000000" pitchFamily="18" charset="-128"/>
                <a:ea typeface="HGP明朝E" panose="02020900000000000000" pitchFamily="18" charset="-128"/>
              </a:rPr>
              <a:t> METI</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datameti.go.jp</a:t>
            </a:r>
            <a:r>
              <a:rPr lang="ja-JP" altLang="en-US" sz="1200" dirty="0" smtClean="0">
                <a:latin typeface="HGP明朝E" panose="02020900000000000000" pitchFamily="18" charset="-128"/>
                <a:ea typeface="HGP明朝E" panose="02020900000000000000" pitchFamily="18" charset="-128"/>
              </a:rPr>
              <a:t>」で選択できるライセンスの</a:t>
            </a:r>
            <a:r>
              <a:rPr lang="en-US" altLang="ja-JP" sz="1200" dirty="0" smtClean="0">
                <a:latin typeface="HGP明朝E" panose="02020900000000000000" pitchFamily="18" charset="-128"/>
                <a:ea typeface="HGP明朝E" panose="02020900000000000000" pitchFamily="18" charset="-128"/>
              </a:rPr>
              <a:t>1</a:t>
            </a:r>
            <a:r>
              <a:rPr lang="ja-JP" altLang="en-US" sz="1200" dirty="0" smtClean="0">
                <a:latin typeface="HGP明朝E" panose="02020900000000000000" pitchFamily="18" charset="-128"/>
                <a:ea typeface="HGP明朝E" panose="02020900000000000000" pitchFamily="18" charset="-128"/>
              </a:rPr>
              <a:t>つとされている。</a:t>
            </a:r>
            <a:endParaRPr lang="en-US" altLang="ja-JP" sz="1200" dirty="0">
              <a:latin typeface="HGP明朝E" panose="02020900000000000000" pitchFamily="18" charset="-128"/>
              <a:ea typeface="HGP明朝E" panose="02020900000000000000" pitchFamily="18" charset="-128"/>
            </a:endParaRPr>
          </a:p>
          <a:p>
            <a:pPr marL="85725" indent="-85725">
              <a:spcBef>
                <a:spcPts val="300"/>
              </a:spcBef>
            </a:pPr>
            <a:r>
              <a:rPr lang="ja-JP" altLang="en-US" sz="1200" dirty="0" smtClean="0">
                <a:latin typeface="HGP明朝E" panose="02020900000000000000" pitchFamily="18" charset="-128"/>
                <a:ea typeface="HGP明朝E" panose="02020900000000000000" pitchFamily="18" charset="-128"/>
              </a:rPr>
              <a:t>・各ライセンスの概要は下表のとおりである。詳細を次ページ以降に示す。</a:t>
            </a:r>
            <a:endParaRPr lang="en-US" altLang="ja-JP" sz="1200" dirty="0" smtClean="0">
              <a:latin typeface="HGP明朝E" panose="02020900000000000000" pitchFamily="18" charset="-128"/>
              <a:ea typeface="HGP明朝E" panose="020209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092598034"/>
              </p:ext>
            </p:extLst>
          </p:nvPr>
        </p:nvGraphicFramePr>
        <p:xfrm>
          <a:off x="552450" y="2443608"/>
          <a:ext cx="8115300" cy="4009994"/>
        </p:xfrm>
        <a:graphic>
          <a:graphicData uri="http://schemas.openxmlformats.org/drawingml/2006/table">
            <a:tbl>
              <a:tblPr firstRow="1" bandRow="1">
                <a:tableStyleId>{5C22544A-7EE6-4342-B048-85BDC9FD1C3A}</a:tableStyleId>
              </a:tblPr>
              <a:tblGrid>
                <a:gridCol w="1426123"/>
                <a:gridCol w="6689177"/>
              </a:tblGrid>
              <a:tr h="327973">
                <a:tc>
                  <a:txBody>
                    <a:bodyPr/>
                    <a:lstStyle/>
                    <a:p>
                      <a:pPr algn="ctr"/>
                      <a:r>
                        <a:rPr kumimoji="1" lang="ja-JP" altLang="en-US" sz="1200" dirty="0" smtClean="0">
                          <a:latin typeface="HGP明朝E" panose="02020900000000000000" pitchFamily="18" charset="-128"/>
                          <a:ea typeface="HGP明朝E" panose="02020900000000000000" pitchFamily="18" charset="-128"/>
                        </a:rPr>
                        <a:t>ライセンスの種類</a:t>
                      </a:r>
                      <a:endParaRPr kumimoji="1" lang="ja-JP" altLang="en-US" sz="1200" dirty="0">
                        <a:latin typeface="HGP明朝E" panose="02020900000000000000" pitchFamily="18" charset="-128"/>
                        <a:ea typeface="HGP明朝E" panose="02020900000000000000" pitchFamily="18" charset="-128"/>
                      </a:endParaRPr>
                    </a:p>
                  </a:txBody>
                  <a:tcPr/>
                </a:tc>
                <a:tc>
                  <a:txBody>
                    <a:bodyPr/>
                    <a:lstStyle/>
                    <a:p>
                      <a:pPr algn="ctr"/>
                      <a:r>
                        <a:rPr kumimoji="1" lang="ja-JP" altLang="en-US" sz="1200" dirty="0" smtClean="0">
                          <a:latin typeface="HGP明朝E" panose="02020900000000000000" pitchFamily="18" charset="-128"/>
                          <a:ea typeface="HGP明朝E" panose="02020900000000000000" pitchFamily="18" charset="-128"/>
                        </a:rPr>
                        <a:t>概要</a:t>
                      </a:r>
                      <a:endParaRPr kumimoji="1" lang="ja-JP" altLang="en-US" sz="1200" dirty="0">
                        <a:latin typeface="HGP明朝E" panose="02020900000000000000" pitchFamily="18" charset="-128"/>
                        <a:ea typeface="HGP明朝E" panose="02020900000000000000" pitchFamily="18" charset="-128"/>
                      </a:endParaRPr>
                    </a:p>
                  </a:txBody>
                  <a:tcPr/>
                </a:tc>
              </a:tr>
              <a:tr h="883144">
                <a:tc>
                  <a:txBody>
                    <a:bodyPr/>
                    <a:lstStyle/>
                    <a:p>
                      <a:pPr algn="ctr"/>
                      <a:r>
                        <a:rPr kumimoji="1" lang="en-US" altLang="ja-JP" sz="1200" dirty="0" smtClean="0">
                          <a:latin typeface="HGP明朝E" panose="02020900000000000000" pitchFamily="18" charset="-128"/>
                          <a:ea typeface="HGP明朝E" panose="02020900000000000000" pitchFamily="18" charset="-128"/>
                        </a:rPr>
                        <a:t>CC-BY</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85725" indent="-85725">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・クリエイティブ・コモンズが作成したライセンスのひとつ。</a:t>
                      </a:r>
                      <a:r>
                        <a:rPr kumimoji="1" lang="ja-JP" altLang="en-US" sz="1200" u="sng" dirty="0" smtClean="0">
                          <a:latin typeface="HGP明朝E" panose="02020900000000000000" pitchFamily="18" charset="-128"/>
                          <a:ea typeface="HGP明朝E" panose="02020900000000000000" pitchFamily="18" charset="-128"/>
                        </a:rPr>
                        <a:t>出典を表示すれば原則自由に二次利用できる</a:t>
                      </a:r>
                      <a:r>
                        <a:rPr kumimoji="1" lang="ja-JP" altLang="en-US" sz="1200" dirty="0" smtClean="0">
                          <a:latin typeface="HGP明朝E" panose="02020900000000000000" pitchFamily="18" charset="-128"/>
                          <a:ea typeface="HGP明朝E" panose="02020900000000000000" pitchFamily="18" charset="-128"/>
                        </a:rPr>
                        <a:t>。</a:t>
                      </a:r>
                      <a:endParaRPr kumimoji="1" lang="en-US" altLang="ja-JP" sz="1200" dirty="0" smtClean="0">
                        <a:latin typeface="HGP明朝E" panose="02020900000000000000" pitchFamily="18" charset="-128"/>
                        <a:ea typeface="HGP明朝E" panose="02020900000000000000" pitchFamily="18" charset="-128"/>
                      </a:endParaRPr>
                    </a:p>
                    <a:p>
                      <a:pPr marL="85725" indent="-85725">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・ドイツ、イタリア、オーストラリア、ニュージーランド、米国等の政府機関で採用されており、イギリス、フランスでも互換ライセンスが採用されている。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・データカタログサイト試行版「</a:t>
                      </a:r>
                      <a:r>
                        <a:rPr kumimoji="1" lang="en-US" altLang="ja-JP" sz="1200" dirty="0" smtClean="0">
                          <a:solidFill>
                            <a:schemeClr val="tx1"/>
                          </a:solidFill>
                          <a:latin typeface="HGP明朝E" panose="02020900000000000000" pitchFamily="18" charset="-128"/>
                          <a:ea typeface="HGP明朝E" panose="02020900000000000000" pitchFamily="18" charset="-128"/>
                        </a:rPr>
                        <a:t>DATA.GO.JP</a:t>
                      </a:r>
                      <a:r>
                        <a:rPr kumimoji="1" lang="ja-JP" altLang="en-US" sz="1200" dirty="0" smtClean="0">
                          <a:solidFill>
                            <a:schemeClr val="tx1"/>
                          </a:solidFill>
                          <a:latin typeface="HGP明朝E" panose="02020900000000000000" pitchFamily="18" charset="-128"/>
                          <a:ea typeface="HGP明朝E" panose="02020900000000000000" pitchFamily="18" charset="-128"/>
                        </a:rPr>
                        <a:t>」では、著作権の扱いについて、この</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を適用している。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r>
              <a:tr h="511079">
                <a:tc>
                  <a:txBody>
                    <a:bodyPr/>
                    <a:lstStyle/>
                    <a:p>
                      <a:pPr algn="ctr"/>
                      <a:r>
                        <a:rPr kumimoji="1" lang="ja-JP" altLang="en-US" sz="1200" dirty="0" smtClean="0">
                          <a:latin typeface="HGP明朝E" panose="02020900000000000000" pitchFamily="18" charset="-128"/>
                          <a:ea typeface="HGP明朝E" panose="02020900000000000000" pitchFamily="18" charset="-128"/>
                        </a:rPr>
                        <a:t>パブリックドメイン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85725" indent="-85725">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・著作物やデータなどについて、</a:t>
                      </a:r>
                      <a:r>
                        <a:rPr kumimoji="1" lang="ja-JP" altLang="en-US" sz="1200" u="sng" dirty="0" smtClean="0">
                          <a:latin typeface="HGP明朝E" panose="02020900000000000000" pitchFamily="18" charset="-128"/>
                          <a:ea typeface="HGP明朝E" panose="02020900000000000000" pitchFamily="18" charset="-128"/>
                        </a:rPr>
                        <a:t>知的財産権（著作権等）が発生していない状態、もしくは、権利が消滅した状態</a:t>
                      </a:r>
                      <a:r>
                        <a:rPr kumimoji="1" lang="ja-JP" altLang="en-US" sz="1200" dirty="0" smtClean="0">
                          <a:latin typeface="HGP明朝E" panose="02020900000000000000" pitchFamily="18" charset="-128"/>
                          <a:ea typeface="HGP明朝E" panose="02020900000000000000" pitchFamily="18" charset="-128"/>
                        </a:rPr>
                        <a:t>のこと。</a:t>
                      </a:r>
                      <a:endParaRPr kumimoji="1" lang="en-US" altLang="ja-JP" sz="1200" dirty="0" smtClean="0">
                        <a:latin typeface="HGP明朝E" panose="02020900000000000000" pitchFamily="18" charset="-128"/>
                        <a:ea typeface="HGP明朝E" panose="02020900000000000000" pitchFamily="18" charset="-128"/>
                      </a:endParaRPr>
                    </a:p>
                    <a:p>
                      <a:pPr marL="85725" indent="-85725">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・米国では政府など行政機関保有データがこの状態にある。</a:t>
                      </a:r>
                      <a:endParaRPr kumimoji="1" lang="ja-JP" altLang="en-US" sz="1200" dirty="0">
                        <a:latin typeface="HGP明朝E" panose="02020900000000000000" pitchFamily="18" charset="-128"/>
                        <a:ea typeface="HGP明朝E" panose="02020900000000000000" pitchFamily="18" charset="-128"/>
                      </a:endParaRPr>
                    </a:p>
                  </a:txBody>
                  <a:tcPr anchor="ctr"/>
                </a:tc>
              </a:tr>
              <a:tr h="686890">
                <a:tc>
                  <a:txBody>
                    <a:bodyPr/>
                    <a:lstStyle/>
                    <a:p>
                      <a:pPr algn="ctr"/>
                      <a:r>
                        <a:rPr kumimoji="1" lang="en-US" altLang="ja-JP" sz="1200" dirty="0" smtClean="0">
                          <a:latin typeface="HGP明朝E" panose="02020900000000000000" pitchFamily="18" charset="-128"/>
                          <a:ea typeface="HGP明朝E" panose="02020900000000000000" pitchFamily="18" charset="-128"/>
                        </a:rPr>
                        <a:t>CC0</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latin typeface="HGP明朝E" panose="02020900000000000000" pitchFamily="18" charset="-128"/>
                          <a:ea typeface="HGP明朝E" panose="02020900000000000000" pitchFamily="18" charset="-128"/>
                        </a:rPr>
                        <a:t>・クリエイティブ・コモンズが作成したライセンスのひとつ。</a:t>
                      </a:r>
                      <a:r>
                        <a:rPr kumimoji="1" lang="ja-JP" altLang="en-US" sz="1200" u="sng" dirty="0" smtClean="0">
                          <a:latin typeface="HGP明朝E" panose="02020900000000000000" pitchFamily="18" charset="-128"/>
                          <a:ea typeface="HGP明朝E" panose="02020900000000000000" pitchFamily="18" charset="-128"/>
                        </a:rPr>
                        <a:t>著作者が保有している著作権を全て放棄して公開する際に利用</a:t>
                      </a:r>
                      <a:r>
                        <a:rPr kumimoji="1" lang="ja-JP" altLang="en-US" sz="1200" dirty="0" smtClean="0">
                          <a:latin typeface="HGP明朝E" panose="02020900000000000000" pitchFamily="18" charset="-128"/>
                          <a:ea typeface="HGP明朝E" panose="02020900000000000000" pitchFamily="18" charset="-128"/>
                        </a:rPr>
                        <a:t>。</a:t>
                      </a:r>
                      <a:endParaRPr kumimoji="1" lang="en-US" altLang="ja-JP" sz="1200" dirty="0" smtClean="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・経済産業省が運営している</a:t>
                      </a:r>
                      <a:r>
                        <a:rPr kumimoji="1" lang="en-US" altLang="ja-JP" sz="1200" dirty="0" smtClean="0">
                          <a:latin typeface="HGP明朝E" panose="02020900000000000000" pitchFamily="18" charset="-128"/>
                          <a:ea typeface="HGP明朝E" panose="02020900000000000000" pitchFamily="18" charset="-128"/>
                        </a:rPr>
                        <a:t>Open Data METI</a:t>
                      </a:r>
                      <a:r>
                        <a:rPr kumimoji="1" lang="ja-JP" altLang="en-US" sz="1200" dirty="0" smtClean="0">
                          <a:latin typeface="HGP明朝E" panose="02020900000000000000" pitchFamily="18" charset="-128"/>
                          <a:ea typeface="HGP明朝E" panose="02020900000000000000" pitchFamily="18" charset="-128"/>
                        </a:rPr>
                        <a:t>で選択可能。</a:t>
                      </a:r>
                      <a:endParaRPr kumimoji="1" lang="ja-JP" altLang="en-US" sz="1200" dirty="0">
                        <a:latin typeface="HGP明朝E" panose="02020900000000000000" pitchFamily="18" charset="-128"/>
                        <a:ea typeface="HGP明朝E" panose="02020900000000000000" pitchFamily="18" charset="-128"/>
                      </a:endParaRPr>
                    </a:p>
                  </a:txBody>
                  <a:tcPr anchor="ctr"/>
                </a:tc>
              </a:tr>
              <a:tr h="1471907">
                <a:tc>
                  <a:txBody>
                    <a:bodyPr/>
                    <a:lstStyle/>
                    <a:p>
                      <a:pPr algn="ctr"/>
                      <a:r>
                        <a:rPr kumimoji="1" lang="ja-JP" altLang="en-US" sz="1200" dirty="0" smtClean="0">
                          <a:latin typeface="HGP明朝E" panose="02020900000000000000" pitchFamily="18" charset="-128"/>
                          <a:ea typeface="HGP明朝E" panose="02020900000000000000" pitchFamily="18" charset="-128"/>
                        </a:rPr>
                        <a:t>利用ルールひな形（標準利用規約）</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85725" indent="-85725">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a:t>
                      </a:r>
                      <a:r>
                        <a:rPr lang="ja-JP" altLang="en-US" sz="1200" dirty="0" smtClean="0">
                          <a:solidFill>
                            <a:schemeClr val="tx1"/>
                          </a:solidFill>
                          <a:latin typeface="HGP明朝E" panose="02020900000000000000" pitchFamily="18" charset="-128"/>
                          <a:ea typeface="HGP明朝E" panose="02020900000000000000" pitchFamily="18" charset="-128"/>
                        </a:rPr>
                        <a:t>「電子行政オープンデータ推進のためのロードマップ」（</a:t>
                      </a:r>
                      <a:r>
                        <a:rPr lang="en-US" altLang="ja-JP" sz="1200" dirty="0" smtClean="0">
                          <a:solidFill>
                            <a:schemeClr val="tx1"/>
                          </a:solidFill>
                          <a:latin typeface="HGP明朝E" panose="02020900000000000000" pitchFamily="18" charset="-128"/>
                          <a:ea typeface="HGP明朝E" panose="02020900000000000000" pitchFamily="18" charset="-128"/>
                        </a:rPr>
                        <a:t>2013</a:t>
                      </a:r>
                      <a:r>
                        <a:rPr lang="ja-JP" altLang="en-US" sz="1200" dirty="0" smtClean="0">
                          <a:solidFill>
                            <a:schemeClr val="tx1"/>
                          </a:solidFill>
                          <a:latin typeface="HGP明朝E" panose="02020900000000000000" pitchFamily="18" charset="-128"/>
                          <a:ea typeface="HGP明朝E" panose="02020900000000000000" pitchFamily="18" charset="-128"/>
                        </a:rPr>
                        <a:t>年</a:t>
                      </a:r>
                      <a:r>
                        <a:rPr lang="en-US" altLang="ja-JP" sz="1200" dirty="0" smtClean="0">
                          <a:solidFill>
                            <a:schemeClr val="tx1"/>
                          </a:solidFill>
                          <a:latin typeface="HGP明朝E" panose="02020900000000000000" pitchFamily="18" charset="-128"/>
                          <a:ea typeface="HGP明朝E" panose="02020900000000000000" pitchFamily="18" charset="-128"/>
                        </a:rPr>
                        <a:t>6</a:t>
                      </a:r>
                      <a:r>
                        <a:rPr lang="ja-JP" altLang="en-US" sz="1200" dirty="0" smtClean="0">
                          <a:solidFill>
                            <a:schemeClr val="tx1"/>
                          </a:solidFill>
                          <a:latin typeface="HGP明朝E" panose="02020900000000000000" pitchFamily="18" charset="-128"/>
                          <a:ea typeface="HGP明朝E" panose="02020900000000000000" pitchFamily="18" charset="-128"/>
                        </a:rPr>
                        <a:t>月</a:t>
                      </a:r>
                      <a:r>
                        <a:rPr lang="en-US" altLang="ja-JP" sz="1200" dirty="0" smtClean="0">
                          <a:solidFill>
                            <a:schemeClr val="tx1"/>
                          </a:solidFill>
                          <a:latin typeface="HGP明朝E" panose="02020900000000000000" pitchFamily="18" charset="-128"/>
                          <a:ea typeface="HGP明朝E" panose="02020900000000000000" pitchFamily="18" charset="-128"/>
                        </a:rPr>
                        <a:t>14</a:t>
                      </a:r>
                      <a:r>
                        <a:rPr lang="ja-JP" altLang="en-US" sz="1200" dirty="0" smtClean="0">
                          <a:solidFill>
                            <a:schemeClr val="tx1"/>
                          </a:solidFill>
                          <a:latin typeface="HGP明朝E" panose="02020900000000000000" pitchFamily="18" charset="-128"/>
                          <a:ea typeface="HGP明朝E" panose="02020900000000000000" pitchFamily="18" charset="-128"/>
                        </a:rPr>
                        <a:t>日　高度情報通信ネットワーク社会推進戦略本部決定）に基づき、データガバナンス委員会での検討成果を踏まえ、</a:t>
                      </a:r>
                      <a:r>
                        <a:rPr kumimoji="1" lang="ja-JP" altLang="en-US" sz="1200" dirty="0" smtClean="0">
                          <a:solidFill>
                            <a:schemeClr val="tx1"/>
                          </a:solidFill>
                          <a:latin typeface="HGP明朝E" panose="02020900000000000000" pitchFamily="18" charset="-128"/>
                          <a:ea typeface="HGP明朝E" panose="02020900000000000000" pitchFamily="18" charset="-128"/>
                        </a:rPr>
                        <a:t>電子行政オープンデータ実務者会議において、各府省のホームページに適用する新しいオープンデータ対応の利用ルールのひな形として検討されているもの。</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85725" indent="-85725">
                        <a:buFont typeface="Arial" panose="020B0604020202020204" pitchFamily="34" charset="0"/>
                        <a:buNone/>
                      </a:pPr>
                      <a:r>
                        <a:rPr kumimoji="1" lang="ja-JP" altLang="en-US" sz="1200" dirty="0" smtClean="0">
                          <a:solidFill>
                            <a:schemeClr val="tx1"/>
                          </a:solidFill>
                          <a:latin typeface="HGP明朝E" panose="02020900000000000000" pitchFamily="18" charset="-128"/>
                          <a:ea typeface="HGP明朝E" panose="02020900000000000000" pitchFamily="18" charset="-128"/>
                        </a:rPr>
                        <a:t>・</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と同様、</a:t>
                      </a:r>
                      <a:r>
                        <a:rPr kumimoji="1" lang="ja-JP" altLang="en-US" sz="1200" u="sng" dirty="0" smtClean="0">
                          <a:solidFill>
                            <a:schemeClr val="tx1"/>
                          </a:solidFill>
                          <a:latin typeface="HGP明朝E" panose="02020900000000000000" pitchFamily="18" charset="-128"/>
                          <a:ea typeface="HGP明朝E" panose="02020900000000000000" pitchFamily="18" charset="-128"/>
                        </a:rPr>
                        <a:t>出典記載が基本的な利用条件</a:t>
                      </a:r>
                      <a:r>
                        <a:rPr kumimoji="1" lang="ja-JP" altLang="en-US" sz="1200" dirty="0" smtClean="0">
                          <a:solidFill>
                            <a:schemeClr val="tx1"/>
                          </a:solidFill>
                          <a:latin typeface="HGP明朝E" panose="02020900000000000000" pitchFamily="18" charset="-128"/>
                          <a:ea typeface="HGP明朝E" panose="02020900000000000000" pitchFamily="18" charset="-128"/>
                        </a:rPr>
                        <a:t>となっているが、</a:t>
                      </a:r>
                      <a:r>
                        <a:rPr kumimoji="1" lang="ja-JP" altLang="en-US" sz="1200" u="sng" dirty="0" smtClean="0">
                          <a:solidFill>
                            <a:schemeClr val="tx1"/>
                          </a:solidFill>
                          <a:latin typeface="HGP明朝E" panose="02020900000000000000" pitchFamily="18" charset="-128"/>
                          <a:ea typeface="HGP明朝E" panose="02020900000000000000" pitchFamily="18" charset="-128"/>
                        </a:rPr>
                        <a:t>各府省からの意見を取り入れて、各府省のホームページで採用しやすいように配慮</a:t>
                      </a:r>
                      <a:r>
                        <a:rPr kumimoji="1" lang="ja-JP" altLang="en-US" sz="1200" dirty="0" smtClean="0">
                          <a:solidFill>
                            <a:schemeClr val="tx1"/>
                          </a:solidFill>
                          <a:latin typeface="HGP明朝E" panose="02020900000000000000" pitchFamily="18" charset="-128"/>
                          <a:ea typeface="HGP明朝E" panose="02020900000000000000" pitchFamily="18" charset="-128"/>
                        </a:rPr>
                        <a:t>されているため、</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とは異なるライセンスとなっている。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r>
            </a:tbl>
          </a:graphicData>
        </a:graphic>
      </p:graphicFrame>
      <p:sp>
        <p:nvSpPr>
          <p:cNvPr id="8" name="コンテンツ プレースホルダー 1"/>
          <p:cNvSpPr txBox="1">
            <a:spLocks/>
          </p:cNvSpPr>
          <p:nvPr/>
        </p:nvSpPr>
        <p:spPr>
          <a:xfrm>
            <a:off x="436653" y="2099698"/>
            <a:ext cx="7930462"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検討した主なライセンスの</a:t>
            </a:r>
            <a:r>
              <a:rPr lang="ja-JP" altLang="en-US" sz="1200" dirty="0">
                <a:latin typeface="HGP明朝E" panose="02020900000000000000" pitchFamily="18" charset="-128"/>
                <a:ea typeface="HGP明朝E" panose="02020900000000000000" pitchFamily="18" charset="-128"/>
              </a:rPr>
              <a:t>概要</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2872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18</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参考：海外における</a:t>
            </a:r>
            <a:r>
              <a:rPr lang="ja-JP" altLang="en-US" sz="2000" dirty="0">
                <a:latin typeface="+mj-ea"/>
              </a:rPr>
              <a:t>クリエイティブ・コモンズ・ライセンスの</a:t>
            </a:r>
            <a:r>
              <a:rPr lang="ja-JP" altLang="en-US" sz="2000" dirty="0" smtClean="0">
                <a:latin typeface="+mj-ea"/>
              </a:rPr>
              <a:t>利用例</a:t>
            </a:r>
            <a:endParaRPr lang="ja-JP" altLang="en-US" sz="2000" dirty="0">
              <a:latin typeface="+mj-ea"/>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074" y="4045116"/>
            <a:ext cx="3016160" cy="246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794462" y="3769609"/>
            <a:ext cx="2456122" cy="276999"/>
          </a:xfrm>
          <a:prstGeom prst="rect">
            <a:avLst/>
          </a:prstGeom>
          <a:noFill/>
        </p:spPr>
        <p:txBody>
          <a:bodyPr wrap="none" rtlCol="0">
            <a:spAutoFit/>
          </a:bodyPr>
          <a:lstStyle/>
          <a:p>
            <a:r>
              <a:rPr kumimoji="1" lang="ja-JP" altLang="en-US" sz="1200" dirty="0" smtClean="0">
                <a:latin typeface="HGP明朝E" panose="02020900000000000000" pitchFamily="18" charset="-128"/>
                <a:ea typeface="HGP明朝E" panose="02020900000000000000" pitchFamily="18" charset="-128"/>
              </a:rPr>
              <a:t>図　イタリア教育省　データポータル</a:t>
            </a:r>
            <a:endParaRPr kumimoji="1" lang="ja-JP" altLang="en-US" sz="1200" dirty="0">
              <a:latin typeface="HGP明朝E" panose="02020900000000000000" pitchFamily="18" charset="-128"/>
              <a:ea typeface="HGP明朝E" panose="02020900000000000000" pitchFamily="18" charset="-128"/>
            </a:endParaRPr>
          </a:p>
        </p:txBody>
      </p:sp>
      <p:sp>
        <p:nvSpPr>
          <p:cNvPr id="5" name="正方形/長方形 4"/>
          <p:cNvSpPr/>
          <p:nvPr/>
        </p:nvSpPr>
        <p:spPr>
          <a:xfrm>
            <a:off x="5563743" y="4866513"/>
            <a:ext cx="1581150"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 y="1323043"/>
            <a:ext cx="3971925" cy="438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657225" y="4705350"/>
            <a:ext cx="97155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409699" y="1026367"/>
            <a:ext cx="2385589" cy="276999"/>
          </a:xfrm>
          <a:prstGeom prst="rect">
            <a:avLst/>
          </a:prstGeom>
          <a:noFill/>
        </p:spPr>
        <p:txBody>
          <a:bodyPr wrap="none" rtlCol="0">
            <a:spAutoFit/>
          </a:bodyPr>
          <a:lstStyle/>
          <a:p>
            <a:r>
              <a:rPr kumimoji="1" lang="ja-JP" altLang="en-US" sz="1200" dirty="0" smtClean="0">
                <a:latin typeface="HGP明朝E" panose="02020900000000000000" pitchFamily="18" charset="-128"/>
                <a:ea typeface="HGP明朝E" panose="02020900000000000000" pitchFamily="18" charset="-128"/>
              </a:rPr>
              <a:t>図　オーストラリア　データポータル</a:t>
            </a:r>
            <a:endParaRPr kumimoji="1" lang="ja-JP" altLang="en-US" sz="1200" dirty="0">
              <a:latin typeface="HGP明朝E" panose="02020900000000000000" pitchFamily="18" charset="-128"/>
              <a:ea typeface="HGP明朝E" panose="02020900000000000000" pitchFamily="18" charset="-128"/>
            </a:endParaRPr>
          </a:p>
        </p:txBody>
      </p:sp>
      <p:sp>
        <p:nvSpPr>
          <p:cNvPr id="12" name="テキスト ボックス 11"/>
          <p:cNvSpPr txBox="1"/>
          <p:nvPr/>
        </p:nvSpPr>
        <p:spPr>
          <a:xfrm>
            <a:off x="5794462" y="887867"/>
            <a:ext cx="2561920" cy="276999"/>
          </a:xfrm>
          <a:prstGeom prst="rect">
            <a:avLst/>
          </a:prstGeom>
          <a:noFill/>
        </p:spPr>
        <p:txBody>
          <a:bodyPr wrap="none" rtlCol="0">
            <a:spAutoFit/>
          </a:bodyPr>
          <a:lstStyle/>
          <a:p>
            <a:r>
              <a:rPr kumimoji="1" lang="ja-JP" altLang="en-US" sz="1200" dirty="0" smtClean="0">
                <a:latin typeface="HGP明朝E" panose="02020900000000000000" pitchFamily="18" charset="-128"/>
                <a:ea typeface="HGP明朝E" panose="02020900000000000000" pitchFamily="18" charset="-128"/>
              </a:rPr>
              <a:t>図　ニュージーランド　データポータル</a:t>
            </a:r>
            <a:endParaRPr kumimoji="1" lang="ja-JP" altLang="en-US" sz="1200" dirty="0">
              <a:latin typeface="HGP明朝E" panose="02020900000000000000" pitchFamily="18" charset="-128"/>
              <a:ea typeface="HGP明朝E" panose="02020900000000000000" pitchFamily="18" charset="-128"/>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50" y="1203469"/>
            <a:ext cx="3131677" cy="223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5534025" y="2619376"/>
            <a:ext cx="1981200" cy="1904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706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a:t>
            </a:fld>
            <a:endParaRPr lang="ja-JP" altLang="en-US" dirty="0"/>
          </a:p>
        </p:txBody>
      </p:sp>
      <p:sp>
        <p:nvSpPr>
          <p:cNvPr id="13" name="コンテンツ プレースホルダー 1"/>
          <p:cNvSpPr txBox="1">
            <a:spLocks/>
          </p:cNvSpPr>
          <p:nvPr/>
        </p:nvSpPr>
        <p:spPr>
          <a:xfrm>
            <a:off x="581025" y="727012"/>
            <a:ext cx="796290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１．背景と目的</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（１</a:t>
            </a:r>
            <a:r>
              <a:rPr lang="ja-JP" altLang="en-US" sz="1400" dirty="0" smtClean="0">
                <a:latin typeface="HGP明朝E" panose="02020900000000000000" pitchFamily="18" charset="-128"/>
                <a:ea typeface="HGP明朝E" panose="02020900000000000000" pitchFamily="18" charset="-128"/>
              </a:rPr>
              <a:t>）オープンデータに関する主な動向</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（２）</a:t>
            </a:r>
            <a:r>
              <a:rPr lang="ja-JP" altLang="en-US" sz="1400" dirty="0" smtClean="0">
                <a:latin typeface="HGP明朝E" panose="02020900000000000000" pitchFamily="18" charset="-128"/>
                <a:ea typeface="HGP明朝E" panose="02020900000000000000" pitchFamily="18" charset="-128"/>
              </a:rPr>
              <a:t>オープンデータの定義</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a:t>
            </a:r>
            <a:r>
              <a:rPr lang="ja-JP" altLang="en-US" sz="1400" dirty="0" smtClean="0">
                <a:latin typeface="HGP明朝E" panose="02020900000000000000" pitchFamily="18" charset="-128"/>
                <a:ea typeface="HGP明朝E" panose="02020900000000000000" pitchFamily="18" charset="-128"/>
              </a:rPr>
              <a:t>（３）本ガイドの作成目的</a:t>
            </a:r>
            <a:endParaRPr lang="en-US" altLang="ja-JP" sz="1400" dirty="0" smtClean="0">
              <a:latin typeface="HGP明朝E" panose="02020900000000000000" pitchFamily="18" charset="-128"/>
              <a:ea typeface="HGP明朝E" panose="02020900000000000000" pitchFamily="18" charset="-128"/>
            </a:endParaRPr>
          </a:p>
          <a:p>
            <a:pPr marL="0" indent="0">
              <a:spcBef>
                <a:spcPts val="900"/>
              </a:spcBef>
              <a:buNone/>
            </a:pPr>
            <a:r>
              <a:rPr lang="ja-JP" altLang="en-US" sz="1400" dirty="0" smtClean="0">
                <a:latin typeface="HGP明朝E" panose="02020900000000000000" pitchFamily="18" charset="-128"/>
                <a:ea typeface="HGP明朝E" panose="02020900000000000000" pitchFamily="18" charset="-128"/>
              </a:rPr>
              <a:t>２．オープンデータ化のため</a:t>
            </a:r>
            <a:r>
              <a:rPr lang="ja-JP" altLang="en-US" sz="1400" dirty="0">
                <a:latin typeface="HGP明朝E" panose="02020900000000000000" pitchFamily="18" charset="-128"/>
                <a:ea typeface="HGP明朝E" panose="02020900000000000000" pitchFamily="18" charset="-128"/>
              </a:rPr>
              <a:t>に必要な</a:t>
            </a:r>
            <a:r>
              <a:rPr lang="ja-JP" altLang="en-US" sz="1400" dirty="0" smtClean="0">
                <a:latin typeface="HGP明朝E" panose="02020900000000000000" pitchFamily="18" charset="-128"/>
                <a:ea typeface="HGP明朝E" panose="02020900000000000000" pitchFamily="18" charset="-128"/>
              </a:rPr>
              <a:t>こと</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（１）</a:t>
            </a:r>
            <a:r>
              <a:rPr lang="ja-JP" altLang="en-US" sz="1400" dirty="0" smtClean="0">
                <a:latin typeface="HGP明朝E" panose="02020900000000000000" pitchFamily="18" charset="-128"/>
                <a:ea typeface="HGP明朝E" panose="02020900000000000000" pitchFamily="18" charset="-128"/>
              </a:rPr>
              <a:t>オープンデータ化の課題</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a:t>
            </a:r>
            <a:r>
              <a:rPr lang="ja-JP" altLang="en-US" sz="1400" dirty="0" smtClean="0">
                <a:latin typeface="HGP明朝E" panose="02020900000000000000" pitchFamily="18" charset="-128"/>
                <a:ea typeface="HGP明朝E" panose="02020900000000000000" pitchFamily="18" charset="-128"/>
              </a:rPr>
              <a:t>（２）課題への対応</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a:t>
            </a:r>
            <a:r>
              <a:rPr lang="ja-JP" altLang="en-US" sz="1400" dirty="0" smtClean="0">
                <a:latin typeface="HGP明朝E" panose="02020900000000000000" pitchFamily="18" charset="-128"/>
                <a:ea typeface="HGP明朝E" panose="02020900000000000000" pitchFamily="18" charset="-128"/>
              </a:rPr>
              <a:t>（３）オープンデータに対応したライセンスの付与</a:t>
            </a:r>
            <a:endParaRPr lang="en-US" altLang="ja-JP" sz="1400" dirty="0" smtClean="0">
              <a:latin typeface="HGP明朝E" panose="02020900000000000000" pitchFamily="18" charset="-128"/>
              <a:ea typeface="HGP明朝E" panose="02020900000000000000" pitchFamily="18" charset="-128"/>
            </a:endParaRPr>
          </a:p>
          <a:p>
            <a:pPr marL="0" indent="0">
              <a:spcBef>
                <a:spcPts val="900"/>
              </a:spcBef>
              <a:buNone/>
            </a:pPr>
            <a:r>
              <a:rPr lang="ja-JP" altLang="en-US" sz="1400" dirty="0" smtClean="0">
                <a:latin typeface="HGP明朝E" panose="02020900000000000000" pitchFamily="18" charset="-128"/>
                <a:ea typeface="HGP明朝E" panose="02020900000000000000" pitchFamily="18" charset="-128"/>
              </a:rPr>
              <a:t>３</a:t>
            </a:r>
            <a:r>
              <a:rPr lang="ja-JP" altLang="en-US" sz="1400" dirty="0">
                <a:latin typeface="HGP明朝E" panose="02020900000000000000" pitchFamily="18" charset="-128"/>
                <a:ea typeface="HGP明朝E" panose="02020900000000000000" pitchFamily="18" charset="-128"/>
              </a:rPr>
              <a:t>．データガバナンス委員会におけるオープンデータ対応ライセンスの検討</a:t>
            </a:r>
            <a:r>
              <a:rPr lang="ja-JP" altLang="en-US" sz="1400" dirty="0" smtClean="0">
                <a:latin typeface="HGP明朝E" panose="02020900000000000000" pitchFamily="18" charset="-128"/>
                <a:ea typeface="HGP明朝E" panose="02020900000000000000" pitchFamily="18" charset="-128"/>
              </a:rPr>
              <a:t>経緯</a:t>
            </a:r>
            <a:endParaRPr lang="en-US" altLang="ja-JP" sz="1400" dirty="0" smtClean="0">
              <a:latin typeface="HGP明朝E" panose="02020900000000000000" pitchFamily="18" charset="-128"/>
              <a:ea typeface="HGP明朝E" panose="02020900000000000000" pitchFamily="18" charset="-128"/>
            </a:endParaRPr>
          </a:p>
          <a:p>
            <a:pPr marL="0" indent="0">
              <a:spcBef>
                <a:spcPts val="900"/>
              </a:spcBef>
              <a:buNone/>
            </a:pPr>
            <a:r>
              <a:rPr lang="ja-JP" altLang="en-US" sz="1400" dirty="0" smtClean="0">
                <a:latin typeface="HGP明朝E" panose="02020900000000000000" pitchFamily="18" charset="-128"/>
                <a:ea typeface="HGP明朝E" panose="02020900000000000000" pitchFamily="18" charset="-128"/>
              </a:rPr>
              <a:t>４．主なライセンスの種類と概要</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a:latin typeface="HGP明朝E" panose="02020900000000000000" pitchFamily="18" charset="-128"/>
                <a:ea typeface="HGP明朝E" panose="02020900000000000000" pitchFamily="18" charset="-128"/>
              </a:rPr>
              <a:t>　</a:t>
            </a:r>
            <a:r>
              <a:rPr lang="ja-JP" altLang="en-US" sz="1400" dirty="0" smtClean="0">
                <a:latin typeface="HGP明朝E" panose="02020900000000000000" pitchFamily="18" charset="-128"/>
                <a:ea typeface="HGP明朝E" panose="02020900000000000000" pitchFamily="18" charset="-128"/>
              </a:rPr>
              <a:t>（１）</a:t>
            </a:r>
            <a:r>
              <a:rPr lang="en-US" altLang="ja-JP" sz="1400" dirty="0" smtClean="0">
                <a:latin typeface="HGP明朝E" panose="02020900000000000000" pitchFamily="18" charset="-128"/>
                <a:ea typeface="HGP明朝E" panose="02020900000000000000" pitchFamily="18" charset="-128"/>
              </a:rPr>
              <a:t>CC-BY</a:t>
            </a:r>
          </a:p>
          <a:p>
            <a:pPr marL="0" indent="0">
              <a:spcBef>
                <a:spcPts val="300"/>
              </a:spcBef>
              <a:buNone/>
            </a:pPr>
            <a:r>
              <a:rPr lang="ja-JP" altLang="en-US" sz="1400" dirty="0">
                <a:latin typeface="HGP明朝E" panose="02020900000000000000" pitchFamily="18" charset="-128"/>
                <a:ea typeface="HGP明朝E" panose="02020900000000000000" pitchFamily="18" charset="-128"/>
              </a:rPr>
              <a:t>　（２）</a:t>
            </a:r>
            <a:r>
              <a:rPr lang="ja-JP" altLang="en-US" sz="1400" dirty="0" smtClean="0">
                <a:latin typeface="HGP明朝E" panose="02020900000000000000" pitchFamily="18" charset="-128"/>
                <a:ea typeface="HGP明朝E" panose="02020900000000000000" pitchFamily="18" charset="-128"/>
              </a:rPr>
              <a:t>パブリックドメインと</a:t>
            </a:r>
            <a:r>
              <a:rPr lang="en-US" altLang="ja-JP" sz="1400" dirty="0" smtClean="0">
                <a:latin typeface="HGP明朝E" panose="02020900000000000000" pitchFamily="18" charset="-128"/>
                <a:ea typeface="HGP明朝E" panose="02020900000000000000" pitchFamily="18" charset="-128"/>
              </a:rPr>
              <a:t>CC0</a:t>
            </a:r>
          </a:p>
          <a:p>
            <a:pPr marL="0" indent="0">
              <a:spcBef>
                <a:spcPts val="300"/>
              </a:spcBef>
              <a:buNone/>
            </a:pPr>
            <a:r>
              <a:rPr lang="ja-JP" altLang="en-US" sz="1400" dirty="0">
                <a:latin typeface="HGP明朝E" panose="02020900000000000000" pitchFamily="18" charset="-128"/>
                <a:ea typeface="HGP明朝E" panose="02020900000000000000" pitchFamily="18" charset="-128"/>
              </a:rPr>
              <a:t>　</a:t>
            </a:r>
            <a:r>
              <a:rPr lang="ja-JP" altLang="en-US" sz="1400" dirty="0" smtClean="0">
                <a:latin typeface="HGP明朝E" panose="02020900000000000000" pitchFamily="18" charset="-128"/>
                <a:ea typeface="HGP明朝E" panose="02020900000000000000" pitchFamily="18" charset="-128"/>
              </a:rPr>
              <a:t>（３）利用</a:t>
            </a:r>
            <a:r>
              <a:rPr lang="ja-JP" altLang="en-US" sz="1400" dirty="0">
                <a:latin typeface="HGP明朝E" panose="02020900000000000000" pitchFamily="18" charset="-128"/>
                <a:ea typeface="HGP明朝E" panose="02020900000000000000" pitchFamily="18" charset="-128"/>
              </a:rPr>
              <a:t>ルールひな形（標準利用規約）</a:t>
            </a:r>
          </a:p>
          <a:p>
            <a:pPr marL="0" indent="0">
              <a:spcBef>
                <a:spcPts val="900"/>
              </a:spcBef>
              <a:buNone/>
            </a:pPr>
            <a:r>
              <a:rPr lang="ja-JP" altLang="en-US" sz="1400" dirty="0" smtClean="0">
                <a:latin typeface="HGP明朝E" panose="02020900000000000000" pitchFamily="18" charset="-128"/>
                <a:ea typeface="HGP明朝E" panose="02020900000000000000" pitchFamily="18" charset="-128"/>
              </a:rPr>
              <a:t>５．各ライセンス</a:t>
            </a:r>
            <a:r>
              <a:rPr lang="ja-JP" altLang="en-US" sz="1400" dirty="0">
                <a:latin typeface="HGP明朝E" panose="02020900000000000000" pitchFamily="18" charset="-128"/>
                <a:ea typeface="HGP明朝E" panose="02020900000000000000" pitchFamily="18" charset="-128"/>
              </a:rPr>
              <a:t>の</a:t>
            </a:r>
            <a:r>
              <a:rPr lang="ja-JP" altLang="en-US" sz="1400" dirty="0" smtClean="0">
                <a:latin typeface="HGP明朝E" panose="02020900000000000000" pitchFamily="18" charset="-128"/>
                <a:ea typeface="HGP明朝E" panose="02020900000000000000" pitchFamily="18" charset="-128"/>
              </a:rPr>
              <a:t>比較</a:t>
            </a:r>
            <a:endParaRPr lang="en-US" altLang="ja-JP" sz="1400" dirty="0" smtClean="0">
              <a:latin typeface="HGP明朝E" panose="02020900000000000000" pitchFamily="18" charset="-128"/>
              <a:ea typeface="HGP明朝E" panose="02020900000000000000" pitchFamily="18" charset="-128"/>
            </a:endParaRPr>
          </a:p>
          <a:p>
            <a:pPr marL="0" indent="0">
              <a:spcBef>
                <a:spcPts val="900"/>
              </a:spcBef>
              <a:buNone/>
            </a:pPr>
            <a:r>
              <a:rPr lang="ja-JP" altLang="en-US" sz="1400" dirty="0" smtClean="0">
                <a:latin typeface="HGP明朝E" panose="02020900000000000000" pitchFamily="18" charset="-128"/>
                <a:ea typeface="HGP明朝E" panose="02020900000000000000" pitchFamily="18" charset="-128"/>
              </a:rPr>
              <a:t>６．</a:t>
            </a:r>
            <a:r>
              <a:rPr lang="ja-JP" altLang="en-US" sz="1400" dirty="0">
                <a:latin typeface="HGP明朝E" panose="02020900000000000000" pitchFamily="18" charset="-128"/>
                <a:ea typeface="HGP明朝E" panose="02020900000000000000" pitchFamily="18" charset="-128"/>
              </a:rPr>
              <a:t>ライセンスの選定・利用に</a:t>
            </a:r>
            <a:r>
              <a:rPr lang="ja-JP" altLang="en-US" sz="1400" dirty="0" smtClean="0">
                <a:latin typeface="HGP明朝E" panose="02020900000000000000" pitchFamily="18" charset="-128"/>
                <a:ea typeface="HGP明朝E" panose="02020900000000000000" pitchFamily="18" charset="-128"/>
              </a:rPr>
              <a:t>あたって</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endParaRPr lang="en-US" altLang="ja-JP" sz="1400" dirty="0">
              <a:latin typeface="HGP明朝E" panose="02020900000000000000" pitchFamily="18" charset="-128"/>
              <a:ea typeface="HGP明朝E" panose="02020900000000000000" pitchFamily="18" charset="-128"/>
            </a:endParaRPr>
          </a:p>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（参考資料）</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　参考１：　</a:t>
            </a:r>
            <a:r>
              <a:rPr lang="en-US" altLang="ja-JP" sz="1400" dirty="0" smtClean="0">
                <a:latin typeface="HGP明朝E" panose="02020900000000000000" pitchFamily="18" charset="-128"/>
                <a:ea typeface="HGP明朝E" panose="02020900000000000000" pitchFamily="18" charset="-128"/>
              </a:rPr>
              <a:t>CC-BY </a:t>
            </a:r>
            <a:r>
              <a:rPr lang="ja-JP" altLang="en-US" sz="1400" dirty="0">
                <a:latin typeface="HGP明朝E" panose="02020900000000000000" pitchFamily="18" charset="-128"/>
                <a:ea typeface="HGP明朝E" panose="02020900000000000000" pitchFamily="18" charset="-128"/>
              </a:rPr>
              <a:t>リーガルコード </a:t>
            </a: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　参考２：　</a:t>
            </a:r>
            <a:r>
              <a:rPr lang="en-US" altLang="ja-JP" sz="1400" dirty="0" smtClean="0">
                <a:latin typeface="HGP明朝E" panose="02020900000000000000" pitchFamily="18" charset="-128"/>
                <a:ea typeface="HGP明朝E" panose="02020900000000000000" pitchFamily="18" charset="-128"/>
              </a:rPr>
              <a:t>CC0 </a:t>
            </a:r>
            <a:r>
              <a:rPr lang="ja-JP" altLang="en-US" sz="1400" dirty="0">
                <a:latin typeface="HGP明朝E" panose="02020900000000000000" pitchFamily="18" charset="-128"/>
                <a:ea typeface="HGP明朝E" panose="02020900000000000000" pitchFamily="18" charset="-128"/>
              </a:rPr>
              <a:t>リーガルコード </a:t>
            </a:r>
            <a:r>
              <a:rPr lang="ja-JP" altLang="en-US" sz="1400" dirty="0" smtClean="0">
                <a:latin typeface="HGP明朝E" panose="02020900000000000000" pitchFamily="18" charset="-128"/>
                <a:ea typeface="HGP明朝E" panose="02020900000000000000" pitchFamily="18" charset="-128"/>
              </a:rPr>
              <a:t> </a:t>
            </a:r>
            <a:r>
              <a:rPr lang="en-US" altLang="ja-JP" sz="1100" dirty="0" smtClean="0">
                <a:latin typeface="HGP明朝E" panose="02020900000000000000" pitchFamily="18" charset="-128"/>
                <a:ea typeface="HGP明朝E" panose="02020900000000000000" pitchFamily="18" charset="-128"/>
              </a:rPr>
              <a:t>※</a:t>
            </a:r>
            <a:r>
              <a:rPr lang="ja-JP" altLang="en-US" sz="1100" dirty="0" smtClean="0">
                <a:latin typeface="HGP明朝E" panose="02020900000000000000" pitchFamily="18" charset="-128"/>
                <a:ea typeface="HGP明朝E" panose="02020900000000000000" pitchFamily="18" charset="-128"/>
              </a:rPr>
              <a:t>日本語版ドラフト</a:t>
            </a:r>
            <a:endParaRPr lang="en-US" altLang="ja-JP" sz="110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400" dirty="0" smtClean="0">
                <a:latin typeface="HGP明朝E" panose="02020900000000000000" pitchFamily="18" charset="-128"/>
                <a:ea typeface="HGP明朝E" panose="02020900000000000000" pitchFamily="18" charset="-128"/>
              </a:rPr>
              <a:t>　参考３：　各府省</a:t>
            </a:r>
            <a:r>
              <a:rPr lang="ja-JP" altLang="en-US" sz="1400" dirty="0">
                <a:latin typeface="HGP明朝E" panose="02020900000000000000" pitchFamily="18" charset="-128"/>
                <a:ea typeface="HGP明朝E" panose="02020900000000000000" pitchFamily="18" charset="-128"/>
              </a:rPr>
              <a:t>ホームページの利用ルールの見直しのひな形（素案</a:t>
            </a:r>
            <a:r>
              <a:rPr lang="ja-JP" altLang="en-US" sz="1400" dirty="0" smtClean="0">
                <a:latin typeface="HGP明朝E" panose="02020900000000000000" pitchFamily="18" charset="-128"/>
                <a:ea typeface="HGP明朝E" panose="02020900000000000000" pitchFamily="18" charset="-128"/>
              </a:rPr>
              <a:t>）</a:t>
            </a:r>
            <a:endParaRPr lang="en-US" altLang="ja-JP" sz="1400" dirty="0" smtClean="0">
              <a:latin typeface="HGP明朝E" panose="02020900000000000000" pitchFamily="18" charset="-128"/>
              <a:ea typeface="HGP明朝E" panose="02020900000000000000" pitchFamily="18" charset="-128"/>
            </a:endParaRPr>
          </a:p>
          <a:p>
            <a:pPr marL="0" indent="0">
              <a:spcBef>
                <a:spcPts val="0"/>
              </a:spcBef>
              <a:buNone/>
            </a:pPr>
            <a:r>
              <a:rPr lang="ja-JP" altLang="en-US" sz="1400" dirty="0" smtClean="0">
                <a:latin typeface="HGP明朝E" panose="02020900000000000000" pitchFamily="18" charset="-128"/>
                <a:ea typeface="HGP明朝E" panose="02020900000000000000" pitchFamily="18" charset="-128"/>
              </a:rPr>
              <a:t>　　　　　　　</a:t>
            </a:r>
            <a:r>
              <a:rPr lang="en-US" altLang="ja-JP" sz="1100" dirty="0" smtClean="0">
                <a:latin typeface="HGP明朝E" panose="02020900000000000000" pitchFamily="18" charset="-128"/>
                <a:ea typeface="HGP明朝E" panose="02020900000000000000" pitchFamily="18" charset="-128"/>
              </a:rPr>
              <a:t>※2014</a:t>
            </a:r>
            <a:r>
              <a:rPr lang="ja-JP" altLang="en-US" sz="1100" dirty="0" smtClean="0">
                <a:latin typeface="HGP明朝E" panose="02020900000000000000" pitchFamily="18" charset="-128"/>
                <a:ea typeface="HGP明朝E" panose="02020900000000000000" pitchFamily="18" charset="-128"/>
              </a:rPr>
              <a:t>年</a:t>
            </a:r>
            <a:r>
              <a:rPr lang="ja-JP" altLang="en-US" sz="1100" dirty="0">
                <a:latin typeface="HGP明朝E" panose="02020900000000000000" pitchFamily="18" charset="-128"/>
                <a:ea typeface="HGP明朝E" panose="02020900000000000000" pitchFamily="18" charset="-128"/>
              </a:rPr>
              <a:t>２月２８日　電子行政オープンデータ実務者会議　ルール・普及</a:t>
            </a:r>
            <a:r>
              <a:rPr lang="en-US" altLang="ja-JP" sz="1100" dirty="0" smtClean="0">
                <a:latin typeface="HGP明朝E" panose="02020900000000000000" pitchFamily="18" charset="-128"/>
                <a:ea typeface="HGP明朝E" panose="02020900000000000000" pitchFamily="18" charset="-128"/>
              </a:rPr>
              <a:t>WG</a:t>
            </a:r>
            <a:r>
              <a:rPr lang="ja-JP" altLang="en-US" sz="1100" dirty="0" smtClean="0">
                <a:latin typeface="HGP明朝E" panose="02020900000000000000" pitchFamily="18" charset="-128"/>
                <a:ea typeface="HGP明朝E" panose="02020900000000000000" pitchFamily="18" charset="-128"/>
              </a:rPr>
              <a:t>資料１</a:t>
            </a:r>
            <a:endParaRPr lang="ja-JP" altLang="en-US" sz="1100" dirty="0">
              <a:latin typeface="HGP明朝E" panose="02020900000000000000" pitchFamily="18" charset="-128"/>
              <a:ea typeface="HGP明朝E" panose="02020900000000000000" pitchFamily="18" charset="-128"/>
            </a:endParaRPr>
          </a:p>
          <a:p>
            <a:pPr marL="0" indent="0">
              <a:spcBef>
                <a:spcPts val="300"/>
              </a:spcBef>
              <a:buNone/>
            </a:pPr>
            <a:endParaRPr lang="en-US" altLang="ja-JP" sz="1400" dirty="0" smtClean="0">
              <a:latin typeface="HGP明朝E" panose="02020900000000000000" pitchFamily="18" charset="-128"/>
              <a:ea typeface="HGP明朝E" panose="02020900000000000000" pitchFamily="18" charset="-128"/>
            </a:endParaRPr>
          </a:p>
          <a:p>
            <a:pPr marL="0" indent="0">
              <a:spcBef>
                <a:spcPts val="300"/>
              </a:spcBef>
              <a:buNone/>
            </a:pPr>
            <a:endParaRPr lang="en-US" altLang="ja-JP" sz="14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目次</a:t>
            </a:r>
            <a:endParaRPr kumimoji="1" lang="ja-JP" altLang="en-US" sz="2000" dirty="0">
              <a:latin typeface="+mj-ea"/>
            </a:endParaRPr>
          </a:p>
        </p:txBody>
      </p:sp>
    </p:spTree>
    <p:extLst>
      <p:ext uri="{BB962C8B-B14F-4D97-AF65-F5344CB8AC3E}">
        <p14:creationId xmlns:p14="http://schemas.microsoft.com/office/powerpoint/2010/main" val="28485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19</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（２）</a:t>
            </a:r>
            <a:r>
              <a:rPr lang="en-US" altLang="ja-JP" sz="2000" dirty="0">
                <a:latin typeface="+mj-ea"/>
              </a:rPr>
              <a:t>CC</a:t>
            </a:r>
            <a:r>
              <a:rPr lang="ja-JP" altLang="en-US" sz="2000" dirty="0">
                <a:latin typeface="+mj-ea"/>
              </a:rPr>
              <a:t>ライセンス　</a:t>
            </a:r>
          </a:p>
        </p:txBody>
      </p:sp>
      <p:sp>
        <p:nvSpPr>
          <p:cNvPr id="2" name="正方形/長方形 1"/>
          <p:cNvSpPr/>
          <p:nvPr/>
        </p:nvSpPr>
        <p:spPr>
          <a:xfrm>
            <a:off x="566056" y="848015"/>
            <a:ext cx="8020160" cy="1938992"/>
          </a:xfrm>
          <a:prstGeom prst="rect">
            <a:avLst/>
          </a:prstGeom>
        </p:spPr>
        <p:txBody>
          <a:bodyPr wrap="square">
            <a:spAutoFit/>
          </a:bodyPr>
          <a:lstStyle/>
          <a:p>
            <a:pPr marL="228600" indent="-228600">
              <a:spcBef>
                <a:spcPts val="300"/>
              </a:spcBef>
              <a:buFont typeface="+mj-ea"/>
              <a:buAutoNum type="circleNumDbPlain"/>
            </a:pPr>
            <a:r>
              <a:rPr lang="ja-JP" altLang="en-US" sz="1400" dirty="0" smtClean="0">
                <a:latin typeface="HGP明朝E" panose="02020900000000000000" pitchFamily="18" charset="-128"/>
                <a:ea typeface="HGP明朝E" panose="02020900000000000000" pitchFamily="18" charset="-128"/>
              </a:rPr>
              <a:t>クリエイティブ・コモンズ・ライセンスの概要</a:t>
            </a:r>
            <a:endParaRPr lang="ja-JP" altLang="en-US" sz="14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クリエイティブ・</a:t>
            </a:r>
            <a:r>
              <a:rPr lang="ja-JP" altLang="en-US" sz="1200" dirty="0" smtClean="0">
                <a:latin typeface="HGP明朝E" panose="02020900000000000000" pitchFamily="18" charset="-128"/>
                <a:ea typeface="HGP明朝E" panose="02020900000000000000" pitchFamily="18" charset="-128"/>
              </a:rPr>
              <a:t>コモンズ（以下「</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」という。）と</a:t>
            </a:r>
            <a:r>
              <a:rPr lang="ja-JP" altLang="en-US" sz="1200" dirty="0">
                <a:latin typeface="HGP明朝E" panose="02020900000000000000" pitchFamily="18" charset="-128"/>
                <a:ea typeface="HGP明朝E" panose="02020900000000000000" pitchFamily="18" charset="-128"/>
              </a:rPr>
              <a:t>は、クリエイティブ・コモンズ・ライセンス</a:t>
            </a:r>
            <a:r>
              <a:rPr lang="ja-JP" altLang="en-US" sz="1200" dirty="0" smtClean="0">
                <a:latin typeface="HGP明朝E" panose="02020900000000000000" pitchFamily="18" charset="-128"/>
                <a:ea typeface="HGP明朝E" panose="02020900000000000000" pitchFamily="18" charset="-128"/>
              </a:rPr>
              <a:t>（以下「</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ライセンス」という。）</a:t>
            </a:r>
            <a:r>
              <a:rPr lang="ja-JP" altLang="en-US" sz="1200" dirty="0">
                <a:latin typeface="HGP明朝E" panose="02020900000000000000" pitchFamily="18" charset="-128"/>
                <a:ea typeface="HGP明朝E" panose="02020900000000000000" pitchFamily="18" charset="-128"/>
              </a:rPr>
              <a:t>を提供している国際的非営利組織とそのプロジェクトの</a:t>
            </a:r>
            <a:r>
              <a:rPr lang="ja-JP" altLang="en-US" sz="1200" dirty="0" smtClean="0">
                <a:latin typeface="HGP明朝E" panose="02020900000000000000" pitchFamily="18" charset="-128"/>
                <a:ea typeface="HGP明朝E" panose="02020900000000000000" pitchFamily="18" charset="-128"/>
              </a:rPr>
              <a:t>総称である。</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2001</a:t>
            </a:r>
            <a:r>
              <a:rPr lang="ja-JP" altLang="en-US" sz="1200" dirty="0">
                <a:latin typeface="HGP明朝E" panose="02020900000000000000" pitchFamily="18" charset="-128"/>
                <a:ea typeface="HGP明朝E" panose="02020900000000000000" pitchFamily="18" charset="-128"/>
              </a:rPr>
              <a:t>年に組織が設立され、</a:t>
            </a:r>
            <a:r>
              <a:rPr lang="en-US" altLang="ja-JP" sz="1200" dirty="0">
                <a:latin typeface="HGP明朝E" panose="02020900000000000000" pitchFamily="18" charset="-128"/>
                <a:ea typeface="HGP明朝E" panose="02020900000000000000" pitchFamily="18" charset="-128"/>
              </a:rPr>
              <a:t>2002</a:t>
            </a:r>
            <a:r>
              <a:rPr lang="ja-JP" altLang="en-US" sz="1200" dirty="0">
                <a:latin typeface="HGP明朝E" panose="02020900000000000000" pitchFamily="18" charset="-128"/>
                <a:ea typeface="HGP明朝E" panose="02020900000000000000" pitchFamily="18" charset="-128"/>
              </a:rPr>
              <a:t>年</a:t>
            </a:r>
            <a:r>
              <a:rPr lang="ja-JP" altLang="en-US" sz="1200" dirty="0" smtClean="0">
                <a:latin typeface="HGP明朝E" panose="02020900000000000000" pitchFamily="18" charset="-128"/>
                <a:ea typeface="HGP明朝E" panose="02020900000000000000" pitchFamily="18" charset="-128"/>
              </a:rPr>
              <a:t>に米国に</a:t>
            </a:r>
            <a:r>
              <a:rPr lang="ja-JP" altLang="en-US" sz="1200" dirty="0">
                <a:latin typeface="HGP明朝E" panose="02020900000000000000" pitchFamily="18" charset="-128"/>
                <a:ea typeface="HGP明朝E" panose="02020900000000000000" pitchFamily="18" charset="-128"/>
              </a:rPr>
              <a:t>おいて、ライセンスの最初のバージョンが公開されている</a:t>
            </a:r>
            <a:r>
              <a:rPr lang="ja-JP" altLang="en-US" sz="1200" dirty="0" smtClean="0">
                <a:latin typeface="HGP明朝E" panose="02020900000000000000" pitchFamily="18" charset="-128"/>
                <a:ea typeface="HGP明朝E" panose="02020900000000000000" pitchFamily="18" charset="-128"/>
              </a:rPr>
              <a:t>。日本</a:t>
            </a:r>
            <a:r>
              <a:rPr lang="ja-JP" altLang="en-US" sz="1200" dirty="0">
                <a:latin typeface="HGP明朝E" panose="02020900000000000000" pitchFamily="18" charset="-128"/>
                <a:ea typeface="HGP明朝E" panose="02020900000000000000" pitchFamily="18" charset="-128"/>
              </a:rPr>
              <a:t>では</a:t>
            </a:r>
            <a:r>
              <a:rPr lang="en-US" altLang="ja-JP" sz="1200" dirty="0">
                <a:latin typeface="HGP明朝E" panose="02020900000000000000" pitchFamily="18" charset="-128"/>
                <a:ea typeface="HGP明朝E" panose="02020900000000000000" pitchFamily="18" charset="-128"/>
              </a:rPr>
              <a:t>2004</a:t>
            </a:r>
            <a:r>
              <a:rPr lang="ja-JP" altLang="en-US" sz="1200" dirty="0">
                <a:latin typeface="HGP明朝E" panose="02020900000000000000" pitchFamily="18" charset="-128"/>
                <a:ea typeface="HGP明朝E" panose="02020900000000000000" pitchFamily="18" charset="-128"/>
              </a:rPr>
              <a:t>年に最初のバージョンが</a:t>
            </a:r>
            <a:r>
              <a:rPr lang="ja-JP" altLang="en-US" sz="1200" dirty="0" smtClean="0">
                <a:latin typeface="HGP明朝E" panose="02020900000000000000" pitchFamily="18" charset="-128"/>
                <a:ea typeface="HGP明朝E" panose="02020900000000000000" pitchFamily="18" charset="-128"/>
              </a:rPr>
              <a:t>公開された。</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CC</a:t>
            </a:r>
            <a:r>
              <a:rPr lang="ja-JP" altLang="en-US" sz="1200" dirty="0">
                <a:latin typeface="HGP明朝E" panose="02020900000000000000" pitchFamily="18" charset="-128"/>
                <a:ea typeface="HGP明朝E" panose="02020900000000000000" pitchFamily="18" charset="-128"/>
              </a:rPr>
              <a:t>ライセンス</a:t>
            </a:r>
            <a:r>
              <a:rPr lang="ja-JP" altLang="en-US" sz="1200" dirty="0" smtClean="0">
                <a:latin typeface="HGP明朝E" panose="02020900000000000000" pitchFamily="18" charset="-128"/>
                <a:ea typeface="HGP明朝E" panose="02020900000000000000" pitchFamily="18" charset="-128"/>
              </a:rPr>
              <a:t>は、インターネット</a:t>
            </a:r>
            <a:r>
              <a:rPr lang="ja-JP" altLang="en-US" sz="1200" dirty="0">
                <a:latin typeface="HGP明朝E" panose="02020900000000000000" pitchFamily="18" charset="-128"/>
                <a:ea typeface="HGP明朝E" panose="02020900000000000000" pitchFamily="18" charset="-128"/>
              </a:rPr>
              <a:t>時代</a:t>
            </a:r>
            <a:r>
              <a:rPr lang="ja-JP" altLang="en-US" sz="1200" dirty="0" smtClean="0">
                <a:latin typeface="HGP明朝E" panose="02020900000000000000" pitchFamily="18" charset="-128"/>
                <a:ea typeface="HGP明朝E" panose="02020900000000000000" pitchFamily="18" charset="-128"/>
              </a:rPr>
              <a:t>の新しい</a:t>
            </a:r>
            <a:r>
              <a:rPr lang="ja-JP" altLang="en-US" sz="1200" dirty="0">
                <a:latin typeface="HGP明朝E" panose="02020900000000000000" pitchFamily="18" charset="-128"/>
                <a:ea typeface="HGP明朝E" panose="02020900000000000000" pitchFamily="18" charset="-128"/>
              </a:rPr>
              <a:t>著作権ルールの普及を目指し、様々な作品の作者が自ら「この条件を守れば私の作品を自由に使って</a:t>
            </a:r>
            <a:r>
              <a:rPr lang="ja-JP" altLang="en-US" sz="1200" dirty="0" smtClean="0">
                <a:latin typeface="HGP明朝E" panose="02020900000000000000" pitchFamily="18" charset="-128"/>
                <a:ea typeface="HGP明朝E" panose="02020900000000000000" pitchFamily="18" charset="-128"/>
              </a:rPr>
              <a:t>良い」</a:t>
            </a:r>
            <a:r>
              <a:rPr lang="ja-JP" altLang="en-US" sz="1200" dirty="0">
                <a:latin typeface="HGP明朝E" panose="02020900000000000000" pitchFamily="18" charset="-128"/>
                <a:ea typeface="HGP明朝E" panose="02020900000000000000" pitchFamily="18" charset="-128"/>
              </a:rPr>
              <a:t>という意思表示をするためのツールである。</a:t>
            </a:r>
          </a:p>
          <a:p>
            <a:pPr marL="180000"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CC</a:t>
            </a:r>
            <a:r>
              <a:rPr lang="ja-JP" altLang="en-US" sz="1200" dirty="0">
                <a:latin typeface="HGP明朝E" panose="02020900000000000000" pitchFamily="18" charset="-128"/>
                <a:ea typeface="HGP明朝E" panose="02020900000000000000" pitchFamily="18" charset="-128"/>
              </a:rPr>
              <a:t>ライセンスを利用することで、作者は著作権を保持したまま作品を自由に流通させることができ、受け手はライセンス条件の範囲内で再配布やリミックス</a:t>
            </a:r>
            <a:r>
              <a:rPr lang="ja-JP" altLang="en-US" sz="1200" dirty="0" smtClean="0">
                <a:latin typeface="HGP明朝E" panose="02020900000000000000" pitchFamily="18" charset="-128"/>
                <a:ea typeface="HGP明朝E" panose="02020900000000000000" pitchFamily="18" charset="-128"/>
              </a:rPr>
              <a:t>などが</a:t>
            </a:r>
            <a:r>
              <a:rPr lang="ja-JP" altLang="en-US" sz="1200" dirty="0">
                <a:latin typeface="HGP明朝E" panose="02020900000000000000" pitchFamily="18" charset="-128"/>
                <a:ea typeface="HGP明朝E" panose="02020900000000000000" pitchFamily="18" charset="-128"/>
              </a:rPr>
              <a:t>できる</a:t>
            </a:r>
            <a:r>
              <a:rPr lang="ja-JP" altLang="en-US" sz="1200" dirty="0" smtClean="0">
                <a:latin typeface="HGP明朝E" panose="02020900000000000000" pitchFamily="18" charset="-128"/>
                <a:ea typeface="HGP明朝E" panose="02020900000000000000" pitchFamily="18" charset="-128"/>
              </a:rPr>
              <a:t>。</a:t>
            </a:r>
            <a:endParaRPr lang="ja-JP" altLang="en-US" sz="1200" dirty="0">
              <a:latin typeface="HGP明朝E" panose="02020900000000000000" pitchFamily="18" charset="-128"/>
              <a:ea typeface="HGP明朝E" panose="02020900000000000000" pitchFamily="18" charset="-128"/>
            </a:endParaRPr>
          </a:p>
        </p:txBody>
      </p:sp>
      <p:pic>
        <p:nvPicPr>
          <p:cNvPr id="6" name="Picture 2" descr="http://creativecommons.jp/wp/wp-content/uploads/images/licenses/3strata.png"/>
          <p:cNvPicPr>
            <a:picLocks noChangeAspect="1" noChangeArrowheads="1"/>
          </p:cNvPicPr>
          <p:nvPr/>
        </p:nvPicPr>
        <p:blipFill>
          <a:blip r:embed="rId2"/>
          <a:srcRect/>
          <a:stretch>
            <a:fillRect/>
          </a:stretch>
        </p:blipFill>
        <p:spPr bwMode="auto">
          <a:xfrm>
            <a:off x="5153646" y="3376041"/>
            <a:ext cx="3468562" cy="1951821"/>
          </a:xfrm>
          <a:prstGeom prst="rect">
            <a:avLst/>
          </a:prstGeom>
          <a:noFill/>
          <a:ln w="9525">
            <a:noFill/>
            <a:miter lim="800000"/>
            <a:headEnd/>
            <a:tailEnd/>
          </a:ln>
        </p:spPr>
      </p:pic>
      <p:sp>
        <p:nvSpPr>
          <p:cNvPr id="8" name="テキスト ボックス 7"/>
          <p:cNvSpPr txBox="1">
            <a:spLocks noChangeArrowheads="1"/>
          </p:cNvSpPr>
          <p:nvPr/>
        </p:nvSpPr>
        <p:spPr bwMode="auto">
          <a:xfrm>
            <a:off x="4575443" y="5950649"/>
            <a:ext cx="4368596" cy="646331"/>
          </a:xfrm>
          <a:prstGeom prst="rect">
            <a:avLst/>
          </a:prstGeom>
          <a:noFill/>
          <a:ln w="9525">
            <a:noFill/>
            <a:miter lim="800000"/>
            <a:headEnd/>
            <a:tailEnd/>
          </a:ln>
        </p:spPr>
        <p:txBody>
          <a:bodyPr wrap="square">
            <a:spAutoFit/>
          </a:bodyPr>
          <a:lstStyle/>
          <a:p>
            <a:pPr algn="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出典</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　クリエイティブ</a:t>
            </a:r>
            <a:r>
              <a:rPr lang="ja-JP" altLang="en-US" sz="1200" dirty="0">
                <a:latin typeface="HGP明朝E" panose="02020900000000000000" pitchFamily="18" charset="-128"/>
                <a:ea typeface="HGP明朝E" panose="02020900000000000000" pitchFamily="18" charset="-128"/>
              </a:rPr>
              <a:t>・コモンズ・ジャパン </a:t>
            </a:r>
            <a:r>
              <a:rPr lang="ja-JP" altLang="en-US" sz="1200" dirty="0" smtClean="0">
                <a:latin typeface="HGP明朝E" panose="02020900000000000000" pitchFamily="18" charset="-128"/>
                <a:ea typeface="HGP明朝E" panose="02020900000000000000" pitchFamily="18" charset="-128"/>
              </a:rPr>
              <a:t>ウェブサイト</a:t>
            </a:r>
            <a:endParaRPr lang="en-US" altLang="ja-JP" sz="1200" dirty="0" smtClean="0">
              <a:latin typeface="HGP明朝E" panose="02020900000000000000" pitchFamily="18" charset="-128"/>
              <a:ea typeface="HGP明朝E" panose="02020900000000000000" pitchFamily="18" charset="-128"/>
            </a:endParaRPr>
          </a:p>
          <a:p>
            <a:pPr algn="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 </a:t>
            </a:r>
            <a:r>
              <a:rPr lang="en-US" altLang="ja-JP" sz="1200" dirty="0">
                <a:latin typeface="HGP明朝E" panose="02020900000000000000" pitchFamily="18" charset="-128"/>
                <a:ea typeface="HGP明朝E" panose="02020900000000000000" pitchFamily="18" charset="-128"/>
              </a:rPr>
              <a:t>http://creativecommons.jp/licenses/ </a:t>
            </a:r>
            <a:r>
              <a:rPr lang="ja-JP" altLang="en-US" sz="1200" dirty="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をもとに</a:t>
            </a:r>
            <a:endParaRPr lang="en-US" altLang="ja-JP" sz="1200" dirty="0" smtClean="0">
              <a:latin typeface="HGP明朝E" panose="02020900000000000000" pitchFamily="18" charset="-128"/>
              <a:ea typeface="HGP明朝E" panose="02020900000000000000" pitchFamily="18" charset="-128"/>
            </a:endParaRPr>
          </a:p>
          <a:p>
            <a:pPr algn="r"/>
            <a:r>
              <a:rPr lang="ja-JP" altLang="en-US" sz="1200" dirty="0" smtClean="0">
                <a:latin typeface="HGP明朝E" panose="02020900000000000000" pitchFamily="18" charset="-128"/>
                <a:ea typeface="HGP明朝E" panose="02020900000000000000" pitchFamily="18" charset="-128"/>
              </a:rPr>
              <a:t>データガバナンス</a:t>
            </a:r>
            <a:r>
              <a:rPr lang="ja-JP" altLang="en-US" sz="1200" dirty="0">
                <a:latin typeface="HGP明朝E" panose="02020900000000000000" pitchFamily="18" charset="-128"/>
                <a:ea typeface="HGP明朝E" panose="02020900000000000000" pitchFamily="18" charset="-128"/>
              </a:rPr>
              <a:t>委員会事務局作成</a:t>
            </a:r>
            <a:endParaRPr lang="en-US" altLang="ja-JP" sz="1200" dirty="0">
              <a:latin typeface="HGP明朝E" panose="02020900000000000000" pitchFamily="18" charset="-128"/>
              <a:ea typeface="HGP明朝E" panose="02020900000000000000" pitchFamily="18" charset="-128"/>
            </a:endParaRPr>
          </a:p>
        </p:txBody>
      </p:sp>
      <p:sp>
        <p:nvSpPr>
          <p:cNvPr id="9" name="正方形/長方形 8"/>
          <p:cNvSpPr/>
          <p:nvPr/>
        </p:nvSpPr>
        <p:spPr>
          <a:xfrm>
            <a:off x="563007" y="3120299"/>
            <a:ext cx="4418567" cy="2893100"/>
          </a:xfrm>
          <a:prstGeom prst="rect">
            <a:avLst/>
          </a:prstGeom>
        </p:spPr>
        <p:txBody>
          <a:bodyPr wrap="square">
            <a:spAutoFit/>
          </a:bodyPr>
          <a:lstStyle/>
          <a:p>
            <a:pPr marL="228600" indent="-228600">
              <a:spcBef>
                <a:spcPts val="300"/>
              </a:spcBef>
              <a:buFont typeface="+mj-ea"/>
              <a:buAutoNum type="circleNumDbPlain" startAt="2"/>
            </a:pPr>
            <a:r>
              <a:rPr lang="en-US" altLang="ja-JP" sz="1400" dirty="0" smtClean="0">
                <a:latin typeface="HGP明朝E" panose="02020900000000000000" pitchFamily="18" charset="-128"/>
                <a:ea typeface="HGP明朝E" panose="02020900000000000000" pitchFamily="18" charset="-128"/>
              </a:rPr>
              <a:t>CC</a:t>
            </a:r>
            <a:r>
              <a:rPr lang="ja-JP" altLang="en-US" sz="1400" dirty="0" smtClean="0">
                <a:latin typeface="HGP明朝E" panose="02020900000000000000" pitchFamily="18" charset="-128"/>
                <a:ea typeface="HGP明朝E" panose="02020900000000000000" pitchFamily="18" charset="-128"/>
              </a:rPr>
              <a:t>ライセンス</a:t>
            </a:r>
            <a:r>
              <a:rPr lang="ja-JP" altLang="en-US" sz="1400" dirty="0">
                <a:latin typeface="HGP明朝E" panose="02020900000000000000" pitchFamily="18" charset="-128"/>
                <a:ea typeface="HGP明朝E" panose="02020900000000000000" pitchFamily="18" charset="-128"/>
              </a:rPr>
              <a:t>の特徴</a:t>
            </a:r>
          </a:p>
          <a:p>
            <a:pPr marL="180000"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CC</a:t>
            </a:r>
            <a:r>
              <a:rPr lang="ja-JP" altLang="en-US" sz="1200" dirty="0">
                <a:latin typeface="HGP明朝E" panose="02020900000000000000" pitchFamily="18" charset="-128"/>
                <a:ea typeface="HGP明朝E" panose="02020900000000000000" pitchFamily="18" charset="-128"/>
              </a:rPr>
              <a:t>ライセンス</a:t>
            </a:r>
            <a:r>
              <a:rPr lang="ja-JP" altLang="en-US" sz="1200" dirty="0" smtClean="0">
                <a:latin typeface="HGP明朝E" panose="02020900000000000000" pitchFamily="18" charset="-128"/>
                <a:ea typeface="HGP明朝E" panose="02020900000000000000" pitchFamily="18" charset="-128"/>
              </a:rPr>
              <a:t>は以下の三つ</a:t>
            </a:r>
            <a:r>
              <a:rPr lang="ja-JP" altLang="en-US" sz="1200" dirty="0">
                <a:latin typeface="HGP明朝E" panose="02020900000000000000" pitchFamily="18" charset="-128"/>
                <a:ea typeface="HGP明朝E" panose="02020900000000000000" pitchFamily="18" charset="-128"/>
              </a:rPr>
              <a:t>の</a:t>
            </a:r>
            <a:r>
              <a:rPr lang="ja-JP" altLang="en-US" sz="1200" dirty="0" smtClean="0">
                <a:latin typeface="HGP明朝E" panose="02020900000000000000" pitchFamily="18" charset="-128"/>
                <a:ea typeface="HGP明朝E" panose="02020900000000000000" pitchFamily="18" charset="-128"/>
              </a:rPr>
              <a:t>要素で構成されている。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endParaRPr lang="ja-JP" altLang="en-US" sz="800" dirty="0">
              <a:latin typeface="HGP明朝E" panose="02020900000000000000" pitchFamily="18" charset="-128"/>
              <a:ea typeface="HGP明朝E" panose="02020900000000000000" pitchFamily="18" charset="-128"/>
            </a:endParaRPr>
          </a:p>
          <a:p>
            <a:pPr marL="320675" lvl="1" indent="-234950">
              <a:spcBef>
                <a:spcPts val="300"/>
              </a:spcBef>
            </a:pPr>
            <a:r>
              <a:rPr lang="ja-JP" altLang="en-US" sz="1200" dirty="0" smtClean="0">
                <a:latin typeface="HGP明朝E" panose="02020900000000000000" pitchFamily="18" charset="-128"/>
                <a:ea typeface="HGP明朝E" panose="02020900000000000000" pitchFamily="18" charset="-128"/>
              </a:rPr>
              <a:t>○ 法律</a:t>
            </a:r>
            <a:r>
              <a:rPr lang="ja-JP" altLang="en-US" sz="1200" dirty="0">
                <a:latin typeface="HGP明朝E" panose="02020900000000000000" pitchFamily="18" charset="-128"/>
                <a:ea typeface="HGP明朝E" panose="02020900000000000000" pitchFamily="18" charset="-128"/>
              </a:rPr>
              <a:t>に詳しくない人でもライセンスの内容がすぐに理解できる簡潔な説明</a:t>
            </a:r>
            <a:r>
              <a:rPr lang="ja-JP" altLang="en-US" sz="1200" dirty="0" smtClean="0">
                <a:latin typeface="HGP明朝E" panose="02020900000000000000" pitchFamily="18" charset="-128"/>
                <a:ea typeface="HGP明朝E" panose="02020900000000000000" pitchFamily="18" charset="-128"/>
              </a:rPr>
              <a:t>文「</a:t>
            </a:r>
            <a:r>
              <a:rPr lang="ja-JP" altLang="en-US" sz="1200" dirty="0">
                <a:latin typeface="HGP明朝E" panose="02020900000000000000" pitchFamily="18" charset="-128"/>
                <a:ea typeface="HGP明朝E" panose="02020900000000000000" pitchFamily="18" charset="-128"/>
              </a:rPr>
              <a:t>コモンズ証」</a:t>
            </a:r>
          </a:p>
          <a:p>
            <a:pPr marL="320675" lvl="1" indent="-234950">
              <a:spcBef>
                <a:spcPts val="300"/>
              </a:spcBef>
            </a:pPr>
            <a:r>
              <a:rPr lang="ja-JP" altLang="en-US" sz="1200" dirty="0" smtClean="0">
                <a:latin typeface="HGP明朝E" panose="02020900000000000000" pitchFamily="18" charset="-128"/>
                <a:ea typeface="HGP明朝E" panose="02020900000000000000" pitchFamily="18" charset="-128"/>
              </a:rPr>
              <a:t>○ 同じ</a:t>
            </a:r>
            <a:r>
              <a:rPr lang="ja-JP" altLang="en-US" sz="1200" dirty="0">
                <a:latin typeface="HGP明朝E" panose="02020900000000000000" pitchFamily="18" charset="-128"/>
                <a:ea typeface="HGP明朝E" panose="02020900000000000000" pitchFamily="18" charset="-128"/>
              </a:rPr>
              <a:t>内容を法律の専門家が読むために法的に記述した「利用許諾」（ライセンス原文）</a:t>
            </a:r>
          </a:p>
          <a:p>
            <a:pPr marL="320675" lvl="1" indent="-234950">
              <a:spcBef>
                <a:spcPts val="300"/>
              </a:spcBef>
            </a:pPr>
            <a:r>
              <a:rPr lang="ja-JP" altLang="en-US" sz="1200" dirty="0" smtClean="0">
                <a:latin typeface="HGP明朝E" panose="02020900000000000000" pitchFamily="18" charset="-128"/>
                <a:ea typeface="HGP明朝E" panose="02020900000000000000" pitchFamily="18" charset="-128"/>
              </a:rPr>
              <a:t>○ 検索</a:t>
            </a:r>
            <a:r>
              <a:rPr lang="ja-JP" altLang="en-US" sz="1200" dirty="0">
                <a:latin typeface="HGP明朝E" panose="02020900000000000000" pitchFamily="18" charset="-128"/>
                <a:ea typeface="HGP明朝E" panose="02020900000000000000" pitchFamily="18" charset="-128"/>
              </a:rPr>
              <a:t>エンジンが利用するための、作品そのもの（コンテンツ）に付随する説明的な</a:t>
            </a:r>
            <a:r>
              <a:rPr lang="ja-JP" altLang="en-US" sz="1200" dirty="0" smtClean="0">
                <a:latin typeface="HGP明朝E" panose="02020900000000000000" pitchFamily="18" charset="-128"/>
                <a:ea typeface="HGP明朝E" panose="02020900000000000000" pitchFamily="18" charset="-128"/>
              </a:rPr>
              <a:t>情報「</a:t>
            </a:r>
            <a:r>
              <a:rPr lang="ja-JP" altLang="en-US" sz="1200" dirty="0">
                <a:latin typeface="HGP明朝E" panose="02020900000000000000" pitchFamily="18" charset="-128"/>
                <a:ea typeface="HGP明朝E" panose="02020900000000000000" pitchFamily="18" charset="-128"/>
              </a:rPr>
              <a:t>メタデータ</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320675" lvl="1" indent="-234950">
              <a:spcBef>
                <a:spcPts val="300"/>
              </a:spcBef>
            </a:pPr>
            <a:endParaRPr lang="ja-JP" altLang="en-US" sz="8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この三つの要素により、一般の方でもわかりやすいライセンスで、法的な効果が担保されている。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また、メタデータを利用して</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ライセンスが適用されている</a:t>
            </a:r>
            <a:r>
              <a:rPr lang="ja-JP" altLang="en-US" sz="1200" dirty="0">
                <a:latin typeface="HGP明朝E" panose="02020900000000000000" pitchFamily="18" charset="-128"/>
                <a:ea typeface="HGP明朝E" panose="02020900000000000000" pitchFamily="18" charset="-128"/>
              </a:rPr>
              <a:t>データ</a:t>
            </a:r>
            <a:r>
              <a:rPr lang="ja-JP" altLang="en-US" sz="1200" dirty="0" smtClean="0">
                <a:latin typeface="HGP明朝E" panose="02020900000000000000" pitchFamily="18" charset="-128"/>
                <a:ea typeface="HGP明朝E" panose="02020900000000000000" pitchFamily="18" charset="-128"/>
              </a:rPr>
              <a:t>を機械的に探しやすくなっている。</a:t>
            </a:r>
            <a:endParaRPr lang="en-US" altLang="ja-JP" sz="1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132555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20</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（２）</a:t>
            </a:r>
            <a:r>
              <a:rPr lang="en-US" altLang="ja-JP" sz="2000" dirty="0">
                <a:latin typeface="+mj-ea"/>
              </a:rPr>
              <a:t>CC</a:t>
            </a:r>
            <a:r>
              <a:rPr lang="ja-JP" altLang="en-US" sz="2000" dirty="0">
                <a:latin typeface="+mj-ea"/>
              </a:rPr>
              <a:t>ライセンス</a:t>
            </a:r>
          </a:p>
        </p:txBody>
      </p:sp>
      <p:sp>
        <p:nvSpPr>
          <p:cNvPr id="2" name="正方形/長方形 1"/>
          <p:cNvSpPr/>
          <p:nvPr/>
        </p:nvSpPr>
        <p:spPr>
          <a:xfrm>
            <a:off x="566055" y="800390"/>
            <a:ext cx="8148177" cy="938719"/>
          </a:xfrm>
          <a:prstGeom prst="rect">
            <a:avLst/>
          </a:prstGeom>
        </p:spPr>
        <p:txBody>
          <a:bodyPr wrap="square">
            <a:spAutoFit/>
          </a:bodyPr>
          <a:lstStyle/>
          <a:p>
            <a:pPr marL="228600" indent="-228600">
              <a:spcBef>
                <a:spcPts val="300"/>
              </a:spcBef>
              <a:buFont typeface="+mj-ea"/>
              <a:buAutoNum type="circleNumDbPlain" startAt="3"/>
            </a:pPr>
            <a:r>
              <a:rPr lang="en-US" altLang="ja-JP" sz="1400" dirty="0" smtClean="0">
                <a:latin typeface="HGP明朝E" panose="02020900000000000000" pitchFamily="18" charset="-128"/>
                <a:ea typeface="HGP明朝E" panose="02020900000000000000" pitchFamily="18" charset="-128"/>
              </a:rPr>
              <a:t>CC</a:t>
            </a:r>
            <a:r>
              <a:rPr lang="ja-JP" altLang="en-US" sz="1400" dirty="0" smtClean="0">
                <a:latin typeface="HGP明朝E" panose="02020900000000000000" pitchFamily="18" charset="-128"/>
                <a:ea typeface="HGP明朝E" panose="02020900000000000000" pitchFamily="18" charset="-128"/>
              </a:rPr>
              <a:t>ライセンスの種類と概要</a:t>
            </a:r>
            <a:endParaRPr lang="ja-JP" altLang="en-US" sz="14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ライセンスには、以下の</a:t>
            </a:r>
            <a:r>
              <a:rPr lang="en-US" altLang="ja-JP" sz="1200" dirty="0" smtClean="0">
                <a:latin typeface="HGP明朝E" panose="02020900000000000000" pitchFamily="18" charset="-128"/>
                <a:ea typeface="HGP明朝E" panose="02020900000000000000" pitchFamily="18" charset="-128"/>
              </a:rPr>
              <a:t>6</a:t>
            </a:r>
            <a:r>
              <a:rPr lang="ja-JP" altLang="en-US" sz="1200" dirty="0" smtClean="0">
                <a:latin typeface="HGP明朝E" panose="02020900000000000000" pitchFamily="18" charset="-128"/>
                <a:ea typeface="HGP明朝E" panose="02020900000000000000" pitchFamily="18" charset="-128"/>
              </a:rPr>
              <a:t>種類がある。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各ライセンスは、①商業利用を許可するか（許可／不許可）、②改変を許可するか（許可／不許可／許可するが同一ライセンス利用）の</a:t>
            </a:r>
            <a:r>
              <a:rPr lang="en-US" altLang="ja-JP" sz="1200" dirty="0" smtClean="0">
                <a:latin typeface="HGP明朝E" panose="02020900000000000000" pitchFamily="18" charset="-128"/>
                <a:ea typeface="HGP明朝E" panose="02020900000000000000" pitchFamily="18" charset="-128"/>
              </a:rPr>
              <a:t>2</a:t>
            </a:r>
            <a:r>
              <a:rPr lang="ja-JP" altLang="en-US" sz="1200" dirty="0" err="1" smtClean="0">
                <a:latin typeface="HGP明朝E" panose="02020900000000000000" pitchFamily="18" charset="-128"/>
                <a:ea typeface="HGP明朝E" panose="02020900000000000000" pitchFamily="18" charset="-128"/>
              </a:rPr>
              <a:t>つの</a:t>
            </a:r>
            <a:r>
              <a:rPr lang="ja-JP" altLang="en-US" sz="1200" dirty="0" smtClean="0">
                <a:latin typeface="HGP明朝E" panose="02020900000000000000" pitchFamily="18" charset="-128"/>
                <a:ea typeface="HGP明朝E" panose="02020900000000000000" pitchFamily="18" charset="-128"/>
              </a:rPr>
              <a:t>利用条件の組み合わせである。どのライセンスも出典表示は必須となっている。</a:t>
            </a:r>
            <a:endParaRPr lang="ja-JP" altLang="en-US" sz="1200" dirty="0">
              <a:latin typeface="HGP明朝E" panose="02020900000000000000" pitchFamily="18" charset="-128"/>
              <a:ea typeface="HGP明朝E" panose="02020900000000000000" pitchFamily="18" charset="-128"/>
            </a:endParaRPr>
          </a:p>
        </p:txBody>
      </p:sp>
      <p:sp>
        <p:nvSpPr>
          <p:cNvPr id="8" name="テキスト ボックス 7"/>
          <p:cNvSpPr txBox="1">
            <a:spLocks noChangeArrowheads="1"/>
          </p:cNvSpPr>
          <p:nvPr/>
        </p:nvSpPr>
        <p:spPr bwMode="auto">
          <a:xfrm>
            <a:off x="907923" y="6352985"/>
            <a:ext cx="7929055"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クリエイティブ</a:t>
            </a:r>
            <a:r>
              <a:rPr lang="ja-JP" altLang="en-US" sz="1000" dirty="0">
                <a:latin typeface="HGP明朝E" panose="02020900000000000000" pitchFamily="18" charset="-128"/>
                <a:ea typeface="HGP明朝E" panose="02020900000000000000" pitchFamily="18" charset="-128"/>
              </a:rPr>
              <a:t>・コモンズ・ジャパン </a:t>
            </a:r>
            <a:r>
              <a:rPr lang="ja-JP" altLang="en-US" sz="1000" dirty="0" smtClean="0">
                <a:latin typeface="HGP明朝E" panose="02020900000000000000" pitchFamily="18" charset="-128"/>
                <a:ea typeface="HGP明朝E" panose="02020900000000000000" pitchFamily="18" charset="-128"/>
              </a:rPr>
              <a:t>ウェブサイト（</a:t>
            </a:r>
            <a:r>
              <a:rPr lang="en-US" altLang="ja-JP" sz="1000" dirty="0" smtClean="0">
                <a:latin typeface="HGP明朝E" panose="02020900000000000000" pitchFamily="18" charset="-128"/>
                <a:ea typeface="HGP明朝E" panose="02020900000000000000" pitchFamily="18" charset="-128"/>
              </a:rPr>
              <a:t> </a:t>
            </a:r>
            <a:r>
              <a:rPr lang="en-US" altLang="ja-JP" sz="1000" dirty="0">
                <a:latin typeface="HGP明朝E" panose="02020900000000000000" pitchFamily="18" charset="-128"/>
                <a:ea typeface="HGP明朝E" panose="02020900000000000000" pitchFamily="18" charset="-128"/>
              </a:rPr>
              <a:t>http://creativecommons.jp/licenses/ </a:t>
            </a:r>
            <a:r>
              <a:rPr lang="ja-JP" altLang="en-US" sz="1000" dirty="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をもとにデータガバナンス</a:t>
            </a:r>
            <a:r>
              <a:rPr lang="ja-JP" altLang="en-US" sz="1000" dirty="0">
                <a:latin typeface="HGP明朝E" panose="02020900000000000000" pitchFamily="18" charset="-128"/>
                <a:ea typeface="HGP明朝E" panose="02020900000000000000" pitchFamily="18" charset="-128"/>
              </a:rPr>
              <a:t>委員会事務局作成</a:t>
            </a:r>
            <a:endParaRPr lang="en-US" altLang="ja-JP" sz="1000" dirty="0">
              <a:latin typeface="HGP明朝E" panose="02020900000000000000" pitchFamily="18" charset="-128"/>
              <a:ea typeface="HGP明朝E" panose="02020900000000000000" pitchFamily="18" charset="-128"/>
            </a:endParaRPr>
          </a:p>
        </p:txBody>
      </p:sp>
      <p:graphicFrame>
        <p:nvGraphicFramePr>
          <p:cNvPr id="10" name="Group 79"/>
          <p:cNvGraphicFramePr>
            <a:graphicFrameLocks noGrp="1"/>
          </p:cNvGraphicFramePr>
          <p:nvPr>
            <p:extLst>
              <p:ext uri="{D42A27DB-BD31-4B8C-83A1-F6EECF244321}">
                <p14:modId xmlns:p14="http://schemas.microsoft.com/office/powerpoint/2010/main" val="3086891403"/>
              </p:ext>
            </p:extLst>
          </p:nvPr>
        </p:nvGraphicFramePr>
        <p:xfrm>
          <a:off x="790639" y="2011555"/>
          <a:ext cx="7752524" cy="4190143"/>
        </p:xfrm>
        <a:graphic>
          <a:graphicData uri="http://schemas.openxmlformats.org/drawingml/2006/table">
            <a:tbl>
              <a:tblPr/>
              <a:tblGrid>
                <a:gridCol w="1130300"/>
                <a:gridCol w="1658295"/>
                <a:gridCol w="1256355"/>
                <a:gridCol w="1348422"/>
                <a:gridCol w="2359152"/>
              </a:tblGrid>
              <a:tr h="2585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HGP明朝E" panose="02020900000000000000" pitchFamily="18" charset="-128"/>
                          <a:ea typeface="HGP明朝E" panose="02020900000000000000" pitchFamily="18" charset="-128"/>
                        </a:rPr>
                        <a:t>イメージ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HGP明朝E" panose="02020900000000000000" pitchFamily="18" charset="-128"/>
                          <a:ea typeface="HGP明朝E" panose="02020900000000000000" pitchFamily="18" charset="-128"/>
                        </a:rPr>
                        <a:t>ライセンス名称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HGP明朝E" panose="02020900000000000000" pitchFamily="18" charset="-128"/>
                          <a:ea typeface="HGP明朝E" panose="02020900000000000000" pitchFamily="18" charset="-128"/>
                        </a:rPr>
                        <a:t>利用の条件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r>
              <a:tr h="28871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出典表示</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商業利用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17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 2.1 </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(CC-BY 2.1 Japan)</a:t>
                      </a:r>
                      <a:endPar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改変を許可する（</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37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非営利 </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2.1 </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(CC-BY-NC 2.1 Japan)</a:t>
                      </a:r>
                      <a:endPar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許可しない</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改変を許可する（</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17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改変禁止 </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2.1 </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(CC-BY-ND 2.1 Japan)</a:t>
                      </a:r>
                      <a:endPar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60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非営利</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改変禁止 </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2.1 </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(CC-BY-NC-ND 2.1 Japan)</a:t>
                      </a:r>
                      <a:endPar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許可しない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53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継承 </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2.1 </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(CC-BY-SA 2.1 Japan)</a:t>
                      </a:r>
                      <a:endPar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HGP明朝E" panose="02020900000000000000" pitchFamily="18" charset="-128"/>
                          <a:ea typeface="HGP明朝E" panose="02020900000000000000" pitchFamily="18"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37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表示</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非営利</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継承 </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2.1 </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日本</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(CC-NC-SA 2.1 Japan)</a:t>
                      </a:r>
                      <a:endPar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必須</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（タイトル、全ての著作者、</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URL</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許可しない</a:t>
                      </a:r>
                      <a:endPar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r>
                        <a:rPr kumimoji="1" lang="ja-JP" altLang="en-US" sz="1000" b="0" i="0" u="none" strike="noStrike" cap="none" normalizeH="0" baseline="0" dirty="0" smtClean="0">
                          <a:ln>
                            <a:noFill/>
                          </a:ln>
                          <a:solidFill>
                            <a:srgbClr val="000000"/>
                          </a:solidFill>
                          <a:effectLst/>
                          <a:latin typeface="HGP明朝E" panose="02020900000000000000" pitchFamily="18" charset="-128"/>
                          <a:ea typeface="HGP明朝E" panose="02020900000000000000" pitchFamily="18"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pic>
        <p:nvPicPr>
          <p:cNvPr id="11" name="Picture 4" descr="クリエイティブ・コモンズ・ライセンス"/>
          <p:cNvPicPr>
            <a:picLocks noChangeAspect="1" noChangeArrowheads="1"/>
          </p:cNvPicPr>
          <p:nvPr/>
        </p:nvPicPr>
        <p:blipFill>
          <a:blip r:embed="rId2"/>
          <a:srcRect/>
          <a:stretch>
            <a:fillRect/>
          </a:stretch>
        </p:blipFill>
        <p:spPr bwMode="auto">
          <a:xfrm>
            <a:off x="897001" y="3313621"/>
            <a:ext cx="838200" cy="295275"/>
          </a:xfrm>
          <a:prstGeom prst="rect">
            <a:avLst/>
          </a:prstGeom>
          <a:noFill/>
          <a:ln w="9525">
            <a:noFill/>
            <a:miter lim="800000"/>
            <a:headEnd/>
            <a:tailEnd/>
          </a:ln>
        </p:spPr>
      </p:pic>
      <p:pic>
        <p:nvPicPr>
          <p:cNvPr id="12" name="Picture 6" descr="クリエイティブ・コモンズ・ライセンス"/>
          <p:cNvPicPr>
            <a:picLocks noChangeAspect="1" noChangeArrowheads="1"/>
          </p:cNvPicPr>
          <p:nvPr/>
        </p:nvPicPr>
        <p:blipFill>
          <a:blip r:embed="rId3"/>
          <a:srcRect/>
          <a:stretch>
            <a:fillRect/>
          </a:stretch>
        </p:blipFill>
        <p:spPr bwMode="auto">
          <a:xfrm>
            <a:off x="897001" y="2664333"/>
            <a:ext cx="838200" cy="295275"/>
          </a:xfrm>
          <a:prstGeom prst="rect">
            <a:avLst/>
          </a:prstGeom>
          <a:noFill/>
          <a:ln w="9525">
            <a:noFill/>
            <a:miter lim="800000"/>
            <a:headEnd/>
            <a:tailEnd/>
          </a:ln>
        </p:spPr>
      </p:pic>
      <p:pic>
        <p:nvPicPr>
          <p:cNvPr id="14" name="Picture 8" descr="クリエイティブ・コモンズ・ライセンス"/>
          <p:cNvPicPr>
            <a:picLocks noChangeAspect="1" noChangeArrowheads="1"/>
          </p:cNvPicPr>
          <p:nvPr/>
        </p:nvPicPr>
        <p:blipFill>
          <a:blip r:embed="rId4"/>
          <a:srcRect/>
          <a:stretch>
            <a:fillRect/>
          </a:stretch>
        </p:blipFill>
        <p:spPr bwMode="auto">
          <a:xfrm>
            <a:off x="897001" y="3897313"/>
            <a:ext cx="838200" cy="295275"/>
          </a:xfrm>
          <a:prstGeom prst="rect">
            <a:avLst/>
          </a:prstGeom>
          <a:noFill/>
          <a:ln w="9525">
            <a:noFill/>
            <a:miter lim="800000"/>
            <a:headEnd/>
            <a:tailEnd/>
          </a:ln>
        </p:spPr>
      </p:pic>
      <p:pic>
        <p:nvPicPr>
          <p:cNvPr id="15" name="Picture 10" descr="クリエイティブ・コモンズ・ライセンス"/>
          <p:cNvPicPr>
            <a:picLocks noChangeAspect="1" noChangeArrowheads="1"/>
          </p:cNvPicPr>
          <p:nvPr/>
        </p:nvPicPr>
        <p:blipFill>
          <a:blip r:embed="rId5"/>
          <a:srcRect/>
          <a:stretch>
            <a:fillRect/>
          </a:stretch>
        </p:blipFill>
        <p:spPr bwMode="auto">
          <a:xfrm>
            <a:off x="897001" y="4519549"/>
            <a:ext cx="838200" cy="295275"/>
          </a:xfrm>
          <a:prstGeom prst="rect">
            <a:avLst/>
          </a:prstGeom>
          <a:noFill/>
          <a:ln w="9525">
            <a:noFill/>
            <a:miter lim="800000"/>
            <a:headEnd/>
            <a:tailEnd/>
          </a:ln>
        </p:spPr>
      </p:pic>
      <p:pic>
        <p:nvPicPr>
          <p:cNvPr id="16" name="Picture 12" descr="クリエイティブ・コモンズ・ライセンス"/>
          <p:cNvPicPr>
            <a:picLocks noChangeAspect="1" noChangeArrowheads="1"/>
          </p:cNvPicPr>
          <p:nvPr/>
        </p:nvPicPr>
        <p:blipFill>
          <a:blip r:embed="rId6"/>
          <a:srcRect/>
          <a:stretch>
            <a:fillRect/>
          </a:stretch>
        </p:blipFill>
        <p:spPr bwMode="auto">
          <a:xfrm>
            <a:off x="897001" y="5137722"/>
            <a:ext cx="838200" cy="295275"/>
          </a:xfrm>
          <a:prstGeom prst="rect">
            <a:avLst/>
          </a:prstGeom>
          <a:noFill/>
          <a:ln w="9525">
            <a:noFill/>
            <a:miter lim="800000"/>
            <a:headEnd/>
            <a:tailEnd/>
          </a:ln>
        </p:spPr>
      </p:pic>
      <p:pic>
        <p:nvPicPr>
          <p:cNvPr id="17" name="Picture 14" descr="クリエイティブ・コモンズ・ライセンス"/>
          <p:cNvPicPr>
            <a:picLocks noChangeAspect="1" noChangeArrowheads="1"/>
          </p:cNvPicPr>
          <p:nvPr/>
        </p:nvPicPr>
        <p:blipFill>
          <a:blip r:embed="rId7"/>
          <a:srcRect/>
          <a:stretch>
            <a:fillRect/>
          </a:stretch>
        </p:blipFill>
        <p:spPr bwMode="auto">
          <a:xfrm>
            <a:off x="906145" y="5747004"/>
            <a:ext cx="838200" cy="295275"/>
          </a:xfrm>
          <a:prstGeom prst="rect">
            <a:avLst/>
          </a:prstGeom>
          <a:noFill/>
          <a:ln w="9525">
            <a:noFill/>
            <a:miter lim="800000"/>
            <a:headEnd/>
            <a:tailEnd/>
          </a:ln>
        </p:spPr>
      </p:pic>
      <p:sp>
        <p:nvSpPr>
          <p:cNvPr id="18" name="正方形/長方形 17"/>
          <p:cNvSpPr/>
          <p:nvPr/>
        </p:nvSpPr>
        <p:spPr>
          <a:xfrm>
            <a:off x="5913424" y="6153754"/>
            <a:ext cx="3013787" cy="246221"/>
          </a:xfrm>
          <a:prstGeom prst="rect">
            <a:avLst/>
          </a:prstGeom>
        </p:spPr>
        <p:txBody>
          <a:bodyPr wrap="square">
            <a:spAutoFit/>
          </a:bodyPr>
          <a:lstStyle/>
          <a:p>
            <a:pPr lvl="0"/>
            <a:r>
              <a:rPr lang="en-US" altLang="ja-JP" sz="1000" dirty="0" smtClean="0">
                <a:solidFill>
                  <a:srgbClr val="000000"/>
                </a:solidFill>
                <a:latin typeface="HGP明朝E" panose="02020900000000000000" pitchFamily="18" charset="-128"/>
                <a:ea typeface="HGP明朝E" panose="02020900000000000000" pitchFamily="18" charset="-128"/>
              </a:rPr>
              <a:t>※</a:t>
            </a:r>
            <a:r>
              <a:rPr lang="ja-JP" altLang="en-US" sz="1000" dirty="0" smtClean="0">
                <a:solidFill>
                  <a:srgbClr val="000000"/>
                </a:solidFill>
                <a:latin typeface="HGP明朝E" panose="02020900000000000000" pitchFamily="18" charset="-128"/>
                <a:ea typeface="HGP明朝E" panose="02020900000000000000" pitchFamily="18" charset="-128"/>
              </a:rPr>
              <a:t> 著作者</a:t>
            </a:r>
            <a:r>
              <a:rPr lang="ja-JP" altLang="en-US" sz="1000" dirty="0">
                <a:solidFill>
                  <a:srgbClr val="000000"/>
                </a:solidFill>
                <a:latin typeface="HGP明朝E" panose="02020900000000000000" pitchFamily="18" charset="-128"/>
                <a:ea typeface="HGP明朝E" panose="02020900000000000000" pitchFamily="18" charset="-128"/>
              </a:rPr>
              <a:t>の人格権を侵害する改変は許可</a:t>
            </a:r>
            <a:r>
              <a:rPr lang="ja-JP" altLang="en-US" sz="1000" dirty="0" smtClean="0">
                <a:solidFill>
                  <a:srgbClr val="000000"/>
                </a:solidFill>
                <a:latin typeface="HGP明朝E" panose="02020900000000000000" pitchFamily="18" charset="-128"/>
                <a:ea typeface="HGP明朝E" panose="02020900000000000000" pitchFamily="18" charset="-128"/>
              </a:rPr>
              <a:t>しない</a:t>
            </a:r>
            <a:endParaRPr lang="ja-JP" altLang="en-US" sz="1000" dirty="0">
              <a:solidFill>
                <a:srgbClr val="000000"/>
              </a:solidFill>
              <a:latin typeface="HGP明朝E" panose="02020900000000000000" pitchFamily="18" charset="-128"/>
              <a:ea typeface="HGP明朝E" panose="02020900000000000000" pitchFamily="18" charset="-128"/>
            </a:endParaRPr>
          </a:p>
        </p:txBody>
      </p:sp>
      <p:sp>
        <p:nvSpPr>
          <p:cNvPr id="19" name="コンテンツ プレースホルダー 1"/>
          <p:cNvSpPr txBox="1">
            <a:spLocks/>
          </p:cNvSpPr>
          <p:nvPr/>
        </p:nvSpPr>
        <p:spPr>
          <a:xfrm>
            <a:off x="755576" y="1748433"/>
            <a:ext cx="7930462"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ライセンスの</a:t>
            </a:r>
            <a:r>
              <a:rPr lang="ja-JP" altLang="en-US" sz="1200" dirty="0">
                <a:latin typeface="HGP明朝E" panose="02020900000000000000" pitchFamily="18" charset="-128"/>
                <a:ea typeface="HGP明朝E" panose="02020900000000000000" pitchFamily="18" charset="-128"/>
              </a:rPr>
              <a:t>種類と</a:t>
            </a:r>
            <a:r>
              <a:rPr lang="ja-JP" altLang="en-US" sz="1200" dirty="0" smtClean="0">
                <a:latin typeface="HGP明朝E" panose="02020900000000000000" pitchFamily="18" charset="-128"/>
                <a:ea typeface="HGP明朝E" panose="02020900000000000000" pitchFamily="18" charset="-128"/>
              </a:rPr>
              <a:t>概要</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049174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21</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（２）</a:t>
            </a:r>
            <a:r>
              <a:rPr lang="en-US" altLang="ja-JP" sz="2000" dirty="0">
                <a:latin typeface="+mj-ea"/>
              </a:rPr>
              <a:t>CC</a:t>
            </a:r>
            <a:r>
              <a:rPr lang="ja-JP" altLang="en-US" sz="2000" dirty="0">
                <a:latin typeface="+mj-ea"/>
              </a:rPr>
              <a:t>ライセンス</a:t>
            </a:r>
          </a:p>
        </p:txBody>
      </p:sp>
      <p:sp>
        <p:nvSpPr>
          <p:cNvPr id="8" name="テキスト ボックス 7"/>
          <p:cNvSpPr txBox="1">
            <a:spLocks noChangeArrowheads="1"/>
          </p:cNvSpPr>
          <p:nvPr/>
        </p:nvSpPr>
        <p:spPr bwMode="auto">
          <a:xfrm>
            <a:off x="5534025" y="6076760"/>
            <a:ext cx="3398203" cy="553998"/>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クリエイティブ・コモンズ・ジャパン ウェブサイト（</a:t>
            </a:r>
            <a:r>
              <a:rPr lang="en-US" altLang="ja-JP" sz="1000" dirty="0" smtClean="0">
                <a:latin typeface="HGP明朝E" panose="02020900000000000000" pitchFamily="18" charset="-128"/>
                <a:ea typeface="HGP明朝E" panose="02020900000000000000" pitchFamily="18" charset="-128"/>
              </a:rPr>
              <a:t> http://creativecommons.jp/licenses/ </a:t>
            </a:r>
            <a:r>
              <a:rPr lang="ja-JP" altLang="en-US" sz="1000" dirty="0" smtClean="0">
                <a:latin typeface="HGP明朝E" panose="02020900000000000000" pitchFamily="18" charset="-128"/>
                <a:ea typeface="HGP明朝E" panose="02020900000000000000" pitchFamily="18" charset="-128"/>
              </a:rPr>
              <a:t>）をもとに</a:t>
            </a:r>
            <a:endParaRPr lang="en-US" altLang="ja-JP" sz="1000" dirty="0" smtClean="0">
              <a:latin typeface="HGP明朝E" panose="02020900000000000000" pitchFamily="18" charset="-128"/>
              <a:ea typeface="HGP明朝E" panose="02020900000000000000" pitchFamily="18" charset="-128"/>
            </a:endParaRPr>
          </a:p>
          <a:p>
            <a:pPr algn="r"/>
            <a:r>
              <a:rPr lang="ja-JP" altLang="en-US" sz="1000" dirty="0" smtClean="0">
                <a:latin typeface="HGP明朝E" panose="02020900000000000000" pitchFamily="18" charset="-128"/>
                <a:ea typeface="HGP明朝E" panose="02020900000000000000" pitchFamily="18" charset="-128"/>
              </a:rPr>
              <a:t>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190769305"/>
              </p:ext>
            </p:extLst>
          </p:nvPr>
        </p:nvGraphicFramePr>
        <p:xfrm>
          <a:off x="5657850" y="1135608"/>
          <a:ext cx="3074670" cy="4815912"/>
        </p:xfrm>
        <a:graphic>
          <a:graphicData uri="http://schemas.openxmlformats.org/drawingml/2006/table">
            <a:tbl>
              <a:tblPr firstRow="1" bandRow="1">
                <a:tableStyleId>{5C22544A-7EE6-4342-B048-85BDC9FD1C3A}</a:tableStyleId>
              </a:tblPr>
              <a:tblGrid>
                <a:gridCol w="762669"/>
                <a:gridCol w="2312001"/>
              </a:tblGrid>
              <a:tr h="293142">
                <a:tc>
                  <a:txBody>
                    <a:bodyPr/>
                    <a:lstStyle/>
                    <a:p>
                      <a:r>
                        <a:rPr kumimoji="1" lang="ja-JP" altLang="en-US" sz="1200" dirty="0" smtClean="0"/>
                        <a:t>項目</a:t>
                      </a:r>
                      <a:endParaRPr kumimoji="1" lang="ja-JP" altLang="en-US" sz="1200" dirty="0"/>
                    </a:p>
                  </a:txBody>
                  <a:tcPr/>
                </a:tc>
                <a:tc>
                  <a:txBody>
                    <a:bodyPr/>
                    <a:lstStyle/>
                    <a:p>
                      <a:r>
                        <a:rPr kumimoji="1" lang="ja-JP" altLang="en-US" sz="1200" dirty="0" smtClean="0"/>
                        <a:t>内容</a:t>
                      </a:r>
                      <a:endParaRPr kumimoji="1" lang="ja-JP" altLang="en-US" sz="1200" dirty="0"/>
                    </a:p>
                  </a:txBody>
                  <a:tcPr/>
                </a:tc>
              </a:tr>
              <a:tr h="1079386">
                <a:tc>
                  <a:txBody>
                    <a:bodyPr/>
                    <a:lstStyle/>
                    <a:p>
                      <a:r>
                        <a:rPr kumimoji="1" lang="ja-JP" altLang="en-US" sz="1200" dirty="0" smtClean="0">
                          <a:latin typeface="HGP明朝E" panose="02020900000000000000" pitchFamily="18" charset="-128"/>
                          <a:ea typeface="HGP明朝E" panose="02020900000000000000" pitchFamily="18" charset="-128"/>
                        </a:rPr>
                        <a:t>名称</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indent="0" algn="ctr">
                        <a:buFont typeface="Arial" panose="020B0604020202020204" pitchFamily="34" charset="0"/>
                        <a:buNone/>
                      </a:pPr>
                      <a:r>
                        <a:rPr kumimoji="1" lang="ja-JP" altLang="pl-PL" sz="1200" dirty="0" smtClean="0">
                          <a:latin typeface="HGP明朝E" panose="02020900000000000000" pitchFamily="18" charset="-128"/>
                          <a:ea typeface="HGP明朝E" panose="02020900000000000000" pitchFamily="18" charset="-128"/>
                        </a:rPr>
                        <a:t>表示 </a:t>
                      </a:r>
                      <a:r>
                        <a:rPr kumimoji="1" lang="pl-PL" altLang="ja-JP" sz="1200" dirty="0" smtClean="0">
                          <a:latin typeface="HGP明朝E" panose="02020900000000000000" pitchFamily="18" charset="-128"/>
                          <a:ea typeface="HGP明朝E" panose="02020900000000000000" pitchFamily="18" charset="-128"/>
                        </a:rPr>
                        <a:t>2.1 </a:t>
                      </a:r>
                      <a:r>
                        <a:rPr kumimoji="1" lang="ja-JP" altLang="pl-PL" sz="1200" dirty="0" smtClean="0">
                          <a:latin typeface="HGP明朝E" panose="02020900000000000000" pitchFamily="18" charset="-128"/>
                          <a:ea typeface="HGP明朝E" panose="02020900000000000000" pitchFamily="18" charset="-128"/>
                        </a:rPr>
                        <a:t>日本</a:t>
                      </a:r>
                    </a:p>
                    <a:p>
                      <a:pPr marL="0" indent="0" algn="ctr">
                        <a:buFont typeface="Arial" panose="020B0604020202020204" pitchFamily="34" charset="0"/>
                        <a:buNone/>
                      </a:pPr>
                      <a:r>
                        <a:rPr kumimoji="1" lang="pl-PL" altLang="ja-JP" sz="1200" dirty="0" smtClean="0">
                          <a:latin typeface="HGP明朝E" panose="02020900000000000000" pitchFamily="18" charset="-128"/>
                          <a:ea typeface="HGP明朝E" panose="02020900000000000000" pitchFamily="18" charset="-128"/>
                        </a:rPr>
                        <a:t>(CC-BY 2.1 Japan)</a:t>
                      </a:r>
                      <a:endParaRPr kumimoji="1" lang="en-US" altLang="ja-JP" sz="1200" dirty="0" smtClean="0">
                        <a:latin typeface="HGP明朝E" panose="02020900000000000000" pitchFamily="18" charset="-128"/>
                        <a:ea typeface="HGP明朝E" panose="02020900000000000000" pitchFamily="18" charset="-128"/>
                      </a:endParaRPr>
                    </a:p>
                    <a:p>
                      <a:pPr marL="0" indent="0" algn="ctr">
                        <a:buFont typeface="Arial" panose="020B0604020202020204" pitchFamily="34" charset="0"/>
                        <a:buNone/>
                      </a:pPr>
                      <a:r>
                        <a:rPr kumimoji="1" lang="en-US" altLang="ja-JP" sz="1200" dirty="0" smtClean="0">
                          <a:latin typeface="HGP明朝E" panose="02020900000000000000" pitchFamily="18" charset="-128"/>
                          <a:ea typeface="HGP明朝E" panose="02020900000000000000" pitchFamily="18" charset="-128"/>
                        </a:rPr>
                        <a:t>(</a:t>
                      </a:r>
                      <a:r>
                        <a:rPr kumimoji="1" lang="ja-JP" altLang="en-US" sz="1200" dirty="0" smtClean="0">
                          <a:latin typeface="HGP明朝E" panose="02020900000000000000" pitchFamily="18" charset="-128"/>
                          <a:ea typeface="HGP明朝E" panose="02020900000000000000" pitchFamily="18" charset="-128"/>
                        </a:rPr>
                        <a:t>通称、「</a:t>
                      </a:r>
                      <a:r>
                        <a:rPr kumimoji="1" lang="en-US" altLang="ja-JP" sz="1200" dirty="0" smtClean="0">
                          <a:latin typeface="HGP明朝E" panose="02020900000000000000" pitchFamily="18" charset="-128"/>
                          <a:ea typeface="HGP明朝E" panose="02020900000000000000" pitchFamily="18" charset="-128"/>
                        </a:rPr>
                        <a:t>CC-BY</a:t>
                      </a:r>
                      <a:r>
                        <a:rPr kumimoji="1" lang="ja-JP" altLang="en-US" sz="1200" dirty="0" smtClean="0">
                          <a:latin typeface="HGP明朝E" panose="02020900000000000000" pitchFamily="18" charset="-128"/>
                          <a:ea typeface="HGP明朝E" panose="02020900000000000000" pitchFamily="18" charset="-128"/>
                        </a:rPr>
                        <a:t>」）</a:t>
                      </a:r>
                      <a:endParaRPr kumimoji="1" lang="pl-PL" altLang="ja-JP" sz="1200" dirty="0" smtClean="0">
                        <a:latin typeface="HGP明朝E" panose="02020900000000000000" pitchFamily="18" charset="-128"/>
                        <a:ea typeface="HGP明朝E" panose="02020900000000000000" pitchFamily="18" charset="-128"/>
                      </a:endParaRPr>
                    </a:p>
                  </a:txBody>
                  <a:tcPr anchor="ctr"/>
                </a:tc>
              </a:tr>
              <a:tr h="1130414">
                <a:tc>
                  <a:txBody>
                    <a:bodyPr/>
                    <a:lstStyle/>
                    <a:p>
                      <a:r>
                        <a:rPr kumimoji="1" lang="ja-JP" altLang="en-US" sz="1200" dirty="0" smtClean="0">
                          <a:latin typeface="HGP明朝E" panose="02020900000000000000" pitchFamily="18" charset="-128"/>
                          <a:ea typeface="HGP明朝E" panose="02020900000000000000" pitchFamily="18" charset="-128"/>
                        </a:rPr>
                        <a:t>アイコン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indent="0">
                        <a:buFont typeface="Arial" panose="020B0604020202020204" pitchFamily="34" charset="0"/>
                        <a:buNone/>
                      </a:pPr>
                      <a:endParaRPr kumimoji="1" lang="ja-JP" altLang="en-US" sz="1200" dirty="0">
                        <a:latin typeface="HGP明朝E" panose="02020900000000000000" pitchFamily="18" charset="-128"/>
                        <a:ea typeface="HGP明朝E" panose="02020900000000000000" pitchFamily="18" charset="-128"/>
                      </a:endParaRPr>
                    </a:p>
                  </a:txBody>
                  <a:tcPr anchor="ctr"/>
                </a:tc>
              </a:tr>
              <a:tr h="2312970">
                <a:tc>
                  <a:txBody>
                    <a:bodyPr/>
                    <a:lstStyle/>
                    <a:p>
                      <a:r>
                        <a:rPr kumimoji="1" lang="ja-JP" altLang="en-US" sz="1200" dirty="0" smtClean="0">
                          <a:latin typeface="HGP明朝E" panose="02020900000000000000" pitchFamily="18" charset="-128"/>
                          <a:ea typeface="HGP明朝E" panose="02020900000000000000" pitchFamily="18" charset="-128"/>
                        </a:rPr>
                        <a:t>オープンデータで利用している国</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ドイツ</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イタリア</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オーストラリア</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ニュージーランド</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米国</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イギリス （互換ライセンス）</a:t>
                      </a:r>
                      <a:endParaRPr kumimoji="1" lang="en-US" altLang="ja-JP" sz="1200" dirty="0" smtClean="0">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フランス （互換ライセンス）</a:t>
                      </a:r>
                      <a:endParaRPr kumimoji="1" lang="en-US" altLang="ja-JP" sz="1200" dirty="0" smtClean="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　　　　　　　　　　　　　　　　　　　等</a:t>
                      </a:r>
                      <a:endParaRPr kumimoji="1" lang="ja-JP" altLang="en-US" sz="1200" dirty="0">
                        <a:latin typeface="HGP明朝E" panose="02020900000000000000" pitchFamily="18" charset="-128"/>
                        <a:ea typeface="HGP明朝E" panose="02020900000000000000" pitchFamily="18" charset="-128"/>
                      </a:endParaRPr>
                    </a:p>
                  </a:txBody>
                  <a:tcPr anchor="ctr"/>
                </a:tc>
              </a:tr>
            </a:tbl>
          </a:graphicData>
        </a:graphic>
      </p:graphicFrame>
      <p:pic>
        <p:nvPicPr>
          <p:cNvPr id="20" name="Picture 6" descr="クリエイティブ・コモンズ・ライセンス"/>
          <p:cNvPicPr>
            <a:picLocks noChangeAspect="1" noChangeArrowheads="1"/>
          </p:cNvPicPr>
          <p:nvPr/>
        </p:nvPicPr>
        <p:blipFill>
          <a:blip r:embed="rId2"/>
          <a:srcRect/>
          <a:stretch>
            <a:fillRect/>
          </a:stretch>
        </p:blipFill>
        <p:spPr bwMode="auto">
          <a:xfrm>
            <a:off x="7110349" y="2955798"/>
            <a:ext cx="838200" cy="295275"/>
          </a:xfrm>
          <a:prstGeom prst="rect">
            <a:avLst/>
          </a:prstGeom>
          <a:noFill/>
          <a:ln w="9525">
            <a:noFill/>
            <a:miter lim="800000"/>
            <a:headEnd/>
            <a:tailEnd/>
          </a:ln>
        </p:spPr>
      </p:pic>
      <p:sp>
        <p:nvSpPr>
          <p:cNvPr id="21" name="正方形/長方形 20"/>
          <p:cNvSpPr/>
          <p:nvPr/>
        </p:nvSpPr>
        <p:spPr>
          <a:xfrm>
            <a:off x="566055" y="809915"/>
            <a:ext cx="4910820" cy="5940088"/>
          </a:xfrm>
          <a:prstGeom prst="rect">
            <a:avLst/>
          </a:prstGeom>
        </p:spPr>
        <p:txBody>
          <a:bodyPr wrap="square">
            <a:spAutoFit/>
          </a:bodyPr>
          <a:lstStyle/>
          <a:p>
            <a:pPr marL="228600" indent="-228600">
              <a:spcBef>
                <a:spcPts val="300"/>
              </a:spcBef>
              <a:buFont typeface="+mj-ea"/>
              <a:buAutoNum type="circleNumDbPlain" startAt="4"/>
            </a:pPr>
            <a:r>
              <a:rPr lang="en-US" altLang="ja-JP" sz="1400" dirty="0" smtClean="0">
                <a:latin typeface="HGP明朝E" panose="02020900000000000000" pitchFamily="18" charset="-128"/>
                <a:ea typeface="HGP明朝E" panose="02020900000000000000" pitchFamily="18" charset="-128"/>
              </a:rPr>
              <a:t>CC-BY</a:t>
            </a:r>
            <a:r>
              <a:rPr lang="ja-JP" altLang="en-US" sz="1400" dirty="0" smtClean="0">
                <a:latin typeface="HGP明朝E" panose="02020900000000000000" pitchFamily="18" charset="-128"/>
                <a:ea typeface="HGP明朝E" panose="02020900000000000000" pitchFamily="18" charset="-128"/>
              </a:rPr>
              <a:t>ライセンスについて</a:t>
            </a:r>
            <a:r>
              <a:rPr lang="ja-JP" altLang="en-US" sz="1200" dirty="0" smtClean="0">
                <a:latin typeface="HGP明朝E" panose="02020900000000000000" pitchFamily="18" charset="-128"/>
                <a:ea typeface="HGP明朝E" panose="02020900000000000000" pitchFamily="18" charset="-128"/>
              </a:rPr>
              <a:t>　</a:t>
            </a:r>
            <a:endParaRPr lang="en-US" altLang="ja-JP" sz="1200" dirty="0" smtClean="0">
              <a:latin typeface="HGP明朝E" panose="02020900000000000000" pitchFamily="18" charset="-128"/>
              <a:ea typeface="HGP明朝E" panose="02020900000000000000" pitchFamily="18" charset="-128"/>
            </a:endParaRPr>
          </a:p>
          <a:p>
            <a:pPr>
              <a:spcBef>
                <a:spcPts val="300"/>
              </a:spcBef>
            </a:pPr>
            <a:r>
              <a:rPr lang="ja-JP" altLang="en-US" sz="1200" dirty="0" smtClean="0">
                <a:latin typeface="HGP明朝E" panose="02020900000000000000" pitchFamily="18" charset="-128"/>
                <a:ea typeface="HGP明朝E" panose="02020900000000000000" pitchFamily="18" charset="-128"/>
              </a:rPr>
              <a:t>（概要）</a:t>
            </a:r>
          </a:p>
          <a:p>
            <a:pPr marL="18000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ライセンスの中で、最も利用の制約が少ないライセンスで、出典を表示すれば自由に利用できる。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各国の法制度にあわせるためにライセンスの改訂が行われており、</a:t>
            </a:r>
            <a:r>
              <a:rPr lang="en-US" altLang="ja-JP" sz="1200" dirty="0" smtClean="0">
                <a:latin typeface="HGP明朝E" panose="02020900000000000000" pitchFamily="18" charset="-128"/>
                <a:ea typeface="HGP明朝E" panose="02020900000000000000" pitchFamily="18" charset="-128"/>
              </a:rPr>
              <a:t>2014</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3</a:t>
            </a:r>
            <a:r>
              <a:rPr lang="ja-JP" altLang="en-US" sz="1200" dirty="0" smtClean="0">
                <a:latin typeface="HGP明朝E" panose="02020900000000000000" pitchFamily="18" charset="-128"/>
                <a:ea typeface="HGP明朝E" panose="02020900000000000000" pitchFamily="18" charset="-128"/>
              </a:rPr>
              <a:t>月時点で、国際的にはバージョン</a:t>
            </a:r>
            <a:r>
              <a:rPr lang="en-US" altLang="ja-JP" sz="1200" dirty="0" smtClean="0">
                <a:latin typeface="HGP明朝E" panose="02020900000000000000" pitchFamily="18" charset="-128"/>
                <a:ea typeface="HGP明朝E" panose="02020900000000000000" pitchFamily="18" charset="-128"/>
              </a:rPr>
              <a:t>4.0</a:t>
            </a:r>
            <a:r>
              <a:rPr lang="ja-JP" altLang="en-US" sz="1200" dirty="0" smtClean="0">
                <a:latin typeface="HGP明朝E" panose="02020900000000000000" pitchFamily="18" charset="-128"/>
                <a:ea typeface="HGP明朝E" panose="02020900000000000000" pitchFamily="18" charset="-128"/>
              </a:rPr>
              <a:t>が利用され始めている。なお、日本</a:t>
            </a:r>
            <a:r>
              <a:rPr lang="ja-JP" altLang="en-US" sz="1200" dirty="0">
                <a:latin typeface="HGP明朝E" panose="02020900000000000000" pitchFamily="18" charset="-128"/>
                <a:ea typeface="HGP明朝E" panose="02020900000000000000" pitchFamily="18" charset="-128"/>
              </a:rPr>
              <a:t>で</a:t>
            </a:r>
            <a:r>
              <a:rPr lang="ja-JP" altLang="en-US" sz="1200" dirty="0" smtClean="0">
                <a:latin typeface="HGP明朝E" panose="02020900000000000000" pitchFamily="18" charset="-128"/>
                <a:ea typeface="HGP明朝E" panose="02020900000000000000" pitchFamily="18" charset="-128"/>
              </a:rPr>
              <a:t>は改訂の必要性が小さかったこともあり、</a:t>
            </a:r>
            <a:r>
              <a:rPr lang="ja-JP" altLang="en-US" sz="1200" dirty="0">
                <a:latin typeface="HGP明朝E" panose="02020900000000000000" pitchFamily="18" charset="-128"/>
                <a:ea typeface="HGP明朝E" panose="02020900000000000000" pitchFamily="18" charset="-128"/>
              </a:rPr>
              <a:t>今も</a:t>
            </a:r>
            <a:r>
              <a:rPr lang="ja-JP" altLang="en-US" sz="1200" dirty="0" smtClean="0">
                <a:latin typeface="HGP明朝E" panose="02020900000000000000" pitchFamily="18" charset="-128"/>
                <a:ea typeface="HGP明朝E" panose="02020900000000000000" pitchFamily="18" charset="-128"/>
              </a:rPr>
              <a:t>バージョン</a:t>
            </a:r>
            <a:r>
              <a:rPr lang="en-US" altLang="ja-JP" sz="1200" dirty="0" smtClean="0">
                <a:latin typeface="HGP明朝E" panose="02020900000000000000" pitchFamily="18" charset="-128"/>
                <a:ea typeface="HGP明朝E" panose="02020900000000000000" pitchFamily="18" charset="-128"/>
              </a:rPr>
              <a:t>2.1</a:t>
            </a:r>
            <a:r>
              <a:rPr lang="ja-JP" altLang="en-US" sz="1200" dirty="0" smtClean="0">
                <a:latin typeface="HGP明朝E" panose="02020900000000000000" pitchFamily="18" charset="-128"/>
                <a:ea typeface="HGP明朝E" panose="02020900000000000000" pitchFamily="18" charset="-128"/>
              </a:rPr>
              <a:t>が利用されている。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は、政府の情報をオープン化する際のライセンスとして、海外で多く利用されている。ドイツ、イタリア、オーストラリア、ニュージーランド等のデータポータルサイトや、米国の省庁のウェブサイト等で利用されているほか、イギリスとフランスでは、</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と互換性のあるライセンスを政府のオープンデータライセンスとしている。</a:t>
            </a:r>
            <a:endParaRPr lang="en-US" altLang="ja-JP" sz="1200" dirty="0" smtClean="0">
              <a:latin typeface="HGP明朝E" panose="02020900000000000000" pitchFamily="18" charset="-128"/>
              <a:ea typeface="HGP明朝E" panose="02020900000000000000" pitchFamily="18" charset="-128"/>
            </a:endParaRPr>
          </a:p>
          <a:p>
            <a:pPr marL="540000" lvl="1" indent="-171450">
              <a:spcBef>
                <a:spcPts val="300"/>
              </a:spcBef>
              <a:buFont typeface="Wingdings" panose="05000000000000000000" pitchFamily="2" charset="2"/>
              <a:buChar char="n"/>
            </a:pPr>
            <a:endParaRPr lang="en-US" altLang="ja-JP" sz="200" dirty="0" smtClean="0">
              <a:latin typeface="HGP明朝E" panose="02020900000000000000" pitchFamily="18" charset="-128"/>
              <a:ea typeface="HGP明朝E" panose="02020900000000000000" pitchFamily="18" charset="-128"/>
            </a:endParaRPr>
          </a:p>
          <a:p>
            <a:pPr>
              <a:spcBef>
                <a:spcPts val="300"/>
              </a:spcBef>
            </a:pPr>
            <a:r>
              <a:rPr lang="ja-JP" altLang="en-US" sz="1200" dirty="0" smtClean="0">
                <a:latin typeface="HGP明朝E" panose="02020900000000000000" pitchFamily="18" charset="-128"/>
                <a:ea typeface="HGP明朝E" panose="02020900000000000000" pitchFamily="18" charset="-128"/>
              </a:rPr>
              <a:t>（特徴）</a:t>
            </a:r>
            <a:endParaRPr lang="en-US" altLang="ja-JP"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出典を表示すれば</a:t>
            </a:r>
            <a:r>
              <a:rPr lang="ja-JP" altLang="en-US" sz="1200" dirty="0" smtClean="0">
                <a:latin typeface="HGP明朝E" panose="02020900000000000000" pitchFamily="18" charset="-128"/>
                <a:ea typeface="HGP明朝E" panose="02020900000000000000" pitchFamily="18" charset="-128"/>
              </a:rPr>
              <a:t>、複製、翻案、頒布、上演、演奏、上映、公衆送信、口述、展示、録音・録画、放送、有線放送、送信可能化、伝達等など</a:t>
            </a:r>
            <a:r>
              <a:rPr lang="ja-JP" altLang="en-US" sz="1200" dirty="0">
                <a:latin typeface="HGP明朝E" panose="02020900000000000000" pitchFamily="18" charset="-128"/>
                <a:ea typeface="HGP明朝E" panose="02020900000000000000" pitchFamily="18" charset="-128"/>
              </a:rPr>
              <a:t>の自由な利用を許諾する</a:t>
            </a:r>
            <a:r>
              <a:rPr lang="ja-JP" altLang="en-US" sz="1200" dirty="0" smtClean="0">
                <a:latin typeface="HGP明朝E" panose="02020900000000000000" pitchFamily="18" charset="-128"/>
                <a:ea typeface="HGP明朝E" panose="02020900000000000000" pitchFamily="18" charset="-128"/>
              </a:rPr>
              <a:t>。（商業的な利用も可能）。</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出典を表示する際には、原作品の全ての著作権表示をそのままにして、原著作者・実演家のクレジットを合理的に表示し、原作品のタイトルを表示し、指定された</a:t>
            </a:r>
            <a:r>
              <a:rPr lang="en-US" altLang="ja-JP" sz="1200" dirty="0" smtClean="0">
                <a:latin typeface="HGP明朝E" panose="02020900000000000000" pitchFamily="18" charset="-128"/>
                <a:ea typeface="HGP明朝E" panose="02020900000000000000" pitchFamily="18" charset="-128"/>
              </a:rPr>
              <a:t>URI</a:t>
            </a:r>
            <a:r>
              <a:rPr lang="ja-JP" altLang="en-US" sz="1200" dirty="0" smtClean="0">
                <a:latin typeface="HGP明朝E" panose="02020900000000000000" pitchFamily="18" charset="-128"/>
                <a:ea typeface="HGP明朝E" panose="02020900000000000000" pitchFamily="18" charset="-128"/>
              </a:rPr>
              <a:t>がある場合はそれを記載しなくてはならない。また、二次的著作物をつくった場合、原著作者の利用を示すクレジットを表示する必要がある。</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許諾者からの通知があった場合、実行可能な範囲で、許諾者又は原著作者への言及を除去しなくてはならない。</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利用が許諾されている範囲</a:t>
            </a:r>
            <a:r>
              <a:rPr lang="ja-JP" altLang="en-US" sz="1200" dirty="0" smtClean="0">
                <a:latin typeface="HGP明朝E" panose="02020900000000000000" pitchFamily="18" charset="-128"/>
                <a:ea typeface="HGP明朝E" panose="02020900000000000000" pitchFamily="18" charset="-128"/>
              </a:rPr>
              <a:t>を</a:t>
            </a:r>
            <a:r>
              <a:rPr lang="ja-JP" altLang="en-US" sz="1200" dirty="0">
                <a:latin typeface="HGP明朝E" panose="02020900000000000000" pitchFamily="18" charset="-128"/>
                <a:ea typeface="HGP明朝E" panose="02020900000000000000" pitchFamily="18" charset="-128"/>
              </a:rPr>
              <a:t>狭めるよう</a:t>
            </a:r>
            <a:r>
              <a:rPr lang="ja-JP" altLang="en-US" sz="1200" dirty="0" smtClean="0">
                <a:latin typeface="HGP明朝E" panose="02020900000000000000" pitchFamily="18" charset="-128"/>
                <a:ea typeface="HGP明朝E" panose="02020900000000000000" pitchFamily="18" charset="-128"/>
              </a:rPr>
              <a:t>な</a:t>
            </a:r>
            <a:r>
              <a:rPr lang="ja-JP" altLang="en-US" sz="1200" dirty="0">
                <a:latin typeface="HGP明朝E" panose="02020900000000000000" pitchFamily="18" charset="-128"/>
                <a:ea typeface="HGP明朝E" panose="02020900000000000000" pitchFamily="18" charset="-128"/>
              </a:rPr>
              <a:t>形</a:t>
            </a:r>
            <a:r>
              <a:rPr lang="ja-JP" altLang="en-US" sz="1200" dirty="0" smtClean="0">
                <a:latin typeface="HGP明朝E" panose="02020900000000000000" pitchFamily="18" charset="-128"/>
                <a:ea typeface="HGP明朝E" panose="02020900000000000000" pitchFamily="18" charset="-128"/>
              </a:rPr>
              <a:t>でコピーコントロールを行ってはならない。</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メタデータが付与されていることにより、利用条件を検索エンジンなどでも解釈できる（機械可読性）</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p:txBody>
      </p:sp>
      <p:sp>
        <p:nvSpPr>
          <p:cNvPr id="9" name="コンテンツ プレースホルダー 1"/>
          <p:cNvSpPr txBox="1">
            <a:spLocks/>
          </p:cNvSpPr>
          <p:nvPr/>
        </p:nvSpPr>
        <p:spPr>
          <a:xfrm>
            <a:off x="5556176" y="788437"/>
            <a:ext cx="3168724"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ライセンスのアイコン、利用状況等</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1508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22</a:t>
            </a:fld>
            <a:endParaRPr lang="ja-JP" altLang="en-US" dirty="0"/>
          </a:p>
        </p:txBody>
      </p:sp>
      <p:sp>
        <p:nvSpPr>
          <p:cNvPr id="13" name="コンテンツ プレースホルダー 1"/>
          <p:cNvSpPr txBox="1">
            <a:spLocks/>
          </p:cNvSpPr>
          <p:nvPr/>
        </p:nvSpPr>
        <p:spPr>
          <a:xfrm>
            <a:off x="436653" y="1026367"/>
            <a:ext cx="4011522" cy="541100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447675" lvl="1" indent="-173038" eaLnBrk="1" hangingPunct="1">
              <a:spcBef>
                <a:spcPts val="300"/>
              </a:spcBef>
              <a:buNone/>
            </a:pPr>
            <a:r>
              <a:rPr lang="ja-JP" altLang="en-US" sz="1200" dirty="0">
                <a:latin typeface="HGP明朝E" panose="02020900000000000000" pitchFamily="18" charset="-128"/>
                <a:ea typeface="HGP明朝E" panose="02020900000000000000" pitchFamily="18" charset="-128"/>
              </a:rPr>
              <a:t>①</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のウェブサイトで、ライセンス選択ページ（</a:t>
            </a:r>
            <a:r>
              <a:rPr lang="en-US" altLang="ja-JP" sz="1200" dirty="0">
                <a:latin typeface="HGP明朝E" panose="02020900000000000000" pitchFamily="18" charset="-128"/>
                <a:ea typeface="HGP明朝E" panose="02020900000000000000" pitchFamily="18" charset="-128"/>
              </a:rPr>
              <a:t>http://creativecommons.org/choose/</a:t>
            </a:r>
            <a:r>
              <a:rPr lang="ja-JP" altLang="en-US" sz="1200" dirty="0" smtClean="0">
                <a:latin typeface="HGP明朝E" panose="02020900000000000000" pitchFamily="18" charset="-128"/>
                <a:ea typeface="HGP明朝E" panose="02020900000000000000" pitchFamily="18" charset="-128"/>
              </a:rPr>
              <a:t>）を開く。</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mj-lt"/>
              <a:buAutoNum type="arabicPeriod"/>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pPr>
            <a:r>
              <a:rPr lang="ja-JP" altLang="en-US" sz="1200" dirty="0" smtClean="0">
                <a:latin typeface="HGP明朝E" panose="02020900000000000000" pitchFamily="18" charset="-128"/>
                <a:ea typeface="HGP明朝E" panose="02020900000000000000" pitchFamily="18" charset="-128"/>
              </a:rPr>
              <a:t>②</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の最新バージョン（</a:t>
            </a:r>
            <a:r>
              <a:rPr lang="en-US" altLang="ja-JP" sz="1200" dirty="0" smtClean="0">
                <a:latin typeface="HGP明朝E" panose="02020900000000000000" pitchFamily="18" charset="-128"/>
                <a:ea typeface="HGP明朝E" panose="02020900000000000000" pitchFamily="18" charset="-128"/>
              </a:rPr>
              <a:t>4.0</a:t>
            </a:r>
            <a:r>
              <a:rPr lang="ja-JP" altLang="en-US" sz="1200" dirty="0" smtClean="0">
                <a:latin typeface="HGP明朝E" panose="02020900000000000000" pitchFamily="18" charset="-128"/>
                <a:ea typeface="HGP明朝E" panose="02020900000000000000" pitchFamily="18" charset="-128"/>
              </a:rPr>
              <a:t>）は、最初に表示された画面となるが、</a:t>
            </a:r>
            <a:r>
              <a:rPr lang="en-US" altLang="ja-JP" sz="1200" dirty="0" smtClean="0">
                <a:latin typeface="HGP明朝E" panose="02020900000000000000" pitchFamily="18" charset="-128"/>
                <a:ea typeface="HGP明朝E" panose="02020900000000000000" pitchFamily="18" charset="-128"/>
              </a:rPr>
              <a:t>CC-BY 4.0 </a:t>
            </a:r>
            <a:r>
              <a:rPr lang="ja-JP" altLang="en-US" sz="1200" dirty="0" smtClean="0">
                <a:latin typeface="HGP明朝E" panose="02020900000000000000" pitchFamily="18" charset="-128"/>
                <a:ea typeface="HGP明朝E" panose="02020900000000000000" pitchFamily="18" charset="-128"/>
              </a:rPr>
              <a:t>は日本語化されていない。</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mj-lt"/>
              <a:buAutoNum type="arabicPeriod"/>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pPr>
            <a:r>
              <a:rPr lang="ja-JP" altLang="en-US" sz="1200" dirty="0" smtClean="0">
                <a:latin typeface="HGP明朝E" panose="02020900000000000000" pitchFamily="18" charset="-128"/>
                <a:ea typeface="HGP明朝E" panose="02020900000000000000" pitchFamily="18" charset="-128"/>
              </a:rPr>
              <a:t>③日本語化されたものを利用するためには、ページ上部の「</a:t>
            </a:r>
            <a:r>
              <a:rPr lang="en-US" altLang="ja-JP" sz="1200" dirty="0">
                <a:latin typeface="HGP明朝E" panose="02020900000000000000" pitchFamily="18" charset="-128"/>
                <a:ea typeface="HGP明朝E" panose="02020900000000000000" pitchFamily="18" charset="-128"/>
              </a:rPr>
              <a:t>Looking for earlier license versions, including ports?</a:t>
            </a:r>
            <a:r>
              <a:rPr lang="ja-JP" altLang="en-US" sz="1200" dirty="0" smtClean="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rPr>
              <a:t>A</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の赤枠部分）をクリックし、ポップアップされた画面で、「</a:t>
            </a:r>
            <a:r>
              <a:rPr lang="en-US" altLang="ja-JP" sz="1200" dirty="0" smtClean="0">
                <a:latin typeface="HGP明朝E" panose="02020900000000000000" pitchFamily="18" charset="-128"/>
                <a:ea typeface="HGP明朝E" panose="02020900000000000000" pitchFamily="18" charset="-128"/>
              </a:rPr>
              <a:t>show earlier licenses</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B.</a:t>
            </a:r>
            <a:r>
              <a:rPr lang="ja-JP" altLang="en-US" sz="1200" dirty="0" smtClean="0">
                <a:latin typeface="HGP明朝E" panose="02020900000000000000" pitchFamily="18" charset="-128"/>
                <a:ea typeface="HGP明朝E" panose="02020900000000000000" pitchFamily="18" charset="-128"/>
              </a:rPr>
              <a:t>の赤枠部分）を選択する。</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mj-lt"/>
              <a:buAutoNum type="arabicPeriod"/>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pPr>
            <a:r>
              <a:rPr lang="ja-JP" altLang="en-US" sz="1200" dirty="0" smtClean="0">
                <a:latin typeface="HGP明朝E" panose="02020900000000000000" pitchFamily="18" charset="-128"/>
                <a:ea typeface="HGP明朝E" panose="02020900000000000000" pitchFamily="18" charset="-128"/>
              </a:rPr>
              <a:t>④左側にライセンスの管轄地というドロップボックスが表示されるため（</a:t>
            </a:r>
            <a:r>
              <a:rPr lang="en-US" altLang="ja-JP" sz="1200" dirty="0" smtClean="0">
                <a:latin typeface="HGP明朝E" panose="02020900000000000000" pitchFamily="18" charset="-128"/>
                <a:ea typeface="HGP明朝E" panose="02020900000000000000" pitchFamily="18" charset="-128"/>
              </a:rPr>
              <a:t>C.</a:t>
            </a:r>
            <a:r>
              <a:rPr lang="ja-JP" altLang="en-US" sz="1200" dirty="0" smtClean="0">
                <a:latin typeface="HGP明朝E" panose="02020900000000000000" pitchFamily="18" charset="-128"/>
                <a:ea typeface="HGP明朝E" panose="02020900000000000000" pitchFamily="18" charset="-128"/>
              </a:rPr>
              <a:t>の赤枠部分）、そこで　　「日本」を選択すると、日本語化された</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の最新版である</a:t>
            </a:r>
            <a:r>
              <a:rPr lang="en-US" altLang="ja-JP" sz="1200" dirty="0" smtClean="0">
                <a:latin typeface="HGP明朝E" panose="02020900000000000000" pitchFamily="18" charset="-128"/>
                <a:ea typeface="HGP明朝E" panose="02020900000000000000" pitchFamily="18" charset="-128"/>
              </a:rPr>
              <a:t>CC-BY 2.1</a:t>
            </a:r>
            <a:r>
              <a:rPr lang="ja-JP" altLang="en-US" sz="1200" dirty="0" smtClean="0">
                <a:latin typeface="HGP明朝E" panose="02020900000000000000" pitchFamily="18" charset="-128"/>
                <a:ea typeface="HGP明朝E" panose="02020900000000000000" pitchFamily="18" charset="-128"/>
              </a:rPr>
              <a:t>を選択できる。</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mj-lt"/>
              <a:buAutoNum type="arabicPeriod"/>
            </a:pPr>
            <a:endParaRPr lang="en-US" altLang="ja-JP" sz="1200" dirty="0">
              <a:latin typeface="HGP明朝E" panose="02020900000000000000" pitchFamily="18" charset="-128"/>
              <a:ea typeface="HGP明朝E" panose="02020900000000000000" pitchFamily="18" charset="-128"/>
            </a:endParaRPr>
          </a:p>
          <a:p>
            <a:pPr marL="447675" lvl="1" indent="-173038" eaLnBrk="1" hangingPunct="1">
              <a:spcBef>
                <a:spcPts val="300"/>
              </a:spcBef>
              <a:buNone/>
            </a:pPr>
            <a:r>
              <a:rPr lang="ja-JP" altLang="en-US" sz="1200" dirty="0" smtClean="0">
                <a:latin typeface="HGP明朝E" panose="02020900000000000000" pitchFamily="18" charset="-128"/>
                <a:ea typeface="HGP明朝E" panose="02020900000000000000" pitchFamily="18" charset="-128"/>
              </a:rPr>
              <a:t>⑤</a:t>
            </a:r>
            <a:r>
              <a:rPr lang="en-US" altLang="ja-JP" sz="1200" dirty="0" smtClean="0">
                <a:latin typeface="HGP明朝E" panose="02020900000000000000" pitchFamily="18" charset="-128"/>
                <a:ea typeface="HGP明朝E" panose="02020900000000000000" pitchFamily="18" charset="-128"/>
              </a:rPr>
              <a:t>C.</a:t>
            </a:r>
            <a:r>
              <a:rPr lang="ja-JP" altLang="en-US" sz="1200" dirty="0" smtClean="0">
                <a:latin typeface="HGP明朝E" panose="02020900000000000000" pitchFamily="18" charset="-128"/>
                <a:ea typeface="HGP明朝E" panose="02020900000000000000" pitchFamily="18" charset="-128"/>
              </a:rPr>
              <a:t>のページの右下に表示される</a:t>
            </a:r>
            <a:r>
              <a:rPr lang="ja-JP" altLang="en-US" sz="1200" dirty="0">
                <a:latin typeface="HGP明朝E" panose="02020900000000000000" pitchFamily="18" charset="-128"/>
                <a:ea typeface="HGP明朝E" panose="02020900000000000000" pitchFamily="18" charset="-128"/>
              </a:rPr>
              <a:t>コード</a:t>
            </a:r>
            <a:r>
              <a:rPr lang="ja-JP" altLang="en-US" sz="1200" dirty="0" smtClean="0">
                <a:latin typeface="HGP明朝E" panose="02020900000000000000" pitchFamily="18" charset="-128"/>
                <a:ea typeface="HGP明朝E" panose="02020900000000000000" pitchFamily="18" charset="-128"/>
              </a:rPr>
              <a:t>をホームページのソースコードに貼り付けることで利用可能になる。</a:t>
            </a: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a:t>
            </a:r>
            <a:r>
              <a:rPr kumimoji="1" lang="en-US" altLang="ja-JP" sz="2000" dirty="0" smtClean="0">
                <a:latin typeface="+mj-ea"/>
              </a:rPr>
              <a:t>CC</a:t>
            </a:r>
            <a:r>
              <a:rPr lang="en-US" altLang="ja-JP" sz="2000" dirty="0" smtClean="0">
                <a:latin typeface="+mj-ea"/>
              </a:rPr>
              <a:t>-BY</a:t>
            </a:r>
            <a:r>
              <a:rPr lang="ja-JP" altLang="en-US" sz="2000" dirty="0" smtClean="0">
                <a:latin typeface="+mj-ea"/>
              </a:rPr>
              <a:t>の</a:t>
            </a:r>
            <a:r>
              <a:rPr kumimoji="1" lang="ja-JP" altLang="en-US" sz="2000" dirty="0" smtClean="0">
                <a:latin typeface="+mj-ea"/>
              </a:rPr>
              <a:t>利用方法</a:t>
            </a:r>
            <a:endParaRPr kumimoji="1" lang="ja-JP" altLang="en-US" sz="2000" dirty="0">
              <a:latin typeface="+mj-ea"/>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037" y="872794"/>
            <a:ext cx="3038283" cy="167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6105144" y="1222248"/>
            <a:ext cx="1365504" cy="195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46904" y="1746504"/>
            <a:ext cx="330540" cy="276999"/>
          </a:xfrm>
          <a:prstGeom prst="rect">
            <a:avLst/>
          </a:prstGeom>
          <a:noFill/>
        </p:spPr>
        <p:txBody>
          <a:bodyPr wrap="none" rtlCol="0">
            <a:spAutoFit/>
          </a:bodyPr>
          <a:lstStyle/>
          <a:p>
            <a:r>
              <a:rPr kumimoji="1" lang="en-US" altLang="ja-JP" sz="1200" dirty="0" smtClean="0"/>
              <a:t>A.</a:t>
            </a:r>
            <a:endParaRPr kumimoji="1" lang="ja-JP" altLang="en-US" sz="12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871" y="2872405"/>
            <a:ext cx="2693289" cy="128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6705600" y="3861816"/>
            <a:ext cx="1112520" cy="307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980432" y="3297936"/>
            <a:ext cx="330540" cy="276999"/>
          </a:xfrm>
          <a:prstGeom prst="rect">
            <a:avLst/>
          </a:prstGeom>
          <a:noFill/>
        </p:spPr>
        <p:txBody>
          <a:bodyPr wrap="none" rtlCol="0">
            <a:spAutoFit/>
          </a:bodyPr>
          <a:lstStyle/>
          <a:p>
            <a:r>
              <a:rPr kumimoji="1" lang="en-US" altLang="ja-JP" sz="1200" dirty="0" smtClean="0"/>
              <a:t>B.</a:t>
            </a:r>
            <a:endParaRPr kumimoji="1" lang="ja-JP" altLang="en-US" sz="12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0001" y="4471417"/>
            <a:ext cx="2908175" cy="174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5023104" y="5297424"/>
            <a:ext cx="338554" cy="276999"/>
          </a:xfrm>
          <a:prstGeom prst="rect">
            <a:avLst/>
          </a:prstGeom>
          <a:noFill/>
        </p:spPr>
        <p:txBody>
          <a:bodyPr wrap="none" rtlCol="0">
            <a:spAutoFit/>
          </a:bodyPr>
          <a:lstStyle/>
          <a:p>
            <a:r>
              <a:rPr lang="en-US" altLang="ja-JP" sz="1200" dirty="0"/>
              <a:t>C</a:t>
            </a:r>
            <a:r>
              <a:rPr kumimoji="1" lang="en-US" altLang="ja-JP" sz="1200" dirty="0" smtClean="0"/>
              <a:t>.</a:t>
            </a:r>
            <a:endParaRPr kumimoji="1" lang="ja-JP" altLang="en-US" sz="1200" dirty="0"/>
          </a:p>
        </p:txBody>
      </p:sp>
      <p:sp>
        <p:nvSpPr>
          <p:cNvPr id="17" name="正方形/長方形 16"/>
          <p:cNvSpPr/>
          <p:nvPr/>
        </p:nvSpPr>
        <p:spPr>
          <a:xfrm>
            <a:off x="5605272" y="5989320"/>
            <a:ext cx="1042416"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34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23</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（３）</a:t>
            </a:r>
            <a:r>
              <a:rPr lang="ja-JP" altLang="en-US" sz="2000" dirty="0">
                <a:latin typeface="+mj-ea"/>
              </a:rPr>
              <a:t>パブリックドメインと</a:t>
            </a:r>
            <a:r>
              <a:rPr lang="en-US" altLang="ja-JP" sz="2000" dirty="0">
                <a:latin typeface="+mj-ea"/>
              </a:rPr>
              <a:t>CC0</a:t>
            </a:r>
            <a:r>
              <a:rPr lang="ja-JP" altLang="en-US" sz="2000" dirty="0">
                <a:latin typeface="+mj-ea"/>
              </a:rPr>
              <a:t>　</a:t>
            </a:r>
          </a:p>
        </p:txBody>
      </p:sp>
      <p:sp>
        <p:nvSpPr>
          <p:cNvPr id="2" name="正方形/長方形 1"/>
          <p:cNvSpPr/>
          <p:nvPr/>
        </p:nvSpPr>
        <p:spPr>
          <a:xfrm>
            <a:off x="566055" y="800390"/>
            <a:ext cx="4967970" cy="5886227"/>
          </a:xfrm>
          <a:prstGeom prst="rect">
            <a:avLst/>
          </a:prstGeom>
        </p:spPr>
        <p:txBody>
          <a:bodyPr wrap="square">
            <a:spAutoFit/>
          </a:bodyPr>
          <a:lstStyle/>
          <a:p>
            <a:pPr marL="228600" indent="-228600">
              <a:spcBef>
                <a:spcPts val="300"/>
              </a:spcBef>
              <a:buFont typeface="+mj-ea"/>
              <a:buAutoNum type="circleNumDbPlain"/>
            </a:pPr>
            <a:r>
              <a:rPr lang="ja-JP" altLang="en-US" sz="1400" dirty="0" smtClean="0">
                <a:latin typeface="HGP明朝E" panose="02020900000000000000" pitchFamily="18" charset="-128"/>
                <a:ea typeface="HGP明朝E" panose="02020900000000000000" pitchFamily="18" charset="-128"/>
              </a:rPr>
              <a:t>パブリックドメイン</a:t>
            </a:r>
            <a:endParaRPr lang="ja-JP" altLang="en-US" sz="1400" strike="dblStrike" dirty="0" smtClean="0">
              <a:solidFill>
                <a:srgbClr val="FF0000"/>
              </a:solidFill>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パブリックドメインとは、著作物やデータなどについて、知的財産権（著作権等）が発生していない状態、もしくは、権利が消滅した状態のことをいう。</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例えば米国で</a:t>
            </a:r>
            <a:r>
              <a:rPr lang="ja-JP" altLang="en-US" sz="1200" dirty="0">
                <a:latin typeface="HGP明朝E" panose="02020900000000000000" pitchFamily="18" charset="-128"/>
                <a:ea typeface="HGP明朝E" panose="02020900000000000000" pitchFamily="18" charset="-128"/>
              </a:rPr>
              <a:t>は政府の保有しているデータには著作権が発生</a:t>
            </a:r>
            <a:r>
              <a:rPr lang="ja-JP" altLang="en-US" sz="1200" dirty="0" smtClean="0">
                <a:latin typeface="HGP明朝E" panose="02020900000000000000" pitchFamily="18" charset="-128"/>
                <a:ea typeface="HGP明朝E" panose="02020900000000000000" pitchFamily="18" charset="-128"/>
              </a:rPr>
              <a:t>しないとされているため、パブリックドメイン</a:t>
            </a:r>
            <a:r>
              <a:rPr lang="ja-JP" altLang="en-US" sz="1200" dirty="0">
                <a:latin typeface="HGP明朝E" panose="02020900000000000000" pitchFamily="18" charset="-128"/>
                <a:ea typeface="HGP明朝E" panose="02020900000000000000" pitchFamily="18" charset="-128"/>
              </a:rPr>
              <a:t>であると言われている。</a:t>
            </a: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データがパブリックドメインになると、著作権者によって差し止めや損害賠償などの権利行使がされなくなることから、誰でも自由に利用できる。</a:t>
            </a:r>
            <a:endParaRPr lang="en-US" altLang="ja-JP" sz="1200" dirty="0">
              <a:latin typeface="HGP明朝E" panose="02020900000000000000" pitchFamily="18" charset="-128"/>
              <a:ea typeface="HGP明朝E" panose="02020900000000000000" pitchFamily="18" charset="-128"/>
            </a:endParaRPr>
          </a:p>
          <a:p>
            <a:pPr marL="540000" lvl="1" indent="-171450">
              <a:spcBef>
                <a:spcPts val="300"/>
              </a:spcBef>
              <a:buFont typeface="Wingdings" panose="05000000000000000000" pitchFamily="2" charset="2"/>
              <a:buChar char="n"/>
            </a:pPr>
            <a:endParaRPr lang="en-US" altLang="ja-JP" sz="1200" dirty="0">
              <a:latin typeface="HGP明朝E" panose="02020900000000000000" pitchFamily="18" charset="-128"/>
              <a:ea typeface="HGP明朝E" panose="02020900000000000000" pitchFamily="18" charset="-128"/>
            </a:endParaRPr>
          </a:p>
          <a:p>
            <a:pPr marL="139950" indent="-228600">
              <a:spcBef>
                <a:spcPts val="300"/>
              </a:spcBef>
              <a:buFont typeface="+mj-ea"/>
              <a:buAutoNum type="circleNumDbPlain" startAt="2"/>
            </a:pPr>
            <a:r>
              <a:rPr lang="en-US" altLang="ja-JP" sz="1400" dirty="0" smtClean="0">
                <a:latin typeface="HGP明朝E" panose="02020900000000000000" pitchFamily="18" charset="-128"/>
                <a:ea typeface="HGP明朝E" panose="02020900000000000000" pitchFamily="18" charset="-128"/>
              </a:rPr>
              <a:t>CC0</a:t>
            </a:r>
          </a:p>
          <a:p>
            <a:pPr>
              <a:spcBef>
                <a:spcPts val="300"/>
              </a:spcBef>
            </a:pPr>
            <a:r>
              <a:rPr lang="ja-JP" altLang="en-US" sz="1200" dirty="0" smtClean="0">
                <a:latin typeface="HGP明朝E" panose="02020900000000000000" pitchFamily="18" charset="-128"/>
                <a:ea typeface="HGP明朝E" panose="02020900000000000000" pitchFamily="18" charset="-128"/>
              </a:rPr>
              <a:t>（概要）</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は、著作権が生じている著作物やデータについて、自発的に権利を放棄して、パブリックドメインにしようという試みである。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他の</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が著作権を前提として「利用の許諾を行う（ライセンスする）」のに対して、こちらは①著作権を放棄し、②放棄できない権利は無条件かつ永続的な利用許諾を行い、そして③利用許諾も無効な場合には権利行使をしないということを「確約する」という構成になってい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この宣言がなされたデータは、多くの人が様々な利用を始めることから、途中で撤回することができないことに注意する必要がある。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2014</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3</a:t>
            </a:r>
            <a:r>
              <a:rPr lang="ja-JP" altLang="en-US" sz="1200" dirty="0" smtClean="0">
                <a:latin typeface="HGP明朝E" panose="02020900000000000000" pitchFamily="18" charset="-128"/>
                <a:ea typeface="HGP明朝E" panose="02020900000000000000" pitchFamily="18" charset="-128"/>
              </a:rPr>
              <a:t>月時点では</a:t>
            </a:r>
            <a:r>
              <a:rPr lang="ja-JP" altLang="en-US" sz="1200" dirty="0">
                <a:latin typeface="HGP明朝E" panose="02020900000000000000" pitchFamily="18" charset="-128"/>
                <a:ea typeface="HGP明朝E" panose="02020900000000000000" pitchFamily="18" charset="-128"/>
              </a:rPr>
              <a:t>日本語版</a:t>
            </a:r>
            <a:r>
              <a:rPr lang="ja-JP" altLang="en-US" sz="1200" dirty="0" smtClean="0">
                <a:latin typeface="HGP明朝E" panose="02020900000000000000" pitchFamily="18" charset="-128"/>
                <a:ea typeface="HGP明朝E" panose="02020900000000000000" pitchFamily="18" charset="-128"/>
              </a:rPr>
              <a:t>はパブリックコメント対応中であり、近日中に正式版が公開される予定である。</a:t>
            </a:r>
            <a:endParaRPr lang="en-US" altLang="ja-JP" sz="1200" dirty="0" smtClean="0">
              <a:latin typeface="HGP明朝E" panose="02020900000000000000" pitchFamily="18" charset="-128"/>
              <a:ea typeface="HGP明朝E" panose="02020900000000000000" pitchFamily="18" charset="-128"/>
            </a:endParaRPr>
          </a:p>
          <a:p>
            <a:pPr>
              <a:spcBef>
                <a:spcPts val="300"/>
              </a:spcBef>
            </a:pPr>
            <a:endParaRPr lang="en-US" altLang="ja-JP" sz="200" strike="dblStrike" dirty="0" smtClean="0">
              <a:latin typeface="HGP明朝E" panose="02020900000000000000" pitchFamily="18" charset="-128"/>
              <a:ea typeface="HGP明朝E" panose="02020900000000000000" pitchFamily="18" charset="-128"/>
            </a:endParaRPr>
          </a:p>
          <a:p>
            <a:pPr>
              <a:spcBef>
                <a:spcPts val="300"/>
              </a:spcBef>
            </a:pPr>
            <a:r>
              <a:rPr lang="ja-JP" altLang="en-US" sz="1200" dirty="0" smtClean="0">
                <a:latin typeface="HGP明朝E" panose="02020900000000000000" pitchFamily="18" charset="-128"/>
                <a:ea typeface="HGP明朝E" panose="02020900000000000000" pitchFamily="18" charset="-128"/>
              </a:rPr>
              <a:t>（特徴）</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当該作品・データに関する著作権、著作隣接権、肖像権等の権利を放棄することを</a:t>
            </a:r>
            <a:r>
              <a:rPr lang="ja-JP" altLang="en-US" sz="1200" dirty="0" smtClean="0">
                <a:latin typeface="HGP明朝E" panose="02020900000000000000" pitchFamily="18" charset="-128"/>
                <a:ea typeface="HGP明朝E" panose="02020900000000000000" pitchFamily="18" charset="-128"/>
              </a:rPr>
              <a:t>表明し、無条件かつ自由な利用を許諾する。</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同時に、当該作品・データに関するいかなる</a:t>
            </a:r>
            <a:r>
              <a:rPr lang="ja-JP" altLang="en-US" sz="1200" dirty="0" smtClean="0">
                <a:latin typeface="HGP明朝E" panose="02020900000000000000" pitchFamily="18" charset="-128"/>
                <a:ea typeface="HGP明朝E" panose="02020900000000000000" pitchFamily="18" charset="-128"/>
              </a:rPr>
              <a:t>責任も負わず</a:t>
            </a:r>
            <a:r>
              <a:rPr lang="ja-JP" altLang="en-US" sz="1200" dirty="0">
                <a:latin typeface="HGP明朝E" panose="02020900000000000000" pitchFamily="18" charset="-128"/>
                <a:ea typeface="HGP明朝E" panose="02020900000000000000" pitchFamily="18" charset="-128"/>
              </a:rPr>
              <a:t>、いかなる表明・保証も行わないことを宣言している</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メタデータが付与されていることにより、利用条件を検索エンジンなどでも解釈できる（機械可読性）</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p:txBody>
      </p:sp>
      <p:sp>
        <p:nvSpPr>
          <p:cNvPr id="10" name="テキスト ボックス 9"/>
          <p:cNvSpPr txBox="1">
            <a:spLocks noChangeArrowheads="1"/>
          </p:cNvSpPr>
          <p:nvPr/>
        </p:nvSpPr>
        <p:spPr bwMode="auto">
          <a:xfrm>
            <a:off x="5495925" y="6048185"/>
            <a:ext cx="3493453" cy="553998"/>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 </a:t>
            </a:r>
            <a:r>
              <a:rPr lang="ja-JP" altLang="en-US" sz="1000" dirty="0" smtClean="0">
                <a:latin typeface="HGP明朝E" panose="02020900000000000000" pitchFamily="18" charset="-128"/>
                <a:ea typeface="HGP明朝E" panose="02020900000000000000" pitchFamily="18" charset="-128"/>
              </a:rPr>
              <a:t>クリエイティブ・コモンズ・ジャパン ウェブサイト（</a:t>
            </a:r>
            <a:r>
              <a:rPr lang="en-US" altLang="ja-JP" sz="1000" dirty="0" smtClean="0">
                <a:latin typeface="HGP明朝E" panose="02020900000000000000" pitchFamily="18" charset="-128"/>
                <a:ea typeface="HGP明朝E" panose="02020900000000000000" pitchFamily="18" charset="-128"/>
              </a:rPr>
              <a:t> http://creativecommons.jp/licenses/ </a:t>
            </a:r>
            <a:r>
              <a:rPr lang="ja-JP" altLang="en-US" sz="1000" dirty="0" smtClean="0">
                <a:latin typeface="HGP明朝E" panose="02020900000000000000" pitchFamily="18" charset="-128"/>
                <a:ea typeface="HGP明朝E" panose="02020900000000000000" pitchFamily="18" charset="-128"/>
              </a:rPr>
              <a:t>）をもとにデータガバナンス委員会事務局作成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822925346"/>
              </p:ext>
            </p:extLst>
          </p:nvPr>
        </p:nvGraphicFramePr>
        <p:xfrm>
          <a:off x="5667376" y="1133703"/>
          <a:ext cx="3065144" cy="4867048"/>
        </p:xfrm>
        <a:graphic>
          <a:graphicData uri="http://schemas.openxmlformats.org/drawingml/2006/table">
            <a:tbl>
              <a:tblPr firstRow="1" bandRow="1">
                <a:tableStyleId>{5C22544A-7EE6-4342-B048-85BDC9FD1C3A}</a:tableStyleId>
              </a:tblPr>
              <a:tblGrid>
                <a:gridCol w="808487"/>
                <a:gridCol w="2256657"/>
              </a:tblGrid>
              <a:tr h="408486">
                <a:tc>
                  <a:txBody>
                    <a:bodyPr/>
                    <a:lstStyle/>
                    <a:p>
                      <a:r>
                        <a:rPr kumimoji="1" lang="ja-JP" altLang="en-US" sz="1200" dirty="0" smtClean="0"/>
                        <a:t>項目</a:t>
                      </a:r>
                      <a:endParaRPr kumimoji="1" lang="ja-JP" altLang="en-US" sz="1200" dirty="0"/>
                    </a:p>
                  </a:txBody>
                  <a:tcPr/>
                </a:tc>
                <a:tc>
                  <a:txBody>
                    <a:bodyPr/>
                    <a:lstStyle/>
                    <a:p>
                      <a:r>
                        <a:rPr kumimoji="1" lang="ja-JP" altLang="en-US" sz="1200" dirty="0" smtClean="0"/>
                        <a:t>内容</a:t>
                      </a:r>
                      <a:endParaRPr kumimoji="1" lang="ja-JP" altLang="en-US" sz="1200" dirty="0"/>
                    </a:p>
                  </a:txBody>
                  <a:tcPr/>
                </a:tc>
              </a:tr>
              <a:tr h="842573">
                <a:tc>
                  <a:txBody>
                    <a:bodyPr/>
                    <a:lstStyle/>
                    <a:p>
                      <a:r>
                        <a:rPr kumimoji="1" lang="ja-JP" altLang="en-US" sz="1200" dirty="0" smtClean="0">
                          <a:latin typeface="HGP明朝E" panose="02020900000000000000" pitchFamily="18" charset="-128"/>
                          <a:ea typeface="HGP明朝E" panose="02020900000000000000" pitchFamily="18" charset="-128"/>
                        </a:rPr>
                        <a:t>名称</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indent="0" algn="ctr">
                        <a:buFont typeface="Arial" panose="020B0604020202020204" pitchFamily="34" charset="0"/>
                        <a:buNone/>
                      </a:pPr>
                      <a:r>
                        <a:rPr kumimoji="1" lang="en-US" altLang="ja-JP" sz="1200" dirty="0" smtClean="0">
                          <a:latin typeface="HGP明朝E" panose="02020900000000000000" pitchFamily="18" charset="-128"/>
                          <a:ea typeface="HGP明朝E" panose="02020900000000000000" pitchFamily="18" charset="-128"/>
                        </a:rPr>
                        <a:t>CC0 1.0 Universal</a:t>
                      </a:r>
                    </a:p>
                    <a:p>
                      <a:pPr marL="0" indent="0" algn="ctr">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（通称「</a:t>
                      </a:r>
                      <a:r>
                        <a:rPr kumimoji="1" lang="en-US" altLang="ja-JP" sz="1200" dirty="0" smtClean="0">
                          <a:latin typeface="HGP明朝E" panose="02020900000000000000" pitchFamily="18" charset="-128"/>
                          <a:ea typeface="HGP明朝E" panose="02020900000000000000" pitchFamily="18" charset="-128"/>
                        </a:rPr>
                        <a:t>CC0</a:t>
                      </a:r>
                      <a:r>
                        <a:rPr kumimoji="1" lang="ja-JP" altLang="en-US" sz="1200" dirty="0" smtClean="0">
                          <a:latin typeface="HGP明朝E" panose="02020900000000000000" pitchFamily="18" charset="-128"/>
                          <a:ea typeface="HGP明朝E" panose="02020900000000000000" pitchFamily="18" charset="-128"/>
                        </a:rPr>
                        <a:t>」）</a:t>
                      </a:r>
                      <a:endParaRPr kumimoji="1" lang="pl-PL" altLang="ja-JP" sz="1200" dirty="0" smtClean="0">
                        <a:latin typeface="HGP明朝E" panose="02020900000000000000" pitchFamily="18" charset="-128"/>
                        <a:ea typeface="HGP明朝E" panose="02020900000000000000" pitchFamily="18" charset="-128"/>
                      </a:endParaRPr>
                    </a:p>
                  </a:txBody>
                  <a:tcPr anchor="ctr"/>
                </a:tc>
              </a:tr>
              <a:tr h="1213759">
                <a:tc>
                  <a:txBody>
                    <a:bodyPr/>
                    <a:lstStyle/>
                    <a:p>
                      <a:r>
                        <a:rPr kumimoji="1" lang="ja-JP" altLang="en-US" sz="1200" dirty="0" smtClean="0">
                          <a:latin typeface="HGP明朝E" panose="02020900000000000000" pitchFamily="18" charset="-128"/>
                          <a:ea typeface="HGP明朝E" panose="02020900000000000000" pitchFamily="18" charset="-128"/>
                        </a:rPr>
                        <a:t>アイコン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indent="0">
                        <a:buFont typeface="Arial" panose="020B0604020202020204" pitchFamily="34" charset="0"/>
                        <a:buNone/>
                      </a:pPr>
                      <a:endParaRPr kumimoji="1" lang="ja-JP" altLang="en-US" sz="1200" dirty="0">
                        <a:latin typeface="HGP明朝E" panose="02020900000000000000" pitchFamily="18" charset="-128"/>
                        <a:ea typeface="HGP明朝E" panose="02020900000000000000" pitchFamily="18" charset="-128"/>
                      </a:endParaRPr>
                    </a:p>
                  </a:txBody>
                  <a:tcPr anchor="ctr"/>
                </a:tc>
              </a:tr>
              <a:tr h="2402230">
                <a:tc>
                  <a:txBody>
                    <a:bodyPr/>
                    <a:lstStyle/>
                    <a:p>
                      <a:r>
                        <a:rPr kumimoji="1" lang="ja-JP" altLang="en-US" sz="1200" dirty="0" smtClean="0">
                          <a:latin typeface="HGP明朝E" panose="02020900000000000000" pitchFamily="18" charset="-128"/>
                          <a:ea typeface="HGP明朝E" panose="02020900000000000000" pitchFamily="18" charset="-128"/>
                        </a:rPr>
                        <a:t>オープンデータで利用している機関</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米国ハーバード大学図書館</a:t>
                      </a:r>
                    </a:p>
                    <a:p>
                      <a:pPr marL="285750" indent="-285750">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ドイツ国立図書館</a:t>
                      </a:r>
                    </a:p>
                    <a:p>
                      <a:pPr marL="285750" indent="-285750">
                        <a:buFont typeface="Arial" panose="020B0604020202020204" pitchFamily="34" charset="0"/>
                        <a:buChar char="•"/>
                      </a:pPr>
                      <a:r>
                        <a:rPr kumimoji="1" lang="en-US" altLang="ja-JP" sz="1200" dirty="0" smtClean="0">
                          <a:latin typeface="HGP明朝E" panose="02020900000000000000" pitchFamily="18" charset="-128"/>
                          <a:ea typeface="HGP明朝E" panose="02020900000000000000" pitchFamily="18" charset="-128"/>
                        </a:rPr>
                        <a:t>Nature Publishing Group</a:t>
                      </a:r>
                    </a:p>
                    <a:p>
                      <a:pPr marL="0" indent="0">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　　　　　　　　　　　　　　　　等</a:t>
                      </a:r>
                    </a:p>
                  </a:txBody>
                  <a:tcPr anchor="ctr"/>
                </a:tc>
              </a:tr>
            </a:tbl>
          </a:graphicData>
        </a:graphic>
      </p:graphicFrame>
      <p:pic>
        <p:nvPicPr>
          <p:cNvPr id="2050" name="Picture 2" descr="http://i.creativecommons.org/p/zero/1.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253" y="2856739"/>
            <a:ext cx="917874" cy="323342"/>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1"/>
          <p:cNvSpPr txBox="1">
            <a:spLocks/>
          </p:cNvSpPr>
          <p:nvPr/>
        </p:nvSpPr>
        <p:spPr>
          <a:xfrm>
            <a:off x="5756201" y="836062"/>
            <a:ext cx="2997274"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ライセンスのアイコン、利用状況等</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24436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24</a:t>
            </a:fld>
            <a:endParaRPr lang="ja-JP" altLang="en-US" dirty="0"/>
          </a:p>
        </p:txBody>
      </p:sp>
      <p:sp>
        <p:nvSpPr>
          <p:cNvPr id="13" name="コンテンツ プレースホルダー 1"/>
          <p:cNvSpPr txBox="1">
            <a:spLocks/>
          </p:cNvSpPr>
          <p:nvPr/>
        </p:nvSpPr>
        <p:spPr>
          <a:xfrm>
            <a:off x="436653" y="1026367"/>
            <a:ext cx="4506822" cy="541100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①</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のウェブサイトで、ライセンス選択ページ（</a:t>
            </a:r>
            <a:r>
              <a:rPr lang="en-US" altLang="ja-JP" sz="1200" dirty="0">
                <a:latin typeface="HGP明朝E" panose="02020900000000000000" pitchFamily="18" charset="-128"/>
                <a:ea typeface="HGP明朝E" panose="02020900000000000000" pitchFamily="18" charset="-128"/>
              </a:rPr>
              <a:t>http://creativecommons.org/choose/</a:t>
            </a:r>
            <a:r>
              <a:rPr lang="ja-JP" altLang="en-US" sz="1200" dirty="0" smtClean="0">
                <a:latin typeface="HGP明朝E" panose="02020900000000000000" pitchFamily="18" charset="-128"/>
                <a:ea typeface="HGP明朝E" panose="02020900000000000000" pitchFamily="18" charset="-128"/>
              </a:rPr>
              <a:t>）を開く。</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mj-lt"/>
              <a:buAutoNum type="arabicPeriod"/>
              <a:tabLst>
                <a:tab pos="447675" algn="l"/>
              </a:tabLst>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②ページ上部の</a:t>
            </a:r>
            <a:r>
              <a:rPr lang="ja-JP" altLang="en-US" sz="1200" dirty="0">
                <a:latin typeface="HGP明朝E" panose="02020900000000000000" pitchFamily="18" charset="-128"/>
                <a:ea typeface="HGP明朝E" panose="02020900000000000000" pitchFamily="18" charset="-128"/>
              </a:rPr>
              <a:t>「パブリックドメインをご希望ですか？ 」</a:t>
            </a:r>
            <a:r>
              <a:rPr lang="ja-JP" altLang="en-US" sz="1200" dirty="0" smtClean="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rPr>
              <a:t>A</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の赤枠部分）をクリック</a:t>
            </a:r>
            <a:r>
              <a:rPr lang="ja-JP" altLang="en-US" sz="1200" dirty="0">
                <a:latin typeface="HGP明朝E" panose="02020900000000000000" pitchFamily="18" charset="-128"/>
                <a:ea typeface="HGP明朝E" panose="02020900000000000000" pitchFamily="18" charset="-128"/>
              </a:rPr>
              <a:t>する</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Font typeface="+mj-lt"/>
              <a:buAutoNum type="arabicPeriod"/>
              <a:tabLst>
                <a:tab pos="447675" algn="l"/>
              </a:tabLst>
            </a:pPr>
            <a:endParaRPr lang="en-US" altLang="ja-JP" sz="1200" dirty="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③</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の「このツールを利用する」をクリックする。</a:t>
            </a: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Font typeface="+mj-lt"/>
              <a:buAutoNum type="arabicPeriod"/>
              <a:tabLst>
                <a:tab pos="447675" algn="l"/>
              </a:tabLst>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④</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のスタート画面で「始める」をクリックする。</a:t>
            </a:r>
            <a:endParaRPr lang="en-US" altLang="ja-JP" sz="1200" dirty="0" smtClean="0">
              <a:latin typeface="HGP明朝E" panose="02020900000000000000" pitchFamily="18" charset="-128"/>
              <a:ea typeface="HGP明朝E" panose="02020900000000000000" pitchFamily="18" charset="-128"/>
            </a:endParaRPr>
          </a:p>
          <a:p>
            <a:pPr marL="447675" lvl="2" indent="-85725"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・この際、</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を表示するデータについて、全ての権利を自らが保有しているか確認する</a:t>
            </a:r>
            <a:endParaRPr lang="en-US" altLang="ja-JP" sz="1200" dirty="0" smtClean="0">
              <a:latin typeface="HGP明朝E" panose="02020900000000000000" pitchFamily="18" charset="-128"/>
              <a:ea typeface="HGP明朝E" panose="02020900000000000000" pitchFamily="18" charset="-128"/>
            </a:endParaRPr>
          </a:p>
          <a:p>
            <a:pPr marL="447675" lvl="2" indent="-85725"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・第三者</a:t>
            </a:r>
            <a:r>
              <a:rPr lang="ja-JP" altLang="en-US" sz="1200" dirty="0">
                <a:latin typeface="HGP明朝E" panose="02020900000000000000" pitchFamily="18" charset="-128"/>
                <a:ea typeface="HGP明朝E" panose="02020900000000000000" pitchFamily="18" charset="-128"/>
              </a:rPr>
              <a:t>の権利</a:t>
            </a:r>
            <a:r>
              <a:rPr lang="ja-JP" altLang="en-US" sz="1200" dirty="0" smtClean="0">
                <a:latin typeface="HGP明朝E" panose="02020900000000000000" pitchFamily="18" charset="-128"/>
                <a:ea typeface="HGP明朝E" panose="02020900000000000000" pitchFamily="18" charset="-128"/>
              </a:rPr>
              <a:t>が含まれている場合は、当該第三者からも同意を得る必要がある</a:t>
            </a: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Font typeface="+mj-lt"/>
              <a:buAutoNum type="arabicPeriod"/>
              <a:tabLst>
                <a:tab pos="447675" algn="l"/>
              </a:tabLst>
            </a:pPr>
            <a:endParaRPr lang="en-US" altLang="ja-JP" sz="1200" dirty="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⑤</a:t>
            </a:r>
            <a:r>
              <a:rPr lang="en-US" altLang="ja-JP" sz="1200" dirty="0" smtClean="0">
                <a:latin typeface="HGP明朝E" panose="02020900000000000000" pitchFamily="18" charset="-128"/>
                <a:ea typeface="HGP明朝E" panose="02020900000000000000" pitchFamily="18" charset="-128"/>
              </a:rPr>
              <a:t>B.</a:t>
            </a:r>
            <a:r>
              <a:rPr lang="ja-JP" altLang="en-US" sz="1200" dirty="0" smtClean="0">
                <a:latin typeface="HGP明朝E" panose="02020900000000000000" pitchFamily="18" charset="-128"/>
                <a:ea typeface="HGP明朝E" panose="02020900000000000000" pitchFamily="18" charset="-128"/>
              </a:rPr>
              <a:t>において赤で囲った</a:t>
            </a:r>
            <a:r>
              <a:rPr lang="en-US" altLang="ja-JP" sz="1200" dirty="0" smtClean="0">
                <a:latin typeface="HGP明朝E" panose="02020900000000000000" pitchFamily="18" charset="-128"/>
                <a:ea typeface="HGP明朝E" panose="02020900000000000000" pitchFamily="18" charset="-128"/>
              </a:rPr>
              <a:t>2</a:t>
            </a:r>
            <a:r>
              <a:rPr lang="ja-JP" altLang="en-US" sz="1200" dirty="0" err="1" smtClean="0">
                <a:latin typeface="HGP明朝E" panose="02020900000000000000" pitchFamily="18" charset="-128"/>
                <a:ea typeface="HGP明朝E" panose="02020900000000000000" pitchFamily="18" charset="-128"/>
              </a:rPr>
              <a:t>つの</a:t>
            </a:r>
            <a:r>
              <a:rPr lang="ja-JP" altLang="en-US" sz="1200" dirty="0" smtClean="0">
                <a:latin typeface="HGP明朝E" panose="02020900000000000000" pitchFamily="18" charset="-128"/>
                <a:ea typeface="HGP明朝E" panose="02020900000000000000" pitchFamily="18" charset="-128"/>
              </a:rPr>
              <a:t>選択肢にチェックを行った後、「次へ」をクリックする。</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Wingdings" panose="05000000000000000000" pitchFamily="2" charset="2"/>
              <a:buChar char=""/>
              <a:tabLst>
                <a:tab pos="447675" algn="l"/>
              </a:tabLst>
            </a:pPr>
            <a:r>
              <a:rPr lang="ja-JP" altLang="en-US" sz="1200" dirty="0" smtClean="0">
                <a:latin typeface="HGP明朝E" panose="02020900000000000000" pitchFamily="18" charset="-128"/>
                <a:ea typeface="HGP明朝E" panose="02020900000000000000" pitchFamily="18" charset="-128"/>
              </a:rPr>
              <a:t>「私は法律上可能な範囲で、この作品に関して著作権</a:t>
            </a:r>
            <a:r>
              <a:rPr lang="ja-JP" altLang="en-US" sz="1200" dirty="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著作隣接権、その他関連する権利を放棄</a:t>
            </a:r>
            <a:r>
              <a:rPr lang="ja-JP" altLang="en-US" sz="1200" dirty="0">
                <a:latin typeface="HGP明朝E" panose="02020900000000000000" pitchFamily="18" charset="-128"/>
                <a:ea typeface="HGP明朝E" panose="02020900000000000000" pitchFamily="18" charset="-128"/>
              </a:rPr>
              <a:t>します</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447675" lvl="2" indent="-173038" eaLnBrk="1" hangingPunct="1">
              <a:spcBef>
                <a:spcPts val="300"/>
              </a:spcBef>
              <a:buFont typeface="Wingdings" panose="05000000000000000000" pitchFamily="2" charset="2"/>
              <a:buChar char=""/>
              <a:tabLst>
                <a:tab pos="447675" algn="l"/>
              </a:tabLst>
            </a:pPr>
            <a:r>
              <a:rPr lang="ja-JP" altLang="en-US" sz="1200" dirty="0" smtClean="0">
                <a:latin typeface="HGP明朝E" panose="02020900000000000000" pitchFamily="18" charset="-128"/>
                <a:ea typeface="HGP明朝E" panose="02020900000000000000" pitchFamily="18" charset="-128"/>
              </a:rPr>
              <a:t>「私は</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の条項と法的効果について読んで理解をし、自主的にこの作品に適用することを選択します」</a:t>
            </a: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Font typeface="+mj-lt"/>
              <a:buAutoNum type="arabicPeriod"/>
              <a:tabLst>
                <a:tab pos="447675" algn="l"/>
              </a:tabLst>
            </a:pP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⑥</a:t>
            </a:r>
            <a:r>
              <a:rPr lang="en-US" altLang="ja-JP" sz="1200" dirty="0" smtClean="0">
                <a:latin typeface="HGP明朝E" panose="02020900000000000000" pitchFamily="18" charset="-128"/>
                <a:ea typeface="HGP明朝E" panose="02020900000000000000" pitchFamily="18" charset="-128"/>
              </a:rPr>
              <a:t>C.</a:t>
            </a:r>
            <a:r>
              <a:rPr lang="ja-JP" altLang="en-US" sz="1200" dirty="0" smtClean="0">
                <a:latin typeface="HGP明朝E" panose="02020900000000000000" pitchFamily="18" charset="-128"/>
                <a:ea typeface="HGP明朝E" panose="02020900000000000000" pitchFamily="18" charset="-128"/>
              </a:rPr>
              <a:t>において「はい、放棄します」（</a:t>
            </a:r>
            <a:r>
              <a:rPr lang="en-US" altLang="ja-JP" sz="1200" dirty="0" smtClean="0">
                <a:latin typeface="HGP明朝E" panose="02020900000000000000" pitchFamily="18" charset="-128"/>
                <a:ea typeface="HGP明朝E" panose="02020900000000000000" pitchFamily="18" charset="-128"/>
              </a:rPr>
              <a:t>C.</a:t>
            </a:r>
            <a:r>
              <a:rPr lang="ja-JP" altLang="en-US" sz="1200" dirty="0" smtClean="0">
                <a:latin typeface="HGP明朝E" panose="02020900000000000000" pitchFamily="18" charset="-128"/>
                <a:ea typeface="HGP明朝E" panose="02020900000000000000" pitchFamily="18" charset="-128"/>
              </a:rPr>
              <a:t>の赤枠部分）を選択する。</a:t>
            </a:r>
            <a:endParaRPr lang="en-US" altLang="ja-JP" sz="1200" dirty="0" smtClean="0">
              <a:latin typeface="HGP明朝E" panose="02020900000000000000" pitchFamily="18" charset="-128"/>
              <a:ea typeface="HGP明朝E" panose="02020900000000000000" pitchFamily="18" charset="-128"/>
            </a:endParaRPr>
          </a:p>
          <a:p>
            <a:pPr marL="447675" lvl="1" indent="-173038" eaLnBrk="1" hangingPunct="1">
              <a:spcBef>
                <a:spcPts val="300"/>
              </a:spcBef>
              <a:buFont typeface="+mj-lt"/>
              <a:buAutoNum type="arabicPeriod"/>
              <a:tabLst>
                <a:tab pos="447675" algn="l"/>
              </a:tabLst>
            </a:pPr>
            <a:endParaRPr lang="en-US" altLang="ja-JP" sz="1200" dirty="0">
              <a:latin typeface="HGP明朝E" panose="02020900000000000000" pitchFamily="18" charset="-128"/>
              <a:ea typeface="HGP明朝E" panose="02020900000000000000" pitchFamily="18" charset="-128"/>
            </a:endParaRPr>
          </a:p>
          <a:p>
            <a:pPr marL="447675" lvl="1" indent="-173038" eaLnBrk="1" hangingPunct="1">
              <a:spcBef>
                <a:spcPts val="300"/>
              </a:spcBef>
              <a:buNone/>
              <a:tabLst>
                <a:tab pos="447675" algn="l"/>
              </a:tabLst>
            </a:pPr>
            <a:r>
              <a:rPr lang="ja-JP" altLang="en-US" sz="1200" dirty="0" smtClean="0">
                <a:latin typeface="HGP明朝E" panose="02020900000000000000" pitchFamily="18" charset="-128"/>
                <a:ea typeface="HGP明朝E" panose="02020900000000000000" pitchFamily="18" charset="-128"/>
              </a:rPr>
              <a:t>⑦次のページに</a:t>
            </a:r>
            <a:r>
              <a:rPr lang="ja-JP" altLang="en-US" sz="1200" dirty="0">
                <a:latin typeface="HGP明朝E" panose="02020900000000000000" pitchFamily="18" charset="-128"/>
                <a:ea typeface="HGP明朝E" panose="02020900000000000000" pitchFamily="18" charset="-128"/>
              </a:rPr>
              <a:t>表示されるコードをホームページのソースコードに貼り付けることで利用可能になる。</a:t>
            </a: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a:t>
            </a:r>
            <a:r>
              <a:rPr kumimoji="1" lang="en-US" altLang="ja-JP" sz="2000" dirty="0" smtClean="0">
                <a:latin typeface="+mj-ea"/>
              </a:rPr>
              <a:t>CC</a:t>
            </a:r>
            <a:r>
              <a:rPr lang="en-US" altLang="ja-JP" sz="2000" dirty="0" smtClean="0">
                <a:latin typeface="+mj-ea"/>
              </a:rPr>
              <a:t>0</a:t>
            </a:r>
            <a:r>
              <a:rPr lang="ja-JP" altLang="en-US" sz="2000" dirty="0" smtClean="0">
                <a:latin typeface="+mj-ea"/>
              </a:rPr>
              <a:t>の</a:t>
            </a:r>
            <a:r>
              <a:rPr kumimoji="1" lang="ja-JP" altLang="en-US" sz="2000" dirty="0" smtClean="0">
                <a:latin typeface="+mj-ea"/>
              </a:rPr>
              <a:t>利用方法</a:t>
            </a:r>
            <a:endParaRPr kumimoji="1" lang="ja-JP" altLang="en-US" sz="2000" dirty="0">
              <a:latin typeface="+mj-ea"/>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5559" y="854507"/>
            <a:ext cx="2743200" cy="151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6987159" y="1112520"/>
            <a:ext cx="1216152" cy="103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204079" y="1746504"/>
            <a:ext cx="330540" cy="276999"/>
          </a:xfrm>
          <a:prstGeom prst="rect">
            <a:avLst/>
          </a:prstGeom>
          <a:noFill/>
        </p:spPr>
        <p:txBody>
          <a:bodyPr wrap="none" rtlCol="0">
            <a:spAutoFit/>
          </a:bodyPr>
          <a:lstStyle/>
          <a:p>
            <a:r>
              <a:rPr kumimoji="1" lang="en-US" altLang="ja-JP" sz="1200" dirty="0" smtClean="0"/>
              <a:t>A.</a:t>
            </a:r>
            <a:endParaRPr kumimoji="1" lang="ja-JP" altLang="en-US" sz="1200" dirty="0"/>
          </a:p>
        </p:txBody>
      </p:sp>
      <p:sp>
        <p:nvSpPr>
          <p:cNvPr id="15" name="テキスト ボックス 14"/>
          <p:cNvSpPr txBox="1"/>
          <p:nvPr/>
        </p:nvSpPr>
        <p:spPr>
          <a:xfrm>
            <a:off x="5237607" y="3297936"/>
            <a:ext cx="330540" cy="276999"/>
          </a:xfrm>
          <a:prstGeom prst="rect">
            <a:avLst/>
          </a:prstGeom>
          <a:noFill/>
        </p:spPr>
        <p:txBody>
          <a:bodyPr wrap="none" rtlCol="0">
            <a:spAutoFit/>
          </a:bodyPr>
          <a:lstStyle/>
          <a:p>
            <a:r>
              <a:rPr kumimoji="1" lang="en-US" altLang="ja-JP" sz="1200" dirty="0" smtClean="0"/>
              <a:t>B.</a:t>
            </a:r>
            <a:endParaRPr kumimoji="1" lang="ja-JP" altLang="en-US" sz="1200" dirty="0"/>
          </a:p>
        </p:txBody>
      </p:sp>
      <p:sp>
        <p:nvSpPr>
          <p:cNvPr id="16" name="テキスト ボックス 15"/>
          <p:cNvSpPr txBox="1"/>
          <p:nvPr/>
        </p:nvSpPr>
        <p:spPr>
          <a:xfrm>
            <a:off x="5280279" y="5297424"/>
            <a:ext cx="338554" cy="276999"/>
          </a:xfrm>
          <a:prstGeom prst="rect">
            <a:avLst/>
          </a:prstGeom>
          <a:noFill/>
        </p:spPr>
        <p:txBody>
          <a:bodyPr wrap="none" rtlCol="0">
            <a:spAutoFit/>
          </a:bodyPr>
          <a:lstStyle/>
          <a:p>
            <a:r>
              <a:rPr lang="en-US" altLang="ja-JP" sz="1200" dirty="0"/>
              <a:t>C</a:t>
            </a:r>
            <a:r>
              <a:rPr kumimoji="1" lang="en-US" altLang="ja-JP" sz="1200" dirty="0" smtClean="0"/>
              <a:t>.</a:t>
            </a:r>
            <a:endParaRPr kumimoji="1" lang="ja-JP" altLang="en-US" sz="1200" dirty="0"/>
          </a:p>
        </p:txBody>
      </p:sp>
      <p:sp>
        <p:nvSpPr>
          <p:cNvPr id="18" name="正方形/長方形 17"/>
          <p:cNvSpPr/>
          <p:nvPr/>
        </p:nvSpPr>
        <p:spPr>
          <a:xfrm>
            <a:off x="5996559" y="4319016"/>
            <a:ext cx="533400" cy="179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807" y="2531844"/>
            <a:ext cx="2629414" cy="241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5722239" y="3742944"/>
            <a:ext cx="2453640" cy="26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719191" y="4553712"/>
            <a:ext cx="2453640" cy="26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237" y="5239385"/>
            <a:ext cx="2670810" cy="109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6301359" y="6086856"/>
            <a:ext cx="722376" cy="26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8181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25</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199" y="12877"/>
            <a:ext cx="8467725" cy="654943"/>
          </a:xfrm>
        </p:spPr>
        <p:txBody>
          <a:bodyPr/>
          <a:lstStyle/>
          <a:p>
            <a:r>
              <a:rPr lang="ja-JP" altLang="en-US" sz="2000" dirty="0" smtClean="0">
                <a:latin typeface="+mj-ea"/>
              </a:rPr>
              <a:t>（４）</a:t>
            </a:r>
            <a:r>
              <a:rPr lang="ja-JP" altLang="en-US" sz="1800" dirty="0">
                <a:latin typeface="+mj-ea"/>
              </a:rPr>
              <a:t>利用ルールひな形（標準利用規約</a:t>
            </a:r>
            <a:r>
              <a:rPr lang="ja-JP" altLang="en-US" sz="1800" dirty="0" smtClean="0">
                <a:latin typeface="+mj-ea"/>
              </a:rPr>
              <a:t>）</a:t>
            </a:r>
            <a:endParaRPr lang="ja-JP" altLang="en-US" sz="1800" dirty="0">
              <a:latin typeface="+mj-ea"/>
            </a:endParaRPr>
          </a:p>
        </p:txBody>
      </p:sp>
      <p:sp>
        <p:nvSpPr>
          <p:cNvPr id="2" name="正方形/長方形 1"/>
          <p:cNvSpPr/>
          <p:nvPr/>
        </p:nvSpPr>
        <p:spPr>
          <a:xfrm>
            <a:off x="566055" y="924215"/>
            <a:ext cx="4596495" cy="5162952"/>
          </a:xfrm>
          <a:prstGeom prst="rect">
            <a:avLst/>
          </a:prstGeom>
        </p:spPr>
        <p:txBody>
          <a:bodyPr wrap="square">
            <a:spAutoFit/>
          </a:bodyPr>
          <a:lstStyle/>
          <a:p>
            <a:pPr>
              <a:spcBef>
                <a:spcPts val="300"/>
              </a:spcBef>
            </a:pPr>
            <a:r>
              <a:rPr lang="ja-JP" altLang="en-US" sz="1200" dirty="0" smtClean="0">
                <a:latin typeface="HGP明朝E" panose="02020900000000000000" pitchFamily="18" charset="-128"/>
                <a:ea typeface="HGP明朝E" panose="02020900000000000000" pitchFamily="18" charset="-128"/>
              </a:rPr>
              <a:t>（概要）</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電子行政オープンデータ実務者会議において、有識者や各府省の意見を踏まえて、検討・作成が行われたライセンス。</a:t>
            </a:r>
            <a:endParaRPr lang="ja-JP" altLang="en-US" sz="1200" dirty="0">
              <a:latin typeface="HGP明朝E" panose="02020900000000000000" pitchFamily="18" charset="-128"/>
              <a:ea typeface="HGP明朝E" panose="02020900000000000000" pitchFamily="18" charset="-128"/>
            </a:endParaRPr>
          </a:p>
          <a:p>
            <a:pPr>
              <a:spcBef>
                <a:spcPts val="300"/>
              </a:spcBef>
            </a:pPr>
            <a:endParaRPr lang="en-US" altLang="ja-JP" sz="1400" dirty="0" smtClean="0">
              <a:latin typeface="HGP明朝E" panose="02020900000000000000" pitchFamily="18" charset="-128"/>
              <a:ea typeface="HGP明朝E" panose="02020900000000000000" pitchFamily="18" charset="-128"/>
            </a:endParaRPr>
          </a:p>
          <a:p>
            <a:pPr>
              <a:spcBef>
                <a:spcPts val="300"/>
              </a:spcBef>
            </a:pPr>
            <a:r>
              <a:rPr lang="ja-JP" altLang="en-US" sz="1200" dirty="0" smtClean="0">
                <a:latin typeface="HGP明朝E" panose="02020900000000000000" pitchFamily="18" charset="-128"/>
                <a:ea typeface="HGP明朝E" panose="02020900000000000000" pitchFamily="18" charset="-128"/>
              </a:rPr>
              <a:t>（特徴）</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基本的には、出典を記載すれば、複製、公衆</a:t>
            </a:r>
            <a:r>
              <a:rPr lang="ja-JP" altLang="en-US" sz="1200" dirty="0">
                <a:latin typeface="HGP明朝E" panose="02020900000000000000" pitchFamily="18" charset="-128"/>
                <a:ea typeface="HGP明朝E" panose="02020900000000000000" pitchFamily="18" charset="-128"/>
              </a:rPr>
              <a:t>送信、翻訳・変形等の翻案等</a:t>
            </a:r>
            <a:r>
              <a:rPr lang="ja-JP" altLang="en-US" sz="1200" dirty="0" smtClean="0">
                <a:latin typeface="HGP明朝E" panose="02020900000000000000" pitchFamily="18" charset="-128"/>
                <a:ea typeface="HGP明朝E" panose="02020900000000000000" pitchFamily="18" charset="-128"/>
              </a:rPr>
              <a:t>、自由</a:t>
            </a:r>
            <a:r>
              <a:rPr lang="ja-JP" altLang="en-US" sz="1200" dirty="0">
                <a:latin typeface="HGP明朝E" panose="02020900000000000000" pitchFamily="18" charset="-128"/>
                <a:ea typeface="HGP明朝E" panose="02020900000000000000" pitchFamily="18" charset="-128"/>
              </a:rPr>
              <a:t>な利用</a:t>
            </a:r>
            <a:r>
              <a:rPr lang="ja-JP" altLang="en-US" sz="1200" dirty="0" smtClean="0">
                <a:latin typeface="HGP明朝E" panose="02020900000000000000" pitchFamily="18" charset="-128"/>
                <a:ea typeface="HGP明朝E" panose="02020900000000000000" pitchFamily="18" charset="-128"/>
              </a:rPr>
              <a:t>を</a:t>
            </a:r>
            <a:r>
              <a:rPr lang="ja-JP" altLang="en-US" sz="1200" dirty="0">
                <a:latin typeface="HGP明朝E" panose="02020900000000000000" pitchFamily="18" charset="-128"/>
                <a:ea typeface="HGP明朝E" panose="02020900000000000000" pitchFamily="18" charset="-128"/>
              </a:rPr>
              <a:t>認める</a:t>
            </a:r>
            <a:r>
              <a:rPr lang="ja-JP" altLang="en-US" sz="1200" dirty="0" smtClean="0">
                <a:latin typeface="HGP明朝E" panose="02020900000000000000" pitchFamily="18" charset="-128"/>
                <a:ea typeface="HGP明朝E" panose="02020900000000000000" pitchFamily="18" charset="-128"/>
              </a:rPr>
              <a:t>。</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出典</a:t>
            </a:r>
            <a:r>
              <a:rPr lang="ja-JP" altLang="en-US" sz="1200" dirty="0" smtClean="0">
                <a:latin typeface="HGP明朝E" panose="02020900000000000000" pitchFamily="18" charset="-128"/>
                <a:ea typeface="HGP明朝E" panose="02020900000000000000" pitchFamily="18" charset="-128"/>
              </a:rPr>
              <a:t>の記載方法</a:t>
            </a:r>
            <a:r>
              <a:rPr lang="ja-JP" altLang="en-US" sz="1200" dirty="0">
                <a:latin typeface="HGP明朝E" panose="02020900000000000000" pitchFamily="18" charset="-128"/>
                <a:ea typeface="HGP明朝E" panose="02020900000000000000" pitchFamily="18" charset="-128"/>
              </a:rPr>
              <a:t>については各府省</a:t>
            </a:r>
            <a:r>
              <a:rPr lang="ja-JP" altLang="en-US" sz="1200" dirty="0" smtClean="0">
                <a:latin typeface="HGP明朝E" panose="02020900000000000000" pitchFamily="18" charset="-128"/>
                <a:ea typeface="HGP明朝E" panose="02020900000000000000" pitchFamily="18" charset="-128"/>
              </a:rPr>
              <a:t>が定める（ひな形では出典の記載方法を例示）。</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著作物性の</a:t>
            </a:r>
            <a:r>
              <a:rPr lang="ja-JP" altLang="en-US" sz="1200" dirty="0" smtClean="0">
                <a:latin typeface="HGP明朝E" panose="02020900000000000000" pitchFamily="18" charset="-128"/>
                <a:ea typeface="HGP明朝E" panose="02020900000000000000" pitchFamily="18" charset="-128"/>
              </a:rPr>
              <a:t>ないデータも適用</a:t>
            </a:r>
            <a:r>
              <a:rPr lang="ja-JP" altLang="en-US" sz="1200" dirty="0">
                <a:latin typeface="HGP明朝E" panose="02020900000000000000" pitchFamily="18" charset="-128"/>
                <a:ea typeface="HGP明朝E" panose="02020900000000000000" pitchFamily="18" charset="-128"/>
              </a:rPr>
              <a:t>対象としている。</a:t>
            </a: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「法令・</a:t>
            </a:r>
            <a:r>
              <a:rPr lang="ja-JP" altLang="en-US" sz="1200" dirty="0">
                <a:latin typeface="HGP明朝E" panose="02020900000000000000" pitchFamily="18" charset="-128"/>
                <a:ea typeface="HGP明朝E" panose="02020900000000000000" pitchFamily="18" charset="-128"/>
              </a:rPr>
              <a:t>条例・公序良俗に反する</a:t>
            </a:r>
            <a:r>
              <a:rPr lang="ja-JP" altLang="en-US" sz="1200" dirty="0" smtClean="0">
                <a:latin typeface="HGP明朝E" panose="02020900000000000000" pitchFamily="18" charset="-128"/>
                <a:ea typeface="HGP明朝E" panose="02020900000000000000" pitchFamily="18" charset="-128"/>
              </a:rPr>
              <a:t>利用」と「国家</a:t>
            </a:r>
            <a:r>
              <a:rPr lang="ja-JP" altLang="en-US" sz="1200" dirty="0">
                <a:latin typeface="HGP明朝E" panose="02020900000000000000" pitchFamily="18" charset="-128"/>
                <a:ea typeface="HGP明朝E" panose="02020900000000000000" pitchFamily="18" charset="-128"/>
              </a:rPr>
              <a:t>・国民の安全に脅威を与える</a:t>
            </a:r>
            <a:r>
              <a:rPr lang="ja-JP" altLang="en-US" sz="1200" dirty="0" smtClean="0">
                <a:latin typeface="HGP明朝E" panose="02020900000000000000" pitchFamily="18" charset="-128"/>
                <a:ea typeface="HGP明朝E" panose="02020900000000000000" pitchFamily="18" charset="-128"/>
              </a:rPr>
              <a:t>利用」を</a:t>
            </a:r>
            <a:r>
              <a:rPr lang="ja-JP" altLang="en-US" sz="1200" dirty="0">
                <a:latin typeface="HGP明朝E" panose="02020900000000000000" pitchFamily="18" charset="-128"/>
                <a:ea typeface="HGP明朝E" panose="02020900000000000000" pitchFamily="18" charset="-128"/>
              </a:rPr>
              <a:t>禁止している</a:t>
            </a:r>
            <a:r>
              <a:rPr lang="ja-JP" altLang="en-US" sz="1200" dirty="0" smtClean="0">
                <a:latin typeface="HGP明朝E" panose="02020900000000000000" pitchFamily="18" charset="-128"/>
                <a:ea typeface="HGP明朝E" panose="02020900000000000000" pitchFamily="18" charset="-128"/>
              </a:rPr>
              <a:t>。</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データの利用に制約を課す個別法令</a:t>
            </a:r>
            <a:r>
              <a:rPr lang="ja-JP" altLang="en-US" sz="1200" dirty="0">
                <a:latin typeface="HGP明朝E" panose="02020900000000000000" pitchFamily="18" charset="-128"/>
                <a:ea typeface="HGP明朝E" panose="02020900000000000000" pitchFamily="18" charset="-128"/>
              </a:rPr>
              <a:t>について</a:t>
            </a:r>
            <a:r>
              <a:rPr lang="ja-JP" altLang="en-US" sz="1200" dirty="0" smtClean="0">
                <a:latin typeface="HGP明朝E" panose="02020900000000000000" pitchFamily="18" charset="-128"/>
                <a:ea typeface="HGP明朝E" panose="02020900000000000000" pitchFamily="18" charset="-128"/>
              </a:rPr>
              <a:t>は、主なものをわかりやすい形で紹介。</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第三者が著作権を有して</a:t>
            </a:r>
            <a:r>
              <a:rPr lang="ja-JP" altLang="en-US" sz="1200" dirty="0" smtClean="0">
                <a:latin typeface="HGP明朝E" panose="02020900000000000000" pitchFamily="18" charset="-128"/>
                <a:ea typeface="HGP明朝E" panose="02020900000000000000" pitchFamily="18" charset="-128"/>
              </a:rPr>
              <a:t>いるデータや</a:t>
            </a:r>
            <a:r>
              <a:rPr lang="ja-JP" altLang="en-US" sz="1200" dirty="0">
                <a:latin typeface="HGP明朝E" panose="02020900000000000000" pitchFamily="18" charset="-128"/>
                <a:ea typeface="HGP明朝E" panose="02020900000000000000" pitchFamily="18" charset="-128"/>
              </a:rPr>
              <a:t>、第三者が著作権以外の権利を有して</a:t>
            </a:r>
            <a:r>
              <a:rPr lang="ja-JP" altLang="en-US" sz="1200" dirty="0" smtClean="0">
                <a:latin typeface="HGP明朝E" panose="02020900000000000000" pitchFamily="18" charset="-128"/>
                <a:ea typeface="HGP明朝E" panose="02020900000000000000" pitchFamily="18" charset="-128"/>
              </a:rPr>
              <a:t>いるデータに</a:t>
            </a:r>
            <a:r>
              <a:rPr lang="ja-JP" altLang="en-US" sz="1200" dirty="0">
                <a:latin typeface="HGP明朝E" panose="02020900000000000000" pitchFamily="18" charset="-128"/>
                <a:ea typeface="HGP明朝E" panose="02020900000000000000" pitchFamily="18" charset="-128"/>
              </a:rPr>
              <a:t>ついては、特に権利処理済であることが明示されているものを除き、利用者の責任で、当該第三者から利用の許諾を得る必要が</a:t>
            </a:r>
            <a:r>
              <a:rPr lang="ja-JP" altLang="en-US" sz="1200" dirty="0" smtClean="0">
                <a:latin typeface="HGP明朝E" panose="02020900000000000000" pitchFamily="18" charset="-128"/>
                <a:ea typeface="HGP明朝E" panose="02020900000000000000" pitchFamily="18" charset="-128"/>
              </a:rPr>
              <a:t>ある</a:t>
            </a:r>
            <a:r>
              <a:rPr lang="ja-JP" altLang="en-US" sz="1200" dirty="0">
                <a:latin typeface="HGP明朝E" panose="02020900000000000000" pitchFamily="18" charset="-128"/>
                <a:ea typeface="HGP明朝E" panose="02020900000000000000" pitchFamily="18" charset="-128"/>
              </a:rPr>
              <a:t>ことをわかりやすい形</a:t>
            </a:r>
            <a:r>
              <a:rPr lang="ja-JP" altLang="en-US" sz="1200" dirty="0" smtClean="0">
                <a:latin typeface="HGP明朝E" panose="02020900000000000000" pitchFamily="18" charset="-128"/>
                <a:ea typeface="HGP明朝E" panose="02020900000000000000" pitchFamily="18" charset="-128"/>
              </a:rPr>
              <a:t>で説明。</a:t>
            </a:r>
            <a:r>
              <a:rPr lang="ja-JP" altLang="en-US" sz="1200" dirty="0">
                <a:latin typeface="HGP明朝E" panose="02020900000000000000" pitchFamily="18" charset="-128"/>
                <a:ea typeface="HGP明朝E" panose="02020900000000000000" pitchFamily="18" charset="-128"/>
              </a:rPr>
              <a:t>（出典</a:t>
            </a:r>
            <a:r>
              <a:rPr lang="ja-JP" altLang="en-US" sz="1200" dirty="0" smtClean="0">
                <a:latin typeface="HGP明朝E" panose="02020900000000000000" pitchFamily="18" charset="-128"/>
                <a:ea typeface="HGP明朝E" panose="02020900000000000000" pitchFamily="18" charset="-128"/>
              </a:rPr>
              <a:t>の</a:t>
            </a:r>
            <a:r>
              <a:rPr lang="ja-JP" altLang="en-US" sz="1200" dirty="0">
                <a:latin typeface="HGP明朝E" panose="02020900000000000000" pitchFamily="18" charset="-128"/>
                <a:ea typeface="HGP明朝E" panose="02020900000000000000" pitchFamily="18" charset="-128"/>
              </a:rPr>
              <a:t>記載</a:t>
            </a:r>
            <a:r>
              <a:rPr lang="ja-JP" altLang="en-US" sz="1200" dirty="0" smtClean="0">
                <a:latin typeface="HGP明朝E" panose="02020900000000000000" pitchFamily="18" charset="-128"/>
                <a:ea typeface="HGP明朝E" panose="02020900000000000000" pitchFamily="18" charset="-128"/>
              </a:rPr>
              <a:t>等</a:t>
            </a:r>
            <a:r>
              <a:rPr lang="ja-JP" altLang="en-US" sz="1200" dirty="0">
                <a:latin typeface="HGP明朝E" panose="02020900000000000000" pitchFamily="18" charset="-128"/>
                <a:ea typeface="HGP明朝E" panose="02020900000000000000" pitchFamily="18" charset="-128"/>
              </a:rPr>
              <a:t>によって第三者が権利を有していることを直接的又は間接的に表示・示唆しているものについては、その例を</a:t>
            </a:r>
            <a:r>
              <a:rPr lang="ja-JP" altLang="en-US" sz="1200" dirty="0" smtClean="0">
                <a:latin typeface="HGP明朝E" panose="02020900000000000000" pitchFamily="18" charset="-128"/>
                <a:ea typeface="HGP明朝E" panose="02020900000000000000" pitchFamily="18" charset="-128"/>
              </a:rPr>
              <a:t>記載。）</a:t>
            </a:r>
            <a:endParaRPr lang="ja-JP" altLang="en-US" sz="1200" dirty="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各府省</a:t>
            </a:r>
            <a:r>
              <a:rPr lang="ja-JP" altLang="en-US" sz="1200" dirty="0" smtClean="0">
                <a:latin typeface="HGP明朝E" panose="02020900000000000000" pitchFamily="18" charset="-128"/>
                <a:ea typeface="HGP明朝E" panose="02020900000000000000" pitchFamily="18" charset="-128"/>
              </a:rPr>
              <a:t>は、ひな形とは別</a:t>
            </a:r>
            <a:r>
              <a:rPr lang="ja-JP" altLang="en-US" sz="1200" dirty="0">
                <a:latin typeface="HGP明朝E" panose="02020900000000000000" pitchFamily="18" charset="-128"/>
                <a:ea typeface="HGP明朝E" panose="02020900000000000000" pitchFamily="18" charset="-128"/>
              </a:rPr>
              <a:t>の利用ルールを設ける具体的かつ合理的な根拠をホームページ上で明確に</a:t>
            </a:r>
            <a:r>
              <a:rPr lang="ja-JP" altLang="en-US" sz="1200" dirty="0" smtClean="0">
                <a:latin typeface="HGP明朝E" panose="02020900000000000000" pitchFamily="18" charset="-128"/>
                <a:ea typeface="HGP明朝E" panose="02020900000000000000" pitchFamily="18" charset="-128"/>
              </a:rPr>
              <a:t>説明した上で、特定のコンテンツに、個別</a:t>
            </a:r>
            <a:r>
              <a:rPr lang="ja-JP" altLang="en-US" sz="1200" dirty="0">
                <a:latin typeface="HGP明朝E" panose="02020900000000000000" pitchFamily="18" charset="-128"/>
                <a:ea typeface="HGP明朝E" panose="02020900000000000000" pitchFamily="18" charset="-128"/>
              </a:rPr>
              <a:t>法令に根拠のない利用制約を</a:t>
            </a:r>
            <a:r>
              <a:rPr lang="ja-JP" altLang="en-US" sz="1200" dirty="0" smtClean="0">
                <a:latin typeface="HGP明朝E" panose="02020900000000000000" pitchFamily="18" charset="-128"/>
                <a:ea typeface="HGP明朝E" panose="02020900000000000000" pitchFamily="18" charset="-128"/>
              </a:rPr>
              <a:t>課す利用</a:t>
            </a:r>
            <a:r>
              <a:rPr lang="ja-JP" altLang="en-US" sz="1200" dirty="0">
                <a:latin typeface="HGP明朝E" panose="02020900000000000000" pitchFamily="18" charset="-128"/>
                <a:ea typeface="HGP明朝E" panose="02020900000000000000" pitchFamily="18" charset="-128"/>
              </a:rPr>
              <a:t>ルール</a:t>
            </a:r>
            <a:r>
              <a:rPr lang="ja-JP" altLang="en-US" sz="1200" dirty="0" smtClean="0">
                <a:latin typeface="HGP明朝E" panose="02020900000000000000" pitchFamily="18" charset="-128"/>
                <a:ea typeface="HGP明朝E" panose="02020900000000000000" pitchFamily="18" charset="-128"/>
              </a:rPr>
              <a:t>を適用することができる。</a:t>
            </a:r>
            <a:endParaRPr lang="en-US" altLang="ja-JP" sz="1200" strike="dblStrike" dirty="0" smtClean="0">
              <a:solidFill>
                <a:srgbClr val="0070C0"/>
              </a:solidFill>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p:txBody>
      </p:sp>
      <p:sp>
        <p:nvSpPr>
          <p:cNvPr id="10" name="テキスト ボックス 9"/>
          <p:cNvSpPr txBox="1">
            <a:spLocks noChangeArrowheads="1"/>
          </p:cNvSpPr>
          <p:nvPr/>
        </p:nvSpPr>
        <p:spPr bwMode="auto">
          <a:xfrm>
            <a:off x="1069848" y="6352985"/>
            <a:ext cx="7929055"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電子行政オープンデータ実務者会議資料をもとにデータガバナンス委員会事務局作成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55928200"/>
              </p:ext>
            </p:extLst>
          </p:nvPr>
        </p:nvGraphicFramePr>
        <p:xfrm>
          <a:off x="5577839" y="1162278"/>
          <a:ext cx="3251835" cy="4924197"/>
        </p:xfrm>
        <a:graphic>
          <a:graphicData uri="http://schemas.openxmlformats.org/drawingml/2006/table">
            <a:tbl>
              <a:tblPr firstRow="1" bandRow="1">
                <a:tableStyleId>{5C22544A-7EE6-4342-B048-85BDC9FD1C3A}</a:tableStyleId>
              </a:tblPr>
              <a:tblGrid>
                <a:gridCol w="857730"/>
                <a:gridCol w="2394105"/>
              </a:tblGrid>
              <a:tr h="280417">
                <a:tc>
                  <a:txBody>
                    <a:bodyPr/>
                    <a:lstStyle/>
                    <a:p>
                      <a:r>
                        <a:rPr kumimoji="1" lang="ja-JP" altLang="en-US" sz="1200" dirty="0" smtClean="0"/>
                        <a:t>項目</a:t>
                      </a:r>
                      <a:endParaRPr kumimoji="1" lang="ja-JP" altLang="en-US" sz="1200" dirty="0"/>
                    </a:p>
                  </a:txBody>
                  <a:tcPr/>
                </a:tc>
                <a:tc>
                  <a:txBody>
                    <a:bodyPr/>
                    <a:lstStyle/>
                    <a:p>
                      <a:r>
                        <a:rPr kumimoji="1" lang="ja-JP" altLang="en-US" sz="1200" dirty="0" smtClean="0"/>
                        <a:t>内容</a:t>
                      </a:r>
                      <a:endParaRPr kumimoji="1" lang="ja-JP" altLang="en-US" sz="1200" dirty="0"/>
                    </a:p>
                  </a:txBody>
                  <a:tcPr/>
                </a:tc>
              </a:tr>
              <a:tr h="1167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名称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（仮称）</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0" indent="0" algn="ctr">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利用ルールひな形</a:t>
                      </a:r>
                      <a:endParaRPr kumimoji="1" lang="en-US" altLang="ja-JP" sz="1200" dirty="0" smtClean="0">
                        <a:latin typeface="HGP明朝E" panose="02020900000000000000" pitchFamily="18" charset="-128"/>
                        <a:ea typeface="HGP明朝E" panose="02020900000000000000" pitchFamily="18" charset="-128"/>
                      </a:endParaRPr>
                    </a:p>
                    <a:p>
                      <a:pPr marL="0" indent="0" algn="ctr">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（標準利用規約）</a:t>
                      </a:r>
                      <a:endParaRPr kumimoji="1" lang="pl-PL" altLang="ja-JP" sz="1200" dirty="0" smtClean="0">
                        <a:latin typeface="HGP明朝E" panose="02020900000000000000" pitchFamily="18" charset="-128"/>
                        <a:ea typeface="HGP明朝E" panose="02020900000000000000" pitchFamily="18" charset="-128"/>
                      </a:endParaRPr>
                    </a:p>
                  </a:txBody>
                  <a:tcPr anchor="ctr"/>
                </a:tc>
              </a:tr>
              <a:tr h="1232988">
                <a:tc>
                  <a:txBody>
                    <a:bodyPr/>
                    <a:lstStyle/>
                    <a:p>
                      <a:r>
                        <a:rPr kumimoji="1" lang="ja-JP" altLang="en-US" sz="1200" dirty="0" smtClean="0">
                          <a:latin typeface="HGP明朝E" panose="02020900000000000000" pitchFamily="18" charset="-128"/>
                          <a:ea typeface="HGP明朝E" panose="02020900000000000000" pitchFamily="18" charset="-128"/>
                        </a:rPr>
                        <a:t>アイコン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indent="0" algn="ctr">
                        <a:buFont typeface="Arial" panose="020B0604020202020204" pitchFamily="34" charset="0"/>
                        <a:buNone/>
                      </a:pPr>
                      <a:r>
                        <a:rPr kumimoji="1" lang="ja-JP" altLang="en-US" sz="1200" dirty="0" smtClean="0">
                          <a:latin typeface="HGP明朝E" panose="02020900000000000000" pitchFamily="18" charset="-128"/>
                          <a:ea typeface="HGP明朝E" panose="02020900000000000000" pitchFamily="18" charset="-128"/>
                        </a:rPr>
                        <a:t>なし</a:t>
                      </a:r>
                      <a:endParaRPr kumimoji="1" lang="ja-JP" altLang="en-US" sz="1200" dirty="0">
                        <a:latin typeface="HGP明朝E" panose="02020900000000000000" pitchFamily="18" charset="-128"/>
                        <a:ea typeface="HGP明朝E" panose="02020900000000000000" pitchFamily="18" charset="-128"/>
                      </a:endParaRPr>
                    </a:p>
                  </a:txBody>
                  <a:tcPr anchor="ctr"/>
                </a:tc>
              </a:tr>
              <a:tr h="2243749">
                <a:tc>
                  <a:txBody>
                    <a:bodyPr/>
                    <a:lstStyle/>
                    <a:p>
                      <a:r>
                        <a:rPr kumimoji="1" lang="ja-JP" altLang="en-US" sz="1200" dirty="0" smtClean="0">
                          <a:latin typeface="HGP明朝E" panose="02020900000000000000" pitchFamily="18" charset="-128"/>
                          <a:ea typeface="HGP明朝E" panose="02020900000000000000" pitchFamily="18" charset="-128"/>
                        </a:rPr>
                        <a:t>オープンデータで利用している国</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285750" indent="-285750">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日本（予定）</a:t>
                      </a:r>
                    </a:p>
                  </a:txBody>
                  <a:tcPr anchor="ctr"/>
                </a:tc>
              </a:tr>
            </a:tbl>
          </a:graphicData>
        </a:graphic>
      </p:graphicFrame>
      <p:sp>
        <p:nvSpPr>
          <p:cNvPr id="8" name="コンテンツ プレースホルダー 1"/>
          <p:cNvSpPr txBox="1">
            <a:spLocks/>
          </p:cNvSpPr>
          <p:nvPr/>
        </p:nvSpPr>
        <p:spPr>
          <a:xfrm>
            <a:off x="5556175" y="788437"/>
            <a:ext cx="3158057"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利用ルールひな形（標準利用規約）の概要</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954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26</a:t>
            </a:fld>
            <a:endParaRPr lang="ja-JP" altLang="en-US" dirty="0"/>
          </a:p>
        </p:txBody>
      </p:sp>
      <p:sp>
        <p:nvSpPr>
          <p:cNvPr id="7" name="タイトル 1"/>
          <p:cNvSpPr>
            <a:spLocks noGrp="1"/>
          </p:cNvSpPr>
          <p:nvPr>
            <p:ph type="title"/>
          </p:nvPr>
        </p:nvSpPr>
        <p:spPr>
          <a:xfrm>
            <a:off x="457199" y="12877"/>
            <a:ext cx="8467725" cy="654943"/>
          </a:xfrm>
        </p:spPr>
        <p:txBody>
          <a:bodyPr/>
          <a:lstStyle/>
          <a:p>
            <a:r>
              <a:rPr lang="ja-JP" altLang="en-US" sz="2000" dirty="0" smtClean="0">
                <a:latin typeface="+mj-ea"/>
              </a:rPr>
              <a:t>（４）</a:t>
            </a:r>
            <a:r>
              <a:rPr lang="ja-JP" altLang="en-US" sz="1800" dirty="0">
                <a:latin typeface="+mj-ea"/>
              </a:rPr>
              <a:t>利用ルールひな形（標準利用規約）</a:t>
            </a:r>
            <a:endParaRPr lang="ja-JP" altLang="en-US" sz="2000" dirty="0">
              <a:latin typeface="+mj-ea"/>
            </a:endParaRPr>
          </a:p>
        </p:txBody>
      </p:sp>
      <p:sp>
        <p:nvSpPr>
          <p:cNvPr id="2" name="正方形/長方形 1"/>
          <p:cNvSpPr/>
          <p:nvPr/>
        </p:nvSpPr>
        <p:spPr>
          <a:xfrm>
            <a:off x="566055" y="809915"/>
            <a:ext cx="8101695" cy="684803"/>
          </a:xfrm>
          <a:prstGeom prst="rect">
            <a:avLst/>
          </a:prstGeom>
        </p:spPr>
        <p:txBody>
          <a:bodyPr wrap="square">
            <a:spAutoFit/>
          </a:bodyPr>
          <a:lstStyle/>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利用ルール</a:t>
            </a:r>
            <a:r>
              <a:rPr lang="ja-JP" altLang="en-US" sz="1200" dirty="0" smtClean="0">
                <a:latin typeface="HGP明朝E" panose="02020900000000000000" pitchFamily="18" charset="-128"/>
                <a:ea typeface="HGP明朝E" panose="02020900000000000000" pitchFamily="18" charset="-128"/>
              </a:rPr>
              <a:t>ひな形（標準利用規約）の特徴として、各府省からの意見を踏まえることによって、データ提供者の懸念に対処できるようになっていることが挙げられる。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意見の内容と、それに対する対応は、下表のとおり。</a:t>
            </a:r>
            <a:endParaRPr lang="en-US" altLang="ja-JP" sz="1200" dirty="0" smtClean="0">
              <a:latin typeface="HGP明朝E" panose="02020900000000000000" pitchFamily="18" charset="-128"/>
              <a:ea typeface="HGP明朝E" panose="020209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609349240"/>
              </p:ext>
            </p:extLst>
          </p:nvPr>
        </p:nvGraphicFramePr>
        <p:xfrm>
          <a:off x="819150" y="1743075"/>
          <a:ext cx="7839075" cy="4583430"/>
        </p:xfrm>
        <a:graphic>
          <a:graphicData uri="http://schemas.openxmlformats.org/drawingml/2006/table">
            <a:tbl>
              <a:tblPr firstRow="1" bandRow="1">
                <a:tableStyleId>{5C22544A-7EE6-4342-B048-85BDC9FD1C3A}</a:tableStyleId>
              </a:tblPr>
              <a:tblGrid>
                <a:gridCol w="3009900"/>
                <a:gridCol w="923925"/>
                <a:gridCol w="3905250"/>
              </a:tblGrid>
              <a:tr h="288141">
                <a:tc>
                  <a:txBody>
                    <a:bodyPr/>
                    <a:lstStyle/>
                    <a:p>
                      <a:pPr algn="ctr"/>
                      <a:r>
                        <a:rPr kumimoji="1" lang="ja-JP" altLang="en-US" sz="1200" baseline="0" dirty="0" smtClean="0">
                          <a:solidFill>
                            <a:schemeClr val="bg1"/>
                          </a:solidFill>
                          <a:latin typeface="HGP明朝E" panose="02020900000000000000" pitchFamily="18" charset="-128"/>
                          <a:ea typeface="HGP明朝E" panose="02020900000000000000" pitchFamily="18" charset="-128"/>
                        </a:rPr>
                        <a:t>意見</a:t>
                      </a:r>
                      <a:endParaRPr kumimoji="1" lang="ja-JP" altLang="en-US" sz="1200" strike="dblStrike" baseline="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対応箇所</a:t>
                      </a:r>
                      <a:endParaRPr kumimoji="1" lang="en-US" altLang="ja-JP" sz="1200" dirty="0" smtClean="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解説</a:t>
                      </a:r>
                      <a:endParaRPr kumimoji="1" lang="ja-JP" altLang="en-US" sz="1200" dirty="0">
                        <a:latin typeface="HGP明朝E" panose="02020900000000000000" pitchFamily="18" charset="-128"/>
                        <a:ea typeface="HGP明朝E" panose="02020900000000000000" pitchFamily="18" charset="-128"/>
                      </a:endParaRPr>
                    </a:p>
                  </a:txBody>
                  <a:tcPr anchor="ctr"/>
                </a:tc>
              </a:tr>
              <a:tr h="633593">
                <a:tc>
                  <a:txBody>
                    <a:bodyPr/>
                    <a:lstStyle/>
                    <a:p>
                      <a:r>
                        <a:rPr kumimoji="1" lang="ja-JP" altLang="en-US" sz="1200" dirty="0" smtClean="0">
                          <a:latin typeface="HGP明朝E" panose="02020900000000000000" pitchFamily="18" charset="-128"/>
                          <a:ea typeface="HGP明朝E" panose="02020900000000000000" pitchFamily="18" charset="-128"/>
                        </a:rPr>
                        <a:t>データを編集・加工した場合、情報提供元の表示だけでなく、改変した事実と、編集・加工責任者等の情報も表示させるべきである。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en-US" altLang="ja-JP" sz="1200" dirty="0" smtClean="0">
                          <a:latin typeface="HGP明朝E" panose="02020900000000000000" pitchFamily="18" charset="-128"/>
                          <a:ea typeface="HGP明朝E" panose="02020900000000000000" pitchFamily="18" charset="-128"/>
                        </a:rPr>
                        <a:t>1. </a:t>
                      </a:r>
                      <a:r>
                        <a:rPr kumimoji="1" lang="ja-JP" altLang="en-US" sz="1200" dirty="0" smtClean="0">
                          <a:latin typeface="HGP明朝E" panose="02020900000000000000" pitchFamily="18" charset="-128"/>
                          <a:ea typeface="HGP明朝E" panose="02020900000000000000" pitchFamily="18" charset="-128"/>
                        </a:rPr>
                        <a:t>１） イ</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編集・加工等を行ったことを記載することを求めている。</a:t>
                      </a:r>
                      <a:endParaRPr kumimoji="1" lang="pl-PL" altLang="ja-JP" sz="1200" dirty="0" smtClean="0">
                        <a:latin typeface="HGP明朝E" panose="02020900000000000000" pitchFamily="18" charset="-128"/>
                        <a:ea typeface="HGP明朝E" panose="02020900000000000000" pitchFamily="18" charset="-128"/>
                      </a:endParaRPr>
                    </a:p>
                  </a:txBody>
                  <a:tcPr anchor="ctr"/>
                </a:tc>
              </a:tr>
              <a:tr h="565708">
                <a:tc>
                  <a:txBody>
                    <a:bodyPr/>
                    <a:lstStyle/>
                    <a:p>
                      <a:r>
                        <a:rPr kumimoji="1" lang="ja-JP" altLang="en-US" sz="1200" dirty="0" smtClean="0">
                          <a:latin typeface="HGP明朝E" panose="02020900000000000000" pitchFamily="18" charset="-128"/>
                          <a:ea typeface="HGP明朝E" panose="02020900000000000000" pitchFamily="18" charset="-128"/>
                        </a:rPr>
                        <a:t>データを改ざんして虚偽の表示を行うことや、他者に誤解を与えることを禁止すべきである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en-US" altLang="ja-JP" sz="1200" dirty="0" smtClean="0">
                          <a:latin typeface="HGP明朝E" panose="02020900000000000000" pitchFamily="18" charset="-128"/>
                          <a:ea typeface="HGP明朝E" panose="02020900000000000000" pitchFamily="18" charset="-128"/>
                        </a:rPr>
                        <a:t>1. 1</a:t>
                      </a:r>
                      <a:r>
                        <a:rPr kumimoji="1" lang="ja-JP" altLang="en-US" sz="1200" dirty="0" smtClean="0">
                          <a:latin typeface="HGP明朝E" panose="02020900000000000000" pitchFamily="18" charset="-128"/>
                          <a:ea typeface="HGP明朝E" panose="02020900000000000000" pitchFamily="18" charset="-128"/>
                        </a:rPr>
                        <a:t>）</a:t>
                      </a:r>
                      <a:r>
                        <a:rPr kumimoji="1" lang="ja-JP" altLang="en-US" sz="1200" baseline="0" dirty="0" smtClean="0">
                          <a:latin typeface="HGP明朝E" panose="02020900000000000000" pitchFamily="18" charset="-128"/>
                          <a:ea typeface="HGP明朝E" panose="02020900000000000000" pitchFamily="18" charset="-128"/>
                        </a:rPr>
                        <a:t> </a:t>
                      </a:r>
                      <a:r>
                        <a:rPr kumimoji="1" lang="ja-JP" altLang="en-US" sz="1200" dirty="0" smtClean="0">
                          <a:latin typeface="HGP明朝E" panose="02020900000000000000" pitchFamily="18" charset="-128"/>
                          <a:ea typeface="HGP明朝E" panose="02020900000000000000" pitchFamily="18" charset="-128"/>
                        </a:rPr>
                        <a:t>イ</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編集・加工した情報を、あたかも国（又は府省等）が作成したかのような態様で公表・利用することを禁止している。</a:t>
                      </a:r>
                      <a:endParaRPr kumimoji="1" lang="pl-PL" altLang="ja-JP" sz="1200" dirty="0" smtClean="0">
                        <a:latin typeface="HGP明朝E" panose="02020900000000000000" pitchFamily="18" charset="-128"/>
                        <a:ea typeface="HGP明朝E" panose="02020900000000000000" pitchFamily="18" charset="-128"/>
                      </a:endParaRPr>
                    </a:p>
                  </a:txBody>
                  <a:tcPr anchor="ctr"/>
                </a:tc>
              </a:tr>
              <a:tr h="633593">
                <a:tc>
                  <a:txBody>
                    <a:bodyPr/>
                    <a:lstStyle/>
                    <a:p>
                      <a:r>
                        <a:rPr kumimoji="1" lang="ja-JP" altLang="en-US" sz="1200" dirty="0" smtClean="0">
                          <a:latin typeface="HGP明朝E" panose="02020900000000000000" pitchFamily="18" charset="-128"/>
                          <a:ea typeface="HGP明朝E" panose="02020900000000000000" pitchFamily="18" charset="-128"/>
                        </a:rPr>
                        <a:t>第三者が権利を持つコンテンツを明確にすることが必要である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en-US" altLang="ja-JP" sz="1200" dirty="0" smtClean="0">
                          <a:latin typeface="HGP明朝E" panose="02020900000000000000" pitchFamily="18" charset="-128"/>
                          <a:ea typeface="HGP明朝E" panose="02020900000000000000" pitchFamily="18" charset="-128"/>
                        </a:rPr>
                        <a:t>1.</a:t>
                      </a:r>
                      <a:r>
                        <a:rPr kumimoji="1" lang="en-US" altLang="ja-JP" sz="1200" baseline="0" dirty="0" smtClean="0">
                          <a:latin typeface="HGP明朝E" panose="02020900000000000000" pitchFamily="18" charset="-128"/>
                          <a:ea typeface="HGP明朝E" panose="02020900000000000000" pitchFamily="18" charset="-128"/>
                        </a:rPr>
                        <a:t> 2</a:t>
                      </a:r>
                      <a:r>
                        <a:rPr kumimoji="1" lang="ja-JP" altLang="en-US" sz="1200" baseline="0" dirty="0" smtClean="0">
                          <a:latin typeface="HGP明朝E" panose="02020900000000000000" pitchFamily="18" charset="-128"/>
                          <a:ea typeface="HGP明朝E" panose="02020900000000000000" pitchFamily="18" charset="-128"/>
                        </a:rPr>
                        <a:t>）</a:t>
                      </a:r>
                      <a:r>
                        <a:rPr kumimoji="1" lang="en-US" altLang="ja-JP" sz="1200" baseline="0" dirty="0" smtClean="0">
                          <a:latin typeface="HGP明朝E" panose="02020900000000000000" pitchFamily="18" charset="-128"/>
                          <a:ea typeface="HGP明朝E" panose="02020900000000000000" pitchFamily="18" charset="-128"/>
                        </a:rPr>
                        <a:t> </a:t>
                      </a:r>
                      <a:r>
                        <a:rPr kumimoji="1" lang="ja-JP" altLang="en-US" sz="1200" baseline="0" dirty="0" smtClean="0">
                          <a:latin typeface="HGP明朝E" panose="02020900000000000000" pitchFamily="18" charset="-128"/>
                          <a:ea typeface="HGP明朝E" panose="02020900000000000000" pitchFamily="18" charset="-128"/>
                        </a:rPr>
                        <a:t>イ</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第三者が権利を有するコンテンツを全て明記することは困難であることから、第三者が権利を有していることを示唆・表示している場合の例を記載することで対応する。</a:t>
                      </a:r>
                      <a:endParaRPr kumimoji="1" lang="pl-PL" altLang="ja-JP" sz="1200" dirty="0" smtClean="0">
                        <a:latin typeface="HGP明朝E" panose="02020900000000000000" pitchFamily="18" charset="-128"/>
                        <a:ea typeface="HGP明朝E" panose="02020900000000000000" pitchFamily="18" charset="-128"/>
                      </a:endParaRPr>
                    </a:p>
                  </a:txBody>
                  <a:tcPr anchor="ctr"/>
                </a:tc>
              </a:tr>
              <a:tr h="1176673">
                <a:tc>
                  <a:txBody>
                    <a:bodyPr/>
                    <a:lstStyle/>
                    <a:p>
                      <a:r>
                        <a:rPr kumimoji="1" lang="ja-JP" altLang="en-US" sz="1200" dirty="0" smtClean="0">
                          <a:latin typeface="HGP明朝E" panose="02020900000000000000" pitchFamily="18" charset="-128"/>
                          <a:ea typeface="HGP明朝E" panose="02020900000000000000" pitchFamily="18" charset="-128"/>
                        </a:rPr>
                        <a:t>地図、海図、航空図、警報・予報、防災情報等について、国家・国民の安全に関わるものであり、利用形態によっては国家・国民の安全に脅威を与える可能性があることや、法令、条例又は</a:t>
                      </a:r>
                      <a:r>
                        <a:rPr kumimoji="1" lang="ja-JP" altLang="en-US" sz="1200" dirty="0" smtClean="0">
                          <a:solidFill>
                            <a:schemeClr val="tx1"/>
                          </a:solidFill>
                          <a:latin typeface="HGP明朝E" panose="02020900000000000000" pitchFamily="18" charset="-128"/>
                          <a:ea typeface="HGP明朝E" panose="02020900000000000000" pitchFamily="18" charset="-128"/>
                        </a:rPr>
                        <a:t>公序良俗に反する利用に対して適切な措置を</a:t>
                      </a:r>
                      <a:r>
                        <a:rPr kumimoji="1" lang="ja-JP" altLang="en-US" sz="1200" baseline="0" dirty="0" smtClean="0">
                          <a:solidFill>
                            <a:schemeClr val="tx1"/>
                          </a:solidFill>
                          <a:latin typeface="HGP明朝E" panose="02020900000000000000" pitchFamily="18" charset="-128"/>
                          <a:ea typeface="HGP明朝E" panose="02020900000000000000" pitchFamily="18" charset="-128"/>
                        </a:rPr>
                        <a:t>とることができることを</a:t>
                      </a:r>
                      <a:r>
                        <a:rPr kumimoji="1" lang="ja-JP" altLang="en-US" sz="1200" dirty="0" smtClean="0">
                          <a:solidFill>
                            <a:schemeClr val="tx1"/>
                          </a:solidFill>
                          <a:latin typeface="HGP明朝E" panose="02020900000000000000" pitchFamily="18" charset="-128"/>
                          <a:ea typeface="HGP明朝E" panose="02020900000000000000" pitchFamily="18" charset="-128"/>
                        </a:rPr>
                        <a:t>明確にする必要がある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en-US" altLang="ja-JP" sz="1200" dirty="0" smtClean="0">
                          <a:latin typeface="HGP明朝E" panose="02020900000000000000" pitchFamily="18" charset="-128"/>
                          <a:ea typeface="HGP明朝E" panose="02020900000000000000" pitchFamily="18" charset="-128"/>
                        </a:rPr>
                        <a:t>1. 3</a:t>
                      </a:r>
                      <a:r>
                        <a:rPr kumimoji="1" lang="ja-JP" altLang="en-US" sz="1200" dirty="0" smtClean="0">
                          <a:latin typeface="HGP明朝E" panose="02020900000000000000" pitchFamily="18" charset="-128"/>
                          <a:ea typeface="HGP明朝E" panose="02020900000000000000" pitchFamily="18" charset="-128"/>
                        </a:rPr>
                        <a:t>） ア</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これらのコンテンツは相当のウェイトを占めるものであり、国のできるだけ多くのコンテンツに統一的なルールを適用する観点から、これらも含めるルールとするため、本利用ルールにおいて、これらの行為は禁止することとした</a:t>
                      </a:r>
                      <a:r>
                        <a:rPr kumimoji="1" lang="ja-JP" altLang="en-US" sz="1200" dirty="0" smtClean="0">
                          <a:solidFill>
                            <a:srgbClr val="0070C0"/>
                          </a:solidFill>
                          <a:latin typeface="HGP明朝E" panose="02020900000000000000" pitchFamily="18" charset="-128"/>
                          <a:ea typeface="HGP明朝E" panose="02020900000000000000" pitchFamily="18" charset="-128"/>
                        </a:rPr>
                        <a:t>。</a:t>
                      </a:r>
                      <a:endParaRPr kumimoji="1" lang="pl-PL" altLang="ja-JP" sz="1200" dirty="0" smtClean="0">
                        <a:solidFill>
                          <a:srgbClr val="0070C0"/>
                        </a:solidFill>
                        <a:latin typeface="HGP明朝E" panose="02020900000000000000" pitchFamily="18" charset="-128"/>
                        <a:ea typeface="HGP明朝E" panose="02020900000000000000" pitchFamily="18" charset="-128"/>
                      </a:endParaRPr>
                    </a:p>
                  </a:txBody>
                  <a:tcPr anchor="ctr"/>
                </a:tc>
              </a:tr>
              <a:tr h="565708">
                <a:tc>
                  <a:txBody>
                    <a:bodyPr/>
                    <a:lstStyle/>
                    <a:p>
                      <a:r>
                        <a:rPr kumimoji="1" lang="ja-JP" altLang="en-US" sz="1200" dirty="0" smtClean="0">
                          <a:latin typeface="HGP明朝E" panose="02020900000000000000" pitchFamily="18" charset="-128"/>
                          <a:ea typeface="HGP明朝E" panose="02020900000000000000" pitchFamily="18" charset="-128"/>
                        </a:rPr>
                        <a:t>特に重要な関連法令は例示して明記できるようにすべきである。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smtClean="0">
                          <a:latin typeface="HGP明朝E" panose="02020900000000000000" pitchFamily="18" charset="-128"/>
                          <a:ea typeface="HGP明朝E" panose="02020900000000000000" pitchFamily="18" charset="-128"/>
                        </a:rPr>
                        <a:t>1. 4</a:t>
                      </a:r>
                      <a:r>
                        <a:rPr kumimoji="1" lang="ja-JP" altLang="en-US" sz="1200" dirty="0" smtClean="0">
                          <a:latin typeface="HGP明朝E" panose="02020900000000000000" pitchFamily="18" charset="-128"/>
                          <a:ea typeface="HGP明朝E" panose="02020900000000000000" pitchFamily="18" charset="-128"/>
                        </a:rPr>
                        <a:t>）</a:t>
                      </a:r>
                      <a:r>
                        <a:rPr kumimoji="1" lang="en-US" altLang="ja-JP" sz="1200" baseline="0" dirty="0" smtClean="0">
                          <a:latin typeface="HGP明朝E" panose="02020900000000000000" pitchFamily="18" charset="-128"/>
                          <a:ea typeface="HGP明朝E" panose="02020900000000000000" pitchFamily="18" charset="-128"/>
                        </a:rPr>
                        <a:t> </a:t>
                      </a:r>
                      <a:r>
                        <a:rPr kumimoji="1" lang="ja-JP" altLang="en-US" sz="1200" baseline="0" dirty="0" smtClean="0">
                          <a:latin typeface="HGP明朝E" panose="02020900000000000000" pitchFamily="18" charset="-128"/>
                          <a:ea typeface="HGP明朝E" panose="02020900000000000000" pitchFamily="18" charset="-128"/>
                        </a:rPr>
                        <a:t>ア</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個別法令による利用制約があるコンテンツについて、主なものを示すことができるようにしている。</a:t>
                      </a:r>
                      <a:endParaRPr kumimoji="1" lang="pl-PL" altLang="ja-JP" sz="1200" dirty="0" smtClean="0">
                        <a:latin typeface="HGP明朝E" panose="02020900000000000000" pitchFamily="18" charset="-128"/>
                        <a:ea typeface="HGP明朝E" panose="02020900000000000000" pitchFamily="18" charset="-128"/>
                      </a:endParaRPr>
                    </a:p>
                  </a:txBody>
                  <a:tcPr anchor="ctr"/>
                </a:tc>
              </a:tr>
              <a:tr h="512113">
                <a:tc>
                  <a:txBody>
                    <a:bodyPr/>
                    <a:lstStyle/>
                    <a:p>
                      <a:r>
                        <a:rPr kumimoji="1" lang="ja-JP" altLang="en-US" sz="1200" dirty="0" smtClean="0">
                          <a:latin typeface="HGP明朝E" panose="02020900000000000000" pitchFamily="18" charset="-128"/>
                          <a:ea typeface="HGP明朝E" panose="02020900000000000000" pitchFamily="18" charset="-128"/>
                        </a:rPr>
                        <a:t>予告なしにコンテンツの内容を変更・削除する場合がありうることを記載すべきである。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smtClean="0">
                          <a:latin typeface="HGP明朝E" panose="02020900000000000000" pitchFamily="18" charset="-128"/>
                          <a:ea typeface="HGP明朝E" panose="02020900000000000000" pitchFamily="18" charset="-128"/>
                        </a:rPr>
                        <a:t>1. 6</a:t>
                      </a:r>
                      <a:r>
                        <a:rPr kumimoji="1" lang="ja-JP" altLang="en-US" sz="1200" dirty="0" smtClean="0">
                          <a:latin typeface="HGP明朝E" panose="02020900000000000000" pitchFamily="18" charset="-128"/>
                          <a:ea typeface="HGP明朝E" panose="02020900000000000000" pitchFamily="18" charset="-128"/>
                        </a:rPr>
                        <a:t>）</a:t>
                      </a:r>
                      <a:r>
                        <a:rPr kumimoji="1" lang="en-US" altLang="ja-JP" sz="1200" baseline="0" dirty="0" smtClean="0">
                          <a:latin typeface="HGP明朝E" panose="02020900000000000000" pitchFamily="18" charset="-128"/>
                          <a:ea typeface="HGP明朝E" panose="02020900000000000000" pitchFamily="18" charset="-128"/>
                        </a:rPr>
                        <a:t> </a:t>
                      </a:r>
                      <a:r>
                        <a:rPr kumimoji="1" lang="ja-JP" altLang="en-US" sz="1200" baseline="0" dirty="0" smtClean="0">
                          <a:latin typeface="HGP明朝E" panose="02020900000000000000" pitchFamily="18" charset="-128"/>
                          <a:ea typeface="HGP明朝E" panose="02020900000000000000" pitchFamily="18" charset="-128"/>
                        </a:rPr>
                        <a:t>イ</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予告なしにコンテンツの内容の変更、移転、削除がありうることを記載している。</a:t>
                      </a:r>
                      <a:endParaRPr kumimoji="1" lang="pl-PL" altLang="ja-JP" sz="1200" dirty="0" smtClean="0">
                        <a:latin typeface="HGP明朝E" panose="02020900000000000000" pitchFamily="18" charset="-128"/>
                        <a:ea typeface="HGP明朝E" panose="02020900000000000000" pitchFamily="18" charset="-128"/>
                      </a:endParaRPr>
                    </a:p>
                  </a:txBody>
                  <a:tcPr anchor="ctr"/>
                </a:tc>
              </a:tr>
            </a:tbl>
          </a:graphicData>
        </a:graphic>
      </p:graphicFrame>
      <p:sp>
        <p:nvSpPr>
          <p:cNvPr id="14" name="テキスト ボックス 13"/>
          <p:cNvSpPr txBox="1">
            <a:spLocks noChangeArrowheads="1"/>
          </p:cNvSpPr>
          <p:nvPr/>
        </p:nvSpPr>
        <p:spPr bwMode="auto">
          <a:xfrm>
            <a:off x="3267075" y="6305360"/>
            <a:ext cx="5562600"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電子行政オープンデータ実務者会議資料等をもとにデータガバナンス委員会事務局作成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sp>
        <p:nvSpPr>
          <p:cNvPr id="8" name="テキスト ボックス 7"/>
          <p:cNvSpPr txBox="1"/>
          <p:nvPr/>
        </p:nvSpPr>
        <p:spPr>
          <a:xfrm>
            <a:off x="838200" y="1475668"/>
            <a:ext cx="7829549" cy="276999"/>
          </a:xfrm>
          <a:prstGeom prst="rect">
            <a:avLst/>
          </a:prstGeom>
          <a:noFill/>
        </p:spPr>
        <p:txBody>
          <a:bodyPr wrap="square" rtlCol="0">
            <a:spAutoFit/>
          </a:bodyPr>
          <a:lstStyle/>
          <a:p>
            <a:pPr algn="ctr"/>
            <a:r>
              <a:rPr kumimoji="1" lang="ja-JP" altLang="en-US" sz="1200" dirty="0" smtClean="0">
                <a:latin typeface="HGP明朝E" panose="02020900000000000000" pitchFamily="18" charset="-128"/>
                <a:ea typeface="HGP明朝E" panose="02020900000000000000" pitchFamily="18" charset="-128"/>
              </a:rPr>
              <a:t>表　</a:t>
            </a:r>
            <a:r>
              <a:rPr lang="ja-JP" altLang="en-US" sz="1200" dirty="0">
                <a:latin typeface="HGP明朝E" panose="02020900000000000000" pitchFamily="18" charset="-128"/>
                <a:ea typeface="HGP明朝E" panose="02020900000000000000" pitchFamily="18" charset="-128"/>
              </a:rPr>
              <a:t>利用ルールひな形（標準利用規約）の特徴</a:t>
            </a:r>
            <a:endParaRPr kumimoji="1" lang="ja-JP" altLang="en-US" sz="1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252469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27</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199" y="12877"/>
            <a:ext cx="8467725" cy="654943"/>
          </a:xfrm>
        </p:spPr>
        <p:txBody>
          <a:bodyPr/>
          <a:lstStyle/>
          <a:p>
            <a:r>
              <a:rPr lang="ja-JP" altLang="en-US" sz="2000" dirty="0" smtClean="0">
                <a:latin typeface="+mj-ea"/>
              </a:rPr>
              <a:t>参考：著作物性のないデータについて</a:t>
            </a:r>
            <a:endParaRPr lang="ja-JP" altLang="en-US" sz="2000" dirty="0">
              <a:latin typeface="+mj-ea"/>
            </a:endParaRPr>
          </a:p>
        </p:txBody>
      </p:sp>
      <p:sp>
        <p:nvSpPr>
          <p:cNvPr id="2" name="正方形/長方形 1"/>
          <p:cNvSpPr/>
          <p:nvPr/>
        </p:nvSpPr>
        <p:spPr>
          <a:xfrm>
            <a:off x="566055" y="838490"/>
            <a:ext cx="8101695" cy="2908489"/>
          </a:xfrm>
          <a:prstGeom prst="rect">
            <a:avLst/>
          </a:prstGeom>
        </p:spPr>
        <p:txBody>
          <a:bodyPr wrap="square">
            <a:spAutoFit/>
          </a:bodyPr>
          <a:lstStyle/>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著作物性の</a:t>
            </a:r>
            <a:r>
              <a:rPr lang="ja-JP" altLang="en-US" sz="1200" dirty="0" smtClean="0">
                <a:latin typeface="HGP明朝E" panose="02020900000000000000" pitchFamily="18" charset="-128"/>
                <a:ea typeface="HGP明朝E" panose="02020900000000000000" pitchFamily="18" charset="-128"/>
              </a:rPr>
              <a:t>ないデータ（数値データ、図表、簡単なグラフ等）については、著作権法上、誰の許諾がなくとも自由な利用が可能であることから、利用ル－ルひな形（標準利用規約）の適用対象とすべきかどうか議論があった。</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著作物性の</a:t>
            </a:r>
            <a:r>
              <a:rPr lang="ja-JP" altLang="en-US" sz="1200" dirty="0" smtClean="0">
                <a:latin typeface="HGP明朝E" panose="02020900000000000000" pitchFamily="18" charset="-128"/>
                <a:ea typeface="HGP明朝E" panose="02020900000000000000" pitchFamily="18" charset="-128"/>
              </a:rPr>
              <a:t>ないデータを利用ルールひな形（標準利用規約）の適用対象とする場合、しない場合のメリット、デメリットについては整理すると下表のようになる。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利用ルールひな形（標準利用規約）は、出典記載を条件に二次利用を認めている。著作物性のないデータに利用ルールひな形（標準利用規約）を適用した場合、本来、出典記載が不要なデータにも出典記載を求めることになる。一方、適用対象外とする場合、著作物性のないデータの明確な定義や、対象箇所を明記する必要がある。明記されない場合、利用者にとって、どのデータが著作物性がないの</a:t>
            </a:r>
            <a:r>
              <a:rPr lang="ja-JP" altLang="en-US" sz="1200" dirty="0">
                <a:latin typeface="HGP明朝E" panose="02020900000000000000" pitchFamily="18" charset="-128"/>
                <a:ea typeface="HGP明朝E" panose="02020900000000000000" pitchFamily="18" charset="-128"/>
              </a:rPr>
              <a:t>か、利用ルールひな形（標準利用規約</a:t>
            </a:r>
            <a:r>
              <a:rPr lang="ja-JP" altLang="en-US" sz="1200" dirty="0" smtClean="0">
                <a:latin typeface="HGP明朝E" panose="02020900000000000000" pitchFamily="18" charset="-128"/>
                <a:ea typeface="HGP明朝E" panose="02020900000000000000" pitchFamily="18" charset="-128"/>
              </a:rPr>
              <a:t>）の適用対象かどうかを自分で判別する必要があり、不便を強いることになりかねない。</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これらのことを総合的に検討し、データガバナンス委員会では全て適用対象とすることを前提に利用ルールひな形素案を作成し、電子行政オープンデータ実務者会議の利用ルールひな形（標準利用規約）も同様の考え方にたっている。</a:t>
            </a:r>
            <a:endParaRPr lang="en-US" altLang="ja-JP" sz="1200" dirty="0" smtClean="0">
              <a:latin typeface="HGP明朝E" panose="02020900000000000000" pitchFamily="18" charset="-128"/>
              <a:ea typeface="HGP明朝E" panose="02020900000000000000" pitchFamily="18" charset="-128"/>
            </a:endParaRPr>
          </a:p>
        </p:txBody>
      </p:sp>
      <p:sp>
        <p:nvSpPr>
          <p:cNvPr id="10" name="テキスト ボックス 9"/>
          <p:cNvSpPr txBox="1">
            <a:spLocks noChangeArrowheads="1"/>
          </p:cNvSpPr>
          <p:nvPr/>
        </p:nvSpPr>
        <p:spPr bwMode="auto">
          <a:xfrm>
            <a:off x="1069848" y="6276785"/>
            <a:ext cx="7531227"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電子行政オープンデータ実務者会議資料をもとにデータガバナンス委員会事務局作成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03643887"/>
              </p:ext>
            </p:extLst>
          </p:nvPr>
        </p:nvGraphicFramePr>
        <p:xfrm>
          <a:off x="866776" y="4095750"/>
          <a:ext cx="7705726" cy="2114550"/>
        </p:xfrm>
        <a:graphic>
          <a:graphicData uri="http://schemas.openxmlformats.org/drawingml/2006/table">
            <a:tbl>
              <a:tblPr firstRow="1" bandRow="1">
                <a:tableStyleId>{5C22544A-7EE6-4342-B048-85BDC9FD1C3A}</a:tableStyleId>
              </a:tblPr>
              <a:tblGrid>
                <a:gridCol w="1764670"/>
                <a:gridCol w="2941116"/>
                <a:gridCol w="2999940"/>
              </a:tblGrid>
              <a:tr h="282523">
                <a:tc>
                  <a:txBody>
                    <a:bodyPr/>
                    <a:lstStyle/>
                    <a:p>
                      <a:pPr algn="ctr"/>
                      <a:r>
                        <a:rPr kumimoji="1" lang="ja-JP" altLang="en-US" sz="1200" b="1" dirty="0" smtClean="0">
                          <a:latin typeface="HGP明朝E" panose="02020900000000000000" pitchFamily="18" charset="-128"/>
                          <a:ea typeface="HGP明朝E" panose="02020900000000000000" pitchFamily="18" charset="-128"/>
                        </a:rPr>
                        <a:t>項目</a:t>
                      </a:r>
                      <a:endParaRPr kumimoji="1" lang="ja-JP" altLang="en-US" sz="1200" b="1"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b="1" dirty="0" smtClean="0">
                          <a:latin typeface="HGP明朝E" panose="02020900000000000000" pitchFamily="18" charset="-128"/>
                          <a:ea typeface="HGP明朝E" panose="02020900000000000000" pitchFamily="18" charset="-128"/>
                        </a:rPr>
                        <a:t>メリット</a:t>
                      </a:r>
                      <a:endParaRPr kumimoji="1" lang="ja-JP" altLang="en-US" sz="1200" b="1"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b="1" dirty="0" smtClean="0">
                          <a:latin typeface="HGP明朝E" panose="02020900000000000000" pitchFamily="18" charset="-128"/>
                          <a:ea typeface="HGP明朝E" panose="02020900000000000000" pitchFamily="18" charset="-128"/>
                        </a:rPr>
                        <a:t>デメリット</a:t>
                      </a:r>
                      <a:endParaRPr kumimoji="1" lang="ja-JP" altLang="en-US" sz="1200" b="1" dirty="0">
                        <a:latin typeface="HGP明朝E" panose="02020900000000000000" pitchFamily="18" charset="-128"/>
                        <a:ea typeface="HGP明朝E" panose="02020900000000000000" pitchFamily="18" charset="-128"/>
                      </a:endParaRPr>
                    </a:p>
                  </a:txBody>
                  <a:tcPr anchor="ctr"/>
                </a:tc>
              </a:tr>
              <a:tr h="984302">
                <a:tc>
                  <a:txBody>
                    <a:bodyPr/>
                    <a:lstStyle/>
                    <a:p>
                      <a:pPr algn="ctr"/>
                      <a:r>
                        <a:rPr kumimoji="1" lang="ja-JP" altLang="en-US" sz="1200" dirty="0" smtClean="0">
                          <a:latin typeface="HGP明朝E" panose="02020900000000000000" pitchFamily="18" charset="-128"/>
                          <a:ea typeface="HGP明朝E" panose="02020900000000000000" pitchFamily="18" charset="-128"/>
                        </a:rPr>
                        <a:t>適用対象とする場合</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著作物性の有無にかかわらず共通して定めるべき事項を入れることができる。</a:t>
                      </a:r>
                      <a:endParaRPr kumimoji="1" lang="en-US" altLang="ja-JP" sz="1200" dirty="0" smtClean="0">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著作物性の有無にかかわらず、一律に同じルールで利用することが明確になる。</a:t>
                      </a:r>
                      <a:endParaRPr kumimoji="1" lang="en-US"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本来、許諾なく利用できる著作物性のないデータに対しても、利用ルールひな形で定められている出典記載等の制約が課されることになる。</a:t>
                      </a:r>
                    </a:p>
                  </a:txBody>
                  <a:tcPr anchor="ctr"/>
                </a:tc>
              </a:tr>
              <a:tr h="847725">
                <a:tc>
                  <a:txBody>
                    <a:bodyPr/>
                    <a:lstStyle/>
                    <a:p>
                      <a:pPr algn="ctr"/>
                      <a:r>
                        <a:rPr kumimoji="1" lang="ja-JP" altLang="en-US" sz="1200" dirty="0" smtClean="0">
                          <a:latin typeface="HGP明朝E" panose="02020900000000000000" pitchFamily="18" charset="-128"/>
                          <a:ea typeface="HGP明朝E" panose="02020900000000000000" pitchFamily="18" charset="-128"/>
                        </a:rPr>
                        <a:t>適用対象としない場合</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HGP明朝E" panose="02020900000000000000" pitchFamily="18" charset="-128"/>
                          <a:ea typeface="HGP明朝E" panose="02020900000000000000" pitchFamily="18" charset="-128"/>
                        </a:rPr>
                        <a:t>著作物性のないデータに対して、利用ルールひな形で定められている制約が適用されない。</a:t>
                      </a:r>
                      <a:endParaRPr kumimoji="1" lang="pl-PL" altLang="ja-JP" sz="1200" dirty="0" smtClean="0">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著作物性の有無にかかわらず共通して定めるべき事項を規定することができない。</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著作物性がないデータがどの部分であるかを区別することが困難。</a:t>
                      </a:r>
                      <a:endParaRPr kumimoji="1" lang="pl-PL" altLang="ja-JP" sz="1200" dirty="0" smtClean="0">
                        <a:solidFill>
                          <a:schemeClr val="tx1"/>
                        </a:solidFill>
                        <a:latin typeface="HGP明朝E" panose="02020900000000000000" pitchFamily="18" charset="-128"/>
                        <a:ea typeface="HGP明朝E" panose="02020900000000000000" pitchFamily="18" charset="-128"/>
                      </a:endParaRPr>
                    </a:p>
                  </a:txBody>
                  <a:tcPr anchor="ctr"/>
                </a:tc>
              </a:tr>
            </a:tbl>
          </a:graphicData>
        </a:graphic>
      </p:graphicFrame>
      <p:sp>
        <p:nvSpPr>
          <p:cNvPr id="8" name="コンテンツ プレースホルダー 1"/>
          <p:cNvSpPr txBox="1">
            <a:spLocks/>
          </p:cNvSpPr>
          <p:nvPr/>
        </p:nvSpPr>
        <p:spPr>
          <a:xfrm>
            <a:off x="811664" y="3810194"/>
            <a:ext cx="7610475"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著作物性のないデータの取り扱い</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936470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28</a:t>
            </a:fld>
            <a:endParaRPr lang="ja-JP" altLang="en-US" dirty="0"/>
          </a:p>
        </p:txBody>
      </p:sp>
      <p:sp>
        <p:nvSpPr>
          <p:cNvPr id="13"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latin typeface="HGP明朝E" panose="02020900000000000000" pitchFamily="18" charset="-128"/>
              <a:ea typeface="HGP明朝E" panose="02020900000000000000" pitchFamily="18" charset="-128"/>
            </a:endParaRPr>
          </a:p>
        </p:txBody>
      </p:sp>
      <p:sp>
        <p:nvSpPr>
          <p:cNvPr id="7" name="タイトル 1"/>
          <p:cNvSpPr>
            <a:spLocks noGrp="1"/>
          </p:cNvSpPr>
          <p:nvPr>
            <p:ph type="title"/>
          </p:nvPr>
        </p:nvSpPr>
        <p:spPr>
          <a:xfrm>
            <a:off x="457199" y="12877"/>
            <a:ext cx="8467725" cy="654943"/>
          </a:xfrm>
        </p:spPr>
        <p:txBody>
          <a:bodyPr/>
          <a:lstStyle/>
          <a:p>
            <a:r>
              <a:rPr lang="ja-JP" altLang="en-US" sz="2000" dirty="0" smtClean="0">
                <a:latin typeface="+mj-ea"/>
              </a:rPr>
              <a:t>参考：第三者が権利を保有しているデータへの対応</a:t>
            </a:r>
            <a:endParaRPr lang="ja-JP" altLang="en-US" sz="2000" dirty="0">
              <a:latin typeface="+mj-ea"/>
            </a:endParaRPr>
          </a:p>
        </p:txBody>
      </p:sp>
      <p:sp>
        <p:nvSpPr>
          <p:cNvPr id="2" name="正方形/長方形 1"/>
          <p:cNvSpPr/>
          <p:nvPr/>
        </p:nvSpPr>
        <p:spPr>
          <a:xfrm>
            <a:off x="566054" y="741045"/>
            <a:ext cx="8235045" cy="2239074"/>
          </a:xfrm>
          <a:prstGeom prst="rect">
            <a:avLst/>
          </a:prstGeom>
        </p:spPr>
        <p:txBody>
          <a:bodyPr wrap="square">
            <a:spAutoFit/>
          </a:bodyPr>
          <a:lstStyle/>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各府省のホームページに</a:t>
            </a:r>
            <a:r>
              <a:rPr lang="ja-JP" altLang="en-US" sz="1200" dirty="0" smtClean="0">
                <a:latin typeface="HGP明朝E" panose="02020900000000000000" pitchFamily="18" charset="-128"/>
                <a:ea typeface="HGP明朝E" panose="02020900000000000000" pitchFamily="18" charset="-128"/>
              </a:rPr>
              <a:t>は、第三者が著作権や、著作権</a:t>
            </a:r>
            <a:r>
              <a:rPr lang="ja-JP" altLang="en-US" sz="1200" dirty="0">
                <a:latin typeface="HGP明朝E" panose="02020900000000000000" pitchFamily="18" charset="-128"/>
                <a:ea typeface="HGP明朝E" panose="02020900000000000000" pitchFamily="18" charset="-128"/>
              </a:rPr>
              <a:t>以外の権利（例：写真における肖像権、パブリシティ権等）</a:t>
            </a:r>
            <a:r>
              <a:rPr lang="ja-JP" altLang="en-US" sz="1200" dirty="0" smtClean="0">
                <a:latin typeface="HGP明朝E" panose="02020900000000000000" pitchFamily="18" charset="-128"/>
                <a:ea typeface="HGP明朝E" panose="02020900000000000000" pitchFamily="18" charset="-128"/>
              </a:rPr>
              <a:t>を有しているデータが含まれている。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このよう</a:t>
            </a:r>
            <a:r>
              <a:rPr lang="ja-JP" altLang="en-US" sz="1200" dirty="0" smtClean="0">
                <a:latin typeface="HGP明朝E" panose="02020900000000000000" pitchFamily="18" charset="-128"/>
                <a:ea typeface="HGP明朝E" panose="02020900000000000000" pitchFamily="18" charset="-128"/>
              </a:rPr>
              <a:t>なデータをオープンデータにする場合、第三者が権利を有しているデータを全て特定・明示する方法と、利用者に判断を任せる方法がある。</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データガバナンス委員会で</a:t>
            </a:r>
            <a:r>
              <a:rPr lang="ja-JP" altLang="en-US" sz="1200" dirty="0" smtClean="0">
                <a:latin typeface="HGP明朝E" panose="02020900000000000000" pitchFamily="18" charset="-128"/>
                <a:ea typeface="HGP明朝E" panose="02020900000000000000" pitchFamily="18" charset="-128"/>
              </a:rPr>
              <a:t>は、平成</a:t>
            </a:r>
            <a:r>
              <a:rPr lang="en-US" altLang="ja-JP" sz="1200" dirty="0" smtClean="0">
                <a:latin typeface="HGP明朝E" panose="02020900000000000000" pitchFamily="18" charset="-128"/>
                <a:ea typeface="HGP明朝E" panose="02020900000000000000" pitchFamily="18" charset="-128"/>
              </a:rPr>
              <a:t>24</a:t>
            </a:r>
            <a:r>
              <a:rPr lang="ja-JP" altLang="en-US" sz="1200" dirty="0" smtClean="0">
                <a:latin typeface="HGP明朝E" panose="02020900000000000000" pitchFamily="18" charset="-128"/>
                <a:ea typeface="HGP明朝E" panose="02020900000000000000" pitchFamily="18" charset="-128"/>
              </a:rPr>
              <a:t>年度版情報通信白書について、第三者が権利を有しているデータを特定した上でオープンデータとすることを前提にケーススタディを行ったが、総務省内で確認可能な箇所が</a:t>
            </a:r>
            <a:r>
              <a:rPr lang="en-US" altLang="ja-JP" sz="1200" dirty="0" smtClean="0">
                <a:latin typeface="HGP明朝E" panose="02020900000000000000" pitchFamily="18" charset="-128"/>
                <a:ea typeface="HGP明朝E" panose="02020900000000000000" pitchFamily="18" charset="-128"/>
              </a:rPr>
              <a:t>574</a:t>
            </a:r>
            <a:r>
              <a:rPr lang="ja-JP" altLang="en-US" sz="1200" dirty="0" smtClean="0">
                <a:latin typeface="HGP明朝E" panose="02020900000000000000" pitchFamily="18" charset="-128"/>
                <a:ea typeface="HGP明朝E" panose="02020900000000000000" pitchFamily="18" charset="-128"/>
              </a:rPr>
              <a:t>件、第三者への確認を要する箇所が</a:t>
            </a:r>
            <a:r>
              <a:rPr lang="en-US" altLang="ja-JP" sz="1200" dirty="0">
                <a:latin typeface="HGP明朝E" panose="02020900000000000000" pitchFamily="18" charset="-128"/>
                <a:ea typeface="HGP明朝E" panose="02020900000000000000" pitchFamily="18" charset="-128"/>
              </a:rPr>
              <a:t>91</a:t>
            </a:r>
            <a:r>
              <a:rPr lang="ja-JP" altLang="en-US" sz="1200" dirty="0" smtClean="0">
                <a:latin typeface="HGP明朝E" panose="02020900000000000000" pitchFamily="18" charset="-128"/>
                <a:ea typeface="HGP明朝E" panose="02020900000000000000" pitchFamily="18" charset="-128"/>
              </a:rPr>
              <a:t>件あった。このケーススタディの結果、第三者が権利を有している可能性のある箇所について、全て確認を行うためには相当なコストと時間がかかることが分かった。</a:t>
            </a:r>
            <a:endParaRPr lang="en-US" altLang="ja-JP" sz="1200" dirty="0" smtClean="0">
              <a:latin typeface="HGP明朝E" panose="02020900000000000000" pitchFamily="18" charset="-128"/>
              <a:ea typeface="HGP明朝E" panose="02020900000000000000" pitchFamily="18" charset="-128"/>
            </a:endParaRPr>
          </a:p>
          <a:p>
            <a:pPr marL="18000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その</a:t>
            </a:r>
            <a:r>
              <a:rPr lang="ja-JP" altLang="en-US" sz="1200" dirty="0" smtClean="0">
                <a:latin typeface="HGP明朝E" panose="02020900000000000000" pitchFamily="18" charset="-128"/>
                <a:ea typeface="HGP明朝E" panose="02020900000000000000" pitchFamily="18" charset="-128"/>
              </a:rPr>
              <a:t>ため、利用ルールひな形（標準利用規約）では、第三者が権利を</a:t>
            </a:r>
            <a:r>
              <a:rPr lang="ja-JP" altLang="en-US" sz="1200" dirty="0">
                <a:latin typeface="HGP明朝E" panose="02020900000000000000" pitchFamily="18" charset="-128"/>
                <a:ea typeface="HGP明朝E" panose="02020900000000000000" pitchFamily="18" charset="-128"/>
              </a:rPr>
              <a:t>有しているコンテンツを一覧で表示することは行わず</a:t>
            </a:r>
            <a:r>
              <a:rPr lang="ja-JP" altLang="en-US" sz="1200" dirty="0" smtClean="0">
                <a:latin typeface="HGP明朝E" panose="02020900000000000000" pitchFamily="18" charset="-128"/>
                <a:ea typeface="HGP明朝E" panose="02020900000000000000" pitchFamily="18" charset="-128"/>
              </a:rPr>
              <a:t>、出典の記載等</a:t>
            </a:r>
            <a:r>
              <a:rPr lang="ja-JP" altLang="en-US" sz="1200" dirty="0">
                <a:latin typeface="HGP明朝E" panose="02020900000000000000" pitchFamily="18" charset="-128"/>
                <a:ea typeface="HGP明朝E" panose="02020900000000000000" pitchFamily="18" charset="-128"/>
              </a:rPr>
              <a:t>によって第三者が権利を有していることを直接的又は間接的に表示・示唆</a:t>
            </a:r>
            <a:r>
              <a:rPr lang="ja-JP" altLang="en-US" sz="1200" dirty="0" smtClean="0">
                <a:latin typeface="HGP明朝E" panose="02020900000000000000" pitchFamily="18" charset="-128"/>
                <a:ea typeface="HGP明朝E" panose="02020900000000000000" pitchFamily="18" charset="-128"/>
              </a:rPr>
              <a:t>している例を示した上で、利用者の判断に任せることで対応している。</a:t>
            </a:r>
            <a:endParaRPr lang="en-US" altLang="ja-JP" sz="1200" dirty="0" smtClean="0">
              <a:latin typeface="HGP明朝E" panose="02020900000000000000" pitchFamily="18" charset="-128"/>
              <a:ea typeface="HGP明朝E" panose="02020900000000000000" pitchFamily="18" charset="-128"/>
            </a:endParaRPr>
          </a:p>
        </p:txBody>
      </p:sp>
      <p:sp>
        <p:nvSpPr>
          <p:cNvPr id="10" name="テキスト ボックス 9"/>
          <p:cNvSpPr txBox="1">
            <a:spLocks noChangeArrowheads="1"/>
          </p:cNvSpPr>
          <p:nvPr/>
        </p:nvSpPr>
        <p:spPr bwMode="auto">
          <a:xfrm>
            <a:off x="1069848" y="6352985"/>
            <a:ext cx="7929055" cy="246221"/>
          </a:xfrm>
          <a:prstGeom prst="rect">
            <a:avLst/>
          </a:prstGeom>
          <a:noFill/>
          <a:ln w="9525">
            <a:noFill/>
            <a:miter lim="800000"/>
            <a:headEnd/>
            <a:tailEnd/>
          </a:ln>
        </p:spPr>
        <p:txBody>
          <a:bodyPr wrap="square">
            <a:spAutoFit/>
          </a:bodyPr>
          <a:lstStyle/>
          <a:p>
            <a:pPr algn="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データガバナンス委員会</a:t>
            </a:r>
            <a:r>
              <a:rPr lang="en-US" altLang="ja-JP" sz="1000" dirty="0" smtClean="0">
                <a:latin typeface="HGP明朝E" panose="02020900000000000000" pitchFamily="18" charset="-128"/>
                <a:ea typeface="HGP明朝E" panose="02020900000000000000" pitchFamily="18" charset="-128"/>
              </a:rPr>
              <a:t>2012</a:t>
            </a:r>
            <a:r>
              <a:rPr lang="ja-JP" altLang="en-US" sz="1000" dirty="0" smtClean="0">
                <a:latin typeface="HGP明朝E" panose="02020900000000000000" pitchFamily="18" charset="-128"/>
                <a:ea typeface="HGP明朝E" panose="02020900000000000000" pitchFamily="18" charset="-128"/>
              </a:rPr>
              <a:t>年度報告書より、データガバナンス委員会事務局作成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sp>
        <p:nvSpPr>
          <p:cNvPr id="3" name="テキスト ボックス 2"/>
          <p:cNvSpPr txBox="1"/>
          <p:nvPr/>
        </p:nvSpPr>
        <p:spPr>
          <a:xfrm>
            <a:off x="1175608" y="2956247"/>
            <a:ext cx="4067139" cy="253916"/>
          </a:xfrm>
          <a:prstGeom prst="rect">
            <a:avLst/>
          </a:prstGeom>
          <a:noFill/>
        </p:spPr>
        <p:txBody>
          <a:bodyPr wrap="none" rtlCol="0">
            <a:spAutoFit/>
          </a:bodyPr>
          <a:lstStyle/>
          <a:p>
            <a:r>
              <a:rPr kumimoji="1" lang="ja-JP" altLang="en-US" sz="1050" dirty="0" smtClean="0">
                <a:latin typeface="HGP明朝E" panose="02020900000000000000" pitchFamily="18" charset="-128"/>
                <a:ea typeface="HGP明朝E" panose="02020900000000000000" pitchFamily="18" charset="-128"/>
              </a:rPr>
              <a:t>図　</a:t>
            </a:r>
            <a:r>
              <a:rPr lang="ja-JP" altLang="en-US" sz="1050" dirty="0">
                <a:latin typeface="HGP明朝E" panose="02020900000000000000" pitchFamily="18" charset="-128"/>
                <a:ea typeface="HGP明朝E" panose="02020900000000000000" pitchFamily="18" charset="-128"/>
              </a:rPr>
              <a:t>情報通信</a:t>
            </a:r>
            <a:r>
              <a:rPr lang="ja-JP" altLang="en-US" sz="1050" dirty="0" smtClean="0">
                <a:latin typeface="HGP明朝E" panose="02020900000000000000" pitchFamily="18" charset="-128"/>
                <a:ea typeface="HGP明朝E" panose="02020900000000000000" pitchFamily="18" charset="-128"/>
              </a:rPr>
              <a:t>白書における第三者権利箇所の特定に</a:t>
            </a:r>
            <a:r>
              <a:rPr lang="ja-JP" altLang="en-US" sz="1050" dirty="0">
                <a:latin typeface="HGP明朝E" panose="02020900000000000000" pitchFamily="18" charset="-128"/>
                <a:ea typeface="HGP明朝E" panose="02020900000000000000" pitchFamily="18" charset="-128"/>
              </a:rPr>
              <a:t>係</a:t>
            </a:r>
            <a:r>
              <a:rPr lang="ja-JP" altLang="en-US" sz="1050" dirty="0" smtClean="0">
                <a:latin typeface="HGP明朝E" panose="02020900000000000000" pitchFamily="18" charset="-128"/>
                <a:ea typeface="HGP明朝E" panose="02020900000000000000" pitchFamily="18" charset="-128"/>
              </a:rPr>
              <a:t>る</a:t>
            </a:r>
            <a:r>
              <a:rPr kumimoji="1" lang="ja-JP" altLang="en-US" sz="1050" dirty="0" smtClean="0">
                <a:latin typeface="HGP明朝E" panose="02020900000000000000" pitchFamily="18" charset="-128"/>
                <a:ea typeface="HGP明朝E" panose="02020900000000000000" pitchFamily="18" charset="-128"/>
              </a:rPr>
              <a:t>作業手順</a:t>
            </a:r>
            <a:endParaRPr kumimoji="1" lang="ja-JP" altLang="en-US" sz="1050" dirty="0">
              <a:latin typeface="HGP明朝E" panose="02020900000000000000" pitchFamily="18" charset="-128"/>
              <a:ea typeface="HGP明朝E" panose="02020900000000000000" pitchFamily="18" charset="-128"/>
            </a:endParaRPr>
          </a:p>
        </p:txBody>
      </p:sp>
      <p:sp>
        <p:nvSpPr>
          <p:cNvPr id="14" name="テキスト ボックス 13"/>
          <p:cNvSpPr txBox="1"/>
          <p:nvPr/>
        </p:nvSpPr>
        <p:spPr>
          <a:xfrm>
            <a:off x="5916976" y="2856166"/>
            <a:ext cx="2884123" cy="415498"/>
          </a:xfrm>
          <a:prstGeom prst="rect">
            <a:avLst/>
          </a:prstGeom>
          <a:noFill/>
        </p:spPr>
        <p:txBody>
          <a:bodyPr wrap="none" rtlCol="0">
            <a:spAutoFit/>
          </a:bodyPr>
          <a:lstStyle/>
          <a:p>
            <a:r>
              <a:rPr kumimoji="1" lang="ja-JP" altLang="en-US" sz="1050" dirty="0" smtClean="0">
                <a:latin typeface="HGP明朝E" panose="02020900000000000000" pitchFamily="18" charset="-128"/>
                <a:ea typeface="HGP明朝E" panose="02020900000000000000" pitchFamily="18" charset="-128"/>
              </a:rPr>
              <a:t>図　第三者の権利がある可能性のある著作物数</a:t>
            </a:r>
            <a:endParaRPr kumimoji="1" lang="en-US" altLang="ja-JP" sz="1050" dirty="0" smtClean="0">
              <a:latin typeface="HGP明朝E" panose="02020900000000000000" pitchFamily="18" charset="-128"/>
              <a:ea typeface="HGP明朝E" panose="02020900000000000000" pitchFamily="18" charset="-128"/>
            </a:endParaRPr>
          </a:p>
          <a:p>
            <a:pPr algn="ctr"/>
            <a:r>
              <a:rPr lang="ja-JP" altLang="en-US" sz="1050" dirty="0" smtClean="0">
                <a:latin typeface="HGP明朝E" panose="02020900000000000000" pitchFamily="18" charset="-128"/>
                <a:ea typeface="HGP明朝E" panose="02020900000000000000" pitchFamily="18" charset="-128"/>
              </a:rPr>
              <a:t>（</a:t>
            </a:r>
            <a:r>
              <a:rPr lang="zh-TW" altLang="en-US" sz="1050" dirty="0" smtClean="0">
                <a:latin typeface="HGP明朝E" panose="02020900000000000000" pitchFamily="18" charset="-128"/>
                <a:ea typeface="HGP明朝E" panose="02020900000000000000" pitchFamily="18" charset="-128"/>
              </a:rPr>
              <a:t>平成</a:t>
            </a:r>
            <a:r>
              <a:rPr lang="en-US" altLang="zh-TW" sz="1050" dirty="0">
                <a:latin typeface="HGP明朝E" panose="02020900000000000000" pitchFamily="18" charset="-128"/>
                <a:ea typeface="HGP明朝E" panose="02020900000000000000" pitchFamily="18" charset="-128"/>
              </a:rPr>
              <a:t>24</a:t>
            </a:r>
            <a:r>
              <a:rPr lang="zh-TW" altLang="en-US" sz="1050" dirty="0">
                <a:latin typeface="HGP明朝E" panose="02020900000000000000" pitchFamily="18" charset="-128"/>
                <a:ea typeface="HGP明朝E" panose="02020900000000000000" pitchFamily="18" charset="-128"/>
              </a:rPr>
              <a:t>年度版情報通信</a:t>
            </a:r>
            <a:r>
              <a:rPr lang="zh-TW" altLang="en-US" sz="1050" dirty="0" smtClean="0">
                <a:latin typeface="HGP明朝E" panose="02020900000000000000" pitchFamily="18" charset="-128"/>
                <a:ea typeface="HGP明朝E" panose="02020900000000000000" pitchFamily="18" charset="-128"/>
              </a:rPr>
              <a:t>白書</a:t>
            </a:r>
            <a:r>
              <a:rPr lang="ja-JP" altLang="en-US" sz="1050" dirty="0" smtClean="0">
                <a:latin typeface="HGP明朝E" panose="02020900000000000000" pitchFamily="18" charset="-128"/>
                <a:ea typeface="HGP明朝E" panose="02020900000000000000" pitchFamily="18" charset="-128"/>
              </a:rPr>
              <a:t>）</a:t>
            </a:r>
            <a:endParaRPr kumimoji="1" lang="ja-JP" altLang="en-US" sz="1050" dirty="0">
              <a:latin typeface="HGP明朝E" panose="02020900000000000000" pitchFamily="18" charset="-128"/>
              <a:ea typeface="HGP明朝E" panose="02020900000000000000" pitchFamily="18" charset="-128"/>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83" y="3250494"/>
            <a:ext cx="4618517" cy="315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701" y="3228974"/>
            <a:ext cx="2641559"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191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１．背景と目的</a:t>
            </a:r>
            <a:endParaRPr kumimoji="1" lang="ja-JP" altLang="en-US" sz="2800" dirty="0"/>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2</a:t>
            </a:fld>
            <a:endParaRPr lang="ja-JP" altLang="en-US"/>
          </a:p>
        </p:txBody>
      </p:sp>
    </p:spTree>
    <p:extLst>
      <p:ext uri="{BB962C8B-B14F-4D97-AF65-F5344CB8AC3E}">
        <p14:creationId xmlns:p14="http://schemas.microsoft.com/office/powerpoint/2010/main" val="30519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759774" cy="914400"/>
          </a:xfrm>
        </p:spPr>
        <p:txBody>
          <a:bodyPr/>
          <a:lstStyle/>
          <a:p>
            <a:pPr marL="714375" indent="-714375"/>
            <a:r>
              <a:rPr lang="ja-JP" altLang="en-US" sz="2800" dirty="0"/>
              <a:t>５．各ライセンスの比較</a:t>
            </a:r>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29</a:t>
            </a:fld>
            <a:endParaRPr lang="ja-JP" altLang="en-US"/>
          </a:p>
        </p:txBody>
      </p:sp>
    </p:spTree>
    <p:extLst>
      <p:ext uri="{BB962C8B-B14F-4D97-AF65-F5344CB8AC3E}">
        <p14:creationId xmlns:p14="http://schemas.microsoft.com/office/powerpoint/2010/main" val="176026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3598863" y="6562725"/>
            <a:ext cx="1981200" cy="223838"/>
          </a:xfrm>
        </p:spPr>
        <p:txBody>
          <a:bodyPr/>
          <a:lstStyle/>
          <a:p>
            <a:pPr>
              <a:defRPr/>
            </a:pPr>
            <a:fld id="{5C489480-8482-4FE0-A015-CFEEA03935A6}" type="slidenum">
              <a:rPr lang="ja-JP" altLang="en-US" smtClean="0"/>
              <a:pPr>
                <a:defRPr/>
              </a:pPr>
              <a:t>30</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各ライセンス</a:t>
            </a:r>
            <a:r>
              <a:rPr lang="ja-JP" altLang="en-US" sz="2000" dirty="0">
                <a:latin typeface="+mj-ea"/>
              </a:rPr>
              <a:t>の比較</a:t>
            </a:r>
            <a:r>
              <a:rPr lang="ja-JP" altLang="en-US" sz="2000" dirty="0">
                <a:solidFill>
                  <a:srgbClr val="FF0000"/>
                </a:solidFill>
                <a:latin typeface="+mj-ea"/>
              </a:rPr>
              <a:t>　</a:t>
            </a:r>
            <a:endParaRPr kumimoji="1" lang="ja-JP" altLang="en-US" sz="2000" dirty="0">
              <a:solidFill>
                <a:srgbClr val="FF0000"/>
              </a:solidFill>
              <a:latin typeface="+mj-ea"/>
            </a:endParaRPr>
          </a:p>
        </p:txBody>
      </p:sp>
      <p:graphicFrame>
        <p:nvGraphicFramePr>
          <p:cNvPr id="6" name="表 5"/>
          <p:cNvGraphicFramePr>
            <a:graphicFrameLocks noGrp="1"/>
          </p:cNvGraphicFramePr>
          <p:nvPr>
            <p:extLst>
              <p:ext uri="{D42A27DB-BD31-4B8C-83A1-F6EECF244321}">
                <p14:modId xmlns:p14="http://schemas.microsoft.com/office/powerpoint/2010/main" val="1640984411"/>
              </p:ext>
            </p:extLst>
          </p:nvPr>
        </p:nvGraphicFramePr>
        <p:xfrm>
          <a:off x="588645" y="1950720"/>
          <a:ext cx="8088630" cy="4612005"/>
        </p:xfrm>
        <a:graphic>
          <a:graphicData uri="http://schemas.openxmlformats.org/drawingml/2006/table">
            <a:tbl>
              <a:tblPr firstRow="1">
                <a:tableStyleId>{5C22544A-7EE6-4342-B048-85BDC9FD1C3A}</a:tableStyleId>
              </a:tblPr>
              <a:tblGrid>
                <a:gridCol w="792480"/>
                <a:gridCol w="1828800"/>
                <a:gridCol w="2743200"/>
                <a:gridCol w="2724150"/>
              </a:tblGrid>
              <a:tr h="412448">
                <a:tc>
                  <a:txBody>
                    <a:bodyPr/>
                    <a:lstStyle/>
                    <a:p>
                      <a:pPr algn="ctr"/>
                      <a:r>
                        <a:rPr kumimoji="1" lang="ja-JP" altLang="en-US" sz="1000" dirty="0" smtClean="0">
                          <a:latin typeface="HGP明朝E" panose="02020900000000000000" pitchFamily="18" charset="-128"/>
                          <a:ea typeface="HGP明朝E" panose="02020900000000000000" pitchFamily="18" charset="-128"/>
                        </a:rPr>
                        <a:t>項目</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HGP明朝E" panose="02020900000000000000" pitchFamily="18" charset="-128"/>
                          <a:ea typeface="HGP明朝E" panose="02020900000000000000" pitchFamily="18" charset="-128"/>
                        </a:rPr>
                        <a:t>CC0</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HGP明朝E" panose="02020900000000000000" pitchFamily="18" charset="-128"/>
                          <a:ea typeface="HGP明朝E" panose="02020900000000000000" pitchFamily="18" charset="-128"/>
                        </a:rPr>
                        <a:t>CC-BY</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HGP明朝E" panose="02020900000000000000" pitchFamily="18" charset="-128"/>
                          <a:ea typeface="HGP明朝E" panose="02020900000000000000" pitchFamily="18" charset="-128"/>
                        </a:rPr>
                        <a:t>利用ルールひな形</a:t>
                      </a:r>
                      <a:endParaRPr kumimoji="1" lang="en-US" altLang="ja-JP" sz="1000" dirty="0" smtClean="0">
                        <a:latin typeface="HGP明朝E" panose="02020900000000000000" pitchFamily="18" charset="-128"/>
                        <a:ea typeface="HGP明朝E" panose="02020900000000000000" pitchFamily="18" charset="-128"/>
                      </a:endParaRPr>
                    </a:p>
                    <a:p>
                      <a:pPr algn="ctr"/>
                      <a:r>
                        <a:rPr kumimoji="1" lang="ja-JP" altLang="en-US" sz="1000" dirty="0" smtClean="0">
                          <a:latin typeface="HGP明朝E" panose="02020900000000000000" pitchFamily="18" charset="-128"/>
                          <a:ea typeface="HGP明朝E" panose="02020900000000000000" pitchFamily="18" charset="-128"/>
                        </a:rPr>
                        <a:t>（標準利用規約）</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802">
                <a:tc>
                  <a:txBody>
                    <a:bodyPr/>
                    <a:lstStyle/>
                    <a:p>
                      <a:pPr algn="ctr"/>
                      <a:r>
                        <a:rPr kumimoji="1" lang="ja-JP" altLang="en-US" sz="1000" dirty="0" smtClean="0">
                          <a:latin typeface="HGP明朝E" panose="02020900000000000000" pitchFamily="18" charset="-128"/>
                          <a:ea typeface="HGP明朝E" panose="02020900000000000000" pitchFamily="18" charset="-128"/>
                        </a:rPr>
                        <a:t>対象とするデータ</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新規の著作物及びデータベース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著作物、実演、レコード、放送にかかる音又は影像、もしくは有線放送にかかる音又は影像</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ホームページで公開している情報　（著作権のないデータにも適用できる）</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0562">
                <a:tc>
                  <a:txBody>
                    <a:bodyPr/>
                    <a:lstStyle/>
                    <a:p>
                      <a:pPr algn="ctr"/>
                      <a:r>
                        <a:rPr kumimoji="1" lang="ja-JP" altLang="en-US" sz="1000" dirty="0" smtClean="0">
                          <a:latin typeface="HGP明朝E" panose="02020900000000000000" pitchFamily="18" charset="-128"/>
                          <a:ea typeface="HGP明朝E" panose="02020900000000000000" pitchFamily="18" charset="-128"/>
                        </a:rPr>
                        <a:t>利用態様の制限</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複製し、改変・翻案し、配布し、上演・演奏し、展示し、提供し、および翻訳すること、データを抽出し、拡布し、利用し、および再利用することなどが自由にできる</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複製、翻案、頒布、上演、演奏、上映、公衆送信、口述、展示、録音・録画、放送、有線放送、送信可能化、伝達などの自由な利用を行うことができる。</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複製、公衆送信、翻訳・変形等の翻案等などの自由な利用を行うことができる。</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lang="ja-JP" altLang="en-US" sz="1000" dirty="0" smtClean="0">
                          <a:solidFill>
                            <a:schemeClr val="tx1"/>
                          </a:solidFill>
                          <a:latin typeface="HGP明朝E" panose="02020900000000000000" pitchFamily="18" charset="-128"/>
                          <a:ea typeface="HGP明朝E" panose="02020900000000000000" pitchFamily="18" charset="-128"/>
                        </a:rPr>
                        <a:t>編集・加工した場合、それをあたかも国（又は府省等）が作成したかのような態様で公表・利用することは禁止</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000" u="sng" dirty="0" smtClean="0">
                          <a:solidFill>
                            <a:schemeClr val="tx1"/>
                          </a:solidFill>
                          <a:latin typeface="HGP明朝E" panose="02020900000000000000" pitchFamily="18" charset="-128"/>
                          <a:ea typeface="HGP明朝E" panose="02020900000000000000" pitchFamily="18" charset="-128"/>
                        </a:rPr>
                        <a:t>法令・条例・公序良俗に反する利用、国家・国民の安全に脅威を与える利用については禁止</a:t>
                      </a:r>
                      <a:endParaRPr kumimoji="1" lang="ja-JP" altLang="en-US" sz="1000" u="sng" dirty="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4115">
                <a:tc>
                  <a:txBody>
                    <a:bodyPr/>
                    <a:lstStyle/>
                    <a:p>
                      <a:pPr algn="ctr"/>
                      <a:r>
                        <a:rPr kumimoji="1" lang="ja-JP" altLang="en-US" sz="1000" dirty="0" smtClean="0">
                          <a:latin typeface="HGP明朝E" panose="02020900000000000000" pitchFamily="18" charset="-128"/>
                          <a:ea typeface="HGP明朝E" panose="02020900000000000000" pitchFamily="18" charset="-128"/>
                        </a:rPr>
                        <a:t>利用の際の条件</a:t>
                      </a:r>
                      <a:endParaRPr kumimoji="1" lang="ja-JP" altLang="en-US" sz="1000" dirty="0">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なし</a:t>
                      </a:r>
                    </a:p>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ライセンス本文には個別法令の制約や第三者が権利を有するコンテンツについては言及なし</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tx1"/>
                          </a:solidFill>
                          <a:latin typeface="HGP明朝E" panose="02020900000000000000" pitchFamily="18" charset="-128"/>
                          <a:ea typeface="HGP明朝E" panose="02020900000000000000" pitchFamily="18" charset="-128"/>
                        </a:rPr>
                        <a:t>出典を表示する際には、原作品の全ての著作権表示をそのままにして、原著作者・実演家のクレジットを合理的に表示し、原作品のタイトルを表示し、指定された</a:t>
                      </a:r>
                      <a:r>
                        <a:rPr kumimoji="1" lang="en-US" altLang="ja-JP" sz="1000" dirty="0" smtClean="0">
                          <a:solidFill>
                            <a:schemeClr val="tx1"/>
                          </a:solidFill>
                          <a:latin typeface="HGP明朝E" panose="02020900000000000000" pitchFamily="18" charset="-128"/>
                          <a:ea typeface="HGP明朝E" panose="02020900000000000000" pitchFamily="18" charset="-128"/>
                        </a:rPr>
                        <a:t>URI</a:t>
                      </a:r>
                      <a:r>
                        <a:rPr kumimoji="1" lang="ja-JP" altLang="en-US" sz="1000" dirty="0" smtClean="0">
                          <a:solidFill>
                            <a:schemeClr val="tx1"/>
                          </a:solidFill>
                          <a:latin typeface="HGP明朝E" panose="02020900000000000000" pitchFamily="18" charset="-128"/>
                          <a:ea typeface="HGP明朝E" panose="02020900000000000000" pitchFamily="18" charset="-128"/>
                        </a:rPr>
                        <a:t>がある場合はそれを記載しなくてはならない。また、二次的著作物をつくった場合、原著作者の利用を示すクレジットを表示する必要がある。</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tx1"/>
                          </a:solidFill>
                          <a:latin typeface="HGP明朝E" panose="02020900000000000000" pitchFamily="18" charset="-128"/>
                          <a:ea typeface="HGP明朝E" panose="02020900000000000000" pitchFamily="18" charset="-128"/>
                        </a:rPr>
                        <a:t>許諾者からの通知があった場合、実行可能な範囲で、</a:t>
                      </a:r>
                      <a:r>
                        <a:rPr kumimoji="1" lang="ja-JP" altLang="en-US" sz="1000" u="sng" dirty="0" smtClean="0">
                          <a:solidFill>
                            <a:schemeClr val="tx1"/>
                          </a:solidFill>
                          <a:latin typeface="HGP明朝E" panose="02020900000000000000" pitchFamily="18" charset="-128"/>
                          <a:ea typeface="HGP明朝E" panose="02020900000000000000" pitchFamily="18" charset="-128"/>
                        </a:rPr>
                        <a:t>許諾者又は原著作者への言及を除去</a:t>
                      </a:r>
                      <a:r>
                        <a:rPr kumimoji="1" lang="ja-JP" altLang="en-US" sz="1000" dirty="0" smtClean="0">
                          <a:solidFill>
                            <a:schemeClr val="tx1"/>
                          </a:solidFill>
                          <a:latin typeface="HGP明朝E" panose="02020900000000000000" pitchFamily="18" charset="-128"/>
                          <a:ea typeface="HGP明朝E" panose="02020900000000000000" pitchFamily="18" charset="-128"/>
                        </a:rPr>
                        <a:t>しなくてはならない。</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u="sng" dirty="0" smtClean="0">
                          <a:solidFill>
                            <a:schemeClr val="tx1"/>
                          </a:solidFill>
                          <a:latin typeface="HGP明朝E" panose="02020900000000000000" pitchFamily="18" charset="-128"/>
                          <a:ea typeface="HGP明朝E" panose="02020900000000000000" pitchFamily="18" charset="-128"/>
                        </a:rPr>
                        <a:t>利用が許諾されている範囲を狭めるような形でコピーコントロールを行ってはならない</a:t>
                      </a:r>
                      <a:r>
                        <a:rPr kumimoji="1" lang="ja-JP" altLang="en-US" sz="1000" dirty="0" smtClean="0">
                          <a:solidFill>
                            <a:schemeClr val="tx1"/>
                          </a:solidFill>
                          <a:latin typeface="HGP明朝E" panose="02020900000000000000" pitchFamily="18" charset="-128"/>
                          <a:ea typeface="HGP明朝E" panose="02020900000000000000" pitchFamily="18" charset="-128"/>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tx1"/>
                          </a:solidFill>
                          <a:latin typeface="HGP明朝E" panose="02020900000000000000" pitchFamily="18" charset="-128"/>
                          <a:ea typeface="HGP明朝E" panose="02020900000000000000" pitchFamily="18" charset="-128"/>
                        </a:rPr>
                        <a:t>ライセンス本文には個別法令の制約や第三者が権利を有するコンテンツについては言及なし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出典を記載すること。</a:t>
                      </a:r>
                      <a:endParaRPr kumimoji="1" lang="en-US" altLang="ja-JP" sz="1000" strike="dblStrike" baseline="0" dirty="0" smtClean="0">
                        <a:solidFill>
                          <a:srgbClr val="FF0000"/>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000" strike="noStrike" baseline="0" dirty="0" smtClean="0">
                          <a:solidFill>
                            <a:schemeClr val="tx1"/>
                          </a:solidFill>
                          <a:latin typeface="HGP明朝E" panose="02020900000000000000" pitchFamily="18" charset="-128"/>
                          <a:ea typeface="HGP明朝E" panose="02020900000000000000" pitchFamily="18" charset="-128"/>
                        </a:rPr>
                        <a:t>編集・加工等して利用する場合は、編集・加工等を行ったことを記載すること。</a:t>
                      </a:r>
                    </a:p>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コンテンツの利用に制約のある個別法令については、主なものをわかりやすい形で紹介。</a:t>
                      </a:r>
                    </a:p>
                    <a:p>
                      <a:pPr marL="171450" indent="-171450" algn="l">
                        <a:buFont typeface="Arial" panose="020B0604020202020204" pitchFamily="34" charset="0"/>
                        <a:buChar char="•"/>
                      </a:pPr>
                      <a:r>
                        <a:rPr kumimoji="1" lang="ja-JP" altLang="en-US" sz="1000" dirty="0" smtClean="0">
                          <a:solidFill>
                            <a:schemeClr val="tx1"/>
                          </a:solidFill>
                          <a:latin typeface="HGP明朝E" panose="02020900000000000000" pitchFamily="18" charset="-128"/>
                          <a:ea typeface="HGP明朝E" panose="02020900000000000000" pitchFamily="18" charset="-128"/>
                        </a:rPr>
                        <a:t>第三者が著作権、著作権以外の権利を有しているコンテンツについては、特に権利処理済であることが明示されているものを除き、利用者の責任で、当該第三者から利用の許諾を得る必要があることを分かりやすい形で説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テキスト ボックス 7"/>
          <p:cNvSpPr txBox="1">
            <a:spLocks noChangeArrowheads="1"/>
          </p:cNvSpPr>
          <p:nvPr/>
        </p:nvSpPr>
        <p:spPr bwMode="auto">
          <a:xfrm>
            <a:off x="5239528" y="6600893"/>
            <a:ext cx="3733022" cy="246221"/>
          </a:xfrm>
          <a:prstGeom prst="rect">
            <a:avLst/>
          </a:prstGeom>
          <a:noFill/>
          <a:ln w="9525">
            <a:noFill/>
            <a:miter lim="800000"/>
            <a:headEnd/>
            <a:tailEnd/>
          </a:ln>
        </p:spPr>
        <p:txBody>
          <a:bodyPr wrap="square">
            <a:spAutoFit/>
          </a:bodyPr>
          <a:lstStyle/>
          <a:p>
            <a:pPr algn="r"/>
            <a:r>
              <a:rPr lang="en-US" altLang="ja-JP" sz="1000" dirty="0">
                <a:latin typeface="HGP明朝E" panose="02020900000000000000" pitchFamily="18" charset="-128"/>
                <a:ea typeface="HGP明朝E" panose="02020900000000000000" pitchFamily="18" charset="-128"/>
              </a:rPr>
              <a:t>【</a:t>
            </a:r>
            <a:r>
              <a:rPr lang="ja-JP" altLang="en-US" sz="1000" dirty="0">
                <a:latin typeface="HGP明朝E" panose="02020900000000000000" pitchFamily="18" charset="-128"/>
                <a:ea typeface="HGP明朝E" panose="02020900000000000000" pitchFamily="18" charset="-128"/>
              </a:rPr>
              <a:t>出典</a:t>
            </a:r>
            <a:r>
              <a:rPr lang="en-US" altLang="ja-JP" sz="1000" dirty="0" smtClean="0">
                <a:latin typeface="HGP明朝E" panose="02020900000000000000" pitchFamily="18" charset="-128"/>
                <a:ea typeface="HGP明朝E" panose="02020900000000000000" pitchFamily="18" charset="-128"/>
              </a:rPr>
              <a:t>】</a:t>
            </a:r>
            <a:r>
              <a:rPr lang="ja-JP" altLang="en-US" sz="1000" dirty="0" smtClean="0">
                <a:latin typeface="HGP明朝E" panose="02020900000000000000" pitchFamily="18" charset="-128"/>
                <a:ea typeface="HGP明朝E" panose="02020900000000000000" pitchFamily="18" charset="-128"/>
              </a:rPr>
              <a:t>　各利用規約をもとに</a:t>
            </a:r>
            <a:r>
              <a:rPr lang="en-US" altLang="ja-JP" sz="1000" dirty="0" smtClean="0">
                <a:latin typeface="HGP明朝E" panose="02020900000000000000" pitchFamily="18" charset="-128"/>
                <a:ea typeface="HGP明朝E" panose="02020900000000000000" pitchFamily="18" charset="-128"/>
              </a:rPr>
              <a:t> </a:t>
            </a:r>
            <a:r>
              <a:rPr lang="ja-JP" altLang="en-US" sz="1000" dirty="0" smtClean="0">
                <a:latin typeface="HGP明朝E" panose="02020900000000000000" pitchFamily="18" charset="-128"/>
                <a:ea typeface="HGP明朝E" panose="02020900000000000000" pitchFamily="18" charset="-128"/>
              </a:rPr>
              <a:t>データガバナンス委員会事務局作成</a:t>
            </a:r>
            <a:endParaRPr lang="en-US" altLang="ja-JP" sz="1000" dirty="0">
              <a:latin typeface="HGP明朝E" panose="02020900000000000000" pitchFamily="18" charset="-128"/>
              <a:ea typeface="HGP明朝E" panose="02020900000000000000" pitchFamily="18" charset="-128"/>
            </a:endParaRPr>
          </a:p>
        </p:txBody>
      </p:sp>
      <p:sp>
        <p:nvSpPr>
          <p:cNvPr id="9" name="正方形/長方形 8"/>
          <p:cNvSpPr/>
          <p:nvPr/>
        </p:nvSpPr>
        <p:spPr>
          <a:xfrm>
            <a:off x="566056" y="771815"/>
            <a:ext cx="8101694" cy="946413"/>
          </a:xfrm>
          <a:prstGeom prst="rect">
            <a:avLst/>
          </a:prstGeom>
        </p:spPr>
        <p:txBody>
          <a:bodyPr wrap="square">
            <a:spAutoFit/>
          </a:bodyPr>
          <a:lstStyle/>
          <a:p>
            <a:pPr marL="17145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CC0</a:t>
            </a:r>
            <a:r>
              <a:rPr lang="ja-JP" altLang="en-US" sz="1200" dirty="0" err="1"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CC-BY</a:t>
            </a:r>
            <a:r>
              <a:rPr lang="ja-JP" altLang="en-US" sz="1200" dirty="0" err="1"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利用ルールひな形について、主な差異を比較すると下表のようになる。</a:t>
            </a:r>
            <a:endParaRPr lang="en-US" altLang="ja-JP" sz="1200" dirty="0" smtClean="0">
              <a:latin typeface="HGP明朝E" panose="02020900000000000000" pitchFamily="18" charset="-128"/>
              <a:ea typeface="HGP明朝E" panose="02020900000000000000" pitchFamily="18" charset="-128"/>
            </a:endParaRPr>
          </a:p>
          <a:p>
            <a:pPr marL="62865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利用ルールひな形（標準利用規約）では</a:t>
            </a:r>
            <a:r>
              <a:rPr lang="ja-JP" altLang="en-US" sz="1200" dirty="0">
                <a:latin typeface="HGP明朝E" panose="02020900000000000000" pitchFamily="18" charset="-128"/>
                <a:ea typeface="HGP明朝E" panose="02020900000000000000" pitchFamily="18" charset="-128"/>
              </a:rPr>
              <a:t>、一部の利用態様が禁止されている。</a:t>
            </a:r>
          </a:p>
          <a:p>
            <a:pPr marL="628650" lvl="1"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CC-BY</a:t>
            </a:r>
            <a:r>
              <a:rPr lang="ja-JP" altLang="en-US" sz="1200" dirty="0">
                <a:latin typeface="HGP明朝E" panose="02020900000000000000" pitchFamily="18" charset="-128"/>
                <a:ea typeface="HGP明朝E" panose="02020900000000000000" pitchFamily="18" charset="-128"/>
              </a:rPr>
              <a:t>では、利用の際に、利用</a:t>
            </a:r>
            <a:r>
              <a:rPr lang="ja-JP" altLang="en-US" sz="1200" dirty="0" smtClean="0">
                <a:latin typeface="HGP明朝E" panose="02020900000000000000" pitchFamily="18" charset="-128"/>
                <a:ea typeface="HGP明朝E" panose="02020900000000000000" pitchFamily="18" charset="-128"/>
              </a:rPr>
              <a:t>ルールひな形より</a:t>
            </a:r>
            <a:r>
              <a:rPr lang="ja-JP" altLang="en-US" sz="1200" dirty="0">
                <a:latin typeface="HGP明朝E" panose="02020900000000000000" pitchFamily="18" charset="-128"/>
                <a:ea typeface="HGP明朝E" panose="02020900000000000000" pitchFamily="18" charset="-128"/>
              </a:rPr>
              <a:t>も多くの条件を守る必要がある。</a:t>
            </a:r>
          </a:p>
          <a:p>
            <a:pPr marL="628650" lvl="1" indent="-171450">
              <a:spcBef>
                <a:spcPts val="300"/>
              </a:spcBef>
              <a:buFont typeface="Arial" panose="020B0604020202020204" pitchFamily="34" charset="0"/>
              <a:buChar char="•"/>
            </a:pPr>
            <a:r>
              <a:rPr lang="en-US" altLang="ja-JP" sz="1200" dirty="0">
                <a:latin typeface="HGP明朝E" panose="02020900000000000000" pitchFamily="18" charset="-128"/>
                <a:ea typeface="HGP明朝E" panose="02020900000000000000" pitchFamily="18" charset="-128"/>
              </a:rPr>
              <a:t>CC0</a:t>
            </a:r>
            <a:r>
              <a:rPr lang="ja-JP" altLang="en-US" sz="1200" dirty="0">
                <a:latin typeface="HGP明朝E" panose="02020900000000000000" pitchFamily="18" charset="-128"/>
                <a:ea typeface="HGP明朝E" panose="02020900000000000000" pitchFamily="18" charset="-128"/>
              </a:rPr>
              <a:t>は利用者にあらゆる利用を無条件で許可する</a:t>
            </a:r>
            <a:r>
              <a:rPr lang="ja-JP" altLang="en-US" sz="1200" dirty="0" smtClean="0">
                <a:latin typeface="HGP明朝E" panose="02020900000000000000" pitchFamily="18" charset="-128"/>
                <a:ea typeface="HGP明朝E" panose="02020900000000000000" pitchFamily="18" charset="-128"/>
              </a:rPr>
              <a:t>。</a:t>
            </a:r>
            <a:endParaRPr lang="ja-JP" altLang="en-US" sz="1200" dirty="0">
              <a:latin typeface="HGP明朝E" panose="02020900000000000000" pitchFamily="18" charset="-128"/>
              <a:ea typeface="HGP明朝E" panose="02020900000000000000" pitchFamily="18" charset="-128"/>
            </a:endParaRPr>
          </a:p>
        </p:txBody>
      </p:sp>
      <p:sp>
        <p:nvSpPr>
          <p:cNvPr id="10" name="コンテンツ プレースホルダー 1"/>
          <p:cNvSpPr txBox="1">
            <a:spLocks/>
          </p:cNvSpPr>
          <p:nvPr/>
        </p:nvSpPr>
        <p:spPr>
          <a:xfrm>
            <a:off x="707949" y="1676203"/>
            <a:ext cx="7959801"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ライセンスの比較</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32283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759774" cy="914400"/>
          </a:xfrm>
        </p:spPr>
        <p:txBody>
          <a:bodyPr/>
          <a:lstStyle/>
          <a:p>
            <a:pPr marL="714375" indent="-714375"/>
            <a:r>
              <a:rPr lang="ja-JP" altLang="en-US" sz="2800" dirty="0"/>
              <a:t>６．ライセンス</a:t>
            </a:r>
            <a:r>
              <a:rPr lang="ja-JP" altLang="en-US" sz="2800" dirty="0" smtClean="0"/>
              <a:t>の</a:t>
            </a:r>
            <a:r>
              <a:rPr lang="ja-JP" altLang="en-US" sz="2800" dirty="0"/>
              <a:t>選択</a:t>
            </a:r>
            <a:r>
              <a:rPr lang="ja-JP" altLang="en-US" sz="2800" dirty="0" smtClean="0"/>
              <a:t>・</a:t>
            </a:r>
            <a:r>
              <a:rPr lang="ja-JP" altLang="en-US" sz="2800" dirty="0"/>
              <a:t>利用にあたって</a:t>
            </a:r>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31</a:t>
            </a:fld>
            <a:endParaRPr lang="ja-JP" altLang="en-US"/>
          </a:p>
        </p:txBody>
      </p:sp>
    </p:spTree>
    <p:extLst>
      <p:ext uri="{BB962C8B-B14F-4D97-AF65-F5344CB8AC3E}">
        <p14:creationId xmlns:p14="http://schemas.microsoft.com/office/powerpoint/2010/main" val="92401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32</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2000" dirty="0" smtClean="0">
                <a:latin typeface="+mj-ea"/>
              </a:rPr>
              <a:t>ライセンスの選択・利用にあたって</a:t>
            </a:r>
            <a:endParaRPr lang="ja-JP" altLang="en-US" sz="2000" dirty="0">
              <a:latin typeface="+mj-ea"/>
            </a:endParaRPr>
          </a:p>
        </p:txBody>
      </p:sp>
      <p:sp>
        <p:nvSpPr>
          <p:cNvPr id="9" name="正方形/長方形 8"/>
          <p:cNvSpPr/>
          <p:nvPr/>
        </p:nvSpPr>
        <p:spPr>
          <a:xfrm>
            <a:off x="257175" y="695615"/>
            <a:ext cx="8743950" cy="1646605"/>
          </a:xfrm>
          <a:prstGeom prst="rect">
            <a:avLst/>
          </a:prstGeom>
        </p:spPr>
        <p:txBody>
          <a:bodyPr wrap="square">
            <a:spAutoFit/>
          </a:bodyPr>
          <a:lstStyle/>
          <a:p>
            <a:pPr marL="180975" lvl="1" indent="-95250">
              <a:spcBef>
                <a:spcPts val="300"/>
              </a:spcBef>
            </a:pPr>
            <a:r>
              <a:rPr lang="ja-JP" altLang="en-US" sz="1200" dirty="0" smtClean="0">
                <a:latin typeface="HGP明朝E" panose="02020900000000000000" pitchFamily="18" charset="-128"/>
                <a:ea typeface="HGP明朝E" panose="02020900000000000000" pitchFamily="18" charset="-128"/>
              </a:rPr>
              <a:t>・オープンデータ化を実施する際のライセンスの選択・利用に当たっては、対象とするデータの性質によって判断することが重要である。</a:t>
            </a:r>
            <a:endParaRPr lang="en-US" altLang="ja-JP" sz="1200" dirty="0" smtClean="0">
              <a:latin typeface="HGP明朝E" panose="02020900000000000000" pitchFamily="18" charset="-128"/>
              <a:ea typeface="HGP明朝E" panose="02020900000000000000" pitchFamily="18" charset="-128"/>
            </a:endParaRPr>
          </a:p>
          <a:p>
            <a:pPr marL="180975" lvl="1" indent="-95250">
              <a:spcBef>
                <a:spcPts val="300"/>
              </a:spcBef>
            </a:pPr>
            <a:r>
              <a:rPr lang="ja-JP" altLang="en-US" sz="1200" dirty="0" smtClean="0">
                <a:latin typeface="HGP明朝E" panose="02020900000000000000" pitchFamily="18" charset="-128"/>
                <a:ea typeface="HGP明朝E" panose="02020900000000000000" pitchFamily="18" charset="-128"/>
              </a:rPr>
              <a:t>・公開主体が全ての権利を有しており、法令による利用の制約がないデータについては、どのライセンスも適用可能である。しかし、対象とするデータに第三者が権利を有するものや、法令</a:t>
            </a:r>
            <a:r>
              <a:rPr lang="ja-JP" altLang="en-US" sz="1200" dirty="0">
                <a:latin typeface="HGP明朝E" panose="02020900000000000000" pitchFamily="18" charset="-128"/>
                <a:ea typeface="HGP明朝E" panose="02020900000000000000" pitchFamily="18" charset="-128"/>
              </a:rPr>
              <a:t>等</a:t>
            </a:r>
            <a:r>
              <a:rPr lang="ja-JP" altLang="en-US" sz="1200" dirty="0" smtClean="0">
                <a:latin typeface="HGP明朝E" panose="02020900000000000000" pitchFamily="18" charset="-128"/>
                <a:ea typeface="HGP明朝E" panose="02020900000000000000" pitchFamily="18" charset="-128"/>
              </a:rPr>
              <a:t>により利用に制約があるものが含まれている場合には、利用ルールひな形（標準利用規約）のように、配慮がされている規定を使う方が分かりやすい。</a:t>
            </a:r>
            <a:endParaRPr lang="en-US" altLang="ja-JP" sz="1200" dirty="0" smtClean="0">
              <a:latin typeface="HGP明朝E" panose="02020900000000000000" pitchFamily="18" charset="-128"/>
              <a:ea typeface="HGP明朝E" panose="02020900000000000000" pitchFamily="18" charset="-128"/>
            </a:endParaRPr>
          </a:p>
          <a:p>
            <a:pPr marL="180975" lvl="1" indent="-95250">
              <a:spcBef>
                <a:spcPts val="300"/>
              </a:spcBef>
            </a:pPr>
            <a:r>
              <a:rPr lang="ja-JP" altLang="en-US" sz="1200" dirty="0" smtClean="0">
                <a:latin typeface="HGP明朝E" panose="02020900000000000000" pitchFamily="18" charset="-128"/>
                <a:ea typeface="HGP明朝E" panose="02020900000000000000" pitchFamily="18" charset="-128"/>
              </a:rPr>
              <a:t>・一方、海外の機関等と共通のライセンスを利用したい場合は、</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や、</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を使うことも考えられる。ただし、</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ライセンスのリーガルコード全文をよく吟味し、</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や</a:t>
            </a:r>
            <a:r>
              <a:rPr lang="en-US" altLang="ja-JP" sz="1200" dirty="0" smtClean="0">
                <a:latin typeface="HGP明朝E" panose="02020900000000000000" pitchFamily="18" charset="-128"/>
                <a:ea typeface="HGP明朝E" panose="02020900000000000000" pitchFamily="18" charset="-128"/>
              </a:rPr>
              <a:t>CC-BY</a:t>
            </a:r>
            <a:r>
              <a:rPr lang="ja-JP" altLang="en-US" sz="1200" dirty="0" smtClean="0">
                <a:latin typeface="HGP明朝E" panose="02020900000000000000" pitchFamily="18" charset="-128"/>
                <a:ea typeface="HGP明朝E" panose="02020900000000000000" pitchFamily="18" charset="-128"/>
              </a:rPr>
              <a:t>の条件を満たしているか確認した上で用いる必要がある。なお、いくつかの事例の中には、</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ライセンスのリーガルコードに記載されている利用条件以外の利用条件を独自に加えた上で、</a:t>
            </a:r>
            <a:r>
              <a:rPr lang="en-US" altLang="ja-JP" sz="1200" dirty="0" smtClean="0">
                <a:latin typeface="HGP明朝E" panose="02020900000000000000" pitchFamily="18" charset="-128"/>
                <a:ea typeface="HGP明朝E" panose="02020900000000000000" pitchFamily="18" charset="-128"/>
              </a:rPr>
              <a:t>CC</a:t>
            </a:r>
            <a:r>
              <a:rPr lang="ja-JP" altLang="en-US" sz="1200" dirty="0" smtClean="0">
                <a:latin typeface="HGP明朝E" panose="02020900000000000000" pitchFamily="18" charset="-128"/>
                <a:ea typeface="HGP明朝E" panose="02020900000000000000" pitchFamily="18" charset="-128"/>
              </a:rPr>
              <a:t>ライセンスを付与している例があるが、それは適当とは言えない。</a:t>
            </a:r>
            <a:endParaRPr lang="en-US" altLang="ja-JP" sz="1200" dirty="0" smtClean="0">
              <a:latin typeface="HGP明朝E" panose="02020900000000000000" pitchFamily="18" charset="-128"/>
              <a:ea typeface="HGP明朝E" panose="02020900000000000000"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40788626"/>
              </p:ext>
            </p:extLst>
          </p:nvPr>
        </p:nvGraphicFramePr>
        <p:xfrm>
          <a:off x="193837" y="2448560"/>
          <a:ext cx="8877074" cy="4053840"/>
        </p:xfrm>
        <a:graphic>
          <a:graphicData uri="http://schemas.openxmlformats.org/drawingml/2006/table">
            <a:tbl>
              <a:tblPr firstRow="1" bandRow="1">
                <a:tableStyleId>{5C22544A-7EE6-4342-B048-85BDC9FD1C3A}</a:tableStyleId>
              </a:tblPr>
              <a:tblGrid>
                <a:gridCol w="2235038"/>
                <a:gridCol w="2214012"/>
                <a:gridCol w="2214012"/>
                <a:gridCol w="2214012"/>
              </a:tblGrid>
              <a:tr h="401103">
                <a:tc>
                  <a:txBody>
                    <a:bodyPr/>
                    <a:lstStyle/>
                    <a:p>
                      <a:pPr algn="ctr"/>
                      <a:r>
                        <a:rPr kumimoji="1" lang="ja-JP" altLang="en-US" sz="1200" dirty="0" smtClean="0">
                          <a:latin typeface="HGP明朝E" panose="02020900000000000000" pitchFamily="18" charset="-128"/>
                          <a:ea typeface="HGP明朝E" panose="02020900000000000000" pitchFamily="18" charset="-128"/>
                        </a:rPr>
                        <a:t>データの性質</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en-US" altLang="ja-JP" sz="1200" dirty="0" smtClean="0">
                          <a:solidFill>
                            <a:schemeClr val="bg1"/>
                          </a:solidFill>
                          <a:latin typeface="HGP明朝E" panose="02020900000000000000" pitchFamily="18" charset="-128"/>
                          <a:ea typeface="HGP明朝E" panose="02020900000000000000" pitchFamily="18" charset="-128"/>
                        </a:rPr>
                        <a:t>CC0</a:t>
                      </a:r>
                      <a:endParaRPr kumimoji="1" lang="ja-JP" altLang="en-US" sz="1200" dirty="0">
                        <a:solidFill>
                          <a:schemeClr val="bg1"/>
                        </a:solidFill>
                        <a:latin typeface="HGP明朝E" panose="02020900000000000000" pitchFamily="18" charset="-128"/>
                        <a:ea typeface="HGP明朝E" panose="02020900000000000000" pitchFamily="18" charset="-128"/>
                      </a:endParaRPr>
                    </a:p>
                  </a:txBody>
                  <a:tcPr anchor="ctr">
                    <a:solidFill>
                      <a:schemeClr val="accent1"/>
                    </a:solidFill>
                  </a:tcPr>
                </a:tc>
                <a:tc>
                  <a:txBody>
                    <a:bodyPr/>
                    <a:lstStyle/>
                    <a:p>
                      <a:pPr algn="ctr"/>
                      <a:r>
                        <a:rPr kumimoji="1" lang="en-US" altLang="ja-JP" sz="1200" dirty="0" smtClean="0">
                          <a:solidFill>
                            <a:schemeClr val="bg1"/>
                          </a:solidFill>
                          <a:latin typeface="HGP明朝E" panose="02020900000000000000" pitchFamily="18" charset="-128"/>
                          <a:ea typeface="HGP明朝E" panose="02020900000000000000" pitchFamily="18" charset="-128"/>
                        </a:rPr>
                        <a:t>CC-BY</a:t>
                      </a:r>
                      <a:endParaRPr kumimoji="1" lang="ja-JP" altLang="en-US" sz="1200" dirty="0">
                        <a:solidFill>
                          <a:schemeClr val="bg1"/>
                        </a:solidFill>
                        <a:latin typeface="HGP明朝E" panose="02020900000000000000" pitchFamily="18" charset="-128"/>
                        <a:ea typeface="HGP明朝E" panose="02020900000000000000" pitchFamily="18" charset="-128"/>
                      </a:endParaRPr>
                    </a:p>
                  </a:txBody>
                  <a:tcPr anchor="ctr">
                    <a:solidFill>
                      <a:schemeClr val="accent1"/>
                    </a:solidFill>
                  </a:tcPr>
                </a:tc>
                <a:tc>
                  <a:txBody>
                    <a:bodyPr/>
                    <a:lstStyle/>
                    <a:p>
                      <a:pPr algn="ctr"/>
                      <a:r>
                        <a:rPr kumimoji="1" lang="ja-JP" altLang="en-US" sz="1200" dirty="0" smtClean="0">
                          <a:solidFill>
                            <a:schemeClr val="bg1"/>
                          </a:solidFill>
                          <a:latin typeface="HGP明朝E" panose="02020900000000000000" pitchFamily="18" charset="-128"/>
                          <a:ea typeface="HGP明朝E" panose="02020900000000000000" pitchFamily="18" charset="-128"/>
                        </a:rPr>
                        <a:t>利用ルールひな形</a:t>
                      </a:r>
                      <a:endParaRPr kumimoji="1" lang="en-US" altLang="ja-JP" sz="1200" dirty="0" smtClean="0">
                        <a:solidFill>
                          <a:schemeClr val="bg1"/>
                        </a:solidFill>
                        <a:latin typeface="HGP明朝E" panose="02020900000000000000" pitchFamily="18" charset="-128"/>
                        <a:ea typeface="HGP明朝E" panose="02020900000000000000" pitchFamily="18" charset="-128"/>
                      </a:endParaRPr>
                    </a:p>
                    <a:p>
                      <a:pPr algn="ctr"/>
                      <a:r>
                        <a:rPr kumimoji="1" lang="ja-JP" altLang="en-US" sz="1200" dirty="0" smtClean="0">
                          <a:solidFill>
                            <a:schemeClr val="bg1"/>
                          </a:solidFill>
                          <a:latin typeface="HGP明朝E" panose="02020900000000000000" pitchFamily="18" charset="-128"/>
                          <a:ea typeface="HGP明朝E" panose="02020900000000000000" pitchFamily="18" charset="-128"/>
                        </a:rPr>
                        <a:t>（標準利用規約）</a:t>
                      </a:r>
                      <a:endParaRPr kumimoji="1" lang="ja-JP" altLang="en-US" sz="1200" dirty="0">
                        <a:solidFill>
                          <a:schemeClr val="bg1"/>
                        </a:solidFill>
                        <a:latin typeface="HGP明朝E" panose="02020900000000000000" pitchFamily="18" charset="-128"/>
                        <a:ea typeface="HGP明朝E" panose="02020900000000000000" pitchFamily="18" charset="-128"/>
                      </a:endParaRPr>
                    </a:p>
                  </a:txBody>
                  <a:tcPr anchor="ctr">
                    <a:solidFill>
                      <a:schemeClr val="accent1"/>
                    </a:solidFill>
                  </a:tcPr>
                </a:tc>
              </a:tr>
              <a:tr h="594151">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利用者による自由な二次利用の許諾</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（全く制約なく、自由な二次利用が可能）</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（いくつかの制約があるが、基本的には出典記載すれば自由な二次利用が可能）</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（いくつかの制約があるが、基本的には出典記載すれば自由な二次利用が可能）</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r h="0">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著作物性のないコンテンツ（数値データ、簡単な表、グラフ）</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適用可</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（著作物性のないコンテンツが自由に利用できることを明確化）</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適用対象外</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r>
                        <a:rPr kumimoji="1" lang="en-US" altLang="ja-JP" sz="1000" dirty="0" smtClean="0">
                          <a:solidFill>
                            <a:schemeClr val="tx1"/>
                          </a:solidFill>
                          <a:latin typeface="HGP明朝E" panose="02020900000000000000" pitchFamily="18" charset="-128"/>
                          <a:ea typeface="HGP明朝E" panose="02020900000000000000" pitchFamily="18" charset="-128"/>
                        </a:rPr>
                        <a:t>CC-BY</a:t>
                      </a:r>
                      <a:r>
                        <a:rPr kumimoji="1" lang="ja-JP" altLang="en-US" sz="1000" dirty="0" smtClean="0">
                          <a:solidFill>
                            <a:schemeClr val="tx1"/>
                          </a:solidFill>
                          <a:latin typeface="HGP明朝E" panose="02020900000000000000" pitchFamily="18" charset="-128"/>
                          <a:ea typeface="HGP明朝E" panose="02020900000000000000" pitchFamily="18" charset="-128"/>
                        </a:rPr>
                        <a:t>は著作物性があるコンテンツを前提としており、著作物性のないコンテンツは対象外）</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適用可</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（著作物性のないコンテンツも利用ルールの対象に含める）</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r h="294686">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第三者が権利を有するコンテンツ</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適用対象外</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（第三者権利コンテンツは対象外。第三者から許諾を取れば可能）</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適用対象外</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（第三者権利コンテンツは対象外。第三者から許諾を取れば可能）</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配慮あり</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（第三者権利コンテンツについては、原則、利用者の責任で、第三者から利用の許諾を得る必要があると規定）</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r h="549321">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法令によって利用が制約されるコンテンツ（地図、海図、航空図、気象データ等）</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配慮なし</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r>
                        <a:rPr kumimoji="1" lang="en-US" altLang="ja-JP" sz="1000" dirty="0" smtClean="0">
                          <a:solidFill>
                            <a:schemeClr val="tx1"/>
                          </a:solidFill>
                          <a:latin typeface="HGP明朝E" panose="02020900000000000000" pitchFamily="18" charset="-128"/>
                          <a:ea typeface="HGP明朝E" panose="02020900000000000000" pitchFamily="18" charset="-128"/>
                        </a:rPr>
                        <a:t>CC0</a:t>
                      </a:r>
                      <a:r>
                        <a:rPr kumimoji="1" lang="ja-JP" altLang="en-US" sz="1000" dirty="0" smtClean="0">
                          <a:solidFill>
                            <a:schemeClr val="tx1"/>
                          </a:solidFill>
                          <a:latin typeface="HGP明朝E" panose="02020900000000000000" pitchFamily="18" charset="-128"/>
                          <a:ea typeface="HGP明朝E" panose="02020900000000000000" pitchFamily="18" charset="-128"/>
                        </a:rPr>
                        <a:t>は法令を上書きするわけではない。法令上の制約について注意喚起がないと利用者に不親切）</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配慮なし</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r>
                        <a:rPr kumimoji="1" lang="en-US" altLang="ja-JP" sz="1000" dirty="0" smtClean="0">
                          <a:solidFill>
                            <a:schemeClr val="tx1"/>
                          </a:solidFill>
                          <a:latin typeface="HGP明朝E" panose="02020900000000000000" pitchFamily="18" charset="-128"/>
                          <a:ea typeface="HGP明朝E" panose="02020900000000000000" pitchFamily="18" charset="-128"/>
                        </a:rPr>
                        <a:t>CC-BY</a:t>
                      </a:r>
                      <a:r>
                        <a:rPr kumimoji="1" lang="ja-JP" altLang="en-US" sz="1000" dirty="0" smtClean="0">
                          <a:solidFill>
                            <a:schemeClr val="tx1"/>
                          </a:solidFill>
                          <a:latin typeface="HGP明朝E" panose="02020900000000000000" pitchFamily="18" charset="-128"/>
                          <a:ea typeface="HGP明朝E" panose="02020900000000000000" pitchFamily="18" charset="-128"/>
                        </a:rPr>
                        <a:t>は法令を上書きするわけではない。法令上の制約について注意喚起がないと利用者に不親切）</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配慮あり</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（法令等に反する利用を禁止するとともに、主な関係法令について注意喚起）</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r h="0">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国家・国民の安全に脅威を与える利用ができるコンテンツ</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禁止せず</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（権利を放棄するため、利用方法について何ら制約を課せない）</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禁止せず</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（国家・国民の安全に脅威を与える利用を禁止することはできない）</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禁止</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（国家・国民の安全に脅威を与える利用を禁止）</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r h="496616">
                <a:tc>
                  <a:txBody>
                    <a:bodyPr/>
                    <a:lstStyle/>
                    <a:p>
                      <a:pPr>
                        <a:lnSpc>
                          <a:spcPct val="100000"/>
                        </a:lnSpc>
                      </a:pPr>
                      <a:r>
                        <a:rPr kumimoji="1" lang="ja-JP" altLang="en-US" sz="1100" dirty="0" smtClean="0">
                          <a:solidFill>
                            <a:schemeClr val="tx1"/>
                          </a:solidFill>
                          <a:latin typeface="HGP明朝E" panose="02020900000000000000" pitchFamily="18" charset="-128"/>
                          <a:ea typeface="HGP明朝E" panose="02020900000000000000" pitchFamily="18" charset="-128"/>
                        </a:rPr>
                        <a:t>海外を含む他の機関と共通のライセンスでの公開</a:t>
                      </a:r>
                      <a:endParaRPr kumimoji="1" lang="ja-JP" altLang="en-US" sz="11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マッシュアップ利用が容易</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（権利を放棄するため、他のデータとのマッシュアップ利用が容易）</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マッシュアップ利用が容易</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a:t>
                      </a:r>
                      <a:r>
                        <a:rPr kumimoji="1" lang="en-US" altLang="ja-JP" sz="1000" dirty="0" smtClean="0">
                          <a:solidFill>
                            <a:schemeClr val="tx1"/>
                          </a:solidFill>
                          <a:latin typeface="HGP明朝E" panose="02020900000000000000" pitchFamily="18" charset="-128"/>
                          <a:ea typeface="HGP明朝E" panose="02020900000000000000" pitchFamily="18" charset="-128"/>
                        </a:rPr>
                        <a:t>CC-BY</a:t>
                      </a:r>
                      <a:r>
                        <a:rPr kumimoji="1" lang="ja-JP" altLang="en-US" sz="1000" dirty="0" smtClean="0">
                          <a:solidFill>
                            <a:schemeClr val="tx1"/>
                          </a:solidFill>
                          <a:latin typeface="HGP明朝E" panose="02020900000000000000" pitchFamily="18" charset="-128"/>
                          <a:ea typeface="HGP明朝E" panose="02020900000000000000" pitchFamily="18" charset="-128"/>
                        </a:rPr>
                        <a:t>で公開されている他のデータとのマッシュアップ利用が容易）</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完全な互換性なし</a:t>
                      </a:r>
                      <a:endParaRPr kumimoji="1" lang="en-US" altLang="ja-JP" sz="1000" dirty="0" smtClean="0">
                        <a:solidFill>
                          <a:schemeClr val="tx1"/>
                        </a:solidFill>
                        <a:latin typeface="HGP明朝E" panose="02020900000000000000" pitchFamily="18" charset="-128"/>
                        <a:ea typeface="HGP明朝E" panose="02020900000000000000" pitchFamily="18" charset="-128"/>
                      </a:endParaRPr>
                    </a:p>
                    <a:p>
                      <a:pPr algn="ctr">
                        <a:lnSpc>
                          <a:spcPts val="1000"/>
                        </a:lnSpc>
                      </a:pPr>
                      <a:r>
                        <a:rPr kumimoji="1" lang="ja-JP" altLang="en-US" sz="1000" dirty="0" smtClean="0">
                          <a:solidFill>
                            <a:schemeClr val="tx1"/>
                          </a:solidFill>
                          <a:latin typeface="HGP明朝E" panose="02020900000000000000" pitchFamily="18" charset="-128"/>
                          <a:ea typeface="HGP明朝E" panose="02020900000000000000" pitchFamily="18" charset="-128"/>
                        </a:rPr>
                        <a:t>（基本的な利用条件を</a:t>
                      </a:r>
                      <a:r>
                        <a:rPr kumimoji="1" lang="en-US" altLang="ja-JP" sz="1000" dirty="0" smtClean="0">
                          <a:solidFill>
                            <a:schemeClr val="tx1"/>
                          </a:solidFill>
                          <a:latin typeface="HGP明朝E" panose="02020900000000000000" pitchFamily="18" charset="-128"/>
                          <a:ea typeface="HGP明朝E" panose="02020900000000000000" pitchFamily="18" charset="-128"/>
                        </a:rPr>
                        <a:t>CC-BY</a:t>
                      </a:r>
                      <a:r>
                        <a:rPr kumimoji="1" lang="ja-JP" altLang="en-US" sz="1000" dirty="0" smtClean="0">
                          <a:solidFill>
                            <a:schemeClr val="tx1"/>
                          </a:solidFill>
                          <a:latin typeface="HGP明朝E" panose="02020900000000000000" pitchFamily="18" charset="-128"/>
                          <a:ea typeface="HGP明朝E" panose="02020900000000000000" pitchFamily="18" charset="-128"/>
                        </a:rPr>
                        <a:t>と同様の出典記載としているが、</a:t>
                      </a:r>
                      <a:r>
                        <a:rPr kumimoji="1" lang="en-US" altLang="ja-JP" sz="1000" dirty="0" smtClean="0">
                          <a:solidFill>
                            <a:schemeClr val="tx1"/>
                          </a:solidFill>
                          <a:latin typeface="HGP明朝E" panose="02020900000000000000" pitchFamily="18" charset="-128"/>
                          <a:ea typeface="HGP明朝E" panose="02020900000000000000" pitchFamily="18" charset="-128"/>
                        </a:rPr>
                        <a:t>CC-BY</a:t>
                      </a:r>
                      <a:r>
                        <a:rPr kumimoji="1" lang="ja-JP" altLang="en-US" sz="1000" dirty="0" smtClean="0">
                          <a:solidFill>
                            <a:schemeClr val="tx1"/>
                          </a:solidFill>
                          <a:latin typeface="HGP明朝E" panose="02020900000000000000" pitchFamily="18" charset="-128"/>
                          <a:ea typeface="HGP明朝E" panose="02020900000000000000" pitchFamily="18" charset="-128"/>
                        </a:rPr>
                        <a:t>そのものではなく、完全な互換性があるとは言えない）</a:t>
                      </a:r>
                      <a:endParaRPr kumimoji="1" lang="ja-JP" altLang="en-US" sz="1000" dirty="0">
                        <a:solidFill>
                          <a:schemeClr val="tx1"/>
                        </a:solidFill>
                        <a:latin typeface="HGP明朝E" panose="02020900000000000000" pitchFamily="18" charset="-128"/>
                        <a:ea typeface="HGP明朝E" panose="02020900000000000000" pitchFamily="18" charset="-128"/>
                      </a:endParaRPr>
                    </a:p>
                  </a:txBody>
                  <a:tcPr anchor="ctr"/>
                </a:tc>
              </a:tr>
            </a:tbl>
          </a:graphicData>
        </a:graphic>
      </p:graphicFrame>
      <p:sp>
        <p:nvSpPr>
          <p:cNvPr id="6" name="コンテンツ プレースホルダー 1"/>
          <p:cNvSpPr txBox="1">
            <a:spLocks/>
          </p:cNvSpPr>
          <p:nvPr/>
        </p:nvSpPr>
        <p:spPr>
          <a:xfrm>
            <a:off x="698423" y="2202329"/>
            <a:ext cx="7959801"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ライセンスの適用可能性</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854159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smtClean="0">
                <a:latin typeface="+mj-ea"/>
              </a:rPr>
              <a:t>（参考）利用</a:t>
            </a:r>
            <a:r>
              <a:rPr lang="ja-JP" altLang="en-US" sz="1800" dirty="0">
                <a:latin typeface="+mj-ea"/>
              </a:rPr>
              <a:t>ルールひな形の</a:t>
            </a:r>
            <a:r>
              <a:rPr lang="en-US" altLang="ja-JP" sz="1800" dirty="0">
                <a:latin typeface="+mj-ea"/>
              </a:rPr>
              <a:t>2015</a:t>
            </a:r>
            <a:r>
              <a:rPr lang="ja-JP" altLang="en-US" sz="1800" dirty="0">
                <a:latin typeface="+mj-ea"/>
              </a:rPr>
              <a:t>年度末の見直しに当たっての検討の視点</a:t>
            </a:r>
          </a:p>
        </p:txBody>
      </p:sp>
      <p:sp>
        <p:nvSpPr>
          <p:cNvPr id="3" name="スライド番号プレースホルダー 2"/>
          <p:cNvSpPr>
            <a:spLocks noGrp="1"/>
          </p:cNvSpPr>
          <p:nvPr>
            <p:ph type="sldNum" sz="quarter" idx="10"/>
          </p:nvPr>
        </p:nvSpPr>
        <p:spPr/>
        <p:txBody>
          <a:bodyPr/>
          <a:lstStyle/>
          <a:p>
            <a:pPr>
              <a:defRPr/>
            </a:pPr>
            <a:fld id="{5C489480-8482-4FE0-A015-CFEEA03935A6}" type="slidenum">
              <a:rPr lang="ja-JP" altLang="en-US" smtClean="0"/>
              <a:pPr>
                <a:defRPr/>
              </a:pPr>
              <a:t>33</a:t>
            </a:fld>
            <a:endParaRPr lang="ja-JP" altLang="en-US" dirty="0"/>
          </a:p>
        </p:txBody>
      </p:sp>
      <p:sp>
        <p:nvSpPr>
          <p:cNvPr id="6" name="正方形/長方形 5"/>
          <p:cNvSpPr/>
          <p:nvPr/>
        </p:nvSpPr>
        <p:spPr>
          <a:xfrm>
            <a:off x="489856" y="743240"/>
            <a:ext cx="8101694" cy="907941"/>
          </a:xfrm>
          <a:prstGeom prst="rect">
            <a:avLst/>
          </a:prstGeom>
        </p:spPr>
        <p:txBody>
          <a:bodyPr wrap="square">
            <a:spAutoFit/>
          </a:bodyPr>
          <a:lstStyle/>
          <a:p>
            <a:pPr marL="257175"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利用ルールひな形</a:t>
            </a:r>
            <a:r>
              <a:rPr lang="zh-TW" altLang="en-US" sz="1200" dirty="0">
                <a:latin typeface="HGP明朝E" panose="02020900000000000000" pitchFamily="18" charset="-128"/>
                <a:ea typeface="HGP明朝E" panose="02020900000000000000" pitchFamily="18" charset="-128"/>
              </a:rPr>
              <a:t>（標準利用規約</a:t>
            </a:r>
            <a:r>
              <a:rPr lang="zh-TW" altLang="en-US"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は、</a:t>
            </a:r>
            <a:r>
              <a:rPr lang="en-US" altLang="ja-JP" sz="1200" dirty="0" smtClean="0">
                <a:latin typeface="HGP明朝E" panose="02020900000000000000" pitchFamily="18" charset="-128"/>
                <a:ea typeface="HGP明朝E" panose="02020900000000000000" pitchFamily="18" charset="-128"/>
              </a:rPr>
              <a:t>2015</a:t>
            </a:r>
            <a:r>
              <a:rPr lang="ja-JP" altLang="en-US" sz="1200" dirty="0" smtClean="0">
                <a:latin typeface="HGP明朝E" panose="02020900000000000000" pitchFamily="18" charset="-128"/>
                <a:ea typeface="HGP明朝E" panose="02020900000000000000" pitchFamily="18" charset="-128"/>
              </a:rPr>
              <a:t>年度末を目途に、見直しの検討が行われる予定である。</a:t>
            </a:r>
            <a:endParaRPr lang="en-US" altLang="ja-JP" sz="1200" dirty="0" smtClean="0">
              <a:latin typeface="HGP明朝E" panose="02020900000000000000" pitchFamily="18" charset="-128"/>
              <a:ea typeface="HGP明朝E" panose="02020900000000000000" pitchFamily="18" charset="-128"/>
            </a:endParaRPr>
          </a:p>
          <a:p>
            <a:pPr marL="257175"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見直しの検討に</a:t>
            </a:r>
            <a:r>
              <a:rPr lang="ja-JP" altLang="en-US" sz="1200" dirty="0">
                <a:latin typeface="HGP明朝E" panose="02020900000000000000" pitchFamily="18" charset="-128"/>
                <a:ea typeface="HGP明朝E" panose="02020900000000000000" pitchFamily="18" charset="-128"/>
              </a:rPr>
              <a:t>当たって</a:t>
            </a:r>
            <a:r>
              <a:rPr lang="ja-JP" altLang="en-US" sz="1200" dirty="0" smtClean="0">
                <a:latin typeface="HGP明朝E" panose="02020900000000000000" pitchFamily="18" charset="-128"/>
                <a:ea typeface="HGP明朝E" panose="02020900000000000000" pitchFamily="18" charset="-128"/>
              </a:rPr>
              <a:t>は、オープンデータ化を行う職員や、オープンデータの利用者などの意見を十分収集・分析する必要がある。下表に、見直しの際に必要な検討の視点</a:t>
            </a:r>
            <a:r>
              <a:rPr lang="ja-JP" altLang="en-US" sz="1200" dirty="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例）を挙げる。</a:t>
            </a:r>
            <a:endParaRPr lang="en-US" altLang="ja-JP" sz="1200" dirty="0" smtClean="0">
              <a:latin typeface="HGP明朝E" panose="02020900000000000000" pitchFamily="18" charset="-128"/>
              <a:ea typeface="HGP明朝E" panose="02020900000000000000" pitchFamily="18" charset="-128"/>
            </a:endParaRPr>
          </a:p>
          <a:p>
            <a:pPr marL="257175" lvl="1"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568345847"/>
              </p:ext>
            </p:extLst>
          </p:nvPr>
        </p:nvGraphicFramePr>
        <p:xfrm>
          <a:off x="647700" y="1819275"/>
          <a:ext cx="8315325" cy="4663440"/>
        </p:xfrm>
        <a:graphic>
          <a:graphicData uri="http://schemas.openxmlformats.org/drawingml/2006/table">
            <a:tbl>
              <a:tblPr firstRow="1" bandRow="1">
                <a:tableStyleId>{5C22544A-7EE6-4342-B048-85BDC9FD1C3A}</a:tableStyleId>
              </a:tblPr>
              <a:tblGrid>
                <a:gridCol w="1943100"/>
                <a:gridCol w="2762250"/>
                <a:gridCol w="3609975"/>
              </a:tblGrid>
              <a:tr h="263943">
                <a:tc>
                  <a:txBody>
                    <a:bodyPr/>
                    <a:lstStyle/>
                    <a:p>
                      <a:pPr algn="ctr"/>
                      <a:r>
                        <a:rPr kumimoji="1" lang="ja-JP" altLang="en-US" sz="1200" dirty="0" smtClean="0">
                          <a:latin typeface="HGP明朝E" panose="02020900000000000000" pitchFamily="18" charset="-128"/>
                          <a:ea typeface="HGP明朝E" panose="02020900000000000000" pitchFamily="18" charset="-128"/>
                        </a:rPr>
                        <a:t>検討の視点</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solidFill>
                            <a:schemeClr val="bg1"/>
                          </a:solidFill>
                          <a:latin typeface="HGP明朝E" panose="02020900000000000000" pitchFamily="18" charset="-128"/>
                          <a:ea typeface="HGP明朝E" panose="02020900000000000000" pitchFamily="18" charset="-128"/>
                        </a:rPr>
                        <a:t>主な論点</a:t>
                      </a:r>
                      <a:endParaRPr kumimoji="1" lang="ja-JP" altLang="en-US" sz="1200" dirty="0">
                        <a:solidFill>
                          <a:schemeClr val="bg1"/>
                        </a:solidFill>
                        <a:latin typeface="HGP明朝E" panose="02020900000000000000" pitchFamily="18" charset="-128"/>
                        <a:ea typeface="HGP明朝E" panose="02020900000000000000" pitchFamily="18" charset="-128"/>
                      </a:endParaRPr>
                    </a:p>
                  </a:txBody>
                  <a:tcPr anchor="ctr">
                    <a:solidFill>
                      <a:schemeClr val="accent1"/>
                    </a:solidFill>
                  </a:tcPr>
                </a:tc>
                <a:tc>
                  <a:txBody>
                    <a:bodyPr/>
                    <a:lstStyle/>
                    <a:p>
                      <a:pPr algn="ctr"/>
                      <a:r>
                        <a:rPr kumimoji="1" lang="ja-JP" altLang="en-US" sz="1200" dirty="0" smtClean="0">
                          <a:solidFill>
                            <a:schemeClr val="bg1"/>
                          </a:solidFill>
                          <a:latin typeface="HGP明朝E" panose="02020900000000000000" pitchFamily="18" charset="-128"/>
                          <a:ea typeface="HGP明朝E" panose="02020900000000000000" pitchFamily="18" charset="-128"/>
                        </a:rPr>
                        <a:t>情報収集すべき事項</a:t>
                      </a:r>
                      <a:endParaRPr kumimoji="1" lang="ja-JP" altLang="en-US" sz="1200" dirty="0">
                        <a:solidFill>
                          <a:schemeClr val="bg1"/>
                        </a:solidFill>
                        <a:latin typeface="HGP明朝E" panose="02020900000000000000" pitchFamily="18" charset="-128"/>
                        <a:ea typeface="HGP明朝E" panose="02020900000000000000" pitchFamily="18" charset="-128"/>
                      </a:endParaRPr>
                    </a:p>
                  </a:txBody>
                  <a:tcPr anchor="ctr">
                    <a:solidFill>
                      <a:schemeClr val="accent1"/>
                    </a:solidFill>
                  </a:tcPr>
                </a:tc>
              </a:tr>
              <a:tr h="594151">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利用ルールひな形における共通事項の整理</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利用の際の条件や制約等、共通に定めている事項について、外した方がよいものがあるか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各府省に対して実際に行われたクレーム、要望の整理</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　（</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との互換性については後述）</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r>
              <a:tr h="594151">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利用ルールに追加する必要のある利用制約等</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できる限り自由な利用を行えるような規約としたが、共通して定めておいた方がよい追加の事項が生じているか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各府省に対して実際に行われたクレーム、要望の整理</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r>
              <a:tr h="594151">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諸外国のライセンスとの互換性の確保（</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との互換性の確保）</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err="1" smtClean="0">
                          <a:solidFill>
                            <a:schemeClr val="tx1"/>
                          </a:solidFill>
                          <a:latin typeface="HGP明朝E" panose="02020900000000000000" pitchFamily="18" charset="-128"/>
                          <a:ea typeface="HGP明朝E" panose="02020900000000000000" pitchFamily="18" charset="-128"/>
                        </a:rPr>
                        <a:t>には</a:t>
                      </a:r>
                      <a:r>
                        <a:rPr kumimoji="1" lang="ja-JP" altLang="en-US" sz="1200" dirty="0" smtClean="0">
                          <a:solidFill>
                            <a:schemeClr val="tx1"/>
                          </a:solidFill>
                          <a:latin typeface="HGP明朝E" panose="02020900000000000000" pitchFamily="18" charset="-128"/>
                          <a:ea typeface="HGP明朝E" panose="02020900000000000000" pitchFamily="18" charset="-128"/>
                        </a:rPr>
                        <a:t>規定されていない制約である「法令・条例・公序良俗に反する利用」、「国家・国民の安全に脅威を与える利用」について、今後も利用ルールに入れておく必要があるか。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「法令・条例・公序良俗に反する利用」や、「国家・国民の安全に脅威を与える利用」にあたる利用を行った（行おうとした）実例が出ているか。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国民、利用者（海外からの利用者を含む）等から、実際の利用に当たって、「法令・条例・公序良俗に反する利用」、「国家・国民の安全に脅威を与える利用」という用語がわかりにくい／使いにくいという意見が出ている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各府省によって、</a:t>
                      </a:r>
                      <a:r>
                        <a:rPr kumimoji="1" lang="en-US" altLang="ja-JP" sz="1200" dirty="0" smtClean="0">
                          <a:solidFill>
                            <a:schemeClr val="tx1"/>
                          </a:solidFill>
                          <a:latin typeface="HGP明朝E" panose="02020900000000000000" pitchFamily="18" charset="-128"/>
                          <a:ea typeface="HGP明朝E" panose="02020900000000000000" pitchFamily="18" charset="-128"/>
                        </a:rPr>
                        <a:t>CC-BY</a:t>
                      </a:r>
                      <a:r>
                        <a:rPr kumimoji="1" lang="ja-JP" altLang="en-US" sz="1200" dirty="0" smtClean="0">
                          <a:solidFill>
                            <a:schemeClr val="tx1"/>
                          </a:solidFill>
                          <a:latin typeface="HGP明朝E" panose="02020900000000000000" pitchFamily="18" charset="-128"/>
                          <a:ea typeface="HGP明朝E" panose="02020900000000000000" pitchFamily="18" charset="-128"/>
                        </a:rPr>
                        <a:t>がどの程度利用されているか。（</a:t>
                      </a:r>
                      <a:r>
                        <a:rPr kumimoji="1" lang="ja-JP" altLang="en-US" sz="1200" dirty="0">
                          <a:solidFill>
                            <a:schemeClr val="tx1"/>
                          </a:solidFill>
                          <a:latin typeface="HGP明朝E" panose="02020900000000000000" pitchFamily="18" charset="-128"/>
                          <a:ea typeface="HGP明朝E" panose="02020900000000000000" pitchFamily="18" charset="-128"/>
                        </a:rPr>
                        <a:t>当該</a:t>
                      </a:r>
                      <a:r>
                        <a:rPr kumimoji="1" lang="ja-JP" altLang="en-US" sz="1200" dirty="0" smtClean="0">
                          <a:solidFill>
                            <a:schemeClr val="tx1"/>
                          </a:solidFill>
                          <a:latin typeface="HGP明朝E" panose="02020900000000000000" pitchFamily="18" charset="-128"/>
                          <a:ea typeface="HGP明朝E" panose="02020900000000000000" pitchFamily="18" charset="-128"/>
                        </a:rPr>
                        <a:t>事項がなくてもよいコンテンツが多</a:t>
                      </a:r>
                      <a:r>
                        <a:rPr kumimoji="1" lang="ja-JP" altLang="en-US" sz="1200" baseline="0" dirty="0" smtClean="0">
                          <a:solidFill>
                            <a:schemeClr val="tx1"/>
                          </a:solidFill>
                          <a:latin typeface="HGP明朝E" panose="02020900000000000000" pitchFamily="18" charset="-128"/>
                          <a:ea typeface="HGP明朝E" panose="02020900000000000000" pitchFamily="18" charset="-128"/>
                        </a:rPr>
                        <a:t>い</a:t>
                      </a:r>
                      <a:r>
                        <a:rPr kumimoji="1" lang="ja-JP" altLang="en-US" sz="1200" dirty="0" smtClean="0">
                          <a:solidFill>
                            <a:schemeClr val="tx1"/>
                          </a:solidFill>
                          <a:latin typeface="HGP明朝E" panose="02020900000000000000" pitchFamily="18" charset="-128"/>
                          <a:ea typeface="HGP明朝E" panose="02020900000000000000" pitchFamily="18" charset="-128"/>
                        </a:rPr>
                        <a:t>か？）</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txBody>
                  <a:tcPr anchor="ctr"/>
                </a:tc>
              </a:tr>
              <a:tr h="594151">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別利用ルールを採用したコンテンツを、利用ルールひな形に移すことが可能か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当初別の利用ルールを採用することとしたが、利用ルールひな形に移しても問題ないものがどの程度あるか。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別利用ルールを採用したコンテンツの量</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別利用ルールを採用した理由の整理</a:t>
                      </a:r>
                      <a:endParaRPr kumimoji="1" lang="en-US" altLang="ja-JP" sz="1200" dirty="0" smtClean="0">
                        <a:solidFill>
                          <a:schemeClr val="tx1"/>
                        </a:solidFill>
                        <a:latin typeface="HGP明朝E" panose="02020900000000000000" pitchFamily="18" charset="-128"/>
                        <a:ea typeface="HGP明朝E" panose="02020900000000000000" pitchFamily="18" charset="-128"/>
                      </a:endParaRPr>
                    </a:p>
                    <a:p>
                      <a:pPr marL="171450" indent="-171450" algn="l">
                        <a:buFont typeface="Arial" panose="020B0604020202020204" pitchFamily="34" charset="0"/>
                        <a:buChar char="•"/>
                      </a:pPr>
                      <a:r>
                        <a:rPr kumimoji="1" lang="ja-JP" altLang="en-US" sz="1200" dirty="0" smtClean="0">
                          <a:solidFill>
                            <a:schemeClr val="tx1"/>
                          </a:solidFill>
                          <a:latin typeface="HGP明朝E" panose="02020900000000000000" pitchFamily="18" charset="-128"/>
                          <a:ea typeface="HGP明朝E" panose="02020900000000000000" pitchFamily="18" charset="-128"/>
                        </a:rPr>
                        <a:t>利用ルールひな形で公開したコンテンツで、別の利用ルールを利用したコンテンツが懸念したような利用が実際に起きているか。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r>
            </a:tbl>
          </a:graphicData>
        </a:graphic>
      </p:graphicFrame>
      <p:sp>
        <p:nvSpPr>
          <p:cNvPr id="8" name="コンテンツ プレースホルダー 1"/>
          <p:cNvSpPr txBox="1">
            <a:spLocks/>
          </p:cNvSpPr>
          <p:nvPr/>
        </p:nvSpPr>
        <p:spPr>
          <a:xfrm>
            <a:off x="707947" y="1532216"/>
            <a:ext cx="7959801"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300"/>
              </a:spcBef>
              <a:buNone/>
            </a:pPr>
            <a:r>
              <a:rPr lang="ja-JP" altLang="en-US" sz="1200" dirty="0" smtClean="0">
                <a:latin typeface="HGP明朝E" panose="02020900000000000000" pitchFamily="18" charset="-128"/>
                <a:ea typeface="HGP明朝E" panose="02020900000000000000" pitchFamily="18" charset="-128"/>
              </a:rPr>
              <a:t>表　</a:t>
            </a:r>
            <a:r>
              <a:rPr lang="ja-JP" altLang="en-US" sz="1200" dirty="0">
                <a:latin typeface="HGP明朝E" panose="02020900000000000000" pitchFamily="18" charset="-128"/>
                <a:ea typeface="HGP明朝E" panose="02020900000000000000" pitchFamily="18" charset="-128"/>
              </a:rPr>
              <a:t>利用</a:t>
            </a:r>
            <a:r>
              <a:rPr lang="ja-JP" altLang="en-US" sz="1200" dirty="0" smtClean="0">
                <a:latin typeface="HGP明朝E" panose="02020900000000000000" pitchFamily="18" charset="-128"/>
                <a:ea typeface="HGP明朝E" panose="02020900000000000000" pitchFamily="18" charset="-128"/>
              </a:rPr>
              <a:t>ルール（ひな形）見直しの際の検討の視点（例）</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79223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参考資料</a:t>
            </a:r>
            <a:endParaRPr kumimoji="1" lang="ja-JP" altLang="en-US" sz="2800" dirty="0"/>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34</a:t>
            </a:fld>
            <a:endParaRPr lang="ja-JP" altLang="en-US"/>
          </a:p>
        </p:txBody>
      </p:sp>
    </p:spTree>
    <p:extLst>
      <p:ext uri="{BB962C8B-B14F-4D97-AF65-F5344CB8AC3E}">
        <p14:creationId xmlns:p14="http://schemas.microsoft.com/office/powerpoint/2010/main" val="1653024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35</a:t>
            </a:fld>
            <a:endParaRPr lang="ja-JP" altLang="en-US" dirty="0"/>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参考１：</a:t>
            </a:r>
            <a:r>
              <a:rPr kumimoji="1" lang="en-US" altLang="ja-JP" sz="2000" dirty="0" smtClean="0">
                <a:latin typeface="+mj-ea"/>
              </a:rPr>
              <a:t>CC-BY</a:t>
            </a:r>
            <a:r>
              <a:rPr lang="ja-JP" altLang="en-US" sz="2000" dirty="0">
                <a:latin typeface="+mj-ea"/>
              </a:rPr>
              <a:t> </a:t>
            </a:r>
            <a:r>
              <a:rPr lang="ja-JP" altLang="en-US" sz="2000" dirty="0" smtClean="0">
                <a:latin typeface="+mj-ea"/>
              </a:rPr>
              <a:t>リーガルコード</a:t>
            </a:r>
            <a:r>
              <a:rPr kumimoji="1" lang="en-US" altLang="ja-JP" sz="2000" dirty="0" smtClean="0">
                <a:latin typeface="+mj-ea"/>
              </a:rPr>
              <a:t> </a:t>
            </a:r>
            <a:endParaRPr kumimoji="1" lang="ja-JP" altLang="en-US" sz="2000" dirty="0">
              <a:latin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42974"/>
            <a:ext cx="4186237" cy="53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4" y="959389"/>
            <a:ext cx="4233861" cy="331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948104" y="6176291"/>
            <a:ext cx="4195895" cy="415498"/>
          </a:xfrm>
          <a:prstGeom prst="rect">
            <a:avLst/>
          </a:prstGeom>
          <a:noFill/>
        </p:spPr>
        <p:txBody>
          <a:bodyPr wrap="square" rtlCol="0">
            <a:spAutoFit/>
          </a:bodyPr>
          <a:lstStyle/>
          <a:p>
            <a:r>
              <a:rPr lang="en-US" altLang="ja-JP" sz="1050" dirty="0" smtClean="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出</a:t>
            </a:r>
            <a:r>
              <a:rPr lang="ja-JP" altLang="en-US" sz="1050" dirty="0">
                <a:latin typeface="HGP明朝E" panose="02020900000000000000" pitchFamily="18" charset="-128"/>
                <a:ea typeface="HGP明朝E" panose="02020900000000000000" pitchFamily="18" charset="-128"/>
              </a:rPr>
              <a:t>典</a:t>
            </a:r>
            <a:r>
              <a:rPr lang="en-US" altLang="ja-JP" sz="1050" dirty="0" smtClean="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 </a:t>
            </a:r>
            <a:r>
              <a:rPr lang="ja-JP" altLang="en-US" sz="1050" dirty="0" smtClean="0">
                <a:latin typeface="HGP明朝E" panose="02020900000000000000" pitchFamily="18" charset="-128"/>
                <a:ea typeface="HGP明朝E" panose="02020900000000000000" pitchFamily="18" charset="-128"/>
              </a:rPr>
              <a:t>クリエイティブ</a:t>
            </a:r>
            <a:r>
              <a:rPr lang="ja-JP" altLang="en-US" sz="1050" dirty="0">
                <a:latin typeface="HGP明朝E" panose="02020900000000000000" pitchFamily="18" charset="-128"/>
                <a:ea typeface="HGP明朝E" panose="02020900000000000000" pitchFamily="18" charset="-128"/>
              </a:rPr>
              <a:t>・コモンズ・</a:t>
            </a:r>
            <a:r>
              <a:rPr lang="ja-JP" altLang="en-US" sz="1050" dirty="0" smtClean="0">
                <a:latin typeface="HGP明朝E" panose="02020900000000000000" pitchFamily="18" charset="-128"/>
                <a:ea typeface="HGP明朝E" panose="02020900000000000000" pitchFamily="18" charset="-128"/>
              </a:rPr>
              <a:t>ジャパン　ホームページ</a:t>
            </a:r>
            <a:endParaRPr lang="en-US" altLang="ja-JP" sz="1050" dirty="0" smtClean="0">
              <a:latin typeface="HGP明朝E" panose="02020900000000000000" pitchFamily="18" charset="-128"/>
              <a:ea typeface="HGP明朝E" panose="02020900000000000000" pitchFamily="18" charset="-128"/>
            </a:endParaRPr>
          </a:p>
          <a:p>
            <a:r>
              <a:rPr lang="ja-JP" altLang="en-US" sz="1050" dirty="0" smtClean="0">
                <a:latin typeface="HGP明朝E" panose="02020900000000000000" pitchFamily="18" charset="-128"/>
                <a:ea typeface="HGP明朝E" panose="02020900000000000000" pitchFamily="18" charset="-128"/>
              </a:rPr>
              <a:t>　　　　　</a:t>
            </a:r>
            <a:r>
              <a:rPr lang="en-US" altLang="ja-JP" sz="1050" dirty="0" smtClean="0">
                <a:latin typeface="HGP明朝E" panose="02020900000000000000" pitchFamily="18" charset="-128"/>
                <a:ea typeface="HGP明朝E" panose="02020900000000000000" pitchFamily="18" charset="-128"/>
              </a:rPr>
              <a:t>http://creativecommons.org/licenses/by/2.1/jp/legalcode</a:t>
            </a:r>
            <a:endParaRPr kumimoji="1" lang="ja-JP" altLang="en-US" sz="105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20265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36</a:t>
            </a:fld>
            <a:endParaRPr lang="ja-JP" altLang="en-US" dirty="0"/>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参考１：</a:t>
            </a:r>
            <a:r>
              <a:rPr kumimoji="1" lang="en-US" altLang="ja-JP" sz="2000" dirty="0" smtClean="0">
                <a:latin typeface="+mj-ea"/>
              </a:rPr>
              <a:t>CC-BY</a:t>
            </a:r>
            <a:r>
              <a:rPr lang="ja-JP" altLang="en-US" sz="2000" dirty="0">
                <a:latin typeface="+mj-ea"/>
              </a:rPr>
              <a:t> </a:t>
            </a:r>
            <a:r>
              <a:rPr kumimoji="1" lang="ja-JP" altLang="en-US" sz="2000" dirty="0" smtClean="0">
                <a:latin typeface="+mj-ea"/>
              </a:rPr>
              <a:t>リーガルコード（続き）</a:t>
            </a:r>
            <a:endParaRPr kumimoji="1" lang="ja-JP" altLang="en-US" sz="2000" dirty="0">
              <a:latin typeface="+mj-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6" y="961628"/>
            <a:ext cx="4210050" cy="456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962024"/>
            <a:ext cx="4223093"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430492" y="6215649"/>
            <a:ext cx="4574119" cy="415498"/>
          </a:xfrm>
          <a:prstGeom prst="rect">
            <a:avLst/>
          </a:prstGeom>
          <a:noFill/>
        </p:spPr>
        <p:txBody>
          <a:bodyPr wrap="square" rtlCol="0">
            <a:spAutoFit/>
          </a:bodyPr>
          <a:lstStyle/>
          <a:p>
            <a:r>
              <a:rPr lang="en-US" altLang="ja-JP" sz="1050" dirty="0">
                <a:latin typeface="+mj-ea"/>
                <a:ea typeface="+mj-ea"/>
              </a:rPr>
              <a:t>【</a:t>
            </a:r>
            <a:r>
              <a:rPr lang="ja-JP" altLang="en-US" sz="1050" dirty="0">
                <a:latin typeface="+mj-ea"/>
                <a:ea typeface="+mj-ea"/>
              </a:rPr>
              <a:t>出典</a:t>
            </a:r>
            <a:r>
              <a:rPr lang="en-US" altLang="ja-JP" sz="1050" dirty="0">
                <a:latin typeface="+mj-ea"/>
                <a:ea typeface="+mj-ea"/>
              </a:rPr>
              <a:t>】</a:t>
            </a:r>
            <a:r>
              <a:rPr lang="ja-JP" altLang="en-US" sz="1050" dirty="0" smtClean="0">
                <a:latin typeface="+mj-ea"/>
                <a:ea typeface="+mj-ea"/>
              </a:rPr>
              <a:t>クリエイティブ</a:t>
            </a:r>
            <a:r>
              <a:rPr lang="ja-JP" altLang="en-US" sz="1050" dirty="0">
                <a:latin typeface="+mj-ea"/>
                <a:ea typeface="+mj-ea"/>
              </a:rPr>
              <a:t>・コモンズ・</a:t>
            </a:r>
            <a:r>
              <a:rPr lang="ja-JP" altLang="en-US" sz="1050" dirty="0" smtClean="0">
                <a:latin typeface="+mj-ea"/>
                <a:ea typeface="+mj-ea"/>
              </a:rPr>
              <a:t>ジャパン　ホームページ</a:t>
            </a:r>
            <a:endParaRPr lang="en-US" altLang="ja-JP" sz="1050" dirty="0" smtClean="0">
              <a:latin typeface="+mj-ea"/>
              <a:ea typeface="+mj-ea"/>
            </a:endParaRPr>
          </a:p>
          <a:p>
            <a:r>
              <a:rPr lang="ja-JP" altLang="en-US" sz="1050" dirty="0" smtClean="0">
                <a:latin typeface="+mj-ea"/>
                <a:ea typeface="+mj-ea"/>
              </a:rPr>
              <a:t>　　　　　</a:t>
            </a:r>
            <a:r>
              <a:rPr lang="en-US" altLang="ja-JP" sz="1050" dirty="0" smtClean="0">
                <a:latin typeface="+mj-ea"/>
                <a:ea typeface="+mj-ea"/>
              </a:rPr>
              <a:t>http://creativecommons.org/licenses/by/2.1/jp/legalcode</a:t>
            </a:r>
            <a:endParaRPr kumimoji="1" lang="ja-JP" altLang="en-US" sz="1050" dirty="0">
              <a:latin typeface="+mj-ea"/>
              <a:ea typeface="+mj-ea"/>
            </a:endParaRPr>
          </a:p>
        </p:txBody>
      </p:sp>
    </p:spTree>
    <p:extLst>
      <p:ext uri="{BB962C8B-B14F-4D97-AF65-F5344CB8AC3E}">
        <p14:creationId xmlns:p14="http://schemas.microsoft.com/office/powerpoint/2010/main" val="2068801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37</a:t>
            </a:fld>
            <a:endParaRPr lang="ja-JP" altLang="en-US" dirty="0"/>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参考２：</a:t>
            </a:r>
            <a:r>
              <a:rPr kumimoji="1" lang="en-US" altLang="ja-JP" sz="2000" dirty="0" smtClean="0">
                <a:latin typeface="+mj-ea"/>
              </a:rPr>
              <a:t>CC0</a:t>
            </a:r>
            <a:r>
              <a:rPr lang="ja-JP" altLang="en-US" sz="2000" dirty="0" smtClean="0">
                <a:latin typeface="+mj-ea"/>
              </a:rPr>
              <a:t> </a:t>
            </a:r>
            <a:r>
              <a:rPr kumimoji="1" lang="ja-JP" altLang="en-US" sz="2000" dirty="0" smtClean="0">
                <a:latin typeface="+mj-ea"/>
              </a:rPr>
              <a:t>リーガルコード　</a:t>
            </a:r>
            <a:r>
              <a:rPr kumimoji="1" lang="en-US" altLang="ja-JP" sz="2000" dirty="0" smtClean="0">
                <a:latin typeface="+mj-ea"/>
              </a:rPr>
              <a:t>※</a:t>
            </a:r>
            <a:r>
              <a:rPr kumimoji="1" lang="ja-JP" altLang="en-US" sz="2000" dirty="0" smtClean="0">
                <a:latin typeface="+mj-ea"/>
              </a:rPr>
              <a:t>日本語版ドラフト</a:t>
            </a:r>
            <a:endParaRPr kumimoji="1" lang="ja-JP" altLang="en-US" sz="2000" dirty="0">
              <a:latin typeface="+mj-ea"/>
            </a:endParaRPr>
          </a:p>
        </p:txBody>
      </p:sp>
      <p:sp>
        <p:nvSpPr>
          <p:cNvPr id="6" name="正方形/長方形 5"/>
          <p:cNvSpPr/>
          <p:nvPr/>
        </p:nvSpPr>
        <p:spPr>
          <a:xfrm>
            <a:off x="489856" y="895640"/>
            <a:ext cx="8101694" cy="4662815"/>
          </a:xfrm>
          <a:prstGeom prst="rect">
            <a:avLst/>
          </a:prstGeom>
        </p:spPr>
        <p:txBody>
          <a:bodyPr wrap="square">
            <a:spAutoFit/>
          </a:bodyPr>
          <a:lstStyle/>
          <a:p>
            <a:pPr marL="180975" lvl="1">
              <a:spcBef>
                <a:spcPts val="300"/>
              </a:spcBef>
            </a:pPr>
            <a:r>
              <a:rPr lang="en-US" altLang="ja-JP" sz="900" dirty="0" smtClean="0">
                <a:latin typeface="HGP明朝E" panose="02020900000000000000" pitchFamily="18" charset="-128"/>
                <a:ea typeface="HGP明朝E" panose="02020900000000000000" pitchFamily="18" charset="-128"/>
              </a:rPr>
              <a:t>(CC0 </a:t>
            </a:r>
            <a:r>
              <a:rPr lang="ja-JP" altLang="en-US" sz="900" dirty="0" smtClean="0">
                <a:latin typeface="HGP明朝E" panose="02020900000000000000" pitchFamily="18" charset="-128"/>
                <a:ea typeface="HGP明朝E" panose="02020900000000000000" pitchFamily="18" charset="-128"/>
              </a:rPr>
              <a:t>本文日本語版ドラフト</a:t>
            </a:r>
            <a:r>
              <a:rPr lang="en-US" altLang="ja-JP" sz="900" dirty="0" smtClean="0">
                <a:latin typeface="HGP明朝E" panose="02020900000000000000" pitchFamily="18" charset="-128"/>
                <a:ea typeface="HGP明朝E" panose="02020900000000000000" pitchFamily="18" charset="-128"/>
              </a:rPr>
              <a:t>) </a:t>
            </a:r>
          </a:p>
          <a:p>
            <a:pPr marL="180975" lvl="1">
              <a:spcBef>
                <a:spcPts val="300"/>
              </a:spcBef>
            </a:pPr>
            <a:r>
              <a:rPr lang="en-US" altLang="ja-JP" sz="900" dirty="0" smtClean="0">
                <a:latin typeface="HGP明朝E" panose="02020900000000000000" pitchFamily="18" charset="-128"/>
                <a:ea typeface="HGP明朝E" panose="02020900000000000000" pitchFamily="18" charset="-128"/>
              </a:rPr>
              <a:t> CC0 1.0 </a:t>
            </a:r>
            <a:r>
              <a:rPr lang="ja-JP" altLang="en-US" sz="900" dirty="0" smtClean="0">
                <a:latin typeface="HGP明朝E" panose="02020900000000000000" pitchFamily="18" charset="-128"/>
                <a:ea typeface="HGP明朝E" panose="02020900000000000000" pitchFamily="18" charset="-128"/>
              </a:rPr>
              <a:t>汎用 </a:t>
            </a:r>
          </a:p>
          <a:p>
            <a:pPr marL="180975" lvl="1">
              <a:spcBef>
                <a:spcPts val="300"/>
              </a:spcBef>
            </a:pPr>
            <a:r>
              <a:rPr lang="ja-JP" altLang="en-US" sz="900" b="1" dirty="0" smtClean="0">
                <a:latin typeface="HGP明朝E" panose="02020900000000000000" pitchFamily="18" charset="-128"/>
                <a:ea typeface="HGP明朝E" panose="02020900000000000000" pitchFamily="18" charset="-128"/>
              </a:rPr>
              <a:t>目的</a:t>
            </a:r>
            <a:r>
              <a:rPr lang="ja-JP" altLang="en-US" sz="900" b="1" dirty="0">
                <a:latin typeface="HGP明朝E" panose="02020900000000000000" pitchFamily="18" charset="-128"/>
                <a:ea typeface="HGP明朝E" panose="02020900000000000000" pitchFamily="18" charset="-128"/>
              </a:rPr>
              <a:t>の説明 </a:t>
            </a:r>
          </a:p>
          <a:p>
            <a:pPr marL="180975" lvl="1">
              <a:spcBef>
                <a:spcPts val="300"/>
              </a:spcBef>
            </a:pPr>
            <a:r>
              <a:rPr lang="ja-JP" altLang="en-US" sz="900" dirty="0">
                <a:latin typeface="HGP明朝E" panose="02020900000000000000" pitchFamily="18" charset="-128"/>
                <a:ea typeface="HGP明朝E" panose="02020900000000000000" pitchFamily="18" charset="-128"/>
              </a:rPr>
              <a:t> </a:t>
            </a:r>
          </a:p>
          <a:p>
            <a:pPr marL="180975" lvl="1">
              <a:spcBef>
                <a:spcPts val="300"/>
              </a:spcBef>
            </a:pPr>
            <a:r>
              <a:rPr lang="ja-JP" altLang="en-US" sz="900" dirty="0">
                <a:latin typeface="HGP明朝E" panose="02020900000000000000" pitchFamily="18" charset="-128"/>
                <a:ea typeface="HGP明朝E" panose="02020900000000000000" pitchFamily="18" charset="-128"/>
              </a:rPr>
              <a:t>世界の大部分の法域の法律は、新規の著作物および（または）データベース（以下、</a:t>
            </a:r>
            <a:r>
              <a:rPr lang="ja-JP" altLang="en-US" sz="900" dirty="0" smtClean="0">
                <a:latin typeface="HGP明朝E" panose="02020900000000000000" pitchFamily="18" charset="-128"/>
                <a:ea typeface="HGP明朝E" panose="02020900000000000000" pitchFamily="18" charset="-128"/>
              </a:rPr>
              <a:t>それぞれを</a:t>
            </a:r>
            <a:r>
              <a:rPr lang="ja-JP" altLang="en-US" sz="900" dirty="0">
                <a:latin typeface="HGP明朝E" panose="02020900000000000000" pitchFamily="18" charset="-128"/>
                <a:ea typeface="HGP明朝E" panose="02020900000000000000" pitchFamily="18" charset="-128"/>
              </a:rPr>
              <a:t>「作品」という。）の創作者およびその承継人（以下、あわせて「権利者」という。）に</a:t>
            </a:r>
            <a:r>
              <a:rPr lang="ja-JP" altLang="en-US" sz="900" dirty="0" smtClean="0">
                <a:latin typeface="HGP明朝E" panose="02020900000000000000" pitchFamily="18" charset="-128"/>
                <a:ea typeface="HGP明朝E" panose="02020900000000000000" pitchFamily="18" charset="-128"/>
              </a:rPr>
              <a:t>対して</a:t>
            </a:r>
            <a:r>
              <a:rPr lang="ja-JP" altLang="en-US" sz="900" dirty="0">
                <a:latin typeface="HGP明朝E" panose="02020900000000000000" pitchFamily="18" charset="-128"/>
                <a:ea typeface="HGP明朝E" panose="02020900000000000000" pitchFamily="18" charset="-128"/>
              </a:rPr>
              <a:t>、独占的な著作権および関連する権利（定義は後述する。）を自動的に与えている。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権利者</a:t>
            </a:r>
            <a:r>
              <a:rPr lang="ja-JP" altLang="en-US" sz="900" dirty="0">
                <a:latin typeface="HGP明朝E" panose="02020900000000000000" pitchFamily="18" charset="-128"/>
                <a:ea typeface="HGP明朝E" panose="02020900000000000000" pitchFamily="18" charset="-128"/>
              </a:rPr>
              <a:t>の中には、創作的、文化的、科学的作品の共有地（以下「コモンズ」という。）に</a:t>
            </a:r>
            <a:r>
              <a:rPr lang="ja-JP" altLang="en-US" sz="900" dirty="0" smtClean="0">
                <a:latin typeface="HGP明朝E" panose="02020900000000000000" pitchFamily="18" charset="-128"/>
                <a:ea typeface="HGP明朝E" panose="02020900000000000000" pitchFamily="18" charset="-128"/>
              </a:rPr>
              <a:t>貢献する</a:t>
            </a:r>
            <a:r>
              <a:rPr lang="ja-JP" altLang="en-US" sz="900" dirty="0">
                <a:latin typeface="HGP明朝E" panose="02020900000000000000" pitchFamily="18" charset="-128"/>
                <a:ea typeface="HGP明朝E" panose="02020900000000000000" pitchFamily="18" charset="-128"/>
              </a:rPr>
              <a:t>目的で、作品についての自己の権利を恒久的に放棄することを望む者がいる。コモンズ</a:t>
            </a:r>
            <a:r>
              <a:rPr lang="ja-JP" altLang="en-US" sz="900" dirty="0" smtClean="0">
                <a:latin typeface="HGP明朝E" panose="02020900000000000000" pitchFamily="18" charset="-128"/>
                <a:ea typeface="HGP明朝E" panose="02020900000000000000" pitchFamily="18" charset="-128"/>
              </a:rPr>
              <a:t>では</a:t>
            </a:r>
            <a:r>
              <a:rPr lang="ja-JP" altLang="en-US" sz="900" dirty="0">
                <a:latin typeface="HGP明朝E" panose="02020900000000000000" pitchFamily="18" charset="-128"/>
                <a:ea typeface="HGP明朝E" panose="02020900000000000000" pitchFamily="18" charset="-128"/>
              </a:rPr>
              <a:t>、一般の人々が、確実に、かつ後発的な侵害の主張をおそれることなく、そのような作品</a:t>
            </a:r>
            <a:r>
              <a:rPr lang="ja-JP" altLang="en-US" sz="900" dirty="0" smtClean="0">
                <a:latin typeface="HGP明朝E" panose="02020900000000000000" pitchFamily="18" charset="-128"/>
                <a:ea typeface="HGP明朝E" panose="02020900000000000000" pitchFamily="18" charset="-128"/>
              </a:rPr>
              <a:t>をベース</a:t>
            </a:r>
            <a:r>
              <a:rPr lang="ja-JP" altLang="en-US" sz="900" dirty="0">
                <a:latin typeface="HGP明朝E" panose="02020900000000000000" pitchFamily="18" charset="-128"/>
                <a:ea typeface="HGP明朝E" panose="02020900000000000000" pitchFamily="18" charset="-128"/>
              </a:rPr>
              <a:t>に使い、改変し、他の作品に取り込み、再利用し、再配布することができる。これら</a:t>
            </a:r>
            <a:r>
              <a:rPr lang="ja-JP" altLang="en-US" sz="900" dirty="0" smtClean="0">
                <a:latin typeface="HGP明朝E" panose="02020900000000000000" pitchFamily="18" charset="-128"/>
                <a:ea typeface="HGP明朝E" panose="02020900000000000000" pitchFamily="18" charset="-128"/>
              </a:rPr>
              <a:t>の行為</a:t>
            </a:r>
            <a:r>
              <a:rPr lang="ja-JP" altLang="en-US" sz="900" dirty="0">
                <a:latin typeface="HGP明朝E" panose="02020900000000000000" pitchFamily="18" charset="-128"/>
                <a:ea typeface="HGP明朝E" panose="02020900000000000000" pitchFamily="18" charset="-128"/>
              </a:rPr>
              <a:t>は、どのような態様によっても、商業目的を含むどのような目的でも、可能な限り自由</a:t>
            </a:r>
            <a:r>
              <a:rPr lang="ja-JP" altLang="en-US" sz="900" dirty="0" smtClean="0">
                <a:latin typeface="HGP明朝E" panose="02020900000000000000" pitchFamily="18" charset="-128"/>
                <a:ea typeface="HGP明朝E" panose="02020900000000000000" pitchFamily="18" charset="-128"/>
              </a:rPr>
              <a:t>に行う</a:t>
            </a:r>
            <a:r>
              <a:rPr lang="ja-JP" altLang="en-US" sz="900" dirty="0">
                <a:latin typeface="HGP明朝E" panose="02020900000000000000" pitchFamily="18" charset="-128"/>
                <a:ea typeface="HGP明朝E" panose="02020900000000000000" pitchFamily="18" charset="-128"/>
              </a:rPr>
              <a:t>ことができる。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この</a:t>
            </a:r>
            <a:r>
              <a:rPr lang="ja-JP" altLang="en-US" sz="900" dirty="0">
                <a:latin typeface="HGP明朝E" panose="02020900000000000000" pitchFamily="18" charset="-128"/>
                <a:ea typeface="HGP明朝E" panose="02020900000000000000" pitchFamily="18" charset="-128"/>
              </a:rPr>
              <a:t>ような権利者は、フリー・カルチャーの理念を普及させ、創造的、文化的、科学的作品</a:t>
            </a:r>
            <a:r>
              <a:rPr lang="ja-JP" altLang="en-US" sz="900" dirty="0" smtClean="0">
                <a:latin typeface="HGP明朝E" panose="02020900000000000000" pitchFamily="18" charset="-128"/>
                <a:ea typeface="HGP明朝E" panose="02020900000000000000" pitchFamily="18" charset="-128"/>
              </a:rPr>
              <a:t>のさら</a:t>
            </a:r>
            <a:r>
              <a:rPr lang="ja-JP" altLang="en-US" sz="900" dirty="0">
                <a:latin typeface="HGP明朝E" panose="02020900000000000000" pitchFamily="18" charset="-128"/>
                <a:ea typeface="HGP明朝E" panose="02020900000000000000" pitchFamily="18" charset="-128"/>
              </a:rPr>
              <a:t>なる創造を促すことでコモンズへ貢献することができる。あるいはまた、他人による</a:t>
            </a:r>
            <a:r>
              <a:rPr lang="ja-JP" altLang="en-US" sz="900" dirty="0" smtClean="0">
                <a:latin typeface="HGP明朝E" panose="02020900000000000000" pitchFamily="18" charset="-128"/>
                <a:ea typeface="HGP明朝E" panose="02020900000000000000" pitchFamily="18" charset="-128"/>
              </a:rPr>
              <a:t>利用や</a:t>
            </a:r>
            <a:r>
              <a:rPr lang="ja-JP" altLang="en-US" sz="900" dirty="0">
                <a:latin typeface="HGP明朝E" panose="02020900000000000000" pitchFamily="18" charset="-128"/>
                <a:ea typeface="HGP明朝E" panose="02020900000000000000" pitchFamily="18" charset="-128"/>
              </a:rPr>
              <a:t>他人の活動を通じて、自己の作品の評価の獲得や、自己の作品のさらなる流通を実現する</a:t>
            </a:r>
            <a:r>
              <a:rPr lang="ja-JP" altLang="en-US" sz="900" dirty="0" smtClean="0">
                <a:latin typeface="HGP明朝E" panose="02020900000000000000" pitchFamily="18" charset="-128"/>
                <a:ea typeface="HGP明朝E" panose="02020900000000000000" pitchFamily="18" charset="-128"/>
              </a:rPr>
              <a:t>ため</a:t>
            </a:r>
            <a:r>
              <a:rPr lang="ja-JP" altLang="en-US" sz="900" dirty="0">
                <a:latin typeface="HGP明朝E" panose="02020900000000000000" pitchFamily="18" charset="-128"/>
                <a:ea typeface="HGP明朝E" panose="02020900000000000000" pitchFamily="18" charset="-128"/>
              </a:rPr>
              <a:t>に、コモンズへ貢献することができる。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上記</a:t>
            </a:r>
            <a:r>
              <a:rPr lang="ja-JP" altLang="en-US" sz="900" dirty="0">
                <a:latin typeface="HGP明朝E" panose="02020900000000000000" pitchFamily="18" charset="-128"/>
                <a:ea typeface="HGP明朝E" panose="02020900000000000000" pitchFamily="18" charset="-128"/>
              </a:rPr>
              <a:t>ならびに（または）その他の目的および動機のために、作品に </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を付する者（以下「</a:t>
            </a: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」という。）は、追加の対価または補償を一切求めることなく、確約者が本作品の</a:t>
            </a:r>
            <a:r>
              <a:rPr lang="ja-JP" altLang="en-US" sz="900" dirty="0" smtClean="0">
                <a:latin typeface="HGP明朝E" panose="02020900000000000000" pitchFamily="18" charset="-128"/>
                <a:ea typeface="HGP明朝E" panose="02020900000000000000" pitchFamily="18" charset="-128"/>
              </a:rPr>
              <a:t>著作権および</a:t>
            </a:r>
            <a:r>
              <a:rPr lang="ja-JP" altLang="en-US" sz="900" dirty="0">
                <a:latin typeface="HGP明朝E" panose="02020900000000000000" pitchFamily="18" charset="-128"/>
                <a:ea typeface="HGP明朝E" panose="02020900000000000000" pitchFamily="18" charset="-128"/>
              </a:rPr>
              <a:t>関連する権利の権利者である限り、すすんで本作品に </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を適用し、</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の規程に</a:t>
            </a:r>
            <a:r>
              <a:rPr lang="ja-JP" altLang="en-US" sz="900" dirty="0" smtClean="0">
                <a:latin typeface="HGP明朝E" panose="02020900000000000000" pitchFamily="18" charset="-128"/>
                <a:ea typeface="HGP明朝E" panose="02020900000000000000" pitchFamily="18" charset="-128"/>
              </a:rPr>
              <a:t>従って</a:t>
            </a:r>
            <a:r>
              <a:rPr lang="ja-JP" altLang="en-US" sz="900" dirty="0">
                <a:latin typeface="HGP明朝E" panose="02020900000000000000" pitchFamily="18" charset="-128"/>
                <a:ea typeface="HGP明朝E" panose="02020900000000000000" pitchFamily="18" charset="-128"/>
              </a:rPr>
              <a:t>、自らの作品を公に配布する。この行為は、確約者が、本作品について確約者が所有して</a:t>
            </a:r>
            <a:r>
              <a:rPr lang="ja-JP" altLang="en-US" sz="900" dirty="0" smtClean="0">
                <a:latin typeface="HGP明朝E" panose="02020900000000000000" pitchFamily="18" charset="-128"/>
                <a:ea typeface="HGP明朝E" panose="02020900000000000000" pitchFamily="18" charset="-128"/>
              </a:rPr>
              <a:t>いる</a:t>
            </a:r>
            <a:r>
              <a:rPr lang="ja-JP" altLang="en-US" sz="900" dirty="0">
                <a:latin typeface="HGP明朝E" panose="02020900000000000000" pitchFamily="18" charset="-128"/>
                <a:ea typeface="HGP明朝E" panose="02020900000000000000" pitchFamily="18" charset="-128"/>
              </a:rPr>
              <a:t>著作権および関連する権利、</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の意味、および </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がこれらの権利に及ぼす法的効果を</a:t>
            </a:r>
            <a:r>
              <a:rPr lang="ja-JP" altLang="en-US" sz="900" dirty="0" smtClean="0">
                <a:latin typeface="HGP明朝E" panose="02020900000000000000" pitchFamily="18" charset="-128"/>
                <a:ea typeface="HGP明朝E" panose="02020900000000000000" pitchFamily="18" charset="-128"/>
              </a:rPr>
              <a:t>理解</a:t>
            </a:r>
            <a:r>
              <a:rPr lang="ja-JP" altLang="en-US" sz="900" dirty="0">
                <a:latin typeface="HGP明朝E" panose="02020900000000000000" pitchFamily="18" charset="-128"/>
                <a:ea typeface="HGP明朝E" panose="02020900000000000000" pitchFamily="18" charset="-128"/>
              </a:rPr>
              <a:t>したうえで行われる。 </a:t>
            </a:r>
            <a:endParaRPr lang="en-US" altLang="ja-JP" sz="900" dirty="0" smtClean="0">
              <a:latin typeface="HGP明朝E" panose="02020900000000000000" pitchFamily="18" charset="-128"/>
              <a:ea typeface="HGP明朝E" panose="02020900000000000000" pitchFamily="18" charset="-128"/>
            </a:endParaRPr>
          </a:p>
          <a:p>
            <a:pPr marL="180975" lvl="1">
              <a:spcBef>
                <a:spcPts val="300"/>
              </a:spcBef>
            </a:pPr>
            <a:endParaRPr lang="en-US" altLang="ja-JP" sz="900" dirty="0">
              <a:latin typeface="HGP明朝E" panose="02020900000000000000" pitchFamily="18" charset="-128"/>
              <a:ea typeface="HGP明朝E" panose="02020900000000000000" pitchFamily="18" charset="-128"/>
            </a:endParaRPr>
          </a:p>
          <a:p>
            <a:pPr marL="409575" lvl="1" indent="-228600">
              <a:spcBef>
                <a:spcPts val="300"/>
              </a:spcBef>
              <a:buAutoNum type="arabicPeriod"/>
            </a:pPr>
            <a:r>
              <a:rPr lang="ja-JP" altLang="en-US" sz="900" b="1" dirty="0" smtClean="0">
                <a:latin typeface="HGP明朝E" panose="02020900000000000000" pitchFamily="18" charset="-128"/>
                <a:ea typeface="HGP明朝E" panose="02020900000000000000" pitchFamily="18" charset="-128"/>
              </a:rPr>
              <a:t>著作権</a:t>
            </a:r>
            <a:r>
              <a:rPr lang="ja-JP" altLang="en-US" sz="900" b="1" dirty="0">
                <a:latin typeface="HGP明朝E" panose="02020900000000000000" pitchFamily="18" charset="-128"/>
                <a:ea typeface="HGP明朝E" panose="02020900000000000000" pitchFamily="18" charset="-128"/>
              </a:rPr>
              <a:t>および関連する権利 </a:t>
            </a:r>
            <a:endParaRPr lang="en-US" altLang="ja-JP" sz="900" b="1" dirty="0" smtClean="0">
              <a:latin typeface="HGP明朝E" panose="02020900000000000000" pitchFamily="18" charset="-128"/>
              <a:ea typeface="HGP明朝E" panose="02020900000000000000" pitchFamily="18" charset="-128"/>
            </a:endParaRPr>
          </a:p>
          <a:p>
            <a:pPr marL="180975" lvl="1">
              <a:spcBef>
                <a:spcPts val="300"/>
              </a:spcBef>
            </a:pPr>
            <a:r>
              <a:rPr lang="en-US" altLang="ja-JP" sz="900" dirty="0" smtClean="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の下で利用可能とされる作品は、著作権、および関連し</a:t>
            </a:r>
            <a:r>
              <a:rPr lang="ja-JP" altLang="en-US" sz="900" dirty="0" smtClean="0">
                <a:latin typeface="HGP明朝E" panose="02020900000000000000" pitchFamily="18" charset="-128"/>
                <a:ea typeface="HGP明朝E" panose="02020900000000000000" pitchFamily="18" charset="-128"/>
              </a:rPr>
              <a:t>また</a:t>
            </a:r>
            <a:r>
              <a:rPr lang="ja-JP" altLang="en-US" sz="900" dirty="0">
                <a:latin typeface="HGP明朝E" panose="02020900000000000000" pitchFamily="18" charset="-128"/>
                <a:ea typeface="HGP明朝E" panose="02020900000000000000" pitchFamily="18" charset="-128"/>
              </a:rPr>
              <a:t>は隣接する権利（本規程において「著作権および関連する権利」という。）によって保護</a:t>
            </a:r>
            <a:r>
              <a:rPr lang="ja-JP" altLang="en-US" sz="900" dirty="0" smtClean="0">
                <a:latin typeface="HGP明朝E" panose="02020900000000000000" pitchFamily="18" charset="-128"/>
                <a:ea typeface="HGP明朝E" panose="02020900000000000000" pitchFamily="18" charset="-128"/>
              </a:rPr>
              <a:t>されて</a:t>
            </a:r>
            <a:r>
              <a:rPr lang="ja-JP" altLang="en-US" sz="900" dirty="0">
                <a:latin typeface="HGP明朝E" panose="02020900000000000000" pitchFamily="18" charset="-128"/>
                <a:ea typeface="HGP明朝E" panose="02020900000000000000" pitchFamily="18" charset="-128"/>
              </a:rPr>
              <a:t>いる場合がある。著作権および関連する権利には以下に掲げるものを含むが、これに</a:t>
            </a:r>
            <a:r>
              <a:rPr lang="ja-JP" altLang="en-US" sz="900" dirty="0" smtClean="0">
                <a:latin typeface="HGP明朝E" panose="02020900000000000000" pitchFamily="18" charset="-128"/>
                <a:ea typeface="HGP明朝E" panose="02020900000000000000" pitchFamily="18" charset="-128"/>
              </a:rPr>
              <a:t>限られない</a:t>
            </a:r>
            <a:r>
              <a:rPr lang="ja-JP" altLang="en-US" sz="900" dirty="0">
                <a:latin typeface="HGP明朝E" panose="02020900000000000000" pitchFamily="18" charset="-128"/>
                <a:ea typeface="HGP明朝E" panose="02020900000000000000" pitchFamily="18" charset="-128"/>
              </a:rPr>
              <a:t>。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作品</a:t>
            </a:r>
            <a:r>
              <a:rPr lang="ja-JP" altLang="en-US" sz="900" dirty="0">
                <a:latin typeface="HGP明朝E" panose="02020900000000000000" pitchFamily="18" charset="-128"/>
                <a:ea typeface="HGP明朝E" panose="02020900000000000000" pitchFamily="18" charset="-128"/>
              </a:rPr>
              <a:t>を複製し、改変・翻案し、配布し、上演・演奏し、展示し、提供し、および翻訳する</a:t>
            </a:r>
            <a:r>
              <a:rPr lang="ja-JP" altLang="en-US" sz="900" dirty="0" smtClean="0">
                <a:latin typeface="HGP明朝E" panose="02020900000000000000" pitchFamily="18" charset="-128"/>
                <a:ea typeface="HGP明朝E" panose="02020900000000000000" pitchFamily="18" charset="-128"/>
              </a:rPr>
              <a:t>権利</a:t>
            </a:r>
            <a:r>
              <a:rPr lang="en-US" altLang="ja-JP" sz="900" dirty="0">
                <a:latin typeface="HGP明朝E" panose="02020900000000000000" pitchFamily="18" charset="-128"/>
                <a:ea typeface="HGP明朝E" panose="02020900000000000000" pitchFamily="18" charset="-128"/>
              </a:rPr>
              <a:t>;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著作者</a:t>
            </a:r>
            <a:r>
              <a:rPr lang="ja-JP" altLang="en-US" sz="900" dirty="0">
                <a:latin typeface="HGP明朝E" panose="02020900000000000000" pitchFamily="18" charset="-128"/>
                <a:ea typeface="HGP明朝E" panose="02020900000000000000" pitchFamily="18" charset="-128"/>
              </a:rPr>
              <a:t>および（または）実演家が保有する人格的権利</a:t>
            </a:r>
            <a:r>
              <a:rPr lang="en-US" altLang="ja-JP" sz="900" dirty="0">
                <a:latin typeface="HGP明朝E" panose="02020900000000000000" pitchFamily="18" charset="-128"/>
                <a:ea typeface="HGP明朝E" panose="02020900000000000000" pitchFamily="18" charset="-128"/>
              </a:rPr>
              <a:t>; </a:t>
            </a:r>
            <a:r>
              <a:rPr lang="en-US" altLang="ja-JP" sz="900" dirty="0" smtClean="0">
                <a:latin typeface="HGP明朝E" panose="02020900000000000000" pitchFamily="18" charset="-128"/>
                <a:ea typeface="HGP明朝E" panose="02020900000000000000" pitchFamily="18" charset="-128"/>
              </a:rPr>
              <a:t> </a:t>
            </a:r>
            <a:endParaRPr lang="en-US" altLang="ja-JP" sz="900" dirty="0">
              <a:latin typeface="HGP明朝E" panose="02020900000000000000" pitchFamily="18" charset="-128"/>
              <a:ea typeface="HGP明朝E" panose="02020900000000000000" pitchFamily="18" charset="-128"/>
            </a:endParaRP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作品中</a:t>
            </a:r>
            <a:r>
              <a:rPr lang="ja-JP" altLang="en-US" sz="900" dirty="0">
                <a:latin typeface="HGP明朝E" panose="02020900000000000000" pitchFamily="18" charset="-128"/>
                <a:ea typeface="HGP明朝E" panose="02020900000000000000" pitchFamily="18" charset="-128"/>
              </a:rPr>
              <a:t>に表現される人物の画像または肖像に関するパブリシティ権およびプライバシー権</a:t>
            </a:r>
            <a:r>
              <a:rPr lang="en-US" altLang="ja-JP" sz="900" dirty="0">
                <a:latin typeface="HGP明朝E" panose="02020900000000000000" pitchFamily="18" charset="-128"/>
                <a:ea typeface="HGP明朝E" panose="02020900000000000000" pitchFamily="18" charset="-128"/>
              </a:rPr>
              <a:t>; </a:t>
            </a:r>
            <a:r>
              <a:rPr lang="en-US" altLang="ja-JP" sz="900" dirty="0" smtClean="0">
                <a:latin typeface="HGP明朝E" panose="02020900000000000000" pitchFamily="18" charset="-128"/>
                <a:ea typeface="HGP明朝E" panose="02020900000000000000" pitchFamily="18" charset="-128"/>
              </a:rPr>
              <a:t> </a:t>
            </a:r>
            <a:endParaRPr lang="en-US" altLang="ja-JP" sz="900" dirty="0">
              <a:latin typeface="HGP明朝E" panose="02020900000000000000" pitchFamily="18" charset="-128"/>
              <a:ea typeface="HGP明朝E" panose="02020900000000000000" pitchFamily="18" charset="-128"/>
            </a:endParaRP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作品</a:t>
            </a:r>
            <a:r>
              <a:rPr lang="ja-JP" altLang="en-US" sz="900" dirty="0">
                <a:latin typeface="HGP明朝E" panose="02020900000000000000" pitchFamily="18" charset="-128"/>
                <a:ea typeface="HGP明朝E" panose="02020900000000000000" pitchFamily="18" charset="-128"/>
              </a:rPr>
              <a:t>に関連して行われる不正競争を防止する権利（ただし、</a:t>
            </a:r>
            <a:r>
              <a:rPr lang="en-US" altLang="ja-JP" sz="900" dirty="0">
                <a:latin typeface="HGP明朝E" panose="02020900000000000000" pitchFamily="18" charset="-128"/>
                <a:ea typeface="HGP明朝E" panose="02020900000000000000" pitchFamily="18" charset="-128"/>
              </a:rPr>
              <a:t>4(a)</a:t>
            </a:r>
            <a:r>
              <a:rPr lang="ja-JP" altLang="en-US" sz="900" dirty="0">
                <a:latin typeface="HGP明朝E" panose="02020900000000000000" pitchFamily="18" charset="-128"/>
                <a:ea typeface="HGP明朝E" panose="02020900000000000000" pitchFamily="18" charset="-128"/>
              </a:rPr>
              <a:t>に基づく制限の対象となる）</a:t>
            </a:r>
            <a:r>
              <a:rPr lang="en-US" altLang="ja-JP" sz="900" dirty="0" smtClean="0">
                <a:latin typeface="HGP明朝E" panose="02020900000000000000" pitchFamily="18" charset="-128"/>
                <a:ea typeface="HGP明朝E" panose="02020900000000000000" pitchFamily="18" charset="-128"/>
              </a:rPr>
              <a:t>; </a:t>
            </a:r>
            <a:endParaRPr lang="en-US" altLang="ja-JP" sz="900" dirty="0">
              <a:latin typeface="HGP明朝E" panose="02020900000000000000" pitchFamily="18" charset="-128"/>
              <a:ea typeface="HGP明朝E" panose="02020900000000000000" pitchFamily="18" charset="-128"/>
            </a:endParaRP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作品</a:t>
            </a:r>
            <a:r>
              <a:rPr lang="ja-JP" altLang="en-US" sz="900" dirty="0">
                <a:latin typeface="HGP明朝E" panose="02020900000000000000" pitchFamily="18" charset="-128"/>
                <a:ea typeface="HGP明朝E" panose="02020900000000000000" pitchFamily="18" charset="-128"/>
              </a:rPr>
              <a:t>に含まれるデータを抽出し、拡布し、利用し、および再利用する権利</a:t>
            </a:r>
            <a:r>
              <a:rPr lang="en-US" altLang="ja-JP" sz="900" dirty="0">
                <a:latin typeface="HGP明朝E" panose="02020900000000000000" pitchFamily="18" charset="-128"/>
                <a:ea typeface="HGP明朝E" panose="02020900000000000000" pitchFamily="18" charset="-128"/>
              </a:rPr>
              <a:t>;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データベース</a:t>
            </a:r>
            <a:r>
              <a:rPr lang="ja-JP" altLang="en-US" sz="900" dirty="0">
                <a:latin typeface="HGP明朝E" panose="02020900000000000000" pitchFamily="18" charset="-128"/>
                <a:ea typeface="HGP明朝E" panose="02020900000000000000" pitchFamily="18" charset="-128"/>
              </a:rPr>
              <a:t>の権利（たとえば「データベースの法的保護に関する指令」（</a:t>
            </a:r>
            <a:r>
              <a:rPr lang="en-US" altLang="ja-JP" sz="900" dirty="0">
                <a:latin typeface="HGP明朝E" panose="02020900000000000000" pitchFamily="18" charset="-128"/>
                <a:ea typeface="HGP明朝E" panose="02020900000000000000" pitchFamily="18" charset="-128"/>
              </a:rPr>
              <a:t>1996 </a:t>
            </a:r>
            <a:r>
              <a:rPr lang="ja-JP" altLang="en-US" sz="900" dirty="0">
                <a:latin typeface="HGP明朝E" panose="02020900000000000000" pitchFamily="18" charset="-128"/>
                <a:ea typeface="HGP明朝E" panose="02020900000000000000" pitchFamily="18" charset="-128"/>
              </a:rPr>
              <a:t>年 </a:t>
            </a:r>
            <a:r>
              <a:rPr lang="en-US" altLang="ja-JP" sz="900" dirty="0">
                <a:latin typeface="HGP明朝E" panose="02020900000000000000" pitchFamily="18" charset="-128"/>
                <a:ea typeface="HGP明朝E" panose="02020900000000000000" pitchFamily="18" charset="-128"/>
              </a:rPr>
              <a:t>3 </a:t>
            </a:r>
            <a:r>
              <a:rPr lang="ja-JP" altLang="en-US" sz="900" dirty="0">
                <a:latin typeface="HGP明朝E" panose="02020900000000000000" pitchFamily="18" charset="-128"/>
                <a:ea typeface="HGP明朝E" panose="02020900000000000000" pitchFamily="18" charset="-128"/>
              </a:rPr>
              <a:t>月 </a:t>
            </a:r>
            <a:r>
              <a:rPr lang="en-US" altLang="ja-JP" sz="900" dirty="0">
                <a:latin typeface="HGP明朝E" panose="02020900000000000000" pitchFamily="18" charset="-128"/>
                <a:ea typeface="HGP明朝E" panose="02020900000000000000" pitchFamily="18" charset="-128"/>
              </a:rPr>
              <a:t>11 </a:t>
            </a:r>
            <a:r>
              <a:rPr lang="ja-JP" altLang="en-US" sz="900" dirty="0" smtClean="0">
                <a:latin typeface="HGP明朝E" panose="02020900000000000000" pitchFamily="18" charset="-128"/>
                <a:ea typeface="HGP明朝E" panose="02020900000000000000" pitchFamily="18" charset="-128"/>
              </a:rPr>
              <a:t>日の</a:t>
            </a:r>
            <a:r>
              <a:rPr lang="ja-JP" altLang="en-US" sz="900" dirty="0">
                <a:latin typeface="HGP明朝E" panose="02020900000000000000" pitchFamily="18" charset="-128"/>
                <a:ea typeface="HGP明朝E" panose="02020900000000000000" pitchFamily="18" charset="-128"/>
              </a:rPr>
              <a:t>、欧州議会および欧州委員会による、</a:t>
            </a:r>
            <a:r>
              <a:rPr lang="en-US" altLang="ja-JP" sz="900" dirty="0">
                <a:latin typeface="HGP明朝E" panose="02020900000000000000" pitchFamily="18" charset="-128"/>
                <a:ea typeface="HGP明朝E" panose="02020900000000000000" pitchFamily="18" charset="-128"/>
              </a:rPr>
              <a:t>96/9/EC </a:t>
            </a:r>
            <a:r>
              <a:rPr lang="ja-JP" altLang="en-US" sz="900" dirty="0">
                <a:latin typeface="HGP明朝E" panose="02020900000000000000" pitchFamily="18" charset="-128"/>
                <a:ea typeface="HGP明朝E" panose="02020900000000000000" pitchFamily="18" charset="-128"/>
              </a:rPr>
              <a:t>指令）、およびその指令のあらゆる国</a:t>
            </a:r>
            <a:r>
              <a:rPr lang="ja-JP" altLang="en-US" sz="900" dirty="0" smtClean="0">
                <a:latin typeface="HGP明朝E" panose="02020900000000000000" pitchFamily="18" charset="-128"/>
                <a:ea typeface="HGP明朝E" panose="02020900000000000000" pitchFamily="18" charset="-128"/>
              </a:rPr>
              <a:t>レベルで</a:t>
            </a:r>
            <a:r>
              <a:rPr lang="ja-JP" altLang="en-US" sz="900" dirty="0">
                <a:latin typeface="HGP明朝E" panose="02020900000000000000" pitchFamily="18" charset="-128"/>
                <a:ea typeface="HGP明朝E" panose="02020900000000000000" pitchFamily="18" charset="-128"/>
              </a:rPr>
              <a:t>の履行により生じる権利をいい、そのような指令のあらゆる改正版および後継版により</a:t>
            </a:r>
            <a:r>
              <a:rPr lang="ja-JP" altLang="en-US" sz="900" dirty="0" smtClean="0">
                <a:latin typeface="HGP明朝E" panose="02020900000000000000" pitchFamily="18" charset="-128"/>
                <a:ea typeface="HGP明朝E" panose="02020900000000000000" pitchFamily="18" charset="-128"/>
              </a:rPr>
              <a:t>生じる</a:t>
            </a:r>
            <a:r>
              <a:rPr lang="ja-JP" altLang="en-US" sz="900" dirty="0">
                <a:latin typeface="HGP明朝E" panose="02020900000000000000" pitchFamily="18" charset="-128"/>
                <a:ea typeface="HGP明朝E" panose="02020900000000000000" pitchFamily="18" charset="-128"/>
              </a:rPr>
              <a:t>権利を含むものとする。）</a:t>
            </a:r>
            <a:r>
              <a:rPr lang="en-US" altLang="ja-JP" sz="900" dirty="0">
                <a:latin typeface="HGP明朝E" panose="02020900000000000000" pitchFamily="18" charset="-128"/>
                <a:ea typeface="HGP明朝E" panose="02020900000000000000" pitchFamily="18" charset="-128"/>
              </a:rPr>
              <a:t>; </a:t>
            </a:r>
            <a:r>
              <a:rPr lang="ja-JP" altLang="en-US" sz="900" dirty="0">
                <a:latin typeface="HGP明朝E" panose="02020900000000000000" pitchFamily="18" charset="-128"/>
                <a:ea typeface="HGP明朝E" panose="02020900000000000000" pitchFamily="18" charset="-128"/>
              </a:rPr>
              <a:t>および、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その他</a:t>
            </a:r>
            <a:r>
              <a:rPr lang="ja-JP" altLang="en-US" sz="900" dirty="0">
                <a:latin typeface="HGP明朝E" panose="02020900000000000000" pitchFamily="18" charset="-128"/>
                <a:ea typeface="HGP明朝E" panose="02020900000000000000" pitchFamily="18" charset="-128"/>
              </a:rPr>
              <a:t>、世界中で、適用される法令または条約、および、それらのあらゆる国内履行に</a:t>
            </a:r>
            <a:r>
              <a:rPr lang="ja-JP" altLang="en-US" sz="900" dirty="0" smtClean="0">
                <a:latin typeface="HGP明朝E" panose="02020900000000000000" pitchFamily="18" charset="-128"/>
                <a:ea typeface="HGP明朝E" panose="02020900000000000000" pitchFamily="18" charset="-128"/>
              </a:rPr>
              <a:t>基づいて</a:t>
            </a:r>
            <a:r>
              <a:rPr lang="ja-JP" altLang="en-US" sz="900" dirty="0">
                <a:latin typeface="HGP明朝E" panose="02020900000000000000" pitchFamily="18" charset="-128"/>
                <a:ea typeface="HGP明朝E" panose="02020900000000000000" pitchFamily="18" charset="-128"/>
              </a:rPr>
              <a:t>生じる、上記各権利に類似し、同等の、または対応する権利。 </a:t>
            </a:r>
          </a:p>
          <a:p>
            <a:pPr marL="180975" lvl="1">
              <a:spcBef>
                <a:spcPts val="300"/>
              </a:spcBef>
            </a:pPr>
            <a:endParaRPr lang="en-US" altLang="ja-JP" sz="900" dirty="0" smtClean="0">
              <a:latin typeface="HGP明朝E" panose="02020900000000000000" pitchFamily="18" charset="-128"/>
              <a:ea typeface="HGP明朝E" panose="02020900000000000000" pitchFamily="18" charset="-128"/>
            </a:endParaRPr>
          </a:p>
        </p:txBody>
      </p:sp>
      <p:sp>
        <p:nvSpPr>
          <p:cNvPr id="2" name="正方形/長方形 1"/>
          <p:cNvSpPr/>
          <p:nvPr/>
        </p:nvSpPr>
        <p:spPr>
          <a:xfrm>
            <a:off x="3968139" y="6094005"/>
            <a:ext cx="5045231" cy="415498"/>
          </a:xfrm>
          <a:prstGeom prst="rect">
            <a:avLst/>
          </a:prstGeom>
        </p:spPr>
        <p:txBody>
          <a:bodyPr wrap="square">
            <a:spAutoFit/>
          </a:bodyPr>
          <a:lstStyle/>
          <a:p>
            <a:r>
              <a:rPr lang="en-US" altLang="ja-JP" sz="1050" dirty="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出典</a:t>
            </a:r>
            <a:r>
              <a:rPr lang="en-US" altLang="ja-JP" sz="1050" dirty="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クリエイティブ</a:t>
            </a:r>
            <a:r>
              <a:rPr lang="ja-JP" altLang="en-US" sz="1050" dirty="0">
                <a:latin typeface="HGP明朝E" panose="02020900000000000000" pitchFamily="18" charset="-128"/>
                <a:ea typeface="HGP明朝E" panose="02020900000000000000" pitchFamily="18" charset="-128"/>
              </a:rPr>
              <a:t>・コモンズ・ジャパン　</a:t>
            </a:r>
            <a:r>
              <a:rPr lang="ja-JP" altLang="en-US" sz="1050" dirty="0" smtClean="0">
                <a:latin typeface="HGP明朝E" panose="02020900000000000000" pitchFamily="18" charset="-128"/>
                <a:ea typeface="HGP明朝E" panose="02020900000000000000" pitchFamily="18" charset="-128"/>
              </a:rPr>
              <a:t>ホームページ</a:t>
            </a:r>
            <a:endParaRPr lang="en-US" altLang="ja-JP" sz="1050" dirty="0" smtClean="0">
              <a:latin typeface="HGP明朝E" panose="02020900000000000000" pitchFamily="18" charset="-128"/>
              <a:ea typeface="HGP明朝E" panose="02020900000000000000" pitchFamily="18" charset="-128"/>
            </a:endParaRPr>
          </a:p>
          <a:p>
            <a:r>
              <a:rPr lang="ja-JP" altLang="en-US" sz="1050" dirty="0" smtClean="0">
                <a:latin typeface="HGP明朝E" panose="02020900000000000000" pitchFamily="18" charset="-128"/>
                <a:ea typeface="HGP明朝E" panose="02020900000000000000" pitchFamily="18" charset="-128"/>
              </a:rPr>
              <a:t>　　　　http</a:t>
            </a:r>
            <a:r>
              <a:rPr lang="ja-JP" altLang="en-US" sz="1050" dirty="0">
                <a:latin typeface="HGP明朝E" panose="02020900000000000000" pitchFamily="18" charset="-128"/>
                <a:ea typeface="HGP明朝E" panose="02020900000000000000" pitchFamily="18" charset="-128"/>
              </a:rPr>
              <a:t>://wiki.creativecommons.org/images/d/dd/CC0v1_pubcom_JP.pdf</a:t>
            </a:r>
          </a:p>
        </p:txBody>
      </p:sp>
    </p:spTree>
    <p:extLst>
      <p:ext uri="{BB962C8B-B14F-4D97-AF65-F5344CB8AC3E}">
        <p14:creationId xmlns:p14="http://schemas.microsoft.com/office/powerpoint/2010/main" val="2388225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38</a:t>
            </a:fld>
            <a:endParaRPr lang="ja-JP" altLang="en-US" dirty="0"/>
          </a:p>
        </p:txBody>
      </p:sp>
      <p:sp>
        <p:nvSpPr>
          <p:cNvPr id="7" name="タイトル 1"/>
          <p:cNvSpPr>
            <a:spLocks noGrp="1"/>
          </p:cNvSpPr>
          <p:nvPr>
            <p:ph type="title"/>
          </p:nvPr>
        </p:nvSpPr>
        <p:spPr>
          <a:xfrm>
            <a:off x="457200" y="12877"/>
            <a:ext cx="8229600" cy="654943"/>
          </a:xfrm>
        </p:spPr>
        <p:txBody>
          <a:bodyPr/>
          <a:lstStyle/>
          <a:p>
            <a:r>
              <a:rPr kumimoji="1" lang="ja-JP" altLang="en-US" sz="2000" dirty="0" smtClean="0">
                <a:latin typeface="+mj-ea"/>
              </a:rPr>
              <a:t>参考２：</a:t>
            </a:r>
            <a:r>
              <a:rPr kumimoji="1" lang="en-US" altLang="ja-JP" sz="2000" dirty="0" smtClean="0">
                <a:latin typeface="+mj-ea"/>
              </a:rPr>
              <a:t>CC0</a:t>
            </a:r>
            <a:r>
              <a:rPr lang="ja-JP" altLang="en-US" sz="2000" dirty="0" smtClean="0">
                <a:latin typeface="+mj-ea"/>
              </a:rPr>
              <a:t> </a:t>
            </a:r>
            <a:r>
              <a:rPr kumimoji="1" lang="ja-JP" altLang="en-US" sz="2000" dirty="0" smtClean="0">
                <a:latin typeface="+mj-ea"/>
              </a:rPr>
              <a:t>リーガルコード（続き）</a:t>
            </a:r>
            <a:endParaRPr kumimoji="1" lang="ja-JP" altLang="en-US" sz="2000" dirty="0">
              <a:latin typeface="+mj-ea"/>
            </a:endParaRPr>
          </a:p>
        </p:txBody>
      </p:sp>
      <p:sp>
        <p:nvSpPr>
          <p:cNvPr id="6" name="正方形/長方形 5"/>
          <p:cNvSpPr/>
          <p:nvPr/>
        </p:nvSpPr>
        <p:spPr>
          <a:xfrm>
            <a:off x="489856" y="719794"/>
            <a:ext cx="8101694" cy="5655394"/>
          </a:xfrm>
          <a:prstGeom prst="rect">
            <a:avLst/>
          </a:prstGeom>
        </p:spPr>
        <p:txBody>
          <a:bodyPr wrap="square">
            <a:spAutoFit/>
          </a:bodyPr>
          <a:lstStyle/>
          <a:p>
            <a:pPr marL="180975" lvl="1">
              <a:spcBef>
                <a:spcPts val="300"/>
              </a:spcBef>
            </a:pPr>
            <a:r>
              <a:rPr lang="en-US" altLang="ja-JP" sz="900" b="1" dirty="0">
                <a:latin typeface="HGP明朝E" panose="02020900000000000000" pitchFamily="18" charset="-128"/>
                <a:ea typeface="HGP明朝E" panose="02020900000000000000" pitchFamily="18" charset="-128"/>
              </a:rPr>
              <a:t>2. </a:t>
            </a:r>
            <a:r>
              <a:rPr lang="ja-JP" altLang="en-US" sz="900" b="1" dirty="0">
                <a:latin typeface="HGP明朝E" panose="02020900000000000000" pitchFamily="18" charset="-128"/>
                <a:ea typeface="HGP明朝E" panose="02020900000000000000" pitchFamily="18" charset="-128"/>
              </a:rPr>
              <a:t>権利放棄 </a:t>
            </a:r>
            <a:endParaRPr lang="en-US" altLang="ja-JP" sz="900" b="1" dirty="0" smtClean="0">
              <a:latin typeface="HGP明朝E" panose="02020900000000000000" pitchFamily="18" charset="-128"/>
              <a:ea typeface="HGP明朝E" panose="02020900000000000000" pitchFamily="18" charset="-128"/>
            </a:endParaRPr>
          </a:p>
          <a:p>
            <a:pPr marL="180975" lvl="1">
              <a:spcBef>
                <a:spcPts val="300"/>
              </a:spcBef>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は、適用される法令に基づいて許容され、かつこれに反しない最大限の</a:t>
            </a:r>
            <a:r>
              <a:rPr lang="ja-JP" altLang="en-US" sz="900" dirty="0" smtClean="0">
                <a:latin typeface="HGP明朝E" panose="02020900000000000000" pitchFamily="18" charset="-128"/>
                <a:ea typeface="HGP明朝E" panose="02020900000000000000" pitchFamily="18" charset="-128"/>
              </a:rPr>
              <a:t>範囲</a:t>
            </a:r>
            <a:r>
              <a:rPr lang="ja-JP" altLang="en-US" sz="900" dirty="0">
                <a:latin typeface="HGP明朝E" panose="02020900000000000000" pitchFamily="18" charset="-128"/>
                <a:ea typeface="HGP明朝E" panose="02020900000000000000" pitchFamily="18" charset="-128"/>
              </a:rPr>
              <a:t>で、明示的に、完全に、恒久的に、取消不能および無条件の形で、現に知られているか否</a:t>
            </a:r>
            <a:r>
              <a:rPr lang="ja-JP" altLang="en-US" sz="900" dirty="0" smtClean="0">
                <a:latin typeface="HGP明朝E" panose="02020900000000000000" pitchFamily="18" charset="-128"/>
                <a:ea typeface="HGP明朝E" panose="02020900000000000000" pitchFamily="18" charset="-128"/>
              </a:rPr>
              <a:t>かに</a:t>
            </a:r>
            <a:r>
              <a:rPr lang="ja-JP" altLang="en-US" sz="900" dirty="0">
                <a:latin typeface="HGP明朝E" panose="02020900000000000000" pitchFamily="18" charset="-128"/>
                <a:ea typeface="HGP明朝E" panose="02020900000000000000" pitchFamily="18" charset="-128"/>
              </a:rPr>
              <a:t>かかわらず、確約者の本作品の著作権および関連する権利、ならびに関連する請求および</a:t>
            </a:r>
            <a:r>
              <a:rPr lang="ja-JP" altLang="en-US" sz="900" dirty="0" smtClean="0">
                <a:latin typeface="HGP明朝E" panose="02020900000000000000" pitchFamily="18" charset="-128"/>
                <a:ea typeface="HGP明朝E" panose="02020900000000000000" pitchFamily="18" charset="-128"/>
              </a:rPr>
              <a:t>請求</a:t>
            </a:r>
            <a:r>
              <a:rPr lang="ja-JP" altLang="en-US" sz="900" dirty="0">
                <a:latin typeface="HGP明朝E" panose="02020900000000000000" pitchFamily="18" charset="-128"/>
                <a:ea typeface="HGP明朝E" panose="02020900000000000000" pitchFamily="18" charset="-128"/>
              </a:rPr>
              <a:t>原因（現在および将来の請求および請求原因を含む。）を放棄し、または主張しない（以下</a:t>
            </a:r>
            <a:r>
              <a:rPr lang="ja-JP" altLang="en-US" sz="900" dirty="0" smtClean="0">
                <a:latin typeface="HGP明朝E" panose="02020900000000000000" pitchFamily="18" charset="-128"/>
                <a:ea typeface="HGP明朝E" panose="02020900000000000000" pitchFamily="18" charset="-128"/>
              </a:rPr>
              <a:t>、あわせて</a:t>
            </a:r>
            <a:r>
              <a:rPr lang="ja-JP" altLang="en-US" sz="900" dirty="0">
                <a:latin typeface="HGP明朝E" panose="02020900000000000000" pitchFamily="18" charset="-128"/>
                <a:ea typeface="HGP明朝E" panose="02020900000000000000" pitchFamily="18" charset="-128"/>
              </a:rPr>
              <a:t>「権利放棄」という。）。その権利放棄は、</a:t>
            </a:r>
            <a:r>
              <a:rPr lang="en-US" altLang="ja-JP" sz="900" dirty="0">
                <a:latin typeface="HGP明朝E" panose="02020900000000000000" pitchFamily="18" charset="-128"/>
                <a:ea typeface="HGP明朝E" panose="02020900000000000000" pitchFamily="18" charset="-128"/>
              </a:rPr>
              <a:t>(1)</a:t>
            </a:r>
            <a:r>
              <a:rPr lang="ja-JP" altLang="en-US" sz="900" dirty="0">
                <a:latin typeface="HGP明朝E" panose="02020900000000000000" pitchFamily="18" charset="-128"/>
                <a:ea typeface="HGP明朝E" panose="02020900000000000000" pitchFamily="18" charset="-128"/>
              </a:rPr>
              <a:t>世界中のあらゆる地域で、</a:t>
            </a:r>
            <a:r>
              <a:rPr lang="en-US" altLang="ja-JP" sz="900" dirty="0">
                <a:latin typeface="HGP明朝E" panose="02020900000000000000" pitchFamily="18" charset="-128"/>
                <a:ea typeface="HGP明朝E" panose="02020900000000000000" pitchFamily="18" charset="-128"/>
              </a:rPr>
              <a:t>(2)</a:t>
            </a:r>
            <a:r>
              <a:rPr lang="ja-JP" altLang="en-US" sz="900" dirty="0">
                <a:latin typeface="HGP明朝E" panose="02020900000000000000" pitchFamily="18" charset="-128"/>
                <a:ea typeface="HGP明朝E" panose="02020900000000000000" pitchFamily="18" charset="-128"/>
              </a:rPr>
              <a:t>適用</a:t>
            </a:r>
            <a:r>
              <a:rPr lang="ja-JP" altLang="en-US" sz="900" dirty="0" smtClean="0">
                <a:latin typeface="HGP明朝E" panose="02020900000000000000" pitchFamily="18" charset="-128"/>
                <a:ea typeface="HGP明朝E" panose="02020900000000000000" pitchFamily="18" charset="-128"/>
              </a:rPr>
              <a:t>される</a:t>
            </a:r>
            <a:r>
              <a:rPr lang="ja-JP" altLang="en-US" sz="900" dirty="0">
                <a:latin typeface="HGP明朝E" panose="02020900000000000000" pitchFamily="18" charset="-128"/>
                <a:ea typeface="HGP明朝E" panose="02020900000000000000" pitchFamily="18" charset="-128"/>
              </a:rPr>
              <a:t>法令または条約により与えられる最大限の期間（将来の期間延長を含む。）について、</a:t>
            </a:r>
            <a:r>
              <a:rPr lang="en-US" altLang="ja-JP" sz="900" dirty="0">
                <a:latin typeface="HGP明朝E" panose="02020900000000000000" pitchFamily="18" charset="-128"/>
                <a:ea typeface="HGP明朝E" panose="02020900000000000000" pitchFamily="18" charset="-128"/>
              </a:rPr>
              <a:t>(3)</a:t>
            </a:r>
            <a:r>
              <a:rPr lang="ja-JP" altLang="en-US" sz="900" dirty="0" smtClean="0">
                <a:latin typeface="HGP明朝E" panose="02020900000000000000" pitchFamily="18" charset="-128"/>
                <a:ea typeface="HGP明朝E" panose="02020900000000000000" pitchFamily="18" charset="-128"/>
              </a:rPr>
              <a:t>現在</a:t>
            </a:r>
            <a:r>
              <a:rPr lang="ja-JP" altLang="en-US" sz="900" dirty="0">
                <a:latin typeface="HGP明朝E" panose="02020900000000000000" pitchFamily="18" charset="-128"/>
                <a:ea typeface="HGP明朝E" panose="02020900000000000000" pitchFamily="18" charset="-128"/>
              </a:rPr>
              <a:t>または将来のあらゆる媒体について、かつ複製回数を問わず、</a:t>
            </a:r>
            <a:r>
              <a:rPr lang="en-US" altLang="ja-JP" sz="900" dirty="0">
                <a:latin typeface="HGP明朝E" panose="02020900000000000000" pitchFamily="18" charset="-128"/>
                <a:ea typeface="HGP明朝E" panose="02020900000000000000" pitchFamily="18" charset="-128"/>
              </a:rPr>
              <a:t>(4)</a:t>
            </a:r>
            <a:r>
              <a:rPr lang="ja-JP" altLang="en-US" sz="900" dirty="0">
                <a:latin typeface="HGP明朝E" panose="02020900000000000000" pitchFamily="18" charset="-128"/>
                <a:ea typeface="HGP明朝E" panose="02020900000000000000" pitchFamily="18" charset="-128"/>
              </a:rPr>
              <a:t>商用、広告、または宣伝</a:t>
            </a:r>
            <a:r>
              <a:rPr lang="ja-JP" altLang="en-US" sz="900" dirty="0" smtClean="0">
                <a:latin typeface="HGP明朝E" panose="02020900000000000000" pitchFamily="18" charset="-128"/>
                <a:ea typeface="HGP明朝E" panose="02020900000000000000" pitchFamily="18" charset="-128"/>
              </a:rPr>
              <a:t>目的</a:t>
            </a:r>
            <a:r>
              <a:rPr lang="ja-JP" altLang="en-US" sz="900" dirty="0">
                <a:latin typeface="HGP明朝E" panose="02020900000000000000" pitchFamily="18" charset="-128"/>
                <a:ea typeface="HGP明朝E" panose="02020900000000000000" pitchFamily="18" charset="-128"/>
              </a:rPr>
              <a:t>を含むあらゆる利用目的について行うものとする。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は、公衆に属するあらゆる者の利益のために、確約</a:t>
            </a:r>
            <a:r>
              <a:rPr lang="ja-JP" altLang="en-US" sz="900" dirty="0" err="1">
                <a:latin typeface="HGP明朝E" panose="02020900000000000000" pitchFamily="18" charset="-128"/>
                <a:ea typeface="HGP明朝E" panose="02020900000000000000" pitchFamily="18" charset="-128"/>
              </a:rPr>
              <a:t>者の者の</a:t>
            </a:r>
            <a:r>
              <a:rPr lang="ja-JP" altLang="en-US" sz="900" dirty="0">
                <a:latin typeface="HGP明朝E" panose="02020900000000000000" pitchFamily="18" charset="-128"/>
                <a:ea typeface="HGP明朝E" panose="02020900000000000000" pitchFamily="18" charset="-128"/>
              </a:rPr>
              <a:t>相続人および承継人に</a:t>
            </a:r>
            <a:r>
              <a:rPr lang="ja-JP" altLang="en-US" sz="900" dirty="0" smtClean="0">
                <a:latin typeface="HGP明朝E" panose="02020900000000000000" pitchFamily="18" charset="-128"/>
                <a:ea typeface="HGP明朝E" panose="02020900000000000000" pitchFamily="18" charset="-128"/>
              </a:rPr>
              <a:t>不利益</a:t>
            </a:r>
            <a:r>
              <a:rPr lang="ja-JP" altLang="en-US" sz="900" dirty="0">
                <a:latin typeface="HGP明朝E" panose="02020900000000000000" pitchFamily="18" charset="-128"/>
                <a:ea typeface="HGP明朝E" panose="02020900000000000000" pitchFamily="18" charset="-128"/>
              </a:rPr>
              <a:t>が及ぶ形であっても、権利放棄を行う。この権利放棄は、「目的の説明」において述べた</a:t>
            </a:r>
            <a:r>
              <a:rPr lang="ja-JP" altLang="en-US" sz="900" dirty="0" smtClean="0">
                <a:latin typeface="HGP明朝E" panose="02020900000000000000" pitchFamily="18" charset="-128"/>
                <a:ea typeface="HGP明朝E" panose="02020900000000000000" pitchFamily="18" charset="-128"/>
              </a:rPr>
              <a:t>よう</a:t>
            </a:r>
            <a:r>
              <a:rPr lang="ja-JP" altLang="en-US" sz="900" dirty="0">
                <a:latin typeface="HGP明朝E" panose="02020900000000000000" pitchFamily="18" charset="-128"/>
                <a:ea typeface="HGP明朝E" panose="02020900000000000000" pitchFamily="18" charset="-128"/>
              </a:rPr>
              <a:t>な公衆による本作品の平穏な享受を害するような撤回、取消、解約、解除その他実体法上</a:t>
            </a:r>
            <a:r>
              <a:rPr lang="ja-JP" altLang="en-US" sz="900" dirty="0" smtClean="0">
                <a:latin typeface="HGP明朝E" panose="02020900000000000000" pitchFamily="18" charset="-128"/>
                <a:ea typeface="HGP明朝E" panose="02020900000000000000" pitchFamily="18" charset="-128"/>
              </a:rPr>
              <a:t>また</a:t>
            </a:r>
            <a:r>
              <a:rPr lang="ja-JP" altLang="en-US" sz="900" dirty="0">
                <a:latin typeface="HGP明朝E" panose="02020900000000000000" pitchFamily="18" charset="-128"/>
                <a:ea typeface="HGP明朝E" panose="02020900000000000000" pitchFamily="18" charset="-128"/>
              </a:rPr>
              <a:t>は衡平法上の訴えの対象としないことをまさに意図して行うものである</a:t>
            </a:r>
            <a:r>
              <a:rPr lang="ja-JP" altLang="en-US" sz="900" dirty="0" smtClean="0">
                <a:latin typeface="HGP明朝E" panose="02020900000000000000" pitchFamily="18" charset="-128"/>
                <a:ea typeface="HGP明朝E" panose="02020900000000000000" pitchFamily="18" charset="-128"/>
              </a:rPr>
              <a:t>。</a:t>
            </a:r>
            <a:endParaRPr lang="en-US" altLang="ja-JP" sz="900" dirty="0" smtClean="0">
              <a:latin typeface="HGP明朝E" panose="02020900000000000000" pitchFamily="18" charset="-128"/>
              <a:ea typeface="HGP明朝E" panose="02020900000000000000" pitchFamily="18" charset="-128"/>
            </a:endParaRPr>
          </a:p>
          <a:p>
            <a:pPr marL="180975" lvl="1">
              <a:spcBef>
                <a:spcPts val="300"/>
              </a:spcBef>
            </a:pPr>
            <a:endParaRPr lang="en-US" altLang="ja-JP" sz="900" dirty="0">
              <a:latin typeface="HGP明朝E" panose="02020900000000000000" pitchFamily="18" charset="-128"/>
              <a:ea typeface="HGP明朝E" panose="02020900000000000000" pitchFamily="18" charset="-128"/>
            </a:endParaRPr>
          </a:p>
          <a:p>
            <a:pPr marL="180975" lvl="1">
              <a:spcBef>
                <a:spcPts val="300"/>
              </a:spcBef>
            </a:pPr>
            <a:r>
              <a:rPr lang="en-US" altLang="ja-JP" sz="900" b="1" dirty="0">
                <a:latin typeface="HGP明朝E" panose="02020900000000000000" pitchFamily="18" charset="-128"/>
                <a:ea typeface="HGP明朝E" panose="02020900000000000000" pitchFamily="18" charset="-128"/>
              </a:rPr>
              <a:t>3.</a:t>
            </a:r>
            <a:r>
              <a:rPr lang="ja-JP" altLang="en-US" sz="900" b="1" dirty="0">
                <a:latin typeface="HGP明朝E" panose="02020900000000000000" pitchFamily="18" charset="-128"/>
                <a:ea typeface="HGP明朝E" panose="02020900000000000000" pitchFamily="18" charset="-128"/>
              </a:rPr>
              <a:t>パブリックライセンスによる補完 </a:t>
            </a:r>
            <a:endParaRPr lang="en-US" altLang="ja-JP" sz="900" b="1" dirty="0" smtClean="0">
              <a:latin typeface="HGP明朝E" panose="02020900000000000000" pitchFamily="18" charset="-128"/>
              <a:ea typeface="HGP明朝E" panose="02020900000000000000" pitchFamily="18" charset="-128"/>
            </a:endParaRPr>
          </a:p>
          <a:p>
            <a:pPr marL="180975" lvl="1">
              <a:spcBef>
                <a:spcPts val="300"/>
              </a:spcBef>
            </a:pPr>
            <a:r>
              <a:rPr lang="ja-JP" altLang="en-US" sz="900" dirty="0" smtClean="0">
                <a:latin typeface="HGP明朝E" panose="02020900000000000000" pitchFamily="18" charset="-128"/>
                <a:ea typeface="HGP明朝E" panose="02020900000000000000" pitchFamily="18" charset="-128"/>
              </a:rPr>
              <a:t>権利</a:t>
            </a:r>
            <a:r>
              <a:rPr lang="ja-JP" altLang="en-US" sz="900" dirty="0">
                <a:latin typeface="HGP明朝E" panose="02020900000000000000" pitchFamily="18" charset="-128"/>
                <a:ea typeface="HGP明朝E" panose="02020900000000000000" pitchFamily="18" charset="-128"/>
              </a:rPr>
              <a:t>放棄のいずれかの部分について、その理由の如何</a:t>
            </a:r>
            <a:r>
              <a:rPr lang="ja-JP" altLang="en-US" sz="900" dirty="0" smtClean="0">
                <a:latin typeface="HGP明朝E" panose="02020900000000000000" pitchFamily="18" charset="-128"/>
                <a:ea typeface="HGP明朝E" panose="02020900000000000000" pitchFamily="18" charset="-128"/>
              </a:rPr>
              <a:t>にかかわらず</a:t>
            </a:r>
            <a:r>
              <a:rPr lang="ja-JP" altLang="en-US" sz="900" dirty="0">
                <a:latin typeface="HGP明朝E" panose="02020900000000000000" pitchFamily="18" charset="-128"/>
                <a:ea typeface="HGP明朝E" panose="02020900000000000000" pitchFamily="18" charset="-128"/>
              </a:rPr>
              <a:t>、適用される法令の下で無効であり、または効力が生じないものと司法上の判断</a:t>
            </a:r>
            <a:r>
              <a:rPr lang="ja-JP" altLang="en-US" sz="900" dirty="0" smtClean="0">
                <a:latin typeface="HGP明朝E" panose="02020900000000000000" pitchFamily="18" charset="-128"/>
                <a:ea typeface="HGP明朝E" panose="02020900000000000000" pitchFamily="18" charset="-128"/>
              </a:rPr>
              <a:t>がされた</a:t>
            </a:r>
            <a:r>
              <a:rPr lang="ja-JP" altLang="en-US" sz="900" dirty="0">
                <a:latin typeface="HGP明朝E" panose="02020900000000000000" pitchFamily="18" charset="-128"/>
                <a:ea typeface="HGP明朝E" panose="02020900000000000000" pitchFamily="18" charset="-128"/>
              </a:rPr>
              <a:t>ときは、権利放棄の効果は、確約者による「目的の説明」の表明内容を考慮して許容</a:t>
            </a:r>
            <a:r>
              <a:rPr lang="ja-JP" altLang="en-US" sz="900" dirty="0" smtClean="0">
                <a:latin typeface="HGP明朝E" panose="02020900000000000000" pitchFamily="18" charset="-128"/>
                <a:ea typeface="HGP明朝E" panose="02020900000000000000" pitchFamily="18" charset="-128"/>
              </a:rPr>
              <a:t>される</a:t>
            </a:r>
            <a:r>
              <a:rPr lang="ja-JP" altLang="en-US" sz="900" dirty="0">
                <a:latin typeface="HGP明朝E" panose="02020900000000000000" pitchFamily="18" charset="-128"/>
                <a:ea typeface="HGP明朝E" panose="02020900000000000000" pitchFamily="18" charset="-128"/>
              </a:rPr>
              <a:t>最大限の範囲で維持される。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さらに</a:t>
            </a:r>
            <a:r>
              <a:rPr lang="ja-JP" altLang="en-US" sz="900" dirty="0">
                <a:latin typeface="HGP明朝E" panose="02020900000000000000" pitchFamily="18" charset="-128"/>
                <a:ea typeface="HGP明朝E" panose="02020900000000000000" pitchFamily="18" charset="-128"/>
              </a:rPr>
              <a:t>、確約者は、無効・不効力により影響を受ける人に対し、権利放棄が前記のとおり</a:t>
            </a:r>
            <a:r>
              <a:rPr lang="ja-JP" altLang="en-US" sz="900" dirty="0" smtClean="0">
                <a:latin typeface="HGP明朝E" panose="02020900000000000000" pitchFamily="18" charset="-128"/>
                <a:ea typeface="HGP明朝E" panose="02020900000000000000" pitchFamily="18" charset="-128"/>
              </a:rPr>
              <a:t>判断された</a:t>
            </a:r>
            <a:r>
              <a:rPr lang="ja-JP" altLang="en-US" sz="900" dirty="0">
                <a:latin typeface="HGP明朝E" panose="02020900000000000000" pitchFamily="18" charset="-128"/>
                <a:ea typeface="HGP明朝E" panose="02020900000000000000" pitchFamily="18" charset="-128"/>
              </a:rPr>
              <a:t>範囲内において、無償、譲渡不可、再許諾不可、非独占、取消不能および無条件の形で、</a:t>
            </a:r>
          </a:p>
          <a:p>
            <a:pPr marL="180975" lvl="1">
              <a:spcBef>
                <a:spcPts val="300"/>
              </a:spcBef>
            </a:pPr>
            <a:r>
              <a:rPr lang="ja-JP" altLang="en-US" sz="900" dirty="0">
                <a:latin typeface="HGP明朝E" panose="02020900000000000000" pitchFamily="18" charset="-128"/>
                <a:ea typeface="HGP明朝E" panose="02020900000000000000" pitchFamily="18" charset="-128"/>
              </a:rPr>
              <a:t>確約者が本作品について有する著作権および関連する権利の利用を許諾する（以下「利用許諾</a:t>
            </a:r>
            <a:r>
              <a:rPr lang="ja-JP" altLang="en-US" sz="900" dirty="0" smtClean="0">
                <a:latin typeface="HGP明朝E" panose="02020900000000000000" pitchFamily="18" charset="-128"/>
                <a:ea typeface="HGP明朝E" panose="02020900000000000000" pitchFamily="18" charset="-128"/>
              </a:rPr>
              <a:t>」と</a:t>
            </a:r>
            <a:r>
              <a:rPr lang="ja-JP" altLang="en-US" sz="900" dirty="0">
                <a:latin typeface="HGP明朝E" panose="02020900000000000000" pitchFamily="18" charset="-128"/>
                <a:ea typeface="HGP明朝E" panose="02020900000000000000" pitchFamily="18" charset="-128"/>
              </a:rPr>
              <a:t>いう。）。この利用許諾は、</a:t>
            </a:r>
            <a:r>
              <a:rPr lang="en-US" altLang="ja-JP" sz="900" dirty="0">
                <a:latin typeface="HGP明朝E" panose="02020900000000000000" pitchFamily="18" charset="-128"/>
                <a:ea typeface="HGP明朝E" panose="02020900000000000000" pitchFamily="18" charset="-128"/>
              </a:rPr>
              <a:t>(1)</a:t>
            </a:r>
            <a:r>
              <a:rPr lang="ja-JP" altLang="en-US" sz="900" dirty="0">
                <a:latin typeface="HGP明朝E" panose="02020900000000000000" pitchFamily="18" charset="-128"/>
                <a:ea typeface="HGP明朝E" panose="02020900000000000000" pitchFamily="18" charset="-128"/>
              </a:rPr>
              <a:t>世界中のすべての地域で、</a:t>
            </a:r>
            <a:r>
              <a:rPr lang="en-US" altLang="ja-JP" sz="900" dirty="0">
                <a:latin typeface="HGP明朝E" panose="02020900000000000000" pitchFamily="18" charset="-128"/>
                <a:ea typeface="HGP明朝E" panose="02020900000000000000" pitchFamily="18" charset="-128"/>
              </a:rPr>
              <a:t>(2)</a:t>
            </a:r>
            <a:r>
              <a:rPr lang="ja-JP" altLang="en-US" sz="900" dirty="0">
                <a:latin typeface="HGP明朝E" panose="02020900000000000000" pitchFamily="18" charset="-128"/>
                <a:ea typeface="HGP明朝E" panose="02020900000000000000" pitchFamily="18" charset="-128"/>
              </a:rPr>
              <a:t>適用される法令または条約に</a:t>
            </a:r>
            <a:r>
              <a:rPr lang="ja-JP" altLang="en-US" sz="900" dirty="0" smtClean="0">
                <a:latin typeface="HGP明朝E" panose="02020900000000000000" pitchFamily="18" charset="-128"/>
                <a:ea typeface="HGP明朝E" panose="02020900000000000000" pitchFamily="18" charset="-128"/>
              </a:rPr>
              <a:t>より</a:t>
            </a:r>
            <a:r>
              <a:rPr lang="ja-JP" altLang="en-US" sz="900" dirty="0">
                <a:latin typeface="HGP明朝E" panose="02020900000000000000" pitchFamily="18" charset="-128"/>
                <a:ea typeface="HGP明朝E" panose="02020900000000000000" pitchFamily="18" charset="-128"/>
              </a:rPr>
              <a:t>与えられる最大限の期間（将来の期間延長を含む。）について、</a:t>
            </a:r>
            <a:r>
              <a:rPr lang="en-US" altLang="ja-JP" sz="900" dirty="0">
                <a:latin typeface="HGP明朝E" panose="02020900000000000000" pitchFamily="18" charset="-128"/>
                <a:ea typeface="HGP明朝E" panose="02020900000000000000" pitchFamily="18" charset="-128"/>
              </a:rPr>
              <a:t>(3)</a:t>
            </a:r>
            <a:r>
              <a:rPr lang="ja-JP" altLang="en-US" sz="900" dirty="0">
                <a:latin typeface="HGP明朝E" panose="02020900000000000000" pitchFamily="18" charset="-128"/>
                <a:ea typeface="HGP明朝E" panose="02020900000000000000" pitchFamily="18" charset="-128"/>
              </a:rPr>
              <a:t>現在または将来の</a:t>
            </a:r>
            <a:r>
              <a:rPr lang="ja-JP" altLang="en-US" sz="900" dirty="0" smtClean="0">
                <a:latin typeface="HGP明朝E" panose="02020900000000000000" pitchFamily="18" charset="-128"/>
                <a:ea typeface="HGP明朝E" panose="02020900000000000000" pitchFamily="18" charset="-128"/>
              </a:rPr>
              <a:t>あらゆる</a:t>
            </a:r>
            <a:r>
              <a:rPr lang="ja-JP" altLang="en-US" sz="900" dirty="0">
                <a:latin typeface="HGP明朝E" panose="02020900000000000000" pitchFamily="18" charset="-128"/>
                <a:ea typeface="HGP明朝E" panose="02020900000000000000" pitchFamily="18" charset="-128"/>
              </a:rPr>
              <a:t>媒体について、かつ複製回数を問わず、</a:t>
            </a:r>
            <a:r>
              <a:rPr lang="en-US" altLang="ja-JP" sz="900" dirty="0">
                <a:latin typeface="HGP明朝E" panose="02020900000000000000" pitchFamily="18" charset="-128"/>
                <a:ea typeface="HGP明朝E" panose="02020900000000000000" pitchFamily="18" charset="-128"/>
              </a:rPr>
              <a:t>(4)</a:t>
            </a:r>
            <a:r>
              <a:rPr lang="ja-JP" altLang="en-US" sz="900" dirty="0">
                <a:latin typeface="HGP明朝E" panose="02020900000000000000" pitchFamily="18" charset="-128"/>
                <a:ea typeface="HGP明朝E" panose="02020900000000000000" pitchFamily="18" charset="-128"/>
              </a:rPr>
              <a:t>商用、広告、または宣伝目的を含むあらゆる</a:t>
            </a:r>
            <a:r>
              <a:rPr lang="ja-JP" altLang="en-US" sz="900" dirty="0" smtClean="0">
                <a:latin typeface="HGP明朝E" panose="02020900000000000000" pitchFamily="18" charset="-128"/>
                <a:ea typeface="HGP明朝E" panose="02020900000000000000" pitchFamily="18" charset="-128"/>
              </a:rPr>
              <a:t>利用目的</a:t>
            </a:r>
            <a:r>
              <a:rPr lang="ja-JP" altLang="en-US" sz="900" dirty="0">
                <a:latin typeface="HGP明朝E" panose="02020900000000000000" pitchFamily="18" charset="-128"/>
                <a:ea typeface="HGP明朝E" panose="02020900000000000000" pitchFamily="18" charset="-128"/>
              </a:rPr>
              <a:t>について行うものとする。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その</a:t>
            </a:r>
            <a:r>
              <a:rPr lang="ja-JP" altLang="en-US" sz="900" dirty="0">
                <a:latin typeface="HGP明朝E" panose="02020900000000000000" pitchFamily="18" charset="-128"/>
                <a:ea typeface="HGP明朝E" panose="02020900000000000000" pitchFamily="18" charset="-128"/>
              </a:rPr>
              <a:t>利用許諾は、確約者によって作品に </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が適用された日から効力が生じたものとみなす。 </a:t>
            </a:r>
          </a:p>
          <a:p>
            <a:pPr marL="180975" lvl="1">
              <a:spcBef>
                <a:spcPts val="300"/>
              </a:spcBef>
            </a:pPr>
            <a:r>
              <a:rPr lang="ja-JP" altLang="en-US" sz="900" dirty="0" smtClean="0">
                <a:latin typeface="HGP明朝E" panose="02020900000000000000" pitchFamily="18" charset="-128"/>
                <a:ea typeface="HGP明朝E" panose="02020900000000000000" pitchFamily="18" charset="-128"/>
              </a:rPr>
              <a:t>利用</a:t>
            </a:r>
            <a:r>
              <a:rPr lang="ja-JP" altLang="en-US" sz="900" dirty="0">
                <a:latin typeface="HGP明朝E" panose="02020900000000000000" pitchFamily="18" charset="-128"/>
                <a:ea typeface="HGP明朝E" panose="02020900000000000000" pitchFamily="18" charset="-128"/>
              </a:rPr>
              <a:t>許諾のいずれかの部分について、その理由の如何にかかわらず、適用される法令上無効</a:t>
            </a:r>
            <a:r>
              <a:rPr lang="ja-JP" altLang="en-US" sz="900" dirty="0" smtClean="0">
                <a:latin typeface="HGP明朝E" panose="02020900000000000000" pitchFamily="18" charset="-128"/>
                <a:ea typeface="HGP明朝E" panose="02020900000000000000" pitchFamily="18" charset="-128"/>
              </a:rPr>
              <a:t>であり</a:t>
            </a:r>
            <a:r>
              <a:rPr lang="ja-JP" altLang="en-US" sz="900" dirty="0">
                <a:latin typeface="HGP明朝E" panose="02020900000000000000" pitchFamily="18" charset="-128"/>
                <a:ea typeface="HGP明朝E" panose="02020900000000000000" pitchFamily="18" charset="-128"/>
              </a:rPr>
              <a:t>、または効力が生じないものと司法上の判断がされたときは、その部分的な無効または</a:t>
            </a:r>
            <a:r>
              <a:rPr lang="ja-JP" altLang="en-US" sz="900" dirty="0" smtClean="0">
                <a:latin typeface="HGP明朝E" panose="02020900000000000000" pitchFamily="18" charset="-128"/>
                <a:ea typeface="HGP明朝E" panose="02020900000000000000" pitchFamily="18" charset="-128"/>
              </a:rPr>
              <a:t>効力</a:t>
            </a:r>
            <a:r>
              <a:rPr lang="ja-JP" altLang="en-US" sz="900" dirty="0">
                <a:latin typeface="HGP明朝E" panose="02020900000000000000" pitchFamily="18" charset="-128"/>
                <a:ea typeface="HGP明朝E" panose="02020900000000000000" pitchFamily="18" charset="-128"/>
              </a:rPr>
              <a:t>の不存在は、それ以外の利用許諾を無効化しない。かかる場合において確約者は、</a:t>
            </a:r>
            <a:r>
              <a:rPr lang="en-US" altLang="ja-JP" sz="900" dirty="0">
                <a:latin typeface="HGP明朝E" panose="02020900000000000000" pitchFamily="18" charset="-128"/>
                <a:ea typeface="HGP明朝E" panose="02020900000000000000" pitchFamily="18" charset="-128"/>
              </a:rPr>
              <a:t>(1)</a:t>
            </a:r>
            <a:r>
              <a:rPr lang="ja-JP" altLang="en-US" sz="900" dirty="0" smtClean="0">
                <a:latin typeface="HGP明朝E" panose="02020900000000000000" pitchFamily="18" charset="-128"/>
                <a:ea typeface="HGP明朝E" panose="02020900000000000000" pitchFamily="18" charset="-128"/>
              </a:rPr>
              <a:t>本作品に</a:t>
            </a:r>
            <a:r>
              <a:rPr lang="ja-JP" altLang="en-US" sz="900" dirty="0">
                <a:latin typeface="HGP明朝E" panose="02020900000000000000" pitchFamily="18" charset="-128"/>
                <a:ea typeface="HGP明朝E" panose="02020900000000000000" pitchFamily="18" charset="-128"/>
              </a:rPr>
              <a:t>ついての手元にある著作権および関連する権利を行使しないこと、または</a:t>
            </a:r>
            <a:r>
              <a:rPr lang="en-US" altLang="ja-JP" sz="900" dirty="0">
                <a:latin typeface="HGP明朝E" panose="02020900000000000000" pitchFamily="18" charset="-128"/>
                <a:ea typeface="HGP明朝E" panose="02020900000000000000" pitchFamily="18" charset="-128"/>
              </a:rPr>
              <a:t>(2)</a:t>
            </a:r>
            <a:r>
              <a:rPr lang="ja-JP" altLang="en-US" sz="900" dirty="0">
                <a:latin typeface="HGP明朝E" panose="02020900000000000000" pitchFamily="18" charset="-128"/>
                <a:ea typeface="HGP明朝E" panose="02020900000000000000" pitchFamily="18" charset="-128"/>
              </a:rPr>
              <a:t>本作品に関連</a:t>
            </a:r>
            <a:r>
              <a:rPr lang="ja-JP" altLang="en-US" sz="900" dirty="0" smtClean="0">
                <a:latin typeface="HGP明朝E" panose="02020900000000000000" pitchFamily="18" charset="-128"/>
                <a:ea typeface="HGP明朝E" panose="02020900000000000000" pitchFamily="18" charset="-128"/>
              </a:rPr>
              <a:t>する</a:t>
            </a:r>
            <a:r>
              <a:rPr lang="ja-JP" altLang="en-US" sz="900" dirty="0">
                <a:latin typeface="HGP明朝E" panose="02020900000000000000" pitchFamily="18" charset="-128"/>
                <a:ea typeface="HGP明朝E" panose="02020900000000000000" pitchFamily="18" charset="-128"/>
              </a:rPr>
              <a:t>あらゆる請求をせず、および請求原因を主張しないものとし、いずれの場合も確約者が</a:t>
            </a:r>
            <a:r>
              <a:rPr lang="ja-JP" altLang="en-US" sz="900" dirty="0" smtClean="0">
                <a:latin typeface="HGP明朝E" panose="02020900000000000000" pitchFamily="18" charset="-128"/>
                <a:ea typeface="HGP明朝E" panose="02020900000000000000" pitchFamily="18" charset="-128"/>
              </a:rPr>
              <a:t>明示的</a:t>
            </a:r>
            <a:r>
              <a:rPr lang="ja-JP" altLang="en-US" sz="900" dirty="0">
                <a:latin typeface="HGP明朝E" panose="02020900000000000000" pitchFamily="18" charset="-128"/>
                <a:ea typeface="HGP明朝E" panose="02020900000000000000" pitchFamily="18" charset="-128"/>
              </a:rPr>
              <a:t>に述べられた「目的の説明」に反する行為をしないことを確約する</a:t>
            </a:r>
            <a:r>
              <a:rPr lang="ja-JP" altLang="en-US" sz="900" dirty="0" smtClean="0">
                <a:latin typeface="HGP明朝E" panose="02020900000000000000" pitchFamily="18" charset="-128"/>
                <a:ea typeface="HGP明朝E" panose="02020900000000000000" pitchFamily="18" charset="-128"/>
              </a:rPr>
              <a:t>。</a:t>
            </a:r>
            <a:endParaRPr lang="en-US" altLang="ja-JP" sz="900" dirty="0" smtClean="0">
              <a:latin typeface="HGP明朝E" panose="02020900000000000000" pitchFamily="18" charset="-128"/>
              <a:ea typeface="HGP明朝E" panose="02020900000000000000" pitchFamily="18" charset="-128"/>
            </a:endParaRPr>
          </a:p>
          <a:p>
            <a:pPr marL="180975" lvl="1">
              <a:spcBef>
                <a:spcPts val="300"/>
              </a:spcBef>
            </a:pPr>
            <a:endParaRPr lang="en-US" altLang="ja-JP" sz="900" dirty="0">
              <a:latin typeface="HGP明朝E" panose="02020900000000000000" pitchFamily="18" charset="-128"/>
              <a:ea typeface="HGP明朝E" panose="02020900000000000000" pitchFamily="18" charset="-128"/>
            </a:endParaRPr>
          </a:p>
          <a:p>
            <a:pPr marL="180975" lvl="1">
              <a:spcBef>
                <a:spcPts val="300"/>
              </a:spcBef>
            </a:pPr>
            <a:r>
              <a:rPr lang="en-US" altLang="ja-JP" sz="900" b="1" dirty="0">
                <a:latin typeface="HGP明朝E" panose="02020900000000000000" pitchFamily="18" charset="-128"/>
                <a:ea typeface="HGP明朝E" panose="02020900000000000000" pitchFamily="18" charset="-128"/>
              </a:rPr>
              <a:t>4</a:t>
            </a:r>
            <a:r>
              <a:rPr lang="ja-JP" altLang="en-US" sz="900" b="1" dirty="0" err="1">
                <a:latin typeface="HGP明朝E" panose="02020900000000000000" pitchFamily="18" charset="-128"/>
                <a:ea typeface="HGP明朝E" panose="02020900000000000000" pitchFamily="18" charset="-128"/>
              </a:rPr>
              <a:t>．</a:t>
            </a:r>
            <a:r>
              <a:rPr lang="ja-JP" altLang="en-US" sz="900" b="1" dirty="0">
                <a:latin typeface="HGP明朝E" panose="02020900000000000000" pitchFamily="18" charset="-128"/>
                <a:ea typeface="HGP明朝E" panose="02020900000000000000" pitchFamily="18" charset="-128"/>
              </a:rPr>
              <a:t>制限と免責 </a:t>
            </a:r>
            <a:endParaRPr lang="en-US" altLang="ja-JP" sz="900" b="1" dirty="0" smtClean="0">
              <a:latin typeface="HGP明朝E" panose="02020900000000000000" pitchFamily="18" charset="-128"/>
              <a:ea typeface="HGP明朝E" panose="02020900000000000000" pitchFamily="18" charset="-128"/>
            </a:endParaRP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が有する一切の商標権または特許権は、この文書によっては放棄されず、他人に譲渡</a:t>
            </a:r>
            <a:r>
              <a:rPr lang="ja-JP" altLang="en-US" sz="900" dirty="0" smtClean="0">
                <a:latin typeface="HGP明朝E" panose="02020900000000000000" pitchFamily="18" charset="-128"/>
                <a:ea typeface="HGP明朝E" panose="02020900000000000000" pitchFamily="18" charset="-128"/>
              </a:rPr>
              <a:t>されず</a:t>
            </a:r>
            <a:r>
              <a:rPr lang="ja-JP" altLang="en-US" sz="900" dirty="0">
                <a:latin typeface="HGP明朝E" panose="02020900000000000000" pitchFamily="18" charset="-128"/>
                <a:ea typeface="HGP明朝E" panose="02020900000000000000" pitchFamily="18" charset="-128"/>
              </a:rPr>
              <a:t>、委任されず、または許諾されず、その他の影響を受けることもない。 </a:t>
            </a:r>
            <a:r>
              <a:rPr lang="ja-JP" altLang="en-US" sz="900" dirty="0" smtClean="0">
                <a:latin typeface="HGP明朝E" panose="02020900000000000000" pitchFamily="18" charset="-128"/>
                <a:ea typeface="HGP明朝E" panose="02020900000000000000" pitchFamily="18" charset="-128"/>
              </a:rPr>
              <a:t> </a:t>
            </a:r>
            <a:endParaRPr lang="ja-JP" altLang="en-US" sz="900" dirty="0">
              <a:latin typeface="HGP明朝E" panose="02020900000000000000" pitchFamily="18" charset="-128"/>
              <a:ea typeface="HGP明朝E" panose="02020900000000000000" pitchFamily="18" charset="-128"/>
            </a:endParaRP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は本作品を現状のまま提供し、明示であるか黙示であるかを問わず、法令の定め</a:t>
            </a:r>
            <a:r>
              <a:rPr lang="ja-JP" altLang="en-US" sz="900" dirty="0" smtClean="0">
                <a:latin typeface="HGP明朝E" panose="02020900000000000000" pitchFamily="18" charset="-128"/>
                <a:ea typeface="HGP明朝E" panose="02020900000000000000" pitchFamily="18" charset="-128"/>
              </a:rPr>
              <a:t>その他の</a:t>
            </a:r>
            <a:r>
              <a:rPr lang="ja-JP" altLang="en-US" sz="900" dirty="0">
                <a:latin typeface="HGP明朝E" panose="02020900000000000000" pitchFamily="18" charset="-128"/>
                <a:ea typeface="HGP明朝E" panose="02020900000000000000" pitchFamily="18" charset="-128"/>
              </a:rPr>
              <a:t>根拠の如何にかかわらず、本作品に関するいかなる表明も保証も提供しない。提供しない</a:t>
            </a:r>
            <a:r>
              <a:rPr lang="ja-JP" altLang="en-US" sz="900" dirty="0" smtClean="0">
                <a:latin typeface="HGP明朝E" panose="02020900000000000000" pitchFamily="18" charset="-128"/>
                <a:ea typeface="HGP明朝E" panose="02020900000000000000" pitchFamily="18" charset="-128"/>
              </a:rPr>
              <a:t>表明</a:t>
            </a:r>
            <a:r>
              <a:rPr lang="ja-JP" altLang="en-US" sz="900" dirty="0">
                <a:latin typeface="HGP明朝E" panose="02020900000000000000" pitchFamily="18" charset="-128"/>
                <a:ea typeface="HGP明朝E" panose="02020900000000000000" pitchFamily="18" charset="-128"/>
              </a:rPr>
              <a:t>や保証には、権原の存在、商品性、特定の利用目的への適合性、権利侵害または潜在的な</a:t>
            </a:r>
            <a:r>
              <a:rPr lang="ja-JP" altLang="en-US" sz="900" dirty="0" smtClean="0">
                <a:latin typeface="HGP明朝E" panose="02020900000000000000" pitchFamily="18" charset="-128"/>
                <a:ea typeface="HGP明朝E" panose="02020900000000000000" pitchFamily="18" charset="-128"/>
              </a:rPr>
              <a:t>瑕疵</a:t>
            </a:r>
            <a:r>
              <a:rPr lang="ja-JP" altLang="en-US" sz="900" dirty="0">
                <a:latin typeface="HGP明朝E" panose="02020900000000000000" pitchFamily="18" charset="-128"/>
                <a:ea typeface="HGP明朝E" panose="02020900000000000000" pitchFamily="18" charset="-128"/>
              </a:rPr>
              <a:t>その他の欠陥の不存在、正確性、誤りの有無についての表明や保証が含まれるが、これら</a:t>
            </a:r>
            <a:r>
              <a:rPr lang="ja-JP" altLang="en-US" sz="900" dirty="0" smtClean="0">
                <a:latin typeface="HGP明朝E" panose="02020900000000000000" pitchFamily="18" charset="-128"/>
                <a:ea typeface="HGP明朝E" panose="02020900000000000000" pitchFamily="18" charset="-128"/>
              </a:rPr>
              <a:t>に限られない</a:t>
            </a:r>
            <a:r>
              <a:rPr lang="ja-JP" altLang="en-US" sz="900" dirty="0">
                <a:latin typeface="HGP明朝E" panose="02020900000000000000" pitchFamily="18" charset="-128"/>
                <a:ea typeface="HGP明朝E" panose="02020900000000000000" pitchFamily="18" charset="-128"/>
              </a:rPr>
              <a:t>ものとし、発見可能性の有無を問わず、いずれも適用される法令の下で</a:t>
            </a:r>
            <a:r>
              <a:rPr lang="ja-JP" altLang="en-US" sz="900" dirty="0" smtClean="0">
                <a:latin typeface="HGP明朝E" panose="02020900000000000000" pitchFamily="18" charset="-128"/>
                <a:ea typeface="HGP明朝E" panose="02020900000000000000" pitchFamily="18" charset="-128"/>
              </a:rPr>
              <a:t>認められる最大限</a:t>
            </a:r>
            <a:r>
              <a:rPr lang="ja-JP" altLang="en-US" sz="900" dirty="0">
                <a:latin typeface="HGP明朝E" panose="02020900000000000000" pitchFamily="18" charset="-128"/>
                <a:ea typeface="HGP明朝E" panose="02020900000000000000" pitchFamily="18" charset="-128"/>
              </a:rPr>
              <a:t>の範囲とする。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は、本作品、または本作品のあらゆる利用に関連して適用される、他人のすべての</a:t>
            </a:r>
            <a:r>
              <a:rPr lang="ja-JP" altLang="en-US" sz="900" dirty="0" smtClean="0">
                <a:latin typeface="HGP明朝E" panose="02020900000000000000" pitchFamily="18" charset="-128"/>
                <a:ea typeface="HGP明朝E" panose="02020900000000000000" pitchFamily="18" charset="-128"/>
              </a:rPr>
              <a:t>権利（</a:t>
            </a:r>
            <a:r>
              <a:rPr lang="ja-JP" altLang="en-US" sz="900" dirty="0">
                <a:latin typeface="HGP明朝E" panose="02020900000000000000" pitchFamily="18" charset="-128"/>
                <a:ea typeface="HGP明朝E" panose="02020900000000000000" pitchFamily="18" charset="-128"/>
              </a:rPr>
              <a:t>あらゆる者の著作権および関連する権利を含み、かつこれに限られない。）について、</a:t>
            </a:r>
            <a:r>
              <a:rPr lang="ja-JP" altLang="en-US" sz="900" dirty="0" smtClean="0">
                <a:latin typeface="HGP明朝E" panose="02020900000000000000" pitchFamily="18" charset="-128"/>
                <a:ea typeface="HGP明朝E" panose="02020900000000000000" pitchFamily="18" charset="-128"/>
              </a:rPr>
              <a:t>その処理</a:t>
            </a:r>
            <a:r>
              <a:rPr lang="ja-JP" altLang="en-US" sz="900" dirty="0">
                <a:latin typeface="HGP明朝E" panose="02020900000000000000" pitchFamily="18" charset="-128"/>
                <a:ea typeface="HGP明朝E" panose="02020900000000000000" pitchFamily="18" charset="-128"/>
              </a:rPr>
              <a:t>を行う責任を負わない。さらに確約者は、どのようなものであれ本作品の何らかの態様</a:t>
            </a:r>
            <a:r>
              <a:rPr lang="ja-JP" altLang="en-US" sz="900" dirty="0" smtClean="0">
                <a:latin typeface="HGP明朝E" panose="02020900000000000000" pitchFamily="18" charset="-128"/>
                <a:ea typeface="HGP明朝E" panose="02020900000000000000" pitchFamily="18" charset="-128"/>
              </a:rPr>
              <a:t>による</a:t>
            </a:r>
            <a:r>
              <a:rPr lang="ja-JP" altLang="en-US" sz="900" dirty="0">
                <a:latin typeface="HGP明朝E" panose="02020900000000000000" pitchFamily="18" charset="-128"/>
                <a:ea typeface="HGP明朝E" panose="02020900000000000000" pitchFamily="18" charset="-128"/>
              </a:rPr>
              <a:t>利用のために必要な同意、許諾、またはその他の権利を取得する責任を負わない。 </a:t>
            </a:r>
          </a:p>
          <a:p>
            <a:pPr marL="352425" lvl="1" indent="-171450">
              <a:spcBef>
                <a:spcPts val="300"/>
              </a:spcBef>
              <a:buFont typeface="Arial" panose="020B0604020202020204" pitchFamily="34" charset="0"/>
              <a:buChar char="•"/>
            </a:pPr>
            <a:r>
              <a:rPr lang="ja-JP" altLang="en-US" sz="900" dirty="0" smtClean="0">
                <a:latin typeface="HGP明朝E" panose="02020900000000000000" pitchFamily="18" charset="-128"/>
                <a:ea typeface="HGP明朝E" panose="02020900000000000000" pitchFamily="18" charset="-128"/>
              </a:rPr>
              <a:t>確約者</a:t>
            </a:r>
            <a:r>
              <a:rPr lang="ja-JP" altLang="en-US" sz="900" dirty="0">
                <a:latin typeface="HGP明朝E" panose="02020900000000000000" pitchFamily="18" charset="-128"/>
                <a:ea typeface="HGP明朝E" panose="02020900000000000000" pitchFamily="18" charset="-128"/>
              </a:rPr>
              <a:t>は、クリエイティブ・コモンズが本文書の当事者ではなく、この </a:t>
            </a:r>
            <a:r>
              <a:rPr lang="en-US" altLang="ja-JP" sz="900" dirty="0">
                <a:latin typeface="HGP明朝E" panose="02020900000000000000" pitchFamily="18" charset="-128"/>
                <a:ea typeface="HGP明朝E" panose="02020900000000000000" pitchFamily="18" charset="-128"/>
              </a:rPr>
              <a:t>CC0 </a:t>
            </a:r>
            <a:r>
              <a:rPr lang="ja-JP" altLang="en-US" sz="900" dirty="0">
                <a:latin typeface="HGP明朝E" panose="02020900000000000000" pitchFamily="18" charset="-128"/>
                <a:ea typeface="HGP明朝E" panose="02020900000000000000" pitchFamily="18" charset="-128"/>
              </a:rPr>
              <a:t>または本作品</a:t>
            </a:r>
            <a:r>
              <a:rPr lang="ja-JP" altLang="en-US" sz="900" dirty="0" smtClean="0">
                <a:latin typeface="HGP明朝E" panose="02020900000000000000" pitchFamily="18" charset="-128"/>
                <a:ea typeface="HGP明朝E" panose="02020900000000000000" pitchFamily="18" charset="-128"/>
              </a:rPr>
              <a:t>の利用</a:t>
            </a:r>
            <a:r>
              <a:rPr lang="ja-JP" altLang="en-US" sz="900" dirty="0">
                <a:latin typeface="HGP明朝E" panose="02020900000000000000" pitchFamily="18" charset="-128"/>
                <a:ea typeface="HGP明朝E" panose="02020900000000000000" pitchFamily="18" charset="-128"/>
              </a:rPr>
              <a:t>に関連するいかなる義務または責任を負わないことを理解し、同意する。</a:t>
            </a:r>
            <a:endParaRPr lang="en-US" altLang="ja-JP" sz="900" dirty="0" smtClean="0">
              <a:latin typeface="HGP明朝E" panose="02020900000000000000" pitchFamily="18" charset="-128"/>
              <a:ea typeface="HGP明朝E" panose="02020900000000000000" pitchFamily="18" charset="-128"/>
            </a:endParaRPr>
          </a:p>
        </p:txBody>
      </p:sp>
      <p:sp>
        <p:nvSpPr>
          <p:cNvPr id="5" name="正方形/長方形 4"/>
          <p:cNvSpPr/>
          <p:nvPr/>
        </p:nvSpPr>
        <p:spPr>
          <a:xfrm>
            <a:off x="3968139" y="6146757"/>
            <a:ext cx="4969031" cy="415498"/>
          </a:xfrm>
          <a:prstGeom prst="rect">
            <a:avLst/>
          </a:prstGeom>
        </p:spPr>
        <p:txBody>
          <a:bodyPr wrap="square">
            <a:spAutoFit/>
          </a:bodyPr>
          <a:lstStyle/>
          <a:p>
            <a:r>
              <a:rPr lang="en-US" altLang="ja-JP" sz="1050" dirty="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出典</a:t>
            </a:r>
            <a:r>
              <a:rPr lang="en-US" altLang="ja-JP" sz="1050" dirty="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クリエイティブ</a:t>
            </a:r>
            <a:r>
              <a:rPr lang="ja-JP" altLang="en-US" sz="1050" dirty="0">
                <a:latin typeface="HGP明朝E" panose="02020900000000000000" pitchFamily="18" charset="-128"/>
                <a:ea typeface="HGP明朝E" panose="02020900000000000000" pitchFamily="18" charset="-128"/>
              </a:rPr>
              <a:t>・コモンズ・ジャパン　</a:t>
            </a:r>
            <a:r>
              <a:rPr lang="ja-JP" altLang="en-US" sz="1050" dirty="0" smtClean="0">
                <a:latin typeface="HGP明朝E" panose="02020900000000000000" pitchFamily="18" charset="-128"/>
                <a:ea typeface="HGP明朝E" panose="02020900000000000000" pitchFamily="18" charset="-128"/>
              </a:rPr>
              <a:t>ホームページ</a:t>
            </a:r>
            <a:endParaRPr lang="en-US" altLang="ja-JP" sz="1050" dirty="0" smtClean="0">
              <a:latin typeface="HGP明朝E" panose="02020900000000000000" pitchFamily="18" charset="-128"/>
              <a:ea typeface="HGP明朝E" panose="02020900000000000000" pitchFamily="18" charset="-128"/>
            </a:endParaRPr>
          </a:p>
          <a:p>
            <a:r>
              <a:rPr lang="ja-JP" altLang="en-US" sz="1050" dirty="0" smtClean="0">
                <a:latin typeface="HGP明朝E" panose="02020900000000000000" pitchFamily="18" charset="-128"/>
                <a:ea typeface="HGP明朝E" panose="02020900000000000000" pitchFamily="18" charset="-128"/>
              </a:rPr>
              <a:t>　　　　http</a:t>
            </a:r>
            <a:r>
              <a:rPr lang="ja-JP" altLang="en-US" sz="1050" dirty="0">
                <a:latin typeface="HGP明朝E" panose="02020900000000000000" pitchFamily="18" charset="-128"/>
                <a:ea typeface="HGP明朝E" panose="02020900000000000000" pitchFamily="18" charset="-128"/>
              </a:rPr>
              <a:t>://wiki.creativecommons.org/images/d/dd/CC0v1_pubcom_JP.pdf</a:t>
            </a:r>
          </a:p>
        </p:txBody>
      </p:sp>
    </p:spTree>
    <p:extLst>
      <p:ext uri="{BB962C8B-B14F-4D97-AF65-F5344CB8AC3E}">
        <p14:creationId xmlns:p14="http://schemas.microsoft.com/office/powerpoint/2010/main" val="74276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smtClean="0"/>
              <a:t>（１）オープンデータに関する主な動向</a:t>
            </a:r>
            <a:endParaRPr kumimoji="1" lang="ja-JP" altLang="en-US" sz="2000" dirty="0"/>
          </a:p>
        </p:txBody>
      </p:sp>
      <p:sp>
        <p:nvSpPr>
          <p:cNvPr id="3" name="スライド番号プレースホルダー 2"/>
          <p:cNvSpPr>
            <a:spLocks noGrp="1"/>
          </p:cNvSpPr>
          <p:nvPr>
            <p:ph type="sldNum" sz="quarter" idx="10"/>
          </p:nvPr>
        </p:nvSpPr>
        <p:spPr/>
        <p:txBody>
          <a:bodyPr/>
          <a:lstStyle/>
          <a:p>
            <a:pPr>
              <a:defRPr/>
            </a:pPr>
            <a:fld id="{5C489480-8482-4FE0-A015-CFEEA03935A6}" type="slidenum">
              <a:rPr lang="ja-JP" altLang="en-US" smtClean="0"/>
              <a:pPr>
                <a:defRPr/>
              </a:pPr>
              <a:t>3</a:t>
            </a:fld>
            <a:endParaRPr lang="ja-JP" altLang="en-US" dirty="0"/>
          </a:p>
        </p:txBody>
      </p:sp>
      <p:sp>
        <p:nvSpPr>
          <p:cNvPr id="5" name="正方形/長方形 4"/>
          <p:cNvSpPr/>
          <p:nvPr/>
        </p:nvSpPr>
        <p:spPr>
          <a:xfrm>
            <a:off x="566055" y="809915"/>
            <a:ext cx="8044545" cy="1461939"/>
          </a:xfrm>
          <a:prstGeom prst="rect">
            <a:avLst/>
          </a:prstGeom>
        </p:spPr>
        <p:txBody>
          <a:bodyPr wrap="square">
            <a:spAutoFit/>
          </a:bodyPr>
          <a:lstStyle/>
          <a:p>
            <a:pPr marL="171450" indent="-171450">
              <a:spcBef>
                <a:spcPts val="300"/>
              </a:spcBef>
              <a:buFont typeface="Arial" panose="020B0604020202020204" pitchFamily="34" charset="0"/>
              <a:buChar char="•"/>
            </a:pPr>
            <a:r>
              <a:rPr lang="en-US" altLang="ja-JP" sz="1200" dirty="0" smtClean="0">
                <a:latin typeface="HGP明朝E" panose="02020900000000000000" pitchFamily="18" charset="-128"/>
                <a:ea typeface="HGP明朝E" panose="02020900000000000000" pitchFamily="18" charset="-128"/>
              </a:rPr>
              <a:t>2012</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7</a:t>
            </a:r>
            <a:r>
              <a:rPr lang="ja-JP" altLang="en-US" sz="1200" dirty="0">
                <a:latin typeface="HGP明朝E" panose="02020900000000000000" pitchFamily="18" charset="-128"/>
                <a:ea typeface="HGP明朝E" panose="02020900000000000000" pitchFamily="18" charset="-128"/>
              </a:rPr>
              <a:t>月の「電子行政オープンデータ戦略」策定を契機として</a:t>
            </a:r>
            <a:r>
              <a:rPr lang="ja-JP" altLang="en-US" sz="1200" dirty="0" smtClean="0">
                <a:latin typeface="HGP明朝E" panose="02020900000000000000" pitchFamily="18" charset="-128"/>
                <a:ea typeface="HGP明朝E" panose="02020900000000000000" pitchFamily="18" charset="-128"/>
              </a:rPr>
              <a:t>、日本政府におけるオープンデータ</a:t>
            </a:r>
            <a:r>
              <a:rPr lang="ja-JP" altLang="en-US" sz="1200" dirty="0">
                <a:latin typeface="HGP明朝E" panose="02020900000000000000" pitchFamily="18" charset="-128"/>
                <a:ea typeface="HGP明朝E" panose="02020900000000000000" pitchFamily="18" charset="-128"/>
              </a:rPr>
              <a:t>に関する取り組みが急速に進みつつある。</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6</a:t>
            </a:r>
            <a:r>
              <a:rPr lang="ja-JP" altLang="en-US" sz="1200" dirty="0" smtClean="0">
                <a:latin typeface="HGP明朝E" panose="02020900000000000000" pitchFamily="18" charset="-128"/>
                <a:ea typeface="HGP明朝E" panose="02020900000000000000" pitchFamily="18" charset="-128"/>
              </a:rPr>
              <a:t>月に閣議決定された「</a:t>
            </a:r>
            <a:r>
              <a:rPr lang="ja-JP" altLang="en-US" sz="1200" dirty="0">
                <a:latin typeface="HGP明朝E" panose="02020900000000000000" pitchFamily="18" charset="-128"/>
                <a:ea typeface="HGP明朝E" panose="02020900000000000000" pitchFamily="18" charset="-128"/>
              </a:rPr>
              <a:t>日本再興戦略」や「世界最先端</a:t>
            </a:r>
            <a:r>
              <a:rPr lang="en-US" altLang="ja-JP" sz="1200" dirty="0">
                <a:latin typeface="HGP明朝E" panose="02020900000000000000" pitchFamily="18" charset="-128"/>
                <a:ea typeface="HGP明朝E" panose="02020900000000000000" pitchFamily="18" charset="-128"/>
              </a:rPr>
              <a:t>IT</a:t>
            </a:r>
            <a:r>
              <a:rPr lang="ja-JP" altLang="en-US" sz="1200" dirty="0">
                <a:latin typeface="HGP明朝E" panose="02020900000000000000" pitchFamily="18" charset="-128"/>
                <a:ea typeface="HGP明朝E" panose="02020900000000000000" pitchFamily="18" charset="-128"/>
              </a:rPr>
              <a:t>国家創造宣言」においても、オープンデータが重要な施策のひとつとして</a:t>
            </a:r>
            <a:r>
              <a:rPr lang="ja-JP" altLang="en-US" sz="1200" dirty="0" smtClean="0">
                <a:latin typeface="HGP明朝E" panose="02020900000000000000" pitchFamily="18" charset="-128"/>
                <a:ea typeface="HGP明朝E" panose="02020900000000000000" pitchFamily="18" charset="-128"/>
              </a:rPr>
              <a:t>取り上げられている（</a:t>
            </a:r>
            <a:r>
              <a:rPr lang="en-US" altLang="ja-JP" sz="1200" dirty="0" smtClean="0">
                <a:latin typeface="HGP明朝E" panose="02020900000000000000" pitchFamily="18" charset="-128"/>
                <a:ea typeface="HGP明朝E" panose="02020900000000000000" pitchFamily="18" charset="-128"/>
              </a:rPr>
              <a:t>p.4</a:t>
            </a:r>
            <a:r>
              <a:rPr lang="ja-JP" altLang="en-US" sz="1200" dirty="0" smtClean="0">
                <a:latin typeface="HGP明朝E" panose="02020900000000000000" pitchFamily="18" charset="-128"/>
                <a:ea typeface="HGP明朝E" panose="02020900000000000000" pitchFamily="18" charset="-128"/>
              </a:rPr>
              <a:t>参照）。</a:t>
            </a:r>
            <a:endParaRPr lang="en-US" altLang="ja-JP" sz="1200" dirty="0" smtClean="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一方、自治体においても、オープンデータに関する取り組みが始まりつつある。データポータル等によるオープンデータでのデータ公開を行っている例が多いが、ホームページ全体をオープンデータ化したり（福井市）、県内市町村でデータ形式などを統一する取り組み（福井県）を行っている例もある（</a:t>
            </a:r>
            <a:r>
              <a:rPr lang="en-US" altLang="ja-JP" sz="1200" dirty="0" smtClean="0">
                <a:latin typeface="HGP明朝E" panose="02020900000000000000" pitchFamily="18" charset="-128"/>
                <a:ea typeface="HGP明朝E" panose="02020900000000000000" pitchFamily="18" charset="-128"/>
              </a:rPr>
              <a:t>p.5</a:t>
            </a:r>
            <a:r>
              <a:rPr lang="ja-JP" altLang="en-US" sz="1200" dirty="0" smtClean="0">
                <a:latin typeface="HGP明朝E" panose="02020900000000000000" pitchFamily="18" charset="-128"/>
                <a:ea typeface="HGP明朝E" panose="02020900000000000000" pitchFamily="18" charset="-128"/>
              </a:rPr>
              <a:t>参照）。</a:t>
            </a:r>
            <a:endParaRPr lang="en-US" altLang="ja-JP" sz="1200" dirty="0">
              <a:latin typeface="HGP明朝E" panose="02020900000000000000" pitchFamily="18" charset="-128"/>
              <a:ea typeface="HGP明朝E" panose="02020900000000000000"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49" y="2705100"/>
            <a:ext cx="5504491" cy="364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531326" y="6305549"/>
            <a:ext cx="5857876" cy="276999"/>
          </a:xfrm>
          <a:prstGeom prst="rect">
            <a:avLst/>
          </a:prstGeom>
        </p:spPr>
        <p:txBody>
          <a:bodyPr wrap="square">
            <a:spAutoFit/>
          </a:bodyPr>
          <a:lstStyle/>
          <a:p>
            <a:pPr algn="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出典</a:t>
            </a:r>
            <a:r>
              <a:rPr lang="en-US" altLang="ja-JP" sz="1200" dirty="0" smtClean="0">
                <a:latin typeface="HGP明朝E" panose="02020900000000000000" pitchFamily="18" charset="-128"/>
                <a:ea typeface="HGP明朝E" panose="02020900000000000000" pitchFamily="18" charset="-128"/>
              </a:rPr>
              <a:t>】</a:t>
            </a:r>
            <a:r>
              <a:rPr lang="ja-JP" altLang="en-US" sz="1200" dirty="0" smtClean="0">
                <a:latin typeface="HGP明朝E" panose="02020900000000000000" pitchFamily="18" charset="-128"/>
                <a:ea typeface="HGP明朝E" panose="02020900000000000000" pitchFamily="18" charset="-128"/>
              </a:rPr>
              <a:t>　</a:t>
            </a:r>
            <a:r>
              <a:rPr lang="en-US" altLang="ja-JP" sz="1200" dirty="0" smtClean="0">
                <a:latin typeface="HGP明朝E" panose="02020900000000000000" pitchFamily="18" charset="-128"/>
                <a:ea typeface="HGP明朝E" panose="02020900000000000000" pitchFamily="18" charset="-128"/>
              </a:rPr>
              <a:t>http</a:t>
            </a:r>
            <a:r>
              <a:rPr lang="en-US" altLang="ja-JP" sz="1200" dirty="0">
                <a:latin typeface="HGP明朝E" panose="02020900000000000000" pitchFamily="18" charset="-128"/>
                <a:ea typeface="HGP明朝E" panose="02020900000000000000" pitchFamily="18" charset="-128"/>
              </a:rPr>
              <a:t>://www.kantei.go.jp/jp/singi/it2/pdf/120704_gaiyou.pdf</a:t>
            </a:r>
            <a:endParaRPr lang="ja-JP" altLang="en-US" sz="1200" dirty="0">
              <a:latin typeface="HGP明朝E" panose="02020900000000000000" pitchFamily="18" charset="-128"/>
              <a:ea typeface="HGP明朝E" panose="02020900000000000000" pitchFamily="18" charset="-128"/>
            </a:endParaRPr>
          </a:p>
        </p:txBody>
      </p:sp>
      <p:sp>
        <p:nvSpPr>
          <p:cNvPr id="7" name="正方形/長方形 6"/>
          <p:cNvSpPr/>
          <p:nvPr/>
        </p:nvSpPr>
        <p:spPr>
          <a:xfrm>
            <a:off x="1847850" y="2425556"/>
            <a:ext cx="5504490" cy="276999"/>
          </a:xfrm>
          <a:prstGeom prst="rect">
            <a:avLst/>
          </a:prstGeom>
        </p:spPr>
        <p:txBody>
          <a:bodyPr wrap="square">
            <a:spAutoFit/>
          </a:bodyPr>
          <a:lstStyle/>
          <a:p>
            <a:pPr algn="ctr"/>
            <a:r>
              <a:rPr lang="ja-JP" altLang="en-US" sz="1200" dirty="0" smtClean="0">
                <a:latin typeface="HGP明朝E" panose="02020900000000000000" pitchFamily="18" charset="-128"/>
                <a:ea typeface="HGP明朝E" panose="02020900000000000000" pitchFamily="18" charset="-128"/>
              </a:rPr>
              <a:t>図　電子行政オープンデータ戦略の概要</a:t>
            </a:r>
            <a:endParaRPr lang="ja-JP" altLang="en-US" sz="1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8590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39</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1800" dirty="0" smtClean="0">
                <a:latin typeface="+mj-ea"/>
              </a:rPr>
              <a:t>参考３：</a:t>
            </a:r>
            <a:r>
              <a:rPr lang="ja-JP" altLang="en-US" sz="1800" dirty="0">
                <a:latin typeface="+mj-ea"/>
              </a:rPr>
              <a:t>各府省ホームページの利用ルールの見直しのひな形（素案</a:t>
            </a:r>
            <a:r>
              <a:rPr lang="ja-JP" altLang="en-US" sz="1800" dirty="0" smtClean="0">
                <a:latin typeface="+mj-ea"/>
              </a:rPr>
              <a:t>）</a:t>
            </a:r>
            <a:endParaRPr kumimoji="1" lang="ja-JP" altLang="en-US" sz="1800" dirty="0">
              <a:latin typeface="+mj-ea"/>
            </a:endParaRPr>
          </a:p>
        </p:txBody>
      </p:sp>
      <p:sp>
        <p:nvSpPr>
          <p:cNvPr id="6" name="正方形/長方形 5"/>
          <p:cNvSpPr/>
          <p:nvPr/>
        </p:nvSpPr>
        <p:spPr>
          <a:xfrm>
            <a:off x="489855" y="695615"/>
            <a:ext cx="8273145" cy="6140142"/>
          </a:xfrm>
          <a:prstGeom prst="rect">
            <a:avLst/>
          </a:prstGeom>
        </p:spPr>
        <p:txBody>
          <a:bodyPr wrap="square">
            <a:spAutoFit/>
          </a:bodyPr>
          <a:lstStyle/>
          <a:p>
            <a:pPr marL="180975" lvl="1">
              <a:spcBef>
                <a:spcPts val="300"/>
              </a:spcBef>
            </a:pPr>
            <a:r>
              <a:rPr lang="en-US" altLang="ja-JP" sz="900" dirty="0" smtClean="0">
                <a:latin typeface="HGP明朝E" panose="02020900000000000000" pitchFamily="18" charset="-128"/>
                <a:ea typeface="HGP明朝E" panose="02020900000000000000" pitchFamily="18" charset="-128"/>
              </a:rPr>
              <a:t>					</a:t>
            </a:r>
            <a:r>
              <a:rPr lang="ja-JP" altLang="en-US" sz="900" dirty="0" smtClean="0">
                <a:solidFill>
                  <a:srgbClr val="0070C0"/>
                </a:solidFill>
                <a:latin typeface="HGP明朝E" panose="02020900000000000000" pitchFamily="18" charset="-128"/>
                <a:ea typeface="HGP明朝E" panose="02020900000000000000" pitchFamily="18" charset="-128"/>
              </a:rPr>
              <a:t>注</a:t>
            </a:r>
            <a:r>
              <a:rPr lang="ja-JP" altLang="en-US" sz="900" dirty="0">
                <a:solidFill>
                  <a:srgbClr val="0070C0"/>
                </a:solidFill>
                <a:latin typeface="HGP明朝E" panose="02020900000000000000" pitchFamily="18" charset="-128"/>
                <a:ea typeface="HGP明朝E" panose="02020900000000000000" pitchFamily="18" charset="-128"/>
              </a:rPr>
              <a:t>：青太字部分は、各府省がそれぞれ記載する箇所。</a:t>
            </a:r>
          </a:p>
          <a:p>
            <a:pPr marL="180975" lvl="1">
              <a:spcBef>
                <a:spcPts val="300"/>
              </a:spcBef>
            </a:pPr>
            <a:r>
              <a:rPr lang="en-US" altLang="ja-JP" sz="900" dirty="0" smtClean="0">
                <a:latin typeface="HGP明朝E" panose="02020900000000000000" pitchFamily="18" charset="-128"/>
                <a:ea typeface="HGP明朝E" panose="02020900000000000000" pitchFamily="18" charset="-128"/>
              </a:rPr>
              <a:t>					</a:t>
            </a:r>
            <a:r>
              <a:rPr lang="ja-JP" altLang="en-US" sz="900" dirty="0" smtClean="0">
                <a:solidFill>
                  <a:srgbClr val="FF0000"/>
                </a:solidFill>
                <a:latin typeface="HGP明朝E" panose="02020900000000000000" pitchFamily="18" charset="-128"/>
                <a:ea typeface="HGP明朝E" panose="02020900000000000000" pitchFamily="18" charset="-128"/>
              </a:rPr>
              <a:t>注</a:t>
            </a:r>
            <a:r>
              <a:rPr lang="ja-JP" altLang="en-US" sz="900" dirty="0">
                <a:solidFill>
                  <a:srgbClr val="FF0000"/>
                </a:solidFill>
                <a:latin typeface="HGP明朝E" panose="02020900000000000000" pitchFamily="18" charset="-128"/>
                <a:ea typeface="HGP明朝E" panose="02020900000000000000" pitchFamily="18" charset="-128"/>
              </a:rPr>
              <a:t>：赤字部分は、項目の説明（利用ルールとしての文言ではない。）</a:t>
            </a:r>
          </a:p>
          <a:p>
            <a:pPr marL="180975" lvl="1">
              <a:spcBef>
                <a:spcPts val="300"/>
              </a:spcBef>
            </a:pPr>
            <a:r>
              <a:rPr lang="ja-JP" altLang="en-US" sz="900" b="1" dirty="0" smtClean="0">
                <a:latin typeface="HGP明朝E" panose="02020900000000000000" pitchFamily="18" charset="-128"/>
                <a:ea typeface="HGP明朝E" panose="02020900000000000000" pitchFamily="18" charset="-128"/>
              </a:rPr>
              <a:t>１</a:t>
            </a:r>
            <a:r>
              <a:rPr lang="ja-JP" altLang="en-US" sz="900" b="1" dirty="0">
                <a:latin typeface="HGP明朝E" panose="02020900000000000000" pitchFamily="18" charset="-128"/>
                <a:ea typeface="HGP明朝E" panose="02020900000000000000" pitchFamily="18" charset="-128"/>
              </a:rPr>
              <a:t>．当ホ</a:t>
            </a:r>
            <a:r>
              <a:rPr lang="ja-JP" altLang="en-US" sz="900" b="1" dirty="0">
                <a:solidFill>
                  <a:srgbClr val="0070C0"/>
                </a:solidFill>
                <a:latin typeface="HGP明朝E" panose="02020900000000000000" pitchFamily="18" charset="-128"/>
                <a:ea typeface="HGP明朝E" panose="02020900000000000000" pitchFamily="18" charset="-128"/>
              </a:rPr>
              <a:t>ームページ</a:t>
            </a:r>
            <a:r>
              <a:rPr lang="ja-JP" altLang="en-US" sz="900" b="1" dirty="0">
                <a:latin typeface="HGP明朝E" panose="02020900000000000000" pitchFamily="18" charset="-128"/>
                <a:ea typeface="HGP明朝E" panose="02020900000000000000" pitchFamily="18" charset="-128"/>
              </a:rPr>
              <a:t>のコンテンツの利用について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当</a:t>
            </a:r>
            <a:r>
              <a:rPr lang="ja-JP" altLang="en-US" sz="900" dirty="0">
                <a:solidFill>
                  <a:srgbClr val="0070C0"/>
                </a:solidFill>
                <a:latin typeface="HGP明朝E" panose="02020900000000000000" pitchFamily="18" charset="-128"/>
                <a:ea typeface="HGP明朝E" panose="02020900000000000000" pitchFamily="18" charset="-128"/>
              </a:rPr>
              <a:t>ホームページ</a:t>
            </a:r>
            <a:r>
              <a:rPr lang="ja-JP" altLang="en-US" sz="900" dirty="0">
                <a:latin typeface="HGP明朝E" panose="02020900000000000000" pitchFamily="18" charset="-128"/>
                <a:ea typeface="HGP明朝E" panose="02020900000000000000" pitchFamily="18" charset="-128"/>
              </a:rPr>
              <a:t>で公開している情報（以下「コンテンツ」といいます。）は、別の利用ルールが適用されるコンテンツを除き、どなたでも以下の１）～７）に従って、複製、公衆送信、翻訳・変形等の翻案等、自由に利用できます。商用利用も可能です。（別の利用ルールが適用されるコンテンツについては、「２．別の利用ルールが適用されるコンテンツについて」をご覧ください。）</a:t>
            </a:r>
          </a:p>
          <a:p>
            <a:pPr marL="180975" lvl="1">
              <a:spcBef>
                <a:spcPts val="300"/>
              </a:spcBef>
            </a:pPr>
            <a:r>
              <a:rPr lang="ja-JP" altLang="en-US" sz="900" dirty="0">
                <a:latin typeface="HGP明朝E" panose="02020900000000000000" pitchFamily="18" charset="-128"/>
                <a:ea typeface="HGP明朝E" panose="02020900000000000000" pitchFamily="18" charset="-128"/>
              </a:rPr>
              <a:t>コンテンツ利用に当たっては、本利用ルールに同意したものとみなします。</a:t>
            </a:r>
          </a:p>
          <a:p>
            <a:pPr marL="180975" lvl="1">
              <a:spcBef>
                <a:spcPts val="300"/>
              </a:spcBef>
            </a:pPr>
            <a:r>
              <a:rPr lang="ja-JP" altLang="en-US" sz="900" dirty="0">
                <a:latin typeface="HGP明朝E" panose="02020900000000000000" pitchFamily="18" charset="-128"/>
                <a:ea typeface="HGP明朝E" panose="02020900000000000000" pitchFamily="18" charset="-128"/>
              </a:rPr>
              <a:t>　</a:t>
            </a:r>
            <a:r>
              <a:rPr lang="en-US" altLang="ja-JP" sz="900" dirty="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「ホームページ」との文言については、「ウェブサイト」、「サイト」等、各府省により適宜、適当な文言とすることができます。</a:t>
            </a:r>
          </a:p>
          <a:p>
            <a:pPr marL="180975" lvl="1">
              <a:spcBef>
                <a:spcPts val="300"/>
              </a:spcBef>
            </a:pPr>
            <a:endParaRPr lang="ja-JP" altLang="en-US" sz="4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１）　出典の記載について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ア　コンテンツを利用する際は出典を記載してください。出典の記載方法は以下のとおりです。</a:t>
            </a:r>
          </a:p>
          <a:p>
            <a:pPr marL="180975" lvl="1">
              <a:spcBef>
                <a:spcPts val="300"/>
              </a:spcBef>
            </a:pPr>
            <a:r>
              <a:rPr lang="ja-JP" altLang="en-US" sz="900" dirty="0">
                <a:latin typeface="HGP明朝E" panose="02020900000000000000" pitchFamily="18" charset="-128"/>
                <a:ea typeface="HGP明朝E" panose="02020900000000000000" pitchFamily="18" charset="-128"/>
              </a:rPr>
              <a:t>　　（出典記載例）</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出典</a:t>
            </a:r>
            <a:r>
              <a:rPr lang="ja-JP" altLang="en-US" sz="900" dirty="0">
                <a:solidFill>
                  <a:srgbClr val="0070C0"/>
                </a:solidFill>
                <a:latin typeface="HGP明朝E" panose="02020900000000000000" pitchFamily="18" charset="-128"/>
                <a:ea typeface="HGP明朝E" panose="02020900000000000000" pitchFamily="18" charset="-128"/>
              </a:rPr>
              <a:t>：</a:t>
            </a:r>
            <a:r>
              <a:rPr lang="en-US" altLang="ja-JP" sz="900" dirty="0">
                <a:solidFill>
                  <a:srgbClr val="0070C0"/>
                </a:solidFill>
                <a:latin typeface="HGP明朝E" panose="02020900000000000000" pitchFamily="18" charset="-128"/>
                <a:ea typeface="HGP明朝E" panose="02020900000000000000" pitchFamily="18" charset="-128"/>
              </a:rPr>
              <a:t>A</a:t>
            </a:r>
            <a:r>
              <a:rPr lang="ja-JP" altLang="en-US" sz="900" dirty="0">
                <a:solidFill>
                  <a:srgbClr val="0070C0"/>
                </a:solidFill>
                <a:latin typeface="HGP明朝E" panose="02020900000000000000" pitchFamily="18" charset="-128"/>
                <a:ea typeface="HGP明朝E" panose="02020900000000000000" pitchFamily="18" charset="-128"/>
              </a:rPr>
              <a:t>省ホームページ　（当該ページの</a:t>
            </a:r>
            <a:r>
              <a:rPr lang="en-US" altLang="ja-JP" sz="900" dirty="0">
                <a:solidFill>
                  <a:srgbClr val="0070C0"/>
                </a:solidFill>
                <a:latin typeface="HGP明朝E" panose="02020900000000000000" pitchFamily="18" charset="-128"/>
                <a:ea typeface="HGP明朝E" panose="02020900000000000000" pitchFamily="18" charset="-128"/>
              </a:rPr>
              <a:t>URL</a:t>
            </a:r>
            <a:r>
              <a:rPr lang="ja-JP" altLang="en-US" sz="900" dirty="0">
                <a:solidFill>
                  <a:srgbClr val="0070C0"/>
                </a:solidFill>
                <a:latin typeface="HGP明朝E" panose="02020900000000000000" pitchFamily="18" charset="-128"/>
                <a:ea typeface="HGP明朝E" panose="02020900000000000000" pitchFamily="18" charset="-128"/>
              </a:rPr>
              <a:t>）</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出典</a:t>
            </a:r>
            <a:r>
              <a:rPr lang="ja-JP" altLang="en-US" sz="900" dirty="0">
                <a:solidFill>
                  <a:srgbClr val="0070C0"/>
                </a:solidFill>
                <a:latin typeface="HGP明朝E" panose="02020900000000000000" pitchFamily="18" charset="-128"/>
                <a:ea typeface="HGP明朝E" panose="02020900000000000000" pitchFamily="18" charset="-128"/>
              </a:rPr>
              <a:t>：「○○動向調査」（</a:t>
            </a:r>
            <a:r>
              <a:rPr lang="en-US" altLang="ja-JP" sz="900" dirty="0">
                <a:solidFill>
                  <a:srgbClr val="0070C0"/>
                </a:solidFill>
                <a:latin typeface="HGP明朝E" panose="02020900000000000000" pitchFamily="18" charset="-128"/>
                <a:ea typeface="HGP明朝E" panose="02020900000000000000" pitchFamily="18" charset="-128"/>
              </a:rPr>
              <a:t>A</a:t>
            </a:r>
            <a:r>
              <a:rPr lang="ja-JP" altLang="en-US" sz="900" dirty="0">
                <a:solidFill>
                  <a:srgbClr val="0070C0"/>
                </a:solidFill>
                <a:latin typeface="HGP明朝E" panose="02020900000000000000" pitchFamily="18" charset="-128"/>
                <a:ea typeface="HGP明朝E" panose="02020900000000000000" pitchFamily="18" charset="-128"/>
              </a:rPr>
              <a:t>省） （当該ページの</a:t>
            </a:r>
            <a:r>
              <a:rPr lang="en-US" altLang="ja-JP" sz="900" dirty="0">
                <a:solidFill>
                  <a:srgbClr val="0070C0"/>
                </a:solidFill>
                <a:latin typeface="HGP明朝E" panose="02020900000000000000" pitchFamily="18" charset="-128"/>
                <a:ea typeface="HGP明朝E" panose="02020900000000000000" pitchFamily="18" charset="-128"/>
              </a:rPr>
              <a:t>URL</a:t>
            </a:r>
            <a:r>
              <a:rPr lang="ja-JP" altLang="en-US" sz="900" dirty="0">
                <a:solidFill>
                  <a:srgbClr val="0070C0"/>
                </a:solidFill>
                <a:latin typeface="HGP明朝E" panose="02020900000000000000" pitchFamily="18" charset="-128"/>
                <a:ea typeface="HGP明朝E" panose="02020900000000000000" pitchFamily="18" charset="-128"/>
              </a:rPr>
              <a:t>）　（○年○月○日に利用）　など</a:t>
            </a:r>
          </a:p>
          <a:p>
            <a:pPr marL="180975" lvl="1">
              <a:spcBef>
                <a:spcPts val="300"/>
              </a:spcBef>
            </a:pPr>
            <a:r>
              <a:rPr lang="ja-JP" altLang="en-US" sz="900" dirty="0">
                <a:latin typeface="HGP明朝E" panose="02020900000000000000" pitchFamily="18" charset="-128"/>
                <a:ea typeface="HGP明朝E" panose="02020900000000000000" pitchFamily="18" charset="-128"/>
              </a:rPr>
              <a:t>イ　コンテンツを編集・加工等して利用する場合は、上記出典とは別に、編集・加工等を行ったことを記載してください。また編集・加工した情報を、あたかも国（又は府省等）が作成したかのような態様で公表・利用することは禁止します。</a:t>
            </a:r>
          </a:p>
          <a:p>
            <a:pPr marL="180975" lvl="1">
              <a:spcBef>
                <a:spcPts val="300"/>
              </a:spcBef>
            </a:pPr>
            <a:r>
              <a:rPr lang="ja-JP" altLang="en-US" sz="900" dirty="0">
                <a:latin typeface="HGP明朝E" panose="02020900000000000000" pitchFamily="18" charset="-128"/>
                <a:ea typeface="HGP明朝E" panose="02020900000000000000" pitchFamily="18" charset="-128"/>
              </a:rPr>
              <a:t>　　（コンテンツを編集・加工等して利用する場合の記載例）</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○○動向調査」（Ａ省） （当該ページの</a:t>
            </a:r>
            <a:r>
              <a:rPr lang="en-US" altLang="ja-JP" sz="900" dirty="0">
                <a:solidFill>
                  <a:srgbClr val="0070C0"/>
                </a:solidFill>
                <a:latin typeface="HGP明朝E" panose="02020900000000000000" pitchFamily="18" charset="-128"/>
                <a:ea typeface="HGP明朝E" panose="02020900000000000000" pitchFamily="18" charset="-128"/>
              </a:rPr>
              <a:t>URL</a:t>
            </a:r>
            <a:r>
              <a:rPr lang="ja-JP" altLang="en-US" sz="900" dirty="0">
                <a:solidFill>
                  <a:srgbClr val="0070C0"/>
                </a:solidFill>
                <a:latin typeface="HGP明朝E" panose="02020900000000000000" pitchFamily="18" charset="-128"/>
                <a:ea typeface="HGP明朝E" panose="02020900000000000000" pitchFamily="18" charset="-128"/>
              </a:rPr>
              <a:t>）を加工して作成</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○○動向調査」（</a:t>
            </a:r>
            <a:r>
              <a:rPr lang="en-US" altLang="ja-JP" sz="900" dirty="0">
                <a:solidFill>
                  <a:srgbClr val="0070C0"/>
                </a:solidFill>
                <a:latin typeface="HGP明朝E" panose="02020900000000000000" pitchFamily="18" charset="-128"/>
                <a:ea typeface="HGP明朝E" panose="02020900000000000000" pitchFamily="18" charset="-128"/>
              </a:rPr>
              <a:t>A</a:t>
            </a:r>
            <a:r>
              <a:rPr lang="ja-JP" altLang="en-US" sz="900" dirty="0">
                <a:solidFill>
                  <a:srgbClr val="0070C0"/>
                </a:solidFill>
                <a:latin typeface="HGP明朝E" panose="02020900000000000000" pitchFamily="18" charset="-128"/>
                <a:ea typeface="HGP明朝E" panose="02020900000000000000" pitchFamily="18" charset="-128"/>
              </a:rPr>
              <a:t>省） （当該ページの</a:t>
            </a:r>
            <a:r>
              <a:rPr lang="en-US" altLang="ja-JP" sz="900" dirty="0">
                <a:solidFill>
                  <a:srgbClr val="0070C0"/>
                </a:solidFill>
                <a:latin typeface="HGP明朝E" panose="02020900000000000000" pitchFamily="18" charset="-128"/>
                <a:ea typeface="HGP明朝E" panose="02020900000000000000" pitchFamily="18" charset="-128"/>
              </a:rPr>
              <a:t>URL</a:t>
            </a:r>
            <a:r>
              <a:rPr lang="ja-JP" altLang="en-US" sz="900" dirty="0">
                <a:solidFill>
                  <a:srgbClr val="0070C0"/>
                </a:solidFill>
                <a:latin typeface="HGP明朝E" panose="02020900000000000000" pitchFamily="18" charset="-128"/>
                <a:ea typeface="HGP明朝E" panose="02020900000000000000" pitchFamily="18" charset="-128"/>
              </a:rPr>
              <a:t>）をもとに○○株式会社作成　など</a:t>
            </a:r>
          </a:p>
          <a:p>
            <a:pPr marL="180975" lvl="1">
              <a:spcBef>
                <a:spcPts val="300"/>
              </a:spcBef>
            </a:pPr>
            <a:endParaRPr lang="ja-JP" altLang="en-US" sz="4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２）　第三者の権利を侵害しないようにしてください</a:t>
            </a:r>
          </a:p>
          <a:p>
            <a:pPr marL="180975" lvl="1">
              <a:spcBef>
                <a:spcPts val="300"/>
              </a:spcBef>
            </a:pPr>
            <a:r>
              <a:rPr lang="ja-JP" altLang="en-US" sz="900" dirty="0">
                <a:latin typeface="HGP明朝E" panose="02020900000000000000" pitchFamily="18" charset="-128"/>
                <a:ea typeface="HGP明朝E" panose="02020900000000000000" pitchFamily="18" charset="-128"/>
              </a:rPr>
              <a:t>ア　コンテンツの中には、第三者（国以外の者をいいます。以下同じ。）が著作権その他の権利を有している場合があります。第三者が著作権を有している</a:t>
            </a:r>
            <a:r>
              <a:rPr lang="ja-JP" altLang="en-US" sz="900" dirty="0" smtClean="0">
                <a:latin typeface="HGP明朝E" panose="02020900000000000000" pitchFamily="18" charset="-128"/>
                <a:ea typeface="HGP明朝E" panose="02020900000000000000" pitchFamily="18" charset="-128"/>
              </a:rPr>
              <a:t>コンテン　ツ</a:t>
            </a:r>
            <a:r>
              <a:rPr lang="ja-JP" altLang="en-US" sz="900" dirty="0">
                <a:latin typeface="HGP明朝E" panose="02020900000000000000" pitchFamily="18" charset="-128"/>
                <a:ea typeface="HGP明朝E" panose="02020900000000000000" pitchFamily="18" charset="-128"/>
              </a:rPr>
              <a:t>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180975" lvl="1">
              <a:spcBef>
                <a:spcPts val="300"/>
              </a:spcBef>
            </a:pPr>
            <a:r>
              <a:rPr lang="ja-JP" altLang="en-US" sz="900" dirty="0">
                <a:latin typeface="HGP明朝E" panose="02020900000000000000" pitchFamily="18" charset="-128"/>
                <a:ea typeface="HGP明朝E" panose="02020900000000000000" pitchFamily="18" charset="-128"/>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→第三者に権利があることを表示・示唆している場合の例）［別紙に記載］</a:t>
            </a:r>
          </a:p>
          <a:p>
            <a:pPr marL="180975" lvl="1">
              <a:spcBef>
                <a:spcPts val="300"/>
              </a:spcBef>
            </a:pPr>
            <a:r>
              <a:rPr lang="ja-JP" altLang="en-US" sz="900" dirty="0">
                <a:latin typeface="HGP明朝E" panose="02020900000000000000" pitchFamily="18" charset="-128"/>
                <a:ea typeface="HGP明朝E" panose="02020900000000000000" pitchFamily="18" charset="-128"/>
              </a:rPr>
              <a:t>ウ　外部データベース等とのＡＰＩ（</a:t>
            </a:r>
            <a:r>
              <a:rPr lang="en-US" altLang="ja-JP" sz="900" dirty="0">
                <a:latin typeface="HGP明朝E" panose="02020900000000000000" pitchFamily="18" charset="-128"/>
                <a:ea typeface="HGP明朝E" panose="02020900000000000000" pitchFamily="18" charset="-128"/>
              </a:rPr>
              <a:t>Application Programming Interface</a:t>
            </a:r>
            <a:r>
              <a:rPr lang="ja-JP" altLang="en-US" sz="900" dirty="0">
                <a:latin typeface="HGP明朝E" panose="02020900000000000000" pitchFamily="18" charset="-128"/>
                <a:ea typeface="HGP明朝E" panose="02020900000000000000" pitchFamily="18" charset="-128"/>
              </a:rPr>
              <a:t>）連携等により取得しているコンテンツについては、その提供元の利用条件に従ってください。</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→外部データベース等とのＡＰＩ連携等により取得しているコンテンツの例）［別紙に記載］</a:t>
            </a:r>
          </a:p>
          <a:p>
            <a:pPr marL="180975" lvl="1">
              <a:spcBef>
                <a:spcPts val="300"/>
              </a:spcBef>
            </a:pPr>
            <a:r>
              <a:rPr lang="ja-JP" altLang="en-US" sz="900" dirty="0" smtClean="0">
                <a:solidFill>
                  <a:srgbClr val="FF0000"/>
                </a:solidFill>
                <a:latin typeface="HGP明朝E" panose="02020900000000000000" pitchFamily="18" charset="-128"/>
                <a:ea typeface="HGP明朝E" panose="02020900000000000000" pitchFamily="18" charset="-128"/>
              </a:rPr>
              <a:t>　　</a:t>
            </a:r>
            <a:r>
              <a:rPr lang="en-US" altLang="ja-JP" sz="900" dirty="0" smtClean="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該当するコンテンツがない場合、本項目は削除してください。</a:t>
            </a:r>
          </a:p>
          <a:p>
            <a:pPr marL="180975" lvl="1">
              <a:spcBef>
                <a:spcPts val="300"/>
              </a:spcBef>
            </a:pPr>
            <a:r>
              <a:rPr lang="ja-JP" altLang="en-US" sz="900" dirty="0">
                <a:latin typeface="HGP明朝E" panose="02020900000000000000" pitchFamily="18" charset="-128"/>
                <a:ea typeface="HGP明朝E" panose="02020900000000000000" pitchFamily="18" charset="-128"/>
              </a:rPr>
              <a:t>エ　第三者が著作権等を有しているコンテンツであっても、著作権法上認められている引用など、著作権者等の許諾なしに利用できる場合があります</a:t>
            </a:r>
            <a:r>
              <a:rPr lang="ja-JP" altLang="en-US" sz="900" dirty="0" smtClean="0">
                <a:latin typeface="HGP明朝E" panose="02020900000000000000" pitchFamily="18" charset="-128"/>
                <a:ea typeface="HGP明朝E" panose="02020900000000000000" pitchFamily="18" charset="-128"/>
              </a:rPr>
              <a:t>。</a:t>
            </a:r>
            <a:endParaRPr lang="en-US" altLang="ja-JP" sz="900" dirty="0" smtClean="0">
              <a:latin typeface="HGP明朝E" panose="02020900000000000000" pitchFamily="18" charset="-128"/>
              <a:ea typeface="HGP明朝E" panose="02020900000000000000" pitchFamily="18" charset="-128"/>
            </a:endParaRPr>
          </a:p>
          <a:p>
            <a:pPr marL="180975" lvl="1">
              <a:spcBef>
                <a:spcPts val="300"/>
              </a:spcBef>
            </a:pPr>
            <a:endParaRPr lang="en-US" altLang="ja-JP" sz="4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３）　禁止している利用について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ア　コンテンツに関し、以下のように利用することは禁止します。</a:t>
            </a:r>
          </a:p>
          <a:p>
            <a:pPr marL="180975" lvl="1">
              <a:spcBef>
                <a:spcPts val="300"/>
              </a:spcBef>
            </a:pPr>
            <a:r>
              <a:rPr lang="ja-JP" altLang="en-US" sz="900" dirty="0">
                <a:latin typeface="HGP明朝E" panose="02020900000000000000" pitchFamily="18" charset="-128"/>
                <a:ea typeface="HGP明朝E" panose="02020900000000000000" pitchFamily="18" charset="-128"/>
              </a:rPr>
              <a:t>　（ア）法令、条例又は公序良俗に反する利用</a:t>
            </a:r>
          </a:p>
          <a:p>
            <a:pPr marL="180975" lvl="1">
              <a:spcBef>
                <a:spcPts val="300"/>
              </a:spcBef>
            </a:pPr>
            <a:r>
              <a:rPr lang="ja-JP" altLang="en-US" sz="900" dirty="0">
                <a:latin typeface="HGP明朝E" panose="02020900000000000000" pitchFamily="18" charset="-128"/>
                <a:ea typeface="HGP明朝E" panose="02020900000000000000" pitchFamily="18" charset="-128"/>
              </a:rPr>
              <a:t>　（イ）国家・国民の安全に脅威を与える</a:t>
            </a:r>
            <a:r>
              <a:rPr lang="ja-JP" altLang="en-US" sz="900" dirty="0" smtClean="0">
                <a:latin typeface="HGP明朝E" panose="02020900000000000000" pitchFamily="18" charset="-128"/>
                <a:ea typeface="HGP明朝E" panose="02020900000000000000" pitchFamily="18" charset="-128"/>
              </a:rPr>
              <a:t>利用</a:t>
            </a:r>
            <a:endParaRPr lang="ja-JP" altLang="en-US" sz="900" dirty="0">
              <a:latin typeface="HGP明朝E" panose="02020900000000000000" pitchFamily="18" charset="-128"/>
              <a:ea typeface="HGP明朝E" panose="02020900000000000000" pitchFamily="18" charset="-128"/>
            </a:endParaRPr>
          </a:p>
        </p:txBody>
      </p:sp>
      <p:sp>
        <p:nvSpPr>
          <p:cNvPr id="2" name="正方形/長方形 1"/>
          <p:cNvSpPr/>
          <p:nvPr/>
        </p:nvSpPr>
        <p:spPr>
          <a:xfrm>
            <a:off x="3548744" y="6309589"/>
            <a:ext cx="5410199" cy="253916"/>
          </a:xfrm>
          <a:prstGeom prst="rect">
            <a:avLst/>
          </a:prstGeom>
        </p:spPr>
        <p:txBody>
          <a:bodyPr wrap="square">
            <a:spAutoFit/>
          </a:bodyPr>
          <a:lstStyle/>
          <a:p>
            <a:r>
              <a:rPr lang="en-US" altLang="ja-JP" sz="1050" dirty="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出典</a:t>
            </a:r>
            <a:r>
              <a:rPr lang="en-US" altLang="ja-JP" sz="1050" dirty="0" smtClean="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　</a:t>
            </a:r>
            <a:r>
              <a:rPr lang="en-US" altLang="ja-JP" sz="1050" dirty="0" smtClean="0">
                <a:latin typeface="HGP明朝E" panose="02020900000000000000" pitchFamily="18" charset="-128"/>
                <a:ea typeface="HGP明朝E" panose="02020900000000000000" pitchFamily="18" charset="-128"/>
              </a:rPr>
              <a:t>2014</a:t>
            </a:r>
            <a:r>
              <a:rPr lang="ja-JP" altLang="ja-JP" sz="1050" dirty="0" smtClean="0">
                <a:latin typeface="HGP明朝E" panose="02020900000000000000" pitchFamily="18" charset="-128"/>
                <a:ea typeface="HGP明朝E" panose="02020900000000000000" pitchFamily="18" charset="-128"/>
                <a:cs typeface="Times New Roman" panose="02020603050405020304" pitchFamily="18" charset="0"/>
              </a:rPr>
              <a:t>年</a:t>
            </a:r>
            <a:r>
              <a:rPr lang="ja-JP" altLang="ja-JP" sz="1050" dirty="0">
                <a:latin typeface="HGP明朝E" panose="02020900000000000000" pitchFamily="18" charset="-128"/>
                <a:ea typeface="HGP明朝E" panose="02020900000000000000" pitchFamily="18" charset="-128"/>
                <a:cs typeface="Times New Roman" panose="02020603050405020304" pitchFamily="18" charset="0"/>
              </a:rPr>
              <a:t>２月２８日　電子行政オープンデータ実務者会議　ルール・普及</a:t>
            </a:r>
            <a:r>
              <a:rPr lang="en-US" altLang="ja-JP" sz="1050" dirty="0">
                <a:latin typeface="HGP明朝E" panose="02020900000000000000" pitchFamily="18" charset="-128"/>
                <a:ea typeface="HGP明朝E" panose="02020900000000000000" pitchFamily="18" charset="-128"/>
                <a:cs typeface="Times New Roman" panose="02020603050405020304" pitchFamily="18" charset="0"/>
              </a:rPr>
              <a:t>WG</a:t>
            </a:r>
            <a:r>
              <a:rPr lang="ja-JP" altLang="ja-JP" sz="1050" dirty="0">
                <a:latin typeface="HGP明朝E" panose="02020900000000000000" pitchFamily="18" charset="-128"/>
                <a:ea typeface="HGP明朝E" panose="02020900000000000000" pitchFamily="18" charset="-128"/>
                <a:cs typeface="Times New Roman" panose="02020603050405020304" pitchFamily="18" charset="0"/>
              </a:rPr>
              <a:t>資料</a:t>
            </a:r>
            <a:r>
              <a:rPr lang="ja-JP" altLang="ja-JP" sz="1050" dirty="0" smtClean="0">
                <a:latin typeface="HGP明朝E" panose="02020900000000000000" pitchFamily="18" charset="-128"/>
                <a:ea typeface="HGP明朝E" panose="02020900000000000000" pitchFamily="18" charset="-128"/>
                <a:cs typeface="Times New Roman" panose="02020603050405020304" pitchFamily="18" charset="0"/>
              </a:rPr>
              <a:t>１</a:t>
            </a:r>
            <a:endParaRPr lang="ja-JP" altLang="en-US" sz="105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49673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40</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1800" dirty="0" smtClean="0">
                <a:latin typeface="+mj-ea"/>
              </a:rPr>
              <a:t>参考３：</a:t>
            </a:r>
            <a:r>
              <a:rPr lang="ja-JP" altLang="en-US" sz="1800" dirty="0">
                <a:latin typeface="+mj-ea"/>
              </a:rPr>
              <a:t>各府省ホームページの利用ルールの見直しのひな形（素案</a:t>
            </a:r>
            <a:r>
              <a:rPr lang="ja-JP" altLang="en-US" sz="1800" dirty="0" smtClean="0">
                <a:latin typeface="+mj-ea"/>
              </a:rPr>
              <a:t>）（続き）</a:t>
            </a:r>
            <a:endParaRPr kumimoji="1" lang="ja-JP" altLang="en-US" sz="1800" dirty="0">
              <a:latin typeface="+mj-ea"/>
            </a:endParaRPr>
          </a:p>
        </p:txBody>
      </p:sp>
      <p:sp>
        <p:nvSpPr>
          <p:cNvPr id="6" name="正方形/長方形 5"/>
          <p:cNvSpPr/>
          <p:nvPr/>
        </p:nvSpPr>
        <p:spPr>
          <a:xfrm>
            <a:off x="489856" y="895640"/>
            <a:ext cx="8101694" cy="5524589"/>
          </a:xfrm>
          <a:prstGeom prst="rect">
            <a:avLst/>
          </a:prstGeom>
        </p:spPr>
        <p:txBody>
          <a:bodyPr wrap="square">
            <a:spAutoFit/>
          </a:bodyPr>
          <a:lstStyle/>
          <a:p>
            <a:pPr marL="180975" lvl="1">
              <a:spcBef>
                <a:spcPts val="300"/>
              </a:spcBef>
            </a:pPr>
            <a:r>
              <a:rPr lang="ja-JP" altLang="en-US" sz="900" b="1" dirty="0" smtClean="0">
                <a:latin typeface="HGP明朝E" panose="02020900000000000000" pitchFamily="18" charset="-128"/>
                <a:ea typeface="HGP明朝E" panose="02020900000000000000" pitchFamily="18" charset="-128"/>
              </a:rPr>
              <a:t>４</a:t>
            </a:r>
            <a:r>
              <a:rPr lang="ja-JP" altLang="en-US" sz="900" b="1" dirty="0">
                <a:latin typeface="HGP明朝E" panose="02020900000000000000" pitchFamily="18" charset="-128"/>
                <a:ea typeface="HGP明朝E" panose="02020900000000000000" pitchFamily="18" charset="-128"/>
              </a:rPr>
              <a:t>）　個別法令による利用の制約があるコンテンツについて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ア　一部のコンテンツには、個別法令により利用に制約がある場合があります。特に、以下に記載する法令についてはご注意ください。詳しくはそれぞれのリンク先ページをご参照ください。</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法（個別法名）に基づく○○（コンテンツ名）の利用に当たっての○○（制約内容）について（→該当ページにリンク）</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ja-JP" altLang="en-US" sz="900" dirty="0">
                <a:solidFill>
                  <a:srgbClr val="0070C0"/>
                </a:solidFill>
                <a:latin typeface="HGP明朝E" panose="02020900000000000000" pitchFamily="18" charset="-128"/>
                <a:ea typeface="HGP明朝E" panose="02020900000000000000" pitchFamily="18" charset="-128"/>
              </a:rPr>
              <a:t>△法（個別法名）に基づく△△（コンテンツ名）の利用に当たっての△△（制約内容）について（→該当ページにリンク）</a:t>
            </a:r>
          </a:p>
          <a:p>
            <a:pPr marL="180975" lvl="1">
              <a:spcBef>
                <a:spcPts val="300"/>
              </a:spcBef>
            </a:pPr>
            <a:r>
              <a:rPr lang="ja-JP" altLang="en-US" sz="900" dirty="0" smtClean="0">
                <a:solidFill>
                  <a:srgbClr val="FF0000"/>
                </a:solidFill>
                <a:latin typeface="HGP明朝E" panose="02020900000000000000" pitchFamily="18" charset="-128"/>
                <a:ea typeface="HGP明朝E" panose="02020900000000000000" pitchFamily="18" charset="-128"/>
              </a:rPr>
              <a:t>　　</a:t>
            </a:r>
            <a:r>
              <a:rPr lang="en-US" altLang="ja-JP" sz="900" dirty="0" smtClean="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特に記載すべき個別法令がない場合、本項目は削除してください。</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５）　準拠法と合意管轄について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ア　この利用ルールは、日本法に基づいて解釈されます。</a:t>
            </a:r>
          </a:p>
          <a:p>
            <a:pPr marL="180975" lvl="1">
              <a:spcBef>
                <a:spcPts val="300"/>
              </a:spcBef>
            </a:pPr>
            <a:r>
              <a:rPr lang="ja-JP" altLang="en-US" sz="900" dirty="0">
                <a:latin typeface="HGP明朝E" panose="02020900000000000000" pitchFamily="18" charset="-128"/>
                <a:ea typeface="HGP明朝E" panose="02020900000000000000" pitchFamily="18" charset="-128"/>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６）　免責について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ア　国は、利用者がコンテンツを用いて行う一切の行為（コンテンツを編集・加工等した情報を利用することを含む。）について何ら責任を負うものではありません。</a:t>
            </a:r>
          </a:p>
          <a:p>
            <a:pPr marL="180975" lvl="1">
              <a:spcBef>
                <a:spcPts val="300"/>
              </a:spcBef>
            </a:pPr>
            <a:r>
              <a:rPr lang="ja-JP" altLang="en-US" sz="900" dirty="0">
                <a:latin typeface="HGP明朝E" panose="02020900000000000000" pitchFamily="18" charset="-128"/>
                <a:ea typeface="HGP明朝E" panose="02020900000000000000" pitchFamily="18" charset="-128"/>
              </a:rPr>
              <a:t>イ　コンテンツは、予告なく変更、移転、削除等が行われることがあります。</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a:latin typeface="HGP明朝E" panose="02020900000000000000" pitchFamily="18" charset="-128"/>
                <a:ea typeface="HGP明朝E" panose="02020900000000000000" pitchFamily="18" charset="-128"/>
              </a:rPr>
              <a:t>７）　その他</a:t>
            </a:r>
          </a:p>
          <a:p>
            <a:pPr marL="180975" lvl="1">
              <a:spcBef>
                <a:spcPts val="300"/>
              </a:spcBef>
            </a:pPr>
            <a:r>
              <a:rPr lang="ja-JP" altLang="en-US" sz="900" dirty="0">
                <a:latin typeface="HGP明朝E" panose="02020900000000000000" pitchFamily="18" charset="-128"/>
                <a:ea typeface="HGP明朝E" panose="02020900000000000000" pitchFamily="18" charset="-128"/>
              </a:rPr>
              <a:t>ア　この利用ルールは、著作権法上認められている引用などの利用について、制限するものではありません。</a:t>
            </a:r>
          </a:p>
          <a:p>
            <a:pPr marL="180975" lvl="1">
              <a:spcBef>
                <a:spcPts val="300"/>
              </a:spcBef>
            </a:pPr>
            <a:r>
              <a:rPr lang="ja-JP" altLang="en-US" sz="900" dirty="0">
                <a:latin typeface="HGP明朝E" panose="02020900000000000000" pitchFamily="18" charset="-128"/>
                <a:ea typeface="HGP明朝E" panose="02020900000000000000" pitchFamily="18" charset="-128"/>
              </a:rPr>
              <a:t>イ　本利用ルールは、</a:t>
            </a:r>
            <a:r>
              <a:rPr lang="ja-JP" altLang="en-US" sz="900" dirty="0">
                <a:solidFill>
                  <a:srgbClr val="0070C0"/>
                </a:solidFill>
                <a:latin typeface="HGP明朝E" panose="02020900000000000000" pitchFamily="18" charset="-128"/>
                <a:ea typeface="HGP明朝E" panose="02020900000000000000" pitchFamily="18" charset="-128"/>
              </a:rPr>
              <a:t>平成２６年○月○日</a:t>
            </a:r>
            <a:r>
              <a:rPr lang="ja-JP" altLang="en-US" sz="900" dirty="0">
                <a:latin typeface="HGP明朝E" panose="02020900000000000000" pitchFamily="18" charset="-128"/>
                <a:ea typeface="HGP明朝E" panose="02020900000000000000" pitchFamily="18" charset="-128"/>
              </a:rPr>
              <a:t>に定めたものです。本利用ルールは、今後変更される可能性があります。なお、本利用ルールについては、平成２７年度末を目途に見直しの検討を行うものとします。</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ja-JP" altLang="en-US" sz="900" b="1" dirty="0" smtClean="0">
                <a:latin typeface="HGP明朝E" panose="02020900000000000000" pitchFamily="18" charset="-128"/>
                <a:ea typeface="HGP明朝E" panose="02020900000000000000" pitchFamily="18" charset="-128"/>
              </a:rPr>
              <a:t>２</a:t>
            </a:r>
            <a:r>
              <a:rPr lang="ja-JP" altLang="en-US" sz="900" b="1" dirty="0">
                <a:latin typeface="HGP明朝E" panose="02020900000000000000" pitchFamily="18" charset="-128"/>
                <a:ea typeface="HGP明朝E" panose="02020900000000000000" pitchFamily="18" charset="-128"/>
              </a:rPr>
              <a:t>．別の利用ルールが適用されるコンテンツについて</a:t>
            </a:r>
          </a:p>
          <a:p>
            <a:pPr marL="180975" lvl="1">
              <a:spcBef>
                <a:spcPts val="300"/>
              </a:spcBef>
            </a:pPr>
            <a:r>
              <a:rPr lang="ja-JP" altLang="en-US" sz="900" dirty="0">
                <a:latin typeface="HGP明朝E" panose="02020900000000000000" pitchFamily="18" charset="-128"/>
                <a:ea typeface="HGP明朝E" panose="02020900000000000000" pitchFamily="18" charset="-128"/>
              </a:rPr>
              <a:t>以下のコンテンツについては、この利用ルールとは別の利用ルールが適用されます。詳細は、リンク先のページをご参照ください。　</a:t>
            </a:r>
          </a:p>
          <a:p>
            <a:pPr marL="180975" lvl="1">
              <a:spcBef>
                <a:spcPts val="300"/>
              </a:spcBef>
            </a:pPr>
            <a:r>
              <a:rPr lang="ja-JP" altLang="en-US" sz="900" dirty="0" smtClean="0">
                <a:solidFill>
                  <a:srgbClr val="0070C0"/>
                </a:solidFill>
                <a:latin typeface="HGP明朝E" panose="02020900000000000000" pitchFamily="18" charset="-128"/>
                <a:ea typeface="HGP明朝E" panose="02020900000000000000" pitchFamily="18" charset="-128"/>
              </a:rPr>
              <a:t>　　</a:t>
            </a:r>
            <a:r>
              <a:rPr lang="en-US" altLang="ja-JP" sz="900" dirty="0" smtClean="0">
                <a:solidFill>
                  <a:srgbClr val="0070C0"/>
                </a:solidFill>
                <a:latin typeface="HGP明朝E" panose="02020900000000000000" pitchFamily="18" charset="-128"/>
                <a:ea typeface="HGP明朝E" panose="02020900000000000000" pitchFamily="18" charset="-128"/>
              </a:rPr>
              <a:t>××</a:t>
            </a:r>
            <a:r>
              <a:rPr lang="ja-JP" altLang="en-US" sz="900" dirty="0">
                <a:solidFill>
                  <a:srgbClr val="0070C0"/>
                </a:solidFill>
                <a:latin typeface="HGP明朝E" panose="02020900000000000000" pitchFamily="18" charset="-128"/>
                <a:ea typeface="HGP明朝E" panose="02020900000000000000" pitchFamily="18" charset="-128"/>
              </a:rPr>
              <a:t>（コンテンツ名）の利用について（→該当ページにリンク）</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en-US" altLang="ja-JP" sz="900" dirty="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個別法令に根拠のない利用制約を課して別の利用ルールを設ける場合、各府省は、別の利用ルールを設ける具体的かつ合理的な根拠を、上記リンク先ページで明確に説明する責任を負うものとします。</a:t>
            </a:r>
          </a:p>
          <a:p>
            <a:pPr marL="180975" lvl="1">
              <a:spcBef>
                <a:spcPts val="300"/>
              </a:spcBef>
            </a:pPr>
            <a:r>
              <a:rPr lang="en-US" altLang="ja-JP" sz="900" dirty="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該当するコンテンツがない場合、本項目は削除してください。</a:t>
            </a:r>
          </a:p>
          <a:p>
            <a:pPr marL="180975" lvl="1">
              <a:spcBef>
                <a:spcPts val="300"/>
              </a:spcBef>
            </a:pPr>
            <a:endParaRPr lang="ja-JP" altLang="en-US" sz="900" dirty="0">
              <a:latin typeface="HGP明朝E" panose="02020900000000000000" pitchFamily="18" charset="-128"/>
              <a:ea typeface="HGP明朝E" panose="02020900000000000000" pitchFamily="18" charset="-128"/>
            </a:endParaRPr>
          </a:p>
          <a:p>
            <a:pPr marL="180975" lvl="1">
              <a:spcBef>
                <a:spcPts val="300"/>
              </a:spcBef>
            </a:pPr>
            <a:r>
              <a:rPr lang="en-US" altLang="ja-JP" sz="900" dirty="0">
                <a:solidFill>
                  <a:srgbClr val="FF0000"/>
                </a:solidFill>
                <a:latin typeface="HGP明朝E" panose="02020900000000000000" pitchFamily="18" charset="-128"/>
                <a:ea typeface="HGP明朝E" panose="02020900000000000000" pitchFamily="18" charset="-128"/>
              </a:rPr>
              <a:t>※</a:t>
            </a:r>
            <a:r>
              <a:rPr lang="ja-JP" altLang="en-US" sz="900" dirty="0">
                <a:solidFill>
                  <a:srgbClr val="FF0000"/>
                </a:solidFill>
                <a:latin typeface="HGP明朝E" panose="02020900000000000000" pitchFamily="18" charset="-128"/>
                <a:ea typeface="HGP明朝E" panose="02020900000000000000" pitchFamily="18" charset="-128"/>
              </a:rPr>
              <a:t>ホームページ全体についてのリンク、プライバシーポリシー、アクセシビリティや免責事項（コンテンツ利用に係るものを除く。）については、上記のコンテンツ利用に係る内容と矛盾しない限り、各府省において自由に定められる。</a:t>
            </a:r>
          </a:p>
        </p:txBody>
      </p:sp>
      <p:sp>
        <p:nvSpPr>
          <p:cNvPr id="5" name="正方形/長方形 4"/>
          <p:cNvSpPr/>
          <p:nvPr/>
        </p:nvSpPr>
        <p:spPr>
          <a:xfrm>
            <a:off x="3189514" y="6309589"/>
            <a:ext cx="5402036" cy="253916"/>
          </a:xfrm>
          <a:prstGeom prst="rect">
            <a:avLst/>
          </a:prstGeom>
        </p:spPr>
        <p:txBody>
          <a:bodyPr wrap="square">
            <a:spAutoFit/>
          </a:bodyPr>
          <a:lstStyle/>
          <a:p>
            <a:pPr algn="r"/>
            <a:r>
              <a:rPr lang="en-US" altLang="ja-JP" sz="1050" dirty="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出典</a:t>
            </a:r>
            <a:r>
              <a:rPr lang="en-US" altLang="ja-JP" sz="1050" dirty="0" smtClean="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　</a:t>
            </a:r>
            <a:r>
              <a:rPr lang="en-US" altLang="ja-JP" sz="1050" dirty="0" smtClean="0">
                <a:latin typeface="HGP明朝E" panose="02020900000000000000" pitchFamily="18" charset="-128"/>
                <a:ea typeface="HGP明朝E" panose="02020900000000000000" pitchFamily="18" charset="-128"/>
              </a:rPr>
              <a:t>2014</a:t>
            </a:r>
            <a:r>
              <a:rPr lang="ja-JP" altLang="ja-JP" sz="1050" dirty="0" smtClean="0">
                <a:latin typeface="HGP明朝E" panose="02020900000000000000" pitchFamily="18" charset="-128"/>
                <a:ea typeface="HGP明朝E" panose="02020900000000000000" pitchFamily="18" charset="-128"/>
                <a:cs typeface="Times New Roman" panose="02020603050405020304" pitchFamily="18" charset="0"/>
              </a:rPr>
              <a:t>年</a:t>
            </a:r>
            <a:r>
              <a:rPr lang="ja-JP" altLang="ja-JP" sz="1050" dirty="0">
                <a:latin typeface="HGP明朝E" panose="02020900000000000000" pitchFamily="18" charset="-128"/>
                <a:ea typeface="HGP明朝E" panose="02020900000000000000" pitchFamily="18" charset="-128"/>
                <a:cs typeface="Times New Roman" panose="02020603050405020304" pitchFamily="18" charset="0"/>
              </a:rPr>
              <a:t>２月２８日　電子行政オープンデータ実務者会議　ルール・普及</a:t>
            </a:r>
            <a:r>
              <a:rPr lang="en-US" altLang="ja-JP" sz="1050" dirty="0">
                <a:latin typeface="HGP明朝E" panose="02020900000000000000" pitchFamily="18" charset="-128"/>
                <a:ea typeface="HGP明朝E" panose="02020900000000000000" pitchFamily="18" charset="-128"/>
                <a:cs typeface="Times New Roman" panose="02020603050405020304" pitchFamily="18" charset="0"/>
              </a:rPr>
              <a:t>WG</a:t>
            </a:r>
            <a:r>
              <a:rPr lang="ja-JP" altLang="ja-JP" sz="1050" dirty="0">
                <a:latin typeface="HGP明朝E" panose="02020900000000000000" pitchFamily="18" charset="-128"/>
                <a:ea typeface="HGP明朝E" panose="02020900000000000000" pitchFamily="18" charset="-128"/>
                <a:cs typeface="Times New Roman" panose="02020603050405020304" pitchFamily="18" charset="0"/>
              </a:rPr>
              <a:t>資料</a:t>
            </a:r>
            <a:r>
              <a:rPr lang="ja-JP" altLang="ja-JP" sz="1050" dirty="0" smtClean="0">
                <a:latin typeface="HGP明朝E" panose="02020900000000000000" pitchFamily="18" charset="-128"/>
                <a:ea typeface="HGP明朝E" panose="02020900000000000000" pitchFamily="18" charset="-128"/>
                <a:cs typeface="Times New Roman" panose="02020603050405020304" pitchFamily="18" charset="0"/>
              </a:rPr>
              <a:t>１</a:t>
            </a:r>
            <a:endParaRPr lang="ja-JP" altLang="en-US" sz="105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34247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4</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2000" dirty="0"/>
              <a:t>（１）オープンデータに関する主な動向</a:t>
            </a:r>
            <a:endParaRPr lang="ja-JP" altLang="en-US" sz="2000" dirty="0">
              <a:latin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2020817352"/>
              </p:ext>
            </p:extLst>
          </p:nvPr>
        </p:nvGraphicFramePr>
        <p:xfrm>
          <a:off x="313754" y="925932"/>
          <a:ext cx="8601646" cy="5623560"/>
        </p:xfrm>
        <a:graphic>
          <a:graphicData uri="http://schemas.openxmlformats.org/drawingml/2006/table">
            <a:tbl>
              <a:tblPr firstRow="1" bandRow="1">
                <a:tableStyleId>{5C22544A-7EE6-4342-B048-85BDC9FD1C3A}</a:tableStyleId>
              </a:tblPr>
              <a:tblGrid>
                <a:gridCol w="1162050"/>
                <a:gridCol w="3886771"/>
                <a:gridCol w="3552825"/>
              </a:tblGrid>
              <a:tr h="222250">
                <a:tc>
                  <a:txBody>
                    <a:bodyPr/>
                    <a:lstStyle/>
                    <a:p>
                      <a:pPr algn="ctr"/>
                      <a:r>
                        <a:rPr kumimoji="1" lang="ja-JP" altLang="en-US" sz="1200" dirty="0" smtClean="0">
                          <a:latin typeface="HGP明朝E" panose="02020900000000000000" pitchFamily="18" charset="-128"/>
                          <a:ea typeface="HGP明朝E" panose="02020900000000000000" pitchFamily="18" charset="-128"/>
                        </a:rPr>
                        <a:t>年月</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名称</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位置づけ</a:t>
                      </a:r>
                      <a:endParaRPr kumimoji="1" lang="ja-JP" altLang="en-US" sz="1200" dirty="0">
                        <a:latin typeface="HGP明朝E" panose="02020900000000000000" pitchFamily="18" charset="-128"/>
                        <a:ea typeface="HGP明朝E" panose="02020900000000000000" pitchFamily="18" charset="-128"/>
                      </a:endParaRPr>
                    </a:p>
                  </a:txBody>
                  <a:tcPr anchor="ctr"/>
                </a:tc>
              </a:tr>
              <a:tr h="241935">
                <a:tc>
                  <a:txBody>
                    <a:bodyPr/>
                    <a:lstStyle/>
                    <a:p>
                      <a:pPr algn="ctr"/>
                      <a:r>
                        <a:rPr kumimoji="1" lang="ja-JP" altLang="en-US" sz="1200" dirty="0" smtClean="0">
                          <a:latin typeface="HGP明朝E" panose="02020900000000000000" pitchFamily="18" charset="-128"/>
                          <a:ea typeface="HGP明朝E" panose="02020900000000000000" pitchFamily="18" charset="-128"/>
                        </a:rPr>
                        <a:t>２０１２．０７．０４</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lang="ja-JP" altLang="en-US" sz="1200" dirty="0" smtClean="0">
                          <a:latin typeface="HGP明朝E" panose="02020900000000000000" pitchFamily="18" charset="-128"/>
                          <a:ea typeface="HGP明朝E" panose="02020900000000000000" pitchFamily="18" charset="-128"/>
                        </a:rPr>
                        <a:t>電子行政オープンデータ戦略</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高度情報通信ネットワーク社会推進戦略本部決定</a:t>
                      </a:r>
                      <a:endParaRPr kumimoji="1" lang="ja-JP" altLang="en-US" sz="1200" dirty="0">
                        <a:latin typeface="HGP明朝E" panose="02020900000000000000" pitchFamily="18" charset="-128"/>
                        <a:ea typeface="HGP明朝E" panose="02020900000000000000" pitchFamily="18" charset="-128"/>
                      </a:endParaRP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２０１２</a:t>
                      </a:r>
                      <a:r>
                        <a:rPr kumimoji="1" lang="en-US" altLang="ja-JP" sz="1200" dirty="0" smtClean="0">
                          <a:solidFill>
                            <a:schemeClr val="tx1"/>
                          </a:solidFill>
                          <a:latin typeface="HGP明朝E" panose="02020900000000000000" pitchFamily="18" charset="-128"/>
                          <a:ea typeface="HGP明朝E" panose="02020900000000000000" pitchFamily="18" charset="-128"/>
                        </a:rPr>
                        <a:t>.</a:t>
                      </a:r>
                      <a:r>
                        <a:rPr kumimoji="1" lang="ja-JP" altLang="en-US" sz="1200" dirty="0" smtClean="0">
                          <a:solidFill>
                            <a:schemeClr val="tx1"/>
                          </a:solidFill>
                          <a:latin typeface="HGP明朝E" panose="02020900000000000000" pitchFamily="18" charset="-128"/>
                          <a:ea typeface="HGP明朝E" panose="02020900000000000000" pitchFamily="18" charset="-128"/>
                        </a:rPr>
                        <a:t>０７</a:t>
                      </a:r>
                      <a:r>
                        <a:rPr kumimoji="1" lang="en-US" altLang="ja-JP" sz="1200" dirty="0" smtClean="0">
                          <a:solidFill>
                            <a:schemeClr val="tx1"/>
                          </a:solidFill>
                          <a:latin typeface="HGP明朝E" panose="02020900000000000000" pitchFamily="18" charset="-128"/>
                          <a:ea typeface="HGP明朝E" panose="02020900000000000000" pitchFamily="18" charset="-128"/>
                        </a:rPr>
                        <a:t>.</a:t>
                      </a:r>
                      <a:r>
                        <a:rPr kumimoji="1" lang="ja-JP" altLang="en-US" sz="1200" dirty="0" smtClean="0">
                          <a:solidFill>
                            <a:schemeClr val="tx1"/>
                          </a:solidFill>
                          <a:latin typeface="HGP明朝E" panose="02020900000000000000" pitchFamily="18" charset="-128"/>
                          <a:ea typeface="HGP明朝E" panose="02020900000000000000" pitchFamily="18" charset="-128"/>
                        </a:rPr>
                        <a:t>２７</a:t>
                      </a:r>
                    </a:p>
                  </a:txBody>
                  <a:tcPr anchor="ctr"/>
                </a:tc>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オープンデータ流通推進コンソーシアムの設立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オープンデータ流通推進コンソーシアム</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２０１２</a:t>
                      </a:r>
                      <a:r>
                        <a:rPr kumimoji="1" lang="en-US" altLang="ja-JP" sz="1200" dirty="0" smtClean="0">
                          <a:solidFill>
                            <a:schemeClr val="tx1"/>
                          </a:solidFill>
                          <a:latin typeface="HGP明朝E" panose="02020900000000000000" pitchFamily="18" charset="-128"/>
                          <a:ea typeface="HGP明朝E" panose="02020900000000000000" pitchFamily="18" charset="-128"/>
                        </a:rPr>
                        <a:t>.</a:t>
                      </a:r>
                      <a:r>
                        <a:rPr kumimoji="1" lang="ja-JP" altLang="en-US" sz="1200" dirty="0" smtClean="0">
                          <a:solidFill>
                            <a:schemeClr val="tx1"/>
                          </a:solidFill>
                          <a:latin typeface="HGP明朝E" panose="02020900000000000000" pitchFamily="18" charset="-128"/>
                          <a:ea typeface="HGP明朝E" panose="02020900000000000000" pitchFamily="18" charset="-128"/>
                        </a:rPr>
                        <a:t>０</a:t>
                      </a:r>
                      <a:r>
                        <a:rPr kumimoji="1" lang="en-US" altLang="ja-JP" sz="1200" dirty="0" smtClean="0">
                          <a:solidFill>
                            <a:schemeClr val="tx1"/>
                          </a:solidFill>
                          <a:latin typeface="HGP明朝E" panose="02020900000000000000" pitchFamily="18" charset="-128"/>
                          <a:ea typeface="HGP明朝E" panose="02020900000000000000" pitchFamily="18" charset="-128"/>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～現在</a:t>
                      </a:r>
                    </a:p>
                  </a:txBody>
                  <a:tcPr anchor="ctr"/>
                </a:tc>
                <a:tc>
                  <a:txBody>
                    <a:bodyPr/>
                    <a:lstStyle/>
                    <a:p>
                      <a:r>
                        <a:rPr kumimoji="1" lang="ja-JP" altLang="en-US" sz="1200" dirty="0" smtClean="0">
                          <a:solidFill>
                            <a:schemeClr val="tx1"/>
                          </a:solidFill>
                          <a:latin typeface="HGP明朝E" panose="02020900000000000000" pitchFamily="18" charset="-128"/>
                          <a:ea typeface="HGP明朝E" panose="02020900000000000000" pitchFamily="18" charset="-128"/>
                        </a:rPr>
                        <a:t>オープンデータ実証実験（情報流通連携基盤共通</a:t>
                      </a:r>
                      <a:r>
                        <a:rPr kumimoji="1" lang="en-US" altLang="ja-JP" sz="1200" dirty="0" smtClean="0">
                          <a:solidFill>
                            <a:schemeClr val="tx1"/>
                          </a:solidFill>
                          <a:latin typeface="HGP明朝E" panose="02020900000000000000" pitchFamily="18" charset="-128"/>
                          <a:ea typeface="HGP明朝E" panose="02020900000000000000" pitchFamily="18" charset="-128"/>
                        </a:rPr>
                        <a:t>API</a:t>
                      </a:r>
                      <a:r>
                        <a:rPr kumimoji="1" lang="ja-JP" altLang="en-US" sz="1200" dirty="0" smtClean="0">
                          <a:solidFill>
                            <a:schemeClr val="tx1"/>
                          </a:solidFill>
                          <a:latin typeface="HGP明朝E" panose="02020900000000000000" pitchFamily="18" charset="-128"/>
                          <a:ea typeface="HGP明朝E" panose="02020900000000000000" pitchFamily="18" charset="-128"/>
                        </a:rPr>
                        <a:t>の開発等）</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明朝E" panose="02020900000000000000" pitchFamily="18" charset="-128"/>
                          <a:ea typeface="HGP明朝E" panose="02020900000000000000" pitchFamily="18" charset="-128"/>
                        </a:rPr>
                        <a:t>総務省</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２０１３．０１．２８</a:t>
                      </a: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a:t>
                      </a:r>
                      <a:r>
                        <a:rPr kumimoji="1" lang="en-US" altLang="ja-JP" sz="1200" dirty="0" smtClean="0">
                          <a:latin typeface="HGP明朝E" panose="02020900000000000000" pitchFamily="18" charset="-128"/>
                          <a:ea typeface="HGP明朝E" panose="02020900000000000000" pitchFamily="18" charset="-128"/>
                        </a:rPr>
                        <a:t>Open DATA METI</a:t>
                      </a:r>
                      <a:r>
                        <a:rPr kumimoji="1" lang="ja-JP" altLang="en-US" sz="1200" dirty="0" smtClean="0">
                          <a:latin typeface="HGP明朝E" panose="02020900000000000000" pitchFamily="18" charset="-128"/>
                          <a:ea typeface="HGP明朝E" panose="02020900000000000000" pitchFamily="18" charset="-128"/>
                        </a:rPr>
                        <a:t>」（</a:t>
                      </a:r>
                      <a:r>
                        <a:rPr kumimoji="1" lang="el-GR" altLang="ja-JP" sz="1200" dirty="0" smtClean="0">
                          <a:latin typeface="HGP明朝E" panose="02020900000000000000" pitchFamily="18" charset="-128"/>
                          <a:ea typeface="HGP明朝E" panose="02020900000000000000" pitchFamily="18" charset="-128"/>
                        </a:rPr>
                        <a:t>β</a:t>
                      </a:r>
                      <a:r>
                        <a:rPr kumimoji="1" lang="ja-JP" altLang="en-US" sz="1200" dirty="0" smtClean="0">
                          <a:latin typeface="HGP明朝E" panose="02020900000000000000" pitchFamily="18" charset="-128"/>
                          <a:ea typeface="HGP明朝E" panose="02020900000000000000" pitchFamily="18" charset="-128"/>
                        </a:rPr>
                        <a:t>版）公開</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経済産業省</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２０１３．０３．２８</a:t>
                      </a: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電子行政オープンデータ実務者会議設置</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高度情報通信ネットワーク社会推進戦略本部決定</a:t>
                      </a:r>
                      <a:endParaRPr kumimoji="1" lang="en-US" altLang="ja-JP" sz="120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2012.11.30</a:t>
                      </a: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2013.03.27</a:t>
                      </a:r>
                      <a:r>
                        <a:rPr kumimoji="1" lang="ja-JP" altLang="en-US" sz="1100" dirty="0" smtClean="0">
                          <a:latin typeface="ＭＳ Ｐ明朝" panose="02020600040205080304" pitchFamily="18" charset="-128"/>
                          <a:ea typeface="ＭＳ Ｐ明朝" panose="02020600040205080304" pitchFamily="18" charset="-128"/>
                        </a:rPr>
                        <a:t>は企画委員会の下に設置）</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２０１３．０４．１９</a:t>
                      </a: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情報通信白書および情報通信統計データベースのオープンデータ化</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総務省</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２０１３．０６．１０～順次試行</a:t>
                      </a: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統計におけるオープンデータの高度化</a:t>
                      </a:r>
                      <a:endParaRPr kumimoji="1" lang="en-US" altLang="ja-JP" sz="1200" dirty="0" smtClean="0">
                        <a:latin typeface="HGP明朝E" panose="02020900000000000000" pitchFamily="18" charset="-128"/>
                        <a:ea typeface="HGP明朝E" panose="02020900000000000000" pitchFamily="18" charset="-128"/>
                      </a:endParaRPr>
                    </a:p>
                    <a:p>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API</a:t>
                      </a:r>
                      <a:r>
                        <a:rPr kumimoji="1" lang="ja-JP" altLang="en-US" sz="1100" dirty="0" smtClean="0">
                          <a:latin typeface="ＭＳ Ｐ明朝" panose="02020600040205080304" pitchFamily="18" charset="-128"/>
                          <a:ea typeface="ＭＳ Ｐ明朝" panose="02020600040205080304" pitchFamily="18" charset="-128"/>
                        </a:rPr>
                        <a:t>機能の提供、統計</a:t>
                      </a:r>
                      <a:r>
                        <a:rPr kumimoji="1" lang="en-US" altLang="ja-JP" sz="1100" dirty="0" smtClean="0">
                          <a:latin typeface="ＭＳ Ｐ明朝" panose="02020600040205080304" pitchFamily="18" charset="-128"/>
                          <a:ea typeface="ＭＳ Ｐ明朝" panose="02020600040205080304" pitchFamily="18" charset="-128"/>
                        </a:rPr>
                        <a:t>GIS</a:t>
                      </a:r>
                      <a:r>
                        <a:rPr kumimoji="1" lang="ja-JP" altLang="en-US" sz="1100" dirty="0" smtClean="0">
                          <a:latin typeface="ＭＳ Ｐ明朝" panose="02020600040205080304" pitchFamily="18" charset="-128"/>
                          <a:ea typeface="ＭＳ Ｐ明朝" panose="02020600040205080304" pitchFamily="18" charset="-128"/>
                        </a:rPr>
                        <a:t>機能の強化など）</a:t>
                      </a:r>
                      <a:endParaRPr kumimoji="1" lang="ja-JP" altLang="en-US" sz="1100" dirty="0">
                        <a:latin typeface="ＭＳ Ｐ明朝" panose="02020600040205080304" pitchFamily="18" charset="-128"/>
                        <a:ea typeface="ＭＳ Ｐ明朝" panose="02020600040205080304"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総務省統計局、（財）統計センター</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２０１３．０６．１４</a:t>
                      </a:r>
                    </a:p>
                  </a:txBody>
                  <a:tcPr anchor="ctr"/>
                </a:tc>
                <a:tc>
                  <a:txBody>
                    <a:bodyPr/>
                    <a:lstStyle/>
                    <a:p>
                      <a:r>
                        <a:rPr kumimoji="1" lang="zh-TW" altLang="en-US" sz="1200" dirty="0" smtClean="0">
                          <a:latin typeface="HGP明朝E" panose="02020900000000000000" pitchFamily="18" charset="-128"/>
                          <a:ea typeface="HGP明朝E" panose="02020900000000000000" pitchFamily="18" charset="-128"/>
                        </a:rPr>
                        <a:t>日本再興戦略</a:t>
                      </a:r>
                      <a:endParaRPr kumimoji="1" lang="en-US" altLang="zh-TW" sz="1200" dirty="0" smtClean="0">
                        <a:latin typeface="HGP明朝E" panose="02020900000000000000" pitchFamily="18" charset="-128"/>
                        <a:ea typeface="HGP明朝E" panose="02020900000000000000" pitchFamily="18" charset="-128"/>
                      </a:endParaRPr>
                    </a:p>
                    <a:p>
                      <a:r>
                        <a:rPr kumimoji="1" lang="ja-JP" altLang="en-US" sz="1100" dirty="0" smtClean="0">
                          <a:latin typeface="ＭＳ Ｐ明朝" panose="02020600040205080304" pitchFamily="18" charset="-128"/>
                          <a:ea typeface="ＭＳ Ｐ明朝" panose="02020600040205080304" pitchFamily="18" charset="-128"/>
                        </a:rPr>
                        <a:t>（公共データの民間開放と革新的電子行政サービスの構築）</a:t>
                      </a:r>
                      <a:endParaRPr kumimoji="1" lang="ja-JP" altLang="en-US" sz="1100" dirty="0">
                        <a:latin typeface="ＭＳ Ｐ明朝" panose="02020600040205080304" pitchFamily="18" charset="-128"/>
                        <a:ea typeface="ＭＳ Ｐ明朝" panose="02020600040205080304"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閣議決定</a:t>
                      </a:r>
                    </a:p>
                  </a:txBody>
                  <a:tcPr anchor="ctr"/>
                </a:tc>
              </a:tr>
              <a:tr h="140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２０１３．０６．１４</a:t>
                      </a:r>
                    </a:p>
                  </a:txBody>
                  <a:tcPr anchor="ctr"/>
                </a:tc>
                <a:tc>
                  <a:txBody>
                    <a:bodyPr/>
                    <a:lstStyle/>
                    <a:p>
                      <a:r>
                        <a:rPr kumimoji="1" lang="zh-TW" altLang="en-US" sz="1200" dirty="0" smtClean="0">
                          <a:latin typeface="HGP明朝E" panose="02020900000000000000" pitchFamily="18" charset="-128"/>
                          <a:ea typeface="HGP明朝E" panose="02020900000000000000" pitchFamily="18" charset="-128"/>
                        </a:rPr>
                        <a:t>世界最先端 </a:t>
                      </a:r>
                      <a:r>
                        <a:rPr kumimoji="1" lang="en-US" altLang="zh-TW" sz="1200" dirty="0" smtClean="0">
                          <a:latin typeface="HGP明朝E" panose="02020900000000000000" pitchFamily="18" charset="-128"/>
                          <a:ea typeface="HGP明朝E" panose="02020900000000000000" pitchFamily="18" charset="-128"/>
                        </a:rPr>
                        <a:t>IT </a:t>
                      </a:r>
                      <a:r>
                        <a:rPr kumimoji="1" lang="zh-TW" altLang="en-US" sz="1200" dirty="0" smtClean="0">
                          <a:latin typeface="HGP明朝E" panose="02020900000000000000" pitchFamily="18" charset="-128"/>
                          <a:ea typeface="HGP明朝E" panose="02020900000000000000" pitchFamily="18" charset="-128"/>
                        </a:rPr>
                        <a:t>国家創造宣言</a:t>
                      </a:r>
                      <a:endParaRPr kumimoji="1" lang="en-US" altLang="zh-TW" sz="1200" dirty="0" smtClean="0">
                        <a:latin typeface="HGP明朝E" panose="02020900000000000000" pitchFamily="18" charset="-128"/>
                        <a:ea typeface="HGP明朝E" panose="02020900000000000000" pitchFamily="18" charset="-128"/>
                      </a:endParaRPr>
                    </a:p>
                    <a:p>
                      <a:r>
                        <a:rPr kumimoji="1" lang="ja-JP" altLang="en-US" sz="1100" dirty="0" smtClean="0">
                          <a:latin typeface="ＭＳ Ｐ明朝" panose="02020600040205080304" pitchFamily="18" charset="-128"/>
                          <a:ea typeface="ＭＳ Ｐ明朝" panose="02020600040205080304" pitchFamily="18" charset="-128"/>
                        </a:rPr>
                        <a:t>（オープンデータ・ビッグデータの活用の推進）</a:t>
                      </a:r>
                      <a:endParaRPr kumimoji="1" lang="ja-JP" altLang="en-US" sz="1100" dirty="0">
                        <a:latin typeface="ＭＳ Ｐ明朝" panose="02020600040205080304" pitchFamily="18" charset="-128"/>
                        <a:ea typeface="ＭＳ Ｐ明朝" panose="02020600040205080304"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閣議決定</a:t>
                      </a: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２０１３．０６．１８</a:t>
                      </a: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オープンデータ憲章</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P明朝E" panose="02020900000000000000" pitchFamily="18" charset="-128"/>
                          <a:ea typeface="HGP明朝E" panose="02020900000000000000" pitchFamily="18" charset="-128"/>
                        </a:rPr>
                        <a:t>G8</a:t>
                      </a:r>
                      <a:r>
                        <a:rPr kumimoji="1" lang="ja-JP" altLang="en-US" sz="1200" dirty="0" smtClean="0">
                          <a:latin typeface="HGP明朝E" panose="02020900000000000000" pitchFamily="18" charset="-128"/>
                          <a:ea typeface="HGP明朝E" panose="02020900000000000000" pitchFamily="18" charset="-128"/>
                        </a:rPr>
                        <a:t>サミット（英国ロック・アーン）での合意</a:t>
                      </a:r>
                    </a:p>
                  </a:txBody>
                  <a:tcPr anchor="ctr"/>
                </a:tc>
              </a:tr>
              <a:tr h="140335">
                <a:tc>
                  <a:txBody>
                    <a:bodyPr/>
                    <a:lstStyle/>
                    <a:p>
                      <a:pPr algn="ctr"/>
                      <a:r>
                        <a:rPr kumimoji="1" lang="ja-JP" altLang="en-US" sz="1200" dirty="0" smtClean="0">
                          <a:latin typeface="HGP明朝E" panose="02020900000000000000" pitchFamily="18" charset="-128"/>
                          <a:ea typeface="HGP明朝E" panose="02020900000000000000" pitchFamily="18" charset="-128"/>
                        </a:rPr>
                        <a:t>２０１３．０６．２５</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電子行政オープンデータ推進のためのロードマップ</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明朝E" panose="02020900000000000000" pitchFamily="18" charset="-128"/>
                          <a:ea typeface="HGP明朝E" panose="02020900000000000000" pitchFamily="18" charset="-128"/>
                        </a:rPr>
                        <a:t>高度情報通信ネットワーク社会推進戦略本部決定</a:t>
                      </a:r>
                    </a:p>
                  </a:txBody>
                  <a:tcPr anchor="ctr"/>
                </a:tc>
              </a:tr>
              <a:tr h="184150">
                <a:tc>
                  <a:txBody>
                    <a:bodyPr/>
                    <a:lstStyle/>
                    <a:p>
                      <a:pPr algn="ctr"/>
                      <a:r>
                        <a:rPr kumimoji="1" lang="ja-JP" altLang="en-US" sz="1200" dirty="0" smtClean="0">
                          <a:latin typeface="HGP明朝E" panose="02020900000000000000" pitchFamily="18" charset="-128"/>
                          <a:ea typeface="HGP明朝E" panose="02020900000000000000" pitchFamily="18" charset="-128"/>
                        </a:rPr>
                        <a:t>２０１３．０６．２５</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二次利用の促進のための府省のデータ公開に関する基本的考え方（ガイドライン）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zh-TW" altLang="en-US" sz="1200" dirty="0" smtClean="0">
                          <a:latin typeface="HGP明朝E" panose="02020900000000000000" pitchFamily="18" charset="-128"/>
                          <a:ea typeface="HGP明朝E" panose="02020900000000000000" pitchFamily="18" charset="-128"/>
                        </a:rPr>
                        <a:t>各府省情報化統括責任者（ＣＩＯ）連絡会議決定</a:t>
                      </a:r>
                      <a:endParaRPr kumimoji="1" lang="ja-JP" altLang="en-US" sz="1200" dirty="0">
                        <a:latin typeface="HGP明朝E" panose="02020900000000000000" pitchFamily="18" charset="-128"/>
                        <a:ea typeface="HGP明朝E" panose="02020900000000000000" pitchFamily="18" charset="-128"/>
                      </a:endParaRPr>
                    </a:p>
                  </a:txBody>
                  <a:tcPr anchor="ctr"/>
                </a:tc>
              </a:tr>
              <a:tr h="127000">
                <a:tc>
                  <a:txBody>
                    <a:bodyPr/>
                    <a:lstStyle/>
                    <a:p>
                      <a:pPr algn="ctr"/>
                      <a:r>
                        <a:rPr kumimoji="1" lang="ja-JP" altLang="en-US" sz="1200" dirty="0" smtClean="0">
                          <a:latin typeface="HGP明朝E" panose="02020900000000000000" pitchFamily="18" charset="-128"/>
                          <a:ea typeface="HGP明朝E" panose="02020900000000000000" pitchFamily="18" charset="-128"/>
                        </a:rPr>
                        <a:t>２０１３．１０．２９</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日本のオープンデータ憲章アクションプラン</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latin typeface="HGP明朝E" panose="02020900000000000000" pitchFamily="18" charset="-128"/>
                          <a:ea typeface="HGP明朝E" panose="02020900000000000000" pitchFamily="18" charset="-128"/>
                        </a:rPr>
                        <a:t>各府省情報化統括責任者（ＣＩＯ）連絡会議決定</a:t>
                      </a:r>
                      <a:endParaRPr kumimoji="1" lang="ja-JP" altLang="en-US" sz="1200" dirty="0" smtClean="0">
                        <a:latin typeface="HGP明朝E" panose="02020900000000000000" pitchFamily="18" charset="-128"/>
                        <a:ea typeface="HGP明朝E" panose="02020900000000000000" pitchFamily="18" charset="-128"/>
                      </a:endParaRPr>
                    </a:p>
                  </a:txBody>
                  <a:tcPr anchor="ctr"/>
                </a:tc>
              </a:tr>
              <a:tr h="0">
                <a:tc>
                  <a:txBody>
                    <a:bodyPr/>
                    <a:lstStyle/>
                    <a:p>
                      <a:pPr algn="ctr"/>
                      <a:r>
                        <a:rPr kumimoji="1" lang="ja-JP" altLang="en-US" sz="1200" dirty="0" smtClean="0">
                          <a:latin typeface="HGP明朝E" panose="02020900000000000000" pitchFamily="18" charset="-128"/>
                          <a:ea typeface="HGP明朝E" panose="02020900000000000000" pitchFamily="18" charset="-128"/>
                        </a:rPr>
                        <a:t>２０１３．１２．２０</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データカタログサイト</a:t>
                      </a:r>
                      <a:r>
                        <a:rPr kumimoji="1" lang="ja-JP" altLang="en-US" sz="1200" dirty="0" smtClean="0">
                          <a:solidFill>
                            <a:schemeClr val="tx1"/>
                          </a:solidFill>
                          <a:latin typeface="HGP明朝E" panose="02020900000000000000" pitchFamily="18" charset="-128"/>
                          <a:ea typeface="HGP明朝E" panose="02020900000000000000" pitchFamily="18" charset="-128"/>
                        </a:rPr>
                        <a:t>試行版「</a:t>
                      </a:r>
                      <a:r>
                        <a:rPr kumimoji="1" lang="en-US" altLang="ja-JP" sz="1200" dirty="0" smtClean="0">
                          <a:solidFill>
                            <a:schemeClr val="tx1"/>
                          </a:solidFill>
                          <a:latin typeface="HGP明朝E" panose="02020900000000000000" pitchFamily="18" charset="-128"/>
                          <a:ea typeface="HGP明朝E" panose="02020900000000000000" pitchFamily="18" charset="-128"/>
                        </a:rPr>
                        <a:t>DATA.GO.JP</a:t>
                      </a:r>
                      <a:r>
                        <a:rPr kumimoji="1" lang="ja-JP" altLang="en-US" sz="1200" dirty="0" smtClean="0">
                          <a:solidFill>
                            <a:schemeClr val="tx1"/>
                          </a:solidFill>
                          <a:latin typeface="HGP明朝E" panose="02020900000000000000" pitchFamily="18" charset="-128"/>
                          <a:ea typeface="HGP明朝E" panose="02020900000000000000" pitchFamily="18" charset="-128"/>
                        </a:rPr>
                        <a:t>」公開</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内閣官房</a:t>
                      </a:r>
                      <a:endParaRPr kumimoji="1" lang="ja-JP" altLang="en-US" sz="1200" dirty="0">
                        <a:latin typeface="HGP明朝E" panose="02020900000000000000" pitchFamily="18" charset="-128"/>
                        <a:ea typeface="HGP明朝E" panose="02020900000000000000" pitchFamily="18" charset="-128"/>
                      </a:endParaRPr>
                    </a:p>
                  </a:txBody>
                  <a:tcPr anchor="ctr"/>
                </a:tc>
              </a:tr>
              <a:tr h="0">
                <a:tc>
                  <a:txBody>
                    <a:bodyPr/>
                    <a:lstStyle/>
                    <a:p>
                      <a:pPr algn="ctr"/>
                      <a:r>
                        <a:rPr kumimoji="1" lang="ja-JP" altLang="en-US" sz="1200" dirty="0" smtClean="0">
                          <a:latin typeface="HGP明朝E" panose="02020900000000000000" pitchFamily="18" charset="-128"/>
                          <a:ea typeface="HGP明朝E" panose="02020900000000000000" pitchFamily="18" charset="-128"/>
                        </a:rPr>
                        <a:t>検討中</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府省等ホームページの標準利用規約</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r>
                        <a:rPr kumimoji="1" lang="ja-JP" altLang="en-US" sz="1200" dirty="0" smtClean="0">
                          <a:latin typeface="HGP明朝E" panose="02020900000000000000" pitchFamily="18" charset="-128"/>
                          <a:ea typeface="HGP明朝E" panose="02020900000000000000" pitchFamily="18" charset="-128"/>
                        </a:rPr>
                        <a:t>電子行政オープンデータ実務者会議</a:t>
                      </a:r>
                      <a:endParaRPr kumimoji="1" lang="ja-JP" altLang="en-US" sz="1200" dirty="0">
                        <a:latin typeface="HGP明朝E" panose="02020900000000000000" pitchFamily="18" charset="-128"/>
                        <a:ea typeface="HGP明朝E" panose="02020900000000000000" pitchFamily="18" charset="-128"/>
                      </a:endParaRPr>
                    </a:p>
                  </a:txBody>
                  <a:tcPr anchor="ctr"/>
                </a:tc>
              </a:tr>
            </a:tbl>
          </a:graphicData>
        </a:graphic>
      </p:graphicFrame>
      <p:sp>
        <p:nvSpPr>
          <p:cNvPr id="6" name="コンテンツ プレースホルダー 1"/>
          <p:cNvSpPr txBox="1">
            <a:spLocks/>
          </p:cNvSpPr>
          <p:nvPr/>
        </p:nvSpPr>
        <p:spPr>
          <a:xfrm>
            <a:off x="293914" y="671567"/>
            <a:ext cx="7930462"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オープンデータに関する主な動向</a:t>
            </a:r>
            <a:endParaRPr lang="en-US" altLang="ja-JP" sz="12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17462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C489480-8482-4FE0-A015-CFEEA03935A6}" type="slidenum">
              <a:rPr lang="ja-JP" altLang="en-US" smtClean="0"/>
              <a:pPr>
                <a:defRPr/>
              </a:pPr>
              <a:t>5</a:t>
            </a:fld>
            <a:endParaRPr lang="ja-JP" altLang="en-US" dirty="0"/>
          </a:p>
        </p:txBody>
      </p:sp>
      <p:sp>
        <p:nvSpPr>
          <p:cNvPr id="7" name="タイトル 1"/>
          <p:cNvSpPr>
            <a:spLocks noGrp="1"/>
          </p:cNvSpPr>
          <p:nvPr>
            <p:ph type="title"/>
          </p:nvPr>
        </p:nvSpPr>
        <p:spPr>
          <a:xfrm>
            <a:off x="457200" y="12877"/>
            <a:ext cx="8229600" cy="654943"/>
          </a:xfrm>
        </p:spPr>
        <p:txBody>
          <a:bodyPr/>
          <a:lstStyle/>
          <a:p>
            <a:r>
              <a:rPr lang="ja-JP" altLang="en-US" sz="2000" dirty="0"/>
              <a:t>（１）オープンデータに関する主な動向</a:t>
            </a:r>
            <a:endParaRPr lang="ja-JP" altLang="en-US" sz="2000" dirty="0">
              <a:latin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223958025"/>
              </p:ext>
            </p:extLst>
          </p:nvPr>
        </p:nvGraphicFramePr>
        <p:xfrm>
          <a:off x="370904" y="943510"/>
          <a:ext cx="8562081" cy="5170854"/>
        </p:xfrm>
        <a:graphic>
          <a:graphicData uri="http://schemas.openxmlformats.org/drawingml/2006/table">
            <a:tbl>
              <a:tblPr firstRow="1" bandRow="1">
                <a:tableStyleId>{5C22544A-7EE6-4342-B048-85BDC9FD1C3A}</a:tableStyleId>
              </a:tblPr>
              <a:tblGrid>
                <a:gridCol w="1429321"/>
                <a:gridCol w="3897190"/>
                <a:gridCol w="3235570"/>
              </a:tblGrid>
              <a:tr h="222250">
                <a:tc>
                  <a:txBody>
                    <a:bodyPr/>
                    <a:lstStyle/>
                    <a:p>
                      <a:pPr algn="ctr"/>
                      <a:r>
                        <a:rPr kumimoji="1" lang="ja-JP" altLang="en-US" sz="1200" dirty="0" smtClean="0">
                          <a:latin typeface="HGP明朝E" panose="02020900000000000000" pitchFamily="18" charset="-128"/>
                          <a:ea typeface="HGP明朝E" panose="02020900000000000000" pitchFamily="18" charset="-128"/>
                        </a:rPr>
                        <a:t>自治体名</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取組名称（</a:t>
                      </a:r>
                      <a:r>
                        <a:rPr kumimoji="1" lang="en-US" altLang="ja-JP" sz="1200" dirty="0" smtClean="0">
                          <a:latin typeface="HGP明朝E" panose="02020900000000000000" pitchFamily="18" charset="-128"/>
                          <a:ea typeface="HGP明朝E" panose="02020900000000000000" pitchFamily="18" charset="-128"/>
                        </a:rPr>
                        <a:t>URL</a:t>
                      </a:r>
                      <a:r>
                        <a:rPr kumimoji="1" lang="ja-JP" altLang="en-US" sz="1200" dirty="0" smtClean="0">
                          <a:latin typeface="HGP明朝E" panose="02020900000000000000" pitchFamily="18" charset="-128"/>
                          <a:ea typeface="HGP明朝E" panose="02020900000000000000" pitchFamily="18" charset="-128"/>
                        </a:rPr>
                        <a:t>）</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1200" dirty="0" smtClean="0">
                          <a:latin typeface="HGP明朝E" panose="02020900000000000000" pitchFamily="18" charset="-128"/>
                          <a:ea typeface="HGP明朝E" panose="02020900000000000000" pitchFamily="18" charset="-128"/>
                        </a:rPr>
                        <a:t>概要</a:t>
                      </a:r>
                      <a:endParaRPr kumimoji="1" lang="ja-JP" altLang="en-US" sz="1200" dirty="0">
                        <a:latin typeface="HGP明朝E" panose="02020900000000000000" pitchFamily="18" charset="-128"/>
                        <a:ea typeface="HGP明朝E" panose="02020900000000000000" pitchFamily="18" charset="-128"/>
                      </a:endParaRPr>
                    </a:p>
                  </a:txBody>
                  <a:tcPr anchor="ctr"/>
                </a:tc>
              </a:tr>
              <a:tr h="672514">
                <a:tc>
                  <a:txBody>
                    <a:bodyPr/>
                    <a:lstStyle/>
                    <a:p>
                      <a:pPr>
                        <a:lnSpc>
                          <a:spcPts val="1100"/>
                        </a:lnSpc>
                      </a:pPr>
                      <a:r>
                        <a:rPr kumimoji="1" lang="ja-JP" altLang="en-US" sz="1200" dirty="0" smtClean="0">
                          <a:solidFill>
                            <a:schemeClr val="tx1"/>
                          </a:solidFill>
                          <a:latin typeface="HGP明朝E" panose="02020900000000000000" pitchFamily="18" charset="-128"/>
                          <a:ea typeface="HGP明朝E" panose="02020900000000000000" pitchFamily="18" charset="-128"/>
                        </a:rPr>
                        <a:t>鯖江市（福井県）</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kumimoji="1" lang="ja-JP" altLang="en-US" sz="1050" dirty="0" smtClean="0">
                          <a:solidFill>
                            <a:schemeClr val="tx1"/>
                          </a:solidFill>
                          <a:latin typeface="HGP明朝E" panose="02020900000000000000" pitchFamily="18" charset="-128"/>
                          <a:ea typeface="HGP明朝E" panose="02020900000000000000" pitchFamily="18" charset="-128"/>
                        </a:rPr>
                        <a:t>データシティ鯖江</a:t>
                      </a:r>
                      <a:endParaRPr kumimoji="1"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http://www.city.sabae.fukui.jp/pageview.html?id=12765</a:t>
                      </a:r>
                      <a:endParaRPr lang="ja-JP" altLang="en-US" sz="105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自治体のオープンデータ化では先駆的な取り組み。地元企業と連携して様々なアプリを開発。</a:t>
                      </a:r>
                      <a:endParaRPr lang="en-US" altLang="ja-JP" sz="1050" dirty="0" smtClean="0">
                        <a:solidFill>
                          <a:schemeClr val="tx1"/>
                        </a:solidFill>
                        <a:latin typeface="HGP明朝E" panose="02020900000000000000" pitchFamily="18" charset="-128"/>
                        <a:ea typeface="HGP明朝E" panose="02020900000000000000" pitchFamily="18" charset="-128"/>
                      </a:endParaRPr>
                    </a:p>
                    <a:p>
                      <a:pPr>
                        <a:lnSpc>
                          <a:spcPts val="1100"/>
                        </a:lnSpc>
                      </a:pPr>
                      <a:r>
                        <a:rPr lang="en-US" altLang="ja-JP" sz="1050" dirty="0" smtClean="0">
                          <a:solidFill>
                            <a:schemeClr val="tx1"/>
                          </a:solidFill>
                          <a:latin typeface="HGP明朝E" panose="02020900000000000000" pitchFamily="18" charset="-128"/>
                          <a:ea typeface="HGP明朝E" panose="02020900000000000000" pitchFamily="18" charset="-128"/>
                        </a:rPr>
                        <a:t>2013</a:t>
                      </a:r>
                      <a:r>
                        <a:rPr lang="ja-JP" altLang="en-US" sz="1050" dirty="0" smtClean="0">
                          <a:solidFill>
                            <a:schemeClr val="tx1"/>
                          </a:solidFill>
                          <a:latin typeface="HGP明朝E" panose="02020900000000000000" pitchFamily="18" charset="-128"/>
                          <a:ea typeface="HGP明朝E" panose="02020900000000000000" pitchFamily="18" charset="-128"/>
                        </a:rPr>
                        <a:t>年度には、総務省のオープンデータ実証実験に協力して、オープンデータを拡充。</a:t>
                      </a:r>
                      <a:endParaRPr lang="ja-JP" altLang="en-US" sz="1050" dirty="0">
                        <a:solidFill>
                          <a:schemeClr val="tx1"/>
                        </a:solidFill>
                        <a:latin typeface="HGP明朝E" panose="02020900000000000000" pitchFamily="18" charset="-128"/>
                        <a:ea typeface="HGP明朝E" panose="02020900000000000000" pitchFamily="18" charset="-128"/>
                      </a:endParaRPr>
                    </a:p>
                  </a:txBody>
                  <a:tcPr anchor="ctr"/>
                </a:tc>
              </a:tr>
              <a:tr h="140335">
                <a:tc>
                  <a:txBody>
                    <a:bodyPr/>
                    <a:lstStyle/>
                    <a:p>
                      <a:pPr>
                        <a:lnSpc>
                          <a:spcPts val="1100"/>
                        </a:lnSpc>
                      </a:pPr>
                      <a:r>
                        <a:rPr kumimoji="1" lang="ja-JP" altLang="en-US" sz="1200" dirty="0" smtClean="0">
                          <a:solidFill>
                            <a:schemeClr val="tx1"/>
                          </a:solidFill>
                          <a:latin typeface="HGP明朝E" panose="02020900000000000000" pitchFamily="18" charset="-128"/>
                          <a:ea typeface="HGP明朝E" panose="02020900000000000000" pitchFamily="18" charset="-128"/>
                        </a:rPr>
                        <a:t>流山市（千葉県）</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流山市オープンデータトライアル</a:t>
                      </a:r>
                      <a:endParaRPr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http://www.city.nagareyama.chiba.jp/10763/</a:t>
                      </a:r>
                    </a:p>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流山市議会オープンデータトライアル</a:t>
                      </a:r>
                      <a:endParaRPr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http://www.nagareyamagikai.jp/opendata/</a:t>
                      </a:r>
                      <a:endParaRPr lang="ja-JP" altLang="en-US" sz="105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ウェブサイトのリニューアルに併せて、市役所と市議会が同時にオープンデータ化に取り組み。議案に対する議員毎の採決結果なども公開。</a:t>
                      </a:r>
                      <a:endParaRPr lang="ja-JP" altLang="en-US" sz="1050" dirty="0">
                        <a:solidFill>
                          <a:schemeClr val="tx1"/>
                        </a:solidFill>
                        <a:latin typeface="HGP明朝E" panose="02020900000000000000" pitchFamily="18" charset="-128"/>
                        <a:ea typeface="HGP明朝E" panose="02020900000000000000" pitchFamily="18" charset="-128"/>
                      </a:endParaRPr>
                    </a:p>
                  </a:txBody>
                  <a:tcPr anchor="ctr"/>
                </a:tc>
              </a:tr>
              <a:tr h="140335">
                <a:tc>
                  <a:txBody>
                    <a:bodyPr/>
                    <a:lstStyle/>
                    <a:p>
                      <a:pPr>
                        <a:lnSpc>
                          <a:spcPts val="1100"/>
                        </a:lnSpc>
                      </a:pPr>
                      <a:r>
                        <a:rPr kumimoji="1" lang="ja-JP" altLang="en-US" sz="1200" dirty="0" smtClean="0">
                          <a:solidFill>
                            <a:schemeClr val="tx1"/>
                          </a:solidFill>
                          <a:latin typeface="HGP明朝E" panose="02020900000000000000" pitchFamily="18" charset="-128"/>
                          <a:ea typeface="HGP明朝E" panose="02020900000000000000" pitchFamily="18" charset="-128"/>
                        </a:rPr>
                        <a:t>横浜市（神奈川県）</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dirty="0" smtClean="0">
                          <a:solidFill>
                            <a:schemeClr val="tx1"/>
                          </a:solidFill>
                          <a:latin typeface="HGP明朝E" panose="02020900000000000000" pitchFamily="18" charset="-128"/>
                          <a:ea typeface="HGP明朝E" panose="02020900000000000000" pitchFamily="18" charset="-128"/>
                        </a:rPr>
                        <a:t>横浜オープンデータポータル</a:t>
                      </a:r>
                      <a:endParaRPr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http://data.yokohamaopendata.jp/</a:t>
                      </a:r>
                      <a:endParaRPr lang="ja-JP" altLang="en-US" sz="105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2012</a:t>
                      </a:r>
                      <a:r>
                        <a:rPr lang="ja-JP" altLang="en-US" sz="1050" dirty="0" smtClean="0">
                          <a:solidFill>
                            <a:schemeClr val="tx1"/>
                          </a:solidFill>
                          <a:latin typeface="HGP明朝E" panose="02020900000000000000" pitchFamily="18" charset="-128"/>
                          <a:ea typeface="HGP明朝E" panose="02020900000000000000" pitchFamily="18" charset="-128"/>
                        </a:rPr>
                        <a:t>年度から、民間団体に対して、図書館情報等の提供を支援。</a:t>
                      </a:r>
                      <a:endParaRPr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2013</a:t>
                      </a:r>
                      <a:r>
                        <a:rPr lang="ja-JP" altLang="en-US" sz="1050" dirty="0" smtClean="0">
                          <a:solidFill>
                            <a:schemeClr val="tx1"/>
                          </a:solidFill>
                          <a:latin typeface="HGP明朝E" panose="02020900000000000000" pitchFamily="18" charset="-128"/>
                          <a:ea typeface="HGP明朝E" panose="02020900000000000000" pitchFamily="18" charset="-128"/>
                        </a:rPr>
                        <a:t>年度には、オープンデータ推進プロジェクトを庁内に設置したほか、総務省のオープンデータ実証実験に協力して、横浜市自身のデータをオープンデータ化。</a:t>
                      </a:r>
                    </a:p>
                  </a:txBody>
                  <a:tcPr anchor="ctr"/>
                </a:tc>
              </a:tr>
              <a:tr h="140335">
                <a:tc>
                  <a:txBody>
                    <a:bodyPr/>
                    <a:lstStyle/>
                    <a:p>
                      <a:pPr>
                        <a:lnSpc>
                          <a:spcPts val="1100"/>
                        </a:lnSpc>
                      </a:pPr>
                      <a:r>
                        <a:rPr kumimoji="1" lang="ja-JP" altLang="en-US" sz="1200" dirty="0" smtClean="0">
                          <a:solidFill>
                            <a:schemeClr val="tx1"/>
                          </a:solidFill>
                          <a:latin typeface="HGP明朝E" panose="02020900000000000000" pitchFamily="18" charset="-128"/>
                          <a:ea typeface="HGP明朝E" panose="02020900000000000000" pitchFamily="18" charset="-128"/>
                        </a:rPr>
                        <a:t>静岡県</a:t>
                      </a:r>
                      <a:endParaRPr kumimoji="1" lang="ja-JP" altLang="en-US" sz="1200" dirty="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ふじのくにオープンデータカタログ</a:t>
                      </a:r>
                      <a:endParaRPr lang="en-US" altLang="ja-JP" sz="1050" dirty="0" smtClean="0">
                        <a:solidFill>
                          <a:schemeClr val="tx1"/>
                        </a:solidFill>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solidFill>
                            <a:schemeClr val="tx1"/>
                          </a:solidFill>
                          <a:latin typeface="HGP明朝E" panose="02020900000000000000" pitchFamily="18" charset="-128"/>
                          <a:ea typeface="HGP明朝E" panose="02020900000000000000" pitchFamily="18" charset="-128"/>
                        </a:rPr>
                        <a:t>http://www.pref.shizuoka.jp/kikaku/ki-330/opendata/</a:t>
                      </a:r>
                      <a:endParaRPr lang="ja-JP" altLang="en-US" sz="1050" dirty="0" smtClean="0">
                        <a:solidFill>
                          <a:schemeClr val="tx1"/>
                        </a:solidFill>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solidFill>
                            <a:schemeClr val="tx1"/>
                          </a:solidFill>
                          <a:latin typeface="HGP明朝E" panose="02020900000000000000" pitchFamily="18" charset="-128"/>
                          <a:ea typeface="HGP明朝E" panose="02020900000000000000" pitchFamily="18" charset="-128"/>
                        </a:rPr>
                        <a:t>都道府県で始めてデータポータルを開設。県内自治体も利用可能（裾野市が利用）。</a:t>
                      </a:r>
                      <a:endParaRPr lang="ja-JP" altLang="en-US" sz="1050" dirty="0">
                        <a:solidFill>
                          <a:schemeClr val="tx1"/>
                        </a:solidFill>
                        <a:latin typeface="HGP明朝E" panose="02020900000000000000" pitchFamily="18" charset="-128"/>
                        <a:ea typeface="HGP明朝E" panose="02020900000000000000" pitchFamily="18" charset="-128"/>
                      </a:endParaRPr>
                    </a:p>
                  </a:txBody>
                  <a:tcPr anchor="ctr"/>
                </a:tc>
              </a:tr>
              <a:tr h="140335">
                <a:tc>
                  <a:txBody>
                    <a:bodyPr/>
                    <a:lstStyle/>
                    <a:p>
                      <a:pPr>
                        <a:lnSpc>
                          <a:spcPts val="1100"/>
                        </a:lnSpc>
                      </a:pPr>
                      <a:r>
                        <a:rPr kumimoji="1" lang="ja-JP" altLang="en-US" sz="1200" dirty="0" smtClean="0">
                          <a:latin typeface="HGP明朝E" panose="02020900000000000000" pitchFamily="18" charset="-128"/>
                          <a:ea typeface="HGP明朝E" panose="02020900000000000000" pitchFamily="18" charset="-128"/>
                        </a:rPr>
                        <a:t>静岡県、山梨県</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富岳</a:t>
                      </a:r>
                      <a:r>
                        <a:rPr lang="en-US" altLang="ja-JP" sz="1050" dirty="0" smtClean="0">
                          <a:latin typeface="HGP明朝E" panose="02020900000000000000" pitchFamily="18" charset="-128"/>
                          <a:ea typeface="HGP明朝E" panose="02020900000000000000" pitchFamily="18" charset="-128"/>
                        </a:rPr>
                        <a:t>3776</a:t>
                      </a:r>
                      <a:r>
                        <a:rPr lang="ja-JP" altLang="en-US" sz="1050" dirty="0" smtClean="0">
                          <a:latin typeface="HGP明朝E" panose="02020900000000000000" pitchFamily="18" charset="-128"/>
                          <a:ea typeface="HGP明朝E" panose="02020900000000000000" pitchFamily="18" charset="-128"/>
                        </a:rPr>
                        <a:t>景</a:t>
                      </a:r>
                      <a:endParaRPr lang="en-US" altLang="ja-JP" sz="105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latin typeface="HGP明朝E" panose="02020900000000000000" pitchFamily="18" charset="-128"/>
                          <a:ea typeface="HGP明朝E" panose="02020900000000000000" pitchFamily="18" charset="-128"/>
                        </a:rPr>
                        <a:t>http://fugaku3776.okfn.jp/</a:t>
                      </a:r>
                      <a:endParaRPr lang="ja-JP" altLang="en-US" sz="1050" dirty="0" smtClean="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富士山の写真を位置情報付きで誰でも投稿可能。投稿した写真はオープンデータ化される。災害（大雪）の際には災害情報共有ポータルとして活用された。</a:t>
                      </a:r>
                      <a:endParaRPr lang="ja-JP" altLang="en-US" sz="1050" dirty="0">
                        <a:latin typeface="HGP明朝E" panose="02020900000000000000" pitchFamily="18" charset="-128"/>
                        <a:ea typeface="HGP明朝E" panose="02020900000000000000" pitchFamily="18" charset="-128"/>
                      </a:endParaRPr>
                    </a:p>
                  </a:txBody>
                  <a:tcPr anchor="ctr"/>
                </a:tc>
              </a:tr>
              <a:tr h="0">
                <a:tc>
                  <a:txBody>
                    <a:bodyPr/>
                    <a:lstStyle/>
                    <a:p>
                      <a:pPr>
                        <a:lnSpc>
                          <a:spcPts val="1100"/>
                        </a:lnSpc>
                      </a:pPr>
                      <a:r>
                        <a:rPr kumimoji="1" lang="ja-JP" altLang="en-US" sz="1200" dirty="0" smtClean="0">
                          <a:latin typeface="HGP明朝E" panose="02020900000000000000" pitchFamily="18" charset="-128"/>
                          <a:ea typeface="HGP明朝E" panose="02020900000000000000" pitchFamily="18" charset="-128"/>
                        </a:rPr>
                        <a:t>福井県</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オープンデータライブラリ</a:t>
                      </a:r>
                      <a:endParaRPr lang="en-US" altLang="ja-JP" sz="105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latin typeface="HGP明朝E" panose="02020900000000000000" pitchFamily="18" charset="-128"/>
                          <a:ea typeface="HGP明朝E" panose="02020900000000000000" pitchFamily="18" charset="-128"/>
                        </a:rPr>
                        <a:t>http://www.pref.fukui.lg.jp/doc/toukei-jouhou/opendata/</a:t>
                      </a:r>
                    </a:p>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dirty="0" smtClean="0">
                          <a:latin typeface="HGP明朝E" panose="02020900000000000000" pitchFamily="18" charset="-128"/>
                          <a:ea typeface="HGP明朝E" panose="02020900000000000000" pitchFamily="18" charset="-128"/>
                        </a:rPr>
                        <a:t>県内公共データの形式統一</a:t>
                      </a:r>
                      <a:endParaRPr lang="en-US" altLang="ja-JP" sz="105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latin typeface="HGP明朝E" panose="02020900000000000000" pitchFamily="18" charset="-128"/>
                          <a:ea typeface="HGP明朝E" panose="02020900000000000000" pitchFamily="18" charset="-128"/>
                        </a:rPr>
                        <a:t>http://www.fukuishimbun.co.jp/localnews/politics/46384.html</a:t>
                      </a:r>
                      <a:endParaRPr lang="ja-JP" altLang="en-US" sz="1050" dirty="0" smtClean="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オープンデータと、オープンデータを活用したアプリを公開。県内市町村のデータ形式の統一に向けた取り組みにも着手。</a:t>
                      </a:r>
                      <a:endParaRPr lang="ja-JP" altLang="en-US" sz="1050" dirty="0">
                        <a:latin typeface="HGP明朝E" panose="02020900000000000000" pitchFamily="18" charset="-128"/>
                        <a:ea typeface="HGP明朝E" panose="02020900000000000000" pitchFamily="18" charset="-128"/>
                      </a:endParaRPr>
                    </a:p>
                  </a:txBody>
                  <a:tcPr anchor="ctr"/>
                </a:tc>
              </a:tr>
              <a:tr h="140335">
                <a:tc>
                  <a:txBody>
                    <a:bodyPr/>
                    <a:lstStyle/>
                    <a:p>
                      <a:pPr>
                        <a:lnSpc>
                          <a:spcPts val="1100"/>
                        </a:lnSpc>
                      </a:pPr>
                      <a:r>
                        <a:rPr kumimoji="1" lang="ja-JP" altLang="en-US" sz="1200" dirty="0" smtClean="0">
                          <a:latin typeface="HGP明朝E" panose="02020900000000000000" pitchFamily="18" charset="-128"/>
                          <a:ea typeface="HGP明朝E" panose="02020900000000000000" pitchFamily="18" charset="-128"/>
                        </a:rPr>
                        <a:t>福井市</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dirty="0" smtClean="0">
                          <a:latin typeface="HGP明朝E" panose="02020900000000000000" pitchFamily="18" charset="-128"/>
                          <a:ea typeface="HGP明朝E" panose="02020900000000000000" pitchFamily="18" charset="-128"/>
                        </a:rPr>
                        <a:t>市のホームページ利用規約の改訂</a:t>
                      </a:r>
                      <a:endParaRPr lang="en-US" altLang="ja-JP" sz="105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latin typeface="HGP明朝E" panose="02020900000000000000" pitchFamily="18" charset="-128"/>
                          <a:ea typeface="HGP明朝E" panose="02020900000000000000" pitchFamily="18" charset="-128"/>
                        </a:rPr>
                        <a:t>http://www.city.fukui.lg.jp/sisei/kohou/hp/site-p.html</a:t>
                      </a:r>
                      <a:endParaRPr lang="ja-JP" altLang="en-US" sz="1050" dirty="0" smtClean="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市のホームページ全体に</a:t>
                      </a:r>
                      <a:r>
                        <a:rPr lang="en-US" altLang="ja-JP" sz="1050" dirty="0" smtClean="0">
                          <a:latin typeface="HGP明朝E" panose="02020900000000000000" pitchFamily="18" charset="-128"/>
                          <a:ea typeface="HGP明朝E" panose="02020900000000000000" pitchFamily="18" charset="-128"/>
                        </a:rPr>
                        <a:t>CC-BY-SA</a:t>
                      </a:r>
                      <a:r>
                        <a:rPr lang="ja-JP" altLang="en-US" sz="1050" dirty="0" smtClean="0">
                          <a:latin typeface="HGP明朝E" panose="02020900000000000000" pitchFamily="18" charset="-128"/>
                          <a:ea typeface="HGP明朝E" panose="02020900000000000000" pitchFamily="18" charset="-128"/>
                        </a:rPr>
                        <a:t>ライセンスを付与。</a:t>
                      </a:r>
                    </a:p>
                  </a:txBody>
                  <a:tcPr anchor="ctr"/>
                </a:tc>
              </a:tr>
              <a:tr h="184150">
                <a:tc>
                  <a:txBody>
                    <a:bodyPr/>
                    <a:lstStyle/>
                    <a:p>
                      <a:pPr>
                        <a:lnSpc>
                          <a:spcPts val="1100"/>
                        </a:lnSpc>
                      </a:pPr>
                      <a:r>
                        <a:rPr kumimoji="1" lang="ja-JP" altLang="en-US" sz="1200" dirty="0" smtClean="0">
                          <a:latin typeface="HGP明朝E" panose="02020900000000000000" pitchFamily="18" charset="-128"/>
                          <a:ea typeface="HGP明朝E" panose="02020900000000000000" pitchFamily="18" charset="-128"/>
                        </a:rPr>
                        <a:t>青森県</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あおもり映像素材ライブラリー</a:t>
                      </a:r>
                      <a:endParaRPr lang="en-US" altLang="ja-JP" sz="1050" dirty="0" smtClean="0">
                        <a:latin typeface="HGP明朝E" panose="02020900000000000000" pitchFamily="18" charset="-128"/>
                        <a:ea typeface="HGP明朝E" panose="02020900000000000000" pitchFamily="18"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lang="en-US" altLang="ja-JP" sz="1050" dirty="0" smtClean="0">
                          <a:latin typeface="HGP明朝E" panose="02020900000000000000" pitchFamily="18" charset="-128"/>
                          <a:ea typeface="HGP明朝E" panose="02020900000000000000" pitchFamily="18" charset="-128"/>
                        </a:rPr>
                        <a:t>http://amcp-aomori.jp/</a:t>
                      </a:r>
                      <a:endParaRPr lang="ja-JP" altLang="en-US" sz="1050" dirty="0" smtClean="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県職員が撮影した県内の様々な映像素材をオープンデータ化</a:t>
                      </a:r>
                      <a:endParaRPr lang="ja-JP" altLang="en-US" sz="1050" dirty="0">
                        <a:latin typeface="HGP明朝E" panose="02020900000000000000" pitchFamily="18" charset="-128"/>
                        <a:ea typeface="HGP明朝E" panose="02020900000000000000" pitchFamily="18" charset="-128"/>
                      </a:endParaRPr>
                    </a:p>
                  </a:txBody>
                  <a:tcPr anchor="ctr"/>
                </a:tc>
              </a:tr>
              <a:tr h="0">
                <a:tc>
                  <a:txBody>
                    <a:bodyPr/>
                    <a:lstStyle/>
                    <a:p>
                      <a:pPr>
                        <a:lnSpc>
                          <a:spcPts val="1100"/>
                        </a:lnSpc>
                      </a:pPr>
                      <a:r>
                        <a:rPr kumimoji="1" lang="ja-JP" altLang="en-US" sz="1200" dirty="0" smtClean="0">
                          <a:latin typeface="HGP明朝E" panose="02020900000000000000" pitchFamily="18" charset="-128"/>
                          <a:ea typeface="HGP明朝E" panose="02020900000000000000" pitchFamily="18" charset="-128"/>
                        </a:rPr>
                        <a:t>会津若松市</a:t>
                      </a:r>
                      <a:endParaRPr kumimoji="1" lang="ja-JP" altLang="en-US" sz="1200" dirty="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オープンデータライセンスによるデータ公開</a:t>
                      </a:r>
                      <a:endParaRPr lang="en-US" altLang="ja-JP" sz="1050" dirty="0" smtClean="0">
                        <a:latin typeface="HGP明朝E" panose="02020900000000000000" pitchFamily="18" charset="-128"/>
                        <a:ea typeface="HGP明朝E" panose="02020900000000000000" pitchFamily="18" charset="-128"/>
                      </a:endParaRPr>
                    </a:p>
                    <a:p>
                      <a:pPr>
                        <a:lnSpc>
                          <a:spcPts val="1100"/>
                        </a:lnSpc>
                      </a:pPr>
                      <a:r>
                        <a:rPr lang="en-US" altLang="ja-JP" sz="1050" dirty="0" smtClean="0">
                          <a:latin typeface="HGP明朝E" panose="02020900000000000000" pitchFamily="18" charset="-128"/>
                          <a:ea typeface="HGP明朝E" panose="02020900000000000000" pitchFamily="18" charset="-128"/>
                        </a:rPr>
                        <a:t>http://www.city.aizuwakamatsu.fukushima.jp/docs/2009122400048/</a:t>
                      </a:r>
                      <a:endParaRPr lang="ja-JP" altLang="en-US" sz="1050" dirty="0">
                        <a:latin typeface="HGP明朝E" panose="02020900000000000000" pitchFamily="18" charset="-128"/>
                        <a:ea typeface="HGP明朝E" panose="02020900000000000000" pitchFamily="18" charset="-128"/>
                      </a:endParaRPr>
                    </a:p>
                  </a:txBody>
                  <a:tcPr anchor="ctr"/>
                </a:tc>
                <a:tc>
                  <a:txBody>
                    <a:bodyPr/>
                    <a:lstStyle/>
                    <a:p>
                      <a:pPr>
                        <a:lnSpc>
                          <a:spcPts val="1100"/>
                        </a:lnSpc>
                      </a:pPr>
                      <a:r>
                        <a:rPr lang="ja-JP" altLang="en-US" sz="1050" dirty="0" smtClean="0">
                          <a:latin typeface="HGP明朝E" panose="02020900000000000000" pitchFamily="18" charset="-128"/>
                          <a:ea typeface="HGP明朝E" panose="02020900000000000000" pitchFamily="18" charset="-128"/>
                        </a:rPr>
                        <a:t>オープンライセンス（</a:t>
                      </a:r>
                      <a:r>
                        <a:rPr lang="en-US" altLang="ja-JP" sz="1050" dirty="0" smtClean="0">
                          <a:latin typeface="HGP明朝E" panose="02020900000000000000" pitchFamily="18" charset="-128"/>
                          <a:ea typeface="HGP明朝E" panose="02020900000000000000" pitchFamily="18" charset="-128"/>
                        </a:rPr>
                        <a:t>CC-BY</a:t>
                      </a:r>
                      <a:r>
                        <a:rPr lang="ja-JP" altLang="en-US" sz="1050" dirty="0" smtClean="0">
                          <a:latin typeface="HGP明朝E" panose="02020900000000000000" pitchFamily="18" charset="-128"/>
                          <a:ea typeface="HGP明朝E" panose="02020900000000000000" pitchFamily="18" charset="-128"/>
                        </a:rPr>
                        <a:t>）に加え、オープンドキュメント形式（</a:t>
                      </a:r>
                      <a:r>
                        <a:rPr lang="en-US" altLang="ja-JP" sz="1050" dirty="0" smtClean="0">
                          <a:latin typeface="HGP明朝E" panose="02020900000000000000" pitchFamily="18" charset="-128"/>
                          <a:ea typeface="HGP明朝E" panose="02020900000000000000" pitchFamily="18" charset="-128"/>
                        </a:rPr>
                        <a:t>ODF</a:t>
                      </a:r>
                      <a:r>
                        <a:rPr lang="ja-JP" altLang="en-US" sz="1050" dirty="0" smtClean="0">
                          <a:latin typeface="HGP明朝E" panose="02020900000000000000" pitchFamily="18" charset="-128"/>
                          <a:ea typeface="HGP明朝E" panose="02020900000000000000" pitchFamily="18" charset="-128"/>
                        </a:rPr>
                        <a:t>）でも公開。</a:t>
                      </a:r>
                      <a:endParaRPr lang="ja-JP" altLang="en-US" sz="1050" dirty="0">
                        <a:latin typeface="HGP明朝E" panose="02020900000000000000" pitchFamily="18" charset="-128"/>
                        <a:ea typeface="HGP明朝E" panose="02020900000000000000" pitchFamily="18" charset="-128"/>
                      </a:endParaRPr>
                    </a:p>
                  </a:txBody>
                  <a:tcPr anchor="ctr"/>
                </a:tc>
              </a:tr>
            </a:tbl>
          </a:graphicData>
        </a:graphic>
      </p:graphicFrame>
      <p:sp>
        <p:nvSpPr>
          <p:cNvPr id="6" name="コンテンツ プレースホルダー 1"/>
          <p:cNvSpPr txBox="1">
            <a:spLocks/>
          </p:cNvSpPr>
          <p:nvPr/>
        </p:nvSpPr>
        <p:spPr>
          <a:xfrm>
            <a:off x="389164" y="645189"/>
            <a:ext cx="7930462"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latin typeface="HGP明朝E" panose="02020900000000000000" pitchFamily="18" charset="-128"/>
                <a:ea typeface="HGP明朝E" panose="02020900000000000000" pitchFamily="18" charset="-128"/>
              </a:rPr>
              <a:t>表　自治体におけるオープンデータ関連の主な取り組み事例</a:t>
            </a:r>
            <a:endParaRPr lang="en-US" altLang="ja-JP" sz="1200" dirty="0" smtClean="0">
              <a:latin typeface="HGP明朝E" panose="02020900000000000000" pitchFamily="18" charset="-128"/>
              <a:ea typeface="HGP明朝E" panose="02020900000000000000" pitchFamily="18" charset="-128"/>
            </a:endParaRPr>
          </a:p>
        </p:txBody>
      </p:sp>
      <p:sp>
        <p:nvSpPr>
          <p:cNvPr id="8" name="コンテンツ プレースホルダー 1"/>
          <p:cNvSpPr txBox="1">
            <a:spLocks/>
          </p:cNvSpPr>
          <p:nvPr/>
        </p:nvSpPr>
        <p:spPr>
          <a:xfrm>
            <a:off x="389164" y="6141114"/>
            <a:ext cx="8411936" cy="47586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180975" indent="-180975">
              <a:spcBef>
                <a:spcPts val="300"/>
              </a:spcBef>
              <a:buNone/>
            </a:pPr>
            <a:r>
              <a:rPr lang="en-US" altLang="ja-JP" sz="900" dirty="0" smtClean="0">
                <a:latin typeface="HGP明朝E" panose="02020900000000000000" pitchFamily="18" charset="-128"/>
                <a:ea typeface="HGP明朝E" panose="02020900000000000000" pitchFamily="18" charset="-128"/>
              </a:rPr>
              <a:t>※</a:t>
            </a:r>
            <a:r>
              <a:rPr lang="ja-JP" altLang="en-US" sz="900" dirty="0">
                <a:latin typeface="HGP明朝E" panose="02020900000000000000" pitchFamily="18" charset="-128"/>
                <a:ea typeface="HGP明朝E" panose="02020900000000000000" pitchFamily="18" charset="-128"/>
              </a:rPr>
              <a:t> </a:t>
            </a:r>
            <a:r>
              <a:rPr lang="ja-JP" altLang="en-US" sz="900" dirty="0" smtClean="0">
                <a:latin typeface="HGP明朝E" panose="02020900000000000000" pitchFamily="18" charset="-128"/>
                <a:ea typeface="HGP明朝E" panose="02020900000000000000" pitchFamily="18" charset="-128"/>
              </a:rPr>
              <a:t>この他、室蘭市（北海道</a:t>
            </a:r>
            <a:r>
              <a:rPr lang="ja-JP" altLang="en-US" sz="900" dirty="0">
                <a:latin typeface="HGP明朝E" panose="02020900000000000000" pitchFamily="18" charset="-128"/>
                <a:ea typeface="HGP明朝E" panose="02020900000000000000" pitchFamily="18" charset="-128"/>
              </a:rPr>
              <a:t>）、横手市（秋田県）、坂井市</a:t>
            </a:r>
            <a:r>
              <a:rPr lang="ja-JP" altLang="en-US" sz="900" dirty="0" smtClean="0">
                <a:latin typeface="HGP明朝E" panose="02020900000000000000" pitchFamily="18" charset="-128"/>
                <a:ea typeface="HGP明朝E" panose="02020900000000000000" pitchFamily="18" charset="-128"/>
              </a:rPr>
              <a:t>（福井県）、越前市（福井県）、金沢市（石川県）、野々市市（石川県</a:t>
            </a:r>
            <a:r>
              <a:rPr lang="ja-JP" altLang="en-US" sz="900" dirty="0">
                <a:latin typeface="HGP明朝E" panose="02020900000000000000" pitchFamily="18" charset="-128"/>
                <a:ea typeface="HGP明朝E" panose="02020900000000000000" pitchFamily="18" charset="-128"/>
              </a:rPr>
              <a:t>）、</a:t>
            </a:r>
            <a:r>
              <a:rPr lang="ja-JP" altLang="en-US" sz="900" dirty="0" smtClean="0">
                <a:latin typeface="HGP明朝E" panose="02020900000000000000" pitchFamily="18" charset="-128"/>
                <a:ea typeface="HGP明朝E" panose="02020900000000000000" pitchFamily="18" charset="-128"/>
              </a:rPr>
              <a:t>内灘町（石川県）、岐阜県、大垣市（岐阜県）、東京都北区、福岡市、武雄市（佐賀県）など多くの自治体でオープンデータ化の取り組みが進んでいる。</a:t>
            </a:r>
            <a:endParaRPr lang="en-US" altLang="ja-JP" sz="900" dirty="0" smtClean="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1987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smtClean="0"/>
              <a:t>（２）オープンデータの定義</a:t>
            </a:r>
            <a:endParaRPr kumimoji="1" lang="ja-JP" altLang="en-US" sz="2000" dirty="0"/>
          </a:p>
        </p:txBody>
      </p:sp>
      <p:sp>
        <p:nvSpPr>
          <p:cNvPr id="3" name="スライド番号プレースホルダー 2"/>
          <p:cNvSpPr>
            <a:spLocks noGrp="1"/>
          </p:cNvSpPr>
          <p:nvPr>
            <p:ph type="sldNum" sz="quarter" idx="10"/>
          </p:nvPr>
        </p:nvSpPr>
        <p:spPr/>
        <p:txBody>
          <a:bodyPr/>
          <a:lstStyle/>
          <a:p>
            <a:pPr>
              <a:defRPr/>
            </a:pPr>
            <a:fld id="{5C489480-8482-4FE0-A015-CFEEA03935A6}" type="slidenum">
              <a:rPr lang="ja-JP" altLang="en-US" smtClean="0"/>
              <a:pPr>
                <a:defRPr/>
              </a:pPr>
              <a:t>6</a:t>
            </a:fld>
            <a:endParaRPr lang="ja-JP" altLang="en-US" dirty="0"/>
          </a:p>
        </p:txBody>
      </p:sp>
      <p:sp>
        <p:nvSpPr>
          <p:cNvPr id="5" name="正方形/長方形 4"/>
          <p:cNvSpPr/>
          <p:nvPr/>
        </p:nvSpPr>
        <p:spPr>
          <a:xfrm>
            <a:off x="566055" y="828965"/>
            <a:ext cx="8225520" cy="3770263"/>
          </a:xfrm>
          <a:prstGeom prst="rect">
            <a:avLst/>
          </a:prstGeom>
        </p:spPr>
        <p:txBody>
          <a:bodyPr wrap="square">
            <a:spAutoFit/>
          </a:bodyPr>
          <a:lstStyle/>
          <a:p>
            <a:pPr marL="171450"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「電子行政オープンデータ戦略」</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2012</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7</a:t>
            </a:r>
            <a:r>
              <a:rPr lang="ja-JP" altLang="en-US" sz="1200" dirty="0" smtClean="0">
                <a:latin typeface="HGP明朝E" panose="02020900000000000000" pitchFamily="18" charset="-128"/>
                <a:ea typeface="HGP明朝E" panose="02020900000000000000" pitchFamily="18" charset="-128"/>
              </a:rPr>
              <a:t>月</a:t>
            </a:r>
            <a:r>
              <a:rPr lang="en-US" altLang="ja-JP" sz="1200" dirty="0" smtClean="0">
                <a:latin typeface="HGP明朝E" panose="02020900000000000000" pitchFamily="18" charset="-128"/>
                <a:ea typeface="HGP明朝E" panose="02020900000000000000" pitchFamily="18" charset="-128"/>
              </a:rPr>
              <a:t>4</a:t>
            </a:r>
            <a:r>
              <a:rPr lang="ja-JP" altLang="en-US" sz="1200" dirty="0" smtClean="0">
                <a:latin typeface="HGP明朝E" panose="02020900000000000000" pitchFamily="18" charset="-128"/>
                <a:ea typeface="HGP明朝E" panose="02020900000000000000" pitchFamily="18" charset="-128"/>
              </a:rPr>
              <a:t>日 高度</a:t>
            </a:r>
            <a:r>
              <a:rPr lang="ja-JP" altLang="en-US" sz="1200" dirty="0">
                <a:latin typeface="HGP明朝E" panose="02020900000000000000" pitchFamily="18" charset="-128"/>
                <a:ea typeface="HGP明朝E" panose="02020900000000000000" pitchFamily="18" charset="-128"/>
              </a:rPr>
              <a:t>情報通信ネットワーク社会推進戦略</a:t>
            </a:r>
            <a:r>
              <a:rPr lang="ja-JP" altLang="en-US" sz="1200" dirty="0" smtClean="0">
                <a:latin typeface="HGP明朝E" panose="02020900000000000000" pitchFamily="18" charset="-128"/>
                <a:ea typeface="HGP明朝E" panose="02020900000000000000" pitchFamily="18" charset="-128"/>
              </a:rPr>
              <a:t>本部決定）</a:t>
            </a:r>
            <a:r>
              <a:rPr lang="ja-JP" altLang="en-US" sz="1200" dirty="0">
                <a:latin typeface="HGP明朝E" panose="02020900000000000000" pitchFamily="18" charset="-128"/>
                <a:ea typeface="HGP明朝E" panose="02020900000000000000" pitchFamily="18" charset="-128"/>
              </a:rPr>
              <a:t>では、我が国における公共データの活用の取組に</a:t>
            </a:r>
            <a:r>
              <a:rPr lang="ja-JP" altLang="en-US" sz="1200" dirty="0" smtClean="0">
                <a:latin typeface="HGP明朝E" panose="02020900000000000000" pitchFamily="18" charset="-128"/>
                <a:ea typeface="HGP明朝E" panose="02020900000000000000" pitchFamily="18" charset="-128"/>
              </a:rPr>
              <a:t>当たり</a:t>
            </a:r>
            <a:r>
              <a:rPr lang="ja-JP" altLang="en-US" sz="1200" dirty="0">
                <a:latin typeface="HGP明朝E" panose="02020900000000000000" pitchFamily="18" charset="-128"/>
                <a:ea typeface="HGP明朝E" panose="02020900000000000000" pitchFamily="18" charset="-128"/>
              </a:rPr>
              <a:t>、①政府自ら積極的に公共データを公開すること、②機械判読可能な</a:t>
            </a:r>
            <a:r>
              <a:rPr lang="ja-JP" altLang="en-US" sz="1200" dirty="0" smtClean="0">
                <a:latin typeface="HGP明朝E" panose="02020900000000000000" pitchFamily="18" charset="-128"/>
                <a:ea typeface="HGP明朝E" panose="02020900000000000000" pitchFamily="18" charset="-128"/>
              </a:rPr>
              <a:t>形式で</a:t>
            </a:r>
            <a:r>
              <a:rPr lang="ja-JP" altLang="en-US" sz="1200" dirty="0">
                <a:latin typeface="HGP明朝E" panose="02020900000000000000" pitchFamily="18" charset="-128"/>
                <a:ea typeface="HGP明朝E" panose="02020900000000000000" pitchFamily="18" charset="-128"/>
              </a:rPr>
              <a:t>公開すること、③</a:t>
            </a:r>
            <a:r>
              <a:rPr lang="ja-JP" altLang="en-US" sz="1200" u="sng" dirty="0">
                <a:solidFill>
                  <a:srgbClr val="0070C0"/>
                </a:solidFill>
                <a:latin typeface="HGP明朝E" panose="02020900000000000000" pitchFamily="18" charset="-128"/>
                <a:ea typeface="HGP明朝E" panose="02020900000000000000" pitchFamily="18" charset="-128"/>
              </a:rPr>
              <a:t>営利目的、非営利目的を問わず活用を促進</a:t>
            </a:r>
            <a:r>
              <a:rPr lang="ja-JP" altLang="en-US" sz="1200" dirty="0">
                <a:latin typeface="HGP明朝E" panose="02020900000000000000" pitchFamily="18" charset="-128"/>
                <a:ea typeface="HGP明朝E" panose="02020900000000000000" pitchFamily="18" charset="-128"/>
              </a:rPr>
              <a:t>すること、</a:t>
            </a:r>
            <a:r>
              <a:rPr lang="ja-JP" altLang="en-US" sz="1200" dirty="0" smtClean="0">
                <a:latin typeface="HGP明朝E" panose="02020900000000000000" pitchFamily="18" charset="-128"/>
                <a:ea typeface="HGP明朝E" panose="02020900000000000000" pitchFamily="18" charset="-128"/>
              </a:rPr>
              <a:t>④取組</a:t>
            </a:r>
            <a:r>
              <a:rPr lang="ja-JP" altLang="en-US" sz="1200" dirty="0">
                <a:latin typeface="HGP明朝E" panose="02020900000000000000" pitchFamily="18" charset="-128"/>
                <a:ea typeface="HGP明朝E" panose="02020900000000000000" pitchFamily="18" charset="-128"/>
              </a:rPr>
              <a:t>可能な公共データから速やかに公開等の具体的な取組に着手し、成果</a:t>
            </a:r>
            <a:r>
              <a:rPr lang="ja-JP" altLang="en-US" sz="1200" dirty="0" smtClean="0">
                <a:latin typeface="HGP明朝E" panose="02020900000000000000" pitchFamily="18" charset="-128"/>
                <a:ea typeface="HGP明朝E" panose="02020900000000000000" pitchFamily="18" charset="-128"/>
              </a:rPr>
              <a:t>を確実</a:t>
            </a:r>
            <a:r>
              <a:rPr lang="ja-JP" altLang="en-US" sz="1200" dirty="0">
                <a:latin typeface="HGP明朝E" panose="02020900000000000000" pitchFamily="18" charset="-128"/>
                <a:ea typeface="HGP明朝E" panose="02020900000000000000" pitchFamily="18" charset="-128"/>
              </a:rPr>
              <a:t>に蓄積していくこと、という４つの基本原則を掲げている。 </a:t>
            </a:r>
          </a:p>
          <a:p>
            <a:pPr marL="171450" indent="-171450">
              <a:spcBef>
                <a:spcPts val="300"/>
              </a:spcBef>
              <a:buFont typeface="Arial" panose="020B0604020202020204" pitchFamily="34" charset="0"/>
              <a:buChar char="•"/>
            </a:pPr>
            <a:endParaRPr lang="en-US" altLang="ja-JP" sz="1200" dirty="0" smtClean="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これを受けて作成された「</a:t>
            </a:r>
            <a:r>
              <a:rPr lang="ja-JP" altLang="en-US" sz="1200" dirty="0">
                <a:latin typeface="HGP明朝E" panose="02020900000000000000" pitchFamily="18" charset="-128"/>
                <a:ea typeface="HGP明朝E" panose="02020900000000000000" pitchFamily="18" charset="-128"/>
              </a:rPr>
              <a:t>電子行政オープンデータ推進のためのロードマップ」 （</a:t>
            </a:r>
            <a:r>
              <a:rPr lang="en-US" altLang="ja-JP" sz="1200" dirty="0">
                <a:latin typeface="HGP明朝E" panose="02020900000000000000" pitchFamily="18" charset="-128"/>
                <a:ea typeface="HGP明朝E" panose="02020900000000000000" pitchFamily="18" charset="-128"/>
              </a:rPr>
              <a:t>2013</a:t>
            </a:r>
            <a:r>
              <a:rPr lang="ja-JP" altLang="en-US" sz="1200" dirty="0">
                <a:latin typeface="HGP明朝E" panose="02020900000000000000" pitchFamily="18" charset="-128"/>
                <a:ea typeface="HGP明朝E" panose="02020900000000000000" pitchFamily="18" charset="-128"/>
              </a:rPr>
              <a:t>年</a:t>
            </a:r>
            <a:r>
              <a:rPr lang="en-US" altLang="ja-JP" sz="1200" dirty="0">
                <a:latin typeface="HGP明朝E" panose="02020900000000000000" pitchFamily="18" charset="-128"/>
                <a:ea typeface="HGP明朝E" panose="02020900000000000000" pitchFamily="18" charset="-128"/>
              </a:rPr>
              <a:t>6</a:t>
            </a:r>
            <a:r>
              <a:rPr lang="ja-JP" altLang="en-US" sz="1200" dirty="0" smtClean="0">
                <a:latin typeface="HGP明朝E" panose="02020900000000000000" pitchFamily="18" charset="-128"/>
                <a:ea typeface="HGP明朝E" panose="02020900000000000000" pitchFamily="18" charset="-128"/>
              </a:rPr>
              <a:t>月 高度</a:t>
            </a:r>
            <a:r>
              <a:rPr lang="ja-JP" altLang="en-US" sz="1200" dirty="0">
                <a:latin typeface="HGP明朝E" panose="02020900000000000000" pitchFamily="18" charset="-128"/>
                <a:ea typeface="HGP明朝E" panose="02020900000000000000" pitchFamily="18" charset="-128"/>
              </a:rPr>
              <a:t>情報通信ネットワーク社会推進戦略本部</a:t>
            </a:r>
            <a:r>
              <a:rPr lang="ja-JP" altLang="en-US" sz="1200" dirty="0" smtClean="0">
                <a:latin typeface="HGP明朝E" panose="02020900000000000000" pitchFamily="18" charset="-128"/>
                <a:ea typeface="HGP明朝E" panose="02020900000000000000" pitchFamily="18" charset="-128"/>
              </a:rPr>
              <a:t>決定）では、オープンデータについて、「</a:t>
            </a:r>
            <a:r>
              <a:rPr lang="ja-JP" altLang="en-US" sz="1200" dirty="0">
                <a:latin typeface="HGP明朝E" panose="02020900000000000000" pitchFamily="18" charset="-128"/>
                <a:ea typeface="HGP明朝E" panose="02020900000000000000" pitchFamily="18" charset="-128"/>
              </a:rPr>
              <a:t>機械判読に</a:t>
            </a:r>
            <a:r>
              <a:rPr lang="ja-JP" altLang="en-US" sz="1200" dirty="0" smtClean="0">
                <a:latin typeface="HGP明朝E" panose="02020900000000000000" pitchFamily="18" charset="-128"/>
                <a:ea typeface="HGP明朝E" panose="02020900000000000000" pitchFamily="18" charset="-128"/>
              </a:rPr>
              <a:t>適したデータ形式</a:t>
            </a:r>
            <a:r>
              <a:rPr lang="ja-JP" altLang="en-US" sz="1200" dirty="0">
                <a:latin typeface="HGP明朝E" panose="02020900000000000000" pitchFamily="18" charset="-128"/>
                <a:ea typeface="HGP明朝E" panose="02020900000000000000" pitchFamily="18" charset="-128"/>
              </a:rPr>
              <a:t>の</a:t>
            </a:r>
            <a:r>
              <a:rPr lang="ja-JP" altLang="en-US" sz="1200" dirty="0" smtClean="0">
                <a:latin typeface="HGP明朝E" panose="02020900000000000000" pitchFamily="18" charset="-128"/>
                <a:ea typeface="HGP明朝E" panose="02020900000000000000" pitchFamily="18" charset="-128"/>
              </a:rPr>
              <a:t>データ」を「</a:t>
            </a:r>
            <a:r>
              <a:rPr lang="ja-JP" altLang="en-US" sz="1200" u="sng" dirty="0">
                <a:solidFill>
                  <a:srgbClr val="0070C0"/>
                </a:solidFill>
                <a:latin typeface="HGP明朝E" panose="02020900000000000000" pitchFamily="18" charset="-128"/>
                <a:ea typeface="HGP明朝E" panose="02020900000000000000" pitchFamily="18" charset="-128"/>
              </a:rPr>
              <a:t>営利目的も含めた二次利用が可能な利用ルールで</a:t>
            </a:r>
            <a:r>
              <a:rPr lang="ja-JP" altLang="en-US" sz="1200" u="sng" dirty="0" smtClean="0">
                <a:solidFill>
                  <a:srgbClr val="0070C0"/>
                </a:solidFill>
                <a:latin typeface="HGP明朝E" panose="02020900000000000000" pitchFamily="18" charset="-128"/>
                <a:ea typeface="HGP明朝E" panose="02020900000000000000" pitchFamily="18" charset="-128"/>
              </a:rPr>
              <a:t>公開</a:t>
            </a:r>
            <a:r>
              <a:rPr lang="ja-JP" altLang="en-US" sz="1200" dirty="0" smtClean="0">
                <a:latin typeface="HGP明朝E" panose="02020900000000000000" pitchFamily="18" charset="-128"/>
                <a:ea typeface="HGP明朝E" panose="02020900000000000000" pitchFamily="18" charset="-128"/>
              </a:rPr>
              <a:t>」するとしている。</a:t>
            </a:r>
            <a:endParaRPr lang="en-US" altLang="ja-JP" sz="1200" dirty="0" smtClean="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endParaRPr lang="ja-JP" altLang="en-US" sz="1200" dirty="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以上を踏まえ、</a:t>
            </a:r>
            <a:r>
              <a:rPr lang="ja-JP" altLang="en-US" sz="1200" u="sng" dirty="0" smtClean="0">
                <a:solidFill>
                  <a:srgbClr val="0070C0"/>
                </a:solidFill>
                <a:latin typeface="HGP明朝E" panose="02020900000000000000" pitchFamily="18" charset="-128"/>
                <a:ea typeface="HGP明朝E" panose="02020900000000000000" pitchFamily="18" charset="-128"/>
              </a:rPr>
              <a:t>本書においては、</a:t>
            </a:r>
            <a:r>
              <a:rPr lang="ja-JP" altLang="en-US" sz="1200" dirty="0" smtClean="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電子行政オープンデータ推進のためのロードマップ</a:t>
            </a:r>
            <a:r>
              <a:rPr lang="ja-JP" altLang="en-US" sz="1200" dirty="0" smtClean="0">
                <a:latin typeface="HGP明朝E" panose="02020900000000000000" pitchFamily="18" charset="-128"/>
                <a:ea typeface="HGP明朝E" panose="02020900000000000000" pitchFamily="18" charset="-128"/>
              </a:rPr>
              <a:t>」に沿って、</a:t>
            </a:r>
            <a:r>
              <a:rPr lang="ja-JP" altLang="en-US" sz="1200" u="sng" dirty="0" smtClean="0">
                <a:solidFill>
                  <a:srgbClr val="0070C0"/>
                </a:solidFill>
                <a:latin typeface="HGP明朝E" panose="02020900000000000000" pitchFamily="18" charset="-128"/>
                <a:ea typeface="HGP明朝E" panose="02020900000000000000" pitchFamily="18" charset="-128"/>
              </a:rPr>
              <a:t>「オープンデータ」について、「</a:t>
            </a:r>
            <a:r>
              <a:rPr lang="ja-JP" altLang="en-US" sz="1200" u="sng" dirty="0">
                <a:solidFill>
                  <a:srgbClr val="0070C0"/>
                </a:solidFill>
                <a:latin typeface="HGP明朝E" panose="02020900000000000000" pitchFamily="18" charset="-128"/>
                <a:ea typeface="HGP明朝E" panose="02020900000000000000" pitchFamily="18" charset="-128"/>
              </a:rPr>
              <a:t>機械判読に適したデータ形式のデータ」を「営利目的も含めた二次利用が可能な利用ルールで公開</a:t>
            </a:r>
            <a:r>
              <a:rPr lang="ja-JP" altLang="en-US" sz="1200" u="sng" dirty="0" smtClean="0">
                <a:solidFill>
                  <a:srgbClr val="0070C0"/>
                </a:solidFill>
                <a:latin typeface="HGP明朝E" panose="02020900000000000000" pitchFamily="18" charset="-128"/>
                <a:ea typeface="HGP明朝E" panose="02020900000000000000" pitchFamily="18" charset="-128"/>
              </a:rPr>
              <a:t>」することという定義</a:t>
            </a:r>
            <a:r>
              <a:rPr lang="ja-JP" altLang="en-US" sz="1200" dirty="0" smtClean="0">
                <a:latin typeface="HGP明朝E" panose="02020900000000000000" pitchFamily="18" charset="-128"/>
                <a:ea typeface="HGP明朝E" panose="02020900000000000000" pitchFamily="18" charset="-128"/>
              </a:rPr>
              <a:t>を採用。</a:t>
            </a:r>
            <a:endParaRPr lang="en-US" altLang="ja-JP" sz="1200" dirty="0" smtClean="0">
              <a:latin typeface="HGP明朝E" panose="02020900000000000000" pitchFamily="18" charset="-128"/>
              <a:ea typeface="HGP明朝E" panose="02020900000000000000" pitchFamily="18" charset="-128"/>
            </a:endParaRPr>
          </a:p>
          <a:p>
            <a:pPr>
              <a:spcBef>
                <a:spcPts val="300"/>
              </a:spcBef>
            </a:pPr>
            <a:endParaRPr lang="en-US" altLang="ja-JP" sz="1200" dirty="0" smtClean="0">
              <a:latin typeface="HGP明朝E" panose="02020900000000000000" pitchFamily="18" charset="-128"/>
              <a:ea typeface="HGP明朝E" panose="02020900000000000000" pitchFamily="18" charset="-128"/>
            </a:endParaRPr>
          </a:p>
          <a:p>
            <a:pPr marL="176213" indent="-176213">
              <a:spcBef>
                <a:spcPts val="300"/>
              </a:spcBef>
            </a:pPr>
            <a:r>
              <a:rPr lang="en-US" altLang="ja-JP" sz="1050" dirty="0" smtClean="0">
                <a:latin typeface="HGP明朝E" panose="02020900000000000000" pitchFamily="18" charset="-128"/>
                <a:ea typeface="HGP明朝E" panose="02020900000000000000" pitchFamily="18" charset="-128"/>
              </a:rPr>
              <a:t>※</a:t>
            </a:r>
            <a:r>
              <a:rPr lang="ja-JP" altLang="en-US" sz="1050" dirty="0" smtClean="0">
                <a:latin typeface="HGP明朝E" panose="02020900000000000000" pitchFamily="18" charset="-128"/>
                <a:ea typeface="HGP明朝E" panose="02020900000000000000" pitchFamily="18" charset="-128"/>
              </a:rPr>
              <a:t>なお</a:t>
            </a:r>
            <a:r>
              <a:rPr lang="ja-JP" altLang="en-US" sz="1050" dirty="0">
                <a:latin typeface="HGP明朝E" panose="02020900000000000000" pitchFamily="18" charset="-128"/>
                <a:ea typeface="HGP明朝E" panose="02020900000000000000" pitchFamily="18" charset="-128"/>
              </a:rPr>
              <a:t>、ティム・バーナーズ＝リーが</a:t>
            </a:r>
            <a:r>
              <a:rPr lang="ja-JP" altLang="en-US" sz="1050" dirty="0" smtClean="0">
                <a:latin typeface="HGP明朝E" panose="02020900000000000000" pitchFamily="18" charset="-128"/>
                <a:ea typeface="HGP明朝E" panose="02020900000000000000" pitchFamily="18" charset="-128"/>
              </a:rPr>
              <a:t>提唱する「</a:t>
            </a:r>
            <a:r>
              <a:rPr lang="en-US" altLang="ja-JP" sz="1050" dirty="0">
                <a:latin typeface="HGP明朝E" panose="02020900000000000000" pitchFamily="18" charset="-128"/>
                <a:ea typeface="HGP明朝E" panose="02020900000000000000" pitchFamily="18" charset="-128"/>
              </a:rPr>
              <a:t>5 ★ Open Data</a:t>
            </a:r>
            <a:r>
              <a:rPr lang="ja-JP" altLang="en-US" sz="1050" dirty="0" smtClean="0">
                <a:latin typeface="HGP明朝E" panose="02020900000000000000" pitchFamily="18" charset="-128"/>
                <a:ea typeface="HGP明朝E" panose="02020900000000000000" pitchFamily="18" charset="-128"/>
              </a:rPr>
              <a:t>」（注１）では、オープンデータであることの最初の条件（★ひとつ）として「</a:t>
            </a:r>
            <a:r>
              <a:rPr lang="ja-JP" altLang="en-US" sz="1050" u="sng" dirty="0" smtClean="0">
                <a:latin typeface="HGP明朝E" panose="02020900000000000000" pitchFamily="18" charset="-128"/>
                <a:ea typeface="HGP明朝E" panose="02020900000000000000" pitchFamily="18" charset="-128"/>
              </a:rPr>
              <a:t>オープン</a:t>
            </a:r>
            <a:r>
              <a:rPr lang="ja-JP" altLang="en-US" sz="1050" u="sng" dirty="0">
                <a:latin typeface="HGP明朝E" panose="02020900000000000000" pitchFamily="18" charset="-128"/>
                <a:ea typeface="HGP明朝E" panose="02020900000000000000" pitchFamily="18" charset="-128"/>
              </a:rPr>
              <a:t>なライセンスで提供されて</a:t>
            </a:r>
            <a:r>
              <a:rPr lang="ja-JP" altLang="en-US" sz="1050" u="sng" dirty="0" smtClean="0">
                <a:latin typeface="HGP明朝E" panose="02020900000000000000" pitchFamily="18" charset="-128"/>
                <a:ea typeface="HGP明朝E" panose="02020900000000000000" pitchFamily="18" charset="-128"/>
              </a:rPr>
              <a:t>いること</a:t>
            </a:r>
            <a:r>
              <a:rPr lang="ja-JP" altLang="en-US" sz="1050" dirty="0" smtClean="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データ形式は問わない／画像や</a:t>
            </a:r>
            <a:r>
              <a:rPr lang="en-US" altLang="ja-JP" sz="1050" dirty="0">
                <a:latin typeface="HGP明朝E" panose="02020900000000000000" pitchFamily="18" charset="-128"/>
                <a:ea typeface="HGP明朝E" panose="02020900000000000000" pitchFamily="18" charset="-128"/>
              </a:rPr>
              <a:t>PDF</a:t>
            </a:r>
            <a:r>
              <a:rPr lang="ja-JP" altLang="en-US" sz="1050" dirty="0">
                <a:latin typeface="HGP明朝E" panose="02020900000000000000" pitchFamily="18" charset="-128"/>
                <a:ea typeface="HGP明朝E" panose="02020900000000000000" pitchFamily="18" charset="-128"/>
              </a:rPr>
              <a:t>などのデータでも可</a:t>
            </a:r>
            <a:r>
              <a:rPr lang="ja-JP" altLang="en-US" sz="1050" dirty="0" smtClean="0">
                <a:latin typeface="HGP明朝E" panose="02020900000000000000" pitchFamily="18" charset="-128"/>
                <a:ea typeface="HGP明朝E" panose="02020900000000000000" pitchFamily="18" charset="-128"/>
              </a:rPr>
              <a:t>）を挙げている。</a:t>
            </a:r>
            <a:endParaRPr lang="en-US" altLang="ja-JP" sz="1050" dirty="0" smtClean="0">
              <a:latin typeface="HGP明朝E" panose="02020900000000000000" pitchFamily="18" charset="-128"/>
              <a:ea typeface="HGP明朝E" panose="02020900000000000000" pitchFamily="18" charset="-128"/>
            </a:endParaRPr>
          </a:p>
          <a:p>
            <a:pPr marL="176213" indent="-176213">
              <a:spcBef>
                <a:spcPts val="300"/>
              </a:spcBef>
            </a:pPr>
            <a:r>
              <a:rPr lang="ja-JP" altLang="en-US" sz="1050" dirty="0" smtClean="0">
                <a:latin typeface="HGP明朝E" panose="02020900000000000000" pitchFamily="18" charset="-128"/>
                <a:ea typeface="HGP明朝E" panose="02020900000000000000" pitchFamily="18" charset="-128"/>
              </a:rPr>
              <a:t>　 また、</a:t>
            </a:r>
            <a:r>
              <a:rPr lang="en-US" altLang="ja-JP" sz="1050" dirty="0">
                <a:latin typeface="HGP明朝E" panose="02020900000000000000" pitchFamily="18" charset="-128"/>
                <a:ea typeface="HGP明朝E" panose="02020900000000000000" pitchFamily="18" charset="-128"/>
              </a:rPr>
              <a:t>Open Knowledge Foundation </a:t>
            </a:r>
            <a:r>
              <a:rPr lang="ja-JP" altLang="en-US" sz="1050" dirty="0" smtClean="0">
                <a:latin typeface="HGP明朝E" panose="02020900000000000000" pitchFamily="18" charset="-128"/>
                <a:ea typeface="HGP明朝E" panose="02020900000000000000" pitchFamily="18" charset="-128"/>
              </a:rPr>
              <a:t>（英国）が作成した「</a:t>
            </a:r>
            <a:r>
              <a:rPr lang="ja-JP" altLang="en-US" sz="1050" dirty="0">
                <a:latin typeface="HGP明朝E" panose="02020900000000000000" pitchFamily="18" charset="-128"/>
                <a:ea typeface="HGP明朝E" panose="02020900000000000000" pitchFamily="18" charset="-128"/>
              </a:rPr>
              <a:t>オープンデータハンドブック」（注２）で</a:t>
            </a:r>
            <a:r>
              <a:rPr lang="ja-JP" altLang="en-US" sz="1050" dirty="0" smtClean="0">
                <a:latin typeface="HGP明朝E" panose="02020900000000000000" pitchFamily="18" charset="-128"/>
                <a:ea typeface="HGP明朝E" panose="02020900000000000000" pitchFamily="18" charset="-128"/>
              </a:rPr>
              <a:t>は、「オープンデータ」とは「</a:t>
            </a:r>
            <a:r>
              <a:rPr lang="ja-JP" altLang="en-US" sz="1050" u="sng" dirty="0" smtClean="0">
                <a:latin typeface="HGP明朝E" panose="02020900000000000000" pitchFamily="18" charset="-128"/>
                <a:ea typeface="HGP明朝E" panose="02020900000000000000" pitchFamily="18" charset="-128"/>
              </a:rPr>
              <a:t>自由</a:t>
            </a:r>
            <a:r>
              <a:rPr lang="ja-JP" altLang="en-US" sz="1050" u="sng" dirty="0">
                <a:latin typeface="HGP明朝E" panose="02020900000000000000" pitchFamily="18" charset="-128"/>
                <a:ea typeface="HGP明朝E" panose="02020900000000000000" pitchFamily="18" charset="-128"/>
              </a:rPr>
              <a:t>に使えて再利用もでき、かつ誰でも再配布できるようなデータのこと。従うべき決まりは、せいぜい</a:t>
            </a:r>
            <a:r>
              <a:rPr lang="en-US" altLang="ja-JP" sz="1050" u="sng" dirty="0">
                <a:latin typeface="HGP明朝E" panose="02020900000000000000" pitchFamily="18" charset="-128"/>
                <a:ea typeface="HGP明朝E" panose="02020900000000000000" pitchFamily="18" charset="-128"/>
              </a:rPr>
              <a:t>『</a:t>
            </a:r>
            <a:r>
              <a:rPr lang="ja-JP" altLang="en-US" sz="1050" u="sng" dirty="0">
                <a:latin typeface="HGP明朝E" panose="02020900000000000000" pitchFamily="18" charset="-128"/>
                <a:ea typeface="HGP明朝E" panose="02020900000000000000" pitchFamily="18" charset="-128"/>
              </a:rPr>
              <a:t>作者のクレジットを残す</a:t>
            </a:r>
            <a:r>
              <a:rPr lang="en-US" altLang="ja-JP" sz="1050" u="sng" dirty="0">
                <a:latin typeface="HGP明朝E" panose="02020900000000000000" pitchFamily="18" charset="-128"/>
                <a:ea typeface="HGP明朝E" panose="02020900000000000000" pitchFamily="18" charset="-128"/>
              </a:rPr>
              <a:t>』</a:t>
            </a:r>
            <a:r>
              <a:rPr lang="ja-JP" altLang="en-US" sz="1050" u="sng" dirty="0">
                <a:latin typeface="HGP明朝E" panose="02020900000000000000" pitchFamily="18" charset="-128"/>
                <a:ea typeface="HGP明朝E" panose="02020900000000000000" pitchFamily="18" charset="-128"/>
              </a:rPr>
              <a:t>あるいは</a:t>
            </a:r>
            <a:r>
              <a:rPr lang="en-US" altLang="ja-JP" sz="1050" u="sng" dirty="0">
                <a:latin typeface="HGP明朝E" panose="02020900000000000000" pitchFamily="18" charset="-128"/>
                <a:ea typeface="HGP明朝E" panose="02020900000000000000" pitchFamily="18" charset="-128"/>
              </a:rPr>
              <a:t>『</a:t>
            </a:r>
            <a:r>
              <a:rPr lang="ja-JP" altLang="en-US" sz="1050" u="sng" dirty="0">
                <a:latin typeface="HGP明朝E" panose="02020900000000000000" pitchFamily="18" charset="-128"/>
                <a:ea typeface="HGP明朝E" panose="02020900000000000000" pitchFamily="18" charset="-128"/>
              </a:rPr>
              <a:t>同じ条件で配布する</a:t>
            </a:r>
            <a:r>
              <a:rPr lang="en-US" altLang="ja-JP" sz="1050" u="sng" dirty="0">
                <a:latin typeface="HGP明朝E" panose="02020900000000000000" pitchFamily="18" charset="-128"/>
                <a:ea typeface="HGP明朝E" panose="02020900000000000000" pitchFamily="18" charset="-128"/>
              </a:rPr>
              <a:t>』</a:t>
            </a:r>
            <a:r>
              <a:rPr lang="ja-JP" altLang="en-US" sz="1050" u="sng" dirty="0">
                <a:latin typeface="HGP明朝E" panose="02020900000000000000" pitchFamily="18" charset="-128"/>
                <a:ea typeface="HGP明朝E" panose="02020900000000000000" pitchFamily="18" charset="-128"/>
              </a:rPr>
              <a:t>程度である</a:t>
            </a:r>
            <a:r>
              <a:rPr lang="ja-JP" altLang="en-US" sz="1050" dirty="0">
                <a:latin typeface="HGP明朝E" panose="02020900000000000000" pitchFamily="18" charset="-128"/>
                <a:ea typeface="HGP明朝E" panose="02020900000000000000" pitchFamily="18" charset="-128"/>
              </a:rPr>
              <a:t>」と定義している。 </a:t>
            </a:r>
            <a:endParaRPr lang="en-US" altLang="ja-JP" sz="1050" dirty="0" smtClean="0">
              <a:latin typeface="HGP明朝E" panose="02020900000000000000" pitchFamily="18" charset="-128"/>
              <a:ea typeface="HGP明朝E" panose="02020900000000000000" pitchFamily="18" charset="-128"/>
            </a:endParaRPr>
          </a:p>
          <a:p>
            <a:pPr marL="176213" indent="-176213">
              <a:spcBef>
                <a:spcPts val="300"/>
              </a:spcBef>
            </a:pPr>
            <a:r>
              <a:rPr lang="ja-JP" altLang="en-US" sz="1050" dirty="0" smtClean="0">
                <a:latin typeface="HGP明朝E" panose="02020900000000000000" pitchFamily="18" charset="-128"/>
                <a:ea typeface="HGP明朝E" panose="02020900000000000000" pitchFamily="18" charset="-128"/>
              </a:rPr>
              <a:t>　　つまり、</a:t>
            </a:r>
            <a:r>
              <a:rPr lang="ja-JP" altLang="en-US" sz="1050" u="sng" dirty="0" smtClean="0">
                <a:latin typeface="HGP明朝E" panose="02020900000000000000" pitchFamily="18" charset="-128"/>
                <a:ea typeface="HGP明朝E" panose="02020900000000000000" pitchFamily="18" charset="-128"/>
              </a:rPr>
              <a:t>「オープンデータ」と言えるために</a:t>
            </a:r>
            <a:r>
              <a:rPr lang="ja-JP" altLang="en-US" sz="1050" u="sng" dirty="0">
                <a:latin typeface="HGP明朝E" panose="02020900000000000000" pitchFamily="18" charset="-128"/>
                <a:ea typeface="HGP明朝E" panose="02020900000000000000" pitchFamily="18" charset="-128"/>
              </a:rPr>
              <a:t>は</a:t>
            </a:r>
            <a:r>
              <a:rPr lang="ja-JP" altLang="en-US" sz="1050" u="sng" dirty="0" smtClean="0">
                <a:latin typeface="HGP明朝E" panose="02020900000000000000" pitchFamily="18" charset="-128"/>
                <a:ea typeface="HGP明朝E" panose="02020900000000000000" pitchFamily="18" charset="-128"/>
              </a:rPr>
              <a:t>、二次</a:t>
            </a:r>
            <a:r>
              <a:rPr lang="ja-JP" altLang="en-US" sz="1050" u="sng" dirty="0">
                <a:latin typeface="HGP明朝E" panose="02020900000000000000" pitchFamily="18" charset="-128"/>
                <a:ea typeface="HGP明朝E" panose="02020900000000000000" pitchFamily="18" charset="-128"/>
              </a:rPr>
              <a:t>利用が可能な利用</a:t>
            </a:r>
            <a:r>
              <a:rPr lang="ja-JP" altLang="en-US" sz="1050" u="sng" dirty="0" smtClean="0">
                <a:latin typeface="HGP明朝E" panose="02020900000000000000" pitchFamily="18" charset="-128"/>
                <a:ea typeface="HGP明朝E" panose="02020900000000000000" pitchFamily="18" charset="-128"/>
              </a:rPr>
              <a:t>ルールを採用することが必須の条件</a:t>
            </a:r>
            <a:r>
              <a:rPr lang="ja-JP" altLang="en-US" sz="1050" dirty="0" smtClean="0">
                <a:latin typeface="HGP明朝E" panose="02020900000000000000" pitchFamily="18" charset="-128"/>
                <a:ea typeface="HGP明朝E" panose="02020900000000000000" pitchFamily="18" charset="-128"/>
              </a:rPr>
              <a:t>である。</a:t>
            </a:r>
            <a:endParaRPr lang="en-US" altLang="ja-JP" sz="1050" dirty="0">
              <a:latin typeface="HGP明朝E" panose="02020900000000000000" pitchFamily="18" charset="-128"/>
              <a:ea typeface="HGP明朝E" panose="02020900000000000000" pitchFamily="18" charset="-128"/>
            </a:endParaRPr>
          </a:p>
        </p:txBody>
      </p:sp>
      <p:sp>
        <p:nvSpPr>
          <p:cNvPr id="6" name="コンテンツ プレースホルダー 1"/>
          <p:cNvSpPr txBox="1">
            <a:spLocks/>
          </p:cNvSpPr>
          <p:nvPr/>
        </p:nvSpPr>
        <p:spPr>
          <a:xfrm>
            <a:off x="718453" y="4681532"/>
            <a:ext cx="7701647" cy="1152525"/>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050" dirty="0" smtClean="0">
                <a:latin typeface="HGP明朝E" panose="02020900000000000000" pitchFamily="18" charset="-128"/>
                <a:ea typeface="HGP明朝E" panose="02020900000000000000" pitchFamily="18" charset="-128"/>
              </a:rPr>
              <a:t>注</a:t>
            </a:r>
            <a:r>
              <a:rPr lang="ja-JP" altLang="en-US" sz="1050" dirty="0">
                <a:latin typeface="HGP明朝E" panose="02020900000000000000" pitchFamily="18" charset="-128"/>
                <a:ea typeface="HGP明朝E" panose="02020900000000000000" pitchFamily="18" charset="-128"/>
              </a:rPr>
              <a:t>１</a:t>
            </a:r>
            <a:r>
              <a:rPr lang="ja-JP" altLang="en-US" sz="1050" dirty="0" smtClean="0">
                <a:latin typeface="HGP明朝E" panose="02020900000000000000" pitchFamily="18" charset="-128"/>
                <a:ea typeface="HGP明朝E" panose="02020900000000000000" pitchFamily="18" charset="-128"/>
              </a:rPr>
              <a:t>：オープンデータの５段階を定義したもの。</a:t>
            </a:r>
            <a:r>
              <a:rPr lang="ja-JP" altLang="en-US" sz="1050" dirty="0">
                <a:latin typeface="HGP明朝E" panose="02020900000000000000" pitchFamily="18" charset="-128"/>
                <a:ea typeface="HGP明朝E" panose="02020900000000000000" pitchFamily="18" charset="-128"/>
              </a:rPr>
              <a:t>（</a:t>
            </a:r>
            <a:r>
              <a:rPr lang="en-US" altLang="ja-JP" sz="1050" dirty="0" smtClean="0">
                <a:latin typeface="HGP明朝E" panose="02020900000000000000" pitchFamily="18" charset="-128"/>
                <a:ea typeface="HGP明朝E" panose="02020900000000000000" pitchFamily="18" charset="-128"/>
                <a:hlinkClick r:id="rId2"/>
              </a:rPr>
              <a:t>http</a:t>
            </a:r>
            <a:r>
              <a:rPr lang="en-US" altLang="ja-JP" sz="1050" dirty="0">
                <a:latin typeface="HGP明朝E" panose="02020900000000000000" pitchFamily="18" charset="-128"/>
                <a:ea typeface="HGP明朝E" panose="02020900000000000000" pitchFamily="18" charset="-128"/>
                <a:hlinkClick r:id="rId2"/>
              </a:rPr>
              <a:t>://5stardata.info/ja</a:t>
            </a:r>
            <a:r>
              <a:rPr lang="en-US" altLang="ja-JP" sz="1050" dirty="0" smtClean="0">
                <a:latin typeface="HGP明朝E" panose="02020900000000000000" pitchFamily="18" charset="-128"/>
                <a:ea typeface="HGP明朝E" panose="02020900000000000000" pitchFamily="18" charset="-128"/>
                <a:hlinkClick r:id="rId2"/>
              </a:rPr>
              <a:t>/</a:t>
            </a:r>
            <a:r>
              <a:rPr lang="ja-JP" altLang="en-US" sz="1050" dirty="0" smtClean="0">
                <a:latin typeface="HGP明朝E" panose="02020900000000000000" pitchFamily="18" charset="-128"/>
                <a:ea typeface="HGP明朝E" panose="02020900000000000000" pitchFamily="18" charset="-128"/>
              </a:rPr>
              <a:t>）</a:t>
            </a:r>
            <a:endParaRPr lang="en-US" altLang="ja-JP" sz="1050" dirty="0" smtClean="0">
              <a:latin typeface="HGP明朝E" panose="02020900000000000000" pitchFamily="18" charset="-128"/>
              <a:ea typeface="HGP明朝E" panose="02020900000000000000" pitchFamily="18" charset="-128"/>
            </a:endParaRPr>
          </a:p>
          <a:p>
            <a:pPr marL="0" indent="0">
              <a:spcBef>
                <a:spcPts val="300"/>
              </a:spcBef>
              <a:buNone/>
            </a:pPr>
            <a:r>
              <a:rPr lang="ja-JP" altLang="en-US" sz="1050" dirty="0" smtClean="0">
                <a:latin typeface="HGP明朝E" panose="02020900000000000000" pitchFamily="18" charset="-128"/>
                <a:ea typeface="HGP明朝E" panose="02020900000000000000" pitchFamily="18" charset="-128"/>
              </a:rPr>
              <a:t>注</a:t>
            </a:r>
            <a:r>
              <a:rPr lang="ja-JP" altLang="en-US" sz="1050" dirty="0">
                <a:latin typeface="HGP明朝E" panose="02020900000000000000" pitchFamily="18" charset="-128"/>
                <a:ea typeface="HGP明朝E" panose="02020900000000000000" pitchFamily="18" charset="-128"/>
              </a:rPr>
              <a:t>２</a:t>
            </a:r>
            <a:r>
              <a:rPr lang="ja-JP" altLang="en-US" sz="1050" dirty="0" smtClean="0">
                <a:latin typeface="HGP明朝E" panose="02020900000000000000" pitchFamily="18" charset="-128"/>
                <a:ea typeface="HGP明朝E" panose="02020900000000000000" pitchFamily="18" charset="-128"/>
              </a:rPr>
              <a:t>：「</a:t>
            </a:r>
            <a:r>
              <a:rPr lang="ja-JP" altLang="en-US" sz="1050" dirty="0">
                <a:latin typeface="HGP明朝E" panose="02020900000000000000" pitchFamily="18" charset="-128"/>
                <a:ea typeface="HGP明朝E" panose="02020900000000000000" pitchFamily="18" charset="-128"/>
              </a:rPr>
              <a:t>オープンデータとは何か</a:t>
            </a:r>
            <a:r>
              <a:rPr lang="ja-JP" altLang="en-US" sz="1050" dirty="0" smtClean="0">
                <a:latin typeface="HGP明朝E" panose="02020900000000000000" pitchFamily="18" charset="-128"/>
                <a:ea typeface="HGP明朝E" panose="02020900000000000000" pitchFamily="18" charset="-128"/>
              </a:rPr>
              <a:t>？」（オープンデータハンドブック）（</a:t>
            </a:r>
            <a:r>
              <a:rPr lang="en-US" altLang="ja-JP" sz="1050" dirty="0" smtClean="0">
                <a:latin typeface="HGP明朝E" panose="02020900000000000000" pitchFamily="18" charset="-128"/>
                <a:ea typeface="HGP明朝E" panose="02020900000000000000" pitchFamily="18" charset="-128"/>
                <a:hlinkClick r:id="rId3"/>
              </a:rPr>
              <a:t>http</a:t>
            </a:r>
            <a:r>
              <a:rPr lang="en-US" altLang="ja-JP" sz="1050" dirty="0">
                <a:latin typeface="HGP明朝E" panose="02020900000000000000" pitchFamily="18" charset="-128"/>
                <a:ea typeface="HGP明朝E" panose="02020900000000000000" pitchFamily="18" charset="-128"/>
                <a:hlinkClick r:id="rId3"/>
              </a:rPr>
              <a:t>://</a:t>
            </a:r>
            <a:r>
              <a:rPr lang="en-US" altLang="ja-JP" sz="1050" dirty="0" smtClean="0">
                <a:latin typeface="HGP明朝E" panose="02020900000000000000" pitchFamily="18" charset="-128"/>
                <a:ea typeface="HGP明朝E" panose="02020900000000000000" pitchFamily="18" charset="-128"/>
                <a:hlinkClick r:id="rId3"/>
              </a:rPr>
              <a:t>opendatahandbook.org/ja/what-is-open-data/index.html</a:t>
            </a:r>
            <a:r>
              <a:rPr lang="ja-JP" altLang="en-US" sz="1050" dirty="0" smtClean="0">
                <a:latin typeface="HGP明朝E" panose="02020900000000000000" pitchFamily="18" charset="-128"/>
                <a:ea typeface="HGP明朝E" panose="02020900000000000000" pitchFamily="18" charset="-128"/>
              </a:rPr>
              <a:t>）</a:t>
            </a:r>
            <a:endParaRPr lang="en-US" altLang="ja-JP" sz="1050" dirty="0">
              <a:latin typeface="HGP明朝E" panose="02020900000000000000" pitchFamily="18" charset="-128"/>
              <a:ea typeface="HGP明朝E" panose="02020900000000000000" pitchFamily="18" charset="-128"/>
            </a:endParaRPr>
          </a:p>
        </p:txBody>
      </p:sp>
      <p:sp>
        <p:nvSpPr>
          <p:cNvPr id="4" name="下矢印 3"/>
          <p:cNvSpPr/>
          <p:nvPr/>
        </p:nvSpPr>
        <p:spPr>
          <a:xfrm>
            <a:off x="4299438" y="2470638"/>
            <a:ext cx="835270" cy="13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047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smtClean="0"/>
              <a:t>（３）</a:t>
            </a:r>
            <a:r>
              <a:rPr lang="ja-JP" altLang="en-US" sz="2000" dirty="0"/>
              <a:t>本ガイドの作成目的</a:t>
            </a:r>
          </a:p>
        </p:txBody>
      </p:sp>
      <p:sp>
        <p:nvSpPr>
          <p:cNvPr id="3" name="スライド番号プレースホルダー 2"/>
          <p:cNvSpPr>
            <a:spLocks noGrp="1"/>
          </p:cNvSpPr>
          <p:nvPr>
            <p:ph type="sldNum" sz="quarter" idx="10"/>
          </p:nvPr>
        </p:nvSpPr>
        <p:spPr/>
        <p:txBody>
          <a:bodyPr/>
          <a:lstStyle/>
          <a:p>
            <a:pPr>
              <a:defRPr/>
            </a:pPr>
            <a:fld id="{5C489480-8482-4FE0-A015-CFEEA03935A6}" type="slidenum">
              <a:rPr lang="ja-JP" altLang="en-US" smtClean="0"/>
              <a:pPr>
                <a:defRPr/>
              </a:pPr>
              <a:t>7</a:t>
            </a:fld>
            <a:endParaRPr lang="ja-JP" altLang="en-US" dirty="0"/>
          </a:p>
        </p:txBody>
      </p:sp>
      <p:sp>
        <p:nvSpPr>
          <p:cNvPr id="5" name="正方形/長方形 4"/>
          <p:cNvSpPr/>
          <p:nvPr/>
        </p:nvSpPr>
        <p:spPr>
          <a:xfrm>
            <a:off x="566055" y="828965"/>
            <a:ext cx="8148178" cy="3877985"/>
          </a:xfrm>
          <a:prstGeom prst="rect">
            <a:avLst/>
          </a:prstGeom>
        </p:spPr>
        <p:txBody>
          <a:bodyPr wrap="square">
            <a:spAutoFit/>
          </a:bodyPr>
          <a:lstStyle/>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本書は、国の各府省、独立行政法人、自治体等の職員が、自身の保有する公共データをオープンデータ化するにあたり参考となるよう</a:t>
            </a:r>
            <a:r>
              <a:rPr lang="ja-JP" altLang="en-US" sz="1200" dirty="0">
                <a:latin typeface="HGP明朝E" panose="02020900000000000000" pitchFamily="18" charset="-128"/>
                <a:ea typeface="HGP明朝E" panose="02020900000000000000" pitchFamily="18" charset="-128"/>
              </a:rPr>
              <a:t>、複数のライセンスの解説と</a:t>
            </a:r>
            <a:r>
              <a:rPr lang="ja-JP" altLang="en-US" sz="1200" dirty="0" smtClean="0">
                <a:latin typeface="HGP明朝E" panose="02020900000000000000" pitchFamily="18" charset="-128"/>
                <a:ea typeface="HGP明朝E" panose="02020900000000000000" pitchFamily="18" charset="-128"/>
              </a:rPr>
              <a:t>比較等、必要な利用ルール面の知識や情報について、</a:t>
            </a:r>
            <a:r>
              <a:rPr lang="ja-JP" altLang="en-US" sz="1200" dirty="0">
                <a:latin typeface="HGP明朝E" panose="02020900000000000000" pitchFamily="18" charset="-128"/>
                <a:ea typeface="HGP明朝E" panose="02020900000000000000" pitchFamily="18" charset="-128"/>
              </a:rPr>
              <a:t>主に以下の観点</a:t>
            </a:r>
            <a:r>
              <a:rPr lang="ja-JP" altLang="en-US" sz="1200" dirty="0" smtClean="0">
                <a:latin typeface="HGP明朝E" panose="02020900000000000000" pitchFamily="18" charset="-128"/>
                <a:ea typeface="HGP明朝E" panose="02020900000000000000" pitchFamily="18" charset="-128"/>
              </a:rPr>
              <a:t>から、オープンデータ流通推進コンソーシアム　データガバナンス委員会としてとりまとめたものである。</a:t>
            </a:r>
            <a:endParaRPr lang="en-US" altLang="ja-JP" sz="1200" dirty="0" smtClean="0">
              <a:latin typeface="HGP明朝E" panose="02020900000000000000" pitchFamily="18" charset="-128"/>
              <a:ea typeface="HGP明朝E" panose="02020900000000000000" pitchFamily="18" charset="-128"/>
            </a:endParaRPr>
          </a:p>
          <a:p>
            <a:pPr>
              <a:spcBef>
                <a:spcPts val="300"/>
              </a:spcBef>
            </a:pPr>
            <a:endParaRPr lang="en-US" altLang="ja-JP" sz="1200" dirty="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オープンデータ化におけるライセンスの意味と重要性</a:t>
            </a:r>
            <a:endParaRPr lang="en-US" altLang="ja-JP" sz="1200" dirty="0" smtClean="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主なライセンスの解説と比較</a:t>
            </a:r>
            <a:endParaRPr lang="en-US" altLang="ja-JP" sz="1200" dirty="0" smtClean="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保有する公共データをオープンデータ化する際のライセンス選定・付与の方法とその効果</a:t>
            </a:r>
            <a:endParaRPr lang="en-US" altLang="ja-JP" sz="1200" dirty="0">
              <a:latin typeface="HGP明朝E" panose="02020900000000000000" pitchFamily="18" charset="-128"/>
              <a:ea typeface="HGP明朝E" panose="02020900000000000000" pitchFamily="18" charset="-128"/>
            </a:endParaRPr>
          </a:p>
          <a:p>
            <a:pPr marL="85725" indent="-85725">
              <a:spcBef>
                <a:spcPts val="300"/>
              </a:spcBef>
            </a:pPr>
            <a:endParaRPr lang="en-US" altLang="ja-JP" sz="1200" dirty="0" smtClean="0">
              <a:latin typeface="HGP明朝E" panose="02020900000000000000" pitchFamily="18" charset="-128"/>
              <a:ea typeface="HGP明朝E" panose="02020900000000000000" pitchFamily="18" charset="-128"/>
            </a:endParaRPr>
          </a:p>
          <a:p>
            <a:pPr marL="85725" indent="-85725">
              <a:spcBef>
                <a:spcPts val="300"/>
              </a:spcBef>
            </a:pPr>
            <a:endParaRPr lang="en-US" altLang="ja-JP" sz="1200" dirty="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なお、本ガイドの作成にあたっては、以下の資料を参考にしている。</a:t>
            </a:r>
            <a:endParaRPr lang="en-US" altLang="ja-JP" sz="1200" dirty="0" smtClean="0">
              <a:latin typeface="HGP明朝E" panose="02020900000000000000" pitchFamily="18" charset="-128"/>
              <a:ea typeface="HGP明朝E" panose="02020900000000000000" pitchFamily="18" charset="-128"/>
            </a:endParaRPr>
          </a:p>
          <a:p>
            <a:pPr marL="171450" indent="-171450">
              <a:spcBef>
                <a:spcPts val="300"/>
              </a:spcBef>
              <a:buFont typeface="Arial" panose="020B0604020202020204" pitchFamily="34" charset="0"/>
              <a:buChar char="•"/>
            </a:pPr>
            <a:endParaRPr lang="en-US" altLang="ja-JP" sz="1200" dirty="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「二次利用の促進のための府省のデータ公開に関する基本的考え方（ガイドライン）</a:t>
            </a:r>
            <a:r>
              <a:rPr lang="ja-JP" altLang="en-US" sz="1200" dirty="0" smtClean="0">
                <a:latin typeface="HGP明朝E" panose="02020900000000000000" pitchFamily="18" charset="-128"/>
                <a:ea typeface="HGP明朝E" panose="02020900000000000000" pitchFamily="18" charset="-128"/>
              </a:rPr>
              <a:t>」（</a:t>
            </a:r>
            <a:r>
              <a:rPr lang="en-US" altLang="ja-JP" sz="1200" dirty="0" smtClean="0">
                <a:latin typeface="HGP明朝E" panose="02020900000000000000" pitchFamily="18" charset="-128"/>
                <a:ea typeface="HGP明朝E" panose="02020900000000000000" pitchFamily="18" charset="-128"/>
              </a:rPr>
              <a:t>2013</a:t>
            </a:r>
            <a:r>
              <a:rPr lang="ja-JP" altLang="en-US" sz="1200" dirty="0" smtClean="0">
                <a:latin typeface="HGP明朝E" panose="02020900000000000000" pitchFamily="18" charset="-128"/>
                <a:ea typeface="HGP明朝E" panose="02020900000000000000" pitchFamily="18" charset="-128"/>
              </a:rPr>
              <a:t>年</a:t>
            </a:r>
            <a:r>
              <a:rPr lang="en-US" altLang="ja-JP" sz="1200" dirty="0" smtClean="0">
                <a:latin typeface="HGP明朝E" panose="02020900000000000000" pitchFamily="18" charset="-128"/>
                <a:ea typeface="HGP明朝E" panose="02020900000000000000" pitchFamily="18" charset="-128"/>
              </a:rPr>
              <a:t>6</a:t>
            </a:r>
            <a:r>
              <a:rPr lang="ja-JP" altLang="en-US" sz="1200" dirty="0" smtClean="0">
                <a:latin typeface="HGP明朝E" panose="02020900000000000000" pitchFamily="18" charset="-128"/>
                <a:ea typeface="HGP明朝E" panose="02020900000000000000" pitchFamily="18" charset="-128"/>
              </a:rPr>
              <a:t>月</a:t>
            </a:r>
            <a:r>
              <a:rPr lang="en-US" altLang="ja-JP" sz="1200" dirty="0" smtClean="0">
                <a:latin typeface="HGP明朝E" panose="02020900000000000000" pitchFamily="18" charset="-128"/>
                <a:ea typeface="HGP明朝E" panose="02020900000000000000" pitchFamily="18" charset="-128"/>
              </a:rPr>
              <a:t>25</a:t>
            </a:r>
            <a:r>
              <a:rPr lang="ja-JP" altLang="en-US" sz="1200" dirty="0" smtClean="0">
                <a:latin typeface="HGP明朝E" panose="02020900000000000000" pitchFamily="18" charset="-128"/>
                <a:ea typeface="HGP明朝E" panose="02020900000000000000" pitchFamily="18" charset="-128"/>
              </a:rPr>
              <a:t>日　各府省</a:t>
            </a:r>
            <a:r>
              <a:rPr lang="ja-JP" altLang="en-US" sz="1200" dirty="0">
                <a:latin typeface="HGP明朝E" panose="02020900000000000000" pitchFamily="18" charset="-128"/>
                <a:ea typeface="HGP明朝E" panose="02020900000000000000" pitchFamily="18" charset="-128"/>
              </a:rPr>
              <a:t>情報化</a:t>
            </a:r>
            <a:r>
              <a:rPr lang="ja-JP" altLang="en-US" sz="1200" dirty="0" smtClean="0">
                <a:latin typeface="HGP明朝E" panose="02020900000000000000" pitchFamily="18" charset="-128"/>
                <a:ea typeface="HGP明朝E" panose="02020900000000000000" pitchFamily="18" charset="-128"/>
              </a:rPr>
              <a:t>統括責任者（</a:t>
            </a:r>
            <a:r>
              <a:rPr lang="en-US" altLang="ja-JP" sz="1200" dirty="0" smtClean="0">
                <a:latin typeface="HGP明朝E" panose="02020900000000000000" pitchFamily="18" charset="-128"/>
                <a:ea typeface="HGP明朝E" panose="02020900000000000000" pitchFamily="18" charset="-128"/>
              </a:rPr>
              <a:t>CIO</a:t>
            </a:r>
            <a:r>
              <a:rPr lang="ja-JP" altLang="en-US" sz="1200" dirty="0" smtClean="0">
                <a:latin typeface="HGP明朝E" panose="02020900000000000000" pitchFamily="18" charset="-128"/>
                <a:ea typeface="HGP明朝E" panose="02020900000000000000" pitchFamily="18" charset="-128"/>
              </a:rPr>
              <a:t>）連絡会議決定）（</a:t>
            </a:r>
            <a:r>
              <a:rPr lang="en-US" altLang="ja-JP" sz="1200" dirty="0" smtClean="0">
                <a:latin typeface="HGP明朝E" panose="02020900000000000000" pitchFamily="18" charset="-128"/>
                <a:ea typeface="HGP明朝E" panose="02020900000000000000" pitchFamily="18" charset="-128"/>
                <a:hlinkClick r:id="rId2"/>
              </a:rPr>
              <a:t>http</a:t>
            </a:r>
            <a:r>
              <a:rPr lang="en-US" altLang="ja-JP" sz="1200" dirty="0">
                <a:latin typeface="HGP明朝E" panose="02020900000000000000" pitchFamily="18" charset="-128"/>
                <a:ea typeface="HGP明朝E" panose="02020900000000000000" pitchFamily="18" charset="-128"/>
                <a:hlinkClick r:id="rId2"/>
              </a:rPr>
              <a:t>://</a:t>
            </a:r>
            <a:r>
              <a:rPr lang="en-US" altLang="ja-JP" sz="1200" dirty="0" smtClean="0">
                <a:latin typeface="HGP明朝E" panose="02020900000000000000" pitchFamily="18" charset="-128"/>
                <a:ea typeface="HGP明朝E" panose="02020900000000000000" pitchFamily="18" charset="-128"/>
                <a:hlinkClick r:id="rId2"/>
              </a:rPr>
              <a:t>www.kantei.go.jp/jp/singi/it2/cio/dai52/kihon.pdf</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オープンデータ流通推進コンソーシアム　データガバナンス委員会で検討・提言した案をもとに、現在、電子行政オープンデータ実務者会議　ルール・普及</a:t>
            </a:r>
            <a:r>
              <a:rPr lang="en-US" altLang="ja-JP" sz="1200" dirty="0" smtClean="0">
                <a:latin typeface="HGP明朝E" panose="02020900000000000000" pitchFamily="18" charset="-128"/>
                <a:ea typeface="HGP明朝E" panose="02020900000000000000" pitchFamily="18" charset="-128"/>
              </a:rPr>
              <a:t>WG</a:t>
            </a:r>
            <a:r>
              <a:rPr lang="ja-JP" altLang="en-US" sz="1200" dirty="0" smtClean="0">
                <a:latin typeface="HGP明朝E" panose="02020900000000000000" pitchFamily="18" charset="-128"/>
                <a:ea typeface="HGP明朝E" panose="02020900000000000000" pitchFamily="18" charset="-128"/>
              </a:rPr>
              <a:t>で検討されている「各府省</a:t>
            </a:r>
            <a:r>
              <a:rPr lang="ja-JP" altLang="en-US" sz="1200" dirty="0">
                <a:latin typeface="HGP明朝E" panose="02020900000000000000" pitchFamily="18" charset="-128"/>
                <a:ea typeface="HGP明朝E" panose="02020900000000000000" pitchFamily="18" charset="-128"/>
              </a:rPr>
              <a:t>ホームページの利用ルールの見直しの</a:t>
            </a:r>
            <a:r>
              <a:rPr lang="ja-JP" altLang="en-US" sz="1200" dirty="0" smtClean="0">
                <a:latin typeface="HGP明朝E" panose="02020900000000000000" pitchFamily="18" charset="-128"/>
                <a:ea typeface="HGP明朝E" panose="02020900000000000000" pitchFamily="18" charset="-128"/>
              </a:rPr>
              <a:t>ひな形（素案）」（</a:t>
            </a:r>
            <a:r>
              <a:rPr lang="en-US" altLang="ja-JP" sz="1200" dirty="0">
                <a:latin typeface="HGP明朝E" panose="02020900000000000000" pitchFamily="18" charset="-128"/>
                <a:ea typeface="HGP明朝E" panose="02020900000000000000" pitchFamily="18" charset="-128"/>
              </a:rPr>
              <a:t> </a:t>
            </a:r>
            <a:r>
              <a:rPr lang="en-US" altLang="ja-JP" sz="1200" dirty="0">
                <a:latin typeface="HGP明朝E" panose="02020900000000000000" pitchFamily="18" charset="-128"/>
                <a:ea typeface="HGP明朝E" panose="02020900000000000000" pitchFamily="18" charset="-128"/>
                <a:hlinkClick r:id="rId3"/>
              </a:rPr>
              <a:t>http://</a:t>
            </a:r>
            <a:r>
              <a:rPr lang="en-US" altLang="ja-JP" sz="1200" dirty="0" smtClean="0">
                <a:latin typeface="HGP明朝E" panose="02020900000000000000" pitchFamily="18" charset="-128"/>
                <a:ea typeface="HGP明朝E" panose="02020900000000000000" pitchFamily="18" charset="-128"/>
                <a:hlinkClick r:id="rId3"/>
              </a:rPr>
              <a:t>www.kantei.go.jp/jp/singi/it2/densi/rwg/dai4/gijisidai.html</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smtClean="0">
                <a:latin typeface="HGP明朝E" panose="02020900000000000000" pitchFamily="18" charset="-128"/>
                <a:ea typeface="HGP明朝E" panose="02020900000000000000" pitchFamily="18" charset="-128"/>
              </a:rPr>
              <a:t>「クリエイティブ</a:t>
            </a:r>
            <a:r>
              <a:rPr lang="ja-JP" altLang="en-US" sz="1200" dirty="0">
                <a:latin typeface="HGP明朝E" panose="02020900000000000000" pitchFamily="18" charset="-128"/>
                <a:ea typeface="HGP明朝E" panose="02020900000000000000" pitchFamily="18" charset="-128"/>
              </a:rPr>
              <a:t>・コモンズ・ライセンス　表示 </a:t>
            </a:r>
            <a:r>
              <a:rPr lang="en-US" altLang="ja-JP" sz="1200" dirty="0" smtClean="0">
                <a:latin typeface="HGP明朝E" panose="02020900000000000000" pitchFamily="18" charset="-128"/>
                <a:ea typeface="HGP明朝E" panose="02020900000000000000" pitchFamily="18" charset="-128"/>
              </a:rPr>
              <a:t>2.1</a:t>
            </a:r>
            <a:r>
              <a:rPr lang="ja-JP" altLang="en-US" sz="1200" dirty="0" smtClean="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hlinkClick r:id="rId4"/>
              </a:rPr>
              <a:t>http://creativecommons.org/licenses/by/2.1/jp</a:t>
            </a:r>
            <a:r>
              <a:rPr lang="en-US" altLang="ja-JP" sz="1200" dirty="0" smtClean="0">
                <a:latin typeface="HGP明朝E" panose="02020900000000000000" pitchFamily="18" charset="-128"/>
                <a:ea typeface="HGP明朝E" panose="02020900000000000000" pitchFamily="18" charset="-128"/>
                <a:hlinkClick r:id="rId4"/>
              </a:rPr>
              <a:t>/</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a:p>
            <a:pPr marL="360000" lvl="1" indent="-171450">
              <a:spcBef>
                <a:spcPts val="300"/>
              </a:spcBef>
              <a:buFont typeface="Arial" panose="020B0604020202020204" pitchFamily="34" charset="0"/>
              <a:buChar char="•"/>
            </a:pPr>
            <a:r>
              <a:rPr lang="ja-JP" altLang="en-US" sz="1200" dirty="0">
                <a:latin typeface="HGP明朝E" panose="02020900000000000000" pitchFamily="18" charset="-128"/>
                <a:ea typeface="HGP明朝E" panose="02020900000000000000" pitchFamily="18" charset="-128"/>
              </a:rPr>
              <a:t>「クリエイティブ・コモンズ・ライセンス　</a:t>
            </a:r>
            <a:r>
              <a:rPr lang="en-US" altLang="ja-JP" sz="1200" dirty="0" smtClean="0">
                <a:latin typeface="HGP明朝E" panose="02020900000000000000" pitchFamily="18" charset="-128"/>
                <a:ea typeface="HGP明朝E" panose="02020900000000000000" pitchFamily="18" charset="-128"/>
              </a:rPr>
              <a:t>CC0</a:t>
            </a:r>
            <a:r>
              <a:rPr lang="ja-JP" altLang="en-US" sz="1200" dirty="0" smtClean="0">
                <a:latin typeface="HGP明朝E" panose="02020900000000000000" pitchFamily="18" charset="-128"/>
                <a:ea typeface="HGP明朝E" panose="02020900000000000000" pitchFamily="18" charset="-128"/>
              </a:rPr>
              <a:t>」（</a:t>
            </a:r>
            <a:r>
              <a:rPr lang="en-US" altLang="ja-JP" sz="1200" dirty="0">
                <a:latin typeface="HGP明朝E" panose="02020900000000000000" pitchFamily="18" charset="-128"/>
                <a:ea typeface="HGP明朝E" panose="02020900000000000000" pitchFamily="18" charset="-128"/>
                <a:hlinkClick r:id="rId5"/>
              </a:rPr>
              <a:t>http://</a:t>
            </a:r>
            <a:r>
              <a:rPr lang="en-US" altLang="ja-JP" sz="1200" dirty="0" smtClean="0">
                <a:latin typeface="HGP明朝E" panose="02020900000000000000" pitchFamily="18" charset="-128"/>
                <a:ea typeface="HGP明朝E" panose="02020900000000000000" pitchFamily="18" charset="-128"/>
                <a:hlinkClick r:id="rId5"/>
              </a:rPr>
              <a:t>sciencecommons.jp/cc0/about</a:t>
            </a:r>
            <a:r>
              <a:rPr lang="ja-JP" altLang="en-US" sz="1200" dirty="0" smtClean="0">
                <a:latin typeface="HGP明朝E" panose="02020900000000000000" pitchFamily="18" charset="-128"/>
                <a:ea typeface="HGP明朝E" panose="02020900000000000000" pitchFamily="18" charset="-128"/>
              </a:rPr>
              <a:t>）</a:t>
            </a:r>
            <a:endParaRPr lang="en-US" altLang="ja-JP" sz="1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9505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２．オープンデータ化のために必要なこと</a:t>
            </a:r>
            <a:endParaRPr kumimoji="1" lang="ja-JP" altLang="en-US" sz="2800" dirty="0"/>
          </a:p>
        </p:txBody>
      </p:sp>
      <p:sp>
        <p:nvSpPr>
          <p:cNvPr id="3" name="スライド番号プレースホルダー 2"/>
          <p:cNvSpPr>
            <a:spLocks noGrp="1"/>
          </p:cNvSpPr>
          <p:nvPr>
            <p:ph type="sldNum" sz="quarter" idx="10"/>
          </p:nvPr>
        </p:nvSpPr>
        <p:spPr/>
        <p:txBody>
          <a:bodyPr/>
          <a:lstStyle/>
          <a:p>
            <a:pPr>
              <a:defRPr/>
            </a:pPr>
            <a:fld id="{F52FA9F6-98CE-4D8B-9188-4B04B5C3FA61}" type="slidenum">
              <a:rPr lang="ja-JP" altLang="en-US" smtClean="0"/>
              <a:pPr>
                <a:defRPr/>
              </a:pPr>
              <a:t>8</a:t>
            </a:fld>
            <a:endParaRPr lang="ja-JP" altLang="en-US"/>
          </a:p>
        </p:txBody>
      </p:sp>
    </p:spTree>
    <p:extLst>
      <p:ext uri="{BB962C8B-B14F-4D97-AF65-F5344CB8AC3E}">
        <p14:creationId xmlns:p14="http://schemas.microsoft.com/office/powerpoint/2010/main" val="94217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square" rtlCol="0">
        <a:spAutoFit/>
      </a:bodyPr>
      <a:lstStyle>
        <a:defPPr>
          <a:defRPr kumimoji="1" sz="1200"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33783</TotalTime>
  <Words>9971</Words>
  <Application>Microsoft Office PowerPoint</Application>
  <PresentationFormat>画面に合わせる (4:3)</PresentationFormat>
  <Paragraphs>811</Paragraphs>
  <Slides>41</Slides>
  <Notes>0</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アース</vt:lpstr>
      <vt:lpstr>PowerPoint プレゼンテーション</vt:lpstr>
      <vt:lpstr>目次</vt:lpstr>
      <vt:lpstr>１．背景と目的</vt:lpstr>
      <vt:lpstr>（１）オープンデータに関する主な動向</vt:lpstr>
      <vt:lpstr>（１）オープンデータに関する主な動向</vt:lpstr>
      <vt:lpstr>（１）オープンデータに関する主な動向</vt:lpstr>
      <vt:lpstr>（２）オープンデータの定義</vt:lpstr>
      <vt:lpstr>（３）本ガイドの作成目的</vt:lpstr>
      <vt:lpstr>２．オープンデータ化のために必要なこと</vt:lpstr>
      <vt:lpstr>（１）オープンデータ化の課題</vt:lpstr>
      <vt:lpstr>（２）課題への対応</vt:lpstr>
      <vt:lpstr>（参考）行政機関ホームページの現在の利用規約例</vt:lpstr>
      <vt:lpstr>３．データガバナンス委員会における オープンデータ対応ライセンスの検討経緯</vt:lpstr>
      <vt:lpstr>データガバナンス委員会におけるオープンデータ対応ライセンスの検討経緯</vt:lpstr>
      <vt:lpstr>参考：各府省がインターネットを通じて公開するデータの利用ルールの在り方</vt:lpstr>
      <vt:lpstr>参考：電子行政オープンデータ推進のためのロードマップ（行程表）</vt:lpstr>
      <vt:lpstr>４．主なライセンスの種類と概要</vt:lpstr>
      <vt:lpstr>（１）概要</vt:lpstr>
      <vt:lpstr>参考：海外におけるクリエイティブ・コモンズ・ライセンスの利用例</vt:lpstr>
      <vt:lpstr>（２）CCライセンス　</vt:lpstr>
      <vt:lpstr>（２）CCライセンス</vt:lpstr>
      <vt:lpstr>（２）CCライセンス</vt:lpstr>
      <vt:lpstr>参考：CC-BYの利用方法</vt:lpstr>
      <vt:lpstr>（３）パブリックドメインとCC0　</vt:lpstr>
      <vt:lpstr>参考：CC0の利用方法</vt:lpstr>
      <vt:lpstr>（４）利用ルールひな形（標準利用規約）</vt:lpstr>
      <vt:lpstr>（４）利用ルールひな形（標準利用規約）</vt:lpstr>
      <vt:lpstr>参考：著作物性のないデータについて</vt:lpstr>
      <vt:lpstr>参考：第三者が権利を保有しているデータへの対応</vt:lpstr>
      <vt:lpstr>５．各ライセンスの比較</vt:lpstr>
      <vt:lpstr>各ライセンスの比較　</vt:lpstr>
      <vt:lpstr>６．ライセンスの選択・利用にあたって</vt:lpstr>
      <vt:lpstr>ライセンスの選択・利用にあたって</vt:lpstr>
      <vt:lpstr>（参考）利用ルールひな形の2015年度末の見直しに当たっての検討の視点</vt:lpstr>
      <vt:lpstr>参考資料</vt:lpstr>
      <vt:lpstr>参考１：CC-BY リーガルコード </vt:lpstr>
      <vt:lpstr>参考１：CC-BY リーガルコード（続き）</vt:lpstr>
      <vt:lpstr>参考２：CC0 リーガルコード　※日本語版ドラフト</vt:lpstr>
      <vt:lpstr>参考２：CC0 リーガルコード（続き）</vt:lpstr>
      <vt:lpstr>参考３：各府省ホームページの利用ルールの見直しのひな形（素案）</vt:lpstr>
      <vt:lpstr>参考３：各府省ホームページの利用ルールの見直しのひな形（素案）（続き）</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MRI</cp:lastModifiedBy>
  <cp:revision>808</cp:revision>
  <cp:lastPrinted>2014-03-18T00:52:35Z</cp:lastPrinted>
  <dcterms:created xsi:type="dcterms:W3CDTF">2012-11-30T13:43:40Z</dcterms:created>
  <dcterms:modified xsi:type="dcterms:W3CDTF">2014-03-18T07:27:00Z</dcterms:modified>
</cp:coreProperties>
</file>