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7"/>
  </p:notesMasterIdLst>
  <p:sldIdLst>
    <p:sldId id="416" r:id="rId2"/>
    <p:sldId id="519" r:id="rId3"/>
    <p:sldId id="518" r:id="rId4"/>
    <p:sldId id="538" r:id="rId5"/>
    <p:sldId id="531" r:id="rId6"/>
    <p:sldId id="532" r:id="rId7"/>
    <p:sldId id="529" r:id="rId8"/>
    <p:sldId id="526" r:id="rId9"/>
    <p:sldId id="525" r:id="rId10"/>
    <p:sldId id="536" r:id="rId11"/>
    <p:sldId id="537" r:id="rId12"/>
    <p:sldId id="534" r:id="rId13"/>
    <p:sldId id="535" r:id="rId14"/>
    <p:sldId id="530" r:id="rId15"/>
    <p:sldId id="533" r:id="rId16"/>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81" d="100"/>
          <a:sy n="81" d="100"/>
        </p:scale>
        <p:origin x="-1032" y="-2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51163" cy="496888"/>
          </a:xfrm>
          <a:prstGeom prst="rect">
            <a:avLst/>
          </a:prstGeom>
        </p:spPr>
        <p:txBody>
          <a:bodyPr vert="horz" lIns="91414" tIns="45705" rIns="91414" bIns="45705"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1"/>
            <a:ext cx="2949575" cy="496888"/>
          </a:xfrm>
          <a:prstGeom prst="rect">
            <a:avLst/>
          </a:prstGeom>
        </p:spPr>
        <p:txBody>
          <a:bodyPr vert="horz" lIns="91414" tIns="45705" rIns="91414" bIns="45705" rtlCol="0"/>
          <a:lstStyle>
            <a:lvl1pPr algn="r" fontAlgn="auto">
              <a:spcBef>
                <a:spcPts val="0"/>
              </a:spcBef>
              <a:spcAft>
                <a:spcPts val="0"/>
              </a:spcAft>
              <a:defRPr sz="1200">
                <a:latin typeface="+mn-lt"/>
                <a:ea typeface="+mn-ea"/>
              </a:defRPr>
            </a:lvl1pPr>
          </a:lstStyle>
          <a:p>
            <a:pPr>
              <a:defRPr/>
            </a:pPr>
            <a:fld id="{6C9B4B5A-7D15-4D2E-BC82-B92816281EDE}" type="datetimeFigureOut">
              <a:rPr lang="ja-JP" altLang="en-US"/>
              <a:pPr>
                <a:defRPr/>
              </a:pPr>
              <a:t>2013/12/18</a:t>
            </a:fld>
            <a:endParaRPr lang="ja-JP" altLang="en-US"/>
          </a:p>
        </p:txBody>
      </p:sp>
      <p:sp>
        <p:nvSpPr>
          <p:cNvPr id="4" name="スライド イメージ プレースホルダー 3"/>
          <p:cNvSpPr>
            <a:spLocks noGrp="1" noRot="1" noChangeAspect="1"/>
          </p:cNvSpPr>
          <p:nvPr>
            <p:ph type="sldImg" idx="2"/>
          </p:nvPr>
        </p:nvSpPr>
        <p:spPr>
          <a:xfrm>
            <a:off x="922338" y="747713"/>
            <a:ext cx="4962525" cy="3722687"/>
          </a:xfrm>
          <a:prstGeom prst="rect">
            <a:avLst/>
          </a:prstGeom>
          <a:noFill/>
          <a:ln w="12700">
            <a:solidFill>
              <a:prstClr val="black"/>
            </a:solidFill>
          </a:ln>
        </p:spPr>
        <p:txBody>
          <a:bodyPr vert="horz" lIns="91414" tIns="45705" rIns="91414" bIns="45705" rtlCol="0" anchor="ctr"/>
          <a:lstStyle/>
          <a:p>
            <a:pPr lvl="0"/>
            <a:endParaRPr lang="ja-JP" altLang="en-US" noProof="0"/>
          </a:p>
        </p:txBody>
      </p:sp>
      <p:sp>
        <p:nvSpPr>
          <p:cNvPr id="5" name="ノート プレースホルダー 4"/>
          <p:cNvSpPr>
            <a:spLocks noGrp="1"/>
          </p:cNvSpPr>
          <p:nvPr>
            <p:ph type="body" sz="quarter" idx="3"/>
          </p:nvPr>
        </p:nvSpPr>
        <p:spPr>
          <a:xfrm>
            <a:off x="679451" y="4721225"/>
            <a:ext cx="5448300" cy="4471988"/>
          </a:xfrm>
          <a:prstGeom prst="rect">
            <a:avLst/>
          </a:prstGeom>
        </p:spPr>
        <p:txBody>
          <a:bodyPr vert="horz" lIns="91414" tIns="45705" rIns="91414" bIns="45705"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2" y="9440863"/>
            <a:ext cx="2951163" cy="496887"/>
          </a:xfrm>
          <a:prstGeom prst="rect">
            <a:avLst/>
          </a:prstGeom>
        </p:spPr>
        <p:txBody>
          <a:bodyPr vert="horz" lIns="91414" tIns="45705" rIns="91414" bIns="45705"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14" tIns="45705" rIns="91414" bIns="45705" rtlCol="0" anchor="b"/>
          <a:lstStyle>
            <a:lvl1pPr algn="r" fontAlgn="auto">
              <a:spcBef>
                <a:spcPts val="0"/>
              </a:spcBef>
              <a:spcAft>
                <a:spcPts val="0"/>
              </a:spcAft>
              <a:defRPr sz="1200">
                <a:latin typeface="+mn-lt"/>
                <a:ea typeface="+mn-ea"/>
              </a:defRPr>
            </a:lvl1pPr>
          </a:lstStyle>
          <a:p>
            <a:pPr>
              <a:defRPr/>
            </a:pPr>
            <a:fld id="{57CA5275-4B8C-43A4-9675-2239914723DB}" type="slidenum">
              <a:rPr lang="ja-JP" altLang="en-US"/>
              <a:pPr>
                <a:defRPr/>
              </a:pPr>
              <a:t>‹#›</a:t>
            </a:fld>
            <a:endParaRPr lang="ja-JP" altLang="en-US"/>
          </a:p>
        </p:txBody>
      </p:sp>
    </p:spTree>
    <p:extLst>
      <p:ext uri="{BB962C8B-B14F-4D97-AF65-F5344CB8AC3E}">
        <p14:creationId xmlns:p14="http://schemas.microsoft.com/office/powerpoint/2010/main" val="4077687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288" y="5013325"/>
            <a:ext cx="3240087"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9B641E19-3F38-4667-930A-C65CED4EF2F0}" type="slidenum">
              <a:rPr lang="ja-JP" altLang="en-US"/>
              <a:pPr>
                <a:defRPr/>
              </a:pPr>
              <a:t>‹#›</a:t>
            </a:fld>
            <a:endParaRPr lang="ja-JP" altLang="en-US"/>
          </a:p>
        </p:txBody>
      </p:sp>
    </p:spTree>
    <p:extLst>
      <p:ext uri="{BB962C8B-B14F-4D97-AF65-F5344CB8AC3E}">
        <p14:creationId xmlns:p14="http://schemas.microsoft.com/office/powerpoint/2010/main" val="166446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59650" y="0"/>
            <a:ext cx="1784350" cy="83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直線コネクタ 19"/>
          <p:cNvCxnSpPr/>
          <p:nvPr userDrawn="1"/>
        </p:nvCxnSpPr>
        <p:spPr>
          <a:xfrm>
            <a:off x="468313" y="7572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46567" y="12877"/>
            <a:ext cx="8229600" cy="738011"/>
          </a:xfrm>
        </p:spPr>
        <p:txBody>
          <a:bodyPr/>
          <a:lstStyle>
            <a:lvl1pPr>
              <a:defRPr>
                <a:latin typeface="HGS明朝E" pitchFamily="18" charset="-128"/>
                <a:ea typeface="HGS明朝E" pitchFamily="18" charset="-128"/>
              </a:defRPr>
            </a:lvl1p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893135"/>
            <a:ext cx="8229600" cy="5263825"/>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2"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F12564E5-EFA7-4DA2-B24A-EB721B441B38}" type="slidenum">
              <a:rPr lang="ja-JP" altLang="en-US"/>
              <a:pPr>
                <a:defRPr/>
              </a:pPr>
              <a:t>‹#›</a:t>
            </a:fld>
            <a:endParaRPr lang="ja-JP" altLang="en-US" dirty="0"/>
          </a:p>
        </p:txBody>
      </p:sp>
    </p:spTree>
    <p:extLst>
      <p:ext uri="{BB962C8B-B14F-4D97-AF65-F5344CB8AC3E}">
        <p14:creationId xmlns:p14="http://schemas.microsoft.com/office/powerpoint/2010/main" val="221238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grpSp>
        <p:nvGrpSpPr>
          <p:cNvPr id="3" name="グループ化 6"/>
          <p:cNvGrpSpPr>
            <a:grpSpLocks/>
          </p:cNvGrpSpPr>
          <p:nvPr userDrawn="1"/>
        </p:nvGrpSpPr>
        <p:grpSpPr bwMode="auto">
          <a:xfrm>
            <a:off x="179388" y="6597650"/>
            <a:ext cx="8890000" cy="0"/>
            <a:chOff x="179512" y="6525344"/>
            <a:chExt cx="8890035" cy="0"/>
          </a:xfrm>
        </p:grpSpPr>
        <p:cxnSp>
          <p:nvCxnSpPr>
            <p:cNvPr id="4"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8563" y="0"/>
            <a:ext cx="1595437"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直線コネクタ 19"/>
          <p:cNvCxnSpPr/>
          <p:nvPr userDrawn="1"/>
        </p:nvCxnSpPr>
        <p:spPr>
          <a:xfrm>
            <a:off x="468313" y="958850"/>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 name="タイトル 1"/>
          <p:cNvSpPr>
            <a:spLocks noGrp="1"/>
          </p:cNvSpPr>
          <p:nvPr>
            <p:ph type="title"/>
          </p:nvPr>
        </p:nvSpPr>
        <p:spPr>
          <a:xfrm>
            <a:off x="457200" y="2244"/>
            <a:ext cx="8229600" cy="962695"/>
          </a:xfrm>
        </p:spPr>
        <p:txBody>
          <a:bodyPr/>
          <a:lstStyle/>
          <a:p>
            <a:r>
              <a:rPr lang="ja-JP" altLang="en-US" dirty="0" smtClean="0"/>
              <a:t>マスター タイトルの書式設定</a:t>
            </a:r>
            <a:endParaRPr lang="en-US" dirty="0"/>
          </a:p>
        </p:txBody>
      </p:sp>
      <p:sp>
        <p:nvSpPr>
          <p:cNvPr id="10"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914939B5-BC0B-4022-A157-047F5B5F8BBC}" type="slidenum">
              <a:rPr lang="ja-JP" altLang="en-US"/>
              <a:pPr>
                <a:defRPr/>
              </a:pPr>
              <a:t>‹#›</a:t>
            </a:fld>
            <a:endParaRPr lang="ja-JP" altLang="en-US" dirty="0"/>
          </a:p>
        </p:txBody>
      </p:sp>
    </p:spTree>
    <p:extLst>
      <p:ext uri="{BB962C8B-B14F-4D97-AF65-F5344CB8AC3E}">
        <p14:creationId xmlns:p14="http://schemas.microsoft.com/office/powerpoint/2010/main" val="3143393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12088" y="6237288"/>
            <a:ext cx="1317625"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グループ化 6"/>
          <p:cNvGrpSpPr>
            <a:grpSpLocks/>
          </p:cNvGrpSpPr>
          <p:nvPr userDrawn="1"/>
        </p:nvGrpSpPr>
        <p:grpSpPr bwMode="auto">
          <a:xfrm>
            <a:off x="519113" y="3429000"/>
            <a:ext cx="8185150" cy="166688"/>
            <a:chOff x="179512" y="6525344"/>
            <a:chExt cx="8890035" cy="0"/>
          </a:xfrm>
        </p:grpSpPr>
        <p:cxnSp>
          <p:nvCxnSpPr>
            <p:cNvPr id="10" name="直線コネクタ 8"/>
            <p:cNvCxnSpPr/>
            <p:nvPr/>
          </p:nvCxnSpPr>
          <p:spPr>
            <a:xfrm>
              <a:off x="179512" y="6525344"/>
              <a:ext cx="82089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6418" y="6525344"/>
              <a:ext cx="15173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014" y="6525344"/>
              <a:ext cx="15173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816" y="6525344"/>
              <a:ext cx="15173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65551104-6A64-4A52-91D1-4C861541B978}" type="slidenum">
              <a:rPr lang="ja-JP" altLang="en-US"/>
              <a:pPr>
                <a:defRPr/>
              </a:pPr>
              <a:t>‹#›</a:t>
            </a:fld>
            <a:endParaRPr lang="ja-JP" altLang="en-US"/>
          </a:p>
        </p:txBody>
      </p:sp>
    </p:spTree>
    <p:extLst>
      <p:ext uri="{BB962C8B-B14F-4D97-AF65-F5344CB8AC3E}">
        <p14:creationId xmlns:p14="http://schemas.microsoft.com/office/powerpoint/2010/main" val="19758043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altLang="ja-JP"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DC256D5A-3385-4412-A5B3-81904B93650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HGS明朝E" pitchFamily="18" charset="-128"/>
          <a:ea typeface="HGS明朝E" pitchFamily="18" charset="-128"/>
          <a:cs typeface="+mj-cs"/>
        </a:defRPr>
      </a:lvl1pPr>
      <a:lvl2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2pPr>
      <a:lvl3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3pPr>
      <a:lvl4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4pPr>
      <a:lvl5pPr algn="l" rtl="0" eaLnBrk="0" fontAlgn="base" hangingPunct="0">
        <a:spcBef>
          <a:spcPct val="0"/>
        </a:spcBef>
        <a:spcAft>
          <a:spcPct val="0"/>
        </a:spcAft>
        <a:defRPr kumimoji="1" sz="3200">
          <a:solidFill>
            <a:schemeClr val="tx2"/>
          </a:solidFill>
          <a:latin typeface="HGS明朝E" pitchFamily="18" charset="-128"/>
          <a:ea typeface="HGS明朝E" pitchFamily="18"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テキスト プレースホルダー 3"/>
          <p:cNvSpPr>
            <a:spLocks noGrp="1"/>
          </p:cNvSpPr>
          <p:nvPr>
            <p:ph type="body" idx="1"/>
          </p:nvPr>
        </p:nvSpPr>
        <p:spPr>
          <a:xfrm>
            <a:off x="4114800" y="4037013"/>
            <a:ext cx="4710113" cy="1611312"/>
          </a:xfrm>
        </p:spPr>
        <p:txBody>
          <a:bodyPr/>
          <a:lstStyle/>
          <a:p>
            <a:pPr eaLnBrk="1" hangingPunct="1"/>
            <a:r>
              <a:rPr lang="ja-JP" altLang="en-US" dirty="0" smtClean="0">
                <a:solidFill>
                  <a:schemeClr val="tx1"/>
                </a:solidFill>
                <a:latin typeface="HGP明朝E" pitchFamily="18" charset="-128"/>
                <a:ea typeface="HGP明朝E" pitchFamily="18" charset="-128"/>
              </a:rPr>
              <a:t>オープンデータ流通推進コンソーシアム</a:t>
            </a:r>
            <a:endParaRPr lang="en-US" altLang="ja-JP" dirty="0" smtClean="0">
              <a:solidFill>
                <a:schemeClr val="tx1"/>
              </a:solidFill>
              <a:latin typeface="HGP明朝E" pitchFamily="18" charset="-128"/>
              <a:ea typeface="HGP明朝E" pitchFamily="18" charset="-128"/>
            </a:endParaRPr>
          </a:p>
          <a:p>
            <a:pPr eaLnBrk="1" hangingPunct="1"/>
            <a:r>
              <a:rPr lang="ja-JP" altLang="en-US" dirty="0">
                <a:solidFill>
                  <a:schemeClr val="tx1"/>
                </a:solidFill>
                <a:latin typeface="HGP明朝E" pitchFamily="18" charset="-128"/>
                <a:ea typeface="HGP明朝E" pitchFamily="18" charset="-128"/>
              </a:rPr>
              <a:t>データガバナンス</a:t>
            </a:r>
            <a:r>
              <a:rPr lang="ja-JP" altLang="en-US" dirty="0" smtClean="0">
                <a:solidFill>
                  <a:schemeClr val="tx1"/>
                </a:solidFill>
                <a:latin typeface="HGP明朝E" pitchFamily="18" charset="-128"/>
                <a:ea typeface="HGP明朝E" pitchFamily="18" charset="-128"/>
              </a:rPr>
              <a:t>委員会主査</a:t>
            </a:r>
            <a:endParaRPr lang="en-US" altLang="ja-JP" dirty="0" smtClean="0">
              <a:solidFill>
                <a:schemeClr val="tx1"/>
              </a:solidFill>
              <a:latin typeface="HGP明朝E" pitchFamily="18" charset="-128"/>
              <a:ea typeface="HGP明朝E" pitchFamily="18" charset="-128"/>
            </a:endParaRPr>
          </a:p>
          <a:p>
            <a:pPr eaLnBrk="1" hangingPunct="1"/>
            <a:r>
              <a:rPr lang="ja-JP" altLang="en-US" dirty="0" smtClean="0">
                <a:solidFill>
                  <a:schemeClr val="tx1"/>
                </a:solidFill>
                <a:latin typeface="HGP明朝E" pitchFamily="18" charset="-128"/>
                <a:ea typeface="HGP明朝E" pitchFamily="18" charset="-128"/>
              </a:rPr>
              <a:t>井上　由里子</a:t>
            </a:r>
          </a:p>
        </p:txBody>
      </p:sp>
      <p:sp>
        <p:nvSpPr>
          <p:cNvPr id="6147" name="タイトル 1"/>
          <p:cNvSpPr txBox="1">
            <a:spLocks/>
          </p:cNvSpPr>
          <p:nvPr/>
        </p:nvSpPr>
        <p:spPr bwMode="auto">
          <a:xfrm>
            <a:off x="1173163" y="2020888"/>
            <a:ext cx="75311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ja-JP" altLang="en-US" sz="1600" dirty="0">
                <a:latin typeface="HGS明朝E" pitchFamily="18" charset="-128"/>
                <a:ea typeface="HGS明朝E" pitchFamily="18" charset="-128"/>
              </a:rPr>
              <a:t>オープンデータ流通推進コンソーシアム</a:t>
            </a:r>
            <a:endParaRPr lang="en-US" altLang="ja-JP" sz="1600" dirty="0">
              <a:latin typeface="HGS明朝E" pitchFamily="18" charset="-128"/>
              <a:ea typeface="HGS明朝E" pitchFamily="18" charset="-128"/>
            </a:endParaRPr>
          </a:p>
          <a:p>
            <a:pPr algn="r" eaLnBrk="1" hangingPunct="1">
              <a:spcBef>
                <a:spcPct val="0"/>
              </a:spcBef>
              <a:buClrTx/>
              <a:buSzTx/>
              <a:buFontTx/>
              <a:buNone/>
            </a:pPr>
            <a:r>
              <a:rPr lang="ja-JP" altLang="en-US" sz="2400" dirty="0" smtClean="0">
                <a:latin typeface="HGS明朝E" pitchFamily="18" charset="-128"/>
                <a:ea typeface="HGS明朝E" pitchFamily="18" charset="-128"/>
              </a:rPr>
              <a:t>データガバナンス委員会</a:t>
            </a:r>
            <a:r>
              <a:rPr lang="ja-JP" altLang="en-US" sz="2400" dirty="0">
                <a:latin typeface="HGS明朝E" pitchFamily="18" charset="-128"/>
                <a:ea typeface="HGS明朝E" pitchFamily="18" charset="-128"/>
              </a:rPr>
              <a:t>の</a:t>
            </a:r>
            <a:endParaRPr lang="en-US" altLang="ja-JP" sz="2400" dirty="0">
              <a:latin typeface="HGS明朝E" pitchFamily="18" charset="-128"/>
              <a:ea typeface="HGS明朝E" pitchFamily="18" charset="-128"/>
            </a:endParaRPr>
          </a:p>
          <a:p>
            <a:pPr algn="r" eaLnBrk="1" hangingPunct="1">
              <a:spcBef>
                <a:spcPct val="0"/>
              </a:spcBef>
              <a:buClrTx/>
              <a:buSzTx/>
              <a:buFontTx/>
              <a:buNone/>
            </a:pPr>
            <a:r>
              <a:rPr lang="en-US" altLang="ja-JP" sz="2400" dirty="0">
                <a:latin typeface="HGS明朝E" pitchFamily="18" charset="-128"/>
                <a:ea typeface="HGS明朝E" pitchFamily="18" charset="-128"/>
              </a:rPr>
              <a:t>2013</a:t>
            </a:r>
            <a:r>
              <a:rPr lang="ja-JP" altLang="en-US" sz="2400" dirty="0">
                <a:latin typeface="HGS明朝E" pitchFamily="18" charset="-128"/>
                <a:ea typeface="HGS明朝E" pitchFamily="18" charset="-128"/>
              </a:rPr>
              <a:t>年度の活動について</a:t>
            </a:r>
            <a:endParaRPr lang="en-US" altLang="ja-JP" sz="2400" dirty="0">
              <a:latin typeface="HGS明朝E" pitchFamily="18" charset="-128"/>
              <a:ea typeface="HGS明朝E" pitchFamily="18" charset="-128"/>
            </a:endParaRPr>
          </a:p>
        </p:txBody>
      </p:sp>
      <p:sp>
        <p:nvSpPr>
          <p:cNvPr id="6148" name="タイトル 1"/>
          <p:cNvSpPr txBox="1">
            <a:spLocks/>
          </p:cNvSpPr>
          <p:nvPr/>
        </p:nvSpPr>
        <p:spPr bwMode="auto">
          <a:xfrm>
            <a:off x="4852988" y="327025"/>
            <a:ext cx="3971925"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algn="r" eaLnBrk="1" hangingPunct="1">
              <a:spcBef>
                <a:spcPct val="0"/>
              </a:spcBef>
              <a:buClrTx/>
              <a:buSzTx/>
              <a:buFontTx/>
              <a:buNone/>
            </a:pPr>
            <a:r>
              <a:rPr lang="en-US" altLang="ja-JP" sz="1600" dirty="0">
                <a:latin typeface="HGS明朝E" pitchFamily="18" charset="-128"/>
                <a:ea typeface="HGS明朝E" pitchFamily="18" charset="-128"/>
              </a:rPr>
              <a:t>2013</a:t>
            </a:r>
            <a:r>
              <a:rPr lang="ja-JP" altLang="en-US" sz="1600" dirty="0">
                <a:latin typeface="HGS明朝E" pitchFamily="18" charset="-128"/>
                <a:ea typeface="HGS明朝E" pitchFamily="18" charset="-128"/>
              </a:rPr>
              <a:t>年</a:t>
            </a:r>
            <a:r>
              <a:rPr lang="en-US" altLang="ja-JP" sz="1600" dirty="0">
                <a:latin typeface="HGS明朝E" pitchFamily="18" charset="-128"/>
                <a:ea typeface="HGS明朝E" pitchFamily="18" charset="-128"/>
              </a:rPr>
              <a:t>12</a:t>
            </a:r>
            <a:r>
              <a:rPr lang="ja-JP" altLang="en-US" sz="1600" dirty="0">
                <a:latin typeface="HGS明朝E" pitchFamily="18" charset="-128"/>
                <a:ea typeface="HGS明朝E" pitchFamily="18" charset="-128"/>
              </a:rPr>
              <a:t>月</a:t>
            </a:r>
            <a:r>
              <a:rPr lang="en-US" altLang="ja-JP" sz="1600" dirty="0">
                <a:latin typeface="HGS明朝E" pitchFamily="18" charset="-128"/>
                <a:ea typeface="HGS明朝E" pitchFamily="18" charset="-128"/>
              </a:rPr>
              <a:t>9</a:t>
            </a:r>
            <a:r>
              <a:rPr lang="ja-JP" altLang="en-US" sz="1600" dirty="0">
                <a:latin typeface="HGS明朝E" pitchFamily="18" charset="-128"/>
                <a:ea typeface="HGS明朝E" pitchFamily="18" charset="-128"/>
              </a:rPr>
              <a:t>日</a:t>
            </a:r>
            <a:endParaRPr lang="en-US" altLang="ja-JP" sz="1600" dirty="0">
              <a:latin typeface="HGS明朝E" pitchFamily="18" charset="-128"/>
              <a:ea typeface="HGS明朝E" pitchFamily="18" charset="-128"/>
            </a:endParaRPr>
          </a:p>
          <a:p>
            <a:pPr algn="r" eaLnBrk="1" hangingPunct="1">
              <a:spcBef>
                <a:spcPct val="0"/>
              </a:spcBef>
              <a:buClrTx/>
              <a:buSzTx/>
              <a:buFontTx/>
              <a:buNone/>
            </a:pPr>
            <a:r>
              <a:rPr lang="ja-JP" altLang="en-US" sz="1600" dirty="0">
                <a:latin typeface="HGS明朝E" pitchFamily="18" charset="-128"/>
                <a:ea typeface="HGS明朝E" pitchFamily="18" charset="-128"/>
              </a:rPr>
              <a:t>オープンデータシンポジウム</a:t>
            </a:r>
          </a:p>
        </p:txBody>
      </p:sp>
      <p:sp>
        <p:nvSpPr>
          <p:cNvPr id="2" name="テキスト ボックス 1"/>
          <p:cNvSpPr txBox="1"/>
          <p:nvPr/>
        </p:nvSpPr>
        <p:spPr>
          <a:xfrm>
            <a:off x="7526217" y="46893"/>
            <a:ext cx="1395045" cy="307777"/>
          </a:xfrm>
          <a:prstGeom prst="rect">
            <a:avLst/>
          </a:prstGeom>
          <a:noFill/>
          <a:ln>
            <a:solidFill>
              <a:schemeClr val="tx1"/>
            </a:solidFill>
          </a:ln>
        </p:spPr>
        <p:txBody>
          <a:bodyPr wrap="square" rtlCol="0">
            <a:spAutoFit/>
          </a:bodyPr>
          <a:lstStyle/>
          <a:p>
            <a:r>
              <a:rPr kumimoji="1" lang="ja-JP" altLang="en-US" sz="1400" dirty="0" smtClean="0"/>
              <a:t>参考資料１－４</a:t>
            </a:r>
            <a:endParaRPr kumimoji="1" lang="ja-JP" altLang="en-U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45688" y="117230"/>
            <a:ext cx="8229600" cy="669073"/>
          </a:xfrm>
        </p:spPr>
        <p:txBody>
          <a:bodyPr/>
          <a:lstStyle/>
          <a:p>
            <a:pPr eaLnBrk="1" hangingPunct="1">
              <a:lnSpc>
                <a:spcPct val="150000"/>
              </a:lnSpc>
            </a:pPr>
            <a:r>
              <a:rPr lang="ja-JP" altLang="en-US" sz="2800" dirty="0" smtClean="0">
                <a:solidFill>
                  <a:schemeClr val="tx1"/>
                </a:solidFill>
                <a:latin typeface="HGP明朝E" pitchFamily="18" charset="-128"/>
                <a:ea typeface="HGP明朝E" pitchFamily="18" charset="-128"/>
              </a:rPr>
              <a:t>１．府省ホームページの利用規約：現状と課題</a:t>
            </a:r>
            <a:endParaRPr lang="en-US" altLang="ja-JP" sz="28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9</a:t>
            </a:fld>
            <a:endParaRPr lang="en-US" altLang="ja-JP"/>
          </a:p>
        </p:txBody>
      </p:sp>
      <p:sp>
        <p:nvSpPr>
          <p:cNvPr id="9" name="コンテンツ プレースホルダー 2"/>
          <p:cNvSpPr>
            <a:spLocks noGrp="1"/>
          </p:cNvSpPr>
          <p:nvPr>
            <p:ph sz="quarter" idx="1"/>
          </p:nvPr>
        </p:nvSpPr>
        <p:spPr>
          <a:xfrm>
            <a:off x="457200" y="879231"/>
            <a:ext cx="8343900" cy="5426320"/>
          </a:xfrm>
        </p:spPr>
        <p:txBody>
          <a:bodyPr>
            <a:normAutofit/>
          </a:bodyPr>
          <a:lstStyle/>
          <a:p>
            <a:pPr marL="0" indent="0">
              <a:buNone/>
            </a:pPr>
            <a:r>
              <a:rPr lang="ja-JP" altLang="en-US" sz="2800" dirty="0" smtClean="0"/>
              <a:t>著作権の権利制限規定の範囲内での利用に限定、</a:t>
            </a:r>
            <a:endParaRPr lang="en-US" altLang="ja-JP" sz="2800" dirty="0" smtClean="0"/>
          </a:p>
          <a:p>
            <a:pPr marL="0" indent="0">
              <a:buNone/>
            </a:pPr>
            <a:r>
              <a:rPr lang="ja-JP" altLang="en-US" sz="2800" dirty="0" smtClean="0"/>
              <a:t>商用利用不可、改変不可など、様々な制約あり　</a:t>
            </a:r>
            <a:endParaRPr lang="en-US" altLang="ja-JP" sz="2800" dirty="0" smtClean="0"/>
          </a:p>
          <a:p>
            <a:pPr marL="0" indent="0">
              <a:buNone/>
            </a:pPr>
            <a:r>
              <a:rPr lang="ja-JP" altLang="en-US" sz="2800" dirty="0" smtClean="0"/>
              <a:t>　　⇒自由に二次利用できない</a:t>
            </a:r>
            <a:endParaRPr lang="en-US" altLang="ja-JP" sz="2800" dirty="0" smtClean="0"/>
          </a:p>
          <a:p>
            <a:pPr marL="0" indent="0">
              <a:buNone/>
            </a:pPr>
            <a:endParaRPr lang="en-US" altLang="ja-JP" sz="2000" dirty="0" smtClean="0"/>
          </a:p>
          <a:p>
            <a:pPr marL="0" indent="0">
              <a:buNone/>
            </a:pPr>
            <a:endParaRPr lang="en-US" altLang="ja-JP" sz="2000" dirty="0"/>
          </a:p>
        </p:txBody>
      </p:sp>
      <p:sp>
        <p:nvSpPr>
          <p:cNvPr id="2" name="正方形/長方形 1"/>
          <p:cNvSpPr/>
          <p:nvPr/>
        </p:nvSpPr>
        <p:spPr>
          <a:xfrm>
            <a:off x="761070" y="2825262"/>
            <a:ext cx="7817005" cy="3416320"/>
          </a:xfrm>
          <a:prstGeom prst="rect">
            <a:avLst/>
          </a:prstGeom>
        </p:spPr>
        <p:txBody>
          <a:bodyPr wrap="square">
            <a:spAutoFit/>
          </a:bodyPr>
          <a:lstStyle/>
          <a:p>
            <a:r>
              <a:rPr lang="ja-JP" altLang="en-US" b="1" dirty="0"/>
              <a:t>著作権に</a:t>
            </a:r>
            <a:r>
              <a:rPr lang="ja-JP" altLang="en-US" b="1" dirty="0" smtClean="0"/>
              <a:t>ついて</a:t>
            </a:r>
            <a:endParaRPr lang="ja-JP" altLang="en-US" dirty="0"/>
          </a:p>
          <a:p>
            <a:r>
              <a:rPr lang="ja-JP" altLang="en-US" dirty="0" smtClean="0"/>
              <a:t>「●●省ホームページ</a:t>
            </a:r>
            <a:r>
              <a:rPr lang="ja-JP" altLang="en-US" dirty="0"/>
              <a:t>」に掲載されている個々の情報（文字、写真、イラスト等）は著作権の対象となっています。また、</a:t>
            </a:r>
            <a:r>
              <a:rPr lang="ja-JP" altLang="en-US" dirty="0" smtClean="0"/>
              <a:t>「●●省ホームページ</a:t>
            </a:r>
            <a:r>
              <a:rPr lang="ja-JP" altLang="en-US" dirty="0"/>
              <a:t>」全体も編集著作物として著作権の対象となっており、ともに日本国著作権法及び国際条約により保護されています。</a:t>
            </a:r>
          </a:p>
          <a:p>
            <a:r>
              <a:rPr lang="ja-JP" altLang="en-US" dirty="0"/>
              <a:t>当ホームページの内容の全部又は一部については、</a:t>
            </a:r>
            <a:r>
              <a:rPr lang="ja-JP" altLang="en-US" b="1" u="sng" dirty="0">
                <a:solidFill>
                  <a:srgbClr val="FF0000"/>
                </a:solidFill>
              </a:rPr>
              <a:t>私的使用又は引用等著作権法上認められた行為</a:t>
            </a:r>
            <a:r>
              <a:rPr lang="ja-JP" altLang="en-US" dirty="0"/>
              <a:t>として、適宜の方法により出所を明示することにより、引用・転載複製を行うことが出来ます。</a:t>
            </a:r>
          </a:p>
          <a:p>
            <a:r>
              <a:rPr lang="ja-JP" altLang="en-US" dirty="0"/>
              <a:t>ただし、「無断転載を禁じます」等の注記があるものについては、それに従ってください。</a:t>
            </a:r>
          </a:p>
          <a:p>
            <a:r>
              <a:rPr lang="ja-JP" altLang="en-US" dirty="0"/>
              <a:t>当ホームページの内容の全部又は一部について</a:t>
            </a:r>
            <a:r>
              <a:rPr lang="ja-JP" altLang="en-US" dirty="0" smtClean="0"/>
              <a:t>、●●省</a:t>
            </a:r>
            <a:r>
              <a:rPr lang="ja-JP" altLang="en-US" dirty="0"/>
              <a:t>に</a:t>
            </a:r>
            <a:r>
              <a:rPr lang="ja-JP" altLang="en-US" b="1" u="sng" dirty="0">
                <a:solidFill>
                  <a:srgbClr val="FF0000"/>
                </a:solidFill>
              </a:rPr>
              <a:t>無断で改変を行うことはできません</a:t>
            </a:r>
            <a:r>
              <a:rPr lang="ja-JP" altLang="en-US" dirty="0"/>
              <a:t>。</a:t>
            </a:r>
          </a:p>
        </p:txBody>
      </p:sp>
      <p:sp>
        <p:nvSpPr>
          <p:cNvPr id="10" name="正方形/長方形 9"/>
          <p:cNvSpPr/>
          <p:nvPr/>
        </p:nvSpPr>
        <p:spPr>
          <a:xfrm>
            <a:off x="646771" y="2825262"/>
            <a:ext cx="8045604" cy="3719776"/>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551985" y="2412178"/>
            <a:ext cx="3946914" cy="400110"/>
          </a:xfrm>
          <a:prstGeom prst="rect">
            <a:avLst/>
          </a:prstGeom>
          <a:noFill/>
        </p:spPr>
        <p:txBody>
          <a:bodyPr wrap="none" rtlCol="0">
            <a:spAutoFit/>
          </a:bodyPr>
          <a:lstStyle/>
          <a:p>
            <a:r>
              <a:rPr kumimoji="1" lang="ja-JP" altLang="en-US" sz="2000" b="1" dirty="0" smtClean="0"/>
              <a:t>府省ホームページの利用規約の例</a:t>
            </a:r>
            <a:endParaRPr kumimoji="1" lang="ja-JP" altLang="en-US" sz="2000" b="1" dirty="0"/>
          </a:p>
        </p:txBody>
      </p:sp>
    </p:spTree>
    <p:extLst>
      <p:ext uri="{BB962C8B-B14F-4D97-AF65-F5344CB8AC3E}">
        <p14:creationId xmlns:p14="http://schemas.microsoft.com/office/powerpoint/2010/main" val="902325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86861" y="180315"/>
            <a:ext cx="8202490" cy="713678"/>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２．府省ホームページの利用規約案の検討</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10</a:t>
            </a:fld>
            <a:endParaRPr lang="en-US" altLang="ja-JP"/>
          </a:p>
        </p:txBody>
      </p:sp>
      <p:sp>
        <p:nvSpPr>
          <p:cNvPr id="9" name="コンテンツ プレースホルダー 2"/>
          <p:cNvSpPr>
            <a:spLocks noGrp="1"/>
          </p:cNvSpPr>
          <p:nvPr>
            <p:ph sz="quarter" idx="1"/>
          </p:nvPr>
        </p:nvSpPr>
        <p:spPr>
          <a:xfrm>
            <a:off x="557561" y="1169348"/>
            <a:ext cx="7861610" cy="5238751"/>
          </a:xfrm>
        </p:spPr>
        <p:txBody>
          <a:bodyPr>
            <a:noAutofit/>
          </a:bodyPr>
          <a:lstStyle/>
          <a:p>
            <a:pPr marL="0" indent="0">
              <a:buNone/>
            </a:pPr>
            <a:r>
              <a:rPr lang="ja-JP" altLang="en-US" sz="2000" b="1" dirty="0">
                <a:solidFill>
                  <a:srgbClr val="0070C0"/>
                </a:solidFill>
              </a:rPr>
              <a:t>「電子行政オープンデータ戦略推進のためのロードマップ</a:t>
            </a:r>
            <a:r>
              <a:rPr lang="ja-JP" altLang="en-US" sz="2000" b="1" dirty="0" smtClean="0">
                <a:solidFill>
                  <a:srgbClr val="0070C0"/>
                </a:solidFill>
              </a:rPr>
              <a:t>」</a:t>
            </a:r>
            <a:r>
              <a:rPr lang="ja-JP" altLang="en-US" sz="2000" dirty="0">
                <a:solidFill>
                  <a:srgbClr val="0070C0"/>
                </a:solidFill>
              </a:rPr>
              <a:t>（</a:t>
            </a:r>
            <a:r>
              <a:rPr lang="ja-JP" altLang="en-US" sz="2000" dirty="0" smtClean="0">
                <a:solidFill>
                  <a:srgbClr val="0070C0"/>
                </a:solidFill>
              </a:rPr>
              <a:t>平成</a:t>
            </a:r>
            <a:r>
              <a:rPr lang="en-US" altLang="ja-JP" sz="2000" dirty="0" smtClean="0">
                <a:solidFill>
                  <a:srgbClr val="0070C0"/>
                </a:solidFill>
              </a:rPr>
              <a:t>25</a:t>
            </a:r>
            <a:r>
              <a:rPr lang="ja-JP" altLang="en-US" sz="2000" dirty="0" smtClean="0">
                <a:solidFill>
                  <a:srgbClr val="0070C0"/>
                </a:solidFill>
              </a:rPr>
              <a:t>年</a:t>
            </a:r>
            <a:r>
              <a:rPr lang="en-US" altLang="ja-JP" sz="2000" dirty="0" smtClean="0">
                <a:solidFill>
                  <a:srgbClr val="0070C0"/>
                </a:solidFill>
              </a:rPr>
              <a:t>6</a:t>
            </a:r>
            <a:r>
              <a:rPr lang="ja-JP" altLang="en-US" sz="2000" dirty="0" smtClean="0">
                <a:solidFill>
                  <a:srgbClr val="0070C0"/>
                </a:solidFill>
              </a:rPr>
              <a:t>月</a:t>
            </a:r>
            <a:r>
              <a:rPr lang="en-US" altLang="ja-JP" sz="2000" dirty="0">
                <a:solidFill>
                  <a:srgbClr val="0070C0"/>
                </a:solidFill>
              </a:rPr>
              <a:t>IT</a:t>
            </a:r>
            <a:r>
              <a:rPr lang="ja-JP" altLang="en-US" sz="2000" dirty="0">
                <a:solidFill>
                  <a:srgbClr val="0070C0"/>
                </a:solidFill>
              </a:rPr>
              <a:t>戦略</a:t>
            </a:r>
            <a:r>
              <a:rPr lang="ja-JP" altLang="en-US" sz="2000" dirty="0" smtClean="0">
                <a:solidFill>
                  <a:srgbClr val="0070C0"/>
                </a:solidFill>
              </a:rPr>
              <a:t>本部決定</a:t>
            </a:r>
            <a:r>
              <a:rPr lang="ja-JP" altLang="en-US" sz="2000" dirty="0">
                <a:solidFill>
                  <a:srgbClr val="0070C0"/>
                </a:solidFill>
              </a:rPr>
              <a:t>）</a:t>
            </a:r>
            <a:endParaRPr lang="en-US" altLang="ja-JP" sz="2000" dirty="0" smtClean="0">
              <a:solidFill>
                <a:srgbClr val="0070C0"/>
              </a:solidFill>
            </a:endParaRPr>
          </a:p>
          <a:p>
            <a:pPr lvl="1"/>
            <a:r>
              <a:rPr lang="ja-JP" altLang="en-US" sz="2000" b="1" dirty="0"/>
              <a:t>実務者会議</a:t>
            </a:r>
            <a:r>
              <a:rPr lang="ja-JP" altLang="en-US" sz="2000" b="1" dirty="0" smtClean="0"/>
              <a:t>の</a:t>
            </a:r>
            <a:r>
              <a:rPr lang="ja-JP" altLang="en-US" sz="2000" b="1" dirty="0"/>
              <a:t>検討</a:t>
            </a:r>
            <a:r>
              <a:rPr lang="ja-JP" altLang="en-US" sz="2000" b="1" dirty="0" smtClean="0"/>
              <a:t>を踏まえ</a:t>
            </a:r>
            <a:r>
              <a:rPr lang="ja-JP" altLang="en-US" sz="2000" b="1" dirty="0"/>
              <a:t>、</a:t>
            </a:r>
            <a:r>
              <a:rPr lang="ja-JP" altLang="en-US" sz="2000" b="1" u="sng" dirty="0" smtClean="0">
                <a:effectLst>
                  <a:outerShdw blurRad="38100" dist="38100" dir="2700000" algn="tl">
                    <a:srgbClr val="000000">
                      <a:alpha val="43137"/>
                    </a:srgbClr>
                  </a:outerShdw>
                </a:effectLst>
              </a:rPr>
              <a:t>各府省ホームページ</a:t>
            </a:r>
            <a:r>
              <a:rPr lang="ja-JP" altLang="en-US" sz="2000" b="1" dirty="0" smtClean="0"/>
              <a:t>における利用ルールを見直し</a:t>
            </a:r>
            <a:r>
              <a:rPr lang="ja-JP" altLang="en-US" sz="2000" dirty="0" smtClean="0"/>
              <a:t>（平成</a:t>
            </a:r>
            <a:r>
              <a:rPr lang="en-US" altLang="ja-JP" sz="2000" dirty="0" smtClean="0"/>
              <a:t>25</a:t>
            </a:r>
            <a:r>
              <a:rPr lang="ja-JP" altLang="en-US" sz="2000" dirty="0" smtClean="0"/>
              <a:t>年度下期中）</a:t>
            </a:r>
            <a:endParaRPr lang="en-US" altLang="ja-JP" sz="2000" dirty="0" smtClean="0"/>
          </a:p>
          <a:p>
            <a:pPr marL="0" indent="0">
              <a:buNone/>
            </a:pPr>
            <a:r>
              <a:rPr lang="ja-JP" altLang="en-US" sz="2000" b="1" dirty="0">
                <a:solidFill>
                  <a:srgbClr val="0070C0"/>
                </a:solidFill>
              </a:rPr>
              <a:t>「二次利用の推進のための府省のデータ公開に関する基本的考え方（ガイドライン）</a:t>
            </a:r>
            <a:r>
              <a:rPr lang="ja-JP" altLang="en-US" sz="2000" b="1" dirty="0" smtClean="0">
                <a:solidFill>
                  <a:srgbClr val="0070C0"/>
                </a:solidFill>
              </a:rPr>
              <a:t>」</a:t>
            </a:r>
            <a:r>
              <a:rPr lang="ja-JP" altLang="en-US" sz="2000" dirty="0" smtClean="0">
                <a:solidFill>
                  <a:srgbClr val="0070C0"/>
                </a:solidFill>
              </a:rPr>
              <a:t>（平成</a:t>
            </a:r>
            <a:r>
              <a:rPr lang="en-US" altLang="ja-JP" sz="2000" dirty="0" smtClean="0">
                <a:solidFill>
                  <a:srgbClr val="0070C0"/>
                </a:solidFill>
              </a:rPr>
              <a:t>25</a:t>
            </a:r>
            <a:r>
              <a:rPr lang="ja-JP" altLang="en-US" sz="2000" dirty="0" smtClean="0">
                <a:solidFill>
                  <a:srgbClr val="0070C0"/>
                </a:solidFill>
              </a:rPr>
              <a:t>年</a:t>
            </a:r>
            <a:r>
              <a:rPr lang="en-US" altLang="ja-JP" sz="2000" dirty="0" smtClean="0">
                <a:solidFill>
                  <a:srgbClr val="0070C0"/>
                </a:solidFill>
              </a:rPr>
              <a:t>6</a:t>
            </a:r>
            <a:r>
              <a:rPr lang="ja-JP" altLang="en-US" sz="2000" dirty="0" smtClean="0">
                <a:solidFill>
                  <a:srgbClr val="0070C0"/>
                </a:solidFill>
              </a:rPr>
              <a:t>月</a:t>
            </a:r>
            <a:r>
              <a:rPr lang="en-US" altLang="ja-JP" sz="2000" dirty="0" smtClean="0">
                <a:solidFill>
                  <a:srgbClr val="0070C0"/>
                </a:solidFill>
              </a:rPr>
              <a:t>25</a:t>
            </a:r>
            <a:r>
              <a:rPr lang="ja-JP" altLang="en-US" sz="2000" dirty="0" smtClean="0">
                <a:solidFill>
                  <a:srgbClr val="0070C0"/>
                </a:solidFill>
              </a:rPr>
              <a:t>日</a:t>
            </a:r>
            <a:r>
              <a:rPr lang="ja-JP" altLang="en-US" sz="2000" dirty="0">
                <a:solidFill>
                  <a:srgbClr val="0070C0"/>
                </a:solidFill>
              </a:rPr>
              <a:t>　</a:t>
            </a:r>
            <a:r>
              <a:rPr lang="ja-JP" altLang="en-US" sz="2000" dirty="0" smtClean="0">
                <a:solidFill>
                  <a:srgbClr val="0070C0"/>
                </a:solidFill>
              </a:rPr>
              <a:t>各府省</a:t>
            </a:r>
            <a:r>
              <a:rPr lang="en-US" altLang="ja-JP" sz="2000" dirty="0" smtClean="0">
                <a:solidFill>
                  <a:srgbClr val="0070C0"/>
                </a:solidFill>
              </a:rPr>
              <a:t>CIO</a:t>
            </a:r>
            <a:r>
              <a:rPr lang="ja-JP" altLang="en-US" sz="2000" dirty="0" smtClean="0">
                <a:solidFill>
                  <a:srgbClr val="0070C0"/>
                </a:solidFill>
              </a:rPr>
              <a:t>連絡</a:t>
            </a:r>
            <a:r>
              <a:rPr lang="ja-JP" altLang="en-US" sz="2000" dirty="0">
                <a:solidFill>
                  <a:srgbClr val="0070C0"/>
                </a:solidFill>
              </a:rPr>
              <a:t>会議決定</a:t>
            </a:r>
            <a:r>
              <a:rPr lang="ja-JP" altLang="en-US" sz="2000" dirty="0" smtClean="0">
                <a:solidFill>
                  <a:srgbClr val="0070C0"/>
                </a:solidFill>
              </a:rPr>
              <a:t>）</a:t>
            </a:r>
            <a:endParaRPr lang="en-US" altLang="ja-JP" sz="2000" dirty="0" smtClean="0">
              <a:solidFill>
                <a:srgbClr val="0070C0"/>
              </a:solidFill>
            </a:endParaRPr>
          </a:p>
          <a:p>
            <a:pPr lvl="1"/>
            <a:r>
              <a:rPr lang="ja-JP" altLang="en-US" sz="2000" b="1" dirty="0" smtClean="0"/>
              <a:t>コンテンツ</a:t>
            </a:r>
            <a:r>
              <a:rPr lang="ja-JP" altLang="en-US" sz="2000" b="1" dirty="0"/>
              <a:t>の二次利用</a:t>
            </a:r>
            <a:r>
              <a:rPr lang="ja-JP" altLang="en-US" sz="2000" b="1" dirty="0" smtClean="0"/>
              <a:t>を広く認める</a:t>
            </a:r>
            <a:r>
              <a:rPr lang="ja-JP" altLang="en-US" sz="2000" b="1" dirty="0"/>
              <a:t>こと</a:t>
            </a:r>
            <a:r>
              <a:rPr lang="ja-JP" altLang="en-US" sz="2000" b="1" dirty="0" smtClean="0"/>
              <a:t>を原則とし</a:t>
            </a:r>
            <a:r>
              <a:rPr lang="ja-JP" altLang="en-US" sz="2000" b="1" dirty="0"/>
              <a:t>、二次利用を制限する場合に</a:t>
            </a:r>
            <a:r>
              <a:rPr lang="ja-JP" altLang="en-US" sz="2000" b="1" dirty="0" smtClean="0"/>
              <a:t>は制限</a:t>
            </a:r>
            <a:r>
              <a:rPr lang="ja-JP" altLang="en-US" sz="2000" b="1" dirty="0"/>
              <a:t>の範囲を必要</a:t>
            </a:r>
            <a:r>
              <a:rPr lang="ja-JP" altLang="en-US" sz="2000" b="1" dirty="0" smtClean="0"/>
              <a:t>最小限</a:t>
            </a:r>
            <a:r>
              <a:rPr lang="ja-JP" altLang="en-US" sz="2000" b="1" dirty="0"/>
              <a:t>とし、その内容・根拠を明確に表示</a:t>
            </a:r>
            <a:r>
              <a:rPr lang="ja-JP" altLang="en-US" sz="2000" b="1" dirty="0" smtClean="0"/>
              <a:t>する</a:t>
            </a:r>
            <a:endParaRPr lang="en-US" altLang="ja-JP" sz="2000" b="1" dirty="0" smtClean="0"/>
          </a:p>
          <a:p>
            <a:pPr lvl="1"/>
            <a:endParaRPr lang="en-US" altLang="ja-JP" sz="1000" dirty="0" smtClean="0"/>
          </a:p>
          <a:p>
            <a:pPr lvl="1"/>
            <a:endParaRPr lang="en-US" altLang="ja-JP" sz="2000" dirty="0" smtClean="0"/>
          </a:p>
          <a:p>
            <a:r>
              <a:rPr lang="en-US" altLang="ja-JP" sz="2000" b="1" dirty="0" smtClean="0">
                <a:solidFill>
                  <a:srgbClr val="0070C0"/>
                </a:solidFill>
              </a:rPr>
              <a:t>2013</a:t>
            </a:r>
            <a:r>
              <a:rPr lang="ja-JP" altLang="en-US" sz="2000" b="1" dirty="0" smtClean="0">
                <a:solidFill>
                  <a:srgbClr val="0070C0"/>
                </a:solidFill>
              </a:rPr>
              <a:t>年</a:t>
            </a:r>
            <a:r>
              <a:rPr lang="en-US" altLang="ja-JP" sz="2000" b="1" dirty="0" smtClean="0">
                <a:solidFill>
                  <a:srgbClr val="0070C0"/>
                </a:solidFill>
              </a:rPr>
              <a:t>11</a:t>
            </a:r>
            <a:r>
              <a:rPr lang="ja-JP" altLang="en-US" sz="2000" b="1" dirty="0" smtClean="0">
                <a:solidFill>
                  <a:srgbClr val="0070C0"/>
                </a:solidFill>
              </a:rPr>
              <a:t>月、内閣官房ＩＴ総合戦略室からデータガバナンス委員会宛に、二次利用促進を前提とした各府省ホームページの利用規約案の検討依頼</a:t>
            </a:r>
            <a:endParaRPr lang="en-US" altLang="ja-JP" sz="2000" b="1" dirty="0" smtClean="0">
              <a:solidFill>
                <a:srgbClr val="0070C0"/>
              </a:solidFill>
            </a:endParaRPr>
          </a:p>
          <a:p>
            <a:r>
              <a:rPr lang="ja-JP" altLang="en-US" sz="2000" b="1" dirty="0" smtClean="0">
                <a:solidFill>
                  <a:srgbClr val="0070C0"/>
                </a:solidFill>
              </a:rPr>
              <a:t>昨年実施した情報通信白書の利用規約案の検討成果等をもとに、検討に着手</a:t>
            </a:r>
            <a:endParaRPr lang="en-US" altLang="ja-JP" sz="2000" b="1" dirty="0" smtClean="0">
              <a:solidFill>
                <a:srgbClr val="0070C0"/>
              </a:solidFill>
            </a:endParaRPr>
          </a:p>
          <a:p>
            <a:endParaRPr lang="en-US" altLang="ja-JP" sz="2000" dirty="0" smtClean="0"/>
          </a:p>
        </p:txBody>
      </p:sp>
      <p:sp>
        <p:nvSpPr>
          <p:cNvPr id="2" name="正方形/長方形 1"/>
          <p:cNvSpPr/>
          <p:nvPr/>
        </p:nvSpPr>
        <p:spPr>
          <a:xfrm>
            <a:off x="557561" y="1169348"/>
            <a:ext cx="8140390" cy="3068114"/>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557561" y="4772721"/>
            <a:ext cx="8140390" cy="1725219"/>
          </a:xfrm>
          <a:prstGeom prst="rect">
            <a:avLst/>
          </a:prstGeom>
          <a:noFill/>
          <a:ln w="127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下矢印 2"/>
          <p:cNvSpPr/>
          <p:nvPr/>
        </p:nvSpPr>
        <p:spPr>
          <a:xfrm>
            <a:off x="4114799" y="4237463"/>
            <a:ext cx="1025913" cy="535257"/>
          </a:xfrm>
          <a:prstGeom prst="downArrow">
            <a:avLst>
              <a:gd name="adj1" fmla="val 6739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539552" y="4409708"/>
            <a:ext cx="3089307" cy="400110"/>
          </a:xfrm>
          <a:prstGeom prst="rect">
            <a:avLst/>
          </a:prstGeom>
          <a:noFill/>
        </p:spPr>
        <p:txBody>
          <a:bodyPr wrap="none" rtlCol="0">
            <a:spAutoFit/>
          </a:bodyPr>
          <a:lstStyle/>
          <a:p>
            <a:r>
              <a:rPr kumimoji="1" lang="en-US" altLang="ja-JP" sz="2000" b="1" dirty="0" smtClean="0"/>
              <a:t>【</a:t>
            </a:r>
            <a:r>
              <a:rPr kumimoji="1" lang="ja-JP" altLang="en-US" sz="2000" b="1" dirty="0" smtClean="0"/>
              <a:t>データガバナンス委員会</a:t>
            </a:r>
            <a:r>
              <a:rPr kumimoji="1" lang="en-US" altLang="ja-JP" sz="2000" b="1" dirty="0" smtClean="0"/>
              <a:t>】</a:t>
            </a:r>
            <a:endParaRPr kumimoji="1" lang="ja-JP" altLang="en-US" sz="2000" b="1" dirty="0"/>
          </a:p>
        </p:txBody>
      </p:sp>
      <p:sp>
        <p:nvSpPr>
          <p:cNvPr id="10" name="テキスト ボックス 9"/>
          <p:cNvSpPr txBox="1"/>
          <p:nvPr/>
        </p:nvSpPr>
        <p:spPr>
          <a:xfrm>
            <a:off x="564137" y="776762"/>
            <a:ext cx="954107" cy="400110"/>
          </a:xfrm>
          <a:prstGeom prst="rect">
            <a:avLst/>
          </a:prstGeom>
          <a:noFill/>
        </p:spPr>
        <p:txBody>
          <a:bodyPr wrap="none" rtlCol="0">
            <a:spAutoFit/>
          </a:bodyPr>
          <a:lstStyle/>
          <a:p>
            <a:r>
              <a:rPr kumimoji="1" lang="en-US" altLang="ja-JP" sz="2000" b="1" dirty="0" smtClean="0"/>
              <a:t>【</a:t>
            </a:r>
            <a:r>
              <a:rPr kumimoji="1" lang="ja-JP" altLang="en-US" sz="2000" b="1" dirty="0" smtClean="0"/>
              <a:t>政府</a:t>
            </a:r>
            <a:r>
              <a:rPr kumimoji="1" lang="en-US" altLang="ja-JP" sz="2000" b="1" dirty="0" smtClean="0"/>
              <a:t>】</a:t>
            </a:r>
            <a:endParaRPr kumimoji="1" lang="ja-JP" altLang="en-US" sz="2000" b="1" dirty="0"/>
          </a:p>
        </p:txBody>
      </p:sp>
    </p:spTree>
    <p:extLst>
      <p:ext uri="{BB962C8B-B14F-4D97-AF65-F5344CB8AC3E}">
        <p14:creationId xmlns:p14="http://schemas.microsoft.com/office/powerpoint/2010/main" val="126144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23825"/>
            <a:ext cx="8229600" cy="647700"/>
          </a:xfrm>
        </p:spPr>
        <p:txBody>
          <a:bodyPr/>
          <a:lstStyle/>
          <a:p>
            <a:pPr eaLnBrk="1" hangingPunct="1">
              <a:lnSpc>
                <a:spcPct val="150000"/>
              </a:lnSpc>
            </a:pPr>
            <a:r>
              <a:rPr lang="ja-JP" altLang="en-US" sz="2400" dirty="0" smtClean="0">
                <a:solidFill>
                  <a:schemeClr val="tx1"/>
                </a:solidFill>
                <a:latin typeface="HGP明朝E" pitchFamily="18" charset="-128"/>
                <a:ea typeface="HGP明朝E" pitchFamily="18" charset="-128"/>
              </a:rPr>
              <a:t>参考：電子行政オープンデータ推進のためのロードマップ</a:t>
            </a:r>
            <a:endParaRPr lang="en-US" altLang="ja-JP" sz="2400"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11</a:t>
            </a:fld>
            <a:endParaRPr lang="en-US" altLang="ja-JP"/>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 y="894562"/>
            <a:ext cx="7591425" cy="55348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角丸四角形 2"/>
          <p:cNvSpPr/>
          <p:nvPr/>
        </p:nvSpPr>
        <p:spPr>
          <a:xfrm>
            <a:off x="2352675" y="1628775"/>
            <a:ext cx="2505075" cy="476250"/>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4130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56116"/>
            <a:ext cx="8229600" cy="657923"/>
          </a:xfrm>
        </p:spPr>
        <p:txBody>
          <a:bodyPr/>
          <a:lstStyle/>
          <a:p>
            <a:pPr eaLnBrk="1" hangingPunct="1">
              <a:lnSpc>
                <a:spcPct val="150000"/>
              </a:lnSpc>
            </a:pPr>
            <a:r>
              <a:rPr lang="ja-JP" altLang="en-US" dirty="0">
                <a:solidFill>
                  <a:schemeClr val="tx1"/>
                </a:solidFill>
                <a:latin typeface="HGP明朝E" pitchFamily="18" charset="-128"/>
                <a:ea typeface="HGP明朝E" pitchFamily="18" charset="-128"/>
              </a:rPr>
              <a:t>２</a:t>
            </a:r>
            <a:r>
              <a:rPr lang="ja-JP" altLang="en-US" dirty="0" smtClean="0">
                <a:solidFill>
                  <a:schemeClr val="tx1"/>
                </a:solidFill>
                <a:latin typeface="HGP明朝E" pitchFamily="18" charset="-128"/>
                <a:ea typeface="HGP明朝E" pitchFamily="18" charset="-128"/>
              </a:rPr>
              <a:t>．府省ホームページの利用規約案の検討</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12</a:t>
            </a:fld>
            <a:endParaRPr lang="en-US" altLang="ja-JP"/>
          </a:p>
        </p:txBody>
      </p:sp>
      <p:sp>
        <p:nvSpPr>
          <p:cNvPr id="9" name="コンテンツ プレースホルダー 2"/>
          <p:cNvSpPr>
            <a:spLocks noGrp="1"/>
          </p:cNvSpPr>
          <p:nvPr>
            <p:ph sz="quarter" idx="1"/>
          </p:nvPr>
        </p:nvSpPr>
        <p:spPr>
          <a:xfrm>
            <a:off x="457200" y="1066799"/>
            <a:ext cx="8374566" cy="5486401"/>
          </a:xfrm>
        </p:spPr>
        <p:txBody>
          <a:bodyPr>
            <a:normAutofit lnSpcReduction="10000"/>
          </a:bodyPr>
          <a:lstStyle/>
          <a:p>
            <a:pPr marL="0" indent="0">
              <a:buNone/>
            </a:pPr>
            <a:r>
              <a:rPr lang="ja-JP" altLang="en-US" sz="2800" dirty="0" smtClean="0">
                <a:effectLst>
                  <a:outerShdw blurRad="38100" dist="38100" dir="2700000" algn="tl">
                    <a:srgbClr val="000000">
                      <a:alpha val="43137"/>
                    </a:srgbClr>
                  </a:outerShdw>
                </a:effectLst>
              </a:rPr>
              <a:t>利用規約案の検討にあたっては、以下の事項に留意</a:t>
            </a:r>
            <a:endParaRPr lang="en-US" altLang="ja-JP" sz="2800" dirty="0" smtClean="0">
              <a:effectLst>
                <a:outerShdw blurRad="38100" dist="38100" dir="2700000" algn="tl">
                  <a:srgbClr val="000000">
                    <a:alpha val="43137"/>
                  </a:srgbClr>
                </a:outerShdw>
              </a:effectLst>
            </a:endParaRPr>
          </a:p>
          <a:p>
            <a:pPr lvl="1"/>
            <a:r>
              <a:rPr lang="ja-JP" altLang="en-US" sz="2800" dirty="0" smtClean="0"/>
              <a:t>昨年の情報通信白書の利用規約案の検討を参考に、</a:t>
            </a:r>
            <a:r>
              <a:rPr lang="en-US" altLang="ja-JP" sz="2800" dirty="0" smtClean="0"/>
              <a:t>Creative Commons</a:t>
            </a:r>
            <a:r>
              <a:rPr lang="ja-JP" altLang="en-US" sz="2800" dirty="0" smtClean="0"/>
              <a:t>等</a:t>
            </a:r>
            <a:r>
              <a:rPr lang="ja-JP" altLang="en-US" sz="2800" dirty="0"/>
              <a:t>の</a:t>
            </a:r>
            <a:r>
              <a:rPr lang="ja-JP" altLang="en-US" sz="2800" dirty="0" smtClean="0"/>
              <a:t>標準的パブリックライセンスとの互換性に配慮</a:t>
            </a:r>
            <a:endParaRPr lang="en-US" altLang="ja-JP" sz="2800" dirty="0" smtClean="0"/>
          </a:p>
          <a:p>
            <a:pPr lvl="1"/>
            <a:r>
              <a:rPr lang="en-US" altLang="ja-JP" sz="2800" dirty="0" smtClean="0"/>
              <a:t>HP</a:t>
            </a:r>
            <a:r>
              <a:rPr lang="ja-JP" altLang="en-US" sz="2800" dirty="0" smtClean="0"/>
              <a:t>に含まれる情報のうち、個別法</a:t>
            </a:r>
            <a:r>
              <a:rPr lang="ja-JP" altLang="en-US" sz="2800" dirty="0"/>
              <a:t>に</a:t>
            </a:r>
            <a:r>
              <a:rPr lang="ja-JP" altLang="en-US" sz="2800" dirty="0" smtClean="0"/>
              <a:t>よる利用制約があるものの表示方法</a:t>
            </a:r>
            <a:endParaRPr lang="en-US" altLang="ja-JP" sz="2800" dirty="0" smtClean="0"/>
          </a:p>
          <a:p>
            <a:pPr lvl="1"/>
            <a:r>
              <a:rPr lang="ja-JP" altLang="en-US" sz="2800" dirty="0" smtClean="0"/>
              <a:t>その他、二次利用</a:t>
            </a:r>
            <a:r>
              <a:rPr lang="ja-JP" altLang="en-US" sz="2800" dirty="0"/>
              <a:t>に制限を</a:t>
            </a:r>
            <a:r>
              <a:rPr lang="ja-JP" altLang="en-US" sz="2800" dirty="0" smtClean="0"/>
              <a:t>課すべき場合</a:t>
            </a:r>
            <a:r>
              <a:rPr lang="ja-JP" altLang="en-US" sz="2800" dirty="0"/>
              <a:t>の表示方法（制限を行う理由、制限の内容等</a:t>
            </a:r>
            <a:r>
              <a:rPr lang="ja-JP" altLang="en-US" sz="2800" dirty="0" smtClean="0"/>
              <a:t>）</a:t>
            </a:r>
            <a:endParaRPr lang="en-US" altLang="ja-JP" sz="2800" dirty="0" smtClean="0"/>
          </a:p>
          <a:p>
            <a:pPr lvl="1"/>
            <a:endParaRPr lang="en-US" altLang="ja-JP" sz="2200" dirty="0" smtClean="0"/>
          </a:p>
          <a:p>
            <a:r>
              <a:rPr lang="en-US" altLang="ja-JP" sz="2400" dirty="0" smtClean="0">
                <a:solidFill>
                  <a:srgbClr val="0070C0"/>
                </a:solidFill>
              </a:rPr>
              <a:t>2013</a:t>
            </a:r>
            <a:r>
              <a:rPr lang="ja-JP" altLang="en-US" sz="2400" dirty="0" smtClean="0">
                <a:solidFill>
                  <a:srgbClr val="0070C0"/>
                </a:solidFill>
              </a:rPr>
              <a:t>年</a:t>
            </a:r>
            <a:r>
              <a:rPr lang="en-US" altLang="ja-JP" sz="2400" dirty="0" smtClean="0">
                <a:solidFill>
                  <a:srgbClr val="0070C0"/>
                </a:solidFill>
              </a:rPr>
              <a:t>12</a:t>
            </a:r>
            <a:r>
              <a:rPr lang="ja-JP" altLang="en-US" sz="2400" dirty="0" smtClean="0">
                <a:solidFill>
                  <a:srgbClr val="0070C0"/>
                </a:solidFill>
              </a:rPr>
              <a:t>月末頃を目処に利用規約案を作成し、内閣官房</a:t>
            </a:r>
            <a:r>
              <a:rPr lang="en-US" altLang="ja-JP" sz="2400" dirty="0" smtClean="0">
                <a:solidFill>
                  <a:srgbClr val="0070C0"/>
                </a:solidFill>
              </a:rPr>
              <a:t>IT</a:t>
            </a:r>
            <a:r>
              <a:rPr lang="ja-JP" altLang="en-US" sz="2400" dirty="0" smtClean="0">
                <a:solidFill>
                  <a:srgbClr val="0070C0"/>
                </a:solidFill>
              </a:rPr>
              <a:t>総合戦略室に提示</a:t>
            </a:r>
            <a:endParaRPr lang="en-US" altLang="ja-JP" sz="2400" dirty="0" smtClean="0">
              <a:solidFill>
                <a:srgbClr val="0070C0"/>
              </a:solidFill>
            </a:endParaRPr>
          </a:p>
          <a:p>
            <a:r>
              <a:rPr lang="ja-JP" altLang="en-US" sz="2500" dirty="0" smtClean="0">
                <a:solidFill>
                  <a:srgbClr val="0070C0"/>
                </a:solidFill>
              </a:rPr>
              <a:t>これをたたき台として、電子行政オープンデータ実務者会議等で検討</a:t>
            </a:r>
            <a:endParaRPr lang="en-US" altLang="ja-JP" sz="2500" dirty="0" smtClean="0">
              <a:solidFill>
                <a:srgbClr val="0070C0"/>
              </a:solidFill>
            </a:endParaRPr>
          </a:p>
        </p:txBody>
      </p:sp>
    </p:spTree>
    <p:extLst>
      <p:ext uri="{BB962C8B-B14F-4D97-AF65-F5344CB8AC3E}">
        <p14:creationId xmlns:p14="http://schemas.microsoft.com/office/powerpoint/2010/main" val="36221308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80975"/>
            <a:ext cx="8229600" cy="647700"/>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３．オープンデータ・マニュアルの作成</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13</a:t>
            </a:fld>
            <a:endParaRPr lang="en-US" altLang="ja-JP"/>
          </a:p>
        </p:txBody>
      </p:sp>
      <p:sp>
        <p:nvSpPr>
          <p:cNvPr id="9" name="コンテンツ プレースホルダー 2"/>
          <p:cNvSpPr>
            <a:spLocks noGrp="1"/>
          </p:cNvSpPr>
          <p:nvPr>
            <p:ph sz="quarter" idx="1"/>
          </p:nvPr>
        </p:nvSpPr>
        <p:spPr>
          <a:xfrm>
            <a:off x="433754" y="890955"/>
            <a:ext cx="8253046" cy="3690570"/>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府省が保有するデータをオープンデータとして作成・公表する際の手続き等について、職員向けにとりまとめる</a:t>
            </a:r>
            <a:endParaRPr lang="en-US" altLang="ja-JP" sz="2400" dirty="0" smtClean="0">
              <a:effectLst>
                <a:outerShdw blurRad="38100" dist="38100" dir="2700000" algn="tl">
                  <a:srgbClr val="000000">
                    <a:alpha val="43137"/>
                  </a:srgbClr>
                </a:outerShdw>
              </a:effectLst>
            </a:endParaRPr>
          </a:p>
          <a:p>
            <a:pPr lvl="1"/>
            <a:r>
              <a:rPr lang="ja-JP" altLang="en-US" sz="2400" dirty="0" smtClean="0">
                <a:solidFill>
                  <a:srgbClr val="0066FF"/>
                </a:solidFill>
              </a:rPr>
              <a:t>わかりやすいマニュアル</a:t>
            </a:r>
            <a:endParaRPr lang="en-US" altLang="ja-JP" sz="2400" dirty="0" smtClean="0">
              <a:solidFill>
                <a:srgbClr val="0066FF"/>
              </a:solidFill>
            </a:endParaRPr>
          </a:p>
          <a:p>
            <a:pPr lvl="1"/>
            <a:r>
              <a:rPr lang="ja-JP" altLang="en-US" sz="2400" dirty="0" smtClean="0">
                <a:solidFill>
                  <a:srgbClr val="0066FF"/>
                </a:solidFill>
              </a:rPr>
              <a:t>職員の不安を払拭、手間を軽減</a:t>
            </a:r>
            <a:endParaRPr lang="en-US" altLang="ja-JP" sz="2400" dirty="0" smtClean="0">
              <a:solidFill>
                <a:srgbClr val="0066FF"/>
              </a:solidFill>
            </a:endParaRPr>
          </a:p>
          <a:p>
            <a:pPr lvl="1"/>
            <a:r>
              <a:rPr lang="ja-JP" altLang="en-US" sz="2400" dirty="0" smtClean="0">
                <a:solidFill>
                  <a:srgbClr val="0066FF"/>
                </a:solidFill>
              </a:rPr>
              <a:t>技術委員会と連携し、技術面の対応事項もカバー</a:t>
            </a:r>
            <a:endParaRPr lang="en-US" altLang="ja-JP" sz="2400" dirty="0" smtClean="0">
              <a:solidFill>
                <a:srgbClr val="0066FF"/>
              </a:solidFill>
            </a:endParaRPr>
          </a:p>
        </p:txBody>
      </p:sp>
      <p:sp>
        <p:nvSpPr>
          <p:cNvPr id="10" name="正方形/長方形 9"/>
          <p:cNvSpPr/>
          <p:nvPr/>
        </p:nvSpPr>
        <p:spPr bwMode="auto">
          <a:xfrm>
            <a:off x="1048216" y="3423424"/>
            <a:ext cx="7136781" cy="847593"/>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marL="285750" indent="-285750" fontAlgn="b">
              <a:buFont typeface="Arial" panose="020B0604020202020204" pitchFamily="34" charset="0"/>
              <a:buChar char="•"/>
            </a:pPr>
            <a:r>
              <a:rPr lang="ja-JP" altLang="en-US" b="1" dirty="0">
                <a:latin typeface="ＭＳ Ｐゴシック" charset="-128"/>
              </a:rPr>
              <a:t>府省が保有コンテンツの利用を許諾する際のリスク・不安の洗い出し</a:t>
            </a:r>
          </a:p>
          <a:p>
            <a:pPr marL="285750" indent="-285750" fontAlgn="b">
              <a:buFont typeface="Arial" panose="020B0604020202020204" pitchFamily="34" charset="0"/>
              <a:buChar char="•"/>
            </a:pPr>
            <a:r>
              <a:rPr lang="ja-JP" altLang="en-US" b="1" dirty="0">
                <a:latin typeface="ＭＳ Ｐゴシック" charset="-128"/>
              </a:rPr>
              <a:t>具体的な事務手続きの検討</a:t>
            </a:r>
          </a:p>
          <a:p>
            <a:pPr marL="285750" indent="-285750" fontAlgn="b">
              <a:buFont typeface="Arial" panose="020B0604020202020204" pitchFamily="34" charset="0"/>
              <a:buChar char="•"/>
            </a:pPr>
            <a:r>
              <a:rPr lang="ja-JP" altLang="en-US" b="1" dirty="0">
                <a:latin typeface="ＭＳ Ｐゴシック" charset="-128"/>
              </a:rPr>
              <a:t>府省がコンテンツの作成および利用許諾をする際のフローの作成</a:t>
            </a:r>
          </a:p>
        </p:txBody>
      </p:sp>
      <p:sp>
        <p:nvSpPr>
          <p:cNvPr id="11" name="正方形/長方形 10"/>
          <p:cNvSpPr/>
          <p:nvPr/>
        </p:nvSpPr>
        <p:spPr bwMode="auto">
          <a:xfrm>
            <a:off x="1050846" y="4792239"/>
            <a:ext cx="7113058" cy="582141"/>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ja-JP" altLang="en-US" b="1" dirty="0">
                <a:latin typeface="ＭＳ Ｐゴシック" charset="-128"/>
              </a:rPr>
              <a:t>マニュアル案の作成</a:t>
            </a:r>
            <a:endParaRPr lang="en-US" altLang="ja-JP" b="1" dirty="0">
              <a:latin typeface="ＭＳ Ｐゴシック" charset="-128"/>
            </a:endParaRPr>
          </a:p>
          <a:p>
            <a:pPr algn="ctr" fontAlgn="b"/>
            <a:r>
              <a:rPr lang="ja-JP" altLang="en-US" b="1" dirty="0">
                <a:latin typeface="ＭＳ Ｐゴシック" charset="-128"/>
              </a:rPr>
              <a:t>府省へのヒアリング</a:t>
            </a:r>
            <a:endParaRPr lang="en-US" altLang="ja-JP" sz="1600" b="1" dirty="0" smtClean="0"/>
          </a:p>
        </p:txBody>
      </p:sp>
      <p:sp>
        <p:nvSpPr>
          <p:cNvPr id="12" name="二等辺三角形 11"/>
          <p:cNvSpPr/>
          <p:nvPr/>
        </p:nvSpPr>
        <p:spPr>
          <a:xfrm rot="10800000">
            <a:off x="1709446" y="4415034"/>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
        <p:nvSpPr>
          <p:cNvPr id="13" name="正方形/長方形 12"/>
          <p:cNvSpPr/>
          <p:nvPr/>
        </p:nvSpPr>
        <p:spPr bwMode="auto">
          <a:xfrm>
            <a:off x="1045586" y="5855193"/>
            <a:ext cx="7160504" cy="537245"/>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72000" tIns="0" rIns="72000" bIns="0" numCol="1" rtlCol="0" anchor="ctr" anchorCtr="0" compatLnSpc="1">
            <a:prstTxWarp prst="textNoShape">
              <a:avLst/>
            </a:prstTxWarp>
          </a:bodyPr>
          <a:lstStyle/>
          <a:p>
            <a:pPr algn="ctr" fontAlgn="b"/>
            <a:r>
              <a:rPr lang="ja-JP" altLang="en-US" b="1" dirty="0" smtClean="0"/>
              <a:t>ヒアリング結果を基に修正</a:t>
            </a:r>
            <a:endParaRPr lang="en-US" altLang="ja-JP" b="1" dirty="0" smtClean="0"/>
          </a:p>
          <a:p>
            <a:pPr algn="ctr" fontAlgn="b"/>
            <a:r>
              <a:rPr lang="ja-JP" altLang="en-US" b="1" dirty="0" smtClean="0"/>
              <a:t>マニュアルの確定</a:t>
            </a:r>
            <a:endParaRPr lang="en-US" altLang="ja-JP" b="1" dirty="0" smtClean="0"/>
          </a:p>
        </p:txBody>
      </p:sp>
      <p:sp>
        <p:nvSpPr>
          <p:cNvPr id="14" name="二等辺三角形 13"/>
          <p:cNvSpPr/>
          <p:nvPr/>
        </p:nvSpPr>
        <p:spPr>
          <a:xfrm rot="10800000">
            <a:off x="1709446" y="5423146"/>
            <a:ext cx="5417820" cy="36004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endParaRPr kumimoji="1" lang="ja-JP" altLang="en-US" sz="2400"/>
          </a:p>
        </p:txBody>
      </p:sp>
    </p:spTree>
    <p:extLst>
      <p:ext uri="{BB962C8B-B14F-4D97-AF65-F5344CB8AC3E}">
        <p14:creationId xmlns:p14="http://schemas.microsoft.com/office/powerpoint/2010/main" val="1337698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a:xfrm>
            <a:off x="371475" y="161925"/>
            <a:ext cx="8229600" cy="647700"/>
          </a:xfrm>
        </p:spPr>
        <p:txBody>
          <a:bodyPr/>
          <a:lstStyle/>
          <a:p>
            <a:pPr eaLnBrk="1" hangingPunct="1">
              <a:lnSpc>
                <a:spcPct val="150000"/>
              </a:lnSpc>
            </a:pPr>
            <a:r>
              <a:rPr lang="ja-JP" altLang="en-US" dirty="0" smtClean="0">
                <a:solidFill>
                  <a:schemeClr val="tx1"/>
                </a:solidFill>
                <a:latin typeface="HGP明朝E" pitchFamily="18" charset="-128"/>
                <a:ea typeface="HGP明朝E" pitchFamily="18" charset="-128"/>
              </a:rPr>
              <a:t>参考：オープンデータ・マニュアルの目次案</a:t>
            </a:r>
            <a:endParaRPr lang="en-US" altLang="ja-JP" dirty="0" smtClean="0">
              <a:solidFill>
                <a:schemeClr val="tx1"/>
              </a:solidFill>
              <a:latin typeface="HGP明朝E" pitchFamily="18" charset="-128"/>
              <a:ea typeface="HGP明朝E" pitchFamily="18" charset="-128"/>
            </a:endParaRPr>
          </a:p>
        </p:txBody>
      </p:sp>
      <p:sp>
        <p:nvSpPr>
          <p:cNvPr id="4" name="スライド番号プレースホルダー 3"/>
          <p:cNvSpPr>
            <a:spLocks noGrp="1"/>
          </p:cNvSpPr>
          <p:nvPr>
            <p:ph type="sldNum" sz="quarter" idx="10"/>
          </p:nvPr>
        </p:nvSpPr>
        <p:spPr/>
        <p:txBody>
          <a:bodyPr/>
          <a:lstStyle/>
          <a:p>
            <a:pPr>
              <a:defRPr/>
            </a:pPr>
            <a:fld id="{BEC960B3-3416-4AB2-9494-6AA0D8A30DAF}" type="slidenum">
              <a:rPr lang="ja-JP" altLang="en-US" smtClean="0"/>
              <a:pPr>
                <a:defRPr/>
              </a:pPr>
              <a:t>14</a:t>
            </a:fld>
            <a:endParaRPr lang="en-US" altLang="ja-JP"/>
          </a:p>
        </p:txBody>
      </p:sp>
      <p:sp>
        <p:nvSpPr>
          <p:cNvPr id="9" name="コンテンツ プレースホルダー 2"/>
          <p:cNvSpPr>
            <a:spLocks noGrp="1"/>
          </p:cNvSpPr>
          <p:nvPr>
            <p:ph sz="quarter" idx="1"/>
          </p:nvPr>
        </p:nvSpPr>
        <p:spPr>
          <a:xfrm>
            <a:off x="457200" y="1066799"/>
            <a:ext cx="8229600" cy="5372101"/>
          </a:xfrm>
        </p:spPr>
        <p:txBody>
          <a:bodyPr>
            <a:normAutofit/>
          </a:bodyPr>
          <a:lstStyle/>
          <a:p>
            <a:pPr marL="731838" lvl="1" indent="-457200">
              <a:buFont typeface="+mj-lt"/>
              <a:buAutoNum type="arabicPeriod"/>
            </a:pPr>
            <a:r>
              <a:rPr lang="ja-JP" altLang="en-US" sz="2400" dirty="0" smtClean="0"/>
              <a:t>はじめに</a:t>
            </a:r>
            <a:endParaRPr lang="en-US" altLang="ja-JP" sz="2400" dirty="0" smtClean="0"/>
          </a:p>
          <a:p>
            <a:pPr marL="731838" lvl="1" indent="-457200">
              <a:buFont typeface="+mj-lt"/>
              <a:buAutoNum type="arabicPeriod"/>
            </a:pPr>
            <a:r>
              <a:rPr lang="ja-JP" altLang="en-US" sz="2400" dirty="0"/>
              <a:t>オープンデータの</a:t>
            </a:r>
            <a:r>
              <a:rPr lang="ja-JP" altLang="en-US" sz="2400" dirty="0" smtClean="0"/>
              <a:t>意義</a:t>
            </a:r>
            <a:endParaRPr lang="en-US" altLang="ja-JP" sz="2400" dirty="0" smtClean="0"/>
          </a:p>
          <a:p>
            <a:pPr marL="731838" lvl="1" indent="-457200">
              <a:buFont typeface="+mj-lt"/>
              <a:buAutoNum type="arabicPeriod"/>
            </a:pPr>
            <a:r>
              <a:rPr lang="ja-JP" altLang="en-US" sz="2400" dirty="0" smtClean="0"/>
              <a:t>オープンデータにする方法</a:t>
            </a:r>
            <a:endParaRPr lang="en-US" altLang="ja-JP" sz="2400" dirty="0" smtClean="0"/>
          </a:p>
          <a:p>
            <a:pPr marL="731838" lvl="1" indent="-457200">
              <a:buFont typeface="+mj-lt"/>
              <a:buAutoNum type="arabicPeriod"/>
            </a:pPr>
            <a:r>
              <a:rPr lang="ja-JP" altLang="en-US" sz="2400" dirty="0"/>
              <a:t>具体的な</a:t>
            </a:r>
            <a:r>
              <a:rPr lang="ja-JP" altLang="en-US" sz="2400" dirty="0" smtClean="0"/>
              <a:t>方法</a:t>
            </a:r>
            <a:endParaRPr lang="en-US" altLang="ja-JP" sz="2400" dirty="0" smtClean="0"/>
          </a:p>
          <a:p>
            <a:pPr marL="1006475" lvl="2" indent="-457200">
              <a:buFont typeface="+mj-lt"/>
              <a:buAutoNum type="arabicPeriod"/>
            </a:pPr>
            <a:r>
              <a:rPr lang="ja-JP" altLang="en-US" sz="2400" dirty="0"/>
              <a:t>データ作成時</a:t>
            </a:r>
            <a:r>
              <a:rPr lang="ja-JP" altLang="en-US" sz="2400" dirty="0" smtClean="0"/>
              <a:t>のフローチャート</a:t>
            </a:r>
            <a:endParaRPr lang="en-US" altLang="ja-JP" sz="2400" dirty="0" smtClean="0"/>
          </a:p>
          <a:p>
            <a:pPr marL="1006475" lvl="2" indent="-457200">
              <a:buFont typeface="+mj-lt"/>
              <a:buAutoNum type="arabicPeriod"/>
            </a:pPr>
            <a:r>
              <a:rPr lang="ja-JP" altLang="en-US" sz="2400" dirty="0"/>
              <a:t>データ公開時のフローチャート</a:t>
            </a:r>
            <a:endParaRPr lang="en-US" altLang="ja-JP" sz="2400" dirty="0" smtClean="0"/>
          </a:p>
          <a:p>
            <a:pPr marL="731838" lvl="1" indent="-457200">
              <a:buFont typeface="+mj-lt"/>
              <a:buAutoNum type="arabicPeriod"/>
            </a:pPr>
            <a:r>
              <a:rPr lang="ja-JP" altLang="en-US" sz="2400" dirty="0"/>
              <a:t>利用条件の</a:t>
            </a:r>
            <a:r>
              <a:rPr lang="ja-JP" altLang="en-US" sz="2400" dirty="0" smtClean="0"/>
              <a:t>選択</a:t>
            </a:r>
            <a:endParaRPr lang="en-US" altLang="ja-JP" sz="2400" dirty="0" smtClean="0"/>
          </a:p>
          <a:p>
            <a:pPr marL="731838" lvl="1" indent="-457200">
              <a:buFont typeface="+mj-lt"/>
              <a:buAutoNum type="arabicPeriod"/>
            </a:pPr>
            <a:r>
              <a:rPr lang="en-US" altLang="ja-JP" sz="2400" dirty="0" smtClean="0"/>
              <a:t>FAQ</a:t>
            </a:r>
            <a:endParaRPr lang="en-US" altLang="ja-JP" sz="2400" dirty="0"/>
          </a:p>
          <a:p>
            <a:pPr marL="731838" lvl="1" indent="-457200">
              <a:buFont typeface="+mj-lt"/>
              <a:buAutoNum type="arabicPeriod"/>
            </a:pPr>
            <a:r>
              <a:rPr lang="ja-JP" altLang="en-US" sz="2400" dirty="0" smtClean="0"/>
              <a:t>クレーム対応</a:t>
            </a:r>
            <a:endParaRPr lang="en-US" altLang="ja-JP" sz="2400" dirty="0" smtClean="0"/>
          </a:p>
          <a:p>
            <a:pPr marL="731838" lvl="1" indent="-457200">
              <a:buFont typeface="+mj-lt"/>
              <a:buAutoNum type="arabicPeriod"/>
            </a:pPr>
            <a:r>
              <a:rPr lang="ja-JP" altLang="en-US" sz="2400" dirty="0"/>
              <a:t>業務手順</a:t>
            </a:r>
            <a:r>
              <a:rPr lang="ja-JP" altLang="en-US" sz="2400" dirty="0" smtClean="0"/>
              <a:t>提案</a:t>
            </a:r>
            <a:endParaRPr lang="en-US" altLang="ja-JP" sz="2400" dirty="0" smtClean="0"/>
          </a:p>
        </p:txBody>
      </p:sp>
    </p:spTree>
    <p:extLst>
      <p:ext uri="{BB962C8B-B14F-4D97-AF65-F5344CB8AC3E}">
        <p14:creationId xmlns:p14="http://schemas.microsoft.com/office/powerpoint/2010/main" val="3369072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a:xfrm>
            <a:off x="393700" y="2668588"/>
            <a:ext cx="8229600" cy="1031875"/>
          </a:xfrm>
        </p:spPr>
        <p:txBody>
          <a:bodyPr/>
          <a:lstStyle/>
          <a:p>
            <a:pPr algn="ctr"/>
            <a:r>
              <a:rPr lang="ja-JP" altLang="en-US" sz="400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9F6FAAF3-6707-49A5-9A81-D58C95343CA6}" type="slidenum">
              <a:rPr lang="ja-JP" altLang="en-US" smtClean="0"/>
              <a:pPr>
                <a:defRPr/>
              </a:pPr>
              <a:t>1</a:t>
            </a:fld>
            <a:endParaRPr lang="en-US" altLang="ja-JP"/>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76F7CF9A-0E6E-4DD3-A704-46C9D42B6067}" type="slidenum">
              <a:rPr lang="ja-JP" altLang="en-US" smtClean="0"/>
              <a:pPr>
                <a:defRPr/>
              </a:pPr>
              <a:t>2</a:t>
            </a:fld>
            <a:endParaRPr lang="en-US" altLang="ja-JP"/>
          </a:p>
        </p:txBody>
      </p:sp>
      <p:sp>
        <p:nvSpPr>
          <p:cNvPr id="7172" name="テキスト ボックス 4"/>
          <p:cNvSpPr txBox="1">
            <a:spLocks noChangeArrowheads="1"/>
          </p:cNvSpPr>
          <p:nvPr/>
        </p:nvSpPr>
        <p:spPr bwMode="auto">
          <a:xfrm>
            <a:off x="649288" y="946150"/>
            <a:ext cx="7804150" cy="5009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600"/>
              </a:spcBef>
              <a:buClr>
                <a:schemeClr val="accent1"/>
              </a:buClr>
              <a:buSzPct val="76000"/>
              <a:buFont typeface="Wingdings 3" pitchFamily="18" charset="2"/>
              <a:buChar char=""/>
              <a:defRPr kumimoji="1" sz="2600">
                <a:solidFill>
                  <a:schemeClr val="tx1"/>
                </a:solidFill>
                <a:latin typeface="Arial" charset="0"/>
                <a:ea typeface="ＭＳ Ｐゴシック" charset="-128"/>
              </a:defRPr>
            </a:lvl1pPr>
            <a:lvl2pPr marL="742950" indent="-285750" eaLnBrk="0" hangingPunct="0">
              <a:spcBef>
                <a:spcPts val="500"/>
              </a:spcBef>
              <a:buClr>
                <a:schemeClr val="accent2"/>
              </a:buClr>
              <a:buSzPct val="76000"/>
              <a:buFont typeface="Wingdings 3" pitchFamily="18" charset="2"/>
              <a:buChar char=""/>
              <a:defRPr kumimoji="1" sz="2300">
                <a:solidFill>
                  <a:schemeClr val="tx1"/>
                </a:solidFill>
                <a:latin typeface="Arial" charset="0"/>
                <a:ea typeface="ＭＳ Ｐゴシック" charset="-128"/>
              </a:defRPr>
            </a:lvl2pPr>
            <a:lvl3pPr marL="1143000" indent="-228600" eaLnBrk="0" hangingPunct="0">
              <a:spcBef>
                <a:spcPts val="500"/>
              </a:spcBef>
              <a:buClr>
                <a:srgbClr val="BCBCBC"/>
              </a:buClr>
              <a:buSzPct val="76000"/>
              <a:buFont typeface="Wingdings 3" pitchFamily="18" charset="2"/>
              <a:buChar char=""/>
              <a:defRPr kumimoji="1" sz="2000">
                <a:solidFill>
                  <a:schemeClr val="tx1"/>
                </a:solidFill>
                <a:latin typeface="Arial" charset="0"/>
                <a:ea typeface="ＭＳ Ｐゴシック" charset="-128"/>
              </a:defRPr>
            </a:lvl3pPr>
            <a:lvl4pPr marL="1600200" indent="-228600" eaLnBrk="0" hangingPunct="0">
              <a:spcBef>
                <a:spcPts val="400"/>
              </a:spcBef>
              <a:buClr>
                <a:srgbClr val="8BA2B4"/>
              </a:buClr>
              <a:buSzPct val="70000"/>
              <a:buFont typeface="Wingdings" pitchFamily="2" charset="2"/>
              <a:buChar char=""/>
              <a:defRPr kumimoji="1">
                <a:solidFill>
                  <a:schemeClr val="tx1"/>
                </a:solidFill>
                <a:latin typeface="Arial" charset="0"/>
                <a:ea typeface="ＭＳ Ｐゴシック" charset="-128"/>
              </a:defRPr>
            </a:lvl4pPr>
            <a:lvl5pPr marL="2057400" indent="-228600" eaLnBrk="0" hangingPunct="0">
              <a:spcBef>
                <a:spcPts val="300"/>
              </a:spcBef>
              <a:buClr>
                <a:schemeClr val="accent2"/>
              </a:buClr>
              <a:buSzPct val="70000"/>
              <a:buFont typeface="Wingdings" pitchFamily="2" charset="2"/>
              <a:buChar char=""/>
              <a:defRPr kumimoji="1" sz="1600">
                <a:solidFill>
                  <a:schemeClr val="tx1"/>
                </a:solidFill>
                <a:latin typeface="Arial" charset="0"/>
                <a:ea typeface="ＭＳ Ｐゴシック" charset="-128"/>
              </a:defRPr>
            </a:lvl5pPr>
            <a:lvl6pPr marL="25146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6pPr>
            <a:lvl7pPr marL="29718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7pPr>
            <a:lvl8pPr marL="34290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8pPr>
            <a:lvl9pPr marL="3886200" indent="-228600" eaLnBrk="0" fontAlgn="base" hangingPunct="0">
              <a:spcBef>
                <a:spcPts val="300"/>
              </a:spcBef>
              <a:spcAft>
                <a:spcPct val="0"/>
              </a:spcAft>
              <a:buClr>
                <a:schemeClr val="accent2"/>
              </a:buClr>
              <a:buSzPct val="70000"/>
              <a:buFont typeface="Wingdings" pitchFamily="2" charset="2"/>
              <a:buChar char=""/>
              <a:defRPr kumimoji="1" sz="1600">
                <a:solidFill>
                  <a:schemeClr val="tx1"/>
                </a:solidFill>
                <a:latin typeface="Arial" charset="0"/>
                <a:ea typeface="ＭＳ Ｐゴシック" charset="-128"/>
              </a:defRPr>
            </a:lvl9pPr>
          </a:lstStyle>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①</a:t>
            </a:r>
            <a:r>
              <a:rPr lang="en-US" altLang="ja-JP" sz="2400" dirty="0" smtClean="0">
                <a:latin typeface="HGP明朝E" pitchFamily="18" charset="-128"/>
                <a:ea typeface="HGP明朝E" pitchFamily="18" charset="-128"/>
              </a:rPr>
              <a:t> </a:t>
            </a:r>
            <a:r>
              <a:rPr lang="ja-JP" altLang="en-US" sz="2400" dirty="0" smtClean="0">
                <a:latin typeface="HGP明朝E" pitchFamily="18" charset="-128"/>
                <a:ea typeface="HGP明朝E" pitchFamily="18" charset="-128"/>
              </a:rPr>
              <a:t>公共データの取り扱いに関する基本的な考え方の整理</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ja-JP" altLang="en-US" sz="2400" b="1" dirty="0">
                <a:solidFill>
                  <a:srgbClr val="0070C0"/>
                </a:solidFill>
                <a:latin typeface="HGP明朝E" pitchFamily="18" charset="-128"/>
                <a:ea typeface="HGP明朝E" pitchFamily="18" charset="-128"/>
              </a:rPr>
              <a:t>電子行政オープンデータ実務者</a:t>
            </a:r>
            <a:r>
              <a:rPr lang="ja-JP" altLang="en-US" sz="2400" b="1" dirty="0" smtClean="0">
                <a:solidFill>
                  <a:srgbClr val="0070C0"/>
                </a:solidFill>
                <a:latin typeface="HGP明朝E" pitchFamily="18" charset="-128"/>
                <a:ea typeface="HGP明朝E" pitchFamily="18" charset="-128"/>
              </a:rPr>
              <a:t>会議で報告</a:t>
            </a:r>
            <a:endParaRPr lang="en-US" altLang="ja-JP" sz="1050" dirty="0" smtClean="0">
              <a:solidFill>
                <a:srgbClr val="0070C0"/>
              </a:solidFill>
              <a:latin typeface="HGP明朝E" pitchFamily="18" charset="-128"/>
              <a:ea typeface="HGP明朝E" pitchFamily="18" charset="-128"/>
            </a:endParaRPr>
          </a:p>
          <a:p>
            <a:pPr eaLnBrk="1" hangingPunct="1">
              <a:lnSpc>
                <a:spcPct val="150000"/>
              </a:lnSpc>
              <a:spcBef>
                <a:spcPct val="0"/>
              </a:spcBef>
              <a:buClrTx/>
              <a:buSzTx/>
              <a:buFontTx/>
              <a:buNone/>
              <a:defRPr/>
            </a:pPr>
            <a:endParaRPr lang="en-US" altLang="ja-JP" sz="105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② 情報通信白書を対象としたケーススタディを実施</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③ 情報通信白書の二次利用を促進する利用規約案の作成</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en-US" altLang="ja-JP" sz="2400" b="1" dirty="0" smtClean="0">
                <a:solidFill>
                  <a:srgbClr val="0070C0"/>
                </a:solidFill>
                <a:latin typeface="HGP明朝E" pitchFamily="18" charset="-128"/>
                <a:ea typeface="HGP明朝E" pitchFamily="18" charset="-128"/>
              </a:rPr>
              <a:t>2013</a:t>
            </a:r>
            <a:r>
              <a:rPr lang="ja-JP" altLang="en-US" sz="2400" b="1" dirty="0" smtClean="0">
                <a:solidFill>
                  <a:srgbClr val="0070C0"/>
                </a:solidFill>
                <a:latin typeface="HGP明朝E" pitchFamily="18" charset="-128"/>
                <a:ea typeface="HGP明朝E" pitchFamily="18" charset="-128"/>
              </a:rPr>
              <a:t>年</a:t>
            </a:r>
            <a:r>
              <a:rPr lang="en-US" altLang="ja-JP" sz="2400" b="1" dirty="0" smtClean="0">
                <a:solidFill>
                  <a:srgbClr val="0070C0"/>
                </a:solidFill>
                <a:latin typeface="HGP明朝E" pitchFamily="18" charset="-128"/>
                <a:ea typeface="HGP明朝E" pitchFamily="18" charset="-128"/>
              </a:rPr>
              <a:t>4</a:t>
            </a:r>
            <a:r>
              <a:rPr lang="ja-JP" altLang="en-US" sz="2400" b="1" dirty="0" smtClean="0">
                <a:solidFill>
                  <a:srgbClr val="0070C0"/>
                </a:solidFill>
                <a:latin typeface="HGP明朝E" pitchFamily="18" charset="-128"/>
                <a:ea typeface="HGP明朝E" pitchFamily="18" charset="-128"/>
              </a:rPr>
              <a:t>月から情報通信白書のオープンデータ化</a:t>
            </a:r>
            <a:endParaRPr lang="en-US" altLang="ja-JP" sz="2400" b="1" dirty="0" smtClean="0">
              <a:solidFill>
                <a:srgbClr val="0070C0"/>
              </a:solidFill>
              <a:latin typeface="HGP明朝E" pitchFamily="18" charset="-128"/>
              <a:ea typeface="HGP明朝E" pitchFamily="18" charset="-128"/>
            </a:endParaRPr>
          </a:p>
          <a:p>
            <a:pPr eaLnBrk="1" hangingPunct="1">
              <a:lnSpc>
                <a:spcPct val="150000"/>
              </a:lnSpc>
              <a:spcBef>
                <a:spcPct val="0"/>
              </a:spcBef>
              <a:buClrTx/>
              <a:buSzTx/>
              <a:buFontTx/>
              <a:buNone/>
              <a:defRPr/>
            </a:pPr>
            <a:endParaRPr lang="en-US" altLang="ja-JP" sz="105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smtClean="0">
                <a:latin typeface="HGP明朝E" pitchFamily="18" charset="-128"/>
                <a:ea typeface="HGP明朝E" pitchFamily="18" charset="-128"/>
              </a:rPr>
              <a:t>④ 府省が外部委託等により公共データを作成する際の</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dirty="0">
                <a:latin typeface="HGP明朝E" pitchFamily="18" charset="-128"/>
                <a:ea typeface="HGP明朝E" pitchFamily="18" charset="-128"/>
              </a:rPr>
              <a:t>　</a:t>
            </a:r>
            <a:r>
              <a:rPr lang="ja-JP" altLang="en-US" sz="2400" dirty="0" smtClean="0">
                <a:latin typeface="HGP明朝E" pitchFamily="18" charset="-128"/>
                <a:ea typeface="HGP明朝E" pitchFamily="18" charset="-128"/>
              </a:rPr>
              <a:t>　契約書案の作成</a:t>
            </a:r>
            <a:endParaRPr lang="en-US" altLang="ja-JP" sz="2400" dirty="0" smtClean="0">
              <a:latin typeface="HGP明朝E" pitchFamily="18" charset="-128"/>
              <a:ea typeface="HGP明朝E" pitchFamily="18" charset="-128"/>
            </a:endParaRPr>
          </a:p>
          <a:p>
            <a:pPr eaLnBrk="1" hangingPunct="1">
              <a:lnSpc>
                <a:spcPct val="150000"/>
              </a:lnSpc>
              <a:spcBef>
                <a:spcPct val="0"/>
              </a:spcBef>
              <a:buClrTx/>
              <a:buSzTx/>
              <a:buFontTx/>
              <a:buNone/>
              <a:defRPr/>
            </a:pPr>
            <a:r>
              <a:rPr lang="ja-JP" altLang="en-US" sz="2400" b="1" dirty="0" smtClean="0">
                <a:solidFill>
                  <a:srgbClr val="7030A0"/>
                </a:solidFill>
                <a:latin typeface="HGP明朝E" pitchFamily="18" charset="-128"/>
                <a:ea typeface="HGP明朝E" pitchFamily="18" charset="-128"/>
              </a:rPr>
              <a:t>　</a:t>
            </a:r>
            <a:r>
              <a:rPr lang="ja-JP" altLang="en-US" sz="2400" b="1" dirty="0" smtClean="0">
                <a:solidFill>
                  <a:srgbClr val="0070C0"/>
                </a:solidFill>
                <a:latin typeface="HGP明朝E" pitchFamily="18" charset="-128"/>
                <a:ea typeface="HGP明朝E" pitchFamily="18" charset="-128"/>
              </a:rPr>
              <a:t>⇒　</a:t>
            </a:r>
            <a:r>
              <a:rPr lang="en-US" altLang="ja-JP" sz="2400" b="1" dirty="0" smtClean="0">
                <a:solidFill>
                  <a:srgbClr val="0070C0"/>
                </a:solidFill>
                <a:latin typeface="HGP明朝E" pitchFamily="18" charset="-128"/>
                <a:ea typeface="HGP明朝E" pitchFamily="18" charset="-128"/>
              </a:rPr>
              <a:t>2013</a:t>
            </a:r>
            <a:r>
              <a:rPr lang="ja-JP" altLang="en-US" sz="2400" b="1" dirty="0" smtClean="0">
                <a:solidFill>
                  <a:srgbClr val="0070C0"/>
                </a:solidFill>
                <a:latin typeface="HGP明朝E" pitchFamily="18" charset="-128"/>
                <a:ea typeface="HGP明朝E" pitchFamily="18" charset="-128"/>
              </a:rPr>
              <a:t>年度も引き続き検討</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２０１２年度の主な活動</a:t>
            </a:r>
            <a:endParaRPr kumimoji="1" lang="ja-JP" altLang="en-US" dirty="0"/>
          </a:p>
        </p:txBody>
      </p:sp>
      <p:sp>
        <p:nvSpPr>
          <p:cNvPr id="3" name="コンテンツ プレースホルダー 2"/>
          <p:cNvSpPr>
            <a:spLocks noGrp="1"/>
          </p:cNvSpPr>
          <p:nvPr>
            <p:ph sz="quarter" idx="1"/>
          </p:nvPr>
        </p:nvSpPr>
        <p:spPr>
          <a:xfrm>
            <a:off x="457200" y="893135"/>
            <a:ext cx="8229600" cy="5613173"/>
          </a:xfrm>
        </p:spPr>
        <p:txBody>
          <a:bodyPr/>
          <a:lstStyle/>
          <a:p>
            <a:pPr marL="0" indent="0">
              <a:buNone/>
            </a:pPr>
            <a:r>
              <a:rPr lang="ja-JP" altLang="en-US" sz="2800" dirty="0" smtClean="0">
                <a:effectLst>
                  <a:outerShdw blurRad="38100" dist="38100" dir="2700000" algn="tl">
                    <a:srgbClr val="000000">
                      <a:alpha val="43137"/>
                    </a:srgbClr>
                  </a:outerShdw>
                </a:effectLst>
              </a:rPr>
              <a:t>基本的な考え方の整理</a:t>
            </a:r>
            <a:endParaRPr lang="en-US" altLang="ja-JP" sz="2800" dirty="0" smtClean="0">
              <a:effectLst>
                <a:outerShdw blurRad="38100" dist="38100" dir="2700000" algn="tl">
                  <a:srgbClr val="000000">
                    <a:alpha val="43137"/>
                  </a:srgbClr>
                </a:outerShdw>
              </a:effectLst>
            </a:endParaRPr>
          </a:p>
          <a:p>
            <a:r>
              <a:rPr lang="ja-JP" altLang="en-US" sz="2800" dirty="0" smtClean="0"/>
              <a:t>公共データの中には、国が著作権の存在する情報が含まれている</a:t>
            </a:r>
            <a:endParaRPr lang="en-US" altLang="ja-JP" sz="2800" dirty="0" smtClean="0"/>
          </a:p>
          <a:p>
            <a:pPr marL="0" indent="0">
              <a:buNone/>
            </a:pPr>
            <a:r>
              <a:rPr lang="ja-JP" altLang="en-US" sz="2800" dirty="0" smtClean="0"/>
              <a:t>　　⇒二次利用のためには著作権の処理が必要</a:t>
            </a:r>
            <a:endParaRPr lang="en-US" altLang="ja-JP" sz="2800" dirty="0" smtClean="0"/>
          </a:p>
          <a:p>
            <a:r>
              <a:rPr lang="ja-JP" altLang="en-US" sz="2800" dirty="0"/>
              <a:t>権利</a:t>
            </a:r>
            <a:r>
              <a:rPr lang="ja-JP" altLang="en-US" sz="2800" dirty="0" smtClean="0"/>
              <a:t>処理のための取引コストが二次利用を阻害するおそれ</a:t>
            </a:r>
            <a:endParaRPr lang="en-US" altLang="ja-JP" sz="2800" dirty="0" smtClean="0"/>
          </a:p>
          <a:p>
            <a:r>
              <a:rPr lang="ja-JP" altLang="en-US" sz="2800" dirty="0" smtClean="0"/>
              <a:t>国の作成する公共データは著作権というインセンティブがなくとも創作されるので、著作権で保護する正当化根拠なし</a:t>
            </a:r>
            <a:endParaRPr lang="en-US" altLang="ja-JP" sz="2800" dirty="0" smtClean="0"/>
          </a:p>
          <a:p>
            <a:pPr marL="0" indent="0">
              <a:buNone/>
            </a:pPr>
            <a:endParaRPr lang="en-US" altLang="ja-JP" sz="2800" dirty="0" smtClean="0"/>
          </a:p>
          <a:p>
            <a:pPr marL="0" indent="0">
              <a:buNone/>
            </a:pPr>
            <a:r>
              <a:rPr lang="ja-JP" altLang="en-US" sz="2800" dirty="0" smtClean="0">
                <a:effectLst>
                  <a:outerShdw blurRad="38100" dist="38100" dir="2700000" algn="tl">
                    <a:srgbClr val="000000">
                      <a:alpha val="43137"/>
                    </a:srgbClr>
                  </a:outerShdw>
                </a:effectLst>
              </a:rPr>
              <a:t>公共データの著作権をどう取り扱うべきか検討が必要</a:t>
            </a:r>
            <a:endParaRPr lang="en-US" altLang="ja-JP" sz="2800" dirty="0" smtClean="0">
              <a:effectLst>
                <a:outerShdw blurRad="38100" dist="38100" dir="2700000" algn="tl">
                  <a:srgbClr val="000000">
                    <a:alpha val="43137"/>
                  </a:srgbClr>
                </a:outerShdw>
              </a:effectLst>
            </a:endParaRPr>
          </a:p>
          <a:p>
            <a:pPr marL="274638" lvl="1" indent="0">
              <a:buNone/>
            </a:pPr>
            <a:endParaRPr kumimoji="1" lang="ja-JP" altLang="en-US" sz="2800" dirty="0"/>
          </a:p>
        </p:txBody>
      </p:sp>
      <p:sp>
        <p:nvSpPr>
          <p:cNvPr id="4" name="スライド番号プレースホルダー 3"/>
          <p:cNvSpPr>
            <a:spLocks noGrp="1"/>
          </p:cNvSpPr>
          <p:nvPr>
            <p:ph type="sldNum" sz="quarter" idx="10"/>
          </p:nvPr>
        </p:nvSpPr>
        <p:spPr/>
        <p:txBody>
          <a:bodyPr/>
          <a:lstStyle/>
          <a:p>
            <a:pPr>
              <a:defRPr/>
            </a:pPr>
            <a:fld id="{F12564E5-EFA7-4DA2-B24A-EB721B441B38}" type="slidenum">
              <a:rPr lang="ja-JP" altLang="en-US" smtClean="0"/>
              <a:pPr>
                <a:defRPr/>
              </a:pPr>
              <a:t>3</a:t>
            </a:fld>
            <a:endParaRPr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53313" y="5267203"/>
            <a:ext cx="1262063"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8026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4</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41" name="コンテンツ プレースホルダー 2"/>
          <p:cNvSpPr>
            <a:spLocks noGrp="1"/>
          </p:cNvSpPr>
          <p:nvPr>
            <p:ph sz="quarter" idx="1"/>
          </p:nvPr>
        </p:nvSpPr>
        <p:spPr>
          <a:xfrm>
            <a:off x="457200" y="809625"/>
            <a:ext cx="8229600" cy="542926"/>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基本的な考え方の整理</a:t>
            </a:r>
            <a:endParaRPr lang="en-US" altLang="ja-JP" sz="2400" dirty="0" smtClean="0">
              <a:effectLst>
                <a:outerShdw blurRad="38100" dist="38100" dir="2700000" algn="tl">
                  <a:srgbClr val="000000">
                    <a:alpha val="43137"/>
                  </a:srgbClr>
                </a:outerShdw>
              </a:effectLst>
            </a:endParaRPr>
          </a:p>
        </p:txBody>
      </p:sp>
      <p:graphicFrame>
        <p:nvGraphicFramePr>
          <p:cNvPr id="40" name="表 39"/>
          <p:cNvGraphicFramePr>
            <a:graphicFrameLocks noGrp="1"/>
          </p:cNvGraphicFramePr>
          <p:nvPr>
            <p:extLst>
              <p:ext uri="{D42A27DB-BD31-4B8C-83A1-F6EECF244321}">
                <p14:modId xmlns:p14="http://schemas.microsoft.com/office/powerpoint/2010/main" val="3783590229"/>
              </p:ext>
            </p:extLst>
          </p:nvPr>
        </p:nvGraphicFramePr>
        <p:xfrm>
          <a:off x="277402" y="1324708"/>
          <a:ext cx="8613431" cy="4754880"/>
        </p:xfrm>
        <a:graphic>
          <a:graphicData uri="http://schemas.openxmlformats.org/drawingml/2006/table">
            <a:tbl>
              <a:tblPr firstRow="1" bandRow="1">
                <a:tableStyleId>{5C22544A-7EE6-4342-B048-85BDC9FD1C3A}</a:tableStyleId>
              </a:tblPr>
              <a:tblGrid>
                <a:gridCol w="1625537"/>
                <a:gridCol w="6987894"/>
              </a:tblGrid>
              <a:tr h="639420">
                <a:tc>
                  <a:txBody>
                    <a:bodyPr/>
                    <a:lstStyle/>
                    <a:p>
                      <a:pPr algn="ctr">
                        <a:lnSpc>
                          <a:spcPct val="100000"/>
                        </a:lnSpc>
                      </a:pPr>
                      <a:r>
                        <a:rPr kumimoji="1" lang="ja-JP" altLang="en-US" sz="1800" u="none" dirty="0" smtClean="0">
                          <a:solidFill>
                            <a:schemeClr val="bg1"/>
                          </a:solidFill>
                        </a:rPr>
                        <a:t>課題解決の</a:t>
                      </a:r>
                      <a:endParaRPr kumimoji="1" lang="en-US" altLang="ja-JP" sz="1800" u="none" dirty="0" smtClean="0">
                        <a:solidFill>
                          <a:schemeClr val="bg1"/>
                        </a:solidFill>
                      </a:endParaRPr>
                    </a:p>
                    <a:p>
                      <a:pPr algn="ctr">
                        <a:lnSpc>
                          <a:spcPct val="100000"/>
                        </a:lnSpc>
                      </a:pPr>
                      <a:r>
                        <a:rPr kumimoji="1" lang="ja-JP" altLang="en-US" sz="1800" u="none" dirty="0" smtClean="0">
                          <a:solidFill>
                            <a:schemeClr val="bg1"/>
                          </a:solidFill>
                        </a:rPr>
                        <a:t>方向性</a:t>
                      </a:r>
                      <a:endParaRPr kumimoji="1" lang="ja-JP" altLang="en-US" sz="1800" u="none" dirty="0">
                        <a:solidFill>
                          <a:schemeClr val="bg1"/>
                        </a:solidFill>
                      </a:endParaRPr>
                    </a:p>
                  </a:txBody>
                  <a:tcPr/>
                </a:tc>
                <a:tc>
                  <a:txBody>
                    <a:bodyPr/>
                    <a:lstStyle/>
                    <a:p>
                      <a:pPr algn="ctr">
                        <a:lnSpc>
                          <a:spcPct val="100000"/>
                        </a:lnSpc>
                      </a:pPr>
                      <a:r>
                        <a:rPr kumimoji="1" lang="ja-JP" altLang="en-US" sz="1800" u="none" dirty="0" smtClean="0">
                          <a:solidFill>
                            <a:schemeClr val="bg1"/>
                          </a:solidFill>
                        </a:rPr>
                        <a:t>具体的内容と課題</a:t>
                      </a:r>
                      <a:endParaRPr kumimoji="1" lang="ja-JP" altLang="en-US" sz="1800" u="none" dirty="0">
                        <a:solidFill>
                          <a:schemeClr val="bg1"/>
                        </a:solidFill>
                      </a:endParaRPr>
                    </a:p>
                  </a:txBody>
                  <a:tcPr/>
                </a:tc>
              </a:tr>
              <a:tr h="1187495">
                <a:tc>
                  <a:txBody>
                    <a:bodyPr/>
                    <a:lstStyle/>
                    <a:p>
                      <a:pPr>
                        <a:lnSpc>
                          <a:spcPct val="100000"/>
                        </a:lnSpc>
                      </a:pPr>
                      <a:r>
                        <a:rPr kumimoji="1" lang="ja-JP" altLang="en-US" sz="2000" b="1" u="none" dirty="0" smtClean="0">
                          <a:solidFill>
                            <a:schemeClr val="tx1"/>
                          </a:solidFill>
                        </a:rPr>
                        <a:t>（１）立法によるパブリックドメイン化</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米国の立法例に倣い、国等が保有する公共データには著作権が発生しないよう著作権法を改正すれば、利用者にとっては最も自由に利用できる</a:t>
                      </a:r>
                      <a:endParaRPr kumimoji="1" lang="en-US" altLang="ja-JP" sz="1800" u="none" dirty="0" smtClean="0">
                        <a:solidFill>
                          <a:schemeClr val="tx1"/>
                        </a:solidFill>
                      </a:endParaRPr>
                    </a:p>
                    <a:p>
                      <a:pPr marL="0" indent="0">
                        <a:lnSpc>
                          <a:spcPct val="100000"/>
                        </a:lnSpc>
                        <a:buFont typeface="Arial" pitchFamily="34" charset="0"/>
                        <a:buNone/>
                      </a:pPr>
                      <a:r>
                        <a:rPr kumimoji="1" lang="en-US" altLang="ja-JP" sz="1800" u="none" dirty="0" smtClean="0">
                          <a:solidFill>
                            <a:schemeClr val="tx1"/>
                          </a:solidFill>
                        </a:rPr>
                        <a:t>×</a:t>
                      </a:r>
                      <a:r>
                        <a:rPr kumimoji="1" lang="ja-JP" altLang="en-US" sz="1800" u="none" dirty="0" smtClean="0">
                          <a:solidFill>
                            <a:schemeClr val="tx1"/>
                          </a:solidFill>
                        </a:rPr>
                        <a:t>　一方で、著作権法の改正には長期間の検討が必要</a:t>
                      </a:r>
                      <a:endParaRPr kumimoji="1" lang="en-US" altLang="ja-JP" sz="1800" u="none" dirty="0" smtClean="0">
                        <a:solidFill>
                          <a:schemeClr val="tx1"/>
                        </a:solidFill>
                      </a:endParaRPr>
                    </a:p>
                  </a:txBody>
                  <a:tcPr/>
                </a:tc>
              </a:tr>
              <a:tr h="1461532">
                <a:tc>
                  <a:txBody>
                    <a:bodyPr/>
                    <a:lstStyle/>
                    <a:p>
                      <a:pPr>
                        <a:lnSpc>
                          <a:spcPct val="100000"/>
                        </a:lnSpc>
                      </a:pPr>
                      <a:r>
                        <a:rPr kumimoji="1" lang="ja-JP" altLang="en-US" sz="2000" b="1" u="none" dirty="0" smtClean="0">
                          <a:solidFill>
                            <a:schemeClr val="tx1"/>
                          </a:solidFill>
                        </a:rPr>
                        <a:t>（２）国等の著作権放棄</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現行の著作権法の枠組みの下、著作権を国等が自ら放棄することでも利用者は自由に利用できる</a:t>
                      </a:r>
                      <a:endParaRPr kumimoji="1" lang="en-US" altLang="ja-JP" sz="1800" u="none" dirty="0" smtClean="0">
                        <a:solidFill>
                          <a:schemeClr val="tx1"/>
                        </a:solidFill>
                      </a:endParaRPr>
                    </a:p>
                    <a:p>
                      <a:pPr marL="174625" indent="-174625">
                        <a:lnSpc>
                          <a:spcPct val="100000"/>
                        </a:lnSpc>
                        <a:buFont typeface="Arial" pitchFamily="34" charset="0"/>
                        <a:buNone/>
                      </a:pPr>
                      <a:r>
                        <a:rPr kumimoji="1" lang="en-US" altLang="ja-JP" sz="1800" u="none" dirty="0" smtClean="0">
                          <a:solidFill>
                            <a:schemeClr val="tx1"/>
                          </a:solidFill>
                        </a:rPr>
                        <a:t>×</a:t>
                      </a:r>
                      <a:r>
                        <a:rPr kumimoji="1" lang="ja-JP" altLang="en-US" sz="1800" u="none" dirty="0" smtClean="0">
                          <a:solidFill>
                            <a:schemeClr val="tx1"/>
                          </a:solidFill>
                        </a:rPr>
                        <a:t>　一方で、著作権も国・地方公共団体の財産権を構成しうるものであり、国有財産法、財政法、地方自治法、補助金等適正化法等との関係において、権利放棄を行うことが適当かどうか検討が必要</a:t>
                      </a:r>
                      <a:endParaRPr kumimoji="1" lang="ja-JP" altLang="en-US" sz="1800" u="none" dirty="0">
                        <a:solidFill>
                          <a:schemeClr val="tx1"/>
                        </a:solidFill>
                      </a:endParaRPr>
                    </a:p>
                  </a:txBody>
                  <a:tcPr/>
                </a:tc>
              </a:tr>
              <a:tr h="1461532">
                <a:tc>
                  <a:txBody>
                    <a:bodyPr/>
                    <a:lstStyle/>
                    <a:p>
                      <a:pPr marL="0" indent="0">
                        <a:lnSpc>
                          <a:spcPct val="100000"/>
                        </a:lnSpc>
                      </a:pPr>
                      <a:r>
                        <a:rPr kumimoji="1" lang="ja-JP" altLang="en-US" sz="2000" b="1" u="none" dirty="0" smtClean="0">
                          <a:solidFill>
                            <a:schemeClr val="tx1"/>
                          </a:solidFill>
                        </a:rPr>
                        <a:t>（３）二次利用促進のためのライセンス採用</a:t>
                      </a:r>
                      <a:endParaRPr kumimoji="1" lang="ja-JP" altLang="en-US" sz="2000" b="1" u="none" dirty="0">
                        <a:solidFill>
                          <a:schemeClr val="tx1"/>
                        </a:solidFill>
                      </a:endParaRPr>
                    </a:p>
                  </a:txBody>
                  <a:tcPr/>
                </a:tc>
                <a:tc>
                  <a:txBody>
                    <a:bodyPr/>
                    <a:lstStyle/>
                    <a:p>
                      <a:pPr marL="174625" indent="-174625">
                        <a:lnSpc>
                          <a:spcPct val="100000"/>
                        </a:lnSpc>
                        <a:buFont typeface="Arial" pitchFamily="34" charset="0"/>
                        <a:buNone/>
                      </a:pPr>
                      <a:r>
                        <a:rPr kumimoji="1" lang="ja-JP" altLang="en-US" sz="1800" u="none" dirty="0" smtClean="0">
                          <a:solidFill>
                            <a:schemeClr val="tx1"/>
                          </a:solidFill>
                        </a:rPr>
                        <a:t>○　国等が著作権を有することを前提としつつ、二次利用を促進するために著作権の一部の不行使を宣言したライセンスを採用し、利用できる範囲を利用者にわかりやすく表示し、個別の交渉なしにオンラインで処理できるようにしていけば、（１）と（２）と同等の効果が期待でき、早期の実現が可能</a:t>
                      </a:r>
                      <a:endParaRPr kumimoji="1" lang="en-US" altLang="ja-JP" sz="1800" u="none" dirty="0" smtClean="0">
                        <a:solidFill>
                          <a:schemeClr val="tx1"/>
                        </a:solidFill>
                      </a:endParaRPr>
                    </a:p>
                  </a:txBody>
                  <a:tcPr/>
                </a:tc>
              </a:tr>
            </a:tbl>
          </a:graphicData>
        </a:graphic>
      </p:graphicFrame>
      <p:sp>
        <p:nvSpPr>
          <p:cNvPr id="42" name="正方形/長方形 41"/>
          <p:cNvSpPr/>
          <p:nvPr/>
        </p:nvSpPr>
        <p:spPr>
          <a:xfrm>
            <a:off x="277402" y="6352649"/>
            <a:ext cx="8866598" cy="271869"/>
          </a:xfrm>
          <a:prstGeom prst="rect">
            <a:avLst/>
          </a:prstGeom>
        </p:spPr>
        <p:txBody>
          <a:bodyPr wrap="square">
            <a:spAutoFit/>
          </a:bodyPr>
          <a:lstStyle/>
          <a:p>
            <a:pPr algn="ctr">
              <a:lnSpc>
                <a:spcPts val="1400"/>
              </a:lnSpc>
            </a:pPr>
            <a:r>
              <a:rPr lang="ja-JP" altLang="en-US" sz="2400" dirty="0" smtClean="0">
                <a:effectLst>
                  <a:outerShdw blurRad="38100" dist="38100" dir="2700000" algn="tl">
                    <a:srgbClr val="000000">
                      <a:alpha val="43137"/>
                    </a:srgbClr>
                  </a:outerShdw>
                </a:effectLst>
              </a:rPr>
              <a:t>（</a:t>
            </a:r>
            <a:r>
              <a:rPr lang="ja-JP" altLang="en-US" sz="2400" dirty="0">
                <a:effectLst>
                  <a:outerShdw blurRad="38100" dist="38100" dir="2700000" algn="tl">
                    <a:srgbClr val="000000">
                      <a:alpha val="43137"/>
                    </a:srgbClr>
                  </a:outerShdw>
                </a:effectLst>
              </a:rPr>
              <a:t>３</a:t>
            </a:r>
            <a:r>
              <a:rPr lang="ja-JP" altLang="en-US" sz="2400" dirty="0" smtClean="0">
                <a:effectLst>
                  <a:outerShdw blurRad="38100" dist="38100" dir="2700000" algn="tl">
                    <a:srgbClr val="000000">
                      <a:alpha val="43137"/>
                    </a:srgbClr>
                  </a:outerShdw>
                </a:effectLst>
              </a:rPr>
              <a:t>）の二次</a:t>
            </a:r>
            <a:r>
              <a:rPr lang="ja-JP" altLang="en-US" sz="2400" dirty="0">
                <a:effectLst>
                  <a:outerShdw blurRad="38100" dist="38100" dir="2700000" algn="tl">
                    <a:srgbClr val="000000">
                      <a:alpha val="43137"/>
                    </a:srgbClr>
                  </a:outerShdw>
                </a:effectLst>
              </a:rPr>
              <a:t>利用促進のため</a:t>
            </a:r>
            <a:r>
              <a:rPr lang="ja-JP" altLang="en-US" sz="2400" dirty="0" smtClean="0">
                <a:effectLst>
                  <a:outerShdw blurRad="38100" dist="38100" dir="2700000" algn="tl">
                    <a:srgbClr val="000000">
                      <a:alpha val="43137"/>
                    </a:srgbClr>
                  </a:outerShdw>
                </a:effectLst>
              </a:rPr>
              <a:t>のライセンスの</a:t>
            </a:r>
            <a:r>
              <a:rPr lang="ja-JP" altLang="en-US" sz="2400" dirty="0">
                <a:effectLst>
                  <a:outerShdw blurRad="38100" dist="38100" dir="2700000" algn="tl">
                    <a:srgbClr val="000000">
                      <a:alpha val="43137"/>
                    </a:srgbClr>
                  </a:outerShdw>
                </a:effectLst>
              </a:rPr>
              <a:t>採用について</a:t>
            </a:r>
            <a:r>
              <a:rPr lang="ja-JP" altLang="en-US" sz="2400" dirty="0" smtClean="0">
                <a:effectLst>
                  <a:outerShdw blurRad="38100" dist="38100" dir="2700000" algn="tl">
                    <a:srgbClr val="000000">
                      <a:alpha val="43137"/>
                    </a:srgbClr>
                  </a:outerShdw>
                </a:effectLst>
              </a:rPr>
              <a:t>検討</a:t>
            </a:r>
            <a:endParaRPr lang="en-US" altLang="ja-JP" sz="2400" dirty="0">
              <a:effectLst>
                <a:outerShdw blurRad="38100" dist="38100" dir="2700000" algn="tl">
                  <a:srgbClr val="000000">
                    <a:alpha val="43137"/>
                  </a:srgbClr>
                </a:outerShdw>
              </a:effectLst>
            </a:endParaRPr>
          </a:p>
        </p:txBody>
      </p:sp>
      <p:sp>
        <p:nvSpPr>
          <p:cNvPr id="43" name="下矢印 42"/>
          <p:cNvSpPr/>
          <p:nvPr/>
        </p:nvSpPr>
        <p:spPr>
          <a:xfrm>
            <a:off x="4139952" y="6068913"/>
            <a:ext cx="1054100" cy="18307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Tree>
    <p:extLst>
      <p:ext uri="{BB962C8B-B14F-4D97-AF65-F5344CB8AC3E}">
        <p14:creationId xmlns:p14="http://schemas.microsoft.com/office/powerpoint/2010/main" val="10046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5</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10" name="コンテンツ プレースホルダー 2"/>
          <p:cNvSpPr txBox="1">
            <a:spLocks/>
          </p:cNvSpPr>
          <p:nvPr/>
        </p:nvSpPr>
        <p:spPr bwMode="auto">
          <a:xfrm>
            <a:off x="405115" y="954248"/>
            <a:ext cx="8343900" cy="5446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marL="0" indent="0">
              <a:buNone/>
            </a:pPr>
            <a:r>
              <a:rPr lang="ja-JP" altLang="en-US" sz="2800" dirty="0" smtClean="0">
                <a:effectLst>
                  <a:outerShdw blurRad="38100" dist="38100" dir="2700000" algn="tl">
                    <a:srgbClr val="000000">
                      <a:alpha val="43137"/>
                    </a:srgbClr>
                  </a:outerShdw>
                </a:effectLst>
              </a:rPr>
              <a:t>採用すべきライセンスの検討</a:t>
            </a:r>
            <a:endParaRPr lang="en-US" altLang="ja-JP" sz="2800" dirty="0" smtClean="0">
              <a:effectLst>
                <a:outerShdw blurRad="38100" dist="38100" dir="2700000" algn="tl">
                  <a:srgbClr val="000000">
                    <a:alpha val="43137"/>
                  </a:srgbClr>
                </a:outerShdw>
              </a:effectLst>
            </a:endParaRPr>
          </a:p>
          <a:p>
            <a:pPr lvl="1"/>
            <a:r>
              <a:rPr lang="ja-JP" altLang="en-US" sz="2200" dirty="0" smtClean="0"/>
              <a:t>諸外国で採用されている利用規約</a:t>
            </a:r>
            <a:endParaRPr lang="en-US" altLang="ja-JP" sz="2200" dirty="0" smtClean="0"/>
          </a:p>
          <a:p>
            <a:pPr lvl="2"/>
            <a:r>
              <a:rPr lang="en-US" altLang="ja-JP" dirty="0" smtClean="0"/>
              <a:t>Creative </a:t>
            </a:r>
            <a:r>
              <a:rPr lang="en-US" altLang="ja-JP" dirty="0"/>
              <a:t>Commons</a:t>
            </a:r>
            <a:r>
              <a:rPr lang="ja-JP" altLang="en-US" dirty="0"/>
              <a:t> </a:t>
            </a:r>
            <a:r>
              <a:rPr lang="en-US" altLang="ja-JP" dirty="0" smtClean="0"/>
              <a:t>License</a:t>
            </a:r>
            <a:r>
              <a:rPr lang="ja-JP" altLang="en-US" dirty="0" smtClean="0"/>
              <a:t>（オーストラリア</a:t>
            </a:r>
            <a:r>
              <a:rPr lang="ja-JP" altLang="en-US" dirty="0"/>
              <a:t>・ニュージーランド</a:t>
            </a:r>
            <a:r>
              <a:rPr lang="ja-JP" altLang="en-US" dirty="0" smtClean="0"/>
              <a:t>等）</a:t>
            </a:r>
            <a:endParaRPr lang="en-US" altLang="ja-JP" dirty="0" smtClean="0"/>
          </a:p>
          <a:p>
            <a:pPr lvl="2"/>
            <a:r>
              <a:rPr lang="en-US" altLang="ja-JP" dirty="0" smtClean="0"/>
              <a:t>Open Government License</a:t>
            </a:r>
            <a:r>
              <a:rPr lang="ja-JP" altLang="en-US" dirty="0"/>
              <a:t>（イギリス</a:t>
            </a:r>
            <a:r>
              <a:rPr lang="ja-JP" altLang="en-US" dirty="0" smtClean="0"/>
              <a:t>）</a:t>
            </a:r>
            <a:r>
              <a:rPr lang="ja-JP" altLang="en-US" dirty="0"/>
              <a:t>⇒</a:t>
            </a:r>
            <a:r>
              <a:rPr lang="en-US" altLang="ja-JP" u="sng" dirty="0"/>
              <a:t>CC</a:t>
            </a:r>
            <a:r>
              <a:rPr lang="ja-JP" altLang="en-US" u="sng" dirty="0"/>
              <a:t>との互換性あり</a:t>
            </a:r>
            <a:endParaRPr lang="en-US" altLang="ja-JP" u="sng" dirty="0" smtClean="0"/>
          </a:p>
          <a:p>
            <a:pPr lvl="2"/>
            <a:r>
              <a:rPr lang="en-US" altLang="ja-JP" dirty="0" smtClean="0"/>
              <a:t>Open License</a:t>
            </a:r>
            <a:r>
              <a:rPr lang="ja-JP" altLang="en-US" dirty="0"/>
              <a:t>（フランス）⇒</a:t>
            </a:r>
            <a:r>
              <a:rPr lang="en-US" altLang="ja-JP" u="sng" dirty="0"/>
              <a:t>CC</a:t>
            </a:r>
            <a:r>
              <a:rPr lang="ja-JP" altLang="en-US" u="sng" dirty="0"/>
              <a:t>との互換性あり</a:t>
            </a:r>
          </a:p>
          <a:p>
            <a:pPr marL="593725" lvl="2" indent="0">
              <a:buNone/>
            </a:pPr>
            <a:r>
              <a:rPr lang="ja-JP" altLang="en-US" dirty="0" smtClean="0"/>
              <a:t>    　　</a:t>
            </a:r>
            <a:r>
              <a:rPr lang="ja-JP" altLang="en-US" sz="800" dirty="0"/>
              <a:t>　</a:t>
            </a:r>
            <a:r>
              <a:rPr lang="ja-JP" altLang="en-US" sz="800" dirty="0" smtClean="0"/>
              <a:t>　　</a:t>
            </a:r>
            <a:endParaRPr lang="en-US" altLang="ja-JP" sz="800" dirty="0"/>
          </a:p>
          <a:p>
            <a:pPr lvl="1"/>
            <a:r>
              <a:rPr lang="en-US" altLang="ja-JP" sz="2200" dirty="0" smtClean="0"/>
              <a:t>Creative Commons Licen</a:t>
            </a:r>
            <a:r>
              <a:rPr lang="en-US" altLang="ja-JP" sz="2200" dirty="0"/>
              <a:t>s</a:t>
            </a:r>
            <a:r>
              <a:rPr lang="en-US" altLang="ja-JP" sz="2200" dirty="0" smtClean="0"/>
              <a:t>e</a:t>
            </a:r>
            <a:r>
              <a:rPr lang="ja-JP" altLang="en-US" sz="2200" dirty="0" smtClean="0"/>
              <a:t>：標準的なパブリックライセンス</a:t>
            </a:r>
            <a:endParaRPr lang="en-US" altLang="ja-JP" sz="2200" dirty="0" smtClean="0"/>
          </a:p>
          <a:p>
            <a:pPr lvl="1"/>
            <a:endParaRPr lang="en-US" altLang="ja-JP" sz="2200" dirty="0" smtClean="0"/>
          </a:p>
          <a:p>
            <a:pPr lvl="1"/>
            <a:r>
              <a:rPr lang="ja-JP" altLang="en-US" sz="2200" dirty="0" smtClean="0"/>
              <a:t>検討の視点</a:t>
            </a:r>
            <a:endParaRPr lang="en-US" altLang="ja-JP" sz="2200" dirty="0" smtClean="0"/>
          </a:p>
          <a:p>
            <a:pPr lvl="2"/>
            <a:r>
              <a:rPr lang="ja-JP" altLang="en-US" dirty="0"/>
              <a:t>出典</a:t>
            </a:r>
            <a:r>
              <a:rPr lang="ja-JP" altLang="en-US" dirty="0" smtClean="0"/>
              <a:t>表示を求めた上で二次</a:t>
            </a:r>
            <a:r>
              <a:rPr lang="ja-JP" altLang="en-US" dirty="0"/>
              <a:t>利用を広く</a:t>
            </a:r>
            <a:r>
              <a:rPr lang="ja-JP" altLang="en-US" dirty="0" smtClean="0"/>
              <a:t>許容</a:t>
            </a:r>
            <a:endParaRPr lang="en-US" altLang="ja-JP" dirty="0" smtClean="0"/>
          </a:p>
          <a:p>
            <a:pPr lvl="2"/>
            <a:r>
              <a:rPr lang="ja-JP" altLang="en-US" dirty="0" smtClean="0"/>
              <a:t>諸外国のライセンスとの互換性・・・マッシュアップを想定</a:t>
            </a:r>
            <a:endParaRPr lang="en-US" altLang="ja-JP" dirty="0" smtClean="0"/>
          </a:p>
          <a:p>
            <a:pPr lvl="2"/>
            <a:r>
              <a:rPr lang="ja-JP" altLang="en-US" dirty="0" smtClean="0"/>
              <a:t>機械判読可能性  </a:t>
            </a:r>
            <a:endParaRPr lang="en-US" altLang="ja-JP" dirty="0" smtClean="0"/>
          </a:p>
          <a:p>
            <a:endParaRPr lang="en-US" altLang="ja-JP" sz="2400" dirty="0" smtClean="0"/>
          </a:p>
        </p:txBody>
      </p:sp>
      <p:sp>
        <p:nvSpPr>
          <p:cNvPr id="11" name="下矢印 10"/>
          <p:cNvSpPr/>
          <p:nvPr/>
        </p:nvSpPr>
        <p:spPr>
          <a:xfrm>
            <a:off x="3587272" y="5573276"/>
            <a:ext cx="1133329" cy="3624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13" name="正方形/長方形 12"/>
          <p:cNvSpPr/>
          <p:nvPr/>
        </p:nvSpPr>
        <p:spPr>
          <a:xfrm>
            <a:off x="251249" y="5956255"/>
            <a:ext cx="8651631" cy="523220"/>
          </a:xfrm>
          <a:prstGeom prst="rect">
            <a:avLst/>
          </a:prstGeom>
        </p:spPr>
        <p:txBody>
          <a:bodyPr wrap="square">
            <a:spAutoFit/>
          </a:bodyPr>
          <a:lstStyle/>
          <a:p>
            <a:pPr algn="ctr"/>
            <a:r>
              <a:rPr lang="ja-JP" altLang="en-US" sz="2800" dirty="0" smtClean="0">
                <a:effectLst>
                  <a:outerShdw blurRad="38100" dist="38100" dir="2700000" algn="tl">
                    <a:srgbClr val="000000">
                      <a:alpha val="43137"/>
                    </a:srgbClr>
                  </a:outerShdw>
                </a:effectLst>
              </a:rPr>
              <a:t>クリエイティブ・コモンズ・ライセンスの</a:t>
            </a:r>
            <a:r>
              <a:rPr lang="en-US" altLang="ja-JP" sz="2800" dirty="0" smtClean="0">
                <a:effectLst>
                  <a:outerShdw blurRad="38100" dist="38100" dir="2700000" algn="tl">
                    <a:srgbClr val="000000">
                      <a:alpha val="43137"/>
                    </a:srgbClr>
                  </a:outerShdw>
                </a:effectLst>
              </a:rPr>
              <a:t>CC-BY</a:t>
            </a:r>
            <a:r>
              <a:rPr lang="ja-JP" altLang="en-US" sz="2800" dirty="0" smtClean="0">
                <a:effectLst>
                  <a:outerShdw blurRad="38100" dist="38100" dir="2700000" algn="tl">
                    <a:srgbClr val="000000">
                      <a:alpha val="43137"/>
                    </a:srgbClr>
                  </a:outerShdw>
                </a:effectLst>
              </a:rPr>
              <a:t>を軸に検討</a:t>
            </a:r>
            <a:endParaRPr lang="en-US" altLang="ja-JP"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2311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6</a:t>
            </a:fld>
            <a:endParaRPr lang="en-US" altLang="ja-JP" dirty="0"/>
          </a:p>
        </p:txBody>
      </p:sp>
      <p:sp>
        <p:nvSpPr>
          <p:cNvPr id="12" name="テキスト ボックス 11"/>
          <p:cNvSpPr txBox="1"/>
          <p:nvPr/>
        </p:nvSpPr>
        <p:spPr>
          <a:xfrm>
            <a:off x="5133206" y="6581001"/>
            <a:ext cx="3196709" cy="276999"/>
          </a:xfrm>
          <a:prstGeom prst="rect">
            <a:avLst/>
          </a:prstGeom>
          <a:noFill/>
        </p:spPr>
        <p:txBody>
          <a:bodyPr wrap="none" rtlCol="0">
            <a:spAutoFit/>
          </a:bodyPr>
          <a:lstStyle/>
          <a:p>
            <a:r>
              <a:rPr kumimoji="1" lang="ja-JP" altLang="en-US" sz="1200" dirty="0" smtClean="0"/>
              <a:t>出典：２０１２年データガバナンス委員会報告書</a:t>
            </a:r>
            <a:endParaRPr kumimoji="1" lang="ja-JP" altLang="en-US" sz="1200" dirty="0"/>
          </a:p>
        </p:txBody>
      </p:sp>
      <p:sp>
        <p:nvSpPr>
          <p:cNvPr id="10" name="1 つの角を切り取った四角形 9"/>
          <p:cNvSpPr/>
          <p:nvPr/>
        </p:nvSpPr>
        <p:spPr bwMode="auto">
          <a:xfrm>
            <a:off x="762101" y="2250585"/>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1" name="1 つの角を切り取った四角形 10"/>
          <p:cNvSpPr/>
          <p:nvPr/>
        </p:nvSpPr>
        <p:spPr bwMode="auto">
          <a:xfrm>
            <a:off x="895685" y="2464457"/>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18" name="テキスト ボックス 17"/>
          <p:cNvSpPr txBox="1"/>
          <p:nvPr/>
        </p:nvSpPr>
        <p:spPr>
          <a:xfrm>
            <a:off x="314697" y="1551893"/>
            <a:ext cx="2063563" cy="738664"/>
          </a:xfrm>
          <a:prstGeom prst="rect">
            <a:avLst/>
          </a:prstGeom>
          <a:noFill/>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情報通信白書</a:t>
            </a:r>
            <a:endParaRPr kumimoji="1" lang="en-US" altLang="ja-JP" sz="2400" dirty="0" smtClean="0">
              <a:latin typeface="HGP創英角ｺﾞｼｯｸUB" pitchFamily="50" charset="-128"/>
              <a:ea typeface="HGP創英角ｺﾞｼｯｸUB" pitchFamily="50" charset="-128"/>
            </a:endParaRPr>
          </a:p>
          <a:p>
            <a:pPr algn="ctr"/>
            <a:r>
              <a:rPr lang="ja-JP" altLang="en-US" dirty="0" smtClean="0">
                <a:latin typeface="HGP創英角ｺﾞｼｯｸUB" pitchFamily="50" charset="-128"/>
                <a:ea typeface="HGP創英角ｺﾞｼｯｸUB" pitchFamily="50" charset="-128"/>
              </a:rPr>
              <a:t>（ウェブ版）</a:t>
            </a:r>
            <a:endParaRPr kumimoji="1" lang="en-US" altLang="ja-JP" dirty="0" smtClean="0">
              <a:latin typeface="HGP創英角ｺﾞｼｯｸUB" pitchFamily="50" charset="-128"/>
              <a:ea typeface="HGP創英角ｺﾞｼｯｸUB" pitchFamily="50" charset="-128"/>
            </a:endParaRPr>
          </a:p>
        </p:txBody>
      </p:sp>
      <p:sp>
        <p:nvSpPr>
          <p:cNvPr id="19" name="テキスト ボックス 18"/>
          <p:cNvSpPr txBox="1"/>
          <p:nvPr/>
        </p:nvSpPr>
        <p:spPr>
          <a:xfrm>
            <a:off x="2710964" y="1697728"/>
            <a:ext cx="1768941" cy="369332"/>
          </a:xfrm>
          <a:prstGeom prst="rect">
            <a:avLst/>
          </a:prstGeom>
          <a:noFill/>
        </p:spPr>
        <p:txBody>
          <a:bodyPr wrap="square" rtlCol="0">
            <a:spAutoFit/>
          </a:bodyPr>
          <a:lstStyle/>
          <a:p>
            <a:pPr algn="l"/>
            <a:r>
              <a:rPr lang="en-US" altLang="ja-JP" dirty="0" smtClean="0">
                <a:latin typeface="HGP創英角ｺﾞｼｯｸUB" pitchFamily="50" charset="-128"/>
                <a:ea typeface="HGP創英角ｺﾞｼｯｸUB" pitchFamily="50" charset="-128"/>
              </a:rPr>
              <a:t>※</a:t>
            </a:r>
            <a:r>
              <a:rPr lang="ja-JP" altLang="en-US" dirty="0" smtClean="0">
                <a:latin typeface="HGP創英角ｺﾞｼｯｸUB" pitchFamily="50" charset="-128"/>
                <a:ea typeface="HGP創英角ｺﾞｼｯｸUB" pitchFamily="50" charset="-128"/>
              </a:rPr>
              <a:t>作業手順</a:t>
            </a:r>
            <a:endParaRPr kumimoji="1" lang="ja-JP" altLang="en-US" dirty="0">
              <a:latin typeface="HGP創英角ｺﾞｼｯｸUB" pitchFamily="50" charset="-128"/>
              <a:ea typeface="HGP創英角ｺﾞｼｯｸUB" pitchFamily="50" charset="-128"/>
            </a:endParaRPr>
          </a:p>
        </p:txBody>
      </p:sp>
      <p:sp>
        <p:nvSpPr>
          <p:cNvPr id="20" name="テキスト ボックス 19"/>
          <p:cNvSpPr txBox="1"/>
          <p:nvPr/>
        </p:nvSpPr>
        <p:spPr>
          <a:xfrm>
            <a:off x="5503654" y="1932052"/>
            <a:ext cx="2821196" cy="369332"/>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作業シートに記載</a:t>
            </a:r>
            <a:endParaRPr kumimoji="1" lang="ja-JP" altLang="en-US" dirty="0">
              <a:latin typeface="HGP創英角ｺﾞｼｯｸUB" pitchFamily="50" charset="-128"/>
              <a:ea typeface="HGP創英角ｺﾞｼｯｸUB" pitchFamily="50" charset="-128"/>
            </a:endParaRPr>
          </a:p>
        </p:txBody>
      </p:sp>
      <p:cxnSp>
        <p:nvCxnSpPr>
          <p:cNvPr id="21" name="直線矢印コネクタ 20"/>
          <p:cNvCxnSpPr/>
          <p:nvPr/>
        </p:nvCxnSpPr>
        <p:spPr bwMode="auto">
          <a:xfrm>
            <a:off x="1884261" y="3191721"/>
            <a:ext cx="2868770"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graphicFrame>
        <p:nvGraphicFramePr>
          <p:cNvPr id="22" name="表 21"/>
          <p:cNvGraphicFramePr>
            <a:graphicFrameLocks noGrp="1"/>
          </p:cNvGraphicFramePr>
          <p:nvPr>
            <p:extLst>
              <p:ext uri="{D42A27DB-BD31-4B8C-83A1-F6EECF244321}">
                <p14:modId xmlns:p14="http://schemas.microsoft.com/office/powerpoint/2010/main" val="181990320"/>
              </p:ext>
            </p:extLst>
          </p:nvPr>
        </p:nvGraphicFramePr>
        <p:xfrm>
          <a:off x="4818995" y="5414209"/>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3" name="1 つの角を切り取った四角形 22"/>
          <p:cNvSpPr/>
          <p:nvPr/>
        </p:nvSpPr>
        <p:spPr bwMode="auto">
          <a:xfrm>
            <a:off x="773132" y="4897192"/>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sp>
        <p:nvSpPr>
          <p:cNvPr id="24" name="1 つの角を切り取った四角形 23"/>
          <p:cNvSpPr/>
          <p:nvPr/>
        </p:nvSpPr>
        <p:spPr bwMode="auto">
          <a:xfrm>
            <a:off x="906716" y="5111064"/>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2000" b="0" i="0" u="none" strike="noStrike" cap="none" normalizeH="0" baseline="0" dirty="0" smtClean="0">
              <a:ln>
                <a:noFill/>
              </a:ln>
              <a:effectLst/>
              <a:latin typeface="ＭＳ Ｐゴシック" pitchFamily="50" charset="-128"/>
              <a:ea typeface="ＭＳ Ｐゴシック" pitchFamily="50" charset="-128"/>
            </a:endParaRPr>
          </a:p>
        </p:txBody>
      </p:sp>
      <p:cxnSp>
        <p:nvCxnSpPr>
          <p:cNvPr id="25" name="直線矢印コネクタ 24"/>
          <p:cNvCxnSpPr/>
          <p:nvPr/>
        </p:nvCxnSpPr>
        <p:spPr bwMode="auto">
          <a:xfrm flipH="1">
            <a:off x="1894895" y="5968920"/>
            <a:ext cx="2773027"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26" name="テキスト ボックス 25"/>
          <p:cNvSpPr txBox="1"/>
          <p:nvPr/>
        </p:nvSpPr>
        <p:spPr>
          <a:xfrm>
            <a:off x="5586173" y="3388662"/>
            <a:ext cx="3403010" cy="36933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l"/>
            <a:r>
              <a:rPr lang="ja-JP" altLang="en-US" dirty="0" smtClean="0">
                <a:latin typeface="HGP創英角ｺﾞｼｯｸUB" pitchFamily="50" charset="-128"/>
                <a:ea typeface="HGP創英角ｺﾞｼｯｸUB" pitchFamily="50" charset="-128"/>
              </a:rPr>
              <a:t>② 第三者の許諾の確認</a:t>
            </a:r>
            <a:endParaRPr kumimoji="1" lang="ja-JP" altLang="en-US" sz="1400" dirty="0">
              <a:latin typeface="+mn-ea"/>
              <a:ea typeface="+mn-ea"/>
            </a:endParaRPr>
          </a:p>
        </p:txBody>
      </p:sp>
      <p:graphicFrame>
        <p:nvGraphicFramePr>
          <p:cNvPr id="27" name="表 26"/>
          <p:cNvGraphicFramePr>
            <a:graphicFrameLocks noGrp="1"/>
          </p:cNvGraphicFramePr>
          <p:nvPr>
            <p:extLst>
              <p:ext uri="{D42A27DB-BD31-4B8C-83A1-F6EECF244321}">
                <p14:modId xmlns:p14="http://schemas.microsoft.com/office/powerpoint/2010/main" val="1019750458"/>
              </p:ext>
            </p:extLst>
          </p:nvPr>
        </p:nvGraphicFramePr>
        <p:xfrm>
          <a:off x="4854023" y="2523481"/>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28" name="正方形/長方形 27"/>
          <p:cNvSpPr/>
          <p:nvPr/>
        </p:nvSpPr>
        <p:spPr>
          <a:xfrm>
            <a:off x="4821182" y="2483633"/>
            <a:ext cx="2335576"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cxnSp>
        <p:nvCxnSpPr>
          <p:cNvPr id="29" name="直線矢印コネクタ 28"/>
          <p:cNvCxnSpPr/>
          <p:nvPr/>
        </p:nvCxnSpPr>
        <p:spPr bwMode="auto">
          <a:xfrm>
            <a:off x="5418305" y="3352308"/>
            <a:ext cx="25900" cy="1977663"/>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30" name="正方形/長方形 29"/>
          <p:cNvSpPr/>
          <p:nvPr/>
        </p:nvSpPr>
        <p:spPr>
          <a:xfrm>
            <a:off x="7062974" y="5381705"/>
            <a:ext cx="982338"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1" name="テキスト ボックス 30"/>
          <p:cNvSpPr txBox="1"/>
          <p:nvPr/>
        </p:nvSpPr>
        <p:spPr>
          <a:xfrm>
            <a:off x="886558" y="2503512"/>
            <a:ext cx="1005403" cy="1200329"/>
          </a:xfrm>
          <a:prstGeom prst="rect">
            <a:avLst/>
          </a:prstGeom>
          <a:noFill/>
        </p:spPr>
        <p:txBody>
          <a:bodyPr wrap="none" rtlCol="0">
            <a:spAutoFit/>
          </a:bodyPr>
          <a:lstStyle/>
          <a:p>
            <a:r>
              <a:rPr lang="ja-JP" altLang="en-US" sz="1200" dirty="0" err="1" smtClean="0"/>
              <a:t>．．．．．．．．</a:t>
            </a:r>
            <a:endParaRPr lang="en-US" altLang="ja-JP" sz="1200" dirty="0" smtClean="0"/>
          </a:p>
          <a:p>
            <a:r>
              <a:rPr lang="ja-JP" altLang="en-US" sz="1200" dirty="0" err="1"/>
              <a:t>．．．．．．．．</a:t>
            </a:r>
            <a:endParaRPr lang="ja-JP" altLang="en-US" sz="1200" dirty="0"/>
          </a:p>
          <a:p>
            <a:r>
              <a:rPr lang="ja-JP" altLang="en-US" sz="1200" dirty="0" err="1" smtClean="0"/>
              <a:t>．</a:t>
            </a:r>
            <a:r>
              <a:rPr lang="ja-JP" altLang="en-US" sz="1200" dirty="0" err="1"/>
              <a:t>．</a:t>
            </a:r>
            <a:r>
              <a:rPr lang="ja-JP" altLang="en-US" sz="1200" dirty="0" err="1" smtClean="0"/>
              <a:t>．</a:t>
            </a:r>
            <a:endParaRPr lang="ja-JP" altLang="en-US" sz="1200" dirty="0"/>
          </a:p>
          <a:p>
            <a:r>
              <a:rPr lang="ja-JP" altLang="en-US" sz="1200" dirty="0" err="1"/>
              <a:t>．．</a:t>
            </a:r>
            <a:r>
              <a:rPr lang="ja-JP" altLang="en-US" sz="1200" dirty="0" err="1" smtClean="0"/>
              <a:t>．</a:t>
            </a:r>
            <a:endParaRPr lang="ja-JP" altLang="en-US" sz="1200" dirty="0"/>
          </a:p>
          <a:p>
            <a:r>
              <a:rPr lang="ja-JP" altLang="en-US" sz="1200" dirty="0" err="1"/>
              <a:t>．．．．．．．．</a:t>
            </a:r>
            <a:endParaRPr lang="ja-JP" altLang="en-US" sz="1200" dirty="0"/>
          </a:p>
          <a:p>
            <a:endParaRPr lang="ja-JP" altLang="en-US" sz="1200" dirty="0"/>
          </a:p>
        </p:txBody>
      </p:sp>
      <p:sp>
        <p:nvSpPr>
          <p:cNvPr id="32" name="正方形/長方形 31"/>
          <p:cNvSpPr/>
          <p:nvPr/>
        </p:nvSpPr>
        <p:spPr>
          <a:xfrm>
            <a:off x="1322758" y="2996860"/>
            <a:ext cx="363556" cy="275422"/>
          </a:xfrm>
          <a:prstGeom prst="rect">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a:solidFill>
                <a:schemeClr val="tx1"/>
              </a:solidFill>
            </a:endParaRPr>
          </a:p>
        </p:txBody>
      </p:sp>
      <p:sp>
        <p:nvSpPr>
          <p:cNvPr id="33" name="テキスト ボックス 32"/>
          <p:cNvSpPr txBox="1"/>
          <p:nvPr/>
        </p:nvSpPr>
        <p:spPr>
          <a:xfrm>
            <a:off x="1911803" y="3326845"/>
            <a:ext cx="2568102" cy="36933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r>
              <a:rPr kumimoji="1" lang="ja-JP" altLang="en-US" dirty="0" smtClean="0">
                <a:latin typeface="HGP創英角ｺﾞｼｯｸUB" pitchFamily="50" charset="-128"/>
                <a:ea typeface="HGP創英角ｺﾞｼｯｸUB" pitchFamily="50" charset="-128"/>
              </a:rPr>
              <a:t>① 要検討箇所の抽出</a:t>
            </a:r>
            <a:r>
              <a:rPr kumimoji="1" lang="ja-JP" altLang="en-US" sz="1600" dirty="0" smtClean="0">
                <a:latin typeface="HGP創英角ｺﾞｼｯｸUB" pitchFamily="50" charset="-128"/>
                <a:ea typeface="HGP創英角ｺﾞｼｯｸUB" pitchFamily="50" charset="-128"/>
              </a:rPr>
              <a:t> </a:t>
            </a:r>
            <a:endParaRPr kumimoji="1" lang="en-US" altLang="ja-JP" sz="1600" dirty="0" smtClean="0">
              <a:latin typeface="HGP創英角ｺﾞｼｯｸUB" pitchFamily="50" charset="-128"/>
              <a:ea typeface="HGP創英角ｺﾞｼｯｸUB" pitchFamily="50" charset="-128"/>
            </a:endParaRPr>
          </a:p>
        </p:txBody>
      </p:sp>
      <p:sp>
        <p:nvSpPr>
          <p:cNvPr id="34" name="テキスト ボックス 33"/>
          <p:cNvSpPr txBox="1"/>
          <p:nvPr/>
        </p:nvSpPr>
        <p:spPr>
          <a:xfrm>
            <a:off x="5468112" y="4974844"/>
            <a:ext cx="2894838" cy="369332"/>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作業シートに結果を記載</a:t>
            </a:r>
            <a:endParaRPr kumimoji="1" lang="ja-JP" altLang="en-US" dirty="0">
              <a:latin typeface="HGP創英角ｺﾞｼｯｸUB" pitchFamily="50" charset="-128"/>
              <a:ea typeface="HGP創英角ｺﾞｼｯｸUB" pitchFamily="50" charset="-128"/>
            </a:endParaRPr>
          </a:p>
        </p:txBody>
      </p:sp>
      <p:sp>
        <p:nvSpPr>
          <p:cNvPr id="35" name="テキスト ボックス 34"/>
          <p:cNvSpPr txBox="1"/>
          <p:nvPr/>
        </p:nvSpPr>
        <p:spPr>
          <a:xfrm>
            <a:off x="1903580" y="5138246"/>
            <a:ext cx="2745486" cy="646331"/>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lgn="l"/>
            <a:r>
              <a:rPr lang="ja-JP" altLang="en-US" dirty="0" smtClean="0">
                <a:latin typeface="HGP創英角ｺﾞｼｯｸUB" pitchFamily="50" charset="-128"/>
                <a:ea typeface="HGP創英角ｺﾞｼｯｸUB" pitchFamily="50" charset="-128"/>
              </a:rPr>
              <a:t>③ </a:t>
            </a:r>
            <a:r>
              <a:rPr lang="en-US" altLang="ja-JP" dirty="0" smtClean="0">
                <a:latin typeface="HGP創英角ｺﾞｼｯｸUB" pitchFamily="50" charset="-128"/>
                <a:ea typeface="HGP創英角ｺﾞｼｯｸUB" pitchFamily="50" charset="-128"/>
              </a:rPr>
              <a:t>CC-BY</a:t>
            </a:r>
            <a:r>
              <a:rPr lang="ja-JP" altLang="en-US" dirty="0" smtClean="0">
                <a:latin typeface="HGP創英角ｺﾞｼｯｸUB" pitchFamily="50" charset="-128"/>
                <a:ea typeface="HGP創英角ｺﾞｼｯｸUB" pitchFamily="50" charset="-128"/>
              </a:rPr>
              <a:t>が適用されない部分を明示の上、公開</a:t>
            </a:r>
            <a:endParaRPr kumimoji="1" lang="ja-JP" altLang="en-US" sz="1600" dirty="0">
              <a:latin typeface="HGP創英角ｺﾞｼｯｸUB" pitchFamily="50" charset="-128"/>
              <a:ea typeface="HGP創英角ｺﾞｼｯｸUB" pitchFamily="50" charset="-128"/>
            </a:endParaRPr>
          </a:p>
        </p:txBody>
      </p:sp>
      <p:sp>
        <p:nvSpPr>
          <p:cNvPr id="36" name="テキスト ボックス 35"/>
          <p:cNvSpPr txBox="1"/>
          <p:nvPr/>
        </p:nvSpPr>
        <p:spPr>
          <a:xfrm>
            <a:off x="5018139" y="2841194"/>
            <a:ext cx="2038766" cy="307777"/>
          </a:xfrm>
          <a:prstGeom prst="rect">
            <a:avLst/>
          </a:prstGeom>
          <a:noFill/>
        </p:spPr>
        <p:txBody>
          <a:bodyPr wrap="square" rtlCol="0">
            <a:spAutoFit/>
          </a:bodyPr>
          <a:lstStyle/>
          <a:p>
            <a:pPr algn="ctr"/>
            <a:r>
              <a:rPr kumimoji="1" lang="ja-JP" altLang="en-US" sz="1400" dirty="0" smtClean="0">
                <a:latin typeface="HGP創英角ｺﾞｼｯｸUB" pitchFamily="50" charset="-128"/>
                <a:ea typeface="HGP創英角ｺﾞｼｯｸUB" pitchFamily="50" charset="-128"/>
              </a:rPr>
              <a:t>要検討箇所抽出</a:t>
            </a:r>
            <a:endParaRPr kumimoji="1" lang="ja-JP" altLang="en-US" sz="1400" dirty="0">
              <a:latin typeface="HGP創英角ｺﾞｼｯｸUB" pitchFamily="50" charset="-128"/>
              <a:ea typeface="HGP創英角ｺﾞｼｯｸUB" pitchFamily="50" charset="-128"/>
            </a:endParaRPr>
          </a:p>
        </p:txBody>
      </p:sp>
      <p:sp>
        <p:nvSpPr>
          <p:cNvPr id="37" name="テキスト ボックス 36"/>
          <p:cNvSpPr txBox="1"/>
          <p:nvPr/>
        </p:nvSpPr>
        <p:spPr>
          <a:xfrm>
            <a:off x="7115074" y="5631620"/>
            <a:ext cx="882485" cy="523220"/>
          </a:xfrm>
          <a:prstGeom prst="rect">
            <a:avLst/>
          </a:prstGeom>
          <a:noFill/>
        </p:spPr>
        <p:txBody>
          <a:bodyPr wrap="square" rtlCol="0">
            <a:spAutoFit/>
          </a:bodyPr>
          <a:lstStyle/>
          <a:p>
            <a:pPr algn="ctr"/>
            <a:r>
              <a:rPr kumimoji="1" lang="ja-JP" altLang="en-US" sz="1400" dirty="0" smtClean="0">
                <a:latin typeface="HGP創英角ｺﾞｼｯｸUB" pitchFamily="50" charset="-128"/>
                <a:ea typeface="HGP創英角ｺﾞｼｯｸUB" pitchFamily="50" charset="-128"/>
              </a:rPr>
              <a:t>確認結果を整理</a:t>
            </a:r>
            <a:endParaRPr kumimoji="1" lang="ja-JP" altLang="en-US" sz="1400" dirty="0">
              <a:latin typeface="HGP創英角ｺﾞｼｯｸUB" pitchFamily="50" charset="-128"/>
              <a:ea typeface="HGP創英角ｺﾞｼｯｸUB" pitchFamily="50" charset="-128"/>
            </a:endParaRPr>
          </a:p>
        </p:txBody>
      </p:sp>
      <p:sp>
        <p:nvSpPr>
          <p:cNvPr id="38" name="テキスト ボックス 37"/>
          <p:cNvSpPr txBox="1"/>
          <p:nvPr/>
        </p:nvSpPr>
        <p:spPr>
          <a:xfrm>
            <a:off x="5827077" y="3869499"/>
            <a:ext cx="2659697" cy="646331"/>
          </a:xfrm>
          <a:prstGeom prst="rect">
            <a:avLst/>
          </a:prstGeom>
          <a:noFill/>
        </p:spPr>
        <p:txBody>
          <a:bodyPr wrap="square" rtlCol="0">
            <a:spAutoFit/>
          </a:bodyPr>
          <a:lstStyle/>
          <a:p>
            <a:r>
              <a:rPr kumimoji="1" lang="en-US" altLang="ja-JP" dirty="0" smtClean="0">
                <a:latin typeface="HGP創英角ｺﾞｼｯｸUB" pitchFamily="50" charset="-128"/>
                <a:ea typeface="HGP創英角ｺﾞｼｯｸUB" pitchFamily="50" charset="-128"/>
              </a:rPr>
              <a:t>※</a:t>
            </a:r>
            <a:r>
              <a:rPr kumimoji="1" lang="ja-JP" altLang="en-US" dirty="0" smtClean="0">
                <a:latin typeface="HGP創英角ｺﾞｼｯｸUB" pitchFamily="50" charset="-128"/>
                <a:ea typeface="HGP創英角ｺﾞｼｯｸUB" pitchFamily="50" charset="-128"/>
              </a:rPr>
              <a:t>二次利用許諾</a:t>
            </a:r>
            <a:endParaRPr kumimoji="1" lang="en-US" altLang="ja-JP" dirty="0" smtClean="0">
              <a:latin typeface="HGP創英角ｺﾞｼｯｸUB" pitchFamily="50" charset="-128"/>
              <a:ea typeface="HGP創英角ｺﾞｼｯｸUB" pitchFamily="50" charset="-128"/>
            </a:endParaRPr>
          </a:p>
          <a:p>
            <a:r>
              <a:rPr lang="ja-JP" altLang="en-US" dirty="0">
                <a:latin typeface="HGP創英角ｺﾞｼｯｸUB" pitchFamily="50" charset="-128"/>
                <a:ea typeface="HGP創英角ｺﾞｼｯｸUB" pitchFamily="50" charset="-128"/>
              </a:rPr>
              <a:t>　 </a:t>
            </a:r>
            <a:r>
              <a:rPr kumimoji="1" lang="ja-JP" altLang="en-US" dirty="0" smtClean="0">
                <a:latin typeface="HGP創英角ｺﾞｼｯｸUB" pitchFamily="50" charset="-128"/>
                <a:ea typeface="HGP創英角ｺﾞｼｯｸUB" pitchFamily="50" charset="-128"/>
              </a:rPr>
              <a:t>確認書の送付</a:t>
            </a:r>
            <a:endParaRPr kumimoji="1" lang="ja-JP" altLang="en-US" dirty="0">
              <a:latin typeface="HGP創英角ｺﾞｼｯｸUB" pitchFamily="50" charset="-128"/>
              <a:ea typeface="HGP創英角ｺﾞｼｯｸUB" pitchFamily="50" charset="-128"/>
            </a:endParaRPr>
          </a:p>
        </p:txBody>
      </p:sp>
      <p:pic>
        <p:nvPicPr>
          <p:cNvPr id="3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1075" y="2129971"/>
            <a:ext cx="1544599" cy="95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 name="コンテンツ プレースホルダー 2"/>
          <p:cNvSpPr>
            <a:spLocks noGrp="1"/>
          </p:cNvSpPr>
          <p:nvPr>
            <p:ph sz="quarter" idx="1"/>
          </p:nvPr>
        </p:nvSpPr>
        <p:spPr>
          <a:xfrm>
            <a:off x="457200" y="809625"/>
            <a:ext cx="8229600" cy="542926"/>
          </a:xfrm>
        </p:spPr>
        <p:txBody>
          <a:bodyPr>
            <a:normAutofit/>
          </a:bodyPr>
          <a:lstStyle/>
          <a:p>
            <a:pPr marL="0" indent="0">
              <a:buNone/>
            </a:pPr>
            <a:r>
              <a:rPr lang="ja-JP" altLang="en-US" sz="2400" dirty="0" smtClean="0">
                <a:effectLst>
                  <a:outerShdw blurRad="38100" dist="38100" dir="2700000" algn="tl">
                    <a:srgbClr val="000000">
                      <a:alpha val="43137"/>
                    </a:srgbClr>
                  </a:outerShdw>
                </a:effectLst>
              </a:rPr>
              <a:t>ケーススタディ：第三者の権利の存在するデータの取扱いは？</a:t>
            </a:r>
            <a:endParaRPr lang="en-US" altLang="ja-JP" sz="2400"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08526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46088" y="223838"/>
            <a:ext cx="8229600" cy="498475"/>
          </a:xfrm>
        </p:spPr>
        <p:txBody>
          <a:bodyPr/>
          <a:lstStyle/>
          <a:p>
            <a:r>
              <a:rPr lang="ja-JP" altLang="en-US" dirty="0" smtClean="0">
                <a:solidFill>
                  <a:schemeClr val="tx1"/>
                </a:solidFill>
                <a:latin typeface="HGP明朝E" pitchFamily="18" charset="-128"/>
                <a:ea typeface="HGP明朝E" pitchFamily="18" charset="-128"/>
              </a:rPr>
              <a:t>２０１２年度の主な活動</a:t>
            </a:r>
          </a:p>
        </p:txBody>
      </p:sp>
      <p:sp>
        <p:nvSpPr>
          <p:cNvPr id="4" name="スライド番号プレースホルダー 3"/>
          <p:cNvSpPr>
            <a:spLocks noGrp="1"/>
          </p:cNvSpPr>
          <p:nvPr>
            <p:ph type="sldNum" sz="quarter" idx="10"/>
          </p:nvPr>
        </p:nvSpPr>
        <p:spPr/>
        <p:txBody>
          <a:bodyPr/>
          <a:lstStyle/>
          <a:p>
            <a:pPr>
              <a:defRPr/>
            </a:pPr>
            <a:fld id="{C8E8AB50-8FB7-49B3-9C3C-E7564E2BD2C1}" type="slidenum">
              <a:rPr lang="ja-JP" altLang="en-US" smtClean="0"/>
              <a:pPr>
                <a:defRPr/>
              </a:pPr>
              <a:t>7</a:t>
            </a:fld>
            <a:endParaRPr lang="en-US" altLang="ja-JP"/>
          </a:p>
        </p:txBody>
      </p:sp>
      <p:sp>
        <p:nvSpPr>
          <p:cNvPr id="12" name="テキスト ボックス 11"/>
          <p:cNvSpPr txBox="1"/>
          <p:nvPr/>
        </p:nvSpPr>
        <p:spPr>
          <a:xfrm>
            <a:off x="5057006" y="6275010"/>
            <a:ext cx="3031599" cy="276999"/>
          </a:xfrm>
          <a:prstGeom prst="rect">
            <a:avLst/>
          </a:prstGeom>
          <a:noFill/>
        </p:spPr>
        <p:txBody>
          <a:bodyPr wrap="none" rtlCol="0">
            <a:spAutoFit/>
          </a:bodyPr>
          <a:lstStyle/>
          <a:p>
            <a:r>
              <a:rPr kumimoji="1" lang="ja-JP" altLang="en-US" sz="1200" dirty="0" smtClean="0"/>
              <a:t>出典：総務省「情報通信白書平成</a:t>
            </a:r>
            <a:r>
              <a:rPr kumimoji="1" lang="en-US" altLang="ja-JP" sz="1200" dirty="0" smtClean="0"/>
              <a:t>24</a:t>
            </a:r>
            <a:r>
              <a:rPr kumimoji="1" lang="ja-JP" altLang="en-US" sz="1200" dirty="0" smtClean="0"/>
              <a:t>年度版」</a:t>
            </a:r>
            <a:endParaRPr kumimoji="1" lang="ja-JP" altLang="en-US" sz="1200" dirty="0"/>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486" y="1430823"/>
            <a:ext cx="4320480" cy="35029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角丸四角形 13"/>
          <p:cNvSpPr/>
          <p:nvPr/>
        </p:nvSpPr>
        <p:spPr>
          <a:xfrm>
            <a:off x="2032670" y="3074293"/>
            <a:ext cx="1440160" cy="21602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2950" y="1402995"/>
            <a:ext cx="4300140" cy="491165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16" name="直線矢印コネクタ 15"/>
          <p:cNvCxnSpPr>
            <a:stCxn id="14" idx="3"/>
          </p:cNvCxnSpPr>
          <p:nvPr/>
        </p:nvCxnSpPr>
        <p:spPr>
          <a:xfrm flipV="1">
            <a:off x="3472830" y="2498229"/>
            <a:ext cx="1152128" cy="684076"/>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610" y="5176131"/>
            <a:ext cx="3998231" cy="123737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18" name="コンテンツ プレースホルダー 2"/>
          <p:cNvSpPr>
            <a:spLocks noGrp="1"/>
          </p:cNvSpPr>
          <p:nvPr>
            <p:ph sz="quarter" idx="1"/>
          </p:nvPr>
        </p:nvSpPr>
        <p:spPr>
          <a:xfrm>
            <a:off x="457200" y="800100"/>
            <a:ext cx="8229600" cy="542926"/>
          </a:xfrm>
        </p:spPr>
        <p:txBody>
          <a:bodyPr>
            <a:normAutofit/>
          </a:bodyPr>
          <a:lstStyle/>
          <a:p>
            <a:pPr marL="0" indent="0">
              <a:buNone/>
            </a:pPr>
            <a:r>
              <a:rPr lang="ja-JP" altLang="en-US" sz="2800" dirty="0" smtClean="0">
                <a:effectLst>
                  <a:outerShdw blurRad="38100" dist="38100" dir="2700000" algn="tl">
                    <a:srgbClr val="000000">
                      <a:alpha val="43137"/>
                    </a:srgbClr>
                  </a:outerShdw>
                </a:effectLst>
              </a:rPr>
              <a:t>情報通信白書のオープンデータ化</a:t>
            </a:r>
            <a:endParaRPr lang="en-US" altLang="ja-JP" sz="2800"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a:xfrm>
            <a:off x="393700" y="3168650"/>
            <a:ext cx="8229600" cy="498475"/>
          </a:xfrm>
        </p:spPr>
        <p:txBody>
          <a:bodyPr/>
          <a:lstStyle/>
          <a:p>
            <a:pPr algn="ctr"/>
            <a:r>
              <a:rPr lang="ja-JP" altLang="en-US" sz="4000" smtClean="0">
                <a:solidFill>
                  <a:schemeClr val="tx1"/>
                </a:solidFill>
                <a:latin typeface="HGP明朝E" pitchFamily="18" charset="-128"/>
                <a:ea typeface="HGP明朝E" pitchFamily="18" charset="-128"/>
              </a:rPr>
              <a:t>２０１３年度の主な活動</a:t>
            </a:r>
          </a:p>
        </p:txBody>
      </p:sp>
      <p:sp>
        <p:nvSpPr>
          <p:cNvPr id="4" name="スライド番号プレースホルダー 3"/>
          <p:cNvSpPr>
            <a:spLocks noGrp="1"/>
          </p:cNvSpPr>
          <p:nvPr>
            <p:ph type="sldNum" sz="quarter" idx="10"/>
          </p:nvPr>
        </p:nvSpPr>
        <p:spPr/>
        <p:txBody>
          <a:bodyPr/>
          <a:lstStyle/>
          <a:p>
            <a:pPr>
              <a:defRPr/>
            </a:pPr>
            <a:fld id="{1882A8E4-E8D0-4531-8953-1AF0411D1AAC}" type="slidenum">
              <a:rPr lang="ja-JP" altLang="en-US" smtClean="0"/>
              <a:pPr>
                <a:defRPr/>
              </a:pPr>
              <a:t>8</a:t>
            </a:fld>
            <a:endParaRPr lang="en-US" altLang="ja-JP"/>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クラシック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943</Words>
  <Application>Microsoft Office PowerPoint</Application>
  <PresentationFormat>画面に合わせる (4:3)</PresentationFormat>
  <Paragraphs>150</Paragraphs>
  <Slides>15</Slides>
  <Notes>0</Notes>
  <HiddenSlides>0</HiddenSlides>
  <MMClips>0</MMClips>
  <ScaleCrop>false</ScaleCrop>
  <HeadingPairs>
    <vt:vector size="4" baseType="variant">
      <vt:variant>
        <vt:lpstr>テーマ</vt:lpstr>
      </vt:variant>
      <vt:variant>
        <vt:i4>1</vt:i4>
      </vt:variant>
      <vt:variant>
        <vt:lpstr>スライド タイトル</vt:lpstr>
      </vt:variant>
      <vt:variant>
        <vt:i4>15</vt:i4>
      </vt:variant>
    </vt:vector>
  </HeadingPairs>
  <TitlesOfParts>
    <vt:vector size="16" baseType="lpstr">
      <vt:lpstr>アース</vt:lpstr>
      <vt:lpstr>PowerPoint プレゼンテーション</vt:lpstr>
      <vt:lpstr>２０１２年度の主な活動</vt:lpstr>
      <vt:lpstr>２０１２年度の主な活動</vt:lpstr>
      <vt:lpstr>２０１２年度の主な活動</vt:lpstr>
      <vt:lpstr>２０１２年度の主な活動</vt:lpstr>
      <vt:lpstr>２０１２年度の主な活動</vt:lpstr>
      <vt:lpstr>２０１２年度の主な活動</vt:lpstr>
      <vt:lpstr>２０１２年度の主な活動</vt:lpstr>
      <vt:lpstr>２０１３年度の主な活動</vt:lpstr>
      <vt:lpstr>１．府省ホームページの利用規約：現状と課題</vt:lpstr>
      <vt:lpstr>２．府省ホームページの利用規約案の検討</vt:lpstr>
      <vt:lpstr>参考：電子行政オープンデータ推進のためのロードマップ</vt:lpstr>
      <vt:lpstr>２．府省ホームページの利用規約案の検討</vt:lpstr>
      <vt:lpstr>３．オープンデータ・マニュアルの作成</vt:lpstr>
      <vt:lpstr>参考：オープンデータ・マニュアルの目次案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2013-03-21T07:51:05Z</dcterms:created>
  <dcterms:modified xsi:type="dcterms:W3CDTF">2013-12-18T08:55:45Z</dcterms:modified>
</cp:coreProperties>
</file>