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71" autoAdjust="0"/>
    <p:restoredTop sz="94660"/>
  </p:normalViewPr>
  <p:slideViewPr>
    <p:cSldViewPr>
      <p:cViewPr>
        <p:scale>
          <a:sx n="70" d="100"/>
          <a:sy n="70" d="100"/>
        </p:scale>
        <p:origin x="-840" y="-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6C36-161A-4D09-8593-48D3D503E2D7}" type="datetimeFigureOut">
              <a:rPr kumimoji="1" lang="ja-JP" altLang="en-US" smtClean="0"/>
              <a:t>2014/2/19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D29A0-1D82-461B-8117-815182953B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6743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6C36-161A-4D09-8593-48D3D503E2D7}" type="datetimeFigureOut">
              <a:rPr kumimoji="1" lang="ja-JP" altLang="en-US" smtClean="0"/>
              <a:t>2014/2/19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D29A0-1D82-461B-8117-815182953B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3367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6C36-161A-4D09-8593-48D3D503E2D7}" type="datetimeFigureOut">
              <a:rPr kumimoji="1" lang="ja-JP" altLang="en-US" smtClean="0"/>
              <a:t>2014/2/19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D29A0-1D82-461B-8117-815182953B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2592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6C36-161A-4D09-8593-48D3D503E2D7}" type="datetimeFigureOut">
              <a:rPr kumimoji="1" lang="ja-JP" altLang="en-US" smtClean="0"/>
              <a:t>2014/2/19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D29A0-1D82-461B-8117-815182953B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9051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6C36-161A-4D09-8593-48D3D503E2D7}" type="datetimeFigureOut">
              <a:rPr kumimoji="1" lang="ja-JP" altLang="en-US" smtClean="0"/>
              <a:t>2014/2/19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D29A0-1D82-461B-8117-815182953B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8621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6C36-161A-4D09-8593-48D3D503E2D7}" type="datetimeFigureOut">
              <a:rPr kumimoji="1" lang="ja-JP" altLang="en-US" smtClean="0"/>
              <a:t>2014/2/19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D29A0-1D82-461B-8117-815182953B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5165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6C36-161A-4D09-8593-48D3D503E2D7}" type="datetimeFigureOut">
              <a:rPr kumimoji="1" lang="ja-JP" altLang="en-US" smtClean="0"/>
              <a:t>2014/2/19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D29A0-1D82-461B-8117-815182953B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3760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6C36-161A-4D09-8593-48D3D503E2D7}" type="datetimeFigureOut">
              <a:rPr kumimoji="1" lang="ja-JP" altLang="en-US" smtClean="0"/>
              <a:t>2014/2/19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D29A0-1D82-461B-8117-815182953B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0195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6C36-161A-4D09-8593-48D3D503E2D7}" type="datetimeFigureOut">
              <a:rPr kumimoji="1" lang="ja-JP" altLang="en-US" smtClean="0"/>
              <a:t>2014/2/19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D29A0-1D82-461B-8117-815182953B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0860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6C36-161A-4D09-8593-48D3D503E2D7}" type="datetimeFigureOut">
              <a:rPr kumimoji="1" lang="ja-JP" altLang="en-US" smtClean="0"/>
              <a:t>2014/2/19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D29A0-1D82-461B-8117-815182953B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8975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26C36-161A-4D09-8593-48D3D503E2D7}" type="datetimeFigureOut">
              <a:rPr kumimoji="1" lang="ja-JP" altLang="en-US" smtClean="0"/>
              <a:t>2014/2/19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D29A0-1D82-461B-8117-815182953B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3436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26C36-161A-4D09-8593-48D3D503E2D7}" type="datetimeFigureOut">
              <a:rPr kumimoji="1" lang="ja-JP" altLang="en-US" smtClean="0"/>
              <a:t>2014/2/19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D29A0-1D82-461B-8117-815182953B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667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467544" y="2204864"/>
            <a:ext cx="828092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3600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勝手表彰</a:t>
            </a:r>
            <a:r>
              <a:rPr lang="ja-JP" altLang="ja-JP" sz="3600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について</a:t>
            </a:r>
            <a:endParaRPr lang="en-US" altLang="ja-JP" sz="3600" dirty="0" smtClean="0">
              <a:solidFill>
                <a:srgbClr val="0070C0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algn="ctr"/>
            <a:endParaRPr lang="en-US" altLang="ja-JP" sz="24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algn="ctr"/>
            <a:endParaRPr lang="en-US" altLang="ja-JP" sz="2400" dirty="0" smtClean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algn="ctr"/>
            <a:endParaRPr lang="en-US" altLang="ja-JP" sz="24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algn="ctr"/>
            <a:endParaRPr lang="en-US" altLang="ja-JP" sz="2400" dirty="0" smtClean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algn="ctr"/>
            <a:r>
              <a:rPr lang="en-US" altLang="ja-JP" sz="2400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2014.02.20</a:t>
            </a:r>
          </a:p>
          <a:p>
            <a:pPr algn="ctr"/>
            <a:endParaRPr lang="en-US" altLang="ja-JP" sz="24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algn="ctr"/>
            <a:r>
              <a:rPr lang="ja-JP" altLang="en-US" sz="2400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オープンデータ流通推進コンソーシアム事務局</a:t>
            </a:r>
            <a:endParaRPr lang="ja-JP" altLang="en-US" sz="24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7956376" y="3667"/>
            <a:ext cx="1152128" cy="40099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資料５</a:t>
            </a:r>
            <a:endParaRPr kumimoji="1" lang="en-US" altLang="ja-JP" dirty="0" smtClean="0">
              <a:solidFill>
                <a:schemeClr val="tx1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6922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/>
          <p:cNvSpPr/>
          <p:nvPr/>
        </p:nvSpPr>
        <p:spPr>
          <a:xfrm>
            <a:off x="238067" y="764704"/>
            <a:ext cx="857106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5725" indent="-85725"/>
            <a:r>
              <a:rPr lang="ja-JP" altLang="en-US" dirty="0">
                <a:latin typeface="HGP明朝E" panose="02020900000000000000" pitchFamily="18" charset="-128"/>
                <a:ea typeface="HGP明朝E" panose="02020900000000000000" pitchFamily="18" charset="-128"/>
              </a:rPr>
              <a:t>・オープンデータに関する優れた</a:t>
            </a:r>
            <a:r>
              <a:rPr lang="ja-JP" altLang="en-US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取組みについて、</a:t>
            </a:r>
            <a:r>
              <a:rPr lang="ja-JP" altLang="en-US" dirty="0">
                <a:latin typeface="HGP明朝E" panose="02020900000000000000" pitchFamily="18" charset="-128"/>
                <a:ea typeface="HGP明朝E" panose="02020900000000000000" pitchFamily="18" charset="-128"/>
              </a:rPr>
              <a:t>事務局が候補を収集し、利活用・普及委員会委員が選定して</a:t>
            </a:r>
            <a:r>
              <a:rPr lang="ja-JP" altLang="en-US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表彰します。昨年度に続き、今年も実施します。</a:t>
            </a:r>
            <a:endParaRPr lang="en-US" altLang="ja-JP" dirty="0" smtClean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marL="85725" indent="-85725"/>
            <a:endParaRPr lang="en-US" altLang="ja-JP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marL="85725" indent="-85725"/>
            <a:r>
              <a:rPr lang="ja-JP" altLang="en-US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・賞および副賞</a:t>
            </a:r>
            <a:endParaRPr lang="en-US" altLang="ja-JP" dirty="0" smtClean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marL="85725" indent="-85725"/>
            <a:endParaRPr lang="en-US" altLang="ja-JP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marL="85725" indent="-85725"/>
            <a:endParaRPr lang="en-US" altLang="ja-JP" dirty="0" smtClean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marL="85725" indent="-85725"/>
            <a:endParaRPr lang="en-US" altLang="ja-JP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marL="85725" indent="-85725"/>
            <a:endParaRPr lang="en-US" altLang="ja-JP" dirty="0" smtClean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marL="85725" indent="-85725"/>
            <a:endParaRPr lang="en-US" altLang="ja-JP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marL="85725" indent="-85725"/>
            <a:endParaRPr lang="en-US" altLang="ja-JP" dirty="0" smtClean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marL="85725" indent="-85725"/>
            <a:r>
              <a:rPr lang="ja-JP" altLang="en-US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・スケジュール</a:t>
            </a:r>
            <a:endParaRPr lang="ja-JP" altLang="en-US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8590" y="0"/>
            <a:ext cx="75608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１．勝手表彰の概要</a:t>
            </a:r>
            <a:endParaRPr lang="en-US" altLang="ja-JP" sz="3200" dirty="0" smtClean="0">
              <a:solidFill>
                <a:srgbClr val="0070C0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cxnSp>
        <p:nvCxnSpPr>
          <p:cNvPr id="3" name="直線コネクタ 2"/>
          <p:cNvCxnSpPr/>
          <p:nvPr/>
        </p:nvCxnSpPr>
        <p:spPr>
          <a:xfrm>
            <a:off x="8590" y="584775"/>
            <a:ext cx="91354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正方形/長方形 4"/>
          <p:cNvSpPr/>
          <p:nvPr/>
        </p:nvSpPr>
        <p:spPr>
          <a:xfrm>
            <a:off x="5070157" y="4791772"/>
            <a:ext cx="337303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400" dirty="0">
                <a:latin typeface="HGP明朝E" panose="02020900000000000000" pitchFamily="18" charset="-128"/>
                <a:ea typeface="HGP明朝E" panose="02020900000000000000" pitchFamily="18" charset="-128"/>
              </a:rPr>
              <a:t>昨年度</a:t>
            </a:r>
            <a:r>
              <a:rPr lang="ja-JP" altLang="en-US" sz="1400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の表彰式の様子</a:t>
            </a:r>
            <a:endParaRPr lang="ja-JP" altLang="en-US" sz="1400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652" y="12169"/>
            <a:ext cx="1396347" cy="584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1087983"/>
              </p:ext>
            </p:extLst>
          </p:nvPr>
        </p:nvGraphicFramePr>
        <p:xfrm>
          <a:off x="395536" y="1982921"/>
          <a:ext cx="3960440" cy="13543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48272"/>
                <a:gridCol w="1512168"/>
              </a:tblGrid>
              <a:tr h="451454"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800" u="none" strike="noStrike" dirty="0" smtClean="0">
                          <a:effectLst/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最優秀</a:t>
                      </a:r>
                      <a:r>
                        <a:rPr lang="ja-JP" altLang="en-US" sz="1800" u="none" strike="noStrike" dirty="0">
                          <a:effectLst/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賞（１点）</a:t>
                      </a:r>
                      <a:endParaRPr lang="ja-JP" altLang="en-US" sz="1800" b="0" i="0" u="none" strike="noStrike" dirty="0">
                        <a:effectLst/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800" u="none" strike="noStrike" dirty="0">
                          <a:effectLst/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賞状と</a:t>
                      </a:r>
                      <a:r>
                        <a:rPr lang="ja-JP" altLang="en-US" sz="1800" u="none" strike="noStrike" dirty="0" smtClean="0">
                          <a:effectLst/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副賞</a:t>
                      </a:r>
                      <a:endParaRPr lang="ja-JP" altLang="en-US" sz="1800" b="0" i="0" u="none" strike="noStrike" dirty="0">
                        <a:effectLst/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 marL="9525" marR="9525" marT="9525" marB="0" anchor="ctr"/>
                </a:tc>
              </a:tr>
              <a:tr h="451454"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800" u="none" strike="noStrike" dirty="0" smtClean="0">
                          <a:effectLst/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優秀</a:t>
                      </a:r>
                      <a:r>
                        <a:rPr lang="ja-JP" altLang="en-US" sz="1800" u="none" strike="noStrike" dirty="0">
                          <a:effectLst/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賞</a:t>
                      </a:r>
                      <a:r>
                        <a:rPr lang="ja-JP" altLang="en-US" sz="1800" u="none" strike="noStrike" dirty="0" smtClean="0">
                          <a:effectLst/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（</a:t>
                      </a:r>
                      <a:r>
                        <a:rPr lang="en-US" altLang="ja-JP" sz="1800" u="none" strike="noStrike" dirty="0" smtClean="0">
                          <a:effectLst/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3</a:t>
                      </a:r>
                      <a:r>
                        <a:rPr lang="ja-JP" altLang="en-US" sz="1800" u="none" strike="noStrike" dirty="0" smtClean="0">
                          <a:effectLst/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点</a:t>
                      </a:r>
                      <a:r>
                        <a:rPr lang="ja-JP" altLang="en-US" sz="1800" u="none" strike="noStrike" dirty="0">
                          <a:effectLst/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）</a:t>
                      </a:r>
                      <a:endParaRPr lang="ja-JP" altLang="en-US" sz="1800" b="0" i="0" u="none" strike="noStrike" dirty="0">
                        <a:effectLst/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800" u="none" strike="noStrike" dirty="0">
                          <a:effectLst/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賞状と</a:t>
                      </a:r>
                      <a:r>
                        <a:rPr lang="ja-JP" altLang="en-US" sz="1800" u="none" strike="noStrike" dirty="0" smtClean="0">
                          <a:effectLst/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副賞</a:t>
                      </a:r>
                      <a:endParaRPr lang="ja-JP" altLang="en-US" sz="1800" b="0" i="0" u="none" strike="noStrike" dirty="0">
                        <a:effectLst/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 marL="9525" marR="9525" marT="9525" marB="0" anchor="ctr"/>
                </a:tc>
              </a:tr>
              <a:tr h="451454"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800" b="0" i="0" u="none" strike="noStrike" dirty="0" smtClean="0">
                          <a:effectLst/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スポンサー賞（募集中）</a:t>
                      </a:r>
                      <a:endParaRPr lang="ja-JP" altLang="en-US" sz="1800" b="0" i="0" u="none" strike="noStrike" dirty="0">
                        <a:effectLst/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800" u="none" strike="noStrike" dirty="0">
                          <a:effectLst/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賞状と</a:t>
                      </a:r>
                      <a:r>
                        <a:rPr lang="ja-JP" altLang="en-US" sz="1800" u="none" strike="noStrike" dirty="0" smtClean="0">
                          <a:effectLst/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副賞</a:t>
                      </a:r>
                      <a:endParaRPr lang="ja-JP" altLang="en-US" sz="1800" b="0" i="0" u="none" strike="noStrike" dirty="0">
                        <a:effectLst/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1032290"/>
              </p:ext>
            </p:extLst>
          </p:nvPr>
        </p:nvGraphicFramePr>
        <p:xfrm>
          <a:off x="395536" y="3861048"/>
          <a:ext cx="3960440" cy="1800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08312"/>
                <a:gridCol w="1152128"/>
              </a:tblGrid>
              <a:tr h="619654">
                <a:tc>
                  <a:txBody>
                    <a:bodyPr/>
                    <a:lstStyle/>
                    <a:p>
                      <a:pPr algn="just" fontAlgn="ctr"/>
                      <a:r>
                        <a:rPr lang="en-US" altLang="ja-JP" sz="1800" u="none" strike="noStrike" dirty="0" smtClean="0">
                          <a:effectLst/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2014.02.03</a:t>
                      </a:r>
                      <a:r>
                        <a:rPr lang="ja-JP" altLang="en-US" sz="1800" u="none" strike="noStrike" dirty="0" smtClean="0">
                          <a:effectLst/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（月）</a:t>
                      </a:r>
                      <a:r>
                        <a:rPr lang="en-US" altLang="ja-JP" sz="1800" u="none" strike="noStrike" dirty="0" smtClean="0">
                          <a:effectLst/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-02.20</a:t>
                      </a:r>
                      <a:r>
                        <a:rPr lang="ja-JP" altLang="en-US" sz="1800" u="none" strike="noStrike" dirty="0" smtClean="0">
                          <a:effectLst/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（木）</a:t>
                      </a:r>
                      <a:endParaRPr lang="ja-JP" altLang="en-US" sz="1800" b="0" i="0" u="none" strike="noStrike" dirty="0">
                        <a:effectLst/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800" b="0" i="0" u="none" strike="noStrike" dirty="0" smtClean="0">
                          <a:effectLst/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候補の</a:t>
                      </a:r>
                      <a:endParaRPr lang="en-US" altLang="ja-JP" sz="1800" b="0" i="0" u="none" strike="noStrike" dirty="0" smtClean="0">
                        <a:effectLst/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  <a:p>
                      <a:pPr algn="just" fontAlgn="ctr"/>
                      <a:r>
                        <a:rPr lang="ja-JP" altLang="en-US" sz="1800" b="0" i="0" u="none" strike="noStrike" dirty="0" smtClean="0">
                          <a:effectLst/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リストアップ</a:t>
                      </a:r>
                      <a:endParaRPr lang="ja-JP" altLang="en-US" sz="1800" b="0" i="0" u="none" strike="noStrike" dirty="0">
                        <a:effectLst/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 marL="9525" marR="9525" marT="9525" marB="0" anchor="ctr"/>
                </a:tc>
              </a:tr>
              <a:tr h="532474">
                <a:tc>
                  <a:txBody>
                    <a:bodyPr/>
                    <a:lstStyle/>
                    <a:p>
                      <a:pPr algn="just" fontAlgn="ctr"/>
                      <a:r>
                        <a:rPr lang="en-US" altLang="ja-JP" sz="1800" b="0" i="0" u="none" strike="noStrike" dirty="0" smtClean="0">
                          <a:effectLst/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2014.02.21</a:t>
                      </a:r>
                      <a:r>
                        <a:rPr lang="ja-JP" altLang="en-US" sz="1800" b="0" i="0" u="none" strike="noStrike" dirty="0" smtClean="0">
                          <a:effectLst/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（金）</a:t>
                      </a:r>
                      <a:r>
                        <a:rPr lang="en-US" altLang="ja-JP" sz="1800" b="0" i="0" u="none" strike="noStrike" dirty="0" smtClean="0">
                          <a:effectLst/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-02.28</a:t>
                      </a:r>
                      <a:r>
                        <a:rPr lang="ja-JP" altLang="en-US" sz="1800" b="0" i="0" u="none" strike="noStrike" dirty="0" smtClean="0">
                          <a:effectLst/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（金）</a:t>
                      </a:r>
                      <a:endParaRPr lang="ja-JP" altLang="en-US" sz="1800" b="0" i="0" u="none" strike="noStrike" dirty="0">
                        <a:effectLst/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800" b="0" i="0" u="none" strike="noStrike" dirty="0" smtClean="0">
                          <a:effectLst/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審査</a:t>
                      </a:r>
                      <a:endParaRPr lang="ja-JP" altLang="en-US" sz="1800" b="0" i="0" u="none" strike="noStrike" dirty="0">
                        <a:effectLst/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 marL="9525" marR="9525" marT="9525" marB="0" anchor="ctr"/>
                </a:tc>
              </a:tr>
              <a:tr h="648072">
                <a:tc>
                  <a:txBody>
                    <a:bodyPr/>
                    <a:lstStyle/>
                    <a:p>
                      <a:pPr algn="just" fontAlgn="ctr"/>
                      <a:r>
                        <a:rPr lang="en-US" altLang="ja-JP" sz="1800" u="none" strike="noStrike" dirty="0" smtClean="0">
                          <a:effectLst/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2014.03.13</a:t>
                      </a:r>
                      <a:r>
                        <a:rPr lang="ja-JP" altLang="en-US" sz="1800" u="none" strike="noStrike" dirty="0" smtClean="0">
                          <a:effectLst/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（木）</a:t>
                      </a:r>
                      <a:endParaRPr lang="en-US" altLang="ja-JP" sz="1800" u="none" strike="noStrike" dirty="0" smtClean="0">
                        <a:effectLst/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  <a:p>
                      <a:pPr algn="just" fontAlgn="ctr"/>
                      <a:r>
                        <a:rPr lang="ja-JP" altLang="en-US" sz="1800" b="0" i="0" u="none" strike="noStrike" dirty="0" smtClean="0">
                          <a:effectLst/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第４回利活用・普及委員会</a:t>
                      </a:r>
                      <a:endParaRPr lang="ja-JP" altLang="en-US" sz="1800" b="0" i="0" u="none" strike="noStrike" dirty="0">
                        <a:effectLst/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800" b="0" i="0" u="none" strike="noStrike" dirty="0" smtClean="0">
                          <a:effectLst/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表彰式</a:t>
                      </a:r>
                      <a:endParaRPr lang="ja-JP" altLang="en-US" sz="1800" b="0" i="0" u="none" strike="noStrike" dirty="0">
                        <a:effectLst/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916832"/>
            <a:ext cx="4252848" cy="2840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043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652" y="12169"/>
            <a:ext cx="1396347" cy="584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A98AF-388E-497A-B862-65AE4B989BE3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0" y="-1"/>
            <a:ext cx="35413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 smtClean="0">
                <a:solidFill>
                  <a:srgbClr val="0070C0"/>
                </a:solidFill>
                <a:latin typeface="HGP明朝E" pitchFamily="18" charset="-128"/>
                <a:ea typeface="HGP明朝E" pitchFamily="18" charset="-128"/>
              </a:rPr>
              <a:t>２．昨年度の受賞者</a:t>
            </a:r>
            <a:endParaRPr kumimoji="1" lang="en-US" altLang="ja-JP" sz="3200" dirty="0" smtClean="0">
              <a:solidFill>
                <a:srgbClr val="0070C0"/>
              </a:solidFill>
              <a:latin typeface="HGP明朝E" pitchFamily="18" charset="-128"/>
              <a:ea typeface="HGP明朝E" pitchFamily="18" charset="-128"/>
            </a:endParaRPr>
          </a:p>
        </p:txBody>
      </p:sp>
      <p:cxnSp>
        <p:nvCxnSpPr>
          <p:cNvPr id="13" name="直線コネクタ 12"/>
          <p:cNvCxnSpPr/>
          <p:nvPr/>
        </p:nvCxnSpPr>
        <p:spPr>
          <a:xfrm>
            <a:off x="-1" y="596943"/>
            <a:ext cx="9144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/>
          <p:cNvSpPr/>
          <p:nvPr/>
        </p:nvSpPr>
        <p:spPr>
          <a:xfrm>
            <a:off x="254556" y="845842"/>
            <a:ext cx="871296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8900" indent="-88900"/>
            <a:r>
              <a:rPr lang="ja-JP" altLang="en-US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・昨年度の受賞者は以下のとおりです。</a:t>
            </a:r>
            <a:endParaRPr lang="ja-JP" altLang="en-US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617637" y="1484784"/>
            <a:ext cx="798680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HGP明朝E" panose="02020900000000000000" pitchFamily="18" charset="-128"/>
                <a:ea typeface="HGP明朝E" panose="02020900000000000000" pitchFamily="18" charset="-128"/>
              </a:rPr>
              <a:t>最優秀賞</a:t>
            </a:r>
            <a:r>
              <a:rPr lang="en-US" altLang="ja-JP" dirty="0">
                <a:latin typeface="HGP明朝E" panose="02020900000000000000" pitchFamily="18" charset="-128"/>
                <a:ea typeface="HGP明朝E" panose="02020900000000000000" pitchFamily="18" charset="-128"/>
              </a:rPr>
              <a:t>/Google</a:t>
            </a:r>
            <a:r>
              <a:rPr lang="ja-JP" altLang="en-US" dirty="0">
                <a:latin typeface="HGP明朝E" panose="02020900000000000000" pitchFamily="18" charset="-128"/>
                <a:ea typeface="HGP明朝E" panose="02020900000000000000" pitchFamily="18" charset="-128"/>
              </a:rPr>
              <a:t>賞 ：　</a:t>
            </a:r>
            <a:r>
              <a:rPr lang="ja-JP" altLang="en-US" dirty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データシティ</a:t>
            </a:r>
            <a:r>
              <a:rPr lang="ja-JP" altLang="en-US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鯖江</a:t>
            </a:r>
            <a:endParaRPr lang="en-US" altLang="ja-JP" dirty="0" smtClean="0">
              <a:solidFill>
                <a:srgbClr val="0070C0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endParaRPr lang="ja-JP" altLang="en-US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dirty="0">
                <a:latin typeface="HGP明朝E" panose="02020900000000000000" pitchFamily="18" charset="-128"/>
                <a:ea typeface="HGP明朝E" panose="02020900000000000000" pitchFamily="18" charset="-128"/>
              </a:rPr>
              <a:t>優秀賞</a:t>
            </a:r>
            <a:r>
              <a:rPr lang="en-US" altLang="ja-JP" dirty="0">
                <a:latin typeface="HGP明朝E" panose="02020900000000000000" pitchFamily="18" charset="-128"/>
                <a:ea typeface="HGP明朝E" panose="02020900000000000000" pitchFamily="18" charset="-128"/>
              </a:rPr>
              <a:t>/</a:t>
            </a:r>
            <a:r>
              <a:rPr lang="ja-JP" altLang="en-US" dirty="0">
                <a:latin typeface="HGP明朝E" panose="02020900000000000000" pitchFamily="18" charset="-128"/>
                <a:ea typeface="HGP明朝E" panose="02020900000000000000" pitchFamily="18" charset="-128"/>
              </a:rPr>
              <a:t>日本</a:t>
            </a:r>
            <a:r>
              <a:rPr lang="en-US" altLang="ja-JP" dirty="0">
                <a:latin typeface="HGP明朝E" panose="02020900000000000000" pitchFamily="18" charset="-128"/>
                <a:ea typeface="HGP明朝E" panose="02020900000000000000" pitchFamily="18" charset="-128"/>
              </a:rPr>
              <a:t>IBM</a:t>
            </a:r>
            <a:r>
              <a:rPr lang="ja-JP" altLang="en-US" dirty="0">
                <a:latin typeface="HGP明朝E" panose="02020900000000000000" pitchFamily="18" charset="-128"/>
                <a:ea typeface="HGP明朝E" panose="02020900000000000000" pitchFamily="18" charset="-128"/>
              </a:rPr>
              <a:t>賞   ：　</a:t>
            </a:r>
            <a:r>
              <a:rPr lang="en-US" altLang="ja-JP" dirty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2013 International Open Data </a:t>
            </a:r>
            <a:r>
              <a:rPr lang="en-US" altLang="ja-JP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Day</a:t>
            </a:r>
            <a:endParaRPr lang="en-US" altLang="ja-JP" dirty="0">
              <a:solidFill>
                <a:srgbClr val="0070C0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dirty="0">
                <a:latin typeface="HGP明朝E" panose="02020900000000000000" pitchFamily="18" charset="-128"/>
                <a:ea typeface="HGP明朝E" panose="02020900000000000000" pitchFamily="18" charset="-128"/>
              </a:rPr>
              <a:t>優秀賞  ：　</a:t>
            </a:r>
            <a:r>
              <a:rPr lang="ja-JP" altLang="en-US" dirty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図書館横断検索サービス「カーリル</a:t>
            </a:r>
            <a:r>
              <a:rPr lang="ja-JP" altLang="en-US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」</a:t>
            </a:r>
            <a:endParaRPr lang="ja-JP" altLang="en-US" dirty="0">
              <a:solidFill>
                <a:srgbClr val="0070C0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dirty="0">
                <a:latin typeface="HGP明朝E" panose="02020900000000000000" pitchFamily="18" charset="-128"/>
                <a:ea typeface="HGP明朝E" panose="02020900000000000000" pitchFamily="18" charset="-128"/>
              </a:rPr>
              <a:t>優秀賞  ：　</a:t>
            </a:r>
            <a:r>
              <a:rPr lang="en-US" altLang="ja-JP" dirty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Where Does My Money Go? </a:t>
            </a:r>
            <a:r>
              <a:rPr lang="ja-JP" altLang="en-US" dirty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の日本語化と横浜市版の</a:t>
            </a:r>
            <a:r>
              <a:rPr lang="ja-JP" altLang="en-US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作成</a:t>
            </a:r>
            <a:endParaRPr lang="ja-JP" altLang="en-US" dirty="0">
              <a:solidFill>
                <a:srgbClr val="0070C0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dirty="0">
                <a:latin typeface="HGP明朝E" panose="02020900000000000000" pitchFamily="18" charset="-128"/>
                <a:ea typeface="HGP明朝E" panose="02020900000000000000" pitchFamily="18" charset="-128"/>
              </a:rPr>
              <a:t>優秀賞　：　</a:t>
            </a:r>
            <a:r>
              <a:rPr lang="ja-JP" altLang="en-US" dirty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気象庁の一連の</a:t>
            </a:r>
            <a:r>
              <a:rPr lang="ja-JP" altLang="en-US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取り組み</a:t>
            </a:r>
            <a:endParaRPr lang="ja-JP" altLang="en-US" dirty="0">
              <a:solidFill>
                <a:srgbClr val="0070C0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dirty="0">
                <a:latin typeface="HGP明朝E" panose="02020900000000000000" pitchFamily="18" charset="-128"/>
                <a:ea typeface="HGP明朝E" panose="02020900000000000000" pitchFamily="18" charset="-128"/>
              </a:rPr>
              <a:t>優秀賞  ：　</a:t>
            </a:r>
            <a:r>
              <a:rPr lang="ja-JP" altLang="en-US" dirty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あおもり映像コンテンツ・</a:t>
            </a:r>
            <a:r>
              <a:rPr lang="ja-JP" altLang="en-US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プロモーション</a:t>
            </a:r>
            <a:endParaRPr lang="ja-JP" altLang="en-US" dirty="0">
              <a:solidFill>
                <a:srgbClr val="0070C0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dirty="0">
                <a:latin typeface="HGP明朝E" panose="02020900000000000000" pitchFamily="18" charset="-128"/>
                <a:ea typeface="HGP明朝E" panose="02020900000000000000" pitchFamily="18" charset="-128"/>
              </a:rPr>
              <a:t>優秀賞  ：　</a:t>
            </a:r>
            <a:r>
              <a:rPr lang="en-US" altLang="ja-JP" dirty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LOD</a:t>
            </a:r>
            <a:r>
              <a:rPr lang="ja-JP" altLang="en-US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チャレンジ</a:t>
            </a:r>
            <a:endParaRPr lang="ja-JP" altLang="en-US" dirty="0">
              <a:solidFill>
                <a:srgbClr val="0070C0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dirty="0">
                <a:latin typeface="HGP明朝E" panose="02020900000000000000" pitchFamily="18" charset="-128"/>
                <a:ea typeface="HGP明朝E" panose="02020900000000000000" pitchFamily="18" charset="-128"/>
              </a:rPr>
              <a:t>優秀賞  ：　</a:t>
            </a:r>
            <a:r>
              <a:rPr lang="en-US" altLang="ja-JP" dirty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CKAN</a:t>
            </a:r>
            <a:r>
              <a:rPr lang="ja-JP" altLang="en-US" dirty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を用いたデータカタログサイト</a:t>
            </a:r>
          </a:p>
          <a:p>
            <a:endParaRPr lang="ja-JP" altLang="en-US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dirty="0">
                <a:latin typeface="HGP明朝E" panose="02020900000000000000" pitchFamily="18" charset="-128"/>
                <a:ea typeface="HGP明朝E" panose="02020900000000000000" pitchFamily="18" charset="-128"/>
              </a:rPr>
              <a:t>日本マイクロソフト賞  ：　</a:t>
            </a:r>
            <a:r>
              <a:rPr lang="ja-JP" altLang="en-US" dirty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横浜オープンデータソリューション発展委員会の</a:t>
            </a:r>
            <a:r>
              <a:rPr lang="ja-JP" altLang="en-US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活動</a:t>
            </a:r>
            <a:endParaRPr lang="ja-JP" altLang="en-US" dirty="0">
              <a:solidFill>
                <a:srgbClr val="0070C0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dirty="0">
                <a:latin typeface="HGP明朝E" panose="02020900000000000000" pitchFamily="18" charset="-128"/>
                <a:ea typeface="HGP明朝E" panose="02020900000000000000" pitchFamily="18" charset="-128"/>
              </a:rPr>
              <a:t>国際大学</a:t>
            </a:r>
            <a:r>
              <a:rPr lang="en-US" altLang="ja-JP" dirty="0">
                <a:latin typeface="HGP明朝E" panose="02020900000000000000" pitchFamily="18" charset="-128"/>
                <a:ea typeface="HGP明朝E" panose="02020900000000000000" pitchFamily="18" charset="-128"/>
              </a:rPr>
              <a:t>GLOCOM</a:t>
            </a:r>
            <a:r>
              <a:rPr lang="ja-JP" altLang="en-US" dirty="0">
                <a:latin typeface="HGP明朝E" panose="02020900000000000000" pitchFamily="18" charset="-128"/>
                <a:ea typeface="HGP明朝E" panose="02020900000000000000" pitchFamily="18" charset="-128"/>
              </a:rPr>
              <a:t>賞  ：　</a:t>
            </a:r>
            <a:r>
              <a:rPr lang="ja-JP" altLang="en-US" dirty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東日本大震災アーカイブほか</a:t>
            </a:r>
            <a:r>
              <a:rPr lang="en-US" altLang="ja-JP" dirty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3</a:t>
            </a:r>
            <a:r>
              <a:rPr lang="ja-JP" altLang="en-US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件</a:t>
            </a:r>
            <a:endParaRPr lang="ja-JP" altLang="en-US" dirty="0">
              <a:solidFill>
                <a:srgbClr val="0070C0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dirty="0">
                <a:latin typeface="HGP明朝E" panose="02020900000000000000" pitchFamily="18" charset="-128"/>
                <a:ea typeface="HGP明朝E" panose="02020900000000000000" pitchFamily="18" charset="-128"/>
              </a:rPr>
              <a:t>ソフトバンクテレコム賞 ：　</a:t>
            </a:r>
            <a:r>
              <a:rPr lang="ja-JP" altLang="en-US" dirty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エレクトリカル・</a:t>
            </a:r>
            <a:r>
              <a:rPr lang="ja-JP" altLang="en-US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ジャパン</a:t>
            </a:r>
            <a:endParaRPr lang="ja-JP" altLang="en-US" dirty="0">
              <a:solidFill>
                <a:srgbClr val="0070C0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dirty="0">
                <a:latin typeface="HGP明朝E" panose="02020900000000000000" pitchFamily="18" charset="-128"/>
                <a:ea typeface="HGP明朝E" panose="02020900000000000000" pitchFamily="18" charset="-128"/>
              </a:rPr>
              <a:t>全国地質調査業協会連合会賞 ：　</a:t>
            </a:r>
            <a:r>
              <a:rPr lang="ja-JP" altLang="en-US" dirty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流山市</a:t>
            </a:r>
            <a:r>
              <a:rPr lang="en-US" altLang="ja-JP" dirty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/</a:t>
            </a:r>
            <a:r>
              <a:rPr lang="ja-JP" altLang="en-US" dirty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流山市議会の</a:t>
            </a:r>
            <a:r>
              <a:rPr lang="ja-JP" altLang="en-US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取組み</a:t>
            </a:r>
            <a:endParaRPr lang="ja-JP" altLang="en-US" dirty="0">
              <a:solidFill>
                <a:srgbClr val="0070C0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en-US" altLang="ja-JP" dirty="0">
                <a:latin typeface="HGP明朝E" panose="02020900000000000000" pitchFamily="18" charset="-128"/>
                <a:ea typeface="HGP明朝E" panose="02020900000000000000" pitchFamily="18" charset="-128"/>
              </a:rPr>
              <a:t>Open Knowledge Foundation Japan</a:t>
            </a:r>
            <a:r>
              <a:rPr lang="ja-JP" altLang="en-US" dirty="0">
                <a:latin typeface="HGP明朝E" panose="02020900000000000000" pitchFamily="18" charset="-128"/>
                <a:ea typeface="HGP明朝E" panose="02020900000000000000" pitchFamily="18" charset="-128"/>
              </a:rPr>
              <a:t>賞  ：　</a:t>
            </a:r>
            <a:r>
              <a:rPr lang="ja-JP" altLang="en-US" dirty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電脳みやしろ</a:t>
            </a:r>
          </a:p>
        </p:txBody>
      </p:sp>
    </p:spTree>
    <p:extLst>
      <p:ext uri="{BB962C8B-B14F-4D97-AF65-F5344CB8AC3E}">
        <p14:creationId xmlns:p14="http://schemas.microsoft.com/office/powerpoint/2010/main" val="2888063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652" y="12169"/>
            <a:ext cx="1396347" cy="584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A98AF-388E-497A-B862-65AE4B989BE3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0" y="-1"/>
            <a:ext cx="37721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 smtClean="0">
                <a:solidFill>
                  <a:srgbClr val="0070C0"/>
                </a:solidFill>
                <a:latin typeface="HGP明朝E" pitchFamily="18" charset="-128"/>
                <a:ea typeface="HGP明朝E" pitchFamily="18" charset="-128"/>
              </a:rPr>
              <a:t>３．スポンサー募集中</a:t>
            </a:r>
            <a:endParaRPr kumimoji="1" lang="en-US" altLang="ja-JP" sz="3200" dirty="0" smtClean="0">
              <a:solidFill>
                <a:srgbClr val="0070C0"/>
              </a:solidFill>
              <a:latin typeface="HGP明朝E" pitchFamily="18" charset="-128"/>
              <a:ea typeface="HGP明朝E" pitchFamily="18" charset="-128"/>
            </a:endParaRPr>
          </a:p>
        </p:txBody>
      </p:sp>
      <p:cxnSp>
        <p:nvCxnSpPr>
          <p:cNvPr id="13" name="直線コネクタ 12"/>
          <p:cNvCxnSpPr/>
          <p:nvPr/>
        </p:nvCxnSpPr>
        <p:spPr>
          <a:xfrm>
            <a:off x="-1" y="596943"/>
            <a:ext cx="9144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/>
          <p:cNvSpPr/>
          <p:nvPr/>
        </p:nvSpPr>
        <p:spPr>
          <a:xfrm>
            <a:off x="254556" y="845842"/>
            <a:ext cx="871296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8900" indent="-88900"/>
            <a:r>
              <a:rPr lang="ja-JP" altLang="en-US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・今年もスポンサーを募集しています。</a:t>
            </a:r>
            <a:endParaRPr lang="en-US" altLang="ja-JP" dirty="0" smtClean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marL="88900" indent="-88900"/>
            <a:endParaRPr lang="en-US" altLang="ja-JP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marL="88900" indent="-88900"/>
            <a:r>
              <a:rPr lang="ja-JP" altLang="en-US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・スポンサーには、以下の事項をお願いいたします。</a:t>
            </a:r>
            <a:endParaRPr lang="en-US" altLang="ja-JP" dirty="0" smtClean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marL="88900" indent="-88900"/>
            <a:endParaRPr lang="en-US" altLang="ja-JP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marL="88900" indent="-88900"/>
            <a:r>
              <a:rPr lang="ja-JP" altLang="en-US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　</a:t>
            </a:r>
            <a:r>
              <a:rPr lang="ja-JP" altLang="en-US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１）受賞者の選定　</a:t>
            </a:r>
            <a:r>
              <a:rPr lang="ja-JP" altLang="en-US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（</a:t>
            </a:r>
            <a:r>
              <a:rPr lang="en-US" altLang="ja-JP" dirty="0">
                <a:latin typeface="HGP明朝E" panose="02020900000000000000" pitchFamily="18" charset="-128"/>
                <a:ea typeface="HGP明朝E" panose="02020900000000000000" pitchFamily="18" charset="-128"/>
              </a:rPr>
              <a:t>2014.02.21</a:t>
            </a:r>
            <a:r>
              <a:rPr lang="ja-JP" altLang="en-US" dirty="0">
                <a:latin typeface="HGP明朝E" panose="02020900000000000000" pitchFamily="18" charset="-128"/>
                <a:ea typeface="HGP明朝E" panose="02020900000000000000" pitchFamily="18" charset="-128"/>
              </a:rPr>
              <a:t>（金）</a:t>
            </a:r>
            <a:r>
              <a:rPr lang="en-US" altLang="ja-JP" dirty="0">
                <a:latin typeface="HGP明朝E" panose="02020900000000000000" pitchFamily="18" charset="-128"/>
                <a:ea typeface="HGP明朝E" panose="02020900000000000000" pitchFamily="18" charset="-128"/>
              </a:rPr>
              <a:t>-02.28</a:t>
            </a:r>
            <a:r>
              <a:rPr lang="ja-JP" altLang="en-US" dirty="0">
                <a:latin typeface="HGP明朝E" panose="02020900000000000000" pitchFamily="18" charset="-128"/>
                <a:ea typeface="HGP明朝E" panose="02020900000000000000" pitchFamily="18" charset="-128"/>
              </a:rPr>
              <a:t>（金</a:t>
            </a:r>
            <a:r>
              <a:rPr lang="ja-JP" altLang="en-US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））</a:t>
            </a:r>
            <a:endParaRPr lang="en-US" altLang="ja-JP" dirty="0" smtClean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marL="88900" indent="-88900"/>
            <a:r>
              <a:rPr lang="ja-JP" altLang="en-US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　</a:t>
            </a:r>
            <a:r>
              <a:rPr lang="ja-JP" altLang="en-US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２）副賞の用意　</a:t>
            </a:r>
            <a:r>
              <a:rPr lang="ja-JP" altLang="en-US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（各社・団体が用意しやすいもので結構です）</a:t>
            </a:r>
            <a:endParaRPr lang="en-US" altLang="ja-JP" dirty="0" smtClean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marL="88900" indent="-88900"/>
            <a:r>
              <a:rPr lang="ja-JP" altLang="en-US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　</a:t>
            </a:r>
            <a:r>
              <a:rPr lang="ja-JP" altLang="en-US" dirty="0" smtClean="0">
                <a:solidFill>
                  <a:srgbClr val="0070C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３）表彰式での授与　</a:t>
            </a:r>
            <a:r>
              <a:rPr lang="ja-JP" altLang="en-US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（</a:t>
            </a:r>
            <a:r>
              <a:rPr lang="en-US" altLang="ja-JP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2014.03.13</a:t>
            </a:r>
            <a:r>
              <a:rPr lang="ja-JP" altLang="en-US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（木）１０：００～１２：００）</a:t>
            </a:r>
            <a:endParaRPr lang="en-US" altLang="ja-JP" dirty="0" smtClean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marL="88900" indent="-88900"/>
            <a:endParaRPr lang="en-US" altLang="ja-JP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marL="88900" indent="-88900"/>
            <a:r>
              <a:rPr lang="ja-JP" altLang="en-US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・昨年度は、以下の方々にスポンサーになっていただきました。ありがとうございました。</a:t>
            </a:r>
            <a:endParaRPr lang="en-US" altLang="ja-JP" dirty="0" smtClean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marL="88900" indent="-88900"/>
            <a:r>
              <a:rPr lang="ja-JP" altLang="en-US" dirty="0">
                <a:latin typeface="HGP明朝E" panose="02020900000000000000" pitchFamily="18" charset="-128"/>
                <a:ea typeface="HGP明朝E" panose="02020900000000000000" pitchFamily="18" charset="-128"/>
              </a:rPr>
              <a:t>　</a:t>
            </a:r>
            <a:r>
              <a:rPr lang="ja-JP" altLang="en-US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今年もぜひ、よろしくお願いいたします。（五十音順・敬称略）</a:t>
            </a:r>
            <a:endParaRPr lang="ja-JP" altLang="en-US" dirty="0"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6516216" y="819847"/>
            <a:ext cx="65097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ja-JP" dirty="0" smtClean="0">
              <a:solidFill>
                <a:srgbClr val="0070C0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5753826"/>
              </p:ext>
            </p:extLst>
          </p:nvPr>
        </p:nvGraphicFramePr>
        <p:xfrm>
          <a:off x="724183" y="3725733"/>
          <a:ext cx="8024281" cy="296672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3624475"/>
                <a:gridCol w="4399806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HGP明朝B" panose="02020800000000000000" pitchFamily="18" charset="-128"/>
                          <a:ea typeface="HGP明朝B" panose="02020800000000000000" pitchFamily="18" charset="-128"/>
                        </a:rPr>
                        <a:t>団体名</a:t>
                      </a:r>
                      <a:endParaRPr kumimoji="1" lang="ja-JP" altLang="en-US" sz="1600" dirty="0">
                        <a:latin typeface="HGP明朝B" panose="02020800000000000000" pitchFamily="18" charset="-128"/>
                        <a:ea typeface="HGP明朝B" panose="02020800000000000000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HGP明朝B" panose="02020800000000000000" pitchFamily="18" charset="-128"/>
                          <a:ea typeface="HGP明朝B" panose="02020800000000000000" pitchFamily="18" charset="-128"/>
                        </a:rPr>
                        <a:t>ご用意いただいた副賞</a:t>
                      </a:r>
                      <a:endParaRPr kumimoji="1" lang="ja-JP" altLang="en-US" dirty="0">
                        <a:latin typeface="HGP明朝B" panose="02020800000000000000" pitchFamily="18" charset="-128"/>
                        <a:ea typeface="HGP明朝B" panose="02020800000000000000" pitchFamily="18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dirty="0" smtClean="0">
                          <a:solidFill>
                            <a:schemeClr val="tx1"/>
                          </a:solidFill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Open Knowledge Foundation Japan</a:t>
                      </a:r>
                      <a:endParaRPr lang="ja-JP" altLang="en-US" sz="1600" dirty="0" smtClean="0">
                        <a:solidFill>
                          <a:schemeClr val="tx1"/>
                        </a:solidFill>
                        <a:latin typeface="HGP明朝E" panose="02020900000000000000" pitchFamily="18" charset="-128"/>
                        <a:ea typeface="HGP明朝E" panose="02020900000000000000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HGP明朝B" panose="02020800000000000000" pitchFamily="18" charset="-128"/>
                          <a:ea typeface="HGP明朝B" panose="02020800000000000000" pitchFamily="18" charset="-128"/>
                        </a:rPr>
                        <a:t>バームクーヘン</a:t>
                      </a:r>
                      <a:endParaRPr kumimoji="1" lang="ja-JP" altLang="en-US" dirty="0">
                        <a:latin typeface="HGP明朝B" panose="02020800000000000000" pitchFamily="18" charset="-128"/>
                        <a:ea typeface="HGP明朝B" panose="02020800000000000000" pitchFamily="18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latin typeface="HGP明朝B" panose="02020800000000000000" pitchFamily="18" charset="-128"/>
                          <a:ea typeface="HGP明朝B" panose="02020800000000000000" pitchFamily="18" charset="-128"/>
                        </a:rPr>
                        <a:t>Google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latin typeface="HGP明朝B" panose="02020800000000000000" pitchFamily="18" charset="-128"/>
                          <a:ea typeface="HGP明朝B" panose="02020800000000000000" pitchFamily="18" charset="-128"/>
                        </a:rPr>
                        <a:t>nexus7</a:t>
                      </a:r>
                      <a:r>
                        <a:rPr kumimoji="1" lang="ja-JP" altLang="en-US" dirty="0" smtClean="0">
                          <a:latin typeface="HGP明朝B" panose="02020800000000000000" pitchFamily="18" charset="-128"/>
                          <a:ea typeface="HGP明朝B" panose="02020800000000000000" pitchFamily="18" charset="-128"/>
                        </a:rPr>
                        <a:t>と緑色のぬいぐるみ</a:t>
                      </a:r>
                      <a:endParaRPr kumimoji="1" lang="en-US" altLang="ja-JP" dirty="0" smtClean="0">
                        <a:latin typeface="HGP明朝B" panose="02020800000000000000" pitchFamily="18" charset="-128"/>
                        <a:ea typeface="HGP明朝B" panose="02020800000000000000" pitchFamily="18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HGP明朝B" panose="02020800000000000000" pitchFamily="18" charset="-128"/>
                          <a:ea typeface="HGP明朝B" panose="02020800000000000000" pitchFamily="18" charset="-128"/>
                        </a:rPr>
                        <a:t>国際大学</a:t>
                      </a:r>
                      <a:r>
                        <a:rPr kumimoji="1" lang="en-US" altLang="ja-JP" dirty="0" smtClean="0">
                          <a:latin typeface="HGP明朝B" panose="02020800000000000000" pitchFamily="18" charset="-128"/>
                          <a:ea typeface="HGP明朝B" panose="02020800000000000000" pitchFamily="18" charset="-128"/>
                        </a:rPr>
                        <a:t>GLOCOM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HGP明朝B" panose="02020800000000000000" pitchFamily="18" charset="-128"/>
                          <a:ea typeface="HGP明朝B" panose="02020800000000000000" pitchFamily="18" charset="-128"/>
                        </a:rPr>
                        <a:t>八海山セット</a:t>
                      </a:r>
                      <a:endParaRPr kumimoji="1" lang="ja-JP" altLang="en-US" dirty="0">
                        <a:latin typeface="HGP明朝B" panose="02020800000000000000" pitchFamily="18" charset="-128"/>
                        <a:ea typeface="HGP明朝B" panose="02020800000000000000" pitchFamily="18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zh-TW" altLang="en-US" dirty="0" smtClean="0">
                          <a:latin typeface="HGP明朝B" panose="02020800000000000000" pitchFamily="18" charset="-128"/>
                          <a:ea typeface="HGP明朝B" panose="02020800000000000000" pitchFamily="18" charset="-128"/>
                        </a:rPr>
                        <a:t>全国地質調査業協会連合会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HGP明朝B" panose="02020800000000000000" pitchFamily="18" charset="-128"/>
                          <a:ea typeface="HGP明朝B" panose="02020800000000000000" pitchFamily="18" charset="-128"/>
                        </a:rPr>
                        <a:t>ベルギービールギフト オルヴァルセット</a:t>
                      </a:r>
                      <a:endParaRPr kumimoji="1" lang="ja-JP" altLang="en-US" dirty="0">
                        <a:latin typeface="HGP明朝B" panose="02020800000000000000" pitchFamily="18" charset="-128"/>
                        <a:ea typeface="HGP明朝B" panose="02020800000000000000" pitchFamily="18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HGP明朝B" panose="02020800000000000000" pitchFamily="18" charset="-128"/>
                          <a:ea typeface="HGP明朝B" panose="02020800000000000000" pitchFamily="18" charset="-128"/>
                        </a:rPr>
                        <a:t>ソフトバンクテレコム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HGP明朝B" panose="02020800000000000000" pitchFamily="18" charset="-128"/>
                          <a:ea typeface="HGP明朝B" panose="02020800000000000000" pitchFamily="18" charset="-128"/>
                        </a:rPr>
                        <a:t>ソフトバンクのノベルティ　１式</a:t>
                      </a:r>
                      <a:r>
                        <a:rPr kumimoji="1" lang="ja-JP" altLang="en-US" sz="1200" dirty="0" smtClean="0">
                          <a:latin typeface="HGP明朝B" panose="02020800000000000000" pitchFamily="18" charset="-128"/>
                          <a:ea typeface="HGP明朝B" panose="02020800000000000000" pitchFamily="18" charset="-128"/>
                        </a:rPr>
                        <a:t>（お父さんスピーカー）</a:t>
                      </a:r>
                      <a:endParaRPr kumimoji="1" lang="ja-JP" altLang="en-US" sz="1200" dirty="0">
                        <a:latin typeface="HGP明朝B" panose="02020800000000000000" pitchFamily="18" charset="-128"/>
                        <a:ea typeface="HGP明朝B" panose="02020800000000000000" pitchFamily="18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dirty="0" smtClean="0">
                          <a:solidFill>
                            <a:schemeClr val="tx1"/>
                          </a:solidFill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日本</a:t>
                      </a:r>
                      <a:r>
                        <a:rPr lang="en-US" altLang="ja-JP" dirty="0" smtClean="0">
                          <a:solidFill>
                            <a:schemeClr val="tx1"/>
                          </a:solidFill>
                          <a:latin typeface="HGP明朝E" panose="02020900000000000000" pitchFamily="18" charset="-128"/>
                          <a:ea typeface="HGP明朝E" panose="02020900000000000000" pitchFamily="18" charset="-128"/>
                        </a:rPr>
                        <a:t>IBM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latin typeface="HGP明朝B" panose="02020800000000000000" pitchFamily="18" charset="-128"/>
                          <a:ea typeface="HGP明朝B" panose="02020800000000000000" pitchFamily="18" charset="-128"/>
                        </a:rPr>
                        <a:t>IBM</a:t>
                      </a:r>
                      <a:r>
                        <a:rPr kumimoji="1" lang="ja-JP" altLang="en-US" dirty="0" smtClean="0">
                          <a:latin typeface="HGP明朝B" panose="02020800000000000000" pitchFamily="18" charset="-128"/>
                          <a:ea typeface="HGP明朝B" panose="02020800000000000000" pitchFamily="18" charset="-128"/>
                        </a:rPr>
                        <a:t>ロゴ入り　バックセット</a:t>
                      </a:r>
                      <a:endParaRPr kumimoji="1" lang="en-US" altLang="ja-JP" dirty="0" smtClean="0">
                        <a:latin typeface="HGP明朝B" panose="02020800000000000000" pitchFamily="18" charset="-128"/>
                        <a:ea typeface="HGP明朝B" panose="02020800000000000000" pitchFamily="18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HGP明朝B" panose="02020800000000000000" pitchFamily="18" charset="-128"/>
                          <a:ea typeface="HGP明朝B" panose="02020800000000000000" pitchFamily="18" charset="-128"/>
                        </a:rPr>
                        <a:t>日本マイクロソフト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latin typeface="HGP明朝B" panose="02020800000000000000" pitchFamily="18" charset="-128"/>
                          <a:ea typeface="HGP明朝B" panose="02020800000000000000" pitchFamily="18" charset="-128"/>
                        </a:rPr>
                        <a:t>Xbox</a:t>
                      </a:r>
                      <a:endParaRPr kumimoji="1" lang="ja-JP" altLang="en-US" dirty="0">
                        <a:latin typeface="HGP明朝B" panose="02020800000000000000" pitchFamily="18" charset="-128"/>
                        <a:ea typeface="HGP明朝B" panose="02020800000000000000" pitchFamily="18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1572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212</Words>
  <Application>Microsoft Office PowerPoint</Application>
  <PresentationFormat>画面に合わせる (4:3)</PresentationFormat>
  <Paragraphs>81</Paragraphs>
  <Slides>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5" baseType="lpstr"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村上　文洋</dc:creator>
  <cp:lastModifiedBy>MRI</cp:lastModifiedBy>
  <cp:revision>34</cp:revision>
  <cp:lastPrinted>2014-02-19T04:39:09Z</cp:lastPrinted>
  <dcterms:created xsi:type="dcterms:W3CDTF">2014-02-12T05:15:17Z</dcterms:created>
  <dcterms:modified xsi:type="dcterms:W3CDTF">2014-02-19T04:39:24Z</dcterms:modified>
</cp:coreProperties>
</file>