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1" autoAdjust="0"/>
    <p:restoredTop sz="94660"/>
  </p:normalViewPr>
  <p:slideViewPr>
    <p:cSldViewPr>
      <p:cViewPr varScale="1">
        <p:scale>
          <a:sx n="94" d="100"/>
          <a:sy n="9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74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3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5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05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62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16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76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19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86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97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43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6C36-161A-4D09-8593-48D3D503E2D7}" type="datetimeFigureOut">
              <a:rPr kumimoji="1" lang="ja-JP" altLang="en-US" smtClean="0"/>
              <a:t>2014/2/19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6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67544" y="2204864"/>
            <a:ext cx="82809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3600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オープンデータ・</a:t>
            </a:r>
            <a:r>
              <a:rPr lang="ja-JP" altLang="ja-JP" sz="36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アプリコンテストについて</a:t>
            </a:r>
            <a:endParaRPr lang="en-US" altLang="ja-JP" sz="3600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lang="en-US" altLang="ja-JP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lang="en-US" altLang="ja-JP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2014.02.20</a:t>
            </a:r>
          </a:p>
          <a:p>
            <a:pPr algn="ctr"/>
            <a:endParaRPr lang="en-US" altLang="ja-JP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オープンデータ流通推進コンソーシアム事務局</a:t>
            </a:r>
            <a:endParaRPr lang="ja-JP" altLang="en-US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991872" y="3667"/>
            <a:ext cx="1152128" cy="40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資料</a:t>
            </a:r>
            <a:r>
              <a:rPr lang="ja-JP" altLang="en-US" dirty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４</a:t>
            </a:r>
            <a:endParaRPr kumimoji="1" lang="en-US" altLang="ja-JP" dirty="0" smtClean="0">
              <a:solidFill>
                <a:schemeClr val="tx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92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238067" y="764704"/>
            <a:ext cx="857106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・総務省の</a:t>
            </a:r>
            <a:r>
              <a:rPr lang="en-US" altLang="ja-JP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7</a:t>
            </a:r>
            <a:r>
              <a:rPr lang="ja-JP" altLang="en-US" dirty="0" err="1" smtClean="0">
                <a:latin typeface="HGP明朝E" panose="02020900000000000000" pitchFamily="18" charset="-128"/>
                <a:ea typeface="HGP明朝E" panose="02020900000000000000" pitchFamily="18" charset="-128"/>
              </a:rPr>
              <a:t>つの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実証実験でオープンデータ化された公共データを活用した、アプリケーションの開発を一般公募により行う「オープンデータ・アプリコンテスト」を開催中。</a:t>
            </a:r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・賞および副賞</a:t>
            </a:r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・スケジュール</a:t>
            </a:r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r>
              <a:rPr lang="en-US" altLang="ja-JP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※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審査委員は利活用・普及委員会委員に依頼。ただし技術賞は技術委員会委員が選定、また、各実証実験賞は、各実証実験請負事業者が選定。</a:t>
            </a:r>
            <a:endParaRPr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590" y="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１．</a:t>
            </a:r>
            <a:r>
              <a:rPr lang="ja-JP" altLang="ja-JP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オープンデータ</a:t>
            </a:r>
            <a:r>
              <a:rPr lang="ja-JP" altLang="ja-JP" sz="3200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・</a:t>
            </a:r>
            <a:r>
              <a:rPr lang="ja-JP" altLang="ja-JP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アプリコンテスト</a:t>
            </a:r>
            <a:r>
              <a:rPr lang="ja-JP" altLang="en-US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の概要</a:t>
            </a:r>
            <a:endParaRPr lang="en-US" altLang="ja-JP" sz="3200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8590" y="584775"/>
            <a:ext cx="9135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22" y="2420888"/>
            <a:ext cx="2796973" cy="251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5755453" y="4955254"/>
            <a:ext cx="3373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dirty="0" smtClean="0"/>
              <a:t>http://www.opendata.gr.jp/2013contest/</a:t>
            </a:r>
            <a:endParaRPr lang="ja-JP" altLang="en-US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292589"/>
              </p:ext>
            </p:extLst>
          </p:nvPr>
        </p:nvGraphicFramePr>
        <p:xfrm>
          <a:off x="395536" y="1982921"/>
          <a:ext cx="5472608" cy="1810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0"/>
                <a:gridCol w="3312368"/>
              </a:tblGrid>
              <a:tr h="375509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最優秀</a:t>
                      </a:r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賞（１点）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賞状と副賞（</a:t>
                      </a:r>
                      <a:r>
                        <a:rPr lang="en-US" altLang="ja-JP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30</a:t>
                      </a:r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万円分の商品券）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375509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優秀</a:t>
                      </a:r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賞（１点）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u="none" strike="noStrike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賞状と副賞（</a:t>
                      </a:r>
                      <a:r>
                        <a:rPr lang="en-US" altLang="ja-JP" sz="1800" u="none" strike="noStrike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20</a:t>
                      </a:r>
                      <a:r>
                        <a:rPr lang="ja-JP" altLang="en-US" sz="1800" u="none" strike="noStrike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万円分の商品券）</a:t>
                      </a:r>
                      <a:endParaRPr lang="ja-JP" altLang="en-US" sz="1800" b="0" i="0" u="none" strike="noStrike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375509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佳作</a:t>
                      </a:r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（１点）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賞状と副賞（</a:t>
                      </a:r>
                      <a:r>
                        <a:rPr lang="en-US" altLang="ja-JP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10</a:t>
                      </a:r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万円分の商品券）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375509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技術</a:t>
                      </a:r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賞（２点</a:t>
                      </a:r>
                      <a:r>
                        <a:rPr lang="ja-JP" altLang="en-US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）</a:t>
                      </a:r>
                      <a:r>
                        <a:rPr lang="ja-JP" altLang="en-US" sz="1800" u="none" strike="noStrike" dirty="0" smtClean="0">
                          <a:solidFill>
                            <a:srgbClr val="FF0000"/>
                          </a:solidFill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（追加）</a:t>
                      </a:r>
                      <a:endParaRPr lang="ja-JP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賞状と副賞（</a:t>
                      </a:r>
                      <a:r>
                        <a:rPr lang="en-US" altLang="ja-JP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5</a:t>
                      </a:r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万円分の商品券）　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308376"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各実証</a:t>
                      </a:r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実験賞（７点）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賞状と副賞（</a:t>
                      </a:r>
                      <a:r>
                        <a:rPr lang="en-US" altLang="ja-JP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5</a:t>
                      </a:r>
                      <a:r>
                        <a:rPr lang="ja-JP" altLang="en-US" sz="1800" u="none" strike="noStrike" dirty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万円分の商品券）　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3941"/>
              </p:ext>
            </p:extLst>
          </p:nvPr>
        </p:nvGraphicFramePr>
        <p:xfrm>
          <a:off x="395536" y="4437112"/>
          <a:ext cx="5472608" cy="1309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8312"/>
                <a:gridCol w="2664296"/>
              </a:tblGrid>
              <a:tr h="375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ja-JP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2014.02.03</a:t>
                      </a:r>
                      <a:r>
                        <a:rPr lang="ja-JP" altLang="en-US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（月）</a:t>
                      </a:r>
                      <a:r>
                        <a:rPr lang="en-US" altLang="ja-JP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-02.17</a:t>
                      </a:r>
                      <a:r>
                        <a:rPr lang="ja-JP" altLang="en-US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（月）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b="0" i="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応募受付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375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ja-JP" sz="1800" b="0" i="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2014.02.17</a:t>
                      </a:r>
                      <a:r>
                        <a:rPr lang="ja-JP" altLang="en-US" sz="1800" b="0" i="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（月）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-02.28</a:t>
                      </a:r>
                      <a:r>
                        <a:rPr lang="ja-JP" altLang="en-US" sz="1800" b="0" i="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（金）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b="0" i="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審査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  <a:tr h="375509">
                <a:tc>
                  <a:txBody>
                    <a:bodyPr/>
                    <a:lstStyle/>
                    <a:p>
                      <a:pPr algn="just" fontAlgn="ctr"/>
                      <a:r>
                        <a:rPr lang="en-US" altLang="ja-JP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2014.03.13</a:t>
                      </a:r>
                      <a:r>
                        <a:rPr lang="ja-JP" altLang="en-US" sz="180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（木）</a:t>
                      </a:r>
                      <a:endParaRPr lang="en-US" altLang="ja-JP" sz="1800" u="none" strike="noStrike" dirty="0" smtClean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algn="just" fontAlgn="ctr"/>
                      <a:r>
                        <a:rPr lang="ja-JP" altLang="en-US" sz="1800" b="0" i="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第４回利活用・普及委員会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1800" b="0" i="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表彰式と、最優秀～佳作の</a:t>
                      </a:r>
                      <a:r>
                        <a:rPr lang="en-US" altLang="ja-JP" sz="1800" b="0" i="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</a:t>
                      </a:r>
                      <a:r>
                        <a:rPr lang="ja-JP" altLang="en-US" sz="1800" b="0" i="0" u="none" strike="noStrike" dirty="0" smtClean="0">
                          <a:effectLst/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点のプレゼンテーション</a:t>
                      </a:r>
                      <a:endParaRPr lang="ja-JP" altLang="en-US" sz="1800" b="0" i="0" u="none" strike="noStrike" dirty="0">
                        <a:effectLst/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4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8AF-388E-497A-B862-65AE4B989BE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-1"/>
            <a:ext cx="7273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rPr>
              <a:t>２．実証実験で提供されている公共データ</a:t>
            </a:r>
            <a:endParaRPr kumimoji="1" lang="en-US" altLang="ja-JP" sz="3200" dirty="0" smtClean="0">
              <a:solidFill>
                <a:srgbClr val="0070C0"/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-1" y="59694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96655"/>
              </p:ext>
            </p:extLst>
          </p:nvPr>
        </p:nvGraphicFramePr>
        <p:xfrm>
          <a:off x="179512" y="1091520"/>
          <a:ext cx="8784976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5544616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latin typeface="+mn-ea"/>
                          <a:ea typeface="+mn-ea"/>
                        </a:rPr>
                        <a:t>テーマ</a:t>
                      </a:r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latin typeface="+mn-ea"/>
                          <a:ea typeface="+mn-ea"/>
                        </a:rPr>
                        <a:t>主な提供データ</a:t>
                      </a:r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latin typeface="+mn-ea"/>
                          <a:ea typeface="+mn-ea"/>
                        </a:rPr>
                        <a:t>データ提供期間</a:t>
                      </a:r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en-US" altLang="zh-TW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1.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自治体行政情報実証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・イベント情報、医療機関情報、バス停情報、</a:t>
                      </a:r>
                      <a:r>
                        <a:rPr kumimoji="1" lang="en-US" altLang="ja-JP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Wi-Fi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設置場所情報、</a:t>
                      </a:r>
                      <a:r>
                        <a:rPr kumimoji="1" lang="en-US" altLang="ja-JP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AED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設置場所情報、子育て情報、避難所位置情報 等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平成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26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年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20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日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木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)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まで</a:t>
                      </a:r>
                      <a:endParaRPr kumimoji="1" lang="ja-JP" altLang="en-US" sz="16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TW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2.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社会資本実証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・工事実績情報（工事件名、工期、施工場所、工法等</a:t>
                      </a:r>
                      <a:endParaRPr kumimoji="1" lang="en-US" altLang="ja-JP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・社会資本情報（名称、工法、幅員、建設年次、図面データ、入札情報データ等）</a:t>
                      </a:r>
                      <a:endParaRPr kumimoji="1" lang="en-US" altLang="ja-JP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・苦情・問い合わせ情報（発生日時、発生場所、発生内容等）</a:t>
                      </a:r>
                      <a:endParaRPr kumimoji="1" lang="en-US" altLang="ja-JP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・ソーシャルメディア情報（ソーシャルメディアに発信された社会資本に関する情報）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平成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26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年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20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日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木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)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まで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3.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観光実証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・モビリティ情報（公共交通路線情報、公共交通時刻表情報、公共交通停留所情報、駐車場の満空情報、バス平均移動時間、タクシー平均移動時間 等）</a:t>
                      </a:r>
                      <a:endParaRPr kumimoji="1" lang="en-US" altLang="ja-JP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・観光情報（公共施設情報、旅館情報、物産店情報、観光施設情報 等）</a:t>
                      </a:r>
                      <a:endParaRPr kumimoji="1" lang="en-US" altLang="ja-JP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・防災情報（避難所情報、防災拠点情報、帰宅支援ステージョン情報 等）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平成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26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年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20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日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木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)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まで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166087" y="671084"/>
            <a:ext cx="871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・７つの実証実験で、それぞれ以下のようなデータを提供しています。</a:t>
            </a:r>
            <a:endParaRPr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806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8AF-388E-497A-B862-65AE4B989BE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-1"/>
            <a:ext cx="7273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rPr>
              <a:t>２．実証実験で提供されている公共データ</a:t>
            </a:r>
            <a:endParaRPr kumimoji="1" lang="en-US" altLang="ja-JP" sz="3200" dirty="0" smtClean="0">
              <a:solidFill>
                <a:srgbClr val="0070C0"/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-1" y="59694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90683"/>
              </p:ext>
            </p:extLst>
          </p:nvPr>
        </p:nvGraphicFramePr>
        <p:xfrm>
          <a:off x="179512" y="764704"/>
          <a:ext cx="8784976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5544616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テーマ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主な提供データ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データ提供期間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4.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防災実証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en-US" altLang="ja-JP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kumimoji="1" lang="ja-JP" altLang="en-US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茨城フィールド</a:t>
                      </a:r>
                      <a:r>
                        <a:rPr kumimoji="1" lang="en-US" altLang="ja-JP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</a:p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・地震予測データ、液状化データ（プレート境界型茨城県南部地震、南海トラフ巨大地震）</a:t>
                      </a:r>
                      <a:endParaRPr kumimoji="1" lang="en-US" altLang="ja-JP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・津波シミュレーションデータ（南海トラフ巨大地震）</a:t>
                      </a:r>
                      <a:endParaRPr kumimoji="1" lang="en-US" altLang="ja-JP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・揺れやすさデータ、建物危険度データ、急傾斜地崩壊危険区域データ、避難所データ（水戸市）</a:t>
                      </a:r>
                      <a:endParaRPr kumimoji="1" lang="en-US" altLang="ja-JP" baseline="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en-US" altLang="ja-JP" baseline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kumimoji="1" lang="ja-JP" altLang="en-US" baseline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京都フィールド</a:t>
                      </a:r>
                      <a:r>
                        <a:rPr kumimoji="1" lang="en-US" altLang="ja-JP" baseline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</a:p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・避難所情報、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避難所開設情報</a:t>
                      </a:r>
                      <a:r>
                        <a:rPr kumimoji="1" lang="ja-JP" altLang="en-US" dirty="0" err="1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地震被害想定調査マップ、</a:t>
                      </a:r>
                      <a:r>
                        <a:rPr kumimoji="1" lang="en-US" altLang="ja-JP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XRAIN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雨量データ画像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平成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26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年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28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日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金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)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まで</a:t>
                      </a:r>
                      <a:endParaRPr kumimoji="1" lang="ja-JP" altLang="en-US" sz="16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TW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5.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公共交通実証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・列車時刻表、在線情報、駅時刻表、運行情報、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駅構内地物情報</a:t>
                      </a:r>
                      <a:r>
                        <a:rPr kumimoji="1" lang="ja-JP" altLang="en-US" dirty="0" err="1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</a:t>
                      </a:r>
                      <a:r>
                        <a:rPr kumimoji="1" lang="zh-CN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国土数値情報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（駅・バス停、バスルート等）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平成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26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年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20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日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木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)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まで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en-US" altLang="ja-JP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6.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統計情報・データカタログ実証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</a:t>
                      </a:r>
                      <a:r>
                        <a:rPr kumimoji="1" lang="zh-TW" altLang="en-US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国勢調査</a:t>
                      </a:r>
                      <a:r>
                        <a:rPr kumimoji="1" lang="ja-JP" altLang="en-US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</a:t>
                      </a:r>
                      <a:r>
                        <a:rPr kumimoji="1" lang="zh-TW" altLang="en-US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小地域集計</a:t>
                      </a:r>
                      <a:r>
                        <a:rPr kumimoji="1" lang="ja-JP" altLang="en-US" b="0" dirty="0" err="1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</a:t>
                      </a:r>
                      <a:r>
                        <a:rPr kumimoji="1" lang="ja-JP" altLang="en-US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地域メッシュ統計（予定））</a:t>
                      </a:r>
                      <a:endParaRPr kumimoji="1" lang="en-US" altLang="ja-JP" b="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・データカタログサイト（試行版）掲載のデータセットのメタデータ</a:t>
                      </a:r>
                      <a:endParaRPr kumimoji="1" lang="ja-JP" altLang="en-US" b="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平成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26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年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20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日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木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)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まで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en-US" altLang="zh-TW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7.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花粉症関連情報実証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・センサー情報（センサー属性、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設置場所</a:t>
                      </a:r>
                      <a:r>
                        <a:rPr kumimoji="1" lang="ja-JP" altLang="en-US" dirty="0" err="1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観測値情報）</a:t>
                      </a:r>
                      <a:endParaRPr kumimoji="1" lang="en-US" altLang="ja-JP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症状日記情報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（花粉症患者に支給した端末から入力された、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日付、入力場所、患者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属性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、症状</a:t>
                      </a:r>
                      <a:r>
                        <a:rPr kumimoji="1" lang="ja-JP" altLang="en-US" dirty="0" err="1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服用薬 等）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平成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26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年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31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日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(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月</a:t>
                      </a:r>
                      <a:r>
                        <a:rPr kumimoji="1" lang="en-US" altLang="ja-JP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)</a:t>
                      </a:r>
                      <a:r>
                        <a:rPr kumimoji="1" lang="ja-JP" altLang="en-US" sz="16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まで</a:t>
                      </a:r>
                      <a:endParaRPr kumimoji="1" lang="ja-JP" altLang="en-US" sz="16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80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8AF-388E-497A-B862-65AE4B989BE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-1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rPr>
              <a:t>３．開発者サイトの公開</a:t>
            </a:r>
            <a:endParaRPr kumimoji="1" lang="en-US" altLang="ja-JP" sz="3200" dirty="0" smtClean="0">
              <a:solidFill>
                <a:srgbClr val="0070C0"/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-1" y="59694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251518" y="764704"/>
            <a:ext cx="8712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・各オープンデータ実証実験では、実証実験期間中、開発者サイトを開設し、データ活用に関する情報提供や問い合わせ対応を行っています。</a:t>
            </a:r>
            <a:endParaRPr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8452"/>
            <a:ext cx="7647863" cy="467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07504" y="6287397"/>
            <a:ext cx="87129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ctr"/>
            <a:r>
              <a:rPr lang="ja-JP" altLang="en-US" sz="1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図　開発者サイトの例</a:t>
            </a:r>
            <a:endParaRPr lang="ja-JP" altLang="en-US" sz="1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47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590" y="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３．応募状況</a:t>
            </a:r>
            <a:endParaRPr lang="en-US" altLang="ja-JP" sz="3200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8590" y="584775"/>
            <a:ext cx="9135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39552" y="908720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応募総数：９２件</a:t>
            </a:r>
            <a:endParaRPr kumimoji="1" lang="ja-JP" altLang="en-US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23712"/>
              </p:ext>
            </p:extLst>
          </p:nvPr>
        </p:nvGraphicFramePr>
        <p:xfrm>
          <a:off x="539552" y="1772816"/>
          <a:ext cx="806489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2088232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latin typeface="+mn-ea"/>
                          <a:ea typeface="+mn-ea"/>
                        </a:rPr>
                        <a:t>実証実験テーマ</a:t>
                      </a:r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latin typeface="+mn-ea"/>
                          <a:ea typeface="+mn-ea"/>
                        </a:rPr>
                        <a:t>応募件数</a:t>
                      </a:r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latin typeface="+mn-ea"/>
                          <a:ea typeface="+mn-ea"/>
                        </a:rPr>
                        <a:t>備考</a:t>
                      </a:r>
                      <a:endParaRPr kumimoji="1" lang="ja-JP" altLang="en-US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en-US" altLang="zh-TW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1.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自治体行政情報実証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TW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2.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社会資本実証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11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3.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観光実証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22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4.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防災実証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TW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5.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公共交通実証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12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en-US" altLang="ja-JP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6.</a:t>
                      </a:r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統計情報・データカタログ実証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7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en-US" altLang="zh-TW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7.</a:t>
                      </a:r>
                      <a:r>
                        <a:rPr kumimoji="1" lang="zh-TW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花粉症関連情報実証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9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 algn="ctr"/>
                      <a:r>
                        <a:rPr kumimoji="1" lang="ja-JP" altLang="en-US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合計</a:t>
                      </a:r>
                      <a:endParaRPr kumimoji="1" lang="ja-JP" altLang="en-US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92</a:t>
                      </a:r>
                      <a:r>
                        <a:rPr lang="ja-JP" altLang="en-US" dirty="0" smtClean="0"/>
                        <a:t>（のべ</a:t>
                      </a:r>
                      <a:r>
                        <a:rPr lang="en-US" altLang="ja-JP" dirty="0" smtClean="0"/>
                        <a:t>101</a:t>
                      </a:r>
                      <a:r>
                        <a:rPr lang="ja-JP" altLang="en-US" dirty="0" smtClean="0"/>
                        <a:t>件</a:t>
                      </a:r>
                      <a:r>
                        <a:rPr lang="en-US" altLang="ja-JP" dirty="0" smtClean="0"/>
                        <a:t>※</a:t>
                      </a:r>
                      <a:r>
                        <a:rPr lang="ja-JP" altLang="en-US" dirty="0" smtClean="0"/>
                        <a:t>）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9552" y="5137447"/>
            <a:ext cx="2587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複数の</a:t>
            </a:r>
            <a:r>
              <a:rPr kumimoji="1" lang="ja-JP" altLang="en-US" sz="1400" dirty="0" smtClean="0"/>
              <a:t>実証</a:t>
            </a:r>
            <a:r>
              <a:rPr lang="ja-JP" altLang="en-US" sz="1400" dirty="0" smtClean="0"/>
              <a:t>データの活用あり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8516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590" y="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４．今後の予定</a:t>
            </a:r>
            <a:endParaRPr lang="en-US" altLang="ja-JP" sz="3200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8590" y="584775"/>
            <a:ext cx="9135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539552" y="908720"/>
            <a:ext cx="73548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</a:t>
            </a:r>
            <a:r>
              <a:rPr kumimoji="1"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2014.</a:t>
            </a:r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02.28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（金）に審査結果を決定し、受賞者に連絡。</a:t>
            </a:r>
            <a:endParaRPr kumimoji="1"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・次回（</a:t>
            </a:r>
            <a:r>
              <a:rPr kumimoji="1"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第４回）の利活用・普及委員会で、</a:t>
            </a:r>
            <a:endParaRPr kumimoji="1"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kumimoji="1" lang="ja-JP" altLang="en-US" sz="24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１）最優秀賞、優秀賞、佳作の３点のプレゼンテーション</a:t>
            </a:r>
            <a:endParaRPr kumimoji="1" lang="en-US" altLang="ja-JP" sz="2400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　２）表彰式</a:t>
            </a:r>
            <a:endParaRPr lang="en-US" altLang="ja-JP" sz="2400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kumimoji="1" lang="en-US" altLang="ja-JP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を行います。</a:t>
            </a:r>
            <a:endParaRPr kumimoji="1" lang="ja-JP" altLang="en-US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872670" y="4328517"/>
            <a:ext cx="5407249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第４回利活用・普及委員会</a:t>
            </a:r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endParaRPr lang="en-US" altLang="ja-JP" sz="8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日時：</a:t>
            </a:r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2014.03.13</a:t>
            </a:r>
            <a:r>
              <a:rPr lang="ja-JP" altLang="en-US" sz="2400" dirty="0">
                <a:latin typeface="HGP明朝E" panose="02020900000000000000" pitchFamily="18" charset="-128"/>
                <a:ea typeface="HGP明朝E" panose="02020900000000000000" pitchFamily="18" charset="-128"/>
              </a:rPr>
              <a:t>（木）１０：００</a:t>
            </a:r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～１２：００</a:t>
            </a:r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場所：三菱総研内会議室</a:t>
            </a:r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r>
              <a:rPr lang="en-US" altLang="ja-JP" sz="24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※</a:t>
            </a:r>
            <a:r>
              <a:rPr lang="ja-JP" altLang="en-US" sz="24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勝手表彰の表彰式も併せて行います。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87475" y="4832573"/>
            <a:ext cx="5688632" cy="118871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481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909</Words>
  <Application>Microsoft Office PowerPoint</Application>
  <PresentationFormat>画面に合わせる (4:3)</PresentationFormat>
  <Paragraphs>131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村上　文洋</dc:creator>
  <cp:lastModifiedBy>村上　文洋</cp:lastModifiedBy>
  <cp:revision>22</cp:revision>
  <dcterms:created xsi:type="dcterms:W3CDTF">2014-02-12T05:15:17Z</dcterms:created>
  <dcterms:modified xsi:type="dcterms:W3CDTF">2014-02-19T03:27:02Z</dcterms:modified>
</cp:coreProperties>
</file>