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5.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6.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7.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8.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9.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10.xml" ContentType="application/vnd.openxmlformats-officedocument.themeOverride+xml"/>
  <Override PartName="/ppt/drawings/drawing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1"/>
  </p:notesMasterIdLst>
  <p:sldIdLst>
    <p:sldId id="416" r:id="rId2"/>
    <p:sldId id="483" r:id="rId3"/>
    <p:sldId id="499" r:id="rId4"/>
    <p:sldId id="485" r:id="rId5"/>
    <p:sldId id="489" r:id="rId6"/>
    <p:sldId id="491" r:id="rId7"/>
    <p:sldId id="494" r:id="rId8"/>
    <p:sldId id="496" r:id="rId9"/>
    <p:sldId id="497" r:id="rId10"/>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CC"/>
    <a:srgbClr val="FF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19" autoAdjust="0"/>
    <p:restoredTop sz="92639" autoAdjust="0"/>
  </p:normalViewPr>
  <p:slideViewPr>
    <p:cSldViewPr snapToGrid="0">
      <p:cViewPr>
        <p:scale>
          <a:sx n="90" d="100"/>
          <a:sy n="90" d="100"/>
        </p:scale>
        <p:origin x="-1086"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4.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5.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6.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7.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8.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10.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Sheet1!$C$74:$C$79</c:f>
              <c:strCache>
                <c:ptCount val="6"/>
                <c:pt idx="0">
                  <c:v>１ヶ月単位</c:v>
                </c:pt>
                <c:pt idx="1">
                  <c:v>四半期（３ヶ月）単位</c:v>
                </c:pt>
                <c:pt idx="2">
                  <c:v>半年単位</c:v>
                </c:pt>
                <c:pt idx="3">
                  <c:v>一年単位</c:v>
                </c:pt>
                <c:pt idx="4">
                  <c:v>その他</c:v>
                </c:pt>
                <c:pt idx="5">
                  <c:v>無回答</c:v>
                </c:pt>
              </c:strCache>
            </c:strRef>
          </c:cat>
          <c:val>
            <c:numRef>
              <c:f>Sheet1!$D$74:$D$79</c:f>
              <c:numCache>
                <c:formatCode>General</c:formatCode>
                <c:ptCount val="6"/>
                <c:pt idx="0">
                  <c:v>14</c:v>
                </c:pt>
                <c:pt idx="1">
                  <c:v>5</c:v>
                </c:pt>
                <c:pt idx="2">
                  <c:v>1</c:v>
                </c:pt>
                <c:pt idx="3">
                  <c:v>7</c:v>
                </c:pt>
                <c:pt idx="4">
                  <c:v>2</c:v>
                </c:pt>
                <c:pt idx="5">
                  <c:v>2</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9.3599544636431276E-2"/>
          <c:y val="0.81070484266225018"/>
          <c:w val="0.90219829432846621"/>
          <c:h val="0.15473813859996149"/>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Sheet1!$C$95:$C$101</c:f>
              <c:strCache>
                <c:ptCount val="7"/>
                <c:pt idx="0">
                  <c:v>１９５４年（昭和２９年）以降</c:v>
                </c:pt>
                <c:pt idx="1">
                  <c:v>１９８８年（平成元年）以降</c:v>
                </c:pt>
                <c:pt idx="2">
                  <c:v>直近１０年分</c:v>
                </c:pt>
                <c:pt idx="3">
                  <c:v>直近５年分</c:v>
                </c:pt>
                <c:pt idx="4">
                  <c:v>最新データがあればよい</c:v>
                </c:pt>
                <c:pt idx="5">
                  <c:v>その他</c:v>
                </c:pt>
                <c:pt idx="6">
                  <c:v>無回答</c:v>
                </c:pt>
              </c:strCache>
            </c:strRef>
          </c:cat>
          <c:val>
            <c:numRef>
              <c:f>Sheet1!$D$95:$D$101</c:f>
              <c:numCache>
                <c:formatCode>General</c:formatCode>
                <c:ptCount val="7"/>
                <c:pt idx="0">
                  <c:v>7</c:v>
                </c:pt>
                <c:pt idx="1">
                  <c:v>10</c:v>
                </c:pt>
                <c:pt idx="2">
                  <c:v>7</c:v>
                </c:pt>
                <c:pt idx="3">
                  <c:v>3</c:v>
                </c:pt>
                <c:pt idx="4">
                  <c:v>1</c:v>
                </c:pt>
                <c:pt idx="5">
                  <c:v>1</c:v>
                </c:pt>
                <c:pt idx="6">
                  <c:v>2</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7.8581450161772801E-2"/>
          <c:y val="0.81014711032943099"/>
          <c:w val="0.87258872320253678"/>
          <c:h val="0.15529565288518596"/>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6416666666666667E-2"/>
          <c:y val="0.17592592592592593"/>
          <c:w val="0.91586111111111113"/>
          <c:h val="0.54142752989209686"/>
        </c:manualLayout>
      </c:layout>
      <c:barChart>
        <c:barDir val="bar"/>
        <c:grouping val="percentStacked"/>
        <c:varyColors val="0"/>
        <c:ser>
          <c:idx val="0"/>
          <c:order val="0"/>
          <c:tx>
            <c:strRef>
              <c:f>Sheet1!$C$108</c:f>
              <c:strCache>
                <c:ptCount val="1"/>
                <c:pt idx="0">
                  <c:v>１２月末または１月１日現在</c:v>
                </c:pt>
              </c:strCache>
            </c:strRef>
          </c:tx>
          <c:spPr>
            <a:solidFill>
              <a:schemeClr val="tx2">
                <a:lumMod val="60000"/>
                <a:lumOff val="40000"/>
              </a:schemeClr>
            </a:solidFill>
          </c:spPr>
          <c:invertIfNegative val="0"/>
          <c:dLbls>
            <c:dLbl>
              <c:idx val="0"/>
              <c:layout/>
              <c:tx>
                <c:rich>
                  <a:bodyPr/>
                  <a:lstStyle/>
                  <a:p>
                    <a:r>
                      <a:rPr lang="ja-JP" altLang="en-US" sz="800"/>
                      <a:t>１２月末または</a:t>
                    </a:r>
                    <a:endParaRPr lang="en-US" altLang="ja-JP" sz="800"/>
                  </a:p>
                  <a:p>
                    <a:r>
                      <a:rPr lang="ja-JP" altLang="en-US" sz="800"/>
                      <a:t>１月１日現在</a:t>
                    </a:r>
                    <a:r>
                      <a:rPr lang="en-US" altLang="ja-JP" sz="800"/>
                      <a:t>, 35.0%</a:t>
                    </a:r>
                    <a:endParaRPr lang="en-US" altLang="ja-JP"/>
                  </a:p>
                </c:rich>
              </c:tx>
              <c:showLegendKey val="0"/>
              <c:showVal val="1"/>
              <c:showCatName val="0"/>
              <c:showSerName val="1"/>
              <c:showPercent val="0"/>
              <c:showBubbleSize val="0"/>
            </c:dLbl>
            <c:numFmt formatCode="0.0%" sourceLinked="0"/>
            <c:txPr>
              <a:bodyPr/>
              <a:lstStyle/>
              <a:p>
                <a:pPr>
                  <a:defRPr sz="800"/>
                </a:pPr>
                <a:endParaRPr lang="ja-JP"/>
              </a:p>
            </c:txPr>
            <c:showLegendKey val="0"/>
            <c:showVal val="1"/>
            <c:showCatName val="0"/>
            <c:showSerName val="1"/>
            <c:showPercent val="0"/>
            <c:showBubbleSize val="0"/>
            <c:showLeaderLines val="0"/>
          </c:dLbls>
          <c:val>
            <c:numRef>
              <c:f>Sheet1!$E$108</c:f>
              <c:numCache>
                <c:formatCode>0%</c:formatCode>
                <c:ptCount val="1"/>
                <c:pt idx="0">
                  <c:v>0.42857142857142855</c:v>
                </c:pt>
              </c:numCache>
            </c:numRef>
          </c:val>
        </c:ser>
        <c:ser>
          <c:idx val="1"/>
          <c:order val="1"/>
          <c:tx>
            <c:strRef>
              <c:f>Sheet1!$C$109</c:f>
              <c:strCache>
                <c:ptCount val="1"/>
                <c:pt idx="0">
                  <c:v>３月末または４月１日現在</c:v>
                </c:pt>
              </c:strCache>
            </c:strRef>
          </c:tx>
          <c:spPr>
            <a:solidFill>
              <a:schemeClr val="accent2">
                <a:lumMod val="60000"/>
                <a:lumOff val="40000"/>
              </a:schemeClr>
            </a:solidFill>
          </c:spPr>
          <c:invertIfNegative val="0"/>
          <c:dLbls>
            <c:dLbl>
              <c:idx val="0"/>
              <c:layout/>
              <c:tx>
                <c:rich>
                  <a:bodyPr/>
                  <a:lstStyle/>
                  <a:p>
                    <a:r>
                      <a:rPr lang="ja-JP" altLang="en-US" sz="800"/>
                      <a:t>３月末または</a:t>
                    </a:r>
                    <a:endParaRPr lang="en-US" altLang="ja-JP" sz="800"/>
                  </a:p>
                  <a:p>
                    <a:r>
                      <a:rPr lang="ja-JP" altLang="en-US" sz="800"/>
                      <a:t>４月１日現在</a:t>
                    </a:r>
                    <a:r>
                      <a:rPr lang="en-US" altLang="ja-JP" sz="800"/>
                      <a:t>, </a:t>
                    </a:r>
                  </a:p>
                  <a:p>
                    <a:r>
                      <a:rPr lang="en-US" altLang="ja-JP" sz="800"/>
                      <a:t>65%</a:t>
                    </a:r>
                    <a:endParaRPr lang="en-US" altLang="ja-JP"/>
                  </a:p>
                </c:rich>
              </c:tx>
              <c:showLegendKey val="0"/>
              <c:showVal val="1"/>
              <c:showCatName val="0"/>
              <c:showSerName val="1"/>
              <c:showPercent val="0"/>
              <c:showBubbleSize val="0"/>
            </c:dLbl>
            <c:txPr>
              <a:bodyPr/>
              <a:lstStyle/>
              <a:p>
                <a:pPr>
                  <a:defRPr sz="800"/>
                </a:pPr>
                <a:endParaRPr lang="ja-JP"/>
              </a:p>
            </c:txPr>
            <c:showLegendKey val="0"/>
            <c:showVal val="1"/>
            <c:showCatName val="0"/>
            <c:showSerName val="1"/>
            <c:showPercent val="0"/>
            <c:showBubbleSize val="0"/>
            <c:showLeaderLines val="0"/>
          </c:dLbls>
          <c:val>
            <c:numRef>
              <c:f>Sheet1!$E$109</c:f>
              <c:numCache>
                <c:formatCode>0%</c:formatCode>
                <c:ptCount val="1"/>
                <c:pt idx="0">
                  <c:v>0.2857142857142857</c:v>
                </c:pt>
              </c:numCache>
            </c:numRef>
          </c:val>
        </c:ser>
        <c:ser>
          <c:idx val="2"/>
          <c:order val="2"/>
          <c:tx>
            <c:strRef>
              <c:f>Sheet1!$C$110</c:f>
              <c:strCache>
                <c:ptCount val="1"/>
                <c:pt idx="0">
                  <c:v>９月末または１０月１日現在</c:v>
                </c:pt>
              </c:strCache>
            </c:strRef>
          </c:tx>
          <c:spPr>
            <a:solidFill>
              <a:schemeClr val="accent3">
                <a:lumMod val="60000"/>
                <a:lumOff val="40000"/>
              </a:schemeClr>
            </a:solidFill>
          </c:spPr>
          <c:invertIfNegative val="0"/>
          <c:dLbls>
            <c:dLbl>
              <c:idx val="0"/>
              <c:layout/>
              <c:tx>
                <c:rich>
                  <a:bodyPr/>
                  <a:lstStyle/>
                  <a:p>
                    <a:r>
                      <a:rPr lang="ja-JP" altLang="en-US" sz="800"/>
                      <a:t>９月末または</a:t>
                    </a:r>
                    <a:endParaRPr lang="en-US" altLang="ja-JP" sz="800"/>
                  </a:p>
                  <a:p>
                    <a:r>
                      <a:rPr lang="ja-JP" altLang="en-US" sz="800"/>
                      <a:t>１０月１日現在</a:t>
                    </a:r>
                    <a:r>
                      <a:rPr lang="en-US" altLang="ja-JP" sz="800"/>
                      <a:t>, 29%</a:t>
                    </a:r>
                    <a:endParaRPr lang="en-US" altLang="ja-JP"/>
                  </a:p>
                </c:rich>
              </c:tx>
              <c:showLegendKey val="0"/>
              <c:showVal val="1"/>
              <c:showCatName val="0"/>
              <c:showSerName val="1"/>
              <c:showPercent val="0"/>
              <c:showBubbleSize val="0"/>
            </c:dLbl>
            <c:txPr>
              <a:bodyPr/>
              <a:lstStyle/>
              <a:p>
                <a:pPr>
                  <a:defRPr sz="800"/>
                </a:pPr>
                <a:endParaRPr lang="ja-JP"/>
              </a:p>
            </c:txPr>
            <c:showLegendKey val="0"/>
            <c:showVal val="1"/>
            <c:showCatName val="0"/>
            <c:showSerName val="1"/>
            <c:showPercent val="0"/>
            <c:showBubbleSize val="0"/>
            <c:showLeaderLines val="0"/>
          </c:dLbls>
          <c:val>
            <c:numRef>
              <c:f>Sheet1!$E$110</c:f>
              <c:numCache>
                <c:formatCode>0%</c:formatCode>
                <c:ptCount val="1"/>
                <c:pt idx="0">
                  <c:v>0.2857142857142857</c:v>
                </c:pt>
              </c:numCache>
            </c:numRef>
          </c:val>
        </c:ser>
        <c:ser>
          <c:idx val="5"/>
          <c:order val="3"/>
          <c:tx>
            <c:strRef>
              <c:f>Sheet1!$C$111</c:f>
              <c:strCache>
                <c:ptCount val="1"/>
                <c:pt idx="0">
                  <c:v>その他</c:v>
                </c:pt>
              </c:strCache>
            </c:strRef>
          </c:tx>
          <c:invertIfNegative val="0"/>
          <c:val>
            <c:numRef>
              <c:f>Sheet1!$E$111</c:f>
              <c:numCache>
                <c:formatCode>0%</c:formatCode>
                <c:ptCount val="1"/>
                <c:pt idx="0">
                  <c:v>0</c:v>
                </c:pt>
              </c:numCache>
            </c:numRef>
          </c:val>
        </c:ser>
        <c:dLbls>
          <c:showLegendKey val="0"/>
          <c:showVal val="0"/>
          <c:showCatName val="0"/>
          <c:showSerName val="0"/>
          <c:showPercent val="0"/>
          <c:showBubbleSize val="0"/>
        </c:dLbls>
        <c:gapWidth val="150"/>
        <c:overlap val="100"/>
        <c:axId val="38595968"/>
        <c:axId val="38933632"/>
      </c:barChart>
      <c:catAx>
        <c:axId val="38595968"/>
        <c:scaling>
          <c:orientation val="minMax"/>
        </c:scaling>
        <c:delete val="0"/>
        <c:axPos val="l"/>
        <c:majorTickMark val="out"/>
        <c:minorTickMark val="none"/>
        <c:tickLblPos val="none"/>
        <c:crossAx val="38933632"/>
        <c:crosses val="autoZero"/>
        <c:auto val="1"/>
        <c:lblAlgn val="ctr"/>
        <c:lblOffset val="100"/>
        <c:noMultiLvlLbl val="0"/>
      </c:catAx>
      <c:valAx>
        <c:axId val="38933632"/>
        <c:scaling>
          <c:orientation val="minMax"/>
        </c:scaling>
        <c:delete val="0"/>
        <c:axPos val="b"/>
        <c:majorGridlines/>
        <c:numFmt formatCode="0%" sourceLinked="1"/>
        <c:majorTickMark val="out"/>
        <c:minorTickMark val="none"/>
        <c:tickLblPos val="nextTo"/>
        <c:crossAx val="38595968"/>
        <c:crosses val="autoZero"/>
        <c:crossBetween val="between"/>
      </c:valAx>
    </c:plotArea>
    <c:legend>
      <c:legendPos val="b"/>
      <c:layout>
        <c:manualLayout>
          <c:xMode val="edge"/>
          <c:yMode val="edge"/>
          <c:x val="2.0037401574803146E-2"/>
          <c:y val="0.8420122484689414"/>
          <c:w val="0.91051815398075242"/>
          <c:h val="0.11437713235703717"/>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Sheet1!$C$138:$C$141</c:f>
              <c:strCache>
                <c:ptCount val="4"/>
                <c:pt idx="0">
                  <c:v>１歳間隔</c:v>
                </c:pt>
                <c:pt idx="1">
                  <c:v>５歳間隔</c:v>
                </c:pt>
                <c:pt idx="2">
                  <c:v>その他</c:v>
                </c:pt>
                <c:pt idx="3">
                  <c:v>無回答</c:v>
                </c:pt>
              </c:strCache>
            </c:strRef>
          </c:cat>
          <c:val>
            <c:numRef>
              <c:f>Sheet1!$D$138:$D$141</c:f>
              <c:numCache>
                <c:formatCode>General</c:formatCode>
                <c:ptCount val="4"/>
                <c:pt idx="0">
                  <c:v>25</c:v>
                </c:pt>
                <c:pt idx="1">
                  <c:v>4</c:v>
                </c:pt>
                <c:pt idx="2">
                  <c:v>1</c:v>
                </c:pt>
                <c:pt idx="3">
                  <c:v>1</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3.7850683168893957E-2"/>
          <c:y val="0.84536724073967384"/>
          <c:w val="0.90594414504771803"/>
          <c:h val="0.12007572435542009"/>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866671121421609"/>
          <c:y val="5.6156717280968979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Sheet1!$C$160:$C$165</c:f>
              <c:strCache>
                <c:ptCount val="6"/>
                <c:pt idx="0">
                  <c:v>市区町村単位</c:v>
                </c:pt>
                <c:pt idx="1">
                  <c:v>町単位</c:v>
                </c:pt>
                <c:pt idx="2">
                  <c:v>丁目単位</c:v>
                </c:pt>
                <c:pt idx="3">
                  <c:v>番地単位</c:v>
                </c:pt>
                <c:pt idx="4">
                  <c:v>その他</c:v>
                </c:pt>
                <c:pt idx="5">
                  <c:v>無回答</c:v>
                </c:pt>
              </c:strCache>
            </c:strRef>
          </c:cat>
          <c:val>
            <c:numRef>
              <c:f>Sheet1!$D$160:$D$165</c:f>
              <c:numCache>
                <c:formatCode>General</c:formatCode>
                <c:ptCount val="6"/>
                <c:pt idx="0">
                  <c:v>2</c:v>
                </c:pt>
                <c:pt idx="1">
                  <c:v>11</c:v>
                </c:pt>
                <c:pt idx="2">
                  <c:v>12</c:v>
                </c:pt>
                <c:pt idx="3">
                  <c:v>4</c:v>
                </c:pt>
                <c:pt idx="4">
                  <c:v>1</c:v>
                </c:pt>
                <c:pt idx="5">
                  <c:v>1</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5.339774327925164E-2"/>
          <c:y val="0.81669997975238118"/>
          <c:w val="0.89320427133524982"/>
          <c:h val="0.1487427794464963"/>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0493285214348207"/>
          <c:y val="0.26412802566345872"/>
          <c:w val="0.55042825896762904"/>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Sheet1!$N$174:$N$182</c:f>
              <c:strCache>
                <c:ptCount val="9"/>
                <c:pt idx="0">
                  <c:v>国籍別人口</c:v>
                </c:pt>
                <c:pt idx="1">
                  <c:v>後期高齢者医療の被保険者数</c:v>
                </c:pt>
                <c:pt idx="2">
                  <c:v>転入年月別人口</c:v>
                </c:pt>
                <c:pt idx="3">
                  <c:v>介護保険の被保険者数</c:v>
                </c:pt>
                <c:pt idx="4">
                  <c:v>国民年金の被保険者数</c:v>
                </c:pt>
                <c:pt idx="5">
                  <c:v>児童手当の受給者数</c:v>
                </c:pt>
                <c:pt idx="6">
                  <c:v>国民健康保険の被保険者数</c:v>
                </c:pt>
                <c:pt idx="7">
                  <c:v>本籍別人口</c:v>
                </c:pt>
                <c:pt idx="8">
                  <c:v>その他</c:v>
                </c:pt>
              </c:strCache>
            </c:strRef>
          </c:cat>
          <c:val>
            <c:numRef>
              <c:f>Sheet1!$O$174:$O$182</c:f>
              <c:numCache>
                <c:formatCode>General</c:formatCode>
                <c:ptCount val="9"/>
                <c:pt idx="0">
                  <c:v>22</c:v>
                </c:pt>
                <c:pt idx="1">
                  <c:v>22</c:v>
                </c:pt>
                <c:pt idx="2">
                  <c:v>21</c:v>
                </c:pt>
                <c:pt idx="3">
                  <c:v>21</c:v>
                </c:pt>
                <c:pt idx="4">
                  <c:v>20</c:v>
                </c:pt>
                <c:pt idx="5">
                  <c:v>19</c:v>
                </c:pt>
                <c:pt idx="6">
                  <c:v>18</c:v>
                </c:pt>
                <c:pt idx="7">
                  <c:v>9</c:v>
                </c:pt>
                <c:pt idx="8">
                  <c:v>4</c:v>
                </c:pt>
              </c:numCache>
            </c:numRef>
          </c:val>
        </c:ser>
        <c:dLbls>
          <c:showLegendKey val="0"/>
          <c:showVal val="0"/>
          <c:showCatName val="0"/>
          <c:showSerName val="0"/>
          <c:showPercent val="0"/>
          <c:showBubbleSize val="0"/>
        </c:dLbls>
        <c:gapWidth val="150"/>
        <c:axId val="39198720"/>
        <c:axId val="39200256"/>
      </c:barChart>
      <c:catAx>
        <c:axId val="39198720"/>
        <c:scaling>
          <c:orientation val="maxMin"/>
        </c:scaling>
        <c:delete val="0"/>
        <c:axPos val="l"/>
        <c:majorTickMark val="out"/>
        <c:minorTickMark val="none"/>
        <c:tickLblPos val="nextTo"/>
        <c:txPr>
          <a:bodyPr/>
          <a:lstStyle/>
          <a:p>
            <a:pPr>
              <a:defRPr sz="900"/>
            </a:pPr>
            <a:endParaRPr lang="ja-JP"/>
          </a:p>
        </c:txPr>
        <c:crossAx val="39200256"/>
        <c:crosses val="autoZero"/>
        <c:auto val="1"/>
        <c:lblAlgn val="ctr"/>
        <c:lblOffset val="100"/>
        <c:noMultiLvlLbl val="0"/>
      </c:catAx>
      <c:valAx>
        <c:axId val="39200256"/>
        <c:scaling>
          <c:orientation val="minMax"/>
        </c:scaling>
        <c:delete val="0"/>
        <c:axPos val="t"/>
        <c:majorGridlines/>
        <c:numFmt formatCode="General" sourceLinked="1"/>
        <c:majorTickMark val="out"/>
        <c:minorTickMark val="none"/>
        <c:tickLblPos val="nextTo"/>
        <c:crossAx val="39198720"/>
        <c:crosses val="autoZero"/>
        <c:crossBetween val="between"/>
      </c:valAx>
    </c:plotArea>
    <c:plotVisOnly val="1"/>
    <c:dispBlanksAs val="gap"/>
    <c:showDLblsOverMax val="0"/>
  </c:chart>
  <c:spPr>
    <a:noFill/>
    <a:ln>
      <a:noFill/>
    </a:ln>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26618547681546"/>
          <c:y val="0.26412802566345872"/>
          <c:w val="0.69209492563429575"/>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Sheet1!$N$189:$N$192</c:f>
              <c:strCache>
                <c:ptCount val="4"/>
                <c:pt idx="0">
                  <c:v>世帯主の年齢別</c:v>
                </c:pt>
                <c:pt idx="1">
                  <c:v>世帯主の国籍別</c:v>
                </c:pt>
                <c:pt idx="2">
                  <c:v>世帯主の性別</c:v>
                </c:pt>
                <c:pt idx="3">
                  <c:v>その他</c:v>
                </c:pt>
              </c:strCache>
            </c:strRef>
          </c:cat>
          <c:val>
            <c:numRef>
              <c:f>Sheet1!$O$189:$O$192</c:f>
              <c:numCache>
                <c:formatCode>General</c:formatCode>
                <c:ptCount val="4"/>
                <c:pt idx="0">
                  <c:v>24</c:v>
                </c:pt>
                <c:pt idx="1">
                  <c:v>17</c:v>
                </c:pt>
                <c:pt idx="2">
                  <c:v>16</c:v>
                </c:pt>
                <c:pt idx="3">
                  <c:v>2</c:v>
                </c:pt>
              </c:numCache>
            </c:numRef>
          </c:val>
        </c:ser>
        <c:dLbls>
          <c:showLegendKey val="0"/>
          <c:showVal val="0"/>
          <c:showCatName val="0"/>
          <c:showSerName val="0"/>
          <c:showPercent val="0"/>
          <c:showBubbleSize val="0"/>
        </c:dLbls>
        <c:gapWidth val="150"/>
        <c:axId val="39250560"/>
        <c:axId val="39256448"/>
      </c:barChart>
      <c:catAx>
        <c:axId val="39250560"/>
        <c:scaling>
          <c:orientation val="maxMin"/>
        </c:scaling>
        <c:delete val="0"/>
        <c:axPos val="l"/>
        <c:majorTickMark val="out"/>
        <c:minorTickMark val="none"/>
        <c:tickLblPos val="nextTo"/>
        <c:txPr>
          <a:bodyPr/>
          <a:lstStyle/>
          <a:p>
            <a:pPr>
              <a:defRPr sz="900"/>
            </a:pPr>
            <a:endParaRPr lang="ja-JP"/>
          </a:p>
        </c:txPr>
        <c:crossAx val="39256448"/>
        <c:crosses val="autoZero"/>
        <c:auto val="1"/>
        <c:lblAlgn val="ctr"/>
        <c:lblOffset val="100"/>
        <c:noMultiLvlLbl val="0"/>
      </c:catAx>
      <c:valAx>
        <c:axId val="39256448"/>
        <c:scaling>
          <c:orientation val="minMax"/>
        </c:scaling>
        <c:delete val="0"/>
        <c:axPos val="t"/>
        <c:majorGridlines/>
        <c:numFmt formatCode="General" sourceLinked="1"/>
        <c:majorTickMark val="out"/>
        <c:minorTickMark val="none"/>
        <c:tickLblPos val="nextTo"/>
        <c:crossAx val="39250560"/>
        <c:crosses val="autoZero"/>
        <c:crossBetween val="between"/>
      </c:valAx>
    </c:plotArea>
    <c:plotVisOnly val="1"/>
    <c:dispBlanksAs val="gap"/>
    <c:showDLblsOverMax val="0"/>
  </c:chart>
  <c:spPr>
    <a:noFill/>
    <a:ln>
      <a:noFill/>
    </a:ln>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26618547681546"/>
          <c:y val="0.26412802566345872"/>
          <c:w val="0.69209492563429575"/>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Sheet1!$N$210:$N$216</c:f>
              <c:strCache>
                <c:ptCount val="7"/>
                <c:pt idx="0">
                  <c:v>世帯構成別</c:v>
                </c:pt>
                <c:pt idx="1">
                  <c:v>高齢者</c:v>
                </c:pt>
                <c:pt idx="2">
                  <c:v>世帯人数別</c:v>
                </c:pt>
                <c:pt idx="3">
                  <c:v>高齢者のみ世帯</c:v>
                </c:pt>
                <c:pt idx="4">
                  <c:v>未就学児がいる世帯</c:v>
                </c:pt>
                <c:pt idx="5">
                  <c:v>未成年がいる世帯</c:v>
                </c:pt>
                <c:pt idx="6">
                  <c:v>その他</c:v>
                </c:pt>
              </c:strCache>
            </c:strRef>
          </c:cat>
          <c:val>
            <c:numRef>
              <c:f>Sheet1!$O$210:$O$216</c:f>
              <c:numCache>
                <c:formatCode>General</c:formatCode>
                <c:ptCount val="7"/>
                <c:pt idx="0">
                  <c:v>27</c:v>
                </c:pt>
                <c:pt idx="1">
                  <c:v>27</c:v>
                </c:pt>
                <c:pt idx="2">
                  <c:v>26</c:v>
                </c:pt>
                <c:pt idx="3">
                  <c:v>25</c:v>
                </c:pt>
                <c:pt idx="4">
                  <c:v>24</c:v>
                </c:pt>
                <c:pt idx="5">
                  <c:v>20</c:v>
                </c:pt>
                <c:pt idx="6">
                  <c:v>2</c:v>
                </c:pt>
              </c:numCache>
            </c:numRef>
          </c:val>
        </c:ser>
        <c:dLbls>
          <c:showLegendKey val="0"/>
          <c:showVal val="0"/>
          <c:showCatName val="0"/>
          <c:showSerName val="0"/>
          <c:showPercent val="0"/>
          <c:showBubbleSize val="0"/>
        </c:dLbls>
        <c:gapWidth val="150"/>
        <c:axId val="39304192"/>
        <c:axId val="39314176"/>
      </c:barChart>
      <c:catAx>
        <c:axId val="39304192"/>
        <c:scaling>
          <c:orientation val="maxMin"/>
        </c:scaling>
        <c:delete val="0"/>
        <c:axPos val="l"/>
        <c:majorTickMark val="out"/>
        <c:minorTickMark val="none"/>
        <c:tickLblPos val="nextTo"/>
        <c:txPr>
          <a:bodyPr/>
          <a:lstStyle/>
          <a:p>
            <a:pPr>
              <a:defRPr sz="800"/>
            </a:pPr>
            <a:endParaRPr lang="ja-JP"/>
          </a:p>
        </c:txPr>
        <c:crossAx val="39314176"/>
        <c:crosses val="autoZero"/>
        <c:auto val="1"/>
        <c:lblAlgn val="ctr"/>
        <c:lblOffset val="100"/>
        <c:noMultiLvlLbl val="0"/>
      </c:catAx>
      <c:valAx>
        <c:axId val="39314176"/>
        <c:scaling>
          <c:orientation val="minMax"/>
        </c:scaling>
        <c:delete val="0"/>
        <c:axPos val="t"/>
        <c:majorGridlines/>
        <c:numFmt formatCode="General" sourceLinked="1"/>
        <c:majorTickMark val="out"/>
        <c:minorTickMark val="none"/>
        <c:tickLblPos val="nextTo"/>
        <c:crossAx val="39304192"/>
        <c:crosses val="autoZero"/>
        <c:crossBetween val="between"/>
      </c:valAx>
    </c:plotArea>
    <c:plotVisOnly val="1"/>
    <c:dispBlanksAs val="gap"/>
    <c:showDLblsOverMax val="0"/>
  </c:chart>
  <c:spPr>
    <a:noFill/>
    <a:ln>
      <a:noFill/>
    </a:ln>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618717E-64DE-4D79-997D-7288B3280605}" type="TxLink">
            <a:rPr lang="ja-JP" altLang="en-US" sz="1050" b="0" i="0" u="none" strike="noStrike">
              <a:solidFill>
                <a:srgbClr val="000000"/>
              </a:solidFill>
              <a:latin typeface="ＭＳ Ｐゴシック"/>
              <a:ea typeface="ＭＳ Ｐゴシック"/>
            </a:rPr>
            <a:pPr/>
            <a:t>必要なデータの間隔</a:t>
          </a:fld>
          <a:endParaRPr lang="ja-JP" altLang="en-US" sz="1050" dirty="0"/>
        </a:p>
      </cdr:txBody>
    </cdr:sp>
  </cdr:relSizeAnchor>
</c:userShapes>
</file>

<file path=ppt/drawings/drawing2.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050" dirty="0">
              <a:solidFill>
                <a:srgbClr val="000000"/>
              </a:solidFill>
              <a:latin typeface="ＭＳ Ｐゴシック"/>
              <a:ea typeface="ＭＳ Ｐゴシック"/>
            </a:rPr>
            <a:t>いつから必要か</a:t>
          </a:r>
          <a:endParaRPr lang="ja-JP" altLang="en-US" sz="1050" dirty="0"/>
        </a:p>
      </cdr:txBody>
    </cdr:sp>
  </cdr:relSizeAnchor>
</c:userShapes>
</file>

<file path=ppt/drawings/drawing3.xml><?xml version="1.0" encoding="utf-8"?>
<c:userShapes xmlns:c="http://schemas.openxmlformats.org/drawingml/2006/chart">
  <cdr:relSizeAnchor xmlns:cdr="http://schemas.openxmlformats.org/drawingml/2006/chartDrawing">
    <cdr:from>
      <cdr:x>0.03125</cdr:x>
      <cdr:y>0.0434</cdr:y>
    </cdr:from>
    <cdr:to>
      <cdr:x>0.23125</cdr:x>
      <cdr:y>0.14757</cdr:y>
    </cdr:to>
    <cdr:sp macro="" textlink="">
      <cdr:nvSpPr>
        <cdr:cNvPr id="2" name="テキスト ボックス 1"/>
        <cdr:cNvSpPr txBox="1"/>
      </cdr:nvSpPr>
      <cdr:spPr>
        <a:xfrm xmlns:a="http://schemas.openxmlformats.org/drawingml/2006/main">
          <a:off x="142875" y="119063"/>
          <a:ext cx="914400" cy="285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E536DDC4-F844-4AD5-B1C9-A0087F580673}" type="TxLink">
            <a:rPr lang="ja-JP" altLang="en-US" sz="1050" b="0" i="0" u="none" strike="noStrike">
              <a:solidFill>
                <a:srgbClr val="000000"/>
              </a:solidFill>
              <a:latin typeface="ＭＳ Ｐゴシック"/>
              <a:ea typeface="ＭＳ Ｐゴシック"/>
            </a:rPr>
            <a:pPr/>
            <a:t>一年単位の場合、いつ時点のデータが必要か</a:t>
          </a:fld>
          <a:endParaRPr lang="ja-JP" altLang="en-US" sz="900" dirty="0"/>
        </a:p>
      </cdr:txBody>
    </cdr:sp>
  </cdr:relSizeAnchor>
  <cdr:relSizeAnchor xmlns:cdr="http://schemas.openxmlformats.org/drawingml/2006/chartDrawing">
    <cdr:from>
      <cdr:x>0.72292</cdr:x>
      <cdr:y>0.01563</cdr:y>
    </cdr:from>
    <cdr:to>
      <cdr:x>0.92292</cdr:x>
      <cdr:y>0.34896</cdr:y>
    </cdr:to>
    <cdr:sp macro="" textlink="">
      <cdr:nvSpPr>
        <cdr:cNvPr id="3" name="テキスト ボックス 2"/>
        <cdr:cNvSpPr txBox="1"/>
      </cdr:nvSpPr>
      <cdr:spPr>
        <a:xfrm xmlns:a="http://schemas.openxmlformats.org/drawingml/2006/main">
          <a:off x="3305175" y="428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0.82708</cdr:x>
      <cdr:y>0.05035</cdr:y>
    </cdr:from>
    <cdr:to>
      <cdr:x>0.91667</cdr:x>
      <cdr:y>0.1441</cdr:y>
    </cdr:to>
    <cdr:sp macro="" textlink="">
      <cdr:nvSpPr>
        <cdr:cNvPr id="4" name="テキスト ボックス 3"/>
        <cdr:cNvSpPr txBox="1"/>
      </cdr:nvSpPr>
      <cdr:spPr>
        <a:xfrm xmlns:a="http://schemas.openxmlformats.org/drawingml/2006/main">
          <a:off x="3781425" y="138113"/>
          <a:ext cx="409575" cy="2571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ACFCD57-1335-4F57-A0C5-F0A42F8083E2}" type="TxLink">
            <a:rPr lang="en-US" altLang="en-US" sz="900" b="0" i="0" u="none" strike="noStrike">
              <a:solidFill>
                <a:srgbClr val="000000"/>
              </a:solidFill>
              <a:latin typeface="ＭＳ Ｐゴシック"/>
              <a:ea typeface="ＭＳ Ｐゴシック"/>
            </a:rPr>
            <a:pPr/>
            <a:t>N=7</a:t>
          </a:fld>
          <a:endParaRPr lang="ja-JP" altLang="en-US" sz="1100"/>
        </a:p>
      </cdr:txBody>
    </cdr:sp>
  </cdr:relSizeAnchor>
</c:userShapes>
</file>

<file path=ppt/drawings/drawing4.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53E5927-1DD9-4891-952C-8D8FEE7E09AD}" type="TxLink">
            <a:rPr lang="ja-JP" altLang="en-US" sz="1050" b="0" i="0" u="none" strike="noStrike">
              <a:solidFill>
                <a:srgbClr val="000000"/>
              </a:solidFill>
              <a:latin typeface="ＭＳ Ｐゴシック"/>
              <a:ea typeface="ＭＳ Ｐゴシック"/>
            </a:rPr>
            <a:pPr/>
            <a:t>必要な年齢区分</a:t>
          </a:fld>
          <a:endParaRPr lang="ja-JP" altLang="en-US" sz="1400" dirty="0"/>
        </a:p>
      </cdr:txBody>
    </cdr:sp>
  </cdr:relSizeAnchor>
</c:userShapes>
</file>

<file path=ppt/drawings/drawing5.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371F6E03-5AAE-48B1-9189-82BF7FC25E9F}" type="TxLink">
            <a:rPr lang="ja-JP" altLang="en-US" sz="1050" b="0" i="0" u="none" strike="noStrike">
              <a:solidFill>
                <a:srgbClr val="000000"/>
              </a:solidFill>
              <a:latin typeface="ＭＳ Ｐゴシック"/>
              <a:ea typeface="ＭＳ Ｐゴシック"/>
            </a:rPr>
            <a:pPr/>
            <a:t>必要な居住地区分</a:t>
          </a:fld>
          <a:endParaRPr lang="ja-JP" altLang="en-US" sz="1400" dirty="0"/>
        </a:p>
      </cdr:txBody>
    </cdr:sp>
  </cdr:relSizeAnchor>
</c:userShapes>
</file>

<file path=ppt/drawings/drawing6.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96345FD7-0B52-44D1-A0A1-8D1D46D4987A}" type="TxLink">
            <a:rPr lang="ja-JP" altLang="en-US" sz="1050" b="0" i="0" u="none" strike="noStrike">
              <a:solidFill>
                <a:srgbClr val="000000"/>
              </a:solidFill>
              <a:latin typeface="ＭＳ Ｐゴシック"/>
              <a:ea typeface="ＭＳ Ｐゴシック"/>
            </a:rPr>
            <a:pPr/>
            <a:t>その他の属性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userShapes>
</file>

<file path=ppt/drawings/drawing7.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FC372E18-E003-4404-88EE-B301E9580721}" type="TxLink">
            <a:rPr lang="ja-JP" altLang="en-US" sz="1050" b="0" i="0" u="none" strike="noStrike">
              <a:solidFill>
                <a:srgbClr val="000000"/>
              </a:solidFill>
              <a:latin typeface="ＭＳ Ｐゴシック"/>
              <a:ea typeface="ＭＳ Ｐゴシック"/>
            </a:rPr>
            <a:pPr/>
            <a:t>必要な世帯主の属性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0.01563</cdr:x>
      <cdr:y>0.00868</cdr:y>
    </cdr:from>
    <cdr:to>
      <cdr:x>0.22604</cdr:x>
      <cdr:y>0.12326</cdr:y>
    </cdr:to>
    <cdr:sp macro="" textlink="">
      <cdr:nvSpPr>
        <cdr:cNvPr id="5"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FC372E18-E003-4404-88EE-B301E9580721}" type="TxLink">
            <a:rPr lang="ja-JP" altLang="en-US" sz="1050" b="0" i="0" u="none" strike="noStrike">
              <a:solidFill>
                <a:srgbClr val="000000"/>
              </a:solidFill>
              <a:latin typeface="ＭＳ Ｐゴシック"/>
              <a:ea typeface="ＭＳ Ｐゴシック"/>
            </a:rPr>
            <a:pPr/>
            <a:t>必要な世帯主の属性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6"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7"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0.80903</cdr:x>
      <cdr:y>0.07755</cdr:y>
    </cdr:from>
    <cdr:to>
      <cdr:x>0.96161</cdr:x>
      <cdr:y>0.15982</cdr:y>
    </cdr:to>
    <cdr:sp macro="" textlink="">
      <cdr:nvSpPr>
        <cdr:cNvPr id="8" name="テキスト ボックス 15"/>
        <cdr:cNvSpPr txBox="1"/>
      </cdr:nvSpPr>
      <cdr:spPr>
        <a:xfrm xmlns:a="http://schemas.openxmlformats.org/drawingml/2006/main">
          <a:off x="3698875" y="212725"/>
          <a:ext cx="697627" cy="22570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t>（複数回答）</a:t>
          </a:r>
        </a:p>
      </cdr:txBody>
    </cdr:sp>
  </cdr:relSizeAnchor>
</c:userShapes>
</file>

<file path=ppt/drawings/drawing8.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4D52122F-A0F0-4FB3-89EE-7A1DC27292C1}" type="TxLink">
            <a:rPr lang="ja-JP" altLang="en-US" sz="1050" b="0" i="0" u="none" strike="noStrike">
              <a:solidFill>
                <a:srgbClr val="000000"/>
              </a:solidFill>
              <a:latin typeface="ＭＳ Ｐゴシック"/>
              <a:ea typeface="ＭＳ Ｐゴシック"/>
            </a:rPr>
            <a:pPr/>
            <a:t>必要な世帯構成</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0.81936</cdr:x>
      <cdr:y>0.08449</cdr:y>
    </cdr:from>
    <cdr:to>
      <cdr:x>0.97195</cdr:x>
      <cdr:y>0.16677</cdr:y>
    </cdr:to>
    <cdr:sp macro="" textlink="">
      <cdr:nvSpPr>
        <cdr:cNvPr id="5" name="テキスト ボックス 15"/>
        <cdr:cNvSpPr txBox="1"/>
      </cdr:nvSpPr>
      <cdr:spPr>
        <a:xfrm xmlns:a="http://schemas.openxmlformats.org/drawingml/2006/main">
          <a:off x="3746133" y="231775"/>
          <a:ext cx="697627" cy="22570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t>（複数回答）</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2013/11/29</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a:t>
            </a:r>
            <a:r>
              <a:rPr lang="ja-JP" altLang="en-US" dirty="0" smtClean="0">
                <a:solidFill>
                  <a:schemeClr val="tx1"/>
                </a:solidFill>
                <a:latin typeface="+mj-ea"/>
                <a:ea typeface="+mj-ea"/>
              </a:rPr>
              <a:t>流通推進</a:t>
            </a:r>
            <a:r>
              <a:rPr lang="ja-JP" altLang="en-US" dirty="0" smtClean="0">
                <a:solidFill>
                  <a:schemeClr val="tx1"/>
                </a:solidFill>
                <a:latin typeface="+mj-ea"/>
                <a:ea typeface="+mj-ea"/>
              </a:rPr>
              <a:t>コンソーシアム</a:t>
            </a:r>
            <a:endParaRPr lang="en-US" altLang="ja-JP" dirty="0" smtClean="0">
              <a:solidFill>
                <a:schemeClr val="tx1"/>
              </a:solidFill>
              <a:latin typeface="+mj-ea"/>
              <a:ea typeface="+mj-ea"/>
            </a:endParaRPr>
          </a:p>
          <a:p>
            <a:pPr eaLnBrk="1" hangingPunct="1"/>
            <a:r>
              <a:rPr lang="ja-JP" altLang="en-US" dirty="0">
                <a:solidFill>
                  <a:schemeClr val="tx1"/>
                </a:solidFill>
                <a:latin typeface="+mj-ea"/>
                <a:ea typeface="+mj-ea"/>
              </a:rPr>
              <a:t>事務局</a:t>
            </a:r>
            <a:endParaRPr lang="en-US" altLang="ja-JP" dirty="0">
              <a:solidFill>
                <a:schemeClr val="tx1"/>
              </a:solidFill>
              <a:latin typeface="+mj-ea"/>
              <a:ea typeface="+mj-ea"/>
            </a:endParaRPr>
          </a:p>
        </p:txBody>
      </p:sp>
      <p:sp>
        <p:nvSpPr>
          <p:cNvPr id="5" name="タイトル 1"/>
          <p:cNvSpPr txBox="1">
            <a:spLocks/>
          </p:cNvSpPr>
          <p:nvPr/>
        </p:nvSpPr>
        <p:spPr bwMode="auto">
          <a:xfrm>
            <a:off x="2945206" y="1828800"/>
            <a:ext cx="5437932"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smtClean="0">
                <a:latin typeface="+mj-ea"/>
              </a:rPr>
              <a:t>自治体分科会について</a:t>
            </a:r>
            <a:endParaRPr lang="ja-JP" altLang="en-US" sz="2800" dirty="0">
              <a:latin typeface="+mj-ea"/>
            </a:endParaRPr>
          </a:p>
        </p:txBody>
      </p:sp>
      <p:sp>
        <p:nvSpPr>
          <p:cNvPr id="6" name="テキスト ボックス 17"/>
          <p:cNvSpPr txBox="1">
            <a:spLocks noChangeArrowheads="1"/>
          </p:cNvSpPr>
          <p:nvPr/>
        </p:nvSpPr>
        <p:spPr bwMode="auto">
          <a:xfrm>
            <a:off x="7679813" y="180975"/>
            <a:ext cx="1187450" cy="338138"/>
          </a:xfrm>
          <a:prstGeom prst="rect">
            <a:avLst/>
          </a:prstGeom>
          <a:solidFill>
            <a:schemeClr val="bg1"/>
          </a:solidFill>
          <a:ln w="25400">
            <a:solidFill>
              <a:sysClr val="windowText" lastClr="000000"/>
            </a:solidFill>
            <a:miter lim="800000"/>
            <a:headEnd/>
            <a:tailEnd/>
          </a:ln>
        </p:spPr>
        <p:txBody>
          <a:bodyPr>
            <a:spAutoFit/>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algn="ctr" eaLnBrk="1" fontAlgn="auto" hangingPunct="1">
              <a:spcBef>
                <a:spcPts val="0"/>
              </a:spcBef>
              <a:spcAft>
                <a:spcPts val="0"/>
              </a:spcAft>
              <a:defRPr/>
            </a:pPr>
            <a:r>
              <a:rPr lang="ja-JP" altLang="en-US" sz="1600" kern="0" dirty="0" smtClean="0">
                <a:solidFill>
                  <a:sysClr val="windowText" lastClr="000000"/>
                </a:solidFill>
              </a:rPr>
              <a:t>資料</a:t>
            </a:r>
            <a:r>
              <a:rPr lang="ja-JP" altLang="en-US" sz="1600" kern="0" dirty="0">
                <a:solidFill>
                  <a:sysClr val="windowText" lastClr="000000"/>
                </a:solidFill>
              </a:rPr>
              <a:t>６</a:t>
            </a:r>
            <a:endParaRPr lang="ja-JP" altLang="en-US" sz="1600" kern="0" dirty="0" smtClean="0">
              <a:solidFill>
                <a:sysClr val="windowText" lastClr="000000"/>
              </a:solidFill>
            </a:endParaRPr>
          </a:p>
        </p:txBody>
      </p:sp>
      <p:sp>
        <p:nvSpPr>
          <p:cNvPr id="7" name="タイトル 1"/>
          <p:cNvSpPr txBox="1">
            <a:spLocks/>
          </p:cNvSpPr>
          <p:nvPr/>
        </p:nvSpPr>
        <p:spPr bwMode="auto">
          <a:xfrm>
            <a:off x="4852988" y="641350"/>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en-US" altLang="ja-JP" sz="1600">
                <a:latin typeface="HGS明朝E" pitchFamily="18" charset="-128"/>
                <a:ea typeface="HGS明朝E" pitchFamily="18" charset="-128"/>
              </a:rPr>
              <a:t>2013</a:t>
            </a:r>
            <a:r>
              <a:rPr lang="ja-JP" altLang="en-US" sz="1600">
                <a:latin typeface="HGS明朝E" pitchFamily="18" charset="-128"/>
                <a:ea typeface="HGS明朝E" pitchFamily="18" charset="-128"/>
              </a:rPr>
              <a:t>年</a:t>
            </a:r>
            <a:r>
              <a:rPr lang="en-US" altLang="ja-JP" sz="1600">
                <a:latin typeface="HGS明朝E" pitchFamily="18" charset="-128"/>
                <a:ea typeface="HGS明朝E" pitchFamily="18" charset="-128"/>
              </a:rPr>
              <a:t>12</a:t>
            </a:r>
            <a:r>
              <a:rPr lang="ja-JP" altLang="en-US" sz="1600">
                <a:latin typeface="HGS明朝E" pitchFamily="18" charset="-128"/>
                <a:ea typeface="HGS明朝E" pitchFamily="18" charset="-128"/>
              </a:rPr>
              <a:t>月</a:t>
            </a:r>
            <a:r>
              <a:rPr lang="en-US" altLang="ja-JP" sz="1600">
                <a:latin typeface="HGS明朝E" pitchFamily="18" charset="-128"/>
                <a:ea typeface="HGS明朝E" pitchFamily="18" charset="-128"/>
              </a:rPr>
              <a:t>3</a:t>
            </a:r>
            <a:r>
              <a:rPr lang="ja-JP" altLang="en-US" sz="1600">
                <a:latin typeface="HGS明朝E" pitchFamily="18" charset="-128"/>
                <a:ea typeface="HGS明朝E" pitchFamily="18" charset="-128"/>
              </a:rPr>
              <a:t>日</a:t>
            </a:r>
            <a:endParaRPr lang="en-US" altLang="ja-JP" sz="1600">
              <a:latin typeface="HGS明朝E" pitchFamily="18" charset="-128"/>
              <a:ea typeface="HGS明朝E" pitchFamily="18" charset="-128"/>
            </a:endParaRPr>
          </a:p>
          <a:p>
            <a:pPr algn="r" eaLnBrk="1" hangingPunct="1">
              <a:spcBef>
                <a:spcPct val="0"/>
              </a:spcBef>
              <a:buClrTx/>
              <a:buSzTx/>
              <a:buFontTx/>
              <a:buNone/>
            </a:pPr>
            <a:r>
              <a:rPr lang="ja-JP" altLang="en-US" sz="1600">
                <a:latin typeface="HGS明朝E" pitchFamily="18" charset="-128"/>
                <a:ea typeface="HGS明朝E" pitchFamily="18" charset="-128"/>
              </a:rPr>
              <a:t>第２回利活用・普及委員会</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１</a:t>
            </a:r>
            <a:r>
              <a:rPr kumimoji="1" lang="ja-JP" altLang="en-US" sz="2000" dirty="0" smtClean="0">
                <a:latin typeface="+mj-ea"/>
              </a:rPr>
              <a:t>．自治体分科会設置概要</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a:t>
            </a:fld>
            <a:endParaRPr lang="ja-JP" altLang="en-US" dirty="0"/>
          </a:p>
        </p:txBody>
      </p:sp>
      <p:sp>
        <p:nvSpPr>
          <p:cNvPr id="3" name="テキスト ボックス 2"/>
          <p:cNvSpPr txBox="1"/>
          <p:nvPr/>
        </p:nvSpPr>
        <p:spPr>
          <a:xfrm>
            <a:off x="510362" y="765546"/>
            <a:ext cx="8176438" cy="4616648"/>
          </a:xfrm>
          <a:prstGeom prst="rect">
            <a:avLst/>
          </a:prstGeom>
          <a:noFill/>
        </p:spPr>
        <p:txBody>
          <a:bodyPr wrap="square" rtlCol="0">
            <a:spAutoFit/>
          </a:bodyPr>
          <a:lstStyle/>
          <a:p>
            <a:r>
              <a:rPr lang="ja-JP" altLang="en-US" sz="1400" u="sng" dirty="0" smtClean="0"/>
              <a:t>（１）設置の目的</a:t>
            </a:r>
            <a:endParaRPr lang="en-US" altLang="ja-JP" sz="1400" u="sng" dirty="0" smtClean="0"/>
          </a:p>
          <a:p>
            <a:r>
              <a:rPr kumimoji="1" lang="ja-JP" altLang="en-US" sz="1400" dirty="0"/>
              <a:t>　</a:t>
            </a:r>
            <a:r>
              <a:rPr kumimoji="1" lang="ja-JP" altLang="en-US" sz="1400" dirty="0" smtClean="0"/>
              <a:t>　自治体が保有するデータのオープンデータ化を推進するとともに、自治体データを活用したオープンデータに関するビジネスモデルを検討する。</a:t>
            </a:r>
            <a:endParaRPr kumimoji="1" lang="en-US" altLang="ja-JP" sz="1400" dirty="0" smtClean="0"/>
          </a:p>
          <a:p>
            <a:endParaRPr lang="en-US" altLang="ja-JP" sz="1400" dirty="0"/>
          </a:p>
          <a:p>
            <a:r>
              <a:rPr kumimoji="1" lang="ja-JP" altLang="en-US" sz="1400" u="sng" dirty="0" smtClean="0"/>
              <a:t>（２）検討概要</a:t>
            </a:r>
            <a:endParaRPr kumimoji="1" lang="en-US" altLang="ja-JP" sz="1400" u="sng" dirty="0" smtClean="0"/>
          </a:p>
          <a:p>
            <a:pPr marL="342900" indent="-257175">
              <a:buFont typeface="+mj-ea"/>
              <a:buAutoNum type="circleNumDbPlain"/>
            </a:pPr>
            <a:r>
              <a:rPr lang="ja-JP" altLang="en-US" sz="1400" dirty="0"/>
              <a:t>　自治体が保有するデータの公開を推進するための</a:t>
            </a:r>
            <a:r>
              <a:rPr lang="ja-JP" altLang="en-US" sz="1400" dirty="0" smtClean="0"/>
              <a:t>検討</a:t>
            </a:r>
            <a:endParaRPr lang="en-US" altLang="ja-JP" sz="1400" dirty="0" smtClean="0"/>
          </a:p>
          <a:p>
            <a:pPr marL="466725" indent="-285750">
              <a:buFont typeface="Wingdings" panose="05000000000000000000" pitchFamily="2" charset="2"/>
              <a:buChar char="Ø"/>
            </a:pPr>
            <a:r>
              <a:rPr lang="ja-JP" altLang="ja-JP" sz="1400" dirty="0"/>
              <a:t>自治体が保有するデータについてのニーズを把握</a:t>
            </a:r>
            <a:r>
              <a:rPr lang="ja-JP" altLang="ja-JP" sz="1400" dirty="0" smtClean="0"/>
              <a:t>する</a:t>
            </a:r>
            <a:endParaRPr lang="en-US" altLang="ja-JP" sz="1400" dirty="0" smtClean="0"/>
          </a:p>
          <a:p>
            <a:pPr marL="466725" indent="-285750">
              <a:buFont typeface="Wingdings" panose="05000000000000000000" pitchFamily="2" charset="2"/>
              <a:buChar char="Ø"/>
            </a:pPr>
            <a:r>
              <a:rPr lang="ja-JP" altLang="ja-JP" sz="1400" dirty="0"/>
              <a:t>ニーズの高いデータの公開可能性について検討</a:t>
            </a:r>
            <a:r>
              <a:rPr lang="ja-JP" altLang="ja-JP" sz="1400" dirty="0" smtClean="0"/>
              <a:t>する</a:t>
            </a:r>
            <a:endParaRPr lang="en-US" altLang="ja-JP" sz="1400" dirty="0" smtClean="0"/>
          </a:p>
          <a:p>
            <a:pPr marL="466725" indent="-285750">
              <a:buFont typeface="Wingdings" panose="05000000000000000000" pitchFamily="2" charset="2"/>
              <a:buChar char="Ø"/>
            </a:pPr>
            <a:r>
              <a:rPr lang="ja-JP" altLang="ja-JP" sz="1400" dirty="0"/>
              <a:t>データガバナンス委員会と連携し、阻害要因の中で</a:t>
            </a:r>
            <a:r>
              <a:rPr lang="ja-JP" altLang="ja-JP" sz="1400" dirty="0" smtClean="0"/>
              <a:t>、</a:t>
            </a:r>
            <a:r>
              <a:rPr lang="ja-JP" altLang="ja-JP" sz="1400" dirty="0"/>
              <a:t>法解釈に関するものについて、解決策を</a:t>
            </a:r>
            <a:r>
              <a:rPr lang="ja-JP" altLang="ja-JP" sz="1400" dirty="0" smtClean="0"/>
              <a:t>探る</a:t>
            </a:r>
            <a:endParaRPr lang="en-US" altLang="ja-JP" sz="1400" dirty="0" smtClean="0"/>
          </a:p>
          <a:p>
            <a:pPr marL="466725" indent="-285750">
              <a:buFont typeface="Wingdings" panose="05000000000000000000" pitchFamily="2" charset="2"/>
              <a:buChar char="Ø"/>
            </a:pPr>
            <a:r>
              <a:rPr lang="ja-JP" altLang="ja-JP" sz="1400" dirty="0"/>
              <a:t>技術委員会と連携し阻害要因の中で、技術的な課題について</a:t>
            </a:r>
            <a:r>
              <a:rPr lang="ja-JP" altLang="ja-JP" sz="1400" dirty="0" smtClean="0"/>
              <a:t>、</a:t>
            </a:r>
            <a:r>
              <a:rPr lang="ja-JP" altLang="ja-JP" sz="1400" dirty="0"/>
              <a:t>解決策を</a:t>
            </a:r>
            <a:r>
              <a:rPr lang="ja-JP" altLang="ja-JP" sz="1400" dirty="0" smtClean="0"/>
              <a:t>探る</a:t>
            </a:r>
            <a:endParaRPr lang="en-US" altLang="ja-JP" sz="1400" dirty="0" smtClean="0"/>
          </a:p>
          <a:p>
            <a:pPr marL="466725" indent="-285750">
              <a:buFont typeface="Wingdings" panose="05000000000000000000" pitchFamily="2" charset="2"/>
              <a:buChar char="Ø"/>
            </a:pPr>
            <a:r>
              <a:rPr lang="ja-JP" altLang="ja-JP" sz="1400" dirty="0"/>
              <a:t>自治体がオープンデータを推進するためのガイドライン案を策定</a:t>
            </a:r>
            <a:r>
              <a:rPr lang="ja-JP" altLang="ja-JP" sz="1400" dirty="0" smtClean="0"/>
              <a:t>する</a:t>
            </a:r>
            <a:endParaRPr lang="en-US" altLang="ja-JP" sz="1400" dirty="0" smtClean="0"/>
          </a:p>
          <a:p>
            <a:pPr marL="180975"/>
            <a:endParaRPr lang="en-US" altLang="ja-JP" sz="1400" dirty="0"/>
          </a:p>
          <a:p>
            <a:pPr marL="428625" indent="-342900">
              <a:buFont typeface="+mj-ea"/>
              <a:buAutoNum type="circleNumDbPlain" startAt="2"/>
            </a:pPr>
            <a:r>
              <a:rPr lang="ja-JP" altLang="ja-JP" sz="1400" dirty="0"/>
              <a:t>自治体が保有するデータを使ったビジネスの</a:t>
            </a:r>
            <a:r>
              <a:rPr lang="ja-JP" altLang="ja-JP" sz="1400" dirty="0" smtClean="0"/>
              <a:t>検討</a:t>
            </a:r>
            <a:endParaRPr lang="en-US" altLang="ja-JP" sz="1400" dirty="0" smtClean="0"/>
          </a:p>
          <a:p>
            <a:pPr marL="371475" indent="-190500">
              <a:buFont typeface="Wingdings" panose="05000000000000000000" pitchFamily="2" charset="2"/>
              <a:buChar char="Ø"/>
            </a:pPr>
            <a:r>
              <a:rPr lang="ja-JP" altLang="en-US" sz="1400" dirty="0"/>
              <a:t>　</a:t>
            </a:r>
            <a:r>
              <a:rPr lang="ja-JP" altLang="ja-JP" sz="1400" dirty="0"/>
              <a:t>自治体が保有するデータを使ったアプリケーションを開発する</a:t>
            </a:r>
            <a:r>
              <a:rPr lang="ja-JP" altLang="en-US" sz="1400" dirty="0"/>
              <a:t>　（アプリコンテストへの参加</a:t>
            </a:r>
            <a:r>
              <a:rPr lang="ja-JP" altLang="en-US" sz="1400" dirty="0" smtClean="0"/>
              <a:t>）</a:t>
            </a:r>
            <a:endParaRPr lang="en-US" altLang="ja-JP" sz="1400" dirty="0" smtClean="0"/>
          </a:p>
          <a:p>
            <a:pPr marL="371475" indent="-190500">
              <a:buFont typeface="Wingdings" panose="05000000000000000000" pitchFamily="2" charset="2"/>
              <a:buChar char="Ø"/>
            </a:pPr>
            <a:r>
              <a:rPr lang="ja-JP" altLang="en-US" sz="1400" dirty="0" smtClean="0"/>
              <a:t>　コンテスト</a:t>
            </a:r>
            <a:r>
              <a:rPr lang="ja-JP" altLang="en-US" sz="1400" dirty="0"/>
              <a:t>応募作品等を基に、具体的なビジネスにつなげる方策を検討する　</a:t>
            </a:r>
            <a:endParaRPr lang="en-US" altLang="ja-JP" sz="1400" dirty="0" smtClean="0"/>
          </a:p>
          <a:p>
            <a:endParaRPr kumimoji="1" lang="en-US" altLang="ja-JP" sz="1400" dirty="0"/>
          </a:p>
          <a:p>
            <a:pPr marL="180975" indent="-180975"/>
            <a:r>
              <a:rPr lang="ja-JP" altLang="en-US" sz="1400" u="sng" dirty="0" smtClean="0"/>
              <a:t>（</a:t>
            </a:r>
            <a:r>
              <a:rPr lang="ja-JP" altLang="en-US" sz="1400" u="sng" dirty="0"/>
              <a:t>３</a:t>
            </a:r>
            <a:r>
              <a:rPr lang="ja-JP" altLang="en-US" sz="1400" u="sng" dirty="0" smtClean="0"/>
              <a:t>）分科会開催方法</a:t>
            </a:r>
            <a:endParaRPr lang="en-US" altLang="ja-JP" sz="1400" u="sng" dirty="0" smtClean="0"/>
          </a:p>
          <a:p>
            <a:pPr marL="285750" indent="-104775">
              <a:buFont typeface="Wingdings" panose="05000000000000000000" pitchFamily="2" charset="2"/>
              <a:buChar char="Ø"/>
            </a:pPr>
            <a:r>
              <a:rPr lang="ja-JP" altLang="en-US" sz="1400" dirty="0"/>
              <a:t>　</a:t>
            </a:r>
            <a:r>
              <a:rPr lang="ja-JP" altLang="en-US" sz="1400" dirty="0" smtClean="0"/>
              <a:t>メーリングリストを活用した分科会メンバーによる議論</a:t>
            </a:r>
            <a:endParaRPr lang="en-US" altLang="ja-JP" sz="1400" dirty="0" smtClean="0"/>
          </a:p>
          <a:p>
            <a:pPr marL="285750" indent="-104775">
              <a:buFont typeface="Wingdings" panose="05000000000000000000" pitchFamily="2" charset="2"/>
              <a:buChar char="Ø"/>
            </a:pPr>
            <a:r>
              <a:rPr lang="ja-JP" altLang="en-US" sz="1400" dirty="0"/>
              <a:t>　</a:t>
            </a:r>
            <a:r>
              <a:rPr lang="ja-JP" altLang="en-US" sz="1400" dirty="0" smtClean="0"/>
              <a:t>議論の進捗に応じて集合形式での会合の実施</a:t>
            </a:r>
            <a:endParaRPr lang="en-US" altLang="ja-JP" sz="1400" dirty="0" smtClean="0"/>
          </a:p>
          <a:p>
            <a:pPr marL="180975"/>
            <a:r>
              <a:rPr lang="ja-JP" altLang="en-US" sz="1400" dirty="0"/>
              <a:t>　</a:t>
            </a:r>
            <a:r>
              <a:rPr lang="ja-JP" altLang="en-US" sz="1400" dirty="0" smtClean="0"/>
              <a:t>　なお、集合形式の会合への参加が難しい場合は、テレビ電話等を用いた会議への参加を推奨する</a:t>
            </a:r>
            <a:endParaRPr lang="en-US" altLang="ja-JP" sz="1400" dirty="0" smtClean="0"/>
          </a:p>
          <a:p>
            <a:pPr marL="180975" indent="-95250"/>
            <a:endParaRPr lang="en-US" altLang="ja-JP" sz="1400" dirty="0"/>
          </a:p>
        </p:txBody>
      </p:sp>
    </p:spTree>
    <p:extLst>
      <p:ext uri="{BB962C8B-B14F-4D97-AF65-F5344CB8AC3E}">
        <p14:creationId xmlns:p14="http://schemas.microsoft.com/office/powerpoint/2010/main" val="1190136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sp>
        <p:nvSpPr>
          <p:cNvPr id="4" name="タイトル 1"/>
          <p:cNvSpPr>
            <a:spLocks noGrp="1"/>
          </p:cNvSpPr>
          <p:nvPr>
            <p:ph type="title"/>
          </p:nvPr>
        </p:nvSpPr>
        <p:spPr>
          <a:xfrm>
            <a:off x="457200" y="12877"/>
            <a:ext cx="8229600" cy="654943"/>
          </a:xfrm>
        </p:spPr>
        <p:txBody>
          <a:bodyPr/>
          <a:lstStyle/>
          <a:p>
            <a:r>
              <a:rPr lang="ja-JP" altLang="en-US" sz="2000" dirty="0" smtClean="0">
                <a:latin typeface="+mj-ea"/>
              </a:rPr>
              <a:t>２．自治体分科会参加資格と参加メンバー</a:t>
            </a:r>
            <a:endParaRPr kumimoji="1" lang="ja-JP" altLang="en-US" sz="2000" dirty="0">
              <a:latin typeface="+mj-ea"/>
            </a:endParaRPr>
          </a:p>
        </p:txBody>
      </p:sp>
      <p:sp>
        <p:nvSpPr>
          <p:cNvPr id="6" name="テキスト ボックス 5"/>
          <p:cNvSpPr txBox="1"/>
          <p:nvPr/>
        </p:nvSpPr>
        <p:spPr>
          <a:xfrm>
            <a:off x="510362" y="765546"/>
            <a:ext cx="8176438" cy="3970318"/>
          </a:xfrm>
          <a:prstGeom prst="rect">
            <a:avLst/>
          </a:prstGeom>
          <a:noFill/>
        </p:spPr>
        <p:txBody>
          <a:bodyPr wrap="square" rtlCol="0">
            <a:spAutoFit/>
          </a:bodyPr>
          <a:lstStyle/>
          <a:p>
            <a:pPr marL="180975" indent="-180975"/>
            <a:r>
              <a:rPr lang="ja-JP" altLang="en-US" sz="1400" u="sng" dirty="0" smtClean="0"/>
              <a:t>（４）参加資格</a:t>
            </a:r>
            <a:endParaRPr lang="en-US" altLang="ja-JP" sz="1400" u="sng" dirty="0" smtClean="0"/>
          </a:p>
          <a:p>
            <a:pPr marL="180975" indent="-180975"/>
            <a:r>
              <a:rPr lang="ja-JP" altLang="en-US" sz="1400" dirty="0" smtClean="0"/>
              <a:t>　　以下の条件を履行できること。</a:t>
            </a:r>
            <a:endParaRPr lang="en-US" altLang="ja-JP" sz="1400" dirty="0" smtClean="0"/>
          </a:p>
          <a:p>
            <a:pPr marL="180975" indent="-180975"/>
            <a:endParaRPr lang="en-US" altLang="ja-JP" sz="1400" dirty="0" smtClean="0"/>
          </a:p>
          <a:p>
            <a:pPr marL="180975" indent="-180975"/>
            <a:endParaRPr lang="en-US" altLang="ja-JP" sz="1400" dirty="0" smtClean="0"/>
          </a:p>
          <a:p>
            <a:pPr marL="180975" indent="-180975"/>
            <a:endParaRPr lang="en-US" altLang="ja-JP" sz="1400" dirty="0" smtClean="0"/>
          </a:p>
          <a:p>
            <a:endParaRPr kumimoji="1" lang="en-US" altLang="ja-JP" sz="1400" dirty="0" smtClean="0"/>
          </a:p>
          <a:p>
            <a:endParaRPr lang="en-US" altLang="ja-JP" sz="1400" dirty="0" smtClean="0"/>
          </a:p>
          <a:p>
            <a:endParaRPr kumimoji="1" lang="en-US" altLang="ja-JP" sz="1400" dirty="0" smtClean="0"/>
          </a:p>
          <a:p>
            <a:r>
              <a:rPr kumimoji="1" lang="ja-JP" altLang="en-US" sz="1400" dirty="0" smtClean="0"/>
              <a:t>　</a:t>
            </a:r>
            <a:endParaRPr kumimoji="1" lang="en-US" altLang="ja-JP" sz="1400" dirty="0" smtClean="0"/>
          </a:p>
          <a:p>
            <a:endParaRPr lang="en-US" altLang="ja-JP" sz="1400" dirty="0" smtClean="0"/>
          </a:p>
          <a:p>
            <a:endParaRPr kumimoji="1" lang="en-US" altLang="ja-JP" sz="1400" dirty="0" smtClean="0"/>
          </a:p>
          <a:p>
            <a:endParaRPr lang="en-US" altLang="ja-JP" sz="1400" dirty="0"/>
          </a:p>
          <a:p>
            <a:endParaRPr kumimoji="1" lang="en-US" altLang="ja-JP" sz="1400" dirty="0" smtClean="0"/>
          </a:p>
          <a:p>
            <a:endParaRPr lang="en-US" altLang="ja-JP" sz="1400" dirty="0" smtClean="0"/>
          </a:p>
          <a:p>
            <a:r>
              <a:rPr lang="ja-JP" altLang="en-US" sz="1400" u="sng" dirty="0" smtClean="0"/>
              <a:t>（５）自治体分科会参加メンバー</a:t>
            </a:r>
            <a:endParaRPr lang="en-US" altLang="ja-JP" sz="1400" u="sng" dirty="0"/>
          </a:p>
          <a:p>
            <a:r>
              <a:rPr kumimoji="1" lang="ja-JP" altLang="en-US" sz="1400" dirty="0" smtClean="0"/>
              <a:t>　自治体分科会にお申込みいただいたメンバーは下記のとおり。</a:t>
            </a:r>
            <a:endParaRPr lang="en-US" altLang="ja-JP" sz="1400" dirty="0" smtClean="0"/>
          </a:p>
          <a:p>
            <a:r>
              <a:rPr kumimoji="1" lang="ja-JP" altLang="en-US" sz="1400" dirty="0" smtClean="0"/>
              <a:t>　自治体会員：</a:t>
            </a:r>
            <a:r>
              <a:rPr lang="en-US" altLang="ja-JP" sz="1400" dirty="0" smtClean="0"/>
              <a:t>6</a:t>
            </a:r>
            <a:r>
              <a:rPr kumimoji="1" lang="ja-JP" altLang="en-US" sz="1400" dirty="0" smtClean="0"/>
              <a:t>団体、</a:t>
            </a:r>
            <a:r>
              <a:rPr lang="ja-JP" altLang="en-US" sz="1400" dirty="0" smtClean="0"/>
              <a:t>アプリ</a:t>
            </a:r>
            <a:r>
              <a:rPr kumimoji="1" lang="ja-JP" altLang="en-US" sz="1400" dirty="0" smtClean="0"/>
              <a:t>作成グループ</a:t>
            </a:r>
            <a:r>
              <a:rPr kumimoji="1" lang="ja-JP" altLang="en-US" sz="1400" dirty="0" smtClean="0"/>
              <a:t>：</a:t>
            </a:r>
            <a:r>
              <a:rPr kumimoji="1" lang="en-US" altLang="ja-JP" sz="1400" dirty="0" smtClean="0"/>
              <a:t>4</a:t>
            </a:r>
            <a:r>
              <a:rPr kumimoji="1" lang="ja-JP" altLang="en-US" sz="1400" dirty="0" smtClean="0"/>
              <a:t>団体</a:t>
            </a:r>
            <a:r>
              <a:rPr kumimoji="1" lang="ja-JP" altLang="en-US" sz="1400" dirty="0" smtClean="0"/>
              <a:t>、ビジネスモデル検討グループ</a:t>
            </a:r>
            <a:r>
              <a:rPr kumimoji="1" lang="ja-JP" altLang="en-US" sz="1400" dirty="0" smtClean="0"/>
              <a:t>：</a:t>
            </a:r>
            <a:r>
              <a:rPr kumimoji="1" lang="en-US" altLang="ja-JP" sz="1400" dirty="0" smtClean="0"/>
              <a:t>10</a:t>
            </a:r>
            <a:r>
              <a:rPr kumimoji="1" lang="ja-JP" altLang="en-US" sz="1400" dirty="0" smtClean="0"/>
              <a:t>団体</a:t>
            </a:r>
            <a:endParaRPr kumimoji="1" lang="en-US" altLang="ja-JP" sz="1400" dirty="0" smtClean="0"/>
          </a:p>
          <a:p>
            <a:endParaRPr kumimoji="1" lang="en-US" altLang="ja-JP" sz="1400" dirty="0"/>
          </a:p>
        </p:txBody>
      </p:sp>
      <p:sp>
        <p:nvSpPr>
          <p:cNvPr id="2" name="テキスト ボックス 1"/>
          <p:cNvSpPr txBox="1"/>
          <p:nvPr/>
        </p:nvSpPr>
        <p:spPr>
          <a:xfrm>
            <a:off x="7665367" y="4251899"/>
            <a:ext cx="1021433" cy="276999"/>
          </a:xfrm>
          <a:prstGeom prst="rect">
            <a:avLst/>
          </a:prstGeom>
          <a:noFill/>
        </p:spPr>
        <p:txBody>
          <a:bodyPr wrap="none" rtlCol="0">
            <a:spAutoFit/>
          </a:bodyPr>
          <a:lstStyle/>
          <a:p>
            <a:r>
              <a:rPr kumimoji="1" lang="en-US" altLang="ja-JP" sz="1200" dirty="0" smtClean="0"/>
              <a:t>(</a:t>
            </a:r>
            <a:r>
              <a:rPr kumimoji="1" lang="ja-JP" altLang="en-US" sz="1200" dirty="0" smtClean="0"/>
              <a:t>申し込み順</a:t>
            </a:r>
            <a:r>
              <a:rPr kumimoji="1" lang="en-US" altLang="ja-JP" sz="1200" dirty="0" smtClean="0"/>
              <a:t>)</a:t>
            </a:r>
          </a:p>
        </p:txBody>
      </p:sp>
      <p:graphicFrame>
        <p:nvGraphicFramePr>
          <p:cNvPr id="7" name="表 6"/>
          <p:cNvGraphicFramePr>
            <a:graphicFrameLocks noGrp="1"/>
          </p:cNvGraphicFramePr>
          <p:nvPr>
            <p:extLst>
              <p:ext uri="{D42A27DB-BD31-4B8C-83A1-F6EECF244321}">
                <p14:modId xmlns:p14="http://schemas.microsoft.com/office/powerpoint/2010/main" val="3984379451"/>
              </p:ext>
            </p:extLst>
          </p:nvPr>
        </p:nvGraphicFramePr>
        <p:xfrm>
          <a:off x="917943" y="4522986"/>
          <a:ext cx="7768857" cy="1778000"/>
        </p:xfrm>
        <a:graphic>
          <a:graphicData uri="http://schemas.openxmlformats.org/drawingml/2006/table">
            <a:tbl>
              <a:tblPr firstCol="1" bandRow="1">
                <a:tableStyleId>{5C22544A-7EE6-4342-B048-85BDC9FD1C3A}</a:tableStyleId>
              </a:tblPr>
              <a:tblGrid>
                <a:gridCol w="666307"/>
                <a:gridCol w="1839433"/>
                <a:gridCol w="5263117"/>
              </a:tblGrid>
              <a:tr h="370840">
                <a:tc gridSpan="2">
                  <a:txBody>
                    <a:bodyPr/>
                    <a:lstStyle/>
                    <a:p>
                      <a:r>
                        <a:rPr kumimoji="1" lang="ja-JP" altLang="en-US" sz="1400" dirty="0" smtClean="0"/>
                        <a:t>自治体会員</a:t>
                      </a:r>
                      <a:endParaRPr kumimoji="1" lang="ja-JP" altLang="en-US" sz="1400" b="1" dirty="0"/>
                    </a:p>
                  </a:txBody>
                  <a:tcPr/>
                </a:tc>
                <a:tc hMerge="1">
                  <a:txBody>
                    <a:bodyPr/>
                    <a:lstStyle/>
                    <a:p>
                      <a:endParaRPr kumimoji="1" lang="ja-JP" altLang="en-US"/>
                    </a:p>
                  </a:txBody>
                  <a:tcPr/>
                </a:tc>
                <a:tc>
                  <a:txBody>
                    <a:bodyPr/>
                    <a:lstStyle/>
                    <a:p>
                      <a:r>
                        <a:rPr kumimoji="1" lang="zh-CN" altLang="en-US" sz="1400" dirty="0" smtClean="0"/>
                        <a:t>松江市、川崎市、北九州市、福岡市、相模原市、横浜市</a:t>
                      </a:r>
                      <a:endParaRPr kumimoji="1" lang="ja-JP" altLang="en-US" sz="1400" dirty="0"/>
                    </a:p>
                  </a:txBody>
                  <a:tcPr/>
                </a:tc>
              </a:tr>
              <a:tr h="370840">
                <a:tc rowSpan="3">
                  <a:txBody>
                    <a:bodyPr/>
                    <a:lstStyle/>
                    <a:p>
                      <a:r>
                        <a:rPr kumimoji="1" lang="ja-JP" altLang="en-US" sz="1400" dirty="0" smtClean="0"/>
                        <a:t>法人会員</a:t>
                      </a:r>
                      <a:endParaRPr kumimoji="1" lang="ja-JP" altLang="en-US" sz="1400" b="1" dirty="0"/>
                    </a:p>
                  </a:txBody>
                  <a:tcPr/>
                </a:tc>
                <a:tc>
                  <a:txBody>
                    <a:bodyPr/>
                    <a:lstStyle/>
                    <a:p>
                      <a:pPr algn="ctr"/>
                      <a:r>
                        <a:rPr kumimoji="1" lang="ja-JP" altLang="en-US" sz="1400" dirty="0" smtClean="0">
                          <a:solidFill>
                            <a:schemeClr val="bg1"/>
                          </a:solidFill>
                        </a:rPr>
                        <a:t>両方</a:t>
                      </a:r>
                      <a:endParaRPr kumimoji="1" lang="ja-JP" altLang="en-US" sz="1400" b="1" dirty="0" smtClean="0">
                        <a:solidFill>
                          <a:schemeClr val="bg1"/>
                        </a:solidFill>
                      </a:endParaRPr>
                    </a:p>
                  </a:txBody>
                  <a:tcPr>
                    <a:solidFill>
                      <a:schemeClr val="accent1">
                        <a:lumMod val="60000"/>
                        <a:lumOff val="40000"/>
                      </a:schemeClr>
                    </a:solidFill>
                  </a:tcPr>
                </a:tc>
                <a:tc>
                  <a:txBody>
                    <a:bodyPr/>
                    <a:lstStyle/>
                    <a:p>
                      <a:r>
                        <a:rPr kumimoji="1" lang="en-US" altLang="ja-JP" sz="1400" dirty="0" err="1" smtClean="0"/>
                        <a:t>Georepublic</a:t>
                      </a:r>
                      <a:r>
                        <a:rPr kumimoji="1" lang="en-US" altLang="ja-JP" sz="1400" dirty="0" smtClean="0"/>
                        <a:t> Japan</a:t>
                      </a:r>
                      <a:r>
                        <a:rPr kumimoji="1" lang="ja-JP" altLang="en-US" sz="1400" dirty="0" err="1" smtClean="0"/>
                        <a:t>、</a:t>
                      </a:r>
                      <a:r>
                        <a:rPr kumimoji="1" lang="ja-JP" altLang="en-US" sz="1400" dirty="0" smtClean="0"/>
                        <a:t>㈱ネビラボ、</a:t>
                      </a:r>
                      <a:r>
                        <a:rPr kumimoji="1" lang="en-US" altLang="ja-JP" sz="1400" dirty="0" smtClean="0"/>
                        <a:t>NTT</a:t>
                      </a:r>
                      <a:r>
                        <a:rPr kumimoji="1" lang="ja-JP" altLang="en-US" sz="1400" dirty="0" smtClean="0"/>
                        <a:t>アドバンステクノロジ㈱</a:t>
                      </a:r>
                    </a:p>
                  </a:txBody>
                  <a:tcPr/>
                </a:tc>
              </a:tr>
              <a:tr h="370840">
                <a:tc vMerge="1">
                  <a:txBody>
                    <a:bodyPr/>
                    <a:lstStyle/>
                    <a:p>
                      <a:endParaRPr kumimoji="1" lang="ja-JP" altLang="en-US" sz="1400" b="1" dirty="0"/>
                    </a:p>
                  </a:txBody>
                  <a:tcPr/>
                </a:tc>
                <a:tc>
                  <a:txBody>
                    <a:bodyPr/>
                    <a:lstStyle/>
                    <a:p>
                      <a:pPr algn="ctr"/>
                      <a:r>
                        <a:rPr kumimoji="1" lang="ja-JP" altLang="en-US" sz="1400" dirty="0" smtClean="0">
                          <a:solidFill>
                            <a:schemeClr val="bg1"/>
                          </a:solidFill>
                        </a:rPr>
                        <a:t>アプリ作成</a:t>
                      </a:r>
                    </a:p>
                    <a:p>
                      <a:pPr algn="ctr"/>
                      <a:r>
                        <a:rPr kumimoji="1" lang="ja-JP" altLang="en-US" sz="1400" dirty="0" smtClean="0">
                          <a:solidFill>
                            <a:schemeClr val="bg1"/>
                          </a:solidFill>
                        </a:rPr>
                        <a:t>グループ</a:t>
                      </a:r>
                      <a:endParaRPr kumimoji="1" lang="ja-JP" altLang="en-US" sz="1400" b="1" dirty="0" smtClean="0">
                        <a:solidFill>
                          <a:schemeClr val="bg1"/>
                        </a:solidFill>
                      </a:endParaRPr>
                    </a:p>
                  </a:txBody>
                  <a:tcPr>
                    <a:solidFill>
                      <a:schemeClr val="accent1">
                        <a:lumMod val="60000"/>
                        <a:lumOff val="40000"/>
                      </a:schemeClr>
                    </a:solidFill>
                  </a:tcPr>
                </a:tc>
                <a:tc>
                  <a:txBody>
                    <a:bodyPr/>
                    <a:lstStyle/>
                    <a:p>
                      <a:r>
                        <a:rPr kumimoji="1" lang="ja-JP" altLang="en-US" sz="1400" dirty="0" smtClean="0"/>
                        <a:t>㈱インフォマティクス</a:t>
                      </a:r>
                    </a:p>
                    <a:p>
                      <a:endParaRPr kumimoji="1" lang="ja-JP" altLang="en-US" sz="1400" dirty="0"/>
                    </a:p>
                  </a:txBody>
                  <a:tcPr/>
                </a:tc>
              </a:tr>
              <a:tr h="370840">
                <a:tc vMerge="1">
                  <a:txBody>
                    <a:bodyPr/>
                    <a:lstStyle/>
                    <a:p>
                      <a:endParaRPr kumimoji="1" lang="ja-JP" altLang="en-US" sz="1200" dirty="0"/>
                    </a:p>
                  </a:txBody>
                  <a:tcPr/>
                </a:tc>
                <a:tc>
                  <a:txBody>
                    <a:bodyPr/>
                    <a:lstStyle/>
                    <a:p>
                      <a:pPr algn="ctr"/>
                      <a:r>
                        <a:rPr kumimoji="1" lang="ja-JP" altLang="en-US" sz="1400" dirty="0" smtClean="0">
                          <a:solidFill>
                            <a:schemeClr val="bg1"/>
                          </a:solidFill>
                        </a:rPr>
                        <a:t>ビジネス</a:t>
                      </a:r>
                    </a:p>
                    <a:p>
                      <a:pPr algn="ctr"/>
                      <a:r>
                        <a:rPr kumimoji="1" lang="ja-JP" altLang="en-US" sz="1400" dirty="0" smtClean="0">
                          <a:solidFill>
                            <a:schemeClr val="bg1"/>
                          </a:solidFill>
                        </a:rPr>
                        <a:t>モデル検討グループ</a:t>
                      </a:r>
                      <a:endParaRPr kumimoji="1" lang="ja-JP" altLang="en-US" sz="1400" b="1" dirty="0" smtClean="0">
                        <a:solidFill>
                          <a:schemeClr val="bg1"/>
                        </a:solidFill>
                      </a:endParaRPr>
                    </a:p>
                  </a:txBody>
                  <a:tcPr>
                    <a:solidFill>
                      <a:schemeClr val="accent1">
                        <a:lumMod val="60000"/>
                        <a:lumOff val="40000"/>
                      </a:schemeClr>
                    </a:solidFill>
                  </a:tcPr>
                </a:tc>
                <a:tc>
                  <a:txBody>
                    <a:bodyPr/>
                    <a:lstStyle/>
                    <a:p>
                      <a:r>
                        <a:rPr kumimoji="1" lang="ja-JP" altLang="en-US" sz="1400" dirty="0" smtClean="0"/>
                        <a:t>スマートライト㈱、富士通、国際航業㈱、㈱ＪＭＡホールディングス、</a:t>
                      </a:r>
                    </a:p>
                    <a:p>
                      <a:r>
                        <a:rPr kumimoji="1" lang="ja-JP" altLang="en-US" sz="1400" dirty="0" smtClean="0"/>
                        <a:t>㈱サイカ、㈱明電舎、有限会社ライフウェア・サービス</a:t>
                      </a:r>
                      <a:endParaRPr kumimoji="1" lang="ja-JP" altLang="en-US" sz="1400" dirty="0"/>
                    </a:p>
                  </a:txBody>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765331969"/>
              </p:ext>
            </p:extLst>
          </p:nvPr>
        </p:nvGraphicFramePr>
        <p:xfrm>
          <a:off x="926621" y="1301921"/>
          <a:ext cx="7782149" cy="2194560"/>
        </p:xfrm>
        <a:graphic>
          <a:graphicData uri="http://schemas.openxmlformats.org/drawingml/2006/table">
            <a:tbl>
              <a:tblPr firstCol="1">
                <a:tableStyleId>{5C22544A-7EE6-4342-B048-85BDC9FD1C3A}</a:tableStyleId>
              </a:tblPr>
              <a:tblGrid>
                <a:gridCol w="615100"/>
                <a:gridCol w="1860698"/>
                <a:gridCol w="5306351"/>
              </a:tblGrid>
              <a:tr h="370840">
                <a:tc gridSpan="2">
                  <a:txBody>
                    <a:bodyPr/>
                    <a:lstStyle/>
                    <a:p>
                      <a:pPr algn="ctr"/>
                      <a:r>
                        <a:rPr kumimoji="1" lang="ja-JP" altLang="en-US" sz="1400" dirty="0" smtClean="0"/>
                        <a:t>自治体会員</a:t>
                      </a:r>
                      <a:endParaRPr kumimoji="1" lang="ja-JP" altLang="en-US" sz="1400" dirty="0"/>
                    </a:p>
                  </a:txBody>
                  <a:tcPr anchor="ctr"/>
                </a:tc>
                <a:tc hMerge="1">
                  <a:txBody>
                    <a:bodyPr/>
                    <a:lstStyle/>
                    <a:p>
                      <a:pPr algn="ctr"/>
                      <a:endParaRPr kumimoji="1" lang="ja-JP" altLang="en-US" sz="1400" dirty="0"/>
                    </a:p>
                  </a:txBody>
                  <a:tcPr/>
                </a:tc>
                <a:tc>
                  <a:txBody>
                    <a:bodyPr/>
                    <a:lstStyle/>
                    <a:p>
                      <a:r>
                        <a:rPr lang="ja-JP" altLang="en-US" sz="1400" dirty="0" smtClean="0"/>
                        <a:t>会員向けアンケート結果や「情報流通連携基盤の自治体行政情報における実証」と連携し、自治体が保有するデータの公開方法の検討を行うこと。</a:t>
                      </a:r>
                      <a:endParaRPr kumimoji="1" lang="ja-JP" altLang="en-US" sz="1400" dirty="0"/>
                    </a:p>
                  </a:txBody>
                  <a:tcPr/>
                </a:tc>
              </a:tr>
              <a:tr h="370840">
                <a:tc rowSpan="2">
                  <a:txBody>
                    <a:bodyPr/>
                    <a:lstStyle/>
                    <a:p>
                      <a:pPr algn="ctr"/>
                      <a:r>
                        <a:rPr kumimoji="1" lang="ja-JP" altLang="en-US" sz="1400" dirty="0" smtClean="0"/>
                        <a:t>法人会員</a:t>
                      </a:r>
                      <a:endParaRPr kumimoji="1" lang="ja-JP" altLang="en-US" sz="1400" dirty="0"/>
                    </a:p>
                  </a:txBody>
                  <a:tcPr/>
                </a:tc>
                <a:tc>
                  <a:txBody>
                    <a:bodyPr/>
                    <a:lstStyle/>
                    <a:p>
                      <a:pPr algn="ctr"/>
                      <a:r>
                        <a:rPr kumimoji="1" lang="ja-JP" altLang="en-US" sz="1400" dirty="0" smtClean="0">
                          <a:solidFill>
                            <a:schemeClr val="bg1"/>
                          </a:solidFill>
                        </a:rPr>
                        <a:t>アプリ作成</a:t>
                      </a:r>
                      <a:endParaRPr kumimoji="1" lang="en-US" altLang="ja-JP" sz="1400" dirty="0" smtClean="0">
                        <a:solidFill>
                          <a:schemeClr val="bg1"/>
                        </a:solidFill>
                      </a:endParaRPr>
                    </a:p>
                    <a:p>
                      <a:pPr algn="ctr"/>
                      <a:r>
                        <a:rPr kumimoji="1" lang="ja-JP" altLang="en-US" sz="1400" dirty="0" smtClean="0">
                          <a:solidFill>
                            <a:schemeClr val="bg1"/>
                          </a:solidFill>
                        </a:rPr>
                        <a:t>グループ</a:t>
                      </a:r>
                      <a:endParaRPr kumimoji="1" lang="ja-JP" altLang="en-US" sz="1400" dirty="0">
                        <a:solidFill>
                          <a:schemeClr val="bg1"/>
                        </a:solidFill>
                      </a:endParaRPr>
                    </a:p>
                  </a:txBody>
                  <a:tcPr anchor="ctr">
                    <a:solidFill>
                      <a:schemeClr val="accent1">
                        <a:lumMod val="60000"/>
                        <a:lumOff val="40000"/>
                      </a:schemeClr>
                    </a:solidFill>
                  </a:tcPr>
                </a:tc>
                <a:tc>
                  <a:txBody>
                    <a:bodyPr/>
                    <a:lstStyle/>
                    <a:p>
                      <a:r>
                        <a:rPr lang="ja-JP" altLang="en-US" sz="1400" dirty="0" smtClean="0"/>
                        <a:t>自治体が提供するオープンデータを活用したアプリを開発し、総務省とコンソーシアムが主催するアプリコンテストに応募すること。</a:t>
                      </a:r>
                    </a:p>
                  </a:txBody>
                  <a:tcPr/>
                </a:tc>
              </a:tr>
              <a:tr h="370840">
                <a:tc vMerge="1">
                  <a:txBody>
                    <a:bodyPr/>
                    <a:lstStyle/>
                    <a:p>
                      <a:pPr algn="ctr"/>
                      <a:endParaRPr kumimoji="1" lang="ja-JP" altLang="en-US" sz="1400" dirty="0"/>
                    </a:p>
                  </a:txBody>
                  <a:tcPr/>
                </a:tc>
                <a:tc>
                  <a:txBody>
                    <a:bodyPr/>
                    <a:lstStyle/>
                    <a:p>
                      <a:pPr algn="ctr"/>
                      <a:r>
                        <a:rPr kumimoji="1" lang="ja-JP" altLang="en-US" sz="1400" dirty="0" smtClean="0">
                          <a:solidFill>
                            <a:schemeClr val="bg1"/>
                          </a:solidFill>
                        </a:rPr>
                        <a:t>ビジネスモデル</a:t>
                      </a:r>
                      <a:endParaRPr kumimoji="1" lang="en-US" altLang="ja-JP" sz="1400" dirty="0" smtClean="0">
                        <a:solidFill>
                          <a:schemeClr val="bg1"/>
                        </a:solidFill>
                      </a:endParaRPr>
                    </a:p>
                    <a:p>
                      <a:pPr algn="ctr"/>
                      <a:r>
                        <a:rPr kumimoji="1" lang="ja-JP" altLang="en-US" sz="1400" dirty="0" smtClean="0">
                          <a:solidFill>
                            <a:schemeClr val="bg1"/>
                          </a:solidFill>
                        </a:rPr>
                        <a:t>検討グループ</a:t>
                      </a:r>
                      <a:endParaRPr kumimoji="1" lang="ja-JP" altLang="en-US" sz="1400" dirty="0">
                        <a:solidFill>
                          <a:schemeClr val="bg1"/>
                        </a:solidFill>
                      </a:endParaRPr>
                    </a:p>
                  </a:txBody>
                  <a:tcPr anchor="ctr">
                    <a:solidFill>
                      <a:schemeClr val="accent1">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コンテストに応募されたアプリや、　総務省の行政情報実証実験で開発されたアプリ、自治体分科会の中で出たアイデアなどを、実際にビジネス化するための検討を行う。検討結果はビジネスモデル計画書としてとりまとめ、提出・公開していただく。</a:t>
                      </a:r>
                    </a:p>
                  </a:txBody>
                  <a:tcPr/>
                </a:tc>
              </a:tr>
            </a:tbl>
          </a:graphicData>
        </a:graphic>
      </p:graphicFrame>
    </p:spTree>
    <p:extLst>
      <p:ext uri="{BB962C8B-B14F-4D97-AF65-F5344CB8AC3E}">
        <p14:creationId xmlns:p14="http://schemas.microsoft.com/office/powerpoint/2010/main" val="3624910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vert="horz"/>
          <a:lstStyle/>
          <a:p>
            <a:r>
              <a:rPr lang="ja-JP" altLang="en-US" sz="2000" dirty="0">
                <a:latin typeface="+mj-ea"/>
              </a:rPr>
              <a:t>３</a:t>
            </a:r>
            <a:r>
              <a:rPr lang="ja-JP" altLang="en-US" sz="2000" dirty="0" smtClean="0">
                <a:latin typeface="+mj-ea"/>
              </a:rPr>
              <a:t>．自治体分科会検討フロー</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3</a:t>
            </a:fld>
            <a:endParaRPr lang="ja-JP" altLang="en-US" dirty="0"/>
          </a:p>
        </p:txBody>
      </p:sp>
      <p:sp>
        <p:nvSpPr>
          <p:cNvPr id="5" name="正方形/長方形 4"/>
          <p:cNvSpPr/>
          <p:nvPr/>
        </p:nvSpPr>
        <p:spPr>
          <a:xfrm>
            <a:off x="765544" y="816716"/>
            <a:ext cx="6645346" cy="242322"/>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dirty="0" smtClean="0"/>
              <a:t>オープンデータ流通推進コンソーシアム</a:t>
            </a:r>
            <a:endParaRPr kumimoji="1" lang="ja-JP" altLang="en-US" sz="1100" dirty="0"/>
          </a:p>
        </p:txBody>
      </p:sp>
      <p:sp>
        <p:nvSpPr>
          <p:cNvPr id="7" name="正方形/長方形 6"/>
          <p:cNvSpPr/>
          <p:nvPr/>
        </p:nvSpPr>
        <p:spPr>
          <a:xfrm>
            <a:off x="765544" y="1132148"/>
            <a:ext cx="4274290" cy="238118"/>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dirty="0" smtClean="0"/>
              <a:t>利活用普及委員会</a:t>
            </a:r>
            <a:endParaRPr kumimoji="1" lang="ja-JP" altLang="en-US" sz="1100" dirty="0"/>
          </a:p>
        </p:txBody>
      </p:sp>
      <p:sp>
        <p:nvSpPr>
          <p:cNvPr id="8" name="正方形/長方形 7"/>
          <p:cNvSpPr/>
          <p:nvPr/>
        </p:nvSpPr>
        <p:spPr>
          <a:xfrm>
            <a:off x="5092989" y="1132147"/>
            <a:ext cx="1137684" cy="1109321"/>
          </a:xfrm>
          <a:prstGeom prst="rect">
            <a:avLst/>
          </a:prstGeom>
          <a:solidFill>
            <a:schemeClr val="bg1"/>
          </a:solidFill>
          <a:ln>
            <a:solidFill>
              <a:srgbClr val="FFC000"/>
            </a:solidFill>
          </a:ln>
        </p:spPr>
        <p:style>
          <a:lnRef idx="2">
            <a:schemeClr val="accent1"/>
          </a:lnRef>
          <a:fillRef idx="1">
            <a:schemeClr val="lt1"/>
          </a:fillRef>
          <a:effectRef idx="0">
            <a:schemeClr val="accent1"/>
          </a:effectRef>
          <a:fontRef idx="minor">
            <a:schemeClr val="dk1"/>
          </a:fontRef>
        </p:style>
        <p:txBody>
          <a:bodyPr lIns="36000" rIns="36000" rtlCol="0" anchor="ctr"/>
          <a:lstStyle/>
          <a:p>
            <a:pPr algn="ctr"/>
            <a:r>
              <a:rPr lang="ja-JP" altLang="en-US" sz="1100" dirty="0" smtClean="0"/>
              <a:t>データガバナンス</a:t>
            </a:r>
            <a:r>
              <a:rPr kumimoji="1" lang="ja-JP" altLang="en-US" sz="1100" dirty="0" smtClean="0"/>
              <a:t>委員会</a:t>
            </a:r>
            <a:endParaRPr kumimoji="1" lang="ja-JP" altLang="en-US" sz="1100" dirty="0"/>
          </a:p>
        </p:txBody>
      </p:sp>
      <p:sp>
        <p:nvSpPr>
          <p:cNvPr id="10" name="正方形/長方形 9"/>
          <p:cNvSpPr/>
          <p:nvPr/>
        </p:nvSpPr>
        <p:spPr>
          <a:xfrm>
            <a:off x="6273205" y="1132147"/>
            <a:ext cx="1137684" cy="1109321"/>
          </a:xfrm>
          <a:prstGeom prst="rect">
            <a:avLst/>
          </a:prstGeom>
          <a:solidFill>
            <a:schemeClr val="bg1"/>
          </a:solidFill>
          <a:ln>
            <a:solidFill>
              <a:schemeClr val="accent3">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dirty="0"/>
              <a:t>技術</a:t>
            </a:r>
            <a:r>
              <a:rPr kumimoji="1" lang="ja-JP" altLang="en-US" sz="1100" dirty="0" smtClean="0"/>
              <a:t>委員会</a:t>
            </a:r>
            <a:endParaRPr kumimoji="1" lang="ja-JP" altLang="en-US" sz="1100" dirty="0"/>
          </a:p>
        </p:txBody>
      </p:sp>
      <p:sp>
        <p:nvSpPr>
          <p:cNvPr id="13" name="正方形/長方形 12"/>
          <p:cNvSpPr/>
          <p:nvPr/>
        </p:nvSpPr>
        <p:spPr>
          <a:xfrm>
            <a:off x="7538480" y="820920"/>
            <a:ext cx="1137684" cy="1420548"/>
          </a:xfrm>
          <a:prstGeom prst="rect">
            <a:avLst/>
          </a:prstGeom>
          <a:solidFill>
            <a:schemeClr val="bg1"/>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dirty="0"/>
              <a:t>自治体</a:t>
            </a:r>
            <a:r>
              <a:rPr lang="ja-JP" altLang="en-US" sz="1100" dirty="0" smtClean="0"/>
              <a:t>行政</a:t>
            </a:r>
            <a:endParaRPr lang="en-US" altLang="ja-JP" sz="1100" dirty="0" smtClean="0"/>
          </a:p>
          <a:p>
            <a:pPr algn="ctr"/>
            <a:r>
              <a:rPr lang="ja-JP" altLang="en-US" sz="1100" dirty="0" smtClean="0"/>
              <a:t>情報</a:t>
            </a:r>
            <a:r>
              <a:rPr lang="ja-JP" altLang="en-US" sz="1100" dirty="0"/>
              <a:t>に</a:t>
            </a:r>
            <a:r>
              <a:rPr lang="ja-JP" altLang="en-US" sz="1100" dirty="0" smtClean="0"/>
              <a:t>関する</a:t>
            </a:r>
            <a:endParaRPr lang="en-US" altLang="ja-JP" sz="1100" dirty="0" smtClean="0"/>
          </a:p>
          <a:p>
            <a:pPr algn="ctr"/>
            <a:r>
              <a:rPr lang="ja-JP" altLang="en-US" sz="1100" dirty="0" smtClean="0"/>
              <a:t>実証</a:t>
            </a:r>
            <a:r>
              <a:rPr lang="ja-JP" altLang="en-US" sz="1100" dirty="0"/>
              <a:t>実験</a:t>
            </a:r>
            <a:endParaRPr kumimoji="1" lang="ja-JP" altLang="en-US" sz="1100" dirty="0"/>
          </a:p>
        </p:txBody>
      </p:sp>
      <p:sp>
        <p:nvSpPr>
          <p:cNvPr id="14" name="正方形/長方形 13"/>
          <p:cNvSpPr/>
          <p:nvPr/>
        </p:nvSpPr>
        <p:spPr>
          <a:xfrm>
            <a:off x="1967023" y="1424873"/>
            <a:ext cx="3072811" cy="238118"/>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dirty="0" smtClean="0"/>
              <a:t>自治体分科会</a:t>
            </a:r>
            <a:endParaRPr kumimoji="1" lang="ja-JP" altLang="en-US" sz="1100" dirty="0"/>
          </a:p>
        </p:txBody>
      </p:sp>
      <p:sp>
        <p:nvSpPr>
          <p:cNvPr id="15" name="正方形/長方形 14"/>
          <p:cNvSpPr/>
          <p:nvPr/>
        </p:nvSpPr>
        <p:spPr>
          <a:xfrm>
            <a:off x="1967024" y="1713392"/>
            <a:ext cx="1536404" cy="238118"/>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dirty="0"/>
              <a:t>法人</a:t>
            </a:r>
            <a:r>
              <a:rPr kumimoji="1" lang="ja-JP" altLang="en-US" sz="1100" dirty="0" smtClean="0"/>
              <a:t>会員</a:t>
            </a:r>
            <a:endParaRPr kumimoji="1" lang="ja-JP" altLang="en-US" sz="1100" dirty="0"/>
          </a:p>
        </p:txBody>
      </p:sp>
      <p:sp>
        <p:nvSpPr>
          <p:cNvPr id="16" name="正方形/長方形 15"/>
          <p:cNvSpPr/>
          <p:nvPr/>
        </p:nvSpPr>
        <p:spPr>
          <a:xfrm>
            <a:off x="3556585" y="1713391"/>
            <a:ext cx="1483249" cy="528077"/>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dirty="0"/>
              <a:t>自治体</a:t>
            </a:r>
            <a:r>
              <a:rPr kumimoji="1" lang="ja-JP" altLang="en-US" sz="1100" dirty="0" smtClean="0"/>
              <a:t>会員</a:t>
            </a:r>
            <a:endParaRPr kumimoji="1" lang="ja-JP" altLang="en-US" sz="1100" dirty="0"/>
          </a:p>
        </p:txBody>
      </p:sp>
      <p:sp>
        <p:nvSpPr>
          <p:cNvPr id="17" name="正方形/長方形 16"/>
          <p:cNvSpPr/>
          <p:nvPr/>
        </p:nvSpPr>
        <p:spPr>
          <a:xfrm>
            <a:off x="1967023" y="2003351"/>
            <a:ext cx="691117" cy="238118"/>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dirty="0" smtClean="0"/>
              <a:t>アプリ</a:t>
            </a:r>
            <a:endParaRPr kumimoji="1" lang="ja-JP" altLang="en-US" sz="1100" dirty="0"/>
          </a:p>
        </p:txBody>
      </p:sp>
      <p:sp>
        <p:nvSpPr>
          <p:cNvPr id="18" name="正方形/長方形 17"/>
          <p:cNvSpPr/>
          <p:nvPr/>
        </p:nvSpPr>
        <p:spPr>
          <a:xfrm>
            <a:off x="2692694" y="2003351"/>
            <a:ext cx="821359" cy="238118"/>
          </a:xfrm>
          <a:prstGeom prst="rect">
            <a:avLst/>
          </a:prstGeom>
          <a:solidFill>
            <a:schemeClr val="accent1">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dirty="0" smtClean="0"/>
              <a:t>ビジネス</a:t>
            </a:r>
            <a:endParaRPr kumimoji="1" lang="ja-JP" altLang="en-US" sz="1100" dirty="0"/>
          </a:p>
        </p:txBody>
      </p:sp>
      <p:sp>
        <p:nvSpPr>
          <p:cNvPr id="19" name="正方形/長方形 18"/>
          <p:cNvSpPr/>
          <p:nvPr/>
        </p:nvSpPr>
        <p:spPr>
          <a:xfrm>
            <a:off x="765544" y="1422768"/>
            <a:ext cx="1137684" cy="818701"/>
          </a:xfrm>
          <a:prstGeom prst="rect">
            <a:avLst/>
          </a:prstGeom>
          <a:solidFill>
            <a:schemeClr val="bg1"/>
          </a:solidFill>
          <a:ln>
            <a:solidFill>
              <a:schemeClr val="accent1"/>
            </a:solidFill>
          </a:ln>
        </p:spPr>
        <p:style>
          <a:lnRef idx="2">
            <a:schemeClr val="accent1"/>
          </a:lnRef>
          <a:fillRef idx="1">
            <a:schemeClr val="lt1"/>
          </a:fillRef>
          <a:effectRef idx="0">
            <a:schemeClr val="accent1"/>
          </a:effectRef>
          <a:fontRef idx="minor">
            <a:schemeClr val="dk1"/>
          </a:fontRef>
        </p:style>
        <p:txBody>
          <a:bodyPr lIns="36000" rIns="36000" rtlCol="0" anchor="ctr"/>
          <a:lstStyle/>
          <a:p>
            <a:pPr algn="ctr"/>
            <a:r>
              <a:rPr kumimoji="1" lang="ja-JP" altLang="en-US" sz="1100" dirty="0" smtClean="0"/>
              <a:t>会員</a:t>
            </a:r>
            <a:endParaRPr kumimoji="1" lang="ja-JP" altLang="en-US" sz="1100" dirty="0"/>
          </a:p>
        </p:txBody>
      </p:sp>
      <p:sp>
        <p:nvSpPr>
          <p:cNvPr id="20" name="角丸四角形 19"/>
          <p:cNvSpPr/>
          <p:nvPr/>
        </p:nvSpPr>
        <p:spPr>
          <a:xfrm>
            <a:off x="765544" y="2349780"/>
            <a:ext cx="2748509" cy="265815"/>
          </a:xfrm>
          <a:prstGeom prst="roundRect">
            <a:avLst/>
          </a:prstGeom>
          <a:solidFill>
            <a:schemeClr val="accent2">
              <a:lumMod val="40000"/>
              <a:lumOff val="60000"/>
            </a:schemeClr>
          </a:solidFill>
          <a:ln>
            <a:solidFill>
              <a:schemeClr val="accent2"/>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100" dirty="0" smtClean="0">
                <a:solidFill>
                  <a:schemeClr val="accent2">
                    <a:lumMod val="50000"/>
                  </a:schemeClr>
                </a:solidFill>
              </a:rPr>
              <a:t>会員向けアンケート</a:t>
            </a:r>
            <a:endParaRPr kumimoji="1" lang="ja-JP" altLang="en-US" sz="1100" dirty="0">
              <a:solidFill>
                <a:schemeClr val="accent2">
                  <a:lumMod val="50000"/>
                </a:schemeClr>
              </a:solidFill>
            </a:endParaRPr>
          </a:p>
        </p:txBody>
      </p:sp>
      <p:graphicFrame>
        <p:nvGraphicFramePr>
          <p:cNvPr id="22" name="表 21"/>
          <p:cNvGraphicFramePr>
            <a:graphicFrameLocks noGrp="1"/>
          </p:cNvGraphicFramePr>
          <p:nvPr>
            <p:extLst>
              <p:ext uri="{D42A27DB-BD31-4B8C-83A1-F6EECF244321}">
                <p14:modId xmlns:p14="http://schemas.microsoft.com/office/powerpoint/2010/main" val="4034141011"/>
              </p:ext>
            </p:extLst>
          </p:nvPr>
        </p:nvGraphicFramePr>
        <p:xfrm>
          <a:off x="216194" y="2392311"/>
          <a:ext cx="549350" cy="3551275"/>
        </p:xfrm>
        <a:graphic>
          <a:graphicData uri="http://schemas.openxmlformats.org/drawingml/2006/table">
            <a:tbl>
              <a:tblPr>
                <a:tableStyleId>{2D5ABB26-0587-4C30-8999-92F81FD0307C}</a:tableStyleId>
              </a:tblPr>
              <a:tblGrid>
                <a:gridCol w="549350"/>
              </a:tblGrid>
              <a:tr h="710255">
                <a:tc>
                  <a:txBody>
                    <a:bodyPr/>
                    <a:lstStyle/>
                    <a:p>
                      <a:r>
                        <a:rPr kumimoji="1" lang="en-US" altLang="ja-JP" sz="1100" dirty="0" smtClean="0"/>
                        <a:t>11</a:t>
                      </a:r>
                      <a:r>
                        <a:rPr kumimoji="1" lang="ja-JP" altLang="en-US" sz="1100" dirty="0" smtClean="0"/>
                        <a:t>月</a:t>
                      </a:r>
                      <a:endParaRPr kumimoji="1" lang="ja-JP" altLang="en-US" sz="1100" dirty="0"/>
                    </a:p>
                  </a:txBody>
                  <a:tcPr/>
                </a:tc>
              </a:tr>
              <a:tr h="710255">
                <a:tc>
                  <a:txBody>
                    <a:bodyPr/>
                    <a:lstStyle/>
                    <a:p>
                      <a:r>
                        <a:rPr kumimoji="1" lang="en-US" altLang="ja-JP" sz="1100" dirty="0" smtClean="0"/>
                        <a:t>12</a:t>
                      </a:r>
                      <a:r>
                        <a:rPr kumimoji="1" lang="ja-JP" altLang="en-US" sz="1100" dirty="0" smtClean="0"/>
                        <a:t>月</a:t>
                      </a:r>
                      <a:endParaRPr kumimoji="1" lang="ja-JP" altLang="en-US" sz="1100" dirty="0"/>
                    </a:p>
                  </a:txBody>
                  <a:tcPr/>
                </a:tc>
              </a:tr>
              <a:tr h="710255">
                <a:tc>
                  <a:txBody>
                    <a:bodyPr/>
                    <a:lstStyle/>
                    <a:p>
                      <a:r>
                        <a:rPr kumimoji="1" lang="en-US" altLang="ja-JP" sz="1100" dirty="0" smtClean="0"/>
                        <a:t>1</a:t>
                      </a:r>
                      <a:r>
                        <a:rPr kumimoji="1" lang="ja-JP" altLang="en-US" sz="1100" dirty="0" smtClean="0"/>
                        <a:t>月</a:t>
                      </a:r>
                      <a:endParaRPr kumimoji="1" lang="ja-JP" altLang="en-US" sz="1100" dirty="0"/>
                    </a:p>
                  </a:txBody>
                  <a:tcPr/>
                </a:tc>
              </a:tr>
              <a:tr h="710255">
                <a:tc>
                  <a:txBody>
                    <a:bodyPr/>
                    <a:lstStyle/>
                    <a:p>
                      <a:r>
                        <a:rPr kumimoji="1" lang="en-US" altLang="ja-JP" sz="1100" dirty="0" smtClean="0"/>
                        <a:t>2</a:t>
                      </a:r>
                      <a:r>
                        <a:rPr kumimoji="1" lang="ja-JP" altLang="en-US" sz="1100" dirty="0" smtClean="0"/>
                        <a:t>月</a:t>
                      </a:r>
                      <a:endParaRPr kumimoji="1" lang="ja-JP" altLang="en-US" sz="1100" dirty="0"/>
                    </a:p>
                  </a:txBody>
                  <a:tcPr/>
                </a:tc>
              </a:tr>
              <a:tr h="710255">
                <a:tc>
                  <a:txBody>
                    <a:bodyPr/>
                    <a:lstStyle/>
                    <a:p>
                      <a:r>
                        <a:rPr kumimoji="1" lang="en-US" altLang="ja-JP" sz="1100" dirty="0" smtClean="0"/>
                        <a:t>3</a:t>
                      </a:r>
                      <a:r>
                        <a:rPr kumimoji="1" lang="ja-JP" altLang="en-US" sz="1100" dirty="0" smtClean="0"/>
                        <a:t>月</a:t>
                      </a:r>
                      <a:endParaRPr kumimoji="1" lang="ja-JP" altLang="en-US" sz="1100" dirty="0"/>
                    </a:p>
                  </a:txBody>
                  <a:tcPr/>
                </a:tc>
              </a:tr>
            </a:tbl>
          </a:graphicData>
        </a:graphic>
      </p:graphicFrame>
      <p:sp>
        <p:nvSpPr>
          <p:cNvPr id="23" name="角丸四角形 22"/>
          <p:cNvSpPr/>
          <p:nvPr/>
        </p:nvSpPr>
        <p:spPr>
          <a:xfrm>
            <a:off x="1967023" y="2906209"/>
            <a:ext cx="3072811" cy="233916"/>
          </a:xfrm>
          <a:prstGeom prst="roundRect">
            <a:avLst/>
          </a:prstGeom>
          <a:solidFill>
            <a:schemeClr val="accent2">
              <a:lumMod val="60000"/>
              <a:lumOff val="40000"/>
            </a:schemeClr>
          </a:solidFill>
          <a:ln>
            <a:solidFill>
              <a:schemeClr val="accent2"/>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1100" b="1" dirty="0">
                <a:solidFill>
                  <a:schemeClr val="bg1"/>
                </a:solidFill>
              </a:rPr>
              <a:t>キックオフ</a:t>
            </a:r>
            <a:r>
              <a:rPr kumimoji="1" lang="ja-JP" altLang="en-US" sz="1100" b="1" dirty="0" smtClean="0">
                <a:solidFill>
                  <a:schemeClr val="bg1"/>
                </a:solidFill>
              </a:rPr>
              <a:t>会合（メール開催）</a:t>
            </a:r>
            <a:endParaRPr kumimoji="1" lang="ja-JP" altLang="en-US" sz="1100" b="1" dirty="0">
              <a:solidFill>
                <a:schemeClr val="bg1"/>
              </a:solidFill>
            </a:endParaRPr>
          </a:p>
        </p:txBody>
      </p:sp>
      <p:sp>
        <p:nvSpPr>
          <p:cNvPr id="24" name="テキスト ボックス 23"/>
          <p:cNvSpPr txBox="1"/>
          <p:nvPr/>
        </p:nvSpPr>
        <p:spPr>
          <a:xfrm>
            <a:off x="2139798" y="3135076"/>
            <a:ext cx="3102131" cy="430887"/>
          </a:xfrm>
          <a:prstGeom prst="rect">
            <a:avLst/>
          </a:prstGeom>
          <a:noFill/>
        </p:spPr>
        <p:txBody>
          <a:bodyPr wrap="none" rtlCol="0">
            <a:spAutoFit/>
          </a:bodyPr>
          <a:lstStyle/>
          <a:p>
            <a:r>
              <a:rPr kumimoji="1" lang="ja-JP" altLang="en-US" sz="1100" dirty="0" smtClean="0"/>
              <a:t>・自治体アンケート結果のインプット</a:t>
            </a:r>
            <a:endParaRPr kumimoji="1" lang="en-US" altLang="ja-JP" sz="1100" dirty="0" smtClean="0"/>
          </a:p>
          <a:p>
            <a:r>
              <a:rPr lang="ja-JP" altLang="en-US" sz="1100" dirty="0" smtClean="0"/>
              <a:t>・アンケート結果から得られたニーズの確認・検討</a:t>
            </a:r>
            <a:endParaRPr kumimoji="1" lang="ja-JP" altLang="en-US" sz="1100" dirty="0"/>
          </a:p>
        </p:txBody>
      </p:sp>
      <p:cxnSp>
        <p:nvCxnSpPr>
          <p:cNvPr id="26" name="直線矢印コネクタ 25"/>
          <p:cNvCxnSpPr>
            <a:stCxn id="20" idx="2"/>
          </p:cNvCxnSpPr>
          <p:nvPr/>
        </p:nvCxnSpPr>
        <p:spPr>
          <a:xfrm flipH="1">
            <a:off x="2139798" y="2615595"/>
            <a:ext cx="1" cy="288849"/>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27" name="テキスト ボックス 26"/>
          <p:cNvSpPr txBox="1"/>
          <p:nvPr/>
        </p:nvSpPr>
        <p:spPr>
          <a:xfrm>
            <a:off x="2222373" y="2624784"/>
            <a:ext cx="744114" cy="261610"/>
          </a:xfrm>
          <a:prstGeom prst="rect">
            <a:avLst/>
          </a:prstGeom>
          <a:noFill/>
        </p:spPr>
        <p:txBody>
          <a:bodyPr wrap="none" rtlCol="0">
            <a:spAutoFit/>
          </a:bodyPr>
          <a:lstStyle/>
          <a:p>
            <a:r>
              <a:rPr kumimoji="1" lang="ja-JP" altLang="en-US" sz="1100" dirty="0" smtClean="0"/>
              <a:t>インプット</a:t>
            </a:r>
            <a:endParaRPr kumimoji="1" lang="ja-JP" altLang="en-US" sz="1100" dirty="0"/>
          </a:p>
        </p:txBody>
      </p:sp>
      <p:sp>
        <p:nvSpPr>
          <p:cNvPr id="29" name="角丸四角形 28"/>
          <p:cNvSpPr/>
          <p:nvPr/>
        </p:nvSpPr>
        <p:spPr>
          <a:xfrm>
            <a:off x="5092989" y="3561660"/>
            <a:ext cx="1137684" cy="321233"/>
          </a:xfrm>
          <a:prstGeom prst="roundRect">
            <a:avLst/>
          </a:prstGeom>
          <a:solidFill>
            <a:srgbClr val="FFC000"/>
          </a:solidFill>
          <a:ln>
            <a:solidFill>
              <a:srgbClr val="FFC00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100" b="1" dirty="0" smtClean="0">
                <a:solidFill>
                  <a:schemeClr val="bg1"/>
                </a:solidFill>
              </a:rPr>
              <a:t>第</a:t>
            </a:r>
            <a:r>
              <a:rPr kumimoji="1" lang="en-US" altLang="ja-JP" sz="1100" b="1" dirty="0" smtClean="0">
                <a:solidFill>
                  <a:schemeClr val="bg1"/>
                </a:solidFill>
              </a:rPr>
              <a:t>2, 3</a:t>
            </a:r>
            <a:r>
              <a:rPr kumimoji="1" lang="ja-JP" altLang="en-US" sz="1100" b="1" dirty="0" smtClean="0">
                <a:solidFill>
                  <a:schemeClr val="bg1"/>
                </a:solidFill>
              </a:rPr>
              <a:t>回</a:t>
            </a:r>
            <a:endParaRPr kumimoji="1" lang="en-US" altLang="ja-JP" sz="1100" b="1" dirty="0" smtClean="0">
              <a:solidFill>
                <a:schemeClr val="bg1"/>
              </a:solidFill>
            </a:endParaRPr>
          </a:p>
          <a:p>
            <a:pPr algn="ctr"/>
            <a:r>
              <a:rPr lang="ja-JP" altLang="en-US" sz="1100" b="1" dirty="0" smtClean="0">
                <a:solidFill>
                  <a:schemeClr val="bg1"/>
                </a:solidFill>
              </a:rPr>
              <a:t>委員会</a:t>
            </a:r>
            <a:endParaRPr kumimoji="1" lang="ja-JP" altLang="en-US" sz="1100" b="1" dirty="0">
              <a:solidFill>
                <a:schemeClr val="bg1"/>
              </a:solidFill>
            </a:endParaRPr>
          </a:p>
        </p:txBody>
      </p:sp>
      <p:sp>
        <p:nvSpPr>
          <p:cNvPr id="30" name="角丸四角形 29"/>
          <p:cNvSpPr/>
          <p:nvPr/>
        </p:nvSpPr>
        <p:spPr>
          <a:xfrm>
            <a:off x="6273205" y="3929722"/>
            <a:ext cx="1137684" cy="321233"/>
          </a:xfrm>
          <a:prstGeom prst="roundRect">
            <a:avLst/>
          </a:prstGeom>
          <a:solidFill>
            <a:schemeClr val="accent3">
              <a:lumMod val="60000"/>
              <a:lumOff val="40000"/>
            </a:schemeClr>
          </a:solidFill>
          <a:ln>
            <a:solidFill>
              <a:schemeClr val="accent3">
                <a:lumMod val="60000"/>
                <a:lumOff val="40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100" b="1" dirty="0" smtClean="0">
                <a:solidFill>
                  <a:schemeClr val="bg1"/>
                </a:solidFill>
              </a:rPr>
              <a:t>第</a:t>
            </a:r>
            <a:r>
              <a:rPr kumimoji="1" lang="en-US" altLang="ja-JP" sz="1100" b="1" dirty="0" smtClean="0">
                <a:solidFill>
                  <a:schemeClr val="bg1"/>
                </a:solidFill>
              </a:rPr>
              <a:t>2, 3</a:t>
            </a:r>
            <a:r>
              <a:rPr kumimoji="1" lang="ja-JP" altLang="en-US" sz="1100" b="1" dirty="0" smtClean="0">
                <a:solidFill>
                  <a:schemeClr val="bg1"/>
                </a:solidFill>
              </a:rPr>
              <a:t>回</a:t>
            </a:r>
            <a:endParaRPr kumimoji="1" lang="en-US" altLang="ja-JP" sz="1100" b="1" dirty="0" smtClean="0">
              <a:solidFill>
                <a:schemeClr val="bg1"/>
              </a:solidFill>
            </a:endParaRPr>
          </a:p>
          <a:p>
            <a:pPr algn="ctr"/>
            <a:r>
              <a:rPr lang="ja-JP" altLang="en-US" sz="1100" b="1" dirty="0" smtClean="0">
                <a:solidFill>
                  <a:schemeClr val="bg1"/>
                </a:solidFill>
              </a:rPr>
              <a:t>委員会</a:t>
            </a:r>
            <a:endParaRPr kumimoji="1" lang="ja-JP" altLang="en-US" sz="1100" b="1" dirty="0">
              <a:solidFill>
                <a:schemeClr val="bg1"/>
              </a:solidFill>
            </a:endParaRPr>
          </a:p>
        </p:txBody>
      </p:sp>
      <p:cxnSp>
        <p:nvCxnSpPr>
          <p:cNvPr id="31" name="直線矢印コネクタ 30"/>
          <p:cNvCxnSpPr>
            <a:endCxn id="29" idx="1"/>
          </p:cNvCxnSpPr>
          <p:nvPr/>
        </p:nvCxnSpPr>
        <p:spPr>
          <a:xfrm>
            <a:off x="4598581" y="3722276"/>
            <a:ext cx="494408" cy="1"/>
          </a:xfrm>
          <a:prstGeom prst="straightConnector1">
            <a:avLst/>
          </a:prstGeom>
          <a:ln w="38100">
            <a:headEnd type="arrow"/>
            <a:tailEnd type="arrow"/>
          </a:ln>
        </p:spPr>
        <p:style>
          <a:lnRef idx="1">
            <a:schemeClr val="accent2"/>
          </a:lnRef>
          <a:fillRef idx="0">
            <a:schemeClr val="accent2"/>
          </a:fillRef>
          <a:effectRef idx="0">
            <a:schemeClr val="accent2"/>
          </a:effectRef>
          <a:fontRef idx="minor">
            <a:schemeClr val="tx1"/>
          </a:fontRef>
        </p:style>
      </p:cxnSp>
      <p:cxnSp>
        <p:nvCxnSpPr>
          <p:cNvPr id="34" name="直線矢印コネクタ 33"/>
          <p:cNvCxnSpPr>
            <a:endCxn id="30" idx="1"/>
          </p:cNvCxnSpPr>
          <p:nvPr/>
        </p:nvCxnSpPr>
        <p:spPr>
          <a:xfrm>
            <a:off x="4598581" y="4090338"/>
            <a:ext cx="1674624" cy="1"/>
          </a:xfrm>
          <a:prstGeom prst="straightConnector1">
            <a:avLst/>
          </a:prstGeom>
          <a:ln w="38100">
            <a:headEnd type="arrow" w="med" len="med"/>
            <a:tailEnd type="arrow" w="med" len="med"/>
          </a:ln>
        </p:spPr>
        <p:style>
          <a:lnRef idx="1">
            <a:schemeClr val="accent2"/>
          </a:lnRef>
          <a:fillRef idx="0">
            <a:schemeClr val="accent2"/>
          </a:fillRef>
          <a:effectRef idx="0">
            <a:schemeClr val="accent2"/>
          </a:effectRef>
          <a:fontRef idx="minor">
            <a:schemeClr val="tx1"/>
          </a:fontRef>
        </p:style>
      </p:cxnSp>
      <p:sp>
        <p:nvSpPr>
          <p:cNvPr id="36" name="テキスト ボックス 35"/>
          <p:cNvSpPr txBox="1"/>
          <p:nvPr/>
        </p:nvSpPr>
        <p:spPr>
          <a:xfrm>
            <a:off x="5092989" y="3322167"/>
            <a:ext cx="1933543" cy="261610"/>
          </a:xfrm>
          <a:prstGeom prst="rect">
            <a:avLst/>
          </a:prstGeom>
          <a:noFill/>
        </p:spPr>
        <p:txBody>
          <a:bodyPr wrap="none" rtlCol="0">
            <a:spAutoFit/>
          </a:bodyPr>
          <a:lstStyle/>
          <a:p>
            <a:r>
              <a:rPr kumimoji="1" lang="ja-JP" altLang="en-US" sz="1100" dirty="0" smtClean="0"/>
              <a:t>法的な懸念事項の確認</a:t>
            </a:r>
            <a:r>
              <a:rPr lang="ja-JP" altLang="en-US" sz="1100" dirty="0" smtClean="0"/>
              <a:t>・回答</a:t>
            </a:r>
            <a:endParaRPr kumimoji="1" lang="en-US" altLang="ja-JP" sz="1100" dirty="0" smtClean="0"/>
          </a:p>
        </p:txBody>
      </p:sp>
      <p:sp>
        <p:nvSpPr>
          <p:cNvPr id="37" name="テキスト ボックス 36"/>
          <p:cNvSpPr txBox="1"/>
          <p:nvPr/>
        </p:nvSpPr>
        <p:spPr>
          <a:xfrm>
            <a:off x="6273205" y="3517844"/>
            <a:ext cx="1242648" cy="430887"/>
          </a:xfrm>
          <a:prstGeom prst="rect">
            <a:avLst/>
          </a:prstGeom>
          <a:noFill/>
        </p:spPr>
        <p:txBody>
          <a:bodyPr wrap="none" rtlCol="0">
            <a:spAutoFit/>
          </a:bodyPr>
          <a:lstStyle/>
          <a:p>
            <a:r>
              <a:rPr lang="ja-JP" altLang="en-US" sz="1100" dirty="0" smtClean="0"/>
              <a:t>技術的</a:t>
            </a:r>
            <a:r>
              <a:rPr kumimoji="1" lang="ja-JP" altLang="en-US" sz="1100" dirty="0" smtClean="0"/>
              <a:t>な懸念</a:t>
            </a:r>
            <a:endParaRPr kumimoji="1" lang="en-US" altLang="ja-JP" sz="1100" dirty="0" smtClean="0"/>
          </a:p>
          <a:p>
            <a:r>
              <a:rPr kumimoji="1" lang="ja-JP" altLang="en-US" sz="1100" dirty="0" smtClean="0"/>
              <a:t>事項の確認</a:t>
            </a:r>
            <a:r>
              <a:rPr lang="ja-JP" altLang="en-US" sz="1100" dirty="0" smtClean="0"/>
              <a:t>・回答</a:t>
            </a:r>
            <a:endParaRPr kumimoji="1" lang="en-US" altLang="ja-JP" sz="1100" dirty="0" smtClean="0"/>
          </a:p>
        </p:txBody>
      </p:sp>
      <p:sp>
        <p:nvSpPr>
          <p:cNvPr id="38" name="角丸四角形 37"/>
          <p:cNvSpPr/>
          <p:nvPr/>
        </p:nvSpPr>
        <p:spPr>
          <a:xfrm>
            <a:off x="7538481" y="3375333"/>
            <a:ext cx="1137684" cy="1048960"/>
          </a:xfrm>
          <a:prstGeom prst="roundRect">
            <a:avLst/>
          </a:prstGeom>
          <a:ln w="6350">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100" dirty="0" smtClean="0">
                <a:solidFill>
                  <a:schemeClr val="accent2">
                    <a:lumMod val="50000"/>
                  </a:schemeClr>
                </a:solidFill>
              </a:rPr>
              <a:t>横浜市・鯖江市公開データ</a:t>
            </a:r>
            <a:endParaRPr kumimoji="1" lang="ja-JP" altLang="en-US" sz="1100" dirty="0">
              <a:solidFill>
                <a:schemeClr val="accent2">
                  <a:lumMod val="50000"/>
                </a:schemeClr>
              </a:solidFill>
            </a:endParaRPr>
          </a:p>
        </p:txBody>
      </p:sp>
      <p:cxnSp>
        <p:nvCxnSpPr>
          <p:cNvPr id="39" name="直線矢印コネクタ 38"/>
          <p:cNvCxnSpPr/>
          <p:nvPr/>
        </p:nvCxnSpPr>
        <p:spPr>
          <a:xfrm flipH="1">
            <a:off x="4598582" y="4412486"/>
            <a:ext cx="2939898" cy="1"/>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42" name="テキスト ボックス 41"/>
          <p:cNvSpPr txBox="1"/>
          <p:nvPr/>
        </p:nvSpPr>
        <p:spPr>
          <a:xfrm>
            <a:off x="4713044" y="4162682"/>
            <a:ext cx="1552028" cy="261610"/>
          </a:xfrm>
          <a:prstGeom prst="rect">
            <a:avLst/>
          </a:prstGeom>
          <a:noFill/>
        </p:spPr>
        <p:txBody>
          <a:bodyPr wrap="none" rtlCol="0">
            <a:spAutoFit/>
          </a:bodyPr>
          <a:lstStyle/>
          <a:p>
            <a:r>
              <a:rPr kumimoji="1" lang="ja-JP" altLang="en-US" sz="1100" dirty="0" smtClean="0"/>
              <a:t>データ公開状況の検討</a:t>
            </a:r>
            <a:endParaRPr kumimoji="1" lang="en-US" altLang="ja-JP" sz="1100" dirty="0" smtClean="0"/>
          </a:p>
        </p:txBody>
      </p:sp>
      <p:sp>
        <p:nvSpPr>
          <p:cNvPr id="46" name="角丸四角形 45"/>
          <p:cNvSpPr/>
          <p:nvPr/>
        </p:nvSpPr>
        <p:spPr>
          <a:xfrm>
            <a:off x="7538480" y="4564007"/>
            <a:ext cx="1137684" cy="730992"/>
          </a:xfrm>
          <a:prstGeom prst="roundRect">
            <a:avLst/>
          </a:prstGeom>
          <a:ln w="9525">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100" dirty="0" smtClean="0">
                <a:solidFill>
                  <a:schemeClr val="accent2">
                    <a:lumMod val="50000"/>
                  </a:schemeClr>
                </a:solidFill>
              </a:rPr>
              <a:t>コンテスト</a:t>
            </a:r>
            <a:endParaRPr kumimoji="1" lang="ja-JP" altLang="en-US" sz="1100" dirty="0">
              <a:solidFill>
                <a:schemeClr val="accent2">
                  <a:lumMod val="50000"/>
                </a:schemeClr>
              </a:solidFill>
            </a:endParaRPr>
          </a:p>
        </p:txBody>
      </p:sp>
      <p:cxnSp>
        <p:nvCxnSpPr>
          <p:cNvPr id="47" name="直線矢印コネクタ 46"/>
          <p:cNvCxnSpPr>
            <a:stCxn id="51" idx="3"/>
          </p:cNvCxnSpPr>
          <p:nvPr/>
        </p:nvCxnSpPr>
        <p:spPr>
          <a:xfrm flipV="1">
            <a:off x="2658140" y="4728681"/>
            <a:ext cx="4880341" cy="1"/>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51" name="テキスト ボックス 50"/>
          <p:cNvSpPr txBox="1"/>
          <p:nvPr/>
        </p:nvSpPr>
        <p:spPr>
          <a:xfrm>
            <a:off x="1967024" y="4513238"/>
            <a:ext cx="691116" cy="430887"/>
          </a:xfrm>
          <a:prstGeom prst="rect">
            <a:avLst/>
          </a:prstGeom>
          <a:noFill/>
          <a:ln>
            <a:solidFill>
              <a:schemeClr val="tx1"/>
            </a:solidFill>
          </a:ln>
        </p:spPr>
        <p:txBody>
          <a:bodyPr wrap="square" lIns="36000" rIns="36000" rtlCol="0">
            <a:spAutoFit/>
          </a:bodyPr>
          <a:lstStyle/>
          <a:p>
            <a:pPr algn="ctr"/>
            <a:r>
              <a:rPr kumimoji="1" lang="ja-JP" altLang="en-US" sz="1100" dirty="0" smtClean="0"/>
              <a:t>コンテスト</a:t>
            </a:r>
            <a:endParaRPr lang="en-US" altLang="ja-JP" sz="1100" dirty="0"/>
          </a:p>
          <a:p>
            <a:pPr algn="ctr"/>
            <a:r>
              <a:rPr kumimoji="1" lang="ja-JP" altLang="en-US" sz="1100" dirty="0" smtClean="0"/>
              <a:t>参加</a:t>
            </a:r>
            <a:endParaRPr kumimoji="1" lang="en-US" altLang="ja-JP" sz="1100" dirty="0" smtClean="0"/>
          </a:p>
        </p:txBody>
      </p:sp>
      <p:sp>
        <p:nvSpPr>
          <p:cNvPr id="57" name="テキスト ボックス 56"/>
          <p:cNvSpPr txBox="1"/>
          <p:nvPr/>
        </p:nvSpPr>
        <p:spPr>
          <a:xfrm>
            <a:off x="2692694" y="4805896"/>
            <a:ext cx="821359" cy="430887"/>
          </a:xfrm>
          <a:prstGeom prst="rect">
            <a:avLst/>
          </a:prstGeom>
          <a:noFill/>
          <a:ln>
            <a:solidFill>
              <a:schemeClr val="tx1"/>
            </a:solidFill>
          </a:ln>
        </p:spPr>
        <p:txBody>
          <a:bodyPr wrap="square" lIns="36000" rIns="36000" rtlCol="0">
            <a:spAutoFit/>
          </a:bodyPr>
          <a:lstStyle/>
          <a:p>
            <a:pPr algn="ctr"/>
            <a:r>
              <a:rPr kumimoji="1" lang="ja-JP" altLang="en-US" sz="1100" dirty="0" smtClean="0"/>
              <a:t>応募作等</a:t>
            </a:r>
            <a:endParaRPr kumimoji="1" lang="en-US" altLang="ja-JP" sz="1100" dirty="0" smtClean="0"/>
          </a:p>
          <a:p>
            <a:pPr algn="ctr"/>
            <a:r>
              <a:rPr kumimoji="1" lang="ja-JP" altLang="en-US" sz="1100" dirty="0" err="1" smtClean="0"/>
              <a:t>への</a:t>
            </a:r>
            <a:r>
              <a:rPr kumimoji="1" lang="ja-JP" altLang="en-US" sz="1100" dirty="0" smtClean="0"/>
              <a:t>検討</a:t>
            </a:r>
            <a:endParaRPr kumimoji="1" lang="en-US" altLang="ja-JP" sz="1100" dirty="0" smtClean="0"/>
          </a:p>
        </p:txBody>
      </p:sp>
      <p:cxnSp>
        <p:nvCxnSpPr>
          <p:cNvPr id="58" name="直線矢印コネクタ 57"/>
          <p:cNvCxnSpPr/>
          <p:nvPr/>
        </p:nvCxnSpPr>
        <p:spPr>
          <a:xfrm flipH="1">
            <a:off x="3471531" y="5103613"/>
            <a:ext cx="4066950" cy="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61" name="テキスト ボックス 60"/>
          <p:cNvSpPr txBox="1"/>
          <p:nvPr/>
        </p:nvSpPr>
        <p:spPr>
          <a:xfrm>
            <a:off x="5039834" y="4850914"/>
            <a:ext cx="2308645" cy="261610"/>
          </a:xfrm>
          <a:prstGeom prst="rect">
            <a:avLst/>
          </a:prstGeom>
          <a:noFill/>
        </p:spPr>
        <p:txBody>
          <a:bodyPr wrap="none" rtlCol="0">
            <a:spAutoFit/>
          </a:bodyPr>
          <a:lstStyle/>
          <a:p>
            <a:r>
              <a:rPr kumimoji="1" lang="ja-JP" altLang="en-US" sz="1100" dirty="0" smtClean="0"/>
              <a:t>コンテスト応募作品情報のインプット</a:t>
            </a:r>
            <a:endParaRPr kumimoji="1" lang="en-US" altLang="ja-JP" sz="1100" dirty="0" smtClean="0"/>
          </a:p>
        </p:txBody>
      </p:sp>
      <p:sp>
        <p:nvSpPr>
          <p:cNvPr id="62" name="角丸四角形 61"/>
          <p:cNvSpPr/>
          <p:nvPr/>
        </p:nvSpPr>
        <p:spPr>
          <a:xfrm>
            <a:off x="1935125" y="5886880"/>
            <a:ext cx="3072811" cy="233916"/>
          </a:xfrm>
          <a:prstGeom prst="roundRect">
            <a:avLst/>
          </a:prstGeom>
          <a:solidFill>
            <a:schemeClr val="accent2"/>
          </a:solidFill>
          <a:ln>
            <a:solidFill>
              <a:schemeClr val="accent2"/>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1100" b="1" dirty="0">
                <a:solidFill>
                  <a:schemeClr val="bg1"/>
                </a:solidFill>
              </a:rPr>
              <a:t>成果</a:t>
            </a:r>
            <a:r>
              <a:rPr lang="ja-JP" altLang="en-US" sz="1100" b="1" dirty="0" smtClean="0">
                <a:solidFill>
                  <a:schemeClr val="bg1"/>
                </a:solidFill>
              </a:rPr>
              <a:t>発表会（集合開催）</a:t>
            </a:r>
            <a:endParaRPr kumimoji="1" lang="ja-JP" altLang="en-US" sz="1100" b="1" dirty="0">
              <a:solidFill>
                <a:schemeClr val="bg1"/>
              </a:solidFill>
            </a:endParaRPr>
          </a:p>
        </p:txBody>
      </p:sp>
      <p:sp>
        <p:nvSpPr>
          <p:cNvPr id="63" name="テキスト ボックス 62"/>
          <p:cNvSpPr txBox="1"/>
          <p:nvPr/>
        </p:nvSpPr>
        <p:spPr>
          <a:xfrm>
            <a:off x="2139797" y="6120796"/>
            <a:ext cx="3544560" cy="430887"/>
          </a:xfrm>
          <a:prstGeom prst="rect">
            <a:avLst/>
          </a:prstGeom>
          <a:noFill/>
        </p:spPr>
        <p:txBody>
          <a:bodyPr wrap="none" rtlCol="0">
            <a:spAutoFit/>
          </a:bodyPr>
          <a:lstStyle/>
          <a:p>
            <a:r>
              <a:rPr kumimoji="1" lang="ja-JP" altLang="en-US" sz="1100" dirty="0" smtClean="0"/>
              <a:t>・自治体会員による検討成果の発表</a:t>
            </a:r>
            <a:endParaRPr kumimoji="1" lang="en-US" altLang="ja-JP" sz="1100" dirty="0" smtClean="0"/>
          </a:p>
          <a:p>
            <a:r>
              <a:rPr lang="ja-JP" altLang="en-US" sz="1100" dirty="0" smtClean="0"/>
              <a:t>・法人会員によるアプリ、ビジネスモデル検討成果の発表</a:t>
            </a:r>
            <a:endParaRPr kumimoji="1" lang="ja-JP" altLang="en-US" sz="1100" dirty="0"/>
          </a:p>
        </p:txBody>
      </p:sp>
      <p:sp>
        <p:nvSpPr>
          <p:cNvPr id="64" name="ストライプ矢印 63"/>
          <p:cNvSpPr/>
          <p:nvPr/>
        </p:nvSpPr>
        <p:spPr>
          <a:xfrm rot="5400000">
            <a:off x="3096473" y="4142065"/>
            <a:ext cx="1740810" cy="487230"/>
          </a:xfrm>
          <a:prstGeom prst="stripedRigh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5" name="テキスト ボックス 64"/>
          <p:cNvSpPr txBox="1"/>
          <p:nvPr/>
        </p:nvSpPr>
        <p:spPr>
          <a:xfrm>
            <a:off x="3761362" y="3573792"/>
            <a:ext cx="368499" cy="1714187"/>
          </a:xfrm>
          <a:prstGeom prst="rect">
            <a:avLst/>
          </a:prstGeom>
          <a:noFill/>
        </p:spPr>
        <p:txBody>
          <a:bodyPr vert="wordArtVertRtl" wrap="none" rtlCol="0">
            <a:spAutoFit/>
          </a:bodyPr>
          <a:lstStyle/>
          <a:p>
            <a:r>
              <a:rPr kumimoji="1" lang="ja-JP" altLang="en-US" sz="1100" dirty="0" smtClean="0"/>
              <a:t>随時メール会合を開催</a:t>
            </a:r>
            <a:endParaRPr kumimoji="1" lang="en-US" altLang="ja-JP" sz="1100" dirty="0" smtClean="0"/>
          </a:p>
        </p:txBody>
      </p:sp>
      <p:sp>
        <p:nvSpPr>
          <p:cNvPr id="3" name="角丸四角形吹き出し 2"/>
          <p:cNvSpPr/>
          <p:nvPr/>
        </p:nvSpPr>
        <p:spPr>
          <a:xfrm>
            <a:off x="5092989" y="2349780"/>
            <a:ext cx="1933543" cy="556429"/>
          </a:xfrm>
          <a:prstGeom prst="wedgeRoundRectCallout">
            <a:avLst>
              <a:gd name="adj1" fmla="val -59876"/>
              <a:gd name="adj2" fmla="val 64410"/>
              <a:gd name="adj3" fmla="val 16667"/>
            </a:avLst>
          </a:prstGeom>
          <a:ln w="1905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dirty="0" smtClean="0"/>
              <a:t>情報交換用の</a:t>
            </a:r>
            <a:r>
              <a:rPr kumimoji="1" lang="en-US" altLang="ja-JP" sz="1200" dirty="0" smtClean="0"/>
              <a:t>ML</a:t>
            </a:r>
            <a:r>
              <a:rPr kumimoji="1" lang="ja-JP" altLang="en-US" sz="1200" dirty="0" smtClean="0"/>
              <a:t>を開設</a:t>
            </a:r>
            <a:endParaRPr kumimoji="1" lang="ja-JP" altLang="en-US" sz="1200" dirty="0"/>
          </a:p>
        </p:txBody>
      </p:sp>
      <p:sp>
        <p:nvSpPr>
          <p:cNvPr id="43" name="角丸四角形吹き出し 42"/>
          <p:cNvSpPr/>
          <p:nvPr/>
        </p:nvSpPr>
        <p:spPr>
          <a:xfrm>
            <a:off x="1669311" y="3565963"/>
            <a:ext cx="1636791" cy="556429"/>
          </a:xfrm>
          <a:prstGeom prst="wedgeRoundRectCallout">
            <a:avLst>
              <a:gd name="adj1" fmla="val 85298"/>
              <a:gd name="adj2" fmla="val -19668"/>
              <a:gd name="adj3" fmla="val 16667"/>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200" dirty="0" smtClean="0"/>
              <a:t>ML</a:t>
            </a:r>
            <a:r>
              <a:rPr kumimoji="1" lang="ja-JP" altLang="en-US" sz="1200" dirty="0" smtClean="0"/>
              <a:t>上で、自治体のデータ公開に関する</a:t>
            </a:r>
            <a:r>
              <a:rPr lang="ja-JP" altLang="ja-JP" sz="1200" dirty="0"/>
              <a:t>アイデアソンを実施</a:t>
            </a:r>
            <a:endParaRPr kumimoji="1" lang="ja-JP" altLang="en-US" sz="1200" dirty="0"/>
          </a:p>
        </p:txBody>
      </p:sp>
      <p:sp>
        <p:nvSpPr>
          <p:cNvPr id="44" name="角丸四角形 43"/>
          <p:cNvSpPr/>
          <p:nvPr/>
        </p:nvSpPr>
        <p:spPr>
          <a:xfrm>
            <a:off x="1903229" y="5294998"/>
            <a:ext cx="5635252" cy="510379"/>
          </a:xfrm>
          <a:prstGeom prst="roundRect">
            <a:avLst/>
          </a:prstGeom>
          <a:solidFill>
            <a:schemeClr val="accent2">
              <a:lumMod val="60000"/>
              <a:lumOff val="40000"/>
            </a:schemeClr>
          </a:solidFill>
          <a:ln>
            <a:solidFill>
              <a:srgbClr val="FFFF0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100" b="1" dirty="0" smtClean="0">
                <a:solidFill>
                  <a:schemeClr val="bg1"/>
                </a:solidFill>
              </a:rPr>
              <a:t>メールアイデアソンの内容を受けて、自治体分科会・</a:t>
            </a:r>
            <a:endParaRPr kumimoji="1" lang="en-US" altLang="ja-JP" sz="1100" b="1" dirty="0" smtClean="0">
              <a:solidFill>
                <a:schemeClr val="bg1"/>
              </a:solidFill>
            </a:endParaRPr>
          </a:p>
          <a:p>
            <a:pPr algn="ctr"/>
            <a:r>
              <a:rPr lang="ja-JP" altLang="en-US" sz="1100" b="1" dirty="0">
                <a:solidFill>
                  <a:schemeClr val="bg1"/>
                </a:solidFill>
              </a:rPr>
              <a:t>データガバナンス</a:t>
            </a:r>
            <a:r>
              <a:rPr lang="ja-JP" altLang="en-US" sz="1100" b="1" dirty="0" smtClean="0">
                <a:solidFill>
                  <a:schemeClr val="bg1"/>
                </a:solidFill>
              </a:rPr>
              <a:t>委員会、技術委員会合同のアイデアソンを開催</a:t>
            </a:r>
            <a:endParaRPr kumimoji="1" lang="ja-JP" altLang="en-US" sz="1100" b="1" dirty="0">
              <a:solidFill>
                <a:schemeClr val="bg1"/>
              </a:solidFill>
            </a:endParaRPr>
          </a:p>
        </p:txBody>
      </p:sp>
    </p:spTree>
    <p:extLst>
      <p:ext uri="{BB962C8B-B14F-4D97-AF65-F5344CB8AC3E}">
        <p14:creationId xmlns:p14="http://schemas.microsoft.com/office/powerpoint/2010/main" val="2602770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vert="horz"/>
          <a:lstStyle/>
          <a:p>
            <a:r>
              <a:rPr lang="ja-JP" altLang="en-US" sz="2000" dirty="0" smtClean="0">
                <a:latin typeface="+mj-ea"/>
              </a:rPr>
              <a:t>４．会員アンケート概要</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4</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817751652"/>
              </p:ext>
            </p:extLst>
          </p:nvPr>
        </p:nvGraphicFramePr>
        <p:xfrm>
          <a:off x="552895" y="1037270"/>
          <a:ext cx="8314657" cy="5181600"/>
        </p:xfrm>
        <a:graphic>
          <a:graphicData uri="http://schemas.openxmlformats.org/drawingml/2006/table">
            <a:tbl>
              <a:tblPr firstRow="1" bandRow="1">
                <a:tableStyleId>{5940675A-B579-460E-94D1-54222C63F5DA}</a:tableStyleId>
              </a:tblPr>
              <a:tblGrid>
                <a:gridCol w="694727"/>
                <a:gridCol w="1323283"/>
                <a:gridCol w="6296647"/>
              </a:tblGrid>
              <a:tr h="144016">
                <a:tc gridSpan="2">
                  <a:txBody>
                    <a:bodyPr/>
                    <a:lstStyle/>
                    <a:p>
                      <a:r>
                        <a:rPr kumimoji="1" lang="ja-JP" altLang="en-US" sz="1400" b="1" dirty="0" smtClean="0">
                          <a:solidFill>
                            <a:schemeClr val="bg1"/>
                          </a:solidFill>
                        </a:rPr>
                        <a:t>調査の目的</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t>会員企業等のニーズを探り、オープンデータに対する積極的なする。</a:t>
                      </a:r>
                      <a:endParaRPr kumimoji="1" lang="ja-JP" altLang="en-US" sz="1400" dirty="0"/>
                    </a:p>
                  </a:txBody>
                  <a:tcPr/>
                </a:tc>
              </a:tr>
              <a:tr h="144016">
                <a:tc gridSpan="2">
                  <a:txBody>
                    <a:bodyPr/>
                    <a:lstStyle/>
                    <a:p>
                      <a:r>
                        <a:rPr kumimoji="1" lang="ja-JP" altLang="en-US" sz="1400" b="1" dirty="0" smtClean="0">
                          <a:solidFill>
                            <a:schemeClr val="bg1"/>
                          </a:solidFill>
                        </a:rPr>
                        <a:t>調査方法</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solidFill>
                            <a:schemeClr val="tx1"/>
                          </a:solidFill>
                        </a:rPr>
                        <a:t>電子メール（回答用電子ファイルへの記入）</a:t>
                      </a:r>
                      <a:endParaRPr kumimoji="1" lang="ja-JP" altLang="en-US" sz="1400" dirty="0">
                        <a:solidFill>
                          <a:schemeClr val="tx1"/>
                        </a:solidFill>
                      </a:endParaRPr>
                    </a:p>
                  </a:txBody>
                  <a:tcPr/>
                </a:tc>
              </a:tr>
              <a:tr h="144016">
                <a:tc gridSpan="2">
                  <a:txBody>
                    <a:bodyPr/>
                    <a:lstStyle/>
                    <a:p>
                      <a:r>
                        <a:rPr kumimoji="1" lang="ja-JP" altLang="en-US" sz="1400" b="1" dirty="0" smtClean="0">
                          <a:solidFill>
                            <a:schemeClr val="bg1"/>
                          </a:solidFill>
                        </a:rPr>
                        <a:t>実施時期</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solidFill>
                            <a:schemeClr val="tx1"/>
                          </a:solidFill>
                        </a:rPr>
                        <a:t>2013</a:t>
                      </a:r>
                      <a:r>
                        <a:rPr kumimoji="1" lang="ja-JP" altLang="en-US" sz="1400" dirty="0" smtClean="0">
                          <a:solidFill>
                            <a:schemeClr val="tx1"/>
                          </a:solidFill>
                        </a:rPr>
                        <a:t>年</a:t>
                      </a:r>
                      <a:r>
                        <a:rPr kumimoji="1" lang="en-US" altLang="ja-JP" sz="1400" dirty="0" smtClean="0">
                          <a:solidFill>
                            <a:schemeClr val="tx1"/>
                          </a:solidFill>
                        </a:rPr>
                        <a:t>11</a:t>
                      </a:r>
                      <a:r>
                        <a:rPr kumimoji="1" lang="ja-JP" altLang="en-US" sz="1400" dirty="0" smtClean="0">
                          <a:solidFill>
                            <a:schemeClr val="tx1"/>
                          </a:solidFill>
                        </a:rPr>
                        <a:t>月</a:t>
                      </a:r>
                      <a:r>
                        <a:rPr kumimoji="1" lang="en-US" altLang="ja-JP" sz="1400" dirty="0" smtClean="0">
                          <a:solidFill>
                            <a:schemeClr val="tx1"/>
                          </a:solidFill>
                        </a:rPr>
                        <a:t>20</a:t>
                      </a:r>
                      <a:r>
                        <a:rPr kumimoji="1" lang="ja-JP" altLang="en-US" sz="1400" dirty="0" smtClean="0">
                          <a:solidFill>
                            <a:schemeClr val="tx1"/>
                          </a:solidFill>
                        </a:rPr>
                        <a:t>日（水）～</a:t>
                      </a:r>
                      <a:r>
                        <a:rPr kumimoji="1" lang="en-US" altLang="ja-JP" sz="1400" dirty="0" smtClean="0">
                          <a:solidFill>
                            <a:schemeClr val="tx1"/>
                          </a:solidFill>
                        </a:rPr>
                        <a:t>2013</a:t>
                      </a:r>
                      <a:r>
                        <a:rPr kumimoji="1" lang="ja-JP" altLang="en-US" sz="1400" dirty="0" smtClean="0">
                          <a:solidFill>
                            <a:schemeClr val="tx1"/>
                          </a:solidFill>
                        </a:rPr>
                        <a:t>年</a:t>
                      </a:r>
                      <a:r>
                        <a:rPr kumimoji="1" lang="en-US" altLang="ja-JP" sz="1400" strike="noStrike" dirty="0" smtClean="0">
                          <a:solidFill>
                            <a:schemeClr val="tx1"/>
                          </a:solidFill>
                        </a:rPr>
                        <a:t>11</a:t>
                      </a:r>
                      <a:r>
                        <a:rPr kumimoji="1" lang="ja-JP" altLang="en-US" sz="1400" strike="noStrike" dirty="0" smtClean="0">
                          <a:solidFill>
                            <a:schemeClr val="tx1"/>
                          </a:solidFill>
                        </a:rPr>
                        <a:t>月</a:t>
                      </a:r>
                      <a:r>
                        <a:rPr kumimoji="1" lang="en-US" altLang="ja-JP" sz="1400" strike="noStrike" dirty="0" smtClean="0">
                          <a:solidFill>
                            <a:schemeClr val="tx1"/>
                          </a:solidFill>
                        </a:rPr>
                        <a:t>27</a:t>
                      </a:r>
                      <a:r>
                        <a:rPr kumimoji="1" lang="ja-JP" altLang="en-US" sz="1400" strike="noStrike" dirty="0" smtClean="0">
                          <a:solidFill>
                            <a:schemeClr val="tx1"/>
                          </a:solidFill>
                        </a:rPr>
                        <a:t>日（水）</a:t>
                      </a:r>
                      <a:endParaRPr kumimoji="1" lang="ja-JP" altLang="en-US" sz="1400" strike="noStrike" dirty="0">
                        <a:solidFill>
                          <a:schemeClr val="tx1"/>
                        </a:solidFill>
                      </a:endParaRPr>
                    </a:p>
                  </a:txBody>
                  <a:tcPr/>
                </a:tc>
              </a:tr>
              <a:tr h="144016">
                <a:tc gridSpan="2">
                  <a:txBody>
                    <a:bodyPr/>
                    <a:lstStyle/>
                    <a:p>
                      <a:r>
                        <a:rPr kumimoji="1" lang="ja-JP" altLang="en-US" sz="1400" b="1" dirty="0" smtClean="0">
                          <a:solidFill>
                            <a:schemeClr val="bg1"/>
                          </a:solidFill>
                        </a:rPr>
                        <a:t>調査対象</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t>オープンデータ流通推進コンソーシアム会員</a:t>
                      </a:r>
                      <a:endParaRPr kumimoji="1" lang="ja-JP" altLang="en-US" sz="1400" dirty="0"/>
                    </a:p>
                  </a:txBody>
                  <a:tcPr/>
                </a:tc>
              </a:tr>
              <a:tr h="144016">
                <a:tc gridSpan="2">
                  <a:txBody>
                    <a:bodyPr/>
                    <a:lstStyle/>
                    <a:p>
                      <a:r>
                        <a:rPr kumimoji="1" lang="ja-JP" altLang="en-US" sz="1400" b="1" dirty="0" smtClean="0">
                          <a:solidFill>
                            <a:schemeClr val="bg1"/>
                          </a:solidFill>
                        </a:rPr>
                        <a:t>調査対象数</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t>146</a:t>
                      </a:r>
                      <a:r>
                        <a:rPr kumimoji="1" lang="ja-JP" altLang="en-US" sz="1400" dirty="0" smtClean="0"/>
                        <a:t>団体・個人（企業・団体：</a:t>
                      </a:r>
                      <a:r>
                        <a:rPr kumimoji="1" lang="en-US" altLang="ja-JP" sz="1400" dirty="0" smtClean="0"/>
                        <a:t>141</a:t>
                      </a:r>
                      <a:r>
                        <a:rPr kumimoji="1" lang="ja-JP" altLang="en-US" sz="1400" dirty="0" smtClean="0"/>
                        <a:t>団体、有識者：</a:t>
                      </a:r>
                      <a:r>
                        <a:rPr kumimoji="1" lang="en-US" altLang="ja-JP" sz="1400" dirty="0" smtClean="0"/>
                        <a:t>5</a:t>
                      </a:r>
                      <a:r>
                        <a:rPr kumimoji="1" lang="ja-JP" altLang="en-US" sz="1400" dirty="0" smtClean="0"/>
                        <a:t>名）</a:t>
                      </a:r>
                      <a:endParaRPr kumimoji="1" lang="ja-JP" altLang="en-US" sz="1400" dirty="0"/>
                    </a:p>
                  </a:txBody>
                  <a:tcPr/>
                </a:tc>
              </a:tr>
              <a:tr h="144016">
                <a:tc gridSpan="2">
                  <a:txBody>
                    <a:bodyPr/>
                    <a:lstStyle/>
                    <a:p>
                      <a:r>
                        <a:rPr kumimoji="1" lang="ja-JP" altLang="en-US" sz="1400" b="1" dirty="0" smtClean="0">
                          <a:solidFill>
                            <a:schemeClr val="bg1"/>
                          </a:solidFill>
                        </a:rPr>
                        <a:t>実施方法</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solidFill>
                            <a:schemeClr val="tx1"/>
                          </a:solidFill>
                        </a:rPr>
                        <a:t>会員自治体に対し、地方公共団体が保有している「住民基本台帳ベースの人口及び世帯データ」をモデルとして、「時間軸とエリアの粒度」に関するニーズを回答してもらった</a:t>
                      </a:r>
                      <a:endParaRPr kumimoji="1" lang="ja-JP" altLang="en-US" sz="1400" dirty="0">
                        <a:solidFill>
                          <a:schemeClr val="tx1"/>
                        </a:solidFill>
                      </a:endParaRPr>
                    </a:p>
                  </a:txBody>
                  <a:tcPr/>
                </a:tc>
              </a:tr>
              <a:tr h="144016">
                <a:tc gridSpan="2">
                  <a:txBody>
                    <a:bodyPr/>
                    <a:lstStyle/>
                    <a:p>
                      <a:r>
                        <a:rPr kumimoji="1" lang="ja-JP" altLang="en-US" sz="1400" b="1" dirty="0" smtClean="0">
                          <a:solidFill>
                            <a:schemeClr val="bg1"/>
                          </a:solidFill>
                        </a:rPr>
                        <a:t>回収数 </a:t>
                      </a:r>
                      <a:r>
                        <a:rPr kumimoji="1" lang="en-US" altLang="ja-JP" sz="1400" b="1" dirty="0" smtClean="0">
                          <a:solidFill>
                            <a:schemeClr val="bg1"/>
                          </a:solidFill>
                        </a:rPr>
                        <a:t>/ </a:t>
                      </a:r>
                      <a:r>
                        <a:rPr kumimoji="1" lang="ja-JP" altLang="en-US" sz="1400" b="1" dirty="0" smtClean="0">
                          <a:solidFill>
                            <a:schemeClr val="bg1"/>
                          </a:solidFill>
                        </a:rPr>
                        <a:t>回収率</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t>31</a:t>
                      </a:r>
                      <a:r>
                        <a:rPr kumimoji="1" lang="ja-JP" altLang="en-US" sz="1400" dirty="0" smtClean="0"/>
                        <a:t>団体</a:t>
                      </a:r>
                      <a:r>
                        <a:rPr kumimoji="1" lang="en-US" altLang="ja-JP" sz="1400" dirty="0" smtClean="0"/>
                        <a:t> </a:t>
                      </a:r>
                      <a:r>
                        <a:rPr kumimoji="1" lang="ja-JP" altLang="en-US" sz="1400" dirty="0" smtClean="0"/>
                        <a:t>（ </a:t>
                      </a:r>
                      <a:r>
                        <a:rPr kumimoji="1" lang="en-US" altLang="ja-JP" sz="1400" dirty="0" smtClean="0"/>
                        <a:t>2013</a:t>
                      </a:r>
                      <a:r>
                        <a:rPr kumimoji="1" lang="ja-JP" altLang="en-US" sz="1400" dirty="0" smtClean="0"/>
                        <a:t>年</a:t>
                      </a:r>
                      <a:r>
                        <a:rPr kumimoji="1" lang="en-US" altLang="ja-JP" sz="1400" dirty="0" smtClean="0"/>
                        <a:t>11</a:t>
                      </a:r>
                      <a:r>
                        <a:rPr kumimoji="1" lang="ja-JP" altLang="en-US" sz="1400" dirty="0" smtClean="0"/>
                        <a:t>月</a:t>
                      </a:r>
                      <a:r>
                        <a:rPr kumimoji="1" lang="en-US" altLang="ja-JP" sz="1400" dirty="0" smtClean="0"/>
                        <a:t>29</a:t>
                      </a:r>
                      <a:r>
                        <a:rPr kumimoji="1" lang="ja-JP" altLang="en-US" sz="1400" dirty="0" smtClean="0"/>
                        <a:t>日現在 ）　</a:t>
                      </a:r>
                      <a:r>
                        <a:rPr kumimoji="1" lang="en-US" altLang="ja-JP" sz="1400" dirty="0" smtClean="0"/>
                        <a:t>/  22.0</a:t>
                      </a:r>
                      <a:r>
                        <a:rPr kumimoji="1" lang="ja-JP" altLang="en-US" sz="1400" dirty="0" smtClean="0"/>
                        <a:t>％</a:t>
                      </a:r>
                      <a:endParaRPr kumimoji="1" lang="ja-JP" altLang="en-US" sz="1400" dirty="0"/>
                    </a:p>
                  </a:txBody>
                  <a:tcPr/>
                </a:tc>
              </a:tr>
              <a:tr h="144016">
                <a:tc rowSpan="3">
                  <a:txBody>
                    <a:bodyPr/>
                    <a:lstStyle/>
                    <a:p>
                      <a:r>
                        <a:rPr kumimoji="1" lang="ja-JP" altLang="en-US" sz="1400" b="1" dirty="0" smtClean="0">
                          <a:solidFill>
                            <a:schemeClr val="bg1"/>
                          </a:solidFill>
                        </a:rPr>
                        <a:t>質問</a:t>
                      </a:r>
                      <a:endParaRPr kumimoji="1" lang="en-US" altLang="ja-JP" sz="1400" b="1" dirty="0" smtClean="0">
                        <a:solidFill>
                          <a:schemeClr val="bg1"/>
                        </a:solidFill>
                      </a:endParaRPr>
                    </a:p>
                    <a:p>
                      <a:r>
                        <a:rPr kumimoji="1" lang="ja-JP" altLang="en-US" sz="1400" b="1" dirty="0" smtClean="0">
                          <a:solidFill>
                            <a:schemeClr val="bg1"/>
                          </a:solidFill>
                        </a:rPr>
                        <a:t>項目</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b="1" dirty="0" smtClean="0">
                          <a:solidFill>
                            <a:schemeClr val="bg1"/>
                          </a:solidFill>
                        </a:rPr>
                        <a:t>「人口データ」について</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問１　必要なデータの間隔　</a:t>
                      </a:r>
                      <a:endParaRPr kumimoji="1" lang="en-US" altLang="ja-JP" sz="1400" dirty="0" smtClean="0"/>
                    </a:p>
                    <a:p>
                      <a:r>
                        <a:rPr kumimoji="1" lang="ja-JP" altLang="en-US" sz="1400" dirty="0" smtClean="0"/>
                        <a:t>問２　いつから必要か</a:t>
                      </a:r>
                      <a:endParaRPr kumimoji="1" lang="en-US" altLang="ja-JP" sz="1400" dirty="0" smtClean="0"/>
                    </a:p>
                    <a:p>
                      <a:r>
                        <a:rPr kumimoji="1" lang="ja-JP" altLang="en-US" sz="1400" dirty="0" smtClean="0"/>
                        <a:t>問３　一年単位の場合、いつ時点のデータが必要か</a:t>
                      </a:r>
                      <a:endParaRPr kumimoji="1" lang="en-US" altLang="ja-JP" sz="1400" dirty="0" smtClean="0"/>
                    </a:p>
                    <a:p>
                      <a:r>
                        <a:rPr kumimoji="1" lang="ja-JP" altLang="en-US" sz="1400" dirty="0" smtClean="0"/>
                        <a:t>問４　必要な年齢区分</a:t>
                      </a:r>
                      <a:endParaRPr kumimoji="1" lang="en-US" altLang="ja-JP" sz="1400" dirty="0" smtClean="0"/>
                    </a:p>
                    <a:p>
                      <a:r>
                        <a:rPr kumimoji="1" lang="ja-JP" altLang="en-US" sz="1400" dirty="0" smtClean="0"/>
                        <a:t>問５　必要な居住地区分</a:t>
                      </a:r>
                      <a:endParaRPr kumimoji="1" lang="en-US" altLang="ja-JP" sz="1400" dirty="0" smtClean="0"/>
                    </a:p>
                    <a:p>
                      <a:r>
                        <a:rPr kumimoji="1" lang="ja-JP" altLang="en-US" sz="1400" dirty="0" smtClean="0"/>
                        <a:t>問６　その他の必要な属性</a:t>
                      </a:r>
                      <a:endParaRPr kumimoji="1" lang="ja-JP" altLang="en-US" sz="1400" dirty="0"/>
                    </a:p>
                  </a:txBody>
                  <a:tcPr/>
                </a:tc>
              </a:tr>
              <a:tr h="144016">
                <a:tc vMerge="1">
                  <a:txBody>
                    <a:bodyPr/>
                    <a:lstStyle/>
                    <a:p>
                      <a:endParaRPr kumimoji="1" lang="ja-JP" altLang="en-US" sz="1200" dirty="0"/>
                    </a:p>
                  </a:txBody>
                  <a:tcPr>
                    <a:solidFill>
                      <a:schemeClr val="tx2">
                        <a:lumMod val="20000"/>
                        <a:lumOff val="80000"/>
                      </a:schemeClr>
                    </a:solidFill>
                  </a:tcPr>
                </a:tc>
                <a:tc>
                  <a:txBody>
                    <a:bodyPr/>
                    <a:lstStyle/>
                    <a:p>
                      <a:r>
                        <a:rPr kumimoji="1" lang="ja-JP" altLang="en-US" sz="1400" b="1" dirty="0" smtClean="0">
                          <a:solidFill>
                            <a:schemeClr val="bg1"/>
                          </a:solidFill>
                        </a:rPr>
                        <a:t>「世帯データ」について</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問７　必要な世帯主の属性</a:t>
                      </a:r>
                      <a:endParaRPr kumimoji="1" lang="en-US" altLang="ja-JP" sz="1400" dirty="0" smtClean="0"/>
                    </a:p>
                    <a:p>
                      <a:r>
                        <a:rPr kumimoji="1" lang="ja-JP" altLang="en-US" sz="1400" dirty="0" smtClean="0"/>
                        <a:t>問８　必要な世帯構成</a:t>
                      </a:r>
                      <a:endParaRPr kumimoji="1" lang="ja-JP" altLang="en-US" sz="1400" dirty="0"/>
                    </a:p>
                  </a:txBody>
                  <a:tcPr/>
                </a:tc>
              </a:tr>
              <a:tr h="144016">
                <a:tc vMerge="1">
                  <a:txBody>
                    <a:bodyPr/>
                    <a:lstStyle/>
                    <a:p>
                      <a:endParaRPr kumimoji="1" lang="ja-JP" altLang="en-US" sz="1200" dirty="0"/>
                    </a:p>
                  </a:txBody>
                  <a:tcPr>
                    <a:solidFill>
                      <a:schemeClr val="tx2">
                        <a:lumMod val="20000"/>
                        <a:lumOff val="80000"/>
                      </a:schemeClr>
                    </a:solidFill>
                  </a:tcPr>
                </a:tc>
                <a:tc>
                  <a:txBody>
                    <a:bodyPr/>
                    <a:lstStyle/>
                    <a:p>
                      <a:r>
                        <a:rPr kumimoji="1" lang="ja-JP" altLang="en-US" sz="1400" b="1" dirty="0" smtClean="0">
                          <a:solidFill>
                            <a:schemeClr val="bg1"/>
                          </a:solidFill>
                        </a:rPr>
                        <a:t>データの活用方法</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問９　問１～８までに回答した住民基本台帳データの主な活用方法（自由記述）</a:t>
                      </a:r>
                      <a:endParaRPr kumimoji="1" lang="en-US" altLang="ja-JP" sz="1400" dirty="0" smtClean="0"/>
                    </a:p>
                    <a:p>
                      <a:r>
                        <a:rPr kumimoji="1" lang="ja-JP" altLang="en-US" sz="1400" dirty="0" smtClean="0"/>
                        <a:t>問１０　住民基本台帳データ以外でオープンデータにして欲しいデータ（自由記述）</a:t>
                      </a:r>
                      <a:endParaRPr kumimoji="1" lang="en-US" altLang="ja-JP" sz="1400" dirty="0" smtClean="0"/>
                    </a:p>
                    <a:p>
                      <a:r>
                        <a:rPr kumimoji="1" lang="ja-JP" altLang="en-US" sz="1400" dirty="0" smtClean="0"/>
                        <a:t>問１１　コンソーシアム会員区分（該当するものひとつ）</a:t>
                      </a:r>
                      <a:endParaRPr kumimoji="1" lang="ja-JP" altLang="en-US" sz="1400" dirty="0"/>
                    </a:p>
                  </a:txBody>
                  <a:tcPr/>
                </a:tc>
              </a:tr>
            </a:tbl>
          </a:graphicData>
        </a:graphic>
      </p:graphicFrame>
      <p:sp>
        <p:nvSpPr>
          <p:cNvPr id="6" name="テキスト ボックス 5"/>
          <p:cNvSpPr txBox="1"/>
          <p:nvPr/>
        </p:nvSpPr>
        <p:spPr>
          <a:xfrm>
            <a:off x="510362" y="765546"/>
            <a:ext cx="8176438" cy="523220"/>
          </a:xfrm>
          <a:prstGeom prst="rect">
            <a:avLst/>
          </a:prstGeom>
          <a:noFill/>
        </p:spPr>
        <p:txBody>
          <a:bodyPr wrap="square" rtlCol="0">
            <a:spAutoFit/>
          </a:bodyPr>
          <a:lstStyle/>
          <a:p>
            <a:r>
              <a:rPr kumimoji="1" lang="ja-JP" altLang="en-US" sz="1400" dirty="0" smtClean="0"/>
              <a:t>　会員アンケートの概要は、以下のとおり。</a:t>
            </a:r>
            <a:endParaRPr kumimoji="1" lang="en-US" altLang="ja-JP" sz="1400" dirty="0"/>
          </a:p>
          <a:p>
            <a:endParaRPr kumimoji="1" lang="en-US" altLang="ja-JP" sz="1400" dirty="0"/>
          </a:p>
        </p:txBody>
      </p:sp>
    </p:spTree>
    <p:extLst>
      <p:ext uri="{BB962C8B-B14F-4D97-AF65-F5344CB8AC3E}">
        <p14:creationId xmlns:p14="http://schemas.microsoft.com/office/powerpoint/2010/main" val="2910530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p:cNvGraphicFramePr>
            <a:graphicFrameLocks/>
          </p:cNvGraphicFramePr>
          <p:nvPr>
            <p:extLst>
              <p:ext uri="{D42A27DB-BD31-4B8C-83A1-F6EECF244321}">
                <p14:modId xmlns:p14="http://schemas.microsoft.com/office/powerpoint/2010/main" val="3673851788"/>
              </p:ext>
            </p:extLst>
          </p:nvPr>
        </p:nvGraphicFramePr>
        <p:xfrm>
          <a:off x="313992" y="810178"/>
          <a:ext cx="4119785" cy="3060073"/>
        </p:xfrm>
        <a:graphic>
          <a:graphicData uri="http://schemas.openxmlformats.org/drawingml/2006/chart">
            <c:chart xmlns:c="http://schemas.openxmlformats.org/drawingml/2006/chart" xmlns:r="http://schemas.openxmlformats.org/officeDocument/2006/relationships" r:id="rId2"/>
          </a:graphicData>
        </a:graphic>
      </p:graphicFrame>
      <p:sp>
        <p:nvSpPr>
          <p:cNvPr id="2" name="タイトル 1"/>
          <p:cNvSpPr>
            <a:spLocks noGrp="1"/>
          </p:cNvSpPr>
          <p:nvPr>
            <p:ph type="title"/>
          </p:nvPr>
        </p:nvSpPr>
        <p:spPr/>
        <p:txBody>
          <a:bodyPr vert="horz"/>
          <a:lstStyle/>
          <a:p>
            <a:r>
              <a:rPr lang="ja-JP" altLang="en-US" sz="2000" dirty="0" smtClean="0">
                <a:latin typeface="+mj-ea"/>
              </a:rPr>
              <a:t>４．会員アンケート結果①</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5</a:t>
            </a:fld>
            <a:endParaRPr lang="ja-JP" altLang="en-US" dirty="0"/>
          </a:p>
        </p:txBody>
      </p:sp>
      <p:sp>
        <p:nvSpPr>
          <p:cNvPr id="11" name="円/楕円 10"/>
          <p:cNvSpPr/>
          <p:nvPr/>
        </p:nvSpPr>
        <p:spPr>
          <a:xfrm>
            <a:off x="1584251" y="1977655"/>
            <a:ext cx="574158" cy="2977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カギ線コネクタ 14"/>
          <p:cNvCxnSpPr>
            <a:stCxn id="11" idx="2"/>
          </p:cNvCxnSpPr>
          <p:nvPr/>
        </p:nvCxnSpPr>
        <p:spPr>
          <a:xfrm rot="10800000" flipV="1">
            <a:off x="446567" y="2126511"/>
            <a:ext cx="1137684" cy="1956390"/>
          </a:xfrm>
          <a:prstGeom prst="bentConnector2">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グラフ 17"/>
          <p:cNvGraphicFramePr>
            <a:graphicFrameLocks/>
          </p:cNvGraphicFramePr>
          <p:nvPr>
            <p:extLst>
              <p:ext uri="{D42A27DB-BD31-4B8C-83A1-F6EECF244321}">
                <p14:modId xmlns:p14="http://schemas.microsoft.com/office/powerpoint/2010/main" val="751078717"/>
              </p:ext>
            </p:extLst>
          </p:nvPr>
        </p:nvGraphicFramePr>
        <p:xfrm>
          <a:off x="4588280" y="725117"/>
          <a:ext cx="4268641" cy="31663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a:graphicFrameLocks/>
          </p:cNvGraphicFramePr>
          <p:nvPr>
            <p:extLst>
              <p:ext uri="{D42A27DB-BD31-4B8C-83A1-F6EECF244321}">
                <p14:modId xmlns:p14="http://schemas.microsoft.com/office/powerpoint/2010/main" val="2930303160"/>
              </p:ext>
            </p:extLst>
          </p:nvPr>
        </p:nvGraphicFramePr>
        <p:xfrm>
          <a:off x="318976" y="3843669"/>
          <a:ext cx="4572000" cy="26209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グラフ 22"/>
          <p:cNvGraphicFramePr>
            <a:graphicFrameLocks/>
          </p:cNvGraphicFramePr>
          <p:nvPr>
            <p:extLst>
              <p:ext uri="{D42A27DB-BD31-4B8C-83A1-F6EECF244321}">
                <p14:modId xmlns:p14="http://schemas.microsoft.com/office/powerpoint/2010/main" val="3595113657"/>
              </p:ext>
            </p:extLst>
          </p:nvPr>
        </p:nvGraphicFramePr>
        <p:xfrm>
          <a:off x="4800932" y="3813876"/>
          <a:ext cx="4151682" cy="272514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61666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C489480-8482-4FE0-A015-CFEEA03935A6}" type="slidenum">
              <a:rPr lang="ja-JP" altLang="en-US" smtClean="0"/>
              <a:pPr>
                <a:defRPr/>
              </a:pPr>
              <a:t>6</a:t>
            </a:fld>
            <a:endParaRPr lang="ja-JP" altLang="en-US" dirty="0"/>
          </a:p>
        </p:txBody>
      </p:sp>
      <p:sp>
        <p:nvSpPr>
          <p:cNvPr id="4" name="タイトル 1"/>
          <p:cNvSpPr>
            <a:spLocks noGrp="1"/>
          </p:cNvSpPr>
          <p:nvPr>
            <p:ph type="title"/>
          </p:nvPr>
        </p:nvSpPr>
        <p:spPr>
          <a:xfrm>
            <a:off x="457200" y="12877"/>
            <a:ext cx="8229600" cy="654943"/>
          </a:xfrm>
        </p:spPr>
        <p:txBody>
          <a:bodyPr vert="horz"/>
          <a:lstStyle/>
          <a:p>
            <a:r>
              <a:rPr lang="ja-JP" altLang="en-US" sz="2000" dirty="0" smtClean="0">
                <a:latin typeface="+mj-ea"/>
              </a:rPr>
              <a:t>４．会員アンケート結果②</a:t>
            </a:r>
            <a:endParaRPr kumimoji="1" lang="ja-JP" altLang="en-US" sz="2000" dirty="0">
              <a:latin typeface="+mj-ea"/>
            </a:endParaRPr>
          </a:p>
        </p:txBody>
      </p:sp>
      <p:graphicFrame>
        <p:nvGraphicFramePr>
          <p:cNvPr id="8" name="グラフ 7"/>
          <p:cNvGraphicFramePr>
            <a:graphicFrameLocks/>
          </p:cNvGraphicFramePr>
          <p:nvPr>
            <p:extLst>
              <p:ext uri="{D42A27DB-BD31-4B8C-83A1-F6EECF244321}">
                <p14:modId xmlns:p14="http://schemas.microsoft.com/office/powerpoint/2010/main" val="2161798881"/>
              </p:ext>
            </p:extLst>
          </p:nvPr>
        </p:nvGraphicFramePr>
        <p:xfrm>
          <a:off x="218298" y="751700"/>
          <a:ext cx="4130418" cy="28102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p:cNvGraphicFramePr>
            <a:graphicFrameLocks/>
          </p:cNvGraphicFramePr>
          <p:nvPr>
            <p:extLst>
              <p:ext uri="{D42A27DB-BD31-4B8C-83A1-F6EECF244321}">
                <p14:modId xmlns:p14="http://schemas.microsoft.com/office/powerpoint/2010/main" val="226374743"/>
              </p:ext>
            </p:extLst>
          </p:nvPr>
        </p:nvGraphicFramePr>
        <p:xfrm>
          <a:off x="4380614" y="738962"/>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a:graphicFrameLocks/>
          </p:cNvGraphicFramePr>
          <p:nvPr>
            <p:extLst>
              <p:ext uri="{D42A27DB-BD31-4B8C-83A1-F6EECF244321}">
                <p14:modId xmlns:p14="http://schemas.microsoft.com/office/powerpoint/2010/main" val="2469602064"/>
              </p:ext>
            </p:extLst>
          </p:nvPr>
        </p:nvGraphicFramePr>
        <p:xfrm>
          <a:off x="0" y="3737344"/>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グラフ 13"/>
          <p:cNvGraphicFramePr>
            <a:graphicFrameLocks/>
          </p:cNvGraphicFramePr>
          <p:nvPr>
            <p:extLst>
              <p:ext uri="{D42A27DB-BD31-4B8C-83A1-F6EECF244321}">
                <p14:modId xmlns:p14="http://schemas.microsoft.com/office/powerpoint/2010/main" val="2103742339"/>
              </p:ext>
            </p:extLst>
          </p:nvPr>
        </p:nvGraphicFramePr>
        <p:xfrm>
          <a:off x="4465675" y="3662917"/>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3256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C489480-8482-4FE0-A015-CFEEA03935A6}" type="slidenum">
              <a:rPr lang="ja-JP" altLang="en-US" smtClean="0"/>
              <a:pPr>
                <a:defRPr/>
              </a:pPr>
              <a:t>7</a:t>
            </a:fld>
            <a:endParaRPr lang="ja-JP" altLang="en-US" dirty="0"/>
          </a:p>
        </p:txBody>
      </p:sp>
      <p:sp>
        <p:nvSpPr>
          <p:cNvPr id="4" name="タイトル 1"/>
          <p:cNvSpPr>
            <a:spLocks noGrp="1"/>
          </p:cNvSpPr>
          <p:nvPr>
            <p:ph type="title"/>
          </p:nvPr>
        </p:nvSpPr>
        <p:spPr>
          <a:xfrm>
            <a:off x="457200" y="12877"/>
            <a:ext cx="8229600" cy="654943"/>
          </a:xfrm>
        </p:spPr>
        <p:txBody>
          <a:bodyPr vert="horz"/>
          <a:lstStyle/>
          <a:p>
            <a:r>
              <a:rPr lang="ja-JP" altLang="en-US" sz="2000" dirty="0" smtClean="0">
                <a:latin typeface="+mj-ea"/>
              </a:rPr>
              <a:t>４．会員アンケート結果③</a:t>
            </a:r>
            <a:endParaRPr kumimoji="1" lang="ja-JP" altLang="en-US" sz="2000" dirty="0">
              <a:latin typeface="+mj-ea"/>
            </a:endParaRPr>
          </a:p>
        </p:txBody>
      </p:sp>
      <p:graphicFrame>
        <p:nvGraphicFramePr>
          <p:cNvPr id="6" name="表 5"/>
          <p:cNvGraphicFramePr>
            <a:graphicFrameLocks noGrp="1"/>
          </p:cNvGraphicFramePr>
          <p:nvPr>
            <p:extLst>
              <p:ext uri="{D42A27DB-BD31-4B8C-83A1-F6EECF244321}">
                <p14:modId xmlns:p14="http://schemas.microsoft.com/office/powerpoint/2010/main" val="1377682991"/>
              </p:ext>
            </p:extLst>
          </p:nvPr>
        </p:nvGraphicFramePr>
        <p:xfrm>
          <a:off x="673395" y="907903"/>
          <a:ext cx="7843284" cy="4946384"/>
        </p:xfrm>
        <a:graphic>
          <a:graphicData uri="http://schemas.openxmlformats.org/drawingml/2006/table">
            <a:tbl>
              <a:tblPr firstRow="1" bandRow="1">
                <a:tableStyleId>{5940675A-B579-460E-94D1-54222C63F5DA}</a:tableStyleId>
              </a:tblPr>
              <a:tblGrid>
                <a:gridCol w="7843284"/>
              </a:tblGrid>
              <a:tr h="2829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bg1"/>
                          </a:solidFill>
                        </a:rPr>
                        <a:t>住民基本台帳データの主な活用方法 </a:t>
                      </a:r>
                    </a:p>
                  </a:txBody>
                  <a:tcPr>
                    <a:solidFill>
                      <a:schemeClr val="tx2"/>
                    </a:solidFill>
                  </a:tcPr>
                </a:tc>
              </a:tr>
              <a:tr h="370840">
                <a:tc>
                  <a:txBody>
                    <a:bodyPr/>
                    <a:lstStyle/>
                    <a:p>
                      <a:pPr marL="171450" indent="-171450">
                        <a:buFont typeface="Arial" panose="020B0604020202020204" pitchFamily="34" charset="0"/>
                        <a:buChar char="•"/>
                      </a:pPr>
                      <a:endParaRPr kumimoji="1" lang="en-US" altLang="ja-JP" sz="1200" dirty="0" smtClean="0"/>
                    </a:p>
                    <a:p>
                      <a:pPr marL="171450" indent="-171450">
                        <a:buFont typeface="Arial" panose="020B0604020202020204" pitchFamily="34" charset="0"/>
                        <a:buChar char="•"/>
                      </a:pPr>
                      <a:r>
                        <a:rPr kumimoji="1" lang="ja-JP" altLang="en-US" sz="1200" dirty="0" smtClean="0"/>
                        <a:t>当社より提供している</a:t>
                      </a:r>
                      <a:r>
                        <a:rPr kumimoji="1" lang="ja-JP" altLang="en-US" sz="1200" u="sng" dirty="0" smtClean="0"/>
                        <a:t>エリアマーケティングシステムで使用する住民情報のデータ</a:t>
                      </a:r>
                      <a:r>
                        <a:rPr kumimoji="1" lang="ja-JP" altLang="en-US" sz="1200" dirty="0" smtClean="0"/>
                        <a:t>として。当社より提供している</a:t>
                      </a:r>
                      <a:r>
                        <a:rPr kumimoji="1" lang="ja-JP" altLang="en-US" sz="1200" u="sng" dirty="0" smtClean="0"/>
                        <a:t>防災システムで使用する住民情報のデータ</a:t>
                      </a:r>
                      <a:r>
                        <a:rPr kumimoji="1" lang="ja-JP" altLang="en-US" sz="1200" dirty="0" smtClean="0"/>
                        <a:t>として。</a:t>
                      </a:r>
                      <a:endParaRPr kumimoji="1" lang="en-US" altLang="ja-JP" sz="1200" dirty="0" smtClean="0"/>
                    </a:p>
                    <a:p>
                      <a:pPr marL="171450" indent="-171450">
                        <a:buFont typeface="Arial" panose="020B0604020202020204" pitchFamily="34" charset="0"/>
                        <a:buChar char="•"/>
                      </a:pPr>
                      <a:endParaRPr kumimoji="1" lang="en-US" altLang="ja-JP" sz="1200" dirty="0" smtClean="0"/>
                    </a:p>
                    <a:p>
                      <a:pPr marL="171450" indent="-171450">
                        <a:buFont typeface="Arial" panose="020B0604020202020204" pitchFamily="34" charset="0"/>
                        <a:buChar char="•"/>
                      </a:pPr>
                      <a:r>
                        <a:rPr kumimoji="1" lang="ja-JP" altLang="en-US" sz="1200" u="sng" dirty="0" smtClean="0"/>
                        <a:t>ミクロな人口動態分析による都市計画</a:t>
                      </a:r>
                      <a:r>
                        <a:rPr kumimoji="1" lang="ja-JP" altLang="en-US" sz="1200" dirty="0" smtClean="0"/>
                        <a:t>への反映。例えば、学区変更やマンション建設計画、病院建設、新幹線開業や道路開通、大企業の工場移転などを踏まえて転出・転入を予測し、保育施設・高齢化施設の必要キャパシティ予測などを行う。</a:t>
                      </a:r>
                      <a:endParaRPr kumimoji="1" lang="en-US" altLang="ja-JP" sz="1200" dirty="0" smtClean="0"/>
                    </a:p>
                    <a:p>
                      <a:pPr marL="171450" indent="-171450">
                        <a:buFont typeface="Arial" panose="020B0604020202020204" pitchFamily="34" charset="0"/>
                        <a:buChar char="•"/>
                      </a:pPr>
                      <a:endParaRPr kumimoji="1" lang="ja-JP" altLang="en-US" sz="1200" dirty="0" smtClean="0"/>
                    </a:p>
                    <a:p>
                      <a:pPr marL="171450" indent="-171450">
                        <a:buFont typeface="Arial" panose="020B0604020202020204" pitchFamily="34" charset="0"/>
                        <a:buChar char="•"/>
                      </a:pPr>
                      <a:r>
                        <a:rPr kumimoji="1" lang="ja-JP" altLang="en-US" sz="1200" u="sng" dirty="0" smtClean="0"/>
                        <a:t>高齢者、交通弱者に対する平常時の移動支援サービス</a:t>
                      </a:r>
                      <a:r>
                        <a:rPr kumimoji="1" lang="ja-JP" altLang="en-US" sz="1200" dirty="0" smtClean="0"/>
                        <a:t>（公共交通、デマンドなど）の提供高齢者、地域住民に対する災害時の移動支援情報（避難経路、避難場所等）の提供</a:t>
                      </a:r>
                      <a:endParaRPr kumimoji="1" lang="en-US" altLang="ja-JP" sz="1200" dirty="0" smtClean="0"/>
                    </a:p>
                    <a:p>
                      <a:pPr marL="171450" indent="-171450">
                        <a:buFont typeface="Arial" panose="020B0604020202020204" pitchFamily="34" charset="0"/>
                        <a:buChar char="•"/>
                      </a:pPr>
                      <a:endParaRPr kumimoji="1" lang="en-US" altLang="ja-JP" sz="1200" dirty="0" smtClean="0"/>
                    </a:p>
                    <a:p>
                      <a:pPr marL="171450" indent="-171450">
                        <a:buFont typeface="Arial" panose="020B0604020202020204" pitchFamily="34" charset="0"/>
                        <a:buChar char="•"/>
                      </a:pPr>
                      <a:r>
                        <a:rPr kumimoji="1" lang="ja-JP" altLang="en-US" sz="1200" u="sng" dirty="0" smtClean="0"/>
                        <a:t>都市経営等のコンサルティング・</a:t>
                      </a:r>
                      <a:r>
                        <a:rPr kumimoji="1" lang="en-US" altLang="ja-JP" sz="1200" u="sng" dirty="0" smtClean="0"/>
                        <a:t>GIS</a:t>
                      </a:r>
                      <a:r>
                        <a:rPr kumimoji="1" lang="ja-JP" altLang="en-US" sz="1200" u="sng" dirty="0" smtClean="0"/>
                        <a:t>により地図情報化</a:t>
                      </a:r>
                      <a:r>
                        <a:rPr kumimoji="1" lang="ja-JP" altLang="en-US" sz="1200" dirty="0" smtClean="0"/>
                        <a:t>し、分析した結果や地図化したデータの販売</a:t>
                      </a:r>
                      <a:endParaRPr kumimoji="1" lang="en-US" altLang="ja-JP" sz="1200" dirty="0" smtClean="0"/>
                    </a:p>
                    <a:p>
                      <a:pPr marL="0" indent="0">
                        <a:buFont typeface="Arial" panose="020B0604020202020204" pitchFamily="34" charset="0"/>
                        <a:buNone/>
                      </a:pPr>
                      <a:endParaRPr kumimoji="1" lang="en-US" altLang="ja-JP" sz="1200" dirty="0" smtClean="0"/>
                    </a:p>
                    <a:p>
                      <a:pPr marL="180975" indent="-180975">
                        <a:buFont typeface="Arial" panose="020B0604020202020204" pitchFamily="34" charset="0"/>
                        <a:buChar char="•"/>
                      </a:pPr>
                      <a:r>
                        <a:rPr kumimoji="1" lang="en-US" altLang="ja-JP" sz="1200" dirty="0" smtClean="0"/>
                        <a:t>①</a:t>
                      </a:r>
                      <a:r>
                        <a:rPr kumimoji="1" lang="ja-JP" altLang="en-US" sz="1200" u="sng" dirty="0" smtClean="0"/>
                        <a:t>公共施設建設の際の事前立地調査</a:t>
                      </a:r>
                      <a:r>
                        <a:rPr kumimoji="1" lang="ja-JP" altLang="en-US" sz="1200" dirty="0" smtClean="0"/>
                        <a:t>（例えば道の駅など建設の際にコンビニなどの小売業では商圏調査と呼ばれる　内容を想定）</a:t>
                      </a:r>
                      <a:endParaRPr kumimoji="1" lang="en-US" altLang="ja-JP" sz="1200" dirty="0" smtClean="0"/>
                    </a:p>
                    <a:p>
                      <a:pPr marL="0" indent="0">
                        <a:buFont typeface="Arial" panose="020B0604020202020204" pitchFamily="34" charset="0"/>
                        <a:buNone/>
                      </a:pPr>
                      <a:r>
                        <a:rPr kumimoji="1" lang="en-US" altLang="ja-JP" sz="1200" baseline="0" dirty="0" smtClean="0"/>
                        <a:t>    </a:t>
                      </a:r>
                      <a:r>
                        <a:rPr kumimoji="1" lang="ja-JP" altLang="en-US" sz="1200" dirty="0" smtClean="0"/>
                        <a:t>②</a:t>
                      </a:r>
                      <a:r>
                        <a:rPr kumimoji="1" lang="ja-JP" altLang="en-US" sz="1200" u="sng" dirty="0" smtClean="0"/>
                        <a:t>世帯年齢構成別の地域防災計画</a:t>
                      </a:r>
                      <a:r>
                        <a:rPr kumimoji="1" lang="ja-JP" altLang="en-US" sz="1200" dirty="0" smtClean="0"/>
                        <a:t>の立案（高齢者地域対策など）</a:t>
                      </a:r>
                      <a:endParaRPr kumimoji="1" lang="en-US" altLang="ja-JP" sz="1200" dirty="0" smtClean="0"/>
                    </a:p>
                    <a:p>
                      <a:pPr marL="180975" indent="-180975">
                        <a:buFont typeface="Arial" panose="020B0604020202020204" pitchFamily="34" charset="0"/>
                        <a:buNone/>
                      </a:pPr>
                      <a:r>
                        <a:rPr kumimoji="1" lang="en-US" altLang="ja-JP" sz="1200" dirty="0" smtClean="0"/>
                        <a:t>    </a:t>
                      </a:r>
                      <a:r>
                        <a:rPr kumimoji="1" lang="ja-JP" altLang="en-US" sz="1200" dirty="0" smtClean="0"/>
                        <a:t>③ある地域の中長期における流出入人口・世帯年齢・国籍の変化と、その周辺地域での商業・工業・宅地・道路開発などのデータとクロス集計すること</a:t>
                      </a:r>
                      <a:r>
                        <a:rPr kumimoji="1" lang="ja-JP" altLang="en-US" sz="1200" u="sng" dirty="0" smtClean="0"/>
                        <a:t>で住民ニーズの変化を分析・パターン化し、今後の開発計画と将来地域ニーズのシナリオを予測</a:t>
                      </a:r>
                      <a:r>
                        <a:rPr kumimoji="1" lang="ja-JP" altLang="en-US" sz="1200" dirty="0" smtClean="0"/>
                        <a:t>する</a:t>
                      </a:r>
                      <a:endParaRPr kumimoji="1" lang="en-US" altLang="ja-JP" sz="1200" dirty="0" smtClean="0"/>
                    </a:p>
                    <a:p>
                      <a:pPr marL="180975" indent="-180975">
                        <a:buFont typeface="Arial" panose="020B0604020202020204" pitchFamily="34" charset="0"/>
                        <a:buNone/>
                      </a:pPr>
                      <a:r>
                        <a:rPr kumimoji="1" lang="en-US" altLang="ja-JP" sz="1200" dirty="0" smtClean="0"/>
                        <a:t>    </a:t>
                      </a:r>
                      <a:r>
                        <a:rPr kumimoji="1" lang="ja-JP" altLang="en-US" sz="1200" dirty="0" smtClean="0"/>
                        <a:t>④ある地域の中長期における流入人口・世帯年齢・国籍の変化と・その地域の消費家計調査の変化をクロス集計することで</a:t>
                      </a:r>
                      <a:r>
                        <a:rPr kumimoji="1" lang="ja-JP" altLang="en-US" sz="1200" u="sng" dirty="0" smtClean="0"/>
                        <a:t>住人の消費行動の変化を分析・パターン化し、潜在的な消費ニーズを予測</a:t>
                      </a:r>
                      <a:r>
                        <a:rPr kumimoji="1" lang="ja-JP" altLang="en-US" sz="1200" dirty="0" smtClean="0"/>
                        <a:t>する</a:t>
                      </a:r>
                      <a:endParaRPr kumimoji="1" lang="en-US" altLang="ja-JP" sz="1200" dirty="0" smtClean="0"/>
                    </a:p>
                    <a:p>
                      <a:pPr marL="180975" indent="-180975">
                        <a:buFont typeface="Arial" panose="020B0604020202020204" pitchFamily="34" charset="0"/>
                        <a:buNone/>
                      </a:pPr>
                      <a:endParaRPr kumimoji="1" lang="en-US" altLang="ja-JP" sz="1200" dirty="0" smtClean="0"/>
                    </a:p>
                    <a:p>
                      <a:pPr marL="171450" indent="-171450">
                        <a:buFont typeface="Arial" panose="020B0604020202020204" pitchFamily="34" charset="0"/>
                        <a:buChar char="•"/>
                      </a:pPr>
                      <a:r>
                        <a:rPr kumimoji="1" lang="ja-JP" altLang="en-US" sz="1200" u="sng" dirty="0" smtClean="0"/>
                        <a:t>世代の構成割合に基づく公共交通情報サービスの提供手法の分析を行う基礎データ</a:t>
                      </a:r>
                      <a:r>
                        <a:rPr kumimoji="1" lang="ja-JP" altLang="en-US" sz="1200" dirty="0" smtClean="0"/>
                        <a:t>として活用したいと考えております。</a:t>
                      </a:r>
                    </a:p>
                    <a:p>
                      <a:pPr marL="171450" indent="-171450">
                        <a:buFont typeface="Arial" panose="020B0604020202020204" pitchFamily="34" charset="0"/>
                        <a:buChar char="•"/>
                      </a:pPr>
                      <a:endParaRPr kumimoji="1" lang="en-US" altLang="ja-JP" sz="1200" dirty="0" smtClean="0"/>
                    </a:p>
                  </a:txBody>
                  <a:tcPr/>
                </a:tc>
              </a:tr>
            </a:tbl>
          </a:graphicData>
        </a:graphic>
      </p:graphicFrame>
    </p:spTree>
    <p:extLst>
      <p:ext uri="{BB962C8B-B14F-4D97-AF65-F5344CB8AC3E}">
        <p14:creationId xmlns:p14="http://schemas.microsoft.com/office/powerpoint/2010/main" val="702759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C489480-8482-4FE0-A015-CFEEA03935A6}" type="slidenum">
              <a:rPr lang="ja-JP" altLang="en-US" smtClean="0"/>
              <a:pPr>
                <a:defRPr/>
              </a:pPr>
              <a:t>8</a:t>
            </a:fld>
            <a:endParaRPr lang="ja-JP" altLang="en-US" dirty="0"/>
          </a:p>
        </p:txBody>
      </p:sp>
      <p:sp>
        <p:nvSpPr>
          <p:cNvPr id="4" name="タイトル 1"/>
          <p:cNvSpPr>
            <a:spLocks noGrp="1"/>
          </p:cNvSpPr>
          <p:nvPr>
            <p:ph type="title"/>
          </p:nvPr>
        </p:nvSpPr>
        <p:spPr>
          <a:xfrm>
            <a:off x="457200" y="12877"/>
            <a:ext cx="8229600" cy="654943"/>
          </a:xfrm>
        </p:spPr>
        <p:txBody>
          <a:bodyPr vert="horz"/>
          <a:lstStyle/>
          <a:p>
            <a:r>
              <a:rPr lang="ja-JP" altLang="en-US" sz="2000" dirty="0" smtClean="0">
                <a:latin typeface="+mj-ea"/>
              </a:rPr>
              <a:t>４．会員アンケート結果</a:t>
            </a:r>
            <a:r>
              <a:rPr lang="ja-JP" altLang="en-US" sz="2000" dirty="0">
                <a:latin typeface="+mj-ea"/>
              </a:rPr>
              <a:t>④</a:t>
            </a:r>
            <a:endParaRPr kumimoji="1" lang="ja-JP" altLang="en-US" sz="2000" dirty="0">
              <a:latin typeface="+mj-ea"/>
            </a:endParaRPr>
          </a:p>
        </p:txBody>
      </p:sp>
      <p:graphicFrame>
        <p:nvGraphicFramePr>
          <p:cNvPr id="6" name="表 5"/>
          <p:cNvGraphicFramePr>
            <a:graphicFrameLocks noGrp="1"/>
          </p:cNvGraphicFramePr>
          <p:nvPr>
            <p:extLst>
              <p:ext uri="{D42A27DB-BD31-4B8C-83A1-F6EECF244321}">
                <p14:modId xmlns:p14="http://schemas.microsoft.com/office/powerpoint/2010/main" val="719790699"/>
              </p:ext>
            </p:extLst>
          </p:nvPr>
        </p:nvGraphicFramePr>
        <p:xfrm>
          <a:off x="705292" y="748416"/>
          <a:ext cx="7843284" cy="5806440"/>
        </p:xfrm>
        <a:graphic>
          <a:graphicData uri="http://schemas.openxmlformats.org/drawingml/2006/table">
            <a:tbl>
              <a:tblPr firstRow="1" bandRow="1">
                <a:tableStyleId>{5940675A-B579-460E-94D1-54222C63F5DA}</a:tableStyleId>
              </a:tblPr>
              <a:tblGrid>
                <a:gridCol w="7843284"/>
              </a:tblGrid>
              <a:tr h="2419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bg1"/>
                          </a:solidFill>
                        </a:rPr>
                        <a:t>住民基本台帳データ以外でオープンデータにして欲しいデータ</a:t>
                      </a:r>
                    </a:p>
                  </a:txBody>
                  <a:tcPr>
                    <a:solidFill>
                      <a:schemeClr val="tx2"/>
                    </a:solidFill>
                  </a:tcPr>
                </a:tc>
              </a:tr>
              <a:tr h="5208444">
                <a:tc>
                  <a:txBody>
                    <a:bodyPr/>
                    <a:lstStyle/>
                    <a:p>
                      <a:pPr marL="0" indent="0">
                        <a:buFont typeface="Arial" panose="020B0604020202020204" pitchFamily="34" charset="0"/>
                        <a:buNone/>
                      </a:pPr>
                      <a:endParaRPr kumimoji="1" lang="en-US" altLang="ja-JP" sz="1200" smtClean="0"/>
                    </a:p>
                    <a:p>
                      <a:pPr marL="171450" indent="-171450">
                        <a:buFont typeface="Arial" panose="020B0604020202020204" pitchFamily="34" charset="0"/>
                        <a:buChar char="•"/>
                      </a:pPr>
                      <a:r>
                        <a:rPr kumimoji="1" lang="ja-JP" altLang="en-US" sz="1200" smtClean="0"/>
                        <a:t>医療</a:t>
                      </a:r>
                      <a:r>
                        <a:rPr kumimoji="1" lang="ja-JP" altLang="en-US" sz="1200" dirty="0" smtClean="0"/>
                        <a:t>機関に関して→</a:t>
                      </a:r>
                      <a:r>
                        <a:rPr kumimoji="1" lang="ja-JP" altLang="en-US" sz="1200" u="sng" dirty="0" smtClean="0"/>
                        <a:t>ベッド数、空きベッド、外来数求人情報</a:t>
                      </a:r>
                      <a:r>
                        <a:rPr kumimoji="1" lang="ja-JP" altLang="en-US" sz="1200" dirty="0" smtClean="0"/>
                        <a:t>（ハローワーク）</a:t>
                      </a:r>
                      <a:endParaRPr kumimoji="1" lang="en-US" altLang="ja-JP" sz="1200" dirty="0" smtClean="0"/>
                    </a:p>
                    <a:p>
                      <a:pPr marL="171450" indent="-171450">
                        <a:buFont typeface="Arial" panose="020B0604020202020204" pitchFamily="34" charset="0"/>
                        <a:buChar char="•"/>
                      </a:pPr>
                      <a:endParaRPr kumimoji="1" lang="en-US" altLang="ja-JP" sz="1200" dirty="0" smtClean="0"/>
                    </a:p>
                    <a:p>
                      <a:pPr marL="171450" indent="-171450">
                        <a:buFont typeface="Arial" panose="020B0604020202020204" pitchFamily="34" charset="0"/>
                        <a:buChar char="•"/>
                      </a:pPr>
                      <a:r>
                        <a:rPr kumimoji="1" lang="ja-JP" altLang="en-US" sz="1200" u="sng" dirty="0" smtClean="0"/>
                        <a:t>基盤的地図情報</a:t>
                      </a:r>
                      <a:r>
                        <a:rPr kumimoji="1" lang="ja-JP" altLang="en-US" sz="1200" dirty="0" smtClean="0"/>
                        <a:t>（地形図、地番図、空中写真画像情報）、</a:t>
                      </a:r>
                      <a:r>
                        <a:rPr kumimoji="1" lang="ja-JP" altLang="en-US" sz="1200" u="sng" dirty="0" smtClean="0"/>
                        <a:t>公共交通情報・公共インフラ</a:t>
                      </a:r>
                      <a:r>
                        <a:rPr kumimoji="1" lang="ja-JP" altLang="en-US" sz="1200" dirty="0" smtClean="0"/>
                        <a:t>（道路、橋梁等）の点検データ</a:t>
                      </a:r>
                      <a:endParaRPr kumimoji="1" lang="en-US" altLang="ja-JP" sz="1200" dirty="0" smtClean="0"/>
                    </a:p>
                    <a:p>
                      <a:pPr marL="0" indent="0">
                        <a:buFont typeface="Arial" panose="020B0604020202020204" pitchFamily="34" charset="0"/>
                        <a:buNone/>
                      </a:pPr>
                      <a:r>
                        <a:rPr kumimoji="1" lang="ja-JP" altLang="en-US" sz="1200" dirty="0" smtClean="0"/>
                        <a:t>     各種法定計画台帳（道路、上下水道、・・・）・・・等々</a:t>
                      </a:r>
                      <a:endParaRPr kumimoji="1" lang="en-US" altLang="ja-JP" sz="1200" dirty="0" smtClean="0"/>
                    </a:p>
                    <a:p>
                      <a:pPr marL="180975" indent="-180975">
                        <a:buFont typeface="Arial" panose="020B0604020202020204" pitchFamily="34" charset="0"/>
                        <a:buNone/>
                      </a:pPr>
                      <a:r>
                        <a:rPr kumimoji="1" lang="en-US" altLang="ja-JP" sz="1200" dirty="0" smtClean="0"/>
                        <a:t>    ※</a:t>
                      </a:r>
                      <a:r>
                        <a:rPr kumimoji="1" lang="ja-JP" altLang="en-US" sz="1200" dirty="0" smtClean="0"/>
                        <a:t>公開されたデータが生み出す価値は、データ公開前には予測できない場合が多い。</a:t>
                      </a:r>
                      <a:r>
                        <a:rPr kumimoji="1" lang="ja-JP" altLang="en-US" sz="1200" u="sng" dirty="0" smtClean="0"/>
                        <a:t>とにかく可能な限り公開する</a:t>
                      </a:r>
                      <a:r>
                        <a:rPr kumimoji="1" lang="ja-JP" altLang="en-US" sz="1200" dirty="0" smtClean="0"/>
                        <a:t>ことによって、  英知が集まり、新たなビジネスモデルが生まれるものと考える。</a:t>
                      </a:r>
                      <a:endParaRPr kumimoji="1" lang="en-US" altLang="ja-JP" sz="1200" dirty="0" smtClean="0"/>
                    </a:p>
                    <a:p>
                      <a:pPr marL="180975" indent="-180975">
                        <a:buFont typeface="Arial" panose="020B0604020202020204" pitchFamily="34" charset="0"/>
                        <a:buNone/>
                      </a:pPr>
                      <a:endParaRPr kumimoji="1" lang="en-US" altLang="ja-JP" sz="1200" dirty="0" smtClean="0"/>
                    </a:p>
                    <a:p>
                      <a:pPr marL="180975" indent="-180975">
                        <a:buFont typeface="Arial" panose="020B0604020202020204" pitchFamily="34" charset="0"/>
                        <a:buChar char="•"/>
                      </a:pPr>
                      <a:r>
                        <a:rPr kumimoji="1" lang="ja-JP" altLang="en-US" sz="1200" dirty="0" smtClean="0"/>
                        <a:t>当然のことながら</a:t>
                      </a:r>
                      <a:r>
                        <a:rPr kumimoji="1" lang="ja-JP" altLang="en-US" sz="1200" u="sng" dirty="0" smtClean="0"/>
                        <a:t>公開されるデータの時間軸やエリアの粒度は細かい程よく、データを活用する側で自由に粒度の調整ができればよい</a:t>
                      </a:r>
                      <a:r>
                        <a:rPr kumimoji="1" lang="ja-JP" altLang="en-US" sz="1200" dirty="0" smtClean="0"/>
                        <a:t>。データ提供側の負荷や公開までのリードタイムなどの課題もあると思うので、よく検討して頂きたい。</a:t>
                      </a:r>
                      <a:endParaRPr kumimoji="1" lang="en-US" altLang="ja-JP" sz="1200" dirty="0" smtClean="0"/>
                    </a:p>
                    <a:p>
                      <a:pPr marL="180975" indent="-180975">
                        <a:buFont typeface="Arial" panose="020B0604020202020204" pitchFamily="34" charset="0"/>
                        <a:buNone/>
                      </a:pPr>
                      <a:r>
                        <a:rPr kumimoji="1" lang="ja-JP" altLang="en-US" sz="1200" dirty="0" smtClean="0"/>
                        <a:t>    オープンデータは、商分野、防災・減災、公共サービスなど様々な分野で活用されますが、これからは、データの鮮度が重要になってくると思われるので、ある時期、季節、曜日、時間帯等のスナップショット的なデータだけでなく、</a:t>
                      </a:r>
                      <a:r>
                        <a:rPr kumimoji="1" lang="ja-JP" altLang="en-US" sz="1200" u="sng" dirty="0" smtClean="0"/>
                        <a:t>官民協力して流動性の高いデータが提供されるようになれば、業務やサービスの向上・効率化に寄与する</a:t>
                      </a:r>
                      <a:r>
                        <a:rPr kumimoji="1" lang="ja-JP" altLang="en-US" sz="1200" dirty="0" smtClean="0"/>
                        <a:t>と思います。</a:t>
                      </a:r>
                      <a:endParaRPr kumimoji="1" lang="en-US" altLang="ja-JP" sz="1200" dirty="0" smtClean="0"/>
                    </a:p>
                    <a:p>
                      <a:pPr marL="180975" indent="-180975">
                        <a:buFont typeface="Arial" panose="020B0604020202020204" pitchFamily="34" charset="0"/>
                        <a:buNone/>
                      </a:pPr>
                      <a:endParaRPr kumimoji="1" lang="en-US" altLang="ja-JP" sz="1200" dirty="0" smtClean="0"/>
                    </a:p>
                    <a:p>
                      <a:pPr marL="180975" indent="-180975">
                        <a:buFont typeface="Arial" panose="020B0604020202020204" pitchFamily="34" charset="0"/>
                        <a:buChar char="•"/>
                      </a:pPr>
                      <a:r>
                        <a:rPr kumimoji="1" lang="ja-JP" altLang="en-US" sz="1200" dirty="0" smtClean="0"/>
                        <a:t>小中学校の</a:t>
                      </a:r>
                      <a:r>
                        <a:rPr kumimoji="1" lang="ja-JP" altLang="en-US" sz="1200" u="sng" dirty="0" smtClean="0"/>
                        <a:t>学区情報</a:t>
                      </a:r>
                      <a:r>
                        <a:rPr kumimoji="1" lang="ja-JP" altLang="en-US" sz="1200" dirty="0" smtClean="0"/>
                        <a:t>、</a:t>
                      </a:r>
                      <a:r>
                        <a:rPr kumimoji="1" lang="ja-JP" altLang="en-US" sz="1200" u="sng" dirty="0" smtClean="0"/>
                        <a:t>世帯収入別・地域別の世帯分布</a:t>
                      </a:r>
                      <a:r>
                        <a:rPr kumimoji="1" lang="ja-JP" altLang="en-US" sz="1200" dirty="0" smtClean="0"/>
                        <a:t>（税のデータが必要になると思います）</a:t>
                      </a:r>
                      <a:endParaRPr kumimoji="1" lang="en-US" altLang="ja-JP" sz="1200" dirty="0" smtClean="0"/>
                    </a:p>
                    <a:p>
                      <a:pPr marL="180975" indent="-180975">
                        <a:buFont typeface="Arial" panose="020B0604020202020204" pitchFamily="34" charset="0"/>
                        <a:buChar char="•"/>
                      </a:pPr>
                      <a:endParaRPr kumimoji="1" lang="en-US" altLang="ja-JP" sz="1200" dirty="0" smtClean="0"/>
                    </a:p>
                    <a:p>
                      <a:pPr marL="180975" indent="-180975">
                        <a:buFont typeface="Arial" panose="020B0604020202020204" pitchFamily="34" charset="0"/>
                        <a:buChar char="•"/>
                      </a:pPr>
                      <a:r>
                        <a:rPr kumimoji="1" lang="ja-JP" altLang="en-US" sz="1200" dirty="0" smtClean="0"/>
                        <a:t>選挙権の有無など、</a:t>
                      </a:r>
                      <a:r>
                        <a:rPr kumimoji="1" lang="ja-JP" altLang="en-US" sz="1200" u="sng" dirty="0" smtClean="0"/>
                        <a:t>住民ひとりひとりに紐づくデータを、個人情報等に支障のない範囲で全てオープンに</a:t>
                      </a:r>
                      <a:r>
                        <a:rPr kumimoji="1" lang="ja-JP" altLang="en-US" sz="1200" dirty="0" smtClean="0"/>
                        <a:t>して頂きたい。</a:t>
                      </a:r>
                      <a:endParaRPr kumimoji="1" lang="en-US" altLang="ja-JP" sz="1200" dirty="0" smtClean="0"/>
                    </a:p>
                    <a:p>
                      <a:pPr marL="180975" indent="-180975">
                        <a:buFont typeface="Arial" panose="020B0604020202020204" pitchFamily="34" charset="0"/>
                        <a:buChar char="•"/>
                      </a:pPr>
                      <a:endParaRPr kumimoji="1" lang="ja-JP" altLang="en-US" sz="1200" dirty="0" smtClean="0"/>
                    </a:p>
                    <a:p>
                      <a:pPr marL="180975" indent="-180975">
                        <a:buFont typeface="Arial" panose="020B0604020202020204" pitchFamily="34" charset="0"/>
                        <a:buChar char="•"/>
                      </a:pPr>
                      <a:r>
                        <a:rPr kumimoji="1" lang="ja-JP" altLang="en-US" sz="1200" u="sng" dirty="0" smtClean="0"/>
                        <a:t>気象データ</a:t>
                      </a:r>
                      <a:r>
                        <a:rPr kumimoji="1" lang="ja-JP" altLang="en-US" sz="1200" dirty="0" smtClean="0"/>
                        <a:t>、　</a:t>
                      </a:r>
                      <a:r>
                        <a:rPr kumimoji="1" lang="ja-JP" altLang="en-US" sz="1200" u="sng" dirty="0" smtClean="0"/>
                        <a:t>観光情報</a:t>
                      </a:r>
                      <a:r>
                        <a:rPr kumimoji="1" lang="ja-JP" altLang="en-US" sz="1200" dirty="0" smtClean="0"/>
                        <a:t>、 </a:t>
                      </a:r>
                      <a:r>
                        <a:rPr kumimoji="1" lang="ja-JP" altLang="en-US" sz="1200" u="sng" dirty="0" smtClean="0"/>
                        <a:t>駐車場駐輪場情報</a:t>
                      </a:r>
                      <a:r>
                        <a:rPr kumimoji="1" lang="ja-JP" altLang="en-US" sz="1200" dirty="0" smtClean="0"/>
                        <a:t>、 </a:t>
                      </a:r>
                      <a:r>
                        <a:rPr kumimoji="1" lang="ja-JP" altLang="en-US" sz="1200" u="sng" dirty="0" smtClean="0"/>
                        <a:t>医療情報</a:t>
                      </a:r>
                      <a:r>
                        <a:rPr kumimoji="1" lang="ja-JP" altLang="en-US" sz="1200" dirty="0" smtClean="0"/>
                        <a:t>、 </a:t>
                      </a:r>
                      <a:r>
                        <a:rPr kumimoji="1" lang="ja-JP" altLang="en-US" sz="1200" u="sng" dirty="0" smtClean="0"/>
                        <a:t>衛星情報</a:t>
                      </a:r>
                      <a:endParaRPr kumimoji="1" lang="en-US" altLang="ja-JP" sz="1200" u="sng" dirty="0" smtClean="0"/>
                    </a:p>
                    <a:p>
                      <a:pPr marL="180975" indent="-180975">
                        <a:buFont typeface="Arial" panose="020B0604020202020204" pitchFamily="34" charset="0"/>
                        <a:buChar char="•"/>
                      </a:pPr>
                      <a:endParaRPr kumimoji="1" lang="en-US" altLang="ja-JP" sz="1200" dirty="0" smtClean="0"/>
                    </a:p>
                    <a:p>
                      <a:pPr marL="180975" indent="-180975">
                        <a:buFont typeface="Arial" panose="020B0604020202020204" pitchFamily="34" charset="0"/>
                        <a:buChar char="•"/>
                      </a:pPr>
                      <a:r>
                        <a:rPr kumimoji="1" lang="en-US" altLang="ja-JP" sz="1200" dirty="0" smtClean="0"/>
                        <a:t>①</a:t>
                      </a:r>
                      <a:r>
                        <a:rPr kumimoji="1" lang="ja-JP" altLang="en-US" sz="1200" u="sng" dirty="0" smtClean="0"/>
                        <a:t>交通量情報</a:t>
                      </a:r>
                      <a:r>
                        <a:rPr kumimoji="1" lang="ja-JP" altLang="en-US" sz="1200" dirty="0" smtClean="0"/>
                        <a:t>（</a:t>
                      </a:r>
                      <a:r>
                        <a:rPr kumimoji="1" lang="en-US" altLang="ja-JP" sz="1200" dirty="0" smtClean="0"/>
                        <a:t>N</a:t>
                      </a:r>
                      <a:r>
                        <a:rPr kumimoji="1" lang="ja-JP" altLang="en-US" sz="1200" dirty="0" smtClean="0"/>
                        <a:t>システムの集計データを想定、車種別、時間帯別などなど）</a:t>
                      </a:r>
                      <a:endParaRPr kumimoji="1" lang="en-US" altLang="ja-JP" sz="1200" dirty="0" smtClean="0"/>
                    </a:p>
                    <a:p>
                      <a:pPr marL="0" indent="0">
                        <a:buFont typeface="Arial" panose="020B0604020202020204" pitchFamily="34" charset="0"/>
                        <a:buNone/>
                      </a:pPr>
                      <a:r>
                        <a:rPr kumimoji="1" lang="ja-JP" altLang="en-US" sz="1200" dirty="0" smtClean="0"/>
                        <a:t>     ②</a:t>
                      </a:r>
                      <a:r>
                        <a:rPr kumimoji="1" lang="ja-JP" altLang="en-US" sz="1200" u="sng" dirty="0" smtClean="0"/>
                        <a:t>携帯受信基地局の集計データ</a:t>
                      </a:r>
                      <a:endParaRPr kumimoji="1" lang="en-US" altLang="ja-JP" sz="1200" u="sng" dirty="0" smtClean="0"/>
                    </a:p>
                    <a:p>
                      <a:pPr marL="0" indent="0">
                        <a:buFont typeface="Arial" panose="020B0604020202020204" pitchFamily="34" charset="0"/>
                        <a:buNone/>
                      </a:pPr>
                      <a:r>
                        <a:rPr kumimoji="1" lang="ja-JP" altLang="en-US" sz="1200" dirty="0" smtClean="0"/>
                        <a:t>     ③</a:t>
                      </a:r>
                      <a:r>
                        <a:rPr kumimoji="1" lang="ja-JP" altLang="en-US" sz="1200" u="sng" dirty="0" smtClean="0"/>
                        <a:t>厚生年金加入状況のデータ</a:t>
                      </a:r>
                      <a:endParaRPr kumimoji="1" lang="en-US" altLang="ja-JP" sz="1200" u="sng" dirty="0" smtClean="0"/>
                    </a:p>
                    <a:p>
                      <a:pPr marL="298450" indent="-298450">
                        <a:buFont typeface="Arial" panose="020B0604020202020204" pitchFamily="34" charset="0"/>
                        <a:buNone/>
                      </a:pPr>
                      <a:r>
                        <a:rPr kumimoji="1" lang="ja-JP" altLang="en-US" sz="1200" dirty="0" smtClean="0"/>
                        <a:t>     ④国民健康保険以外の</a:t>
                      </a:r>
                      <a:r>
                        <a:rPr kumimoji="1" lang="ja-JP" altLang="en-US" sz="1200" u="sng" dirty="0" smtClean="0"/>
                        <a:t>健康保険のデータ</a:t>
                      </a:r>
                      <a:r>
                        <a:rPr kumimoji="1" lang="ja-JP" altLang="en-US" sz="1200" dirty="0" smtClean="0"/>
                        <a:t>（国民健康保険の被保険者データだけではデータ活用の際に信頼度が低い、何らかの方法で社保側のデータを補完する必要があると思われる。また医療費補助のデータもあれば医療福祉分野でのデータ活用につながると思われる）</a:t>
                      </a:r>
                      <a:endParaRPr kumimoji="1" lang="en-US" altLang="ja-JP" sz="1200" dirty="0" smtClean="0"/>
                    </a:p>
                    <a:p>
                      <a:pPr marL="298450" indent="-298450">
                        <a:buFont typeface="Arial" panose="020B0604020202020204" pitchFamily="34" charset="0"/>
                        <a:buNone/>
                      </a:pPr>
                      <a:endParaRPr kumimoji="1" lang="en-US" altLang="ja-JP" sz="1200" dirty="0" smtClean="0"/>
                    </a:p>
                    <a:p>
                      <a:pPr marL="171450" indent="-171450">
                        <a:buFont typeface="Arial" panose="020B0604020202020204" pitchFamily="34" charset="0"/>
                        <a:buChar char="•"/>
                      </a:pPr>
                      <a:r>
                        <a:rPr kumimoji="1" lang="ja-JP" altLang="en-US" sz="1200" dirty="0" smtClean="0"/>
                        <a:t>各自治体が運営する</a:t>
                      </a:r>
                      <a:r>
                        <a:rPr kumimoji="1" lang="ja-JP" altLang="en-US" sz="1200" u="sng" dirty="0" smtClean="0"/>
                        <a:t>公共交通サービス（電車、バス等）の路線情報</a:t>
                      </a:r>
                      <a:r>
                        <a:rPr kumimoji="1" lang="ja-JP" altLang="en-US" sz="1200" dirty="0" smtClean="0"/>
                        <a:t>、</a:t>
                      </a:r>
                      <a:r>
                        <a:rPr kumimoji="1" lang="ja-JP" altLang="en-US" sz="1200" u="sng" dirty="0" smtClean="0"/>
                        <a:t>ダイヤ情報</a:t>
                      </a:r>
                      <a:r>
                        <a:rPr kumimoji="1" lang="ja-JP" altLang="en-US" sz="1200" dirty="0" smtClean="0"/>
                        <a:t>、</a:t>
                      </a:r>
                      <a:r>
                        <a:rPr kumimoji="1" lang="ja-JP" altLang="en-US" sz="1200" u="sng" dirty="0" smtClean="0"/>
                        <a:t>運行情報のデータ</a:t>
                      </a:r>
                      <a:r>
                        <a:rPr kumimoji="1" lang="ja-JP" altLang="en-US" sz="1200" dirty="0" smtClean="0"/>
                        <a:t>をリアルタイムでご提供頂けるようになれば、住民や観光客にとって極めて利便性の高い情報サービスが提供可能になると思われますので、是非ご検討をお願いしたく存じます。</a:t>
                      </a:r>
                      <a:endParaRPr kumimoji="1" lang="en-US" altLang="ja-JP" sz="1200" dirty="0" smtClean="0"/>
                    </a:p>
                  </a:txBody>
                  <a:tcPr marT="0"/>
                </a:tc>
              </a:tr>
            </a:tbl>
          </a:graphicData>
        </a:graphic>
      </p:graphicFrame>
    </p:spTree>
    <p:extLst>
      <p:ext uri="{BB962C8B-B14F-4D97-AF65-F5344CB8AC3E}">
        <p14:creationId xmlns:p14="http://schemas.microsoft.com/office/powerpoint/2010/main" val="2046867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15181</TotalTime>
  <Words>1129</Words>
  <Application>Microsoft Office PowerPoint</Application>
  <PresentationFormat>画面に合わせる (4:3)</PresentationFormat>
  <Paragraphs>224</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アース</vt:lpstr>
      <vt:lpstr>PowerPoint プレゼンテーション</vt:lpstr>
      <vt:lpstr>１．自治体分科会設置概要</vt:lpstr>
      <vt:lpstr>２．自治体分科会参加資格と参加メンバー</vt:lpstr>
      <vt:lpstr>３．自治体分科会検討フロー</vt:lpstr>
      <vt:lpstr>４．会員アンケート概要</vt:lpstr>
      <vt:lpstr>４．会員アンケート結果①</vt:lpstr>
      <vt:lpstr>４．会員アンケート結果②</vt:lpstr>
      <vt:lpstr>４．会員アンケート結果③</vt:lpstr>
      <vt:lpstr>４．会員アンケート結果④</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高野　侑子</cp:lastModifiedBy>
  <cp:revision>571</cp:revision>
  <cp:lastPrinted>2013-10-16T14:50:43Z</cp:lastPrinted>
  <dcterms:created xsi:type="dcterms:W3CDTF">2012-11-30T13:43:40Z</dcterms:created>
  <dcterms:modified xsi:type="dcterms:W3CDTF">2013-11-29T13:35:09Z</dcterms:modified>
</cp:coreProperties>
</file>