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7"/>
  </p:notesMasterIdLst>
  <p:sldIdLst>
    <p:sldId id="416" r:id="rId2"/>
    <p:sldId id="481" r:id="rId3"/>
    <p:sldId id="483" r:id="rId4"/>
    <p:sldId id="482" r:id="rId5"/>
    <p:sldId id="484" r:id="rId6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ユーザー" initials="井上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19" autoAdjust="0"/>
    <p:restoredTop sz="92639" autoAdjust="0"/>
  </p:normalViewPr>
  <p:slideViewPr>
    <p:cSldViewPr snapToGrid="0">
      <p:cViewPr>
        <p:scale>
          <a:sx n="90" d="100"/>
          <a:sy n="90" d="100"/>
        </p:scale>
        <p:origin x="-108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E374AD1-7524-4A65-A188-6976E3A41289}" type="datetimeFigureOut">
              <a:rPr lang="ja-JP" altLang="en-US"/>
              <a:pPr>
                <a:defRPr/>
              </a:pPr>
              <a:t>2013/10/24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A0B6AAA-1AEB-4CEA-ACE1-3B89FD51BB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837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7"/>
          <p:cNvSpPr/>
          <p:nvPr userDrawn="1"/>
        </p:nvSpPr>
        <p:spPr>
          <a:xfrm>
            <a:off x="904875" y="1919288"/>
            <a:ext cx="7875588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正方形/長方形 19"/>
          <p:cNvSpPr/>
          <p:nvPr userDrawn="1"/>
        </p:nvSpPr>
        <p:spPr>
          <a:xfrm>
            <a:off x="904875" y="1919288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grpSp>
        <p:nvGrpSpPr>
          <p:cNvPr id="6" name="グループ化 23"/>
          <p:cNvGrpSpPr>
            <a:grpSpLocks/>
          </p:cNvGrpSpPr>
          <p:nvPr userDrawn="1"/>
        </p:nvGrpSpPr>
        <p:grpSpPr bwMode="auto">
          <a:xfrm>
            <a:off x="179388" y="6597650"/>
            <a:ext cx="8890000" cy="0"/>
            <a:chOff x="179512" y="6525344"/>
            <a:chExt cx="8890035" cy="0"/>
          </a:xfrm>
        </p:grpSpPr>
        <p:cxnSp>
          <p:nvCxnSpPr>
            <p:cNvPr id="7" name="直線コネクタ 24"/>
            <p:cNvCxnSpPr/>
            <p:nvPr/>
          </p:nvCxnSpPr>
          <p:spPr>
            <a:xfrm>
              <a:off x="179512" y="6525344"/>
              <a:ext cx="8208994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25"/>
            <p:cNvCxnSpPr/>
            <p:nvPr/>
          </p:nvCxnSpPr>
          <p:spPr>
            <a:xfrm>
              <a:off x="8475820" y="6525344"/>
              <a:ext cx="15240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26"/>
            <p:cNvCxnSpPr/>
            <p:nvPr/>
          </p:nvCxnSpPr>
          <p:spPr>
            <a:xfrm>
              <a:off x="8704421" y="6525344"/>
              <a:ext cx="152401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29"/>
            <p:cNvCxnSpPr/>
            <p:nvPr/>
          </p:nvCxnSpPr>
          <p:spPr>
            <a:xfrm>
              <a:off x="8917146" y="6525344"/>
              <a:ext cx="152401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013325"/>
            <a:ext cx="3240087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タイトル 7"/>
          <p:cNvSpPr>
            <a:spLocks noGrp="1"/>
          </p:cNvSpPr>
          <p:nvPr>
            <p:ph type="ctrTitle"/>
          </p:nvPr>
        </p:nvSpPr>
        <p:spPr>
          <a:xfrm>
            <a:off x="1219200" y="2157214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1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44008" y="4267200"/>
            <a:ext cx="3528392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12" name="スライド番号プレースホルダー 28"/>
          <p:cNvSpPr>
            <a:spLocks noGrp="1"/>
          </p:cNvSpPr>
          <p:nvPr>
            <p:ph type="sldNum" sz="quarter" idx="10"/>
          </p:nvPr>
        </p:nvSpPr>
        <p:spPr>
          <a:xfrm>
            <a:off x="4000500" y="6597650"/>
            <a:ext cx="1219200" cy="182563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EF7767C-FE26-420F-98BF-A3A5CFA0D0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F4C15-C034-4314-9112-D299D62351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5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6" name="直線コネクタ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E4FFE-2657-47F4-863B-D1CC317C87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6"/>
          <p:cNvGrpSpPr>
            <a:grpSpLocks/>
          </p:cNvGrpSpPr>
          <p:nvPr userDrawn="1"/>
        </p:nvGrpSpPr>
        <p:grpSpPr bwMode="auto">
          <a:xfrm>
            <a:off x="179388" y="6597650"/>
            <a:ext cx="8890000" cy="0"/>
            <a:chOff x="179512" y="6525344"/>
            <a:chExt cx="8890035" cy="0"/>
          </a:xfrm>
        </p:grpSpPr>
        <p:cxnSp>
          <p:nvCxnSpPr>
            <p:cNvPr id="5" name="直線コネクタ 8"/>
            <p:cNvCxnSpPr/>
            <p:nvPr/>
          </p:nvCxnSpPr>
          <p:spPr>
            <a:xfrm>
              <a:off x="179512" y="6525344"/>
              <a:ext cx="8208994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9"/>
            <p:cNvCxnSpPr/>
            <p:nvPr/>
          </p:nvCxnSpPr>
          <p:spPr>
            <a:xfrm>
              <a:off x="8475820" y="6525344"/>
              <a:ext cx="15240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10"/>
            <p:cNvCxnSpPr/>
            <p:nvPr/>
          </p:nvCxnSpPr>
          <p:spPr>
            <a:xfrm>
              <a:off x="8704421" y="6525344"/>
              <a:ext cx="152401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11"/>
            <p:cNvCxnSpPr/>
            <p:nvPr/>
          </p:nvCxnSpPr>
          <p:spPr>
            <a:xfrm>
              <a:off x="8917146" y="6525344"/>
              <a:ext cx="152401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3" descr="\\spb-fs\プロジェクト\9210359 津國剛PL\オープンデータコンソーシアム\ロゴ\OPEN DATA\OPEN DATA\OP YOK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309673"/>
            <a:ext cx="1222612" cy="575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直線コネクタ 19"/>
          <p:cNvCxnSpPr/>
          <p:nvPr userDrawn="1"/>
        </p:nvCxnSpPr>
        <p:spPr>
          <a:xfrm>
            <a:off x="496888" y="680709"/>
            <a:ext cx="8207375" cy="0"/>
          </a:xfrm>
          <a:prstGeom prst="line">
            <a:avLst/>
          </a:prstGeom>
          <a:ln w="53975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2877"/>
            <a:ext cx="8229600" cy="654943"/>
          </a:xfrm>
        </p:spPr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17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3598863" y="6591300"/>
            <a:ext cx="1981200" cy="366713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C489480-8482-4FE0-A015-CFEEA03935A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5" name="正方形/長方形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614E3-EC9C-401D-B25E-0181BD4EC2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ー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E04EA-D976-49BB-88BC-11887A034D4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DB0EC-3C6C-499F-B7FC-40D34E0186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3"/>
          <p:cNvGrpSpPr>
            <a:grpSpLocks/>
          </p:cNvGrpSpPr>
          <p:nvPr userDrawn="1"/>
        </p:nvGrpSpPr>
        <p:grpSpPr bwMode="auto">
          <a:xfrm>
            <a:off x="179388" y="6597650"/>
            <a:ext cx="8890000" cy="0"/>
            <a:chOff x="179512" y="6525344"/>
            <a:chExt cx="8890035" cy="0"/>
          </a:xfrm>
        </p:grpSpPr>
        <p:cxnSp>
          <p:nvCxnSpPr>
            <p:cNvPr id="4" name="直線コネクタ 24"/>
            <p:cNvCxnSpPr/>
            <p:nvPr/>
          </p:nvCxnSpPr>
          <p:spPr>
            <a:xfrm>
              <a:off x="179512" y="6525344"/>
              <a:ext cx="8208994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コネクタ 25"/>
            <p:cNvCxnSpPr/>
            <p:nvPr/>
          </p:nvCxnSpPr>
          <p:spPr>
            <a:xfrm>
              <a:off x="8475820" y="6525344"/>
              <a:ext cx="152401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26"/>
            <p:cNvCxnSpPr/>
            <p:nvPr/>
          </p:nvCxnSpPr>
          <p:spPr>
            <a:xfrm>
              <a:off x="8704421" y="6525344"/>
              <a:ext cx="152401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29"/>
            <p:cNvCxnSpPr/>
            <p:nvPr/>
          </p:nvCxnSpPr>
          <p:spPr>
            <a:xfrm>
              <a:off x="8917146" y="6525344"/>
              <a:ext cx="152401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3" descr="\\spb-fs\プロジェクト\9210359 津國剛PL\オープンデータコンソーシアム\ロゴ\OPEN DATA\OPEN DATA\OP YOK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6237288"/>
            <a:ext cx="1317625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グループ化 6"/>
          <p:cNvGrpSpPr>
            <a:grpSpLocks/>
          </p:cNvGrpSpPr>
          <p:nvPr userDrawn="1"/>
        </p:nvGrpSpPr>
        <p:grpSpPr bwMode="auto">
          <a:xfrm>
            <a:off x="519347" y="3429000"/>
            <a:ext cx="8184915" cy="166955"/>
            <a:chOff x="179512" y="6525344"/>
            <a:chExt cx="8890035" cy="0"/>
          </a:xfrm>
        </p:grpSpPr>
        <p:cxnSp>
          <p:nvCxnSpPr>
            <p:cNvPr id="10" name="直線コネクタ 8"/>
            <p:cNvCxnSpPr/>
            <p:nvPr/>
          </p:nvCxnSpPr>
          <p:spPr>
            <a:xfrm>
              <a:off x="179512" y="6525344"/>
              <a:ext cx="8208821" cy="0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9"/>
            <p:cNvCxnSpPr/>
            <p:nvPr/>
          </p:nvCxnSpPr>
          <p:spPr>
            <a:xfrm>
              <a:off x="8475863" y="6525344"/>
              <a:ext cx="152227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0"/>
            <p:cNvCxnSpPr/>
            <p:nvPr/>
          </p:nvCxnSpPr>
          <p:spPr>
            <a:xfrm>
              <a:off x="8704203" y="6525344"/>
              <a:ext cx="152227" cy="0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1"/>
            <p:cNvCxnSpPr/>
            <p:nvPr/>
          </p:nvCxnSpPr>
          <p:spPr>
            <a:xfrm>
              <a:off x="8917320" y="6525344"/>
              <a:ext cx="152227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576" y="2492896"/>
            <a:ext cx="7488832" cy="9144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14" name="スライド番号プレースホルダー 4"/>
          <p:cNvSpPr>
            <a:spLocks noGrp="1"/>
          </p:cNvSpPr>
          <p:nvPr>
            <p:ph type="sldNum" sz="quarter" idx="10"/>
          </p:nvPr>
        </p:nvSpPr>
        <p:spPr>
          <a:xfrm>
            <a:off x="4173538" y="6592888"/>
            <a:ext cx="758825" cy="3651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F52FA9F6-98CE-4D8B-9188-4B04B5C3FA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3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F02BF-A27D-4507-89DC-5BA8A0B916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直線コネクタ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</p:txBody>
      </p:sp>
      <p:sp>
        <p:nvSpPr>
          <p:cNvPr id="7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8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66B34-2950-452F-9FB9-AB9EE4D1A1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6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" name="正方形/長方形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B22B5-564E-49AF-94E1-EBCE52A844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smtClean="0"/>
          </a:p>
        </p:txBody>
      </p:sp>
      <p:sp>
        <p:nvSpPr>
          <p:cNvPr id="1027" name="テキスト プレースホルダー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 smtClean="0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4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B1E81A8-7DC8-4718-AAD2-CE30D12D26F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76" r:id="rId7"/>
    <p:sldLayoutId id="2147483677" r:id="rId8"/>
    <p:sldLayoutId id="2147483678" r:id="rId9"/>
    <p:sldLayoutId id="2147483669" r:id="rId10"/>
    <p:sldLayoutId id="214748367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Bookman Old Style" pitchFamily="18" charset="0"/>
          <a:ea typeface="HG明朝E" pitchFamily="17" charset="-128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テキスト プレースホルダー 3"/>
          <p:cNvSpPr>
            <a:spLocks noGrp="1"/>
          </p:cNvSpPr>
          <p:nvPr>
            <p:ph type="body" idx="1"/>
          </p:nvPr>
        </p:nvSpPr>
        <p:spPr>
          <a:xfrm>
            <a:off x="3004458" y="3851564"/>
            <a:ext cx="5760692" cy="1143000"/>
          </a:xfrm>
        </p:spPr>
        <p:txBody>
          <a:bodyPr/>
          <a:lstStyle/>
          <a:p>
            <a:pPr eaLnBrk="1" hangingPunct="1"/>
            <a:r>
              <a:rPr lang="en-US" altLang="ja-JP" dirty="0" smtClean="0">
                <a:solidFill>
                  <a:schemeClr val="tx1"/>
                </a:solidFill>
                <a:latin typeface="+mj-ea"/>
                <a:ea typeface="+mj-ea"/>
              </a:rPr>
              <a:t>2013.10.28</a:t>
            </a:r>
          </a:p>
          <a:p>
            <a:pPr eaLnBrk="1" hangingPunct="1"/>
            <a:endParaRPr lang="en-US" altLang="ja-JP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eaLnBrk="1" hangingPunct="1"/>
            <a:r>
              <a:rPr lang="ja-JP" altLang="en-US" dirty="0" smtClean="0">
                <a:solidFill>
                  <a:schemeClr val="tx1"/>
                </a:solidFill>
                <a:latin typeface="+mj-ea"/>
                <a:ea typeface="+mj-ea"/>
              </a:rPr>
              <a:t>オープンデータ流通推進コンソーシアム</a:t>
            </a:r>
            <a:endParaRPr lang="en-US" altLang="ja-JP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 bwMode="auto">
          <a:xfrm>
            <a:off x="991631" y="1828800"/>
            <a:ext cx="7689231" cy="139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kumimoji="1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2"/>
                </a:solidFill>
                <a:latin typeface="Bookman Old Style" pitchFamily="18" charset="0"/>
                <a:ea typeface="HG明朝E" pitchFamily="17" charset="-128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2800" dirty="0">
                <a:latin typeface="+mj-ea"/>
              </a:rPr>
              <a:t>分科会の設置とメンバー</a:t>
            </a:r>
            <a:r>
              <a:rPr lang="ja-JP" altLang="en-US" sz="2800" dirty="0" smtClean="0">
                <a:latin typeface="+mj-ea"/>
              </a:rPr>
              <a:t>募集（</a:t>
            </a:r>
            <a:r>
              <a:rPr lang="ja-JP" altLang="en-US" sz="2800" dirty="0">
                <a:latin typeface="+mj-ea"/>
              </a:rPr>
              <a:t>案）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974419" y="176841"/>
            <a:ext cx="8771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資料７</a:t>
            </a:r>
            <a:endParaRPr kumimoji="1" lang="ja-JP" altLang="en-US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000" dirty="0">
                <a:latin typeface="+mj-ea"/>
              </a:rPr>
              <a:t>1</a:t>
            </a:r>
            <a:r>
              <a:rPr kumimoji="1" lang="ja-JP" altLang="en-US" sz="2000" dirty="0" err="1" smtClean="0">
                <a:latin typeface="+mj-ea"/>
              </a:rPr>
              <a:t>．</a:t>
            </a:r>
            <a:r>
              <a:rPr kumimoji="1" lang="ja-JP" altLang="en-US" sz="2000" dirty="0" smtClean="0">
                <a:latin typeface="+mj-ea"/>
              </a:rPr>
              <a:t>分科会の設置</a:t>
            </a:r>
            <a:endParaRPr kumimoji="1" lang="ja-JP" altLang="en-US" sz="2000" dirty="0">
              <a:latin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3598863" y="6601933"/>
            <a:ext cx="1981200" cy="366713"/>
          </a:xfrm>
        </p:spPr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1</a:t>
            </a:fld>
            <a:endParaRPr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10362" y="765546"/>
            <a:ext cx="819770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/>
            <a:r>
              <a:rPr lang="ja-JP" altLang="en-US" sz="1400" dirty="0" smtClean="0"/>
              <a:t>　オープンデータ流通推進コンソーシアム会員が主体的にオープンデータに関する検討を行う場を提供するため、</a:t>
            </a:r>
            <a:r>
              <a:rPr lang="ja-JP" altLang="en-US" sz="1400" dirty="0"/>
              <a:t>利</a:t>
            </a:r>
            <a:r>
              <a:rPr lang="ja-JP" altLang="en-US" sz="1400" dirty="0" smtClean="0"/>
              <a:t>活用・普及</a:t>
            </a:r>
            <a:r>
              <a:rPr lang="ja-JP" altLang="en-US" sz="1400" dirty="0"/>
              <a:t>委員会</a:t>
            </a:r>
            <a:r>
              <a:rPr lang="ja-JP" altLang="en-US" sz="1400" dirty="0" smtClean="0"/>
              <a:t>の下に分科会を設置する。</a:t>
            </a:r>
            <a:endParaRPr lang="en-US" altLang="ja-JP" sz="1400" dirty="0" smtClean="0"/>
          </a:p>
          <a:p>
            <a:pPr marL="180975"/>
            <a:endParaRPr lang="en-US" altLang="ja-JP" sz="1400" dirty="0"/>
          </a:p>
          <a:p>
            <a:pPr marL="180975"/>
            <a:r>
              <a:rPr lang="en-US" altLang="ja-JP" sz="1400" b="1" dirty="0" smtClean="0"/>
              <a:t>【</a:t>
            </a:r>
            <a:r>
              <a:rPr lang="ja-JP" altLang="en-US" sz="1400" b="1" dirty="0" smtClean="0"/>
              <a:t>体制</a:t>
            </a:r>
            <a:r>
              <a:rPr lang="en-US" altLang="ja-JP" sz="1400" b="1" dirty="0" smtClean="0"/>
              <a:t>】</a:t>
            </a:r>
          </a:p>
          <a:p>
            <a:pPr marL="180975"/>
            <a:endParaRPr lang="en-US" altLang="ja-JP" sz="1400" b="1" dirty="0"/>
          </a:p>
          <a:p>
            <a:pPr marL="180975"/>
            <a:endParaRPr lang="en-US" altLang="ja-JP" sz="1400" b="1" dirty="0" smtClean="0"/>
          </a:p>
          <a:p>
            <a:pPr marL="180975"/>
            <a:endParaRPr lang="en-US" altLang="ja-JP" sz="1400" b="1" dirty="0"/>
          </a:p>
          <a:p>
            <a:pPr marL="180975"/>
            <a:endParaRPr lang="en-US" altLang="ja-JP" sz="1400" b="1" dirty="0" smtClean="0"/>
          </a:p>
          <a:p>
            <a:pPr marL="180975"/>
            <a:endParaRPr lang="en-US" altLang="ja-JP" sz="1400" b="1" dirty="0"/>
          </a:p>
          <a:p>
            <a:pPr marL="180975"/>
            <a:endParaRPr lang="en-US" altLang="ja-JP" sz="1400" b="1" dirty="0" smtClean="0"/>
          </a:p>
          <a:p>
            <a:pPr marL="180975"/>
            <a:endParaRPr lang="en-US" altLang="ja-JP" sz="1400" b="1" dirty="0"/>
          </a:p>
          <a:p>
            <a:pPr marL="180975"/>
            <a:endParaRPr lang="en-US" altLang="ja-JP" sz="1400" b="1" dirty="0" smtClean="0"/>
          </a:p>
          <a:p>
            <a:pPr marL="180975"/>
            <a:endParaRPr lang="en-US" altLang="ja-JP" sz="1400" b="1" dirty="0"/>
          </a:p>
          <a:p>
            <a:pPr marL="180975"/>
            <a:endParaRPr lang="en-US" altLang="ja-JP" sz="1400" b="1" dirty="0" smtClean="0"/>
          </a:p>
          <a:p>
            <a:pPr marL="180975"/>
            <a:endParaRPr lang="en-US" altLang="ja-JP" sz="1400" b="1" dirty="0"/>
          </a:p>
          <a:p>
            <a:pPr marL="180975"/>
            <a:endParaRPr lang="en-US" altLang="ja-JP" sz="1400" b="1" dirty="0" smtClean="0"/>
          </a:p>
          <a:p>
            <a:pPr marL="180975"/>
            <a:endParaRPr lang="en-US" altLang="ja-JP" sz="1400" b="1" dirty="0"/>
          </a:p>
          <a:p>
            <a:pPr marL="180975"/>
            <a:r>
              <a:rPr lang="en-US" altLang="ja-JP" sz="1400" b="1" dirty="0" smtClean="0"/>
              <a:t>【</a:t>
            </a:r>
            <a:r>
              <a:rPr lang="ja-JP" altLang="en-US" sz="1400" b="1" dirty="0" smtClean="0"/>
              <a:t>参加方法</a:t>
            </a:r>
            <a:r>
              <a:rPr lang="en-US" altLang="ja-JP" sz="1400" b="1" dirty="0" smtClean="0"/>
              <a:t>】</a:t>
            </a:r>
          </a:p>
          <a:p>
            <a:pPr marL="180975"/>
            <a:r>
              <a:rPr lang="ja-JP" altLang="en-US" sz="1400" b="1" dirty="0"/>
              <a:t>　</a:t>
            </a:r>
            <a:r>
              <a:rPr lang="ja-JP" altLang="en-US" sz="1400" b="1" dirty="0" smtClean="0"/>
              <a:t>　</a:t>
            </a:r>
            <a:r>
              <a:rPr lang="ja-JP" altLang="en-US" sz="1400" dirty="0" smtClean="0"/>
              <a:t>参加を希望する会員は下記情報を記載の上、事務局（</a:t>
            </a:r>
            <a:r>
              <a:rPr lang="en-US" altLang="ja-JP" sz="1400" dirty="0" smtClean="0"/>
              <a:t>opendata-c@mri.co.jp</a:t>
            </a:r>
            <a:r>
              <a:rPr lang="ja-JP" altLang="en-US" sz="1400" dirty="0" smtClean="0"/>
              <a:t>）までご連絡ください。</a:t>
            </a:r>
            <a:endParaRPr lang="en-US" altLang="ja-JP" sz="1400" dirty="0"/>
          </a:p>
          <a:p>
            <a:pPr marL="180975"/>
            <a:endParaRPr lang="en-US" altLang="ja-JP" sz="1400" b="1" dirty="0" smtClean="0"/>
          </a:p>
        </p:txBody>
      </p:sp>
      <p:sp>
        <p:nvSpPr>
          <p:cNvPr id="5" name="正方形/長方形 4"/>
          <p:cNvSpPr/>
          <p:nvPr/>
        </p:nvSpPr>
        <p:spPr>
          <a:xfrm>
            <a:off x="2431275" y="1552351"/>
            <a:ext cx="1462002" cy="6351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</a:rPr>
              <a:t>利活用・</a:t>
            </a:r>
            <a:endParaRPr kumimoji="1" lang="en-US" altLang="ja-JP" sz="14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</a:rPr>
              <a:t>普及委員会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776158" y="2778636"/>
            <a:ext cx="1818186" cy="6095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</a:rPr>
              <a:t>気象データ分科会</a:t>
            </a:r>
            <a:endParaRPr kumimoji="1" lang="en-US" altLang="ja-JP" sz="1400" b="1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chemeClr val="bg1"/>
                </a:solidFill>
              </a:rPr>
              <a:t>（調整中）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cxnSp>
        <p:nvCxnSpPr>
          <p:cNvPr id="7" name="カギ線コネクタ 6"/>
          <p:cNvCxnSpPr>
            <a:stCxn id="5" idx="2"/>
            <a:endCxn id="54" idx="0"/>
          </p:cNvCxnSpPr>
          <p:nvPr/>
        </p:nvCxnSpPr>
        <p:spPr>
          <a:xfrm rot="5400000">
            <a:off x="2128187" y="1744547"/>
            <a:ext cx="591154" cy="1477025"/>
          </a:xfrm>
          <a:prstGeom prst="bentConnector3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カギ線コネクタ 63"/>
          <p:cNvCxnSpPr>
            <a:stCxn id="5" idx="2"/>
            <a:endCxn id="56" idx="0"/>
          </p:cNvCxnSpPr>
          <p:nvPr/>
        </p:nvCxnSpPr>
        <p:spPr>
          <a:xfrm rot="16200000" flipH="1">
            <a:off x="3590168" y="1759589"/>
            <a:ext cx="591153" cy="1446937"/>
          </a:xfrm>
          <a:prstGeom prst="bentConnector3">
            <a:avLst>
              <a:gd name="adj1" fmla="val 50000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3062177" y="2980653"/>
            <a:ext cx="3094073" cy="11660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3700120" y="2778635"/>
            <a:ext cx="1818186" cy="4040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自治体</a:t>
            </a:r>
            <a:r>
              <a:rPr kumimoji="1" lang="ja-JP" altLang="en-US" sz="1400" b="1" dirty="0" smtClean="0">
                <a:solidFill>
                  <a:schemeClr val="bg1"/>
                </a:solidFill>
              </a:rPr>
              <a:t>分科会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246458" y="3388235"/>
            <a:ext cx="1293638" cy="5245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</a:rPr>
              <a:t>自治体会員</a:t>
            </a:r>
            <a:endParaRPr lang="en-US" altLang="ja-JP" sz="1400" b="1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chemeClr val="bg1"/>
                </a:solidFill>
              </a:rPr>
              <a:t>グループ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4655281" y="3388235"/>
            <a:ext cx="1293638" cy="5245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</a:rPr>
              <a:t>法人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会員</a:t>
            </a:r>
            <a:endParaRPr lang="en-US" altLang="ja-JP" sz="1400" b="1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chemeClr val="bg1"/>
                </a:solidFill>
              </a:rPr>
              <a:t>グループ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cxnSp>
        <p:nvCxnSpPr>
          <p:cNvPr id="18" name="カギ線コネクタ 17"/>
          <p:cNvCxnSpPr>
            <a:stCxn id="16" idx="3"/>
          </p:cNvCxnSpPr>
          <p:nvPr/>
        </p:nvCxnSpPr>
        <p:spPr>
          <a:xfrm flipV="1">
            <a:off x="6156250" y="2187482"/>
            <a:ext cx="806278" cy="1376193"/>
          </a:xfrm>
          <a:prstGeom prst="bentConnector2">
            <a:avLst/>
          </a:prstGeom>
          <a:ln w="28575">
            <a:solidFill>
              <a:srgbClr val="92D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6824304" y="3650508"/>
            <a:ext cx="1703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solidFill>
                  <a:srgbClr val="92D050"/>
                </a:solidFill>
              </a:rPr>
              <a:t>自治体保有データの公開・活用に関する</a:t>
            </a:r>
            <a:r>
              <a:rPr lang="ja-JP" altLang="en-US" sz="1200" dirty="0" smtClean="0">
                <a:solidFill>
                  <a:srgbClr val="92D050"/>
                </a:solidFill>
              </a:rPr>
              <a:t>課題などを</a:t>
            </a:r>
            <a:r>
              <a:rPr kumimoji="1" lang="ja-JP" altLang="en-US" sz="1200" dirty="0" smtClean="0">
                <a:solidFill>
                  <a:srgbClr val="92D050"/>
                </a:solidFill>
              </a:rPr>
              <a:t>インプット</a:t>
            </a:r>
            <a:endParaRPr kumimoji="1" lang="ja-JP" altLang="en-US" sz="1200" dirty="0">
              <a:solidFill>
                <a:srgbClr val="92D050"/>
              </a:solidFill>
            </a:endParaRPr>
          </a:p>
        </p:txBody>
      </p:sp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228379"/>
              </p:ext>
            </p:extLst>
          </p:nvPr>
        </p:nvGraphicFramePr>
        <p:xfrm>
          <a:off x="1359170" y="4981331"/>
          <a:ext cx="6096000" cy="115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　参加を希望する分科会名</a:t>
                      </a:r>
                      <a:endParaRPr kumimoji="1" lang="en-US" altLang="ja-JP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　団体名</a:t>
                      </a:r>
                      <a:endParaRPr kumimoji="1" lang="en-US" altLang="ja-JP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　分科会参加者（各団体代表者を</a:t>
                      </a:r>
                      <a:r>
                        <a:rPr kumimoji="1" lang="en-US" altLang="ja-JP" sz="1400" dirty="0" smtClean="0"/>
                        <a:t>1</a:t>
                      </a:r>
                      <a:r>
                        <a:rPr kumimoji="1" lang="ja-JP" altLang="en-US" sz="1400" dirty="0" smtClean="0"/>
                        <a:t>名決めてください）</a:t>
                      </a:r>
                      <a:endParaRPr kumimoji="1" lang="en-US" altLang="ja-JP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　分科会参加者連絡先（メールアドレス、電話番号）</a:t>
                      </a:r>
                      <a:endParaRPr kumimoji="1" lang="en-US" altLang="ja-JP" sz="1400" dirty="0" smtClean="0"/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kumimoji="1" lang="ja-JP" altLang="en-US" sz="1400" dirty="0" smtClean="0"/>
                        <a:t>　分科会で果たす役割とアウトプット</a:t>
                      </a:r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7" name="正方形/長方形 26"/>
          <p:cNvSpPr/>
          <p:nvPr/>
        </p:nvSpPr>
        <p:spPr>
          <a:xfrm>
            <a:off x="5847907" y="1552349"/>
            <a:ext cx="1578507" cy="6351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</a:rPr>
              <a:t>データガバナンス委員会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578814" y="1552351"/>
            <a:ext cx="1462002" cy="6351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</a:rPr>
              <a:t>技術委員会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cxnSp>
        <p:nvCxnSpPr>
          <p:cNvPr id="29" name="カギ線コネクタ 28"/>
          <p:cNvCxnSpPr>
            <a:stCxn id="16" idx="3"/>
            <a:endCxn id="28" idx="2"/>
          </p:cNvCxnSpPr>
          <p:nvPr/>
        </p:nvCxnSpPr>
        <p:spPr>
          <a:xfrm flipV="1">
            <a:off x="6156250" y="2187482"/>
            <a:ext cx="2153565" cy="1376193"/>
          </a:xfrm>
          <a:prstGeom prst="bentConnector2">
            <a:avLst/>
          </a:prstGeom>
          <a:ln w="28575">
            <a:solidFill>
              <a:srgbClr val="92D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109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dirty="0">
                <a:latin typeface="+mj-ea"/>
              </a:rPr>
              <a:t>２</a:t>
            </a:r>
            <a:r>
              <a:rPr kumimoji="1" lang="ja-JP" altLang="en-US" sz="2000" dirty="0" smtClean="0">
                <a:latin typeface="+mj-ea"/>
              </a:rPr>
              <a:t>．自治体分科会</a:t>
            </a:r>
            <a:endParaRPr kumimoji="1" lang="ja-JP" altLang="en-US" sz="2000" dirty="0">
              <a:latin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3598863" y="6601933"/>
            <a:ext cx="1981200" cy="366713"/>
          </a:xfrm>
        </p:spPr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10362" y="765546"/>
            <a:ext cx="817643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dirty="0" smtClean="0"/>
              <a:t>（１）設置の目的</a:t>
            </a:r>
            <a:endParaRPr lang="en-US" altLang="ja-JP" sz="1400" u="sng" dirty="0" smtClean="0"/>
          </a:p>
          <a:p>
            <a:r>
              <a:rPr kumimoji="1" lang="ja-JP" altLang="en-US" sz="1400" dirty="0"/>
              <a:t>　</a:t>
            </a:r>
            <a:r>
              <a:rPr kumimoji="1" lang="ja-JP" altLang="en-US" sz="1400" dirty="0" smtClean="0"/>
              <a:t>　自治体が保有するデータのオープンデータ化を推進するとともに、自治体データを活用したオープンデータに関するビジネスモデルを検討する。</a:t>
            </a:r>
            <a:endParaRPr kumimoji="1" lang="en-US" altLang="ja-JP" sz="1400" dirty="0" smtClean="0"/>
          </a:p>
          <a:p>
            <a:endParaRPr lang="en-US" altLang="ja-JP" sz="1400" dirty="0"/>
          </a:p>
          <a:p>
            <a:r>
              <a:rPr kumimoji="1" lang="ja-JP" altLang="en-US" sz="1400" u="sng" dirty="0" smtClean="0"/>
              <a:t>（２）検討内容</a:t>
            </a:r>
            <a:endParaRPr kumimoji="1" lang="en-US" altLang="ja-JP" sz="1400" u="sng" dirty="0" smtClean="0"/>
          </a:p>
          <a:p>
            <a:r>
              <a:rPr lang="ja-JP" altLang="en-US" sz="1400" dirty="0"/>
              <a:t>　　</a:t>
            </a:r>
            <a:r>
              <a:rPr lang="ja-JP" altLang="en-US" sz="1400" dirty="0" smtClean="0"/>
              <a:t>総務省の「情報流通連携基盤の自治体行政情報における実証」と連携し、各自治体における同一項目の情報のオープンデータ化を試行し、可能性や課題を明らかにし、</a:t>
            </a:r>
            <a:r>
              <a:rPr lang="ja-JP" altLang="en-US" sz="1400" dirty="0"/>
              <a:t>技術</a:t>
            </a:r>
            <a:r>
              <a:rPr lang="ja-JP" altLang="en-US" sz="1400" dirty="0" smtClean="0"/>
              <a:t>委員会・データガバナンス委員会にインプットする。実証実験で行われる情報サービスの開発コンテストへの参加や、開発コンテストで作成されたアプリケーションへの評価を通じ、自治体が提供するオープンデータを活用したビジネスモデルを検討する。</a:t>
            </a:r>
            <a:endParaRPr lang="en-US" altLang="ja-JP" sz="1400" dirty="0" smtClean="0"/>
          </a:p>
          <a:p>
            <a:endParaRPr kumimoji="1" lang="en-US" altLang="ja-JP" sz="1400" dirty="0"/>
          </a:p>
          <a:p>
            <a:r>
              <a:rPr lang="ja-JP" altLang="en-US" sz="1400" u="sng" dirty="0" smtClean="0"/>
              <a:t>（３）想定されるアウトプット</a:t>
            </a:r>
            <a:endParaRPr lang="en-US" altLang="ja-JP" sz="1400" u="sng" dirty="0" smtClean="0"/>
          </a:p>
          <a:p>
            <a:pPr marL="285750" indent="-104775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　</a:t>
            </a:r>
            <a:r>
              <a:rPr kumimoji="1" lang="ja-JP" altLang="en-US" sz="1400" dirty="0" smtClean="0"/>
              <a:t>各自治体で公開される統一フォーマットに則った自治体情報</a:t>
            </a:r>
            <a:endParaRPr kumimoji="1" lang="en-US" altLang="ja-JP" sz="1400" dirty="0" smtClean="0"/>
          </a:p>
          <a:p>
            <a:pPr marL="285750" indent="-104775">
              <a:buFont typeface="Wingdings" panose="05000000000000000000" pitchFamily="2" charset="2"/>
              <a:buChar char="Ø"/>
            </a:pPr>
            <a:r>
              <a:rPr lang="ja-JP" altLang="en-US" sz="1400" dirty="0"/>
              <a:t>　</a:t>
            </a:r>
            <a:r>
              <a:rPr lang="ja-JP" altLang="en-US" sz="1400" dirty="0" smtClean="0"/>
              <a:t>統一フォーマットで公開された自治体情報を活用したアプリケーション</a:t>
            </a:r>
            <a:endParaRPr lang="en-US" altLang="ja-JP" sz="1400" dirty="0" smtClean="0"/>
          </a:p>
          <a:p>
            <a:pPr marL="285750" indent="-104775">
              <a:buFont typeface="Wingdings" panose="05000000000000000000" pitchFamily="2" charset="2"/>
              <a:buChar char="Ø"/>
            </a:pPr>
            <a:r>
              <a:rPr kumimoji="1" lang="ja-JP" altLang="en-US" sz="1400" dirty="0"/>
              <a:t>　</a:t>
            </a:r>
            <a:r>
              <a:rPr kumimoji="1" lang="ja-JP" altLang="en-US" sz="1400" dirty="0" smtClean="0"/>
              <a:t>開発された</a:t>
            </a:r>
            <a:r>
              <a:rPr lang="ja-JP" altLang="en-US" sz="1400" dirty="0"/>
              <a:t>自治体情報を活用した</a:t>
            </a:r>
            <a:r>
              <a:rPr lang="ja-JP" altLang="en-US" sz="1400" dirty="0" smtClean="0"/>
              <a:t>アプリケーションを自社ビジネスに活用する場合の評価・検討</a:t>
            </a:r>
            <a:endParaRPr lang="en-US" altLang="ja-JP" sz="1400" dirty="0" smtClean="0"/>
          </a:p>
          <a:p>
            <a:pPr marL="180975" indent="-180975"/>
            <a:endParaRPr lang="en-US" altLang="ja-JP" sz="1400" dirty="0"/>
          </a:p>
          <a:p>
            <a:pPr marL="180975" indent="-180975"/>
            <a:r>
              <a:rPr lang="ja-JP" altLang="en-US" sz="1400" u="sng" dirty="0" smtClean="0"/>
              <a:t>（４）分科会開催方法</a:t>
            </a:r>
            <a:endParaRPr lang="en-US" altLang="ja-JP" sz="1400" u="sng" dirty="0" smtClean="0"/>
          </a:p>
          <a:p>
            <a:pPr marL="285750" indent="-104775">
              <a:buFont typeface="Wingdings" panose="05000000000000000000" pitchFamily="2" charset="2"/>
              <a:buChar char="Ø"/>
            </a:pPr>
            <a:r>
              <a:rPr lang="ja-JP" altLang="en-US" sz="1400" dirty="0"/>
              <a:t>　</a:t>
            </a:r>
            <a:r>
              <a:rPr lang="ja-JP" altLang="en-US" sz="1400" dirty="0" smtClean="0"/>
              <a:t>メーリングリストを活用した分科会メンバーによる議論</a:t>
            </a:r>
            <a:endParaRPr lang="en-US" altLang="ja-JP" sz="1400" dirty="0" smtClean="0"/>
          </a:p>
          <a:p>
            <a:pPr marL="285750" indent="-104775">
              <a:buFont typeface="Wingdings" panose="05000000000000000000" pitchFamily="2" charset="2"/>
              <a:buChar char="Ø"/>
            </a:pPr>
            <a:r>
              <a:rPr lang="ja-JP" altLang="en-US" sz="1400" dirty="0"/>
              <a:t>　</a:t>
            </a:r>
            <a:r>
              <a:rPr lang="ja-JP" altLang="en-US" sz="1400" dirty="0" smtClean="0"/>
              <a:t>議論の進捗に応じて集合形式での会合の実施</a:t>
            </a:r>
            <a:endParaRPr lang="en-US" altLang="ja-JP" sz="1400" dirty="0" smtClean="0"/>
          </a:p>
          <a:p>
            <a:pPr marL="180975" indent="-95250"/>
            <a:endParaRPr lang="en-US" altLang="ja-JP" sz="1400" dirty="0"/>
          </a:p>
          <a:p>
            <a:pPr marL="180975" indent="-180975"/>
            <a:r>
              <a:rPr lang="ja-JP" altLang="en-US" sz="1400" u="sng" dirty="0" smtClean="0"/>
              <a:t>（５）参加資格</a:t>
            </a:r>
            <a:endParaRPr lang="en-US" altLang="ja-JP" sz="1400" u="sng" dirty="0" smtClean="0"/>
          </a:p>
          <a:p>
            <a:pPr marL="180975" indent="-180975"/>
            <a:r>
              <a:rPr lang="ja-JP" altLang="en-US" sz="1400" dirty="0" smtClean="0"/>
              <a:t>　　以下の条件を履行できること。</a:t>
            </a:r>
            <a:endParaRPr lang="en-US" altLang="ja-JP" sz="1400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304756"/>
              </p:ext>
            </p:extLst>
          </p:nvPr>
        </p:nvGraphicFramePr>
        <p:xfrm>
          <a:off x="819591" y="5307763"/>
          <a:ext cx="8122389" cy="124968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104902"/>
                <a:gridCol w="701748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自治体会員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400" dirty="0" smtClean="0"/>
                        <a:t>「情報流通連携基盤の自治体行政情報における実証」と連携し自治体が保有するデータの公開方法の検討を行うこと。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法人会員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sz="1400" dirty="0" smtClean="0"/>
                        <a:t>情報サービスの開発コンテストに参加しアプリケーションを開発すること、または、開発されたアプリケーションを自社の事業（新規事業分野含む）で活用するためのビジネスモデルペーパーを作成すること。</a:t>
                      </a:r>
                      <a:endParaRPr kumimoji="1" lang="ja-JP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13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000" dirty="0" smtClean="0">
                <a:latin typeface="+mj-ea"/>
              </a:rPr>
              <a:t>３</a:t>
            </a:r>
            <a:r>
              <a:rPr kumimoji="1" lang="ja-JP" altLang="en-US" sz="2000" dirty="0" smtClean="0">
                <a:latin typeface="+mj-ea"/>
              </a:rPr>
              <a:t>．気象データ分科会（調整中）</a:t>
            </a:r>
            <a:endParaRPr kumimoji="1" lang="ja-JP" altLang="en-US" sz="2000" dirty="0">
              <a:latin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3598863" y="6601933"/>
            <a:ext cx="1981200" cy="366713"/>
          </a:xfrm>
        </p:spPr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10362" y="765546"/>
            <a:ext cx="817643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 dirty="0" smtClean="0"/>
              <a:t>（１）設置の目的</a:t>
            </a:r>
            <a:endParaRPr lang="en-US" altLang="ja-JP" sz="1400" u="sng" dirty="0" smtClean="0"/>
          </a:p>
          <a:p>
            <a:pPr marL="85725" indent="-85725"/>
            <a:r>
              <a:rPr kumimoji="1" lang="ja-JP" altLang="en-US" sz="1400" dirty="0"/>
              <a:t>　</a:t>
            </a:r>
            <a:r>
              <a:rPr kumimoji="1" lang="ja-JP" altLang="en-US" sz="1400" dirty="0" smtClean="0"/>
              <a:t>　気象データの民間活用促進。</a:t>
            </a:r>
            <a:endParaRPr kumimoji="1" lang="en-US" altLang="ja-JP" sz="1400" dirty="0" smtClean="0"/>
          </a:p>
          <a:p>
            <a:endParaRPr lang="en-US" altLang="ja-JP" sz="1400" dirty="0"/>
          </a:p>
          <a:p>
            <a:r>
              <a:rPr kumimoji="1" lang="ja-JP" altLang="en-US" sz="1400" u="sng" dirty="0" smtClean="0"/>
              <a:t>（２）検討内容</a:t>
            </a:r>
            <a:endParaRPr kumimoji="1" lang="en-US" altLang="ja-JP" sz="1400" u="sng" dirty="0" smtClean="0"/>
          </a:p>
          <a:p>
            <a:pPr marL="85725" indent="-85725"/>
            <a:r>
              <a:rPr lang="ja-JP" altLang="en-US" sz="1400" dirty="0"/>
              <a:t>　　</a:t>
            </a:r>
            <a:r>
              <a:rPr lang="ja-JP" altLang="en-US" sz="1400" dirty="0" smtClean="0"/>
              <a:t>気象庁の協力を得て、</a:t>
            </a:r>
            <a:r>
              <a:rPr lang="ja-JP" altLang="en-US" sz="1400" dirty="0"/>
              <a:t>気象</a:t>
            </a:r>
            <a:r>
              <a:rPr lang="ja-JP" altLang="en-US" sz="1400" dirty="0" smtClean="0"/>
              <a:t>データの民間活用ニーズやビジネスモデル、活用促進に向けた課題</a:t>
            </a:r>
            <a:r>
              <a:rPr lang="ja-JP" altLang="en-US" sz="1400" dirty="0"/>
              <a:t>と解決策などを</a:t>
            </a:r>
            <a:r>
              <a:rPr lang="ja-JP" altLang="en-US" sz="1400" dirty="0" smtClean="0"/>
              <a:t>検討する。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　　詳細は、今後</a:t>
            </a:r>
            <a:r>
              <a:rPr lang="ja-JP" altLang="en-US" sz="1400" dirty="0" smtClean="0"/>
              <a:t>気象庁との協議の上、決定する。</a:t>
            </a:r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89113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2000" dirty="0" smtClean="0">
                <a:latin typeface="+mj-ea"/>
              </a:rPr>
              <a:t>（</a:t>
            </a:r>
            <a:r>
              <a:rPr lang="ja-JP" altLang="en-US" sz="2000" dirty="0">
                <a:latin typeface="+mj-ea"/>
              </a:rPr>
              <a:t>参考）自治体実証の概要</a:t>
            </a:r>
            <a:endParaRPr kumimoji="1" lang="ja-JP" altLang="en-US" sz="2000" dirty="0">
              <a:latin typeface="+mj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>
          <a:xfrm>
            <a:off x="3598863" y="6601933"/>
            <a:ext cx="1981200" cy="366713"/>
          </a:xfrm>
        </p:spPr>
        <p:txBody>
          <a:bodyPr/>
          <a:lstStyle/>
          <a:p>
            <a:pPr>
              <a:defRPr/>
            </a:pPr>
            <a:fld id="{5C489480-8482-4FE0-A015-CFEEA03935A6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3" y="734862"/>
            <a:ext cx="8250865" cy="5733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8465609" y="6368531"/>
            <a:ext cx="67839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dirty="0" smtClean="0"/>
              <a:t>出所：総務省</a:t>
            </a:r>
            <a:endParaRPr kumimoji="1"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128001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アーバン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アーバン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14004</TotalTime>
  <Words>170</Words>
  <Application>Microsoft Office PowerPoint</Application>
  <PresentationFormat>画面に合わせる (4:3)</PresentationFormat>
  <Paragraphs>76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アース</vt:lpstr>
      <vt:lpstr>PowerPoint プレゼンテーション</vt:lpstr>
      <vt:lpstr>1．分科会の設置</vt:lpstr>
      <vt:lpstr>２．自治体分科会</vt:lpstr>
      <vt:lpstr>３．気象データ分科会（調整中）</vt:lpstr>
      <vt:lpstr>（参考）自治体実証の概要</vt:lpstr>
    </vt:vector>
  </TitlesOfParts>
  <Company>SPU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データガバナンス</dc:title>
  <dc:creator>OpenData</dc:creator>
  <cp:lastModifiedBy>高野　侑子</cp:lastModifiedBy>
  <cp:revision>522</cp:revision>
  <cp:lastPrinted>2013-10-16T14:50:43Z</cp:lastPrinted>
  <dcterms:created xsi:type="dcterms:W3CDTF">2012-11-30T13:43:40Z</dcterms:created>
  <dcterms:modified xsi:type="dcterms:W3CDTF">2013-10-24T08:47:22Z</dcterms:modified>
</cp:coreProperties>
</file>