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31" r:id="rId1"/>
  </p:sldMasterIdLst>
  <p:notesMasterIdLst>
    <p:notesMasterId r:id="rId9"/>
  </p:notesMasterIdLst>
  <p:handoutMasterIdLst>
    <p:handoutMasterId r:id="rId10"/>
  </p:handoutMasterIdLst>
  <p:sldIdLst>
    <p:sldId id="1950" r:id="rId2"/>
    <p:sldId id="2089" r:id="rId3"/>
    <p:sldId id="2090" r:id="rId4"/>
    <p:sldId id="2098" r:id="rId5"/>
    <p:sldId id="2099" r:id="rId6"/>
    <p:sldId id="2100" r:id="rId7"/>
    <p:sldId id="2101" r:id="rId8"/>
  </p:sldIdLst>
  <p:sldSz cx="9906000" cy="6858000" type="A4"/>
  <p:notesSz cx="6735763" cy="9866313"/>
  <p:defaultTextStyle>
    <a:defPPr>
      <a:defRPr lang="ja-JP"/>
    </a:defPPr>
    <a:lvl1pPr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0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0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0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000"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8000"/>
    <a:srgbClr val="33CC33"/>
    <a:srgbClr val="800080"/>
    <a:srgbClr val="FF9900"/>
    <a:srgbClr val="99CC00"/>
    <a:srgbClr val="D60093"/>
    <a:srgbClr val="CC99FF"/>
    <a:srgbClr val="CC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21" autoAdjust="0"/>
    <p:restoredTop sz="98777" autoAdjust="0"/>
  </p:normalViewPr>
  <p:slideViewPr>
    <p:cSldViewPr>
      <p:cViewPr>
        <p:scale>
          <a:sx n="80" d="100"/>
          <a:sy n="80" d="100"/>
        </p:scale>
        <p:origin x="-972" y="-366"/>
      </p:cViewPr>
      <p:guideLst>
        <p:guide orient="horz" pos="2160"/>
        <p:guide pos="3120"/>
      </p:guideLst>
    </p:cSldViewPr>
  </p:slideViewPr>
  <p:outlineViewPr>
    <p:cViewPr>
      <p:scale>
        <a:sx n="33" d="100"/>
        <a:sy n="33" d="100"/>
      </p:scale>
      <p:origin x="259"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334" y="-84"/>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2" y="2"/>
            <a:ext cx="2919413"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9939" name="Rectangle 3"/>
          <p:cNvSpPr>
            <a:spLocks noGrp="1" noChangeArrowheads="1"/>
          </p:cNvSpPr>
          <p:nvPr>
            <p:ph type="dt" sz="quarter" idx="1"/>
          </p:nvPr>
        </p:nvSpPr>
        <p:spPr bwMode="auto">
          <a:xfrm>
            <a:off x="3814763" y="2"/>
            <a:ext cx="2919412"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39940" name="Rectangle 4"/>
          <p:cNvSpPr>
            <a:spLocks noGrp="1" noChangeArrowheads="1"/>
          </p:cNvSpPr>
          <p:nvPr>
            <p:ph type="ftr" sz="quarter" idx="2"/>
          </p:nvPr>
        </p:nvSpPr>
        <p:spPr bwMode="auto">
          <a:xfrm>
            <a:off x="2" y="9371013"/>
            <a:ext cx="2919413"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9941"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70E2BD61-DDD7-4277-940A-D53337B860F0}" type="slidenum">
              <a:rPr lang="en-US" altLang="ja-JP"/>
              <a:pPr>
                <a:defRPr/>
              </a:pPr>
              <a:t>‹#›</a:t>
            </a:fld>
            <a:endParaRPr lang="en-US" altLang="ja-JP"/>
          </a:p>
        </p:txBody>
      </p:sp>
    </p:spTree>
    <p:extLst>
      <p:ext uri="{BB962C8B-B14F-4D97-AF65-F5344CB8AC3E}">
        <p14:creationId xmlns:p14="http://schemas.microsoft.com/office/powerpoint/2010/main" val="216487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2919413"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14763" y="2"/>
            <a:ext cx="2919412"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36868" name="Rectangle 4"/>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3102" y="4686300"/>
            <a:ext cx="5389563" cy="4440238"/>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2" y="9371013"/>
            <a:ext cx="2919413"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78330283-1BF3-43FC-816A-7A3E2B057054}" type="slidenum">
              <a:rPr lang="en-US" altLang="ja-JP"/>
              <a:pPr>
                <a:defRPr/>
              </a:pPr>
              <a:t>‹#›</a:t>
            </a:fld>
            <a:endParaRPr lang="en-US" altLang="ja-JP"/>
          </a:p>
        </p:txBody>
      </p:sp>
    </p:spTree>
    <p:extLst>
      <p:ext uri="{BB962C8B-B14F-4D97-AF65-F5344CB8AC3E}">
        <p14:creationId xmlns:p14="http://schemas.microsoft.com/office/powerpoint/2010/main" val="703096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fld id="{971E307F-04E7-4216-B3F9-BBF58478B729}" type="datetime1">
              <a:rPr lang="ja-JP" altLang="en-US" smtClean="0">
                <a:solidFill>
                  <a:prstClr val="black"/>
                </a:solidFill>
              </a:rPr>
              <a:pPr/>
              <a:t>2013/10/23</a:t>
            </a:fld>
            <a:endParaRPr lang="en-US">
              <a:solidFill>
                <a:prstClr val="black"/>
              </a:solidFill>
            </a:endParaRPr>
          </a:p>
        </p:txBody>
      </p:sp>
      <p:sp>
        <p:nvSpPr>
          <p:cNvPr id="5" name="フッター プレースホルダー 4"/>
          <p:cNvSpPr>
            <a:spLocks noGrp="1"/>
          </p:cNvSpPr>
          <p:nvPr>
            <p:ph type="ftr" sz="quarter" idx="11"/>
          </p:nvPr>
        </p:nvSpPr>
        <p:spPr/>
        <p:txBody>
          <a:bodyPr/>
          <a:lstStyle/>
          <a:p>
            <a:endParaRPr lang="en-US" dirty="0">
              <a:solidFill>
                <a:prstClr val="black"/>
              </a:solidFill>
            </a:endParaRPr>
          </a:p>
        </p:txBody>
      </p:sp>
      <p:sp>
        <p:nvSpPr>
          <p:cNvPr id="6" name="スライド番号プレースホルダー 5"/>
          <p:cNvSpPr>
            <a:spLocks noGrp="1"/>
          </p:cNvSpPr>
          <p:nvPr>
            <p:ph type="sldNum" sz="quarter" idx="12"/>
          </p:nvPr>
        </p:nvSpPr>
        <p:spPr/>
        <p:txBody>
          <a:bodyPr/>
          <a:lstStyle/>
          <a:p>
            <a:fld id="{ED2226E8-6E60-C943-AEE2-C58FEC61AEE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4379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82DD4CD-F341-42C8-8828-7507D6325190}" type="slidenum">
              <a:rPr kumimoji="1" lang="ja-JP" altLang="en-US" smtClean="0"/>
              <a:t>4</a:t>
            </a:fld>
            <a:endParaRPr kumimoji="1" lang="ja-JP" altLang="en-US"/>
          </a:p>
        </p:txBody>
      </p:sp>
    </p:spTree>
    <p:extLst>
      <p:ext uri="{BB962C8B-B14F-4D97-AF65-F5344CB8AC3E}">
        <p14:creationId xmlns:p14="http://schemas.microsoft.com/office/powerpoint/2010/main" val="3601528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14763" y="9371013"/>
            <a:ext cx="2919412" cy="493712"/>
          </a:xfrm>
          <a:prstGeom prst="rect">
            <a:avLst/>
          </a:prstGeom>
          <a:noFill/>
          <a:ln>
            <a:miter lim="800000"/>
            <a:headEnd/>
            <a:tailEnd/>
          </a:ln>
        </p:spPr>
        <p:txBody>
          <a:bodyPr lIns="91425" tIns="45713" rIns="91425" bIns="45713" anchor="b"/>
          <a:lstStyle/>
          <a:p>
            <a:pPr algn="r">
              <a:defRPr/>
            </a:pPr>
            <a:fld id="{BE2482BB-E61C-4A02-9904-72A813E08459}" type="slidenum">
              <a:rPr lang="ja-JP" altLang="en-US" sz="1200">
                <a:solidFill>
                  <a:srgbClr val="000000"/>
                </a:solidFill>
                <a:latin typeface="Arial" charset="0"/>
                <a:ea typeface="+mn-ea"/>
              </a:rPr>
              <a:pPr algn="r">
                <a:defRPr/>
              </a:pPr>
              <a:t>5</a:t>
            </a:fld>
            <a:endParaRPr lang="en-US" altLang="ja-JP" sz="1200">
              <a:solidFill>
                <a:srgbClr val="000000"/>
              </a:solidFill>
              <a:latin typeface="Arial" charset="0"/>
              <a:ea typeface="+mn-ea"/>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txBox="1">
            <a:spLocks noGrp="1" noChangeArrowheads="1"/>
          </p:cNvSpPr>
          <p:nvPr/>
        </p:nvSpPr>
        <p:spPr bwMode="auto">
          <a:xfrm>
            <a:off x="3810000" y="93726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6" tIns="45674" rIns="91346" bIns="45674" anchor="b"/>
          <a:lstStyle>
            <a:lvl1pPr defTabSz="920750" eaLnBrk="0" hangingPunct="0">
              <a:defRPr kumimoji="1" sz="1100">
                <a:solidFill>
                  <a:schemeClr val="tx1"/>
                </a:solidFill>
                <a:latin typeface="ＭＳ Ｐゴシック" charset="-128"/>
                <a:ea typeface="ＭＳ Ｐゴシック" charset="-128"/>
              </a:defRPr>
            </a:lvl1pPr>
            <a:lvl2pPr marL="742950" indent="-285750" defTabSz="920750" eaLnBrk="0" hangingPunct="0">
              <a:defRPr kumimoji="1" sz="1100">
                <a:solidFill>
                  <a:schemeClr val="tx1"/>
                </a:solidFill>
                <a:latin typeface="ＭＳ Ｐゴシック" charset="-128"/>
                <a:ea typeface="ＭＳ Ｐゴシック" charset="-128"/>
              </a:defRPr>
            </a:lvl2pPr>
            <a:lvl3pPr marL="1143000" indent="-228600" defTabSz="920750" eaLnBrk="0" hangingPunct="0">
              <a:defRPr kumimoji="1" sz="1100">
                <a:solidFill>
                  <a:schemeClr val="tx1"/>
                </a:solidFill>
                <a:latin typeface="ＭＳ Ｐゴシック" charset="-128"/>
                <a:ea typeface="ＭＳ Ｐゴシック" charset="-128"/>
              </a:defRPr>
            </a:lvl3pPr>
            <a:lvl4pPr marL="1600200" indent="-228600" defTabSz="920750" eaLnBrk="0" hangingPunct="0">
              <a:defRPr kumimoji="1" sz="1100">
                <a:solidFill>
                  <a:schemeClr val="tx1"/>
                </a:solidFill>
                <a:latin typeface="ＭＳ Ｐゴシック" charset="-128"/>
                <a:ea typeface="ＭＳ Ｐゴシック" charset="-128"/>
              </a:defRPr>
            </a:lvl4pPr>
            <a:lvl5pPr marL="2057400" indent="-228600" defTabSz="920750" eaLnBrk="0" hangingPunct="0">
              <a:defRPr kumimoji="1" sz="1100">
                <a:solidFill>
                  <a:schemeClr val="tx1"/>
                </a:solidFill>
                <a:latin typeface="ＭＳ Ｐゴシック" charset="-128"/>
                <a:ea typeface="ＭＳ Ｐゴシック" charset="-128"/>
              </a:defRPr>
            </a:lvl5pPr>
            <a:lvl6pPr marL="2514600" indent="-228600" defTabSz="920750" eaLnBrk="0" fontAlgn="base" hangingPunct="0">
              <a:spcBef>
                <a:spcPct val="0"/>
              </a:spcBef>
              <a:spcAft>
                <a:spcPct val="0"/>
              </a:spcAft>
              <a:defRPr kumimoji="1" sz="1100">
                <a:solidFill>
                  <a:schemeClr val="tx1"/>
                </a:solidFill>
                <a:latin typeface="ＭＳ Ｐゴシック" charset="-128"/>
                <a:ea typeface="ＭＳ Ｐゴシック" charset="-128"/>
              </a:defRPr>
            </a:lvl6pPr>
            <a:lvl7pPr marL="2971800" indent="-228600" defTabSz="920750" eaLnBrk="0" fontAlgn="base" hangingPunct="0">
              <a:spcBef>
                <a:spcPct val="0"/>
              </a:spcBef>
              <a:spcAft>
                <a:spcPct val="0"/>
              </a:spcAft>
              <a:defRPr kumimoji="1" sz="1100">
                <a:solidFill>
                  <a:schemeClr val="tx1"/>
                </a:solidFill>
                <a:latin typeface="ＭＳ Ｐゴシック" charset="-128"/>
                <a:ea typeface="ＭＳ Ｐゴシック" charset="-128"/>
              </a:defRPr>
            </a:lvl7pPr>
            <a:lvl8pPr marL="3429000" indent="-228600" defTabSz="920750" eaLnBrk="0" fontAlgn="base" hangingPunct="0">
              <a:spcBef>
                <a:spcPct val="0"/>
              </a:spcBef>
              <a:spcAft>
                <a:spcPct val="0"/>
              </a:spcAft>
              <a:defRPr kumimoji="1" sz="1100">
                <a:solidFill>
                  <a:schemeClr val="tx1"/>
                </a:solidFill>
                <a:latin typeface="ＭＳ Ｐゴシック" charset="-128"/>
                <a:ea typeface="ＭＳ Ｐゴシック" charset="-128"/>
              </a:defRPr>
            </a:lvl8pPr>
            <a:lvl9pPr marL="3886200" indent="-228600" defTabSz="920750" eaLnBrk="0" fontAlgn="base" hangingPunct="0">
              <a:spcBef>
                <a:spcPct val="0"/>
              </a:spcBef>
              <a:spcAft>
                <a:spcPct val="0"/>
              </a:spcAft>
              <a:defRPr kumimoji="1" sz="1100">
                <a:solidFill>
                  <a:schemeClr val="tx1"/>
                </a:solidFill>
                <a:latin typeface="ＭＳ Ｐゴシック" charset="-128"/>
                <a:ea typeface="ＭＳ Ｐゴシック" charset="-128"/>
              </a:defRPr>
            </a:lvl9pPr>
          </a:lstStyle>
          <a:p>
            <a:pPr algn="r" eaLnBrk="1" hangingPunct="1"/>
            <a:fld id="{B965E50E-EF33-4563-8010-795B095231D5}" type="slidenum">
              <a:rPr lang="en-US" altLang="ja-JP">
                <a:latin typeface="Times New Roman" pitchFamily="18" charset="0"/>
              </a:rPr>
              <a:pPr algn="r" eaLnBrk="1" hangingPunct="1"/>
              <a:t>6</a:t>
            </a:fld>
            <a:endParaRPr lang="en-US" altLang="ja-JP">
              <a:latin typeface="Times New Roman"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230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04447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79786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43"/>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72779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7924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4624"/>
            <a:ext cx="8915400" cy="404664"/>
          </a:xfrm>
        </p:spPr>
        <p:txBody>
          <a:bodyPr/>
          <a:lstStyle>
            <a:lvl1pPr algn="ctr">
              <a:defRPr sz="2400">
                <a:latin typeface="HGP創英角ｺﾞｼｯｸUB" pitchFamily="50" charset="-128"/>
                <a:ea typeface="HGP創英角ｺﾞｼｯｸUB" pitchFamily="50" charset="-128"/>
              </a:defRPr>
            </a:lvl1pPr>
          </a:lstStyle>
          <a:p>
            <a:r>
              <a:rPr lang="ja-JP" altLang="en-US" dirty="0" smtClean="0"/>
              <a:t>マスタ タイトルの書式設定</a:t>
            </a:r>
            <a:endParaRPr lang="ja-JP" altLang="en-US" dirty="0"/>
          </a:p>
        </p:txBody>
      </p:sp>
      <p:sp>
        <p:nvSpPr>
          <p:cNvPr id="6"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7"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2350461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8268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インデック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3109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37579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77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37962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2013/10/23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2827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2013/10/23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55595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2013/10/23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31657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2013/10/23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85123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6"/>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2013/10/23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30142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2013/10/23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11851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822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C3253CD-D50A-4B88-9A4D-8310CCF87A2E}" type="datetimeFigureOut">
              <a:rPr lang="ja-JP" altLang="en-US" smtClean="0">
                <a:solidFill>
                  <a:prstClr val="black">
                    <a:tint val="75000"/>
                  </a:prstClr>
                </a:solidFill>
                <a:latin typeface="Calibri"/>
                <a:ea typeface="ＭＳ Ｐゴシック"/>
              </a:rPr>
              <a:pPr fontAlgn="auto">
                <a:spcBef>
                  <a:spcPts val="0"/>
                </a:spcBef>
                <a:spcAft>
                  <a:spcPts val="0"/>
                </a:spcAft>
              </a:pPr>
              <a:t>2013/10/23</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822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822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1DFB134-F205-4A09-A4CB-E4F86C93D075}"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67149874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82" r:id="rId15"/>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WMF"/><Relationship Id="rId12" Type="http://schemas.openxmlformats.org/officeDocument/2006/relationships/image" Target="../media/image11.WM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41852" y="4509120"/>
            <a:ext cx="3095324" cy="1569660"/>
          </a:xfrm>
          <a:prstGeom prst="rect">
            <a:avLst/>
          </a:prstGeom>
          <a:noFill/>
        </p:spPr>
        <p:txBody>
          <a:bodyPr wrap="square" rtlCol="0">
            <a:spAutoFit/>
          </a:bodyPr>
          <a:lstStyle/>
          <a:p>
            <a:pPr algn="dist"/>
            <a:r>
              <a:rPr kumimoji="1" lang="ja-JP" altLang="en-US" sz="2400" dirty="0" smtClean="0"/>
              <a:t>平成２５年</a:t>
            </a:r>
            <a:r>
              <a:rPr lang="ja-JP" altLang="en-US" sz="2400" dirty="0" smtClean="0"/>
              <a:t>１０</a:t>
            </a:r>
            <a:r>
              <a:rPr kumimoji="1" lang="ja-JP" altLang="en-US" sz="2400" dirty="0" smtClean="0"/>
              <a:t>月２８日</a:t>
            </a:r>
            <a:endParaRPr kumimoji="1" lang="en-US" altLang="ja-JP" sz="2400" dirty="0" smtClean="0"/>
          </a:p>
          <a:p>
            <a:pPr algn="dist"/>
            <a:r>
              <a:rPr lang="ja-JP" altLang="en-US" sz="2400" dirty="0" smtClean="0"/>
              <a:t>総務省</a:t>
            </a:r>
            <a:endParaRPr lang="en-US" altLang="ja-JP" sz="2400" dirty="0" smtClean="0"/>
          </a:p>
          <a:p>
            <a:pPr algn="dist"/>
            <a:r>
              <a:rPr kumimoji="1" lang="ja-JP" altLang="en-US" sz="2400" dirty="0"/>
              <a:t>情報流通行</a:t>
            </a:r>
            <a:r>
              <a:rPr kumimoji="1" lang="ja-JP" altLang="en-US" sz="2400" dirty="0" smtClean="0"/>
              <a:t>政局</a:t>
            </a:r>
            <a:endParaRPr kumimoji="1" lang="en-US" altLang="ja-JP" sz="2400" dirty="0" smtClean="0"/>
          </a:p>
          <a:p>
            <a:pPr algn="dist"/>
            <a:r>
              <a:rPr lang="ja-JP" altLang="en-US" sz="2400" dirty="0"/>
              <a:t>情報</a:t>
            </a:r>
            <a:r>
              <a:rPr lang="ja-JP" altLang="en-US" sz="2400" dirty="0" smtClean="0"/>
              <a:t>流通</a:t>
            </a:r>
            <a:r>
              <a:rPr lang="ja-JP" altLang="en-US" sz="2400" dirty="0"/>
              <a:t>振興課</a:t>
            </a:r>
            <a:endParaRPr kumimoji="1" lang="en-US" altLang="ja-JP" sz="2400" dirty="0" smtClean="0"/>
          </a:p>
        </p:txBody>
      </p:sp>
      <p:sp>
        <p:nvSpPr>
          <p:cNvPr id="6" name="Rectangle 2"/>
          <p:cNvSpPr>
            <a:spLocks noGrp="1" noChangeArrowheads="1"/>
          </p:cNvSpPr>
          <p:nvPr/>
        </p:nvSpPr>
        <p:spPr>
          <a:xfrm>
            <a:off x="0" y="2132856"/>
            <a:ext cx="9906000" cy="14058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latin typeface="+mn-ea"/>
                <a:ea typeface="+mn-ea"/>
              </a:rPr>
              <a:t>平成</a:t>
            </a:r>
            <a:r>
              <a:rPr lang="en-US" altLang="ja-JP" sz="4800" dirty="0" smtClean="0">
                <a:latin typeface="+mn-ea"/>
                <a:ea typeface="+mn-ea"/>
              </a:rPr>
              <a:t>25</a:t>
            </a:r>
            <a:r>
              <a:rPr lang="ja-JP" altLang="en-US" sz="4800" dirty="0" smtClean="0">
                <a:latin typeface="+mn-ea"/>
                <a:ea typeface="+mn-ea"/>
              </a:rPr>
              <a:t>年度における総務省の取組</a:t>
            </a:r>
          </a:p>
        </p:txBody>
      </p:sp>
      <p:cxnSp>
        <p:nvCxnSpPr>
          <p:cNvPr id="7" name="直線コネクタ 6"/>
          <p:cNvCxnSpPr/>
          <p:nvPr/>
        </p:nvCxnSpPr>
        <p:spPr>
          <a:xfrm>
            <a:off x="200472" y="3686944"/>
            <a:ext cx="9433048" cy="0"/>
          </a:xfrm>
          <a:prstGeom prst="line">
            <a:avLst/>
          </a:prstGeom>
          <a:ln w="76200" cmpd="thinThick">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265368" y="176841"/>
            <a:ext cx="1467068" cy="400110"/>
          </a:xfrm>
          <a:prstGeom prst="rect">
            <a:avLst/>
          </a:prstGeom>
          <a:noFill/>
          <a:ln>
            <a:solidFill>
              <a:schemeClr val="accent1"/>
            </a:solidFill>
          </a:ln>
        </p:spPr>
        <p:txBody>
          <a:bodyPr wrap="none" rtlCol="0">
            <a:spAutoFit/>
          </a:bodyPr>
          <a:lstStyle/>
          <a:p>
            <a:r>
              <a:rPr kumimoji="1" lang="ja-JP" altLang="en-US" dirty="0" smtClean="0">
                <a:latin typeface="HG創英角ｺﾞｼｯｸUB" panose="020B0909000000000000" pitchFamily="49" charset="-128"/>
                <a:ea typeface="HG創英角ｺﾞｼｯｸUB" panose="020B0909000000000000" pitchFamily="49" charset="-128"/>
              </a:rPr>
              <a:t>資料４－１</a:t>
            </a:r>
            <a:endParaRPr kumimoji="1" lang="en-US" altLang="ja-JP" dirty="0" smtClean="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36228165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p:cNvCxnSpPr>
            <a:cxnSpLocks noChangeShapeType="1"/>
          </p:cNvCxnSpPr>
          <p:nvPr/>
        </p:nvCxnSpPr>
        <p:spPr bwMode="auto">
          <a:xfrm>
            <a:off x="0" y="404666"/>
            <a:ext cx="9906000" cy="1587"/>
          </a:xfrm>
          <a:prstGeom prst="line">
            <a:avLst/>
          </a:prstGeom>
          <a:noFill/>
          <a:ln w="63500" cmpd="sng" algn="ctr">
            <a:solidFill>
              <a:srgbClr val="FF9900"/>
            </a:solidFill>
            <a:round/>
            <a:headEnd/>
            <a:tailEnd/>
          </a:ln>
        </p:spPr>
      </p:cxnSp>
      <p:sp>
        <p:nvSpPr>
          <p:cNvPr id="33"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ja-JP" altLang="en-US" sz="1600" b="0" i="0" u="none" strike="noStrike" kern="0" cap="none" spc="0" normalizeH="0" baseline="0" noProof="0" dirty="0">
              <a:ln>
                <a:noFill/>
              </a:ln>
              <a:solidFill>
                <a:sysClr val="windowText" lastClr="000000"/>
              </a:solidFill>
              <a:effectLst/>
              <a:uLnTx/>
              <a:uFillTx/>
            </a:endParaRPr>
          </a:p>
        </p:txBody>
      </p:sp>
      <p:sp>
        <p:nvSpPr>
          <p:cNvPr id="35" name="テキスト ボックス 34"/>
          <p:cNvSpPr txBox="1"/>
          <p:nvPr/>
        </p:nvSpPr>
        <p:spPr>
          <a:xfrm>
            <a:off x="2" y="-2353"/>
            <a:ext cx="9905999" cy="400093"/>
          </a:xfrm>
          <a:prstGeom prst="rect">
            <a:avLst/>
          </a:prstGeom>
          <a:noFill/>
        </p:spPr>
        <p:txBody>
          <a:bodyPr wrap="square" lIns="91424" tIns="45712" rIns="91424" bIns="45712" rtlCol="0">
            <a:spAutoFit/>
          </a:bodyPr>
          <a:lstStyle/>
          <a:p>
            <a:pPr algn="ctr"/>
            <a:r>
              <a:rPr lang="ja-JP" altLang="en-US" dirty="0">
                <a:latin typeface="+mn-ea"/>
              </a:rPr>
              <a:t>１</a:t>
            </a:r>
            <a:r>
              <a:rPr lang="ja-JP" altLang="en-US" dirty="0" smtClean="0">
                <a:latin typeface="+mn-ea"/>
              </a:rPr>
              <a:t>．総務省における取組</a:t>
            </a:r>
            <a:r>
              <a:rPr lang="ja-JP" altLang="en-US" dirty="0">
                <a:latin typeface="+mn-ea"/>
              </a:rPr>
              <a:t>の</a:t>
            </a:r>
            <a:r>
              <a:rPr lang="ja-JP" altLang="en-US" dirty="0" smtClean="0">
                <a:latin typeface="+mn-ea"/>
              </a:rPr>
              <a:t>全体像</a:t>
            </a:r>
            <a:endParaRPr lang="ja-JP" altLang="en-US" dirty="0">
              <a:solidFill>
                <a:srgbClr val="FF0000"/>
              </a:solidFill>
              <a:latin typeface="HGP創英角ｺﾞｼｯｸUB" pitchFamily="50" charset="-128"/>
              <a:ea typeface="ＤＨＰ特太ゴシック体" pitchFamily="2" charset="-128"/>
            </a:endParaRPr>
          </a:p>
        </p:txBody>
      </p:sp>
      <p:sp>
        <p:nvSpPr>
          <p:cNvPr id="18" name="正方形/長方形 17"/>
          <p:cNvSpPr/>
          <p:nvPr/>
        </p:nvSpPr>
        <p:spPr>
          <a:xfrm>
            <a:off x="812540" y="912181"/>
            <a:ext cx="9001001" cy="133239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776536" y="728457"/>
            <a:ext cx="5472608" cy="360040"/>
          </a:xfrm>
          <a:prstGeom prst="roundRect">
            <a:avLst/>
          </a:prstGeom>
          <a:ln w="19050"/>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1800" b="1" dirty="0" smtClean="0"/>
              <a:t>１．オープンデータ実証実験</a:t>
            </a:r>
            <a:endParaRPr kumimoji="1" lang="ja-JP" altLang="en-US" sz="1800" b="1" dirty="0"/>
          </a:p>
        </p:txBody>
      </p:sp>
      <p:sp>
        <p:nvSpPr>
          <p:cNvPr id="20" name="正方形/長方形 19"/>
          <p:cNvSpPr/>
          <p:nvPr/>
        </p:nvSpPr>
        <p:spPr>
          <a:xfrm>
            <a:off x="789114" y="2676618"/>
            <a:ext cx="9001001" cy="178784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753110" y="2460595"/>
            <a:ext cx="5496034" cy="360040"/>
          </a:xfrm>
          <a:prstGeom prst="roundRect">
            <a:avLst/>
          </a:prstGeom>
          <a:ln w="19050"/>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800" b="1" dirty="0"/>
              <a:t>２</a:t>
            </a:r>
            <a:r>
              <a:rPr kumimoji="1" lang="ja-JP" altLang="en-US" sz="1800" b="1" dirty="0" smtClean="0"/>
              <a:t>．オープンデータ流通推進コンソーシアム</a:t>
            </a:r>
            <a:endParaRPr kumimoji="1" lang="ja-JP" altLang="en-US" sz="1800" b="1" dirty="0"/>
          </a:p>
        </p:txBody>
      </p:sp>
      <p:sp>
        <p:nvSpPr>
          <p:cNvPr id="22" name="正方形/長方形 21"/>
          <p:cNvSpPr/>
          <p:nvPr/>
        </p:nvSpPr>
        <p:spPr>
          <a:xfrm>
            <a:off x="812540" y="5025973"/>
            <a:ext cx="9001001" cy="134550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776536" y="4809949"/>
            <a:ext cx="5472608" cy="360040"/>
          </a:xfrm>
          <a:prstGeom prst="roundRect">
            <a:avLst/>
          </a:prstGeom>
          <a:ln w="19050"/>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800" b="1" dirty="0" smtClean="0"/>
              <a:t>３．総務省保有情報のオープンデータ化</a:t>
            </a:r>
            <a:endParaRPr kumimoji="1" lang="ja-JP" altLang="en-US" sz="1800" b="1" dirty="0"/>
          </a:p>
        </p:txBody>
      </p:sp>
      <p:sp>
        <p:nvSpPr>
          <p:cNvPr id="24" name="正方形/長方形 23"/>
          <p:cNvSpPr/>
          <p:nvPr/>
        </p:nvSpPr>
        <p:spPr>
          <a:xfrm>
            <a:off x="828093" y="1088497"/>
            <a:ext cx="9021451" cy="1077202"/>
          </a:xfrm>
          <a:prstGeom prst="rect">
            <a:avLst/>
          </a:prstGeom>
        </p:spPr>
        <p:txBody>
          <a:bodyPr wrap="square" lIns="91424" tIns="45712" rIns="91424" bIns="45712">
            <a:spAutoFit/>
          </a:bodyPr>
          <a:lstStyle/>
          <a:p>
            <a:pPr marL="174594" indent="-174594" fontAlgn="auto">
              <a:spcBef>
                <a:spcPts val="0"/>
              </a:spcBef>
              <a:spcAft>
                <a:spcPts val="0"/>
              </a:spcAft>
              <a:defRPr/>
            </a:pPr>
            <a:r>
              <a:rPr lang="ja-JP" altLang="en-US" sz="1600" dirty="0">
                <a:latin typeface="ＭＳ Ｐゴシック" pitchFamily="50" charset="-128"/>
              </a:rPr>
              <a:t>○</a:t>
            </a:r>
            <a:r>
              <a:rPr lang="ja-JP" altLang="en-US" sz="1600" dirty="0">
                <a:solidFill>
                  <a:schemeClr val="accent6">
                    <a:lumMod val="75000"/>
                  </a:schemeClr>
                </a:solidFill>
                <a:latin typeface="ＭＳ Ｐゴシック" pitchFamily="50" charset="-128"/>
              </a:rPr>
              <a:t>　</a:t>
            </a:r>
            <a:r>
              <a:rPr lang="ja-JP" altLang="en-US" sz="1600" dirty="0" smtClean="0">
                <a:latin typeface="ＭＳ Ｐゴシック" pitchFamily="50" charset="-128"/>
              </a:rPr>
              <a:t>分野</a:t>
            </a:r>
            <a:r>
              <a:rPr lang="ja-JP" altLang="en-US" sz="1600" dirty="0">
                <a:latin typeface="ＭＳ Ｐゴシック" pitchFamily="50" charset="-128"/>
              </a:rPr>
              <a:t>を超えたデータの流通・連携・利活用を効果的に行うために必要となる、</a:t>
            </a:r>
            <a:r>
              <a:rPr lang="ja-JP" altLang="en-US" sz="1600" u="sng" dirty="0">
                <a:latin typeface="ＭＳ Ｐゴシック" pitchFamily="50" charset="-128"/>
              </a:rPr>
              <a:t>①情報流通連携基盤共通</a:t>
            </a:r>
            <a:r>
              <a:rPr lang="ja-JP" altLang="en-US" sz="1600" u="sng" dirty="0" smtClean="0">
                <a:latin typeface="ＭＳ Ｐゴシック" pitchFamily="50" charset="-128"/>
              </a:rPr>
              <a:t>ＡＰＩの</a:t>
            </a:r>
            <a:r>
              <a:rPr lang="ja-JP" altLang="en-US" sz="1600" u="sng" dirty="0">
                <a:latin typeface="ＭＳ Ｐゴシック" pitchFamily="50" charset="-128"/>
              </a:rPr>
              <a:t>確立・国際標準化</a:t>
            </a:r>
            <a:r>
              <a:rPr lang="ja-JP" altLang="en-US" sz="1600" dirty="0">
                <a:latin typeface="ＭＳ Ｐゴシック" pitchFamily="50" charset="-128"/>
              </a:rPr>
              <a:t>、</a:t>
            </a:r>
            <a:r>
              <a:rPr lang="ja-JP" altLang="en-US" sz="1600" u="sng" dirty="0">
                <a:latin typeface="ＭＳ Ｐゴシック" pitchFamily="50" charset="-128"/>
              </a:rPr>
              <a:t>②データの２次利用に関する</a:t>
            </a:r>
            <a:r>
              <a:rPr lang="ja-JP" altLang="en-US" sz="1600" u="sng" dirty="0" smtClean="0">
                <a:latin typeface="ＭＳ Ｐゴシック" pitchFamily="50" charset="-128"/>
              </a:rPr>
              <a:t>ルールの</a:t>
            </a:r>
            <a:r>
              <a:rPr lang="ja-JP" altLang="en-US" sz="1600" u="sng" dirty="0">
                <a:latin typeface="ＭＳ Ｐゴシック" pitchFamily="50" charset="-128"/>
              </a:rPr>
              <a:t>策定</a:t>
            </a:r>
            <a:r>
              <a:rPr lang="ja-JP" altLang="en-US" sz="1600" dirty="0">
                <a:latin typeface="ＭＳ Ｐゴシック" pitchFamily="50" charset="-128"/>
              </a:rPr>
              <a:t>、</a:t>
            </a:r>
            <a:r>
              <a:rPr lang="ja-JP" altLang="en-US" sz="1600" u="sng" dirty="0">
                <a:latin typeface="ＭＳ Ｐゴシック" pitchFamily="50" charset="-128"/>
              </a:rPr>
              <a:t>③オープンデータ化のメリットの可視化</a:t>
            </a:r>
            <a:r>
              <a:rPr lang="ja-JP" altLang="en-US" sz="1600" dirty="0">
                <a:latin typeface="ＭＳ Ｐゴシック" pitchFamily="50" charset="-128"/>
              </a:rPr>
              <a:t>等のための</a:t>
            </a:r>
            <a:r>
              <a:rPr lang="ja-JP" altLang="en-US" sz="1600" dirty="0" smtClean="0">
                <a:latin typeface="ＭＳ Ｐゴシック" pitchFamily="50" charset="-128"/>
              </a:rPr>
              <a:t>実証実験を</a:t>
            </a:r>
            <a:r>
              <a:rPr lang="ja-JP" altLang="en-US" sz="1600" dirty="0">
                <a:latin typeface="ＭＳ Ｐゴシック" pitchFamily="50" charset="-128"/>
              </a:rPr>
              <a:t>実施</a:t>
            </a:r>
            <a:r>
              <a:rPr lang="ja-JP" altLang="en-US" sz="1600" dirty="0" smtClean="0">
                <a:latin typeface="ＭＳ Ｐゴシック" pitchFamily="50" charset="-128"/>
              </a:rPr>
              <a:t>。</a:t>
            </a:r>
            <a:endParaRPr lang="en-US" altLang="ja-JP" sz="1400" dirty="0" smtClean="0">
              <a:latin typeface="ＭＳ Ｐゴシック" pitchFamily="50" charset="-128"/>
            </a:endParaRPr>
          </a:p>
          <a:p>
            <a:pPr marL="174594" indent="-174594" algn="r" fontAlgn="auto">
              <a:spcBef>
                <a:spcPts val="600"/>
              </a:spcBef>
              <a:spcAft>
                <a:spcPts val="0"/>
              </a:spcAft>
              <a:defRPr/>
            </a:pPr>
            <a:r>
              <a:rPr lang="en-US" altLang="ja-JP" sz="1100" dirty="0" smtClean="0">
                <a:latin typeface="ＭＳ Ｐ明朝" pitchFamily="18" charset="-128"/>
                <a:ea typeface="ＭＳ Ｐ明朝" pitchFamily="18" charset="-128"/>
              </a:rPr>
              <a:t>※</a:t>
            </a:r>
            <a:r>
              <a:rPr lang="ja-JP" altLang="en-US" sz="1100" dirty="0" smtClean="0">
                <a:latin typeface="ＭＳ Ｐ明朝" pitchFamily="18" charset="-128"/>
                <a:ea typeface="ＭＳ Ｐ明朝" pitchFamily="18" charset="-128"/>
              </a:rPr>
              <a:t>共通</a:t>
            </a:r>
            <a:r>
              <a:rPr lang="ja-JP" altLang="en-US" sz="1100" dirty="0">
                <a:latin typeface="ＭＳ Ｐ明朝" pitchFamily="18" charset="-128"/>
                <a:ea typeface="ＭＳ Ｐ明朝" pitchFamily="18" charset="-128"/>
              </a:rPr>
              <a:t>ＡＰＩ（</a:t>
            </a:r>
            <a:r>
              <a:rPr lang="en-US" altLang="ja-JP" sz="1100" dirty="0">
                <a:latin typeface="ＭＳ Ｐ明朝" pitchFamily="18" charset="-128"/>
                <a:ea typeface="ＭＳ Ｐ明朝" pitchFamily="18" charset="-128"/>
              </a:rPr>
              <a:t>Application Programming Interface</a:t>
            </a:r>
            <a:r>
              <a:rPr lang="ja-JP" altLang="en-US" sz="1100" dirty="0">
                <a:latin typeface="ＭＳ Ｐ明朝" pitchFamily="18" charset="-128"/>
                <a:ea typeface="ＭＳ Ｐ明朝" pitchFamily="18" charset="-128"/>
              </a:rPr>
              <a:t>）：情報・データの相互運用性を確保するための共通のデータ形式や通信</a:t>
            </a:r>
            <a:r>
              <a:rPr lang="ja-JP" altLang="en-US" sz="1100" dirty="0" smtClean="0">
                <a:latin typeface="ＭＳ Ｐ明朝" pitchFamily="18" charset="-128"/>
                <a:ea typeface="ＭＳ Ｐ明朝" pitchFamily="18" charset="-128"/>
              </a:rPr>
              <a:t>規約</a:t>
            </a:r>
            <a:endParaRPr lang="en-US" altLang="ja-JP" sz="1100" dirty="0" smtClean="0">
              <a:latin typeface="ＭＳ Ｐ明朝" pitchFamily="18" charset="-128"/>
              <a:ea typeface="ＭＳ Ｐ明朝" pitchFamily="18" charset="-128"/>
            </a:endParaRPr>
          </a:p>
        </p:txBody>
      </p:sp>
      <p:sp>
        <p:nvSpPr>
          <p:cNvPr id="25" name="正方形/長方形 24"/>
          <p:cNvSpPr/>
          <p:nvPr/>
        </p:nvSpPr>
        <p:spPr>
          <a:xfrm>
            <a:off x="905287" y="2894822"/>
            <a:ext cx="8928992" cy="1569644"/>
          </a:xfrm>
          <a:prstGeom prst="rect">
            <a:avLst/>
          </a:prstGeom>
        </p:spPr>
        <p:txBody>
          <a:bodyPr wrap="square" lIns="91424" tIns="45712" rIns="91424" bIns="45712">
            <a:spAutoFit/>
          </a:bodyPr>
          <a:lstStyle/>
          <a:p>
            <a:pPr marL="182531" indent="-182531"/>
            <a:r>
              <a:rPr lang="ja-JP" altLang="en-US" sz="1600" dirty="0" smtClean="0">
                <a:solidFill>
                  <a:prstClr val="black"/>
                </a:solidFill>
                <a:latin typeface="+mn-ea"/>
                <a:ea typeface="+mn-ea"/>
              </a:rPr>
              <a:t>○</a:t>
            </a:r>
            <a:r>
              <a:rPr lang="ja-JP" altLang="en-US" sz="1600" dirty="0">
                <a:solidFill>
                  <a:prstClr val="black"/>
                </a:solidFill>
                <a:latin typeface="+mn-ea"/>
                <a:ea typeface="+mn-ea"/>
              </a:rPr>
              <a:t>　</a:t>
            </a:r>
            <a:r>
              <a:rPr lang="ja-JP" altLang="en-US" sz="1600" dirty="0" smtClean="0">
                <a:solidFill>
                  <a:prstClr val="black"/>
                </a:solidFill>
                <a:latin typeface="+mn-ea"/>
                <a:ea typeface="+mn-ea"/>
              </a:rPr>
              <a:t>総務省は、本コンソーシアム</a:t>
            </a:r>
            <a:r>
              <a:rPr lang="ja-JP" altLang="en-US" sz="1600" dirty="0">
                <a:solidFill>
                  <a:prstClr val="black"/>
                </a:solidFill>
                <a:latin typeface="+mn-ea"/>
                <a:ea typeface="+mn-ea"/>
              </a:rPr>
              <a:t>と連携して</a:t>
            </a:r>
            <a:r>
              <a:rPr lang="ja-JP" altLang="en-US" sz="1600" dirty="0" smtClean="0">
                <a:solidFill>
                  <a:prstClr val="black"/>
                </a:solidFill>
                <a:latin typeface="+mn-ea"/>
                <a:ea typeface="+mn-ea"/>
              </a:rPr>
              <a:t>、</a:t>
            </a:r>
            <a:r>
              <a:rPr lang="ja-JP" altLang="en-US" sz="1600" u="sng" dirty="0" smtClean="0">
                <a:solidFill>
                  <a:prstClr val="black"/>
                </a:solidFill>
                <a:latin typeface="+mn-ea"/>
                <a:ea typeface="+mn-ea"/>
              </a:rPr>
              <a:t>①オープンデータ</a:t>
            </a:r>
            <a:r>
              <a:rPr lang="ja-JP" altLang="en-US" sz="1600" u="sng" dirty="0">
                <a:solidFill>
                  <a:prstClr val="black"/>
                </a:solidFill>
                <a:latin typeface="+mn-ea"/>
                <a:ea typeface="+mn-ea"/>
              </a:rPr>
              <a:t>に係る技術</a:t>
            </a:r>
            <a:r>
              <a:rPr lang="ja-JP" altLang="en-US" sz="1600" u="sng" dirty="0" smtClean="0">
                <a:solidFill>
                  <a:prstClr val="black"/>
                </a:solidFill>
                <a:latin typeface="+mn-ea"/>
                <a:ea typeface="+mn-ea"/>
              </a:rPr>
              <a:t>仕様の検討</a:t>
            </a:r>
            <a:r>
              <a:rPr lang="ja-JP" altLang="en-US" sz="1600" dirty="0" smtClean="0">
                <a:solidFill>
                  <a:prstClr val="black"/>
                </a:solidFill>
                <a:latin typeface="+mn-ea"/>
                <a:ea typeface="+mn-ea"/>
              </a:rPr>
              <a:t>、</a:t>
            </a:r>
            <a:r>
              <a:rPr lang="ja-JP" altLang="en-US" sz="1600" u="sng" dirty="0" smtClean="0">
                <a:solidFill>
                  <a:prstClr val="black"/>
                </a:solidFill>
                <a:latin typeface="+mn-ea"/>
                <a:ea typeface="+mn-ea"/>
              </a:rPr>
              <a:t>②２次</a:t>
            </a:r>
            <a:r>
              <a:rPr lang="ja-JP" altLang="en-US" sz="1600" u="sng" dirty="0">
                <a:solidFill>
                  <a:prstClr val="black"/>
                </a:solidFill>
                <a:latin typeface="+mn-ea"/>
                <a:ea typeface="+mn-ea"/>
              </a:rPr>
              <a:t>利用ルールの</a:t>
            </a:r>
            <a:r>
              <a:rPr lang="ja-JP" altLang="en-US" sz="1600" u="sng" dirty="0" smtClean="0">
                <a:solidFill>
                  <a:prstClr val="black"/>
                </a:solidFill>
                <a:latin typeface="+mn-ea"/>
                <a:ea typeface="+mn-ea"/>
              </a:rPr>
              <a:t>検討</a:t>
            </a:r>
            <a:r>
              <a:rPr lang="ja-JP" altLang="en-US" sz="1600" dirty="0" smtClean="0">
                <a:solidFill>
                  <a:prstClr val="black"/>
                </a:solidFill>
                <a:latin typeface="+mn-ea"/>
                <a:ea typeface="+mn-ea"/>
              </a:rPr>
              <a:t>、</a:t>
            </a:r>
            <a:r>
              <a:rPr lang="ja-JP" altLang="en-US" sz="1600" u="sng" dirty="0" smtClean="0">
                <a:solidFill>
                  <a:prstClr val="black"/>
                </a:solidFill>
                <a:latin typeface="+mn-ea"/>
                <a:ea typeface="+mn-ea"/>
              </a:rPr>
              <a:t>③オープンデータ</a:t>
            </a:r>
            <a:r>
              <a:rPr lang="ja-JP" altLang="en-US" sz="1600" u="sng" dirty="0">
                <a:solidFill>
                  <a:prstClr val="black"/>
                </a:solidFill>
                <a:latin typeface="+mn-ea"/>
                <a:ea typeface="+mn-ea"/>
              </a:rPr>
              <a:t>の意義や可能性の情報発信</a:t>
            </a:r>
            <a:r>
              <a:rPr lang="ja-JP" altLang="en-US" sz="1600" dirty="0">
                <a:solidFill>
                  <a:prstClr val="black"/>
                </a:solidFill>
                <a:latin typeface="+mn-ea"/>
                <a:ea typeface="+mn-ea"/>
              </a:rPr>
              <a:t>を実施</a:t>
            </a:r>
            <a:r>
              <a:rPr lang="ja-JP" altLang="en-US" sz="1600" dirty="0" smtClean="0">
                <a:solidFill>
                  <a:prstClr val="black"/>
                </a:solidFill>
                <a:latin typeface="+mn-ea"/>
                <a:ea typeface="+mn-ea"/>
              </a:rPr>
              <a:t>。（上記の実証実験と連携）</a:t>
            </a:r>
            <a:endParaRPr lang="en-US" altLang="ja-JP" sz="1600" dirty="0" smtClean="0">
              <a:solidFill>
                <a:prstClr val="black"/>
              </a:solidFill>
              <a:latin typeface="+mn-ea"/>
              <a:ea typeface="+mn-ea"/>
            </a:endParaRPr>
          </a:p>
          <a:p>
            <a:pPr marL="182531" indent="-182531"/>
            <a:r>
              <a:rPr lang="ja-JP" altLang="en-US" sz="1600" dirty="0" smtClean="0">
                <a:solidFill>
                  <a:prstClr val="black"/>
                </a:solidFill>
                <a:latin typeface="+mn-ea"/>
                <a:ea typeface="+mn-ea"/>
              </a:rPr>
              <a:t>○　③</a:t>
            </a:r>
            <a:r>
              <a:rPr lang="ja-JP" altLang="en-US" sz="1600" dirty="0" smtClean="0">
                <a:solidFill>
                  <a:prstClr val="black"/>
                </a:solidFill>
                <a:latin typeface="+mn-ea"/>
              </a:rPr>
              <a:t>オープンデータの意義や可能性の情報発信について、</a:t>
            </a:r>
            <a:r>
              <a:rPr lang="ja-JP" altLang="en-US" sz="1600" u="sng" dirty="0" smtClean="0">
                <a:solidFill>
                  <a:prstClr val="black"/>
                </a:solidFill>
                <a:latin typeface="+mn-ea"/>
              </a:rPr>
              <a:t>経済産業省と共同で、オープンデータのアイデアソン、コンテスト（ハッカソン）として、「社会</a:t>
            </a:r>
            <a:r>
              <a:rPr lang="ja-JP" altLang="en-US" sz="1600" u="sng" dirty="0">
                <a:solidFill>
                  <a:prstClr val="black"/>
                </a:solidFill>
                <a:latin typeface="+mn-ea"/>
              </a:rPr>
              <a:t>課題解決型</a:t>
            </a:r>
            <a:r>
              <a:rPr lang="ja-JP" altLang="en-US" sz="1600" u="sng" dirty="0" smtClean="0">
                <a:solidFill>
                  <a:prstClr val="black"/>
                </a:solidFill>
                <a:latin typeface="+mn-ea"/>
              </a:rPr>
              <a:t>オープンデータコンテスト」を開催予定</a:t>
            </a:r>
            <a:r>
              <a:rPr lang="ja-JP" altLang="en-US" sz="1600" dirty="0" smtClean="0">
                <a:solidFill>
                  <a:prstClr val="black"/>
                </a:solidFill>
                <a:latin typeface="+mn-ea"/>
              </a:rPr>
              <a:t>。</a:t>
            </a:r>
            <a:endParaRPr lang="en-US" altLang="ja-JP" sz="1600" dirty="0" smtClean="0">
              <a:solidFill>
                <a:prstClr val="black"/>
              </a:solidFill>
              <a:latin typeface="+mn-ea"/>
            </a:endParaRPr>
          </a:p>
          <a:p>
            <a:pPr marL="182531" indent="-182531"/>
            <a:r>
              <a:rPr lang="ja-JP" altLang="en-US" sz="1600" dirty="0" smtClean="0">
                <a:solidFill>
                  <a:prstClr val="black"/>
                </a:solidFill>
                <a:latin typeface="+mn-ea"/>
              </a:rPr>
              <a:t>　</a:t>
            </a:r>
            <a:r>
              <a:rPr lang="ja-JP" altLang="en-US" sz="1600" dirty="0">
                <a:solidFill>
                  <a:prstClr val="black"/>
                </a:solidFill>
                <a:latin typeface="+mn-ea"/>
              </a:rPr>
              <a:t>・</a:t>
            </a:r>
            <a:r>
              <a:rPr lang="ja-JP" altLang="en-US" sz="1600" dirty="0" smtClean="0">
                <a:solidFill>
                  <a:prstClr val="black"/>
                </a:solidFill>
                <a:latin typeface="+mn-ea"/>
              </a:rPr>
              <a:t>アイデアソン　大阪（</a:t>
            </a:r>
            <a:r>
              <a:rPr lang="en-US" altLang="ja-JP" sz="1600" dirty="0" smtClean="0">
                <a:solidFill>
                  <a:prstClr val="black"/>
                </a:solidFill>
                <a:latin typeface="+mn-ea"/>
              </a:rPr>
              <a:t>11/9</a:t>
            </a:r>
            <a:r>
              <a:rPr lang="ja-JP" altLang="en-US" sz="1600" dirty="0" smtClean="0">
                <a:solidFill>
                  <a:prstClr val="black"/>
                </a:solidFill>
                <a:latin typeface="+mn-ea"/>
              </a:rPr>
              <a:t>）、東京（</a:t>
            </a:r>
            <a:r>
              <a:rPr lang="en-US" altLang="ja-JP" sz="1600" dirty="0" smtClean="0">
                <a:solidFill>
                  <a:prstClr val="black"/>
                </a:solidFill>
                <a:latin typeface="+mn-ea"/>
              </a:rPr>
              <a:t>11/21</a:t>
            </a:r>
            <a:r>
              <a:rPr lang="ja-JP" altLang="en-US" sz="1600" dirty="0" smtClean="0">
                <a:solidFill>
                  <a:prstClr val="black"/>
                </a:solidFill>
                <a:latin typeface="+mn-ea"/>
              </a:rPr>
              <a:t>）、松江（</a:t>
            </a:r>
            <a:r>
              <a:rPr lang="en-US" altLang="ja-JP" sz="1600" dirty="0" smtClean="0">
                <a:solidFill>
                  <a:prstClr val="black"/>
                </a:solidFill>
                <a:latin typeface="+mn-ea"/>
              </a:rPr>
              <a:t>11/26</a:t>
            </a:r>
            <a:r>
              <a:rPr lang="ja-JP" altLang="en-US" sz="1600" dirty="0" smtClean="0">
                <a:solidFill>
                  <a:prstClr val="black"/>
                </a:solidFill>
                <a:latin typeface="+mn-ea"/>
              </a:rPr>
              <a:t>）</a:t>
            </a:r>
            <a:endParaRPr lang="en-US" altLang="ja-JP" sz="1600" dirty="0">
              <a:solidFill>
                <a:prstClr val="black"/>
              </a:solidFill>
              <a:latin typeface="+mn-ea"/>
            </a:endParaRPr>
          </a:p>
          <a:p>
            <a:pPr marL="182531" indent="-182531"/>
            <a:r>
              <a:rPr lang="ja-JP" altLang="en-US" sz="1600" dirty="0" smtClean="0">
                <a:solidFill>
                  <a:prstClr val="black"/>
                </a:solidFill>
                <a:latin typeface="+mn-ea"/>
              </a:rPr>
              <a:t>　</a:t>
            </a:r>
            <a:r>
              <a:rPr lang="ja-JP" altLang="en-US" sz="1600" dirty="0">
                <a:solidFill>
                  <a:prstClr val="black"/>
                </a:solidFill>
                <a:latin typeface="+mn-ea"/>
              </a:rPr>
              <a:t>・</a:t>
            </a:r>
            <a:r>
              <a:rPr lang="ja-JP" altLang="en-US" sz="1600" dirty="0" smtClean="0">
                <a:solidFill>
                  <a:prstClr val="black"/>
                </a:solidFill>
                <a:latin typeface="+mn-ea"/>
              </a:rPr>
              <a:t>ユースケースコンテスト（</a:t>
            </a:r>
            <a:r>
              <a:rPr lang="en-US" altLang="ja-JP" sz="1600" dirty="0" smtClean="0">
                <a:solidFill>
                  <a:prstClr val="black"/>
                </a:solidFill>
                <a:latin typeface="+mn-ea"/>
              </a:rPr>
              <a:t>2/7</a:t>
            </a:r>
            <a:r>
              <a:rPr lang="ja-JP" altLang="en-US" sz="1600" dirty="0" smtClean="0">
                <a:solidFill>
                  <a:prstClr val="black"/>
                </a:solidFill>
                <a:latin typeface="+mn-ea"/>
              </a:rPr>
              <a:t>） ←事前にユースケース（アプリ等）を募集・予備審査</a:t>
            </a:r>
            <a:endParaRPr lang="ja-JP" altLang="en-US" sz="1600" dirty="0">
              <a:solidFill>
                <a:prstClr val="black"/>
              </a:solidFill>
              <a:latin typeface="+mn-ea"/>
            </a:endParaRPr>
          </a:p>
        </p:txBody>
      </p:sp>
      <p:sp>
        <p:nvSpPr>
          <p:cNvPr id="26" name="正方形/長方形 25"/>
          <p:cNvSpPr/>
          <p:nvPr/>
        </p:nvSpPr>
        <p:spPr>
          <a:xfrm>
            <a:off x="920552" y="5294276"/>
            <a:ext cx="8928992" cy="1077202"/>
          </a:xfrm>
          <a:prstGeom prst="rect">
            <a:avLst/>
          </a:prstGeom>
        </p:spPr>
        <p:txBody>
          <a:bodyPr wrap="square" lIns="91424" tIns="45712" rIns="91424" bIns="45712">
            <a:spAutoFit/>
          </a:bodyPr>
          <a:lstStyle/>
          <a:p>
            <a:pPr marL="182531" indent="-182531"/>
            <a:r>
              <a:rPr lang="ja-JP" altLang="en-US" sz="1600" dirty="0" smtClean="0">
                <a:solidFill>
                  <a:prstClr val="black"/>
                </a:solidFill>
                <a:latin typeface="+mn-ea"/>
                <a:ea typeface="+mn-ea"/>
              </a:rPr>
              <a:t>○</a:t>
            </a:r>
            <a:r>
              <a:rPr lang="ja-JP" altLang="en-US" sz="1600" dirty="0">
                <a:solidFill>
                  <a:prstClr val="black"/>
                </a:solidFill>
                <a:latin typeface="+mn-ea"/>
                <a:ea typeface="+mn-ea"/>
              </a:rPr>
              <a:t>　</a:t>
            </a:r>
            <a:r>
              <a:rPr lang="ja-JP" altLang="en-US" sz="1600" u="sng" dirty="0" smtClean="0">
                <a:solidFill>
                  <a:prstClr val="black"/>
                </a:solidFill>
                <a:latin typeface="+mn-ea"/>
                <a:ea typeface="+mn-ea"/>
              </a:rPr>
              <a:t>データ保有機関の１つとして、他省庁のモデルとなる先行的な取組</a:t>
            </a:r>
            <a:r>
              <a:rPr lang="ja-JP" altLang="en-US" sz="1600" dirty="0" smtClean="0">
                <a:solidFill>
                  <a:prstClr val="black"/>
                </a:solidFill>
                <a:latin typeface="+mn-ea"/>
                <a:ea typeface="+mn-ea"/>
              </a:rPr>
              <a:t>を実施。</a:t>
            </a:r>
            <a:endParaRPr lang="en-US" altLang="ja-JP" sz="1600" dirty="0" smtClean="0">
              <a:solidFill>
                <a:prstClr val="black"/>
              </a:solidFill>
              <a:latin typeface="+mn-ea"/>
              <a:ea typeface="+mn-ea"/>
            </a:endParaRPr>
          </a:p>
          <a:p>
            <a:pPr marL="182531" indent="-182531"/>
            <a:r>
              <a:rPr lang="ja-JP" altLang="en-US" sz="1600" dirty="0" smtClean="0">
                <a:solidFill>
                  <a:prstClr val="black"/>
                </a:solidFill>
                <a:latin typeface="+mn-ea"/>
                <a:ea typeface="+mn-ea"/>
              </a:rPr>
              <a:t>　</a:t>
            </a:r>
            <a:r>
              <a:rPr lang="ja-JP" altLang="en-US" sz="1600" dirty="0">
                <a:solidFill>
                  <a:prstClr val="black"/>
                </a:solidFill>
                <a:latin typeface="+mn-ea"/>
                <a:ea typeface="+mn-ea"/>
              </a:rPr>
              <a:t>・</a:t>
            </a:r>
            <a:r>
              <a:rPr lang="ja-JP" altLang="en-US" sz="1600" u="sng" dirty="0" smtClean="0">
                <a:solidFill>
                  <a:prstClr val="black"/>
                </a:solidFill>
                <a:latin typeface="+mn-ea"/>
                <a:ea typeface="+mn-ea"/>
              </a:rPr>
              <a:t>情報通信白書、情報通信統計データベース</a:t>
            </a:r>
            <a:r>
              <a:rPr lang="ja-JP" altLang="en-US" sz="1600" dirty="0" smtClean="0">
                <a:solidFill>
                  <a:prstClr val="black"/>
                </a:solidFill>
                <a:latin typeface="+mn-ea"/>
                <a:ea typeface="+mn-ea"/>
              </a:rPr>
              <a:t>のオープンデータ化（自由な利用条件の採用、ＣＳＶ化）</a:t>
            </a:r>
            <a:endParaRPr lang="en-US" altLang="ja-JP" sz="1600" dirty="0" smtClean="0">
              <a:solidFill>
                <a:prstClr val="black"/>
              </a:solidFill>
              <a:latin typeface="+mn-ea"/>
              <a:ea typeface="+mn-ea"/>
            </a:endParaRPr>
          </a:p>
          <a:p>
            <a:pPr marL="182531" indent="-182531"/>
            <a:r>
              <a:rPr lang="ja-JP" altLang="en-US" sz="1600" dirty="0" smtClean="0">
                <a:solidFill>
                  <a:prstClr val="black"/>
                </a:solidFill>
                <a:latin typeface="+mn-ea"/>
                <a:ea typeface="+mn-ea"/>
              </a:rPr>
              <a:t>　・</a:t>
            </a:r>
            <a:r>
              <a:rPr lang="ja-JP" altLang="en-US" sz="1600" u="sng" dirty="0" smtClean="0">
                <a:solidFill>
                  <a:prstClr val="black"/>
                </a:solidFill>
                <a:latin typeface="+mn-ea"/>
                <a:ea typeface="+mn-ea"/>
              </a:rPr>
              <a:t>統計</a:t>
            </a:r>
            <a:r>
              <a:rPr lang="ja-JP" altLang="en-US" sz="1600" dirty="0" smtClean="0">
                <a:solidFill>
                  <a:prstClr val="black"/>
                </a:solidFill>
                <a:latin typeface="+mn-ea"/>
                <a:ea typeface="+mn-ea"/>
              </a:rPr>
              <a:t>におけるオープンデータの高度化（ＡＰＩの提供等）</a:t>
            </a:r>
            <a:endParaRPr lang="en-US" altLang="ja-JP" sz="1600" dirty="0" smtClean="0">
              <a:solidFill>
                <a:prstClr val="black"/>
              </a:solidFill>
              <a:latin typeface="+mn-ea"/>
              <a:ea typeface="+mn-ea"/>
            </a:endParaRPr>
          </a:p>
          <a:p>
            <a:pPr marL="182531" indent="-182531"/>
            <a:r>
              <a:rPr lang="ja-JP" altLang="en-US" sz="1600" dirty="0" smtClean="0">
                <a:solidFill>
                  <a:prstClr val="black"/>
                </a:solidFill>
                <a:latin typeface="+mn-ea"/>
                <a:ea typeface="+mn-ea"/>
              </a:rPr>
              <a:t>　・これらデータについては、上記のアイデアソン・コンテストでも活用</a:t>
            </a:r>
            <a:endParaRPr lang="ja-JP" altLang="en-US" sz="1600" dirty="0">
              <a:latin typeface="+mn-ea"/>
              <a:ea typeface="+mn-ea"/>
            </a:endParaRPr>
          </a:p>
        </p:txBody>
      </p:sp>
      <p:sp>
        <p:nvSpPr>
          <p:cNvPr id="27" name="左中かっこ 26"/>
          <p:cNvSpPr/>
          <p:nvPr/>
        </p:nvSpPr>
        <p:spPr>
          <a:xfrm>
            <a:off x="404883" y="657384"/>
            <a:ext cx="336614" cy="380708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左中かっこ 27"/>
          <p:cNvSpPr/>
          <p:nvPr/>
        </p:nvSpPr>
        <p:spPr>
          <a:xfrm>
            <a:off x="404883" y="4809949"/>
            <a:ext cx="336614" cy="156152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テキスト ボックス 28"/>
          <p:cNvSpPr txBox="1"/>
          <p:nvPr/>
        </p:nvSpPr>
        <p:spPr>
          <a:xfrm>
            <a:off x="-3937" y="708850"/>
            <a:ext cx="492443" cy="3695961"/>
          </a:xfrm>
          <a:prstGeom prst="rect">
            <a:avLst/>
          </a:prstGeom>
          <a:noFill/>
        </p:spPr>
        <p:txBody>
          <a:bodyPr vert="eaVert" wrap="square" rtlCol="0">
            <a:spAutoFit/>
          </a:bodyPr>
          <a:lstStyle/>
          <a:p>
            <a:pPr algn="ctr"/>
            <a:r>
              <a:rPr lang="ja-JP" altLang="en-US" dirty="0" smtClean="0"/>
              <a:t>オープンデータに係る環境整備</a:t>
            </a:r>
            <a:endParaRPr kumimoji="1" lang="ja-JP" altLang="en-US" dirty="0"/>
          </a:p>
        </p:txBody>
      </p:sp>
      <p:sp>
        <p:nvSpPr>
          <p:cNvPr id="30" name="テキスト ボックス 29"/>
          <p:cNvSpPr txBox="1"/>
          <p:nvPr/>
        </p:nvSpPr>
        <p:spPr>
          <a:xfrm>
            <a:off x="-15552" y="4764851"/>
            <a:ext cx="492443" cy="1616477"/>
          </a:xfrm>
          <a:prstGeom prst="rect">
            <a:avLst/>
          </a:prstGeom>
          <a:noFill/>
        </p:spPr>
        <p:txBody>
          <a:bodyPr vert="eaVert" wrap="square" rtlCol="0">
            <a:spAutoFit/>
          </a:bodyPr>
          <a:lstStyle/>
          <a:p>
            <a:pPr algn="ctr"/>
            <a:r>
              <a:rPr kumimoji="1" lang="ja-JP" altLang="en-US" dirty="0" smtClean="0"/>
              <a:t>先行的取組</a:t>
            </a:r>
            <a:endParaRPr kumimoji="1" lang="ja-JP" altLang="en-US" dirty="0"/>
          </a:p>
        </p:txBody>
      </p:sp>
    </p:spTree>
    <p:extLst>
      <p:ext uri="{BB962C8B-B14F-4D97-AF65-F5344CB8AC3E}">
        <p14:creationId xmlns:p14="http://schemas.microsoft.com/office/powerpoint/2010/main" val="23409197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p:cNvCxnSpPr>
            <a:cxnSpLocks noChangeShapeType="1"/>
          </p:cNvCxnSpPr>
          <p:nvPr/>
        </p:nvCxnSpPr>
        <p:spPr bwMode="auto">
          <a:xfrm>
            <a:off x="0" y="404666"/>
            <a:ext cx="9906000" cy="1587"/>
          </a:xfrm>
          <a:prstGeom prst="line">
            <a:avLst/>
          </a:prstGeom>
          <a:noFill/>
          <a:ln w="63500" cmpd="sng" algn="ctr">
            <a:solidFill>
              <a:srgbClr val="FF9900"/>
            </a:solidFill>
            <a:round/>
            <a:headEnd/>
            <a:tailEnd/>
          </a:ln>
        </p:spPr>
      </p:cxnSp>
      <p:sp>
        <p:nvSpPr>
          <p:cNvPr id="33"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ja-JP" altLang="en-US" sz="1600" b="0" i="0" u="none" strike="noStrike" kern="0" cap="none" spc="0" normalizeH="0" baseline="0" noProof="0" dirty="0">
              <a:ln>
                <a:noFill/>
              </a:ln>
              <a:solidFill>
                <a:sysClr val="windowText" lastClr="000000"/>
              </a:solidFill>
              <a:effectLst/>
              <a:uLnTx/>
              <a:uFillTx/>
            </a:endParaRPr>
          </a:p>
        </p:txBody>
      </p:sp>
      <p:sp>
        <p:nvSpPr>
          <p:cNvPr id="31" name="テキスト ボックス 116"/>
          <p:cNvSpPr txBox="1">
            <a:spLocks noChangeArrowheads="1"/>
          </p:cNvSpPr>
          <p:nvPr/>
        </p:nvSpPr>
        <p:spPr bwMode="auto">
          <a:xfrm>
            <a:off x="2792760" y="1052736"/>
            <a:ext cx="7058025" cy="246063"/>
          </a:xfrm>
          <a:prstGeom prst="rect">
            <a:avLst/>
          </a:prstGeom>
          <a:noFill/>
          <a:ln w="9525">
            <a:noFill/>
            <a:miter lim="800000"/>
            <a:headEnd/>
            <a:tailEnd/>
          </a:ln>
        </p:spPr>
        <p:txBody>
          <a:bodyPr lIns="91424" tIns="45712" rIns="91424" bIns="45712">
            <a:spAutoFit/>
          </a:bodyPr>
          <a:lstStyle/>
          <a:p>
            <a:r>
              <a:rPr lang="en-US" altLang="ja-JP" sz="1000" dirty="0">
                <a:latin typeface="Calibri" pitchFamily="34" charset="0"/>
              </a:rPr>
              <a:t>※</a:t>
            </a:r>
            <a:r>
              <a:rPr lang="ja-JP" altLang="en-US" sz="1000" dirty="0">
                <a:latin typeface="Calibri" pitchFamily="34" charset="0"/>
              </a:rPr>
              <a:t>共通ＡＰＩ（</a:t>
            </a:r>
            <a:r>
              <a:rPr lang="en-US" altLang="ja-JP" sz="1000" dirty="0">
                <a:latin typeface="Calibri" pitchFamily="34" charset="0"/>
              </a:rPr>
              <a:t>Application Programming Interface</a:t>
            </a:r>
            <a:r>
              <a:rPr lang="ja-JP" altLang="en-US" sz="1000" dirty="0">
                <a:latin typeface="Calibri" pitchFamily="34" charset="0"/>
              </a:rPr>
              <a:t>）：情報・データの相互運用性を確保するための共通のデータ形式や通信規約</a:t>
            </a:r>
          </a:p>
        </p:txBody>
      </p:sp>
      <p:sp>
        <p:nvSpPr>
          <p:cNvPr id="34" name="正方形/長方形 33"/>
          <p:cNvSpPr/>
          <p:nvPr/>
        </p:nvSpPr>
        <p:spPr>
          <a:xfrm>
            <a:off x="57422" y="476672"/>
            <a:ext cx="9752012" cy="630926"/>
          </a:xfrm>
          <a:prstGeom prst="rect">
            <a:avLst/>
          </a:prstGeom>
        </p:spPr>
        <p:txBody>
          <a:bodyPr lIns="91424" tIns="45712" rIns="91424" bIns="45712">
            <a:spAutoFit/>
          </a:bodyPr>
          <a:lstStyle/>
          <a:p>
            <a:pPr marL="174594" indent="-174594" fontAlgn="auto">
              <a:lnSpc>
                <a:spcPts val="1400"/>
              </a:lnSpc>
              <a:spcBef>
                <a:spcPts val="0"/>
              </a:spcBef>
              <a:spcAft>
                <a:spcPts val="0"/>
              </a:spcAft>
              <a:defRPr/>
            </a:pPr>
            <a:r>
              <a:rPr lang="ja-JP" altLang="en-US" sz="1400" dirty="0">
                <a:latin typeface="ＭＳ Ｐゴシック" pitchFamily="50" charset="-128"/>
                <a:ea typeface="ＭＳ Ｐゴシック" pitchFamily="50" charset="-128"/>
              </a:rPr>
              <a:t>■</a:t>
            </a:r>
            <a:r>
              <a:rPr lang="ja-JP" altLang="en-US" sz="1400" dirty="0">
                <a:solidFill>
                  <a:schemeClr val="accent6">
                    <a:lumMod val="75000"/>
                  </a:schemeClr>
                </a:solidFill>
                <a:latin typeface="ＭＳ Ｐゴシック" pitchFamily="50" charset="-128"/>
                <a:ea typeface="ＭＳ Ｐゴシック" pitchFamily="50" charset="-128"/>
              </a:rPr>
              <a:t>　</a:t>
            </a:r>
            <a:r>
              <a:rPr lang="ja-JP" altLang="en-US" sz="1400" dirty="0" smtClean="0">
                <a:latin typeface="ＭＳ Ｐゴシック" pitchFamily="50" charset="-128"/>
                <a:ea typeface="ＭＳ Ｐゴシック" pitchFamily="50" charset="-128"/>
              </a:rPr>
              <a:t>分野</a:t>
            </a:r>
            <a:r>
              <a:rPr lang="ja-JP" altLang="en-US" sz="1400" dirty="0">
                <a:latin typeface="ＭＳ Ｐゴシック" pitchFamily="50" charset="-128"/>
                <a:ea typeface="ＭＳ Ｐゴシック" pitchFamily="50" charset="-128"/>
              </a:rPr>
              <a:t>を超えたデータの流通・連携・利活用を効果的に行うために必要となる、</a:t>
            </a:r>
            <a:r>
              <a:rPr lang="ja-JP" altLang="en-US" sz="1400" u="sng" dirty="0">
                <a:latin typeface="ＭＳ Ｐゴシック" pitchFamily="50" charset="-128"/>
                <a:ea typeface="ＭＳ Ｐゴシック" pitchFamily="50" charset="-128"/>
              </a:rPr>
              <a:t>①情報流通連携基盤共通ＡＰＩ</a:t>
            </a:r>
            <a:r>
              <a:rPr lang="en-US" altLang="ja-JP" sz="1400" u="sng" dirty="0">
                <a:latin typeface="ＭＳ Ｐゴシック" pitchFamily="50" charset="-128"/>
                <a:ea typeface="ＭＳ Ｐゴシック" pitchFamily="50" charset="-128"/>
              </a:rPr>
              <a:t>※</a:t>
            </a:r>
            <a:r>
              <a:rPr lang="ja-JP" altLang="en-US" sz="1400" dirty="0">
                <a:latin typeface="ＭＳ Ｐゴシック" pitchFamily="50" charset="-128"/>
                <a:ea typeface="ＭＳ Ｐゴシック" pitchFamily="50" charset="-128"/>
              </a:rPr>
              <a:t>（標準データ規格</a:t>
            </a:r>
            <a:r>
              <a:rPr lang="ja-JP" altLang="en-US" sz="1200" dirty="0">
                <a:latin typeface="ＭＳ Ｐゴシック" pitchFamily="50" charset="-128"/>
                <a:ea typeface="ＭＳ Ｐゴシック" pitchFamily="50" charset="-128"/>
              </a:rPr>
              <a:t>（データモデル、データフォーマット、共通ボキャブラリ）</a:t>
            </a:r>
            <a:r>
              <a:rPr lang="ja-JP" altLang="en-US" sz="1400" dirty="0">
                <a:latin typeface="ＭＳ Ｐゴシック" pitchFamily="50" charset="-128"/>
                <a:ea typeface="ＭＳ Ｐゴシック" pitchFamily="50" charset="-128"/>
              </a:rPr>
              <a:t>及び標準ＡＰＩ規格）</a:t>
            </a:r>
            <a:r>
              <a:rPr lang="ja-JP" altLang="en-US" sz="1400" u="sng" dirty="0">
                <a:latin typeface="ＭＳ Ｐゴシック" pitchFamily="50" charset="-128"/>
                <a:ea typeface="ＭＳ Ｐゴシック" pitchFamily="50" charset="-128"/>
              </a:rPr>
              <a:t>の確立・国際標準化</a:t>
            </a:r>
            <a:r>
              <a:rPr lang="ja-JP" altLang="en-US" sz="1400" dirty="0">
                <a:latin typeface="ＭＳ Ｐゴシック" pitchFamily="50" charset="-128"/>
                <a:ea typeface="ＭＳ Ｐゴシック" pitchFamily="50" charset="-128"/>
              </a:rPr>
              <a:t>、</a:t>
            </a:r>
            <a:r>
              <a:rPr lang="ja-JP" altLang="en-US" sz="1400" u="sng" dirty="0">
                <a:latin typeface="ＭＳ Ｐゴシック" pitchFamily="50" charset="-128"/>
                <a:ea typeface="ＭＳ Ｐゴシック" pitchFamily="50" charset="-128"/>
              </a:rPr>
              <a:t>②データの２次利用に関するルール（データガバナンス方式）の策定</a:t>
            </a:r>
            <a:r>
              <a:rPr lang="ja-JP" altLang="en-US" sz="1400" dirty="0">
                <a:latin typeface="ＭＳ Ｐゴシック" pitchFamily="50" charset="-128"/>
                <a:ea typeface="ＭＳ Ｐゴシック" pitchFamily="50" charset="-128"/>
              </a:rPr>
              <a:t>、</a:t>
            </a:r>
            <a:r>
              <a:rPr lang="ja-JP" altLang="en-US" sz="1400" u="sng" dirty="0">
                <a:latin typeface="ＭＳ Ｐゴシック" pitchFamily="50" charset="-128"/>
                <a:ea typeface="ＭＳ Ｐゴシック" pitchFamily="50" charset="-128"/>
              </a:rPr>
              <a:t>③オープンデータ化のメリットの可視化</a:t>
            </a:r>
            <a:r>
              <a:rPr lang="ja-JP" altLang="en-US" sz="1400" dirty="0">
                <a:latin typeface="ＭＳ Ｐゴシック" pitchFamily="50" charset="-128"/>
                <a:ea typeface="ＭＳ Ｐゴシック" pitchFamily="50" charset="-128"/>
              </a:rPr>
              <a:t>等のための</a:t>
            </a:r>
            <a:r>
              <a:rPr lang="ja-JP" altLang="en-US" sz="1400" u="sng" dirty="0" smtClean="0">
                <a:latin typeface="ＭＳ Ｐゴシック" pitchFamily="50" charset="-128"/>
              </a:rPr>
              <a:t>実証実験を</a:t>
            </a:r>
            <a:r>
              <a:rPr lang="ja-JP" altLang="en-US" sz="1400" u="sng" dirty="0">
                <a:latin typeface="ＭＳ Ｐゴシック" pitchFamily="50" charset="-128"/>
              </a:rPr>
              <a:t>実施</a:t>
            </a:r>
            <a:r>
              <a:rPr lang="ja-JP" altLang="en-US" sz="1400" dirty="0" smtClean="0">
                <a:latin typeface="ＭＳ Ｐゴシック" pitchFamily="50" charset="-128"/>
                <a:ea typeface="ＭＳ Ｐゴシック" pitchFamily="50" charset="-128"/>
              </a:rPr>
              <a:t>。</a:t>
            </a:r>
            <a:endParaRPr lang="ja-JP" altLang="en-US" sz="1400" dirty="0">
              <a:latin typeface="ＭＳ Ｐゴシック" pitchFamily="50" charset="-128"/>
              <a:ea typeface="ＭＳ Ｐゴシック" pitchFamily="50" charset="-128"/>
            </a:endParaRPr>
          </a:p>
        </p:txBody>
      </p:sp>
      <p:sp>
        <p:nvSpPr>
          <p:cNvPr id="35" name="テキスト ボックス 34"/>
          <p:cNvSpPr txBox="1"/>
          <p:nvPr/>
        </p:nvSpPr>
        <p:spPr>
          <a:xfrm>
            <a:off x="2" y="-2353"/>
            <a:ext cx="9905999" cy="400093"/>
          </a:xfrm>
          <a:prstGeom prst="rect">
            <a:avLst/>
          </a:prstGeom>
          <a:noFill/>
        </p:spPr>
        <p:txBody>
          <a:bodyPr wrap="square" lIns="91424" tIns="45712" rIns="91424" bIns="45712" rtlCol="0">
            <a:spAutoFit/>
          </a:bodyPr>
          <a:lstStyle/>
          <a:p>
            <a:pPr algn="ctr"/>
            <a:r>
              <a:rPr lang="ja-JP" altLang="en-US" dirty="0" smtClean="0">
                <a:latin typeface="+mn-ea"/>
              </a:rPr>
              <a:t>（２）オープンデータ実証実験　①概要</a:t>
            </a:r>
            <a:endParaRPr lang="ja-JP" altLang="en-US" dirty="0">
              <a:solidFill>
                <a:srgbClr val="FF0000"/>
              </a:solidFill>
              <a:latin typeface="HGP創英角ｺﾞｼｯｸUB" pitchFamily="50" charset="-128"/>
              <a:ea typeface="ＤＨＰ特太ゴシック体" pitchFamily="2" charset="-128"/>
            </a:endParaRPr>
          </a:p>
        </p:txBody>
      </p:sp>
      <p:sp>
        <p:nvSpPr>
          <p:cNvPr id="2" name="右矢印 1"/>
          <p:cNvSpPr/>
          <p:nvPr/>
        </p:nvSpPr>
        <p:spPr>
          <a:xfrm>
            <a:off x="48011" y="1288505"/>
            <a:ext cx="296478" cy="330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72480" y="1268760"/>
            <a:ext cx="9536954" cy="1169551"/>
          </a:xfrm>
          <a:prstGeom prst="rect">
            <a:avLst/>
          </a:prstGeom>
          <a:noFill/>
        </p:spPr>
        <p:txBody>
          <a:bodyPr wrap="square" rtlCol="0">
            <a:spAutoFit/>
          </a:bodyPr>
          <a:lstStyle/>
          <a:p>
            <a:pPr marL="174594" indent="-174594" fontAlgn="auto">
              <a:spcBef>
                <a:spcPts val="0"/>
              </a:spcBef>
              <a:spcAft>
                <a:spcPts val="0"/>
              </a:spcAft>
              <a:defRPr/>
            </a:pPr>
            <a:r>
              <a:rPr lang="ja-JP" altLang="en-US" sz="1400" dirty="0">
                <a:latin typeface="ＭＳ Ｐゴシック" pitchFamily="50" charset="-128"/>
              </a:rPr>
              <a:t>　・　</a:t>
            </a:r>
            <a:r>
              <a:rPr lang="ja-JP" altLang="en-US" sz="1400" u="sng" dirty="0">
                <a:latin typeface="ＭＳ Ｐゴシック" pitchFamily="50" charset="-128"/>
              </a:rPr>
              <a:t>情報流通連携基盤共通ＡＰＩ（第１版）について、</a:t>
            </a:r>
            <a:r>
              <a:rPr lang="ja-JP" altLang="en-US" sz="1400" dirty="0">
                <a:latin typeface="+mn-ea"/>
              </a:rPr>
              <a:t>平成</a:t>
            </a:r>
            <a:r>
              <a:rPr lang="en-US" altLang="ja-JP" sz="1400" dirty="0">
                <a:latin typeface="+mn-ea"/>
              </a:rPr>
              <a:t>24</a:t>
            </a:r>
            <a:r>
              <a:rPr lang="ja-JP" altLang="en-US" sz="1400" dirty="0">
                <a:latin typeface="+mn-ea"/>
              </a:rPr>
              <a:t>年度の実証実験の結果等を踏まえ、</a:t>
            </a:r>
            <a:r>
              <a:rPr lang="ja-JP" altLang="en-US" sz="1400" u="sng" dirty="0">
                <a:latin typeface="+mn-ea"/>
              </a:rPr>
              <a:t>意見募集（</a:t>
            </a:r>
            <a:r>
              <a:rPr lang="en-US" altLang="ja-JP" sz="1400" u="sng" dirty="0">
                <a:latin typeface="+mn-ea"/>
              </a:rPr>
              <a:t>Call for Comment</a:t>
            </a:r>
            <a:r>
              <a:rPr lang="ja-JP" altLang="en-US" sz="1400" u="sng" dirty="0">
                <a:latin typeface="+mn-ea"/>
              </a:rPr>
              <a:t>）を実施（</a:t>
            </a:r>
            <a:r>
              <a:rPr lang="en-US" altLang="ja-JP" sz="1400" u="sng" dirty="0">
                <a:latin typeface="+mn-ea"/>
              </a:rPr>
              <a:t>10/10</a:t>
            </a:r>
            <a:r>
              <a:rPr lang="ja-JP" altLang="en-US" sz="1400" u="sng" dirty="0">
                <a:latin typeface="+mn-ea"/>
              </a:rPr>
              <a:t>まで）</a:t>
            </a:r>
            <a:r>
              <a:rPr lang="ja-JP" altLang="en-US" sz="1400" dirty="0">
                <a:latin typeface="+mn-ea"/>
              </a:rPr>
              <a:t>。</a:t>
            </a:r>
            <a:r>
              <a:rPr lang="en-US" altLang="ja-JP" sz="1400" u="sng" dirty="0">
                <a:solidFill>
                  <a:srgbClr val="0070C0"/>
                </a:solidFill>
                <a:latin typeface="+mn-ea"/>
              </a:rPr>
              <a:t>http://www.opendata.gr.jp/cfc/</a:t>
            </a:r>
            <a:endParaRPr lang="en-US" altLang="ja-JP" sz="1400" dirty="0">
              <a:latin typeface="+mn-ea"/>
            </a:endParaRPr>
          </a:p>
          <a:p>
            <a:pPr marL="174594" indent="-174594" fontAlgn="auto">
              <a:spcBef>
                <a:spcPts val="0"/>
              </a:spcBef>
              <a:spcAft>
                <a:spcPts val="0"/>
              </a:spcAft>
              <a:defRPr/>
            </a:pPr>
            <a:r>
              <a:rPr lang="ja-JP" altLang="en-US" sz="1400" dirty="0">
                <a:latin typeface="+mn-ea"/>
              </a:rPr>
              <a:t>　・　</a:t>
            </a:r>
            <a:r>
              <a:rPr lang="ja-JP" altLang="en-US" sz="1400" u="sng" dirty="0">
                <a:latin typeface="+mn-ea"/>
              </a:rPr>
              <a:t>平成</a:t>
            </a:r>
            <a:r>
              <a:rPr lang="en-US" altLang="ja-JP" sz="1400" u="sng" dirty="0">
                <a:latin typeface="+mn-ea"/>
              </a:rPr>
              <a:t>25</a:t>
            </a:r>
            <a:r>
              <a:rPr lang="ja-JP" altLang="en-US" sz="1400" u="sng" dirty="0">
                <a:latin typeface="+mn-ea"/>
              </a:rPr>
              <a:t>年度は、年度末の情報流通連携基盤共通ＡＰＩ（第２版）の策定に向けて、自治体の行政情報、社会資本情報、観光情報、防災情報等で実証実験を実施するとともに、データカタログサイト（内閣官房</a:t>
            </a:r>
            <a:r>
              <a:rPr lang="ja-JP" altLang="en-US" sz="1400" u="sng" dirty="0" smtClean="0">
                <a:latin typeface="+mn-ea"/>
              </a:rPr>
              <a:t>で試行版</a:t>
            </a:r>
            <a:r>
              <a:rPr lang="ja-JP" altLang="en-US" sz="1400" u="sng" dirty="0">
                <a:latin typeface="+mn-ea"/>
              </a:rPr>
              <a:t>を構築予定）に適用する情報流通連携基盤共通ＡＰＩ機能の検討を行う。</a:t>
            </a:r>
            <a:endParaRPr lang="ja-JP" altLang="en-US" sz="1400" u="sng" dirty="0">
              <a:latin typeface="ＭＳ Ｐゴシック" pitchFamily="50" charset="-128"/>
            </a:endParaRPr>
          </a:p>
        </p:txBody>
      </p:sp>
      <p:grpSp>
        <p:nvGrpSpPr>
          <p:cNvPr id="83" name="グループ化 82"/>
          <p:cNvGrpSpPr/>
          <p:nvPr/>
        </p:nvGrpSpPr>
        <p:grpSpPr>
          <a:xfrm>
            <a:off x="1607175" y="2399314"/>
            <a:ext cx="6653153" cy="4414062"/>
            <a:chOff x="4890633" y="922705"/>
            <a:chExt cx="5132667" cy="4840883"/>
          </a:xfrm>
        </p:grpSpPr>
        <p:sp>
          <p:nvSpPr>
            <p:cNvPr id="84" name="下矢印 83"/>
            <p:cNvSpPr/>
            <p:nvPr/>
          </p:nvSpPr>
          <p:spPr>
            <a:xfrm flipV="1">
              <a:off x="7141576" y="2746000"/>
              <a:ext cx="470928" cy="83303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5" name="テキスト ボックス 84"/>
            <p:cNvSpPr txBox="1"/>
            <p:nvPr/>
          </p:nvSpPr>
          <p:spPr bwMode="auto">
            <a:xfrm>
              <a:off x="4890633" y="922705"/>
              <a:ext cx="1250462" cy="251284"/>
            </a:xfrm>
            <a:prstGeom prst="rect">
              <a:avLst/>
            </a:prstGeom>
            <a:noFill/>
            <a:ln w="9525">
              <a:noFill/>
              <a:prstDash val="solid"/>
              <a:miter lim="800000"/>
              <a:headEnd/>
              <a:tailEnd/>
            </a:ln>
            <a:effectLst/>
          </p:spPr>
          <p:txBody>
            <a:bodyPr wrap="none" lIns="79434" tIns="48989" rIns="79434" bIns="48989" rtlCol="0">
              <a:prstTxWarp prst="textNoShape">
                <a:avLst/>
              </a:prstTxWarp>
              <a:spAutoFit/>
            </a:bodyPr>
            <a:lstStyle/>
            <a:p>
              <a:pPr algn="ctr" latinLnBrk="0">
                <a:lnSpc>
                  <a:spcPct val="90000"/>
                </a:lnSpc>
                <a:spcBef>
                  <a:spcPct val="50000"/>
                </a:spcBef>
              </a:pPr>
              <a:r>
                <a:rPr lang="ja-JP" altLang="en-US" sz="1100" dirty="0" smtClean="0">
                  <a:solidFill>
                    <a:schemeClr val="tx1">
                      <a:lumMod val="75000"/>
                      <a:lumOff val="25000"/>
                    </a:schemeClr>
                  </a:solidFill>
                  <a:latin typeface="+mn-ea"/>
                  <a:cs typeface="ヒラギノ角ゴ ProN W6"/>
                </a:rPr>
                <a:t>情報サービス（例）</a:t>
              </a:r>
              <a:endParaRPr lang="ja-JP" altLang="en-US" sz="1100" dirty="0">
                <a:solidFill>
                  <a:schemeClr val="tx1">
                    <a:lumMod val="75000"/>
                    <a:lumOff val="25000"/>
                  </a:schemeClr>
                </a:solidFill>
                <a:latin typeface="+mn-ea"/>
                <a:cs typeface="ヒラギノ角ゴ ProN W6"/>
              </a:endParaRPr>
            </a:p>
          </p:txBody>
        </p:sp>
        <p:sp>
          <p:nvSpPr>
            <p:cNvPr id="89" name="テキスト ボックス 88"/>
            <p:cNvSpPr txBox="1"/>
            <p:nvPr/>
          </p:nvSpPr>
          <p:spPr bwMode="auto">
            <a:xfrm>
              <a:off x="5095419" y="3579033"/>
              <a:ext cx="4510026" cy="560482"/>
            </a:xfrm>
            <a:prstGeom prst="rect">
              <a:avLst/>
            </a:prstGeom>
            <a:solidFill>
              <a:schemeClr val="accent1"/>
            </a:solidFill>
            <a:ln w="9525">
              <a:solidFill>
                <a:schemeClr val="accent1"/>
              </a:solidFill>
              <a:prstDash val="solid"/>
              <a:miter lim="800000"/>
              <a:headEnd/>
              <a:tailEnd/>
            </a:ln>
            <a:effectLst/>
          </p:spPr>
          <p:txBody>
            <a:bodyPr wrap="square" lIns="79434" tIns="48989" rIns="79434" bIns="48989" rtlCol="0" anchor="ctr">
              <a:prstTxWarp prst="textNoShape">
                <a:avLst/>
              </a:prstTxWarp>
              <a:noAutofit/>
            </a:bodyPr>
            <a:lstStyle/>
            <a:p>
              <a:pPr algn="ctr" latinLnBrk="0">
                <a:lnSpc>
                  <a:spcPct val="90000"/>
                </a:lnSpc>
                <a:spcBef>
                  <a:spcPct val="50000"/>
                </a:spcBef>
              </a:pPr>
              <a:r>
                <a:rPr lang="ja-JP" altLang="en-US" sz="1400" b="1" dirty="0" smtClean="0">
                  <a:solidFill>
                    <a:schemeClr val="bg1"/>
                  </a:solidFill>
                  <a:latin typeface="+mn-ea"/>
                  <a:cs typeface="ヒラギノ角ゴ ProN W6"/>
                </a:rPr>
                <a:t>情報流通連携基盤共通ＡＰＩ</a:t>
              </a:r>
              <a:endParaRPr lang="en-US" altLang="ja-JP" sz="1400" b="1" baseline="30000" dirty="0" smtClean="0">
                <a:solidFill>
                  <a:schemeClr val="bg1"/>
                </a:solidFill>
                <a:latin typeface="+mn-ea"/>
                <a:cs typeface="ヒラギノ角ゴ ProN W6"/>
              </a:endParaRPr>
            </a:p>
          </p:txBody>
        </p:sp>
        <p:sp>
          <p:nvSpPr>
            <p:cNvPr id="90" name="屈折矢印 89"/>
            <p:cNvSpPr/>
            <p:nvPr/>
          </p:nvSpPr>
          <p:spPr>
            <a:xfrm>
              <a:off x="7384488" y="2745427"/>
              <a:ext cx="1783723" cy="629567"/>
            </a:xfrm>
            <a:prstGeom prst="bentUpArrow">
              <a:avLst>
                <a:gd name="adj1" fmla="val 37086"/>
                <a:gd name="adj2" fmla="val 39571"/>
                <a:gd name="adj3" fmla="val 352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1" name="屈折矢印 100"/>
            <p:cNvSpPr/>
            <p:nvPr/>
          </p:nvSpPr>
          <p:spPr>
            <a:xfrm flipH="1">
              <a:off x="5665945" y="2728100"/>
              <a:ext cx="1623379" cy="646894"/>
            </a:xfrm>
            <a:prstGeom prst="bentUpArrow">
              <a:avLst>
                <a:gd name="adj1" fmla="val 37086"/>
                <a:gd name="adj2" fmla="val 39571"/>
                <a:gd name="adj3" fmla="val 352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3" name="正方形/長方形 815"/>
            <p:cNvSpPr>
              <a:spLocks noChangeArrowheads="1"/>
            </p:cNvSpPr>
            <p:nvPr/>
          </p:nvSpPr>
          <p:spPr bwMode="auto">
            <a:xfrm>
              <a:off x="4965661" y="1101112"/>
              <a:ext cx="1548822" cy="26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algn="ctr"/>
              <a:r>
                <a:rPr lang="ja-JP" altLang="en-US" sz="1100" dirty="0" smtClean="0">
                  <a:latin typeface="+mn-ea"/>
                </a:rPr>
                <a:t>＜防災情報サービス＞</a:t>
              </a:r>
              <a:endParaRPr lang="ja-JP" altLang="en-US" sz="1100" dirty="0">
                <a:latin typeface="+mn-ea"/>
              </a:endParaRPr>
            </a:p>
          </p:txBody>
        </p:sp>
        <p:pic>
          <p:nvPicPr>
            <p:cNvPr id="10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5661" y="1359785"/>
              <a:ext cx="1476916" cy="12511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5" name="AutoShape 83"/>
            <p:cNvSpPr>
              <a:spLocks noChangeArrowheads="1"/>
            </p:cNvSpPr>
            <p:nvPr/>
          </p:nvSpPr>
          <p:spPr bwMode="auto">
            <a:xfrm>
              <a:off x="4896191" y="1385417"/>
              <a:ext cx="1152884" cy="252698"/>
            </a:xfrm>
            <a:prstGeom prst="wedgeRoundRectCallout">
              <a:avLst>
                <a:gd name="adj1" fmla="val -6002"/>
                <a:gd name="adj2" fmla="val 147069"/>
                <a:gd name="adj3" fmla="val 16667"/>
              </a:avLst>
            </a:prstGeom>
            <a:solidFill>
              <a:schemeClr val="accent4">
                <a:lumMod val="60000"/>
                <a:lumOff val="40000"/>
              </a:schemeClr>
            </a:solidFill>
            <a:ln w="9525">
              <a:solidFill>
                <a:schemeClr val="tx1"/>
              </a:solidFill>
              <a:miter lim="800000"/>
              <a:headEnd/>
              <a:tailEnd/>
            </a:ln>
          </p:spPr>
          <p:txBody>
            <a:bodyPr/>
            <a:lstStyle/>
            <a:p>
              <a:pPr algn="ctr"/>
              <a:r>
                <a:rPr lang="ja-JP" altLang="en-US" sz="1100" dirty="0"/>
                <a:t>浸水危険エリア</a:t>
              </a:r>
              <a:endParaRPr lang="ja-JP" altLang="en-US" sz="1100" dirty="0">
                <a:latin typeface="Calibri" pitchFamily="34" charset="0"/>
              </a:endParaRPr>
            </a:p>
          </p:txBody>
        </p:sp>
        <p:sp>
          <p:nvSpPr>
            <p:cNvPr id="106" name="AutoShape 86"/>
            <p:cNvSpPr>
              <a:spLocks noChangeArrowheads="1"/>
            </p:cNvSpPr>
            <p:nvPr/>
          </p:nvSpPr>
          <p:spPr bwMode="auto">
            <a:xfrm>
              <a:off x="5603121" y="2067898"/>
              <a:ext cx="983269" cy="260086"/>
            </a:xfrm>
            <a:prstGeom prst="wedgeRoundRectCallout">
              <a:avLst>
                <a:gd name="adj1" fmla="val -33737"/>
                <a:gd name="adj2" fmla="val -148793"/>
                <a:gd name="adj3" fmla="val 16667"/>
              </a:avLst>
            </a:prstGeom>
            <a:solidFill>
              <a:schemeClr val="accent2">
                <a:lumMod val="20000"/>
                <a:lumOff val="80000"/>
              </a:schemeClr>
            </a:solidFill>
            <a:ln w="9525">
              <a:solidFill>
                <a:schemeClr val="tx1"/>
              </a:solidFill>
              <a:miter lim="800000"/>
              <a:headEnd/>
              <a:tailEnd/>
            </a:ln>
          </p:spPr>
          <p:txBody>
            <a:bodyPr lIns="18000" rIns="18000"/>
            <a:lstStyle/>
            <a:p>
              <a:pPr algn="ctr"/>
              <a:r>
                <a:rPr lang="ja-JP" altLang="en-US" sz="1100" dirty="0" smtClean="0">
                  <a:latin typeface="Calibri" pitchFamily="34" charset="0"/>
                </a:rPr>
                <a:t>避難勧告エリア</a:t>
              </a:r>
              <a:endParaRPr lang="ja-JP" altLang="en-US" sz="1100" dirty="0">
                <a:latin typeface="Calibri" pitchFamily="34" charset="0"/>
              </a:endParaRPr>
            </a:p>
          </p:txBody>
        </p:sp>
        <p:pic>
          <p:nvPicPr>
            <p:cNvPr id="107" name="Picture 3"/>
            <p:cNvPicPr>
              <a:picLocks noChangeAspect="1" noChangeArrowheads="1"/>
            </p:cNvPicPr>
            <p:nvPr/>
          </p:nvPicPr>
          <p:blipFill>
            <a:blip r:embed="rId3" cstate="print"/>
            <a:srcRect/>
            <a:stretch>
              <a:fillRect/>
            </a:stretch>
          </p:blipFill>
          <p:spPr bwMode="auto">
            <a:xfrm>
              <a:off x="8232245" y="1361899"/>
              <a:ext cx="1571180" cy="1249046"/>
            </a:xfrm>
            <a:prstGeom prst="rect">
              <a:avLst/>
            </a:prstGeom>
            <a:noFill/>
            <a:ln w="9525">
              <a:solidFill>
                <a:schemeClr val="tx1"/>
              </a:solidFill>
              <a:miter lim="800000"/>
              <a:headEnd/>
              <a:tailEnd/>
            </a:ln>
          </p:spPr>
        </p:pic>
        <p:sp>
          <p:nvSpPr>
            <p:cNvPr id="108" name="テキスト ボックス 107"/>
            <p:cNvSpPr txBox="1"/>
            <p:nvPr/>
          </p:nvSpPr>
          <p:spPr>
            <a:xfrm>
              <a:off x="6544139" y="1101658"/>
              <a:ext cx="1700452" cy="430871"/>
            </a:xfrm>
            <a:prstGeom prst="rect">
              <a:avLst/>
            </a:prstGeom>
            <a:noFill/>
          </p:spPr>
          <p:txBody>
            <a:bodyPr wrap="square" lIns="91424" tIns="45712" rIns="91424" bIns="45712" rtlCol="0">
              <a:spAutoFit/>
            </a:bodyPr>
            <a:lstStyle/>
            <a:p>
              <a:pPr algn="ctr"/>
              <a:r>
                <a:rPr lang="ja-JP" altLang="en-US" sz="1100" dirty="0" smtClean="0">
                  <a:latin typeface="+mn-ea"/>
                  <a:cs typeface="Arial Bold"/>
                </a:rPr>
                <a:t>＜公共交通情報サービス＞</a:t>
              </a:r>
              <a:endParaRPr lang="ja-JP" altLang="en-US" sz="1100" dirty="0">
                <a:latin typeface="+mn-ea"/>
                <a:cs typeface="Arial Bold"/>
              </a:endParaRPr>
            </a:p>
          </p:txBody>
        </p:sp>
        <p:sp>
          <p:nvSpPr>
            <p:cNvPr id="109" name="テキスト ボックス 108"/>
            <p:cNvSpPr txBox="1"/>
            <p:nvPr/>
          </p:nvSpPr>
          <p:spPr>
            <a:xfrm>
              <a:off x="8244591" y="1101112"/>
              <a:ext cx="1558835" cy="261594"/>
            </a:xfrm>
            <a:prstGeom prst="rect">
              <a:avLst/>
            </a:prstGeom>
            <a:noFill/>
          </p:spPr>
          <p:txBody>
            <a:bodyPr wrap="square" lIns="91424" tIns="45712" rIns="91424" bIns="45712" rtlCol="0">
              <a:spAutoFit/>
            </a:bodyPr>
            <a:lstStyle/>
            <a:p>
              <a:pPr algn="ctr"/>
              <a:r>
                <a:rPr lang="ja-JP" altLang="en-US" sz="1100" dirty="0" smtClean="0">
                  <a:latin typeface="+mn-ea"/>
                  <a:cs typeface="Arial Bold"/>
                </a:rPr>
                <a:t>＜地盤情報サービス＞</a:t>
              </a:r>
              <a:endParaRPr lang="ja-JP" altLang="en-US" sz="1100" dirty="0">
                <a:latin typeface="+mn-ea"/>
                <a:cs typeface="Arial Bold"/>
              </a:endParaRPr>
            </a:p>
          </p:txBody>
        </p:sp>
        <p:sp>
          <p:nvSpPr>
            <p:cNvPr id="110" name="テキスト ボックス 109"/>
            <p:cNvSpPr txBox="1"/>
            <p:nvPr/>
          </p:nvSpPr>
          <p:spPr bwMode="auto">
            <a:xfrm>
              <a:off x="6327020" y="3112510"/>
              <a:ext cx="2119289" cy="292834"/>
            </a:xfrm>
            <a:prstGeom prst="rect">
              <a:avLst/>
            </a:prstGeom>
            <a:noFill/>
            <a:ln w="9525">
              <a:noFill/>
              <a:prstDash val="solid"/>
              <a:miter lim="800000"/>
              <a:headEnd/>
              <a:tailEnd/>
            </a:ln>
            <a:effectLst/>
          </p:spPr>
          <p:txBody>
            <a:bodyPr wrap="none" lIns="79434" tIns="48989" rIns="79434" bIns="48989" rtlCol="0">
              <a:prstTxWarp prst="textNoShape">
                <a:avLst/>
              </a:prstTxWarp>
              <a:spAutoFit/>
            </a:bodyPr>
            <a:lstStyle/>
            <a:p>
              <a:pPr algn="ctr" latinLnBrk="0">
                <a:lnSpc>
                  <a:spcPct val="90000"/>
                </a:lnSpc>
                <a:spcBef>
                  <a:spcPct val="50000"/>
                </a:spcBef>
              </a:pPr>
              <a:r>
                <a:rPr lang="ja-JP" altLang="en-US" sz="1400" b="1" dirty="0" smtClean="0">
                  <a:solidFill>
                    <a:schemeClr val="bg1"/>
                  </a:solidFill>
                  <a:latin typeface="+mn-ea"/>
                  <a:cs typeface="ヒラギノ角ゴ ProN W6"/>
                </a:rPr>
                <a:t>様々な情報の組み合わせ</a:t>
              </a:r>
              <a:endParaRPr lang="ja-JP" altLang="en-US" sz="1400" b="1" dirty="0">
                <a:solidFill>
                  <a:schemeClr val="bg1"/>
                </a:solidFill>
                <a:latin typeface="+mn-ea"/>
                <a:cs typeface="ヒラギノ角ゴ ProN W6"/>
              </a:endParaRPr>
            </a:p>
          </p:txBody>
        </p:sp>
        <p:pic>
          <p:nvPicPr>
            <p:cNvPr id="111" name="図 110" descr="::plan:実証アプリ:dksl_screenshot:中央線Screenshot_2013-02-26-02-07-40.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409169" y="1359785"/>
              <a:ext cx="584470" cy="1251160"/>
            </a:xfrm>
            <a:prstGeom prst="rect">
              <a:avLst/>
            </a:prstGeom>
            <a:noFill/>
            <a:ln w="9525">
              <a:solidFill>
                <a:schemeClr val="tx1"/>
              </a:solidFill>
              <a:miter lim="800000"/>
              <a:headEnd/>
              <a:tailEnd/>
            </a:ln>
          </p:spPr>
        </p:pic>
        <p:pic>
          <p:nvPicPr>
            <p:cNvPr id="112" name="図 111" descr="::plan:実証アプリ:dksl_screenshot:バス現在位置Screenshot_2013-02-25-21-52-46.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6771616" y="1365349"/>
              <a:ext cx="558398" cy="1245595"/>
            </a:xfrm>
            <a:prstGeom prst="rect">
              <a:avLst/>
            </a:prstGeom>
            <a:noFill/>
            <a:ln w="9525">
              <a:solidFill>
                <a:schemeClr val="tx1"/>
              </a:solidFill>
              <a:miter lim="800000"/>
              <a:headEnd/>
              <a:tailEnd/>
            </a:ln>
          </p:spPr>
        </p:pic>
        <p:grpSp>
          <p:nvGrpSpPr>
            <p:cNvPr id="113" name="グループ化 112"/>
            <p:cNvGrpSpPr/>
            <p:nvPr/>
          </p:nvGrpSpPr>
          <p:grpSpPr>
            <a:xfrm>
              <a:off x="4911149" y="4181219"/>
              <a:ext cx="5112151" cy="1582369"/>
              <a:chOff x="4872952" y="4388870"/>
              <a:chExt cx="5112151" cy="1582369"/>
            </a:xfrm>
          </p:grpSpPr>
          <p:sp>
            <p:nvSpPr>
              <p:cNvPr id="132" name="正方形/長方形 131"/>
              <p:cNvSpPr/>
              <p:nvPr/>
            </p:nvSpPr>
            <p:spPr>
              <a:xfrm>
                <a:off x="5445963" y="5506999"/>
                <a:ext cx="2091282" cy="246221"/>
              </a:xfrm>
              <a:prstGeom prst="rect">
                <a:avLst/>
              </a:prstGeom>
            </p:spPr>
            <p:txBody>
              <a:bodyPr wrap="square">
                <a:spAutoFit/>
              </a:bodyPr>
              <a:lstStyle/>
              <a:p>
                <a:pPr algn="ctr"/>
                <a:r>
                  <a:rPr lang="ja-JP" altLang="en-US" sz="1000" dirty="0" smtClean="0"/>
                  <a:t>＜国・地方</a:t>
                </a:r>
                <a:r>
                  <a:rPr lang="ja-JP" altLang="en-US" sz="1000" dirty="0"/>
                  <a:t>公共</a:t>
                </a:r>
                <a:r>
                  <a:rPr lang="ja-JP" altLang="en-US" sz="1000" dirty="0" smtClean="0"/>
                  <a:t>団体が持つ情報＞</a:t>
                </a:r>
                <a:endParaRPr lang="ja-JP" altLang="en-US" sz="1000" dirty="0"/>
              </a:p>
            </p:txBody>
          </p:sp>
          <p:sp>
            <p:nvSpPr>
              <p:cNvPr id="133" name="上矢印 132"/>
              <p:cNvSpPr/>
              <p:nvPr/>
            </p:nvSpPr>
            <p:spPr>
              <a:xfrm>
                <a:off x="7078068" y="4388871"/>
                <a:ext cx="167851" cy="388159"/>
              </a:xfrm>
              <a:prstGeom prst="upArrow">
                <a:avLst/>
              </a:prstGeom>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pPr algn="l"/>
                <a:endParaRPr kumimoji="1" lang="ja-JP" altLang="en-US" sz="1050" dirty="0" err="1" smtClean="0"/>
              </a:p>
            </p:txBody>
          </p:sp>
          <p:sp>
            <p:nvSpPr>
              <p:cNvPr id="134" name="上矢印 133"/>
              <p:cNvSpPr/>
              <p:nvPr/>
            </p:nvSpPr>
            <p:spPr>
              <a:xfrm>
                <a:off x="7771539" y="4388870"/>
                <a:ext cx="167851" cy="404779"/>
              </a:xfrm>
              <a:prstGeom prst="upArrow">
                <a:avLst/>
              </a:prstGeom>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pPr algn="l"/>
                <a:endParaRPr kumimoji="1" lang="ja-JP" altLang="en-US" sz="1050" dirty="0" err="1" smtClean="0"/>
              </a:p>
            </p:txBody>
          </p:sp>
          <p:pic>
            <p:nvPicPr>
              <p:cNvPr id="135" name="Picture 12" descr="C:\Users\006751\AppData\Local\Microsoft\Windows\Temporary Internet Files\Content.IE5\YBVEMCRZ\MC90031081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8489" y="4830077"/>
                <a:ext cx="605903" cy="471490"/>
              </a:xfrm>
              <a:prstGeom prst="rect">
                <a:avLst/>
              </a:prstGeom>
              <a:noFill/>
              <a:extLst>
                <a:ext uri="{909E8E84-426E-40DD-AFC4-6F175D3DCCD1}">
                  <a14:hiddenFill xmlns:a14="http://schemas.microsoft.com/office/drawing/2010/main">
                    <a:solidFill>
                      <a:srgbClr val="FFFFFF"/>
                    </a:solidFill>
                  </a14:hiddenFill>
                </a:ext>
              </a:extLst>
            </p:spPr>
          </p:pic>
          <p:sp>
            <p:nvSpPr>
              <p:cNvPr id="136" name="テキスト ボックス 135"/>
              <p:cNvSpPr txBox="1"/>
              <p:nvPr/>
            </p:nvSpPr>
            <p:spPr bwMode="auto">
              <a:xfrm>
                <a:off x="7942112" y="5506999"/>
                <a:ext cx="2042991" cy="252823"/>
              </a:xfrm>
              <a:prstGeom prst="rect">
                <a:avLst/>
              </a:prstGeom>
              <a:noFill/>
              <a:ln w="9525">
                <a:noFill/>
                <a:miter lim="800000"/>
                <a:headEnd/>
                <a:tailEnd/>
              </a:ln>
              <a:effectLst/>
            </p:spPr>
            <p:txBody>
              <a:bodyPr wrap="square" lIns="79434" tIns="48989" rIns="79434" bIns="48989" rtlCol="0">
                <a:prstTxWarp prst="textNoShape">
                  <a:avLst/>
                </a:prstTxWarp>
                <a:spAutoFit/>
              </a:bodyPr>
              <a:lstStyle/>
              <a:p>
                <a:pPr algn="ctr" latinLnBrk="0"/>
                <a:r>
                  <a:rPr lang="ja-JP" altLang="en-US" sz="1000" dirty="0" smtClean="0">
                    <a:latin typeface="+mn-ea"/>
                    <a:cs typeface="ヒラギノ角ゴ Pro W6"/>
                  </a:rPr>
                  <a:t>＜民間が持つ情報＞</a:t>
                </a:r>
                <a:endParaRPr lang="ja-JP" altLang="en-US" sz="1000" dirty="0">
                  <a:latin typeface="+mn-ea"/>
                  <a:cs typeface="ヒラギノ角ゴ Pro W6"/>
                </a:endParaRPr>
              </a:p>
            </p:txBody>
          </p:sp>
          <p:sp>
            <p:nvSpPr>
              <p:cNvPr id="137" name="上矢印 136"/>
              <p:cNvSpPr/>
              <p:nvPr/>
            </p:nvSpPr>
            <p:spPr>
              <a:xfrm>
                <a:off x="8527181" y="4394283"/>
                <a:ext cx="167851" cy="404779"/>
              </a:xfrm>
              <a:prstGeom prst="upArrow">
                <a:avLst/>
              </a:prstGeom>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pPr algn="l"/>
                <a:endParaRPr kumimoji="1" lang="ja-JP" altLang="en-US" sz="1050" dirty="0" err="1" smtClean="0"/>
              </a:p>
            </p:txBody>
          </p:sp>
          <p:sp>
            <p:nvSpPr>
              <p:cNvPr id="138" name="上矢印 137"/>
              <p:cNvSpPr/>
              <p:nvPr/>
            </p:nvSpPr>
            <p:spPr>
              <a:xfrm>
                <a:off x="9232562" y="4394284"/>
                <a:ext cx="167851" cy="396039"/>
              </a:xfrm>
              <a:prstGeom prst="upArrow">
                <a:avLst/>
              </a:prstGeom>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pPr algn="l"/>
                <a:endParaRPr kumimoji="1" lang="ja-JP" altLang="en-US" sz="1050" dirty="0" err="1" smtClean="0"/>
              </a:p>
            </p:txBody>
          </p:sp>
          <p:pic>
            <p:nvPicPr>
              <p:cNvPr id="139" name="図 1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4399" y="4879446"/>
                <a:ext cx="643775" cy="312999"/>
              </a:xfrm>
              <a:prstGeom prst="rect">
                <a:avLst/>
              </a:prstGeom>
            </p:spPr>
          </p:pic>
          <p:pic>
            <p:nvPicPr>
              <p:cNvPr id="140" name="図 1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36335" y="4784913"/>
                <a:ext cx="734968" cy="507128"/>
              </a:xfrm>
              <a:prstGeom prst="rect">
                <a:avLst/>
              </a:prstGeom>
            </p:spPr>
          </p:pic>
          <p:sp>
            <p:nvSpPr>
              <p:cNvPr id="141" name="上矢印 140"/>
              <p:cNvSpPr/>
              <p:nvPr/>
            </p:nvSpPr>
            <p:spPr>
              <a:xfrm>
                <a:off x="5167471" y="4403351"/>
                <a:ext cx="167851" cy="388159"/>
              </a:xfrm>
              <a:prstGeom prst="upArrow">
                <a:avLst/>
              </a:prstGeom>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pPr algn="l"/>
                <a:endParaRPr kumimoji="1" lang="ja-JP" altLang="en-US" sz="1050" dirty="0" err="1" smtClean="0"/>
              </a:p>
            </p:txBody>
          </p:sp>
          <p:sp>
            <p:nvSpPr>
              <p:cNvPr id="142" name="上矢印 141"/>
              <p:cNvSpPr/>
              <p:nvPr/>
            </p:nvSpPr>
            <p:spPr>
              <a:xfrm>
                <a:off x="5708251" y="4403350"/>
                <a:ext cx="174602" cy="347077"/>
              </a:xfrm>
              <a:prstGeom prst="upArrow">
                <a:avLst/>
              </a:prstGeom>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pPr algn="l"/>
                <a:endParaRPr kumimoji="1" lang="ja-JP" altLang="en-US" sz="1050" dirty="0" err="1" smtClean="0"/>
              </a:p>
            </p:txBody>
          </p:sp>
          <p:sp>
            <p:nvSpPr>
              <p:cNvPr id="143" name="上矢印 142"/>
              <p:cNvSpPr/>
              <p:nvPr/>
            </p:nvSpPr>
            <p:spPr>
              <a:xfrm>
                <a:off x="6382232" y="4403351"/>
                <a:ext cx="167851" cy="396039"/>
              </a:xfrm>
              <a:prstGeom prst="upArrow">
                <a:avLst/>
              </a:prstGeom>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pPr algn="l"/>
                <a:endParaRPr kumimoji="1" lang="ja-JP" altLang="en-US" sz="1050" dirty="0" err="1" smtClean="0"/>
              </a:p>
            </p:txBody>
          </p:sp>
          <p:sp>
            <p:nvSpPr>
              <p:cNvPr id="144" name="テキスト ボックス 143"/>
              <p:cNvSpPr txBox="1"/>
              <p:nvPr/>
            </p:nvSpPr>
            <p:spPr>
              <a:xfrm>
                <a:off x="5416641" y="5286191"/>
                <a:ext cx="830697" cy="246221"/>
              </a:xfrm>
              <a:prstGeom prst="rect">
                <a:avLst/>
              </a:prstGeom>
              <a:noFill/>
            </p:spPr>
            <p:txBody>
              <a:bodyPr wrap="square" rtlCol="0">
                <a:spAutoFit/>
              </a:bodyPr>
              <a:lstStyle/>
              <a:p>
                <a:pPr algn="ctr"/>
                <a:r>
                  <a:rPr kumimoji="1" lang="ja-JP" altLang="en-US" sz="1000" dirty="0" smtClean="0"/>
                  <a:t>被害情報</a:t>
                </a:r>
                <a:endParaRPr kumimoji="1" lang="ja-JP" altLang="en-US" sz="1000" dirty="0"/>
              </a:p>
            </p:txBody>
          </p:sp>
          <p:sp>
            <p:nvSpPr>
              <p:cNvPr id="145" name="テキスト ボックス 144"/>
              <p:cNvSpPr txBox="1"/>
              <p:nvPr/>
            </p:nvSpPr>
            <p:spPr>
              <a:xfrm>
                <a:off x="6127613" y="5273732"/>
                <a:ext cx="841160" cy="246221"/>
              </a:xfrm>
              <a:prstGeom prst="rect">
                <a:avLst/>
              </a:prstGeom>
              <a:noFill/>
            </p:spPr>
            <p:txBody>
              <a:bodyPr wrap="square" rtlCol="0">
                <a:spAutoFit/>
              </a:bodyPr>
              <a:lstStyle/>
              <a:p>
                <a:pPr algn="ctr"/>
                <a:r>
                  <a:rPr kumimoji="1" lang="ja-JP" altLang="en-US" sz="1000" dirty="0" smtClean="0"/>
                  <a:t>避難所情報</a:t>
                </a:r>
                <a:endParaRPr kumimoji="1" lang="ja-JP" altLang="en-US" sz="1000" dirty="0"/>
              </a:p>
            </p:txBody>
          </p:sp>
          <p:sp>
            <p:nvSpPr>
              <p:cNvPr id="146" name="テキスト ボックス 145"/>
              <p:cNvSpPr txBox="1"/>
              <p:nvPr/>
            </p:nvSpPr>
            <p:spPr>
              <a:xfrm>
                <a:off x="6858916" y="5273730"/>
                <a:ext cx="774006" cy="246221"/>
              </a:xfrm>
              <a:prstGeom prst="rect">
                <a:avLst/>
              </a:prstGeom>
              <a:noFill/>
            </p:spPr>
            <p:txBody>
              <a:bodyPr wrap="square" rtlCol="0">
                <a:spAutoFit/>
              </a:bodyPr>
              <a:lstStyle/>
              <a:p>
                <a:pPr algn="ctr"/>
                <a:r>
                  <a:rPr lang="ja-JP" altLang="en-US" sz="1000" dirty="0" smtClean="0"/>
                  <a:t>行政</a:t>
                </a:r>
                <a:r>
                  <a:rPr lang="ja-JP" altLang="en-US" sz="1000" dirty="0"/>
                  <a:t>情報</a:t>
                </a:r>
                <a:endParaRPr kumimoji="1" lang="ja-JP" altLang="en-US" sz="1000" dirty="0"/>
              </a:p>
            </p:txBody>
          </p:sp>
          <p:sp>
            <p:nvSpPr>
              <p:cNvPr id="147" name="テキスト ボックス 146"/>
              <p:cNvSpPr txBox="1"/>
              <p:nvPr/>
            </p:nvSpPr>
            <p:spPr>
              <a:xfrm>
                <a:off x="8231992" y="5286191"/>
                <a:ext cx="939264" cy="246221"/>
              </a:xfrm>
              <a:prstGeom prst="rect">
                <a:avLst/>
              </a:prstGeom>
              <a:noFill/>
            </p:spPr>
            <p:txBody>
              <a:bodyPr wrap="square" rtlCol="0">
                <a:spAutoFit/>
              </a:bodyPr>
              <a:lstStyle/>
              <a:p>
                <a:pPr algn="ctr"/>
                <a:r>
                  <a:rPr kumimoji="1" lang="ja-JP" altLang="en-US" sz="1000" dirty="0" smtClean="0"/>
                  <a:t>観光・イベント</a:t>
                </a:r>
                <a:endParaRPr kumimoji="1" lang="ja-JP" altLang="en-US" sz="1000" dirty="0"/>
              </a:p>
            </p:txBody>
          </p:sp>
          <p:sp>
            <p:nvSpPr>
              <p:cNvPr id="148" name="テキスト ボックス 147"/>
              <p:cNvSpPr txBox="1"/>
              <p:nvPr/>
            </p:nvSpPr>
            <p:spPr>
              <a:xfrm>
                <a:off x="7487137" y="5240697"/>
                <a:ext cx="824043" cy="400110"/>
              </a:xfrm>
              <a:prstGeom prst="rect">
                <a:avLst/>
              </a:prstGeom>
              <a:noFill/>
            </p:spPr>
            <p:txBody>
              <a:bodyPr wrap="square" rtlCol="0">
                <a:spAutoFit/>
              </a:bodyPr>
              <a:lstStyle/>
              <a:p>
                <a:pPr algn="ctr"/>
                <a:r>
                  <a:rPr kumimoji="1" lang="ja-JP" altLang="en-US" sz="1000" dirty="0" smtClean="0">
                    <a:latin typeface="+mn-ea"/>
                  </a:rPr>
                  <a:t>電車・バス</a:t>
                </a:r>
                <a:endParaRPr kumimoji="1" lang="en-US" altLang="ja-JP" sz="1000" dirty="0" smtClean="0">
                  <a:latin typeface="+mn-ea"/>
                </a:endParaRPr>
              </a:p>
              <a:p>
                <a:pPr algn="ctr"/>
                <a:r>
                  <a:rPr kumimoji="1" lang="ja-JP" altLang="en-US" sz="1000" dirty="0" smtClean="0">
                    <a:latin typeface="+mn-ea"/>
                  </a:rPr>
                  <a:t>運行情報等</a:t>
                </a:r>
                <a:endParaRPr kumimoji="1" lang="ja-JP" altLang="en-US" sz="1000" dirty="0">
                  <a:latin typeface="+mn-ea"/>
                </a:endParaRPr>
              </a:p>
            </p:txBody>
          </p:sp>
          <p:pic>
            <p:nvPicPr>
              <p:cNvPr id="149" name="Picture 2" descr="C:\Program Files\Microsoft Office\MEDIA\CAGCAT10\j0293828.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3001" y="4735102"/>
                <a:ext cx="481435" cy="543831"/>
              </a:xfrm>
              <a:prstGeom prst="rect">
                <a:avLst/>
              </a:prstGeom>
              <a:noFill/>
              <a:extLst>
                <a:ext uri="{909E8E84-426E-40DD-AFC4-6F175D3DCCD1}">
                  <a14:hiddenFill xmlns:a14="http://schemas.microsoft.com/office/drawing/2010/main">
                    <a:solidFill>
                      <a:srgbClr val="FFFFFF"/>
                    </a:solidFill>
                  </a14:hiddenFill>
                </a:ext>
              </a:extLst>
            </p:spPr>
          </p:pic>
          <p:sp>
            <p:nvSpPr>
              <p:cNvPr id="150" name="テキスト ボックス 149"/>
              <p:cNvSpPr txBox="1"/>
              <p:nvPr/>
            </p:nvSpPr>
            <p:spPr>
              <a:xfrm>
                <a:off x="4872952" y="5271611"/>
                <a:ext cx="758886" cy="246221"/>
              </a:xfrm>
              <a:prstGeom prst="rect">
                <a:avLst/>
              </a:prstGeom>
              <a:noFill/>
            </p:spPr>
            <p:txBody>
              <a:bodyPr wrap="square" rtlCol="0">
                <a:spAutoFit/>
              </a:bodyPr>
              <a:lstStyle/>
              <a:p>
                <a:pPr algn="ctr"/>
                <a:r>
                  <a:rPr kumimoji="1" lang="ja-JP" altLang="en-US" sz="1000" dirty="0" smtClean="0"/>
                  <a:t>気象情報</a:t>
                </a:r>
                <a:endParaRPr kumimoji="1" lang="ja-JP" altLang="en-US" sz="1000" dirty="0"/>
              </a:p>
            </p:txBody>
          </p:sp>
          <p:pic>
            <p:nvPicPr>
              <p:cNvPr id="151" name="図 150"/>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45963" y="4672738"/>
                <a:ext cx="651370" cy="698905"/>
              </a:xfrm>
              <a:prstGeom prst="rect">
                <a:avLst/>
              </a:prstGeom>
            </p:spPr>
          </p:pic>
          <p:pic>
            <p:nvPicPr>
              <p:cNvPr id="152" name="Picture 6" descr="Image0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414300" y="4888472"/>
                <a:ext cx="303809" cy="3547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 name="円柱 152"/>
              <p:cNvSpPr/>
              <p:nvPr/>
            </p:nvSpPr>
            <p:spPr bwMode="auto">
              <a:xfrm>
                <a:off x="9087502" y="4930895"/>
                <a:ext cx="91306" cy="299766"/>
              </a:xfrm>
              <a:prstGeom prst="can">
                <a:avLst/>
              </a:prstGeom>
              <a:solidFill>
                <a:srgbClr val="00B05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a:endParaRPr lang="ja-JP" altLang="en-US" sz="800" dirty="0" smtClean="0">
                  <a:solidFill>
                    <a:srgbClr val="0E2C3E"/>
                  </a:solidFill>
                  <a:latin typeface="ヒラギノ角ゴ ProN W6"/>
                  <a:ea typeface="ヒラギノ角ゴ ProN W6"/>
                  <a:cs typeface="ヒラギノ角ゴ ProN W6"/>
                </a:endParaRPr>
              </a:p>
            </p:txBody>
          </p:sp>
          <p:sp>
            <p:nvSpPr>
              <p:cNvPr id="154" name="円柱 153"/>
              <p:cNvSpPr/>
              <p:nvPr/>
            </p:nvSpPr>
            <p:spPr bwMode="auto">
              <a:xfrm>
                <a:off x="9195008" y="4891975"/>
                <a:ext cx="91306" cy="299766"/>
              </a:xfrm>
              <a:prstGeom prst="can">
                <a:avLst/>
              </a:prstGeom>
              <a:solidFill>
                <a:srgbClr val="00B05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a:endParaRPr lang="ja-JP" altLang="en-US" sz="800" dirty="0" smtClean="0">
                  <a:solidFill>
                    <a:srgbClr val="0E2C3E"/>
                  </a:solidFill>
                  <a:latin typeface="ヒラギノ角ゴ ProN W6"/>
                  <a:ea typeface="ヒラギノ角ゴ ProN W6"/>
                  <a:cs typeface="ヒラギノ角ゴ ProN W6"/>
                </a:endParaRPr>
              </a:p>
            </p:txBody>
          </p:sp>
          <p:sp>
            <p:nvSpPr>
              <p:cNvPr id="155" name="円柱 154"/>
              <p:cNvSpPr/>
              <p:nvPr/>
            </p:nvSpPr>
            <p:spPr bwMode="auto">
              <a:xfrm flipH="1">
                <a:off x="9384954" y="4910074"/>
                <a:ext cx="93411" cy="330684"/>
              </a:xfrm>
              <a:prstGeom prst="can">
                <a:avLst/>
              </a:prstGeom>
              <a:solidFill>
                <a:srgbClr val="00B05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a:endParaRPr lang="ja-JP" altLang="en-US" sz="800" dirty="0" smtClean="0">
                  <a:solidFill>
                    <a:srgbClr val="0E2C3E"/>
                  </a:solidFill>
                  <a:latin typeface="ヒラギノ角ゴ ProN W6"/>
                  <a:ea typeface="ヒラギノ角ゴ ProN W6"/>
                  <a:cs typeface="ヒラギノ角ゴ ProN W6"/>
                </a:endParaRPr>
              </a:p>
            </p:txBody>
          </p:sp>
          <p:sp>
            <p:nvSpPr>
              <p:cNvPr id="156" name="円柱 155"/>
              <p:cNvSpPr/>
              <p:nvPr/>
            </p:nvSpPr>
            <p:spPr bwMode="auto">
              <a:xfrm>
                <a:off x="9291825" y="4949470"/>
                <a:ext cx="91306" cy="299766"/>
              </a:xfrm>
              <a:prstGeom prst="can">
                <a:avLst/>
              </a:prstGeom>
              <a:solidFill>
                <a:srgbClr val="00B05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a:endParaRPr lang="ja-JP" altLang="en-US" sz="800" dirty="0" smtClean="0">
                  <a:solidFill>
                    <a:srgbClr val="0E2C3E"/>
                  </a:solidFill>
                  <a:latin typeface="ヒラギノ角ゴ ProN W6"/>
                  <a:ea typeface="ヒラギノ角ゴ ProN W6"/>
                  <a:cs typeface="ヒラギノ角ゴ ProN W6"/>
                </a:endParaRPr>
              </a:p>
            </p:txBody>
          </p:sp>
          <p:sp>
            <p:nvSpPr>
              <p:cNvPr id="157" name="テキスト ボックス 156"/>
              <p:cNvSpPr txBox="1"/>
              <p:nvPr/>
            </p:nvSpPr>
            <p:spPr bwMode="auto">
              <a:xfrm>
                <a:off x="9071303" y="5266728"/>
                <a:ext cx="702089" cy="252823"/>
              </a:xfrm>
              <a:prstGeom prst="rect">
                <a:avLst/>
              </a:prstGeom>
              <a:noFill/>
              <a:ln w="9525">
                <a:noFill/>
                <a:miter lim="800000"/>
                <a:headEnd/>
                <a:tailEnd/>
              </a:ln>
              <a:effectLst/>
            </p:spPr>
            <p:txBody>
              <a:bodyPr wrap="square" lIns="79434" tIns="48989" rIns="79434" bIns="48989" rtlCol="0">
                <a:prstTxWarp prst="textNoShape">
                  <a:avLst/>
                </a:prstTxWarp>
                <a:spAutoFit/>
              </a:bodyPr>
              <a:lstStyle/>
              <a:p>
                <a:pPr algn="ctr" latinLnBrk="0"/>
                <a:r>
                  <a:rPr lang="ja-JP" altLang="en-US" sz="1000" dirty="0" smtClean="0">
                    <a:latin typeface="+mn-ea"/>
                    <a:cs typeface="ヒラギノ角ゴ Pro W6"/>
                  </a:rPr>
                  <a:t>地盤情報</a:t>
                </a:r>
                <a:endParaRPr lang="ja-JP" altLang="en-US" sz="1000" dirty="0">
                  <a:latin typeface="+mn-ea"/>
                  <a:cs typeface="ヒラギノ角ゴ Pro W6"/>
                </a:endParaRPr>
              </a:p>
            </p:txBody>
          </p:sp>
          <p:pic>
            <p:nvPicPr>
              <p:cNvPr id="158" name="図 15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11090" y="4981809"/>
                <a:ext cx="489878" cy="286470"/>
              </a:xfrm>
              <a:prstGeom prst="rect">
                <a:avLst/>
              </a:prstGeom>
            </p:spPr>
          </p:pic>
          <p:pic>
            <p:nvPicPr>
              <p:cNvPr id="159" name="図 15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63408" y="4683217"/>
                <a:ext cx="455354" cy="451001"/>
              </a:xfrm>
              <a:prstGeom prst="rect">
                <a:avLst/>
              </a:prstGeom>
            </p:spPr>
          </p:pic>
          <p:sp>
            <p:nvSpPr>
              <p:cNvPr id="160" name="テキスト ボックス 159"/>
              <p:cNvSpPr txBox="1"/>
              <p:nvPr/>
            </p:nvSpPr>
            <p:spPr bwMode="auto">
              <a:xfrm>
                <a:off x="6783819" y="5719955"/>
                <a:ext cx="1427437" cy="251284"/>
              </a:xfrm>
              <a:prstGeom prst="rect">
                <a:avLst/>
              </a:prstGeom>
              <a:noFill/>
              <a:ln w="9525">
                <a:noFill/>
                <a:prstDash val="solid"/>
                <a:miter lim="800000"/>
                <a:headEnd/>
                <a:tailEnd/>
              </a:ln>
              <a:effectLst/>
            </p:spPr>
            <p:txBody>
              <a:bodyPr wrap="square" lIns="79434" tIns="48989" rIns="79434" bIns="48989" rtlCol="0">
                <a:prstTxWarp prst="textNoShape">
                  <a:avLst/>
                </a:prstTxWarp>
                <a:spAutoFit/>
              </a:bodyPr>
              <a:lstStyle/>
              <a:p>
                <a:pPr algn="ctr" latinLnBrk="0">
                  <a:lnSpc>
                    <a:spcPct val="90000"/>
                  </a:lnSpc>
                  <a:spcBef>
                    <a:spcPct val="50000"/>
                  </a:spcBef>
                </a:pPr>
                <a:r>
                  <a:rPr lang="ja-JP" altLang="en-US" sz="1100" dirty="0" smtClean="0">
                    <a:latin typeface="+mn-ea"/>
                    <a:cs typeface="ヒラギノ角ゴ ProN W6"/>
                  </a:rPr>
                  <a:t>情報ソース（例）</a:t>
                </a:r>
                <a:endParaRPr lang="ja-JP" altLang="en-US" sz="1100" dirty="0">
                  <a:latin typeface="+mn-ea"/>
                  <a:cs typeface="ヒラギノ角ゴ ProN W6"/>
                </a:endParaRPr>
              </a:p>
            </p:txBody>
          </p:sp>
        </p:grpSp>
        <p:sp>
          <p:nvSpPr>
            <p:cNvPr id="114" name="正方形/長方形 113"/>
            <p:cNvSpPr/>
            <p:nvPr/>
          </p:nvSpPr>
          <p:spPr>
            <a:xfrm>
              <a:off x="7424123" y="2327984"/>
              <a:ext cx="554561" cy="2107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15" name="AutoShape 86"/>
            <p:cNvSpPr>
              <a:spLocks noChangeArrowheads="1"/>
            </p:cNvSpPr>
            <p:nvPr/>
          </p:nvSpPr>
          <p:spPr bwMode="auto">
            <a:xfrm>
              <a:off x="7399264" y="1787153"/>
              <a:ext cx="730017" cy="248094"/>
            </a:xfrm>
            <a:prstGeom prst="wedgeRoundRectCallout">
              <a:avLst>
                <a:gd name="adj1" fmla="val -21048"/>
                <a:gd name="adj2" fmla="val 141349"/>
                <a:gd name="adj3" fmla="val 16667"/>
              </a:avLst>
            </a:prstGeom>
            <a:solidFill>
              <a:schemeClr val="bg1"/>
            </a:solidFill>
            <a:ln w="9525">
              <a:solidFill>
                <a:srgbClr val="FF0000"/>
              </a:solidFill>
              <a:miter lim="800000"/>
              <a:headEnd/>
              <a:tailEnd/>
            </a:ln>
          </p:spPr>
          <p:txBody>
            <a:bodyPr lIns="18000" rIns="18000"/>
            <a:lstStyle/>
            <a:p>
              <a:pPr algn="ctr"/>
              <a:r>
                <a:rPr lang="ja-JP" altLang="en-US" sz="1100" dirty="0" smtClean="0">
                  <a:latin typeface="Calibri" pitchFamily="34" charset="0"/>
                </a:rPr>
                <a:t>遅延情報</a:t>
              </a:r>
              <a:endParaRPr lang="ja-JP" altLang="en-US" sz="1100" dirty="0">
                <a:latin typeface="Calibri" pitchFamily="34" charset="0"/>
              </a:endParaRPr>
            </a:p>
          </p:txBody>
        </p:sp>
        <p:sp>
          <p:nvSpPr>
            <p:cNvPr id="116" name="AutoShape 86"/>
            <p:cNvSpPr>
              <a:spLocks noChangeArrowheads="1"/>
            </p:cNvSpPr>
            <p:nvPr/>
          </p:nvSpPr>
          <p:spPr bwMode="auto">
            <a:xfrm>
              <a:off x="6487612" y="2372280"/>
              <a:ext cx="836046" cy="407610"/>
            </a:xfrm>
            <a:prstGeom prst="wedgeRoundRectCallout">
              <a:avLst>
                <a:gd name="adj1" fmla="val 19269"/>
                <a:gd name="adj2" fmla="val -125107"/>
                <a:gd name="adj3" fmla="val 16667"/>
              </a:avLst>
            </a:prstGeom>
            <a:solidFill>
              <a:schemeClr val="bg1"/>
            </a:solidFill>
            <a:ln w="9525">
              <a:solidFill>
                <a:srgbClr val="FF0000"/>
              </a:solidFill>
              <a:miter lim="800000"/>
              <a:headEnd/>
              <a:tailEnd/>
            </a:ln>
          </p:spPr>
          <p:txBody>
            <a:bodyPr lIns="18000" rIns="18000"/>
            <a:lstStyle/>
            <a:p>
              <a:pPr algn="ctr"/>
              <a:r>
                <a:rPr lang="ja-JP" altLang="en-US" sz="1100" dirty="0" smtClean="0">
                  <a:latin typeface="Calibri" pitchFamily="34" charset="0"/>
                </a:rPr>
                <a:t>リアルタイム</a:t>
              </a:r>
              <a:endParaRPr lang="en-US" altLang="ja-JP" sz="1100" dirty="0" smtClean="0">
                <a:latin typeface="Calibri" pitchFamily="34" charset="0"/>
              </a:endParaRPr>
            </a:p>
            <a:p>
              <a:pPr algn="ctr"/>
              <a:r>
                <a:rPr lang="ja-JP" altLang="en-US" sz="1100" dirty="0" smtClean="0">
                  <a:latin typeface="Calibri" pitchFamily="34" charset="0"/>
                </a:rPr>
                <a:t>位置情報</a:t>
              </a:r>
              <a:endParaRPr lang="ja-JP" altLang="en-US" sz="1100" dirty="0">
                <a:latin typeface="Calibri" pitchFamily="34" charset="0"/>
              </a:endParaRPr>
            </a:p>
          </p:txBody>
        </p:sp>
        <p:sp>
          <p:nvSpPr>
            <p:cNvPr id="117" name="角丸四角形 116"/>
            <p:cNvSpPr/>
            <p:nvPr/>
          </p:nvSpPr>
          <p:spPr>
            <a:xfrm>
              <a:off x="8277262" y="1407590"/>
              <a:ext cx="1479043" cy="500792"/>
            </a:xfrm>
            <a:prstGeom prst="round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Calibri" pitchFamily="34" charset="0"/>
                </a:rPr>
                <a:t>国・県・市町村</a:t>
              </a:r>
              <a:r>
                <a:rPr lang="ja-JP" altLang="en-US" sz="1100" dirty="0" smtClean="0">
                  <a:solidFill>
                    <a:schemeClr val="tx1"/>
                  </a:solidFill>
                  <a:latin typeface="Calibri" pitchFamily="34" charset="0"/>
                </a:rPr>
                <a:t>の</a:t>
              </a:r>
              <a:endParaRPr lang="en-US" altLang="ja-JP" sz="1100" dirty="0" smtClean="0">
                <a:solidFill>
                  <a:schemeClr val="tx1"/>
                </a:solidFill>
                <a:latin typeface="Calibri" pitchFamily="34" charset="0"/>
              </a:endParaRPr>
            </a:p>
            <a:p>
              <a:pPr algn="ctr"/>
              <a:r>
                <a:rPr lang="ja-JP" altLang="en-US" sz="1100" dirty="0" smtClean="0">
                  <a:solidFill>
                    <a:schemeClr val="tx1"/>
                  </a:solidFill>
                  <a:latin typeface="Calibri" pitchFamily="34" charset="0"/>
                </a:rPr>
                <a:t>地盤</a:t>
              </a:r>
              <a:r>
                <a:rPr lang="ja-JP" altLang="en-US" sz="1100" dirty="0">
                  <a:solidFill>
                    <a:schemeClr val="tx1"/>
                  </a:solidFill>
                  <a:latin typeface="Calibri" pitchFamily="34" charset="0"/>
                </a:rPr>
                <a:t>情報を一覧</a:t>
              </a:r>
              <a:r>
                <a:rPr lang="ja-JP" altLang="en-US" sz="1100" dirty="0" smtClean="0">
                  <a:solidFill>
                    <a:schemeClr val="tx1"/>
                  </a:solidFill>
                  <a:latin typeface="Calibri" pitchFamily="34" charset="0"/>
                </a:rPr>
                <a:t>表示</a:t>
              </a:r>
              <a:endParaRPr kumimoji="1" lang="ja-JP" altLang="en-US" sz="1100" dirty="0">
                <a:solidFill>
                  <a:schemeClr val="tx1"/>
                </a:solidFill>
              </a:endParaRPr>
            </a:p>
          </p:txBody>
        </p:sp>
      </p:grpSp>
    </p:spTree>
    <p:extLst>
      <p:ext uri="{BB962C8B-B14F-4D97-AF65-F5344CB8AC3E}">
        <p14:creationId xmlns:p14="http://schemas.microsoft.com/office/powerpoint/2010/main" val="37556616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bwMode="auto">
          <a:xfrm>
            <a:off x="90740" y="476673"/>
            <a:ext cx="9710476" cy="864096"/>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lIns="46800" rIns="46800" anchor="t"/>
          <a:lstStyle/>
          <a:p>
            <a:pPr marL="177800" indent="-177800" fontAlgn="auto">
              <a:spcBef>
                <a:spcPts val="0"/>
              </a:spcBef>
              <a:spcAft>
                <a:spcPts val="0"/>
              </a:spcAft>
              <a:defRPr/>
            </a:pPr>
            <a:r>
              <a:rPr kumimoji="0" lang="ja-JP" altLang="en-US" sz="1300" kern="0" dirty="0" smtClean="0">
                <a:solidFill>
                  <a:sysClr val="windowText" lastClr="000000"/>
                </a:solidFill>
                <a:latin typeface="+mn-ea"/>
                <a:ea typeface="+mn-ea"/>
                <a:cs typeface="メイリオ" pitchFamily="50" charset="-128"/>
              </a:rPr>
              <a:t>○　</a:t>
            </a:r>
            <a:r>
              <a:rPr kumimoji="0" lang="ja-JP" altLang="en-US" sz="1300" dirty="0" smtClean="0">
                <a:solidFill>
                  <a:srgbClr val="000000"/>
                </a:solidFill>
                <a:latin typeface="+mn-ea"/>
                <a:ea typeface="+mn-ea"/>
                <a:cs typeface="メイリオ" pitchFamily="50" charset="-128"/>
              </a:rPr>
              <a:t>ユーザニーズ</a:t>
            </a:r>
            <a:r>
              <a:rPr kumimoji="0" lang="ja-JP" altLang="en-US" sz="1300" dirty="0">
                <a:solidFill>
                  <a:srgbClr val="000000"/>
                </a:solidFill>
                <a:latin typeface="+mn-ea"/>
                <a:ea typeface="+mn-ea"/>
                <a:cs typeface="メイリオ" pitchFamily="50" charset="-128"/>
              </a:rPr>
              <a:t>に</a:t>
            </a:r>
            <a:r>
              <a:rPr kumimoji="0" lang="ja-JP" altLang="en-US" sz="1300" dirty="0" smtClean="0">
                <a:solidFill>
                  <a:srgbClr val="000000"/>
                </a:solidFill>
                <a:latin typeface="+mn-ea"/>
                <a:ea typeface="+mn-ea"/>
                <a:cs typeface="メイリオ" pitchFamily="50" charset="-128"/>
              </a:rPr>
              <a:t>基づいた</a:t>
            </a:r>
            <a:r>
              <a:rPr kumimoji="0" lang="ja-JP" altLang="en-US" sz="1300" u="sng" dirty="0" smtClean="0">
                <a:solidFill>
                  <a:srgbClr val="FF0000"/>
                </a:solidFill>
                <a:latin typeface="+mn-ea"/>
                <a:ea typeface="+mn-ea"/>
                <a:cs typeface="メイリオ" pitchFamily="50" charset="-128"/>
              </a:rPr>
              <a:t>自治体版の「情報流通連携基盤システム</a:t>
            </a:r>
            <a:r>
              <a:rPr kumimoji="0" lang="ja-JP" altLang="en-US" sz="1300" u="sng" dirty="0">
                <a:solidFill>
                  <a:srgbClr val="FF0000"/>
                </a:solidFill>
                <a:latin typeface="+mn-ea"/>
                <a:ea typeface="+mn-ea"/>
                <a:cs typeface="メイリオ" pitchFamily="50" charset="-128"/>
              </a:rPr>
              <a:t>」を構築</a:t>
            </a:r>
            <a:r>
              <a:rPr kumimoji="0" lang="ja-JP" altLang="en-US" sz="1300" dirty="0">
                <a:solidFill>
                  <a:srgbClr val="000000"/>
                </a:solidFill>
                <a:latin typeface="+mn-ea"/>
                <a:ea typeface="+mn-ea"/>
                <a:cs typeface="メイリオ" pitchFamily="50" charset="-128"/>
              </a:rPr>
              <a:t>し、</a:t>
            </a:r>
            <a:r>
              <a:rPr kumimoji="0" lang="ja-JP" altLang="en-US" sz="1300" u="sng" dirty="0">
                <a:solidFill>
                  <a:srgbClr val="FF0000"/>
                </a:solidFill>
                <a:latin typeface="+mn-ea"/>
                <a:ea typeface="+mn-ea"/>
                <a:cs typeface="メイリオ" pitchFamily="50" charset="-128"/>
              </a:rPr>
              <a:t>広く地方公共団体に普及展開できる</a:t>
            </a:r>
            <a:r>
              <a:rPr kumimoji="0" lang="ja-JP" altLang="en-US" sz="1300" u="sng" dirty="0" smtClean="0">
                <a:solidFill>
                  <a:srgbClr val="FF0000"/>
                </a:solidFill>
                <a:latin typeface="+mn-ea"/>
                <a:ea typeface="+mn-ea"/>
                <a:cs typeface="メイリオ" pitchFamily="50" charset="-128"/>
              </a:rPr>
              <a:t>モデルを策定</a:t>
            </a:r>
            <a:r>
              <a:rPr kumimoji="0" lang="ja-JP" altLang="en-US" sz="1300" dirty="0" smtClean="0">
                <a:latin typeface="+mn-ea"/>
                <a:ea typeface="+mn-ea"/>
                <a:cs typeface="メイリオ" pitchFamily="50" charset="-128"/>
              </a:rPr>
              <a:t>する</a:t>
            </a:r>
            <a:r>
              <a:rPr kumimoji="0" lang="ja-JP" altLang="en-US" sz="1300" dirty="0" smtClean="0">
                <a:solidFill>
                  <a:srgbClr val="000000"/>
                </a:solidFill>
                <a:latin typeface="+mn-ea"/>
                <a:ea typeface="+mn-ea"/>
                <a:cs typeface="メイリオ" pitchFamily="50" charset="-128"/>
              </a:rPr>
              <a:t>。</a:t>
            </a:r>
            <a:endParaRPr kumimoji="0" lang="en-US" altLang="ja-JP" sz="1300" dirty="0">
              <a:solidFill>
                <a:srgbClr val="000000"/>
              </a:solidFill>
              <a:latin typeface="+mn-ea"/>
              <a:ea typeface="+mn-ea"/>
              <a:cs typeface="メイリオ" pitchFamily="50" charset="-128"/>
            </a:endParaRPr>
          </a:p>
          <a:p>
            <a:pPr marL="177800" indent="-177800" fontAlgn="auto">
              <a:spcBef>
                <a:spcPts val="0"/>
              </a:spcBef>
              <a:spcAft>
                <a:spcPts val="0"/>
              </a:spcAft>
              <a:defRPr/>
            </a:pPr>
            <a:r>
              <a:rPr kumimoji="0" lang="ja-JP" altLang="en-US" sz="1300" dirty="0" smtClean="0">
                <a:solidFill>
                  <a:srgbClr val="000000"/>
                </a:solidFill>
                <a:latin typeface="+mn-ea"/>
                <a:ea typeface="+mn-ea"/>
                <a:cs typeface="メイリオ" pitchFamily="50" charset="-128"/>
              </a:rPr>
              <a:t>○　広く普及展開可能なモデルを構築するためには、単に基盤システムを構築するだけでなく、</a:t>
            </a:r>
            <a:r>
              <a:rPr kumimoji="0" lang="ja-JP" altLang="en-US" sz="1300" u="sng" dirty="0" smtClean="0">
                <a:solidFill>
                  <a:srgbClr val="FF0000"/>
                </a:solidFill>
                <a:latin typeface="+mn-ea"/>
                <a:ea typeface="+mn-ea"/>
                <a:cs typeface="メイリオ" pitchFamily="50" charset="-128"/>
              </a:rPr>
              <a:t>情報流通連携基盤システムの設計思想のドキュメント化、ニーズの高い自治体行政情報の特定、ポータルサイトの構築、自治体職員向けの補助ツールの整備、情報サービスの構築によるメリットの可視化等</a:t>
            </a:r>
            <a:r>
              <a:rPr kumimoji="0" lang="ja-JP" altLang="en-US" sz="1300" u="sng" dirty="0">
                <a:solidFill>
                  <a:srgbClr val="FF0000"/>
                </a:solidFill>
                <a:latin typeface="+mn-ea"/>
                <a:ea typeface="+mn-ea"/>
                <a:cs typeface="メイリオ" pitchFamily="50" charset="-128"/>
              </a:rPr>
              <a:t>を</a:t>
            </a:r>
            <a:r>
              <a:rPr kumimoji="0" lang="ja-JP" altLang="en-US" sz="1300" u="sng" dirty="0" smtClean="0">
                <a:solidFill>
                  <a:srgbClr val="FF0000"/>
                </a:solidFill>
                <a:latin typeface="+mn-ea"/>
                <a:ea typeface="+mn-ea"/>
                <a:cs typeface="メイリオ" pitchFamily="50" charset="-128"/>
              </a:rPr>
              <a:t>１つのパッケージとして整備</a:t>
            </a:r>
            <a:r>
              <a:rPr kumimoji="0" lang="ja-JP" altLang="en-US" sz="1300" dirty="0" smtClean="0">
                <a:solidFill>
                  <a:srgbClr val="000000"/>
                </a:solidFill>
                <a:latin typeface="+mn-ea"/>
                <a:ea typeface="+mn-ea"/>
                <a:cs typeface="メイリオ" pitchFamily="50" charset="-128"/>
              </a:rPr>
              <a:t>する必要がある。</a:t>
            </a:r>
            <a:endParaRPr kumimoji="0" lang="en-US" altLang="ja-JP" sz="1300" dirty="0" smtClean="0">
              <a:solidFill>
                <a:srgbClr val="000000"/>
              </a:solidFill>
              <a:latin typeface="+mn-ea"/>
              <a:ea typeface="+mn-ea"/>
              <a:cs typeface="メイリオ" pitchFamily="50" charset="-128"/>
            </a:endParaRPr>
          </a:p>
        </p:txBody>
      </p:sp>
      <p:cxnSp>
        <p:nvCxnSpPr>
          <p:cNvPr id="12" name="直線コネクタ 11"/>
          <p:cNvCxnSpPr>
            <a:cxnSpLocks noChangeShapeType="1"/>
          </p:cNvCxnSpPr>
          <p:nvPr/>
        </p:nvCxnSpPr>
        <p:spPr bwMode="auto">
          <a:xfrm>
            <a:off x="0" y="404664"/>
            <a:ext cx="9906000" cy="1587"/>
          </a:xfrm>
          <a:prstGeom prst="line">
            <a:avLst/>
          </a:prstGeom>
          <a:noFill/>
          <a:ln w="63500" cmpd="sng" algn="ctr">
            <a:solidFill>
              <a:srgbClr val="FF9900"/>
            </a:solidFill>
            <a:round/>
            <a:headEnd/>
            <a:tailEnd/>
          </a:ln>
        </p:spPr>
      </p:cxnSp>
      <p:sp>
        <p:nvSpPr>
          <p:cNvPr id="128" name="大かっこ 127"/>
          <p:cNvSpPr/>
          <p:nvPr/>
        </p:nvSpPr>
        <p:spPr>
          <a:xfrm>
            <a:off x="4088904" y="1359900"/>
            <a:ext cx="5686194" cy="372284"/>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100" dirty="0" smtClean="0">
                <a:latin typeface="+mn-ea"/>
              </a:rPr>
              <a:t>実施主体：　エヌ</a:t>
            </a:r>
            <a:r>
              <a:rPr lang="ja-JP" altLang="en-US" sz="1100" dirty="0">
                <a:latin typeface="+mn-ea"/>
              </a:rPr>
              <a:t>・ティ・ティ・データ （</a:t>
            </a:r>
            <a:r>
              <a:rPr lang="en-US" altLang="ja-JP" sz="1100" dirty="0">
                <a:latin typeface="+mn-ea"/>
              </a:rPr>
              <a:t>LOD</a:t>
            </a:r>
            <a:r>
              <a:rPr lang="ja-JP" altLang="en-US" sz="1100" dirty="0">
                <a:latin typeface="+mn-ea"/>
              </a:rPr>
              <a:t>イニシアティブ、日本</a:t>
            </a:r>
            <a:r>
              <a:rPr lang="ja-JP" altLang="en-US" sz="1100" dirty="0" smtClean="0">
                <a:latin typeface="+mn-ea"/>
              </a:rPr>
              <a:t>マイクロソフト、</a:t>
            </a:r>
            <a:r>
              <a:rPr lang="ja-JP" altLang="en-US" sz="1100" dirty="0">
                <a:latin typeface="+mn-ea"/>
              </a:rPr>
              <a:t>インディゴ</a:t>
            </a:r>
            <a:r>
              <a:rPr lang="ja-JP" altLang="en-US" sz="1100" dirty="0" smtClean="0">
                <a:latin typeface="+mn-ea"/>
              </a:rPr>
              <a:t>、</a:t>
            </a:r>
            <a:r>
              <a:rPr lang="en-US" altLang="ja-JP" sz="1100" dirty="0" smtClean="0">
                <a:latin typeface="+mn-ea"/>
              </a:rPr>
              <a:t>jig.jp</a:t>
            </a:r>
            <a:r>
              <a:rPr lang="ja-JP" altLang="en-US" sz="1100" dirty="0">
                <a:latin typeface="+mn-ea"/>
              </a:rPr>
              <a:t>）</a:t>
            </a:r>
            <a:endParaRPr lang="en-US" altLang="ja-JP" sz="1100" dirty="0">
              <a:latin typeface="+mn-ea"/>
            </a:endParaRPr>
          </a:p>
          <a:p>
            <a:r>
              <a:rPr lang="ja-JP" altLang="en-US" sz="1100" dirty="0" smtClean="0">
                <a:latin typeface="+mn-ea"/>
              </a:rPr>
              <a:t>連携主体：　横浜市</a:t>
            </a:r>
            <a:r>
              <a:rPr lang="ja-JP" altLang="en-US" sz="1100" dirty="0">
                <a:latin typeface="+mn-ea"/>
              </a:rPr>
              <a:t>、</a:t>
            </a:r>
            <a:r>
              <a:rPr lang="ja-JP" altLang="en-US" sz="1100" dirty="0" smtClean="0">
                <a:latin typeface="+mn-ea"/>
              </a:rPr>
              <a:t>鯖江市</a:t>
            </a:r>
            <a:endParaRPr lang="ja-JP" altLang="en-US" sz="1100" dirty="0">
              <a:latin typeface="+mn-ea"/>
            </a:endParaRPr>
          </a:p>
        </p:txBody>
      </p:sp>
      <p:sp>
        <p:nvSpPr>
          <p:cNvPr id="55" name="正方形/長方形 54"/>
          <p:cNvSpPr/>
          <p:nvPr/>
        </p:nvSpPr>
        <p:spPr>
          <a:xfrm>
            <a:off x="83484" y="3344824"/>
            <a:ext cx="1440000" cy="3027661"/>
          </a:xfrm>
          <a:prstGeom prst="rect">
            <a:avLst/>
          </a:prstGeom>
          <a:solidFill>
            <a:srgbClr val="B9E1FF">
              <a:alpha val="34902"/>
            </a:srgb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kumimoji="1" lang="ja-JP" altLang="en-US" sz="1400" u="sng" dirty="0" smtClean="0">
                <a:solidFill>
                  <a:srgbClr val="000000"/>
                </a:solidFill>
                <a:latin typeface="MS UI Gothic" pitchFamily="50" charset="-128"/>
                <a:ea typeface="MS UI Gothic" pitchFamily="50" charset="-128"/>
                <a:cs typeface="メイリオ" pitchFamily="50" charset="-128"/>
              </a:rPr>
              <a:t>サービス利用者</a:t>
            </a:r>
            <a:endParaRPr kumimoji="1" lang="en-US" altLang="ja-JP" sz="1400" u="sng" dirty="0" smtClean="0">
              <a:solidFill>
                <a:srgbClr val="000000"/>
              </a:solidFill>
              <a:latin typeface="MS UI Gothic" pitchFamily="50" charset="-128"/>
              <a:ea typeface="MS UI Gothic" pitchFamily="50" charset="-128"/>
              <a:cs typeface="メイリオ" pitchFamily="50" charset="-128"/>
            </a:endParaRPr>
          </a:p>
          <a:p>
            <a:pPr algn="ctr"/>
            <a:r>
              <a:rPr kumimoji="1" lang="ja-JP" altLang="en-US" sz="1200" u="sng" dirty="0" smtClean="0">
                <a:solidFill>
                  <a:srgbClr val="000000"/>
                </a:solidFill>
                <a:latin typeface="MS UI Gothic" pitchFamily="50" charset="-128"/>
                <a:ea typeface="MS UI Gothic" pitchFamily="50" charset="-128"/>
                <a:cs typeface="メイリオ" pitchFamily="50" charset="-128"/>
              </a:rPr>
              <a:t>（地元住民）</a:t>
            </a:r>
          </a:p>
        </p:txBody>
      </p:sp>
      <p:sp>
        <p:nvSpPr>
          <p:cNvPr id="56" name="正方形/長方形 55"/>
          <p:cNvSpPr/>
          <p:nvPr/>
        </p:nvSpPr>
        <p:spPr>
          <a:xfrm>
            <a:off x="4106118" y="3999993"/>
            <a:ext cx="3632228" cy="2364184"/>
          </a:xfrm>
          <a:prstGeom prst="rect">
            <a:avLst/>
          </a:prstGeom>
          <a:solidFill>
            <a:srgbClr val="FFFF99">
              <a:alpha val="50000"/>
            </a:srgbClr>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ctr"/>
            <a:r>
              <a:rPr kumimoji="1" lang="ja-JP" altLang="en-US" sz="1400" u="sng" dirty="0" smtClean="0">
                <a:solidFill>
                  <a:srgbClr val="000000"/>
                </a:solidFill>
                <a:latin typeface="MS UI Gothic" pitchFamily="50" charset="-128"/>
                <a:ea typeface="MS UI Gothic" pitchFamily="50" charset="-128"/>
                <a:cs typeface="メイリオ" pitchFamily="50" charset="-128"/>
              </a:rPr>
              <a:t>情報流通連携基盤システム</a:t>
            </a:r>
          </a:p>
        </p:txBody>
      </p:sp>
      <p:sp>
        <p:nvSpPr>
          <p:cNvPr id="57" name="正方形/長方形 56"/>
          <p:cNvSpPr/>
          <p:nvPr/>
        </p:nvSpPr>
        <p:spPr>
          <a:xfrm>
            <a:off x="8121352" y="3352078"/>
            <a:ext cx="1476000" cy="3027661"/>
          </a:xfrm>
          <a:prstGeom prst="rect">
            <a:avLst/>
          </a:prstGeom>
          <a:solidFill>
            <a:srgbClr val="B9E1FF">
              <a:alpha val="34902"/>
            </a:srgb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kumimoji="1" lang="ja-JP" altLang="en-US" sz="1400" u="sng" dirty="0">
                <a:solidFill>
                  <a:srgbClr val="000000"/>
                </a:solidFill>
                <a:latin typeface="MS UI Gothic" pitchFamily="50" charset="-128"/>
                <a:ea typeface="MS UI Gothic" pitchFamily="50" charset="-128"/>
                <a:cs typeface="メイリオ" pitchFamily="50" charset="-128"/>
              </a:rPr>
              <a:t>データ提供者</a:t>
            </a:r>
            <a:endParaRPr kumimoji="1" lang="en-US" altLang="ja-JP" sz="1400" u="sng" dirty="0">
              <a:solidFill>
                <a:srgbClr val="000000"/>
              </a:solidFill>
              <a:latin typeface="MS UI Gothic" pitchFamily="50" charset="-128"/>
              <a:ea typeface="MS UI Gothic" pitchFamily="50" charset="-128"/>
              <a:cs typeface="メイリオ" pitchFamily="50" charset="-128"/>
            </a:endParaRPr>
          </a:p>
          <a:p>
            <a:pPr algn="ctr"/>
            <a:r>
              <a:rPr kumimoji="1" lang="ja-JP" altLang="en-US" sz="1200" u="sng" dirty="0" smtClean="0">
                <a:solidFill>
                  <a:srgbClr val="000000"/>
                </a:solidFill>
                <a:latin typeface="MS UI Gothic" pitchFamily="50" charset="-128"/>
                <a:ea typeface="MS UI Gothic" pitchFamily="50" charset="-128"/>
                <a:cs typeface="メイリオ" pitchFamily="50" charset="-128"/>
              </a:rPr>
              <a:t>（自治体職員</a:t>
            </a:r>
            <a:r>
              <a:rPr kumimoji="1" lang="ja-JP" altLang="en-US" sz="1200" u="sng" dirty="0">
                <a:solidFill>
                  <a:srgbClr val="000000"/>
                </a:solidFill>
                <a:latin typeface="MS UI Gothic" pitchFamily="50" charset="-128"/>
                <a:ea typeface="MS UI Gothic" pitchFamily="50" charset="-128"/>
                <a:cs typeface="メイリオ" pitchFamily="50" charset="-128"/>
              </a:rPr>
              <a:t>）</a:t>
            </a:r>
          </a:p>
        </p:txBody>
      </p:sp>
      <p:sp>
        <p:nvSpPr>
          <p:cNvPr id="58" name="正方形/長方形 57"/>
          <p:cNvSpPr/>
          <p:nvPr/>
        </p:nvSpPr>
        <p:spPr>
          <a:xfrm>
            <a:off x="4253094" y="4054094"/>
            <a:ext cx="3338276" cy="1964407"/>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kumimoji="1" lang="ja-JP" altLang="en-US" sz="1400" u="sng" dirty="0" smtClean="0">
              <a:solidFill>
                <a:srgbClr val="000000"/>
              </a:solidFill>
              <a:latin typeface="MS UI Gothic" pitchFamily="50" charset="-128"/>
              <a:ea typeface="MS UI Gothic" pitchFamily="50" charset="-128"/>
              <a:cs typeface="メイリオ" pitchFamily="50" charset="-128"/>
            </a:endParaRPr>
          </a:p>
        </p:txBody>
      </p:sp>
      <p:sp>
        <p:nvSpPr>
          <p:cNvPr id="59" name="円柱 58"/>
          <p:cNvSpPr/>
          <p:nvPr/>
        </p:nvSpPr>
        <p:spPr>
          <a:xfrm>
            <a:off x="4423927" y="5539426"/>
            <a:ext cx="2996610" cy="387005"/>
          </a:xfrm>
          <a:prstGeom prst="can">
            <a:avLst>
              <a:gd name="adj" fmla="val 23419"/>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vert="horz" rtlCol="0" anchor="b"/>
          <a:lstStyle/>
          <a:p>
            <a:pPr algn="ctr"/>
            <a:r>
              <a:rPr kumimoji="1" lang="ja-JP" altLang="en-US" sz="1100" dirty="0" smtClean="0">
                <a:solidFill>
                  <a:srgbClr val="000000"/>
                </a:solidFill>
                <a:latin typeface="MS UI Gothic" pitchFamily="50" charset="-128"/>
                <a:ea typeface="MS UI Gothic" pitchFamily="50" charset="-128"/>
                <a:cs typeface="メイリオ" pitchFamily="50" charset="-128"/>
              </a:rPr>
              <a:t>自治体行政情報データベース</a:t>
            </a:r>
          </a:p>
        </p:txBody>
      </p:sp>
      <p:pic>
        <p:nvPicPr>
          <p:cNvPr id="60" name="Picture 1043" descr="C:\Documents and Settings\moroy\My Documents\My Pictures\Microsoft クリップ オーガナイザ\00431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641" y="4790934"/>
            <a:ext cx="597686" cy="59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 name="直線矢印コネクタ 60"/>
          <p:cNvCxnSpPr>
            <a:stCxn id="146" idx="3"/>
          </p:cNvCxnSpPr>
          <p:nvPr/>
        </p:nvCxnSpPr>
        <p:spPr>
          <a:xfrm>
            <a:off x="7361498" y="4460436"/>
            <a:ext cx="963719" cy="1613"/>
          </a:xfrm>
          <a:prstGeom prst="straightConnector1">
            <a:avLst/>
          </a:prstGeom>
          <a:ln>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62" name="正方形/長方形 61"/>
          <p:cNvSpPr/>
          <p:nvPr/>
        </p:nvSpPr>
        <p:spPr>
          <a:xfrm>
            <a:off x="7474916" y="4155806"/>
            <a:ext cx="1044578" cy="3275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000000"/>
                </a:solidFill>
                <a:latin typeface="MS UI Gothic" pitchFamily="50" charset="-128"/>
                <a:ea typeface="MS UI Gothic" pitchFamily="50" charset="-128"/>
                <a:cs typeface="メイリオ" pitchFamily="50" charset="-128"/>
              </a:rPr>
              <a:t>①登録</a:t>
            </a:r>
          </a:p>
        </p:txBody>
      </p:sp>
      <p:sp>
        <p:nvSpPr>
          <p:cNvPr id="63" name="円柱 62"/>
          <p:cNvSpPr/>
          <p:nvPr/>
        </p:nvSpPr>
        <p:spPr>
          <a:xfrm>
            <a:off x="8725224" y="5237538"/>
            <a:ext cx="675987" cy="840530"/>
          </a:xfrm>
          <a:prstGeom prst="can">
            <a:avLst>
              <a:gd name="adj" fmla="val 23419"/>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latin typeface="MS UI Gothic" pitchFamily="50" charset="-128"/>
              <a:ea typeface="MS UI Gothic" pitchFamily="50" charset="-128"/>
              <a:cs typeface="メイリオ" pitchFamily="50" charset="-128"/>
            </a:endParaRPr>
          </a:p>
        </p:txBody>
      </p:sp>
      <p:pic>
        <p:nvPicPr>
          <p:cNvPr id="64" name="Picture 1055" descr="C:\Documents and Settings\moroy\My Documents\My Pictures\Microsoft クリップ オーガナイザ\004326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4872" y="5539426"/>
            <a:ext cx="586987" cy="58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円柱 64"/>
          <p:cNvSpPr/>
          <p:nvPr/>
        </p:nvSpPr>
        <p:spPr>
          <a:xfrm>
            <a:off x="4515912" y="4689210"/>
            <a:ext cx="1300688" cy="655146"/>
          </a:xfrm>
          <a:prstGeom prst="can">
            <a:avLst>
              <a:gd name="adj" fmla="val 12838"/>
            </a:avLst>
          </a:prstGeom>
          <a:solidFill>
            <a:srgbClr val="C4E59F"/>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vert="horz" rtlCol="0" anchor="t"/>
          <a:lstStyle/>
          <a:p>
            <a:pPr algn="ctr"/>
            <a:r>
              <a:rPr kumimoji="1" lang="ja-JP" altLang="en-US" sz="1200" dirty="0" smtClean="0">
                <a:solidFill>
                  <a:srgbClr val="000000"/>
                </a:solidFill>
                <a:latin typeface="MS UI Gothic" pitchFamily="50" charset="-128"/>
                <a:ea typeface="MS UI Gothic" pitchFamily="50" charset="-128"/>
                <a:cs typeface="メイリオ" pitchFamily="50" charset="-128"/>
              </a:rPr>
              <a:t>ボキャブラリ</a:t>
            </a:r>
            <a:endParaRPr kumimoji="1" lang="en-US" altLang="ja-JP" sz="1200" dirty="0">
              <a:solidFill>
                <a:srgbClr val="000000"/>
              </a:solidFill>
              <a:latin typeface="MS UI Gothic" pitchFamily="50" charset="-128"/>
              <a:ea typeface="MS UI Gothic" pitchFamily="50" charset="-128"/>
              <a:cs typeface="メイリオ" pitchFamily="50" charset="-128"/>
            </a:endParaRPr>
          </a:p>
        </p:txBody>
      </p:sp>
      <p:sp>
        <p:nvSpPr>
          <p:cNvPr id="66" name="正方形/長方形 65"/>
          <p:cNvSpPr/>
          <p:nvPr/>
        </p:nvSpPr>
        <p:spPr>
          <a:xfrm>
            <a:off x="2667873" y="1781299"/>
            <a:ext cx="1583956" cy="1318212"/>
          </a:xfrm>
          <a:prstGeom prst="rect">
            <a:avLst/>
          </a:prstGeom>
          <a:solidFill>
            <a:srgbClr val="DFF1CB"/>
          </a:solidFill>
          <a:ln w="28575">
            <a:solidFill>
              <a:srgbClr val="006600"/>
            </a:solidFill>
            <a:miter lim="800000"/>
            <a:headEnd/>
            <a:tailEnd/>
          </a:ln>
          <a:effectLst/>
        </p:spPr>
        <p:txBody>
          <a:bodyPr wrap="square" lIns="84024" tIns="42012" rIns="84024" bIns="42012" anchor="t" anchorCtr="0"/>
          <a:lstStyle/>
          <a:p>
            <a:pPr algn="ctr" defTabSz="840242"/>
            <a:r>
              <a:rPr lang="en-US" altLang="ja-JP" sz="1200" kern="0" dirty="0" smtClean="0">
                <a:solidFill>
                  <a:srgbClr val="FF0000"/>
                </a:solidFill>
                <a:latin typeface="MS UI Gothic" pitchFamily="50" charset="-128"/>
                <a:ea typeface="MS UI Gothic" pitchFamily="50" charset="-128"/>
                <a:cs typeface="メイリオ" pitchFamily="50" charset="-128"/>
              </a:rPr>
              <a:t>【</a:t>
            </a:r>
            <a:r>
              <a:rPr lang="ja-JP" altLang="en-US" sz="1200" kern="0" dirty="0" smtClean="0">
                <a:solidFill>
                  <a:srgbClr val="FF0000"/>
                </a:solidFill>
                <a:latin typeface="MS UI Gothic" pitchFamily="50" charset="-128"/>
                <a:ea typeface="MS UI Gothic" pitchFamily="50" charset="-128"/>
                <a:cs typeface="メイリオ" pitchFamily="50" charset="-128"/>
              </a:rPr>
              <a:t>データ規格の構築</a:t>
            </a:r>
            <a:r>
              <a:rPr lang="en-US" altLang="ja-JP" sz="1200" kern="0" dirty="0" smtClean="0">
                <a:solidFill>
                  <a:srgbClr val="FF0000"/>
                </a:solidFill>
                <a:latin typeface="MS UI Gothic" pitchFamily="50" charset="-128"/>
                <a:ea typeface="MS UI Gothic" pitchFamily="50" charset="-128"/>
                <a:cs typeface="メイリオ" pitchFamily="50" charset="-128"/>
              </a:rPr>
              <a:t>】</a:t>
            </a:r>
          </a:p>
          <a:p>
            <a:pPr defTabSz="840242"/>
            <a:endParaRPr lang="en-US" altLang="ja-JP" sz="1000" kern="0" dirty="0">
              <a:solidFill>
                <a:sysClr val="windowText" lastClr="000000"/>
              </a:solidFill>
              <a:latin typeface="MS UI Gothic" pitchFamily="50" charset="-128"/>
              <a:ea typeface="MS UI Gothic" pitchFamily="50" charset="-128"/>
              <a:cs typeface="メイリオ" pitchFamily="50" charset="-128"/>
            </a:endParaRPr>
          </a:p>
          <a:p>
            <a:pPr defTabSz="840242"/>
            <a:r>
              <a:rPr lang="ja-JP" altLang="en-US" sz="1000" kern="0" dirty="0" smtClean="0">
                <a:solidFill>
                  <a:sysClr val="windowText" lastClr="000000"/>
                </a:solidFill>
                <a:latin typeface="MS UI Gothic" pitchFamily="50" charset="-128"/>
                <a:ea typeface="MS UI Gothic" pitchFamily="50" charset="-128"/>
                <a:cs typeface="メイリオ" pitchFamily="50" charset="-128"/>
              </a:rPr>
              <a:t>・識別子の検討</a:t>
            </a:r>
            <a:endParaRPr lang="en-US" altLang="ja-JP" sz="1000" kern="0" dirty="0" smtClean="0">
              <a:solidFill>
                <a:sysClr val="windowText" lastClr="000000"/>
              </a:solidFill>
              <a:latin typeface="MS UI Gothic" pitchFamily="50" charset="-128"/>
              <a:ea typeface="MS UI Gothic" pitchFamily="50" charset="-128"/>
              <a:cs typeface="メイリオ" pitchFamily="50" charset="-128"/>
            </a:endParaRPr>
          </a:p>
          <a:p>
            <a:pPr defTabSz="840242"/>
            <a:r>
              <a:rPr lang="ja-JP" altLang="en-US" sz="1000" kern="0" dirty="0" smtClean="0">
                <a:solidFill>
                  <a:sysClr val="windowText" lastClr="000000"/>
                </a:solidFill>
                <a:latin typeface="MS UI Gothic" pitchFamily="50" charset="-128"/>
                <a:ea typeface="MS UI Gothic" pitchFamily="50" charset="-128"/>
                <a:cs typeface="メイリオ" pitchFamily="50" charset="-128"/>
              </a:rPr>
              <a:t>・ボキャブラリの構築</a:t>
            </a:r>
            <a:endParaRPr lang="en-US" altLang="ja-JP" sz="1000" kern="0" dirty="0" smtClean="0">
              <a:solidFill>
                <a:sysClr val="windowText" lastClr="000000"/>
              </a:solidFill>
              <a:latin typeface="MS UI Gothic" pitchFamily="50" charset="-128"/>
              <a:ea typeface="MS UI Gothic" pitchFamily="50" charset="-128"/>
              <a:cs typeface="メイリオ" pitchFamily="50" charset="-128"/>
            </a:endParaRPr>
          </a:p>
          <a:p>
            <a:pPr defTabSz="840242"/>
            <a:r>
              <a:rPr lang="ja-JP" altLang="en-US" sz="1000" kern="0" dirty="0" smtClean="0">
                <a:solidFill>
                  <a:sysClr val="windowText" lastClr="000000"/>
                </a:solidFill>
                <a:latin typeface="MS UI Gothic" pitchFamily="50" charset="-128"/>
                <a:ea typeface="MS UI Gothic" pitchFamily="50" charset="-128"/>
                <a:cs typeface="メイリオ" pitchFamily="50" charset="-128"/>
              </a:rPr>
              <a:t>・</a:t>
            </a:r>
            <a:r>
              <a:rPr lang="en-US" altLang="ja-JP" sz="1000" kern="0" dirty="0" smtClean="0">
                <a:solidFill>
                  <a:sysClr val="windowText" lastClr="000000"/>
                </a:solidFill>
                <a:latin typeface="MS UI Gothic" pitchFamily="50" charset="-128"/>
                <a:ea typeface="MS UI Gothic" pitchFamily="50" charset="-128"/>
                <a:cs typeface="メイリオ" pitchFamily="50" charset="-128"/>
              </a:rPr>
              <a:t>RDF</a:t>
            </a:r>
            <a:r>
              <a:rPr lang="ja-JP" altLang="en-US" sz="1000" kern="0" dirty="0" smtClean="0">
                <a:solidFill>
                  <a:sysClr val="windowText" lastClr="000000"/>
                </a:solidFill>
                <a:latin typeface="MS UI Gothic" pitchFamily="50" charset="-128"/>
                <a:ea typeface="MS UI Gothic" pitchFamily="50" charset="-128"/>
                <a:cs typeface="メイリオ" pitchFamily="50" charset="-128"/>
              </a:rPr>
              <a:t>スキーマの構築</a:t>
            </a:r>
            <a:endParaRPr lang="en-US" altLang="ja-JP" sz="1000" kern="0" dirty="0" smtClean="0">
              <a:solidFill>
                <a:sysClr val="windowText" lastClr="000000"/>
              </a:solidFill>
              <a:latin typeface="MS UI Gothic" pitchFamily="50" charset="-128"/>
              <a:ea typeface="MS UI Gothic" pitchFamily="50" charset="-128"/>
              <a:cs typeface="メイリオ" pitchFamily="50" charset="-128"/>
            </a:endParaRPr>
          </a:p>
        </p:txBody>
      </p:sp>
      <p:cxnSp>
        <p:nvCxnSpPr>
          <p:cNvPr id="67" name="カギ線コネクタ 66"/>
          <p:cNvCxnSpPr>
            <a:endCxn id="123" idx="1"/>
          </p:cNvCxnSpPr>
          <p:nvPr/>
        </p:nvCxnSpPr>
        <p:spPr>
          <a:xfrm rot="16200000" flipH="1">
            <a:off x="3050700" y="3728961"/>
            <a:ext cx="1909168" cy="650268"/>
          </a:xfrm>
          <a:prstGeom prst="bentConnector2">
            <a:avLst/>
          </a:prstGeom>
          <a:ln w="19050">
            <a:solidFill>
              <a:srgbClr val="0066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68" name="正方形/長方形 67"/>
          <p:cNvSpPr/>
          <p:nvPr/>
        </p:nvSpPr>
        <p:spPr>
          <a:xfrm>
            <a:off x="90739" y="1781298"/>
            <a:ext cx="2506388" cy="1318213"/>
          </a:xfrm>
          <a:prstGeom prst="rect">
            <a:avLst/>
          </a:prstGeom>
          <a:solidFill>
            <a:srgbClr val="B9E1FF">
              <a:alpha val="34902"/>
            </a:srgb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altLang="ja-JP" sz="1200" dirty="0" smtClean="0">
                <a:solidFill>
                  <a:srgbClr val="FF0000"/>
                </a:solidFill>
                <a:latin typeface="MS UI Gothic" pitchFamily="50" charset="-128"/>
                <a:ea typeface="MS UI Gothic" pitchFamily="50" charset="-128"/>
                <a:cs typeface="メイリオ" pitchFamily="50" charset="-128"/>
              </a:rPr>
              <a:t>【</a:t>
            </a:r>
            <a:r>
              <a:rPr lang="ja-JP" altLang="en-US" sz="1200" dirty="0" smtClean="0">
                <a:solidFill>
                  <a:srgbClr val="FF0000"/>
                </a:solidFill>
                <a:latin typeface="MS UI Gothic" pitchFamily="50" charset="-128"/>
                <a:ea typeface="MS UI Gothic" pitchFamily="50" charset="-128"/>
                <a:cs typeface="メイリオ" pitchFamily="50" charset="-128"/>
              </a:rPr>
              <a:t>重点自治体行政情報</a:t>
            </a:r>
            <a:r>
              <a:rPr lang="ja-JP" altLang="en-US" sz="1200" dirty="0">
                <a:solidFill>
                  <a:srgbClr val="FF0000"/>
                </a:solidFill>
                <a:latin typeface="MS UI Gothic" pitchFamily="50" charset="-128"/>
                <a:ea typeface="MS UI Gothic" pitchFamily="50" charset="-128"/>
                <a:cs typeface="メイリオ" pitchFamily="50" charset="-128"/>
              </a:rPr>
              <a:t>の特定に係る調査</a:t>
            </a:r>
            <a:r>
              <a:rPr lang="ja-JP" altLang="en-US" sz="1200" dirty="0" smtClean="0">
                <a:solidFill>
                  <a:srgbClr val="FF0000"/>
                </a:solidFill>
                <a:latin typeface="MS UI Gothic" pitchFamily="50" charset="-128"/>
                <a:ea typeface="MS UI Gothic" pitchFamily="50" charset="-128"/>
                <a:cs typeface="メイリオ" pitchFamily="50" charset="-128"/>
              </a:rPr>
              <a:t>等</a:t>
            </a:r>
            <a:r>
              <a:rPr lang="en-US" altLang="ja-JP" sz="1200" dirty="0" smtClean="0">
                <a:solidFill>
                  <a:srgbClr val="FF0000"/>
                </a:solidFill>
                <a:latin typeface="MS UI Gothic" pitchFamily="50" charset="-128"/>
                <a:ea typeface="MS UI Gothic" pitchFamily="50" charset="-128"/>
                <a:cs typeface="メイリオ" pitchFamily="50" charset="-128"/>
              </a:rPr>
              <a:t>】</a:t>
            </a:r>
          </a:p>
          <a:p>
            <a:endParaRPr lang="en-US" altLang="ja-JP" sz="1000" dirty="0" smtClean="0">
              <a:solidFill>
                <a:srgbClr val="000000"/>
              </a:solidFill>
              <a:latin typeface="MS UI Gothic" pitchFamily="50" charset="-128"/>
              <a:ea typeface="MS UI Gothic" pitchFamily="50" charset="-128"/>
              <a:cs typeface="メイリオ" pitchFamily="50" charset="-128"/>
            </a:endParaRPr>
          </a:p>
          <a:p>
            <a:r>
              <a:rPr lang="ja-JP" altLang="en-US" sz="1000" dirty="0" smtClean="0">
                <a:solidFill>
                  <a:srgbClr val="000000"/>
                </a:solidFill>
                <a:latin typeface="MS UI Gothic" pitchFamily="50" charset="-128"/>
                <a:ea typeface="MS UI Gothic" pitchFamily="50" charset="-128"/>
                <a:cs typeface="メイリオ" pitchFamily="50" charset="-128"/>
              </a:rPr>
              <a:t>・</a:t>
            </a:r>
            <a:r>
              <a:rPr lang="ja-JP" altLang="en-US" sz="1000" u="sng" dirty="0" smtClean="0">
                <a:solidFill>
                  <a:srgbClr val="000000"/>
                </a:solidFill>
                <a:latin typeface="MS UI Gothic" pitchFamily="50" charset="-128"/>
                <a:ea typeface="MS UI Gothic" pitchFamily="50" charset="-128"/>
                <a:cs typeface="メイリオ" pitchFamily="50" charset="-128"/>
              </a:rPr>
              <a:t>利活用ニーズ</a:t>
            </a:r>
            <a:r>
              <a:rPr lang="ja-JP" altLang="en-US" sz="1000" dirty="0" smtClean="0">
                <a:solidFill>
                  <a:srgbClr val="000000"/>
                </a:solidFill>
                <a:latin typeface="MS UI Gothic" pitchFamily="50" charset="-128"/>
                <a:ea typeface="MS UI Gothic" pitchFamily="50" charset="-128"/>
                <a:cs typeface="メイリオ" pitchFamily="50" charset="-128"/>
              </a:rPr>
              <a:t>の調査</a:t>
            </a:r>
            <a:endParaRPr lang="en-US" altLang="ja-JP" sz="1000" dirty="0" smtClean="0">
              <a:solidFill>
                <a:srgbClr val="000000"/>
              </a:solidFill>
              <a:latin typeface="MS UI Gothic" pitchFamily="50" charset="-128"/>
              <a:ea typeface="MS UI Gothic" pitchFamily="50" charset="-128"/>
              <a:cs typeface="メイリオ" pitchFamily="50" charset="-128"/>
            </a:endParaRPr>
          </a:p>
          <a:p>
            <a:r>
              <a:rPr lang="ja-JP" altLang="en-US" sz="1000" dirty="0" smtClean="0">
                <a:solidFill>
                  <a:srgbClr val="000000"/>
                </a:solidFill>
                <a:latin typeface="MS UI Gothic" pitchFamily="50" charset="-128"/>
                <a:ea typeface="MS UI Gothic" pitchFamily="50" charset="-128"/>
                <a:cs typeface="メイリオ" pitchFamily="50" charset="-128"/>
              </a:rPr>
              <a:t>・</a:t>
            </a:r>
            <a:r>
              <a:rPr lang="ja-JP" altLang="en-US" sz="1000" u="sng" dirty="0" smtClean="0">
                <a:solidFill>
                  <a:srgbClr val="000000"/>
                </a:solidFill>
                <a:latin typeface="MS UI Gothic" pitchFamily="50" charset="-128"/>
                <a:ea typeface="MS UI Gothic" pitchFamily="50" charset="-128"/>
                <a:cs typeface="メイリオ" pitchFamily="50" charset="-128"/>
              </a:rPr>
              <a:t>展開可能性</a:t>
            </a:r>
            <a:r>
              <a:rPr lang="ja-JP" altLang="en-US" sz="1000" dirty="0" smtClean="0">
                <a:solidFill>
                  <a:srgbClr val="000000"/>
                </a:solidFill>
                <a:latin typeface="MS UI Gothic" pitchFamily="50" charset="-128"/>
                <a:ea typeface="MS UI Gothic" pitchFamily="50" charset="-128"/>
                <a:cs typeface="メイリオ" pitchFamily="50" charset="-128"/>
              </a:rPr>
              <a:t>の調査</a:t>
            </a:r>
            <a:endParaRPr lang="en-US" altLang="ja-JP" sz="1000" dirty="0" smtClean="0">
              <a:solidFill>
                <a:srgbClr val="000000"/>
              </a:solidFill>
              <a:latin typeface="MS UI Gothic" pitchFamily="50" charset="-128"/>
              <a:ea typeface="MS UI Gothic" pitchFamily="50" charset="-128"/>
              <a:cs typeface="メイリオ" pitchFamily="50" charset="-128"/>
            </a:endParaRPr>
          </a:p>
          <a:p>
            <a:r>
              <a:rPr lang="ja-JP" altLang="en-US" sz="1000" dirty="0" smtClean="0">
                <a:solidFill>
                  <a:srgbClr val="000000"/>
                </a:solidFill>
                <a:latin typeface="MS UI Gothic" pitchFamily="50" charset="-128"/>
                <a:ea typeface="MS UI Gothic" pitchFamily="50" charset="-128"/>
                <a:cs typeface="メイリオ" pitchFamily="50" charset="-128"/>
              </a:rPr>
              <a:t>・</a:t>
            </a:r>
            <a:r>
              <a:rPr lang="ja-JP" altLang="en-US" sz="1000" u="sng" dirty="0" smtClean="0">
                <a:solidFill>
                  <a:srgbClr val="000000"/>
                </a:solidFill>
                <a:latin typeface="MS UI Gothic" pitchFamily="50" charset="-128"/>
                <a:ea typeface="MS UI Gothic" pitchFamily="50" charset="-128"/>
                <a:cs typeface="メイリオ" pitchFamily="50" charset="-128"/>
              </a:rPr>
              <a:t>ニーズのあるサービス分野</a:t>
            </a:r>
            <a:r>
              <a:rPr lang="ja-JP" altLang="en-US" sz="1000" dirty="0" smtClean="0">
                <a:solidFill>
                  <a:srgbClr val="000000"/>
                </a:solidFill>
                <a:latin typeface="MS UI Gothic" pitchFamily="50" charset="-128"/>
                <a:ea typeface="MS UI Gothic" pitchFamily="50" charset="-128"/>
                <a:cs typeface="メイリオ" pitchFamily="50" charset="-128"/>
              </a:rPr>
              <a:t>の調査</a:t>
            </a:r>
            <a:endParaRPr lang="en-US" altLang="ja-JP" sz="1000" dirty="0" smtClean="0">
              <a:solidFill>
                <a:srgbClr val="000000"/>
              </a:solidFill>
              <a:latin typeface="MS UI Gothic" pitchFamily="50" charset="-128"/>
              <a:ea typeface="MS UI Gothic" pitchFamily="50" charset="-128"/>
              <a:cs typeface="メイリオ" pitchFamily="50" charset="-128"/>
            </a:endParaRPr>
          </a:p>
          <a:p>
            <a:r>
              <a:rPr lang="ja-JP" altLang="en-US" sz="1000" dirty="0" smtClean="0">
                <a:solidFill>
                  <a:srgbClr val="000000"/>
                </a:solidFill>
                <a:latin typeface="MS UI Gothic" pitchFamily="50" charset="-128"/>
                <a:ea typeface="MS UI Gothic" pitchFamily="50" charset="-128"/>
                <a:cs typeface="メイリオ" pitchFamily="50" charset="-128"/>
              </a:rPr>
              <a:t>・</a:t>
            </a:r>
            <a:r>
              <a:rPr lang="ja-JP" altLang="en-US" sz="1000" u="sng" dirty="0" smtClean="0">
                <a:solidFill>
                  <a:srgbClr val="000000"/>
                </a:solidFill>
                <a:latin typeface="MS UI Gothic" pitchFamily="50" charset="-128"/>
                <a:ea typeface="MS UI Gothic" pitchFamily="50" charset="-128"/>
                <a:cs typeface="メイリオ" pitchFamily="50" charset="-128"/>
              </a:rPr>
              <a:t>公開・二次利用不可根拠</a:t>
            </a:r>
            <a:r>
              <a:rPr lang="ja-JP" altLang="en-US" sz="1000" dirty="0" smtClean="0">
                <a:solidFill>
                  <a:srgbClr val="000000"/>
                </a:solidFill>
                <a:latin typeface="MS UI Gothic" pitchFamily="50" charset="-128"/>
                <a:ea typeface="MS UI Gothic" pitchFamily="50" charset="-128"/>
                <a:cs typeface="メイリオ" pitchFamily="50" charset="-128"/>
              </a:rPr>
              <a:t>の調査</a:t>
            </a:r>
            <a:endParaRPr lang="en-US" altLang="ja-JP" sz="1000" dirty="0" smtClean="0">
              <a:solidFill>
                <a:srgbClr val="000000"/>
              </a:solidFill>
              <a:latin typeface="MS UI Gothic" pitchFamily="50" charset="-128"/>
              <a:ea typeface="MS UI Gothic" pitchFamily="50" charset="-128"/>
              <a:cs typeface="メイリオ" pitchFamily="50" charset="-128"/>
            </a:endParaRPr>
          </a:p>
          <a:p>
            <a:endParaRPr lang="en-US" altLang="ja-JP" sz="1000" dirty="0">
              <a:solidFill>
                <a:srgbClr val="000000"/>
              </a:solidFill>
              <a:latin typeface="MS UI Gothic" pitchFamily="50" charset="-128"/>
              <a:ea typeface="MS UI Gothic" pitchFamily="50" charset="-128"/>
              <a:cs typeface="メイリオ" pitchFamily="50" charset="-128"/>
            </a:endParaRPr>
          </a:p>
        </p:txBody>
      </p:sp>
      <p:cxnSp>
        <p:nvCxnSpPr>
          <p:cNvPr id="69" name="カギ線コネクタ 68"/>
          <p:cNvCxnSpPr>
            <a:stCxn id="55" idx="0"/>
            <a:endCxn id="68" idx="2"/>
          </p:cNvCxnSpPr>
          <p:nvPr/>
        </p:nvCxnSpPr>
        <p:spPr>
          <a:xfrm rot="5400000" flipH="1" flipV="1">
            <a:off x="951052" y="2951944"/>
            <a:ext cx="245313" cy="540449"/>
          </a:xfrm>
          <a:prstGeom prst="bentConnector3">
            <a:avLst>
              <a:gd name="adj1" fmla="val 50000"/>
            </a:avLst>
          </a:prstGeom>
          <a:ln w="19050">
            <a:solidFill>
              <a:schemeClr val="accent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a:stCxn id="55" idx="3"/>
            <a:endCxn id="134" idx="1"/>
          </p:cNvCxnSpPr>
          <p:nvPr/>
        </p:nvCxnSpPr>
        <p:spPr>
          <a:xfrm>
            <a:off x="1523484" y="4858655"/>
            <a:ext cx="526644" cy="7254"/>
          </a:xfrm>
          <a:prstGeom prst="straightConnector1">
            <a:avLst/>
          </a:prstGeom>
          <a:ln>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71" name="カギ線コネクタ 70"/>
          <p:cNvCxnSpPr>
            <a:stCxn id="134" idx="0"/>
            <a:endCxn id="68" idx="2"/>
          </p:cNvCxnSpPr>
          <p:nvPr/>
        </p:nvCxnSpPr>
        <p:spPr>
          <a:xfrm rot="16200000" flipV="1">
            <a:off x="1930748" y="2512697"/>
            <a:ext cx="252567" cy="1426195"/>
          </a:xfrm>
          <a:prstGeom prst="bentConnector3">
            <a:avLst>
              <a:gd name="adj1" fmla="val 50000"/>
            </a:avLst>
          </a:prstGeom>
          <a:ln w="19050">
            <a:solidFill>
              <a:schemeClr val="accent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2" name="カギ線コネクタ 71"/>
          <p:cNvCxnSpPr>
            <a:stCxn id="57" idx="0"/>
            <a:endCxn id="68" idx="2"/>
          </p:cNvCxnSpPr>
          <p:nvPr/>
        </p:nvCxnSpPr>
        <p:spPr>
          <a:xfrm rot="16200000" flipV="1">
            <a:off x="4975360" y="-531915"/>
            <a:ext cx="252567" cy="7515419"/>
          </a:xfrm>
          <a:prstGeom prst="bentConnector3">
            <a:avLst>
              <a:gd name="adj1" fmla="val 50000"/>
            </a:avLst>
          </a:prstGeom>
          <a:ln w="19050">
            <a:solidFill>
              <a:schemeClr val="accent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0" name="正方形/長方形 119"/>
          <p:cNvSpPr/>
          <p:nvPr/>
        </p:nvSpPr>
        <p:spPr>
          <a:xfrm>
            <a:off x="4330418" y="1781299"/>
            <a:ext cx="2852864" cy="1318212"/>
          </a:xfrm>
          <a:prstGeom prst="rect">
            <a:avLst/>
          </a:prstGeom>
          <a:solidFill>
            <a:srgbClr val="FFFF99">
              <a:alpha val="50000"/>
            </a:srgbClr>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kumimoji="1" lang="en-US" altLang="ja-JP" sz="1200" dirty="0" smtClean="0">
                <a:solidFill>
                  <a:srgbClr val="FF0000"/>
                </a:solidFill>
                <a:latin typeface="MS UI Gothic" pitchFamily="50" charset="-128"/>
                <a:ea typeface="MS UI Gothic" pitchFamily="50" charset="-128"/>
                <a:cs typeface="メイリオ" pitchFamily="50" charset="-128"/>
              </a:rPr>
              <a:t>【</a:t>
            </a:r>
            <a:r>
              <a:rPr kumimoji="1" lang="ja-JP" altLang="en-US" sz="1200" dirty="0" smtClean="0">
                <a:solidFill>
                  <a:srgbClr val="FF0000"/>
                </a:solidFill>
                <a:latin typeface="MS UI Gothic" pitchFamily="50" charset="-128"/>
                <a:ea typeface="MS UI Gothic" pitchFamily="50" charset="-128"/>
                <a:cs typeface="メイリオ" pitchFamily="50" charset="-128"/>
              </a:rPr>
              <a:t>情報流通連携基盤システム</a:t>
            </a:r>
            <a:r>
              <a:rPr kumimoji="1" lang="ja-JP" altLang="en-US" sz="1200" dirty="0">
                <a:solidFill>
                  <a:srgbClr val="FF0000"/>
                </a:solidFill>
                <a:latin typeface="MS UI Gothic" pitchFamily="50" charset="-128"/>
                <a:ea typeface="MS UI Gothic" pitchFamily="50" charset="-128"/>
                <a:cs typeface="メイリオ" pitchFamily="50" charset="-128"/>
              </a:rPr>
              <a:t>の</a:t>
            </a:r>
            <a:r>
              <a:rPr kumimoji="1" lang="ja-JP" altLang="en-US" sz="1200" dirty="0" smtClean="0">
                <a:solidFill>
                  <a:srgbClr val="FF0000"/>
                </a:solidFill>
                <a:latin typeface="MS UI Gothic" pitchFamily="50" charset="-128"/>
                <a:ea typeface="MS UI Gothic" pitchFamily="50" charset="-128"/>
                <a:cs typeface="メイリオ" pitchFamily="50" charset="-128"/>
              </a:rPr>
              <a:t>構築</a:t>
            </a:r>
            <a:r>
              <a:rPr kumimoji="1" lang="en-US" altLang="ja-JP" sz="1200" dirty="0" smtClean="0">
                <a:solidFill>
                  <a:srgbClr val="FF0000"/>
                </a:solidFill>
                <a:latin typeface="MS UI Gothic" pitchFamily="50" charset="-128"/>
                <a:ea typeface="MS UI Gothic" pitchFamily="50" charset="-128"/>
                <a:cs typeface="メイリオ" pitchFamily="50" charset="-128"/>
              </a:rPr>
              <a:t>】</a:t>
            </a:r>
            <a:endParaRPr kumimoji="1" lang="en-US" altLang="ja-JP" sz="1000" dirty="0">
              <a:solidFill>
                <a:srgbClr val="000000"/>
              </a:solidFill>
              <a:latin typeface="MS UI Gothic" pitchFamily="50" charset="-128"/>
              <a:ea typeface="MS UI Gothic" pitchFamily="50" charset="-128"/>
              <a:cs typeface="メイリオ" pitchFamily="50" charset="-128"/>
            </a:endParaRPr>
          </a:p>
          <a:p>
            <a:pPr defTabSz="457133" fontAlgn="auto">
              <a:spcBef>
                <a:spcPts val="0"/>
              </a:spcBef>
              <a:spcAft>
                <a:spcPts val="0"/>
              </a:spcAft>
            </a:pPr>
            <a:r>
              <a:rPr lang="ja-JP" altLang="en-US" sz="1000" dirty="0">
                <a:solidFill>
                  <a:srgbClr val="000000"/>
                </a:solidFill>
                <a:latin typeface="+mn-ea"/>
                <a:cs typeface="メイリオ" pitchFamily="50" charset="-128"/>
              </a:rPr>
              <a:t>・</a:t>
            </a:r>
            <a:r>
              <a:rPr lang="ja-JP" altLang="en-US" sz="1000" u="sng" dirty="0" smtClean="0">
                <a:solidFill>
                  <a:srgbClr val="000000"/>
                </a:solidFill>
                <a:latin typeface="+mn-ea"/>
                <a:cs typeface="メイリオ" pitchFamily="50" charset="-128"/>
              </a:rPr>
              <a:t>簡易</a:t>
            </a:r>
            <a:r>
              <a:rPr lang="ja-JP" altLang="en-US" sz="1000" u="sng" dirty="0">
                <a:solidFill>
                  <a:srgbClr val="000000"/>
                </a:solidFill>
                <a:latin typeface="+mn-ea"/>
                <a:cs typeface="メイリオ" pitchFamily="50" charset="-128"/>
              </a:rPr>
              <a:t>な</a:t>
            </a:r>
            <a:r>
              <a:rPr lang="ja-JP" altLang="en-US" sz="1000" u="sng" dirty="0" smtClean="0">
                <a:solidFill>
                  <a:srgbClr val="000000"/>
                </a:solidFill>
                <a:latin typeface="+mn-ea"/>
                <a:cs typeface="メイリオ" pitchFamily="50" charset="-128"/>
              </a:rPr>
              <a:t>システム</a:t>
            </a:r>
            <a:r>
              <a:rPr lang="ja-JP" altLang="en-US" sz="1000" u="sng" dirty="0">
                <a:solidFill>
                  <a:srgbClr val="000000"/>
                </a:solidFill>
                <a:latin typeface="+mn-ea"/>
                <a:cs typeface="メイリオ" pitchFamily="50" charset="-128"/>
              </a:rPr>
              <a:t>設計</a:t>
            </a:r>
            <a:endParaRPr lang="en-US" altLang="ja-JP" sz="1000" u="sng" dirty="0">
              <a:solidFill>
                <a:srgbClr val="000000"/>
              </a:solidFill>
              <a:latin typeface="+mn-ea"/>
              <a:cs typeface="メイリオ" pitchFamily="50" charset="-128"/>
            </a:endParaRPr>
          </a:p>
          <a:p>
            <a:pPr defTabSz="457133" fontAlgn="auto">
              <a:spcBef>
                <a:spcPts val="0"/>
              </a:spcBef>
              <a:spcAft>
                <a:spcPts val="0"/>
              </a:spcAft>
            </a:pPr>
            <a:r>
              <a:rPr lang="ja-JP" altLang="en-US" sz="1000" dirty="0">
                <a:solidFill>
                  <a:srgbClr val="000000"/>
                </a:solidFill>
                <a:latin typeface="+mn-ea"/>
                <a:cs typeface="メイリオ" pitchFamily="50" charset="-128"/>
              </a:rPr>
              <a:t>・</a:t>
            </a:r>
            <a:r>
              <a:rPr lang="ja-JP" altLang="en-US" sz="1000" u="sng" dirty="0">
                <a:solidFill>
                  <a:srgbClr val="000000"/>
                </a:solidFill>
                <a:latin typeface="+mn-ea"/>
                <a:cs typeface="メイリオ" pitchFamily="50" charset="-128"/>
              </a:rPr>
              <a:t>設計思想、手順の</a:t>
            </a:r>
            <a:r>
              <a:rPr lang="ja-JP" altLang="en-US" sz="1000" u="sng" dirty="0" smtClean="0">
                <a:solidFill>
                  <a:srgbClr val="000000"/>
                </a:solidFill>
                <a:latin typeface="+mn-ea"/>
                <a:cs typeface="メイリオ" pitchFamily="50" charset="-128"/>
              </a:rPr>
              <a:t>ドキュメント化</a:t>
            </a:r>
            <a:endParaRPr lang="en-US" altLang="ja-JP" sz="1000" u="sng" dirty="0">
              <a:solidFill>
                <a:srgbClr val="000000"/>
              </a:solidFill>
              <a:latin typeface="+mn-ea"/>
              <a:cs typeface="メイリオ" pitchFamily="50" charset="-128"/>
            </a:endParaRPr>
          </a:p>
          <a:p>
            <a:pPr defTabSz="457133" fontAlgn="auto">
              <a:spcBef>
                <a:spcPts val="0"/>
              </a:spcBef>
              <a:spcAft>
                <a:spcPts val="0"/>
              </a:spcAft>
            </a:pPr>
            <a:r>
              <a:rPr lang="ja-JP" altLang="en-US" sz="1000" dirty="0">
                <a:solidFill>
                  <a:srgbClr val="000000"/>
                </a:solidFill>
                <a:latin typeface="+mn-ea"/>
                <a:cs typeface="メイリオ" pitchFamily="50" charset="-128"/>
              </a:rPr>
              <a:t>・</a:t>
            </a:r>
            <a:r>
              <a:rPr lang="en-US" altLang="ja-JP" sz="1000" dirty="0">
                <a:solidFill>
                  <a:srgbClr val="000000"/>
                </a:solidFill>
                <a:latin typeface="+mn-ea"/>
                <a:cs typeface="メイリオ" pitchFamily="50" charset="-128"/>
              </a:rPr>
              <a:t>API</a:t>
            </a:r>
            <a:r>
              <a:rPr lang="ja-JP" altLang="en-US" sz="1000" dirty="0" err="1">
                <a:solidFill>
                  <a:srgbClr val="000000"/>
                </a:solidFill>
                <a:latin typeface="+mn-ea"/>
                <a:cs typeface="メイリオ" pitchFamily="50" charset="-128"/>
              </a:rPr>
              <a:t>、</a:t>
            </a:r>
            <a:r>
              <a:rPr lang="ja-JP" altLang="en-US" sz="1000" dirty="0">
                <a:solidFill>
                  <a:srgbClr val="000000"/>
                </a:solidFill>
                <a:latin typeface="+mn-ea"/>
                <a:cs typeface="メイリオ" pitchFamily="50" charset="-128"/>
              </a:rPr>
              <a:t>自治体行政情報</a:t>
            </a:r>
            <a:r>
              <a:rPr lang="en-US" altLang="ja-JP" sz="1000" dirty="0">
                <a:solidFill>
                  <a:srgbClr val="000000"/>
                </a:solidFill>
                <a:latin typeface="+mn-ea"/>
                <a:cs typeface="メイリオ" pitchFamily="50" charset="-128"/>
              </a:rPr>
              <a:t>DB</a:t>
            </a:r>
            <a:r>
              <a:rPr lang="ja-JP" altLang="en-US" sz="1000" dirty="0">
                <a:solidFill>
                  <a:srgbClr val="000000"/>
                </a:solidFill>
                <a:latin typeface="+mn-ea"/>
                <a:cs typeface="メイリオ" pitchFamily="50" charset="-128"/>
              </a:rPr>
              <a:t>の構築</a:t>
            </a:r>
            <a:endParaRPr lang="en-US" altLang="ja-JP" sz="1000" dirty="0">
              <a:solidFill>
                <a:srgbClr val="000000"/>
              </a:solidFill>
              <a:latin typeface="+mn-ea"/>
              <a:cs typeface="メイリオ" pitchFamily="50" charset="-128"/>
            </a:endParaRPr>
          </a:p>
          <a:p>
            <a:r>
              <a:rPr kumimoji="1" lang="ja-JP" altLang="en-US" sz="1000" dirty="0" smtClean="0">
                <a:solidFill>
                  <a:srgbClr val="000000"/>
                </a:solidFill>
                <a:latin typeface="MS UI Gothic" pitchFamily="50" charset="-128"/>
                <a:ea typeface="MS UI Gothic" pitchFamily="50" charset="-128"/>
                <a:cs typeface="メイリオ" pitchFamily="50" charset="-128"/>
              </a:rPr>
              <a:t>・</a:t>
            </a:r>
            <a:r>
              <a:rPr kumimoji="1" lang="ja-JP" altLang="en-US" sz="1000" u="sng" dirty="0">
                <a:solidFill>
                  <a:srgbClr val="000000"/>
                </a:solidFill>
                <a:latin typeface="MS UI Gothic" pitchFamily="50" charset="-128"/>
                <a:ea typeface="MS UI Gothic" pitchFamily="50" charset="-128"/>
                <a:cs typeface="メイリオ" pitchFamily="50" charset="-128"/>
              </a:rPr>
              <a:t>データ変換ツール</a:t>
            </a:r>
            <a:r>
              <a:rPr kumimoji="1" lang="ja-JP" altLang="en-US" sz="1000" dirty="0">
                <a:solidFill>
                  <a:srgbClr val="000000"/>
                </a:solidFill>
                <a:latin typeface="MS UI Gothic" pitchFamily="50" charset="-128"/>
                <a:ea typeface="MS UI Gothic" pitchFamily="50" charset="-128"/>
                <a:cs typeface="メイリオ" pitchFamily="50" charset="-128"/>
              </a:rPr>
              <a:t>の整備</a:t>
            </a:r>
            <a:endParaRPr kumimoji="1" lang="en-US" altLang="ja-JP" sz="1000" dirty="0">
              <a:solidFill>
                <a:srgbClr val="000000"/>
              </a:solidFill>
              <a:latin typeface="MS UI Gothic" pitchFamily="50" charset="-128"/>
              <a:ea typeface="MS UI Gothic" pitchFamily="50" charset="-128"/>
              <a:cs typeface="メイリオ" pitchFamily="50" charset="-128"/>
            </a:endParaRPr>
          </a:p>
          <a:p>
            <a:r>
              <a:rPr kumimoji="1" lang="ja-JP" altLang="en-US" sz="1000" dirty="0" smtClean="0">
                <a:solidFill>
                  <a:srgbClr val="000000"/>
                </a:solidFill>
                <a:latin typeface="MS UI Gothic" pitchFamily="50" charset="-128"/>
                <a:ea typeface="MS UI Gothic" pitchFamily="50" charset="-128"/>
                <a:cs typeface="メイリオ" pitchFamily="50" charset="-128"/>
              </a:rPr>
              <a:t>・</a:t>
            </a:r>
            <a:r>
              <a:rPr kumimoji="1" lang="ja-JP" altLang="en-US" sz="1000" u="sng" dirty="0">
                <a:solidFill>
                  <a:srgbClr val="000000"/>
                </a:solidFill>
                <a:latin typeface="MS UI Gothic" pitchFamily="50" charset="-128"/>
                <a:ea typeface="MS UI Gothic" pitchFamily="50" charset="-128"/>
                <a:cs typeface="メイリオ" pitchFamily="50" charset="-128"/>
              </a:rPr>
              <a:t>自治体職員向けの</a:t>
            </a:r>
            <a:r>
              <a:rPr kumimoji="1" lang="ja-JP" altLang="en-US" sz="1000" u="sng" dirty="0" smtClean="0">
                <a:solidFill>
                  <a:srgbClr val="000000"/>
                </a:solidFill>
                <a:latin typeface="MS UI Gothic" pitchFamily="50" charset="-128"/>
                <a:ea typeface="MS UI Gothic" pitchFamily="50" charset="-128"/>
                <a:cs typeface="メイリオ" pitchFamily="50" charset="-128"/>
              </a:rPr>
              <a:t>マニュアル</a:t>
            </a:r>
            <a:r>
              <a:rPr kumimoji="1" lang="ja-JP" altLang="en-US" sz="1000" dirty="0" smtClean="0">
                <a:solidFill>
                  <a:srgbClr val="000000"/>
                </a:solidFill>
                <a:latin typeface="MS UI Gothic" pitchFamily="50" charset="-128"/>
                <a:ea typeface="MS UI Gothic" pitchFamily="50" charset="-128"/>
                <a:cs typeface="メイリオ" pitchFamily="50" charset="-128"/>
              </a:rPr>
              <a:t>の整備</a:t>
            </a:r>
            <a:endParaRPr kumimoji="1" lang="en-US" altLang="ja-JP" sz="1000" dirty="0" smtClean="0">
              <a:solidFill>
                <a:srgbClr val="000000"/>
              </a:solidFill>
              <a:latin typeface="MS UI Gothic" pitchFamily="50" charset="-128"/>
              <a:ea typeface="MS UI Gothic" pitchFamily="50" charset="-128"/>
              <a:cs typeface="メイリオ" pitchFamily="50" charset="-128"/>
            </a:endParaRPr>
          </a:p>
          <a:p>
            <a:r>
              <a:rPr lang="ja-JP" altLang="en-US" sz="1000" dirty="0" smtClean="0">
                <a:solidFill>
                  <a:srgbClr val="000000"/>
                </a:solidFill>
                <a:latin typeface="+mn-ea"/>
                <a:cs typeface="メイリオ" pitchFamily="50" charset="-128"/>
              </a:rPr>
              <a:t>・</a:t>
            </a:r>
            <a:r>
              <a:rPr lang="ja-JP" altLang="en-US" sz="1000" dirty="0">
                <a:solidFill>
                  <a:srgbClr val="000000"/>
                </a:solidFill>
                <a:latin typeface="+mn-ea"/>
                <a:cs typeface="メイリオ" pitchFamily="50" charset="-128"/>
              </a:rPr>
              <a:t>アンケート・ヒアリングによる基盤ステムの検証</a:t>
            </a:r>
            <a:endParaRPr lang="en-US" altLang="ja-JP" sz="1000" dirty="0">
              <a:solidFill>
                <a:srgbClr val="000000"/>
              </a:solidFill>
              <a:latin typeface="+mn-ea"/>
              <a:cs typeface="メイリオ" pitchFamily="50" charset="-128"/>
            </a:endParaRPr>
          </a:p>
          <a:p>
            <a:endParaRPr kumimoji="1" lang="en-US" altLang="ja-JP" sz="1000" dirty="0">
              <a:solidFill>
                <a:srgbClr val="000000"/>
              </a:solidFill>
              <a:latin typeface="MS UI Gothic" pitchFamily="50" charset="-128"/>
              <a:ea typeface="MS UI Gothic" pitchFamily="50" charset="-128"/>
              <a:cs typeface="メイリオ" pitchFamily="50" charset="-128"/>
            </a:endParaRPr>
          </a:p>
        </p:txBody>
      </p:sp>
      <p:sp>
        <p:nvSpPr>
          <p:cNvPr id="121" name="正方形/長方形 120"/>
          <p:cNvSpPr/>
          <p:nvPr/>
        </p:nvSpPr>
        <p:spPr>
          <a:xfrm>
            <a:off x="4100678" y="3352078"/>
            <a:ext cx="3632228" cy="588777"/>
          </a:xfrm>
          <a:prstGeom prst="rect">
            <a:avLst/>
          </a:prstGeom>
          <a:solidFill>
            <a:srgbClr val="FAEDEA">
              <a:alpha val="49804"/>
            </a:srgbClr>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kumimoji="1" lang="ja-JP" altLang="en-US" sz="1400" u="sng" dirty="0" smtClean="0">
                <a:solidFill>
                  <a:srgbClr val="000000"/>
                </a:solidFill>
                <a:latin typeface="MS UI Gothic" pitchFamily="50" charset="-128"/>
                <a:ea typeface="MS UI Gothic" pitchFamily="50" charset="-128"/>
                <a:cs typeface="メイリオ" pitchFamily="50" charset="-128"/>
              </a:rPr>
              <a:t>データポータル</a:t>
            </a:r>
          </a:p>
        </p:txBody>
      </p:sp>
      <p:sp>
        <p:nvSpPr>
          <p:cNvPr id="122" name="正方形/長方形 121"/>
          <p:cNvSpPr/>
          <p:nvPr/>
        </p:nvSpPr>
        <p:spPr>
          <a:xfrm>
            <a:off x="4267420" y="3621066"/>
            <a:ext cx="3253216" cy="261621"/>
          </a:xfrm>
          <a:prstGeom prst="rect">
            <a:avLst/>
          </a:prstGeom>
          <a:solidFill>
            <a:schemeClr val="bg1"/>
          </a:solidFill>
          <a:ln w="9525">
            <a:solidFill>
              <a:schemeClr val="tx1"/>
            </a:solidFill>
            <a:miter lim="800000"/>
            <a:headEnd/>
            <a:tailEnd/>
          </a:ln>
          <a:effectLst/>
        </p:spPr>
        <p:txBody>
          <a:bodyPr wrap="none" lIns="84024" tIns="42012" rIns="84024" bIns="42012" anchor="ctr"/>
          <a:lstStyle/>
          <a:p>
            <a:pPr algn="ctr" defTabSz="840242"/>
            <a:r>
              <a:rPr lang="ja-JP" altLang="en-US" sz="1100" kern="0" dirty="0" smtClean="0">
                <a:solidFill>
                  <a:sysClr val="windowText" lastClr="000000"/>
                </a:solidFill>
                <a:latin typeface="MS UI Gothic" pitchFamily="50" charset="-128"/>
                <a:ea typeface="MS UI Gothic" pitchFamily="50" charset="-128"/>
                <a:cs typeface="メイリオ" pitchFamily="50" charset="-128"/>
              </a:rPr>
              <a:t>ボキャブラリリンク／データリンク</a:t>
            </a:r>
            <a:endParaRPr lang="ja-JP" altLang="en-US" sz="1100" kern="0" dirty="0">
              <a:solidFill>
                <a:sysClr val="windowText" lastClr="000000"/>
              </a:solidFill>
              <a:latin typeface="MS UI Gothic" pitchFamily="50" charset="-128"/>
              <a:ea typeface="MS UI Gothic" pitchFamily="50" charset="-128"/>
              <a:cs typeface="メイリオ" pitchFamily="50" charset="-128"/>
            </a:endParaRPr>
          </a:p>
        </p:txBody>
      </p:sp>
      <p:sp>
        <p:nvSpPr>
          <p:cNvPr id="123" name="正方形/長方形 122"/>
          <p:cNvSpPr/>
          <p:nvPr/>
        </p:nvSpPr>
        <p:spPr>
          <a:xfrm>
            <a:off x="4330418" y="4630037"/>
            <a:ext cx="3183628" cy="757283"/>
          </a:xfrm>
          <a:prstGeom prst="rect">
            <a:avLst/>
          </a:prstGeom>
          <a:noFill/>
          <a:ln w="25400">
            <a:solidFill>
              <a:srgbClr val="006600"/>
            </a:solidFill>
            <a:prstDash val="sysDash"/>
            <a:miter lim="800000"/>
            <a:headEnd/>
            <a:tailEnd/>
          </a:ln>
          <a:effectLst/>
        </p:spPr>
        <p:txBody>
          <a:bodyPr wrap="square" lIns="84024" tIns="42012" rIns="84024" bIns="42012" anchor="t" anchorCtr="0"/>
          <a:lstStyle/>
          <a:p>
            <a:pPr defTabSz="840242"/>
            <a:endParaRPr lang="ja-JP" altLang="en-US" sz="900" u="sng" kern="0" dirty="0">
              <a:solidFill>
                <a:sysClr val="windowText" lastClr="000000"/>
              </a:solidFill>
              <a:latin typeface="MS UI Gothic" pitchFamily="50" charset="-128"/>
              <a:ea typeface="MS UI Gothic" pitchFamily="50" charset="-128"/>
            </a:endParaRPr>
          </a:p>
        </p:txBody>
      </p:sp>
      <p:cxnSp>
        <p:nvCxnSpPr>
          <p:cNvPr id="124" name="カギ線コネクタ 123"/>
          <p:cNvCxnSpPr>
            <a:stCxn id="120" idx="2"/>
            <a:endCxn id="56" idx="1"/>
          </p:cNvCxnSpPr>
          <p:nvPr/>
        </p:nvCxnSpPr>
        <p:spPr>
          <a:xfrm rot="5400000">
            <a:off x="3890197" y="3315432"/>
            <a:ext cx="2082574" cy="1650732"/>
          </a:xfrm>
          <a:prstGeom prst="bentConnector4">
            <a:avLst>
              <a:gd name="adj1" fmla="val 3372"/>
              <a:gd name="adj2" fmla="val 113848"/>
            </a:avLst>
          </a:prstGeom>
          <a:ln w="19050">
            <a:solidFill>
              <a:srgbClr val="FFC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25" name="正方形/長方形 124"/>
          <p:cNvSpPr/>
          <p:nvPr/>
        </p:nvSpPr>
        <p:spPr>
          <a:xfrm>
            <a:off x="7282549" y="1781299"/>
            <a:ext cx="2415928" cy="1318212"/>
          </a:xfrm>
          <a:prstGeom prst="rect">
            <a:avLst/>
          </a:prstGeom>
          <a:solidFill>
            <a:srgbClr val="FAEDEA">
              <a:alpha val="49804"/>
            </a:srgbClr>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kumimoji="1" lang="en-US" altLang="ja-JP" sz="1200" dirty="0" smtClean="0">
                <a:solidFill>
                  <a:srgbClr val="FF0000"/>
                </a:solidFill>
                <a:latin typeface="MS UI Gothic" pitchFamily="50" charset="-128"/>
                <a:ea typeface="MS UI Gothic" pitchFamily="50" charset="-128"/>
                <a:cs typeface="メイリオ" pitchFamily="50" charset="-128"/>
              </a:rPr>
              <a:t>【</a:t>
            </a:r>
            <a:r>
              <a:rPr kumimoji="1" lang="ja-JP" altLang="en-US" sz="1200" dirty="0" smtClean="0">
                <a:solidFill>
                  <a:srgbClr val="FF0000"/>
                </a:solidFill>
                <a:latin typeface="MS UI Gothic" pitchFamily="50" charset="-128"/>
                <a:ea typeface="MS UI Gothic" pitchFamily="50" charset="-128"/>
                <a:cs typeface="メイリオ" pitchFamily="50" charset="-128"/>
              </a:rPr>
              <a:t>自治体</a:t>
            </a:r>
            <a:r>
              <a:rPr kumimoji="1" lang="ja-JP" altLang="en-US" sz="1200" dirty="0">
                <a:solidFill>
                  <a:srgbClr val="FF0000"/>
                </a:solidFill>
                <a:latin typeface="MS UI Gothic" pitchFamily="50" charset="-128"/>
                <a:ea typeface="MS UI Gothic" pitchFamily="50" charset="-128"/>
                <a:cs typeface="メイリオ" pitchFamily="50" charset="-128"/>
              </a:rPr>
              <a:t>行政情報のオープンデータ化の</a:t>
            </a:r>
            <a:r>
              <a:rPr kumimoji="1" lang="ja-JP" altLang="en-US" sz="1200" dirty="0" smtClean="0">
                <a:solidFill>
                  <a:srgbClr val="FF0000"/>
                </a:solidFill>
                <a:latin typeface="MS UI Gothic" pitchFamily="50" charset="-128"/>
                <a:ea typeface="MS UI Gothic" pitchFamily="50" charset="-128"/>
                <a:cs typeface="メイリオ" pitchFamily="50" charset="-128"/>
              </a:rPr>
              <a:t>実証</a:t>
            </a:r>
            <a:r>
              <a:rPr kumimoji="1" lang="en-US" altLang="ja-JP" sz="1200" dirty="0" smtClean="0">
                <a:solidFill>
                  <a:srgbClr val="FF0000"/>
                </a:solidFill>
                <a:latin typeface="MS UI Gothic" pitchFamily="50" charset="-128"/>
                <a:ea typeface="MS UI Gothic" pitchFamily="50" charset="-128"/>
                <a:cs typeface="メイリオ" pitchFamily="50" charset="-128"/>
              </a:rPr>
              <a:t>】</a:t>
            </a:r>
            <a:endParaRPr kumimoji="1" lang="en-US" altLang="ja-JP" sz="1200" dirty="0">
              <a:solidFill>
                <a:srgbClr val="FF0000"/>
              </a:solidFill>
              <a:latin typeface="MS UI Gothic" pitchFamily="50" charset="-128"/>
              <a:ea typeface="MS UI Gothic" pitchFamily="50" charset="-128"/>
              <a:cs typeface="メイリオ" pitchFamily="50" charset="-128"/>
            </a:endParaRPr>
          </a:p>
          <a:p>
            <a:endParaRPr kumimoji="1" lang="en-US" altLang="ja-JP" sz="1000" dirty="0">
              <a:solidFill>
                <a:srgbClr val="000000"/>
              </a:solidFill>
              <a:latin typeface="MS UI Gothic" pitchFamily="50" charset="-128"/>
              <a:ea typeface="MS UI Gothic" pitchFamily="50" charset="-128"/>
              <a:cs typeface="メイリオ" pitchFamily="50" charset="-128"/>
            </a:endParaRPr>
          </a:p>
          <a:p>
            <a:r>
              <a:rPr lang="ja-JP" altLang="en-US" sz="1000" dirty="0">
                <a:solidFill>
                  <a:srgbClr val="000000"/>
                </a:solidFill>
                <a:latin typeface="+mn-ea"/>
                <a:cs typeface="メイリオ" pitchFamily="50" charset="-128"/>
              </a:rPr>
              <a:t>・重点自治体行政情報の</a:t>
            </a:r>
            <a:r>
              <a:rPr lang="en-US" altLang="ja-JP" sz="1000" u="sng" dirty="0">
                <a:solidFill>
                  <a:srgbClr val="000000"/>
                </a:solidFill>
                <a:latin typeface="+mn-ea"/>
                <a:cs typeface="メイリオ" pitchFamily="50" charset="-128"/>
              </a:rPr>
              <a:t>Web</a:t>
            </a:r>
            <a:r>
              <a:rPr lang="ja-JP" altLang="en-US" sz="1000" u="sng" dirty="0">
                <a:solidFill>
                  <a:srgbClr val="000000"/>
                </a:solidFill>
                <a:latin typeface="+mn-ea"/>
                <a:cs typeface="メイリオ" pitchFamily="50" charset="-128"/>
              </a:rPr>
              <a:t>公開</a:t>
            </a:r>
            <a:r>
              <a:rPr lang="ja-JP" altLang="en-US" sz="1000" dirty="0" smtClean="0">
                <a:solidFill>
                  <a:srgbClr val="000000"/>
                </a:solidFill>
                <a:latin typeface="+mn-ea"/>
                <a:cs typeface="メイリオ" pitchFamily="50" charset="-128"/>
              </a:rPr>
              <a:t>・</a:t>
            </a:r>
            <a:r>
              <a:rPr lang="ja-JP" altLang="en-US" sz="1000" u="sng" dirty="0" smtClean="0">
                <a:solidFill>
                  <a:srgbClr val="000000"/>
                </a:solidFill>
                <a:latin typeface="+mn-ea"/>
                <a:cs typeface="メイリオ" pitchFamily="50" charset="-128"/>
              </a:rPr>
              <a:t>データポータルサイト</a:t>
            </a:r>
            <a:r>
              <a:rPr lang="ja-JP" altLang="en-US" sz="1000" u="sng" dirty="0">
                <a:solidFill>
                  <a:srgbClr val="000000"/>
                </a:solidFill>
                <a:latin typeface="+mn-ea"/>
                <a:cs typeface="メイリオ" pitchFamily="50" charset="-128"/>
              </a:rPr>
              <a:t>の</a:t>
            </a:r>
            <a:r>
              <a:rPr lang="ja-JP" altLang="en-US" sz="1000" u="sng" dirty="0" smtClean="0">
                <a:solidFill>
                  <a:srgbClr val="000000"/>
                </a:solidFill>
                <a:latin typeface="+mn-ea"/>
                <a:cs typeface="メイリオ" pitchFamily="50" charset="-128"/>
              </a:rPr>
              <a:t>構築</a:t>
            </a:r>
            <a:endParaRPr kumimoji="1" lang="en-US" altLang="ja-JP" sz="1000" dirty="0" smtClean="0">
              <a:solidFill>
                <a:srgbClr val="000000"/>
              </a:solidFill>
              <a:latin typeface="MS UI Gothic" pitchFamily="50" charset="-128"/>
              <a:ea typeface="MS UI Gothic" pitchFamily="50" charset="-128"/>
              <a:cs typeface="メイリオ" pitchFamily="50" charset="-128"/>
            </a:endParaRPr>
          </a:p>
          <a:p>
            <a:r>
              <a:rPr kumimoji="1" lang="ja-JP" altLang="en-US" sz="1000" dirty="0" smtClean="0">
                <a:solidFill>
                  <a:srgbClr val="000000"/>
                </a:solidFill>
                <a:latin typeface="MS UI Gothic" pitchFamily="50" charset="-128"/>
                <a:ea typeface="MS UI Gothic" pitchFamily="50" charset="-128"/>
                <a:cs typeface="メイリオ" pitchFamily="50" charset="-128"/>
              </a:rPr>
              <a:t>・</a:t>
            </a:r>
            <a:r>
              <a:rPr lang="ja-JP" altLang="en-US" sz="1100" u="sng" kern="0" dirty="0">
                <a:solidFill>
                  <a:schemeClr val="tx1"/>
                </a:solidFill>
                <a:latin typeface="MS UI Gothic" pitchFamily="50" charset="-128"/>
                <a:ea typeface="MS UI Gothic" pitchFamily="50" charset="-128"/>
                <a:cs typeface="メイリオ" pitchFamily="50" charset="-128"/>
              </a:rPr>
              <a:t>一般公募による情報サービスの</a:t>
            </a:r>
            <a:r>
              <a:rPr lang="ja-JP" altLang="en-US" sz="1100" u="sng" kern="0" dirty="0" smtClean="0">
                <a:solidFill>
                  <a:schemeClr val="tx1"/>
                </a:solidFill>
                <a:latin typeface="MS UI Gothic" pitchFamily="50" charset="-128"/>
                <a:ea typeface="MS UI Gothic" pitchFamily="50" charset="-128"/>
                <a:cs typeface="メイリオ" pitchFamily="50" charset="-128"/>
              </a:rPr>
              <a:t>開発</a:t>
            </a:r>
            <a:endParaRPr kumimoji="1" lang="en-US" altLang="ja-JP" sz="1100" u="sng" dirty="0" smtClean="0">
              <a:solidFill>
                <a:schemeClr val="tx1"/>
              </a:solidFill>
              <a:latin typeface="MS UI Gothic" pitchFamily="50" charset="-128"/>
              <a:ea typeface="MS UI Gothic" pitchFamily="50" charset="-128"/>
              <a:cs typeface="メイリオ" pitchFamily="50" charset="-128"/>
            </a:endParaRPr>
          </a:p>
        </p:txBody>
      </p:sp>
      <p:cxnSp>
        <p:nvCxnSpPr>
          <p:cNvPr id="126" name="カギ線コネクタ 125"/>
          <p:cNvCxnSpPr>
            <a:stCxn id="125" idx="2"/>
            <a:endCxn id="121" idx="0"/>
          </p:cNvCxnSpPr>
          <p:nvPr/>
        </p:nvCxnSpPr>
        <p:spPr>
          <a:xfrm rot="5400000">
            <a:off x="7077370" y="1938934"/>
            <a:ext cx="252567" cy="2573721"/>
          </a:xfrm>
          <a:prstGeom prst="bentConnector3">
            <a:avLst>
              <a:gd name="adj1" fmla="val 73510"/>
            </a:avLst>
          </a:prstGeom>
          <a:ln w="19050">
            <a:solidFill>
              <a:schemeClr val="accent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27" name="カギ線コネクタ 126"/>
          <p:cNvCxnSpPr>
            <a:stCxn id="120" idx="2"/>
            <a:endCxn id="145" idx="3"/>
          </p:cNvCxnSpPr>
          <p:nvPr/>
        </p:nvCxnSpPr>
        <p:spPr>
          <a:xfrm rot="16200000" flipH="1">
            <a:off x="6933822" y="1922538"/>
            <a:ext cx="1316649" cy="3670593"/>
          </a:xfrm>
          <a:prstGeom prst="bentConnector4">
            <a:avLst>
              <a:gd name="adj1" fmla="val 5126"/>
              <a:gd name="adj2" fmla="val 106228"/>
            </a:avLst>
          </a:prstGeom>
          <a:ln w="19050">
            <a:solidFill>
              <a:srgbClr val="FFC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29" name="正方形/長方形 128"/>
          <p:cNvSpPr/>
          <p:nvPr/>
        </p:nvSpPr>
        <p:spPr>
          <a:xfrm>
            <a:off x="5024520" y="6525344"/>
            <a:ext cx="4673956" cy="289827"/>
          </a:xfrm>
          <a:prstGeom prst="rect">
            <a:avLst/>
          </a:prstGeom>
          <a:solidFill>
            <a:srgbClr val="FFFFFF"/>
          </a:solid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altLang="ja-JP" sz="1200" dirty="0" smtClean="0">
                <a:solidFill>
                  <a:srgbClr val="FF0000"/>
                </a:solidFill>
                <a:latin typeface="MS UI Gothic" pitchFamily="50" charset="-128"/>
                <a:ea typeface="MS UI Gothic" pitchFamily="50" charset="-128"/>
                <a:cs typeface="メイリオ" pitchFamily="50" charset="-128"/>
              </a:rPr>
              <a:t>【</a:t>
            </a:r>
            <a:r>
              <a:rPr lang="ja-JP" altLang="en-US" sz="1200" dirty="0" smtClean="0">
                <a:solidFill>
                  <a:srgbClr val="FF0000"/>
                </a:solidFill>
                <a:latin typeface="MS UI Gothic" pitchFamily="50" charset="-128"/>
                <a:ea typeface="MS UI Gothic" pitchFamily="50" charset="-128"/>
                <a:cs typeface="メイリオ" pitchFamily="50" charset="-128"/>
              </a:rPr>
              <a:t>「オープンデータ流通推進コンソーシアム」との連携・協力等</a:t>
            </a:r>
            <a:r>
              <a:rPr lang="en-US" altLang="ja-JP" sz="1200" dirty="0" smtClean="0">
                <a:solidFill>
                  <a:srgbClr val="FF0000"/>
                </a:solidFill>
                <a:latin typeface="MS UI Gothic" pitchFamily="50" charset="-128"/>
                <a:ea typeface="MS UI Gothic" pitchFamily="50" charset="-128"/>
                <a:cs typeface="メイリオ" pitchFamily="50" charset="-128"/>
              </a:rPr>
              <a:t>】</a:t>
            </a:r>
            <a:endParaRPr lang="en-US" altLang="ja-JP" sz="1200" dirty="0">
              <a:solidFill>
                <a:srgbClr val="FF0000"/>
              </a:solidFill>
              <a:latin typeface="MS UI Gothic" pitchFamily="50" charset="-128"/>
              <a:ea typeface="MS UI Gothic" pitchFamily="50" charset="-128"/>
              <a:cs typeface="メイリオ" pitchFamily="50" charset="-128"/>
            </a:endParaRPr>
          </a:p>
        </p:txBody>
      </p:sp>
      <p:cxnSp>
        <p:nvCxnSpPr>
          <p:cNvPr id="131" name="直線矢印コネクタ 130"/>
          <p:cNvCxnSpPr>
            <a:stCxn id="123" idx="2"/>
            <a:endCxn id="59" idx="0"/>
          </p:cNvCxnSpPr>
          <p:nvPr/>
        </p:nvCxnSpPr>
        <p:spPr>
          <a:xfrm>
            <a:off x="5922232" y="5387320"/>
            <a:ext cx="0" cy="242739"/>
          </a:xfrm>
          <a:prstGeom prst="straightConnector1">
            <a:avLst/>
          </a:prstGeom>
          <a:ln w="22225">
            <a:solidFill>
              <a:schemeClr val="tx1"/>
            </a:solidFill>
            <a:prstDash val="sysDot"/>
            <a:tailEnd type="arrow"/>
          </a:ln>
          <a:effectLst/>
        </p:spPr>
        <p:style>
          <a:lnRef idx="2">
            <a:schemeClr val="accent1"/>
          </a:lnRef>
          <a:fillRef idx="0">
            <a:schemeClr val="accent1"/>
          </a:fillRef>
          <a:effectRef idx="1">
            <a:schemeClr val="accent1"/>
          </a:effectRef>
          <a:fontRef idx="minor">
            <a:schemeClr val="tx1"/>
          </a:fontRef>
        </p:style>
      </p:cxnSp>
      <p:sp>
        <p:nvSpPr>
          <p:cNvPr id="134" name="正方形/長方形 133"/>
          <p:cNvSpPr/>
          <p:nvPr/>
        </p:nvSpPr>
        <p:spPr>
          <a:xfrm>
            <a:off x="2050128" y="3352078"/>
            <a:ext cx="1440000" cy="3027661"/>
          </a:xfrm>
          <a:prstGeom prst="rect">
            <a:avLst/>
          </a:prstGeom>
          <a:solidFill>
            <a:srgbClr val="B9E1FF">
              <a:alpha val="34902"/>
            </a:srgb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kumimoji="1" lang="ja-JP" altLang="en-US" sz="1400" u="sng" dirty="0" smtClean="0">
                <a:solidFill>
                  <a:srgbClr val="000000"/>
                </a:solidFill>
                <a:latin typeface="MS UI Gothic" pitchFamily="50" charset="-128"/>
                <a:ea typeface="MS UI Gothic" pitchFamily="50" charset="-128"/>
                <a:cs typeface="メイリオ" pitchFamily="50" charset="-128"/>
              </a:rPr>
              <a:t>データ利用者</a:t>
            </a:r>
            <a:endParaRPr kumimoji="1" lang="en-US" altLang="ja-JP" sz="1400" u="sng" dirty="0" smtClean="0">
              <a:solidFill>
                <a:srgbClr val="000000"/>
              </a:solidFill>
              <a:latin typeface="MS UI Gothic" pitchFamily="50" charset="-128"/>
              <a:ea typeface="MS UI Gothic" pitchFamily="50" charset="-128"/>
              <a:cs typeface="メイリオ" pitchFamily="50" charset="-128"/>
            </a:endParaRPr>
          </a:p>
          <a:p>
            <a:pPr algn="ctr"/>
            <a:r>
              <a:rPr kumimoji="1" lang="ja-JP" altLang="en-US" sz="1200" u="sng" dirty="0" smtClean="0">
                <a:solidFill>
                  <a:srgbClr val="000000"/>
                </a:solidFill>
                <a:latin typeface="MS UI Gothic" pitchFamily="50" charset="-128"/>
                <a:ea typeface="MS UI Gothic" pitchFamily="50" charset="-128"/>
                <a:cs typeface="メイリオ" pitchFamily="50" charset="-128"/>
              </a:rPr>
              <a:t>（情報サービス</a:t>
            </a:r>
            <a:endParaRPr kumimoji="1" lang="en-US" altLang="ja-JP" sz="1200" u="sng" dirty="0" smtClean="0">
              <a:solidFill>
                <a:srgbClr val="000000"/>
              </a:solidFill>
              <a:latin typeface="MS UI Gothic" pitchFamily="50" charset="-128"/>
              <a:ea typeface="MS UI Gothic" pitchFamily="50" charset="-128"/>
              <a:cs typeface="メイリオ" pitchFamily="50" charset="-128"/>
            </a:endParaRPr>
          </a:p>
          <a:p>
            <a:pPr algn="ctr"/>
            <a:r>
              <a:rPr kumimoji="1" lang="ja-JP" altLang="en-US" sz="1200" u="sng" dirty="0" smtClean="0">
                <a:solidFill>
                  <a:srgbClr val="000000"/>
                </a:solidFill>
                <a:latin typeface="MS UI Gothic" pitchFamily="50" charset="-128"/>
                <a:ea typeface="MS UI Gothic" pitchFamily="50" charset="-128"/>
                <a:cs typeface="メイリオ" pitchFamily="50" charset="-128"/>
              </a:rPr>
              <a:t>開発事業者）</a:t>
            </a:r>
          </a:p>
        </p:txBody>
      </p:sp>
      <p:pic>
        <p:nvPicPr>
          <p:cNvPr id="135" name="Picture 1055" descr="C:\Documents and Settings\moroy\My Documents\My Pictures\Microsoft クリップ オーガナイザ\004326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476635" y="4629682"/>
            <a:ext cx="586987" cy="58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正方形/長方形 135"/>
          <p:cNvSpPr/>
          <p:nvPr/>
        </p:nvSpPr>
        <p:spPr>
          <a:xfrm>
            <a:off x="2130631" y="5387320"/>
            <a:ext cx="1122828" cy="847279"/>
          </a:xfrm>
          <a:prstGeom prst="rect">
            <a:avLst/>
          </a:prstGeom>
          <a:solidFill>
            <a:srgbClr val="FAEDEA">
              <a:alpha val="49804"/>
            </a:srgb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r>
              <a:rPr kumimoji="1" lang="en-US" altLang="ja-JP" sz="1200" dirty="0" smtClean="0">
                <a:solidFill>
                  <a:srgbClr val="FF0000"/>
                </a:solidFill>
                <a:latin typeface="MS UI Gothic" pitchFamily="50" charset="-128"/>
                <a:ea typeface="MS UI Gothic" pitchFamily="50" charset="-128"/>
                <a:cs typeface="メイリオ" pitchFamily="50" charset="-128"/>
              </a:rPr>
              <a:t>【</a:t>
            </a:r>
            <a:r>
              <a:rPr kumimoji="1" lang="ja-JP" altLang="en-US" sz="1200" dirty="0" smtClean="0">
                <a:solidFill>
                  <a:srgbClr val="FF0000"/>
                </a:solidFill>
                <a:latin typeface="MS UI Gothic" pitchFamily="50" charset="-128"/>
                <a:ea typeface="MS UI Gothic" pitchFamily="50" charset="-128"/>
                <a:cs typeface="メイリオ" pitchFamily="50" charset="-128"/>
              </a:rPr>
              <a:t>情報</a:t>
            </a:r>
            <a:r>
              <a:rPr kumimoji="1" lang="ja-JP" altLang="en-US" sz="1200" dirty="0">
                <a:solidFill>
                  <a:srgbClr val="FF0000"/>
                </a:solidFill>
                <a:latin typeface="MS UI Gothic" pitchFamily="50" charset="-128"/>
                <a:ea typeface="MS UI Gothic" pitchFamily="50" charset="-128"/>
                <a:cs typeface="メイリオ" pitchFamily="50" charset="-128"/>
              </a:rPr>
              <a:t>サービス</a:t>
            </a:r>
            <a:r>
              <a:rPr kumimoji="1" lang="ja-JP" altLang="en-US" sz="1200" dirty="0" smtClean="0">
                <a:solidFill>
                  <a:srgbClr val="FF0000"/>
                </a:solidFill>
                <a:latin typeface="MS UI Gothic" pitchFamily="50" charset="-128"/>
                <a:ea typeface="MS UI Gothic" pitchFamily="50" charset="-128"/>
                <a:cs typeface="メイリオ" pitchFamily="50" charset="-128"/>
              </a:rPr>
              <a:t>の開発</a:t>
            </a:r>
            <a:r>
              <a:rPr kumimoji="1" lang="en-US" altLang="ja-JP" sz="1200" dirty="0" smtClean="0">
                <a:solidFill>
                  <a:srgbClr val="FF0000"/>
                </a:solidFill>
                <a:latin typeface="MS UI Gothic" pitchFamily="50" charset="-128"/>
                <a:ea typeface="MS UI Gothic" pitchFamily="50" charset="-128"/>
                <a:cs typeface="メイリオ" pitchFamily="50" charset="-128"/>
              </a:rPr>
              <a:t>】</a:t>
            </a:r>
          </a:p>
          <a:p>
            <a:pPr defTabSz="840242" fontAlgn="auto">
              <a:spcBef>
                <a:spcPts val="0"/>
              </a:spcBef>
              <a:spcAft>
                <a:spcPts val="0"/>
              </a:spcAft>
            </a:pPr>
            <a:r>
              <a:rPr kumimoji="0" lang="ja-JP" altLang="en-US" sz="900" kern="0" dirty="0">
                <a:solidFill>
                  <a:sysClr val="windowText" lastClr="000000"/>
                </a:solidFill>
                <a:latin typeface="+mn-ea"/>
                <a:cs typeface="メイリオ" pitchFamily="50" charset="-128"/>
              </a:rPr>
              <a:t>・</a:t>
            </a:r>
            <a:r>
              <a:rPr kumimoji="0" lang="en-US" altLang="ja-JP" sz="900" u="sng" kern="0" dirty="0">
                <a:solidFill>
                  <a:sysClr val="windowText" lastClr="000000"/>
                </a:solidFill>
                <a:latin typeface="+mn-ea"/>
                <a:cs typeface="メイリオ" pitchFamily="50" charset="-128"/>
              </a:rPr>
              <a:t>4</a:t>
            </a:r>
            <a:r>
              <a:rPr kumimoji="0" lang="ja-JP" altLang="en-US" sz="900" u="sng" kern="0" dirty="0">
                <a:solidFill>
                  <a:sysClr val="windowText" lastClr="000000"/>
                </a:solidFill>
                <a:latin typeface="+mn-ea"/>
                <a:cs typeface="メイリオ" pitchFamily="50" charset="-128"/>
              </a:rPr>
              <a:t>以上</a:t>
            </a:r>
            <a:r>
              <a:rPr kumimoji="0" lang="ja-JP" altLang="en-US" sz="900" kern="0" dirty="0">
                <a:solidFill>
                  <a:sysClr val="windowText" lastClr="000000"/>
                </a:solidFill>
                <a:latin typeface="+mn-ea"/>
                <a:cs typeface="メイリオ" pitchFamily="50" charset="-128"/>
              </a:rPr>
              <a:t>の情報サービス</a:t>
            </a:r>
          </a:p>
          <a:p>
            <a:pPr defTabSz="840242" fontAlgn="auto">
              <a:spcBef>
                <a:spcPts val="0"/>
              </a:spcBef>
              <a:spcAft>
                <a:spcPts val="0"/>
              </a:spcAft>
            </a:pPr>
            <a:r>
              <a:rPr kumimoji="0" lang="ja-JP" altLang="en-US" sz="900" kern="0" dirty="0">
                <a:solidFill>
                  <a:sysClr val="windowText" lastClr="000000"/>
                </a:solidFill>
                <a:latin typeface="+mn-ea"/>
                <a:cs typeface="メイリオ" pitchFamily="50" charset="-128"/>
              </a:rPr>
              <a:t>・</a:t>
            </a:r>
            <a:r>
              <a:rPr kumimoji="0" lang="ja-JP" altLang="en-US" sz="900" u="sng" kern="0" dirty="0">
                <a:solidFill>
                  <a:schemeClr val="tx1"/>
                </a:solidFill>
                <a:latin typeface="+mn-ea"/>
                <a:cs typeface="メイリオ" pitchFamily="50" charset="-128"/>
              </a:rPr>
              <a:t>開発者サイト</a:t>
            </a:r>
            <a:r>
              <a:rPr kumimoji="0" lang="ja-JP" altLang="en-US" sz="900" kern="0" dirty="0" smtClean="0">
                <a:solidFill>
                  <a:schemeClr val="tx1"/>
                </a:solidFill>
                <a:latin typeface="+mn-ea"/>
                <a:cs typeface="メイリオ" pitchFamily="50" charset="-128"/>
              </a:rPr>
              <a:t>構築</a:t>
            </a:r>
            <a:endParaRPr kumimoji="0" lang="en-US" altLang="ja-JP" sz="1000" kern="0" dirty="0">
              <a:solidFill>
                <a:schemeClr val="tx1"/>
              </a:solidFill>
              <a:latin typeface="+mn-ea"/>
              <a:cs typeface="メイリオ" pitchFamily="50" charset="-128"/>
            </a:endParaRPr>
          </a:p>
        </p:txBody>
      </p:sp>
      <p:sp>
        <p:nvSpPr>
          <p:cNvPr id="137" name="正方形/長方形 136"/>
          <p:cNvSpPr/>
          <p:nvPr/>
        </p:nvSpPr>
        <p:spPr>
          <a:xfrm>
            <a:off x="1152346" y="4591722"/>
            <a:ext cx="1368581" cy="3275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000000"/>
                </a:solidFill>
                <a:latin typeface="MS UI Gothic" pitchFamily="50" charset="-128"/>
                <a:ea typeface="MS UI Gothic" pitchFamily="50" charset="-128"/>
                <a:cs typeface="メイリオ" pitchFamily="50" charset="-128"/>
              </a:rPr>
              <a:t>⑤サービス提供</a:t>
            </a:r>
          </a:p>
        </p:txBody>
      </p:sp>
      <p:sp>
        <p:nvSpPr>
          <p:cNvPr id="138" name="左カーブ矢印 137"/>
          <p:cNvSpPr/>
          <p:nvPr/>
        </p:nvSpPr>
        <p:spPr>
          <a:xfrm rot="20138534">
            <a:off x="3158043" y="3775692"/>
            <a:ext cx="1296617" cy="448602"/>
          </a:xfrm>
          <a:prstGeom prst="curvedLeftArrow">
            <a:avLst>
              <a:gd name="adj1" fmla="val 10283"/>
              <a:gd name="adj2" fmla="val 30113"/>
              <a:gd name="adj3" fmla="val 20823"/>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latin typeface="MS UI Gothic" pitchFamily="50" charset="-128"/>
              <a:ea typeface="MS UI Gothic" pitchFamily="50" charset="-128"/>
            </a:endParaRPr>
          </a:p>
        </p:txBody>
      </p:sp>
      <p:sp>
        <p:nvSpPr>
          <p:cNvPr id="139" name="左カーブ矢印 138"/>
          <p:cNvSpPr/>
          <p:nvPr/>
        </p:nvSpPr>
        <p:spPr>
          <a:xfrm>
            <a:off x="3245839" y="4705881"/>
            <a:ext cx="1296617" cy="542510"/>
          </a:xfrm>
          <a:prstGeom prst="curvedLeftArrow">
            <a:avLst>
              <a:gd name="adj1" fmla="val 10283"/>
              <a:gd name="adj2" fmla="val 30113"/>
              <a:gd name="adj3" fmla="val 20823"/>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latin typeface="MS UI Gothic" pitchFamily="50" charset="-128"/>
              <a:ea typeface="MS UI Gothic" pitchFamily="50" charset="-128"/>
            </a:endParaRPr>
          </a:p>
        </p:txBody>
      </p:sp>
      <p:sp>
        <p:nvSpPr>
          <p:cNvPr id="141" name="左カーブ矢印 140"/>
          <p:cNvSpPr/>
          <p:nvPr/>
        </p:nvSpPr>
        <p:spPr>
          <a:xfrm>
            <a:off x="3253459" y="5490741"/>
            <a:ext cx="1296617" cy="542510"/>
          </a:xfrm>
          <a:prstGeom prst="curvedLeftArrow">
            <a:avLst>
              <a:gd name="adj1" fmla="val 10283"/>
              <a:gd name="adj2" fmla="val 30113"/>
              <a:gd name="adj3" fmla="val 20823"/>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latin typeface="MS UI Gothic" pitchFamily="50" charset="-128"/>
              <a:ea typeface="MS UI Gothic" pitchFamily="50" charset="-128"/>
            </a:endParaRPr>
          </a:p>
        </p:txBody>
      </p:sp>
      <p:sp>
        <p:nvSpPr>
          <p:cNvPr id="142" name="正方形/長方形 141"/>
          <p:cNvSpPr/>
          <p:nvPr/>
        </p:nvSpPr>
        <p:spPr>
          <a:xfrm>
            <a:off x="196498" y="6525344"/>
            <a:ext cx="4673956" cy="289827"/>
          </a:xfrm>
          <a:prstGeom prst="rect">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altLang="ja-JP" sz="1200" dirty="0" smtClean="0">
                <a:solidFill>
                  <a:srgbClr val="FF0000"/>
                </a:solidFill>
                <a:latin typeface="MS UI Gothic" pitchFamily="50" charset="-128"/>
                <a:ea typeface="MS UI Gothic" pitchFamily="50" charset="-128"/>
                <a:cs typeface="メイリオ" pitchFamily="50" charset="-128"/>
              </a:rPr>
              <a:t>【</a:t>
            </a:r>
            <a:r>
              <a:rPr lang="ja-JP" altLang="en-US" sz="1200" dirty="0" smtClean="0">
                <a:solidFill>
                  <a:srgbClr val="FF0000"/>
                </a:solidFill>
                <a:latin typeface="MS UI Gothic" pitchFamily="50" charset="-128"/>
                <a:ea typeface="MS UI Gothic" pitchFamily="50" charset="-128"/>
                <a:cs typeface="メイリオ" pitchFamily="50" charset="-128"/>
              </a:rPr>
              <a:t>継続</a:t>
            </a:r>
            <a:r>
              <a:rPr lang="ja-JP" altLang="en-US" sz="1200" dirty="0">
                <a:solidFill>
                  <a:srgbClr val="FF0000"/>
                </a:solidFill>
                <a:latin typeface="MS UI Gothic" pitchFamily="50" charset="-128"/>
                <a:ea typeface="MS UI Gothic" pitchFamily="50" charset="-128"/>
                <a:cs typeface="メイリオ" pitchFamily="50" charset="-128"/>
              </a:rPr>
              <a:t>運用・普及に係る計画の策定</a:t>
            </a:r>
            <a:r>
              <a:rPr lang="ja-JP" altLang="en-US" sz="1200" dirty="0" smtClean="0">
                <a:solidFill>
                  <a:srgbClr val="FF0000"/>
                </a:solidFill>
                <a:latin typeface="MS UI Gothic" pitchFamily="50" charset="-128"/>
                <a:ea typeface="MS UI Gothic" pitchFamily="50" charset="-128"/>
                <a:cs typeface="メイリオ" pitchFamily="50" charset="-128"/>
              </a:rPr>
              <a:t>等</a:t>
            </a:r>
            <a:r>
              <a:rPr lang="en-US" altLang="ja-JP" sz="1200" dirty="0" smtClean="0">
                <a:solidFill>
                  <a:srgbClr val="FF0000"/>
                </a:solidFill>
                <a:latin typeface="MS UI Gothic" pitchFamily="50" charset="-128"/>
                <a:ea typeface="MS UI Gothic" pitchFamily="50" charset="-128"/>
                <a:cs typeface="メイリオ" pitchFamily="50" charset="-128"/>
              </a:rPr>
              <a:t>】</a:t>
            </a:r>
            <a:endParaRPr lang="en-US" altLang="ja-JP" sz="1200" dirty="0">
              <a:solidFill>
                <a:srgbClr val="FF0000"/>
              </a:solidFill>
              <a:latin typeface="MS UI Gothic" pitchFamily="50" charset="-128"/>
              <a:ea typeface="MS UI Gothic" pitchFamily="50" charset="-128"/>
              <a:cs typeface="メイリオ" pitchFamily="50" charset="-128"/>
            </a:endParaRPr>
          </a:p>
        </p:txBody>
      </p:sp>
      <p:sp>
        <p:nvSpPr>
          <p:cNvPr id="143" name="円柱 142"/>
          <p:cNvSpPr/>
          <p:nvPr/>
        </p:nvSpPr>
        <p:spPr>
          <a:xfrm>
            <a:off x="6030218" y="4701910"/>
            <a:ext cx="1300688" cy="655146"/>
          </a:xfrm>
          <a:prstGeom prst="can">
            <a:avLst>
              <a:gd name="adj" fmla="val 12838"/>
            </a:avLst>
          </a:prstGeom>
          <a:solidFill>
            <a:srgbClr val="C4E59F"/>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vert="horz" rtlCol="0" anchor="t"/>
          <a:lstStyle/>
          <a:p>
            <a:pPr algn="ctr"/>
            <a:r>
              <a:rPr kumimoji="1" lang="en-US" altLang="ja-JP" sz="1200" dirty="0" smtClean="0">
                <a:solidFill>
                  <a:srgbClr val="000000"/>
                </a:solidFill>
                <a:latin typeface="MS UI Gothic" pitchFamily="50" charset="-128"/>
                <a:ea typeface="MS UI Gothic" pitchFamily="50" charset="-128"/>
                <a:cs typeface="メイリオ" pitchFamily="50" charset="-128"/>
              </a:rPr>
              <a:t>RDF</a:t>
            </a:r>
            <a:r>
              <a:rPr kumimoji="1" lang="ja-JP" altLang="en-US" sz="1200" dirty="0" smtClean="0">
                <a:solidFill>
                  <a:srgbClr val="000000"/>
                </a:solidFill>
                <a:latin typeface="MS UI Gothic" pitchFamily="50" charset="-128"/>
                <a:ea typeface="MS UI Gothic" pitchFamily="50" charset="-128"/>
                <a:cs typeface="メイリオ" pitchFamily="50" charset="-128"/>
              </a:rPr>
              <a:t>スキーマ</a:t>
            </a:r>
            <a:endParaRPr kumimoji="1" lang="en-US" altLang="ja-JP" sz="1200" dirty="0">
              <a:solidFill>
                <a:srgbClr val="000000"/>
              </a:solidFill>
              <a:latin typeface="MS UI Gothic" pitchFamily="50" charset="-128"/>
              <a:ea typeface="MS UI Gothic" pitchFamily="50" charset="-128"/>
              <a:cs typeface="メイリオ" pitchFamily="50" charset="-128"/>
            </a:endParaRPr>
          </a:p>
        </p:txBody>
      </p:sp>
      <p:sp>
        <p:nvSpPr>
          <p:cNvPr id="145" name="小波 144"/>
          <p:cNvSpPr/>
          <p:nvPr/>
        </p:nvSpPr>
        <p:spPr>
          <a:xfrm>
            <a:off x="8337376" y="4232010"/>
            <a:ext cx="1090067" cy="368299"/>
          </a:xfrm>
          <a:prstGeom prst="doubleWave">
            <a:avLst/>
          </a:prstGeom>
          <a:solidFill>
            <a:schemeClr val="accent5">
              <a:lumMod val="20000"/>
              <a:lumOff val="80000"/>
            </a:schemeClr>
          </a:solidFill>
          <a:ln w="28575">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kumimoji="1" lang="ja-JP" altLang="en-US" sz="1000" dirty="0">
                <a:solidFill>
                  <a:srgbClr val="000000"/>
                </a:solidFill>
                <a:latin typeface="MS UI Gothic" pitchFamily="50" charset="-128"/>
                <a:ea typeface="MS UI Gothic" pitchFamily="50" charset="-128"/>
                <a:cs typeface="メイリオ" pitchFamily="50" charset="-128"/>
              </a:rPr>
              <a:t>マニュアル</a:t>
            </a:r>
          </a:p>
        </p:txBody>
      </p:sp>
      <p:sp>
        <p:nvSpPr>
          <p:cNvPr id="146" name="正方形/長方形 145"/>
          <p:cNvSpPr/>
          <p:nvPr/>
        </p:nvSpPr>
        <p:spPr>
          <a:xfrm>
            <a:off x="4423927" y="4341816"/>
            <a:ext cx="2937571" cy="237239"/>
          </a:xfrm>
          <a:prstGeom prst="rect">
            <a:avLst/>
          </a:prstGeom>
          <a:solidFill>
            <a:schemeClr val="accent5">
              <a:lumMod val="20000"/>
              <a:lumOff val="80000"/>
            </a:schemeClr>
          </a:solidFill>
          <a:ln w="127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kumimoji="1" lang="ja-JP" altLang="en-US" sz="1000" dirty="0">
                <a:solidFill>
                  <a:srgbClr val="000000"/>
                </a:solidFill>
                <a:latin typeface="MS UI Gothic" pitchFamily="50" charset="-128"/>
                <a:ea typeface="MS UI Gothic" pitchFamily="50" charset="-128"/>
                <a:cs typeface="メイリオ" pitchFamily="50" charset="-128"/>
              </a:rPr>
              <a:t>データ変換ツール</a:t>
            </a:r>
          </a:p>
        </p:txBody>
      </p:sp>
      <p:cxnSp>
        <p:nvCxnSpPr>
          <p:cNvPr id="147" name="カギ線コネクタ 146"/>
          <p:cNvCxnSpPr>
            <a:stCxn id="125" idx="3"/>
            <a:endCxn id="136" idx="2"/>
          </p:cNvCxnSpPr>
          <p:nvPr/>
        </p:nvCxnSpPr>
        <p:spPr>
          <a:xfrm flipH="1">
            <a:off x="2692045" y="2440405"/>
            <a:ext cx="7006432" cy="3794194"/>
          </a:xfrm>
          <a:prstGeom prst="bentConnector4">
            <a:avLst>
              <a:gd name="adj1" fmla="val -1229"/>
              <a:gd name="adj2" fmla="val 105399"/>
            </a:avLst>
          </a:prstGeom>
          <a:ln w="19050">
            <a:solidFill>
              <a:schemeClr val="accent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30" name="正方形/長方形 129"/>
          <p:cNvSpPr/>
          <p:nvPr/>
        </p:nvSpPr>
        <p:spPr>
          <a:xfrm>
            <a:off x="3234409" y="3589851"/>
            <a:ext cx="898019" cy="216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000000"/>
                </a:solidFill>
                <a:latin typeface="MS UI Gothic" pitchFamily="50" charset="-128"/>
                <a:ea typeface="MS UI Gothic" pitchFamily="50" charset="-128"/>
                <a:cs typeface="メイリオ" pitchFamily="50" charset="-128"/>
              </a:rPr>
              <a:t>②所在確認</a:t>
            </a:r>
          </a:p>
        </p:txBody>
      </p:sp>
      <p:sp>
        <p:nvSpPr>
          <p:cNvPr id="132" name="正方形/長方形 131"/>
          <p:cNvSpPr/>
          <p:nvPr/>
        </p:nvSpPr>
        <p:spPr>
          <a:xfrm>
            <a:off x="3217264" y="4536636"/>
            <a:ext cx="925769" cy="1868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000000"/>
                </a:solidFill>
                <a:latin typeface="MS UI Gothic" pitchFamily="50" charset="-128"/>
                <a:ea typeface="MS UI Gothic" pitchFamily="50" charset="-128"/>
                <a:cs typeface="メイリオ" pitchFamily="50" charset="-128"/>
              </a:rPr>
              <a:t>③内容確認</a:t>
            </a:r>
          </a:p>
        </p:txBody>
      </p:sp>
      <p:sp>
        <p:nvSpPr>
          <p:cNvPr id="133" name="正方形/長方形 132"/>
          <p:cNvSpPr/>
          <p:nvPr/>
        </p:nvSpPr>
        <p:spPr>
          <a:xfrm>
            <a:off x="3226789" y="5325306"/>
            <a:ext cx="1037735" cy="216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000000"/>
                </a:solidFill>
                <a:latin typeface="MS UI Gothic" pitchFamily="50" charset="-128"/>
                <a:ea typeface="MS UI Gothic" pitchFamily="50" charset="-128"/>
                <a:cs typeface="メイリオ" pitchFamily="50" charset="-128"/>
              </a:rPr>
              <a:t>④データ取得</a:t>
            </a:r>
          </a:p>
        </p:txBody>
      </p:sp>
      <p:sp>
        <p:nvSpPr>
          <p:cNvPr id="50" name="スライド番号プレースホルダ 11"/>
          <p:cNvSpPr txBox="1">
            <a:spLocks/>
          </p:cNvSpPr>
          <p:nvPr/>
        </p:nvSpPr>
        <p:spPr>
          <a:xfrm>
            <a:off x="9129464" y="6520261"/>
            <a:ext cx="779976"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0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0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0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000"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fld id="{B7465055-439F-4391-840E-CC8A179C19DE}" type="slidenum">
              <a:rPr kumimoji="0" lang="ja-JP" altLang="en-US" sz="1600" kern="0" smtClean="0">
                <a:solidFill>
                  <a:sysClr val="windowText" lastClr="000000"/>
                </a:solidFill>
              </a:rPr>
              <a:pPr fontAlgn="auto">
                <a:spcBef>
                  <a:spcPts val="0"/>
                </a:spcBef>
                <a:spcAft>
                  <a:spcPts val="0"/>
                </a:spcAft>
                <a:defRPr/>
              </a:pPr>
              <a:t>3</a:t>
            </a:fld>
            <a:endParaRPr kumimoji="0" lang="ja-JP" altLang="en-US" sz="1600" kern="0" dirty="0">
              <a:solidFill>
                <a:sysClr val="windowText" lastClr="000000"/>
              </a:solidFill>
            </a:endParaRPr>
          </a:p>
        </p:txBody>
      </p:sp>
      <p:sp>
        <p:nvSpPr>
          <p:cNvPr id="51" name="テキスト ボックス 50"/>
          <p:cNvSpPr txBox="1"/>
          <p:nvPr/>
        </p:nvSpPr>
        <p:spPr>
          <a:xfrm>
            <a:off x="0" y="-2352"/>
            <a:ext cx="9905999" cy="400110"/>
          </a:xfrm>
          <a:prstGeom prst="rect">
            <a:avLst/>
          </a:prstGeom>
          <a:noFill/>
        </p:spPr>
        <p:txBody>
          <a:bodyPr wrap="square" rtlCol="0">
            <a:spAutoFit/>
          </a:bodyPr>
          <a:lstStyle/>
          <a:p>
            <a:pPr algn="ctr"/>
            <a:r>
              <a:rPr lang="ja-JP" altLang="en-US" dirty="0" smtClean="0">
                <a:latin typeface="+mn-ea"/>
              </a:rPr>
              <a:t>（</a:t>
            </a:r>
            <a:r>
              <a:rPr lang="ja-JP" altLang="en-US" dirty="0">
                <a:latin typeface="+mn-ea"/>
              </a:rPr>
              <a:t>２</a:t>
            </a:r>
            <a:r>
              <a:rPr lang="ja-JP" altLang="en-US" dirty="0" smtClean="0">
                <a:latin typeface="+mn-ea"/>
              </a:rPr>
              <a:t>）平成</a:t>
            </a:r>
            <a:r>
              <a:rPr lang="en-US" altLang="ja-JP" dirty="0" smtClean="0">
                <a:latin typeface="+mn-ea"/>
              </a:rPr>
              <a:t>25</a:t>
            </a:r>
            <a:r>
              <a:rPr lang="ja-JP" altLang="en-US" dirty="0">
                <a:latin typeface="+mn-ea"/>
              </a:rPr>
              <a:t>年度</a:t>
            </a:r>
            <a:r>
              <a:rPr lang="ja-JP" altLang="en-US" dirty="0" smtClean="0">
                <a:latin typeface="+mn-ea"/>
              </a:rPr>
              <a:t>オープンデータ実証実験（例）</a:t>
            </a:r>
            <a:r>
              <a:rPr lang="ja-JP" altLang="en-US" sz="2000" dirty="0" smtClean="0">
                <a:latin typeface="+mn-ea"/>
              </a:rPr>
              <a:t>　①自治体行政情報</a:t>
            </a:r>
            <a:endParaRPr kumimoji="1" lang="en-US" altLang="ja-JP" sz="2000" dirty="0" smtClean="0">
              <a:latin typeface="+mn-ea"/>
            </a:endParaRPr>
          </a:p>
        </p:txBody>
      </p:sp>
    </p:spTree>
    <p:extLst>
      <p:ext uri="{BB962C8B-B14F-4D97-AF65-F5344CB8AC3E}">
        <p14:creationId xmlns:p14="http://schemas.microsoft.com/office/powerpoint/2010/main" val="4191877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二等辺三角形 95"/>
          <p:cNvSpPr/>
          <p:nvPr/>
        </p:nvSpPr>
        <p:spPr>
          <a:xfrm>
            <a:off x="2333308" y="2025274"/>
            <a:ext cx="2712325" cy="142053"/>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二等辺三角形 92"/>
          <p:cNvSpPr/>
          <p:nvPr/>
        </p:nvSpPr>
        <p:spPr>
          <a:xfrm>
            <a:off x="5629639" y="3249692"/>
            <a:ext cx="785823" cy="179308"/>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122345" y="501978"/>
            <a:ext cx="9667192" cy="1010837"/>
          </a:xfrm>
          <a:prstGeom prst="rect">
            <a:avLst/>
          </a:prstGeom>
          <a:solidFill>
            <a:schemeClr val="bg1"/>
          </a:solidFill>
          <a:ln w="19050">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marL="177800" indent="-177800"/>
            <a:r>
              <a:rPr lang="ja-JP" altLang="en-US" sz="1200" dirty="0" smtClean="0"/>
              <a:t>○　自治体</a:t>
            </a:r>
            <a:r>
              <a:rPr lang="ja-JP" altLang="en-US" sz="1200" dirty="0"/>
              <a:t>等が保有</a:t>
            </a:r>
            <a:r>
              <a:rPr lang="ja-JP" altLang="en-US" sz="1200" dirty="0" smtClean="0"/>
              <a:t>する</a:t>
            </a:r>
            <a:r>
              <a:rPr lang="ja-JP" altLang="en-US" sz="1200" u="sng" dirty="0" smtClean="0">
                <a:solidFill>
                  <a:srgbClr val="FF0000"/>
                </a:solidFill>
              </a:rPr>
              <a:t>社会資本情報等</a:t>
            </a:r>
            <a:r>
              <a:rPr lang="ja-JP" altLang="en-US" sz="1200" dirty="0"/>
              <a:t>（</a:t>
            </a:r>
            <a:r>
              <a:rPr lang="ja-JP" altLang="en-US" sz="1200" dirty="0" smtClean="0"/>
              <a:t>道路、歩道橋、標識、橋梁等</a:t>
            </a:r>
            <a:r>
              <a:rPr lang="ja-JP" altLang="en-US" sz="1200" dirty="0"/>
              <a:t>に関する管理情報、工事実績情報、苦情・問い合わせ情報等）</a:t>
            </a:r>
            <a:r>
              <a:rPr lang="ja-JP" altLang="en-US" sz="1200" u="sng" dirty="0" smtClean="0">
                <a:solidFill>
                  <a:srgbClr val="FF0000"/>
                </a:solidFill>
              </a:rPr>
              <a:t>が利</a:t>
            </a:r>
            <a:r>
              <a:rPr lang="ja-JP" altLang="en-US" sz="1200" u="sng" dirty="0">
                <a:solidFill>
                  <a:srgbClr val="FF0000"/>
                </a:solidFill>
              </a:rPr>
              <a:t>活用しやすい形式で管理・公開されれば、各分野</a:t>
            </a:r>
            <a:r>
              <a:rPr lang="ja-JP" altLang="en-US" sz="1200" u="sng" dirty="0" smtClean="0">
                <a:solidFill>
                  <a:srgbClr val="FF0000"/>
                </a:solidFill>
              </a:rPr>
              <a:t>のデータ</a:t>
            </a:r>
            <a:r>
              <a:rPr lang="ja-JP" altLang="en-US" sz="1200" u="sng" dirty="0">
                <a:solidFill>
                  <a:srgbClr val="FF0000"/>
                </a:solidFill>
              </a:rPr>
              <a:t>同士の組み合わせが可能となり</a:t>
            </a:r>
            <a:r>
              <a:rPr lang="ja-JP" altLang="en-US" sz="1200" u="sng" dirty="0" smtClean="0">
                <a:solidFill>
                  <a:srgbClr val="FF0000"/>
                </a:solidFill>
              </a:rPr>
              <a:t>、社会資本に</a:t>
            </a:r>
            <a:r>
              <a:rPr lang="ja-JP" altLang="en-US" sz="1200" u="sng" dirty="0">
                <a:solidFill>
                  <a:srgbClr val="FF0000"/>
                </a:solidFill>
              </a:rPr>
              <a:t>関する新たなサービスや情報の価値が</a:t>
            </a:r>
            <a:r>
              <a:rPr lang="ja-JP" altLang="en-US" sz="1200" u="sng" dirty="0" smtClean="0">
                <a:solidFill>
                  <a:srgbClr val="FF0000"/>
                </a:solidFill>
              </a:rPr>
              <a:t>創出が期待</a:t>
            </a:r>
            <a:r>
              <a:rPr lang="ja-JP" altLang="en-US" sz="1200" dirty="0" smtClean="0"/>
              <a:t>される</a:t>
            </a:r>
            <a:r>
              <a:rPr lang="ja-JP" altLang="en-US" sz="1200" dirty="0"/>
              <a:t>。これにより</a:t>
            </a:r>
            <a:r>
              <a:rPr lang="ja-JP" altLang="en-US" sz="1200" dirty="0" smtClean="0"/>
              <a:t>、社会資本整備の効率化や、住民の安心安全の向上等に</a:t>
            </a:r>
            <a:r>
              <a:rPr lang="ja-JP" altLang="en-US" sz="1200" dirty="0"/>
              <a:t>資することが期待される</a:t>
            </a:r>
            <a:r>
              <a:rPr lang="ja-JP" altLang="en-US" sz="1200" dirty="0" smtClean="0"/>
              <a:t>。</a:t>
            </a:r>
            <a:endParaRPr lang="en-US" altLang="ja-JP" sz="1200" dirty="0"/>
          </a:p>
          <a:p>
            <a:pPr marL="177800" indent="-177800"/>
            <a:r>
              <a:rPr lang="ja-JP" altLang="en-US" sz="1200" dirty="0" smtClean="0"/>
              <a:t>○　この</a:t>
            </a:r>
            <a:r>
              <a:rPr lang="ja-JP" altLang="en-US" sz="1200" dirty="0"/>
              <a:t>ため</a:t>
            </a:r>
            <a:r>
              <a:rPr lang="ja-JP" altLang="en-US" sz="1200" dirty="0" smtClean="0"/>
              <a:t>、自治体等が</a:t>
            </a:r>
            <a:r>
              <a:rPr lang="ja-JP" altLang="en-US" sz="1200" dirty="0"/>
              <a:t>保有</a:t>
            </a:r>
            <a:r>
              <a:rPr lang="ja-JP" altLang="en-US" sz="1200" dirty="0" smtClean="0"/>
              <a:t>する</a:t>
            </a:r>
            <a:r>
              <a:rPr lang="ja-JP" altLang="en-US" sz="1200" u="sng" dirty="0" smtClean="0">
                <a:solidFill>
                  <a:srgbClr val="FF0000"/>
                </a:solidFill>
              </a:rPr>
              <a:t>社会</a:t>
            </a:r>
            <a:r>
              <a:rPr lang="ja-JP" altLang="en-US" sz="1200" u="sng" dirty="0">
                <a:solidFill>
                  <a:srgbClr val="FF0000"/>
                </a:solidFill>
              </a:rPr>
              <a:t>資本</a:t>
            </a:r>
            <a:r>
              <a:rPr lang="ja-JP" altLang="en-US" sz="1200" u="sng" dirty="0" smtClean="0">
                <a:solidFill>
                  <a:srgbClr val="FF0000"/>
                </a:solidFill>
              </a:rPr>
              <a:t>情報等の流通・連携により、様々なアプリケーション</a:t>
            </a:r>
            <a:r>
              <a:rPr lang="ja-JP" altLang="en-US" sz="1200" dirty="0" smtClean="0"/>
              <a:t>（</a:t>
            </a:r>
            <a:r>
              <a:rPr lang="ja-JP" altLang="en-US" sz="12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公共事業に</a:t>
            </a:r>
            <a:r>
              <a:rPr lang="ja-JP" altLang="en-US" sz="1200" dirty="0" smtClean="0">
                <a:solidFill>
                  <a:srgbClr val="000000"/>
                </a:solidFill>
                <a:latin typeface="ＭＳ Ｐゴシック" panose="020B0600070205080204" pitchFamily="50" charset="-128"/>
                <a:ea typeface="ＭＳ Ｐゴシック" panose="020B0600070205080204" pitchFamily="50" charset="-128"/>
                <a:cs typeface="Meiryo UI" pitchFamily="50" charset="-128"/>
              </a:rPr>
              <a:t>関するマーケティング情報提供サービス、社会資本の図面（諸元）情報提供サービス等</a:t>
            </a:r>
            <a:r>
              <a:rPr lang="ja-JP" altLang="en-US" sz="1200" dirty="0" smtClean="0"/>
              <a:t>）</a:t>
            </a:r>
            <a:r>
              <a:rPr lang="ja-JP" altLang="en-US" sz="1200" u="sng" dirty="0" smtClean="0"/>
              <a:t>の</a:t>
            </a:r>
            <a:r>
              <a:rPr lang="ja-JP" altLang="en-US" sz="1200" u="sng" dirty="0" smtClean="0">
                <a:solidFill>
                  <a:srgbClr val="FF0000"/>
                </a:solidFill>
              </a:rPr>
              <a:t>提供が可能になることを実証</a:t>
            </a:r>
            <a:r>
              <a:rPr lang="ja-JP" altLang="en-US" sz="1200" dirty="0" smtClean="0"/>
              <a:t>する。 </a:t>
            </a:r>
            <a:endParaRPr lang="en-US" altLang="ja-JP" sz="1200" dirty="0" smtClean="0">
              <a:latin typeface="ＭＳ Ｐゴシック" panose="020B0600070205080204" pitchFamily="50" charset="-128"/>
              <a:ea typeface="ＭＳ Ｐゴシック" panose="020B0600070205080204" pitchFamily="50" charset="-128"/>
              <a:cs typeface="メイリオ" pitchFamily="50" charset="-128"/>
            </a:endParaRPr>
          </a:p>
        </p:txBody>
      </p:sp>
      <p:sp>
        <p:nvSpPr>
          <p:cNvPr id="3" name="円柱 2"/>
          <p:cNvSpPr/>
          <p:nvPr/>
        </p:nvSpPr>
        <p:spPr bwMode="gray">
          <a:xfrm>
            <a:off x="5370531" y="3823069"/>
            <a:ext cx="1315366" cy="530835"/>
          </a:xfrm>
          <a:prstGeom prst="can">
            <a:avLst>
              <a:gd name="adj" fmla="val 19593"/>
            </a:avLst>
          </a:prstGeom>
          <a:gradFill flip="none" rotWithShape="1">
            <a:gsLst>
              <a:gs pos="0">
                <a:srgbClr val="FFFFFF"/>
              </a:gs>
              <a:gs pos="100000">
                <a:srgbClr val="CACAC7"/>
              </a:gs>
            </a:gsLst>
            <a:lin ang="5400000" scaled="1"/>
            <a:tileRect/>
          </a:gradFill>
          <a:ln w="9525">
            <a:solidFill>
              <a:srgbClr val="575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ソーシャルメディア情報</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endParaRPr kumimoji="1"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8" name="円柱 77"/>
          <p:cNvSpPr/>
          <p:nvPr/>
        </p:nvSpPr>
        <p:spPr bwMode="gray">
          <a:xfrm>
            <a:off x="3742078" y="3823069"/>
            <a:ext cx="1315366" cy="530835"/>
          </a:xfrm>
          <a:prstGeom prst="can">
            <a:avLst>
              <a:gd name="adj" fmla="val 19593"/>
            </a:avLst>
          </a:prstGeom>
          <a:gradFill flip="none" rotWithShape="1">
            <a:gsLst>
              <a:gs pos="0">
                <a:srgbClr val="FFFFFF"/>
              </a:gs>
              <a:gs pos="100000">
                <a:srgbClr val="CACAC7"/>
              </a:gs>
            </a:gsLst>
            <a:lin ang="5400000" scaled="1"/>
            <a:tileRect/>
          </a:gradFill>
          <a:ln w="9525">
            <a:solidFill>
              <a:srgbClr val="575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住民</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からの</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苦情・問い合わせ</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情報</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9" name="円柱 78"/>
          <p:cNvSpPr/>
          <p:nvPr/>
        </p:nvSpPr>
        <p:spPr bwMode="gray">
          <a:xfrm>
            <a:off x="2039841" y="3823069"/>
            <a:ext cx="1315366" cy="530835"/>
          </a:xfrm>
          <a:prstGeom prst="can">
            <a:avLst>
              <a:gd name="adj" fmla="val 19593"/>
            </a:avLst>
          </a:prstGeom>
          <a:gradFill flip="none" rotWithShape="1">
            <a:gsLst>
              <a:gs pos="0">
                <a:srgbClr val="FFFFFF"/>
              </a:gs>
              <a:gs pos="100000">
                <a:srgbClr val="CACAC7"/>
              </a:gs>
            </a:gsLst>
            <a:lin ang="5400000" scaled="1"/>
            <a:tileRect/>
          </a:gradFill>
          <a:ln w="9525">
            <a:solidFill>
              <a:srgbClr val="575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社会資本情報</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endParaRPr kumimoji="1"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0" name="円柱 79"/>
          <p:cNvSpPr/>
          <p:nvPr/>
        </p:nvSpPr>
        <p:spPr bwMode="gray">
          <a:xfrm>
            <a:off x="349317" y="3823069"/>
            <a:ext cx="1315366" cy="530835"/>
          </a:xfrm>
          <a:prstGeom prst="can">
            <a:avLst>
              <a:gd name="adj" fmla="val 19593"/>
            </a:avLst>
          </a:prstGeom>
          <a:gradFill flip="none" rotWithShape="1">
            <a:gsLst>
              <a:gs pos="0">
                <a:srgbClr val="FFFFFF"/>
              </a:gs>
              <a:gs pos="100000">
                <a:srgbClr val="CACAC7"/>
              </a:gs>
            </a:gsLst>
            <a:lin ang="5400000" scaled="1"/>
            <a:tileRect/>
          </a:gradFill>
          <a:ln w="9525">
            <a:solidFill>
              <a:srgbClr val="575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工事実績</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情報</a:t>
            </a:r>
            <a:endParaRPr lang="en-US" altLang="ja-JP"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57" name="カギ線コネクタ 156"/>
          <p:cNvCxnSpPr/>
          <p:nvPr/>
        </p:nvCxnSpPr>
        <p:spPr>
          <a:xfrm rot="10800000">
            <a:off x="4726515" y="5898469"/>
            <a:ext cx="1732738" cy="585732"/>
          </a:xfrm>
          <a:prstGeom prst="bentConnector2">
            <a:avLst/>
          </a:prstGeom>
          <a:gradFill rotWithShape="0">
            <a:gsLst>
              <a:gs pos="0">
                <a:srgbClr val="FFFFFF"/>
              </a:gs>
              <a:gs pos="100000">
                <a:srgbClr val="CACAC7"/>
              </a:gs>
            </a:gsLst>
            <a:lin ang="5400000" scaled="1"/>
          </a:gra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18" name="カギ線コネクタ 217"/>
          <p:cNvCxnSpPr>
            <a:endCxn id="141" idx="2"/>
          </p:cNvCxnSpPr>
          <p:nvPr/>
        </p:nvCxnSpPr>
        <p:spPr>
          <a:xfrm flipV="1">
            <a:off x="2645246" y="5824341"/>
            <a:ext cx="938901" cy="534396"/>
          </a:xfrm>
          <a:prstGeom prst="bentConnector2">
            <a:avLst/>
          </a:prstGeom>
          <a:gradFill rotWithShape="0">
            <a:gsLst>
              <a:gs pos="0">
                <a:srgbClr val="FFFFFF"/>
              </a:gs>
              <a:gs pos="100000">
                <a:srgbClr val="CACAC7"/>
              </a:gs>
            </a:gsLst>
            <a:lin ang="5400000" scaled="1"/>
          </a:gra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198" name="角丸四角形 57"/>
          <p:cNvSpPr>
            <a:spLocks noChangeArrowheads="1"/>
          </p:cNvSpPr>
          <p:nvPr/>
        </p:nvSpPr>
        <p:spPr bwMode="gray">
          <a:xfrm>
            <a:off x="1361902" y="6062992"/>
            <a:ext cx="1471329" cy="739741"/>
          </a:xfrm>
          <a:prstGeom prst="roundRect">
            <a:avLst>
              <a:gd name="adj" fmla="val 12535"/>
            </a:avLst>
          </a:prstGeom>
          <a:solidFill>
            <a:srgbClr val="CBBDFF"/>
          </a:solidFill>
          <a:ln w="9525" algn="ctr">
            <a:solidFill>
              <a:srgbClr val="4B4595"/>
            </a:solidFill>
            <a:round/>
            <a:headEnd/>
            <a:tailEnd/>
          </a:ln>
        </p:spPr>
        <p:txBody>
          <a:bodyPr wrap="none" anchor="ctr"/>
          <a:lstStyle/>
          <a:p>
            <a:pPr algn="ctr" fontAlgn="ctr"/>
            <a:endPar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64" name="右矢印 163"/>
          <p:cNvSpPr/>
          <p:nvPr/>
        </p:nvSpPr>
        <p:spPr bwMode="gray">
          <a:xfrm rot="16200000">
            <a:off x="2250228" y="4450426"/>
            <a:ext cx="871381"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65" name="右矢印 164"/>
          <p:cNvSpPr/>
          <p:nvPr/>
        </p:nvSpPr>
        <p:spPr bwMode="gray">
          <a:xfrm rot="16200000">
            <a:off x="607935" y="4414314"/>
            <a:ext cx="799159"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66" name="右矢印 165"/>
          <p:cNvSpPr/>
          <p:nvPr/>
        </p:nvSpPr>
        <p:spPr bwMode="gray">
          <a:xfrm rot="16200000">
            <a:off x="5635475" y="4421990"/>
            <a:ext cx="814509"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5" name="角丸四角形 40"/>
          <p:cNvSpPr>
            <a:spLocks noChangeArrowheads="1"/>
          </p:cNvSpPr>
          <p:nvPr/>
        </p:nvSpPr>
        <p:spPr bwMode="gray">
          <a:xfrm>
            <a:off x="28105" y="3646683"/>
            <a:ext cx="6862474" cy="756708"/>
          </a:xfrm>
          <a:prstGeom prst="roundRect">
            <a:avLst>
              <a:gd name="adj" fmla="val 0"/>
            </a:avLst>
          </a:prstGeom>
          <a:noFill/>
          <a:ln w="9525" algn="ctr">
            <a:solidFill>
              <a:srgbClr val="4B4595"/>
            </a:solidFill>
            <a:prstDash val="sysDash"/>
            <a:round/>
            <a:headEnd/>
            <a:tailEnd/>
          </a:ln>
        </p:spPr>
        <p:txBody>
          <a:bodyPr wrap="none" anchor="ctr"/>
          <a:lstStyle/>
          <a:p>
            <a:pPr algn="ctr" fontAlgn="ctr"/>
            <a:endParaRPr lang="ja-JP" altLang="en-US" sz="120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6" name="角丸四角形 40"/>
          <p:cNvSpPr>
            <a:spLocks noChangeArrowheads="1"/>
          </p:cNvSpPr>
          <p:nvPr/>
        </p:nvSpPr>
        <p:spPr bwMode="gray">
          <a:xfrm>
            <a:off x="28106" y="2282921"/>
            <a:ext cx="6722004" cy="925124"/>
          </a:xfrm>
          <a:prstGeom prst="roundRect">
            <a:avLst>
              <a:gd name="adj" fmla="val 0"/>
            </a:avLst>
          </a:prstGeom>
          <a:solidFill>
            <a:schemeClr val="bg1"/>
          </a:solidFill>
          <a:ln w="9525" algn="ctr">
            <a:solidFill>
              <a:srgbClr val="4B4595"/>
            </a:solidFill>
            <a:prstDash val="sysDash"/>
            <a:round/>
            <a:headEnd/>
            <a:tailEnd/>
          </a:ln>
        </p:spPr>
        <p:txBody>
          <a:bodyPr wrap="none" anchor="ctr"/>
          <a:lstStyle/>
          <a:p>
            <a:pPr algn="ctr" fontAlgn="ctr"/>
            <a:endParaRPr lang="ja-JP" altLang="en-US" sz="120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 name="角丸四角形 40"/>
          <p:cNvSpPr>
            <a:spLocks noChangeArrowheads="1"/>
          </p:cNvSpPr>
          <p:nvPr/>
        </p:nvSpPr>
        <p:spPr bwMode="gray">
          <a:xfrm>
            <a:off x="28105" y="1579095"/>
            <a:ext cx="6722005" cy="375689"/>
          </a:xfrm>
          <a:prstGeom prst="roundRect">
            <a:avLst>
              <a:gd name="adj" fmla="val 0"/>
            </a:avLst>
          </a:prstGeom>
          <a:noFill/>
          <a:ln w="9525" algn="ctr">
            <a:solidFill>
              <a:srgbClr val="4B4595"/>
            </a:solidFill>
            <a:prstDash val="sysDash"/>
            <a:round/>
            <a:headEnd/>
            <a:tailEnd/>
          </a:ln>
        </p:spPr>
        <p:txBody>
          <a:bodyPr wrap="none" anchor="ctr"/>
          <a:lstStyle/>
          <a:p>
            <a:pPr algn="ctr" fontAlgn="ctr"/>
            <a:endParaRPr lang="ja-JP" altLang="en-US" sz="120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 name="テキスト ボックス 28"/>
          <p:cNvSpPr txBox="1">
            <a:spLocks noChangeArrowheads="1"/>
          </p:cNvSpPr>
          <p:nvPr/>
        </p:nvSpPr>
        <p:spPr bwMode="gray">
          <a:xfrm>
            <a:off x="5375382" y="1620297"/>
            <a:ext cx="943233" cy="276999"/>
          </a:xfrm>
          <a:prstGeom prst="rect">
            <a:avLst/>
          </a:prstGeom>
          <a:noFill/>
          <a:ln w="9525">
            <a:solidFill>
              <a:srgbClr val="4B4595"/>
            </a:solidFill>
            <a:prstDash val="solid"/>
            <a:miter lim="800000"/>
            <a:headEnd/>
            <a:tailEnd/>
          </a:ln>
        </p:spPr>
        <p:txBody>
          <a:bodyPr wrap="square" anchor="ctr">
            <a:spAutoFit/>
          </a:bodyPr>
          <a:lstStyle/>
          <a:p>
            <a:pPr algn="ctr"/>
            <a:r>
              <a:rPr lang="ja-JP" altLang="en-US" sz="1200">
                <a:latin typeface="ＭＳ Ｐゴシック" panose="020B0600070205080204" pitchFamily="50" charset="-128"/>
                <a:ea typeface="ＭＳ Ｐゴシック" panose="020B0600070205080204" pitchFamily="50" charset="-128"/>
                <a:cs typeface="Meiryo UI" pitchFamily="50" charset="-128"/>
              </a:rPr>
              <a:t>地域住民</a:t>
            </a:r>
          </a:p>
        </p:txBody>
      </p:sp>
      <p:sp>
        <p:nvSpPr>
          <p:cNvPr id="9" name="テキスト ボックス 53"/>
          <p:cNvSpPr txBox="1">
            <a:spLocks noChangeArrowheads="1"/>
          </p:cNvSpPr>
          <p:nvPr/>
        </p:nvSpPr>
        <p:spPr bwMode="gray">
          <a:xfrm>
            <a:off x="714194" y="2434041"/>
            <a:ext cx="1392845" cy="597140"/>
          </a:xfrm>
          <a:prstGeom prst="rect">
            <a:avLst/>
          </a:prstGeom>
          <a:noFill/>
          <a:ln w="12700">
            <a:solidFill>
              <a:srgbClr val="4B4595"/>
            </a:solidFill>
            <a:miter lim="800000"/>
            <a:headEnd/>
            <a:tailEnd/>
          </a:ln>
        </p:spPr>
        <p:txBody>
          <a:bodyPr wrap="none" anchor="ctr"/>
          <a:lstStyle/>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公共事業に関する</a:t>
            </a:r>
            <a:endParaRPr lang="en-US" altLang="ja-JP"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マーケティング情報</a:t>
            </a:r>
            <a:endParaRPr lang="en-US" altLang="ja-JP"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提供サービス</a:t>
            </a:r>
          </a:p>
        </p:txBody>
      </p:sp>
      <p:sp>
        <p:nvSpPr>
          <p:cNvPr id="10" name="テキスト ボックス 54"/>
          <p:cNvSpPr txBox="1">
            <a:spLocks noChangeArrowheads="1"/>
          </p:cNvSpPr>
          <p:nvPr/>
        </p:nvSpPr>
        <p:spPr bwMode="gray">
          <a:xfrm>
            <a:off x="2223519" y="2442259"/>
            <a:ext cx="1360628" cy="597140"/>
          </a:xfrm>
          <a:prstGeom prst="rect">
            <a:avLst/>
          </a:prstGeom>
          <a:noFill/>
          <a:ln w="12700">
            <a:solidFill>
              <a:srgbClr val="4B4595"/>
            </a:solidFill>
            <a:miter lim="800000"/>
            <a:headEnd/>
            <a:tailEnd/>
          </a:ln>
        </p:spPr>
        <p:txBody>
          <a:bodyPr wrap="none" anchor="ctr"/>
          <a:lstStyle/>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社会資本の</a:t>
            </a:r>
            <a:endParaRPr lang="en-US" altLang="ja-JP"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図面（諸元）情報</a:t>
            </a:r>
            <a:endParaRPr lang="en-US" altLang="ja-JP"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提供サービス</a:t>
            </a:r>
          </a:p>
        </p:txBody>
      </p:sp>
      <p:sp>
        <p:nvSpPr>
          <p:cNvPr id="11" name="テキスト ボックス 55"/>
          <p:cNvSpPr txBox="1">
            <a:spLocks noChangeArrowheads="1"/>
          </p:cNvSpPr>
          <p:nvPr/>
        </p:nvSpPr>
        <p:spPr bwMode="gray">
          <a:xfrm>
            <a:off x="3742080" y="2446913"/>
            <a:ext cx="1319177" cy="597140"/>
          </a:xfrm>
          <a:prstGeom prst="rect">
            <a:avLst/>
          </a:prstGeom>
          <a:noFill/>
          <a:ln w="12700">
            <a:solidFill>
              <a:srgbClr val="4B4595"/>
            </a:solidFill>
            <a:miter lim="800000"/>
            <a:headEnd/>
            <a:tailEnd/>
          </a:ln>
        </p:spPr>
        <p:txBody>
          <a:bodyPr wrap="none" anchor="ctr"/>
          <a:lstStyle/>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通学路点検結果</a:t>
            </a:r>
            <a:endParaRPr lang="en-US" altLang="ja-JP"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公開サービス</a:t>
            </a:r>
          </a:p>
        </p:txBody>
      </p:sp>
      <p:sp>
        <p:nvSpPr>
          <p:cNvPr id="13" name="テキスト ボックス 86"/>
          <p:cNvSpPr txBox="1">
            <a:spLocks noChangeArrowheads="1"/>
          </p:cNvSpPr>
          <p:nvPr/>
        </p:nvSpPr>
        <p:spPr bwMode="gray">
          <a:xfrm>
            <a:off x="906696" y="1637455"/>
            <a:ext cx="800219" cy="276999"/>
          </a:xfrm>
          <a:prstGeom prst="rect">
            <a:avLst/>
          </a:prstGeom>
          <a:noFill/>
          <a:ln w="9525">
            <a:solidFill>
              <a:srgbClr val="4B4595"/>
            </a:solidFill>
            <a:prstDash val="solid"/>
            <a:miter lim="800000"/>
            <a:headEnd/>
            <a:tailEnd/>
          </a:ln>
        </p:spPr>
        <p:txBody>
          <a:bodyPr wrap="none" anchor="ctr">
            <a:spAutoFit/>
          </a:bodyPr>
          <a:lstStyle/>
          <a:p>
            <a:pPr algn="ctr"/>
            <a:r>
              <a:rPr lang="ja-JP" altLang="en-US" sz="1200">
                <a:latin typeface="ＭＳ Ｐゴシック" panose="020B0600070205080204" pitchFamily="50" charset="-128"/>
                <a:ea typeface="ＭＳ Ｐゴシック" panose="020B0600070205080204" pitchFamily="50" charset="-128"/>
                <a:cs typeface="Meiryo UI" pitchFamily="50" charset="-128"/>
              </a:rPr>
              <a:t>建設業者</a:t>
            </a:r>
          </a:p>
        </p:txBody>
      </p:sp>
      <p:sp>
        <p:nvSpPr>
          <p:cNvPr id="14" name="テキスト ボックス 87"/>
          <p:cNvSpPr txBox="1">
            <a:spLocks noChangeArrowheads="1"/>
          </p:cNvSpPr>
          <p:nvPr/>
        </p:nvSpPr>
        <p:spPr bwMode="gray">
          <a:xfrm>
            <a:off x="2141211" y="1624274"/>
            <a:ext cx="1346321" cy="276999"/>
          </a:xfrm>
          <a:prstGeom prst="rect">
            <a:avLst/>
          </a:prstGeom>
          <a:noFill/>
          <a:ln w="9525">
            <a:solidFill>
              <a:srgbClr val="4B4595"/>
            </a:solidFill>
            <a:prstDash val="solid"/>
            <a:miter lim="800000"/>
            <a:headEnd/>
            <a:tailEnd/>
          </a:ln>
        </p:spPr>
        <p:txBody>
          <a:bodyPr wrap="square" anchor="ctr">
            <a:spAutoFit/>
          </a:bodyPr>
          <a:lstStyle/>
          <a:p>
            <a:pPr algn="ctr"/>
            <a:r>
              <a:rPr lang="ja-JP" altLang="en-US" sz="1200" dirty="0">
                <a:latin typeface="ＭＳ Ｐゴシック" panose="020B0600070205080204" pitchFamily="50" charset="-128"/>
                <a:ea typeface="ＭＳ Ｐゴシック" panose="020B0600070205080204" pitchFamily="50" charset="-128"/>
                <a:cs typeface="Meiryo UI" pitchFamily="50" charset="-128"/>
              </a:rPr>
              <a:t>資材メーカー</a:t>
            </a:r>
          </a:p>
        </p:txBody>
      </p:sp>
      <p:sp>
        <p:nvSpPr>
          <p:cNvPr id="15" name="テキスト ボックス 88"/>
          <p:cNvSpPr txBox="1">
            <a:spLocks noChangeArrowheads="1"/>
          </p:cNvSpPr>
          <p:nvPr/>
        </p:nvSpPr>
        <p:spPr bwMode="gray">
          <a:xfrm>
            <a:off x="4023161" y="1620298"/>
            <a:ext cx="800219" cy="276999"/>
          </a:xfrm>
          <a:prstGeom prst="rect">
            <a:avLst/>
          </a:prstGeom>
          <a:noFill/>
          <a:ln w="9525">
            <a:solidFill>
              <a:srgbClr val="4B4595"/>
            </a:solidFill>
            <a:prstDash val="solid"/>
            <a:miter lim="800000"/>
            <a:headEnd/>
            <a:tailEnd/>
          </a:ln>
        </p:spPr>
        <p:txBody>
          <a:bodyPr wrap="none" anchor="ctr">
            <a:spAutoFit/>
          </a:bodyPr>
          <a:lstStyle/>
          <a:p>
            <a:pPr algn="ctr"/>
            <a:r>
              <a:rPr lang="ja-JP" altLang="en-US" sz="1200">
                <a:latin typeface="ＭＳ Ｐゴシック" panose="020B0600070205080204" pitchFamily="50" charset="-128"/>
                <a:ea typeface="ＭＳ Ｐゴシック" panose="020B0600070205080204" pitchFamily="50" charset="-128"/>
                <a:cs typeface="Meiryo UI" pitchFamily="50" charset="-128"/>
              </a:rPr>
              <a:t>運送業者</a:t>
            </a:r>
          </a:p>
        </p:txBody>
      </p:sp>
      <p:sp>
        <p:nvSpPr>
          <p:cNvPr id="16" name="テキスト ボックス 33"/>
          <p:cNvSpPr txBox="1">
            <a:spLocks noChangeArrowheads="1"/>
          </p:cNvSpPr>
          <p:nvPr/>
        </p:nvSpPr>
        <p:spPr bwMode="gray">
          <a:xfrm>
            <a:off x="28106" y="1582105"/>
            <a:ext cx="615776" cy="375689"/>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none" anchor="ct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ja-JP" altLang="en-US" sz="1200" dirty="0" smtClean="0">
                <a:latin typeface="ＭＳ Ｐゴシック" panose="020B0600070205080204" pitchFamily="50" charset="-128"/>
                <a:ea typeface="ＭＳ Ｐゴシック" panose="020B0600070205080204" pitchFamily="50" charset="-128"/>
              </a:rPr>
              <a:t>利用者</a:t>
            </a:r>
            <a:endParaRPr lang="ja-JP" altLang="en-US" sz="1200" dirty="0">
              <a:latin typeface="ＭＳ Ｐゴシック" panose="020B0600070205080204" pitchFamily="50" charset="-128"/>
              <a:ea typeface="ＭＳ Ｐゴシック" panose="020B0600070205080204" pitchFamily="50" charset="-128"/>
            </a:endParaRPr>
          </a:p>
        </p:txBody>
      </p:sp>
      <p:sp>
        <p:nvSpPr>
          <p:cNvPr id="27" name="テキスト ボックス 26"/>
          <p:cNvSpPr txBox="1"/>
          <p:nvPr/>
        </p:nvSpPr>
        <p:spPr>
          <a:xfrm flipH="1">
            <a:off x="28105" y="2282921"/>
            <a:ext cx="615776" cy="925124"/>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none" anchor="ct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pPr>
              <a:defRPr/>
            </a:pPr>
            <a:r>
              <a:rPr lang="ja-JP" altLang="en-US" sz="1200" dirty="0" smtClean="0">
                <a:latin typeface="ＭＳ Ｐゴシック" panose="020B0600070205080204" pitchFamily="50" charset="-128"/>
                <a:ea typeface="ＭＳ Ｐゴシック" panose="020B0600070205080204" pitchFamily="50" charset="-128"/>
              </a:rPr>
              <a:t>提供</a:t>
            </a:r>
            <a:endParaRPr lang="en-US" altLang="ja-JP" sz="1200" dirty="0" smtClean="0">
              <a:latin typeface="ＭＳ Ｐゴシック" panose="020B0600070205080204" pitchFamily="50" charset="-128"/>
              <a:ea typeface="ＭＳ Ｐゴシック" panose="020B060007020508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rPr>
              <a:t>サービス</a:t>
            </a:r>
            <a:endParaRPr lang="ja-JP" altLang="en-US" sz="1200" dirty="0">
              <a:latin typeface="ＭＳ Ｐゴシック" panose="020B0600070205080204" pitchFamily="50" charset="-128"/>
              <a:ea typeface="ＭＳ Ｐゴシック" panose="020B0600070205080204" pitchFamily="50" charset="-128"/>
            </a:endParaRPr>
          </a:p>
        </p:txBody>
      </p:sp>
      <p:pic>
        <p:nvPicPr>
          <p:cNvPr id="59" name="Picture 9" descr="C:\Users\fr611884\AppData\Local\Microsoft\Windows\Temporary Internet Files\Content.IE5\27XX367M\MC9004246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9273" y="6278870"/>
            <a:ext cx="670601" cy="468946"/>
          </a:xfrm>
          <a:prstGeom prst="rect">
            <a:avLst/>
          </a:prstGeom>
          <a:noFill/>
          <a:extLst>
            <a:ext uri="{909E8E84-426E-40DD-AFC4-6F175D3DCCD1}">
              <a14:hiddenFill xmlns:a14="http://schemas.microsoft.com/office/drawing/2010/main">
                <a:solidFill>
                  <a:srgbClr val="FFFFFF"/>
                </a:solidFill>
              </a14:hiddenFill>
            </a:ext>
          </a:extLst>
        </p:spPr>
      </p:pic>
      <p:sp>
        <p:nvSpPr>
          <p:cNvPr id="131" name="右矢印 130"/>
          <p:cNvSpPr/>
          <p:nvPr/>
        </p:nvSpPr>
        <p:spPr bwMode="gray">
          <a:xfrm rot="16200000">
            <a:off x="3957583" y="4421989"/>
            <a:ext cx="814509"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62" name="テキスト ボックス 161"/>
          <p:cNvSpPr txBox="1"/>
          <p:nvPr/>
        </p:nvSpPr>
        <p:spPr>
          <a:xfrm>
            <a:off x="1380846" y="6062992"/>
            <a:ext cx="1184940" cy="276999"/>
          </a:xfrm>
          <a:prstGeom prst="rect">
            <a:avLst/>
          </a:prstGeom>
          <a:noFill/>
        </p:spPr>
        <p:txBody>
          <a:bodyPr wrap="none" rtlCol="0">
            <a:spAutoFit/>
          </a:bodyPr>
          <a:lstStyle/>
          <a:p>
            <a:r>
              <a:rPr kumimoji="1" lang="ja-JP" altLang="en-US" sz="1200" dirty="0" smtClean="0">
                <a:latin typeface="ＭＳ Ｐゴシック" panose="020B0600070205080204" pitchFamily="50" charset="-128"/>
                <a:ea typeface="ＭＳ Ｐゴシック" panose="020B0600070205080204" pitchFamily="50" charset="-128"/>
                <a:cs typeface="Meiryo UI" pitchFamily="50" charset="-128"/>
              </a:rPr>
              <a:t>工事・点検業者</a:t>
            </a:r>
            <a:endParaRPr kumimoji="1"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54" name="テキスト ボックス 53"/>
          <p:cNvSpPr txBox="1"/>
          <p:nvPr/>
        </p:nvSpPr>
        <p:spPr>
          <a:xfrm>
            <a:off x="2118415" y="4603194"/>
            <a:ext cx="1106393" cy="477054"/>
          </a:xfrm>
          <a:prstGeom prst="rect">
            <a:avLst/>
          </a:prstGeom>
          <a:solidFill>
            <a:schemeClr val="bg1"/>
          </a:solidFill>
          <a:ln>
            <a:solidFill>
              <a:schemeClr val="tx1"/>
            </a:solidFill>
            <a:prstDash val="solid"/>
          </a:ln>
        </p:spPr>
        <p:txBody>
          <a:bodyPr wrap="none" rtlCol="0">
            <a:spAutoFit/>
          </a:bodyPr>
          <a:lstStyle/>
          <a:p>
            <a:pPr>
              <a:lnSpc>
                <a:spcPts val="1000"/>
              </a:lnSpc>
            </a:pPr>
            <a:r>
              <a:rPr kumimoji="1" lang="ja-JP" altLang="en-US" sz="1000" dirty="0" smtClean="0">
                <a:latin typeface="ＭＳ Ｐゴシック" panose="020B0600070205080204" pitchFamily="50" charset="-128"/>
                <a:ea typeface="ＭＳ Ｐゴシック" panose="020B0600070205080204" pitchFamily="50" charset="-128"/>
                <a:cs typeface="Meiryo UI" pitchFamily="50" charset="-128"/>
              </a:rPr>
              <a:t>・管理基本データ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pPr>
              <a:lnSpc>
                <a:spcPts val="1000"/>
              </a:lnSpc>
            </a:pP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・諸元データ</a:t>
            </a:r>
            <a:endParaRPr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pPr>
              <a:lnSpc>
                <a:spcPts val="1000"/>
              </a:lnSpc>
            </a:pPr>
            <a:r>
              <a:rPr kumimoji="1" lang="ja-JP" altLang="en-US" sz="1000" dirty="0" smtClean="0">
                <a:latin typeface="ＭＳ Ｐゴシック" panose="020B0600070205080204" pitchFamily="50" charset="-128"/>
                <a:ea typeface="ＭＳ Ｐゴシック" panose="020B0600070205080204" pitchFamily="50" charset="-128"/>
                <a:cs typeface="Meiryo UI" pitchFamily="50" charset="-128"/>
              </a:rPr>
              <a:t>・図面データ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115" name="テキスト ボックス 114"/>
          <p:cNvSpPr txBox="1"/>
          <p:nvPr/>
        </p:nvSpPr>
        <p:spPr>
          <a:xfrm>
            <a:off x="3513093" y="4625496"/>
            <a:ext cx="1548822" cy="400110"/>
          </a:xfrm>
          <a:prstGeom prst="rect">
            <a:avLst/>
          </a:prstGeom>
          <a:solidFill>
            <a:schemeClr val="bg1"/>
          </a:solidFill>
          <a:ln>
            <a:solidFill>
              <a:schemeClr val="tx1"/>
            </a:solidFill>
            <a:prstDash val="solid"/>
          </a:ln>
        </p:spPr>
        <p:txBody>
          <a:bodyPr wrap="none" rtlCol="0">
            <a:spAutoFit/>
          </a:bodyPr>
          <a:lstStyle/>
          <a:p>
            <a:r>
              <a:rPr kumimoji="1" lang="ja-JP" altLang="en-US" sz="1000" dirty="0" smtClean="0">
                <a:latin typeface="ＭＳ Ｐゴシック" panose="020B0600070205080204" pitchFamily="50" charset="-128"/>
                <a:ea typeface="ＭＳ Ｐゴシック" panose="020B0600070205080204" pitchFamily="50" charset="-128"/>
                <a:cs typeface="Meiryo UI" pitchFamily="50" charset="-128"/>
              </a:rPr>
              <a:t>・苦情・問い合わせデータ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・通学路点検結果データ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116" name="テキスト ボックス 115"/>
          <p:cNvSpPr txBox="1"/>
          <p:nvPr/>
        </p:nvSpPr>
        <p:spPr>
          <a:xfrm>
            <a:off x="464047" y="4616834"/>
            <a:ext cx="1018227" cy="246221"/>
          </a:xfrm>
          <a:prstGeom prst="rect">
            <a:avLst/>
          </a:prstGeom>
          <a:solidFill>
            <a:schemeClr val="bg1"/>
          </a:solidFill>
          <a:ln>
            <a:solidFill>
              <a:schemeClr val="tx1"/>
            </a:solidFill>
            <a:prstDash val="solid"/>
          </a:ln>
        </p:spPr>
        <p:txBody>
          <a:bodyPr wrap="none" rtlCol="0">
            <a:spAutoFit/>
          </a:bodyPr>
          <a:lstStyle/>
          <a:p>
            <a:r>
              <a:rPr kumimoji="1" lang="ja-JP" altLang="en-US" sz="1000" dirty="0" smtClean="0">
                <a:latin typeface="ＭＳ Ｐゴシック" panose="020B0600070205080204" pitchFamily="50" charset="-128"/>
                <a:ea typeface="ＭＳ Ｐゴシック" panose="020B0600070205080204" pitchFamily="50" charset="-128"/>
                <a:cs typeface="Meiryo UI" pitchFamily="50" charset="-128"/>
              </a:rPr>
              <a:t>・工事実績情報</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159" name="テキスト ボックス 158"/>
          <p:cNvSpPr txBox="1"/>
          <p:nvPr/>
        </p:nvSpPr>
        <p:spPr>
          <a:xfrm>
            <a:off x="5402171" y="4627712"/>
            <a:ext cx="1244251" cy="400110"/>
          </a:xfrm>
          <a:prstGeom prst="rect">
            <a:avLst/>
          </a:prstGeom>
          <a:solidFill>
            <a:schemeClr val="bg1"/>
          </a:solidFill>
          <a:ln>
            <a:solidFill>
              <a:schemeClr val="tx1"/>
            </a:solidFill>
            <a:prstDash val="solid"/>
          </a:ln>
        </p:spPr>
        <p:txBody>
          <a:bodyPr wrap="none" rtlCol="0">
            <a:spAutoFit/>
          </a:bodyPr>
          <a:lstStyle/>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・社会資本に関する</a:t>
            </a:r>
            <a:endParaRPr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000" dirty="0">
                <a:latin typeface="ＭＳ Ｐゴシック" panose="020B0600070205080204" pitchFamily="50" charset="-128"/>
                <a:ea typeface="ＭＳ Ｐゴシック" panose="020B0600070205080204" pitchFamily="50" charset="-128"/>
                <a:cs typeface="Meiryo UI" pitchFamily="50" charset="-128"/>
              </a:rPr>
              <a:t>　</a:t>
            </a:r>
            <a:r>
              <a:rPr lang="en-US" altLang="ja-JP" sz="1000" dirty="0" smtClean="0">
                <a:latin typeface="ＭＳ Ｐゴシック" panose="020B0600070205080204" pitchFamily="50" charset="-128"/>
                <a:ea typeface="ＭＳ Ｐゴシック" panose="020B0600070205080204" pitchFamily="50" charset="-128"/>
                <a:cs typeface="Meiryo UI" pitchFamily="50" charset="-128"/>
              </a:rPr>
              <a:t>SNS</a:t>
            </a: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141" name="角丸四角形 57"/>
          <p:cNvSpPr>
            <a:spLocks noChangeArrowheads="1"/>
          </p:cNvSpPr>
          <p:nvPr/>
        </p:nvSpPr>
        <p:spPr bwMode="gray">
          <a:xfrm>
            <a:off x="2107038" y="5179495"/>
            <a:ext cx="2954218" cy="644847"/>
          </a:xfrm>
          <a:prstGeom prst="roundRect">
            <a:avLst>
              <a:gd name="adj" fmla="val 12535"/>
            </a:avLst>
          </a:prstGeom>
          <a:solidFill>
            <a:srgbClr val="CBBDFF"/>
          </a:solidFill>
          <a:ln w="9525" algn="ctr">
            <a:solidFill>
              <a:srgbClr val="4B4595"/>
            </a:solidFill>
            <a:round/>
            <a:headEnd/>
            <a:tailEnd/>
          </a:ln>
        </p:spPr>
        <p:txBody>
          <a:bodyPr wrap="none" anchor="ctr"/>
          <a:lstStyle/>
          <a:p>
            <a:pPr algn="ctr" fontAlgn="ctr"/>
            <a:endPar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1" name="テキスト ボックス 50"/>
          <p:cNvSpPr txBox="1"/>
          <p:nvPr/>
        </p:nvSpPr>
        <p:spPr>
          <a:xfrm>
            <a:off x="2288068" y="5179495"/>
            <a:ext cx="646331" cy="276999"/>
          </a:xfrm>
          <a:prstGeom prst="rect">
            <a:avLst/>
          </a:prstGeom>
          <a:noFill/>
        </p:spPr>
        <p:txBody>
          <a:bodyPr wrap="none" rtlCol="0">
            <a:spAutoFit/>
          </a:bodyPr>
          <a:lstStyle/>
          <a:p>
            <a:r>
              <a:rPr kumimoji="1" lang="ja-JP" altLang="en-US" sz="1200" dirty="0" smtClean="0">
                <a:latin typeface="ＭＳ Ｐゴシック" panose="020B0600070205080204" pitchFamily="50" charset="-128"/>
                <a:ea typeface="ＭＳ Ｐゴシック" panose="020B0600070205080204" pitchFamily="50" charset="-128"/>
                <a:cs typeface="Meiryo UI" pitchFamily="50" charset="-128"/>
              </a:rPr>
              <a:t>自治体</a:t>
            </a:r>
            <a:endParaRPr kumimoji="1"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p:txBody>
      </p:sp>
      <p:pic>
        <p:nvPicPr>
          <p:cNvPr id="1026" name="Picture 2" descr="C:\Users\fr611884\AppData\Local\Microsoft\Windows\Temporary Internet Files\Content.IE5\MZ1ILGES\MC90043358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0189" y="5249747"/>
            <a:ext cx="1066902" cy="555517"/>
          </a:xfrm>
          <a:prstGeom prst="rect">
            <a:avLst/>
          </a:prstGeom>
          <a:noFill/>
          <a:extLst>
            <a:ext uri="{909E8E84-426E-40DD-AFC4-6F175D3DCCD1}">
              <a14:hiddenFill xmlns:a14="http://schemas.microsoft.com/office/drawing/2010/main">
                <a:solidFill>
                  <a:srgbClr val="FFFFFF"/>
                </a:solidFill>
              </a14:hiddenFill>
            </a:ext>
          </a:extLst>
        </p:spPr>
      </p:pic>
      <p:sp>
        <p:nvSpPr>
          <p:cNvPr id="140" name="角丸四角形 57"/>
          <p:cNvSpPr>
            <a:spLocks noChangeArrowheads="1"/>
          </p:cNvSpPr>
          <p:nvPr/>
        </p:nvSpPr>
        <p:spPr bwMode="gray">
          <a:xfrm>
            <a:off x="136122" y="5179495"/>
            <a:ext cx="1742784" cy="718975"/>
          </a:xfrm>
          <a:prstGeom prst="roundRect">
            <a:avLst>
              <a:gd name="adj" fmla="val 12535"/>
            </a:avLst>
          </a:prstGeom>
          <a:solidFill>
            <a:srgbClr val="CBBDFF"/>
          </a:solidFill>
          <a:ln w="9525" algn="ctr">
            <a:solidFill>
              <a:srgbClr val="4B4595"/>
            </a:solidFill>
            <a:round/>
            <a:headEnd/>
            <a:tailEnd/>
          </a:ln>
        </p:spPr>
        <p:txBody>
          <a:bodyPr wrap="none" anchor="ctr"/>
          <a:lstStyle/>
          <a:p>
            <a:pPr algn="ctr" fontAlgn="ctr"/>
            <a:endPar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57" name="Picture 7" descr="C:\Users\fr611884\AppData\Local\Microsoft\Windows\Temporary Internet Files\Content.IE5\MZ1ILGES\MC90043421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173" y="5395518"/>
            <a:ext cx="1009816" cy="421522"/>
          </a:xfrm>
          <a:prstGeom prst="rect">
            <a:avLst/>
          </a:prstGeom>
          <a:noFill/>
          <a:extLst>
            <a:ext uri="{909E8E84-426E-40DD-AFC4-6F175D3DCCD1}">
              <a14:hiddenFill xmlns:a14="http://schemas.microsoft.com/office/drawing/2010/main">
                <a:solidFill>
                  <a:srgbClr val="FFFFFF"/>
                </a:solidFill>
              </a14:hiddenFill>
            </a:ext>
          </a:extLst>
        </p:spPr>
      </p:pic>
      <p:sp>
        <p:nvSpPr>
          <p:cNvPr id="143" name="角丸四角形 57"/>
          <p:cNvSpPr>
            <a:spLocks noChangeArrowheads="1"/>
          </p:cNvSpPr>
          <p:nvPr/>
        </p:nvSpPr>
        <p:spPr bwMode="gray">
          <a:xfrm>
            <a:off x="5759183" y="6200315"/>
            <a:ext cx="950548" cy="620442"/>
          </a:xfrm>
          <a:prstGeom prst="roundRect">
            <a:avLst>
              <a:gd name="adj" fmla="val 12535"/>
            </a:avLst>
          </a:prstGeom>
          <a:solidFill>
            <a:srgbClr val="CBBDFF"/>
          </a:solidFill>
          <a:ln w="9525" algn="ctr">
            <a:solidFill>
              <a:srgbClr val="4B4595"/>
            </a:solidFill>
            <a:round/>
            <a:headEnd/>
            <a:tailEnd/>
          </a:ln>
        </p:spPr>
        <p:txBody>
          <a:bodyPr wrap="none" anchor="ctr"/>
          <a:lstStyle/>
          <a:p>
            <a:pPr algn="ctr" fontAlgn="ctr"/>
            <a:endPar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55" name="Picture 4" descr="C:\Users\fr611884\AppData\Local\Microsoft\Windows\Temporary Internet Files\Content.IE5\MOZZJTL1\MC90035533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2726" y="6305465"/>
            <a:ext cx="556849" cy="470572"/>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p:cNvSpPr txBox="1"/>
          <p:nvPr/>
        </p:nvSpPr>
        <p:spPr>
          <a:xfrm>
            <a:off x="4332534" y="6382578"/>
            <a:ext cx="1204176" cy="246221"/>
          </a:xfrm>
          <a:prstGeom prst="rect">
            <a:avLst/>
          </a:prstGeom>
          <a:solidFill>
            <a:schemeClr val="bg1"/>
          </a:solidFill>
          <a:ln>
            <a:solidFill>
              <a:schemeClr val="tx1"/>
            </a:solidFill>
            <a:prstDash val="dash"/>
          </a:ln>
        </p:spPr>
        <p:txBody>
          <a:bodyPr wrap="none" rtlCol="0">
            <a:spAutoFit/>
          </a:bodyPr>
          <a:lstStyle/>
          <a:p>
            <a:r>
              <a:rPr lang="ja-JP" altLang="en-US" sz="1000" dirty="0">
                <a:latin typeface="ＭＳ Ｐゴシック" panose="020B0600070205080204" pitchFamily="50" charset="-128"/>
                <a:ea typeface="ＭＳ Ｐゴシック" panose="020B0600070205080204" pitchFamily="50" charset="-128"/>
                <a:cs typeface="Meiryo UI" pitchFamily="50" charset="-128"/>
              </a:rPr>
              <a:t>・苦情・</a:t>
            </a: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問い合わせ</a:t>
            </a:r>
            <a:endParaRPr lang="en-US" altLang="ja-JP" sz="1000" dirty="0">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99" name="カギ線コネクタ 198"/>
          <p:cNvCxnSpPr>
            <a:stCxn id="198" idx="1"/>
          </p:cNvCxnSpPr>
          <p:nvPr/>
        </p:nvCxnSpPr>
        <p:spPr>
          <a:xfrm rot="10800000">
            <a:off x="797188" y="5898481"/>
            <a:ext cx="564715" cy="534383"/>
          </a:xfrm>
          <a:prstGeom prst="bentConnector2">
            <a:avLst/>
          </a:prstGeom>
          <a:gradFill rotWithShape="0">
            <a:gsLst>
              <a:gs pos="0">
                <a:srgbClr val="FFFFFF"/>
              </a:gs>
              <a:gs pos="100000">
                <a:srgbClr val="CACAC7"/>
              </a:gs>
            </a:gsLst>
            <a:lin ang="5400000" scaled="1"/>
          </a:gra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06" name="テキスト ボックス 205"/>
          <p:cNvSpPr txBox="1"/>
          <p:nvPr/>
        </p:nvSpPr>
        <p:spPr>
          <a:xfrm>
            <a:off x="383014" y="6336299"/>
            <a:ext cx="828321" cy="246221"/>
          </a:xfrm>
          <a:prstGeom prst="rect">
            <a:avLst/>
          </a:prstGeom>
          <a:solidFill>
            <a:schemeClr val="bg1"/>
          </a:solidFill>
          <a:ln>
            <a:solidFill>
              <a:schemeClr val="tx1"/>
            </a:solidFill>
            <a:prstDash val="dash"/>
          </a:ln>
        </p:spPr>
        <p:txBody>
          <a:bodyPr wrap="square" rtlCol="0">
            <a:spAutoFit/>
          </a:bodyPr>
          <a:lstStyle/>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・工事実績</a:t>
            </a:r>
            <a:endParaRPr lang="en-US" altLang="ja-JP" sz="10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229" name="角丸四角形 57"/>
          <p:cNvSpPr>
            <a:spLocks noChangeArrowheads="1"/>
          </p:cNvSpPr>
          <p:nvPr/>
        </p:nvSpPr>
        <p:spPr bwMode="gray">
          <a:xfrm>
            <a:off x="5316884" y="5177526"/>
            <a:ext cx="1392846" cy="578032"/>
          </a:xfrm>
          <a:prstGeom prst="roundRect">
            <a:avLst>
              <a:gd name="adj" fmla="val 12535"/>
            </a:avLst>
          </a:prstGeom>
          <a:solidFill>
            <a:srgbClr val="CBBDFF"/>
          </a:solidFill>
          <a:ln w="9525" algn="ctr">
            <a:solidFill>
              <a:srgbClr val="4B4595"/>
            </a:solidFill>
            <a:round/>
            <a:headEnd/>
            <a:tailEnd/>
          </a:ln>
        </p:spPr>
        <p:txBody>
          <a:bodyPr wrap="none" anchor="ctr"/>
          <a:lstStyle/>
          <a:p>
            <a:pPr algn="ctr" fontAlgn="ctr"/>
            <a:endPar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48" name="Picture 2" descr="C:\Users\fr611884\AppData\Local\Microsoft\Windows\Temporary Internet Files\Content.IE5\27XX367M\MC900436075[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6998" y="5343467"/>
            <a:ext cx="395282" cy="367482"/>
          </a:xfrm>
          <a:prstGeom prst="rect">
            <a:avLst/>
          </a:prstGeom>
          <a:noFill/>
          <a:extLst>
            <a:ext uri="{909E8E84-426E-40DD-AFC4-6F175D3DCCD1}">
              <a14:hiddenFill xmlns:a14="http://schemas.microsoft.com/office/drawing/2010/main">
                <a:solidFill>
                  <a:srgbClr val="FFFFFF"/>
                </a:solidFill>
              </a14:hiddenFill>
            </a:ext>
          </a:extLst>
        </p:spPr>
      </p:pic>
      <p:sp>
        <p:nvSpPr>
          <p:cNvPr id="233" name="テキスト ボックス 232"/>
          <p:cNvSpPr txBox="1"/>
          <p:nvPr/>
        </p:nvSpPr>
        <p:spPr>
          <a:xfrm>
            <a:off x="5361181" y="5132918"/>
            <a:ext cx="1066318" cy="276999"/>
          </a:xfrm>
          <a:prstGeom prst="rect">
            <a:avLst/>
          </a:prstGeom>
          <a:noFill/>
        </p:spPr>
        <p:txBody>
          <a:bodyPr wrap="none" rtlCol="0">
            <a:spAutoFit/>
          </a:bodyPr>
          <a:lstStyle/>
          <a:p>
            <a:r>
              <a:rPr kumimoji="1" lang="ja-JP" altLang="en-US" sz="1200" dirty="0" smtClean="0">
                <a:latin typeface="ＭＳ Ｐゴシック" panose="020B0600070205080204" pitchFamily="50" charset="-128"/>
                <a:ea typeface="ＭＳ Ｐゴシック" panose="020B0600070205080204" pitchFamily="50" charset="-128"/>
                <a:cs typeface="Meiryo UI" pitchFamily="50" charset="-128"/>
              </a:rPr>
              <a:t>インターネット</a:t>
            </a:r>
            <a:endParaRPr kumimoji="1"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p:txBody>
      </p:sp>
      <p:cxnSp>
        <p:nvCxnSpPr>
          <p:cNvPr id="235" name="直線コネクタ 234"/>
          <p:cNvCxnSpPr>
            <a:endCxn id="229" idx="2"/>
          </p:cNvCxnSpPr>
          <p:nvPr/>
        </p:nvCxnSpPr>
        <p:spPr>
          <a:xfrm flipV="1">
            <a:off x="6013308" y="5755559"/>
            <a:ext cx="0" cy="472747"/>
          </a:xfrm>
          <a:prstGeom prst="line">
            <a:avLst/>
          </a:prstGeom>
          <a:gradFill rotWithShape="0">
            <a:gsLst>
              <a:gs pos="0">
                <a:srgbClr val="FFFFFF"/>
              </a:gs>
              <a:gs pos="100000">
                <a:srgbClr val="CACAC7"/>
              </a:gs>
            </a:gsLst>
            <a:lin ang="5400000" scaled="1"/>
          </a:gra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32" name="テキスト ボックス 231"/>
          <p:cNvSpPr txBox="1"/>
          <p:nvPr/>
        </p:nvSpPr>
        <p:spPr>
          <a:xfrm>
            <a:off x="5316884" y="5891657"/>
            <a:ext cx="1298753" cy="246221"/>
          </a:xfrm>
          <a:prstGeom prst="rect">
            <a:avLst/>
          </a:prstGeom>
          <a:solidFill>
            <a:schemeClr val="bg1"/>
          </a:solidFill>
          <a:ln>
            <a:solidFill>
              <a:schemeClr val="tx1"/>
            </a:solidFill>
            <a:prstDash val="dash"/>
          </a:ln>
        </p:spPr>
        <p:txBody>
          <a:bodyPr wrap="none" rtlCol="0">
            <a:spAutoFit/>
          </a:bodyPr>
          <a:lstStyle/>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a:t>
            </a:r>
            <a:r>
              <a:rPr lang="en-US" altLang="ja-JP" sz="1000" dirty="0" smtClean="0">
                <a:latin typeface="ＭＳ Ｐゴシック" panose="020B0600070205080204" pitchFamily="50" charset="-128"/>
                <a:ea typeface="ＭＳ Ｐゴシック" panose="020B0600070205080204" pitchFamily="50" charset="-128"/>
                <a:cs typeface="Meiryo UI" pitchFamily="50" charset="-128"/>
              </a:rPr>
              <a:t>SNS</a:t>
            </a: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利用・書き込み</a:t>
            </a:r>
            <a:endParaRPr lang="en-US" altLang="ja-JP" sz="10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50" name="テキスト ボックス 49"/>
          <p:cNvSpPr txBox="1"/>
          <p:nvPr/>
        </p:nvSpPr>
        <p:spPr>
          <a:xfrm>
            <a:off x="5786314" y="6182133"/>
            <a:ext cx="492443" cy="276999"/>
          </a:xfrm>
          <a:prstGeom prst="rect">
            <a:avLst/>
          </a:prstGeom>
          <a:noFill/>
        </p:spPr>
        <p:txBody>
          <a:bodyPr wrap="none" rtlCol="0">
            <a:spAutoFit/>
          </a:bodyPr>
          <a:lstStyle/>
          <a:p>
            <a:r>
              <a:rPr kumimoji="1" lang="ja-JP" altLang="en-US" sz="1200" dirty="0" smtClean="0">
                <a:latin typeface="ＭＳ Ｐゴシック" panose="020B0600070205080204" pitchFamily="50" charset="-128"/>
                <a:ea typeface="ＭＳ Ｐゴシック" panose="020B0600070205080204" pitchFamily="50" charset="-128"/>
                <a:cs typeface="Meiryo UI" pitchFamily="50" charset="-128"/>
              </a:rPr>
              <a:t>住民</a:t>
            </a:r>
            <a:endParaRPr kumimoji="1"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75" name="テキスト ボックス 74"/>
          <p:cNvSpPr txBox="1"/>
          <p:nvPr/>
        </p:nvSpPr>
        <p:spPr>
          <a:xfrm>
            <a:off x="2960371" y="6115598"/>
            <a:ext cx="1245955" cy="687134"/>
          </a:xfrm>
          <a:prstGeom prst="rect">
            <a:avLst/>
          </a:prstGeom>
          <a:solidFill>
            <a:schemeClr val="bg1"/>
          </a:solidFill>
          <a:ln>
            <a:solidFill>
              <a:schemeClr val="tx1"/>
            </a:solidFill>
            <a:prstDash val="dash"/>
          </a:ln>
        </p:spPr>
        <p:txBody>
          <a:bodyPr wrap="square" rtlCol="0">
            <a:noAutofit/>
          </a:bodyPr>
          <a:lstStyle/>
          <a:p>
            <a:r>
              <a:rPr lang="ja-JP" altLang="en-US" sz="1000" dirty="0">
                <a:latin typeface="ＭＳ Ｐゴシック" panose="020B0600070205080204" pitchFamily="50" charset="-128"/>
                <a:ea typeface="ＭＳ Ｐゴシック" panose="020B0600070205080204" pitchFamily="50" charset="-128"/>
                <a:cs typeface="Meiryo UI" pitchFamily="50" charset="-128"/>
              </a:rPr>
              <a:t>・管理</a:t>
            </a: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基本</a:t>
            </a:r>
            <a:r>
              <a:rPr lang="ja-JP" altLang="en-US" sz="1000" dirty="0">
                <a:latin typeface="ＭＳ Ｐゴシック" panose="020B0600070205080204" pitchFamily="50" charset="-128"/>
                <a:ea typeface="ＭＳ Ｐゴシック" panose="020B0600070205080204" pitchFamily="50" charset="-128"/>
                <a:cs typeface="Meiryo UI" pitchFamily="50" charset="-128"/>
              </a:rPr>
              <a:t>情報</a:t>
            </a:r>
            <a:endParaRPr lang="en-US" altLang="ja-JP" sz="1000" dirty="0">
              <a:latin typeface="ＭＳ Ｐゴシック" panose="020B0600070205080204" pitchFamily="50" charset="-128"/>
              <a:ea typeface="ＭＳ Ｐゴシック" panose="020B0600070205080204" pitchFamily="50" charset="-128"/>
              <a:cs typeface="Meiryo UI" pitchFamily="50" charset="-128"/>
            </a:endParaRPr>
          </a:p>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・諸元</a:t>
            </a:r>
            <a:r>
              <a:rPr lang="ja-JP" altLang="en-US" sz="1000" dirty="0">
                <a:latin typeface="ＭＳ Ｐゴシック" panose="020B0600070205080204" pitchFamily="50" charset="-128"/>
                <a:ea typeface="ＭＳ Ｐゴシック" panose="020B0600070205080204" pitchFamily="50" charset="-128"/>
                <a:cs typeface="Meiryo UI" pitchFamily="50" charset="-128"/>
              </a:rPr>
              <a:t>情報</a:t>
            </a:r>
            <a:endParaRPr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000" dirty="0">
                <a:latin typeface="ＭＳ Ｐゴシック" panose="020B0600070205080204" pitchFamily="50" charset="-128"/>
                <a:ea typeface="ＭＳ Ｐゴシック" panose="020B0600070205080204" pitchFamily="50" charset="-128"/>
                <a:cs typeface="Meiryo UI" pitchFamily="50" charset="-128"/>
              </a:rPr>
              <a:t>・</a:t>
            </a: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図面</a:t>
            </a:r>
            <a:r>
              <a:rPr lang="ja-JP" altLang="en-US" sz="1000" dirty="0">
                <a:latin typeface="ＭＳ Ｐゴシック" panose="020B0600070205080204" pitchFamily="50" charset="-128"/>
                <a:ea typeface="ＭＳ Ｐゴシック" panose="020B0600070205080204" pitchFamily="50" charset="-128"/>
                <a:cs typeface="Meiryo UI" pitchFamily="50" charset="-128"/>
              </a:rPr>
              <a:t>情報</a:t>
            </a:r>
            <a:endParaRPr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・通学路点検結果</a:t>
            </a:r>
            <a:endParaRPr lang="en-US" altLang="ja-JP" sz="10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81" name="テキスト ボックス 80"/>
          <p:cNvSpPr txBox="1"/>
          <p:nvPr/>
        </p:nvSpPr>
        <p:spPr>
          <a:xfrm>
            <a:off x="5187903" y="2464796"/>
            <a:ext cx="1408590" cy="598627"/>
          </a:xfrm>
          <a:prstGeom prst="rect">
            <a:avLst/>
          </a:prstGeom>
          <a:noFill/>
          <a:ln w="12700">
            <a:solidFill>
              <a:schemeClr val="tx1"/>
            </a:solidFill>
            <a:miter lim="800000"/>
            <a:headEnd/>
            <a:tailEnd/>
          </a:ln>
        </p:spPr>
        <p:txBody>
          <a:bodyPr wrap="none" anchor="ctr"/>
          <a:lstStyle>
            <a:defPPr>
              <a:defRPr lang="ja-JP"/>
            </a:defPPr>
            <a:lvl1pPr algn="ctr">
              <a:defRPr sz="1200">
                <a:solidFill>
                  <a:srgbClr val="000000"/>
                </a:solidFill>
                <a:latin typeface="Meiryo UI" pitchFamily="50" charset="-128"/>
                <a:ea typeface="Meiryo UI" pitchFamily="50" charset="-128"/>
                <a:cs typeface="Meiryo UI" pitchFamily="50" charset="-128"/>
              </a:defRPr>
            </a:lvl1pPr>
          </a:lstStyle>
          <a:p>
            <a:r>
              <a:rPr lang="ja-JP" altLang="en-US" sz="1100" dirty="0">
                <a:solidFill>
                  <a:schemeClr val="tx1"/>
                </a:solidFill>
                <a:latin typeface="ＭＳ Ｐゴシック" panose="020B0600070205080204" pitchFamily="50" charset="-128"/>
                <a:ea typeface="ＭＳ Ｐゴシック" panose="020B0600070205080204" pitchFamily="50" charset="-128"/>
              </a:rPr>
              <a:t>一般公募</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による</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情報</a:t>
            </a:r>
            <a:r>
              <a:rPr lang="ja-JP" altLang="en-US" sz="1100" dirty="0">
                <a:solidFill>
                  <a:schemeClr val="tx1"/>
                </a:solidFill>
                <a:latin typeface="ＭＳ Ｐゴシック" panose="020B0600070205080204" pitchFamily="50" charset="-128"/>
                <a:ea typeface="ＭＳ Ｐゴシック" panose="020B0600070205080204" pitchFamily="50" charset="-128"/>
              </a:rPr>
              <a:t>サービス</a:t>
            </a:r>
          </a:p>
        </p:txBody>
      </p:sp>
      <p:sp>
        <p:nvSpPr>
          <p:cNvPr id="26" name="テキスト ボックス 25"/>
          <p:cNvSpPr txBox="1"/>
          <p:nvPr/>
        </p:nvSpPr>
        <p:spPr>
          <a:xfrm>
            <a:off x="28105" y="3523310"/>
            <a:ext cx="6862474" cy="246748"/>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none" anchor="ct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ja-JP" altLang="en-US" sz="1200" dirty="0">
                <a:latin typeface="ＭＳ Ｐゴシック" panose="020B0600070205080204" pitchFamily="50" charset="-128"/>
                <a:ea typeface="ＭＳ Ｐゴシック" panose="020B0600070205080204" pitchFamily="50" charset="-128"/>
              </a:rPr>
              <a:t>情報流通連携</a:t>
            </a:r>
            <a:r>
              <a:rPr lang="ja-JP" altLang="en-US" sz="1200" dirty="0" smtClean="0">
                <a:latin typeface="ＭＳ Ｐゴシック" panose="020B0600070205080204" pitchFamily="50" charset="-128"/>
                <a:ea typeface="ＭＳ Ｐゴシック" panose="020B0600070205080204" pitchFamily="50" charset="-128"/>
              </a:rPr>
              <a:t>基盤共通</a:t>
            </a:r>
            <a:r>
              <a:rPr lang="en-US" altLang="ja-JP" sz="1200" dirty="0" smtClean="0">
                <a:latin typeface="ＭＳ Ｐゴシック" panose="020B0600070205080204" pitchFamily="50" charset="-128"/>
                <a:ea typeface="ＭＳ Ｐゴシック" panose="020B0600070205080204" pitchFamily="50" charset="-128"/>
              </a:rPr>
              <a:t>API</a:t>
            </a:r>
            <a:endParaRPr lang="ja-JP" altLang="en-US" sz="1200" dirty="0">
              <a:latin typeface="ＭＳ Ｐゴシック" panose="020B0600070205080204" pitchFamily="50" charset="-128"/>
              <a:ea typeface="ＭＳ Ｐゴシック" panose="020B0600070205080204" pitchFamily="50" charset="-128"/>
            </a:endParaRPr>
          </a:p>
        </p:txBody>
      </p:sp>
      <p:sp>
        <p:nvSpPr>
          <p:cNvPr id="224" name="正方形/長方形 223"/>
          <p:cNvSpPr/>
          <p:nvPr/>
        </p:nvSpPr>
        <p:spPr>
          <a:xfrm>
            <a:off x="108782" y="5202578"/>
            <a:ext cx="1915909" cy="246221"/>
          </a:xfrm>
          <a:prstGeom prst="rect">
            <a:avLst/>
          </a:prstGeom>
        </p:spPr>
        <p:txBody>
          <a:bodyPr wrap="none">
            <a:spAutoFit/>
          </a:bodyPr>
          <a:lstStyle/>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（財）日本</a:t>
            </a:r>
            <a:r>
              <a:rPr lang="ja-JP" altLang="en-US" sz="1000" dirty="0">
                <a:latin typeface="ＭＳ Ｐゴシック" panose="020B0600070205080204" pitchFamily="50" charset="-128"/>
                <a:ea typeface="ＭＳ Ｐゴシック" panose="020B0600070205080204" pitchFamily="50" charset="-128"/>
                <a:cs typeface="Meiryo UI" pitchFamily="50" charset="-128"/>
              </a:rPr>
              <a:t>建設情報総合センター</a:t>
            </a:r>
          </a:p>
        </p:txBody>
      </p:sp>
      <p:cxnSp>
        <p:nvCxnSpPr>
          <p:cNvPr id="85" name="直線コネクタ 84"/>
          <p:cNvCxnSpPr>
            <a:cxnSpLocks noChangeShapeType="1"/>
          </p:cNvCxnSpPr>
          <p:nvPr/>
        </p:nvCxnSpPr>
        <p:spPr bwMode="auto">
          <a:xfrm>
            <a:off x="0" y="404664"/>
            <a:ext cx="9906000" cy="1587"/>
          </a:xfrm>
          <a:prstGeom prst="line">
            <a:avLst/>
          </a:prstGeom>
          <a:noFill/>
          <a:ln w="63500" cmpd="sng" algn="ctr">
            <a:solidFill>
              <a:srgbClr val="FF9900"/>
            </a:solidFill>
            <a:round/>
            <a:headEnd/>
            <a:tailEnd/>
          </a:ln>
        </p:spPr>
      </p:cxnSp>
      <p:sp>
        <p:nvSpPr>
          <p:cNvPr id="4" name="角丸四角形 3"/>
          <p:cNvSpPr/>
          <p:nvPr/>
        </p:nvSpPr>
        <p:spPr>
          <a:xfrm>
            <a:off x="7116298" y="3597995"/>
            <a:ext cx="2733246" cy="2994255"/>
          </a:xfrm>
          <a:prstGeom prst="roundRect">
            <a:avLst>
              <a:gd name="adj" fmla="val 5433"/>
            </a:avLst>
          </a:prstGeom>
        </p:spPr>
        <p:style>
          <a:lnRef idx="2">
            <a:schemeClr val="accent1"/>
          </a:lnRef>
          <a:fillRef idx="1">
            <a:schemeClr val="lt1"/>
          </a:fillRef>
          <a:effectRef idx="0">
            <a:schemeClr val="accent1"/>
          </a:effectRef>
          <a:fontRef idx="minor">
            <a:schemeClr val="dk1"/>
          </a:fontRef>
        </p:style>
        <p:txBody>
          <a:bodyPr lIns="36000" rIns="36000" rtlCol="0" anchor="t"/>
          <a:lstStyle/>
          <a:p>
            <a:pPr algn="ctr"/>
            <a:r>
              <a:rPr kumimoji="1" lang="en-US" altLang="ja-JP" sz="1400" dirty="0" smtClean="0">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400" dirty="0" smtClean="0">
                <a:latin typeface="ＭＳ Ｐゴシック" panose="020B0600070205080204" pitchFamily="50" charset="-128"/>
                <a:ea typeface="ＭＳ Ｐゴシック" panose="020B0600070205080204" pitchFamily="50" charset="-128"/>
                <a:cs typeface="Meiryo UI" pitchFamily="50" charset="-128"/>
              </a:rPr>
              <a:t>本実証で扱うデータ（例）</a:t>
            </a:r>
            <a:r>
              <a:rPr kumimoji="1" lang="en-US" altLang="ja-JP" sz="1400" dirty="0" smtClean="0">
                <a:latin typeface="ＭＳ Ｐゴシック" panose="020B0600070205080204" pitchFamily="50" charset="-128"/>
                <a:ea typeface="ＭＳ Ｐゴシック" panose="020B0600070205080204" pitchFamily="50" charset="-128"/>
                <a:cs typeface="Meiryo UI" pitchFamily="50" charset="-128"/>
              </a:rPr>
              <a:t>】</a:t>
            </a:r>
          </a:p>
          <a:p>
            <a:pPr algn="ctr"/>
            <a:endParaRPr kumimoji="1" lang="en-US" altLang="ja-JP" sz="14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400" dirty="0" smtClean="0">
                <a:latin typeface="ＭＳ Ｐゴシック" panose="020B0600070205080204" pitchFamily="50" charset="-128"/>
                <a:ea typeface="ＭＳ Ｐゴシック" panose="020B0600070205080204" pitchFamily="50" charset="-128"/>
                <a:cs typeface="Meiryo UI" pitchFamily="50" charset="-128"/>
              </a:rPr>
              <a:t>●工事実績情報</a:t>
            </a:r>
            <a:endParaRPr lang="en-US" altLang="ja-JP" sz="14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　工事件名、工期、施工場所、</a:t>
            </a:r>
            <a:r>
              <a:rPr lang="ja-JP" altLang="en-US" sz="1200" dirty="0">
                <a:latin typeface="ＭＳ Ｐゴシック" panose="020B0600070205080204" pitchFamily="50" charset="-128"/>
                <a:ea typeface="ＭＳ Ｐゴシック" panose="020B0600070205080204" pitchFamily="50" charset="-128"/>
                <a:cs typeface="Meiryo UI" pitchFamily="50" charset="-128"/>
              </a:rPr>
              <a:t>工法　等</a:t>
            </a:r>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400" dirty="0" smtClean="0">
                <a:latin typeface="ＭＳ Ｐゴシック" panose="020B0600070205080204" pitchFamily="50" charset="-128"/>
                <a:ea typeface="ＭＳ Ｐゴシック" panose="020B0600070205080204" pitchFamily="50" charset="-128"/>
                <a:cs typeface="Meiryo UI" pitchFamily="50" charset="-128"/>
              </a:rPr>
              <a:t>●社会資本情報</a:t>
            </a:r>
            <a:endParaRPr lang="en-US" altLang="ja-JP" sz="14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　名称、工法、幅員、建設年次　等</a:t>
            </a:r>
            <a:endParaRPr lang="en-US" altLang="ja-JP" sz="1200" dirty="0">
              <a:latin typeface="ＭＳ Ｐゴシック" panose="020B0600070205080204" pitchFamily="50" charset="-128"/>
              <a:ea typeface="ＭＳ Ｐゴシック" panose="020B0600070205080204" pitchFamily="50" charset="-128"/>
              <a:cs typeface="Meiryo UI" pitchFamily="50" charset="-128"/>
            </a:endParaRPr>
          </a:p>
          <a:p>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400" dirty="0" smtClean="0">
                <a:latin typeface="ＭＳ Ｐゴシック" panose="020B0600070205080204" pitchFamily="50" charset="-128"/>
                <a:ea typeface="ＭＳ Ｐゴシック" panose="020B0600070205080204" pitchFamily="50" charset="-128"/>
                <a:cs typeface="Meiryo UI" pitchFamily="50" charset="-128"/>
              </a:rPr>
              <a:t>●苦情・問い合わせ情報</a:t>
            </a:r>
            <a:endParaRPr lang="en-US" altLang="ja-JP" sz="14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　発生日時、発生場所、発生内容　等</a:t>
            </a:r>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400" dirty="0" smtClean="0">
                <a:latin typeface="ＭＳ Ｐゴシック" panose="020B0600070205080204" pitchFamily="50" charset="-128"/>
                <a:ea typeface="ＭＳ Ｐゴシック" panose="020B0600070205080204" pitchFamily="50" charset="-128"/>
                <a:cs typeface="Meiryo UI" pitchFamily="50" charset="-128"/>
              </a:rPr>
              <a:t>●ソーシャルメディア情報</a:t>
            </a:r>
            <a:endParaRPr lang="en-US" altLang="ja-JP" sz="14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　ソーシャルメディアに発信された社会</a:t>
            </a:r>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a:latin typeface="ＭＳ Ｐゴシック" panose="020B0600070205080204" pitchFamily="50" charset="-128"/>
                <a:ea typeface="ＭＳ Ｐゴシック" panose="020B0600070205080204" pitchFamily="50" charset="-128"/>
                <a:cs typeface="Meiryo UI"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資本に関する情報</a:t>
            </a:r>
            <a:endParaRPr lang="en-US" altLang="ja-JP" sz="1200" dirty="0">
              <a:latin typeface="ＭＳ Ｐゴシック" panose="020B0600070205080204" pitchFamily="50" charset="-128"/>
              <a:ea typeface="ＭＳ Ｐゴシック" panose="020B0600070205080204" pitchFamily="50" charset="-128"/>
              <a:cs typeface="Meiryo UI" pitchFamily="50" charset="-128"/>
            </a:endParaRPr>
          </a:p>
          <a:p>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87" name="大かっこ 86"/>
          <p:cNvSpPr/>
          <p:nvPr/>
        </p:nvSpPr>
        <p:spPr>
          <a:xfrm>
            <a:off x="7196196" y="1556792"/>
            <a:ext cx="2581340" cy="514763"/>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ja-JP" altLang="en-US" sz="1100" dirty="0" smtClean="0">
                <a:latin typeface="+mn-ea"/>
              </a:rPr>
              <a:t>実施</a:t>
            </a:r>
            <a:r>
              <a:rPr lang="ja-JP" altLang="en-US" sz="1100" dirty="0">
                <a:latin typeface="+mn-ea"/>
              </a:rPr>
              <a:t>主体</a:t>
            </a:r>
            <a:r>
              <a:rPr lang="ja-JP" altLang="en-US" sz="1100" dirty="0" smtClean="0">
                <a:latin typeface="+mn-ea"/>
              </a:rPr>
              <a:t>：富士通株式会社</a:t>
            </a:r>
            <a:endParaRPr lang="en-US" altLang="ja-JP" sz="1100" dirty="0" smtClean="0">
              <a:latin typeface="+mn-ea"/>
            </a:endParaRPr>
          </a:p>
          <a:p>
            <a:r>
              <a:rPr lang="ja-JP" altLang="en-US" sz="1100" dirty="0" smtClean="0">
                <a:latin typeface="+mn-ea"/>
              </a:rPr>
              <a:t>連携</a:t>
            </a:r>
            <a:r>
              <a:rPr lang="ja-JP" altLang="en-US" sz="1100" dirty="0">
                <a:latin typeface="+mn-ea"/>
              </a:rPr>
              <a:t>主体</a:t>
            </a:r>
            <a:r>
              <a:rPr lang="ja-JP" altLang="en-US" sz="1100" dirty="0" smtClean="0">
                <a:latin typeface="+mn-ea"/>
              </a:rPr>
              <a:t>：佐賀県、福岡市</a:t>
            </a:r>
            <a:r>
              <a:rPr lang="ja-JP" altLang="en-US" sz="1100" dirty="0">
                <a:latin typeface="+mn-ea"/>
              </a:rPr>
              <a:t>等</a:t>
            </a:r>
            <a:r>
              <a:rPr lang="ja-JP" altLang="en-US" sz="1100" dirty="0" smtClean="0">
                <a:latin typeface="+mn-ea"/>
              </a:rPr>
              <a:t>　　</a:t>
            </a:r>
            <a:endParaRPr lang="en-US" altLang="ja-JP" sz="1100" dirty="0" smtClean="0">
              <a:solidFill>
                <a:srgbClr val="FF0000"/>
              </a:solidFill>
              <a:latin typeface="+mn-ea"/>
            </a:endParaRPr>
          </a:p>
        </p:txBody>
      </p:sp>
      <p:sp>
        <p:nvSpPr>
          <p:cNvPr id="90" name="スライド番号プレースホルダ 11"/>
          <p:cNvSpPr txBox="1">
            <a:spLocks/>
          </p:cNvSpPr>
          <p:nvPr/>
        </p:nvSpPr>
        <p:spPr>
          <a:xfrm>
            <a:off x="9129464" y="6520261"/>
            <a:ext cx="779976"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0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0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0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000"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fld id="{B7465055-439F-4391-840E-CC8A179C19DE}" type="slidenum">
              <a:rPr kumimoji="0" lang="ja-JP" altLang="en-US" sz="1600" kern="0" smtClean="0">
                <a:solidFill>
                  <a:sysClr val="windowText" lastClr="000000"/>
                </a:solidFill>
              </a:rPr>
              <a:pPr fontAlgn="auto">
                <a:spcBef>
                  <a:spcPts val="0"/>
                </a:spcBef>
                <a:spcAft>
                  <a:spcPts val="0"/>
                </a:spcAft>
                <a:defRPr/>
              </a:pPr>
              <a:t>4</a:t>
            </a:fld>
            <a:endParaRPr kumimoji="0" lang="ja-JP" altLang="en-US" sz="1600" kern="0" dirty="0">
              <a:solidFill>
                <a:sysClr val="windowText" lastClr="000000"/>
              </a:solidFill>
            </a:endParaRPr>
          </a:p>
        </p:txBody>
      </p:sp>
      <p:sp>
        <p:nvSpPr>
          <p:cNvPr id="88" name="Rectangle 176"/>
          <p:cNvSpPr>
            <a:spLocks noChangeArrowheads="1"/>
          </p:cNvSpPr>
          <p:nvPr/>
        </p:nvSpPr>
        <p:spPr bwMode="auto">
          <a:xfrm>
            <a:off x="7473280" y="2448292"/>
            <a:ext cx="2376264" cy="865187"/>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177800" indent="-177800" algn="ctr">
              <a:spcBef>
                <a:spcPct val="20000"/>
              </a:spcBef>
            </a:pPr>
            <a:r>
              <a:rPr lang="ja-JP" altLang="en-US" sz="1100" dirty="0">
                <a:latin typeface="ＭＳ Ｐゴシック" pitchFamily="50" charset="-128"/>
                <a:ea typeface="ヒラギノ角ゴ Pro W3"/>
                <a:cs typeface="ヒラギノ角ゴ Pro W3"/>
              </a:rPr>
              <a:t>開発者サイト</a:t>
            </a:r>
          </a:p>
          <a:p>
            <a:pPr marL="177800" indent="-177800">
              <a:spcBef>
                <a:spcPct val="20000"/>
              </a:spcBef>
              <a:buFont typeface="Wingdings" pitchFamily="2" charset="2"/>
              <a:buChar char="ü"/>
            </a:pPr>
            <a:r>
              <a:rPr lang="en-US" altLang="ja-JP" sz="1100" dirty="0" smtClean="0">
                <a:latin typeface="ＭＳ Ｐゴシック" pitchFamily="50" charset="-128"/>
              </a:rPr>
              <a:t>API</a:t>
            </a:r>
            <a:r>
              <a:rPr lang="ja-JP" altLang="en-US" sz="1100" dirty="0" smtClean="0">
                <a:latin typeface="ＭＳ Ｐゴシック" pitchFamily="50" charset="-128"/>
              </a:rPr>
              <a:t>の</a:t>
            </a:r>
            <a:r>
              <a:rPr lang="ja-JP" altLang="en-US" sz="1100" dirty="0">
                <a:latin typeface="ＭＳ Ｐゴシック" pitchFamily="50" charset="-128"/>
              </a:rPr>
              <a:t>仕様</a:t>
            </a:r>
          </a:p>
          <a:p>
            <a:pPr marL="177800" indent="-177800">
              <a:spcBef>
                <a:spcPct val="20000"/>
              </a:spcBef>
              <a:buFont typeface="Wingdings" pitchFamily="2" charset="2"/>
              <a:buChar char="ü"/>
            </a:pPr>
            <a:r>
              <a:rPr lang="ja-JP" altLang="en-US" sz="1100" dirty="0">
                <a:latin typeface="ＭＳ Ｐゴシック" pitchFamily="50" charset="-128"/>
              </a:rPr>
              <a:t>サンプルコード</a:t>
            </a:r>
          </a:p>
          <a:p>
            <a:pPr marL="177800" indent="-177800">
              <a:spcBef>
                <a:spcPct val="20000"/>
              </a:spcBef>
              <a:buFont typeface="Wingdings" pitchFamily="2" charset="2"/>
              <a:buChar char="ü"/>
            </a:pPr>
            <a:r>
              <a:rPr lang="ja-JP" altLang="en-US" sz="1100" dirty="0">
                <a:latin typeface="ＭＳ Ｐゴシック" pitchFamily="50" charset="-128"/>
              </a:rPr>
              <a:t>データの利用</a:t>
            </a:r>
            <a:r>
              <a:rPr lang="ja-JP" altLang="en-US" sz="1100" dirty="0" smtClean="0">
                <a:latin typeface="ＭＳ Ｐゴシック" pitchFamily="50" charset="-128"/>
              </a:rPr>
              <a:t>規約　等</a:t>
            </a:r>
            <a:endParaRPr lang="ja-JP" altLang="en-US" sz="1100" dirty="0">
              <a:latin typeface="ＭＳ Ｐゴシック" pitchFamily="50" charset="-128"/>
            </a:endParaRPr>
          </a:p>
        </p:txBody>
      </p:sp>
      <p:sp>
        <p:nvSpPr>
          <p:cNvPr id="91" name="AutoShape 205"/>
          <p:cNvSpPr>
            <a:spLocks noChangeArrowheads="1"/>
          </p:cNvSpPr>
          <p:nvPr/>
        </p:nvSpPr>
        <p:spPr bwMode="auto">
          <a:xfrm>
            <a:off x="6828167" y="2605352"/>
            <a:ext cx="576263" cy="576262"/>
          </a:xfrm>
          <a:prstGeom prst="leftArrow">
            <a:avLst>
              <a:gd name="adj1" fmla="val 66389"/>
              <a:gd name="adj2" fmla="val 3967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公開</a:t>
            </a:r>
          </a:p>
        </p:txBody>
      </p:sp>
      <p:sp>
        <p:nvSpPr>
          <p:cNvPr id="100" name="二等辺三角形 99"/>
          <p:cNvSpPr/>
          <p:nvPr/>
        </p:nvSpPr>
        <p:spPr>
          <a:xfrm>
            <a:off x="2305173" y="3238541"/>
            <a:ext cx="785823" cy="179308"/>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二等辺三角形 101"/>
          <p:cNvSpPr/>
          <p:nvPr/>
        </p:nvSpPr>
        <p:spPr>
          <a:xfrm>
            <a:off x="609271" y="3228102"/>
            <a:ext cx="785823" cy="179308"/>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二等辺三角形 103"/>
          <p:cNvSpPr/>
          <p:nvPr/>
        </p:nvSpPr>
        <p:spPr>
          <a:xfrm>
            <a:off x="4005909" y="3245829"/>
            <a:ext cx="785823" cy="179308"/>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0" y="-2352"/>
            <a:ext cx="9905999" cy="400110"/>
          </a:xfrm>
          <a:prstGeom prst="rect">
            <a:avLst/>
          </a:prstGeom>
          <a:noFill/>
        </p:spPr>
        <p:txBody>
          <a:bodyPr wrap="square" rtlCol="0">
            <a:spAutoFit/>
          </a:bodyPr>
          <a:lstStyle/>
          <a:p>
            <a:pPr algn="ctr"/>
            <a:r>
              <a:rPr lang="ja-JP" altLang="en-US" dirty="0">
                <a:latin typeface="+mn-ea"/>
              </a:rPr>
              <a:t>（２）平成</a:t>
            </a:r>
            <a:r>
              <a:rPr lang="en-US" altLang="ja-JP" dirty="0">
                <a:latin typeface="+mn-ea"/>
              </a:rPr>
              <a:t>25</a:t>
            </a:r>
            <a:r>
              <a:rPr lang="ja-JP" altLang="en-US" dirty="0">
                <a:latin typeface="+mn-ea"/>
              </a:rPr>
              <a:t>年度オープンデータ実証実験（例</a:t>
            </a:r>
            <a:r>
              <a:rPr lang="ja-JP" altLang="en-US" dirty="0" smtClean="0">
                <a:latin typeface="+mn-ea"/>
              </a:rPr>
              <a:t>）　②</a:t>
            </a:r>
            <a:r>
              <a:rPr lang="ja-JP" altLang="en-US" sz="2000" dirty="0" smtClean="0">
                <a:latin typeface="+mn-ea"/>
              </a:rPr>
              <a:t>社会資本情報</a:t>
            </a:r>
            <a:endParaRPr kumimoji="1" lang="en-US" altLang="ja-JP" sz="2000" dirty="0" smtClean="0">
              <a:latin typeface="+mn-ea"/>
            </a:endParaRPr>
          </a:p>
        </p:txBody>
      </p:sp>
    </p:spTree>
    <p:extLst>
      <p:ext uri="{BB962C8B-B14F-4D97-AF65-F5344CB8AC3E}">
        <p14:creationId xmlns:p14="http://schemas.microsoft.com/office/powerpoint/2010/main" val="134086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6" name="直線コネクタ 112"/>
          <p:cNvCxnSpPr>
            <a:cxnSpLocks noChangeShapeType="1"/>
          </p:cNvCxnSpPr>
          <p:nvPr/>
        </p:nvCxnSpPr>
        <p:spPr bwMode="auto">
          <a:xfrm>
            <a:off x="0" y="404813"/>
            <a:ext cx="9906000" cy="1587"/>
          </a:xfrm>
          <a:prstGeom prst="line">
            <a:avLst/>
          </a:prstGeom>
          <a:noFill/>
          <a:ln w="63500" algn="ctr">
            <a:solidFill>
              <a:srgbClr val="FF9900"/>
            </a:solidFill>
            <a:round/>
            <a:headEnd/>
            <a:tailEnd/>
          </a:ln>
          <a:extLst>
            <a:ext uri="{909E8E84-426E-40DD-AFC4-6F175D3DCCD1}">
              <a14:hiddenFill xmlns:a14="http://schemas.microsoft.com/office/drawing/2010/main">
                <a:noFill/>
              </a14:hiddenFill>
            </a:ext>
          </a:extLst>
        </p:spPr>
      </p:cxnSp>
      <p:sp>
        <p:nvSpPr>
          <p:cNvPr id="111" name="スライド番号プレースホルダ 11"/>
          <p:cNvSpPr txBox="1">
            <a:spLocks noGrp="1"/>
          </p:cNvSpPr>
          <p:nvPr/>
        </p:nvSpPr>
        <p:spPr>
          <a:xfrm>
            <a:off x="9129713" y="6519863"/>
            <a:ext cx="779462" cy="365125"/>
          </a:xfrm>
          <a:prstGeom prst="rect">
            <a:avLst/>
          </a:prstGeom>
          <a:noFill/>
        </p:spPr>
        <p:txBody>
          <a:bodyPr anchor="ctr"/>
          <a:lstStyle/>
          <a:p>
            <a:pPr algn="r" fontAlgn="auto">
              <a:spcBef>
                <a:spcPts val="0"/>
              </a:spcBef>
              <a:spcAft>
                <a:spcPts val="0"/>
              </a:spcAft>
              <a:defRPr/>
            </a:pPr>
            <a:fld id="{41E4B1FA-8DA9-4825-9ACA-005E54726157}" type="slidenum">
              <a:rPr kumimoji="0" lang="ja-JP" altLang="en-US" sz="1600" kern="0">
                <a:solidFill>
                  <a:sysClr val="windowText" lastClr="000000"/>
                </a:solidFill>
                <a:latin typeface="+mn-lt"/>
                <a:ea typeface="+mn-ea"/>
              </a:rPr>
              <a:pPr algn="r" fontAlgn="auto">
                <a:spcBef>
                  <a:spcPts val="0"/>
                </a:spcBef>
                <a:spcAft>
                  <a:spcPts val="0"/>
                </a:spcAft>
                <a:defRPr/>
              </a:pPr>
              <a:t>5</a:t>
            </a:fld>
            <a:endParaRPr kumimoji="0" lang="ja-JP" altLang="en-US" sz="1600" kern="0" dirty="0">
              <a:solidFill>
                <a:sysClr val="windowText" lastClr="000000"/>
              </a:solidFill>
              <a:latin typeface="+mn-lt"/>
              <a:ea typeface="+mn-ea"/>
            </a:endParaRPr>
          </a:p>
        </p:txBody>
      </p:sp>
      <p:sp>
        <p:nvSpPr>
          <p:cNvPr id="3" name="角丸四角形 2"/>
          <p:cNvSpPr>
            <a:spLocks noChangeArrowheads="1"/>
          </p:cNvSpPr>
          <p:nvPr/>
        </p:nvSpPr>
        <p:spPr bwMode="auto">
          <a:xfrm>
            <a:off x="6248400" y="4077295"/>
            <a:ext cx="3529013" cy="2232025"/>
          </a:xfrm>
          <a:prstGeom prst="roundRect">
            <a:avLst>
              <a:gd name="adj" fmla="val 2824"/>
            </a:avLst>
          </a:prstGeom>
          <a:solidFill>
            <a:schemeClr val="bg1"/>
          </a:solidFill>
          <a:ln w="38100" algn="ctr">
            <a:solidFill>
              <a:srgbClr val="FFC000"/>
            </a:solidFill>
            <a:round/>
            <a:headEnd/>
            <a:tailEnd/>
          </a:ln>
        </p:spPr>
        <p:txBody>
          <a:bodyPr lIns="108000" tIns="36000" rIns="36000" bIns="36000" anchor="ctr"/>
          <a:lstStyle/>
          <a:p>
            <a:pPr algn="ctr">
              <a:spcBef>
                <a:spcPct val="20000"/>
              </a:spcBef>
            </a:pPr>
            <a:r>
              <a:rPr lang="ja-JP" altLang="en-US" sz="1600" b="1" dirty="0">
                <a:solidFill>
                  <a:srgbClr val="000000"/>
                </a:solidFill>
                <a:latin typeface="ＭＳ Ｐゴシック" pitchFamily="50" charset="-128"/>
              </a:rPr>
              <a:t>　</a:t>
            </a:r>
            <a:r>
              <a:rPr lang="en-US" altLang="ja-JP" sz="1400" b="1" dirty="0">
                <a:solidFill>
                  <a:srgbClr val="000000"/>
                </a:solidFill>
                <a:latin typeface="ＭＳ Ｐゴシック" pitchFamily="50" charset="-128"/>
              </a:rPr>
              <a:t>【</a:t>
            </a:r>
            <a:r>
              <a:rPr lang="ja-JP" altLang="en-US" sz="1400" b="1" dirty="0">
                <a:solidFill>
                  <a:srgbClr val="000000"/>
                </a:solidFill>
                <a:latin typeface="ＭＳ Ｐゴシック" pitchFamily="50" charset="-128"/>
              </a:rPr>
              <a:t>本実証で扱うデータ（例）</a:t>
            </a:r>
            <a:r>
              <a:rPr lang="en-US" altLang="ja-JP" sz="1400" b="1" dirty="0">
                <a:solidFill>
                  <a:srgbClr val="000000"/>
                </a:solidFill>
                <a:latin typeface="ＭＳ Ｐゴシック" pitchFamily="50" charset="-128"/>
              </a:rPr>
              <a:t>】</a:t>
            </a:r>
          </a:p>
          <a:p>
            <a:pPr>
              <a:spcBef>
                <a:spcPct val="20000"/>
              </a:spcBef>
            </a:pPr>
            <a:r>
              <a:rPr lang="ja-JP" altLang="en-US" sz="1200" b="1" dirty="0" smtClean="0">
                <a:solidFill>
                  <a:srgbClr val="000000"/>
                </a:solidFill>
                <a:latin typeface="ＭＳ Ｐゴシック" pitchFamily="50" charset="-128"/>
              </a:rPr>
              <a:t>● </a:t>
            </a:r>
            <a:r>
              <a:rPr lang="ja-JP" altLang="en-US" sz="1200" b="1" dirty="0">
                <a:latin typeface="ＭＳ Ｐゴシック" pitchFamily="50" charset="-128"/>
              </a:rPr>
              <a:t>モビリティ情報</a:t>
            </a:r>
            <a:endParaRPr lang="en-US" altLang="ja-JP" sz="1200" b="1" dirty="0">
              <a:solidFill>
                <a:srgbClr val="000000"/>
              </a:solidFill>
              <a:latin typeface="ＭＳ Ｐゴシック" pitchFamily="50" charset="-128"/>
            </a:endParaRPr>
          </a:p>
          <a:p>
            <a:pPr>
              <a:spcBef>
                <a:spcPct val="20000"/>
              </a:spcBef>
            </a:pPr>
            <a:r>
              <a:rPr lang="ja-JP" altLang="en-US" sz="1100" dirty="0">
                <a:latin typeface="ＭＳ Ｐゴシック" pitchFamily="50" charset="-128"/>
              </a:rPr>
              <a:t>公共交通路線情報、公共交通時刻表情報、公共交通停留所情報、駐車場情報、バス平均移動時間、タクシー</a:t>
            </a:r>
            <a:br>
              <a:rPr lang="ja-JP" altLang="en-US" sz="1100" dirty="0">
                <a:latin typeface="ＭＳ Ｐゴシック" pitchFamily="50" charset="-128"/>
              </a:rPr>
            </a:br>
            <a:r>
              <a:rPr lang="ja-JP" altLang="en-US" sz="1100" dirty="0">
                <a:latin typeface="ＭＳ Ｐゴシック" pitchFamily="50" charset="-128"/>
              </a:rPr>
              <a:t>平均移動時間</a:t>
            </a:r>
            <a:r>
              <a:rPr lang="ja-JP" altLang="en-US" sz="1100" dirty="0" smtClean="0">
                <a:latin typeface="ＭＳ Ｐゴシック" pitchFamily="50" charset="-128"/>
              </a:rPr>
              <a:t>。</a:t>
            </a:r>
            <a:endParaRPr lang="en-US" altLang="ja-JP" sz="1100" dirty="0" smtClean="0">
              <a:latin typeface="ＭＳ Ｐゴシック" pitchFamily="50" charset="-128"/>
            </a:endParaRPr>
          </a:p>
          <a:p>
            <a:pPr>
              <a:spcBef>
                <a:spcPct val="20000"/>
              </a:spcBef>
            </a:pPr>
            <a:r>
              <a:rPr lang="ja-JP" altLang="en-US" sz="1200" b="1" dirty="0">
                <a:solidFill>
                  <a:srgbClr val="000000"/>
                </a:solidFill>
                <a:latin typeface="ＭＳ Ｐゴシック" pitchFamily="50" charset="-128"/>
              </a:rPr>
              <a:t>● </a:t>
            </a:r>
            <a:r>
              <a:rPr lang="ja-JP" altLang="en-US" sz="1200" b="1" dirty="0">
                <a:latin typeface="ＭＳ Ｐゴシック" pitchFamily="50" charset="-128"/>
              </a:rPr>
              <a:t>観光情報</a:t>
            </a:r>
            <a:endParaRPr lang="en-US" altLang="ja-JP" sz="1200" b="1" dirty="0">
              <a:solidFill>
                <a:srgbClr val="000000"/>
              </a:solidFill>
              <a:latin typeface="ＭＳ Ｐゴシック" pitchFamily="50" charset="-128"/>
            </a:endParaRPr>
          </a:p>
          <a:p>
            <a:pPr>
              <a:spcBef>
                <a:spcPct val="20000"/>
              </a:spcBef>
            </a:pPr>
            <a:r>
              <a:rPr lang="zh-TW" altLang="en-US" sz="1100" dirty="0">
                <a:latin typeface="ＭＳ Ｐゴシック" pitchFamily="50" charset="-128"/>
              </a:rPr>
              <a:t>公共施設情報、旅館情報、物産店情報、観光施設情報。</a:t>
            </a:r>
            <a:endParaRPr lang="en-US" altLang="ja-JP" sz="1100" dirty="0">
              <a:solidFill>
                <a:srgbClr val="000000"/>
              </a:solidFill>
              <a:latin typeface="ＭＳ Ｐゴシック" pitchFamily="50" charset="-128"/>
            </a:endParaRPr>
          </a:p>
          <a:p>
            <a:pPr>
              <a:spcBef>
                <a:spcPct val="20000"/>
              </a:spcBef>
            </a:pPr>
            <a:r>
              <a:rPr lang="ja-JP" altLang="en-US" sz="1200" b="1" dirty="0" smtClean="0">
                <a:solidFill>
                  <a:srgbClr val="000000"/>
                </a:solidFill>
                <a:latin typeface="ＭＳ Ｐゴシック" pitchFamily="50" charset="-128"/>
              </a:rPr>
              <a:t>● </a:t>
            </a:r>
            <a:r>
              <a:rPr lang="ja-JP" altLang="en-US" sz="1200" b="1" dirty="0">
                <a:latin typeface="ＭＳ Ｐゴシック" pitchFamily="50" charset="-128"/>
              </a:rPr>
              <a:t>防災情報</a:t>
            </a:r>
            <a:endParaRPr lang="en-US" altLang="ja-JP" sz="1200" b="1" dirty="0">
              <a:solidFill>
                <a:srgbClr val="000000"/>
              </a:solidFill>
              <a:latin typeface="ＭＳ Ｐゴシック" pitchFamily="50" charset="-128"/>
            </a:endParaRPr>
          </a:p>
          <a:p>
            <a:pPr>
              <a:spcBef>
                <a:spcPct val="20000"/>
              </a:spcBef>
            </a:pPr>
            <a:r>
              <a:rPr lang="ja-JP" altLang="en-US" sz="1100" dirty="0">
                <a:latin typeface="ＭＳ Ｐゴシック" pitchFamily="50" charset="-128"/>
              </a:rPr>
              <a:t>避難所情報、防災拠点情報、帰宅支援ステーション情報。</a:t>
            </a:r>
          </a:p>
        </p:txBody>
      </p:sp>
      <p:sp>
        <p:nvSpPr>
          <p:cNvPr id="43095" name="Rectangle 87"/>
          <p:cNvSpPr>
            <a:spLocks noChangeArrowheads="1"/>
          </p:cNvSpPr>
          <p:nvPr/>
        </p:nvSpPr>
        <p:spPr bwMode="auto">
          <a:xfrm>
            <a:off x="128587" y="620688"/>
            <a:ext cx="9648825" cy="1295549"/>
          </a:xfrm>
          <a:prstGeom prst="rect">
            <a:avLst/>
          </a:prstGeom>
          <a:solidFill>
            <a:schemeClr val="bg1"/>
          </a:solidFill>
          <a:ln w="19050">
            <a:solidFill>
              <a:schemeClr val="tx1"/>
            </a:solidFill>
            <a:miter lim="800000"/>
            <a:headEnd/>
            <a:tailEnd/>
          </a:ln>
          <a:effectLst/>
          <a:extLst/>
        </p:spPr>
        <p:txBody>
          <a:bodyPr anchor="ctr"/>
          <a:lstStyle/>
          <a:p>
            <a:pPr marL="177800" indent="-177800">
              <a:spcBef>
                <a:spcPct val="20000"/>
              </a:spcBef>
            </a:pPr>
            <a:r>
              <a:rPr lang="ja-JP" altLang="en-US" sz="1400" dirty="0" smtClean="0">
                <a:solidFill>
                  <a:srgbClr val="000000"/>
                </a:solidFill>
              </a:rPr>
              <a:t>○　</a:t>
            </a:r>
            <a:r>
              <a:rPr lang="ja-JP" altLang="en-US" sz="1400" u="sng" dirty="0" smtClean="0">
                <a:solidFill>
                  <a:srgbClr val="FF0000"/>
                </a:solidFill>
              </a:rPr>
              <a:t>モビリティ</a:t>
            </a:r>
            <a:r>
              <a:rPr lang="ja-JP" altLang="en-US" sz="1400" u="sng" dirty="0" smtClean="0">
                <a:solidFill>
                  <a:srgbClr val="FF0000"/>
                </a:solidFill>
                <a:latin typeface="+mn-ea"/>
                <a:ea typeface="+mn-ea"/>
              </a:rPr>
              <a:t>情報、</a:t>
            </a:r>
            <a:r>
              <a:rPr lang="ja-JP" altLang="en-US" sz="1400" u="sng" dirty="0" smtClean="0">
                <a:solidFill>
                  <a:srgbClr val="FF0000"/>
                </a:solidFill>
              </a:rPr>
              <a:t>観光情報</a:t>
            </a:r>
            <a:r>
              <a:rPr lang="ja-JP" altLang="en-US" sz="1400" u="sng" dirty="0" smtClean="0">
                <a:solidFill>
                  <a:srgbClr val="FF0000"/>
                </a:solidFill>
                <a:latin typeface="+mn-ea"/>
                <a:ea typeface="+mn-ea"/>
              </a:rPr>
              <a:t>及び</a:t>
            </a:r>
            <a:r>
              <a:rPr lang="ja-JP" altLang="en-US" sz="1400" u="sng" dirty="0">
                <a:solidFill>
                  <a:srgbClr val="FF0000"/>
                </a:solidFill>
                <a:latin typeface="+mn-ea"/>
                <a:ea typeface="+mn-ea"/>
              </a:rPr>
              <a:t>防災情報を情報流通連携基盤共通</a:t>
            </a:r>
            <a:r>
              <a:rPr lang="en-US" altLang="ja-JP" sz="1400" u="sng" dirty="0">
                <a:solidFill>
                  <a:srgbClr val="FF0000"/>
                </a:solidFill>
                <a:latin typeface="+mn-ea"/>
                <a:ea typeface="+mn-ea"/>
              </a:rPr>
              <a:t>API</a:t>
            </a:r>
            <a:r>
              <a:rPr lang="ja-JP" altLang="en-US" sz="1400" u="sng" dirty="0">
                <a:solidFill>
                  <a:srgbClr val="FF0000"/>
                </a:solidFill>
                <a:latin typeface="+mn-ea"/>
                <a:ea typeface="+mn-ea"/>
              </a:rPr>
              <a:t>を通して公開することで、モビリティ・マネジメント</a:t>
            </a:r>
            <a:r>
              <a:rPr lang="ja-JP" altLang="en-US" sz="1400" u="sng" baseline="30000" dirty="0">
                <a:solidFill>
                  <a:srgbClr val="FF0000"/>
                </a:solidFill>
                <a:latin typeface="+mn-ea"/>
                <a:ea typeface="+mn-ea"/>
              </a:rPr>
              <a:t>（</a:t>
            </a:r>
            <a:r>
              <a:rPr lang="en-US" altLang="ja-JP" sz="1400" u="sng" baseline="30000" dirty="0">
                <a:solidFill>
                  <a:srgbClr val="FF0000"/>
                </a:solidFill>
                <a:latin typeface="+mn-ea"/>
                <a:ea typeface="+mn-ea"/>
              </a:rPr>
              <a:t>※</a:t>
            </a:r>
            <a:r>
              <a:rPr lang="ja-JP" altLang="en-US" sz="1400" u="sng" baseline="30000" dirty="0">
                <a:solidFill>
                  <a:srgbClr val="FF0000"/>
                </a:solidFill>
                <a:latin typeface="+mn-ea"/>
                <a:ea typeface="+mn-ea"/>
              </a:rPr>
              <a:t>）</a:t>
            </a:r>
            <a:r>
              <a:rPr lang="ja-JP" altLang="en-US" sz="1400" u="sng" dirty="0">
                <a:solidFill>
                  <a:srgbClr val="FF0000"/>
                </a:solidFill>
                <a:latin typeface="+mn-ea"/>
                <a:ea typeface="+mn-ea"/>
              </a:rPr>
              <a:t>等を実現する様々</a:t>
            </a:r>
            <a:r>
              <a:rPr lang="ja-JP" altLang="en-US" sz="1400" u="sng" dirty="0" smtClean="0">
                <a:solidFill>
                  <a:srgbClr val="FF0000"/>
                </a:solidFill>
                <a:latin typeface="+mn-ea"/>
                <a:ea typeface="+mn-ea"/>
              </a:rPr>
              <a:t>なアプリケーションの</a:t>
            </a:r>
            <a:r>
              <a:rPr lang="ja-JP" altLang="en-US" sz="1400" u="sng" dirty="0">
                <a:solidFill>
                  <a:srgbClr val="FF0000"/>
                </a:solidFill>
                <a:latin typeface="+mn-ea"/>
                <a:ea typeface="+mn-ea"/>
              </a:rPr>
              <a:t>開発が促進</a:t>
            </a:r>
            <a:r>
              <a:rPr lang="ja-JP" altLang="en-US" sz="1400" u="sng" dirty="0" smtClean="0">
                <a:solidFill>
                  <a:srgbClr val="FF0000"/>
                </a:solidFill>
                <a:latin typeface="+mn-ea"/>
                <a:ea typeface="+mn-ea"/>
              </a:rPr>
              <a:t>されることを実証</a:t>
            </a:r>
            <a:r>
              <a:rPr lang="ja-JP" altLang="en-US" sz="1400" dirty="0" smtClean="0">
                <a:latin typeface="+mn-ea"/>
                <a:ea typeface="+mn-ea"/>
              </a:rPr>
              <a:t>する。</a:t>
            </a:r>
            <a:endParaRPr lang="ja-JP" altLang="en-US" sz="1400" dirty="0">
              <a:latin typeface="+mn-ea"/>
              <a:ea typeface="+mn-ea"/>
            </a:endParaRPr>
          </a:p>
          <a:p>
            <a:pPr marL="177800" indent="-177800">
              <a:spcBef>
                <a:spcPct val="20000"/>
              </a:spcBef>
            </a:pPr>
            <a:r>
              <a:rPr lang="ja-JP" altLang="en-US" sz="1400" dirty="0" smtClean="0"/>
              <a:t>○　例えば、人</a:t>
            </a:r>
            <a:r>
              <a:rPr lang="ja-JP" altLang="en-US" sz="1400" dirty="0"/>
              <a:t>と公共交通優先の実現を図るため、</a:t>
            </a:r>
            <a:r>
              <a:rPr lang="ja-JP" altLang="en-US" sz="1400" u="sng" dirty="0">
                <a:solidFill>
                  <a:srgbClr val="FF0000"/>
                </a:solidFill>
              </a:rPr>
              <a:t>目的地までの最短移動時間や最も安価な乗換情報などを市民や観光客に提供し</a:t>
            </a:r>
            <a:r>
              <a:rPr lang="ja-JP" altLang="en-US" sz="1400" u="sng" dirty="0" smtClean="0">
                <a:solidFill>
                  <a:srgbClr val="FF0000"/>
                </a:solidFill>
              </a:rPr>
              <a:t>、遅延</a:t>
            </a:r>
            <a:r>
              <a:rPr lang="ja-JP" altLang="en-US" sz="1400" u="sng" dirty="0">
                <a:solidFill>
                  <a:srgbClr val="FF0000"/>
                </a:solidFill>
              </a:rPr>
              <a:t>も考慮した高度なナビゲーション等</a:t>
            </a:r>
            <a:r>
              <a:rPr lang="ja-JP" altLang="en-US" sz="1400" dirty="0"/>
              <a:t>を実現する</a:t>
            </a:r>
            <a:r>
              <a:rPr lang="ja-JP" altLang="en-US" sz="1400" dirty="0" smtClean="0"/>
              <a:t>ことが可能。</a:t>
            </a:r>
            <a:endParaRPr lang="ja-JP" altLang="en-US" sz="1400" dirty="0"/>
          </a:p>
          <a:p>
            <a:pPr marL="177800" indent="-177800" algn="r">
              <a:spcBef>
                <a:spcPct val="20000"/>
              </a:spcBef>
            </a:pPr>
            <a:r>
              <a:rPr lang="en-US" altLang="ja-JP" sz="1100" dirty="0" smtClean="0">
                <a:latin typeface="ＭＳ Ｐ明朝" pitchFamily="18" charset="-128"/>
                <a:ea typeface="ＭＳ Ｐ明朝" pitchFamily="18" charset="-128"/>
              </a:rPr>
              <a:t>※ </a:t>
            </a:r>
            <a:r>
              <a:rPr lang="ja-JP" altLang="en-US" sz="1100" dirty="0">
                <a:latin typeface="ＭＳ Ｐ明朝" pitchFamily="18" charset="-128"/>
                <a:ea typeface="ＭＳ Ｐ明朝" pitchFamily="18" charset="-128"/>
              </a:rPr>
              <a:t>一般の人々や組織を対象とし、過度に自動車に頼る状態から公共交通機関や自転車等を「かしこく」使う方向へと自発的に転換していくことを</a:t>
            </a:r>
            <a:r>
              <a:rPr lang="ja-JP" altLang="en-US" sz="1100" dirty="0" smtClean="0">
                <a:latin typeface="ＭＳ Ｐ明朝" pitchFamily="18" charset="-128"/>
                <a:ea typeface="ＭＳ Ｐ明朝" pitchFamily="18" charset="-128"/>
              </a:rPr>
              <a:t>促すこと</a:t>
            </a:r>
            <a:endParaRPr lang="en-US" altLang="ja-JP" sz="1100" dirty="0">
              <a:latin typeface="ＭＳ Ｐ明朝" pitchFamily="18" charset="-128"/>
              <a:ea typeface="ＭＳ Ｐ明朝" pitchFamily="18" charset="-128"/>
            </a:endParaRPr>
          </a:p>
        </p:txBody>
      </p:sp>
      <p:sp>
        <p:nvSpPr>
          <p:cNvPr id="43096" name="Line 88"/>
          <p:cNvSpPr>
            <a:spLocks noChangeShapeType="1"/>
          </p:cNvSpPr>
          <p:nvPr/>
        </p:nvSpPr>
        <p:spPr bwMode="auto">
          <a:xfrm flipV="1">
            <a:off x="2576513"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097" name="Line 89"/>
          <p:cNvSpPr>
            <a:spLocks noChangeShapeType="1"/>
          </p:cNvSpPr>
          <p:nvPr/>
        </p:nvSpPr>
        <p:spPr bwMode="auto">
          <a:xfrm flipV="1">
            <a:off x="536575"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098" name="Line 90"/>
          <p:cNvSpPr>
            <a:spLocks noChangeShapeType="1"/>
          </p:cNvSpPr>
          <p:nvPr/>
        </p:nvSpPr>
        <p:spPr bwMode="auto">
          <a:xfrm flipV="1">
            <a:off x="1544638"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099" name="Line 91"/>
          <p:cNvSpPr>
            <a:spLocks noChangeShapeType="1"/>
          </p:cNvSpPr>
          <p:nvPr/>
        </p:nvSpPr>
        <p:spPr bwMode="auto">
          <a:xfrm flipV="1">
            <a:off x="3438525"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01" name="Line 93"/>
          <p:cNvSpPr>
            <a:spLocks noChangeShapeType="1"/>
          </p:cNvSpPr>
          <p:nvPr/>
        </p:nvSpPr>
        <p:spPr bwMode="auto">
          <a:xfrm flipV="1">
            <a:off x="4324350"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03" name="Line 95"/>
          <p:cNvSpPr>
            <a:spLocks noChangeShapeType="1"/>
          </p:cNvSpPr>
          <p:nvPr/>
        </p:nvSpPr>
        <p:spPr bwMode="auto">
          <a:xfrm flipV="1">
            <a:off x="5478463"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04" name="Rectangle 96"/>
          <p:cNvSpPr>
            <a:spLocks noChangeArrowheads="1"/>
          </p:cNvSpPr>
          <p:nvPr/>
        </p:nvSpPr>
        <p:spPr bwMode="auto">
          <a:xfrm>
            <a:off x="179388" y="4805958"/>
            <a:ext cx="1800225" cy="2079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モビリティー情報</a:t>
            </a:r>
          </a:p>
        </p:txBody>
      </p:sp>
      <p:sp>
        <p:nvSpPr>
          <p:cNvPr id="43105" name="Rectangle 97"/>
          <p:cNvSpPr>
            <a:spLocks noChangeArrowheads="1"/>
          </p:cNvSpPr>
          <p:nvPr/>
        </p:nvSpPr>
        <p:spPr bwMode="auto">
          <a:xfrm>
            <a:off x="2092325" y="4805958"/>
            <a:ext cx="2738438" cy="2079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観光情報</a:t>
            </a:r>
          </a:p>
        </p:txBody>
      </p:sp>
      <p:sp>
        <p:nvSpPr>
          <p:cNvPr id="43106" name="Rectangle 98"/>
          <p:cNvSpPr>
            <a:spLocks noChangeArrowheads="1"/>
          </p:cNvSpPr>
          <p:nvPr/>
        </p:nvSpPr>
        <p:spPr bwMode="auto">
          <a:xfrm>
            <a:off x="4902200" y="4805958"/>
            <a:ext cx="1225550" cy="2079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防災情報</a:t>
            </a:r>
          </a:p>
        </p:txBody>
      </p:sp>
      <p:grpSp>
        <p:nvGrpSpPr>
          <p:cNvPr id="43169" name="Group 161"/>
          <p:cNvGrpSpPr>
            <a:grpSpLocks/>
          </p:cNvGrpSpPr>
          <p:nvPr/>
        </p:nvGrpSpPr>
        <p:grpSpPr bwMode="auto">
          <a:xfrm>
            <a:off x="704850" y="2700933"/>
            <a:ext cx="614363" cy="728662"/>
            <a:chOff x="886" y="1767"/>
            <a:chExt cx="387" cy="459"/>
          </a:xfrm>
        </p:grpSpPr>
        <p:grpSp>
          <p:nvGrpSpPr>
            <p:cNvPr id="43108" name="Group 100"/>
            <p:cNvGrpSpPr>
              <a:grpSpLocks/>
            </p:cNvGrpSpPr>
            <p:nvPr/>
          </p:nvGrpSpPr>
          <p:grpSpPr bwMode="auto">
            <a:xfrm>
              <a:off x="886" y="1767"/>
              <a:ext cx="387" cy="305"/>
              <a:chOff x="3240" y="1721"/>
              <a:chExt cx="387" cy="305"/>
            </a:xfrm>
          </p:grpSpPr>
          <p:grpSp>
            <p:nvGrpSpPr>
              <p:cNvPr id="43109" name="Group 101"/>
              <p:cNvGrpSpPr>
                <a:grpSpLocks/>
              </p:cNvGrpSpPr>
              <p:nvPr/>
            </p:nvGrpSpPr>
            <p:grpSpPr bwMode="auto">
              <a:xfrm>
                <a:off x="3240" y="1721"/>
                <a:ext cx="115" cy="204"/>
                <a:chOff x="1366" y="2016"/>
                <a:chExt cx="252" cy="600"/>
              </a:xfrm>
            </p:grpSpPr>
            <p:sp>
              <p:nvSpPr>
                <p:cNvPr id="43110" name="Freeform 102"/>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11" name="Freeform 103"/>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12" name="Group 104"/>
              <p:cNvGrpSpPr>
                <a:grpSpLocks/>
              </p:cNvGrpSpPr>
              <p:nvPr/>
            </p:nvGrpSpPr>
            <p:grpSpPr bwMode="auto">
              <a:xfrm>
                <a:off x="3512" y="1721"/>
                <a:ext cx="115" cy="203"/>
                <a:chOff x="1366" y="2016"/>
                <a:chExt cx="252" cy="600"/>
              </a:xfrm>
            </p:grpSpPr>
            <p:sp>
              <p:nvSpPr>
                <p:cNvPr id="43113" name="Freeform 105"/>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14" name="Freeform 106"/>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15" name="Group 107"/>
              <p:cNvGrpSpPr>
                <a:grpSpLocks/>
              </p:cNvGrpSpPr>
              <p:nvPr/>
            </p:nvGrpSpPr>
            <p:grpSpPr bwMode="auto">
              <a:xfrm>
                <a:off x="3376" y="1822"/>
                <a:ext cx="115" cy="204"/>
                <a:chOff x="1366" y="2016"/>
                <a:chExt cx="252" cy="600"/>
              </a:xfrm>
            </p:grpSpPr>
            <p:sp>
              <p:nvSpPr>
                <p:cNvPr id="43116" name="Freeform 108"/>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17" name="Freeform 109"/>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sp>
          <p:nvSpPr>
            <p:cNvPr id="43118" name="Text Box 110"/>
            <p:cNvSpPr txBox="1">
              <a:spLocks noChangeArrowheads="1"/>
            </p:cNvSpPr>
            <p:nvPr/>
          </p:nvSpPr>
          <p:spPr bwMode="auto">
            <a:xfrm>
              <a:off x="930" y="2053"/>
              <a:ext cx="30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t>市民</a:t>
              </a:r>
            </a:p>
          </p:txBody>
        </p:sp>
      </p:grpSp>
      <p:sp>
        <p:nvSpPr>
          <p:cNvPr id="43121" name="Rectangle 113"/>
          <p:cNvSpPr>
            <a:spLocks noChangeArrowheads="1"/>
          </p:cNvSpPr>
          <p:nvPr/>
        </p:nvSpPr>
        <p:spPr bwMode="auto">
          <a:xfrm>
            <a:off x="344488" y="3501033"/>
            <a:ext cx="1079500" cy="5349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lstStyle/>
          <a:p>
            <a:pPr algn="ctr"/>
            <a:r>
              <a:rPr lang="ja-JP" altLang="en-US" sz="1200"/>
              <a:t>高度なナビ・</a:t>
            </a:r>
            <a:br>
              <a:rPr lang="ja-JP" altLang="en-US" sz="1200"/>
            </a:br>
            <a:r>
              <a:rPr lang="ja-JP" altLang="en-US" sz="1200"/>
              <a:t>システム</a:t>
            </a:r>
          </a:p>
        </p:txBody>
      </p:sp>
      <p:sp>
        <p:nvSpPr>
          <p:cNvPr id="43122" name="Rectangle 114"/>
          <p:cNvSpPr>
            <a:spLocks noChangeArrowheads="1"/>
          </p:cNvSpPr>
          <p:nvPr/>
        </p:nvSpPr>
        <p:spPr bwMode="auto">
          <a:xfrm>
            <a:off x="1784350" y="3501033"/>
            <a:ext cx="1296988" cy="5349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lstStyle/>
          <a:p>
            <a:pPr algn="ctr"/>
            <a:r>
              <a:rPr lang="ja-JP" altLang="en-US" sz="1200"/>
              <a:t>観光案内ナビ・</a:t>
            </a:r>
            <a:br>
              <a:rPr lang="ja-JP" altLang="en-US" sz="1200"/>
            </a:br>
            <a:r>
              <a:rPr lang="ja-JP" altLang="en-US" sz="1200"/>
              <a:t>システム</a:t>
            </a:r>
          </a:p>
        </p:txBody>
      </p:sp>
      <p:sp>
        <p:nvSpPr>
          <p:cNvPr id="43123" name="Rectangle 115"/>
          <p:cNvSpPr>
            <a:spLocks noChangeArrowheads="1"/>
          </p:cNvSpPr>
          <p:nvPr/>
        </p:nvSpPr>
        <p:spPr bwMode="auto">
          <a:xfrm>
            <a:off x="3368675" y="3501033"/>
            <a:ext cx="1243013" cy="5349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lstStyle/>
          <a:p>
            <a:pPr algn="ctr"/>
            <a:r>
              <a:rPr lang="ja-JP" altLang="en-US" sz="1200"/>
              <a:t>災害時のナビ・</a:t>
            </a:r>
            <a:br>
              <a:rPr lang="ja-JP" altLang="en-US" sz="1200"/>
            </a:br>
            <a:r>
              <a:rPr lang="ja-JP" altLang="en-US" sz="1200"/>
              <a:t>システム</a:t>
            </a:r>
          </a:p>
        </p:txBody>
      </p:sp>
      <p:sp>
        <p:nvSpPr>
          <p:cNvPr id="43124" name="Line 116"/>
          <p:cNvSpPr>
            <a:spLocks noChangeShapeType="1"/>
          </p:cNvSpPr>
          <p:nvPr/>
        </p:nvSpPr>
        <p:spPr bwMode="auto">
          <a:xfrm flipV="1">
            <a:off x="887413" y="4036020"/>
            <a:ext cx="0" cy="2571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25" name="Line 117"/>
          <p:cNvSpPr>
            <a:spLocks noChangeShapeType="1"/>
          </p:cNvSpPr>
          <p:nvPr/>
        </p:nvSpPr>
        <p:spPr bwMode="auto">
          <a:xfrm flipV="1">
            <a:off x="2432050" y="4036020"/>
            <a:ext cx="0" cy="2571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26" name="Line 118"/>
          <p:cNvSpPr>
            <a:spLocks noChangeShapeType="1"/>
          </p:cNvSpPr>
          <p:nvPr/>
        </p:nvSpPr>
        <p:spPr bwMode="auto">
          <a:xfrm flipV="1">
            <a:off x="3963988" y="4037608"/>
            <a:ext cx="0" cy="25558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grpSp>
        <p:nvGrpSpPr>
          <p:cNvPr id="43170" name="Group 162"/>
          <p:cNvGrpSpPr>
            <a:grpSpLocks/>
          </p:cNvGrpSpPr>
          <p:nvPr/>
        </p:nvGrpSpPr>
        <p:grpSpPr bwMode="auto">
          <a:xfrm>
            <a:off x="2144713" y="2700933"/>
            <a:ext cx="666750" cy="728662"/>
            <a:chOff x="1978" y="1767"/>
            <a:chExt cx="420" cy="459"/>
          </a:xfrm>
        </p:grpSpPr>
        <p:sp>
          <p:nvSpPr>
            <p:cNvPr id="43107" name="Text Box 99"/>
            <p:cNvSpPr txBox="1">
              <a:spLocks noChangeArrowheads="1"/>
            </p:cNvSpPr>
            <p:nvPr/>
          </p:nvSpPr>
          <p:spPr bwMode="auto">
            <a:xfrm>
              <a:off x="1994" y="2053"/>
              <a:ext cx="4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t>観光客</a:t>
              </a:r>
            </a:p>
          </p:txBody>
        </p:sp>
        <p:grpSp>
          <p:nvGrpSpPr>
            <p:cNvPr id="43137" name="Group 129"/>
            <p:cNvGrpSpPr>
              <a:grpSpLocks/>
            </p:cNvGrpSpPr>
            <p:nvPr/>
          </p:nvGrpSpPr>
          <p:grpSpPr bwMode="auto">
            <a:xfrm>
              <a:off x="1978" y="1767"/>
              <a:ext cx="387" cy="305"/>
              <a:chOff x="3240" y="1721"/>
              <a:chExt cx="387" cy="305"/>
            </a:xfrm>
          </p:grpSpPr>
          <p:grpSp>
            <p:nvGrpSpPr>
              <p:cNvPr id="43138" name="Group 130"/>
              <p:cNvGrpSpPr>
                <a:grpSpLocks/>
              </p:cNvGrpSpPr>
              <p:nvPr/>
            </p:nvGrpSpPr>
            <p:grpSpPr bwMode="auto">
              <a:xfrm>
                <a:off x="3240" y="1721"/>
                <a:ext cx="115" cy="204"/>
                <a:chOff x="1366" y="2016"/>
                <a:chExt cx="252" cy="600"/>
              </a:xfrm>
            </p:grpSpPr>
            <p:sp>
              <p:nvSpPr>
                <p:cNvPr id="43139" name="Freeform 131"/>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40" name="Freeform 132"/>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41" name="Group 133"/>
              <p:cNvGrpSpPr>
                <a:grpSpLocks/>
              </p:cNvGrpSpPr>
              <p:nvPr/>
            </p:nvGrpSpPr>
            <p:grpSpPr bwMode="auto">
              <a:xfrm>
                <a:off x="3512" y="1721"/>
                <a:ext cx="115" cy="203"/>
                <a:chOff x="1366" y="2016"/>
                <a:chExt cx="252" cy="600"/>
              </a:xfrm>
            </p:grpSpPr>
            <p:sp>
              <p:nvSpPr>
                <p:cNvPr id="43142" name="Freeform 134"/>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43" name="Freeform 135"/>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44" name="Group 136"/>
              <p:cNvGrpSpPr>
                <a:grpSpLocks/>
              </p:cNvGrpSpPr>
              <p:nvPr/>
            </p:nvGrpSpPr>
            <p:grpSpPr bwMode="auto">
              <a:xfrm>
                <a:off x="3376" y="1822"/>
                <a:ext cx="115" cy="204"/>
                <a:chOff x="1366" y="2016"/>
                <a:chExt cx="252" cy="600"/>
              </a:xfrm>
            </p:grpSpPr>
            <p:sp>
              <p:nvSpPr>
                <p:cNvPr id="43145" name="Freeform 137"/>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46" name="Freeform 138"/>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grpSp>
      <p:sp>
        <p:nvSpPr>
          <p:cNvPr id="43157" name="Rectangle 149"/>
          <p:cNvSpPr>
            <a:spLocks noChangeArrowheads="1"/>
          </p:cNvSpPr>
          <p:nvPr/>
        </p:nvSpPr>
        <p:spPr bwMode="auto">
          <a:xfrm>
            <a:off x="2073275" y="5147270"/>
            <a:ext cx="863600"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a:latin typeface="ＭＳ Ｐゴシック" pitchFamily="50" charset="-128"/>
              </a:rPr>
              <a:t>公共施設</a:t>
            </a:r>
          </a:p>
          <a:p>
            <a:pPr algn="ctr"/>
            <a:r>
              <a:rPr kumimoji="0" lang="ja-JP" altLang="en-US" sz="1200">
                <a:latin typeface="ＭＳ Ｐゴシック" pitchFamily="50" charset="-128"/>
              </a:rPr>
              <a:t>場所情報</a:t>
            </a:r>
          </a:p>
          <a:p>
            <a:pPr algn="ctr"/>
            <a:r>
              <a:rPr kumimoji="0" lang="ja-JP" altLang="en-US" sz="1200">
                <a:latin typeface="ＭＳ Ｐゴシック" pitchFamily="50" charset="-128"/>
              </a:rPr>
              <a:t>基礎データ</a:t>
            </a:r>
          </a:p>
        </p:txBody>
      </p:sp>
      <p:sp>
        <p:nvSpPr>
          <p:cNvPr id="43158" name="Rectangle 150"/>
          <p:cNvSpPr>
            <a:spLocks noChangeArrowheads="1"/>
          </p:cNvSpPr>
          <p:nvPr/>
        </p:nvSpPr>
        <p:spPr bwMode="auto">
          <a:xfrm>
            <a:off x="200025" y="5147270"/>
            <a:ext cx="766763"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a:latin typeface="ＭＳ Ｐゴシック" pitchFamily="50" charset="-128"/>
              </a:rPr>
              <a:t>駐車場</a:t>
            </a:r>
          </a:p>
          <a:p>
            <a:pPr algn="ctr"/>
            <a:r>
              <a:rPr kumimoji="0" lang="ja-JP" altLang="en-US" sz="1200">
                <a:latin typeface="ＭＳ Ｐゴシック" pitchFamily="50" charset="-128"/>
              </a:rPr>
              <a:t>場所情報</a:t>
            </a:r>
          </a:p>
          <a:p>
            <a:pPr algn="ctr"/>
            <a:r>
              <a:rPr kumimoji="0" lang="ja-JP" altLang="en-US" sz="1200">
                <a:latin typeface="ＭＳ Ｐゴシック" pitchFamily="50" charset="-128"/>
              </a:rPr>
              <a:t>基礎データ</a:t>
            </a:r>
          </a:p>
          <a:p>
            <a:pPr algn="ctr"/>
            <a:r>
              <a:rPr kumimoji="0" lang="ja-JP" altLang="en-US" sz="1200">
                <a:latin typeface="ＭＳ Ｐゴシック" pitchFamily="50" charset="-128"/>
              </a:rPr>
              <a:t>満空情報</a:t>
            </a:r>
          </a:p>
        </p:txBody>
      </p:sp>
      <p:sp>
        <p:nvSpPr>
          <p:cNvPr id="43159" name="Rectangle 151"/>
          <p:cNvSpPr>
            <a:spLocks noChangeArrowheads="1"/>
          </p:cNvSpPr>
          <p:nvPr/>
        </p:nvSpPr>
        <p:spPr bwMode="auto">
          <a:xfrm>
            <a:off x="3008313" y="5147270"/>
            <a:ext cx="866775"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dirty="0">
                <a:latin typeface="ＭＳ Ｐゴシック" pitchFamily="50" charset="-128"/>
              </a:rPr>
              <a:t>旅館</a:t>
            </a:r>
          </a:p>
          <a:p>
            <a:pPr algn="ctr"/>
            <a:r>
              <a:rPr kumimoji="0" lang="ja-JP" altLang="en-US" sz="1400" b="1" dirty="0">
                <a:latin typeface="ＭＳ Ｐゴシック" pitchFamily="50" charset="-128"/>
              </a:rPr>
              <a:t>物産店</a:t>
            </a:r>
          </a:p>
          <a:p>
            <a:pPr algn="ctr"/>
            <a:r>
              <a:rPr kumimoji="0" lang="ja-JP" altLang="en-US" sz="1200" dirty="0">
                <a:latin typeface="ＭＳ Ｐゴシック" pitchFamily="50" charset="-128"/>
              </a:rPr>
              <a:t>場所情報</a:t>
            </a:r>
          </a:p>
          <a:p>
            <a:pPr algn="ctr"/>
            <a:r>
              <a:rPr kumimoji="0" lang="ja-JP" altLang="en-US" sz="1200" dirty="0" smtClean="0">
                <a:latin typeface="ＭＳ Ｐゴシック" pitchFamily="50" charset="-128"/>
              </a:rPr>
              <a:t>基礎データ</a:t>
            </a:r>
            <a:endParaRPr kumimoji="0" lang="ja-JP" altLang="en-US" sz="1200" dirty="0">
              <a:latin typeface="ＭＳ Ｐゴシック" pitchFamily="50" charset="-128"/>
            </a:endParaRPr>
          </a:p>
        </p:txBody>
      </p:sp>
      <p:sp>
        <p:nvSpPr>
          <p:cNvPr id="43161" name="Rectangle 153"/>
          <p:cNvSpPr>
            <a:spLocks noChangeArrowheads="1"/>
          </p:cNvSpPr>
          <p:nvPr/>
        </p:nvSpPr>
        <p:spPr bwMode="auto">
          <a:xfrm>
            <a:off x="3965575" y="5147270"/>
            <a:ext cx="862013"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a:latin typeface="ＭＳ Ｐゴシック" pitchFamily="50" charset="-128"/>
              </a:rPr>
              <a:t>観光施設</a:t>
            </a:r>
          </a:p>
          <a:p>
            <a:pPr algn="ctr"/>
            <a:r>
              <a:rPr kumimoji="0" lang="ja-JP" altLang="en-US" sz="1200">
                <a:latin typeface="ＭＳ Ｐゴシック" pitchFamily="50" charset="-128"/>
              </a:rPr>
              <a:t>場所情報</a:t>
            </a:r>
          </a:p>
          <a:p>
            <a:pPr algn="ctr"/>
            <a:r>
              <a:rPr kumimoji="0" lang="ja-JP" altLang="en-US" sz="1200">
                <a:latin typeface="ＭＳ Ｐゴシック" pitchFamily="50" charset="-128"/>
              </a:rPr>
              <a:t>基礎データ</a:t>
            </a:r>
          </a:p>
        </p:txBody>
      </p:sp>
      <p:sp>
        <p:nvSpPr>
          <p:cNvPr id="43163" name="Rectangle 155"/>
          <p:cNvSpPr>
            <a:spLocks noChangeArrowheads="1"/>
          </p:cNvSpPr>
          <p:nvPr/>
        </p:nvSpPr>
        <p:spPr bwMode="auto">
          <a:xfrm>
            <a:off x="1042988" y="5147270"/>
            <a:ext cx="936625"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a:latin typeface="ＭＳ Ｐゴシック" pitchFamily="50" charset="-128"/>
              </a:rPr>
              <a:t>交通</a:t>
            </a:r>
          </a:p>
          <a:p>
            <a:pPr algn="ctr"/>
            <a:r>
              <a:rPr kumimoji="0" lang="ja-JP" altLang="en-US" sz="1000">
                <a:latin typeface="ＭＳ Ｐゴシック" pitchFamily="50" charset="-128"/>
              </a:rPr>
              <a:t>（バス、地下鉄、</a:t>
            </a:r>
            <a:br>
              <a:rPr kumimoji="0" lang="ja-JP" altLang="en-US" sz="1000">
                <a:latin typeface="ＭＳ Ｐゴシック" pitchFamily="50" charset="-128"/>
              </a:rPr>
            </a:br>
            <a:r>
              <a:rPr kumimoji="0" lang="ja-JP" altLang="en-US" sz="1000">
                <a:latin typeface="ＭＳ Ｐゴシック" pitchFamily="50" charset="-128"/>
              </a:rPr>
              <a:t>タクシー）</a:t>
            </a:r>
          </a:p>
          <a:p>
            <a:pPr algn="ctr"/>
            <a:r>
              <a:rPr kumimoji="0" lang="ja-JP" altLang="en-US" sz="1000">
                <a:latin typeface="ＭＳ Ｐゴシック" pitchFamily="50" charset="-128"/>
              </a:rPr>
              <a:t>駅、停留所</a:t>
            </a:r>
          </a:p>
          <a:p>
            <a:pPr algn="ctr"/>
            <a:r>
              <a:rPr kumimoji="0" lang="ja-JP" altLang="en-US" sz="1000">
                <a:latin typeface="ＭＳ Ｐゴシック" pitchFamily="50" charset="-128"/>
              </a:rPr>
              <a:t>位置情報、</a:t>
            </a:r>
          </a:p>
          <a:p>
            <a:pPr algn="ctr"/>
            <a:r>
              <a:rPr kumimoji="0" lang="ja-JP" altLang="en-US" sz="1000">
                <a:latin typeface="ＭＳ Ｐゴシック" pitchFamily="50" charset="-128"/>
              </a:rPr>
              <a:t>プローブ情報</a:t>
            </a:r>
            <a:endParaRPr kumimoji="0" lang="ja-JP" altLang="en-US" sz="1000" baseline="30000">
              <a:latin typeface="ＭＳ Ｐゴシック" pitchFamily="50" charset="-128"/>
            </a:endParaRPr>
          </a:p>
        </p:txBody>
      </p:sp>
      <p:sp>
        <p:nvSpPr>
          <p:cNvPr id="43164" name="Rectangle 156"/>
          <p:cNvSpPr>
            <a:spLocks noChangeArrowheads="1"/>
          </p:cNvSpPr>
          <p:nvPr/>
        </p:nvSpPr>
        <p:spPr bwMode="auto">
          <a:xfrm>
            <a:off x="4902200" y="5147270"/>
            <a:ext cx="1223963"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a:latin typeface="ＭＳ Ｐゴシック" pitchFamily="50" charset="-128"/>
              </a:rPr>
              <a:t>防災</a:t>
            </a:r>
          </a:p>
          <a:p>
            <a:pPr algn="ctr"/>
            <a:r>
              <a:rPr kumimoji="0" lang="ja-JP" altLang="en-US" sz="1000">
                <a:latin typeface="ＭＳ Ｐゴシック" pitchFamily="50" charset="-128"/>
              </a:rPr>
              <a:t>場所情報</a:t>
            </a:r>
            <a:br>
              <a:rPr kumimoji="0" lang="ja-JP" altLang="en-US" sz="1000">
                <a:latin typeface="ＭＳ Ｐゴシック" pitchFamily="50" charset="-128"/>
              </a:rPr>
            </a:br>
            <a:r>
              <a:rPr kumimoji="0" lang="ja-JP" altLang="en-US" sz="1000">
                <a:latin typeface="ＭＳ Ｐゴシック" pitchFamily="50" charset="-128"/>
              </a:rPr>
              <a:t>（避難所、防災拠点、帰宅支援ｽﾃｰｼｮﾝ）</a:t>
            </a:r>
          </a:p>
        </p:txBody>
      </p:sp>
      <p:grpSp>
        <p:nvGrpSpPr>
          <p:cNvPr id="43171" name="Group 163"/>
          <p:cNvGrpSpPr>
            <a:grpSpLocks/>
          </p:cNvGrpSpPr>
          <p:nvPr/>
        </p:nvGrpSpPr>
        <p:grpSpPr bwMode="auto">
          <a:xfrm>
            <a:off x="3513138" y="2700933"/>
            <a:ext cx="614362" cy="728662"/>
            <a:chOff x="1978" y="1767"/>
            <a:chExt cx="387" cy="459"/>
          </a:xfrm>
        </p:grpSpPr>
        <p:sp>
          <p:nvSpPr>
            <p:cNvPr id="43172" name="Text Box 164"/>
            <p:cNvSpPr txBox="1">
              <a:spLocks noChangeArrowheads="1"/>
            </p:cNvSpPr>
            <p:nvPr/>
          </p:nvSpPr>
          <p:spPr bwMode="auto">
            <a:xfrm>
              <a:off x="2044" y="2053"/>
              <a:ext cx="30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t>行政</a:t>
              </a:r>
            </a:p>
          </p:txBody>
        </p:sp>
        <p:grpSp>
          <p:nvGrpSpPr>
            <p:cNvPr id="43173" name="Group 165"/>
            <p:cNvGrpSpPr>
              <a:grpSpLocks/>
            </p:cNvGrpSpPr>
            <p:nvPr/>
          </p:nvGrpSpPr>
          <p:grpSpPr bwMode="auto">
            <a:xfrm>
              <a:off x="1978" y="1767"/>
              <a:ext cx="387" cy="305"/>
              <a:chOff x="3240" y="1721"/>
              <a:chExt cx="387" cy="305"/>
            </a:xfrm>
          </p:grpSpPr>
          <p:grpSp>
            <p:nvGrpSpPr>
              <p:cNvPr id="43174" name="Group 166"/>
              <p:cNvGrpSpPr>
                <a:grpSpLocks/>
              </p:cNvGrpSpPr>
              <p:nvPr/>
            </p:nvGrpSpPr>
            <p:grpSpPr bwMode="auto">
              <a:xfrm>
                <a:off x="3240" y="1721"/>
                <a:ext cx="115" cy="204"/>
                <a:chOff x="1366" y="2016"/>
                <a:chExt cx="252" cy="600"/>
              </a:xfrm>
            </p:grpSpPr>
            <p:sp>
              <p:nvSpPr>
                <p:cNvPr id="43175" name="Freeform 167"/>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76" name="Freeform 168"/>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77" name="Group 169"/>
              <p:cNvGrpSpPr>
                <a:grpSpLocks/>
              </p:cNvGrpSpPr>
              <p:nvPr/>
            </p:nvGrpSpPr>
            <p:grpSpPr bwMode="auto">
              <a:xfrm>
                <a:off x="3512" y="1721"/>
                <a:ext cx="115" cy="203"/>
                <a:chOff x="1366" y="2016"/>
                <a:chExt cx="252" cy="600"/>
              </a:xfrm>
            </p:grpSpPr>
            <p:sp>
              <p:nvSpPr>
                <p:cNvPr id="43178" name="Freeform 170"/>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79" name="Freeform 171"/>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80" name="Group 172"/>
              <p:cNvGrpSpPr>
                <a:grpSpLocks/>
              </p:cNvGrpSpPr>
              <p:nvPr/>
            </p:nvGrpSpPr>
            <p:grpSpPr bwMode="auto">
              <a:xfrm>
                <a:off x="3376" y="1822"/>
                <a:ext cx="115" cy="204"/>
                <a:chOff x="1366" y="2016"/>
                <a:chExt cx="252" cy="600"/>
              </a:xfrm>
            </p:grpSpPr>
            <p:sp>
              <p:nvSpPr>
                <p:cNvPr id="43181" name="Freeform 173"/>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82" name="Freeform 174"/>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grpSp>
      <p:sp>
        <p:nvSpPr>
          <p:cNvPr id="43184" name="Rectangle 176"/>
          <p:cNvSpPr>
            <a:spLocks noChangeArrowheads="1"/>
          </p:cNvSpPr>
          <p:nvPr/>
        </p:nvSpPr>
        <p:spPr bwMode="auto">
          <a:xfrm>
            <a:off x="6826250" y="2996208"/>
            <a:ext cx="2590800" cy="86518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177800" indent="-177800" algn="ctr">
              <a:spcBef>
                <a:spcPct val="20000"/>
              </a:spcBef>
            </a:pPr>
            <a:r>
              <a:rPr lang="ja-JP" altLang="en-US" sz="1100" dirty="0">
                <a:latin typeface="ＭＳ Ｐゴシック" pitchFamily="50" charset="-128"/>
                <a:ea typeface="ヒラギノ角ゴ Pro W3"/>
                <a:cs typeface="ヒラギノ角ゴ Pro W3"/>
              </a:rPr>
              <a:t>開発者サイト</a:t>
            </a:r>
          </a:p>
          <a:p>
            <a:pPr marL="177800" indent="-177800">
              <a:spcBef>
                <a:spcPct val="20000"/>
              </a:spcBef>
              <a:buFont typeface="Wingdings" pitchFamily="2" charset="2"/>
              <a:buChar char="ü"/>
            </a:pPr>
            <a:r>
              <a:rPr lang="en-US" altLang="ja-JP" sz="1100" dirty="0" smtClean="0">
                <a:latin typeface="ＭＳ Ｐゴシック" pitchFamily="50" charset="-128"/>
              </a:rPr>
              <a:t>API</a:t>
            </a:r>
            <a:r>
              <a:rPr lang="ja-JP" altLang="en-US" sz="1100" dirty="0">
                <a:latin typeface="ＭＳ Ｐゴシック" pitchFamily="50" charset="-128"/>
              </a:rPr>
              <a:t>の仕様</a:t>
            </a:r>
          </a:p>
          <a:p>
            <a:pPr marL="177800" indent="-177800">
              <a:spcBef>
                <a:spcPct val="20000"/>
              </a:spcBef>
              <a:buFont typeface="Wingdings" pitchFamily="2" charset="2"/>
              <a:buChar char="ü"/>
            </a:pPr>
            <a:r>
              <a:rPr lang="ja-JP" altLang="en-US" sz="1100" dirty="0">
                <a:latin typeface="ＭＳ Ｐゴシック" pitchFamily="50" charset="-128"/>
              </a:rPr>
              <a:t>サンプルコード</a:t>
            </a:r>
          </a:p>
          <a:p>
            <a:pPr marL="177800" indent="-177800">
              <a:spcBef>
                <a:spcPct val="20000"/>
              </a:spcBef>
              <a:buFont typeface="Wingdings" pitchFamily="2" charset="2"/>
              <a:buChar char="ü"/>
            </a:pPr>
            <a:r>
              <a:rPr lang="ja-JP" altLang="en-US" sz="1100" dirty="0">
                <a:latin typeface="ＭＳ Ｐゴシック" pitchFamily="50" charset="-128"/>
              </a:rPr>
              <a:t>データの利用</a:t>
            </a:r>
            <a:r>
              <a:rPr lang="ja-JP" altLang="en-US" sz="1100" dirty="0" smtClean="0">
                <a:latin typeface="ＭＳ Ｐゴシック" pitchFamily="50" charset="-128"/>
              </a:rPr>
              <a:t>規約</a:t>
            </a:r>
            <a:r>
              <a:rPr lang="ja-JP" altLang="en-US" sz="1100" dirty="0">
                <a:latin typeface="ＭＳ Ｐゴシック" pitchFamily="50" charset="-128"/>
              </a:rPr>
              <a:t> 等</a:t>
            </a:r>
          </a:p>
        </p:txBody>
      </p:sp>
      <p:sp>
        <p:nvSpPr>
          <p:cNvPr id="43197" name="Rectangle 189"/>
          <p:cNvSpPr>
            <a:spLocks noChangeArrowheads="1"/>
          </p:cNvSpPr>
          <p:nvPr/>
        </p:nvSpPr>
        <p:spPr bwMode="auto">
          <a:xfrm>
            <a:off x="4953000" y="3645495"/>
            <a:ext cx="1152525" cy="390525"/>
          </a:xfrm>
          <a:prstGeom prst="rect">
            <a:avLst/>
          </a:prstGeom>
          <a:solidFill>
            <a:schemeClr val="bg1"/>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lstStyle/>
          <a:p>
            <a:pPr algn="ctr"/>
            <a:r>
              <a:rPr lang="ja-JP" altLang="en-US" sz="1200" dirty="0" smtClean="0"/>
              <a:t>一般公募による</a:t>
            </a:r>
            <a:endParaRPr lang="en-US" altLang="ja-JP" sz="1200" dirty="0" smtClean="0"/>
          </a:p>
          <a:p>
            <a:pPr algn="ctr"/>
            <a:r>
              <a:rPr lang="ja-JP" altLang="en-US" sz="1200" dirty="0" smtClean="0"/>
              <a:t>情報</a:t>
            </a:r>
            <a:r>
              <a:rPr lang="ja-JP" altLang="en-US" sz="1200" dirty="0"/>
              <a:t>サービス</a:t>
            </a:r>
          </a:p>
        </p:txBody>
      </p:sp>
      <p:sp>
        <p:nvSpPr>
          <p:cNvPr id="43198" name="Line 190"/>
          <p:cNvSpPr>
            <a:spLocks noChangeShapeType="1"/>
          </p:cNvSpPr>
          <p:nvPr/>
        </p:nvSpPr>
        <p:spPr bwMode="auto">
          <a:xfrm flipV="1">
            <a:off x="5529263" y="4037608"/>
            <a:ext cx="0" cy="25558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99" name="AutoShape 191"/>
          <p:cNvSpPr>
            <a:spLocks noChangeArrowheads="1"/>
          </p:cNvSpPr>
          <p:nvPr/>
        </p:nvSpPr>
        <p:spPr bwMode="auto">
          <a:xfrm>
            <a:off x="158750" y="4223345"/>
            <a:ext cx="5946775" cy="369888"/>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185738" indent="-185738" algn="ctr">
              <a:lnSpc>
                <a:spcPct val="90000"/>
              </a:lnSpc>
            </a:pPr>
            <a:r>
              <a:rPr kumimoji="0" lang="ja-JP" altLang="en-US" sz="1600" b="1">
                <a:latin typeface="ＭＳ Ｐゴシック" pitchFamily="50" charset="-128"/>
              </a:rPr>
              <a:t>情報流通連携基盤共通</a:t>
            </a:r>
            <a:r>
              <a:rPr kumimoji="0" lang="en-US" altLang="ja-JP" sz="1600" b="1">
                <a:latin typeface="ＭＳ Ｐゴシック" pitchFamily="50" charset="-128"/>
              </a:rPr>
              <a:t>API</a:t>
            </a:r>
          </a:p>
        </p:txBody>
      </p:sp>
      <p:sp>
        <p:nvSpPr>
          <p:cNvPr id="43200" name="Rectangle 192"/>
          <p:cNvSpPr>
            <a:spLocks noChangeArrowheads="1"/>
          </p:cNvSpPr>
          <p:nvPr/>
        </p:nvSpPr>
        <p:spPr bwMode="auto">
          <a:xfrm>
            <a:off x="252413" y="4301133"/>
            <a:ext cx="1439862" cy="215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プローブ分析</a:t>
            </a:r>
            <a:endParaRPr lang="ja-JP" altLang="en-US" sz="1200" baseline="30000"/>
          </a:p>
        </p:txBody>
      </p:sp>
      <p:grpSp>
        <p:nvGrpSpPr>
          <p:cNvPr id="43201" name="Group 193"/>
          <p:cNvGrpSpPr>
            <a:grpSpLocks/>
          </p:cNvGrpSpPr>
          <p:nvPr/>
        </p:nvGrpSpPr>
        <p:grpSpPr bwMode="auto">
          <a:xfrm>
            <a:off x="5168900" y="2853333"/>
            <a:ext cx="671513" cy="728662"/>
            <a:chOff x="1978" y="1767"/>
            <a:chExt cx="423" cy="459"/>
          </a:xfrm>
        </p:grpSpPr>
        <p:sp>
          <p:nvSpPr>
            <p:cNvPr id="43202" name="Text Box 194"/>
            <p:cNvSpPr txBox="1">
              <a:spLocks noChangeArrowheads="1"/>
            </p:cNvSpPr>
            <p:nvPr/>
          </p:nvSpPr>
          <p:spPr bwMode="auto">
            <a:xfrm>
              <a:off x="1997" y="2053"/>
              <a:ext cx="4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t>開発者</a:t>
              </a:r>
            </a:p>
          </p:txBody>
        </p:sp>
        <p:grpSp>
          <p:nvGrpSpPr>
            <p:cNvPr id="43203" name="Group 195"/>
            <p:cNvGrpSpPr>
              <a:grpSpLocks/>
            </p:cNvGrpSpPr>
            <p:nvPr/>
          </p:nvGrpSpPr>
          <p:grpSpPr bwMode="auto">
            <a:xfrm>
              <a:off x="1978" y="1767"/>
              <a:ext cx="387" cy="305"/>
              <a:chOff x="3240" y="1721"/>
              <a:chExt cx="387" cy="305"/>
            </a:xfrm>
          </p:grpSpPr>
          <p:grpSp>
            <p:nvGrpSpPr>
              <p:cNvPr id="43204" name="Group 196"/>
              <p:cNvGrpSpPr>
                <a:grpSpLocks/>
              </p:cNvGrpSpPr>
              <p:nvPr/>
            </p:nvGrpSpPr>
            <p:grpSpPr bwMode="auto">
              <a:xfrm>
                <a:off x="3240" y="1721"/>
                <a:ext cx="115" cy="204"/>
                <a:chOff x="1366" y="2016"/>
                <a:chExt cx="252" cy="600"/>
              </a:xfrm>
            </p:grpSpPr>
            <p:sp>
              <p:nvSpPr>
                <p:cNvPr id="43205" name="Freeform 197"/>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206" name="Freeform 198"/>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207" name="Group 199"/>
              <p:cNvGrpSpPr>
                <a:grpSpLocks/>
              </p:cNvGrpSpPr>
              <p:nvPr/>
            </p:nvGrpSpPr>
            <p:grpSpPr bwMode="auto">
              <a:xfrm>
                <a:off x="3512" y="1721"/>
                <a:ext cx="115" cy="203"/>
                <a:chOff x="1366" y="2016"/>
                <a:chExt cx="252" cy="600"/>
              </a:xfrm>
            </p:grpSpPr>
            <p:sp>
              <p:nvSpPr>
                <p:cNvPr id="43208" name="Freeform 200"/>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209" name="Freeform 201"/>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210" name="Group 202"/>
              <p:cNvGrpSpPr>
                <a:grpSpLocks/>
              </p:cNvGrpSpPr>
              <p:nvPr/>
            </p:nvGrpSpPr>
            <p:grpSpPr bwMode="auto">
              <a:xfrm>
                <a:off x="3376" y="1822"/>
                <a:ext cx="115" cy="204"/>
                <a:chOff x="1366" y="2016"/>
                <a:chExt cx="252" cy="600"/>
              </a:xfrm>
            </p:grpSpPr>
            <p:sp>
              <p:nvSpPr>
                <p:cNvPr id="43211" name="Freeform 203"/>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212" name="Freeform 204"/>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grpSp>
      <p:sp>
        <p:nvSpPr>
          <p:cNvPr id="43213" name="AutoShape 205"/>
          <p:cNvSpPr>
            <a:spLocks noChangeArrowheads="1"/>
          </p:cNvSpPr>
          <p:nvPr/>
        </p:nvSpPr>
        <p:spPr bwMode="auto">
          <a:xfrm>
            <a:off x="6105525" y="3069233"/>
            <a:ext cx="576263" cy="576262"/>
          </a:xfrm>
          <a:prstGeom prst="leftArrow">
            <a:avLst>
              <a:gd name="adj1" fmla="val 66389"/>
              <a:gd name="adj2" fmla="val 3967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公開</a:t>
            </a:r>
          </a:p>
        </p:txBody>
      </p:sp>
      <p:sp>
        <p:nvSpPr>
          <p:cNvPr id="110" name="大かっこ 109"/>
          <p:cNvSpPr/>
          <p:nvPr/>
        </p:nvSpPr>
        <p:spPr>
          <a:xfrm>
            <a:off x="6648449" y="2062221"/>
            <a:ext cx="3128963" cy="438150"/>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r>
              <a:rPr lang="ja-JP" altLang="en-US" sz="1200" dirty="0">
                <a:latin typeface="ＭＳ Ｐゴシック" pitchFamily="50" charset="-128"/>
              </a:rPr>
              <a:t>実施主体：　日本アイ・ビー・エム株式会社</a:t>
            </a:r>
          </a:p>
          <a:p>
            <a:r>
              <a:rPr lang="ja-JP" altLang="en-US" sz="1200" dirty="0">
                <a:latin typeface="ＭＳ Ｐゴシック" pitchFamily="50" charset="-128"/>
              </a:rPr>
              <a:t>連携主体：　</a:t>
            </a:r>
            <a:r>
              <a:rPr lang="ja-JP" altLang="en-US" sz="1200" dirty="0" smtClean="0">
                <a:latin typeface="ＭＳ Ｐゴシック" pitchFamily="50" charset="-128"/>
              </a:rPr>
              <a:t>京都市等</a:t>
            </a:r>
            <a:endParaRPr lang="en-US" altLang="ja-JP" sz="1200" dirty="0">
              <a:solidFill>
                <a:srgbClr val="FF0000"/>
              </a:solidFill>
              <a:latin typeface="ＭＳ Ｐゴシック" pitchFamily="50" charset="-128"/>
            </a:endParaRPr>
          </a:p>
        </p:txBody>
      </p:sp>
      <p:sp>
        <p:nvSpPr>
          <p:cNvPr id="83" name="テキスト ボックス 82"/>
          <p:cNvSpPr txBox="1"/>
          <p:nvPr/>
        </p:nvSpPr>
        <p:spPr>
          <a:xfrm>
            <a:off x="0" y="-2352"/>
            <a:ext cx="9905999" cy="400110"/>
          </a:xfrm>
          <a:prstGeom prst="rect">
            <a:avLst/>
          </a:prstGeom>
          <a:noFill/>
        </p:spPr>
        <p:txBody>
          <a:bodyPr wrap="square" rtlCol="0">
            <a:spAutoFit/>
          </a:bodyPr>
          <a:lstStyle/>
          <a:p>
            <a:pPr algn="ctr"/>
            <a:r>
              <a:rPr lang="ja-JP" altLang="en-US" dirty="0">
                <a:latin typeface="+mn-ea"/>
              </a:rPr>
              <a:t>（２）平成</a:t>
            </a:r>
            <a:r>
              <a:rPr lang="en-US" altLang="ja-JP" dirty="0">
                <a:latin typeface="+mn-ea"/>
              </a:rPr>
              <a:t>25</a:t>
            </a:r>
            <a:r>
              <a:rPr lang="ja-JP" altLang="en-US" dirty="0">
                <a:latin typeface="+mn-ea"/>
              </a:rPr>
              <a:t>年度オープンデータ実証実験（例） ③</a:t>
            </a:r>
            <a:r>
              <a:rPr lang="ja-JP" altLang="en-US" sz="2000" dirty="0" smtClean="0">
                <a:latin typeface="+mn-ea"/>
              </a:rPr>
              <a:t>観光情報</a:t>
            </a:r>
            <a:endParaRPr kumimoji="1" lang="en-US" altLang="ja-JP" sz="2000" dirty="0" smtClean="0">
              <a:latin typeface="+mn-ea"/>
            </a:endParaRPr>
          </a:p>
        </p:txBody>
      </p:sp>
    </p:spTree>
    <p:extLst>
      <p:ext uri="{BB962C8B-B14F-4D97-AF65-F5344CB8AC3E}">
        <p14:creationId xmlns:p14="http://schemas.microsoft.com/office/powerpoint/2010/main" val="38198948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4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4"/>
          <p:cNvSpPr>
            <a:spLocks noChangeArrowheads="1"/>
          </p:cNvSpPr>
          <p:nvPr/>
        </p:nvSpPr>
        <p:spPr bwMode="auto">
          <a:xfrm>
            <a:off x="463138" y="1988461"/>
            <a:ext cx="9014062" cy="1502884"/>
          </a:xfrm>
          <a:prstGeom prst="rect">
            <a:avLst/>
          </a:prstGeom>
          <a:solidFill>
            <a:schemeClr val="bg1"/>
          </a:solidFill>
          <a:ln w="9525">
            <a:solidFill>
              <a:schemeClr val="tx1"/>
            </a:solidFill>
            <a:miter lim="800000"/>
            <a:headEnd/>
            <a:tailEnd/>
          </a:ln>
        </p:spPr>
        <p:txBody>
          <a:bodyPr lIns="54000" rIns="18000"/>
          <a:lstStyle>
            <a:lvl1pPr eaLnBrk="0" hangingPunct="0">
              <a:defRPr kumimoji="1" sz="1100">
                <a:solidFill>
                  <a:schemeClr val="tx1"/>
                </a:solidFill>
                <a:latin typeface="ＭＳ Ｐゴシック" charset="-128"/>
                <a:ea typeface="ＭＳ Ｐゴシック" charset="-128"/>
              </a:defRPr>
            </a:lvl1pPr>
            <a:lvl2pPr marL="742950" indent="-285750" eaLnBrk="0" hangingPunct="0">
              <a:defRPr kumimoji="1" sz="1100">
                <a:solidFill>
                  <a:schemeClr val="tx1"/>
                </a:solidFill>
                <a:latin typeface="ＭＳ Ｐゴシック" charset="-128"/>
                <a:ea typeface="ＭＳ Ｐゴシック" charset="-128"/>
              </a:defRPr>
            </a:lvl2pPr>
            <a:lvl3pPr marL="1143000" indent="-228600" eaLnBrk="0" hangingPunct="0">
              <a:defRPr kumimoji="1" sz="1100">
                <a:solidFill>
                  <a:schemeClr val="tx1"/>
                </a:solidFill>
                <a:latin typeface="ＭＳ Ｐゴシック" charset="-128"/>
                <a:ea typeface="ＭＳ Ｐゴシック" charset="-128"/>
              </a:defRPr>
            </a:lvl3pPr>
            <a:lvl4pPr marL="1600200" indent="-228600" eaLnBrk="0" hangingPunct="0">
              <a:defRPr kumimoji="1" sz="1100">
                <a:solidFill>
                  <a:schemeClr val="tx1"/>
                </a:solidFill>
                <a:latin typeface="ＭＳ Ｐゴシック" charset="-128"/>
                <a:ea typeface="ＭＳ Ｐゴシック" charset="-128"/>
              </a:defRPr>
            </a:lvl4pPr>
            <a:lvl5pPr marL="2057400" indent="-228600" eaLnBrk="0" hangingPunct="0">
              <a:defRPr kumimoji="1" sz="11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9pPr>
          </a:lstStyle>
          <a:p>
            <a:endParaRPr lang="en-US" altLang="ja-JP" sz="800">
              <a:latin typeface="HG丸ｺﾞｼｯｸM-PRO" pitchFamily="50" charset="-128"/>
              <a:ea typeface="HG丸ｺﾞｼｯｸM-PRO" pitchFamily="50" charset="-128"/>
            </a:endParaRPr>
          </a:p>
        </p:txBody>
      </p:sp>
      <p:sp>
        <p:nvSpPr>
          <p:cNvPr id="2051" name="Text Box 41"/>
          <p:cNvSpPr txBox="1">
            <a:spLocks noChangeArrowheads="1"/>
          </p:cNvSpPr>
          <p:nvPr/>
        </p:nvSpPr>
        <p:spPr bwMode="auto">
          <a:xfrm>
            <a:off x="481542" y="3534103"/>
            <a:ext cx="8995658" cy="276999"/>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100">
                <a:solidFill>
                  <a:schemeClr val="tx1"/>
                </a:solidFill>
                <a:latin typeface="ＭＳ Ｐゴシック" charset="-128"/>
                <a:ea typeface="ＭＳ Ｐゴシック" charset="-128"/>
              </a:defRPr>
            </a:lvl1pPr>
            <a:lvl2pPr marL="742950" indent="-285750" eaLnBrk="0" hangingPunct="0">
              <a:defRPr kumimoji="1" sz="1100">
                <a:solidFill>
                  <a:schemeClr val="tx1"/>
                </a:solidFill>
                <a:latin typeface="ＭＳ Ｐゴシック" charset="-128"/>
                <a:ea typeface="ＭＳ Ｐゴシック" charset="-128"/>
              </a:defRPr>
            </a:lvl2pPr>
            <a:lvl3pPr marL="1143000" indent="-228600" eaLnBrk="0" hangingPunct="0">
              <a:defRPr kumimoji="1" sz="1100">
                <a:solidFill>
                  <a:schemeClr val="tx1"/>
                </a:solidFill>
                <a:latin typeface="ＭＳ Ｐゴシック" charset="-128"/>
                <a:ea typeface="ＭＳ Ｐゴシック" charset="-128"/>
              </a:defRPr>
            </a:lvl3pPr>
            <a:lvl4pPr marL="1600200" indent="-228600" eaLnBrk="0" hangingPunct="0">
              <a:defRPr kumimoji="1" sz="1100">
                <a:solidFill>
                  <a:schemeClr val="tx1"/>
                </a:solidFill>
                <a:latin typeface="ＭＳ Ｐゴシック" charset="-128"/>
                <a:ea typeface="ＭＳ Ｐゴシック" charset="-128"/>
              </a:defRPr>
            </a:lvl4pPr>
            <a:lvl5pPr marL="2057400" indent="-228600" eaLnBrk="0" hangingPunct="0">
              <a:defRPr kumimoji="1" sz="11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9pPr>
          </a:lstStyle>
          <a:p>
            <a:pPr eaLnBrk="1" hangingPunct="1">
              <a:spcBef>
                <a:spcPts val="0"/>
              </a:spcBef>
            </a:pPr>
            <a:r>
              <a:rPr lang="ja-JP" altLang="en-US" sz="1200" b="1" dirty="0">
                <a:solidFill>
                  <a:schemeClr val="bg1"/>
                </a:solidFill>
                <a:latin typeface="HG丸ｺﾞｼｯｸM-PRO" pitchFamily="50" charset="-128"/>
                <a:ea typeface="HG丸ｺﾞｼｯｸM-PRO" pitchFamily="50" charset="-128"/>
              </a:rPr>
              <a:t>アイデアソンのご案内</a:t>
            </a:r>
          </a:p>
        </p:txBody>
      </p:sp>
      <p:sp>
        <p:nvSpPr>
          <p:cNvPr id="2053" name="Rectangle 4"/>
          <p:cNvSpPr>
            <a:spLocks noChangeArrowheads="1"/>
          </p:cNvSpPr>
          <p:nvPr/>
        </p:nvSpPr>
        <p:spPr bwMode="auto">
          <a:xfrm>
            <a:off x="6305903" y="2069148"/>
            <a:ext cx="3015369" cy="1400175"/>
          </a:xfrm>
          <a:prstGeom prst="rect">
            <a:avLst/>
          </a:prstGeom>
          <a:solidFill>
            <a:schemeClr val="bg1"/>
          </a:solidFill>
          <a:ln w="9525">
            <a:solidFill>
              <a:schemeClr val="tx1"/>
            </a:solidFill>
            <a:miter lim="800000"/>
            <a:headEnd/>
            <a:tailEnd/>
          </a:ln>
        </p:spPr>
        <p:txBody>
          <a:bodyPr lIns="54000" rIns="18000"/>
          <a:lstStyle>
            <a:lvl1pPr eaLnBrk="0" hangingPunct="0">
              <a:defRPr kumimoji="1" sz="1100">
                <a:solidFill>
                  <a:schemeClr val="tx1"/>
                </a:solidFill>
                <a:latin typeface="ＭＳ Ｐゴシック" charset="-128"/>
                <a:ea typeface="ＭＳ Ｐゴシック" charset="-128"/>
              </a:defRPr>
            </a:lvl1pPr>
            <a:lvl2pPr marL="742950" indent="-285750" eaLnBrk="0" hangingPunct="0">
              <a:defRPr kumimoji="1" sz="1100">
                <a:solidFill>
                  <a:schemeClr val="tx1"/>
                </a:solidFill>
                <a:latin typeface="ＭＳ Ｐゴシック" charset="-128"/>
                <a:ea typeface="ＭＳ Ｐゴシック" charset="-128"/>
              </a:defRPr>
            </a:lvl2pPr>
            <a:lvl3pPr marL="1143000" indent="-228600" eaLnBrk="0" hangingPunct="0">
              <a:defRPr kumimoji="1" sz="1100">
                <a:solidFill>
                  <a:schemeClr val="tx1"/>
                </a:solidFill>
                <a:latin typeface="ＭＳ Ｐゴシック" charset="-128"/>
                <a:ea typeface="ＭＳ Ｐゴシック" charset="-128"/>
              </a:defRPr>
            </a:lvl3pPr>
            <a:lvl4pPr marL="1600200" indent="-228600" eaLnBrk="0" hangingPunct="0">
              <a:defRPr kumimoji="1" sz="1100">
                <a:solidFill>
                  <a:schemeClr val="tx1"/>
                </a:solidFill>
                <a:latin typeface="ＭＳ Ｐゴシック" charset="-128"/>
                <a:ea typeface="ＭＳ Ｐゴシック" charset="-128"/>
              </a:defRPr>
            </a:lvl4pPr>
            <a:lvl5pPr marL="2057400" indent="-228600" eaLnBrk="0" hangingPunct="0">
              <a:defRPr kumimoji="1" sz="11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9pPr>
          </a:lstStyle>
          <a:p>
            <a:pPr>
              <a:defRPr/>
            </a:pPr>
            <a:r>
              <a:rPr lang="en-US" altLang="ja-JP" sz="800" dirty="0" smtClean="0">
                <a:latin typeface="HG丸ｺﾞｼｯｸM-PRO" panose="020F0600000000000000" pitchFamily="50" charset="-128"/>
                <a:ea typeface="HG丸ｺﾞｼｯｸM-PRO" panose="020F0600000000000000" pitchFamily="50" charset="-128"/>
              </a:rPr>
              <a:t>【</a:t>
            </a:r>
            <a:r>
              <a:rPr lang="ja-JP" altLang="en-US" sz="800" dirty="0" smtClean="0">
                <a:latin typeface="HG丸ｺﾞｼｯｸM-PRO" panose="020F0600000000000000" pitchFamily="50" charset="-128"/>
                <a:ea typeface="HG丸ｺﾞｼｯｸM-PRO" panose="020F0600000000000000" pitchFamily="50" charset="-128"/>
              </a:rPr>
              <a:t>特徴</a:t>
            </a:r>
            <a:r>
              <a:rPr lang="en-US" altLang="ja-JP" sz="800" dirty="0" smtClean="0">
                <a:latin typeface="HG丸ｺﾞｼｯｸM-PRO" panose="020F0600000000000000" pitchFamily="50" charset="-128"/>
                <a:ea typeface="HG丸ｺﾞｼｯｸM-PRO" panose="020F0600000000000000" pitchFamily="50" charset="-128"/>
              </a:rPr>
              <a:t>】※</a:t>
            </a:r>
            <a:r>
              <a:rPr lang="ja-JP" altLang="en-US" sz="800" dirty="0" smtClean="0">
                <a:latin typeface="HG丸ｺﾞｼｯｸM-PRO" panose="020F0600000000000000" pitchFamily="50" charset="-128"/>
                <a:ea typeface="HG丸ｺﾞｼｯｸM-PRO" panose="020F0600000000000000" pitchFamily="50" charset="-128"/>
              </a:rPr>
              <a:t>個別最適から全体最適への転換</a:t>
            </a:r>
            <a:endParaRPr lang="en-US" altLang="ja-JP" sz="800"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ü"/>
              <a:defRPr/>
            </a:pPr>
            <a:r>
              <a:rPr lang="ja-JP" altLang="en-US" sz="800" dirty="0" smtClean="0">
                <a:latin typeface="HG丸ｺﾞｼｯｸM-PRO" panose="020F0600000000000000" pitchFamily="50" charset="-128"/>
                <a:ea typeface="HG丸ｺﾞｼｯｸM-PRO" panose="020F0600000000000000" pitchFamily="50" charset="-128"/>
              </a:rPr>
              <a:t>設定されたテーマに基づくコンテストを行うことで、目的主導のアプローチからのユースケースの具現化（ボトムアップによる公共データの新たな適用サービスの掘り起し）</a:t>
            </a:r>
            <a:endParaRPr lang="en-US" altLang="ja-JP" sz="800"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ü"/>
              <a:defRPr/>
            </a:pPr>
            <a:r>
              <a:rPr lang="ja-JP" altLang="en-US" sz="800" dirty="0" smtClean="0">
                <a:latin typeface="HG丸ｺﾞｼｯｸM-PRO" panose="020F0600000000000000" pitchFamily="50" charset="-128"/>
                <a:ea typeface="HG丸ｺﾞｼｯｸM-PRO" panose="020F0600000000000000" pitchFamily="50" charset="-128"/>
              </a:rPr>
              <a:t>社会課題は地域によって様々であり、課題や解決のために必要なデータは、地域の人が一番知っている観点から、都市部のみならず、地方を含めた複数個所で実施する（地域住民参加型社会課題解決コンテストの実施）</a:t>
            </a:r>
            <a:endParaRPr lang="en-US" altLang="ja-JP" sz="800"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ü"/>
              <a:defRPr/>
            </a:pPr>
            <a:r>
              <a:rPr lang="ja-JP" altLang="en-US" sz="800" dirty="0" smtClean="0">
                <a:latin typeface="HG丸ｺﾞｼｯｸM-PRO" panose="020F0600000000000000" pitchFamily="50" charset="-128"/>
                <a:ea typeface="HG丸ｺﾞｼｯｸM-PRO" panose="020F0600000000000000" pitchFamily="50" charset="-128"/>
              </a:rPr>
              <a:t>協力自治体の公開時のルール等を電子行政オープンデータ実務者会議にフィードバックすることで、関係府省・自治体のオープンデータ化の促進</a:t>
            </a:r>
            <a:endParaRPr lang="en-US" altLang="ja-JP" sz="800" dirty="0" smtClean="0">
              <a:latin typeface="HG丸ｺﾞｼｯｸM-PRO" panose="020F0600000000000000" pitchFamily="50" charset="-128"/>
              <a:ea typeface="HG丸ｺﾞｼｯｸM-PRO" panose="020F0600000000000000" pitchFamily="50" charset="-128"/>
            </a:endParaRPr>
          </a:p>
        </p:txBody>
      </p:sp>
      <p:sp>
        <p:nvSpPr>
          <p:cNvPr id="2054" name="Text Box 10"/>
          <p:cNvSpPr txBox="1">
            <a:spLocks noChangeArrowheads="1"/>
          </p:cNvSpPr>
          <p:nvPr/>
        </p:nvSpPr>
        <p:spPr bwMode="auto">
          <a:xfrm>
            <a:off x="467784" y="915800"/>
            <a:ext cx="8984974" cy="823180"/>
          </a:xfrm>
          <a:prstGeom prst="rect">
            <a:avLst/>
          </a:prstGeom>
          <a:solidFill>
            <a:schemeClr val="bg1"/>
          </a:solidFill>
          <a:ln w="12700" cmpd="dbl">
            <a:solidFill>
              <a:schemeClr val="tx1"/>
            </a:solidFill>
            <a:miter lim="800000"/>
            <a:headEnd/>
            <a:tailEnd/>
          </a:ln>
        </p:spPr>
        <p:txBody>
          <a:bodyPr anchor="ctr"/>
          <a:lstStyle>
            <a:lvl1pPr eaLnBrk="0" hangingPunct="0">
              <a:defRPr kumimoji="1" sz="1100">
                <a:solidFill>
                  <a:schemeClr val="tx1"/>
                </a:solidFill>
                <a:latin typeface="ＭＳ Ｐゴシック" charset="-128"/>
                <a:ea typeface="ＭＳ Ｐゴシック" charset="-128"/>
              </a:defRPr>
            </a:lvl1pPr>
            <a:lvl2pPr marL="742950" indent="-285750" eaLnBrk="0" hangingPunct="0">
              <a:defRPr kumimoji="1" sz="1100">
                <a:solidFill>
                  <a:schemeClr val="tx1"/>
                </a:solidFill>
                <a:latin typeface="ＭＳ Ｐゴシック" charset="-128"/>
                <a:ea typeface="ＭＳ Ｐゴシック" charset="-128"/>
              </a:defRPr>
            </a:lvl2pPr>
            <a:lvl3pPr marL="1143000" indent="-228600" eaLnBrk="0" hangingPunct="0">
              <a:defRPr kumimoji="1" sz="1100">
                <a:solidFill>
                  <a:schemeClr val="tx1"/>
                </a:solidFill>
                <a:latin typeface="ＭＳ Ｐゴシック" charset="-128"/>
                <a:ea typeface="ＭＳ Ｐゴシック" charset="-128"/>
              </a:defRPr>
            </a:lvl3pPr>
            <a:lvl4pPr marL="1600200" indent="-228600" eaLnBrk="0" hangingPunct="0">
              <a:defRPr kumimoji="1" sz="1100">
                <a:solidFill>
                  <a:schemeClr val="tx1"/>
                </a:solidFill>
                <a:latin typeface="ＭＳ Ｐゴシック" charset="-128"/>
                <a:ea typeface="ＭＳ Ｐゴシック" charset="-128"/>
              </a:defRPr>
            </a:lvl4pPr>
            <a:lvl5pPr marL="2057400" indent="-228600" eaLnBrk="0" hangingPunct="0">
              <a:defRPr kumimoji="1" sz="11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9pPr>
          </a:lstStyle>
          <a:p>
            <a:pPr eaLnBrk="1">
              <a:buFont typeface="Arial" charset="0"/>
              <a:buChar char="•"/>
            </a:pPr>
            <a:r>
              <a:rPr lang="ja-JP" altLang="en-US" sz="900">
                <a:latin typeface="HG丸ｺﾞｼｯｸM-PRO" pitchFamily="50" charset="-128"/>
                <a:ea typeface="HG丸ｺﾞｼｯｸM-PRO" pitchFamily="50" charset="-128"/>
              </a:rPr>
              <a:t>民間によるオープンデータの取り組みとして、利用ニーズの発掘・喚起、利活用モデルのアイディア出しを目的とし、各地でコンテスト等、様々な取り組みが行われていますが、現在は黎明期に相当するため、</a:t>
            </a:r>
            <a:r>
              <a:rPr lang="ja-JP" altLang="en-US" sz="900">
                <a:solidFill>
                  <a:srgbClr val="FF0000"/>
                </a:solidFill>
                <a:latin typeface="HG丸ｺﾞｼｯｸM-PRO" pitchFamily="50" charset="-128"/>
                <a:ea typeface="HG丸ｺﾞｼｯｸM-PRO" pitchFamily="50" charset="-128"/>
              </a:rPr>
              <a:t>個々のデータ利用に絞った取り組みが</a:t>
            </a:r>
            <a:r>
              <a:rPr lang="ja-JP" altLang="en-US" sz="900">
                <a:latin typeface="HG丸ｺﾞｼｯｸM-PRO" pitchFamily="50" charset="-128"/>
                <a:ea typeface="HG丸ｺﾞｼｯｸM-PRO" pitchFamily="50" charset="-128"/>
              </a:rPr>
              <a:t>多く、ビジネス創出までは至っていないのが課題です。（アイデアソンは、解決策を提示するものではなく、課題解決の視点を提供するもの等）</a:t>
            </a:r>
            <a:endParaRPr lang="en-US" altLang="ja-JP" sz="900">
              <a:latin typeface="HG丸ｺﾞｼｯｸM-PRO" pitchFamily="50" charset="-128"/>
              <a:ea typeface="HG丸ｺﾞｼｯｸM-PRO" pitchFamily="50" charset="-128"/>
            </a:endParaRPr>
          </a:p>
          <a:p>
            <a:pPr eaLnBrk="1">
              <a:buFont typeface="Arial" charset="0"/>
              <a:buChar char="•"/>
            </a:pPr>
            <a:r>
              <a:rPr lang="ja-JP" altLang="en-US" sz="900">
                <a:latin typeface="HG丸ｺﾞｼｯｸM-PRO" pitchFamily="50" charset="-128"/>
                <a:ea typeface="HG丸ｺﾞｼｯｸM-PRO" pitchFamily="50" charset="-128"/>
              </a:rPr>
              <a:t>本事業では、具体的に展開できるモデルを創出することをめざし、「設定されたテーマ（</a:t>
            </a:r>
            <a:r>
              <a:rPr lang="ja-JP" altLang="en-US" sz="900">
                <a:solidFill>
                  <a:schemeClr val="accent1"/>
                </a:solidFill>
                <a:latin typeface="HG丸ｺﾞｼｯｸM-PRO" pitchFamily="50" charset="-128"/>
                <a:ea typeface="HG丸ｺﾞｼｯｸM-PRO" pitchFamily="50" charset="-128"/>
              </a:rPr>
              <a:t>社会課題解決型テーマ</a:t>
            </a:r>
            <a:r>
              <a:rPr lang="ja-JP" altLang="en-US" sz="900">
                <a:latin typeface="HG丸ｺﾞｼｯｸM-PRO" pitchFamily="50" charset="-128"/>
                <a:ea typeface="HG丸ｺﾞｼｯｸM-PRO" pitchFamily="50" charset="-128"/>
              </a:rPr>
              <a:t>）」に基づくコンテストを試みています。これは、</a:t>
            </a:r>
            <a:r>
              <a:rPr lang="ja-JP" altLang="en-US" sz="900">
                <a:solidFill>
                  <a:srgbClr val="FF0000"/>
                </a:solidFill>
                <a:latin typeface="HG丸ｺﾞｼｯｸM-PRO" pitchFamily="50" charset="-128"/>
                <a:ea typeface="HG丸ｺﾞｼｯｸM-PRO" pitchFamily="50" charset="-128"/>
              </a:rPr>
              <a:t>目的主導のアプローチ</a:t>
            </a:r>
            <a:r>
              <a:rPr lang="ja-JP" altLang="en-US" sz="900">
                <a:latin typeface="HG丸ｺﾞｼｯｸM-PRO" pitchFamily="50" charset="-128"/>
                <a:ea typeface="HG丸ｺﾞｼｯｸM-PRO" pitchFamily="50" charset="-128"/>
              </a:rPr>
              <a:t>からのユースケースを具体化することを目指すものです。</a:t>
            </a:r>
            <a:endParaRPr lang="en-US" altLang="ja-JP" sz="900" b="1" i="1">
              <a:solidFill>
                <a:srgbClr val="FF0000"/>
              </a:solidFill>
              <a:latin typeface="HG丸ｺﾞｼｯｸM-PRO" pitchFamily="50" charset="-128"/>
              <a:ea typeface="HG丸ｺﾞｼｯｸM-PRO" pitchFamily="50" charset="-128"/>
            </a:endParaRPr>
          </a:p>
        </p:txBody>
      </p:sp>
      <p:sp>
        <p:nvSpPr>
          <p:cNvPr id="2055" name="Text Box 41"/>
          <p:cNvSpPr txBox="1">
            <a:spLocks noChangeArrowheads="1"/>
          </p:cNvSpPr>
          <p:nvPr/>
        </p:nvSpPr>
        <p:spPr bwMode="auto">
          <a:xfrm>
            <a:off x="464037" y="1774023"/>
            <a:ext cx="9025467" cy="276999"/>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100">
                <a:solidFill>
                  <a:schemeClr val="tx1"/>
                </a:solidFill>
                <a:latin typeface="ＭＳ Ｐゴシック" charset="-128"/>
                <a:ea typeface="ＭＳ Ｐゴシック" charset="-128"/>
              </a:defRPr>
            </a:lvl1pPr>
            <a:lvl2pPr marL="742950" indent="-285750" eaLnBrk="0" hangingPunct="0">
              <a:defRPr kumimoji="1" sz="1100">
                <a:solidFill>
                  <a:schemeClr val="tx1"/>
                </a:solidFill>
                <a:latin typeface="ＭＳ Ｐゴシック" charset="-128"/>
                <a:ea typeface="ＭＳ Ｐゴシック" charset="-128"/>
              </a:defRPr>
            </a:lvl2pPr>
            <a:lvl3pPr marL="1143000" indent="-228600" eaLnBrk="0" hangingPunct="0">
              <a:defRPr kumimoji="1" sz="1100">
                <a:solidFill>
                  <a:schemeClr val="tx1"/>
                </a:solidFill>
                <a:latin typeface="ＭＳ Ｐゴシック" charset="-128"/>
                <a:ea typeface="ＭＳ Ｐゴシック" charset="-128"/>
              </a:defRPr>
            </a:lvl3pPr>
            <a:lvl4pPr marL="1600200" indent="-228600" eaLnBrk="0" hangingPunct="0">
              <a:defRPr kumimoji="1" sz="1100">
                <a:solidFill>
                  <a:schemeClr val="tx1"/>
                </a:solidFill>
                <a:latin typeface="ＭＳ Ｐゴシック" charset="-128"/>
                <a:ea typeface="ＭＳ Ｐゴシック" charset="-128"/>
              </a:defRPr>
            </a:lvl4pPr>
            <a:lvl5pPr marL="2057400" indent="-228600" eaLnBrk="0" hangingPunct="0">
              <a:defRPr kumimoji="1" sz="11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9pPr>
          </a:lstStyle>
          <a:p>
            <a:pPr eaLnBrk="1" hangingPunct="1">
              <a:spcBef>
                <a:spcPct val="50000"/>
              </a:spcBef>
            </a:pPr>
            <a:r>
              <a:rPr lang="ja-JP" altLang="en-US" sz="1200" b="1" dirty="0">
                <a:solidFill>
                  <a:schemeClr val="bg1"/>
                </a:solidFill>
                <a:latin typeface="HG丸ｺﾞｼｯｸM-PRO" pitchFamily="50" charset="-128"/>
                <a:ea typeface="HG丸ｺﾞｼｯｸM-PRO" pitchFamily="50" charset="-128"/>
              </a:rPr>
              <a:t>社会課題解決型コンテスト</a:t>
            </a:r>
          </a:p>
        </p:txBody>
      </p:sp>
      <p:sp>
        <p:nvSpPr>
          <p:cNvPr id="2056" name="AutoShape 13"/>
          <p:cNvSpPr>
            <a:spLocks noChangeAspect="1" noChangeArrowheads="1"/>
          </p:cNvSpPr>
          <p:nvPr/>
        </p:nvSpPr>
        <p:spPr bwMode="auto">
          <a:xfrm>
            <a:off x="481543" y="5156812"/>
            <a:ext cx="3950935" cy="93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100">
                <a:solidFill>
                  <a:schemeClr val="tx1"/>
                </a:solidFill>
                <a:latin typeface="ＭＳ Ｐゴシック" charset="-128"/>
                <a:ea typeface="ＭＳ Ｐゴシック" charset="-128"/>
              </a:defRPr>
            </a:lvl1pPr>
            <a:lvl2pPr marL="742950" indent="-285750" eaLnBrk="0" hangingPunct="0">
              <a:defRPr kumimoji="1" sz="1100">
                <a:solidFill>
                  <a:schemeClr val="tx1"/>
                </a:solidFill>
                <a:latin typeface="ＭＳ Ｐゴシック" charset="-128"/>
                <a:ea typeface="ＭＳ Ｐゴシック" charset="-128"/>
              </a:defRPr>
            </a:lvl2pPr>
            <a:lvl3pPr marL="1143000" indent="-228600" eaLnBrk="0" hangingPunct="0">
              <a:defRPr kumimoji="1" sz="1100">
                <a:solidFill>
                  <a:schemeClr val="tx1"/>
                </a:solidFill>
                <a:latin typeface="ＭＳ Ｐゴシック" charset="-128"/>
                <a:ea typeface="ＭＳ Ｐゴシック" charset="-128"/>
              </a:defRPr>
            </a:lvl3pPr>
            <a:lvl4pPr marL="1600200" indent="-228600" eaLnBrk="0" hangingPunct="0">
              <a:defRPr kumimoji="1" sz="1100">
                <a:solidFill>
                  <a:schemeClr val="tx1"/>
                </a:solidFill>
                <a:latin typeface="ＭＳ Ｐゴシック" charset="-128"/>
                <a:ea typeface="ＭＳ Ｐゴシック" charset="-128"/>
              </a:defRPr>
            </a:lvl4pPr>
            <a:lvl5pPr marL="2057400" indent="-228600" eaLnBrk="0" hangingPunct="0">
              <a:defRPr kumimoji="1" sz="11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9pPr>
          </a:lstStyle>
          <a:p>
            <a:pPr eaLnBrk="1" hangingPunct="1"/>
            <a:endParaRPr lang="ja-JP" altLang="en-US" sz="1200"/>
          </a:p>
        </p:txBody>
      </p:sp>
      <p:sp>
        <p:nvSpPr>
          <p:cNvPr id="2057" name="Text Box 41"/>
          <p:cNvSpPr txBox="1">
            <a:spLocks noChangeArrowheads="1"/>
          </p:cNvSpPr>
          <p:nvPr/>
        </p:nvSpPr>
        <p:spPr bwMode="auto">
          <a:xfrm>
            <a:off x="460903" y="691482"/>
            <a:ext cx="9015606" cy="276999"/>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100">
                <a:solidFill>
                  <a:schemeClr val="tx1"/>
                </a:solidFill>
                <a:latin typeface="ＭＳ Ｐゴシック" charset="-128"/>
                <a:ea typeface="ＭＳ Ｐゴシック" charset="-128"/>
              </a:defRPr>
            </a:lvl1pPr>
            <a:lvl2pPr marL="742950" indent="-285750" eaLnBrk="0" hangingPunct="0">
              <a:defRPr kumimoji="1" sz="1100">
                <a:solidFill>
                  <a:schemeClr val="tx1"/>
                </a:solidFill>
                <a:latin typeface="ＭＳ Ｐゴシック" charset="-128"/>
                <a:ea typeface="ＭＳ Ｐゴシック" charset="-128"/>
              </a:defRPr>
            </a:lvl2pPr>
            <a:lvl3pPr marL="1143000" indent="-228600" eaLnBrk="0" hangingPunct="0">
              <a:defRPr kumimoji="1" sz="1100">
                <a:solidFill>
                  <a:schemeClr val="tx1"/>
                </a:solidFill>
                <a:latin typeface="ＭＳ Ｐゴシック" charset="-128"/>
                <a:ea typeface="ＭＳ Ｐゴシック" charset="-128"/>
              </a:defRPr>
            </a:lvl3pPr>
            <a:lvl4pPr marL="1600200" indent="-228600" eaLnBrk="0" hangingPunct="0">
              <a:defRPr kumimoji="1" sz="1100">
                <a:solidFill>
                  <a:schemeClr val="tx1"/>
                </a:solidFill>
                <a:latin typeface="ＭＳ Ｐゴシック" charset="-128"/>
                <a:ea typeface="ＭＳ Ｐゴシック" charset="-128"/>
              </a:defRPr>
            </a:lvl4pPr>
            <a:lvl5pPr marL="2057400" indent="-228600" eaLnBrk="0" hangingPunct="0">
              <a:defRPr kumimoji="1" sz="11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9pPr>
          </a:lstStyle>
          <a:p>
            <a:pPr eaLnBrk="1" hangingPunct="1">
              <a:spcBef>
                <a:spcPct val="50000"/>
              </a:spcBef>
            </a:pPr>
            <a:r>
              <a:rPr lang="ja-JP" altLang="en-US" sz="1200" b="1" dirty="0">
                <a:solidFill>
                  <a:schemeClr val="bg1"/>
                </a:solidFill>
                <a:latin typeface="HG丸ｺﾞｼｯｸM-PRO" pitchFamily="50" charset="-128"/>
                <a:ea typeface="HG丸ｺﾞｼｯｸM-PRO" pitchFamily="50" charset="-128"/>
              </a:rPr>
              <a:t>コンテスト開催の目的</a:t>
            </a:r>
          </a:p>
        </p:txBody>
      </p:sp>
      <p:pic>
        <p:nvPicPr>
          <p:cNvPr id="2058"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542" y="2060848"/>
            <a:ext cx="5695593" cy="140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7A5C"/>
                  </a:outerShdw>
                </a:effectLst>
              </a14:hiddenEffects>
            </a:ext>
          </a:extLst>
        </p:spPr>
      </p:pic>
      <p:sp>
        <p:nvSpPr>
          <p:cNvPr id="2059" name="Rectangle 4"/>
          <p:cNvSpPr>
            <a:spLocks noChangeArrowheads="1"/>
          </p:cNvSpPr>
          <p:nvPr/>
        </p:nvSpPr>
        <p:spPr bwMode="auto">
          <a:xfrm>
            <a:off x="481542" y="3811590"/>
            <a:ext cx="8984192" cy="2741002"/>
          </a:xfrm>
          <a:prstGeom prst="rect">
            <a:avLst/>
          </a:prstGeom>
          <a:solidFill>
            <a:schemeClr val="bg1"/>
          </a:solidFill>
          <a:ln w="9525">
            <a:solidFill>
              <a:schemeClr val="tx1"/>
            </a:solidFill>
            <a:miter lim="800000"/>
            <a:headEnd/>
            <a:tailEnd/>
          </a:ln>
        </p:spPr>
        <p:txBody>
          <a:bodyPr lIns="54000" rIns="18000"/>
          <a:lstStyle>
            <a:lvl1pPr eaLnBrk="0" hangingPunct="0">
              <a:defRPr kumimoji="1" sz="1100">
                <a:solidFill>
                  <a:schemeClr val="tx1"/>
                </a:solidFill>
                <a:latin typeface="ＭＳ Ｐゴシック" charset="-128"/>
                <a:ea typeface="ＭＳ Ｐゴシック" charset="-128"/>
              </a:defRPr>
            </a:lvl1pPr>
            <a:lvl2pPr marL="742950" indent="-285750" eaLnBrk="0" hangingPunct="0">
              <a:defRPr kumimoji="1" sz="1100">
                <a:solidFill>
                  <a:schemeClr val="tx1"/>
                </a:solidFill>
                <a:latin typeface="ＭＳ Ｐゴシック" charset="-128"/>
                <a:ea typeface="ＭＳ Ｐゴシック" charset="-128"/>
              </a:defRPr>
            </a:lvl2pPr>
            <a:lvl3pPr marL="1143000" indent="-228600" eaLnBrk="0" hangingPunct="0">
              <a:defRPr kumimoji="1" sz="1100">
                <a:solidFill>
                  <a:schemeClr val="tx1"/>
                </a:solidFill>
                <a:latin typeface="ＭＳ Ｐゴシック" charset="-128"/>
                <a:ea typeface="ＭＳ Ｐゴシック" charset="-128"/>
              </a:defRPr>
            </a:lvl3pPr>
            <a:lvl4pPr marL="1600200" indent="-228600" eaLnBrk="0" hangingPunct="0">
              <a:defRPr kumimoji="1" sz="1100">
                <a:solidFill>
                  <a:schemeClr val="tx1"/>
                </a:solidFill>
                <a:latin typeface="ＭＳ Ｐゴシック" charset="-128"/>
                <a:ea typeface="ＭＳ Ｐゴシック" charset="-128"/>
              </a:defRPr>
            </a:lvl4pPr>
            <a:lvl5pPr marL="2057400" indent="-228600" eaLnBrk="0" hangingPunct="0">
              <a:defRPr kumimoji="1" sz="11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9pPr>
          </a:lstStyle>
          <a:p>
            <a:pPr algn="ctr"/>
            <a:r>
              <a:rPr lang="ja-JP" altLang="ja-JP" sz="900" b="1">
                <a:latin typeface="HG丸ｺﾞｼｯｸM-PRO" pitchFamily="50" charset="-128"/>
                <a:ea typeface="HG丸ｺﾞｼｯｸM-PRO" pitchFamily="50" charset="-128"/>
              </a:rPr>
              <a:t>オープンデータ・アイデアソン</a:t>
            </a:r>
            <a:r>
              <a:rPr lang="en-US" altLang="ja-JP" sz="900" b="1">
                <a:latin typeface="HG丸ｺﾞｼｯｸM-PRO" pitchFamily="50" charset="-128"/>
                <a:ea typeface="HG丸ｺﾞｼｯｸM-PRO" pitchFamily="50" charset="-128"/>
              </a:rPr>
              <a:t>in(</a:t>
            </a:r>
            <a:r>
              <a:rPr lang="ja-JP" altLang="en-US" sz="900" b="1">
                <a:latin typeface="HG丸ｺﾞｼｯｸM-PRO" pitchFamily="50" charset="-128"/>
                <a:ea typeface="HG丸ｺﾞｼｯｸM-PRO" pitchFamily="50" charset="-128"/>
              </a:rPr>
              <a:t>大阪、東京、松江</a:t>
            </a:r>
            <a:r>
              <a:rPr lang="en-US" altLang="ja-JP" sz="900" b="1">
                <a:latin typeface="HG丸ｺﾞｼｯｸM-PRO" pitchFamily="50" charset="-128"/>
                <a:ea typeface="HG丸ｺﾞｼｯｸM-PRO" pitchFamily="50" charset="-128"/>
              </a:rPr>
              <a:t>)</a:t>
            </a:r>
            <a:r>
              <a:rPr lang="en-US" altLang="ja-JP" sz="900">
                <a:latin typeface="HG丸ｺﾞｼｯｸM-PRO" pitchFamily="50" charset="-128"/>
                <a:ea typeface="HG丸ｺﾞｼｯｸM-PRO" pitchFamily="50" charset="-128"/>
              </a:rPr>
              <a:t>http://opendata-contest.jp/ </a:t>
            </a:r>
            <a:endParaRPr lang="en-US" altLang="ja-JP" sz="600">
              <a:solidFill>
                <a:srgbClr val="000000"/>
              </a:solidFill>
              <a:latin typeface="HG丸ｺﾞｼｯｸM-PRO" pitchFamily="50" charset="-128"/>
              <a:ea typeface="HG丸ｺﾞｼｯｸM-PRO" pitchFamily="50" charset="-128"/>
            </a:endParaRPr>
          </a:p>
        </p:txBody>
      </p:sp>
      <p:graphicFrame>
        <p:nvGraphicFramePr>
          <p:cNvPr id="137" name="コンテンツ プレースホルダー 4"/>
          <p:cNvGraphicFramePr>
            <a:graphicFrameLocks noGrp="1"/>
          </p:cNvGraphicFramePr>
          <p:nvPr>
            <p:extLst>
              <p:ext uri="{D42A27DB-BD31-4B8C-83A1-F6EECF244321}">
                <p14:modId xmlns:p14="http://schemas.microsoft.com/office/powerpoint/2010/main" val="3899686746"/>
              </p:ext>
            </p:extLst>
          </p:nvPr>
        </p:nvGraphicFramePr>
        <p:xfrm>
          <a:off x="584730" y="3841264"/>
          <a:ext cx="8736541" cy="2430439"/>
        </p:xfrm>
        <a:graphic>
          <a:graphicData uri="http://schemas.openxmlformats.org/drawingml/2006/table">
            <a:tbl>
              <a:tblPr/>
              <a:tblGrid>
                <a:gridCol w="820914"/>
                <a:gridCol w="2593445"/>
                <a:gridCol w="1800049"/>
                <a:gridCol w="788811"/>
                <a:gridCol w="2733322"/>
              </a:tblGrid>
              <a:tr h="149484">
                <a:tc>
                  <a:txBody>
                    <a:bodyPr/>
                    <a:lstStyle>
                      <a:lvl1pPr eaLnBrk="0" hangingPunct="0">
                        <a:spcBef>
                          <a:spcPct val="20000"/>
                        </a:spcBef>
                        <a:buClr>
                          <a:srgbClr val="CC0000"/>
                        </a:buClr>
                        <a:buFont typeface="Wingdings" pitchFamily="2" charset="2"/>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Century" pitchFamily="18" charset="0"/>
                          <a:ea typeface="メイリオ" pitchFamily="50" charset="-128"/>
                          <a:cs typeface="ＭＳ Ｐゴシック" charset="-128"/>
                        </a:rPr>
                        <a:t> </a:t>
                      </a:r>
                      <a:endParaRPr kumimoji="1" lang="ja-JP" altLang="ja-JP" sz="800" b="0" i="0" u="none" strike="noStrike" cap="none" normalizeH="0" baseline="0" dirty="0" smtClean="0">
                        <a:ln>
                          <a:noFill/>
                        </a:ln>
                        <a:solidFill>
                          <a:schemeClr val="tx1"/>
                        </a:solidFill>
                        <a:effectLst/>
                        <a:latin typeface="Century" pitchFamily="18" charset="0"/>
                        <a:ea typeface="メイリオ" pitchFamily="50" charset="-128"/>
                        <a:cs typeface="ＭＳ Ｐゴシック" charset="-128"/>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Clr>
                          <a:srgbClr val="CC0000"/>
                        </a:buClr>
                        <a:buFont typeface="Wingdings" pitchFamily="2" charset="2"/>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ＭＳ Ｐゴシック" charset="-128"/>
                          <a:ea typeface="メイリオ" pitchFamily="50" charset="-128"/>
                          <a:cs typeface="ＭＳ Ｐゴシック" charset="-128"/>
                        </a:rPr>
                        <a:t>大阪</a:t>
                      </a:r>
                      <a:endParaRPr kumimoji="1" lang="ja-JP" altLang="ja-JP" sz="800" b="0" i="0" u="none" strike="noStrike" cap="none" normalizeH="0" baseline="0" smtClean="0">
                        <a:ln>
                          <a:noFill/>
                        </a:ln>
                        <a:solidFill>
                          <a:schemeClr val="tx1"/>
                        </a:solidFill>
                        <a:effectLst/>
                        <a:latin typeface="Century" pitchFamily="18" charset="0"/>
                        <a:ea typeface="メイリオ" pitchFamily="50" charset="-128"/>
                        <a:cs typeface="ＭＳ Ｐゴシック" charset="-128"/>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gridSpan="2">
                  <a:txBody>
                    <a:bodyPr/>
                    <a:lstStyle>
                      <a:lvl1pPr eaLnBrk="0" hangingPunct="0">
                        <a:spcBef>
                          <a:spcPct val="20000"/>
                        </a:spcBef>
                        <a:buClr>
                          <a:srgbClr val="CC0000"/>
                        </a:buClr>
                        <a:buFont typeface="Wingdings" pitchFamily="2" charset="2"/>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ＭＳ Ｐゴシック" charset="-128"/>
                          <a:ea typeface="メイリオ" pitchFamily="50" charset="-128"/>
                          <a:cs typeface="ＭＳ Ｐゴシック" charset="-128"/>
                        </a:rPr>
                        <a:t>東京</a:t>
                      </a:r>
                      <a:endParaRPr kumimoji="1" lang="ja-JP" altLang="ja-JP" sz="800" b="0" i="0" u="none" strike="noStrike" cap="none" normalizeH="0" baseline="0" smtClean="0">
                        <a:ln>
                          <a:noFill/>
                        </a:ln>
                        <a:solidFill>
                          <a:schemeClr val="tx1"/>
                        </a:solidFill>
                        <a:effectLst/>
                        <a:latin typeface="Century" pitchFamily="18" charset="0"/>
                        <a:ea typeface="メイリオ" pitchFamily="50" charset="-128"/>
                        <a:cs typeface="ＭＳ Ｐゴシック" charset="-128"/>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hMerge="1">
                  <a:txBody>
                    <a:bodyPr/>
                    <a:lstStyle/>
                    <a:p>
                      <a:endParaRPr kumimoji="1" lang="ja-JP" altLang="en-US"/>
                    </a:p>
                  </a:txBody>
                  <a:tcPr/>
                </a:tc>
                <a:tc>
                  <a:txBody>
                    <a:bodyPr/>
                    <a:lstStyle>
                      <a:lvl1pPr eaLnBrk="0" hangingPunct="0">
                        <a:spcBef>
                          <a:spcPct val="20000"/>
                        </a:spcBef>
                        <a:buClr>
                          <a:srgbClr val="CC0000"/>
                        </a:buClr>
                        <a:buFont typeface="Wingdings" pitchFamily="2" charset="2"/>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ＭＳ Ｐゴシック" charset="-128"/>
                          <a:ea typeface="メイリオ" pitchFamily="50" charset="-128"/>
                          <a:cs typeface="ＭＳ Ｐゴシック" charset="-128"/>
                        </a:rPr>
                        <a:t>松江</a:t>
                      </a:r>
                      <a:endParaRPr kumimoji="1" lang="ja-JP" altLang="ja-JP" sz="800" b="0" i="0" u="none" strike="noStrike" cap="none" normalizeH="0" baseline="0" smtClean="0">
                        <a:ln>
                          <a:noFill/>
                        </a:ln>
                        <a:solidFill>
                          <a:schemeClr val="tx1"/>
                        </a:solidFill>
                        <a:effectLst/>
                        <a:latin typeface="Century" pitchFamily="18" charset="0"/>
                        <a:ea typeface="メイリオ" pitchFamily="50" charset="-128"/>
                        <a:cs typeface="ＭＳ Ｐゴシック" charset="-128"/>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114312">
                <a:tc>
                  <a:txBody>
                    <a:bodyPr/>
                    <a:lstStyle>
                      <a:lvl1pPr eaLnBrk="0" hangingPunct="0">
                        <a:spcBef>
                          <a:spcPct val="20000"/>
                        </a:spcBef>
                        <a:buClr>
                          <a:srgbClr val="CC0000"/>
                        </a:buClr>
                        <a:buFont typeface="Wingdings" pitchFamily="2" charset="2"/>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ＭＳ Ｐゴシック" charset="-128"/>
                          <a:ea typeface="メイリオ" pitchFamily="50" charset="-128"/>
                          <a:cs typeface="ＭＳ Ｐゴシック" charset="-128"/>
                        </a:rPr>
                        <a:t>副題</a:t>
                      </a:r>
                      <a:endParaRPr kumimoji="1" lang="ja-JP" altLang="ja-JP" sz="800" b="0" i="0" u="none" strike="noStrike" cap="none" normalizeH="0" baseline="0" smtClean="0">
                        <a:ln>
                          <a:noFill/>
                        </a:ln>
                        <a:solidFill>
                          <a:schemeClr val="tx1"/>
                        </a:solidFill>
                        <a:effectLst/>
                        <a:latin typeface="Century" pitchFamily="18" charset="0"/>
                        <a:ea typeface="メイリオ" pitchFamily="50" charset="-128"/>
                        <a:cs typeface="ＭＳ Ｐゴシック" charset="-128"/>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indent="20638" eaLnBrk="0" hangingPunct="0">
                        <a:spcBef>
                          <a:spcPct val="20000"/>
                        </a:spcBef>
                        <a:buClr>
                          <a:srgbClr val="CC0000"/>
                        </a:buClr>
                        <a:buFont typeface="Wingdings" pitchFamily="2" charset="2"/>
                        <a:tabLst>
                          <a:tab pos="85725" algn="l"/>
                        </a:tabLst>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9pPr>
                    </a:lstStyle>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ja-JP" altLang="ja-JP" sz="800" b="1" i="0" u="none" strike="noStrike" cap="none" normalizeH="0" baseline="0" smtClean="0">
                          <a:ln>
                            <a:noFill/>
                          </a:ln>
                          <a:solidFill>
                            <a:schemeClr val="tx1"/>
                          </a:solidFill>
                          <a:effectLst/>
                          <a:latin typeface="HG丸ｺﾞｼｯｸM-PRO" pitchFamily="50" charset="-128"/>
                          <a:ea typeface="メイリオ" pitchFamily="50" charset="-128"/>
                          <a:cs typeface="Times New Roman" pitchFamily="18" charset="0"/>
                        </a:rPr>
                        <a:t>オープンデータでビジネス興し</a:t>
                      </a:r>
                      <a:endParaRPr kumimoji="1" lang="ja-JP" altLang="ja-JP" sz="800" b="0" i="0" u="none" strike="noStrike" cap="none" normalizeH="0" baseline="0" smtClean="0">
                        <a:ln>
                          <a:noFill/>
                        </a:ln>
                        <a:solidFill>
                          <a:schemeClr val="tx1"/>
                        </a:solidFill>
                        <a:effectLst/>
                        <a:latin typeface="Century" pitchFamily="18" charset="0"/>
                        <a:ea typeface="メイリオ" pitchFamily="50" charset="-128"/>
                        <a:cs typeface="Times New Roman" pitchFamily="18" charset="0"/>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indent="20638" eaLnBrk="0" hangingPunct="0">
                        <a:spcBef>
                          <a:spcPct val="20000"/>
                        </a:spcBef>
                        <a:buClr>
                          <a:srgbClr val="CC0000"/>
                        </a:buClr>
                        <a:buFont typeface="Wingdings" pitchFamily="2" charset="2"/>
                        <a:tabLst>
                          <a:tab pos="85725" algn="l"/>
                        </a:tabLst>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9pPr>
                    </a:lstStyle>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ja-JP" altLang="ja-JP" sz="800" b="1" i="0" u="none" strike="noStrike" cap="none" normalizeH="0" baseline="0" smtClean="0">
                          <a:ln>
                            <a:noFill/>
                          </a:ln>
                          <a:solidFill>
                            <a:schemeClr val="tx1"/>
                          </a:solidFill>
                          <a:effectLst/>
                          <a:latin typeface="HG丸ｺﾞｼｯｸM-PRO" pitchFamily="50" charset="-128"/>
                          <a:ea typeface="メイリオ" pitchFamily="50" charset="-128"/>
                          <a:cs typeface="Times New Roman" pitchFamily="18" charset="0"/>
                        </a:rPr>
                        <a:t>オープンデータでルールを超える</a:t>
                      </a:r>
                      <a:endParaRPr kumimoji="1" lang="ja-JP" altLang="ja-JP" sz="800" b="0" i="0" u="none" strike="noStrike" cap="none" normalizeH="0" baseline="0" smtClean="0">
                        <a:ln>
                          <a:noFill/>
                        </a:ln>
                        <a:solidFill>
                          <a:schemeClr val="tx1"/>
                        </a:solidFill>
                        <a:effectLst/>
                        <a:latin typeface="Century" pitchFamily="18" charset="0"/>
                        <a:ea typeface="メイリオ" pitchFamily="50" charset="-128"/>
                        <a:cs typeface="Times New Roman" pitchFamily="18" charset="0"/>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indent="20638" eaLnBrk="0" hangingPunct="0">
                        <a:spcBef>
                          <a:spcPct val="20000"/>
                        </a:spcBef>
                        <a:buClr>
                          <a:srgbClr val="CC0000"/>
                        </a:buClr>
                        <a:buFont typeface="Wingdings" pitchFamily="2" charset="2"/>
                        <a:tabLst>
                          <a:tab pos="85725" algn="l"/>
                        </a:tabLst>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9pPr>
                    </a:lstStyle>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ja-JP" altLang="ja-JP" sz="800" b="1" i="0" u="none" strike="noStrike" cap="none" normalizeH="0" baseline="0" smtClean="0">
                          <a:ln>
                            <a:noFill/>
                          </a:ln>
                          <a:solidFill>
                            <a:schemeClr val="tx1"/>
                          </a:solidFill>
                          <a:effectLst/>
                          <a:latin typeface="HG丸ｺﾞｼｯｸM-PRO" pitchFamily="50" charset="-128"/>
                          <a:ea typeface="メイリオ" pitchFamily="50" charset="-128"/>
                          <a:cs typeface="Times New Roman" pitchFamily="18" charset="0"/>
                        </a:rPr>
                        <a:t>地域の言葉で考えるオープンデータ</a:t>
                      </a:r>
                      <a:endParaRPr kumimoji="1" lang="ja-JP" altLang="ja-JP" sz="800" b="0" i="0" u="none" strike="noStrike" cap="none" normalizeH="0" baseline="0" smtClean="0">
                        <a:ln>
                          <a:noFill/>
                        </a:ln>
                        <a:solidFill>
                          <a:schemeClr val="tx1"/>
                        </a:solidFill>
                        <a:effectLst/>
                        <a:latin typeface="Century" pitchFamily="18" charset="0"/>
                        <a:ea typeface="メイリオ" pitchFamily="50" charset="-128"/>
                        <a:cs typeface="Times New Roman" pitchFamily="18" charset="0"/>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8493">
                <a:tc>
                  <a:txBody>
                    <a:bodyPr/>
                    <a:lstStyle>
                      <a:lvl1pPr eaLnBrk="0" hangingPunct="0">
                        <a:spcBef>
                          <a:spcPct val="20000"/>
                        </a:spcBef>
                        <a:buClr>
                          <a:srgbClr val="CC0000"/>
                        </a:buClr>
                        <a:buFont typeface="Wingdings" pitchFamily="2" charset="2"/>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chemeClr val="tx1"/>
                          </a:solidFill>
                          <a:effectLst/>
                          <a:latin typeface="ＭＳ Ｐゴシック" charset="-128"/>
                          <a:ea typeface="メイリオ" pitchFamily="50" charset="-128"/>
                          <a:cs typeface="ＭＳ Ｐゴシック" charset="-128"/>
                        </a:rPr>
                        <a:t>日程</a:t>
                      </a:r>
                      <a:endParaRPr kumimoji="1" lang="ja-JP" altLang="ja-JP" sz="800" b="0" i="0" u="none" strike="noStrike" cap="none" normalizeH="0" baseline="0" dirty="0" smtClean="0">
                        <a:ln>
                          <a:noFill/>
                        </a:ln>
                        <a:solidFill>
                          <a:schemeClr val="tx1"/>
                        </a:solidFill>
                        <a:effectLst/>
                        <a:latin typeface="Century" pitchFamily="18" charset="0"/>
                        <a:ea typeface="メイリオ" pitchFamily="50" charset="-128"/>
                        <a:cs typeface="ＭＳ Ｐゴシック" charset="-128"/>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indent="20638" eaLnBrk="0" hangingPunct="0">
                        <a:spcBef>
                          <a:spcPct val="20000"/>
                        </a:spcBef>
                        <a:buClr>
                          <a:srgbClr val="CC0000"/>
                        </a:buClr>
                        <a:buFont typeface="Wingdings" pitchFamily="2" charset="2"/>
                        <a:tabLst>
                          <a:tab pos="85725" algn="l"/>
                        </a:tabLst>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9pPr>
                    </a:lstStyle>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en-US" altLang="ja-JP" sz="800" b="1" i="0" u="none" strike="noStrike" cap="none" normalizeH="0" baseline="0" smtClean="0">
                          <a:ln>
                            <a:noFill/>
                          </a:ln>
                          <a:solidFill>
                            <a:schemeClr val="tx1"/>
                          </a:solidFill>
                          <a:effectLst/>
                          <a:latin typeface="HG丸ｺﾞｼｯｸM-PRO" pitchFamily="50" charset="-128"/>
                          <a:ea typeface="メイリオ" pitchFamily="50" charset="-128"/>
                          <a:cs typeface="ＭＳ Ｐゴシック" charset="-128"/>
                        </a:rPr>
                        <a:t>11/9(</a:t>
                      </a:r>
                      <a:r>
                        <a:rPr kumimoji="1" lang="ja-JP" altLang="ja-JP" sz="800" b="1" i="0" u="none" strike="noStrike" cap="none" normalizeH="0" baseline="0" smtClean="0">
                          <a:ln>
                            <a:noFill/>
                          </a:ln>
                          <a:solidFill>
                            <a:schemeClr val="tx1"/>
                          </a:solidFill>
                          <a:effectLst/>
                          <a:latin typeface="HG丸ｺﾞｼｯｸM-PRO" pitchFamily="50" charset="-128"/>
                          <a:ea typeface="メイリオ" pitchFamily="50" charset="-128"/>
                          <a:cs typeface="Times New Roman" pitchFamily="18" charset="0"/>
                        </a:rPr>
                        <a:t>土</a:t>
                      </a:r>
                      <a:r>
                        <a:rPr kumimoji="1" lang="en-US" altLang="ja-JP" sz="800" b="1" i="0" u="none" strike="noStrike" cap="none" normalizeH="0" baseline="0" smtClean="0">
                          <a:ln>
                            <a:noFill/>
                          </a:ln>
                          <a:solidFill>
                            <a:schemeClr val="tx1"/>
                          </a:solidFill>
                          <a:effectLst/>
                          <a:latin typeface="HG丸ｺﾞｼｯｸM-PRO" pitchFamily="50" charset="-128"/>
                          <a:ea typeface="メイリオ" pitchFamily="50" charset="-128"/>
                          <a:cs typeface="ＭＳ Ｐゴシック" charset="-128"/>
                        </a:rPr>
                        <a:t>) 13:30</a:t>
                      </a:r>
                      <a:r>
                        <a:rPr kumimoji="1" lang="ja-JP" altLang="ja-JP" sz="800" b="1" i="0" u="none" strike="noStrike" cap="none" normalizeH="0" baseline="0" smtClean="0">
                          <a:ln>
                            <a:noFill/>
                          </a:ln>
                          <a:solidFill>
                            <a:schemeClr val="tx1"/>
                          </a:solidFill>
                          <a:effectLst/>
                          <a:latin typeface="HG丸ｺﾞｼｯｸM-PRO" pitchFamily="50" charset="-128"/>
                          <a:ea typeface="メイリオ" pitchFamily="50" charset="-128"/>
                          <a:cs typeface="Times New Roman" pitchFamily="18" charset="0"/>
                        </a:rPr>
                        <a:t>～</a:t>
                      </a:r>
                      <a:r>
                        <a:rPr kumimoji="1" lang="en-US" altLang="ja-JP" sz="800" b="1" i="0" u="none" strike="noStrike" cap="none" normalizeH="0" baseline="0" smtClean="0">
                          <a:ln>
                            <a:noFill/>
                          </a:ln>
                          <a:solidFill>
                            <a:schemeClr val="tx1"/>
                          </a:solidFill>
                          <a:effectLst/>
                          <a:latin typeface="HG丸ｺﾞｼｯｸM-PRO" pitchFamily="50" charset="-128"/>
                          <a:ea typeface="メイリオ" pitchFamily="50" charset="-128"/>
                          <a:cs typeface="ＭＳ Ｐゴシック" charset="-128"/>
                        </a:rPr>
                        <a:t>17:20</a:t>
                      </a:r>
                      <a:endParaRPr kumimoji="1" lang="ja-JP" altLang="ja-JP" sz="800" b="0" i="0" u="none" strike="noStrike" cap="none" normalizeH="0" baseline="0" smtClean="0">
                        <a:ln>
                          <a:noFill/>
                        </a:ln>
                        <a:solidFill>
                          <a:schemeClr val="tx1"/>
                        </a:solidFill>
                        <a:effectLst/>
                        <a:latin typeface="Century" pitchFamily="18" charset="0"/>
                        <a:ea typeface="ＭＳ Ｐゴシック" charset="-128"/>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indent="20638" eaLnBrk="0" hangingPunct="0">
                        <a:spcBef>
                          <a:spcPct val="20000"/>
                        </a:spcBef>
                        <a:buClr>
                          <a:srgbClr val="CC0000"/>
                        </a:buClr>
                        <a:buFont typeface="Wingdings" pitchFamily="2" charset="2"/>
                        <a:tabLst>
                          <a:tab pos="85725" algn="l"/>
                        </a:tabLst>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9pPr>
                    </a:lstStyle>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en-US" altLang="ja-JP" sz="800" b="1" i="0" u="none" strike="noStrike" cap="none" normalizeH="0" baseline="0" smtClean="0">
                          <a:ln>
                            <a:noFill/>
                          </a:ln>
                          <a:solidFill>
                            <a:schemeClr val="tx1"/>
                          </a:solidFill>
                          <a:effectLst/>
                          <a:latin typeface="HG丸ｺﾞｼｯｸM-PRO" pitchFamily="50" charset="-128"/>
                          <a:ea typeface="メイリオ" pitchFamily="50" charset="-128"/>
                          <a:cs typeface="ＭＳ Ｐゴシック" charset="-128"/>
                        </a:rPr>
                        <a:t>11/21(</a:t>
                      </a:r>
                      <a:r>
                        <a:rPr kumimoji="1" lang="ja-JP" altLang="ja-JP" sz="800" b="1" i="0" u="none" strike="noStrike" cap="none" normalizeH="0" baseline="0" smtClean="0">
                          <a:ln>
                            <a:noFill/>
                          </a:ln>
                          <a:solidFill>
                            <a:schemeClr val="tx1"/>
                          </a:solidFill>
                          <a:effectLst/>
                          <a:latin typeface="HG丸ｺﾞｼｯｸM-PRO" pitchFamily="50" charset="-128"/>
                          <a:ea typeface="メイリオ" pitchFamily="50" charset="-128"/>
                          <a:cs typeface="Times New Roman" pitchFamily="18" charset="0"/>
                        </a:rPr>
                        <a:t>木</a:t>
                      </a:r>
                      <a:r>
                        <a:rPr kumimoji="1" lang="en-US" altLang="ja-JP" sz="800" b="1" i="0" u="none" strike="noStrike" cap="none" normalizeH="0" baseline="0" smtClean="0">
                          <a:ln>
                            <a:noFill/>
                          </a:ln>
                          <a:solidFill>
                            <a:schemeClr val="tx1"/>
                          </a:solidFill>
                          <a:effectLst/>
                          <a:latin typeface="HG丸ｺﾞｼｯｸM-PRO" pitchFamily="50" charset="-128"/>
                          <a:ea typeface="メイリオ" pitchFamily="50" charset="-128"/>
                          <a:cs typeface="ＭＳ Ｐゴシック" charset="-128"/>
                        </a:rPr>
                        <a:t>)</a:t>
                      </a:r>
                      <a:r>
                        <a:rPr kumimoji="1" lang="ja-JP" altLang="ja-JP" sz="800" b="1" i="0" u="none" strike="noStrike" cap="none" normalizeH="0" baseline="0" smtClean="0">
                          <a:ln>
                            <a:noFill/>
                          </a:ln>
                          <a:solidFill>
                            <a:schemeClr val="tx1"/>
                          </a:solidFill>
                          <a:effectLst/>
                          <a:latin typeface="HG丸ｺﾞｼｯｸM-PRO" pitchFamily="50" charset="-128"/>
                          <a:ea typeface="メイリオ" pitchFamily="50" charset="-128"/>
                          <a:cs typeface="Times New Roman" pitchFamily="18" charset="0"/>
                        </a:rPr>
                        <a:t>　</a:t>
                      </a:r>
                      <a:r>
                        <a:rPr kumimoji="1" lang="en-US" altLang="ja-JP" sz="800" b="1" i="0" u="none" strike="noStrike" cap="none" normalizeH="0" baseline="0" smtClean="0">
                          <a:ln>
                            <a:noFill/>
                          </a:ln>
                          <a:solidFill>
                            <a:schemeClr val="tx1"/>
                          </a:solidFill>
                          <a:effectLst/>
                          <a:latin typeface="HG丸ｺﾞｼｯｸM-PRO" pitchFamily="50" charset="-128"/>
                          <a:ea typeface="メイリオ" pitchFamily="50" charset="-128"/>
                          <a:cs typeface="ＭＳ Ｐゴシック" charset="-128"/>
                        </a:rPr>
                        <a:t>13:30</a:t>
                      </a:r>
                      <a:r>
                        <a:rPr kumimoji="1" lang="ja-JP" altLang="ja-JP" sz="800" b="1" i="0" u="none" strike="noStrike" cap="none" normalizeH="0" baseline="0" smtClean="0">
                          <a:ln>
                            <a:noFill/>
                          </a:ln>
                          <a:solidFill>
                            <a:schemeClr val="tx1"/>
                          </a:solidFill>
                          <a:effectLst/>
                          <a:latin typeface="HG丸ｺﾞｼｯｸM-PRO" pitchFamily="50" charset="-128"/>
                          <a:ea typeface="メイリオ" pitchFamily="50" charset="-128"/>
                          <a:cs typeface="Times New Roman" pitchFamily="18" charset="0"/>
                        </a:rPr>
                        <a:t>～</a:t>
                      </a:r>
                      <a:r>
                        <a:rPr kumimoji="1" lang="en-US" altLang="ja-JP" sz="800" b="1" i="0" u="none" strike="noStrike" cap="none" normalizeH="0" baseline="0" smtClean="0">
                          <a:ln>
                            <a:noFill/>
                          </a:ln>
                          <a:solidFill>
                            <a:schemeClr val="tx1"/>
                          </a:solidFill>
                          <a:effectLst/>
                          <a:latin typeface="HG丸ｺﾞｼｯｸM-PRO" pitchFamily="50" charset="-128"/>
                          <a:ea typeface="メイリオ" pitchFamily="50" charset="-128"/>
                          <a:cs typeface="ＭＳ Ｐゴシック" charset="-128"/>
                        </a:rPr>
                        <a:t>17:40</a:t>
                      </a:r>
                      <a:endParaRPr kumimoji="1" lang="ja-JP" altLang="ja-JP" sz="800" b="0" i="0" u="none" strike="noStrike" cap="none" normalizeH="0" baseline="0" smtClean="0">
                        <a:ln>
                          <a:noFill/>
                        </a:ln>
                        <a:solidFill>
                          <a:schemeClr val="tx1"/>
                        </a:solidFill>
                        <a:effectLst/>
                        <a:latin typeface="Century" pitchFamily="18" charset="0"/>
                        <a:ea typeface="ＭＳ Ｐゴシック" charset="-128"/>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indent="20638" eaLnBrk="0" hangingPunct="0">
                        <a:spcBef>
                          <a:spcPct val="20000"/>
                        </a:spcBef>
                        <a:buClr>
                          <a:srgbClr val="CC0000"/>
                        </a:buClr>
                        <a:buFont typeface="Wingdings" pitchFamily="2" charset="2"/>
                        <a:tabLst>
                          <a:tab pos="85725" algn="l"/>
                        </a:tabLst>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9pPr>
                    </a:lstStyle>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en-US" altLang="ja-JP" sz="800" b="1" i="0" u="none" strike="noStrike" cap="none" normalizeH="0" baseline="0" smtClean="0">
                          <a:ln>
                            <a:noFill/>
                          </a:ln>
                          <a:solidFill>
                            <a:schemeClr val="tx1"/>
                          </a:solidFill>
                          <a:effectLst/>
                          <a:latin typeface="HG丸ｺﾞｼｯｸM-PRO" pitchFamily="50" charset="-128"/>
                          <a:ea typeface="メイリオ" pitchFamily="50" charset="-128"/>
                          <a:cs typeface="ＭＳ Ｐゴシック" charset="-128"/>
                        </a:rPr>
                        <a:t>11/26(</a:t>
                      </a:r>
                      <a:r>
                        <a:rPr kumimoji="1" lang="ja-JP" altLang="ja-JP" sz="800" b="1" i="0" u="none" strike="noStrike" cap="none" normalizeH="0" baseline="0" smtClean="0">
                          <a:ln>
                            <a:noFill/>
                          </a:ln>
                          <a:solidFill>
                            <a:schemeClr val="tx1"/>
                          </a:solidFill>
                          <a:effectLst/>
                          <a:latin typeface="HG丸ｺﾞｼｯｸM-PRO" pitchFamily="50" charset="-128"/>
                          <a:ea typeface="メイリオ" pitchFamily="50" charset="-128"/>
                          <a:cs typeface="Times New Roman" pitchFamily="18" charset="0"/>
                        </a:rPr>
                        <a:t>火</a:t>
                      </a:r>
                      <a:r>
                        <a:rPr kumimoji="1" lang="en-US" altLang="ja-JP" sz="800" b="1" i="0" u="none" strike="noStrike" cap="none" normalizeH="0" baseline="0" smtClean="0">
                          <a:ln>
                            <a:noFill/>
                          </a:ln>
                          <a:solidFill>
                            <a:schemeClr val="tx1"/>
                          </a:solidFill>
                          <a:effectLst/>
                          <a:latin typeface="HG丸ｺﾞｼｯｸM-PRO" pitchFamily="50" charset="-128"/>
                          <a:ea typeface="メイリオ" pitchFamily="50" charset="-128"/>
                          <a:cs typeface="ＭＳ Ｐゴシック" charset="-128"/>
                        </a:rPr>
                        <a:t>)</a:t>
                      </a:r>
                      <a:r>
                        <a:rPr kumimoji="1" lang="ja-JP" altLang="en-US" sz="800" b="1" i="0" u="none" strike="noStrike" cap="none" normalizeH="0" baseline="0" smtClean="0">
                          <a:ln>
                            <a:noFill/>
                          </a:ln>
                          <a:solidFill>
                            <a:schemeClr val="tx1"/>
                          </a:solidFill>
                          <a:effectLst/>
                          <a:latin typeface="HG丸ｺﾞｼｯｸM-PRO" pitchFamily="50" charset="-128"/>
                          <a:ea typeface="メイリオ" pitchFamily="50" charset="-128"/>
                          <a:cs typeface="ＭＳ Ｐゴシック" charset="-128"/>
                        </a:rPr>
                        <a:t>　</a:t>
                      </a:r>
                      <a:r>
                        <a:rPr kumimoji="1" lang="en-US" altLang="ja-JP" sz="800" b="1" i="0" u="none" strike="noStrike" cap="none" normalizeH="0" baseline="0" smtClean="0">
                          <a:ln>
                            <a:noFill/>
                          </a:ln>
                          <a:solidFill>
                            <a:schemeClr val="tx1"/>
                          </a:solidFill>
                          <a:effectLst/>
                          <a:latin typeface="HG丸ｺﾞｼｯｸM-PRO" pitchFamily="50" charset="-128"/>
                          <a:ea typeface="メイリオ" pitchFamily="50" charset="-128"/>
                          <a:cs typeface="ＭＳ Ｐゴシック" charset="-128"/>
                        </a:rPr>
                        <a:t>13:30</a:t>
                      </a:r>
                      <a:r>
                        <a:rPr kumimoji="1" lang="ja-JP" altLang="ja-JP" sz="800" b="1" i="0" u="none" strike="noStrike" cap="none" normalizeH="0" baseline="0" smtClean="0">
                          <a:ln>
                            <a:noFill/>
                          </a:ln>
                          <a:solidFill>
                            <a:schemeClr val="tx1"/>
                          </a:solidFill>
                          <a:effectLst/>
                          <a:latin typeface="HG丸ｺﾞｼｯｸM-PRO" pitchFamily="50" charset="-128"/>
                          <a:ea typeface="メイリオ" pitchFamily="50" charset="-128"/>
                          <a:cs typeface="Times New Roman" pitchFamily="18" charset="0"/>
                        </a:rPr>
                        <a:t>～</a:t>
                      </a:r>
                      <a:r>
                        <a:rPr kumimoji="1" lang="en-US" altLang="ja-JP" sz="800" b="1" i="0" u="none" strike="noStrike" cap="none" normalizeH="0" baseline="0" smtClean="0">
                          <a:ln>
                            <a:noFill/>
                          </a:ln>
                          <a:solidFill>
                            <a:schemeClr val="tx1"/>
                          </a:solidFill>
                          <a:effectLst/>
                          <a:latin typeface="HG丸ｺﾞｼｯｸM-PRO" pitchFamily="50" charset="-128"/>
                          <a:ea typeface="メイリオ" pitchFamily="50" charset="-128"/>
                          <a:cs typeface="ＭＳ Ｐゴシック" charset="-128"/>
                        </a:rPr>
                        <a:t>17:10</a:t>
                      </a:r>
                      <a:endParaRPr kumimoji="1" lang="ja-JP" altLang="ja-JP" sz="800" b="0" i="0" u="none" strike="noStrike" cap="none" normalizeH="0" baseline="0" smtClean="0">
                        <a:ln>
                          <a:noFill/>
                        </a:ln>
                        <a:solidFill>
                          <a:schemeClr val="tx1"/>
                        </a:solidFill>
                        <a:effectLst/>
                        <a:latin typeface="Century" pitchFamily="18" charset="0"/>
                        <a:ea typeface="ＭＳ Ｐゴシック" charset="-128"/>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35">
                <a:tc>
                  <a:txBody>
                    <a:bodyPr/>
                    <a:lstStyle>
                      <a:lvl1pPr eaLnBrk="0" hangingPunct="0">
                        <a:spcBef>
                          <a:spcPct val="20000"/>
                        </a:spcBef>
                        <a:buClr>
                          <a:srgbClr val="CC0000"/>
                        </a:buClr>
                        <a:buFont typeface="Wingdings" pitchFamily="2" charset="2"/>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ＭＳ Ｐゴシック" charset="-128"/>
                          <a:ea typeface="メイリオ" pitchFamily="50" charset="-128"/>
                          <a:cs typeface="ＭＳ Ｐゴシック" charset="-128"/>
                        </a:rPr>
                        <a:t>会場</a:t>
                      </a:r>
                      <a:endParaRPr kumimoji="1" lang="ja-JP" altLang="ja-JP" sz="800" b="0" i="0" u="none" strike="noStrike" cap="none" normalizeH="0" baseline="0" smtClean="0">
                        <a:ln>
                          <a:noFill/>
                        </a:ln>
                        <a:solidFill>
                          <a:schemeClr val="tx1"/>
                        </a:solidFill>
                        <a:effectLst/>
                        <a:latin typeface="Century" pitchFamily="18" charset="0"/>
                        <a:ea typeface="メイリオ" pitchFamily="50" charset="-128"/>
                        <a:cs typeface="ＭＳ Ｐゴシック" charset="-128"/>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indent="20638" eaLnBrk="0" hangingPunct="0">
                        <a:spcBef>
                          <a:spcPct val="20000"/>
                        </a:spcBef>
                        <a:buClr>
                          <a:srgbClr val="CC0000"/>
                        </a:buClr>
                        <a:buFont typeface="Wingdings" pitchFamily="2" charset="2"/>
                        <a:tabLst>
                          <a:tab pos="85725" algn="l"/>
                        </a:tabLst>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9pPr>
                    </a:lstStyle>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ja-JP"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グランフロント大阪　ナレッジキャピタル　大阪イノベーションハブ</a:t>
                      </a:r>
                      <a:endParaRPr kumimoji="1" lang="ja-JP" altLang="ja-JP" sz="800" b="0" i="0" u="none" strike="noStrike" cap="none" normalizeH="0" baseline="0" dirty="0" smtClean="0">
                        <a:ln>
                          <a:noFill/>
                        </a:ln>
                        <a:solidFill>
                          <a:schemeClr val="tx1"/>
                        </a:solidFill>
                        <a:effectLst/>
                        <a:latin typeface="Century" pitchFamily="18" charset="0"/>
                        <a:ea typeface="メイリオ" pitchFamily="50" charset="-128"/>
                        <a:cs typeface="Times New Roman" pitchFamily="18" charset="0"/>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indent="20638" eaLnBrk="0" hangingPunct="0">
                        <a:spcBef>
                          <a:spcPct val="20000"/>
                        </a:spcBef>
                        <a:buClr>
                          <a:srgbClr val="CC0000"/>
                        </a:buClr>
                        <a:buFont typeface="Wingdings" pitchFamily="2" charset="2"/>
                        <a:tabLst>
                          <a:tab pos="85725" algn="l"/>
                        </a:tabLst>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9pPr>
                    </a:lstStyle>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ja-JP"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東京大学　駒場</a:t>
                      </a:r>
                      <a:r>
                        <a:rPr kumimoji="1" lang="ja-JP" altLang="en-US"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リサーチ</a:t>
                      </a:r>
                      <a:r>
                        <a:rPr kumimoji="1" lang="ja-JP"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キャンパス</a:t>
                      </a:r>
                      <a:r>
                        <a:rPr kumimoji="1" lang="ja-JP" altLang="ja-JP" sz="800" b="0" i="0" u="none" strike="noStrike" cap="none" normalizeH="0" baseline="0" dirty="0" smtClean="0">
                          <a:ln>
                            <a:noFill/>
                          </a:ln>
                          <a:solidFill>
                            <a:schemeClr val="tx1"/>
                          </a:solidFill>
                          <a:effectLst/>
                          <a:latin typeface="Century" pitchFamily="18" charset="0"/>
                          <a:ea typeface="HG丸ｺﾞｼｯｸM-PRO" pitchFamily="50" charset="-128"/>
                          <a:cs typeface="ＭＳ Ｐゴシック" charset="-128"/>
                        </a:rPr>
                        <a:t> </a:t>
                      </a:r>
                      <a:r>
                        <a:rPr kumimoji="1" lang="ja-JP"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生産技術研究所</a:t>
                      </a:r>
                      <a:r>
                        <a:rPr kumimoji="1" lang="en-US"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ＭＳ Ｐゴシック" charset="-128"/>
                        </a:rPr>
                        <a:t> An</a:t>
                      </a:r>
                      <a:r>
                        <a:rPr kumimoji="1" lang="ja-JP"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棟</a:t>
                      </a:r>
                      <a:r>
                        <a:rPr kumimoji="1" lang="ja-JP" altLang="en-US"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　</a:t>
                      </a:r>
                      <a:r>
                        <a:rPr kumimoji="1" lang="en-US"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メイリオ" pitchFamily="50" charset="-128"/>
                        </a:rPr>
                        <a:t>3</a:t>
                      </a:r>
                      <a:r>
                        <a:rPr kumimoji="1" lang="ja-JP"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メイリオ" pitchFamily="50" charset="-128"/>
                        </a:rPr>
                        <a:t>階大会議室</a:t>
                      </a:r>
                      <a:r>
                        <a:rPr kumimoji="1" lang="en-US"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メイリオ" pitchFamily="50" charset="-128"/>
                        </a:rPr>
                        <a:t>An301,302</a:t>
                      </a:r>
                      <a:endParaRPr kumimoji="1" lang="ja-JP" altLang="ja-JP" sz="800" b="0" i="0" u="none" strike="noStrike" cap="none" normalizeH="0" baseline="0" dirty="0" smtClean="0">
                        <a:ln>
                          <a:noFill/>
                        </a:ln>
                        <a:solidFill>
                          <a:schemeClr val="tx1"/>
                        </a:solidFill>
                        <a:effectLst/>
                        <a:latin typeface="Century" pitchFamily="18" charset="0"/>
                        <a:ea typeface="ＭＳ Ｐゴシック" charset="-128"/>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indent="20638" eaLnBrk="0" hangingPunct="0">
                        <a:spcBef>
                          <a:spcPct val="20000"/>
                        </a:spcBef>
                        <a:buClr>
                          <a:srgbClr val="CC0000"/>
                        </a:buClr>
                        <a:buFont typeface="Wingdings" pitchFamily="2" charset="2"/>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9pPr>
                    </a:lstStyle>
                    <a:p>
                      <a:pPr marL="0" marR="0" lvl="0" indent="20638" algn="l" defTabSz="914400" rtl="0" eaLnBrk="1" fontAlgn="base" latinLnBrk="0" hangingPunct="1">
                        <a:lnSpc>
                          <a:spcPts val="13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HG丸ｺﾞｼｯｸM-PRO" pitchFamily="50" charset="-128"/>
                          <a:ea typeface="メイリオ" pitchFamily="50" charset="-128"/>
                          <a:cs typeface="Times New Roman" pitchFamily="18" charset="0"/>
                        </a:rPr>
                        <a:t>松江オープンソースラボ</a:t>
                      </a:r>
                      <a:endParaRPr kumimoji="1" lang="ja-JP" altLang="ja-JP" sz="800" b="0" i="0" u="none" strike="noStrike" cap="none" normalizeH="0" baseline="0" smtClean="0">
                        <a:ln>
                          <a:noFill/>
                        </a:ln>
                        <a:solidFill>
                          <a:schemeClr val="tx1"/>
                        </a:solidFill>
                        <a:effectLst/>
                        <a:latin typeface="Century" pitchFamily="18" charset="0"/>
                        <a:ea typeface="メイリオ" pitchFamily="50" charset="-128"/>
                        <a:cs typeface="Times New Roman" pitchFamily="18" charset="0"/>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415">
                <a:tc>
                  <a:txBody>
                    <a:bodyPr/>
                    <a:lstStyle>
                      <a:lvl1pPr eaLnBrk="0" hangingPunct="0">
                        <a:spcBef>
                          <a:spcPct val="20000"/>
                        </a:spcBef>
                        <a:buClr>
                          <a:srgbClr val="CC0000"/>
                        </a:buClr>
                        <a:buFont typeface="Wingdings" pitchFamily="2" charset="2"/>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ＭＳ Ｐゴシック" charset="-128"/>
                          <a:ea typeface="メイリオ" pitchFamily="50" charset="-128"/>
                          <a:cs typeface="ＭＳ Ｐゴシック" charset="-128"/>
                        </a:rPr>
                        <a:t>募集</a:t>
                      </a:r>
                      <a:endParaRPr kumimoji="1" lang="ja-JP" altLang="ja-JP" sz="800" b="0" i="0" u="none" strike="noStrike" cap="none" normalizeH="0" baseline="0" smtClean="0">
                        <a:ln>
                          <a:noFill/>
                        </a:ln>
                        <a:solidFill>
                          <a:schemeClr val="tx1"/>
                        </a:solidFill>
                        <a:effectLst/>
                        <a:latin typeface="Century" pitchFamily="18" charset="0"/>
                        <a:ea typeface="メイリオ" pitchFamily="50" charset="-128"/>
                        <a:cs typeface="ＭＳ Ｐゴシック" charset="-128"/>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indent="-53975" eaLnBrk="0" hangingPunct="0">
                        <a:spcBef>
                          <a:spcPct val="20000"/>
                        </a:spcBef>
                        <a:buClr>
                          <a:srgbClr val="CC0000"/>
                        </a:buClr>
                        <a:buFont typeface="Wingdings" pitchFamily="2" charset="2"/>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9pPr>
                    </a:lstStyle>
                    <a:p>
                      <a:pPr marL="0" marR="0" lvl="0" indent="-53975"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HG丸ｺﾞｼｯｸM-PRO" pitchFamily="50" charset="-128"/>
                          <a:ea typeface="メイリオ" pitchFamily="50" charset="-128"/>
                          <a:cs typeface="ＭＳ Ｐゴシック" charset="-128"/>
                        </a:rPr>
                        <a:t>50</a:t>
                      </a:r>
                      <a:r>
                        <a:rPr kumimoji="1" lang="ja-JP" altLang="ja-JP" sz="800" b="0" i="0" u="none" strike="noStrike" cap="none" normalizeH="0" baseline="0" smtClean="0">
                          <a:ln>
                            <a:noFill/>
                          </a:ln>
                          <a:solidFill>
                            <a:schemeClr val="tx1"/>
                          </a:solidFill>
                          <a:effectLst/>
                          <a:latin typeface="HG丸ｺﾞｼｯｸM-PRO" pitchFamily="50" charset="-128"/>
                          <a:ea typeface="メイリオ" pitchFamily="50" charset="-128"/>
                          <a:cs typeface="Times New Roman" pitchFamily="18" charset="0"/>
                        </a:rPr>
                        <a:t>名</a:t>
                      </a:r>
                      <a:endParaRPr kumimoji="1" lang="ja-JP" altLang="ja-JP" sz="800" b="0" i="0" u="none" strike="noStrike" cap="none" normalizeH="0" baseline="0" smtClean="0">
                        <a:ln>
                          <a:noFill/>
                        </a:ln>
                        <a:solidFill>
                          <a:schemeClr val="tx1"/>
                        </a:solidFill>
                        <a:effectLst/>
                        <a:latin typeface="Century" pitchFamily="18" charset="0"/>
                        <a:ea typeface="ＭＳ Ｐゴシック" charset="-128"/>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Clr>
                          <a:srgbClr val="CC0000"/>
                        </a:buClr>
                        <a:buFont typeface="Wingdings" pitchFamily="2" charset="2"/>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HG丸ｺﾞｼｯｸM-PRO" pitchFamily="50" charset="-128"/>
                          <a:ea typeface="メイリオ" pitchFamily="50" charset="-128"/>
                          <a:cs typeface="Arial" charset="0"/>
                        </a:rPr>
                        <a:t>80</a:t>
                      </a:r>
                      <a:r>
                        <a:rPr kumimoji="1" lang="ja-JP" altLang="ja-JP" sz="800" b="0" i="0" u="none" strike="noStrike" cap="none" normalizeH="0" baseline="0" smtClean="0">
                          <a:ln>
                            <a:noFill/>
                          </a:ln>
                          <a:solidFill>
                            <a:schemeClr val="tx1"/>
                          </a:solidFill>
                          <a:effectLst/>
                          <a:latin typeface="HG丸ｺﾞｼｯｸM-PRO" pitchFamily="50" charset="-128"/>
                          <a:ea typeface="メイリオ" pitchFamily="50" charset="-128"/>
                          <a:cs typeface="Arial" charset="0"/>
                        </a:rPr>
                        <a:t>名</a:t>
                      </a:r>
                      <a:endParaRPr kumimoji="1" lang="ja-JP" altLang="ja-JP" sz="800" b="0" i="0" u="none" strike="noStrike" cap="none" normalizeH="0" baseline="0" smtClean="0">
                        <a:ln>
                          <a:noFill/>
                        </a:ln>
                        <a:solidFill>
                          <a:schemeClr val="tx1"/>
                        </a:solidFill>
                        <a:effectLst/>
                        <a:latin typeface="Century" pitchFamily="18" charset="0"/>
                        <a:ea typeface="メイリオ" pitchFamily="50" charset="-128"/>
                        <a:cs typeface="Arial" charset="0"/>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eaLnBrk="0" hangingPunct="0">
                        <a:spcBef>
                          <a:spcPct val="20000"/>
                        </a:spcBef>
                        <a:buClr>
                          <a:srgbClr val="CC0000"/>
                        </a:buClr>
                        <a:buFont typeface="Wingdings" pitchFamily="2" charset="2"/>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HG丸ｺﾞｼｯｸM-PRO" pitchFamily="50" charset="-128"/>
                          <a:ea typeface="メイリオ" pitchFamily="50" charset="-128"/>
                          <a:cs typeface="Arial" charset="0"/>
                        </a:rPr>
                        <a:t>40</a:t>
                      </a:r>
                      <a:r>
                        <a:rPr kumimoji="1" lang="ja-JP" altLang="ja-JP" sz="800" b="0" i="0" u="none" strike="noStrike" cap="none" normalizeH="0" baseline="0" smtClean="0">
                          <a:ln>
                            <a:noFill/>
                          </a:ln>
                          <a:solidFill>
                            <a:schemeClr val="tx1"/>
                          </a:solidFill>
                          <a:effectLst/>
                          <a:latin typeface="HG丸ｺﾞｼｯｸM-PRO" pitchFamily="50" charset="-128"/>
                          <a:ea typeface="メイリオ" pitchFamily="50" charset="-128"/>
                          <a:cs typeface="Arial" charset="0"/>
                        </a:rPr>
                        <a:t>名</a:t>
                      </a:r>
                      <a:endParaRPr kumimoji="1" lang="ja-JP" altLang="ja-JP" sz="800" b="0" i="0" u="none" strike="noStrike" cap="none" normalizeH="0" baseline="0" smtClean="0">
                        <a:ln>
                          <a:noFill/>
                        </a:ln>
                        <a:solidFill>
                          <a:schemeClr val="tx1"/>
                        </a:solidFill>
                        <a:effectLst/>
                        <a:latin typeface="Century" pitchFamily="18" charset="0"/>
                        <a:ea typeface="メイリオ" pitchFamily="50" charset="-128"/>
                        <a:cs typeface="Arial" charset="0"/>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394">
                <a:tc rowSpan="2">
                  <a:txBody>
                    <a:bodyPr/>
                    <a:lstStyle>
                      <a:lvl1pPr eaLnBrk="0" hangingPunct="0">
                        <a:spcBef>
                          <a:spcPct val="20000"/>
                        </a:spcBef>
                        <a:buClr>
                          <a:srgbClr val="CC0000"/>
                        </a:buClr>
                        <a:buFont typeface="Wingdings" pitchFamily="2" charset="2"/>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chemeClr val="tx1"/>
                          </a:solidFill>
                          <a:effectLst/>
                          <a:latin typeface="ＭＳ Ｐゴシック" charset="-128"/>
                          <a:ea typeface="メイリオ" pitchFamily="50" charset="-128"/>
                          <a:cs typeface="ＭＳ Ｐゴシック" charset="-128"/>
                        </a:rPr>
                        <a:t>共催</a:t>
                      </a:r>
                      <a:endParaRPr kumimoji="1" lang="ja-JP" altLang="ja-JP" sz="800" b="0" i="0" u="none" strike="noStrike" cap="none" normalizeH="0" baseline="0" dirty="0" smtClean="0">
                        <a:ln>
                          <a:noFill/>
                        </a:ln>
                        <a:solidFill>
                          <a:schemeClr val="tx1"/>
                        </a:solidFill>
                        <a:effectLst/>
                        <a:latin typeface="Century" pitchFamily="18" charset="0"/>
                        <a:ea typeface="メイリオ" pitchFamily="50" charset="-128"/>
                        <a:cs typeface="ＭＳ Ｐゴシック" charset="-128"/>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indent="20638" eaLnBrk="0" hangingPunct="0">
                        <a:spcBef>
                          <a:spcPct val="20000"/>
                        </a:spcBef>
                        <a:buClr>
                          <a:srgbClr val="CC0000"/>
                        </a:buClr>
                        <a:buFont typeface="Wingdings" pitchFamily="2" charset="2"/>
                        <a:tabLst>
                          <a:tab pos="85725" algn="l"/>
                        </a:tabLst>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9pPr>
                    </a:lstStyle>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ja-JP"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大阪市</a:t>
                      </a:r>
                      <a:endParaRPr kumimoji="1" lang="ja-JP" altLang="ja-JP" sz="800" b="0" i="0" u="none" strike="noStrike" cap="none" normalizeH="0" baseline="0" dirty="0" smtClean="0">
                        <a:ln>
                          <a:noFill/>
                        </a:ln>
                        <a:solidFill>
                          <a:schemeClr val="tx1"/>
                        </a:solidFill>
                        <a:effectLst/>
                        <a:latin typeface="Century" pitchFamily="18" charset="0"/>
                        <a:ea typeface="メイリオ" pitchFamily="50" charset="-128"/>
                        <a:cs typeface="Times New Roman" pitchFamily="18" charset="0"/>
                      </a:endParaRPr>
                    </a:p>
                  </a:txBody>
                  <a:tcPr marL="20674" marR="20674"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gridSpan="2">
                  <a:txBody>
                    <a:bodyPr/>
                    <a:lstStyle>
                      <a:lvl1pPr indent="20638" eaLnBrk="0" hangingPunct="0">
                        <a:spcBef>
                          <a:spcPct val="20000"/>
                        </a:spcBef>
                        <a:buClr>
                          <a:srgbClr val="CC0000"/>
                        </a:buClr>
                        <a:buFont typeface="Wingdings" pitchFamily="2" charset="2"/>
                        <a:tabLst>
                          <a:tab pos="85725" algn="l"/>
                        </a:tabLst>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9pPr>
                    </a:lstStyle>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ja-JP"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東京大学</a:t>
                      </a:r>
                      <a:endParaRPr kumimoji="1" lang="ja-JP" altLang="ja-JP" sz="800" b="0" i="0" u="none" strike="noStrike" cap="none" normalizeH="0" baseline="0" dirty="0" smtClean="0">
                        <a:ln>
                          <a:noFill/>
                        </a:ln>
                        <a:solidFill>
                          <a:schemeClr val="tx1"/>
                        </a:solidFill>
                        <a:effectLst/>
                        <a:latin typeface="Century" pitchFamily="18" charset="0"/>
                        <a:ea typeface="メイリオ" pitchFamily="50" charset="-128"/>
                        <a:cs typeface="Times New Roman" pitchFamily="18" charset="0"/>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indent="20638" eaLnBrk="0" hangingPunct="0">
                        <a:spcBef>
                          <a:spcPct val="20000"/>
                        </a:spcBef>
                        <a:buClr>
                          <a:srgbClr val="CC0000"/>
                        </a:buClr>
                        <a:buFont typeface="Wingdings" pitchFamily="2" charset="2"/>
                        <a:tabLst>
                          <a:tab pos="85725" algn="l"/>
                        </a:tabLst>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9pPr>
                    </a:lstStyle>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ja-JP"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松江市</a:t>
                      </a:r>
                      <a:r>
                        <a:rPr kumimoji="1" lang="ja-JP" altLang="en-US"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a:t>
                      </a:r>
                      <a:r>
                        <a:rPr kumimoji="1" lang="ja-JP"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島根大学</a:t>
                      </a:r>
                      <a:r>
                        <a:rPr kumimoji="1" lang="ja-JP" altLang="en-US"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a:t>
                      </a:r>
                      <a:r>
                        <a:rPr kumimoji="1" lang="ja-JP"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しまね</a:t>
                      </a:r>
                      <a:r>
                        <a:rPr kumimoji="1" lang="en-US"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ＭＳ Ｐゴシック" charset="-128"/>
                        </a:rPr>
                        <a:t>OSS</a:t>
                      </a:r>
                      <a:r>
                        <a:rPr kumimoji="1" lang="ja-JP"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協議会</a:t>
                      </a:r>
                      <a:endParaRPr kumimoji="1" lang="ja-JP" altLang="ja-JP" sz="800" b="0" i="0" u="none" strike="noStrike" cap="none" normalizeH="0" baseline="0" dirty="0" smtClean="0">
                        <a:ln>
                          <a:noFill/>
                        </a:ln>
                        <a:solidFill>
                          <a:schemeClr val="tx1"/>
                        </a:solidFill>
                        <a:effectLst/>
                        <a:latin typeface="Century" pitchFamily="18" charset="0"/>
                        <a:ea typeface="ＭＳ Ｐゴシック" charset="-128"/>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49484">
                <a:tc vMerge="1">
                  <a:txBody>
                    <a:bodyPr/>
                    <a:lstStyle/>
                    <a:p>
                      <a:endParaRPr kumimoji="1" lang="ja-JP" altLang="en-US"/>
                    </a:p>
                  </a:txBody>
                  <a:tcPr/>
                </a:tc>
                <a:tc gridSpan="4">
                  <a:txBody>
                    <a:bodyPr/>
                    <a:lstStyle>
                      <a:lvl1pPr indent="20638" eaLnBrk="0" hangingPunct="0">
                        <a:spcBef>
                          <a:spcPct val="20000"/>
                        </a:spcBef>
                        <a:buClr>
                          <a:srgbClr val="CC0000"/>
                        </a:buClr>
                        <a:buFont typeface="Wingdings" pitchFamily="2" charset="2"/>
                        <a:tabLst>
                          <a:tab pos="85725" algn="l"/>
                        </a:tabLst>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9pPr>
                    </a:lstStyle>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ja-JP"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社会基盤情報流通推進協議会（</a:t>
                      </a:r>
                      <a:r>
                        <a:rPr kumimoji="1" lang="en-US"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ＭＳ Ｐゴシック" charset="-128"/>
                        </a:rPr>
                        <a:t>AIGID</a:t>
                      </a:r>
                      <a:r>
                        <a:rPr kumimoji="1" lang="ja-JP"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a:t>
                      </a:r>
                      <a:r>
                        <a:rPr kumimoji="1" lang="ja-JP" altLang="en-US"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a:t>
                      </a:r>
                      <a:r>
                        <a:rPr kumimoji="1" lang="en-US"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ＭＳ Ｐゴシック" charset="-128"/>
                        </a:rPr>
                        <a:t>LOD</a:t>
                      </a:r>
                      <a:r>
                        <a:rPr kumimoji="1" lang="ja-JP"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チャレンジ実行委員</a:t>
                      </a:r>
                      <a:endParaRPr kumimoji="1" lang="ja-JP" altLang="en-US"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endParaRPr>
                    </a:p>
                  </a:txBody>
                  <a:tcPr marL="20674" marR="20674"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57247">
                <a:tc rowSpan="2">
                  <a:txBody>
                    <a:bodyPr/>
                    <a:lstStyle>
                      <a:lvl1pPr eaLnBrk="0" hangingPunct="0">
                        <a:spcBef>
                          <a:spcPct val="20000"/>
                        </a:spcBef>
                        <a:buClr>
                          <a:srgbClr val="CC0000"/>
                        </a:buClr>
                        <a:buFont typeface="Wingdings" pitchFamily="2" charset="2"/>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ＭＳ Ｐゴシック" charset="-128"/>
                          <a:ea typeface="メイリオ" pitchFamily="50" charset="-128"/>
                          <a:cs typeface="ＭＳ Ｐゴシック" charset="-128"/>
                        </a:rPr>
                        <a:t>後援</a:t>
                      </a:r>
                      <a:endParaRPr kumimoji="1" lang="ja-JP" altLang="ja-JP" sz="800" b="0" i="0" u="none" strike="noStrike" cap="none" normalizeH="0" baseline="0" smtClean="0">
                        <a:ln>
                          <a:noFill/>
                        </a:ln>
                        <a:solidFill>
                          <a:schemeClr val="tx1"/>
                        </a:solidFill>
                        <a:effectLst/>
                        <a:latin typeface="Century" pitchFamily="18" charset="0"/>
                        <a:ea typeface="メイリオ" pitchFamily="50" charset="-128"/>
                        <a:cs typeface="ＭＳ Ｐゴシック" charset="-128"/>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indent="20638" eaLnBrk="0" hangingPunct="0">
                        <a:spcBef>
                          <a:spcPct val="20000"/>
                        </a:spcBef>
                        <a:buClr>
                          <a:srgbClr val="CC0000"/>
                        </a:buClr>
                        <a:buFont typeface="Wingdings" pitchFamily="2" charset="2"/>
                        <a:tabLst>
                          <a:tab pos="85725" algn="l"/>
                        </a:tabLst>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9pPr>
                    </a:lstStyle>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ja-JP"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・株式会社国際電気通信基礎技術研究所</a:t>
                      </a:r>
                      <a:r>
                        <a:rPr kumimoji="1" lang="en-US"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a:t>
                      </a:r>
                      <a:r>
                        <a:rPr kumimoji="1" lang="en-US"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ＭＳ Ｐゴシック" charset="-128"/>
                        </a:rPr>
                        <a:t>ATR)</a:t>
                      </a:r>
                      <a:endParaRPr kumimoji="1" lang="ja-JP" altLang="ja-JP" sz="800" b="0" i="0" u="none" strike="noStrike" cap="none" normalizeH="0" baseline="0" dirty="0" smtClean="0">
                        <a:ln>
                          <a:noFill/>
                        </a:ln>
                        <a:solidFill>
                          <a:schemeClr val="tx1"/>
                        </a:solidFill>
                        <a:effectLst/>
                        <a:latin typeface="Century" pitchFamily="18" charset="0"/>
                        <a:ea typeface="ＭＳ Ｐゴシック" charset="-128"/>
                      </a:endParaRPr>
                    </a:p>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ja-JP"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メイリオ" pitchFamily="50" charset="-128"/>
                        </a:rPr>
                        <a:t>・大阪市都市型産業振興センター</a:t>
                      </a:r>
                      <a:endParaRPr kumimoji="1" lang="ja-JP" altLang="ja-JP" sz="800" b="0" i="0" u="none" strike="noStrike" cap="none" normalizeH="0" baseline="0" dirty="0" smtClean="0">
                        <a:ln>
                          <a:noFill/>
                        </a:ln>
                        <a:solidFill>
                          <a:schemeClr val="tx1"/>
                        </a:solidFill>
                        <a:effectLst/>
                        <a:latin typeface="Century" pitchFamily="18" charset="0"/>
                        <a:ea typeface="ＭＳ Ｐゴシック" charset="-128"/>
                      </a:endParaRPr>
                    </a:p>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ja-JP"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メイリオ" pitchFamily="50" charset="-128"/>
                        </a:rPr>
                        <a:t>・オープンデータ東海</a:t>
                      </a:r>
                      <a:endParaRPr kumimoji="1" lang="ja-JP" altLang="ja-JP" sz="800" b="0" i="0" u="none" strike="noStrike" cap="none" normalizeH="0" baseline="0" dirty="0" smtClean="0">
                        <a:ln>
                          <a:noFill/>
                        </a:ln>
                        <a:solidFill>
                          <a:schemeClr val="tx1"/>
                        </a:solidFill>
                        <a:effectLst/>
                        <a:latin typeface="Century" pitchFamily="18" charset="0"/>
                        <a:ea typeface="ＭＳ Ｐゴシック" charset="-128"/>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gridSpan="2">
                  <a:txBody>
                    <a:bodyPr/>
                    <a:lstStyle>
                      <a:lvl1pPr indent="20638" eaLnBrk="0" hangingPunct="0">
                        <a:spcBef>
                          <a:spcPct val="20000"/>
                        </a:spcBef>
                        <a:buClr>
                          <a:srgbClr val="CC0000"/>
                        </a:buClr>
                        <a:buFont typeface="Wingdings" pitchFamily="2" charset="2"/>
                        <a:tabLst>
                          <a:tab pos="85725" algn="l"/>
                        </a:tabLst>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9pPr>
                    </a:lstStyle>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ja-JP"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・オープン・ナレッジ・ファウンデーション・ジャパン（</a:t>
                      </a:r>
                      <a:r>
                        <a:rPr kumimoji="1" lang="en-US"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ＭＳ Ｐゴシック" charset="-128"/>
                        </a:rPr>
                        <a:t>OKFJ</a:t>
                      </a:r>
                      <a:r>
                        <a:rPr kumimoji="1" lang="ja-JP"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a:t>
                      </a:r>
                      <a:endParaRPr kumimoji="1" lang="ja-JP" altLang="ja-JP" sz="800" b="0" i="0" u="none" strike="noStrike" cap="none" normalizeH="0" baseline="0" dirty="0" smtClean="0">
                        <a:ln>
                          <a:noFill/>
                        </a:ln>
                        <a:solidFill>
                          <a:schemeClr val="tx1"/>
                        </a:solidFill>
                        <a:effectLst/>
                        <a:latin typeface="Century" pitchFamily="18" charset="0"/>
                        <a:ea typeface="ＭＳ Ｐゴシック" charset="-128"/>
                      </a:endParaRPr>
                    </a:p>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en-US"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メイリオ" pitchFamily="50" charset="-128"/>
                        </a:rPr>
                        <a:t> </a:t>
                      </a:r>
                      <a:endParaRPr kumimoji="1" lang="ja-JP" altLang="ja-JP" sz="800" b="0" i="0" u="none" strike="noStrike" cap="none" normalizeH="0" baseline="0" dirty="0" smtClean="0">
                        <a:ln>
                          <a:noFill/>
                        </a:ln>
                        <a:solidFill>
                          <a:schemeClr val="tx1"/>
                        </a:solidFill>
                        <a:effectLst/>
                        <a:latin typeface="Century" pitchFamily="18" charset="0"/>
                        <a:ea typeface="ＭＳ Ｐゴシック" charset="-128"/>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indent="20638" eaLnBrk="0" hangingPunct="0">
                        <a:spcBef>
                          <a:spcPct val="20000"/>
                        </a:spcBef>
                        <a:buClr>
                          <a:srgbClr val="CC0000"/>
                        </a:buClr>
                        <a:buFont typeface="Wingdings" pitchFamily="2" charset="2"/>
                        <a:tabLst>
                          <a:tab pos="85725" algn="l"/>
                        </a:tabLst>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9pPr>
                    </a:lstStyle>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ja-JP" altLang="ja-JP" sz="800" b="0" i="0" u="none" strike="noStrike" cap="none" normalizeH="0" baseline="0" smtClean="0">
                          <a:ln>
                            <a:noFill/>
                          </a:ln>
                          <a:solidFill>
                            <a:schemeClr val="tx1"/>
                          </a:solidFill>
                          <a:effectLst/>
                          <a:latin typeface="HG丸ｺﾞｼｯｸM-PRO" pitchFamily="50" charset="-128"/>
                          <a:ea typeface="メイリオ" pitchFamily="50" charset="-128"/>
                          <a:cs typeface="Times New Roman" pitchFamily="18" charset="0"/>
                        </a:rPr>
                        <a:t>・島根県</a:t>
                      </a:r>
                      <a:endParaRPr kumimoji="1" lang="ja-JP" altLang="ja-JP" sz="800" b="0" i="0" u="none" strike="noStrike" cap="none" normalizeH="0" baseline="0" smtClean="0">
                        <a:ln>
                          <a:noFill/>
                        </a:ln>
                        <a:solidFill>
                          <a:schemeClr val="tx1"/>
                        </a:solidFill>
                        <a:effectLst/>
                        <a:latin typeface="Century" pitchFamily="18" charset="0"/>
                        <a:ea typeface="メイリオ" pitchFamily="50" charset="-128"/>
                        <a:cs typeface="Times New Roman" pitchFamily="18" charset="0"/>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r>
              <a:tr h="439661">
                <a:tc vMerge="1">
                  <a:txBody>
                    <a:bodyPr/>
                    <a:lstStyle/>
                    <a:p>
                      <a:endParaRPr kumimoji="1" lang="ja-JP" altLang="en-US"/>
                    </a:p>
                  </a:txBody>
                  <a:tcPr/>
                </a:tc>
                <a:tc gridSpan="2">
                  <a:txBody>
                    <a:bodyPr/>
                    <a:lstStyle>
                      <a:lvl1pPr indent="20638" eaLnBrk="0" hangingPunct="0">
                        <a:spcBef>
                          <a:spcPct val="20000"/>
                        </a:spcBef>
                        <a:buClr>
                          <a:srgbClr val="CC0000"/>
                        </a:buClr>
                        <a:buFont typeface="Wingdings" pitchFamily="2" charset="2"/>
                        <a:tabLst>
                          <a:tab pos="85725" algn="l"/>
                        </a:tabLst>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9pPr>
                    </a:lstStyle>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ja-JP" altLang="ja-JP" sz="800" b="1" i="0" u="none" strike="noStrike" cap="none" normalizeH="0" baseline="0" dirty="0" smtClean="0">
                          <a:ln>
                            <a:noFill/>
                          </a:ln>
                          <a:solidFill>
                            <a:schemeClr val="tx1"/>
                          </a:solidFill>
                          <a:effectLst/>
                          <a:latin typeface="HG丸ｺﾞｼｯｸM-PRO" pitchFamily="50" charset="-128"/>
                          <a:ea typeface="メイリオ" pitchFamily="50" charset="-128"/>
                          <a:cs typeface="Times New Roman" pitchFamily="18" charset="0"/>
                        </a:rPr>
                        <a:t>・</a:t>
                      </a:r>
                      <a:r>
                        <a:rPr kumimoji="1" lang="ja-JP" altLang="ja-JP" sz="800" b="0" i="0" u="none" strike="noStrike" cap="none" normalizeH="0" baseline="0" dirty="0" smtClean="0">
                          <a:ln>
                            <a:noFill/>
                          </a:ln>
                          <a:solidFill>
                            <a:schemeClr val="tx1"/>
                          </a:solidFill>
                          <a:effectLst/>
                          <a:latin typeface="HGS明朝E" pitchFamily="18" charset="-128"/>
                          <a:ea typeface="メイリオ" pitchFamily="50" charset="-128"/>
                          <a:cs typeface="Times New Roman" pitchFamily="18" charset="0"/>
                        </a:rPr>
                        <a:t>高度情報通信ネットワーク社会推進戦略本部（調整中）</a:t>
                      </a:r>
                      <a:endParaRPr kumimoji="1" lang="ja-JP" altLang="ja-JP" sz="800" b="0" i="0" u="none" strike="noStrike" cap="none" normalizeH="0" baseline="0" dirty="0" smtClean="0">
                        <a:ln>
                          <a:noFill/>
                        </a:ln>
                        <a:solidFill>
                          <a:schemeClr val="tx1"/>
                        </a:solidFill>
                        <a:effectLst/>
                        <a:latin typeface="Century" pitchFamily="18" charset="0"/>
                        <a:ea typeface="メイリオ" pitchFamily="50" charset="-128"/>
                        <a:cs typeface="Times New Roman" pitchFamily="18" charset="0"/>
                      </a:endParaRPr>
                    </a:p>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ja-JP" altLang="ja-JP" sz="800" b="0" i="0" u="none" strike="noStrike" cap="none" normalizeH="0" baseline="0" dirty="0" smtClean="0">
                          <a:ln>
                            <a:noFill/>
                          </a:ln>
                          <a:solidFill>
                            <a:schemeClr val="tx1"/>
                          </a:solidFill>
                          <a:effectLst/>
                          <a:latin typeface="HGS明朝E" pitchFamily="18" charset="-128"/>
                          <a:ea typeface="メイリオ" pitchFamily="50" charset="-128"/>
                          <a:cs typeface="Times New Roman" pitchFamily="18" charset="0"/>
                        </a:rPr>
                        <a:t>・国土交通省（調整中）</a:t>
                      </a:r>
                      <a:endParaRPr kumimoji="1" lang="ja-JP" altLang="ja-JP" sz="800" b="0" i="0" u="none" strike="noStrike" cap="none" normalizeH="0" baseline="0" dirty="0" smtClean="0">
                        <a:ln>
                          <a:noFill/>
                        </a:ln>
                        <a:solidFill>
                          <a:schemeClr val="tx1"/>
                        </a:solidFill>
                        <a:effectLst/>
                        <a:latin typeface="Century" pitchFamily="18" charset="0"/>
                        <a:ea typeface="メイリオ" pitchFamily="50" charset="-128"/>
                        <a:cs typeface="Times New Roman" pitchFamily="18" charset="0"/>
                      </a:endParaRPr>
                    </a:p>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ja-JP" altLang="ja-JP" sz="800" b="0" i="0" u="none" strike="noStrike" cap="none" normalizeH="0" baseline="0" dirty="0" smtClean="0">
                          <a:ln>
                            <a:noFill/>
                          </a:ln>
                          <a:solidFill>
                            <a:schemeClr val="tx1"/>
                          </a:solidFill>
                          <a:effectLst/>
                          <a:latin typeface="HGS明朝E" pitchFamily="18" charset="-128"/>
                          <a:ea typeface="メイリオ" pitchFamily="50" charset="-128"/>
                          <a:cs typeface="Times New Roman" pitchFamily="18" charset="0"/>
                        </a:rPr>
                        <a:t>・国土交通省国土地理院（調整中）</a:t>
                      </a:r>
                      <a:endParaRPr kumimoji="1" lang="ja-JP" altLang="ja-JP" sz="800" b="0" i="0" u="none" strike="noStrike" cap="none" normalizeH="0" baseline="0" dirty="0" smtClean="0">
                        <a:ln>
                          <a:noFill/>
                        </a:ln>
                        <a:solidFill>
                          <a:schemeClr val="tx1"/>
                        </a:solidFill>
                        <a:effectLst/>
                        <a:latin typeface="Century" pitchFamily="18" charset="0"/>
                        <a:ea typeface="メイリオ" pitchFamily="50" charset="-128"/>
                        <a:cs typeface="Times New Roman" pitchFamily="18" charset="0"/>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lvl1pPr indent="20638" eaLnBrk="0" hangingPunct="0">
                        <a:spcBef>
                          <a:spcPct val="20000"/>
                        </a:spcBef>
                        <a:buClr>
                          <a:srgbClr val="CC0000"/>
                        </a:buClr>
                        <a:buFont typeface="Wingdings" pitchFamily="2" charset="2"/>
                        <a:tabLst>
                          <a:tab pos="85725" algn="l"/>
                        </a:tabLst>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9pPr>
                    </a:lstStyle>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ja-JP" altLang="en-US" sz="800" b="0" i="0" u="none" strike="noStrike" cap="none" normalizeH="0" baseline="0" dirty="0" smtClean="0">
                          <a:ln>
                            <a:noFill/>
                          </a:ln>
                          <a:solidFill>
                            <a:schemeClr val="tx1"/>
                          </a:solidFill>
                          <a:effectLst/>
                          <a:latin typeface="HGS明朝E" pitchFamily="18" charset="-128"/>
                          <a:ea typeface="メイリオ" pitchFamily="50" charset="-128"/>
                          <a:cs typeface="Times New Roman" pitchFamily="18" charset="0"/>
                        </a:rPr>
                        <a:t>・</a:t>
                      </a:r>
                      <a:r>
                        <a:rPr kumimoji="1" lang="en-US" altLang="ja-JP" sz="800" b="0" i="0" u="none" strike="noStrike" cap="none" normalizeH="0" baseline="0" dirty="0" smtClean="0">
                          <a:ln>
                            <a:noFill/>
                          </a:ln>
                          <a:solidFill>
                            <a:schemeClr val="tx1"/>
                          </a:solidFill>
                          <a:effectLst/>
                          <a:latin typeface="HGS明朝E" pitchFamily="18" charset="-128"/>
                          <a:ea typeface="メイリオ" pitchFamily="50" charset="-128"/>
                          <a:cs typeface="Times New Roman" pitchFamily="18" charset="0"/>
                        </a:rPr>
                        <a:t>NPO</a:t>
                      </a:r>
                      <a:r>
                        <a:rPr kumimoji="1" lang="ja-JP" altLang="en-US" sz="800" b="0" i="0" u="none" strike="noStrike" cap="none" normalizeH="0" baseline="0" dirty="0" smtClean="0">
                          <a:ln>
                            <a:noFill/>
                          </a:ln>
                          <a:solidFill>
                            <a:schemeClr val="tx1"/>
                          </a:solidFill>
                          <a:effectLst/>
                          <a:latin typeface="HGS明朝E" pitchFamily="18" charset="-128"/>
                          <a:ea typeface="メイリオ" pitchFamily="50" charset="-128"/>
                          <a:cs typeface="Times New Roman" pitchFamily="18" charset="0"/>
                        </a:rPr>
                        <a:t>法人位置情報サービス研究機構</a:t>
                      </a:r>
                    </a:p>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ja-JP" altLang="en-US" sz="800" b="0" i="0" u="none" strike="noStrike" cap="none" normalizeH="0" baseline="0" dirty="0" smtClean="0">
                          <a:ln>
                            <a:noFill/>
                          </a:ln>
                          <a:solidFill>
                            <a:schemeClr val="tx1"/>
                          </a:solidFill>
                          <a:effectLst/>
                          <a:latin typeface="HGS明朝E" pitchFamily="18" charset="-128"/>
                          <a:ea typeface="メイリオ" pitchFamily="50" charset="-128"/>
                          <a:cs typeface="Times New Roman" pitchFamily="18" charset="0"/>
                        </a:rPr>
                        <a:t>・</a:t>
                      </a:r>
                      <a:r>
                        <a:rPr kumimoji="1" lang="ja-JP" altLang="en-US" sz="800" b="0" i="0" u="none" strike="noStrike" cap="none" normalizeH="0" baseline="0" dirty="0" err="1" smtClean="0">
                          <a:ln>
                            <a:noFill/>
                          </a:ln>
                          <a:solidFill>
                            <a:schemeClr val="tx1"/>
                          </a:solidFill>
                          <a:effectLst/>
                          <a:latin typeface="HGS明朝E" pitchFamily="18" charset="-128"/>
                          <a:ea typeface="メイリオ" pitchFamily="50" charset="-128"/>
                          <a:cs typeface="Times New Roman" pitchFamily="18" charset="0"/>
                        </a:rPr>
                        <a:t>ｇ</a:t>
                      </a:r>
                      <a:r>
                        <a:rPr kumimoji="1" lang="ja-JP" altLang="en-US" sz="800" b="0" i="0" u="none" strike="noStrike" cap="none" normalizeH="0" baseline="0" dirty="0" smtClean="0">
                          <a:ln>
                            <a:noFill/>
                          </a:ln>
                          <a:solidFill>
                            <a:schemeClr val="tx1"/>
                          </a:solidFill>
                          <a:effectLst/>
                          <a:latin typeface="HGS明朝E" pitchFamily="18" charset="-128"/>
                          <a:ea typeface="メイリオ" pitchFamily="50" charset="-128"/>
                          <a:cs typeface="Times New Roman" pitchFamily="18" charset="0"/>
                        </a:rPr>
                        <a:t>コンテンツ流通推進協議会</a:t>
                      </a:r>
                    </a:p>
                  </a:txBody>
                  <a:tcPr marL="20674" marR="20674" marT="0"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114312">
                <a:tc>
                  <a:txBody>
                    <a:bodyPr/>
                    <a:lstStyle>
                      <a:lvl1pPr eaLnBrk="0" hangingPunct="0">
                        <a:spcBef>
                          <a:spcPct val="20000"/>
                        </a:spcBef>
                        <a:buClr>
                          <a:srgbClr val="CC0000"/>
                        </a:buClr>
                        <a:buFont typeface="Wingdings" pitchFamily="2" charset="2"/>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defRPr sz="1200">
                          <a:solidFill>
                            <a:schemeClr val="tx1"/>
                          </a:solidFill>
                          <a:latin typeface="HGS明朝E" pitchFamily="18" charset="-128"/>
                          <a:ea typeface="HGS明朝E"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chemeClr val="tx1"/>
                          </a:solidFill>
                          <a:effectLst/>
                          <a:latin typeface="ＭＳ Ｐゴシック" charset="-128"/>
                          <a:ea typeface="メイリオ" pitchFamily="50" charset="-128"/>
                          <a:cs typeface="ＭＳ Ｐゴシック" charset="-128"/>
                        </a:rPr>
                        <a:t>問合せ先</a:t>
                      </a:r>
                      <a:endParaRPr kumimoji="1" lang="ja-JP" altLang="ja-JP" sz="800" b="0" i="0" u="none" strike="noStrike" cap="none" normalizeH="0" baseline="0" dirty="0" smtClean="0">
                        <a:ln>
                          <a:noFill/>
                        </a:ln>
                        <a:solidFill>
                          <a:schemeClr val="tx1"/>
                        </a:solidFill>
                        <a:effectLst/>
                        <a:latin typeface="Century" pitchFamily="18" charset="0"/>
                        <a:ea typeface="メイリオ" pitchFamily="50" charset="-128"/>
                        <a:cs typeface="ＭＳ Ｐゴシック" charset="-128"/>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indent="20638" eaLnBrk="0" hangingPunct="0">
                        <a:spcBef>
                          <a:spcPct val="20000"/>
                        </a:spcBef>
                        <a:buClr>
                          <a:srgbClr val="CC0000"/>
                        </a:buClr>
                        <a:buFont typeface="Wingdings" pitchFamily="2" charset="2"/>
                        <a:tabLst>
                          <a:tab pos="85725" algn="l"/>
                        </a:tabLst>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9pPr>
                    </a:lstStyle>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en-US"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ＭＳ Ｐゴシック" charset="-128"/>
                        </a:rPr>
                        <a:t>od-osaka@tower.jipdec.or.jp</a:t>
                      </a:r>
                      <a:endParaRPr kumimoji="1" lang="ja-JP" altLang="ja-JP" sz="800" b="0" i="0" u="none" strike="noStrike" cap="none" normalizeH="0" baseline="0" dirty="0" smtClean="0">
                        <a:ln>
                          <a:noFill/>
                        </a:ln>
                        <a:solidFill>
                          <a:schemeClr val="tx1"/>
                        </a:solidFill>
                        <a:effectLst/>
                        <a:latin typeface="Century" pitchFamily="18" charset="0"/>
                        <a:ea typeface="メイリオ" pitchFamily="50" charset="-128"/>
                        <a:cs typeface="ＭＳ Ｐゴシック" charset="-128"/>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indent="20638" eaLnBrk="0" hangingPunct="0">
                        <a:spcBef>
                          <a:spcPct val="20000"/>
                        </a:spcBef>
                        <a:buClr>
                          <a:srgbClr val="CC0000"/>
                        </a:buClr>
                        <a:buFont typeface="Wingdings" pitchFamily="2" charset="2"/>
                        <a:tabLst>
                          <a:tab pos="85725" algn="l"/>
                        </a:tabLst>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9pPr>
                    </a:lstStyle>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en-US" altLang="ja-JP" sz="800" b="0" i="0" u="none" strike="noStrike" cap="none" normalizeH="0" baseline="0" smtClean="0">
                          <a:ln>
                            <a:noFill/>
                          </a:ln>
                          <a:solidFill>
                            <a:schemeClr val="tx1"/>
                          </a:solidFill>
                          <a:effectLst/>
                          <a:latin typeface="HG丸ｺﾞｼｯｸM-PRO" pitchFamily="50" charset="-128"/>
                          <a:ea typeface="メイリオ" pitchFamily="50" charset="-128"/>
                          <a:cs typeface="ＭＳ Ｐゴシック" charset="-128"/>
                        </a:rPr>
                        <a:t>od-tokyo @tower.jipdec.or.jp </a:t>
                      </a:r>
                      <a:endParaRPr kumimoji="1" lang="ja-JP" altLang="ja-JP" sz="800" b="0" i="0" u="none" strike="noStrike" cap="none" normalizeH="0" baseline="0" smtClean="0">
                        <a:ln>
                          <a:noFill/>
                        </a:ln>
                        <a:solidFill>
                          <a:schemeClr val="tx1"/>
                        </a:solidFill>
                        <a:effectLst/>
                        <a:latin typeface="Century" pitchFamily="18" charset="0"/>
                        <a:ea typeface="メイリオ" pitchFamily="50" charset="-128"/>
                        <a:cs typeface="ＭＳ Ｐゴシック" charset="-128"/>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indent="20638" eaLnBrk="0" hangingPunct="0">
                        <a:spcBef>
                          <a:spcPct val="20000"/>
                        </a:spcBef>
                        <a:buClr>
                          <a:srgbClr val="CC0000"/>
                        </a:buClr>
                        <a:buFont typeface="Wingdings" pitchFamily="2" charset="2"/>
                        <a:tabLst>
                          <a:tab pos="85725" algn="l"/>
                        </a:tabLst>
                        <a:defRPr sz="1200">
                          <a:solidFill>
                            <a:schemeClr val="tx1"/>
                          </a:solidFill>
                          <a:latin typeface="HGS明朝E" pitchFamily="18" charset="-128"/>
                          <a:ea typeface="HGS明朝E" pitchFamily="18" charset="-128"/>
                        </a:defRPr>
                      </a:lvl1pPr>
                      <a:lvl2pPr marL="742950" indent="-28575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2pPr>
                      <a:lvl3pPr marL="11430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3pPr>
                      <a:lvl4pPr marL="16002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4pPr>
                      <a:lvl5pPr marL="2057400" indent="-228600" eaLnBrk="0" hangingPunct="0">
                        <a:spcBef>
                          <a:spcPct val="20000"/>
                        </a:spcBef>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5pPr>
                      <a:lvl6pPr marL="25146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6pPr>
                      <a:lvl7pPr marL="29718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7pPr>
                      <a:lvl8pPr marL="34290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8pPr>
                      <a:lvl9pPr marL="3886200" indent="-228600" eaLnBrk="0" fontAlgn="base" hangingPunct="0">
                        <a:spcBef>
                          <a:spcPct val="20000"/>
                        </a:spcBef>
                        <a:spcAft>
                          <a:spcPct val="0"/>
                        </a:spcAft>
                        <a:buClr>
                          <a:srgbClr val="000066"/>
                        </a:buClr>
                        <a:buFont typeface="Wingdings" pitchFamily="2" charset="2"/>
                        <a:tabLst>
                          <a:tab pos="85725" algn="l"/>
                        </a:tabLst>
                        <a:defRPr sz="1200">
                          <a:solidFill>
                            <a:schemeClr val="tx1"/>
                          </a:solidFill>
                          <a:latin typeface="HGS明朝E" pitchFamily="18" charset="-128"/>
                          <a:ea typeface="HGS明朝E" pitchFamily="18" charset="-128"/>
                        </a:defRPr>
                      </a:lvl9pPr>
                    </a:lstStyle>
                    <a:p>
                      <a:pPr marL="0" marR="0" lvl="0" indent="20638" algn="l" defTabSz="914400" rtl="0" eaLnBrk="1" fontAlgn="base" latinLnBrk="0" hangingPunct="1">
                        <a:lnSpc>
                          <a:spcPts val="1300"/>
                        </a:lnSpc>
                        <a:spcBef>
                          <a:spcPct val="0"/>
                        </a:spcBef>
                        <a:spcAft>
                          <a:spcPct val="0"/>
                        </a:spcAft>
                        <a:buClrTx/>
                        <a:buSzTx/>
                        <a:buFontTx/>
                        <a:buNone/>
                        <a:tabLst>
                          <a:tab pos="85725" algn="l"/>
                        </a:tabLst>
                      </a:pPr>
                      <a:r>
                        <a:rPr kumimoji="1" lang="en-US"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ＭＳ Ｐゴシック" charset="-128"/>
                        </a:rPr>
                        <a:t>od-</a:t>
                      </a:r>
                      <a:r>
                        <a:rPr kumimoji="1" lang="en-US" altLang="ja-JP" sz="800" b="0" i="0" u="none" strike="noStrike" cap="none" normalizeH="0" baseline="0" dirty="0" err="1" smtClean="0">
                          <a:ln>
                            <a:noFill/>
                          </a:ln>
                          <a:solidFill>
                            <a:schemeClr val="tx1"/>
                          </a:solidFill>
                          <a:effectLst/>
                          <a:latin typeface="HG丸ｺﾞｼｯｸM-PRO" pitchFamily="50" charset="-128"/>
                          <a:ea typeface="メイリオ" pitchFamily="50" charset="-128"/>
                          <a:cs typeface="ＭＳ Ｐゴシック" charset="-128"/>
                        </a:rPr>
                        <a:t>matsue</a:t>
                      </a:r>
                      <a:r>
                        <a:rPr kumimoji="1" lang="en-US" altLang="ja-JP" sz="800" b="0" i="0" u="none" strike="noStrike" cap="none" normalizeH="0" baseline="0" dirty="0" smtClean="0">
                          <a:ln>
                            <a:noFill/>
                          </a:ln>
                          <a:solidFill>
                            <a:schemeClr val="tx1"/>
                          </a:solidFill>
                          <a:effectLst/>
                          <a:latin typeface="HG丸ｺﾞｼｯｸM-PRO" pitchFamily="50" charset="-128"/>
                          <a:ea typeface="メイリオ" pitchFamily="50" charset="-128"/>
                          <a:cs typeface="ＭＳ Ｐゴシック" charset="-128"/>
                        </a:rPr>
                        <a:t> @tower.jipdec.or.jp</a:t>
                      </a:r>
                      <a:endParaRPr kumimoji="1" lang="ja-JP" altLang="ja-JP" sz="800" b="0" i="0" u="none" strike="noStrike" cap="none" normalizeH="0" baseline="0" dirty="0" smtClean="0">
                        <a:ln>
                          <a:noFill/>
                        </a:ln>
                        <a:solidFill>
                          <a:schemeClr val="tx1"/>
                        </a:solidFill>
                        <a:effectLst/>
                        <a:latin typeface="Century" pitchFamily="18" charset="0"/>
                        <a:ea typeface="HGS明朝E" pitchFamily="18" charset="-128"/>
                        <a:cs typeface="ＭＳ Ｐゴシック" charset="-128"/>
                      </a:endParaRPr>
                    </a:p>
                  </a:txBody>
                  <a:tcPr marL="20674" marR="206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19" name="Rectangle 4"/>
          <p:cNvSpPr>
            <a:spLocks noChangeArrowheads="1"/>
          </p:cNvSpPr>
          <p:nvPr/>
        </p:nvSpPr>
        <p:spPr bwMode="auto">
          <a:xfrm>
            <a:off x="584730" y="6054727"/>
            <a:ext cx="8736542" cy="448408"/>
          </a:xfrm>
          <a:prstGeom prst="rect">
            <a:avLst/>
          </a:prstGeom>
          <a:solidFill>
            <a:schemeClr val="bg1"/>
          </a:solidFill>
          <a:ln w="9525">
            <a:solidFill>
              <a:schemeClr val="tx1"/>
            </a:solidFill>
            <a:prstDash val="sysDash"/>
            <a:miter lim="800000"/>
            <a:headEnd/>
            <a:tailEnd/>
          </a:ln>
        </p:spPr>
        <p:txBody>
          <a:bodyPr lIns="54000" rIns="18000"/>
          <a:lstStyle>
            <a:lvl1pPr eaLnBrk="0" hangingPunct="0">
              <a:defRPr kumimoji="1" sz="1100">
                <a:solidFill>
                  <a:schemeClr val="tx1"/>
                </a:solidFill>
                <a:latin typeface="ＭＳ Ｐゴシック" charset="-128"/>
                <a:ea typeface="ＭＳ Ｐゴシック" charset="-128"/>
              </a:defRPr>
            </a:lvl1pPr>
            <a:lvl2pPr marL="742950" indent="-285750" eaLnBrk="0" hangingPunct="0">
              <a:defRPr kumimoji="1" sz="1100">
                <a:solidFill>
                  <a:schemeClr val="tx1"/>
                </a:solidFill>
                <a:latin typeface="ＭＳ Ｐゴシック" charset="-128"/>
                <a:ea typeface="ＭＳ Ｐゴシック" charset="-128"/>
              </a:defRPr>
            </a:lvl2pPr>
            <a:lvl3pPr marL="1143000" indent="-228600" eaLnBrk="0" hangingPunct="0">
              <a:defRPr kumimoji="1" sz="1100">
                <a:solidFill>
                  <a:schemeClr val="tx1"/>
                </a:solidFill>
                <a:latin typeface="ＭＳ Ｐゴシック" charset="-128"/>
                <a:ea typeface="ＭＳ Ｐゴシック" charset="-128"/>
              </a:defRPr>
            </a:lvl3pPr>
            <a:lvl4pPr marL="1600200" indent="-228600" eaLnBrk="0" hangingPunct="0">
              <a:defRPr kumimoji="1" sz="1100">
                <a:solidFill>
                  <a:schemeClr val="tx1"/>
                </a:solidFill>
                <a:latin typeface="ＭＳ Ｐゴシック" charset="-128"/>
                <a:ea typeface="ＭＳ Ｐゴシック" charset="-128"/>
              </a:defRPr>
            </a:lvl4pPr>
            <a:lvl5pPr marL="2057400" indent="-228600" eaLnBrk="0" hangingPunct="0">
              <a:defRPr kumimoji="1" sz="11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9pPr>
          </a:lstStyle>
          <a:p>
            <a:pPr eaLnBrk="1" hangingPunct="1"/>
            <a:r>
              <a:rPr lang="ja-JP" altLang="en-US" sz="900" b="1">
                <a:solidFill>
                  <a:srgbClr val="0000FF"/>
                </a:solidFill>
                <a:latin typeface="HG丸ｺﾞｼｯｸM-PRO" pitchFamily="50" charset="-128"/>
                <a:ea typeface="HG丸ｺﾞｼｯｸM-PRO" pitchFamily="50" charset="-128"/>
              </a:rPr>
              <a:t>アイデアソンとは、複数のメンバーでグループを作り、メンバー全員で「アイデア」を出し合い、練り上げていく参加型のイベントです。今回のアイデアソン は、地域の中で人々が日頃から「これってできないかな」「こんなことってわからないのかな」と考えている課題をテーマに選び、行政機関や自治体が保有する データを使って「こうやれば解決できるかもしれない」と、地域の課題と解決に必要なデータを結びつける「課題解決型アイデアソン」を目指します。</a:t>
            </a:r>
          </a:p>
        </p:txBody>
      </p:sp>
      <p:sp>
        <p:nvSpPr>
          <p:cNvPr id="2120" name="正方形/長方形 139"/>
          <p:cNvSpPr>
            <a:spLocks noChangeArrowheads="1"/>
          </p:cNvSpPr>
          <p:nvPr/>
        </p:nvSpPr>
        <p:spPr bwMode="auto">
          <a:xfrm>
            <a:off x="3705578" y="3534103"/>
            <a:ext cx="57188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100">
                <a:solidFill>
                  <a:schemeClr val="tx1"/>
                </a:solidFill>
                <a:latin typeface="ＭＳ Ｐゴシック" charset="-128"/>
                <a:ea typeface="ＭＳ Ｐゴシック" charset="-128"/>
              </a:defRPr>
            </a:lvl1pPr>
            <a:lvl2pPr marL="742950" indent="-285750" eaLnBrk="0" hangingPunct="0">
              <a:defRPr kumimoji="1" sz="1100">
                <a:solidFill>
                  <a:schemeClr val="tx1"/>
                </a:solidFill>
                <a:latin typeface="ＭＳ Ｐゴシック" charset="-128"/>
                <a:ea typeface="ＭＳ Ｐゴシック" charset="-128"/>
              </a:defRPr>
            </a:lvl2pPr>
            <a:lvl3pPr marL="1143000" indent="-228600" eaLnBrk="0" hangingPunct="0">
              <a:defRPr kumimoji="1" sz="1100">
                <a:solidFill>
                  <a:schemeClr val="tx1"/>
                </a:solidFill>
                <a:latin typeface="ＭＳ Ｐゴシック" charset="-128"/>
                <a:ea typeface="ＭＳ Ｐゴシック" charset="-128"/>
              </a:defRPr>
            </a:lvl3pPr>
            <a:lvl4pPr marL="1600200" indent="-228600" eaLnBrk="0" hangingPunct="0">
              <a:defRPr kumimoji="1" sz="1100">
                <a:solidFill>
                  <a:schemeClr val="tx1"/>
                </a:solidFill>
                <a:latin typeface="ＭＳ Ｐゴシック" charset="-128"/>
                <a:ea typeface="ＭＳ Ｐゴシック" charset="-128"/>
              </a:defRPr>
            </a:lvl4pPr>
            <a:lvl5pPr marL="2057400" indent="-228600" eaLnBrk="0" hangingPunct="0">
              <a:defRPr kumimoji="1" sz="11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9pPr>
          </a:lstStyle>
          <a:p>
            <a:pPr eaLnBrk="1" hangingPunct="1"/>
            <a:r>
              <a:rPr lang="ja-JP" altLang="ja-JP" b="1" dirty="0">
                <a:latin typeface="HG丸ｺﾞｼｯｸM-PRO" pitchFamily="50" charset="-128"/>
                <a:ea typeface="HG丸ｺﾞｼｯｸM-PRO" pitchFamily="50" charset="-128"/>
              </a:rPr>
              <a:t>オープンデータ・アイデアソン</a:t>
            </a:r>
            <a:r>
              <a:rPr lang="en-US" altLang="ja-JP" b="1" dirty="0">
                <a:latin typeface="HG丸ｺﾞｼｯｸM-PRO" pitchFamily="50" charset="-128"/>
                <a:ea typeface="HG丸ｺﾞｼｯｸM-PRO" pitchFamily="50" charset="-128"/>
              </a:rPr>
              <a:t>in(</a:t>
            </a:r>
            <a:r>
              <a:rPr lang="ja-JP" altLang="en-US" b="1" dirty="0">
                <a:latin typeface="HG丸ｺﾞｼｯｸM-PRO" pitchFamily="50" charset="-128"/>
                <a:ea typeface="HG丸ｺﾞｼｯｸM-PRO" pitchFamily="50" charset="-128"/>
              </a:rPr>
              <a:t>大阪、東京、松江</a:t>
            </a:r>
            <a:r>
              <a:rPr lang="en-US" altLang="ja-JP" b="1" dirty="0">
                <a:latin typeface="HG丸ｺﾞｼｯｸM-PRO" pitchFamily="50" charset="-128"/>
                <a:ea typeface="HG丸ｺﾞｼｯｸM-PRO" pitchFamily="50" charset="-128"/>
              </a:rPr>
              <a:t>)</a:t>
            </a:r>
            <a:r>
              <a:rPr lang="en-US" altLang="ja-JP" dirty="0">
                <a:latin typeface="HG丸ｺﾞｼｯｸM-PRO" pitchFamily="50" charset="-128"/>
                <a:ea typeface="HG丸ｺﾞｼｯｸM-PRO" pitchFamily="50" charset="-128"/>
              </a:rPr>
              <a:t> </a:t>
            </a:r>
          </a:p>
        </p:txBody>
      </p:sp>
      <p:sp>
        <p:nvSpPr>
          <p:cNvPr id="16" name="Text Box 35"/>
          <p:cNvSpPr txBox="1">
            <a:spLocks noChangeArrowheads="1"/>
          </p:cNvSpPr>
          <p:nvPr/>
        </p:nvSpPr>
        <p:spPr bwMode="auto">
          <a:xfrm>
            <a:off x="5457056" y="6516052"/>
            <a:ext cx="42788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defPPr>
              <a:defRPr lang="ja-JP"/>
            </a:defPPr>
            <a:lvl1pPr algn="l" rtl="0" fontAlgn="base">
              <a:spcBef>
                <a:spcPct val="0"/>
              </a:spcBef>
              <a:spcAft>
                <a:spcPct val="0"/>
              </a:spcAft>
              <a:defRPr kumimoji="1" sz="1100" kern="1200">
                <a:solidFill>
                  <a:schemeClr val="tx1"/>
                </a:solidFill>
                <a:latin typeface="ＭＳ Ｐゴシック" charset="-128"/>
                <a:ea typeface="ＭＳ Ｐゴシック" charset="-128"/>
                <a:cs typeface="+mn-cs"/>
              </a:defRPr>
            </a:lvl1pPr>
            <a:lvl2pPr marL="457200" algn="l" rtl="0" fontAlgn="base">
              <a:spcBef>
                <a:spcPct val="0"/>
              </a:spcBef>
              <a:spcAft>
                <a:spcPct val="0"/>
              </a:spcAft>
              <a:defRPr kumimoji="1" sz="1100" kern="1200">
                <a:solidFill>
                  <a:schemeClr val="tx1"/>
                </a:solidFill>
                <a:latin typeface="ＭＳ Ｐゴシック" charset="-128"/>
                <a:ea typeface="ＭＳ Ｐゴシック" charset="-128"/>
                <a:cs typeface="+mn-cs"/>
              </a:defRPr>
            </a:lvl2pPr>
            <a:lvl3pPr marL="914400" algn="l" rtl="0" fontAlgn="base">
              <a:spcBef>
                <a:spcPct val="0"/>
              </a:spcBef>
              <a:spcAft>
                <a:spcPct val="0"/>
              </a:spcAft>
              <a:defRPr kumimoji="1" sz="1100" kern="1200">
                <a:solidFill>
                  <a:schemeClr val="tx1"/>
                </a:solidFill>
                <a:latin typeface="ＭＳ Ｐゴシック" charset="-128"/>
                <a:ea typeface="ＭＳ Ｐゴシック" charset="-128"/>
                <a:cs typeface="+mn-cs"/>
              </a:defRPr>
            </a:lvl3pPr>
            <a:lvl4pPr marL="1371600" algn="l" rtl="0" fontAlgn="base">
              <a:spcBef>
                <a:spcPct val="0"/>
              </a:spcBef>
              <a:spcAft>
                <a:spcPct val="0"/>
              </a:spcAft>
              <a:defRPr kumimoji="1" sz="1100" kern="1200">
                <a:solidFill>
                  <a:schemeClr val="tx1"/>
                </a:solidFill>
                <a:latin typeface="ＭＳ Ｐゴシック" charset="-128"/>
                <a:ea typeface="ＭＳ Ｐゴシック" charset="-128"/>
                <a:cs typeface="+mn-cs"/>
              </a:defRPr>
            </a:lvl4pPr>
            <a:lvl5pPr marL="1828800" algn="l" rtl="0" fontAlgn="base">
              <a:spcBef>
                <a:spcPct val="0"/>
              </a:spcBef>
              <a:spcAft>
                <a:spcPct val="0"/>
              </a:spcAft>
              <a:defRPr kumimoji="1" sz="11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11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11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11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1100" kern="1200">
                <a:solidFill>
                  <a:schemeClr val="tx1"/>
                </a:solidFill>
                <a:latin typeface="ＭＳ Ｐゴシック" charset="-128"/>
                <a:ea typeface="ＭＳ Ｐゴシック" charset="-128"/>
                <a:cs typeface="+mn-cs"/>
              </a:defRPr>
            </a:lvl9pPr>
          </a:lstStyle>
          <a:p>
            <a:pPr algn="r">
              <a:spcBef>
                <a:spcPts val="0"/>
              </a:spcBef>
              <a:defRPr/>
            </a:pPr>
            <a:r>
              <a:rPr lang="ja-JP" altLang="en-US" sz="800" dirty="0" smtClean="0">
                <a:latin typeface="HG丸ｺﾞｼｯｸM-PRO" pitchFamily="50" charset="-128"/>
                <a:ea typeface="HG丸ｺﾞｼｯｸM-PRO" pitchFamily="50" charset="-128"/>
              </a:rPr>
              <a:t>事務局：</a:t>
            </a:r>
            <a:r>
              <a:rPr lang="zh-TW" altLang="en-US" sz="800" dirty="0">
                <a:latin typeface="HG丸ｺﾞｼｯｸM-PRO" pitchFamily="50" charset="-128"/>
                <a:ea typeface="HG丸ｺﾞｼｯｸM-PRO" pitchFamily="50" charset="-128"/>
              </a:rPr>
              <a:t>一般財団法人日本情報経済社会推進協会（</a:t>
            </a:r>
            <a:r>
              <a:rPr lang="en-US" altLang="zh-TW" sz="800" dirty="0">
                <a:latin typeface="HG丸ｺﾞｼｯｸM-PRO" pitchFamily="50" charset="-128"/>
                <a:ea typeface="HG丸ｺﾞｼｯｸM-PRO" pitchFamily="50" charset="-128"/>
              </a:rPr>
              <a:t>JIPDEC</a:t>
            </a:r>
            <a:r>
              <a:rPr lang="zh-TW" altLang="en-US" sz="800" dirty="0" smtClean="0">
                <a:latin typeface="HG丸ｺﾞｼｯｸM-PRO" pitchFamily="50" charset="-128"/>
                <a:ea typeface="HG丸ｺﾞｼｯｸM-PRO" pitchFamily="50" charset="-128"/>
              </a:rPr>
              <a:t>）</a:t>
            </a:r>
            <a:endParaRPr lang="en-US" altLang="zh-TW" sz="800" dirty="0" smtClean="0">
              <a:latin typeface="HG丸ｺﾞｼｯｸM-PRO" pitchFamily="50" charset="-128"/>
              <a:ea typeface="HG丸ｺﾞｼｯｸM-PRO" pitchFamily="50" charset="-128"/>
            </a:endParaRPr>
          </a:p>
          <a:p>
            <a:pPr indent="449263">
              <a:spcBef>
                <a:spcPts val="0"/>
              </a:spcBef>
              <a:defRPr/>
            </a:pPr>
            <a:r>
              <a:rPr lang="ja-JP" altLang="en-US" sz="800" dirty="0" smtClean="0">
                <a:latin typeface="HG丸ｺﾞｼｯｸM-PRO" pitchFamily="50" charset="-128"/>
                <a:ea typeface="HG丸ｺﾞｼｯｸM-PRO" pitchFamily="50" charset="-128"/>
              </a:rPr>
              <a:t>　　　　　　　　　　　　オープンデータ</a:t>
            </a:r>
            <a:r>
              <a:rPr lang="ja-JP" altLang="en-US" sz="800" dirty="0">
                <a:latin typeface="HG丸ｺﾞｼｯｸM-PRO" pitchFamily="50" charset="-128"/>
                <a:ea typeface="HG丸ｺﾞｼｯｸM-PRO" pitchFamily="50" charset="-128"/>
              </a:rPr>
              <a:t>流通推進コンソーシアム</a:t>
            </a:r>
            <a:endParaRPr lang="en-US" altLang="ja-JP" sz="800" dirty="0">
              <a:latin typeface="HG丸ｺﾞｼｯｸM-PRO" pitchFamily="50" charset="-128"/>
              <a:ea typeface="HG丸ｺﾞｼｯｸM-PRO" pitchFamily="50" charset="-128"/>
            </a:endParaRPr>
          </a:p>
        </p:txBody>
      </p:sp>
      <p:sp>
        <p:nvSpPr>
          <p:cNvPr id="17" name="Text Box 2"/>
          <p:cNvSpPr txBox="1">
            <a:spLocks noChangeArrowheads="1"/>
          </p:cNvSpPr>
          <p:nvPr/>
        </p:nvSpPr>
        <p:spPr bwMode="auto">
          <a:xfrm>
            <a:off x="0" y="-27384"/>
            <a:ext cx="6858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100">
                <a:solidFill>
                  <a:schemeClr val="tx1"/>
                </a:solidFill>
                <a:latin typeface="ＭＳ Ｐゴシック" charset="-128"/>
                <a:ea typeface="ＭＳ Ｐゴシック" charset="-128"/>
              </a:defRPr>
            </a:lvl1pPr>
            <a:lvl2pPr marL="742950" indent="-285750" eaLnBrk="0" hangingPunct="0">
              <a:defRPr kumimoji="1" sz="1100">
                <a:solidFill>
                  <a:schemeClr val="tx1"/>
                </a:solidFill>
                <a:latin typeface="ＭＳ Ｐゴシック" charset="-128"/>
                <a:ea typeface="ＭＳ Ｐゴシック" charset="-128"/>
              </a:defRPr>
            </a:lvl2pPr>
            <a:lvl3pPr marL="1143000" indent="-228600" eaLnBrk="0" hangingPunct="0">
              <a:defRPr kumimoji="1" sz="1100">
                <a:solidFill>
                  <a:schemeClr val="tx1"/>
                </a:solidFill>
                <a:latin typeface="ＭＳ Ｐゴシック" charset="-128"/>
                <a:ea typeface="ＭＳ Ｐゴシック" charset="-128"/>
              </a:defRPr>
            </a:lvl3pPr>
            <a:lvl4pPr marL="1600200" indent="-228600" eaLnBrk="0" hangingPunct="0">
              <a:defRPr kumimoji="1" sz="1100">
                <a:solidFill>
                  <a:schemeClr val="tx1"/>
                </a:solidFill>
                <a:latin typeface="ＭＳ Ｐゴシック" charset="-128"/>
                <a:ea typeface="ＭＳ Ｐゴシック" charset="-128"/>
              </a:defRPr>
            </a:lvl4pPr>
            <a:lvl5pPr marL="2057400" indent="-228600" eaLnBrk="0" hangingPunct="0">
              <a:defRPr kumimoji="1" sz="11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9pPr>
          </a:lstStyle>
          <a:p>
            <a:pPr eaLnBrk="1" hangingPunct="1">
              <a:spcBef>
                <a:spcPct val="50000"/>
              </a:spcBef>
            </a:pPr>
            <a:r>
              <a:rPr lang="ja-JP" altLang="en-US" sz="1800" b="1" dirty="0" smtClean="0">
                <a:solidFill>
                  <a:schemeClr val="bg1"/>
                </a:solidFill>
                <a:latin typeface="HG丸ｺﾞｼｯｸM-PRO" pitchFamily="50" charset="-128"/>
                <a:ea typeface="HG丸ｺﾞｼｯｸM-PRO" pitchFamily="50" charset="-128"/>
              </a:rPr>
              <a:t>（３）社会</a:t>
            </a:r>
            <a:r>
              <a:rPr lang="ja-JP" altLang="en-US" sz="1800" b="1" dirty="0">
                <a:solidFill>
                  <a:schemeClr val="bg1"/>
                </a:solidFill>
                <a:latin typeface="HG丸ｺﾞｼｯｸM-PRO" pitchFamily="50" charset="-128"/>
                <a:ea typeface="HG丸ｺﾞｼｯｸM-PRO" pitchFamily="50" charset="-128"/>
              </a:rPr>
              <a:t>課題解決型オープンデータコンテスト</a:t>
            </a:r>
            <a:endParaRPr lang="ja-JP" altLang="en-US" sz="1600" b="1" dirty="0">
              <a:solidFill>
                <a:schemeClr val="bg1"/>
              </a:solidFill>
              <a:latin typeface="HG丸ｺﾞｼｯｸM-PRO" pitchFamily="50" charset="-128"/>
              <a:ea typeface="HG丸ｺﾞｼｯｸM-PRO" pitchFamily="50" charset="-128"/>
            </a:endParaRPr>
          </a:p>
        </p:txBody>
      </p:sp>
      <p:sp>
        <p:nvSpPr>
          <p:cNvPr id="18" name="Text Box 2"/>
          <p:cNvSpPr txBox="1">
            <a:spLocks noChangeArrowheads="1"/>
          </p:cNvSpPr>
          <p:nvPr/>
        </p:nvSpPr>
        <p:spPr bwMode="auto">
          <a:xfrm>
            <a:off x="704528" y="332656"/>
            <a:ext cx="67706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eaLnBrk="0" hangingPunct="0">
              <a:defRPr kumimoji="1" sz="1100">
                <a:solidFill>
                  <a:schemeClr val="tx1"/>
                </a:solidFill>
                <a:latin typeface="ＭＳ Ｐゴシック" charset="-128"/>
                <a:ea typeface="ＭＳ Ｐゴシック" charset="-128"/>
              </a:defRPr>
            </a:lvl1pPr>
            <a:lvl2pPr marL="742950" indent="-285750" eaLnBrk="0" hangingPunct="0">
              <a:defRPr kumimoji="1" sz="1100">
                <a:solidFill>
                  <a:schemeClr val="tx1"/>
                </a:solidFill>
                <a:latin typeface="ＭＳ Ｐゴシック" charset="-128"/>
                <a:ea typeface="ＭＳ Ｐゴシック" charset="-128"/>
              </a:defRPr>
            </a:lvl2pPr>
            <a:lvl3pPr marL="1143000" indent="-228600" eaLnBrk="0" hangingPunct="0">
              <a:defRPr kumimoji="1" sz="1100">
                <a:solidFill>
                  <a:schemeClr val="tx1"/>
                </a:solidFill>
                <a:latin typeface="ＭＳ Ｐゴシック" charset="-128"/>
                <a:ea typeface="ＭＳ Ｐゴシック" charset="-128"/>
              </a:defRPr>
            </a:lvl3pPr>
            <a:lvl4pPr marL="1600200" indent="-228600" eaLnBrk="0" hangingPunct="0">
              <a:defRPr kumimoji="1" sz="1100">
                <a:solidFill>
                  <a:schemeClr val="tx1"/>
                </a:solidFill>
                <a:latin typeface="ＭＳ Ｐゴシック" charset="-128"/>
                <a:ea typeface="ＭＳ Ｐゴシック" charset="-128"/>
              </a:defRPr>
            </a:lvl4pPr>
            <a:lvl5pPr marL="2057400" indent="-228600" eaLnBrk="0" hangingPunct="0">
              <a:defRPr kumimoji="1" sz="11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100">
                <a:solidFill>
                  <a:schemeClr val="tx1"/>
                </a:solidFill>
                <a:latin typeface="ＭＳ Ｐゴシック" charset="-128"/>
                <a:ea typeface="ＭＳ Ｐゴシック" charset="-128"/>
              </a:defRPr>
            </a:lvl9pPr>
          </a:lstStyle>
          <a:p>
            <a:pPr eaLnBrk="1" hangingPunct="1">
              <a:spcBef>
                <a:spcPct val="50000"/>
              </a:spcBef>
            </a:pPr>
            <a:r>
              <a:rPr lang="ja-JP" altLang="en-US" b="1" dirty="0">
                <a:solidFill>
                  <a:schemeClr val="bg1"/>
                </a:solidFill>
                <a:latin typeface="HG丸ｺﾞｼｯｸM-PRO" pitchFamily="50" charset="-128"/>
                <a:ea typeface="HG丸ｺﾞｼｯｸM-PRO" pitchFamily="50" charset="-128"/>
              </a:rPr>
              <a:t>主催：経済産業省・総務省</a:t>
            </a:r>
          </a:p>
        </p:txBody>
      </p:sp>
      <p:sp>
        <p:nvSpPr>
          <p:cNvPr id="20" name="スライド番号プレースホルダ 11"/>
          <p:cNvSpPr txBox="1">
            <a:spLocks noGrp="1"/>
          </p:cNvSpPr>
          <p:nvPr/>
        </p:nvSpPr>
        <p:spPr>
          <a:xfrm>
            <a:off x="9129713" y="6519863"/>
            <a:ext cx="779462" cy="365125"/>
          </a:xfrm>
          <a:prstGeom prst="rect">
            <a:avLst/>
          </a:prstGeom>
          <a:noFill/>
        </p:spPr>
        <p:txBody>
          <a:bodyPr anchor="ctr"/>
          <a:lstStyle/>
          <a:p>
            <a:pPr algn="r" fontAlgn="auto">
              <a:spcBef>
                <a:spcPts val="0"/>
              </a:spcBef>
              <a:spcAft>
                <a:spcPts val="0"/>
              </a:spcAft>
              <a:defRPr/>
            </a:pPr>
            <a:fld id="{41E4B1FA-8DA9-4825-9ACA-005E54726157}" type="slidenum">
              <a:rPr kumimoji="0" lang="ja-JP" altLang="en-US" sz="1600" kern="0">
                <a:solidFill>
                  <a:sysClr val="windowText" lastClr="000000"/>
                </a:solidFill>
                <a:latin typeface="+mn-lt"/>
                <a:ea typeface="+mn-ea"/>
              </a:rPr>
              <a:pPr algn="r" fontAlgn="auto">
                <a:spcBef>
                  <a:spcPts val="0"/>
                </a:spcBef>
                <a:spcAft>
                  <a:spcPts val="0"/>
                </a:spcAft>
                <a:defRPr/>
              </a:pPr>
              <a:t>6</a:t>
            </a:fld>
            <a:endParaRPr kumimoji="0" lang="ja-JP" altLang="en-US" sz="1600" kern="0" dirty="0">
              <a:solidFill>
                <a:sysClr val="windowText" lastClr="000000"/>
              </a:solidFill>
              <a:latin typeface="+mn-lt"/>
              <a:ea typeface="+mn-ea"/>
            </a:endParaRPr>
          </a:p>
        </p:txBody>
      </p:sp>
    </p:spTree>
    <p:extLst>
      <p:ext uri="{BB962C8B-B14F-4D97-AF65-F5344CB8AC3E}">
        <p14:creationId xmlns:p14="http://schemas.microsoft.com/office/powerpoint/2010/main" val="18135291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1334</Words>
  <Application>Microsoft Office PowerPoint</Application>
  <PresentationFormat>A4 210 x 297 mm</PresentationFormat>
  <Paragraphs>295</Paragraphs>
  <Slides>7</Slides>
  <Notes>4</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16_Office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2012-07-26T12:48:06Z</dcterms:created>
  <dcterms:modified xsi:type="dcterms:W3CDTF">2013-10-23T12:48:36Z</dcterms:modified>
</cp:coreProperties>
</file>