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sldIdLst>
    <p:sldId id="416" r:id="rId2"/>
    <p:sldId id="422" r:id="rId3"/>
    <p:sldId id="459" r:id="rId4"/>
    <p:sldId id="460" r:id="rId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福島　直央"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D9D9D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135" autoAdjust="0"/>
    <p:restoredTop sz="92639" autoAdjust="0"/>
  </p:normalViewPr>
  <p:slideViewPr>
    <p:cSldViewPr snapToGrid="0">
      <p:cViewPr>
        <p:scale>
          <a:sx n="90" d="100"/>
          <a:sy n="90" d="100"/>
        </p:scale>
        <p:origin x="-1122" y="-4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6350" y="0"/>
            <a:ext cx="2917825" cy="493713"/>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FBA8AEBA-7C60-4BFF-A48A-06626D44B47B}" type="datetimeFigureOut">
              <a:rPr lang="ja-JP" altLang="en-US"/>
              <a:pPr>
                <a:defRPr/>
              </a:pPr>
              <a:t>2013/3/15</a:t>
            </a:fld>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ー 4"/>
          <p:cNvSpPr>
            <a:spLocks noGrp="1"/>
          </p:cNvSpPr>
          <p:nvPr>
            <p:ph type="body" sz="quarter" idx="3"/>
          </p:nvPr>
        </p:nvSpPr>
        <p:spPr>
          <a:xfrm>
            <a:off x="673100" y="4686300"/>
            <a:ext cx="5389563" cy="4438650"/>
          </a:xfrm>
          <a:prstGeom prst="rect">
            <a:avLst/>
          </a:prstGeom>
        </p:spPr>
        <p:txBody>
          <a:bodyPr vert="horz" lIns="90644" tIns="45322" rIns="90644" bIns="45322"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6350" y="9371013"/>
            <a:ext cx="2917825" cy="493712"/>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F7E97760-9A5C-4565-B205-4C2218BB85C4}"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936B7564-F4C4-4F1C-97F2-E231A98C82AD}"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A43379CA-B5D7-43DC-AEA4-5AA5C979260A}"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2B1BE209-8EDB-413E-8903-B3BAC82191FB}"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548563" y="0"/>
            <a:ext cx="1595437" cy="750888"/>
          </a:xfrm>
          <a:prstGeom prst="rect">
            <a:avLst/>
          </a:prstGeom>
          <a:noFill/>
          <a:ln w="9525">
            <a:noFill/>
            <a:miter lim="800000"/>
            <a:headEnd/>
            <a:tailEnd/>
          </a:ln>
        </p:spPr>
      </p:pic>
      <p:cxnSp>
        <p:nvCxnSpPr>
          <p:cNvPr id="11"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962695"/>
          </a:xfrm>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C5BD816D-F764-4AE3-996D-608ECC9E46D0}" type="slidenum">
              <a:rPr lang="ja-JP" altLang="en-US"/>
              <a:pPr>
                <a:defRPr/>
              </a:pPr>
              <a:t>&lt;#&gt;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4EA7A957-D166-4769-B6EE-769FFA76BE14}" type="slidenum">
              <a:rPr lang="ja-JP" altLang="en-US"/>
              <a:pPr>
                <a:defRPr/>
              </a:pPr>
              <a:t>&lt;#&gt;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12D32F8C-A51C-416C-937B-1E61642B8800}"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1AF93ED1-F9DE-4295-B75E-9EB87D8732A4}"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6C246AB9-02F7-4F26-8F38-90B2FAB17331}"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EBD656A7-C875-4D7C-B942-91E725992036}"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2EFCA78-14EB-47E0-8318-22D4913A2696}"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FC82CA26-000A-42B8-A5E2-FD9827391247}" type="slidenum">
              <a:rPr lang="ja-JP" altLang="en-US"/>
              <a:pPr>
                <a:defRPr/>
              </a:pPr>
              <a:t>&lt;#&gt;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267CD5-8C6C-4F41-993F-AE5C9414881B}" type="slidenum">
              <a:rPr lang="ja-JP" altLang="en-US"/>
              <a:pPr>
                <a:defRPr/>
              </a:pPr>
              <a:t>&lt;#&gt;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テキスト プレースホルダー 3"/>
          <p:cNvSpPr>
            <a:spLocks noGrp="1"/>
          </p:cNvSpPr>
          <p:nvPr>
            <p:ph type="body" idx="1"/>
          </p:nvPr>
        </p:nvSpPr>
        <p:spPr>
          <a:xfrm>
            <a:off x="4643438" y="4267200"/>
            <a:ext cx="3529012" cy="1143000"/>
          </a:xfrm>
        </p:spPr>
        <p:txBody>
          <a:bodyPr/>
          <a:lstStyle/>
          <a:p>
            <a:pPr eaLnBrk="1" hangingPunct="1"/>
            <a:r>
              <a:rPr lang="ja-JP" altLang="en-US" smtClean="0">
                <a:solidFill>
                  <a:schemeClr val="tx1"/>
                </a:solidFill>
              </a:rPr>
              <a:t>平成</a:t>
            </a:r>
            <a:r>
              <a:rPr lang="en-US" altLang="ja-JP" smtClean="0">
                <a:solidFill>
                  <a:schemeClr val="tx1"/>
                </a:solidFill>
              </a:rPr>
              <a:t>25</a:t>
            </a:r>
            <a:r>
              <a:rPr lang="ja-JP" altLang="en-US" smtClean="0">
                <a:solidFill>
                  <a:schemeClr val="tx1"/>
                </a:solidFill>
              </a:rPr>
              <a:t>年</a:t>
            </a:r>
            <a:r>
              <a:rPr lang="en-US" altLang="ja-JP" smtClean="0">
                <a:solidFill>
                  <a:schemeClr val="tx1"/>
                </a:solidFill>
              </a:rPr>
              <a:t>3</a:t>
            </a:r>
            <a:r>
              <a:rPr lang="ja-JP" altLang="en-US" smtClean="0">
                <a:solidFill>
                  <a:schemeClr val="tx1"/>
                </a:solidFill>
              </a:rPr>
              <a:t>月</a:t>
            </a:r>
            <a:r>
              <a:rPr lang="en-US" altLang="ja-JP" smtClean="0">
                <a:solidFill>
                  <a:schemeClr val="tx1"/>
                </a:solidFill>
              </a:rPr>
              <a:t>15</a:t>
            </a:r>
            <a:r>
              <a:rPr lang="ja-JP" altLang="en-US" smtClean="0">
                <a:solidFill>
                  <a:schemeClr val="tx1"/>
                </a:solidFill>
              </a:rPr>
              <a:t>日</a:t>
            </a:r>
            <a:endParaRPr lang="en-US" altLang="ja-JP" smtClean="0">
              <a:solidFill>
                <a:schemeClr val="tx1"/>
              </a:solidFill>
            </a:endParaRPr>
          </a:p>
        </p:txBody>
      </p:sp>
      <p:sp>
        <p:nvSpPr>
          <p:cNvPr id="5" name="タイトル 1"/>
          <p:cNvSpPr txBox="1">
            <a:spLocks/>
          </p:cNvSpPr>
          <p:nvPr/>
        </p:nvSpPr>
        <p:spPr bwMode="auto">
          <a:xfrm>
            <a:off x="1130300" y="2141538"/>
            <a:ext cx="7531100" cy="990600"/>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400" dirty="0" smtClean="0">
                <a:latin typeface="+mj-ea"/>
              </a:rPr>
              <a:t>データガバナンス委員会</a:t>
            </a:r>
            <a:endParaRPr lang="en-US" altLang="ja-JP" sz="2400" dirty="0" smtClean="0">
              <a:latin typeface="+mj-ea"/>
            </a:endParaRPr>
          </a:p>
          <a:p>
            <a:pPr fontAlgn="auto">
              <a:spcAft>
                <a:spcPts val="0"/>
              </a:spcAft>
              <a:defRPr/>
            </a:pPr>
            <a:r>
              <a:rPr lang="ja-JP" altLang="en-US" sz="2400" dirty="0">
                <a:latin typeface="+mj-ea"/>
              </a:rPr>
              <a:t>来年度の検討に</a:t>
            </a:r>
            <a:r>
              <a:rPr lang="ja-JP" altLang="en-US" sz="2400" dirty="0" smtClean="0">
                <a:latin typeface="+mj-ea"/>
              </a:rPr>
              <a:t>ついて（案）</a:t>
            </a:r>
            <a:endParaRPr lang="en-US" altLang="ja-JP" sz="2400" dirty="0" smtClean="0">
              <a:latin typeface="+mj-ea"/>
            </a:endParaRPr>
          </a:p>
        </p:txBody>
      </p:sp>
      <p:sp>
        <p:nvSpPr>
          <p:cNvPr id="14339" name="テキスト ボックス 17"/>
          <p:cNvSpPr txBox="1">
            <a:spLocks noChangeArrowheads="1"/>
          </p:cNvSpPr>
          <p:nvPr/>
        </p:nvSpPr>
        <p:spPr bwMode="auto">
          <a:xfrm>
            <a:off x="7951788" y="198438"/>
            <a:ext cx="966787" cy="361950"/>
          </a:xfrm>
          <a:prstGeom prst="rect">
            <a:avLst/>
          </a:prstGeom>
          <a:solidFill>
            <a:srgbClr val="FFFFFF"/>
          </a:solidFill>
          <a:ln w="25400">
            <a:solidFill>
              <a:srgbClr val="000000"/>
            </a:solidFill>
            <a:miter lim="800000"/>
            <a:headEnd/>
            <a:tailEnd/>
          </a:ln>
        </p:spPr>
        <p:txBody>
          <a:bodyPr>
            <a:spAutoFit/>
          </a:bodyPr>
          <a:lstStyle/>
          <a:p>
            <a:pPr algn="ctr"/>
            <a:r>
              <a:rPr lang="ja-JP" altLang="en-US" sz="1600" b="1">
                <a:solidFill>
                  <a:srgbClr val="000000"/>
                </a:solidFill>
                <a:latin typeface="ＭＳ Ｐゴシック" charset="-128"/>
              </a:rPr>
              <a:t>資料５</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41FECC64-843B-4A43-8E6C-4F0F529FC1CB}" type="slidenum">
              <a:rPr lang="ja-JP" altLang="en-US" smtClean="0"/>
              <a:pPr>
                <a:defRPr/>
              </a:pPr>
              <a:t>1</a:t>
            </a:fld>
            <a:endParaRPr lang="ja-JP" altLang="en-US" dirty="0"/>
          </a:p>
        </p:txBody>
      </p:sp>
      <p:sp>
        <p:nvSpPr>
          <p:cNvPr id="15362" name="タイトル 1"/>
          <p:cNvSpPr>
            <a:spLocks noGrp="1"/>
          </p:cNvSpPr>
          <p:nvPr>
            <p:ph type="title"/>
          </p:nvPr>
        </p:nvSpPr>
        <p:spPr>
          <a:xfrm>
            <a:off x="404813" y="165100"/>
            <a:ext cx="8229600" cy="792163"/>
          </a:xfrm>
        </p:spPr>
        <p:txBody>
          <a:bodyPr/>
          <a:lstStyle/>
          <a:p>
            <a:pPr eaLnBrk="1" hangingPunct="1"/>
            <a:r>
              <a:rPr lang="ja-JP" altLang="en-US" sz="2400" smtClean="0"/>
              <a:t>（１）来年度の検討事項について</a:t>
            </a:r>
          </a:p>
        </p:txBody>
      </p:sp>
      <p:sp>
        <p:nvSpPr>
          <p:cNvPr id="15363" name="コンテンツ プレースホルダー 1"/>
          <p:cNvSpPr>
            <a:spLocks noGrp="1"/>
          </p:cNvSpPr>
          <p:nvPr>
            <p:ph sz="quarter" idx="1"/>
          </p:nvPr>
        </p:nvSpPr>
        <p:spPr>
          <a:xfrm>
            <a:off x="436563" y="973138"/>
            <a:ext cx="8677275" cy="3768725"/>
          </a:xfrm>
        </p:spPr>
        <p:txBody>
          <a:bodyPr/>
          <a:lstStyle/>
          <a:p>
            <a:pPr>
              <a:lnSpc>
                <a:spcPts val="1400"/>
              </a:lnSpc>
              <a:spcBef>
                <a:spcPts val="300"/>
              </a:spcBef>
            </a:pPr>
            <a:r>
              <a:rPr lang="ja-JP" altLang="en-US" sz="1400" smtClean="0"/>
              <a:t>実務者会議が設置され、来年度以降のロードマップについて協議が行われている中で、当委員会が議論すべき事項について、ご意見をいただきたい。</a:t>
            </a:r>
            <a:endParaRPr lang="en-US" altLang="ja-JP" sz="1400" smtClean="0"/>
          </a:p>
          <a:p>
            <a:pPr>
              <a:lnSpc>
                <a:spcPts val="1400"/>
              </a:lnSpc>
              <a:spcBef>
                <a:spcPts val="300"/>
              </a:spcBef>
            </a:pPr>
            <a:endParaRPr lang="en-US" altLang="ja-JP" sz="1400" smtClean="0"/>
          </a:p>
          <a:p>
            <a:pPr>
              <a:lnSpc>
                <a:spcPts val="1400"/>
              </a:lnSpc>
              <a:spcBef>
                <a:spcPts val="300"/>
              </a:spcBef>
            </a:pPr>
            <a:r>
              <a:rPr lang="en-US" altLang="ja-JP" sz="1400" smtClean="0"/>
              <a:t>1</a:t>
            </a:r>
            <a:r>
              <a:rPr lang="ja-JP" altLang="en-US" sz="1400" smtClean="0"/>
              <a:t>年目の検討のフォロー</a:t>
            </a:r>
            <a:endParaRPr lang="en-US" altLang="ja-JP" sz="1400" smtClean="0"/>
          </a:p>
          <a:p>
            <a:pPr lvl="1">
              <a:lnSpc>
                <a:spcPts val="1400"/>
              </a:lnSpc>
              <a:spcBef>
                <a:spcPts val="300"/>
              </a:spcBef>
            </a:pPr>
            <a:r>
              <a:rPr lang="ja-JP" altLang="en-US" sz="1400" smtClean="0"/>
              <a:t>二次利用ルールのブラッシュアップ</a:t>
            </a:r>
            <a:endParaRPr lang="en-US" altLang="ja-JP" sz="1400" smtClean="0"/>
          </a:p>
          <a:p>
            <a:pPr lvl="1">
              <a:lnSpc>
                <a:spcPts val="1400"/>
              </a:lnSpc>
              <a:spcBef>
                <a:spcPts val="300"/>
              </a:spcBef>
            </a:pPr>
            <a:endParaRPr lang="en-US" altLang="ja-JP" sz="1400" smtClean="0"/>
          </a:p>
          <a:p>
            <a:pPr lvl="1">
              <a:lnSpc>
                <a:spcPts val="1400"/>
              </a:lnSpc>
              <a:spcBef>
                <a:spcPts val="300"/>
              </a:spcBef>
            </a:pPr>
            <a:r>
              <a:rPr lang="ja-JP" altLang="en-US" sz="1400" smtClean="0"/>
              <a:t>海外における二次利用ルールの利用の実態調査</a:t>
            </a:r>
            <a:endParaRPr lang="en-US" altLang="ja-JP" sz="1400" smtClean="0"/>
          </a:p>
          <a:p>
            <a:pPr lvl="2">
              <a:lnSpc>
                <a:spcPts val="1400"/>
              </a:lnSpc>
              <a:spcBef>
                <a:spcPts val="300"/>
              </a:spcBef>
            </a:pPr>
            <a:r>
              <a:rPr lang="ja-JP" altLang="en-US" sz="1400" smtClean="0"/>
              <a:t>諸外国の実態として、実際に各データホルダーはどこまで緻密にルールを適用しているのか確認する。</a:t>
            </a:r>
            <a:endParaRPr lang="en-US" altLang="ja-JP" sz="1400" smtClean="0"/>
          </a:p>
          <a:p>
            <a:pPr>
              <a:lnSpc>
                <a:spcPts val="1400"/>
              </a:lnSpc>
              <a:spcBef>
                <a:spcPts val="300"/>
              </a:spcBef>
            </a:pPr>
            <a:endParaRPr lang="en-US" altLang="ja-JP" sz="1400" smtClean="0"/>
          </a:p>
          <a:p>
            <a:pPr>
              <a:lnSpc>
                <a:spcPts val="1400"/>
              </a:lnSpc>
              <a:spcBef>
                <a:spcPts val="300"/>
              </a:spcBef>
            </a:pPr>
            <a:r>
              <a:rPr lang="ja-JP" altLang="en-US" sz="1400" smtClean="0"/>
              <a:t>実務者会議の議論を踏まえて適宜検討</a:t>
            </a:r>
            <a:endParaRPr lang="en-US" altLang="ja-JP" sz="1400" smtClean="0"/>
          </a:p>
          <a:p>
            <a:pPr>
              <a:lnSpc>
                <a:spcPts val="1400"/>
              </a:lnSpc>
              <a:spcBef>
                <a:spcPts val="300"/>
              </a:spcBef>
            </a:pPr>
            <a:endParaRPr lang="en-US" altLang="ja-JP" sz="1400" smtClean="0"/>
          </a:p>
          <a:p>
            <a:pPr>
              <a:lnSpc>
                <a:spcPts val="1400"/>
              </a:lnSpc>
              <a:spcBef>
                <a:spcPts val="300"/>
              </a:spcBef>
            </a:pPr>
            <a:r>
              <a:rPr lang="ja-JP" altLang="en-US" sz="1400" smtClean="0"/>
              <a:t>その他事項（事務局の想定）</a:t>
            </a:r>
            <a:endParaRPr lang="en-US" altLang="ja-JP" sz="1400" smtClean="0"/>
          </a:p>
          <a:p>
            <a:pPr lvl="1">
              <a:lnSpc>
                <a:spcPts val="1400"/>
              </a:lnSpc>
              <a:spcBef>
                <a:spcPts val="300"/>
              </a:spcBef>
            </a:pPr>
            <a:r>
              <a:rPr lang="ja-JP" altLang="en-US" sz="1400" smtClean="0"/>
              <a:t>実際にデータを公開する際のマニュアル・ツールの作成</a:t>
            </a:r>
          </a:p>
          <a:p>
            <a:pPr lvl="2">
              <a:lnSpc>
                <a:spcPts val="1400"/>
              </a:lnSpc>
              <a:spcBef>
                <a:spcPts val="300"/>
              </a:spcBef>
            </a:pPr>
            <a:r>
              <a:rPr lang="en-US" altLang="ja-JP" sz="1400" smtClean="0"/>
              <a:t>AusGOAL</a:t>
            </a:r>
            <a:r>
              <a:rPr lang="ja-JP" altLang="en-US" sz="1400" smtClean="0"/>
              <a:t>が用意しているツールのようなものや、</a:t>
            </a:r>
            <a:r>
              <a:rPr lang="en-US" altLang="ja-JP" sz="1400" smtClean="0"/>
              <a:t>NZGOAL</a:t>
            </a:r>
            <a:r>
              <a:rPr lang="ja-JP" altLang="en-US" sz="1400" smtClean="0"/>
              <a:t>のガイドラインをより一般職員にもわかりやすくしたようなものを想定</a:t>
            </a:r>
          </a:p>
          <a:p>
            <a:pPr lvl="1">
              <a:lnSpc>
                <a:spcPts val="1400"/>
              </a:lnSpc>
              <a:spcBef>
                <a:spcPts val="300"/>
              </a:spcBef>
            </a:pPr>
            <a:endParaRPr lang="ja-JP" altLang="en-US"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23D9E813-1534-4484-B5DF-1DE9996C3746}" type="slidenum">
              <a:rPr lang="ja-JP" altLang="en-US" smtClean="0"/>
              <a:pPr>
                <a:defRPr/>
              </a:pPr>
              <a:t>2</a:t>
            </a:fld>
            <a:endParaRPr lang="ja-JP" altLang="en-US" dirty="0"/>
          </a:p>
        </p:txBody>
      </p:sp>
      <p:sp>
        <p:nvSpPr>
          <p:cNvPr id="16386" name="タイトル 1"/>
          <p:cNvSpPr>
            <a:spLocks noGrp="1"/>
          </p:cNvSpPr>
          <p:nvPr>
            <p:ph type="title"/>
          </p:nvPr>
        </p:nvSpPr>
        <p:spPr>
          <a:xfrm>
            <a:off x="404813" y="165100"/>
            <a:ext cx="8229600" cy="792163"/>
          </a:xfrm>
        </p:spPr>
        <p:txBody>
          <a:bodyPr/>
          <a:lstStyle/>
          <a:p>
            <a:pPr eaLnBrk="1" hangingPunct="1"/>
            <a:r>
              <a:rPr lang="ja-JP" altLang="en-US" sz="2400" smtClean="0"/>
              <a:t>参考１．当初の３カ年計画</a:t>
            </a:r>
          </a:p>
        </p:txBody>
      </p:sp>
      <p:sp>
        <p:nvSpPr>
          <p:cNvPr id="16387" name="コンテンツ プレースホルダー 1"/>
          <p:cNvSpPr>
            <a:spLocks noGrp="1"/>
          </p:cNvSpPr>
          <p:nvPr>
            <p:ph sz="quarter" idx="1"/>
          </p:nvPr>
        </p:nvSpPr>
        <p:spPr>
          <a:xfrm>
            <a:off x="436563" y="973138"/>
            <a:ext cx="8677275" cy="3768725"/>
          </a:xfrm>
        </p:spPr>
        <p:txBody>
          <a:bodyPr/>
          <a:lstStyle/>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a:lnSpc>
                <a:spcPts val="1400"/>
              </a:lnSpc>
              <a:spcBef>
                <a:spcPts val="300"/>
              </a:spcBef>
            </a:pPr>
            <a:endParaRPr lang="en-US" altLang="ja-JP" sz="1800" smtClean="0"/>
          </a:p>
        </p:txBody>
      </p:sp>
      <p:graphicFrame>
        <p:nvGraphicFramePr>
          <p:cNvPr id="5" name="表 4"/>
          <p:cNvGraphicFramePr>
            <a:graphicFrameLocks noGrp="1"/>
          </p:cNvGraphicFramePr>
          <p:nvPr/>
        </p:nvGraphicFramePr>
        <p:xfrm>
          <a:off x="620713" y="1354138"/>
          <a:ext cx="8086725" cy="4908550"/>
        </p:xfrm>
        <a:graphic>
          <a:graphicData uri="http://schemas.openxmlformats.org/drawingml/2006/table">
            <a:tbl>
              <a:tblPr firstRow="1" bandRow="1">
                <a:tableStyleId>{7E9639D4-E3E2-4D34-9284-5A2195B3D0D7}</a:tableStyleId>
              </a:tblPr>
              <a:tblGrid>
                <a:gridCol w="1604008"/>
                <a:gridCol w="2138677"/>
                <a:gridCol w="2138677"/>
                <a:gridCol w="2205511"/>
              </a:tblGrid>
              <a:tr h="367789">
                <a:tc>
                  <a:txBody>
                    <a:bodyPr/>
                    <a:lstStyle/>
                    <a:p>
                      <a:endParaRPr kumimoji="1" lang="ja-JP" alt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dirty="0" smtClean="0">
                          <a:solidFill>
                            <a:schemeClr val="bg1"/>
                          </a:solidFill>
                        </a:rPr>
                        <a:t>1</a:t>
                      </a:r>
                      <a:r>
                        <a:rPr kumimoji="1" lang="ja-JP" altLang="en-US" dirty="0" smtClean="0">
                          <a:solidFill>
                            <a:schemeClr val="bg1"/>
                          </a:solidFill>
                        </a:rPr>
                        <a:t>年目</a:t>
                      </a:r>
                      <a:endParaRPr kumimoji="1" lang="ja-JP" alt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dirty="0" smtClean="0">
                          <a:solidFill>
                            <a:schemeClr val="bg1"/>
                          </a:solidFill>
                        </a:rPr>
                        <a:t>2</a:t>
                      </a:r>
                      <a:r>
                        <a:rPr kumimoji="1" lang="ja-JP" altLang="en-US" dirty="0" smtClean="0">
                          <a:solidFill>
                            <a:schemeClr val="bg1"/>
                          </a:solidFill>
                        </a:rPr>
                        <a:t>年目</a:t>
                      </a:r>
                      <a:endParaRPr kumimoji="1" lang="ja-JP" alt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en-US" altLang="ja-JP" dirty="0" smtClean="0">
                          <a:solidFill>
                            <a:schemeClr val="bg1"/>
                          </a:solidFill>
                        </a:rPr>
                        <a:t>3</a:t>
                      </a:r>
                      <a:r>
                        <a:rPr kumimoji="1" lang="ja-JP" altLang="en-US" dirty="0" smtClean="0">
                          <a:solidFill>
                            <a:schemeClr val="bg1"/>
                          </a:solidFill>
                        </a:rPr>
                        <a:t>年目</a:t>
                      </a:r>
                      <a:endParaRPr kumimoji="1" lang="ja-JP" alt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1837024">
                <a:tc>
                  <a:txBody>
                    <a:bodyPr/>
                    <a:lstStyle/>
                    <a:p>
                      <a:r>
                        <a:rPr kumimoji="1" lang="ja-JP" altLang="en-US" sz="1600" dirty="0" smtClean="0"/>
                        <a:t>検討の考え方</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smtClean="0"/>
                        <a:t>既に公開されている情報について、二次利用を促進するためのライセンスの在り方の検討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dirty="0" smtClean="0"/>
                        <a:t>公開・非公開が曖昧な情報について、公開を促進するための方策についての検討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2</a:t>
                      </a:r>
                      <a:r>
                        <a:rPr kumimoji="1" lang="ja-JP" altLang="en-US" sz="1600" dirty="0" smtClean="0"/>
                        <a:t>年目に引き続き、公開情報の拡大を促進するための検討</a:t>
                      </a:r>
                      <a:endParaRPr kumimoji="1" lang="en-US" altLang="ja-JP" sz="1600" dirty="0" smtClean="0"/>
                    </a:p>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03035">
                <a:tc>
                  <a:txBody>
                    <a:bodyPr/>
                    <a:lstStyle/>
                    <a:p>
                      <a:r>
                        <a:rPr kumimoji="1" lang="ja-JP" altLang="en-US" sz="1600" dirty="0" smtClean="0"/>
                        <a:t>主な検討事項</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ja-JP" altLang="en-US" sz="1600" dirty="0" smtClean="0"/>
                        <a:t>前提条件の整理</a:t>
                      </a:r>
                      <a:endParaRPr kumimoji="1" lang="en-US" altLang="ja-JP" sz="1600" dirty="0" smtClean="0"/>
                    </a:p>
                    <a:p>
                      <a:pPr marL="342900" indent="-342900">
                        <a:buFont typeface="+mj-ea"/>
                        <a:buAutoNum type="circleNumDbPlain"/>
                      </a:pPr>
                      <a:r>
                        <a:rPr kumimoji="1" lang="ja-JP" altLang="en-US" sz="1600" dirty="0" smtClean="0"/>
                        <a:t>ライセンスの検討</a:t>
                      </a:r>
                      <a:endParaRPr kumimoji="1" lang="en-US" altLang="ja-JP" sz="1600" dirty="0" smtClean="0"/>
                    </a:p>
                    <a:p>
                      <a:pPr marL="342900" indent="-342900">
                        <a:buFont typeface="+mj-ea"/>
                        <a:buAutoNum type="circleNumDbPlain"/>
                      </a:pPr>
                      <a:r>
                        <a:rPr kumimoji="1" lang="ja-JP" altLang="en-US" sz="1600" dirty="0" smtClean="0"/>
                        <a:t>日本におけるオープンデータライセンスの検討</a:t>
                      </a:r>
                      <a:endParaRPr kumimoji="1" lang="en-US" altLang="ja-JP" sz="1600" dirty="0" smtClean="0"/>
                    </a:p>
                    <a:p>
                      <a:pPr marL="342900" indent="-342900">
                        <a:buFont typeface="+mj-ea"/>
                        <a:buAutoNum type="circleNumDbPlain"/>
                      </a:pPr>
                      <a:r>
                        <a:rPr kumimoji="1" lang="ja-JP" altLang="en-US" sz="1600" dirty="0" smtClean="0"/>
                        <a:t>オープンデータライセンスの普及に向けた検討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ja-JP" altLang="en-US" sz="1600" dirty="0" smtClean="0"/>
                        <a:t>公開できない課題のリストアップ</a:t>
                      </a:r>
                      <a:endParaRPr kumimoji="1" lang="en-US" altLang="ja-JP" sz="1600" dirty="0" smtClean="0"/>
                    </a:p>
                    <a:p>
                      <a:pPr marL="342900" indent="-342900">
                        <a:buFont typeface="+mj-ea"/>
                        <a:buAutoNum type="circleNumDbPlain"/>
                      </a:pPr>
                      <a:r>
                        <a:rPr kumimoji="1" lang="ja-JP" altLang="en-US" sz="1600" dirty="0" smtClean="0"/>
                        <a:t>公開可能な情報について、公開するための手法の検討</a:t>
                      </a:r>
                      <a:endParaRPr kumimoji="1" lang="en-US" altLang="ja-JP" sz="1600" dirty="0" smtClean="0"/>
                    </a:p>
                    <a:p>
                      <a:pPr marL="342900" indent="-342900">
                        <a:buFont typeface="+mj-ea"/>
                        <a:buAutoNum type="circleNumDbPlain"/>
                      </a:pPr>
                      <a:r>
                        <a:rPr kumimoji="1" lang="ja-JP" altLang="en-US" sz="1600" dirty="0" smtClean="0"/>
                        <a:t>ライセンスのブラッシュアップ</a:t>
                      </a:r>
                      <a:endParaRPr kumimoji="1" lang="en-US" altLang="ja-JP"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mj-ea"/>
                        <a:buAutoNum type="circleNumDbPlain"/>
                      </a:pPr>
                      <a:r>
                        <a:rPr kumimoji="1" lang="en-US" altLang="ja-JP" sz="1600" dirty="0" smtClean="0"/>
                        <a:t>2</a:t>
                      </a:r>
                      <a:r>
                        <a:rPr kumimoji="1" lang="ja-JP" altLang="en-US" sz="1600" dirty="0" smtClean="0"/>
                        <a:t>年目の課題を踏まえて解決策、推進策を検討</a:t>
                      </a:r>
                      <a:endParaRPr kumimoji="1" lang="en-US" altLang="ja-JP" sz="1600" dirty="0" smtClean="0"/>
                    </a:p>
                    <a:p>
                      <a:pPr marL="342900" indent="-342900">
                        <a:buFont typeface="+mj-ea"/>
                        <a:buAutoNum type="circleNumDbPlain"/>
                      </a:pPr>
                      <a:r>
                        <a:rPr kumimoji="1" lang="ja-JP" altLang="en-US" sz="1600" dirty="0" smtClean="0"/>
                        <a:t>公開によって生じる新たな課題についての検討</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6410" name="テキスト ボックス 3"/>
          <p:cNvSpPr txBox="1">
            <a:spLocks noChangeArrowheads="1"/>
          </p:cNvSpPr>
          <p:nvPr/>
        </p:nvSpPr>
        <p:spPr bwMode="auto">
          <a:xfrm>
            <a:off x="6061075" y="6302375"/>
            <a:ext cx="2635250" cy="260350"/>
          </a:xfrm>
          <a:prstGeom prst="rect">
            <a:avLst/>
          </a:prstGeom>
          <a:noFill/>
          <a:ln w="9525">
            <a:noFill/>
            <a:miter lim="800000"/>
            <a:headEnd/>
            <a:tailEnd/>
          </a:ln>
        </p:spPr>
        <p:txBody>
          <a:bodyPr wrap="none">
            <a:spAutoFit/>
          </a:bodyPr>
          <a:lstStyle/>
          <a:p>
            <a:r>
              <a:rPr lang="ja-JP" altLang="en-US" sz="1100"/>
              <a:t>出典：第</a:t>
            </a:r>
            <a:r>
              <a:rPr lang="en-US" altLang="ja-JP" sz="1100"/>
              <a:t>1</a:t>
            </a:r>
            <a:r>
              <a:rPr lang="ja-JP" altLang="en-US" sz="1100"/>
              <a:t>回データガバナンス委員会資料</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48B0BE6-B945-440B-8BEF-7BD5F3926CAF}" type="slidenum">
              <a:rPr lang="ja-JP" altLang="en-US" smtClean="0"/>
              <a:pPr>
                <a:defRPr/>
              </a:pPr>
              <a:t>3</a:t>
            </a:fld>
            <a:endParaRPr lang="ja-JP" altLang="en-US" dirty="0"/>
          </a:p>
        </p:txBody>
      </p:sp>
      <p:sp>
        <p:nvSpPr>
          <p:cNvPr id="17410" name="タイトル 1"/>
          <p:cNvSpPr>
            <a:spLocks noGrp="1"/>
          </p:cNvSpPr>
          <p:nvPr>
            <p:ph type="title"/>
          </p:nvPr>
        </p:nvSpPr>
        <p:spPr>
          <a:xfrm>
            <a:off x="404813" y="165100"/>
            <a:ext cx="8229600" cy="792163"/>
          </a:xfrm>
        </p:spPr>
        <p:txBody>
          <a:bodyPr/>
          <a:lstStyle/>
          <a:p>
            <a:pPr eaLnBrk="1" hangingPunct="1"/>
            <a:r>
              <a:rPr lang="ja-JP" altLang="en-US" sz="1800" smtClean="0"/>
              <a:t>参考２．電子行政オープンデータ推進のためのロードマップ（仮称）（素案）</a:t>
            </a:r>
          </a:p>
        </p:txBody>
      </p:sp>
      <p:sp>
        <p:nvSpPr>
          <p:cNvPr id="17411" name="コンテンツ プレースホルダー 1"/>
          <p:cNvSpPr>
            <a:spLocks noGrp="1"/>
          </p:cNvSpPr>
          <p:nvPr>
            <p:ph sz="quarter" idx="1"/>
          </p:nvPr>
        </p:nvSpPr>
        <p:spPr>
          <a:xfrm>
            <a:off x="436563" y="973138"/>
            <a:ext cx="8677275" cy="3768725"/>
          </a:xfrm>
        </p:spPr>
        <p:txBody>
          <a:bodyPr/>
          <a:lstStyle/>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lvl="1">
              <a:lnSpc>
                <a:spcPts val="1400"/>
              </a:lnSpc>
              <a:spcBef>
                <a:spcPts val="300"/>
              </a:spcBef>
            </a:pPr>
            <a:endParaRPr lang="en-US" altLang="ja-JP" sz="1400" smtClean="0">
              <a:latin typeface="ＭＳ Ｐ明朝" pitchFamily="18" charset="-128"/>
              <a:ea typeface="ＭＳ Ｐ明朝" pitchFamily="18" charset="-128"/>
            </a:endParaRPr>
          </a:p>
          <a:p>
            <a:pPr>
              <a:lnSpc>
                <a:spcPts val="1400"/>
              </a:lnSpc>
              <a:spcBef>
                <a:spcPts val="300"/>
              </a:spcBef>
            </a:pPr>
            <a:endParaRPr lang="en-US" altLang="ja-JP" sz="1800" smtClean="0"/>
          </a:p>
        </p:txBody>
      </p:sp>
      <p:sp>
        <p:nvSpPr>
          <p:cNvPr id="17412" name="テキスト ボックス 5"/>
          <p:cNvSpPr txBox="1">
            <a:spLocks noChangeArrowheads="1"/>
          </p:cNvSpPr>
          <p:nvPr/>
        </p:nvSpPr>
        <p:spPr bwMode="auto">
          <a:xfrm>
            <a:off x="3519488" y="6192838"/>
            <a:ext cx="5497512" cy="431800"/>
          </a:xfrm>
          <a:prstGeom prst="rect">
            <a:avLst/>
          </a:prstGeom>
          <a:noFill/>
          <a:ln w="9525">
            <a:noFill/>
            <a:miter lim="800000"/>
            <a:headEnd/>
            <a:tailEnd/>
          </a:ln>
        </p:spPr>
        <p:txBody>
          <a:bodyPr>
            <a:spAutoFit/>
          </a:bodyPr>
          <a:lstStyle/>
          <a:p>
            <a:r>
              <a:rPr lang="ja-JP" altLang="en-US" sz="1100"/>
              <a:t>出典：電子行政オープンデータ実務者会議第３回データ・ワーキンググループ資料</a:t>
            </a:r>
            <a:endParaRPr lang="en-US" altLang="ja-JP" sz="1100"/>
          </a:p>
          <a:p>
            <a:r>
              <a:rPr lang="ja-JP" altLang="en-US" sz="1100"/>
              <a:t>　　　　</a:t>
            </a:r>
            <a:r>
              <a:rPr lang="en-US" altLang="ja-JP" sz="1100"/>
              <a:t>※ </a:t>
            </a:r>
            <a:r>
              <a:rPr lang="ja-JP" altLang="en-US" sz="1100"/>
              <a:t>検討過程のものであり、今後変更の可能性がある</a:t>
            </a:r>
          </a:p>
        </p:txBody>
      </p:sp>
      <p:pic>
        <p:nvPicPr>
          <p:cNvPr id="17413" name="Picture 2"/>
          <p:cNvPicPr>
            <a:picLocks noChangeAspect="1" noChangeArrowheads="1"/>
          </p:cNvPicPr>
          <p:nvPr/>
        </p:nvPicPr>
        <p:blipFill>
          <a:blip r:embed="rId2"/>
          <a:srcRect/>
          <a:stretch>
            <a:fillRect/>
          </a:stretch>
        </p:blipFill>
        <p:spPr bwMode="auto">
          <a:xfrm>
            <a:off x="871538" y="1014413"/>
            <a:ext cx="7105650" cy="5153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Origin</Template>
  <TotalTime>12211</TotalTime>
  <Words>667</Words>
  <Application>Microsoft Office PowerPoint</Application>
  <PresentationFormat>画面に合わせる (4:3)</PresentationFormat>
  <Paragraphs>47</Paragraphs>
  <Slides>4</Slides>
  <Notes>0</Notes>
  <HiddenSlides>0</HiddenSlides>
  <MMClips>0</MMClips>
  <ScaleCrop>false</ScaleCrop>
  <HeadingPairs>
    <vt:vector size="6" baseType="variant">
      <vt:variant>
        <vt:lpstr>使用されているフォント</vt:lpstr>
      </vt:variant>
      <vt:variant>
        <vt:i4>9</vt:i4>
      </vt:variant>
      <vt:variant>
        <vt:lpstr>デザイン テンプレート</vt:lpstr>
      </vt:variant>
      <vt:variant>
        <vt:i4>9</vt:i4>
      </vt:variant>
      <vt:variant>
        <vt:lpstr>スライド タイトル</vt:lpstr>
      </vt:variant>
      <vt:variant>
        <vt:i4>4</vt:i4>
      </vt:variant>
    </vt:vector>
  </HeadingPairs>
  <TitlesOfParts>
    <vt:vector size="22" baseType="lpstr">
      <vt:lpstr>Arial</vt:lpstr>
      <vt:lpstr>ＭＳ Ｐゴシック</vt:lpstr>
      <vt:lpstr>Bookman Old Style</vt:lpstr>
      <vt:lpstr>HG明朝E</vt:lpstr>
      <vt:lpstr>Gill Sans MT</vt:lpstr>
      <vt:lpstr>Wingdings 3</vt:lpstr>
      <vt:lpstr>Wingdings</vt:lpstr>
      <vt:lpstr>Calibri</vt:lpstr>
      <vt:lpstr>ＭＳ Ｐ明朝</vt:lpstr>
      <vt:lpstr>アース</vt:lpstr>
      <vt:lpstr>アース</vt:lpstr>
      <vt:lpstr>アース</vt:lpstr>
      <vt:lpstr>アース</vt:lpstr>
      <vt:lpstr>アース</vt:lpstr>
      <vt:lpstr>アース</vt:lpstr>
      <vt:lpstr>アース</vt:lpstr>
      <vt:lpstr>アース</vt:lpstr>
      <vt:lpstr>アース</vt:lpstr>
      <vt:lpstr>スライド 0</vt:lpstr>
      <vt:lpstr>（１）来年度の検討事項について</vt:lpstr>
      <vt:lpstr>参考１．当初の３カ年計画</vt:lpstr>
      <vt:lpstr>参考２．電子行政オープンデータ推進のためのロードマップ（仮称）（素案）</vt:lpstr>
    </vt:vector>
  </TitlesOfParts>
  <Company>SPU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355</cp:revision>
  <cp:lastPrinted>2013-01-18T05:46:44Z</cp:lastPrinted>
  <dcterms:created xsi:type="dcterms:W3CDTF">2012-11-30T13:43:40Z</dcterms:created>
  <dcterms:modified xsi:type="dcterms:W3CDTF">2013-03-15T00:54:29Z</dcterms:modified>
</cp:coreProperties>
</file>