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18"/>
  </p:notesMasterIdLst>
  <p:sldIdLst>
    <p:sldId id="416" r:id="rId2"/>
    <p:sldId id="422" r:id="rId3"/>
    <p:sldId id="453" r:id="rId4"/>
    <p:sldId id="454" r:id="rId5"/>
    <p:sldId id="455" r:id="rId6"/>
    <p:sldId id="456" r:id="rId7"/>
    <p:sldId id="447" r:id="rId8"/>
    <p:sldId id="448" r:id="rId9"/>
    <p:sldId id="449" r:id="rId10"/>
    <p:sldId id="450" r:id="rId11"/>
    <p:sldId id="457" r:id="rId12"/>
    <p:sldId id="459" r:id="rId13"/>
    <p:sldId id="460" r:id="rId14"/>
    <p:sldId id="458" r:id="rId15"/>
    <p:sldId id="451" r:id="rId16"/>
    <p:sldId id="452" r:id="rId17"/>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福島　直央" initials="福島"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35" autoAdjust="0"/>
    <p:restoredTop sz="92639" autoAdjust="0"/>
  </p:normalViewPr>
  <p:slideViewPr>
    <p:cSldViewPr snapToGrid="0">
      <p:cViewPr>
        <p:scale>
          <a:sx n="90" d="100"/>
          <a:sy n="90" d="100"/>
        </p:scale>
        <p:origin x="-1530" y="-3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44" tIns="45322" rIns="90644" bIns="45322"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15572" y="0"/>
            <a:ext cx="2918621" cy="493237"/>
          </a:xfrm>
          <a:prstGeom prst="rect">
            <a:avLst/>
          </a:prstGeom>
        </p:spPr>
        <p:txBody>
          <a:bodyPr vert="horz" lIns="90644" tIns="45322" rIns="90644" bIns="45322" rtlCol="0"/>
          <a:lstStyle>
            <a:lvl1pPr algn="r" fontAlgn="auto">
              <a:spcBef>
                <a:spcPts val="0"/>
              </a:spcBef>
              <a:spcAft>
                <a:spcPts val="0"/>
              </a:spcAft>
              <a:defRPr sz="1200">
                <a:latin typeface="+mn-lt"/>
                <a:ea typeface="+mn-ea"/>
              </a:defRPr>
            </a:lvl1pPr>
          </a:lstStyle>
          <a:p>
            <a:pPr>
              <a:defRPr/>
            </a:pPr>
            <a:fld id="{6E374AD1-7524-4A65-A188-6976E3A41289}" type="datetimeFigureOut">
              <a:rPr lang="ja-JP" altLang="en-US"/>
              <a:pPr>
                <a:defRPr/>
              </a:pPr>
              <a:t>2013/3/15</a:t>
            </a:fld>
            <a:endParaRPr lang="ja-JP" altLang="en-US"/>
          </a:p>
        </p:txBody>
      </p:sp>
      <p:sp>
        <p:nvSpPr>
          <p:cNvPr id="4" name="スライド イメージ プレースホルダー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0644" tIns="45322" rIns="90644" bIns="45322" rtlCol="0" anchor="ctr"/>
          <a:lstStyle/>
          <a:p>
            <a:pPr lvl="0"/>
            <a:endParaRPr lang="ja-JP" altLang="en-US" noProof="0"/>
          </a:p>
        </p:txBody>
      </p:sp>
      <p:sp>
        <p:nvSpPr>
          <p:cNvPr id="5" name="ノート プレースホルダー 4"/>
          <p:cNvSpPr>
            <a:spLocks noGrp="1"/>
          </p:cNvSpPr>
          <p:nvPr>
            <p:ph type="body" sz="quarter" idx="3"/>
          </p:nvPr>
        </p:nvSpPr>
        <p:spPr>
          <a:xfrm>
            <a:off x="673891" y="4686538"/>
            <a:ext cx="5387982" cy="4439132"/>
          </a:xfrm>
          <a:prstGeom prst="rect">
            <a:avLst/>
          </a:prstGeom>
        </p:spPr>
        <p:txBody>
          <a:bodyPr vert="horz" lIns="90644" tIns="45322" rIns="90644" bIns="45322"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371501"/>
            <a:ext cx="2918621" cy="493236"/>
          </a:xfrm>
          <a:prstGeom prst="rect">
            <a:avLst/>
          </a:prstGeom>
        </p:spPr>
        <p:txBody>
          <a:bodyPr vert="horz" lIns="90644" tIns="45322" rIns="90644" bIns="45322"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15572" y="9371501"/>
            <a:ext cx="2918621" cy="493236"/>
          </a:xfrm>
          <a:prstGeom prst="rect">
            <a:avLst/>
          </a:prstGeom>
        </p:spPr>
        <p:txBody>
          <a:bodyPr vert="horz" lIns="90644" tIns="45322" rIns="90644" bIns="45322" rtlCol="0" anchor="b"/>
          <a:lstStyle>
            <a:lvl1pPr algn="r" fontAlgn="auto">
              <a:spcBef>
                <a:spcPts val="0"/>
              </a:spcBef>
              <a:spcAft>
                <a:spcPts val="0"/>
              </a:spcAft>
              <a:defRPr sz="1200">
                <a:latin typeface="+mn-lt"/>
                <a:ea typeface="+mn-ea"/>
              </a:defRPr>
            </a:lvl1pPr>
          </a:lstStyle>
          <a:p>
            <a:pPr>
              <a:defRPr/>
            </a:pPr>
            <a:fld id="{7A0B6AAA-1AEB-4CEA-ACE1-3B89FD51BB75}" type="slidenum">
              <a:rPr lang="ja-JP" altLang="en-US"/>
              <a:pPr>
                <a:defRPr/>
              </a:pPr>
              <a:t>‹#›</a:t>
            </a:fld>
            <a:endParaRPr lang="ja-JP" altLang="en-US"/>
          </a:p>
        </p:txBody>
      </p:sp>
    </p:spTree>
    <p:extLst>
      <p:ext uri="{BB962C8B-B14F-4D97-AF65-F5344CB8AC3E}">
        <p14:creationId xmlns:p14="http://schemas.microsoft.com/office/powerpoint/2010/main" val="339983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47106"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38915"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96EF1F1-C1B4-4DB3-9EB7-B9F93AE582C3}" type="slidenum">
              <a:rPr lang="ja-JP" altLang="en-US"/>
              <a:pPr fontAlgn="base">
                <a:spcBef>
                  <a:spcPct val="0"/>
                </a:spcBef>
                <a:spcAft>
                  <a:spcPct val="0"/>
                </a:spcAft>
                <a:defRPr/>
              </a:pPr>
              <a:t>3</a:t>
            </a:fld>
            <a:endParaRPr lang="en-US" altLang="ja-JP"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5120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38915"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2B24241-3100-4B47-B046-8301D6628EFB}" type="slidenum">
              <a:rPr lang="ja-JP" altLang="en-US"/>
              <a:pPr fontAlgn="base">
                <a:spcBef>
                  <a:spcPct val="0"/>
                </a:spcBef>
                <a:spcAft>
                  <a:spcPct val="0"/>
                </a:spcAft>
                <a:defRPr/>
              </a:pPr>
              <a:t>4</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AEF7767C-FE26-420F-98BF-A3A5CFA0D0A0}"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D32F4C15-C034-4314-9112-D299D62351D6}"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9CE4FFE-2657-47F4-863B-D1CC317C878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549116" y="1"/>
            <a:ext cx="1594884" cy="751324"/>
          </a:xfrm>
          <a:prstGeom prst="rect">
            <a:avLst/>
          </a:prstGeom>
          <a:noFill/>
          <a:ln w="9525">
            <a:noFill/>
            <a:miter lim="800000"/>
            <a:headEnd/>
            <a:tailEnd/>
          </a:ln>
        </p:spPr>
      </p:pic>
      <p:cxnSp>
        <p:nvCxnSpPr>
          <p:cNvPr id="16" name="直線コネクタ 19"/>
          <p:cNvCxnSpPr/>
          <p:nvPr userDrawn="1"/>
        </p:nvCxnSpPr>
        <p:spPr>
          <a:xfrm>
            <a:off x="468313" y="958111"/>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962695"/>
          </a:xfrm>
        </p:spPr>
        <p:txBody>
          <a:bodyPr/>
          <a:lstStyle/>
          <a:p>
            <a:r>
              <a:rPr lang="ja-JP" altLang="en-US" dirty="0" smtClean="0"/>
              <a:t>マスター タイトルの書式設定</a:t>
            </a:r>
            <a:endParaRPr lang="en-US" dirty="0"/>
          </a:p>
        </p:txBody>
      </p:sp>
      <p:sp>
        <p:nvSpPr>
          <p:cNvPr id="8" name="コンテンツ プレースホルダー 7"/>
          <p:cNvSpPr>
            <a:spLocks noGrp="1"/>
          </p:cNvSpPr>
          <p:nvPr>
            <p:ph sz="quarter" idx="1"/>
          </p:nvPr>
        </p:nvSpPr>
        <p:spPr>
          <a:xfrm>
            <a:off x="457200" y="1219200"/>
            <a:ext cx="8229600" cy="4937760"/>
          </a:xfrm>
        </p:spPr>
        <p:txBody>
          <a:bodyPr/>
          <a:lstStyle>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17"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5C489480-8482-4FE0-A015-CFEEA03935A6}" type="slidenum">
              <a:rPr lang="ja-JP" altLang="en-US"/>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59D614E3-EC9C-401D-B25E-0181BD4EC2F5}"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D6BE04EA-D976-49BB-88BC-11887A034D4F}"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23FDB0EC-3C6C-499F-B7FC-40D34E018601}"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347" y="3429000"/>
            <a:ext cx="8184915" cy="166955"/>
            <a:chOff x="179512" y="6525344"/>
            <a:chExt cx="8890035" cy="0"/>
          </a:xfrm>
        </p:grpSpPr>
        <p:cxnSp>
          <p:nvCxnSpPr>
            <p:cNvPr id="10" name="直線コネクタ 8"/>
            <p:cNvCxnSpPr/>
            <p:nvPr/>
          </p:nvCxnSpPr>
          <p:spPr>
            <a:xfrm>
              <a:off x="179512" y="6525344"/>
              <a:ext cx="820882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5863" y="6525344"/>
              <a:ext cx="15222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203" y="6525344"/>
              <a:ext cx="152227"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320" y="6525344"/>
              <a:ext cx="15222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smtClean="0"/>
            </a:lvl1pPr>
          </a:lstStyle>
          <a:p>
            <a:pPr>
              <a:defRPr/>
            </a:pPr>
            <a:fld id="{F52FA9F6-98CE-4D8B-9188-4B04B5C3FA61}"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777F02BF-A27D-4507-89DC-5BA8A0B9164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38266B34-2950-452F-9FB9-AB9EE4D1A11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234B22B5-564E-49AF-94E1-EBCE52A8446D}"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BB1E81A8-7DC8-4718-AAD2-CE30D12D26F6}"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info_hakusyo@soumu.go.jp"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プレースホルダー 3"/>
          <p:cNvSpPr>
            <a:spLocks noGrp="1"/>
          </p:cNvSpPr>
          <p:nvPr>
            <p:ph type="body" idx="1"/>
          </p:nvPr>
        </p:nvSpPr>
        <p:spPr>
          <a:xfrm>
            <a:off x="4643438" y="4267200"/>
            <a:ext cx="3529012" cy="1143000"/>
          </a:xfrm>
        </p:spPr>
        <p:txBody>
          <a:bodyPr/>
          <a:lstStyle/>
          <a:p>
            <a:pPr eaLnBrk="1" hangingPunct="1"/>
            <a:r>
              <a:rPr lang="ja-JP" altLang="en-US" dirty="0" smtClean="0">
                <a:solidFill>
                  <a:schemeClr val="tx1"/>
                </a:solidFill>
              </a:rPr>
              <a:t>平成</a:t>
            </a:r>
            <a:r>
              <a:rPr lang="en-US" altLang="ja-JP" dirty="0" smtClean="0">
                <a:solidFill>
                  <a:schemeClr val="tx1"/>
                </a:solidFill>
              </a:rPr>
              <a:t>25</a:t>
            </a:r>
            <a:r>
              <a:rPr lang="ja-JP" altLang="en-US" dirty="0" smtClean="0">
                <a:solidFill>
                  <a:schemeClr val="tx1"/>
                </a:solidFill>
              </a:rPr>
              <a:t>年</a:t>
            </a:r>
            <a:r>
              <a:rPr lang="en-US" altLang="ja-JP" dirty="0">
                <a:solidFill>
                  <a:schemeClr val="tx1"/>
                </a:solidFill>
              </a:rPr>
              <a:t>3</a:t>
            </a:r>
            <a:r>
              <a:rPr lang="ja-JP" altLang="en-US" dirty="0" smtClean="0">
                <a:solidFill>
                  <a:schemeClr val="tx1"/>
                </a:solidFill>
              </a:rPr>
              <a:t>月</a:t>
            </a:r>
            <a:r>
              <a:rPr lang="en-US" altLang="ja-JP" dirty="0" smtClean="0">
                <a:solidFill>
                  <a:schemeClr val="tx1"/>
                </a:solidFill>
              </a:rPr>
              <a:t>21</a:t>
            </a:r>
            <a:r>
              <a:rPr lang="ja-JP" altLang="en-US" dirty="0" smtClean="0">
                <a:solidFill>
                  <a:schemeClr val="tx1"/>
                </a:solidFill>
              </a:rPr>
              <a:t>日</a:t>
            </a:r>
            <a:endParaRPr lang="en-US" altLang="ja-JP" dirty="0" smtClean="0">
              <a:solidFill>
                <a:schemeClr val="tx1"/>
              </a:solidFill>
            </a:endParaRPr>
          </a:p>
          <a:p>
            <a:pPr eaLnBrk="1" hangingPunct="1"/>
            <a:r>
              <a:rPr lang="ja-JP" altLang="en-US" dirty="0" smtClean="0">
                <a:solidFill>
                  <a:schemeClr val="tx1"/>
                </a:solidFill>
              </a:rPr>
              <a:t>データガバナンス委員会主査井上由里子</a:t>
            </a:r>
          </a:p>
        </p:txBody>
      </p:sp>
      <p:sp>
        <p:nvSpPr>
          <p:cNvPr id="5" name="タイトル 1"/>
          <p:cNvSpPr txBox="1">
            <a:spLocks/>
          </p:cNvSpPr>
          <p:nvPr/>
        </p:nvSpPr>
        <p:spPr bwMode="auto">
          <a:xfrm>
            <a:off x="1130151" y="2141180"/>
            <a:ext cx="7530957" cy="990600"/>
          </a:xfrm>
          <a:prstGeom prst="rect">
            <a:avLst/>
          </a:prstGeom>
          <a:noFill/>
          <a:ln w="9525">
            <a:noFill/>
            <a:miter lim="800000"/>
            <a:headEnd/>
            <a:tailEnd/>
          </a:ln>
        </p:spPr>
        <p:txBody>
          <a:bodyP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fontAlgn="auto">
              <a:spcAft>
                <a:spcPts val="0"/>
              </a:spcAft>
              <a:defRPr/>
            </a:pPr>
            <a:r>
              <a:rPr lang="ja-JP" altLang="en-US" sz="2400" dirty="0" smtClean="0">
                <a:latin typeface="+mj-ea"/>
              </a:rPr>
              <a:t>オープンデータ流通推進コンソーシアム</a:t>
            </a:r>
            <a:endParaRPr lang="en-US" altLang="ja-JP" sz="2400" dirty="0" smtClean="0">
              <a:latin typeface="+mj-ea"/>
            </a:endParaRPr>
          </a:p>
          <a:p>
            <a:pPr fontAlgn="auto">
              <a:spcAft>
                <a:spcPts val="0"/>
              </a:spcAft>
              <a:defRPr/>
            </a:pPr>
            <a:r>
              <a:rPr lang="ja-JP" altLang="en-US" sz="2400" dirty="0" smtClean="0">
                <a:latin typeface="+mj-ea"/>
              </a:rPr>
              <a:t>データガバナンス委員会における検討状況等について</a:t>
            </a:r>
            <a:endParaRPr lang="en-US" altLang="ja-JP" sz="2400" dirty="0" smtClean="0">
              <a:latin typeface="+mj-ea"/>
            </a:endParaRPr>
          </a:p>
        </p:txBody>
      </p:sp>
      <p:sp>
        <p:nvSpPr>
          <p:cNvPr id="6" name="テキスト ボックス 17"/>
          <p:cNvSpPr txBox="1">
            <a:spLocks noChangeArrowheads="1"/>
          </p:cNvSpPr>
          <p:nvPr/>
        </p:nvSpPr>
        <p:spPr bwMode="auto">
          <a:xfrm>
            <a:off x="7952509" y="197644"/>
            <a:ext cx="965922" cy="338138"/>
          </a:xfrm>
          <a:prstGeom prst="rect">
            <a:avLst/>
          </a:prstGeom>
          <a:solidFill>
            <a:srgbClr val="FFFFFF"/>
          </a:solidFill>
          <a:ln w="25400">
            <a:solidFill>
              <a:sysClr val="windowText" lastClr="000000"/>
            </a:solidFill>
            <a:miter lim="800000"/>
            <a:headEnd/>
            <a:tailEnd/>
          </a:ln>
        </p:spPr>
        <p:txBody>
          <a:bodyPr wrap="square">
            <a:spAutoFit/>
          </a:bodyPr>
          <a:lstStyle>
            <a:lvl1pPr eaLnBrk="0" hangingPunct="0">
              <a:defRPr kumimoji="1" sz="2000" b="1">
                <a:solidFill>
                  <a:schemeClr val="tx1"/>
                </a:solidFill>
                <a:latin typeface="ＭＳ Ｐゴシック" charset="-128"/>
                <a:ea typeface="ＭＳ Ｐゴシック" charset="-128"/>
              </a:defRPr>
            </a:lvl1pPr>
            <a:lvl2pPr marL="742950" indent="-285750" eaLnBrk="0" hangingPunct="0">
              <a:defRPr kumimoji="1" sz="2000" b="1">
                <a:solidFill>
                  <a:schemeClr val="tx1"/>
                </a:solidFill>
                <a:latin typeface="ＭＳ Ｐゴシック" charset="-128"/>
                <a:ea typeface="ＭＳ Ｐゴシック" charset="-128"/>
              </a:defRPr>
            </a:lvl2pPr>
            <a:lvl3pPr marL="1143000" indent="-228600" eaLnBrk="0" hangingPunct="0">
              <a:defRPr kumimoji="1" sz="2000" b="1">
                <a:solidFill>
                  <a:schemeClr val="tx1"/>
                </a:solidFill>
                <a:latin typeface="ＭＳ Ｐゴシック" charset="-128"/>
                <a:ea typeface="ＭＳ Ｐゴシック" charset="-128"/>
              </a:defRPr>
            </a:lvl3pPr>
            <a:lvl4pPr marL="1600200" indent="-228600" eaLnBrk="0" hangingPunct="0">
              <a:defRPr kumimoji="1" sz="2000" b="1">
                <a:solidFill>
                  <a:schemeClr val="tx1"/>
                </a:solidFill>
                <a:latin typeface="ＭＳ Ｐゴシック" charset="-128"/>
                <a:ea typeface="ＭＳ Ｐゴシック" charset="-128"/>
              </a:defRPr>
            </a:lvl4pPr>
            <a:lvl5pPr marL="2057400" indent="-228600" eaLnBrk="0" hangingPunct="0">
              <a:defRPr kumimoji="1" sz="2000" b="1">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kumimoji="1" sz="2000" b="1">
                <a:solidFill>
                  <a:schemeClr val="tx1"/>
                </a:solidFill>
                <a:latin typeface="ＭＳ Ｐゴシック" charset="-128"/>
                <a:ea typeface="ＭＳ Ｐゴシック" charset="-128"/>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600" b="1" i="0" u="none" strike="noStrike" kern="0" cap="none" spc="0" normalizeH="0" baseline="0" noProof="0" smtClean="0">
                <a:ln>
                  <a:noFill/>
                </a:ln>
                <a:solidFill>
                  <a:sysClr val="windowText" lastClr="000000"/>
                </a:solidFill>
                <a:effectLst/>
                <a:uLnTx/>
                <a:uFillTx/>
                <a:latin typeface="ＭＳ Ｐゴシック" charset="-128"/>
                <a:ea typeface="ＭＳ Ｐゴシック" charset="-128"/>
              </a:rPr>
              <a:t>資料３</a:t>
            </a:r>
            <a:endParaRPr kumimoji="1" lang="ja-JP" altLang="en-US" sz="1600" b="1" i="0" u="none" strike="noStrike" kern="0" cap="none" spc="0" normalizeH="0" baseline="0" noProof="0" dirty="0" smtClean="0">
              <a:ln>
                <a:noFill/>
              </a:ln>
              <a:solidFill>
                <a:sysClr val="windowText" lastClr="000000"/>
              </a:solidFill>
              <a:effectLst/>
              <a:uLnTx/>
              <a:uFillTx/>
              <a:latin typeface="ＭＳ Ｐゴシック" charset="-128"/>
              <a:ea typeface="ＭＳ Ｐゴシック" charset="-128"/>
            </a:endParaRPr>
          </a:p>
        </p:txBody>
      </p:sp>
      <p:sp>
        <p:nvSpPr>
          <p:cNvPr id="7" name="タイトル 1"/>
          <p:cNvSpPr txBox="1">
            <a:spLocks/>
          </p:cNvSpPr>
          <p:nvPr/>
        </p:nvSpPr>
        <p:spPr bwMode="auto">
          <a:xfrm>
            <a:off x="5297154" y="662441"/>
            <a:ext cx="3506603" cy="990600"/>
          </a:xfrm>
          <a:prstGeom prst="rect">
            <a:avLst/>
          </a:prstGeom>
          <a:noFill/>
          <a:ln w="9525">
            <a:noFill/>
            <a:miter lim="800000"/>
            <a:headEnd/>
            <a:tailEnd/>
          </a:ln>
        </p:spPr>
        <p:txBody>
          <a:bodyP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algn="l" fontAlgn="auto">
              <a:spcAft>
                <a:spcPts val="0"/>
              </a:spcAft>
              <a:defRPr/>
            </a:pPr>
            <a:r>
              <a:rPr lang="ja-JP" altLang="en-US" sz="1600" dirty="0">
                <a:latin typeface="+mj-ea"/>
              </a:rPr>
              <a:t>平成</a:t>
            </a:r>
            <a:r>
              <a:rPr lang="en-US" altLang="ja-JP" sz="1600" dirty="0">
                <a:latin typeface="+mj-ea"/>
              </a:rPr>
              <a:t>25</a:t>
            </a:r>
            <a:r>
              <a:rPr lang="ja-JP" altLang="en-US" sz="1600" dirty="0">
                <a:latin typeface="+mj-ea"/>
              </a:rPr>
              <a:t>年</a:t>
            </a:r>
            <a:r>
              <a:rPr lang="en-US" altLang="ja-JP" sz="1600" dirty="0">
                <a:latin typeface="+mj-ea"/>
              </a:rPr>
              <a:t>3</a:t>
            </a:r>
            <a:r>
              <a:rPr lang="ja-JP" altLang="en-US" sz="1600" dirty="0" smtClean="0">
                <a:latin typeface="+mj-ea"/>
              </a:rPr>
              <a:t>月</a:t>
            </a:r>
            <a:r>
              <a:rPr lang="en-US" altLang="ja-JP" sz="1600" dirty="0" smtClean="0">
                <a:latin typeface="+mj-ea"/>
              </a:rPr>
              <a:t>21</a:t>
            </a:r>
            <a:r>
              <a:rPr lang="ja-JP" altLang="en-US" sz="1600" dirty="0" smtClean="0">
                <a:latin typeface="+mj-ea"/>
              </a:rPr>
              <a:t>日</a:t>
            </a:r>
            <a:endParaRPr lang="en-US" altLang="ja-JP" sz="1600" dirty="0" smtClean="0">
              <a:latin typeface="+mj-ea"/>
            </a:endParaRPr>
          </a:p>
          <a:p>
            <a:pPr algn="l" fontAlgn="auto">
              <a:spcAft>
                <a:spcPts val="0"/>
              </a:spcAft>
              <a:defRPr/>
            </a:pPr>
            <a:r>
              <a:rPr lang="ja-JP" altLang="en-US" sz="1600" dirty="0" smtClean="0">
                <a:latin typeface="+mj-ea"/>
              </a:rPr>
              <a:t>電子</a:t>
            </a:r>
            <a:r>
              <a:rPr lang="ja-JP" altLang="en-US" sz="1600" dirty="0">
                <a:latin typeface="+mj-ea"/>
              </a:rPr>
              <a:t>行政オープンデータ実務者会議</a:t>
            </a:r>
          </a:p>
          <a:p>
            <a:pPr algn="l" fontAlgn="auto">
              <a:spcAft>
                <a:spcPts val="0"/>
              </a:spcAft>
              <a:defRPr/>
            </a:pPr>
            <a:r>
              <a:rPr lang="ja-JP" altLang="en-US" sz="1600" dirty="0" smtClean="0">
                <a:latin typeface="+mj-ea"/>
              </a:rPr>
              <a:t>井上主査説明資料（案）</a:t>
            </a:r>
            <a:endParaRPr lang="ja-JP" altLang="en-US" sz="1600" dirty="0">
              <a:latin typeface="+mj-e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solidFill>
                  <a:schemeClr val="tx1"/>
                </a:solidFill>
              </a:rPr>
              <a:pPr>
                <a:defRPr/>
              </a:pPr>
              <a:t>9</a:t>
            </a:fld>
            <a:endParaRPr lang="ja-JP" altLang="en-US" dirty="0">
              <a:solidFill>
                <a:schemeClr val="tx1"/>
              </a:solidFill>
            </a:endParaRPr>
          </a:p>
        </p:txBody>
      </p:sp>
      <p:sp>
        <p:nvSpPr>
          <p:cNvPr id="12" name="タイトル 1"/>
          <p:cNvSpPr>
            <a:spLocks noGrp="1"/>
          </p:cNvSpPr>
          <p:nvPr>
            <p:ph type="title"/>
          </p:nvPr>
        </p:nvSpPr>
        <p:spPr>
          <a:xfrm>
            <a:off x="404191" y="165653"/>
            <a:ext cx="8229600" cy="791610"/>
          </a:xfrm>
        </p:spPr>
        <p:txBody>
          <a:bodyPr/>
          <a:lstStyle/>
          <a:p>
            <a:pPr eaLnBrk="1" hangingPunct="1"/>
            <a:r>
              <a:rPr lang="ja-JP" altLang="en-US" sz="2400" dirty="0" smtClean="0"/>
              <a:t>（５）ケーススタディの結果</a:t>
            </a:r>
          </a:p>
        </p:txBody>
      </p:sp>
      <p:sp>
        <p:nvSpPr>
          <p:cNvPr id="13" name="コンテンツ プレースホルダー 1"/>
          <p:cNvSpPr>
            <a:spLocks noGrp="1"/>
          </p:cNvSpPr>
          <p:nvPr>
            <p:ph sz="quarter" idx="1"/>
          </p:nvPr>
        </p:nvSpPr>
        <p:spPr>
          <a:xfrm>
            <a:off x="436653" y="972617"/>
            <a:ext cx="3795106" cy="4460619"/>
          </a:xfrm>
        </p:spPr>
        <p:txBody>
          <a:bodyPr/>
          <a:lstStyle/>
          <a:p>
            <a:pPr>
              <a:lnSpc>
                <a:spcPts val="1400"/>
              </a:lnSpc>
              <a:spcBef>
                <a:spcPts val="300"/>
              </a:spcBef>
            </a:pPr>
            <a:r>
              <a:rPr lang="ja-JP" altLang="en-US" sz="1400" dirty="0"/>
              <a:t>実際</a:t>
            </a:r>
            <a:r>
              <a:rPr lang="ja-JP" altLang="en-US" sz="1400" dirty="0" smtClean="0"/>
              <a:t>に確認が必要な素材を洗い出すと、平成</a:t>
            </a:r>
            <a:r>
              <a:rPr lang="en-US" altLang="ja-JP" sz="1400" dirty="0" smtClean="0"/>
              <a:t>24</a:t>
            </a:r>
            <a:r>
              <a:rPr lang="ja-JP" altLang="en-US" sz="1400" dirty="0" smtClean="0"/>
              <a:t>年版の情報通信白書のみで、</a:t>
            </a:r>
            <a:r>
              <a:rPr lang="en-US" altLang="ja-JP" sz="1400" dirty="0" smtClean="0"/>
              <a:t>665</a:t>
            </a:r>
            <a:r>
              <a:rPr lang="ja-JP" altLang="en-US" sz="1400" dirty="0" smtClean="0"/>
              <a:t>件の確認事項が生じた。</a:t>
            </a:r>
            <a:endParaRPr lang="en-US" altLang="ja-JP" sz="1400" dirty="0" smtClean="0"/>
          </a:p>
          <a:p>
            <a:pPr lvl="1">
              <a:lnSpc>
                <a:spcPts val="1400"/>
              </a:lnSpc>
              <a:spcBef>
                <a:spcPts val="300"/>
              </a:spcBef>
            </a:pPr>
            <a:r>
              <a:rPr lang="ja-JP" altLang="en-US" sz="1400" dirty="0"/>
              <a:t>総務</a:t>
            </a:r>
            <a:r>
              <a:rPr lang="ja-JP" altLang="en-US" sz="1400" dirty="0" smtClean="0"/>
              <a:t>省内で確認可能な素材が</a:t>
            </a:r>
            <a:r>
              <a:rPr lang="en-US" altLang="ja-JP" sz="1400" dirty="0" smtClean="0"/>
              <a:t>574</a:t>
            </a:r>
            <a:r>
              <a:rPr lang="ja-JP" altLang="en-US" sz="1400" dirty="0" smtClean="0"/>
              <a:t>件、第三者への確認を要する素材が</a:t>
            </a:r>
            <a:r>
              <a:rPr lang="en-US" altLang="ja-JP" sz="1400" dirty="0" smtClean="0"/>
              <a:t>91</a:t>
            </a:r>
            <a:r>
              <a:rPr lang="ja-JP" altLang="en-US" sz="1400" dirty="0" smtClean="0"/>
              <a:t>件と見込まれている。</a:t>
            </a:r>
            <a:endParaRPr lang="en-US" altLang="ja-JP" sz="1400" dirty="0" smtClean="0"/>
          </a:p>
          <a:p>
            <a:pPr>
              <a:lnSpc>
                <a:spcPts val="1400"/>
              </a:lnSpc>
              <a:spcBef>
                <a:spcPts val="300"/>
              </a:spcBef>
            </a:pPr>
            <a:r>
              <a:rPr lang="ja-JP" altLang="en-US" sz="1400" dirty="0" smtClean="0"/>
              <a:t>簡易版</a:t>
            </a:r>
            <a:r>
              <a:rPr lang="ja-JP" altLang="en-US" sz="1400" dirty="0"/>
              <a:t>での</a:t>
            </a:r>
            <a:r>
              <a:rPr lang="ja-JP" altLang="en-US" sz="1400" dirty="0" smtClean="0"/>
              <a:t>チェックを行ったところ、</a:t>
            </a:r>
            <a:r>
              <a:rPr lang="en-US" altLang="ja-JP" sz="1400" dirty="0" smtClean="0"/>
              <a:t>125</a:t>
            </a:r>
            <a:r>
              <a:rPr lang="ja-JP" altLang="en-US" sz="1400" dirty="0" smtClean="0"/>
              <a:t>件の確認事項となった。</a:t>
            </a:r>
            <a:endParaRPr lang="en-US" altLang="ja-JP" sz="1400" dirty="0" smtClean="0"/>
          </a:p>
          <a:p>
            <a:pPr lvl="1">
              <a:lnSpc>
                <a:spcPts val="1400"/>
              </a:lnSpc>
              <a:spcBef>
                <a:spcPts val="300"/>
              </a:spcBef>
            </a:pPr>
            <a:r>
              <a:rPr lang="ja-JP" altLang="en-US" sz="1400" dirty="0" smtClean="0"/>
              <a:t>全て総務省内で確認可能な素材と見込まれている。</a:t>
            </a:r>
            <a:endParaRPr lang="en-US" altLang="ja-JP" sz="1400" dirty="0"/>
          </a:p>
          <a:p>
            <a:pPr>
              <a:lnSpc>
                <a:spcPts val="1400"/>
              </a:lnSpc>
              <a:spcBef>
                <a:spcPts val="300"/>
              </a:spcBef>
            </a:pPr>
            <a:endParaRPr lang="en-US" altLang="ja-JP" sz="1400" dirty="0" smtClean="0"/>
          </a:p>
          <a:p>
            <a:pPr>
              <a:lnSpc>
                <a:spcPts val="1400"/>
              </a:lnSpc>
              <a:spcBef>
                <a:spcPts val="300"/>
              </a:spcBef>
            </a:pPr>
            <a:r>
              <a:rPr lang="ja-JP" altLang="en-US" sz="1400" dirty="0"/>
              <a:t>簡略版への移行で確認をしなくて良くなったものは以下の通りである。</a:t>
            </a:r>
            <a:endParaRPr lang="en-US" altLang="ja-JP" sz="1400" dirty="0"/>
          </a:p>
          <a:p>
            <a:pPr lvl="1">
              <a:lnSpc>
                <a:spcPts val="1400"/>
              </a:lnSpc>
              <a:spcBef>
                <a:spcPts val="300"/>
              </a:spcBef>
            </a:pPr>
            <a:r>
              <a:rPr lang="en-US" altLang="ja-JP" sz="1400" dirty="0"/>
              <a:t>CC-BY</a:t>
            </a:r>
            <a:r>
              <a:rPr lang="ja-JP" altLang="en-US" sz="1400" dirty="0"/>
              <a:t>適用不可候補　　（</a:t>
            </a:r>
            <a:r>
              <a:rPr lang="en-US" altLang="ja-JP" sz="1400" dirty="0"/>
              <a:t>665</a:t>
            </a:r>
            <a:r>
              <a:rPr lang="ja-JP" altLang="en-US" sz="1400" dirty="0"/>
              <a:t>→</a:t>
            </a:r>
            <a:r>
              <a:rPr lang="en-US" altLang="ja-JP" sz="1400" dirty="0"/>
              <a:t>125</a:t>
            </a:r>
            <a:r>
              <a:rPr lang="ja-JP" altLang="en-US" sz="1400" dirty="0"/>
              <a:t>）</a:t>
            </a:r>
            <a:endParaRPr lang="en-US" altLang="ja-JP" sz="1400" dirty="0"/>
          </a:p>
          <a:p>
            <a:pPr lvl="2">
              <a:lnSpc>
                <a:spcPts val="1400"/>
              </a:lnSpc>
              <a:spcBef>
                <a:spcPts val="300"/>
              </a:spcBef>
            </a:pPr>
            <a:r>
              <a:rPr lang="ja-JP" altLang="en-US" sz="1400" dirty="0"/>
              <a:t>文章　</a:t>
            </a:r>
            <a:r>
              <a:rPr lang="en-US" altLang="ja-JP" sz="1400" dirty="0"/>
              <a:t>33</a:t>
            </a:r>
            <a:r>
              <a:rPr lang="ja-JP" altLang="en-US" sz="1400" dirty="0"/>
              <a:t>件が抽出対象外</a:t>
            </a:r>
            <a:endParaRPr lang="en-US" altLang="ja-JP" sz="1400" dirty="0"/>
          </a:p>
          <a:p>
            <a:pPr lvl="2">
              <a:lnSpc>
                <a:spcPts val="1400"/>
              </a:lnSpc>
              <a:spcBef>
                <a:spcPts val="300"/>
              </a:spcBef>
            </a:pPr>
            <a:r>
              <a:rPr lang="ja-JP" altLang="en-US" sz="1400" dirty="0"/>
              <a:t>表・グラフ　</a:t>
            </a:r>
            <a:r>
              <a:rPr lang="en-US" altLang="ja-JP" sz="1400" dirty="0"/>
              <a:t>481</a:t>
            </a:r>
            <a:r>
              <a:rPr lang="ja-JP" altLang="en-US" sz="1400" dirty="0"/>
              <a:t>件が抽出対象外</a:t>
            </a:r>
            <a:endParaRPr lang="en-US" altLang="ja-JP" sz="1400" dirty="0"/>
          </a:p>
          <a:p>
            <a:pPr lvl="2">
              <a:lnSpc>
                <a:spcPts val="1400"/>
              </a:lnSpc>
              <a:spcBef>
                <a:spcPts val="300"/>
              </a:spcBef>
            </a:pPr>
            <a:r>
              <a:rPr lang="ja-JP" altLang="en-US" sz="1400" dirty="0"/>
              <a:t>図  </a:t>
            </a:r>
            <a:r>
              <a:rPr lang="en-US" altLang="ja-JP" sz="1400" dirty="0"/>
              <a:t>22</a:t>
            </a:r>
            <a:r>
              <a:rPr lang="ja-JP" altLang="en-US" sz="1400" dirty="0"/>
              <a:t>件が</a:t>
            </a:r>
            <a:r>
              <a:rPr lang="en-US" altLang="ja-JP" sz="1400" dirty="0"/>
              <a:t>CC-BY</a:t>
            </a:r>
            <a:r>
              <a:rPr lang="ja-JP" altLang="en-US" sz="1400" dirty="0"/>
              <a:t>適用不可</a:t>
            </a:r>
            <a:endParaRPr lang="en-US" altLang="ja-JP" sz="1400" dirty="0"/>
          </a:p>
          <a:p>
            <a:pPr lvl="2">
              <a:lnSpc>
                <a:spcPts val="1400"/>
              </a:lnSpc>
              <a:spcBef>
                <a:spcPts val="300"/>
              </a:spcBef>
            </a:pPr>
            <a:r>
              <a:rPr lang="ja-JP" altLang="en-US" sz="1400" dirty="0"/>
              <a:t>写真 </a:t>
            </a:r>
            <a:r>
              <a:rPr lang="en-US" altLang="ja-JP" sz="1400" dirty="0"/>
              <a:t>4</a:t>
            </a:r>
            <a:r>
              <a:rPr lang="ja-JP" altLang="en-US" sz="1400" dirty="0"/>
              <a:t>件が</a:t>
            </a:r>
            <a:r>
              <a:rPr lang="en-US" altLang="ja-JP" sz="1400" dirty="0"/>
              <a:t>CC-BY</a:t>
            </a:r>
            <a:r>
              <a:rPr lang="ja-JP" altLang="en-US" sz="1400" dirty="0"/>
              <a:t>適用不可</a:t>
            </a:r>
            <a:endParaRPr lang="en-US" altLang="ja-JP" sz="1400" dirty="0"/>
          </a:p>
          <a:p>
            <a:pPr>
              <a:lnSpc>
                <a:spcPts val="1400"/>
              </a:lnSpc>
              <a:spcBef>
                <a:spcPts val="300"/>
              </a:spcBef>
            </a:pPr>
            <a:endParaRPr lang="en-US" altLang="ja-JP" sz="1400" dirty="0" smtClean="0"/>
          </a:p>
          <a:p>
            <a:pPr>
              <a:lnSpc>
                <a:spcPts val="1400"/>
              </a:lnSpc>
              <a:spcBef>
                <a:spcPts val="300"/>
              </a:spcBef>
            </a:pPr>
            <a:r>
              <a:rPr lang="ja-JP" altLang="en-US" sz="1400" dirty="0" smtClean="0"/>
              <a:t>平成</a:t>
            </a:r>
            <a:r>
              <a:rPr lang="en-US" altLang="ja-JP" sz="1400" dirty="0" smtClean="0"/>
              <a:t>23</a:t>
            </a:r>
            <a:r>
              <a:rPr lang="ja-JP" altLang="en-US" sz="1400" dirty="0" smtClean="0"/>
              <a:t>年度以前</a:t>
            </a:r>
            <a:r>
              <a:rPr lang="ja-JP" altLang="en-US" sz="1400" dirty="0"/>
              <a:t>の年度に</a:t>
            </a:r>
            <a:r>
              <a:rPr lang="ja-JP" altLang="en-US" sz="1400" dirty="0" smtClean="0"/>
              <a:t>ついても調査を行っているが、おおむね数百件の確認事項が生じる。</a:t>
            </a:r>
            <a:endParaRPr lang="en-US" altLang="ja-JP" sz="1400" dirty="0" smtClean="0"/>
          </a:p>
          <a:p>
            <a:pPr>
              <a:lnSpc>
                <a:spcPts val="1400"/>
              </a:lnSpc>
              <a:spcBef>
                <a:spcPts val="300"/>
              </a:spcBef>
            </a:pPr>
            <a:r>
              <a:rPr lang="ja-JP" altLang="en-US" sz="1400" dirty="0" smtClean="0"/>
              <a:t>近年のものについては確認先がわかるものが</a:t>
            </a:r>
            <a:r>
              <a:rPr lang="ja-JP" altLang="en-US" sz="1400" dirty="0"/>
              <a:t>多い</a:t>
            </a:r>
            <a:r>
              <a:rPr lang="ja-JP" altLang="en-US" sz="1400" dirty="0" smtClean="0"/>
              <a:t>が、過去のものになると確認先が不明になるものも多いと考えられる。</a:t>
            </a:r>
            <a:endParaRPr lang="en-US" altLang="ja-JP" sz="1400" dirty="0" smtClean="0"/>
          </a:p>
          <a:p>
            <a:pPr>
              <a:lnSpc>
                <a:spcPts val="1400"/>
              </a:lnSpc>
              <a:spcBef>
                <a:spcPts val="300"/>
              </a:spcBef>
            </a:pPr>
            <a:endParaRPr lang="ja-JP" altLang="en-US" sz="1400"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6159" y="999462"/>
            <a:ext cx="3592761" cy="5571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63611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10</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400" dirty="0" smtClean="0"/>
              <a:t>（６）利用規約</a:t>
            </a:r>
            <a:r>
              <a:rPr lang="ja-JP" altLang="en-US" sz="2400" dirty="0"/>
              <a:t>案①（情報通信白書を例として）</a:t>
            </a:r>
            <a:endParaRPr lang="ja-JP" altLang="en-US" sz="2400" dirty="0" smtClean="0"/>
          </a:p>
        </p:txBody>
      </p:sp>
      <p:sp>
        <p:nvSpPr>
          <p:cNvPr id="2" name="コンテンツ プレースホルダー 1"/>
          <p:cNvSpPr>
            <a:spLocks noGrp="1"/>
          </p:cNvSpPr>
          <p:nvPr>
            <p:ph sz="quarter" idx="1"/>
          </p:nvPr>
        </p:nvSpPr>
        <p:spPr>
          <a:xfrm>
            <a:off x="436651" y="972618"/>
            <a:ext cx="8676527" cy="1071938"/>
          </a:xfrm>
        </p:spPr>
        <p:txBody>
          <a:bodyPr/>
          <a:lstStyle/>
          <a:p>
            <a:pPr>
              <a:lnSpc>
                <a:spcPts val="1400"/>
              </a:lnSpc>
              <a:spcBef>
                <a:spcPts val="300"/>
              </a:spcBef>
            </a:pPr>
            <a:r>
              <a:rPr lang="ja-JP" altLang="en-US" sz="1400" dirty="0" smtClean="0"/>
              <a:t>二次</a:t>
            </a:r>
            <a:r>
              <a:rPr lang="ja-JP" altLang="en-US" sz="1400" dirty="0"/>
              <a:t>利用を促進するために利用規約案を、情報通信白書を例に検討した。クリエイティブ・コモンズ・ライセンスに準拠したものとしつつ、極力、平易な表現を心がけた。</a:t>
            </a:r>
            <a:endParaRPr lang="en-US" altLang="ja-JP" sz="1400" dirty="0"/>
          </a:p>
          <a:p>
            <a:pPr>
              <a:lnSpc>
                <a:spcPts val="1400"/>
              </a:lnSpc>
              <a:spcBef>
                <a:spcPts val="300"/>
              </a:spcBef>
            </a:pPr>
            <a:r>
              <a:rPr lang="ja-JP" altLang="en-US" sz="1400" dirty="0"/>
              <a:t>なお、本利用規約案は、府省のホームページ全体のものではなく、例えば、ケーススタディで取り上げた情報通信白書の掲載ページを対象としたものである点に留意いただきたい</a:t>
            </a:r>
            <a:r>
              <a:rPr lang="ja-JP" altLang="en-US" sz="1400" dirty="0" smtClean="0"/>
              <a:t>。</a:t>
            </a:r>
            <a:endParaRPr lang="en-US" altLang="ja-JP" sz="1400" dirty="0"/>
          </a:p>
        </p:txBody>
      </p:sp>
      <p:sp>
        <p:nvSpPr>
          <p:cNvPr id="6" name="テキスト ボックス 5"/>
          <p:cNvSpPr txBox="1"/>
          <p:nvPr/>
        </p:nvSpPr>
        <p:spPr>
          <a:xfrm>
            <a:off x="404036" y="1916833"/>
            <a:ext cx="8548577" cy="4622190"/>
          </a:xfrm>
          <a:prstGeom prst="rect">
            <a:avLst/>
          </a:prstGeom>
          <a:noFill/>
          <a:ln>
            <a:solidFill>
              <a:schemeClr val="tx1"/>
            </a:solidFill>
          </a:ln>
        </p:spPr>
        <p:txBody>
          <a:bodyPr wrap="square" rtlCol="0" anchor="ctr" anchorCtr="0">
            <a:noAutofit/>
          </a:bodyPr>
          <a:lstStyle/>
          <a:p>
            <a:pPr indent="174625"/>
            <a:r>
              <a:rPr lang="ja-JP" altLang="en-US" sz="1400" b="1" dirty="0" smtClean="0">
                <a:latin typeface="+mn-ea"/>
                <a:ea typeface="+mn-ea"/>
              </a:rPr>
              <a:t>○ 情報通信白書は自由にご利用いただけます</a:t>
            </a:r>
            <a:endParaRPr lang="en-US" altLang="ja-JP" sz="1400" b="1" dirty="0" smtClean="0">
              <a:latin typeface="+mn-ea"/>
              <a:ea typeface="+mn-ea"/>
            </a:endParaRPr>
          </a:p>
          <a:p>
            <a:pPr indent="174625"/>
            <a:endParaRPr lang="en-US" altLang="ja-JP" sz="500" dirty="0" smtClean="0"/>
          </a:p>
          <a:p>
            <a:pPr indent="174625"/>
            <a:r>
              <a:rPr lang="ja-JP" altLang="en-US" sz="1200" dirty="0" smtClean="0"/>
              <a:t>・情報</a:t>
            </a:r>
            <a:r>
              <a:rPr lang="ja-JP" altLang="en-US" sz="1200" dirty="0"/>
              <a:t>通信白書（ウェブ版）は</a:t>
            </a:r>
            <a:r>
              <a:rPr lang="ja-JP" altLang="en-US" sz="1200" dirty="0" smtClean="0"/>
              <a:t>、★印が付いている箇所を除き、どなたでも自由にご利用できます。商用利用も可能です。</a:t>
            </a:r>
            <a:endParaRPr lang="en-US" altLang="ja-JP" sz="1200" dirty="0" smtClean="0"/>
          </a:p>
          <a:p>
            <a:pPr indent="174625"/>
            <a:endParaRPr lang="en-US" altLang="ja-JP" sz="800" dirty="0" smtClean="0"/>
          </a:p>
          <a:p>
            <a:pPr indent="174625"/>
            <a:r>
              <a:rPr lang="ja-JP" altLang="en-US" sz="1400" b="1" dirty="0" smtClean="0">
                <a:latin typeface="+mn-ea"/>
                <a:ea typeface="+mn-ea"/>
              </a:rPr>
              <a:t>○ 詳しい利用方法については、以下を御覧ください</a:t>
            </a:r>
            <a:endParaRPr lang="en-US" altLang="ja-JP" sz="1400" b="1" dirty="0">
              <a:latin typeface="+mn-ea"/>
              <a:ea typeface="+mn-ea"/>
            </a:endParaRPr>
          </a:p>
          <a:p>
            <a:pPr marL="268288" indent="-93663"/>
            <a:endParaRPr lang="en-US" altLang="ja-JP" sz="500" dirty="0" smtClean="0">
              <a:latin typeface="HGP創英角ｺﾞｼｯｸUB" pitchFamily="50" charset="-128"/>
              <a:ea typeface="HGP創英角ｺﾞｼｯｸUB" pitchFamily="50" charset="-128"/>
            </a:endParaRPr>
          </a:p>
          <a:p>
            <a:pPr marL="268288" indent="-93663"/>
            <a:r>
              <a:rPr lang="en-US" altLang="ja-JP" sz="1200" dirty="0" smtClean="0">
                <a:latin typeface="HGP創英角ｺﾞｼｯｸUB" pitchFamily="50" charset="-128"/>
                <a:ea typeface="HGP創英角ｺﾞｼｯｸUB" pitchFamily="50" charset="-128"/>
              </a:rPr>
              <a:t>【</a:t>
            </a:r>
            <a:r>
              <a:rPr lang="ja-JP" altLang="en-US" sz="1200" dirty="0" smtClean="0">
                <a:latin typeface="HGP創英角ｺﾞｼｯｸUB" pitchFamily="50" charset="-128"/>
                <a:ea typeface="HGP創英角ｺﾞｼｯｸUB" pitchFamily="50" charset="-128"/>
              </a:rPr>
              <a:t>★印が付いていない箇所</a:t>
            </a:r>
            <a:r>
              <a:rPr lang="en-US" altLang="ja-JP" sz="1200" dirty="0" smtClean="0">
                <a:latin typeface="HGP創英角ｺﾞｼｯｸUB" pitchFamily="50" charset="-128"/>
                <a:ea typeface="HGP創英角ｺﾞｼｯｸUB" pitchFamily="50" charset="-128"/>
              </a:rPr>
              <a:t>】</a:t>
            </a:r>
          </a:p>
          <a:p>
            <a:pPr marL="268288" indent="-93663"/>
            <a:r>
              <a:rPr lang="ja-JP" altLang="en-US" sz="1200" dirty="0" smtClean="0"/>
              <a:t>・情報通信白書に掲載している統計データ、表、グラフには著作権はありませんので、自由にご利用ください。また、情報通信白書に掲載している文章や図、写真の著作権は、総務省が保有しますが、自由にご利用いただけます。なお、利用する際には、出所</a:t>
            </a:r>
            <a:r>
              <a:rPr lang="ja-JP" altLang="en-US" sz="1200" dirty="0"/>
              <a:t>の表示をお願いします。（→</a:t>
            </a:r>
            <a:r>
              <a:rPr lang="ja-JP" altLang="en-US" sz="1200" u="sng" dirty="0">
                <a:solidFill>
                  <a:srgbClr val="0070C0"/>
                </a:solidFill>
              </a:rPr>
              <a:t>出所表示の記載例を</a:t>
            </a:r>
            <a:r>
              <a:rPr lang="ja-JP" altLang="en-US" sz="1200" u="sng" dirty="0" smtClean="0">
                <a:solidFill>
                  <a:srgbClr val="0070C0"/>
                </a:solidFill>
              </a:rPr>
              <a:t>見る</a:t>
            </a:r>
            <a:r>
              <a:rPr lang="ja-JP" altLang="en-US" sz="1200" dirty="0" smtClean="0"/>
              <a:t>）</a:t>
            </a:r>
            <a:endParaRPr lang="en-US" altLang="ja-JP" sz="1200" dirty="0" smtClean="0"/>
          </a:p>
          <a:p>
            <a:pPr marL="268288" indent="-93663"/>
            <a:r>
              <a:rPr lang="ja-JP" altLang="en-US" sz="1200" dirty="0" smtClean="0"/>
              <a:t>・★印が付いてない箇所は、著作権がない情報、又は、著作権があっても「</a:t>
            </a:r>
            <a:r>
              <a:rPr lang="ja-JP" altLang="en-US" sz="1200" u="sng" dirty="0" smtClean="0">
                <a:solidFill>
                  <a:srgbClr val="0070C0"/>
                </a:solidFill>
              </a:rPr>
              <a:t>クリエイティブ・コモンズ・ライセンス　表示 </a:t>
            </a:r>
            <a:r>
              <a:rPr lang="en-US" altLang="ja-JP" sz="1200" u="sng" dirty="0" smtClean="0">
                <a:solidFill>
                  <a:srgbClr val="0070C0"/>
                </a:solidFill>
              </a:rPr>
              <a:t>2.1 </a:t>
            </a:r>
            <a:r>
              <a:rPr lang="ja-JP" altLang="en-US" sz="1200" u="sng" dirty="0" smtClean="0">
                <a:solidFill>
                  <a:srgbClr val="0070C0"/>
                </a:solidFill>
              </a:rPr>
              <a:t>日本</a:t>
            </a:r>
            <a:r>
              <a:rPr lang="ja-JP" altLang="en-US" sz="1200" dirty="0" smtClean="0"/>
              <a:t>」での利用が可能な情報です。</a:t>
            </a:r>
            <a:endParaRPr lang="en-US" altLang="ja-JP" sz="1200" dirty="0" smtClean="0"/>
          </a:p>
          <a:p>
            <a:pPr marL="268288" indent="-93663"/>
            <a:endParaRPr lang="ja-JP" altLang="en-US" sz="500" dirty="0"/>
          </a:p>
          <a:p>
            <a:pPr marL="268288" indent="-93663"/>
            <a:r>
              <a:rPr lang="en-US" altLang="ja-JP" sz="1200" dirty="0" smtClean="0">
                <a:latin typeface="HGP創英角ｺﾞｼｯｸUB" pitchFamily="50" charset="-128"/>
                <a:ea typeface="HGP創英角ｺﾞｼｯｸUB" pitchFamily="50" charset="-128"/>
              </a:rPr>
              <a:t>【</a:t>
            </a:r>
            <a:r>
              <a:rPr lang="ja-JP" altLang="en-US" sz="1200" dirty="0" smtClean="0">
                <a:latin typeface="HGP創英角ｺﾞｼｯｸUB" pitchFamily="50" charset="-128"/>
                <a:ea typeface="HGP創英角ｺﾞｼｯｸUB" pitchFamily="50" charset="-128"/>
              </a:rPr>
              <a:t>★印が付いている箇所</a:t>
            </a:r>
            <a:r>
              <a:rPr lang="en-US" altLang="ja-JP" sz="1200" dirty="0" smtClean="0">
                <a:latin typeface="HGP創英角ｺﾞｼｯｸUB" pitchFamily="50" charset="-128"/>
                <a:ea typeface="HGP創英角ｺﾞｼｯｸUB" pitchFamily="50" charset="-128"/>
              </a:rPr>
              <a:t>】</a:t>
            </a:r>
          </a:p>
          <a:p>
            <a:pPr marL="268288" indent="-93663"/>
            <a:r>
              <a:rPr lang="ja-JP" altLang="en-US" sz="1200" dirty="0" smtClean="0"/>
              <a:t>・★印が付いている箇所は、総務省以外の第三者</a:t>
            </a:r>
            <a:r>
              <a:rPr lang="ja-JP" altLang="en-US" sz="1200" dirty="0"/>
              <a:t>が</a:t>
            </a:r>
            <a:r>
              <a:rPr lang="ja-JP" altLang="en-US" sz="1200" dirty="0" smtClean="0"/>
              <a:t>著作権を保有していたり、著作権以外の利用制約（例：肖像権や商用データベースの利用条件など）があるため、自由には利用できません</a:t>
            </a:r>
            <a:r>
              <a:rPr lang="ja-JP" altLang="en-US" sz="1200" dirty="0"/>
              <a:t>。第三者が著作権を保有</a:t>
            </a:r>
            <a:r>
              <a:rPr lang="ja-JP" altLang="en-US" sz="1200" dirty="0" smtClean="0"/>
              <a:t>している場合は、著作権法の引用ルールの範囲内でご利用ください。（→</a:t>
            </a:r>
            <a:r>
              <a:rPr lang="ja-JP" altLang="en-US" sz="1200" u="sng" dirty="0" smtClean="0">
                <a:solidFill>
                  <a:srgbClr val="0070C0"/>
                </a:solidFill>
              </a:rPr>
              <a:t>著作権法の引用ルールを見る</a:t>
            </a:r>
            <a:r>
              <a:rPr lang="ja-JP" altLang="en-US" sz="1200" dirty="0" smtClean="0"/>
              <a:t>）（</a:t>
            </a:r>
            <a:r>
              <a:rPr lang="ja-JP" altLang="en-US" sz="1200" dirty="0"/>
              <a:t>→</a:t>
            </a:r>
            <a:r>
              <a:rPr lang="ja-JP" altLang="en-US" sz="1200" u="sng" dirty="0">
                <a:solidFill>
                  <a:srgbClr val="0070C0"/>
                </a:solidFill>
              </a:rPr>
              <a:t>出所表示の記載例を見る</a:t>
            </a:r>
            <a:r>
              <a:rPr lang="ja-JP" altLang="en-US" sz="1200" dirty="0"/>
              <a:t>） </a:t>
            </a:r>
            <a:r>
              <a:rPr lang="ja-JP" altLang="en-US" sz="1200" dirty="0" smtClean="0"/>
              <a:t>著作権</a:t>
            </a:r>
            <a:r>
              <a:rPr lang="ja-JP" altLang="en-US" sz="1200" dirty="0"/>
              <a:t>以外の利用制約がある場合は、個々の制約条件を順守してください。</a:t>
            </a:r>
            <a:endParaRPr lang="en-US" altLang="ja-JP" sz="1200" dirty="0" smtClean="0"/>
          </a:p>
          <a:p>
            <a:pPr marL="268288" indent="-93663"/>
            <a:endParaRPr lang="en-US" altLang="ja-JP" sz="500" dirty="0" smtClean="0">
              <a:latin typeface="HGP創英角ｺﾞｼｯｸUB" pitchFamily="50" charset="-128"/>
              <a:ea typeface="HGP創英角ｺﾞｼｯｸUB" pitchFamily="50" charset="-128"/>
            </a:endParaRPr>
          </a:p>
          <a:p>
            <a:pPr marL="268288" indent="-93663"/>
            <a:r>
              <a:rPr lang="ja-JP" altLang="en-US" sz="1400" b="1" dirty="0" smtClean="0">
                <a:latin typeface="+mn-ea"/>
                <a:ea typeface="+mn-ea"/>
              </a:rPr>
              <a:t>○ </a:t>
            </a:r>
            <a:r>
              <a:rPr lang="ja-JP" altLang="en-US" sz="1400" b="1" dirty="0">
                <a:latin typeface="+mn-ea"/>
                <a:ea typeface="+mn-ea"/>
              </a:rPr>
              <a:t>免責事項</a:t>
            </a:r>
            <a:endParaRPr lang="en-US" altLang="ja-JP" sz="1400" b="1" dirty="0">
              <a:latin typeface="+mn-ea"/>
              <a:ea typeface="+mn-ea"/>
            </a:endParaRPr>
          </a:p>
          <a:p>
            <a:pPr marL="268288" indent="-93663"/>
            <a:r>
              <a:rPr lang="ja-JP" altLang="en-US" sz="1200" dirty="0"/>
              <a:t>・掲載されている情報の正確さについては万全を期しておりますが、万が一、誤りなどありましたら下記までご連絡ください。</a:t>
            </a:r>
            <a:endParaRPr lang="en-US" altLang="ja-JP" sz="1200" dirty="0"/>
          </a:p>
          <a:p>
            <a:pPr marL="268288" indent="-93663"/>
            <a:r>
              <a:rPr lang="ja-JP" altLang="en-US" sz="1200" dirty="0"/>
              <a:t>・なお、情報通信白書に掲載している情報を用いたことで、利用者に損失等が発生した場合でも、総務省は責任を負いかねます。</a:t>
            </a:r>
            <a:endParaRPr lang="en-US" altLang="ja-JP" sz="1200" dirty="0"/>
          </a:p>
          <a:p>
            <a:pPr marL="268288" indent="-93663"/>
            <a:endParaRPr lang="en-US" altLang="ja-JP" sz="500" dirty="0" smtClean="0">
              <a:latin typeface="HGP創英角ｺﾞｼｯｸUB" pitchFamily="50" charset="-128"/>
              <a:ea typeface="HGP創英角ｺﾞｼｯｸUB" pitchFamily="50" charset="-128"/>
            </a:endParaRPr>
          </a:p>
          <a:p>
            <a:pPr marL="268288" indent="-93663"/>
            <a:r>
              <a:rPr lang="ja-JP" altLang="en-US" sz="1400" b="1" dirty="0" smtClean="0">
                <a:latin typeface="+mn-ea"/>
                <a:ea typeface="+mn-ea"/>
              </a:rPr>
              <a:t>○ </a:t>
            </a:r>
            <a:r>
              <a:rPr lang="ja-JP" altLang="en-US" sz="1400" b="1" dirty="0">
                <a:latin typeface="+mn-ea"/>
                <a:ea typeface="+mn-ea"/>
              </a:rPr>
              <a:t>情報通信白書に関するお問合せ先</a:t>
            </a:r>
            <a:r>
              <a:rPr lang="ja-JP" altLang="en-US" sz="1200" b="1" dirty="0">
                <a:latin typeface="+mn-ea"/>
                <a:ea typeface="+mn-ea"/>
              </a:rPr>
              <a:t>　</a:t>
            </a:r>
            <a:r>
              <a:rPr lang="ja-JP" altLang="en-US" sz="1200" dirty="0" smtClean="0">
                <a:latin typeface="+mn-ea"/>
              </a:rPr>
              <a:t>（以下の掲載内容は仮です）</a:t>
            </a:r>
          </a:p>
          <a:p>
            <a:pPr marL="268288" indent="-93663"/>
            <a:r>
              <a:rPr lang="ja-JP" altLang="en-US" sz="1200" dirty="0" smtClean="0"/>
              <a:t>・</a:t>
            </a:r>
            <a:r>
              <a:rPr lang="zh-TW" altLang="en-US" sz="1200" dirty="0" smtClean="0"/>
              <a:t>総務省</a:t>
            </a:r>
            <a:r>
              <a:rPr lang="ja-JP" altLang="en-US" sz="1200" dirty="0" smtClean="0"/>
              <a:t>　</a:t>
            </a:r>
            <a:r>
              <a:rPr lang="zh-TW" altLang="en-US" sz="1200" dirty="0" smtClean="0"/>
              <a:t>情報通信国際戦略局</a:t>
            </a:r>
            <a:r>
              <a:rPr lang="ja-JP" altLang="en-US" sz="1200" dirty="0" smtClean="0"/>
              <a:t>　</a:t>
            </a:r>
            <a:r>
              <a:rPr lang="zh-TW" altLang="en-US" sz="1200" dirty="0" smtClean="0"/>
              <a:t>情報通信政策課</a:t>
            </a:r>
            <a:r>
              <a:rPr lang="ja-JP" altLang="en-US" sz="1200" dirty="0" smtClean="0"/>
              <a:t>　</a:t>
            </a:r>
            <a:r>
              <a:rPr lang="zh-TW" altLang="en-US" sz="1200" dirty="0" smtClean="0"/>
              <a:t>情報通信経済室</a:t>
            </a:r>
            <a:endParaRPr lang="en-US" altLang="zh-TW" sz="1200" dirty="0" smtClean="0"/>
          </a:p>
          <a:p>
            <a:pPr marL="268288" indent="-93663"/>
            <a:r>
              <a:rPr lang="ja-JP" altLang="en-US" sz="1200" dirty="0" smtClean="0"/>
              <a:t>　</a:t>
            </a:r>
            <a:r>
              <a:rPr lang="en-US" altLang="zh-TW" sz="1200" dirty="0" smtClean="0"/>
              <a:t>TEL:03-5253-5744 </a:t>
            </a:r>
            <a:r>
              <a:rPr lang="ja-JP" altLang="en-US" sz="1200" dirty="0" smtClean="0"/>
              <a:t>　</a:t>
            </a:r>
            <a:r>
              <a:rPr lang="en-US" altLang="ja-JP" sz="1200" dirty="0" smtClean="0"/>
              <a:t>e-mail</a:t>
            </a:r>
            <a:r>
              <a:rPr lang="ja-JP" altLang="en-US" sz="1200" dirty="0" smtClean="0"/>
              <a:t>：</a:t>
            </a:r>
            <a:r>
              <a:rPr lang="en-US" altLang="zh-TW" sz="1200" dirty="0" smtClean="0">
                <a:hlinkClick r:id="rId2"/>
              </a:rPr>
              <a:t>info_hakusyo@soumu.go.jp</a:t>
            </a:r>
            <a:r>
              <a:rPr lang="en-US" altLang="zh-TW" sz="1200" dirty="0" smtClean="0"/>
              <a:t> </a:t>
            </a:r>
          </a:p>
          <a:p>
            <a:pPr marL="268288" indent="-93663"/>
            <a:r>
              <a:rPr lang="ja-JP" altLang="en-US" sz="1200" dirty="0" smtClean="0"/>
              <a:t>　〒</a:t>
            </a:r>
            <a:r>
              <a:rPr lang="en-US" altLang="ja-JP" sz="1200" dirty="0" smtClean="0"/>
              <a:t>100-8926</a:t>
            </a:r>
            <a:r>
              <a:rPr lang="ja-JP" altLang="en-US" sz="1200" dirty="0" smtClean="0"/>
              <a:t>　東京都千代田区霞が関</a:t>
            </a:r>
            <a:r>
              <a:rPr lang="en-US" altLang="ja-JP" sz="1200" dirty="0" smtClean="0"/>
              <a:t>2</a:t>
            </a:r>
            <a:r>
              <a:rPr lang="ja-JP" altLang="en-US" sz="1200" dirty="0" smtClean="0"/>
              <a:t>－</a:t>
            </a:r>
            <a:r>
              <a:rPr lang="en-US" altLang="ja-JP" sz="1200" dirty="0" smtClean="0"/>
              <a:t>1</a:t>
            </a:r>
            <a:r>
              <a:rPr lang="ja-JP" altLang="en-US" sz="1200" dirty="0" smtClean="0"/>
              <a:t>－</a:t>
            </a:r>
            <a:r>
              <a:rPr lang="en-US" altLang="ja-JP" sz="1200" dirty="0" smtClean="0"/>
              <a:t>2</a:t>
            </a:r>
          </a:p>
        </p:txBody>
      </p:sp>
    </p:spTree>
    <p:extLst>
      <p:ext uri="{BB962C8B-B14F-4D97-AF65-F5344CB8AC3E}">
        <p14:creationId xmlns:p14="http://schemas.microsoft.com/office/powerpoint/2010/main" val="18237084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11</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400" dirty="0" smtClean="0"/>
              <a:t>（７）利用規約</a:t>
            </a:r>
            <a:r>
              <a:rPr lang="ja-JP" altLang="en-US" sz="2400" dirty="0"/>
              <a:t>案②</a:t>
            </a:r>
            <a:r>
              <a:rPr lang="ja-JP" altLang="en-US" sz="2400" dirty="0" smtClean="0"/>
              <a:t>（過去データ等の場合）</a:t>
            </a:r>
          </a:p>
        </p:txBody>
      </p:sp>
      <p:sp>
        <p:nvSpPr>
          <p:cNvPr id="2" name="コンテンツ プレースホルダー 1"/>
          <p:cNvSpPr>
            <a:spLocks noGrp="1"/>
          </p:cNvSpPr>
          <p:nvPr>
            <p:ph sz="quarter" idx="1"/>
          </p:nvPr>
        </p:nvSpPr>
        <p:spPr>
          <a:xfrm>
            <a:off x="436651" y="972618"/>
            <a:ext cx="8676527" cy="1071938"/>
          </a:xfrm>
        </p:spPr>
        <p:txBody>
          <a:bodyPr/>
          <a:lstStyle/>
          <a:p>
            <a:pPr>
              <a:lnSpc>
                <a:spcPts val="1400"/>
              </a:lnSpc>
              <a:spcBef>
                <a:spcPts val="300"/>
              </a:spcBef>
            </a:pPr>
            <a:r>
              <a:rPr lang="ja-JP" altLang="en-US" sz="1200" dirty="0"/>
              <a:t>情報通信白書のように、★マークを付ける作業を行うことが難しい場合（特に過去のデータについて）は、下記に示す利用規約案を用いることも考えられる。</a:t>
            </a:r>
            <a:endParaRPr lang="en-US" altLang="ja-JP" sz="1200" dirty="0"/>
          </a:p>
          <a:p>
            <a:pPr>
              <a:lnSpc>
                <a:spcPts val="1400"/>
              </a:lnSpc>
              <a:spcBef>
                <a:spcPts val="300"/>
              </a:spcBef>
            </a:pPr>
            <a:r>
              <a:rPr lang="ja-JP" altLang="en-US" sz="1200" dirty="0"/>
              <a:t>前述のケーススタディのように権利関係の確認を緻密には行わずに公開し、第三者が権利を保有している箇所等は利用者に出典等を元に判断していただくようにする。</a:t>
            </a:r>
            <a:endParaRPr lang="en-US" altLang="ja-JP" sz="1200" dirty="0"/>
          </a:p>
          <a:p>
            <a:pPr>
              <a:lnSpc>
                <a:spcPts val="1400"/>
              </a:lnSpc>
              <a:spcBef>
                <a:spcPts val="300"/>
              </a:spcBef>
            </a:pPr>
            <a:r>
              <a:rPr lang="ja-JP" altLang="en-US" sz="1200" dirty="0"/>
              <a:t>総務省名義の素材も他社の権利を含んでいる可能性があるが、それも利用者の判断で利用していただくようにする。総務省で権利関係の整理が不十分であった場合の損害も、利用者が責任を負うこととする。</a:t>
            </a:r>
            <a:endParaRPr lang="en-US" altLang="ja-JP" sz="1200" dirty="0"/>
          </a:p>
          <a:p>
            <a:pPr>
              <a:lnSpc>
                <a:spcPts val="1400"/>
              </a:lnSpc>
              <a:spcBef>
                <a:spcPts val="300"/>
              </a:spcBef>
            </a:pPr>
            <a:endParaRPr lang="en-US" altLang="ja-JP" sz="1200" dirty="0"/>
          </a:p>
        </p:txBody>
      </p:sp>
      <p:sp>
        <p:nvSpPr>
          <p:cNvPr id="7" name="テキスト ボックス 6"/>
          <p:cNvSpPr txBox="1"/>
          <p:nvPr/>
        </p:nvSpPr>
        <p:spPr>
          <a:xfrm>
            <a:off x="404036" y="2402958"/>
            <a:ext cx="8548577" cy="4136064"/>
          </a:xfrm>
          <a:prstGeom prst="rect">
            <a:avLst/>
          </a:prstGeom>
          <a:noFill/>
          <a:ln>
            <a:solidFill>
              <a:schemeClr val="tx1"/>
            </a:solidFill>
          </a:ln>
        </p:spPr>
        <p:txBody>
          <a:bodyPr wrap="square" rtlCol="0" anchor="ctr" anchorCtr="0">
            <a:noAutofit/>
          </a:bodyPr>
          <a:lstStyle/>
          <a:p>
            <a:pPr indent="174625"/>
            <a:r>
              <a:rPr lang="ja-JP" altLang="en-US" sz="1400" b="1" dirty="0">
                <a:latin typeface="+mn-ea"/>
                <a:ea typeface="+mn-ea"/>
              </a:rPr>
              <a:t>○ </a:t>
            </a:r>
            <a:r>
              <a:rPr lang="ja-JP" altLang="en-US" sz="1400" b="1" dirty="0" smtClean="0">
                <a:latin typeface="+mn-ea"/>
                <a:ea typeface="+mn-ea"/>
              </a:rPr>
              <a:t>ご利用にあたって</a:t>
            </a:r>
            <a:endParaRPr lang="en-US" altLang="ja-JP" sz="1400" b="1" dirty="0" smtClean="0">
              <a:latin typeface="+mn-ea"/>
              <a:ea typeface="+mn-ea"/>
            </a:endParaRPr>
          </a:p>
          <a:p>
            <a:pPr indent="174625"/>
            <a:r>
              <a:rPr lang="ja-JP" altLang="en-US" sz="1200" dirty="0" smtClean="0"/>
              <a:t>・○○に掲載している情報は、下記の２）に該当する場合を除き、どなたでも自由にご利用できます。商用利用も可能です。</a:t>
            </a:r>
            <a:endParaRPr lang="en-US" altLang="ja-JP" sz="1200" dirty="0" smtClean="0"/>
          </a:p>
          <a:p>
            <a:pPr indent="174625"/>
            <a:endParaRPr lang="en-US" altLang="ja-JP" sz="1200" dirty="0" smtClean="0"/>
          </a:p>
          <a:p>
            <a:pPr indent="174625"/>
            <a:r>
              <a:rPr lang="ja-JP" altLang="en-US" sz="1200" dirty="0" smtClean="0"/>
              <a:t>１）自由に利用できる情報</a:t>
            </a:r>
            <a:endParaRPr lang="en-US" altLang="ja-JP" sz="1200" dirty="0" smtClean="0"/>
          </a:p>
          <a:p>
            <a:pPr marL="268288" indent="-93663"/>
            <a:r>
              <a:rPr lang="ja-JP" altLang="en-US" sz="1200" dirty="0" smtClean="0"/>
              <a:t>・情報通信白書に掲載している統計データ、表、グラフには著作権はありませんので、自由にご利用ください</a:t>
            </a:r>
            <a:endParaRPr lang="en-US" altLang="ja-JP" sz="1200" dirty="0" smtClean="0"/>
          </a:p>
          <a:p>
            <a:pPr marL="268288" indent="-93663"/>
            <a:r>
              <a:rPr lang="ja-JP" altLang="en-US" sz="1200" dirty="0" smtClean="0"/>
              <a:t>・情報通信白書に掲載している文章や図、写真のうち、特に出典表記がないもの及び、総務省名で出典表記があるものは総務省が著作権を保有しますが、自由にご利用いただけます。なお、利用する際には、出所</a:t>
            </a:r>
            <a:r>
              <a:rPr lang="ja-JP" altLang="en-US" sz="1200" dirty="0"/>
              <a:t>の表示をお願いします。（→</a:t>
            </a:r>
            <a:r>
              <a:rPr lang="ja-JP" altLang="en-US" sz="1200" u="sng" dirty="0">
                <a:solidFill>
                  <a:srgbClr val="0070C0"/>
                </a:solidFill>
              </a:rPr>
              <a:t>出所表示の記載例を</a:t>
            </a:r>
            <a:r>
              <a:rPr lang="ja-JP" altLang="en-US" sz="1200" u="sng" dirty="0" smtClean="0">
                <a:solidFill>
                  <a:srgbClr val="0070C0"/>
                </a:solidFill>
              </a:rPr>
              <a:t>見る</a:t>
            </a:r>
            <a:r>
              <a:rPr lang="ja-JP" altLang="en-US" sz="1200" dirty="0" smtClean="0"/>
              <a:t>）（「</a:t>
            </a:r>
            <a:r>
              <a:rPr lang="ja-JP" altLang="en-US" sz="1200" u="sng" dirty="0">
                <a:solidFill>
                  <a:srgbClr val="0070C0"/>
                </a:solidFill>
              </a:rPr>
              <a:t>クリエイティブ・コモンズ・ライセンス　表示 </a:t>
            </a:r>
            <a:r>
              <a:rPr lang="en-US" altLang="ja-JP" sz="1200" u="sng" dirty="0">
                <a:solidFill>
                  <a:srgbClr val="0070C0"/>
                </a:solidFill>
              </a:rPr>
              <a:t>2.1 </a:t>
            </a:r>
            <a:r>
              <a:rPr lang="ja-JP" altLang="en-US" sz="1200" u="sng" dirty="0">
                <a:solidFill>
                  <a:srgbClr val="0070C0"/>
                </a:solidFill>
              </a:rPr>
              <a:t>日本</a:t>
            </a:r>
            <a:r>
              <a:rPr lang="ja-JP" altLang="en-US" sz="1200" dirty="0" smtClean="0"/>
              <a:t>」での</a:t>
            </a:r>
            <a:r>
              <a:rPr lang="ja-JP" altLang="en-US" sz="1200" dirty="0"/>
              <a:t>利用が可能な情報です</a:t>
            </a:r>
            <a:r>
              <a:rPr lang="ja-JP" altLang="en-US" sz="1200" dirty="0" smtClean="0"/>
              <a:t>。）</a:t>
            </a:r>
            <a:endParaRPr lang="en-US" altLang="ja-JP" sz="1200" dirty="0" smtClean="0"/>
          </a:p>
          <a:p>
            <a:pPr marL="268288" indent="-93663"/>
            <a:endParaRPr lang="en-US" altLang="ja-JP" sz="1200" dirty="0" smtClean="0"/>
          </a:p>
          <a:p>
            <a:pPr marL="268288" indent="-93663"/>
            <a:r>
              <a:rPr lang="ja-JP" altLang="en-US" sz="1200" dirty="0" smtClean="0"/>
              <a:t>２）利用する際に制約条件等がある情報</a:t>
            </a:r>
            <a:endParaRPr lang="en-US" altLang="ja-JP" sz="1200" dirty="0" smtClean="0"/>
          </a:p>
          <a:p>
            <a:pPr marL="268288" indent="-93663"/>
            <a:r>
              <a:rPr lang="ja-JP" altLang="en-US" sz="1200" dirty="0" smtClean="0"/>
              <a:t>・総務省以外の第三者</a:t>
            </a:r>
            <a:r>
              <a:rPr lang="ja-JP" altLang="en-US" sz="1200" dirty="0"/>
              <a:t>が</a:t>
            </a:r>
            <a:r>
              <a:rPr lang="ja-JP" altLang="en-US" sz="1200" dirty="0" smtClean="0"/>
              <a:t>著作権を保有している箇所については、著作権法の引用ルールの範囲内でご利用ください。（→</a:t>
            </a:r>
            <a:r>
              <a:rPr lang="ja-JP" altLang="en-US" sz="1200" u="sng" dirty="0" smtClean="0">
                <a:solidFill>
                  <a:srgbClr val="0070C0"/>
                </a:solidFill>
              </a:rPr>
              <a:t>著作権法の引用ルールを見る</a:t>
            </a:r>
            <a:r>
              <a:rPr lang="ja-JP" altLang="en-US" sz="1200" dirty="0" smtClean="0"/>
              <a:t>）（</a:t>
            </a:r>
            <a:r>
              <a:rPr lang="ja-JP" altLang="en-US" sz="1200" dirty="0"/>
              <a:t>→</a:t>
            </a:r>
            <a:r>
              <a:rPr lang="ja-JP" altLang="en-US" sz="1200" u="sng" dirty="0">
                <a:solidFill>
                  <a:srgbClr val="0070C0"/>
                </a:solidFill>
              </a:rPr>
              <a:t>出所表示の記載例を見る</a:t>
            </a:r>
            <a:r>
              <a:rPr lang="ja-JP" altLang="en-US" sz="1200" dirty="0"/>
              <a:t>） </a:t>
            </a:r>
            <a:endParaRPr lang="en-US" altLang="ja-JP" sz="1200" dirty="0" smtClean="0"/>
          </a:p>
          <a:p>
            <a:pPr marL="268288" indent="-93663"/>
            <a:r>
              <a:rPr lang="ja-JP" altLang="en-US" sz="1200" dirty="0" smtClean="0"/>
              <a:t>・</a:t>
            </a:r>
            <a:r>
              <a:rPr lang="ja-JP" altLang="en-US" sz="1200" dirty="0"/>
              <a:t>著作権以外の利用制約（例：肖像権や商用データベースの利用条件など</a:t>
            </a:r>
            <a:r>
              <a:rPr lang="ja-JP" altLang="en-US" sz="1200" dirty="0" smtClean="0"/>
              <a:t>）がある情報を利用する際は</a:t>
            </a:r>
            <a:r>
              <a:rPr lang="ja-JP" altLang="en-US" sz="1200" dirty="0"/>
              <a:t>、</a:t>
            </a:r>
            <a:r>
              <a:rPr lang="ja-JP" altLang="en-US" sz="1200" dirty="0" smtClean="0"/>
              <a:t>個々</a:t>
            </a:r>
            <a:r>
              <a:rPr lang="ja-JP" altLang="en-US" sz="1200" dirty="0"/>
              <a:t>の制約条件を順守してください。</a:t>
            </a:r>
            <a:endParaRPr lang="en-US" altLang="ja-JP" sz="1200" dirty="0" smtClean="0"/>
          </a:p>
          <a:p>
            <a:pPr marL="268288" indent="-93663"/>
            <a:endParaRPr lang="en-US" altLang="ja-JP" sz="500" dirty="0" smtClean="0">
              <a:latin typeface="HGP創英角ｺﾞｼｯｸUB" pitchFamily="50" charset="-128"/>
              <a:ea typeface="HGP創英角ｺﾞｼｯｸUB" pitchFamily="50" charset="-128"/>
            </a:endParaRPr>
          </a:p>
          <a:p>
            <a:pPr marL="268288" indent="-93663"/>
            <a:r>
              <a:rPr lang="ja-JP" altLang="en-US" sz="1400" b="1" dirty="0" smtClean="0">
                <a:latin typeface="+mn-ea"/>
                <a:ea typeface="+mn-ea"/>
              </a:rPr>
              <a:t>○ </a:t>
            </a:r>
            <a:r>
              <a:rPr lang="ja-JP" altLang="en-US" sz="1400" b="1" dirty="0">
                <a:latin typeface="+mn-ea"/>
                <a:ea typeface="+mn-ea"/>
              </a:rPr>
              <a:t>免責事項</a:t>
            </a:r>
            <a:endParaRPr lang="en-US" altLang="ja-JP" sz="1400" b="1" dirty="0">
              <a:latin typeface="+mn-ea"/>
              <a:ea typeface="+mn-ea"/>
            </a:endParaRPr>
          </a:p>
          <a:p>
            <a:pPr marL="268288" indent="-93663"/>
            <a:endParaRPr lang="en-US" altLang="ja-JP" sz="500" dirty="0" smtClean="0"/>
          </a:p>
          <a:p>
            <a:pPr marL="268288" indent="-93663"/>
            <a:r>
              <a:rPr lang="ja-JP" altLang="en-US" sz="1200" dirty="0" smtClean="0"/>
              <a:t>・</a:t>
            </a:r>
            <a:r>
              <a:rPr lang="ja-JP" altLang="en-US" sz="1200" dirty="0"/>
              <a:t>掲載されている情報の正確さについては万全を期しておりますが、万が一、誤りなどありましたら下記までご連絡ください。</a:t>
            </a:r>
            <a:endParaRPr lang="en-US" altLang="ja-JP" sz="1200" dirty="0"/>
          </a:p>
          <a:p>
            <a:pPr marL="268288" indent="-93663"/>
            <a:r>
              <a:rPr lang="ja-JP" altLang="en-US" sz="1200" dirty="0"/>
              <a:t>・なお</a:t>
            </a:r>
            <a:r>
              <a:rPr lang="ja-JP" altLang="en-US" sz="1200" dirty="0" smtClean="0"/>
              <a:t>、掲載</a:t>
            </a:r>
            <a:r>
              <a:rPr lang="ja-JP" altLang="en-US" sz="1200" dirty="0"/>
              <a:t>している情報を用いたことで、利用者に損失等が発生した場合でも、総務省は責任を負いかねます。</a:t>
            </a:r>
            <a:endParaRPr lang="en-US" altLang="ja-JP" sz="1200" dirty="0"/>
          </a:p>
          <a:p>
            <a:pPr marL="268288" indent="-93663"/>
            <a:endParaRPr lang="en-US" altLang="ja-JP" sz="500" dirty="0" smtClean="0">
              <a:latin typeface="HGP創英角ｺﾞｼｯｸUB" pitchFamily="50" charset="-128"/>
              <a:ea typeface="HGP創英角ｺﾞｼｯｸUB" pitchFamily="50" charset="-128"/>
            </a:endParaRPr>
          </a:p>
          <a:p>
            <a:pPr marL="268288" indent="-93663"/>
            <a:r>
              <a:rPr lang="ja-JP" altLang="en-US" sz="1400" b="1" dirty="0" smtClean="0">
                <a:latin typeface="+mn-ea"/>
                <a:ea typeface="+mn-ea"/>
              </a:rPr>
              <a:t>○ お問合せ先</a:t>
            </a:r>
            <a:r>
              <a:rPr lang="ja-JP" altLang="en-US" sz="1400" b="1" dirty="0">
                <a:latin typeface="+mn-ea"/>
                <a:ea typeface="+mn-ea"/>
              </a:rPr>
              <a:t>　</a:t>
            </a:r>
            <a:r>
              <a:rPr lang="ja-JP" altLang="en-US" sz="1400" b="1" dirty="0" smtClean="0">
                <a:latin typeface="+mn-ea"/>
                <a:ea typeface="+mn-ea"/>
              </a:rPr>
              <a:t>（略）</a:t>
            </a:r>
          </a:p>
        </p:txBody>
      </p:sp>
    </p:spTree>
    <p:extLst>
      <p:ext uri="{BB962C8B-B14F-4D97-AF65-F5344CB8AC3E}">
        <p14:creationId xmlns:p14="http://schemas.microsoft.com/office/powerpoint/2010/main" val="917144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12</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400" dirty="0" smtClean="0"/>
              <a:t>（８）利用規約</a:t>
            </a:r>
            <a:r>
              <a:rPr lang="ja-JP" altLang="en-US" sz="2400" dirty="0"/>
              <a:t>案③</a:t>
            </a:r>
            <a:r>
              <a:rPr lang="ja-JP" altLang="en-US" sz="2400" dirty="0" smtClean="0"/>
              <a:t>（今後</a:t>
            </a:r>
            <a:r>
              <a:rPr lang="ja-JP" altLang="en-US" sz="2400" dirty="0"/>
              <a:t>作成する</a:t>
            </a:r>
            <a:r>
              <a:rPr lang="ja-JP" altLang="en-US" sz="2400" dirty="0" smtClean="0"/>
              <a:t>データ等の場合）</a:t>
            </a:r>
          </a:p>
        </p:txBody>
      </p:sp>
      <p:sp>
        <p:nvSpPr>
          <p:cNvPr id="2" name="コンテンツ プレースホルダー 1"/>
          <p:cNvSpPr>
            <a:spLocks noGrp="1"/>
          </p:cNvSpPr>
          <p:nvPr>
            <p:ph sz="quarter" idx="1"/>
          </p:nvPr>
        </p:nvSpPr>
        <p:spPr>
          <a:xfrm>
            <a:off x="436651" y="972618"/>
            <a:ext cx="8676527" cy="1071938"/>
          </a:xfrm>
        </p:spPr>
        <p:txBody>
          <a:bodyPr/>
          <a:lstStyle/>
          <a:p>
            <a:pPr>
              <a:lnSpc>
                <a:spcPts val="1400"/>
              </a:lnSpc>
              <a:spcBef>
                <a:spcPts val="300"/>
              </a:spcBef>
            </a:pPr>
            <a:r>
              <a:rPr lang="ja-JP" altLang="en-US" sz="1200" dirty="0"/>
              <a:t>情報通信白書で用いた★マークは、自由に二次利用できない箇所を明示することで、その他の箇所が自由に利用できることを示す試みである。しかし★マークのデータを利用したい場合、利用制約が第三者の著作権なのか、著作権以外の利用制約なのかは明確になっていない。これは過去のデータにおいて、確認作業を行う作業負担等を考慮したものである。</a:t>
            </a:r>
            <a:endParaRPr lang="en-US" altLang="ja-JP" sz="1200" dirty="0"/>
          </a:p>
          <a:p>
            <a:pPr>
              <a:lnSpc>
                <a:spcPts val="1400"/>
              </a:lnSpc>
              <a:spcBef>
                <a:spcPts val="300"/>
              </a:spcBef>
            </a:pPr>
            <a:r>
              <a:rPr lang="ja-JP" altLang="en-US" sz="1200" dirty="0"/>
              <a:t>今後作成するデータについては、</a:t>
            </a:r>
            <a:r>
              <a:rPr lang="ja-JP" altLang="en-US" sz="1200" u="sng" dirty="0"/>
              <a:t>白書の出典等の表記を予め定めておくことで</a:t>
            </a:r>
            <a:r>
              <a:rPr lang="ja-JP" altLang="en-US" sz="1200" dirty="0"/>
              <a:t>、どの素材が著作権で制約されているのか、どの素材が著作権以外で制約されているのかがわかるようにすることができる。２）の</a:t>
            </a:r>
            <a:r>
              <a:rPr lang="en-US" altLang="ja-JP" sz="1200" dirty="0"/>
              <a:t>【】</a:t>
            </a:r>
            <a:r>
              <a:rPr lang="ja-JP" altLang="en-US" sz="1200" dirty="0"/>
              <a:t>内の言葉が表記されている素材については、利用する際に制約があるという整理である。</a:t>
            </a:r>
            <a:endParaRPr lang="en-US" altLang="ja-JP" sz="1200" dirty="0"/>
          </a:p>
          <a:p>
            <a:pPr>
              <a:lnSpc>
                <a:spcPts val="1400"/>
              </a:lnSpc>
              <a:spcBef>
                <a:spcPts val="300"/>
              </a:spcBef>
            </a:pPr>
            <a:r>
              <a:rPr lang="ja-JP" altLang="en-US" sz="1200" dirty="0"/>
              <a:t>また</a:t>
            </a:r>
            <a:r>
              <a:rPr lang="ja-JP" altLang="en-US" sz="1200" u="sng" dirty="0"/>
              <a:t>総務省名で出典表記をする場合は確実に権利処理を行う</a:t>
            </a:r>
            <a:r>
              <a:rPr lang="ja-JP" altLang="en-US" sz="1200" dirty="0"/>
              <a:t>。権利処理ができない場合は、</a:t>
            </a:r>
            <a:r>
              <a:rPr lang="en-US" altLang="ja-JP" sz="1200" dirty="0"/>
              <a:t>2)【】</a:t>
            </a:r>
            <a:r>
              <a:rPr lang="ja-JP" altLang="en-US" sz="1200" dirty="0"/>
              <a:t>の表記を利用する。</a:t>
            </a:r>
            <a:endParaRPr lang="en-US" altLang="ja-JP" sz="1200" dirty="0"/>
          </a:p>
          <a:p>
            <a:pPr>
              <a:lnSpc>
                <a:spcPts val="1400"/>
              </a:lnSpc>
              <a:spcBef>
                <a:spcPts val="300"/>
              </a:spcBef>
            </a:pPr>
            <a:endParaRPr lang="en-US" altLang="ja-JP" sz="1200" dirty="0"/>
          </a:p>
        </p:txBody>
      </p:sp>
      <p:sp>
        <p:nvSpPr>
          <p:cNvPr id="6" name="テキスト ボックス 5"/>
          <p:cNvSpPr txBox="1"/>
          <p:nvPr/>
        </p:nvSpPr>
        <p:spPr>
          <a:xfrm>
            <a:off x="404036" y="2402958"/>
            <a:ext cx="8548577" cy="4199861"/>
          </a:xfrm>
          <a:prstGeom prst="rect">
            <a:avLst/>
          </a:prstGeom>
          <a:noFill/>
          <a:ln>
            <a:solidFill>
              <a:schemeClr val="tx1"/>
            </a:solidFill>
          </a:ln>
        </p:spPr>
        <p:txBody>
          <a:bodyPr wrap="square" rtlCol="0" anchor="ctr" anchorCtr="0">
            <a:noAutofit/>
          </a:bodyPr>
          <a:lstStyle/>
          <a:p>
            <a:pPr indent="174625"/>
            <a:r>
              <a:rPr lang="ja-JP" altLang="en-US" sz="1400" b="1" dirty="0">
                <a:latin typeface="+mn-ea"/>
                <a:ea typeface="+mn-ea"/>
              </a:rPr>
              <a:t>○ </a:t>
            </a:r>
            <a:r>
              <a:rPr lang="ja-JP" altLang="en-US" sz="1400" b="1" dirty="0" smtClean="0">
                <a:latin typeface="+mn-ea"/>
                <a:ea typeface="+mn-ea"/>
              </a:rPr>
              <a:t>ご利用にあたって</a:t>
            </a:r>
            <a:endParaRPr lang="en-US" altLang="ja-JP" sz="1400" b="1" dirty="0" smtClean="0">
              <a:latin typeface="+mn-ea"/>
              <a:ea typeface="+mn-ea"/>
            </a:endParaRPr>
          </a:p>
          <a:p>
            <a:pPr indent="174625"/>
            <a:r>
              <a:rPr lang="ja-JP" altLang="en-US" sz="1200" dirty="0" smtClean="0"/>
              <a:t>・○○に掲載している情報は、下記の２）に該当する場合を除き、どなたでも自由にご利用できます。商用利用も可能です。</a:t>
            </a:r>
            <a:endParaRPr lang="en-US" altLang="ja-JP" sz="1200" dirty="0" smtClean="0"/>
          </a:p>
          <a:p>
            <a:pPr indent="174625"/>
            <a:endParaRPr lang="en-US" altLang="ja-JP" sz="1200" dirty="0" smtClean="0"/>
          </a:p>
          <a:p>
            <a:pPr indent="174625"/>
            <a:r>
              <a:rPr lang="ja-JP" altLang="en-US" sz="1200" dirty="0" smtClean="0"/>
              <a:t>１）自由に利用できる情報</a:t>
            </a:r>
            <a:endParaRPr lang="en-US" altLang="ja-JP" sz="1200" dirty="0" smtClean="0"/>
          </a:p>
          <a:p>
            <a:pPr marL="268288" indent="-93663"/>
            <a:r>
              <a:rPr lang="ja-JP" altLang="en-US" sz="1200" dirty="0" smtClean="0"/>
              <a:t>・情報通信白書に掲載している統計データ、表、グラフには著作権はありませんので、自由にご利用ください</a:t>
            </a:r>
            <a:endParaRPr lang="en-US" altLang="ja-JP" sz="1200" dirty="0" smtClean="0"/>
          </a:p>
          <a:p>
            <a:pPr marL="268288" indent="-93663"/>
            <a:r>
              <a:rPr lang="ja-JP" altLang="en-US" sz="1200" dirty="0" smtClean="0"/>
              <a:t>・</a:t>
            </a:r>
            <a:r>
              <a:rPr lang="ja-JP" altLang="en-US" sz="1200" dirty="0"/>
              <a:t>情報通信白書に掲載している文章や図、写真のうち、特に出典表記がないもの及び、総務省名で出典表記があるものは総務省が著作権を保有しますが、自由にご利用いただけます。なお</a:t>
            </a:r>
            <a:r>
              <a:rPr lang="ja-JP" altLang="en-US" sz="1200" dirty="0" smtClean="0"/>
              <a:t>、利用する際には、出所</a:t>
            </a:r>
            <a:r>
              <a:rPr lang="ja-JP" altLang="en-US" sz="1200" dirty="0"/>
              <a:t>の表示をお願いします。（→</a:t>
            </a:r>
            <a:r>
              <a:rPr lang="ja-JP" altLang="en-US" sz="1200" u="sng" dirty="0">
                <a:solidFill>
                  <a:srgbClr val="0070C0"/>
                </a:solidFill>
              </a:rPr>
              <a:t>出所表示の記載例を</a:t>
            </a:r>
            <a:r>
              <a:rPr lang="ja-JP" altLang="en-US" sz="1200" u="sng" dirty="0" smtClean="0">
                <a:solidFill>
                  <a:srgbClr val="0070C0"/>
                </a:solidFill>
              </a:rPr>
              <a:t>見る</a:t>
            </a:r>
            <a:r>
              <a:rPr lang="ja-JP" altLang="en-US" sz="1200" dirty="0" smtClean="0"/>
              <a:t>）（「</a:t>
            </a:r>
            <a:r>
              <a:rPr lang="ja-JP" altLang="en-US" sz="1200" u="sng" dirty="0">
                <a:solidFill>
                  <a:srgbClr val="0070C0"/>
                </a:solidFill>
              </a:rPr>
              <a:t>クリエイティブ・コモンズ・ライセンス　表示 </a:t>
            </a:r>
            <a:r>
              <a:rPr lang="en-US" altLang="ja-JP" sz="1200" u="sng" dirty="0">
                <a:solidFill>
                  <a:srgbClr val="0070C0"/>
                </a:solidFill>
              </a:rPr>
              <a:t>2.1 </a:t>
            </a:r>
            <a:r>
              <a:rPr lang="ja-JP" altLang="en-US" sz="1200" u="sng" dirty="0">
                <a:solidFill>
                  <a:srgbClr val="0070C0"/>
                </a:solidFill>
              </a:rPr>
              <a:t>日本</a:t>
            </a:r>
            <a:r>
              <a:rPr lang="ja-JP" altLang="en-US" sz="1200" dirty="0" smtClean="0"/>
              <a:t>」での</a:t>
            </a:r>
            <a:r>
              <a:rPr lang="ja-JP" altLang="en-US" sz="1200" dirty="0"/>
              <a:t>利用が可能な情報です</a:t>
            </a:r>
            <a:r>
              <a:rPr lang="ja-JP" altLang="en-US" sz="1200" dirty="0" smtClean="0"/>
              <a:t>。）</a:t>
            </a:r>
            <a:endParaRPr lang="en-US" altLang="ja-JP" sz="1200" dirty="0" smtClean="0"/>
          </a:p>
          <a:p>
            <a:pPr marL="268288" indent="-93663"/>
            <a:endParaRPr lang="en-US" altLang="ja-JP" sz="1200" dirty="0" smtClean="0"/>
          </a:p>
          <a:p>
            <a:pPr marL="268288" indent="-93663"/>
            <a:r>
              <a:rPr lang="ja-JP" altLang="en-US" sz="1200" dirty="0" smtClean="0"/>
              <a:t>２）利用する際に制約条件等がある情報</a:t>
            </a:r>
            <a:endParaRPr lang="en-US" altLang="ja-JP" sz="1200" dirty="0" smtClean="0"/>
          </a:p>
          <a:p>
            <a:pPr marL="268288" indent="-93663"/>
            <a:r>
              <a:rPr lang="ja-JP" altLang="en-US" sz="1200" dirty="0" smtClean="0"/>
              <a:t>・総務省以外の第三者</a:t>
            </a:r>
            <a:r>
              <a:rPr lang="ja-JP" altLang="en-US" sz="1200" dirty="0"/>
              <a:t>が</a:t>
            </a:r>
            <a:r>
              <a:rPr lang="ja-JP" altLang="en-US" sz="1200" dirty="0" smtClean="0"/>
              <a:t>著作権を保有している箇所については、著作権法の引用ルールの範囲内でご利用ください。（→</a:t>
            </a:r>
            <a:r>
              <a:rPr lang="ja-JP" altLang="en-US" sz="1200" u="sng" dirty="0" smtClean="0">
                <a:solidFill>
                  <a:srgbClr val="0070C0"/>
                </a:solidFill>
              </a:rPr>
              <a:t>著作権法の引用ルールを見る</a:t>
            </a:r>
            <a:r>
              <a:rPr lang="ja-JP" altLang="en-US" sz="1200" dirty="0" smtClean="0"/>
              <a:t>）（</a:t>
            </a:r>
            <a:r>
              <a:rPr lang="ja-JP" altLang="en-US" sz="1200" dirty="0"/>
              <a:t>→</a:t>
            </a:r>
            <a:r>
              <a:rPr lang="ja-JP" altLang="en-US" sz="1200" u="sng" dirty="0">
                <a:solidFill>
                  <a:srgbClr val="0070C0"/>
                </a:solidFill>
              </a:rPr>
              <a:t>出所表示の記載例を見る</a:t>
            </a:r>
            <a:r>
              <a:rPr lang="ja-JP" altLang="en-US" sz="1200" dirty="0" smtClean="0"/>
              <a:t>）</a:t>
            </a:r>
            <a:endParaRPr lang="en-US" altLang="ja-JP" sz="1200" dirty="0" smtClean="0"/>
          </a:p>
          <a:p>
            <a:pPr marL="268288" indent="-93663"/>
            <a:r>
              <a:rPr lang="ja-JP" altLang="en-US" sz="1200" dirty="0" smtClean="0"/>
              <a:t> </a:t>
            </a:r>
            <a:r>
              <a:rPr lang="en-US" altLang="ja-JP" sz="1200" dirty="0" smtClean="0"/>
              <a:t>【</a:t>
            </a:r>
            <a:r>
              <a:rPr lang="ja-JP" altLang="en-US" sz="1200" dirty="0" smtClean="0"/>
              <a:t>表記例：「出典：○○調査（○○社</a:t>
            </a:r>
            <a:r>
              <a:rPr lang="ja-JP" altLang="en-US" sz="1200" dirty="0"/>
              <a:t>）</a:t>
            </a:r>
            <a:r>
              <a:rPr lang="ja-JP" altLang="en-US" sz="1200" dirty="0" smtClean="0"/>
              <a:t>」</a:t>
            </a:r>
            <a:r>
              <a:rPr lang="en-US" altLang="ja-JP" sz="1200" dirty="0" smtClean="0"/>
              <a:t>】</a:t>
            </a:r>
          </a:p>
          <a:p>
            <a:pPr marL="268288" indent="-93663"/>
            <a:endParaRPr lang="en-US" altLang="ja-JP" sz="500" dirty="0" smtClean="0"/>
          </a:p>
          <a:p>
            <a:pPr marL="268288" indent="-93663"/>
            <a:r>
              <a:rPr lang="ja-JP" altLang="en-US" sz="1200" dirty="0" smtClean="0"/>
              <a:t>・</a:t>
            </a:r>
            <a:r>
              <a:rPr lang="ja-JP" altLang="en-US" sz="1200" dirty="0"/>
              <a:t>著作権以外の利用制約（例：肖像権や商用データベースの利用条件など</a:t>
            </a:r>
            <a:r>
              <a:rPr lang="ja-JP" altLang="en-US" sz="1200" dirty="0" smtClean="0"/>
              <a:t>）がある情報を利用する場合は</a:t>
            </a:r>
            <a:r>
              <a:rPr lang="ja-JP" altLang="en-US" sz="1200" dirty="0"/>
              <a:t>、</a:t>
            </a:r>
            <a:r>
              <a:rPr lang="ja-JP" altLang="en-US" sz="1200" dirty="0" smtClean="0"/>
              <a:t>個々</a:t>
            </a:r>
            <a:r>
              <a:rPr lang="ja-JP" altLang="en-US" sz="1200" dirty="0"/>
              <a:t>の制約条件を順守してください</a:t>
            </a:r>
            <a:r>
              <a:rPr lang="ja-JP" altLang="en-US" sz="1200" dirty="0" smtClean="0"/>
              <a:t>。</a:t>
            </a:r>
            <a:endParaRPr lang="en-US" altLang="ja-JP" sz="1200" dirty="0" smtClean="0"/>
          </a:p>
          <a:p>
            <a:pPr marL="268288" indent="-93663"/>
            <a:r>
              <a:rPr lang="en-US" altLang="ja-JP" sz="1200" dirty="0" smtClean="0">
                <a:latin typeface="+mn-ea"/>
                <a:ea typeface="+mn-ea"/>
              </a:rPr>
              <a:t>【</a:t>
            </a:r>
            <a:r>
              <a:rPr lang="ja-JP" altLang="en-US" sz="1200" dirty="0" smtClean="0">
                <a:latin typeface="+mn-ea"/>
                <a:ea typeface="+mn-ea"/>
              </a:rPr>
              <a:t>表記例：「注：上記の写真には肖像権があります」「注：商用データベースサービスの利用規約により二次利用できません」等</a:t>
            </a:r>
            <a:r>
              <a:rPr lang="en-US" altLang="ja-JP" sz="1200" dirty="0" smtClean="0">
                <a:latin typeface="+mn-ea"/>
                <a:ea typeface="+mn-ea"/>
              </a:rPr>
              <a:t>】</a:t>
            </a:r>
          </a:p>
          <a:p>
            <a:pPr marL="268288" indent="-93663"/>
            <a:endParaRPr lang="en-US" altLang="ja-JP" sz="1200" dirty="0">
              <a:latin typeface="+mn-ea"/>
              <a:ea typeface="+mn-ea"/>
            </a:endParaRPr>
          </a:p>
          <a:p>
            <a:pPr marL="268288" indent="-93663"/>
            <a:r>
              <a:rPr lang="ja-JP" altLang="en-US" sz="1400" b="1" dirty="0">
                <a:latin typeface="+mn-ea"/>
              </a:rPr>
              <a:t>○ 免責事項</a:t>
            </a:r>
            <a:endParaRPr lang="en-US" altLang="ja-JP" sz="1400" b="1" dirty="0">
              <a:latin typeface="+mn-ea"/>
            </a:endParaRPr>
          </a:p>
          <a:p>
            <a:pPr marL="268288" indent="-93663"/>
            <a:endParaRPr lang="en-US" altLang="ja-JP" sz="500" dirty="0"/>
          </a:p>
          <a:p>
            <a:pPr marL="268288" indent="-93663"/>
            <a:r>
              <a:rPr lang="ja-JP" altLang="en-US" sz="1200" dirty="0"/>
              <a:t>・掲載されている情報の正確さについては万全を期しておりますが、万が一、誤りなどありましたら下記までご連絡ください。</a:t>
            </a:r>
            <a:endParaRPr lang="en-US" altLang="ja-JP" sz="1200" dirty="0"/>
          </a:p>
          <a:p>
            <a:pPr marL="268288" indent="-93663"/>
            <a:r>
              <a:rPr lang="ja-JP" altLang="en-US" sz="1200" dirty="0"/>
              <a:t>・なお</a:t>
            </a:r>
            <a:r>
              <a:rPr lang="ja-JP" altLang="en-US" sz="1200" dirty="0" smtClean="0"/>
              <a:t>、掲載</a:t>
            </a:r>
            <a:r>
              <a:rPr lang="ja-JP" altLang="en-US" sz="1200" dirty="0"/>
              <a:t>している情報を用いたことで、利用者に損失等が発生した場合でも、総務省は責任を負いかねます。</a:t>
            </a:r>
            <a:endParaRPr lang="en-US" altLang="ja-JP" sz="1200" dirty="0"/>
          </a:p>
          <a:p>
            <a:pPr marL="268288" indent="-93663"/>
            <a:endParaRPr lang="en-US" altLang="ja-JP" sz="500" dirty="0">
              <a:latin typeface="HGP創英角ｺﾞｼｯｸUB" pitchFamily="50" charset="-128"/>
              <a:ea typeface="HGP創英角ｺﾞｼｯｸUB" pitchFamily="50" charset="-128"/>
            </a:endParaRPr>
          </a:p>
          <a:p>
            <a:pPr marL="268288" indent="-93663"/>
            <a:r>
              <a:rPr lang="ja-JP" altLang="en-US" sz="1400" b="1" dirty="0">
                <a:latin typeface="+mn-ea"/>
              </a:rPr>
              <a:t>○ お問合せ先　（略</a:t>
            </a:r>
            <a:r>
              <a:rPr lang="ja-JP" altLang="en-US" sz="1400" b="1" dirty="0" smtClean="0">
                <a:latin typeface="+mn-ea"/>
              </a:rPr>
              <a:t>）</a:t>
            </a:r>
            <a:endParaRPr lang="en-US" altLang="ja-JP" sz="500" dirty="0" smtClean="0">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23411290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solidFill>
                  <a:schemeClr val="tx1"/>
                </a:solidFill>
              </a:rPr>
              <a:pPr>
                <a:defRPr/>
              </a:pPr>
              <a:t>13</a:t>
            </a:fld>
            <a:endParaRPr lang="ja-JP" altLang="en-US" dirty="0">
              <a:solidFill>
                <a:schemeClr val="tx1"/>
              </a:solidFill>
            </a:endParaRPr>
          </a:p>
        </p:txBody>
      </p:sp>
      <p:sp>
        <p:nvSpPr>
          <p:cNvPr id="12" name="タイトル 1"/>
          <p:cNvSpPr>
            <a:spLocks noGrp="1"/>
          </p:cNvSpPr>
          <p:nvPr>
            <p:ph type="title"/>
          </p:nvPr>
        </p:nvSpPr>
        <p:spPr>
          <a:xfrm>
            <a:off x="404191" y="165653"/>
            <a:ext cx="8229600" cy="791610"/>
          </a:xfrm>
        </p:spPr>
        <p:txBody>
          <a:bodyPr/>
          <a:lstStyle/>
          <a:p>
            <a:pPr eaLnBrk="1" hangingPunct="1"/>
            <a:r>
              <a:rPr lang="ja-JP" altLang="en-US" sz="2400" dirty="0" smtClean="0"/>
              <a:t>（９）契約書に盛り込むべき条文案</a:t>
            </a:r>
          </a:p>
        </p:txBody>
      </p:sp>
      <p:sp>
        <p:nvSpPr>
          <p:cNvPr id="13" name="コンテンツ プレースホルダー 1"/>
          <p:cNvSpPr>
            <a:spLocks noGrp="1"/>
          </p:cNvSpPr>
          <p:nvPr>
            <p:ph sz="quarter" idx="1"/>
          </p:nvPr>
        </p:nvSpPr>
        <p:spPr>
          <a:xfrm>
            <a:off x="436652" y="972618"/>
            <a:ext cx="8579758" cy="1071938"/>
          </a:xfrm>
        </p:spPr>
        <p:txBody>
          <a:bodyPr/>
          <a:lstStyle/>
          <a:p>
            <a:pPr>
              <a:spcBef>
                <a:spcPts val="300"/>
              </a:spcBef>
            </a:pPr>
            <a:r>
              <a:rPr lang="ja-JP" altLang="en-US" sz="1400" dirty="0"/>
              <a:t>今後作成するデータのうち、事業者等に委託して作成する場合には、委託契約書の条文に以下の３点を盛り込むことが望ましい。</a:t>
            </a:r>
            <a:endParaRPr lang="en-US" altLang="ja-JP" sz="1400" dirty="0"/>
          </a:p>
          <a:p>
            <a:pPr>
              <a:spcBef>
                <a:spcPts val="300"/>
              </a:spcBef>
            </a:pPr>
            <a:endParaRPr lang="ja-JP" altLang="en-US" sz="1400" dirty="0"/>
          </a:p>
          <a:p>
            <a:pPr lvl="1">
              <a:spcBef>
                <a:spcPts val="300"/>
              </a:spcBef>
            </a:pPr>
            <a:r>
              <a:rPr lang="ja-JP" altLang="en-US" sz="1400" dirty="0"/>
              <a:t>①新たに作成した著作物の著作権は総務省に譲渡する。</a:t>
            </a:r>
            <a:endParaRPr lang="en-US" altLang="ja-JP" sz="1400" dirty="0"/>
          </a:p>
          <a:p>
            <a:pPr lvl="1">
              <a:spcBef>
                <a:spcPts val="300"/>
              </a:spcBef>
            </a:pPr>
            <a:r>
              <a:rPr lang="ja-JP" altLang="en-US" sz="1400" dirty="0"/>
              <a:t>②新たに作成した著作物について、総務省及び総務省以外の第三者が利用する場合に著作者人格権を行使しない。</a:t>
            </a:r>
            <a:endParaRPr lang="en-US" altLang="ja-JP" sz="1400" dirty="0"/>
          </a:p>
          <a:p>
            <a:pPr lvl="1">
              <a:spcBef>
                <a:spcPts val="300"/>
              </a:spcBef>
            </a:pPr>
            <a:r>
              <a:rPr lang="ja-JP" altLang="en-US" sz="1400" dirty="0"/>
              <a:t>③二次利用に制約がある既存著作物と新規成果物（総務省に著作権譲渡）が区別できるようにする。</a:t>
            </a:r>
            <a:endParaRPr lang="en-US" altLang="ja-JP" sz="1400" dirty="0"/>
          </a:p>
          <a:p>
            <a:pPr lvl="1">
              <a:spcBef>
                <a:spcPts val="300"/>
              </a:spcBef>
            </a:pPr>
            <a:endParaRPr lang="ja-JP" altLang="en-US" sz="1400" dirty="0"/>
          </a:p>
          <a:p>
            <a:pPr>
              <a:spcBef>
                <a:spcPts val="300"/>
              </a:spcBef>
            </a:pPr>
            <a:r>
              <a:rPr lang="ja-JP" altLang="en-US" sz="1400" dirty="0"/>
              <a:t>以下に、総務省及びコンソーシアム事務局企業の標準的な契約書を参考に条文案を例として示す。</a:t>
            </a:r>
            <a:endParaRPr lang="en-US" altLang="ja-JP" sz="1400" dirty="0"/>
          </a:p>
        </p:txBody>
      </p:sp>
      <p:sp>
        <p:nvSpPr>
          <p:cNvPr id="14" name="テキスト ボックス 13"/>
          <p:cNvSpPr txBox="1"/>
          <p:nvPr/>
        </p:nvSpPr>
        <p:spPr>
          <a:xfrm>
            <a:off x="616390" y="3646967"/>
            <a:ext cx="6367562" cy="2659475"/>
          </a:xfrm>
          <a:prstGeom prst="rect">
            <a:avLst/>
          </a:prstGeom>
          <a:noFill/>
          <a:ln>
            <a:solidFill>
              <a:schemeClr val="tx1"/>
            </a:solidFill>
          </a:ln>
        </p:spPr>
        <p:txBody>
          <a:bodyPr wrap="square" rtlCol="0">
            <a:noAutofit/>
          </a:bodyPr>
          <a:lstStyle/>
          <a:p>
            <a:pPr marL="87313" indent="-87313"/>
            <a:r>
              <a:rPr lang="ja-JP" altLang="en-US" sz="1200" dirty="0" smtClean="0">
                <a:latin typeface="+mn-ea"/>
                <a:ea typeface="+mn-ea"/>
              </a:rPr>
              <a:t>（甲：総務省　乙：受託者）</a:t>
            </a:r>
            <a:endParaRPr lang="en-US" altLang="ja-JP" sz="1200" dirty="0" smtClean="0">
              <a:latin typeface="+mn-ea"/>
              <a:ea typeface="+mn-ea"/>
            </a:endParaRPr>
          </a:p>
          <a:p>
            <a:pPr marL="87313" indent="-87313"/>
            <a:endParaRPr lang="en-US" altLang="ja-JP" sz="1200" dirty="0" smtClean="0">
              <a:latin typeface="+mn-ea"/>
              <a:ea typeface="+mn-ea"/>
            </a:endParaRPr>
          </a:p>
          <a:p>
            <a:pPr marL="87313" indent="-87313"/>
            <a:r>
              <a:rPr lang="ja-JP" altLang="en-US" sz="1200" dirty="0" smtClean="0">
                <a:latin typeface="+mn-ea"/>
                <a:ea typeface="+mn-ea"/>
              </a:rPr>
              <a:t>第○条</a:t>
            </a:r>
            <a:r>
              <a:rPr lang="ja-JP" altLang="en-US" sz="1200" dirty="0">
                <a:latin typeface="+mn-ea"/>
                <a:ea typeface="+mn-ea"/>
              </a:rPr>
              <a:t>　</a:t>
            </a:r>
            <a:r>
              <a:rPr lang="ja-JP" altLang="en-US" sz="1200" dirty="0" smtClean="0">
                <a:latin typeface="+mn-ea"/>
                <a:ea typeface="+mn-ea"/>
              </a:rPr>
              <a:t>著作権及び著作者人格権</a:t>
            </a:r>
            <a:endParaRPr lang="en-US" altLang="ja-JP" sz="1200" dirty="0" smtClean="0">
              <a:latin typeface="+mn-ea"/>
              <a:ea typeface="+mn-ea"/>
            </a:endParaRPr>
          </a:p>
          <a:p>
            <a:pPr marL="87313" indent="-87313"/>
            <a:endParaRPr lang="ja-JP" altLang="en-US" sz="1200" dirty="0">
              <a:latin typeface="+mn-ea"/>
              <a:ea typeface="+mn-ea"/>
            </a:endParaRPr>
          </a:p>
          <a:p>
            <a:pPr marL="87313" indent="-87313"/>
            <a:r>
              <a:rPr lang="ja-JP" altLang="en-US" sz="1200" dirty="0" smtClean="0">
                <a:latin typeface="+mn-ea"/>
                <a:ea typeface="+mn-ea"/>
              </a:rPr>
              <a:t>１　乙</a:t>
            </a:r>
            <a:r>
              <a:rPr lang="ja-JP" altLang="en-US" sz="1200" dirty="0">
                <a:latin typeface="+mn-ea"/>
                <a:ea typeface="+mn-ea"/>
              </a:rPr>
              <a:t>は、乙が本業務を行うにあたり</a:t>
            </a:r>
            <a:r>
              <a:rPr lang="ja-JP" altLang="en-US" sz="1200" u="sng" dirty="0">
                <a:latin typeface="+mn-ea"/>
                <a:ea typeface="+mn-ea"/>
              </a:rPr>
              <a:t>新たに作成した著作物（以下「新規著作物」という）の著作権法第２７条及び第２８条に定める権利を含むすべての</a:t>
            </a:r>
            <a:r>
              <a:rPr lang="ja-JP" altLang="en-US" sz="1200" u="sng" dirty="0" smtClean="0">
                <a:latin typeface="+mn-ea"/>
                <a:ea typeface="+mn-ea"/>
              </a:rPr>
              <a:t>著作権を甲</a:t>
            </a:r>
            <a:r>
              <a:rPr lang="ja-JP" altLang="en-US" sz="1200" u="sng" dirty="0">
                <a:latin typeface="+mn-ea"/>
                <a:ea typeface="+mn-ea"/>
              </a:rPr>
              <a:t>に無償で譲渡する</a:t>
            </a:r>
            <a:r>
              <a:rPr lang="ja-JP" altLang="en-US" sz="1200" dirty="0" smtClean="0">
                <a:latin typeface="+mn-ea"/>
                <a:ea typeface="+mn-ea"/>
              </a:rPr>
              <a:t>。</a:t>
            </a:r>
            <a:endParaRPr lang="en-US" altLang="ja-JP" sz="1200" dirty="0" smtClean="0">
              <a:latin typeface="+mn-ea"/>
              <a:ea typeface="+mn-ea"/>
            </a:endParaRPr>
          </a:p>
          <a:p>
            <a:pPr marL="87313" indent="-87313"/>
            <a:endParaRPr lang="ja-JP" altLang="en-US" sz="1200" dirty="0">
              <a:latin typeface="+mn-ea"/>
              <a:ea typeface="+mn-ea"/>
            </a:endParaRPr>
          </a:p>
          <a:p>
            <a:pPr marL="87313" indent="-87313"/>
            <a:r>
              <a:rPr lang="ja-JP" altLang="en-US" sz="1200" dirty="0" smtClean="0">
                <a:latin typeface="+mn-ea"/>
                <a:ea typeface="+mn-ea"/>
              </a:rPr>
              <a:t>２　乙は、甲及び</a:t>
            </a:r>
            <a:r>
              <a:rPr lang="ja-JP" altLang="en-US" sz="1200" u="sng" dirty="0" smtClean="0">
                <a:latin typeface="+mn-ea"/>
                <a:ea typeface="+mn-ea"/>
              </a:rPr>
              <a:t>新規著作物を利用する第三者に対し、一切</a:t>
            </a:r>
            <a:r>
              <a:rPr lang="ja-JP" altLang="en-US" sz="1200" u="sng" dirty="0">
                <a:latin typeface="+mn-ea"/>
                <a:ea typeface="+mn-ea"/>
              </a:rPr>
              <a:t>の著作者人格権を行使</a:t>
            </a:r>
            <a:r>
              <a:rPr lang="ja-JP" altLang="en-US" sz="1200" u="sng" dirty="0" smtClean="0">
                <a:latin typeface="+mn-ea"/>
                <a:ea typeface="+mn-ea"/>
              </a:rPr>
              <a:t>しない</a:t>
            </a:r>
            <a:r>
              <a:rPr lang="ja-JP" altLang="en-US" sz="1200" dirty="0" smtClean="0">
                <a:latin typeface="+mn-ea"/>
                <a:ea typeface="+mn-ea"/>
              </a:rPr>
              <a:t>。</a:t>
            </a:r>
            <a:endParaRPr lang="en-US" altLang="ja-JP" sz="1200" dirty="0" smtClean="0">
              <a:latin typeface="+mn-ea"/>
              <a:ea typeface="+mn-ea"/>
            </a:endParaRPr>
          </a:p>
          <a:p>
            <a:pPr marL="87313" indent="-87313"/>
            <a:endParaRPr lang="ja-JP" altLang="en-US" sz="1200" dirty="0">
              <a:latin typeface="+mn-ea"/>
              <a:ea typeface="+mn-ea"/>
            </a:endParaRPr>
          </a:p>
          <a:p>
            <a:pPr marL="87313" indent="-87313"/>
            <a:r>
              <a:rPr lang="ja-JP" altLang="en-US" sz="1200" dirty="0" smtClean="0">
                <a:latin typeface="+mn-ea"/>
                <a:ea typeface="+mn-ea"/>
              </a:rPr>
              <a:t>３　新規</a:t>
            </a:r>
            <a:r>
              <a:rPr lang="ja-JP" altLang="en-US" sz="1200" dirty="0">
                <a:latin typeface="+mn-ea"/>
                <a:ea typeface="+mn-ea"/>
              </a:rPr>
              <a:t>著作物の中に乙が従来より有している著作物または第三者の著作物（以下「既存著作物」という）が含まれている</a:t>
            </a:r>
            <a:r>
              <a:rPr lang="ja-JP" altLang="en-US" sz="1200" dirty="0" smtClean="0">
                <a:latin typeface="+mn-ea"/>
                <a:ea typeface="+mn-ea"/>
              </a:rPr>
              <a:t>場合、既存</a:t>
            </a:r>
            <a:r>
              <a:rPr lang="ja-JP" altLang="en-US" sz="1200" dirty="0">
                <a:latin typeface="+mn-ea"/>
                <a:ea typeface="+mn-ea"/>
              </a:rPr>
              <a:t>著作物の著作権は乙または当該第三者に留保</a:t>
            </a:r>
            <a:r>
              <a:rPr lang="ja-JP" altLang="en-US" sz="1200" dirty="0" smtClean="0">
                <a:latin typeface="+mn-ea"/>
                <a:ea typeface="+mn-ea"/>
              </a:rPr>
              <a:t>される。</a:t>
            </a:r>
            <a:r>
              <a:rPr lang="ja-JP" altLang="en-US" sz="1200" u="sng" dirty="0" smtClean="0">
                <a:latin typeface="+mn-ea"/>
                <a:ea typeface="+mn-ea"/>
              </a:rPr>
              <a:t>成果物納品の際に</a:t>
            </a:r>
            <a:r>
              <a:rPr lang="ja-JP" altLang="en-US" sz="1200" u="sng" dirty="0">
                <a:latin typeface="+mn-ea"/>
                <a:ea typeface="+mn-ea"/>
              </a:rPr>
              <a:t>は</a:t>
            </a:r>
            <a:r>
              <a:rPr lang="ja-JP" altLang="en-US" sz="1200" u="sng" dirty="0" smtClean="0">
                <a:latin typeface="+mn-ea"/>
                <a:ea typeface="+mn-ea"/>
              </a:rPr>
              <a:t>、既存著作物と新規著作物の区別がつくように留意するものとする</a:t>
            </a:r>
            <a:r>
              <a:rPr lang="ja-JP" altLang="en-US" sz="1200" dirty="0" smtClean="0">
                <a:latin typeface="+mn-ea"/>
                <a:ea typeface="+mn-ea"/>
              </a:rPr>
              <a:t>。 </a:t>
            </a:r>
            <a:endParaRPr lang="ja-JP" altLang="en-US" sz="1200" dirty="0">
              <a:latin typeface="+mn-ea"/>
              <a:ea typeface="+mn-ea"/>
            </a:endParaRPr>
          </a:p>
        </p:txBody>
      </p:sp>
      <p:sp>
        <p:nvSpPr>
          <p:cNvPr id="15" name="角丸四角形吹き出し 14"/>
          <p:cNvSpPr/>
          <p:nvPr/>
        </p:nvSpPr>
        <p:spPr>
          <a:xfrm>
            <a:off x="7159576" y="3788000"/>
            <a:ext cx="1701656" cy="374172"/>
          </a:xfrm>
          <a:prstGeom prst="wedgeRoundRectCallout">
            <a:avLst>
              <a:gd name="adj1" fmla="val -93056"/>
              <a:gd name="adj2" fmla="val 147299"/>
              <a:gd name="adj3" fmla="val 16667"/>
            </a:avLst>
          </a:prstGeom>
          <a:solidFill>
            <a:srgbClr val="FFFFCC"/>
          </a:solidFill>
          <a:ln w="952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smtClean="0">
                <a:solidFill>
                  <a:schemeClr val="tx1"/>
                </a:solidFill>
              </a:rPr>
              <a:t>① 著作権を甲に譲渡する旨を記述</a:t>
            </a:r>
            <a:endParaRPr kumimoji="1" lang="ja-JP" altLang="en-US" sz="1000" dirty="0">
              <a:solidFill>
                <a:schemeClr val="tx1"/>
              </a:solidFill>
            </a:endParaRPr>
          </a:p>
        </p:txBody>
      </p:sp>
      <p:sp>
        <p:nvSpPr>
          <p:cNvPr id="16" name="角丸四角形吹き出し 15"/>
          <p:cNvSpPr/>
          <p:nvPr/>
        </p:nvSpPr>
        <p:spPr>
          <a:xfrm>
            <a:off x="7159575" y="4606611"/>
            <a:ext cx="1764631" cy="502509"/>
          </a:xfrm>
          <a:prstGeom prst="wedgeRoundRectCallout">
            <a:avLst>
              <a:gd name="adj1" fmla="val -130168"/>
              <a:gd name="adj2" fmla="val 48087"/>
              <a:gd name="adj3" fmla="val 16667"/>
            </a:avLst>
          </a:prstGeom>
          <a:solidFill>
            <a:srgbClr val="FFFFCC"/>
          </a:solidFill>
          <a:ln w="952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smtClean="0">
                <a:solidFill>
                  <a:schemeClr val="tx1"/>
                </a:solidFill>
              </a:rPr>
              <a:t>② 第三</a:t>
            </a:r>
            <a:r>
              <a:rPr lang="ja-JP" altLang="en-US" sz="1000" dirty="0" smtClean="0">
                <a:solidFill>
                  <a:schemeClr val="tx1"/>
                </a:solidFill>
              </a:rPr>
              <a:t>者が二次利用する場合にも著作人格権を行使しない旨を記述</a:t>
            </a:r>
            <a:endParaRPr kumimoji="1" lang="ja-JP" altLang="en-US" sz="1000" dirty="0">
              <a:solidFill>
                <a:schemeClr val="tx1"/>
              </a:solidFill>
            </a:endParaRPr>
          </a:p>
        </p:txBody>
      </p:sp>
      <p:sp>
        <p:nvSpPr>
          <p:cNvPr id="17" name="角丸四角形吹き出し 16"/>
          <p:cNvSpPr/>
          <p:nvPr/>
        </p:nvSpPr>
        <p:spPr>
          <a:xfrm>
            <a:off x="7159574" y="5365002"/>
            <a:ext cx="1764631" cy="663657"/>
          </a:xfrm>
          <a:prstGeom prst="wedgeRoundRectCallout">
            <a:avLst>
              <a:gd name="adj1" fmla="val -83830"/>
              <a:gd name="adj2" fmla="val 13965"/>
              <a:gd name="adj3" fmla="val 16667"/>
            </a:avLst>
          </a:prstGeom>
          <a:solidFill>
            <a:srgbClr val="FFFFCC"/>
          </a:solidFill>
          <a:ln w="952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solidFill>
              </a:rPr>
              <a:t>③</a:t>
            </a:r>
            <a:r>
              <a:rPr kumimoji="1" lang="ja-JP" altLang="en-US" sz="1000" dirty="0" smtClean="0">
                <a:solidFill>
                  <a:schemeClr val="tx1"/>
                </a:solidFill>
              </a:rPr>
              <a:t> 二次利用に制約がある</a:t>
            </a:r>
            <a:r>
              <a:rPr lang="ja-JP" altLang="en-US" sz="1000" dirty="0" smtClean="0">
                <a:solidFill>
                  <a:schemeClr val="tx1"/>
                </a:solidFill>
              </a:rPr>
              <a:t>既存著作物が区別できるようにする旨を記述</a:t>
            </a:r>
            <a:endParaRPr kumimoji="1" lang="ja-JP" altLang="en-US" sz="1000" dirty="0">
              <a:solidFill>
                <a:schemeClr val="tx1"/>
              </a:solidFill>
            </a:endParaRPr>
          </a:p>
        </p:txBody>
      </p:sp>
    </p:spTree>
    <p:extLst>
      <p:ext uri="{BB962C8B-B14F-4D97-AF65-F5344CB8AC3E}">
        <p14:creationId xmlns:p14="http://schemas.microsoft.com/office/powerpoint/2010/main" val="616931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solidFill>
                  <a:schemeClr val="tx1"/>
                </a:solidFill>
              </a:rPr>
              <a:pPr>
                <a:defRPr/>
              </a:pPr>
              <a:t>14</a:t>
            </a:fld>
            <a:endParaRPr lang="ja-JP" altLang="en-US" dirty="0">
              <a:solidFill>
                <a:schemeClr val="tx1"/>
              </a:solidFill>
            </a:endParaRPr>
          </a:p>
        </p:txBody>
      </p:sp>
      <p:sp>
        <p:nvSpPr>
          <p:cNvPr id="12" name="タイトル 1"/>
          <p:cNvSpPr>
            <a:spLocks noGrp="1"/>
          </p:cNvSpPr>
          <p:nvPr>
            <p:ph type="title"/>
          </p:nvPr>
        </p:nvSpPr>
        <p:spPr>
          <a:xfrm>
            <a:off x="404191" y="165653"/>
            <a:ext cx="8229600" cy="791610"/>
          </a:xfrm>
        </p:spPr>
        <p:txBody>
          <a:bodyPr/>
          <a:lstStyle/>
          <a:p>
            <a:pPr eaLnBrk="1" hangingPunct="1"/>
            <a:r>
              <a:rPr lang="ja-JP" altLang="en-US" sz="2400" dirty="0" smtClean="0"/>
              <a:t>（１０）その他留意すべき事項</a:t>
            </a:r>
          </a:p>
        </p:txBody>
      </p:sp>
      <p:sp>
        <p:nvSpPr>
          <p:cNvPr id="8" name="コンテンツ プレースホルダー 1"/>
          <p:cNvSpPr>
            <a:spLocks noGrp="1"/>
          </p:cNvSpPr>
          <p:nvPr>
            <p:ph sz="quarter" idx="1"/>
          </p:nvPr>
        </p:nvSpPr>
        <p:spPr>
          <a:xfrm>
            <a:off x="436652" y="972618"/>
            <a:ext cx="8579758" cy="5502610"/>
          </a:xfrm>
        </p:spPr>
        <p:txBody>
          <a:bodyPr/>
          <a:lstStyle/>
          <a:p>
            <a:pPr>
              <a:lnSpc>
                <a:spcPts val="1400"/>
              </a:lnSpc>
              <a:spcBef>
                <a:spcPts val="300"/>
              </a:spcBef>
            </a:pPr>
            <a:r>
              <a:rPr lang="ja-JP" altLang="en-US" sz="1400" dirty="0"/>
              <a:t>データガバナンス</a:t>
            </a:r>
            <a:r>
              <a:rPr lang="ja-JP" altLang="en-US" sz="1400" dirty="0" smtClean="0"/>
              <a:t>委員会</a:t>
            </a:r>
            <a:r>
              <a:rPr lang="ja-JP" altLang="en-US" sz="1400" dirty="0"/>
              <a:t>では</a:t>
            </a:r>
            <a:r>
              <a:rPr lang="ja-JP" altLang="en-US" sz="1400" dirty="0" smtClean="0"/>
              <a:t>、今後オープンデータ化を行うに当たって、以下の５つの事項について検討を行う必要があると認識して</a:t>
            </a:r>
            <a:r>
              <a:rPr lang="ja-JP" altLang="en-US" sz="1400" dirty="0"/>
              <a:t>おり</a:t>
            </a:r>
            <a:r>
              <a:rPr lang="ja-JP" altLang="en-US" sz="1400" dirty="0" smtClean="0"/>
              <a:t>、今後政府において検討を行うことが望ましい。</a:t>
            </a:r>
            <a:endParaRPr lang="en-US" altLang="ja-JP" sz="1400" dirty="0" smtClean="0"/>
          </a:p>
          <a:p>
            <a:pPr>
              <a:lnSpc>
                <a:spcPts val="1400"/>
              </a:lnSpc>
              <a:spcBef>
                <a:spcPts val="300"/>
              </a:spcBef>
            </a:pPr>
            <a:endParaRPr lang="en-US" altLang="ja-JP" sz="1400" dirty="0" smtClean="0"/>
          </a:p>
          <a:p>
            <a:pPr marL="617538" lvl="1" indent="-342900">
              <a:lnSpc>
                <a:spcPts val="1400"/>
              </a:lnSpc>
              <a:spcBef>
                <a:spcPts val="300"/>
              </a:spcBef>
              <a:buFont typeface="+mj-ea"/>
              <a:buAutoNum type="circleNumDbPlain"/>
            </a:pPr>
            <a:r>
              <a:rPr lang="ja-JP" altLang="en-US" sz="1400" dirty="0" smtClean="0"/>
              <a:t> </a:t>
            </a:r>
            <a:r>
              <a:rPr lang="ja-JP" altLang="en-US" sz="1400" dirty="0"/>
              <a:t>マニュアルの作成等</a:t>
            </a:r>
          </a:p>
          <a:p>
            <a:pPr marL="892175" lvl="2" indent="-342900">
              <a:lnSpc>
                <a:spcPts val="1400"/>
              </a:lnSpc>
              <a:spcBef>
                <a:spcPts val="300"/>
              </a:spcBef>
            </a:pPr>
            <a:r>
              <a:rPr lang="ja-JP" altLang="en-US" sz="1400" dirty="0"/>
              <a:t>実際にデータを公開する際に利用条件を選択するための手順等を記載したマニュアルを作成し、各府省で共有する。</a:t>
            </a:r>
          </a:p>
          <a:p>
            <a:pPr marL="892175" lvl="2" indent="-342900">
              <a:lnSpc>
                <a:spcPts val="1400"/>
              </a:lnSpc>
              <a:spcBef>
                <a:spcPts val="300"/>
              </a:spcBef>
            </a:pPr>
            <a:r>
              <a:rPr lang="ja-JP" altLang="en-US" sz="1400" dirty="0"/>
              <a:t>一連の業務の中で、データの公開を前提として業務が進むように外部委託方法等も含めて業務フローを見直す。</a:t>
            </a:r>
          </a:p>
          <a:p>
            <a:pPr marL="892175" lvl="2" indent="-342900">
              <a:lnSpc>
                <a:spcPts val="1400"/>
              </a:lnSpc>
              <a:spcBef>
                <a:spcPts val="300"/>
              </a:spcBef>
            </a:pPr>
            <a:r>
              <a:rPr lang="ja-JP" altLang="en-US" sz="1400" dirty="0"/>
              <a:t>各府省の担当者が個別に公開手続きを行うのでは無く、諸外国で用意されているようなデータ公開の支援ツールを用意する。（例：</a:t>
            </a:r>
            <a:r>
              <a:rPr lang="en-US" altLang="ja-JP" sz="1400" dirty="0" err="1"/>
              <a:t>AusGOAL</a:t>
            </a:r>
            <a:r>
              <a:rPr lang="ja-JP" altLang="en-US" sz="1400" dirty="0"/>
              <a:t>等）</a:t>
            </a:r>
          </a:p>
          <a:p>
            <a:pPr marL="617538" lvl="1" indent="-342900">
              <a:lnSpc>
                <a:spcPts val="1400"/>
              </a:lnSpc>
              <a:spcBef>
                <a:spcPts val="300"/>
              </a:spcBef>
              <a:buFont typeface="+mj-ea"/>
              <a:buAutoNum type="circleNumDbPlain"/>
            </a:pPr>
            <a:endParaRPr lang="ja-JP" altLang="en-US" sz="1400" dirty="0"/>
          </a:p>
          <a:p>
            <a:pPr marL="617538" lvl="1" indent="-342900">
              <a:lnSpc>
                <a:spcPts val="1400"/>
              </a:lnSpc>
              <a:spcBef>
                <a:spcPts val="300"/>
              </a:spcBef>
              <a:buFont typeface="+mj-ea"/>
              <a:buAutoNum type="circleNumDbPlain"/>
            </a:pPr>
            <a:r>
              <a:rPr lang="ja-JP" altLang="en-US" sz="1400" dirty="0" smtClean="0"/>
              <a:t>職員向け</a:t>
            </a:r>
            <a:r>
              <a:rPr lang="ja-JP" altLang="en-US" sz="1400" dirty="0"/>
              <a:t>の研修</a:t>
            </a:r>
          </a:p>
          <a:p>
            <a:pPr marL="892175" lvl="2" indent="-342900">
              <a:lnSpc>
                <a:spcPts val="1400"/>
              </a:lnSpc>
              <a:spcBef>
                <a:spcPts val="300"/>
              </a:spcBef>
            </a:pPr>
            <a:r>
              <a:rPr lang="ja-JP" altLang="en-US" sz="1400" dirty="0"/>
              <a:t>利用条件の選択について、統一的に行うための研修を実施する。</a:t>
            </a:r>
          </a:p>
          <a:p>
            <a:pPr marL="617538" lvl="1" indent="-342900">
              <a:lnSpc>
                <a:spcPts val="1400"/>
              </a:lnSpc>
              <a:spcBef>
                <a:spcPts val="300"/>
              </a:spcBef>
              <a:buFont typeface="+mj-ea"/>
              <a:buAutoNum type="circleNumDbPlain"/>
            </a:pPr>
            <a:endParaRPr lang="ja-JP" altLang="en-US" sz="1400" dirty="0"/>
          </a:p>
          <a:p>
            <a:pPr marL="617538" lvl="1" indent="-342900">
              <a:lnSpc>
                <a:spcPts val="1400"/>
              </a:lnSpc>
              <a:spcBef>
                <a:spcPts val="300"/>
              </a:spcBef>
              <a:buFont typeface="+mj-ea"/>
              <a:buAutoNum type="circleNumDbPlain"/>
            </a:pPr>
            <a:r>
              <a:rPr lang="ja-JP" altLang="en-US" sz="1400" dirty="0" smtClean="0"/>
              <a:t>利用者向け</a:t>
            </a:r>
            <a:r>
              <a:rPr lang="ja-JP" altLang="en-US" sz="1400" dirty="0"/>
              <a:t>のヘルプデスク・府省の担当者向けのヘルプデスク</a:t>
            </a:r>
          </a:p>
          <a:p>
            <a:pPr marL="892175" lvl="2" indent="-342900">
              <a:lnSpc>
                <a:spcPts val="1400"/>
              </a:lnSpc>
              <a:spcBef>
                <a:spcPts val="300"/>
              </a:spcBef>
            </a:pPr>
            <a:r>
              <a:rPr lang="ja-JP" altLang="en-US" sz="1400" dirty="0"/>
              <a:t>現場職員に疑問が生じた場合に問い合わせが</a:t>
            </a:r>
            <a:r>
              <a:rPr lang="ja-JP" altLang="en-US" sz="1400" dirty="0" smtClean="0"/>
              <a:t>できる職員向けヘルプデスク</a:t>
            </a:r>
            <a:r>
              <a:rPr lang="ja-JP" altLang="en-US" sz="1400" dirty="0"/>
              <a:t>を設置する。</a:t>
            </a:r>
          </a:p>
          <a:p>
            <a:pPr marL="892175" lvl="2" indent="-342900">
              <a:lnSpc>
                <a:spcPts val="1400"/>
              </a:lnSpc>
              <a:spcBef>
                <a:spcPts val="300"/>
              </a:spcBef>
            </a:pPr>
            <a:r>
              <a:rPr lang="ja-JP" altLang="en-US" sz="1400" dirty="0"/>
              <a:t>利用者が疑問を感じたときに問い合わせが</a:t>
            </a:r>
            <a:r>
              <a:rPr lang="ja-JP" altLang="en-US" sz="1400" dirty="0" smtClean="0"/>
              <a:t>できる利用者向けヘルプデスク</a:t>
            </a:r>
            <a:r>
              <a:rPr lang="ja-JP" altLang="en-US" sz="1400" dirty="0"/>
              <a:t>を設置する。</a:t>
            </a:r>
          </a:p>
          <a:p>
            <a:pPr marL="892175" lvl="2" indent="-342900">
              <a:lnSpc>
                <a:spcPts val="1400"/>
              </a:lnSpc>
              <a:spcBef>
                <a:spcPts val="300"/>
              </a:spcBef>
            </a:pPr>
            <a:r>
              <a:rPr lang="ja-JP" altLang="en-US" sz="1400" dirty="0"/>
              <a:t>多く寄せられた問い合わせ内容については</a:t>
            </a:r>
            <a:r>
              <a:rPr lang="ja-JP" altLang="en-US" sz="1400" dirty="0" smtClean="0"/>
              <a:t>、④に示す</a:t>
            </a:r>
            <a:r>
              <a:rPr lang="en-US" altLang="ja-JP" sz="1400" dirty="0"/>
              <a:t>FAQ</a:t>
            </a:r>
            <a:r>
              <a:rPr lang="ja-JP" altLang="en-US" sz="1400" dirty="0"/>
              <a:t>に掲載する</a:t>
            </a:r>
            <a:r>
              <a:rPr lang="ja-JP" altLang="en-US" sz="1400" dirty="0" smtClean="0"/>
              <a:t>。</a:t>
            </a:r>
            <a:endParaRPr lang="en-US" altLang="ja-JP" sz="1400" dirty="0" smtClean="0"/>
          </a:p>
          <a:p>
            <a:pPr marL="617538" lvl="1" indent="-342900">
              <a:lnSpc>
                <a:spcPts val="1400"/>
              </a:lnSpc>
              <a:spcBef>
                <a:spcPts val="300"/>
              </a:spcBef>
              <a:buFont typeface="+mj-ea"/>
              <a:buAutoNum type="circleNumDbPlain"/>
            </a:pPr>
            <a:endParaRPr lang="en-US" altLang="ja-JP" sz="1400" dirty="0"/>
          </a:p>
          <a:p>
            <a:pPr marL="617538" lvl="1" indent="-342900">
              <a:lnSpc>
                <a:spcPts val="1400"/>
              </a:lnSpc>
              <a:spcBef>
                <a:spcPts val="300"/>
              </a:spcBef>
              <a:buFont typeface="+mj-ea"/>
              <a:buAutoNum type="circleNumDbPlain"/>
            </a:pPr>
            <a:r>
              <a:rPr lang="ja-JP" altLang="en-US" sz="1400" dirty="0" smtClean="0"/>
              <a:t>利用者向け</a:t>
            </a:r>
            <a:r>
              <a:rPr lang="en-US" altLang="ja-JP" sz="1400" dirty="0"/>
              <a:t>FAQ</a:t>
            </a:r>
            <a:r>
              <a:rPr lang="ja-JP" altLang="en-US" sz="1400" dirty="0"/>
              <a:t>・職員向け</a:t>
            </a:r>
            <a:r>
              <a:rPr lang="en-US" altLang="ja-JP" sz="1400" dirty="0"/>
              <a:t>FAQ</a:t>
            </a:r>
            <a:r>
              <a:rPr lang="ja-JP" altLang="en-US" sz="1400" dirty="0"/>
              <a:t>の作成</a:t>
            </a:r>
          </a:p>
          <a:p>
            <a:pPr marL="892175" lvl="2" indent="-342900">
              <a:lnSpc>
                <a:spcPts val="1400"/>
              </a:lnSpc>
              <a:spcBef>
                <a:spcPts val="300"/>
              </a:spcBef>
            </a:pPr>
            <a:r>
              <a:rPr lang="ja-JP" altLang="en-US" sz="1400" dirty="0"/>
              <a:t>よくある問い合わせ等については職員向けのポータルサイト等に</a:t>
            </a:r>
            <a:r>
              <a:rPr lang="en-US" altLang="ja-JP" sz="1400" dirty="0"/>
              <a:t>FAQ</a:t>
            </a:r>
            <a:r>
              <a:rPr lang="ja-JP" altLang="en-US" sz="1400" dirty="0"/>
              <a:t>を作成・掲載する。</a:t>
            </a:r>
          </a:p>
          <a:p>
            <a:pPr marL="892175" lvl="2" indent="-342900">
              <a:lnSpc>
                <a:spcPts val="1400"/>
              </a:lnSpc>
              <a:spcBef>
                <a:spcPts val="300"/>
              </a:spcBef>
            </a:pPr>
            <a:r>
              <a:rPr lang="ja-JP" altLang="en-US" sz="1400" dirty="0"/>
              <a:t>利用者向けの問い合わせについても</a:t>
            </a:r>
            <a:r>
              <a:rPr lang="en-US" altLang="ja-JP" sz="1400" dirty="0"/>
              <a:t>FAQ</a:t>
            </a:r>
            <a:r>
              <a:rPr lang="ja-JP" altLang="en-US" sz="1400" dirty="0"/>
              <a:t>を作成する。</a:t>
            </a:r>
          </a:p>
          <a:p>
            <a:pPr marL="617538" lvl="1" indent="-342900">
              <a:lnSpc>
                <a:spcPts val="1400"/>
              </a:lnSpc>
              <a:spcBef>
                <a:spcPts val="300"/>
              </a:spcBef>
              <a:buFont typeface="+mj-ea"/>
              <a:buAutoNum type="circleNumDbPlain"/>
            </a:pPr>
            <a:endParaRPr lang="ja-JP" altLang="en-US" sz="1400" dirty="0"/>
          </a:p>
          <a:p>
            <a:pPr marL="617538" lvl="1" indent="-342900">
              <a:lnSpc>
                <a:spcPts val="1400"/>
              </a:lnSpc>
              <a:spcBef>
                <a:spcPts val="300"/>
              </a:spcBef>
              <a:buFont typeface="+mj-ea"/>
              <a:buAutoNum type="circleNumDbPlain"/>
            </a:pPr>
            <a:r>
              <a:rPr lang="ja-JP" altLang="en-US" sz="1400" dirty="0" smtClean="0"/>
              <a:t>リスク</a:t>
            </a:r>
            <a:r>
              <a:rPr lang="ja-JP" altLang="en-US" sz="1400" dirty="0"/>
              <a:t>対策とノウハウの蓄積</a:t>
            </a:r>
          </a:p>
          <a:p>
            <a:pPr marL="892175" lvl="2" indent="-342900">
              <a:lnSpc>
                <a:spcPts val="1400"/>
              </a:lnSpc>
              <a:spcBef>
                <a:spcPts val="300"/>
              </a:spcBef>
            </a:pPr>
            <a:r>
              <a:rPr lang="ja-JP" altLang="en-US" sz="1400" dirty="0"/>
              <a:t>公開したデータに関するクレーム等が生じた場合に、担当者個人の責任問題とならないような対策。</a:t>
            </a:r>
          </a:p>
          <a:p>
            <a:pPr marL="892175" lvl="2" indent="-342900">
              <a:lnSpc>
                <a:spcPts val="1400"/>
              </a:lnSpc>
              <a:spcBef>
                <a:spcPts val="300"/>
              </a:spcBef>
            </a:pPr>
            <a:r>
              <a:rPr lang="ja-JP" altLang="en-US" sz="1400" dirty="0"/>
              <a:t>類似のクレームが複数発生した場合には、対応のノウハウを蓄積して、</a:t>
            </a:r>
            <a:r>
              <a:rPr lang="ja-JP" altLang="en-US" sz="1400" dirty="0" smtClean="0"/>
              <a:t>各府省</a:t>
            </a:r>
            <a:r>
              <a:rPr lang="ja-JP" altLang="en-US" sz="1400" dirty="0"/>
              <a:t>で共有する仕組み。</a:t>
            </a:r>
          </a:p>
          <a:p>
            <a:pPr marL="617538" lvl="1" indent="-342900">
              <a:lnSpc>
                <a:spcPts val="1400"/>
              </a:lnSpc>
              <a:spcBef>
                <a:spcPts val="300"/>
              </a:spcBef>
              <a:buFont typeface="+mj-ea"/>
              <a:buAutoNum type="circleNumDbPlain"/>
            </a:pPr>
            <a:endParaRPr lang="ja-JP" altLang="en-US" sz="1400" dirty="0" smtClean="0"/>
          </a:p>
          <a:p>
            <a:pPr marL="617538" lvl="1" indent="-342900">
              <a:lnSpc>
                <a:spcPts val="1400"/>
              </a:lnSpc>
              <a:spcBef>
                <a:spcPts val="300"/>
              </a:spcBef>
              <a:buFont typeface="+mj-ea"/>
              <a:buAutoNum type="circleNumDbPlain"/>
            </a:pPr>
            <a:endParaRPr lang="ja-JP" altLang="en-US" sz="1400" dirty="0"/>
          </a:p>
          <a:p>
            <a:pPr marL="617538" lvl="1" indent="-342900">
              <a:lnSpc>
                <a:spcPts val="1400"/>
              </a:lnSpc>
              <a:spcBef>
                <a:spcPts val="300"/>
              </a:spcBef>
              <a:buFont typeface="+mj-ea"/>
              <a:buAutoNum type="circleNumDbPlain"/>
            </a:pPr>
            <a:endParaRPr lang="ja-JP" altLang="en-US" sz="1400" dirty="0"/>
          </a:p>
        </p:txBody>
      </p:sp>
    </p:spTree>
    <p:extLst>
      <p:ext uri="{BB962C8B-B14F-4D97-AF65-F5344CB8AC3E}">
        <p14:creationId xmlns:p14="http://schemas.microsoft.com/office/powerpoint/2010/main" val="40442823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solidFill>
                  <a:schemeClr val="tx1"/>
                </a:solidFill>
              </a:rPr>
              <a:pPr>
                <a:defRPr/>
              </a:pPr>
              <a:t>15</a:t>
            </a:fld>
            <a:endParaRPr lang="ja-JP" altLang="en-US" dirty="0">
              <a:solidFill>
                <a:schemeClr val="tx1"/>
              </a:solidFill>
            </a:endParaRPr>
          </a:p>
        </p:txBody>
      </p:sp>
      <p:sp>
        <p:nvSpPr>
          <p:cNvPr id="12" name="タイトル 1"/>
          <p:cNvSpPr>
            <a:spLocks noGrp="1"/>
          </p:cNvSpPr>
          <p:nvPr>
            <p:ph type="title"/>
          </p:nvPr>
        </p:nvSpPr>
        <p:spPr>
          <a:xfrm>
            <a:off x="404191" y="165653"/>
            <a:ext cx="8229600" cy="791610"/>
          </a:xfrm>
        </p:spPr>
        <p:txBody>
          <a:bodyPr/>
          <a:lstStyle/>
          <a:p>
            <a:pPr eaLnBrk="1" hangingPunct="1"/>
            <a:r>
              <a:rPr lang="ja-JP" altLang="en-US" sz="2400" dirty="0" smtClean="0"/>
              <a:t>（１１）</a:t>
            </a:r>
            <a:r>
              <a:rPr lang="ja-JP" altLang="en-US" sz="2400" dirty="0"/>
              <a:t>電子行政オープンデータ実務者会議への</a:t>
            </a:r>
            <a:r>
              <a:rPr lang="ja-JP" altLang="en-US" sz="2400" dirty="0" smtClean="0"/>
              <a:t>提言</a:t>
            </a:r>
          </a:p>
        </p:txBody>
      </p:sp>
      <p:sp>
        <p:nvSpPr>
          <p:cNvPr id="8" name="コンテンツ プレースホルダー 1"/>
          <p:cNvSpPr>
            <a:spLocks noGrp="1"/>
          </p:cNvSpPr>
          <p:nvPr>
            <p:ph sz="quarter" idx="1"/>
          </p:nvPr>
        </p:nvSpPr>
        <p:spPr>
          <a:xfrm>
            <a:off x="436653" y="1095152"/>
            <a:ext cx="8335208" cy="5380075"/>
          </a:xfrm>
        </p:spPr>
        <p:txBody>
          <a:bodyPr/>
          <a:lstStyle/>
          <a:p>
            <a:pPr>
              <a:lnSpc>
                <a:spcPts val="1400"/>
              </a:lnSpc>
              <a:spcBef>
                <a:spcPts val="300"/>
              </a:spcBef>
            </a:pPr>
            <a:r>
              <a:rPr lang="ja-JP" altLang="en-US" sz="1400" dirty="0"/>
              <a:t>データガバナンス</a:t>
            </a:r>
            <a:r>
              <a:rPr lang="ja-JP" altLang="en-US" sz="1400" dirty="0" smtClean="0"/>
              <a:t>委員会は、これまでの検討をもとに、以下を提言する。実務者会議におけるオープンデータ推進に向けたルール整備の参考</a:t>
            </a:r>
            <a:r>
              <a:rPr lang="ja-JP" altLang="en-US" sz="1400" dirty="0"/>
              <a:t>と</a:t>
            </a:r>
            <a:r>
              <a:rPr lang="ja-JP" altLang="en-US" sz="1400" dirty="0" smtClean="0"/>
              <a:t>していただきたい。</a:t>
            </a:r>
            <a:endParaRPr lang="en-US" altLang="ja-JP" sz="1400" dirty="0" smtClean="0"/>
          </a:p>
          <a:p>
            <a:pPr>
              <a:lnSpc>
                <a:spcPts val="1400"/>
              </a:lnSpc>
              <a:spcBef>
                <a:spcPts val="300"/>
              </a:spcBef>
            </a:pPr>
            <a:endParaRPr lang="en-US" altLang="ja-JP" sz="1400" dirty="0"/>
          </a:p>
          <a:p>
            <a:pPr lvl="1">
              <a:lnSpc>
                <a:spcPts val="1400"/>
              </a:lnSpc>
              <a:spcBef>
                <a:spcPts val="300"/>
              </a:spcBef>
            </a:pPr>
            <a:r>
              <a:rPr lang="ja-JP" altLang="en-US" sz="1400" dirty="0" smtClean="0"/>
              <a:t>政府が保有</a:t>
            </a:r>
            <a:r>
              <a:rPr lang="ja-JP" altLang="en-US" sz="1400" dirty="0"/>
              <a:t>する情報</a:t>
            </a:r>
            <a:r>
              <a:rPr lang="ja-JP" altLang="en-US" sz="1400" dirty="0" smtClean="0"/>
              <a:t>をだれでも自由</a:t>
            </a:r>
            <a:r>
              <a:rPr lang="ja-JP" altLang="en-US" sz="1400" dirty="0"/>
              <a:t>に</a:t>
            </a:r>
            <a:r>
              <a:rPr lang="ja-JP" altLang="en-US" sz="1400" dirty="0" smtClean="0"/>
              <a:t>利用できる</a:t>
            </a:r>
            <a:r>
              <a:rPr lang="ja-JP" altLang="en-US" sz="1400" dirty="0"/>
              <a:t>ようにするため</a:t>
            </a:r>
            <a:r>
              <a:rPr lang="ja-JP" altLang="en-US" sz="1400" dirty="0" smtClean="0"/>
              <a:t>に、本来は著作権が生じないように法改正することが望ましい。しかし、法改正には時間がかかることから、今回、</a:t>
            </a:r>
            <a:r>
              <a:rPr lang="ja-JP" altLang="en-US" sz="1400" u="sng" dirty="0" smtClean="0"/>
              <a:t>データガバナンス委員会で作成した利用規約案をもとに、二次利用を促進するための利用規約について実務者会議で検討し、データホルダーに対して提示していただきたい</a:t>
            </a:r>
            <a:r>
              <a:rPr lang="ja-JP" altLang="en-US" sz="1400" dirty="0" smtClean="0"/>
              <a:t>。なお、利用規約は、ホームページ</a:t>
            </a:r>
            <a:r>
              <a:rPr lang="ja-JP" altLang="en-US" sz="1400" dirty="0"/>
              <a:t>全体に付すのではなく</a:t>
            </a:r>
            <a:r>
              <a:rPr lang="ja-JP" altLang="en-US" sz="1400" dirty="0" smtClean="0"/>
              <a:t>、二次利用可能な範囲（例えば「情報通信白書掲載ページ」など）を対象とすることを考慮していただきたい。</a:t>
            </a:r>
            <a:endParaRPr lang="en-US" altLang="ja-JP" sz="1400" dirty="0"/>
          </a:p>
          <a:p>
            <a:pPr lvl="1">
              <a:lnSpc>
                <a:spcPts val="1400"/>
              </a:lnSpc>
              <a:spcBef>
                <a:spcPts val="300"/>
              </a:spcBef>
            </a:pPr>
            <a:endParaRPr lang="en-US" altLang="ja-JP" sz="1400" dirty="0" smtClean="0"/>
          </a:p>
          <a:p>
            <a:pPr lvl="1">
              <a:lnSpc>
                <a:spcPts val="1400"/>
              </a:lnSpc>
              <a:spcBef>
                <a:spcPts val="300"/>
              </a:spcBef>
            </a:pPr>
            <a:r>
              <a:rPr lang="ja-JP" altLang="en-US" sz="1400" u="sng" dirty="0" smtClean="0"/>
              <a:t>統計データ等は</a:t>
            </a:r>
            <a:r>
              <a:rPr lang="ja-JP" altLang="en-US" sz="1400" dirty="0" smtClean="0"/>
              <a:t>著作物ではないため</a:t>
            </a:r>
            <a:r>
              <a:rPr lang="ja-JP" altLang="en-US" sz="1400" u="sng" dirty="0" smtClean="0"/>
              <a:t>著作権の保護対象にならないことを、利用者にわかりやすく説明する必要性を、データホルダーに示していただきたい</a:t>
            </a:r>
            <a:r>
              <a:rPr lang="ja-JP" altLang="en-US" sz="1400" dirty="0" smtClean="0"/>
              <a:t>。</a:t>
            </a:r>
            <a:endParaRPr lang="en-US" altLang="ja-JP" sz="1400" dirty="0" smtClean="0"/>
          </a:p>
          <a:p>
            <a:pPr lvl="1">
              <a:lnSpc>
                <a:spcPts val="1400"/>
              </a:lnSpc>
              <a:spcBef>
                <a:spcPts val="300"/>
              </a:spcBef>
            </a:pPr>
            <a:endParaRPr lang="en-US" altLang="ja-JP" sz="1400" dirty="0"/>
          </a:p>
          <a:p>
            <a:pPr lvl="1">
              <a:lnSpc>
                <a:spcPts val="1400"/>
              </a:lnSpc>
              <a:spcBef>
                <a:spcPts val="300"/>
              </a:spcBef>
            </a:pPr>
            <a:r>
              <a:rPr lang="ja-JP" altLang="en-US" sz="1400" dirty="0" smtClean="0"/>
              <a:t>今回のケーススタディ</a:t>
            </a:r>
            <a:r>
              <a:rPr lang="ja-JP" altLang="en-US" sz="1400" dirty="0"/>
              <a:t>からもわかるように、</a:t>
            </a:r>
            <a:r>
              <a:rPr lang="ja-JP" altLang="en-US" sz="1400" u="sng" dirty="0"/>
              <a:t>過去</a:t>
            </a:r>
            <a:r>
              <a:rPr lang="ja-JP" altLang="en-US" sz="1400" u="sng" dirty="0" smtClean="0"/>
              <a:t>のデータを二次利用可能にするためには多大な労力を要する場合がある</a:t>
            </a:r>
            <a:r>
              <a:rPr lang="ja-JP" altLang="en-US" sz="1400" dirty="0" smtClean="0"/>
              <a:t>。過去のデータについては、ニーズや作業量、費用対効果等を考慮して対応することが望ましい。ある程度は利用者</a:t>
            </a:r>
            <a:r>
              <a:rPr lang="ja-JP" altLang="en-US" sz="1400" dirty="0"/>
              <a:t>の</a:t>
            </a:r>
            <a:r>
              <a:rPr lang="ja-JP" altLang="en-US" sz="1400" dirty="0" smtClean="0"/>
              <a:t>責任・判断で利用する場合もある。</a:t>
            </a:r>
            <a:r>
              <a:rPr lang="ja-JP" altLang="en-US" sz="1400" u="sng" dirty="0" smtClean="0"/>
              <a:t>過去のデータを二次利用可能にする手順・方法については、今回のケーススタディを参考にして</a:t>
            </a:r>
            <a:r>
              <a:rPr lang="ja-JP" altLang="en-US" sz="1400" u="sng" dirty="0"/>
              <a:t>いただきたい</a:t>
            </a:r>
            <a:r>
              <a:rPr lang="ja-JP" altLang="en-US" sz="1400" dirty="0" smtClean="0"/>
              <a:t>。</a:t>
            </a:r>
            <a:endParaRPr lang="en-US" altLang="ja-JP" sz="1400" dirty="0" smtClean="0"/>
          </a:p>
          <a:p>
            <a:pPr lvl="1">
              <a:lnSpc>
                <a:spcPts val="1400"/>
              </a:lnSpc>
              <a:spcBef>
                <a:spcPts val="300"/>
              </a:spcBef>
            </a:pPr>
            <a:endParaRPr lang="en-US" altLang="ja-JP" sz="1400" dirty="0"/>
          </a:p>
          <a:p>
            <a:pPr lvl="1">
              <a:lnSpc>
                <a:spcPts val="1400"/>
              </a:lnSpc>
              <a:spcBef>
                <a:spcPts val="300"/>
              </a:spcBef>
            </a:pPr>
            <a:r>
              <a:rPr lang="ja-JP" altLang="en-US" sz="1400" dirty="0"/>
              <a:t>今後新たに作成するデータについては、例えば委託調査の契約の際に二次</a:t>
            </a:r>
            <a:r>
              <a:rPr lang="ja-JP" altLang="en-US" sz="1400" dirty="0" smtClean="0"/>
              <a:t>利用を可能にする契約</a:t>
            </a:r>
            <a:r>
              <a:rPr lang="ja-JP" altLang="en-US" sz="1400" dirty="0"/>
              <a:t>条文（今回、ひな形を提示）を盛り込むなど、</a:t>
            </a:r>
            <a:r>
              <a:rPr lang="ja-JP" altLang="en-US" sz="1400" u="sng" dirty="0"/>
              <a:t>データホルダーが二次利用を前提と</a:t>
            </a:r>
            <a:r>
              <a:rPr lang="ja-JP" altLang="en-US" sz="1400" u="sng" dirty="0" smtClean="0"/>
              <a:t>した作業</a:t>
            </a:r>
            <a:r>
              <a:rPr lang="ja-JP" altLang="en-US" sz="1400" u="sng" dirty="0"/>
              <a:t>を</a:t>
            </a:r>
            <a:r>
              <a:rPr lang="ja-JP" altLang="en-US" sz="1400" u="sng" dirty="0" smtClean="0"/>
              <a:t>行なうことができるような環境整備を行なっていただきたい</a:t>
            </a:r>
            <a:r>
              <a:rPr lang="ja-JP" altLang="en-US" sz="1400" dirty="0" smtClean="0"/>
              <a:t>。</a:t>
            </a:r>
            <a:endParaRPr lang="en-US" altLang="ja-JP" sz="1400" dirty="0"/>
          </a:p>
          <a:p>
            <a:pPr lvl="1">
              <a:lnSpc>
                <a:spcPts val="1400"/>
              </a:lnSpc>
              <a:spcBef>
                <a:spcPts val="300"/>
              </a:spcBef>
            </a:pPr>
            <a:endParaRPr lang="en-US" altLang="ja-JP" sz="1400" dirty="0" smtClean="0"/>
          </a:p>
          <a:p>
            <a:pPr lvl="1">
              <a:lnSpc>
                <a:spcPts val="1400"/>
              </a:lnSpc>
              <a:spcBef>
                <a:spcPts val="300"/>
              </a:spcBef>
            </a:pPr>
            <a:r>
              <a:rPr lang="ja-JP" altLang="en-US" sz="1400" dirty="0" smtClean="0"/>
              <a:t>政府の保有する情報の二次利用を促進するためには、</a:t>
            </a:r>
            <a:r>
              <a:rPr lang="ja-JP" altLang="en-US" sz="1400" u="sng" dirty="0" smtClean="0"/>
              <a:t>利用規約の改定以外にも、マニュアルの作成、職員向けの研修、利用者向け／職員向けのヘルプデスクや</a:t>
            </a:r>
            <a:r>
              <a:rPr lang="en-US" altLang="ja-JP" sz="1400" u="sng" dirty="0" smtClean="0"/>
              <a:t>FAQ</a:t>
            </a:r>
            <a:r>
              <a:rPr lang="ja-JP" altLang="en-US" sz="1400" u="sng" dirty="0" err="1" smtClean="0"/>
              <a:t>、</a:t>
            </a:r>
            <a:r>
              <a:rPr lang="ja-JP" altLang="en-US" sz="1400" u="sng" dirty="0" smtClean="0"/>
              <a:t>リスク対策とノウハウの蓄積等、様々な環境整備が必要</a:t>
            </a:r>
            <a:r>
              <a:rPr lang="ja-JP" altLang="en-US" sz="1400" dirty="0" smtClean="0"/>
              <a:t>である。政府はこれらの点も並行して検討し、早期に進めていただきたい。</a:t>
            </a:r>
            <a:endParaRPr lang="en-US" altLang="ja-JP" sz="1400" dirty="0" smtClean="0"/>
          </a:p>
          <a:p>
            <a:pPr marL="274638" lvl="1" indent="0">
              <a:lnSpc>
                <a:spcPts val="1400"/>
              </a:lnSpc>
              <a:spcBef>
                <a:spcPts val="300"/>
              </a:spcBef>
              <a:buNone/>
            </a:pPr>
            <a:endParaRPr lang="en-US" altLang="ja-JP" sz="1400" dirty="0" smtClean="0"/>
          </a:p>
        </p:txBody>
      </p:sp>
    </p:spTree>
    <p:extLst>
      <p:ext uri="{BB962C8B-B14F-4D97-AF65-F5344CB8AC3E}">
        <p14:creationId xmlns:p14="http://schemas.microsoft.com/office/powerpoint/2010/main" val="19733560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1</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400" dirty="0" smtClean="0"/>
              <a:t>（１）課題解決の方向性</a:t>
            </a:r>
          </a:p>
        </p:txBody>
      </p:sp>
      <p:sp>
        <p:nvSpPr>
          <p:cNvPr id="2" name="コンテンツ プレースホルダー 1"/>
          <p:cNvSpPr>
            <a:spLocks noGrp="1"/>
          </p:cNvSpPr>
          <p:nvPr>
            <p:ph sz="quarter" idx="1"/>
          </p:nvPr>
        </p:nvSpPr>
        <p:spPr>
          <a:xfrm>
            <a:off x="436651" y="972618"/>
            <a:ext cx="8676527" cy="1071938"/>
          </a:xfrm>
        </p:spPr>
        <p:txBody>
          <a:bodyPr/>
          <a:lstStyle/>
          <a:p>
            <a:pPr>
              <a:lnSpc>
                <a:spcPts val="1400"/>
              </a:lnSpc>
              <a:spcBef>
                <a:spcPts val="300"/>
              </a:spcBef>
            </a:pPr>
            <a:r>
              <a:rPr lang="ja-JP" altLang="en-US" sz="1400" dirty="0"/>
              <a:t>国が保有する公共</a:t>
            </a:r>
            <a:r>
              <a:rPr lang="ja-JP" altLang="en-US" sz="1400" dirty="0" smtClean="0"/>
              <a:t>データを、</a:t>
            </a:r>
            <a:r>
              <a:rPr lang="ja-JP" altLang="en-US" sz="1400" u="sng" dirty="0" smtClean="0">
                <a:solidFill>
                  <a:srgbClr val="FF0000"/>
                </a:solidFill>
              </a:rPr>
              <a:t>広く</a:t>
            </a:r>
            <a:r>
              <a:rPr lang="ja-JP" altLang="en-US" sz="1400" u="sng" dirty="0">
                <a:solidFill>
                  <a:srgbClr val="FF0000"/>
                </a:solidFill>
              </a:rPr>
              <a:t>国民が活用</a:t>
            </a:r>
            <a:r>
              <a:rPr lang="ja-JP" altLang="en-US" sz="1400" u="sng" dirty="0" smtClean="0">
                <a:solidFill>
                  <a:srgbClr val="FF0000"/>
                </a:solidFill>
              </a:rPr>
              <a:t>しやすくするためには、著作権の</a:t>
            </a:r>
            <a:r>
              <a:rPr lang="ja-JP" altLang="en-US" sz="1400" u="sng" dirty="0">
                <a:solidFill>
                  <a:srgbClr val="FF0000"/>
                </a:solidFill>
              </a:rPr>
              <a:t>扱い等の利用条件をより自由度の高いものにしたり、明確化する方向で検討する</a:t>
            </a:r>
            <a:r>
              <a:rPr lang="ja-JP" altLang="en-US" sz="1400" u="sng" dirty="0" smtClean="0">
                <a:solidFill>
                  <a:srgbClr val="FF0000"/>
                </a:solidFill>
              </a:rPr>
              <a:t>こと</a:t>
            </a:r>
            <a:r>
              <a:rPr lang="ja-JP" altLang="en-US" sz="1400" u="sng" dirty="0">
                <a:solidFill>
                  <a:srgbClr val="FF0000"/>
                </a:solidFill>
              </a:rPr>
              <a:t>が</a:t>
            </a:r>
            <a:r>
              <a:rPr lang="ja-JP" altLang="en-US" sz="1400" u="sng" dirty="0" smtClean="0">
                <a:solidFill>
                  <a:srgbClr val="FF0000"/>
                </a:solidFill>
              </a:rPr>
              <a:t>急務</a:t>
            </a:r>
            <a:r>
              <a:rPr lang="ja-JP" altLang="en-US" sz="1400" dirty="0" smtClean="0"/>
              <a:t>である。</a:t>
            </a:r>
            <a:endParaRPr lang="ja-JP" altLang="en-US" sz="1400" dirty="0"/>
          </a:p>
          <a:p>
            <a:pPr>
              <a:lnSpc>
                <a:spcPts val="1400"/>
              </a:lnSpc>
              <a:spcBef>
                <a:spcPts val="300"/>
              </a:spcBef>
            </a:pPr>
            <a:r>
              <a:rPr lang="ja-JP" altLang="en-US" sz="1400" dirty="0" smtClean="0"/>
              <a:t>上記</a:t>
            </a:r>
            <a:r>
              <a:rPr lang="ja-JP" altLang="en-US" sz="1400" dirty="0"/>
              <a:t>の検討に当たっては、</a:t>
            </a:r>
            <a:r>
              <a:rPr lang="ja-JP" altLang="en-US" sz="1400" u="sng" dirty="0">
                <a:solidFill>
                  <a:srgbClr val="FF0000"/>
                </a:solidFill>
              </a:rPr>
              <a:t>国が保有する公共データは税金で作ったものであり、</a:t>
            </a:r>
            <a:r>
              <a:rPr lang="ja-JP" altLang="en-US" sz="1400" u="sng" dirty="0" smtClean="0">
                <a:solidFill>
                  <a:srgbClr val="FF0000"/>
                </a:solidFill>
              </a:rPr>
              <a:t>国民</a:t>
            </a:r>
            <a:r>
              <a:rPr lang="ja-JP" altLang="en-US" sz="1400" u="sng" dirty="0">
                <a:solidFill>
                  <a:srgbClr val="FF0000"/>
                </a:solidFill>
              </a:rPr>
              <a:t>共有</a:t>
            </a:r>
            <a:r>
              <a:rPr lang="ja-JP" altLang="en-US" sz="1400" u="sng" dirty="0" smtClean="0">
                <a:solidFill>
                  <a:srgbClr val="FF0000"/>
                </a:solidFill>
              </a:rPr>
              <a:t>の財産</a:t>
            </a:r>
            <a:r>
              <a:rPr lang="ja-JP" altLang="en-US" sz="1400" u="sng" dirty="0">
                <a:solidFill>
                  <a:srgbClr val="FF0000"/>
                </a:solidFill>
              </a:rPr>
              <a:t>であるという観点を十分に踏まえる</a:t>
            </a:r>
            <a:r>
              <a:rPr lang="ja-JP" altLang="en-US" sz="1400" u="sng" dirty="0" smtClean="0">
                <a:solidFill>
                  <a:srgbClr val="FF0000"/>
                </a:solidFill>
              </a:rPr>
              <a:t>必要</a:t>
            </a:r>
            <a:r>
              <a:rPr lang="ja-JP" altLang="en-US" sz="1400" dirty="0" smtClean="0"/>
              <a:t>がある。</a:t>
            </a:r>
            <a:endParaRPr lang="en-US" altLang="ja-JP" sz="1400" dirty="0" smtClean="0"/>
          </a:p>
          <a:p>
            <a:pPr marL="0" indent="0">
              <a:lnSpc>
                <a:spcPts val="1400"/>
              </a:lnSpc>
              <a:spcBef>
                <a:spcPts val="300"/>
              </a:spcBef>
              <a:buNone/>
            </a:pPr>
            <a:r>
              <a:rPr kumimoji="1" lang="ja-JP" altLang="en-US" sz="1400" dirty="0" smtClean="0"/>
              <a:t>　　</a:t>
            </a:r>
            <a:r>
              <a:rPr kumimoji="1" lang="en-US" altLang="ja-JP" sz="1200" dirty="0" smtClean="0">
                <a:latin typeface="ＭＳ Ｐ明朝" pitchFamily="18" charset="-128"/>
                <a:ea typeface="ＭＳ Ｐ明朝" pitchFamily="18" charset="-128"/>
              </a:rPr>
              <a:t>※</a:t>
            </a:r>
            <a:r>
              <a:rPr kumimoji="1" lang="ja-JP" altLang="en-US" sz="1200" dirty="0" smtClean="0">
                <a:latin typeface="ＭＳ Ｐ明朝" pitchFamily="18" charset="-128"/>
                <a:ea typeface="ＭＳ Ｐ明朝" pitchFamily="18" charset="-128"/>
              </a:rPr>
              <a:t>なお、著作権がない公共データ（数値データ、法令等）については、著作権がない旨を</a:t>
            </a:r>
            <a:r>
              <a:rPr lang="ja-JP" altLang="en-US" sz="1200" dirty="0">
                <a:latin typeface="ＭＳ Ｐ明朝" pitchFamily="18" charset="-128"/>
                <a:ea typeface="ＭＳ Ｐ明朝" pitchFamily="18" charset="-128"/>
              </a:rPr>
              <a:t>表示</a:t>
            </a:r>
            <a:r>
              <a:rPr kumimoji="1" lang="ja-JP" altLang="en-US" sz="1200" dirty="0" smtClean="0">
                <a:latin typeface="ＭＳ Ｐ明朝" pitchFamily="18" charset="-128"/>
                <a:ea typeface="ＭＳ Ｐ明朝" pitchFamily="18" charset="-128"/>
              </a:rPr>
              <a:t>する方法を検討することが必要。</a:t>
            </a:r>
            <a:endParaRPr kumimoji="1" lang="en-US" altLang="ja-JP" sz="1200" dirty="0" smtClean="0">
              <a:latin typeface="ＭＳ Ｐ明朝" pitchFamily="18" charset="-128"/>
              <a:ea typeface="ＭＳ Ｐ明朝" pitchFamily="18" charset="-128"/>
            </a:endParaRPr>
          </a:p>
          <a:p>
            <a:pPr>
              <a:lnSpc>
                <a:spcPts val="1400"/>
              </a:lnSpc>
              <a:spcBef>
                <a:spcPts val="300"/>
              </a:spcBef>
            </a:pPr>
            <a:endParaRPr kumimoji="1" lang="en-US" altLang="ja-JP" sz="1800" dirty="0" smtClean="0"/>
          </a:p>
        </p:txBody>
      </p:sp>
      <p:graphicFrame>
        <p:nvGraphicFramePr>
          <p:cNvPr id="4" name="表 3"/>
          <p:cNvGraphicFramePr>
            <a:graphicFrameLocks noGrp="1"/>
          </p:cNvGraphicFramePr>
          <p:nvPr>
            <p:extLst>
              <p:ext uri="{D42A27DB-BD31-4B8C-83A1-F6EECF244321}">
                <p14:modId xmlns:p14="http://schemas.microsoft.com/office/powerpoint/2010/main" val="2444224382"/>
              </p:ext>
            </p:extLst>
          </p:nvPr>
        </p:nvGraphicFramePr>
        <p:xfrm>
          <a:off x="580047" y="2040959"/>
          <a:ext cx="8317373" cy="3794760"/>
        </p:xfrm>
        <a:graphic>
          <a:graphicData uri="http://schemas.openxmlformats.org/drawingml/2006/table">
            <a:tbl>
              <a:tblPr firstRow="1" bandRow="1">
                <a:tableStyleId>{5C22544A-7EE6-4342-B048-85BDC9FD1C3A}</a:tableStyleId>
              </a:tblPr>
              <a:tblGrid>
                <a:gridCol w="2070686"/>
                <a:gridCol w="6246687"/>
              </a:tblGrid>
              <a:tr h="261688">
                <a:tc>
                  <a:txBody>
                    <a:bodyPr/>
                    <a:lstStyle/>
                    <a:p>
                      <a:pPr algn="ctr">
                        <a:lnSpc>
                          <a:spcPts val="1500"/>
                        </a:lnSpc>
                      </a:pPr>
                      <a:r>
                        <a:rPr kumimoji="1" lang="ja-JP" altLang="en-US" sz="1400" dirty="0" smtClean="0"/>
                        <a:t>課題解決の方向性</a:t>
                      </a:r>
                      <a:endParaRPr kumimoji="1" lang="ja-JP" altLang="en-US" sz="1400" dirty="0"/>
                    </a:p>
                  </a:txBody>
                  <a:tcPr/>
                </a:tc>
                <a:tc>
                  <a:txBody>
                    <a:bodyPr/>
                    <a:lstStyle/>
                    <a:p>
                      <a:pPr algn="ctr">
                        <a:lnSpc>
                          <a:spcPts val="1500"/>
                        </a:lnSpc>
                      </a:pPr>
                      <a:r>
                        <a:rPr kumimoji="1" lang="ja-JP" altLang="en-US" sz="1400" dirty="0" smtClean="0"/>
                        <a:t>具体的内容と課題</a:t>
                      </a:r>
                      <a:endParaRPr kumimoji="1" lang="ja-JP" altLang="en-US" sz="1400" dirty="0"/>
                    </a:p>
                  </a:txBody>
                  <a:tcPr/>
                </a:tc>
              </a:tr>
              <a:tr h="1097753">
                <a:tc>
                  <a:txBody>
                    <a:bodyPr/>
                    <a:lstStyle/>
                    <a:p>
                      <a:pPr>
                        <a:lnSpc>
                          <a:spcPts val="1500"/>
                        </a:lnSpc>
                      </a:pPr>
                      <a:r>
                        <a:rPr kumimoji="1" lang="ja-JP" altLang="en-US" sz="1400" dirty="0" smtClean="0"/>
                        <a:t>（１）パブリックドメイン化</a:t>
                      </a:r>
                      <a:endParaRPr kumimoji="1" lang="ja-JP" altLang="en-US" sz="1400" dirty="0"/>
                    </a:p>
                  </a:txBody>
                  <a:tcPr/>
                </a:tc>
                <a:tc>
                  <a:txBody>
                    <a:bodyPr/>
                    <a:lstStyle/>
                    <a:p>
                      <a:pPr marL="174625" indent="-174625">
                        <a:lnSpc>
                          <a:spcPts val="1500"/>
                        </a:lnSpc>
                        <a:buFont typeface="Arial" pitchFamily="34" charset="0"/>
                        <a:buNone/>
                      </a:pPr>
                      <a:r>
                        <a:rPr kumimoji="1" lang="ja-JP" altLang="en-US" sz="1400" dirty="0" smtClean="0">
                          <a:solidFill>
                            <a:schemeClr val="tx1"/>
                          </a:solidFill>
                        </a:rPr>
                        <a:t>○　米国の立法例に倣い、国が保有する公共データには</a:t>
                      </a:r>
                      <a:r>
                        <a:rPr kumimoji="1" lang="ja-JP" altLang="en-US" sz="1400" u="sng" dirty="0" smtClean="0">
                          <a:solidFill>
                            <a:schemeClr val="tx1"/>
                          </a:solidFill>
                        </a:rPr>
                        <a:t>著作権が発生しないよう著作権法を改正すれば、利用者にとっては最も自由度が高まる。</a:t>
                      </a:r>
                      <a:endParaRPr kumimoji="1" lang="en-US" altLang="ja-JP" sz="1400" u="sng" dirty="0" smtClean="0">
                        <a:solidFill>
                          <a:schemeClr val="tx1"/>
                        </a:solidFill>
                      </a:endParaRPr>
                    </a:p>
                    <a:p>
                      <a:pPr marL="0" indent="0">
                        <a:lnSpc>
                          <a:spcPts val="1500"/>
                        </a:lnSpc>
                        <a:buFont typeface="Arial" pitchFamily="34" charset="0"/>
                        <a:buNone/>
                      </a:pPr>
                      <a:r>
                        <a:rPr kumimoji="1" lang="en-US" altLang="ja-JP" sz="1400" dirty="0" smtClean="0">
                          <a:solidFill>
                            <a:schemeClr val="tx1"/>
                          </a:solidFill>
                        </a:rPr>
                        <a:t>×</a:t>
                      </a:r>
                      <a:r>
                        <a:rPr kumimoji="1" lang="ja-JP" altLang="en-US" sz="1400" dirty="0" smtClean="0">
                          <a:solidFill>
                            <a:schemeClr val="tx1"/>
                          </a:solidFill>
                        </a:rPr>
                        <a:t>　一方で、</a:t>
                      </a:r>
                      <a:r>
                        <a:rPr kumimoji="1" lang="ja-JP" altLang="en-US" sz="1400" u="sng" dirty="0" smtClean="0">
                          <a:solidFill>
                            <a:schemeClr val="tx1"/>
                          </a:solidFill>
                        </a:rPr>
                        <a:t>著作権法の改正には長期間の検討が必要</a:t>
                      </a:r>
                      <a:r>
                        <a:rPr kumimoji="1" lang="ja-JP" altLang="en-US" sz="1400" dirty="0" smtClean="0">
                          <a:solidFill>
                            <a:schemeClr val="tx1"/>
                          </a:solidFill>
                        </a:rPr>
                        <a:t>。</a:t>
                      </a:r>
                      <a:endParaRPr kumimoji="1" lang="en-US" altLang="ja-JP" sz="1400" dirty="0" smtClean="0">
                        <a:solidFill>
                          <a:schemeClr val="tx1"/>
                        </a:solidFill>
                      </a:endParaRPr>
                    </a:p>
                    <a:p>
                      <a:pPr marL="266700" indent="-266700">
                        <a:lnSpc>
                          <a:spcPts val="1500"/>
                        </a:lnSpc>
                        <a:buFont typeface="Arial" pitchFamily="34" charset="0"/>
                        <a:buNone/>
                      </a:pPr>
                      <a:r>
                        <a:rPr kumimoji="1" lang="ja-JP" altLang="en-US" sz="1100" dirty="0" smtClean="0">
                          <a:solidFill>
                            <a:schemeClr val="tx1"/>
                          </a:solidFill>
                          <a:latin typeface="ＭＳ Ｐ明朝" pitchFamily="18" charset="-128"/>
                          <a:ea typeface="ＭＳ Ｐ明朝" pitchFamily="18" charset="-128"/>
                        </a:rPr>
                        <a:t>　　</a:t>
                      </a:r>
                      <a:r>
                        <a:rPr kumimoji="1" lang="en-US" altLang="ja-JP" sz="1100" dirty="0" smtClean="0">
                          <a:solidFill>
                            <a:schemeClr val="tx1"/>
                          </a:solidFill>
                          <a:latin typeface="ＭＳ Ｐ明朝" pitchFamily="18" charset="-128"/>
                          <a:ea typeface="ＭＳ Ｐ明朝" pitchFamily="18" charset="-128"/>
                        </a:rPr>
                        <a:t>※</a:t>
                      </a:r>
                      <a:r>
                        <a:rPr kumimoji="1" lang="ja-JP" altLang="en-US" sz="1100" dirty="0" smtClean="0">
                          <a:solidFill>
                            <a:schemeClr val="tx1"/>
                          </a:solidFill>
                          <a:latin typeface="ＭＳ Ｐ明朝" pitchFamily="18" charset="-128"/>
                          <a:ea typeface="ＭＳ Ｐ明朝" pitchFamily="18" charset="-128"/>
                        </a:rPr>
                        <a:t>　著作権法は、創作を奨励するためのインセンティブとして著作権という独占権を与える制度であるが、国民の税金を用いて作成される公共データの創出プロセスに著作権がインセンティブとして働く余地はないと考えられる。</a:t>
                      </a:r>
                      <a:endParaRPr kumimoji="1" lang="en-US" altLang="ja-JP" sz="1100" dirty="0" smtClean="0">
                        <a:solidFill>
                          <a:schemeClr val="tx1"/>
                        </a:solidFill>
                        <a:latin typeface="ＭＳ Ｐ明朝" pitchFamily="18" charset="-128"/>
                        <a:ea typeface="ＭＳ Ｐ明朝" pitchFamily="18" charset="-128"/>
                      </a:endParaRPr>
                    </a:p>
                  </a:txBody>
                  <a:tcPr/>
                </a:tc>
              </a:tr>
              <a:tr h="808536">
                <a:tc>
                  <a:txBody>
                    <a:bodyPr/>
                    <a:lstStyle/>
                    <a:p>
                      <a:pPr>
                        <a:lnSpc>
                          <a:spcPts val="1500"/>
                        </a:lnSpc>
                      </a:pPr>
                      <a:r>
                        <a:rPr kumimoji="1" lang="ja-JP" altLang="en-US" sz="1400" dirty="0" smtClean="0"/>
                        <a:t>（２）国の著作権の放棄</a:t>
                      </a:r>
                      <a:endParaRPr kumimoji="1" lang="ja-JP" altLang="en-US" sz="1400" dirty="0"/>
                    </a:p>
                  </a:txBody>
                  <a:tcPr/>
                </a:tc>
                <a:tc>
                  <a:txBody>
                    <a:bodyPr/>
                    <a:lstStyle/>
                    <a:p>
                      <a:pPr marL="174625" indent="-174625">
                        <a:lnSpc>
                          <a:spcPts val="1500"/>
                        </a:lnSpc>
                        <a:buFont typeface="Arial" pitchFamily="34" charset="0"/>
                        <a:buNone/>
                      </a:pPr>
                      <a:r>
                        <a:rPr kumimoji="1" lang="ja-JP" altLang="en-US" sz="1400" dirty="0" smtClean="0">
                          <a:solidFill>
                            <a:schemeClr val="tx1"/>
                          </a:solidFill>
                        </a:rPr>
                        <a:t>○　現行の著作権法の枠組みの下、著作権法によって自動的に付与された</a:t>
                      </a:r>
                      <a:r>
                        <a:rPr kumimoji="1" lang="ja-JP" altLang="en-US" sz="1400" u="sng" dirty="0" smtClean="0">
                          <a:solidFill>
                            <a:schemeClr val="tx1"/>
                          </a:solidFill>
                        </a:rPr>
                        <a:t>権利を国が自ら放棄することでも利用者の自由度は高まる</a:t>
                      </a:r>
                      <a:r>
                        <a:rPr kumimoji="1" lang="ja-JP" altLang="en-US" sz="1400" dirty="0" smtClean="0">
                          <a:solidFill>
                            <a:schemeClr val="tx1"/>
                          </a:solidFill>
                        </a:rPr>
                        <a:t>。</a:t>
                      </a:r>
                      <a:endParaRPr kumimoji="1" lang="en-US" altLang="ja-JP" sz="1400" dirty="0" smtClean="0">
                        <a:solidFill>
                          <a:schemeClr val="tx1"/>
                        </a:solidFill>
                      </a:endParaRPr>
                    </a:p>
                    <a:p>
                      <a:pPr marL="174625" indent="-174625">
                        <a:lnSpc>
                          <a:spcPts val="1500"/>
                        </a:lnSpc>
                        <a:buFont typeface="Arial" pitchFamily="34" charset="0"/>
                        <a:buNone/>
                      </a:pPr>
                      <a:r>
                        <a:rPr kumimoji="1" lang="en-US" altLang="ja-JP" sz="1400" dirty="0" smtClean="0">
                          <a:solidFill>
                            <a:schemeClr val="tx1"/>
                          </a:solidFill>
                        </a:rPr>
                        <a:t>×</a:t>
                      </a:r>
                      <a:r>
                        <a:rPr kumimoji="1" lang="ja-JP" altLang="en-US" sz="1400" dirty="0" smtClean="0">
                          <a:solidFill>
                            <a:schemeClr val="tx1"/>
                          </a:solidFill>
                        </a:rPr>
                        <a:t>　一方で、</a:t>
                      </a:r>
                      <a:r>
                        <a:rPr kumimoji="1" lang="ja-JP" altLang="en-US" sz="1400" u="none" dirty="0" smtClean="0">
                          <a:solidFill>
                            <a:schemeClr val="tx1"/>
                          </a:solidFill>
                        </a:rPr>
                        <a:t>著作権も国・地方公共団体の財産権の一部であり、</a:t>
                      </a:r>
                      <a:r>
                        <a:rPr kumimoji="1" lang="ja-JP" altLang="en-US" sz="1400" u="sng" dirty="0" smtClean="0">
                          <a:solidFill>
                            <a:schemeClr val="tx1"/>
                          </a:solidFill>
                        </a:rPr>
                        <a:t>国有財産法、地方自治法、補助金等適正化法等との関係において、権利放棄を行うことが適当かどうか検討が必要</a:t>
                      </a:r>
                      <a:r>
                        <a:rPr kumimoji="1" lang="ja-JP" altLang="en-US" sz="1400" dirty="0" smtClean="0">
                          <a:solidFill>
                            <a:schemeClr val="tx1"/>
                          </a:solidFill>
                        </a:rPr>
                        <a:t>。</a:t>
                      </a:r>
                      <a:endParaRPr kumimoji="1" lang="ja-JP" altLang="en-US" sz="1400" dirty="0">
                        <a:solidFill>
                          <a:schemeClr val="tx1"/>
                        </a:solidFill>
                      </a:endParaRPr>
                    </a:p>
                  </a:txBody>
                  <a:tcPr/>
                </a:tc>
              </a:tr>
              <a:tr h="1076006">
                <a:tc>
                  <a:txBody>
                    <a:bodyPr/>
                    <a:lstStyle/>
                    <a:p>
                      <a:pPr marL="266700" indent="-266700">
                        <a:lnSpc>
                          <a:spcPts val="1500"/>
                        </a:lnSpc>
                      </a:pPr>
                      <a:r>
                        <a:rPr kumimoji="1" lang="ja-JP" altLang="en-US" sz="1400" dirty="0" smtClean="0"/>
                        <a:t>（３）二次利用促進のための利用条件（ライセンス）の採用</a:t>
                      </a:r>
                      <a:endParaRPr kumimoji="1" lang="ja-JP" altLang="en-US" sz="1400" dirty="0"/>
                    </a:p>
                  </a:txBody>
                  <a:tcPr/>
                </a:tc>
                <a:tc>
                  <a:txBody>
                    <a:bodyPr/>
                    <a:lstStyle/>
                    <a:p>
                      <a:pPr marL="174625" indent="-174625">
                        <a:lnSpc>
                          <a:spcPts val="1500"/>
                        </a:lnSpc>
                        <a:buFont typeface="Arial" pitchFamily="34" charset="0"/>
                        <a:buNone/>
                      </a:pPr>
                      <a:r>
                        <a:rPr kumimoji="1" lang="ja-JP" altLang="en-US" sz="1400" dirty="0" smtClean="0">
                          <a:solidFill>
                            <a:schemeClr val="tx1"/>
                          </a:solidFill>
                        </a:rPr>
                        <a:t>○　欧州の一部や豪・ニュージーランドの例に倣い、国が著作権を有することを前提としつつ、</a:t>
                      </a:r>
                      <a:r>
                        <a:rPr kumimoji="1" lang="ja-JP" altLang="en-US" sz="1400" u="sng" dirty="0" smtClean="0">
                          <a:solidFill>
                            <a:srgbClr val="FF0000"/>
                          </a:solidFill>
                        </a:rPr>
                        <a:t>二次利用を促進するために著作権の一部の不行使を宣言したライセンスを採用</a:t>
                      </a:r>
                      <a:r>
                        <a:rPr kumimoji="1" lang="ja-JP" altLang="en-US" sz="1400" dirty="0" smtClean="0">
                          <a:solidFill>
                            <a:schemeClr val="tx1"/>
                          </a:solidFill>
                        </a:rPr>
                        <a:t>し、</a:t>
                      </a:r>
                      <a:r>
                        <a:rPr kumimoji="1" lang="ja-JP" altLang="en-US" sz="1400" u="sng" dirty="0" smtClean="0">
                          <a:solidFill>
                            <a:srgbClr val="FF0000"/>
                          </a:solidFill>
                        </a:rPr>
                        <a:t>利用者にわかりやすく利用できる範囲を表示し、個別の交渉なしにオンラインで処理</a:t>
                      </a:r>
                      <a:r>
                        <a:rPr kumimoji="1" lang="ja-JP" altLang="en-US" sz="1400" dirty="0" smtClean="0">
                          <a:solidFill>
                            <a:schemeClr val="tx1"/>
                          </a:solidFill>
                        </a:rPr>
                        <a:t>できるようにしていくのが、効果が高く早期の実現が可能。</a:t>
                      </a:r>
                      <a:endParaRPr kumimoji="1" lang="en-US" altLang="ja-JP" sz="1400" dirty="0" smtClean="0">
                        <a:solidFill>
                          <a:schemeClr val="tx1"/>
                        </a:solidFill>
                      </a:endParaRPr>
                    </a:p>
                    <a:p>
                      <a:pPr marL="360363" indent="-360363">
                        <a:lnSpc>
                          <a:spcPts val="1500"/>
                        </a:lnSpc>
                        <a:buFont typeface="Arial" pitchFamily="34" charset="0"/>
                        <a:buNone/>
                      </a:pPr>
                      <a:r>
                        <a:rPr kumimoji="1" lang="ja-JP" altLang="en-US" sz="1200" dirty="0" smtClean="0">
                          <a:solidFill>
                            <a:schemeClr val="tx1"/>
                          </a:solidFill>
                          <a:latin typeface="ＭＳ Ｐ明朝" pitchFamily="18" charset="-128"/>
                          <a:ea typeface="ＭＳ Ｐ明朝" pitchFamily="18" charset="-128"/>
                        </a:rPr>
                        <a:t>　　</a:t>
                      </a:r>
                      <a:r>
                        <a:rPr kumimoji="1" lang="en-US" altLang="ja-JP" sz="1200" dirty="0" smtClean="0">
                          <a:solidFill>
                            <a:schemeClr val="tx1"/>
                          </a:solidFill>
                          <a:latin typeface="ＭＳ Ｐ明朝" pitchFamily="18" charset="-128"/>
                          <a:ea typeface="ＭＳ Ｐ明朝" pitchFamily="18" charset="-128"/>
                        </a:rPr>
                        <a:t>※</a:t>
                      </a:r>
                      <a:r>
                        <a:rPr kumimoji="1" lang="ja-JP" altLang="en-US" sz="1200" dirty="0" smtClean="0">
                          <a:solidFill>
                            <a:schemeClr val="tx1"/>
                          </a:solidFill>
                          <a:latin typeface="ＭＳ Ｐ明朝" pitchFamily="18" charset="-128"/>
                          <a:ea typeface="ＭＳ Ｐ明朝" pitchFamily="18" charset="-128"/>
                        </a:rPr>
                        <a:t>　具体的にどのライセンスを選定するかの検討にあたっては、諸外国で採用されているライセンスとの互換性確保等の観点が必要（詳細は、</a:t>
                      </a:r>
                      <a:r>
                        <a:rPr kumimoji="1" lang="en-US" altLang="ja-JP" sz="1200" dirty="0" smtClean="0">
                          <a:solidFill>
                            <a:schemeClr val="tx1"/>
                          </a:solidFill>
                          <a:latin typeface="ＭＳ Ｐ明朝" pitchFamily="18" charset="-128"/>
                          <a:ea typeface="ＭＳ Ｐ明朝" pitchFamily="18" charset="-128"/>
                        </a:rPr>
                        <a:t>P.13</a:t>
                      </a:r>
                      <a:r>
                        <a:rPr kumimoji="1" lang="ja-JP" altLang="en-US" sz="1200" dirty="0" smtClean="0">
                          <a:solidFill>
                            <a:schemeClr val="tx1"/>
                          </a:solidFill>
                          <a:latin typeface="ＭＳ Ｐ明朝" pitchFamily="18" charset="-128"/>
                          <a:ea typeface="ＭＳ Ｐ明朝" pitchFamily="18" charset="-128"/>
                        </a:rPr>
                        <a:t>参照）。</a:t>
                      </a:r>
                      <a:endParaRPr kumimoji="1" lang="ja-JP" altLang="en-US" sz="1200" dirty="0">
                        <a:solidFill>
                          <a:schemeClr val="tx1"/>
                        </a:solidFill>
                        <a:latin typeface="ＭＳ Ｐ明朝" pitchFamily="18" charset="-128"/>
                        <a:ea typeface="ＭＳ Ｐ明朝" pitchFamily="18" charset="-128"/>
                      </a:endParaRPr>
                    </a:p>
                  </a:txBody>
                  <a:tcPr/>
                </a:tc>
              </a:tr>
            </a:tbl>
          </a:graphicData>
        </a:graphic>
      </p:graphicFrame>
      <p:sp>
        <p:nvSpPr>
          <p:cNvPr id="5" name="正方形/長方形 4"/>
          <p:cNvSpPr/>
          <p:nvPr/>
        </p:nvSpPr>
        <p:spPr>
          <a:xfrm>
            <a:off x="184936" y="5998617"/>
            <a:ext cx="8866598" cy="630942"/>
          </a:xfrm>
          <a:prstGeom prst="rect">
            <a:avLst/>
          </a:prstGeom>
        </p:spPr>
        <p:txBody>
          <a:bodyPr wrap="square">
            <a:spAutoFit/>
          </a:bodyPr>
          <a:lstStyle/>
          <a:p>
            <a:pPr>
              <a:lnSpc>
                <a:spcPts val="1400"/>
              </a:lnSpc>
            </a:pPr>
            <a:r>
              <a:rPr lang="ja-JP" altLang="en-US" sz="1400" dirty="0"/>
              <a:t>著作権のある公共データに</a:t>
            </a:r>
            <a:r>
              <a:rPr lang="ja-JP" altLang="en-US" sz="1400" dirty="0" smtClean="0"/>
              <a:t>ついて、（</a:t>
            </a:r>
            <a:r>
              <a:rPr lang="ja-JP" altLang="en-US" sz="1400" dirty="0"/>
              <a:t>１）と（２</a:t>
            </a:r>
            <a:r>
              <a:rPr lang="ja-JP" altLang="en-US" sz="1400" dirty="0" smtClean="0"/>
              <a:t>）</a:t>
            </a:r>
            <a:r>
              <a:rPr lang="ja-JP" altLang="en-US" sz="1400" dirty="0"/>
              <a:t>の</a:t>
            </a:r>
            <a:r>
              <a:rPr lang="ja-JP" altLang="en-US" sz="1400" dirty="0" smtClean="0"/>
              <a:t>方法は</a:t>
            </a:r>
            <a:r>
              <a:rPr lang="ja-JP" altLang="en-US" sz="1400" dirty="0"/>
              <a:t>、現行法の</a:t>
            </a:r>
            <a:r>
              <a:rPr lang="ja-JP" altLang="en-US" sz="1400" dirty="0" smtClean="0"/>
              <a:t>改正を含む中長期の検討が必要となる一方、オープンデータの早急な推進が求められていることを踏まえ、</a:t>
            </a:r>
            <a:r>
              <a:rPr lang="ja-JP" altLang="en-US" sz="1400" u="sng" dirty="0" smtClean="0">
                <a:solidFill>
                  <a:srgbClr val="FF0000"/>
                </a:solidFill>
              </a:rPr>
              <a:t>データガバナンス</a:t>
            </a:r>
            <a:r>
              <a:rPr lang="ja-JP" altLang="en-US" sz="1400" u="sng" dirty="0">
                <a:solidFill>
                  <a:srgbClr val="FF0000"/>
                </a:solidFill>
              </a:rPr>
              <a:t>委員会では</a:t>
            </a:r>
            <a:r>
              <a:rPr lang="ja-JP" altLang="en-US" sz="1400" u="sng" dirty="0" smtClean="0">
                <a:solidFill>
                  <a:srgbClr val="FF0000"/>
                </a:solidFill>
              </a:rPr>
              <a:t>、</a:t>
            </a:r>
            <a:r>
              <a:rPr lang="ja-JP" altLang="en-US" sz="1400" u="sng" dirty="0">
                <a:solidFill>
                  <a:srgbClr val="FF0000"/>
                </a:solidFill>
              </a:rPr>
              <a:t>簡便</a:t>
            </a:r>
            <a:r>
              <a:rPr lang="ja-JP" altLang="en-US" sz="1400" u="sng" dirty="0" smtClean="0">
                <a:solidFill>
                  <a:srgbClr val="FF0000"/>
                </a:solidFill>
              </a:rPr>
              <a:t>な著作権処理</a:t>
            </a:r>
            <a:r>
              <a:rPr lang="ja-JP" altLang="en-US" sz="1400" u="sng" dirty="0">
                <a:solidFill>
                  <a:srgbClr val="FF0000"/>
                </a:solidFill>
              </a:rPr>
              <a:t>を行うことができ、かつ早期の実現が</a:t>
            </a:r>
            <a:r>
              <a:rPr lang="ja-JP" altLang="en-US" sz="1400" u="sng" dirty="0" smtClean="0">
                <a:solidFill>
                  <a:srgbClr val="FF0000"/>
                </a:solidFill>
              </a:rPr>
              <a:t>可能と</a:t>
            </a:r>
            <a:r>
              <a:rPr lang="ja-JP" altLang="en-US" sz="1400" u="sng" dirty="0">
                <a:solidFill>
                  <a:srgbClr val="FF0000"/>
                </a:solidFill>
              </a:rPr>
              <a:t>考えられる（３）二次利用促進のためのライセンスの採用について検討</a:t>
            </a:r>
            <a:r>
              <a:rPr lang="ja-JP" altLang="en-US" sz="1400" dirty="0"/>
              <a:t>する。</a:t>
            </a:r>
            <a:endParaRPr lang="en-US" altLang="ja-JP" sz="1400" dirty="0"/>
          </a:p>
        </p:txBody>
      </p:sp>
      <p:sp>
        <p:nvSpPr>
          <p:cNvPr id="7" name="下矢印 6"/>
          <p:cNvSpPr/>
          <p:nvPr/>
        </p:nvSpPr>
        <p:spPr>
          <a:xfrm>
            <a:off x="4044950" y="5877272"/>
            <a:ext cx="1054100" cy="1110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extLst>
      <p:ext uri="{BB962C8B-B14F-4D97-AF65-F5344CB8AC3E}">
        <p14:creationId xmlns:p14="http://schemas.microsoft.com/office/powerpoint/2010/main" val="558172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2</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400" dirty="0" smtClean="0"/>
              <a:t>（２）国内</a:t>
            </a:r>
            <a:r>
              <a:rPr lang="ja-JP" altLang="en-US" sz="2400" dirty="0"/>
              <a:t>での採用が考えられるライセンスの</a:t>
            </a:r>
            <a:r>
              <a:rPr lang="ja-JP" altLang="en-US" sz="2400" dirty="0" smtClean="0"/>
              <a:t>検討</a:t>
            </a:r>
          </a:p>
        </p:txBody>
      </p:sp>
      <p:sp>
        <p:nvSpPr>
          <p:cNvPr id="2" name="コンテンツ プレースホルダー 1"/>
          <p:cNvSpPr>
            <a:spLocks noGrp="1"/>
          </p:cNvSpPr>
          <p:nvPr>
            <p:ph sz="quarter" idx="1"/>
          </p:nvPr>
        </p:nvSpPr>
        <p:spPr>
          <a:xfrm>
            <a:off x="457200" y="1003447"/>
            <a:ext cx="8301038" cy="589050"/>
          </a:xfrm>
        </p:spPr>
        <p:txBody>
          <a:bodyPr/>
          <a:lstStyle/>
          <a:p>
            <a:r>
              <a:rPr lang="ja-JP" altLang="en-US" sz="1400" dirty="0" smtClean="0"/>
              <a:t>二次利用を促進するためのライセンス（利用条件）について、諸外国で利用されているライセンスを、国内での</a:t>
            </a:r>
            <a:r>
              <a:rPr lang="ja-JP" altLang="en-US" sz="1400" dirty="0"/>
              <a:t>採用</a:t>
            </a:r>
            <a:r>
              <a:rPr lang="ja-JP" altLang="en-US" sz="1400" dirty="0" smtClean="0"/>
              <a:t>を想定して比較検討すると、以下のようになる。</a:t>
            </a:r>
            <a:endParaRPr kumimoji="1" lang="en-US" altLang="ja-JP" sz="1800" dirty="0" smtClean="0"/>
          </a:p>
        </p:txBody>
      </p:sp>
      <p:graphicFrame>
        <p:nvGraphicFramePr>
          <p:cNvPr id="7" name="Group 69"/>
          <p:cNvGraphicFramePr>
            <a:graphicFrameLocks noGrp="1"/>
          </p:cNvGraphicFramePr>
          <p:nvPr>
            <p:extLst>
              <p:ext uri="{D42A27DB-BD31-4B8C-83A1-F6EECF244321}">
                <p14:modId xmlns:p14="http://schemas.microsoft.com/office/powerpoint/2010/main" val="3107546524"/>
              </p:ext>
            </p:extLst>
          </p:nvPr>
        </p:nvGraphicFramePr>
        <p:xfrm>
          <a:off x="751707" y="1534384"/>
          <a:ext cx="7728709" cy="2987040"/>
        </p:xfrm>
        <a:graphic>
          <a:graphicData uri="http://schemas.openxmlformats.org/drawingml/2006/table">
            <a:tbl>
              <a:tblPr/>
              <a:tblGrid>
                <a:gridCol w="2544709"/>
                <a:gridCol w="1296000"/>
                <a:gridCol w="1296000"/>
                <a:gridCol w="1296000"/>
                <a:gridCol w="1296000"/>
              </a:tblGrid>
              <a:tr h="585484">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cap="none" normalizeH="0" baseline="0" dirty="0" smtClean="0">
                          <a:ln>
                            <a:noFill/>
                          </a:ln>
                          <a:solidFill>
                            <a:srgbClr val="FFFFFF"/>
                          </a:solidFill>
                          <a:effectLst/>
                          <a:latin typeface="Gill Sans MT" pitchFamily="34" charset="0"/>
                          <a:ea typeface="ＭＳ Ｐゴシック" charset="-128"/>
                        </a:rPr>
                        <a:t>ライセンスに求められる条件</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mn-ea"/>
                          <a:ea typeface="+mn-ea"/>
                        </a:rPr>
                        <a:t>Open Government </a:t>
                      </a:r>
                      <a:r>
                        <a:rPr kumimoji="1" lang="en-US" altLang="ja-JP" sz="1200" b="0" i="0" u="none" strike="noStrike" cap="none" normalizeH="0" baseline="0" dirty="0" err="1" smtClean="0">
                          <a:ln>
                            <a:noFill/>
                          </a:ln>
                          <a:solidFill>
                            <a:srgbClr val="000000"/>
                          </a:solidFill>
                          <a:effectLst/>
                          <a:latin typeface="+mn-ea"/>
                          <a:ea typeface="+mn-ea"/>
                        </a:rPr>
                        <a:t>Licence</a:t>
                      </a:r>
                      <a:endParaRPr kumimoji="1" lang="ja-JP" altLang="en-US" sz="1200" b="0" i="0" u="none" strike="noStrike" cap="none" normalizeH="0" baseline="0" dirty="0" smtClean="0">
                        <a:ln>
                          <a:noFill/>
                        </a:ln>
                        <a:solidFill>
                          <a:srgbClr val="000000"/>
                        </a:solidFill>
                        <a:effectLst/>
                        <a:latin typeface="+mn-ea"/>
                        <a:ea typeface="+mn-ea"/>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mn-ea"/>
                          <a:ea typeface="+mn-ea"/>
                        </a:rPr>
                        <a:t>Open License</a:t>
                      </a: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rgbClr val="000000"/>
                          </a:solidFill>
                          <a:effectLst/>
                          <a:latin typeface="+mn-ea"/>
                          <a:ea typeface="+mn-ea"/>
                        </a:rPr>
                        <a:t>(LICENCE OUVERTE)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mn-ea"/>
                          <a:ea typeface="+mn-ea"/>
                        </a:rPr>
                        <a:t>Open Data Commons License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mn-ea"/>
                          <a:ea typeface="+mn-ea"/>
                        </a:rPr>
                        <a:t>Creative Commons License</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35655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諸外国と互換性のあるライセンスであること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20757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出典表示が求められていること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43669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提供時に条件の選択ができること（改変の可否／商用利用の可否）</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rgbClr val="000000"/>
                          </a:solidFill>
                          <a:effectLst/>
                          <a:latin typeface="+mn-ea"/>
                          <a:ea typeface="+mn-ea"/>
                        </a:rPr>
                        <a:t>△</a:t>
                      </a:r>
                      <a:endParaRPr kumimoji="1" lang="en-US" altLang="ja-JP" sz="1200" b="0" i="0" u="none" strike="noStrike" cap="none" normalizeH="0" baseline="0" smtClean="0">
                        <a:ln>
                          <a:noFill/>
                        </a:ln>
                        <a:solidFill>
                          <a:srgbClr val="000000"/>
                        </a:solidFill>
                        <a:effectLst/>
                        <a:latin typeface="+mn-ea"/>
                        <a:ea typeface="+mn-ea"/>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rgbClr val="000000"/>
                          </a:solidFill>
                          <a:effectLst/>
                          <a:latin typeface="+mn-ea"/>
                          <a:ea typeface="+mn-ea"/>
                        </a:rPr>
                        <a:t>（商用のみ）</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rgbClr val="000000"/>
                          </a:solidFill>
                          <a:effectLst/>
                          <a:latin typeface="+mn-ea"/>
                          <a:ea typeface="+mn-ea"/>
                        </a:rPr>
                        <a:t>×</a:t>
                      </a:r>
                      <a:endParaRPr kumimoji="1" lang="ja-JP" altLang="en-US" sz="1200" b="0" i="0" u="none" strike="noStrike" cap="none" normalizeH="0" baseline="0" smtClean="0">
                        <a:ln>
                          <a:noFill/>
                        </a:ln>
                        <a:solidFill>
                          <a:srgbClr val="000000"/>
                        </a:solidFill>
                        <a:effectLst/>
                        <a:latin typeface="+mn-ea"/>
                        <a:ea typeface="+mn-ea"/>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mn-ea"/>
                          <a:ea typeface="+mn-ea"/>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rgbClr val="000000"/>
                          </a:solidFill>
                          <a:effectLst/>
                          <a:latin typeface="+mn-ea"/>
                          <a:ea typeface="+mn-ea"/>
                        </a:rPr>
                        <a:t>（改変時の承継の有無のみ）</a:t>
                      </a:r>
                      <a:endParaRPr kumimoji="1" lang="en-US" altLang="ja-JP" sz="1100" b="0" i="0" u="none" strike="noStrike" cap="none" normalizeH="0" baseline="0" dirty="0" smtClean="0">
                        <a:ln>
                          <a:noFill/>
                        </a:ln>
                        <a:solidFill>
                          <a:srgbClr val="000000"/>
                        </a:solidFill>
                        <a:effectLst/>
                        <a:latin typeface="+mn-ea"/>
                        <a:ea typeface="+mn-ea"/>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22812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制約の少ないライセンスであること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19011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rgbClr val="000000"/>
                          </a:solidFill>
                          <a:effectLst/>
                          <a:latin typeface="Gill Sans MT" pitchFamily="34" charset="0"/>
                          <a:ea typeface="ＭＳ Ｐゴシック" charset="-128"/>
                        </a:rPr>
                        <a:t>無保証に対応していること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r h="4182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複数の国（政府）で採用している実績があること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mn-ea"/>
                          <a:ea typeface="+mn-ea"/>
                        </a:rPr>
                        <a:t>×</a:t>
                      </a:r>
                      <a:endParaRPr kumimoji="1" lang="ja-JP" altLang="en-US" sz="1200" b="0" i="0" u="none" strike="noStrike" cap="none" normalizeH="0" baseline="0" dirty="0" smtClean="0">
                        <a:ln>
                          <a:noFill/>
                        </a:ln>
                        <a:solidFill>
                          <a:srgbClr val="000000"/>
                        </a:solidFill>
                        <a:effectLst/>
                        <a:latin typeface="+mn-ea"/>
                        <a:ea typeface="+mn-ea"/>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rgbClr val="000000"/>
                          </a:solidFill>
                          <a:effectLst/>
                          <a:latin typeface="+mn-ea"/>
                          <a:ea typeface="+mn-ea"/>
                        </a:rPr>
                        <a:t>×</a:t>
                      </a:r>
                      <a:endParaRPr kumimoji="1" lang="ja-JP" altLang="en-US" sz="1200" b="0" i="0" u="none" strike="noStrike" cap="none" normalizeH="0" baseline="0" smtClean="0">
                        <a:ln>
                          <a:noFill/>
                        </a:ln>
                        <a:solidFill>
                          <a:srgbClr val="000000"/>
                        </a:solidFill>
                        <a:effectLst/>
                        <a:latin typeface="+mn-ea"/>
                        <a:ea typeface="+mn-ea"/>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mn-ea"/>
                          <a:ea typeface="+mn-ea"/>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000"/>
                    </a:solidFill>
                  </a:tcPr>
                </a:tc>
              </a:tr>
            </a:tbl>
          </a:graphicData>
        </a:graphic>
      </p:graphicFrame>
      <p:sp>
        <p:nvSpPr>
          <p:cNvPr id="8" name="下矢印 7"/>
          <p:cNvSpPr/>
          <p:nvPr/>
        </p:nvSpPr>
        <p:spPr>
          <a:xfrm>
            <a:off x="4044950" y="4591506"/>
            <a:ext cx="1054100" cy="1665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コンテンツ プレースホルダー 1"/>
          <p:cNvSpPr txBox="1">
            <a:spLocks/>
          </p:cNvSpPr>
          <p:nvPr/>
        </p:nvSpPr>
        <p:spPr bwMode="auto">
          <a:xfrm>
            <a:off x="462576" y="4787760"/>
            <a:ext cx="8208813" cy="190072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a:lnSpc>
                <a:spcPts val="1500"/>
              </a:lnSpc>
            </a:pPr>
            <a:r>
              <a:rPr lang="ja-JP" altLang="en-US" sz="1400" u="sng" dirty="0">
                <a:solidFill>
                  <a:srgbClr val="FF0000"/>
                </a:solidFill>
              </a:rPr>
              <a:t>国内での採用が考えられるライセンスとして、上記の条件を満たす、クリエイティブ・コモンズ・ライセンスで試行するのが望ましい</a:t>
            </a:r>
            <a:r>
              <a:rPr lang="ja-JP" altLang="en-US" sz="1400" dirty="0"/>
              <a:t>のではないか</a:t>
            </a:r>
            <a:r>
              <a:rPr lang="ja-JP" altLang="en-US" sz="1400" dirty="0" smtClean="0"/>
              <a:t>。</a:t>
            </a:r>
            <a:endParaRPr lang="en-US" altLang="ja-JP" sz="1400" dirty="0" smtClean="0"/>
          </a:p>
          <a:p>
            <a:pPr>
              <a:lnSpc>
                <a:spcPts val="1500"/>
              </a:lnSpc>
            </a:pPr>
            <a:r>
              <a:rPr lang="ja-JP" altLang="en-US" sz="1400" dirty="0"/>
              <a:t>クリエイティブ・コモンズ・ライセンスの中でも、</a:t>
            </a:r>
            <a:r>
              <a:rPr lang="ja-JP" altLang="en-US" sz="1400" u="sng" dirty="0">
                <a:solidFill>
                  <a:srgbClr val="FF0000"/>
                </a:solidFill>
              </a:rPr>
              <a:t>最も利用範囲が広い</a:t>
            </a:r>
            <a:r>
              <a:rPr lang="en-US" altLang="ja-JP" sz="1400" u="sng" dirty="0">
                <a:solidFill>
                  <a:srgbClr val="FF0000"/>
                </a:solidFill>
              </a:rPr>
              <a:t>CC-BY</a:t>
            </a:r>
            <a:r>
              <a:rPr lang="ja-JP" altLang="en-US" sz="1400" u="sng" dirty="0">
                <a:solidFill>
                  <a:srgbClr val="FF0000"/>
                </a:solidFill>
              </a:rPr>
              <a:t>を軸</a:t>
            </a:r>
            <a:r>
              <a:rPr lang="ja-JP" altLang="en-US" sz="1400" u="sng" dirty="0" smtClean="0">
                <a:solidFill>
                  <a:srgbClr val="FF0000"/>
                </a:solidFill>
              </a:rPr>
              <a:t>に試行するのが望ましい</a:t>
            </a:r>
            <a:r>
              <a:rPr lang="ja-JP" altLang="en-US" sz="1400" dirty="0" smtClean="0"/>
              <a:t>のではないか。</a:t>
            </a:r>
            <a:endParaRPr lang="en-US" altLang="ja-JP" sz="1400" dirty="0" smtClean="0"/>
          </a:p>
          <a:p>
            <a:pPr>
              <a:lnSpc>
                <a:spcPts val="1500"/>
              </a:lnSpc>
            </a:pPr>
            <a:r>
              <a:rPr lang="ja-JP" altLang="en-US" sz="1400" dirty="0" smtClean="0"/>
              <a:t>データガバナンス</a:t>
            </a:r>
            <a:r>
              <a:rPr lang="ja-JP" altLang="en-US" sz="1400" dirty="0"/>
              <a:t>委員会においては</a:t>
            </a:r>
            <a:r>
              <a:rPr lang="ja-JP" altLang="en-US" sz="1400" dirty="0" smtClean="0"/>
              <a:t>、</a:t>
            </a:r>
            <a:r>
              <a:rPr lang="en-US" altLang="ja-JP" sz="1400" u="sng" dirty="0" smtClean="0">
                <a:solidFill>
                  <a:srgbClr val="FF0000"/>
                </a:solidFill>
              </a:rPr>
              <a:t>CC-BY</a:t>
            </a:r>
            <a:r>
              <a:rPr lang="en-US" altLang="ja-JP" sz="1400" u="sng" baseline="30000" dirty="0" smtClean="0">
                <a:solidFill>
                  <a:srgbClr val="FF0000"/>
                </a:solidFill>
              </a:rPr>
              <a:t>※</a:t>
            </a:r>
            <a:r>
              <a:rPr lang="ja-JP" altLang="en-US" sz="1400" u="sng" dirty="0" smtClean="0">
                <a:solidFill>
                  <a:srgbClr val="FF0000"/>
                </a:solidFill>
              </a:rPr>
              <a:t>を付与した場合の課題の洗い出し</a:t>
            </a:r>
            <a:r>
              <a:rPr lang="ja-JP" altLang="en-US" sz="1400" u="sng" dirty="0">
                <a:solidFill>
                  <a:srgbClr val="FF0000"/>
                </a:solidFill>
              </a:rPr>
              <a:t>とその解決策の検討のため、</a:t>
            </a:r>
            <a:r>
              <a:rPr lang="ja-JP" altLang="en-US" sz="1400" u="sng" dirty="0" smtClean="0">
                <a:solidFill>
                  <a:srgbClr val="FF0000"/>
                </a:solidFill>
              </a:rPr>
              <a:t>今年度</a:t>
            </a:r>
            <a:r>
              <a:rPr lang="ja-JP" altLang="en-US" sz="1400" u="sng" dirty="0">
                <a:solidFill>
                  <a:srgbClr val="FF0000"/>
                </a:solidFill>
              </a:rPr>
              <a:t>、情報通信白書、</a:t>
            </a:r>
            <a:r>
              <a:rPr lang="ja-JP" altLang="en-US" sz="1400" u="sng" dirty="0" smtClean="0">
                <a:solidFill>
                  <a:srgbClr val="FF0000"/>
                </a:solidFill>
              </a:rPr>
              <a:t>統計関連情報ホームページ等</a:t>
            </a:r>
            <a:r>
              <a:rPr lang="ja-JP" altLang="en-US" sz="1400" u="sng" dirty="0">
                <a:solidFill>
                  <a:srgbClr val="FF0000"/>
                </a:solidFill>
              </a:rPr>
              <a:t>を題材にケーススタディを</a:t>
            </a:r>
            <a:r>
              <a:rPr lang="ja-JP" altLang="en-US" sz="1400" u="sng" dirty="0" smtClean="0">
                <a:solidFill>
                  <a:srgbClr val="FF0000"/>
                </a:solidFill>
              </a:rPr>
              <a:t>実施した。</a:t>
            </a:r>
            <a:endParaRPr lang="en-US" altLang="ja-JP" sz="1400" u="sng" dirty="0" smtClean="0">
              <a:solidFill>
                <a:srgbClr val="FF0000"/>
              </a:solidFill>
            </a:endParaRPr>
          </a:p>
          <a:p>
            <a:pPr marL="452438" lvl="1" indent="-452438">
              <a:lnSpc>
                <a:spcPts val="1500"/>
              </a:lnSpc>
              <a:spcBef>
                <a:spcPts val="600"/>
              </a:spcBef>
              <a:buClr>
                <a:schemeClr val="accent1"/>
              </a:buClr>
              <a:buNone/>
            </a:pP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a:t>
            </a:r>
            <a:r>
              <a:rPr lang="ja-JP" altLang="en-US" sz="1200" dirty="0" smtClean="0">
                <a:latin typeface="ＭＳ Ｐ明朝" pitchFamily="18" charset="-128"/>
                <a:ea typeface="ＭＳ Ｐ明朝" pitchFamily="18" charset="-128"/>
              </a:rPr>
              <a:t>　</a:t>
            </a:r>
            <a:r>
              <a:rPr lang="en-US" altLang="ja-JP" sz="1200" dirty="0" smtClean="0">
                <a:latin typeface="ＭＳ Ｐ明朝" pitchFamily="18" charset="-128"/>
                <a:ea typeface="ＭＳ Ｐ明朝" pitchFamily="18" charset="-128"/>
              </a:rPr>
              <a:t>CC-BY</a:t>
            </a:r>
            <a:r>
              <a:rPr lang="ja-JP" altLang="en-US" sz="1200" dirty="0" smtClean="0">
                <a:latin typeface="ＭＳ Ｐ明朝" pitchFamily="18" charset="-128"/>
                <a:ea typeface="ＭＳ Ｐ明朝" pitchFamily="18" charset="-128"/>
              </a:rPr>
              <a:t>を</a:t>
            </a:r>
            <a:r>
              <a:rPr lang="ja-JP" altLang="en-US" sz="1200" dirty="0">
                <a:latin typeface="ＭＳ Ｐ明朝" pitchFamily="18" charset="-128"/>
                <a:ea typeface="ＭＳ Ｐ明朝" pitchFamily="18" charset="-128"/>
              </a:rPr>
              <a:t>付与することができない場合、それ以外のクリエイティブ・コモンズ・ライセンス（商用利用無しと</a:t>
            </a:r>
            <a:r>
              <a:rPr lang="ja-JP" altLang="en-US" sz="1200" dirty="0" smtClean="0">
                <a:latin typeface="ＭＳ Ｐ明朝" pitchFamily="18" charset="-128"/>
                <a:ea typeface="ＭＳ Ｐ明朝" pitchFamily="18" charset="-128"/>
              </a:rPr>
              <a:t>する</a:t>
            </a:r>
            <a:r>
              <a:rPr lang="en-US" altLang="ja-JP" sz="1200" dirty="0" smtClean="0">
                <a:latin typeface="ＭＳ Ｐ明朝" pitchFamily="18" charset="-128"/>
                <a:ea typeface="ＭＳ Ｐ明朝" pitchFamily="18" charset="-128"/>
              </a:rPr>
              <a:t>CC-BY-NC</a:t>
            </a:r>
            <a:r>
              <a:rPr lang="ja-JP" altLang="en-US" sz="1200" dirty="0" err="1" smtClean="0">
                <a:latin typeface="ＭＳ Ｐ明朝" pitchFamily="18" charset="-128"/>
                <a:ea typeface="ＭＳ Ｐ明朝" pitchFamily="18" charset="-128"/>
              </a:rPr>
              <a:t>、</a:t>
            </a:r>
            <a:r>
              <a:rPr lang="ja-JP" altLang="en-US" sz="1200" dirty="0">
                <a:latin typeface="ＭＳ Ｐ明朝" pitchFamily="18" charset="-128"/>
                <a:ea typeface="ＭＳ Ｐ明朝" pitchFamily="18" charset="-128"/>
              </a:rPr>
              <a:t>改変利用無しと</a:t>
            </a:r>
            <a:r>
              <a:rPr lang="ja-JP" altLang="en-US" sz="1200" dirty="0" smtClean="0">
                <a:latin typeface="ＭＳ Ｐ明朝" pitchFamily="18" charset="-128"/>
                <a:ea typeface="ＭＳ Ｐ明朝" pitchFamily="18" charset="-128"/>
              </a:rPr>
              <a:t>する</a:t>
            </a:r>
            <a:r>
              <a:rPr lang="en-US" altLang="ja-JP" sz="1200" dirty="0" smtClean="0">
                <a:latin typeface="ＭＳ Ｐ明朝" pitchFamily="18" charset="-128"/>
                <a:ea typeface="ＭＳ Ｐ明朝" pitchFamily="18" charset="-128"/>
              </a:rPr>
              <a:t>CC-BY-ND</a:t>
            </a:r>
            <a:r>
              <a:rPr lang="ja-JP" altLang="en-US" sz="1200" dirty="0" smtClean="0">
                <a:latin typeface="ＭＳ Ｐ明朝" pitchFamily="18" charset="-128"/>
                <a:ea typeface="ＭＳ Ｐ明朝" pitchFamily="18" charset="-128"/>
              </a:rPr>
              <a:t>等</a:t>
            </a:r>
            <a:r>
              <a:rPr lang="ja-JP" altLang="en-US" sz="1200" dirty="0">
                <a:latin typeface="ＭＳ Ｐ明朝" pitchFamily="18" charset="-128"/>
                <a:ea typeface="ＭＳ Ｐ明朝" pitchFamily="18" charset="-128"/>
              </a:rPr>
              <a:t>）の</a:t>
            </a:r>
            <a:r>
              <a:rPr lang="ja-JP" altLang="en-US" sz="1200" dirty="0" smtClean="0">
                <a:latin typeface="ＭＳ Ｐ明朝" pitchFamily="18" charset="-128"/>
                <a:ea typeface="ＭＳ Ｐ明朝" pitchFamily="18" charset="-128"/>
              </a:rPr>
              <a:t>利用</a:t>
            </a:r>
            <a:r>
              <a:rPr lang="ja-JP" altLang="en-US" sz="1200" dirty="0">
                <a:latin typeface="ＭＳ Ｐ明朝" pitchFamily="18" charset="-128"/>
                <a:ea typeface="ＭＳ Ｐ明朝" pitchFamily="18" charset="-128"/>
              </a:rPr>
              <a:t>も</a:t>
            </a:r>
            <a:r>
              <a:rPr lang="ja-JP" altLang="en-US" sz="1200" dirty="0" smtClean="0">
                <a:latin typeface="ＭＳ Ｐ明朝" pitchFamily="18" charset="-128"/>
                <a:ea typeface="ＭＳ Ｐ明朝" pitchFamily="18" charset="-128"/>
              </a:rPr>
              <a:t>検討。</a:t>
            </a:r>
            <a:endParaRPr lang="en-US" altLang="ja-JP" sz="1200" dirty="0">
              <a:latin typeface="ＭＳ Ｐ明朝" pitchFamily="18" charset="-128"/>
              <a:ea typeface="ＭＳ Ｐ明朝" pitchFamily="18" charset="-128"/>
            </a:endParaRPr>
          </a:p>
          <a:p>
            <a:pPr marL="0" indent="0">
              <a:lnSpc>
                <a:spcPts val="1500"/>
              </a:lnSpc>
              <a:buNone/>
            </a:pPr>
            <a:endParaRPr lang="ja-JP" altLang="en-US" sz="1400" b="1" u="sng" dirty="0"/>
          </a:p>
          <a:p>
            <a:pPr marL="0" indent="0">
              <a:lnSpc>
                <a:spcPts val="1500"/>
              </a:lnSpc>
              <a:buNone/>
            </a:pPr>
            <a:endParaRPr lang="en-US" altLang="ja-JP" sz="1400" b="1" u="sng" dirty="0" smtClean="0"/>
          </a:p>
          <a:p>
            <a:pPr>
              <a:lnSpc>
                <a:spcPts val="1500"/>
              </a:lnSpc>
            </a:pPr>
            <a:endParaRPr lang="en-US" altLang="ja-JP" sz="1400" b="1" u="sng" dirty="0"/>
          </a:p>
        </p:txBody>
      </p:sp>
    </p:spTree>
    <p:extLst>
      <p:ext uri="{BB962C8B-B14F-4D97-AF65-F5344CB8AC3E}">
        <p14:creationId xmlns:p14="http://schemas.microsoft.com/office/powerpoint/2010/main" val="18897982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タイトル 1"/>
          <p:cNvSpPr>
            <a:spLocks noGrp="1"/>
          </p:cNvSpPr>
          <p:nvPr>
            <p:ph type="title"/>
          </p:nvPr>
        </p:nvSpPr>
        <p:spPr/>
        <p:txBody>
          <a:bodyPr/>
          <a:lstStyle/>
          <a:p>
            <a:pPr eaLnBrk="1" hangingPunct="1"/>
            <a:r>
              <a:rPr lang="ja-JP" altLang="en-US" sz="2400" dirty="0" smtClean="0"/>
              <a:t>参考１．クリエイティブ・コモンズ・ライセンスの概要</a:t>
            </a:r>
          </a:p>
        </p:txBody>
      </p:sp>
      <p:sp>
        <p:nvSpPr>
          <p:cNvPr id="46082" name="コンテンツ プレースホルダー 2"/>
          <p:cNvSpPr>
            <a:spLocks noGrp="1"/>
          </p:cNvSpPr>
          <p:nvPr>
            <p:ph sz="quarter" idx="1"/>
          </p:nvPr>
        </p:nvSpPr>
        <p:spPr>
          <a:xfrm>
            <a:off x="558800" y="1218720"/>
            <a:ext cx="8047038" cy="2379662"/>
          </a:xfrm>
        </p:spPr>
        <p:txBody>
          <a:bodyPr/>
          <a:lstStyle/>
          <a:p>
            <a:pPr eaLnBrk="1" hangingPunct="1">
              <a:lnSpc>
                <a:spcPct val="80000"/>
              </a:lnSpc>
            </a:pPr>
            <a:r>
              <a:rPr lang="ja-JP" altLang="en-US" sz="1800" dirty="0" smtClean="0"/>
              <a:t>概要</a:t>
            </a:r>
            <a:endParaRPr lang="en-US" altLang="ja-JP" sz="1800" dirty="0" smtClean="0"/>
          </a:p>
          <a:p>
            <a:pPr lvl="1" eaLnBrk="1" hangingPunct="1">
              <a:lnSpc>
                <a:spcPct val="80000"/>
              </a:lnSpc>
            </a:pPr>
            <a:r>
              <a:rPr lang="ja-JP" altLang="en-US" sz="1600" dirty="0" smtClean="0">
                <a:solidFill>
                  <a:schemeClr val="tx1"/>
                </a:solidFill>
              </a:rPr>
              <a:t>クリエイティブ・コモンズとは、クリエイティブ・コモンズ・ライセンス（</a:t>
            </a:r>
            <a:r>
              <a:rPr lang="en-US" altLang="ja-JP" sz="1600" dirty="0" smtClean="0">
                <a:solidFill>
                  <a:schemeClr val="tx1"/>
                </a:solidFill>
              </a:rPr>
              <a:t>CC</a:t>
            </a:r>
            <a:r>
              <a:rPr lang="ja-JP" altLang="en-US" sz="1600" dirty="0" smtClean="0">
                <a:solidFill>
                  <a:schemeClr val="tx1"/>
                </a:solidFill>
              </a:rPr>
              <a:t>ライセンス）を提供している国際的非営利組織とそのプロジェクトの総称。</a:t>
            </a:r>
            <a:endParaRPr lang="en-US" altLang="ja-JP" sz="1600" dirty="0" smtClean="0">
              <a:solidFill>
                <a:schemeClr val="tx1"/>
              </a:solidFill>
            </a:endParaRPr>
          </a:p>
          <a:p>
            <a:pPr lvl="1" eaLnBrk="1" hangingPunct="1">
              <a:lnSpc>
                <a:spcPct val="80000"/>
              </a:lnSpc>
            </a:pPr>
            <a:r>
              <a:rPr lang="en-US" altLang="ja-JP" sz="1600" dirty="0" smtClean="0">
                <a:solidFill>
                  <a:schemeClr val="tx1"/>
                </a:solidFill>
              </a:rPr>
              <a:t>2001</a:t>
            </a:r>
            <a:r>
              <a:rPr lang="ja-JP" altLang="en-US" sz="1600" dirty="0" smtClean="0">
                <a:solidFill>
                  <a:schemeClr val="tx1"/>
                </a:solidFill>
              </a:rPr>
              <a:t>年に組織が設立され、</a:t>
            </a:r>
            <a:r>
              <a:rPr lang="en-US" altLang="ja-JP" sz="1600" dirty="0" smtClean="0">
                <a:solidFill>
                  <a:schemeClr val="tx1"/>
                </a:solidFill>
              </a:rPr>
              <a:t>2002</a:t>
            </a:r>
            <a:r>
              <a:rPr lang="ja-JP" altLang="en-US" sz="1600" dirty="0" smtClean="0">
                <a:solidFill>
                  <a:schemeClr val="tx1"/>
                </a:solidFill>
              </a:rPr>
              <a:t>年にアメリカにおいて、ライセンスの最初のバージョンが公開されている。（日本では</a:t>
            </a:r>
            <a:r>
              <a:rPr lang="en-US" altLang="ja-JP" sz="1600" dirty="0" smtClean="0">
                <a:solidFill>
                  <a:schemeClr val="tx1"/>
                </a:solidFill>
              </a:rPr>
              <a:t>2004</a:t>
            </a:r>
            <a:r>
              <a:rPr lang="ja-JP" altLang="en-US" sz="1600" dirty="0" smtClean="0">
                <a:solidFill>
                  <a:schemeClr val="tx1"/>
                </a:solidFill>
              </a:rPr>
              <a:t>年に最初のバージョンが公開）</a:t>
            </a:r>
            <a:endParaRPr lang="en-US" altLang="ja-JP" sz="1600" dirty="0" smtClean="0">
              <a:solidFill>
                <a:schemeClr val="tx1"/>
              </a:solidFill>
            </a:endParaRPr>
          </a:p>
          <a:p>
            <a:pPr lvl="1" eaLnBrk="1" hangingPunct="1">
              <a:lnSpc>
                <a:spcPct val="80000"/>
              </a:lnSpc>
            </a:pPr>
            <a:r>
              <a:rPr lang="en-US" altLang="ja-JP" sz="1600" dirty="0" smtClean="0">
                <a:solidFill>
                  <a:schemeClr val="tx1"/>
                </a:solidFill>
              </a:rPr>
              <a:t>CC</a:t>
            </a:r>
            <a:r>
              <a:rPr lang="ja-JP" altLang="en-US" sz="1600" dirty="0" smtClean="0">
                <a:solidFill>
                  <a:schemeClr val="tx1"/>
                </a:solidFill>
              </a:rPr>
              <a:t>ライセンスはインターネット時代のための新しい著作権ルールの普及を目指し、様々な作品の作者が自ら「この条件を守れば私の作品を自由に使って良いですよ」という意思表示をするためのツールである。</a:t>
            </a:r>
            <a:endParaRPr lang="en-US" altLang="ja-JP" sz="1600" dirty="0" smtClean="0">
              <a:solidFill>
                <a:schemeClr val="tx1"/>
              </a:solidFill>
            </a:endParaRPr>
          </a:p>
          <a:p>
            <a:pPr lvl="1" eaLnBrk="1" hangingPunct="1">
              <a:lnSpc>
                <a:spcPct val="80000"/>
              </a:lnSpc>
            </a:pPr>
            <a:r>
              <a:rPr lang="en-US" altLang="ja-JP" sz="1600" dirty="0" smtClean="0">
                <a:solidFill>
                  <a:schemeClr val="tx1"/>
                </a:solidFill>
              </a:rPr>
              <a:t>CC</a:t>
            </a:r>
            <a:r>
              <a:rPr lang="ja-JP" altLang="en-US" sz="1600" dirty="0" smtClean="0">
                <a:solidFill>
                  <a:schemeClr val="tx1"/>
                </a:solidFill>
              </a:rPr>
              <a:t>ライセンスを利用することで、作者は著作権を保持したまま作品を自由に流通させることができ、受け手はライセンス条件の範囲内で再配布やリミックスなどをすることができる。</a:t>
            </a:r>
            <a:endParaRPr lang="en-US" altLang="ja-JP" sz="1600" dirty="0" smtClean="0">
              <a:solidFill>
                <a:schemeClr val="tx1"/>
              </a:solidFill>
            </a:endParaRPr>
          </a:p>
          <a:p>
            <a:pPr lvl="1" eaLnBrk="1" hangingPunct="1">
              <a:lnSpc>
                <a:spcPct val="80000"/>
              </a:lnSpc>
            </a:pPr>
            <a:endParaRPr lang="en-US" altLang="ja-JP" sz="1600" dirty="0" smtClean="0">
              <a:solidFill>
                <a:schemeClr val="tx1"/>
              </a:solidFill>
            </a:endParaRPr>
          </a:p>
        </p:txBody>
      </p:sp>
      <p:sp>
        <p:nvSpPr>
          <p:cNvPr id="3" name="スライド番号プレースホルダー 2"/>
          <p:cNvSpPr>
            <a:spLocks noGrp="1"/>
          </p:cNvSpPr>
          <p:nvPr>
            <p:ph type="sldNum" sz="quarter" idx="10"/>
          </p:nvPr>
        </p:nvSpPr>
        <p:spPr/>
        <p:txBody>
          <a:bodyPr/>
          <a:lstStyle/>
          <a:p>
            <a:pPr>
              <a:defRPr/>
            </a:pPr>
            <a:fld id="{F50EC95A-1C0C-4228-90F0-344183D8569D}" type="slidenum">
              <a:rPr lang="ja-JP" altLang="en-US" smtClean="0"/>
              <a:pPr>
                <a:defRPr/>
              </a:pPr>
              <a:t>3</a:t>
            </a:fld>
            <a:endParaRPr lang="ja-JP" altLang="en-US" dirty="0"/>
          </a:p>
        </p:txBody>
      </p:sp>
      <p:sp>
        <p:nvSpPr>
          <p:cNvPr id="46084" name="テキスト ボックス 7"/>
          <p:cNvSpPr txBox="1">
            <a:spLocks noChangeArrowheads="1"/>
          </p:cNvSpPr>
          <p:nvPr/>
        </p:nvSpPr>
        <p:spPr bwMode="auto">
          <a:xfrm>
            <a:off x="1222625" y="6234862"/>
            <a:ext cx="7685073" cy="246221"/>
          </a:xfrm>
          <a:prstGeom prst="rect">
            <a:avLst/>
          </a:prstGeom>
          <a:noFill/>
          <a:ln w="9525">
            <a:noFill/>
            <a:miter lim="800000"/>
            <a:headEnd/>
            <a:tailEnd/>
          </a:ln>
        </p:spPr>
        <p:txBody>
          <a:bodyPr wrap="square">
            <a:spAutoFit/>
          </a:bodyPr>
          <a:lstStyle/>
          <a:p>
            <a:pPr algn="r"/>
            <a:r>
              <a:rPr lang="en-US" altLang="ja-JP" sz="1000" dirty="0" smtClean="0"/>
              <a:t>【</a:t>
            </a:r>
            <a:r>
              <a:rPr lang="ja-JP" altLang="en-US" sz="1000" dirty="0" smtClean="0"/>
              <a:t>出典</a:t>
            </a:r>
            <a:r>
              <a:rPr lang="en-US" altLang="ja-JP" sz="1000" dirty="0" smtClean="0"/>
              <a:t>】 </a:t>
            </a:r>
            <a:r>
              <a:rPr lang="ja-JP" altLang="en-US" sz="1000" dirty="0" smtClean="0"/>
              <a:t>クリエイティブ</a:t>
            </a:r>
            <a:r>
              <a:rPr lang="ja-JP" altLang="en-US" sz="1000" dirty="0"/>
              <a:t>・コモンズ・</a:t>
            </a:r>
            <a:r>
              <a:rPr lang="ja-JP" altLang="en-US" sz="1000" dirty="0" smtClean="0"/>
              <a:t>ジャパン ウェブサイト（</a:t>
            </a:r>
            <a:r>
              <a:rPr lang="en-US" altLang="ja-JP" sz="1000" dirty="0"/>
              <a:t> http://creativecommons.jp/licenses/ </a:t>
            </a:r>
            <a:r>
              <a:rPr lang="ja-JP" altLang="en-US" sz="1000" dirty="0" smtClean="0"/>
              <a:t>）を</a:t>
            </a:r>
            <a:r>
              <a:rPr lang="ja-JP" altLang="en-US" sz="1000" dirty="0"/>
              <a:t>もとにデータガバナンス委員会事務局作成</a:t>
            </a:r>
            <a:endParaRPr lang="en-US" altLang="ja-JP" sz="1000" dirty="0"/>
          </a:p>
        </p:txBody>
      </p:sp>
      <p:pic>
        <p:nvPicPr>
          <p:cNvPr id="46085" name="Picture 2" descr="http://creativecommons.jp/wp/wp-content/uploads/images/licenses/3strata.png"/>
          <p:cNvPicPr>
            <a:picLocks noChangeAspect="1" noChangeArrowheads="1"/>
          </p:cNvPicPr>
          <p:nvPr/>
        </p:nvPicPr>
        <p:blipFill>
          <a:blip r:embed="rId3"/>
          <a:srcRect/>
          <a:stretch>
            <a:fillRect/>
          </a:stretch>
        </p:blipFill>
        <p:spPr bwMode="auto">
          <a:xfrm>
            <a:off x="5019675" y="4142716"/>
            <a:ext cx="3644900" cy="2051050"/>
          </a:xfrm>
          <a:prstGeom prst="rect">
            <a:avLst/>
          </a:prstGeom>
          <a:noFill/>
          <a:ln w="9525">
            <a:noFill/>
            <a:miter lim="800000"/>
            <a:headEnd/>
            <a:tailEnd/>
          </a:ln>
        </p:spPr>
      </p:pic>
      <p:sp>
        <p:nvSpPr>
          <p:cNvPr id="46086" name="コンテンツ プレースホルダー 2"/>
          <p:cNvSpPr txBox="1">
            <a:spLocks/>
          </p:cNvSpPr>
          <p:nvPr/>
        </p:nvSpPr>
        <p:spPr bwMode="auto">
          <a:xfrm>
            <a:off x="458788" y="3883953"/>
            <a:ext cx="4405312" cy="2578100"/>
          </a:xfrm>
          <a:prstGeom prst="rect">
            <a:avLst/>
          </a:prstGeom>
          <a:noFill/>
          <a:ln w="9525">
            <a:noFill/>
            <a:miter lim="800000"/>
            <a:headEnd/>
            <a:tailEnd/>
          </a:ln>
        </p:spPr>
        <p:txBody>
          <a:bodyPr/>
          <a:lstStyle/>
          <a:p>
            <a:pPr marL="342900" indent="-342900">
              <a:lnSpc>
                <a:spcPct val="80000"/>
              </a:lnSpc>
              <a:spcBef>
                <a:spcPts val="600"/>
              </a:spcBef>
              <a:buClr>
                <a:schemeClr val="accent1"/>
              </a:buClr>
              <a:buSzPct val="76000"/>
              <a:buFont typeface="Wingdings 3" pitchFamily="18" charset="2"/>
              <a:buChar char=""/>
            </a:pPr>
            <a:r>
              <a:rPr lang="ja-JP" altLang="en-US" dirty="0">
                <a:latin typeface="Gill Sans MT" pitchFamily="34" charset="0"/>
              </a:rPr>
              <a:t>ライセンスの特徴</a:t>
            </a:r>
            <a:endParaRPr lang="en-US" altLang="ja-JP" dirty="0">
              <a:latin typeface="Gill Sans MT" pitchFamily="34" charset="0"/>
            </a:endParaRPr>
          </a:p>
          <a:p>
            <a:pPr marL="617538" lvl="1" indent="-342900">
              <a:lnSpc>
                <a:spcPct val="80000"/>
              </a:lnSpc>
              <a:spcBef>
                <a:spcPts val="500"/>
              </a:spcBef>
              <a:buClr>
                <a:schemeClr val="accent2"/>
              </a:buClr>
              <a:buSzPct val="76000"/>
              <a:buFont typeface="Wingdings 3" pitchFamily="18" charset="2"/>
              <a:buChar char=""/>
            </a:pPr>
            <a:r>
              <a:rPr lang="en-US" altLang="ja-JP" sz="1600" dirty="0">
                <a:latin typeface="Gill Sans MT" pitchFamily="34" charset="0"/>
              </a:rPr>
              <a:t>CC</a:t>
            </a:r>
            <a:r>
              <a:rPr lang="ja-JP" altLang="en-US" sz="1600" dirty="0">
                <a:latin typeface="Gill Sans MT" pitchFamily="34" charset="0"/>
              </a:rPr>
              <a:t>ライセンスは三つの要素によってその効果を保証しようとしている。</a:t>
            </a:r>
            <a:endParaRPr lang="en-US" altLang="ja-JP" sz="1600" dirty="0">
              <a:latin typeface="Gill Sans MT" pitchFamily="34" charset="0"/>
            </a:endParaRPr>
          </a:p>
          <a:p>
            <a:pPr marL="892175" lvl="2" indent="-342900">
              <a:lnSpc>
                <a:spcPct val="80000"/>
              </a:lnSpc>
              <a:spcBef>
                <a:spcPts val="500"/>
              </a:spcBef>
              <a:buClr>
                <a:schemeClr val="tx1"/>
              </a:buClr>
              <a:buSzPct val="76000"/>
              <a:buFontTx/>
              <a:buAutoNum type="circleNumDbPlain"/>
            </a:pPr>
            <a:r>
              <a:rPr lang="ja-JP" altLang="en-US" sz="1400" dirty="0">
                <a:latin typeface="Gill Sans MT" pitchFamily="34" charset="0"/>
              </a:rPr>
              <a:t>法律に詳しくない人でもライセンスの内容がすぐに理解できる簡潔な説明文として、「コモンズ証」</a:t>
            </a:r>
            <a:endParaRPr lang="en-US" altLang="ja-JP" sz="1400" dirty="0">
              <a:latin typeface="Gill Sans MT" pitchFamily="34" charset="0"/>
            </a:endParaRPr>
          </a:p>
          <a:p>
            <a:pPr marL="892175" lvl="2" indent="-342900">
              <a:lnSpc>
                <a:spcPct val="80000"/>
              </a:lnSpc>
              <a:spcBef>
                <a:spcPts val="500"/>
              </a:spcBef>
              <a:buClr>
                <a:schemeClr val="tx1"/>
              </a:buClr>
              <a:buSzPct val="76000"/>
              <a:buFontTx/>
              <a:buAutoNum type="circleNumDbPlain"/>
            </a:pPr>
            <a:r>
              <a:rPr lang="ja-JP" altLang="en-US" sz="1400" dirty="0">
                <a:latin typeface="Gill Sans MT" pitchFamily="34" charset="0"/>
              </a:rPr>
              <a:t>同じ内容を法律の専門家が読むために法的に記述した「利用許諾」（ライセンス原文）</a:t>
            </a:r>
            <a:endParaRPr lang="en-US" altLang="ja-JP" sz="1400" dirty="0">
              <a:latin typeface="Gill Sans MT" pitchFamily="34" charset="0"/>
            </a:endParaRPr>
          </a:p>
          <a:p>
            <a:pPr marL="892175" lvl="2" indent="-342900">
              <a:lnSpc>
                <a:spcPct val="80000"/>
              </a:lnSpc>
              <a:spcBef>
                <a:spcPts val="500"/>
              </a:spcBef>
              <a:buClr>
                <a:schemeClr val="tx1"/>
              </a:buClr>
              <a:buSzPct val="76000"/>
              <a:buFontTx/>
              <a:buAutoNum type="circleNumDbPlain"/>
            </a:pPr>
            <a:r>
              <a:rPr lang="ja-JP" altLang="en-US" sz="1400" dirty="0">
                <a:latin typeface="Gill Sans MT" pitchFamily="34" charset="0"/>
              </a:rPr>
              <a:t>検索エンジンが利用するための、作品そのもの（コンテンツ）に付随する説明的な情報である「メタデータ」</a:t>
            </a:r>
          </a:p>
        </p:txBody>
      </p:sp>
    </p:spTree>
    <p:extLst>
      <p:ext uri="{BB962C8B-B14F-4D97-AF65-F5344CB8AC3E}">
        <p14:creationId xmlns:p14="http://schemas.microsoft.com/office/powerpoint/2010/main" val="37537578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タイトル 1"/>
          <p:cNvSpPr>
            <a:spLocks noGrp="1"/>
          </p:cNvSpPr>
          <p:nvPr>
            <p:ph type="title"/>
          </p:nvPr>
        </p:nvSpPr>
        <p:spPr>
          <a:xfrm>
            <a:off x="416103" y="12877"/>
            <a:ext cx="8933381" cy="962695"/>
          </a:xfrm>
        </p:spPr>
        <p:txBody>
          <a:bodyPr/>
          <a:lstStyle/>
          <a:p>
            <a:pPr eaLnBrk="1" hangingPunct="1"/>
            <a:r>
              <a:rPr lang="ja-JP" altLang="en-US" sz="2400" dirty="0" smtClean="0"/>
              <a:t>参考２．クリエイティブ・コモンズ・ライセンスの種類・評価</a:t>
            </a:r>
          </a:p>
        </p:txBody>
      </p:sp>
      <p:graphicFrame>
        <p:nvGraphicFramePr>
          <p:cNvPr id="50255" name="Group 79"/>
          <p:cNvGraphicFramePr>
            <a:graphicFrameLocks noGrp="1"/>
          </p:cNvGraphicFramePr>
          <p:nvPr>
            <p:extLst>
              <p:ext uri="{D42A27DB-BD31-4B8C-83A1-F6EECF244321}">
                <p14:modId xmlns:p14="http://schemas.microsoft.com/office/powerpoint/2010/main" val="2423063924"/>
              </p:ext>
            </p:extLst>
          </p:nvPr>
        </p:nvGraphicFramePr>
        <p:xfrm>
          <a:off x="458039" y="1191007"/>
          <a:ext cx="8355012" cy="4968241"/>
        </p:xfrm>
        <a:graphic>
          <a:graphicData uri="http://schemas.openxmlformats.org/drawingml/2006/table">
            <a:tbl>
              <a:tblPr/>
              <a:tblGrid>
                <a:gridCol w="1130300"/>
                <a:gridCol w="1658295"/>
                <a:gridCol w="1256355"/>
                <a:gridCol w="1174750"/>
                <a:gridCol w="1733550"/>
                <a:gridCol w="1401762"/>
              </a:tblGrid>
              <a:tr h="327025">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rgbClr val="FFFFFF"/>
                          </a:solidFill>
                          <a:effectLst/>
                          <a:latin typeface="Gill Sans MT" pitchFamily="34" charset="0"/>
                          <a:ea typeface="ＭＳ Ｐゴシック" charset="-128"/>
                        </a:rPr>
                        <a:t>イメージ</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rgbClr val="FFFFFF"/>
                          </a:solidFill>
                          <a:effectLst/>
                          <a:latin typeface="Gill Sans MT" pitchFamily="34" charset="0"/>
                          <a:ea typeface="ＭＳ Ｐゴシック" charset="-128"/>
                        </a:rPr>
                        <a:t>ライセンス名称</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rgbClr val="FFFFFF"/>
                          </a:solidFill>
                          <a:effectLst/>
                          <a:latin typeface="Gill Sans MT" pitchFamily="34" charset="0"/>
                          <a:ea typeface="ＭＳ Ｐゴシック" charset="-128"/>
                        </a:rPr>
                        <a:t>要求事項</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hMerge="1">
                  <a:txBody>
                    <a:bodyPr/>
                    <a:lstStyle/>
                    <a:p>
                      <a:endParaRPr kumimoji="1" lang="ja-JP" alt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FFFFFF"/>
                          </a:solidFill>
                          <a:effectLst/>
                          <a:latin typeface="Gill Sans MT" pitchFamily="34" charset="0"/>
                          <a:ea typeface="ＭＳ Ｐゴシック" charset="-128"/>
                        </a:rPr>
                        <a:t>公共データに適用する上での当委員会の評価</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27025">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Gill Sans MT" pitchFamily="34" charset="0"/>
                          <a:ea typeface="ＭＳ Ｐゴシック" charset="-128"/>
                        </a:rPr>
                        <a:t>出典表示</a:t>
                      </a:r>
                    </a:p>
                  </a:txBody>
                  <a:tcPr anchor="ct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Gill Sans MT" pitchFamily="34" charset="0"/>
                          <a:ea typeface="ＭＳ Ｐゴシック" charset="-128"/>
                        </a:rPr>
                        <a:t>商業利用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Gill Sans MT" pitchFamily="34" charset="0"/>
                          <a:ea typeface="ＭＳ Ｐゴシック" charset="-128"/>
                        </a:rPr>
                        <a:t>改変</a:t>
                      </a:r>
                    </a:p>
                  </a:txBody>
                  <a:tcPr anchor="ct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vMerge="1">
                  <a:txBody>
                    <a:bodyPr/>
                    <a:lstStyle/>
                    <a:p>
                      <a:endParaRPr kumimoji="1" lang="ja-JP" altLang="en-US"/>
                    </a:p>
                  </a:txBody>
                  <a:tcPr/>
                </a:tc>
              </a:tr>
              <a:tr h="6588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 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改変を許可する</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（著作者の人格権を侵害する改変は許可しない）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FF0000"/>
                          </a:solidFill>
                          <a:effectLst/>
                          <a:latin typeface="Gill Sans MT" pitchFamily="34" charset="0"/>
                          <a:ea typeface="ＭＳ Ｐゴシック" charset="-128"/>
                        </a:rPr>
                        <a:t>最も利用範囲が広い</a:t>
                      </a:r>
                      <a:r>
                        <a:rPr kumimoji="1" lang="ja-JP" altLang="en-US" sz="1000" b="0" i="0" u="none" strike="noStrike" cap="none" normalizeH="0" baseline="0" smtClean="0">
                          <a:ln>
                            <a:noFill/>
                          </a:ln>
                          <a:solidFill>
                            <a:schemeClr val="tx1"/>
                          </a:solidFill>
                          <a:effectLst/>
                          <a:latin typeface="Gill Sans MT" pitchFamily="34" charset="0"/>
                          <a:ea typeface="ＭＳ Ｐゴシック" charset="-128"/>
                        </a:rPr>
                        <a:t>ので、推奨。</a:t>
                      </a:r>
                      <a:endParaRPr kumimoji="1" lang="en-US" altLang="ja-JP" sz="100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684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非営利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(CC-BY-NC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（改変されたものの商業利用も許可しない）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改変を許可する</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（著作者の人格権を侵害する改変は許可しない）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電子行政オープンデータ戦略では、</a:t>
                      </a:r>
                      <a:r>
                        <a:rPr kumimoji="1" lang="ja-JP" altLang="en-US" sz="1000" b="0" i="0" u="none" strike="noStrike" cap="none" normalizeH="0" baseline="0" smtClean="0">
                          <a:ln>
                            <a:noFill/>
                          </a:ln>
                          <a:solidFill>
                            <a:srgbClr val="FF0000"/>
                          </a:solidFill>
                          <a:effectLst/>
                          <a:latin typeface="Gill Sans MT" pitchFamily="34" charset="0"/>
                          <a:ea typeface="ＭＳ Ｐゴシック" charset="-128"/>
                        </a:rPr>
                        <a:t>「営利目的・非営利目的を問わず」としている</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684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改変禁止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(CC-BY-ND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改変（二次利用）を行うことができない。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684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非営利</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改変禁止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(CC-BY-NC-ND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電子行政オープンデータ戦略では、</a:t>
                      </a:r>
                      <a:r>
                        <a:rPr kumimoji="1" lang="ja-JP" altLang="en-US" sz="1000" b="0" i="0" u="none" strike="noStrike" cap="none" normalizeH="0" baseline="0" smtClean="0">
                          <a:ln>
                            <a:noFill/>
                          </a:ln>
                          <a:solidFill>
                            <a:srgbClr val="FF0000"/>
                          </a:solidFill>
                          <a:effectLst/>
                          <a:latin typeface="Gill Sans MT" pitchFamily="34" charset="0"/>
                          <a:ea typeface="ＭＳ Ｐゴシック" charset="-128"/>
                        </a:rPr>
                        <a:t>「営利目的・非営利目的を問わず」としている</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69373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継承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(CC-BY-SA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改変を許可するが、改変されてできた二次的著作物は、このライセンスと同一のライセンスを採用すること。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FF0000"/>
                          </a:solidFill>
                          <a:effectLst/>
                          <a:latin typeface="Gill Sans MT" pitchFamily="34" charset="0"/>
                          <a:ea typeface="ＭＳ Ｐゴシック" charset="-128"/>
                        </a:rPr>
                        <a:t>同一ライセンス同士でなくては結合できない</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ため、利用しづらい。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7905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非営利</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継承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(CC-NC-SA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（改変されたものの商業利用も許可しない）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改変を許可するが、改変されてできた二次的著作物は、このライセンスと同一のライセンスを採用すること。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rgbClr val="FF0000"/>
                          </a:solidFill>
                          <a:effectLst/>
                          <a:latin typeface="Gill Sans MT" pitchFamily="34" charset="0"/>
                          <a:ea typeface="ＭＳ Ｐゴシック" charset="-128"/>
                        </a:rPr>
                        <a:t>同一ライセンス同士でなくては結合できない</a:t>
                      </a: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ため、利用しづらい。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bl>
          </a:graphicData>
        </a:graphic>
      </p:graphicFrame>
      <p:pic>
        <p:nvPicPr>
          <p:cNvPr id="50244" name="Picture 4" descr="クリエイティブ・コモンズ・ライセンス"/>
          <p:cNvPicPr>
            <a:picLocks noChangeAspect="1" noChangeArrowheads="1"/>
          </p:cNvPicPr>
          <p:nvPr/>
        </p:nvPicPr>
        <p:blipFill>
          <a:blip r:embed="rId3"/>
          <a:srcRect/>
          <a:stretch>
            <a:fillRect/>
          </a:stretch>
        </p:blipFill>
        <p:spPr bwMode="auto">
          <a:xfrm>
            <a:off x="565150" y="2792347"/>
            <a:ext cx="838200" cy="295275"/>
          </a:xfrm>
          <a:prstGeom prst="rect">
            <a:avLst/>
          </a:prstGeom>
          <a:noFill/>
          <a:ln w="9525">
            <a:noFill/>
            <a:miter lim="800000"/>
            <a:headEnd/>
            <a:tailEnd/>
          </a:ln>
        </p:spPr>
      </p:pic>
      <p:pic>
        <p:nvPicPr>
          <p:cNvPr id="50245" name="Picture 6" descr="クリエイティブ・コモンズ・ライセンス"/>
          <p:cNvPicPr>
            <a:picLocks noChangeAspect="1" noChangeArrowheads="1"/>
          </p:cNvPicPr>
          <p:nvPr/>
        </p:nvPicPr>
        <p:blipFill>
          <a:blip r:embed="rId4"/>
          <a:srcRect/>
          <a:stretch>
            <a:fillRect/>
          </a:stretch>
        </p:blipFill>
        <p:spPr bwMode="auto">
          <a:xfrm>
            <a:off x="565150" y="2143059"/>
            <a:ext cx="838200" cy="295275"/>
          </a:xfrm>
          <a:prstGeom prst="rect">
            <a:avLst/>
          </a:prstGeom>
          <a:noFill/>
          <a:ln w="9525">
            <a:noFill/>
            <a:miter lim="800000"/>
            <a:headEnd/>
            <a:tailEnd/>
          </a:ln>
        </p:spPr>
      </p:pic>
      <p:pic>
        <p:nvPicPr>
          <p:cNvPr id="50246" name="Picture 8" descr="クリエイティブ・コモンズ・ライセンス"/>
          <p:cNvPicPr>
            <a:picLocks noChangeAspect="1" noChangeArrowheads="1"/>
          </p:cNvPicPr>
          <p:nvPr/>
        </p:nvPicPr>
        <p:blipFill>
          <a:blip r:embed="rId5"/>
          <a:srcRect/>
          <a:stretch>
            <a:fillRect/>
          </a:stretch>
        </p:blipFill>
        <p:spPr bwMode="auto">
          <a:xfrm>
            <a:off x="565150" y="3440047"/>
            <a:ext cx="838200" cy="295275"/>
          </a:xfrm>
          <a:prstGeom prst="rect">
            <a:avLst/>
          </a:prstGeom>
          <a:noFill/>
          <a:ln w="9525">
            <a:noFill/>
            <a:miter lim="800000"/>
            <a:headEnd/>
            <a:tailEnd/>
          </a:ln>
        </p:spPr>
      </p:pic>
      <p:pic>
        <p:nvPicPr>
          <p:cNvPr id="50247" name="Picture 10" descr="クリエイティブ・コモンズ・ライセンス"/>
          <p:cNvPicPr>
            <a:picLocks noChangeAspect="1" noChangeArrowheads="1"/>
          </p:cNvPicPr>
          <p:nvPr/>
        </p:nvPicPr>
        <p:blipFill>
          <a:blip r:embed="rId6"/>
          <a:srcRect/>
          <a:stretch>
            <a:fillRect/>
          </a:stretch>
        </p:blipFill>
        <p:spPr bwMode="auto">
          <a:xfrm>
            <a:off x="565150" y="4098859"/>
            <a:ext cx="838200" cy="295275"/>
          </a:xfrm>
          <a:prstGeom prst="rect">
            <a:avLst/>
          </a:prstGeom>
          <a:noFill/>
          <a:ln w="9525">
            <a:noFill/>
            <a:miter lim="800000"/>
            <a:headEnd/>
            <a:tailEnd/>
          </a:ln>
        </p:spPr>
      </p:pic>
      <p:pic>
        <p:nvPicPr>
          <p:cNvPr id="50248" name="Picture 12" descr="クリエイティブ・コモンズ・ライセンス"/>
          <p:cNvPicPr>
            <a:picLocks noChangeAspect="1" noChangeArrowheads="1"/>
          </p:cNvPicPr>
          <p:nvPr/>
        </p:nvPicPr>
        <p:blipFill>
          <a:blip r:embed="rId7"/>
          <a:srcRect/>
          <a:stretch>
            <a:fillRect/>
          </a:stretch>
        </p:blipFill>
        <p:spPr bwMode="auto">
          <a:xfrm>
            <a:off x="565150" y="4808472"/>
            <a:ext cx="838200" cy="295275"/>
          </a:xfrm>
          <a:prstGeom prst="rect">
            <a:avLst/>
          </a:prstGeom>
          <a:noFill/>
          <a:ln w="9525">
            <a:noFill/>
            <a:miter lim="800000"/>
            <a:headEnd/>
            <a:tailEnd/>
          </a:ln>
        </p:spPr>
      </p:pic>
      <p:pic>
        <p:nvPicPr>
          <p:cNvPr id="50249" name="Picture 14" descr="クリエイティブ・コモンズ・ライセンス"/>
          <p:cNvPicPr>
            <a:picLocks noChangeAspect="1" noChangeArrowheads="1"/>
          </p:cNvPicPr>
          <p:nvPr/>
        </p:nvPicPr>
        <p:blipFill>
          <a:blip r:embed="rId8"/>
          <a:srcRect/>
          <a:stretch>
            <a:fillRect/>
          </a:stretch>
        </p:blipFill>
        <p:spPr bwMode="auto">
          <a:xfrm>
            <a:off x="565150" y="5600634"/>
            <a:ext cx="838200" cy="295275"/>
          </a:xfrm>
          <a:prstGeom prst="rect">
            <a:avLst/>
          </a:prstGeom>
          <a:noFill/>
          <a:ln w="9525">
            <a:noFill/>
            <a:miter lim="800000"/>
            <a:headEnd/>
            <a:tailEnd/>
          </a:ln>
        </p:spPr>
      </p:pic>
      <p:sp>
        <p:nvSpPr>
          <p:cNvPr id="3" name="スライド番号プレースホルダー 2"/>
          <p:cNvSpPr>
            <a:spLocks noGrp="1"/>
          </p:cNvSpPr>
          <p:nvPr>
            <p:ph type="sldNum" sz="quarter" idx="10"/>
          </p:nvPr>
        </p:nvSpPr>
        <p:spPr/>
        <p:txBody>
          <a:bodyPr/>
          <a:lstStyle/>
          <a:p>
            <a:pPr>
              <a:defRPr/>
            </a:pPr>
            <a:fld id="{2A512940-C0E6-42E4-B944-813B6C7176E2}" type="slidenum">
              <a:rPr lang="ja-JP" altLang="en-US" smtClean="0"/>
              <a:pPr>
                <a:defRPr/>
              </a:pPr>
              <a:t>4</a:t>
            </a:fld>
            <a:endParaRPr lang="ja-JP" altLang="en-US" dirty="0"/>
          </a:p>
        </p:txBody>
      </p:sp>
      <p:sp>
        <p:nvSpPr>
          <p:cNvPr id="50252" name="テキスト ボックス 12"/>
          <p:cNvSpPr txBox="1">
            <a:spLocks noChangeArrowheads="1"/>
          </p:cNvSpPr>
          <p:nvPr/>
        </p:nvSpPr>
        <p:spPr bwMode="auto">
          <a:xfrm>
            <a:off x="770563" y="6275232"/>
            <a:ext cx="8060074" cy="246221"/>
          </a:xfrm>
          <a:prstGeom prst="rect">
            <a:avLst/>
          </a:prstGeom>
          <a:noFill/>
          <a:ln w="9525">
            <a:noFill/>
            <a:miter lim="800000"/>
            <a:headEnd/>
            <a:tailEnd/>
          </a:ln>
        </p:spPr>
        <p:txBody>
          <a:bodyPr wrap="square">
            <a:spAutoFit/>
          </a:bodyPr>
          <a:lstStyle/>
          <a:p>
            <a:pPr algn="r"/>
            <a:r>
              <a:rPr lang="en-US" altLang="ja-JP" sz="1000" dirty="0" smtClean="0"/>
              <a:t>【</a:t>
            </a:r>
            <a:r>
              <a:rPr lang="ja-JP" altLang="en-US" sz="1000" dirty="0" smtClean="0"/>
              <a:t>出典</a:t>
            </a:r>
            <a:r>
              <a:rPr lang="en-US" altLang="ja-JP" sz="1000" dirty="0" smtClean="0"/>
              <a:t>】</a:t>
            </a:r>
            <a:r>
              <a:rPr lang="ja-JP" altLang="en-US" sz="1000" dirty="0" smtClean="0"/>
              <a:t>　クリエイティブ</a:t>
            </a:r>
            <a:r>
              <a:rPr lang="ja-JP" altLang="en-US" sz="1000" dirty="0"/>
              <a:t>・コモンズ・</a:t>
            </a:r>
            <a:r>
              <a:rPr lang="ja-JP" altLang="en-US" sz="1000" dirty="0" smtClean="0"/>
              <a:t>ジャパン ウェブサイト（</a:t>
            </a:r>
            <a:r>
              <a:rPr lang="en-US" altLang="ja-JP" sz="1000" dirty="0"/>
              <a:t> http://creativecommons.jp/licenses/ </a:t>
            </a:r>
            <a:r>
              <a:rPr lang="ja-JP" altLang="en-US" sz="1000" dirty="0" smtClean="0"/>
              <a:t>）等をもと</a:t>
            </a:r>
            <a:r>
              <a:rPr lang="ja-JP" altLang="en-US" sz="1000" dirty="0"/>
              <a:t>にデータガバナンス委員会事務局作成</a:t>
            </a:r>
            <a:endParaRPr lang="en-US" altLang="ja-JP" sz="1000" dirty="0"/>
          </a:p>
        </p:txBody>
      </p:sp>
    </p:spTree>
    <p:extLst>
      <p:ext uri="{BB962C8B-B14F-4D97-AF65-F5344CB8AC3E}">
        <p14:creationId xmlns:p14="http://schemas.microsoft.com/office/powerpoint/2010/main" val="25567232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pPr>
                <a:defRPr/>
              </a:pPr>
              <a:t>5</a:t>
            </a:fld>
            <a:endParaRPr lang="ja-JP" altLang="en-US" dirty="0"/>
          </a:p>
        </p:txBody>
      </p:sp>
      <p:sp>
        <p:nvSpPr>
          <p:cNvPr id="15365" name="タイトル 1"/>
          <p:cNvSpPr>
            <a:spLocks noGrp="1"/>
          </p:cNvSpPr>
          <p:nvPr>
            <p:ph type="title"/>
          </p:nvPr>
        </p:nvSpPr>
        <p:spPr>
          <a:xfrm>
            <a:off x="404191" y="165653"/>
            <a:ext cx="8229600" cy="791610"/>
          </a:xfrm>
        </p:spPr>
        <p:txBody>
          <a:bodyPr/>
          <a:lstStyle/>
          <a:p>
            <a:pPr eaLnBrk="1" hangingPunct="1"/>
            <a:r>
              <a:rPr lang="ja-JP" altLang="en-US" sz="2400" dirty="0" smtClean="0"/>
              <a:t>（３）ライセンスを採用する上での留意点（例）</a:t>
            </a:r>
          </a:p>
        </p:txBody>
      </p:sp>
      <p:sp>
        <p:nvSpPr>
          <p:cNvPr id="9" name="コンテンツ プレースホルダー 1"/>
          <p:cNvSpPr>
            <a:spLocks noGrp="1"/>
          </p:cNvSpPr>
          <p:nvPr>
            <p:ph sz="quarter" idx="1"/>
          </p:nvPr>
        </p:nvSpPr>
        <p:spPr>
          <a:xfrm>
            <a:off x="133564" y="1023994"/>
            <a:ext cx="9000162" cy="5448725"/>
          </a:xfrm>
        </p:spPr>
        <p:txBody>
          <a:bodyPr/>
          <a:lstStyle/>
          <a:p>
            <a:pPr marL="0" indent="0">
              <a:buNone/>
            </a:pPr>
            <a:r>
              <a:rPr lang="ja-JP" altLang="en-US" sz="1400" b="1" dirty="0" smtClean="0"/>
              <a:t>○　</a:t>
            </a:r>
            <a:r>
              <a:rPr lang="ja-JP" altLang="en-US" sz="1400" b="1" dirty="0"/>
              <a:t>著作権がないデータ（数値データ等）が混在している公共データの扱い　（例：統計関連情報ホームページ）</a:t>
            </a:r>
            <a:endParaRPr lang="en-US" altLang="ja-JP" sz="1400" b="1" dirty="0"/>
          </a:p>
          <a:p>
            <a:pPr lvl="1">
              <a:spcBef>
                <a:spcPts val="0"/>
              </a:spcBef>
            </a:pPr>
            <a:r>
              <a:rPr lang="ja-JP" altLang="en-US" sz="1400" dirty="0"/>
              <a:t>クリエイティブ・コモンズをはじめとする</a:t>
            </a:r>
            <a:r>
              <a:rPr lang="ja-JP" altLang="en-US" sz="1400" u="sng" dirty="0"/>
              <a:t>ライセンスは、対象となる公共データに著作権があることを前提として作成されているため、著作権がない公共データをどのように扱うかという課題</a:t>
            </a:r>
            <a:r>
              <a:rPr lang="ja-JP" altLang="en-US" sz="1400" dirty="0"/>
              <a:t>がある。</a:t>
            </a:r>
            <a:endParaRPr lang="en-US" altLang="ja-JP" sz="1400" dirty="0"/>
          </a:p>
          <a:p>
            <a:pPr lvl="1">
              <a:spcBef>
                <a:spcPts val="0"/>
              </a:spcBef>
            </a:pPr>
            <a:r>
              <a:rPr lang="ja-JP" altLang="en-US" sz="1400" dirty="0"/>
              <a:t>仮に著作権がない公共データにライセンスを付与した場合、以下のような課題がある。</a:t>
            </a:r>
            <a:endParaRPr lang="en-US" altLang="ja-JP" sz="1400" dirty="0"/>
          </a:p>
          <a:p>
            <a:pPr lvl="2">
              <a:spcBef>
                <a:spcPts val="0"/>
              </a:spcBef>
            </a:pPr>
            <a:r>
              <a:rPr lang="ja-JP" altLang="en-US" sz="1400" u="sng" dirty="0"/>
              <a:t>本来は著作権がないものであるにも関わらず、著作権があるかのように表示される（負のラベリング効果）</a:t>
            </a:r>
            <a:r>
              <a:rPr lang="ja-JP" altLang="en-US" sz="1400" dirty="0"/>
              <a:t>。</a:t>
            </a:r>
          </a:p>
          <a:p>
            <a:pPr lvl="2">
              <a:spcBef>
                <a:spcPts val="0"/>
              </a:spcBef>
            </a:pPr>
            <a:r>
              <a:rPr lang="ja-JP" altLang="en-US" sz="1400" u="sng" dirty="0"/>
              <a:t>本来は何の制約もなく利用できるはずの公共データに、出典の明示などの利用の制限が課される</a:t>
            </a:r>
            <a:r>
              <a:rPr lang="ja-JP" altLang="en-US" sz="1400" dirty="0"/>
              <a:t>。</a:t>
            </a:r>
          </a:p>
          <a:p>
            <a:pPr marL="274638" lvl="1" indent="0">
              <a:lnSpc>
                <a:spcPts val="1500"/>
              </a:lnSpc>
              <a:spcBef>
                <a:spcPts val="0"/>
              </a:spcBef>
              <a:buNone/>
            </a:pPr>
            <a:r>
              <a:rPr lang="ja-JP" altLang="en-US" sz="1400" dirty="0"/>
              <a:t>　　</a:t>
            </a:r>
            <a:r>
              <a:rPr lang="en-US" altLang="ja-JP" sz="1200" dirty="0"/>
              <a:t>【</a:t>
            </a:r>
            <a:r>
              <a:rPr lang="ja-JP" altLang="en-US" sz="1200" dirty="0"/>
              <a:t>考えられる対応方法（例）</a:t>
            </a:r>
            <a:r>
              <a:rPr lang="en-US" altLang="ja-JP" sz="1200" dirty="0"/>
              <a:t>】</a:t>
            </a:r>
            <a:r>
              <a:rPr lang="ja-JP" altLang="en-US" sz="1200" dirty="0"/>
              <a:t>　</a:t>
            </a:r>
            <a:endParaRPr lang="en-US" altLang="ja-JP" sz="1200" dirty="0"/>
          </a:p>
          <a:p>
            <a:pPr marL="893763" lvl="2" indent="-300038">
              <a:lnSpc>
                <a:spcPts val="1500"/>
              </a:lnSpc>
              <a:spcBef>
                <a:spcPts val="0"/>
              </a:spcBef>
              <a:buNone/>
            </a:pPr>
            <a:r>
              <a:rPr lang="ja-JP" altLang="en-US" sz="1200" dirty="0">
                <a:latin typeface="+mn-ea"/>
              </a:rPr>
              <a:t>　・著作権がある部分とない部分を峻別した上で、それぞれの部分ごとに、著作権のない旨の表示／ライセンス表示を行う方法</a:t>
            </a:r>
            <a:endParaRPr lang="en-US" altLang="ja-JP" sz="1200" dirty="0">
              <a:latin typeface="+mn-ea"/>
            </a:endParaRPr>
          </a:p>
          <a:p>
            <a:pPr marL="893763" lvl="2" indent="-300038">
              <a:lnSpc>
                <a:spcPts val="1500"/>
              </a:lnSpc>
              <a:spcBef>
                <a:spcPts val="0"/>
              </a:spcBef>
              <a:buNone/>
            </a:pPr>
            <a:r>
              <a:rPr lang="en-US" altLang="ja-JP" sz="1200" dirty="0">
                <a:latin typeface="+mn-ea"/>
              </a:rPr>
              <a:t>    </a:t>
            </a:r>
            <a:r>
              <a:rPr lang="ja-JP" altLang="en-US" sz="1200" dirty="0">
                <a:latin typeface="+mn-ea"/>
              </a:rPr>
              <a:t>（ただし、この場合、データによっては、著作物性の判定に多くの労力がかかる可能性がある点には留意が必要）</a:t>
            </a:r>
            <a:endParaRPr lang="en-US" altLang="ja-JP" sz="1200" dirty="0">
              <a:latin typeface="+mn-ea"/>
            </a:endParaRPr>
          </a:p>
          <a:p>
            <a:pPr marL="893763" lvl="2" indent="-300038">
              <a:lnSpc>
                <a:spcPts val="1500"/>
              </a:lnSpc>
              <a:spcBef>
                <a:spcPts val="0"/>
              </a:spcBef>
              <a:buNone/>
            </a:pPr>
            <a:r>
              <a:rPr lang="ja-JP" altLang="en-US" sz="1200" dirty="0"/>
              <a:t>　・全体として１つのライセンスを付与した上で、著作権がない部分については当該ライセンスの適用除外となる旨を明記する方法</a:t>
            </a:r>
            <a:endParaRPr lang="en-US" altLang="ja-JP" sz="1200" dirty="0"/>
          </a:p>
          <a:p>
            <a:pPr marL="1160463" lvl="1" indent="-885825">
              <a:lnSpc>
                <a:spcPts val="1500"/>
              </a:lnSpc>
              <a:spcBef>
                <a:spcPts val="0"/>
              </a:spcBef>
              <a:buNone/>
            </a:pPr>
            <a:r>
              <a:rPr lang="ja-JP" altLang="en-US" sz="1200" dirty="0">
                <a:latin typeface="ＭＳ Ｐ明朝" pitchFamily="18" charset="-128"/>
                <a:ea typeface="ＭＳ Ｐ明朝" pitchFamily="18" charset="-128"/>
              </a:rPr>
              <a:t>　　　　　（参考）　豪やニュージーランドでは、著作物性の有無を判別した上で、著作権がないデータに対しては、</a:t>
            </a:r>
            <a:r>
              <a:rPr lang="en-US" altLang="ja-JP" sz="1200" dirty="0">
                <a:latin typeface="ＭＳ Ｐ明朝" pitchFamily="18" charset="-128"/>
                <a:ea typeface="ＭＳ Ｐ明朝" pitchFamily="18" charset="-128"/>
              </a:rPr>
              <a:t>”No known rights”</a:t>
            </a:r>
            <a:r>
              <a:rPr lang="ja-JP" altLang="en-US" sz="1200" dirty="0">
                <a:latin typeface="ＭＳ Ｐ明朝" pitchFamily="18" charset="-128"/>
                <a:ea typeface="ＭＳ Ｐ明朝" pitchFamily="18" charset="-128"/>
              </a:rPr>
              <a:t>と明示している。</a:t>
            </a:r>
            <a:endParaRPr lang="en-US" altLang="ja-JP" sz="1200" dirty="0">
              <a:latin typeface="ＭＳ Ｐ明朝" pitchFamily="18" charset="-128"/>
              <a:ea typeface="ＭＳ Ｐ明朝" pitchFamily="18" charset="-128"/>
            </a:endParaRPr>
          </a:p>
          <a:p>
            <a:pPr marL="0" indent="0">
              <a:spcBef>
                <a:spcPts val="1200"/>
              </a:spcBef>
              <a:buNone/>
            </a:pPr>
            <a:r>
              <a:rPr lang="ja-JP" altLang="en-US" sz="1400" b="1" dirty="0"/>
              <a:t>○　第三者の権利や契約等による制約が混在する公共データの扱い　（例：白書）</a:t>
            </a:r>
            <a:endParaRPr lang="en-US" altLang="ja-JP" sz="1400" b="1" dirty="0"/>
          </a:p>
          <a:p>
            <a:pPr lvl="1">
              <a:spcBef>
                <a:spcPts val="0"/>
              </a:spcBef>
            </a:pPr>
            <a:r>
              <a:rPr lang="ja-JP" altLang="en-US" sz="1400" dirty="0"/>
              <a:t>国が著作権やその他の権利（肖像権、商標権等）を保有していない第三者の著作物が引用や転載などの方法で含まれている公共データの場合、ライセンスの表示に係る課題としては以下のようなものがある。</a:t>
            </a:r>
            <a:endParaRPr lang="en-US" altLang="ja-JP" sz="1400" dirty="0"/>
          </a:p>
          <a:p>
            <a:pPr lvl="2">
              <a:spcBef>
                <a:spcPts val="0"/>
              </a:spcBef>
            </a:pPr>
            <a:r>
              <a:rPr lang="ja-JP" altLang="en-US" sz="1400" dirty="0"/>
              <a:t>データの利用者にとっては、</a:t>
            </a:r>
            <a:r>
              <a:rPr lang="ja-JP" altLang="en-US" sz="1400" u="sng" dirty="0"/>
              <a:t>どの部分が第三者の著作物かがわかりにくい</a:t>
            </a:r>
            <a:r>
              <a:rPr lang="ja-JP" altLang="en-US" sz="1400" dirty="0"/>
              <a:t>。</a:t>
            </a:r>
            <a:endParaRPr lang="en-US" altLang="ja-JP" sz="1400" dirty="0"/>
          </a:p>
          <a:p>
            <a:pPr lvl="2">
              <a:spcBef>
                <a:spcPts val="0"/>
              </a:spcBef>
            </a:pPr>
            <a:r>
              <a:rPr lang="ja-JP" altLang="en-US" sz="1400" dirty="0"/>
              <a:t>ライセンスを表示する際に、</a:t>
            </a:r>
            <a:r>
              <a:rPr lang="ja-JP" altLang="en-US" sz="1400" u="sng" dirty="0"/>
              <a:t>国が利用を許諾できない第三者の著作物の部分をどう扱うか</a:t>
            </a:r>
            <a:r>
              <a:rPr lang="ja-JP" altLang="en-US" sz="1400" dirty="0"/>
              <a:t>（当該部分の削除する方法、あるいは、当該部分についてはライセンスの適用除外となる旨を明記する方法が考えられる）。</a:t>
            </a:r>
            <a:endParaRPr lang="en-US" altLang="ja-JP" sz="1400" dirty="0"/>
          </a:p>
          <a:p>
            <a:pPr lvl="2">
              <a:spcBef>
                <a:spcPts val="0"/>
              </a:spcBef>
            </a:pPr>
            <a:r>
              <a:rPr lang="ja-JP" altLang="en-US" sz="1400" dirty="0"/>
              <a:t>調査委託時の契約書において、</a:t>
            </a:r>
            <a:r>
              <a:rPr lang="ja-JP" altLang="en-US" sz="1400" u="sng" dirty="0"/>
              <a:t>当該調査委託において作成される情報の二次利用を許諾する権利を発注者が得るようにするために契約書に盛り込むべき条件をどのようにすべきか。</a:t>
            </a:r>
            <a:endParaRPr lang="en-US" altLang="ja-JP" sz="1400" u="sng" dirty="0"/>
          </a:p>
          <a:p>
            <a:pPr lvl="1"/>
            <a:r>
              <a:rPr lang="ja-JP" altLang="en-US" sz="1400" u="sng" dirty="0"/>
              <a:t>契約等によって国が利用を制限されている第三者のデータ</a:t>
            </a:r>
            <a:r>
              <a:rPr lang="ja-JP" altLang="en-US" sz="1400" dirty="0"/>
              <a:t>を利用している公共データの場合についても、ライセンスの表示にかかる課題として、上述と同様の課題が存在する。</a:t>
            </a:r>
            <a:endParaRPr lang="en-US" altLang="ja-JP" sz="1400" dirty="0"/>
          </a:p>
          <a:p>
            <a:pPr marL="0" indent="0">
              <a:spcBef>
                <a:spcPts val="1200"/>
              </a:spcBef>
              <a:buNone/>
            </a:pPr>
            <a:r>
              <a:rPr lang="ja-JP" altLang="en-US" sz="1400" b="1" dirty="0"/>
              <a:t>○　個別法による制約のある公共データの扱い　（例：気象業務法、測量法等）</a:t>
            </a:r>
          </a:p>
        </p:txBody>
      </p:sp>
    </p:spTree>
    <p:extLst>
      <p:ext uri="{BB962C8B-B14F-4D97-AF65-F5344CB8AC3E}">
        <p14:creationId xmlns:p14="http://schemas.microsoft.com/office/powerpoint/2010/main" val="13313135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solidFill>
                  <a:schemeClr val="tx1"/>
                </a:solidFill>
              </a:rPr>
              <a:pPr>
                <a:defRPr/>
              </a:pPr>
              <a:t>6</a:t>
            </a:fld>
            <a:endParaRPr lang="ja-JP" altLang="en-US" dirty="0">
              <a:solidFill>
                <a:schemeClr val="tx1"/>
              </a:solidFill>
            </a:endParaRPr>
          </a:p>
        </p:txBody>
      </p:sp>
      <p:sp>
        <p:nvSpPr>
          <p:cNvPr id="12" name="タイトル 1"/>
          <p:cNvSpPr>
            <a:spLocks noGrp="1"/>
          </p:cNvSpPr>
          <p:nvPr>
            <p:ph type="title"/>
          </p:nvPr>
        </p:nvSpPr>
        <p:spPr>
          <a:xfrm>
            <a:off x="404191" y="165653"/>
            <a:ext cx="8229600" cy="791610"/>
          </a:xfrm>
        </p:spPr>
        <p:txBody>
          <a:bodyPr/>
          <a:lstStyle/>
          <a:p>
            <a:pPr eaLnBrk="1" hangingPunct="1"/>
            <a:r>
              <a:rPr lang="ja-JP" altLang="en-US" sz="2400" dirty="0" smtClean="0"/>
              <a:t>（４）ケーススタディの検討フロー①</a:t>
            </a:r>
          </a:p>
        </p:txBody>
      </p:sp>
      <p:sp>
        <p:nvSpPr>
          <p:cNvPr id="13" name="コンテンツ プレースホルダー 1"/>
          <p:cNvSpPr>
            <a:spLocks noGrp="1"/>
          </p:cNvSpPr>
          <p:nvPr>
            <p:ph sz="quarter" idx="1"/>
          </p:nvPr>
        </p:nvSpPr>
        <p:spPr>
          <a:xfrm>
            <a:off x="436652" y="972618"/>
            <a:ext cx="8579758" cy="1071938"/>
          </a:xfrm>
        </p:spPr>
        <p:txBody>
          <a:bodyPr/>
          <a:lstStyle/>
          <a:p>
            <a:pPr>
              <a:lnSpc>
                <a:spcPts val="1400"/>
              </a:lnSpc>
              <a:spcBef>
                <a:spcPts val="300"/>
              </a:spcBef>
            </a:pPr>
            <a:r>
              <a:rPr lang="ja-JP" altLang="en-US" sz="1400" dirty="0"/>
              <a:t>情報通信白書（ウェブ版）を対象に、「クリエイティブ・コモンズ・ライセンスの表示ライセンス」（以下「</a:t>
            </a:r>
            <a:r>
              <a:rPr lang="en-US" altLang="ja-JP" sz="1400" dirty="0"/>
              <a:t>CC</a:t>
            </a:r>
            <a:r>
              <a:rPr lang="ja-JP" altLang="en-US" sz="1400" dirty="0"/>
              <a:t>－</a:t>
            </a:r>
            <a:r>
              <a:rPr lang="en-US" altLang="ja-JP" sz="1400" dirty="0"/>
              <a:t>BY</a:t>
            </a:r>
            <a:r>
              <a:rPr lang="ja-JP" altLang="en-US" sz="1400" dirty="0"/>
              <a:t>」）で公開するために必要となる検討を行った。</a:t>
            </a:r>
          </a:p>
          <a:p>
            <a:pPr>
              <a:lnSpc>
                <a:spcPts val="1400"/>
              </a:lnSpc>
              <a:spcBef>
                <a:spcPts val="300"/>
              </a:spcBef>
            </a:pPr>
            <a:r>
              <a:rPr lang="ja-JP" altLang="en-US" sz="1400" dirty="0"/>
              <a:t>情報通信白書（ウェブ版）の全体をチェックし、①</a:t>
            </a:r>
            <a:r>
              <a:rPr lang="en-US" altLang="ja-JP" sz="1400" dirty="0"/>
              <a:t>CC-BY</a:t>
            </a:r>
            <a:r>
              <a:rPr lang="ja-JP" altLang="en-US" sz="1400" dirty="0"/>
              <a:t>適用不可候補箇所の抽出・分類、②</a:t>
            </a:r>
            <a:r>
              <a:rPr lang="en-US" altLang="ja-JP" sz="1400" dirty="0"/>
              <a:t>CC-BY</a:t>
            </a:r>
            <a:r>
              <a:rPr lang="ja-JP" altLang="en-US" sz="1400" dirty="0"/>
              <a:t>適用可否の確認、③</a:t>
            </a:r>
            <a:r>
              <a:rPr lang="en-US" altLang="ja-JP" sz="1400" dirty="0"/>
              <a:t>CC-BY</a:t>
            </a:r>
            <a:r>
              <a:rPr lang="ja-JP" altLang="en-US" sz="1400" dirty="0"/>
              <a:t>適用不可を明示の上、公開する。</a:t>
            </a:r>
          </a:p>
        </p:txBody>
      </p:sp>
      <p:sp>
        <p:nvSpPr>
          <p:cNvPr id="5" name="テキスト ボックス 4"/>
          <p:cNvSpPr txBox="1"/>
          <p:nvPr/>
        </p:nvSpPr>
        <p:spPr>
          <a:xfrm>
            <a:off x="202017" y="6198781"/>
            <a:ext cx="5492209" cy="415498"/>
          </a:xfrm>
          <a:prstGeom prst="rect">
            <a:avLst/>
          </a:prstGeom>
          <a:noFill/>
        </p:spPr>
        <p:txBody>
          <a:bodyPr wrap="none" rtlCol="0">
            <a:spAutoFit/>
          </a:bodyPr>
          <a:lstStyle/>
          <a:p>
            <a:r>
              <a:rPr kumimoji="1" lang="en-US" altLang="ja-JP" sz="1050" dirty="0" smtClean="0"/>
              <a:t>※</a:t>
            </a:r>
            <a:r>
              <a:rPr kumimoji="1" lang="ja-JP" altLang="en-US" sz="1050" dirty="0" smtClean="0"/>
              <a:t>「</a:t>
            </a:r>
            <a:r>
              <a:rPr kumimoji="1" lang="en-US" altLang="ja-JP" sz="1050" dirty="0" smtClean="0"/>
              <a:t>CC-BY</a:t>
            </a:r>
            <a:r>
              <a:rPr kumimoji="1" lang="ja-JP" altLang="en-US" sz="1050" dirty="0" smtClean="0"/>
              <a:t>」とは、「クリエイティブ・コモンズ・ライセンス　表示ライセンス」を指す。</a:t>
            </a:r>
            <a:endParaRPr kumimoji="1" lang="en-US" altLang="ja-JP" sz="1050" dirty="0" smtClean="0"/>
          </a:p>
          <a:p>
            <a:r>
              <a:rPr lang="ja-JP" altLang="en-US" sz="1050" dirty="0"/>
              <a:t>　</a:t>
            </a:r>
            <a:r>
              <a:rPr lang="ja-JP" altLang="en-US" sz="1050" dirty="0" smtClean="0"/>
              <a:t>　</a:t>
            </a:r>
            <a:r>
              <a:rPr kumimoji="1" lang="ja-JP" altLang="en-US" sz="1050" dirty="0" smtClean="0"/>
              <a:t>出所を表示すれば、商業的な利用を含めて自由に利用ができるという条件のライセンス。</a:t>
            </a:r>
            <a:endParaRPr kumimoji="1" lang="ja-JP" altLang="en-US" sz="1050" dirty="0"/>
          </a:p>
        </p:txBody>
      </p:sp>
      <p:sp>
        <p:nvSpPr>
          <p:cNvPr id="38" name="1 つの角を切り取った四角形 37"/>
          <p:cNvSpPr/>
          <p:nvPr/>
        </p:nvSpPr>
        <p:spPr bwMode="auto">
          <a:xfrm>
            <a:off x="743051" y="2405484"/>
            <a:ext cx="879526" cy="1098817"/>
          </a:xfrm>
          <a:prstGeom prst="snip1Rect">
            <a:avLst/>
          </a:prstGeom>
          <a:solidFill>
            <a:schemeClr val="bg1">
              <a:lumMod val="85000"/>
            </a:schemeClr>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1400" b="0" i="0" u="none" strike="noStrike" cap="none" normalizeH="0" baseline="0" dirty="0" smtClean="0">
              <a:ln>
                <a:noFill/>
              </a:ln>
              <a:effectLst/>
              <a:latin typeface="ＭＳ Ｐゴシック" pitchFamily="50" charset="-128"/>
              <a:ea typeface="ＭＳ Ｐゴシック" pitchFamily="50" charset="-128"/>
            </a:endParaRPr>
          </a:p>
        </p:txBody>
      </p:sp>
      <p:sp>
        <p:nvSpPr>
          <p:cNvPr id="40" name="1 つの角を切り取った四角形 39"/>
          <p:cNvSpPr/>
          <p:nvPr/>
        </p:nvSpPr>
        <p:spPr bwMode="auto">
          <a:xfrm>
            <a:off x="876635" y="2619356"/>
            <a:ext cx="879526" cy="1098817"/>
          </a:xfrm>
          <a:prstGeom prst="snip1Rect">
            <a:avLst/>
          </a:prstGeom>
          <a:solidFill>
            <a:schemeClr val="bg1">
              <a:lumMod val="85000"/>
            </a:schemeClr>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1400" b="0" i="0" u="none" strike="noStrike" cap="none" normalizeH="0" baseline="0" dirty="0" smtClean="0">
              <a:ln>
                <a:noFill/>
              </a:ln>
              <a:effectLst/>
              <a:latin typeface="ＭＳ Ｐゴシック" pitchFamily="50" charset="-128"/>
              <a:ea typeface="ＭＳ Ｐゴシック" pitchFamily="50" charset="-128"/>
            </a:endParaRPr>
          </a:p>
        </p:txBody>
      </p:sp>
      <p:sp>
        <p:nvSpPr>
          <p:cNvPr id="41" name="テキスト ボックス 40"/>
          <p:cNvSpPr txBox="1"/>
          <p:nvPr/>
        </p:nvSpPr>
        <p:spPr>
          <a:xfrm>
            <a:off x="648165" y="1969626"/>
            <a:ext cx="1107996" cy="461665"/>
          </a:xfrm>
          <a:prstGeom prst="rect">
            <a:avLst/>
          </a:prstGeom>
          <a:noFill/>
        </p:spPr>
        <p:txBody>
          <a:bodyPr wrap="none" rtlCol="0">
            <a:spAutoFit/>
          </a:bodyPr>
          <a:lstStyle/>
          <a:p>
            <a:pPr algn="ctr"/>
            <a:r>
              <a:rPr kumimoji="1" lang="ja-JP" altLang="en-US" sz="1200" dirty="0" smtClean="0">
                <a:latin typeface="HGP創英角ｺﾞｼｯｸUB" pitchFamily="50" charset="-128"/>
                <a:ea typeface="HGP創英角ｺﾞｼｯｸUB" pitchFamily="50" charset="-128"/>
              </a:rPr>
              <a:t>情報通信白書</a:t>
            </a:r>
            <a:endParaRPr kumimoji="1" lang="en-US" altLang="ja-JP" sz="1200" dirty="0" smtClean="0">
              <a:latin typeface="HGP創英角ｺﾞｼｯｸUB" pitchFamily="50" charset="-128"/>
              <a:ea typeface="HGP創英角ｺﾞｼｯｸUB" pitchFamily="50" charset="-128"/>
            </a:endParaRPr>
          </a:p>
          <a:p>
            <a:pPr algn="ctr"/>
            <a:r>
              <a:rPr lang="ja-JP" altLang="en-US" sz="1200" dirty="0" smtClean="0">
                <a:latin typeface="HGP創英角ｺﾞｼｯｸUB" pitchFamily="50" charset="-128"/>
                <a:ea typeface="HGP創英角ｺﾞｼｯｸUB" pitchFamily="50" charset="-128"/>
              </a:rPr>
              <a:t>（ウェブ版）</a:t>
            </a:r>
            <a:endParaRPr kumimoji="1" lang="en-US" altLang="ja-JP" sz="1200" dirty="0" smtClean="0">
              <a:latin typeface="HGP創英角ｺﾞｼｯｸUB" pitchFamily="50" charset="-128"/>
              <a:ea typeface="HGP創英角ｺﾞｼｯｸUB" pitchFamily="50" charset="-128"/>
            </a:endParaRPr>
          </a:p>
        </p:txBody>
      </p:sp>
      <p:sp>
        <p:nvSpPr>
          <p:cNvPr id="42" name="テキスト ボックス 41"/>
          <p:cNvSpPr txBox="1"/>
          <p:nvPr/>
        </p:nvSpPr>
        <p:spPr>
          <a:xfrm>
            <a:off x="2231559" y="2313803"/>
            <a:ext cx="646331" cy="461665"/>
          </a:xfrm>
          <a:prstGeom prst="rect">
            <a:avLst/>
          </a:prstGeom>
          <a:noFill/>
        </p:spPr>
        <p:txBody>
          <a:bodyPr wrap="none" rtlCol="0">
            <a:spAutoFit/>
          </a:bodyPr>
          <a:lstStyle/>
          <a:p>
            <a:pPr algn="l"/>
            <a:r>
              <a:rPr lang="en-US" altLang="ja-JP" sz="1200" dirty="0" smtClean="0">
                <a:latin typeface="HGP創英角ｺﾞｼｯｸUB" pitchFamily="50" charset="-128"/>
                <a:ea typeface="HGP創英角ｺﾞｼｯｸUB" pitchFamily="50" charset="-128"/>
              </a:rPr>
              <a:t>※</a:t>
            </a:r>
            <a:r>
              <a:rPr lang="ja-JP" altLang="en-US" sz="1200" dirty="0" smtClean="0">
                <a:latin typeface="HGP創英角ｺﾞｼｯｸUB" pitchFamily="50" charset="-128"/>
                <a:ea typeface="HGP創英角ｺﾞｼｯｸUB" pitchFamily="50" charset="-128"/>
              </a:rPr>
              <a:t>作業</a:t>
            </a:r>
            <a:endParaRPr lang="en-US" altLang="ja-JP" sz="1200" dirty="0" smtClean="0">
              <a:latin typeface="HGP創英角ｺﾞｼｯｸUB" pitchFamily="50" charset="-128"/>
              <a:ea typeface="HGP創英角ｺﾞｼｯｸUB" pitchFamily="50" charset="-128"/>
            </a:endParaRPr>
          </a:p>
          <a:p>
            <a:pPr algn="l"/>
            <a:r>
              <a:rPr lang="ja-JP" altLang="en-US" sz="1200" dirty="0">
                <a:latin typeface="HGP創英角ｺﾞｼｯｸUB" pitchFamily="50" charset="-128"/>
                <a:ea typeface="HGP創英角ｺﾞｼｯｸUB" pitchFamily="50" charset="-128"/>
              </a:rPr>
              <a:t>　</a:t>
            </a:r>
            <a:r>
              <a:rPr lang="ja-JP" altLang="en-US" sz="1200" dirty="0" smtClean="0">
                <a:latin typeface="HGP創英角ｺﾞｼｯｸUB" pitchFamily="50" charset="-128"/>
                <a:ea typeface="HGP創英角ｺﾞｼｯｸUB" pitchFamily="50" charset="-128"/>
              </a:rPr>
              <a:t> 手順</a:t>
            </a:r>
            <a:endParaRPr kumimoji="1" lang="ja-JP" altLang="en-US" sz="1200" dirty="0">
              <a:latin typeface="HGP創英角ｺﾞｼｯｸUB" pitchFamily="50" charset="-128"/>
              <a:ea typeface="HGP創英角ｺﾞｼｯｸUB" pitchFamily="50" charset="-128"/>
            </a:endParaRPr>
          </a:p>
        </p:txBody>
      </p:sp>
      <p:sp>
        <p:nvSpPr>
          <p:cNvPr id="43" name="テキスト ボックス 42"/>
          <p:cNvSpPr txBox="1"/>
          <p:nvPr/>
        </p:nvSpPr>
        <p:spPr>
          <a:xfrm>
            <a:off x="5522704" y="2267926"/>
            <a:ext cx="2038766" cy="276999"/>
          </a:xfrm>
          <a:prstGeom prst="rect">
            <a:avLst/>
          </a:prstGeom>
          <a:noFill/>
        </p:spPr>
        <p:txBody>
          <a:bodyPr wrap="square" rtlCol="0">
            <a:spAutoFit/>
          </a:bodyPr>
          <a:lstStyle/>
          <a:p>
            <a:r>
              <a:rPr kumimoji="1" lang="en-US" altLang="ja-JP" sz="1200" dirty="0" smtClean="0">
                <a:latin typeface="HGP創英角ｺﾞｼｯｸUB" pitchFamily="50" charset="-128"/>
                <a:ea typeface="HGP創英角ｺﾞｼｯｸUB" pitchFamily="50" charset="-128"/>
              </a:rPr>
              <a:t>※</a:t>
            </a:r>
            <a:r>
              <a:rPr kumimoji="1" lang="ja-JP" altLang="en-US" sz="1200" dirty="0" smtClean="0">
                <a:latin typeface="HGP創英角ｺﾞｼｯｸUB" pitchFamily="50" charset="-128"/>
                <a:ea typeface="HGP創英角ｺﾞｼｯｸUB" pitchFamily="50" charset="-128"/>
              </a:rPr>
              <a:t>作業シートに記載</a:t>
            </a:r>
            <a:endParaRPr kumimoji="1" lang="ja-JP" altLang="en-US" sz="1200" dirty="0">
              <a:latin typeface="HGP創英角ｺﾞｼｯｸUB" pitchFamily="50" charset="-128"/>
              <a:ea typeface="HGP創英角ｺﾞｼｯｸUB" pitchFamily="50" charset="-128"/>
            </a:endParaRPr>
          </a:p>
        </p:txBody>
      </p:sp>
      <p:cxnSp>
        <p:nvCxnSpPr>
          <p:cNvPr id="44" name="直線矢印コネクタ 43"/>
          <p:cNvCxnSpPr/>
          <p:nvPr/>
        </p:nvCxnSpPr>
        <p:spPr bwMode="auto">
          <a:xfrm>
            <a:off x="1884261" y="3289470"/>
            <a:ext cx="2868770" cy="0"/>
          </a:xfrm>
          <a:prstGeom prst="straightConnector1">
            <a:avLst/>
          </a:prstGeom>
          <a:solidFill>
            <a:schemeClr val="accent1"/>
          </a:solidFill>
          <a:ln w="57150" cap="flat" cmpd="sng" algn="ctr">
            <a:solidFill>
              <a:srgbClr val="0070C0"/>
            </a:solidFill>
            <a:prstDash val="solid"/>
            <a:round/>
            <a:headEnd type="none" w="med" len="med"/>
            <a:tailEnd type="arrow"/>
          </a:ln>
          <a:effectLst/>
        </p:spPr>
      </p:cxnSp>
      <p:graphicFrame>
        <p:nvGraphicFramePr>
          <p:cNvPr id="45" name="表 44"/>
          <p:cNvGraphicFramePr>
            <a:graphicFrameLocks noGrp="1"/>
          </p:cNvGraphicFramePr>
          <p:nvPr>
            <p:extLst>
              <p:ext uri="{D42A27DB-BD31-4B8C-83A1-F6EECF244321}">
                <p14:modId xmlns:p14="http://schemas.microsoft.com/office/powerpoint/2010/main" val="139281656"/>
              </p:ext>
            </p:extLst>
          </p:nvPr>
        </p:nvGraphicFramePr>
        <p:xfrm>
          <a:off x="4780895" y="5576693"/>
          <a:ext cx="3196361" cy="731520"/>
        </p:xfrm>
        <a:graphic>
          <a:graphicData uri="http://schemas.openxmlformats.org/drawingml/2006/table">
            <a:tbl>
              <a:tblPr firstRow="1" bandRow="1">
                <a:tableStyleId>{5940675A-B579-460E-94D1-54222C63F5DA}</a:tableStyleId>
              </a:tblPr>
              <a:tblGrid>
                <a:gridCol w="456623"/>
                <a:gridCol w="456623"/>
                <a:gridCol w="456623"/>
                <a:gridCol w="456623"/>
                <a:gridCol w="456623"/>
                <a:gridCol w="456623"/>
                <a:gridCol w="456623"/>
              </a:tblGrid>
              <a:tr h="171415">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r>
              <a:tr h="171415">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bl>
          </a:graphicData>
        </a:graphic>
      </p:graphicFrame>
      <p:sp>
        <p:nvSpPr>
          <p:cNvPr id="46" name="1 つの角を切り取った四角形 45"/>
          <p:cNvSpPr/>
          <p:nvPr/>
        </p:nvSpPr>
        <p:spPr bwMode="auto">
          <a:xfrm>
            <a:off x="773132" y="4773926"/>
            <a:ext cx="879526" cy="1098817"/>
          </a:xfrm>
          <a:prstGeom prst="snip1Rect">
            <a:avLst/>
          </a:prstGeom>
          <a:solidFill>
            <a:srgbClr val="92D050"/>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1400" b="0" i="0" u="none" strike="noStrike" cap="none" normalizeH="0" baseline="0" dirty="0" smtClean="0">
              <a:ln>
                <a:noFill/>
              </a:ln>
              <a:effectLst/>
              <a:latin typeface="ＭＳ Ｐゴシック" pitchFamily="50" charset="-128"/>
              <a:ea typeface="ＭＳ Ｐゴシック" pitchFamily="50" charset="-128"/>
            </a:endParaRPr>
          </a:p>
        </p:txBody>
      </p:sp>
      <p:sp>
        <p:nvSpPr>
          <p:cNvPr id="47" name="1 つの角を切り取った四角形 46"/>
          <p:cNvSpPr/>
          <p:nvPr/>
        </p:nvSpPr>
        <p:spPr bwMode="auto">
          <a:xfrm>
            <a:off x="906716" y="4987798"/>
            <a:ext cx="879526" cy="1098817"/>
          </a:xfrm>
          <a:prstGeom prst="snip1Rect">
            <a:avLst/>
          </a:prstGeom>
          <a:solidFill>
            <a:srgbClr val="92D050"/>
          </a:solidFill>
          <a:ln w="9525" cap="flat" cmpd="sng" algn="ctr">
            <a:solidFill>
              <a:schemeClr val="tx2"/>
            </a:solidFill>
            <a:prstDash val="solid"/>
            <a:round/>
            <a:headEnd type="none" w="med" len="med"/>
            <a:tailEnd type="triangle" w="med" len="med"/>
          </a:ln>
          <a:effectLst/>
        </p:spPr>
        <p:txBody>
          <a:bodyPr vert="horz" wrap="square" lIns="0" tIns="0" rIns="0" bIns="0" numCol="1" rtlCol="0" anchor="ctr" anchorCtr="1"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
                <a:schemeClr val="accent2"/>
              </a:buClr>
              <a:buSzTx/>
              <a:buFont typeface="Wingdings" pitchFamily="2" charset="2"/>
              <a:buNone/>
              <a:tabLst/>
            </a:pPr>
            <a:endParaRPr kumimoji="1" lang="ja-JP" altLang="en-US" sz="1400" b="0" i="0" u="none" strike="noStrike" cap="none" normalizeH="0" baseline="0" dirty="0" smtClean="0">
              <a:ln>
                <a:noFill/>
              </a:ln>
              <a:effectLst/>
              <a:latin typeface="ＭＳ Ｐゴシック" pitchFamily="50" charset="-128"/>
              <a:ea typeface="ＭＳ Ｐゴシック" pitchFamily="50" charset="-128"/>
            </a:endParaRPr>
          </a:p>
        </p:txBody>
      </p:sp>
      <p:cxnSp>
        <p:nvCxnSpPr>
          <p:cNvPr id="48" name="直線矢印コネクタ 47"/>
          <p:cNvCxnSpPr/>
          <p:nvPr/>
        </p:nvCxnSpPr>
        <p:spPr bwMode="auto">
          <a:xfrm flipH="1">
            <a:off x="1894895" y="5845654"/>
            <a:ext cx="2773027" cy="0"/>
          </a:xfrm>
          <a:prstGeom prst="straightConnector1">
            <a:avLst/>
          </a:prstGeom>
          <a:solidFill>
            <a:schemeClr val="accent1"/>
          </a:solidFill>
          <a:ln w="57150" cap="flat" cmpd="sng" algn="ctr">
            <a:solidFill>
              <a:srgbClr val="0070C0"/>
            </a:solidFill>
            <a:prstDash val="solid"/>
            <a:round/>
            <a:headEnd type="none" w="med" len="med"/>
            <a:tailEnd type="arrow"/>
          </a:ln>
          <a:effectLst/>
        </p:spPr>
      </p:cxnSp>
      <p:sp>
        <p:nvSpPr>
          <p:cNvPr id="49" name="テキスト ボックス 48"/>
          <p:cNvSpPr txBox="1"/>
          <p:nvPr/>
        </p:nvSpPr>
        <p:spPr>
          <a:xfrm>
            <a:off x="5586173" y="3495742"/>
            <a:ext cx="3403010" cy="1731243"/>
          </a:xfrm>
          <a:prstGeom prst="rect">
            <a:avLst/>
          </a:prstGeom>
          <a:solidFill>
            <a:srgbClr val="FFFFCC"/>
          </a:solidFill>
          <a:ln>
            <a:solidFill>
              <a:srgbClr val="7030A0"/>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lgn="l"/>
            <a:r>
              <a:rPr lang="ja-JP" altLang="en-US" sz="1200" dirty="0" smtClean="0">
                <a:latin typeface="HGP創英角ｺﾞｼｯｸUB" pitchFamily="50" charset="-128"/>
                <a:ea typeface="HGP創英角ｺﾞｼｯｸUB" pitchFamily="50" charset="-128"/>
              </a:rPr>
              <a:t>② </a:t>
            </a:r>
            <a:r>
              <a:rPr lang="en-US" altLang="ja-JP" sz="1200" dirty="0" smtClean="0">
                <a:latin typeface="HGP創英角ｺﾞｼｯｸUB" pitchFamily="50" charset="-128"/>
                <a:ea typeface="HGP創英角ｺﾞｼｯｸUB" pitchFamily="50" charset="-128"/>
              </a:rPr>
              <a:t>CC-BY</a:t>
            </a:r>
            <a:r>
              <a:rPr lang="ja-JP" altLang="en-US" sz="1200" dirty="0" smtClean="0">
                <a:latin typeface="HGP創英角ｺﾞｼｯｸUB" pitchFamily="50" charset="-128"/>
                <a:ea typeface="HGP創英角ｺﾞｼｯｸUB" pitchFamily="50" charset="-128"/>
              </a:rPr>
              <a:t>適用可否の確認（各担当）</a:t>
            </a:r>
            <a:endParaRPr lang="en-US" altLang="ja-JP" sz="1200" dirty="0" smtClean="0">
              <a:latin typeface="HGP創英角ｺﾞｼｯｸUB" pitchFamily="50" charset="-128"/>
              <a:ea typeface="HGP創英角ｺﾞｼｯｸUB" pitchFamily="50" charset="-128"/>
            </a:endParaRPr>
          </a:p>
          <a:p>
            <a:pPr marL="87313" indent="-87313" algn="l"/>
            <a:r>
              <a:rPr lang="ja-JP" altLang="en-US" sz="1050" dirty="0" smtClean="0">
                <a:latin typeface="+mn-ea"/>
                <a:ea typeface="+mn-ea"/>
              </a:rPr>
              <a:t>・①で抽出・分類した</a:t>
            </a:r>
            <a:r>
              <a:rPr lang="en-US" altLang="ja-JP" sz="1050" dirty="0" smtClean="0">
                <a:latin typeface="+mn-ea"/>
                <a:ea typeface="+mn-ea"/>
              </a:rPr>
              <a:t>CC-BY</a:t>
            </a:r>
            <a:r>
              <a:rPr lang="ja-JP" altLang="en-US" sz="1050" dirty="0" smtClean="0">
                <a:latin typeface="+mn-ea"/>
                <a:ea typeface="+mn-ea"/>
              </a:rPr>
              <a:t>適用不可候補について、以下の作業を行う。</a:t>
            </a:r>
            <a:endParaRPr lang="en-US" altLang="ja-JP" sz="1050" dirty="0" smtClean="0">
              <a:latin typeface="+mn-ea"/>
              <a:ea typeface="+mn-ea"/>
            </a:endParaRPr>
          </a:p>
          <a:p>
            <a:pPr algn="l"/>
            <a:r>
              <a:rPr lang="ja-JP" altLang="en-US" sz="1050" dirty="0" smtClean="0">
                <a:latin typeface="+mn-ea"/>
                <a:ea typeface="+mn-ea"/>
              </a:rPr>
              <a:t>　</a:t>
            </a:r>
            <a:r>
              <a:rPr lang="en-US" altLang="ja-JP" sz="1050" dirty="0" smtClean="0">
                <a:latin typeface="+mn-ea"/>
                <a:ea typeface="+mn-ea"/>
              </a:rPr>
              <a:t>a. </a:t>
            </a:r>
            <a:r>
              <a:rPr lang="ja-JP" altLang="en-US" sz="1050" dirty="0" smtClean="0">
                <a:latin typeface="+mn-ea"/>
                <a:ea typeface="+mn-ea"/>
              </a:rPr>
              <a:t>照会先の特定</a:t>
            </a:r>
            <a:endParaRPr lang="en-US" altLang="ja-JP" sz="1050" dirty="0" smtClean="0">
              <a:latin typeface="+mn-ea"/>
              <a:ea typeface="+mn-ea"/>
            </a:endParaRPr>
          </a:p>
          <a:p>
            <a:pPr algn="l"/>
            <a:r>
              <a:rPr kumimoji="1" lang="ja-JP" altLang="en-US" sz="1050" dirty="0">
                <a:latin typeface="+mn-ea"/>
                <a:ea typeface="+mn-ea"/>
              </a:rPr>
              <a:t>　</a:t>
            </a:r>
            <a:r>
              <a:rPr kumimoji="1" lang="en-US" altLang="ja-JP" sz="1050" dirty="0" smtClean="0">
                <a:latin typeface="+mn-ea"/>
                <a:ea typeface="+mn-ea"/>
              </a:rPr>
              <a:t>b. </a:t>
            </a:r>
            <a:r>
              <a:rPr kumimoji="1" lang="ja-JP" altLang="en-US" sz="1050" dirty="0" smtClean="0">
                <a:latin typeface="+mn-ea"/>
                <a:ea typeface="+mn-ea"/>
              </a:rPr>
              <a:t>第三者による二次利用の可否の確認</a:t>
            </a:r>
            <a:endParaRPr kumimoji="1" lang="en-US" altLang="ja-JP" sz="1050" dirty="0" smtClean="0">
              <a:latin typeface="+mn-ea"/>
              <a:ea typeface="+mn-ea"/>
            </a:endParaRPr>
          </a:p>
          <a:p>
            <a:pPr algn="l"/>
            <a:r>
              <a:rPr kumimoji="1" lang="ja-JP" altLang="en-US" sz="1050" dirty="0" smtClean="0">
                <a:latin typeface="+mn-ea"/>
                <a:ea typeface="+mn-ea"/>
              </a:rPr>
              <a:t>　</a:t>
            </a:r>
            <a:r>
              <a:rPr kumimoji="1" lang="en-US" altLang="ja-JP" sz="1050" dirty="0" smtClean="0">
                <a:latin typeface="+mn-ea"/>
                <a:ea typeface="+mn-ea"/>
              </a:rPr>
              <a:t>c</a:t>
            </a:r>
            <a:r>
              <a:rPr lang="en-US" altLang="ja-JP" sz="1050" dirty="0" smtClean="0">
                <a:latin typeface="+mn-ea"/>
                <a:ea typeface="+mn-ea"/>
              </a:rPr>
              <a:t>. </a:t>
            </a:r>
            <a:r>
              <a:rPr lang="ja-JP" altLang="en-US" sz="1050" dirty="0" smtClean="0">
                <a:latin typeface="+mn-ea"/>
                <a:ea typeface="+mn-ea"/>
              </a:rPr>
              <a:t>（必要があれば）著作権者等への二次利用許諾依頼</a:t>
            </a:r>
            <a:endParaRPr kumimoji="1" lang="en-US" altLang="ja-JP" sz="1050" dirty="0" smtClean="0">
              <a:latin typeface="+mn-ea"/>
              <a:ea typeface="+mn-ea"/>
            </a:endParaRPr>
          </a:p>
          <a:p>
            <a:pPr algn="l"/>
            <a:r>
              <a:rPr lang="ja-JP" altLang="en-US" sz="1050" dirty="0" smtClean="0">
                <a:latin typeface="+mn-ea"/>
                <a:ea typeface="+mn-ea"/>
              </a:rPr>
              <a:t>　</a:t>
            </a:r>
            <a:r>
              <a:rPr lang="en-US" altLang="ja-JP" sz="1050" dirty="0" smtClean="0">
                <a:latin typeface="+mn-ea"/>
                <a:ea typeface="+mn-ea"/>
              </a:rPr>
              <a:t>d. </a:t>
            </a:r>
            <a:r>
              <a:rPr lang="ja-JP" altLang="en-US" sz="1050" dirty="0" smtClean="0">
                <a:latin typeface="+mn-ea"/>
                <a:ea typeface="+mn-ea"/>
              </a:rPr>
              <a:t>確認結果及び依頼結果の整理</a:t>
            </a:r>
            <a:endParaRPr lang="en-US" altLang="ja-JP" sz="1050" dirty="0" smtClean="0">
              <a:latin typeface="+mn-ea"/>
              <a:ea typeface="+mn-ea"/>
            </a:endParaRPr>
          </a:p>
          <a:p>
            <a:pPr marL="87313" indent="-87313"/>
            <a:r>
              <a:rPr lang="ja-JP" altLang="en-US" sz="1050" dirty="0" smtClean="0">
                <a:latin typeface="+mn-ea"/>
                <a:ea typeface="+mn-ea"/>
              </a:rPr>
              <a:t>・作業負荷が大きい場合（特に過去の資料について）、</a:t>
            </a:r>
            <a:r>
              <a:rPr lang="en-US" altLang="ja-JP" sz="1050" dirty="0" smtClean="0">
                <a:latin typeface="+mn-ea"/>
                <a:ea typeface="+mn-ea"/>
              </a:rPr>
              <a:t>CC-BY</a:t>
            </a:r>
            <a:r>
              <a:rPr lang="ja-JP" altLang="en-US" sz="1050" dirty="0" smtClean="0">
                <a:latin typeface="+mn-ea"/>
                <a:ea typeface="+mn-ea"/>
              </a:rPr>
              <a:t>適用不可候補全てを</a:t>
            </a:r>
            <a:r>
              <a:rPr lang="en-US" altLang="ja-JP" sz="1050" dirty="0" smtClean="0">
                <a:latin typeface="+mn-ea"/>
                <a:ea typeface="+mn-ea"/>
              </a:rPr>
              <a:t>CC-BY</a:t>
            </a:r>
            <a:r>
              <a:rPr lang="ja-JP" altLang="en-US" sz="1050" dirty="0" smtClean="0">
                <a:latin typeface="+mn-ea"/>
                <a:ea typeface="+mn-ea"/>
              </a:rPr>
              <a:t>適用外とすることも考えられる。</a:t>
            </a:r>
            <a:endParaRPr kumimoji="1" lang="ja-JP" altLang="en-US" sz="1050" dirty="0">
              <a:latin typeface="+mn-ea"/>
              <a:ea typeface="+mn-ea"/>
            </a:endParaRPr>
          </a:p>
        </p:txBody>
      </p:sp>
      <p:graphicFrame>
        <p:nvGraphicFramePr>
          <p:cNvPr id="50" name="表 49"/>
          <p:cNvGraphicFramePr>
            <a:graphicFrameLocks noGrp="1"/>
          </p:cNvGraphicFramePr>
          <p:nvPr>
            <p:extLst>
              <p:ext uri="{D42A27DB-BD31-4B8C-83A1-F6EECF244321}">
                <p14:modId xmlns:p14="http://schemas.microsoft.com/office/powerpoint/2010/main" val="3633574228"/>
              </p:ext>
            </p:extLst>
          </p:nvPr>
        </p:nvGraphicFramePr>
        <p:xfrm>
          <a:off x="4854023" y="2621230"/>
          <a:ext cx="3196361" cy="731520"/>
        </p:xfrm>
        <a:graphic>
          <a:graphicData uri="http://schemas.openxmlformats.org/drawingml/2006/table">
            <a:tbl>
              <a:tblPr firstRow="1" bandRow="1">
                <a:tableStyleId>{5940675A-B579-460E-94D1-54222C63F5DA}</a:tableStyleId>
              </a:tblPr>
              <a:tblGrid>
                <a:gridCol w="456623"/>
                <a:gridCol w="456623"/>
                <a:gridCol w="456623"/>
                <a:gridCol w="456623"/>
                <a:gridCol w="456623"/>
                <a:gridCol w="456623"/>
                <a:gridCol w="456623"/>
              </a:tblGrid>
              <a:tr h="171415">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c>
                  <a:txBody>
                    <a:bodyPr/>
                    <a:lstStyle/>
                    <a:p>
                      <a:endParaRPr kumimoji="1" lang="ja-JP" altLang="en-US" sz="600" dirty="0"/>
                    </a:p>
                  </a:txBody>
                  <a:tcPr marL="84406" marR="84406">
                    <a:solidFill>
                      <a:schemeClr val="bg1">
                        <a:lumMod val="75000"/>
                      </a:schemeClr>
                    </a:solidFill>
                  </a:tcPr>
                </a:tc>
              </a:tr>
              <a:tr h="171415">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r h="171415">
                <a:tc>
                  <a:txBody>
                    <a:bodyPr/>
                    <a:lstStyle/>
                    <a:p>
                      <a:endParaRPr kumimoji="1" lang="ja-JP" altLang="en-US" sz="600"/>
                    </a:p>
                  </a:txBody>
                  <a:tcPr marL="84406" marR="84406"/>
                </a:tc>
                <a:tc>
                  <a:txBody>
                    <a:bodyPr/>
                    <a:lstStyle/>
                    <a:p>
                      <a:endParaRPr kumimoji="1" lang="ja-JP" altLang="en-US" sz="60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c>
                  <a:txBody>
                    <a:bodyPr/>
                    <a:lstStyle/>
                    <a:p>
                      <a:endParaRPr kumimoji="1" lang="ja-JP" altLang="en-US" sz="600" dirty="0"/>
                    </a:p>
                  </a:txBody>
                  <a:tcPr marL="84406" marR="84406"/>
                </a:tc>
              </a:tr>
            </a:tbl>
          </a:graphicData>
        </a:graphic>
      </p:graphicFrame>
      <p:sp>
        <p:nvSpPr>
          <p:cNvPr id="51" name="正方形/長方形 50"/>
          <p:cNvSpPr/>
          <p:nvPr/>
        </p:nvSpPr>
        <p:spPr>
          <a:xfrm>
            <a:off x="4821182" y="2581382"/>
            <a:ext cx="2335576" cy="8152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52" name="直線矢印コネクタ 51"/>
          <p:cNvCxnSpPr/>
          <p:nvPr/>
        </p:nvCxnSpPr>
        <p:spPr bwMode="auto">
          <a:xfrm>
            <a:off x="5418305" y="3495742"/>
            <a:ext cx="25900" cy="1977663"/>
          </a:xfrm>
          <a:prstGeom prst="straightConnector1">
            <a:avLst/>
          </a:prstGeom>
          <a:solidFill>
            <a:schemeClr val="accent1"/>
          </a:solidFill>
          <a:ln w="57150" cap="flat" cmpd="sng" algn="ctr">
            <a:solidFill>
              <a:srgbClr val="0070C0"/>
            </a:solidFill>
            <a:prstDash val="solid"/>
            <a:round/>
            <a:headEnd type="none" w="med" len="med"/>
            <a:tailEnd type="arrow"/>
          </a:ln>
          <a:effectLst/>
        </p:spPr>
      </p:cxnSp>
      <p:sp>
        <p:nvSpPr>
          <p:cNvPr id="53" name="正方形/長方形 52"/>
          <p:cNvSpPr/>
          <p:nvPr/>
        </p:nvSpPr>
        <p:spPr>
          <a:xfrm>
            <a:off x="7024874" y="5544189"/>
            <a:ext cx="982338" cy="8152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4" name="テキスト ボックス 53"/>
          <p:cNvSpPr txBox="1"/>
          <p:nvPr/>
        </p:nvSpPr>
        <p:spPr>
          <a:xfrm>
            <a:off x="896083" y="2744136"/>
            <a:ext cx="864339" cy="1015663"/>
          </a:xfrm>
          <a:prstGeom prst="rect">
            <a:avLst/>
          </a:prstGeom>
          <a:noFill/>
        </p:spPr>
        <p:txBody>
          <a:bodyPr wrap="none" rtlCol="0">
            <a:spAutoFit/>
          </a:bodyPr>
          <a:lstStyle/>
          <a:p>
            <a:r>
              <a:rPr lang="ja-JP" altLang="en-US" sz="1000" dirty="0" err="1" smtClean="0"/>
              <a:t>．．．．．．．．</a:t>
            </a:r>
            <a:endParaRPr lang="en-US" altLang="ja-JP" sz="1000" dirty="0" smtClean="0"/>
          </a:p>
          <a:p>
            <a:r>
              <a:rPr lang="ja-JP" altLang="en-US" sz="1000" dirty="0" err="1"/>
              <a:t>．．．．．．．．</a:t>
            </a:r>
            <a:endParaRPr lang="ja-JP" altLang="en-US" sz="1000" dirty="0"/>
          </a:p>
          <a:p>
            <a:r>
              <a:rPr lang="ja-JP" altLang="en-US" sz="1000" dirty="0" err="1" smtClean="0"/>
              <a:t>．</a:t>
            </a:r>
            <a:r>
              <a:rPr lang="ja-JP" altLang="en-US" sz="1000" dirty="0" err="1"/>
              <a:t>．</a:t>
            </a:r>
            <a:r>
              <a:rPr lang="ja-JP" altLang="en-US" sz="1000" dirty="0" err="1" smtClean="0"/>
              <a:t>．</a:t>
            </a:r>
            <a:endParaRPr lang="ja-JP" altLang="en-US" sz="1000" dirty="0"/>
          </a:p>
          <a:p>
            <a:r>
              <a:rPr lang="ja-JP" altLang="en-US" sz="1000" dirty="0" err="1"/>
              <a:t>．．</a:t>
            </a:r>
            <a:r>
              <a:rPr lang="ja-JP" altLang="en-US" sz="1000" dirty="0" err="1" smtClean="0"/>
              <a:t>．</a:t>
            </a:r>
            <a:endParaRPr lang="ja-JP" altLang="en-US" sz="1000" dirty="0"/>
          </a:p>
          <a:p>
            <a:r>
              <a:rPr lang="ja-JP" altLang="en-US" sz="1000" dirty="0" err="1"/>
              <a:t>．．．．．．．．</a:t>
            </a:r>
            <a:endParaRPr lang="ja-JP" altLang="en-US" sz="1000" dirty="0"/>
          </a:p>
          <a:p>
            <a:endParaRPr lang="ja-JP" altLang="en-US" sz="1000" dirty="0"/>
          </a:p>
        </p:txBody>
      </p:sp>
      <p:sp>
        <p:nvSpPr>
          <p:cNvPr id="55" name="正方形/長方形 54"/>
          <p:cNvSpPr/>
          <p:nvPr/>
        </p:nvSpPr>
        <p:spPr>
          <a:xfrm>
            <a:off x="1303708" y="3151759"/>
            <a:ext cx="363556" cy="275422"/>
          </a:xfrm>
          <a:prstGeom prst="rect">
            <a:avLst/>
          </a:prstGeom>
          <a:solidFill>
            <a:schemeClr val="accent2">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6" name="テキスト ボックス 55"/>
          <p:cNvSpPr txBox="1"/>
          <p:nvPr/>
        </p:nvSpPr>
        <p:spPr>
          <a:xfrm>
            <a:off x="1911803" y="3424594"/>
            <a:ext cx="2568102" cy="438582"/>
          </a:xfrm>
          <a:prstGeom prst="rect">
            <a:avLst/>
          </a:prstGeom>
          <a:solidFill>
            <a:srgbClr val="FFFFCC"/>
          </a:solidFill>
          <a:ln>
            <a:solidFill>
              <a:srgbClr val="7030A0"/>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marL="176213" indent="-176213"/>
            <a:r>
              <a:rPr kumimoji="1" lang="ja-JP" altLang="en-US" sz="1200" dirty="0" smtClean="0">
                <a:latin typeface="HGP創英角ｺﾞｼｯｸUB" pitchFamily="50" charset="-128"/>
                <a:ea typeface="HGP創英角ｺﾞｼｯｸUB" pitchFamily="50" charset="-128"/>
              </a:rPr>
              <a:t>① </a:t>
            </a:r>
            <a:r>
              <a:rPr kumimoji="1" lang="en-US" altLang="ja-JP" sz="1200" dirty="0" smtClean="0">
                <a:latin typeface="HGP創英角ｺﾞｼｯｸUB" pitchFamily="50" charset="-128"/>
                <a:ea typeface="HGP創英角ｺﾞｼｯｸUB" pitchFamily="50" charset="-128"/>
              </a:rPr>
              <a:t>CC-BY</a:t>
            </a:r>
            <a:r>
              <a:rPr kumimoji="1" lang="ja-JP" altLang="en-US" sz="1200" dirty="0" smtClean="0">
                <a:latin typeface="HGP創英角ｺﾞｼｯｸUB" pitchFamily="50" charset="-128"/>
                <a:ea typeface="HGP創英角ｺﾞｼｯｸUB" pitchFamily="50" charset="-128"/>
              </a:rPr>
              <a:t>適用不可候補箇所の抽出</a:t>
            </a:r>
            <a:r>
              <a:rPr kumimoji="1" lang="ja-JP" altLang="en-US" sz="1100" dirty="0" smtClean="0">
                <a:latin typeface="HGP創英角ｺﾞｼｯｸUB" pitchFamily="50" charset="-128"/>
                <a:ea typeface="HGP創英角ｺﾞｼｯｸUB" pitchFamily="50" charset="-128"/>
              </a:rPr>
              <a:t> </a:t>
            </a:r>
            <a:endParaRPr kumimoji="1" lang="en-US" altLang="ja-JP" sz="1100" dirty="0" smtClean="0">
              <a:latin typeface="HGP創英角ｺﾞｼｯｸUB" pitchFamily="50" charset="-128"/>
              <a:ea typeface="HGP創英角ｺﾞｼｯｸUB" pitchFamily="50" charset="-128"/>
            </a:endParaRPr>
          </a:p>
          <a:p>
            <a:pPr marL="87313" indent="-87313"/>
            <a:r>
              <a:rPr lang="ja-JP" altLang="en-US" sz="1050" dirty="0" smtClean="0">
                <a:latin typeface="+mn-ea"/>
                <a:ea typeface="+mn-ea"/>
              </a:rPr>
              <a:t>・作業手順に則り、該当箇所を抽出・分類。</a:t>
            </a:r>
            <a:endParaRPr lang="ja-JP" altLang="en-US" sz="1050" dirty="0">
              <a:latin typeface="+mn-ea"/>
              <a:ea typeface="+mn-ea"/>
            </a:endParaRPr>
          </a:p>
        </p:txBody>
      </p:sp>
      <p:sp>
        <p:nvSpPr>
          <p:cNvPr id="57" name="テキスト ボックス 56"/>
          <p:cNvSpPr txBox="1"/>
          <p:nvPr/>
        </p:nvSpPr>
        <p:spPr>
          <a:xfrm>
            <a:off x="5439537" y="5299253"/>
            <a:ext cx="2038766" cy="276999"/>
          </a:xfrm>
          <a:prstGeom prst="rect">
            <a:avLst/>
          </a:prstGeom>
          <a:noFill/>
        </p:spPr>
        <p:txBody>
          <a:bodyPr wrap="square" rtlCol="0">
            <a:spAutoFit/>
          </a:bodyPr>
          <a:lstStyle/>
          <a:p>
            <a:r>
              <a:rPr kumimoji="1" lang="en-US" altLang="ja-JP" sz="1200" dirty="0" smtClean="0">
                <a:latin typeface="HGP創英角ｺﾞｼｯｸUB" pitchFamily="50" charset="-128"/>
                <a:ea typeface="HGP創英角ｺﾞｼｯｸUB" pitchFamily="50" charset="-128"/>
              </a:rPr>
              <a:t>※</a:t>
            </a:r>
            <a:r>
              <a:rPr kumimoji="1" lang="ja-JP" altLang="en-US" sz="1200" dirty="0" smtClean="0">
                <a:latin typeface="HGP創英角ｺﾞｼｯｸUB" pitchFamily="50" charset="-128"/>
                <a:ea typeface="HGP創英角ｺﾞｼｯｸUB" pitchFamily="50" charset="-128"/>
              </a:rPr>
              <a:t>作業シートに結果を記載</a:t>
            </a:r>
            <a:endParaRPr kumimoji="1" lang="ja-JP" altLang="en-US" sz="1200" dirty="0">
              <a:latin typeface="HGP創英角ｺﾞｼｯｸUB" pitchFamily="50" charset="-128"/>
              <a:ea typeface="HGP創英角ｺﾞｼｯｸUB" pitchFamily="50" charset="-128"/>
            </a:endParaRPr>
          </a:p>
        </p:txBody>
      </p:sp>
      <p:sp>
        <p:nvSpPr>
          <p:cNvPr id="58" name="テキスト ボックス 57"/>
          <p:cNvSpPr txBox="1"/>
          <p:nvPr/>
        </p:nvSpPr>
        <p:spPr>
          <a:xfrm>
            <a:off x="1922436" y="4880075"/>
            <a:ext cx="2745486" cy="769441"/>
          </a:xfrm>
          <a:prstGeom prst="rect">
            <a:avLst/>
          </a:prstGeom>
          <a:solidFill>
            <a:srgbClr val="FFFFCC"/>
          </a:solidFill>
          <a:ln>
            <a:solidFill>
              <a:srgbClr val="7030A0"/>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marL="176213" indent="-176213" algn="l"/>
            <a:r>
              <a:rPr lang="ja-JP" altLang="en-US" sz="1200" dirty="0" smtClean="0">
                <a:latin typeface="HGP創英角ｺﾞｼｯｸUB" pitchFamily="50" charset="-128"/>
                <a:ea typeface="HGP創英角ｺﾞｼｯｸUB" pitchFamily="50" charset="-128"/>
              </a:rPr>
              <a:t>③ </a:t>
            </a:r>
            <a:r>
              <a:rPr lang="en-US" altLang="ja-JP" sz="1200" dirty="0" smtClean="0">
                <a:latin typeface="HGP創英角ｺﾞｼｯｸUB" pitchFamily="50" charset="-128"/>
                <a:ea typeface="HGP創英角ｺﾞｼｯｸUB" pitchFamily="50" charset="-128"/>
              </a:rPr>
              <a:t>CC-BY</a:t>
            </a:r>
            <a:r>
              <a:rPr lang="ja-JP" altLang="en-US" sz="1200" dirty="0" smtClean="0">
                <a:latin typeface="HGP創英角ｺﾞｼｯｸUB" pitchFamily="50" charset="-128"/>
                <a:ea typeface="HGP創英角ｺﾞｼｯｸUB" pitchFamily="50" charset="-128"/>
              </a:rPr>
              <a:t>適用不可を明示の上、公開</a:t>
            </a:r>
            <a:endParaRPr lang="en-US" altLang="ja-JP" sz="1200" dirty="0" smtClean="0">
              <a:latin typeface="HGP創英角ｺﾞｼｯｸUB" pitchFamily="50" charset="-128"/>
              <a:ea typeface="HGP創英角ｺﾞｼｯｸUB" pitchFamily="50" charset="-128"/>
            </a:endParaRPr>
          </a:p>
          <a:p>
            <a:pPr marL="176213" indent="-176213" algn="l"/>
            <a:r>
              <a:rPr kumimoji="1" lang="ja-JP" altLang="en-US" sz="1050" dirty="0" smtClean="0">
                <a:latin typeface="+mn-ea"/>
                <a:ea typeface="+mn-ea"/>
              </a:rPr>
              <a:t>・②の結果に基づき、</a:t>
            </a:r>
            <a:r>
              <a:rPr kumimoji="1" lang="en-US" altLang="ja-JP" sz="1050" dirty="0" smtClean="0">
                <a:latin typeface="+mn-ea"/>
                <a:ea typeface="+mn-ea"/>
              </a:rPr>
              <a:t>CC-BY</a:t>
            </a:r>
            <a:r>
              <a:rPr kumimoji="1" lang="ja-JP" altLang="en-US" sz="1050" dirty="0" smtClean="0">
                <a:latin typeface="+mn-ea"/>
                <a:ea typeface="+mn-ea"/>
              </a:rPr>
              <a:t>適用不可箇所を明示し、</a:t>
            </a:r>
            <a:r>
              <a:rPr kumimoji="1" lang="en-US" altLang="ja-JP" sz="1050" dirty="0" smtClean="0">
                <a:latin typeface="+mn-ea"/>
                <a:ea typeface="+mn-ea"/>
              </a:rPr>
              <a:t>CC-BY</a:t>
            </a:r>
            <a:r>
              <a:rPr kumimoji="1" lang="ja-JP" altLang="en-US" sz="1050" dirty="0" smtClean="0">
                <a:latin typeface="+mn-ea"/>
                <a:ea typeface="+mn-ea"/>
              </a:rPr>
              <a:t>を前提とした利用規約とともに公開する</a:t>
            </a:r>
            <a:r>
              <a:rPr kumimoji="1" lang="ja-JP" altLang="en-US" sz="1100" dirty="0" smtClean="0">
                <a:latin typeface="HGP創英角ｺﾞｼｯｸUB" pitchFamily="50" charset="-128"/>
                <a:ea typeface="HGP創英角ｺﾞｼｯｸUB" pitchFamily="50" charset="-128"/>
              </a:rPr>
              <a:t>。</a:t>
            </a:r>
            <a:endParaRPr kumimoji="1" lang="ja-JP" altLang="en-US" sz="1100" dirty="0">
              <a:latin typeface="HGP創英角ｺﾞｼｯｸUB" pitchFamily="50" charset="-128"/>
              <a:ea typeface="HGP創英角ｺﾞｼｯｸUB" pitchFamily="50" charset="-128"/>
            </a:endParaRPr>
          </a:p>
        </p:txBody>
      </p:sp>
      <p:sp>
        <p:nvSpPr>
          <p:cNvPr id="59" name="テキスト ボックス 58"/>
          <p:cNvSpPr txBox="1"/>
          <p:nvPr/>
        </p:nvSpPr>
        <p:spPr>
          <a:xfrm>
            <a:off x="5018139" y="2938943"/>
            <a:ext cx="2038766" cy="253916"/>
          </a:xfrm>
          <a:prstGeom prst="rect">
            <a:avLst/>
          </a:prstGeom>
          <a:noFill/>
        </p:spPr>
        <p:txBody>
          <a:bodyPr wrap="square" rtlCol="0">
            <a:spAutoFit/>
          </a:bodyPr>
          <a:lstStyle/>
          <a:p>
            <a:pPr algn="ctr"/>
            <a:r>
              <a:rPr kumimoji="1" lang="en-US" altLang="ja-JP" sz="1050" dirty="0" smtClean="0">
                <a:latin typeface="HGP創英角ｺﾞｼｯｸUB" pitchFamily="50" charset="-128"/>
                <a:ea typeface="HGP創英角ｺﾞｼｯｸUB" pitchFamily="50" charset="-128"/>
              </a:rPr>
              <a:t>CC-BY</a:t>
            </a:r>
            <a:r>
              <a:rPr kumimoji="1" lang="ja-JP" altLang="en-US" sz="1050" dirty="0" smtClean="0">
                <a:latin typeface="HGP創英角ｺﾞｼｯｸUB" pitchFamily="50" charset="-128"/>
                <a:ea typeface="HGP創英角ｺﾞｼｯｸUB" pitchFamily="50" charset="-128"/>
              </a:rPr>
              <a:t>適用不可候補抽出</a:t>
            </a:r>
            <a:endParaRPr kumimoji="1" lang="ja-JP" altLang="en-US" sz="1050" dirty="0">
              <a:latin typeface="HGP創英角ｺﾞｼｯｸUB" pitchFamily="50" charset="-128"/>
              <a:ea typeface="HGP創英角ｺﾞｼｯｸUB" pitchFamily="50" charset="-128"/>
            </a:endParaRPr>
          </a:p>
        </p:txBody>
      </p:sp>
      <p:sp>
        <p:nvSpPr>
          <p:cNvPr id="60" name="テキスト ボックス 59"/>
          <p:cNvSpPr txBox="1"/>
          <p:nvPr/>
        </p:nvSpPr>
        <p:spPr>
          <a:xfrm>
            <a:off x="7076974" y="5794104"/>
            <a:ext cx="882485" cy="415498"/>
          </a:xfrm>
          <a:prstGeom prst="rect">
            <a:avLst/>
          </a:prstGeom>
          <a:noFill/>
        </p:spPr>
        <p:txBody>
          <a:bodyPr wrap="square" rtlCol="0">
            <a:spAutoFit/>
          </a:bodyPr>
          <a:lstStyle/>
          <a:p>
            <a:pPr algn="ctr"/>
            <a:r>
              <a:rPr kumimoji="1" lang="ja-JP" altLang="en-US" sz="1050" dirty="0" smtClean="0">
                <a:latin typeface="HGP創英角ｺﾞｼｯｸUB" pitchFamily="50" charset="-128"/>
                <a:ea typeface="HGP創英角ｺﾞｼｯｸUB" pitchFamily="50" charset="-128"/>
              </a:rPr>
              <a:t>確認結果を整理</a:t>
            </a:r>
            <a:endParaRPr kumimoji="1" lang="ja-JP" altLang="en-US" sz="1050" dirty="0">
              <a:latin typeface="HGP創英角ｺﾞｼｯｸUB" pitchFamily="50" charset="-128"/>
              <a:ea typeface="HGP創英角ｺﾞｼｯｸUB" pitchFamily="50" charset="-128"/>
            </a:endParaRPr>
          </a:p>
        </p:txBody>
      </p:sp>
      <p:sp>
        <p:nvSpPr>
          <p:cNvPr id="61" name="テキスト ボックス 60"/>
          <p:cNvSpPr txBox="1"/>
          <p:nvPr/>
        </p:nvSpPr>
        <p:spPr>
          <a:xfrm>
            <a:off x="6943641" y="5183925"/>
            <a:ext cx="2402380" cy="276999"/>
          </a:xfrm>
          <a:prstGeom prst="rect">
            <a:avLst/>
          </a:prstGeom>
          <a:noFill/>
        </p:spPr>
        <p:txBody>
          <a:bodyPr wrap="square" rtlCol="0">
            <a:spAutoFit/>
          </a:bodyPr>
          <a:lstStyle/>
          <a:p>
            <a:r>
              <a:rPr kumimoji="1" lang="en-US" altLang="ja-JP" sz="1200" dirty="0" smtClean="0">
                <a:latin typeface="HGP創英角ｺﾞｼｯｸUB" pitchFamily="50" charset="-128"/>
                <a:ea typeface="HGP創英角ｺﾞｼｯｸUB" pitchFamily="50" charset="-128"/>
              </a:rPr>
              <a:t>※</a:t>
            </a:r>
            <a:r>
              <a:rPr kumimoji="1" lang="ja-JP" altLang="en-US" sz="1200" dirty="0" smtClean="0">
                <a:latin typeface="HGP創英角ｺﾞｼｯｸUB" pitchFamily="50" charset="-128"/>
                <a:ea typeface="HGP創英角ｺﾞｼｯｸUB" pitchFamily="50" charset="-128"/>
              </a:rPr>
              <a:t>二次利用許諾確認書の送付</a:t>
            </a:r>
            <a:endParaRPr kumimoji="1" lang="ja-JP" altLang="en-US" sz="1200" dirty="0">
              <a:latin typeface="HGP創英角ｺﾞｼｯｸUB" pitchFamily="50" charset="-128"/>
              <a:ea typeface="HGP創英角ｺﾞｼｯｸUB" pitchFamily="50" charset="-128"/>
            </a:endParaRPr>
          </a:p>
        </p:txBody>
      </p:sp>
      <p:pic>
        <p:nvPicPr>
          <p:cNvPr id="62"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21075" y="2227720"/>
            <a:ext cx="1544599" cy="952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89210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solidFill>
                  <a:schemeClr val="tx1"/>
                </a:solidFill>
              </a:rPr>
              <a:pPr>
                <a:defRPr/>
              </a:pPr>
              <a:t>7</a:t>
            </a:fld>
            <a:endParaRPr lang="ja-JP" altLang="en-US" dirty="0">
              <a:solidFill>
                <a:schemeClr val="tx1"/>
              </a:solidFill>
            </a:endParaRPr>
          </a:p>
        </p:txBody>
      </p:sp>
      <p:sp>
        <p:nvSpPr>
          <p:cNvPr id="12" name="タイトル 1"/>
          <p:cNvSpPr>
            <a:spLocks noGrp="1"/>
          </p:cNvSpPr>
          <p:nvPr>
            <p:ph type="title"/>
          </p:nvPr>
        </p:nvSpPr>
        <p:spPr>
          <a:xfrm>
            <a:off x="404191" y="165653"/>
            <a:ext cx="8229600" cy="791610"/>
          </a:xfrm>
        </p:spPr>
        <p:txBody>
          <a:bodyPr/>
          <a:lstStyle/>
          <a:p>
            <a:pPr eaLnBrk="1" hangingPunct="1"/>
            <a:r>
              <a:rPr lang="ja-JP" altLang="en-US" sz="2400" dirty="0" smtClean="0"/>
              <a:t>（４）ケーススタディの検討フロー②</a:t>
            </a:r>
          </a:p>
        </p:txBody>
      </p:sp>
      <p:sp>
        <p:nvSpPr>
          <p:cNvPr id="13" name="コンテンツ プレースホルダー 1"/>
          <p:cNvSpPr>
            <a:spLocks noGrp="1"/>
          </p:cNvSpPr>
          <p:nvPr>
            <p:ph sz="quarter" idx="1"/>
          </p:nvPr>
        </p:nvSpPr>
        <p:spPr>
          <a:xfrm>
            <a:off x="436652" y="972618"/>
            <a:ext cx="8579758" cy="1071938"/>
          </a:xfrm>
        </p:spPr>
        <p:txBody>
          <a:bodyPr/>
          <a:lstStyle/>
          <a:p>
            <a:pPr>
              <a:lnSpc>
                <a:spcPts val="1400"/>
              </a:lnSpc>
              <a:spcBef>
                <a:spcPts val="300"/>
              </a:spcBef>
            </a:pPr>
            <a:r>
              <a:rPr lang="ja-JP" altLang="en-US" sz="1400" dirty="0"/>
              <a:t>情報通信白書を構成する素材を検討した結果、具体的な作業手順としては、以下のようなものになる。</a:t>
            </a:r>
            <a:endParaRPr lang="en-US" altLang="ja-JP" sz="1400" dirty="0" smtClean="0"/>
          </a:p>
          <a:p>
            <a:pPr>
              <a:lnSpc>
                <a:spcPts val="1400"/>
              </a:lnSpc>
              <a:spcBef>
                <a:spcPts val="300"/>
              </a:spcBef>
            </a:pPr>
            <a:r>
              <a:rPr lang="ja-JP" altLang="en-US" sz="1400" dirty="0" smtClean="0"/>
              <a:t>「○」は</a:t>
            </a:r>
            <a:r>
              <a:rPr lang="en-US" altLang="ja-JP" sz="1400" dirty="0" smtClean="0"/>
              <a:t>CC-BY</a:t>
            </a:r>
            <a:r>
              <a:rPr lang="ja-JP" altLang="en-US" sz="1400" dirty="0" smtClean="0"/>
              <a:t>を付すことができる素材、「☆」は確認が必要である</a:t>
            </a:r>
            <a:r>
              <a:rPr lang="ja-JP" altLang="en-US" sz="1400" dirty="0"/>
              <a:t>素材</a:t>
            </a:r>
            <a:r>
              <a:rPr lang="ja-JP" altLang="en-US" sz="1400" dirty="0" smtClean="0"/>
              <a:t>、「★」は</a:t>
            </a:r>
            <a:r>
              <a:rPr lang="en-US" altLang="ja-JP" sz="1400" dirty="0" smtClean="0"/>
              <a:t>CC-BY</a:t>
            </a:r>
            <a:r>
              <a:rPr lang="ja-JP" altLang="en-US" sz="1400" dirty="0" smtClean="0"/>
              <a:t>を付すことができない素材として整理している。</a:t>
            </a:r>
            <a:endParaRPr lang="ja-JP" altLang="en-US" sz="1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1599" y="1648046"/>
            <a:ext cx="7208215" cy="4917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459645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pPr>
              <a:defRPr/>
            </a:pPr>
            <a:fld id="{DC4E5EE1-9D42-4AD5-8E17-68CEDCEE8BB6}" type="slidenum">
              <a:rPr lang="ja-JP" altLang="en-US" smtClean="0">
                <a:solidFill>
                  <a:schemeClr val="tx1"/>
                </a:solidFill>
              </a:rPr>
              <a:pPr>
                <a:defRPr/>
              </a:pPr>
              <a:t>8</a:t>
            </a:fld>
            <a:endParaRPr lang="ja-JP" altLang="en-US" dirty="0">
              <a:solidFill>
                <a:schemeClr val="tx1"/>
              </a:solidFill>
            </a:endParaRPr>
          </a:p>
        </p:txBody>
      </p:sp>
      <p:sp>
        <p:nvSpPr>
          <p:cNvPr id="12" name="タイトル 1"/>
          <p:cNvSpPr>
            <a:spLocks noGrp="1"/>
          </p:cNvSpPr>
          <p:nvPr>
            <p:ph type="title"/>
          </p:nvPr>
        </p:nvSpPr>
        <p:spPr>
          <a:xfrm>
            <a:off x="404191" y="165653"/>
            <a:ext cx="8229600" cy="791610"/>
          </a:xfrm>
        </p:spPr>
        <p:txBody>
          <a:bodyPr/>
          <a:lstStyle/>
          <a:p>
            <a:pPr eaLnBrk="1" hangingPunct="1"/>
            <a:r>
              <a:rPr lang="ja-JP" altLang="en-US" sz="2400" dirty="0" smtClean="0"/>
              <a:t>（４）ケーススタディの検討フロー③</a:t>
            </a:r>
          </a:p>
        </p:txBody>
      </p:sp>
      <p:sp>
        <p:nvSpPr>
          <p:cNvPr id="13" name="コンテンツ プレースホルダー 1"/>
          <p:cNvSpPr>
            <a:spLocks noGrp="1"/>
          </p:cNvSpPr>
          <p:nvPr>
            <p:ph sz="quarter" idx="1"/>
          </p:nvPr>
        </p:nvSpPr>
        <p:spPr>
          <a:xfrm>
            <a:off x="436652" y="972618"/>
            <a:ext cx="8579758" cy="1071938"/>
          </a:xfrm>
        </p:spPr>
        <p:txBody>
          <a:bodyPr/>
          <a:lstStyle/>
          <a:p>
            <a:pPr>
              <a:lnSpc>
                <a:spcPts val="1400"/>
              </a:lnSpc>
              <a:spcBef>
                <a:spcPts val="300"/>
              </a:spcBef>
            </a:pPr>
            <a:r>
              <a:rPr lang="ja-JP" altLang="en-US" sz="1400" dirty="0"/>
              <a:t>データガバナンス委員会の委員からは、前掲の手順を簡略化した方が望ましいのではないかという意見が出ており、その意見を反映させた手順が以下になる。</a:t>
            </a:r>
          </a:p>
          <a:p>
            <a:pPr>
              <a:lnSpc>
                <a:spcPts val="1400"/>
              </a:lnSpc>
              <a:spcBef>
                <a:spcPts val="300"/>
              </a:spcBef>
            </a:pPr>
            <a:r>
              <a:rPr lang="ja-JP" altLang="en-US" sz="1400" dirty="0" smtClean="0"/>
              <a:t>省庁内</a:t>
            </a:r>
            <a:r>
              <a:rPr lang="ja-JP" altLang="en-US" sz="1400" dirty="0"/>
              <a:t>で確認可能な</a:t>
            </a:r>
            <a:r>
              <a:rPr lang="ja-JP" altLang="en-US" sz="1400" dirty="0" smtClean="0"/>
              <a:t>素材</a:t>
            </a:r>
            <a:r>
              <a:rPr lang="ja-JP" altLang="en-US" sz="1400" dirty="0"/>
              <a:t>について</a:t>
            </a:r>
            <a:r>
              <a:rPr lang="ja-JP" altLang="en-US" sz="1400" dirty="0" smtClean="0"/>
              <a:t>は、担当者に確認</a:t>
            </a:r>
            <a:r>
              <a:rPr lang="ja-JP" altLang="en-US" sz="1400" dirty="0"/>
              <a:t>を</a:t>
            </a:r>
            <a:r>
              <a:rPr lang="ja-JP" altLang="en-US" sz="1400" dirty="0" smtClean="0"/>
              <a:t>行って可能な限り自由な利用を許諾できるようにするが、第三者に確認が必要な</a:t>
            </a:r>
            <a:r>
              <a:rPr lang="ja-JP" altLang="en-US" sz="1400" dirty="0"/>
              <a:t>素材</a:t>
            </a:r>
            <a:r>
              <a:rPr lang="ja-JP" altLang="en-US" sz="1400" dirty="0" smtClean="0"/>
              <a:t>は確認を実施せず、自由な利用の許諾を</a:t>
            </a:r>
            <a:r>
              <a:rPr lang="ja-JP" altLang="en-US" sz="1400" dirty="0"/>
              <a:t>行わない</a:t>
            </a:r>
            <a:r>
              <a:rPr lang="ja-JP" altLang="en-US" sz="1400" dirty="0" smtClean="0"/>
              <a:t>という整理をしている。</a:t>
            </a:r>
            <a:endParaRPr lang="ja-JP" altLang="en-US" sz="14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4805" y="1881963"/>
            <a:ext cx="6824100" cy="468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859623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Origin</Template>
  <TotalTime>12248</TotalTime>
  <Words>3615</Words>
  <Application>Microsoft Office PowerPoint</Application>
  <PresentationFormat>画面に合わせる (4:3)</PresentationFormat>
  <Paragraphs>348</Paragraphs>
  <Slides>16</Slides>
  <Notes>2</Notes>
  <HiddenSlides>0</HiddenSlides>
  <MMClips>0</MMClips>
  <ScaleCrop>false</ScaleCrop>
  <HeadingPairs>
    <vt:vector size="4" baseType="variant">
      <vt:variant>
        <vt:lpstr>テーマ</vt:lpstr>
      </vt:variant>
      <vt:variant>
        <vt:i4>1</vt:i4>
      </vt:variant>
      <vt:variant>
        <vt:lpstr>スライド タイトル</vt:lpstr>
      </vt:variant>
      <vt:variant>
        <vt:i4>16</vt:i4>
      </vt:variant>
    </vt:vector>
  </HeadingPairs>
  <TitlesOfParts>
    <vt:vector size="17" baseType="lpstr">
      <vt:lpstr>アース</vt:lpstr>
      <vt:lpstr>PowerPoint プレゼンテーション</vt:lpstr>
      <vt:lpstr>（１）課題解決の方向性</vt:lpstr>
      <vt:lpstr>（２）国内での採用が考えられるライセンスの検討</vt:lpstr>
      <vt:lpstr>参考１．クリエイティブ・コモンズ・ライセンスの概要</vt:lpstr>
      <vt:lpstr>参考２．クリエイティブ・コモンズ・ライセンスの種類・評価</vt:lpstr>
      <vt:lpstr>（３）ライセンスを採用する上での留意点（例）</vt:lpstr>
      <vt:lpstr>（４）ケーススタディの検討フロー①</vt:lpstr>
      <vt:lpstr>（４）ケーススタディの検討フロー②</vt:lpstr>
      <vt:lpstr>（４）ケーススタディの検討フロー③</vt:lpstr>
      <vt:lpstr>（５）ケーススタディの結果</vt:lpstr>
      <vt:lpstr>（６）利用規約案①（情報通信白書を例として）</vt:lpstr>
      <vt:lpstr>（７）利用規約案②（過去データ等の場合）</vt:lpstr>
      <vt:lpstr>（８）利用規約案③（今後作成するデータ等の場合）</vt:lpstr>
      <vt:lpstr>（９）契約書に盛り込むべき条文案</vt:lpstr>
      <vt:lpstr>（１０）その他留意すべき事項</vt:lpstr>
      <vt:lpstr>（１１）電子行政オープンデータ実務者会議への提言</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福島　直央</cp:lastModifiedBy>
  <cp:revision>360</cp:revision>
  <cp:lastPrinted>2013-01-18T05:46:44Z</cp:lastPrinted>
  <dcterms:created xsi:type="dcterms:W3CDTF">2012-11-30T13:43:40Z</dcterms:created>
  <dcterms:modified xsi:type="dcterms:W3CDTF">2013-03-15T01:07:28Z</dcterms:modified>
</cp:coreProperties>
</file>