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7"/>
  </p:notesMasterIdLst>
  <p:sldIdLst>
    <p:sldId id="416" r:id="rId2"/>
    <p:sldId id="441" r:id="rId3"/>
    <p:sldId id="444" r:id="rId4"/>
    <p:sldId id="443" r:id="rId5"/>
    <p:sldId id="445" r:id="rId6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5" autoAdjust="0"/>
    <p:restoredTop sz="92639" autoAdjust="0"/>
  </p:normalViewPr>
  <p:slideViewPr>
    <p:cSldViewPr snapToGrid="0">
      <p:cViewPr>
        <p:scale>
          <a:sx n="80" d="100"/>
          <a:sy n="80" d="100"/>
        </p:scale>
        <p:origin x="-396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E374AD1-7524-4A65-A188-6976E3A41289}" type="datetimeFigureOut">
              <a:rPr lang="ja-JP" altLang="en-US"/>
              <a:pPr>
                <a:defRPr/>
              </a:pPr>
              <a:t>2013/3/12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688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688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A0B6AAA-1AEB-4CEA-ACE1-3B89FD51BB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9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7"/>
          <p:cNvSpPr/>
          <p:nvPr userDrawn="1"/>
        </p:nvSpPr>
        <p:spPr>
          <a:xfrm>
            <a:off x="904875" y="1919288"/>
            <a:ext cx="7875588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19"/>
          <p:cNvSpPr/>
          <p:nvPr userDrawn="1"/>
        </p:nvSpPr>
        <p:spPr>
          <a:xfrm>
            <a:off x="904875" y="1919288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6" name="グループ化 23"/>
          <p:cNvGrpSpPr>
            <a:grpSpLocks/>
          </p:cNvGrpSpPr>
          <p:nvPr userDrawn="1"/>
        </p:nvGrpSpPr>
        <p:grpSpPr bwMode="auto">
          <a:xfrm>
            <a:off x="179388" y="6597650"/>
            <a:ext cx="8890000" cy="0"/>
            <a:chOff x="179512" y="6525344"/>
            <a:chExt cx="8890035" cy="0"/>
          </a:xfrm>
        </p:grpSpPr>
        <p:cxnSp>
          <p:nvCxnSpPr>
            <p:cNvPr id="7" name="直線コネクタ 24"/>
            <p:cNvCxnSpPr/>
            <p:nvPr/>
          </p:nvCxnSpPr>
          <p:spPr>
            <a:xfrm>
              <a:off x="179512" y="6525344"/>
              <a:ext cx="820899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25"/>
            <p:cNvCxnSpPr/>
            <p:nvPr/>
          </p:nvCxnSpPr>
          <p:spPr>
            <a:xfrm>
              <a:off x="8475820" y="6525344"/>
              <a:ext cx="15240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26"/>
            <p:cNvCxnSpPr/>
            <p:nvPr/>
          </p:nvCxnSpPr>
          <p:spPr>
            <a:xfrm>
              <a:off x="8704421" y="6525344"/>
              <a:ext cx="15240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29"/>
            <p:cNvCxnSpPr/>
            <p:nvPr/>
          </p:nvCxnSpPr>
          <p:spPr>
            <a:xfrm>
              <a:off x="8917146" y="6525344"/>
              <a:ext cx="15240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013325"/>
            <a:ext cx="324008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タイトル 7"/>
          <p:cNvSpPr>
            <a:spLocks noGrp="1"/>
          </p:cNvSpPr>
          <p:nvPr>
            <p:ph type="ctrTitle"/>
          </p:nvPr>
        </p:nvSpPr>
        <p:spPr>
          <a:xfrm>
            <a:off x="1219200" y="2157214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1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44008" y="4267200"/>
            <a:ext cx="3528392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12" name="スライド番号プレースホルダー 28"/>
          <p:cNvSpPr>
            <a:spLocks noGrp="1"/>
          </p:cNvSpPr>
          <p:nvPr>
            <p:ph type="sldNum" sz="quarter" idx="10"/>
          </p:nvPr>
        </p:nvSpPr>
        <p:spPr>
          <a:xfrm>
            <a:off x="4000500" y="6597650"/>
            <a:ext cx="1219200" cy="18256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EF7767C-FE26-420F-98BF-A3A5CFA0D0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F4C15-C034-4314-9112-D299D62351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4FFE-2657-47F4-863B-D1CC317C87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6"/>
          <p:cNvGrpSpPr>
            <a:grpSpLocks/>
          </p:cNvGrpSpPr>
          <p:nvPr userDrawn="1"/>
        </p:nvGrpSpPr>
        <p:grpSpPr bwMode="auto">
          <a:xfrm>
            <a:off x="179388" y="6597650"/>
            <a:ext cx="8890000" cy="0"/>
            <a:chOff x="179512" y="6525344"/>
            <a:chExt cx="8890035" cy="0"/>
          </a:xfrm>
        </p:grpSpPr>
        <p:cxnSp>
          <p:nvCxnSpPr>
            <p:cNvPr id="5" name="直線コネクタ 8"/>
            <p:cNvCxnSpPr/>
            <p:nvPr/>
          </p:nvCxnSpPr>
          <p:spPr>
            <a:xfrm>
              <a:off x="179512" y="6525344"/>
              <a:ext cx="820899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9"/>
            <p:cNvCxnSpPr/>
            <p:nvPr/>
          </p:nvCxnSpPr>
          <p:spPr>
            <a:xfrm>
              <a:off x="8475820" y="6525344"/>
              <a:ext cx="15240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10"/>
            <p:cNvCxnSpPr/>
            <p:nvPr/>
          </p:nvCxnSpPr>
          <p:spPr>
            <a:xfrm>
              <a:off x="8704421" y="6525344"/>
              <a:ext cx="15240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11"/>
            <p:cNvCxnSpPr/>
            <p:nvPr/>
          </p:nvCxnSpPr>
          <p:spPr>
            <a:xfrm>
              <a:off x="8917146" y="6525344"/>
              <a:ext cx="15240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\\spb-fs\プロジェクト\9210359 津國剛PL\オープンデータコンソーシアム\ロゴ\OPEN DATA\OPEN DATA\OP YOK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309673"/>
            <a:ext cx="1222612" cy="57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線コネクタ 19"/>
          <p:cNvCxnSpPr/>
          <p:nvPr userDrawn="1"/>
        </p:nvCxnSpPr>
        <p:spPr>
          <a:xfrm>
            <a:off x="496888" y="680709"/>
            <a:ext cx="8207375" cy="0"/>
          </a:xfrm>
          <a:prstGeom prst="line">
            <a:avLst/>
          </a:prstGeom>
          <a:ln w="539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877"/>
            <a:ext cx="8229600" cy="654943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3598863" y="6591300"/>
            <a:ext cx="19812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C489480-8482-4FE0-A015-CFEEA03935A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614E3-EC9C-401D-B25E-0181BD4EC2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04EA-D976-49BB-88BC-11887A034D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B0EC-3C6C-499F-B7FC-40D34E01860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3"/>
          <p:cNvGrpSpPr>
            <a:grpSpLocks/>
          </p:cNvGrpSpPr>
          <p:nvPr userDrawn="1"/>
        </p:nvGrpSpPr>
        <p:grpSpPr bwMode="auto">
          <a:xfrm>
            <a:off x="179388" y="6597650"/>
            <a:ext cx="8890000" cy="0"/>
            <a:chOff x="179512" y="6525344"/>
            <a:chExt cx="8890035" cy="0"/>
          </a:xfrm>
        </p:grpSpPr>
        <p:cxnSp>
          <p:nvCxnSpPr>
            <p:cNvPr id="4" name="直線コネクタ 24"/>
            <p:cNvCxnSpPr/>
            <p:nvPr/>
          </p:nvCxnSpPr>
          <p:spPr>
            <a:xfrm>
              <a:off x="179512" y="6525344"/>
              <a:ext cx="820899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25"/>
            <p:cNvCxnSpPr/>
            <p:nvPr/>
          </p:nvCxnSpPr>
          <p:spPr>
            <a:xfrm>
              <a:off x="8475820" y="6525344"/>
              <a:ext cx="15240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26"/>
            <p:cNvCxnSpPr/>
            <p:nvPr/>
          </p:nvCxnSpPr>
          <p:spPr>
            <a:xfrm>
              <a:off x="8704421" y="6525344"/>
              <a:ext cx="15240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29"/>
            <p:cNvCxnSpPr/>
            <p:nvPr/>
          </p:nvCxnSpPr>
          <p:spPr>
            <a:xfrm>
              <a:off x="8917146" y="6525344"/>
              <a:ext cx="15240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3" descr="\\spb-fs\プロジェクト\9210359 津國剛PL\オープンデータコンソーシアム\ロゴ\OPEN DATA\OPEN DATA\OP YOK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6237288"/>
            <a:ext cx="13176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グループ化 6"/>
          <p:cNvGrpSpPr>
            <a:grpSpLocks/>
          </p:cNvGrpSpPr>
          <p:nvPr userDrawn="1"/>
        </p:nvGrpSpPr>
        <p:grpSpPr bwMode="auto">
          <a:xfrm>
            <a:off x="519347" y="3429000"/>
            <a:ext cx="8184915" cy="166955"/>
            <a:chOff x="179512" y="6525344"/>
            <a:chExt cx="8890035" cy="0"/>
          </a:xfrm>
        </p:grpSpPr>
        <p:cxnSp>
          <p:nvCxnSpPr>
            <p:cNvPr id="10" name="直線コネクタ 8"/>
            <p:cNvCxnSpPr/>
            <p:nvPr/>
          </p:nvCxnSpPr>
          <p:spPr>
            <a:xfrm>
              <a:off x="179512" y="6525344"/>
              <a:ext cx="820882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9"/>
            <p:cNvCxnSpPr/>
            <p:nvPr/>
          </p:nvCxnSpPr>
          <p:spPr>
            <a:xfrm>
              <a:off x="8475863" y="6525344"/>
              <a:ext cx="152227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0"/>
            <p:cNvCxnSpPr/>
            <p:nvPr/>
          </p:nvCxnSpPr>
          <p:spPr>
            <a:xfrm>
              <a:off x="8704203" y="6525344"/>
              <a:ext cx="152227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1"/>
            <p:cNvCxnSpPr/>
            <p:nvPr/>
          </p:nvCxnSpPr>
          <p:spPr>
            <a:xfrm>
              <a:off x="8917320" y="6525344"/>
              <a:ext cx="152227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488832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4" name="スライド番号プレースホルダー 4"/>
          <p:cNvSpPr>
            <a:spLocks noGrp="1"/>
          </p:cNvSpPr>
          <p:nvPr>
            <p:ph type="sldNum" sz="quarter" idx="10"/>
          </p:nvPr>
        </p:nvSpPr>
        <p:spPr>
          <a:xfrm>
            <a:off x="4173538" y="6592888"/>
            <a:ext cx="758825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52FA9F6-98CE-4D8B-9188-4B04B5C3FA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3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02BF-A27D-4507-89DC-5BA8A0B9164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直線コネクタ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6B34-2950-452F-9FB9-AB9EE4D1A1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B22B5-564E-49AF-94E1-EBCE52A844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smtClean="0"/>
          </a:p>
        </p:txBody>
      </p:sp>
      <p:sp>
        <p:nvSpPr>
          <p:cNvPr id="1027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1E81A8-7DC8-4718-AAD2-CE30D12D26F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3004458" y="3851564"/>
            <a:ext cx="5760692" cy="11430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2013.3.13</a:t>
            </a:r>
          </a:p>
          <a:p>
            <a:pPr eaLnBrk="1" hangingPunct="1"/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/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オープンデータ流通推進コンソーシアム事務局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991631" y="1828800"/>
            <a:ext cx="7918846" cy="139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ja-JP" altLang="en-US" sz="2800" dirty="0" smtClean="0">
                <a:latin typeface="+mj-ea"/>
              </a:rPr>
              <a:t>平成</a:t>
            </a:r>
            <a:r>
              <a:rPr lang="en-US" altLang="ja-JP" sz="2800" dirty="0">
                <a:latin typeface="+mj-ea"/>
              </a:rPr>
              <a:t>24</a:t>
            </a:r>
            <a:r>
              <a:rPr lang="ja-JP" altLang="en-US" sz="2800" dirty="0">
                <a:latin typeface="+mj-ea"/>
              </a:rPr>
              <a:t>年度活動報告と平成</a:t>
            </a:r>
            <a:r>
              <a:rPr lang="en-US" altLang="ja-JP" sz="2800" dirty="0">
                <a:latin typeface="+mj-ea"/>
              </a:rPr>
              <a:t>25</a:t>
            </a:r>
            <a:r>
              <a:rPr lang="ja-JP" altLang="en-US" sz="2800" dirty="0">
                <a:latin typeface="+mj-ea"/>
              </a:rPr>
              <a:t>年度活動計画案</a:t>
            </a:r>
            <a:endParaRPr lang="en-US" altLang="ja-JP" sz="2800" dirty="0" smtClean="0">
              <a:latin typeface="+mj-ea"/>
            </a:endParaRPr>
          </a:p>
        </p:txBody>
      </p:sp>
      <p:sp>
        <p:nvSpPr>
          <p:cNvPr id="6" name="テキスト プレースホルダー 3"/>
          <p:cNvSpPr txBox="1">
            <a:spLocks/>
          </p:cNvSpPr>
          <p:nvPr/>
        </p:nvSpPr>
        <p:spPr bwMode="auto">
          <a:xfrm>
            <a:off x="7386453" y="614159"/>
            <a:ext cx="1239016" cy="407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ja-JP" altLang="en-US" sz="1800" dirty="0" smtClean="0">
                <a:solidFill>
                  <a:schemeClr val="tx1"/>
                </a:solidFill>
                <a:latin typeface="+mj-ea"/>
                <a:ea typeface="+mj-ea"/>
              </a:rPr>
              <a:t>資料６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dirty="0" smtClean="0">
                <a:latin typeface="+mj-ea"/>
              </a:rPr>
              <a:t>１．</a:t>
            </a:r>
            <a:r>
              <a:rPr lang="ja-JP" altLang="en-US" sz="2800" dirty="0" smtClean="0">
                <a:latin typeface="+mj-ea"/>
              </a:rPr>
              <a:t>平成</a:t>
            </a:r>
            <a:r>
              <a:rPr lang="en-US" altLang="ja-JP" sz="2800" dirty="0" smtClean="0">
                <a:latin typeface="+mj-ea"/>
              </a:rPr>
              <a:t>24</a:t>
            </a:r>
            <a:r>
              <a:rPr lang="ja-JP" altLang="en-US" sz="2800" dirty="0" smtClean="0">
                <a:latin typeface="+mj-ea"/>
              </a:rPr>
              <a:t>年度活動報告</a:t>
            </a:r>
            <a:endParaRPr kumimoji="1" lang="ja-JP" altLang="en-US" sz="28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95894"/>
              </p:ext>
            </p:extLst>
          </p:nvPr>
        </p:nvGraphicFramePr>
        <p:xfrm>
          <a:off x="443344" y="815109"/>
          <a:ext cx="8095013" cy="54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956"/>
                <a:gridCol w="2624447"/>
                <a:gridCol w="40376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日付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タイトル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概要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2012.07.27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コンソーシアム設立発表会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東京大学・山上会館で開催。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約</a:t>
                      </a:r>
                      <a:r>
                        <a:rPr kumimoji="1" lang="en-US" altLang="ja-JP" sz="1400" smtClean="0">
                          <a:latin typeface="+mj-ea"/>
                          <a:ea typeface="+mj-ea"/>
                        </a:rPr>
                        <a:t>80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名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が参加。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2012.09.28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第１回利活用・普及委員会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今年度の検討事項と進め方について　他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2012.11.05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-12.01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気象データ・アイデアソン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気象庁の協力を得て、</a:t>
                      </a:r>
                      <a:r>
                        <a:rPr kumimoji="1" lang="en-US" altLang="ja-JP" sz="1400" dirty="0" err="1" smtClean="0">
                          <a:latin typeface="+mj-ea"/>
                          <a:ea typeface="+mj-ea"/>
                        </a:rPr>
                        <a:t>facebook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上で開催。</a:t>
                      </a:r>
                      <a:endParaRPr kumimoji="1" lang="en-US" altLang="ja-JP" sz="14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100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名以上が参加。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2012.11.07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第２回利活用・普及委員会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アメリカのオープンデータ取り組み事例　他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2012.11.22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コンソーシアムのロゴ作成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クラウドソーシングサービスを活用して、広く募集し選定。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2012.12.01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気象データ・ハッカソン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アイデアソンの結果を踏まえ、三菱総研会議室で開催。約</a:t>
                      </a:r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50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名が参加。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2012.12.10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オープンデータシンポジウム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総務省との共催。東京大学・伊藤国際謝恩ホールで開催。約</a:t>
                      </a:r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260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名が参加。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2012.12.28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コンソーシアムサイト・リニューアル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現在のサイトにリニューアル。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2013.01.22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第３回利活用・普及委員会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国内のオープンデータ取り組み事例　他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2013.01.22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-03.06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勝手表彰候補収集・審査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事務局で収集した７６の取り組み事例を参考に、利活用・普及委員会委員等により審査・選定。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2013.3.13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第４回利活用・普及委員会</a:t>
                      </a:r>
                      <a:endParaRPr kumimoji="1" lang="en-US" altLang="ja-JP" sz="14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勝手表彰・表彰式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平成</a:t>
                      </a:r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24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年度活動報告と平成</a:t>
                      </a:r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25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年度活動計画　他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6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dirty="0" smtClean="0">
                <a:latin typeface="+mj-ea"/>
              </a:rPr>
              <a:t>１．</a:t>
            </a:r>
            <a:r>
              <a:rPr lang="ja-JP" altLang="en-US" sz="2800" dirty="0" smtClean="0">
                <a:latin typeface="+mj-ea"/>
              </a:rPr>
              <a:t>平成</a:t>
            </a:r>
            <a:r>
              <a:rPr lang="en-US" altLang="ja-JP" sz="2800" dirty="0" smtClean="0">
                <a:latin typeface="+mj-ea"/>
              </a:rPr>
              <a:t>24</a:t>
            </a:r>
            <a:r>
              <a:rPr lang="ja-JP" altLang="en-US" sz="2800" dirty="0" smtClean="0">
                <a:latin typeface="+mj-ea"/>
              </a:rPr>
              <a:t>年度活動報告</a:t>
            </a:r>
            <a:endParaRPr kumimoji="1" lang="ja-JP" altLang="en-US" sz="28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pic>
        <p:nvPicPr>
          <p:cNvPr id="1026" name="Picture 2" descr="気象データ・ハッカソンの模様（１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56" y="1144250"/>
            <a:ext cx="3408568" cy="25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103173" y="3700676"/>
            <a:ext cx="295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HG明朝E" pitchFamily="17" charset="-128"/>
                <a:ea typeface="HG明朝E" pitchFamily="17" charset="-128"/>
              </a:rPr>
              <a:t>気象データ・</a:t>
            </a:r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ハッカソン（</a:t>
            </a:r>
            <a:r>
              <a:rPr lang="en-US" altLang="ja-JP" sz="1200" dirty="0" smtClean="0">
                <a:latin typeface="HG明朝E" pitchFamily="17" charset="-128"/>
                <a:ea typeface="HG明朝E" pitchFamily="17" charset="-128"/>
              </a:rPr>
              <a:t>2012.12.01</a:t>
            </a:r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）</a:t>
            </a:r>
            <a:endParaRPr lang="ja-JP" altLang="en-US" sz="12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28152" y="3670224"/>
            <a:ext cx="3262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オープンデータシンポジウム（</a:t>
            </a:r>
            <a:r>
              <a:rPr lang="en-US" altLang="ja-JP" sz="1200" dirty="0" smtClean="0">
                <a:latin typeface="HG明朝E" pitchFamily="17" charset="-128"/>
                <a:ea typeface="HG明朝E" pitchFamily="17" charset="-128"/>
              </a:rPr>
              <a:t>2012.12.10</a:t>
            </a:r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）</a:t>
            </a:r>
            <a:endParaRPr lang="ja-JP" altLang="en-US" sz="12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889982" y="6171167"/>
            <a:ext cx="2646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利活用・普及委員会（計４回開催）</a:t>
            </a:r>
            <a:endParaRPr lang="ja-JP" altLang="en-US" sz="1200" dirty="0"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3" y="4201991"/>
            <a:ext cx="3529971" cy="196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22" y="4201991"/>
            <a:ext cx="3907292" cy="196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23" y="1144250"/>
            <a:ext cx="3475290" cy="252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9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dirty="0" smtClean="0">
                <a:latin typeface="+mj-ea"/>
              </a:rPr>
              <a:t>３．平成</a:t>
            </a:r>
            <a:r>
              <a:rPr kumimoji="1" lang="en-US" altLang="ja-JP" sz="2800" dirty="0" smtClean="0">
                <a:latin typeface="+mj-ea"/>
              </a:rPr>
              <a:t>24</a:t>
            </a:r>
            <a:r>
              <a:rPr kumimoji="1" lang="ja-JP" altLang="en-US" sz="2800" dirty="0" smtClean="0">
                <a:latin typeface="+mj-ea"/>
              </a:rPr>
              <a:t>年度総括</a:t>
            </a:r>
            <a:endParaRPr kumimoji="1" lang="ja-JP" altLang="en-US" sz="28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10639" y="853943"/>
            <a:ext cx="80870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ja-JP" altLang="en-US" dirty="0">
                <a:latin typeface="+mj-ea"/>
                <a:ea typeface="+mj-ea"/>
              </a:rPr>
              <a:t>・</a:t>
            </a:r>
            <a:r>
              <a:rPr lang="ja-JP" altLang="en-US" dirty="0" smtClean="0">
                <a:latin typeface="+mj-ea"/>
                <a:ea typeface="+mj-ea"/>
              </a:rPr>
              <a:t>平成</a:t>
            </a:r>
            <a:r>
              <a:rPr lang="en-US" altLang="ja-JP" dirty="0" smtClean="0">
                <a:latin typeface="+mj-ea"/>
                <a:ea typeface="+mj-ea"/>
              </a:rPr>
              <a:t>24</a:t>
            </a:r>
            <a:r>
              <a:rPr lang="ja-JP" altLang="en-US" dirty="0" smtClean="0">
                <a:latin typeface="+mj-ea"/>
                <a:ea typeface="+mj-ea"/>
              </a:rPr>
              <a:t>年度</a:t>
            </a:r>
            <a:r>
              <a:rPr lang="ja-JP" altLang="en-US" dirty="0">
                <a:latin typeface="+mj-ea"/>
                <a:ea typeface="+mj-ea"/>
              </a:rPr>
              <a:t>は、オープンデータに関する取り組みは内外で</a:t>
            </a:r>
            <a:r>
              <a:rPr lang="ja-JP" altLang="en-US" dirty="0" smtClean="0">
                <a:latin typeface="+mj-ea"/>
                <a:ea typeface="+mj-ea"/>
              </a:rPr>
              <a:t>活発化。</a:t>
            </a:r>
            <a:endParaRPr lang="en-US" altLang="ja-JP" dirty="0" smtClean="0">
              <a:latin typeface="+mj-ea"/>
              <a:ea typeface="+mj-ea"/>
            </a:endParaRPr>
          </a:p>
          <a:p>
            <a:pPr marL="273050" indent="-273050"/>
            <a:endParaRPr lang="en-US" altLang="ja-JP" dirty="0">
              <a:latin typeface="+mj-ea"/>
              <a:ea typeface="+mj-ea"/>
            </a:endParaRPr>
          </a:p>
          <a:p>
            <a:pPr marL="273050" indent="-273050"/>
            <a:r>
              <a:rPr lang="ja-JP" altLang="en-US" dirty="0" smtClean="0">
                <a:latin typeface="+mj-ea"/>
                <a:ea typeface="+mj-ea"/>
              </a:rPr>
              <a:t>・</a:t>
            </a:r>
            <a:r>
              <a:rPr lang="en-US" altLang="ja-JP" dirty="0" smtClean="0">
                <a:latin typeface="+mj-ea"/>
                <a:ea typeface="+mj-ea"/>
              </a:rPr>
              <a:t>2013.02.23</a:t>
            </a:r>
            <a:r>
              <a:rPr lang="ja-JP" altLang="en-US" dirty="0">
                <a:latin typeface="+mj-ea"/>
                <a:ea typeface="+mj-ea"/>
              </a:rPr>
              <a:t>の</a:t>
            </a:r>
            <a:r>
              <a:rPr lang="en-US" altLang="ja-JP" dirty="0">
                <a:latin typeface="+mj-ea"/>
                <a:ea typeface="+mj-ea"/>
              </a:rPr>
              <a:t>International Open Data Day</a:t>
            </a:r>
            <a:r>
              <a:rPr lang="ja-JP" altLang="en-US" dirty="0">
                <a:latin typeface="+mj-ea"/>
                <a:ea typeface="+mj-ea"/>
              </a:rPr>
              <a:t>は、世界中で１００都市以上が参加。国内から</a:t>
            </a:r>
            <a:r>
              <a:rPr lang="ja-JP" altLang="en-US" dirty="0" smtClean="0">
                <a:latin typeface="+mj-ea"/>
                <a:ea typeface="+mj-ea"/>
              </a:rPr>
              <a:t>は８</a:t>
            </a:r>
            <a:r>
              <a:rPr lang="ja-JP" altLang="en-US" dirty="0">
                <a:latin typeface="+mj-ea"/>
                <a:ea typeface="+mj-ea"/>
              </a:rPr>
              <a:t>都市が参加し、海外からも</a:t>
            </a:r>
            <a:r>
              <a:rPr lang="ja-JP" altLang="en-US" dirty="0" smtClean="0">
                <a:latin typeface="+mj-ea"/>
                <a:ea typeface="+mj-ea"/>
              </a:rPr>
              <a:t>注目。</a:t>
            </a:r>
            <a:endParaRPr lang="en-US" altLang="ja-JP" dirty="0" smtClean="0">
              <a:latin typeface="+mj-ea"/>
              <a:ea typeface="+mj-ea"/>
            </a:endParaRPr>
          </a:p>
          <a:p>
            <a:pPr marL="273050" indent="-273050"/>
            <a:endParaRPr lang="ja-JP" altLang="en-US" dirty="0">
              <a:latin typeface="+mj-ea"/>
              <a:ea typeface="+mj-ea"/>
            </a:endParaRPr>
          </a:p>
          <a:p>
            <a:pPr marL="273050" indent="-273050"/>
            <a:r>
              <a:rPr lang="ja-JP" altLang="en-US" dirty="0">
                <a:latin typeface="+mj-ea"/>
                <a:ea typeface="+mj-ea"/>
              </a:rPr>
              <a:t>・</a:t>
            </a:r>
            <a:r>
              <a:rPr lang="en-US" altLang="ja-JP" dirty="0">
                <a:latin typeface="+mj-ea"/>
                <a:ea typeface="+mj-ea"/>
              </a:rPr>
              <a:t>Open Knowledge Foundation </a:t>
            </a:r>
            <a:r>
              <a:rPr lang="en-US" altLang="ja-JP" dirty="0" smtClean="0">
                <a:latin typeface="+mj-ea"/>
                <a:ea typeface="+mj-ea"/>
              </a:rPr>
              <a:t>Japan</a:t>
            </a:r>
            <a:r>
              <a:rPr lang="ja-JP" altLang="en-US" dirty="0" err="1" smtClean="0">
                <a:latin typeface="+mj-ea"/>
                <a:ea typeface="+mj-ea"/>
              </a:rPr>
              <a:t>、</a:t>
            </a:r>
            <a:r>
              <a:rPr lang="ja-JP" altLang="en-US" dirty="0">
                <a:latin typeface="+mj-ea"/>
                <a:ea typeface="+mj-ea"/>
              </a:rPr>
              <a:t>横浜オープンデータソリューション発展</a:t>
            </a:r>
            <a:r>
              <a:rPr lang="ja-JP" altLang="en-US" dirty="0" smtClean="0">
                <a:latin typeface="+mj-ea"/>
                <a:ea typeface="+mj-ea"/>
              </a:rPr>
              <a:t>委員会、</a:t>
            </a:r>
            <a:r>
              <a:rPr lang="en-US" altLang="ja-JP" dirty="0">
                <a:latin typeface="+mj-ea"/>
                <a:ea typeface="+mj-ea"/>
              </a:rPr>
              <a:t>Linked Open Data </a:t>
            </a:r>
            <a:r>
              <a:rPr lang="en-US" altLang="ja-JP" dirty="0" smtClean="0">
                <a:latin typeface="+mj-ea"/>
                <a:ea typeface="+mj-ea"/>
              </a:rPr>
              <a:t>Initiative </a:t>
            </a:r>
            <a:r>
              <a:rPr lang="ja-JP" altLang="en-US" dirty="0" smtClean="0">
                <a:latin typeface="+mj-ea"/>
                <a:ea typeface="+mj-ea"/>
              </a:rPr>
              <a:t>など</a:t>
            </a:r>
            <a:r>
              <a:rPr lang="ja-JP" altLang="en-US" dirty="0">
                <a:latin typeface="+mj-ea"/>
                <a:ea typeface="+mj-ea"/>
              </a:rPr>
              <a:t>、オープンデータに関わる様々な</a:t>
            </a:r>
            <a:r>
              <a:rPr lang="ja-JP" altLang="en-US" dirty="0" smtClean="0">
                <a:latin typeface="+mj-ea"/>
                <a:ea typeface="+mj-ea"/>
              </a:rPr>
              <a:t>団体が設立</a:t>
            </a:r>
            <a:r>
              <a:rPr lang="ja-JP" altLang="en-US" dirty="0">
                <a:latin typeface="+mj-ea"/>
                <a:ea typeface="+mj-ea"/>
              </a:rPr>
              <a:t>され、活発に</a:t>
            </a:r>
            <a:r>
              <a:rPr lang="ja-JP" altLang="en-US" dirty="0" smtClean="0">
                <a:latin typeface="+mj-ea"/>
                <a:ea typeface="+mj-ea"/>
              </a:rPr>
              <a:t>活動を開始。</a:t>
            </a:r>
            <a:endParaRPr lang="en-US" altLang="ja-JP" dirty="0" smtClean="0">
              <a:latin typeface="+mj-ea"/>
              <a:ea typeface="+mj-ea"/>
            </a:endParaRPr>
          </a:p>
          <a:p>
            <a:pPr marL="273050" indent="-273050"/>
            <a:endParaRPr lang="ja-JP" altLang="en-US" dirty="0">
              <a:latin typeface="+mj-ea"/>
              <a:ea typeface="+mj-ea"/>
            </a:endParaRPr>
          </a:p>
          <a:p>
            <a:pPr marL="273050" indent="-273050"/>
            <a:r>
              <a:rPr lang="ja-JP" altLang="en-US" dirty="0">
                <a:latin typeface="+mj-ea"/>
                <a:ea typeface="+mj-ea"/>
              </a:rPr>
              <a:t>・国は、電子行政オープンデータ戦略策定後、実務者会議を設置し、ルール等を</a:t>
            </a:r>
            <a:r>
              <a:rPr lang="ja-JP" altLang="en-US" dirty="0" smtClean="0">
                <a:latin typeface="+mj-ea"/>
                <a:ea typeface="+mj-ea"/>
              </a:rPr>
              <a:t>検討中。</a:t>
            </a:r>
            <a:r>
              <a:rPr lang="ja-JP" altLang="en-US" dirty="0">
                <a:latin typeface="+mj-ea"/>
                <a:ea typeface="+mj-ea"/>
              </a:rPr>
              <a:t>コンソーシアムのデータガバナンス委員会、技術</a:t>
            </a:r>
            <a:r>
              <a:rPr lang="ja-JP" altLang="en-US" dirty="0" smtClean="0">
                <a:latin typeface="+mj-ea"/>
                <a:ea typeface="+mj-ea"/>
              </a:rPr>
              <a:t>委員会における検討成果を実務者会議にインプットし、検討に反映。</a:t>
            </a:r>
            <a:endParaRPr lang="en-US" altLang="ja-JP" dirty="0" smtClean="0">
              <a:latin typeface="+mj-ea"/>
              <a:ea typeface="+mj-ea"/>
            </a:endParaRPr>
          </a:p>
          <a:p>
            <a:pPr marL="273050" indent="-273050"/>
            <a:endParaRPr lang="en-US" altLang="ja-JP" dirty="0">
              <a:latin typeface="+mj-ea"/>
              <a:ea typeface="+mj-ea"/>
            </a:endParaRPr>
          </a:p>
          <a:p>
            <a:pPr marL="273050" indent="-273050"/>
            <a:r>
              <a:rPr lang="ja-JP" altLang="en-US" dirty="0" smtClean="0">
                <a:latin typeface="+mj-ea"/>
                <a:ea typeface="+mj-ea"/>
              </a:rPr>
              <a:t>・ただし、オープンデータに対する一般の認知度は、まだ必ずしも高くなく、官民のオープンデータ推進やオープンデータ活用ビジネスの登場は、これからの状態。</a:t>
            </a:r>
            <a:endParaRPr lang="en-US" altLang="ja-JP" dirty="0" smtClean="0">
              <a:latin typeface="+mj-ea"/>
              <a:ea typeface="+mj-ea"/>
            </a:endParaRPr>
          </a:p>
          <a:p>
            <a:pPr marL="273050" indent="-273050"/>
            <a:endParaRPr lang="en-US" altLang="ja-JP" dirty="0">
              <a:latin typeface="+mj-ea"/>
              <a:ea typeface="+mj-ea"/>
            </a:endParaRPr>
          </a:p>
          <a:p>
            <a:pPr marL="273050" indent="-273050"/>
            <a:r>
              <a:rPr lang="ja-JP" altLang="en-US" dirty="0" smtClean="0">
                <a:latin typeface="+mj-ea"/>
                <a:ea typeface="+mj-ea"/>
              </a:rPr>
              <a:t>・今後も関連する活動と密接に連携しつつ、オープンデータ推進による経済波及や社会の課題解決等に向けた取組みを継続・拡大していく必要がある。</a:t>
            </a:r>
            <a:endParaRPr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681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dirty="0" smtClean="0">
                <a:latin typeface="+mj-ea"/>
              </a:rPr>
              <a:t>４．平成</a:t>
            </a:r>
            <a:r>
              <a:rPr kumimoji="1" lang="en-US" altLang="ja-JP" sz="2800" dirty="0" smtClean="0">
                <a:latin typeface="+mj-ea"/>
              </a:rPr>
              <a:t>25</a:t>
            </a:r>
            <a:r>
              <a:rPr kumimoji="1" lang="ja-JP" altLang="en-US" sz="2800" dirty="0" smtClean="0">
                <a:latin typeface="+mj-ea"/>
              </a:rPr>
              <a:t>年度活動計画</a:t>
            </a:r>
            <a:r>
              <a:rPr lang="ja-JP" altLang="en-US" sz="2800" dirty="0">
                <a:latin typeface="+mj-ea"/>
              </a:rPr>
              <a:t>案</a:t>
            </a:r>
            <a:endParaRPr kumimoji="1" lang="ja-JP" altLang="en-US" sz="28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421671"/>
              </p:ext>
            </p:extLst>
          </p:nvPr>
        </p:nvGraphicFramePr>
        <p:xfrm>
          <a:off x="558139" y="3200507"/>
          <a:ext cx="8063346" cy="308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636"/>
                <a:gridCol w="5665710"/>
              </a:tblGrid>
              <a:tr h="3430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タイトル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概要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シンポジウム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開催時期、内容は要検討。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利活用・普及委員会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2013.06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～</a:t>
                      </a:r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2014.03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の間に４回程度開催。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アイデアソン</a:t>
                      </a:r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/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ハッカソン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テーマを設定して、アイデアソン</a:t>
                      </a:r>
                      <a:r>
                        <a:rPr kumimoji="1" lang="en-US" altLang="ja-JP" sz="1400" dirty="0" smtClean="0">
                          <a:latin typeface="+mj-ea"/>
                          <a:ea typeface="+mj-ea"/>
                        </a:rPr>
                        <a:t>/</a:t>
                      </a:r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ハッカソンを開催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勝手表彰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平成２４年度同様、オープンデータに関する優れた取組みを表彰。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会員の活動支援・交流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会員に資する支援や交流機会の設置などを検討。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情報発信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ウェブサイト等による情報発信をさらに充実。</a:t>
                      </a:r>
                      <a:endParaRPr kumimoji="1" lang="en-US" altLang="ja-JP" sz="14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海外への発信にも力を入れる（英語での発信、国際会議参加など）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その他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+mj-ea"/>
                          <a:ea typeface="+mj-ea"/>
                        </a:rPr>
                        <a:t>関連団体との連携、関連イベントへの後援・参加等。</a:t>
                      </a:r>
                      <a:endParaRPr kumimoji="1" lang="ja-JP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558139" y="1478418"/>
            <a:ext cx="8075221" cy="131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/>
            <a:r>
              <a:rPr kumimoji="1" lang="ja-JP" altLang="en-US" sz="1400" dirty="0" smtClean="0">
                <a:latin typeface="+mj-ea"/>
                <a:ea typeface="+mj-ea"/>
              </a:rPr>
              <a:t>・平成</a:t>
            </a:r>
            <a:r>
              <a:rPr lang="ja-JP" altLang="en-US" sz="1400" dirty="0">
                <a:latin typeface="+mj-ea"/>
                <a:ea typeface="+mj-ea"/>
              </a:rPr>
              <a:t>２４</a:t>
            </a:r>
            <a:r>
              <a:rPr kumimoji="1" lang="ja-JP" altLang="en-US" sz="1400" dirty="0" smtClean="0">
                <a:latin typeface="+mj-ea"/>
                <a:ea typeface="+mj-ea"/>
              </a:rPr>
              <a:t>年度に引き続き、技術委員会、データガバナンス委員会と密接に連携して、オープンデータの普及促進に取り組む。</a:t>
            </a:r>
            <a:endParaRPr kumimoji="1" lang="en-US" altLang="ja-JP" sz="1400" dirty="0" smtClean="0">
              <a:latin typeface="+mj-ea"/>
              <a:ea typeface="+mj-ea"/>
            </a:endParaRPr>
          </a:p>
          <a:p>
            <a:pPr marL="177800" indent="-177800"/>
            <a:r>
              <a:rPr lang="ja-JP" altLang="en-US" sz="1400" dirty="0" smtClean="0">
                <a:latin typeface="+mj-ea"/>
                <a:ea typeface="+mj-ea"/>
              </a:rPr>
              <a:t>・平成２５年度は、特に、会員によるオープンデータへの取り組み支援や会員相互の交流、海外への情報発信にも力を入れつつ、引き続き、シンポジウムやアイデアソン</a:t>
            </a:r>
            <a:r>
              <a:rPr lang="en-US" altLang="ja-JP" sz="1400" dirty="0" smtClean="0">
                <a:latin typeface="+mj-ea"/>
                <a:ea typeface="+mj-ea"/>
              </a:rPr>
              <a:t>/</a:t>
            </a:r>
            <a:r>
              <a:rPr lang="ja-JP" altLang="en-US" sz="1400" dirty="0" smtClean="0">
                <a:latin typeface="+mj-ea"/>
                <a:ea typeface="+mj-ea"/>
              </a:rPr>
              <a:t>ハッカソンの開催、関連イベントの後援等による普及活動を推進。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6870" y="1135305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明朝E" pitchFamily="17" charset="-128"/>
                <a:ea typeface="HG明朝E" pitchFamily="17" charset="-128"/>
              </a:rPr>
              <a:t>（１）活動方針（案）</a:t>
            </a:r>
            <a:endParaRPr kumimoji="1" lang="ja-JP" altLang="en-US" sz="16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0620" y="2834198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明朝E" pitchFamily="17" charset="-128"/>
                <a:ea typeface="HG明朝E" pitchFamily="17" charset="-128"/>
              </a:rPr>
              <a:t>（２）主な活動（案）</a:t>
            </a:r>
            <a:endParaRPr kumimoji="1" lang="ja-JP" altLang="en-US" sz="16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4457" y="818433"/>
            <a:ext cx="8087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ja-JP" altLang="en-US" sz="1400" dirty="0" smtClean="0">
                <a:latin typeface="+mj-ea"/>
                <a:ea typeface="+mj-ea"/>
              </a:rPr>
              <a:t>・最終的には理事会承認を経て決定します。</a:t>
            </a:r>
            <a:endParaRPr lang="ja-JP" altLang="en-US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103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バン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アーバン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12709</TotalTime>
  <Words>701</Words>
  <Application>Microsoft Office PowerPoint</Application>
  <PresentationFormat>画面に合わせる (4:3)</PresentationFormat>
  <Paragraphs>89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アース</vt:lpstr>
      <vt:lpstr>PowerPoint プレゼンテーション</vt:lpstr>
      <vt:lpstr>１．平成24年度活動報告</vt:lpstr>
      <vt:lpstr>１．平成24年度活動報告</vt:lpstr>
      <vt:lpstr>３．平成24年度総括</vt:lpstr>
      <vt:lpstr>４．平成25年度活動計画案</vt:lpstr>
    </vt:vector>
  </TitlesOfParts>
  <Company>SPU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データガバナンス</dc:title>
  <dc:creator>OpenData</dc:creator>
  <cp:lastModifiedBy> </cp:lastModifiedBy>
  <cp:revision>393</cp:revision>
  <cp:lastPrinted>2013-01-21T02:57:17Z</cp:lastPrinted>
  <dcterms:created xsi:type="dcterms:W3CDTF">2012-11-30T13:43:40Z</dcterms:created>
  <dcterms:modified xsi:type="dcterms:W3CDTF">2013-03-12T01:10:30Z</dcterms:modified>
</cp:coreProperties>
</file>