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74" r:id="rId2"/>
    <p:sldId id="1076" r:id="rId3"/>
    <p:sldId id="1082" r:id="rId4"/>
    <p:sldId id="1075" r:id="rId5"/>
    <p:sldId id="1051" r:id="rId6"/>
    <p:sldId id="1077" r:id="rId7"/>
    <p:sldId id="1080" r:id="rId8"/>
    <p:sldId id="1081" r:id="rId9"/>
    <p:sldId id="1084" r:id="rId10"/>
    <p:sldId id="1079" r:id="rId11"/>
    <p:sldId id="1083" r:id="rId1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小塚ゴシック Std R" pitchFamily="-27" charset="-128"/>
        <a:ea typeface="小塚ゴシック Std R" pitchFamily="-27" charset="-128"/>
        <a:cs typeface="小塚ゴシック Std R" pitchFamily="-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FFF"/>
    <a:srgbClr val="CF95D7"/>
    <a:srgbClr val="99B0E8"/>
    <a:srgbClr val="6699FF"/>
    <a:srgbClr val="6699CC"/>
    <a:srgbClr val="35FF34"/>
    <a:srgbClr val="FF4FB6"/>
    <a:srgbClr val="FFD9E9"/>
    <a:srgbClr val="00408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72" y="-72"/>
      </p:cViewPr>
      <p:guideLst>
        <p:guide orient="horz" pos="4246"/>
        <p:guide pos="1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fld id="{EC8A73AC-77CD-6643-B546-6C9605CEFF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09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73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73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fld id="{D14A5B36-5DAC-8B42-B038-1C1A4767FE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770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573049"/>
            <a:ext cx="7772400" cy="584776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287B1-CE07-4E4F-8C08-1ABF1551210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95E26-4226-AF4B-94E2-AE759DE67C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2750" y="261938"/>
            <a:ext cx="2152650" cy="6291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261938"/>
            <a:ext cx="6305550" cy="6291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D4AF0-FAA5-5540-A801-30D68E82DCA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C7BCD-4BEF-3C43-B365-31FB0A0B8A6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A6C7C-A5C1-4447-9B7A-9428F1B0EE4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EEB58-0373-1F46-90D1-C4B451BC98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0351F-A899-0542-BCDB-0D36D1D5D8B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324AA-0096-134D-9518-677B8A54225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531C-F110-8E41-B12C-97C288BE6F2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F8DBC-CEE2-3C4D-93FB-02F0AEE745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7EFD9-6B8E-074D-9DA6-46547DC723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491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534400" cy="54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 3 </a:t>
            </a:r>
            <a:r>
              <a:rPr lang="ja-JP" altLang="en-US" dirty="0" smtClean="0"/>
              <a:t>レベル</a:t>
            </a:r>
            <a:endParaRPr lang="en-US" altLang="ja-JP" dirty="0"/>
          </a:p>
          <a:p>
            <a:pPr lvl="3"/>
            <a:r>
              <a:rPr lang="ja-JP" altLang="en-US" dirty="0" smtClean="0"/>
              <a:t>第</a:t>
            </a:r>
            <a:r>
              <a:rPr lang="en-US" altLang="ja-JP" dirty="0" smtClean="0"/>
              <a:t> </a:t>
            </a:r>
            <a:r>
              <a:rPr lang="en-US" altLang="ja-JP" dirty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</a:t>
            </a:r>
            <a:r>
              <a:rPr lang="en-US" altLang="ja-JP" dirty="0" smtClean="0"/>
              <a:t> 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fld id="{4CC7EE15-B849-3644-8B3B-C0E3E3FE64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600" b="0" i="0" kern="1200" spc="-1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小塚ゴシック Pr6N R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333333"/>
          </a:solidFill>
          <a:latin typeface="小塚ゴシック Std M" pitchFamily="-27" charset="-128"/>
          <a:ea typeface="小塚ゴシック Std M" pitchFamily="-27" charset="-128"/>
          <a:cs typeface="小塚ゴシック Std M" pitchFamily="-27" charset="-128"/>
        </a:defRPr>
      </a:lvl9pPr>
    </p:titleStyle>
    <p:bodyStyle>
      <a:lvl1pPr marL="0" indent="-3600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99B0E8"/>
        </a:buClr>
        <a:buSzPct val="135000"/>
        <a:buFont typeface="ヒラギノ角ゴ ProN W3"/>
        <a:buChar char="•"/>
        <a:defRPr kumimoji="1" sz="3200" kern="1200" spc="-1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20000" indent="-3600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99B0E8"/>
        </a:buClr>
        <a:buSzPct val="135000"/>
        <a:buFont typeface="ヒラギノ角ゴ ProN W3"/>
        <a:buChar char="•"/>
        <a:defRPr kumimoji="1" sz="3200" kern="1200" spc="-1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080000" indent="-3600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99B0E8"/>
        </a:buClr>
        <a:buSzPct val="135000"/>
        <a:buFont typeface="ヒラギノ角ゴ ProN W3"/>
        <a:buChar char="•"/>
        <a:defRPr kumimoji="1" sz="3200" kern="1200" spc="-1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440000" indent="-3600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99B0E8"/>
        </a:buClr>
        <a:buSzPct val="135000"/>
        <a:buFont typeface="ヒラギノ角ゴ ProN W3"/>
        <a:buChar char="•"/>
        <a:defRPr kumimoji="1" sz="3200" kern="1200" spc="-1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800000" indent="-3600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99B0E8"/>
        </a:buClr>
        <a:buSzPct val="135000"/>
        <a:buFont typeface="ヒラギノ角ゴ ProN W3"/>
        <a:buChar char="•"/>
        <a:defRPr kumimoji="1" sz="3200" kern="1200" spc="-1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C2D89A"/>
        </a:buClr>
        <a:buFont typeface="Wingdings" charset="2"/>
        <a:buChar char=""/>
        <a:defRPr kumimoji="1" sz="24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C2D89A"/>
        </a:buClr>
        <a:buFont typeface="Wingdings" charset="2"/>
        <a:buChar char=""/>
        <a:defRPr kumimoji="1" sz="24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C2D89A"/>
        </a:buClr>
        <a:buFont typeface="Wingdings" charset="2"/>
        <a:buChar char=""/>
        <a:defRPr kumimoji="1" sz="24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C2D89A"/>
        </a:buClr>
        <a:buFont typeface="Wingdings" charset="2"/>
        <a:buChar char=""/>
        <a:defRPr kumimoji="1" sz="24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34360"/>
            <a:ext cx="7772400" cy="646331"/>
          </a:xfrm>
        </p:spPr>
        <p:txBody>
          <a:bodyPr/>
          <a:lstStyle/>
          <a:p>
            <a:r>
              <a:rPr kumimoji="1" lang="en-US" altLang="ja-JP" dirty="0" smtClean="0"/>
              <a:t>Linked Open Data</a:t>
            </a:r>
            <a:r>
              <a:rPr kumimoji="1" lang="ja-JP" altLang="en-US" dirty="0" smtClean="0"/>
              <a:t>チャレンジ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kumimoji="1" lang="ja-JP" altLang="en-US" dirty="0" smtClean="0"/>
              <a:t>国立情報学研究所</a:t>
            </a:r>
            <a:endParaRPr kumimoji="1" lang="en-US" altLang="ja-JP" dirty="0" smtClean="0"/>
          </a:p>
          <a:p>
            <a:r>
              <a:rPr lang="ja-JP" altLang="en-US" dirty="0" smtClean="0"/>
              <a:t>大向</a:t>
            </a:r>
            <a:r>
              <a:rPr lang="en-US" altLang="ja-JP" dirty="0" smtClean="0"/>
              <a:t> </a:t>
            </a:r>
            <a:r>
              <a:rPr lang="ja-JP" altLang="en-US" dirty="0" smtClean="0"/>
              <a:t>一輝</a:t>
            </a:r>
            <a:endParaRPr kumimoji="1" lang="ja-JP" altLang="en-US" dirty="0"/>
          </a:p>
        </p:txBody>
      </p:sp>
      <p:pic>
        <p:nvPicPr>
          <p:cNvPr id="4" name="図 3" descr="mainvisua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1858141" cy="1485156"/>
          </a:xfrm>
          <a:prstGeom prst="rect">
            <a:avLst/>
          </a:prstGeom>
        </p:spPr>
      </p:pic>
      <p:pic>
        <p:nvPicPr>
          <p:cNvPr id="5" name="図 4" descr="スクリーンショット 2013-01-20 20.3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19600" cy="4826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44408" y="12216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資料６</a:t>
            </a:r>
            <a:endParaRPr kumimoji="1" lang="ja-JP" altLang="en-US" sz="14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4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スポンサー・パートナー</a:t>
            </a:r>
            <a:endParaRPr kumimoji="1" lang="ja-JP" altLang="en-US" dirty="0"/>
          </a:p>
        </p:txBody>
      </p:sp>
      <p:pic>
        <p:nvPicPr>
          <p:cNvPr id="4" name="図 3" descr="スクリーンショット 2013-01-20 19.5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4" y="1988840"/>
            <a:ext cx="2778751" cy="3384376"/>
          </a:xfrm>
          <a:prstGeom prst="rect">
            <a:avLst/>
          </a:prstGeom>
        </p:spPr>
      </p:pic>
      <p:pic>
        <p:nvPicPr>
          <p:cNvPr id="6" name="図 5" descr="スクリーンショット 2013-01-20 19.5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63" y="1988840"/>
            <a:ext cx="2852831" cy="3168352"/>
          </a:xfrm>
          <a:prstGeom prst="rect">
            <a:avLst/>
          </a:prstGeom>
        </p:spPr>
      </p:pic>
      <p:pic>
        <p:nvPicPr>
          <p:cNvPr id="5" name="図 4" descr="スクリーンショット 2013-01-20 19.51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2" y="1988840"/>
            <a:ext cx="2953194" cy="3175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0654" y="1340768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2011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2982" y="1340768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2012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1379" y="5601752"/>
            <a:ext cx="36646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/>
              <a:t>12 → 28</a:t>
            </a:r>
          </a:p>
          <a:p>
            <a:pPr algn="ctr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サポーター団体：</a:t>
            </a:r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335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ainvisua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03884"/>
            <a:ext cx="1858141" cy="14851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99592" y="436510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800" dirty="0"/>
              <a:t>http://</a:t>
            </a:r>
            <a:r>
              <a:rPr lang="en-US" altLang="ja-JP" sz="2800" dirty="0" err="1"/>
              <a:t>lod.sfc.keio.ac.jp</a:t>
            </a:r>
            <a:r>
              <a:rPr lang="en-US" altLang="ja-JP" sz="2800" dirty="0"/>
              <a:t>/challenge2012/</a:t>
            </a:r>
          </a:p>
        </p:txBody>
      </p:sp>
    </p:spTree>
    <p:extLst>
      <p:ext uri="{BB962C8B-B14F-4D97-AF65-F5344CB8AC3E}">
        <p14:creationId xmlns:p14="http://schemas.microsoft.com/office/powerpoint/2010/main" val="39509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LOD</a:t>
            </a:r>
            <a:r>
              <a:rPr kumimoji="1" lang="ja-JP" altLang="en-US" dirty="0" smtClean="0"/>
              <a:t>チャレンジとは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/>
              <a:t>国内初のオープンデータに関するコンテスト</a:t>
            </a:r>
            <a:endParaRPr kumimoji="1" lang="en-US" altLang="ja-JP" sz="2800" dirty="0" smtClean="0"/>
          </a:p>
          <a:p>
            <a:pPr lvl="1"/>
            <a:r>
              <a:rPr lang="ja-JP" altLang="en-US" sz="2800" dirty="0"/>
              <a:t>主催：</a:t>
            </a:r>
            <a:r>
              <a:rPr lang="en-US" altLang="ja-JP" sz="2800" dirty="0"/>
              <a:t>LOD</a:t>
            </a:r>
            <a:r>
              <a:rPr lang="ja-JP" altLang="en-US" sz="2800" dirty="0"/>
              <a:t>チャレンジ実行委員会（有志）</a:t>
            </a:r>
            <a:endParaRPr kumimoji="1" lang="en-US" altLang="ja-JP" sz="2800" dirty="0" smtClean="0"/>
          </a:p>
          <a:p>
            <a:r>
              <a:rPr lang="en-US" altLang="en-US" sz="2800" dirty="0" smtClean="0"/>
              <a:t>第2</a:t>
            </a:r>
            <a:r>
              <a:rPr lang="ja-JP" altLang="en-US" sz="2800" dirty="0" smtClean="0"/>
              <a:t>回開催中</a:t>
            </a:r>
            <a:endParaRPr lang="en-US" altLang="ja-JP" sz="2800" dirty="0" smtClean="0"/>
          </a:p>
          <a:p>
            <a:pPr lvl="1"/>
            <a:r>
              <a:rPr kumimoji="1" lang="ja-JP" altLang="en-US" sz="2800" dirty="0" smtClean="0"/>
              <a:t>応募期間：</a:t>
            </a:r>
            <a:r>
              <a:rPr kumimoji="1" lang="en-US" altLang="ja-JP" sz="2800" dirty="0" smtClean="0"/>
              <a:t>2012</a:t>
            </a:r>
            <a:r>
              <a:rPr kumimoji="1" lang="ja-JP" altLang="en-US" sz="2800" dirty="0" smtClean="0"/>
              <a:t>年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日</a:t>
            </a:r>
            <a:r>
              <a:rPr lang="en-US" altLang="ja-JP" sz="2800" dirty="0" smtClean="0"/>
              <a:t>〜2013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31</a:t>
            </a:r>
            <a:r>
              <a:rPr lang="ja-JP" altLang="en-US" sz="2800" dirty="0" smtClean="0"/>
              <a:t>日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授賞式：</a:t>
            </a:r>
            <a:r>
              <a:rPr lang="en-US" altLang="ja-JP" sz="2800" dirty="0" smtClean="0"/>
              <a:t>2013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日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http</a:t>
            </a:r>
            <a:r>
              <a:rPr lang="en-US" altLang="ja-JP" sz="2800" dirty="0"/>
              <a:t>://</a:t>
            </a:r>
            <a:r>
              <a:rPr lang="en-US" altLang="ja-JP" sz="2800" dirty="0" err="1"/>
              <a:t>lod.sfc.keio.ac.jp</a:t>
            </a:r>
            <a:r>
              <a:rPr lang="en-US" altLang="ja-JP" sz="2800" dirty="0"/>
              <a:t>/challenge2012</a:t>
            </a:r>
            <a:r>
              <a:rPr lang="en-US" altLang="ja-JP" sz="28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40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LOD</a:t>
            </a:r>
            <a:r>
              <a:rPr kumimoji="1" lang="ja-JP" altLang="en-US" dirty="0" smtClean="0"/>
              <a:t>チャレンジの特徴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データを使うだけでなく、作る側も評価する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アプリケーション</a:t>
            </a:r>
            <a:r>
              <a:rPr lang="ja-JP" altLang="en-US" sz="2400" dirty="0" smtClean="0"/>
              <a:t>部門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ビジュアライゼーション</a:t>
            </a:r>
            <a:r>
              <a:rPr lang="ja-JP" altLang="en-US" sz="2400" dirty="0"/>
              <a:t>部門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データセット</a:t>
            </a:r>
            <a:r>
              <a:rPr lang="ja-JP" altLang="en-US" sz="2400" dirty="0"/>
              <a:t>部門</a:t>
            </a:r>
            <a:endParaRPr lang="en-US" altLang="ja-JP" sz="2400" dirty="0"/>
          </a:p>
          <a:p>
            <a:pPr lvl="1"/>
            <a:r>
              <a:rPr lang="ja-JP" altLang="en-US" sz="2400" dirty="0"/>
              <a:t>アイデア</a:t>
            </a:r>
            <a:r>
              <a:rPr lang="ja-JP" altLang="en-US" sz="2400" dirty="0" smtClean="0"/>
              <a:t>部門</a:t>
            </a:r>
            <a:endParaRPr lang="en-US" altLang="ja-JP" sz="2400" dirty="0" smtClean="0"/>
          </a:p>
          <a:p>
            <a:pPr lvl="2"/>
            <a:r>
              <a:rPr lang="en-US" altLang="ja-JP" sz="2400" dirty="0" smtClean="0"/>
              <a:t>EU Open Data Challenge</a:t>
            </a:r>
            <a:r>
              <a:rPr lang="ja-JP" altLang="en-US" sz="2400" dirty="0" smtClean="0"/>
              <a:t>を参考に</a:t>
            </a:r>
            <a:endParaRPr lang="en-US" altLang="ja-JP" sz="2400" dirty="0" smtClean="0"/>
          </a:p>
          <a:p>
            <a:r>
              <a:rPr lang="ja-JP" altLang="en-US" sz="2400" dirty="0" smtClean="0"/>
              <a:t>コラボレーション促進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応募情報の公開</a:t>
            </a:r>
            <a:endParaRPr lang="en-US" altLang="ja-JP" sz="2400" dirty="0" smtClean="0"/>
          </a:p>
          <a:p>
            <a:pPr lvl="2"/>
            <a:r>
              <a:rPr lang="ja-JP" altLang="en-US" sz="2400" dirty="0" smtClean="0"/>
              <a:t>期間中に応募されたデータを利用したアプリ開発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イベント開催・協力</a:t>
            </a:r>
            <a:endParaRPr lang="en-US" altLang="ja-JP" sz="2400" dirty="0" smtClean="0"/>
          </a:p>
          <a:p>
            <a:pPr lvl="2"/>
            <a:r>
              <a:rPr lang="en-US" altLang="ja-JP" sz="2400" dirty="0" smtClean="0"/>
              <a:t>LOD</a:t>
            </a:r>
            <a:r>
              <a:rPr lang="ja-JP" altLang="en-US" sz="2400" dirty="0" smtClean="0"/>
              <a:t>チャレンジデーなど計</a:t>
            </a:r>
            <a:r>
              <a:rPr lang="en-US" altLang="ja-JP" sz="2400" dirty="0" smtClean="0"/>
              <a:t>21</a:t>
            </a:r>
            <a:r>
              <a:rPr lang="ja-JP" altLang="en-US" sz="2400" dirty="0" smtClean="0"/>
              <a:t>イベント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135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2-11-10 12.4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7193"/>
            <a:ext cx="6768752" cy="6090894"/>
          </a:xfrm>
          <a:prstGeom prst="rect">
            <a:avLst/>
          </a:prstGeom>
        </p:spPr>
      </p:pic>
      <p:pic>
        <p:nvPicPr>
          <p:cNvPr id="6" name="図 5" descr="597992118v2_350x350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160240" cy="216024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875460" y="6453815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http://5stardata.info/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672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251520" y="5229200"/>
            <a:ext cx="568863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Linked Open Data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12" y="1339790"/>
            <a:ext cx="1348383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63" y="1339790"/>
            <a:ext cx="1348383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 rot="10800000" flipH="1">
            <a:off x="4100364" y="1987862"/>
            <a:ext cx="975692" cy="0"/>
          </a:xfrm>
          <a:prstGeom prst="line">
            <a:avLst/>
          </a:prstGeom>
          <a:noFill/>
          <a:ln w="38100" cap="flat">
            <a:solidFill>
              <a:srgbClr val="DD2067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6" name="Rectangle 19"/>
          <p:cNvSpPr>
            <a:spLocks/>
          </p:cNvSpPr>
          <p:nvPr/>
        </p:nvSpPr>
        <p:spPr bwMode="auto">
          <a:xfrm>
            <a:off x="4377655" y="1628800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DD2067"/>
                </a:solidFill>
              </a:rPr>
              <a:t>著者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rot="10800000" flipH="1">
            <a:off x="4689546" y="2616165"/>
            <a:ext cx="720080" cy="720080"/>
          </a:xfrm>
          <a:prstGeom prst="line">
            <a:avLst/>
          </a:prstGeom>
          <a:noFill/>
          <a:ln w="38100" cap="flat">
            <a:solidFill>
              <a:srgbClr val="DD2067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rot="10800000">
            <a:off x="6201714" y="2616164"/>
            <a:ext cx="1250606" cy="740827"/>
          </a:xfrm>
          <a:prstGeom prst="line">
            <a:avLst/>
          </a:prstGeom>
          <a:noFill/>
          <a:ln w="38100" cap="flat">
            <a:solidFill>
              <a:srgbClr val="DD2067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9" name="Rectangle 19"/>
          <p:cNvSpPr>
            <a:spLocks/>
          </p:cNvSpPr>
          <p:nvPr/>
        </p:nvSpPr>
        <p:spPr bwMode="auto">
          <a:xfrm>
            <a:off x="4211960" y="3460516"/>
            <a:ext cx="76944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000" dirty="0" smtClean="0">
                <a:solidFill>
                  <a:srgbClr val="3366FF"/>
                </a:solidFill>
              </a:rPr>
              <a:t>春陽堂</a:t>
            </a:r>
            <a:endParaRPr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30" name="Rectangle 19"/>
          <p:cNvSpPr>
            <a:spLocks/>
          </p:cNvSpPr>
          <p:nvPr/>
        </p:nvSpPr>
        <p:spPr bwMode="auto">
          <a:xfrm>
            <a:off x="7308304" y="3460516"/>
            <a:ext cx="57056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1907</a:t>
            </a:r>
            <a:endParaRPr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50431" y="277956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Rectangle 19"/>
          <p:cNvSpPr>
            <a:spLocks/>
          </p:cNvSpPr>
          <p:nvPr/>
        </p:nvSpPr>
        <p:spPr bwMode="auto">
          <a:xfrm>
            <a:off x="4401514" y="2657976"/>
            <a:ext cx="6155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DD2067"/>
                </a:solidFill>
              </a:rPr>
              <a:t>出版者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33" name="Rectangle 19"/>
          <p:cNvSpPr>
            <a:spLocks/>
          </p:cNvSpPr>
          <p:nvPr/>
        </p:nvSpPr>
        <p:spPr bwMode="auto">
          <a:xfrm>
            <a:off x="6851297" y="2636912"/>
            <a:ext cx="6155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DD2067"/>
                </a:solidFill>
              </a:rPr>
              <a:t>出版年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97" y="4240857"/>
            <a:ext cx="1348383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22"/>
          <p:cNvSpPr>
            <a:spLocks noChangeShapeType="1"/>
          </p:cNvSpPr>
          <p:nvPr/>
        </p:nvSpPr>
        <p:spPr bwMode="auto">
          <a:xfrm rot="10800000">
            <a:off x="5753742" y="2788826"/>
            <a:ext cx="546450" cy="1432262"/>
          </a:xfrm>
          <a:prstGeom prst="line">
            <a:avLst/>
          </a:prstGeom>
          <a:noFill/>
          <a:ln w="38100" cap="flat">
            <a:solidFill>
              <a:srgbClr val="558E28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5362190" y="4334907"/>
            <a:ext cx="609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558E2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3F691E"/>
                </a:solidFill>
              </a:rPr>
              <a:t>テーマ</a:t>
            </a:r>
            <a:endParaRPr lang="ja-JP" altLang="en-US" sz="1600" dirty="0">
              <a:solidFill>
                <a:srgbClr val="3F691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888590" y="3408254"/>
            <a:ext cx="1355341" cy="4562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961075" y="3408254"/>
            <a:ext cx="1355341" cy="4562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19"/>
          <p:cNvSpPr>
            <a:spLocks/>
          </p:cNvSpPr>
          <p:nvPr/>
        </p:nvSpPr>
        <p:spPr bwMode="auto">
          <a:xfrm>
            <a:off x="3017001" y="2733494"/>
            <a:ext cx="5428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ja-JP" altLang="en-US" sz="1600" dirty="0" smtClean="0"/>
              <a:t>作家</a:t>
            </a:r>
            <a:r>
              <a:rPr lang="en-US" altLang="ja-JP" sz="1600" dirty="0" smtClean="0"/>
              <a:t>N</a:t>
            </a:r>
            <a:endParaRPr lang="ja-JP" altLang="en-US" sz="1600" dirty="0"/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5562190" y="1022539"/>
            <a:ext cx="5219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ja-JP" altLang="en-US" sz="1600" dirty="0" smtClean="0"/>
              <a:t>作品</a:t>
            </a:r>
            <a:r>
              <a:rPr lang="en-US" altLang="ja-JP" sz="1600" dirty="0" smtClean="0"/>
              <a:t>B</a:t>
            </a:r>
            <a:endParaRPr lang="ja-JP" altLang="en-US" sz="1600" dirty="0"/>
          </a:p>
        </p:txBody>
      </p:sp>
      <p:sp>
        <p:nvSpPr>
          <p:cNvPr id="41" name="Rectangle 19"/>
          <p:cNvSpPr>
            <a:spLocks/>
          </p:cNvSpPr>
          <p:nvPr/>
        </p:nvSpPr>
        <p:spPr bwMode="auto">
          <a:xfrm>
            <a:off x="7331394" y="4270659"/>
            <a:ext cx="585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ja-JP" altLang="en-US" sz="1600" dirty="0" smtClean="0"/>
              <a:t>地域</a:t>
            </a:r>
            <a:r>
              <a:rPr lang="en-US" altLang="ja-JP" sz="1600" dirty="0"/>
              <a:t>M</a:t>
            </a:r>
            <a:endParaRPr lang="ja-JP" altLang="en-US" sz="1600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1894489" y="4000933"/>
            <a:ext cx="6565943" cy="4131"/>
          </a:xfrm>
          <a:prstGeom prst="line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Rectangle 19"/>
          <p:cNvSpPr>
            <a:spLocks/>
          </p:cNvSpPr>
          <p:nvPr/>
        </p:nvSpPr>
        <p:spPr bwMode="auto">
          <a:xfrm>
            <a:off x="2100951" y="3351046"/>
            <a:ext cx="138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/>
              <a:t>図書館サービス</a:t>
            </a:r>
            <a:endParaRPr lang="en-US" altLang="ja-JP" sz="1600" dirty="0" smtClean="0"/>
          </a:p>
          <a:p>
            <a:r>
              <a:rPr lang="en-US" altLang="ja-JP" sz="1600" dirty="0" smtClean="0"/>
              <a:t>http://</a:t>
            </a:r>
            <a:r>
              <a:rPr lang="en-US" altLang="ja-JP" sz="1600" dirty="0" err="1" smtClean="0"/>
              <a:t>library.jp</a:t>
            </a:r>
            <a:endParaRPr lang="ja-JP" altLang="en-US" sz="1600" dirty="0"/>
          </a:p>
        </p:txBody>
      </p:sp>
      <p:sp>
        <p:nvSpPr>
          <p:cNvPr id="44" name="Rectangle 19"/>
          <p:cNvSpPr>
            <a:spLocks/>
          </p:cNvSpPr>
          <p:nvPr/>
        </p:nvSpPr>
        <p:spPr bwMode="auto">
          <a:xfrm>
            <a:off x="2100951" y="4153569"/>
            <a:ext cx="1283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/>
              <a:t>観光サイト</a:t>
            </a:r>
            <a:endParaRPr lang="en-US" altLang="ja-JP" sz="1600" dirty="0" smtClean="0"/>
          </a:p>
          <a:p>
            <a:r>
              <a:rPr lang="en-US" altLang="ja-JP" sz="1600" dirty="0" smtClean="0"/>
              <a:t>http://</a:t>
            </a:r>
            <a:r>
              <a:rPr lang="en-US" altLang="ja-JP" sz="1600" dirty="0" err="1" smtClean="0"/>
              <a:t>visitor.jp</a:t>
            </a:r>
            <a:endParaRPr lang="ja-JP" altLang="en-US" sz="1600" dirty="0"/>
          </a:p>
        </p:txBody>
      </p:sp>
      <p:sp>
        <p:nvSpPr>
          <p:cNvPr id="46" name="Rectangle 19"/>
          <p:cNvSpPr>
            <a:spLocks/>
          </p:cNvSpPr>
          <p:nvPr/>
        </p:nvSpPr>
        <p:spPr bwMode="auto">
          <a:xfrm>
            <a:off x="4110247" y="1340768"/>
            <a:ext cx="9123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 smtClean="0">
                <a:solidFill>
                  <a:srgbClr val="DD2067"/>
                </a:solidFill>
              </a:rPr>
              <a:t>dc:creator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47" name="Rectangle 19"/>
          <p:cNvSpPr>
            <a:spLocks/>
          </p:cNvSpPr>
          <p:nvPr/>
        </p:nvSpPr>
        <p:spPr bwMode="auto">
          <a:xfrm>
            <a:off x="4139952" y="2348880"/>
            <a:ext cx="110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 smtClean="0">
                <a:solidFill>
                  <a:srgbClr val="DD2067"/>
                </a:solidFill>
              </a:rPr>
              <a:t>dc:publisher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48" name="Rectangle 19"/>
          <p:cNvSpPr>
            <a:spLocks/>
          </p:cNvSpPr>
          <p:nvPr/>
        </p:nvSpPr>
        <p:spPr bwMode="auto">
          <a:xfrm>
            <a:off x="6804248" y="2348880"/>
            <a:ext cx="673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 smtClean="0">
                <a:solidFill>
                  <a:srgbClr val="DD2067"/>
                </a:solidFill>
              </a:rPr>
              <a:t>dc:date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49" name="Rectangle 23"/>
          <p:cNvSpPr>
            <a:spLocks/>
          </p:cNvSpPr>
          <p:nvPr/>
        </p:nvSpPr>
        <p:spPr bwMode="auto">
          <a:xfrm>
            <a:off x="5251508" y="4016678"/>
            <a:ext cx="832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558E2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>
                <a:solidFill>
                  <a:srgbClr val="3F691E"/>
                </a:solidFill>
              </a:rPr>
              <a:t>f</a:t>
            </a:r>
            <a:r>
              <a:rPr lang="en-US" altLang="ja-JP" sz="1600" dirty="0" err="1" smtClean="0">
                <a:solidFill>
                  <a:srgbClr val="3F691E"/>
                </a:solidFill>
              </a:rPr>
              <a:t>oaf:topic</a:t>
            </a:r>
            <a:endParaRPr lang="ja-JP" altLang="en-US" sz="1600" dirty="0">
              <a:solidFill>
                <a:srgbClr val="3F691E"/>
              </a:solidFill>
            </a:endParaRPr>
          </a:p>
        </p:txBody>
      </p:sp>
      <p:sp>
        <p:nvSpPr>
          <p:cNvPr id="53" name="Rectangle 19"/>
          <p:cNvSpPr>
            <a:spLocks/>
          </p:cNvSpPr>
          <p:nvPr/>
        </p:nvSpPr>
        <p:spPr bwMode="auto">
          <a:xfrm>
            <a:off x="467544" y="5302058"/>
            <a:ext cx="6624736" cy="117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 smtClean="0">
                <a:solidFill>
                  <a:srgbClr val="FF6600"/>
                </a:solidFill>
              </a:rPr>
              <a:t>http://library.jp/B</a:t>
            </a:r>
            <a:r>
              <a:rPr lang="en-US" altLang="ja-JP" sz="1600" dirty="0" smtClean="0"/>
              <a:t>	   </a:t>
            </a:r>
            <a:r>
              <a:rPr lang="en-US" altLang="ja-JP" sz="1600" dirty="0" err="1" smtClean="0">
                <a:solidFill>
                  <a:srgbClr val="FF4FB6"/>
                </a:solidFill>
              </a:rPr>
              <a:t>dc:creator</a:t>
            </a:r>
            <a:r>
              <a:rPr lang="en-US" altLang="ja-JP" sz="1600" dirty="0" smtClean="0"/>
              <a:t>	</a:t>
            </a:r>
            <a:r>
              <a:rPr lang="en-US" altLang="ja-JP" sz="1600" dirty="0" smtClean="0">
                <a:solidFill>
                  <a:srgbClr val="FF6600"/>
                </a:solidFill>
              </a:rPr>
              <a:t>http://library.jp/N</a:t>
            </a:r>
          </a:p>
          <a:p>
            <a:pPr>
              <a:lnSpc>
                <a:spcPct val="120000"/>
              </a:lnSpc>
            </a:pPr>
            <a:r>
              <a:rPr lang="en-US" altLang="ja-JP" sz="1600" dirty="0">
                <a:solidFill>
                  <a:srgbClr val="FF6600"/>
                </a:solidFill>
              </a:rPr>
              <a:t>http://library.jp/B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   </a:t>
            </a:r>
            <a:r>
              <a:rPr lang="en-US" altLang="ja-JP" sz="1600" dirty="0" err="1" smtClean="0">
                <a:solidFill>
                  <a:srgbClr val="FF4FB6"/>
                </a:solidFill>
              </a:rPr>
              <a:t>dc:publisher</a:t>
            </a:r>
            <a:r>
              <a:rPr lang="en-US" altLang="ja-JP" sz="1600" dirty="0"/>
              <a:t>	</a:t>
            </a:r>
            <a:r>
              <a:rPr lang="ja-JP" altLang="en-US" sz="1600" dirty="0" smtClean="0"/>
              <a:t>春陽堂</a:t>
            </a:r>
            <a:endParaRPr lang="en-US" altLang="ja-JP" sz="1600" dirty="0" smtClean="0"/>
          </a:p>
          <a:p>
            <a:pPr>
              <a:lnSpc>
                <a:spcPct val="120000"/>
              </a:lnSpc>
            </a:pPr>
            <a:r>
              <a:rPr lang="en-US" altLang="ja-JP" sz="1600" dirty="0">
                <a:solidFill>
                  <a:srgbClr val="FF6600"/>
                </a:solidFill>
              </a:rPr>
              <a:t>http://library.jp/B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   </a:t>
            </a:r>
            <a:r>
              <a:rPr lang="en-US" altLang="ja-JP" sz="1600" dirty="0" err="1" smtClean="0">
                <a:solidFill>
                  <a:srgbClr val="FF4FB6"/>
                </a:solidFill>
              </a:rPr>
              <a:t>dc:date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	1907</a:t>
            </a:r>
          </a:p>
          <a:p>
            <a:pPr>
              <a:lnSpc>
                <a:spcPct val="120000"/>
              </a:lnSpc>
            </a:pPr>
            <a:r>
              <a:rPr lang="en-US" altLang="ja-JP" sz="1600" dirty="0">
                <a:solidFill>
                  <a:srgbClr val="FF6600"/>
                </a:solidFill>
              </a:rPr>
              <a:t>http://library.jp/B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   </a:t>
            </a:r>
            <a:r>
              <a:rPr lang="en-US" altLang="ja-JP" sz="1600" dirty="0" err="1" smtClean="0">
                <a:solidFill>
                  <a:srgbClr val="008000"/>
                </a:solidFill>
              </a:rPr>
              <a:t>foaf:topic</a:t>
            </a:r>
            <a:r>
              <a:rPr lang="en-US" altLang="ja-JP" sz="1600" dirty="0" smtClean="0">
                <a:solidFill>
                  <a:srgbClr val="008000"/>
                </a:solidFill>
              </a:rPr>
              <a:t>	</a:t>
            </a:r>
            <a:r>
              <a:rPr lang="en-US" altLang="ja-JP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</a:t>
            </a:r>
            <a:r>
              <a:rPr lang="en-US" altLang="ja-JP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:/</a:t>
            </a:r>
            <a:r>
              <a:rPr lang="en-US" altLang="ja-JP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/visitor.jp/M</a:t>
            </a:r>
            <a:endParaRPr lang="en-US" altLang="ja-JP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rot="10800000" flipV="1">
            <a:off x="6516216" y="1340768"/>
            <a:ext cx="648072" cy="360039"/>
          </a:xfrm>
          <a:prstGeom prst="line">
            <a:avLst/>
          </a:prstGeom>
          <a:noFill/>
          <a:ln w="38100" cap="flat">
            <a:solidFill>
              <a:srgbClr val="DD2067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0" name="Rectangle 19"/>
          <p:cNvSpPr>
            <a:spLocks/>
          </p:cNvSpPr>
          <p:nvPr/>
        </p:nvSpPr>
        <p:spPr bwMode="auto">
          <a:xfrm>
            <a:off x="7071085" y="816966"/>
            <a:ext cx="128240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000" dirty="0" smtClean="0">
                <a:solidFill>
                  <a:srgbClr val="3366FF"/>
                </a:solidFill>
              </a:rPr>
              <a:t>坊っちゃん</a:t>
            </a:r>
            <a:endParaRPr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51" name="Rectangle 19"/>
          <p:cNvSpPr>
            <a:spLocks/>
          </p:cNvSpPr>
          <p:nvPr/>
        </p:nvSpPr>
        <p:spPr bwMode="auto">
          <a:xfrm>
            <a:off x="6876256" y="1772816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DD2067"/>
                </a:solidFill>
              </a:rPr>
              <a:t>タイトル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948264" y="764704"/>
            <a:ext cx="1490973" cy="4562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ectangle 19"/>
          <p:cNvSpPr>
            <a:spLocks/>
          </p:cNvSpPr>
          <p:nvPr/>
        </p:nvSpPr>
        <p:spPr bwMode="auto">
          <a:xfrm>
            <a:off x="6948264" y="1484784"/>
            <a:ext cx="593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 smtClean="0">
                <a:solidFill>
                  <a:srgbClr val="DD2067"/>
                </a:solidFill>
              </a:rPr>
              <a:t>dc:title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rot="10800000" flipH="1">
            <a:off x="1835697" y="1988837"/>
            <a:ext cx="647600" cy="2"/>
          </a:xfrm>
          <a:prstGeom prst="line">
            <a:avLst/>
          </a:prstGeom>
          <a:noFill/>
          <a:ln w="38100" cap="flat">
            <a:solidFill>
              <a:srgbClr val="DD2067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7" name="Rectangle 19"/>
          <p:cNvSpPr>
            <a:spLocks/>
          </p:cNvSpPr>
          <p:nvPr/>
        </p:nvSpPr>
        <p:spPr bwMode="auto">
          <a:xfrm>
            <a:off x="500849" y="1825078"/>
            <a:ext cx="102592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000" dirty="0" smtClean="0">
                <a:solidFill>
                  <a:srgbClr val="3366FF"/>
                </a:solidFill>
              </a:rPr>
              <a:t>夏目漱石</a:t>
            </a:r>
            <a:endParaRPr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58" name="Rectangle 19"/>
          <p:cNvSpPr>
            <a:spLocks/>
          </p:cNvSpPr>
          <p:nvPr/>
        </p:nvSpPr>
        <p:spPr bwMode="auto">
          <a:xfrm>
            <a:off x="1929383" y="159860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600" dirty="0" smtClean="0">
                <a:solidFill>
                  <a:srgbClr val="DD2067"/>
                </a:solidFill>
              </a:rPr>
              <a:t>名前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23528" y="1772816"/>
            <a:ext cx="1355341" cy="4562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19"/>
          <p:cNvSpPr>
            <a:spLocks/>
          </p:cNvSpPr>
          <p:nvPr/>
        </p:nvSpPr>
        <p:spPr bwMode="auto">
          <a:xfrm>
            <a:off x="1715275" y="1310571"/>
            <a:ext cx="912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DD2067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600" dirty="0" err="1" smtClean="0">
                <a:solidFill>
                  <a:srgbClr val="DD2067"/>
                </a:solidFill>
              </a:rPr>
              <a:t>foaf:name</a:t>
            </a:r>
            <a:endParaRPr lang="ja-JP" altLang="en-US" sz="1600" dirty="0">
              <a:solidFill>
                <a:srgbClr val="DD2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LOD</a:t>
            </a:r>
            <a:r>
              <a:rPr kumimoji="1" lang="ja-JP" altLang="en-US" dirty="0" smtClean="0"/>
              <a:t>チャレンジ</a:t>
            </a:r>
            <a:r>
              <a:rPr kumimoji="1" lang="en-US" altLang="ja-JP" dirty="0" smtClean="0"/>
              <a:t>2011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応募期間：</a:t>
            </a:r>
            <a:r>
              <a:rPr lang="en-US" altLang="ja-JP" sz="2800" dirty="0" smtClean="0"/>
              <a:t>2011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11</a:t>
            </a:r>
            <a:r>
              <a:rPr lang="ja-JP" altLang="en-US" sz="2800" dirty="0" smtClean="0"/>
              <a:t>日</a:t>
            </a:r>
            <a:r>
              <a:rPr lang="en-US" altLang="ja-JP" sz="2800" dirty="0" smtClean="0"/>
              <a:t>〜2012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31</a:t>
            </a:r>
            <a:r>
              <a:rPr lang="ja-JP" altLang="en-US" sz="2800" dirty="0" smtClean="0"/>
              <a:t>日</a:t>
            </a:r>
            <a:endParaRPr lang="en-US" altLang="ja-JP" sz="2800" dirty="0" smtClean="0"/>
          </a:p>
          <a:p>
            <a:r>
              <a:rPr lang="ja-JP" altLang="en-US" sz="2800" dirty="0" smtClean="0"/>
              <a:t>応募総数：</a:t>
            </a:r>
            <a:r>
              <a:rPr lang="en-US" altLang="ja-JP" sz="2800" dirty="0" smtClean="0"/>
              <a:t>73</a:t>
            </a:r>
            <a:r>
              <a:rPr lang="ja-JP" altLang="en-US" sz="2800" dirty="0" smtClean="0"/>
              <a:t>件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データセット部門：</a:t>
            </a:r>
            <a:r>
              <a:rPr lang="en-US" altLang="ja-JP" sz="2800" dirty="0" smtClean="0"/>
              <a:t>21</a:t>
            </a:r>
            <a:r>
              <a:rPr lang="ja-JP" altLang="en-US" sz="2800" dirty="0" smtClean="0"/>
              <a:t>件</a:t>
            </a:r>
            <a:endParaRPr lang="en-US" altLang="ja-JP" sz="2800" dirty="0" smtClean="0"/>
          </a:p>
          <a:p>
            <a:pPr lvl="1"/>
            <a:r>
              <a:rPr kumimoji="1" lang="ja-JP" altLang="en-US" sz="2800" dirty="0" smtClean="0"/>
              <a:t>アイデア部門：</a:t>
            </a:r>
            <a:r>
              <a:rPr kumimoji="1" lang="en-US" altLang="ja-JP" sz="2800" dirty="0" smtClean="0"/>
              <a:t>34</a:t>
            </a:r>
            <a:r>
              <a:rPr kumimoji="1" lang="ja-JP" altLang="en-US" sz="2800" dirty="0" smtClean="0"/>
              <a:t>件</a:t>
            </a:r>
            <a:endParaRPr kumimoji="1" lang="en-US" altLang="ja-JP" sz="2800" dirty="0" smtClean="0"/>
          </a:p>
          <a:p>
            <a:pPr lvl="1"/>
            <a:r>
              <a:rPr kumimoji="1" lang="ja-JP" altLang="en-US" sz="2800" dirty="0" smtClean="0"/>
              <a:t>アプリケーション：</a:t>
            </a:r>
            <a:r>
              <a:rPr kumimoji="1" lang="en-US" altLang="ja-JP" sz="2800" dirty="0" smtClean="0"/>
              <a:t>18</a:t>
            </a:r>
            <a:r>
              <a:rPr kumimoji="1" lang="ja-JP" altLang="en-US" sz="2800" dirty="0" smtClean="0"/>
              <a:t>件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授賞式：</a:t>
            </a:r>
            <a:r>
              <a:rPr lang="en-US" altLang="ja-JP" sz="2800" dirty="0" smtClean="0"/>
              <a:t>2012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日</a:t>
            </a:r>
            <a:endParaRPr lang="en-US" altLang="ja-JP" sz="2800" dirty="0" smtClean="0"/>
          </a:p>
          <a:p>
            <a:pPr lvl="1"/>
            <a:r>
              <a:rPr kumimoji="1" lang="ja-JP" altLang="en-US" sz="2800" dirty="0" smtClean="0"/>
              <a:t>セマンティック</a:t>
            </a:r>
            <a:r>
              <a:rPr kumimoji="1" lang="en-US" altLang="ja-JP" sz="2800" dirty="0" smtClean="0"/>
              <a:t>Web</a:t>
            </a:r>
            <a:r>
              <a:rPr kumimoji="1" lang="ja-JP" altLang="en-US" sz="2800" dirty="0" smtClean="0"/>
              <a:t>コンファレンスにて</a:t>
            </a:r>
            <a:endParaRPr kumimoji="1" lang="en-US" altLang="ja-JP" sz="2800" dirty="0" smtClean="0"/>
          </a:p>
          <a:p>
            <a:pPr lvl="1"/>
            <a:r>
              <a:rPr kumimoji="1" lang="ja-JP" altLang="en-US" sz="2800" dirty="0" smtClean="0"/>
              <a:t>部門賞・スポンサー</a:t>
            </a:r>
            <a:r>
              <a:rPr lang="ja-JP" altLang="en-US" sz="2800" dirty="0" smtClean="0"/>
              <a:t>／</a:t>
            </a:r>
            <a:r>
              <a:rPr kumimoji="1" lang="ja-JP" altLang="en-US" sz="2800" dirty="0" smtClean="0"/>
              <a:t>パートナー賞・審査員特別賞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19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受賞作品</a:t>
            </a:r>
            <a:r>
              <a:rPr kumimoji="1" lang="en-US" altLang="ja-JP" dirty="0" smtClean="0"/>
              <a:t> – </a:t>
            </a:r>
            <a:r>
              <a:rPr kumimoji="1" lang="ja-JP" altLang="en-US" dirty="0" smtClean="0"/>
              <a:t>アプリケーション部門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err="1" smtClean="0"/>
              <a:t>LinkData</a:t>
            </a:r>
            <a:r>
              <a:rPr lang="en-US" altLang="ja-JP" sz="2800" dirty="0" smtClean="0"/>
              <a:t> (http://</a:t>
            </a:r>
            <a:r>
              <a:rPr lang="en-US" altLang="ja-JP" sz="2800" dirty="0" err="1" smtClean="0"/>
              <a:t>linkdata.org</a:t>
            </a:r>
            <a:r>
              <a:rPr lang="en-US" altLang="ja-JP" sz="2800" dirty="0" smtClean="0"/>
              <a:t>/)</a:t>
            </a:r>
            <a:endParaRPr kumimoji="1" lang="en-US" altLang="ja-JP" sz="2800" dirty="0" smtClean="0"/>
          </a:p>
          <a:p>
            <a:pPr lvl="1"/>
            <a:r>
              <a:rPr lang="ja-JP" altLang="en-US" sz="2800" dirty="0" smtClean="0"/>
              <a:t>テーブルデータを</a:t>
            </a:r>
            <a:r>
              <a:rPr lang="en-US" altLang="ja-JP" sz="2800" dirty="0" smtClean="0"/>
              <a:t>RDF</a:t>
            </a:r>
            <a:r>
              <a:rPr lang="ja-JP" altLang="en-US" sz="2800" dirty="0" smtClean="0"/>
              <a:t>形式に変換・公開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LOD</a:t>
            </a:r>
            <a:r>
              <a:rPr lang="ja-JP" altLang="en-US" sz="2800" dirty="0" smtClean="0"/>
              <a:t>公開のインフラ</a:t>
            </a:r>
            <a:endParaRPr lang="en-US" altLang="ja-JP" sz="2800" dirty="0" smtClean="0"/>
          </a:p>
          <a:p>
            <a:pPr lvl="1"/>
            <a:r>
              <a:rPr lang="en-US" altLang="ja-JP" sz="2800" dirty="0" err="1" smtClean="0"/>
              <a:t>CityData</a:t>
            </a:r>
            <a:r>
              <a:rPr lang="ja-JP" altLang="en-US" sz="2800" dirty="0" smtClean="0"/>
              <a:t>・</a:t>
            </a:r>
            <a:r>
              <a:rPr lang="en-US" altLang="ja-JP" sz="2800" dirty="0" err="1" smtClean="0"/>
              <a:t>LinkData</a:t>
            </a:r>
            <a:r>
              <a:rPr lang="en-US" altLang="ja-JP" sz="2800" dirty="0" smtClean="0"/>
              <a:t> App</a:t>
            </a:r>
            <a:r>
              <a:rPr lang="ja-JP" altLang="en-US" sz="2800" dirty="0" smtClean="0"/>
              <a:t>などの派生プロジェクト</a:t>
            </a:r>
            <a:endParaRPr lang="en-US" altLang="ja-JP" sz="2800" dirty="0" smtClean="0"/>
          </a:p>
          <a:p>
            <a:pPr lvl="1"/>
            <a:endParaRPr kumimoji="1" lang="ja-JP" altLang="en-US" sz="2800" dirty="0"/>
          </a:p>
        </p:txBody>
      </p:sp>
      <p:pic>
        <p:nvPicPr>
          <p:cNvPr id="4" name="図 3" descr="スクリーンショット 2013-01-20 20.1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4595401" cy="2520280"/>
          </a:xfrm>
          <a:prstGeom prst="rect">
            <a:avLst/>
          </a:prstGeom>
        </p:spPr>
      </p:pic>
      <p:pic>
        <p:nvPicPr>
          <p:cNvPr id="5" name="図 4" descr="スクリーンショット 2013-01-20 20.2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1936"/>
            <a:ext cx="407169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28491"/>
            <a:ext cx="8534400" cy="646331"/>
          </a:xfrm>
        </p:spPr>
        <p:txBody>
          <a:bodyPr/>
          <a:lstStyle/>
          <a:p>
            <a:r>
              <a:rPr kumimoji="1" lang="ja-JP" altLang="en-US" dirty="0" smtClean="0"/>
              <a:t>受賞作品</a:t>
            </a:r>
            <a:r>
              <a:rPr kumimoji="1" lang="en-US" altLang="ja-JP" dirty="0" smtClean="0"/>
              <a:t> – </a:t>
            </a:r>
            <a:r>
              <a:rPr kumimoji="1" lang="ja-JP" altLang="en-US" dirty="0" smtClean="0"/>
              <a:t>データセット部門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err="1" smtClean="0"/>
              <a:t>saveMLAK</a:t>
            </a:r>
            <a:r>
              <a:rPr lang="en-US" altLang="ja-JP" sz="2800" dirty="0" smtClean="0"/>
              <a:t> (http://</a:t>
            </a:r>
            <a:r>
              <a:rPr lang="en-US" altLang="ja-JP" sz="2800" dirty="0" err="1" smtClean="0"/>
              <a:t>savemlak.jp</a:t>
            </a:r>
            <a:r>
              <a:rPr lang="en-US" altLang="ja-JP" sz="2800" dirty="0" smtClean="0"/>
              <a:t>/)</a:t>
            </a:r>
            <a:endParaRPr kumimoji="1" lang="en-US" altLang="ja-JP" sz="2800" dirty="0" smtClean="0"/>
          </a:p>
          <a:p>
            <a:pPr lvl="1"/>
            <a:r>
              <a:rPr lang="ja-JP" altLang="en-US" sz="2800" dirty="0" smtClean="0"/>
              <a:t>ボランティアによる社会教育施設（図書館・博物館・文書館・公民館）の被災情報共有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実質的に入手可能な唯一の施設リスト</a:t>
            </a:r>
            <a:endParaRPr lang="en-US" altLang="ja-JP" sz="2800" dirty="0" smtClean="0"/>
          </a:p>
        </p:txBody>
      </p:sp>
      <p:pic>
        <p:nvPicPr>
          <p:cNvPr id="6" name="図 5" descr="スクリーンショット 2013-01-20 20.2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9884"/>
            <a:ext cx="4104456" cy="3311418"/>
          </a:xfrm>
          <a:prstGeom prst="rect">
            <a:avLst/>
          </a:prstGeom>
        </p:spPr>
      </p:pic>
      <p:pic>
        <p:nvPicPr>
          <p:cNvPr id="7" name="図 6" descr="スクリーンショット 2013-01-20 20.2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4139952" cy="16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受賞作品</a:t>
            </a:r>
            <a:r>
              <a:rPr kumimoji="1" lang="en-US" altLang="ja-JP" dirty="0" smtClean="0"/>
              <a:t> – </a:t>
            </a:r>
            <a:r>
              <a:rPr kumimoji="1" lang="ja-JP" altLang="en-US" dirty="0" smtClean="0"/>
              <a:t>データセット関連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データセット部門優秀賞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Location Site of Japanimation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cheese-</a:t>
            </a:r>
            <a:r>
              <a:rPr lang="en-US" altLang="ja-JP" sz="2400" dirty="0" err="1" smtClean="0"/>
              <a:t>factory.net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アニメの舞台となった地域・スポットの位置情報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オープン・ガバメント賞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ヨコハマ・アート</a:t>
            </a:r>
            <a:r>
              <a:rPr lang="en-US" altLang="ja-JP" sz="2400" dirty="0" smtClean="0"/>
              <a:t>LOD</a:t>
            </a:r>
            <a:r>
              <a:rPr lang="ja-JP" altLang="en-US" sz="2400" dirty="0" smtClean="0"/>
              <a:t>（横浜市芸術文化振興財団）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アート関連イベント名称・開催地・時間情報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公共</a:t>
            </a:r>
            <a:r>
              <a:rPr lang="en-US" altLang="ja-JP" sz="2400" dirty="0" smtClean="0"/>
              <a:t>LOD</a:t>
            </a:r>
            <a:r>
              <a:rPr lang="ja-JP" altLang="en-US" sz="2400" dirty="0" smtClean="0"/>
              <a:t>賞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公園トイレ情報（鯖江市情報統計課）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CiNii</a:t>
            </a:r>
            <a:r>
              <a:rPr lang="ja-JP" altLang="en-US" sz="2400" dirty="0" smtClean="0"/>
              <a:t>賞</a:t>
            </a:r>
            <a:endParaRPr lang="en-US" altLang="ja-JP" sz="2400" dirty="0" smtClean="0"/>
          </a:p>
          <a:p>
            <a:pPr lvl="1"/>
            <a:r>
              <a:rPr kumimoji="1" lang="en-US" altLang="ja-JP" sz="2400" dirty="0" err="1" smtClean="0"/>
              <a:t>Biomasspedia</a:t>
            </a:r>
            <a:r>
              <a:rPr kumimoji="1" lang="ja-JP" altLang="en-US" sz="2400" dirty="0" smtClean="0"/>
              <a:t>（東京大学）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生物関連情報と論文情報の紐付け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5492902"/>
      </p:ext>
    </p:extLst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小塚ゴシック Std M"/>
        <a:ea typeface="小塚ゴシック Std M"/>
        <a:cs typeface="小塚ゴシック Std M"/>
      </a:majorFont>
      <a:minorFont>
        <a:latin typeface="小塚ゴシック Std R"/>
        <a:ea typeface="小塚ゴシック Std R"/>
        <a:cs typeface="小塚ゴシック Std 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394</Words>
  <Application>Microsoft Office PowerPoint</Application>
  <PresentationFormat>画面に合わせる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新しいプレゼンテーション</vt:lpstr>
      <vt:lpstr>Linked Open Dataチャレンジ</vt:lpstr>
      <vt:lpstr>LODチャレンジとは</vt:lpstr>
      <vt:lpstr>LODチャレンジの特徴</vt:lpstr>
      <vt:lpstr>PowerPoint プレゼンテーション</vt:lpstr>
      <vt:lpstr>Linked Open Dataとは</vt:lpstr>
      <vt:lpstr>LODチャレンジ2011</vt:lpstr>
      <vt:lpstr>受賞作品 – アプリケーション部門</vt:lpstr>
      <vt:lpstr>受賞作品 – データセット部門</vt:lpstr>
      <vt:lpstr>受賞作品 – データセット関連</vt:lpstr>
      <vt:lpstr>スポンサー・パートナー</vt:lpstr>
      <vt:lpstr>PowerPoint プレゼンテーション</vt:lpstr>
    </vt:vector>
  </TitlesOfParts>
  <Company>ohmukai ikki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Webプラットフォーム ー ブログ・SNS・ソーシャルウェアの未来形 ー</dc:title>
  <dc:creator>高野　侑子</dc:creator>
  <cp:lastModifiedBy> </cp:lastModifiedBy>
  <cp:revision>316</cp:revision>
  <cp:lastPrinted>2009-08-03T00:56:40Z</cp:lastPrinted>
  <dcterms:created xsi:type="dcterms:W3CDTF">2010-08-04T03:26:26Z</dcterms:created>
  <dcterms:modified xsi:type="dcterms:W3CDTF">2013-01-23T01:11:15Z</dcterms:modified>
</cp:coreProperties>
</file>